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notesMasterIdLst>
    <p:notesMasterId r:id="rId37"/>
  </p:notesMasterIdLst>
  <p:sldIdLst>
    <p:sldId id="256" r:id="rId2"/>
    <p:sldId id="257" r:id="rId3"/>
    <p:sldId id="258" r:id="rId4"/>
    <p:sldId id="259" r:id="rId5"/>
    <p:sldId id="697" r:id="rId6"/>
    <p:sldId id="260" r:id="rId7"/>
    <p:sldId id="708" r:id="rId8"/>
    <p:sldId id="262" r:id="rId9"/>
    <p:sldId id="263" r:id="rId10"/>
    <p:sldId id="709" r:id="rId11"/>
    <p:sldId id="264" r:id="rId12"/>
    <p:sldId id="707" r:id="rId13"/>
    <p:sldId id="265" r:id="rId14"/>
    <p:sldId id="266" r:id="rId15"/>
    <p:sldId id="268" r:id="rId16"/>
    <p:sldId id="710" r:id="rId17"/>
    <p:sldId id="711" r:id="rId18"/>
    <p:sldId id="690" r:id="rId19"/>
    <p:sldId id="691" r:id="rId20"/>
    <p:sldId id="693" r:id="rId21"/>
    <p:sldId id="706" r:id="rId22"/>
    <p:sldId id="699" r:id="rId23"/>
    <p:sldId id="700" r:id="rId24"/>
    <p:sldId id="701" r:id="rId25"/>
    <p:sldId id="702" r:id="rId26"/>
    <p:sldId id="705" r:id="rId27"/>
    <p:sldId id="712" r:id="rId28"/>
    <p:sldId id="704" r:id="rId29"/>
    <p:sldId id="274" r:id="rId30"/>
    <p:sldId id="275" r:id="rId31"/>
    <p:sldId id="278" r:id="rId32"/>
    <p:sldId id="279" r:id="rId33"/>
    <p:sldId id="281" r:id="rId34"/>
    <p:sldId id="376" r:id="rId35"/>
    <p:sldId id="377" r:id="rId36"/>
  </p:sldIdLst>
  <p:sldSz cx="12192000" cy="6858000"/>
  <p:notesSz cx="6858000" cy="9144000"/>
  <p:custShowLst>
    <p:custShow name="Custom Show 1" id="0">
      <p:sldLst>
        <p:sld r:id="rId2"/>
        <p:sld r:id="rId3"/>
        <p:sld r:id="rId4"/>
        <p:sld r:id="rId5"/>
        <p:sld r:id="rId6"/>
        <p:sld r:id="rId7"/>
        <p:sld r:id="rId8"/>
        <p:sld r:id="rId9"/>
        <p:sld r:id="rId10"/>
        <p:sld r:id="rId11"/>
        <p:sld r:id="rId12"/>
        <p:sld r:id="rId13"/>
        <p:sld r:id="rId14"/>
        <p:sld r:id="rId15"/>
        <p:sld r:id="rId16"/>
        <p:sld r:id="rId17"/>
        <p:sld r:id="rId18"/>
        <p:sld r:id="rId19"/>
        <p:sld r:id="rId20"/>
        <p:sld r:id="rId21"/>
        <p:sld r:id="rId22"/>
        <p:sld r:id="rId23"/>
        <p:sld r:id="rId24"/>
        <p:sld r:id="rId25"/>
        <p:sld r:id="rId26"/>
        <p:sld r:id="rId27"/>
        <p:sld r:id="rId28"/>
        <p:sld r:id="rId29"/>
        <p:sld r:id="rId30"/>
        <p:sld r:id="rId31"/>
        <p:sld r:id="rId32"/>
        <p:sld r:id="rId33"/>
        <p:sld r:id="rId34"/>
        <p:sld r:id="rId35"/>
        <p:sld r:id="rId36"/>
      </p:sldLst>
    </p:custShow>
  </p:custShow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A5B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autoAdjust="0"/>
  </p:normalViewPr>
  <p:slideViewPr>
    <p:cSldViewPr snapToGrid="0">
      <p:cViewPr varScale="1">
        <p:scale>
          <a:sx n="70" d="100"/>
          <a:sy n="70" d="100"/>
        </p:scale>
        <p:origin x="-660" y="-96"/>
      </p:cViewPr>
      <p:guideLst>
        <p:guide orient="horz" pos="2160"/>
        <p:guide pos="3840"/>
      </p:guideLst>
    </p:cSldViewPr>
  </p:slideViewPr>
  <p:outlineViewPr>
    <p:cViewPr>
      <p:scale>
        <a:sx n="33" d="100"/>
        <a:sy n="33" d="100"/>
      </p:scale>
      <p:origin x="0" y="4049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0D0D47-4B65-4844-8F3D-E5E4A120A235}" type="datetimeFigureOut">
              <a:rPr lang="en-IN" smtClean="0"/>
              <a:pPr/>
              <a:t>20-03-2021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3D5552-4B3D-4604-A9B7-98D5E91A3C31}" type="slidenum">
              <a:rPr lang="en-IN" smtClean="0"/>
              <a:pPr/>
              <a:t>‹#›</a:t>
            </a:fld>
            <a:endParaRPr lang="en-IN"/>
          </a:p>
        </p:txBody>
      </p:sp>
    </p:spTree>
    <p:extLst>
      <p:ext uri="{BB962C8B-B14F-4D97-AF65-F5344CB8AC3E}">
        <p14:creationId xmlns:p14="http://schemas.microsoft.com/office/powerpoint/2010/main" val="1256632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6A8F461-0B07-49FC-8A82-6ADB11172C3A}" type="datetime1">
              <a:rPr lang="en-US" smtClean="0"/>
              <a:pPr/>
              <a:t>20-Mar-21</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D57F1E4F-1CFF-5643-939E-217C01CDF565}" type="slidenum">
              <a:rPr lang="en-US" smtClean="0"/>
              <a:pPr/>
              <a:t>‹#›</a:t>
            </a:fld>
            <a:endParaRPr lang="en-US" dirty="0"/>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76E518-0044-4FE5-B592-CDB3895A2708}" type="datetime1">
              <a:rPr lang="en-US" smtClean="0"/>
              <a:pPr/>
              <a:t>20-Mar-21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9221216" y="3009902"/>
            <a:ext cx="609600" cy="441325"/>
          </a:xfrm>
        </p:spPr>
        <p:txBody>
          <a:bodyPr/>
          <a:lstStyle/>
          <a:p>
            <a:fld id="{D57F1E4F-1CFF-5643-939E-217C01CDF565}" type="slidenum">
              <a:rPr lang="en-US" smtClean="0"/>
              <a:pPr/>
              <a:t>‹#›</a:t>
            </a:fld>
            <a:endParaRPr lang="en-US" dirty="0"/>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D87E95-5CD5-4483-8D1D-136326911B2B}" type="datetime1">
              <a:rPr lang="en-US" smtClean="0"/>
              <a:pPr/>
              <a:t>20-Mar-21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2"/>
            <a:ext cx="19304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5C740FB-FCCA-4FBD-BDF0-7E79A7452811}" type="datetime1">
              <a:rPr lang="en-US" smtClean="0"/>
              <a:pPr/>
              <a:t>20-Mar-21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3"/>
            <a:ext cx="609600" cy="441325"/>
          </a:xfrm>
        </p:spPr>
        <p:txBody>
          <a:bodyPr/>
          <a:lstStyle/>
          <a:p>
            <a:fld id="{D57F1E4F-1CFF-5643-939E-217C01CDF565}" type="slidenum">
              <a:rPr lang="en-US" smtClean="0"/>
              <a:pPr/>
              <a:t>‹#›</a:t>
            </a:fld>
            <a:endParaRPr lang="en-US" dirty="0"/>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17AD25BA-1436-42D8-BAB4-3F9258622176}" type="datetime1">
              <a:rPr lang="en-US" smtClean="0"/>
              <a:pPr/>
              <a:t>20-Mar-21</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D57F1E4F-1CFF-5643-939E-217C01CDF565}" type="slidenum">
              <a:rPr lang="en-US" smtClean="0"/>
              <a:pPr/>
              <a:t>‹#›</a:t>
            </a:fld>
            <a:endParaRPr lang="en-US" dirty="0"/>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7721600" y="6409944"/>
            <a:ext cx="4059936" cy="365760"/>
          </a:xfrm>
        </p:spPr>
        <p:txBody>
          <a:bodyPr/>
          <a:lstStyle/>
          <a:p>
            <a:fld id="{7C5120F8-0C5D-4326-8B03-0BA36B68DE2C}" type="datetime1">
              <a:rPr lang="en-US" smtClean="0"/>
              <a:pPr/>
              <a:t>20-Mar-21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8" name="Straight Connector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092605F-0607-4FEE-9E40-84CD5261DC9B}" type="datetime1">
              <a:rPr lang="en-US" smtClean="0"/>
              <a:pPr/>
              <a:t>20-Mar-21</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402336" y="2471383"/>
            <a:ext cx="5388864"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5791200" y="1042417"/>
            <a:ext cx="609600" cy="441325"/>
          </a:xfrm>
        </p:spPr>
        <p:txBody>
          <a:bodyPr/>
          <a:lstStyle>
            <a:lvl1pPr algn="ctr">
              <a:defRPr/>
            </a:lvl1pPr>
          </a:lstStyle>
          <a:p>
            <a:fld id="{D57F1E4F-1CFF-5643-939E-217C01CDF565}"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D337833-0249-4218-97BA-E69387D9B194}" type="datetime1">
              <a:rPr lang="en-US" smtClean="0"/>
              <a:pPr/>
              <a:t>20-Mar-21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1"/>
            <a:ext cx="609600" cy="441325"/>
          </a:xfrm>
        </p:spPr>
        <p:txBody>
          <a:bodyPr/>
          <a:lstStyle/>
          <a:p>
            <a:fld id="{D57F1E4F-1CFF-5643-939E-217C01CDF565}" type="slidenum">
              <a:rPr lang="en-US" smtClean="0"/>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C9CAAF9-3771-445D-A737-BF3F3986CD95}" type="datetime1">
              <a:rPr lang="en-US" smtClean="0"/>
              <a:pPr/>
              <a:t>20-Mar-21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D57F1E4F-1CFF-5643-939E-217C01CDF565}" type="slidenum">
              <a:rPr lang="en-US" smtClean="0"/>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D57F1E4F-1CFF-5643-939E-217C01CDF565}" type="slidenum">
              <a:rPr lang="en-US" smtClean="0"/>
              <a:pPr/>
              <a:t>‹#›</a:t>
            </a:fld>
            <a:endParaRPr lang="en-US" dirty="0"/>
          </a:p>
        </p:txBody>
      </p:sp>
      <p:sp>
        <p:nvSpPr>
          <p:cNvPr id="21" name="Rectangle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5A94247-3F5A-47AD-A5AE-72A9EE7C1EF3}" type="datetime1">
              <a:rPr lang="en-US" smtClean="0"/>
              <a:pPr/>
              <a:t>20-Mar-21</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828800" y="312739"/>
            <a:ext cx="609600" cy="441325"/>
          </a:xfrm>
        </p:spPr>
        <p:txBody>
          <a:bodyPr/>
          <a:lstStyle/>
          <a:p>
            <a:fld id="{D57F1E4F-1CFF-5643-939E-217C01CDF565}" type="slidenum">
              <a:rPr lang="en-US" smtClean="0"/>
              <a:pPr/>
              <a:t>‹#›</a:t>
            </a:fld>
            <a:endParaRPr lang="en-US" dirty="0"/>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7717536" y="6404984"/>
            <a:ext cx="4059936" cy="365760"/>
          </a:xfrm>
        </p:spPr>
        <p:txBody>
          <a:bodyPr/>
          <a:lstStyle/>
          <a:p>
            <a:fld id="{85474902-BC2A-4E35-9591-2F7A55C82DCA}" type="datetime1">
              <a:rPr lang="en-US" smtClean="0"/>
              <a:pPr/>
              <a:t>20-Mar-21</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28CAB026-9051-4D02-AB3C-A05E26E3530D}" type="datetime1">
              <a:rPr lang="en-US" smtClean="0"/>
              <a:pPr/>
              <a:t>20-Mar-21</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57F1E4F-1CFF-5643-939E-217C01CDF565}" type="slidenum">
              <a:rPr lang="en-US" smtClean="0"/>
              <a:pPr/>
              <a:t>‹#›</a:t>
            </a:fld>
            <a:endParaRPr lang="en-US" dirty="0"/>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ransition/>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rbi.org.in/Scripts/BS_CircularIndexDisplay.aspx?Id=11961"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in/imgres?q=use+of+computers+in+schools&amp;hl=en&amp;sa=X&amp;biw=1920&amp;bih=899&amp;tbm=isch&amp;prmd=imvns&amp;tbnid=GqcxRDwSTrFYQM:&amp;imgrefurl=http://www.scrollonline.net/2010/01/13/is-acceptable-use-policy-in-need-of-revision/&amp;docid=dV4tF3Ofg5ypSM&amp;imgurl=http://www.scrollonline.net/wp-content/uploads/2010/01/Computer3.jpg&amp;w=605&amp;h=459&amp;ei=JUtPT-PvEcyamQWnr-yrCg&amp;zoom=1&amp;iact=rc&amp;dur=219&amp;sig=113734360390168774264&amp;page=1&amp;tbnh=123&amp;tbnw=163&amp;start=0&amp;ndsp=47&amp;ved=1t:429,r:6,s:0&amp;tx=78&amp;ty=86"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6C85BFA5-48E3-4A95-A6C0-F2D8DBD7A3A0}"/>
              </a:ext>
            </a:extLst>
          </p:cNvPr>
          <p:cNvSpPr>
            <a:spLocks noGrp="1"/>
          </p:cNvSpPr>
          <p:nvPr>
            <p:ph type="subTitle" idx="1"/>
          </p:nvPr>
        </p:nvSpPr>
        <p:spPr>
          <a:xfrm>
            <a:off x="574766" y="4153989"/>
            <a:ext cx="10929846" cy="940525"/>
          </a:xfrm>
        </p:spPr>
        <p:txBody>
          <a:bodyPr>
            <a:noAutofit/>
          </a:bodyPr>
          <a:lstStyle/>
          <a:p>
            <a:pPr algn="ctr">
              <a:spcBef>
                <a:spcPct val="0"/>
              </a:spcBef>
            </a:pPr>
            <a:r>
              <a:rPr lang="en-US" sz="2800" b="1" dirty="0">
                <a:solidFill>
                  <a:schemeClr val="tx1"/>
                </a:solidFill>
                <a:latin typeface="Bookman Old Style" pitchFamily="18" charset="0"/>
                <a:ea typeface="+mj-ea"/>
                <a:cs typeface="+mj-cs"/>
              </a:rPr>
              <a:t>CA </a:t>
            </a:r>
            <a:r>
              <a:rPr lang="en-US" sz="2800" b="1" dirty="0" smtClean="0">
                <a:solidFill>
                  <a:schemeClr val="tx1"/>
                </a:solidFill>
                <a:latin typeface="Bookman Old Style" pitchFamily="18" charset="0"/>
                <a:ea typeface="+mj-ea"/>
                <a:cs typeface="+mj-cs"/>
              </a:rPr>
              <a:t>Vitesh D. Gandhi</a:t>
            </a:r>
            <a:endParaRPr lang="en-US" sz="2800" b="1" dirty="0">
              <a:solidFill>
                <a:schemeClr val="tx1"/>
              </a:solidFill>
              <a:latin typeface="Bookman Old Style" pitchFamily="18" charset="0"/>
              <a:ea typeface="+mj-ea"/>
              <a:cs typeface="+mj-cs"/>
            </a:endParaRPr>
          </a:p>
          <a:p>
            <a:pPr algn="ctr">
              <a:spcBef>
                <a:spcPct val="0"/>
              </a:spcBef>
            </a:pPr>
            <a:r>
              <a:rPr lang="en-US" sz="2800" b="1" dirty="0" smtClean="0">
                <a:solidFill>
                  <a:schemeClr val="tx1"/>
                </a:solidFill>
                <a:latin typeface="Bookman Old Style" pitchFamily="18" charset="0"/>
                <a:ea typeface="+mj-ea"/>
                <a:cs typeface="+mj-cs"/>
              </a:rPr>
              <a:t>20.03.2021</a:t>
            </a:r>
            <a:endParaRPr lang="en-US" sz="2800" b="1" dirty="0">
              <a:solidFill>
                <a:schemeClr val="tx1"/>
              </a:solidFill>
              <a:latin typeface="Bookman Old Style" pitchFamily="18" charset="0"/>
              <a:ea typeface="+mj-ea"/>
              <a:cs typeface="+mj-cs"/>
            </a:endParaRPr>
          </a:p>
        </p:txBody>
      </p:sp>
      <p:sp>
        <p:nvSpPr>
          <p:cNvPr id="6" name="Slide Number Placeholder 5">
            <a:extLst>
              <a:ext uri="{FF2B5EF4-FFF2-40B4-BE49-F238E27FC236}">
                <a16:creationId xmlns:a16="http://schemas.microsoft.com/office/drawing/2014/main" xmlns="" id="{4C9052BD-D997-4DA4-94D6-B5592140E7ED}"/>
              </a:ext>
            </a:extLst>
          </p:cNvPr>
          <p:cNvSpPr>
            <a:spLocks noGrp="1"/>
          </p:cNvSpPr>
          <p:nvPr>
            <p:ph type="sldNum" sz="quarter" idx="12"/>
          </p:nvPr>
        </p:nvSpPr>
        <p:spPr/>
        <p:txBody>
          <a:bodyPr/>
          <a:lstStyle/>
          <a:p>
            <a:fld id="{D57F1E4F-1CFF-5643-939E-217C01CDF565}" type="slidenum">
              <a:rPr lang="en-US" smtClean="0"/>
              <a:pPr/>
              <a:t>1</a:t>
            </a:fld>
            <a:endParaRPr lang="en-US" dirty="0"/>
          </a:p>
        </p:txBody>
      </p:sp>
      <p:sp>
        <p:nvSpPr>
          <p:cNvPr id="2" name="Title 1">
            <a:extLst>
              <a:ext uri="{FF2B5EF4-FFF2-40B4-BE49-F238E27FC236}">
                <a16:creationId xmlns:a16="http://schemas.microsoft.com/office/drawing/2014/main" xmlns="" id="{FFBB6B2B-3C78-4D48-9140-F38971D8726D}"/>
              </a:ext>
            </a:extLst>
          </p:cNvPr>
          <p:cNvSpPr>
            <a:spLocks noGrp="1"/>
          </p:cNvSpPr>
          <p:nvPr>
            <p:ph type="ctrTitle"/>
          </p:nvPr>
        </p:nvSpPr>
        <p:spPr>
          <a:xfrm>
            <a:off x="339634" y="195470"/>
            <a:ext cx="11573692" cy="1400893"/>
          </a:xfrm>
        </p:spPr>
        <p:txBody>
          <a:bodyPr>
            <a:noAutofit/>
          </a:bodyPr>
          <a:lstStyle/>
          <a:p>
            <a:pPr algn="ctr"/>
            <a:r>
              <a:rPr lang="en-US" sz="2800" b="1" dirty="0" smtClean="0">
                <a:solidFill>
                  <a:schemeClr val="accent4">
                    <a:lumMod val="75000"/>
                  </a:schemeClr>
                </a:solidFill>
                <a:latin typeface="Bookman Old Style" pitchFamily="18" charset="0"/>
              </a:rPr>
              <a:t>Rajkot </a:t>
            </a:r>
            <a:r>
              <a:rPr lang="en-US" sz="2800" b="1" dirty="0">
                <a:solidFill>
                  <a:schemeClr val="accent4">
                    <a:lumMod val="75000"/>
                  </a:schemeClr>
                </a:solidFill>
                <a:latin typeface="Bookman Old Style" pitchFamily="18" charset="0"/>
              </a:rPr>
              <a:t>Branch of WIRC of ICAI</a:t>
            </a:r>
            <a:br>
              <a:rPr lang="en-US" sz="2800" b="1" dirty="0">
                <a:solidFill>
                  <a:schemeClr val="accent4">
                    <a:lumMod val="75000"/>
                  </a:schemeClr>
                </a:solidFill>
                <a:latin typeface="Bookman Old Style" pitchFamily="18" charset="0"/>
              </a:rPr>
            </a:br>
            <a:r>
              <a:rPr lang="en-US" sz="2800" b="1" dirty="0">
                <a:solidFill>
                  <a:schemeClr val="accent4">
                    <a:lumMod val="75000"/>
                  </a:schemeClr>
                </a:solidFill>
                <a:latin typeface="Bookman Old Style" pitchFamily="18" charset="0"/>
              </a:rPr>
              <a:t/>
            </a:r>
            <a:br>
              <a:rPr lang="en-US" sz="2800" b="1" dirty="0">
                <a:solidFill>
                  <a:schemeClr val="accent4">
                    <a:lumMod val="75000"/>
                  </a:schemeClr>
                </a:solidFill>
                <a:latin typeface="Bookman Old Style" pitchFamily="18" charset="0"/>
              </a:rPr>
            </a:br>
            <a:r>
              <a:rPr lang="en-US" sz="2800" b="1" dirty="0" smtClean="0">
                <a:solidFill>
                  <a:schemeClr val="accent4">
                    <a:lumMod val="75000"/>
                  </a:schemeClr>
                </a:solidFill>
                <a:latin typeface="Bookman Old Style" pitchFamily="18" charset="0"/>
              </a:rPr>
              <a:t>Bank Branch Audit Summit 2021</a:t>
            </a:r>
            <a:endParaRPr lang="en-IN" sz="2800" b="1" dirty="0">
              <a:solidFill>
                <a:schemeClr val="accent4">
                  <a:lumMod val="75000"/>
                </a:schemeClr>
              </a:solidFill>
              <a:latin typeface="Bookman Old Style" pitchFamily="18" charset="0"/>
            </a:endParaRPr>
          </a:p>
        </p:txBody>
      </p:sp>
      <p:sp>
        <p:nvSpPr>
          <p:cNvPr id="4" name="Title 1">
            <a:extLst>
              <a:ext uri="{FF2B5EF4-FFF2-40B4-BE49-F238E27FC236}">
                <a16:creationId xmlns:a16="http://schemas.microsoft.com/office/drawing/2014/main" xmlns="" id="{4624FBC0-CF5B-406F-ACB7-9A2E52F5552F}"/>
              </a:ext>
            </a:extLst>
          </p:cNvPr>
          <p:cNvSpPr txBox="1">
            <a:spLocks/>
          </p:cNvSpPr>
          <p:nvPr/>
        </p:nvSpPr>
        <p:spPr>
          <a:xfrm>
            <a:off x="796835" y="2717074"/>
            <a:ext cx="10707776" cy="600892"/>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en-US" sz="3600" b="1" dirty="0">
              <a:solidFill>
                <a:schemeClr val="accent4">
                  <a:lumMod val="75000"/>
                </a:schemeClr>
              </a:solidFill>
            </a:endParaRPr>
          </a:p>
          <a:p>
            <a:pPr algn="ctr"/>
            <a:r>
              <a:rPr lang="en-US" sz="3600" b="1" dirty="0">
                <a:solidFill>
                  <a:schemeClr val="tx1"/>
                </a:solidFill>
              </a:rPr>
              <a:t>Audit </a:t>
            </a:r>
            <a:r>
              <a:rPr lang="en-US" sz="3600" b="1" dirty="0" smtClean="0">
                <a:solidFill>
                  <a:schemeClr val="tx1"/>
                </a:solidFill>
              </a:rPr>
              <a:t>Planning &amp; Documentation</a:t>
            </a:r>
            <a:endParaRPr lang="en-US" sz="3600" b="1" dirty="0">
              <a:solidFill>
                <a:schemeClr val="tx1"/>
              </a:solidFill>
            </a:endParaRPr>
          </a:p>
        </p:txBody>
      </p:sp>
      <p:sp>
        <p:nvSpPr>
          <p:cNvPr id="5" name="Rectangle 4">
            <a:extLst>
              <a:ext uri="{FF2B5EF4-FFF2-40B4-BE49-F238E27FC236}">
                <a16:creationId xmlns:a16="http://schemas.microsoft.com/office/drawing/2014/main" xmlns="" id="{F705CC25-EF4E-440F-BB87-06E3FCB8D276}"/>
              </a:ext>
            </a:extLst>
          </p:cNvPr>
          <p:cNvSpPr>
            <a:spLocks noChangeArrowheads="1"/>
          </p:cNvSpPr>
          <p:nvPr/>
        </p:nvSpPr>
        <p:spPr bwMode="auto">
          <a:xfrm>
            <a:off x="483326" y="5826034"/>
            <a:ext cx="11496639" cy="436017"/>
          </a:xfrm>
          <a:prstGeom prst="rect">
            <a:avLst/>
          </a:prstGeom>
          <a:noFill/>
          <a:ln w="12700">
            <a:noFill/>
            <a:miter lim="800000"/>
            <a:headEnd/>
            <a:tailEnd/>
          </a:ln>
        </p:spPr>
        <p:txBody>
          <a:bodyPr wrap="square" lIns="90488" tIns="44450" rIns="90488" bIns="44450">
            <a:spAutoFit/>
          </a:bodyPr>
          <a:lstStyle/>
          <a:p>
            <a:pPr algn="just">
              <a:lnSpc>
                <a:spcPct val="70000"/>
              </a:lnSpc>
              <a:spcBef>
                <a:spcPct val="27000"/>
              </a:spcBef>
            </a:pPr>
            <a:r>
              <a:rPr lang="en-US" sz="900" b="1" dirty="0">
                <a:cs typeface="Arial" charset="0"/>
              </a:rPr>
              <a:t>Restriction on Disclosure and Use of Data</a:t>
            </a:r>
          </a:p>
          <a:p>
            <a:pPr algn="just">
              <a:lnSpc>
                <a:spcPct val="90000"/>
              </a:lnSpc>
              <a:spcBef>
                <a:spcPct val="0"/>
              </a:spcBef>
            </a:pPr>
            <a:r>
              <a:rPr lang="en-US" sz="900" b="1" dirty="0">
                <a:cs typeface="Times New Roman" pitchFamily="18" charset="0"/>
              </a:rPr>
              <a:t>The data in this document contains trade secrets and confidential or proprietary information of my firm, the disclosure of which would provide a competitive advantage to others. As a result, this document shall not be disclosed, used or duplicated, in whole or in part, for any purpose. The data subject to this restriction are contained in the entire document. </a:t>
            </a:r>
            <a:endParaRPr lang="en-US" sz="900" dirty="0"/>
          </a:p>
        </p:txBody>
      </p:sp>
    </p:spTree>
    <p:extLst>
      <p:ext uri="{BB962C8B-B14F-4D97-AF65-F5344CB8AC3E}">
        <p14:creationId xmlns:p14="http://schemas.microsoft.com/office/powerpoint/2010/main" val="192019293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CD9025-7D77-4C96-8442-8C6350184711}"/>
              </a:ext>
            </a:extLst>
          </p:cNvPr>
          <p:cNvSpPr>
            <a:spLocks noGrp="1"/>
          </p:cNvSpPr>
          <p:nvPr>
            <p:ph type="title"/>
          </p:nvPr>
        </p:nvSpPr>
        <p:spPr>
          <a:xfrm>
            <a:off x="339635" y="223351"/>
            <a:ext cx="11416936" cy="691049"/>
          </a:xfrm>
        </p:spPr>
        <p:txBody>
          <a:bodyPr>
            <a:noAutofit/>
          </a:bodyPr>
          <a:lstStyle/>
          <a:p>
            <a:r>
              <a:rPr lang="en-US" sz="3200" b="1" dirty="0" smtClean="0">
                <a:solidFill>
                  <a:schemeClr val="accent4">
                    <a:lumMod val="75000"/>
                  </a:schemeClr>
                </a:solidFill>
                <a:latin typeface="Bookman Old Style" pitchFamily="18" charset="0"/>
              </a:rPr>
              <a:t>Compliance with SAs issued by ICAI</a:t>
            </a:r>
            <a:endParaRPr lang="en-IN" sz="3200" b="1" dirty="0">
              <a:latin typeface="Bookman Old Style" pitchFamily="18" charset="0"/>
            </a:endParaRPr>
          </a:p>
        </p:txBody>
      </p:sp>
      <p:sp>
        <p:nvSpPr>
          <p:cNvPr id="4" name="Slide Number Placeholder 3">
            <a:extLst>
              <a:ext uri="{FF2B5EF4-FFF2-40B4-BE49-F238E27FC236}">
                <a16:creationId xmlns:a16="http://schemas.microsoft.com/office/drawing/2014/main" xmlns="" id="{478EF2BA-A40A-4861-B35E-D982F77219B2}"/>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
        <p:nvSpPr>
          <p:cNvPr id="3" name="Content Placeholder 2">
            <a:extLst>
              <a:ext uri="{FF2B5EF4-FFF2-40B4-BE49-F238E27FC236}">
                <a16:creationId xmlns:a16="http://schemas.microsoft.com/office/drawing/2014/main" xmlns="" id="{4C4C8C1E-5779-4718-807A-9A666C06849E}"/>
              </a:ext>
            </a:extLst>
          </p:cNvPr>
          <p:cNvSpPr>
            <a:spLocks noGrp="1"/>
          </p:cNvSpPr>
          <p:nvPr>
            <p:ph sz="quarter" idx="1"/>
          </p:nvPr>
        </p:nvSpPr>
        <p:spPr>
          <a:xfrm>
            <a:off x="561703" y="1593668"/>
            <a:ext cx="11098486" cy="4702629"/>
          </a:xfrm>
        </p:spPr>
        <p:txBody>
          <a:bodyPr>
            <a:noAutofit/>
          </a:bodyPr>
          <a:lstStyle/>
          <a:p>
            <a:pPr marL="0" indent="0" algn="just">
              <a:lnSpc>
                <a:spcPct val="150000"/>
              </a:lnSpc>
              <a:buFont typeface="Wingdings" pitchFamily="2" charset="2"/>
              <a:buChar char="ü"/>
            </a:pPr>
            <a:r>
              <a:rPr lang="en-IN" sz="1600" b="1" dirty="0" smtClean="0">
                <a:latin typeface="Bookman Old Style" pitchFamily="18" charset="0"/>
              </a:rPr>
              <a:t>SA 330 </a:t>
            </a:r>
            <a:r>
              <a:rPr lang="en-US" sz="1600" b="1" dirty="0" smtClean="0">
                <a:latin typeface="Bookman Old Style" pitchFamily="18" charset="0"/>
              </a:rPr>
              <a:t>The Auditor's. Responses To Assessed Risks</a:t>
            </a:r>
            <a:endParaRPr lang="en-IN" sz="1600" b="1" dirty="0" smtClean="0">
              <a:latin typeface="Bookman Old Style" pitchFamily="18" charset="0"/>
            </a:endParaRPr>
          </a:p>
          <a:p>
            <a:pPr marL="0" indent="0" algn="just">
              <a:lnSpc>
                <a:spcPct val="150000"/>
              </a:lnSpc>
              <a:buFont typeface="Wingdings" pitchFamily="2" charset="2"/>
              <a:buChar char="ü"/>
            </a:pPr>
            <a:r>
              <a:rPr lang="en-IN" sz="1600" b="1" dirty="0" smtClean="0">
                <a:latin typeface="Bookman Old Style" pitchFamily="18" charset="0"/>
              </a:rPr>
              <a:t>SA 450 </a:t>
            </a:r>
            <a:r>
              <a:rPr lang="en-US" sz="1600" b="1" dirty="0" smtClean="0">
                <a:latin typeface="Bookman Old Style" pitchFamily="18" charset="0"/>
              </a:rPr>
              <a:t>Evaluation of Misstatement Identified During the Audit</a:t>
            </a:r>
            <a:endParaRPr lang="en-IN" sz="1600" b="1" dirty="0" smtClean="0">
              <a:latin typeface="Bookman Old Style" pitchFamily="18" charset="0"/>
            </a:endParaRPr>
          </a:p>
          <a:p>
            <a:pPr marL="0" indent="0" algn="just">
              <a:lnSpc>
                <a:spcPct val="150000"/>
              </a:lnSpc>
              <a:buFont typeface="Wingdings" pitchFamily="2" charset="2"/>
              <a:buChar char="ü"/>
            </a:pPr>
            <a:r>
              <a:rPr lang="en-IN" sz="1600" b="1" dirty="0" smtClean="0">
                <a:latin typeface="Bookman Old Style" pitchFamily="18" charset="0"/>
              </a:rPr>
              <a:t>SA 500 Audit Evidence</a:t>
            </a:r>
          </a:p>
          <a:p>
            <a:pPr marL="0" indent="0" algn="just">
              <a:lnSpc>
                <a:spcPct val="150000"/>
              </a:lnSpc>
              <a:buFont typeface="Wingdings" pitchFamily="2" charset="2"/>
              <a:buChar char="ü"/>
            </a:pPr>
            <a:r>
              <a:rPr lang="en-IN" sz="1600" b="1" dirty="0" smtClean="0">
                <a:latin typeface="Bookman Old Style" pitchFamily="18" charset="0"/>
              </a:rPr>
              <a:t>SA 505 External Confirmation</a:t>
            </a:r>
          </a:p>
          <a:p>
            <a:pPr marL="0" indent="0" algn="just">
              <a:lnSpc>
                <a:spcPct val="150000"/>
              </a:lnSpc>
              <a:buFont typeface="Wingdings" pitchFamily="2" charset="2"/>
              <a:buChar char="ü"/>
            </a:pPr>
            <a:r>
              <a:rPr lang="en-IN" sz="1600" b="1" dirty="0" smtClean="0">
                <a:latin typeface="Bookman Old Style" pitchFamily="18" charset="0"/>
              </a:rPr>
              <a:t>SA 520 Analytical Procedures</a:t>
            </a:r>
          </a:p>
          <a:p>
            <a:pPr marL="0" indent="0" algn="just">
              <a:lnSpc>
                <a:spcPct val="150000"/>
              </a:lnSpc>
              <a:buFont typeface="Wingdings" pitchFamily="2" charset="2"/>
              <a:buChar char="ü"/>
            </a:pPr>
            <a:r>
              <a:rPr lang="en-IN" sz="1600" b="1" dirty="0" smtClean="0">
                <a:latin typeface="Bookman Old Style" pitchFamily="18" charset="0"/>
              </a:rPr>
              <a:t>SA 530 Audit Sampling</a:t>
            </a:r>
          </a:p>
          <a:p>
            <a:pPr marL="0" indent="0" algn="just">
              <a:lnSpc>
                <a:spcPct val="150000"/>
              </a:lnSpc>
              <a:buFont typeface="Wingdings" pitchFamily="2" charset="2"/>
              <a:buChar char="ü"/>
            </a:pPr>
            <a:r>
              <a:rPr lang="en-IN" sz="1600" b="1" dirty="0" smtClean="0">
                <a:latin typeface="Bookman Old Style" pitchFamily="18" charset="0"/>
              </a:rPr>
              <a:t>SA 580 Written Representations</a:t>
            </a:r>
          </a:p>
          <a:p>
            <a:pPr marL="0" indent="0" algn="just">
              <a:lnSpc>
                <a:spcPct val="150000"/>
              </a:lnSpc>
              <a:buFont typeface="Wingdings" pitchFamily="2" charset="2"/>
              <a:buChar char="ü"/>
            </a:pPr>
            <a:r>
              <a:rPr lang="en-IN" sz="1600" b="1" dirty="0" smtClean="0">
                <a:latin typeface="Bookman Old Style" pitchFamily="18" charset="0"/>
              </a:rPr>
              <a:t>SA 610 </a:t>
            </a:r>
            <a:r>
              <a:rPr lang="en-US" sz="1600" b="1" dirty="0" smtClean="0">
                <a:latin typeface="Bookman Old Style" pitchFamily="18" charset="0"/>
              </a:rPr>
              <a:t>Using the Work of Internal Auditors</a:t>
            </a:r>
            <a:endParaRPr lang="en-IN" sz="1600" b="1" dirty="0" smtClean="0">
              <a:latin typeface="Bookman Old Style" pitchFamily="18" charset="0"/>
            </a:endParaRPr>
          </a:p>
          <a:p>
            <a:pPr marL="0" indent="0" algn="just">
              <a:lnSpc>
                <a:spcPct val="150000"/>
              </a:lnSpc>
              <a:buNone/>
            </a:pPr>
            <a:endParaRPr lang="en-IN" b="1" dirty="0" smtClean="0">
              <a:latin typeface="Bookman Old Style" pitchFamily="18" charset="0"/>
            </a:endParaRPr>
          </a:p>
          <a:p>
            <a:pPr marL="0" indent="0" algn="just">
              <a:buNone/>
            </a:pPr>
            <a:endParaRPr lang="en-US" b="1" dirty="0">
              <a:latin typeface="Bookman Old Style" pitchFamily="18" charset="0"/>
            </a:endParaRPr>
          </a:p>
        </p:txBody>
      </p:sp>
      <p:pic>
        <p:nvPicPr>
          <p:cNvPr id="6" name="Picture 2" descr="http://cdn5.fotosearch.com/bthumb/ULY/ULY072/u11000590.jpg">
            <a:extLst>
              <a:ext uri="{FF2B5EF4-FFF2-40B4-BE49-F238E27FC236}">
                <a16:creationId xmlns:a16="http://schemas.microsoft.com/office/drawing/2014/main" xmlns="" id="{66C1FB55-ED08-4D79-BD94-DB2083CE5843}"/>
              </a:ext>
            </a:extLst>
          </p:cNvPr>
          <p:cNvPicPr>
            <a:picLocks noChangeAspect="1" noChangeArrowheads="1"/>
          </p:cNvPicPr>
          <p:nvPr/>
        </p:nvPicPr>
        <p:blipFill>
          <a:blip r:embed="rId2"/>
          <a:srcRect/>
          <a:stretch>
            <a:fillRect/>
          </a:stretch>
        </p:blipFill>
        <p:spPr bwMode="auto">
          <a:xfrm>
            <a:off x="9716765" y="1554480"/>
            <a:ext cx="2161727" cy="1436914"/>
          </a:xfrm>
          <a:prstGeom prst="rect">
            <a:avLst/>
          </a:prstGeom>
          <a:noFill/>
        </p:spPr>
      </p:pic>
    </p:spTree>
    <p:extLst>
      <p:ext uri="{BB962C8B-B14F-4D97-AF65-F5344CB8AC3E}">
        <p14:creationId xmlns:p14="http://schemas.microsoft.com/office/powerpoint/2010/main" val="105950838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76DEAA-FD97-4C13-B632-4B152881F258}"/>
              </a:ext>
            </a:extLst>
          </p:cNvPr>
          <p:cNvSpPr>
            <a:spLocks noGrp="1"/>
          </p:cNvSpPr>
          <p:nvPr>
            <p:ph type="title"/>
          </p:nvPr>
        </p:nvSpPr>
        <p:spPr>
          <a:xfrm>
            <a:off x="313509" y="231844"/>
            <a:ext cx="11560627" cy="656429"/>
          </a:xfrm>
        </p:spPr>
        <p:txBody>
          <a:bodyPr>
            <a:normAutofit/>
          </a:bodyPr>
          <a:lstStyle/>
          <a:p>
            <a:r>
              <a:rPr lang="en-US" sz="3200" b="1" dirty="0" smtClean="0">
                <a:solidFill>
                  <a:schemeClr val="accent4">
                    <a:lumMod val="75000"/>
                  </a:schemeClr>
                </a:solidFill>
                <a:latin typeface="Bookman Old Style" pitchFamily="18" charset="0"/>
              </a:rPr>
              <a:t>Audit Risks</a:t>
            </a:r>
            <a:endParaRPr lang="en-IN" sz="3200" b="1" dirty="0">
              <a:latin typeface="Bookman Old Style" pitchFamily="18" charset="0"/>
            </a:endParaRPr>
          </a:p>
        </p:txBody>
      </p:sp>
      <p:sp>
        <p:nvSpPr>
          <p:cNvPr id="4" name="Slide Number Placeholder 3">
            <a:extLst>
              <a:ext uri="{FF2B5EF4-FFF2-40B4-BE49-F238E27FC236}">
                <a16:creationId xmlns:a16="http://schemas.microsoft.com/office/drawing/2014/main" xmlns="" id="{632346B7-39B9-4FCD-8497-AE17456F00AB}"/>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
        <p:nvSpPr>
          <p:cNvPr id="3" name="Content Placeholder 2">
            <a:extLst>
              <a:ext uri="{FF2B5EF4-FFF2-40B4-BE49-F238E27FC236}">
                <a16:creationId xmlns:a16="http://schemas.microsoft.com/office/drawing/2014/main" xmlns="" id="{81073E8F-F41D-45AE-B4F4-8AFE8A43B9D8}"/>
              </a:ext>
            </a:extLst>
          </p:cNvPr>
          <p:cNvSpPr>
            <a:spLocks noGrp="1"/>
          </p:cNvSpPr>
          <p:nvPr>
            <p:ph sz="quarter" idx="1"/>
          </p:nvPr>
        </p:nvSpPr>
        <p:spPr>
          <a:xfrm>
            <a:off x="522515" y="1580605"/>
            <a:ext cx="11194868" cy="4707899"/>
          </a:xfrm>
        </p:spPr>
        <p:txBody>
          <a:bodyPr>
            <a:noAutofit/>
          </a:bodyPr>
          <a:lstStyle/>
          <a:p>
            <a:pPr marL="0" lvl="1" indent="0" algn="just">
              <a:lnSpc>
                <a:spcPct val="150000"/>
              </a:lnSpc>
              <a:buClr>
                <a:schemeClr val="accent1"/>
              </a:buClr>
              <a:buSzPct val="85000"/>
              <a:buFont typeface="Wingdings" pitchFamily="2" charset="2"/>
              <a:buChar char="ü"/>
            </a:pPr>
            <a:endParaRPr lang="en-IN" sz="1600" b="1" dirty="0" smtClean="0">
              <a:solidFill>
                <a:schemeClr val="tx1"/>
              </a:solidFill>
              <a:latin typeface="Bookman Old Style" pitchFamily="18" charset="0"/>
            </a:endParaRPr>
          </a:p>
          <a:p>
            <a:pPr marL="0" lvl="1" indent="0" algn="just">
              <a:lnSpc>
                <a:spcPct val="150000"/>
              </a:lnSpc>
              <a:buClr>
                <a:schemeClr val="accent1"/>
              </a:buClr>
              <a:buSzPct val="85000"/>
              <a:buFont typeface="Wingdings" pitchFamily="2" charset="2"/>
              <a:buChar char="ü"/>
            </a:pPr>
            <a:r>
              <a:rPr lang="en-IN" sz="1600" b="1" dirty="0" smtClean="0">
                <a:solidFill>
                  <a:schemeClr val="tx1"/>
                </a:solidFill>
                <a:latin typeface="Bookman Old Style" pitchFamily="18" charset="0"/>
              </a:rPr>
              <a:t>Non-Compliance with RBI Master Direction.</a:t>
            </a:r>
          </a:p>
          <a:p>
            <a:pPr marL="0" lvl="1" indent="0" algn="just">
              <a:lnSpc>
                <a:spcPct val="150000"/>
              </a:lnSpc>
              <a:buClr>
                <a:schemeClr val="accent1"/>
              </a:buClr>
              <a:buSzPct val="85000"/>
              <a:buFont typeface="Wingdings" pitchFamily="2" charset="2"/>
              <a:buChar char="ü"/>
            </a:pPr>
            <a:r>
              <a:rPr lang="en-US" sz="1600" b="1" dirty="0" smtClean="0">
                <a:solidFill>
                  <a:schemeClr val="tx1"/>
                </a:solidFill>
                <a:latin typeface="Bookman Old Style" pitchFamily="18" charset="0"/>
              </a:rPr>
              <a:t>Non-Compliance with RBI Circular with special emphasize on IRAC Norms.</a:t>
            </a:r>
          </a:p>
          <a:p>
            <a:pPr marL="0" lvl="1" indent="0" algn="just">
              <a:lnSpc>
                <a:spcPct val="150000"/>
              </a:lnSpc>
              <a:buClr>
                <a:schemeClr val="accent1"/>
              </a:buClr>
              <a:buSzPct val="85000"/>
              <a:buFont typeface="Wingdings" pitchFamily="2" charset="2"/>
              <a:buChar char="ü"/>
            </a:pPr>
            <a:r>
              <a:rPr lang="en-US" sz="1600" b="1" dirty="0" smtClean="0">
                <a:solidFill>
                  <a:schemeClr val="tx1"/>
                </a:solidFill>
                <a:latin typeface="Bookman Old Style" pitchFamily="18" charset="0"/>
              </a:rPr>
              <a:t>Non-Compliance with RBI Notification, Circular, Press Release and FAQs.</a:t>
            </a:r>
          </a:p>
          <a:p>
            <a:pPr marL="0" lvl="1" indent="0" algn="just">
              <a:spcBef>
                <a:spcPts val="0"/>
              </a:spcBef>
              <a:buClr>
                <a:schemeClr val="accent1"/>
              </a:buClr>
              <a:buSzPct val="85000"/>
              <a:buFont typeface="Wingdings" pitchFamily="2" charset="2"/>
              <a:buChar char="ü"/>
            </a:pPr>
            <a:endParaRPr lang="en-US" sz="1600" b="1" dirty="0" smtClean="0">
              <a:solidFill>
                <a:schemeClr val="tx1"/>
              </a:solidFill>
              <a:latin typeface="Bookman Old Style" pitchFamily="18" charset="0"/>
            </a:endParaRPr>
          </a:p>
          <a:p>
            <a:pPr marL="0" lvl="1" indent="0" algn="just">
              <a:spcBef>
                <a:spcPts val="0"/>
              </a:spcBef>
              <a:buClr>
                <a:schemeClr val="accent1"/>
              </a:buClr>
              <a:buSzPct val="85000"/>
              <a:buFont typeface="Wingdings" pitchFamily="2" charset="2"/>
              <a:buChar char="ü"/>
            </a:pPr>
            <a:r>
              <a:rPr lang="en-US" sz="1600" b="1" dirty="0" smtClean="0">
                <a:solidFill>
                  <a:schemeClr val="tx1"/>
                </a:solidFill>
                <a:latin typeface="Bookman Old Style" pitchFamily="18" charset="0"/>
              </a:rPr>
              <a:t>Divergence with RBI Risk Assessment Report under Super Advisory Programme for Assessment of         </a:t>
            </a:r>
          </a:p>
          <a:p>
            <a:pPr marL="0" lvl="1" indent="0" algn="just">
              <a:spcBef>
                <a:spcPts val="0"/>
              </a:spcBef>
              <a:buClr>
                <a:schemeClr val="accent1"/>
              </a:buClr>
              <a:buSzPct val="85000"/>
              <a:buNone/>
            </a:pPr>
            <a:r>
              <a:rPr lang="en-US" sz="1600" b="1" dirty="0">
                <a:solidFill>
                  <a:schemeClr val="tx1"/>
                </a:solidFill>
                <a:latin typeface="Bookman Old Style" pitchFamily="18" charset="0"/>
              </a:rPr>
              <a:t> </a:t>
            </a:r>
            <a:r>
              <a:rPr lang="en-US" sz="1600" b="1" dirty="0" smtClean="0">
                <a:solidFill>
                  <a:schemeClr val="tx1"/>
                </a:solidFill>
                <a:latin typeface="Bookman Old Style" pitchFamily="18" charset="0"/>
              </a:rPr>
              <a:t> Risk and Capital in terns of their annual inspection.</a:t>
            </a:r>
          </a:p>
          <a:p>
            <a:pPr marL="0" lvl="1" indent="0" algn="just">
              <a:lnSpc>
                <a:spcPct val="150000"/>
              </a:lnSpc>
              <a:buClr>
                <a:schemeClr val="accent1"/>
              </a:buClr>
              <a:buSzPct val="85000"/>
              <a:buFont typeface="Wingdings" pitchFamily="2" charset="2"/>
              <a:buChar char="ü"/>
            </a:pPr>
            <a:r>
              <a:rPr lang="en-US" sz="1600" b="1" dirty="0" smtClean="0">
                <a:solidFill>
                  <a:schemeClr val="tx1"/>
                </a:solidFill>
                <a:latin typeface="Bookman Old Style" pitchFamily="18" charset="0"/>
              </a:rPr>
              <a:t>Non-Compliance </a:t>
            </a:r>
            <a:r>
              <a:rPr lang="en-US" sz="1600" b="1" dirty="0" err="1" smtClean="0">
                <a:solidFill>
                  <a:schemeClr val="tx1"/>
                </a:solidFill>
                <a:latin typeface="Bookman Old Style" pitchFamily="18" charset="0"/>
              </a:rPr>
              <a:t>w.r.t</a:t>
            </a:r>
            <a:r>
              <a:rPr lang="en-US" sz="1600" b="1" dirty="0" smtClean="0">
                <a:solidFill>
                  <a:schemeClr val="tx1"/>
                </a:solidFill>
                <a:latin typeface="Bookman Old Style" pitchFamily="18" charset="0"/>
              </a:rPr>
              <a:t>. Bank's closing circular.</a:t>
            </a:r>
          </a:p>
          <a:p>
            <a:pPr marL="0" lvl="1" indent="0" algn="just">
              <a:lnSpc>
                <a:spcPct val="150000"/>
              </a:lnSpc>
              <a:buClr>
                <a:schemeClr val="accent1"/>
              </a:buClr>
              <a:buSzPct val="85000"/>
              <a:buFont typeface="Wingdings" pitchFamily="2" charset="2"/>
              <a:buChar char="ü"/>
            </a:pPr>
            <a:r>
              <a:rPr lang="en-US" sz="1600" b="1" dirty="0" smtClean="0">
                <a:solidFill>
                  <a:schemeClr val="tx1"/>
                </a:solidFill>
                <a:latin typeface="Bookman Old Style" pitchFamily="18" charset="0"/>
              </a:rPr>
              <a:t>Attestation of incorrect statement and Audit Report.</a:t>
            </a:r>
          </a:p>
          <a:p>
            <a:pPr marL="0" lvl="1" indent="0" algn="just">
              <a:lnSpc>
                <a:spcPct val="150000"/>
              </a:lnSpc>
              <a:buClr>
                <a:schemeClr val="accent1"/>
              </a:buClr>
              <a:buSzPct val="85000"/>
              <a:buFont typeface="Wingdings" pitchFamily="2" charset="2"/>
              <a:buChar char="ü"/>
            </a:pPr>
            <a:r>
              <a:rPr lang="en-US" sz="1600" b="1" dirty="0" smtClean="0">
                <a:solidFill>
                  <a:schemeClr val="tx1"/>
                </a:solidFill>
                <a:latin typeface="Bookman Old Style" pitchFamily="18" charset="0"/>
              </a:rPr>
              <a:t>Non-Compliance with technical standard issued by ICAI.</a:t>
            </a:r>
            <a:endParaRPr lang="en-IN" sz="1600" b="1" dirty="0" smtClean="0">
              <a:solidFill>
                <a:schemeClr val="tx1"/>
              </a:solidFill>
              <a:latin typeface="Bookman Old Style" pitchFamily="18" charset="0"/>
            </a:endParaRPr>
          </a:p>
          <a:p>
            <a:pPr algn="just">
              <a:spcBef>
                <a:spcPct val="20000"/>
              </a:spcBef>
              <a:buFont typeface="Wingdings" panose="05000000000000000000" pitchFamily="2" charset="2"/>
              <a:buChar char=""/>
            </a:pPr>
            <a:endParaRPr lang="en-US" b="1" dirty="0">
              <a:latin typeface="Bookman Old Style" pitchFamily="18" charset="0"/>
            </a:endParaRPr>
          </a:p>
        </p:txBody>
      </p:sp>
    </p:spTree>
    <p:extLst>
      <p:ext uri="{BB962C8B-B14F-4D97-AF65-F5344CB8AC3E}">
        <p14:creationId xmlns:p14="http://schemas.microsoft.com/office/powerpoint/2010/main" val="34186510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9" end="9"/>
                                            </p:txEl>
                                          </p:spTgt>
                                        </p:tgtEl>
                                        <p:attrNameLst>
                                          <p:attrName>style.visibility</p:attrName>
                                        </p:attrNameLst>
                                      </p:cBhvr>
                                      <p:to>
                                        <p:strVal val="visible"/>
                                      </p:to>
                                    </p:set>
                                    <p:animEffect transition="in" filter="blinds(horizontal)">
                                      <p:cBhvr>
                                        <p:cTn id="10" dur="500"/>
                                        <p:tgtEl>
                                          <p:spTgt spid="3">
                                            <p:txEl>
                                              <p:pRg st="9" end="9"/>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blinds(horizontal)">
                                      <p:cBhvr>
                                        <p:cTn id="13" dur="500"/>
                                        <p:tgtEl>
                                          <p:spTgt spid="3">
                                            <p:txEl>
                                              <p:pRg st="8" end="8"/>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blinds(horizontal)">
                                      <p:cBhvr>
                                        <p:cTn id="16" dur="500"/>
                                        <p:tgtEl>
                                          <p:spTgt spid="3">
                                            <p:txEl>
                                              <p:pRg st="7" end="7"/>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linds(horizontal)">
                                      <p:cBhvr>
                                        <p:cTn id="19" dur="500"/>
                                        <p:tgtEl>
                                          <p:spTgt spid="3">
                                            <p:txEl>
                                              <p:pRg st="5" end="5"/>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linds(horizontal)">
                                      <p:cBhvr>
                                        <p:cTn id="25" dur="500"/>
                                        <p:tgtEl>
                                          <p:spTgt spid="3">
                                            <p:txEl>
                                              <p:pRg st="3" end="3"/>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blinds(horizontal)">
                                      <p:cBhvr>
                                        <p:cTn id="2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76DEAA-FD97-4C13-B632-4B152881F258}"/>
              </a:ext>
            </a:extLst>
          </p:cNvPr>
          <p:cNvSpPr>
            <a:spLocks noGrp="1"/>
          </p:cNvSpPr>
          <p:nvPr>
            <p:ph type="title"/>
          </p:nvPr>
        </p:nvSpPr>
        <p:spPr>
          <a:xfrm>
            <a:off x="339633" y="231844"/>
            <a:ext cx="11443063" cy="656429"/>
          </a:xfrm>
        </p:spPr>
        <p:txBody>
          <a:bodyPr>
            <a:noAutofit/>
          </a:bodyPr>
          <a:lstStyle/>
          <a:p>
            <a:r>
              <a:rPr lang="en-US" sz="3200" b="1" dirty="0">
                <a:solidFill>
                  <a:schemeClr val="accent4">
                    <a:lumMod val="75000"/>
                  </a:schemeClr>
                </a:solidFill>
                <a:latin typeface="Bookman Old Style" pitchFamily="18" charset="0"/>
              </a:rPr>
              <a:t>Audit Planning</a:t>
            </a:r>
            <a:endParaRPr lang="en-IN" sz="3200" b="1" dirty="0">
              <a:latin typeface="Bookman Old Style" pitchFamily="18" charset="0"/>
            </a:endParaRPr>
          </a:p>
        </p:txBody>
      </p:sp>
      <p:sp>
        <p:nvSpPr>
          <p:cNvPr id="4" name="Slide Number Placeholder 3">
            <a:extLst>
              <a:ext uri="{FF2B5EF4-FFF2-40B4-BE49-F238E27FC236}">
                <a16:creationId xmlns:a16="http://schemas.microsoft.com/office/drawing/2014/main" xmlns="" id="{632346B7-39B9-4FCD-8497-AE17456F00AB}"/>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
        <p:nvSpPr>
          <p:cNvPr id="3" name="Content Placeholder 2">
            <a:extLst>
              <a:ext uri="{FF2B5EF4-FFF2-40B4-BE49-F238E27FC236}">
                <a16:creationId xmlns:a16="http://schemas.microsoft.com/office/drawing/2014/main" xmlns="" id="{81073E8F-F41D-45AE-B4F4-8AFE8A43B9D8}"/>
              </a:ext>
            </a:extLst>
          </p:cNvPr>
          <p:cNvSpPr>
            <a:spLocks noGrp="1"/>
          </p:cNvSpPr>
          <p:nvPr>
            <p:ph sz="quarter" idx="1"/>
          </p:nvPr>
        </p:nvSpPr>
        <p:spPr>
          <a:xfrm>
            <a:off x="457201" y="1632857"/>
            <a:ext cx="11325496" cy="4655648"/>
          </a:xfrm>
        </p:spPr>
        <p:txBody>
          <a:bodyPr>
            <a:noAutofit/>
          </a:bodyPr>
          <a:lstStyle/>
          <a:p>
            <a:pPr marL="0" indent="0" algn="just">
              <a:spcBef>
                <a:spcPts val="0"/>
              </a:spcBef>
              <a:buNone/>
            </a:pPr>
            <a:r>
              <a:rPr lang="en-US" sz="2000" b="1" dirty="0">
                <a:latin typeface="Bookman Old Style" pitchFamily="18" charset="0"/>
              </a:rPr>
              <a:t>Have  knowledge of the: </a:t>
            </a:r>
            <a:endParaRPr lang="en-US" sz="2000" b="1" dirty="0" smtClean="0">
              <a:latin typeface="Bookman Old Style" pitchFamily="18" charset="0"/>
            </a:endParaRPr>
          </a:p>
          <a:p>
            <a:pPr marL="0" indent="0" algn="just">
              <a:spcBef>
                <a:spcPts val="0"/>
              </a:spcBef>
              <a:buNone/>
            </a:pPr>
            <a:endParaRPr lang="en-US" sz="2000" b="1" dirty="0">
              <a:latin typeface="Bookman Old Style" pitchFamily="18" charset="0"/>
            </a:endParaRPr>
          </a:p>
          <a:p>
            <a:pPr>
              <a:spcBef>
                <a:spcPct val="20000"/>
              </a:spcBef>
              <a:buFont typeface="Wingdings" panose="05000000000000000000" pitchFamily="2" charset="2"/>
              <a:buChar char=""/>
            </a:pPr>
            <a:r>
              <a:rPr lang="en-US" sz="2000" b="1" dirty="0">
                <a:latin typeface="Bookman Old Style" pitchFamily="18" charset="0"/>
              </a:rPr>
              <a:t>Economy</a:t>
            </a:r>
          </a:p>
          <a:p>
            <a:pPr>
              <a:spcBef>
                <a:spcPct val="20000"/>
              </a:spcBef>
              <a:buFont typeface="Wingdings" panose="05000000000000000000" pitchFamily="2" charset="2"/>
              <a:buChar char=""/>
            </a:pPr>
            <a:r>
              <a:rPr lang="en-US" sz="2000" b="1" dirty="0">
                <a:latin typeface="Bookman Old Style" pitchFamily="18" charset="0"/>
              </a:rPr>
              <a:t>Banking Industry</a:t>
            </a:r>
          </a:p>
          <a:p>
            <a:pPr>
              <a:spcBef>
                <a:spcPct val="20000"/>
              </a:spcBef>
              <a:buFont typeface="Wingdings" panose="05000000000000000000" pitchFamily="2" charset="2"/>
              <a:buChar char=""/>
            </a:pPr>
            <a:r>
              <a:rPr lang="en-US" sz="2000" b="1" dirty="0">
                <a:latin typeface="Bookman Old Style" pitchFamily="18" charset="0"/>
              </a:rPr>
              <a:t>Government Policies</a:t>
            </a:r>
          </a:p>
          <a:p>
            <a:pPr>
              <a:spcBef>
                <a:spcPct val="20000"/>
              </a:spcBef>
              <a:buFont typeface="Wingdings" panose="05000000000000000000" pitchFamily="2" charset="2"/>
              <a:buChar char=""/>
            </a:pPr>
            <a:r>
              <a:rPr lang="en-US" sz="2000" b="1" dirty="0">
                <a:latin typeface="Bookman Old Style" pitchFamily="18" charset="0"/>
              </a:rPr>
              <a:t>Rules &amp; Regulations applicable to the Bank</a:t>
            </a:r>
          </a:p>
          <a:p>
            <a:pPr>
              <a:spcBef>
                <a:spcPct val="20000"/>
              </a:spcBef>
              <a:buFont typeface="Wingdings" panose="05000000000000000000" pitchFamily="2" charset="2"/>
              <a:buChar char=""/>
            </a:pPr>
            <a:r>
              <a:rPr lang="en-US" sz="2000" b="1" dirty="0">
                <a:latin typeface="Bookman Old Style" pitchFamily="18" charset="0"/>
              </a:rPr>
              <a:t>Products handled by Bank </a:t>
            </a:r>
          </a:p>
          <a:p>
            <a:pPr>
              <a:spcBef>
                <a:spcPct val="20000"/>
              </a:spcBef>
              <a:buFont typeface="Wingdings" panose="05000000000000000000" pitchFamily="2" charset="2"/>
              <a:buChar char=""/>
            </a:pPr>
            <a:r>
              <a:rPr lang="en-US" sz="2000" b="1" dirty="0">
                <a:latin typeface="Bookman Old Style" pitchFamily="18" charset="0"/>
              </a:rPr>
              <a:t>Complexities involved </a:t>
            </a:r>
          </a:p>
          <a:p>
            <a:pPr>
              <a:spcBef>
                <a:spcPct val="20000"/>
              </a:spcBef>
              <a:buFont typeface="Wingdings" panose="05000000000000000000" pitchFamily="2" charset="2"/>
              <a:buChar char=""/>
            </a:pPr>
            <a:r>
              <a:rPr lang="en-US" sz="2000" b="1" dirty="0">
                <a:latin typeface="Bookman Old Style" pitchFamily="18" charset="0"/>
              </a:rPr>
              <a:t>Applicability of Accounting Standards </a:t>
            </a:r>
          </a:p>
          <a:p>
            <a:pPr>
              <a:spcBef>
                <a:spcPct val="20000"/>
              </a:spcBef>
              <a:buFont typeface="Wingdings" panose="05000000000000000000" pitchFamily="2" charset="2"/>
              <a:buChar char=""/>
            </a:pPr>
            <a:r>
              <a:rPr lang="en-US" sz="2000" b="1" dirty="0">
                <a:latin typeface="Bookman Old Style" pitchFamily="18" charset="0"/>
              </a:rPr>
              <a:t>Applicability Auditing and Assurance Standards</a:t>
            </a:r>
            <a:r>
              <a:rPr lang="en-US" sz="2000" b="1" dirty="0" smtClean="0">
                <a:latin typeface="Bookman Old Style" pitchFamily="18" charset="0"/>
              </a:rPr>
              <a:t>.</a:t>
            </a:r>
          </a:p>
          <a:p>
            <a:pPr>
              <a:spcBef>
                <a:spcPct val="20000"/>
              </a:spcBef>
              <a:buFont typeface="Wingdings" panose="05000000000000000000" pitchFamily="2" charset="2"/>
              <a:buChar char=""/>
            </a:pPr>
            <a:r>
              <a:rPr lang="en-US" sz="2000" b="1" dirty="0" smtClean="0">
                <a:latin typeface="Bookman Old Style" pitchFamily="18" charset="0"/>
              </a:rPr>
              <a:t>Accounting Policy and Last Annual Report of the Bank.</a:t>
            </a:r>
            <a:endParaRPr lang="en-US" sz="2000" b="1" dirty="0">
              <a:latin typeface="Bookman Old Style" pitchFamily="18" charset="0"/>
            </a:endParaRPr>
          </a:p>
        </p:txBody>
      </p:sp>
      <p:pic>
        <p:nvPicPr>
          <p:cNvPr id="6" name="t60247450" descr="http://cdn6.fotosearch.com/bthumb/CSP/CSP584/k5849076.jpg">
            <a:extLst>
              <a:ext uri="{FF2B5EF4-FFF2-40B4-BE49-F238E27FC236}">
                <a16:creationId xmlns:a16="http://schemas.microsoft.com/office/drawing/2014/main" xmlns="" id="{0AB4900F-EFC7-4F3E-9730-CA8E7E8CD3FB}"/>
              </a:ext>
            </a:extLst>
          </p:cNvPr>
          <p:cNvPicPr/>
          <p:nvPr/>
        </p:nvPicPr>
        <p:blipFill>
          <a:blip r:embed="rId2"/>
          <a:srcRect/>
          <a:stretch>
            <a:fillRect/>
          </a:stretch>
        </p:blipFill>
        <p:spPr bwMode="auto">
          <a:xfrm>
            <a:off x="9804935" y="1528353"/>
            <a:ext cx="2021305" cy="1484243"/>
          </a:xfrm>
          <a:prstGeom prst="rect">
            <a:avLst/>
          </a:prstGeom>
          <a:noFill/>
          <a:ln w="9525">
            <a:noFill/>
            <a:miter lim="800000"/>
            <a:headEnd/>
            <a:tailEnd/>
          </a:ln>
        </p:spPr>
      </p:pic>
    </p:spTree>
    <p:extLst>
      <p:ext uri="{BB962C8B-B14F-4D97-AF65-F5344CB8AC3E}">
        <p14:creationId xmlns:p14="http://schemas.microsoft.com/office/powerpoint/2010/main" val="34186510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linds(horizontal)">
                                      <p:cBhvr>
                                        <p:cTn id="16" dur="500"/>
                                        <p:tgtEl>
                                          <p:spTgt spid="3">
                                            <p:txEl>
                                              <p:pRg st="4" end="4"/>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linds(horizontal)">
                                      <p:cBhvr>
                                        <p:cTn id="19" dur="500"/>
                                        <p:tgtEl>
                                          <p:spTgt spid="3">
                                            <p:txEl>
                                              <p:pRg st="5" end="5"/>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linds(horizontal)">
                                      <p:cBhvr>
                                        <p:cTn id="25" dur="500"/>
                                        <p:tgtEl>
                                          <p:spTgt spid="3">
                                            <p:txEl>
                                              <p:pRg st="7" end="7"/>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blinds(horizontal)">
                                      <p:cBhvr>
                                        <p:cTn id="28" dur="500"/>
                                        <p:tgtEl>
                                          <p:spTgt spid="3">
                                            <p:txEl>
                                              <p:pRg st="8" end="8"/>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blinds(horizontal)">
                                      <p:cBhvr>
                                        <p:cTn id="31" dur="500"/>
                                        <p:tgtEl>
                                          <p:spTgt spid="3">
                                            <p:txEl>
                                              <p:pRg st="9" end="9"/>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blinds(horizontal)">
                                      <p:cBhvr>
                                        <p:cTn id="34"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4121AD-8C76-4AF0-B942-6FCDADA5B5AF}"/>
              </a:ext>
            </a:extLst>
          </p:cNvPr>
          <p:cNvSpPr>
            <a:spLocks noGrp="1"/>
          </p:cNvSpPr>
          <p:nvPr>
            <p:ph type="title"/>
          </p:nvPr>
        </p:nvSpPr>
        <p:spPr>
          <a:xfrm>
            <a:off x="326571" y="235597"/>
            <a:ext cx="11573692" cy="600425"/>
          </a:xfrm>
        </p:spPr>
        <p:txBody>
          <a:bodyPr>
            <a:normAutofit/>
          </a:bodyPr>
          <a:lstStyle/>
          <a:p>
            <a:r>
              <a:rPr lang="en-US" sz="3200" b="1" dirty="0">
                <a:solidFill>
                  <a:schemeClr val="accent4">
                    <a:lumMod val="75000"/>
                  </a:schemeClr>
                </a:solidFill>
                <a:latin typeface="Bookman Old Style" pitchFamily="18" charset="0"/>
              </a:rPr>
              <a:t>Audit Program</a:t>
            </a:r>
            <a:endParaRPr lang="en-IN" sz="3200" b="1" dirty="0">
              <a:latin typeface="Bookman Old Style" pitchFamily="18" charset="0"/>
            </a:endParaRPr>
          </a:p>
        </p:txBody>
      </p:sp>
      <p:sp>
        <p:nvSpPr>
          <p:cNvPr id="4" name="Slide Number Placeholder 3">
            <a:extLst>
              <a:ext uri="{FF2B5EF4-FFF2-40B4-BE49-F238E27FC236}">
                <a16:creationId xmlns:a16="http://schemas.microsoft.com/office/drawing/2014/main" xmlns="" id="{6929DF63-7BAB-4C82-A52C-A4EDCEEC736D}"/>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
        <p:nvSpPr>
          <p:cNvPr id="3" name="Content Placeholder 2">
            <a:extLst>
              <a:ext uri="{FF2B5EF4-FFF2-40B4-BE49-F238E27FC236}">
                <a16:creationId xmlns:a16="http://schemas.microsoft.com/office/drawing/2014/main" xmlns="" id="{FF883F4F-288B-4A0F-A17E-16950273EE14}"/>
              </a:ext>
            </a:extLst>
          </p:cNvPr>
          <p:cNvSpPr>
            <a:spLocks noGrp="1"/>
          </p:cNvSpPr>
          <p:nvPr>
            <p:ph sz="quarter" idx="1"/>
          </p:nvPr>
        </p:nvSpPr>
        <p:spPr>
          <a:xfrm>
            <a:off x="378822" y="1698172"/>
            <a:ext cx="11416937" cy="4598126"/>
          </a:xfrm>
        </p:spPr>
        <p:txBody>
          <a:bodyPr>
            <a:noAutofit/>
          </a:bodyPr>
          <a:lstStyle/>
          <a:p>
            <a:pPr marL="0" lvl="1" indent="0" algn="just">
              <a:spcBef>
                <a:spcPts val="0"/>
              </a:spcBef>
              <a:buClr>
                <a:schemeClr val="accent1"/>
              </a:buClr>
              <a:buSzPct val="85000"/>
              <a:buFont typeface="Wingdings" pitchFamily="2" charset="2"/>
              <a:buChar char="ü"/>
              <a:defRPr/>
            </a:pPr>
            <a:r>
              <a:rPr lang="en-US" sz="1700" b="1" dirty="0">
                <a:solidFill>
                  <a:schemeClr val="tx1"/>
                </a:solidFill>
                <a:latin typeface="Bookman Old Style" pitchFamily="18" charset="0"/>
              </a:rPr>
              <a:t>Define broadly the scope of audit.</a:t>
            </a:r>
          </a:p>
          <a:p>
            <a:pPr marL="0" lvl="1" indent="0" algn="just">
              <a:spcBef>
                <a:spcPts val="0"/>
              </a:spcBef>
              <a:buClr>
                <a:schemeClr val="accent1"/>
              </a:buClr>
              <a:buSzPct val="85000"/>
              <a:buFont typeface="Wingdings" pitchFamily="2" charset="2"/>
              <a:buChar char="ü"/>
              <a:defRPr/>
            </a:pPr>
            <a:r>
              <a:rPr lang="en-US" sz="1700" b="1" dirty="0">
                <a:solidFill>
                  <a:schemeClr val="tx1"/>
                </a:solidFill>
                <a:latin typeface="Bookman Old Style" pitchFamily="18" charset="0"/>
              </a:rPr>
              <a:t>Include Certificates in main audit plan.</a:t>
            </a:r>
          </a:p>
          <a:p>
            <a:pPr marL="0" lvl="1" indent="0" algn="just">
              <a:spcBef>
                <a:spcPts val="0"/>
              </a:spcBef>
              <a:buClr>
                <a:schemeClr val="accent1"/>
              </a:buClr>
              <a:buSzPct val="85000"/>
              <a:buFont typeface="Wingdings" pitchFamily="2" charset="2"/>
              <a:buChar char="ü"/>
              <a:defRPr/>
            </a:pPr>
            <a:r>
              <a:rPr lang="en-US" sz="1700" b="1" dirty="0">
                <a:solidFill>
                  <a:schemeClr val="tx1"/>
                </a:solidFill>
                <a:latin typeface="Bookman Old Style" pitchFamily="18" charset="0"/>
              </a:rPr>
              <a:t>Identify the thrust areas</a:t>
            </a:r>
            <a:r>
              <a:rPr lang="en-US" sz="1700" b="1" dirty="0" smtClean="0">
                <a:solidFill>
                  <a:schemeClr val="tx1"/>
                </a:solidFill>
                <a:latin typeface="Bookman Old Style" pitchFamily="18" charset="0"/>
              </a:rPr>
              <a:t>.</a:t>
            </a:r>
          </a:p>
          <a:p>
            <a:pPr marL="0" lvl="1" indent="0" algn="just">
              <a:spcBef>
                <a:spcPts val="0"/>
              </a:spcBef>
              <a:buClr>
                <a:schemeClr val="accent1"/>
              </a:buClr>
              <a:buSzPct val="85000"/>
              <a:buFont typeface="Wingdings" pitchFamily="2" charset="2"/>
              <a:buChar char="ü"/>
              <a:defRPr/>
            </a:pPr>
            <a:r>
              <a:rPr lang="en-US" sz="1700" b="1" dirty="0" smtClean="0">
                <a:solidFill>
                  <a:schemeClr val="tx1"/>
                </a:solidFill>
                <a:latin typeface="Bookman Old Style" pitchFamily="18" charset="0"/>
              </a:rPr>
              <a:t>Special emphasis and planning for new LFAR.</a:t>
            </a:r>
          </a:p>
          <a:p>
            <a:pPr marL="0" lvl="1" indent="0" algn="just">
              <a:spcBef>
                <a:spcPts val="0"/>
              </a:spcBef>
              <a:buClr>
                <a:schemeClr val="accent1"/>
              </a:buClr>
              <a:buSzPct val="85000"/>
              <a:buFont typeface="Wingdings" pitchFamily="2" charset="2"/>
              <a:buChar char="ü"/>
              <a:defRPr/>
            </a:pPr>
            <a:r>
              <a:rPr lang="en-US" sz="1700" b="1" dirty="0" smtClean="0">
                <a:solidFill>
                  <a:schemeClr val="tx1"/>
                </a:solidFill>
                <a:latin typeface="Bookman Old Style" pitchFamily="18" charset="0"/>
              </a:rPr>
              <a:t>Special emphasis and planning for IFC for the Branch Audit.</a:t>
            </a:r>
            <a:endParaRPr lang="en-US" sz="1700" b="1" dirty="0">
              <a:solidFill>
                <a:schemeClr val="tx1"/>
              </a:solidFill>
              <a:latin typeface="Bookman Old Style" pitchFamily="18" charset="0"/>
            </a:endParaRPr>
          </a:p>
          <a:p>
            <a:pPr marL="0" lvl="1" indent="0" algn="just">
              <a:spcBef>
                <a:spcPts val="0"/>
              </a:spcBef>
              <a:buClr>
                <a:schemeClr val="accent1"/>
              </a:buClr>
              <a:buSzPct val="85000"/>
              <a:buFont typeface="Wingdings" pitchFamily="2" charset="2"/>
              <a:buChar char="ü"/>
              <a:defRPr/>
            </a:pPr>
            <a:r>
              <a:rPr lang="en-US" sz="1700" b="1" dirty="0" smtClean="0">
                <a:solidFill>
                  <a:schemeClr val="tx1"/>
                </a:solidFill>
                <a:latin typeface="Bookman Old Style" pitchFamily="18" charset="0"/>
              </a:rPr>
              <a:t>Prepare and send letter of requirement to the branch.**</a:t>
            </a:r>
          </a:p>
          <a:p>
            <a:pPr marL="0" lvl="1" indent="0" algn="just">
              <a:spcBef>
                <a:spcPts val="0"/>
              </a:spcBef>
              <a:buClr>
                <a:schemeClr val="accent1"/>
              </a:buClr>
              <a:buSzPct val="85000"/>
              <a:buFont typeface="Wingdings" pitchFamily="2" charset="2"/>
              <a:buChar char="ü"/>
              <a:defRPr/>
            </a:pPr>
            <a:r>
              <a:rPr lang="en-US" sz="1700" b="1" dirty="0" smtClean="0">
                <a:solidFill>
                  <a:schemeClr val="tx1"/>
                </a:solidFill>
                <a:latin typeface="Bookman Old Style" pitchFamily="18" charset="0"/>
              </a:rPr>
              <a:t>Set </a:t>
            </a:r>
            <a:r>
              <a:rPr lang="en-US" sz="1700" b="1" dirty="0">
                <a:solidFill>
                  <a:schemeClr val="tx1"/>
                </a:solidFill>
                <a:latin typeface="Bookman Old Style" pitchFamily="18" charset="0"/>
              </a:rPr>
              <a:t>materiality levels standards for each area.</a:t>
            </a:r>
          </a:p>
          <a:p>
            <a:pPr marL="0" lvl="1" indent="0" algn="just">
              <a:spcBef>
                <a:spcPts val="0"/>
              </a:spcBef>
              <a:buClr>
                <a:schemeClr val="accent1"/>
              </a:buClr>
              <a:buSzPct val="85000"/>
              <a:buFont typeface="Wingdings" pitchFamily="2" charset="2"/>
              <a:buChar char="ü"/>
              <a:defRPr/>
            </a:pPr>
            <a:r>
              <a:rPr lang="en-US" sz="1700" b="1" dirty="0">
                <a:solidFill>
                  <a:schemeClr val="tx1"/>
                </a:solidFill>
                <a:latin typeface="Bookman Old Style" pitchFamily="18" charset="0"/>
              </a:rPr>
              <a:t>Lay down over all time schedule.</a:t>
            </a:r>
          </a:p>
          <a:p>
            <a:pPr marL="0" lvl="1" indent="0" algn="just">
              <a:spcBef>
                <a:spcPts val="0"/>
              </a:spcBef>
              <a:buClr>
                <a:schemeClr val="accent1"/>
              </a:buClr>
              <a:buSzPct val="85000"/>
              <a:buFont typeface="Wingdings" pitchFamily="2" charset="2"/>
              <a:buChar char="ü"/>
              <a:defRPr/>
            </a:pPr>
            <a:r>
              <a:rPr lang="en-US" sz="1700" b="1" dirty="0">
                <a:solidFill>
                  <a:schemeClr val="tx1"/>
                </a:solidFill>
                <a:latin typeface="Bookman Old Style" pitchFamily="18" charset="0"/>
              </a:rPr>
              <a:t>Training to Audit staff and special skill if required.</a:t>
            </a:r>
          </a:p>
          <a:p>
            <a:pPr marL="0" lvl="1" indent="0" algn="just">
              <a:spcBef>
                <a:spcPts val="0"/>
              </a:spcBef>
              <a:buClr>
                <a:schemeClr val="accent1"/>
              </a:buClr>
              <a:buSzPct val="85000"/>
              <a:buFont typeface="Wingdings" pitchFamily="2" charset="2"/>
              <a:buChar char="ü"/>
              <a:defRPr/>
            </a:pPr>
            <a:r>
              <a:rPr lang="en-US" sz="1700" b="1" dirty="0">
                <a:solidFill>
                  <a:schemeClr val="tx1"/>
                </a:solidFill>
                <a:latin typeface="Bookman Old Style" pitchFamily="18" charset="0"/>
              </a:rPr>
              <a:t>Weak areas identified during the Audit – extra focus.</a:t>
            </a:r>
          </a:p>
          <a:p>
            <a:pPr marL="0" lvl="1" indent="0" algn="just">
              <a:spcBef>
                <a:spcPts val="0"/>
              </a:spcBef>
              <a:buClr>
                <a:schemeClr val="accent1"/>
              </a:buClr>
              <a:buSzPct val="85000"/>
              <a:buFont typeface="Wingdings" pitchFamily="2" charset="2"/>
              <a:buChar char="ü"/>
              <a:defRPr/>
            </a:pPr>
            <a:r>
              <a:rPr lang="en-US" sz="1700" b="1" dirty="0">
                <a:solidFill>
                  <a:schemeClr val="tx1"/>
                </a:solidFill>
                <a:latin typeface="Bookman Old Style" pitchFamily="18" charset="0"/>
              </a:rPr>
              <a:t>Physical verification of cash and other securities / Sensitive Accounts</a:t>
            </a:r>
          </a:p>
          <a:p>
            <a:pPr marL="0" lvl="1" indent="0" algn="just">
              <a:spcBef>
                <a:spcPts val="0"/>
              </a:spcBef>
              <a:buClr>
                <a:schemeClr val="accent1"/>
              </a:buClr>
              <a:buSzPct val="85000"/>
              <a:buFont typeface="Wingdings" pitchFamily="2" charset="2"/>
              <a:buChar char="ü"/>
              <a:defRPr/>
            </a:pPr>
            <a:r>
              <a:rPr lang="en-US" sz="1700" b="1" dirty="0">
                <a:solidFill>
                  <a:schemeClr val="tx1"/>
                </a:solidFill>
                <a:latin typeface="Bookman Old Style" pitchFamily="18" charset="0"/>
              </a:rPr>
              <a:t>Frauds  / Sundry Assets / Suspense Account / Inter Branch reconciliation </a:t>
            </a:r>
          </a:p>
          <a:p>
            <a:pPr marL="0" lvl="1" indent="0" algn="just">
              <a:spcBef>
                <a:spcPts val="0"/>
              </a:spcBef>
              <a:buClr>
                <a:schemeClr val="accent1"/>
              </a:buClr>
              <a:buSzPct val="85000"/>
              <a:buFont typeface="Wingdings" pitchFamily="2" charset="2"/>
              <a:buChar char="ü"/>
              <a:defRPr/>
            </a:pPr>
            <a:r>
              <a:rPr lang="en-US" sz="1700" b="1" dirty="0">
                <a:solidFill>
                  <a:schemeClr val="tx1"/>
                </a:solidFill>
                <a:latin typeface="Bookman Old Style" pitchFamily="18" charset="0"/>
              </a:rPr>
              <a:t>Contingent Liabilities</a:t>
            </a:r>
          </a:p>
          <a:p>
            <a:pPr marL="0" lvl="1" indent="0" algn="just">
              <a:spcBef>
                <a:spcPts val="0"/>
              </a:spcBef>
              <a:buClr>
                <a:schemeClr val="accent1"/>
              </a:buClr>
              <a:buSzPct val="85000"/>
              <a:buFont typeface="Wingdings" pitchFamily="2" charset="2"/>
              <a:buChar char="ü"/>
              <a:defRPr/>
            </a:pPr>
            <a:r>
              <a:rPr lang="en-US" sz="1700" b="1" dirty="0" smtClean="0">
                <a:solidFill>
                  <a:schemeClr val="tx1"/>
                </a:solidFill>
                <a:latin typeface="Bookman Old Style" pitchFamily="18" charset="0"/>
              </a:rPr>
              <a:t>Contingent </a:t>
            </a:r>
            <a:r>
              <a:rPr lang="en-US" sz="1700" b="1" dirty="0">
                <a:solidFill>
                  <a:schemeClr val="tx1"/>
                </a:solidFill>
                <a:latin typeface="Bookman Old Style" pitchFamily="18" charset="0"/>
              </a:rPr>
              <a:t>Liabilities not </a:t>
            </a:r>
            <a:r>
              <a:rPr lang="en-US" sz="1700" b="1" dirty="0" smtClean="0">
                <a:solidFill>
                  <a:schemeClr val="tx1"/>
                </a:solidFill>
                <a:latin typeface="Bookman Old Style" pitchFamily="18" charset="0"/>
              </a:rPr>
              <a:t>acknowledged as debts.</a:t>
            </a:r>
            <a:endParaRPr lang="en-US" sz="1700" b="1" dirty="0" smtClean="0">
              <a:latin typeface="Bookman Old Style" pitchFamily="18" charset="0"/>
            </a:endParaRPr>
          </a:p>
          <a:p>
            <a:pPr marL="0" lvl="1" indent="0" algn="just">
              <a:lnSpc>
                <a:spcPct val="150000"/>
              </a:lnSpc>
              <a:spcAft>
                <a:spcPts val="600"/>
              </a:spcAft>
              <a:buClr>
                <a:schemeClr val="accent1"/>
              </a:buClr>
              <a:buSzPct val="85000"/>
              <a:buNone/>
              <a:defRPr/>
            </a:pPr>
            <a:r>
              <a:rPr lang="en-US" sz="1400" b="1" dirty="0" smtClean="0">
                <a:solidFill>
                  <a:schemeClr val="tx1"/>
                </a:solidFill>
                <a:latin typeface="Bookman Old Style" pitchFamily="18" charset="0"/>
              </a:rPr>
              <a:t>** Refer Guidance Note 2021 / Anil Saxena’s Book on A Practical Guide for Bank Auditors by Taxmann’s</a:t>
            </a:r>
            <a:endParaRPr lang="en-US" sz="1400" b="1" dirty="0">
              <a:solidFill>
                <a:schemeClr val="tx1"/>
              </a:solidFill>
              <a:latin typeface="Bookman Old Style" pitchFamily="18" charset="0"/>
            </a:endParaRPr>
          </a:p>
        </p:txBody>
      </p:sp>
      <p:pic>
        <p:nvPicPr>
          <p:cNvPr id="6" name="t58882748" descr="http://cdn7.fotosearch.com/bthumb/CSP/CSP714/k7146235.jpg">
            <a:extLst>
              <a:ext uri="{FF2B5EF4-FFF2-40B4-BE49-F238E27FC236}">
                <a16:creationId xmlns:a16="http://schemas.microsoft.com/office/drawing/2014/main" xmlns="" id="{0DBC708F-7880-494A-BEA5-34DDCC8646CA}"/>
              </a:ext>
            </a:extLst>
          </p:cNvPr>
          <p:cNvPicPr/>
          <p:nvPr/>
        </p:nvPicPr>
        <p:blipFill>
          <a:blip r:embed="rId2"/>
          <a:srcRect/>
          <a:stretch>
            <a:fillRect/>
          </a:stretch>
        </p:blipFill>
        <p:spPr bwMode="auto">
          <a:xfrm>
            <a:off x="9929285" y="1593668"/>
            <a:ext cx="2027583" cy="1775790"/>
          </a:xfrm>
          <a:prstGeom prst="rect">
            <a:avLst/>
          </a:prstGeom>
          <a:noFill/>
          <a:ln w="9525">
            <a:noFill/>
            <a:miter lim="800000"/>
            <a:headEnd/>
            <a:tailEnd/>
          </a:ln>
        </p:spPr>
      </p:pic>
    </p:spTree>
    <p:extLst>
      <p:ext uri="{BB962C8B-B14F-4D97-AF65-F5344CB8AC3E}">
        <p14:creationId xmlns:p14="http://schemas.microsoft.com/office/powerpoint/2010/main" val="151744508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linds(horizontal)">
                                      <p:cBhvr>
                                        <p:cTn id="31" dur="500"/>
                                        <p:tgtEl>
                                          <p:spTgt spid="3">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blinds(horizontal)">
                                      <p:cBhvr>
                                        <p:cTn id="34" dur="500"/>
                                        <p:tgtEl>
                                          <p:spTgt spid="3">
                                            <p:txEl>
                                              <p:pRg st="9" end="9"/>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blinds(horizontal)">
                                      <p:cBhvr>
                                        <p:cTn id="37" dur="500"/>
                                        <p:tgtEl>
                                          <p:spTgt spid="3">
                                            <p:txEl>
                                              <p:pRg st="10" end="10"/>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blinds(horizontal)">
                                      <p:cBhvr>
                                        <p:cTn id="40" dur="500"/>
                                        <p:tgtEl>
                                          <p:spTgt spid="3">
                                            <p:txEl>
                                              <p:pRg st="11" end="11"/>
                                            </p:txEl>
                                          </p:spTgt>
                                        </p:tgtEl>
                                      </p:cBhvr>
                                    </p:animEffect>
                                  </p:childTnLst>
                                </p:cTn>
                              </p:par>
                              <p:par>
                                <p:cTn id="41" presetID="3" presetClass="entr" presetSubtype="10" fill="hold"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Effect transition="in" filter="blinds(horizontal)">
                                      <p:cBhvr>
                                        <p:cTn id="43" dur="500"/>
                                        <p:tgtEl>
                                          <p:spTgt spid="3">
                                            <p:txEl>
                                              <p:pRg st="12" end="12"/>
                                            </p:txEl>
                                          </p:spTgt>
                                        </p:tgtEl>
                                      </p:cBhvr>
                                    </p:animEffect>
                                  </p:childTnLst>
                                </p:cTn>
                              </p:par>
                              <p:par>
                                <p:cTn id="44" presetID="3" presetClass="entr" presetSubtype="10" fill="hold" nodeType="withEffect">
                                  <p:stCondLst>
                                    <p:cond delay="0"/>
                                  </p:stCondLst>
                                  <p:childTnLst>
                                    <p:set>
                                      <p:cBhvr>
                                        <p:cTn id="45" dur="1" fill="hold">
                                          <p:stCondLst>
                                            <p:cond delay="0"/>
                                          </p:stCondLst>
                                        </p:cTn>
                                        <p:tgtEl>
                                          <p:spTgt spid="3">
                                            <p:txEl>
                                              <p:pRg st="13" end="13"/>
                                            </p:txEl>
                                          </p:spTgt>
                                        </p:tgtEl>
                                        <p:attrNameLst>
                                          <p:attrName>style.visibility</p:attrName>
                                        </p:attrNameLst>
                                      </p:cBhvr>
                                      <p:to>
                                        <p:strVal val="visible"/>
                                      </p:to>
                                    </p:set>
                                    <p:animEffect transition="in" filter="blinds(horizontal)">
                                      <p:cBhvr>
                                        <p:cTn id="46" dur="500"/>
                                        <p:tgtEl>
                                          <p:spTgt spid="3">
                                            <p:txEl>
                                              <p:pRg st="13" end="13"/>
                                            </p:txEl>
                                          </p:spTgt>
                                        </p:tgtEl>
                                      </p:cBhvr>
                                    </p:animEffect>
                                  </p:childTnLst>
                                </p:cTn>
                              </p:par>
                              <p:par>
                                <p:cTn id="47" presetID="3" presetClass="entr" presetSubtype="10" fill="hold" nodeType="withEffect">
                                  <p:stCondLst>
                                    <p:cond delay="0"/>
                                  </p:stCondLst>
                                  <p:childTnLst>
                                    <p:set>
                                      <p:cBhvr>
                                        <p:cTn id="48" dur="1" fill="hold">
                                          <p:stCondLst>
                                            <p:cond delay="0"/>
                                          </p:stCondLst>
                                        </p:cTn>
                                        <p:tgtEl>
                                          <p:spTgt spid="3">
                                            <p:txEl>
                                              <p:pRg st="14" end="14"/>
                                            </p:txEl>
                                          </p:spTgt>
                                        </p:tgtEl>
                                        <p:attrNameLst>
                                          <p:attrName>style.visibility</p:attrName>
                                        </p:attrNameLst>
                                      </p:cBhvr>
                                      <p:to>
                                        <p:strVal val="visible"/>
                                      </p:to>
                                    </p:set>
                                    <p:animEffect transition="in" filter="blinds(horizontal)">
                                      <p:cBhvr>
                                        <p:cTn id="49"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1B55FF-4A35-4EED-BBF1-869533E63850}"/>
              </a:ext>
            </a:extLst>
          </p:cNvPr>
          <p:cNvSpPr>
            <a:spLocks noGrp="1"/>
          </p:cNvSpPr>
          <p:nvPr>
            <p:ph type="title"/>
          </p:nvPr>
        </p:nvSpPr>
        <p:spPr>
          <a:xfrm>
            <a:off x="339634" y="326571"/>
            <a:ext cx="11508377" cy="548640"/>
          </a:xfrm>
        </p:spPr>
        <p:txBody>
          <a:bodyPr>
            <a:noAutofit/>
          </a:bodyPr>
          <a:lstStyle/>
          <a:p>
            <a:r>
              <a:rPr lang="en-US" sz="3200" b="1" dirty="0">
                <a:solidFill>
                  <a:schemeClr val="accent4">
                    <a:lumMod val="75000"/>
                  </a:schemeClr>
                </a:solidFill>
                <a:latin typeface="Bookman Old Style" pitchFamily="18" charset="0"/>
              </a:rPr>
              <a:t>Work at Branch</a:t>
            </a:r>
            <a:endParaRPr lang="en-IN" sz="3200" b="1" dirty="0">
              <a:latin typeface="Bookman Old Style" pitchFamily="18" charset="0"/>
            </a:endParaRPr>
          </a:p>
        </p:txBody>
      </p:sp>
      <p:sp>
        <p:nvSpPr>
          <p:cNvPr id="4" name="Slide Number Placeholder 3">
            <a:extLst>
              <a:ext uri="{FF2B5EF4-FFF2-40B4-BE49-F238E27FC236}">
                <a16:creationId xmlns:a16="http://schemas.microsoft.com/office/drawing/2014/main" xmlns="" id="{6EB6F225-8CE9-47E9-BD89-EFA8D78CA232}"/>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
        <p:nvSpPr>
          <p:cNvPr id="3" name="Content Placeholder 2">
            <a:extLst>
              <a:ext uri="{FF2B5EF4-FFF2-40B4-BE49-F238E27FC236}">
                <a16:creationId xmlns:a16="http://schemas.microsoft.com/office/drawing/2014/main" xmlns="" id="{76FB7592-3963-49B3-99E5-39E830E564E2}"/>
              </a:ext>
            </a:extLst>
          </p:cNvPr>
          <p:cNvSpPr>
            <a:spLocks noGrp="1"/>
          </p:cNvSpPr>
          <p:nvPr>
            <p:ph sz="quarter" idx="1"/>
          </p:nvPr>
        </p:nvSpPr>
        <p:spPr>
          <a:xfrm>
            <a:off x="404949" y="1645919"/>
            <a:ext cx="11482251" cy="4519749"/>
          </a:xfrm>
        </p:spPr>
        <p:txBody>
          <a:bodyPr>
            <a:normAutofit fontScale="62500" lnSpcReduction="20000"/>
          </a:bodyPr>
          <a:lstStyle/>
          <a:p>
            <a:pPr algn="just">
              <a:lnSpc>
                <a:spcPct val="150000"/>
              </a:lnSpc>
              <a:spcBef>
                <a:spcPts val="0"/>
              </a:spcBef>
              <a:buClr>
                <a:srgbClr val="000099"/>
              </a:buClr>
              <a:buNone/>
            </a:pPr>
            <a:r>
              <a:rPr lang="en-US" b="1" dirty="0">
                <a:latin typeface="Bookman Old Style" pitchFamily="18" charset="0"/>
              </a:rPr>
              <a:t>“First hand feel” of Branch:</a:t>
            </a:r>
          </a:p>
          <a:p>
            <a:pPr algn="just">
              <a:lnSpc>
                <a:spcPct val="150000"/>
              </a:lnSpc>
              <a:spcBef>
                <a:spcPts val="0"/>
              </a:spcBef>
              <a:buFont typeface="Wingdings" panose="05000000000000000000" pitchFamily="2" charset="2"/>
              <a:buChar char="F"/>
            </a:pPr>
            <a:r>
              <a:rPr lang="en-US" b="1" dirty="0" smtClean="0">
                <a:latin typeface="Bookman Old Style" pitchFamily="18" charset="0"/>
              </a:rPr>
              <a:t>Organization Chart of Branch.</a:t>
            </a:r>
          </a:p>
          <a:p>
            <a:pPr algn="just">
              <a:lnSpc>
                <a:spcPct val="150000"/>
              </a:lnSpc>
              <a:spcBef>
                <a:spcPts val="0"/>
              </a:spcBef>
              <a:buFont typeface="Wingdings" panose="05000000000000000000" pitchFamily="2" charset="2"/>
              <a:buChar char="F"/>
            </a:pPr>
            <a:r>
              <a:rPr lang="en-US" b="1" dirty="0" smtClean="0">
                <a:latin typeface="Bookman Old Style" pitchFamily="18" charset="0"/>
              </a:rPr>
              <a:t>Budgeted Figures/Performance Review Report of the Branch Business.</a:t>
            </a:r>
          </a:p>
          <a:p>
            <a:pPr algn="just">
              <a:lnSpc>
                <a:spcPct val="150000"/>
              </a:lnSpc>
              <a:spcBef>
                <a:spcPts val="0"/>
              </a:spcBef>
              <a:buFont typeface="Wingdings" panose="05000000000000000000" pitchFamily="2" charset="2"/>
              <a:buChar char="F"/>
            </a:pPr>
            <a:r>
              <a:rPr lang="en-US" b="1" dirty="0" smtClean="0">
                <a:latin typeface="Bookman Old Style" pitchFamily="18" charset="0"/>
              </a:rPr>
              <a:t>Exception Report of the Branch.</a:t>
            </a:r>
          </a:p>
          <a:p>
            <a:pPr algn="just">
              <a:lnSpc>
                <a:spcPct val="150000"/>
              </a:lnSpc>
              <a:spcBef>
                <a:spcPts val="0"/>
              </a:spcBef>
              <a:buFont typeface="Wingdings" panose="05000000000000000000" pitchFamily="2" charset="2"/>
              <a:buChar char="F"/>
            </a:pPr>
            <a:r>
              <a:rPr lang="en-US" b="1" dirty="0" smtClean="0">
                <a:latin typeface="Bookman Old Style" pitchFamily="18" charset="0"/>
              </a:rPr>
              <a:t>Previous </a:t>
            </a:r>
            <a:r>
              <a:rPr lang="en-US" b="1" dirty="0">
                <a:latin typeface="Bookman Old Style" pitchFamily="18" charset="0"/>
              </a:rPr>
              <a:t>Years Audited </a:t>
            </a:r>
            <a:r>
              <a:rPr lang="en-US" b="1" dirty="0" smtClean="0">
                <a:latin typeface="Bookman Old Style" pitchFamily="18" charset="0"/>
              </a:rPr>
              <a:t>Return.</a:t>
            </a:r>
            <a:endParaRPr lang="en-US" b="1" dirty="0">
              <a:latin typeface="Bookman Old Style" pitchFamily="18" charset="0"/>
            </a:endParaRPr>
          </a:p>
          <a:p>
            <a:pPr algn="just">
              <a:lnSpc>
                <a:spcPct val="150000"/>
              </a:lnSpc>
              <a:spcBef>
                <a:spcPts val="0"/>
              </a:spcBef>
              <a:buFont typeface="Wingdings" panose="05000000000000000000" pitchFamily="2" charset="2"/>
              <a:buChar char="F"/>
            </a:pPr>
            <a:r>
              <a:rPr lang="en-US" b="1" dirty="0">
                <a:latin typeface="Bookman Old Style" pitchFamily="18" charset="0"/>
              </a:rPr>
              <a:t>Concurrent Audit Report.</a:t>
            </a:r>
          </a:p>
          <a:p>
            <a:pPr algn="just">
              <a:lnSpc>
                <a:spcPct val="150000"/>
              </a:lnSpc>
              <a:spcBef>
                <a:spcPts val="0"/>
              </a:spcBef>
              <a:buFont typeface="Wingdings" panose="05000000000000000000" pitchFamily="2" charset="2"/>
              <a:buChar char="F"/>
            </a:pPr>
            <a:r>
              <a:rPr lang="en-US" b="1" dirty="0">
                <a:latin typeface="Bookman Old Style" pitchFamily="18" charset="0"/>
              </a:rPr>
              <a:t>Internal Inspection Report. </a:t>
            </a:r>
          </a:p>
          <a:p>
            <a:pPr algn="just">
              <a:lnSpc>
                <a:spcPct val="150000"/>
              </a:lnSpc>
              <a:spcBef>
                <a:spcPts val="0"/>
              </a:spcBef>
              <a:buFont typeface="Wingdings" panose="05000000000000000000" pitchFamily="2" charset="2"/>
              <a:buChar char="F"/>
            </a:pPr>
            <a:r>
              <a:rPr lang="en-US" b="1" dirty="0">
                <a:latin typeface="Bookman Old Style" pitchFamily="18" charset="0"/>
              </a:rPr>
              <a:t>RBI Inspection Report.</a:t>
            </a:r>
          </a:p>
          <a:p>
            <a:pPr algn="just">
              <a:lnSpc>
                <a:spcPct val="150000"/>
              </a:lnSpc>
              <a:spcBef>
                <a:spcPts val="0"/>
              </a:spcBef>
              <a:buFont typeface="Wingdings" panose="05000000000000000000" pitchFamily="2" charset="2"/>
              <a:buChar char="F"/>
            </a:pPr>
            <a:r>
              <a:rPr lang="en-US" b="1" dirty="0" smtClean="0">
                <a:latin typeface="Bookman Old Style" pitchFamily="18" charset="0"/>
              </a:rPr>
              <a:t>Forensic Audit Report.</a:t>
            </a:r>
          </a:p>
          <a:p>
            <a:pPr algn="just">
              <a:lnSpc>
                <a:spcPct val="160000"/>
              </a:lnSpc>
              <a:spcBef>
                <a:spcPts val="0"/>
              </a:spcBef>
              <a:buFont typeface="Wingdings" panose="05000000000000000000" pitchFamily="2" charset="2"/>
              <a:buChar char="F"/>
            </a:pPr>
            <a:r>
              <a:rPr lang="en-IN" b="1" dirty="0" smtClean="0">
                <a:latin typeface="Bookman Old Style" pitchFamily="18" charset="0"/>
              </a:rPr>
              <a:t>Credit Audit Report</a:t>
            </a:r>
          </a:p>
          <a:p>
            <a:pPr algn="just">
              <a:lnSpc>
                <a:spcPct val="150000"/>
              </a:lnSpc>
              <a:spcBef>
                <a:spcPts val="0"/>
              </a:spcBef>
              <a:buFont typeface="Wingdings" panose="05000000000000000000" pitchFamily="2" charset="2"/>
              <a:buChar char="F"/>
            </a:pPr>
            <a:r>
              <a:rPr lang="en-US" b="1" dirty="0" smtClean="0">
                <a:latin typeface="Bookman Old Style" pitchFamily="18" charset="0"/>
              </a:rPr>
              <a:t>Various </a:t>
            </a:r>
            <a:r>
              <a:rPr lang="en-US" b="1" dirty="0">
                <a:latin typeface="Bookman Old Style" pitchFamily="18" charset="0"/>
              </a:rPr>
              <a:t>Other Audit Reports</a:t>
            </a:r>
          </a:p>
          <a:p>
            <a:pPr algn="just">
              <a:lnSpc>
                <a:spcPct val="150000"/>
              </a:lnSpc>
              <a:spcBef>
                <a:spcPts val="0"/>
              </a:spcBef>
              <a:buFont typeface="Wingdings" panose="05000000000000000000" pitchFamily="2" charset="2"/>
              <a:buChar char="F"/>
            </a:pPr>
            <a:r>
              <a:rPr lang="en-US" b="1" dirty="0">
                <a:latin typeface="Bookman Old Style" pitchFamily="18" charset="0"/>
              </a:rPr>
              <a:t>Review Compliance of these Reports.</a:t>
            </a:r>
          </a:p>
          <a:p>
            <a:pPr marL="0" indent="0">
              <a:buNone/>
            </a:pPr>
            <a:endParaRPr lang="en-IN" sz="2600" b="1" dirty="0">
              <a:latin typeface="Bookman Old Style" pitchFamily="18" charset="0"/>
            </a:endParaRPr>
          </a:p>
        </p:txBody>
      </p:sp>
      <p:pic>
        <p:nvPicPr>
          <p:cNvPr id="7" name="Picture 2" descr="http://cdn7.fotosearch.com/bthumb/CSP/CSP686/k6867529.jpg">
            <a:extLst>
              <a:ext uri="{FF2B5EF4-FFF2-40B4-BE49-F238E27FC236}">
                <a16:creationId xmlns:a16="http://schemas.microsoft.com/office/drawing/2014/main" xmlns="" id="{0F6695A0-99AE-46D6-9785-87770C960161}"/>
              </a:ext>
            </a:extLst>
          </p:cNvPr>
          <p:cNvPicPr>
            <a:picLocks noChangeAspect="1" noChangeArrowheads="1"/>
          </p:cNvPicPr>
          <p:nvPr/>
        </p:nvPicPr>
        <p:blipFill>
          <a:blip r:embed="rId2"/>
          <a:srcRect/>
          <a:stretch>
            <a:fillRect/>
          </a:stretch>
        </p:blipFill>
        <p:spPr bwMode="auto">
          <a:xfrm>
            <a:off x="10083505" y="1632857"/>
            <a:ext cx="1798411" cy="1458466"/>
          </a:xfrm>
          <a:prstGeom prst="rect">
            <a:avLst/>
          </a:prstGeom>
          <a:noFill/>
        </p:spPr>
      </p:pic>
    </p:spTree>
    <p:extLst>
      <p:ext uri="{BB962C8B-B14F-4D97-AF65-F5344CB8AC3E}">
        <p14:creationId xmlns:p14="http://schemas.microsoft.com/office/powerpoint/2010/main" val="50515146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linds(horizontal)">
                                      <p:cBhvr>
                                        <p:cTn id="25" dur="500"/>
                                        <p:tgtEl>
                                          <p:spTgt spid="3">
                                            <p:txEl>
                                              <p:pRg st="4" end="4"/>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linds(horizontal)">
                                      <p:cBhvr>
                                        <p:cTn id="28" dur="500"/>
                                        <p:tgtEl>
                                          <p:spTgt spid="3">
                                            <p:txEl>
                                              <p:pRg st="5" end="5"/>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linds(horizontal)">
                                      <p:cBhvr>
                                        <p:cTn id="31" dur="500"/>
                                        <p:tgtEl>
                                          <p:spTgt spid="3">
                                            <p:txEl>
                                              <p:pRg st="6" end="6"/>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blinds(horizontal)">
                                      <p:cBhvr>
                                        <p:cTn id="34" dur="500"/>
                                        <p:tgtEl>
                                          <p:spTgt spid="3">
                                            <p:txEl>
                                              <p:pRg st="7" end="7"/>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blinds(horizontal)">
                                      <p:cBhvr>
                                        <p:cTn id="37" dur="500"/>
                                        <p:tgtEl>
                                          <p:spTgt spid="3">
                                            <p:txEl>
                                              <p:pRg st="8" end="8"/>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animEffect transition="in" filter="blinds(horizontal)">
                                      <p:cBhvr>
                                        <p:cTn id="40" dur="500"/>
                                        <p:tgtEl>
                                          <p:spTgt spid="3">
                                            <p:txEl>
                                              <p:pRg st="10" end="10"/>
                                            </p:txEl>
                                          </p:spTgt>
                                        </p:tgtEl>
                                      </p:cBhvr>
                                    </p:animEffect>
                                  </p:childTnLst>
                                </p:cTn>
                              </p:par>
                              <p:par>
                                <p:cTn id="41" presetID="3" presetClass="entr" presetSubtype="10" fill="hold"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blinds(horizontal)">
                                      <p:cBhvr>
                                        <p:cTn id="43" dur="500"/>
                                        <p:tgtEl>
                                          <p:spTgt spid="3">
                                            <p:txEl>
                                              <p:pRg st="9" end="9"/>
                                            </p:txEl>
                                          </p:spTgt>
                                        </p:tgtEl>
                                      </p:cBhvr>
                                    </p:animEffect>
                                  </p:childTnLst>
                                </p:cTn>
                              </p:par>
                              <p:par>
                                <p:cTn id="44" presetID="3" presetClass="entr" presetSubtype="10" fill="hold" nodeType="withEffect">
                                  <p:stCondLst>
                                    <p:cond delay="0"/>
                                  </p:stCondLst>
                                  <p:childTnLst>
                                    <p:set>
                                      <p:cBhvr>
                                        <p:cTn id="45" dur="1" fill="hold">
                                          <p:stCondLst>
                                            <p:cond delay="0"/>
                                          </p:stCondLst>
                                        </p:cTn>
                                        <p:tgtEl>
                                          <p:spTgt spid="3">
                                            <p:txEl>
                                              <p:pRg st="11" end="11"/>
                                            </p:txEl>
                                          </p:spTgt>
                                        </p:tgtEl>
                                        <p:attrNameLst>
                                          <p:attrName>style.visibility</p:attrName>
                                        </p:attrNameLst>
                                      </p:cBhvr>
                                      <p:to>
                                        <p:strVal val="visible"/>
                                      </p:to>
                                    </p:set>
                                    <p:animEffect transition="in" filter="blinds(horizontal)">
                                      <p:cBhvr>
                                        <p:cTn id="46"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67AB94-ACDC-4CF4-8E3E-A8045037BA48}"/>
              </a:ext>
            </a:extLst>
          </p:cNvPr>
          <p:cNvSpPr>
            <a:spLocks noGrp="1"/>
          </p:cNvSpPr>
          <p:nvPr>
            <p:ph type="title"/>
          </p:nvPr>
        </p:nvSpPr>
        <p:spPr>
          <a:xfrm>
            <a:off x="339634" y="313510"/>
            <a:ext cx="11560629" cy="548640"/>
          </a:xfrm>
        </p:spPr>
        <p:txBody>
          <a:bodyPr>
            <a:noAutofit/>
          </a:bodyPr>
          <a:lstStyle/>
          <a:p>
            <a:r>
              <a:rPr lang="en-US" sz="3200" b="1" dirty="0">
                <a:solidFill>
                  <a:schemeClr val="accent4">
                    <a:lumMod val="75000"/>
                  </a:schemeClr>
                </a:solidFill>
                <a:latin typeface="Bookman Old Style" pitchFamily="18" charset="0"/>
              </a:rPr>
              <a:t>Audit Execution</a:t>
            </a:r>
            <a:endParaRPr lang="en-IN" sz="3200" b="1" dirty="0">
              <a:latin typeface="Bookman Old Style" pitchFamily="18" charset="0"/>
            </a:endParaRPr>
          </a:p>
        </p:txBody>
      </p:sp>
      <p:sp>
        <p:nvSpPr>
          <p:cNvPr id="4" name="Slide Number Placeholder 3">
            <a:extLst>
              <a:ext uri="{FF2B5EF4-FFF2-40B4-BE49-F238E27FC236}">
                <a16:creationId xmlns:a16="http://schemas.microsoft.com/office/drawing/2014/main" xmlns="" id="{ACAAF0F7-8417-49AD-B565-091710DD9570}"/>
              </a:ext>
            </a:extLst>
          </p:cNvPr>
          <p:cNvSpPr>
            <a:spLocks noGrp="1"/>
          </p:cNvSpPr>
          <p:nvPr>
            <p:ph type="sldNum" sz="quarter" idx="12"/>
          </p:nvPr>
        </p:nvSpPr>
        <p:spPr/>
        <p:txBody>
          <a:bodyPr/>
          <a:lstStyle/>
          <a:p>
            <a:fld id="{D57F1E4F-1CFF-5643-939E-217C01CDF565}" type="slidenum">
              <a:rPr lang="en-US" smtClean="0">
                <a:latin typeface="Bookman Old Style" pitchFamily="18" charset="0"/>
              </a:rPr>
              <a:pPr/>
              <a:t>15</a:t>
            </a:fld>
            <a:endParaRPr lang="en-US" dirty="0">
              <a:latin typeface="Bookman Old Style" pitchFamily="18" charset="0"/>
            </a:endParaRPr>
          </a:p>
        </p:txBody>
      </p:sp>
      <p:sp>
        <p:nvSpPr>
          <p:cNvPr id="3" name="Content Placeholder 2">
            <a:extLst>
              <a:ext uri="{FF2B5EF4-FFF2-40B4-BE49-F238E27FC236}">
                <a16:creationId xmlns:a16="http://schemas.microsoft.com/office/drawing/2014/main" xmlns="" id="{6363B0A6-D214-41EC-9C92-051E423C434E}"/>
              </a:ext>
            </a:extLst>
          </p:cNvPr>
          <p:cNvSpPr>
            <a:spLocks noGrp="1"/>
          </p:cNvSpPr>
          <p:nvPr>
            <p:ph sz="quarter" idx="1"/>
          </p:nvPr>
        </p:nvSpPr>
        <p:spPr>
          <a:xfrm>
            <a:off x="326571" y="1645920"/>
            <a:ext cx="11482252" cy="4587970"/>
          </a:xfrm>
        </p:spPr>
        <p:txBody>
          <a:bodyPr>
            <a:noAutofit/>
          </a:bodyPr>
          <a:lstStyle/>
          <a:p>
            <a:pPr marL="274320" lvl="2" indent="-274320" algn="just">
              <a:lnSpc>
                <a:spcPct val="150000"/>
              </a:lnSpc>
              <a:spcBef>
                <a:spcPts val="0"/>
              </a:spcBef>
              <a:buClr>
                <a:schemeClr val="accent1"/>
              </a:buClr>
              <a:buSzPct val="85000"/>
              <a:buFont typeface="Wingdings" panose="05000000000000000000" pitchFamily="2" charset="2"/>
              <a:buChar char="F"/>
            </a:pPr>
            <a:r>
              <a:rPr lang="en-US" sz="1700" b="1" dirty="0" smtClean="0">
                <a:latin typeface="Bookman Old Style" pitchFamily="18" charset="0"/>
              </a:rPr>
              <a:t>Meeting with branch officials to gain an insight into operation </a:t>
            </a:r>
          </a:p>
          <a:p>
            <a:pPr marL="274320" lvl="2" indent="-274320" algn="just">
              <a:lnSpc>
                <a:spcPct val="150000"/>
              </a:lnSpc>
              <a:spcBef>
                <a:spcPts val="0"/>
              </a:spcBef>
              <a:buClr>
                <a:schemeClr val="accent1"/>
              </a:buClr>
              <a:buSzPct val="85000"/>
              <a:buFont typeface="Wingdings" panose="05000000000000000000" pitchFamily="2" charset="2"/>
              <a:buChar char="F"/>
            </a:pPr>
            <a:r>
              <a:rPr lang="en-US" sz="1700" b="1" dirty="0" smtClean="0">
                <a:latin typeface="Bookman Old Style" pitchFamily="18" charset="0"/>
              </a:rPr>
              <a:t>Meeting for identify &amp; assess the risk of material misstatement</a:t>
            </a:r>
          </a:p>
          <a:p>
            <a:pPr marL="274320" lvl="2" indent="-274320" algn="just">
              <a:lnSpc>
                <a:spcPct val="150000"/>
              </a:lnSpc>
              <a:spcBef>
                <a:spcPts val="0"/>
              </a:spcBef>
              <a:buClr>
                <a:schemeClr val="accent1"/>
              </a:buClr>
              <a:buSzPct val="85000"/>
              <a:buFont typeface="Wingdings" panose="05000000000000000000" pitchFamily="2" charset="2"/>
              <a:buChar char="F"/>
            </a:pPr>
            <a:r>
              <a:rPr lang="en-IN" sz="1700" b="1" dirty="0" smtClean="0">
                <a:latin typeface="Bookman Old Style" pitchFamily="18" charset="0"/>
              </a:rPr>
              <a:t>Allocation of work</a:t>
            </a:r>
          </a:p>
          <a:p>
            <a:pPr marL="274320" lvl="2" indent="-274320" algn="just">
              <a:lnSpc>
                <a:spcPct val="150000"/>
              </a:lnSpc>
              <a:spcBef>
                <a:spcPts val="0"/>
              </a:spcBef>
              <a:buClr>
                <a:schemeClr val="accent1"/>
              </a:buClr>
              <a:buSzPct val="85000"/>
              <a:buFont typeface="Wingdings" panose="05000000000000000000" pitchFamily="2" charset="2"/>
              <a:buChar char="F"/>
            </a:pPr>
            <a:r>
              <a:rPr lang="en-US" sz="1700" b="1" dirty="0" smtClean="0">
                <a:latin typeface="Bookman Old Style" pitchFamily="18" charset="0"/>
              </a:rPr>
              <a:t>Request branch to provide adequate number of System</a:t>
            </a:r>
          </a:p>
          <a:p>
            <a:pPr marL="274320" lvl="2" indent="-274320" algn="just">
              <a:lnSpc>
                <a:spcPct val="150000"/>
              </a:lnSpc>
              <a:spcBef>
                <a:spcPts val="0"/>
              </a:spcBef>
              <a:buClr>
                <a:schemeClr val="accent1"/>
              </a:buClr>
              <a:buSzPct val="85000"/>
              <a:buFont typeface="Wingdings" panose="05000000000000000000" pitchFamily="2" charset="2"/>
              <a:buChar char="F"/>
            </a:pPr>
            <a:r>
              <a:rPr lang="en-US" sz="1700" b="1" dirty="0" smtClean="0">
                <a:latin typeface="Bookman Old Style" pitchFamily="18" charset="0"/>
              </a:rPr>
              <a:t>Analyze and Evaluate the errors in samples selected</a:t>
            </a:r>
          </a:p>
          <a:p>
            <a:pPr marL="274320" lvl="2" indent="-274320" algn="just">
              <a:lnSpc>
                <a:spcPct val="150000"/>
              </a:lnSpc>
              <a:spcBef>
                <a:spcPts val="0"/>
              </a:spcBef>
              <a:buClr>
                <a:schemeClr val="accent1"/>
              </a:buClr>
              <a:buSzPct val="85000"/>
              <a:buFont typeface="Wingdings" panose="05000000000000000000" pitchFamily="2" charset="2"/>
              <a:buChar char="F"/>
            </a:pPr>
            <a:r>
              <a:rPr lang="en-US" sz="1700" b="1" dirty="0" smtClean="0">
                <a:latin typeface="Bookman Old Style" pitchFamily="18" charset="0"/>
              </a:rPr>
              <a:t>Data regarding advance to be obtained in Excel form for Data Analysis</a:t>
            </a:r>
          </a:p>
          <a:p>
            <a:pPr marL="274320" lvl="2" indent="-274320" algn="just">
              <a:lnSpc>
                <a:spcPct val="150000"/>
              </a:lnSpc>
              <a:spcBef>
                <a:spcPts val="0"/>
              </a:spcBef>
              <a:buClr>
                <a:schemeClr val="accent1"/>
              </a:buClr>
              <a:buSzPct val="85000"/>
              <a:buFont typeface="Wingdings" panose="05000000000000000000" pitchFamily="2" charset="2"/>
              <a:buChar char="F"/>
            </a:pPr>
            <a:r>
              <a:rPr lang="en-US" sz="1700" b="1" dirty="0" smtClean="0">
                <a:latin typeface="Bookman Old Style" pitchFamily="18" charset="0"/>
              </a:rPr>
              <a:t>Get the rectification / MOC Passed </a:t>
            </a:r>
          </a:p>
          <a:p>
            <a:pPr marL="274320" lvl="2" indent="-274320" algn="just">
              <a:lnSpc>
                <a:spcPct val="150000"/>
              </a:lnSpc>
              <a:spcBef>
                <a:spcPts val="0"/>
              </a:spcBef>
              <a:buClr>
                <a:schemeClr val="accent1"/>
              </a:buClr>
              <a:buSzPct val="85000"/>
              <a:buFont typeface="Wingdings" panose="05000000000000000000" pitchFamily="2" charset="2"/>
              <a:buChar char="F"/>
            </a:pPr>
            <a:r>
              <a:rPr lang="en-US" sz="1700" b="1" dirty="0" smtClean="0">
                <a:latin typeface="Bookman Old Style" pitchFamily="18" charset="0"/>
              </a:rPr>
              <a:t>Work as per Audit Program and schedule</a:t>
            </a:r>
          </a:p>
          <a:p>
            <a:pPr marL="274320" lvl="2" indent="-274320" algn="just">
              <a:lnSpc>
                <a:spcPct val="150000"/>
              </a:lnSpc>
              <a:spcBef>
                <a:spcPts val="0"/>
              </a:spcBef>
              <a:buClr>
                <a:schemeClr val="accent1"/>
              </a:buClr>
              <a:buSzPct val="85000"/>
              <a:buFont typeface="Wingdings" panose="05000000000000000000" pitchFamily="2" charset="2"/>
              <a:buChar char="F"/>
            </a:pPr>
            <a:r>
              <a:rPr lang="en-US" sz="1700" b="1" dirty="0" smtClean="0">
                <a:latin typeface="Bookman Old Style" pitchFamily="18" charset="0"/>
              </a:rPr>
              <a:t>Prepare reports according to requirement</a:t>
            </a:r>
          </a:p>
        </p:txBody>
      </p:sp>
      <p:pic>
        <p:nvPicPr>
          <p:cNvPr id="6" name="t5130407" descr="http://cdn7.fotosearch.com/bthumb/IMZ/IMZ388/rom0007.jpg">
            <a:extLst>
              <a:ext uri="{FF2B5EF4-FFF2-40B4-BE49-F238E27FC236}">
                <a16:creationId xmlns:a16="http://schemas.microsoft.com/office/drawing/2014/main" xmlns="" id="{446BF452-1630-43C2-A02C-B616EB2E3A1A}"/>
              </a:ext>
            </a:extLst>
          </p:cNvPr>
          <p:cNvPicPr/>
          <p:nvPr/>
        </p:nvPicPr>
        <p:blipFill>
          <a:blip r:embed="rId2"/>
          <a:srcRect/>
          <a:stretch>
            <a:fillRect/>
          </a:stretch>
        </p:blipFill>
        <p:spPr bwMode="auto">
          <a:xfrm>
            <a:off x="9743059" y="1658983"/>
            <a:ext cx="2096244" cy="1700810"/>
          </a:xfrm>
          <a:prstGeom prst="rect">
            <a:avLst/>
          </a:prstGeom>
          <a:noFill/>
          <a:ln w="9525">
            <a:noFill/>
            <a:miter lim="800000"/>
            <a:headEnd/>
            <a:tailEnd/>
          </a:ln>
        </p:spPr>
      </p:pic>
    </p:spTree>
    <p:extLst>
      <p:ext uri="{BB962C8B-B14F-4D97-AF65-F5344CB8AC3E}">
        <p14:creationId xmlns:p14="http://schemas.microsoft.com/office/powerpoint/2010/main" val="2660532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blinds(horizontal)">
                                      <p:cBhvr>
                                        <p:cTn id="10" dur="500"/>
                                        <p:tgtEl>
                                          <p:spTgt spid="3">
                                            <p:txEl>
                                              <p:pRg st="5" end="5"/>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500"/>
                                        <p:tgtEl>
                                          <p:spTgt spid="3">
                                            <p:txEl>
                                              <p:pRg st="1" end="1"/>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linds(horizontal)">
                                      <p:cBhvr>
                                        <p:cTn id="19" dur="500"/>
                                        <p:tgtEl>
                                          <p:spTgt spid="3">
                                            <p:txEl>
                                              <p:pRg st="2" end="2"/>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linds(horizontal)">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67AB94-ACDC-4CF4-8E3E-A8045037BA48}"/>
              </a:ext>
            </a:extLst>
          </p:cNvPr>
          <p:cNvSpPr>
            <a:spLocks noGrp="1"/>
          </p:cNvSpPr>
          <p:nvPr>
            <p:ph type="title"/>
          </p:nvPr>
        </p:nvSpPr>
        <p:spPr>
          <a:xfrm>
            <a:off x="352697" y="235132"/>
            <a:ext cx="11482252" cy="587828"/>
          </a:xfrm>
        </p:spPr>
        <p:txBody>
          <a:bodyPr>
            <a:noAutofit/>
          </a:bodyPr>
          <a:lstStyle/>
          <a:p>
            <a:r>
              <a:rPr lang="en-US" sz="3200" b="1" dirty="0">
                <a:solidFill>
                  <a:schemeClr val="accent4">
                    <a:lumMod val="75000"/>
                  </a:schemeClr>
                </a:solidFill>
                <a:latin typeface="Bookman Old Style" pitchFamily="18" charset="0"/>
              </a:rPr>
              <a:t>Audit </a:t>
            </a:r>
            <a:r>
              <a:rPr lang="en-US" sz="3200" b="1" dirty="0" smtClean="0">
                <a:solidFill>
                  <a:schemeClr val="accent4">
                    <a:lumMod val="75000"/>
                  </a:schemeClr>
                </a:solidFill>
                <a:latin typeface="Bookman Old Style" pitchFamily="18" charset="0"/>
              </a:rPr>
              <a:t>Documentation</a:t>
            </a:r>
            <a:endParaRPr lang="en-IN" sz="3200" b="1" dirty="0">
              <a:latin typeface="Bookman Old Style" pitchFamily="18" charset="0"/>
            </a:endParaRPr>
          </a:p>
        </p:txBody>
      </p:sp>
      <p:sp>
        <p:nvSpPr>
          <p:cNvPr id="4" name="Slide Number Placeholder 3">
            <a:extLst>
              <a:ext uri="{FF2B5EF4-FFF2-40B4-BE49-F238E27FC236}">
                <a16:creationId xmlns:a16="http://schemas.microsoft.com/office/drawing/2014/main" xmlns="" id="{ACAAF0F7-8417-49AD-B565-091710DD9570}"/>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
        <p:nvSpPr>
          <p:cNvPr id="3" name="Content Placeholder 2">
            <a:extLst>
              <a:ext uri="{FF2B5EF4-FFF2-40B4-BE49-F238E27FC236}">
                <a16:creationId xmlns:a16="http://schemas.microsoft.com/office/drawing/2014/main" xmlns="" id="{6363B0A6-D214-41EC-9C92-051E423C434E}"/>
              </a:ext>
            </a:extLst>
          </p:cNvPr>
          <p:cNvSpPr>
            <a:spLocks noGrp="1"/>
          </p:cNvSpPr>
          <p:nvPr>
            <p:ph sz="quarter" idx="1"/>
          </p:nvPr>
        </p:nvSpPr>
        <p:spPr>
          <a:xfrm>
            <a:off x="444137" y="1593669"/>
            <a:ext cx="11351623" cy="4676502"/>
          </a:xfrm>
        </p:spPr>
        <p:txBody>
          <a:bodyPr>
            <a:noAutofit/>
          </a:bodyPr>
          <a:lstStyle/>
          <a:p>
            <a:pPr marL="0" lvl="2" indent="0" algn="just">
              <a:buNone/>
            </a:pPr>
            <a:r>
              <a:rPr lang="en-US" sz="1800" b="1" dirty="0" smtClean="0">
                <a:latin typeface="Bookman Old Style" pitchFamily="18" charset="0"/>
                <a:ea typeface="Cambria" panose="02040503050406030204" pitchFamily="18" charset="0"/>
              </a:rPr>
              <a:t>A sufficient and appropriate record of the basis for the auditor’s report. Evidence that the audit was planned and performed in accordance with SAs and applicable legal and regulatory requirement. Following needs to be documented:-</a:t>
            </a:r>
          </a:p>
          <a:p>
            <a:pPr marL="274320" lvl="2" indent="-274320" algn="just">
              <a:spcBef>
                <a:spcPts val="0"/>
              </a:spcBef>
              <a:buClr>
                <a:schemeClr val="accent1"/>
              </a:buClr>
              <a:buSzPct val="85000"/>
              <a:buFont typeface="Wingdings" panose="05000000000000000000" pitchFamily="2" charset="2"/>
              <a:buChar char="F"/>
            </a:pPr>
            <a:endParaRPr lang="en-IN" sz="1700" b="1" dirty="0" smtClean="0">
              <a:latin typeface="Bookman Old Style" pitchFamily="18" charset="0"/>
            </a:endParaRPr>
          </a:p>
          <a:p>
            <a:pPr marL="274320" lvl="2" indent="-274320" algn="just">
              <a:spcBef>
                <a:spcPts val="0"/>
              </a:spcBef>
              <a:buClr>
                <a:schemeClr val="accent1"/>
              </a:buClr>
              <a:buSzPct val="85000"/>
              <a:buFont typeface="Wingdings" panose="05000000000000000000" pitchFamily="2" charset="2"/>
              <a:buChar char="F"/>
            </a:pPr>
            <a:r>
              <a:rPr lang="en-IN" sz="1700" b="1" dirty="0" smtClean="0">
                <a:latin typeface="Bookman Old Style" pitchFamily="18" charset="0"/>
              </a:rPr>
              <a:t> </a:t>
            </a:r>
            <a:r>
              <a:rPr lang="en-IN" b="1" dirty="0" smtClean="0">
                <a:latin typeface="Bookman Old Style" pitchFamily="18" charset="0"/>
              </a:rPr>
              <a:t>Appointment &amp; Engagement Letter</a:t>
            </a:r>
            <a:endParaRPr lang="en-US" b="1" dirty="0" smtClean="0">
              <a:latin typeface="Bookman Old Style" pitchFamily="18" charset="0"/>
            </a:endParaRPr>
          </a:p>
          <a:p>
            <a:pPr marL="274320" lvl="2" indent="-274320" algn="just">
              <a:spcBef>
                <a:spcPts val="0"/>
              </a:spcBef>
              <a:buClr>
                <a:schemeClr val="accent1"/>
              </a:buClr>
              <a:buSzPct val="85000"/>
              <a:buFont typeface="Wingdings" panose="05000000000000000000" pitchFamily="2" charset="2"/>
              <a:buChar char="F"/>
            </a:pPr>
            <a:r>
              <a:rPr lang="en-IN" b="1" dirty="0" smtClean="0">
                <a:latin typeface="Bookman Old Style" pitchFamily="18" charset="0"/>
              </a:rPr>
              <a:t> Audit Plan &amp; Programme</a:t>
            </a:r>
            <a:endParaRPr lang="en-US" b="1" dirty="0" smtClean="0">
              <a:latin typeface="Bookman Old Style" pitchFamily="18" charset="0"/>
            </a:endParaRPr>
          </a:p>
          <a:p>
            <a:pPr marL="274320" lvl="2" indent="-274320" algn="just">
              <a:spcBef>
                <a:spcPts val="0"/>
              </a:spcBef>
              <a:buClr>
                <a:schemeClr val="accent1"/>
              </a:buClr>
              <a:buSzPct val="85000"/>
              <a:buFont typeface="Wingdings" panose="05000000000000000000" pitchFamily="2" charset="2"/>
              <a:buChar char="F"/>
            </a:pPr>
            <a:r>
              <a:rPr lang="en-IN" b="1" dirty="0" smtClean="0">
                <a:latin typeface="Bookman Old Style" pitchFamily="18" charset="0"/>
              </a:rPr>
              <a:t> Communication with Previous Auditor</a:t>
            </a:r>
            <a:endParaRPr lang="en-US" b="1" dirty="0" smtClean="0">
              <a:latin typeface="Bookman Old Style" pitchFamily="18" charset="0"/>
            </a:endParaRPr>
          </a:p>
          <a:p>
            <a:pPr marL="274320" lvl="2" indent="-274320" algn="just">
              <a:spcBef>
                <a:spcPts val="0"/>
              </a:spcBef>
              <a:buClr>
                <a:schemeClr val="accent1"/>
              </a:buClr>
              <a:buSzPct val="85000"/>
              <a:buFont typeface="Wingdings" panose="05000000000000000000" pitchFamily="2" charset="2"/>
              <a:buChar char="F"/>
            </a:pPr>
            <a:r>
              <a:rPr lang="en-US" b="1" dirty="0" smtClean="0">
                <a:latin typeface="Bookman Old Style" pitchFamily="18" charset="0"/>
              </a:rPr>
              <a:t> No Objection Certificate issued by Previous Auditor</a:t>
            </a:r>
          </a:p>
          <a:p>
            <a:pPr marL="274320" lvl="2" indent="-274320" algn="just">
              <a:spcBef>
                <a:spcPts val="0"/>
              </a:spcBef>
              <a:buClr>
                <a:schemeClr val="accent1"/>
              </a:buClr>
              <a:buSzPct val="85000"/>
              <a:buFont typeface="Wingdings" panose="05000000000000000000" pitchFamily="2" charset="2"/>
              <a:buChar char="F"/>
            </a:pPr>
            <a:r>
              <a:rPr lang="en-US" b="1" dirty="0" smtClean="0">
                <a:latin typeface="Bookman Old Style" pitchFamily="18" charset="0"/>
              </a:rPr>
              <a:t> Minuets of Meeting &amp; Key Correspondence</a:t>
            </a:r>
          </a:p>
          <a:p>
            <a:pPr marL="274320" lvl="2" indent="-274320" algn="just">
              <a:spcBef>
                <a:spcPts val="0"/>
              </a:spcBef>
              <a:buClr>
                <a:schemeClr val="accent1"/>
              </a:buClr>
              <a:buSzPct val="85000"/>
              <a:buFont typeface="Wingdings" panose="05000000000000000000" pitchFamily="2" charset="2"/>
              <a:buChar char="F"/>
            </a:pPr>
            <a:r>
              <a:rPr lang="en-US" b="1" dirty="0" smtClean="0">
                <a:latin typeface="Bookman Old Style" pitchFamily="18" charset="0"/>
              </a:rPr>
              <a:t> Materiality with reference to SA 320</a:t>
            </a:r>
          </a:p>
          <a:p>
            <a:pPr marL="341313" lvl="2" indent="-341313" algn="just">
              <a:spcBef>
                <a:spcPts val="0"/>
              </a:spcBef>
              <a:buClr>
                <a:schemeClr val="accent1"/>
              </a:buClr>
              <a:buSzPct val="85000"/>
              <a:buFont typeface="Wingdings" panose="05000000000000000000" pitchFamily="2" charset="2"/>
              <a:buChar char="F"/>
            </a:pPr>
            <a:r>
              <a:rPr lang="en-US" b="1" dirty="0" smtClean="0">
                <a:latin typeface="Bookman Old Style" pitchFamily="18" charset="0"/>
              </a:rPr>
              <a:t>Latest RBI Master Directions / Circulars, other material for conducting the   audit.</a:t>
            </a:r>
          </a:p>
          <a:p>
            <a:pPr marL="274320" lvl="2" indent="-274320" algn="just">
              <a:spcBef>
                <a:spcPts val="0"/>
              </a:spcBef>
              <a:buClr>
                <a:schemeClr val="accent1"/>
              </a:buClr>
              <a:buSzPct val="85000"/>
              <a:buFont typeface="Wingdings" panose="05000000000000000000" pitchFamily="2" charset="2"/>
              <a:buChar char="F"/>
            </a:pPr>
            <a:r>
              <a:rPr lang="en-US" b="1" dirty="0" smtClean="0">
                <a:latin typeface="Bookman Old Style" pitchFamily="18" charset="0"/>
              </a:rPr>
              <a:t> Closing Guidelines / Circular issued by the Bank.</a:t>
            </a:r>
          </a:p>
          <a:p>
            <a:pPr marL="274320" lvl="2" indent="-274320" algn="just">
              <a:spcBef>
                <a:spcPts val="0"/>
              </a:spcBef>
              <a:buClr>
                <a:schemeClr val="accent1"/>
              </a:buClr>
              <a:buSzPct val="85000"/>
              <a:buFont typeface="Wingdings" panose="05000000000000000000" pitchFamily="2" charset="2"/>
              <a:buChar char="F"/>
            </a:pPr>
            <a:r>
              <a:rPr lang="en-US" b="1" dirty="0" smtClean="0">
                <a:latin typeface="Bookman Old Style" pitchFamily="18" charset="0"/>
              </a:rPr>
              <a:t> Powers &amp; Responsibilities at various levels.</a:t>
            </a:r>
          </a:p>
          <a:p>
            <a:pPr marL="274320" lvl="2" indent="-274320" algn="just">
              <a:spcBef>
                <a:spcPts val="0"/>
              </a:spcBef>
              <a:buClr>
                <a:schemeClr val="accent1"/>
              </a:buClr>
              <a:buSzPct val="85000"/>
              <a:buFont typeface="Wingdings" panose="05000000000000000000" pitchFamily="2" charset="2"/>
              <a:buChar char="F"/>
            </a:pPr>
            <a:r>
              <a:rPr lang="en-US" b="1" dirty="0" smtClean="0">
                <a:latin typeface="Bookman Old Style" pitchFamily="18" charset="0"/>
              </a:rPr>
              <a:t> Policies, Processes and procedures followed.</a:t>
            </a:r>
          </a:p>
          <a:p>
            <a:pPr marL="274320" lvl="2" indent="-274320" algn="just">
              <a:spcBef>
                <a:spcPts val="0"/>
              </a:spcBef>
              <a:buClr>
                <a:schemeClr val="accent1"/>
              </a:buClr>
              <a:buSzPct val="85000"/>
              <a:buFont typeface="Wingdings" panose="05000000000000000000" pitchFamily="2" charset="2"/>
              <a:buChar char="F"/>
            </a:pPr>
            <a:r>
              <a:rPr lang="en-US" b="1" dirty="0" smtClean="0">
                <a:latin typeface="Bookman Old Style" pitchFamily="18" charset="0"/>
              </a:rPr>
              <a:t> Trial Balance for the year.</a:t>
            </a:r>
          </a:p>
          <a:p>
            <a:pPr marL="0" lvl="2" indent="0" algn="just">
              <a:buNone/>
            </a:pPr>
            <a:endParaRPr lang="en-US" sz="1800" b="1" dirty="0" smtClean="0">
              <a:latin typeface="Bookman Old Style" pitchFamily="18" charset="0"/>
              <a:ea typeface="Cambria" panose="02040503050406030204" pitchFamily="18" charset="0"/>
            </a:endParaRPr>
          </a:p>
          <a:p>
            <a:pPr marL="0" lvl="2" indent="0" algn="just">
              <a:buNone/>
            </a:pPr>
            <a:endParaRPr lang="en-US" sz="1800" b="1" dirty="0" smtClean="0">
              <a:latin typeface="Bookman Old Style" pitchFamily="18" charset="0"/>
              <a:ea typeface="Cambria" panose="02040503050406030204" pitchFamily="18" charset="0"/>
            </a:endParaRPr>
          </a:p>
        </p:txBody>
      </p:sp>
    </p:spTree>
    <p:extLst>
      <p:ext uri="{BB962C8B-B14F-4D97-AF65-F5344CB8AC3E}">
        <p14:creationId xmlns:p14="http://schemas.microsoft.com/office/powerpoint/2010/main" val="2660532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linds(horizontal)">
                                      <p:cBhvr>
                                        <p:cTn id="16" dur="500"/>
                                        <p:tgtEl>
                                          <p:spTgt spid="3">
                                            <p:txEl>
                                              <p:pRg st="4" end="4"/>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linds(horizontal)">
                                      <p:cBhvr>
                                        <p:cTn id="19" dur="500"/>
                                        <p:tgtEl>
                                          <p:spTgt spid="3">
                                            <p:txEl>
                                              <p:pRg st="5" end="5"/>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linds(horizontal)">
                                      <p:cBhvr>
                                        <p:cTn id="25" dur="500"/>
                                        <p:tgtEl>
                                          <p:spTgt spid="3">
                                            <p:txEl>
                                              <p:pRg st="7" end="7"/>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blinds(horizontal)">
                                      <p:cBhvr>
                                        <p:cTn id="28" dur="500"/>
                                        <p:tgtEl>
                                          <p:spTgt spid="3">
                                            <p:txEl>
                                              <p:pRg st="8" end="8"/>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blinds(horizontal)">
                                      <p:cBhvr>
                                        <p:cTn id="31" dur="500"/>
                                        <p:tgtEl>
                                          <p:spTgt spid="3">
                                            <p:txEl>
                                              <p:pRg st="9" end="9"/>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blinds(horizontal)">
                                      <p:cBhvr>
                                        <p:cTn id="34" dur="500"/>
                                        <p:tgtEl>
                                          <p:spTgt spid="3">
                                            <p:txEl>
                                              <p:pRg st="10" end="10"/>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blinds(horizontal)">
                                      <p:cBhvr>
                                        <p:cTn id="37" dur="500"/>
                                        <p:tgtEl>
                                          <p:spTgt spid="3">
                                            <p:txEl>
                                              <p:pRg st="11" end="11"/>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3">
                                            <p:txEl>
                                              <p:pRg st="12" end="12"/>
                                            </p:txEl>
                                          </p:spTgt>
                                        </p:tgtEl>
                                        <p:attrNameLst>
                                          <p:attrName>style.visibility</p:attrName>
                                        </p:attrNameLst>
                                      </p:cBhvr>
                                      <p:to>
                                        <p:strVal val="visible"/>
                                      </p:to>
                                    </p:set>
                                    <p:animEffect transition="in" filter="blinds(horizontal)">
                                      <p:cBhvr>
                                        <p:cTn id="40"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67AB94-ACDC-4CF4-8E3E-A8045037BA48}"/>
              </a:ext>
            </a:extLst>
          </p:cNvPr>
          <p:cNvSpPr>
            <a:spLocks noGrp="1"/>
          </p:cNvSpPr>
          <p:nvPr>
            <p:ph type="title"/>
          </p:nvPr>
        </p:nvSpPr>
        <p:spPr>
          <a:xfrm>
            <a:off x="391886" y="287383"/>
            <a:ext cx="11429999" cy="509451"/>
          </a:xfrm>
        </p:spPr>
        <p:txBody>
          <a:bodyPr>
            <a:noAutofit/>
          </a:bodyPr>
          <a:lstStyle/>
          <a:p>
            <a:r>
              <a:rPr lang="en-US" sz="3200" b="1" dirty="0">
                <a:solidFill>
                  <a:schemeClr val="accent4">
                    <a:lumMod val="75000"/>
                  </a:schemeClr>
                </a:solidFill>
                <a:latin typeface="Bookman Old Style" pitchFamily="18" charset="0"/>
              </a:rPr>
              <a:t>Audit </a:t>
            </a:r>
            <a:r>
              <a:rPr lang="en-US" sz="3200" b="1" dirty="0" smtClean="0">
                <a:solidFill>
                  <a:schemeClr val="accent4">
                    <a:lumMod val="75000"/>
                  </a:schemeClr>
                </a:solidFill>
                <a:latin typeface="Bookman Old Style" pitchFamily="18" charset="0"/>
              </a:rPr>
              <a:t>Documentation</a:t>
            </a:r>
            <a:endParaRPr lang="en-IN" sz="3200" b="1" dirty="0">
              <a:latin typeface="Bookman Old Style" pitchFamily="18" charset="0"/>
            </a:endParaRPr>
          </a:p>
        </p:txBody>
      </p:sp>
      <p:sp>
        <p:nvSpPr>
          <p:cNvPr id="4" name="Slide Number Placeholder 3">
            <a:extLst>
              <a:ext uri="{FF2B5EF4-FFF2-40B4-BE49-F238E27FC236}">
                <a16:creationId xmlns:a16="http://schemas.microsoft.com/office/drawing/2014/main" xmlns="" id="{ACAAF0F7-8417-49AD-B565-091710DD9570}"/>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
        <p:nvSpPr>
          <p:cNvPr id="3" name="Content Placeholder 2">
            <a:extLst>
              <a:ext uri="{FF2B5EF4-FFF2-40B4-BE49-F238E27FC236}">
                <a16:creationId xmlns:a16="http://schemas.microsoft.com/office/drawing/2014/main" xmlns="" id="{6363B0A6-D214-41EC-9C92-051E423C434E}"/>
              </a:ext>
            </a:extLst>
          </p:cNvPr>
          <p:cNvSpPr>
            <a:spLocks noGrp="1"/>
          </p:cNvSpPr>
          <p:nvPr>
            <p:ph sz="quarter" idx="1"/>
          </p:nvPr>
        </p:nvSpPr>
        <p:spPr>
          <a:xfrm>
            <a:off x="326571" y="1593669"/>
            <a:ext cx="11469189" cy="4640222"/>
          </a:xfrm>
        </p:spPr>
        <p:txBody>
          <a:bodyPr>
            <a:noAutofit/>
          </a:bodyPr>
          <a:lstStyle/>
          <a:p>
            <a:pPr marL="274320" lvl="2" indent="-274320" algn="just">
              <a:spcBef>
                <a:spcPts val="0"/>
              </a:spcBef>
              <a:buClr>
                <a:schemeClr val="accent1"/>
              </a:buClr>
              <a:buSzPct val="85000"/>
              <a:buFont typeface="Wingdings" panose="05000000000000000000" pitchFamily="2" charset="2"/>
              <a:buChar char="F"/>
            </a:pPr>
            <a:r>
              <a:rPr lang="en-US" b="1" dirty="0" smtClean="0">
                <a:latin typeface="Bookman Old Style" pitchFamily="18" charset="0"/>
              </a:rPr>
              <a:t> Financial Statement (Pre MOCs and Post MOCs) of Current Year</a:t>
            </a:r>
          </a:p>
          <a:p>
            <a:pPr marL="274320" lvl="2" indent="-274320" algn="just">
              <a:spcBef>
                <a:spcPts val="0"/>
              </a:spcBef>
              <a:buClr>
                <a:schemeClr val="accent1"/>
              </a:buClr>
              <a:buSzPct val="85000"/>
              <a:buFont typeface="Wingdings" panose="05000000000000000000" pitchFamily="2" charset="2"/>
              <a:buChar char="F"/>
            </a:pPr>
            <a:r>
              <a:rPr lang="en-US" b="1" dirty="0" smtClean="0">
                <a:latin typeface="Bookman Old Style" pitchFamily="18" charset="0"/>
              </a:rPr>
              <a:t> Various types of Returns required as per Closing Circular</a:t>
            </a:r>
          </a:p>
          <a:p>
            <a:pPr marL="274320" lvl="2" indent="-274320" algn="just">
              <a:spcBef>
                <a:spcPts val="0"/>
              </a:spcBef>
              <a:buClr>
                <a:schemeClr val="accent1"/>
              </a:buClr>
              <a:buSzPct val="85000"/>
              <a:buFont typeface="Wingdings" panose="05000000000000000000" pitchFamily="2" charset="2"/>
              <a:buChar char="F"/>
            </a:pPr>
            <a:r>
              <a:rPr lang="en-US" b="1" dirty="0" smtClean="0">
                <a:latin typeface="Bookman Old Style" pitchFamily="18" charset="0"/>
              </a:rPr>
              <a:t> Previous Year Statutory Audit Report</a:t>
            </a:r>
          </a:p>
          <a:p>
            <a:pPr marL="274320" lvl="2" indent="-274320" algn="just">
              <a:spcBef>
                <a:spcPts val="0"/>
              </a:spcBef>
              <a:buClr>
                <a:schemeClr val="accent1"/>
              </a:buClr>
              <a:buSzPct val="85000"/>
              <a:buFont typeface="Wingdings" panose="05000000000000000000" pitchFamily="2" charset="2"/>
              <a:buChar char="F"/>
            </a:pPr>
            <a:r>
              <a:rPr lang="en-US" b="1" dirty="0" smtClean="0">
                <a:latin typeface="Bookman Old Style" pitchFamily="18" charset="0"/>
              </a:rPr>
              <a:t> Concurrent Audit Report </a:t>
            </a:r>
          </a:p>
          <a:p>
            <a:pPr marL="274320" lvl="2" indent="-274320" algn="just">
              <a:spcBef>
                <a:spcPts val="0"/>
              </a:spcBef>
              <a:buClr>
                <a:schemeClr val="accent1"/>
              </a:buClr>
              <a:buSzPct val="85000"/>
              <a:buFont typeface="Wingdings" panose="05000000000000000000" pitchFamily="2" charset="2"/>
              <a:buChar char="F"/>
            </a:pPr>
            <a:r>
              <a:rPr lang="en-US" b="1" dirty="0" smtClean="0">
                <a:latin typeface="Bookman Old Style" pitchFamily="18" charset="0"/>
              </a:rPr>
              <a:t> Inspection Report</a:t>
            </a:r>
          </a:p>
          <a:p>
            <a:pPr marL="274320" lvl="2" indent="-274320" algn="just">
              <a:spcBef>
                <a:spcPts val="0"/>
              </a:spcBef>
              <a:buClr>
                <a:schemeClr val="accent1"/>
              </a:buClr>
              <a:buSzPct val="85000"/>
              <a:buFont typeface="Wingdings" panose="05000000000000000000" pitchFamily="2" charset="2"/>
              <a:buChar char="F"/>
            </a:pPr>
            <a:r>
              <a:rPr lang="en-IN" b="1" dirty="0" smtClean="0">
                <a:latin typeface="Bookman Old Style" pitchFamily="18" charset="0"/>
              </a:rPr>
              <a:t> MOCs of current year</a:t>
            </a:r>
            <a:endParaRPr lang="en-US" b="1" dirty="0" smtClean="0">
              <a:latin typeface="Bookman Old Style" pitchFamily="18" charset="0"/>
            </a:endParaRPr>
          </a:p>
          <a:p>
            <a:pPr marL="274320" lvl="2" indent="-274320" algn="just">
              <a:spcBef>
                <a:spcPts val="0"/>
              </a:spcBef>
              <a:buClr>
                <a:schemeClr val="accent1"/>
              </a:buClr>
              <a:buSzPct val="85000"/>
              <a:buFont typeface="Wingdings" panose="05000000000000000000" pitchFamily="2" charset="2"/>
              <a:buChar char="F"/>
            </a:pPr>
            <a:r>
              <a:rPr lang="en-US" b="1" dirty="0" smtClean="0">
                <a:latin typeface="Bookman Old Style" pitchFamily="18" charset="0"/>
              </a:rPr>
              <a:t> Significant Documents related to advances and Deposits</a:t>
            </a:r>
          </a:p>
          <a:p>
            <a:pPr marL="341313" lvl="2" indent="-341313" algn="just">
              <a:spcBef>
                <a:spcPts val="0"/>
              </a:spcBef>
              <a:buClr>
                <a:schemeClr val="accent1"/>
              </a:buClr>
              <a:buSzPct val="85000"/>
              <a:buFont typeface="Wingdings" panose="05000000000000000000" pitchFamily="2" charset="2"/>
              <a:buChar char="F"/>
            </a:pPr>
            <a:r>
              <a:rPr lang="en-US" b="1" dirty="0" smtClean="0">
                <a:latin typeface="Bookman Old Style" pitchFamily="18" charset="0"/>
              </a:rPr>
              <a:t>Statement of advances with classification along with various fields duly filled  such as security, sanction limits, date of sanction / renewal, outstanding balance etc.</a:t>
            </a:r>
          </a:p>
          <a:p>
            <a:pPr marL="274320" lvl="2" indent="-274320" algn="just">
              <a:spcBef>
                <a:spcPts val="0"/>
              </a:spcBef>
              <a:buClr>
                <a:schemeClr val="accent1"/>
              </a:buClr>
              <a:buSzPct val="85000"/>
              <a:buFont typeface="Wingdings" panose="05000000000000000000" pitchFamily="2" charset="2"/>
              <a:buChar char="F"/>
            </a:pPr>
            <a:r>
              <a:rPr lang="en-US" b="1" dirty="0" smtClean="0">
                <a:latin typeface="Bookman Old Style" pitchFamily="18" charset="0"/>
              </a:rPr>
              <a:t> Document related to Old outstanding items of BS</a:t>
            </a:r>
            <a:endParaRPr lang="en-IN" b="1" dirty="0" smtClean="0">
              <a:latin typeface="Bookman Old Style" pitchFamily="18" charset="0"/>
            </a:endParaRPr>
          </a:p>
          <a:p>
            <a:pPr marL="274320" lvl="2" indent="-274320" algn="just">
              <a:spcBef>
                <a:spcPts val="0"/>
              </a:spcBef>
              <a:buClr>
                <a:schemeClr val="accent1"/>
              </a:buClr>
              <a:buSzPct val="85000"/>
              <a:buFont typeface="Wingdings" panose="05000000000000000000" pitchFamily="2" charset="2"/>
              <a:buChar char="F"/>
            </a:pPr>
            <a:r>
              <a:rPr lang="en-US" b="1" dirty="0" smtClean="0">
                <a:latin typeface="Bookman Old Style" pitchFamily="18" charset="0"/>
              </a:rPr>
              <a:t> Other Bank / RBI balance confirmation</a:t>
            </a:r>
          </a:p>
          <a:p>
            <a:pPr marL="274320" lvl="2" indent="-274320" algn="just">
              <a:spcBef>
                <a:spcPts val="0"/>
              </a:spcBef>
              <a:buClr>
                <a:schemeClr val="accent1"/>
              </a:buClr>
              <a:buSzPct val="85000"/>
              <a:buFont typeface="Wingdings" panose="05000000000000000000" pitchFamily="2" charset="2"/>
              <a:buChar char="F"/>
            </a:pPr>
            <a:r>
              <a:rPr lang="en-IN" b="1" dirty="0" smtClean="0">
                <a:latin typeface="Bookman Old Style" pitchFamily="18" charset="0"/>
              </a:rPr>
              <a:t> Management Representation Letter</a:t>
            </a:r>
            <a:endParaRPr lang="en-US" b="1" dirty="0" smtClean="0">
              <a:latin typeface="Bookman Old Style" pitchFamily="18" charset="0"/>
            </a:endParaRPr>
          </a:p>
          <a:p>
            <a:pPr marL="274320" lvl="2" indent="-274320" algn="just">
              <a:spcBef>
                <a:spcPts val="0"/>
              </a:spcBef>
              <a:buClr>
                <a:schemeClr val="accent1"/>
              </a:buClr>
              <a:buSzPct val="85000"/>
              <a:buFont typeface="Wingdings" panose="05000000000000000000" pitchFamily="2" charset="2"/>
              <a:buChar char="F"/>
            </a:pPr>
            <a:r>
              <a:rPr lang="en-US" b="1" dirty="0" smtClean="0">
                <a:latin typeface="Bookman Old Style" pitchFamily="18" charset="0"/>
              </a:rPr>
              <a:t> Various other Audit documents / evidence considered in audit process.</a:t>
            </a:r>
          </a:p>
          <a:p>
            <a:pPr marL="0" lvl="2" indent="0" algn="just">
              <a:buNone/>
            </a:pPr>
            <a:endParaRPr lang="en-US" sz="1800" b="1" dirty="0" smtClean="0">
              <a:latin typeface="Bookman Old Style" pitchFamily="18" charset="0"/>
              <a:ea typeface="Cambria" panose="02040503050406030204" pitchFamily="18" charset="0"/>
            </a:endParaRPr>
          </a:p>
        </p:txBody>
      </p:sp>
    </p:spTree>
    <p:extLst>
      <p:ext uri="{BB962C8B-B14F-4D97-AF65-F5344CB8AC3E}">
        <p14:creationId xmlns:p14="http://schemas.microsoft.com/office/powerpoint/2010/main" val="2660532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linds(horizontal)">
                                      <p:cBhvr>
                                        <p:cTn id="31" dur="500"/>
                                        <p:tgtEl>
                                          <p:spTgt spid="3">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blinds(horizontal)">
                                      <p:cBhvr>
                                        <p:cTn id="34" dur="500"/>
                                        <p:tgtEl>
                                          <p:spTgt spid="3">
                                            <p:txEl>
                                              <p:pRg st="9" end="9"/>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blinds(horizontal)">
                                      <p:cBhvr>
                                        <p:cTn id="37" dur="500"/>
                                        <p:tgtEl>
                                          <p:spTgt spid="3">
                                            <p:txEl>
                                              <p:pRg st="10" end="10"/>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blinds(horizontal)">
                                      <p:cBhvr>
                                        <p:cTn id="40"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3D7744-27E7-4BF0-BF39-5F2CE5D43B09}"/>
              </a:ext>
            </a:extLst>
          </p:cNvPr>
          <p:cNvSpPr>
            <a:spLocks noGrp="1"/>
          </p:cNvSpPr>
          <p:nvPr>
            <p:ph type="title"/>
          </p:nvPr>
        </p:nvSpPr>
        <p:spPr>
          <a:xfrm>
            <a:off x="352697" y="287520"/>
            <a:ext cx="11495313" cy="522377"/>
          </a:xfrm>
        </p:spPr>
        <p:txBody>
          <a:bodyPr>
            <a:noAutofit/>
          </a:bodyPr>
          <a:lstStyle/>
          <a:p>
            <a:r>
              <a:rPr lang="en-US" sz="3200" b="1" dirty="0" smtClean="0">
                <a:solidFill>
                  <a:schemeClr val="accent4">
                    <a:lumMod val="75000"/>
                  </a:schemeClr>
                </a:solidFill>
                <a:latin typeface="Bookman Old Style" pitchFamily="18" charset="0"/>
              </a:rPr>
              <a:t>Important RBI circulars while planning the Audit</a:t>
            </a:r>
            <a:endParaRPr lang="en-IN" sz="3200" b="1" dirty="0">
              <a:latin typeface="Bookman Old Style" pitchFamily="18" charset="0"/>
            </a:endParaRPr>
          </a:p>
        </p:txBody>
      </p:sp>
      <p:sp>
        <p:nvSpPr>
          <p:cNvPr id="4" name="Slide Number Placeholder 3">
            <a:extLst>
              <a:ext uri="{FF2B5EF4-FFF2-40B4-BE49-F238E27FC236}">
                <a16:creationId xmlns:a16="http://schemas.microsoft.com/office/drawing/2014/main" xmlns="" id="{A6F84932-E900-4443-B231-D89A41DC445B}"/>
              </a:ext>
            </a:extLst>
          </p:cNvPr>
          <p:cNvSpPr>
            <a:spLocks noGrp="1"/>
          </p:cNvSpPr>
          <p:nvPr>
            <p:ph type="sldNum" sz="quarter" idx="12"/>
          </p:nvPr>
        </p:nvSpPr>
        <p:spPr/>
        <p:txBody>
          <a:bodyPr/>
          <a:lstStyle/>
          <a:p>
            <a:fld id="{D57F1E4F-1CFF-5643-939E-217C01CDF565}" type="slidenum">
              <a:rPr lang="en-US" smtClean="0"/>
              <a:pPr/>
              <a:t>18</a:t>
            </a:fld>
            <a:endParaRPr lang="en-US" dirty="0"/>
          </a:p>
        </p:txBody>
      </p:sp>
      <p:sp>
        <p:nvSpPr>
          <p:cNvPr id="3" name="Content Placeholder 2">
            <a:extLst>
              <a:ext uri="{FF2B5EF4-FFF2-40B4-BE49-F238E27FC236}">
                <a16:creationId xmlns:a16="http://schemas.microsoft.com/office/drawing/2014/main" xmlns="" id="{2717F2F0-1DD1-4461-A3CE-5DD570EC1C72}"/>
              </a:ext>
            </a:extLst>
          </p:cNvPr>
          <p:cNvSpPr>
            <a:spLocks noGrp="1"/>
          </p:cNvSpPr>
          <p:nvPr>
            <p:ph sz="quarter" idx="1"/>
          </p:nvPr>
        </p:nvSpPr>
        <p:spPr>
          <a:xfrm>
            <a:off x="418011" y="1593670"/>
            <a:ext cx="11377749" cy="4767942"/>
          </a:xfrm>
        </p:spPr>
        <p:txBody>
          <a:bodyPr>
            <a:noAutofit/>
          </a:bodyPr>
          <a:lstStyle/>
          <a:p>
            <a:pPr marL="0" indent="0" algn="just">
              <a:spcBef>
                <a:spcPts val="0"/>
              </a:spcBef>
              <a:buNone/>
            </a:pPr>
            <a:r>
              <a:rPr lang="en-IN" sz="1800" b="1" u="sng" dirty="0" smtClean="0">
                <a:latin typeface="Bookman Old Style" pitchFamily="18" charset="0"/>
              </a:rPr>
              <a:t>RBI/2015-16/101 DBR.No.BP.BC.2/21.04.048/2015-16 Dated July 1, 2015 on Master Circular - Prudential norms on Income Recognition, Asset Classification and Provisioning pertaining to Advances:-</a:t>
            </a:r>
          </a:p>
          <a:p>
            <a:pPr marL="0" indent="0" algn="just">
              <a:spcBef>
                <a:spcPts val="0"/>
              </a:spcBef>
              <a:buNone/>
            </a:pPr>
            <a:endParaRPr lang="en-IN" sz="1800" b="1" u="sng" dirty="0" smtClean="0">
              <a:latin typeface="Bookman Old Style" pitchFamily="18" charset="0"/>
            </a:endParaRPr>
          </a:p>
          <a:p>
            <a:pPr marL="0" indent="0" algn="just">
              <a:spcBef>
                <a:spcPts val="0"/>
              </a:spcBef>
              <a:buFont typeface="Wingdings" pitchFamily="2" charset="2"/>
              <a:buChar char="Ø"/>
            </a:pPr>
            <a:r>
              <a:rPr lang="en-IN" sz="1800" b="1" dirty="0" smtClean="0">
                <a:latin typeface="Bookman Old Style" pitchFamily="18" charset="0"/>
              </a:rPr>
              <a:t> </a:t>
            </a:r>
            <a:r>
              <a:rPr lang="en-IN" sz="1800" dirty="0" smtClean="0">
                <a:latin typeface="Bookman Old Style" pitchFamily="18" charset="0"/>
              </a:rPr>
              <a:t>INCOME RECOGNITION</a:t>
            </a:r>
          </a:p>
          <a:p>
            <a:pPr marL="0" indent="0" algn="just">
              <a:spcBef>
                <a:spcPts val="0"/>
              </a:spcBef>
              <a:buFont typeface="Wingdings" pitchFamily="2" charset="2"/>
              <a:buChar char="Ø"/>
            </a:pPr>
            <a:r>
              <a:rPr lang="en-IN" sz="1800" dirty="0" smtClean="0">
                <a:latin typeface="Bookman Old Style" pitchFamily="18" charset="0"/>
              </a:rPr>
              <a:t> ASSET CLASSIFICATION </a:t>
            </a:r>
          </a:p>
          <a:p>
            <a:pPr marL="0" indent="0" algn="just">
              <a:spcBef>
                <a:spcPts val="0"/>
              </a:spcBef>
              <a:buFont typeface="Wingdings" pitchFamily="2" charset="2"/>
              <a:buChar char="Ø"/>
            </a:pPr>
            <a:r>
              <a:rPr lang="en-IN" sz="1800" dirty="0" smtClean="0">
                <a:latin typeface="Bookman Old Style" pitchFamily="18" charset="0"/>
              </a:rPr>
              <a:t> PROVISIONING NORMS</a:t>
            </a:r>
          </a:p>
          <a:p>
            <a:pPr marL="0" indent="0" algn="just">
              <a:spcBef>
                <a:spcPts val="0"/>
              </a:spcBef>
              <a:buFont typeface="Wingdings" pitchFamily="2" charset="2"/>
              <a:buChar char="Ø"/>
            </a:pPr>
            <a:r>
              <a:rPr lang="en-US" sz="1800" dirty="0" smtClean="0">
                <a:latin typeface="Bookman Old Style" pitchFamily="18" charset="0"/>
              </a:rPr>
              <a:t> PROJECT LOAN</a:t>
            </a:r>
          </a:p>
          <a:p>
            <a:pPr marL="0" indent="0" algn="just">
              <a:spcBef>
                <a:spcPts val="0"/>
              </a:spcBef>
              <a:buFont typeface="Wingdings" pitchFamily="2" charset="2"/>
              <a:buChar char="Ø"/>
            </a:pPr>
            <a:endParaRPr lang="en-US" sz="1800" b="1" dirty="0" smtClean="0">
              <a:latin typeface="Bookman Old Style" pitchFamily="18" charset="0"/>
            </a:endParaRPr>
          </a:p>
          <a:p>
            <a:pPr marL="0" indent="0" algn="just">
              <a:spcBef>
                <a:spcPts val="0"/>
              </a:spcBef>
              <a:buNone/>
            </a:pPr>
            <a:r>
              <a:rPr lang="en-IN" sz="1800" b="1" u="sng" dirty="0" smtClean="0">
                <a:latin typeface="Bookman Old Style" pitchFamily="18" charset="0"/>
              </a:rPr>
              <a:t>RBI/DBS/2016-17/28 DBS.CO.CFMC.BC.No.1/23.04.001/2016-17 Dated July 01, 2016 on Master Directions on Frauds – Classification and Reporting by commercial banks and select FIs </a:t>
            </a:r>
          </a:p>
          <a:p>
            <a:pPr marL="0" indent="0" algn="just">
              <a:spcBef>
                <a:spcPts val="0"/>
              </a:spcBef>
              <a:buNone/>
            </a:pPr>
            <a:r>
              <a:rPr lang="en-IN" sz="1800" dirty="0" smtClean="0">
                <a:latin typeface="Bookman Old Style" pitchFamily="18" charset="0"/>
              </a:rPr>
              <a:t>These directions is issued to provide a framework to banks enabling them to detect and report frauds early and taking timely consequent actions like reporting to the Investigative agencies so that fraudsters are brought to book early and do effective fraud risk management. </a:t>
            </a:r>
          </a:p>
          <a:p>
            <a:pPr marL="0" indent="0" algn="just">
              <a:spcBef>
                <a:spcPts val="0"/>
              </a:spcBef>
              <a:buNone/>
            </a:pPr>
            <a:r>
              <a:rPr lang="en-US" sz="1800" dirty="0" smtClean="0">
                <a:latin typeface="Bookman Old Style" pitchFamily="18" charset="0"/>
              </a:rPr>
              <a:t>Also refer </a:t>
            </a:r>
            <a:r>
              <a:rPr lang="en-IN" sz="1800" b="1" i="1" u="sng" dirty="0" smtClean="0">
                <a:latin typeface="Bookman Old Style" pitchFamily="18" charset="0"/>
              </a:rPr>
              <a:t>EARLY WARNING SIGNALS</a:t>
            </a:r>
            <a:r>
              <a:rPr lang="en-IN" sz="1800" b="1" dirty="0" smtClean="0">
                <a:latin typeface="Bookman Old Style" pitchFamily="18" charset="0"/>
              </a:rPr>
              <a:t> </a:t>
            </a:r>
            <a:r>
              <a:rPr lang="en-IN" sz="1800" dirty="0" smtClean="0">
                <a:latin typeface="Bookman Old Style" pitchFamily="18" charset="0"/>
              </a:rPr>
              <a:t>in Annexure – II of the said circular </a:t>
            </a:r>
          </a:p>
          <a:p>
            <a:pPr marL="0" indent="0" algn="just">
              <a:spcBef>
                <a:spcPts val="0"/>
              </a:spcBef>
              <a:buNone/>
            </a:pPr>
            <a:endParaRPr lang="en-US" b="1" dirty="0">
              <a:latin typeface="Bookman Old Style" pitchFamily="18" charset="0"/>
            </a:endParaRPr>
          </a:p>
          <a:p>
            <a:pPr marL="0" indent="0">
              <a:spcBef>
                <a:spcPts val="0"/>
              </a:spcBef>
              <a:buNone/>
            </a:pPr>
            <a:endParaRPr lang="en-US" sz="2400" b="1" dirty="0">
              <a:solidFill>
                <a:schemeClr val="tx2"/>
              </a:solidFill>
              <a:latin typeface="Bookman Old Style" pitchFamily="18" charset="0"/>
              <a:ea typeface="Verdana" pitchFamily="34" charset="0"/>
              <a:cs typeface="Verdana" pitchFamily="34" charset="0"/>
            </a:endParaRPr>
          </a:p>
        </p:txBody>
      </p:sp>
    </p:spTree>
    <p:extLst>
      <p:ext uri="{BB962C8B-B14F-4D97-AF65-F5344CB8AC3E}">
        <p14:creationId xmlns:p14="http://schemas.microsoft.com/office/powerpoint/2010/main" val="4253532900"/>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3D7744-27E7-4BF0-BF39-5F2CE5D43B09}"/>
              </a:ext>
            </a:extLst>
          </p:cNvPr>
          <p:cNvSpPr>
            <a:spLocks noGrp="1"/>
          </p:cNvSpPr>
          <p:nvPr>
            <p:ph type="title"/>
          </p:nvPr>
        </p:nvSpPr>
        <p:spPr>
          <a:xfrm>
            <a:off x="352697" y="248194"/>
            <a:ext cx="11534503" cy="600892"/>
          </a:xfrm>
        </p:spPr>
        <p:txBody>
          <a:bodyPr>
            <a:normAutofit/>
          </a:bodyPr>
          <a:lstStyle/>
          <a:p>
            <a:r>
              <a:rPr lang="en-US" sz="3200" b="1" dirty="0" smtClean="0">
                <a:solidFill>
                  <a:schemeClr val="accent4">
                    <a:lumMod val="75000"/>
                  </a:schemeClr>
                </a:solidFill>
                <a:latin typeface="Bookman Old Style" pitchFamily="18" charset="0"/>
              </a:rPr>
              <a:t>Important RBI circulars while planning the Audit</a:t>
            </a:r>
            <a:endParaRPr lang="en-IN" sz="3200" b="1" dirty="0">
              <a:latin typeface="Bookman Old Style" pitchFamily="18" charset="0"/>
            </a:endParaRPr>
          </a:p>
        </p:txBody>
      </p:sp>
      <p:sp>
        <p:nvSpPr>
          <p:cNvPr id="4" name="Slide Number Placeholder 3">
            <a:extLst>
              <a:ext uri="{FF2B5EF4-FFF2-40B4-BE49-F238E27FC236}">
                <a16:creationId xmlns:a16="http://schemas.microsoft.com/office/drawing/2014/main" xmlns="" id="{A6F84932-E900-4443-B231-D89A41DC445B}"/>
              </a:ext>
            </a:extLst>
          </p:cNvPr>
          <p:cNvSpPr>
            <a:spLocks noGrp="1"/>
          </p:cNvSpPr>
          <p:nvPr>
            <p:ph type="sldNum" sz="quarter" idx="12"/>
          </p:nvPr>
        </p:nvSpPr>
        <p:spPr/>
        <p:txBody>
          <a:bodyPr/>
          <a:lstStyle/>
          <a:p>
            <a:fld id="{D57F1E4F-1CFF-5643-939E-217C01CDF565}" type="slidenum">
              <a:rPr lang="en-US" smtClean="0"/>
              <a:pPr/>
              <a:t>19</a:t>
            </a:fld>
            <a:endParaRPr lang="en-US" dirty="0"/>
          </a:p>
        </p:txBody>
      </p:sp>
      <p:sp>
        <p:nvSpPr>
          <p:cNvPr id="3" name="Content Placeholder 2">
            <a:extLst>
              <a:ext uri="{FF2B5EF4-FFF2-40B4-BE49-F238E27FC236}">
                <a16:creationId xmlns:a16="http://schemas.microsoft.com/office/drawing/2014/main" xmlns="" id="{2717F2F0-1DD1-4461-A3CE-5DD570EC1C72}"/>
              </a:ext>
            </a:extLst>
          </p:cNvPr>
          <p:cNvSpPr>
            <a:spLocks noGrp="1"/>
          </p:cNvSpPr>
          <p:nvPr>
            <p:ph sz="quarter" idx="1"/>
          </p:nvPr>
        </p:nvSpPr>
        <p:spPr>
          <a:xfrm>
            <a:off x="457200" y="1672046"/>
            <a:ext cx="11312434" cy="4598125"/>
          </a:xfrm>
        </p:spPr>
        <p:txBody>
          <a:bodyPr>
            <a:normAutofit fontScale="70000" lnSpcReduction="20000"/>
          </a:bodyPr>
          <a:lstStyle/>
          <a:p>
            <a:pPr marL="0" indent="0" algn="just">
              <a:spcBef>
                <a:spcPts val="0"/>
              </a:spcBef>
              <a:buNone/>
            </a:pPr>
            <a:r>
              <a:rPr lang="en-IN" b="1" u="sng" dirty="0" smtClean="0">
                <a:latin typeface="Bookman Old Style" pitchFamily="18" charset="0"/>
              </a:rPr>
              <a:t>RBI/2018-19/203 DBR.No.BP.BC.45/21.04.048/2018-19 Dated June 7, 2019 on Prudential Framework for Resolution of Stressed Assets</a:t>
            </a:r>
          </a:p>
          <a:p>
            <a:pPr marL="0" indent="0" algn="just">
              <a:buNone/>
            </a:pPr>
            <a:r>
              <a:rPr lang="en-IN" dirty="0" smtClean="0">
                <a:latin typeface="Bookman Old Style" pitchFamily="18" charset="0"/>
              </a:rPr>
              <a:t>These directions is issued with a view to provide a framework for early recognition, reporting and time bound resolution of stressed assets.</a:t>
            </a:r>
          </a:p>
          <a:p>
            <a:pPr marL="0" indent="0" algn="just">
              <a:buNone/>
            </a:pPr>
            <a:r>
              <a:rPr lang="en-IN" dirty="0" smtClean="0">
                <a:latin typeface="Bookman Old Style" pitchFamily="18" charset="0"/>
              </a:rPr>
              <a:t>Where a viable Resolution Plan in respect of a borrower is not implemented within the timelines all lenders shall make additional provisions.</a:t>
            </a:r>
          </a:p>
          <a:p>
            <a:pPr marL="0" indent="0" algn="just">
              <a:buNone/>
            </a:pPr>
            <a:r>
              <a:rPr lang="en-IN" dirty="0" smtClean="0">
                <a:latin typeface="Bookman Old Style" pitchFamily="18" charset="0"/>
              </a:rPr>
              <a:t>Prudential Norms Applicable to Restructuring.</a:t>
            </a:r>
          </a:p>
          <a:p>
            <a:pPr marL="0" indent="0" algn="just">
              <a:buNone/>
            </a:pPr>
            <a:endParaRPr lang="en-IN" b="1" dirty="0" smtClean="0">
              <a:latin typeface="Bookman Old Style" pitchFamily="18" charset="0"/>
            </a:endParaRPr>
          </a:p>
          <a:p>
            <a:pPr marL="0" indent="0" algn="just">
              <a:spcBef>
                <a:spcPts val="0"/>
              </a:spcBef>
              <a:buNone/>
            </a:pPr>
            <a:r>
              <a:rPr lang="en-IN" b="1" u="sng" dirty="0" smtClean="0">
                <a:latin typeface="Bookman Old Style" pitchFamily="18" charset="0"/>
              </a:rPr>
              <a:t>RBI/2020-2021/10  FIDD.MSME &amp; NFS.BC.No.3/06.02.31/2020-21 Dated July 2, 2020 on Credit flow to Micro, Small and Medium Enterprises Sector </a:t>
            </a:r>
          </a:p>
          <a:p>
            <a:pPr marL="0" indent="0" algn="just">
              <a:buNone/>
            </a:pPr>
            <a:r>
              <a:rPr lang="en-IN" dirty="0" smtClean="0">
                <a:latin typeface="Bookman Old Style" pitchFamily="18" charset="0"/>
              </a:rPr>
              <a:t>Classification of MSME enterprises </a:t>
            </a:r>
          </a:p>
          <a:p>
            <a:pPr marL="0" indent="0" algn="just">
              <a:buNone/>
            </a:pPr>
            <a:r>
              <a:rPr lang="en-IN" dirty="0" smtClean="0">
                <a:latin typeface="Bookman Old Style" pitchFamily="18" charset="0"/>
              </a:rPr>
              <a:t>Composite criteria of investment and turnover for classification </a:t>
            </a:r>
          </a:p>
          <a:p>
            <a:pPr marL="0" indent="0" algn="just">
              <a:buNone/>
            </a:pPr>
            <a:r>
              <a:rPr lang="en-IN" dirty="0" smtClean="0">
                <a:latin typeface="Bookman Old Style" pitchFamily="18" charset="0"/>
              </a:rPr>
              <a:t>Calculation of investment in plant and machinery or equipment </a:t>
            </a:r>
          </a:p>
          <a:p>
            <a:pPr marL="0" indent="0" algn="just">
              <a:buNone/>
            </a:pPr>
            <a:r>
              <a:rPr lang="en-IN" dirty="0" smtClean="0">
                <a:latin typeface="Bookman Old Style" pitchFamily="18" charset="0"/>
              </a:rPr>
              <a:t>Calculation of turnover </a:t>
            </a:r>
          </a:p>
          <a:p>
            <a:pPr algn="just"/>
            <a:endParaRPr lang="en-IN" b="1" dirty="0" smtClean="0">
              <a:latin typeface="Bookman Old Style" pitchFamily="18" charset="0"/>
            </a:endParaRPr>
          </a:p>
          <a:p>
            <a:pPr marL="0" indent="0" algn="just">
              <a:spcBef>
                <a:spcPts val="0"/>
              </a:spcBef>
              <a:buNone/>
            </a:pPr>
            <a:endParaRPr lang="en-IN" b="1" u="sng" dirty="0" smtClean="0">
              <a:latin typeface="Bookman Old Style" pitchFamily="18" charset="0"/>
            </a:endParaRPr>
          </a:p>
          <a:p>
            <a:pPr marL="0" indent="0" algn="just">
              <a:spcBef>
                <a:spcPts val="0"/>
              </a:spcBef>
              <a:buNone/>
            </a:pPr>
            <a:r>
              <a:rPr lang="en-IN" b="1" u="sng" dirty="0" smtClean="0">
                <a:latin typeface="Bookman Old Style" pitchFamily="18" charset="0"/>
              </a:rPr>
              <a:t> </a:t>
            </a:r>
          </a:p>
        </p:txBody>
      </p:sp>
    </p:spTree>
    <p:extLst>
      <p:ext uri="{BB962C8B-B14F-4D97-AF65-F5344CB8AC3E}">
        <p14:creationId xmlns:p14="http://schemas.microsoft.com/office/powerpoint/2010/main" val="196502961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linds(horizontal)">
                                      <p:cBhvr>
                                        <p:cTn id="19" dur="500"/>
                                        <p:tgtEl>
                                          <p:spTgt spid="3">
                                            <p:txEl>
                                              <p:pRg st="5" end="5"/>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linds(horizontal)">
                                      <p:cBhvr>
                                        <p:cTn id="25" dur="500"/>
                                        <p:tgtEl>
                                          <p:spTgt spid="3">
                                            <p:txEl>
                                              <p:pRg st="7" end="7"/>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blinds(horizontal)">
                                      <p:cBhvr>
                                        <p:cTn id="28" dur="500"/>
                                        <p:tgtEl>
                                          <p:spTgt spid="3">
                                            <p:txEl>
                                              <p:pRg st="8" end="8"/>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blinds(horizontal)">
                                      <p:cBhvr>
                                        <p:cTn id="31" dur="500"/>
                                        <p:tgtEl>
                                          <p:spTgt spid="3">
                                            <p:txEl>
                                              <p:pRg st="9" end="9"/>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pRg st="12" end="12"/>
                                            </p:txEl>
                                          </p:spTgt>
                                        </p:tgtEl>
                                        <p:attrNameLst>
                                          <p:attrName>style.visibility</p:attrName>
                                        </p:attrNameLst>
                                      </p:cBhvr>
                                      <p:to>
                                        <p:strVal val="visible"/>
                                      </p:to>
                                    </p:set>
                                    <p:animEffect transition="in" filter="blinds(horizontal)">
                                      <p:cBhvr>
                                        <p:cTn id="34"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1DA336-8F22-4BA2-AD5C-698D7890172B}"/>
              </a:ext>
            </a:extLst>
          </p:cNvPr>
          <p:cNvSpPr>
            <a:spLocks noGrp="1"/>
          </p:cNvSpPr>
          <p:nvPr>
            <p:ph type="title"/>
          </p:nvPr>
        </p:nvSpPr>
        <p:spPr>
          <a:xfrm>
            <a:off x="378822" y="300447"/>
            <a:ext cx="11390811" cy="613953"/>
          </a:xfrm>
        </p:spPr>
        <p:txBody>
          <a:bodyPr>
            <a:normAutofit/>
          </a:bodyPr>
          <a:lstStyle/>
          <a:p>
            <a:r>
              <a:rPr lang="en-US" sz="3200" b="1" dirty="0">
                <a:solidFill>
                  <a:schemeClr val="accent4">
                    <a:lumMod val="75000"/>
                  </a:schemeClr>
                </a:solidFill>
                <a:latin typeface="Bookman Old Style" pitchFamily="18" charset="0"/>
              </a:rPr>
              <a:t>Disclaimer</a:t>
            </a:r>
            <a:endParaRPr lang="en-IN" sz="3200" b="1" dirty="0">
              <a:latin typeface="Bookman Old Style" pitchFamily="18" charset="0"/>
            </a:endParaRPr>
          </a:p>
        </p:txBody>
      </p:sp>
      <p:sp>
        <p:nvSpPr>
          <p:cNvPr id="4" name="Slide Number Placeholder 3">
            <a:extLst>
              <a:ext uri="{FF2B5EF4-FFF2-40B4-BE49-F238E27FC236}">
                <a16:creationId xmlns:a16="http://schemas.microsoft.com/office/drawing/2014/main" xmlns="" id="{60EA9987-7A7D-48AC-A891-E5EE9553640F}"/>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
        <p:nvSpPr>
          <p:cNvPr id="3" name="Content Placeholder 2">
            <a:extLst>
              <a:ext uri="{FF2B5EF4-FFF2-40B4-BE49-F238E27FC236}">
                <a16:creationId xmlns:a16="http://schemas.microsoft.com/office/drawing/2014/main" xmlns="" id="{82339650-D8EF-4C83-BE5F-D9B8312143B7}"/>
              </a:ext>
            </a:extLst>
          </p:cNvPr>
          <p:cNvSpPr>
            <a:spLocks noGrp="1"/>
          </p:cNvSpPr>
          <p:nvPr>
            <p:ph sz="quarter" idx="1"/>
          </p:nvPr>
        </p:nvSpPr>
        <p:spPr>
          <a:xfrm>
            <a:off x="470262" y="1540189"/>
            <a:ext cx="11299371" cy="4807602"/>
          </a:xfrm>
        </p:spPr>
        <p:txBody>
          <a:bodyPr>
            <a:normAutofit lnSpcReduction="10000"/>
          </a:bodyPr>
          <a:lstStyle/>
          <a:p>
            <a:pPr marL="0" indent="0" algn="just">
              <a:buNone/>
            </a:pPr>
            <a:r>
              <a:rPr lang="en-US" b="1" dirty="0">
                <a:latin typeface="Bookman Old Style" pitchFamily="18" charset="0"/>
              </a:rPr>
              <a:t>These are my personal views and can not be construed to be the views of the ICAI or my firm.</a:t>
            </a:r>
          </a:p>
          <a:p>
            <a:pPr marL="0" indent="0" algn="just">
              <a:buNone/>
            </a:pPr>
            <a:r>
              <a:rPr lang="en-US" b="1" dirty="0">
                <a:latin typeface="Bookman Old Style" pitchFamily="18" charset="0"/>
              </a:rPr>
              <a:t/>
            </a:r>
            <a:br>
              <a:rPr lang="en-US" b="1" dirty="0">
                <a:latin typeface="Bookman Old Style" pitchFamily="18" charset="0"/>
              </a:rPr>
            </a:br>
            <a:r>
              <a:rPr lang="en-US" b="1" dirty="0">
                <a:latin typeface="Bookman Old Style" pitchFamily="18" charset="0"/>
              </a:rPr>
              <a:t>No representations or warranties are made by the WIRC with regard to this presentation.</a:t>
            </a:r>
          </a:p>
          <a:p>
            <a:pPr marL="0" indent="0" algn="just">
              <a:buNone/>
            </a:pPr>
            <a:r>
              <a:rPr lang="en-US" b="1" dirty="0">
                <a:latin typeface="Bookman Old Style" pitchFamily="18" charset="0"/>
              </a:rPr>
              <a:t/>
            </a:r>
            <a:br>
              <a:rPr lang="en-US" b="1" dirty="0">
                <a:latin typeface="Bookman Old Style" pitchFamily="18" charset="0"/>
              </a:rPr>
            </a:br>
            <a:r>
              <a:rPr lang="en-US" b="1" dirty="0">
                <a:latin typeface="Bookman Old Style" pitchFamily="18" charset="0"/>
              </a:rPr>
              <a:t>These views do not and shall not be considered as a professional advice.</a:t>
            </a:r>
          </a:p>
          <a:p>
            <a:pPr marL="0" indent="0" algn="just">
              <a:buNone/>
            </a:pPr>
            <a:r>
              <a:rPr lang="en-US" b="1" dirty="0">
                <a:latin typeface="Bookman Old Style" pitchFamily="18" charset="0"/>
              </a:rPr>
              <a:t/>
            </a:r>
            <a:br>
              <a:rPr lang="en-US" b="1" dirty="0">
                <a:latin typeface="Bookman Old Style" pitchFamily="18" charset="0"/>
              </a:rPr>
            </a:br>
            <a:r>
              <a:rPr lang="en-US" b="1" dirty="0">
                <a:latin typeface="Bookman Old Style" pitchFamily="18" charset="0"/>
              </a:rPr>
              <a:t>This presentation should not be reproduced in part or in whole, in any manner or form, without our written permission.</a:t>
            </a:r>
          </a:p>
        </p:txBody>
      </p:sp>
    </p:spTree>
    <p:extLst>
      <p:ext uri="{BB962C8B-B14F-4D97-AF65-F5344CB8AC3E}">
        <p14:creationId xmlns:p14="http://schemas.microsoft.com/office/powerpoint/2010/main" val="1558735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3D7744-27E7-4BF0-BF39-5F2CE5D43B09}"/>
              </a:ext>
            </a:extLst>
          </p:cNvPr>
          <p:cNvSpPr>
            <a:spLocks noGrp="1"/>
          </p:cNvSpPr>
          <p:nvPr>
            <p:ph type="title"/>
          </p:nvPr>
        </p:nvSpPr>
        <p:spPr>
          <a:xfrm>
            <a:off x="378823" y="261257"/>
            <a:ext cx="11495314" cy="613954"/>
          </a:xfrm>
        </p:spPr>
        <p:txBody>
          <a:bodyPr>
            <a:noAutofit/>
          </a:bodyPr>
          <a:lstStyle/>
          <a:p>
            <a:r>
              <a:rPr lang="en-US" sz="3200" b="1" dirty="0" smtClean="0">
                <a:solidFill>
                  <a:schemeClr val="accent4">
                    <a:lumMod val="75000"/>
                  </a:schemeClr>
                </a:solidFill>
                <a:latin typeface="Bookman Old Style" pitchFamily="18" charset="0"/>
              </a:rPr>
              <a:t>Important RBI circulars while planning the Audit</a:t>
            </a:r>
            <a:endParaRPr lang="en-IN" sz="3200" b="1" dirty="0">
              <a:latin typeface="Bookman Old Style" pitchFamily="18" charset="0"/>
            </a:endParaRPr>
          </a:p>
        </p:txBody>
      </p:sp>
      <p:sp>
        <p:nvSpPr>
          <p:cNvPr id="4" name="Slide Number Placeholder 3">
            <a:extLst>
              <a:ext uri="{FF2B5EF4-FFF2-40B4-BE49-F238E27FC236}">
                <a16:creationId xmlns:a16="http://schemas.microsoft.com/office/drawing/2014/main" xmlns="" id="{A6F84932-E900-4443-B231-D89A41DC445B}"/>
              </a:ext>
            </a:extLst>
          </p:cNvPr>
          <p:cNvSpPr>
            <a:spLocks noGrp="1"/>
          </p:cNvSpPr>
          <p:nvPr>
            <p:ph type="sldNum" sz="quarter" idx="12"/>
          </p:nvPr>
        </p:nvSpPr>
        <p:spPr/>
        <p:txBody>
          <a:bodyPr/>
          <a:lstStyle/>
          <a:p>
            <a:fld id="{D57F1E4F-1CFF-5643-939E-217C01CDF565}" type="slidenum">
              <a:rPr lang="en-US" smtClean="0"/>
              <a:pPr/>
              <a:t>20</a:t>
            </a:fld>
            <a:endParaRPr lang="en-US" dirty="0"/>
          </a:p>
        </p:txBody>
      </p:sp>
      <p:sp>
        <p:nvSpPr>
          <p:cNvPr id="3" name="Content Placeholder 2">
            <a:extLst>
              <a:ext uri="{FF2B5EF4-FFF2-40B4-BE49-F238E27FC236}">
                <a16:creationId xmlns:a16="http://schemas.microsoft.com/office/drawing/2014/main" xmlns="" id="{2717F2F0-1DD1-4461-A3CE-5DD570EC1C72}"/>
              </a:ext>
            </a:extLst>
          </p:cNvPr>
          <p:cNvSpPr>
            <a:spLocks noGrp="1"/>
          </p:cNvSpPr>
          <p:nvPr>
            <p:ph sz="quarter" idx="1"/>
          </p:nvPr>
        </p:nvSpPr>
        <p:spPr>
          <a:xfrm>
            <a:off x="339634" y="1685109"/>
            <a:ext cx="11508377" cy="4585062"/>
          </a:xfrm>
        </p:spPr>
        <p:txBody>
          <a:bodyPr>
            <a:normAutofit fontScale="70000" lnSpcReduction="20000"/>
          </a:bodyPr>
          <a:lstStyle/>
          <a:p>
            <a:pPr marL="0" indent="0" algn="just">
              <a:spcBef>
                <a:spcPts val="0"/>
              </a:spcBef>
              <a:buNone/>
            </a:pPr>
            <a:r>
              <a:rPr lang="en-IN" b="1" u="sng" dirty="0" smtClean="0">
                <a:latin typeface="Bookman Old Style" pitchFamily="18" charset="0"/>
              </a:rPr>
              <a:t>RBI/2020-21/27 DoS.CO.PPG.BC.1/11.01.005/2020-21 Dated August 21, 2020 on Ad-hoc/Short Review/Renewal of Credit Facilities</a:t>
            </a:r>
          </a:p>
          <a:p>
            <a:pPr marL="0" indent="0" algn="just">
              <a:spcBef>
                <a:spcPts val="0"/>
              </a:spcBef>
              <a:buNone/>
            </a:pPr>
            <a:r>
              <a:rPr lang="en-IN" dirty="0" smtClean="0">
                <a:latin typeface="Bookman Old Style" pitchFamily="18" charset="0"/>
              </a:rPr>
              <a:t>Banks are expected to have a detailed Board approved policy on methodology and periodicity for review/renewal of credit facilities within the overall regulatory guidelines, and adhere to the same strictly. </a:t>
            </a:r>
          </a:p>
          <a:p>
            <a:endParaRPr lang="en-IN" b="1" dirty="0" smtClean="0">
              <a:latin typeface="Bookman Old Style" pitchFamily="18" charset="0"/>
            </a:endParaRPr>
          </a:p>
          <a:p>
            <a:pPr marL="0" indent="0" algn="just">
              <a:spcBef>
                <a:spcPts val="0"/>
              </a:spcBef>
              <a:buNone/>
            </a:pPr>
            <a:r>
              <a:rPr lang="en-IN" b="1" u="sng" dirty="0" smtClean="0">
                <a:latin typeface="Bookman Old Style" pitchFamily="18" charset="0"/>
              </a:rPr>
              <a:t>RBI/2019-20/220 DOR.No.BP.BC.63/21.04.048/2019-20 April 17, 2020 Dated 17.4.2020 on COVID19 Regulatory Package - Asset Classification and Provisioning</a:t>
            </a:r>
          </a:p>
          <a:p>
            <a:pPr>
              <a:buNone/>
            </a:pPr>
            <a:r>
              <a:rPr lang="en-IN" dirty="0" smtClean="0">
                <a:latin typeface="Bookman Old Style" pitchFamily="18" charset="0"/>
              </a:rPr>
              <a:t>Moratorium Period (March 1, 2020 and May 31, 2020)</a:t>
            </a:r>
          </a:p>
          <a:p>
            <a:pPr>
              <a:buNone/>
            </a:pPr>
            <a:r>
              <a:rPr lang="en-IN" dirty="0" smtClean="0">
                <a:latin typeface="Bookman Old Style" pitchFamily="18" charset="0"/>
              </a:rPr>
              <a:t>Provisioning (Accounts in default but standard provision @10%)</a:t>
            </a:r>
          </a:p>
          <a:p>
            <a:pPr marL="0" indent="0" algn="just">
              <a:spcBef>
                <a:spcPts val="0"/>
              </a:spcBef>
              <a:buNone/>
            </a:pPr>
            <a:endParaRPr lang="en-IN" b="1" u="sng" dirty="0" smtClean="0">
              <a:latin typeface="Bookman Old Style" pitchFamily="18" charset="0"/>
            </a:endParaRPr>
          </a:p>
          <a:p>
            <a:pPr marL="0" indent="0" algn="just">
              <a:spcBef>
                <a:spcPts val="0"/>
              </a:spcBef>
              <a:buNone/>
            </a:pPr>
            <a:r>
              <a:rPr lang="en-IN" b="1" u="sng" dirty="0" smtClean="0">
                <a:latin typeface="Bookman Old Style" pitchFamily="18" charset="0"/>
              </a:rPr>
              <a:t>RBI/2019-20/244 DOR.No.BP.BC.71/21.04.048/2019-20 Dated May 23, 2020 on COVID-19 – Regulatory Package</a:t>
            </a:r>
          </a:p>
          <a:p>
            <a:pPr>
              <a:buNone/>
            </a:pPr>
            <a:r>
              <a:rPr lang="en-IN" dirty="0" smtClean="0">
                <a:latin typeface="Bookman Old Style" pitchFamily="18" charset="0"/>
              </a:rPr>
              <a:t>Moratorium Period (June 1, 2020 to August 31, 2020)</a:t>
            </a:r>
          </a:p>
          <a:p>
            <a:pPr>
              <a:buNone/>
            </a:pPr>
            <a:r>
              <a:rPr lang="en-US" dirty="0" smtClean="0">
                <a:latin typeface="Bookman Old Style" pitchFamily="18" charset="0"/>
              </a:rPr>
              <a:t>FITL Creation</a:t>
            </a:r>
          </a:p>
          <a:p>
            <a:pPr>
              <a:buNone/>
            </a:pPr>
            <a:r>
              <a:rPr lang="en-IN" dirty="0" smtClean="0">
                <a:latin typeface="Bookman Old Style" pitchFamily="18" charset="0"/>
              </a:rPr>
              <a:t>Easing of Working Capital Financing</a:t>
            </a:r>
          </a:p>
          <a:p>
            <a:pPr>
              <a:buNone/>
            </a:pPr>
            <a:endParaRPr lang="en-US" b="1" dirty="0" smtClean="0">
              <a:latin typeface="Bookman Old Style" pitchFamily="18" charset="0"/>
            </a:endParaRPr>
          </a:p>
          <a:p>
            <a:pPr>
              <a:buNone/>
            </a:pPr>
            <a:endParaRPr lang="en-IN" b="1" dirty="0" smtClean="0">
              <a:latin typeface="Bookman Old Style" pitchFamily="18" charset="0"/>
            </a:endParaRPr>
          </a:p>
          <a:p>
            <a:pPr marL="0" indent="0" algn="just">
              <a:spcBef>
                <a:spcPts val="0"/>
              </a:spcBef>
              <a:buNone/>
            </a:pPr>
            <a:endParaRPr lang="en-IN" b="1" u="sng" dirty="0" smtClean="0">
              <a:latin typeface="Bookman Old Style" pitchFamily="18" charset="0"/>
            </a:endParaRPr>
          </a:p>
          <a:p>
            <a:pPr marL="0" indent="0" algn="just">
              <a:spcBef>
                <a:spcPts val="0"/>
              </a:spcBef>
              <a:buNone/>
            </a:pPr>
            <a:endParaRPr lang="en-US" b="1" u="sng" dirty="0" smtClean="0">
              <a:latin typeface="Bookman Old Style" pitchFamily="18" charset="0"/>
            </a:endParaRPr>
          </a:p>
          <a:p>
            <a:pPr marL="0" indent="0" algn="just">
              <a:spcBef>
                <a:spcPts val="0"/>
              </a:spcBef>
              <a:buNone/>
            </a:pPr>
            <a:endParaRPr lang="en-US" b="1" u="sng" dirty="0" smtClean="0">
              <a:latin typeface="Bookman Old Style" pitchFamily="18" charset="0"/>
            </a:endParaRPr>
          </a:p>
          <a:p>
            <a:pPr marL="0" indent="0" algn="just">
              <a:spcBef>
                <a:spcPts val="0"/>
              </a:spcBef>
              <a:buNone/>
            </a:pPr>
            <a:endParaRPr lang="en-US" b="1" u="sng" dirty="0">
              <a:latin typeface="Bookman Old Style" pitchFamily="18" charset="0"/>
            </a:endParaRPr>
          </a:p>
        </p:txBody>
      </p:sp>
    </p:spTree>
    <p:extLst>
      <p:ext uri="{BB962C8B-B14F-4D97-AF65-F5344CB8AC3E}">
        <p14:creationId xmlns:p14="http://schemas.microsoft.com/office/powerpoint/2010/main" val="19010507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linds(horizontal)">
                                      <p:cBhvr>
                                        <p:cTn id="16" dur="500"/>
                                        <p:tgtEl>
                                          <p:spTgt spid="3">
                                            <p:txEl>
                                              <p:pRg st="4" end="4"/>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linds(horizontal)">
                                      <p:cBhvr>
                                        <p:cTn id="19" dur="500"/>
                                        <p:tgtEl>
                                          <p:spTgt spid="3">
                                            <p:txEl>
                                              <p:pRg st="5" end="5"/>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linds(horizontal)">
                                      <p:cBhvr>
                                        <p:cTn id="22" dur="500"/>
                                        <p:tgtEl>
                                          <p:spTgt spid="3">
                                            <p:txEl>
                                              <p:pRg st="7" end="7"/>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blinds(horizontal)">
                                      <p:cBhvr>
                                        <p:cTn id="25" dur="500"/>
                                        <p:tgtEl>
                                          <p:spTgt spid="3">
                                            <p:txEl>
                                              <p:pRg st="8" end="8"/>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blinds(horizontal)">
                                      <p:cBhvr>
                                        <p:cTn id="28" dur="500"/>
                                        <p:tgtEl>
                                          <p:spTgt spid="3">
                                            <p:txEl>
                                              <p:pRg st="9" end="9"/>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Effect transition="in" filter="blinds(horizontal)">
                                      <p:cBhvr>
                                        <p:cTn id="3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3D7744-27E7-4BF0-BF39-5F2CE5D43B09}"/>
              </a:ext>
            </a:extLst>
          </p:cNvPr>
          <p:cNvSpPr>
            <a:spLocks noGrp="1"/>
          </p:cNvSpPr>
          <p:nvPr>
            <p:ph type="title"/>
          </p:nvPr>
        </p:nvSpPr>
        <p:spPr>
          <a:xfrm>
            <a:off x="391886" y="209005"/>
            <a:ext cx="11521440" cy="653143"/>
          </a:xfrm>
        </p:spPr>
        <p:txBody>
          <a:bodyPr>
            <a:normAutofit/>
          </a:bodyPr>
          <a:lstStyle/>
          <a:p>
            <a:r>
              <a:rPr lang="en-US" sz="3200" b="1" dirty="0" smtClean="0">
                <a:solidFill>
                  <a:schemeClr val="accent4">
                    <a:lumMod val="75000"/>
                  </a:schemeClr>
                </a:solidFill>
                <a:latin typeface="Bookman Old Style" pitchFamily="18" charset="0"/>
              </a:rPr>
              <a:t>Important RBI circulars while planning the Audit</a:t>
            </a:r>
            <a:endParaRPr lang="en-IN" sz="3200" b="1" dirty="0">
              <a:latin typeface="Bookman Old Style" pitchFamily="18" charset="0"/>
            </a:endParaRPr>
          </a:p>
        </p:txBody>
      </p:sp>
      <p:sp>
        <p:nvSpPr>
          <p:cNvPr id="4" name="Slide Number Placeholder 3">
            <a:extLst>
              <a:ext uri="{FF2B5EF4-FFF2-40B4-BE49-F238E27FC236}">
                <a16:creationId xmlns:a16="http://schemas.microsoft.com/office/drawing/2014/main" xmlns="" id="{A6F84932-E900-4443-B231-D89A41DC445B}"/>
              </a:ext>
            </a:extLst>
          </p:cNvPr>
          <p:cNvSpPr>
            <a:spLocks noGrp="1"/>
          </p:cNvSpPr>
          <p:nvPr>
            <p:ph type="sldNum" sz="quarter" idx="12"/>
          </p:nvPr>
        </p:nvSpPr>
        <p:spPr/>
        <p:txBody>
          <a:bodyPr/>
          <a:lstStyle/>
          <a:p>
            <a:fld id="{D57F1E4F-1CFF-5643-939E-217C01CDF565}" type="slidenum">
              <a:rPr lang="en-US" smtClean="0"/>
              <a:pPr/>
              <a:t>21</a:t>
            </a:fld>
            <a:endParaRPr lang="en-US" dirty="0"/>
          </a:p>
        </p:txBody>
      </p:sp>
      <p:sp>
        <p:nvSpPr>
          <p:cNvPr id="3" name="Content Placeholder 2">
            <a:extLst>
              <a:ext uri="{FF2B5EF4-FFF2-40B4-BE49-F238E27FC236}">
                <a16:creationId xmlns:a16="http://schemas.microsoft.com/office/drawing/2014/main" xmlns="" id="{2717F2F0-1DD1-4461-A3CE-5DD570EC1C72}"/>
              </a:ext>
            </a:extLst>
          </p:cNvPr>
          <p:cNvSpPr>
            <a:spLocks noGrp="1"/>
          </p:cNvSpPr>
          <p:nvPr>
            <p:ph sz="quarter" idx="1"/>
          </p:nvPr>
        </p:nvSpPr>
        <p:spPr>
          <a:xfrm>
            <a:off x="352697" y="1645920"/>
            <a:ext cx="11521440" cy="4637314"/>
          </a:xfrm>
        </p:spPr>
        <p:txBody>
          <a:bodyPr>
            <a:normAutofit/>
          </a:bodyPr>
          <a:lstStyle/>
          <a:p>
            <a:pPr marL="0" indent="0" algn="just">
              <a:spcBef>
                <a:spcPts val="0"/>
              </a:spcBef>
              <a:buNone/>
            </a:pPr>
            <a:r>
              <a:rPr lang="en-IN" sz="1800" b="1" u="sng" dirty="0" smtClean="0">
                <a:latin typeface="Bookman Old Style" pitchFamily="18" charset="0"/>
              </a:rPr>
              <a:t>RBI/2020-21/16 </a:t>
            </a:r>
            <a:r>
              <a:rPr lang="en-IN" sz="1800" b="1" u="sng" dirty="0" err="1" smtClean="0">
                <a:latin typeface="Bookman Old Style" pitchFamily="18" charset="0"/>
              </a:rPr>
              <a:t>DOR.No.BP.BC</a:t>
            </a:r>
            <a:r>
              <a:rPr lang="en-IN" sz="1800" b="1" u="sng" dirty="0" smtClean="0">
                <a:latin typeface="Bookman Old Style" pitchFamily="18" charset="0"/>
              </a:rPr>
              <a:t>/3/21.04.048/2020-21 Dated August 6, 2020 on Resolution Framework for COVID-19-related Stress</a:t>
            </a:r>
          </a:p>
          <a:p>
            <a:pPr marL="0" indent="0" algn="just">
              <a:spcBef>
                <a:spcPts val="0"/>
              </a:spcBef>
              <a:buNone/>
            </a:pPr>
            <a:endParaRPr lang="en-IN" sz="1800" b="1" dirty="0" smtClean="0">
              <a:latin typeface="Bookman Old Style" pitchFamily="18" charset="0"/>
            </a:endParaRPr>
          </a:p>
          <a:p>
            <a:pPr marL="0" indent="0" algn="just">
              <a:spcBef>
                <a:spcPts val="0"/>
              </a:spcBef>
              <a:buNone/>
            </a:pPr>
            <a:r>
              <a:rPr lang="en-IN" sz="1800" dirty="0" smtClean="0">
                <a:latin typeface="Bookman Old Style" pitchFamily="18" charset="0"/>
              </a:rPr>
              <a:t>The framework shall be applicable to eligible borrowers</a:t>
            </a:r>
          </a:p>
          <a:p>
            <a:pPr marL="0" indent="0" algn="just">
              <a:spcBef>
                <a:spcPts val="0"/>
              </a:spcBef>
              <a:buNone/>
            </a:pPr>
            <a:r>
              <a:rPr lang="en-IN" sz="1800" dirty="0" smtClean="0">
                <a:latin typeface="Bookman Old Style" pitchFamily="18" charset="0"/>
              </a:rPr>
              <a:t>Part A :- Requirements specific to resolution of personal loans </a:t>
            </a:r>
          </a:p>
          <a:p>
            <a:pPr marL="0" indent="0" algn="just">
              <a:spcBef>
                <a:spcPts val="0"/>
              </a:spcBef>
              <a:buNone/>
            </a:pPr>
            <a:r>
              <a:rPr lang="en-IN" sz="1800" dirty="0" smtClean="0">
                <a:latin typeface="Bookman Old Style" pitchFamily="18" charset="0"/>
              </a:rPr>
              <a:t>Part B :- Resolution of other eligible borrowers</a:t>
            </a:r>
          </a:p>
          <a:p>
            <a:pPr marL="1023938" indent="-1023938" algn="just">
              <a:spcBef>
                <a:spcPts val="0"/>
              </a:spcBef>
              <a:buNone/>
            </a:pPr>
            <a:r>
              <a:rPr lang="en-IN" sz="1800" dirty="0" smtClean="0">
                <a:latin typeface="Bookman Old Style" pitchFamily="18" charset="0"/>
              </a:rPr>
              <a:t>Part C :- Prudential treatment of the exposures in respect of which resolution plans are implemented under this facility </a:t>
            </a:r>
          </a:p>
          <a:p>
            <a:pPr marL="1023938" indent="-1023938" algn="just">
              <a:spcBef>
                <a:spcPts val="0"/>
              </a:spcBef>
              <a:buNone/>
            </a:pPr>
            <a:r>
              <a:rPr lang="en-IN" sz="1800" dirty="0" smtClean="0">
                <a:latin typeface="Bookman Old Style" pitchFamily="18" charset="0"/>
              </a:rPr>
              <a:t>Part D :- Lists the disclosure requirements for the lending institutions with respect to the resolution plans implemented under this framework. </a:t>
            </a:r>
          </a:p>
          <a:p>
            <a:pPr marL="0" indent="0" algn="just">
              <a:spcBef>
                <a:spcPts val="0"/>
              </a:spcBef>
              <a:buNone/>
            </a:pPr>
            <a:endParaRPr lang="en-IN" sz="1800" b="1" dirty="0" smtClean="0">
              <a:latin typeface="Bookman Old Style" pitchFamily="18" charset="0"/>
              <a:hlinkClick r:id="rId2"/>
            </a:endParaRPr>
          </a:p>
          <a:p>
            <a:pPr marL="0" indent="0" algn="just">
              <a:spcBef>
                <a:spcPts val="0"/>
              </a:spcBef>
              <a:buNone/>
            </a:pPr>
            <a:r>
              <a:rPr lang="en-IN" sz="1800" b="1" u="sng" dirty="0" smtClean="0">
                <a:latin typeface="Bookman Old Style" pitchFamily="18" charset="0"/>
              </a:rPr>
              <a:t>RBI/2020-21/34 </a:t>
            </a:r>
            <a:r>
              <a:rPr lang="en-IN" sz="1800" b="1" u="sng" dirty="0" err="1" smtClean="0">
                <a:latin typeface="Bookman Old Style" pitchFamily="18" charset="0"/>
              </a:rPr>
              <a:t>DOR.No.BP.BC</a:t>
            </a:r>
            <a:r>
              <a:rPr lang="en-IN" sz="1800" b="1" u="sng" dirty="0" smtClean="0">
                <a:latin typeface="Bookman Old Style" pitchFamily="18" charset="0"/>
              </a:rPr>
              <a:t>/13/21.04.048/2020-21 Dated September 7, 2020 on Resolution Framework for COVID-19-related Stress – Financial Parameters </a:t>
            </a:r>
          </a:p>
          <a:p>
            <a:pPr marL="0" indent="0" algn="just">
              <a:spcBef>
                <a:spcPts val="0"/>
              </a:spcBef>
              <a:buNone/>
            </a:pPr>
            <a:endParaRPr lang="en-IN" b="1" u="sng" dirty="0" smtClean="0">
              <a:latin typeface="Bookman Old Style" pitchFamily="18" charset="0"/>
            </a:endParaRPr>
          </a:p>
          <a:p>
            <a:pPr marL="0" indent="0" algn="just">
              <a:spcBef>
                <a:spcPts val="0"/>
              </a:spcBef>
              <a:buNone/>
            </a:pPr>
            <a:endParaRPr lang="en-US" b="1" u="sng" dirty="0" smtClean="0">
              <a:latin typeface="Bookman Old Style" pitchFamily="18" charset="0"/>
            </a:endParaRPr>
          </a:p>
          <a:p>
            <a:pPr marL="0" indent="0" algn="just">
              <a:spcBef>
                <a:spcPts val="0"/>
              </a:spcBef>
              <a:buNone/>
            </a:pPr>
            <a:endParaRPr lang="en-US" b="1" u="sng" dirty="0" smtClean="0">
              <a:latin typeface="Bookman Old Style" pitchFamily="18" charset="0"/>
            </a:endParaRPr>
          </a:p>
          <a:p>
            <a:pPr marL="0" indent="0" algn="just">
              <a:spcBef>
                <a:spcPts val="0"/>
              </a:spcBef>
              <a:buNone/>
            </a:pPr>
            <a:endParaRPr lang="en-US" b="1" u="sng" dirty="0">
              <a:latin typeface="Bookman Old Style" pitchFamily="18" charset="0"/>
            </a:endParaRPr>
          </a:p>
        </p:txBody>
      </p:sp>
    </p:spTree>
    <p:extLst>
      <p:ext uri="{BB962C8B-B14F-4D97-AF65-F5344CB8AC3E}">
        <p14:creationId xmlns:p14="http://schemas.microsoft.com/office/powerpoint/2010/main" val="1901050701"/>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22</a:t>
            </a:fld>
            <a:endParaRPr lang="en-US" dirty="0"/>
          </a:p>
        </p:txBody>
      </p:sp>
      <p:sp>
        <p:nvSpPr>
          <p:cNvPr id="3" name="Content Placeholder 2"/>
          <p:cNvSpPr>
            <a:spLocks noGrp="1"/>
          </p:cNvSpPr>
          <p:nvPr>
            <p:ph sz="quarter" idx="1"/>
          </p:nvPr>
        </p:nvSpPr>
        <p:spPr>
          <a:xfrm>
            <a:off x="404949" y="1567543"/>
            <a:ext cx="11364685" cy="4754880"/>
          </a:xfrm>
        </p:spPr>
        <p:txBody>
          <a:bodyPr>
            <a:noAutofit/>
          </a:bodyPr>
          <a:lstStyle/>
          <a:p>
            <a:pPr algn="just">
              <a:buFont typeface="Wingdings" pitchFamily="2" charset="2"/>
              <a:buChar char="Ø"/>
            </a:pPr>
            <a:r>
              <a:rPr lang="en-IN" sz="2000" b="1" dirty="0" smtClean="0">
                <a:latin typeface="Bookman Old Style" pitchFamily="18" charset="0"/>
              </a:rPr>
              <a:t>Sanction is as per the discretionary lending powers of bank. </a:t>
            </a:r>
          </a:p>
          <a:p>
            <a:pPr algn="just">
              <a:buFont typeface="Wingdings" pitchFamily="2" charset="2"/>
              <a:buChar char="Ø"/>
            </a:pPr>
            <a:r>
              <a:rPr lang="en-IN" sz="2000" b="1" dirty="0" smtClean="0">
                <a:latin typeface="Bookman Old Style" pitchFamily="18" charset="0"/>
              </a:rPr>
              <a:t>Ensure disbursement is only after compliances with pre - disbursement conditions </a:t>
            </a:r>
          </a:p>
          <a:p>
            <a:pPr algn="just">
              <a:buFont typeface="Wingdings" pitchFamily="2" charset="2"/>
              <a:buChar char="Ø"/>
            </a:pPr>
            <a:r>
              <a:rPr lang="en-IN" sz="2000" b="1" dirty="0" smtClean="0">
                <a:latin typeface="Bookman Old Style" pitchFamily="18" charset="0"/>
              </a:rPr>
              <a:t>Check for security is created like equitable mortgage deed and </a:t>
            </a:r>
            <a:r>
              <a:rPr lang="en-IN" sz="2000" b="1" dirty="0" err="1" smtClean="0">
                <a:latin typeface="Bookman Old Style" pitchFamily="18" charset="0"/>
              </a:rPr>
              <a:t>pari-passu</a:t>
            </a:r>
            <a:r>
              <a:rPr lang="en-IN" sz="2000" b="1" dirty="0" smtClean="0">
                <a:latin typeface="Bookman Old Style" pitchFamily="18" charset="0"/>
              </a:rPr>
              <a:t> rights are clearly mentioned in the sanction letter and mortgage deed .</a:t>
            </a:r>
          </a:p>
          <a:p>
            <a:pPr algn="just">
              <a:buFont typeface="Wingdings" pitchFamily="2" charset="2"/>
              <a:buChar char="Ø"/>
            </a:pPr>
            <a:r>
              <a:rPr lang="en-IN" sz="2000" b="1" dirty="0" smtClean="0">
                <a:latin typeface="Bookman Old Style" pitchFamily="18" charset="0"/>
              </a:rPr>
              <a:t>Repayment schedule, moratorium option, re </a:t>
            </a:r>
            <a:r>
              <a:rPr lang="en-IN" sz="2000" b="1" dirty="0" err="1" smtClean="0">
                <a:latin typeface="Bookman Old Style" pitchFamily="18" charset="0"/>
              </a:rPr>
              <a:t>phasement</a:t>
            </a:r>
            <a:r>
              <a:rPr lang="en-IN" sz="2000" b="1" dirty="0" smtClean="0">
                <a:latin typeface="Bookman Old Style" pitchFamily="18" charset="0"/>
              </a:rPr>
              <a:t> etc is correctly fed in CBS. </a:t>
            </a:r>
          </a:p>
          <a:p>
            <a:pPr algn="just">
              <a:buFont typeface="Wingdings" pitchFamily="2" charset="2"/>
              <a:buChar char="Ø"/>
            </a:pPr>
            <a:r>
              <a:rPr lang="en-IN" sz="2000" b="1" dirty="0" smtClean="0">
                <a:latin typeface="Bookman Old Style" pitchFamily="18" charset="0"/>
              </a:rPr>
              <a:t>Verify the Interest Parameters (Regular &amp; Penal Interest)</a:t>
            </a:r>
          </a:p>
          <a:p>
            <a:pPr algn="just">
              <a:buFont typeface="Wingdings" pitchFamily="2" charset="2"/>
              <a:buChar char="Ø"/>
            </a:pPr>
            <a:r>
              <a:rPr lang="en-IN" sz="2000" b="1" dirty="0" smtClean="0">
                <a:latin typeface="Bookman Old Style" pitchFamily="18" charset="0"/>
              </a:rPr>
              <a:t>Review of SMA &amp; CRILC Reporting. </a:t>
            </a:r>
          </a:p>
          <a:p>
            <a:pPr algn="just">
              <a:buFont typeface="Wingdings" pitchFamily="2" charset="2"/>
              <a:buChar char="Ø"/>
            </a:pPr>
            <a:r>
              <a:rPr lang="en-IN" sz="2000" b="1" dirty="0" smtClean="0">
                <a:latin typeface="Bookman Old Style" pitchFamily="18" charset="0"/>
              </a:rPr>
              <a:t>Asset Classification / Segment are correctly set up in system.</a:t>
            </a:r>
          </a:p>
          <a:p>
            <a:pPr algn="just">
              <a:buFont typeface="Wingdings" pitchFamily="2" charset="2"/>
              <a:buChar char="Ø"/>
            </a:pPr>
            <a:r>
              <a:rPr lang="en-US" sz="2000" b="1" dirty="0" smtClean="0">
                <a:latin typeface="Bookman Old Style" pitchFamily="18" charset="0"/>
              </a:rPr>
              <a:t>In respect of Project Loan check the project status and completion date.</a:t>
            </a:r>
            <a:endParaRPr lang="en-IN" sz="2000" b="1" dirty="0" smtClean="0">
              <a:latin typeface="Bookman Old Style" pitchFamily="18" charset="0"/>
            </a:endParaRPr>
          </a:p>
        </p:txBody>
      </p:sp>
      <p:sp>
        <p:nvSpPr>
          <p:cNvPr id="7" name="Rectangle 6"/>
          <p:cNvSpPr/>
          <p:nvPr/>
        </p:nvSpPr>
        <p:spPr>
          <a:xfrm>
            <a:off x="339635" y="300446"/>
            <a:ext cx="11534502" cy="584775"/>
          </a:xfrm>
          <a:prstGeom prst="rect">
            <a:avLst/>
          </a:prstGeom>
        </p:spPr>
        <p:txBody>
          <a:bodyPr wrap="square">
            <a:spAutoFit/>
          </a:bodyPr>
          <a:lstStyle/>
          <a:p>
            <a:pPr algn="ctr">
              <a:spcBef>
                <a:spcPct val="0"/>
              </a:spcBef>
              <a:buNone/>
            </a:pPr>
            <a:r>
              <a:rPr lang="en-US" sz="3200" b="1" dirty="0" smtClean="0">
                <a:solidFill>
                  <a:schemeClr val="accent4">
                    <a:lumMod val="75000"/>
                  </a:schemeClr>
                </a:solidFill>
                <a:latin typeface="Bookman Old Style" pitchFamily="18" charset="0"/>
              </a:rPr>
              <a:t>AUDIT PROCEDURE:- TERM LOAN</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23</a:t>
            </a:fld>
            <a:endParaRPr lang="en-US" dirty="0"/>
          </a:p>
        </p:txBody>
      </p:sp>
      <p:sp>
        <p:nvSpPr>
          <p:cNvPr id="3" name="Content Placeholder 2"/>
          <p:cNvSpPr>
            <a:spLocks noGrp="1"/>
          </p:cNvSpPr>
          <p:nvPr>
            <p:ph sz="quarter" idx="1"/>
          </p:nvPr>
        </p:nvSpPr>
        <p:spPr>
          <a:xfrm>
            <a:off x="352697" y="1658982"/>
            <a:ext cx="11612879" cy="4637315"/>
          </a:xfrm>
        </p:spPr>
        <p:txBody>
          <a:bodyPr>
            <a:normAutofit/>
          </a:bodyPr>
          <a:lstStyle/>
          <a:p>
            <a:pPr algn="just">
              <a:buFont typeface="Wingdings" pitchFamily="2" charset="2"/>
              <a:buChar char="Ø"/>
            </a:pPr>
            <a:r>
              <a:rPr lang="en-IN" sz="2000" b="1" dirty="0" smtClean="0">
                <a:latin typeface="Bookman Old Style" pitchFamily="18" charset="0"/>
              </a:rPr>
              <a:t>Customer wise Limit Checking</a:t>
            </a:r>
          </a:p>
          <a:p>
            <a:pPr algn="just">
              <a:buFont typeface="Wingdings" pitchFamily="2" charset="2"/>
              <a:buChar char="Ø"/>
            </a:pPr>
            <a:r>
              <a:rPr lang="en-IN" sz="2000" b="1" dirty="0" smtClean="0">
                <a:latin typeface="Bookman Old Style" pitchFamily="18" charset="0"/>
              </a:rPr>
              <a:t>Stock / Debtors Statements Tracking and calculation of DP </a:t>
            </a:r>
          </a:p>
          <a:p>
            <a:pPr algn="just">
              <a:buFont typeface="Wingdings" pitchFamily="2" charset="2"/>
              <a:buChar char="Ø"/>
            </a:pPr>
            <a:r>
              <a:rPr lang="en-IN" sz="2000" b="1" dirty="0" smtClean="0">
                <a:latin typeface="Bookman Old Style" pitchFamily="18" charset="0"/>
              </a:rPr>
              <a:t>Changes in SL/DP</a:t>
            </a:r>
          </a:p>
          <a:p>
            <a:pPr algn="just">
              <a:buFont typeface="Wingdings" pitchFamily="2" charset="2"/>
              <a:buChar char="Ø"/>
            </a:pPr>
            <a:r>
              <a:rPr lang="en-IN" sz="2000" b="1" dirty="0" smtClean="0">
                <a:latin typeface="Bookman Old Style" pitchFamily="18" charset="0"/>
              </a:rPr>
              <a:t>Turnover of CC Account based on Borrower’s Business profile </a:t>
            </a:r>
          </a:p>
          <a:p>
            <a:pPr algn="just">
              <a:buFont typeface="Wingdings" pitchFamily="2" charset="2"/>
              <a:buChar char="Ø"/>
            </a:pPr>
            <a:r>
              <a:rPr lang="en-IN" sz="2000" b="1" dirty="0" smtClean="0">
                <a:latin typeface="Bookman Old Style" pitchFamily="18" charset="0"/>
              </a:rPr>
              <a:t>Verify the Interest Parameters (Regular &amp; Penal Interest) </a:t>
            </a:r>
          </a:p>
          <a:p>
            <a:pPr algn="just">
              <a:buFont typeface="Wingdings" pitchFamily="2" charset="2"/>
              <a:buChar char="Ø"/>
            </a:pPr>
            <a:r>
              <a:rPr lang="en-IN" sz="2000" b="1" dirty="0" smtClean="0">
                <a:latin typeface="Bookman Old Style" pitchFamily="18" charset="0"/>
              </a:rPr>
              <a:t>Review the Overdrawn Report for the outstanding amount exceeding sanction limits , if any.</a:t>
            </a:r>
          </a:p>
          <a:p>
            <a:pPr algn="just">
              <a:buFont typeface="Wingdings" pitchFamily="2" charset="2"/>
              <a:buChar char="Ø"/>
            </a:pPr>
            <a:r>
              <a:rPr lang="en-IN" sz="2000" b="1" dirty="0" smtClean="0">
                <a:latin typeface="Bookman Old Style" pitchFamily="18" charset="0"/>
              </a:rPr>
              <a:t>Check interest is correctly applied on the day-end balances.</a:t>
            </a:r>
          </a:p>
          <a:p>
            <a:pPr algn="just">
              <a:buFont typeface="Wingdings" pitchFamily="2" charset="2"/>
              <a:buChar char="Ø"/>
            </a:pPr>
            <a:r>
              <a:rPr lang="en-US" sz="2000" b="1" dirty="0" smtClean="0">
                <a:latin typeface="Bookman Old Style" pitchFamily="18" charset="0"/>
              </a:rPr>
              <a:t>Compare March Stock Statement with the audited financials.</a:t>
            </a:r>
            <a:endParaRPr lang="en-IN" sz="2000" b="1" dirty="0" smtClean="0">
              <a:latin typeface="Bookman Old Style" pitchFamily="18" charset="0"/>
            </a:endParaRPr>
          </a:p>
        </p:txBody>
      </p:sp>
      <p:sp>
        <p:nvSpPr>
          <p:cNvPr id="6" name="Rectangle 5"/>
          <p:cNvSpPr/>
          <p:nvPr/>
        </p:nvSpPr>
        <p:spPr>
          <a:xfrm>
            <a:off x="313509" y="274321"/>
            <a:ext cx="11547565" cy="584775"/>
          </a:xfrm>
          <a:prstGeom prst="rect">
            <a:avLst/>
          </a:prstGeom>
        </p:spPr>
        <p:txBody>
          <a:bodyPr wrap="square">
            <a:spAutoFit/>
          </a:bodyPr>
          <a:lstStyle/>
          <a:p>
            <a:pPr algn="ctr">
              <a:spcBef>
                <a:spcPct val="0"/>
              </a:spcBef>
              <a:buNone/>
            </a:pPr>
            <a:r>
              <a:rPr lang="en-US" sz="3200" b="1" dirty="0" smtClean="0">
                <a:solidFill>
                  <a:schemeClr val="accent4">
                    <a:lumMod val="75000"/>
                  </a:schemeClr>
                </a:solidFill>
                <a:latin typeface="Bookman Old Style" pitchFamily="18" charset="0"/>
              </a:rPr>
              <a:t>AUDIT PROCEDURE:- </a:t>
            </a:r>
            <a:r>
              <a:rPr lang="en-IN" sz="3200" b="1" dirty="0" smtClean="0">
                <a:solidFill>
                  <a:schemeClr val="accent4">
                    <a:lumMod val="75000"/>
                  </a:schemeClr>
                </a:solidFill>
                <a:latin typeface="Bookman Old Style" pitchFamily="18" charset="0"/>
              </a:rPr>
              <a:t>CASH CREDIT/OVERDRAFTS</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24</a:t>
            </a:fld>
            <a:endParaRPr lang="en-US" dirty="0"/>
          </a:p>
        </p:txBody>
      </p:sp>
      <p:sp>
        <p:nvSpPr>
          <p:cNvPr id="3" name="Content Placeholder 2"/>
          <p:cNvSpPr>
            <a:spLocks noGrp="1"/>
          </p:cNvSpPr>
          <p:nvPr>
            <p:ph sz="quarter" idx="1"/>
          </p:nvPr>
        </p:nvSpPr>
        <p:spPr>
          <a:xfrm>
            <a:off x="300447" y="1619794"/>
            <a:ext cx="11495314" cy="4689566"/>
          </a:xfrm>
        </p:spPr>
        <p:txBody>
          <a:bodyPr>
            <a:normAutofit/>
          </a:bodyPr>
          <a:lstStyle/>
          <a:p>
            <a:pPr algn="just">
              <a:buFont typeface="Wingdings" pitchFamily="2" charset="2"/>
              <a:buChar char="Ø"/>
            </a:pPr>
            <a:r>
              <a:rPr lang="en-IN" sz="2000" b="1" dirty="0" smtClean="0">
                <a:latin typeface="Bookman Old Style" pitchFamily="18" charset="0"/>
              </a:rPr>
              <a:t>Scrutinize the bills register to ensure there are no overdue/matured bills for more than 90 days. </a:t>
            </a:r>
          </a:p>
          <a:p>
            <a:pPr algn="just">
              <a:buFont typeface="Wingdings" pitchFamily="2" charset="2"/>
              <a:buChar char="Ø"/>
            </a:pPr>
            <a:r>
              <a:rPr lang="en-IN" sz="2000" b="1" dirty="0" smtClean="0">
                <a:latin typeface="Bookman Old Style" pitchFamily="18" charset="0"/>
              </a:rPr>
              <a:t>Check whether bill wise break up is available in software. </a:t>
            </a:r>
          </a:p>
          <a:p>
            <a:pPr algn="just">
              <a:buFont typeface="Wingdings" pitchFamily="2" charset="2"/>
              <a:buChar char="Ø"/>
            </a:pPr>
            <a:r>
              <a:rPr lang="en-IN" sz="2000" b="1" dirty="0" smtClean="0">
                <a:latin typeface="Bookman Old Style" pitchFamily="18" charset="0"/>
              </a:rPr>
              <a:t>In Foreign Bills Register, ensure that exposure in foreign currency and equivalent Indian currency is correctly reported. </a:t>
            </a:r>
          </a:p>
          <a:p>
            <a:pPr algn="just">
              <a:buFont typeface="Wingdings" pitchFamily="2" charset="2"/>
              <a:buChar char="Ø"/>
            </a:pPr>
            <a:r>
              <a:rPr lang="en-IN" sz="2000" b="1" dirty="0" smtClean="0">
                <a:latin typeface="Bookman Old Style" pitchFamily="18" charset="0"/>
              </a:rPr>
              <a:t>Check interest collected is correctly classified under current and pre paid income. </a:t>
            </a:r>
          </a:p>
          <a:p>
            <a:pPr algn="just">
              <a:buFont typeface="Wingdings" pitchFamily="2" charset="2"/>
              <a:buChar char="Ø"/>
            </a:pPr>
            <a:r>
              <a:rPr lang="en-IN" sz="2000" b="1" dirty="0" smtClean="0">
                <a:latin typeface="Bookman Old Style" pitchFamily="18" charset="0"/>
              </a:rPr>
              <a:t>Devolved Bills under LC to be debited to limit A/C and not parked in some other account.</a:t>
            </a:r>
          </a:p>
        </p:txBody>
      </p:sp>
      <p:sp>
        <p:nvSpPr>
          <p:cNvPr id="6" name="Rectangle 5"/>
          <p:cNvSpPr/>
          <p:nvPr/>
        </p:nvSpPr>
        <p:spPr>
          <a:xfrm>
            <a:off x="352697" y="300447"/>
            <a:ext cx="11508377" cy="553998"/>
          </a:xfrm>
          <a:prstGeom prst="rect">
            <a:avLst/>
          </a:prstGeom>
        </p:spPr>
        <p:txBody>
          <a:bodyPr wrap="square">
            <a:spAutoFit/>
          </a:bodyPr>
          <a:lstStyle/>
          <a:p>
            <a:pPr algn="ctr">
              <a:spcBef>
                <a:spcPct val="0"/>
              </a:spcBef>
              <a:buNone/>
            </a:pPr>
            <a:r>
              <a:rPr lang="en-US" sz="3000" b="1" dirty="0" smtClean="0">
                <a:solidFill>
                  <a:schemeClr val="accent4">
                    <a:lumMod val="75000"/>
                  </a:schemeClr>
                </a:solidFill>
                <a:latin typeface="Bookman Old Style" pitchFamily="18" charset="0"/>
              </a:rPr>
              <a:t>AUDIT PROCEDURE:- </a:t>
            </a:r>
            <a:r>
              <a:rPr lang="en-IN" sz="3000" b="1" dirty="0" smtClean="0">
                <a:solidFill>
                  <a:schemeClr val="accent4">
                    <a:lumMod val="75000"/>
                  </a:schemeClr>
                </a:solidFill>
                <a:latin typeface="Bookman Old Style" pitchFamily="18" charset="0"/>
              </a:rPr>
              <a:t>BILLS PURCHASED/DISCOUNTED</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25</a:t>
            </a:fld>
            <a:endParaRPr lang="en-US" dirty="0"/>
          </a:p>
        </p:txBody>
      </p:sp>
      <p:sp>
        <p:nvSpPr>
          <p:cNvPr id="3" name="Content Placeholder 2"/>
          <p:cNvSpPr>
            <a:spLocks noGrp="1"/>
          </p:cNvSpPr>
          <p:nvPr>
            <p:ph sz="quarter" idx="1"/>
          </p:nvPr>
        </p:nvSpPr>
        <p:spPr>
          <a:xfrm>
            <a:off x="378824" y="1593668"/>
            <a:ext cx="11521440" cy="4676503"/>
          </a:xfrm>
        </p:spPr>
        <p:txBody>
          <a:bodyPr>
            <a:normAutofit/>
          </a:bodyPr>
          <a:lstStyle/>
          <a:p>
            <a:pPr algn="just">
              <a:spcBef>
                <a:spcPct val="0"/>
              </a:spcBef>
              <a:buNone/>
            </a:pPr>
            <a:endParaRPr lang="en-IN" sz="2400" b="1" dirty="0" smtClean="0">
              <a:solidFill>
                <a:schemeClr val="accent4">
                  <a:lumMod val="75000"/>
                </a:schemeClr>
              </a:solidFill>
              <a:latin typeface="Bookman Old Style" pitchFamily="18" charset="0"/>
            </a:endParaRPr>
          </a:p>
          <a:p>
            <a:pPr algn="just">
              <a:buFont typeface="Wingdings" pitchFamily="2" charset="2"/>
              <a:buChar char="Ø"/>
            </a:pPr>
            <a:r>
              <a:rPr lang="en-IN" sz="2000" b="1" dirty="0" smtClean="0">
                <a:latin typeface="Bookman Old Style" pitchFamily="18" charset="0"/>
              </a:rPr>
              <a:t>Review the accounts which are classified as NPA with respect to </a:t>
            </a:r>
          </a:p>
          <a:p>
            <a:pPr marL="548640" lvl="2" algn="just">
              <a:buClr>
                <a:schemeClr val="accent1"/>
              </a:buClr>
              <a:buSzPct val="85000"/>
              <a:buFont typeface="Wingdings" pitchFamily="2" charset="2"/>
              <a:buChar char="ü"/>
            </a:pPr>
            <a:r>
              <a:rPr lang="en-IN" sz="1800" b="1" dirty="0" smtClean="0">
                <a:solidFill>
                  <a:schemeClr val="tx1"/>
                </a:solidFill>
                <a:latin typeface="Bookman Old Style" pitchFamily="18" charset="0"/>
              </a:rPr>
              <a:t>Security Value </a:t>
            </a:r>
          </a:p>
          <a:p>
            <a:pPr marL="548640" lvl="2" algn="just">
              <a:buClr>
                <a:schemeClr val="accent1"/>
              </a:buClr>
              <a:buSzPct val="85000"/>
              <a:buFont typeface="Wingdings" pitchFamily="2" charset="2"/>
              <a:buChar char="ü"/>
            </a:pPr>
            <a:r>
              <a:rPr lang="en-IN" sz="1800" b="1" dirty="0" smtClean="0">
                <a:solidFill>
                  <a:schemeClr val="tx1"/>
                </a:solidFill>
                <a:latin typeface="Bookman Old Style" pitchFamily="18" charset="0"/>
              </a:rPr>
              <a:t>Interest Reversal </a:t>
            </a:r>
          </a:p>
          <a:p>
            <a:pPr marL="548640" lvl="2" algn="just">
              <a:buClr>
                <a:schemeClr val="accent1"/>
              </a:buClr>
              <a:buSzPct val="85000"/>
              <a:buFont typeface="Wingdings" pitchFamily="2" charset="2"/>
              <a:buChar char="ü"/>
            </a:pPr>
            <a:r>
              <a:rPr lang="en-IN" sz="1800" b="1" dirty="0" smtClean="0">
                <a:solidFill>
                  <a:schemeClr val="tx1"/>
                </a:solidFill>
                <a:latin typeface="Bookman Old Style" pitchFamily="18" charset="0"/>
              </a:rPr>
              <a:t>Date of NPA </a:t>
            </a:r>
          </a:p>
          <a:p>
            <a:pPr marL="548640" lvl="2" algn="just">
              <a:buClr>
                <a:schemeClr val="accent1"/>
              </a:buClr>
              <a:buSzPct val="85000"/>
              <a:buFont typeface="Wingdings" pitchFamily="2" charset="2"/>
              <a:buChar char="ü"/>
            </a:pPr>
            <a:r>
              <a:rPr lang="en-IN" sz="1800" b="1" dirty="0" smtClean="0">
                <a:solidFill>
                  <a:schemeClr val="tx1"/>
                </a:solidFill>
                <a:latin typeface="Bookman Old Style" pitchFamily="18" charset="0"/>
              </a:rPr>
              <a:t>Provisioning thereon </a:t>
            </a:r>
          </a:p>
          <a:p>
            <a:pPr algn="just">
              <a:buFont typeface="Wingdings" pitchFamily="2" charset="2"/>
              <a:buChar char="Ø"/>
            </a:pPr>
            <a:r>
              <a:rPr lang="en-IN" sz="2000" b="1" dirty="0" smtClean="0">
                <a:latin typeface="Bookman Old Style" pitchFamily="18" charset="0"/>
              </a:rPr>
              <a:t>Review the annual stock audit report for the NPA and latest valuation report for the immovable properties in case the valuation is older than 3 years. </a:t>
            </a:r>
          </a:p>
          <a:p>
            <a:pPr algn="just">
              <a:buFont typeface="Wingdings" pitchFamily="2" charset="2"/>
              <a:buChar char="Ø"/>
            </a:pPr>
            <a:r>
              <a:rPr lang="en-IN" sz="2000" b="1" dirty="0" smtClean="0">
                <a:latin typeface="Bookman Old Style" pitchFamily="18" charset="0"/>
              </a:rPr>
              <a:t>Review the accounts to ensure no interest is charged on such accounts. </a:t>
            </a:r>
          </a:p>
        </p:txBody>
      </p:sp>
      <p:sp>
        <p:nvSpPr>
          <p:cNvPr id="6" name="Rectangle 5"/>
          <p:cNvSpPr/>
          <p:nvPr/>
        </p:nvSpPr>
        <p:spPr>
          <a:xfrm>
            <a:off x="378823" y="300446"/>
            <a:ext cx="11469188" cy="584775"/>
          </a:xfrm>
          <a:prstGeom prst="rect">
            <a:avLst/>
          </a:prstGeom>
        </p:spPr>
        <p:txBody>
          <a:bodyPr wrap="square">
            <a:spAutoFit/>
          </a:bodyPr>
          <a:lstStyle/>
          <a:p>
            <a:pPr algn="ctr">
              <a:spcBef>
                <a:spcPct val="0"/>
              </a:spcBef>
              <a:buNone/>
            </a:pPr>
            <a:r>
              <a:rPr lang="en-US" sz="3200" b="1" dirty="0" smtClean="0">
                <a:solidFill>
                  <a:schemeClr val="accent4">
                    <a:lumMod val="75000"/>
                  </a:schemeClr>
                </a:solidFill>
                <a:latin typeface="Bookman Old Style" pitchFamily="18" charset="0"/>
              </a:rPr>
              <a:t>AUDIT PROCEDURE:- </a:t>
            </a:r>
            <a:r>
              <a:rPr lang="en-IN" sz="3200" b="1" dirty="0" smtClean="0">
                <a:solidFill>
                  <a:schemeClr val="accent4">
                    <a:lumMod val="75000"/>
                  </a:schemeClr>
                </a:solidFill>
                <a:latin typeface="Bookman Old Style" pitchFamily="18" charset="0"/>
              </a:rPr>
              <a:t>NON PERFORMING ASSETS</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26</a:t>
            </a:fld>
            <a:endParaRPr lang="en-US" dirty="0"/>
          </a:p>
        </p:txBody>
      </p:sp>
      <p:sp>
        <p:nvSpPr>
          <p:cNvPr id="3" name="Content Placeholder 2"/>
          <p:cNvSpPr>
            <a:spLocks noGrp="1"/>
          </p:cNvSpPr>
          <p:nvPr>
            <p:ph sz="quarter" idx="1"/>
          </p:nvPr>
        </p:nvSpPr>
        <p:spPr>
          <a:xfrm>
            <a:off x="339635" y="1672046"/>
            <a:ext cx="11521439" cy="4689565"/>
          </a:xfrm>
        </p:spPr>
        <p:txBody>
          <a:bodyPr>
            <a:normAutofit fontScale="77500" lnSpcReduction="20000"/>
          </a:bodyPr>
          <a:lstStyle/>
          <a:p>
            <a:pPr algn="just">
              <a:buFont typeface="Wingdings" pitchFamily="2" charset="2"/>
              <a:buChar char="Ø"/>
            </a:pPr>
            <a:r>
              <a:rPr lang="en-US" sz="2600" b="1" dirty="0" smtClean="0">
                <a:latin typeface="Bookman Old Style" pitchFamily="18" charset="0"/>
              </a:rPr>
              <a:t>Check the CRILC of the borrower.</a:t>
            </a:r>
            <a:endParaRPr lang="en-IN" sz="2600" b="1" dirty="0" smtClean="0">
              <a:latin typeface="Bookman Old Style" pitchFamily="18" charset="0"/>
            </a:endParaRPr>
          </a:p>
          <a:p>
            <a:pPr algn="just">
              <a:buFont typeface="Wingdings" pitchFamily="2" charset="2"/>
              <a:buChar char="Ø"/>
            </a:pPr>
            <a:r>
              <a:rPr lang="en-US" sz="2600" b="1" dirty="0" smtClean="0">
                <a:latin typeface="Bookman Old Style" pitchFamily="18" charset="0"/>
              </a:rPr>
              <a:t>For agriculture accounts check whether the outstanding is not more then 135% of limit.</a:t>
            </a:r>
            <a:endParaRPr lang="en-IN" sz="2600" b="1" dirty="0" smtClean="0">
              <a:latin typeface="Bookman Old Style" pitchFamily="18" charset="0"/>
            </a:endParaRPr>
          </a:p>
          <a:p>
            <a:pPr algn="just">
              <a:buFont typeface="Wingdings" pitchFamily="2" charset="2"/>
              <a:buChar char="Ø"/>
            </a:pPr>
            <a:r>
              <a:rPr lang="en-US" sz="2600" b="1" dirty="0" smtClean="0">
                <a:latin typeface="Bookman Old Style" pitchFamily="18" charset="0"/>
              </a:rPr>
              <a:t>Changes in repayment schedule.</a:t>
            </a:r>
          </a:p>
          <a:p>
            <a:pPr algn="just">
              <a:buFont typeface="Wingdings" pitchFamily="2" charset="2"/>
              <a:buChar char="Ø"/>
            </a:pPr>
            <a:r>
              <a:rPr lang="en-US" sz="2600" b="1" dirty="0" smtClean="0">
                <a:latin typeface="Bookman Old Style" pitchFamily="18" charset="0"/>
              </a:rPr>
              <a:t>60:40 ratio for working capital accounts as per RBI circular.</a:t>
            </a:r>
          </a:p>
          <a:p>
            <a:pPr algn="just">
              <a:buFont typeface="Wingdings" pitchFamily="2" charset="2"/>
              <a:buChar char="Ø"/>
            </a:pPr>
            <a:r>
              <a:rPr lang="en-US" sz="2600" b="1" dirty="0" smtClean="0">
                <a:latin typeface="Bookman Old Style" pitchFamily="18" charset="0"/>
              </a:rPr>
              <a:t>RBI inspection report.</a:t>
            </a:r>
          </a:p>
          <a:p>
            <a:pPr algn="just">
              <a:buFont typeface="Wingdings" pitchFamily="2" charset="2"/>
              <a:buChar char="Ø"/>
            </a:pPr>
            <a:r>
              <a:rPr lang="en-US" sz="2600" b="1" dirty="0" smtClean="0">
                <a:latin typeface="Bookman Old Style" pitchFamily="18" charset="0"/>
              </a:rPr>
              <a:t>End use of funds.</a:t>
            </a:r>
          </a:p>
          <a:p>
            <a:pPr algn="just">
              <a:buFont typeface="Wingdings" pitchFamily="2" charset="2"/>
              <a:buChar char="Ø"/>
            </a:pPr>
            <a:r>
              <a:rPr lang="en-US" sz="2600" b="1" dirty="0" smtClean="0">
                <a:latin typeface="Bookman Old Style" pitchFamily="18" charset="0"/>
              </a:rPr>
              <a:t>Appropriation of recovery in case of NPA.</a:t>
            </a:r>
          </a:p>
          <a:p>
            <a:pPr lvl="0" algn="just">
              <a:buFont typeface="Wingdings" pitchFamily="2" charset="2"/>
              <a:buChar char="Ø"/>
            </a:pPr>
            <a:r>
              <a:rPr lang="en-US" sz="2600" b="1" dirty="0" smtClean="0">
                <a:latin typeface="Bookman Old Style" pitchFamily="18" charset="0"/>
              </a:rPr>
              <a:t>External confirmation for the following:-</a:t>
            </a:r>
          </a:p>
          <a:p>
            <a:pPr marL="548640" lvl="2" algn="just">
              <a:buClr>
                <a:schemeClr val="accent1"/>
              </a:buClr>
              <a:buSzPct val="85000"/>
              <a:buFont typeface="Wingdings" pitchFamily="2" charset="2"/>
              <a:buChar char="ü"/>
            </a:pPr>
            <a:r>
              <a:rPr lang="en-US" sz="2400" b="1" dirty="0" smtClean="0">
                <a:solidFill>
                  <a:schemeClr val="tx1"/>
                </a:solidFill>
                <a:latin typeface="Bookman Old Style" pitchFamily="18" charset="0"/>
              </a:rPr>
              <a:t>Bank Balance with RBI or HO</a:t>
            </a:r>
          </a:p>
          <a:p>
            <a:pPr marL="548640" lvl="2" algn="just">
              <a:buClr>
                <a:schemeClr val="accent1"/>
              </a:buClr>
              <a:buSzPct val="85000"/>
              <a:buFont typeface="Wingdings" pitchFamily="2" charset="2"/>
              <a:buChar char="ü"/>
            </a:pPr>
            <a:r>
              <a:rPr lang="en-IN" sz="2400" b="1" dirty="0" smtClean="0">
                <a:solidFill>
                  <a:schemeClr val="tx1"/>
                </a:solidFill>
                <a:latin typeface="Bookman Old Style" pitchFamily="18" charset="0"/>
              </a:rPr>
              <a:t>Nostro Balance</a:t>
            </a:r>
            <a:endParaRPr lang="en-US" sz="2400" b="1" dirty="0" smtClean="0">
              <a:solidFill>
                <a:schemeClr val="tx1"/>
              </a:solidFill>
              <a:latin typeface="Bookman Old Style" pitchFamily="18" charset="0"/>
            </a:endParaRPr>
          </a:p>
          <a:p>
            <a:pPr marL="548640" lvl="2" algn="just">
              <a:buClr>
                <a:schemeClr val="accent1"/>
              </a:buClr>
              <a:buSzPct val="85000"/>
              <a:buFont typeface="Wingdings" pitchFamily="2" charset="2"/>
              <a:buChar char="ü"/>
            </a:pPr>
            <a:r>
              <a:rPr lang="en-IN" sz="2400" b="1" dirty="0" smtClean="0">
                <a:solidFill>
                  <a:schemeClr val="tx1"/>
                </a:solidFill>
                <a:latin typeface="Bookman Old Style" pitchFamily="18" charset="0"/>
              </a:rPr>
              <a:t>Advances</a:t>
            </a:r>
            <a:endParaRPr lang="en-US" sz="2400" b="1" dirty="0" smtClean="0">
              <a:solidFill>
                <a:schemeClr val="tx1"/>
              </a:solidFill>
              <a:latin typeface="Bookman Old Style" pitchFamily="18" charset="0"/>
            </a:endParaRPr>
          </a:p>
          <a:p>
            <a:pPr marL="548640" lvl="2" algn="just">
              <a:buClr>
                <a:schemeClr val="accent1"/>
              </a:buClr>
              <a:buSzPct val="85000"/>
              <a:buFont typeface="Wingdings" pitchFamily="2" charset="2"/>
              <a:buChar char="ü"/>
            </a:pPr>
            <a:r>
              <a:rPr lang="en-IN" sz="2400" b="1" dirty="0" smtClean="0">
                <a:solidFill>
                  <a:schemeClr val="tx1"/>
                </a:solidFill>
                <a:latin typeface="Bookman Old Style" pitchFamily="18" charset="0"/>
              </a:rPr>
              <a:t>Deposit</a:t>
            </a:r>
          </a:p>
          <a:p>
            <a:pPr marL="274320" lvl="1" algn="just">
              <a:lnSpc>
                <a:spcPct val="100000"/>
              </a:lnSpc>
              <a:buClr>
                <a:schemeClr val="accent1"/>
              </a:buClr>
              <a:buSzPct val="85000"/>
              <a:buFont typeface="Wingdings" pitchFamily="2" charset="2"/>
              <a:buChar char="Ø"/>
            </a:pPr>
            <a:r>
              <a:rPr lang="en-US" sz="2600" b="1" dirty="0" smtClean="0">
                <a:solidFill>
                  <a:schemeClr val="tx1"/>
                </a:solidFill>
                <a:latin typeface="Bookman Old Style" pitchFamily="18" charset="0"/>
              </a:rPr>
              <a:t>Check any major movement as at the date of signing for subsequent event point of view.</a:t>
            </a:r>
          </a:p>
          <a:p>
            <a:pPr algn="just">
              <a:buFont typeface="Wingdings" pitchFamily="2" charset="2"/>
              <a:buChar char="Ø"/>
            </a:pPr>
            <a:endParaRPr lang="en-US" b="1" dirty="0" smtClean="0">
              <a:latin typeface="Bookman Old Style" pitchFamily="18" charset="0"/>
            </a:endParaRPr>
          </a:p>
          <a:p>
            <a:pPr algn="just">
              <a:buFont typeface="Wingdings" pitchFamily="2" charset="2"/>
              <a:buChar char="Ø"/>
            </a:pPr>
            <a:endParaRPr lang="en-IN" b="1" dirty="0" smtClean="0">
              <a:latin typeface="Bookman Old Style" pitchFamily="18" charset="0"/>
            </a:endParaRPr>
          </a:p>
        </p:txBody>
      </p:sp>
      <p:sp>
        <p:nvSpPr>
          <p:cNvPr id="6" name="Rectangle 5"/>
          <p:cNvSpPr/>
          <p:nvPr/>
        </p:nvSpPr>
        <p:spPr>
          <a:xfrm>
            <a:off x="339634" y="300446"/>
            <a:ext cx="11429999" cy="584775"/>
          </a:xfrm>
          <a:prstGeom prst="rect">
            <a:avLst/>
          </a:prstGeom>
        </p:spPr>
        <p:txBody>
          <a:bodyPr wrap="square">
            <a:spAutoFit/>
          </a:bodyPr>
          <a:lstStyle/>
          <a:p>
            <a:pPr algn="ctr">
              <a:spcBef>
                <a:spcPct val="0"/>
              </a:spcBef>
              <a:buNone/>
            </a:pPr>
            <a:r>
              <a:rPr lang="en-US" sz="3200" b="1" dirty="0" smtClean="0">
                <a:solidFill>
                  <a:schemeClr val="accent4">
                    <a:lumMod val="75000"/>
                  </a:schemeClr>
                </a:solidFill>
                <a:latin typeface="Bookman Old Style" pitchFamily="18" charset="0"/>
              </a:rPr>
              <a:t>AUDIT PROCEDURE:- </a:t>
            </a:r>
            <a:r>
              <a:rPr lang="en-IN" sz="3200" b="1" dirty="0" smtClean="0">
                <a:solidFill>
                  <a:schemeClr val="accent4">
                    <a:lumMod val="75000"/>
                  </a:schemeClr>
                </a:solidFill>
                <a:latin typeface="Bookman Old Style" pitchFamily="18" charset="0"/>
              </a:rPr>
              <a:t>OTHER ASPECTS</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27</a:t>
            </a:fld>
            <a:endParaRPr lang="en-US" dirty="0"/>
          </a:p>
        </p:txBody>
      </p:sp>
      <p:sp>
        <p:nvSpPr>
          <p:cNvPr id="3" name="Content Placeholder 2"/>
          <p:cNvSpPr>
            <a:spLocks noGrp="1"/>
          </p:cNvSpPr>
          <p:nvPr>
            <p:ph sz="quarter" idx="1"/>
          </p:nvPr>
        </p:nvSpPr>
        <p:spPr>
          <a:xfrm>
            <a:off x="378824" y="1672046"/>
            <a:ext cx="11495314" cy="4650377"/>
          </a:xfrm>
        </p:spPr>
        <p:txBody>
          <a:bodyPr>
            <a:normAutofit/>
          </a:bodyPr>
          <a:lstStyle/>
          <a:p>
            <a:pPr algn="just">
              <a:lnSpc>
                <a:spcPct val="100000"/>
              </a:lnSpc>
              <a:buFont typeface="Wingdings" pitchFamily="2" charset="2"/>
              <a:buChar char="Ø"/>
            </a:pPr>
            <a:r>
              <a:rPr lang="en-US" sz="2000" b="1" dirty="0" smtClean="0">
                <a:latin typeface="Bookman Old Style" pitchFamily="18" charset="0"/>
              </a:rPr>
              <a:t>Obtained list of Red Flagged Accounts &amp; ensured that same has not been removed within 6 Month , same has been reported as Suspected Fraud or Fraud?</a:t>
            </a:r>
          </a:p>
          <a:p>
            <a:pPr algn="just">
              <a:lnSpc>
                <a:spcPct val="100000"/>
              </a:lnSpc>
              <a:buFont typeface="Wingdings" pitchFamily="2" charset="2"/>
              <a:buChar char="Ø"/>
            </a:pPr>
            <a:r>
              <a:rPr lang="en-US" sz="2000" b="1" dirty="0" smtClean="0">
                <a:latin typeface="Bookman Old Style" pitchFamily="18" charset="0"/>
              </a:rPr>
              <a:t>Review of accounts flagged as RFA by other Banks </a:t>
            </a:r>
          </a:p>
          <a:p>
            <a:pPr algn="just">
              <a:lnSpc>
                <a:spcPct val="100000"/>
              </a:lnSpc>
              <a:buFont typeface="Wingdings" pitchFamily="2" charset="2"/>
              <a:buChar char="Ø"/>
            </a:pPr>
            <a:r>
              <a:rPr lang="en-US" sz="2000" b="1" dirty="0" smtClean="0">
                <a:latin typeface="Bookman Old Style" pitchFamily="18" charset="0"/>
              </a:rPr>
              <a:t>Whether the branch has used Central Fraud Registry while preparing Credit appraisal in respect of granting new facility</a:t>
            </a:r>
          </a:p>
          <a:p>
            <a:pPr algn="just">
              <a:buFont typeface="Wingdings" pitchFamily="2" charset="2"/>
              <a:buChar char="Ø"/>
            </a:pPr>
            <a:r>
              <a:rPr lang="en-US" sz="2000" b="1" dirty="0" smtClean="0">
                <a:latin typeface="Bookman Old Style" pitchFamily="18" charset="0"/>
              </a:rPr>
              <a:t>Ensure all borrowers &gt;100 Crores register as LEI (Legal Entity Identifier) in terms of RBI Guideline as at 31.03.2021</a:t>
            </a:r>
          </a:p>
          <a:p>
            <a:pPr algn="just">
              <a:buFont typeface="Wingdings" pitchFamily="2" charset="2"/>
              <a:buChar char="Ø"/>
            </a:pPr>
            <a:r>
              <a:rPr lang="en-US" sz="2000" b="1" dirty="0" smtClean="0">
                <a:latin typeface="Bookman Old Style" pitchFamily="18" charset="0"/>
              </a:rPr>
              <a:t>Confirm Sundry and Suspense Account Balance for period more than 6 Month have been fully provided for in terms of RBI Guideline</a:t>
            </a:r>
            <a:endParaRPr lang="en-IN" sz="2000" b="1" dirty="0" smtClean="0">
              <a:latin typeface="Bookman Old Style" pitchFamily="18" charset="0"/>
            </a:endParaRPr>
          </a:p>
          <a:p>
            <a:pPr algn="just">
              <a:buFont typeface="Wingdings" pitchFamily="2" charset="2"/>
              <a:buChar char="Ø"/>
            </a:pPr>
            <a:endParaRPr lang="en-US" b="1" dirty="0" smtClean="0">
              <a:latin typeface="Bookman Old Style" pitchFamily="18" charset="0"/>
            </a:endParaRPr>
          </a:p>
          <a:p>
            <a:pPr algn="just">
              <a:lnSpc>
                <a:spcPct val="100000"/>
              </a:lnSpc>
              <a:buFont typeface="Wingdings" pitchFamily="2" charset="2"/>
              <a:buChar char="Ø"/>
            </a:pPr>
            <a:endParaRPr lang="en-IN" b="1" dirty="0" smtClean="0">
              <a:latin typeface="Bookman Old Style" pitchFamily="18" charset="0"/>
            </a:endParaRPr>
          </a:p>
          <a:p>
            <a:pPr algn="just">
              <a:buFont typeface="Wingdings" pitchFamily="2" charset="2"/>
              <a:buChar char="Ø"/>
            </a:pPr>
            <a:endParaRPr lang="en-US" b="1" dirty="0" smtClean="0">
              <a:latin typeface="Bookman Old Style" pitchFamily="18" charset="0"/>
            </a:endParaRPr>
          </a:p>
          <a:p>
            <a:pPr algn="just">
              <a:buFont typeface="Wingdings" pitchFamily="2" charset="2"/>
              <a:buChar char="Ø"/>
            </a:pPr>
            <a:endParaRPr lang="en-IN" b="1" dirty="0" smtClean="0">
              <a:latin typeface="Bookman Old Style" pitchFamily="18" charset="0"/>
            </a:endParaRPr>
          </a:p>
        </p:txBody>
      </p:sp>
      <p:sp>
        <p:nvSpPr>
          <p:cNvPr id="6" name="Rectangle 5"/>
          <p:cNvSpPr/>
          <p:nvPr/>
        </p:nvSpPr>
        <p:spPr>
          <a:xfrm>
            <a:off x="339634" y="235131"/>
            <a:ext cx="11495315" cy="584775"/>
          </a:xfrm>
          <a:prstGeom prst="rect">
            <a:avLst/>
          </a:prstGeom>
        </p:spPr>
        <p:txBody>
          <a:bodyPr wrap="square">
            <a:spAutoFit/>
          </a:bodyPr>
          <a:lstStyle/>
          <a:p>
            <a:pPr algn="ctr">
              <a:spcBef>
                <a:spcPct val="0"/>
              </a:spcBef>
              <a:buNone/>
            </a:pPr>
            <a:r>
              <a:rPr lang="en-US" sz="3200" b="1" dirty="0" smtClean="0">
                <a:solidFill>
                  <a:schemeClr val="accent4">
                    <a:lumMod val="75000"/>
                  </a:schemeClr>
                </a:solidFill>
                <a:latin typeface="Bookman Old Style" pitchFamily="18" charset="0"/>
              </a:rPr>
              <a:t>AUDIT PROCEDURE:- </a:t>
            </a:r>
            <a:r>
              <a:rPr lang="en-IN" sz="3200" b="1" dirty="0" smtClean="0">
                <a:solidFill>
                  <a:schemeClr val="accent4">
                    <a:lumMod val="75000"/>
                  </a:schemeClr>
                </a:solidFill>
                <a:latin typeface="Bookman Old Style" pitchFamily="18" charset="0"/>
              </a:rPr>
              <a:t>OTHER ASPECTS</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28</a:t>
            </a:fld>
            <a:endParaRPr lang="en-US" dirty="0"/>
          </a:p>
        </p:txBody>
      </p:sp>
      <p:sp>
        <p:nvSpPr>
          <p:cNvPr id="3" name="Content Placeholder 2"/>
          <p:cNvSpPr>
            <a:spLocks noGrp="1"/>
          </p:cNvSpPr>
          <p:nvPr>
            <p:ph sz="quarter" idx="1"/>
          </p:nvPr>
        </p:nvSpPr>
        <p:spPr>
          <a:xfrm>
            <a:off x="444137" y="1672046"/>
            <a:ext cx="11194869" cy="4611188"/>
          </a:xfrm>
        </p:spPr>
        <p:txBody>
          <a:bodyPr>
            <a:normAutofit/>
          </a:bodyPr>
          <a:lstStyle/>
          <a:p>
            <a:pPr algn="just">
              <a:spcBef>
                <a:spcPct val="0"/>
              </a:spcBef>
              <a:buFont typeface="Wingdings" pitchFamily="2" charset="2"/>
              <a:buChar char="Ø"/>
            </a:pPr>
            <a:r>
              <a:rPr lang="en-IN" sz="2400" b="1" dirty="0" smtClean="0">
                <a:latin typeface="Bookman Old Style" pitchFamily="18" charset="0"/>
              </a:rPr>
              <a:t>The Supreme Court of India in a public interest litigation (PIL) case of Gajendra Sharma versus Union Bank of India, in an interim order dated 3 September 2020, had directed that the accounts which were not declared as NPA till 31 August 2020 shall not be declared as such till further orders.</a:t>
            </a:r>
          </a:p>
          <a:p>
            <a:pPr algn="just">
              <a:spcBef>
                <a:spcPct val="0"/>
              </a:spcBef>
              <a:buFont typeface="Wingdings" pitchFamily="2" charset="2"/>
              <a:buChar char="Ø"/>
            </a:pPr>
            <a:endParaRPr lang="en-US" sz="2400" b="1" dirty="0" smtClean="0">
              <a:latin typeface="Bookman Old Style" pitchFamily="18" charset="0"/>
            </a:endParaRPr>
          </a:p>
          <a:p>
            <a:pPr algn="just">
              <a:spcBef>
                <a:spcPct val="0"/>
              </a:spcBef>
              <a:buFont typeface="Wingdings" pitchFamily="2" charset="2"/>
              <a:buChar char="Ø"/>
            </a:pPr>
            <a:r>
              <a:rPr lang="en-US" sz="2400" b="1" dirty="0" smtClean="0">
                <a:latin typeface="Bookman Old Style" pitchFamily="18" charset="0"/>
              </a:rPr>
              <a:t>Specific Guidelines by the Bank need to be understand on this regard.</a:t>
            </a:r>
          </a:p>
        </p:txBody>
      </p:sp>
      <p:sp>
        <p:nvSpPr>
          <p:cNvPr id="6" name="Rectangle 5"/>
          <p:cNvSpPr/>
          <p:nvPr/>
        </p:nvSpPr>
        <p:spPr>
          <a:xfrm>
            <a:off x="391887" y="274320"/>
            <a:ext cx="11403874" cy="584775"/>
          </a:xfrm>
          <a:prstGeom prst="rect">
            <a:avLst/>
          </a:prstGeom>
        </p:spPr>
        <p:txBody>
          <a:bodyPr wrap="square">
            <a:spAutoFit/>
          </a:bodyPr>
          <a:lstStyle/>
          <a:p>
            <a:pPr algn="ctr">
              <a:spcBef>
                <a:spcPct val="0"/>
              </a:spcBef>
              <a:buNone/>
            </a:pPr>
            <a:r>
              <a:rPr lang="en-US" sz="3200" b="1" dirty="0" smtClean="0">
                <a:solidFill>
                  <a:schemeClr val="accent4">
                    <a:lumMod val="75000"/>
                  </a:schemeClr>
                </a:solidFill>
                <a:latin typeface="Bookman Old Style" pitchFamily="18" charset="0"/>
              </a:rPr>
              <a:t>SUPREME COURT ORDER</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E31D4A-ADEE-48F4-B28A-6F7888723BE3}"/>
              </a:ext>
            </a:extLst>
          </p:cNvPr>
          <p:cNvSpPr>
            <a:spLocks noGrp="1"/>
          </p:cNvSpPr>
          <p:nvPr>
            <p:ph type="title"/>
          </p:nvPr>
        </p:nvSpPr>
        <p:spPr>
          <a:xfrm>
            <a:off x="365760" y="274320"/>
            <a:ext cx="11469189" cy="640080"/>
          </a:xfrm>
        </p:spPr>
        <p:txBody>
          <a:bodyPr/>
          <a:lstStyle/>
          <a:p>
            <a:r>
              <a:rPr lang="en-US" sz="3200" b="1" dirty="0">
                <a:solidFill>
                  <a:schemeClr val="accent4">
                    <a:lumMod val="75000"/>
                  </a:schemeClr>
                </a:solidFill>
                <a:latin typeface="Bookman Old Style" pitchFamily="18" charset="0"/>
              </a:rPr>
              <a:t>Reporting</a:t>
            </a:r>
            <a:endParaRPr lang="en-IN" sz="3200" b="1" dirty="0">
              <a:latin typeface="Bookman Old Style" pitchFamily="18" charset="0"/>
            </a:endParaRPr>
          </a:p>
        </p:txBody>
      </p:sp>
      <p:sp>
        <p:nvSpPr>
          <p:cNvPr id="4" name="Slide Number Placeholder 3">
            <a:extLst>
              <a:ext uri="{FF2B5EF4-FFF2-40B4-BE49-F238E27FC236}">
                <a16:creationId xmlns:a16="http://schemas.microsoft.com/office/drawing/2014/main" xmlns="" id="{EF260568-DC58-454F-B183-0B52E8CEB4EA}"/>
              </a:ext>
            </a:extLst>
          </p:cNvPr>
          <p:cNvSpPr>
            <a:spLocks noGrp="1"/>
          </p:cNvSpPr>
          <p:nvPr>
            <p:ph type="sldNum" sz="quarter" idx="12"/>
          </p:nvPr>
        </p:nvSpPr>
        <p:spPr/>
        <p:txBody>
          <a:bodyPr/>
          <a:lstStyle/>
          <a:p>
            <a:fld id="{D57F1E4F-1CFF-5643-939E-217C01CDF565}" type="slidenum">
              <a:rPr lang="en-US" smtClean="0"/>
              <a:pPr/>
              <a:t>29</a:t>
            </a:fld>
            <a:endParaRPr lang="en-US" dirty="0"/>
          </a:p>
        </p:txBody>
      </p:sp>
      <p:sp>
        <p:nvSpPr>
          <p:cNvPr id="3" name="Content Placeholder 2">
            <a:extLst>
              <a:ext uri="{FF2B5EF4-FFF2-40B4-BE49-F238E27FC236}">
                <a16:creationId xmlns:a16="http://schemas.microsoft.com/office/drawing/2014/main" xmlns="" id="{02B305FB-3A89-46B3-87A2-56B7713E5AFB}"/>
              </a:ext>
            </a:extLst>
          </p:cNvPr>
          <p:cNvSpPr>
            <a:spLocks noGrp="1"/>
          </p:cNvSpPr>
          <p:nvPr>
            <p:ph sz="quarter" idx="1"/>
          </p:nvPr>
        </p:nvSpPr>
        <p:spPr>
          <a:xfrm>
            <a:off x="391886" y="1645921"/>
            <a:ext cx="11443063" cy="4637314"/>
          </a:xfrm>
        </p:spPr>
        <p:txBody>
          <a:bodyPr>
            <a:normAutofit/>
          </a:bodyPr>
          <a:lstStyle/>
          <a:p>
            <a:pPr marL="274320" lvl="2" indent="-274320" algn="just">
              <a:spcAft>
                <a:spcPts val="600"/>
              </a:spcAft>
              <a:buClr>
                <a:schemeClr val="accent1"/>
              </a:buClr>
              <a:buSzPct val="85000"/>
              <a:buFont typeface="Wingdings" pitchFamily="2" charset="2"/>
              <a:buChar char="Ø"/>
            </a:pPr>
            <a:r>
              <a:rPr lang="en-US" sz="1800" b="1" dirty="0" smtClean="0">
                <a:latin typeface="Bookman Old Style" pitchFamily="18" charset="0"/>
              </a:rPr>
              <a:t> </a:t>
            </a:r>
            <a:r>
              <a:rPr lang="en-US" b="1" dirty="0" smtClean="0">
                <a:latin typeface="Bookman Old Style" pitchFamily="18" charset="0"/>
              </a:rPr>
              <a:t>SA </a:t>
            </a:r>
            <a:r>
              <a:rPr lang="en-US" b="1" dirty="0">
                <a:latin typeface="Bookman Old Style" pitchFamily="18" charset="0"/>
              </a:rPr>
              <a:t>700 </a:t>
            </a:r>
            <a:r>
              <a:rPr lang="en-US" b="1" dirty="0" smtClean="0">
                <a:latin typeface="Bookman Old Style" pitchFamily="18" charset="0"/>
              </a:rPr>
              <a:t>Unmodified report</a:t>
            </a:r>
          </a:p>
          <a:p>
            <a:pPr marL="274320" lvl="2" indent="-274320" algn="just">
              <a:spcAft>
                <a:spcPts val="600"/>
              </a:spcAft>
              <a:buClr>
                <a:schemeClr val="accent1"/>
              </a:buClr>
              <a:buSzPct val="85000"/>
              <a:buFont typeface="Wingdings" pitchFamily="2" charset="2"/>
              <a:buChar char="Ø"/>
            </a:pPr>
            <a:r>
              <a:rPr lang="en-US" b="1" dirty="0" smtClean="0">
                <a:latin typeface="Bookman Old Style" pitchFamily="18" charset="0"/>
              </a:rPr>
              <a:t> SA </a:t>
            </a:r>
            <a:r>
              <a:rPr lang="en-US" b="1" dirty="0">
                <a:latin typeface="Bookman Old Style" pitchFamily="18" charset="0"/>
              </a:rPr>
              <a:t>701 Key Audit </a:t>
            </a:r>
            <a:r>
              <a:rPr lang="en-US" b="1" dirty="0" smtClean="0">
                <a:latin typeface="Bookman Old Style" pitchFamily="18" charset="0"/>
              </a:rPr>
              <a:t>Matters</a:t>
            </a:r>
          </a:p>
          <a:p>
            <a:pPr marL="274320" lvl="2" indent="-274320" algn="just">
              <a:spcAft>
                <a:spcPts val="600"/>
              </a:spcAft>
              <a:buClr>
                <a:schemeClr val="accent1"/>
              </a:buClr>
              <a:buSzPct val="85000"/>
              <a:buFont typeface="Wingdings" pitchFamily="2" charset="2"/>
              <a:buChar char="Ø"/>
            </a:pPr>
            <a:r>
              <a:rPr lang="en-US" b="1" dirty="0" smtClean="0">
                <a:latin typeface="Bookman Old Style" pitchFamily="18" charset="0"/>
              </a:rPr>
              <a:t> SA </a:t>
            </a:r>
            <a:r>
              <a:rPr lang="en-US" b="1" dirty="0">
                <a:latin typeface="Bookman Old Style" pitchFamily="18" charset="0"/>
              </a:rPr>
              <a:t>705 Modification to </a:t>
            </a:r>
            <a:r>
              <a:rPr lang="en-US" b="1" dirty="0" smtClean="0">
                <a:latin typeface="Bookman Old Style" pitchFamily="18" charset="0"/>
              </a:rPr>
              <a:t>Opinion</a:t>
            </a:r>
          </a:p>
          <a:p>
            <a:pPr marL="274320" lvl="2" indent="-274320" algn="just">
              <a:spcAft>
                <a:spcPts val="600"/>
              </a:spcAft>
              <a:buClr>
                <a:schemeClr val="accent1"/>
              </a:buClr>
              <a:buSzPct val="85000"/>
              <a:buFont typeface="Wingdings" pitchFamily="2" charset="2"/>
              <a:buChar char="Ø"/>
            </a:pPr>
            <a:r>
              <a:rPr lang="en-US" b="1" dirty="0" smtClean="0">
                <a:latin typeface="Bookman Old Style" pitchFamily="18" charset="0"/>
              </a:rPr>
              <a:t> SA </a:t>
            </a:r>
            <a:r>
              <a:rPr lang="en-US" b="1" dirty="0">
                <a:latin typeface="Bookman Old Style" pitchFamily="18" charset="0"/>
              </a:rPr>
              <a:t>706 Emphasis of Mater / Other </a:t>
            </a:r>
            <a:r>
              <a:rPr lang="en-US" b="1" dirty="0" smtClean="0">
                <a:latin typeface="Bookman Old Style" pitchFamily="18" charset="0"/>
              </a:rPr>
              <a:t>Matter</a:t>
            </a:r>
          </a:p>
          <a:p>
            <a:pPr marL="274320" lvl="2" indent="-274320" algn="just">
              <a:spcAft>
                <a:spcPts val="600"/>
              </a:spcAft>
              <a:buClr>
                <a:schemeClr val="accent1"/>
              </a:buClr>
              <a:buSzPct val="85000"/>
              <a:buFont typeface="Wingdings" pitchFamily="2" charset="2"/>
              <a:buChar char="Ø"/>
            </a:pPr>
            <a:r>
              <a:rPr lang="en-US" b="1" dirty="0" smtClean="0">
                <a:latin typeface="Bookman Old Style" pitchFamily="18" charset="0"/>
              </a:rPr>
              <a:t> Addressed </a:t>
            </a:r>
            <a:r>
              <a:rPr lang="en-US" b="1" dirty="0">
                <a:latin typeface="Bookman Old Style" pitchFamily="18" charset="0"/>
              </a:rPr>
              <a:t>to </a:t>
            </a:r>
            <a:r>
              <a:rPr lang="en-US" b="1" dirty="0" smtClean="0">
                <a:latin typeface="Bookman Old Style" pitchFamily="18" charset="0"/>
              </a:rPr>
              <a:t>SCA</a:t>
            </a:r>
          </a:p>
          <a:p>
            <a:pPr marL="274320" lvl="2" indent="-274320" algn="just">
              <a:spcAft>
                <a:spcPts val="600"/>
              </a:spcAft>
              <a:buClr>
                <a:schemeClr val="accent1"/>
              </a:buClr>
              <a:buSzPct val="85000"/>
              <a:buFont typeface="Wingdings" pitchFamily="2" charset="2"/>
              <a:buChar char="Ø"/>
            </a:pPr>
            <a:r>
              <a:rPr lang="en-US" b="1" dirty="0" smtClean="0">
                <a:latin typeface="Bookman Old Style" pitchFamily="18" charset="0"/>
              </a:rPr>
              <a:t> Compliance </a:t>
            </a:r>
            <a:r>
              <a:rPr lang="en-US" b="1" dirty="0">
                <a:latin typeface="Bookman Old Style" pitchFamily="18" charset="0"/>
              </a:rPr>
              <a:t>with Accounting Standards to be mentioned in main </a:t>
            </a:r>
            <a:r>
              <a:rPr lang="en-US" b="1" dirty="0" smtClean="0">
                <a:latin typeface="Bookman Old Style" pitchFamily="18" charset="0"/>
              </a:rPr>
              <a:t>report.</a:t>
            </a:r>
          </a:p>
          <a:p>
            <a:pPr marL="274320" lvl="2" indent="-274320" algn="just">
              <a:spcAft>
                <a:spcPts val="600"/>
              </a:spcAft>
              <a:buClr>
                <a:schemeClr val="accent1"/>
              </a:buClr>
              <a:buSzPct val="85000"/>
              <a:buFont typeface="Wingdings" pitchFamily="2" charset="2"/>
              <a:buChar char="Ø"/>
            </a:pPr>
            <a:r>
              <a:rPr lang="en-US" b="1" dirty="0" smtClean="0">
                <a:latin typeface="Bookman Old Style" pitchFamily="18" charset="0"/>
              </a:rPr>
              <a:t> Illustrative Format as per ICAI Bank Audit Guidance Note</a:t>
            </a:r>
            <a:endParaRPr lang="en-US" b="1" dirty="0">
              <a:latin typeface="Bookman Old Style" pitchFamily="18" charset="0"/>
            </a:endParaRPr>
          </a:p>
        </p:txBody>
      </p:sp>
    </p:spTree>
    <p:extLst>
      <p:ext uri="{BB962C8B-B14F-4D97-AF65-F5344CB8AC3E}">
        <p14:creationId xmlns:p14="http://schemas.microsoft.com/office/powerpoint/2010/main" val="34806958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117A70-572A-43B7-874A-B3E78770F401}"/>
              </a:ext>
            </a:extLst>
          </p:cNvPr>
          <p:cNvSpPr>
            <a:spLocks noGrp="1"/>
          </p:cNvSpPr>
          <p:nvPr>
            <p:ph type="title"/>
          </p:nvPr>
        </p:nvSpPr>
        <p:spPr>
          <a:xfrm>
            <a:off x="313509" y="313510"/>
            <a:ext cx="11547565" cy="600890"/>
          </a:xfrm>
        </p:spPr>
        <p:txBody>
          <a:bodyPr>
            <a:normAutofit/>
          </a:bodyPr>
          <a:lstStyle/>
          <a:p>
            <a:r>
              <a:rPr lang="en-US" sz="3200" b="1" dirty="0">
                <a:solidFill>
                  <a:schemeClr val="accent4">
                    <a:lumMod val="75000"/>
                  </a:schemeClr>
                </a:solidFill>
                <a:latin typeface="Bookman Old Style" pitchFamily="18" charset="0"/>
              </a:rPr>
              <a:t>Agenda</a:t>
            </a:r>
            <a:endParaRPr lang="en-IN" sz="3200" b="1" dirty="0">
              <a:latin typeface="Bookman Old Style" pitchFamily="18" charset="0"/>
            </a:endParaRPr>
          </a:p>
        </p:txBody>
      </p:sp>
      <p:sp>
        <p:nvSpPr>
          <p:cNvPr id="4" name="Slide Number Placeholder 3">
            <a:extLst>
              <a:ext uri="{FF2B5EF4-FFF2-40B4-BE49-F238E27FC236}">
                <a16:creationId xmlns:a16="http://schemas.microsoft.com/office/drawing/2014/main" xmlns="" id="{EAF9C9A6-57C4-4B9F-BDF9-9BC5779D929E}"/>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
        <p:nvSpPr>
          <p:cNvPr id="3" name="Content Placeholder 2">
            <a:extLst>
              <a:ext uri="{FF2B5EF4-FFF2-40B4-BE49-F238E27FC236}">
                <a16:creationId xmlns:a16="http://schemas.microsoft.com/office/drawing/2014/main" xmlns="" id="{934BEEAF-CBFC-4EB1-9F10-C4BC58913927}"/>
              </a:ext>
            </a:extLst>
          </p:cNvPr>
          <p:cNvSpPr>
            <a:spLocks noGrp="1"/>
          </p:cNvSpPr>
          <p:nvPr>
            <p:ph sz="quarter" idx="1"/>
          </p:nvPr>
        </p:nvSpPr>
        <p:spPr>
          <a:xfrm>
            <a:off x="365760" y="1540189"/>
            <a:ext cx="11456126" cy="4796476"/>
          </a:xfrm>
        </p:spPr>
        <p:txBody>
          <a:bodyPr>
            <a:normAutofit/>
          </a:bodyPr>
          <a:lstStyle/>
          <a:p>
            <a:pPr marL="0" indent="0" algn="just">
              <a:spcBef>
                <a:spcPts val="1200"/>
              </a:spcBef>
              <a:spcAft>
                <a:spcPts val="1200"/>
              </a:spcAft>
              <a:buFont typeface="Wingdings" pitchFamily="2" charset="2"/>
              <a:buChar char="Ø"/>
            </a:pPr>
            <a:r>
              <a:rPr lang="en-US" b="1" dirty="0">
                <a:latin typeface="Bookman Old Style" pitchFamily="18" charset="0"/>
              </a:rPr>
              <a:t>Audit Planning </a:t>
            </a:r>
          </a:p>
          <a:p>
            <a:pPr marL="0" indent="0" algn="just">
              <a:spcBef>
                <a:spcPts val="1200"/>
              </a:spcBef>
              <a:spcAft>
                <a:spcPts val="1200"/>
              </a:spcAft>
              <a:buFont typeface="Wingdings" pitchFamily="2" charset="2"/>
              <a:buChar char="Ø"/>
            </a:pPr>
            <a:r>
              <a:rPr lang="en-US" b="1" dirty="0">
                <a:latin typeface="Bookman Old Style" pitchFamily="18" charset="0"/>
              </a:rPr>
              <a:t>Audit Documentation</a:t>
            </a:r>
          </a:p>
          <a:p>
            <a:pPr marL="0" indent="0" algn="just">
              <a:spcBef>
                <a:spcPts val="1200"/>
              </a:spcBef>
              <a:spcAft>
                <a:spcPts val="1200"/>
              </a:spcAft>
              <a:buFont typeface="Wingdings" pitchFamily="2" charset="2"/>
              <a:buChar char="Ø"/>
            </a:pPr>
            <a:r>
              <a:rPr lang="en-US" b="1" dirty="0">
                <a:latin typeface="Bookman Old Style" pitchFamily="18" charset="0"/>
              </a:rPr>
              <a:t>Report Writing</a:t>
            </a:r>
          </a:p>
          <a:p>
            <a:pPr marL="0" indent="0" algn="just">
              <a:spcBef>
                <a:spcPts val="1200"/>
              </a:spcBef>
              <a:spcAft>
                <a:spcPts val="1200"/>
              </a:spcAft>
              <a:buFont typeface="Wingdings" pitchFamily="2" charset="2"/>
              <a:buChar char="Ø"/>
            </a:pPr>
            <a:r>
              <a:rPr lang="en-US" b="1" dirty="0">
                <a:latin typeface="Bookman Old Style" pitchFamily="18" charset="0"/>
              </a:rPr>
              <a:t>Certification &amp; MOC</a:t>
            </a:r>
            <a:endParaRPr lang="en-IN" b="1" dirty="0">
              <a:latin typeface="Bookman Old Style" pitchFamily="18" charset="0"/>
            </a:endParaRPr>
          </a:p>
        </p:txBody>
      </p:sp>
      <p:pic>
        <p:nvPicPr>
          <p:cNvPr id="5" name="t58131115" descr="http://cdn7.fotosearch.com/bthumb/CSP/CSP622/k6228245.jpg">
            <a:extLst>
              <a:ext uri="{FF2B5EF4-FFF2-40B4-BE49-F238E27FC236}">
                <a16:creationId xmlns:a16="http://schemas.microsoft.com/office/drawing/2014/main" xmlns="" id="{7FEA6E7D-96D0-45CB-B18C-06D6C1851E6A}"/>
              </a:ext>
            </a:extLst>
          </p:cNvPr>
          <p:cNvPicPr>
            <a:picLocks noChangeAspect="1" noChangeArrowheads="1"/>
          </p:cNvPicPr>
          <p:nvPr/>
        </p:nvPicPr>
        <p:blipFill>
          <a:blip r:embed="rId2"/>
          <a:srcRect/>
          <a:stretch>
            <a:fillRect/>
          </a:stretch>
        </p:blipFill>
        <p:spPr bwMode="auto">
          <a:xfrm>
            <a:off x="8872085" y="1528354"/>
            <a:ext cx="2732087" cy="2060575"/>
          </a:xfrm>
          <a:prstGeom prst="rect">
            <a:avLst/>
          </a:prstGeom>
          <a:noFill/>
          <a:ln w="9525">
            <a:noFill/>
            <a:miter lim="800000"/>
            <a:headEnd/>
            <a:tailEnd/>
          </a:ln>
        </p:spPr>
      </p:pic>
    </p:spTree>
    <p:extLst>
      <p:ext uri="{BB962C8B-B14F-4D97-AF65-F5344CB8AC3E}">
        <p14:creationId xmlns:p14="http://schemas.microsoft.com/office/powerpoint/2010/main" val="16429128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B9BA81-9F84-4EC1-8508-63F22B4F7DA0}"/>
              </a:ext>
            </a:extLst>
          </p:cNvPr>
          <p:cNvSpPr>
            <a:spLocks noGrp="1"/>
          </p:cNvSpPr>
          <p:nvPr>
            <p:ph type="title"/>
          </p:nvPr>
        </p:nvSpPr>
        <p:spPr>
          <a:xfrm>
            <a:off x="339634" y="274319"/>
            <a:ext cx="11534503" cy="653143"/>
          </a:xfrm>
        </p:spPr>
        <p:txBody>
          <a:bodyPr>
            <a:normAutofit/>
          </a:bodyPr>
          <a:lstStyle/>
          <a:p>
            <a:r>
              <a:rPr lang="en-US" sz="3200" b="1" dirty="0">
                <a:solidFill>
                  <a:schemeClr val="accent4">
                    <a:lumMod val="75000"/>
                  </a:schemeClr>
                </a:solidFill>
                <a:latin typeface="Bookman Old Style" pitchFamily="18" charset="0"/>
              </a:rPr>
              <a:t>Long Form Audit Report</a:t>
            </a:r>
            <a:endParaRPr lang="en-IN" sz="3200" b="1" dirty="0">
              <a:latin typeface="Bookman Old Style" pitchFamily="18" charset="0"/>
            </a:endParaRPr>
          </a:p>
        </p:txBody>
      </p:sp>
      <p:sp>
        <p:nvSpPr>
          <p:cNvPr id="4" name="Slide Number Placeholder 3">
            <a:extLst>
              <a:ext uri="{FF2B5EF4-FFF2-40B4-BE49-F238E27FC236}">
                <a16:creationId xmlns:a16="http://schemas.microsoft.com/office/drawing/2014/main" xmlns="" id="{D0CF0740-0B9E-41A6-A935-FAE7D848F475}"/>
              </a:ext>
            </a:extLst>
          </p:cNvPr>
          <p:cNvSpPr>
            <a:spLocks noGrp="1"/>
          </p:cNvSpPr>
          <p:nvPr>
            <p:ph type="sldNum" sz="quarter" idx="12"/>
          </p:nvPr>
        </p:nvSpPr>
        <p:spPr/>
        <p:txBody>
          <a:bodyPr/>
          <a:lstStyle/>
          <a:p>
            <a:fld id="{D57F1E4F-1CFF-5643-939E-217C01CDF565}" type="slidenum">
              <a:rPr lang="en-US" smtClean="0"/>
              <a:pPr/>
              <a:t>30</a:t>
            </a:fld>
            <a:endParaRPr lang="en-US" dirty="0"/>
          </a:p>
        </p:txBody>
      </p:sp>
      <p:sp>
        <p:nvSpPr>
          <p:cNvPr id="3" name="Content Placeholder 2">
            <a:extLst>
              <a:ext uri="{FF2B5EF4-FFF2-40B4-BE49-F238E27FC236}">
                <a16:creationId xmlns:a16="http://schemas.microsoft.com/office/drawing/2014/main" xmlns="" id="{A9A3A0E2-CA6F-46E0-ABA0-7C13AEB1CE5E}"/>
              </a:ext>
            </a:extLst>
          </p:cNvPr>
          <p:cNvSpPr>
            <a:spLocks noGrp="1"/>
          </p:cNvSpPr>
          <p:nvPr>
            <p:ph sz="quarter" idx="1"/>
          </p:nvPr>
        </p:nvSpPr>
        <p:spPr>
          <a:xfrm>
            <a:off x="404949" y="1711234"/>
            <a:ext cx="11390811" cy="4611190"/>
          </a:xfrm>
        </p:spPr>
        <p:txBody>
          <a:bodyPr>
            <a:normAutofit fontScale="62500" lnSpcReduction="20000"/>
          </a:bodyPr>
          <a:lstStyle/>
          <a:p>
            <a:pPr marL="0" indent="0" algn="just">
              <a:spcBef>
                <a:spcPts val="0"/>
              </a:spcBef>
              <a:buNone/>
            </a:pPr>
            <a:r>
              <a:rPr lang="en-IN" sz="2300" b="1" dirty="0" smtClean="0">
                <a:latin typeface="Bookman Old Style" pitchFamily="18" charset="0"/>
              </a:rPr>
              <a:t>The revised Long Format Audit Report format will be put into operation for the period covering 2020-21 and onwards as per circular RBI/2020-21/33 Ref. No. DOS. CO. PPG. /SEC. 01/11.01.005/2020-21 Dated September 05, 2020 </a:t>
            </a:r>
          </a:p>
          <a:p>
            <a:pPr marL="0" indent="0" algn="just">
              <a:spcBef>
                <a:spcPts val="0"/>
              </a:spcBef>
              <a:buNone/>
            </a:pPr>
            <a:endParaRPr lang="en-US" sz="2000" b="1" dirty="0" smtClean="0">
              <a:solidFill>
                <a:schemeClr val="accent4">
                  <a:lumMod val="75000"/>
                </a:schemeClr>
              </a:solidFill>
              <a:latin typeface="Bookman Old Style" pitchFamily="18" charset="0"/>
            </a:endParaRPr>
          </a:p>
          <a:p>
            <a:pPr marL="0" indent="0" algn="just">
              <a:spcBef>
                <a:spcPts val="0"/>
              </a:spcBef>
              <a:buNone/>
            </a:pPr>
            <a:r>
              <a:rPr lang="en-US" sz="2600" b="1" u="sng" dirty="0" smtClean="0">
                <a:latin typeface="Bookman Old Style" pitchFamily="18" charset="0"/>
              </a:rPr>
              <a:t>LFAR Audit Approach</a:t>
            </a:r>
          </a:p>
          <a:p>
            <a:pPr marL="0" indent="0" algn="just">
              <a:spcBef>
                <a:spcPts val="0"/>
              </a:spcBef>
              <a:buNone/>
            </a:pPr>
            <a:endParaRPr lang="en-IN" sz="2600" b="1" u="sng" dirty="0" smtClean="0">
              <a:latin typeface="Bookman Old Style" pitchFamily="18" charset="0"/>
            </a:endParaRPr>
          </a:p>
          <a:p>
            <a:pPr marL="274320" lvl="2" indent="-274320" algn="just">
              <a:spcAft>
                <a:spcPts val="600"/>
              </a:spcAft>
              <a:buClr>
                <a:schemeClr val="accent1"/>
              </a:buClr>
              <a:buSzPct val="85000"/>
              <a:buFont typeface="Wingdings" pitchFamily="2" charset="2"/>
              <a:buChar char="Ø"/>
            </a:pPr>
            <a:r>
              <a:rPr lang="en-US" sz="2600" b="1" dirty="0" smtClean="0">
                <a:latin typeface="Bookman Old Style" pitchFamily="18" charset="0"/>
              </a:rPr>
              <a:t>Read All questions in LFAR </a:t>
            </a:r>
          </a:p>
          <a:p>
            <a:pPr marL="274320" lvl="2" indent="-274320" algn="just">
              <a:spcAft>
                <a:spcPts val="600"/>
              </a:spcAft>
              <a:buClr>
                <a:schemeClr val="accent1"/>
              </a:buClr>
              <a:buSzPct val="85000"/>
              <a:buFont typeface="Wingdings" pitchFamily="2" charset="2"/>
              <a:buChar char="Ø"/>
            </a:pPr>
            <a:r>
              <a:rPr lang="en-US" sz="2600" b="1" dirty="0" smtClean="0">
                <a:latin typeface="Bookman Old Style" pitchFamily="18" charset="0"/>
              </a:rPr>
              <a:t>Plan &amp; Design Audit Program to cover all aspects of LFAR</a:t>
            </a:r>
          </a:p>
          <a:p>
            <a:pPr marL="274320" lvl="2" indent="-274320" algn="just">
              <a:spcAft>
                <a:spcPts val="600"/>
              </a:spcAft>
              <a:buClr>
                <a:schemeClr val="accent1"/>
              </a:buClr>
              <a:buSzPct val="85000"/>
              <a:buFont typeface="Wingdings" pitchFamily="2" charset="2"/>
              <a:buChar char="Ø"/>
            </a:pPr>
            <a:r>
              <a:rPr lang="en-US" sz="2600" b="1" dirty="0" smtClean="0">
                <a:latin typeface="Bookman Old Style" pitchFamily="18" charset="0"/>
              </a:rPr>
              <a:t>Prepare separate checklists for each point to be reported.</a:t>
            </a:r>
          </a:p>
          <a:p>
            <a:pPr marL="274320" lvl="2" indent="-274320" algn="just">
              <a:spcAft>
                <a:spcPts val="600"/>
              </a:spcAft>
              <a:buClr>
                <a:schemeClr val="accent1"/>
              </a:buClr>
              <a:buSzPct val="85000"/>
              <a:buFont typeface="Wingdings" pitchFamily="2" charset="2"/>
              <a:buChar char="Ø"/>
            </a:pPr>
            <a:r>
              <a:rPr lang="en-US" sz="2600" b="1" dirty="0" smtClean="0">
                <a:latin typeface="Bookman Old Style" pitchFamily="18" charset="0"/>
              </a:rPr>
              <a:t>Record the extent of checking / sample selected.</a:t>
            </a:r>
          </a:p>
          <a:p>
            <a:pPr marL="274320" lvl="2" indent="-274320" algn="just">
              <a:spcAft>
                <a:spcPts val="600"/>
              </a:spcAft>
              <a:buClr>
                <a:schemeClr val="accent1"/>
              </a:buClr>
              <a:buSzPct val="85000"/>
              <a:buFont typeface="Wingdings" pitchFamily="2" charset="2"/>
              <a:buChar char="Ø"/>
            </a:pPr>
            <a:r>
              <a:rPr lang="en-US" sz="2600" b="1" dirty="0" smtClean="0">
                <a:latin typeface="Bookman Old Style" pitchFamily="18" charset="0"/>
              </a:rPr>
              <a:t>Proper documentation &amp; collecting SAAE during the audit.</a:t>
            </a:r>
          </a:p>
          <a:p>
            <a:pPr marL="274320" lvl="2" indent="-274320" algn="just">
              <a:spcAft>
                <a:spcPts val="600"/>
              </a:spcAft>
              <a:buClr>
                <a:schemeClr val="accent1"/>
              </a:buClr>
              <a:buSzPct val="85000"/>
              <a:buFont typeface="Wingdings" pitchFamily="2" charset="2"/>
              <a:buChar char="Ø"/>
            </a:pPr>
            <a:r>
              <a:rPr lang="en-US" sz="2600" b="1" dirty="0" smtClean="0">
                <a:latin typeface="Bookman Old Style" pitchFamily="18" charset="0"/>
              </a:rPr>
              <a:t>Write descriptive answers. Avoid Y/N/NA</a:t>
            </a:r>
          </a:p>
          <a:p>
            <a:pPr marL="274320" lvl="2" indent="-274320" algn="just">
              <a:spcAft>
                <a:spcPts val="600"/>
              </a:spcAft>
              <a:buClr>
                <a:schemeClr val="accent1"/>
              </a:buClr>
              <a:buSzPct val="85000"/>
              <a:buFont typeface="Wingdings" pitchFamily="2" charset="2"/>
              <a:buChar char="Ø"/>
            </a:pPr>
            <a:r>
              <a:rPr lang="en-US" sz="2600" b="1" dirty="0" smtClean="0">
                <a:latin typeface="Bookman Old Style" pitchFamily="18" charset="0"/>
              </a:rPr>
              <a:t>Include facts, figures and examples to the extent possible in all answers to the questions.</a:t>
            </a:r>
          </a:p>
          <a:p>
            <a:pPr marL="274320" lvl="2" indent="-274320" algn="just">
              <a:spcAft>
                <a:spcPts val="600"/>
              </a:spcAft>
              <a:buClr>
                <a:schemeClr val="accent1"/>
              </a:buClr>
              <a:buSzPct val="85000"/>
              <a:buFont typeface="Wingdings" pitchFamily="2" charset="2"/>
              <a:buChar char="Ø"/>
            </a:pPr>
            <a:r>
              <a:rPr lang="en-US" sz="2600" b="1" dirty="0" smtClean="0">
                <a:latin typeface="Bookman Old Style" pitchFamily="18" charset="0"/>
              </a:rPr>
              <a:t>Observations resulting in adjustments to account heads needs to be reported along with MOC</a:t>
            </a:r>
          </a:p>
          <a:p>
            <a:pPr marL="274320" lvl="2" indent="-274320" algn="just">
              <a:spcAft>
                <a:spcPts val="600"/>
              </a:spcAft>
              <a:buClr>
                <a:schemeClr val="accent1"/>
              </a:buClr>
              <a:buSzPct val="85000"/>
              <a:buFont typeface="Wingdings" pitchFamily="2" charset="2"/>
              <a:buChar char="Ø"/>
            </a:pPr>
            <a:r>
              <a:rPr lang="en-US" sz="2600" b="1" dirty="0" smtClean="0">
                <a:latin typeface="Bookman Old Style" pitchFamily="18" charset="0"/>
              </a:rPr>
              <a:t>Discuss the contents of report with Branch Management</a:t>
            </a:r>
          </a:p>
          <a:p>
            <a:pPr marL="274320" lvl="2" indent="-274320" algn="just">
              <a:spcAft>
                <a:spcPts val="600"/>
              </a:spcAft>
              <a:buClr>
                <a:schemeClr val="accent1"/>
              </a:buClr>
              <a:buSzPct val="85000"/>
              <a:buFont typeface="Wingdings" pitchFamily="2" charset="2"/>
              <a:buChar char="Ø"/>
            </a:pPr>
            <a:r>
              <a:rPr lang="en-US" sz="2600" b="1" dirty="0" smtClean="0">
                <a:latin typeface="Bookman Old Style" pitchFamily="18" charset="0"/>
              </a:rPr>
              <a:t>Obtain Management Representation from Branch Manager on various matters based on Audit.</a:t>
            </a:r>
          </a:p>
          <a:p>
            <a:pPr marL="274320" lvl="2" indent="-274320" algn="just">
              <a:spcAft>
                <a:spcPts val="600"/>
              </a:spcAft>
              <a:buClr>
                <a:schemeClr val="accent1"/>
              </a:buClr>
              <a:buSzPct val="85000"/>
              <a:buFont typeface="Wingdings" pitchFamily="2" charset="2"/>
              <a:buChar char="Ø"/>
            </a:pPr>
            <a:r>
              <a:rPr lang="en-US" sz="2600" b="1" dirty="0" smtClean="0">
                <a:latin typeface="Bookman Old Style" pitchFamily="18" charset="0"/>
              </a:rPr>
              <a:t>It’s a very important report for readers such as SCA and Management of Bank.</a:t>
            </a:r>
          </a:p>
          <a:p>
            <a:pPr marL="0" lvl="2" indent="0" algn="just">
              <a:spcBef>
                <a:spcPts val="600"/>
              </a:spcBef>
              <a:spcAft>
                <a:spcPts val="600"/>
              </a:spcAft>
              <a:buFont typeface="Wingdings" pitchFamily="2" charset="2"/>
              <a:buChar char="Ø"/>
            </a:pPr>
            <a:endParaRPr lang="en-US" sz="1800" b="1" dirty="0" smtClean="0">
              <a:latin typeface="Bookman Old Style" pitchFamily="18" charset="0"/>
            </a:endParaRPr>
          </a:p>
          <a:p>
            <a:pPr marL="0" lvl="2" indent="0" algn="just">
              <a:spcBef>
                <a:spcPts val="600"/>
              </a:spcBef>
              <a:spcAft>
                <a:spcPts val="600"/>
              </a:spcAft>
              <a:buFont typeface="Wingdings" pitchFamily="2" charset="2"/>
              <a:buChar char="Ø"/>
            </a:pPr>
            <a:endParaRPr lang="en-US" sz="1800" b="1" dirty="0">
              <a:latin typeface="Bookman Old Style" pitchFamily="18" charset="0"/>
            </a:endParaRPr>
          </a:p>
        </p:txBody>
      </p:sp>
    </p:spTree>
    <p:extLst>
      <p:ext uri="{BB962C8B-B14F-4D97-AF65-F5344CB8AC3E}">
        <p14:creationId xmlns:p14="http://schemas.microsoft.com/office/powerpoint/2010/main" val="295703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linds(horizontal)">
                                      <p:cBhvr>
                                        <p:cTn id="15" dur="500"/>
                                        <p:tgtEl>
                                          <p:spTgt spid="3">
                                            <p:txEl>
                                              <p:pRg st="4" end="4"/>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blinds(horizontal)">
                                      <p:cBhvr>
                                        <p:cTn id="18" dur="500"/>
                                        <p:tgtEl>
                                          <p:spTgt spid="3">
                                            <p:txEl>
                                              <p:pRg st="5" end="5"/>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blinds(horizontal)">
                                      <p:cBhvr>
                                        <p:cTn id="21" dur="500"/>
                                        <p:tgtEl>
                                          <p:spTgt spid="3">
                                            <p:txEl>
                                              <p:pRg st="6" end="6"/>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blinds(horizontal)">
                                      <p:cBhvr>
                                        <p:cTn id="24" dur="500"/>
                                        <p:tgtEl>
                                          <p:spTgt spid="3">
                                            <p:txEl>
                                              <p:pRg st="7" end="7"/>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linds(horizontal)">
                                      <p:cBhvr>
                                        <p:cTn id="27" dur="500"/>
                                        <p:tgtEl>
                                          <p:spTgt spid="3">
                                            <p:txEl>
                                              <p:pRg st="8" end="8"/>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blinds(horizontal)">
                                      <p:cBhvr>
                                        <p:cTn id="30" dur="500"/>
                                        <p:tgtEl>
                                          <p:spTgt spid="3">
                                            <p:txEl>
                                              <p:pRg st="9" end="9"/>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Effect transition="in" filter="blinds(horizontal)">
                                      <p:cBhvr>
                                        <p:cTn id="33" dur="500"/>
                                        <p:tgtEl>
                                          <p:spTgt spid="3">
                                            <p:txEl>
                                              <p:pRg st="10" end="10"/>
                                            </p:txEl>
                                          </p:spTgt>
                                        </p:tgtEl>
                                      </p:cBhvr>
                                    </p:animEffect>
                                  </p:childTnLst>
                                </p:cTn>
                              </p:par>
                              <p:par>
                                <p:cTn id="34" presetID="3" presetClass="entr" presetSubtype="10" fill="hold" nodeType="withEffect">
                                  <p:stCondLst>
                                    <p:cond delay="0"/>
                                  </p:stCondLst>
                                  <p:childTnLst>
                                    <p:set>
                                      <p:cBhvr>
                                        <p:cTn id="35" dur="1" fill="hold">
                                          <p:stCondLst>
                                            <p:cond delay="0"/>
                                          </p:stCondLst>
                                        </p:cTn>
                                        <p:tgtEl>
                                          <p:spTgt spid="3">
                                            <p:txEl>
                                              <p:pRg st="11" end="11"/>
                                            </p:txEl>
                                          </p:spTgt>
                                        </p:tgtEl>
                                        <p:attrNameLst>
                                          <p:attrName>style.visibility</p:attrName>
                                        </p:attrNameLst>
                                      </p:cBhvr>
                                      <p:to>
                                        <p:strVal val="visible"/>
                                      </p:to>
                                    </p:set>
                                    <p:animEffect transition="in" filter="blinds(horizontal)">
                                      <p:cBhvr>
                                        <p:cTn id="36" dur="500"/>
                                        <p:tgtEl>
                                          <p:spTgt spid="3">
                                            <p:txEl>
                                              <p:pRg st="11" end="11"/>
                                            </p:txEl>
                                          </p:spTgt>
                                        </p:tgtEl>
                                      </p:cBhvr>
                                    </p:animEffect>
                                  </p:childTnLst>
                                </p:cTn>
                              </p:par>
                              <p:par>
                                <p:cTn id="37" presetID="3" presetClass="entr" presetSubtype="10" fill="hold"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animEffect transition="in" filter="blinds(horizontal)">
                                      <p:cBhvr>
                                        <p:cTn id="39" dur="500"/>
                                        <p:tgtEl>
                                          <p:spTgt spid="3">
                                            <p:txEl>
                                              <p:pRg st="12" end="12"/>
                                            </p:txEl>
                                          </p:spTgt>
                                        </p:tgtEl>
                                      </p:cBhvr>
                                    </p:animEffect>
                                  </p:childTnLst>
                                </p:cTn>
                              </p:par>
                              <p:par>
                                <p:cTn id="40" presetID="3" presetClass="entr" presetSubtype="10" fill="hold" nodeType="withEffect">
                                  <p:stCondLst>
                                    <p:cond delay="0"/>
                                  </p:stCondLst>
                                  <p:childTnLst>
                                    <p:set>
                                      <p:cBhvr>
                                        <p:cTn id="41" dur="1" fill="hold">
                                          <p:stCondLst>
                                            <p:cond delay="0"/>
                                          </p:stCondLst>
                                        </p:cTn>
                                        <p:tgtEl>
                                          <p:spTgt spid="3">
                                            <p:txEl>
                                              <p:pRg st="13" end="13"/>
                                            </p:txEl>
                                          </p:spTgt>
                                        </p:tgtEl>
                                        <p:attrNameLst>
                                          <p:attrName>style.visibility</p:attrName>
                                        </p:attrNameLst>
                                      </p:cBhvr>
                                      <p:to>
                                        <p:strVal val="visible"/>
                                      </p:to>
                                    </p:set>
                                    <p:animEffect transition="in" filter="blinds(horizontal)">
                                      <p:cBhvr>
                                        <p:cTn id="42" dur="500"/>
                                        <p:tgtEl>
                                          <p:spTgt spid="3">
                                            <p:txEl>
                                              <p:pRg st="13" end="13"/>
                                            </p:txEl>
                                          </p:spTgt>
                                        </p:tgtEl>
                                      </p:cBhvr>
                                    </p:animEffect>
                                  </p:childTnLst>
                                </p:cTn>
                              </p:par>
                              <p:par>
                                <p:cTn id="43" presetID="3" presetClass="entr" presetSubtype="10" fill="hold" nodeType="withEffect">
                                  <p:stCondLst>
                                    <p:cond delay="0"/>
                                  </p:stCondLst>
                                  <p:childTnLst>
                                    <p:set>
                                      <p:cBhvr>
                                        <p:cTn id="44" dur="1" fill="hold">
                                          <p:stCondLst>
                                            <p:cond delay="0"/>
                                          </p:stCondLst>
                                        </p:cTn>
                                        <p:tgtEl>
                                          <p:spTgt spid="3">
                                            <p:txEl>
                                              <p:pRg st="14" end="14"/>
                                            </p:txEl>
                                          </p:spTgt>
                                        </p:tgtEl>
                                        <p:attrNameLst>
                                          <p:attrName>style.visibility</p:attrName>
                                        </p:attrNameLst>
                                      </p:cBhvr>
                                      <p:to>
                                        <p:strVal val="visible"/>
                                      </p:to>
                                    </p:set>
                                    <p:animEffect transition="in" filter="blinds(horizontal)">
                                      <p:cBhvr>
                                        <p:cTn id="45"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850255-8995-44D8-A00F-E655E8D2091B}"/>
              </a:ext>
            </a:extLst>
          </p:cNvPr>
          <p:cNvSpPr>
            <a:spLocks noGrp="1"/>
          </p:cNvSpPr>
          <p:nvPr>
            <p:ph type="title"/>
          </p:nvPr>
        </p:nvSpPr>
        <p:spPr>
          <a:xfrm>
            <a:off x="326572" y="239394"/>
            <a:ext cx="11560628" cy="596630"/>
          </a:xfrm>
        </p:spPr>
        <p:txBody>
          <a:bodyPr>
            <a:normAutofit/>
          </a:bodyPr>
          <a:lstStyle/>
          <a:p>
            <a:r>
              <a:rPr lang="en-US" sz="3200" b="1" dirty="0">
                <a:solidFill>
                  <a:schemeClr val="accent4">
                    <a:lumMod val="75000"/>
                  </a:schemeClr>
                </a:solidFill>
                <a:latin typeface="Bookman Old Style" pitchFamily="18" charset="0"/>
              </a:rPr>
              <a:t>Other Certificates</a:t>
            </a:r>
            <a:endParaRPr lang="en-IN" sz="3200" b="1" dirty="0">
              <a:latin typeface="Bookman Old Style" pitchFamily="18" charset="0"/>
            </a:endParaRPr>
          </a:p>
        </p:txBody>
      </p:sp>
      <p:sp>
        <p:nvSpPr>
          <p:cNvPr id="4" name="Slide Number Placeholder 3">
            <a:extLst>
              <a:ext uri="{FF2B5EF4-FFF2-40B4-BE49-F238E27FC236}">
                <a16:creationId xmlns:a16="http://schemas.microsoft.com/office/drawing/2014/main" xmlns="" id="{D521A56F-C5C1-4455-873A-0E096C1C4644}"/>
              </a:ext>
            </a:extLst>
          </p:cNvPr>
          <p:cNvSpPr>
            <a:spLocks noGrp="1"/>
          </p:cNvSpPr>
          <p:nvPr>
            <p:ph type="sldNum" sz="quarter" idx="12"/>
          </p:nvPr>
        </p:nvSpPr>
        <p:spPr/>
        <p:txBody>
          <a:bodyPr/>
          <a:lstStyle/>
          <a:p>
            <a:fld id="{D57F1E4F-1CFF-5643-939E-217C01CDF565}" type="slidenum">
              <a:rPr lang="en-US" smtClean="0"/>
              <a:pPr/>
              <a:t>31</a:t>
            </a:fld>
            <a:endParaRPr lang="en-US" dirty="0"/>
          </a:p>
        </p:txBody>
      </p:sp>
      <p:sp>
        <p:nvSpPr>
          <p:cNvPr id="3" name="Content Placeholder 2">
            <a:extLst>
              <a:ext uri="{FF2B5EF4-FFF2-40B4-BE49-F238E27FC236}">
                <a16:creationId xmlns:a16="http://schemas.microsoft.com/office/drawing/2014/main" xmlns="" id="{CA9962AA-BDC6-42B3-A3F1-B2F2F0B3F963}"/>
              </a:ext>
            </a:extLst>
          </p:cNvPr>
          <p:cNvSpPr>
            <a:spLocks noGrp="1"/>
          </p:cNvSpPr>
          <p:nvPr>
            <p:ph sz="quarter" idx="1"/>
          </p:nvPr>
        </p:nvSpPr>
        <p:spPr>
          <a:xfrm>
            <a:off x="352696" y="1658983"/>
            <a:ext cx="11469189" cy="4545874"/>
          </a:xfrm>
        </p:spPr>
        <p:txBody>
          <a:bodyPr>
            <a:normAutofit/>
          </a:bodyPr>
          <a:lstStyle/>
          <a:p>
            <a:pPr marL="0" indent="3175" algn="just">
              <a:lnSpc>
                <a:spcPct val="90000"/>
              </a:lnSpc>
              <a:buFont typeface="Wingdings" pitchFamily="2" charset="2"/>
              <a:buChar char="Ø"/>
            </a:pPr>
            <a:r>
              <a:rPr lang="en-US" sz="2000" b="1" dirty="0" smtClean="0">
                <a:latin typeface="Bookman Old Style" pitchFamily="18" charset="0"/>
              </a:rPr>
              <a:t> Audit </a:t>
            </a:r>
            <a:r>
              <a:rPr lang="en-US" sz="2000" b="1" dirty="0">
                <a:latin typeface="Bookman Old Style" pitchFamily="18" charset="0"/>
              </a:rPr>
              <a:t>Report is a reasonable Assurance</a:t>
            </a:r>
          </a:p>
          <a:p>
            <a:pPr marL="0" indent="3175" algn="just">
              <a:lnSpc>
                <a:spcPct val="90000"/>
              </a:lnSpc>
              <a:buFont typeface="Wingdings" pitchFamily="2" charset="2"/>
              <a:buChar char="Ø"/>
            </a:pPr>
            <a:r>
              <a:rPr lang="en-US" sz="2000" b="1" dirty="0" smtClean="0">
                <a:latin typeface="Bookman Old Style" pitchFamily="18" charset="0"/>
              </a:rPr>
              <a:t> Audit </a:t>
            </a:r>
            <a:r>
              <a:rPr lang="en-US" sz="2000" b="1" dirty="0">
                <a:latin typeface="Bookman Old Style" pitchFamily="18" charset="0"/>
              </a:rPr>
              <a:t>Certificate is Absolute Assurance</a:t>
            </a:r>
          </a:p>
          <a:p>
            <a:pPr marL="0" indent="3175" algn="just">
              <a:lnSpc>
                <a:spcPct val="90000"/>
              </a:lnSpc>
              <a:buFont typeface="Wingdings" pitchFamily="2" charset="2"/>
              <a:buChar char="Ø"/>
            </a:pPr>
            <a:r>
              <a:rPr lang="en-US" sz="2000" b="1" dirty="0" smtClean="0">
                <a:latin typeface="Bookman Old Style" pitchFamily="18" charset="0"/>
              </a:rPr>
              <a:t> Types </a:t>
            </a:r>
            <a:r>
              <a:rPr lang="en-US" sz="2000" b="1" dirty="0">
                <a:latin typeface="Bookman Old Style" pitchFamily="18" charset="0"/>
              </a:rPr>
              <a:t>of Certificates</a:t>
            </a:r>
          </a:p>
          <a:p>
            <a:pPr marL="0" indent="3175" algn="just">
              <a:lnSpc>
                <a:spcPct val="90000"/>
              </a:lnSpc>
              <a:buFont typeface="Wingdings" pitchFamily="2" charset="2"/>
              <a:buNone/>
            </a:pPr>
            <a:r>
              <a:rPr lang="en-US" sz="2000" b="1" dirty="0">
                <a:latin typeface="Bookman Old Style" pitchFamily="18" charset="0"/>
              </a:rPr>
              <a:t> </a:t>
            </a:r>
            <a:r>
              <a:rPr lang="en-US" sz="2000" b="1" dirty="0" smtClean="0">
                <a:latin typeface="Bookman Old Style" pitchFamily="18" charset="0"/>
              </a:rPr>
              <a:t> - </a:t>
            </a:r>
            <a:r>
              <a:rPr lang="en-US" sz="2000" b="1" dirty="0">
                <a:latin typeface="Bookman Old Style" pitchFamily="18" charset="0"/>
              </a:rPr>
              <a:t>Branch Returns</a:t>
            </a:r>
          </a:p>
          <a:p>
            <a:pPr marL="0" indent="3175" algn="just">
              <a:lnSpc>
                <a:spcPct val="90000"/>
              </a:lnSpc>
              <a:buFont typeface="Wingdings" pitchFamily="2" charset="2"/>
              <a:buNone/>
            </a:pPr>
            <a:r>
              <a:rPr lang="en-US" sz="2000" b="1" dirty="0">
                <a:latin typeface="Bookman Old Style" pitchFamily="18" charset="0"/>
              </a:rPr>
              <a:t> </a:t>
            </a:r>
            <a:r>
              <a:rPr lang="en-US" sz="2000" b="1" dirty="0" smtClean="0">
                <a:latin typeface="Bookman Old Style" pitchFamily="18" charset="0"/>
              </a:rPr>
              <a:t> - </a:t>
            </a:r>
            <a:r>
              <a:rPr lang="en-US" sz="2000" b="1" dirty="0">
                <a:latin typeface="Bookman Old Style" pitchFamily="18" charset="0"/>
              </a:rPr>
              <a:t>Audit Reports</a:t>
            </a:r>
          </a:p>
          <a:p>
            <a:pPr marL="0" indent="3175" algn="just">
              <a:lnSpc>
                <a:spcPct val="90000"/>
              </a:lnSpc>
              <a:buFont typeface="Wingdings" pitchFamily="2" charset="2"/>
              <a:buNone/>
            </a:pPr>
            <a:r>
              <a:rPr lang="en-US" sz="2000" b="1" dirty="0">
                <a:latin typeface="Bookman Old Style" pitchFamily="18" charset="0"/>
              </a:rPr>
              <a:t> </a:t>
            </a:r>
            <a:r>
              <a:rPr lang="en-US" sz="2000" b="1" dirty="0" smtClean="0">
                <a:latin typeface="Bookman Old Style" pitchFamily="18" charset="0"/>
              </a:rPr>
              <a:t> - </a:t>
            </a:r>
            <a:r>
              <a:rPr lang="en-US" sz="2000" b="1" dirty="0">
                <a:latin typeface="Bookman Old Style" pitchFamily="18" charset="0"/>
              </a:rPr>
              <a:t>Memorandum of Changes</a:t>
            </a:r>
          </a:p>
          <a:p>
            <a:pPr marL="0" indent="3175" algn="just">
              <a:lnSpc>
                <a:spcPct val="90000"/>
              </a:lnSpc>
              <a:buFont typeface="Wingdings" pitchFamily="2" charset="2"/>
              <a:buNone/>
            </a:pPr>
            <a:r>
              <a:rPr lang="en-US" sz="2000" b="1" dirty="0">
                <a:latin typeface="Bookman Old Style" pitchFamily="18" charset="0"/>
              </a:rPr>
              <a:t> </a:t>
            </a:r>
            <a:r>
              <a:rPr lang="en-US" sz="2000" b="1" dirty="0" smtClean="0">
                <a:latin typeface="Bookman Old Style" pitchFamily="18" charset="0"/>
              </a:rPr>
              <a:t> - </a:t>
            </a:r>
            <a:r>
              <a:rPr lang="en-US" sz="2000" b="1" dirty="0">
                <a:latin typeface="Bookman Old Style" pitchFamily="18" charset="0"/>
              </a:rPr>
              <a:t>LFAR</a:t>
            </a:r>
          </a:p>
          <a:p>
            <a:pPr marL="0" indent="3175" algn="just">
              <a:lnSpc>
                <a:spcPct val="90000"/>
              </a:lnSpc>
              <a:buFont typeface="Wingdings" pitchFamily="2" charset="2"/>
              <a:buNone/>
            </a:pPr>
            <a:r>
              <a:rPr lang="en-US" sz="2000" b="1" dirty="0">
                <a:latin typeface="Bookman Old Style" pitchFamily="18" charset="0"/>
              </a:rPr>
              <a:t> </a:t>
            </a:r>
            <a:r>
              <a:rPr lang="en-US" sz="2000" b="1" dirty="0" smtClean="0">
                <a:latin typeface="Bookman Old Style" pitchFamily="18" charset="0"/>
              </a:rPr>
              <a:t> - </a:t>
            </a:r>
            <a:r>
              <a:rPr lang="en-US" sz="2000" b="1" dirty="0">
                <a:latin typeface="Bookman Old Style" pitchFamily="18" charset="0"/>
              </a:rPr>
              <a:t>Tax Audit Reports</a:t>
            </a:r>
          </a:p>
          <a:p>
            <a:pPr marL="0" indent="3175" algn="just">
              <a:lnSpc>
                <a:spcPct val="90000"/>
              </a:lnSpc>
              <a:buFont typeface="Wingdings" pitchFamily="2" charset="2"/>
              <a:buNone/>
            </a:pPr>
            <a:r>
              <a:rPr lang="en-US" sz="2000" b="1" dirty="0">
                <a:latin typeface="Bookman Old Style" pitchFamily="18" charset="0"/>
              </a:rPr>
              <a:t> </a:t>
            </a:r>
            <a:r>
              <a:rPr lang="en-US" sz="2000" b="1" dirty="0" smtClean="0">
                <a:latin typeface="Bookman Old Style" pitchFamily="18" charset="0"/>
              </a:rPr>
              <a:t> - Other </a:t>
            </a:r>
            <a:r>
              <a:rPr lang="en-US" sz="2000" b="1" dirty="0">
                <a:latin typeface="Bookman Old Style" pitchFamily="18" charset="0"/>
              </a:rPr>
              <a:t>Certificates</a:t>
            </a:r>
          </a:p>
        </p:txBody>
      </p:sp>
    </p:spTree>
    <p:extLst>
      <p:ext uri="{BB962C8B-B14F-4D97-AF65-F5344CB8AC3E}">
        <p14:creationId xmlns:p14="http://schemas.microsoft.com/office/powerpoint/2010/main" val="384827681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linds(horizontal)">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D6DBD1-64DF-49AB-A7AC-4E5FAA5BDFE4}"/>
              </a:ext>
            </a:extLst>
          </p:cNvPr>
          <p:cNvSpPr>
            <a:spLocks noGrp="1"/>
          </p:cNvSpPr>
          <p:nvPr>
            <p:ph type="title"/>
          </p:nvPr>
        </p:nvSpPr>
        <p:spPr>
          <a:xfrm>
            <a:off x="339634" y="313510"/>
            <a:ext cx="11495315" cy="613953"/>
          </a:xfrm>
        </p:spPr>
        <p:txBody>
          <a:bodyPr>
            <a:normAutofit/>
          </a:bodyPr>
          <a:lstStyle/>
          <a:p>
            <a:r>
              <a:rPr lang="en-US" sz="3200" b="1" dirty="0">
                <a:solidFill>
                  <a:schemeClr val="accent4">
                    <a:lumMod val="75000"/>
                  </a:schemeClr>
                </a:solidFill>
                <a:latin typeface="Bookman Old Style" pitchFamily="18" charset="0"/>
              </a:rPr>
              <a:t>Other Certificates</a:t>
            </a:r>
            <a:endParaRPr lang="en-IN" sz="3200" b="1" dirty="0">
              <a:latin typeface="Bookman Old Style" pitchFamily="18" charset="0"/>
            </a:endParaRPr>
          </a:p>
        </p:txBody>
      </p:sp>
      <p:sp>
        <p:nvSpPr>
          <p:cNvPr id="4" name="Slide Number Placeholder 3">
            <a:extLst>
              <a:ext uri="{FF2B5EF4-FFF2-40B4-BE49-F238E27FC236}">
                <a16:creationId xmlns:a16="http://schemas.microsoft.com/office/drawing/2014/main" xmlns="" id="{A51B1209-5AF3-4258-8E91-59F40D98AA2B}"/>
              </a:ext>
            </a:extLst>
          </p:cNvPr>
          <p:cNvSpPr>
            <a:spLocks noGrp="1"/>
          </p:cNvSpPr>
          <p:nvPr>
            <p:ph type="sldNum" sz="quarter" idx="12"/>
          </p:nvPr>
        </p:nvSpPr>
        <p:spPr/>
        <p:txBody>
          <a:bodyPr/>
          <a:lstStyle/>
          <a:p>
            <a:fld id="{D57F1E4F-1CFF-5643-939E-217C01CDF565}" type="slidenum">
              <a:rPr lang="en-US" smtClean="0"/>
              <a:pPr/>
              <a:t>32</a:t>
            </a:fld>
            <a:endParaRPr lang="en-US" dirty="0"/>
          </a:p>
        </p:txBody>
      </p:sp>
      <p:sp>
        <p:nvSpPr>
          <p:cNvPr id="3" name="Content Placeholder 2">
            <a:extLst>
              <a:ext uri="{FF2B5EF4-FFF2-40B4-BE49-F238E27FC236}">
                <a16:creationId xmlns:a16="http://schemas.microsoft.com/office/drawing/2014/main" xmlns="" id="{E0A11F32-7B5B-42C0-AACA-C4C3DDE84279}"/>
              </a:ext>
            </a:extLst>
          </p:cNvPr>
          <p:cNvSpPr>
            <a:spLocks noGrp="1"/>
          </p:cNvSpPr>
          <p:nvPr>
            <p:ph sz="quarter" idx="1"/>
          </p:nvPr>
        </p:nvSpPr>
        <p:spPr>
          <a:xfrm>
            <a:off x="404949" y="1711234"/>
            <a:ext cx="11429999" cy="4650377"/>
          </a:xfrm>
        </p:spPr>
        <p:txBody>
          <a:bodyPr>
            <a:normAutofit/>
          </a:bodyPr>
          <a:lstStyle/>
          <a:p>
            <a:pPr marL="0" indent="3175" algn="just">
              <a:spcAft>
                <a:spcPts val="600"/>
              </a:spcAft>
              <a:buFont typeface="Wingdings" pitchFamily="2" charset="2"/>
              <a:buChar char="Ø"/>
            </a:pPr>
            <a:r>
              <a:rPr lang="en-US" sz="1700" b="1" dirty="0" smtClean="0">
                <a:latin typeface="Bookman Old Style" pitchFamily="18" charset="0"/>
              </a:rPr>
              <a:t> Capital Adequacy – BASEL I, II, III</a:t>
            </a:r>
          </a:p>
          <a:p>
            <a:pPr marL="0" indent="3175" algn="just">
              <a:spcAft>
                <a:spcPts val="600"/>
              </a:spcAft>
              <a:buFont typeface="Wingdings" pitchFamily="2" charset="2"/>
              <a:buChar char="Ø"/>
            </a:pPr>
            <a:r>
              <a:rPr lang="en-US" sz="1700" b="1" dirty="0" smtClean="0">
                <a:latin typeface="Bookman Old Style" pitchFamily="18" charset="0"/>
              </a:rPr>
              <a:t> DICGC Claims</a:t>
            </a:r>
          </a:p>
          <a:p>
            <a:pPr marL="0" indent="3175" algn="just">
              <a:spcAft>
                <a:spcPts val="600"/>
              </a:spcAft>
              <a:buFont typeface="Wingdings" pitchFamily="2" charset="2"/>
              <a:buChar char="Ø"/>
            </a:pPr>
            <a:r>
              <a:rPr lang="en-US" sz="1700" b="1" dirty="0" smtClean="0">
                <a:latin typeface="Bookman Old Style" pitchFamily="18" charset="0"/>
              </a:rPr>
              <a:t> PMRY Certification</a:t>
            </a:r>
          </a:p>
          <a:p>
            <a:pPr marL="0" indent="3175" algn="just">
              <a:spcAft>
                <a:spcPts val="600"/>
              </a:spcAft>
              <a:buFont typeface="Wingdings" pitchFamily="2" charset="2"/>
              <a:buChar char="Ø"/>
            </a:pPr>
            <a:r>
              <a:rPr lang="en-US" sz="1700" b="1" dirty="0" smtClean="0">
                <a:latin typeface="Bookman Old Style" pitchFamily="18" charset="0"/>
              </a:rPr>
              <a:t> Cash Balance 12 odd days</a:t>
            </a:r>
          </a:p>
          <a:p>
            <a:pPr marL="0" indent="3175" algn="just">
              <a:spcAft>
                <a:spcPts val="600"/>
              </a:spcAft>
              <a:buFont typeface="Wingdings" pitchFamily="2" charset="2"/>
              <a:buChar char="Ø"/>
            </a:pPr>
            <a:r>
              <a:rPr lang="en-US" sz="1700" b="1" dirty="0" smtClean="0">
                <a:latin typeface="Bookman Old Style" pitchFamily="18" charset="0"/>
              </a:rPr>
              <a:t> Investment on Behalf of Head Office</a:t>
            </a:r>
          </a:p>
          <a:p>
            <a:pPr marL="0" indent="3175" algn="just">
              <a:spcAft>
                <a:spcPts val="600"/>
              </a:spcAft>
              <a:buFont typeface="Wingdings" pitchFamily="2" charset="2"/>
              <a:buChar char="Ø"/>
            </a:pPr>
            <a:r>
              <a:rPr lang="en-US" sz="1700" b="1" dirty="0" smtClean="0">
                <a:latin typeface="Bookman Old Style" pitchFamily="18" charset="0"/>
              </a:rPr>
              <a:t> Agricultural Debt Relief</a:t>
            </a:r>
          </a:p>
          <a:p>
            <a:pPr marL="0" indent="3175" algn="just">
              <a:spcAft>
                <a:spcPts val="600"/>
              </a:spcAft>
              <a:buFont typeface="Wingdings" pitchFamily="2" charset="2"/>
              <a:buChar char="Ø"/>
            </a:pPr>
            <a:r>
              <a:rPr lang="en-US" sz="1700" b="1" dirty="0" smtClean="0">
                <a:latin typeface="Bookman Old Style" pitchFamily="18" charset="0"/>
              </a:rPr>
              <a:t> Maturity Pattern of Loans &amp; Advances </a:t>
            </a:r>
          </a:p>
          <a:p>
            <a:pPr marL="0" indent="3175" algn="just">
              <a:spcAft>
                <a:spcPts val="600"/>
              </a:spcAft>
              <a:buFont typeface="Wingdings" pitchFamily="2" charset="2"/>
              <a:buChar char="Ø"/>
            </a:pPr>
            <a:r>
              <a:rPr lang="en-US" sz="1700" b="1" dirty="0" smtClean="0">
                <a:latin typeface="Bookman Old Style" pitchFamily="18" charset="0"/>
              </a:rPr>
              <a:t> Interest Subvention(Exports/ Agriculture)</a:t>
            </a:r>
          </a:p>
          <a:p>
            <a:pPr marL="0" indent="3175" algn="just">
              <a:spcAft>
                <a:spcPts val="600"/>
              </a:spcAft>
              <a:buFont typeface="Wingdings" pitchFamily="2" charset="2"/>
              <a:buChar char="Ø"/>
            </a:pPr>
            <a:r>
              <a:rPr lang="en-US" sz="1700" b="1" dirty="0" smtClean="0">
                <a:latin typeface="Bookman Old Style" pitchFamily="18" charset="0"/>
              </a:rPr>
              <a:t> IRAC / NPA Related Certificates</a:t>
            </a:r>
          </a:p>
          <a:p>
            <a:pPr marL="0" indent="3175" algn="just">
              <a:spcAft>
                <a:spcPts val="600"/>
              </a:spcAft>
              <a:buFont typeface="Wingdings" pitchFamily="2" charset="2"/>
              <a:buChar char="Ø"/>
            </a:pPr>
            <a:r>
              <a:rPr lang="en-US" sz="1700" b="1" dirty="0" smtClean="0">
                <a:latin typeface="Bookman Old Style" pitchFamily="18" charset="0"/>
              </a:rPr>
              <a:t> Restructured Advances</a:t>
            </a:r>
          </a:p>
          <a:p>
            <a:pPr marL="0" indent="3175" algn="just">
              <a:lnSpc>
                <a:spcPct val="90000"/>
              </a:lnSpc>
              <a:spcAft>
                <a:spcPts val="600"/>
              </a:spcAft>
              <a:buFont typeface="Wingdings" pitchFamily="2" charset="2"/>
              <a:buChar char="Ø"/>
            </a:pPr>
            <a:endParaRPr lang="en-US" b="1" dirty="0">
              <a:latin typeface="Bookman Old Style" pitchFamily="18" charset="0"/>
            </a:endParaRPr>
          </a:p>
        </p:txBody>
      </p:sp>
    </p:spTree>
    <p:extLst>
      <p:ext uri="{BB962C8B-B14F-4D97-AF65-F5344CB8AC3E}">
        <p14:creationId xmlns:p14="http://schemas.microsoft.com/office/powerpoint/2010/main" val="9894280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linds(horizontal)">
                                      <p:cBhvr>
                                        <p:cTn id="31" dur="500"/>
                                        <p:tgtEl>
                                          <p:spTgt spid="3">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blinds(horizontal)">
                                      <p:cBhvr>
                                        <p:cTn id="3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53589C-F021-4AE7-9504-3D90C85C0EFA}"/>
              </a:ext>
            </a:extLst>
          </p:cNvPr>
          <p:cNvSpPr>
            <a:spLocks noGrp="1"/>
          </p:cNvSpPr>
          <p:nvPr>
            <p:ph type="title"/>
          </p:nvPr>
        </p:nvSpPr>
        <p:spPr>
          <a:xfrm>
            <a:off x="313510" y="287383"/>
            <a:ext cx="11521440" cy="653143"/>
          </a:xfrm>
        </p:spPr>
        <p:txBody>
          <a:bodyPr>
            <a:normAutofit/>
          </a:bodyPr>
          <a:lstStyle/>
          <a:p>
            <a:r>
              <a:rPr lang="en-US" sz="3200" b="1" dirty="0" smtClean="0">
                <a:solidFill>
                  <a:schemeClr val="accent4">
                    <a:lumMod val="75000"/>
                  </a:schemeClr>
                </a:solidFill>
                <a:latin typeface="Bookman Old Style" pitchFamily="18" charset="0"/>
              </a:rPr>
              <a:t>Verification of Certificates</a:t>
            </a:r>
            <a:endParaRPr lang="en-IN" sz="3200" b="1" dirty="0">
              <a:latin typeface="Bookman Old Style" pitchFamily="18" charset="0"/>
            </a:endParaRPr>
          </a:p>
        </p:txBody>
      </p:sp>
      <p:sp>
        <p:nvSpPr>
          <p:cNvPr id="4" name="Slide Number Placeholder 3">
            <a:extLst>
              <a:ext uri="{FF2B5EF4-FFF2-40B4-BE49-F238E27FC236}">
                <a16:creationId xmlns:a16="http://schemas.microsoft.com/office/drawing/2014/main" xmlns="" id="{06A0960B-39C9-4623-9747-6496FA47F32A}"/>
              </a:ext>
            </a:extLst>
          </p:cNvPr>
          <p:cNvSpPr>
            <a:spLocks noGrp="1"/>
          </p:cNvSpPr>
          <p:nvPr>
            <p:ph type="sldNum" sz="quarter" idx="12"/>
          </p:nvPr>
        </p:nvSpPr>
        <p:spPr/>
        <p:txBody>
          <a:bodyPr/>
          <a:lstStyle/>
          <a:p>
            <a:fld id="{D57F1E4F-1CFF-5643-939E-217C01CDF565}" type="slidenum">
              <a:rPr lang="en-US" smtClean="0"/>
              <a:pPr/>
              <a:t>33</a:t>
            </a:fld>
            <a:endParaRPr lang="en-US" dirty="0"/>
          </a:p>
        </p:txBody>
      </p:sp>
      <p:sp>
        <p:nvSpPr>
          <p:cNvPr id="3" name="Content Placeholder 2">
            <a:extLst>
              <a:ext uri="{FF2B5EF4-FFF2-40B4-BE49-F238E27FC236}">
                <a16:creationId xmlns:a16="http://schemas.microsoft.com/office/drawing/2014/main" xmlns="" id="{BECD0FCF-AD67-441B-B457-A31426ECD17D}"/>
              </a:ext>
            </a:extLst>
          </p:cNvPr>
          <p:cNvSpPr>
            <a:spLocks noGrp="1"/>
          </p:cNvSpPr>
          <p:nvPr>
            <p:ph sz="quarter" idx="1"/>
          </p:nvPr>
        </p:nvSpPr>
        <p:spPr>
          <a:xfrm>
            <a:off x="352697" y="1698171"/>
            <a:ext cx="11534503" cy="4572000"/>
          </a:xfrm>
        </p:spPr>
        <p:txBody>
          <a:bodyPr>
            <a:normAutofit/>
          </a:bodyPr>
          <a:lstStyle/>
          <a:p>
            <a:pPr marL="177800" indent="-174625" algn="just">
              <a:lnSpc>
                <a:spcPct val="90000"/>
              </a:lnSpc>
              <a:spcAft>
                <a:spcPts val="600"/>
              </a:spcAft>
              <a:buFont typeface="Wingdings" pitchFamily="2" charset="2"/>
              <a:buChar char="Ø"/>
            </a:pPr>
            <a:r>
              <a:rPr lang="en-US" sz="1800" b="1" dirty="0" smtClean="0">
                <a:latin typeface="Bookman Old Style" pitchFamily="18" charset="0"/>
              </a:rPr>
              <a:t>Make </a:t>
            </a:r>
            <a:r>
              <a:rPr lang="en-US" sz="1800" b="1" dirty="0">
                <a:latin typeface="Bookman Old Style" pitchFamily="18" charset="0"/>
              </a:rPr>
              <a:t>use of Guidance Note on Reports or Certificates for Special Purpose (Revised 2016) issued by ICAI in September </a:t>
            </a:r>
            <a:r>
              <a:rPr lang="en-US" sz="1800" b="1" dirty="0" smtClean="0">
                <a:latin typeface="Bookman Old Style" pitchFamily="18" charset="0"/>
              </a:rPr>
              <a:t>2016.</a:t>
            </a:r>
          </a:p>
          <a:p>
            <a:pPr marL="0" indent="3175" algn="just">
              <a:lnSpc>
                <a:spcPct val="90000"/>
              </a:lnSpc>
              <a:spcAft>
                <a:spcPts val="600"/>
              </a:spcAft>
              <a:buFont typeface="Wingdings" pitchFamily="2" charset="2"/>
              <a:buChar char="Ø"/>
            </a:pPr>
            <a:r>
              <a:rPr lang="en-US" sz="1800" b="1" dirty="0" smtClean="0">
                <a:latin typeface="Bookman Old Style" pitchFamily="18" charset="0"/>
              </a:rPr>
              <a:t>Standard Operating Procedure (SOP) need to be obtain for various certificates from the Bank. </a:t>
            </a:r>
          </a:p>
          <a:p>
            <a:pPr marL="0" indent="3175" algn="just">
              <a:spcAft>
                <a:spcPts val="600"/>
              </a:spcAft>
              <a:buFont typeface="Wingdings" pitchFamily="2" charset="2"/>
              <a:buChar char="Ø"/>
            </a:pPr>
            <a:r>
              <a:rPr lang="en-US" sz="1800" b="1" dirty="0" smtClean="0">
                <a:latin typeface="Bookman Old Style" pitchFamily="18" charset="0"/>
              </a:rPr>
              <a:t>Plan the Certificate work along with Audit</a:t>
            </a:r>
          </a:p>
          <a:p>
            <a:pPr marL="0" indent="3175" algn="just">
              <a:spcAft>
                <a:spcPts val="600"/>
              </a:spcAft>
              <a:buFont typeface="Wingdings" pitchFamily="2" charset="2"/>
              <a:buChar char="Ø"/>
            </a:pPr>
            <a:r>
              <a:rPr lang="en-US" sz="1800" b="1" dirty="0" smtClean="0">
                <a:latin typeface="Bookman Old Style" pitchFamily="18" charset="0"/>
              </a:rPr>
              <a:t>Audit Program to include Certificates</a:t>
            </a:r>
          </a:p>
          <a:p>
            <a:pPr marL="0" indent="3175" algn="just">
              <a:spcAft>
                <a:spcPts val="600"/>
              </a:spcAft>
              <a:buFont typeface="Wingdings" pitchFamily="2" charset="2"/>
              <a:buChar char="Ø"/>
            </a:pPr>
            <a:r>
              <a:rPr lang="en-US" sz="1800" b="1" dirty="0" smtClean="0">
                <a:latin typeface="Bookman Old Style" pitchFamily="18" charset="0"/>
              </a:rPr>
              <a:t>Verification of data / information is must be documented</a:t>
            </a:r>
          </a:p>
          <a:p>
            <a:pPr marL="0" indent="3175" algn="just">
              <a:spcAft>
                <a:spcPts val="600"/>
              </a:spcAft>
              <a:buFont typeface="Wingdings" pitchFamily="2" charset="2"/>
              <a:buChar char="Ø"/>
            </a:pPr>
            <a:r>
              <a:rPr lang="en-US" sz="1800" b="1" dirty="0" smtClean="0">
                <a:latin typeface="Bookman Old Style" pitchFamily="18" charset="0"/>
              </a:rPr>
              <a:t>Prepare documentation for each certificate signed</a:t>
            </a:r>
          </a:p>
          <a:p>
            <a:pPr marL="0" indent="3175" algn="just">
              <a:lnSpc>
                <a:spcPct val="90000"/>
              </a:lnSpc>
              <a:spcAft>
                <a:spcPts val="600"/>
              </a:spcAft>
              <a:buSzPct val="90000"/>
              <a:buFont typeface="Wingdings" pitchFamily="2" charset="2"/>
              <a:buChar char="Ø"/>
            </a:pPr>
            <a:endParaRPr lang="en-US" b="1" dirty="0">
              <a:latin typeface="Bookman Old Style" pitchFamily="18" charset="0"/>
            </a:endParaRPr>
          </a:p>
          <a:p>
            <a:pPr marL="0" indent="0" algn="just">
              <a:buClr>
                <a:srgbClr val="003399"/>
              </a:buClr>
              <a:buSzPct val="90000"/>
              <a:buNone/>
            </a:pPr>
            <a:endParaRPr lang="en-US" b="1" dirty="0">
              <a:solidFill>
                <a:schemeClr val="tx2"/>
              </a:solidFill>
              <a:latin typeface="Bookman Old Style" pitchFamily="18" charset="0"/>
              <a:ea typeface="Verdana" pitchFamily="34" charset="0"/>
              <a:cs typeface="Verdana" pitchFamily="34" charset="0"/>
            </a:endParaRPr>
          </a:p>
        </p:txBody>
      </p:sp>
    </p:spTree>
    <p:extLst>
      <p:ext uri="{BB962C8B-B14F-4D97-AF65-F5344CB8AC3E}">
        <p14:creationId xmlns:p14="http://schemas.microsoft.com/office/powerpoint/2010/main" val="31785260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697" y="274638"/>
            <a:ext cx="11560629" cy="639762"/>
          </a:xfrm>
        </p:spPr>
        <p:txBody>
          <a:bodyPr>
            <a:normAutofit/>
          </a:bodyPr>
          <a:lstStyle/>
          <a:p>
            <a:pPr algn="ctr"/>
            <a:r>
              <a:rPr lang="en-US" b="1" cap="none" dirty="0">
                <a:solidFill>
                  <a:schemeClr val="accent4">
                    <a:lumMod val="75000"/>
                  </a:schemeClr>
                </a:solidFill>
                <a:latin typeface="Bookman Old Style" pitchFamily="18" charset="0"/>
              </a:rPr>
              <a:t>Questions</a:t>
            </a:r>
          </a:p>
        </p:txBody>
      </p:sp>
      <p:sp>
        <p:nvSpPr>
          <p:cNvPr id="8" name="Slide Number Placeholder 3">
            <a:extLst>
              <a:ext uri="{FF2B5EF4-FFF2-40B4-BE49-F238E27FC236}">
                <a16:creationId xmlns:a16="http://schemas.microsoft.com/office/drawing/2014/main" xmlns="" id="{7CA40672-CC42-4668-9F8B-298CFE9BA5B3}"/>
              </a:ext>
            </a:extLst>
          </p:cNvPr>
          <p:cNvSpPr>
            <a:spLocks noGrp="1"/>
          </p:cNvSpPr>
          <p:nvPr>
            <p:ph type="sldNum" sz="quarter" idx="12"/>
          </p:nvPr>
        </p:nvSpPr>
        <p:spPr/>
        <p:txBody>
          <a:bodyPr/>
          <a:lstStyle/>
          <a:p>
            <a:fld id="{D57F1E4F-1CFF-5643-939E-217C01CDF565}" type="slidenum">
              <a:rPr lang="en-US" smtClean="0"/>
              <a:pPr/>
              <a:t>34</a:t>
            </a:fld>
            <a:endParaRPr lang="en-US" dirty="0"/>
          </a:p>
        </p:txBody>
      </p:sp>
      <p:pic>
        <p:nvPicPr>
          <p:cNvPr id="6" name="Picture 2" descr="C:\Documents and Settings\ibm\Local Settings\Temporary Internet Files\Content.IE5\UUWTQMBA\MCj04344110000[1].wmf"/>
          <p:cNvPicPr>
            <a:picLocks noGrp="1" noChangeAspect="1" noChangeArrowheads="1"/>
          </p:cNvPicPr>
          <p:nvPr>
            <p:ph sz="quarter" idx="1"/>
          </p:nvPr>
        </p:nvPicPr>
        <p:blipFill>
          <a:blip r:embed="rId2"/>
          <a:srcRect/>
          <a:stretch>
            <a:fillRect/>
          </a:stretch>
        </p:blipFill>
        <p:spPr bwMode="auto">
          <a:xfrm>
            <a:off x="3387635" y="2094411"/>
            <a:ext cx="4808288" cy="3446462"/>
          </a:xfrm>
          <a:prstGeom prst="rect">
            <a:avLst/>
          </a:prstGeom>
          <a:noFill/>
          <a:ln w="9525">
            <a:noFill/>
            <a:miter lim="800000"/>
            <a:headEnd/>
            <a:tailEnd/>
          </a:ln>
        </p:spPr>
      </p:pic>
    </p:spTree>
    <p:extLst>
      <p:ext uri="{BB962C8B-B14F-4D97-AF65-F5344CB8AC3E}">
        <p14:creationId xmlns:p14="http://schemas.microsoft.com/office/powerpoint/2010/main" val="278433668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xmlns="" id="{8DA768F7-058A-4546-BBF2-B3D2B5F20106}"/>
              </a:ext>
            </a:extLst>
          </p:cNvPr>
          <p:cNvSpPr>
            <a:spLocks noGrp="1"/>
          </p:cNvSpPr>
          <p:nvPr>
            <p:ph type="sldNum" sz="quarter" idx="12"/>
          </p:nvPr>
        </p:nvSpPr>
        <p:spPr/>
        <p:txBody>
          <a:bodyPr/>
          <a:lstStyle/>
          <a:p>
            <a:fld id="{D57F1E4F-1CFF-5643-939E-217C01CDF565}" type="slidenum">
              <a:rPr lang="en-US" smtClean="0"/>
              <a:pPr/>
              <a:t>35</a:t>
            </a:fld>
            <a:endParaRPr lang="en-US" dirty="0"/>
          </a:p>
        </p:txBody>
      </p:sp>
      <p:pic>
        <p:nvPicPr>
          <p:cNvPr id="6" name="Picture 4" descr="thank-you.jpg"/>
          <p:cNvPicPr>
            <a:picLocks noChangeAspect="1"/>
          </p:cNvPicPr>
          <p:nvPr/>
        </p:nvPicPr>
        <p:blipFill>
          <a:blip r:embed="rId2"/>
          <a:srcRect/>
          <a:stretch>
            <a:fillRect/>
          </a:stretch>
        </p:blipFill>
        <p:spPr bwMode="auto">
          <a:xfrm>
            <a:off x="391886" y="1619794"/>
            <a:ext cx="11495313" cy="2514056"/>
          </a:xfrm>
          <a:prstGeom prst="rect">
            <a:avLst/>
          </a:prstGeom>
          <a:noFill/>
          <a:ln w="9525">
            <a:noFill/>
            <a:miter lim="800000"/>
            <a:headEnd/>
            <a:tailEnd/>
          </a:ln>
        </p:spPr>
      </p:pic>
      <p:sp>
        <p:nvSpPr>
          <p:cNvPr id="7" name="Rectangle 3" descr="Purple mesh"/>
          <p:cNvSpPr>
            <a:spLocks noChangeArrowheads="1"/>
          </p:cNvSpPr>
          <p:nvPr/>
        </p:nvSpPr>
        <p:spPr bwMode="auto">
          <a:xfrm>
            <a:off x="391887" y="4402183"/>
            <a:ext cx="11495314" cy="1752958"/>
          </a:xfrm>
          <a:prstGeom prst="rect">
            <a:avLst/>
          </a:prstGeom>
          <a:noFill/>
          <a:ln w="9525">
            <a:noFill/>
            <a:miter lim="800000"/>
            <a:headEnd/>
            <a:tailEnd/>
          </a:ln>
        </p:spPr>
        <p:txBody>
          <a:bodyPr anchor="b"/>
          <a:lstStyle/>
          <a:p>
            <a:pPr algn="ctr">
              <a:spcBef>
                <a:spcPct val="0"/>
              </a:spcBef>
            </a:pPr>
            <a:r>
              <a:rPr lang="en-US" sz="3200" b="1" dirty="0"/>
              <a:t>CA </a:t>
            </a:r>
            <a:r>
              <a:rPr lang="en-US" sz="3200" b="1" dirty="0" smtClean="0"/>
              <a:t>VITESH D. GANDHI,</a:t>
            </a:r>
            <a:endParaRPr lang="en-US" sz="3200" b="1" dirty="0"/>
          </a:p>
          <a:p>
            <a:pPr algn="ctr">
              <a:spcBef>
                <a:spcPct val="0"/>
              </a:spcBef>
            </a:pPr>
            <a:r>
              <a:rPr lang="en-US" sz="3200" b="1" dirty="0" smtClean="0"/>
              <a:t>Email</a:t>
            </a:r>
            <a:r>
              <a:rPr lang="en-US" sz="3200" b="1" dirty="0"/>
              <a:t>: </a:t>
            </a:r>
            <a:r>
              <a:rPr lang="en-US" sz="3200" b="1" dirty="0" smtClean="0"/>
              <a:t>vitesh.g@cas.ind.in</a:t>
            </a:r>
            <a:endParaRPr lang="en-US" sz="3200" b="1" dirty="0"/>
          </a:p>
          <a:p>
            <a:pPr algn="ctr">
              <a:spcBef>
                <a:spcPct val="0"/>
              </a:spcBef>
            </a:pPr>
            <a:r>
              <a:rPr lang="en-US" sz="3200" b="1" dirty="0"/>
              <a:t>Cell: </a:t>
            </a:r>
            <a:r>
              <a:rPr lang="en-US" sz="3200" b="1" dirty="0" smtClean="0"/>
              <a:t>9322403486</a:t>
            </a:r>
            <a:endParaRPr lang="en-US" sz="2000" b="1" dirty="0"/>
          </a:p>
        </p:txBody>
      </p:sp>
    </p:spTree>
    <p:extLst>
      <p:ext uri="{BB962C8B-B14F-4D97-AF65-F5344CB8AC3E}">
        <p14:creationId xmlns:p14="http://schemas.microsoft.com/office/powerpoint/2010/main" val="200223199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F26325-E128-4666-8A0D-B82B5C55301F}"/>
              </a:ext>
            </a:extLst>
          </p:cNvPr>
          <p:cNvSpPr>
            <a:spLocks noGrp="1"/>
          </p:cNvSpPr>
          <p:nvPr>
            <p:ph type="title"/>
          </p:nvPr>
        </p:nvSpPr>
        <p:spPr>
          <a:xfrm>
            <a:off x="352697" y="294720"/>
            <a:ext cx="11508377" cy="567429"/>
          </a:xfrm>
        </p:spPr>
        <p:txBody>
          <a:bodyPr>
            <a:noAutofit/>
          </a:bodyPr>
          <a:lstStyle/>
          <a:p>
            <a:r>
              <a:rPr lang="en-US" sz="3200" b="1" dirty="0">
                <a:solidFill>
                  <a:schemeClr val="accent4">
                    <a:lumMod val="75000"/>
                  </a:schemeClr>
                </a:solidFill>
                <a:latin typeface="Bookman Old Style" pitchFamily="18" charset="0"/>
              </a:rPr>
              <a:t>Objective</a:t>
            </a:r>
            <a:endParaRPr lang="en-IN" sz="3200" b="1" dirty="0">
              <a:latin typeface="Bookman Old Style" pitchFamily="18" charset="0"/>
            </a:endParaRPr>
          </a:p>
        </p:txBody>
      </p:sp>
      <p:sp>
        <p:nvSpPr>
          <p:cNvPr id="3" name="Content Placeholder 2">
            <a:extLst>
              <a:ext uri="{FF2B5EF4-FFF2-40B4-BE49-F238E27FC236}">
                <a16:creationId xmlns:a16="http://schemas.microsoft.com/office/drawing/2014/main" xmlns="" id="{3806A696-9F87-4E0A-8584-D95E44516336}"/>
              </a:ext>
            </a:extLst>
          </p:cNvPr>
          <p:cNvSpPr>
            <a:spLocks noGrp="1"/>
          </p:cNvSpPr>
          <p:nvPr>
            <p:ph sz="quarter" idx="1"/>
          </p:nvPr>
        </p:nvSpPr>
        <p:spPr>
          <a:xfrm>
            <a:off x="444137" y="1528353"/>
            <a:ext cx="11200843" cy="4963887"/>
          </a:xfrm>
        </p:spPr>
        <p:txBody>
          <a:bodyPr>
            <a:noAutofit/>
          </a:bodyPr>
          <a:lstStyle/>
          <a:p>
            <a:pPr marL="53975" lvl="1" indent="0">
              <a:spcBef>
                <a:spcPts val="600"/>
              </a:spcBef>
              <a:spcAft>
                <a:spcPts val="600"/>
              </a:spcAft>
              <a:buNone/>
            </a:pPr>
            <a:r>
              <a:rPr lang="en-US" sz="1800" b="1" dirty="0">
                <a:solidFill>
                  <a:schemeClr val="tx1"/>
                </a:solidFill>
                <a:latin typeface="Bookman Old Style" pitchFamily="18" charset="0"/>
              </a:rPr>
              <a:t>Compliance with: </a:t>
            </a:r>
          </a:p>
          <a:p>
            <a:pPr marL="53975" lvl="1" indent="0">
              <a:spcBef>
                <a:spcPts val="600"/>
              </a:spcBef>
              <a:spcAft>
                <a:spcPts val="600"/>
              </a:spcAft>
              <a:buNone/>
            </a:pPr>
            <a:r>
              <a:rPr lang="en-US" sz="1800" b="1" dirty="0">
                <a:solidFill>
                  <a:schemeClr val="tx1"/>
                </a:solidFill>
                <a:latin typeface="Bookman Old Style" pitchFamily="18" charset="0"/>
              </a:rPr>
              <a:t> - RBI / ICAI Guidelines</a:t>
            </a:r>
          </a:p>
          <a:p>
            <a:pPr marL="53975" lvl="1" indent="0">
              <a:spcBef>
                <a:spcPts val="600"/>
              </a:spcBef>
              <a:spcAft>
                <a:spcPts val="600"/>
              </a:spcAft>
              <a:buNone/>
            </a:pPr>
            <a:r>
              <a:rPr lang="en-US" sz="1800" b="1" dirty="0">
                <a:solidFill>
                  <a:schemeClr val="tx1"/>
                </a:solidFill>
                <a:latin typeface="Bookman Old Style" pitchFamily="18" charset="0"/>
              </a:rPr>
              <a:t> - Terms of Appointment</a:t>
            </a:r>
          </a:p>
          <a:p>
            <a:pPr marL="53975" lvl="1" indent="0">
              <a:spcBef>
                <a:spcPts val="600"/>
              </a:spcBef>
              <a:spcAft>
                <a:spcPts val="600"/>
              </a:spcAft>
              <a:buNone/>
            </a:pPr>
            <a:r>
              <a:rPr lang="en-US" sz="1800" b="1" dirty="0">
                <a:solidFill>
                  <a:schemeClr val="tx1"/>
                </a:solidFill>
                <a:latin typeface="Bookman Old Style" pitchFamily="18" charset="0"/>
              </a:rPr>
              <a:t> - Accounting Standards</a:t>
            </a:r>
          </a:p>
          <a:p>
            <a:pPr marL="53975" lvl="1" indent="0">
              <a:spcBef>
                <a:spcPts val="600"/>
              </a:spcBef>
              <a:spcAft>
                <a:spcPts val="600"/>
              </a:spcAft>
              <a:buNone/>
            </a:pPr>
            <a:r>
              <a:rPr lang="en-US" sz="1800" b="1" dirty="0">
                <a:solidFill>
                  <a:schemeClr val="tx1"/>
                </a:solidFill>
                <a:latin typeface="Bookman Old Style" pitchFamily="18" charset="0"/>
              </a:rPr>
              <a:t> - Standards on Auditing</a:t>
            </a:r>
          </a:p>
          <a:p>
            <a:pPr marL="53975" lvl="1" indent="0">
              <a:spcBef>
                <a:spcPts val="600"/>
              </a:spcBef>
              <a:spcAft>
                <a:spcPts val="600"/>
              </a:spcAft>
              <a:buNone/>
            </a:pPr>
            <a:r>
              <a:rPr lang="en-US" sz="1800" b="1" dirty="0" smtClean="0">
                <a:solidFill>
                  <a:schemeClr val="tx1"/>
                </a:solidFill>
                <a:latin typeface="Bookman Old Style" pitchFamily="18" charset="0"/>
              </a:rPr>
              <a:t>Other </a:t>
            </a:r>
            <a:r>
              <a:rPr lang="en-US" sz="1800" b="1" dirty="0">
                <a:solidFill>
                  <a:schemeClr val="tx1"/>
                </a:solidFill>
                <a:latin typeface="Bookman Old Style" pitchFamily="18" charset="0"/>
              </a:rPr>
              <a:t>Certification work</a:t>
            </a:r>
          </a:p>
          <a:p>
            <a:pPr marL="53975" lvl="1" indent="0">
              <a:spcBef>
                <a:spcPts val="600"/>
              </a:spcBef>
              <a:spcAft>
                <a:spcPts val="600"/>
              </a:spcAft>
              <a:buNone/>
            </a:pPr>
            <a:r>
              <a:rPr lang="en-US" sz="1800" b="1" dirty="0" smtClean="0">
                <a:solidFill>
                  <a:schemeClr val="tx1"/>
                </a:solidFill>
                <a:latin typeface="Bookman Old Style" pitchFamily="18" charset="0"/>
              </a:rPr>
              <a:t>Effective </a:t>
            </a:r>
            <a:r>
              <a:rPr lang="en-US" sz="1800" b="1" dirty="0">
                <a:solidFill>
                  <a:schemeClr val="tx1"/>
                </a:solidFill>
                <a:latin typeface="Bookman Old Style" pitchFamily="18" charset="0"/>
              </a:rPr>
              <a:t>Reporting </a:t>
            </a:r>
          </a:p>
          <a:p>
            <a:pPr marL="53975" lvl="1" indent="0">
              <a:spcBef>
                <a:spcPts val="600"/>
              </a:spcBef>
              <a:spcAft>
                <a:spcPts val="600"/>
              </a:spcAft>
              <a:buNone/>
            </a:pPr>
            <a:r>
              <a:rPr lang="en-US" sz="1800" b="1" dirty="0" smtClean="0">
                <a:solidFill>
                  <a:schemeClr val="tx1"/>
                </a:solidFill>
                <a:latin typeface="Bookman Old Style" pitchFamily="18" charset="0"/>
              </a:rPr>
              <a:t>Completion </a:t>
            </a:r>
            <a:r>
              <a:rPr lang="en-US" sz="1800" b="1" dirty="0">
                <a:solidFill>
                  <a:schemeClr val="tx1"/>
                </a:solidFill>
                <a:latin typeface="Bookman Old Style" pitchFamily="18" charset="0"/>
              </a:rPr>
              <a:t>of Work in Time</a:t>
            </a:r>
          </a:p>
        </p:txBody>
      </p:sp>
      <p:pic>
        <p:nvPicPr>
          <p:cNvPr id="6" name="Picture 2" descr="C:\Users\kushagra.vyas\Desktop\audit.png">
            <a:extLst>
              <a:ext uri="{FF2B5EF4-FFF2-40B4-BE49-F238E27FC236}">
                <a16:creationId xmlns:a16="http://schemas.microsoft.com/office/drawing/2014/main" xmlns="" id="{0D5CE1FA-9F61-4B86-94AC-2CEC290104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0206" y="1567543"/>
            <a:ext cx="1950720" cy="1796716"/>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3">
            <a:extLst>
              <a:ext uri="{FF2B5EF4-FFF2-40B4-BE49-F238E27FC236}">
                <a16:creationId xmlns:a16="http://schemas.microsoft.com/office/drawing/2014/main" xmlns="" id="{AC224444-1D62-41DD-A911-B36E0BEEF5D0}"/>
              </a:ext>
            </a:extLst>
          </p:cNvPr>
          <p:cNvSpPr>
            <a:spLocks noGrp="1"/>
          </p:cNvSpPr>
          <p:nvPr>
            <p:ph type="sldNum" sz="quarter" idx="12"/>
          </p:nvPr>
        </p:nvSpPr>
        <p:spPr>
          <a:xfrm>
            <a:off x="5643154" y="966651"/>
            <a:ext cx="862150" cy="574765"/>
          </a:xfrm>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8543665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01ACB7FE-723D-4610-9537-B95BAC0D48DE}"/>
              </a:ext>
            </a:extLst>
          </p:cNvPr>
          <p:cNvSpPr>
            <a:spLocks noGrp="1"/>
          </p:cNvSpPr>
          <p:nvPr>
            <p:ph type="sldNum" sz="quarter" idx="12"/>
          </p:nvPr>
        </p:nvSpPr>
        <p:spPr/>
        <p:txBody>
          <a:bodyPr/>
          <a:lstStyle/>
          <a:p>
            <a:fld id="{D57F1E4F-1CFF-5643-939E-217C01CDF565}" type="slidenum">
              <a:rPr lang="en-US" smtClean="0"/>
              <a:pPr/>
              <a:t>5</a:t>
            </a:fld>
            <a:endParaRPr lang="en-US" dirty="0"/>
          </a:p>
        </p:txBody>
      </p:sp>
      <p:pic>
        <p:nvPicPr>
          <p:cNvPr id="3" name="Picture 2">
            <a:extLst>
              <a:ext uri="{FF2B5EF4-FFF2-40B4-BE49-F238E27FC236}">
                <a16:creationId xmlns:a16="http://schemas.microsoft.com/office/drawing/2014/main" xmlns="" id="{6FF18134-A772-4881-A8BB-C909D55AE003}"/>
              </a:ext>
            </a:extLst>
          </p:cNvPr>
          <p:cNvPicPr>
            <a:picLocks noChangeAspect="1"/>
          </p:cNvPicPr>
          <p:nvPr/>
        </p:nvPicPr>
        <p:blipFill>
          <a:blip r:embed="rId2"/>
          <a:stretch>
            <a:fillRect/>
          </a:stretch>
        </p:blipFill>
        <p:spPr>
          <a:xfrm>
            <a:off x="3839527" y="1619795"/>
            <a:ext cx="4659724" cy="4715692"/>
          </a:xfrm>
          <a:prstGeom prst="rect">
            <a:avLst/>
          </a:prstGeom>
        </p:spPr>
      </p:pic>
      <p:sp>
        <p:nvSpPr>
          <p:cNvPr id="7" name="Title 1">
            <a:extLst>
              <a:ext uri="{FF2B5EF4-FFF2-40B4-BE49-F238E27FC236}">
                <a16:creationId xmlns:a16="http://schemas.microsoft.com/office/drawing/2014/main" xmlns="" id="{8E3FD3FA-17AF-4B3C-9DC6-A93291F48EA2}"/>
              </a:ext>
            </a:extLst>
          </p:cNvPr>
          <p:cNvSpPr>
            <a:spLocks noGrp="1"/>
          </p:cNvSpPr>
          <p:nvPr>
            <p:ph type="title"/>
          </p:nvPr>
        </p:nvSpPr>
        <p:spPr>
          <a:xfrm>
            <a:off x="402336" y="235131"/>
            <a:ext cx="11210543" cy="849086"/>
          </a:xfrm>
        </p:spPr>
        <p:txBody>
          <a:bodyPr>
            <a:noAutofit/>
          </a:bodyPr>
          <a:lstStyle/>
          <a:p>
            <a:pPr algn="l"/>
            <a:r>
              <a:rPr lang="en-IN" sz="2800" b="1" dirty="0" smtClean="0">
                <a:solidFill>
                  <a:schemeClr val="accent4">
                    <a:lumMod val="75000"/>
                  </a:schemeClr>
                </a:solidFill>
                <a:latin typeface="Bookman Old Style" pitchFamily="18" charset="0"/>
              </a:rPr>
              <a:t>Branch Audit </a:t>
            </a:r>
            <a:br>
              <a:rPr lang="en-IN" sz="2800" b="1" dirty="0" smtClean="0">
                <a:solidFill>
                  <a:schemeClr val="accent4">
                    <a:lumMod val="75000"/>
                  </a:schemeClr>
                </a:solidFill>
                <a:latin typeface="Bookman Old Style" pitchFamily="18" charset="0"/>
              </a:rPr>
            </a:br>
            <a:r>
              <a:rPr lang="en-IN" sz="2800" b="1" dirty="0" smtClean="0">
                <a:solidFill>
                  <a:schemeClr val="accent4">
                    <a:lumMod val="75000"/>
                  </a:schemeClr>
                </a:solidFill>
                <a:latin typeface="Bookman Old Style" pitchFamily="18" charset="0"/>
              </a:rPr>
              <a:t>Read and Follow</a:t>
            </a:r>
            <a:endParaRPr lang="en-IN" sz="2800" b="1" dirty="0">
              <a:solidFill>
                <a:schemeClr val="accent4">
                  <a:lumMod val="75000"/>
                </a:schemeClr>
              </a:solidFill>
              <a:latin typeface="Bookman Old Style" pitchFamily="18" charset="0"/>
            </a:endParaRPr>
          </a:p>
        </p:txBody>
      </p:sp>
      <p:sp>
        <p:nvSpPr>
          <p:cNvPr id="8" name="Title 1">
            <a:extLst>
              <a:ext uri="{FF2B5EF4-FFF2-40B4-BE49-F238E27FC236}">
                <a16:creationId xmlns:a16="http://schemas.microsoft.com/office/drawing/2014/main" xmlns="" id="{6DD290E8-1F07-4A5E-8F23-01D2FB20E718}"/>
              </a:ext>
            </a:extLst>
          </p:cNvPr>
          <p:cNvSpPr txBox="1">
            <a:spLocks/>
          </p:cNvSpPr>
          <p:nvPr/>
        </p:nvSpPr>
        <p:spPr>
          <a:xfrm>
            <a:off x="7590743" y="235131"/>
            <a:ext cx="3704786" cy="744583"/>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en-IN" sz="2800" b="1" dirty="0">
              <a:solidFill>
                <a:schemeClr val="accent4">
                  <a:lumMod val="75000"/>
                </a:schemeClr>
              </a:solidFill>
            </a:endParaRPr>
          </a:p>
        </p:txBody>
      </p:sp>
    </p:spTree>
    <p:extLst>
      <p:ext uri="{BB962C8B-B14F-4D97-AF65-F5344CB8AC3E}">
        <p14:creationId xmlns:p14="http://schemas.microsoft.com/office/powerpoint/2010/main" val="222280316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E4CA27-5BEE-44A8-8B45-7A979CEFB6EF}"/>
              </a:ext>
            </a:extLst>
          </p:cNvPr>
          <p:cNvSpPr>
            <a:spLocks noGrp="1"/>
          </p:cNvSpPr>
          <p:nvPr>
            <p:ph type="title"/>
          </p:nvPr>
        </p:nvSpPr>
        <p:spPr>
          <a:xfrm>
            <a:off x="431074" y="323248"/>
            <a:ext cx="11390812" cy="617278"/>
          </a:xfrm>
        </p:spPr>
        <p:txBody>
          <a:bodyPr>
            <a:noAutofit/>
          </a:bodyPr>
          <a:lstStyle/>
          <a:p>
            <a:r>
              <a:rPr lang="en-US" sz="3200" b="1" dirty="0">
                <a:solidFill>
                  <a:schemeClr val="accent4">
                    <a:lumMod val="75000"/>
                  </a:schemeClr>
                </a:solidFill>
                <a:latin typeface="Bookman Old Style" pitchFamily="18" charset="0"/>
              </a:rPr>
              <a:t>Ground Work at Office</a:t>
            </a:r>
            <a:endParaRPr lang="en-IN" sz="3200" b="1" dirty="0">
              <a:latin typeface="Bookman Old Style" pitchFamily="18" charset="0"/>
            </a:endParaRPr>
          </a:p>
        </p:txBody>
      </p:sp>
      <p:sp>
        <p:nvSpPr>
          <p:cNvPr id="4" name="Slide Number Placeholder 3">
            <a:extLst>
              <a:ext uri="{FF2B5EF4-FFF2-40B4-BE49-F238E27FC236}">
                <a16:creationId xmlns:a16="http://schemas.microsoft.com/office/drawing/2014/main" xmlns="" id="{EC63E73E-3243-4564-8B62-A509064D169D}"/>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
        <p:nvSpPr>
          <p:cNvPr id="3" name="Content Placeholder 2">
            <a:extLst>
              <a:ext uri="{FF2B5EF4-FFF2-40B4-BE49-F238E27FC236}">
                <a16:creationId xmlns:a16="http://schemas.microsoft.com/office/drawing/2014/main" xmlns="" id="{4E775278-00D4-4651-BE51-CF771F0A27C6}"/>
              </a:ext>
            </a:extLst>
          </p:cNvPr>
          <p:cNvSpPr>
            <a:spLocks noGrp="1"/>
          </p:cNvSpPr>
          <p:nvPr>
            <p:ph sz="quarter" idx="1"/>
          </p:nvPr>
        </p:nvSpPr>
        <p:spPr>
          <a:xfrm>
            <a:off x="470264" y="1672045"/>
            <a:ext cx="11038062" cy="4062549"/>
          </a:xfrm>
        </p:spPr>
        <p:txBody>
          <a:bodyPr>
            <a:noAutofit/>
          </a:bodyPr>
          <a:lstStyle/>
          <a:p>
            <a:pPr marL="0" indent="0" algn="just">
              <a:buNone/>
            </a:pPr>
            <a:r>
              <a:rPr lang="en-US" b="1" dirty="0">
                <a:latin typeface="Bookman Old Style" pitchFamily="18" charset="0"/>
              </a:rPr>
              <a:t>Preliminary Work</a:t>
            </a:r>
          </a:p>
          <a:p>
            <a:pPr marL="0" indent="0" algn="just">
              <a:buNone/>
            </a:pPr>
            <a:endParaRPr lang="en-US" b="1" dirty="0">
              <a:latin typeface="Bookman Old Style" pitchFamily="18" charset="0"/>
            </a:endParaRPr>
          </a:p>
          <a:p>
            <a:pPr marL="0" indent="0" algn="just">
              <a:buNone/>
            </a:pPr>
            <a:r>
              <a:rPr lang="en-US" b="1" dirty="0">
                <a:latin typeface="Bookman Old Style" pitchFamily="18" charset="0"/>
              </a:rPr>
              <a:t>Evaluation of Internal Controls</a:t>
            </a:r>
          </a:p>
          <a:p>
            <a:pPr marL="0" indent="0" algn="just">
              <a:buNone/>
            </a:pPr>
            <a:endParaRPr lang="en-US" b="1" dirty="0">
              <a:latin typeface="Bookman Old Style" pitchFamily="18" charset="0"/>
            </a:endParaRPr>
          </a:p>
          <a:p>
            <a:pPr marL="0" indent="0" algn="just">
              <a:buNone/>
            </a:pPr>
            <a:r>
              <a:rPr lang="en-US" b="1" dirty="0">
                <a:latin typeface="Bookman Old Style" pitchFamily="18" charset="0"/>
              </a:rPr>
              <a:t>Prepare Audit Program</a:t>
            </a:r>
          </a:p>
          <a:p>
            <a:pPr marL="0" indent="0" algn="just">
              <a:buNone/>
            </a:pPr>
            <a:endParaRPr lang="en-US" b="1" dirty="0">
              <a:latin typeface="Bookman Old Style" pitchFamily="18" charset="0"/>
            </a:endParaRPr>
          </a:p>
          <a:p>
            <a:pPr marL="0" indent="0" algn="just">
              <a:buNone/>
            </a:pPr>
            <a:r>
              <a:rPr lang="en-US" b="1" dirty="0">
                <a:latin typeface="Bookman Old Style" pitchFamily="18" charset="0"/>
              </a:rPr>
              <a:t>Overall Time &amp; Manpower Planning</a:t>
            </a:r>
          </a:p>
        </p:txBody>
      </p:sp>
      <p:sp>
        <p:nvSpPr>
          <p:cNvPr id="7" name="Rounded Rectangle 3">
            <a:extLst>
              <a:ext uri="{FF2B5EF4-FFF2-40B4-BE49-F238E27FC236}">
                <a16:creationId xmlns:a16="http://schemas.microsoft.com/office/drawing/2014/main" xmlns="" id="{3C71DC7D-39C4-4119-996C-E4F15977177D}"/>
              </a:ext>
            </a:extLst>
          </p:cNvPr>
          <p:cNvSpPr/>
          <p:nvPr/>
        </p:nvSpPr>
        <p:spPr bwMode="auto">
          <a:xfrm>
            <a:off x="1672046" y="5926905"/>
            <a:ext cx="9224822" cy="447769"/>
          </a:xfrm>
          <a:prstGeom prst="roundRect">
            <a:avLst/>
          </a:prstGeom>
          <a:solidFill>
            <a:srgbClr val="FFFFE9"/>
          </a:solidFill>
          <a:ln w="9525" cap="rnd"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lang="en-US" dirty="0">
                <a:solidFill>
                  <a:schemeClr val="tx1">
                    <a:lumMod val="75000"/>
                    <a:lumOff val="25000"/>
                  </a:schemeClr>
                </a:solidFill>
              </a:rPr>
              <a:t>Laying Overall Audit Plan</a:t>
            </a:r>
            <a:endParaRPr lang="en-IN" dirty="0">
              <a:solidFill>
                <a:schemeClr val="tx1">
                  <a:lumMod val="75000"/>
                  <a:lumOff val="25000"/>
                </a:schemeClr>
              </a:solidFill>
            </a:endParaRPr>
          </a:p>
        </p:txBody>
      </p:sp>
      <p:pic>
        <p:nvPicPr>
          <p:cNvPr id="8" name="rg_hi" descr="http://t1.gstatic.com/images?q=tbn:ANd9GcRBf59FJjfdX82bhAV4__TanlZ57Fp09x1H2h4ewY1JuHaU5u1GWQ">
            <a:hlinkClick r:id="rId2"/>
            <a:extLst>
              <a:ext uri="{FF2B5EF4-FFF2-40B4-BE49-F238E27FC236}">
                <a16:creationId xmlns:a16="http://schemas.microsoft.com/office/drawing/2014/main" xmlns="" id="{576029C2-221A-4E71-9A7D-2F39A815F9BB}"/>
              </a:ext>
            </a:extLst>
          </p:cNvPr>
          <p:cNvPicPr/>
          <p:nvPr/>
        </p:nvPicPr>
        <p:blipFill>
          <a:blip r:embed="rId3"/>
          <a:srcRect/>
          <a:stretch>
            <a:fillRect/>
          </a:stretch>
        </p:blipFill>
        <p:spPr bwMode="auto">
          <a:xfrm>
            <a:off x="9405716" y="1606732"/>
            <a:ext cx="2342147" cy="1722783"/>
          </a:xfrm>
          <a:prstGeom prst="rect">
            <a:avLst/>
          </a:prstGeom>
          <a:noFill/>
          <a:ln w="9525">
            <a:noFill/>
            <a:miter lim="800000"/>
            <a:headEnd/>
            <a:tailEnd/>
          </a:ln>
        </p:spPr>
      </p:pic>
    </p:spTree>
    <p:extLst>
      <p:ext uri="{BB962C8B-B14F-4D97-AF65-F5344CB8AC3E}">
        <p14:creationId xmlns:p14="http://schemas.microsoft.com/office/powerpoint/2010/main" val="304592310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E4CA27-5BEE-44A8-8B45-7A979CEFB6EF}"/>
              </a:ext>
            </a:extLst>
          </p:cNvPr>
          <p:cNvSpPr>
            <a:spLocks noGrp="1"/>
          </p:cNvSpPr>
          <p:nvPr>
            <p:ph type="title"/>
          </p:nvPr>
        </p:nvSpPr>
        <p:spPr>
          <a:xfrm>
            <a:off x="378823" y="323248"/>
            <a:ext cx="11482251" cy="630341"/>
          </a:xfrm>
        </p:spPr>
        <p:txBody>
          <a:bodyPr>
            <a:normAutofit/>
          </a:bodyPr>
          <a:lstStyle/>
          <a:p>
            <a:r>
              <a:rPr lang="en-US" sz="3200" b="1" dirty="0" smtClean="0">
                <a:solidFill>
                  <a:schemeClr val="accent4">
                    <a:lumMod val="75000"/>
                  </a:schemeClr>
                </a:solidFill>
                <a:latin typeface="Bookman Old Style" pitchFamily="18" charset="0"/>
              </a:rPr>
              <a:t>Strong Planning – Backbone of Auditor</a:t>
            </a:r>
            <a:endParaRPr lang="en-IN" sz="3200" b="1" dirty="0">
              <a:solidFill>
                <a:schemeClr val="accent4">
                  <a:lumMod val="75000"/>
                </a:schemeClr>
              </a:solidFill>
              <a:latin typeface="Bookman Old Style" pitchFamily="18" charset="0"/>
            </a:endParaRPr>
          </a:p>
        </p:txBody>
      </p:sp>
      <p:sp>
        <p:nvSpPr>
          <p:cNvPr id="4" name="Slide Number Placeholder 3">
            <a:extLst>
              <a:ext uri="{FF2B5EF4-FFF2-40B4-BE49-F238E27FC236}">
                <a16:creationId xmlns:a16="http://schemas.microsoft.com/office/drawing/2014/main" xmlns="" id="{EC63E73E-3243-4564-8B62-A509064D169D}"/>
              </a:ext>
            </a:extLst>
          </p:cNvPr>
          <p:cNvSpPr>
            <a:spLocks noGrp="1"/>
          </p:cNvSpPr>
          <p:nvPr>
            <p:ph type="sldNum" sz="quarter" idx="12"/>
          </p:nvPr>
        </p:nvSpPr>
        <p:spPr/>
        <p:txBody>
          <a:bodyPr/>
          <a:lstStyle/>
          <a:p>
            <a:fld id="{D57F1E4F-1CFF-5643-939E-217C01CDF565}" type="slidenum">
              <a:rPr lang="en-US" smtClean="0"/>
              <a:pPr/>
              <a:t>7</a:t>
            </a:fld>
            <a:endParaRPr lang="en-US" dirty="0"/>
          </a:p>
        </p:txBody>
      </p:sp>
      <p:pic>
        <p:nvPicPr>
          <p:cNvPr id="9" name="Picture 2" descr="\\192.168.168.150\d\3 ARTICLE'S DATA\Vedant K.Parikh\PPT folder\Bank Audit\Images\capacity-planning (1).jpg"/>
          <p:cNvPicPr>
            <a:picLocks noGrp="1" noChangeAspect="1" noChangeArrowheads="1"/>
          </p:cNvPicPr>
          <p:nvPr>
            <p:ph sz="quarter" idx="1"/>
          </p:nvPr>
        </p:nvPicPr>
        <p:blipFill>
          <a:blip r:embed="rId2"/>
          <a:stretch>
            <a:fillRect/>
          </a:stretch>
        </p:blipFill>
        <p:spPr bwMode="auto">
          <a:xfrm>
            <a:off x="1619250" y="1901067"/>
            <a:ext cx="9079230" cy="3146353"/>
          </a:xfrm>
          <a:prstGeom prst="rect">
            <a:avLst/>
          </a:prstGeom>
          <a:noFill/>
        </p:spPr>
      </p:pic>
    </p:spTree>
    <p:extLst>
      <p:ext uri="{BB962C8B-B14F-4D97-AF65-F5344CB8AC3E}">
        <p14:creationId xmlns:p14="http://schemas.microsoft.com/office/powerpoint/2010/main" val="304592310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B69DDF-E9CF-4B1D-81A9-0C204392F3FC}"/>
              </a:ext>
            </a:extLst>
          </p:cNvPr>
          <p:cNvSpPr>
            <a:spLocks noGrp="1"/>
          </p:cNvSpPr>
          <p:nvPr>
            <p:ph type="title"/>
          </p:nvPr>
        </p:nvSpPr>
        <p:spPr>
          <a:xfrm>
            <a:off x="339635" y="258350"/>
            <a:ext cx="11508376" cy="590735"/>
          </a:xfrm>
        </p:spPr>
        <p:txBody>
          <a:bodyPr>
            <a:normAutofit/>
          </a:bodyPr>
          <a:lstStyle/>
          <a:p>
            <a:r>
              <a:rPr lang="en-US" sz="3200" b="1" dirty="0">
                <a:solidFill>
                  <a:schemeClr val="accent4">
                    <a:lumMod val="75000"/>
                  </a:schemeClr>
                </a:solidFill>
                <a:latin typeface="Bookman Old Style" pitchFamily="18" charset="0"/>
              </a:rPr>
              <a:t>Audit Planning</a:t>
            </a:r>
            <a:endParaRPr lang="en-IN" sz="3200" b="1" dirty="0">
              <a:latin typeface="Bookman Old Style" pitchFamily="18" charset="0"/>
            </a:endParaRPr>
          </a:p>
        </p:txBody>
      </p:sp>
      <p:sp>
        <p:nvSpPr>
          <p:cNvPr id="4" name="Slide Number Placeholder 3">
            <a:extLst>
              <a:ext uri="{FF2B5EF4-FFF2-40B4-BE49-F238E27FC236}">
                <a16:creationId xmlns:a16="http://schemas.microsoft.com/office/drawing/2014/main" xmlns="" id="{CD5F5D02-8125-4AE6-8978-FF44DCED8FF5}"/>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
        <p:nvSpPr>
          <p:cNvPr id="3" name="Content Placeholder 2">
            <a:extLst>
              <a:ext uri="{FF2B5EF4-FFF2-40B4-BE49-F238E27FC236}">
                <a16:creationId xmlns:a16="http://schemas.microsoft.com/office/drawing/2014/main" xmlns="" id="{4D30F71E-BF3E-41C9-A4B7-59A001119288}"/>
              </a:ext>
            </a:extLst>
          </p:cNvPr>
          <p:cNvSpPr>
            <a:spLocks noGrp="1"/>
          </p:cNvSpPr>
          <p:nvPr>
            <p:ph sz="quarter" idx="1"/>
          </p:nvPr>
        </p:nvSpPr>
        <p:spPr>
          <a:xfrm>
            <a:off x="391887" y="1554480"/>
            <a:ext cx="11390810" cy="4937760"/>
          </a:xfrm>
        </p:spPr>
        <p:txBody>
          <a:bodyPr>
            <a:noAutofit/>
          </a:bodyPr>
          <a:lstStyle/>
          <a:p>
            <a:pPr marL="0" indent="0" algn="just">
              <a:spcBef>
                <a:spcPts val="600"/>
              </a:spcBef>
              <a:spcAft>
                <a:spcPts val="600"/>
              </a:spcAft>
              <a:buFont typeface="Wingdings" pitchFamily="2" charset="2"/>
              <a:buChar char="ü"/>
            </a:pPr>
            <a:r>
              <a:rPr lang="en-US" sz="1600" b="1" dirty="0" smtClean="0">
                <a:latin typeface="Bookman Old Style" pitchFamily="18" charset="0"/>
              </a:rPr>
              <a:t>Applicable </a:t>
            </a:r>
            <a:r>
              <a:rPr lang="en-US" sz="1600" b="1" dirty="0">
                <a:latin typeface="Bookman Old Style" pitchFamily="18" charset="0"/>
              </a:rPr>
              <a:t>Act for the Bank</a:t>
            </a:r>
          </a:p>
          <a:p>
            <a:pPr marL="179388" indent="-179388" algn="just">
              <a:spcBef>
                <a:spcPts val="600"/>
              </a:spcBef>
              <a:spcAft>
                <a:spcPts val="600"/>
              </a:spcAft>
              <a:buFont typeface="Wingdings" pitchFamily="2" charset="2"/>
              <a:buChar char="ü"/>
            </a:pPr>
            <a:r>
              <a:rPr lang="en-US" sz="1600" b="1" dirty="0" smtClean="0">
                <a:latin typeface="Bookman Old Style" pitchFamily="18" charset="0"/>
              </a:rPr>
              <a:t>Independence Declaration to be Obtain from Partner and other qualified professionals prior to                     accepting the assignment</a:t>
            </a:r>
          </a:p>
          <a:p>
            <a:pPr marL="0" indent="0" algn="just">
              <a:spcBef>
                <a:spcPts val="600"/>
              </a:spcBef>
              <a:spcAft>
                <a:spcPts val="600"/>
              </a:spcAft>
              <a:buFont typeface="Wingdings" pitchFamily="2" charset="2"/>
              <a:buChar char="ü"/>
            </a:pPr>
            <a:r>
              <a:rPr lang="en-US" sz="1600" b="1" dirty="0" smtClean="0">
                <a:latin typeface="Bookman Old Style" pitchFamily="18" charset="0"/>
              </a:rPr>
              <a:t>Appointment </a:t>
            </a:r>
            <a:r>
              <a:rPr lang="en-US" sz="1600" b="1" dirty="0">
                <a:latin typeface="Bookman Old Style" pitchFamily="18" charset="0"/>
              </a:rPr>
              <a:t>Letter / Acceptance Letter</a:t>
            </a:r>
          </a:p>
          <a:p>
            <a:pPr marL="0" indent="0" algn="just">
              <a:spcBef>
                <a:spcPts val="600"/>
              </a:spcBef>
              <a:spcAft>
                <a:spcPts val="600"/>
              </a:spcAft>
              <a:buFont typeface="Wingdings" pitchFamily="2" charset="2"/>
              <a:buChar char="ü"/>
            </a:pPr>
            <a:r>
              <a:rPr lang="en-US" sz="1600" b="1" dirty="0" smtClean="0">
                <a:latin typeface="Bookman Old Style" pitchFamily="18" charset="0"/>
              </a:rPr>
              <a:t>NOC of Previous Auditor.</a:t>
            </a:r>
          </a:p>
          <a:p>
            <a:pPr marL="0" indent="0" algn="just">
              <a:spcBef>
                <a:spcPts val="600"/>
              </a:spcBef>
              <a:spcAft>
                <a:spcPts val="600"/>
              </a:spcAft>
              <a:buFont typeface="Wingdings" pitchFamily="2" charset="2"/>
              <a:buChar char="ü"/>
            </a:pPr>
            <a:r>
              <a:rPr lang="en-US" sz="1600" b="1" dirty="0" smtClean="0">
                <a:latin typeface="Bookman Old Style" pitchFamily="18" charset="0"/>
              </a:rPr>
              <a:t>Closing Circular of the Bank</a:t>
            </a:r>
            <a:endParaRPr lang="en-US" sz="1600" b="1" dirty="0">
              <a:latin typeface="Bookman Old Style" pitchFamily="18" charset="0"/>
            </a:endParaRPr>
          </a:p>
          <a:p>
            <a:pPr marL="0" indent="0" algn="just">
              <a:spcBef>
                <a:spcPts val="600"/>
              </a:spcBef>
              <a:spcAft>
                <a:spcPts val="600"/>
              </a:spcAft>
              <a:buFont typeface="Wingdings" pitchFamily="2" charset="2"/>
              <a:buChar char="ü"/>
            </a:pPr>
            <a:r>
              <a:rPr lang="en-US" sz="1600" b="1" dirty="0" smtClean="0">
                <a:latin typeface="Bookman Old Style" pitchFamily="18" charset="0"/>
              </a:rPr>
              <a:t>Audit </a:t>
            </a:r>
            <a:r>
              <a:rPr lang="en-US" sz="1600" b="1" dirty="0">
                <a:latin typeface="Bookman Old Style" pitchFamily="18" charset="0"/>
              </a:rPr>
              <a:t>Engagement Letter.</a:t>
            </a:r>
          </a:p>
          <a:p>
            <a:pPr marL="0" indent="0" algn="just">
              <a:spcBef>
                <a:spcPts val="600"/>
              </a:spcBef>
              <a:spcAft>
                <a:spcPts val="600"/>
              </a:spcAft>
              <a:buFont typeface="Wingdings" pitchFamily="2" charset="2"/>
              <a:buChar char="ü"/>
            </a:pPr>
            <a:r>
              <a:rPr lang="en-US" sz="1600" b="1" dirty="0">
                <a:latin typeface="Bookman Old Style" pitchFamily="18" charset="0"/>
              </a:rPr>
              <a:t>Basic Information from branch.</a:t>
            </a:r>
          </a:p>
          <a:p>
            <a:pPr marL="0" indent="0" algn="just">
              <a:spcBef>
                <a:spcPts val="600"/>
              </a:spcBef>
              <a:spcAft>
                <a:spcPts val="600"/>
              </a:spcAft>
              <a:buFont typeface="Wingdings" pitchFamily="2" charset="2"/>
              <a:buChar char="ü"/>
            </a:pPr>
            <a:r>
              <a:rPr lang="en-US" sz="1600" b="1" dirty="0">
                <a:latin typeface="Bookman Old Style" pitchFamily="18" charset="0"/>
              </a:rPr>
              <a:t>Audit Program / </a:t>
            </a:r>
            <a:r>
              <a:rPr lang="en-US" sz="1600" b="1" dirty="0" smtClean="0">
                <a:latin typeface="Bookman Old Style" pitchFamily="18" charset="0"/>
              </a:rPr>
              <a:t>Checklist / LFAR requirement</a:t>
            </a:r>
            <a:endParaRPr lang="en-US" sz="1600" b="1" dirty="0">
              <a:latin typeface="Bookman Old Style" pitchFamily="18" charset="0"/>
            </a:endParaRPr>
          </a:p>
          <a:p>
            <a:pPr marL="0" indent="0" algn="just">
              <a:spcBef>
                <a:spcPts val="600"/>
              </a:spcBef>
              <a:spcAft>
                <a:spcPts val="600"/>
              </a:spcAft>
              <a:buFont typeface="Wingdings" pitchFamily="2" charset="2"/>
              <a:buChar char="ü"/>
            </a:pPr>
            <a:r>
              <a:rPr lang="en-US" sz="1600" b="1" dirty="0">
                <a:latin typeface="Bookman Old Style" pitchFamily="18" charset="0"/>
              </a:rPr>
              <a:t>Study RBI </a:t>
            </a:r>
            <a:r>
              <a:rPr lang="en-US" sz="1600" b="1" dirty="0" smtClean="0">
                <a:latin typeface="Bookman Old Style" pitchFamily="18" charset="0"/>
              </a:rPr>
              <a:t>Circulars / Guidance Note on Bank Audit</a:t>
            </a:r>
            <a:r>
              <a:rPr lang="en-US" sz="1600" b="1" dirty="0">
                <a:latin typeface="Bookman Old Style" pitchFamily="18" charset="0"/>
              </a:rPr>
              <a:t> </a:t>
            </a:r>
          </a:p>
          <a:p>
            <a:pPr marL="0" indent="0" algn="just">
              <a:spcBef>
                <a:spcPts val="600"/>
              </a:spcBef>
              <a:spcAft>
                <a:spcPts val="600"/>
              </a:spcAft>
              <a:buFont typeface="Wingdings" pitchFamily="2" charset="2"/>
              <a:buChar char="ü"/>
            </a:pPr>
            <a:r>
              <a:rPr lang="en-US" sz="1600" b="1" dirty="0">
                <a:latin typeface="Bookman Old Style" pitchFamily="18" charset="0"/>
              </a:rPr>
              <a:t>Attend Trainings / Webinars </a:t>
            </a:r>
          </a:p>
          <a:p>
            <a:pPr marL="0" indent="0" algn="just">
              <a:spcBef>
                <a:spcPts val="600"/>
              </a:spcBef>
              <a:spcAft>
                <a:spcPts val="600"/>
              </a:spcAft>
              <a:buFont typeface="Wingdings" pitchFamily="2" charset="2"/>
              <a:buChar char="ü"/>
            </a:pPr>
            <a:r>
              <a:rPr lang="en-US" sz="1600" b="1" dirty="0">
                <a:latin typeface="Bookman Old Style" pitchFamily="18" charset="0"/>
              </a:rPr>
              <a:t>Have knowledge of current affairs</a:t>
            </a:r>
          </a:p>
        </p:txBody>
      </p:sp>
    </p:spTree>
    <p:extLst>
      <p:ext uri="{BB962C8B-B14F-4D97-AF65-F5344CB8AC3E}">
        <p14:creationId xmlns:p14="http://schemas.microsoft.com/office/powerpoint/2010/main" val="37382338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blinds(horizontal)">
                                      <p:cBhvr>
                                        <p:cTn id="30" dur="500"/>
                                        <p:tgtEl>
                                          <p:spTgt spid="3">
                                            <p:txEl>
                                              <p:pRg st="7" end="7"/>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blinds(horizontal)">
                                      <p:cBhvr>
                                        <p:cTn id="33" dur="500"/>
                                        <p:tgtEl>
                                          <p:spTgt spid="3">
                                            <p:txEl>
                                              <p:pRg st="8" end="8"/>
                                            </p:txEl>
                                          </p:spTgt>
                                        </p:tgtEl>
                                      </p:cBhvr>
                                    </p:animEffect>
                                  </p:childTnLst>
                                </p:cTn>
                              </p:par>
                              <p:par>
                                <p:cTn id="34" presetID="3" presetClass="entr" presetSubtype="10" fill="hold"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blinds(horizontal)">
                                      <p:cBhvr>
                                        <p:cTn id="36" dur="500"/>
                                        <p:tgtEl>
                                          <p:spTgt spid="3">
                                            <p:txEl>
                                              <p:pRg st="9" end="9"/>
                                            </p:txEl>
                                          </p:spTgt>
                                        </p:tgtEl>
                                      </p:cBhvr>
                                    </p:animEffect>
                                  </p:childTnLst>
                                </p:cTn>
                              </p:par>
                              <p:par>
                                <p:cTn id="37" presetID="3" presetClass="entr" presetSubtype="10"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blinds(horizontal)">
                                      <p:cBhvr>
                                        <p:cTn id="39"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CD9025-7D77-4C96-8442-8C6350184711}"/>
              </a:ext>
            </a:extLst>
          </p:cNvPr>
          <p:cNvSpPr>
            <a:spLocks noGrp="1"/>
          </p:cNvSpPr>
          <p:nvPr>
            <p:ph type="title"/>
          </p:nvPr>
        </p:nvSpPr>
        <p:spPr>
          <a:xfrm>
            <a:off x="326570" y="223351"/>
            <a:ext cx="11560629" cy="638798"/>
          </a:xfrm>
        </p:spPr>
        <p:txBody>
          <a:bodyPr>
            <a:normAutofit/>
          </a:bodyPr>
          <a:lstStyle/>
          <a:p>
            <a:r>
              <a:rPr lang="en-US" sz="3200" b="1" dirty="0" smtClean="0">
                <a:solidFill>
                  <a:schemeClr val="accent4">
                    <a:lumMod val="75000"/>
                  </a:schemeClr>
                </a:solidFill>
                <a:latin typeface="Bookman Old Style" pitchFamily="18" charset="0"/>
              </a:rPr>
              <a:t>Compliance with SAs issued by ICAI</a:t>
            </a:r>
            <a:endParaRPr lang="en-IN" sz="3200" b="1" dirty="0">
              <a:solidFill>
                <a:schemeClr val="accent4">
                  <a:lumMod val="75000"/>
                </a:schemeClr>
              </a:solidFill>
              <a:latin typeface="Bookman Old Style" pitchFamily="18" charset="0"/>
            </a:endParaRPr>
          </a:p>
        </p:txBody>
      </p:sp>
      <p:sp>
        <p:nvSpPr>
          <p:cNvPr id="4" name="Slide Number Placeholder 3">
            <a:extLst>
              <a:ext uri="{FF2B5EF4-FFF2-40B4-BE49-F238E27FC236}">
                <a16:creationId xmlns:a16="http://schemas.microsoft.com/office/drawing/2014/main" xmlns="" id="{478EF2BA-A40A-4861-B35E-D982F77219B2}"/>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
        <p:nvSpPr>
          <p:cNvPr id="3" name="Content Placeholder 2">
            <a:extLst>
              <a:ext uri="{FF2B5EF4-FFF2-40B4-BE49-F238E27FC236}">
                <a16:creationId xmlns:a16="http://schemas.microsoft.com/office/drawing/2014/main" xmlns="" id="{4C4C8C1E-5779-4718-807A-9A666C06849E}"/>
              </a:ext>
            </a:extLst>
          </p:cNvPr>
          <p:cNvSpPr>
            <a:spLocks noGrp="1"/>
          </p:cNvSpPr>
          <p:nvPr>
            <p:ph sz="quarter" idx="1"/>
          </p:nvPr>
        </p:nvSpPr>
        <p:spPr>
          <a:xfrm>
            <a:off x="404949" y="1567542"/>
            <a:ext cx="11377748" cy="4924697"/>
          </a:xfrm>
        </p:spPr>
        <p:txBody>
          <a:bodyPr>
            <a:noAutofit/>
          </a:bodyPr>
          <a:lstStyle/>
          <a:p>
            <a:pPr marL="0" indent="0" algn="just">
              <a:lnSpc>
                <a:spcPct val="150000"/>
              </a:lnSpc>
              <a:buFont typeface="Wingdings" pitchFamily="2" charset="2"/>
              <a:buChar char="ü"/>
            </a:pPr>
            <a:r>
              <a:rPr lang="en-IN" sz="1600" b="1" dirty="0" smtClean="0">
                <a:latin typeface="Bookman Old Style" pitchFamily="18" charset="0"/>
              </a:rPr>
              <a:t>SQC 1  Standard on Quality Control </a:t>
            </a:r>
          </a:p>
          <a:p>
            <a:pPr marL="0" indent="0" algn="just">
              <a:lnSpc>
                <a:spcPct val="150000"/>
              </a:lnSpc>
              <a:buFont typeface="Wingdings" pitchFamily="2" charset="2"/>
              <a:buChar char="ü"/>
            </a:pPr>
            <a:r>
              <a:rPr lang="en-IN" sz="1600" b="1" dirty="0" smtClean="0">
                <a:latin typeface="Bookman Old Style" pitchFamily="18" charset="0"/>
              </a:rPr>
              <a:t>SA 210 </a:t>
            </a:r>
            <a:r>
              <a:rPr lang="en-US" sz="1600" b="1" dirty="0" smtClean="0">
                <a:latin typeface="Bookman Old Style" pitchFamily="18" charset="0"/>
              </a:rPr>
              <a:t>agreeing to the terms of the audit engagement</a:t>
            </a:r>
            <a:endParaRPr lang="en-IN" sz="1600" b="1" dirty="0" smtClean="0">
              <a:latin typeface="Bookman Old Style" pitchFamily="18" charset="0"/>
            </a:endParaRPr>
          </a:p>
          <a:p>
            <a:pPr marL="0" indent="0" algn="just">
              <a:lnSpc>
                <a:spcPct val="150000"/>
              </a:lnSpc>
              <a:buFont typeface="Wingdings" pitchFamily="2" charset="2"/>
              <a:buChar char="ü"/>
            </a:pPr>
            <a:r>
              <a:rPr lang="en-IN" sz="1600" b="1" dirty="0" smtClean="0">
                <a:latin typeface="Bookman Old Style" pitchFamily="18" charset="0"/>
              </a:rPr>
              <a:t>SA 230 Audit Documentation</a:t>
            </a:r>
          </a:p>
          <a:p>
            <a:pPr marL="0" indent="0" algn="just">
              <a:lnSpc>
                <a:spcPct val="150000"/>
              </a:lnSpc>
              <a:buFont typeface="Wingdings" pitchFamily="2" charset="2"/>
              <a:buChar char="ü"/>
            </a:pPr>
            <a:r>
              <a:rPr lang="en-IN" sz="1600" b="1" dirty="0" smtClean="0">
                <a:latin typeface="Bookman Old Style" pitchFamily="18" charset="0"/>
              </a:rPr>
              <a:t>SA 240 </a:t>
            </a:r>
            <a:r>
              <a:rPr lang="en-US" sz="1600" b="1" dirty="0" smtClean="0">
                <a:latin typeface="Bookman Old Style" pitchFamily="18" charset="0"/>
              </a:rPr>
              <a:t>The Auditor's Responsibilities Relating to Fraud in an Audit of Financial Statements</a:t>
            </a:r>
            <a:endParaRPr lang="en-IN" sz="1600" b="1" dirty="0" smtClean="0">
              <a:latin typeface="Bookman Old Style" pitchFamily="18" charset="0"/>
            </a:endParaRPr>
          </a:p>
          <a:p>
            <a:pPr marL="0" indent="0" algn="just">
              <a:lnSpc>
                <a:spcPct val="150000"/>
              </a:lnSpc>
              <a:buFont typeface="Wingdings" pitchFamily="2" charset="2"/>
              <a:buChar char="ü"/>
            </a:pPr>
            <a:r>
              <a:rPr lang="en-IN" sz="1600" b="1" dirty="0" smtClean="0">
                <a:latin typeface="Bookman Old Style" pitchFamily="18" charset="0"/>
              </a:rPr>
              <a:t>SA 260 </a:t>
            </a:r>
            <a:r>
              <a:rPr lang="en-US" sz="1600" b="1" dirty="0" smtClean="0">
                <a:latin typeface="Bookman Old Style" pitchFamily="18" charset="0"/>
              </a:rPr>
              <a:t>Communication with Those Charged with Governance</a:t>
            </a:r>
            <a:endParaRPr lang="en-IN" sz="1600" b="1" dirty="0" smtClean="0">
              <a:latin typeface="Bookman Old Style" pitchFamily="18" charset="0"/>
            </a:endParaRPr>
          </a:p>
          <a:p>
            <a:pPr marL="0" indent="0" algn="just">
              <a:lnSpc>
                <a:spcPct val="150000"/>
              </a:lnSpc>
              <a:buFont typeface="Wingdings" pitchFamily="2" charset="2"/>
              <a:buChar char="ü"/>
            </a:pPr>
            <a:r>
              <a:rPr lang="en-IN" sz="1600" b="1" dirty="0" smtClean="0">
                <a:latin typeface="Bookman Old Style" pitchFamily="18" charset="0"/>
              </a:rPr>
              <a:t>SA 300 </a:t>
            </a:r>
            <a:r>
              <a:rPr lang="en-US" sz="1600" b="1" dirty="0" smtClean="0">
                <a:latin typeface="Bookman Old Style" pitchFamily="18" charset="0"/>
              </a:rPr>
              <a:t>Planning An Audit Of Financial Statements</a:t>
            </a:r>
            <a:endParaRPr lang="en-IN" sz="1600" b="1" dirty="0" smtClean="0">
              <a:latin typeface="Bookman Old Style" pitchFamily="18" charset="0"/>
            </a:endParaRPr>
          </a:p>
          <a:p>
            <a:pPr marL="177800" indent="-177800" algn="just">
              <a:buFont typeface="Wingdings" pitchFamily="2" charset="2"/>
              <a:buChar char="ü"/>
            </a:pPr>
            <a:r>
              <a:rPr lang="en-IN" sz="1600" b="1" dirty="0" smtClean="0">
                <a:latin typeface="Bookman Old Style" pitchFamily="18" charset="0"/>
              </a:rPr>
              <a:t>SA 315 </a:t>
            </a:r>
            <a:r>
              <a:rPr lang="en-US" sz="1600" b="1" dirty="0" smtClean="0">
                <a:latin typeface="Bookman Old Style" pitchFamily="18" charset="0"/>
              </a:rPr>
              <a:t>Identifying and Assessing the Risks of Material. Misstatement Through Understanding the             Entity and Its Environment</a:t>
            </a:r>
            <a:endParaRPr lang="en-IN" sz="1600" b="1" dirty="0" smtClean="0">
              <a:latin typeface="Bookman Old Style" pitchFamily="18" charset="0"/>
            </a:endParaRPr>
          </a:p>
          <a:p>
            <a:pPr marL="0" indent="0" algn="just">
              <a:lnSpc>
                <a:spcPct val="150000"/>
              </a:lnSpc>
              <a:buFont typeface="Wingdings" pitchFamily="2" charset="2"/>
              <a:buChar char="ü"/>
            </a:pPr>
            <a:r>
              <a:rPr lang="en-IN" sz="1600" b="1" dirty="0" smtClean="0">
                <a:latin typeface="Bookman Old Style" pitchFamily="18" charset="0"/>
              </a:rPr>
              <a:t>SA 320 </a:t>
            </a:r>
            <a:r>
              <a:rPr lang="en-US" sz="1600" b="1" dirty="0" smtClean="0">
                <a:latin typeface="Bookman Old Style" pitchFamily="18" charset="0"/>
              </a:rPr>
              <a:t> Materiality In Planning And Performing An Audit</a:t>
            </a:r>
          </a:p>
          <a:p>
            <a:pPr marL="0" indent="0" algn="just">
              <a:lnSpc>
                <a:spcPct val="150000"/>
              </a:lnSpc>
              <a:buNone/>
            </a:pPr>
            <a:endParaRPr lang="en-IN" b="1" dirty="0" smtClean="0">
              <a:latin typeface="Bookman Old Style" pitchFamily="18" charset="0"/>
            </a:endParaRPr>
          </a:p>
          <a:p>
            <a:pPr marL="0" indent="0" algn="just">
              <a:buNone/>
            </a:pPr>
            <a:r>
              <a:rPr lang="en-US" b="1" dirty="0" smtClean="0">
                <a:latin typeface="Bookman Old Style" pitchFamily="18" charset="0"/>
              </a:rPr>
              <a:t>  </a:t>
            </a:r>
            <a:endParaRPr lang="en-US" b="1" dirty="0">
              <a:latin typeface="Bookman Old Style" pitchFamily="18" charset="0"/>
            </a:endParaRPr>
          </a:p>
        </p:txBody>
      </p:sp>
      <p:pic>
        <p:nvPicPr>
          <p:cNvPr id="6" name="Picture 2" descr="http://cdn5.fotosearch.com/bthumb/ULY/ULY072/u11000590.jpg">
            <a:extLst>
              <a:ext uri="{FF2B5EF4-FFF2-40B4-BE49-F238E27FC236}">
                <a16:creationId xmlns:a16="http://schemas.microsoft.com/office/drawing/2014/main" xmlns="" id="{66C1FB55-ED08-4D79-BD94-DB2083CE5843}"/>
              </a:ext>
            </a:extLst>
          </p:cNvPr>
          <p:cNvPicPr>
            <a:picLocks noChangeAspect="1" noChangeArrowheads="1"/>
          </p:cNvPicPr>
          <p:nvPr/>
        </p:nvPicPr>
        <p:blipFill>
          <a:blip r:embed="rId2"/>
          <a:srcRect/>
          <a:stretch>
            <a:fillRect/>
          </a:stretch>
        </p:blipFill>
        <p:spPr bwMode="auto">
          <a:xfrm>
            <a:off x="9716765" y="1593668"/>
            <a:ext cx="2161727" cy="1436914"/>
          </a:xfrm>
          <a:prstGeom prst="rect">
            <a:avLst/>
          </a:prstGeom>
          <a:noFill/>
        </p:spPr>
      </p:pic>
    </p:spTree>
    <p:extLst>
      <p:ext uri="{BB962C8B-B14F-4D97-AF65-F5344CB8AC3E}">
        <p14:creationId xmlns:p14="http://schemas.microsoft.com/office/powerpoint/2010/main" val="105950838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blinds(horizontal)">
                                      <p:cBhvr>
                                        <p:cTn id="4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Civic</Template>
  <TotalTime>1210</TotalTime>
  <Words>2445</Words>
  <Application>Microsoft Office PowerPoint</Application>
  <PresentationFormat>Custom</PresentationFormat>
  <Paragraphs>361</Paragraphs>
  <Slides>35</Slides>
  <Notes>0</Notes>
  <HiddenSlides>0</HiddenSlides>
  <MMClips>0</MMClips>
  <ScaleCrop>false</ScaleCrop>
  <HeadingPairs>
    <vt:vector size="6" baseType="variant">
      <vt:variant>
        <vt:lpstr>Theme</vt:lpstr>
      </vt:variant>
      <vt:variant>
        <vt:i4>1</vt:i4>
      </vt:variant>
      <vt:variant>
        <vt:lpstr>Slide Titles</vt:lpstr>
      </vt:variant>
      <vt:variant>
        <vt:i4>35</vt:i4>
      </vt:variant>
      <vt:variant>
        <vt:lpstr>Custom Shows</vt:lpstr>
      </vt:variant>
      <vt:variant>
        <vt:i4>1</vt:i4>
      </vt:variant>
    </vt:vector>
  </HeadingPairs>
  <TitlesOfParts>
    <vt:vector size="37" baseType="lpstr">
      <vt:lpstr>Civic</vt:lpstr>
      <vt:lpstr>Rajkot Branch of WIRC of ICAI  Bank Branch Audit Summit 2021</vt:lpstr>
      <vt:lpstr>Disclaimer</vt:lpstr>
      <vt:lpstr>Agenda</vt:lpstr>
      <vt:lpstr>Objective</vt:lpstr>
      <vt:lpstr>Branch Audit  Read and Follow</vt:lpstr>
      <vt:lpstr>Ground Work at Office</vt:lpstr>
      <vt:lpstr>Strong Planning – Backbone of Auditor</vt:lpstr>
      <vt:lpstr>Audit Planning</vt:lpstr>
      <vt:lpstr>Compliance with SAs issued by ICAI</vt:lpstr>
      <vt:lpstr>Compliance with SAs issued by ICAI</vt:lpstr>
      <vt:lpstr>Audit Risks</vt:lpstr>
      <vt:lpstr>Audit Planning</vt:lpstr>
      <vt:lpstr>Audit Program</vt:lpstr>
      <vt:lpstr>Work at Branch</vt:lpstr>
      <vt:lpstr>Audit Execution</vt:lpstr>
      <vt:lpstr>Audit Documentation</vt:lpstr>
      <vt:lpstr>Audit Documentation</vt:lpstr>
      <vt:lpstr>Important RBI circulars while planning the Audit</vt:lpstr>
      <vt:lpstr>Important RBI circulars while planning the Audit</vt:lpstr>
      <vt:lpstr>Important RBI circulars while planning the Audit</vt:lpstr>
      <vt:lpstr>Important RBI circulars while planning the Audit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Reporting</vt:lpstr>
      <vt:lpstr>Long Form Audit Report</vt:lpstr>
      <vt:lpstr>Other Certificates</vt:lpstr>
      <vt:lpstr>Other Certificates</vt:lpstr>
      <vt:lpstr>Verification of Certificates</vt:lpstr>
      <vt:lpstr>Questions</vt:lpstr>
      <vt:lpstr>PowerPoint Presentation</vt:lpstr>
      <vt:lpstr>Custom Show 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Certificate Course on Concurrent Audit of Banks 357th Batch – Surat</dc:title>
  <dc:creator>NIRANJAN</dc:creator>
  <cp:lastModifiedBy>Gaurav Jain</cp:lastModifiedBy>
  <cp:revision>166</cp:revision>
  <dcterms:created xsi:type="dcterms:W3CDTF">2019-02-20T11:20:15Z</dcterms:created>
  <dcterms:modified xsi:type="dcterms:W3CDTF">2021-03-20T05:26:01Z</dcterms:modified>
</cp:coreProperties>
</file>