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318" r:id="rId2"/>
    <p:sldId id="319" r:id="rId3"/>
    <p:sldId id="320" r:id="rId4"/>
    <p:sldId id="321" r:id="rId5"/>
    <p:sldId id="322" r:id="rId6"/>
    <p:sldId id="323" r:id="rId7"/>
    <p:sldId id="258" r:id="rId8"/>
    <p:sldId id="259" r:id="rId9"/>
    <p:sldId id="260" r:id="rId10"/>
    <p:sldId id="262" r:id="rId11"/>
    <p:sldId id="263" r:id="rId12"/>
    <p:sldId id="265" r:id="rId13"/>
    <p:sldId id="266" r:id="rId14"/>
    <p:sldId id="267" r:id="rId15"/>
    <p:sldId id="268" r:id="rId16"/>
    <p:sldId id="269" r:id="rId17"/>
    <p:sldId id="271" r:id="rId18"/>
    <p:sldId id="273" r:id="rId19"/>
    <p:sldId id="275" r:id="rId20"/>
    <p:sldId id="277" r:id="rId21"/>
    <p:sldId id="279" r:id="rId22"/>
    <p:sldId id="280" r:id="rId23"/>
    <p:sldId id="282" r:id="rId24"/>
    <p:sldId id="284" r:id="rId25"/>
    <p:sldId id="285" r:id="rId26"/>
    <p:sldId id="286" r:id="rId27"/>
    <p:sldId id="287" r:id="rId28"/>
    <p:sldId id="290" r:id="rId29"/>
    <p:sldId id="292" r:id="rId30"/>
    <p:sldId id="294" r:id="rId31"/>
    <p:sldId id="295" r:id="rId32"/>
    <p:sldId id="297" r:id="rId33"/>
    <p:sldId id="299" r:id="rId34"/>
    <p:sldId id="300" r:id="rId35"/>
    <p:sldId id="301" r:id="rId36"/>
    <p:sldId id="302" r:id="rId37"/>
    <p:sldId id="303" r:id="rId38"/>
    <p:sldId id="304" r:id="rId39"/>
    <p:sldId id="306" r:id="rId40"/>
    <p:sldId id="308" r:id="rId41"/>
    <p:sldId id="309" r:id="rId42"/>
    <p:sldId id="310" r:id="rId43"/>
    <p:sldId id="312" r:id="rId44"/>
    <p:sldId id="314" r:id="rId45"/>
    <p:sldId id="315" r:id="rId46"/>
    <p:sldId id="316" r:id="rId47"/>
    <p:sldId id="317" r:id="rId48"/>
    <p:sldId id="32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B8B187-FAAC-4B4C-8147-ED3E5BB15FCE}" type="datetimeFigureOut">
              <a:rPr lang="en-IN" smtClean="0"/>
              <a:t>06-03-2021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ABDAD-A79F-47AB-BB8C-9D883CF6C8B2}" type="slidenum">
              <a:rPr lang="en-IN" smtClean="0"/>
              <a:t>‹#›</a:t>
            </a:fld>
            <a:endParaRPr lang="en-IN"/>
          </a:p>
        </p:txBody>
      </p:sp>
    </p:spTree>
    <p:extLst>
      <p:ext uri="{BB962C8B-B14F-4D97-AF65-F5344CB8AC3E}">
        <p14:creationId xmlns:p14="http://schemas.microsoft.com/office/powerpoint/2010/main" val="4164347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A0A384-5F88-41A5-9702-E62C160C0DEE}" type="slidenum">
              <a:rPr lang="en-US" smtClean="0"/>
              <a:pPr/>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2197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C27765-10E3-4426-9C14-2A020EF747FE}"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385486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FDFAC9-1D7B-4B0D-B68B-4FF289E955E4}"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2103657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DDF483-720D-4707-9565-13D64251DDD1}"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68984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3A7CD3-1693-4211-9F37-208156EA7243}"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1683304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B895C5-FE7D-4810-987E-FB8E2678DFAB}"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647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C82F8B0-1396-4143-8B52-B5B2B4DCF6FE}"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496910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1F5DD-E93C-4124-9BB4-C3A5F1184A9D}"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21213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7A6FDA-8463-4692-BF31-4C2D76D029EA}"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69362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3EAEF-3E0A-427A-85C2-E25E44560843}"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274426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CE68F7-B39A-4F8A-AC32-E2C5C02436AA}" type="datetime1">
              <a:rPr lang="en-IN" smtClean="0"/>
              <a:t>06-03-2021</a:t>
            </a:fld>
            <a:endParaRPr lang="en-IN"/>
          </a:p>
        </p:txBody>
      </p:sp>
      <p:sp>
        <p:nvSpPr>
          <p:cNvPr id="5" name="Footer Placeholder 4"/>
          <p:cNvSpPr>
            <a:spLocks noGrp="1"/>
          </p:cNvSpPr>
          <p:nvPr>
            <p:ph type="ftr" sz="quarter" idx="11"/>
          </p:nvPr>
        </p:nvSpPr>
        <p:spPr/>
        <p:txBody>
          <a:bodyPr/>
          <a:lstStyle/>
          <a:p>
            <a:r>
              <a:rPr lang="en-IN" smtClean="0"/>
              <a:t>CA SHRINIWAS Y. JOSHI</a:t>
            </a:r>
            <a:endParaRPr lang="en-IN"/>
          </a:p>
        </p:txBody>
      </p:sp>
      <p:sp>
        <p:nvSpPr>
          <p:cNvPr id="6" name="Slide Number Placeholder 5"/>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327972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287A78-477C-4AFE-B4C4-0F06D06CA29E}" type="datetime1">
              <a:rPr lang="en-IN" smtClean="0"/>
              <a:t>06-03-2021</a:t>
            </a:fld>
            <a:endParaRPr lang="en-IN"/>
          </a:p>
        </p:txBody>
      </p:sp>
      <p:sp>
        <p:nvSpPr>
          <p:cNvPr id="6" name="Footer Placeholder 5"/>
          <p:cNvSpPr>
            <a:spLocks noGrp="1"/>
          </p:cNvSpPr>
          <p:nvPr>
            <p:ph type="ftr" sz="quarter" idx="11"/>
          </p:nvPr>
        </p:nvSpPr>
        <p:spPr/>
        <p:txBody>
          <a:bodyPr/>
          <a:lstStyle/>
          <a:p>
            <a:r>
              <a:rPr lang="en-IN" smtClean="0"/>
              <a:t>CA SHRINIWAS Y. JOSHI</a:t>
            </a:r>
            <a:endParaRPr lang="en-IN"/>
          </a:p>
        </p:txBody>
      </p:sp>
      <p:sp>
        <p:nvSpPr>
          <p:cNvPr id="7" name="Slide Number Placeholder 6"/>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79611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DB5EE6-5B6E-4641-8DB7-61767E9AD723}" type="datetime1">
              <a:rPr lang="en-IN" smtClean="0"/>
              <a:t>06-03-2021</a:t>
            </a:fld>
            <a:endParaRPr lang="en-IN"/>
          </a:p>
        </p:txBody>
      </p:sp>
      <p:sp>
        <p:nvSpPr>
          <p:cNvPr id="8" name="Footer Placeholder 7"/>
          <p:cNvSpPr>
            <a:spLocks noGrp="1"/>
          </p:cNvSpPr>
          <p:nvPr>
            <p:ph type="ftr" sz="quarter" idx="11"/>
          </p:nvPr>
        </p:nvSpPr>
        <p:spPr/>
        <p:txBody>
          <a:bodyPr/>
          <a:lstStyle/>
          <a:p>
            <a:r>
              <a:rPr lang="en-IN" smtClean="0"/>
              <a:t>CA SHRINIWAS Y. JOSHI</a:t>
            </a:r>
            <a:endParaRPr lang="en-IN"/>
          </a:p>
        </p:txBody>
      </p:sp>
      <p:sp>
        <p:nvSpPr>
          <p:cNvPr id="9" name="Slide Number Placeholder 8"/>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77994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5E3C19-5872-4B13-B701-D23C6CD15F52}" type="datetime1">
              <a:rPr lang="en-IN" smtClean="0"/>
              <a:t>06-03-2021</a:t>
            </a:fld>
            <a:endParaRPr lang="en-IN"/>
          </a:p>
        </p:txBody>
      </p:sp>
      <p:sp>
        <p:nvSpPr>
          <p:cNvPr id="4" name="Footer Placeholder 3"/>
          <p:cNvSpPr>
            <a:spLocks noGrp="1"/>
          </p:cNvSpPr>
          <p:nvPr>
            <p:ph type="ftr" sz="quarter" idx="11"/>
          </p:nvPr>
        </p:nvSpPr>
        <p:spPr/>
        <p:txBody>
          <a:bodyPr/>
          <a:lstStyle/>
          <a:p>
            <a:r>
              <a:rPr lang="en-IN" smtClean="0"/>
              <a:t>CA SHRINIWAS Y. JOSHI</a:t>
            </a:r>
            <a:endParaRPr lang="en-IN"/>
          </a:p>
        </p:txBody>
      </p:sp>
      <p:sp>
        <p:nvSpPr>
          <p:cNvPr id="5" name="Slide Number Placeholder 4"/>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352544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C436D-123F-4F17-8074-7494B3A79EEC}" type="datetime1">
              <a:rPr lang="en-IN" smtClean="0"/>
              <a:t>06-03-2021</a:t>
            </a:fld>
            <a:endParaRPr lang="en-IN"/>
          </a:p>
        </p:txBody>
      </p:sp>
      <p:sp>
        <p:nvSpPr>
          <p:cNvPr id="3" name="Footer Placeholder 2"/>
          <p:cNvSpPr>
            <a:spLocks noGrp="1"/>
          </p:cNvSpPr>
          <p:nvPr>
            <p:ph type="ftr" sz="quarter" idx="11"/>
          </p:nvPr>
        </p:nvSpPr>
        <p:spPr/>
        <p:txBody>
          <a:bodyPr/>
          <a:lstStyle/>
          <a:p>
            <a:r>
              <a:rPr lang="en-IN" smtClean="0"/>
              <a:t>CA SHRINIWAS Y. JOSHI</a:t>
            </a:r>
            <a:endParaRPr lang="en-IN"/>
          </a:p>
        </p:txBody>
      </p:sp>
      <p:sp>
        <p:nvSpPr>
          <p:cNvPr id="4" name="Slide Number Placeholder 3"/>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2839225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AB6A7A-6ED4-4509-9607-8AE325126245}" type="datetime1">
              <a:rPr lang="en-IN" smtClean="0"/>
              <a:t>06-03-2021</a:t>
            </a:fld>
            <a:endParaRPr lang="en-IN"/>
          </a:p>
        </p:txBody>
      </p:sp>
      <p:sp>
        <p:nvSpPr>
          <p:cNvPr id="6" name="Footer Placeholder 5"/>
          <p:cNvSpPr>
            <a:spLocks noGrp="1"/>
          </p:cNvSpPr>
          <p:nvPr>
            <p:ph type="ftr" sz="quarter" idx="11"/>
          </p:nvPr>
        </p:nvSpPr>
        <p:spPr/>
        <p:txBody>
          <a:bodyPr/>
          <a:lstStyle/>
          <a:p>
            <a:r>
              <a:rPr lang="en-IN" smtClean="0"/>
              <a:t>CA SHRINIWAS Y. JOSHI</a:t>
            </a:r>
            <a:endParaRPr lang="en-IN"/>
          </a:p>
        </p:txBody>
      </p:sp>
      <p:sp>
        <p:nvSpPr>
          <p:cNvPr id="7" name="Slide Number Placeholder 6"/>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16298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AB66078-F3CD-4EDA-9D14-9D177EBD2CBF}" type="datetime1">
              <a:rPr lang="en-IN" smtClean="0"/>
              <a:t>06-03-2021</a:t>
            </a:fld>
            <a:endParaRPr lang="en-IN"/>
          </a:p>
        </p:txBody>
      </p:sp>
      <p:sp>
        <p:nvSpPr>
          <p:cNvPr id="6" name="Footer Placeholder 5"/>
          <p:cNvSpPr>
            <a:spLocks noGrp="1"/>
          </p:cNvSpPr>
          <p:nvPr>
            <p:ph type="ftr" sz="quarter" idx="11"/>
          </p:nvPr>
        </p:nvSpPr>
        <p:spPr/>
        <p:txBody>
          <a:bodyPr/>
          <a:lstStyle/>
          <a:p>
            <a:r>
              <a:rPr lang="en-IN" smtClean="0"/>
              <a:t>CA SHRINIWAS Y. JOSHI</a:t>
            </a:r>
            <a:endParaRPr lang="en-IN"/>
          </a:p>
        </p:txBody>
      </p:sp>
      <p:sp>
        <p:nvSpPr>
          <p:cNvPr id="7" name="Slide Number Placeholder 6"/>
          <p:cNvSpPr>
            <a:spLocks noGrp="1"/>
          </p:cNvSpPr>
          <p:nvPr>
            <p:ph type="sldNum" sz="quarter" idx="12"/>
          </p:nvPr>
        </p:nvSpPr>
        <p:spPr/>
        <p:txBody>
          <a:bodyPr/>
          <a:lstStyle/>
          <a:p>
            <a:fld id="{D04934B5-C3DD-4E54-B287-AE92F4111171}" type="slidenum">
              <a:rPr lang="en-IN" smtClean="0"/>
              <a:t>‹#›</a:t>
            </a:fld>
            <a:endParaRPr lang="en-IN"/>
          </a:p>
        </p:txBody>
      </p:sp>
    </p:spTree>
    <p:extLst>
      <p:ext uri="{BB962C8B-B14F-4D97-AF65-F5344CB8AC3E}">
        <p14:creationId xmlns:p14="http://schemas.microsoft.com/office/powerpoint/2010/main" val="1298156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BD2363-F624-4D0D-A7AE-97089CCFA07B}" type="datetime1">
              <a:rPr lang="en-IN" smtClean="0"/>
              <a:t>06-03-2021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smtClean="0"/>
              <a:t>CA SHRINIWAS Y. JOSHI</a:t>
            </a:r>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4934B5-C3DD-4E54-B287-AE92F4111171}" type="slidenum">
              <a:rPr lang="en-IN" smtClean="0"/>
              <a:t>‹#›</a:t>
            </a:fld>
            <a:endParaRPr lang="en-IN"/>
          </a:p>
        </p:txBody>
      </p:sp>
    </p:spTree>
    <p:extLst>
      <p:ext uri="{BB962C8B-B14F-4D97-AF65-F5344CB8AC3E}">
        <p14:creationId xmlns:p14="http://schemas.microsoft.com/office/powerpoint/2010/main" val="593755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1" name="Rectangle 173"/>
          <p:cNvSpPr>
            <a:spLocks noChangeArrowheads="1"/>
          </p:cNvSpPr>
          <p:nvPr/>
        </p:nvSpPr>
        <p:spPr bwMode="auto">
          <a:xfrm>
            <a:off x="2027238" y="857233"/>
            <a:ext cx="7640662" cy="4156093"/>
          </a:xfrm>
          <a:prstGeom prst="rect">
            <a:avLst/>
          </a:prstGeom>
          <a:noFill/>
          <a:ln w="9525">
            <a:noFill/>
            <a:miter lim="800000"/>
            <a:headEnd/>
            <a:tailEnd/>
          </a:ln>
          <a:effectLst/>
        </p:spPr>
        <p:txBody>
          <a:bodyPr/>
          <a:lstStyle/>
          <a:p>
            <a:pPr algn="ctr">
              <a:lnSpc>
                <a:spcPct val="90000"/>
              </a:lnSpc>
              <a:spcBef>
                <a:spcPct val="20000"/>
              </a:spcBef>
            </a:pPr>
            <a:endParaRPr lang="es-ES" sz="4000" b="1" dirty="0">
              <a:solidFill>
                <a:srgbClr val="333333"/>
              </a:solidFill>
            </a:endParaRPr>
          </a:p>
          <a:p>
            <a:pPr algn="ctr">
              <a:lnSpc>
                <a:spcPct val="90000"/>
              </a:lnSpc>
              <a:spcBef>
                <a:spcPct val="20000"/>
              </a:spcBef>
            </a:pPr>
            <a:endParaRPr lang="es-ES" sz="4000" b="1" dirty="0">
              <a:solidFill>
                <a:srgbClr val="333333"/>
              </a:solidFill>
            </a:endParaRPr>
          </a:p>
          <a:p>
            <a:pPr algn="ctr">
              <a:lnSpc>
                <a:spcPct val="90000"/>
              </a:lnSpc>
              <a:spcBef>
                <a:spcPct val="20000"/>
              </a:spcBef>
            </a:pPr>
            <a:r>
              <a:rPr lang="es-ES" sz="5400" b="1" dirty="0">
                <a:solidFill>
                  <a:srgbClr val="333333"/>
                </a:solidFill>
                <a:latin typeface="Algerian" pitchFamily="82" charset="0"/>
              </a:rPr>
              <a:t>LONG FORM AUDIT REPORT OF BANK BRANCHES</a:t>
            </a:r>
            <a:endParaRPr lang="es-ES" sz="5400" b="1" dirty="0">
              <a:solidFill>
                <a:srgbClr val="333333"/>
              </a:solidFill>
              <a:latin typeface="Algerian" pitchFamily="82" charset="0"/>
            </a:endParaRPr>
          </a:p>
        </p:txBody>
      </p:sp>
      <p:sp>
        <p:nvSpPr>
          <p:cNvPr id="2222" name="Rectangle 174"/>
          <p:cNvSpPr>
            <a:spLocks noChangeArrowheads="1"/>
          </p:cNvSpPr>
          <p:nvPr/>
        </p:nvSpPr>
        <p:spPr bwMode="auto">
          <a:xfrm>
            <a:off x="4667240" y="5084763"/>
            <a:ext cx="5286412" cy="576262"/>
          </a:xfrm>
          <a:prstGeom prst="rect">
            <a:avLst/>
          </a:prstGeom>
          <a:noFill/>
          <a:ln w="9525">
            <a:noFill/>
            <a:miter lim="800000"/>
            <a:headEnd/>
            <a:tailEnd/>
          </a:ln>
          <a:effectLst/>
        </p:spPr>
        <p:txBody>
          <a:bodyPr/>
          <a:lstStyle/>
          <a:p>
            <a:pPr algn="r">
              <a:lnSpc>
                <a:spcPct val="90000"/>
              </a:lnSpc>
              <a:spcBef>
                <a:spcPct val="20000"/>
              </a:spcBef>
            </a:pPr>
            <a:r>
              <a:rPr lang="es-ES" sz="2800" b="1" dirty="0">
                <a:solidFill>
                  <a:schemeClr val="accent6">
                    <a:lumMod val="75000"/>
                  </a:schemeClr>
                </a:solidFill>
              </a:rPr>
              <a:t> CA  SHRINIWAS Y. JOSHI</a:t>
            </a:r>
            <a:endParaRPr lang="es-ES" sz="2800" b="1" dirty="0">
              <a:solidFill>
                <a:schemeClr val="accent6">
                  <a:lumMod val="75000"/>
                </a:schemeClr>
              </a:solidFill>
            </a:endParaRPr>
          </a:p>
        </p:txBody>
      </p:sp>
    </p:spTree>
    <p:extLst>
      <p:ext uri="{BB962C8B-B14F-4D97-AF65-F5344CB8AC3E}">
        <p14:creationId xmlns:p14="http://schemas.microsoft.com/office/powerpoint/2010/main" val="2653967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 Balances with RIB, SBI and Other Banks</a:t>
            </a:r>
            <a:endParaRPr lang="en-IN" dirty="0"/>
          </a:p>
        </p:txBody>
      </p:sp>
      <p:sp>
        <p:nvSpPr>
          <p:cNvPr id="3" name="Content Placeholder 2"/>
          <p:cNvSpPr>
            <a:spLocks noGrp="1"/>
          </p:cNvSpPr>
          <p:nvPr>
            <p:ph idx="1"/>
          </p:nvPr>
        </p:nvSpPr>
        <p:spPr/>
        <p:txBody>
          <a:bodyPr>
            <a:noAutofit/>
          </a:bodyPr>
          <a:lstStyle/>
          <a:p>
            <a:pPr marL="711200" indent="-347663" algn="just">
              <a:buNone/>
            </a:pPr>
            <a:r>
              <a:rPr lang="en-IN" sz="2000" dirty="0" smtClean="0"/>
              <a:t>iv. </a:t>
            </a:r>
            <a:r>
              <a:rPr lang="en-US" sz="2000" dirty="0" smtClean="0"/>
              <a:t>Where </a:t>
            </a:r>
            <a:r>
              <a:rPr lang="en-US" sz="2000" dirty="0"/>
              <a:t>the branch maintains an account </a:t>
            </a:r>
            <a:r>
              <a:rPr lang="en-US" sz="2000" dirty="0" smtClean="0"/>
              <a:t>with RBI</a:t>
            </a:r>
            <a:r>
              <a:rPr lang="en-US" sz="2000" dirty="0"/>
              <a:t>, the following additional matter may </a:t>
            </a:r>
            <a:r>
              <a:rPr lang="en-US" sz="2000" dirty="0" smtClean="0"/>
              <a:t>be </a:t>
            </a:r>
            <a:r>
              <a:rPr lang="en-IN" sz="2000" dirty="0" smtClean="0"/>
              <a:t>reported</a:t>
            </a:r>
            <a:r>
              <a:rPr lang="en-IN" sz="2000" dirty="0"/>
              <a:t>:</a:t>
            </a:r>
          </a:p>
          <a:p>
            <a:pPr marL="711200" indent="0" algn="just">
              <a:buNone/>
            </a:pPr>
            <a:r>
              <a:rPr lang="en-US" sz="2000" dirty="0"/>
              <a:t>Entries originated prior to, but </a:t>
            </a:r>
            <a:r>
              <a:rPr lang="en-US" sz="2000" dirty="0" smtClean="0"/>
              <a:t>communicated / </a:t>
            </a:r>
            <a:r>
              <a:rPr lang="en-US" sz="2000" dirty="0"/>
              <a:t>recorded after the year end in relation </a:t>
            </a:r>
            <a:r>
              <a:rPr lang="en-US" sz="2000" dirty="0" smtClean="0"/>
              <a:t>to currency </a:t>
            </a:r>
            <a:r>
              <a:rPr lang="en-US" sz="2000" dirty="0"/>
              <a:t>chest operations at the </a:t>
            </a:r>
            <a:r>
              <a:rPr lang="en-US" sz="2000" dirty="0" smtClean="0"/>
              <a:t>branch/other </a:t>
            </a:r>
            <a:r>
              <a:rPr lang="en-IN" sz="2000" dirty="0" smtClean="0"/>
              <a:t>link </a:t>
            </a:r>
            <a:r>
              <a:rPr lang="en-IN" sz="2000" dirty="0"/>
              <a:t>branches, involving </a:t>
            </a:r>
            <a:r>
              <a:rPr lang="en-IN" sz="2000" dirty="0" smtClean="0"/>
              <a:t>deposits </a:t>
            </a:r>
            <a:r>
              <a:rPr lang="en-US" sz="2000" dirty="0" smtClean="0"/>
              <a:t>into/withdrawals </a:t>
            </a:r>
            <a:r>
              <a:rPr lang="en-US" sz="2000" dirty="0"/>
              <a:t>from the currency </a:t>
            </a:r>
            <a:r>
              <a:rPr lang="en-US" sz="2000" dirty="0" smtClean="0"/>
              <a:t>chest attached </a:t>
            </a:r>
            <a:r>
              <a:rPr lang="en-US" sz="2000" dirty="0"/>
              <a:t>to such branches (Give details</a:t>
            </a:r>
            <a:r>
              <a:rPr lang="en-US" sz="2000" dirty="0" smtClean="0"/>
              <a:t>)</a:t>
            </a:r>
          </a:p>
          <a:p>
            <a:pPr marL="363538" indent="-363538">
              <a:buNone/>
            </a:pPr>
            <a:r>
              <a:rPr lang="en-US" dirty="0" smtClean="0"/>
              <a:t>c</a:t>
            </a:r>
            <a:r>
              <a:rPr lang="en-US" sz="2000" dirty="0" smtClean="0"/>
              <a:t>.   In </a:t>
            </a:r>
            <a:r>
              <a:rPr lang="en-US" sz="2000" dirty="0"/>
              <a:t>case, any matter deserves special </a:t>
            </a:r>
            <a:r>
              <a:rPr lang="en-US" sz="2000" dirty="0" smtClean="0"/>
              <a:t>attention of </a:t>
            </a:r>
            <a:r>
              <a:rPr lang="en-US" sz="2000" dirty="0"/>
              <a:t>the management, the same may be reported.</a:t>
            </a:r>
            <a:endParaRPr lang="en-IN" sz="2000" dirty="0"/>
          </a:p>
        </p:txBody>
      </p:sp>
      <p:sp>
        <p:nvSpPr>
          <p:cNvPr id="5" name="Footer Placeholder 4"/>
          <p:cNvSpPr>
            <a:spLocks noGrp="1"/>
          </p:cNvSpPr>
          <p:nvPr>
            <p:ph type="ftr" sz="quarter" idx="11"/>
          </p:nvPr>
        </p:nvSpPr>
        <p:spPr>
          <a:xfrm>
            <a:off x="4513942" y="6041362"/>
            <a:ext cx="24610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366518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 </a:t>
            </a:r>
            <a:r>
              <a:rPr lang="en-US" b="1" dirty="0"/>
              <a:t>Money at Call and Short Notice</a:t>
            </a:r>
            <a:endParaRPr lang="en-IN" dirty="0"/>
          </a:p>
        </p:txBody>
      </p:sp>
      <p:sp>
        <p:nvSpPr>
          <p:cNvPr id="3" name="Content Placeholder 2"/>
          <p:cNvSpPr>
            <a:spLocks noGrp="1"/>
          </p:cNvSpPr>
          <p:nvPr>
            <p:ph idx="1"/>
          </p:nvPr>
        </p:nvSpPr>
        <p:spPr/>
        <p:txBody>
          <a:bodyPr>
            <a:noAutofit/>
          </a:bodyPr>
          <a:lstStyle/>
          <a:p>
            <a:pPr marL="363538" indent="-363538">
              <a:buNone/>
            </a:pPr>
            <a:r>
              <a:rPr lang="en-US" dirty="0" smtClean="0"/>
              <a:t>(a</a:t>
            </a:r>
            <a:r>
              <a:rPr lang="en-US" sz="2000" dirty="0" smtClean="0"/>
              <a:t>)  Has </a:t>
            </a:r>
            <a:r>
              <a:rPr lang="en-US" sz="2000" dirty="0"/>
              <a:t>the branch kept money-at-call and </a:t>
            </a:r>
            <a:r>
              <a:rPr lang="en-US" sz="2000" dirty="0" smtClean="0"/>
              <a:t>short </a:t>
            </a:r>
            <a:r>
              <a:rPr lang="en-IN" sz="2000" dirty="0" smtClean="0"/>
              <a:t>notice </a:t>
            </a:r>
            <a:r>
              <a:rPr lang="en-IN" sz="2000" dirty="0"/>
              <a:t>during the year?</a:t>
            </a:r>
          </a:p>
          <a:p>
            <a:pPr marL="0" indent="0">
              <a:buNone/>
            </a:pPr>
            <a:endParaRPr lang="en-IN" sz="2000" dirty="0"/>
          </a:p>
          <a:p>
            <a:pPr marL="449263" indent="-449263">
              <a:buNone/>
            </a:pPr>
            <a:r>
              <a:rPr lang="en-US" sz="2000" b="1" dirty="0"/>
              <a:t>(b) </a:t>
            </a:r>
            <a:r>
              <a:rPr lang="en-US" sz="2000" b="1" dirty="0" smtClean="0"/>
              <a:t> </a:t>
            </a:r>
            <a:r>
              <a:rPr lang="en-US" sz="2000" dirty="0" smtClean="0"/>
              <a:t>Has </a:t>
            </a:r>
            <a:r>
              <a:rPr lang="en-US" sz="2000" dirty="0"/>
              <a:t>the year-end balance been duly </a:t>
            </a:r>
            <a:r>
              <a:rPr lang="en-US" sz="2000" dirty="0" smtClean="0"/>
              <a:t>confirmed </a:t>
            </a:r>
            <a:r>
              <a:rPr lang="en-IN" sz="2000" dirty="0" smtClean="0"/>
              <a:t>and </a:t>
            </a:r>
            <a:r>
              <a:rPr lang="en-IN" sz="2000" dirty="0"/>
              <a:t>reconciled?</a:t>
            </a:r>
          </a:p>
          <a:p>
            <a:pPr marL="0" indent="0">
              <a:buNone/>
            </a:pPr>
            <a:endParaRPr lang="en-US" sz="2000" dirty="0" smtClean="0"/>
          </a:p>
          <a:p>
            <a:pPr marL="449263" indent="-449263">
              <a:buNone/>
            </a:pPr>
            <a:r>
              <a:rPr lang="en-US" sz="2000" b="1" dirty="0" smtClean="0"/>
              <a:t>(c)   </a:t>
            </a:r>
            <a:r>
              <a:rPr lang="en-US" sz="2000" dirty="0" smtClean="0"/>
              <a:t>Has </a:t>
            </a:r>
            <a:r>
              <a:rPr lang="en-US" sz="2000" dirty="0"/>
              <a:t>interest accrued up to the year-end </a:t>
            </a:r>
            <a:r>
              <a:rPr lang="en-US" sz="2000" dirty="0" smtClean="0"/>
              <a:t>been </a:t>
            </a:r>
            <a:r>
              <a:rPr lang="en-IN" sz="2000" dirty="0" smtClean="0"/>
              <a:t>properly </a:t>
            </a:r>
            <a:r>
              <a:rPr lang="en-IN" sz="2000" dirty="0"/>
              <a:t>recorded</a:t>
            </a:r>
            <a:r>
              <a:rPr lang="en-IN" sz="2000" dirty="0" smtClean="0"/>
              <a:t>?</a:t>
            </a:r>
          </a:p>
          <a:p>
            <a:pPr marL="0" indent="0">
              <a:buNone/>
            </a:pPr>
            <a:endParaRPr lang="en-US" sz="2000" dirty="0"/>
          </a:p>
          <a:p>
            <a:pPr marL="536575" indent="-536575">
              <a:buNone/>
            </a:pPr>
            <a:r>
              <a:rPr lang="en-US" sz="2000" dirty="0"/>
              <a:t>(d)   Whether instructions/guidelines, if any, laid down by the controlling authorities of the bank </a:t>
            </a:r>
            <a:r>
              <a:rPr lang="en-IN" sz="2000" dirty="0"/>
              <a:t>have been complied with?</a:t>
            </a:r>
          </a:p>
          <a:p>
            <a:pPr marL="449263" indent="-449263">
              <a:buNone/>
            </a:pPr>
            <a:endParaRPr lang="en-IN" sz="2000" dirty="0"/>
          </a:p>
        </p:txBody>
      </p:sp>
      <p:sp>
        <p:nvSpPr>
          <p:cNvPr id="5" name="Footer Placeholder 4"/>
          <p:cNvSpPr>
            <a:spLocks noGrp="1"/>
          </p:cNvSpPr>
          <p:nvPr>
            <p:ph type="ftr" sz="quarter" idx="11"/>
          </p:nvPr>
        </p:nvSpPr>
        <p:spPr>
          <a:xfrm>
            <a:off x="4412342" y="6041362"/>
            <a:ext cx="25626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71437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 </a:t>
            </a:r>
            <a:r>
              <a:rPr lang="en-US" b="1" dirty="0"/>
              <a:t>Investments (for branches outside India)</a:t>
            </a:r>
            <a:endParaRPr lang="en-IN" dirty="0"/>
          </a:p>
        </p:txBody>
      </p:sp>
      <p:sp>
        <p:nvSpPr>
          <p:cNvPr id="3" name="Content Placeholder 2"/>
          <p:cNvSpPr>
            <a:spLocks noGrp="1"/>
          </p:cNvSpPr>
          <p:nvPr>
            <p:ph idx="1"/>
          </p:nvPr>
        </p:nvSpPr>
        <p:spPr/>
        <p:txBody>
          <a:bodyPr>
            <a:noAutofit/>
          </a:bodyPr>
          <a:lstStyle/>
          <a:p>
            <a:pPr marL="449263" indent="-449263">
              <a:buNone/>
            </a:pPr>
            <a:r>
              <a:rPr lang="en-US" sz="2000" dirty="0" smtClean="0"/>
              <a:t>(a)  In </a:t>
            </a:r>
            <a:r>
              <a:rPr lang="en-US" sz="2000" dirty="0"/>
              <a:t>respect of purchase and sale of investments</a:t>
            </a:r>
            <a:r>
              <a:rPr lang="en-US" sz="2000" dirty="0" smtClean="0"/>
              <a:t>, has </a:t>
            </a:r>
            <a:r>
              <a:rPr lang="en-US" sz="2000" dirty="0"/>
              <a:t>the branch acted within its </a:t>
            </a:r>
            <a:r>
              <a:rPr lang="en-US" sz="2000" dirty="0" smtClean="0"/>
              <a:t>delegated authority</a:t>
            </a:r>
            <a:r>
              <a:rPr lang="en-US" sz="2000" dirty="0"/>
              <a:t>, having regard to the instructions</a:t>
            </a:r>
            <a:r>
              <a:rPr lang="en-US" sz="2000" dirty="0" smtClean="0"/>
              <a:t>/ guidelines </a:t>
            </a:r>
            <a:r>
              <a:rPr lang="en-US" sz="2000" dirty="0"/>
              <a:t>in this behalf issued by </a:t>
            </a:r>
            <a:r>
              <a:rPr lang="en-US" sz="2000" dirty="0" smtClean="0"/>
              <a:t>the controlling </a:t>
            </a:r>
            <a:r>
              <a:rPr lang="en-US" sz="2000" dirty="0"/>
              <a:t>authorities of the bank</a:t>
            </a:r>
            <a:r>
              <a:rPr lang="en-US" sz="2000" dirty="0" smtClean="0"/>
              <a:t>?</a:t>
            </a:r>
          </a:p>
          <a:p>
            <a:pPr marL="449263" indent="-449263">
              <a:buNone/>
            </a:pPr>
            <a:r>
              <a:rPr lang="en-US" sz="2000" dirty="0" smtClean="0"/>
              <a:t>(b) Have </a:t>
            </a:r>
            <a:r>
              <a:rPr lang="en-US" sz="2000" dirty="0"/>
              <a:t>the investments held by the </a:t>
            </a:r>
            <a:r>
              <a:rPr lang="en-US" sz="2000" dirty="0" smtClean="0"/>
              <a:t>branch whether </a:t>
            </a:r>
            <a:r>
              <a:rPr lang="en-US" sz="2000" dirty="0"/>
              <a:t>on its own account or on behalf of </a:t>
            </a:r>
            <a:r>
              <a:rPr lang="en-US" sz="2000" dirty="0" smtClean="0"/>
              <a:t>the Head </a:t>
            </a:r>
            <a:r>
              <a:rPr lang="en-US" sz="2000" dirty="0"/>
              <a:t>Office/other branches been </a:t>
            </a:r>
            <a:r>
              <a:rPr lang="en-US" sz="2000" dirty="0" smtClean="0"/>
              <a:t>made available </a:t>
            </a:r>
            <a:r>
              <a:rPr lang="en-US" sz="2000" dirty="0"/>
              <a:t>for physical verification? Where </a:t>
            </a:r>
            <a:r>
              <a:rPr lang="en-US" sz="2000" dirty="0" smtClean="0"/>
              <a:t>the investments </a:t>
            </a:r>
            <a:r>
              <a:rPr lang="en-US" sz="2000" dirty="0"/>
              <a:t>are not in the possession of </a:t>
            </a:r>
            <a:r>
              <a:rPr lang="en-US" sz="2000" dirty="0" smtClean="0"/>
              <a:t>the branch</a:t>
            </a:r>
            <a:r>
              <a:rPr lang="en-US" sz="2000" dirty="0"/>
              <a:t>, whether evidences with regard to </a:t>
            </a:r>
            <a:r>
              <a:rPr lang="en-US" sz="2000" dirty="0" smtClean="0"/>
              <a:t>their physical </a:t>
            </a:r>
            <a:r>
              <a:rPr lang="en-US" sz="2000" dirty="0"/>
              <a:t>verification have been produced?</a:t>
            </a:r>
            <a:endParaRPr lang="en-IN" sz="2000" dirty="0"/>
          </a:p>
        </p:txBody>
      </p:sp>
      <p:sp>
        <p:nvSpPr>
          <p:cNvPr id="5" name="Footer Placeholder 4"/>
          <p:cNvSpPr>
            <a:spLocks noGrp="1"/>
          </p:cNvSpPr>
          <p:nvPr>
            <p:ph type="ftr" sz="quarter" idx="11"/>
          </p:nvPr>
        </p:nvSpPr>
        <p:spPr>
          <a:xfrm>
            <a:off x="4426856" y="6041362"/>
            <a:ext cx="2548089"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149760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 </a:t>
            </a:r>
            <a:r>
              <a:rPr lang="en-US" b="1" dirty="0"/>
              <a:t>Investments (for branches outside India)</a:t>
            </a:r>
            <a:endParaRPr lang="en-IN" dirty="0"/>
          </a:p>
        </p:txBody>
      </p:sp>
      <p:sp>
        <p:nvSpPr>
          <p:cNvPr id="3" name="Content Placeholder 2"/>
          <p:cNvSpPr>
            <a:spLocks noGrp="1"/>
          </p:cNvSpPr>
          <p:nvPr>
            <p:ph idx="1"/>
          </p:nvPr>
        </p:nvSpPr>
        <p:spPr/>
        <p:txBody>
          <a:bodyPr>
            <a:noAutofit/>
          </a:bodyPr>
          <a:lstStyle/>
          <a:p>
            <a:pPr marL="363538" indent="-363538" algn="just">
              <a:buNone/>
            </a:pPr>
            <a:r>
              <a:rPr lang="en-US" dirty="0" smtClean="0"/>
              <a:t>(c</a:t>
            </a:r>
            <a:r>
              <a:rPr lang="en-US" sz="2000" dirty="0" smtClean="0"/>
              <a:t>) Is </a:t>
            </a:r>
            <a:r>
              <a:rPr lang="en-US" sz="2000" dirty="0"/>
              <a:t>the mode of valuation of investments </a:t>
            </a:r>
            <a:r>
              <a:rPr lang="en-US" sz="2000" dirty="0" smtClean="0"/>
              <a:t>in accordance </a:t>
            </a:r>
            <a:r>
              <a:rPr lang="en-US" sz="2000" dirty="0"/>
              <a:t>with the RBI guidelines or </a:t>
            </a:r>
            <a:r>
              <a:rPr lang="en-US" sz="2000" dirty="0" smtClean="0"/>
              <a:t>the norms </a:t>
            </a:r>
            <a:r>
              <a:rPr lang="en-US" sz="2000" dirty="0"/>
              <a:t>prescribed by the relevant </a:t>
            </a:r>
            <a:r>
              <a:rPr lang="en-US" sz="2000" dirty="0" smtClean="0"/>
              <a:t>regulatory authority </a:t>
            </a:r>
            <a:r>
              <a:rPr lang="en-US" sz="2000" dirty="0"/>
              <a:t>of the country in which the branch </a:t>
            </a:r>
            <a:r>
              <a:rPr lang="en-US" sz="2000" dirty="0" smtClean="0"/>
              <a:t>is located </a:t>
            </a:r>
            <a:r>
              <a:rPr lang="en-US" sz="2000" dirty="0"/>
              <a:t>whichever are more stringent?</a:t>
            </a:r>
          </a:p>
          <a:p>
            <a:pPr marL="0" indent="0" algn="just">
              <a:buNone/>
            </a:pPr>
            <a:endParaRPr lang="en-US" sz="2000" b="1" dirty="0" smtClean="0"/>
          </a:p>
          <a:p>
            <a:pPr marL="363538" indent="-363538" algn="just">
              <a:buNone/>
            </a:pPr>
            <a:r>
              <a:rPr lang="en-US" sz="2000" b="1" dirty="0" smtClean="0"/>
              <a:t>(</a:t>
            </a:r>
            <a:r>
              <a:rPr lang="en-US" sz="2000" b="1" dirty="0"/>
              <a:t>d) </a:t>
            </a:r>
            <a:r>
              <a:rPr lang="en-US" sz="2000" dirty="0"/>
              <a:t>Whether there are any matured or </a:t>
            </a:r>
            <a:r>
              <a:rPr lang="en-US" sz="2000" dirty="0" smtClean="0"/>
              <a:t>overdue investments </a:t>
            </a:r>
            <a:r>
              <a:rPr lang="en-US" sz="2000" dirty="0"/>
              <a:t>which have not been </a:t>
            </a:r>
            <a:r>
              <a:rPr lang="en-US" sz="2000" dirty="0" err="1" smtClean="0"/>
              <a:t>encashed</a:t>
            </a:r>
            <a:r>
              <a:rPr lang="en-US" sz="2000" dirty="0" smtClean="0"/>
              <a:t> and </a:t>
            </a:r>
            <a:r>
              <a:rPr lang="en-US" sz="2000" dirty="0"/>
              <a:t>/ or has not been serviced? If so, </a:t>
            </a:r>
            <a:r>
              <a:rPr lang="en-US" sz="2000" dirty="0" smtClean="0"/>
              <a:t>give </a:t>
            </a:r>
            <a:r>
              <a:rPr lang="en-IN" sz="2000" dirty="0" smtClean="0"/>
              <a:t>details</a:t>
            </a:r>
            <a:r>
              <a:rPr lang="en-IN" sz="2000" dirty="0"/>
              <a:t>?</a:t>
            </a:r>
          </a:p>
        </p:txBody>
      </p:sp>
      <p:sp>
        <p:nvSpPr>
          <p:cNvPr id="5" name="Footer Placeholder 4"/>
          <p:cNvSpPr>
            <a:spLocks noGrp="1"/>
          </p:cNvSpPr>
          <p:nvPr>
            <p:ph type="ftr" sz="quarter" idx="11"/>
          </p:nvPr>
        </p:nvSpPr>
        <p:spPr>
          <a:xfrm>
            <a:off x="4441370" y="6041362"/>
            <a:ext cx="2533575"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701927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8343"/>
            <a:ext cx="8596668" cy="870857"/>
          </a:xfrm>
        </p:spPr>
        <p:txBody>
          <a:bodyPr/>
          <a:lstStyle/>
          <a:p>
            <a:r>
              <a:rPr lang="en-IN" b="1" dirty="0"/>
              <a:t>Advances</a:t>
            </a:r>
            <a:endParaRPr lang="en-IN" dirty="0"/>
          </a:p>
        </p:txBody>
      </p:sp>
      <p:sp>
        <p:nvSpPr>
          <p:cNvPr id="5" name="Content Placeholder 4"/>
          <p:cNvSpPr>
            <a:spLocks noGrp="1"/>
          </p:cNvSpPr>
          <p:nvPr>
            <p:ph idx="1"/>
          </p:nvPr>
        </p:nvSpPr>
        <p:spPr>
          <a:xfrm>
            <a:off x="677334" y="1219201"/>
            <a:ext cx="8596668" cy="4822162"/>
          </a:xfrm>
        </p:spPr>
        <p:txBody>
          <a:bodyPr>
            <a:noAutofit/>
          </a:bodyPr>
          <a:lstStyle/>
          <a:p>
            <a:pPr marL="0" indent="0">
              <a:buNone/>
            </a:pPr>
            <a:r>
              <a:rPr lang="en-IN" b="1" dirty="0"/>
              <a:t>General Instructions</a:t>
            </a:r>
          </a:p>
          <a:p>
            <a:pPr marL="536575" indent="-536575">
              <a:buNone/>
            </a:pPr>
            <a:r>
              <a:rPr lang="en-US" dirty="0"/>
              <a:t>(</a:t>
            </a:r>
            <a:r>
              <a:rPr lang="en-US" dirty="0" err="1"/>
              <a:t>i</a:t>
            </a:r>
            <a:r>
              <a:rPr lang="en-US" dirty="0"/>
              <a:t>) </a:t>
            </a:r>
            <a:r>
              <a:rPr lang="en-US" dirty="0" smtClean="0"/>
              <a:t>   The </a:t>
            </a:r>
            <a:r>
              <a:rPr lang="en-US" dirty="0"/>
              <a:t>answers to the following questions </a:t>
            </a:r>
            <a:r>
              <a:rPr lang="en-US" dirty="0" smtClean="0"/>
              <a:t>may be </a:t>
            </a:r>
            <a:r>
              <a:rPr lang="en-US" dirty="0"/>
              <a:t>based on the auditor’s examination of </a:t>
            </a:r>
            <a:r>
              <a:rPr lang="en-US" dirty="0" smtClean="0"/>
              <a:t>all </a:t>
            </a:r>
            <a:r>
              <a:rPr lang="en-IN" dirty="0" smtClean="0"/>
              <a:t>large </a:t>
            </a:r>
            <a:r>
              <a:rPr lang="en-IN" dirty="0"/>
              <a:t>advances</a:t>
            </a:r>
            <a:r>
              <a:rPr lang="en-IN" dirty="0" smtClean="0"/>
              <a:t>. </a:t>
            </a:r>
            <a:r>
              <a:rPr lang="en-US" dirty="0" smtClean="0"/>
              <a:t>For </a:t>
            </a:r>
            <a:r>
              <a:rPr lang="en-US" dirty="0"/>
              <a:t>this purpose, large advances are those </a:t>
            </a:r>
            <a:r>
              <a:rPr lang="en-US" dirty="0" smtClean="0"/>
              <a:t>in respect </a:t>
            </a:r>
            <a:r>
              <a:rPr lang="en-US" dirty="0"/>
              <a:t>of which the outstanding amount is </a:t>
            </a:r>
            <a:r>
              <a:rPr lang="en-US" dirty="0" smtClean="0"/>
              <a:t>in excess </a:t>
            </a:r>
            <a:r>
              <a:rPr lang="en-US" dirty="0"/>
              <a:t>of 10% of outstanding </a:t>
            </a:r>
            <a:r>
              <a:rPr lang="en-US" dirty="0" smtClean="0"/>
              <a:t>aggregate balance </a:t>
            </a:r>
            <a:r>
              <a:rPr lang="en-US" dirty="0"/>
              <a:t>of fund based and non-fund </a:t>
            </a:r>
            <a:r>
              <a:rPr lang="en-US" dirty="0" smtClean="0"/>
              <a:t>based advances </a:t>
            </a:r>
            <a:r>
              <a:rPr lang="en-US" dirty="0"/>
              <a:t>of the branch or Rs.10 crores</a:t>
            </a:r>
            <a:r>
              <a:rPr lang="en-US" dirty="0" smtClean="0"/>
              <a:t>, </a:t>
            </a:r>
            <a:r>
              <a:rPr lang="en-IN" dirty="0" smtClean="0"/>
              <a:t>whichever </a:t>
            </a:r>
            <a:r>
              <a:rPr lang="en-IN" dirty="0"/>
              <a:t>is less</a:t>
            </a:r>
            <a:r>
              <a:rPr lang="en-IN" dirty="0" smtClean="0"/>
              <a:t>.</a:t>
            </a:r>
          </a:p>
          <a:p>
            <a:pPr marL="536575" indent="0">
              <a:buNone/>
            </a:pPr>
            <a:r>
              <a:rPr lang="en-US" dirty="0" smtClean="0"/>
              <a:t>Care- </a:t>
            </a:r>
            <a:r>
              <a:rPr lang="en-US" dirty="0"/>
              <a:t>For all accounts above the threshold, </a:t>
            </a:r>
            <a:r>
              <a:rPr lang="en-US" dirty="0" smtClean="0"/>
              <a:t>the transaction </a:t>
            </a:r>
            <a:r>
              <a:rPr lang="en-US" dirty="0"/>
              <a:t>audit/account specific details to </a:t>
            </a:r>
            <a:r>
              <a:rPr lang="en-US" dirty="0" smtClean="0"/>
              <a:t>be seen </a:t>
            </a:r>
            <a:r>
              <a:rPr lang="en-US" dirty="0"/>
              <a:t>and commented, whereas below </a:t>
            </a:r>
            <a:r>
              <a:rPr lang="en-US" dirty="0" smtClean="0"/>
              <a:t>the threshold</a:t>
            </a:r>
            <a:r>
              <a:rPr lang="en-US" dirty="0"/>
              <a:t>, the process needs to be checked </a:t>
            </a:r>
            <a:r>
              <a:rPr lang="en-US" dirty="0" smtClean="0"/>
              <a:t>and commented </a:t>
            </a:r>
            <a:r>
              <a:rPr lang="en-US" dirty="0"/>
              <a:t>upon. Comments of the </a:t>
            </a:r>
            <a:r>
              <a:rPr lang="en-US" dirty="0" smtClean="0"/>
              <a:t>branch auditor </a:t>
            </a:r>
            <a:r>
              <a:rPr lang="en-US" dirty="0"/>
              <a:t>on advances with significant </a:t>
            </a:r>
            <a:r>
              <a:rPr lang="en-US" dirty="0" smtClean="0"/>
              <a:t>adverse features</a:t>
            </a:r>
            <a:r>
              <a:rPr lang="en-US" dirty="0"/>
              <a:t>, which might need the attention of </a:t>
            </a:r>
            <a:r>
              <a:rPr lang="en-US" dirty="0" smtClean="0"/>
              <a:t>the </a:t>
            </a:r>
            <a:r>
              <a:rPr lang="en-IN" dirty="0" smtClean="0"/>
              <a:t>management </a:t>
            </a:r>
            <a:r>
              <a:rPr lang="en-IN" dirty="0"/>
              <a:t>/ Statutory Central Auditors</a:t>
            </a:r>
            <a:r>
              <a:rPr lang="en-IN" dirty="0" smtClean="0"/>
              <a:t>, </a:t>
            </a:r>
            <a:r>
              <a:rPr lang="en-US" dirty="0" smtClean="0"/>
              <a:t>should </a:t>
            </a:r>
            <a:r>
              <a:rPr lang="en-US" dirty="0"/>
              <a:t>be appended to the LFAR.</a:t>
            </a:r>
          </a:p>
          <a:p>
            <a:pPr marL="536575" indent="-536575">
              <a:buNone/>
            </a:pPr>
            <a:r>
              <a:rPr lang="en-US" dirty="0" smtClean="0"/>
              <a:t>(</a:t>
            </a:r>
            <a:r>
              <a:rPr lang="en-US" dirty="0"/>
              <a:t>ii) </a:t>
            </a:r>
            <a:r>
              <a:rPr lang="en-US" dirty="0" smtClean="0"/>
              <a:t>   The </a:t>
            </a:r>
            <a:r>
              <a:rPr lang="en-US" dirty="0"/>
              <a:t>critical comments based on the </a:t>
            </a:r>
            <a:r>
              <a:rPr lang="en-US" dirty="0" smtClean="0"/>
              <a:t>review of </a:t>
            </a:r>
            <a:r>
              <a:rPr lang="en-US" dirty="0"/>
              <a:t>the above and other test check should </a:t>
            </a:r>
            <a:r>
              <a:rPr lang="en-US" dirty="0" smtClean="0"/>
              <a:t>be given </a:t>
            </a:r>
            <a:r>
              <a:rPr lang="en-US" dirty="0"/>
              <a:t>in respective paragraphs as given </a:t>
            </a:r>
            <a:r>
              <a:rPr lang="en-US" dirty="0" smtClean="0"/>
              <a:t>in </a:t>
            </a:r>
            <a:r>
              <a:rPr lang="en-IN" dirty="0" smtClean="0"/>
              <a:t>LFAR </a:t>
            </a:r>
            <a:r>
              <a:rPr lang="en-IN" dirty="0"/>
              <a:t>given below.</a:t>
            </a:r>
          </a:p>
        </p:txBody>
      </p:sp>
      <p:sp>
        <p:nvSpPr>
          <p:cNvPr id="3" name="Footer Placeholder 2"/>
          <p:cNvSpPr>
            <a:spLocks noGrp="1"/>
          </p:cNvSpPr>
          <p:nvPr>
            <p:ph type="ftr" sz="quarter" idx="11"/>
          </p:nvPr>
        </p:nvSpPr>
        <p:spPr>
          <a:xfrm>
            <a:off x="4412342" y="6041362"/>
            <a:ext cx="25626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531406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Advances</a:t>
            </a:r>
            <a:endParaRPr lang="en-IN" dirty="0"/>
          </a:p>
        </p:txBody>
      </p:sp>
      <p:graphicFrame>
        <p:nvGraphicFramePr>
          <p:cNvPr id="5" name="Table 4"/>
          <p:cNvGraphicFramePr>
            <a:graphicFrameLocks noGrp="1"/>
          </p:cNvGraphicFramePr>
          <p:nvPr/>
        </p:nvGraphicFramePr>
        <p:xfrm>
          <a:off x="2113439" y="2641663"/>
          <a:ext cx="5725160" cy="2723579"/>
        </p:xfrm>
        <a:graphic>
          <a:graphicData uri="http://schemas.openxmlformats.org/drawingml/2006/table">
            <a:tbl>
              <a:tblPr firstRow="1" firstCol="1" bandRow="1">
                <a:tableStyleId>{5C22544A-7EE6-4342-B048-85BDC9FD1C3A}</a:tableStyleId>
              </a:tblPr>
              <a:tblGrid>
                <a:gridCol w="1144905">
                  <a:extLst>
                    <a:ext uri="{9D8B030D-6E8A-4147-A177-3AD203B41FA5}">
                      <a16:colId xmlns:a16="http://schemas.microsoft.com/office/drawing/2014/main" val="1135300501"/>
                    </a:ext>
                  </a:extLst>
                </a:gridCol>
                <a:gridCol w="1144905">
                  <a:extLst>
                    <a:ext uri="{9D8B030D-6E8A-4147-A177-3AD203B41FA5}">
                      <a16:colId xmlns:a16="http://schemas.microsoft.com/office/drawing/2014/main" val="689482402"/>
                    </a:ext>
                  </a:extLst>
                </a:gridCol>
                <a:gridCol w="1144905">
                  <a:extLst>
                    <a:ext uri="{9D8B030D-6E8A-4147-A177-3AD203B41FA5}">
                      <a16:colId xmlns:a16="http://schemas.microsoft.com/office/drawing/2014/main" val="3447012214"/>
                    </a:ext>
                  </a:extLst>
                </a:gridCol>
                <a:gridCol w="1144905">
                  <a:extLst>
                    <a:ext uri="{9D8B030D-6E8A-4147-A177-3AD203B41FA5}">
                      <a16:colId xmlns:a16="http://schemas.microsoft.com/office/drawing/2014/main" val="1469905817"/>
                    </a:ext>
                  </a:extLst>
                </a:gridCol>
                <a:gridCol w="1145540">
                  <a:extLst>
                    <a:ext uri="{9D8B030D-6E8A-4147-A177-3AD203B41FA5}">
                      <a16:colId xmlns:a16="http://schemas.microsoft.com/office/drawing/2014/main" val="1031044617"/>
                    </a:ext>
                  </a:extLst>
                </a:gridCol>
              </a:tblGrid>
              <a:tr h="0">
                <a:tc>
                  <a:txBody>
                    <a:bodyPr/>
                    <a:lstStyle/>
                    <a:p>
                      <a:pPr>
                        <a:lnSpc>
                          <a:spcPct val="107000"/>
                        </a:lnSpc>
                        <a:spcAft>
                          <a:spcPts val="0"/>
                        </a:spcAft>
                      </a:pPr>
                      <a:r>
                        <a:rPr lang="en-IN" sz="1200">
                          <a:effectLst/>
                        </a:rPr>
                        <a:t>Account No.</a:t>
                      </a:r>
                      <a:endParaRPr lang="en-IN" sz="1100">
                        <a:effectLst/>
                      </a:endParaRPr>
                    </a:p>
                    <a:p>
                      <a:pPr>
                        <a:lnSpc>
                          <a:spcPct val="107000"/>
                        </a:lnSpc>
                        <a:spcAft>
                          <a:spcPts val="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Account Name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Balance as at</a:t>
                      </a:r>
                      <a:endParaRPr lang="en-IN" sz="1100">
                        <a:effectLst/>
                      </a:endParaRPr>
                    </a:p>
                    <a:p>
                      <a:pPr>
                        <a:lnSpc>
                          <a:spcPct val="107000"/>
                        </a:lnSpc>
                        <a:spcAft>
                          <a:spcPts val="0"/>
                        </a:spcAft>
                      </a:pPr>
                      <a:r>
                        <a:rPr lang="en-IN" sz="1200">
                          <a:effectLst/>
                        </a:rPr>
                        <a:t>year end –</a:t>
                      </a:r>
                      <a:endParaRPr lang="en-IN" sz="1100">
                        <a:effectLst/>
                      </a:endParaRPr>
                    </a:p>
                    <a:p>
                      <a:pPr>
                        <a:lnSpc>
                          <a:spcPct val="107000"/>
                        </a:lnSpc>
                        <a:spcAft>
                          <a:spcPts val="0"/>
                        </a:spcAft>
                      </a:pPr>
                      <a:r>
                        <a:rPr lang="en-IN" sz="1200">
                          <a:effectLst/>
                        </a:rPr>
                        <a:t>Funded</a:t>
                      </a:r>
                      <a:endParaRPr lang="en-IN" sz="1100">
                        <a:effectLst/>
                      </a:endParaRPr>
                    </a:p>
                    <a:p>
                      <a:pPr>
                        <a:lnSpc>
                          <a:spcPct val="107000"/>
                        </a:lnSpc>
                        <a:spcAft>
                          <a:spcPts val="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Balance as at</a:t>
                      </a:r>
                      <a:endParaRPr lang="en-IN" sz="1100">
                        <a:effectLst/>
                      </a:endParaRPr>
                    </a:p>
                    <a:p>
                      <a:pPr>
                        <a:lnSpc>
                          <a:spcPct val="107000"/>
                        </a:lnSpc>
                        <a:spcAft>
                          <a:spcPts val="0"/>
                        </a:spcAft>
                      </a:pPr>
                      <a:r>
                        <a:rPr lang="en-IN" sz="1200">
                          <a:effectLst/>
                        </a:rPr>
                        <a:t>year end – Non-funded</a:t>
                      </a:r>
                      <a:endParaRPr lang="en-IN" sz="1100">
                        <a:effectLst/>
                      </a:endParaRPr>
                    </a:p>
                    <a:p>
                      <a:pPr>
                        <a:lnSpc>
                          <a:spcPct val="107000"/>
                        </a:lnSpc>
                        <a:spcAft>
                          <a:spcPts val="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2920037"/>
                  </a:ext>
                </a:extLst>
              </a:tr>
              <a:tr h="0">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6987901"/>
                  </a:ext>
                </a:extLst>
              </a:tr>
              <a:tr h="0">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5375606"/>
                  </a:ext>
                </a:extLst>
              </a:tr>
              <a:tr h="0">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6436989"/>
                  </a:ext>
                </a:extLst>
              </a:tr>
              <a:tr h="0">
                <a:tc>
                  <a:txBody>
                    <a:bodyPr/>
                    <a:lstStyle/>
                    <a:p>
                      <a:pPr algn="ctr">
                        <a:lnSpc>
                          <a:spcPct val="107000"/>
                        </a:lnSpc>
                        <a:spcAft>
                          <a:spcPts val="0"/>
                        </a:spcAft>
                      </a:pPr>
                      <a:r>
                        <a:rPr lang="en-IN" sz="12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B</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C = A+B</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9366321"/>
                  </a:ext>
                </a:extLst>
              </a:tr>
              <a:tr h="0">
                <a:tc>
                  <a:txBody>
                    <a:bodyPr/>
                    <a:lstStyle/>
                    <a:p>
                      <a:pPr algn="ctr">
                        <a:lnSpc>
                          <a:spcPct val="107000"/>
                        </a:lnSpc>
                        <a:spcAft>
                          <a:spcPts val="0"/>
                        </a:spcAft>
                      </a:pPr>
                      <a:r>
                        <a:rPr lang="en-IN" sz="1200">
                          <a:effectLst/>
                        </a:rPr>
                        <a:t>TOTAL OUTSTANDING OF THE BRANCH</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X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Z = X + 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486438"/>
                  </a:ext>
                </a:extLst>
              </a:tr>
              <a:tr h="0">
                <a:tc>
                  <a:txBody>
                    <a:bodyPr/>
                    <a:lstStyle/>
                    <a:p>
                      <a:pPr>
                        <a:lnSpc>
                          <a:spcPct val="107000"/>
                        </a:lnSpc>
                        <a:spcAft>
                          <a:spcPts val="0"/>
                        </a:spcAft>
                      </a:pPr>
                      <a:r>
                        <a:rPr lang="en-IN" sz="1200">
                          <a:effectLst/>
                        </a:rPr>
                        <a:t>PERCENTAGE</a:t>
                      </a:r>
                      <a:endParaRPr lang="en-IN" sz="1100">
                        <a:effectLst/>
                      </a:endParaRPr>
                    </a:p>
                    <a:p>
                      <a:pPr algn="ctr">
                        <a:lnSpc>
                          <a:spcPct val="107000"/>
                        </a:lnSpc>
                        <a:spcAft>
                          <a:spcPts val="0"/>
                        </a:spcAft>
                      </a:pPr>
                      <a:r>
                        <a:rPr lang="en-IN" sz="1200">
                          <a:effectLst/>
                        </a:rPr>
                        <a:t>EXAMINED</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N" sz="12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A as % of X</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a:effectLst/>
                        </a:rPr>
                        <a:t>B as % of 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200" dirty="0">
                          <a:effectLst/>
                        </a:rPr>
                        <a:t>C as % of Z</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7176609"/>
                  </a:ext>
                </a:extLst>
              </a:tr>
            </a:tbl>
          </a:graphicData>
        </a:graphic>
      </p:graphicFrame>
      <p:sp>
        <p:nvSpPr>
          <p:cNvPr id="6" name="Rectangle 1"/>
          <p:cNvSpPr>
            <a:spLocks noChangeArrowheads="1"/>
          </p:cNvSpPr>
          <p:nvPr/>
        </p:nvSpPr>
        <p:spPr bwMode="auto">
          <a:xfrm>
            <a:off x="2112963" y="264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7" name="Content Placeholder 6"/>
          <p:cNvSpPr>
            <a:spLocks noGrp="1"/>
          </p:cNvSpPr>
          <p:nvPr>
            <p:ph idx="1"/>
          </p:nvPr>
        </p:nvSpPr>
        <p:spPr/>
        <p:txBody>
          <a:bodyPr/>
          <a:lstStyle/>
          <a:p>
            <a:pPr marL="0" indent="0">
              <a:buNone/>
            </a:pPr>
            <a:r>
              <a:rPr lang="en-US" b="1" i="1" dirty="0"/>
              <a:t>a</a:t>
            </a:r>
            <a:r>
              <a:rPr lang="en-US" b="1" i="1" dirty="0" smtClean="0"/>
              <a:t>)    List </a:t>
            </a:r>
            <a:r>
              <a:rPr lang="en-US" b="1" i="1" dirty="0"/>
              <a:t>of accounts examined for audit</a:t>
            </a:r>
            <a:endParaRPr lang="en-IN" dirty="0"/>
          </a:p>
        </p:txBody>
      </p:sp>
      <p:sp>
        <p:nvSpPr>
          <p:cNvPr id="3" name="Footer Placeholder 2"/>
          <p:cNvSpPr>
            <a:spLocks noGrp="1"/>
          </p:cNvSpPr>
          <p:nvPr>
            <p:ph type="ftr" sz="quarter" idx="11"/>
          </p:nvPr>
        </p:nvSpPr>
        <p:spPr>
          <a:xfrm>
            <a:off x="4296228" y="6041362"/>
            <a:ext cx="26787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356008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6743"/>
            <a:ext cx="8596668" cy="754743"/>
          </a:xfrm>
        </p:spPr>
        <p:txBody>
          <a:bodyPr/>
          <a:lstStyle/>
          <a:p>
            <a:r>
              <a:rPr lang="en-US" dirty="0" smtClean="0"/>
              <a:t>Advances </a:t>
            </a:r>
            <a:endParaRPr lang="en-IN" dirty="0"/>
          </a:p>
        </p:txBody>
      </p:sp>
      <p:sp>
        <p:nvSpPr>
          <p:cNvPr id="3" name="Content Placeholder 2"/>
          <p:cNvSpPr>
            <a:spLocks noGrp="1"/>
          </p:cNvSpPr>
          <p:nvPr>
            <p:ph idx="1"/>
          </p:nvPr>
        </p:nvSpPr>
        <p:spPr>
          <a:xfrm>
            <a:off x="677334" y="1001487"/>
            <a:ext cx="8596668" cy="5039876"/>
          </a:xfrm>
        </p:spPr>
        <p:txBody>
          <a:bodyPr>
            <a:normAutofit/>
          </a:bodyPr>
          <a:lstStyle/>
          <a:p>
            <a:pPr marL="0" indent="0">
              <a:buNone/>
            </a:pPr>
            <a:r>
              <a:rPr lang="en-US" dirty="0"/>
              <a:t>b</a:t>
            </a:r>
            <a:r>
              <a:rPr lang="en-US" dirty="0" smtClean="0"/>
              <a:t>) </a:t>
            </a:r>
            <a:r>
              <a:rPr lang="en-IN" b="1" i="1" dirty="0"/>
              <a:t>Credit </a:t>
            </a:r>
            <a:r>
              <a:rPr lang="en-IN" b="1" i="1" dirty="0" smtClean="0"/>
              <a:t>Appraisal</a:t>
            </a:r>
          </a:p>
          <a:p>
            <a:pPr marL="363538" indent="-363538">
              <a:buNone/>
            </a:pPr>
            <a:r>
              <a:rPr lang="en-US" b="1" i="1" dirty="0" smtClean="0"/>
              <a:t>  </a:t>
            </a:r>
            <a:r>
              <a:rPr lang="en-US" b="1" i="1" dirty="0" err="1" smtClean="0"/>
              <a:t>i</a:t>
            </a:r>
            <a:r>
              <a:rPr lang="en-US" b="1" i="1" dirty="0" smtClean="0"/>
              <a:t>) </a:t>
            </a:r>
            <a:r>
              <a:rPr lang="en-US" dirty="0"/>
              <a:t>In your opinion, has the </a:t>
            </a:r>
            <a:r>
              <a:rPr lang="en-US" dirty="0" smtClean="0"/>
              <a:t>branch generally </a:t>
            </a:r>
            <a:r>
              <a:rPr lang="en-US" dirty="0"/>
              <a:t>complied with the </a:t>
            </a:r>
            <a:r>
              <a:rPr lang="en-US" dirty="0" smtClean="0"/>
              <a:t>procedures </a:t>
            </a:r>
            <a:r>
              <a:rPr lang="en-IN" dirty="0" smtClean="0"/>
              <a:t>/ </a:t>
            </a:r>
            <a:r>
              <a:rPr lang="en-IN" dirty="0"/>
              <a:t>instructions of the </a:t>
            </a:r>
            <a:r>
              <a:rPr lang="en-IN" dirty="0" smtClean="0"/>
              <a:t>controlling </a:t>
            </a:r>
            <a:r>
              <a:rPr lang="en-US" dirty="0" smtClean="0"/>
              <a:t>authorities </a:t>
            </a:r>
            <a:r>
              <a:rPr lang="en-US" dirty="0"/>
              <a:t>of the bank regarding </a:t>
            </a:r>
            <a:r>
              <a:rPr lang="en-US" dirty="0" smtClean="0"/>
              <a:t>loan </a:t>
            </a:r>
            <a:r>
              <a:rPr lang="en-IN" dirty="0" smtClean="0"/>
              <a:t>applications</a:t>
            </a:r>
            <a:r>
              <a:rPr lang="en-IN" dirty="0"/>
              <a:t>, preparation of </a:t>
            </a:r>
            <a:r>
              <a:rPr lang="en-IN" dirty="0" smtClean="0"/>
              <a:t>proposals </a:t>
            </a:r>
            <a:r>
              <a:rPr lang="en-US" dirty="0" smtClean="0"/>
              <a:t>for </a:t>
            </a:r>
            <a:r>
              <a:rPr lang="en-US" dirty="0"/>
              <a:t>grant/ renewal of advances</a:t>
            </a:r>
            <a:r>
              <a:rPr lang="en-US" dirty="0" smtClean="0"/>
              <a:t>, enhancement </a:t>
            </a:r>
            <a:r>
              <a:rPr lang="en-US" dirty="0"/>
              <a:t>of limits, etc., </a:t>
            </a:r>
            <a:r>
              <a:rPr lang="en-US" dirty="0" smtClean="0"/>
              <a:t>including </a:t>
            </a:r>
            <a:r>
              <a:rPr lang="en-IN" dirty="0" smtClean="0"/>
              <a:t>adequate </a:t>
            </a:r>
            <a:r>
              <a:rPr lang="en-IN" dirty="0"/>
              <a:t>appraisal documentation </a:t>
            </a:r>
            <a:r>
              <a:rPr lang="en-IN" dirty="0" smtClean="0"/>
              <a:t>in </a:t>
            </a:r>
            <a:r>
              <a:rPr lang="en-US" dirty="0" smtClean="0"/>
              <a:t>respect </a:t>
            </a:r>
            <a:r>
              <a:rPr lang="en-US" dirty="0"/>
              <a:t>thereof. What, in your opinion</a:t>
            </a:r>
            <a:r>
              <a:rPr lang="en-US" dirty="0" smtClean="0"/>
              <a:t>, are </a:t>
            </a:r>
            <a:r>
              <a:rPr lang="en-US" dirty="0"/>
              <a:t>the major shortcomings in </a:t>
            </a:r>
            <a:r>
              <a:rPr lang="en-US" dirty="0" smtClean="0"/>
              <a:t>credit </a:t>
            </a:r>
            <a:r>
              <a:rPr lang="en-IN" dirty="0" smtClean="0"/>
              <a:t>appraisal</a:t>
            </a:r>
            <a:r>
              <a:rPr lang="en-IN" dirty="0"/>
              <a:t>, etc</a:t>
            </a:r>
            <a:r>
              <a:rPr lang="en-IN" dirty="0" smtClean="0"/>
              <a:t>.</a:t>
            </a:r>
            <a:endParaRPr lang="en-IN" dirty="0"/>
          </a:p>
          <a:p>
            <a:pPr marL="449263" indent="-449263">
              <a:buNone/>
            </a:pPr>
            <a:r>
              <a:rPr lang="en-US" b="1" i="1" dirty="0"/>
              <a:t> ii) </a:t>
            </a:r>
            <a:r>
              <a:rPr lang="en-US" dirty="0"/>
              <a:t>Have you come across cases of quick mortality in accounts, where the facility became non-performing within a period of 12 months from the date of first sanction? Details of such accounts may be provided in following manner:-</a:t>
            </a:r>
          </a:p>
          <a:p>
            <a:pPr marL="449263" indent="0">
              <a:buNone/>
            </a:pPr>
            <a:r>
              <a:rPr lang="en-IN" dirty="0"/>
              <a:t>• Account No.</a:t>
            </a:r>
          </a:p>
          <a:p>
            <a:pPr marL="449263" indent="0">
              <a:buNone/>
            </a:pPr>
            <a:r>
              <a:rPr lang="en-IN" dirty="0"/>
              <a:t>• Account Name</a:t>
            </a:r>
          </a:p>
          <a:p>
            <a:pPr marL="449263" indent="0">
              <a:buNone/>
            </a:pPr>
            <a:r>
              <a:rPr lang="en-US" dirty="0"/>
              <a:t>• Balance as at year end</a:t>
            </a:r>
            <a:endParaRPr lang="en-IN" dirty="0"/>
          </a:p>
        </p:txBody>
      </p:sp>
      <p:sp>
        <p:nvSpPr>
          <p:cNvPr id="5" name="Footer Placeholder 4"/>
          <p:cNvSpPr>
            <a:spLocks noGrp="1"/>
          </p:cNvSpPr>
          <p:nvPr>
            <p:ph type="ftr" sz="quarter" idx="11"/>
          </p:nvPr>
        </p:nvSpPr>
        <p:spPr>
          <a:xfrm>
            <a:off x="4223656" y="6041362"/>
            <a:ext cx="2751289"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643721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2171"/>
          </a:xfrm>
        </p:spPr>
        <p:txBody>
          <a:bodyPr/>
          <a:lstStyle/>
          <a:p>
            <a:r>
              <a:rPr lang="en-US" dirty="0" smtClean="0"/>
              <a:t>Advances </a:t>
            </a:r>
            <a:endParaRPr lang="en-IN" dirty="0"/>
          </a:p>
        </p:txBody>
      </p:sp>
      <p:sp>
        <p:nvSpPr>
          <p:cNvPr id="3" name="Content Placeholder 2"/>
          <p:cNvSpPr>
            <a:spLocks noGrp="1"/>
          </p:cNvSpPr>
          <p:nvPr>
            <p:ph idx="1"/>
          </p:nvPr>
        </p:nvSpPr>
        <p:spPr>
          <a:xfrm>
            <a:off x="677334" y="1422401"/>
            <a:ext cx="8596668" cy="4618962"/>
          </a:xfrm>
        </p:spPr>
        <p:txBody>
          <a:bodyPr>
            <a:normAutofit/>
          </a:bodyPr>
          <a:lstStyle/>
          <a:p>
            <a:pPr marL="0" indent="0">
              <a:buNone/>
            </a:pPr>
            <a:r>
              <a:rPr lang="en-US" dirty="0"/>
              <a:t>b</a:t>
            </a:r>
            <a:r>
              <a:rPr lang="en-US" dirty="0" smtClean="0"/>
              <a:t>) </a:t>
            </a:r>
            <a:r>
              <a:rPr lang="en-IN" b="1" i="1" dirty="0"/>
              <a:t>Credit </a:t>
            </a:r>
            <a:r>
              <a:rPr lang="en-IN" b="1" i="1" dirty="0" smtClean="0"/>
              <a:t>Appraisal …contd..</a:t>
            </a:r>
          </a:p>
          <a:p>
            <a:pPr marL="536575" indent="-536575">
              <a:buNone/>
            </a:pPr>
            <a:r>
              <a:rPr lang="en-US" b="1" i="1" dirty="0" smtClean="0"/>
              <a:t>   iii) </a:t>
            </a:r>
            <a:r>
              <a:rPr lang="en-US" dirty="0"/>
              <a:t>Whether in </a:t>
            </a:r>
            <a:r>
              <a:rPr lang="en-US" dirty="0" err="1"/>
              <a:t>borrowal</a:t>
            </a:r>
            <a:r>
              <a:rPr lang="en-US" dirty="0"/>
              <a:t> accounts </a:t>
            </a:r>
            <a:r>
              <a:rPr lang="en-US" dirty="0" smtClean="0"/>
              <a:t>the applicable </a:t>
            </a:r>
            <a:r>
              <a:rPr lang="en-US" dirty="0"/>
              <a:t>interest rate is correctly </a:t>
            </a:r>
            <a:r>
              <a:rPr lang="en-US" dirty="0" smtClean="0"/>
              <a:t>fed </a:t>
            </a:r>
            <a:r>
              <a:rPr lang="en-IN" dirty="0" smtClean="0"/>
              <a:t>into </a:t>
            </a:r>
            <a:r>
              <a:rPr lang="en-IN" dirty="0"/>
              <a:t>the system?</a:t>
            </a:r>
          </a:p>
          <a:p>
            <a:pPr marL="536575" indent="-536575">
              <a:buNone/>
            </a:pPr>
            <a:r>
              <a:rPr lang="en-US" b="1" dirty="0" smtClean="0"/>
              <a:t>   </a:t>
            </a:r>
            <a:r>
              <a:rPr lang="en-US" b="1" dirty="0" smtClean="0"/>
              <a:t>iv</a:t>
            </a:r>
            <a:r>
              <a:rPr lang="en-US" b="1" dirty="0"/>
              <a:t>) </a:t>
            </a:r>
            <a:r>
              <a:rPr lang="en-US" dirty="0"/>
              <a:t>Whether the interest rate is </a:t>
            </a:r>
            <a:r>
              <a:rPr lang="en-US" dirty="0" smtClean="0"/>
              <a:t>reviewed periodically </a:t>
            </a:r>
            <a:r>
              <a:rPr lang="en-US" dirty="0"/>
              <a:t>as per the </a:t>
            </a:r>
            <a:r>
              <a:rPr lang="en-US" dirty="0" smtClean="0"/>
              <a:t> guidelines applicable </a:t>
            </a:r>
            <a:r>
              <a:rPr lang="en-US" dirty="0"/>
              <a:t>to floating rate loans linked </a:t>
            </a:r>
            <a:r>
              <a:rPr lang="en-US" dirty="0" smtClean="0"/>
              <a:t>to </a:t>
            </a:r>
            <a:r>
              <a:rPr lang="en-IN" dirty="0" smtClean="0"/>
              <a:t>MCLR </a:t>
            </a:r>
            <a:r>
              <a:rPr lang="en-IN" dirty="0"/>
              <a:t>/ EBLR (External </a:t>
            </a:r>
            <a:r>
              <a:rPr lang="en-IN" dirty="0" smtClean="0"/>
              <a:t>Benchmark Lending </a:t>
            </a:r>
            <a:r>
              <a:rPr lang="en-IN" dirty="0"/>
              <a:t>Rate</a:t>
            </a:r>
            <a:r>
              <a:rPr lang="en-IN" dirty="0" smtClean="0"/>
              <a:t>)?</a:t>
            </a:r>
          </a:p>
          <a:p>
            <a:pPr marL="449263" indent="-274638">
              <a:buNone/>
            </a:pPr>
            <a:r>
              <a:rPr lang="en-US" b="1" i="1" dirty="0"/>
              <a:t> </a:t>
            </a:r>
            <a:r>
              <a:rPr lang="en-US" b="1" i="1" dirty="0" smtClean="0"/>
              <a:t> v</a:t>
            </a:r>
            <a:r>
              <a:rPr lang="en-US" b="1" i="1" dirty="0"/>
              <a:t>) </a:t>
            </a:r>
            <a:r>
              <a:rPr lang="en-US" dirty="0"/>
              <a:t>Have you come across cases of frequent renewal / rollover of short-term loans? If yes, give the details of such accounts.</a:t>
            </a:r>
          </a:p>
          <a:p>
            <a:pPr marL="0" indent="0">
              <a:buNone/>
            </a:pPr>
            <a:endParaRPr lang="en-IN" dirty="0"/>
          </a:p>
          <a:p>
            <a:pPr marL="536575" indent="-536575">
              <a:buNone/>
            </a:pPr>
            <a:r>
              <a:rPr lang="en-US" b="1" dirty="0"/>
              <a:t>   vi) </a:t>
            </a:r>
            <a:r>
              <a:rPr lang="en-US" dirty="0"/>
              <a:t>Whether correct and valid credit rating, if available, of the credit facilities of bank's borrowers from RBI accredited </a:t>
            </a:r>
            <a:r>
              <a:rPr lang="en-IN" dirty="0"/>
              <a:t>Credit Rating </a:t>
            </a:r>
            <a:r>
              <a:rPr lang="en-US" dirty="0"/>
              <a:t>Agencies has been fed into </a:t>
            </a:r>
            <a:r>
              <a:rPr lang="en-IN" dirty="0"/>
              <a:t>the system?</a:t>
            </a:r>
            <a:endParaRPr lang="en-IN" dirty="0"/>
          </a:p>
        </p:txBody>
      </p:sp>
      <p:sp>
        <p:nvSpPr>
          <p:cNvPr id="5" name="Footer Placeholder 4"/>
          <p:cNvSpPr>
            <a:spLocks noGrp="1"/>
          </p:cNvSpPr>
          <p:nvPr>
            <p:ph type="ftr" sz="quarter" idx="11"/>
          </p:nvPr>
        </p:nvSpPr>
        <p:spPr>
          <a:xfrm>
            <a:off x="4354286" y="6041362"/>
            <a:ext cx="26206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995057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3771"/>
          </a:xfrm>
        </p:spPr>
        <p:txBody>
          <a:bodyPr/>
          <a:lstStyle/>
          <a:p>
            <a:r>
              <a:rPr lang="en-US" dirty="0" smtClean="0"/>
              <a:t>Advances </a:t>
            </a:r>
            <a:endParaRPr lang="en-IN" dirty="0"/>
          </a:p>
        </p:txBody>
      </p:sp>
      <p:sp>
        <p:nvSpPr>
          <p:cNvPr id="3" name="Content Placeholder 2"/>
          <p:cNvSpPr>
            <a:spLocks noGrp="1"/>
          </p:cNvSpPr>
          <p:nvPr>
            <p:ph idx="1"/>
          </p:nvPr>
        </p:nvSpPr>
        <p:spPr>
          <a:xfrm>
            <a:off x="677334" y="1393371"/>
            <a:ext cx="8596668" cy="4647991"/>
          </a:xfrm>
        </p:spPr>
        <p:txBody>
          <a:bodyPr>
            <a:normAutofit/>
          </a:bodyPr>
          <a:lstStyle/>
          <a:p>
            <a:pPr marL="0" indent="0">
              <a:buNone/>
            </a:pPr>
            <a:r>
              <a:rPr lang="en-US" dirty="0"/>
              <a:t>c</a:t>
            </a:r>
            <a:r>
              <a:rPr lang="en-US" sz="2000" dirty="0" smtClean="0"/>
              <a:t>) </a:t>
            </a:r>
            <a:r>
              <a:rPr lang="en-IN" sz="2000" b="1" i="1" dirty="0"/>
              <a:t>Sanctioning / Disbursement</a:t>
            </a:r>
            <a:r>
              <a:rPr lang="en-US" sz="2000" b="1" i="1" dirty="0" smtClean="0"/>
              <a:t>  </a:t>
            </a:r>
          </a:p>
          <a:p>
            <a:pPr marL="449263" indent="-449263">
              <a:buNone/>
            </a:pPr>
            <a:r>
              <a:rPr lang="en-US" sz="2000" dirty="0" smtClean="0"/>
              <a:t>   </a:t>
            </a:r>
            <a:r>
              <a:rPr lang="en-US" sz="2000" dirty="0"/>
              <a:t> </a:t>
            </a:r>
            <a:r>
              <a:rPr lang="en-US" sz="2000" dirty="0" err="1" smtClean="0"/>
              <a:t>i</a:t>
            </a:r>
            <a:r>
              <a:rPr lang="en-US" sz="2000" dirty="0" smtClean="0"/>
              <a:t>. In </a:t>
            </a:r>
            <a:r>
              <a:rPr lang="en-US" sz="2000" dirty="0"/>
              <a:t>the cases examined by you, have </a:t>
            </a:r>
            <a:r>
              <a:rPr lang="en-US" sz="2000" dirty="0" smtClean="0"/>
              <a:t>you </a:t>
            </a:r>
            <a:r>
              <a:rPr lang="en-IN" sz="2000" dirty="0" smtClean="0"/>
              <a:t>come </a:t>
            </a:r>
            <a:r>
              <a:rPr lang="en-IN" sz="2000" dirty="0"/>
              <a:t>across instances of:</a:t>
            </a:r>
          </a:p>
          <a:p>
            <a:r>
              <a:rPr lang="en-US" sz="2000" dirty="0"/>
              <a:t>(a) credit facilities having </a:t>
            </a:r>
            <a:r>
              <a:rPr lang="en-US" sz="2000" dirty="0" smtClean="0"/>
              <a:t>been </a:t>
            </a:r>
            <a:r>
              <a:rPr lang="en-IN" sz="2000" dirty="0" smtClean="0"/>
              <a:t>sanctioned </a:t>
            </a:r>
            <a:r>
              <a:rPr lang="en-IN" sz="2000" dirty="0"/>
              <a:t>beyond the </a:t>
            </a:r>
            <a:r>
              <a:rPr lang="en-IN" sz="2000" dirty="0" smtClean="0"/>
              <a:t>delegated </a:t>
            </a:r>
            <a:r>
              <a:rPr lang="en-US" sz="2000" dirty="0" smtClean="0"/>
              <a:t>authority </a:t>
            </a:r>
            <a:r>
              <a:rPr lang="en-US" sz="2000" dirty="0"/>
              <a:t>or limit fixed for the </a:t>
            </a:r>
            <a:r>
              <a:rPr lang="en-US" sz="2000" dirty="0" smtClean="0"/>
              <a:t> branch</a:t>
            </a:r>
            <a:r>
              <a:rPr lang="en-US" sz="2000" dirty="0"/>
              <a:t>?</a:t>
            </a:r>
          </a:p>
          <a:p>
            <a:r>
              <a:rPr lang="en-US" sz="2000" dirty="0"/>
              <a:t>(b) Are such cases promptly reported </a:t>
            </a:r>
            <a:r>
              <a:rPr lang="en-US" sz="2000" dirty="0" smtClean="0"/>
              <a:t>to </a:t>
            </a:r>
            <a:r>
              <a:rPr lang="en-IN" sz="2000" dirty="0" smtClean="0"/>
              <a:t>higher </a:t>
            </a:r>
            <a:r>
              <a:rPr lang="en-IN" sz="2000" dirty="0"/>
              <a:t>authorities</a:t>
            </a:r>
            <a:r>
              <a:rPr lang="en-IN" sz="2000" dirty="0" smtClean="0"/>
              <a:t>?</a:t>
            </a:r>
          </a:p>
          <a:p>
            <a:pPr marL="0" indent="0">
              <a:buNone/>
            </a:pPr>
            <a:endParaRPr lang="en-IN" sz="2000" dirty="0" smtClean="0"/>
          </a:p>
          <a:p>
            <a:pPr marL="623888" indent="-361950">
              <a:buNone/>
            </a:pPr>
            <a:r>
              <a:rPr lang="en-US" sz="2000" dirty="0"/>
              <a:t>ii.  Whether advances have been disbursed without complying with the terms and conditions of the sanction? If so, give </a:t>
            </a:r>
            <a:r>
              <a:rPr lang="en-IN" sz="2000" dirty="0"/>
              <a:t>details of such cases.</a:t>
            </a:r>
          </a:p>
          <a:p>
            <a:pPr marL="623888" indent="-623888">
              <a:buNone/>
            </a:pPr>
            <a:r>
              <a:rPr lang="en-US" sz="2000" b="1" dirty="0" smtClean="0"/>
              <a:t>     </a:t>
            </a:r>
            <a:r>
              <a:rPr lang="en-US" sz="2000" b="1" dirty="0"/>
              <a:t>Iii. </a:t>
            </a:r>
            <a:r>
              <a:rPr lang="en-US" sz="2000" dirty="0"/>
              <a:t>Did the bank provide loans to companies </a:t>
            </a:r>
            <a:r>
              <a:rPr lang="en-IN" sz="2000" dirty="0"/>
              <a:t>for buy-back of shares/ securities?</a:t>
            </a:r>
            <a:endParaRPr lang="en-IN" sz="2400" dirty="0"/>
          </a:p>
          <a:p>
            <a:pPr marL="0" indent="0">
              <a:buNone/>
            </a:pPr>
            <a:endParaRPr lang="en-IN" sz="2000" dirty="0"/>
          </a:p>
        </p:txBody>
      </p:sp>
      <p:sp>
        <p:nvSpPr>
          <p:cNvPr id="5" name="Footer Placeholder 4"/>
          <p:cNvSpPr>
            <a:spLocks noGrp="1"/>
          </p:cNvSpPr>
          <p:nvPr>
            <p:ph type="ftr" sz="quarter" idx="11"/>
          </p:nvPr>
        </p:nvSpPr>
        <p:spPr>
          <a:xfrm>
            <a:off x="4383314" y="6041362"/>
            <a:ext cx="2591632"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795834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1200"/>
          </a:xfrm>
        </p:spPr>
        <p:txBody>
          <a:bodyPr/>
          <a:lstStyle/>
          <a:p>
            <a:r>
              <a:rPr lang="en-US" dirty="0" smtClean="0"/>
              <a:t>Advances </a:t>
            </a:r>
            <a:endParaRPr lang="en-IN" dirty="0"/>
          </a:p>
        </p:txBody>
      </p:sp>
      <p:sp>
        <p:nvSpPr>
          <p:cNvPr id="3" name="Content Placeholder 2"/>
          <p:cNvSpPr>
            <a:spLocks noGrp="1"/>
          </p:cNvSpPr>
          <p:nvPr>
            <p:ph idx="1"/>
          </p:nvPr>
        </p:nvSpPr>
        <p:spPr>
          <a:xfrm>
            <a:off x="677334" y="1320801"/>
            <a:ext cx="8596668" cy="4209142"/>
          </a:xfrm>
        </p:spPr>
        <p:txBody>
          <a:bodyPr>
            <a:normAutofit/>
          </a:bodyPr>
          <a:lstStyle/>
          <a:p>
            <a:pPr marL="261938" indent="-261938">
              <a:buNone/>
            </a:pPr>
            <a:r>
              <a:rPr lang="en-US" dirty="0" smtClean="0"/>
              <a:t>d</a:t>
            </a:r>
            <a:r>
              <a:rPr lang="en-US" sz="2000" dirty="0" smtClean="0"/>
              <a:t>) </a:t>
            </a:r>
            <a:r>
              <a:rPr lang="en-US" sz="2000" b="1" dirty="0" smtClean="0"/>
              <a:t>Documentation</a:t>
            </a:r>
          </a:p>
          <a:p>
            <a:pPr marL="0" indent="0">
              <a:buNone/>
            </a:pPr>
            <a:r>
              <a:rPr lang="en-US" sz="2000" dirty="0"/>
              <a:t>In the cases examined by you, have </a:t>
            </a:r>
            <a:r>
              <a:rPr lang="en-US" sz="2000" dirty="0" smtClean="0"/>
              <a:t>you </a:t>
            </a:r>
            <a:r>
              <a:rPr lang="en-IN" sz="2000" dirty="0" smtClean="0"/>
              <a:t>come </a:t>
            </a:r>
            <a:r>
              <a:rPr lang="en-IN" sz="2000" dirty="0"/>
              <a:t>across instances of:</a:t>
            </a:r>
          </a:p>
          <a:p>
            <a:pPr marL="363538" indent="-363538">
              <a:buNone/>
            </a:pPr>
            <a:r>
              <a:rPr lang="en-US" sz="2000" b="1" dirty="0" smtClean="0"/>
              <a:t>(</a:t>
            </a:r>
            <a:r>
              <a:rPr lang="en-US" sz="2000" b="1" dirty="0" err="1"/>
              <a:t>i</a:t>
            </a:r>
            <a:r>
              <a:rPr lang="en-US" sz="2000" b="1" dirty="0"/>
              <a:t>) </a:t>
            </a:r>
            <a:r>
              <a:rPr lang="en-US" sz="2000" dirty="0"/>
              <a:t>Credit facilities released by the </a:t>
            </a:r>
            <a:r>
              <a:rPr lang="en-US" sz="2000" dirty="0" smtClean="0"/>
              <a:t>branch without </a:t>
            </a:r>
            <a:r>
              <a:rPr lang="en-US" sz="2000" dirty="0"/>
              <a:t>execution of all the </a:t>
            </a:r>
            <a:r>
              <a:rPr lang="en-US" sz="2000" dirty="0" smtClean="0"/>
              <a:t>necessary documents</a:t>
            </a:r>
            <a:r>
              <a:rPr lang="en-US" sz="2000" dirty="0"/>
              <a:t>? If so, give details of </a:t>
            </a:r>
            <a:r>
              <a:rPr lang="en-US" sz="2000" dirty="0" smtClean="0"/>
              <a:t>such </a:t>
            </a:r>
            <a:r>
              <a:rPr lang="en-IN" sz="2000" dirty="0" smtClean="0"/>
              <a:t>cases</a:t>
            </a:r>
            <a:r>
              <a:rPr lang="en-IN" sz="2000" dirty="0"/>
              <a:t>.</a:t>
            </a:r>
          </a:p>
          <a:p>
            <a:pPr marL="363538" indent="-363538">
              <a:buNone/>
            </a:pPr>
            <a:r>
              <a:rPr lang="en-IN" sz="2000" b="1" dirty="0" smtClean="0"/>
              <a:t>(</a:t>
            </a:r>
            <a:r>
              <a:rPr lang="en-IN" sz="2000" b="1" dirty="0"/>
              <a:t>ii) </a:t>
            </a:r>
            <a:r>
              <a:rPr lang="en-IN" sz="2000" dirty="0"/>
              <a:t>Deficiencies in documentation</a:t>
            </a:r>
            <a:r>
              <a:rPr lang="en-IN" sz="2000" dirty="0" smtClean="0"/>
              <a:t>, including </a:t>
            </a:r>
            <a:r>
              <a:rPr lang="en-IN" sz="2000" dirty="0"/>
              <a:t>non-registration of charges</a:t>
            </a:r>
            <a:r>
              <a:rPr lang="en-IN" sz="2000" dirty="0" smtClean="0"/>
              <a:t>, </a:t>
            </a:r>
            <a:r>
              <a:rPr lang="en-US" sz="2000" dirty="0" smtClean="0"/>
              <a:t>non-obtaining </a:t>
            </a:r>
            <a:r>
              <a:rPr lang="en-US" sz="2000" dirty="0"/>
              <a:t>of guarantees, etc.? If so</a:t>
            </a:r>
            <a:r>
              <a:rPr lang="en-US" sz="2000" dirty="0" smtClean="0"/>
              <a:t>, give </a:t>
            </a:r>
            <a:r>
              <a:rPr lang="en-US" sz="2000" dirty="0"/>
              <a:t>details of such cases</a:t>
            </a:r>
            <a:r>
              <a:rPr lang="en-US" sz="2000" dirty="0" smtClean="0"/>
              <a:t>.</a:t>
            </a:r>
          </a:p>
          <a:p>
            <a:pPr marL="449263" indent="-449263">
              <a:buNone/>
            </a:pPr>
            <a:r>
              <a:rPr lang="en-US" sz="2000" dirty="0" smtClean="0"/>
              <a:t>(iii)  </a:t>
            </a:r>
            <a:r>
              <a:rPr lang="en-US" sz="2000" dirty="0"/>
              <a:t>Advances against lien of deposits have been granted without marking a lien on the bank’s deposit receipts and the related accounts in accordance with the guidelines of the controlling authorities </a:t>
            </a:r>
            <a:r>
              <a:rPr lang="en-IN" sz="2000" dirty="0"/>
              <a:t>of the bank.</a:t>
            </a:r>
          </a:p>
          <a:p>
            <a:pPr marL="0" indent="0">
              <a:buNone/>
            </a:pPr>
            <a:endParaRPr lang="en-IN" sz="2000" dirty="0"/>
          </a:p>
        </p:txBody>
      </p:sp>
      <p:sp>
        <p:nvSpPr>
          <p:cNvPr id="5" name="Footer Placeholder 4"/>
          <p:cNvSpPr>
            <a:spLocks noGrp="1"/>
          </p:cNvSpPr>
          <p:nvPr>
            <p:ph type="ftr" sz="quarter" idx="11"/>
          </p:nvPr>
        </p:nvSpPr>
        <p:spPr>
          <a:xfrm>
            <a:off x="4122056" y="6041362"/>
            <a:ext cx="2852889"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944848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992313" y="44451"/>
            <a:ext cx="8229600" cy="981075"/>
          </a:xfrm>
        </p:spPr>
        <p:txBody>
          <a:bodyPr/>
          <a:lstStyle/>
          <a:p>
            <a:pPr algn="just"/>
            <a:r>
              <a:rPr lang="en-US" b="1" dirty="0">
                <a:solidFill>
                  <a:schemeClr val="tx1"/>
                </a:solidFill>
              </a:rPr>
              <a:t>INTRODUCTION</a:t>
            </a:r>
            <a:endParaRPr lang="en-US" b="1" dirty="0">
              <a:solidFill>
                <a:schemeClr val="tx1"/>
              </a:solidFill>
            </a:endParaRPr>
          </a:p>
        </p:txBody>
      </p:sp>
      <p:sp>
        <p:nvSpPr>
          <p:cNvPr id="192515" name="Rectangle 3"/>
          <p:cNvSpPr>
            <a:spLocks noGrp="1" noChangeArrowheads="1"/>
          </p:cNvSpPr>
          <p:nvPr>
            <p:ph type="body" idx="1"/>
          </p:nvPr>
        </p:nvSpPr>
        <p:spPr>
          <a:xfrm>
            <a:off x="1809720" y="1600201"/>
            <a:ext cx="8572560" cy="4525963"/>
          </a:xfrm>
        </p:spPr>
        <p:txBody>
          <a:bodyPr/>
          <a:lstStyle/>
          <a:p>
            <a:pPr>
              <a:buNone/>
            </a:pPr>
            <a:endParaRPr lang="en-US" dirty="0" smtClean="0"/>
          </a:p>
          <a:p>
            <a:pPr>
              <a:buBlip>
                <a:blip r:embed="rId2"/>
              </a:buBlip>
            </a:pPr>
            <a:r>
              <a:rPr lang="en-US" dirty="0" smtClean="0"/>
              <a:t> </a:t>
            </a:r>
            <a:r>
              <a:rPr lang="en-US" sz="3000" dirty="0">
                <a:latin typeface="Microsoft Tai Le" pitchFamily="34" charset="0"/>
                <a:cs typeface="Microsoft Tai Le" pitchFamily="34" charset="0"/>
              </a:rPr>
              <a:t>Introduced in 1985 by RBI</a:t>
            </a:r>
          </a:p>
          <a:p>
            <a:pPr marL="457200" indent="-457200">
              <a:buBlip>
                <a:blip r:embed="rId2"/>
              </a:buBlip>
            </a:pPr>
            <a:r>
              <a:rPr lang="en-US" sz="3000" dirty="0">
                <a:latin typeface="Microsoft Tai Le" pitchFamily="34" charset="0"/>
                <a:cs typeface="Microsoft Tai Le" pitchFamily="34" charset="0"/>
              </a:rPr>
              <a:t>Report on adherence to Internal Control Measures</a:t>
            </a:r>
          </a:p>
          <a:p>
            <a:pPr marL="457200" indent="-457200">
              <a:buBlip>
                <a:blip r:embed="rId2"/>
              </a:buBlip>
            </a:pPr>
            <a:r>
              <a:rPr lang="en-US" sz="3000" dirty="0">
                <a:latin typeface="Microsoft Tai Le" pitchFamily="34" charset="0"/>
                <a:cs typeface="Microsoft Tai Le" pitchFamily="34" charset="0"/>
              </a:rPr>
              <a:t>Revised in </a:t>
            </a:r>
            <a:r>
              <a:rPr lang="en-US" sz="3000" dirty="0" smtClean="0">
                <a:latin typeface="Microsoft Tai Le" pitchFamily="34" charset="0"/>
                <a:cs typeface="Microsoft Tai Le" pitchFamily="34" charset="0"/>
              </a:rPr>
              <a:t>2003 and now in 2020</a:t>
            </a:r>
            <a:endParaRPr lang="en-US" sz="3000" dirty="0">
              <a:latin typeface="Microsoft Tai Le" pitchFamily="34" charset="0"/>
              <a:cs typeface="Microsoft Tai Le" pitchFamily="34" charset="0"/>
            </a:endParaRPr>
          </a:p>
          <a:p>
            <a:pPr marL="457200" indent="-457200">
              <a:buBlip>
                <a:blip r:embed="rId2"/>
              </a:buBlip>
            </a:pPr>
            <a:r>
              <a:rPr lang="en-US" sz="3000" dirty="0">
                <a:latin typeface="Microsoft Tai Le" pitchFamily="34" charset="0"/>
                <a:cs typeface="Microsoft Tai Le" pitchFamily="34" charset="0"/>
              </a:rPr>
              <a:t>To be submitted by Concurrent Auditors’ for Branches below cut off point </a:t>
            </a:r>
            <a:endParaRPr lang="en-US" sz="3000" dirty="0">
              <a:latin typeface="Microsoft Tai Le" pitchFamily="34" charset="0"/>
              <a:cs typeface="Microsoft Tai Le" pitchFamily="34" charset="0"/>
            </a:endParaRPr>
          </a:p>
        </p:txBody>
      </p:sp>
      <p:sp>
        <p:nvSpPr>
          <p:cNvPr id="7" name="Footer Placeholder 6"/>
          <p:cNvSpPr>
            <a:spLocks noGrp="1"/>
          </p:cNvSpPr>
          <p:nvPr>
            <p:ph type="ftr" sz="quarter" idx="11"/>
          </p:nvPr>
        </p:nvSpPr>
        <p:spPr>
          <a:xfrm>
            <a:off x="3881422" y="6245225"/>
            <a:ext cx="3857652" cy="476250"/>
          </a:xfrm>
        </p:spPr>
        <p:txBody>
          <a:bodyPr/>
          <a:lstStyle/>
          <a:p>
            <a:r>
              <a:rPr lang="es-ES" sz="2000" b="1"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Tree>
    <p:extLst>
      <p:ext uri="{BB962C8B-B14F-4D97-AF65-F5344CB8AC3E}">
        <p14:creationId xmlns:p14="http://schemas.microsoft.com/office/powerpoint/2010/main" val="1908181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6114"/>
            <a:ext cx="8596668" cy="769257"/>
          </a:xfrm>
        </p:spPr>
        <p:txBody>
          <a:bodyPr/>
          <a:lstStyle/>
          <a:p>
            <a:r>
              <a:rPr lang="en-US" dirty="0" smtClean="0"/>
              <a:t>Advances </a:t>
            </a:r>
            <a:endParaRPr lang="en-IN" dirty="0"/>
          </a:p>
        </p:txBody>
      </p:sp>
      <p:sp>
        <p:nvSpPr>
          <p:cNvPr id="3" name="Content Placeholder 2"/>
          <p:cNvSpPr>
            <a:spLocks noGrp="1"/>
          </p:cNvSpPr>
          <p:nvPr>
            <p:ph idx="1"/>
          </p:nvPr>
        </p:nvSpPr>
        <p:spPr>
          <a:xfrm>
            <a:off x="677334" y="885371"/>
            <a:ext cx="8596668" cy="5155991"/>
          </a:xfrm>
        </p:spPr>
        <p:txBody>
          <a:bodyPr>
            <a:normAutofit/>
          </a:bodyPr>
          <a:lstStyle/>
          <a:p>
            <a:pPr marL="0" indent="0">
              <a:buNone/>
            </a:pPr>
            <a:r>
              <a:rPr lang="en-US" dirty="0" smtClean="0"/>
              <a:t>e) </a:t>
            </a:r>
            <a:r>
              <a:rPr lang="en-IN" b="1" dirty="0" smtClean="0"/>
              <a:t>Review/Monitoring/Supervision</a:t>
            </a:r>
          </a:p>
          <a:p>
            <a:pPr marL="0" indent="0">
              <a:buNone/>
            </a:pPr>
            <a:r>
              <a:rPr lang="en-US" dirty="0" err="1" smtClean="0"/>
              <a:t>i</a:t>
            </a:r>
            <a:r>
              <a:rPr lang="en-US" dirty="0" smtClean="0"/>
              <a:t>.  Is </a:t>
            </a:r>
            <a:r>
              <a:rPr lang="en-US" dirty="0"/>
              <a:t>the procedure laid down by </a:t>
            </a:r>
            <a:r>
              <a:rPr lang="en-US" dirty="0" smtClean="0"/>
              <a:t>the controlling </a:t>
            </a:r>
            <a:r>
              <a:rPr lang="en-US" dirty="0"/>
              <a:t>authorities of the bank, </a:t>
            </a:r>
            <a:r>
              <a:rPr lang="en-US" dirty="0" smtClean="0"/>
              <a:t>for periodic </a:t>
            </a:r>
            <a:r>
              <a:rPr lang="en-US" dirty="0"/>
              <a:t>review of advances, </a:t>
            </a:r>
            <a:r>
              <a:rPr lang="en-US" dirty="0" smtClean="0"/>
              <a:t>including </a:t>
            </a:r>
            <a:r>
              <a:rPr lang="en-IN" dirty="0" smtClean="0"/>
              <a:t>periodic </a:t>
            </a:r>
            <a:r>
              <a:rPr lang="en-IN" dirty="0"/>
              <a:t>balance confirmation </a:t>
            </a:r>
            <a:r>
              <a:rPr lang="en-IN" dirty="0" smtClean="0"/>
              <a:t>/ </a:t>
            </a:r>
            <a:r>
              <a:rPr lang="en-US" dirty="0" smtClean="0"/>
              <a:t>acknowledgement </a:t>
            </a:r>
            <a:r>
              <a:rPr lang="en-US" dirty="0"/>
              <a:t>of debts, followed </a:t>
            </a:r>
            <a:r>
              <a:rPr lang="en-US" dirty="0" smtClean="0"/>
              <a:t>by the </a:t>
            </a:r>
            <a:r>
              <a:rPr lang="en-US" dirty="0"/>
              <a:t>branch? Provide analysis of </a:t>
            </a:r>
            <a:r>
              <a:rPr lang="en-US" dirty="0" smtClean="0"/>
              <a:t>the </a:t>
            </a:r>
            <a:r>
              <a:rPr lang="en-IN" dirty="0" smtClean="0"/>
              <a:t>accounts </a:t>
            </a:r>
            <a:r>
              <a:rPr lang="en-IN" dirty="0"/>
              <a:t>overdue for review/renewal.</a:t>
            </a:r>
          </a:p>
          <a:p>
            <a:pPr marL="0" indent="0">
              <a:buNone/>
            </a:pPr>
            <a:r>
              <a:rPr lang="en-US" dirty="0"/>
              <a:t>What, in your opinion, are </a:t>
            </a:r>
            <a:r>
              <a:rPr lang="en-US" dirty="0" smtClean="0"/>
              <a:t>major </a:t>
            </a:r>
            <a:r>
              <a:rPr lang="en-IN" dirty="0" smtClean="0"/>
              <a:t>shortcomings </a:t>
            </a:r>
            <a:r>
              <a:rPr lang="en-IN" dirty="0"/>
              <a:t>in monitoring, etc.</a:t>
            </a:r>
          </a:p>
          <a:p>
            <a:pPr marL="0" indent="0">
              <a:buNone/>
            </a:pPr>
            <a:r>
              <a:rPr lang="en-US" dirty="0" smtClean="0"/>
              <a:t>a</a:t>
            </a:r>
            <a:r>
              <a:rPr lang="en-US" dirty="0"/>
              <a:t>) between 3 to 6 months, and :</a:t>
            </a:r>
          </a:p>
          <a:p>
            <a:pPr marL="0" indent="0">
              <a:buNone/>
            </a:pPr>
            <a:r>
              <a:rPr lang="en-IN" dirty="0"/>
              <a:t>b) over 6 </a:t>
            </a:r>
            <a:r>
              <a:rPr lang="en-IN" dirty="0" smtClean="0"/>
              <a:t>months</a:t>
            </a:r>
          </a:p>
          <a:p>
            <a:pPr marL="536575" indent="-536575">
              <a:buNone/>
            </a:pPr>
            <a:r>
              <a:rPr lang="en-US" dirty="0"/>
              <a:t>ii.   a) Are the stock/book debt </a:t>
            </a:r>
            <a:r>
              <a:rPr lang="en-IN" dirty="0"/>
              <a:t>statements and other periodic operational data and financial statements, etc., received </a:t>
            </a:r>
            <a:r>
              <a:rPr lang="en-US" dirty="0"/>
              <a:t>regularly from the borrowers and </a:t>
            </a:r>
            <a:r>
              <a:rPr lang="en-IN" dirty="0"/>
              <a:t>duly scrutinized? Is suitable </a:t>
            </a:r>
            <a:r>
              <a:rPr lang="en-US" dirty="0"/>
              <a:t>action taken on the basis of such </a:t>
            </a:r>
            <a:r>
              <a:rPr lang="en-IN" dirty="0"/>
              <a:t>scrutiny in appropriate cases?</a:t>
            </a:r>
          </a:p>
          <a:p>
            <a:pPr marL="0" indent="0">
              <a:buNone/>
            </a:pPr>
            <a:r>
              <a:rPr lang="en-US" dirty="0"/>
              <a:t>     b) Is the DP properly computed?</a:t>
            </a:r>
          </a:p>
          <a:p>
            <a:pPr marL="536575" indent="-536575">
              <a:buNone/>
            </a:pPr>
            <a:r>
              <a:rPr lang="en-US" dirty="0"/>
              <a:t>     c) Whether the latest audited </a:t>
            </a:r>
            <a:r>
              <a:rPr lang="en-IN" dirty="0"/>
              <a:t>financial statements are obtained for accounts reviewed / renewed during the year?</a:t>
            </a:r>
          </a:p>
          <a:p>
            <a:pPr marL="0" indent="0">
              <a:buNone/>
            </a:pPr>
            <a:endParaRPr lang="en-IN" dirty="0"/>
          </a:p>
        </p:txBody>
      </p:sp>
      <p:sp>
        <p:nvSpPr>
          <p:cNvPr id="5" name="Footer Placeholder 4"/>
          <p:cNvSpPr>
            <a:spLocks noGrp="1"/>
          </p:cNvSpPr>
          <p:nvPr>
            <p:ph type="ftr" sz="quarter" idx="11"/>
          </p:nvPr>
        </p:nvSpPr>
        <p:spPr>
          <a:xfrm>
            <a:off x="4136570" y="6041362"/>
            <a:ext cx="2838375"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662206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725714"/>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943429"/>
            <a:ext cx="8596668" cy="4804228"/>
          </a:xfrm>
        </p:spPr>
        <p:txBody>
          <a:bodyPr>
            <a:normAutofit fontScale="92500" lnSpcReduction="20000"/>
          </a:bodyPr>
          <a:lstStyle/>
          <a:p>
            <a:pPr marL="0" indent="0">
              <a:buNone/>
            </a:pPr>
            <a:r>
              <a:rPr lang="en-US" dirty="0" smtClean="0"/>
              <a:t>e</a:t>
            </a:r>
            <a:r>
              <a:rPr lang="en-US" sz="1900" dirty="0" smtClean="0"/>
              <a:t>) </a:t>
            </a:r>
            <a:r>
              <a:rPr lang="en-IN" sz="1900" b="1" dirty="0" smtClean="0"/>
              <a:t>Review/Monitoring/Supervision … Contd..</a:t>
            </a:r>
          </a:p>
          <a:p>
            <a:pPr marL="536575" indent="-536575">
              <a:buNone/>
              <a:tabLst>
                <a:tab pos="536575" algn="l"/>
              </a:tabLst>
            </a:pPr>
            <a:r>
              <a:rPr lang="en-US" sz="1900" dirty="0" smtClean="0"/>
              <a:t>iii  a</a:t>
            </a:r>
            <a:r>
              <a:rPr lang="en-US" sz="1900" dirty="0"/>
              <a:t>) Whether there exists a system </a:t>
            </a:r>
            <a:r>
              <a:rPr lang="en-US" sz="1900" dirty="0" smtClean="0"/>
              <a:t>of obtaining </a:t>
            </a:r>
            <a:r>
              <a:rPr lang="en-US" sz="1900" dirty="0"/>
              <a:t>reports on stock </a:t>
            </a:r>
            <a:r>
              <a:rPr lang="en-US" sz="1900" dirty="0" smtClean="0"/>
              <a:t>audits </a:t>
            </a:r>
            <a:r>
              <a:rPr lang="en-IN" sz="1900" dirty="0" smtClean="0"/>
              <a:t>periodically</a:t>
            </a:r>
            <a:r>
              <a:rPr lang="en-IN" sz="1900" dirty="0"/>
              <a:t>?</a:t>
            </a:r>
          </a:p>
          <a:p>
            <a:pPr marL="623888" indent="-623888">
              <a:buNone/>
            </a:pPr>
            <a:r>
              <a:rPr lang="en-US" sz="1900" dirty="0" smtClean="0"/>
              <a:t>     b</a:t>
            </a:r>
            <a:r>
              <a:rPr lang="en-US" sz="1900" dirty="0"/>
              <a:t>) If so, whether the branch </a:t>
            </a:r>
            <a:r>
              <a:rPr lang="en-US" sz="1900" dirty="0" smtClean="0"/>
              <a:t>has </a:t>
            </a:r>
            <a:r>
              <a:rPr lang="en-IN" sz="1900" dirty="0" smtClean="0"/>
              <a:t>complied </a:t>
            </a:r>
            <a:r>
              <a:rPr lang="en-IN" sz="1900" dirty="0"/>
              <a:t>with such system?</a:t>
            </a:r>
          </a:p>
          <a:p>
            <a:pPr marL="0" indent="0">
              <a:buNone/>
            </a:pPr>
            <a:r>
              <a:rPr lang="en-IN" sz="1900" dirty="0" smtClean="0"/>
              <a:t>     c</a:t>
            </a:r>
            <a:r>
              <a:rPr lang="en-IN" sz="1900" dirty="0"/>
              <a:t>) Details of:</a:t>
            </a:r>
          </a:p>
          <a:p>
            <a:pPr marL="536575" indent="0">
              <a:buNone/>
            </a:pPr>
            <a:r>
              <a:rPr lang="en-US" sz="1900" dirty="0"/>
              <a:t> cases where stock audit </a:t>
            </a:r>
            <a:r>
              <a:rPr lang="en-US" sz="1900" dirty="0" smtClean="0"/>
              <a:t>was required </a:t>
            </a:r>
            <a:r>
              <a:rPr lang="en-US" sz="1900" dirty="0"/>
              <a:t>but was not conducted</a:t>
            </a:r>
          </a:p>
          <a:p>
            <a:pPr marL="536575" indent="0">
              <a:buNone/>
            </a:pPr>
            <a:r>
              <a:rPr lang="en-US" sz="1900" dirty="0" smtClean="0"/>
              <a:t> where stock audit was conducted but no action was taken on adverse </a:t>
            </a:r>
            <a:r>
              <a:rPr lang="en-IN" sz="1900" dirty="0" smtClean="0"/>
              <a:t>features</a:t>
            </a:r>
            <a:endParaRPr lang="en-IN" sz="1900" dirty="0"/>
          </a:p>
          <a:p>
            <a:pPr marL="0" indent="0">
              <a:buNone/>
            </a:pPr>
            <a:r>
              <a:rPr lang="en-US" sz="2400" dirty="0"/>
              <a:t>iv. </a:t>
            </a:r>
            <a:r>
              <a:rPr lang="en-US" sz="2000" dirty="0"/>
              <a:t>Indicate the cases of advances to non-corporate </a:t>
            </a:r>
            <a:r>
              <a:rPr lang="en-IN" sz="2000" dirty="0"/>
              <a:t>entities with limits beyond </a:t>
            </a:r>
            <a:r>
              <a:rPr lang="en-US" sz="2000" dirty="0"/>
              <a:t>that is set by the bank where the branch has not obtained the duly audited </a:t>
            </a:r>
            <a:r>
              <a:rPr lang="en-IN" sz="2000" dirty="0"/>
              <a:t>accounts of borrowers</a:t>
            </a:r>
            <a:r>
              <a:rPr lang="en-IN" sz="2000" dirty="0" smtClean="0"/>
              <a:t>.</a:t>
            </a:r>
          </a:p>
          <a:p>
            <a:pPr marL="0" indent="0">
              <a:buNone/>
            </a:pPr>
            <a:r>
              <a:rPr lang="en-US" sz="2000" dirty="0"/>
              <a:t>v.    Does the branch have on its record, a due diligence report in the form and manner required by the Reserve Bank of India in respect of advances under consortium </a:t>
            </a:r>
            <a:r>
              <a:rPr lang="en-IN" sz="2000" dirty="0"/>
              <a:t>and multiple banking arrangements. </a:t>
            </a:r>
            <a:r>
              <a:rPr lang="en-US" sz="2000" dirty="0"/>
              <a:t>Give the list of accounts where such certificate/report is not obtained or not </a:t>
            </a:r>
            <a:r>
              <a:rPr lang="en-IN" sz="2000" dirty="0"/>
              <a:t>available on record</a:t>
            </a:r>
            <a:r>
              <a:rPr lang="en-IN" sz="2000" dirty="0" smtClean="0"/>
              <a:t>.</a:t>
            </a:r>
            <a:endParaRPr lang="en-IN" sz="2000" dirty="0"/>
          </a:p>
          <a:p>
            <a:pPr marL="0" indent="0">
              <a:buNone/>
            </a:pPr>
            <a:endParaRPr lang="en-IN" sz="1900" dirty="0" smtClean="0"/>
          </a:p>
        </p:txBody>
      </p:sp>
      <p:sp>
        <p:nvSpPr>
          <p:cNvPr id="5" name="Footer Placeholder 4"/>
          <p:cNvSpPr>
            <a:spLocks noGrp="1"/>
          </p:cNvSpPr>
          <p:nvPr>
            <p:ph type="ftr" sz="quarter" idx="11"/>
          </p:nvPr>
        </p:nvSpPr>
        <p:spPr>
          <a:xfrm>
            <a:off x="4296228" y="6041362"/>
            <a:ext cx="26787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905924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258"/>
            <a:ext cx="8596668" cy="667656"/>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451429"/>
            <a:ext cx="8596668" cy="4589933"/>
          </a:xfrm>
        </p:spPr>
        <p:txBody>
          <a:bodyPr>
            <a:normAutofit/>
          </a:bodyPr>
          <a:lstStyle/>
          <a:p>
            <a:pPr marL="0" indent="0">
              <a:buNone/>
            </a:pPr>
            <a:r>
              <a:rPr lang="en-US" dirty="0" smtClean="0"/>
              <a:t>e</a:t>
            </a:r>
            <a:r>
              <a:rPr lang="en-US" sz="1900" dirty="0" smtClean="0"/>
              <a:t>) </a:t>
            </a:r>
            <a:r>
              <a:rPr lang="en-IN" sz="1900" b="1" dirty="0" smtClean="0"/>
              <a:t>Review/Monitoring/Supervision … Contd..</a:t>
            </a:r>
          </a:p>
          <a:p>
            <a:pPr marL="0" indent="0">
              <a:buNone/>
            </a:pPr>
            <a:r>
              <a:rPr lang="en-US" sz="1900" dirty="0" smtClean="0"/>
              <a:t>(</a:t>
            </a:r>
            <a:r>
              <a:rPr lang="en-US" sz="1900" dirty="0"/>
              <a:t>In case, the branch is not the lead bank</a:t>
            </a:r>
            <a:r>
              <a:rPr lang="en-US" sz="1900" dirty="0" smtClean="0"/>
              <a:t>, copy </a:t>
            </a:r>
            <a:r>
              <a:rPr lang="en-US" sz="1900" dirty="0"/>
              <a:t>of certificate/report should </a:t>
            </a:r>
            <a:r>
              <a:rPr lang="en-US" sz="1900" dirty="0" smtClean="0"/>
              <a:t>be obtained </a:t>
            </a:r>
            <a:r>
              <a:rPr lang="en-US" sz="1900" dirty="0"/>
              <a:t>from lead bank for review </a:t>
            </a:r>
            <a:r>
              <a:rPr lang="en-US" sz="1900" dirty="0" smtClean="0"/>
              <a:t>and </a:t>
            </a:r>
            <a:r>
              <a:rPr lang="en-IN" sz="1900" dirty="0" smtClean="0"/>
              <a:t>record</a:t>
            </a:r>
            <a:r>
              <a:rPr lang="en-IN" sz="1900" dirty="0" smtClean="0"/>
              <a:t>)</a:t>
            </a:r>
          </a:p>
          <a:p>
            <a:pPr marL="0" indent="0">
              <a:buNone/>
            </a:pPr>
            <a:r>
              <a:rPr lang="en-US" sz="2000" dirty="0"/>
              <a:t>vi</a:t>
            </a:r>
            <a:r>
              <a:rPr lang="en-US" sz="1900" dirty="0"/>
              <a:t>.  Has the inspection or physical verification of securities charged to the bank been carried out by the branch as per the procedure laid down by the controlling authorities of the bank? Whether there is a substantial deterioration in value of security during financial year as per latest valuation report in comparison with earlier </a:t>
            </a:r>
            <a:r>
              <a:rPr lang="en-IN" sz="1900" dirty="0"/>
              <a:t>valuation report on record?</a:t>
            </a:r>
          </a:p>
          <a:p>
            <a:pPr marL="0" indent="0">
              <a:buNone/>
            </a:pPr>
            <a:r>
              <a:rPr lang="en-US" sz="1900" b="1" dirty="0"/>
              <a:t>vii. </a:t>
            </a:r>
            <a:r>
              <a:rPr lang="en-US" sz="1900" dirty="0"/>
              <a:t>In respect of advances examined by you, have you come across cases of deficiencies, including in value of securities and inspection thereof or any other adverse features such as frequent/ </a:t>
            </a:r>
            <a:r>
              <a:rPr lang="en-IN" sz="1900" dirty="0"/>
              <a:t>unauthorized overdrawing beyond limits, inadequate insurance coverage, etc.?</a:t>
            </a:r>
          </a:p>
          <a:p>
            <a:pPr marL="0" indent="0">
              <a:buNone/>
            </a:pPr>
            <a:endParaRPr lang="en-IN" sz="1900" dirty="0"/>
          </a:p>
        </p:txBody>
      </p:sp>
      <p:sp>
        <p:nvSpPr>
          <p:cNvPr id="5" name="Footer Placeholder 4"/>
          <p:cNvSpPr>
            <a:spLocks noGrp="1"/>
          </p:cNvSpPr>
          <p:nvPr>
            <p:ph type="ftr" sz="quarter" idx="11"/>
          </p:nvPr>
        </p:nvSpPr>
        <p:spPr>
          <a:xfrm>
            <a:off x="4572000" y="6041362"/>
            <a:ext cx="2402946"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507964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7657"/>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422401"/>
            <a:ext cx="8596668" cy="4238170"/>
          </a:xfrm>
        </p:spPr>
        <p:txBody>
          <a:bodyPr>
            <a:normAutofit/>
          </a:bodyPr>
          <a:lstStyle/>
          <a:p>
            <a:pPr marL="0" indent="0">
              <a:buNone/>
            </a:pPr>
            <a:r>
              <a:rPr lang="en-US" sz="2000" dirty="0" smtClean="0"/>
              <a:t>e) </a:t>
            </a:r>
            <a:r>
              <a:rPr lang="en-IN" sz="2000" b="1" dirty="0" smtClean="0"/>
              <a:t>Review/Monitoring/Supervision … Contd..</a:t>
            </a:r>
          </a:p>
          <a:p>
            <a:pPr marL="0" indent="0">
              <a:buNone/>
            </a:pPr>
            <a:r>
              <a:rPr lang="en-US" sz="2000" dirty="0" smtClean="0"/>
              <a:t>viii. Whether </a:t>
            </a:r>
            <a:r>
              <a:rPr lang="en-US" sz="2000" dirty="0"/>
              <a:t>the branch has any </a:t>
            </a:r>
            <a:r>
              <a:rPr lang="en-US" sz="2000" dirty="0" smtClean="0"/>
              <a:t>red-flagged account</a:t>
            </a:r>
            <a:r>
              <a:rPr lang="en-US" sz="2000" dirty="0"/>
              <a:t>? If yes, whether any </a:t>
            </a:r>
            <a:r>
              <a:rPr lang="en-US" sz="2000" dirty="0" smtClean="0"/>
              <a:t>deviations were </a:t>
            </a:r>
            <a:r>
              <a:rPr lang="en-US" sz="2000" dirty="0"/>
              <a:t>observed related to compliance </a:t>
            </a:r>
            <a:r>
              <a:rPr lang="en-US" sz="2000" dirty="0" smtClean="0"/>
              <a:t>of bank's </a:t>
            </a:r>
            <a:r>
              <a:rPr lang="en-US" sz="2000" dirty="0"/>
              <a:t>policy related with Red </a:t>
            </a:r>
            <a:r>
              <a:rPr lang="en-US" sz="2000" dirty="0" smtClean="0"/>
              <a:t>Flag </a:t>
            </a:r>
            <a:r>
              <a:rPr lang="en-IN" sz="2000" dirty="0" smtClean="0"/>
              <a:t>Accounts?</a:t>
            </a:r>
          </a:p>
          <a:p>
            <a:pPr marL="0" indent="0">
              <a:buNone/>
            </a:pPr>
            <a:r>
              <a:rPr lang="en-US" sz="2000" b="1" dirty="0" smtClean="0"/>
              <a:t>ix. </a:t>
            </a:r>
            <a:r>
              <a:rPr lang="en-US" sz="2000" dirty="0"/>
              <a:t>Comment on adverse </a:t>
            </a:r>
            <a:r>
              <a:rPr lang="en-US" sz="2000" dirty="0" smtClean="0"/>
              <a:t>features considered </a:t>
            </a:r>
            <a:r>
              <a:rPr lang="en-US" sz="2000" dirty="0"/>
              <a:t>significant in top 5 </a:t>
            </a:r>
            <a:r>
              <a:rPr lang="en-US" sz="2000" dirty="0" smtClean="0"/>
              <a:t>standard large </a:t>
            </a:r>
            <a:r>
              <a:rPr lang="en-US" sz="2000" dirty="0"/>
              <a:t>advances and which </a:t>
            </a:r>
            <a:r>
              <a:rPr lang="en-US" sz="2000" dirty="0" smtClean="0"/>
              <a:t>need </a:t>
            </a:r>
            <a:r>
              <a:rPr lang="en-IN" sz="2000" dirty="0" smtClean="0"/>
              <a:t>management's </a:t>
            </a:r>
            <a:r>
              <a:rPr lang="en-IN" sz="2000" dirty="0"/>
              <a:t>attention</a:t>
            </a:r>
            <a:r>
              <a:rPr lang="en-IN" sz="2000" dirty="0" smtClean="0"/>
              <a:t>.</a:t>
            </a:r>
          </a:p>
          <a:p>
            <a:pPr marL="0" indent="0">
              <a:buNone/>
            </a:pPr>
            <a:r>
              <a:rPr lang="en-US" sz="2000" dirty="0"/>
              <a:t>x.  In respect of leasing finance activities, has the branch complied with the guidelines issued by the controlling authorities of the bank relating to </a:t>
            </a:r>
            <a:r>
              <a:rPr lang="en-IN" sz="2000" dirty="0"/>
              <a:t>security creation, asset inspection, </a:t>
            </a:r>
            <a:r>
              <a:rPr lang="en-US" sz="2000" dirty="0"/>
              <a:t>insurance, etc.? Has the branch complied with the accounting norms prescribed by the controlling authorities of the bank relating to such leasing </a:t>
            </a:r>
            <a:r>
              <a:rPr lang="en-IN" sz="2000" dirty="0"/>
              <a:t>activities?</a:t>
            </a:r>
          </a:p>
          <a:p>
            <a:pPr marL="0" indent="0">
              <a:buNone/>
            </a:pPr>
            <a:endParaRPr lang="en-IN" sz="2000" dirty="0"/>
          </a:p>
        </p:txBody>
      </p:sp>
      <p:sp>
        <p:nvSpPr>
          <p:cNvPr id="5" name="Footer Placeholder 4"/>
          <p:cNvSpPr>
            <a:spLocks noGrp="1"/>
          </p:cNvSpPr>
          <p:nvPr>
            <p:ph type="ftr" sz="quarter" idx="11"/>
          </p:nvPr>
        </p:nvSpPr>
        <p:spPr>
          <a:xfrm>
            <a:off x="4151086" y="6041362"/>
            <a:ext cx="28238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600109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1200"/>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320801"/>
            <a:ext cx="8596668" cy="4020456"/>
          </a:xfrm>
        </p:spPr>
        <p:txBody>
          <a:bodyPr>
            <a:normAutofit/>
          </a:bodyPr>
          <a:lstStyle/>
          <a:p>
            <a:pPr marL="363538" indent="-363538">
              <a:buNone/>
            </a:pPr>
            <a:r>
              <a:rPr lang="en-IN" b="1" i="1" dirty="0" smtClean="0"/>
              <a:t>f)   </a:t>
            </a:r>
            <a:r>
              <a:rPr lang="en-IN" b="1" dirty="0" smtClean="0"/>
              <a:t>Asset </a:t>
            </a:r>
            <a:r>
              <a:rPr lang="en-IN" b="1" dirty="0"/>
              <a:t>Classification, Provisioning </a:t>
            </a:r>
            <a:r>
              <a:rPr lang="en-IN" b="1" dirty="0" smtClean="0"/>
              <a:t>of </a:t>
            </a:r>
            <a:r>
              <a:rPr lang="en-US" b="1" dirty="0" smtClean="0"/>
              <a:t>Advances </a:t>
            </a:r>
            <a:r>
              <a:rPr lang="en-US" b="1" dirty="0"/>
              <a:t>and Resolution of </a:t>
            </a:r>
            <a:r>
              <a:rPr lang="en-US" b="1" dirty="0" smtClean="0"/>
              <a:t>Stressed </a:t>
            </a:r>
            <a:r>
              <a:rPr lang="en-IN" b="1" dirty="0" smtClean="0"/>
              <a:t>Assets</a:t>
            </a:r>
            <a:endParaRPr lang="en-IN" b="1" dirty="0"/>
          </a:p>
          <a:p>
            <a:pPr marL="623888" indent="-623888">
              <a:buNone/>
            </a:pPr>
            <a:r>
              <a:rPr lang="en-US" dirty="0" err="1" smtClean="0"/>
              <a:t>i</a:t>
            </a:r>
            <a:r>
              <a:rPr lang="en-US" dirty="0" smtClean="0"/>
              <a:t>).  a</a:t>
            </a:r>
            <a:r>
              <a:rPr lang="en-US" dirty="0"/>
              <a:t>) Has the branch identified </a:t>
            </a:r>
            <a:r>
              <a:rPr lang="en-US" dirty="0" smtClean="0"/>
              <a:t>and </a:t>
            </a:r>
            <a:r>
              <a:rPr lang="en-IN" dirty="0" smtClean="0"/>
              <a:t>classified </a:t>
            </a:r>
            <a:r>
              <a:rPr lang="en-IN" dirty="0"/>
              <a:t>advances into standard </a:t>
            </a:r>
            <a:r>
              <a:rPr lang="en-IN" dirty="0" smtClean="0"/>
              <a:t>/ substandard </a:t>
            </a:r>
            <a:r>
              <a:rPr lang="en-IN" dirty="0"/>
              <a:t>/ doubtful / loss </a:t>
            </a:r>
            <a:r>
              <a:rPr lang="en-IN" dirty="0" smtClean="0"/>
              <a:t>assets through </a:t>
            </a:r>
            <a:r>
              <a:rPr lang="en-IN" dirty="0"/>
              <a:t>the computer system</a:t>
            </a:r>
            <a:r>
              <a:rPr lang="en-IN" dirty="0" smtClean="0"/>
              <a:t>, without </a:t>
            </a:r>
            <a:r>
              <a:rPr lang="en-IN" dirty="0"/>
              <a:t>manual intervention?</a:t>
            </a:r>
          </a:p>
          <a:p>
            <a:pPr marL="623888" indent="-623888">
              <a:buNone/>
            </a:pPr>
            <a:r>
              <a:rPr lang="en-IN" dirty="0" smtClean="0"/>
              <a:t>      b</a:t>
            </a:r>
            <a:r>
              <a:rPr lang="en-IN" dirty="0"/>
              <a:t>) Is this identification </a:t>
            </a:r>
            <a:r>
              <a:rPr lang="en-IN" dirty="0" smtClean="0"/>
              <a:t>&amp; </a:t>
            </a:r>
            <a:r>
              <a:rPr lang="en-US" dirty="0" smtClean="0"/>
              <a:t>classification </a:t>
            </a:r>
            <a:r>
              <a:rPr lang="en-US" dirty="0"/>
              <a:t>in line with </a:t>
            </a:r>
            <a:r>
              <a:rPr lang="en-US" dirty="0" smtClean="0"/>
              <a:t>the norms </a:t>
            </a:r>
            <a:r>
              <a:rPr lang="en-US" dirty="0"/>
              <a:t>prescribed by the </a:t>
            </a:r>
            <a:r>
              <a:rPr lang="en-US" dirty="0" smtClean="0"/>
              <a:t>Reserve </a:t>
            </a:r>
            <a:r>
              <a:rPr lang="en-IN" dirty="0" smtClean="0"/>
              <a:t>Bank </a:t>
            </a:r>
            <a:r>
              <a:rPr lang="en-IN" dirty="0"/>
              <a:t>of India</a:t>
            </a:r>
          </a:p>
          <a:p>
            <a:pPr marL="623888" indent="-623888">
              <a:buNone/>
            </a:pPr>
            <a:r>
              <a:rPr lang="en-US" dirty="0" smtClean="0"/>
              <a:t>      c</a:t>
            </a:r>
            <a:r>
              <a:rPr lang="en-US" dirty="0"/>
              <a:t>) Whether the branch is </a:t>
            </a:r>
            <a:r>
              <a:rPr lang="en-US" dirty="0" smtClean="0"/>
              <a:t>following the </a:t>
            </a:r>
            <a:r>
              <a:rPr lang="en-US" dirty="0"/>
              <a:t>system of classifying </a:t>
            </a:r>
            <a:r>
              <a:rPr lang="en-US" dirty="0" smtClean="0"/>
              <a:t>the account </a:t>
            </a:r>
            <a:r>
              <a:rPr lang="en-US" dirty="0"/>
              <a:t>into SMA-0, SMA-1, </a:t>
            </a:r>
            <a:r>
              <a:rPr lang="en-US" dirty="0" smtClean="0"/>
              <a:t>and </a:t>
            </a:r>
            <a:r>
              <a:rPr lang="en-IN" dirty="0" smtClean="0"/>
              <a:t>SMA-2</a:t>
            </a:r>
            <a:r>
              <a:rPr lang="en-IN" dirty="0"/>
              <a:t>. Whether the </a:t>
            </a:r>
            <a:r>
              <a:rPr lang="en-IN" dirty="0" smtClean="0"/>
              <a:t>auditor disagrees </a:t>
            </a:r>
            <a:r>
              <a:rPr lang="en-IN" dirty="0"/>
              <a:t>with the </a:t>
            </a:r>
            <a:r>
              <a:rPr lang="en-IN" dirty="0" smtClean="0"/>
              <a:t>branch classification </a:t>
            </a:r>
            <a:r>
              <a:rPr lang="en-IN" dirty="0"/>
              <a:t>of advances </a:t>
            </a:r>
            <a:r>
              <a:rPr lang="en-IN" dirty="0" smtClean="0"/>
              <a:t>into standard </a:t>
            </a:r>
            <a:r>
              <a:rPr lang="en-IN" dirty="0"/>
              <a:t>(Including SMA-0, </a:t>
            </a:r>
            <a:r>
              <a:rPr lang="en-IN" dirty="0" smtClean="0"/>
              <a:t>SMA-1</a:t>
            </a:r>
            <a:r>
              <a:rPr lang="en-IN" dirty="0"/>
              <a:t>, SMA-2) / sub-standard </a:t>
            </a:r>
            <a:r>
              <a:rPr lang="en-IN" dirty="0" smtClean="0"/>
              <a:t>/</a:t>
            </a:r>
            <a:r>
              <a:rPr lang="en-US" dirty="0" smtClean="0"/>
              <a:t>doubtful </a:t>
            </a:r>
            <a:r>
              <a:rPr lang="en-US" dirty="0"/>
              <a:t>/ loss assets, the details </a:t>
            </a:r>
            <a:r>
              <a:rPr lang="en-US" dirty="0" smtClean="0"/>
              <a:t>of such </a:t>
            </a:r>
            <a:r>
              <a:rPr lang="en-US" dirty="0"/>
              <a:t>advances with reasons </a:t>
            </a:r>
            <a:r>
              <a:rPr lang="en-US" dirty="0" smtClean="0"/>
              <a:t>should </a:t>
            </a:r>
            <a:r>
              <a:rPr lang="en-IN" dirty="0" smtClean="0"/>
              <a:t>be </a:t>
            </a:r>
            <a:r>
              <a:rPr lang="en-IN" dirty="0"/>
              <a:t>given.</a:t>
            </a:r>
            <a:endParaRPr lang="en-IN" b="1" i="1" dirty="0" smtClean="0"/>
          </a:p>
        </p:txBody>
      </p:sp>
      <p:sp>
        <p:nvSpPr>
          <p:cNvPr id="5" name="Footer Placeholder 4"/>
          <p:cNvSpPr>
            <a:spLocks noGrp="1"/>
          </p:cNvSpPr>
          <p:nvPr>
            <p:ph type="ftr" sz="quarter" idx="11"/>
          </p:nvPr>
        </p:nvSpPr>
        <p:spPr>
          <a:xfrm>
            <a:off x="4049486" y="6041362"/>
            <a:ext cx="29254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253911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1829"/>
          </a:xfrm>
        </p:spPr>
        <p:txBody>
          <a:bodyPr>
            <a:normAutofit/>
          </a:bodyPr>
          <a:lstStyle/>
          <a:p>
            <a:r>
              <a:rPr lang="en-US" dirty="0" smtClean="0"/>
              <a:t>Advances </a:t>
            </a:r>
            <a:endParaRPr lang="en-IN" dirty="0"/>
          </a:p>
        </p:txBody>
      </p:sp>
      <p:sp>
        <p:nvSpPr>
          <p:cNvPr id="3" name="Content Placeholder 2"/>
          <p:cNvSpPr>
            <a:spLocks noGrp="1"/>
          </p:cNvSpPr>
          <p:nvPr>
            <p:ph idx="1"/>
          </p:nvPr>
        </p:nvSpPr>
        <p:spPr/>
        <p:txBody>
          <a:bodyPr>
            <a:normAutofit/>
          </a:bodyPr>
          <a:lstStyle/>
          <a:p>
            <a:pPr marL="363538" indent="-363538">
              <a:buNone/>
            </a:pPr>
            <a:r>
              <a:rPr lang="en-IN" b="1" i="1" dirty="0" smtClean="0"/>
              <a:t>f)   Asset </a:t>
            </a:r>
            <a:r>
              <a:rPr lang="en-IN" b="1" i="1" dirty="0"/>
              <a:t>Classification, Provisioning </a:t>
            </a:r>
            <a:r>
              <a:rPr lang="en-IN" b="1" i="1" dirty="0" smtClean="0"/>
              <a:t>of </a:t>
            </a:r>
            <a:r>
              <a:rPr lang="en-US" b="1" i="1" dirty="0" smtClean="0"/>
              <a:t>Advances </a:t>
            </a:r>
            <a:r>
              <a:rPr lang="en-US" b="1" i="1" dirty="0"/>
              <a:t>and Resolution of </a:t>
            </a:r>
            <a:r>
              <a:rPr lang="en-US" b="1" i="1" dirty="0" smtClean="0"/>
              <a:t>Stressed </a:t>
            </a:r>
            <a:r>
              <a:rPr lang="en-IN" b="1" i="1" dirty="0" smtClean="0"/>
              <a:t>Assets ..contd..</a:t>
            </a:r>
            <a:endParaRPr lang="en-IN" b="1" i="1" dirty="0"/>
          </a:p>
          <a:p>
            <a:pPr marL="261938" indent="-261938">
              <a:buNone/>
            </a:pPr>
            <a:r>
              <a:rPr lang="en-US" dirty="0" err="1" smtClean="0"/>
              <a:t>i</a:t>
            </a:r>
            <a:r>
              <a:rPr lang="en-US" dirty="0" smtClean="0"/>
              <a:t>)  </a:t>
            </a:r>
            <a:r>
              <a:rPr lang="en-US" dirty="0"/>
              <a:t>d) Also indicate whether </a:t>
            </a:r>
            <a:r>
              <a:rPr lang="en-US" dirty="0" smtClean="0"/>
              <a:t>required </a:t>
            </a:r>
            <a:r>
              <a:rPr lang="en-IN" dirty="0" smtClean="0"/>
              <a:t>changes </a:t>
            </a:r>
            <a:r>
              <a:rPr lang="en-IN" dirty="0"/>
              <a:t>have been incorporated</a:t>
            </a:r>
            <a:r>
              <a:rPr lang="en-IN" dirty="0" smtClean="0"/>
              <a:t>/ </a:t>
            </a:r>
            <a:r>
              <a:rPr lang="en-US" dirty="0" smtClean="0"/>
              <a:t>suggested </a:t>
            </a:r>
            <a:r>
              <a:rPr lang="en-US" dirty="0"/>
              <a:t>in the Memorandum </a:t>
            </a:r>
            <a:r>
              <a:rPr lang="en-US" dirty="0" smtClean="0"/>
              <a:t>of </a:t>
            </a:r>
            <a:r>
              <a:rPr lang="en-IN" dirty="0" smtClean="0"/>
              <a:t>Changes</a:t>
            </a:r>
            <a:r>
              <a:rPr lang="en-IN" dirty="0"/>
              <a:t>.</a:t>
            </a:r>
          </a:p>
          <a:p>
            <a:pPr marL="261938" indent="-261938">
              <a:buNone/>
            </a:pPr>
            <a:r>
              <a:rPr lang="en-US" dirty="0" smtClean="0"/>
              <a:t>    e</a:t>
            </a:r>
            <a:r>
              <a:rPr lang="en-US" dirty="0"/>
              <a:t>) List the accounts (with </a:t>
            </a:r>
            <a:r>
              <a:rPr lang="en-US" dirty="0" smtClean="0"/>
              <a:t>outstanding in </a:t>
            </a:r>
            <a:r>
              <a:rPr lang="en-US" dirty="0"/>
              <a:t>excess of </a:t>
            </a:r>
            <a:r>
              <a:rPr lang="en-US" dirty="0" err="1"/>
              <a:t>Rs</a:t>
            </a:r>
            <a:r>
              <a:rPr lang="en-US" dirty="0"/>
              <a:t>. 10.00 crore) </a:t>
            </a:r>
            <a:r>
              <a:rPr lang="en-US" dirty="0" smtClean="0"/>
              <a:t>which have </a:t>
            </a:r>
            <a:r>
              <a:rPr lang="en-US" dirty="0"/>
              <a:t>either been downgraded </a:t>
            </a:r>
            <a:r>
              <a:rPr lang="en-US" dirty="0" smtClean="0"/>
              <a:t>or upgraded </a:t>
            </a:r>
            <a:r>
              <a:rPr lang="en-US" dirty="0"/>
              <a:t>with regard to </a:t>
            </a:r>
            <a:r>
              <a:rPr lang="en-US" dirty="0" smtClean="0"/>
              <a:t>their </a:t>
            </a:r>
            <a:r>
              <a:rPr lang="en-IN" dirty="0" smtClean="0"/>
              <a:t>classification </a:t>
            </a:r>
            <a:r>
              <a:rPr lang="en-IN" dirty="0"/>
              <a:t>as </a:t>
            </a:r>
            <a:r>
              <a:rPr lang="en-IN" dirty="0" smtClean="0"/>
              <a:t>Non-Performing </a:t>
            </a:r>
            <a:r>
              <a:rPr lang="en-US" dirty="0" smtClean="0"/>
              <a:t>Asset </a:t>
            </a:r>
            <a:r>
              <a:rPr lang="en-US" dirty="0"/>
              <a:t>or Standard Asset during </a:t>
            </a:r>
            <a:r>
              <a:rPr lang="en-US" dirty="0" smtClean="0"/>
              <a:t>the year </a:t>
            </a:r>
            <a:r>
              <a:rPr lang="en-US" dirty="0"/>
              <a:t>and the reason thereof.</a:t>
            </a:r>
          </a:p>
          <a:p>
            <a:pPr marL="261938" indent="-261938">
              <a:buNone/>
            </a:pPr>
            <a:r>
              <a:rPr lang="en-US" dirty="0" smtClean="0"/>
              <a:t>    f) </a:t>
            </a:r>
            <a:r>
              <a:rPr lang="en-US" dirty="0"/>
              <a:t>Whether RBI guidelines </a:t>
            </a:r>
            <a:r>
              <a:rPr lang="en-US" dirty="0" smtClean="0"/>
              <a:t>on </a:t>
            </a:r>
            <a:r>
              <a:rPr lang="en-IN" dirty="0" smtClean="0"/>
              <a:t>income </a:t>
            </a:r>
            <a:r>
              <a:rPr lang="en-IN" dirty="0"/>
              <a:t>recognition </a:t>
            </a:r>
            <a:r>
              <a:rPr lang="en-IN" dirty="0" smtClean="0"/>
              <a:t>and provisioning </a:t>
            </a:r>
            <a:r>
              <a:rPr lang="en-IN" dirty="0"/>
              <a:t>have </a:t>
            </a:r>
            <a:r>
              <a:rPr lang="en-IN" dirty="0" smtClean="0"/>
              <a:t>been followed</a:t>
            </a:r>
            <a:r>
              <a:rPr lang="en-IN" dirty="0"/>
              <a:t>.</a:t>
            </a:r>
            <a:endParaRPr lang="en-IN" b="1" i="1" dirty="0" smtClean="0"/>
          </a:p>
        </p:txBody>
      </p:sp>
      <p:sp>
        <p:nvSpPr>
          <p:cNvPr id="5" name="Footer Placeholder 4"/>
          <p:cNvSpPr>
            <a:spLocks noGrp="1"/>
          </p:cNvSpPr>
          <p:nvPr>
            <p:ph type="ftr" sz="quarter" idx="11"/>
          </p:nvPr>
        </p:nvSpPr>
        <p:spPr>
          <a:xfrm>
            <a:off x="3802742" y="6041362"/>
            <a:ext cx="31722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510349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67658"/>
            <a:ext cx="8596668" cy="783771"/>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930401"/>
            <a:ext cx="8596668" cy="3468913"/>
          </a:xfrm>
        </p:spPr>
        <p:txBody>
          <a:bodyPr>
            <a:normAutofit/>
          </a:bodyPr>
          <a:lstStyle/>
          <a:p>
            <a:pPr marL="363538" indent="-363538">
              <a:buNone/>
            </a:pPr>
            <a:r>
              <a:rPr lang="en-IN" b="1" i="1" dirty="0" smtClean="0"/>
              <a:t>f)   Asset </a:t>
            </a:r>
            <a:r>
              <a:rPr lang="en-IN" b="1" i="1" dirty="0"/>
              <a:t>Classification, Provisioning </a:t>
            </a:r>
            <a:r>
              <a:rPr lang="en-IN" b="1" i="1" dirty="0" smtClean="0"/>
              <a:t>of </a:t>
            </a:r>
            <a:r>
              <a:rPr lang="en-US" b="1" i="1" dirty="0" smtClean="0"/>
              <a:t>Advances </a:t>
            </a:r>
            <a:r>
              <a:rPr lang="en-US" b="1" i="1" dirty="0"/>
              <a:t>and Resolution of </a:t>
            </a:r>
            <a:r>
              <a:rPr lang="en-US" b="1" i="1" dirty="0" smtClean="0"/>
              <a:t>Stressed </a:t>
            </a:r>
            <a:r>
              <a:rPr lang="en-IN" b="1" i="1" dirty="0" smtClean="0"/>
              <a:t>Assets ..contd..</a:t>
            </a:r>
            <a:endParaRPr lang="en-IN" b="1" i="1" dirty="0"/>
          </a:p>
          <a:p>
            <a:pPr marL="363538" indent="-363538">
              <a:buNone/>
            </a:pPr>
            <a:r>
              <a:rPr lang="en-US" dirty="0" smtClean="0"/>
              <a:t>ii)  </a:t>
            </a:r>
            <a:r>
              <a:rPr lang="en-US" dirty="0"/>
              <a:t>a) Whether the branch has </a:t>
            </a:r>
            <a:r>
              <a:rPr lang="en-US" dirty="0" smtClean="0"/>
              <a:t>reported </a:t>
            </a:r>
            <a:r>
              <a:rPr lang="en-IN" dirty="0" smtClean="0"/>
              <a:t>accounts </a:t>
            </a:r>
            <a:r>
              <a:rPr lang="en-IN" dirty="0"/>
              <a:t>restructured </a:t>
            </a:r>
            <a:r>
              <a:rPr lang="en-IN" dirty="0" smtClean="0"/>
              <a:t>or </a:t>
            </a:r>
            <a:r>
              <a:rPr lang="en-US" dirty="0" smtClean="0"/>
              <a:t>rephased </a:t>
            </a:r>
            <a:r>
              <a:rPr lang="en-US" dirty="0"/>
              <a:t>during the year </a:t>
            </a:r>
            <a:r>
              <a:rPr lang="en-US" dirty="0" smtClean="0"/>
              <a:t>to </a:t>
            </a:r>
            <a:r>
              <a:rPr lang="en-IN" dirty="0" smtClean="0"/>
              <a:t>Controlling </a:t>
            </a:r>
            <a:r>
              <a:rPr lang="en-IN" dirty="0"/>
              <a:t>Authority of </a:t>
            </a:r>
            <a:r>
              <a:rPr lang="en-IN" dirty="0" smtClean="0"/>
              <a:t>the bank</a:t>
            </a:r>
            <a:r>
              <a:rPr lang="en-IN" dirty="0"/>
              <a:t>?</a:t>
            </a:r>
          </a:p>
          <a:p>
            <a:pPr marL="363538" indent="-363538">
              <a:buNone/>
            </a:pPr>
            <a:r>
              <a:rPr lang="en-US" dirty="0" smtClean="0"/>
              <a:t>     b</a:t>
            </a:r>
            <a:r>
              <a:rPr lang="en-US" dirty="0"/>
              <a:t>) Whether the RBI Guidelines </a:t>
            </a:r>
            <a:r>
              <a:rPr lang="en-US" dirty="0" smtClean="0"/>
              <a:t>for restructuring </a:t>
            </a:r>
            <a:r>
              <a:rPr lang="en-US" dirty="0"/>
              <a:t>on all such </a:t>
            </a:r>
            <a:r>
              <a:rPr lang="en-US" dirty="0" smtClean="0"/>
              <a:t>cases </a:t>
            </a:r>
            <a:r>
              <a:rPr lang="en-IN" dirty="0" smtClean="0"/>
              <a:t>have </a:t>
            </a:r>
            <a:r>
              <a:rPr lang="en-IN" dirty="0"/>
              <a:t>been followed</a:t>
            </a:r>
            <a:r>
              <a:rPr lang="en-IN" dirty="0" smtClean="0"/>
              <a:t>.</a:t>
            </a:r>
          </a:p>
          <a:p>
            <a:pPr marL="363538" indent="-363538">
              <a:buNone/>
            </a:pPr>
            <a:r>
              <a:rPr lang="en-IN" dirty="0" smtClean="0"/>
              <a:t>     c) Whether </a:t>
            </a:r>
            <a:r>
              <a:rPr lang="en-IN" dirty="0"/>
              <a:t>the branch </a:t>
            </a:r>
            <a:r>
              <a:rPr lang="en-IN" dirty="0" smtClean="0"/>
              <a:t>complies </a:t>
            </a:r>
            <a:r>
              <a:rPr lang="en-US" dirty="0" smtClean="0"/>
              <a:t>with </a:t>
            </a:r>
            <a:r>
              <a:rPr lang="en-US" dirty="0"/>
              <a:t>the regulatory stance </a:t>
            </a:r>
            <a:r>
              <a:rPr lang="en-US" dirty="0" smtClean="0"/>
              <a:t>for </a:t>
            </a:r>
            <a:r>
              <a:rPr lang="en-IN" dirty="0" smtClean="0"/>
              <a:t>resolution </a:t>
            </a:r>
            <a:r>
              <a:rPr lang="en-IN" dirty="0"/>
              <a:t>of stressed assets</a:t>
            </a:r>
            <a:r>
              <a:rPr lang="en-IN" dirty="0" smtClean="0"/>
              <a:t>, including </a:t>
            </a:r>
            <a:r>
              <a:rPr lang="en-IN" dirty="0"/>
              <a:t>the compliance </a:t>
            </a:r>
            <a:r>
              <a:rPr lang="en-IN" dirty="0" smtClean="0"/>
              <a:t>with </a:t>
            </a:r>
            <a:r>
              <a:rPr lang="en-US" dirty="0" smtClean="0"/>
              <a:t>board </a:t>
            </a:r>
            <a:r>
              <a:rPr lang="en-US" dirty="0"/>
              <a:t>approved policies in </a:t>
            </a:r>
            <a:r>
              <a:rPr lang="en-US" dirty="0" smtClean="0"/>
              <a:t>this </a:t>
            </a:r>
            <a:r>
              <a:rPr lang="en-IN" dirty="0" smtClean="0"/>
              <a:t>regard</a:t>
            </a:r>
            <a:r>
              <a:rPr lang="en-IN" dirty="0"/>
              <a:t>, tracking</a:t>
            </a:r>
            <a:r>
              <a:rPr lang="en-IN" dirty="0" smtClean="0"/>
              <a:t>/ reporting of defaults </a:t>
            </a:r>
            <a:r>
              <a:rPr lang="en-IN" dirty="0"/>
              <a:t>for resolution </a:t>
            </a:r>
            <a:r>
              <a:rPr lang="en-IN" dirty="0" smtClean="0"/>
              <a:t>purposes among </a:t>
            </a:r>
            <a:r>
              <a:rPr lang="en-IN" dirty="0"/>
              <a:t>others?</a:t>
            </a:r>
            <a:endParaRPr lang="en-IN" b="1" i="1" dirty="0" smtClean="0"/>
          </a:p>
        </p:txBody>
      </p:sp>
      <p:sp>
        <p:nvSpPr>
          <p:cNvPr id="5" name="Footer Placeholder 4"/>
          <p:cNvSpPr>
            <a:spLocks noGrp="1"/>
          </p:cNvSpPr>
          <p:nvPr>
            <p:ph type="ftr" sz="quarter" idx="11"/>
          </p:nvPr>
        </p:nvSpPr>
        <p:spPr>
          <a:xfrm>
            <a:off x="4107542" y="6041362"/>
            <a:ext cx="28674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675900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4800"/>
            <a:ext cx="8596668" cy="696686"/>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262743"/>
            <a:ext cx="8596668" cy="4778619"/>
          </a:xfrm>
        </p:spPr>
        <p:txBody>
          <a:bodyPr>
            <a:normAutofit/>
          </a:bodyPr>
          <a:lstStyle/>
          <a:p>
            <a:pPr marL="363538" indent="-363538">
              <a:buNone/>
            </a:pPr>
            <a:r>
              <a:rPr lang="en-IN" b="1" i="1" dirty="0" smtClean="0"/>
              <a:t>f)   Asset </a:t>
            </a:r>
            <a:r>
              <a:rPr lang="en-IN" b="1" i="1" dirty="0"/>
              <a:t>Classification, Provisioning </a:t>
            </a:r>
            <a:r>
              <a:rPr lang="en-IN" b="1" i="1" dirty="0" smtClean="0"/>
              <a:t>of </a:t>
            </a:r>
            <a:r>
              <a:rPr lang="en-US" b="1" i="1" dirty="0" smtClean="0"/>
              <a:t>Advances </a:t>
            </a:r>
            <a:r>
              <a:rPr lang="en-US" b="1" i="1" dirty="0"/>
              <a:t>and Resolution of </a:t>
            </a:r>
            <a:r>
              <a:rPr lang="en-US" b="1" i="1" dirty="0" smtClean="0"/>
              <a:t>Stressed </a:t>
            </a:r>
            <a:r>
              <a:rPr lang="en-IN" b="1" i="1" dirty="0" smtClean="0"/>
              <a:t>Assets ..contd..</a:t>
            </a:r>
            <a:endParaRPr lang="en-IN" b="1" i="1" dirty="0"/>
          </a:p>
          <a:p>
            <a:pPr marL="711200" indent="-711200">
              <a:buNone/>
            </a:pPr>
            <a:r>
              <a:rPr lang="en-US" dirty="0" smtClean="0"/>
              <a:t>iii)      a</a:t>
            </a:r>
            <a:r>
              <a:rPr lang="en-US" dirty="0"/>
              <a:t>) Whether the upgradations </a:t>
            </a:r>
            <a:r>
              <a:rPr lang="en-US" dirty="0" smtClean="0"/>
              <a:t>in </a:t>
            </a:r>
            <a:r>
              <a:rPr lang="en-IN" dirty="0" smtClean="0"/>
              <a:t>non-performing </a:t>
            </a:r>
            <a:r>
              <a:rPr lang="en-IN" dirty="0"/>
              <a:t>advances is </a:t>
            </a:r>
            <a:r>
              <a:rPr lang="en-IN" dirty="0" smtClean="0"/>
              <a:t>in </a:t>
            </a:r>
            <a:r>
              <a:rPr lang="en-US" dirty="0" smtClean="0"/>
              <a:t>line </a:t>
            </a:r>
            <a:r>
              <a:rPr lang="en-US" dirty="0"/>
              <a:t>with the norms of </a:t>
            </a:r>
            <a:r>
              <a:rPr lang="en-US" dirty="0" smtClean="0"/>
              <a:t>Reserve </a:t>
            </a:r>
            <a:r>
              <a:rPr lang="en-IN" dirty="0" smtClean="0"/>
              <a:t>Bank </a:t>
            </a:r>
            <a:r>
              <a:rPr lang="en-IN" dirty="0"/>
              <a:t>of </a:t>
            </a:r>
            <a:r>
              <a:rPr lang="en-IN" dirty="0" smtClean="0"/>
              <a:t>India</a:t>
            </a:r>
          </a:p>
          <a:p>
            <a:pPr marL="711200" indent="-711200">
              <a:buNone/>
            </a:pPr>
            <a:r>
              <a:rPr lang="en-US" dirty="0" smtClean="0"/>
              <a:t>          b</a:t>
            </a:r>
            <a:r>
              <a:rPr lang="en-US" dirty="0"/>
              <a:t>) Where the auditor disagrees </a:t>
            </a:r>
            <a:r>
              <a:rPr lang="en-US" dirty="0" smtClean="0"/>
              <a:t>with upgradation </a:t>
            </a:r>
            <a:r>
              <a:rPr lang="en-US" dirty="0"/>
              <a:t>of accounts? If yes</a:t>
            </a:r>
            <a:r>
              <a:rPr lang="en-US" dirty="0" smtClean="0"/>
              <a:t>, </a:t>
            </a:r>
            <a:r>
              <a:rPr lang="en-IN" dirty="0" smtClean="0"/>
              <a:t>give </a:t>
            </a:r>
            <a:r>
              <a:rPr lang="en-IN" dirty="0"/>
              <a:t>reasons thereof</a:t>
            </a:r>
            <a:r>
              <a:rPr lang="en-IN" dirty="0" smtClean="0"/>
              <a:t>.</a:t>
            </a:r>
          </a:p>
          <a:p>
            <a:pPr marL="711200" indent="-711200">
              <a:buNone/>
            </a:pPr>
            <a:r>
              <a:rPr lang="en-US" dirty="0" smtClean="0"/>
              <a:t>iv)     Have </a:t>
            </a:r>
            <a:r>
              <a:rPr lang="en-US" dirty="0"/>
              <a:t>you come across cases where the relevant Controlling Authority of the bank has authorized legal action for recovery of advances or recalling of advances, but no such action was taken by the branch? If so, give details of such </a:t>
            </a:r>
            <a:r>
              <a:rPr lang="en-IN" dirty="0"/>
              <a:t>cases</a:t>
            </a:r>
            <a:r>
              <a:rPr lang="en-IN" dirty="0" smtClean="0"/>
              <a:t>.</a:t>
            </a:r>
          </a:p>
          <a:p>
            <a:pPr marL="711200" indent="-711200">
              <a:buNone/>
            </a:pPr>
            <a:r>
              <a:rPr lang="en-US" b="1" dirty="0"/>
              <a:t>v)  </a:t>
            </a:r>
            <a:r>
              <a:rPr lang="en-US" b="1" dirty="0" smtClean="0"/>
              <a:t>     </a:t>
            </a:r>
            <a:r>
              <a:rPr lang="en-US" dirty="0" smtClean="0"/>
              <a:t>Whether </a:t>
            </a:r>
            <a:r>
              <a:rPr lang="en-US" dirty="0"/>
              <a:t>there are any accounts wherein process under IBC is mandated but not </a:t>
            </a:r>
            <a:r>
              <a:rPr lang="en-IN" dirty="0"/>
              <a:t>initiated by the branch? </a:t>
            </a:r>
            <a:r>
              <a:rPr lang="en-US" dirty="0"/>
              <a:t>Whether there are any borrowers at the branch against whom the process of IBC is initiated by any of the creditors including bank? If yes, provide the list of such accounts and comment on the adequacy of provision made thereto?</a:t>
            </a:r>
            <a:endParaRPr lang="en-IN" b="1" i="1" dirty="0"/>
          </a:p>
          <a:p>
            <a:pPr marL="711200" indent="-711200">
              <a:buNone/>
            </a:pPr>
            <a:endParaRPr lang="en-IN" b="1" i="1" dirty="0"/>
          </a:p>
          <a:p>
            <a:pPr marL="711200" indent="-711200">
              <a:buNone/>
            </a:pPr>
            <a:endParaRPr lang="en-IN" b="1" i="1" dirty="0" smtClean="0"/>
          </a:p>
        </p:txBody>
      </p:sp>
      <p:sp>
        <p:nvSpPr>
          <p:cNvPr id="5" name="Footer Placeholder 4"/>
          <p:cNvSpPr>
            <a:spLocks noGrp="1"/>
          </p:cNvSpPr>
          <p:nvPr>
            <p:ph type="ftr" sz="quarter" idx="11"/>
          </p:nvPr>
        </p:nvSpPr>
        <p:spPr>
          <a:xfrm>
            <a:off x="4252686" y="6041362"/>
            <a:ext cx="27222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3876857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2229"/>
            <a:ext cx="8596668" cy="696685"/>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928915"/>
            <a:ext cx="8596668" cy="5112448"/>
          </a:xfrm>
        </p:spPr>
        <p:txBody>
          <a:bodyPr>
            <a:normAutofit/>
          </a:bodyPr>
          <a:lstStyle/>
          <a:p>
            <a:pPr marL="363538" indent="-363538">
              <a:buNone/>
            </a:pPr>
            <a:r>
              <a:rPr lang="en-IN" b="1" i="1" dirty="0" smtClean="0"/>
              <a:t>f)   </a:t>
            </a:r>
            <a:r>
              <a:rPr lang="en-IN" b="1" dirty="0" smtClean="0"/>
              <a:t>Asset </a:t>
            </a:r>
            <a:r>
              <a:rPr lang="en-IN" b="1" dirty="0"/>
              <a:t>Classification, Provisioning </a:t>
            </a:r>
            <a:r>
              <a:rPr lang="en-IN" b="1" dirty="0" smtClean="0"/>
              <a:t>of </a:t>
            </a:r>
            <a:r>
              <a:rPr lang="en-US" b="1" dirty="0" smtClean="0"/>
              <a:t>Advances </a:t>
            </a:r>
            <a:r>
              <a:rPr lang="en-US" b="1" dirty="0"/>
              <a:t>and Resolution of </a:t>
            </a:r>
            <a:r>
              <a:rPr lang="en-US" b="1" dirty="0" smtClean="0"/>
              <a:t>Stressed </a:t>
            </a:r>
            <a:r>
              <a:rPr lang="en-IN" b="1" dirty="0" smtClean="0"/>
              <a:t>Assets ..contd..</a:t>
            </a:r>
            <a:endParaRPr lang="en-IN" b="1" dirty="0"/>
          </a:p>
          <a:p>
            <a:pPr marL="449263" indent="-449263">
              <a:buNone/>
            </a:pPr>
            <a:r>
              <a:rPr lang="en-US" dirty="0" smtClean="0"/>
              <a:t>vi</a:t>
            </a:r>
            <a:r>
              <a:rPr lang="en-US" dirty="0" smtClean="0"/>
              <a:t>)   a</a:t>
            </a:r>
            <a:r>
              <a:rPr lang="en-US" dirty="0"/>
              <a:t>) Have appropriate claims </a:t>
            </a:r>
            <a:r>
              <a:rPr lang="en-US" dirty="0" smtClean="0"/>
              <a:t>for </a:t>
            </a:r>
            <a:r>
              <a:rPr lang="en-IN" dirty="0" smtClean="0"/>
              <a:t>credit </a:t>
            </a:r>
            <a:r>
              <a:rPr lang="en-IN" dirty="0"/>
              <a:t>guarantee (ECGC </a:t>
            </a:r>
            <a:r>
              <a:rPr lang="en-IN" dirty="0" smtClean="0"/>
              <a:t>and </a:t>
            </a:r>
            <a:r>
              <a:rPr lang="en-US" dirty="0" smtClean="0"/>
              <a:t>others</a:t>
            </a:r>
            <a:r>
              <a:rPr lang="en-US" dirty="0"/>
              <a:t>), if any, been duly </a:t>
            </a:r>
            <a:r>
              <a:rPr lang="en-US" dirty="0" smtClean="0"/>
              <a:t>lodged </a:t>
            </a:r>
            <a:r>
              <a:rPr lang="en-IN" dirty="0" smtClean="0"/>
              <a:t>and </a:t>
            </a:r>
            <a:r>
              <a:rPr lang="en-IN" dirty="0"/>
              <a:t>settled?</a:t>
            </a:r>
          </a:p>
          <a:p>
            <a:pPr marL="449263" indent="-449263">
              <a:buNone/>
            </a:pPr>
            <a:r>
              <a:rPr lang="en-US" dirty="0" smtClean="0"/>
              <a:t>       b</a:t>
            </a:r>
            <a:r>
              <a:rPr lang="en-US" dirty="0"/>
              <a:t>) Give details of claims rejected</a:t>
            </a:r>
            <a:r>
              <a:rPr lang="en-US" dirty="0" smtClean="0"/>
              <a:t>? (</a:t>
            </a:r>
            <a:r>
              <a:rPr lang="en-US" dirty="0"/>
              <a:t>As per the given table)</a:t>
            </a:r>
          </a:p>
          <a:p>
            <a:pPr marL="449263" indent="-449263">
              <a:buNone/>
            </a:pPr>
            <a:r>
              <a:rPr lang="en-US" dirty="0" smtClean="0"/>
              <a:t>       c</a:t>
            </a:r>
            <a:r>
              <a:rPr lang="en-US" dirty="0"/>
              <a:t>) Whether the rejection </a:t>
            </a:r>
            <a:r>
              <a:rPr lang="en-US" dirty="0" smtClean="0"/>
              <a:t>is </a:t>
            </a:r>
            <a:r>
              <a:rPr lang="en-IN" dirty="0" smtClean="0"/>
              <a:t>appropriately </a:t>
            </a:r>
            <a:r>
              <a:rPr lang="en-IN" dirty="0"/>
              <a:t>considered </a:t>
            </a:r>
            <a:r>
              <a:rPr lang="en-IN" dirty="0" smtClean="0"/>
              <a:t>while determining </a:t>
            </a:r>
            <a:r>
              <a:rPr lang="en-IN" dirty="0"/>
              <a:t>the </a:t>
            </a:r>
            <a:r>
              <a:rPr lang="en-IN" dirty="0" smtClean="0"/>
              <a:t>provisioning requirements</a:t>
            </a:r>
            <a:endParaRPr lang="en-IN" dirty="0"/>
          </a:p>
          <a:p>
            <a:pPr marL="363538" indent="-363538">
              <a:buNone/>
            </a:pPr>
            <a:r>
              <a:rPr lang="en-US" dirty="0" smtClean="0"/>
              <a:t>vii</a:t>
            </a:r>
            <a:r>
              <a:rPr lang="en-US" dirty="0"/>
              <a:t>)   In respect of non-performing assets, has the branch obtained valuation reports from approved </a:t>
            </a:r>
            <a:r>
              <a:rPr lang="en-US" dirty="0" err="1"/>
              <a:t>valuers</a:t>
            </a:r>
            <a:r>
              <a:rPr lang="en-US" dirty="0"/>
              <a:t> for the </a:t>
            </a:r>
            <a:r>
              <a:rPr lang="en-US" dirty="0" err="1"/>
              <a:t>immovables</a:t>
            </a:r>
            <a:r>
              <a:rPr lang="en-US" dirty="0"/>
              <a:t> charged to the bank, once in three years, unless the circumstances </a:t>
            </a:r>
            <a:r>
              <a:rPr lang="en-IN" dirty="0"/>
              <a:t>warrant a shorter duration?</a:t>
            </a:r>
          </a:p>
          <a:p>
            <a:pPr marL="449263" indent="-449263">
              <a:buNone/>
            </a:pPr>
            <a:r>
              <a:rPr lang="en-IN" b="1" dirty="0" smtClean="0"/>
              <a:t>viii</a:t>
            </a:r>
            <a:r>
              <a:rPr lang="en-IN" b="1" dirty="0"/>
              <a:t>)  </a:t>
            </a:r>
            <a:r>
              <a:rPr lang="en-US" dirty="0"/>
              <a:t>In the cases examined by you, has the branch complied with the Recovery Policy prescribed by the controlling authorities of the bank with respect to </a:t>
            </a:r>
            <a:r>
              <a:rPr lang="en-IN" dirty="0"/>
              <a:t>compromise/ settlement and write-off </a:t>
            </a:r>
            <a:r>
              <a:rPr lang="en-US" dirty="0"/>
              <a:t>cases? Details of the cases of </a:t>
            </a:r>
            <a:r>
              <a:rPr lang="en-IN" dirty="0"/>
              <a:t>compromise/settlement and write-off cases involving write-offs/waivers in </a:t>
            </a:r>
            <a:r>
              <a:rPr lang="en-US" dirty="0"/>
              <a:t>excess of </a:t>
            </a:r>
            <a:r>
              <a:rPr lang="en-US" dirty="0" err="1"/>
              <a:t>Rs</a:t>
            </a:r>
            <a:r>
              <a:rPr lang="en-US" dirty="0"/>
              <a:t>. 50.00 lakhs may be given.</a:t>
            </a:r>
            <a:endParaRPr lang="en-IN" dirty="0"/>
          </a:p>
          <a:p>
            <a:pPr marL="0" indent="0">
              <a:buNone/>
            </a:pPr>
            <a:endParaRPr lang="en-IN" b="1" i="1" dirty="0" smtClean="0"/>
          </a:p>
        </p:txBody>
      </p:sp>
      <p:sp>
        <p:nvSpPr>
          <p:cNvPr id="5" name="Footer Placeholder 4"/>
          <p:cNvSpPr>
            <a:spLocks noGrp="1"/>
          </p:cNvSpPr>
          <p:nvPr>
            <p:ph type="ftr" sz="quarter" idx="11"/>
          </p:nvPr>
        </p:nvSpPr>
        <p:spPr>
          <a:xfrm>
            <a:off x="4325257" y="6041363"/>
            <a:ext cx="26206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689254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4114"/>
          </a:xfrm>
        </p:spPr>
        <p:txBody>
          <a:bodyPr>
            <a:normAutofit fontScale="90000"/>
          </a:bodyPr>
          <a:lstStyle/>
          <a:p>
            <a:r>
              <a:rPr lang="en-US" dirty="0" smtClean="0"/>
              <a:t>Advances </a:t>
            </a:r>
            <a:endParaRPr lang="en-IN" dirty="0"/>
          </a:p>
        </p:txBody>
      </p:sp>
      <p:sp>
        <p:nvSpPr>
          <p:cNvPr id="3" name="Content Placeholder 2"/>
          <p:cNvSpPr>
            <a:spLocks noGrp="1"/>
          </p:cNvSpPr>
          <p:nvPr>
            <p:ph idx="1"/>
          </p:nvPr>
        </p:nvSpPr>
        <p:spPr>
          <a:xfrm>
            <a:off x="677334" y="1233715"/>
            <a:ext cx="8596668" cy="4807648"/>
          </a:xfrm>
        </p:spPr>
        <p:txBody>
          <a:bodyPr>
            <a:noAutofit/>
          </a:bodyPr>
          <a:lstStyle/>
          <a:p>
            <a:pPr marL="363538" indent="-363538">
              <a:buNone/>
            </a:pPr>
            <a:r>
              <a:rPr lang="en-IN" b="1" i="1" dirty="0" smtClean="0"/>
              <a:t>f)   </a:t>
            </a:r>
            <a:r>
              <a:rPr lang="en-IN" b="1" dirty="0" smtClean="0"/>
              <a:t>Asset </a:t>
            </a:r>
            <a:r>
              <a:rPr lang="en-IN" b="1" dirty="0"/>
              <a:t>Classification, Provisioning </a:t>
            </a:r>
            <a:r>
              <a:rPr lang="en-IN" b="1" dirty="0" smtClean="0"/>
              <a:t>of </a:t>
            </a:r>
            <a:r>
              <a:rPr lang="en-US" b="1" dirty="0" smtClean="0"/>
              <a:t>Advances </a:t>
            </a:r>
            <a:r>
              <a:rPr lang="en-US" b="1" dirty="0"/>
              <a:t>and Resolution of </a:t>
            </a:r>
            <a:r>
              <a:rPr lang="en-US" b="1" dirty="0" smtClean="0"/>
              <a:t>Stressed </a:t>
            </a:r>
            <a:r>
              <a:rPr lang="en-IN" b="1" dirty="0" smtClean="0"/>
              <a:t>Assets ..contd..</a:t>
            </a:r>
            <a:endParaRPr lang="en-IN" b="1" dirty="0"/>
          </a:p>
          <a:p>
            <a:pPr marL="0" indent="0">
              <a:buNone/>
            </a:pPr>
            <a:endParaRPr lang="en-US" dirty="0" smtClean="0"/>
          </a:p>
          <a:p>
            <a:pPr marL="536575" indent="-536575">
              <a:buNone/>
            </a:pPr>
            <a:r>
              <a:rPr lang="en-US" dirty="0" smtClean="0"/>
              <a:t>ix)    Is </a:t>
            </a:r>
            <a:r>
              <a:rPr lang="en-US" dirty="0"/>
              <a:t>the branch prompt in </a:t>
            </a:r>
            <a:r>
              <a:rPr lang="en-US" dirty="0" smtClean="0"/>
              <a:t>ensuring execution </a:t>
            </a:r>
            <a:r>
              <a:rPr lang="en-US" dirty="0"/>
              <a:t>of decrees obtained </a:t>
            </a:r>
            <a:r>
              <a:rPr lang="en-US" dirty="0" smtClean="0"/>
              <a:t>for recovery </a:t>
            </a:r>
            <a:r>
              <a:rPr lang="en-US" dirty="0"/>
              <a:t>from the defaulting borrowers</a:t>
            </a:r>
            <a:r>
              <a:rPr lang="en-US" dirty="0" smtClean="0"/>
              <a:t>? Give </a:t>
            </a:r>
            <a:r>
              <a:rPr lang="en-US" dirty="0"/>
              <a:t>Age-wise analysis of </a:t>
            </a:r>
            <a:r>
              <a:rPr lang="en-US" dirty="0" smtClean="0"/>
              <a:t>decrees </a:t>
            </a:r>
            <a:r>
              <a:rPr lang="en-IN" dirty="0" smtClean="0"/>
              <a:t>obtained </a:t>
            </a:r>
            <a:r>
              <a:rPr lang="en-IN" dirty="0"/>
              <a:t>and pending execution</a:t>
            </a:r>
            <a:r>
              <a:rPr lang="en-IN" dirty="0" smtClean="0"/>
              <a:t>. </a:t>
            </a:r>
            <a:endParaRPr lang="en-IN" dirty="0"/>
          </a:p>
          <a:p>
            <a:pPr marL="536575" indent="-536575">
              <a:buNone/>
            </a:pPr>
            <a:r>
              <a:rPr lang="en-US" dirty="0" smtClean="0"/>
              <a:t>x)    Whether </a:t>
            </a:r>
            <a:r>
              <a:rPr lang="en-US" dirty="0"/>
              <a:t>in the cases concluded </a:t>
            </a:r>
            <a:r>
              <a:rPr lang="en-US" dirty="0" smtClean="0"/>
              <a:t>the </a:t>
            </a:r>
            <a:r>
              <a:rPr lang="en-IN" dirty="0" smtClean="0"/>
              <a:t>recoveries </a:t>
            </a:r>
            <a:r>
              <a:rPr lang="en-IN" dirty="0"/>
              <a:t>have been </a:t>
            </a:r>
            <a:r>
              <a:rPr lang="en-IN" dirty="0" smtClean="0"/>
              <a:t>properly appropriated </a:t>
            </a:r>
            <a:r>
              <a:rPr lang="en-IN" dirty="0"/>
              <a:t>against the principal </a:t>
            </a:r>
            <a:r>
              <a:rPr lang="en-IN" dirty="0" smtClean="0"/>
              <a:t>/ </a:t>
            </a:r>
            <a:r>
              <a:rPr lang="en-US" dirty="0" smtClean="0"/>
              <a:t>interest </a:t>
            </a:r>
            <a:r>
              <a:rPr lang="en-US" dirty="0"/>
              <a:t>as per the policy of the bank</a:t>
            </a:r>
            <a:r>
              <a:rPr lang="en-US" dirty="0" smtClean="0"/>
              <a:t>?</a:t>
            </a:r>
          </a:p>
          <a:p>
            <a:pPr marL="449263" indent="-449263">
              <a:buNone/>
            </a:pPr>
            <a:r>
              <a:rPr lang="en-US" dirty="0"/>
              <a:t>xi)   In cases where documents are held at </a:t>
            </a:r>
            <a:r>
              <a:rPr lang="en-IN" dirty="0"/>
              <a:t>centralized processing centres / office, </a:t>
            </a:r>
            <a:r>
              <a:rPr lang="en-US" dirty="0"/>
              <a:t>whether the auditor has received the relevant documents as asked by them on test check basis and satisfied themselves. Report the exceptions, if </a:t>
            </a:r>
            <a:r>
              <a:rPr lang="en-IN" dirty="0"/>
              <a:t>any</a:t>
            </a:r>
          </a:p>
          <a:p>
            <a:pPr marL="0" indent="0">
              <a:buNone/>
            </a:pPr>
            <a:r>
              <a:rPr lang="en-US" b="1" dirty="0" smtClean="0"/>
              <a:t>xii</a:t>
            </a:r>
            <a:r>
              <a:rPr lang="en-US" b="1" dirty="0"/>
              <a:t>) </a:t>
            </a:r>
            <a:r>
              <a:rPr lang="en-US" b="1" dirty="0" smtClean="0"/>
              <a:t> </a:t>
            </a:r>
            <a:r>
              <a:rPr lang="en-US" dirty="0" smtClean="0"/>
              <a:t>List </a:t>
            </a:r>
            <a:r>
              <a:rPr lang="en-US" dirty="0"/>
              <a:t>the major deficiencies in credit </a:t>
            </a:r>
            <a:r>
              <a:rPr lang="en-IN" dirty="0"/>
              <a:t>review, monitoring and supervision.</a:t>
            </a:r>
            <a:endParaRPr lang="en-IN" b="1" i="1" dirty="0"/>
          </a:p>
          <a:p>
            <a:pPr marL="0" indent="0">
              <a:buNone/>
            </a:pPr>
            <a:endParaRPr lang="en-IN" dirty="0"/>
          </a:p>
        </p:txBody>
      </p:sp>
      <p:sp>
        <p:nvSpPr>
          <p:cNvPr id="5" name="Footer Placeholder 4"/>
          <p:cNvSpPr>
            <a:spLocks noGrp="1"/>
          </p:cNvSpPr>
          <p:nvPr>
            <p:ph type="ftr" sz="quarter" idx="11"/>
          </p:nvPr>
        </p:nvSpPr>
        <p:spPr>
          <a:xfrm>
            <a:off x="4368800" y="6041362"/>
            <a:ext cx="2606146"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152497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1992313" y="44451"/>
            <a:ext cx="8229600" cy="981075"/>
          </a:xfrm>
        </p:spPr>
        <p:txBody>
          <a:bodyPr/>
          <a:lstStyle/>
          <a:p>
            <a:pPr algn="l"/>
            <a:r>
              <a:rPr lang="en-US" b="1" dirty="0">
                <a:solidFill>
                  <a:schemeClr val="tx1"/>
                </a:solidFill>
              </a:rPr>
              <a:t>APPROACH TO LFAR</a:t>
            </a:r>
            <a:endParaRPr lang="en-US" b="1" dirty="0">
              <a:solidFill>
                <a:schemeClr val="tx1"/>
              </a:solidFill>
            </a:endParaRPr>
          </a:p>
        </p:txBody>
      </p:sp>
      <p:sp>
        <p:nvSpPr>
          <p:cNvPr id="197635" name="Rectangle 3"/>
          <p:cNvSpPr>
            <a:spLocks noGrp="1" noChangeArrowheads="1"/>
          </p:cNvSpPr>
          <p:nvPr>
            <p:ph type="body" idx="1"/>
          </p:nvPr>
        </p:nvSpPr>
        <p:spPr>
          <a:xfrm>
            <a:off x="677334" y="1248229"/>
            <a:ext cx="8596668" cy="4793133"/>
          </a:xfrm>
        </p:spPr>
        <p:txBody>
          <a:bodyPr/>
          <a:lstStyle/>
          <a:p>
            <a:pPr>
              <a:buBlip>
                <a:blip r:embed="rId2"/>
              </a:buBlip>
            </a:pPr>
            <a:r>
              <a:rPr lang="en-US" dirty="0" smtClean="0"/>
              <a:t> </a:t>
            </a:r>
            <a:r>
              <a:rPr lang="en-US" sz="3000" dirty="0">
                <a:latin typeface="Microsoft Tai Le" pitchFamily="34" charset="0"/>
                <a:cs typeface="Microsoft Tai Le" pitchFamily="34" charset="0"/>
              </a:rPr>
              <a:t>Study LFAR Questionnaire</a:t>
            </a:r>
          </a:p>
          <a:p>
            <a:pPr marL="803275" lvl="1" indent="-346075">
              <a:buClr>
                <a:srgbClr val="C00000"/>
              </a:buClr>
              <a:buFont typeface="Wingdings" pitchFamily="2" charset="2"/>
              <a:buChar char="ü"/>
            </a:pPr>
            <a:r>
              <a:rPr lang="en-US" sz="2400" dirty="0" smtClean="0">
                <a:latin typeface="Microsoft Tai Le" pitchFamily="34" charset="0"/>
                <a:cs typeface="Microsoft Tai Le" pitchFamily="34" charset="0"/>
              </a:rPr>
              <a:t>Limits fixed / Instructions of controlling authority</a:t>
            </a:r>
          </a:p>
          <a:p>
            <a:pPr marL="803275" lvl="1" indent="-346075">
              <a:buClr>
                <a:srgbClr val="C00000"/>
              </a:buClr>
              <a:buFont typeface="Wingdings" pitchFamily="2" charset="2"/>
              <a:buChar char="ü"/>
            </a:pPr>
            <a:r>
              <a:rPr lang="en-US" sz="2400" dirty="0" smtClean="0">
                <a:latin typeface="Microsoft Tai Le" pitchFamily="34" charset="0"/>
                <a:cs typeface="Microsoft Tai Le" pitchFamily="34" charset="0"/>
              </a:rPr>
              <a:t>Answers based on opinion</a:t>
            </a:r>
          </a:p>
          <a:p>
            <a:pPr marL="803275" lvl="1" indent="-346075">
              <a:buClr>
                <a:srgbClr val="C00000"/>
              </a:buClr>
              <a:buFont typeface="Wingdings" pitchFamily="2" charset="2"/>
              <a:buChar char="ü"/>
            </a:pPr>
            <a:r>
              <a:rPr lang="en-US" sz="2400" dirty="0" smtClean="0">
                <a:latin typeface="Microsoft Tai Le" pitchFamily="34" charset="0"/>
                <a:cs typeface="Microsoft Tai Le" pitchFamily="34" charset="0"/>
              </a:rPr>
              <a:t>Answers based on Test Checks</a:t>
            </a:r>
          </a:p>
          <a:p>
            <a:pPr marL="803275" lvl="1" indent="-346075">
              <a:buClr>
                <a:srgbClr val="C00000"/>
              </a:buClr>
              <a:buFont typeface="Wingdings" pitchFamily="2" charset="2"/>
              <a:buChar char="ü"/>
            </a:pPr>
            <a:r>
              <a:rPr lang="en-US" sz="2400" dirty="0" smtClean="0">
                <a:latin typeface="Microsoft Tai Le" pitchFamily="34" charset="0"/>
                <a:cs typeface="Microsoft Tai Le" pitchFamily="34" charset="0"/>
              </a:rPr>
              <a:t>Answers based on System in Operation</a:t>
            </a:r>
          </a:p>
          <a:p>
            <a:pPr marL="803275" lvl="1" indent="-346075">
              <a:buClr>
                <a:srgbClr val="C00000"/>
              </a:buClr>
              <a:buFont typeface="Wingdings" pitchFamily="2" charset="2"/>
              <a:buChar char="ü"/>
            </a:pPr>
            <a:r>
              <a:rPr lang="en-US" sz="2400" dirty="0" smtClean="0">
                <a:latin typeface="Microsoft Tai Le" pitchFamily="34" charset="0"/>
                <a:cs typeface="Microsoft Tai Le" pitchFamily="34" charset="0"/>
              </a:rPr>
              <a:t>Questions relating to suggestions</a:t>
            </a:r>
          </a:p>
          <a:p>
            <a:pPr>
              <a:buBlip>
                <a:blip r:embed="rId2"/>
              </a:buBlip>
            </a:pPr>
            <a:r>
              <a:rPr lang="en-US" sz="3000" dirty="0">
                <a:latin typeface="Microsoft Tai Le" pitchFamily="34" charset="0"/>
                <a:cs typeface="Microsoft Tai Le" pitchFamily="34" charset="0"/>
              </a:rPr>
              <a:t> </a:t>
            </a:r>
            <a:r>
              <a:rPr lang="en-US" sz="3000" dirty="0">
                <a:latin typeface="Microsoft Tai Le" pitchFamily="34" charset="0"/>
                <a:cs typeface="Microsoft Tai Le" pitchFamily="34" charset="0"/>
              </a:rPr>
              <a:t>LFAR questions are only indicative in nature.  </a:t>
            </a:r>
            <a:endParaRPr lang="en-US" sz="3000" dirty="0"/>
          </a:p>
        </p:txBody>
      </p:sp>
      <p:sp>
        <p:nvSpPr>
          <p:cNvPr id="7" name="Footer Placeholder 6"/>
          <p:cNvSpPr>
            <a:spLocks noGrp="1"/>
          </p:cNvSpPr>
          <p:nvPr>
            <p:ph type="ftr" sz="quarter" idx="11"/>
          </p:nvPr>
        </p:nvSpPr>
        <p:spPr>
          <a:xfrm>
            <a:off x="4024298" y="6245225"/>
            <a:ext cx="3786214" cy="476250"/>
          </a:xfrm>
        </p:spPr>
        <p:txBody>
          <a:bodyPr/>
          <a:lstStyle/>
          <a:p>
            <a:r>
              <a:rPr lang="es-ES" sz="2000" b="1"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Tree>
    <p:extLst>
      <p:ext uri="{BB962C8B-B14F-4D97-AF65-F5344CB8AC3E}">
        <p14:creationId xmlns:p14="http://schemas.microsoft.com/office/powerpoint/2010/main" val="1290897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0286"/>
            <a:ext cx="8596668" cy="1016000"/>
          </a:xfrm>
        </p:spPr>
        <p:txBody>
          <a:bodyPr>
            <a:normAutofit/>
          </a:bodyPr>
          <a:lstStyle/>
          <a:p>
            <a:r>
              <a:rPr lang="en-US" dirty="0" smtClean="0"/>
              <a:t>Advances </a:t>
            </a:r>
            <a:endParaRPr lang="en-IN" dirty="0"/>
          </a:p>
        </p:txBody>
      </p:sp>
      <p:sp>
        <p:nvSpPr>
          <p:cNvPr id="3" name="Content Placeholder 2"/>
          <p:cNvSpPr>
            <a:spLocks noGrp="1"/>
          </p:cNvSpPr>
          <p:nvPr>
            <p:ph idx="1"/>
          </p:nvPr>
        </p:nvSpPr>
        <p:spPr>
          <a:xfrm>
            <a:off x="677334" y="1944914"/>
            <a:ext cx="8596668" cy="3599543"/>
          </a:xfrm>
        </p:spPr>
        <p:txBody>
          <a:bodyPr>
            <a:noAutofit/>
          </a:bodyPr>
          <a:lstStyle/>
          <a:p>
            <a:pPr marL="363538" indent="-363538">
              <a:buNone/>
            </a:pPr>
            <a:r>
              <a:rPr lang="en-IN" sz="2000" b="1" i="1" dirty="0" smtClean="0">
                <a:latin typeface="Arial" panose="020B0604020202020204" pitchFamily="34" charset="0"/>
                <a:cs typeface="Arial" panose="020B0604020202020204" pitchFamily="34" charset="0"/>
              </a:rPr>
              <a:t>g</a:t>
            </a:r>
            <a:r>
              <a:rPr lang="en-IN" sz="2000" b="1" i="1" dirty="0" smtClean="0"/>
              <a:t>)  Non-Fund </a:t>
            </a:r>
            <a:r>
              <a:rPr lang="en-IN" sz="2000" b="1" i="1" dirty="0"/>
              <a:t>Based facilities</a:t>
            </a:r>
            <a:endParaRPr lang="en-US" sz="2000" dirty="0" smtClean="0"/>
          </a:p>
          <a:p>
            <a:pPr marL="400050" indent="-400050">
              <a:buClrTx/>
              <a:buAutoNum type="romanLcPeriod"/>
            </a:pPr>
            <a:r>
              <a:rPr lang="en-US" sz="2000" dirty="0" smtClean="0"/>
              <a:t>List </a:t>
            </a:r>
            <a:r>
              <a:rPr lang="en-US" sz="2000" dirty="0"/>
              <a:t>of borrowers with details of </a:t>
            </a:r>
            <a:r>
              <a:rPr lang="en-US" sz="2000" dirty="0" smtClean="0"/>
              <a:t>LCs devolved </a:t>
            </a:r>
            <a:r>
              <a:rPr lang="en-US" sz="2000" dirty="0"/>
              <a:t>or guarantees invoked </a:t>
            </a:r>
            <a:r>
              <a:rPr lang="en-US" sz="2000" dirty="0" smtClean="0"/>
              <a:t>during </a:t>
            </a:r>
            <a:r>
              <a:rPr lang="en-IN" sz="2000" dirty="0" smtClean="0"/>
              <a:t>the </a:t>
            </a:r>
            <a:r>
              <a:rPr lang="en-IN" sz="2000" dirty="0"/>
              <a:t>year</a:t>
            </a:r>
            <a:r>
              <a:rPr lang="en-IN" sz="2000" dirty="0" smtClean="0"/>
              <a:t>.</a:t>
            </a:r>
          </a:p>
          <a:p>
            <a:pPr marL="514350" indent="-514350">
              <a:buClrTx/>
              <a:buFont typeface="+mj-lt"/>
              <a:buAutoNum type="romanLcPeriod"/>
            </a:pPr>
            <a:r>
              <a:rPr lang="en-US" sz="2000" dirty="0" smtClean="0"/>
              <a:t>List </a:t>
            </a:r>
            <a:r>
              <a:rPr lang="en-US" sz="2000" dirty="0"/>
              <a:t>of borrowers where the LCs </a:t>
            </a:r>
            <a:r>
              <a:rPr lang="en-US" sz="2000" dirty="0" smtClean="0"/>
              <a:t>have been </a:t>
            </a:r>
            <a:r>
              <a:rPr lang="en-US" sz="2000" dirty="0"/>
              <a:t>devolved or guarantees have </a:t>
            </a:r>
            <a:r>
              <a:rPr lang="en-US" sz="2000" dirty="0" smtClean="0"/>
              <a:t>been invoked </a:t>
            </a:r>
            <a:r>
              <a:rPr lang="en-US" sz="2000" dirty="0"/>
              <a:t>but not paid with </a:t>
            </a:r>
            <a:r>
              <a:rPr lang="en-US" sz="2000" dirty="0" smtClean="0"/>
              <a:t>amount </a:t>
            </a:r>
            <a:r>
              <a:rPr lang="en-IN" sz="2000" dirty="0" smtClean="0"/>
              <a:t>thereof.</a:t>
            </a:r>
          </a:p>
          <a:p>
            <a:pPr marL="400050" indent="-400050">
              <a:buClrTx/>
              <a:buAutoNum type="romanLcPeriod"/>
            </a:pPr>
            <a:r>
              <a:rPr lang="en-US" sz="2000" dirty="0"/>
              <a:t> </a:t>
            </a:r>
            <a:r>
              <a:rPr lang="en-IN" sz="2000" dirty="0" smtClean="0"/>
              <a:t>List </a:t>
            </a:r>
            <a:r>
              <a:rPr lang="en-IN" sz="2000" dirty="0"/>
              <a:t>of instances </a:t>
            </a:r>
            <a:r>
              <a:rPr lang="en-IN" sz="2000" dirty="0" smtClean="0"/>
              <a:t>where interchangeability </a:t>
            </a:r>
            <a:r>
              <a:rPr lang="en-IN" sz="2000" dirty="0"/>
              <a:t>between fund </a:t>
            </a:r>
            <a:r>
              <a:rPr lang="en-IN" sz="2000" dirty="0" smtClean="0"/>
              <a:t>based and </a:t>
            </a:r>
            <a:r>
              <a:rPr lang="en-IN" sz="2000" dirty="0"/>
              <a:t>non-fund-based facilities </a:t>
            </a:r>
            <a:r>
              <a:rPr lang="en-IN" sz="2000" dirty="0" smtClean="0"/>
              <a:t>was </a:t>
            </a:r>
            <a:r>
              <a:rPr lang="en-US" sz="2000" dirty="0" smtClean="0"/>
              <a:t>allowed </a:t>
            </a:r>
            <a:r>
              <a:rPr lang="en-US" sz="2000" dirty="0"/>
              <a:t>subsequent to </a:t>
            </a:r>
            <a:r>
              <a:rPr lang="en-US" sz="2000" dirty="0" smtClean="0"/>
              <a:t> devolvement of </a:t>
            </a:r>
            <a:r>
              <a:rPr lang="en-IN" sz="2000" dirty="0" smtClean="0"/>
              <a:t>LC </a:t>
            </a:r>
            <a:r>
              <a:rPr lang="en-IN" sz="2000" dirty="0"/>
              <a:t>/ invocation of BG.</a:t>
            </a:r>
          </a:p>
          <a:p>
            <a:pPr marL="0" indent="0">
              <a:buNone/>
            </a:pPr>
            <a:endParaRPr lang="en-IN" sz="2000" dirty="0"/>
          </a:p>
          <a:p>
            <a:pPr marL="0" indent="0">
              <a:buNone/>
            </a:pPr>
            <a:endParaRPr lang="en-IN" b="1" i="1" dirty="0" smtClean="0"/>
          </a:p>
        </p:txBody>
      </p:sp>
      <p:sp>
        <p:nvSpPr>
          <p:cNvPr id="5" name="Footer Placeholder 4"/>
          <p:cNvSpPr>
            <a:spLocks noGrp="1"/>
          </p:cNvSpPr>
          <p:nvPr>
            <p:ph type="ftr" sz="quarter" idx="11"/>
          </p:nvPr>
        </p:nvSpPr>
        <p:spPr>
          <a:xfrm>
            <a:off x="4049486" y="6041362"/>
            <a:ext cx="29254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7419909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257"/>
            <a:ext cx="8596668" cy="740229"/>
          </a:xfrm>
        </p:spPr>
        <p:txBody>
          <a:bodyPr>
            <a:normAutofit/>
          </a:bodyPr>
          <a:lstStyle/>
          <a:p>
            <a:r>
              <a:rPr lang="en-US" dirty="0" smtClean="0"/>
              <a:t>OTHER ASSETS</a:t>
            </a:r>
            <a:endParaRPr lang="en-IN" dirty="0"/>
          </a:p>
        </p:txBody>
      </p:sp>
      <p:sp>
        <p:nvSpPr>
          <p:cNvPr id="3" name="Content Placeholder 2"/>
          <p:cNvSpPr>
            <a:spLocks noGrp="1"/>
          </p:cNvSpPr>
          <p:nvPr>
            <p:ph idx="1"/>
          </p:nvPr>
        </p:nvSpPr>
        <p:spPr>
          <a:xfrm>
            <a:off x="677334" y="1320800"/>
            <a:ext cx="8596668" cy="4720563"/>
          </a:xfrm>
        </p:spPr>
        <p:txBody>
          <a:bodyPr>
            <a:normAutofit/>
          </a:bodyPr>
          <a:lstStyle/>
          <a:p>
            <a:pPr marL="0" indent="0">
              <a:buNone/>
            </a:pPr>
            <a:r>
              <a:rPr lang="en-IN" b="1" dirty="0" smtClean="0"/>
              <a:t>a) Suspense </a:t>
            </a:r>
            <a:r>
              <a:rPr lang="en-IN" b="1" dirty="0"/>
              <a:t>Accounts/Sundry </a:t>
            </a:r>
            <a:r>
              <a:rPr lang="en-IN" b="1" dirty="0" smtClean="0"/>
              <a:t>Assets</a:t>
            </a:r>
          </a:p>
          <a:p>
            <a:pPr marL="536575" indent="-536575">
              <a:buNone/>
            </a:pPr>
            <a:r>
              <a:rPr lang="en-US" dirty="0" smtClean="0"/>
              <a:t>    </a:t>
            </a:r>
            <a:r>
              <a:rPr lang="en-US" dirty="0" err="1" smtClean="0"/>
              <a:t>i</a:t>
            </a:r>
            <a:r>
              <a:rPr lang="en-US" dirty="0" smtClean="0"/>
              <a:t>. Does </a:t>
            </a:r>
            <a:r>
              <a:rPr lang="en-US" dirty="0"/>
              <a:t>the system of the bank </a:t>
            </a:r>
            <a:r>
              <a:rPr lang="en-US" dirty="0" smtClean="0"/>
              <a:t>ensure expeditious </a:t>
            </a:r>
            <a:r>
              <a:rPr lang="en-US" dirty="0"/>
              <a:t>clearance of items debited </a:t>
            </a:r>
            <a:r>
              <a:rPr lang="en-US" dirty="0" smtClean="0"/>
              <a:t>to </a:t>
            </a:r>
            <a:r>
              <a:rPr lang="en-IN" dirty="0" smtClean="0"/>
              <a:t>Suspense </a:t>
            </a:r>
            <a:r>
              <a:rPr lang="en-IN" dirty="0"/>
              <a:t>Account? Details </a:t>
            </a:r>
            <a:r>
              <a:rPr lang="en-IN" dirty="0" smtClean="0"/>
              <a:t>of </a:t>
            </a:r>
            <a:r>
              <a:rPr lang="en-US" dirty="0" smtClean="0"/>
              <a:t>outstanding </a:t>
            </a:r>
            <a:r>
              <a:rPr lang="en-US" dirty="0"/>
              <a:t>entries in excess of 90 </a:t>
            </a:r>
            <a:r>
              <a:rPr lang="en-US" dirty="0" smtClean="0"/>
              <a:t>days may </a:t>
            </a:r>
            <a:r>
              <a:rPr lang="en-US" dirty="0"/>
              <a:t>be obtained from the branch and </a:t>
            </a:r>
            <a:r>
              <a:rPr lang="en-US" dirty="0" smtClean="0"/>
              <a:t>the reasons </a:t>
            </a:r>
            <a:r>
              <a:rPr lang="en-US" dirty="0"/>
              <a:t>for delay in adjusting the </a:t>
            </a:r>
            <a:r>
              <a:rPr lang="en-US" dirty="0" smtClean="0"/>
              <a:t>entries may </a:t>
            </a:r>
            <a:r>
              <a:rPr lang="en-US" dirty="0"/>
              <a:t>be ascertained. Does your </a:t>
            </a:r>
            <a:r>
              <a:rPr lang="en-US" dirty="0" smtClean="0"/>
              <a:t>scrutiny of </a:t>
            </a:r>
            <a:r>
              <a:rPr lang="en-US" dirty="0"/>
              <a:t>the accounts under various </a:t>
            </a:r>
            <a:r>
              <a:rPr lang="en-US" dirty="0" smtClean="0"/>
              <a:t>sub-heads reveal </a:t>
            </a:r>
            <a:r>
              <a:rPr lang="en-US" dirty="0"/>
              <a:t>balances, which in your </a:t>
            </a:r>
            <a:r>
              <a:rPr lang="en-US" dirty="0" smtClean="0"/>
              <a:t>opinion are </a:t>
            </a:r>
            <a:r>
              <a:rPr lang="en-US" dirty="0"/>
              <a:t>not recoverable and would require </a:t>
            </a:r>
            <a:r>
              <a:rPr lang="en-US" dirty="0" smtClean="0"/>
              <a:t>a provision/write-off</a:t>
            </a:r>
            <a:r>
              <a:rPr lang="en-US" dirty="0"/>
              <a:t>? If so, give details</a:t>
            </a:r>
            <a:r>
              <a:rPr lang="en-US" dirty="0" smtClean="0"/>
              <a:t>.</a:t>
            </a:r>
          </a:p>
          <a:p>
            <a:pPr marL="536575" indent="-536575">
              <a:buNone/>
            </a:pPr>
            <a:r>
              <a:rPr lang="en-US" dirty="0"/>
              <a:t>ii.  Does your test check indicate any unusual items in these accounts? If so, report their nature and the amounts involved. Are there any intangible items under this head e.g. losses not provided </a:t>
            </a:r>
            <a:r>
              <a:rPr lang="en-IN" dirty="0"/>
              <a:t>/ pending investigation?</a:t>
            </a:r>
          </a:p>
          <a:p>
            <a:pPr marL="536575" indent="-536575">
              <a:buNone/>
            </a:pPr>
            <a:endParaRPr lang="en-IN" dirty="0"/>
          </a:p>
        </p:txBody>
      </p:sp>
      <p:sp>
        <p:nvSpPr>
          <p:cNvPr id="5" name="Footer Placeholder 4"/>
          <p:cNvSpPr>
            <a:spLocks noGrp="1"/>
          </p:cNvSpPr>
          <p:nvPr>
            <p:ph type="ftr" sz="quarter" idx="11"/>
          </p:nvPr>
        </p:nvSpPr>
        <p:spPr>
          <a:xfrm>
            <a:off x="3802742" y="6041362"/>
            <a:ext cx="31722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4433214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LIABILITIES</a:t>
            </a:r>
            <a:endParaRPr lang="en-IN" dirty="0"/>
          </a:p>
        </p:txBody>
      </p:sp>
      <p:sp>
        <p:nvSpPr>
          <p:cNvPr id="3" name="Content Placeholder 2"/>
          <p:cNvSpPr>
            <a:spLocks noGrp="1"/>
          </p:cNvSpPr>
          <p:nvPr>
            <p:ph idx="1"/>
          </p:nvPr>
        </p:nvSpPr>
        <p:spPr>
          <a:xfrm>
            <a:off x="677334" y="1465943"/>
            <a:ext cx="8596668" cy="4575419"/>
          </a:xfrm>
        </p:spPr>
        <p:txBody>
          <a:bodyPr>
            <a:normAutofit/>
          </a:bodyPr>
          <a:lstStyle/>
          <a:p>
            <a:pPr marL="0" indent="0">
              <a:buNone/>
            </a:pPr>
            <a:r>
              <a:rPr lang="en-IN" sz="2000" b="1" dirty="0"/>
              <a:t>1. Deposits</a:t>
            </a:r>
          </a:p>
          <a:p>
            <a:pPr marL="536575" indent="-536575">
              <a:buNone/>
            </a:pPr>
            <a:r>
              <a:rPr lang="en-US" sz="2000" dirty="0" smtClean="0"/>
              <a:t>(a)   Does </a:t>
            </a:r>
            <a:r>
              <a:rPr lang="en-US" sz="2000" dirty="0"/>
              <a:t>the bank have a system </a:t>
            </a:r>
            <a:r>
              <a:rPr lang="en-US" sz="2000" dirty="0" smtClean="0"/>
              <a:t>of </a:t>
            </a:r>
            <a:r>
              <a:rPr lang="en-IN" sz="2000" dirty="0" smtClean="0"/>
              <a:t>identification </a:t>
            </a:r>
            <a:r>
              <a:rPr lang="en-IN" sz="2000" dirty="0"/>
              <a:t>of dormant/ </a:t>
            </a:r>
            <a:r>
              <a:rPr lang="en-IN" sz="2000" dirty="0" smtClean="0"/>
              <a:t>inoperative </a:t>
            </a:r>
            <a:r>
              <a:rPr lang="en-US" sz="2000" dirty="0" smtClean="0"/>
              <a:t>accounts </a:t>
            </a:r>
            <a:r>
              <a:rPr lang="en-US" sz="2000" dirty="0"/>
              <a:t>and internal controls </a:t>
            </a:r>
            <a:r>
              <a:rPr lang="en-US" sz="2000" dirty="0" smtClean="0"/>
              <a:t>with regard </a:t>
            </a:r>
            <a:r>
              <a:rPr lang="en-US" sz="2000" dirty="0"/>
              <a:t>to operations in such accounts</a:t>
            </a:r>
            <a:r>
              <a:rPr lang="en-US" sz="2000" dirty="0" smtClean="0"/>
              <a:t>? In </a:t>
            </a:r>
            <a:r>
              <a:rPr lang="en-US" sz="2000" dirty="0"/>
              <a:t>the cases examined by you, have </a:t>
            </a:r>
            <a:r>
              <a:rPr lang="en-US" sz="2000" dirty="0" smtClean="0"/>
              <a:t>you come </a:t>
            </a:r>
            <a:r>
              <a:rPr lang="en-US" sz="2000" dirty="0"/>
              <a:t>across instances where </a:t>
            </a:r>
            <a:r>
              <a:rPr lang="en-US" sz="2000" dirty="0" smtClean="0"/>
              <a:t>the guidelines </a:t>
            </a:r>
            <a:r>
              <a:rPr lang="en-US" sz="2000" dirty="0"/>
              <a:t>laid down in this regard </a:t>
            </a:r>
            <a:r>
              <a:rPr lang="en-US" sz="2000" dirty="0" smtClean="0"/>
              <a:t>have not </a:t>
            </a:r>
            <a:r>
              <a:rPr lang="en-US" sz="2000" dirty="0"/>
              <a:t>been followed? If yes, give </a:t>
            </a:r>
            <a:r>
              <a:rPr lang="en-US" sz="2000" dirty="0" smtClean="0"/>
              <a:t>details </a:t>
            </a:r>
            <a:r>
              <a:rPr lang="en-IN" sz="2000" dirty="0" smtClean="0"/>
              <a:t>thereof</a:t>
            </a:r>
            <a:r>
              <a:rPr lang="en-IN" sz="2000" dirty="0" smtClean="0"/>
              <a:t>.</a:t>
            </a:r>
          </a:p>
          <a:p>
            <a:pPr marL="536575" indent="-536575">
              <a:buNone/>
            </a:pPr>
            <a:r>
              <a:rPr lang="en-US" sz="2000" b="1" dirty="0"/>
              <a:t>(b)  </a:t>
            </a:r>
            <a:r>
              <a:rPr lang="en-US" sz="2000" dirty="0"/>
              <a:t>After the balance sheet date and till the date of audit, whether there have been any unusual large  movements (whether increase or decrease) in the aggregate deposits held at the year-end? If so, obtain the clarifications from the branch and give your comments thereon.</a:t>
            </a:r>
            <a:endParaRPr lang="en-IN" sz="2000" dirty="0"/>
          </a:p>
          <a:p>
            <a:pPr marL="457200" indent="-457200">
              <a:buAutoNum type="alphaLcParenBoth"/>
            </a:pPr>
            <a:endParaRPr lang="en-IN" sz="2000" dirty="0"/>
          </a:p>
        </p:txBody>
      </p:sp>
      <p:sp>
        <p:nvSpPr>
          <p:cNvPr id="5" name="Footer Placeholder 4"/>
          <p:cNvSpPr>
            <a:spLocks noGrp="1"/>
          </p:cNvSpPr>
          <p:nvPr>
            <p:ph type="ftr" sz="quarter" idx="11"/>
          </p:nvPr>
        </p:nvSpPr>
        <p:spPr>
          <a:xfrm>
            <a:off x="3759200" y="6041362"/>
            <a:ext cx="3215746"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41057024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LIABILITIES</a:t>
            </a:r>
            <a:endParaRPr lang="en-IN" dirty="0"/>
          </a:p>
        </p:txBody>
      </p:sp>
      <p:sp>
        <p:nvSpPr>
          <p:cNvPr id="3" name="Content Placeholder 2"/>
          <p:cNvSpPr>
            <a:spLocks noGrp="1"/>
          </p:cNvSpPr>
          <p:nvPr>
            <p:ph idx="1"/>
          </p:nvPr>
        </p:nvSpPr>
        <p:spPr>
          <a:xfrm>
            <a:off x="677334" y="1727201"/>
            <a:ext cx="8596668" cy="4314162"/>
          </a:xfrm>
        </p:spPr>
        <p:txBody>
          <a:bodyPr>
            <a:normAutofit/>
          </a:bodyPr>
          <a:lstStyle/>
          <a:p>
            <a:pPr marL="0" indent="0">
              <a:buNone/>
            </a:pPr>
            <a:r>
              <a:rPr lang="en-IN" sz="2000" b="1" dirty="0"/>
              <a:t>1. </a:t>
            </a:r>
            <a:r>
              <a:rPr lang="en-IN" sz="2000" b="1" dirty="0" smtClean="0"/>
              <a:t>Deposits… Contd..</a:t>
            </a:r>
          </a:p>
          <a:p>
            <a:pPr marL="0" indent="0">
              <a:buNone/>
            </a:pPr>
            <a:r>
              <a:rPr lang="en-US" sz="1900" b="1" dirty="0" smtClean="0"/>
              <a:t>(c) </a:t>
            </a:r>
            <a:r>
              <a:rPr lang="en-US" sz="1900" dirty="0"/>
              <a:t>Whether the scheme of </a:t>
            </a:r>
            <a:r>
              <a:rPr lang="en-US" sz="1900" dirty="0" smtClean="0"/>
              <a:t>automatic renewal </a:t>
            </a:r>
            <a:r>
              <a:rPr lang="en-US" sz="1900" dirty="0"/>
              <a:t>of deposits applies to FCNR(B</a:t>
            </a:r>
            <a:r>
              <a:rPr lang="en-US" sz="1900" dirty="0" smtClean="0"/>
              <a:t>) deposits</a:t>
            </a:r>
            <a:r>
              <a:rPr lang="en-US" sz="1900" dirty="0"/>
              <a:t>? Where such deposits </a:t>
            </a:r>
            <a:r>
              <a:rPr lang="en-US" sz="1900" dirty="0" smtClean="0"/>
              <a:t>have been </a:t>
            </a:r>
            <a:r>
              <a:rPr lang="en-US" sz="1900" dirty="0"/>
              <a:t>renewed, report whether the </a:t>
            </a:r>
            <a:r>
              <a:rPr lang="en-US" sz="1900" dirty="0" smtClean="0"/>
              <a:t>branch has </a:t>
            </a:r>
            <a:r>
              <a:rPr lang="en-US" sz="1900" dirty="0"/>
              <a:t>satisfied itself as to the </a:t>
            </a:r>
            <a:r>
              <a:rPr lang="en-US" sz="1900" dirty="0" smtClean="0"/>
              <a:t>'non-resident status</a:t>
            </a:r>
            <a:r>
              <a:rPr lang="en-US" sz="1900" dirty="0"/>
              <a:t>' of the depositor and whether </a:t>
            </a:r>
            <a:r>
              <a:rPr lang="en-US" sz="1900" dirty="0" smtClean="0"/>
              <a:t>the renewal </a:t>
            </a:r>
            <a:r>
              <a:rPr lang="en-US" sz="1900" dirty="0"/>
              <a:t>is made as per the </a:t>
            </a:r>
            <a:r>
              <a:rPr lang="en-US" sz="1900" dirty="0" smtClean="0"/>
              <a:t>applicable regulatory </a:t>
            </a:r>
            <a:r>
              <a:rPr lang="en-US" sz="1900" dirty="0"/>
              <a:t>guidelines and the </a:t>
            </a:r>
            <a:r>
              <a:rPr lang="en-US" sz="1900" dirty="0" smtClean="0"/>
              <a:t>original receipts </a:t>
            </a:r>
            <a:r>
              <a:rPr lang="en-US" sz="1900" dirty="0"/>
              <a:t>/ soft copy have </a:t>
            </a:r>
            <a:r>
              <a:rPr lang="en-US" sz="1900" dirty="0" smtClean="0"/>
              <a:t>been </a:t>
            </a:r>
            <a:r>
              <a:rPr lang="en-IN" sz="1900" dirty="0" smtClean="0"/>
              <a:t>dispatched</a:t>
            </a:r>
            <a:r>
              <a:rPr lang="en-IN" sz="1900" dirty="0"/>
              <a:t>.</a:t>
            </a:r>
          </a:p>
          <a:p>
            <a:pPr marL="0" indent="0">
              <a:buNone/>
            </a:pPr>
            <a:endParaRPr lang="en-IN" sz="1900" dirty="0"/>
          </a:p>
          <a:p>
            <a:pPr marL="0" indent="0">
              <a:buNone/>
            </a:pPr>
            <a:r>
              <a:rPr lang="en-US" sz="1900" b="1" dirty="0"/>
              <a:t>(d) </a:t>
            </a:r>
            <a:r>
              <a:rPr lang="en-US" sz="1900" dirty="0"/>
              <a:t>Is the branch complying with </a:t>
            </a:r>
            <a:r>
              <a:rPr lang="en-US" sz="1900" dirty="0" smtClean="0"/>
              <a:t>the </a:t>
            </a:r>
            <a:r>
              <a:rPr lang="en-IN" sz="1900" dirty="0" smtClean="0"/>
              <a:t>regulations </a:t>
            </a:r>
            <a:r>
              <a:rPr lang="en-IN" sz="1900" dirty="0"/>
              <a:t>on minimum </a:t>
            </a:r>
            <a:r>
              <a:rPr lang="en-IN" sz="1900" dirty="0" smtClean="0"/>
              <a:t>balance </a:t>
            </a:r>
            <a:r>
              <a:rPr lang="en-US" sz="1900" dirty="0" smtClean="0"/>
              <a:t>requirement </a:t>
            </a:r>
            <a:r>
              <a:rPr lang="en-US" sz="1900" dirty="0"/>
              <a:t>and levy of charges on </a:t>
            </a:r>
            <a:r>
              <a:rPr lang="en-US" sz="1900" dirty="0" smtClean="0"/>
              <a:t>non-maintenance </a:t>
            </a:r>
            <a:r>
              <a:rPr lang="en-IN" sz="1900" dirty="0" smtClean="0"/>
              <a:t>of </a:t>
            </a:r>
            <a:r>
              <a:rPr lang="en-IN" sz="1900" dirty="0"/>
              <a:t>minimum balance </a:t>
            </a:r>
            <a:r>
              <a:rPr lang="en-IN" sz="1900" dirty="0" smtClean="0"/>
              <a:t>in individual </a:t>
            </a:r>
            <a:r>
              <a:rPr lang="en-IN" sz="1900" dirty="0"/>
              <a:t>savings accounts?</a:t>
            </a:r>
          </a:p>
          <a:p>
            <a:pPr marL="0" indent="0">
              <a:buNone/>
            </a:pPr>
            <a:endParaRPr lang="en-IN" dirty="0"/>
          </a:p>
        </p:txBody>
      </p:sp>
      <p:sp>
        <p:nvSpPr>
          <p:cNvPr id="5" name="Footer Placeholder 4"/>
          <p:cNvSpPr>
            <a:spLocks noGrp="1"/>
          </p:cNvSpPr>
          <p:nvPr>
            <p:ph type="ftr" sz="quarter" idx="11"/>
          </p:nvPr>
        </p:nvSpPr>
        <p:spPr>
          <a:xfrm>
            <a:off x="3889828" y="6041362"/>
            <a:ext cx="30851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6533283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LIABILITIES</a:t>
            </a:r>
            <a:endParaRPr lang="en-IN" dirty="0"/>
          </a:p>
        </p:txBody>
      </p:sp>
      <p:sp>
        <p:nvSpPr>
          <p:cNvPr id="3" name="Content Placeholder 2"/>
          <p:cNvSpPr>
            <a:spLocks noGrp="1"/>
          </p:cNvSpPr>
          <p:nvPr>
            <p:ph idx="1"/>
          </p:nvPr>
        </p:nvSpPr>
        <p:spPr/>
        <p:txBody>
          <a:bodyPr>
            <a:normAutofit/>
          </a:bodyPr>
          <a:lstStyle/>
          <a:p>
            <a:pPr marL="261938" indent="-261938">
              <a:buNone/>
            </a:pPr>
            <a:r>
              <a:rPr lang="en-US" b="1" dirty="0"/>
              <a:t>2. Other Liabilities - </a:t>
            </a:r>
            <a:r>
              <a:rPr lang="en-US" b="1" i="1" dirty="0"/>
              <a:t>Bills Payable</a:t>
            </a:r>
            <a:r>
              <a:rPr lang="en-US" b="1" i="1" dirty="0" smtClean="0"/>
              <a:t>, </a:t>
            </a:r>
            <a:r>
              <a:rPr lang="en-IN" b="1" i="1" dirty="0" smtClean="0"/>
              <a:t>Sundry </a:t>
            </a:r>
            <a:r>
              <a:rPr lang="en-IN" b="1" i="1" dirty="0"/>
              <a:t>Deposits, etc</a:t>
            </a:r>
            <a:r>
              <a:rPr lang="en-IN" b="1" i="1" dirty="0" smtClean="0"/>
              <a:t>.</a:t>
            </a:r>
          </a:p>
          <a:p>
            <a:pPr marL="536575" indent="-536575">
              <a:buNone/>
            </a:pPr>
            <a:r>
              <a:rPr lang="en-US" dirty="0" smtClean="0"/>
              <a:t>    a.  The </a:t>
            </a:r>
            <a:r>
              <a:rPr lang="en-US" dirty="0"/>
              <a:t>number of items and the </a:t>
            </a:r>
            <a:r>
              <a:rPr lang="en-US" dirty="0" smtClean="0"/>
              <a:t>aggregate amount </a:t>
            </a:r>
            <a:r>
              <a:rPr lang="en-US" dirty="0"/>
              <a:t>of old outstanding </a:t>
            </a:r>
            <a:r>
              <a:rPr lang="en-US" dirty="0" smtClean="0"/>
              <a:t>items pending </a:t>
            </a:r>
            <a:r>
              <a:rPr lang="en-US" dirty="0"/>
              <a:t>for one years or more </a:t>
            </a:r>
            <a:r>
              <a:rPr lang="en-US" dirty="0" smtClean="0"/>
              <a:t>be obtained </a:t>
            </a:r>
            <a:r>
              <a:rPr lang="en-US" dirty="0"/>
              <a:t>from the branch and </a:t>
            </a:r>
            <a:r>
              <a:rPr lang="en-US" dirty="0" smtClean="0"/>
              <a:t>reported under </a:t>
            </a:r>
            <a:r>
              <a:rPr lang="en-US" dirty="0"/>
              <a:t>appropriate heads. Give </a:t>
            </a:r>
            <a:r>
              <a:rPr lang="en-US" dirty="0" smtClean="0"/>
              <a:t>details </a:t>
            </a:r>
            <a:r>
              <a:rPr lang="en-IN" dirty="0" smtClean="0"/>
              <a:t>thereof.</a:t>
            </a:r>
            <a:endParaRPr lang="en-IN" dirty="0"/>
          </a:p>
          <a:p>
            <a:pPr marL="536575" indent="-536575">
              <a:buNone/>
            </a:pPr>
            <a:r>
              <a:rPr lang="en-US" dirty="0" smtClean="0"/>
              <a:t>    b</a:t>
            </a:r>
            <a:r>
              <a:rPr lang="en-US" b="1" dirty="0" smtClean="0"/>
              <a:t>. </a:t>
            </a:r>
            <a:r>
              <a:rPr lang="en-US" dirty="0"/>
              <a:t>Does your test check indicate </a:t>
            </a:r>
            <a:r>
              <a:rPr lang="en-US" dirty="0" smtClean="0"/>
              <a:t>any unusual </a:t>
            </a:r>
            <a:r>
              <a:rPr lang="en-US" dirty="0"/>
              <a:t>items or material withdrawals </a:t>
            </a:r>
            <a:r>
              <a:rPr lang="en-US" dirty="0" smtClean="0"/>
              <a:t>or debits </a:t>
            </a:r>
            <a:r>
              <a:rPr lang="en-US" dirty="0"/>
              <a:t>in these accounts? If so, </a:t>
            </a:r>
            <a:r>
              <a:rPr lang="en-US" dirty="0" smtClean="0"/>
              <a:t>give </a:t>
            </a:r>
            <a:r>
              <a:rPr lang="en-IN" dirty="0" smtClean="0"/>
              <a:t>details </a:t>
            </a:r>
            <a:r>
              <a:rPr lang="en-IN" dirty="0"/>
              <a:t>thereof.</a:t>
            </a:r>
          </a:p>
          <a:p>
            <a:pPr marL="0" indent="0">
              <a:buNone/>
            </a:pPr>
            <a:endParaRPr lang="en-IN" dirty="0"/>
          </a:p>
        </p:txBody>
      </p:sp>
      <p:sp>
        <p:nvSpPr>
          <p:cNvPr id="6" name="Footer Placeholder 5"/>
          <p:cNvSpPr>
            <a:spLocks noGrp="1"/>
          </p:cNvSpPr>
          <p:nvPr>
            <p:ph type="ftr" sz="quarter" idx="11"/>
          </p:nvPr>
        </p:nvSpPr>
        <p:spPr>
          <a:xfrm>
            <a:off x="3672114" y="6041362"/>
            <a:ext cx="3302832"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7023250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LIABILITIES</a:t>
            </a:r>
            <a:endParaRPr lang="en-IN" dirty="0"/>
          </a:p>
        </p:txBody>
      </p:sp>
      <p:sp>
        <p:nvSpPr>
          <p:cNvPr id="3" name="Content Placeholder 2"/>
          <p:cNvSpPr>
            <a:spLocks noGrp="1"/>
          </p:cNvSpPr>
          <p:nvPr>
            <p:ph idx="1"/>
          </p:nvPr>
        </p:nvSpPr>
        <p:spPr/>
        <p:txBody>
          <a:bodyPr/>
          <a:lstStyle/>
          <a:p>
            <a:pPr marL="0" indent="0">
              <a:buNone/>
            </a:pPr>
            <a:r>
              <a:rPr lang="en-IN" b="1" dirty="0"/>
              <a:t>3. </a:t>
            </a:r>
            <a:r>
              <a:rPr lang="en-IN" b="1" dirty="0" smtClean="0"/>
              <a:t>Contingent Liabilities</a:t>
            </a:r>
          </a:p>
          <a:p>
            <a:pPr marL="0" indent="0">
              <a:buNone/>
            </a:pPr>
            <a:endParaRPr lang="en-US" b="1" dirty="0"/>
          </a:p>
          <a:p>
            <a:pPr marL="363538" indent="-363538">
              <a:buNone/>
            </a:pPr>
            <a:r>
              <a:rPr lang="en-US" dirty="0" smtClean="0"/>
              <a:t>      List </a:t>
            </a:r>
            <a:r>
              <a:rPr lang="en-US" dirty="0"/>
              <a:t>of major items of the </a:t>
            </a:r>
            <a:r>
              <a:rPr lang="en-US" dirty="0" smtClean="0"/>
              <a:t>contingent </a:t>
            </a:r>
            <a:r>
              <a:rPr lang="en-IN" dirty="0" smtClean="0"/>
              <a:t>liabilities </a:t>
            </a:r>
            <a:r>
              <a:rPr lang="en-IN" dirty="0"/>
              <a:t>(other than </a:t>
            </a:r>
            <a:r>
              <a:rPr lang="en-IN" dirty="0" smtClean="0"/>
              <a:t>constituent’s </a:t>
            </a:r>
            <a:r>
              <a:rPr lang="en-US" dirty="0" smtClean="0"/>
              <a:t>liabilities </a:t>
            </a:r>
            <a:r>
              <a:rPr lang="en-US" dirty="0"/>
              <a:t>such as guarantees, letter </a:t>
            </a:r>
            <a:r>
              <a:rPr lang="en-US" dirty="0" smtClean="0"/>
              <a:t>of </a:t>
            </a:r>
            <a:r>
              <a:rPr lang="en-IN" dirty="0" smtClean="0"/>
              <a:t>credit</a:t>
            </a:r>
            <a:r>
              <a:rPr lang="en-IN" dirty="0"/>
              <a:t>, acceptances, endorsements, etc</a:t>
            </a:r>
            <a:r>
              <a:rPr lang="en-IN" dirty="0" smtClean="0"/>
              <a:t>.) </a:t>
            </a:r>
            <a:r>
              <a:rPr lang="en-US" dirty="0" smtClean="0"/>
              <a:t>not </a:t>
            </a:r>
            <a:r>
              <a:rPr lang="en-US" dirty="0"/>
              <a:t>acknowledged by the branch</a:t>
            </a:r>
            <a:endParaRPr lang="en-IN" dirty="0"/>
          </a:p>
        </p:txBody>
      </p:sp>
      <p:sp>
        <p:nvSpPr>
          <p:cNvPr id="5" name="Footer Placeholder 4"/>
          <p:cNvSpPr>
            <a:spLocks noGrp="1"/>
          </p:cNvSpPr>
          <p:nvPr>
            <p:ph type="ftr" sz="quarter" idx="11"/>
          </p:nvPr>
        </p:nvSpPr>
        <p:spPr>
          <a:xfrm>
            <a:off x="3483428" y="6041362"/>
            <a:ext cx="34915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421297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PROFIT AND LOSS ACCOUNT</a:t>
            </a:r>
            <a:endParaRPr lang="en-IN" dirty="0"/>
          </a:p>
        </p:txBody>
      </p:sp>
      <p:sp>
        <p:nvSpPr>
          <p:cNvPr id="3" name="Content Placeholder 2"/>
          <p:cNvSpPr>
            <a:spLocks noGrp="1"/>
          </p:cNvSpPr>
          <p:nvPr>
            <p:ph idx="1"/>
          </p:nvPr>
        </p:nvSpPr>
        <p:spPr/>
        <p:txBody>
          <a:bodyPr>
            <a:normAutofit/>
          </a:bodyPr>
          <a:lstStyle/>
          <a:p>
            <a:pPr marL="0" indent="0">
              <a:buNone/>
            </a:pPr>
            <a:r>
              <a:rPr lang="en-US" b="1" dirty="0"/>
              <a:t>(a) </a:t>
            </a:r>
            <a:r>
              <a:rPr lang="en-US" dirty="0"/>
              <a:t>Has the test checking </a:t>
            </a:r>
            <a:r>
              <a:rPr lang="en-US" dirty="0" smtClean="0"/>
              <a:t>of </a:t>
            </a:r>
            <a:r>
              <a:rPr lang="en-IN" dirty="0" smtClean="0"/>
              <a:t>interest/ Discount</a:t>
            </a:r>
            <a:r>
              <a:rPr lang="en-IN" dirty="0"/>
              <a:t>/ </a:t>
            </a:r>
            <a:r>
              <a:rPr lang="en-IN" dirty="0" smtClean="0"/>
              <a:t>commission</a:t>
            </a:r>
            <a:r>
              <a:rPr lang="en-IN" dirty="0"/>
              <a:t>/ fees etc</a:t>
            </a:r>
            <a:r>
              <a:rPr lang="en-IN" dirty="0" smtClean="0"/>
              <a:t>. </a:t>
            </a:r>
            <a:r>
              <a:rPr lang="en-US" dirty="0" smtClean="0"/>
              <a:t>revealed </a:t>
            </a:r>
            <a:r>
              <a:rPr lang="en-US" dirty="0"/>
              <a:t>excess/short credit of a </a:t>
            </a:r>
            <a:r>
              <a:rPr lang="en-US" dirty="0" smtClean="0"/>
              <a:t>material amount</a:t>
            </a:r>
            <a:r>
              <a:rPr lang="en-US" dirty="0"/>
              <a:t>? If so, give details thereof.</a:t>
            </a:r>
          </a:p>
          <a:p>
            <a:pPr marL="0" indent="0">
              <a:buNone/>
            </a:pPr>
            <a:endParaRPr lang="en-IN" dirty="0"/>
          </a:p>
          <a:p>
            <a:pPr marL="0" indent="0">
              <a:buNone/>
            </a:pPr>
            <a:r>
              <a:rPr lang="en-US" b="1" dirty="0"/>
              <a:t>(b) </a:t>
            </a:r>
            <a:r>
              <a:rPr lang="en-US" dirty="0"/>
              <a:t>Has the branch complied with </a:t>
            </a:r>
            <a:r>
              <a:rPr lang="en-US" dirty="0" smtClean="0"/>
              <a:t>the </a:t>
            </a:r>
            <a:r>
              <a:rPr lang="en-IN" dirty="0" smtClean="0"/>
              <a:t>Income </a:t>
            </a:r>
            <a:r>
              <a:rPr lang="en-IN" dirty="0"/>
              <a:t>Recognition norms </a:t>
            </a:r>
            <a:r>
              <a:rPr lang="en-IN" dirty="0" smtClean="0"/>
              <a:t>prescribed </a:t>
            </a:r>
            <a:r>
              <a:rPr lang="en-US" dirty="0" smtClean="0"/>
              <a:t>by </a:t>
            </a:r>
            <a:r>
              <a:rPr lang="en-US" dirty="0"/>
              <a:t>R.B.I.? (The Auditor may refer to </a:t>
            </a:r>
            <a:r>
              <a:rPr lang="en-US" dirty="0" smtClean="0"/>
              <a:t>the instructions </a:t>
            </a:r>
            <a:r>
              <a:rPr lang="en-US" dirty="0"/>
              <a:t>of the controlling </a:t>
            </a:r>
            <a:r>
              <a:rPr lang="en-US" dirty="0" smtClean="0"/>
              <a:t>authorities of </a:t>
            </a:r>
            <a:r>
              <a:rPr lang="en-US" dirty="0"/>
              <a:t>the bank regarding charging </a:t>
            </a:r>
            <a:r>
              <a:rPr lang="en-US" dirty="0" smtClean="0"/>
              <a:t>of </a:t>
            </a:r>
            <a:r>
              <a:rPr lang="en-IN" dirty="0" smtClean="0"/>
              <a:t>interest </a:t>
            </a:r>
            <a:r>
              <a:rPr lang="en-IN" dirty="0"/>
              <a:t>on non-performing assets).</a:t>
            </a:r>
          </a:p>
        </p:txBody>
      </p:sp>
      <p:sp>
        <p:nvSpPr>
          <p:cNvPr id="5" name="Footer Placeholder 4"/>
          <p:cNvSpPr>
            <a:spLocks noGrp="1"/>
          </p:cNvSpPr>
          <p:nvPr>
            <p:ph type="ftr" sz="quarter" idx="11"/>
          </p:nvPr>
        </p:nvSpPr>
        <p:spPr>
          <a:xfrm>
            <a:off x="3976914" y="6041362"/>
            <a:ext cx="2998032"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1885956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PROFIT AND LOSS ACCOUNT</a:t>
            </a:r>
            <a:endParaRPr lang="en-IN" dirty="0"/>
          </a:p>
        </p:txBody>
      </p:sp>
      <p:sp>
        <p:nvSpPr>
          <p:cNvPr id="3" name="Content Placeholder 2"/>
          <p:cNvSpPr>
            <a:spLocks noGrp="1"/>
          </p:cNvSpPr>
          <p:nvPr>
            <p:ph idx="1"/>
          </p:nvPr>
        </p:nvSpPr>
        <p:spPr/>
        <p:txBody>
          <a:bodyPr>
            <a:normAutofit/>
          </a:bodyPr>
          <a:lstStyle/>
          <a:p>
            <a:pPr marL="536575" indent="-536575">
              <a:buNone/>
            </a:pPr>
            <a:r>
              <a:rPr lang="en-US" dirty="0" smtClean="0"/>
              <a:t>(c)    </a:t>
            </a:r>
            <a:r>
              <a:rPr lang="en-US" sz="2000" dirty="0" smtClean="0"/>
              <a:t>Has </a:t>
            </a:r>
            <a:r>
              <a:rPr lang="en-US" sz="2000" dirty="0"/>
              <a:t>the test check of interest on </a:t>
            </a:r>
            <a:r>
              <a:rPr lang="en-US" sz="2000" dirty="0" smtClean="0"/>
              <a:t>deposits revealed </a:t>
            </a:r>
            <a:r>
              <a:rPr lang="en-US" sz="2000" dirty="0"/>
              <a:t>any excess/short debit </a:t>
            </a:r>
            <a:r>
              <a:rPr lang="en-US" sz="2000" dirty="0" smtClean="0"/>
              <a:t>of material </a:t>
            </a:r>
            <a:r>
              <a:rPr lang="en-US" sz="2000" dirty="0"/>
              <a:t>amount? If so, give </a:t>
            </a:r>
            <a:r>
              <a:rPr lang="en-US" sz="2000" dirty="0" smtClean="0"/>
              <a:t>details </a:t>
            </a:r>
            <a:r>
              <a:rPr lang="en-IN" sz="2000" dirty="0" smtClean="0"/>
              <a:t>thereof.</a:t>
            </a:r>
          </a:p>
          <a:p>
            <a:pPr marL="536575" indent="-536575">
              <a:buNone/>
            </a:pPr>
            <a:r>
              <a:rPr lang="en-US" sz="2000" dirty="0" smtClean="0"/>
              <a:t>(d)    Does </a:t>
            </a:r>
            <a:r>
              <a:rPr lang="en-US" sz="2000" dirty="0"/>
              <a:t>the bank have a system </a:t>
            </a:r>
            <a:r>
              <a:rPr lang="en-US" sz="2000" dirty="0" smtClean="0"/>
              <a:t>of </a:t>
            </a:r>
            <a:r>
              <a:rPr lang="en-IN" sz="2000" dirty="0" smtClean="0"/>
              <a:t>estimating </a:t>
            </a:r>
            <a:r>
              <a:rPr lang="en-IN" sz="2000" dirty="0"/>
              <a:t>and providing </a:t>
            </a:r>
            <a:r>
              <a:rPr lang="en-IN" sz="2000" dirty="0" smtClean="0"/>
              <a:t>interest accrued </a:t>
            </a:r>
            <a:r>
              <a:rPr lang="en-IN" sz="2000" dirty="0"/>
              <a:t>on </a:t>
            </a:r>
            <a:r>
              <a:rPr lang="en-IN" sz="2000" dirty="0" smtClean="0"/>
              <a:t> overdue/ matured</a:t>
            </a:r>
            <a:r>
              <a:rPr lang="en-IN" sz="2000" dirty="0"/>
              <a:t>/ unpaid</a:t>
            </a:r>
            <a:r>
              <a:rPr lang="en-IN" sz="2000" dirty="0" smtClean="0"/>
              <a:t>/ </a:t>
            </a:r>
            <a:r>
              <a:rPr lang="en-US" sz="2000" dirty="0" smtClean="0"/>
              <a:t>unclaimed </a:t>
            </a:r>
            <a:r>
              <a:rPr lang="en-US" sz="2000" dirty="0"/>
              <a:t>term deposits including </a:t>
            </a:r>
            <a:r>
              <a:rPr lang="en-US" sz="2000" dirty="0" smtClean="0"/>
              <a:t>in </a:t>
            </a:r>
            <a:r>
              <a:rPr lang="en-IN" sz="2000" dirty="0" smtClean="0"/>
              <a:t>respect </a:t>
            </a:r>
            <a:r>
              <a:rPr lang="en-IN" sz="2000" dirty="0"/>
              <a:t>of deceased depositors?</a:t>
            </a:r>
          </a:p>
          <a:p>
            <a:pPr marL="536575" indent="-536575">
              <a:buNone/>
            </a:pPr>
            <a:r>
              <a:rPr lang="en-US" sz="2000" dirty="0" smtClean="0"/>
              <a:t>(</a:t>
            </a:r>
            <a:r>
              <a:rPr lang="en-US" sz="2000" dirty="0"/>
              <a:t>e) </a:t>
            </a:r>
            <a:r>
              <a:rPr lang="en-US" sz="2000" dirty="0" smtClean="0"/>
              <a:t>   Are </a:t>
            </a:r>
            <a:r>
              <a:rPr lang="en-US" sz="2000" dirty="0"/>
              <a:t>there any divergent trends in </a:t>
            </a:r>
            <a:r>
              <a:rPr lang="en-US" sz="2000" dirty="0" smtClean="0"/>
              <a:t>major items </a:t>
            </a:r>
            <a:r>
              <a:rPr lang="en-US" sz="2000" dirty="0"/>
              <a:t>of income and expenditure, </a:t>
            </a:r>
            <a:r>
              <a:rPr lang="en-US" sz="2000" dirty="0" smtClean="0"/>
              <a:t>in </a:t>
            </a:r>
            <a:r>
              <a:rPr lang="en-IN" sz="2000" dirty="0" smtClean="0"/>
              <a:t>comparison </a:t>
            </a:r>
            <a:r>
              <a:rPr lang="en-IN" sz="2000" dirty="0"/>
              <a:t>with </a:t>
            </a:r>
            <a:r>
              <a:rPr lang="en-IN" sz="2000" dirty="0" smtClean="0"/>
              <a:t>corresponding </a:t>
            </a:r>
            <a:r>
              <a:rPr lang="en-US" sz="2000" dirty="0" smtClean="0"/>
              <a:t>previous </a:t>
            </a:r>
            <a:r>
              <a:rPr lang="en-US" sz="2000" dirty="0"/>
              <a:t>year, which are </a:t>
            </a:r>
            <a:r>
              <a:rPr lang="en-US" sz="2000" dirty="0" smtClean="0"/>
              <a:t>not satisfactorily </a:t>
            </a:r>
            <a:r>
              <a:rPr lang="en-US" sz="2000" dirty="0"/>
              <a:t>explained by the branch? </a:t>
            </a:r>
            <a:r>
              <a:rPr lang="en-US" sz="2000" dirty="0" smtClean="0"/>
              <a:t>If so</a:t>
            </a:r>
            <a:r>
              <a:rPr lang="en-US" sz="2000" dirty="0"/>
              <a:t>, the same may be reported.</a:t>
            </a:r>
            <a:endParaRPr lang="en-IN" sz="2000" dirty="0"/>
          </a:p>
        </p:txBody>
      </p:sp>
      <p:sp>
        <p:nvSpPr>
          <p:cNvPr id="5" name="Footer Placeholder 4"/>
          <p:cNvSpPr>
            <a:spLocks noGrp="1"/>
          </p:cNvSpPr>
          <p:nvPr>
            <p:ph type="ftr" sz="quarter" idx="11"/>
          </p:nvPr>
        </p:nvSpPr>
        <p:spPr>
          <a:xfrm>
            <a:off x="4093028" y="6041362"/>
            <a:ext cx="28819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4536411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9314"/>
            <a:ext cx="8596668" cy="943429"/>
          </a:xfrm>
        </p:spPr>
        <p:txBody>
          <a:bodyPr/>
          <a:lstStyle/>
          <a:p>
            <a:r>
              <a:rPr lang="en-IN" b="1" dirty="0"/>
              <a:t>GENERAL</a:t>
            </a:r>
            <a:endParaRPr lang="en-IN" dirty="0"/>
          </a:p>
        </p:txBody>
      </p:sp>
      <p:sp>
        <p:nvSpPr>
          <p:cNvPr id="3" name="Content Placeholder 2"/>
          <p:cNvSpPr>
            <a:spLocks noGrp="1"/>
          </p:cNvSpPr>
          <p:nvPr>
            <p:ph idx="1"/>
          </p:nvPr>
        </p:nvSpPr>
        <p:spPr>
          <a:xfrm>
            <a:off x="677334" y="1393371"/>
            <a:ext cx="8596668" cy="4647991"/>
          </a:xfrm>
        </p:spPr>
        <p:txBody>
          <a:bodyPr>
            <a:normAutofit/>
          </a:bodyPr>
          <a:lstStyle/>
          <a:p>
            <a:pPr marL="0" indent="0">
              <a:buNone/>
            </a:pPr>
            <a:r>
              <a:rPr lang="en-IN" b="1" dirty="0" smtClean="0"/>
              <a:t>1. GOLD</a:t>
            </a:r>
            <a:r>
              <a:rPr lang="en-IN" b="1" dirty="0"/>
              <a:t>/ BULLION / </a:t>
            </a:r>
            <a:r>
              <a:rPr lang="en-IN" b="1" dirty="0" smtClean="0"/>
              <a:t>SECURITY ITEMS</a:t>
            </a:r>
            <a:endParaRPr lang="en-IN" b="1" dirty="0"/>
          </a:p>
          <a:p>
            <a:pPr marL="0" indent="0">
              <a:buNone/>
            </a:pPr>
            <a:r>
              <a:rPr lang="en-US" dirty="0"/>
              <a:t>(a) Does the system ensure that </a:t>
            </a:r>
            <a:r>
              <a:rPr lang="en-US" dirty="0" smtClean="0"/>
              <a:t>gold/bullion is </a:t>
            </a:r>
            <a:r>
              <a:rPr lang="en-US" dirty="0"/>
              <a:t>in effective joint custody of two </a:t>
            </a:r>
            <a:r>
              <a:rPr lang="en-US" dirty="0" smtClean="0"/>
              <a:t>or more </a:t>
            </a:r>
            <a:r>
              <a:rPr lang="en-US" dirty="0"/>
              <a:t>officials, as per the instructions </a:t>
            </a:r>
            <a:r>
              <a:rPr lang="en-US" dirty="0" smtClean="0"/>
              <a:t>of the </a:t>
            </a:r>
            <a:r>
              <a:rPr lang="en-US" dirty="0"/>
              <a:t>controlling authorities of the bank?</a:t>
            </a:r>
          </a:p>
          <a:p>
            <a:pPr marL="0" indent="0">
              <a:buNone/>
            </a:pPr>
            <a:r>
              <a:rPr lang="en-US" dirty="0" smtClean="0"/>
              <a:t>(</a:t>
            </a:r>
            <a:r>
              <a:rPr lang="en-US" dirty="0"/>
              <a:t>b) Does the branch maintain </a:t>
            </a:r>
            <a:r>
              <a:rPr lang="en-US" dirty="0" smtClean="0"/>
              <a:t>adequate records </a:t>
            </a:r>
            <a:r>
              <a:rPr lang="en-US" dirty="0"/>
              <a:t>for receipt, issues and </a:t>
            </a:r>
            <a:r>
              <a:rPr lang="en-US" dirty="0" smtClean="0"/>
              <a:t>balances of </a:t>
            </a:r>
            <a:r>
              <a:rPr lang="en-US" dirty="0"/>
              <a:t>gold/bullion and updated regularly</a:t>
            </a:r>
            <a:r>
              <a:rPr lang="en-US" dirty="0" smtClean="0"/>
              <a:t>? Does </a:t>
            </a:r>
            <a:r>
              <a:rPr lang="en-US" dirty="0"/>
              <a:t>the periodic verification reveal </a:t>
            </a:r>
            <a:r>
              <a:rPr lang="en-US" dirty="0" smtClean="0"/>
              <a:t>any excess/ shortage </a:t>
            </a:r>
            <a:r>
              <a:rPr lang="en-US" dirty="0"/>
              <a:t>of stocks as </a:t>
            </a:r>
            <a:r>
              <a:rPr lang="en-US" dirty="0" smtClean="0"/>
              <a:t>compared to </a:t>
            </a:r>
            <a:r>
              <a:rPr lang="en-US" dirty="0"/>
              <a:t>book records and if any </a:t>
            </a:r>
            <a:r>
              <a:rPr lang="en-US" dirty="0" smtClean="0"/>
              <a:t>discrepancies observed </a:t>
            </a:r>
            <a:r>
              <a:rPr lang="en-US" dirty="0"/>
              <a:t>have been promptly </a:t>
            </a:r>
            <a:r>
              <a:rPr lang="en-US" dirty="0" smtClean="0"/>
              <a:t>reported to </a:t>
            </a:r>
            <a:r>
              <a:rPr lang="en-US" dirty="0"/>
              <a:t>controlling authorities of the bank</a:t>
            </a:r>
            <a:r>
              <a:rPr lang="en-US" dirty="0" smtClean="0"/>
              <a:t>?</a:t>
            </a:r>
          </a:p>
          <a:p>
            <a:pPr marL="0" indent="0">
              <a:buNone/>
            </a:pPr>
            <a:r>
              <a:rPr lang="en-US" b="1" dirty="0"/>
              <a:t>(c) </a:t>
            </a:r>
            <a:r>
              <a:rPr lang="en-US" dirty="0"/>
              <a:t>Does the system of the Bank ensure adequate internal control over issue and custody of security items (Term Deposit Receipts, Drafts, Pay Orders, </a:t>
            </a:r>
            <a:r>
              <a:rPr lang="en-US" dirty="0" err="1"/>
              <a:t>Cheque</a:t>
            </a:r>
            <a:r>
              <a:rPr lang="en-US" dirty="0"/>
              <a:t> </a:t>
            </a:r>
            <a:r>
              <a:rPr lang="en-IN" dirty="0"/>
              <a:t>Books, Traveller's Cheques, Gift </a:t>
            </a:r>
            <a:r>
              <a:rPr lang="en-US" dirty="0" err="1"/>
              <a:t>Cheques</a:t>
            </a:r>
            <a:r>
              <a:rPr lang="en-US" dirty="0"/>
              <a:t>, etc.)? Whether the system is being followed by the branch? Have you come across cases of missing/lost items?</a:t>
            </a:r>
            <a:endParaRPr lang="en-IN" dirty="0"/>
          </a:p>
          <a:p>
            <a:pPr marL="0" indent="0">
              <a:buNone/>
            </a:pPr>
            <a:endParaRPr lang="en-IN" dirty="0"/>
          </a:p>
        </p:txBody>
      </p:sp>
      <p:sp>
        <p:nvSpPr>
          <p:cNvPr id="5" name="Footer Placeholder 4"/>
          <p:cNvSpPr>
            <a:spLocks noGrp="1"/>
          </p:cNvSpPr>
          <p:nvPr>
            <p:ph type="ftr" sz="quarter" idx="11"/>
          </p:nvPr>
        </p:nvSpPr>
        <p:spPr>
          <a:xfrm>
            <a:off x="3730170" y="6041362"/>
            <a:ext cx="3244775" cy="365125"/>
          </a:xfrm>
        </p:spPr>
        <p:txBody>
          <a:bodyPr/>
          <a:lstStyle/>
          <a:p>
            <a:pPr algn="ctr"/>
            <a:r>
              <a:rPr lang="en-IN" sz="1600" dirty="0" smtClean="0"/>
              <a:t>CA SHRINIWAS Y. JOSHI</a:t>
            </a:r>
            <a:endParaRPr lang="en-IN" sz="1600" dirty="0"/>
          </a:p>
        </p:txBody>
      </p:sp>
    </p:spTree>
    <p:extLst>
      <p:ext uri="{BB962C8B-B14F-4D97-AF65-F5344CB8AC3E}">
        <p14:creationId xmlns:p14="http://schemas.microsoft.com/office/powerpoint/2010/main" val="38829232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2857"/>
            <a:ext cx="8596668" cy="870857"/>
          </a:xfrm>
        </p:spPr>
        <p:txBody>
          <a:bodyPr>
            <a:normAutofit/>
          </a:bodyPr>
          <a:lstStyle/>
          <a:p>
            <a:r>
              <a:rPr lang="en-IN" b="1" dirty="0"/>
              <a:t>GENERAL</a:t>
            </a:r>
            <a:endParaRPr lang="en-IN" dirty="0"/>
          </a:p>
        </p:txBody>
      </p:sp>
      <p:sp>
        <p:nvSpPr>
          <p:cNvPr id="3" name="Content Placeholder 2"/>
          <p:cNvSpPr>
            <a:spLocks noGrp="1"/>
          </p:cNvSpPr>
          <p:nvPr>
            <p:ph idx="1"/>
          </p:nvPr>
        </p:nvSpPr>
        <p:spPr>
          <a:xfrm>
            <a:off x="677334" y="1233715"/>
            <a:ext cx="8596668" cy="4807648"/>
          </a:xfrm>
        </p:spPr>
        <p:txBody>
          <a:bodyPr>
            <a:normAutofit/>
          </a:bodyPr>
          <a:lstStyle/>
          <a:p>
            <a:pPr marL="0" indent="0">
              <a:buNone/>
            </a:pPr>
            <a:r>
              <a:rPr lang="en-IN" b="1" dirty="0"/>
              <a:t>2. Books and Records</a:t>
            </a:r>
            <a:endParaRPr lang="en-US" b="1" dirty="0" smtClean="0"/>
          </a:p>
          <a:p>
            <a:pPr marL="0" indent="0">
              <a:buNone/>
            </a:pPr>
            <a:r>
              <a:rPr lang="en-US" b="1" dirty="0" smtClean="0"/>
              <a:t>(</a:t>
            </a:r>
            <a:r>
              <a:rPr lang="en-US" b="1" dirty="0"/>
              <a:t>a) </a:t>
            </a:r>
            <a:r>
              <a:rPr lang="en-US" dirty="0"/>
              <a:t>Whether there are any software </a:t>
            </a:r>
            <a:r>
              <a:rPr lang="en-US" dirty="0" smtClean="0"/>
              <a:t>/ systems </a:t>
            </a:r>
            <a:r>
              <a:rPr lang="en-US" dirty="0"/>
              <a:t>(manual or otherwise) used </a:t>
            </a:r>
            <a:r>
              <a:rPr lang="en-US" dirty="0" smtClean="0"/>
              <a:t>at the </a:t>
            </a:r>
            <a:r>
              <a:rPr lang="en-US" dirty="0"/>
              <a:t>branch which are not integrated </a:t>
            </a:r>
            <a:r>
              <a:rPr lang="en-US" dirty="0" smtClean="0"/>
              <a:t>with the </a:t>
            </a:r>
            <a:r>
              <a:rPr lang="en-US" dirty="0"/>
              <a:t>CBS? If yes, give details thereof</a:t>
            </a:r>
            <a:r>
              <a:rPr lang="en-US" dirty="0" smtClean="0"/>
              <a:t>.</a:t>
            </a:r>
            <a:endParaRPr lang="en-IN" dirty="0"/>
          </a:p>
          <a:p>
            <a:pPr marL="0" indent="0">
              <a:buNone/>
            </a:pPr>
            <a:r>
              <a:rPr lang="en-US" b="1" dirty="0"/>
              <a:t>(b) </a:t>
            </a:r>
            <a:r>
              <a:rPr lang="en-US" dirty="0" err="1"/>
              <a:t>i</a:t>
            </a:r>
            <a:r>
              <a:rPr lang="en-US" dirty="0"/>
              <a:t>) In case the branch has been </a:t>
            </a:r>
            <a:r>
              <a:rPr lang="en-US" dirty="0" smtClean="0"/>
              <a:t>subjected to </a:t>
            </a:r>
            <a:r>
              <a:rPr lang="en-US" dirty="0"/>
              <a:t>IS Audit whether there are </a:t>
            </a:r>
            <a:r>
              <a:rPr lang="en-US" dirty="0" smtClean="0"/>
              <a:t>any adverse </a:t>
            </a:r>
            <a:r>
              <a:rPr lang="en-US" dirty="0"/>
              <a:t>features reported and have </a:t>
            </a:r>
            <a:r>
              <a:rPr lang="en-US" dirty="0" smtClean="0"/>
              <a:t>a direct </a:t>
            </a:r>
            <a:r>
              <a:rPr lang="en-US" dirty="0"/>
              <a:t>or indirect bearing on the </a:t>
            </a:r>
            <a:r>
              <a:rPr lang="en-US" dirty="0" smtClean="0"/>
              <a:t>branch accounts </a:t>
            </a:r>
            <a:r>
              <a:rPr lang="en-US" dirty="0"/>
              <a:t>and are pending compliance? </a:t>
            </a:r>
            <a:r>
              <a:rPr lang="en-US" dirty="0" smtClean="0"/>
              <a:t>If </a:t>
            </a:r>
            <a:r>
              <a:rPr lang="en-IN" dirty="0" smtClean="0"/>
              <a:t>yes </a:t>
            </a:r>
            <a:r>
              <a:rPr lang="en-IN" dirty="0"/>
              <a:t>give details</a:t>
            </a:r>
            <a:r>
              <a:rPr lang="en-IN" dirty="0" smtClean="0"/>
              <a:t>.</a:t>
            </a:r>
          </a:p>
          <a:p>
            <a:pPr marL="536575" indent="-536575">
              <a:buNone/>
            </a:pPr>
            <a:r>
              <a:rPr lang="en-US" dirty="0" smtClean="0"/>
              <a:t>     ii</a:t>
            </a:r>
            <a:r>
              <a:rPr lang="en-US" dirty="0"/>
              <a:t>) Whether branch is generating, and verifying exception reports at the periodicity as prescribed by the bank </a:t>
            </a:r>
          </a:p>
          <a:p>
            <a:pPr marL="0" indent="0">
              <a:buNone/>
            </a:pPr>
            <a:endParaRPr lang="en-IN" dirty="0"/>
          </a:p>
          <a:p>
            <a:pPr marL="536575" indent="-536575">
              <a:buNone/>
            </a:pPr>
            <a:r>
              <a:rPr lang="en-US" dirty="0" smtClean="0"/>
              <a:t>    iii</a:t>
            </a:r>
            <a:r>
              <a:rPr lang="en-US" dirty="0"/>
              <a:t>) Whether the system of bank warrants </a:t>
            </a:r>
            <a:r>
              <a:rPr lang="en-IN" dirty="0"/>
              <a:t>expeditious compliance of daily </a:t>
            </a:r>
            <a:r>
              <a:rPr lang="en-US" dirty="0"/>
              <a:t>exception reports and whether there are any major observations pending such compliance at the year end.</a:t>
            </a:r>
            <a:endParaRPr lang="en-IN" dirty="0"/>
          </a:p>
          <a:p>
            <a:pPr marL="0" indent="0">
              <a:buNone/>
            </a:pPr>
            <a:endParaRPr lang="en-IN" dirty="0"/>
          </a:p>
        </p:txBody>
      </p:sp>
      <p:sp>
        <p:nvSpPr>
          <p:cNvPr id="5" name="Footer Placeholder 4"/>
          <p:cNvSpPr>
            <a:spLocks noGrp="1"/>
          </p:cNvSpPr>
          <p:nvPr>
            <p:ph type="ftr" sz="quarter" idx="11"/>
          </p:nvPr>
        </p:nvSpPr>
        <p:spPr>
          <a:xfrm>
            <a:off x="4107542" y="6041362"/>
            <a:ext cx="28674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411085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1992313" y="44451"/>
            <a:ext cx="8229600" cy="981075"/>
          </a:xfrm>
        </p:spPr>
        <p:txBody>
          <a:bodyPr/>
          <a:lstStyle/>
          <a:p>
            <a:pPr algn="l"/>
            <a:r>
              <a:rPr lang="en-US" b="1" dirty="0">
                <a:solidFill>
                  <a:schemeClr val="tx1"/>
                </a:solidFill>
              </a:rPr>
              <a:t>   APPROACH TO LFAR</a:t>
            </a:r>
            <a:endParaRPr lang="en-US" dirty="0">
              <a:solidFill>
                <a:schemeClr val="tx1"/>
              </a:solidFill>
            </a:endParaRPr>
          </a:p>
        </p:txBody>
      </p:sp>
      <p:sp>
        <p:nvSpPr>
          <p:cNvPr id="198659" name="Rectangle 3"/>
          <p:cNvSpPr>
            <a:spLocks noGrp="1" noChangeArrowheads="1"/>
          </p:cNvSpPr>
          <p:nvPr>
            <p:ph type="body" idx="1"/>
          </p:nvPr>
        </p:nvSpPr>
        <p:spPr>
          <a:xfrm>
            <a:off x="677334" y="1494971"/>
            <a:ext cx="8596668" cy="4560905"/>
          </a:xfrm>
        </p:spPr>
        <p:txBody>
          <a:bodyPr/>
          <a:lstStyle/>
          <a:p>
            <a:pPr marL="977900" indent="-520700">
              <a:buNone/>
            </a:pPr>
            <a:endParaRPr lang="en-US" dirty="0" smtClean="0">
              <a:latin typeface="Microsoft Tai Le" pitchFamily="34" charset="0"/>
              <a:cs typeface="Microsoft Tai Le" pitchFamily="34" charset="0"/>
            </a:endParaRPr>
          </a:p>
          <a:p>
            <a:pPr marL="977900" indent="-520700">
              <a:spcAft>
                <a:spcPts val="1800"/>
              </a:spcAft>
              <a:buBlip>
                <a:blip r:embed="rId2"/>
              </a:buBlip>
            </a:pPr>
            <a:r>
              <a:rPr lang="en-US" sz="3000" dirty="0">
                <a:latin typeface="Microsoft Tai Le" pitchFamily="34" charset="0"/>
                <a:cs typeface="Microsoft Tai Le" pitchFamily="34" charset="0"/>
              </a:rPr>
              <a:t>Plan LFAR work</a:t>
            </a:r>
          </a:p>
          <a:p>
            <a:pPr marL="977900" indent="-520700">
              <a:spcAft>
                <a:spcPts val="1800"/>
              </a:spcAft>
              <a:buBlip>
                <a:blip r:embed="rId2"/>
              </a:buBlip>
            </a:pPr>
            <a:r>
              <a:rPr lang="en-US" sz="3000" dirty="0">
                <a:latin typeface="Microsoft Tai Le" pitchFamily="34" charset="0"/>
                <a:cs typeface="Microsoft Tai Le" pitchFamily="34" charset="0"/>
              </a:rPr>
              <a:t>Ask information on day one of Audit</a:t>
            </a:r>
          </a:p>
          <a:p>
            <a:pPr marL="977900" indent="-520700">
              <a:spcAft>
                <a:spcPts val="1800"/>
              </a:spcAft>
              <a:buBlip>
                <a:blip r:embed="rId2"/>
              </a:buBlip>
            </a:pPr>
            <a:r>
              <a:rPr lang="en-US" sz="3000" dirty="0">
                <a:latin typeface="Microsoft Tai Le" pitchFamily="34" charset="0"/>
                <a:cs typeface="Microsoft Tai Le" pitchFamily="34" charset="0"/>
              </a:rPr>
              <a:t>Do simultaneously with main audit</a:t>
            </a:r>
          </a:p>
          <a:p>
            <a:pPr marL="977900" indent="-520700">
              <a:spcAft>
                <a:spcPts val="1800"/>
              </a:spcAft>
              <a:buBlip>
                <a:blip r:embed="rId2"/>
              </a:buBlip>
            </a:pPr>
            <a:r>
              <a:rPr lang="en-US" sz="3000" dirty="0">
                <a:latin typeface="Microsoft Tai Le" pitchFamily="34" charset="0"/>
                <a:cs typeface="Microsoft Tai Le" pitchFamily="34" charset="0"/>
              </a:rPr>
              <a:t>No vague or general comments</a:t>
            </a:r>
          </a:p>
        </p:txBody>
      </p:sp>
      <p:sp>
        <p:nvSpPr>
          <p:cNvPr id="7" name="Footer Placeholder 6"/>
          <p:cNvSpPr>
            <a:spLocks noGrp="1"/>
          </p:cNvSpPr>
          <p:nvPr>
            <p:ph type="ftr" sz="quarter" idx="11"/>
          </p:nvPr>
        </p:nvSpPr>
        <p:spPr>
          <a:xfrm>
            <a:off x="4238612" y="6245225"/>
            <a:ext cx="3643338" cy="476250"/>
          </a:xfrm>
        </p:spPr>
        <p:txBody>
          <a:bodyPr/>
          <a:lstStyle/>
          <a:p>
            <a:r>
              <a:rPr lang="es-ES" sz="2000" b="1"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Tree>
    <p:extLst>
      <p:ext uri="{BB962C8B-B14F-4D97-AF65-F5344CB8AC3E}">
        <p14:creationId xmlns:p14="http://schemas.microsoft.com/office/powerpoint/2010/main" val="37754133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9257"/>
          </a:xfrm>
        </p:spPr>
        <p:txBody>
          <a:bodyPr/>
          <a:lstStyle/>
          <a:p>
            <a:r>
              <a:rPr lang="en-IN" b="1" dirty="0"/>
              <a:t>GENERAL</a:t>
            </a:r>
            <a:endParaRPr lang="en-IN" dirty="0"/>
          </a:p>
        </p:txBody>
      </p:sp>
      <p:sp>
        <p:nvSpPr>
          <p:cNvPr id="3" name="Content Placeholder 2"/>
          <p:cNvSpPr>
            <a:spLocks noGrp="1"/>
          </p:cNvSpPr>
          <p:nvPr>
            <p:ph idx="1"/>
          </p:nvPr>
        </p:nvSpPr>
        <p:spPr>
          <a:xfrm>
            <a:off x="677334" y="1378857"/>
            <a:ext cx="8596668" cy="4662505"/>
          </a:xfrm>
        </p:spPr>
        <p:txBody>
          <a:bodyPr>
            <a:normAutofit/>
          </a:bodyPr>
          <a:lstStyle/>
          <a:p>
            <a:pPr marL="0" indent="0">
              <a:buNone/>
            </a:pPr>
            <a:endParaRPr lang="en-IN" b="1" dirty="0" smtClean="0"/>
          </a:p>
          <a:p>
            <a:pPr marL="0" indent="0">
              <a:buNone/>
            </a:pPr>
            <a:r>
              <a:rPr lang="en-IN" b="1" dirty="0" smtClean="0"/>
              <a:t>2</a:t>
            </a:r>
            <a:r>
              <a:rPr lang="en-IN" b="1" dirty="0"/>
              <a:t>. </a:t>
            </a:r>
            <a:r>
              <a:rPr lang="en-IN" sz="2000" b="1" dirty="0"/>
              <a:t>Books and </a:t>
            </a:r>
            <a:r>
              <a:rPr lang="en-IN" sz="2000" b="1" dirty="0" smtClean="0"/>
              <a:t>Records.. Contd</a:t>
            </a:r>
            <a:r>
              <a:rPr lang="en-IN" sz="2000" b="1" dirty="0" smtClean="0"/>
              <a:t>..</a:t>
            </a:r>
          </a:p>
          <a:p>
            <a:pPr marL="0" indent="0">
              <a:buNone/>
            </a:pPr>
            <a:endParaRPr lang="en-US" sz="2000" b="1" dirty="0" smtClean="0"/>
          </a:p>
          <a:p>
            <a:pPr marL="363538" indent="-363538">
              <a:buNone/>
            </a:pPr>
            <a:r>
              <a:rPr lang="en-US" dirty="0" smtClean="0"/>
              <a:t>iv</a:t>
            </a:r>
            <a:r>
              <a:rPr lang="en-US" dirty="0"/>
              <a:t>) Whether the bank has laid </a:t>
            </a:r>
            <a:r>
              <a:rPr lang="en-US" dirty="0" smtClean="0"/>
              <a:t>down procedures </a:t>
            </a:r>
            <a:r>
              <a:rPr lang="en-US" dirty="0"/>
              <a:t>for manual intervention </a:t>
            </a:r>
            <a:r>
              <a:rPr lang="en-US" dirty="0" smtClean="0"/>
              <a:t>to system </a:t>
            </a:r>
            <a:r>
              <a:rPr lang="en-US" dirty="0"/>
              <a:t>generated data and </a:t>
            </a:r>
            <a:r>
              <a:rPr lang="en-US" dirty="0" smtClean="0"/>
              <a:t>proper authentication </a:t>
            </a:r>
            <a:r>
              <a:rPr lang="en-US" dirty="0"/>
              <a:t>of the related </a:t>
            </a:r>
            <a:r>
              <a:rPr lang="en-US" dirty="0" smtClean="0"/>
              <a:t>transactions arising </a:t>
            </a:r>
            <a:r>
              <a:rPr lang="en-US" dirty="0"/>
              <a:t>there from along with </a:t>
            </a:r>
            <a:r>
              <a:rPr lang="en-US" dirty="0" smtClean="0"/>
              <a:t>proper audit </a:t>
            </a:r>
            <a:r>
              <a:rPr lang="en-US" dirty="0"/>
              <a:t>trail of manual intervention </a:t>
            </a:r>
            <a:r>
              <a:rPr lang="en-US" dirty="0" smtClean="0"/>
              <a:t>has </a:t>
            </a:r>
            <a:r>
              <a:rPr lang="en-IN" dirty="0" smtClean="0"/>
              <a:t>been </a:t>
            </a:r>
            <a:r>
              <a:rPr lang="en-IN" dirty="0"/>
              <a:t>obtained.</a:t>
            </a:r>
          </a:p>
          <a:p>
            <a:pPr marL="363538" indent="-363538">
              <a:buNone/>
            </a:pPr>
            <a:r>
              <a:rPr lang="en-US" dirty="0" smtClean="0"/>
              <a:t>v</a:t>
            </a:r>
            <a:r>
              <a:rPr lang="en-US" dirty="0"/>
              <a:t>) </a:t>
            </a:r>
            <a:r>
              <a:rPr lang="en-US" dirty="0" smtClean="0"/>
              <a:t> Furnish </a:t>
            </a:r>
            <a:r>
              <a:rPr lang="en-US" dirty="0"/>
              <a:t>your comments on </a:t>
            </a:r>
            <a:r>
              <a:rPr lang="en-US" dirty="0" smtClean="0"/>
              <a:t>data integrity </a:t>
            </a:r>
            <a:r>
              <a:rPr lang="en-US" dirty="0"/>
              <a:t>(including data entry, </a:t>
            </a:r>
            <a:r>
              <a:rPr lang="en-US" dirty="0" smtClean="0"/>
              <a:t>checking correctness/integrity </a:t>
            </a:r>
            <a:r>
              <a:rPr lang="en-US" dirty="0"/>
              <a:t>of data, no </a:t>
            </a:r>
            <a:r>
              <a:rPr lang="en-US" dirty="0" smtClean="0"/>
              <a:t>back ended </a:t>
            </a:r>
            <a:r>
              <a:rPr lang="en-US" dirty="0"/>
              <a:t>strategies etc.) which is used </a:t>
            </a:r>
            <a:r>
              <a:rPr lang="en-US" dirty="0" smtClean="0"/>
              <a:t>for MIS </a:t>
            </a:r>
            <a:r>
              <a:rPr lang="en-US" dirty="0"/>
              <a:t>at HO / CO level.</a:t>
            </a:r>
            <a:endParaRPr lang="en-IN" sz="2000" dirty="0"/>
          </a:p>
        </p:txBody>
      </p:sp>
      <p:sp>
        <p:nvSpPr>
          <p:cNvPr id="5" name="Footer Placeholder 4"/>
          <p:cNvSpPr>
            <a:spLocks noGrp="1"/>
          </p:cNvSpPr>
          <p:nvPr>
            <p:ph type="ftr" sz="quarter" idx="11"/>
          </p:nvPr>
        </p:nvSpPr>
        <p:spPr>
          <a:xfrm>
            <a:off x="3439886" y="6041362"/>
            <a:ext cx="3535060" cy="365125"/>
          </a:xfrm>
        </p:spPr>
        <p:txBody>
          <a:bodyPr/>
          <a:lstStyle/>
          <a:p>
            <a:pPr algn="ctr"/>
            <a:r>
              <a:rPr lang="en-IN" sz="1600" b="1" dirty="0" smtClean="0"/>
              <a:t>CA SHRINIWAS Y. JOSH</a:t>
            </a:r>
            <a:r>
              <a:rPr lang="en-IN" dirty="0" smtClean="0"/>
              <a:t>I</a:t>
            </a:r>
            <a:endParaRPr lang="en-IN" dirty="0"/>
          </a:p>
        </p:txBody>
      </p:sp>
    </p:spTree>
    <p:extLst>
      <p:ext uri="{BB962C8B-B14F-4D97-AF65-F5344CB8AC3E}">
        <p14:creationId xmlns:p14="http://schemas.microsoft.com/office/powerpoint/2010/main" val="27340688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IN" dirty="0"/>
          </a:p>
        </p:txBody>
      </p:sp>
      <p:sp>
        <p:nvSpPr>
          <p:cNvPr id="3" name="Content Placeholder 2"/>
          <p:cNvSpPr>
            <a:spLocks noGrp="1"/>
          </p:cNvSpPr>
          <p:nvPr>
            <p:ph idx="1"/>
          </p:nvPr>
        </p:nvSpPr>
        <p:spPr/>
        <p:txBody>
          <a:bodyPr>
            <a:normAutofit/>
          </a:bodyPr>
          <a:lstStyle/>
          <a:p>
            <a:pPr marL="0" indent="0">
              <a:buNone/>
            </a:pPr>
            <a:r>
              <a:rPr lang="en-IN" sz="2000" b="1" dirty="0"/>
              <a:t>3. Inter-Branch </a:t>
            </a:r>
            <a:r>
              <a:rPr lang="en-IN" sz="2000" b="1" dirty="0" smtClean="0"/>
              <a:t>Accounts</a:t>
            </a:r>
          </a:p>
          <a:p>
            <a:pPr marL="0" indent="0">
              <a:buNone/>
            </a:pPr>
            <a:endParaRPr lang="en-US" sz="2000" b="1" dirty="0"/>
          </a:p>
          <a:p>
            <a:pPr marL="0" indent="0">
              <a:buNone/>
            </a:pPr>
            <a:r>
              <a:rPr lang="en-US" sz="2000" dirty="0"/>
              <a:t>Does the branch expeditiously </a:t>
            </a:r>
            <a:r>
              <a:rPr lang="en-US" sz="2000" dirty="0" smtClean="0"/>
              <a:t>comply </a:t>
            </a:r>
            <a:r>
              <a:rPr lang="en-IN" sz="2000" dirty="0" smtClean="0"/>
              <a:t>with/respond </a:t>
            </a:r>
            <a:r>
              <a:rPr lang="en-IN" sz="2000" dirty="0"/>
              <a:t>to the </a:t>
            </a:r>
            <a:r>
              <a:rPr lang="en-IN" sz="2000" dirty="0" smtClean="0"/>
              <a:t>communications </a:t>
            </a:r>
            <a:r>
              <a:rPr lang="en-US" sz="2000" dirty="0" smtClean="0"/>
              <a:t>from </a:t>
            </a:r>
            <a:r>
              <a:rPr lang="en-US" sz="2000" dirty="0"/>
              <a:t>the designated cell/Head Office </a:t>
            </a:r>
            <a:r>
              <a:rPr lang="en-US" sz="2000" dirty="0" smtClean="0"/>
              <a:t>as regards </a:t>
            </a:r>
            <a:r>
              <a:rPr lang="en-US" sz="2000" dirty="0"/>
              <a:t>unmatched transactions? As </a:t>
            </a:r>
            <a:r>
              <a:rPr lang="en-US" sz="2000" dirty="0" smtClean="0"/>
              <a:t>at the </a:t>
            </a:r>
            <a:r>
              <a:rPr lang="en-US" sz="2000" dirty="0"/>
              <a:t>year-end are there any </a:t>
            </a:r>
            <a:r>
              <a:rPr lang="en-US" sz="2000" dirty="0" smtClean="0"/>
              <a:t>un-</a:t>
            </a:r>
            <a:r>
              <a:rPr lang="en-IN" sz="2000" dirty="0" smtClean="0"/>
              <a:t>responded/un-complied </a:t>
            </a:r>
            <a:r>
              <a:rPr lang="en-IN" sz="2000" dirty="0"/>
              <a:t>queries </a:t>
            </a:r>
            <a:r>
              <a:rPr lang="en-IN" sz="2000" dirty="0" smtClean="0"/>
              <a:t>or </a:t>
            </a:r>
            <a:r>
              <a:rPr lang="en-US" sz="2000" dirty="0" smtClean="0"/>
              <a:t>communications </a:t>
            </a:r>
            <a:r>
              <a:rPr lang="en-US" sz="2000" dirty="0"/>
              <a:t>beyond 7 days? If so</a:t>
            </a:r>
            <a:r>
              <a:rPr lang="en-US" sz="2000" dirty="0" smtClean="0"/>
              <a:t>, </a:t>
            </a:r>
            <a:r>
              <a:rPr lang="en-IN" sz="2000" dirty="0" smtClean="0"/>
              <a:t>give </a:t>
            </a:r>
            <a:r>
              <a:rPr lang="en-IN" sz="2000" dirty="0"/>
              <a:t>details?</a:t>
            </a:r>
          </a:p>
        </p:txBody>
      </p:sp>
      <p:sp>
        <p:nvSpPr>
          <p:cNvPr id="5" name="Footer Placeholder 4"/>
          <p:cNvSpPr>
            <a:spLocks noGrp="1"/>
          </p:cNvSpPr>
          <p:nvPr>
            <p:ph type="ftr" sz="quarter" idx="11"/>
          </p:nvPr>
        </p:nvSpPr>
        <p:spPr>
          <a:xfrm>
            <a:off x="3207656" y="6041362"/>
            <a:ext cx="3767289"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5727193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86"/>
            <a:ext cx="8596668" cy="783771"/>
          </a:xfrm>
        </p:spPr>
        <p:txBody>
          <a:bodyPr>
            <a:normAutofit/>
          </a:bodyPr>
          <a:lstStyle/>
          <a:p>
            <a:r>
              <a:rPr lang="en-US" dirty="0" smtClean="0"/>
              <a:t>GENERAL</a:t>
            </a:r>
            <a:endParaRPr lang="en-IN" dirty="0"/>
          </a:p>
        </p:txBody>
      </p:sp>
      <p:sp>
        <p:nvSpPr>
          <p:cNvPr id="3" name="Content Placeholder 2"/>
          <p:cNvSpPr>
            <a:spLocks noGrp="1"/>
          </p:cNvSpPr>
          <p:nvPr>
            <p:ph idx="1"/>
          </p:nvPr>
        </p:nvSpPr>
        <p:spPr>
          <a:xfrm>
            <a:off x="866020" y="1175657"/>
            <a:ext cx="8596668" cy="4865705"/>
          </a:xfrm>
        </p:spPr>
        <p:txBody>
          <a:bodyPr>
            <a:normAutofit fontScale="92500" lnSpcReduction="10000"/>
          </a:bodyPr>
          <a:lstStyle/>
          <a:p>
            <a:pPr marL="0" indent="0">
              <a:buNone/>
            </a:pPr>
            <a:r>
              <a:rPr lang="en-IN" sz="2000" b="1" dirty="0"/>
              <a:t>4. Frauds</a:t>
            </a:r>
            <a:endParaRPr lang="en-US" sz="2000" b="1" dirty="0"/>
          </a:p>
          <a:p>
            <a:pPr marL="0" indent="0">
              <a:buNone/>
            </a:pPr>
            <a:r>
              <a:rPr lang="en-IN" sz="2000" dirty="0"/>
              <a:t>Furnish particulars of:</a:t>
            </a:r>
          </a:p>
          <a:p>
            <a:pPr marL="363538" indent="-363538">
              <a:buNone/>
            </a:pPr>
            <a:r>
              <a:rPr lang="en-IN" sz="2000" dirty="0"/>
              <a:t>(</a:t>
            </a:r>
            <a:r>
              <a:rPr lang="en-IN" sz="2000" dirty="0" err="1"/>
              <a:t>i</a:t>
            </a:r>
            <a:r>
              <a:rPr lang="en-IN" sz="2000" dirty="0"/>
              <a:t>) Frauds detected/classified </a:t>
            </a:r>
            <a:r>
              <a:rPr lang="en-IN" sz="2000" dirty="0" smtClean="0"/>
              <a:t>but </a:t>
            </a:r>
            <a:r>
              <a:rPr lang="en-US" sz="2000" dirty="0" smtClean="0"/>
              <a:t>confirmation </a:t>
            </a:r>
            <a:r>
              <a:rPr lang="en-US" sz="2000" dirty="0"/>
              <a:t>of reporting to RBI </a:t>
            </a:r>
            <a:r>
              <a:rPr lang="en-US" sz="2000" dirty="0" smtClean="0"/>
              <a:t>not available </a:t>
            </a:r>
            <a:r>
              <a:rPr lang="en-US" sz="2000" dirty="0"/>
              <a:t>on record at branch</a:t>
            </a:r>
            <a:r>
              <a:rPr lang="en-US" sz="2000" dirty="0" smtClean="0"/>
              <a:t>.</a:t>
            </a:r>
            <a:endParaRPr lang="en-IN" sz="2000" dirty="0"/>
          </a:p>
          <a:p>
            <a:pPr marL="363538" indent="-363538">
              <a:buNone/>
            </a:pPr>
            <a:r>
              <a:rPr lang="en-US" sz="2000" dirty="0"/>
              <a:t>(ii) Whether any suspected or </a:t>
            </a:r>
            <a:r>
              <a:rPr lang="en-US" sz="2000" dirty="0" smtClean="0"/>
              <a:t>likely fraud </a:t>
            </a:r>
            <a:r>
              <a:rPr lang="en-US" sz="2000" dirty="0"/>
              <a:t>cases are reported by branch </a:t>
            </a:r>
            <a:r>
              <a:rPr lang="en-US" sz="2000" dirty="0" smtClean="0"/>
              <a:t>to higher </a:t>
            </a:r>
            <a:r>
              <a:rPr lang="en-US" sz="2000" dirty="0"/>
              <a:t>office during the year? If yes</a:t>
            </a:r>
            <a:r>
              <a:rPr lang="en-US" sz="2000" dirty="0" smtClean="0"/>
              <a:t>, provide </a:t>
            </a:r>
            <a:r>
              <a:rPr lang="en-US" sz="2000" dirty="0"/>
              <a:t>the details thereof related </a:t>
            </a:r>
            <a:r>
              <a:rPr lang="en-US" sz="2000" dirty="0" smtClean="0"/>
              <a:t>to </a:t>
            </a:r>
            <a:r>
              <a:rPr lang="en-IN" sz="2000" dirty="0" smtClean="0"/>
              <a:t>status </a:t>
            </a:r>
            <a:r>
              <a:rPr lang="en-IN" sz="2000" dirty="0"/>
              <a:t>of investigation</a:t>
            </a:r>
            <a:r>
              <a:rPr lang="en-IN" sz="2000" dirty="0" smtClean="0"/>
              <a:t>.</a:t>
            </a:r>
          </a:p>
          <a:p>
            <a:pPr marL="363538" indent="-363538">
              <a:buNone/>
            </a:pPr>
            <a:r>
              <a:rPr lang="en-US" sz="2000" dirty="0"/>
              <a:t>(iii) In respect of fraud, based on your </a:t>
            </a:r>
            <a:r>
              <a:rPr lang="en-IN" sz="2000" dirty="0"/>
              <a:t>overall observation, please provide </a:t>
            </a:r>
            <a:r>
              <a:rPr lang="en-US" sz="2000" dirty="0"/>
              <a:t>your comments on the potential risk areas which might lead to </a:t>
            </a:r>
            <a:r>
              <a:rPr lang="en-IN" sz="2000" dirty="0"/>
              <a:t>perpetuation of fraud (e.g. falsification of accounts/false representation by the borrower; misappropriation of funds especially through related party/ shell company transactions; forgery and fabrication of financial documents like invoices, debtor </a:t>
            </a:r>
            <a:r>
              <a:rPr lang="en-US" sz="2000" dirty="0"/>
              <a:t>lists, stock statements, trade credit </a:t>
            </a:r>
            <a:r>
              <a:rPr lang="en-IN" sz="2000" dirty="0"/>
              <a:t>documents, shipping bills, work orders and encumbrance certificates </a:t>
            </a:r>
            <a:r>
              <a:rPr lang="en-US" sz="2000" dirty="0"/>
              <a:t>and avail credit; </a:t>
            </a:r>
            <a:endParaRPr lang="en-IN" sz="2000" dirty="0"/>
          </a:p>
          <a:p>
            <a:pPr marL="363538" indent="-363538">
              <a:buNone/>
            </a:pPr>
            <a:endParaRPr lang="en-IN" sz="2000" dirty="0"/>
          </a:p>
        </p:txBody>
      </p:sp>
      <p:sp>
        <p:nvSpPr>
          <p:cNvPr id="5" name="Footer Placeholder 4"/>
          <p:cNvSpPr>
            <a:spLocks noGrp="1"/>
          </p:cNvSpPr>
          <p:nvPr>
            <p:ph type="ftr" sz="quarter" idx="11"/>
          </p:nvPr>
        </p:nvSpPr>
        <p:spPr>
          <a:xfrm>
            <a:off x="3033486" y="6041362"/>
            <a:ext cx="3941460" cy="365125"/>
          </a:xfrm>
        </p:spPr>
        <p:txBody>
          <a:bodyPr/>
          <a:lstStyle/>
          <a:p>
            <a:pPr algn="ctr"/>
            <a:r>
              <a:rPr lang="en-IN" sz="1600" dirty="0" smtClean="0"/>
              <a:t>CA SHRINIWAS Y. JOSHI</a:t>
            </a:r>
            <a:endParaRPr lang="en-IN" sz="1600" dirty="0"/>
          </a:p>
        </p:txBody>
      </p:sp>
    </p:spTree>
    <p:extLst>
      <p:ext uri="{BB962C8B-B14F-4D97-AF65-F5344CB8AC3E}">
        <p14:creationId xmlns:p14="http://schemas.microsoft.com/office/powerpoint/2010/main" val="8143406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6971"/>
          </a:xfrm>
        </p:spPr>
        <p:txBody>
          <a:bodyPr/>
          <a:lstStyle/>
          <a:p>
            <a:r>
              <a:rPr lang="en-US" dirty="0" smtClean="0"/>
              <a:t>GENERAL</a:t>
            </a:r>
            <a:endParaRPr lang="en-IN" dirty="0"/>
          </a:p>
        </p:txBody>
      </p:sp>
      <p:sp>
        <p:nvSpPr>
          <p:cNvPr id="3" name="Content Placeholder 2"/>
          <p:cNvSpPr>
            <a:spLocks noGrp="1"/>
          </p:cNvSpPr>
          <p:nvPr>
            <p:ph idx="1"/>
          </p:nvPr>
        </p:nvSpPr>
        <p:spPr>
          <a:xfrm>
            <a:off x="677334" y="1596571"/>
            <a:ext cx="8596668" cy="4444791"/>
          </a:xfrm>
        </p:spPr>
        <p:txBody>
          <a:bodyPr>
            <a:noAutofit/>
          </a:bodyPr>
          <a:lstStyle/>
          <a:p>
            <a:pPr marL="0" indent="0">
              <a:buNone/>
            </a:pPr>
            <a:r>
              <a:rPr lang="en-IN" sz="2000" b="1" dirty="0"/>
              <a:t>4. Frauds</a:t>
            </a:r>
            <a:endParaRPr lang="en-US" sz="2000" b="1" dirty="0"/>
          </a:p>
          <a:p>
            <a:pPr marL="0" indent="0">
              <a:buNone/>
            </a:pPr>
            <a:r>
              <a:rPr lang="en-IN" dirty="0"/>
              <a:t>Furnish particulars of:</a:t>
            </a:r>
          </a:p>
          <a:p>
            <a:pPr marL="0" indent="0">
              <a:buNone/>
            </a:pPr>
            <a:r>
              <a:rPr lang="en-US" dirty="0" smtClean="0"/>
              <a:t>iii) </a:t>
            </a:r>
            <a:r>
              <a:rPr lang="en-US" dirty="0" err="1" smtClean="0"/>
              <a:t>Contd</a:t>
            </a:r>
            <a:r>
              <a:rPr lang="en-US" dirty="0" smtClean="0"/>
              <a:t>….</a:t>
            </a:r>
          </a:p>
          <a:p>
            <a:pPr marL="0" indent="0">
              <a:buNone/>
            </a:pPr>
            <a:r>
              <a:rPr lang="en-US" dirty="0" smtClean="0"/>
              <a:t>Use </a:t>
            </a:r>
            <a:r>
              <a:rPr lang="en-US" dirty="0"/>
              <a:t>of </a:t>
            </a:r>
            <a:r>
              <a:rPr lang="en-US" dirty="0" smtClean="0"/>
              <a:t>current </a:t>
            </a:r>
            <a:r>
              <a:rPr lang="en-IN" dirty="0" smtClean="0"/>
              <a:t>accounts </a:t>
            </a:r>
            <a:r>
              <a:rPr lang="en-IN" dirty="0"/>
              <a:t>outside consortium </a:t>
            </a:r>
            <a:r>
              <a:rPr lang="en-IN" dirty="0" smtClean="0"/>
              <a:t>where </a:t>
            </a:r>
            <a:r>
              <a:rPr lang="en-US" dirty="0" smtClean="0"/>
              <a:t>Trust </a:t>
            </a:r>
            <a:r>
              <a:rPr lang="en-US" dirty="0"/>
              <a:t>and Retention Account (TRA</a:t>
            </a:r>
            <a:r>
              <a:rPr lang="en-US" dirty="0" smtClean="0"/>
              <a:t>) is </a:t>
            </a:r>
            <a:r>
              <a:rPr lang="en-US" dirty="0"/>
              <a:t>maintained, to divert funds; </a:t>
            </a:r>
            <a:r>
              <a:rPr lang="en-US" dirty="0" smtClean="0"/>
              <a:t>List  of </a:t>
            </a:r>
            <a:r>
              <a:rPr lang="en-US" dirty="0"/>
              <a:t>Debtors/ Creditors were </a:t>
            </a:r>
            <a:r>
              <a:rPr lang="en-US" dirty="0" smtClean="0"/>
              <a:t>being fabricated </a:t>
            </a:r>
            <a:r>
              <a:rPr lang="en-US" dirty="0"/>
              <a:t>and receivables were </a:t>
            </a:r>
            <a:r>
              <a:rPr lang="en-US" dirty="0" smtClean="0"/>
              <a:t>not followed </a:t>
            </a:r>
            <a:r>
              <a:rPr lang="en-US" dirty="0"/>
              <a:t>up/ write off of debt </a:t>
            </a:r>
            <a:r>
              <a:rPr lang="en-US" dirty="0" smtClean="0"/>
              <a:t>of </a:t>
            </a:r>
            <a:r>
              <a:rPr lang="en-IN" dirty="0" smtClean="0"/>
              <a:t>related </a:t>
            </a:r>
            <a:r>
              <a:rPr lang="en-IN" dirty="0"/>
              <a:t>parties; </a:t>
            </a:r>
            <a:r>
              <a:rPr lang="en-IN" dirty="0" smtClean="0"/>
              <a:t>Fake export/shipping </a:t>
            </a:r>
            <a:r>
              <a:rPr lang="en-IN" dirty="0"/>
              <a:t>bill, etc.; </a:t>
            </a:r>
            <a:r>
              <a:rPr lang="en-IN" dirty="0" smtClean="0"/>
              <a:t>Over </a:t>
            </a:r>
            <a:r>
              <a:rPr lang="en-US" dirty="0" smtClean="0"/>
              <a:t>statement </a:t>
            </a:r>
            <a:r>
              <a:rPr lang="en-US" dirty="0"/>
              <a:t>of </a:t>
            </a:r>
            <a:r>
              <a:rPr lang="en-US" dirty="0" smtClean="0"/>
              <a:t> invoice </a:t>
            </a:r>
            <a:r>
              <a:rPr lang="en-US" dirty="0"/>
              <a:t>amounts, </a:t>
            </a:r>
            <a:r>
              <a:rPr lang="en-US" dirty="0" smtClean="0"/>
              <a:t>stock </a:t>
            </a:r>
            <a:r>
              <a:rPr lang="en-IN" dirty="0" smtClean="0"/>
              <a:t>statements</a:t>
            </a:r>
            <a:r>
              <a:rPr lang="en-IN" dirty="0"/>
              <a:t>, shipping bills, turnover</a:t>
            </a:r>
            <a:r>
              <a:rPr lang="en-IN" dirty="0" smtClean="0"/>
              <a:t>; </a:t>
            </a:r>
            <a:r>
              <a:rPr lang="en-US" dirty="0" smtClean="0"/>
              <a:t>fly </a:t>
            </a:r>
            <a:r>
              <a:rPr lang="en-US" dirty="0"/>
              <a:t>by night operations </a:t>
            </a:r>
            <a:r>
              <a:rPr lang="en-US" dirty="0" smtClean="0"/>
              <a:t>–including the </a:t>
            </a:r>
            <a:r>
              <a:rPr lang="en-US" dirty="0"/>
              <a:t>cases where vendors, related</a:t>
            </a:r>
            <a:r>
              <a:rPr lang="en-US" dirty="0" smtClean="0"/>
              <a:t>/ </a:t>
            </a:r>
            <a:r>
              <a:rPr lang="en-IN" dirty="0" smtClean="0"/>
              <a:t>associate </a:t>
            </a:r>
            <a:r>
              <a:rPr lang="en-IN" dirty="0"/>
              <a:t>parties, </a:t>
            </a:r>
            <a:r>
              <a:rPr lang="en-IN" dirty="0" smtClean="0"/>
              <a:t>manufacturing units </a:t>
            </a:r>
            <a:r>
              <a:rPr lang="en-IN" dirty="0"/>
              <a:t>etc. aren’t available on </a:t>
            </a:r>
            <a:r>
              <a:rPr lang="en-IN" dirty="0" smtClean="0"/>
              <a:t>the registered </a:t>
            </a:r>
            <a:r>
              <a:rPr lang="en-IN" dirty="0"/>
              <a:t>addresses; </a:t>
            </a:r>
            <a:r>
              <a:rPr lang="en-IN" dirty="0" smtClean="0"/>
              <a:t>Round Tripping </a:t>
            </a:r>
            <a:r>
              <a:rPr lang="en-IN" dirty="0"/>
              <a:t>of funds, etc</a:t>
            </a:r>
            <a:r>
              <a:rPr lang="en-IN" dirty="0" smtClean="0"/>
              <a:t>.)</a:t>
            </a:r>
          </a:p>
          <a:p>
            <a:pPr marL="0" indent="0">
              <a:buNone/>
            </a:pPr>
            <a:r>
              <a:rPr lang="en-US" dirty="0"/>
              <a:t>(iv) Whether the system of Early </a:t>
            </a:r>
            <a:r>
              <a:rPr lang="en-IN" dirty="0"/>
              <a:t>Warning Framework is working </a:t>
            </a:r>
            <a:r>
              <a:rPr lang="en-US" dirty="0"/>
              <a:t>effectively and, as required, the early warning signals form the basis for classifying an account as RFA.</a:t>
            </a:r>
            <a:endParaRPr lang="en-IN" dirty="0"/>
          </a:p>
          <a:p>
            <a:pPr marL="0" indent="0">
              <a:buNone/>
            </a:pPr>
            <a:endParaRPr lang="en-IN" sz="2000" dirty="0"/>
          </a:p>
        </p:txBody>
      </p:sp>
      <p:sp>
        <p:nvSpPr>
          <p:cNvPr id="5" name="Footer Placeholder 4"/>
          <p:cNvSpPr>
            <a:spLocks noGrp="1"/>
          </p:cNvSpPr>
          <p:nvPr>
            <p:ph type="ftr" sz="quarter" idx="11"/>
          </p:nvPr>
        </p:nvSpPr>
        <p:spPr>
          <a:xfrm>
            <a:off x="4049486" y="6041362"/>
            <a:ext cx="29254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28270211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IN" dirty="0"/>
          </a:p>
        </p:txBody>
      </p:sp>
      <p:sp>
        <p:nvSpPr>
          <p:cNvPr id="3" name="Content Placeholder 2"/>
          <p:cNvSpPr>
            <a:spLocks noGrp="1"/>
          </p:cNvSpPr>
          <p:nvPr>
            <p:ph idx="1"/>
          </p:nvPr>
        </p:nvSpPr>
        <p:spPr/>
        <p:txBody>
          <a:bodyPr>
            <a:normAutofit/>
          </a:bodyPr>
          <a:lstStyle/>
          <a:p>
            <a:pPr marL="261938" indent="-261938">
              <a:buNone/>
            </a:pPr>
            <a:r>
              <a:rPr lang="en-IN" b="1" dirty="0"/>
              <a:t>5. Implementation of </a:t>
            </a:r>
            <a:r>
              <a:rPr lang="en-IN" b="1" dirty="0" smtClean="0"/>
              <a:t>KYCAML guidelines</a:t>
            </a:r>
          </a:p>
          <a:p>
            <a:pPr marL="261938" indent="-261938">
              <a:buNone/>
            </a:pPr>
            <a:endParaRPr lang="en-US" b="1" dirty="0"/>
          </a:p>
          <a:p>
            <a:pPr marL="174625" indent="0">
              <a:buNone/>
            </a:pPr>
            <a:r>
              <a:rPr lang="en-US" dirty="0"/>
              <a:t>Whether the branch has </a:t>
            </a:r>
            <a:r>
              <a:rPr lang="en-US" dirty="0" smtClean="0"/>
              <a:t>adequate systems </a:t>
            </a:r>
            <a:r>
              <a:rPr lang="en-US" dirty="0"/>
              <a:t>and processes, as required, </a:t>
            </a:r>
            <a:r>
              <a:rPr lang="en-US" dirty="0" smtClean="0"/>
              <a:t>to </a:t>
            </a:r>
            <a:r>
              <a:rPr lang="en-IN" dirty="0" smtClean="0"/>
              <a:t>ensure </a:t>
            </a:r>
            <a:r>
              <a:rPr lang="en-IN" dirty="0"/>
              <a:t>adherence to </a:t>
            </a:r>
            <a:r>
              <a:rPr lang="en-IN" dirty="0" smtClean="0"/>
              <a:t>KYC/AML </a:t>
            </a:r>
            <a:r>
              <a:rPr lang="en-US" dirty="0" smtClean="0"/>
              <a:t>guidelines </a:t>
            </a:r>
            <a:r>
              <a:rPr lang="en-US" dirty="0"/>
              <a:t>towards prevention of </a:t>
            </a:r>
            <a:r>
              <a:rPr lang="en-US" dirty="0" smtClean="0"/>
              <a:t>money </a:t>
            </a:r>
            <a:r>
              <a:rPr lang="en-IN" dirty="0" smtClean="0"/>
              <a:t>laundering </a:t>
            </a:r>
            <a:r>
              <a:rPr lang="en-IN" dirty="0"/>
              <a:t>and terrorist financing</a:t>
            </a:r>
          </a:p>
          <a:p>
            <a:pPr marL="174625" indent="188913">
              <a:buNone/>
            </a:pPr>
            <a:endParaRPr lang="en-IN" dirty="0"/>
          </a:p>
          <a:p>
            <a:pPr marL="174625" indent="0">
              <a:buNone/>
            </a:pPr>
            <a:r>
              <a:rPr lang="en-US" dirty="0"/>
              <a:t>Whether the branch followed </a:t>
            </a:r>
            <a:r>
              <a:rPr lang="en-US" dirty="0" smtClean="0"/>
              <a:t>the KYC/AML </a:t>
            </a:r>
            <a:r>
              <a:rPr lang="en-US" dirty="0"/>
              <a:t>guidelines based on the </a:t>
            </a:r>
            <a:r>
              <a:rPr lang="en-US" dirty="0" smtClean="0"/>
              <a:t>test check </a:t>
            </a:r>
            <a:r>
              <a:rPr lang="en-US" dirty="0"/>
              <a:t>carried out by the branch auditors</a:t>
            </a:r>
            <a:endParaRPr lang="en-IN" dirty="0"/>
          </a:p>
        </p:txBody>
      </p:sp>
      <p:sp>
        <p:nvSpPr>
          <p:cNvPr id="5" name="Footer Placeholder 4"/>
          <p:cNvSpPr>
            <a:spLocks noGrp="1"/>
          </p:cNvSpPr>
          <p:nvPr>
            <p:ph type="ftr" sz="quarter" idx="11"/>
          </p:nvPr>
        </p:nvSpPr>
        <p:spPr>
          <a:xfrm>
            <a:off x="3556000" y="6041362"/>
            <a:ext cx="3418946"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4179034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IN" dirty="0"/>
          </a:p>
        </p:txBody>
      </p:sp>
      <p:sp>
        <p:nvSpPr>
          <p:cNvPr id="3" name="Content Placeholder 2"/>
          <p:cNvSpPr>
            <a:spLocks noGrp="1"/>
          </p:cNvSpPr>
          <p:nvPr>
            <p:ph idx="1"/>
          </p:nvPr>
        </p:nvSpPr>
        <p:spPr/>
        <p:txBody>
          <a:bodyPr>
            <a:normAutofit/>
          </a:bodyPr>
          <a:lstStyle/>
          <a:p>
            <a:pPr marL="261938" indent="-261938">
              <a:buNone/>
            </a:pPr>
            <a:r>
              <a:rPr lang="en-IN" sz="2000" b="1" dirty="0"/>
              <a:t>6. </a:t>
            </a:r>
            <a:r>
              <a:rPr lang="en-IN" sz="2000" b="1" dirty="0" smtClean="0"/>
              <a:t>Management </a:t>
            </a:r>
            <a:r>
              <a:rPr lang="en-IN" sz="2000" b="1" dirty="0"/>
              <a:t>Information </a:t>
            </a:r>
            <a:r>
              <a:rPr lang="en-IN" sz="2000" b="1" dirty="0" smtClean="0"/>
              <a:t>System</a:t>
            </a:r>
          </a:p>
          <a:p>
            <a:pPr marL="261938" indent="-261938">
              <a:buNone/>
            </a:pPr>
            <a:endParaRPr lang="en-US" sz="2000" b="1" dirty="0"/>
          </a:p>
          <a:p>
            <a:pPr marL="0" indent="0">
              <a:buNone/>
            </a:pPr>
            <a:r>
              <a:rPr lang="en-US" sz="2000" b="1" dirty="0"/>
              <a:t>(a) </a:t>
            </a:r>
            <a:r>
              <a:rPr lang="en-US" sz="2000" dirty="0"/>
              <a:t>Whether the branch has the </a:t>
            </a:r>
            <a:r>
              <a:rPr lang="en-US" sz="2000" dirty="0" smtClean="0"/>
              <a:t>proper systems </a:t>
            </a:r>
            <a:r>
              <a:rPr lang="en-US" sz="2000" dirty="0"/>
              <a:t>and procedures to ensure </a:t>
            </a:r>
            <a:r>
              <a:rPr lang="en-US" sz="2000" dirty="0" smtClean="0"/>
              <a:t>data integrity </a:t>
            </a:r>
            <a:r>
              <a:rPr lang="en-US" sz="2000" dirty="0"/>
              <a:t>relating to all data </a:t>
            </a:r>
            <a:r>
              <a:rPr lang="en-US" sz="2000" dirty="0" smtClean="0"/>
              <a:t>inputs which </a:t>
            </a:r>
            <a:r>
              <a:rPr lang="en-US" sz="2000" dirty="0"/>
              <a:t>are to be used for MIS </a:t>
            </a:r>
            <a:r>
              <a:rPr lang="en-US" sz="2000" dirty="0" smtClean="0"/>
              <a:t>at corporate </a:t>
            </a:r>
            <a:r>
              <a:rPr lang="en-US" sz="2000" dirty="0"/>
              <a:t>office level and </a:t>
            </a:r>
            <a:r>
              <a:rPr lang="en-US" sz="2000" dirty="0" smtClean="0"/>
              <a:t>for </a:t>
            </a:r>
            <a:r>
              <a:rPr lang="en-IN" sz="2000" dirty="0" smtClean="0"/>
              <a:t>supervisory </a:t>
            </a:r>
            <a:r>
              <a:rPr lang="en-IN" sz="2000" dirty="0"/>
              <a:t>reporting purposes. </a:t>
            </a:r>
            <a:r>
              <a:rPr lang="en-IN" sz="2000" dirty="0" smtClean="0"/>
              <a:t>Have </a:t>
            </a:r>
            <a:r>
              <a:rPr lang="en-US" sz="2000" dirty="0" smtClean="0"/>
              <a:t>you </a:t>
            </a:r>
            <a:r>
              <a:rPr lang="en-US" sz="2000" dirty="0"/>
              <a:t>come across any instances </a:t>
            </a:r>
            <a:r>
              <a:rPr lang="en-US" sz="2000" dirty="0" smtClean="0"/>
              <a:t>where </a:t>
            </a:r>
            <a:r>
              <a:rPr lang="en-IN" sz="2000" dirty="0" smtClean="0"/>
              <a:t>data </a:t>
            </a:r>
            <a:r>
              <a:rPr lang="en-IN" sz="2000" dirty="0"/>
              <a:t>integrity was compromised?</a:t>
            </a:r>
            <a:endParaRPr lang="en-US" sz="2000" b="1" dirty="0"/>
          </a:p>
        </p:txBody>
      </p:sp>
      <p:sp>
        <p:nvSpPr>
          <p:cNvPr id="5" name="Footer Placeholder 4"/>
          <p:cNvSpPr>
            <a:spLocks noGrp="1"/>
          </p:cNvSpPr>
          <p:nvPr>
            <p:ph type="ftr" sz="quarter" idx="11"/>
          </p:nvPr>
        </p:nvSpPr>
        <p:spPr>
          <a:xfrm>
            <a:off x="3585028" y="6041362"/>
            <a:ext cx="3389917"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7072276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IN" dirty="0"/>
          </a:p>
        </p:txBody>
      </p:sp>
      <p:sp>
        <p:nvSpPr>
          <p:cNvPr id="3" name="Content Placeholder 2"/>
          <p:cNvSpPr>
            <a:spLocks noGrp="1"/>
          </p:cNvSpPr>
          <p:nvPr>
            <p:ph idx="1"/>
          </p:nvPr>
        </p:nvSpPr>
        <p:spPr>
          <a:xfrm>
            <a:off x="677334" y="2160590"/>
            <a:ext cx="8596668" cy="3703182"/>
          </a:xfrm>
        </p:spPr>
        <p:txBody>
          <a:bodyPr>
            <a:normAutofit/>
          </a:bodyPr>
          <a:lstStyle/>
          <a:p>
            <a:pPr marL="261938" indent="-261938">
              <a:buNone/>
            </a:pPr>
            <a:r>
              <a:rPr lang="en-IN" b="1" dirty="0"/>
              <a:t>7</a:t>
            </a:r>
            <a:r>
              <a:rPr lang="en-IN" sz="2000" b="1" dirty="0"/>
              <a:t>. Miscellaneous</a:t>
            </a:r>
            <a:endParaRPr lang="en-US" sz="2000" b="1" dirty="0"/>
          </a:p>
          <a:p>
            <a:pPr marL="0" indent="0">
              <a:buNone/>
            </a:pPr>
            <a:r>
              <a:rPr lang="en-US" sz="2000" b="1" dirty="0"/>
              <a:t>(a) </a:t>
            </a:r>
            <a:r>
              <a:rPr lang="en-US" sz="2000" dirty="0"/>
              <a:t>In framing your audit report/LFAR</a:t>
            </a:r>
            <a:r>
              <a:rPr lang="en-US" sz="2000" dirty="0" smtClean="0"/>
              <a:t>, have </a:t>
            </a:r>
            <a:r>
              <a:rPr lang="en-US" sz="2000" dirty="0"/>
              <a:t>you considered the major </a:t>
            </a:r>
            <a:r>
              <a:rPr lang="en-US" sz="2000" dirty="0" smtClean="0"/>
              <a:t>adverse comments </a:t>
            </a:r>
            <a:r>
              <a:rPr lang="en-US" sz="2000" dirty="0"/>
              <a:t>arising out of the </a:t>
            </a:r>
            <a:r>
              <a:rPr lang="en-US" sz="2000" dirty="0" smtClean="0"/>
              <a:t>latest </a:t>
            </a:r>
            <a:r>
              <a:rPr lang="en-IN" sz="2000" dirty="0" smtClean="0"/>
              <a:t>reports </a:t>
            </a:r>
            <a:r>
              <a:rPr lang="en-IN" sz="2000" dirty="0"/>
              <a:t>such as:</a:t>
            </a:r>
          </a:p>
          <a:p>
            <a:pPr marL="0" indent="0">
              <a:buNone/>
            </a:pPr>
            <a:r>
              <a:rPr lang="en-US" sz="2000" dirty="0" err="1"/>
              <a:t>i</a:t>
            </a:r>
            <a:r>
              <a:rPr lang="en-US" sz="2000" dirty="0"/>
              <a:t>) Previous year’s Branch Audit Report </a:t>
            </a:r>
            <a:r>
              <a:rPr lang="en-US" sz="2000" dirty="0" smtClean="0"/>
              <a:t>/ </a:t>
            </a:r>
            <a:r>
              <a:rPr lang="en-IN" sz="2000" dirty="0" smtClean="0"/>
              <a:t>LFAR</a:t>
            </a:r>
            <a:r>
              <a:rPr lang="en-IN" sz="2000" dirty="0"/>
              <a:t>;</a:t>
            </a:r>
          </a:p>
          <a:p>
            <a:pPr marL="0" indent="0">
              <a:buNone/>
            </a:pPr>
            <a:r>
              <a:rPr lang="fr-FR" sz="2000" dirty="0"/>
              <a:t>ii) </a:t>
            </a:r>
            <a:r>
              <a:rPr lang="fr-FR" sz="2000" dirty="0" err="1"/>
              <a:t>Internal</a:t>
            </a:r>
            <a:r>
              <a:rPr lang="fr-FR" sz="2000" dirty="0"/>
              <a:t> audit/ Snap Audit/ </a:t>
            </a:r>
            <a:r>
              <a:rPr lang="fr-FR" sz="2000" dirty="0" smtClean="0"/>
              <a:t>concurrent </a:t>
            </a:r>
            <a:r>
              <a:rPr lang="en-IN" sz="2000" dirty="0" smtClean="0"/>
              <a:t>audit </a:t>
            </a:r>
            <a:r>
              <a:rPr lang="en-IN" sz="2000" dirty="0"/>
              <a:t>report(s);</a:t>
            </a:r>
          </a:p>
          <a:p>
            <a:pPr marL="0" indent="0">
              <a:buNone/>
            </a:pPr>
            <a:r>
              <a:rPr lang="en-IN" sz="2000" dirty="0"/>
              <a:t>iii) Credit Audit Report;</a:t>
            </a:r>
          </a:p>
          <a:p>
            <a:pPr marL="0" indent="0">
              <a:buNone/>
            </a:pPr>
            <a:r>
              <a:rPr lang="en-IN" sz="2000" dirty="0"/>
              <a:t>iv) Stock audit Report;</a:t>
            </a:r>
            <a:endParaRPr lang="en-US" sz="2000" b="1" dirty="0"/>
          </a:p>
        </p:txBody>
      </p:sp>
      <p:sp>
        <p:nvSpPr>
          <p:cNvPr id="5" name="Footer Placeholder 4"/>
          <p:cNvSpPr>
            <a:spLocks noGrp="1"/>
          </p:cNvSpPr>
          <p:nvPr>
            <p:ph type="ftr" sz="quarter" idx="11"/>
          </p:nvPr>
        </p:nvSpPr>
        <p:spPr>
          <a:xfrm>
            <a:off x="3541486" y="6041362"/>
            <a:ext cx="3433460"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1299245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IN" dirty="0"/>
          </a:p>
        </p:txBody>
      </p:sp>
      <p:sp>
        <p:nvSpPr>
          <p:cNvPr id="3" name="Content Placeholder 2"/>
          <p:cNvSpPr>
            <a:spLocks noGrp="1"/>
          </p:cNvSpPr>
          <p:nvPr>
            <p:ph idx="1"/>
          </p:nvPr>
        </p:nvSpPr>
        <p:spPr/>
        <p:txBody>
          <a:bodyPr>
            <a:normAutofit fontScale="92500" lnSpcReduction="10000"/>
          </a:bodyPr>
          <a:lstStyle/>
          <a:p>
            <a:pPr marL="261938" indent="-261938">
              <a:buNone/>
            </a:pPr>
            <a:r>
              <a:rPr lang="en-IN" b="1" dirty="0"/>
              <a:t>7. </a:t>
            </a:r>
            <a:r>
              <a:rPr lang="en-IN" b="1" dirty="0" smtClean="0"/>
              <a:t>Miscellaneous… Contd..</a:t>
            </a:r>
            <a:endParaRPr lang="en-US" sz="2000" b="1" dirty="0"/>
          </a:p>
          <a:p>
            <a:pPr marL="0" indent="0">
              <a:buNone/>
            </a:pPr>
            <a:r>
              <a:rPr lang="en-US" dirty="0"/>
              <a:t>v) RBI Inspection Report, if </a:t>
            </a:r>
            <a:r>
              <a:rPr lang="en-US" dirty="0" smtClean="0"/>
              <a:t>such </a:t>
            </a:r>
            <a:r>
              <a:rPr lang="en-IN" dirty="0" smtClean="0"/>
              <a:t>inspection </a:t>
            </a:r>
            <a:r>
              <a:rPr lang="en-IN" dirty="0"/>
              <a:t>took place;</a:t>
            </a:r>
          </a:p>
          <a:p>
            <a:pPr marL="0" indent="0">
              <a:buNone/>
            </a:pPr>
            <a:r>
              <a:rPr lang="en-US" dirty="0"/>
              <a:t>vi) Income and Expenditure (Revenue</a:t>
            </a:r>
            <a:r>
              <a:rPr lang="en-US" dirty="0" smtClean="0"/>
              <a:t>) </a:t>
            </a:r>
            <a:r>
              <a:rPr lang="en-IN" dirty="0" smtClean="0"/>
              <a:t>Audit</a:t>
            </a:r>
            <a:r>
              <a:rPr lang="en-IN" dirty="0"/>
              <a:t>;</a:t>
            </a:r>
          </a:p>
          <a:p>
            <a:pPr marL="0" indent="0">
              <a:buNone/>
            </a:pPr>
            <a:r>
              <a:rPr lang="en-IN" dirty="0"/>
              <a:t>vii) IS/IT/Computer/Systems Audit; </a:t>
            </a:r>
            <a:r>
              <a:rPr lang="en-IN" dirty="0" smtClean="0"/>
              <a:t>and </a:t>
            </a:r>
          </a:p>
          <a:p>
            <a:pPr marL="0" indent="0">
              <a:buNone/>
            </a:pPr>
            <a:r>
              <a:rPr lang="en-IN" dirty="0" smtClean="0"/>
              <a:t>viii</a:t>
            </a:r>
            <a:r>
              <a:rPr lang="en-IN" dirty="0"/>
              <a:t>) Any special inspection </a:t>
            </a:r>
            <a:r>
              <a:rPr lang="en-IN" dirty="0" smtClean="0"/>
              <a:t>/ investigation </a:t>
            </a:r>
            <a:r>
              <a:rPr lang="en-IN" dirty="0"/>
              <a:t>report</a:t>
            </a:r>
            <a:r>
              <a:rPr lang="en-IN" dirty="0" smtClean="0"/>
              <a:t>?</a:t>
            </a:r>
          </a:p>
          <a:p>
            <a:r>
              <a:rPr lang="en-US" dirty="0" smtClean="0"/>
              <a:t>(b)Are </a:t>
            </a:r>
            <a:r>
              <a:rPr lang="en-US" dirty="0"/>
              <a:t>there any other matters, which you</a:t>
            </a:r>
            <a:r>
              <a:rPr lang="en-US" dirty="0" smtClean="0"/>
              <a:t>, as </a:t>
            </a:r>
            <a:r>
              <a:rPr lang="en-US" dirty="0"/>
              <a:t>branch auditor, would like to bring </a:t>
            </a:r>
            <a:r>
              <a:rPr lang="en-US" dirty="0" smtClean="0"/>
              <a:t>to the </a:t>
            </a:r>
            <a:r>
              <a:rPr lang="en-US" dirty="0"/>
              <a:t>notice of the </a:t>
            </a:r>
            <a:r>
              <a:rPr lang="en-US" dirty="0" smtClean="0"/>
              <a:t> management </a:t>
            </a:r>
            <a:r>
              <a:rPr lang="en-US" dirty="0"/>
              <a:t>or </a:t>
            </a:r>
            <a:r>
              <a:rPr lang="en-US" dirty="0" smtClean="0"/>
              <a:t>the </a:t>
            </a:r>
            <a:r>
              <a:rPr lang="en-IN" dirty="0" smtClean="0"/>
              <a:t>Statutory </a:t>
            </a:r>
            <a:r>
              <a:rPr lang="en-IN" dirty="0"/>
              <a:t>Central Auditors</a:t>
            </a:r>
            <a:r>
              <a:rPr lang="en-IN" dirty="0" smtClean="0"/>
              <a:t>?</a:t>
            </a:r>
            <a:r>
              <a:rPr lang="en-US" dirty="0"/>
              <a:t> Are there any other matters, which you,</a:t>
            </a:r>
          </a:p>
          <a:p>
            <a:r>
              <a:rPr lang="en-US" dirty="0"/>
              <a:t>as branch auditor, would like to bring to</a:t>
            </a:r>
          </a:p>
          <a:p>
            <a:r>
              <a:rPr lang="en-US" dirty="0"/>
              <a:t>the notice of the management or the</a:t>
            </a:r>
          </a:p>
          <a:p>
            <a:r>
              <a:rPr lang="en-IN" dirty="0"/>
              <a:t>Statutory Central Auditors?</a:t>
            </a:r>
            <a:endParaRPr lang="en-US" sz="2000" b="1" dirty="0"/>
          </a:p>
        </p:txBody>
      </p:sp>
      <p:sp>
        <p:nvSpPr>
          <p:cNvPr id="5" name="Footer Placeholder 4"/>
          <p:cNvSpPr>
            <a:spLocks noGrp="1"/>
          </p:cNvSpPr>
          <p:nvPr>
            <p:ph type="ftr" sz="quarter" idx="11"/>
          </p:nvPr>
        </p:nvSpPr>
        <p:spPr>
          <a:xfrm>
            <a:off x="3759200" y="6041362"/>
            <a:ext cx="3215746"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7891785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85796"/>
            <a:ext cx="8229600" cy="4250662"/>
          </a:xfrm>
        </p:spPr>
        <p:txBody>
          <a:bodyPr/>
          <a:lstStyle/>
          <a:p>
            <a:endParaRPr lang="en-US" dirty="0"/>
          </a:p>
        </p:txBody>
      </p:sp>
      <p:sp>
        <p:nvSpPr>
          <p:cNvPr id="4" name="Footer Placeholder 3"/>
          <p:cNvSpPr>
            <a:spLocks noGrp="1"/>
          </p:cNvSpPr>
          <p:nvPr>
            <p:ph type="ftr" sz="quarter" idx="11"/>
          </p:nvPr>
        </p:nvSpPr>
        <p:spPr>
          <a:xfrm>
            <a:off x="4738678" y="6143644"/>
            <a:ext cx="3643338" cy="476250"/>
          </a:xfrm>
        </p:spPr>
        <p:txBody>
          <a:bodyPr/>
          <a:lstStyle/>
          <a:p>
            <a:r>
              <a:rPr lang="es-ES" sz="2000" b="1" dirty="0"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
        <p:nvSpPr>
          <p:cNvPr id="6" name="Rectangle 5"/>
          <p:cNvSpPr/>
          <p:nvPr/>
        </p:nvSpPr>
        <p:spPr>
          <a:xfrm>
            <a:off x="3595670" y="3071810"/>
            <a:ext cx="5380640" cy="1107996"/>
          </a:xfrm>
          <a:prstGeom prst="rect">
            <a:avLst/>
          </a:prstGeom>
          <a:noFill/>
        </p:spPr>
        <p:txBody>
          <a:bodyPr wrap="none" lIns="91440" tIns="45720" rIns="91440" bIns="45720">
            <a:spAutoFit/>
          </a:bodyPr>
          <a:lstStyle/>
          <a:p>
            <a:pPr algn="ctr"/>
            <a:r>
              <a:rPr lang="en-US"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ongolian Baiti" pitchFamily="66" charset="0"/>
                <a:cs typeface="Mongolian Baiti" pitchFamily="66" charset="0"/>
              </a:rPr>
              <a:t>THANK YOU.</a:t>
            </a:r>
            <a:endParaRPr lang="en-US"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ongolian Baiti" pitchFamily="66" charset="0"/>
              <a:cs typeface="Mongolian Baiti" pitchFamily="66" charset="0"/>
            </a:endParaRPr>
          </a:p>
        </p:txBody>
      </p:sp>
    </p:spTree>
    <p:extLst>
      <p:ext uri="{BB962C8B-B14F-4D97-AF65-F5344CB8AC3E}">
        <p14:creationId xmlns:p14="http://schemas.microsoft.com/office/powerpoint/2010/main" val="2222847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1992313" y="44451"/>
            <a:ext cx="8229600" cy="981075"/>
          </a:xfrm>
        </p:spPr>
        <p:txBody>
          <a:bodyPr/>
          <a:lstStyle/>
          <a:p>
            <a:pPr algn="l"/>
            <a:r>
              <a:rPr lang="en-US" b="1" dirty="0">
                <a:solidFill>
                  <a:schemeClr val="tx1"/>
                </a:solidFill>
              </a:rPr>
              <a:t>APPROACH TO LFAR</a:t>
            </a:r>
            <a:endParaRPr lang="en-US" dirty="0">
              <a:solidFill>
                <a:schemeClr val="tx1"/>
              </a:solidFill>
            </a:endParaRPr>
          </a:p>
        </p:txBody>
      </p:sp>
      <p:sp>
        <p:nvSpPr>
          <p:cNvPr id="198659" name="Rectangle 3"/>
          <p:cNvSpPr>
            <a:spLocks noGrp="1" noChangeArrowheads="1"/>
          </p:cNvSpPr>
          <p:nvPr>
            <p:ph type="body" idx="1"/>
          </p:nvPr>
        </p:nvSpPr>
        <p:spPr/>
        <p:txBody>
          <a:bodyPr/>
          <a:lstStyle/>
          <a:p>
            <a:pPr>
              <a:buNone/>
            </a:pPr>
            <a:endParaRPr lang="en-US" dirty="0" smtClean="0">
              <a:latin typeface="Microsoft Tai Le" pitchFamily="34" charset="0"/>
              <a:cs typeface="Microsoft Tai Le" pitchFamily="34" charset="0"/>
            </a:endParaRPr>
          </a:p>
          <a:p>
            <a:pPr>
              <a:buBlip>
                <a:blip r:embed="rId2"/>
              </a:buBlip>
            </a:pPr>
            <a:r>
              <a:rPr lang="en-US" sz="3000" dirty="0">
                <a:latin typeface="Microsoft Tai Le" pitchFamily="34" charset="0"/>
                <a:cs typeface="Microsoft Tai Le" pitchFamily="34" charset="0"/>
              </a:rPr>
              <a:t>Shortcoming/weaknesses/reservations / adverse comments with reasons</a:t>
            </a:r>
          </a:p>
          <a:p>
            <a:pPr>
              <a:buNone/>
            </a:pPr>
            <a:endParaRPr lang="en-US" sz="3000" dirty="0">
              <a:latin typeface="Microsoft Tai Le" pitchFamily="34" charset="0"/>
              <a:cs typeface="Microsoft Tai Le" pitchFamily="34" charset="0"/>
            </a:endParaRPr>
          </a:p>
          <a:p>
            <a:pPr>
              <a:buBlip>
                <a:blip r:embed="rId2"/>
              </a:buBlip>
            </a:pPr>
            <a:r>
              <a:rPr lang="en-US" sz="3000" dirty="0">
                <a:latin typeface="Microsoft Tai Le" pitchFamily="34" charset="0"/>
                <a:cs typeface="Microsoft Tai Le" pitchFamily="34" charset="0"/>
              </a:rPr>
              <a:t>Do not copy from previous year </a:t>
            </a:r>
          </a:p>
          <a:p>
            <a:pPr>
              <a:buNone/>
            </a:pPr>
            <a:endParaRPr lang="en-US" sz="3000" dirty="0">
              <a:latin typeface="Microsoft Tai Le" pitchFamily="34" charset="0"/>
              <a:cs typeface="Microsoft Tai Le" pitchFamily="34" charset="0"/>
            </a:endParaRPr>
          </a:p>
          <a:p>
            <a:pPr>
              <a:buBlip>
                <a:blip r:embed="rId2"/>
              </a:buBlip>
            </a:pPr>
            <a:r>
              <a:rPr lang="en-US" sz="3000" dirty="0">
                <a:latin typeface="Microsoft Tai Le" pitchFamily="34" charset="0"/>
                <a:cs typeface="Microsoft Tai Le" pitchFamily="34" charset="0"/>
              </a:rPr>
              <a:t>Repeat major qualifications in main report</a:t>
            </a:r>
            <a:endParaRPr lang="en-US" sz="3000" dirty="0">
              <a:latin typeface="Microsoft Tai Le" pitchFamily="34" charset="0"/>
              <a:cs typeface="Microsoft Tai Le" pitchFamily="34" charset="0"/>
            </a:endParaRPr>
          </a:p>
        </p:txBody>
      </p:sp>
      <p:sp>
        <p:nvSpPr>
          <p:cNvPr id="5" name="Footer Placeholder 4"/>
          <p:cNvSpPr>
            <a:spLocks noGrp="1"/>
          </p:cNvSpPr>
          <p:nvPr>
            <p:ph type="ftr" sz="quarter" idx="11"/>
          </p:nvPr>
        </p:nvSpPr>
        <p:spPr>
          <a:xfrm>
            <a:off x="4381488" y="6245225"/>
            <a:ext cx="3571900" cy="476250"/>
          </a:xfrm>
        </p:spPr>
        <p:txBody>
          <a:bodyPr/>
          <a:lstStyle/>
          <a:p>
            <a:r>
              <a:rPr lang="es-ES" sz="2000" b="1"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Tree>
    <p:extLst>
      <p:ext uri="{BB962C8B-B14F-4D97-AF65-F5344CB8AC3E}">
        <p14:creationId xmlns:p14="http://schemas.microsoft.com/office/powerpoint/2010/main" val="1616840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lgn="l"/>
            <a:r>
              <a:rPr lang="en-US" b="1" dirty="0">
                <a:solidFill>
                  <a:schemeClr val="tx1"/>
                </a:solidFill>
              </a:rPr>
              <a:t>APPROACH TO LFAR</a:t>
            </a:r>
            <a:endParaRPr lang="en-US" dirty="0">
              <a:solidFill>
                <a:schemeClr val="tx1"/>
              </a:solidFill>
            </a:endParaRPr>
          </a:p>
        </p:txBody>
      </p:sp>
      <p:sp>
        <p:nvSpPr>
          <p:cNvPr id="198659" name="Rectangle 3"/>
          <p:cNvSpPr>
            <a:spLocks noGrp="1" noChangeArrowheads="1"/>
          </p:cNvSpPr>
          <p:nvPr>
            <p:ph idx="1"/>
          </p:nvPr>
        </p:nvSpPr>
        <p:spPr/>
        <p:txBody>
          <a:bodyPr/>
          <a:lstStyle/>
          <a:p>
            <a:pPr>
              <a:buNone/>
            </a:pPr>
            <a:endParaRPr lang="en-US" dirty="0" smtClean="0">
              <a:latin typeface="Microsoft Tai Le" pitchFamily="34" charset="0"/>
              <a:cs typeface="Microsoft Tai Le" pitchFamily="34" charset="0"/>
            </a:endParaRPr>
          </a:p>
          <a:p>
            <a:pPr>
              <a:buBlip>
                <a:blip r:embed="rId2"/>
              </a:buBlip>
            </a:pPr>
            <a:r>
              <a:rPr lang="en-US" sz="3000" dirty="0">
                <a:latin typeface="Microsoft Tai Le" pitchFamily="34" charset="0"/>
                <a:cs typeface="Microsoft Tai Le" pitchFamily="34" charset="0"/>
              </a:rPr>
              <a:t>Discuss contents with branch head</a:t>
            </a:r>
          </a:p>
          <a:p>
            <a:pPr>
              <a:buBlip>
                <a:blip r:embed="rId2"/>
              </a:buBlip>
            </a:pPr>
            <a:r>
              <a:rPr lang="en-US" sz="3000" dirty="0">
                <a:latin typeface="Microsoft Tai Le" pitchFamily="34" charset="0"/>
                <a:cs typeface="Microsoft Tai Le" pitchFamily="34" charset="0"/>
              </a:rPr>
              <a:t>Make correct representation of facts</a:t>
            </a:r>
          </a:p>
          <a:p>
            <a:pPr>
              <a:buBlip>
                <a:blip r:embed="rId2"/>
              </a:buBlip>
            </a:pPr>
            <a:r>
              <a:rPr lang="en-US" sz="3000" dirty="0">
                <a:latin typeface="Microsoft Tai Le" pitchFamily="34" charset="0"/>
                <a:cs typeface="Microsoft Tai Le" pitchFamily="34" charset="0"/>
              </a:rPr>
              <a:t>Give bank's point of view </a:t>
            </a:r>
          </a:p>
          <a:p>
            <a:pPr>
              <a:buBlip>
                <a:blip r:embed="rId2"/>
              </a:buBlip>
            </a:pPr>
            <a:r>
              <a:rPr lang="en-US" sz="3000" dirty="0">
                <a:latin typeface="Microsoft Tai Le" pitchFamily="34" charset="0"/>
                <a:cs typeface="Microsoft Tai Le" pitchFamily="34" charset="0"/>
              </a:rPr>
              <a:t>Give specific disclosures on nature and extent of work done and limitations</a:t>
            </a:r>
          </a:p>
          <a:p>
            <a:pPr>
              <a:buBlip>
                <a:blip r:embed="rId2"/>
              </a:buBlip>
            </a:pPr>
            <a:r>
              <a:rPr lang="en-US" sz="3000" dirty="0">
                <a:latin typeface="Microsoft Tai Le" pitchFamily="34" charset="0"/>
                <a:cs typeface="Microsoft Tai Le" pitchFamily="34" charset="0"/>
              </a:rPr>
              <a:t>Give disclaimer for non-availability of records</a:t>
            </a:r>
            <a:endParaRPr lang="en-US" sz="3000" dirty="0">
              <a:latin typeface="Microsoft Tai Le" pitchFamily="34" charset="0"/>
              <a:cs typeface="Microsoft Tai Le" pitchFamily="34" charset="0"/>
            </a:endParaRPr>
          </a:p>
        </p:txBody>
      </p:sp>
      <p:sp>
        <p:nvSpPr>
          <p:cNvPr id="5" name="Footer Placeholder 4"/>
          <p:cNvSpPr>
            <a:spLocks noGrp="1"/>
          </p:cNvSpPr>
          <p:nvPr>
            <p:ph type="ftr" sz="quarter" idx="11"/>
          </p:nvPr>
        </p:nvSpPr>
        <p:spPr>
          <a:xfrm>
            <a:off x="3149600" y="6041362"/>
            <a:ext cx="3825346" cy="365125"/>
          </a:xfrm>
        </p:spPr>
        <p:txBody>
          <a:bodyPr/>
          <a:lstStyle/>
          <a:p>
            <a:pPr algn="ctr"/>
            <a:r>
              <a:rPr lang="es-ES" sz="2000" b="1" smtClean="0">
                <a:solidFill>
                  <a:schemeClr val="accent6">
                    <a:lumMod val="75000"/>
                  </a:schemeClr>
                </a:solidFill>
                <a:latin typeface="Microsoft Tai Le" pitchFamily="34" charset="0"/>
                <a:cs typeface="Microsoft Tai Le" pitchFamily="34" charset="0"/>
              </a:rPr>
              <a:t>CA SHRINIWAS Y. JOSHI</a:t>
            </a:r>
            <a:endParaRPr lang="es-ES" sz="2000" b="1" dirty="0">
              <a:solidFill>
                <a:schemeClr val="accent6">
                  <a:lumMod val="75000"/>
                </a:schemeClr>
              </a:solidFill>
              <a:latin typeface="Microsoft Tai Le" pitchFamily="34" charset="0"/>
              <a:cs typeface="Microsoft Tai Le" pitchFamily="34" charset="0"/>
            </a:endParaRPr>
          </a:p>
        </p:txBody>
      </p:sp>
    </p:spTree>
    <p:extLst>
      <p:ext uri="{BB962C8B-B14F-4D97-AF65-F5344CB8AC3E}">
        <p14:creationId xmlns:p14="http://schemas.microsoft.com/office/powerpoint/2010/main" val="1834758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1200"/>
          </a:xfrm>
        </p:spPr>
        <p:txBody>
          <a:bodyPr/>
          <a:lstStyle/>
          <a:p>
            <a:r>
              <a:rPr lang="en-US" dirty="0" smtClean="0"/>
              <a:t>ASSETS - Cash</a:t>
            </a:r>
            <a:endParaRPr lang="en-IN" dirty="0"/>
          </a:p>
        </p:txBody>
      </p:sp>
      <p:sp>
        <p:nvSpPr>
          <p:cNvPr id="3" name="Content Placeholder 2"/>
          <p:cNvSpPr>
            <a:spLocks noGrp="1"/>
          </p:cNvSpPr>
          <p:nvPr>
            <p:ph idx="1"/>
          </p:nvPr>
        </p:nvSpPr>
        <p:spPr>
          <a:xfrm>
            <a:off x="677334" y="1320801"/>
            <a:ext cx="8596668" cy="4720562"/>
          </a:xfrm>
        </p:spPr>
        <p:txBody>
          <a:bodyPr>
            <a:normAutofit lnSpcReduction="10000"/>
          </a:bodyPr>
          <a:lstStyle/>
          <a:p>
            <a:pPr marL="449263" indent="-449263" algn="just">
              <a:buNone/>
            </a:pPr>
            <a:r>
              <a:rPr lang="en-US" sz="2000" dirty="0" smtClean="0"/>
              <a:t>a.  Does </a:t>
            </a:r>
            <a:r>
              <a:rPr lang="en-US" sz="2000" dirty="0"/>
              <a:t>the system ensure that cash </a:t>
            </a:r>
            <a:r>
              <a:rPr lang="en-US" sz="2000" dirty="0" smtClean="0"/>
              <a:t>maintained is </a:t>
            </a:r>
            <a:r>
              <a:rPr lang="en-US" sz="2000" dirty="0"/>
              <a:t>in effective joint custody of two or </a:t>
            </a:r>
            <a:r>
              <a:rPr lang="en-US" sz="2000" dirty="0" smtClean="0"/>
              <a:t>more officials</a:t>
            </a:r>
            <a:r>
              <a:rPr lang="en-US" sz="2000" dirty="0"/>
              <a:t>, as per the instructions of </a:t>
            </a:r>
            <a:r>
              <a:rPr lang="en-US" sz="2000" dirty="0" smtClean="0"/>
              <a:t>the controlling </a:t>
            </a:r>
            <a:r>
              <a:rPr lang="en-US" sz="2000" dirty="0"/>
              <a:t>authorities of the bank</a:t>
            </a:r>
            <a:r>
              <a:rPr lang="en-US" sz="2000" dirty="0" smtClean="0"/>
              <a:t>?</a:t>
            </a:r>
          </a:p>
          <a:p>
            <a:pPr marL="0" indent="0" algn="just">
              <a:buNone/>
            </a:pPr>
            <a:endParaRPr lang="en-US" sz="2000" dirty="0" smtClean="0"/>
          </a:p>
          <a:p>
            <a:pPr marL="449263" indent="-449263" algn="just">
              <a:buNone/>
            </a:pPr>
            <a:r>
              <a:rPr lang="en-US" sz="2000" dirty="0" smtClean="0"/>
              <a:t>b.   Have </a:t>
            </a:r>
            <a:r>
              <a:rPr lang="en-US" sz="2000" dirty="0"/>
              <a:t>the cash balances at the </a:t>
            </a:r>
            <a:r>
              <a:rPr lang="en-US" sz="2000" dirty="0" smtClean="0"/>
              <a:t>branch/ATMs been </a:t>
            </a:r>
            <a:r>
              <a:rPr lang="en-US" sz="2000" dirty="0"/>
              <a:t>checked at periodic intervals as per </a:t>
            </a:r>
            <a:r>
              <a:rPr lang="en-US" sz="2000" dirty="0" smtClean="0"/>
              <a:t>the procedure </a:t>
            </a:r>
            <a:r>
              <a:rPr lang="en-US" sz="2000" dirty="0"/>
              <a:t>prescribed by the </a:t>
            </a:r>
            <a:r>
              <a:rPr lang="en-US" sz="2000" dirty="0" smtClean="0"/>
              <a:t>controlling </a:t>
            </a:r>
            <a:r>
              <a:rPr lang="en-IN" sz="2000" dirty="0" smtClean="0"/>
              <a:t>authorities </a:t>
            </a:r>
            <a:r>
              <a:rPr lang="en-IN" sz="2000" dirty="0"/>
              <a:t>of the bank</a:t>
            </a:r>
            <a:r>
              <a:rPr lang="en-IN" sz="2000" dirty="0" smtClean="0"/>
              <a:t>?</a:t>
            </a:r>
          </a:p>
          <a:p>
            <a:pPr marL="0" indent="0" algn="just">
              <a:buNone/>
            </a:pPr>
            <a:endParaRPr lang="en-IN" sz="2000" dirty="0" smtClean="0"/>
          </a:p>
          <a:p>
            <a:pPr marL="363538" indent="-363538">
              <a:buNone/>
              <a:tabLst>
                <a:tab pos="87313" algn="l"/>
              </a:tabLst>
            </a:pPr>
            <a:r>
              <a:rPr lang="en-US" sz="2000" dirty="0"/>
              <a:t>c.  (</a:t>
            </a:r>
            <a:r>
              <a:rPr lang="en-US" sz="2000" dirty="0" err="1"/>
              <a:t>i</a:t>
            </a:r>
            <a:r>
              <a:rPr lang="en-US" sz="2000" dirty="0"/>
              <a:t>) Does the branch generally maintain / carry cash balances, which vary significantly from the limits fixed by the controlling authorities </a:t>
            </a:r>
            <a:r>
              <a:rPr lang="en-IN" sz="2000" dirty="0"/>
              <a:t>of the bank?</a:t>
            </a:r>
          </a:p>
          <a:p>
            <a:pPr marL="0" indent="0">
              <a:buNone/>
            </a:pPr>
            <a:endParaRPr lang="en-IN" sz="2000" dirty="0"/>
          </a:p>
          <a:p>
            <a:pPr marL="363538" indent="-363538">
              <a:buNone/>
            </a:pPr>
            <a:r>
              <a:rPr lang="en-US" sz="2000" dirty="0"/>
              <a:t>     </a:t>
            </a:r>
            <a:endParaRPr lang="en-IN" sz="2000" dirty="0"/>
          </a:p>
        </p:txBody>
      </p:sp>
      <p:sp>
        <p:nvSpPr>
          <p:cNvPr id="5" name="Rectangle 4"/>
          <p:cNvSpPr/>
          <p:nvPr/>
        </p:nvSpPr>
        <p:spPr>
          <a:xfrm>
            <a:off x="3838822" y="6041363"/>
            <a:ext cx="2917786" cy="369332"/>
          </a:xfrm>
          <a:prstGeom prst="rect">
            <a:avLst/>
          </a:prstGeom>
        </p:spPr>
        <p:txBody>
          <a:bodyPr wrap="none">
            <a:spAutoFit/>
          </a:bodyPr>
          <a:lstStyle/>
          <a:p>
            <a:r>
              <a:rPr lang="es-ES" b="1" dirty="0">
                <a:solidFill>
                  <a:schemeClr val="accent6">
                    <a:lumMod val="75000"/>
                  </a:schemeClr>
                </a:solidFill>
                <a:latin typeface="Microsoft Tai Le" pitchFamily="34" charset="0"/>
                <a:cs typeface="Microsoft Tai Le" pitchFamily="34" charset="0"/>
              </a:rPr>
              <a:t>CA  SHRINIWAS Y. JOSHI</a:t>
            </a:r>
            <a:endParaRPr lang="es-ES" b="1" dirty="0">
              <a:solidFill>
                <a:schemeClr val="accent6">
                  <a:lumMod val="75000"/>
                </a:schemeClr>
              </a:solidFill>
              <a:latin typeface="Microsoft Tai Le" pitchFamily="34" charset="0"/>
              <a:cs typeface="Microsoft Tai Le" pitchFamily="34" charset="0"/>
            </a:endParaRPr>
          </a:p>
        </p:txBody>
      </p:sp>
      <p:sp>
        <p:nvSpPr>
          <p:cNvPr id="6" name="Footer Placeholder 5"/>
          <p:cNvSpPr>
            <a:spLocks noGrp="1"/>
          </p:cNvSpPr>
          <p:nvPr>
            <p:ph type="ftr" sz="quarter" idx="11"/>
          </p:nvPr>
        </p:nvSpPr>
        <p:spPr/>
        <p:txBody>
          <a:bodyPr/>
          <a:lstStyle/>
          <a:p>
            <a:r>
              <a:rPr lang="en-IN" smtClean="0"/>
              <a:t>CA SHRINIWAS Y. JOSHI</a:t>
            </a:r>
            <a:endParaRPr lang="en-IN"/>
          </a:p>
        </p:txBody>
      </p:sp>
    </p:spTree>
    <p:extLst>
      <p:ext uri="{BB962C8B-B14F-4D97-AF65-F5344CB8AC3E}">
        <p14:creationId xmlns:p14="http://schemas.microsoft.com/office/powerpoint/2010/main" val="3018446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ASSETS - Cash</a:t>
            </a:r>
            <a:endParaRPr lang="en-IN" dirty="0"/>
          </a:p>
        </p:txBody>
      </p:sp>
      <p:sp>
        <p:nvSpPr>
          <p:cNvPr id="3" name="Content Placeholder 2"/>
          <p:cNvSpPr>
            <a:spLocks noGrp="1"/>
          </p:cNvSpPr>
          <p:nvPr>
            <p:ph idx="1"/>
          </p:nvPr>
        </p:nvSpPr>
        <p:spPr>
          <a:xfrm>
            <a:off x="677334" y="1930400"/>
            <a:ext cx="8596668" cy="3661019"/>
          </a:xfrm>
        </p:spPr>
        <p:txBody>
          <a:bodyPr>
            <a:normAutofit/>
          </a:bodyPr>
          <a:lstStyle/>
          <a:p>
            <a:pPr marL="900113" indent="-638175">
              <a:buNone/>
            </a:pPr>
            <a:r>
              <a:rPr lang="en-US" sz="2000" dirty="0" smtClean="0"/>
              <a:t>(ii)     Does </a:t>
            </a:r>
            <a:r>
              <a:rPr lang="en-US" sz="2000" dirty="0"/>
              <a:t>the figure of the balance in the branch books in respect of cash with its ATM(s) tally with the amounts of balances with the respective ATMs, based on the year end scrolls generated by the ATMs? If there is any difference, same should be reported.</a:t>
            </a:r>
            <a:endParaRPr lang="en-IN" sz="2000" dirty="0"/>
          </a:p>
          <a:p>
            <a:pPr>
              <a:buAutoNum type="alphaLcPeriod" startAt="4"/>
            </a:pPr>
            <a:endParaRPr lang="en-US" sz="2000" dirty="0"/>
          </a:p>
          <a:p>
            <a:pPr marL="449263" indent="-449263">
              <a:buNone/>
            </a:pPr>
            <a:r>
              <a:rPr lang="en-US" sz="2000" dirty="0" smtClean="0"/>
              <a:t>d.   Whether </a:t>
            </a:r>
            <a:r>
              <a:rPr lang="en-US" sz="2000" dirty="0"/>
              <a:t>the insurance cover available </a:t>
            </a:r>
            <a:r>
              <a:rPr lang="en-US" sz="2000" dirty="0" smtClean="0"/>
              <a:t>with the </a:t>
            </a:r>
            <a:r>
              <a:rPr lang="en-US" sz="2000" dirty="0"/>
              <a:t>branch adequately meets the </a:t>
            </a:r>
            <a:r>
              <a:rPr lang="en-US" sz="2000" dirty="0" smtClean="0"/>
              <a:t>requirement to </a:t>
            </a:r>
            <a:r>
              <a:rPr lang="en-US" sz="2000" dirty="0"/>
              <a:t>cover the cash-in hand and cash-in transit</a:t>
            </a:r>
            <a:r>
              <a:rPr lang="en-US" sz="2000" dirty="0" smtClean="0"/>
              <a:t>?</a:t>
            </a:r>
          </a:p>
          <a:p>
            <a:pPr marL="0" indent="0">
              <a:buNone/>
            </a:pPr>
            <a:r>
              <a:rPr lang="en-US" sz="2000" dirty="0"/>
              <a:t> </a:t>
            </a:r>
            <a:endParaRPr lang="en-US" sz="2000" dirty="0" smtClean="0"/>
          </a:p>
        </p:txBody>
      </p:sp>
      <p:sp>
        <p:nvSpPr>
          <p:cNvPr id="5" name="Footer Placeholder 4"/>
          <p:cNvSpPr>
            <a:spLocks noGrp="1"/>
          </p:cNvSpPr>
          <p:nvPr>
            <p:ph type="ftr" sz="quarter" idx="11"/>
          </p:nvPr>
        </p:nvSpPr>
        <p:spPr>
          <a:xfrm>
            <a:off x="4107542" y="6041362"/>
            <a:ext cx="2867403"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989670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6744"/>
            <a:ext cx="8596668" cy="1204686"/>
          </a:xfrm>
        </p:spPr>
        <p:txBody>
          <a:bodyPr/>
          <a:lstStyle/>
          <a:p>
            <a:r>
              <a:rPr lang="en-US" dirty="0" smtClean="0"/>
              <a:t>ASSETS – Balances with RBI, SBI and Other Banks</a:t>
            </a:r>
            <a:endParaRPr lang="en-IN" dirty="0"/>
          </a:p>
        </p:txBody>
      </p:sp>
      <p:sp>
        <p:nvSpPr>
          <p:cNvPr id="3" name="Content Placeholder 2"/>
          <p:cNvSpPr>
            <a:spLocks noGrp="1"/>
          </p:cNvSpPr>
          <p:nvPr>
            <p:ph idx="1"/>
          </p:nvPr>
        </p:nvSpPr>
        <p:spPr>
          <a:xfrm>
            <a:off x="677334" y="1451431"/>
            <a:ext cx="8596668" cy="4589932"/>
          </a:xfrm>
        </p:spPr>
        <p:txBody>
          <a:bodyPr>
            <a:noAutofit/>
          </a:bodyPr>
          <a:lstStyle/>
          <a:p>
            <a:pPr marL="449263" indent="-449263">
              <a:buNone/>
            </a:pPr>
            <a:r>
              <a:rPr lang="en-IN" sz="2000" dirty="0" smtClean="0"/>
              <a:t>a.	Were </a:t>
            </a:r>
            <a:r>
              <a:rPr lang="en-IN" sz="2000" dirty="0"/>
              <a:t>balance confirmation </a:t>
            </a:r>
            <a:r>
              <a:rPr lang="en-IN" sz="2000" dirty="0" smtClean="0"/>
              <a:t>certificates </a:t>
            </a:r>
            <a:r>
              <a:rPr lang="en-US" sz="2000" dirty="0" smtClean="0"/>
              <a:t>obtained </a:t>
            </a:r>
            <a:r>
              <a:rPr lang="en-US" sz="2000" dirty="0"/>
              <a:t>in respect of outstanding balances </a:t>
            </a:r>
            <a:r>
              <a:rPr lang="en-US" sz="2000" dirty="0" smtClean="0"/>
              <a:t>as at </a:t>
            </a:r>
            <a:r>
              <a:rPr lang="en-US" sz="2000" dirty="0"/>
              <a:t>the year-end and whether the </a:t>
            </a:r>
            <a:r>
              <a:rPr lang="en-US" sz="2000" dirty="0" smtClean="0"/>
              <a:t>aforesaid balances </a:t>
            </a:r>
            <a:r>
              <a:rPr lang="en-US" sz="2000" dirty="0"/>
              <a:t>have been reconciled? The </a:t>
            </a:r>
            <a:r>
              <a:rPr lang="en-US" sz="2000" dirty="0" smtClean="0"/>
              <a:t>nature and </a:t>
            </a:r>
            <a:r>
              <a:rPr lang="en-US" sz="2000" dirty="0"/>
              <a:t>extent of differences should be reported.</a:t>
            </a:r>
            <a:r>
              <a:rPr lang="en-US" sz="2000" dirty="0" smtClean="0"/>
              <a:t> </a:t>
            </a:r>
            <a:endParaRPr lang="en-US" sz="2000" dirty="0" smtClean="0"/>
          </a:p>
          <a:p>
            <a:pPr marL="449263" indent="-449263">
              <a:buNone/>
            </a:pPr>
            <a:r>
              <a:rPr lang="en-IN" sz="2000" dirty="0"/>
              <a:t>b.   Observations on the reconciliation statements </a:t>
            </a:r>
            <a:r>
              <a:rPr lang="en-US" sz="2000" dirty="0"/>
              <a:t>may be reported in the following manner:</a:t>
            </a:r>
          </a:p>
          <a:p>
            <a:pPr marL="449263" indent="-449263">
              <a:buNone/>
            </a:pPr>
            <a:r>
              <a:rPr lang="en-US" sz="2000" b="1" dirty="0"/>
              <a:t>     (</a:t>
            </a:r>
            <a:r>
              <a:rPr lang="en-US" sz="2000" b="1" dirty="0" err="1"/>
              <a:t>i</a:t>
            </a:r>
            <a:r>
              <a:rPr lang="en-US" sz="2000" b="1" dirty="0"/>
              <a:t>)  </a:t>
            </a:r>
            <a:r>
              <a:rPr lang="en-US" sz="2000" dirty="0"/>
              <a:t>Cash transactions remaining un-responded </a:t>
            </a:r>
            <a:r>
              <a:rPr lang="en-IN" sz="2000" dirty="0"/>
              <a:t>(give details)</a:t>
            </a:r>
          </a:p>
          <a:p>
            <a:pPr marL="623888" indent="-623888">
              <a:buNone/>
              <a:tabLst>
                <a:tab pos="711200" algn="l"/>
              </a:tabLst>
            </a:pPr>
            <a:r>
              <a:rPr lang="en-US" sz="2000" b="1" dirty="0"/>
              <a:t>    (ii) </a:t>
            </a:r>
            <a:r>
              <a:rPr lang="en-US" sz="2000" dirty="0"/>
              <a:t>Revenue items requiring adjustments /write-off </a:t>
            </a:r>
            <a:r>
              <a:rPr lang="en-IN" sz="2000" dirty="0"/>
              <a:t>(give details)</a:t>
            </a:r>
          </a:p>
          <a:p>
            <a:pPr marL="261938" indent="-261938">
              <a:buNone/>
            </a:pPr>
            <a:r>
              <a:rPr lang="en-US" sz="2000" dirty="0"/>
              <a:t>    (iii) Other credit and debit entries originated in the statements provided by RBI/other banks, remaining un-responded for more than 15 </a:t>
            </a:r>
            <a:r>
              <a:rPr lang="en-IN" sz="2000" dirty="0"/>
              <a:t>days</a:t>
            </a:r>
            <a:endParaRPr lang="en-US" sz="2000" dirty="0"/>
          </a:p>
          <a:p>
            <a:pPr marL="457200" indent="-457200">
              <a:buAutoNum type="alphaLcPeriod"/>
            </a:pPr>
            <a:endParaRPr lang="en-US" sz="2000" dirty="0" smtClean="0"/>
          </a:p>
          <a:p>
            <a:pPr marL="0" indent="0">
              <a:buNone/>
            </a:pPr>
            <a:endParaRPr lang="en-IN" sz="2000" dirty="0"/>
          </a:p>
        </p:txBody>
      </p:sp>
      <p:sp>
        <p:nvSpPr>
          <p:cNvPr id="5" name="Footer Placeholder 4"/>
          <p:cNvSpPr>
            <a:spLocks noGrp="1"/>
          </p:cNvSpPr>
          <p:nvPr>
            <p:ph type="ftr" sz="quarter" idx="11"/>
          </p:nvPr>
        </p:nvSpPr>
        <p:spPr>
          <a:xfrm>
            <a:off x="4180114" y="6041362"/>
            <a:ext cx="2794832" cy="365125"/>
          </a:xfrm>
        </p:spPr>
        <p:txBody>
          <a:bodyPr/>
          <a:lstStyle/>
          <a:p>
            <a:pPr algn="ctr"/>
            <a:r>
              <a:rPr lang="en-IN" sz="1600" b="1" dirty="0" smtClean="0"/>
              <a:t>CA SHRINIWAS Y. JOSHI</a:t>
            </a:r>
            <a:endParaRPr lang="en-IN" sz="1600" b="1" dirty="0"/>
          </a:p>
        </p:txBody>
      </p:sp>
    </p:spTree>
    <p:extLst>
      <p:ext uri="{BB962C8B-B14F-4D97-AF65-F5344CB8AC3E}">
        <p14:creationId xmlns:p14="http://schemas.microsoft.com/office/powerpoint/2010/main" val="3064799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956</TotalTime>
  <Words>4629</Words>
  <Application>Microsoft Office PowerPoint</Application>
  <PresentationFormat>Widescreen</PresentationFormat>
  <Paragraphs>361</Paragraphs>
  <Slides>48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Algerian</vt:lpstr>
      <vt:lpstr>Arial</vt:lpstr>
      <vt:lpstr>Calibri</vt:lpstr>
      <vt:lpstr>Microsoft Tai Le</vt:lpstr>
      <vt:lpstr>Mongolian Baiti</vt:lpstr>
      <vt:lpstr>Times New Roman</vt:lpstr>
      <vt:lpstr>Trebuchet MS</vt:lpstr>
      <vt:lpstr>Wingdings</vt:lpstr>
      <vt:lpstr>Wingdings 3</vt:lpstr>
      <vt:lpstr>Facet</vt:lpstr>
      <vt:lpstr>PowerPoint Presentation</vt:lpstr>
      <vt:lpstr>INTRODUCTION</vt:lpstr>
      <vt:lpstr>APPROACH TO LFAR</vt:lpstr>
      <vt:lpstr>   APPROACH TO LFAR</vt:lpstr>
      <vt:lpstr>APPROACH TO LFAR</vt:lpstr>
      <vt:lpstr>APPROACH TO LFAR</vt:lpstr>
      <vt:lpstr>ASSETS - Cash</vt:lpstr>
      <vt:lpstr>ASSETS - Cash</vt:lpstr>
      <vt:lpstr>ASSETS – Balances with RBI, SBI and Other Banks</vt:lpstr>
      <vt:lpstr>ASSETS – Balances with RIB, SBI and Other Banks</vt:lpstr>
      <vt:lpstr>ASSETS – Money at Call and Short Notice</vt:lpstr>
      <vt:lpstr>ASSETS – Investments (for branches outside India)</vt:lpstr>
      <vt:lpstr>ASSETS – Investments (for branches outside India)</vt:lpstr>
      <vt:lpstr>Advances</vt:lpstr>
      <vt:lpstr>Advances</vt:lpstr>
      <vt:lpstr>Advances </vt:lpstr>
      <vt:lpstr>Advances </vt:lpstr>
      <vt:lpstr>Advances </vt:lpstr>
      <vt:lpstr>Advances </vt:lpstr>
      <vt:lpstr>Advances </vt:lpstr>
      <vt:lpstr>Advances </vt:lpstr>
      <vt:lpstr>Advances </vt:lpstr>
      <vt:lpstr>Advances </vt:lpstr>
      <vt:lpstr>Advances </vt:lpstr>
      <vt:lpstr>Advances </vt:lpstr>
      <vt:lpstr>Advances </vt:lpstr>
      <vt:lpstr>Advances </vt:lpstr>
      <vt:lpstr>Advances </vt:lpstr>
      <vt:lpstr>Advances </vt:lpstr>
      <vt:lpstr>Advances </vt:lpstr>
      <vt:lpstr>OTHER ASSETS</vt:lpstr>
      <vt:lpstr>LIABILITIES</vt:lpstr>
      <vt:lpstr>LIABILITIES</vt:lpstr>
      <vt:lpstr>LIABILITIES</vt:lpstr>
      <vt:lpstr>LIABILITIES</vt:lpstr>
      <vt:lpstr>PROFIT AND LOSS ACCOUNT</vt:lpstr>
      <vt:lpstr>PROFIT AND LOSS ACCOUNT</vt:lpstr>
      <vt:lpstr>GENERAL</vt:lpstr>
      <vt:lpstr>GENERAL</vt:lpstr>
      <vt:lpstr>GENERAL</vt:lpstr>
      <vt:lpstr>GENERAL</vt:lpstr>
      <vt:lpstr>GENERAL</vt:lpstr>
      <vt:lpstr>GENERAL</vt:lpstr>
      <vt:lpstr>GENERAL</vt:lpstr>
      <vt:lpstr>GENERAL</vt:lpstr>
      <vt:lpstr>GENERAL</vt:lpstr>
      <vt:lpstr>GENERAL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79</cp:revision>
  <dcterms:created xsi:type="dcterms:W3CDTF">2021-03-02T11:12:57Z</dcterms:created>
  <dcterms:modified xsi:type="dcterms:W3CDTF">2021-03-06T08:46:51Z</dcterms:modified>
</cp:coreProperties>
</file>