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71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70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8043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0020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885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7165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028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3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50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68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497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870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162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9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86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394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C7681-0045-4BD5-BDC2-7A7936A3A455}" type="datetimeFigureOut">
              <a:rPr lang="en-IN" smtClean="0"/>
              <a:t>06-03-2021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946A7A-B8E6-41E2-9262-21DFECCD2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53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047164"/>
            <a:ext cx="7766936" cy="2003672"/>
          </a:xfrm>
        </p:spPr>
        <p:txBody>
          <a:bodyPr/>
          <a:lstStyle/>
          <a:p>
            <a:r>
              <a:rPr lang="en-US" sz="3600" b="1" dirty="0" smtClean="0"/>
              <a:t>Technical Guide on Audit of Internal Finance Controls in Case of Public Sector Banks</a:t>
            </a:r>
            <a:endParaRPr lang="en-IN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72000"/>
            <a:ext cx="7766936" cy="1132764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400" b="1" dirty="0" smtClean="0"/>
              <a:t>CA SHRINIWAS Y. JOSHI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13894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 N D E X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+mj-lt"/>
              <a:buAutoNum type="arabicPeriod"/>
            </a:pPr>
            <a:r>
              <a:rPr lang="en-US" sz="2400" b="1" dirty="0" smtClean="0"/>
              <a:t>Introduction</a:t>
            </a:r>
          </a:p>
          <a:p>
            <a:pPr>
              <a:buClrTx/>
              <a:buFont typeface="+mj-lt"/>
              <a:buAutoNum type="arabicPeriod"/>
            </a:pPr>
            <a:endParaRPr lang="en-US" sz="2400" b="1" dirty="0"/>
          </a:p>
          <a:p>
            <a:pPr marL="0" indent="0">
              <a:buClrTx/>
              <a:buNone/>
            </a:pPr>
            <a:r>
              <a:rPr lang="en-US" sz="2400" b="1" dirty="0" smtClean="0"/>
              <a:t>2. Joint </a:t>
            </a:r>
            <a:r>
              <a:rPr lang="en-US" sz="2400" b="1" dirty="0" smtClean="0"/>
              <a:t>Auditors’ </a:t>
            </a:r>
            <a:r>
              <a:rPr lang="en-US" sz="2400" b="1" dirty="0" smtClean="0"/>
              <a:t>Responsibilities</a:t>
            </a:r>
          </a:p>
          <a:p>
            <a:pPr marL="0" indent="0">
              <a:buClrTx/>
              <a:buNone/>
            </a:pPr>
            <a:endParaRPr lang="en-US" sz="2400" b="1" dirty="0" smtClean="0"/>
          </a:p>
          <a:p>
            <a:pPr marL="0" indent="0">
              <a:buClrTx/>
              <a:buNone/>
            </a:pPr>
            <a:r>
              <a:rPr lang="en-US" sz="2400" b="1" dirty="0" smtClean="0"/>
              <a:t>3.  Common Controls</a:t>
            </a:r>
          </a:p>
          <a:p>
            <a:pPr marL="0" indent="0">
              <a:buClrTx/>
              <a:buNone/>
            </a:pPr>
            <a:endParaRPr lang="en-US" sz="2400" b="1" dirty="0" smtClean="0"/>
          </a:p>
          <a:p>
            <a:pPr marL="457200" indent="-457200">
              <a:buClrTx/>
              <a:buAutoNum type="arabicPeriod" startAt="4"/>
            </a:pPr>
            <a:r>
              <a:rPr lang="en-US" sz="2400" b="1" dirty="0" smtClean="0"/>
              <a:t>Centralized Controls</a:t>
            </a:r>
          </a:p>
          <a:p>
            <a:pPr marL="0" indent="0">
              <a:buClrTx/>
              <a:buNone/>
            </a:pPr>
            <a:endParaRPr lang="en-US" sz="2400" b="1" dirty="0" smtClean="0"/>
          </a:p>
          <a:p>
            <a:pPr marL="0" indent="0">
              <a:buClrTx/>
              <a:buNone/>
            </a:pPr>
            <a:r>
              <a:rPr lang="en-US" sz="2400" b="1" dirty="0" smtClean="0"/>
              <a:t>5.   Group Audit Instructions</a:t>
            </a:r>
          </a:p>
          <a:p>
            <a:pPr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127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 N D E X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667005"/>
          </a:xfrm>
        </p:spPr>
        <p:txBody>
          <a:bodyPr/>
          <a:lstStyle/>
          <a:p>
            <a:pPr>
              <a:buClrTx/>
              <a:buAutoNum type="arabicPeriod" startAt="6"/>
            </a:pPr>
            <a:r>
              <a:rPr lang="en-US" sz="2000" b="1" dirty="0" smtClean="0"/>
              <a:t>Typical business cycles covered as part of audit of </a:t>
            </a:r>
            <a:r>
              <a:rPr lang="en-US" sz="2000" b="1" dirty="0" err="1" smtClean="0"/>
              <a:t>IFCoFR</a:t>
            </a:r>
            <a:r>
              <a:rPr lang="en-US" sz="2000" b="1" dirty="0" smtClean="0"/>
              <a:t> of a PSB</a:t>
            </a:r>
          </a:p>
          <a:p>
            <a:pPr marL="0" indent="0">
              <a:buClrTx/>
              <a:buNone/>
            </a:pPr>
            <a:endParaRPr lang="en-US" sz="2000" b="1" dirty="0" smtClean="0"/>
          </a:p>
          <a:p>
            <a:pPr>
              <a:buClrTx/>
              <a:buAutoNum type="arabicPeriod" startAt="7"/>
            </a:pPr>
            <a:r>
              <a:rPr lang="en-US" sz="2000" b="1" dirty="0" smtClean="0"/>
              <a:t>Scoping of branches for testing </a:t>
            </a:r>
            <a:r>
              <a:rPr lang="en-US" sz="2000" b="1" dirty="0" err="1" smtClean="0"/>
              <a:t>IFCoFR</a:t>
            </a:r>
            <a:endParaRPr lang="en-US" sz="2000" b="1" dirty="0" smtClean="0"/>
          </a:p>
          <a:p>
            <a:pPr marL="0" indent="0">
              <a:buClrTx/>
              <a:buNone/>
            </a:pPr>
            <a:endParaRPr lang="en-US" sz="2000" b="1" dirty="0" smtClean="0"/>
          </a:p>
          <a:p>
            <a:pPr>
              <a:buClrTx/>
              <a:buAutoNum type="arabicPeriod" startAt="8"/>
            </a:pPr>
            <a:r>
              <a:rPr lang="en-US" sz="2000" b="1" dirty="0" smtClean="0"/>
              <a:t>Entity Level Controls</a:t>
            </a:r>
          </a:p>
          <a:p>
            <a:pPr marL="0" indent="0">
              <a:buClrTx/>
              <a:buNone/>
            </a:pPr>
            <a:endParaRPr lang="en-US" sz="2000" b="1" dirty="0" smtClean="0"/>
          </a:p>
          <a:p>
            <a:pPr marL="0" indent="0">
              <a:buClrTx/>
              <a:buNone/>
            </a:pPr>
            <a:r>
              <a:rPr lang="en-US" sz="2000" b="1" dirty="0" smtClean="0"/>
              <a:t>9.  Segregation of duties</a:t>
            </a:r>
          </a:p>
          <a:p>
            <a:pPr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74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 N D E 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6789"/>
            <a:ext cx="8596668" cy="4444574"/>
          </a:xfrm>
        </p:spPr>
        <p:txBody>
          <a:bodyPr>
            <a:normAutofit/>
          </a:bodyPr>
          <a:lstStyle/>
          <a:p>
            <a:pPr marL="450850" indent="-450850">
              <a:buNone/>
            </a:pPr>
            <a:r>
              <a:rPr lang="en-US" sz="2000" dirty="0" smtClean="0"/>
              <a:t>10. General Information Technology Control (“GITC”) and scoping of testing GITC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11. Testing Information Used in Control (“IUC”)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12. Financial Closing and Reporting Process (FCRP)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13.Using the work of Internal auditor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14. PSBs use of service </a:t>
            </a:r>
            <a:r>
              <a:rPr lang="en-US" sz="2000" dirty="0" err="1"/>
              <a:t>organisations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856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 N D E 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6789"/>
            <a:ext cx="8596668" cy="4444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15. Timeline for testing controls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16. Evaluation of misstatements – aggregation of control deficiencies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17. Audit Report of </a:t>
            </a:r>
            <a:r>
              <a:rPr lang="en-US" sz="2000" dirty="0" err="1" smtClean="0"/>
              <a:t>IFCoFR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18. Other certifications and reports issued by the SCAs and </a:t>
            </a:r>
            <a:r>
              <a:rPr lang="en-US" sz="2000" dirty="0" smtClean="0"/>
              <a:t>SBAs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19. Year one (Year ended on March 31, 2021) considerations</a:t>
            </a:r>
            <a:endParaRPr lang="en-IN" sz="2000" dirty="0"/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6035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>
                <a:solidFill>
                  <a:schemeClr val="accent2"/>
                </a:solidFill>
                <a:latin typeface="Copperplate Gothic Bold" panose="020E0705020206020404" pitchFamily="34" charset="0"/>
              </a:rPr>
              <a:t>THANK YOU…</a:t>
            </a:r>
            <a:endParaRPr lang="en-IN" sz="6000" dirty="0">
              <a:solidFill>
                <a:schemeClr val="accent2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3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182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Copperplate Gothic Bold</vt:lpstr>
      <vt:lpstr>Trebuchet MS</vt:lpstr>
      <vt:lpstr>Wingdings 3</vt:lpstr>
      <vt:lpstr>Facet</vt:lpstr>
      <vt:lpstr>Technical Guide on Audit of Internal Finance Controls in Case of Public Sector Banks</vt:lpstr>
      <vt:lpstr>I N D E X</vt:lpstr>
      <vt:lpstr>I N D E X</vt:lpstr>
      <vt:lpstr>I N D E X</vt:lpstr>
      <vt:lpstr>I N D E 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Guide on Audit of Internal Finance Controls in Case of Public Sector Banks</dc:title>
  <dc:creator>Admin</dc:creator>
  <cp:lastModifiedBy>Admin</cp:lastModifiedBy>
  <cp:revision>4</cp:revision>
  <dcterms:created xsi:type="dcterms:W3CDTF">2021-03-06T08:27:06Z</dcterms:created>
  <dcterms:modified xsi:type="dcterms:W3CDTF">2021-03-06T08:53:00Z</dcterms:modified>
</cp:coreProperties>
</file>