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notesMasterIdLst>
    <p:notesMasterId r:id="rId32"/>
  </p:notesMasterIdLst>
  <p:sldIdLst>
    <p:sldId id="256" r:id="rId2"/>
    <p:sldId id="257" r:id="rId3"/>
    <p:sldId id="258" r:id="rId4"/>
    <p:sldId id="259" r:id="rId5"/>
    <p:sldId id="279" r:id="rId6"/>
    <p:sldId id="260" r:id="rId7"/>
    <p:sldId id="261" r:id="rId8"/>
    <p:sldId id="277" r:id="rId9"/>
    <p:sldId id="280" r:id="rId10"/>
    <p:sldId id="262" r:id="rId11"/>
    <p:sldId id="263" r:id="rId12"/>
    <p:sldId id="264" r:id="rId13"/>
    <p:sldId id="265" r:id="rId14"/>
    <p:sldId id="266" r:id="rId15"/>
    <p:sldId id="267" r:id="rId16"/>
    <p:sldId id="268" r:id="rId17"/>
    <p:sldId id="269" r:id="rId18"/>
    <p:sldId id="278" r:id="rId19"/>
    <p:sldId id="283" r:id="rId20"/>
    <p:sldId id="270" r:id="rId21"/>
    <p:sldId id="281" r:id="rId22"/>
    <p:sldId id="271" r:id="rId23"/>
    <p:sldId id="272" r:id="rId24"/>
    <p:sldId id="273" r:id="rId25"/>
    <p:sldId id="274" r:id="rId26"/>
    <p:sldId id="275" r:id="rId27"/>
    <p:sldId id="276" r:id="rId28"/>
    <p:sldId id="284" r:id="rId29"/>
    <p:sldId id="282"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22FC7F-8154-456B-8B41-21B348947E19}" type="datetimeFigureOut">
              <a:rPr lang="en-IN" smtClean="0"/>
              <a:t>22-07-2021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28C0C1-9B92-4056-9793-78B4177ADE06}" type="slidenum">
              <a:rPr lang="en-IN" smtClean="0"/>
              <a:t>‹#›</a:t>
            </a:fld>
            <a:endParaRPr lang="en-IN"/>
          </a:p>
        </p:txBody>
      </p:sp>
    </p:spTree>
    <p:extLst>
      <p:ext uri="{BB962C8B-B14F-4D97-AF65-F5344CB8AC3E}">
        <p14:creationId xmlns:p14="http://schemas.microsoft.com/office/powerpoint/2010/main" val="888793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CB18295-B7F2-4F84-AD17-7B6815C3AD7E}" type="datetime1">
              <a:rPr lang="en-IN" smtClean="0"/>
              <a:t>22-07-2021</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8E08DAE-14F6-436C-BA5D-501A88D1C17C}" type="slidenum">
              <a:rPr lang="en-IN" smtClean="0"/>
              <a:t>‹#›</a:t>
            </a:fld>
            <a:endParaRPr lang="en-IN"/>
          </a:p>
        </p:txBody>
      </p:sp>
    </p:spTree>
    <p:extLst>
      <p:ext uri="{BB962C8B-B14F-4D97-AF65-F5344CB8AC3E}">
        <p14:creationId xmlns:p14="http://schemas.microsoft.com/office/powerpoint/2010/main" val="1346640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711E1A-E6E6-4C4F-8B32-00EC4C0A75A7}" type="datetime1">
              <a:rPr lang="en-IN" smtClean="0"/>
              <a:t>22-07-2021</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E08DAE-14F6-436C-BA5D-501A88D1C17C}" type="slidenum">
              <a:rPr lang="en-IN" smtClean="0"/>
              <a:t>‹#›</a:t>
            </a:fld>
            <a:endParaRPr lang="en-IN"/>
          </a:p>
        </p:txBody>
      </p:sp>
    </p:spTree>
    <p:extLst>
      <p:ext uri="{BB962C8B-B14F-4D97-AF65-F5344CB8AC3E}">
        <p14:creationId xmlns:p14="http://schemas.microsoft.com/office/powerpoint/2010/main" val="1068822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89173E-E98B-429A-9481-25380E43E9A0}" type="datetime1">
              <a:rPr lang="en-IN" smtClean="0"/>
              <a:t>22-07-2021</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E08DAE-14F6-436C-BA5D-501A88D1C17C}"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3538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2AF000B-F867-4B6C-820D-715F35CE21FE}" type="datetime1">
              <a:rPr lang="en-IN" smtClean="0"/>
              <a:t>22-07-2021</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E08DAE-14F6-436C-BA5D-501A88D1C17C}" type="slidenum">
              <a:rPr lang="en-IN" smtClean="0"/>
              <a:t>‹#›</a:t>
            </a:fld>
            <a:endParaRPr lang="en-IN"/>
          </a:p>
        </p:txBody>
      </p:sp>
    </p:spTree>
    <p:extLst>
      <p:ext uri="{BB962C8B-B14F-4D97-AF65-F5344CB8AC3E}">
        <p14:creationId xmlns:p14="http://schemas.microsoft.com/office/powerpoint/2010/main" val="28450670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17713843-D484-464D-B0D7-C8E1228B0EC1}" type="datetime1">
              <a:rPr lang="en-IN" smtClean="0"/>
              <a:t>22-07-2021</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E08DAE-14F6-436C-BA5D-501A88D1C17C}"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249755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F1EF0F0-9EA9-47D8-95E2-D372E135A89F}" type="datetime1">
              <a:rPr lang="en-IN" smtClean="0"/>
              <a:t>22-07-2021</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E08DAE-14F6-436C-BA5D-501A88D1C17C}" type="slidenum">
              <a:rPr lang="en-IN" smtClean="0"/>
              <a:t>‹#›</a:t>
            </a:fld>
            <a:endParaRPr lang="en-IN"/>
          </a:p>
        </p:txBody>
      </p:sp>
    </p:spTree>
    <p:extLst>
      <p:ext uri="{BB962C8B-B14F-4D97-AF65-F5344CB8AC3E}">
        <p14:creationId xmlns:p14="http://schemas.microsoft.com/office/powerpoint/2010/main" val="5048514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B40BD5-1F4F-4672-8DBD-09805BAB4C7D}" type="datetime1">
              <a:rPr lang="en-IN" smtClean="0"/>
              <a:t>22-07-2021</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E08DAE-14F6-436C-BA5D-501A88D1C17C}" type="slidenum">
              <a:rPr lang="en-IN" smtClean="0"/>
              <a:t>‹#›</a:t>
            </a:fld>
            <a:endParaRPr lang="en-IN"/>
          </a:p>
        </p:txBody>
      </p:sp>
    </p:spTree>
    <p:extLst>
      <p:ext uri="{BB962C8B-B14F-4D97-AF65-F5344CB8AC3E}">
        <p14:creationId xmlns:p14="http://schemas.microsoft.com/office/powerpoint/2010/main" val="33948301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DFFCF3-49D9-4B78-8D87-A69CEA709125}" type="datetime1">
              <a:rPr lang="en-IN" smtClean="0"/>
              <a:t>22-07-2021</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E08DAE-14F6-436C-BA5D-501A88D1C17C}" type="slidenum">
              <a:rPr lang="en-IN" smtClean="0"/>
              <a:t>‹#›</a:t>
            </a:fld>
            <a:endParaRPr lang="en-IN"/>
          </a:p>
        </p:txBody>
      </p:sp>
    </p:spTree>
    <p:extLst>
      <p:ext uri="{BB962C8B-B14F-4D97-AF65-F5344CB8AC3E}">
        <p14:creationId xmlns:p14="http://schemas.microsoft.com/office/powerpoint/2010/main" val="2805622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566310-3378-40F5-AE6F-9EFA6B20BE24}" type="datetime1">
              <a:rPr lang="en-IN" smtClean="0"/>
              <a:t>22-07-2021</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E08DAE-14F6-436C-BA5D-501A88D1C17C}" type="slidenum">
              <a:rPr lang="en-IN" smtClean="0"/>
              <a:t>‹#›</a:t>
            </a:fld>
            <a:endParaRPr lang="en-IN"/>
          </a:p>
        </p:txBody>
      </p:sp>
    </p:spTree>
    <p:extLst>
      <p:ext uri="{BB962C8B-B14F-4D97-AF65-F5344CB8AC3E}">
        <p14:creationId xmlns:p14="http://schemas.microsoft.com/office/powerpoint/2010/main" val="2864286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7A8990D-E08A-4E43-A128-77088E7F83C6}" type="datetime1">
              <a:rPr lang="en-IN" smtClean="0"/>
              <a:t>22-07-2021</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E08DAE-14F6-436C-BA5D-501A88D1C17C}" type="slidenum">
              <a:rPr lang="en-IN" smtClean="0"/>
              <a:t>‹#›</a:t>
            </a:fld>
            <a:endParaRPr lang="en-IN"/>
          </a:p>
        </p:txBody>
      </p:sp>
    </p:spTree>
    <p:extLst>
      <p:ext uri="{BB962C8B-B14F-4D97-AF65-F5344CB8AC3E}">
        <p14:creationId xmlns:p14="http://schemas.microsoft.com/office/powerpoint/2010/main" val="4086418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7F36513-16CD-4A91-B4CF-7C0767B22FE5}" type="datetime1">
              <a:rPr lang="en-IN" smtClean="0"/>
              <a:t>22-07-2021</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8E08DAE-14F6-436C-BA5D-501A88D1C17C}" type="slidenum">
              <a:rPr lang="en-IN" smtClean="0"/>
              <a:t>‹#›</a:t>
            </a:fld>
            <a:endParaRPr lang="en-IN"/>
          </a:p>
        </p:txBody>
      </p:sp>
    </p:spTree>
    <p:extLst>
      <p:ext uri="{BB962C8B-B14F-4D97-AF65-F5344CB8AC3E}">
        <p14:creationId xmlns:p14="http://schemas.microsoft.com/office/powerpoint/2010/main" val="857047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16FBA47-050E-4260-A0DB-67F2175D6198}" type="datetime1">
              <a:rPr lang="en-IN" smtClean="0"/>
              <a:t>22-07-2021</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8E08DAE-14F6-436C-BA5D-501A88D1C17C}" type="slidenum">
              <a:rPr lang="en-IN" smtClean="0"/>
              <a:t>‹#›</a:t>
            </a:fld>
            <a:endParaRPr lang="en-IN"/>
          </a:p>
        </p:txBody>
      </p:sp>
    </p:spTree>
    <p:extLst>
      <p:ext uri="{BB962C8B-B14F-4D97-AF65-F5344CB8AC3E}">
        <p14:creationId xmlns:p14="http://schemas.microsoft.com/office/powerpoint/2010/main" val="98704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1A9592D-24C4-4C09-BC13-C5F0EE7C182F}" type="datetime1">
              <a:rPr lang="en-IN" smtClean="0"/>
              <a:t>22-07-2021</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8E08DAE-14F6-436C-BA5D-501A88D1C17C}" type="slidenum">
              <a:rPr lang="en-IN" smtClean="0"/>
              <a:t>‹#›</a:t>
            </a:fld>
            <a:endParaRPr lang="en-IN"/>
          </a:p>
        </p:txBody>
      </p:sp>
    </p:spTree>
    <p:extLst>
      <p:ext uri="{BB962C8B-B14F-4D97-AF65-F5344CB8AC3E}">
        <p14:creationId xmlns:p14="http://schemas.microsoft.com/office/powerpoint/2010/main" val="2002770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58F773-597A-4AFE-88CF-C96C91412650}" type="datetime1">
              <a:rPr lang="en-IN" smtClean="0"/>
              <a:t>22-07-2021</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8E08DAE-14F6-436C-BA5D-501A88D1C17C}" type="slidenum">
              <a:rPr lang="en-IN" smtClean="0"/>
              <a:t>‹#›</a:t>
            </a:fld>
            <a:endParaRPr lang="en-IN"/>
          </a:p>
        </p:txBody>
      </p:sp>
    </p:spTree>
    <p:extLst>
      <p:ext uri="{BB962C8B-B14F-4D97-AF65-F5344CB8AC3E}">
        <p14:creationId xmlns:p14="http://schemas.microsoft.com/office/powerpoint/2010/main" val="97650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4E9DC4E-4A3F-46E6-9295-155ACF1EE741}" type="datetime1">
              <a:rPr lang="en-IN" smtClean="0"/>
              <a:t>22-07-2021</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8E08DAE-14F6-436C-BA5D-501A88D1C17C}" type="slidenum">
              <a:rPr lang="en-IN" smtClean="0"/>
              <a:t>‹#›</a:t>
            </a:fld>
            <a:endParaRPr lang="en-IN"/>
          </a:p>
        </p:txBody>
      </p:sp>
    </p:spTree>
    <p:extLst>
      <p:ext uri="{BB962C8B-B14F-4D97-AF65-F5344CB8AC3E}">
        <p14:creationId xmlns:p14="http://schemas.microsoft.com/office/powerpoint/2010/main" val="14615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C5CEE29-C126-43BB-BEC3-CAD96766AED1}" type="datetime1">
              <a:rPr lang="en-IN" smtClean="0"/>
              <a:t>22-07-2021</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E08DAE-14F6-436C-BA5D-501A88D1C17C}" type="slidenum">
              <a:rPr lang="en-IN" smtClean="0"/>
              <a:t>‹#›</a:t>
            </a:fld>
            <a:endParaRPr lang="en-IN"/>
          </a:p>
        </p:txBody>
      </p:sp>
    </p:spTree>
    <p:extLst>
      <p:ext uri="{BB962C8B-B14F-4D97-AF65-F5344CB8AC3E}">
        <p14:creationId xmlns:p14="http://schemas.microsoft.com/office/powerpoint/2010/main" val="502891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3396E06-D7B5-4ECB-B1AA-01510E425D46}" type="datetime1">
              <a:rPr lang="en-IN" smtClean="0"/>
              <a:t>22-07-2021</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8E08DAE-14F6-436C-BA5D-501A88D1C17C}" type="slidenum">
              <a:rPr lang="en-IN" smtClean="0"/>
              <a:t>‹#›</a:t>
            </a:fld>
            <a:endParaRPr lang="en-IN"/>
          </a:p>
        </p:txBody>
      </p:sp>
    </p:spTree>
    <p:extLst>
      <p:ext uri="{BB962C8B-B14F-4D97-AF65-F5344CB8AC3E}">
        <p14:creationId xmlns:p14="http://schemas.microsoft.com/office/powerpoint/2010/main" val="3754082862"/>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95745"/>
            <a:ext cx="9144000" cy="2909454"/>
          </a:xfrm>
        </p:spPr>
        <p:txBody>
          <a:bodyPr>
            <a:noAutofit/>
          </a:bodyPr>
          <a:lstStyle/>
          <a:p>
            <a:pPr algn="ctr"/>
            <a:r>
              <a:rPr lang="en-IN" sz="8000" i="1" dirty="0" smtClean="0">
                <a:solidFill>
                  <a:srgbClr val="C00000"/>
                </a:solidFill>
                <a:latin typeface="Aparajita" panose="02020603050405020304" pitchFamily="18" charset="0"/>
                <a:cs typeface="Aparajita" panose="02020603050405020304" pitchFamily="18" charset="0"/>
              </a:rPr>
              <a:t>Code of Ethics </a:t>
            </a:r>
            <a:br>
              <a:rPr lang="en-IN" sz="8000" i="1" dirty="0" smtClean="0">
                <a:solidFill>
                  <a:srgbClr val="C00000"/>
                </a:solidFill>
                <a:latin typeface="Aparajita" panose="02020603050405020304" pitchFamily="18" charset="0"/>
                <a:cs typeface="Aparajita" panose="02020603050405020304" pitchFamily="18" charset="0"/>
              </a:rPr>
            </a:br>
            <a:r>
              <a:rPr lang="en-IN" sz="8000" i="1" dirty="0" smtClean="0">
                <a:solidFill>
                  <a:srgbClr val="C00000"/>
                </a:solidFill>
                <a:latin typeface="Aparajita" panose="02020603050405020304" pitchFamily="18" charset="0"/>
                <a:cs typeface="Aparajita" panose="02020603050405020304" pitchFamily="18" charset="0"/>
              </a:rPr>
              <a:t>– Case Studies</a:t>
            </a:r>
            <a:endParaRPr lang="en-IN" sz="8000" i="1" dirty="0">
              <a:solidFill>
                <a:srgbClr val="C00000"/>
              </a:solidFill>
              <a:latin typeface="Aparajita" panose="02020603050405020304" pitchFamily="18" charset="0"/>
              <a:cs typeface="Aparajita" panose="02020603050405020304" pitchFamily="18" charset="0"/>
            </a:endParaRPr>
          </a:p>
        </p:txBody>
      </p:sp>
      <p:sp>
        <p:nvSpPr>
          <p:cNvPr id="3" name="Subtitle 2"/>
          <p:cNvSpPr>
            <a:spLocks noGrp="1"/>
          </p:cNvSpPr>
          <p:nvPr>
            <p:ph type="subTitle" idx="1"/>
          </p:nvPr>
        </p:nvSpPr>
        <p:spPr>
          <a:xfrm>
            <a:off x="1524000" y="3505199"/>
            <a:ext cx="9144000" cy="2507673"/>
          </a:xfrm>
        </p:spPr>
        <p:txBody>
          <a:bodyPr>
            <a:normAutofit lnSpcReduction="10000"/>
          </a:bodyPr>
          <a:lstStyle/>
          <a:p>
            <a:r>
              <a:rPr lang="en-IN" sz="3600" dirty="0">
                <a:latin typeface="Aparajita" panose="02020603050405020304" pitchFamily="18" charset="0"/>
                <a:cs typeface="Aparajita" panose="02020603050405020304" pitchFamily="18" charset="0"/>
              </a:rPr>
              <a:t>										-CA C N VAZE</a:t>
            </a:r>
          </a:p>
          <a:p>
            <a:pPr algn="ctr"/>
            <a:r>
              <a:rPr lang="en-IN" sz="3600" dirty="0" smtClean="0">
                <a:latin typeface="Aparajita" panose="02020603050405020304" pitchFamily="18" charset="0"/>
                <a:cs typeface="Aparajita" panose="02020603050405020304" pitchFamily="18" charset="0"/>
              </a:rPr>
              <a:t>										27.07.2021</a:t>
            </a:r>
            <a:endParaRPr lang="en-IN" sz="3600" dirty="0">
              <a:latin typeface="Aparajita" panose="02020603050405020304" pitchFamily="18" charset="0"/>
              <a:cs typeface="Aparajita" panose="02020603050405020304" pitchFamily="18" charset="0"/>
            </a:endParaRPr>
          </a:p>
          <a:p>
            <a:pPr algn="ctr"/>
            <a:r>
              <a:rPr lang="en-IN" sz="3600" dirty="0" smtClean="0">
                <a:latin typeface="Aparajita" panose="02020603050405020304" pitchFamily="18" charset="0"/>
                <a:cs typeface="Aparajita" panose="02020603050405020304" pitchFamily="18" charset="0"/>
              </a:rPr>
              <a:t>FOR RAJKOT BRANCH OF WIRC OF ICAI</a:t>
            </a:r>
          </a:p>
          <a:p>
            <a:r>
              <a:rPr lang="en-IN" sz="3600" dirty="0" smtClean="0">
                <a:latin typeface="Aparajita" panose="02020603050405020304" pitchFamily="18" charset="0"/>
                <a:cs typeface="Aparajita" panose="02020603050405020304" pitchFamily="18" charset="0"/>
              </a:rPr>
              <a:t>													</a:t>
            </a:r>
            <a:endParaRPr lang="en-IN" sz="3600" dirty="0">
              <a:latin typeface="Aparajita" panose="02020603050405020304" pitchFamily="18" charset="0"/>
              <a:cs typeface="Aparajita" panose="02020603050405020304" pitchFamily="18" charset="0"/>
            </a:endParaRPr>
          </a:p>
        </p:txBody>
      </p:sp>
      <p:sp>
        <p:nvSpPr>
          <p:cNvPr id="5" name="Slide Number Placeholder 4"/>
          <p:cNvSpPr>
            <a:spLocks noGrp="1"/>
          </p:cNvSpPr>
          <p:nvPr>
            <p:ph type="sldNum" sz="quarter" idx="12"/>
          </p:nvPr>
        </p:nvSpPr>
        <p:spPr/>
        <p:txBody>
          <a:bodyPr/>
          <a:lstStyle/>
          <a:p>
            <a:fld id="{C8E08DAE-14F6-436C-BA5D-501A88D1C17C}" type="slidenum">
              <a:rPr lang="en-IN" smtClean="0"/>
              <a:t>1</a:t>
            </a:fld>
            <a:endParaRPr lang="en-IN"/>
          </a:p>
        </p:txBody>
      </p:sp>
    </p:spTree>
    <p:extLst>
      <p:ext uri="{BB962C8B-B14F-4D97-AF65-F5344CB8AC3E}">
        <p14:creationId xmlns:p14="http://schemas.microsoft.com/office/powerpoint/2010/main" val="37368960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75199"/>
          </a:xfrm>
        </p:spPr>
        <p:txBody>
          <a:bodyPr>
            <a:normAutofit/>
          </a:bodyPr>
          <a:lstStyle/>
          <a:p>
            <a:r>
              <a:rPr lang="en-IN" sz="4000" b="1" i="1" dirty="0" smtClean="0">
                <a:latin typeface="Aparajita" panose="02020603050405020304" pitchFamily="18" charset="0"/>
                <a:cs typeface="Aparajita" panose="02020603050405020304" pitchFamily="18" charset="0"/>
              </a:rPr>
              <a:t>The First Schedule</a:t>
            </a:r>
            <a:endParaRPr lang="en-IN" sz="4000" b="1" i="1" dirty="0">
              <a:latin typeface="Aparajita" panose="02020603050405020304" pitchFamily="18" charset="0"/>
              <a:cs typeface="Aparajita" panose="02020603050405020304" pitchFamily="18" charset="0"/>
            </a:endParaRPr>
          </a:p>
        </p:txBody>
      </p:sp>
      <p:sp>
        <p:nvSpPr>
          <p:cNvPr id="7" name="Rectangle 6"/>
          <p:cNvSpPr/>
          <p:nvPr/>
        </p:nvSpPr>
        <p:spPr>
          <a:xfrm>
            <a:off x="2867891" y="1011709"/>
            <a:ext cx="6096000" cy="646331"/>
          </a:xfrm>
          <a:prstGeom prst="rect">
            <a:avLst/>
          </a:prstGeom>
        </p:spPr>
        <p:txBody>
          <a:bodyPr>
            <a:spAutoFit/>
          </a:bodyPr>
          <a:lstStyle/>
          <a:p>
            <a:pPr lvl="1" algn="ctr"/>
            <a:r>
              <a:rPr lang="en-US" sz="3600" b="1" i="1" dirty="0">
                <a:latin typeface="Monotype Corsiva" panose="03010101010201010101" pitchFamily="66" charset="0"/>
              </a:rPr>
              <a:t>Part I</a:t>
            </a:r>
          </a:p>
        </p:txBody>
      </p:sp>
      <p:graphicFrame>
        <p:nvGraphicFramePr>
          <p:cNvPr id="10" name="Table 9"/>
          <p:cNvGraphicFramePr>
            <a:graphicFrameLocks noGrp="1"/>
          </p:cNvGraphicFramePr>
          <p:nvPr>
            <p:extLst>
              <p:ext uri="{D42A27DB-BD31-4B8C-83A1-F6EECF244321}">
                <p14:modId xmlns:p14="http://schemas.microsoft.com/office/powerpoint/2010/main" val="522047759"/>
              </p:ext>
            </p:extLst>
          </p:nvPr>
        </p:nvGraphicFramePr>
        <p:xfrm>
          <a:off x="2217448" y="1658040"/>
          <a:ext cx="9287164" cy="5239654"/>
        </p:xfrm>
        <a:graphic>
          <a:graphicData uri="http://schemas.openxmlformats.org/drawingml/2006/table">
            <a:tbl>
              <a:tblPr firstRow="1" bandRow="1">
                <a:tableStyleId>{5C22544A-7EE6-4342-B048-85BDC9FD1C3A}</a:tableStyleId>
              </a:tblPr>
              <a:tblGrid>
                <a:gridCol w="1303369">
                  <a:extLst>
                    <a:ext uri="{9D8B030D-6E8A-4147-A177-3AD203B41FA5}">
                      <a16:colId xmlns:a16="http://schemas.microsoft.com/office/drawing/2014/main" val="2379466976"/>
                    </a:ext>
                  </a:extLst>
                </a:gridCol>
                <a:gridCol w="7983795">
                  <a:extLst>
                    <a:ext uri="{9D8B030D-6E8A-4147-A177-3AD203B41FA5}">
                      <a16:colId xmlns:a16="http://schemas.microsoft.com/office/drawing/2014/main" val="954653279"/>
                    </a:ext>
                  </a:extLst>
                </a:gridCol>
              </a:tblGrid>
              <a:tr h="545382">
                <a:tc>
                  <a:txBody>
                    <a:bodyPr/>
                    <a:lstStyle/>
                    <a:p>
                      <a:pPr>
                        <a:lnSpc>
                          <a:spcPct val="107000"/>
                        </a:lnSpc>
                        <a:spcAft>
                          <a:spcPts val="0"/>
                        </a:spcAft>
                      </a:pPr>
                      <a:r>
                        <a:rPr lang="en-IN" sz="1800" dirty="0">
                          <a:effectLst/>
                          <a:latin typeface="Arial" panose="020B0604020202020204" pitchFamily="34" charset="0"/>
                          <a:cs typeface="Arial" panose="020B0604020202020204" pitchFamily="34" charset="0"/>
                        </a:rPr>
                        <a:t>Clause no.</a:t>
                      </a:r>
                      <a:endParaRPr lang="en-IN"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4300" marR="105381" marT="43760" marB="0"/>
                </a:tc>
                <a:tc>
                  <a:txBody>
                    <a:bodyPr/>
                    <a:lstStyle/>
                    <a:p>
                      <a:pPr>
                        <a:lnSpc>
                          <a:spcPct val="107000"/>
                        </a:lnSpc>
                        <a:spcAft>
                          <a:spcPts val="0"/>
                        </a:spcAft>
                      </a:pPr>
                      <a:r>
                        <a:rPr lang="en-IN" sz="1800">
                          <a:effectLst/>
                          <a:latin typeface="Arial" panose="020B0604020202020204" pitchFamily="34" charset="0"/>
                          <a:cs typeface="Arial" panose="020B0604020202020204" pitchFamily="34" charset="0"/>
                        </a:rPr>
                        <a:t>A member in practice would be guilty of misconduct if he:</a:t>
                      </a:r>
                      <a:endParaRPr lang="en-IN" sz="18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4300" marR="105381" marT="43760" marB="0"/>
                </a:tc>
                <a:extLst>
                  <a:ext uri="{0D108BD9-81ED-4DB2-BD59-A6C34878D82A}">
                    <a16:rowId xmlns:a16="http://schemas.microsoft.com/office/drawing/2014/main" val="3867964222"/>
                  </a:ext>
                </a:extLst>
              </a:tr>
              <a:tr h="545382">
                <a:tc>
                  <a:txBody>
                    <a:bodyPr/>
                    <a:lstStyle/>
                    <a:p>
                      <a:pPr marL="57785" algn="ctr">
                        <a:lnSpc>
                          <a:spcPct val="107000"/>
                        </a:lnSpc>
                        <a:spcAft>
                          <a:spcPts val="0"/>
                        </a:spcAft>
                      </a:pPr>
                      <a:r>
                        <a:rPr lang="en-IN" sz="1800" dirty="0">
                          <a:effectLst/>
                          <a:latin typeface="Arial" panose="020B0604020202020204" pitchFamily="34" charset="0"/>
                          <a:cs typeface="Arial" panose="020B0604020202020204" pitchFamily="34" charset="0"/>
                        </a:rPr>
                        <a:t>(1)</a:t>
                      </a:r>
                      <a:endParaRPr lang="en-IN"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4300" marR="105381" marT="43760" marB="0"/>
                </a:tc>
                <a:tc>
                  <a:txBody>
                    <a:bodyPr/>
                    <a:lstStyle/>
                    <a:p>
                      <a:pPr>
                        <a:lnSpc>
                          <a:spcPct val="107000"/>
                        </a:lnSpc>
                        <a:spcAft>
                          <a:spcPts val="0"/>
                        </a:spcAft>
                      </a:pPr>
                      <a:r>
                        <a:rPr lang="en-IN" sz="1800">
                          <a:effectLst/>
                          <a:latin typeface="Arial" panose="020B0604020202020204" pitchFamily="34" charset="0"/>
                          <a:cs typeface="Arial" panose="020B0604020202020204" pitchFamily="34" charset="0"/>
                        </a:rPr>
                        <a:t>Allows any person to practice in his name  except his partner and employee who is also a chartered accountant </a:t>
                      </a:r>
                      <a:endParaRPr lang="en-IN" sz="18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4300" marR="105381" marT="43760" marB="0"/>
                </a:tc>
                <a:extLst>
                  <a:ext uri="{0D108BD9-81ED-4DB2-BD59-A6C34878D82A}">
                    <a16:rowId xmlns:a16="http://schemas.microsoft.com/office/drawing/2014/main" val="3328576422"/>
                  </a:ext>
                </a:extLst>
              </a:tr>
              <a:tr h="545382">
                <a:tc>
                  <a:txBody>
                    <a:bodyPr/>
                    <a:lstStyle/>
                    <a:p>
                      <a:pPr marL="57785" algn="ctr">
                        <a:lnSpc>
                          <a:spcPct val="107000"/>
                        </a:lnSpc>
                        <a:spcAft>
                          <a:spcPts val="0"/>
                        </a:spcAft>
                      </a:pPr>
                      <a:r>
                        <a:rPr lang="en-IN" sz="1800" dirty="0">
                          <a:effectLst/>
                          <a:latin typeface="Arial" panose="020B0604020202020204" pitchFamily="34" charset="0"/>
                          <a:cs typeface="Arial" panose="020B0604020202020204" pitchFamily="34" charset="0"/>
                        </a:rPr>
                        <a:t>(2)</a:t>
                      </a:r>
                      <a:endParaRPr lang="en-IN"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4300" marR="105381" marT="43760" marB="0"/>
                </a:tc>
                <a:tc>
                  <a:txBody>
                    <a:bodyPr/>
                    <a:lstStyle/>
                    <a:p>
                      <a:pPr>
                        <a:lnSpc>
                          <a:spcPct val="107000"/>
                        </a:lnSpc>
                        <a:spcAft>
                          <a:spcPts val="0"/>
                        </a:spcAft>
                      </a:pPr>
                      <a:r>
                        <a:rPr lang="en-IN" sz="1800" dirty="0">
                          <a:effectLst/>
                          <a:latin typeface="Arial" panose="020B0604020202020204" pitchFamily="34" charset="0"/>
                          <a:cs typeface="Arial" panose="020B0604020202020204" pitchFamily="34" charset="0"/>
                        </a:rPr>
                        <a:t>Pays any  share , commission or brokerage  to person other than member of Institute or his partner or retired partner </a:t>
                      </a:r>
                      <a:endParaRPr lang="en-IN"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4300" marR="105381" marT="43760" marB="0"/>
                </a:tc>
                <a:extLst>
                  <a:ext uri="{0D108BD9-81ED-4DB2-BD59-A6C34878D82A}">
                    <a16:rowId xmlns:a16="http://schemas.microsoft.com/office/drawing/2014/main" val="916697834"/>
                  </a:ext>
                </a:extLst>
              </a:tr>
              <a:tr h="331838">
                <a:tc>
                  <a:txBody>
                    <a:bodyPr/>
                    <a:lstStyle/>
                    <a:p>
                      <a:pPr marL="57785" algn="ctr">
                        <a:lnSpc>
                          <a:spcPct val="107000"/>
                        </a:lnSpc>
                        <a:spcAft>
                          <a:spcPts val="0"/>
                        </a:spcAft>
                      </a:pPr>
                      <a:r>
                        <a:rPr lang="en-IN" sz="1800" dirty="0">
                          <a:effectLst/>
                          <a:latin typeface="Arial" panose="020B0604020202020204" pitchFamily="34" charset="0"/>
                          <a:cs typeface="Arial" panose="020B0604020202020204" pitchFamily="34" charset="0"/>
                        </a:rPr>
                        <a:t>(3)</a:t>
                      </a:r>
                      <a:endParaRPr lang="en-IN"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4300" marR="105381" marT="43760" marB="0"/>
                </a:tc>
                <a:tc>
                  <a:txBody>
                    <a:bodyPr/>
                    <a:lstStyle/>
                    <a:p>
                      <a:pPr>
                        <a:lnSpc>
                          <a:spcPct val="107000"/>
                        </a:lnSpc>
                        <a:spcAft>
                          <a:spcPts val="0"/>
                        </a:spcAft>
                      </a:pPr>
                      <a:r>
                        <a:rPr lang="en-IN" sz="1800">
                          <a:effectLst/>
                          <a:latin typeface="Arial" panose="020B0604020202020204" pitchFamily="34" charset="0"/>
                          <a:cs typeface="Arial" panose="020B0604020202020204" pitchFamily="34" charset="0"/>
                        </a:rPr>
                        <a:t>Accepts profits from a person who is not a member of Institute</a:t>
                      </a:r>
                      <a:endParaRPr lang="en-IN" sz="18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4300" marR="105381" marT="43760" marB="0"/>
                </a:tc>
                <a:extLst>
                  <a:ext uri="{0D108BD9-81ED-4DB2-BD59-A6C34878D82A}">
                    <a16:rowId xmlns:a16="http://schemas.microsoft.com/office/drawing/2014/main" val="1855369936"/>
                  </a:ext>
                </a:extLst>
              </a:tr>
              <a:tr h="331838">
                <a:tc>
                  <a:txBody>
                    <a:bodyPr/>
                    <a:lstStyle/>
                    <a:p>
                      <a:pPr marL="57785" algn="ctr">
                        <a:lnSpc>
                          <a:spcPct val="107000"/>
                        </a:lnSpc>
                        <a:spcAft>
                          <a:spcPts val="0"/>
                        </a:spcAft>
                      </a:pPr>
                      <a:r>
                        <a:rPr lang="en-IN" sz="1800" dirty="0">
                          <a:effectLst/>
                          <a:latin typeface="Arial" panose="020B0604020202020204" pitchFamily="34" charset="0"/>
                          <a:cs typeface="Arial" panose="020B0604020202020204" pitchFamily="34" charset="0"/>
                        </a:rPr>
                        <a:t>(4)</a:t>
                      </a:r>
                      <a:endParaRPr lang="en-IN"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4300" marR="105381" marT="43760" marB="0"/>
                </a:tc>
                <a:tc>
                  <a:txBody>
                    <a:bodyPr/>
                    <a:lstStyle/>
                    <a:p>
                      <a:pPr>
                        <a:lnSpc>
                          <a:spcPct val="107000"/>
                        </a:lnSpc>
                        <a:spcAft>
                          <a:spcPts val="0"/>
                        </a:spcAft>
                      </a:pPr>
                      <a:r>
                        <a:rPr lang="en-IN" sz="1800" dirty="0">
                          <a:effectLst/>
                          <a:latin typeface="Arial" panose="020B0604020202020204" pitchFamily="34" charset="0"/>
                          <a:cs typeface="Arial" panose="020B0604020202020204" pitchFamily="34" charset="0"/>
                        </a:rPr>
                        <a:t>Enters into partnership with person who is not member of Institute </a:t>
                      </a:r>
                      <a:endParaRPr lang="en-IN"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4300" marR="105381" marT="43760" marB="0"/>
                </a:tc>
                <a:extLst>
                  <a:ext uri="{0D108BD9-81ED-4DB2-BD59-A6C34878D82A}">
                    <a16:rowId xmlns:a16="http://schemas.microsoft.com/office/drawing/2014/main" val="1063703145"/>
                  </a:ext>
                </a:extLst>
              </a:tr>
              <a:tr h="331838">
                <a:tc>
                  <a:txBody>
                    <a:bodyPr/>
                    <a:lstStyle/>
                    <a:p>
                      <a:pPr marL="57785" algn="ctr">
                        <a:lnSpc>
                          <a:spcPct val="107000"/>
                        </a:lnSpc>
                        <a:spcAft>
                          <a:spcPts val="0"/>
                        </a:spcAft>
                      </a:pPr>
                      <a:r>
                        <a:rPr lang="en-IN" sz="2000" dirty="0">
                          <a:effectLst/>
                          <a:latin typeface="Arial" panose="020B0604020202020204" pitchFamily="34" charset="0"/>
                          <a:cs typeface="Arial" panose="020B0604020202020204" pitchFamily="34" charset="0"/>
                        </a:rPr>
                        <a:t>(5)</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149860" marT="62230" marB="0"/>
                </a:tc>
                <a:tc>
                  <a:txBody>
                    <a:bodyPr/>
                    <a:lstStyle/>
                    <a:p>
                      <a:pPr>
                        <a:lnSpc>
                          <a:spcPct val="107000"/>
                        </a:lnSpc>
                        <a:spcAft>
                          <a:spcPts val="0"/>
                        </a:spcAft>
                      </a:pPr>
                      <a:r>
                        <a:rPr lang="en-IN" sz="2000" dirty="0">
                          <a:effectLst/>
                          <a:latin typeface="Arial" panose="020B0604020202020204" pitchFamily="34" charset="0"/>
                          <a:cs typeface="Arial" panose="020B0604020202020204" pitchFamily="34" charset="0"/>
                        </a:rPr>
                        <a:t>Secures work from person who is not his employee or partner.</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149860" marT="62230" marB="0"/>
                </a:tc>
                <a:extLst>
                  <a:ext uri="{0D108BD9-81ED-4DB2-BD59-A6C34878D82A}">
                    <a16:rowId xmlns:a16="http://schemas.microsoft.com/office/drawing/2014/main" val="3265900923"/>
                  </a:ext>
                </a:extLst>
              </a:tr>
              <a:tr h="618163">
                <a:tc>
                  <a:txBody>
                    <a:bodyPr/>
                    <a:lstStyle/>
                    <a:p>
                      <a:pPr marL="57785" algn="ctr">
                        <a:lnSpc>
                          <a:spcPct val="107000"/>
                        </a:lnSpc>
                        <a:spcAft>
                          <a:spcPts val="0"/>
                        </a:spcAft>
                      </a:pPr>
                      <a:r>
                        <a:rPr lang="en-IN" sz="2000" dirty="0">
                          <a:effectLst/>
                          <a:latin typeface="Arial" panose="020B0604020202020204" pitchFamily="34" charset="0"/>
                          <a:cs typeface="Arial" panose="020B0604020202020204" pitchFamily="34" charset="0"/>
                        </a:rPr>
                        <a:t>(6)</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149860" marT="62230" marB="0"/>
                </a:tc>
                <a:tc>
                  <a:txBody>
                    <a:bodyPr/>
                    <a:lstStyle/>
                    <a:p>
                      <a:pPr algn="just">
                        <a:lnSpc>
                          <a:spcPct val="107000"/>
                        </a:lnSpc>
                        <a:spcAft>
                          <a:spcPts val="0"/>
                        </a:spcAft>
                      </a:pPr>
                      <a:r>
                        <a:rPr lang="en-IN" sz="2000" dirty="0">
                          <a:effectLst/>
                          <a:latin typeface="Arial" panose="020B0604020202020204" pitchFamily="34" charset="0"/>
                          <a:cs typeface="Arial" panose="020B0604020202020204" pitchFamily="34" charset="0"/>
                        </a:rPr>
                        <a:t>Solicits work by circular, advertisement, personal interview etc.  (except to the extent allowed)</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149860" marT="62230" marB="0"/>
                </a:tc>
                <a:extLst>
                  <a:ext uri="{0D108BD9-81ED-4DB2-BD59-A6C34878D82A}">
                    <a16:rowId xmlns:a16="http://schemas.microsoft.com/office/drawing/2014/main" val="4146440767"/>
                  </a:ext>
                </a:extLst>
              </a:tr>
              <a:tr h="331838">
                <a:tc>
                  <a:txBody>
                    <a:bodyPr/>
                    <a:lstStyle/>
                    <a:p>
                      <a:pPr marL="57785" algn="ctr">
                        <a:lnSpc>
                          <a:spcPct val="107000"/>
                        </a:lnSpc>
                        <a:spcAft>
                          <a:spcPts val="0"/>
                        </a:spcAft>
                      </a:pPr>
                      <a:r>
                        <a:rPr lang="en-IN" sz="2000" dirty="0">
                          <a:effectLst/>
                          <a:latin typeface="Arial" panose="020B0604020202020204" pitchFamily="34" charset="0"/>
                          <a:cs typeface="Arial" panose="020B0604020202020204" pitchFamily="34" charset="0"/>
                        </a:rPr>
                        <a:t>(7)</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149860" marT="62230" marB="0"/>
                </a:tc>
                <a:tc>
                  <a:txBody>
                    <a:bodyPr/>
                    <a:lstStyle/>
                    <a:p>
                      <a:pPr>
                        <a:lnSpc>
                          <a:spcPct val="107000"/>
                        </a:lnSpc>
                        <a:spcAft>
                          <a:spcPts val="0"/>
                        </a:spcAft>
                      </a:pPr>
                      <a:r>
                        <a:rPr lang="en-IN" sz="2000">
                          <a:effectLst/>
                          <a:latin typeface="Arial" panose="020B0604020202020204" pitchFamily="34" charset="0"/>
                          <a:cs typeface="Arial" panose="020B0604020202020204" pitchFamily="34" charset="0"/>
                        </a:rPr>
                        <a:t>Advertises his professional services  (except to the extent allowed)</a:t>
                      </a:r>
                      <a:endParaRPr lang="en-IN" sz="20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149860" marT="62230" marB="0"/>
                </a:tc>
                <a:extLst>
                  <a:ext uri="{0D108BD9-81ED-4DB2-BD59-A6C34878D82A}">
                    <a16:rowId xmlns:a16="http://schemas.microsoft.com/office/drawing/2014/main" val="3201393459"/>
                  </a:ext>
                </a:extLst>
              </a:tr>
              <a:tr h="1327353">
                <a:tc>
                  <a:txBody>
                    <a:bodyPr/>
                    <a:lstStyle/>
                    <a:p>
                      <a:pPr marL="57785" algn="ctr">
                        <a:lnSpc>
                          <a:spcPct val="107000"/>
                        </a:lnSpc>
                        <a:spcAft>
                          <a:spcPts val="0"/>
                        </a:spcAft>
                      </a:pPr>
                      <a:r>
                        <a:rPr lang="en-IN" sz="2000" dirty="0">
                          <a:effectLst/>
                          <a:latin typeface="Arial" panose="020B0604020202020204" pitchFamily="34" charset="0"/>
                          <a:cs typeface="Arial" panose="020B0604020202020204" pitchFamily="34" charset="0"/>
                        </a:rPr>
                        <a:t>(8)</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149860" marT="62230" marB="0"/>
                </a:tc>
                <a:tc>
                  <a:txBody>
                    <a:bodyPr/>
                    <a:lstStyle/>
                    <a:p>
                      <a:pPr algn="just">
                        <a:lnSpc>
                          <a:spcPct val="107000"/>
                        </a:lnSpc>
                        <a:spcAft>
                          <a:spcPts val="0"/>
                        </a:spcAft>
                      </a:pPr>
                      <a:r>
                        <a:rPr lang="en-IN" sz="2000" dirty="0">
                          <a:effectLst/>
                          <a:latin typeface="Arial" panose="020B0604020202020204" pitchFamily="34" charset="0"/>
                          <a:cs typeface="Arial" panose="020B0604020202020204" pitchFamily="34" charset="0"/>
                        </a:rPr>
                        <a:t>Accepts audit work without first communicating with the previous auditor in writing</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149860" marT="62230" marB="0"/>
                </a:tc>
                <a:extLst>
                  <a:ext uri="{0D108BD9-81ED-4DB2-BD59-A6C34878D82A}">
                    <a16:rowId xmlns:a16="http://schemas.microsoft.com/office/drawing/2014/main" val="4179964088"/>
                  </a:ext>
                </a:extLst>
              </a:tr>
            </a:tbl>
          </a:graphicData>
        </a:graphic>
      </p:graphicFrame>
      <p:sp>
        <p:nvSpPr>
          <p:cNvPr id="11" name="Slide Number Placeholder 10"/>
          <p:cNvSpPr>
            <a:spLocks noGrp="1"/>
          </p:cNvSpPr>
          <p:nvPr>
            <p:ph type="sldNum" sz="quarter" idx="12"/>
          </p:nvPr>
        </p:nvSpPr>
        <p:spPr/>
        <p:txBody>
          <a:bodyPr/>
          <a:lstStyle/>
          <a:p>
            <a:fld id="{C8E08DAE-14F6-436C-BA5D-501A88D1C17C}" type="slidenum">
              <a:rPr lang="en-IN" smtClean="0"/>
              <a:t>10</a:t>
            </a:fld>
            <a:endParaRPr lang="en-IN"/>
          </a:p>
        </p:txBody>
      </p:sp>
    </p:spTree>
    <p:extLst>
      <p:ext uri="{BB962C8B-B14F-4D97-AF65-F5344CB8AC3E}">
        <p14:creationId xmlns:p14="http://schemas.microsoft.com/office/powerpoint/2010/main" val="23909897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defTabSz="457200" rtl="0">
              <a:spcBef>
                <a:spcPct val="0"/>
              </a:spcBef>
            </a:pPr>
            <a:r>
              <a:rPr lang="en-IN" sz="4400" b="1" i="1" dirty="0">
                <a:latin typeface="Aparajita" panose="02020603050405020304" pitchFamily="18" charset="0"/>
                <a:cs typeface="Aparajita" panose="02020603050405020304" pitchFamily="18" charset="0"/>
              </a:rPr>
              <a:t>The First </a:t>
            </a:r>
            <a:r>
              <a:rPr lang="en-IN" sz="4400" b="1" i="1" dirty="0" smtClean="0">
                <a:latin typeface="Aparajita" panose="02020603050405020304" pitchFamily="18" charset="0"/>
                <a:cs typeface="Aparajita" panose="02020603050405020304" pitchFamily="18" charset="0"/>
              </a:rPr>
              <a:t>Schedule</a:t>
            </a:r>
            <a:r>
              <a:rPr lang="en-IN" b="1" i="1" dirty="0" smtClean="0">
                <a:latin typeface="Aparajita" panose="02020603050405020304" pitchFamily="18" charset="0"/>
                <a:cs typeface="Aparajita" panose="02020603050405020304" pitchFamily="18" charset="0"/>
              </a:rPr>
              <a:t/>
            </a:r>
            <a:br>
              <a:rPr lang="en-IN" b="1" i="1" dirty="0" smtClean="0">
                <a:latin typeface="Aparajita" panose="02020603050405020304" pitchFamily="18" charset="0"/>
                <a:cs typeface="Aparajita" panose="02020603050405020304" pitchFamily="18" charset="0"/>
              </a:rPr>
            </a:br>
            <a:r>
              <a:rPr lang="en-US" sz="3600" b="1" i="1" dirty="0">
                <a:latin typeface="Monotype Corsiva" panose="03010101010201010101" pitchFamily="66" charset="0"/>
              </a:rPr>
              <a:t>Part </a:t>
            </a:r>
            <a:r>
              <a:rPr lang="en-US" sz="3600" b="1" i="1" dirty="0" smtClean="0">
                <a:latin typeface="Monotype Corsiva" panose="03010101010201010101" pitchFamily="66" charset="0"/>
              </a:rPr>
              <a:t>I (contd..)</a:t>
            </a:r>
            <a:r>
              <a:rPr lang="en-US" sz="3600" b="1" i="1" dirty="0">
                <a:latin typeface="Monotype Corsiva" panose="03010101010201010101" pitchFamily="66" charset="0"/>
              </a:rPr>
              <a:t/>
            </a:r>
            <a:br>
              <a:rPr lang="en-US" sz="3600" b="1" i="1" dirty="0">
                <a:latin typeface="Monotype Corsiva" panose="03010101010201010101" pitchFamily="66" charset="0"/>
              </a:rPr>
            </a:br>
            <a:r>
              <a:rPr lang="en-IN" b="1" i="1" dirty="0" smtClean="0">
                <a:latin typeface="Aparajita" panose="02020603050405020304" pitchFamily="18" charset="0"/>
                <a:cs typeface="Aparajita" panose="02020603050405020304" pitchFamily="18" charset="0"/>
              </a:rPr>
              <a:t/>
            </a:r>
            <a:br>
              <a:rPr lang="en-IN" b="1" i="1" dirty="0" smtClean="0">
                <a:latin typeface="Aparajita" panose="02020603050405020304" pitchFamily="18" charset="0"/>
                <a:cs typeface="Aparajita" panose="02020603050405020304" pitchFamily="18" charset="0"/>
              </a:rPr>
            </a:b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26278462"/>
              </p:ext>
            </p:extLst>
          </p:nvPr>
        </p:nvGraphicFramePr>
        <p:xfrm>
          <a:off x="2589213" y="2133600"/>
          <a:ext cx="8915400" cy="4138494"/>
        </p:xfrm>
        <a:graphic>
          <a:graphicData uri="http://schemas.openxmlformats.org/drawingml/2006/table">
            <a:tbl>
              <a:tblPr firstRow="1" bandRow="1">
                <a:tableStyleId>{5C22544A-7EE6-4342-B048-85BDC9FD1C3A}</a:tableStyleId>
              </a:tblPr>
              <a:tblGrid>
                <a:gridCol w="1193078">
                  <a:extLst>
                    <a:ext uri="{9D8B030D-6E8A-4147-A177-3AD203B41FA5}">
                      <a16:colId xmlns:a16="http://schemas.microsoft.com/office/drawing/2014/main" val="1649797701"/>
                    </a:ext>
                  </a:extLst>
                </a:gridCol>
                <a:gridCol w="7722322">
                  <a:extLst>
                    <a:ext uri="{9D8B030D-6E8A-4147-A177-3AD203B41FA5}">
                      <a16:colId xmlns:a16="http://schemas.microsoft.com/office/drawing/2014/main" val="82754923"/>
                    </a:ext>
                  </a:extLst>
                </a:gridCol>
              </a:tblGrid>
              <a:tr h="370840">
                <a:tc>
                  <a:txBody>
                    <a:bodyPr/>
                    <a:lstStyle/>
                    <a:p>
                      <a:pPr>
                        <a:lnSpc>
                          <a:spcPct val="107000"/>
                        </a:lnSpc>
                        <a:spcAft>
                          <a:spcPts val="0"/>
                        </a:spcAft>
                      </a:pPr>
                      <a:r>
                        <a:rPr lang="en-IN" sz="1800" dirty="0">
                          <a:effectLst/>
                          <a:latin typeface="Arial" panose="020B0604020202020204" pitchFamily="34" charset="0"/>
                          <a:cs typeface="Arial" panose="020B0604020202020204" pitchFamily="34" charset="0"/>
                        </a:rPr>
                        <a:t>Clause no.</a:t>
                      </a:r>
                      <a:endParaRPr lang="en-IN"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4300" marR="105381" marT="43760" marB="0"/>
                </a:tc>
                <a:tc>
                  <a:txBody>
                    <a:bodyPr/>
                    <a:lstStyle/>
                    <a:p>
                      <a:pPr>
                        <a:lnSpc>
                          <a:spcPct val="107000"/>
                        </a:lnSpc>
                        <a:spcAft>
                          <a:spcPts val="0"/>
                        </a:spcAft>
                      </a:pPr>
                      <a:r>
                        <a:rPr lang="en-IN" sz="1800" dirty="0">
                          <a:effectLst/>
                          <a:latin typeface="Arial" panose="020B0604020202020204" pitchFamily="34" charset="0"/>
                          <a:cs typeface="Arial" panose="020B0604020202020204" pitchFamily="34" charset="0"/>
                        </a:rPr>
                        <a:t>A member in practice would be guilty of misconduct if he:</a:t>
                      </a:r>
                      <a:endParaRPr lang="en-IN"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4300" marR="105381" marT="43760" marB="0"/>
                </a:tc>
                <a:extLst>
                  <a:ext uri="{0D108BD9-81ED-4DB2-BD59-A6C34878D82A}">
                    <a16:rowId xmlns:a16="http://schemas.microsoft.com/office/drawing/2014/main" val="1940111546"/>
                  </a:ext>
                </a:extLst>
              </a:tr>
              <a:tr h="370840">
                <a:tc>
                  <a:txBody>
                    <a:bodyPr/>
                    <a:lstStyle/>
                    <a:p>
                      <a:pPr marR="19685" algn="ctr">
                        <a:lnSpc>
                          <a:spcPct val="107000"/>
                        </a:lnSpc>
                        <a:spcAft>
                          <a:spcPts val="0"/>
                        </a:spcAft>
                      </a:pPr>
                      <a:r>
                        <a:rPr lang="en-IN" sz="2000" dirty="0">
                          <a:effectLst/>
                          <a:latin typeface="Arial" panose="020B0604020202020204" pitchFamily="34" charset="0"/>
                          <a:cs typeface="Arial" panose="020B0604020202020204" pitchFamily="34" charset="0"/>
                        </a:rPr>
                        <a:t>(9)</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71755" marT="61595" marB="0"/>
                </a:tc>
                <a:tc>
                  <a:txBody>
                    <a:bodyPr/>
                    <a:lstStyle/>
                    <a:p>
                      <a:pPr>
                        <a:lnSpc>
                          <a:spcPct val="107000"/>
                        </a:lnSpc>
                        <a:spcAft>
                          <a:spcPts val="0"/>
                        </a:spcAft>
                      </a:pPr>
                      <a:r>
                        <a:rPr lang="en-IN" sz="2000">
                          <a:effectLst/>
                          <a:latin typeface="Arial" panose="020B0604020202020204" pitchFamily="34" charset="0"/>
                          <a:cs typeface="Arial" panose="020B0604020202020204" pitchFamily="34" charset="0"/>
                        </a:rPr>
                        <a:t>Accepts audit work without first ascertaining that requirements of section 225 of the Companies Act, 1956 (now section 140 of the Companies Act, 2013) are complied with.</a:t>
                      </a:r>
                      <a:endParaRPr lang="en-IN" sz="20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71755" marT="61595" marB="0"/>
                </a:tc>
                <a:extLst>
                  <a:ext uri="{0D108BD9-81ED-4DB2-BD59-A6C34878D82A}">
                    <a16:rowId xmlns:a16="http://schemas.microsoft.com/office/drawing/2014/main" val="192587947"/>
                  </a:ext>
                </a:extLst>
              </a:tr>
              <a:tr h="370840">
                <a:tc>
                  <a:txBody>
                    <a:bodyPr/>
                    <a:lstStyle/>
                    <a:p>
                      <a:pPr marR="21590" algn="ctr">
                        <a:lnSpc>
                          <a:spcPct val="107000"/>
                        </a:lnSpc>
                        <a:spcAft>
                          <a:spcPts val="0"/>
                        </a:spcAft>
                      </a:pPr>
                      <a:r>
                        <a:rPr lang="en-IN" sz="2000" dirty="0">
                          <a:effectLst/>
                          <a:latin typeface="Arial" panose="020B0604020202020204" pitchFamily="34" charset="0"/>
                          <a:cs typeface="Arial" panose="020B0604020202020204" pitchFamily="34" charset="0"/>
                        </a:rPr>
                        <a:t>(10)</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71755" marT="61595" marB="0"/>
                </a:tc>
                <a:tc>
                  <a:txBody>
                    <a:bodyPr/>
                    <a:lstStyle/>
                    <a:p>
                      <a:pPr>
                        <a:lnSpc>
                          <a:spcPct val="107000"/>
                        </a:lnSpc>
                        <a:spcAft>
                          <a:spcPts val="0"/>
                        </a:spcAft>
                      </a:pPr>
                      <a:r>
                        <a:rPr lang="en-IN" sz="2000">
                          <a:effectLst/>
                          <a:latin typeface="Arial" panose="020B0604020202020204" pitchFamily="34" charset="0"/>
                          <a:cs typeface="Arial" panose="020B0604020202020204" pitchFamily="34" charset="0"/>
                        </a:rPr>
                        <a:t>Accepts professional assignment where fees are based on percentage of profits or are contingent upon the findings or results.</a:t>
                      </a:r>
                      <a:endParaRPr lang="en-IN" sz="20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71755" marT="61595" marB="0"/>
                </a:tc>
                <a:extLst>
                  <a:ext uri="{0D108BD9-81ED-4DB2-BD59-A6C34878D82A}">
                    <a16:rowId xmlns:a16="http://schemas.microsoft.com/office/drawing/2014/main" val="1341186547"/>
                  </a:ext>
                </a:extLst>
              </a:tr>
              <a:tr h="370840">
                <a:tc>
                  <a:txBody>
                    <a:bodyPr/>
                    <a:lstStyle/>
                    <a:p>
                      <a:pPr marR="19685" algn="ctr">
                        <a:lnSpc>
                          <a:spcPct val="107000"/>
                        </a:lnSpc>
                        <a:spcAft>
                          <a:spcPts val="0"/>
                        </a:spcAft>
                      </a:pPr>
                      <a:r>
                        <a:rPr lang="en-IN" sz="2000" dirty="0">
                          <a:effectLst/>
                          <a:latin typeface="Arial" panose="020B0604020202020204" pitchFamily="34" charset="0"/>
                          <a:cs typeface="Arial" panose="020B0604020202020204" pitchFamily="34" charset="0"/>
                        </a:rPr>
                        <a:t>(11)</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71755" marT="61595" marB="0"/>
                </a:tc>
                <a:tc>
                  <a:txBody>
                    <a:bodyPr/>
                    <a:lstStyle/>
                    <a:p>
                      <a:pPr>
                        <a:lnSpc>
                          <a:spcPct val="107000"/>
                        </a:lnSpc>
                        <a:spcAft>
                          <a:spcPts val="0"/>
                        </a:spcAft>
                      </a:pPr>
                      <a:r>
                        <a:rPr lang="en-IN" sz="2000">
                          <a:effectLst/>
                          <a:latin typeface="Arial" panose="020B0604020202020204" pitchFamily="34" charset="0"/>
                          <a:cs typeface="Arial" panose="020B0604020202020204" pitchFamily="34" charset="0"/>
                        </a:rPr>
                        <a:t>Engages in any other business or occupation (barring few exceptions)</a:t>
                      </a:r>
                      <a:endParaRPr lang="en-IN" sz="20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71755" marT="61595" marB="0"/>
                </a:tc>
                <a:extLst>
                  <a:ext uri="{0D108BD9-81ED-4DB2-BD59-A6C34878D82A}">
                    <a16:rowId xmlns:a16="http://schemas.microsoft.com/office/drawing/2014/main" val="2899477563"/>
                  </a:ext>
                </a:extLst>
              </a:tr>
              <a:tr h="370840">
                <a:tc>
                  <a:txBody>
                    <a:bodyPr/>
                    <a:lstStyle/>
                    <a:p>
                      <a:pPr marR="21590" algn="ctr">
                        <a:lnSpc>
                          <a:spcPct val="107000"/>
                        </a:lnSpc>
                        <a:spcAft>
                          <a:spcPts val="0"/>
                        </a:spcAft>
                      </a:pPr>
                      <a:r>
                        <a:rPr lang="en-IN" sz="2000" dirty="0">
                          <a:effectLst/>
                          <a:latin typeface="Arial" panose="020B0604020202020204" pitchFamily="34" charset="0"/>
                          <a:cs typeface="Arial" panose="020B0604020202020204" pitchFamily="34" charset="0"/>
                        </a:rPr>
                        <a:t>(12)</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71755" marT="61595" marB="0"/>
                </a:tc>
                <a:tc>
                  <a:txBody>
                    <a:bodyPr/>
                    <a:lstStyle/>
                    <a:p>
                      <a:pPr marR="12065">
                        <a:lnSpc>
                          <a:spcPct val="107000"/>
                        </a:lnSpc>
                        <a:spcAft>
                          <a:spcPts val="0"/>
                        </a:spcAft>
                      </a:pPr>
                      <a:r>
                        <a:rPr lang="en-IN" sz="2000" dirty="0">
                          <a:effectLst/>
                          <a:latin typeface="Arial" panose="020B0604020202020204" pitchFamily="34" charset="0"/>
                          <a:cs typeface="Arial" panose="020B0604020202020204" pitchFamily="34" charset="0"/>
                        </a:rPr>
                        <a:t>Allows a person who is not his partner or any other person who is not a member of the Institute to sign on his behalf any balance sheet, profit and loss account, report or financial statements </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71755" marT="61595" marB="0"/>
                </a:tc>
                <a:extLst>
                  <a:ext uri="{0D108BD9-81ED-4DB2-BD59-A6C34878D82A}">
                    <a16:rowId xmlns:a16="http://schemas.microsoft.com/office/drawing/2014/main" val="2730773905"/>
                  </a:ext>
                </a:extLst>
              </a:tr>
            </a:tbl>
          </a:graphicData>
        </a:graphic>
      </p:graphicFrame>
      <p:sp>
        <p:nvSpPr>
          <p:cNvPr id="5" name="Slide Number Placeholder 4"/>
          <p:cNvSpPr>
            <a:spLocks noGrp="1"/>
          </p:cNvSpPr>
          <p:nvPr>
            <p:ph type="sldNum" sz="quarter" idx="12"/>
          </p:nvPr>
        </p:nvSpPr>
        <p:spPr/>
        <p:txBody>
          <a:bodyPr/>
          <a:lstStyle/>
          <a:p>
            <a:fld id="{C8E08DAE-14F6-436C-BA5D-501A88D1C17C}" type="slidenum">
              <a:rPr lang="en-IN" smtClean="0"/>
              <a:t>11</a:t>
            </a:fld>
            <a:endParaRPr lang="en-IN"/>
          </a:p>
        </p:txBody>
      </p:sp>
    </p:spTree>
    <p:extLst>
      <p:ext uri="{BB962C8B-B14F-4D97-AF65-F5344CB8AC3E}">
        <p14:creationId xmlns:p14="http://schemas.microsoft.com/office/powerpoint/2010/main" val="15117668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1" y="624110"/>
            <a:ext cx="10285412" cy="1280890"/>
          </a:xfrm>
        </p:spPr>
        <p:txBody>
          <a:bodyPr>
            <a:normAutofit fontScale="90000"/>
          </a:bodyPr>
          <a:lstStyle/>
          <a:p>
            <a:pPr algn="ctr"/>
            <a:r>
              <a:rPr lang="en-IN" sz="5800" dirty="0">
                <a:latin typeface="Monotype Corsiva" panose="03010101010201010101" pitchFamily="66" charset="0"/>
              </a:rPr>
              <a:t>First Schedule</a:t>
            </a:r>
            <a:r>
              <a:rPr lang="en-IN" dirty="0">
                <a:latin typeface="Monotype Corsiva" panose="03010101010201010101" pitchFamily="66" charset="0"/>
              </a:rPr>
              <a:t/>
            </a:r>
            <a:br>
              <a:rPr lang="en-IN" dirty="0">
                <a:latin typeface="Monotype Corsiva" panose="03010101010201010101" pitchFamily="66" charset="0"/>
              </a:rPr>
            </a:br>
            <a:r>
              <a:rPr lang="en-IN" dirty="0">
                <a:latin typeface="Monotype Corsiva" panose="03010101010201010101" pitchFamily="66" charset="0"/>
              </a:rPr>
              <a:t>Part II – Members in service</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67033764"/>
              </p:ext>
            </p:extLst>
          </p:nvPr>
        </p:nvGraphicFramePr>
        <p:xfrm>
          <a:off x="2589213" y="2133600"/>
          <a:ext cx="8915400" cy="1819275"/>
        </p:xfrm>
        <a:graphic>
          <a:graphicData uri="http://schemas.openxmlformats.org/drawingml/2006/table">
            <a:tbl>
              <a:tblPr firstRow="1" bandRow="1">
                <a:tableStyleId>{5C22544A-7EE6-4342-B048-85BDC9FD1C3A}</a:tableStyleId>
              </a:tblPr>
              <a:tblGrid>
                <a:gridCol w="1026823">
                  <a:extLst>
                    <a:ext uri="{9D8B030D-6E8A-4147-A177-3AD203B41FA5}">
                      <a16:colId xmlns:a16="http://schemas.microsoft.com/office/drawing/2014/main" val="3673794367"/>
                    </a:ext>
                  </a:extLst>
                </a:gridCol>
                <a:gridCol w="7888577">
                  <a:extLst>
                    <a:ext uri="{9D8B030D-6E8A-4147-A177-3AD203B41FA5}">
                      <a16:colId xmlns:a16="http://schemas.microsoft.com/office/drawing/2014/main" val="1257455265"/>
                    </a:ext>
                  </a:extLst>
                </a:gridCol>
              </a:tblGrid>
              <a:tr h="370840">
                <a:tc>
                  <a:txBody>
                    <a:bodyPr/>
                    <a:lstStyle/>
                    <a:p>
                      <a:pPr>
                        <a:lnSpc>
                          <a:spcPct val="107000"/>
                        </a:lnSpc>
                        <a:spcAft>
                          <a:spcPts val="0"/>
                        </a:spcAft>
                      </a:pPr>
                      <a:r>
                        <a:rPr lang="en-IN" sz="2000" dirty="0">
                          <a:effectLst/>
                          <a:latin typeface="Arial" panose="020B0604020202020204" pitchFamily="34" charset="0"/>
                          <a:cs typeface="Arial" panose="020B0604020202020204" pitchFamily="34" charset="0"/>
                        </a:rPr>
                        <a:t>Clause no.</a:t>
                      </a:r>
                      <a:endParaRPr lang="en-IN"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73025" marT="62865" marB="0"/>
                </a:tc>
                <a:tc>
                  <a:txBody>
                    <a:bodyPr/>
                    <a:lstStyle/>
                    <a:p>
                      <a:pPr>
                        <a:lnSpc>
                          <a:spcPct val="107000"/>
                        </a:lnSpc>
                        <a:spcAft>
                          <a:spcPts val="0"/>
                        </a:spcAft>
                      </a:pPr>
                      <a:r>
                        <a:rPr lang="en-IN" sz="2000">
                          <a:effectLst/>
                          <a:latin typeface="Arial" panose="020B0604020202020204" pitchFamily="34" charset="0"/>
                          <a:cs typeface="Arial" panose="020B0604020202020204" pitchFamily="34" charset="0"/>
                        </a:rPr>
                        <a:t>A member (other than member in practice) would be guilty of misconduct if he:</a:t>
                      </a:r>
                      <a:endParaRPr lang="en-IN" sz="11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73025" marT="62865" marB="0"/>
                </a:tc>
                <a:extLst>
                  <a:ext uri="{0D108BD9-81ED-4DB2-BD59-A6C34878D82A}">
                    <a16:rowId xmlns:a16="http://schemas.microsoft.com/office/drawing/2014/main" val="3803504368"/>
                  </a:ext>
                </a:extLst>
              </a:tr>
              <a:tr h="370840">
                <a:tc>
                  <a:txBody>
                    <a:bodyPr/>
                    <a:lstStyle/>
                    <a:p>
                      <a:pPr marR="19685" algn="ctr">
                        <a:lnSpc>
                          <a:spcPct val="107000"/>
                        </a:lnSpc>
                        <a:spcAft>
                          <a:spcPts val="0"/>
                        </a:spcAft>
                      </a:pPr>
                      <a:r>
                        <a:rPr lang="en-IN" sz="2000" dirty="0">
                          <a:effectLst/>
                          <a:latin typeface="Arial" panose="020B0604020202020204" pitchFamily="34" charset="0"/>
                          <a:cs typeface="Arial" panose="020B0604020202020204" pitchFamily="34" charset="0"/>
                        </a:rPr>
                        <a:t>(1)</a:t>
                      </a:r>
                      <a:endParaRPr lang="en-IN"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73025" marT="62865" marB="0"/>
                </a:tc>
                <a:tc>
                  <a:txBody>
                    <a:bodyPr/>
                    <a:lstStyle/>
                    <a:p>
                      <a:pPr>
                        <a:lnSpc>
                          <a:spcPct val="107000"/>
                        </a:lnSpc>
                        <a:spcAft>
                          <a:spcPts val="0"/>
                        </a:spcAft>
                      </a:pPr>
                      <a:r>
                        <a:rPr lang="en-IN" sz="2000">
                          <a:effectLst/>
                          <a:latin typeface="Arial" panose="020B0604020202020204" pitchFamily="34" charset="0"/>
                          <a:cs typeface="Arial" panose="020B0604020202020204" pitchFamily="34" charset="0"/>
                        </a:rPr>
                        <a:t>Undertakes to share his emoluments of employment</a:t>
                      </a:r>
                      <a:endParaRPr lang="en-IN" sz="11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73025" marT="62865" marB="0"/>
                </a:tc>
                <a:extLst>
                  <a:ext uri="{0D108BD9-81ED-4DB2-BD59-A6C34878D82A}">
                    <a16:rowId xmlns:a16="http://schemas.microsoft.com/office/drawing/2014/main" val="78933511"/>
                  </a:ext>
                </a:extLst>
              </a:tr>
              <a:tr h="370840">
                <a:tc>
                  <a:txBody>
                    <a:bodyPr/>
                    <a:lstStyle/>
                    <a:p>
                      <a:pPr marR="19685" algn="ctr">
                        <a:lnSpc>
                          <a:spcPct val="107000"/>
                        </a:lnSpc>
                        <a:spcAft>
                          <a:spcPts val="0"/>
                        </a:spcAft>
                      </a:pPr>
                      <a:r>
                        <a:rPr lang="en-IN" sz="2000" dirty="0">
                          <a:effectLst/>
                          <a:latin typeface="Arial" panose="020B0604020202020204" pitchFamily="34" charset="0"/>
                          <a:cs typeface="Arial" panose="020B0604020202020204" pitchFamily="34" charset="0"/>
                        </a:rPr>
                        <a:t>(2)</a:t>
                      </a:r>
                      <a:endParaRPr lang="en-IN"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73025" marT="62865" marB="0"/>
                </a:tc>
                <a:tc>
                  <a:txBody>
                    <a:bodyPr/>
                    <a:lstStyle/>
                    <a:p>
                      <a:pPr>
                        <a:lnSpc>
                          <a:spcPct val="107000"/>
                        </a:lnSpc>
                        <a:spcAft>
                          <a:spcPts val="0"/>
                        </a:spcAft>
                      </a:pPr>
                      <a:r>
                        <a:rPr lang="en-IN" sz="2000" dirty="0">
                          <a:effectLst/>
                          <a:latin typeface="Arial" panose="020B0604020202020204" pitchFamily="34" charset="0"/>
                          <a:cs typeface="Arial" panose="020B0604020202020204" pitchFamily="34" charset="0"/>
                        </a:rPr>
                        <a:t>Accepts any part of fees, profits or gains from any lawyer, CA, broker engaged by the company, customer as commission or gratification</a:t>
                      </a:r>
                      <a:endParaRPr lang="en-IN"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73025" marT="62865" marB="0"/>
                </a:tc>
                <a:extLst>
                  <a:ext uri="{0D108BD9-81ED-4DB2-BD59-A6C34878D82A}">
                    <a16:rowId xmlns:a16="http://schemas.microsoft.com/office/drawing/2014/main" val="3070048960"/>
                  </a:ext>
                </a:extLst>
              </a:tr>
            </a:tbl>
          </a:graphicData>
        </a:graphic>
      </p:graphicFrame>
      <p:sp>
        <p:nvSpPr>
          <p:cNvPr id="5" name="Slide Number Placeholder 4"/>
          <p:cNvSpPr>
            <a:spLocks noGrp="1"/>
          </p:cNvSpPr>
          <p:nvPr>
            <p:ph type="sldNum" sz="quarter" idx="12"/>
          </p:nvPr>
        </p:nvSpPr>
        <p:spPr/>
        <p:txBody>
          <a:bodyPr/>
          <a:lstStyle/>
          <a:p>
            <a:fld id="{C8E08DAE-14F6-436C-BA5D-501A88D1C17C}" type="slidenum">
              <a:rPr lang="en-IN" smtClean="0"/>
              <a:t>12</a:t>
            </a:fld>
            <a:endParaRPr lang="en-IN"/>
          </a:p>
        </p:txBody>
      </p:sp>
    </p:spTree>
    <p:extLst>
      <p:ext uri="{BB962C8B-B14F-4D97-AF65-F5344CB8AC3E}">
        <p14:creationId xmlns:p14="http://schemas.microsoft.com/office/powerpoint/2010/main" val="307061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1" y="624110"/>
            <a:ext cx="10285412" cy="1280890"/>
          </a:xfrm>
        </p:spPr>
        <p:txBody>
          <a:bodyPr/>
          <a:lstStyle/>
          <a:p>
            <a:pPr algn="ctr"/>
            <a:r>
              <a:rPr lang="en-IN" sz="4000" dirty="0">
                <a:latin typeface="Monotype Corsiva" panose="03010101010201010101" pitchFamily="66" charset="0"/>
              </a:rPr>
              <a:t>First Schedule</a:t>
            </a:r>
            <a:br>
              <a:rPr lang="en-IN" sz="4000" dirty="0">
                <a:latin typeface="Monotype Corsiva" panose="03010101010201010101" pitchFamily="66" charset="0"/>
              </a:rPr>
            </a:br>
            <a:r>
              <a:rPr lang="en-IN" dirty="0" smtClean="0">
                <a:latin typeface="Monotype Corsiva" panose="03010101010201010101" pitchFamily="66" charset="0"/>
              </a:rPr>
              <a:t>Part </a:t>
            </a:r>
            <a:r>
              <a:rPr lang="en-IN" dirty="0">
                <a:latin typeface="Monotype Corsiva" panose="03010101010201010101" pitchFamily="66" charset="0"/>
              </a:rPr>
              <a:t>III - Members generally</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51274425"/>
              </p:ext>
            </p:extLst>
          </p:nvPr>
        </p:nvGraphicFramePr>
        <p:xfrm>
          <a:off x="1662545" y="1787235"/>
          <a:ext cx="9842068" cy="2311708"/>
        </p:xfrm>
        <a:graphic>
          <a:graphicData uri="http://schemas.openxmlformats.org/drawingml/2006/table">
            <a:tbl>
              <a:tblPr firstRow="1" bandRow="1">
                <a:tableStyleId>{5C22544A-7EE6-4342-B048-85BDC9FD1C3A}</a:tableStyleId>
              </a:tblPr>
              <a:tblGrid>
                <a:gridCol w="1255909">
                  <a:extLst>
                    <a:ext uri="{9D8B030D-6E8A-4147-A177-3AD203B41FA5}">
                      <a16:colId xmlns:a16="http://schemas.microsoft.com/office/drawing/2014/main" val="1866044269"/>
                    </a:ext>
                  </a:extLst>
                </a:gridCol>
                <a:gridCol w="8586159">
                  <a:extLst>
                    <a:ext uri="{9D8B030D-6E8A-4147-A177-3AD203B41FA5}">
                      <a16:colId xmlns:a16="http://schemas.microsoft.com/office/drawing/2014/main" val="2580755322"/>
                    </a:ext>
                  </a:extLst>
                </a:gridCol>
              </a:tblGrid>
              <a:tr h="640020">
                <a:tc>
                  <a:txBody>
                    <a:bodyPr/>
                    <a:lstStyle/>
                    <a:p>
                      <a:pPr>
                        <a:lnSpc>
                          <a:spcPct val="107000"/>
                        </a:lnSpc>
                        <a:spcAft>
                          <a:spcPts val="0"/>
                        </a:spcAft>
                      </a:pPr>
                      <a:r>
                        <a:rPr lang="en-IN" sz="1800" dirty="0">
                          <a:effectLst/>
                        </a:rPr>
                        <a:t>Clause no.</a:t>
                      </a:r>
                      <a:endPar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205740" marT="61595" marB="0"/>
                </a:tc>
                <a:tc>
                  <a:txBody>
                    <a:bodyPr/>
                    <a:lstStyle/>
                    <a:p>
                      <a:pPr>
                        <a:lnSpc>
                          <a:spcPct val="107000"/>
                        </a:lnSpc>
                        <a:spcAft>
                          <a:spcPts val="0"/>
                        </a:spcAft>
                      </a:pPr>
                      <a:r>
                        <a:rPr lang="en-IN" sz="1800">
                          <a:effectLst/>
                        </a:rPr>
                        <a:t>A member (whether in practice or not) would be guilty of misconduct if he:</a:t>
                      </a:r>
                      <a:endParaRPr lang="en-IN"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205740" marT="61595" marB="0"/>
                </a:tc>
                <a:extLst>
                  <a:ext uri="{0D108BD9-81ED-4DB2-BD59-A6C34878D82A}">
                    <a16:rowId xmlns:a16="http://schemas.microsoft.com/office/drawing/2014/main" val="3400198170"/>
                  </a:ext>
                </a:extLst>
              </a:tr>
              <a:tr h="365941">
                <a:tc>
                  <a:txBody>
                    <a:bodyPr/>
                    <a:lstStyle/>
                    <a:p>
                      <a:pPr marL="113665" algn="ctr">
                        <a:lnSpc>
                          <a:spcPct val="107000"/>
                        </a:lnSpc>
                        <a:spcAft>
                          <a:spcPts val="0"/>
                        </a:spcAft>
                      </a:pPr>
                      <a:r>
                        <a:rPr lang="en-IN" sz="1800" dirty="0">
                          <a:effectLst/>
                        </a:rPr>
                        <a:t>(1)</a:t>
                      </a:r>
                      <a:endPar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205740" marT="61595" marB="0"/>
                </a:tc>
                <a:tc>
                  <a:txBody>
                    <a:bodyPr/>
                    <a:lstStyle/>
                    <a:p>
                      <a:pPr>
                        <a:lnSpc>
                          <a:spcPct val="107000"/>
                        </a:lnSpc>
                        <a:spcAft>
                          <a:spcPts val="0"/>
                        </a:spcAft>
                      </a:pPr>
                      <a:r>
                        <a:rPr lang="en-IN" sz="1800">
                          <a:effectLst/>
                        </a:rPr>
                        <a:t>Not being a fellow, acts as a fellow</a:t>
                      </a:r>
                      <a:endParaRPr lang="en-IN"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205740" marT="61595" marB="0"/>
                </a:tc>
                <a:extLst>
                  <a:ext uri="{0D108BD9-81ED-4DB2-BD59-A6C34878D82A}">
                    <a16:rowId xmlns:a16="http://schemas.microsoft.com/office/drawing/2014/main" val="1536115711"/>
                  </a:ext>
                </a:extLst>
              </a:tr>
              <a:tr h="640020">
                <a:tc>
                  <a:txBody>
                    <a:bodyPr/>
                    <a:lstStyle/>
                    <a:p>
                      <a:pPr marL="114300" algn="ctr">
                        <a:lnSpc>
                          <a:spcPct val="107000"/>
                        </a:lnSpc>
                        <a:spcAft>
                          <a:spcPts val="0"/>
                        </a:spcAft>
                      </a:pPr>
                      <a:r>
                        <a:rPr lang="en-IN" sz="1800" dirty="0">
                          <a:effectLst/>
                        </a:rPr>
                        <a:t>(2)</a:t>
                      </a:r>
                      <a:endPar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205740" marT="61595" marB="0"/>
                </a:tc>
                <a:tc>
                  <a:txBody>
                    <a:bodyPr/>
                    <a:lstStyle/>
                    <a:p>
                      <a:pPr>
                        <a:lnSpc>
                          <a:spcPct val="107000"/>
                        </a:lnSpc>
                        <a:spcAft>
                          <a:spcPts val="0"/>
                        </a:spcAft>
                      </a:pPr>
                      <a:r>
                        <a:rPr lang="en-IN" sz="1800">
                          <a:effectLst/>
                        </a:rPr>
                        <a:t>Does not supply information called for by the Institute, Council, its Committees, Director (Discipline), BOD, DC etc. </a:t>
                      </a:r>
                      <a:endParaRPr lang="en-IN"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205740" marT="61595" marB="0"/>
                </a:tc>
                <a:extLst>
                  <a:ext uri="{0D108BD9-81ED-4DB2-BD59-A6C34878D82A}">
                    <a16:rowId xmlns:a16="http://schemas.microsoft.com/office/drawing/2014/main" val="1685789619"/>
                  </a:ext>
                </a:extLst>
              </a:tr>
              <a:tr h="640020">
                <a:tc>
                  <a:txBody>
                    <a:bodyPr/>
                    <a:lstStyle/>
                    <a:p>
                      <a:pPr marL="114300" algn="ctr">
                        <a:lnSpc>
                          <a:spcPct val="107000"/>
                        </a:lnSpc>
                        <a:spcAft>
                          <a:spcPts val="0"/>
                        </a:spcAft>
                      </a:pPr>
                      <a:r>
                        <a:rPr lang="en-IN" sz="1800" dirty="0">
                          <a:effectLst/>
                        </a:rPr>
                        <a:t>(3)</a:t>
                      </a:r>
                      <a:endPar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205740" marT="61595" marB="0"/>
                </a:tc>
                <a:tc>
                  <a:txBody>
                    <a:bodyPr/>
                    <a:lstStyle/>
                    <a:p>
                      <a:pPr algn="just">
                        <a:lnSpc>
                          <a:spcPct val="107000"/>
                        </a:lnSpc>
                        <a:spcAft>
                          <a:spcPts val="0"/>
                        </a:spcAft>
                      </a:pPr>
                      <a:r>
                        <a:rPr lang="en-IN" sz="1800" dirty="0">
                          <a:effectLst/>
                        </a:rPr>
                        <a:t>Gives information knowing it to be false while inviting professional work, responding to tenders, enquiries or publishing write up. </a:t>
                      </a:r>
                      <a:endPar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205740" marT="61595" marB="0"/>
                </a:tc>
                <a:extLst>
                  <a:ext uri="{0D108BD9-81ED-4DB2-BD59-A6C34878D82A}">
                    <a16:rowId xmlns:a16="http://schemas.microsoft.com/office/drawing/2014/main" val="1329943591"/>
                  </a:ext>
                </a:extLst>
              </a:tr>
            </a:tbl>
          </a:graphicData>
        </a:graphic>
      </p:graphicFrame>
      <p:sp>
        <p:nvSpPr>
          <p:cNvPr id="5" name="Rectangle 4"/>
          <p:cNvSpPr/>
          <p:nvPr/>
        </p:nvSpPr>
        <p:spPr>
          <a:xfrm>
            <a:off x="3934691" y="4098943"/>
            <a:ext cx="5808759" cy="646331"/>
          </a:xfrm>
          <a:prstGeom prst="rect">
            <a:avLst/>
          </a:prstGeom>
        </p:spPr>
        <p:txBody>
          <a:bodyPr wrap="square">
            <a:spAutoFit/>
          </a:bodyPr>
          <a:lstStyle/>
          <a:p>
            <a:r>
              <a:rPr lang="en-IN" sz="3600" dirty="0">
                <a:latin typeface="Monotype Corsiva" panose="03010101010201010101" pitchFamily="66" charset="0"/>
              </a:rPr>
              <a:t>Part IV – Other misconduct</a:t>
            </a:r>
            <a:endParaRPr lang="en-IN" sz="3600" dirty="0"/>
          </a:p>
        </p:txBody>
      </p:sp>
      <p:graphicFrame>
        <p:nvGraphicFramePr>
          <p:cNvPr id="6" name="Table 5"/>
          <p:cNvGraphicFramePr>
            <a:graphicFrameLocks noGrp="1"/>
          </p:cNvGraphicFramePr>
          <p:nvPr>
            <p:extLst>
              <p:ext uri="{D42A27DB-BD31-4B8C-83A1-F6EECF244321}">
                <p14:modId xmlns:p14="http://schemas.microsoft.com/office/powerpoint/2010/main" val="2532271076"/>
              </p:ext>
            </p:extLst>
          </p:nvPr>
        </p:nvGraphicFramePr>
        <p:xfrm>
          <a:off x="1662545" y="4745274"/>
          <a:ext cx="9842068" cy="1669288"/>
        </p:xfrm>
        <a:graphic>
          <a:graphicData uri="http://schemas.openxmlformats.org/drawingml/2006/table">
            <a:tbl>
              <a:tblPr firstRow="1" bandRow="1">
                <a:tableStyleId>{5C22544A-7EE6-4342-B048-85BDC9FD1C3A}</a:tableStyleId>
              </a:tblPr>
              <a:tblGrid>
                <a:gridCol w="1316182">
                  <a:extLst>
                    <a:ext uri="{9D8B030D-6E8A-4147-A177-3AD203B41FA5}">
                      <a16:colId xmlns:a16="http://schemas.microsoft.com/office/drawing/2014/main" val="376838914"/>
                    </a:ext>
                  </a:extLst>
                </a:gridCol>
                <a:gridCol w="8525886">
                  <a:extLst>
                    <a:ext uri="{9D8B030D-6E8A-4147-A177-3AD203B41FA5}">
                      <a16:colId xmlns:a16="http://schemas.microsoft.com/office/drawing/2014/main" val="302951652"/>
                    </a:ext>
                  </a:extLst>
                </a:gridCol>
              </a:tblGrid>
              <a:tr h="370840">
                <a:tc>
                  <a:txBody>
                    <a:bodyPr/>
                    <a:lstStyle/>
                    <a:p>
                      <a:pPr>
                        <a:lnSpc>
                          <a:spcPct val="107000"/>
                        </a:lnSpc>
                        <a:spcAft>
                          <a:spcPts val="0"/>
                        </a:spcAft>
                      </a:pPr>
                      <a:r>
                        <a:rPr lang="en-IN" sz="1800" dirty="0">
                          <a:effectLst/>
                        </a:rPr>
                        <a:t>Clause no.</a:t>
                      </a:r>
                      <a:endPar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225425" marT="62230" marB="0"/>
                </a:tc>
                <a:tc>
                  <a:txBody>
                    <a:bodyPr/>
                    <a:lstStyle/>
                    <a:p>
                      <a:pPr>
                        <a:lnSpc>
                          <a:spcPct val="107000"/>
                        </a:lnSpc>
                        <a:spcAft>
                          <a:spcPts val="0"/>
                        </a:spcAft>
                      </a:pPr>
                      <a:r>
                        <a:rPr lang="en-IN" sz="1800" dirty="0">
                          <a:effectLst/>
                        </a:rPr>
                        <a:t>A member (whether in practice or not) would be guilty of misconduct if he:</a:t>
                      </a:r>
                      <a:endPar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225425" marT="62230" marB="0"/>
                </a:tc>
                <a:extLst>
                  <a:ext uri="{0D108BD9-81ED-4DB2-BD59-A6C34878D82A}">
                    <a16:rowId xmlns:a16="http://schemas.microsoft.com/office/drawing/2014/main" val="1285896127"/>
                  </a:ext>
                </a:extLst>
              </a:tr>
              <a:tr h="370840">
                <a:tc>
                  <a:txBody>
                    <a:bodyPr/>
                    <a:lstStyle/>
                    <a:p>
                      <a:pPr marL="135255" algn="ctr">
                        <a:lnSpc>
                          <a:spcPct val="107000"/>
                        </a:lnSpc>
                        <a:spcAft>
                          <a:spcPts val="0"/>
                        </a:spcAft>
                      </a:pPr>
                      <a:r>
                        <a:rPr lang="en-IN" sz="1800" dirty="0">
                          <a:effectLst/>
                        </a:rPr>
                        <a:t>(1)</a:t>
                      </a:r>
                      <a:endPar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225425" marT="62230" marB="0"/>
                </a:tc>
                <a:tc>
                  <a:txBody>
                    <a:bodyPr/>
                    <a:lstStyle/>
                    <a:p>
                      <a:pPr algn="just">
                        <a:lnSpc>
                          <a:spcPct val="107000"/>
                        </a:lnSpc>
                        <a:spcAft>
                          <a:spcPts val="0"/>
                        </a:spcAft>
                      </a:pPr>
                      <a:r>
                        <a:rPr lang="en-IN" sz="1800">
                          <a:effectLst/>
                        </a:rPr>
                        <a:t>Is held guilty by any civil or criminal court which is punishable with imprisonment not exceeding 6 months.</a:t>
                      </a:r>
                      <a:endParaRPr lang="en-IN"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225425" marT="62230" marB="0"/>
                </a:tc>
                <a:extLst>
                  <a:ext uri="{0D108BD9-81ED-4DB2-BD59-A6C34878D82A}">
                    <a16:rowId xmlns:a16="http://schemas.microsoft.com/office/drawing/2014/main" val="1557730628"/>
                  </a:ext>
                </a:extLst>
              </a:tr>
              <a:tr h="370840">
                <a:tc>
                  <a:txBody>
                    <a:bodyPr/>
                    <a:lstStyle/>
                    <a:p>
                      <a:pPr marL="135255" algn="ctr">
                        <a:lnSpc>
                          <a:spcPct val="107000"/>
                        </a:lnSpc>
                        <a:spcAft>
                          <a:spcPts val="0"/>
                        </a:spcAft>
                      </a:pPr>
                      <a:r>
                        <a:rPr lang="en-IN" sz="1800" dirty="0">
                          <a:effectLst/>
                        </a:rPr>
                        <a:t>(2)</a:t>
                      </a:r>
                      <a:endPar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225425" marT="62230" marB="0"/>
                </a:tc>
                <a:tc>
                  <a:txBody>
                    <a:bodyPr/>
                    <a:lstStyle/>
                    <a:p>
                      <a:pPr>
                        <a:lnSpc>
                          <a:spcPct val="107000"/>
                        </a:lnSpc>
                        <a:spcAft>
                          <a:spcPts val="0"/>
                        </a:spcAft>
                      </a:pPr>
                      <a:r>
                        <a:rPr lang="en-IN" sz="1800" dirty="0">
                          <a:effectLst/>
                        </a:rPr>
                        <a:t>Brings disrepute to the profession</a:t>
                      </a:r>
                      <a:endParaRPr lang="en-IN" sz="1100" dirty="0">
                        <a:effectLst/>
                      </a:endParaRPr>
                    </a:p>
                  </a:txBody>
                  <a:tcPr marR="225425" marT="62230" marB="0" anchor="b"/>
                </a:tc>
                <a:extLst>
                  <a:ext uri="{0D108BD9-81ED-4DB2-BD59-A6C34878D82A}">
                    <a16:rowId xmlns:a16="http://schemas.microsoft.com/office/drawing/2014/main" val="965582971"/>
                  </a:ext>
                </a:extLst>
              </a:tr>
            </a:tbl>
          </a:graphicData>
        </a:graphic>
      </p:graphicFrame>
      <p:sp>
        <p:nvSpPr>
          <p:cNvPr id="7" name="Slide Number Placeholder 6"/>
          <p:cNvSpPr>
            <a:spLocks noGrp="1"/>
          </p:cNvSpPr>
          <p:nvPr>
            <p:ph type="sldNum" sz="quarter" idx="12"/>
          </p:nvPr>
        </p:nvSpPr>
        <p:spPr/>
        <p:txBody>
          <a:bodyPr/>
          <a:lstStyle/>
          <a:p>
            <a:fld id="{C8E08DAE-14F6-436C-BA5D-501A88D1C17C}" type="slidenum">
              <a:rPr lang="en-IN" smtClean="0"/>
              <a:t>13</a:t>
            </a:fld>
            <a:endParaRPr lang="en-IN"/>
          </a:p>
        </p:txBody>
      </p:sp>
    </p:spTree>
    <p:extLst>
      <p:ext uri="{BB962C8B-B14F-4D97-AF65-F5344CB8AC3E}">
        <p14:creationId xmlns:p14="http://schemas.microsoft.com/office/powerpoint/2010/main" val="31718358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32510"/>
            <a:ext cx="8911687" cy="1260764"/>
          </a:xfrm>
        </p:spPr>
        <p:txBody>
          <a:bodyPr>
            <a:normAutofit fontScale="90000"/>
          </a:bodyPr>
          <a:lstStyle/>
          <a:p>
            <a:r>
              <a:rPr lang="en-IN" sz="4400" dirty="0">
                <a:latin typeface="Monotype Corsiva" panose="03010101010201010101" pitchFamily="66" charset="0"/>
              </a:rPr>
              <a:t>Second Schedule</a:t>
            </a:r>
            <a:br>
              <a:rPr lang="en-IN" sz="4400" dirty="0">
                <a:latin typeface="Monotype Corsiva" panose="03010101010201010101" pitchFamily="66" charset="0"/>
              </a:rPr>
            </a:br>
            <a:r>
              <a:rPr lang="en-IN" dirty="0">
                <a:latin typeface="Monotype Corsiva" panose="03010101010201010101" pitchFamily="66" charset="0"/>
              </a:rPr>
              <a:t> Part </a:t>
            </a:r>
            <a:r>
              <a:rPr lang="en-IN" dirty="0" smtClean="0">
                <a:latin typeface="Monotype Corsiva" panose="03010101010201010101" pitchFamily="66" charset="0"/>
              </a:rPr>
              <a:t>I:</a:t>
            </a:r>
            <a:endParaRPr lang="en-IN"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26847062"/>
              </p:ext>
            </p:extLst>
          </p:nvPr>
        </p:nvGraphicFramePr>
        <p:xfrm>
          <a:off x="1925782" y="1593850"/>
          <a:ext cx="9578831" cy="4460587"/>
        </p:xfrm>
        <a:graphic>
          <a:graphicData uri="http://schemas.openxmlformats.org/drawingml/2006/table">
            <a:tbl>
              <a:tblPr firstRow="1" bandRow="1">
                <a:tableStyleId>{5C22544A-7EE6-4342-B048-85BDC9FD1C3A}</a:tableStyleId>
              </a:tblPr>
              <a:tblGrid>
                <a:gridCol w="909721">
                  <a:extLst>
                    <a:ext uri="{9D8B030D-6E8A-4147-A177-3AD203B41FA5}">
                      <a16:colId xmlns:a16="http://schemas.microsoft.com/office/drawing/2014/main" val="4165954440"/>
                    </a:ext>
                  </a:extLst>
                </a:gridCol>
                <a:gridCol w="8669110">
                  <a:extLst>
                    <a:ext uri="{9D8B030D-6E8A-4147-A177-3AD203B41FA5}">
                      <a16:colId xmlns:a16="http://schemas.microsoft.com/office/drawing/2014/main" val="598870788"/>
                    </a:ext>
                  </a:extLst>
                </a:gridCol>
              </a:tblGrid>
              <a:tr h="735207">
                <a:tc>
                  <a:txBody>
                    <a:bodyPr/>
                    <a:lstStyle/>
                    <a:p>
                      <a:pPr>
                        <a:lnSpc>
                          <a:spcPct val="107000"/>
                        </a:lnSpc>
                        <a:spcAft>
                          <a:spcPts val="0"/>
                        </a:spcAft>
                      </a:pPr>
                      <a:r>
                        <a:rPr lang="en-IN" sz="2000" dirty="0">
                          <a:effectLst/>
                          <a:latin typeface="Arial" panose="020B0604020202020204" pitchFamily="34" charset="0"/>
                          <a:cs typeface="Arial" panose="020B0604020202020204" pitchFamily="34" charset="0"/>
                        </a:rPr>
                        <a:t>Clause no.</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956" marR="8141" marT="46929" marB="0"/>
                </a:tc>
                <a:tc>
                  <a:txBody>
                    <a:bodyPr/>
                    <a:lstStyle/>
                    <a:p>
                      <a:pPr>
                        <a:lnSpc>
                          <a:spcPct val="107000"/>
                        </a:lnSpc>
                        <a:spcAft>
                          <a:spcPts val="0"/>
                        </a:spcAft>
                      </a:pPr>
                      <a:r>
                        <a:rPr lang="en-IN" sz="2000">
                          <a:effectLst/>
                          <a:latin typeface="Arial" panose="020B0604020202020204" pitchFamily="34" charset="0"/>
                          <a:cs typeface="Arial" panose="020B0604020202020204" pitchFamily="34" charset="0"/>
                        </a:rPr>
                        <a:t>A member in practice would be guilty of misconduct if he:</a:t>
                      </a:r>
                      <a:endParaRPr lang="en-IN" sz="20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956" marR="8141" marT="46929" marB="0"/>
                </a:tc>
                <a:extLst>
                  <a:ext uri="{0D108BD9-81ED-4DB2-BD59-A6C34878D82A}">
                    <a16:rowId xmlns:a16="http://schemas.microsoft.com/office/drawing/2014/main" val="2028678338"/>
                  </a:ext>
                </a:extLst>
              </a:tr>
              <a:tr h="735207">
                <a:tc>
                  <a:txBody>
                    <a:bodyPr/>
                    <a:lstStyle/>
                    <a:p>
                      <a:pPr marR="81915" algn="ctr">
                        <a:lnSpc>
                          <a:spcPct val="107000"/>
                        </a:lnSpc>
                        <a:spcAft>
                          <a:spcPts val="0"/>
                        </a:spcAft>
                      </a:pPr>
                      <a:r>
                        <a:rPr lang="en-IN" sz="2000" dirty="0">
                          <a:effectLst/>
                          <a:latin typeface="Arial" panose="020B0604020202020204" pitchFamily="34" charset="0"/>
                          <a:cs typeface="Arial" panose="020B0604020202020204" pitchFamily="34" charset="0"/>
                        </a:rPr>
                        <a:t>(1)</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956" marR="8141" marT="46929" marB="0"/>
                </a:tc>
                <a:tc>
                  <a:txBody>
                    <a:bodyPr/>
                    <a:lstStyle/>
                    <a:p>
                      <a:pPr>
                        <a:lnSpc>
                          <a:spcPct val="107000"/>
                        </a:lnSpc>
                        <a:spcAft>
                          <a:spcPts val="0"/>
                        </a:spcAft>
                      </a:pPr>
                      <a:r>
                        <a:rPr lang="en-IN" sz="2000">
                          <a:effectLst/>
                          <a:latin typeface="Arial" panose="020B0604020202020204" pitchFamily="34" charset="0"/>
                          <a:cs typeface="Arial" panose="020B0604020202020204" pitchFamily="34" charset="0"/>
                        </a:rPr>
                        <a:t>Discloses information acquired in the course of professional engagement  to any person other than his client.</a:t>
                      </a:r>
                      <a:endParaRPr lang="en-IN" sz="20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956" marR="8141" marT="46929" marB="0"/>
                </a:tc>
                <a:extLst>
                  <a:ext uri="{0D108BD9-81ED-4DB2-BD59-A6C34878D82A}">
                    <a16:rowId xmlns:a16="http://schemas.microsoft.com/office/drawing/2014/main" val="665878015"/>
                  </a:ext>
                </a:extLst>
              </a:tr>
              <a:tr h="735207">
                <a:tc>
                  <a:txBody>
                    <a:bodyPr/>
                    <a:lstStyle/>
                    <a:p>
                      <a:pPr marR="81915" algn="ctr">
                        <a:lnSpc>
                          <a:spcPct val="107000"/>
                        </a:lnSpc>
                        <a:spcAft>
                          <a:spcPts val="0"/>
                        </a:spcAft>
                      </a:pPr>
                      <a:r>
                        <a:rPr lang="en-IN" sz="2000" dirty="0">
                          <a:effectLst/>
                          <a:latin typeface="Arial" panose="020B0604020202020204" pitchFamily="34" charset="0"/>
                          <a:cs typeface="Arial" panose="020B0604020202020204" pitchFamily="34" charset="0"/>
                        </a:rPr>
                        <a:t>(2)</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956" marR="8141" marT="46929" marB="0"/>
                </a:tc>
                <a:tc>
                  <a:txBody>
                    <a:bodyPr/>
                    <a:lstStyle/>
                    <a:p>
                      <a:pPr>
                        <a:lnSpc>
                          <a:spcPct val="107000"/>
                        </a:lnSpc>
                        <a:spcAft>
                          <a:spcPts val="0"/>
                        </a:spcAft>
                      </a:pPr>
                      <a:r>
                        <a:rPr lang="en-IN" sz="2000">
                          <a:effectLst/>
                          <a:latin typeface="Arial" panose="020B0604020202020204" pitchFamily="34" charset="0"/>
                          <a:cs typeface="Arial" panose="020B0604020202020204" pitchFamily="34" charset="0"/>
                        </a:rPr>
                        <a:t>Certifies any report of financial statements  unless the examination has been done by him or his partner or employee or by any other CA in practice</a:t>
                      </a:r>
                      <a:endParaRPr lang="en-IN" sz="20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956" marR="8141" marT="46929" marB="0"/>
                </a:tc>
                <a:extLst>
                  <a:ext uri="{0D108BD9-81ED-4DB2-BD59-A6C34878D82A}">
                    <a16:rowId xmlns:a16="http://schemas.microsoft.com/office/drawing/2014/main" val="923894636"/>
                  </a:ext>
                </a:extLst>
              </a:tr>
              <a:tr h="392276">
                <a:tc>
                  <a:txBody>
                    <a:bodyPr/>
                    <a:lstStyle/>
                    <a:p>
                      <a:pPr marR="81915" algn="ctr">
                        <a:lnSpc>
                          <a:spcPct val="107000"/>
                        </a:lnSpc>
                        <a:spcAft>
                          <a:spcPts val="0"/>
                        </a:spcAft>
                      </a:pPr>
                      <a:r>
                        <a:rPr lang="en-IN" sz="2000" dirty="0">
                          <a:effectLst/>
                          <a:latin typeface="Arial" panose="020B0604020202020204" pitchFamily="34" charset="0"/>
                          <a:cs typeface="Arial" panose="020B0604020202020204" pitchFamily="34" charset="0"/>
                        </a:rPr>
                        <a:t>(3)</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956" marR="8141" marT="46929" marB="0"/>
                </a:tc>
                <a:tc>
                  <a:txBody>
                    <a:bodyPr/>
                    <a:lstStyle/>
                    <a:p>
                      <a:pPr>
                        <a:lnSpc>
                          <a:spcPct val="107000"/>
                        </a:lnSpc>
                        <a:spcAft>
                          <a:spcPts val="0"/>
                        </a:spcAft>
                      </a:pPr>
                      <a:r>
                        <a:rPr lang="en-IN" sz="2000">
                          <a:effectLst/>
                          <a:latin typeface="Arial" panose="020B0604020202020204" pitchFamily="34" charset="0"/>
                          <a:cs typeface="Arial" panose="020B0604020202020204" pitchFamily="34" charset="0"/>
                        </a:rPr>
                        <a:t>Gives an impression that he vouches for the accuracy of the forecast. </a:t>
                      </a:r>
                      <a:endParaRPr lang="en-IN" sz="20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956" marR="8141" marT="46929" marB="0"/>
                </a:tc>
                <a:extLst>
                  <a:ext uri="{0D108BD9-81ED-4DB2-BD59-A6C34878D82A}">
                    <a16:rowId xmlns:a16="http://schemas.microsoft.com/office/drawing/2014/main" val="951450525"/>
                  </a:ext>
                </a:extLst>
              </a:tr>
              <a:tr h="735207">
                <a:tc>
                  <a:txBody>
                    <a:bodyPr/>
                    <a:lstStyle/>
                    <a:p>
                      <a:pPr marR="81915" algn="ctr">
                        <a:lnSpc>
                          <a:spcPct val="107000"/>
                        </a:lnSpc>
                        <a:spcAft>
                          <a:spcPts val="0"/>
                        </a:spcAft>
                      </a:pPr>
                      <a:r>
                        <a:rPr lang="en-IN" sz="2000" dirty="0">
                          <a:effectLst/>
                          <a:latin typeface="Arial" panose="020B0604020202020204" pitchFamily="34" charset="0"/>
                          <a:cs typeface="Arial" panose="020B0604020202020204" pitchFamily="34" charset="0"/>
                        </a:rPr>
                        <a:t>(4)</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956" marR="8141" marT="46929" marB="0"/>
                </a:tc>
                <a:tc>
                  <a:txBody>
                    <a:bodyPr/>
                    <a:lstStyle/>
                    <a:p>
                      <a:pPr>
                        <a:lnSpc>
                          <a:spcPct val="107000"/>
                        </a:lnSpc>
                        <a:spcAft>
                          <a:spcPts val="0"/>
                        </a:spcAft>
                      </a:pPr>
                      <a:r>
                        <a:rPr lang="en-IN" sz="2000">
                          <a:effectLst/>
                          <a:latin typeface="Arial" panose="020B0604020202020204" pitchFamily="34" charset="0"/>
                          <a:cs typeface="Arial" panose="020B0604020202020204" pitchFamily="34" charset="0"/>
                        </a:rPr>
                        <a:t>Expresses his opinion on financial statements of any business in which he, his firm or partner  has a substantial interest.</a:t>
                      </a:r>
                      <a:endParaRPr lang="en-IN" sz="20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956" marR="8141" marT="46929" marB="0"/>
                </a:tc>
                <a:extLst>
                  <a:ext uri="{0D108BD9-81ED-4DB2-BD59-A6C34878D82A}">
                    <a16:rowId xmlns:a16="http://schemas.microsoft.com/office/drawing/2014/main" val="3975270104"/>
                  </a:ext>
                </a:extLst>
              </a:tr>
              <a:tr h="735207">
                <a:tc>
                  <a:txBody>
                    <a:bodyPr/>
                    <a:lstStyle/>
                    <a:p>
                      <a:pPr marR="81915" algn="ctr">
                        <a:lnSpc>
                          <a:spcPct val="107000"/>
                        </a:lnSpc>
                        <a:spcAft>
                          <a:spcPts val="0"/>
                        </a:spcAft>
                      </a:pPr>
                      <a:r>
                        <a:rPr lang="en-IN" sz="2000" dirty="0">
                          <a:effectLst/>
                          <a:latin typeface="Arial" panose="020B0604020202020204" pitchFamily="34" charset="0"/>
                          <a:cs typeface="Arial" panose="020B0604020202020204" pitchFamily="34" charset="0"/>
                        </a:rPr>
                        <a:t>(5)</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956" marR="8141" marT="46929" marB="0"/>
                </a:tc>
                <a:tc>
                  <a:txBody>
                    <a:bodyPr/>
                    <a:lstStyle/>
                    <a:p>
                      <a:pPr>
                        <a:lnSpc>
                          <a:spcPct val="107000"/>
                        </a:lnSpc>
                        <a:spcAft>
                          <a:spcPts val="0"/>
                        </a:spcAft>
                      </a:pPr>
                      <a:r>
                        <a:rPr lang="en-IN" sz="2000">
                          <a:effectLst/>
                          <a:latin typeface="Arial" panose="020B0604020202020204" pitchFamily="34" charset="0"/>
                          <a:cs typeface="Arial" panose="020B0604020202020204" pitchFamily="34" charset="0"/>
                        </a:rPr>
                        <a:t>Fails to disclose a material fact which is not disclosed in the financial statement but the disclosure of which is necessary.</a:t>
                      </a:r>
                      <a:endParaRPr lang="en-IN" sz="20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956" marR="8141" marT="46929" marB="0"/>
                </a:tc>
                <a:extLst>
                  <a:ext uri="{0D108BD9-81ED-4DB2-BD59-A6C34878D82A}">
                    <a16:rowId xmlns:a16="http://schemas.microsoft.com/office/drawing/2014/main" val="761882779"/>
                  </a:ext>
                </a:extLst>
              </a:tr>
              <a:tr h="392276">
                <a:tc>
                  <a:txBody>
                    <a:bodyPr/>
                    <a:lstStyle/>
                    <a:p>
                      <a:pPr marR="81915" algn="ctr">
                        <a:lnSpc>
                          <a:spcPct val="107000"/>
                        </a:lnSpc>
                        <a:spcAft>
                          <a:spcPts val="0"/>
                        </a:spcAft>
                      </a:pPr>
                      <a:r>
                        <a:rPr lang="en-IN" sz="2000" dirty="0">
                          <a:effectLst/>
                          <a:latin typeface="Arial" panose="020B0604020202020204" pitchFamily="34" charset="0"/>
                          <a:cs typeface="Arial" panose="020B0604020202020204" pitchFamily="34" charset="0"/>
                        </a:rPr>
                        <a:t>(6)</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956" marR="8141" marT="46929" marB="0"/>
                </a:tc>
                <a:tc>
                  <a:txBody>
                    <a:bodyPr/>
                    <a:lstStyle/>
                    <a:p>
                      <a:pPr>
                        <a:lnSpc>
                          <a:spcPct val="107000"/>
                        </a:lnSpc>
                        <a:spcAft>
                          <a:spcPts val="0"/>
                        </a:spcAft>
                      </a:pPr>
                      <a:r>
                        <a:rPr lang="en-IN" sz="2000" dirty="0">
                          <a:effectLst/>
                          <a:latin typeface="Arial" panose="020B0604020202020204" pitchFamily="34" charset="0"/>
                          <a:cs typeface="Arial" panose="020B0604020202020204" pitchFamily="34" charset="0"/>
                        </a:rPr>
                        <a:t>Fails to report a material misstatement</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956" marR="8141" marT="46929" marB="0"/>
                </a:tc>
                <a:extLst>
                  <a:ext uri="{0D108BD9-81ED-4DB2-BD59-A6C34878D82A}">
                    <a16:rowId xmlns:a16="http://schemas.microsoft.com/office/drawing/2014/main" val="3556446115"/>
                  </a:ext>
                </a:extLst>
              </a:tr>
            </a:tbl>
          </a:graphicData>
        </a:graphic>
      </p:graphicFrame>
      <p:sp>
        <p:nvSpPr>
          <p:cNvPr id="6" name="Slide Number Placeholder 5"/>
          <p:cNvSpPr>
            <a:spLocks noGrp="1"/>
          </p:cNvSpPr>
          <p:nvPr>
            <p:ph type="sldNum" sz="quarter" idx="12"/>
          </p:nvPr>
        </p:nvSpPr>
        <p:spPr/>
        <p:txBody>
          <a:bodyPr/>
          <a:lstStyle/>
          <a:p>
            <a:fld id="{C8E08DAE-14F6-436C-BA5D-501A88D1C17C}" type="slidenum">
              <a:rPr lang="en-IN" smtClean="0"/>
              <a:t>14</a:t>
            </a:fld>
            <a:endParaRPr lang="en-IN"/>
          </a:p>
        </p:txBody>
      </p:sp>
    </p:spTree>
    <p:extLst>
      <p:ext uri="{BB962C8B-B14F-4D97-AF65-F5344CB8AC3E}">
        <p14:creationId xmlns:p14="http://schemas.microsoft.com/office/powerpoint/2010/main" val="2775066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2983" y="624110"/>
            <a:ext cx="9121630" cy="1176981"/>
          </a:xfrm>
        </p:spPr>
        <p:txBody>
          <a:bodyPr>
            <a:normAutofit fontScale="90000"/>
          </a:bodyPr>
          <a:lstStyle/>
          <a:p>
            <a:r>
              <a:rPr lang="en-IN" sz="4000" dirty="0">
                <a:latin typeface="Monotype Corsiva" panose="03010101010201010101" pitchFamily="66" charset="0"/>
              </a:rPr>
              <a:t>Second Schedule</a:t>
            </a:r>
            <a:br>
              <a:rPr lang="en-IN" sz="4000" dirty="0">
                <a:latin typeface="Monotype Corsiva" panose="03010101010201010101" pitchFamily="66" charset="0"/>
              </a:rPr>
            </a:br>
            <a:r>
              <a:rPr lang="en-IN" dirty="0" smtClean="0">
                <a:latin typeface="Monotype Corsiva" panose="03010101010201010101" pitchFamily="66" charset="0"/>
              </a:rPr>
              <a:t>Part </a:t>
            </a:r>
            <a:r>
              <a:rPr lang="en-IN" dirty="0">
                <a:latin typeface="Monotype Corsiva" panose="03010101010201010101" pitchFamily="66" charset="0"/>
              </a:rPr>
              <a:t>I  (Contd.)</a:t>
            </a:r>
            <a:endParaRPr lang="en-IN"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17708153"/>
              </p:ext>
            </p:extLst>
          </p:nvPr>
        </p:nvGraphicFramePr>
        <p:xfrm>
          <a:off x="2008909" y="2133600"/>
          <a:ext cx="9495704" cy="3033014"/>
        </p:xfrm>
        <a:graphic>
          <a:graphicData uri="http://schemas.openxmlformats.org/drawingml/2006/table">
            <a:tbl>
              <a:tblPr firstRow="1" bandRow="1">
                <a:tableStyleId>{5C22544A-7EE6-4342-B048-85BDC9FD1C3A}</a:tableStyleId>
              </a:tblPr>
              <a:tblGrid>
                <a:gridCol w="1226466">
                  <a:extLst>
                    <a:ext uri="{9D8B030D-6E8A-4147-A177-3AD203B41FA5}">
                      <a16:colId xmlns:a16="http://schemas.microsoft.com/office/drawing/2014/main" val="3840936514"/>
                    </a:ext>
                  </a:extLst>
                </a:gridCol>
                <a:gridCol w="8269238">
                  <a:extLst>
                    <a:ext uri="{9D8B030D-6E8A-4147-A177-3AD203B41FA5}">
                      <a16:colId xmlns:a16="http://schemas.microsoft.com/office/drawing/2014/main" val="4012110803"/>
                    </a:ext>
                  </a:extLst>
                </a:gridCol>
              </a:tblGrid>
              <a:tr h="370840">
                <a:tc>
                  <a:txBody>
                    <a:bodyPr/>
                    <a:lstStyle/>
                    <a:p>
                      <a:pPr>
                        <a:lnSpc>
                          <a:spcPct val="107000"/>
                        </a:lnSpc>
                        <a:spcAft>
                          <a:spcPts val="0"/>
                        </a:spcAft>
                      </a:pPr>
                      <a:r>
                        <a:rPr lang="en-IN" sz="2000" dirty="0">
                          <a:effectLst/>
                        </a:rPr>
                        <a:t>Clause no.</a:t>
                      </a:r>
                      <a:endPar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64135" marT="62230" marB="0"/>
                </a:tc>
                <a:tc>
                  <a:txBody>
                    <a:bodyPr/>
                    <a:lstStyle/>
                    <a:p>
                      <a:pPr>
                        <a:lnSpc>
                          <a:spcPct val="107000"/>
                        </a:lnSpc>
                        <a:spcAft>
                          <a:spcPts val="0"/>
                        </a:spcAft>
                      </a:pPr>
                      <a:r>
                        <a:rPr lang="en-IN" sz="2000">
                          <a:effectLst/>
                        </a:rPr>
                        <a:t>A member in practice would be guilty of misconduct if he:</a:t>
                      </a:r>
                      <a:endParaRPr lang="en-IN"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64135" marT="62230" marB="0"/>
                </a:tc>
                <a:extLst>
                  <a:ext uri="{0D108BD9-81ED-4DB2-BD59-A6C34878D82A}">
                    <a16:rowId xmlns:a16="http://schemas.microsoft.com/office/drawing/2014/main" val="1557579013"/>
                  </a:ext>
                </a:extLst>
              </a:tr>
              <a:tr h="370840">
                <a:tc>
                  <a:txBody>
                    <a:bodyPr/>
                    <a:lstStyle/>
                    <a:p>
                      <a:pPr marR="28575" algn="ctr">
                        <a:lnSpc>
                          <a:spcPct val="107000"/>
                        </a:lnSpc>
                        <a:spcAft>
                          <a:spcPts val="0"/>
                        </a:spcAft>
                      </a:pPr>
                      <a:r>
                        <a:rPr lang="en-IN" sz="1800" dirty="0">
                          <a:effectLst/>
                        </a:rPr>
                        <a:t>(7)</a:t>
                      </a:r>
                      <a:endPar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64135" marT="62230" marB="0"/>
                </a:tc>
                <a:tc>
                  <a:txBody>
                    <a:bodyPr/>
                    <a:lstStyle/>
                    <a:p>
                      <a:pPr>
                        <a:lnSpc>
                          <a:spcPct val="107000"/>
                        </a:lnSpc>
                        <a:spcAft>
                          <a:spcPts val="0"/>
                        </a:spcAft>
                      </a:pPr>
                      <a:r>
                        <a:rPr lang="en-IN" sz="1800">
                          <a:effectLst/>
                        </a:rPr>
                        <a:t>Does not exercise due diligence or is grossly negligent.</a:t>
                      </a:r>
                      <a:endParaRPr lang="en-IN"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64135" marT="62230" marB="0"/>
                </a:tc>
                <a:extLst>
                  <a:ext uri="{0D108BD9-81ED-4DB2-BD59-A6C34878D82A}">
                    <a16:rowId xmlns:a16="http://schemas.microsoft.com/office/drawing/2014/main" val="1370838615"/>
                  </a:ext>
                </a:extLst>
              </a:tr>
              <a:tr h="370840">
                <a:tc>
                  <a:txBody>
                    <a:bodyPr/>
                    <a:lstStyle/>
                    <a:p>
                      <a:pPr marR="28575" algn="ctr">
                        <a:lnSpc>
                          <a:spcPct val="107000"/>
                        </a:lnSpc>
                        <a:spcAft>
                          <a:spcPts val="0"/>
                        </a:spcAft>
                      </a:pPr>
                      <a:r>
                        <a:rPr lang="en-IN" sz="1800" dirty="0">
                          <a:effectLst/>
                        </a:rPr>
                        <a:t>(8)</a:t>
                      </a:r>
                      <a:endPar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64135" marT="62230" marB="0"/>
                </a:tc>
                <a:tc>
                  <a:txBody>
                    <a:bodyPr/>
                    <a:lstStyle/>
                    <a:p>
                      <a:pPr>
                        <a:lnSpc>
                          <a:spcPct val="107000"/>
                        </a:lnSpc>
                        <a:spcAft>
                          <a:spcPts val="0"/>
                        </a:spcAft>
                      </a:pPr>
                      <a:r>
                        <a:rPr lang="en-IN" sz="1800">
                          <a:effectLst/>
                        </a:rPr>
                        <a:t>Fails to obtain sufficient information which is necessary for expression of opinion.</a:t>
                      </a:r>
                      <a:endParaRPr lang="en-IN"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64135" marT="62230" marB="0"/>
                </a:tc>
                <a:extLst>
                  <a:ext uri="{0D108BD9-81ED-4DB2-BD59-A6C34878D82A}">
                    <a16:rowId xmlns:a16="http://schemas.microsoft.com/office/drawing/2014/main" val="2880794921"/>
                  </a:ext>
                </a:extLst>
              </a:tr>
              <a:tr h="370840">
                <a:tc>
                  <a:txBody>
                    <a:bodyPr/>
                    <a:lstStyle/>
                    <a:p>
                      <a:pPr marR="28575" algn="ctr">
                        <a:lnSpc>
                          <a:spcPct val="107000"/>
                        </a:lnSpc>
                        <a:spcAft>
                          <a:spcPts val="0"/>
                        </a:spcAft>
                      </a:pPr>
                      <a:r>
                        <a:rPr lang="en-IN" sz="1800" dirty="0">
                          <a:effectLst/>
                        </a:rPr>
                        <a:t>(9)</a:t>
                      </a:r>
                      <a:endPar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64135" marT="62230" marB="0"/>
                </a:tc>
                <a:tc>
                  <a:txBody>
                    <a:bodyPr/>
                    <a:lstStyle/>
                    <a:p>
                      <a:pPr algn="just">
                        <a:lnSpc>
                          <a:spcPct val="107000"/>
                        </a:lnSpc>
                        <a:spcAft>
                          <a:spcPts val="0"/>
                        </a:spcAft>
                      </a:pPr>
                      <a:r>
                        <a:rPr lang="en-IN" sz="1800">
                          <a:effectLst/>
                        </a:rPr>
                        <a:t>Fails to invite attention to any material departure from generally accepted audit procedures.</a:t>
                      </a:r>
                      <a:endParaRPr lang="en-IN"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64135" marT="62230" marB="0"/>
                </a:tc>
                <a:extLst>
                  <a:ext uri="{0D108BD9-81ED-4DB2-BD59-A6C34878D82A}">
                    <a16:rowId xmlns:a16="http://schemas.microsoft.com/office/drawing/2014/main" val="2453286849"/>
                  </a:ext>
                </a:extLst>
              </a:tr>
              <a:tr h="370840">
                <a:tc>
                  <a:txBody>
                    <a:bodyPr/>
                    <a:lstStyle/>
                    <a:p>
                      <a:pPr marR="27305" algn="ctr">
                        <a:lnSpc>
                          <a:spcPct val="107000"/>
                        </a:lnSpc>
                        <a:spcAft>
                          <a:spcPts val="0"/>
                        </a:spcAft>
                      </a:pPr>
                      <a:r>
                        <a:rPr lang="en-IN" sz="1800" dirty="0">
                          <a:effectLst/>
                        </a:rPr>
                        <a:t>(10)</a:t>
                      </a:r>
                      <a:endPar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64135" marT="62230" marB="0"/>
                </a:tc>
                <a:tc>
                  <a:txBody>
                    <a:bodyPr/>
                    <a:lstStyle/>
                    <a:p>
                      <a:pPr marR="15875">
                        <a:lnSpc>
                          <a:spcPct val="107000"/>
                        </a:lnSpc>
                        <a:spcAft>
                          <a:spcPts val="0"/>
                        </a:spcAft>
                      </a:pPr>
                      <a:r>
                        <a:rPr lang="en-IN" sz="1800" dirty="0">
                          <a:effectLst/>
                        </a:rPr>
                        <a:t>Fails to keep moneys of client other than money meant to be expended in a separate banking account.</a:t>
                      </a:r>
                      <a:endParaRPr lang="en-IN"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R="64135" marT="62230" marB="0"/>
                </a:tc>
                <a:extLst>
                  <a:ext uri="{0D108BD9-81ED-4DB2-BD59-A6C34878D82A}">
                    <a16:rowId xmlns:a16="http://schemas.microsoft.com/office/drawing/2014/main" val="500429513"/>
                  </a:ext>
                </a:extLst>
              </a:tr>
            </a:tbl>
          </a:graphicData>
        </a:graphic>
      </p:graphicFrame>
      <p:sp>
        <p:nvSpPr>
          <p:cNvPr id="6" name="Slide Number Placeholder 5"/>
          <p:cNvSpPr>
            <a:spLocks noGrp="1"/>
          </p:cNvSpPr>
          <p:nvPr>
            <p:ph type="sldNum" sz="quarter" idx="12"/>
          </p:nvPr>
        </p:nvSpPr>
        <p:spPr/>
        <p:txBody>
          <a:bodyPr/>
          <a:lstStyle/>
          <a:p>
            <a:fld id="{C8E08DAE-14F6-436C-BA5D-501A88D1C17C}" type="slidenum">
              <a:rPr lang="en-IN" smtClean="0"/>
              <a:t>15</a:t>
            </a:fld>
            <a:endParaRPr lang="en-IN"/>
          </a:p>
        </p:txBody>
      </p:sp>
    </p:spTree>
    <p:extLst>
      <p:ext uri="{BB962C8B-B14F-4D97-AF65-F5344CB8AC3E}">
        <p14:creationId xmlns:p14="http://schemas.microsoft.com/office/powerpoint/2010/main" val="38185937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6617" y="624110"/>
            <a:ext cx="9467995" cy="1280890"/>
          </a:xfrm>
        </p:spPr>
        <p:txBody>
          <a:bodyPr/>
          <a:lstStyle/>
          <a:p>
            <a:r>
              <a:rPr lang="en-IN" dirty="0">
                <a:latin typeface="Monotype Corsiva" panose="03010101010201010101" pitchFamily="66" charset="0"/>
              </a:rPr>
              <a:t>Second Schedule</a:t>
            </a:r>
            <a:br>
              <a:rPr lang="en-IN" dirty="0">
                <a:latin typeface="Monotype Corsiva" panose="03010101010201010101" pitchFamily="66" charset="0"/>
              </a:rPr>
            </a:br>
            <a:r>
              <a:rPr lang="en-IN" dirty="0">
                <a:latin typeface="Monotype Corsiva" panose="03010101010201010101" pitchFamily="66" charset="0"/>
              </a:rPr>
              <a:t> Part </a:t>
            </a:r>
            <a:r>
              <a:rPr lang="en-IN" dirty="0" smtClean="0">
                <a:latin typeface="Monotype Corsiva" panose="03010101010201010101" pitchFamily="66" charset="0"/>
              </a:rPr>
              <a:t>II:</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97661870"/>
              </p:ext>
            </p:extLst>
          </p:nvPr>
        </p:nvGraphicFramePr>
        <p:xfrm>
          <a:off x="1925782" y="1905001"/>
          <a:ext cx="9578831" cy="3082422"/>
        </p:xfrm>
        <a:graphic>
          <a:graphicData uri="http://schemas.openxmlformats.org/drawingml/2006/table">
            <a:tbl>
              <a:tblPr firstRow="1" bandRow="1">
                <a:tableStyleId>{5C22544A-7EE6-4342-B048-85BDC9FD1C3A}</a:tableStyleId>
              </a:tblPr>
              <a:tblGrid>
                <a:gridCol w="1073462">
                  <a:extLst>
                    <a:ext uri="{9D8B030D-6E8A-4147-A177-3AD203B41FA5}">
                      <a16:colId xmlns:a16="http://schemas.microsoft.com/office/drawing/2014/main" val="758209168"/>
                    </a:ext>
                  </a:extLst>
                </a:gridCol>
                <a:gridCol w="8505369">
                  <a:extLst>
                    <a:ext uri="{9D8B030D-6E8A-4147-A177-3AD203B41FA5}">
                      <a16:colId xmlns:a16="http://schemas.microsoft.com/office/drawing/2014/main" val="1175036401"/>
                    </a:ext>
                  </a:extLst>
                </a:gridCol>
              </a:tblGrid>
              <a:tr h="754334">
                <a:tc>
                  <a:txBody>
                    <a:bodyPr/>
                    <a:lstStyle/>
                    <a:p>
                      <a:pPr>
                        <a:lnSpc>
                          <a:spcPct val="107000"/>
                        </a:lnSpc>
                        <a:spcAft>
                          <a:spcPts val="0"/>
                        </a:spcAft>
                      </a:pPr>
                      <a:r>
                        <a:rPr lang="en-IN" sz="2000" dirty="0">
                          <a:effectLst/>
                          <a:latin typeface="Arial" panose="020B0604020202020204" pitchFamily="34" charset="0"/>
                          <a:cs typeface="Arial" panose="020B0604020202020204" pitchFamily="34" charset="0"/>
                        </a:rPr>
                        <a:t>Clause </a:t>
                      </a:r>
                      <a:r>
                        <a:rPr lang="en-IN" sz="2000" dirty="0" smtClean="0">
                          <a:effectLst/>
                          <a:latin typeface="Arial" panose="020B0604020202020204" pitchFamily="34" charset="0"/>
                          <a:cs typeface="Arial" panose="020B0604020202020204" pitchFamily="34" charset="0"/>
                        </a:rPr>
                        <a:t>no.</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242570" marT="61595" marB="0"/>
                </a:tc>
                <a:tc>
                  <a:txBody>
                    <a:bodyPr/>
                    <a:lstStyle/>
                    <a:p>
                      <a:pPr>
                        <a:lnSpc>
                          <a:spcPct val="107000"/>
                        </a:lnSpc>
                        <a:spcAft>
                          <a:spcPts val="0"/>
                        </a:spcAft>
                      </a:pPr>
                      <a:r>
                        <a:rPr lang="en-IN" sz="2000">
                          <a:effectLst/>
                          <a:latin typeface="Arial" panose="020B0604020202020204" pitchFamily="34" charset="0"/>
                          <a:cs typeface="Arial" panose="020B0604020202020204" pitchFamily="34" charset="0"/>
                        </a:rPr>
                        <a:t>A member (whether in practice or not )would be guilty of misconduct if he:</a:t>
                      </a:r>
                      <a:endParaRPr lang="en-IN" sz="20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242570" marT="61595" marB="0"/>
                </a:tc>
                <a:extLst>
                  <a:ext uri="{0D108BD9-81ED-4DB2-BD59-A6C34878D82A}">
                    <a16:rowId xmlns:a16="http://schemas.microsoft.com/office/drawing/2014/main" val="3694609121"/>
                  </a:ext>
                </a:extLst>
              </a:tr>
              <a:tr h="409710">
                <a:tc>
                  <a:txBody>
                    <a:bodyPr/>
                    <a:lstStyle/>
                    <a:p>
                      <a:pPr marL="150495" algn="ctr">
                        <a:lnSpc>
                          <a:spcPct val="107000"/>
                        </a:lnSpc>
                        <a:spcAft>
                          <a:spcPts val="0"/>
                        </a:spcAft>
                      </a:pPr>
                      <a:r>
                        <a:rPr lang="en-IN" sz="2000" dirty="0">
                          <a:effectLst/>
                          <a:latin typeface="Arial" panose="020B0604020202020204" pitchFamily="34" charset="0"/>
                          <a:cs typeface="Arial" panose="020B0604020202020204" pitchFamily="34" charset="0"/>
                        </a:rPr>
                        <a:t>(1)</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242570" marT="61595" marB="0"/>
                </a:tc>
                <a:tc>
                  <a:txBody>
                    <a:bodyPr/>
                    <a:lstStyle/>
                    <a:p>
                      <a:pPr>
                        <a:lnSpc>
                          <a:spcPct val="107000"/>
                        </a:lnSpc>
                        <a:spcAft>
                          <a:spcPts val="0"/>
                        </a:spcAft>
                      </a:pPr>
                      <a:r>
                        <a:rPr lang="en-IN" sz="2000">
                          <a:effectLst/>
                          <a:latin typeface="Arial" panose="020B0604020202020204" pitchFamily="34" charset="0"/>
                          <a:cs typeface="Arial" panose="020B0604020202020204" pitchFamily="34" charset="0"/>
                        </a:rPr>
                        <a:t>Contravenes any provisions of this Act or regulations etc.</a:t>
                      </a:r>
                      <a:endParaRPr lang="en-IN" sz="20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242570" marT="61595" marB="0"/>
                </a:tc>
                <a:extLst>
                  <a:ext uri="{0D108BD9-81ED-4DB2-BD59-A6C34878D82A}">
                    <a16:rowId xmlns:a16="http://schemas.microsoft.com/office/drawing/2014/main" val="4170579928"/>
                  </a:ext>
                </a:extLst>
              </a:tr>
              <a:tr h="754334">
                <a:tc>
                  <a:txBody>
                    <a:bodyPr/>
                    <a:lstStyle/>
                    <a:p>
                      <a:pPr marL="150495" algn="ctr">
                        <a:lnSpc>
                          <a:spcPct val="107000"/>
                        </a:lnSpc>
                        <a:spcAft>
                          <a:spcPts val="0"/>
                        </a:spcAft>
                      </a:pPr>
                      <a:r>
                        <a:rPr lang="en-IN" sz="2000" dirty="0">
                          <a:effectLst/>
                          <a:latin typeface="Arial" panose="020B0604020202020204" pitchFamily="34" charset="0"/>
                          <a:cs typeface="Arial" panose="020B0604020202020204" pitchFamily="34" charset="0"/>
                        </a:rPr>
                        <a:t>(2)</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242570" marT="61595" marB="0"/>
                </a:tc>
                <a:tc>
                  <a:txBody>
                    <a:bodyPr/>
                    <a:lstStyle/>
                    <a:p>
                      <a:pPr algn="just">
                        <a:lnSpc>
                          <a:spcPct val="107000"/>
                        </a:lnSpc>
                        <a:spcAft>
                          <a:spcPts val="0"/>
                        </a:spcAft>
                      </a:pPr>
                      <a:r>
                        <a:rPr lang="en-IN" sz="2000">
                          <a:effectLst/>
                          <a:latin typeface="Arial" panose="020B0604020202020204" pitchFamily="34" charset="0"/>
                          <a:cs typeface="Arial" panose="020B0604020202020204" pitchFamily="34" charset="0"/>
                        </a:rPr>
                        <a:t>Being an employee of company, firm or any other person discloses confidential information </a:t>
                      </a:r>
                      <a:endParaRPr lang="en-IN" sz="20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242570" marT="61595" marB="0"/>
                </a:tc>
                <a:extLst>
                  <a:ext uri="{0D108BD9-81ED-4DB2-BD59-A6C34878D82A}">
                    <a16:rowId xmlns:a16="http://schemas.microsoft.com/office/drawing/2014/main" val="2864440052"/>
                  </a:ext>
                </a:extLst>
              </a:tr>
              <a:tr h="754334">
                <a:tc>
                  <a:txBody>
                    <a:bodyPr/>
                    <a:lstStyle/>
                    <a:p>
                      <a:pPr marL="150495" algn="ctr">
                        <a:lnSpc>
                          <a:spcPct val="107000"/>
                        </a:lnSpc>
                        <a:spcAft>
                          <a:spcPts val="0"/>
                        </a:spcAft>
                      </a:pPr>
                      <a:r>
                        <a:rPr lang="en-IN" sz="2000" dirty="0">
                          <a:effectLst/>
                          <a:latin typeface="Arial" panose="020B0604020202020204" pitchFamily="34" charset="0"/>
                          <a:cs typeface="Arial" panose="020B0604020202020204" pitchFamily="34" charset="0"/>
                        </a:rPr>
                        <a:t>(3)</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242570" marT="61595" marB="0"/>
                </a:tc>
                <a:tc>
                  <a:txBody>
                    <a:bodyPr/>
                    <a:lstStyle/>
                    <a:p>
                      <a:pPr>
                        <a:lnSpc>
                          <a:spcPct val="107000"/>
                        </a:lnSpc>
                        <a:spcAft>
                          <a:spcPts val="0"/>
                        </a:spcAft>
                      </a:pPr>
                      <a:r>
                        <a:rPr lang="en-IN" sz="2000">
                          <a:effectLst/>
                          <a:latin typeface="Arial" panose="020B0604020202020204" pitchFamily="34" charset="0"/>
                          <a:cs typeface="Arial" panose="020B0604020202020204" pitchFamily="34" charset="0"/>
                        </a:rPr>
                        <a:t>Includes in any  document to be submitted to the Institute, Council, its Committees etc. any information knowing it to be false.</a:t>
                      </a:r>
                      <a:endParaRPr lang="en-IN" sz="20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242570" marT="61595" marB="0"/>
                </a:tc>
                <a:extLst>
                  <a:ext uri="{0D108BD9-81ED-4DB2-BD59-A6C34878D82A}">
                    <a16:rowId xmlns:a16="http://schemas.microsoft.com/office/drawing/2014/main" val="2305036583"/>
                  </a:ext>
                </a:extLst>
              </a:tr>
              <a:tr h="409710">
                <a:tc>
                  <a:txBody>
                    <a:bodyPr/>
                    <a:lstStyle/>
                    <a:p>
                      <a:pPr marL="150495" algn="ctr">
                        <a:lnSpc>
                          <a:spcPct val="107000"/>
                        </a:lnSpc>
                        <a:spcAft>
                          <a:spcPts val="0"/>
                        </a:spcAft>
                      </a:pPr>
                      <a:r>
                        <a:rPr lang="en-IN" sz="2000" dirty="0">
                          <a:effectLst/>
                          <a:latin typeface="Arial" panose="020B0604020202020204" pitchFamily="34" charset="0"/>
                          <a:cs typeface="Arial" panose="020B0604020202020204" pitchFamily="34" charset="0"/>
                        </a:rPr>
                        <a:t>(4)</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242570" marT="61595" marB="0"/>
                </a:tc>
                <a:tc>
                  <a:txBody>
                    <a:bodyPr/>
                    <a:lstStyle/>
                    <a:p>
                      <a:pPr>
                        <a:lnSpc>
                          <a:spcPct val="107000"/>
                        </a:lnSpc>
                        <a:spcAft>
                          <a:spcPts val="0"/>
                        </a:spcAft>
                      </a:pPr>
                      <a:r>
                        <a:rPr lang="en-IN" sz="2000" dirty="0">
                          <a:effectLst/>
                          <a:latin typeface="Arial" panose="020B0604020202020204" pitchFamily="34" charset="0"/>
                          <a:cs typeface="Arial" panose="020B0604020202020204" pitchFamily="34" charset="0"/>
                        </a:rPr>
                        <a:t>Defalcates or embezzles moneys</a:t>
                      </a:r>
                      <a:endParaRPr lang="en-IN"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R="242570" marT="61595" marB="0"/>
                </a:tc>
                <a:extLst>
                  <a:ext uri="{0D108BD9-81ED-4DB2-BD59-A6C34878D82A}">
                    <a16:rowId xmlns:a16="http://schemas.microsoft.com/office/drawing/2014/main" val="402370718"/>
                  </a:ext>
                </a:extLst>
              </a:tr>
            </a:tbl>
          </a:graphicData>
        </a:graphic>
      </p:graphicFrame>
      <p:sp>
        <p:nvSpPr>
          <p:cNvPr id="5" name="Rectangle 4"/>
          <p:cNvSpPr/>
          <p:nvPr/>
        </p:nvSpPr>
        <p:spPr>
          <a:xfrm>
            <a:off x="1925782" y="4987423"/>
            <a:ext cx="9578830" cy="1574214"/>
          </a:xfrm>
          <a:prstGeom prst="rect">
            <a:avLst/>
          </a:prstGeom>
        </p:spPr>
        <p:txBody>
          <a:bodyPr wrap="square">
            <a:spAutoFit/>
          </a:bodyPr>
          <a:lstStyle/>
          <a:p>
            <a:pPr algn="ctr">
              <a:lnSpc>
                <a:spcPct val="107000"/>
              </a:lnSpc>
              <a:spcAft>
                <a:spcPts val="0"/>
              </a:spcAft>
            </a:pPr>
            <a:r>
              <a:rPr lang="en-IN" sz="3600" dirty="0">
                <a:solidFill>
                  <a:schemeClr val="accent6">
                    <a:lumMod val="75000"/>
                  </a:schemeClr>
                </a:solidFill>
                <a:latin typeface="Monotype Corsiva" panose="03010101010201010101" pitchFamily="66" charset="0"/>
                <a:ea typeface="Arial" panose="020B0604020202020204" pitchFamily="34" charset="0"/>
              </a:rPr>
              <a:t>Part III : </a:t>
            </a:r>
            <a:endParaRPr lang="en-IN" sz="3600" dirty="0">
              <a:solidFill>
                <a:schemeClr val="accent6">
                  <a:lumMod val="75000"/>
                </a:schemeClr>
              </a:solidFill>
              <a:latin typeface="Monotype Corsiva" panose="03010101010201010101" pitchFamily="66" charset="0"/>
              <a:ea typeface="Calibri" panose="020F0502020204030204" pitchFamily="34" charset="0"/>
            </a:endParaRPr>
          </a:p>
          <a:p>
            <a:pPr marR="67945" algn="just">
              <a:lnSpc>
                <a:spcPct val="107000"/>
              </a:lnSpc>
              <a:spcAft>
                <a:spcPts val="0"/>
              </a:spcAft>
            </a:pPr>
            <a:r>
              <a:rPr lang="en-IN" dirty="0">
                <a:solidFill>
                  <a:srgbClr val="000000"/>
                </a:solidFill>
                <a:latin typeface="Arial" panose="020B0604020202020204" pitchFamily="34" charset="0"/>
                <a:ea typeface="Arial" panose="020B0604020202020204" pitchFamily="34" charset="0"/>
              </a:rPr>
              <a:t>A member whether in practice or not would be guilty of misconduct if he is held guilty by any civil or criminal court for an offence which is punishable with imprisonment exceeding six months.</a:t>
            </a:r>
            <a:endParaRPr lang="en-IN" sz="1050" dirty="0">
              <a:solidFill>
                <a:srgbClr val="000000"/>
              </a:solidFill>
              <a:latin typeface="Calibri" panose="020F0502020204030204" pitchFamily="34" charset="0"/>
              <a:ea typeface="Calibri" panose="020F0502020204030204" pitchFamily="34" charset="0"/>
            </a:endParaRPr>
          </a:p>
        </p:txBody>
      </p:sp>
      <p:sp>
        <p:nvSpPr>
          <p:cNvPr id="6" name="Slide Number Placeholder 5"/>
          <p:cNvSpPr>
            <a:spLocks noGrp="1"/>
          </p:cNvSpPr>
          <p:nvPr>
            <p:ph type="sldNum" sz="quarter" idx="12"/>
          </p:nvPr>
        </p:nvSpPr>
        <p:spPr/>
        <p:txBody>
          <a:bodyPr/>
          <a:lstStyle/>
          <a:p>
            <a:fld id="{C8E08DAE-14F6-436C-BA5D-501A88D1C17C}" type="slidenum">
              <a:rPr lang="en-IN" smtClean="0"/>
              <a:t>16</a:t>
            </a:fld>
            <a:endParaRPr lang="en-IN"/>
          </a:p>
        </p:txBody>
      </p:sp>
    </p:spTree>
    <p:extLst>
      <p:ext uri="{BB962C8B-B14F-4D97-AF65-F5344CB8AC3E}">
        <p14:creationId xmlns:p14="http://schemas.microsoft.com/office/powerpoint/2010/main" val="24341801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i="1" dirty="0"/>
              <a:t>Common observations – lapses</a:t>
            </a:r>
            <a:br>
              <a:rPr lang="en-IN" i="1" dirty="0"/>
            </a:br>
            <a:r>
              <a:rPr lang="en-IN" i="1" dirty="0"/>
              <a:t>leading to Disciplinary proceedings</a:t>
            </a:r>
            <a:endParaRPr lang="en-IN" i="1" dirty="0"/>
          </a:p>
        </p:txBody>
      </p:sp>
      <p:sp>
        <p:nvSpPr>
          <p:cNvPr id="3" name="Content Placeholder 2"/>
          <p:cNvSpPr>
            <a:spLocks noGrp="1"/>
          </p:cNvSpPr>
          <p:nvPr>
            <p:ph idx="1"/>
          </p:nvPr>
        </p:nvSpPr>
        <p:spPr>
          <a:xfrm>
            <a:off x="2189018" y="2133600"/>
            <a:ext cx="9315594" cy="4073236"/>
          </a:xfrm>
        </p:spPr>
        <p:txBody>
          <a:bodyPr>
            <a:normAutofit/>
          </a:bodyPr>
          <a:lstStyle/>
          <a:p>
            <a:r>
              <a:rPr lang="en-US" dirty="0"/>
              <a:t>Too much of ‘good faith’.</a:t>
            </a:r>
          </a:p>
          <a:p>
            <a:r>
              <a:rPr lang="en-IN" dirty="0" smtClean="0"/>
              <a:t> </a:t>
            </a:r>
            <a:r>
              <a:rPr lang="en-IN" dirty="0"/>
              <a:t>Weak documentation</a:t>
            </a:r>
          </a:p>
          <a:p>
            <a:r>
              <a:rPr lang="en-US" dirty="0" smtClean="0"/>
              <a:t> </a:t>
            </a:r>
            <a:r>
              <a:rPr lang="en-US" dirty="0"/>
              <a:t>Two important maxims to be remembered and followed:</a:t>
            </a:r>
          </a:p>
          <a:p>
            <a:pPr marL="0" indent="0">
              <a:buNone/>
            </a:pPr>
            <a:r>
              <a:rPr lang="en-US" dirty="0" smtClean="0"/>
              <a:t>	1. Work </a:t>
            </a:r>
            <a:r>
              <a:rPr lang="en-US" dirty="0"/>
              <a:t>should not only be done, but it should be seen that </a:t>
            </a:r>
            <a:r>
              <a:rPr lang="en-US" dirty="0" smtClean="0"/>
              <a:t>it </a:t>
            </a:r>
            <a:r>
              <a:rPr lang="en-IN" dirty="0" smtClean="0"/>
              <a:t>is </a:t>
            </a:r>
            <a:r>
              <a:rPr lang="en-IN" dirty="0"/>
              <a:t>done. And</a:t>
            </a:r>
          </a:p>
          <a:p>
            <a:pPr marL="0" indent="0">
              <a:buNone/>
            </a:pPr>
            <a:r>
              <a:rPr lang="en-US" dirty="0" smtClean="0"/>
              <a:t>	2. Faintest </a:t>
            </a:r>
            <a:r>
              <a:rPr lang="en-US" dirty="0"/>
              <a:t>of Ink is stronger than the strongest of memories</a:t>
            </a:r>
            <a:r>
              <a:rPr lang="en-US" dirty="0" smtClean="0"/>
              <a:t>.</a:t>
            </a:r>
          </a:p>
          <a:p>
            <a:r>
              <a:rPr lang="en-IN" dirty="0"/>
              <a:t>Lack of pro-activeness</a:t>
            </a:r>
          </a:p>
          <a:p>
            <a:r>
              <a:rPr lang="en-US" dirty="0" smtClean="0"/>
              <a:t> </a:t>
            </a:r>
            <a:r>
              <a:rPr lang="en-US" dirty="0"/>
              <a:t>Obsession with tax considerations – principles of</a:t>
            </a:r>
          </a:p>
          <a:p>
            <a:r>
              <a:rPr lang="en-US" dirty="0"/>
              <a:t>accounting and auditing are side-lined</a:t>
            </a:r>
          </a:p>
          <a:p>
            <a:r>
              <a:rPr lang="en-US" dirty="0" smtClean="0"/>
              <a:t> </a:t>
            </a:r>
            <a:r>
              <a:rPr lang="en-US" dirty="0"/>
              <a:t>Lack of communication skills - inability to say ‘No’</a:t>
            </a:r>
            <a:endParaRPr lang="en-IN" dirty="0"/>
          </a:p>
        </p:txBody>
      </p:sp>
      <p:sp>
        <p:nvSpPr>
          <p:cNvPr id="4" name="Slide Number Placeholder 3"/>
          <p:cNvSpPr>
            <a:spLocks noGrp="1"/>
          </p:cNvSpPr>
          <p:nvPr>
            <p:ph type="sldNum" sz="quarter" idx="12"/>
          </p:nvPr>
        </p:nvSpPr>
        <p:spPr/>
        <p:txBody>
          <a:bodyPr/>
          <a:lstStyle/>
          <a:p>
            <a:fld id="{C8E08DAE-14F6-436C-BA5D-501A88D1C17C}" type="slidenum">
              <a:rPr lang="en-IN" smtClean="0"/>
              <a:t>17</a:t>
            </a:fld>
            <a:endParaRPr lang="en-IN"/>
          </a:p>
        </p:txBody>
      </p:sp>
    </p:spTree>
    <p:extLst>
      <p:ext uri="{BB962C8B-B14F-4D97-AF65-F5344CB8AC3E}">
        <p14:creationId xmlns:p14="http://schemas.microsoft.com/office/powerpoint/2010/main" val="11216327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787782"/>
            <a:ext cx="8911687" cy="1117218"/>
          </a:xfrm>
        </p:spPr>
        <p:txBody>
          <a:bodyPr/>
          <a:lstStyle/>
          <a:p>
            <a:r>
              <a:rPr lang="en-IN" u="sng" dirty="0" smtClean="0"/>
              <a:t>Good Faith (Cases)</a:t>
            </a:r>
            <a:endParaRPr lang="en-IN" u="sng" dirty="0"/>
          </a:p>
        </p:txBody>
      </p:sp>
      <p:sp>
        <p:nvSpPr>
          <p:cNvPr id="3" name="Content Placeholder 2"/>
          <p:cNvSpPr>
            <a:spLocks noGrp="1"/>
          </p:cNvSpPr>
          <p:nvPr>
            <p:ph idx="1"/>
          </p:nvPr>
        </p:nvSpPr>
        <p:spPr>
          <a:xfrm>
            <a:off x="2355273" y="1958012"/>
            <a:ext cx="9149339" cy="4133464"/>
          </a:xfrm>
        </p:spPr>
        <p:txBody>
          <a:bodyPr>
            <a:normAutofit/>
          </a:bodyPr>
          <a:lstStyle/>
          <a:p>
            <a:pPr>
              <a:buAutoNum type="arabicPeriod"/>
            </a:pPr>
            <a:r>
              <a:rPr lang="en-IN" sz="2400" dirty="0" smtClean="0"/>
              <a:t>Husband and Wife (Previous auditor’s communication)</a:t>
            </a:r>
          </a:p>
          <a:p>
            <a:pPr>
              <a:buAutoNum type="arabicPeriod"/>
            </a:pPr>
            <a:r>
              <a:rPr lang="en-IN" sz="2400" dirty="0" smtClean="0"/>
              <a:t>Husband’s ITR Attestation – Certificate handed over to wife</a:t>
            </a:r>
          </a:p>
          <a:p>
            <a:pPr>
              <a:buAutoNum type="arabicPeriod"/>
            </a:pPr>
            <a:r>
              <a:rPr lang="en-IN" sz="2400" dirty="0" smtClean="0"/>
              <a:t>Signing of accounts before directors’ signature</a:t>
            </a:r>
          </a:p>
          <a:p>
            <a:pPr>
              <a:buAutoNum type="arabicPeriod"/>
            </a:pPr>
            <a:r>
              <a:rPr lang="en-IN" sz="2400" dirty="0" smtClean="0"/>
              <a:t>Negative balance in cashbook (Audit of another CA firm)</a:t>
            </a:r>
          </a:p>
          <a:p>
            <a:pPr>
              <a:buAutoNum type="arabicPeriod"/>
            </a:pPr>
            <a:r>
              <a:rPr lang="en-IN" sz="2400" dirty="0" smtClean="0"/>
              <a:t>Signing as witness</a:t>
            </a:r>
          </a:p>
        </p:txBody>
      </p:sp>
      <p:sp>
        <p:nvSpPr>
          <p:cNvPr id="4" name="Slide Number Placeholder 3"/>
          <p:cNvSpPr>
            <a:spLocks noGrp="1"/>
          </p:cNvSpPr>
          <p:nvPr>
            <p:ph type="sldNum" sz="quarter" idx="12"/>
          </p:nvPr>
        </p:nvSpPr>
        <p:spPr/>
        <p:txBody>
          <a:bodyPr/>
          <a:lstStyle/>
          <a:p>
            <a:fld id="{C8E08DAE-14F6-436C-BA5D-501A88D1C17C}" type="slidenum">
              <a:rPr lang="en-IN" smtClean="0"/>
              <a:t>18</a:t>
            </a:fld>
            <a:endParaRPr lang="en-IN"/>
          </a:p>
        </p:txBody>
      </p:sp>
    </p:spTree>
    <p:extLst>
      <p:ext uri="{BB962C8B-B14F-4D97-AF65-F5344CB8AC3E}">
        <p14:creationId xmlns:p14="http://schemas.microsoft.com/office/powerpoint/2010/main" val="32475012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787782"/>
            <a:ext cx="8911687" cy="1068727"/>
          </a:xfrm>
        </p:spPr>
        <p:txBody>
          <a:bodyPr/>
          <a:lstStyle/>
          <a:p>
            <a:r>
              <a:rPr lang="en-IN" u="sng" dirty="0" smtClean="0"/>
              <a:t>Lack of Working Papers</a:t>
            </a:r>
            <a:endParaRPr lang="en-IN" u="sng" dirty="0"/>
          </a:p>
        </p:txBody>
      </p:sp>
      <p:sp>
        <p:nvSpPr>
          <p:cNvPr id="3" name="Content Placeholder 2"/>
          <p:cNvSpPr>
            <a:spLocks noGrp="1"/>
          </p:cNvSpPr>
          <p:nvPr>
            <p:ph idx="1"/>
          </p:nvPr>
        </p:nvSpPr>
        <p:spPr>
          <a:xfrm>
            <a:off x="2589212" y="1856510"/>
            <a:ext cx="8915400" cy="4054712"/>
          </a:xfrm>
        </p:spPr>
        <p:txBody>
          <a:bodyPr/>
          <a:lstStyle/>
          <a:p>
            <a:pPr marL="0" indent="0">
              <a:buNone/>
            </a:pPr>
            <a:r>
              <a:rPr lang="en-IN" dirty="0" smtClean="0"/>
              <a:t>No documentation</a:t>
            </a:r>
          </a:p>
          <a:p>
            <a:pPr marL="0" indent="0">
              <a:buNone/>
            </a:pPr>
            <a:r>
              <a:rPr lang="en-IN" dirty="0" smtClean="0"/>
              <a:t>Stock Audits</a:t>
            </a:r>
          </a:p>
          <a:p>
            <a:pPr marL="0" indent="0">
              <a:buNone/>
            </a:pPr>
            <a:r>
              <a:rPr lang="en-IN" dirty="0" smtClean="0"/>
              <a:t>Book Debts Certificate</a:t>
            </a:r>
          </a:p>
          <a:p>
            <a:pPr marL="0" indent="0">
              <a:buNone/>
            </a:pPr>
            <a:r>
              <a:rPr lang="en-IN" dirty="0" smtClean="0"/>
              <a:t>Third Party Evidence</a:t>
            </a:r>
          </a:p>
          <a:p>
            <a:pPr marL="0" indent="0">
              <a:buNone/>
            </a:pPr>
            <a:endParaRPr lang="en-IN" dirty="0" smtClean="0"/>
          </a:p>
        </p:txBody>
      </p:sp>
      <p:sp>
        <p:nvSpPr>
          <p:cNvPr id="4" name="Slide Number Placeholder 3"/>
          <p:cNvSpPr>
            <a:spLocks noGrp="1"/>
          </p:cNvSpPr>
          <p:nvPr>
            <p:ph type="sldNum" sz="quarter" idx="12"/>
          </p:nvPr>
        </p:nvSpPr>
        <p:spPr/>
        <p:txBody>
          <a:bodyPr/>
          <a:lstStyle/>
          <a:p>
            <a:fld id="{C8E08DAE-14F6-436C-BA5D-501A88D1C17C}" type="slidenum">
              <a:rPr lang="en-IN" smtClean="0"/>
              <a:t>19</a:t>
            </a:fld>
            <a:endParaRPr lang="en-IN"/>
          </a:p>
        </p:txBody>
      </p:sp>
    </p:spTree>
    <p:extLst>
      <p:ext uri="{BB962C8B-B14F-4D97-AF65-F5344CB8AC3E}">
        <p14:creationId xmlns:p14="http://schemas.microsoft.com/office/powerpoint/2010/main" val="591733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5400" i="1" dirty="0" smtClean="0">
                <a:latin typeface="Aparajita" panose="02020603050405020304" pitchFamily="18" charset="0"/>
                <a:cs typeface="Aparajita" panose="02020603050405020304" pitchFamily="18" charset="0"/>
              </a:rPr>
              <a:t>MOTTO</a:t>
            </a:r>
            <a:endParaRPr lang="en-IN" sz="5400" i="1"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a:xfrm>
            <a:off x="2589212" y="4533326"/>
            <a:ext cx="8915400" cy="1770491"/>
          </a:xfrm>
        </p:spPr>
        <p:txBody>
          <a:bodyPr>
            <a:normAutofit fontScale="92500" lnSpcReduction="20000"/>
          </a:bodyPr>
          <a:lstStyle/>
          <a:p>
            <a:pPr marL="0" indent="0">
              <a:buNone/>
            </a:pPr>
            <a:r>
              <a:rPr lang="en-IN" dirty="0">
                <a:solidFill>
                  <a:schemeClr val="tx1">
                    <a:lumMod val="95000"/>
                    <a:lumOff val="5000"/>
                  </a:schemeClr>
                </a:solidFill>
              </a:rPr>
              <a:t>That person who is awake in those that sleep, shaping desire after desire, that, indeed, is the pure. That is Brahman, that, indeed, is called the immortal. In it all the worlds rest and no one ever goes beyond it. This, verily, is that, </a:t>
            </a:r>
            <a:r>
              <a:rPr lang="en-IN" dirty="0" err="1">
                <a:solidFill>
                  <a:schemeClr val="tx1">
                    <a:lumMod val="95000"/>
                    <a:lumOff val="5000"/>
                  </a:schemeClr>
                </a:solidFill>
              </a:rPr>
              <a:t>kamam</a:t>
            </a:r>
            <a:r>
              <a:rPr lang="en-IN" dirty="0">
                <a:solidFill>
                  <a:schemeClr val="tx1">
                    <a:lumMod val="95000"/>
                    <a:lumOff val="5000"/>
                  </a:schemeClr>
                </a:solidFill>
              </a:rPr>
              <a:t> </a:t>
            </a:r>
            <a:r>
              <a:rPr lang="en-IN" dirty="0" err="1">
                <a:solidFill>
                  <a:schemeClr val="tx1">
                    <a:lumMod val="95000"/>
                    <a:lumOff val="5000"/>
                  </a:schemeClr>
                </a:solidFill>
              </a:rPr>
              <a:t>kamam</a:t>
            </a:r>
            <a:r>
              <a:rPr lang="en-IN" dirty="0">
                <a:solidFill>
                  <a:schemeClr val="tx1">
                    <a:lumMod val="95000"/>
                    <a:lumOff val="5000"/>
                  </a:schemeClr>
                </a:solidFill>
              </a:rPr>
              <a:t> : desire after desire, really objects of desire. Even dream objects like objects of walking consciousness are due to the Supreme Person. Even dream consciousness is a proof of the existence of the self.</a:t>
            </a:r>
          </a:p>
          <a:p>
            <a:pPr marL="0" indent="0">
              <a:buNone/>
            </a:pPr>
            <a:r>
              <a:rPr lang="en-IN" dirty="0">
                <a:solidFill>
                  <a:schemeClr val="tx1">
                    <a:lumMod val="95000"/>
                    <a:lumOff val="5000"/>
                  </a:schemeClr>
                </a:solidFill>
              </a:rPr>
              <a:t>No one ever goes beyond it : cf. Eckhart : 'On reaching God all progress ends</a:t>
            </a:r>
          </a:p>
          <a:p>
            <a:endParaRPr lang="en-IN" dirty="0"/>
          </a:p>
        </p:txBody>
      </p:sp>
      <p:grpSp>
        <p:nvGrpSpPr>
          <p:cNvPr id="4" name="Group 3"/>
          <p:cNvGrpSpPr/>
          <p:nvPr/>
        </p:nvGrpSpPr>
        <p:grpSpPr>
          <a:xfrm>
            <a:off x="2475784" y="1264555"/>
            <a:ext cx="8832850" cy="3044209"/>
            <a:chOff x="0" y="0"/>
            <a:chExt cx="8833104" cy="3387852"/>
          </a:xfrm>
        </p:grpSpPr>
        <p:sp>
          <p:nvSpPr>
            <p:cNvPr id="5" name="Shape 68"/>
            <p:cNvSpPr/>
            <p:nvPr/>
          </p:nvSpPr>
          <p:spPr>
            <a:xfrm>
              <a:off x="0" y="321564"/>
              <a:ext cx="8833104" cy="0"/>
            </a:xfrm>
            <a:custGeom>
              <a:avLst/>
              <a:gdLst/>
              <a:ahLst/>
              <a:cxnLst/>
              <a:rect l="0" t="0" r="0" b="0"/>
              <a:pathLst>
                <a:path w="8833104">
                  <a:moveTo>
                    <a:pt x="0" y="0"/>
                  </a:moveTo>
                  <a:lnTo>
                    <a:pt x="8833104" y="0"/>
                  </a:lnTo>
                </a:path>
              </a:pathLst>
            </a:custGeom>
            <a:ln w="9144" cap="flat">
              <a:custDash>
                <a:ds d="216000" sp="72000"/>
              </a:custDash>
              <a:round/>
            </a:ln>
          </p:spPr>
          <p:style>
            <a:lnRef idx="1">
              <a:srgbClr val="89006F"/>
            </a:lnRef>
            <a:fillRef idx="0">
              <a:srgbClr val="000000">
                <a:alpha val="0"/>
              </a:srgbClr>
            </a:fillRef>
            <a:effectRef idx="0">
              <a:scrgbClr r="0" g="0" b="0"/>
            </a:effectRef>
            <a:fontRef idx="none"/>
          </p:style>
          <p:txBody>
            <a:bodyPr/>
            <a:lstStyle/>
            <a:p>
              <a:endParaRPr lang="en-IN"/>
            </a:p>
          </p:txBody>
        </p:sp>
        <p:sp>
          <p:nvSpPr>
            <p:cNvPr id="6" name="Shape 69"/>
            <p:cNvSpPr/>
            <p:nvPr/>
          </p:nvSpPr>
          <p:spPr>
            <a:xfrm>
              <a:off x="4114800" y="0"/>
              <a:ext cx="609600" cy="609600"/>
            </a:xfrm>
            <a:custGeom>
              <a:avLst/>
              <a:gdLst/>
              <a:ahLst/>
              <a:cxnLst/>
              <a:rect l="0" t="0" r="0" b="0"/>
              <a:pathLst>
                <a:path w="609600" h="609600">
                  <a:moveTo>
                    <a:pt x="304800" y="0"/>
                  </a:moveTo>
                  <a:cubicBezTo>
                    <a:pt x="473075" y="0"/>
                    <a:pt x="609600" y="136525"/>
                    <a:pt x="609600" y="304800"/>
                  </a:cubicBezTo>
                  <a:cubicBezTo>
                    <a:pt x="609600" y="473075"/>
                    <a:pt x="473075" y="609600"/>
                    <a:pt x="304800" y="609600"/>
                  </a:cubicBezTo>
                  <a:cubicBezTo>
                    <a:pt x="136525" y="609600"/>
                    <a:pt x="0" y="473075"/>
                    <a:pt x="0" y="304800"/>
                  </a:cubicBezTo>
                  <a:cubicBezTo>
                    <a:pt x="0" y="136525"/>
                    <a:pt x="136525" y="0"/>
                    <a:pt x="304800"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IN"/>
            </a:p>
          </p:txBody>
        </p:sp>
        <p:sp>
          <p:nvSpPr>
            <p:cNvPr id="7" name="Shape 70"/>
            <p:cNvSpPr/>
            <p:nvPr/>
          </p:nvSpPr>
          <p:spPr>
            <a:xfrm>
              <a:off x="4210050" y="95250"/>
              <a:ext cx="420624" cy="420624"/>
            </a:xfrm>
            <a:custGeom>
              <a:avLst/>
              <a:gdLst/>
              <a:ahLst/>
              <a:cxnLst/>
              <a:rect l="0" t="0" r="0" b="0"/>
              <a:pathLst>
                <a:path w="420624" h="420624">
                  <a:moveTo>
                    <a:pt x="210312" y="0"/>
                  </a:moveTo>
                  <a:cubicBezTo>
                    <a:pt x="326517" y="0"/>
                    <a:pt x="420624" y="94107"/>
                    <a:pt x="420624" y="210312"/>
                  </a:cubicBezTo>
                  <a:cubicBezTo>
                    <a:pt x="420624" y="326517"/>
                    <a:pt x="326517" y="420624"/>
                    <a:pt x="210312" y="420624"/>
                  </a:cubicBezTo>
                  <a:cubicBezTo>
                    <a:pt x="94107" y="420624"/>
                    <a:pt x="0" y="326517"/>
                    <a:pt x="0" y="210312"/>
                  </a:cubicBezTo>
                  <a:cubicBezTo>
                    <a:pt x="0" y="94107"/>
                    <a:pt x="94107" y="0"/>
                    <a:pt x="210312"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IN"/>
            </a:p>
          </p:txBody>
        </p:sp>
        <p:sp>
          <p:nvSpPr>
            <p:cNvPr id="8" name="Shape 71"/>
            <p:cNvSpPr/>
            <p:nvPr/>
          </p:nvSpPr>
          <p:spPr>
            <a:xfrm>
              <a:off x="4218432" y="103649"/>
              <a:ext cx="201930" cy="403844"/>
            </a:xfrm>
            <a:custGeom>
              <a:avLst/>
              <a:gdLst/>
              <a:ahLst/>
              <a:cxnLst/>
              <a:rect l="0" t="0" r="0" b="0"/>
              <a:pathLst>
                <a:path w="201930" h="403844">
                  <a:moveTo>
                    <a:pt x="201930" y="0"/>
                  </a:moveTo>
                  <a:lnTo>
                    <a:pt x="201930" y="16799"/>
                  </a:lnTo>
                  <a:lnTo>
                    <a:pt x="184277" y="17510"/>
                  </a:lnTo>
                  <a:lnTo>
                    <a:pt x="165735" y="20304"/>
                  </a:lnTo>
                  <a:lnTo>
                    <a:pt x="148209" y="24622"/>
                  </a:lnTo>
                  <a:lnTo>
                    <a:pt x="131064" y="30844"/>
                  </a:lnTo>
                  <a:lnTo>
                    <a:pt x="114681" y="38592"/>
                  </a:lnTo>
                  <a:lnTo>
                    <a:pt x="99441" y="47609"/>
                  </a:lnTo>
                  <a:lnTo>
                    <a:pt x="85090" y="58150"/>
                  </a:lnTo>
                  <a:lnTo>
                    <a:pt x="71882" y="70215"/>
                  </a:lnTo>
                  <a:lnTo>
                    <a:pt x="59817" y="83169"/>
                  </a:lnTo>
                  <a:lnTo>
                    <a:pt x="49022" y="97393"/>
                  </a:lnTo>
                  <a:lnTo>
                    <a:pt x="39751" y="112632"/>
                  </a:lnTo>
                  <a:lnTo>
                    <a:pt x="31750" y="128762"/>
                  </a:lnTo>
                  <a:lnTo>
                    <a:pt x="25400" y="145653"/>
                  </a:lnTo>
                  <a:lnTo>
                    <a:pt x="20701" y="163432"/>
                  </a:lnTo>
                  <a:lnTo>
                    <a:pt x="17780" y="181594"/>
                  </a:lnTo>
                  <a:lnTo>
                    <a:pt x="16764" y="200644"/>
                  </a:lnTo>
                  <a:lnTo>
                    <a:pt x="17526" y="219567"/>
                  </a:lnTo>
                  <a:lnTo>
                    <a:pt x="20320" y="238109"/>
                  </a:lnTo>
                  <a:lnTo>
                    <a:pt x="24638" y="255762"/>
                  </a:lnTo>
                  <a:lnTo>
                    <a:pt x="30861" y="272907"/>
                  </a:lnTo>
                  <a:lnTo>
                    <a:pt x="38608" y="289163"/>
                  </a:lnTo>
                  <a:lnTo>
                    <a:pt x="47625" y="304530"/>
                  </a:lnTo>
                  <a:lnTo>
                    <a:pt x="58166" y="318754"/>
                  </a:lnTo>
                  <a:lnTo>
                    <a:pt x="70104" y="332088"/>
                  </a:lnTo>
                  <a:lnTo>
                    <a:pt x="83312" y="344026"/>
                  </a:lnTo>
                  <a:lnTo>
                    <a:pt x="97536" y="354822"/>
                  </a:lnTo>
                  <a:lnTo>
                    <a:pt x="112649" y="364219"/>
                  </a:lnTo>
                  <a:lnTo>
                    <a:pt x="128778" y="372094"/>
                  </a:lnTo>
                  <a:lnTo>
                    <a:pt x="145669" y="378444"/>
                  </a:lnTo>
                  <a:lnTo>
                    <a:pt x="163449" y="383143"/>
                  </a:lnTo>
                  <a:lnTo>
                    <a:pt x="181610" y="386063"/>
                  </a:lnTo>
                  <a:lnTo>
                    <a:pt x="200660" y="387080"/>
                  </a:lnTo>
                  <a:lnTo>
                    <a:pt x="201930" y="387029"/>
                  </a:lnTo>
                  <a:lnTo>
                    <a:pt x="201930" y="403827"/>
                  </a:lnTo>
                  <a:lnTo>
                    <a:pt x="201549" y="403844"/>
                  </a:lnTo>
                  <a:lnTo>
                    <a:pt x="180848" y="402828"/>
                  </a:lnTo>
                  <a:lnTo>
                    <a:pt x="160782" y="399653"/>
                  </a:lnTo>
                  <a:lnTo>
                    <a:pt x="141478" y="394700"/>
                  </a:lnTo>
                  <a:lnTo>
                    <a:pt x="122936" y="387842"/>
                  </a:lnTo>
                  <a:lnTo>
                    <a:pt x="105410" y="379332"/>
                  </a:lnTo>
                  <a:lnTo>
                    <a:pt x="88773" y="369173"/>
                  </a:lnTo>
                  <a:lnTo>
                    <a:pt x="73152" y="357488"/>
                  </a:lnTo>
                  <a:lnTo>
                    <a:pt x="58928" y="344535"/>
                  </a:lnTo>
                  <a:lnTo>
                    <a:pt x="45847" y="330057"/>
                  </a:lnTo>
                  <a:lnTo>
                    <a:pt x="34290" y="314563"/>
                  </a:lnTo>
                  <a:lnTo>
                    <a:pt x="24257" y="297925"/>
                  </a:lnTo>
                  <a:lnTo>
                    <a:pt x="15748" y="280146"/>
                  </a:lnTo>
                  <a:lnTo>
                    <a:pt x="8890" y="261604"/>
                  </a:lnTo>
                  <a:lnTo>
                    <a:pt x="4064" y="242173"/>
                  </a:lnTo>
                  <a:lnTo>
                    <a:pt x="889" y="222107"/>
                  </a:lnTo>
                  <a:lnTo>
                    <a:pt x="0" y="201532"/>
                  </a:lnTo>
                  <a:lnTo>
                    <a:pt x="1016" y="180832"/>
                  </a:lnTo>
                  <a:lnTo>
                    <a:pt x="4191" y="160766"/>
                  </a:lnTo>
                  <a:lnTo>
                    <a:pt x="9144" y="141462"/>
                  </a:lnTo>
                  <a:lnTo>
                    <a:pt x="16002" y="123047"/>
                  </a:lnTo>
                  <a:lnTo>
                    <a:pt x="24638" y="105394"/>
                  </a:lnTo>
                  <a:lnTo>
                    <a:pt x="34671" y="88757"/>
                  </a:lnTo>
                  <a:lnTo>
                    <a:pt x="46355" y="73136"/>
                  </a:lnTo>
                  <a:lnTo>
                    <a:pt x="59436" y="58912"/>
                  </a:lnTo>
                  <a:lnTo>
                    <a:pt x="73787" y="45831"/>
                  </a:lnTo>
                  <a:lnTo>
                    <a:pt x="89408" y="34274"/>
                  </a:lnTo>
                  <a:lnTo>
                    <a:pt x="106045" y="24241"/>
                  </a:lnTo>
                  <a:lnTo>
                    <a:pt x="123698" y="15732"/>
                  </a:lnTo>
                  <a:lnTo>
                    <a:pt x="142367" y="8874"/>
                  </a:lnTo>
                  <a:lnTo>
                    <a:pt x="161671" y="4048"/>
                  </a:lnTo>
                  <a:lnTo>
                    <a:pt x="181737" y="873"/>
                  </a:lnTo>
                  <a:lnTo>
                    <a:pt x="201930" y="0"/>
                  </a:lnTo>
                  <a:close/>
                </a:path>
              </a:pathLst>
            </a:custGeom>
            <a:ln w="0" cap="flat">
              <a:miter lim="127000"/>
            </a:ln>
          </p:spPr>
          <p:style>
            <a:lnRef idx="0">
              <a:srgbClr val="000000">
                <a:alpha val="0"/>
              </a:srgbClr>
            </a:lnRef>
            <a:fillRef idx="1">
              <a:srgbClr val="89006F"/>
            </a:fillRef>
            <a:effectRef idx="0">
              <a:scrgbClr r="0" g="0" b="0"/>
            </a:effectRef>
            <a:fontRef idx="none"/>
          </p:style>
          <p:txBody>
            <a:bodyPr/>
            <a:lstStyle/>
            <a:p>
              <a:endParaRPr lang="en-IN"/>
            </a:p>
          </p:txBody>
        </p:sp>
        <p:sp>
          <p:nvSpPr>
            <p:cNvPr id="9" name="Shape 72"/>
            <p:cNvSpPr/>
            <p:nvPr/>
          </p:nvSpPr>
          <p:spPr>
            <a:xfrm>
              <a:off x="4184904" y="70104"/>
              <a:ext cx="235458" cy="470862"/>
            </a:xfrm>
            <a:custGeom>
              <a:avLst/>
              <a:gdLst/>
              <a:ahLst/>
              <a:cxnLst/>
              <a:rect l="0" t="0" r="0" b="0"/>
              <a:pathLst>
                <a:path w="235458" h="470862">
                  <a:moveTo>
                    <a:pt x="234188" y="0"/>
                  </a:moveTo>
                  <a:lnTo>
                    <a:pt x="235458" y="54"/>
                  </a:lnTo>
                  <a:lnTo>
                    <a:pt x="235458" y="16781"/>
                  </a:lnTo>
                  <a:lnTo>
                    <a:pt x="235077" y="16764"/>
                  </a:lnTo>
                  <a:lnTo>
                    <a:pt x="212598" y="17907"/>
                  </a:lnTo>
                  <a:lnTo>
                    <a:pt x="191008" y="21336"/>
                  </a:lnTo>
                  <a:lnTo>
                    <a:pt x="170053" y="26670"/>
                  </a:lnTo>
                  <a:lnTo>
                    <a:pt x="149987" y="34163"/>
                  </a:lnTo>
                  <a:lnTo>
                    <a:pt x="130937" y="43434"/>
                  </a:lnTo>
                  <a:lnTo>
                    <a:pt x="112903" y="54356"/>
                  </a:lnTo>
                  <a:lnTo>
                    <a:pt x="96139" y="66929"/>
                  </a:lnTo>
                  <a:lnTo>
                    <a:pt x="80518" y="81153"/>
                  </a:lnTo>
                  <a:lnTo>
                    <a:pt x="66421" y="96647"/>
                  </a:lnTo>
                  <a:lnTo>
                    <a:pt x="53848" y="113538"/>
                  </a:lnTo>
                  <a:lnTo>
                    <a:pt x="43053" y="131572"/>
                  </a:lnTo>
                  <a:lnTo>
                    <a:pt x="33909" y="150749"/>
                  </a:lnTo>
                  <a:lnTo>
                    <a:pt x="26416" y="170942"/>
                  </a:lnTo>
                  <a:lnTo>
                    <a:pt x="21209" y="191770"/>
                  </a:lnTo>
                  <a:lnTo>
                    <a:pt x="17780" y="213487"/>
                  </a:lnTo>
                  <a:lnTo>
                    <a:pt x="16764" y="235839"/>
                  </a:lnTo>
                  <a:lnTo>
                    <a:pt x="17907" y="258318"/>
                  </a:lnTo>
                  <a:lnTo>
                    <a:pt x="21336" y="279908"/>
                  </a:lnTo>
                  <a:lnTo>
                    <a:pt x="26670" y="300990"/>
                  </a:lnTo>
                  <a:lnTo>
                    <a:pt x="34163" y="321056"/>
                  </a:lnTo>
                  <a:lnTo>
                    <a:pt x="43434" y="340106"/>
                  </a:lnTo>
                  <a:lnTo>
                    <a:pt x="54356" y="358140"/>
                  </a:lnTo>
                  <a:lnTo>
                    <a:pt x="66929" y="374904"/>
                  </a:lnTo>
                  <a:lnTo>
                    <a:pt x="81153" y="390398"/>
                  </a:lnTo>
                  <a:lnTo>
                    <a:pt x="96647" y="404495"/>
                  </a:lnTo>
                  <a:lnTo>
                    <a:pt x="113538" y="417068"/>
                  </a:lnTo>
                  <a:lnTo>
                    <a:pt x="131572" y="427990"/>
                  </a:lnTo>
                  <a:lnTo>
                    <a:pt x="150749" y="437134"/>
                  </a:lnTo>
                  <a:lnTo>
                    <a:pt x="170942" y="444500"/>
                  </a:lnTo>
                  <a:lnTo>
                    <a:pt x="191770" y="449707"/>
                  </a:lnTo>
                  <a:lnTo>
                    <a:pt x="213487" y="453136"/>
                  </a:lnTo>
                  <a:lnTo>
                    <a:pt x="235458" y="454134"/>
                  </a:lnTo>
                  <a:lnTo>
                    <a:pt x="235458" y="470862"/>
                  </a:lnTo>
                  <a:lnTo>
                    <a:pt x="212725" y="469900"/>
                  </a:lnTo>
                  <a:lnTo>
                    <a:pt x="189230" y="466344"/>
                  </a:lnTo>
                  <a:lnTo>
                    <a:pt x="166751" y="460756"/>
                  </a:lnTo>
                  <a:lnTo>
                    <a:pt x="145034" y="452882"/>
                  </a:lnTo>
                  <a:lnTo>
                    <a:pt x="124333" y="443103"/>
                  </a:lnTo>
                  <a:lnTo>
                    <a:pt x="104775" y="431292"/>
                  </a:lnTo>
                  <a:lnTo>
                    <a:pt x="86614" y="417957"/>
                  </a:lnTo>
                  <a:lnTo>
                    <a:pt x="69850" y="402844"/>
                  </a:lnTo>
                  <a:lnTo>
                    <a:pt x="54610" y="386207"/>
                  </a:lnTo>
                  <a:lnTo>
                    <a:pt x="40894" y="368173"/>
                  </a:lnTo>
                  <a:lnTo>
                    <a:pt x="29083" y="348742"/>
                  </a:lnTo>
                  <a:lnTo>
                    <a:pt x="19050" y="328295"/>
                  </a:lnTo>
                  <a:lnTo>
                    <a:pt x="11049" y="306705"/>
                  </a:lnTo>
                  <a:lnTo>
                    <a:pt x="5080" y="284099"/>
                  </a:lnTo>
                  <a:lnTo>
                    <a:pt x="1397" y="260858"/>
                  </a:lnTo>
                  <a:lnTo>
                    <a:pt x="0" y="236728"/>
                  </a:lnTo>
                  <a:lnTo>
                    <a:pt x="1016" y="212725"/>
                  </a:lnTo>
                  <a:lnTo>
                    <a:pt x="4572" y="189230"/>
                  </a:lnTo>
                  <a:lnTo>
                    <a:pt x="10160" y="166751"/>
                  </a:lnTo>
                  <a:lnTo>
                    <a:pt x="18161" y="144907"/>
                  </a:lnTo>
                  <a:lnTo>
                    <a:pt x="27940" y="124333"/>
                  </a:lnTo>
                  <a:lnTo>
                    <a:pt x="39497" y="104902"/>
                  </a:lnTo>
                  <a:lnTo>
                    <a:pt x="52959" y="86614"/>
                  </a:lnTo>
                  <a:lnTo>
                    <a:pt x="68199" y="69850"/>
                  </a:lnTo>
                  <a:lnTo>
                    <a:pt x="84836" y="54610"/>
                  </a:lnTo>
                  <a:lnTo>
                    <a:pt x="102870" y="40894"/>
                  </a:lnTo>
                  <a:lnTo>
                    <a:pt x="122301" y="29083"/>
                  </a:lnTo>
                  <a:lnTo>
                    <a:pt x="142748" y="19050"/>
                  </a:lnTo>
                  <a:lnTo>
                    <a:pt x="164211" y="11049"/>
                  </a:lnTo>
                  <a:lnTo>
                    <a:pt x="186817" y="5080"/>
                  </a:lnTo>
                  <a:lnTo>
                    <a:pt x="210058" y="1397"/>
                  </a:lnTo>
                  <a:lnTo>
                    <a:pt x="234188" y="0"/>
                  </a:lnTo>
                  <a:close/>
                </a:path>
              </a:pathLst>
            </a:custGeom>
            <a:ln w="0" cap="flat">
              <a:miter lim="127000"/>
            </a:ln>
          </p:spPr>
          <p:style>
            <a:lnRef idx="0">
              <a:srgbClr val="000000">
                <a:alpha val="0"/>
              </a:srgbClr>
            </a:lnRef>
            <a:fillRef idx="1">
              <a:srgbClr val="89006F"/>
            </a:fillRef>
            <a:effectRef idx="0">
              <a:scrgbClr r="0" g="0" b="0"/>
            </a:effectRef>
            <a:fontRef idx="none"/>
          </p:style>
          <p:txBody>
            <a:bodyPr/>
            <a:lstStyle/>
            <a:p>
              <a:endParaRPr lang="en-IN"/>
            </a:p>
          </p:txBody>
        </p:sp>
        <p:sp>
          <p:nvSpPr>
            <p:cNvPr id="10" name="Shape 73"/>
            <p:cNvSpPr/>
            <p:nvPr/>
          </p:nvSpPr>
          <p:spPr>
            <a:xfrm>
              <a:off x="4420362" y="103632"/>
              <a:ext cx="201930" cy="403844"/>
            </a:xfrm>
            <a:custGeom>
              <a:avLst/>
              <a:gdLst/>
              <a:ahLst/>
              <a:cxnLst/>
              <a:rect l="0" t="0" r="0" b="0"/>
              <a:pathLst>
                <a:path w="201930" h="403844">
                  <a:moveTo>
                    <a:pt x="381" y="0"/>
                  </a:moveTo>
                  <a:lnTo>
                    <a:pt x="21082" y="1016"/>
                  </a:lnTo>
                  <a:lnTo>
                    <a:pt x="41148" y="4191"/>
                  </a:lnTo>
                  <a:lnTo>
                    <a:pt x="60452" y="9144"/>
                  </a:lnTo>
                  <a:lnTo>
                    <a:pt x="78994" y="16002"/>
                  </a:lnTo>
                  <a:lnTo>
                    <a:pt x="96647" y="24638"/>
                  </a:lnTo>
                  <a:lnTo>
                    <a:pt x="113284" y="34671"/>
                  </a:lnTo>
                  <a:lnTo>
                    <a:pt x="128778" y="46355"/>
                  </a:lnTo>
                  <a:lnTo>
                    <a:pt x="143129" y="59436"/>
                  </a:lnTo>
                  <a:lnTo>
                    <a:pt x="156083" y="73787"/>
                  </a:lnTo>
                  <a:lnTo>
                    <a:pt x="167640" y="89408"/>
                  </a:lnTo>
                  <a:lnTo>
                    <a:pt x="177800" y="106045"/>
                  </a:lnTo>
                  <a:lnTo>
                    <a:pt x="186309" y="123698"/>
                  </a:lnTo>
                  <a:lnTo>
                    <a:pt x="193040" y="142367"/>
                  </a:lnTo>
                  <a:lnTo>
                    <a:pt x="197866" y="161671"/>
                  </a:lnTo>
                  <a:lnTo>
                    <a:pt x="201041" y="181737"/>
                  </a:lnTo>
                  <a:lnTo>
                    <a:pt x="201930" y="202311"/>
                  </a:lnTo>
                  <a:lnTo>
                    <a:pt x="200914" y="223012"/>
                  </a:lnTo>
                  <a:lnTo>
                    <a:pt x="197739" y="243078"/>
                  </a:lnTo>
                  <a:lnTo>
                    <a:pt x="192786" y="262382"/>
                  </a:lnTo>
                  <a:lnTo>
                    <a:pt x="185928" y="280924"/>
                  </a:lnTo>
                  <a:lnTo>
                    <a:pt x="177419" y="298577"/>
                  </a:lnTo>
                  <a:lnTo>
                    <a:pt x="167259" y="315214"/>
                  </a:lnTo>
                  <a:lnTo>
                    <a:pt x="155575" y="330708"/>
                  </a:lnTo>
                  <a:lnTo>
                    <a:pt x="142621" y="345059"/>
                  </a:lnTo>
                  <a:lnTo>
                    <a:pt x="128143" y="358013"/>
                  </a:lnTo>
                  <a:lnTo>
                    <a:pt x="112649" y="369570"/>
                  </a:lnTo>
                  <a:lnTo>
                    <a:pt x="95885" y="379730"/>
                  </a:lnTo>
                  <a:lnTo>
                    <a:pt x="78232" y="388239"/>
                  </a:lnTo>
                  <a:lnTo>
                    <a:pt x="59690" y="394970"/>
                  </a:lnTo>
                  <a:lnTo>
                    <a:pt x="40259" y="399796"/>
                  </a:lnTo>
                  <a:lnTo>
                    <a:pt x="20193" y="402971"/>
                  </a:lnTo>
                  <a:lnTo>
                    <a:pt x="0" y="403844"/>
                  </a:lnTo>
                  <a:lnTo>
                    <a:pt x="0" y="387045"/>
                  </a:lnTo>
                  <a:lnTo>
                    <a:pt x="17653" y="386334"/>
                  </a:lnTo>
                  <a:lnTo>
                    <a:pt x="36195" y="383540"/>
                  </a:lnTo>
                  <a:lnTo>
                    <a:pt x="53975" y="379222"/>
                  </a:lnTo>
                  <a:lnTo>
                    <a:pt x="70993" y="373126"/>
                  </a:lnTo>
                  <a:lnTo>
                    <a:pt x="87249" y="365379"/>
                  </a:lnTo>
                  <a:lnTo>
                    <a:pt x="102616" y="356235"/>
                  </a:lnTo>
                  <a:lnTo>
                    <a:pt x="116967" y="345567"/>
                  </a:lnTo>
                  <a:lnTo>
                    <a:pt x="130175" y="333883"/>
                  </a:lnTo>
                  <a:lnTo>
                    <a:pt x="142113" y="320675"/>
                  </a:lnTo>
                  <a:lnTo>
                    <a:pt x="152908" y="306451"/>
                  </a:lnTo>
                  <a:lnTo>
                    <a:pt x="162306" y="291338"/>
                  </a:lnTo>
                  <a:lnTo>
                    <a:pt x="170180" y="275209"/>
                  </a:lnTo>
                  <a:lnTo>
                    <a:pt x="176530" y="258318"/>
                  </a:lnTo>
                  <a:lnTo>
                    <a:pt x="181229" y="240411"/>
                  </a:lnTo>
                  <a:lnTo>
                    <a:pt x="184150" y="222250"/>
                  </a:lnTo>
                  <a:lnTo>
                    <a:pt x="185166" y="203200"/>
                  </a:lnTo>
                  <a:lnTo>
                    <a:pt x="184404" y="184277"/>
                  </a:lnTo>
                  <a:lnTo>
                    <a:pt x="181610" y="165735"/>
                  </a:lnTo>
                  <a:lnTo>
                    <a:pt x="177292" y="148082"/>
                  </a:lnTo>
                  <a:lnTo>
                    <a:pt x="171196" y="131064"/>
                  </a:lnTo>
                  <a:lnTo>
                    <a:pt x="163449" y="114808"/>
                  </a:lnTo>
                  <a:lnTo>
                    <a:pt x="154305" y="99441"/>
                  </a:lnTo>
                  <a:lnTo>
                    <a:pt x="143637" y="85090"/>
                  </a:lnTo>
                  <a:lnTo>
                    <a:pt x="131826" y="71882"/>
                  </a:lnTo>
                  <a:lnTo>
                    <a:pt x="118745" y="59817"/>
                  </a:lnTo>
                  <a:lnTo>
                    <a:pt x="104648" y="49022"/>
                  </a:lnTo>
                  <a:lnTo>
                    <a:pt x="89408" y="39751"/>
                  </a:lnTo>
                  <a:lnTo>
                    <a:pt x="73152" y="31750"/>
                  </a:lnTo>
                  <a:lnTo>
                    <a:pt x="56388" y="25400"/>
                  </a:lnTo>
                  <a:lnTo>
                    <a:pt x="38481" y="20701"/>
                  </a:lnTo>
                  <a:lnTo>
                    <a:pt x="20320" y="17780"/>
                  </a:lnTo>
                  <a:lnTo>
                    <a:pt x="1270" y="16764"/>
                  </a:lnTo>
                  <a:lnTo>
                    <a:pt x="0" y="16815"/>
                  </a:lnTo>
                  <a:lnTo>
                    <a:pt x="0" y="16"/>
                  </a:lnTo>
                  <a:lnTo>
                    <a:pt x="381" y="0"/>
                  </a:lnTo>
                  <a:close/>
                </a:path>
              </a:pathLst>
            </a:custGeom>
            <a:ln w="0" cap="flat">
              <a:miter lim="127000"/>
            </a:ln>
          </p:spPr>
          <p:style>
            <a:lnRef idx="0">
              <a:srgbClr val="000000">
                <a:alpha val="0"/>
              </a:srgbClr>
            </a:lnRef>
            <a:fillRef idx="1">
              <a:srgbClr val="89006F"/>
            </a:fillRef>
            <a:effectRef idx="0">
              <a:scrgbClr r="0" g="0" b="0"/>
            </a:effectRef>
            <a:fontRef idx="none"/>
          </p:style>
          <p:txBody>
            <a:bodyPr/>
            <a:lstStyle/>
            <a:p>
              <a:endParaRPr lang="en-IN"/>
            </a:p>
          </p:txBody>
        </p:sp>
        <p:sp>
          <p:nvSpPr>
            <p:cNvPr id="11" name="Shape 74"/>
            <p:cNvSpPr/>
            <p:nvPr/>
          </p:nvSpPr>
          <p:spPr>
            <a:xfrm>
              <a:off x="4420362" y="70158"/>
              <a:ext cx="235458" cy="470862"/>
            </a:xfrm>
            <a:custGeom>
              <a:avLst/>
              <a:gdLst/>
              <a:ahLst/>
              <a:cxnLst/>
              <a:rect l="0" t="0" r="0" b="0"/>
              <a:pathLst>
                <a:path w="235458" h="470862">
                  <a:moveTo>
                    <a:pt x="0" y="0"/>
                  </a:moveTo>
                  <a:lnTo>
                    <a:pt x="22733" y="962"/>
                  </a:lnTo>
                  <a:lnTo>
                    <a:pt x="46228" y="4518"/>
                  </a:lnTo>
                  <a:lnTo>
                    <a:pt x="68834" y="10106"/>
                  </a:lnTo>
                  <a:lnTo>
                    <a:pt x="90678" y="18107"/>
                  </a:lnTo>
                  <a:lnTo>
                    <a:pt x="111252" y="27886"/>
                  </a:lnTo>
                  <a:lnTo>
                    <a:pt x="130683" y="39443"/>
                  </a:lnTo>
                  <a:lnTo>
                    <a:pt x="148844" y="52905"/>
                  </a:lnTo>
                  <a:lnTo>
                    <a:pt x="165735" y="68145"/>
                  </a:lnTo>
                  <a:lnTo>
                    <a:pt x="180975" y="84782"/>
                  </a:lnTo>
                  <a:lnTo>
                    <a:pt x="194564" y="102816"/>
                  </a:lnTo>
                  <a:lnTo>
                    <a:pt x="206502" y="122120"/>
                  </a:lnTo>
                  <a:lnTo>
                    <a:pt x="216535" y="142694"/>
                  </a:lnTo>
                  <a:lnTo>
                    <a:pt x="224536" y="164284"/>
                  </a:lnTo>
                  <a:lnTo>
                    <a:pt x="230378" y="186763"/>
                  </a:lnTo>
                  <a:lnTo>
                    <a:pt x="234061" y="210004"/>
                  </a:lnTo>
                  <a:lnTo>
                    <a:pt x="235458" y="234134"/>
                  </a:lnTo>
                  <a:lnTo>
                    <a:pt x="234442" y="258137"/>
                  </a:lnTo>
                  <a:lnTo>
                    <a:pt x="230886" y="281632"/>
                  </a:lnTo>
                  <a:lnTo>
                    <a:pt x="225298" y="304238"/>
                  </a:lnTo>
                  <a:lnTo>
                    <a:pt x="217424" y="325955"/>
                  </a:lnTo>
                  <a:lnTo>
                    <a:pt x="207645" y="346656"/>
                  </a:lnTo>
                  <a:lnTo>
                    <a:pt x="195834" y="366087"/>
                  </a:lnTo>
                  <a:lnTo>
                    <a:pt x="182499" y="384248"/>
                  </a:lnTo>
                  <a:lnTo>
                    <a:pt x="167386" y="401012"/>
                  </a:lnTo>
                  <a:lnTo>
                    <a:pt x="150749" y="416379"/>
                  </a:lnTo>
                  <a:lnTo>
                    <a:pt x="132715" y="429968"/>
                  </a:lnTo>
                  <a:lnTo>
                    <a:pt x="113411" y="441906"/>
                  </a:lnTo>
                  <a:lnTo>
                    <a:pt x="92837" y="451939"/>
                  </a:lnTo>
                  <a:lnTo>
                    <a:pt x="71247" y="459940"/>
                  </a:lnTo>
                  <a:lnTo>
                    <a:pt x="48641" y="465782"/>
                  </a:lnTo>
                  <a:lnTo>
                    <a:pt x="25400" y="469465"/>
                  </a:lnTo>
                  <a:lnTo>
                    <a:pt x="1270" y="470862"/>
                  </a:lnTo>
                  <a:lnTo>
                    <a:pt x="0" y="470808"/>
                  </a:lnTo>
                  <a:lnTo>
                    <a:pt x="0" y="454081"/>
                  </a:lnTo>
                  <a:lnTo>
                    <a:pt x="381" y="454098"/>
                  </a:lnTo>
                  <a:lnTo>
                    <a:pt x="22860" y="452955"/>
                  </a:lnTo>
                  <a:lnTo>
                    <a:pt x="44450" y="449526"/>
                  </a:lnTo>
                  <a:lnTo>
                    <a:pt x="65405" y="444192"/>
                  </a:lnTo>
                  <a:lnTo>
                    <a:pt x="85598" y="436826"/>
                  </a:lnTo>
                  <a:lnTo>
                    <a:pt x="104648" y="427555"/>
                  </a:lnTo>
                  <a:lnTo>
                    <a:pt x="122682" y="416506"/>
                  </a:lnTo>
                  <a:lnTo>
                    <a:pt x="139446" y="403933"/>
                  </a:lnTo>
                  <a:lnTo>
                    <a:pt x="154940" y="389836"/>
                  </a:lnTo>
                  <a:lnTo>
                    <a:pt x="169037" y="374215"/>
                  </a:lnTo>
                  <a:lnTo>
                    <a:pt x="181610" y="357451"/>
                  </a:lnTo>
                  <a:lnTo>
                    <a:pt x="192532" y="339290"/>
                  </a:lnTo>
                  <a:lnTo>
                    <a:pt x="201676" y="320240"/>
                  </a:lnTo>
                  <a:lnTo>
                    <a:pt x="209042" y="300047"/>
                  </a:lnTo>
                  <a:lnTo>
                    <a:pt x="214249" y="279092"/>
                  </a:lnTo>
                  <a:lnTo>
                    <a:pt x="217678" y="257375"/>
                  </a:lnTo>
                  <a:lnTo>
                    <a:pt x="218694" y="235023"/>
                  </a:lnTo>
                  <a:lnTo>
                    <a:pt x="217551" y="212544"/>
                  </a:lnTo>
                  <a:lnTo>
                    <a:pt x="214122" y="190954"/>
                  </a:lnTo>
                  <a:lnTo>
                    <a:pt x="208788" y="169999"/>
                  </a:lnTo>
                  <a:lnTo>
                    <a:pt x="201422" y="149933"/>
                  </a:lnTo>
                  <a:lnTo>
                    <a:pt x="192151" y="130883"/>
                  </a:lnTo>
                  <a:lnTo>
                    <a:pt x="181102" y="112849"/>
                  </a:lnTo>
                  <a:lnTo>
                    <a:pt x="168529" y="96085"/>
                  </a:lnTo>
                  <a:lnTo>
                    <a:pt x="154432" y="80464"/>
                  </a:lnTo>
                  <a:lnTo>
                    <a:pt x="138811" y="66367"/>
                  </a:lnTo>
                  <a:lnTo>
                    <a:pt x="121920" y="53794"/>
                  </a:lnTo>
                  <a:lnTo>
                    <a:pt x="103886" y="42999"/>
                  </a:lnTo>
                  <a:lnTo>
                    <a:pt x="84836" y="33855"/>
                  </a:lnTo>
                  <a:lnTo>
                    <a:pt x="64643" y="26362"/>
                  </a:lnTo>
                  <a:lnTo>
                    <a:pt x="43688" y="21155"/>
                  </a:lnTo>
                  <a:lnTo>
                    <a:pt x="21971" y="17726"/>
                  </a:lnTo>
                  <a:lnTo>
                    <a:pt x="0" y="16727"/>
                  </a:lnTo>
                  <a:lnTo>
                    <a:pt x="0" y="0"/>
                  </a:lnTo>
                  <a:close/>
                </a:path>
              </a:pathLst>
            </a:custGeom>
            <a:ln w="0" cap="flat">
              <a:miter lim="127000"/>
            </a:ln>
          </p:spPr>
          <p:style>
            <a:lnRef idx="0">
              <a:srgbClr val="000000">
                <a:alpha val="0"/>
              </a:srgbClr>
            </a:lnRef>
            <a:fillRef idx="1">
              <a:srgbClr val="89006F"/>
            </a:fillRef>
            <a:effectRef idx="0">
              <a:scrgbClr r="0" g="0" b="0"/>
            </a:effectRef>
            <a:fontRef idx="none"/>
          </p:style>
          <p:txBody>
            <a:bodyPr/>
            <a:lstStyle/>
            <a:p>
              <a:endParaRPr lang="en-IN"/>
            </a:p>
          </p:txBody>
        </p:sp>
        <p:pic>
          <p:nvPicPr>
            <p:cNvPr id="12" name="Picture 11"/>
            <p:cNvPicPr/>
            <p:nvPr/>
          </p:nvPicPr>
          <p:blipFill>
            <a:blip r:embed="rId2"/>
            <a:stretch>
              <a:fillRect/>
            </a:stretch>
          </p:blipFill>
          <p:spPr>
            <a:xfrm>
              <a:off x="381000" y="568452"/>
              <a:ext cx="8153400" cy="2819400"/>
            </a:xfrm>
            <a:prstGeom prst="rect">
              <a:avLst/>
            </a:prstGeom>
          </p:spPr>
        </p:pic>
        <p:sp>
          <p:nvSpPr>
            <p:cNvPr id="13" name="Rectangle 12"/>
            <p:cNvSpPr/>
            <p:nvPr/>
          </p:nvSpPr>
          <p:spPr>
            <a:xfrm>
              <a:off x="4382389" y="184483"/>
              <a:ext cx="149928" cy="300582"/>
            </a:xfrm>
            <a:prstGeom prst="rect">
              <a:avLst/>
            </a:prstGeom>
            <a:ln>
              <a:noFill/>
            </a:ln>
          </p:spPr>
          <p:txBody>
            <a:bodyPr vert="horz" lIns="0" tIns="0" rIns="0" bIns="0" rtlCol="0">
              <a:noAutofit/>
            </a:bodyPr>
            <a:lstStyle/>
            <a:p>
              <a:pPr>
                <a:lnSpc>
                  <a:spcPct val="107000"/>
                </a:lnSpc>
                <a:spcAft>
                  <a:spcPts val="800"/>
                </a:spcAft>
              </a:pPr>
              <a:r>
                <a:rPr lang="en-IN" sz="1600">
                  <a:solidFill>
                    <a:srgbClr val="FFFFFF"/>
                  </a:solidFill>
                  <a:effectLst/>
                  <a:latin typeface="Arial" panose="020B0604020202020204" pitchFamily="34" charset="0"/>
                  <a:ea typeface="Arial" panose="020B0604020202020204" pitchFamily="34" charset="0"/>
                </a:rPr>
                <a:t>3</a:t>
              </a:r>
              <a:endParaRPr lang="en-IN" sz="1100">
                <a:solidFill>
                  <a:srgbClr val="000000"/>
                </a:solidFill>
                <a:effectLst/>
                <a:latin typeface="Calibri" panose="020F0502020204030204" pitchFamily="34" charset="0"/>
                <a:ea typeface="Calibri" panose="020F0502020204030204" pitchFamily="34" charset="0"/>
              </a:endParaRPr>
            </a:p>
          </p:txBody>
        </p:sp>
      </p:grpSp>
      <p:sp>
        <p:nvSpPr>
          <p:cNvPr id="14" name="Slide Number Placeholder 13"/>
          <p:cNvSpPr>
            <a:spLocks noGrp="1"/>
          </p:cNvSpPr>
          <p:nvPr>
            <p:ph type="sldNum" sz="quarter" idx="12"/>
          </p:nvPr>
        </p:nvSpPr>
        <p:spPr/>
        <p:txBody>
          <a:bodyPr/>
          <a:lstStyle/>
          <a:p>
            <a:fld id="{C8E08DAE-14F6-436C-BA5D-501A88D1C17C}" type="slidenum">
              <a:rPr lang="en-IN" smtClean="0"/>
              <a:t>2</a:t>
            </a:fld>
            <a:endParaRPr lang="en-IN"/>
          </a:p>
        </p:txBody>
      </p:sp>
    </p:spTree>
    <p:extLst>
      <p:ext uri="{BB962C8B-B14F-4D97-AF65-F5344CB8AC3E}">
        <p14:creationId xmlns:p14="http://schemas.microsoft.com/office/powerpoint/2010/main" val="19450021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081" y="430146"/>
            <a:ext cx="8911687" cy="816763"/>
          </a:xfrm>
        </p:spPr>
        <p:txBody>
          <a:bodyPr>
            <a:normAutofit/>
          </a:bodyPr>
          <a:lstStyle/>
          <a:p>
            <a:r>
              <a:rPr lang="en-IN" u="sng" dirty="0"/>
              <a:t>Important principles</a:t>
            </a:r>
            <a:endParaRPr lang="en-IN" u="sng" dirty="0"/>
          </a:p>
        </p:txBody>
      </p:sp>
      <p:sp>
        <p:nvSpPr>
          <p:cNvPr id="3" name="Content Placeholder 2"/>
          <p:cNvSpPr>
            <a:spLocks noGrp="1"/>
          </p:cNvSpPr>
          <p:nvPr>
            <p:ph idx="1"/>
          </p:nvPr>
        </p:nvSpPr>
        <p:spPr>
          <a:xfrm>
            <a:off x="1787237" y="1246909"/>
            <a:ext cx="9717376" cy="5264727"/>
          </a:xfrm>
        </p:spPr>
        <p:txBody>
          <a:bodyPr>
            <a:normAutofit lnSpcReduction="10000"/>
          </a:bodyPr>
          <a:lstStyle/>
          <a:p>
            <a:r>
              <a:rPr lang="en-US" dirty="0"/>
              <a:t>Misconduct proceedings - initiated on receiving a Complaint or information </a:t>
            </a:r>
            <a:r>
              <a:rPr lang="en-US" dirty="0" smtClean="0"/>
              <a:t>from any </a:t>
            </a:r>
            <a:r>
              <a:rPr lang="en-US" dirty="0"/>
              <a:t>source. There can be </a:t>
            </a:r>
            <a:r>
              <a:rPr lang="en-US" dirty="0" err="1"/>
              <a:t>suo</a:t>
            </a:r>
            <a:r>
              <a:rPr lang="en-US" dirty="0"/>
              <a:t> moto action by the Council.</a:t>
            </a:r>
          </a:p>
          <a:p>
            <a:r>
              <a:rPr lang="en-US" dirty="0" smtClean="0"/>
              <a:t> </a:t>
            </a:r>
            <a:r>
              <a:rPr lang="en-US" dirty="0"/>
              <a:t>Complainant need not come with clean hands. Council not concerned with </a:t>
            </a:r>
            <a:r>
              <a:rPr lang="en-US" dirty="0" smtClean="0"/>
              <a:t>the </a:t>
            </a:r>
            <a:r>
              <a:rPr lang="en-IN" dirty="0" smtClean="0"/>
              <a:t>locus </a:t>
            </a:r>
            <a:r>
              <a:rPr lang="en-IN" dirty="0" err="1"/>
              <a:t>standi</a:t>
            </a:r>
            <a:r>
              <a:rPr lang="en-IN" dirty="0"/>
              <a:t> of Complainant.</a:t>
            </a:r>
          </a:p>
          <a:p>
            <a:r>
              <a:rPr lang="en-US" dirty="0" smtClean="0"/>
              <a:t> </a:t>
            </a:r>
            <a:r>
              <a:rPr lang="en-US" dirty="0"/>
              <a:t>Withdrawal of complaint permitted only with permission of BOD / DC.</a:t>
            </a:r>
          </a:p>
          <a:p>
            <a:r>
              <a:rPr lang="en-US" dirty="0" smtClean="0"/>
              <a:t> </a:t>
            </a:r>
            <a:r>
              <a:rPr lang="en-US" dirty="0"/>
              <a:t>Council has jurisdiction basically over an individual member; and not over </a:t>
            </a:r>
            <a:r>
              <a:rPr lang="en-US" dirty="0" smtClean="0"/>
              <a:t>firms;</a:t>
            </a:r>
            <a:r>
              <a:rPr lang="en-IN" dirty="0" smtClean="0"/>
              <a:t>or </a:t>
            </a:r>
            <a:r>
              <a:rPr lang="en-IN" dirty="0"/>
              <a:t>on </a:t>
            </a:r>
            <a:r>
              <a:rPr lang="en-IN" dirty="0" smtClean="0"/>
              <a:t>outsiders</a:t>
            </a:r>
          </a:p>
          <a:p>
            <a:r>
              <a:rPr lang="en-US" dirty="0"/>
              <a:t>Complaint filed beyond period of 7 years may not be entertained at the discretion of </a:t>
            </a:r>
            <a:r>
              <a:rPr lang="en-US" dirty="0" smtClean="0"/>
              <a:t>the Director </a:t>
            </a:r>
            <a:r>
              <a:rPr lang="en-US" dirty="0"/>
              <a:t>Discipline if he is satisfied that it would be difficult obtain evidence on account </a:t>
            </a:r>
            <a:r>
              <a:rPr lang="en-US" dirty="0" smtClean="0"/>
              <a:t>of time </a:t>
            </a:r>
            <a:r>
              <a:rPr lang="en-US" dirty="0"/>
              <a:t>lag or that it would be procedurally inconvenient.</a:t>
            </a:r>
          </a:p>
          <a:p>
            <a:r>
              <a:rPr lang="en-US" dirty="0" smtClean="0"/>
              <a:t> </a:t>
            </a:r>
            <a:r>
              <a:rPr lang="en-US" dirty="0"/>
              <a:t>Even if Respondent compensates the complainant for any losses, it will not undo </a:t>
            </a:r>
            <a:r>
              <a:rPr lang="en-US" dirty="0" smtClean="0"/>
              <a:t>the </a:t>
            </a:r>
            <a:r>
              <a:rPr lang="en-IN" dirty="0" smtClean="0"/>
              <a:t>misconduct</a:t>
            </a:r>
            <a:r>
              <a:rPr lang="en-IN" dirty="0"/>
              <a:t>.</a:t>
            </a:r>
          </a:p>
          <a:p>
            <a:r>
              <a:rPr lang="en-US" dirty="0" smtClean="0"/>
              <a:t> </a:t>
            </a:r>
            <a:r>
              <a:rPr lang="en-US" dirty="0"/>
              <a:t>Even if nobody is aggrieved due a particular lapse / misconduct of the member, there </a:t>
            </a:r>
            <a:r>
              <a:rPr lang="en-US" dirty="0" smtClean="0"/>
              <a:t>can be </a:t>
            </a:r>
            <a:r>
              <a:rPr lang="en-US" dirty="0"/>
              <a:t>disciplinary proceedings against the member.</a:t>
            </a:r>
          </a:p>
          <a:p>
            <a:r>
              <a:rPr lang="en-US" dirty="0" smtClean="0"/>
              <a:t>There </a:t>
            </a:r>
            <a:r>
              <a:rPr lang="en-US" dirty="0"/>
              <a:t>is no time limit for disposal of complaint! Proceedings may continue for </a:t>
            </a:r>
            <a:r>
              <a:rPr lang="en-US" dirty="0" smtClean="0"/>
              <a:t>years </a:t>
            </a:r>
            <a:r>
              <a:rPr lang="en-IN" dirty="0" smtClean="0"/>
              <a:t>together</a:t>
            </a:r>
            <a:r>
              <a:rPr lang="en-IN" dirty="0"/>
              <a:t>!</a:t>
            </a:r>
            <a:endParaRPr lang="en-IN" dirty="0"/>
          </a:p>
        </p:txBody>
      </p:sp>
      <p:sp>
        <p:nvSpPr>
          <p:cNvPr id="4" name="Slide Number Placeholder 3"/>
          <p:cNvSpPr>
            <a:spLocks noGrp="1"/>
          </p:cNvSpPr>
          <p:nvPr>
            <p:ph type="sldNum" sz="quarter" idx="12"/>
          </p:nvPr>
        </p:nvSpPr>
        <p:spPr/>
        <p:txBody>
          <a:bodyPr/>
          <a:lstStyle/>
          <a:p>
            <a:fld id="{C8E08DAE-14F6-436C-BA5D-501A88D1C17C}" type="slidenum">
              <a:rPr lang="en-IN" smtClean="0"/>
              <a:t>20</a:t>
            </a:fld>
            <a:endParaRPr lang="en-IN"/>
          </a:p>
        </p:txBody>
      </p:sp>
    </p:spTree>
    <p:extLst>
      <p:ext uri="{BB962C8B-B14F-4D97-AF65-F5344CB8AC3E}">
        <p14:creationId xmlns:p14="http://schemas.microsoft.com/office/powerpoint/2010/main" val="12334783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787782"/>
            <a:ext cx="8911687" cy="1345818"/>
          </a:xfrm>
        </p:spPr>
        <p:txBody>
          <a:bodyPr>
            <a:normAutofit fontScale="90000"/>
          </a:bodyPr>
          <a:lstStyle/>
          <a:p>
            <a:r>
              <a:rPr lang="en-IN" u="sng" dirty="0" smtClean="0"/>
              <a:t>Work should be perfect in absolute terms</a:t>
            </a:r>
            <a:br>
              <a:rPr lang="en-IN" u="sng" dirty="0" smtClean="0"/>
            </a:br>
            <a:r>
              <a:rPr lang="en-IN" dirty="0" smtClean="0"/>
              <a:t>- Impact on others is immaterial </a:t>
            </a:r>
            <a:endParaRPr lang="en-IN" dirty="0"/>
          </a:p>
        </p:txBody>
      </p:sp>
      <p:sp>
        <p:nvSpPr>
          <p:cNvPr id="3" name="Content Placeholder 2"/>
          <p:cNvSpPr>
            <a:spLocks noGrp="1"/>
          </p:cNvSpPr>
          <p:nvPr>
            <p:ph idx="1"/>
          </p:nvPr>
        </p:nvSpPr>
        <p:spPr>
          <a:xfrm>
            <a:off x="2589212" y="2133600"/>
            <a:ext cx="8915400" cy="3777622"/>
          </a:xfrm>
        </p:spPr>
        <p:txBody>
          <a:bodyPr/>
          <a:lstStyle/>
          <a:p>
            <a:pPr>
              <a:buAutoNum type="arabicPeriod"/>
            </a:pPr>
            <a:r>
              <a:rPr lang="en-IN" dirty="0" smtClean="0"/>
              <a:t>Loan granted by bank</a:t>
            </a:r>
          </a:p>
          <a:p>
            <a:pPr marL="0" indent="0">
              <a:buNone/>
            </a:pPr>
            <a:r>
              <a:rPr lang="en-IN" dirty="0"/>
              <a:t>	N</a:t>
            </a:r>
            <a:r>
              <a:rPr lang="en-IN" dirty="0" smtClean="0"/>
              <a:t>o default. But Financial statements wrong</a:t>
            </a:r>
          </a:p>
          <a:p>
            <a:pPr marL="0" indent="0">
              <a:buNone/>
            </a:pPr>
            <a:r>
              <a:rPr lang="en-IN" dirty="0" smtClean="0"/>
              <a:t>2. Financial Statements(FS) of fully Charitable Trusts </a:t>
            </a:r>
          </a:p>
          <a:p>
            <a:pPr marL="0" indent="0">
              <a:buNone/>
            </a:pPr>
            <a:r>
              <a:rPr lang="en-IN" dirty="0"/>
              <a:t>	</a:t>
            </a:r>
            <a:r>
              <a:rPr lang="en-IN" dirty="0" smtClean="0"/>
              <a:t>Fully exempt But Discrepancies in FS</a:t>
            </a:r>
            <a:endParaRPr lang="en-IN" dirty="0"/>
          </a:p>
        </p:txBody>
      </p:sp>
      <p:sp>
        <p:nvSpPr>
          <p:cNvPr id="4" name="Slide Number Placeholder 3"/>
          <p:cNvSpPr>
            <a:spLocks noGrp="1"/>
          </p:cNvSpPr>
          <p:nvPr>
            <p:ph type="sldNum" sz="quarter" idx="12"/>
          </p:nvPr>
        </p:nvSpPr>
        <p:spPr/>
        <p:txBody>
          <a:bodyPr/>
          <a:lstStyle/>
          <a:p>
            <a:fld id="{C8E08DAE-14F6-436C-BA5D-501A88D1C17C}" type="slidenum">
              <a:rPr lang="en-IN" smtClean="0"/>
              <a:t>21</a:t>
            </a:fld>
            <a:endParaRPr lang="en-IN"/>
          </a:p>
        </p:txBody>
      </p:sp>
    </p:spTree>
    <p:extLst>
      <p:ext uri="{BB962C8B-B14F-4D97-AF65-F5344CB8AC3E}">
        <p14:creationId xmlns:p14="http://schemas.microsoft.com/office/powerpoint/2010/main" val="13260285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10255"/>
            <a:ext cx="8911687" cy="899890"/>
          </a:xfrm>
        </p:spPr>
        <p:txBody>
          <a:bodyPr>
            <a:normAutofit/>
          </a:bodyPr>
          <a:lstStyle/>
          <a:p>
            <a:r>
              <a:rPr lang="en-IN" sz="4400" u="sng" dirty="0"/>
              <a:t>Broad procedure</a:t>
            </a:r>
            <a:endParaRPr lang="en-IN" sz="4400" u="sng" dirty="0"/>
          </a:p>
        </p:txBody>
      </p:sp>
      <p:sp>
        <p:nvSpPr>
          <p:cNvPr id="3" name="Content Placeholder 2"/>
          <p:cNvSpPr>
            <a:spLocks noGrp="1"/>
          </p:cNvSpPr>
          <p:nvPr>
            <p:ph idx="1"/>
          </p:nvPr>
        </p:nvSpPr>
        <p:spPr>
          <a:xfrm>
            <a:off x="2230582" y="1510145"/>
            <a:ext cx="9274030" cy="4401077"/>
          </a:xfrm>
        </p:spPr>
        <p:txBody>
          <a:bodyPr/>
          <a:lstStyle/>
          <a:p>
            <a:r>
              <a:rPr lang="en-US" dirty="0" smtClean="0"/>
              <a:t> </a:t>
            </a:r>
            <a:r>
              <a:rPr lang="en-US" dirty="0"/>
              <a:t>Complaint to be filed in Form I.</a:t>
            </a:r>
          </a:p>
          <a:p>
            <a:r>
              <a:rPr lang="en-IN" dirty="0" smtClean="0"/>
              <a:t> </a:t>
            </a:r>
            <a:r>
              <a:rPr lang="en-IN" dirty="0"/>
              <a:t>Filing fee Rs.2,500/-</a:t>
            </a:r>
          </a:p>
          <a:p>
            <a:r>
              <a:rPr lang="en-US" dirty="0" smtClean="0"/>
              <a:t> </a:t>
            </a:r>
            <a:r>
              <a:rPr lang="en-US" dirty="0"/>
              <a:t>Complaint forwarded to Respondent for his explanation.</a:t>
            </a:r>
          </a:p>
          <a:p>
            <a:r>
              <a:rPr lang="en-US" dirty="0" smtClean="0"/>
              <a:t> </a:t>
            </a:r>
            <a:r>
              <a:rPr lang="en-US" dirty="0"/>
              <a:t>Written statement (21 days) extension not exceeding 30 days.</a:t>
            </a:r>
          </a:p>
          <a:p>
            <a:r>
              <a:rPr lang="en-US" dirty="0" smtClean="0"/>
              <a:t> </a:t>
            </a:r>
            <a:r>
              <a:rPr lang="en-US" dirty="0"/>
              <a:t>Explanation forwarded to complainant for his rejoinder.</a:t>
            </a:r>
          </a:p>
          <a:p>
            <a:r>
              <a:rPr lang="en-US" dirty="0" smtClean="0"/>
              <a:t> </a:t>
            </a:r>
            <a:r>
              <a:rPr lang="en-US" dirty="0"/>
              <a:t>Rejoinder (21 days extension not exceeding 30 days)</a:t>
            </a:r>
          </a:p>
          <a:p>
            <a:r>
              <a:rPr lang="en-US" dirty="0" smtClean="0"/>
              <a:t> </a:t>
            </a:r>
            <a:r>
              <a:rPr lang="en-US" dirty="0"/>
              <a:t>After examining these three documents, DD may call for any information as he </a:t>
            </a:r>
            <a:r>
              <a:rPr lang="en-US" dirty="0" smtClean="0"/>
              <a:t>thinks necessary</a:t>
            </a:r>
            <a:r>
              <a:rPr lang="en-US" dirty="0"/>
              <a:t>; and decide whether there is a</a:t>
            </a:r>
          </a:p>
          <a:p>
            <a:r>
              <a:rPr lang="en-US" dirty="0" smtClean="0"/>
              <a:t> </a:t>
            </a:r>
            <a:r>
              <a:rPr lang="en-US" dirty="0"/>
              <a:t>‘prima facie’ guilt under either of the schedules or ‘other misconduct’.</a:t>
            </a:r>
            <a:endParaRPr lang="en-IN" dirty="0"/>
          </a:p>
        </p:txBody>
      </p:sp>
      <p:sp>
        <p:nvSpPr>
          <p:cNvPr id="4" name="Slide Number Placeholder 3"/>
          <p:cNvSpPr>
            <a:spLocks noGrp="1"/>
          </p:cNvSpPr>
          <p:nvPr>
            <p:ph type="sldNum" sz="quarter" idx="12"/>
          </p:nvPr>
        </p:nvSpPr>
        <p:spPr/>
        <p:txBody>
          <a:bodyPr/>
          <a:lstStyle/>
          <a:p>
            <a:fld id="{C8E08DAE-14F6-436C-BA5D-501A88D1C17C}" type="slidenum">
              <a:rPr lang="en-IN" smtClean="0"/>
              <a:t>22</a:t>
            </a:fld>
            <a:endParaRPr lang="en-IN"/>
          </a:p>
        </p:txBody>
      </p:sp>
    </p:spTree>
    <p:extLst>
      <p:ext uri="{BB962C8B-B14F-4D97-AF65-F5344CB8AC3E}">
        <p14:creationId xmlns:p14="http://schemas.microsoft.com/office/powerpoint/2010/main" val="2515337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89054"/>
          </a:xfrm>
        </p:spPr>
        <p:txBody>
          <a:bodyPr/>
          <a:lstStyle/>
          <a:p>
            <a:r>
              <a:rPr lang="en-IN" u="sng" dirty="0"/>
              <a:t>Broad procedure (</a:t>
            </a:r>
            <a:r>
              <a:rPr lang="en-IN" u="sng" dirty="0" smtClean="0"/>
              <a:t>Contd</a:t>
            </a:r>
            <a:r>
              <a:rPr lang="en-IN" u="sng" dirty="0"/>
              <a:t>.)</a:t>
            </a:r>
            <a:endParaRPr lang="en-IN" u="sng" dirty="0"/>
          </a:p>
        </p:txBody>
      </p:sp>
      <p:sp>
        <p:nvSpPr>
          <p:cNvPr id="3" name="Content Placeholder 2"/>
          <p:cNvSpPr>
            <a:spLocks noGrp="1"/>
          </p:cNvSpPr>
          <p:nvPr>
            <p:ph idx="1"/>
          </p:nvPr>
        </p:nvSpPr>
        <p:spPr>
          <a:xfrm>
            <a:off x="2382982" y="1593272"/>
            <a:ext cx="9121630" cy="4317949"/>
          </a:xfrm>
        </p:spPr>
        <p:txBody>
          <a:bodyPr>
            <a:normAutofit/>
          </a:bodyPr>
          <a:lstStyle/>
          <a:p>
            <a:r>
              <a:rPr lang="en-US" dirty="0"/>
              <a:t>If no prima facie finding of ‘guilt’, the matter is closed with the concurrence of BOD / DC.</a:t>
            </a:r>
          </a:p>
          <a:p>
            <a:r>
              <a:rPr lang="en-US" dirty="0" smtClean="0"/>
              <a:t> </a:t>
            </a:r>
            <a:r>
              <a:rPr lang="en-US" dirty="0"/>
              <a:t>If prima facie guilty, then BOD/DC depending upon the nature of offence conducts </a:t>
            </a:r>
            <a:r>
              <a:rPr lang="en-US" dirty="0" smtClean="0"/>
              <a:t>a </a:t>
            </a:r>
            <a:r>
              <a:rPr lang="en-IN" dirty="0" smtClean="0"/>
              <a:t>detailed </a:t>
            </a:r>
            <a:r>
              <a:rPr lang="en-IN" dirty="0"/>
              <a:t>enquiry.</a:t>
            </a:r>
          </a:p>
          <a:p>
            <a:r>
              <a:rPr lang="en-US" dirty="0" smtClean="0"/>
              <a:t> </a:t>
            </a:r>
            <a:r>
              <a:rPr lang="en-US" dirty="0"/>
              <a:t>BOD/DC to give report on its findings as to the guilt.</a:t>
            </a:r>
          </a:p>
          <a:p>
            <a:r>
              <a:rPr lang="en-US" dirty="0" smtClean="0"/>
              <a:t> </a:t>
            </a:r>
            <a:r>
              <a:rPr lang="en-US" dirty="0"/>
              <a:t>One more hearing to decide the punishment.</a:t>
            </a:r>
          </a:p>
          <a:p>
            <a:r>
              <a:rPr lang="en-US" dirty="0" smtClean="0"/>
              <a:t> </a:t>
            </a:r>
            <a:r>
              <a:rPr lang="en-US" dirty="0"/>
              <a:t>Orders then passed by BOD/DC are appealable to AA. Member of ICAI aggrieved </a:t>
            </a:r>
            <a:r>
              <a:rPr lang="en-US" dirty="0" smtClean="0"/>
              <a:t>by order </a:t>
            </a:r>
            <a:r>
              <a:rPr lang="en-US" dirty="0"/>
              <a:t>of BOD/DC; or the DD may prefer an appeal.</a:t>
            </a:r>
          </a:p>
          <a:p>
            <a:r>
              <a:rPr lang="en-US" dirty="0" smtClean="0"/>
              <a:t> </a:t>
            </a:r>
            <a:r>
              <a:rPr lang="en-US" dirty="0"/>
              <a:t>Appeal is to be filed within 90 days from the date of receipt of the order.</a:t>
            </a:r>
          </a:p>
          <a:p>
            <a:r>
              <a:rPr lang="en-IN" dirty="0" smtClean="0"/>
              <a:t> </a:t>
            </a:r>
            <a:r>
              <a:rPr lang="en-IN" dirty="0"/>
              <a:t>Filing fee </a:t>
            </a:r>
            <a:r>
              <a:rPr lang="en-IN" dirty="0" smtClean="0"/>
              <a:t>Rs.5,500/-</a:t>
            </a:r>
            <a:endParaRPr lang="en-IN" dirty="0"/>
          </a:p>
        </p:txBody>
      </p:sp>
      <p:sp>
        <p:nvSpPr>
          <p:cNvPr id="4" name="Slide Number Placeholder 3"/>
          <p:cNvSpPr>
            <a:spLocks noGrp="1"/>
          </p:cNvSpPr>
          <p:nvPr>
            <p:ph type="sldNum" sz="quarter" idx="12"/>
          </p:nvPr>
        </p:nvSpPr>
        <p:spPr/>
        <p:txBody>
          <a:bodyPr/>
          <a:lstStyle/>
          <a:p>
            <a:fld id="{C8E08DAE-14F6-436C-BA5D-501A88D1C17C}" type="slidenum">
              <a:rPr lang="en-IN" smtClean="0"/>
              <a:t>23</a:t>
            </a:fld>
            <a:endParaRPr lang="en-IN"/>
          </a:p>
        </p:txBody>
      </p:sp>
    </p:spTree>
    <p:extLst>
      <p:ext uri="{BB962C8B-B14F-4D97-AF65-F5344CB8AC3E}">
        <p14:creationId xmlns:p14="http://schemas.microsoft.com/office/powerpoint/2010/main" val="31689910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775854"/>
            <a:ext cx="8911687" cy="1129145"/>
          </a:xfrm>
        </p:spPr>
        <p:txBody>
          <a:bodyPr>
            <a:normAutofit/>
          </a:bodyPr>
          <a:lstStyle/>
          <a:p>
            <a:r>
              <a:rPr lang="en-IN" sz="4000" dirty="0"/>
              <a:t>Persons authorised to represent</a:t>
            </a:r>
            <a:endParaRPr lang="en-IN" sz="4000" dirty="0"/>
          </a:p>
        </p:txBody>
      </p:sp>
      <p:sp>
        <p:nvSpPr>
          <p:cNvPr id="3" name="Content Placeholder 2"/>
          <p:cNvSpPr>
            <a:spLocks noGrp="1"/>
          </p:cNvSpPr>
          <p:nvPr>
            <p:ph idx="1"/>
          </p:nvPr>
        </p:nvSpPr>
        <p:spPr/>
        <p:txBody>
          <a:bodyPr/>
          <a:lstStyle/>
          <a:p>
            <a:r>
              <a:rPr lang="en-US" dirty="0"/>
              <a:t>Any other member of ICAI</a:t>
            </a:r>
          </a:p>
          <a:p>
            <a:r>
              <a:rPr lang="en-IN" dirty="0" smtClean="0"/>
              <a:t>Any </a:t>
            </a:r>
            <a:r>
              <a:rPr lang="en-IN" dirty="0"/>
              <a:t>advocate</a:t>
            </a:r>
          </a:p>
          <a:p>
            <a:r>
              <a:rPr lang="en-US" dirty="0" smtClean="0"/>
              <a:t>Any </a:t>
            </a:r>
            <a:r>
              <a:rPr lang="en-US" dirty="0"/>
              <a:t>member of ICSI or ICWA</a:t>
            </a:r>
            <a:endParaRPr lang="en-IN" dirty="0"/>
          </a:p>
        </p:txBody>
      </p:sp>
      <p:sp>
        <p:nvSpPr>
          <p:cNvPr id="4" name="Slide Number Placeholder 3"/>
          <p:cNvSpPr>
            <a:spLocks noGrp="1"/>
          </p:cNvSpPr>
          <p:nvPr>
            <p:ph type="sldNum" sz="quarter" idx="12"/>
          </p:nvPr>
        </p:nvSpPr>
        <p:spPr/>
        <p:txBody>
          <a:bodyPr/>
          <a:lstStyle/>
          <a:p>
            <a:fld id="{C8E08DAE-14F6-436C-BA5D-501A88D1C17C}" type="slidenum">
              <a:rPr lang="en-IN" smtClean="0"/>
              <a:t>24</a:t>
            </a:fld>
            <a:endParaRPr lang="en-IN"/>
          </a:p>
        </p:txBody>
      </p:sp>
    </p:spTree>
    <p:extLst>
      <p:ext uri="{BB962C8B-B14F-4D97-AF65-F5344CB8AC3E}">
        <p14:creationId xmlns:p14="http://schemas.microsoft.com/office/powerpoint/2010/main" val="3349225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69163"/>
          </a:xfrm>
        </p:spPr>
        <p:txBody>
          <a:bodyPr/>
          <a:lstStyle/>
          <a:p>
            <a:r>
              <a:rPr lang="en-IN" dirty="0"/>
              <a:t>Hearings before BOD / DC</a:t>
            </a:r>
            <a:endParaRPr lang="en-IN" dirty="0"/>
          </a:p>
        </p:txBody>
      </p:sp>
      <p:sp>
        <p:nvSpPr>
          <p:cNvPr id="3" name="Content Placeholder 2"/>
          <p:cNvSpPr>
            <a:spLocks noGrp="1"/>
          </p:cNvSpPr>
          <p:nvPr>
            <p:ph idx="1"/>
          </p:nvPr>
        </p:nvSpPr>
        <p:spPr>
          <a:xfrm>
            <a:off x="2050473" y="1482436"/>
            <a:ext cx="9454139" cy="4428786"/>
          </a:xfrm>
        </p:spPr>
        <p:txBody>
          <a:bodyPr>
            <a:normAutofit/>
          </a:bodyPr>
          <a:lstStyle/>
          <a:p>
            <a:pPr marL="0" indent="0">
              <a:buNone/>
            </a:pPr>
            <a:r>
              <a:rPr lang="en-IN" b="1" u="sng" dirty="0"/>
              <a:t>Board of Discipline (‘BOD’)</a:t>
            </a:r>
          </a:p>
          <a:p>
            <a:r>
              <a:rPr lang="en-US" dirty="0" smtClean="0"/>
              <a:t> </a:t>
            </a:r>
            <a:r>
              <a:rPr lang="en-US" dirty="0"/>
              <a:t>Quorum is 2. Follow summary procedure. Rules of natural justice to be followed.</a:t>
            </a:r>
          </a:p>
          <a:p>
            <a:r>
              <a:rPr lang="en-US" dirty="0" smtClean="0"/>
              <a:t> </a:t>
            </a:r>
            <a:r>
              <a:rPr lang="en-US" dirty="0"/>
              <a:t>Adjournment not more than once. If ‘guilty’ – then one more opportunity of hearing </a:t>
            </a:r>
            <a:r>
              <a:rPr lang="en-US" dirty="0" smtClean="0"/>
              <a:t>before </a:t>
            </a:r>
            <a:r>
              <a:rPr lang="en-IN" dirty="0" smtClean="0"/>
              <a:t>awarding punishment.</a:t>
            </a:r>
          </a:p>
          <a:p>
            <a:pPr marL="0" indent="0">
              <a:buNone/>
            </a:pPr>
            <a:r>
              <a:rPr lang="en-IN" b="1" u="sng" dirty="0" smtClean="0"/>
              <a:t>Disciplinary </a:t>
            </a:r>
            <a:r>
              <a:rPr lang="en-IN" b="1" u="sng" dirty="0"/>
              <a:t>Committee (‘DC’)</a:t>
            </a:r>
          </a:p>
          <a:p>
            <a:r>
              <a:rPr lang="en-US" dirty="0" smtClean="0"/>
              <a:t> </a:t>
            </a:r>
            <a:r>
              <a:rPr lang="en-US" dirty="0"/>
              <a:t>Quorum 3 (of which </a:t>
            </a:r>
            <a:r>
              <a:rPr lang="en-US" dirty="0" err="1"/>
              <a:t>atleast</a:t>
            </a:r>
            <a:r>
              <a:rPr lang="en-US" dirty="0"/>
              <a:t> one is a Govt. nominee).</a:t>
            </a:r>
          </a:p>
          <a:p>
            <a:r>
              <a:rPr lang="en-IN" dirty="0" smtClean="0"/>
              <a:t> </a:t>
            </a:r>
            <a:r>
              <a:rPr lang="en-IN" dirty="0"/>
              <a:t>Witnesses can be called.</a:t>
            </a:r>
          </a:p>
          <a:p>
            <a:r>
              <a:rPr lang="en-US" dirty="0" smtClean="0"/>
              <a:t> </a:t>
            </a:r>
            <a:r>
              <a:rPr lang="en-US" dirty="0"/>
              <a:t>Rules of natural justice to be followed.</a:t>
            </a:r>
          </a:p>
          <a:p>
            <a:r>
              <a:rPr lang="en-US" dirty="0" smtClean="0"/>
              <a:t> </a:t>
            </a:r>
            <a:r>
              <a:rPr lang="en-US" dirty="0"/>
              <a:t>Adjournment not more than once. Inability of representative shall not be a valid ground.</a:t>
            </a:r>
          </a:p>
          <a:p>
            <a:r>
              <a:rPr lang="en-US" dirty="0" smtClean="0"/>
              <a:t> </a:t>
            </a:r>
            <a:r>
              <a:rPr lang="en-US" dirty="0"/>
              <a:t>If guilty, one more opportunity to the Respondent before awarding punishment.</a:t>
            </a:r>
            <a:endParaRPr lang="en-IN" dirty="0"/>
          </a:p>
        </p:txBody>
      </p:sp>
      <p:sp>
        <p:nvSpPr>
          <p:cNvPr id="4" name="Slide Number Placeholder 3"/>
          <p:cNvSpPr>
            <a:spLocks noGrp="1"/>
          </p:cNvSpPr>
          <p:nvPr>
            <p:ph type="sldNum" sz="quarter" idx="12"/>
          </p:nvPr>
        </p:nvSpPr>
        <p:spPr/>
        <p:txBody>
          <a:bodyPr/>
          <a:lstStyle/>
          <a:p>
            <a:fld id="{C8E08DAE-14F6-436C-BA5D-501A88D1C17C}" type="slidenum">
              <a:rPr lang="en-IN" smtClean="0"/>
              <a:t>25</a:t>
            </a:fld>
            <a:endParaRPr lang="en-IN"/>
          </a:p>
        </p:txBody>
      </p:sp>
    </p:spTree>
    <p:extLst>
      <p:ext uri="{BB962C8B-B14F-4D97-AF65-F5344CB8AC3E}">
        <p14:creationId xmlns:p14="http://schemas.microsoft.com/office/powerpoint/2010/main" val="9829780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33635"/>
          </a:xfrm>
        </p:spPr>
        <p:txBody>
          <a:bodyPr>
            <a:normAutofit/>
          </a:bodyPr>
          <a:lstStyle/>
          <a:p>
            <a:r>
              <a:rPr lang="en-IN" sz="4000" u="sng" dirty="0"/>
              <a:t>Punishment</a:t>
            </a:r>
            <a:endParaRPr lang="en-IN" sz="4000" u="sng" dirty="0"/>
          </a:p>
        </p:txBody>
      </p:sp>
      <p:sp>
        <p:nvSpPr>
          <p:cNvPr id="3" name="Content Placeholder 2"/>
          <p:cNvSpPr>
            <a:spLocks noGrp="1"/>
          </p:cNvSpPr>
          <p:nvPr>
            <p:ph idx="1"/>
          </p:nvPr>
        </p:nvSpPr>
        <p:spPr>
          <a:xfrm>
            <a:off x="2147455" y="1870364"/>
            <a:ext cx="9357157" cy="4040858"/>
          </a:xfrm>
        </p:spPr>
        <p:txBody>
          <a:bodyPr/>
          <a:lstStyle/>
          <a:p>
            <a:pPr marL="0" indent="0">
              <a:buNone/>
            </a:pPr>
            <a:r>
              <a:rPr lang="en-US" dirty="0"/>
              <a:t>Punishment may be any one or more of the following </a:t>
            </a:r>
            <a:endParaRPr lang="en-US" dirty="0" smtClean="0"/>
          </a:p>
          <a:p>
            <a:pPr marL="0" indent="0">
              <a:buNone/>
            </a:pPr>
            <a:r>
              <a:rPr lang="en-US" u="sng" dirty="0" smtClean="0"/>
              <a:t> </a:t>
            </a:r>
            <a:r>
              <a:rPr lang="en-US" u="sng" dirty="0"/>
              <a:t>For First </a:t>
            </a:r>
            <a:r>
              <a:rPr lang="en-US" u="sng" dirty="0" smtClean="0"/>
              <a:t>Schedule </a:t>
            </a:r>
            <a:r>
              <a:rPr lang="en-IN" u="sng" dirty="0" smtClean="0"/>
              <a:t>(by </a:t>
            </a:r>
            <a:r>
              <a:rPr lang="en-IN" u="sng" dirty="0"/>
              <a:t>Board of Discipline)</a:t>
            </a:r>
          </a:p>
          <a:p>
            <a:r>
              <a:rPr lang="en-IN" dirty="0" smtClean="0"/>
              <a:t> </a:t>
            </a:r>
            <a:r>
              <a:rPr lang="en-IN" dirty="0"/>
              <a:t>Reprimand</a:t>
            </a:r>
          </a:p>
          <a:p>
            <a:r>
              <a:rPr lang="en-US" dirty="0" smtClean="0"/>
              <a:t> </a:t>
            </a:r>
            <a:r>
              <a:rPr lang="en-US" dirty="0"/>
              <a:t>Suspension </a:t>
            </a:r>
            <a:r>
              <a:rPr lang="en-US" dirty="0" err="1"/>
              <a:t>upto</a:t>
            </a:r>
            <a:r>
              <a:rPr lang="en-US" dirty="0"/>
              <a:t> 3 months Fine </a:t>
            </a:r>
            <a:r>
              <a:rPr lang="en-US" dirty="0" err="1"/>
              <a:t>upto</a:t>
            </a:r>
            <a:r>
              <a:rPr lang="en-US" dirty="0"/>
              <a:t> rupees one lakh.</a:t>
            </a:r>
          </a:p>
          <a:p>
            <a:pPr marL="0" indent="0">
              <a:buNone/>
            </a:pPr>
            <a:r>
              <a:rPr lang="en-US" u="sng" dirty="0"/>
              <a:t>For Second Schedule (by Disciplinary Committee)</a:t>
            </a:r>
          </a:p>
          <a:p>
            <a:r>
              <a:rPr lang="en-IN" dirty="0" smtClean="0"/>
              <a:t> </a:t>
            </a:r>
            <a:r>
              <a:rPr lang="en-IN" dirty="0"/>
              <a:t>Reprimand</a:t>
            </a:r>
          </a:p>
          <a:p>
            <a:r>
              <a:rPr lang="en-US" dirty="0" smtClean="0"/>
              <a:t> </a:t>
            </a:r>
            <a:r>
              <a:rPr lang="en-US" dirty="0"/>
              <a:t>Suspension for any period or permanently Fine </a:t>
            </a:r>
            <a:r>
              <a:rPr lang="en-US" dirty="0" err="1"/>
              <a:t>upto</a:t>
            </a:r>
            <a:r>
              <a:rPr lang="en-US" dirty="0"/>
              <a:t> rupees five lakhs.</a:t>
            </a:r>
          </a:p>
          <a:p>
            <a:r>
              <a:rPr lang="en-US" dirty="0"/>
              <a:t>Now, there is no need to refer the case to High </a:t>
            </a:r>
            <a:r>
              <a:rPr lang="en-US" dirty="0" smtClean="0"/>
              <a:t>Court</a:t>
            </a:r>
            <a:endParaRPr lang="en-IN" dirty="0"/>
          </a:p>
        </p:txBody>
      </p:sp>
      <p:sp>
        <p:nvSpPr>
          <p:cNvPr id="4" name="Slide Number Placeholder 3"/>
          <p:cNvSpPr>
            <a:spLocks noGrp="1"/>
          </p:cNvSpPr>
          <p:nvPr>
            <p:ph type="sldNum" sz="quarter" idx="12"/>
          </p:nvPr>
        </p:nvSpPr>
        <p:spPr/>
        <p:txBody>
          <a:bodyPr/>
          <a:lstStyle/>
          <a:p>
            <a:fld id="{C8E08DAE-14F6-436C-BA5D-501A88D1C17C}" type="slidenum">
              <a:rPr lang="en-IN" smtClean="0"/>
              <a:t>26</a:t>
            </a:fld>
            <a:endParaRPr lang="en-IN"/>
          </a:p>
        </p:txBody>
      </p:sp>
    </p:spTree>
    <p:extLst>
      <p:ext uri="{BB962C8B-B14F-4D97-AF65-F5344CB8AC3E}">
        <p14:creationId xmlns:p14="http://schemas.microsoft.com/office/powerpoint/2010/main" val="5609975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dirty="0"/>
              <a:t>Indirect punishment</a:t>
            </a:r>
            <a:endParaRPr lang="en-IN" sz="4400" dirty="0"/>
          </a:p>
        </p:txBody>
      </p:sp>
      <p:sp>
        <p:nvSpPr>
          <p:cNvPr id="3" name="Content Placeholder 2"/>
          <p:cNvSpPr>
            <a:spLocks noGrp="1"/>
          </p:cNvSpPr>
          <p:nvPr>
            <p:ph idx="1"/>
          </p:nvPr>
        </p:nvSpPr>
        <p:spPr>
          <a:xfrm>
            <a:off x="2396836" y="1717964"/>
            <a:ext cx="9107776" cy="4193258"/>
          </a:xfrm>
        </p:spPr>
        <p:txBody>
          <a:bodyPr/>
          <a:lstStyle/>
          <a:p>
            <a:r>
              <a:rPr lang="en-US" dirty="0"/>
              <a:t>Disqualification from allotment of audits from RBI, other banks, C &amp; </a:t>
            </a:r>
            <a:r>
              <a:rPr lang="en-US" dirty="0" smtClean="0"/>
              <a:t>AG and </a:t>
            </a:r>
            <a:r>
              <a:rPr lang="en-US" dirty="0"/>
              <a:t>other Government Bodies (these are the restrictions of the </a:t>
            </a:r>
            <a:r>
              <a:rPr lang="en-US" dirty="0" smtClean="0"/>
              <a:t>respective </a:t>
            </a:r>
            <a:r>
              <a:rPr lang="en-IN" dirty="0" smtClean="0"/>
              <a:t>Govt</a:t>
            </a:r>
            <a:r>
              <a:rPr lang="en-IN" dirty="0"/>
              <a:t>. bodies).</a:t>
            </a:r>
          </a:p>
          <a:p>
            <a:r>
              <a:rPr lang="en-US" dirty="0" smtClean="0"/>
              <a:t>Eligibility </a:t>
            </a:r>
            <a:r>
              <a:rPr lang="en-US" dirty="0"/>
              <a:t>to train articles is lost.</a:t>
            </a:r>
          </a:p>
          <a:p>
            <a:r>
              <a:rPr lang="en-US" dirty="0" smtClean="0"/>
              <a:t> </a:t>
            </a:r>
            <a:r>
              <a:rPr lang="en-US" dirty="0"/>
              <a:t>A stigma. Almost invariably, the process itself is more torturous </a:t>
            </a:r>
            <a:r>
              <a:rPr lang="en-US" dirty="0" smtClean="0"/>
              <a:t>and painful </a:t>
            </a:r>
            <a:r>
              <a:rPr lang="en-US" dirty="0"/>
              <a:t>than the punishment itself.</a:t>
            </a:r>
            <a:endParaRPr lang="en-IN" dirty="0"/>
          </a:p>
        </p:txBody>
      </p:sp>
      <p:sp>
        <p:nvSpPr>
          <p:cNvPr id="4" name="Slide Number Placeholder 3"/>
          <p:cNvSpPr>
            <a:spLocks noGrp="1"/>
          </p:cNvSpPr>
          <p:nvPr>
            <p:ph type="sldNum" sz="quarter" idx="12"/>
          </p:nvPr>
        </p:nvSpPr>
        <p:spPr/>
        <p:txBody>
          <a:bodyPr/>
          <a:lstStyle/>
          <a:p>
            <a:fld id="{C8E08DAE-14F6-436C-BA5D-501A88D1C17C}" type="slidenum">
              <a:rPr lang="en-IN" smtClean="0"/>
              <a:t>27</a:t>
            </a:fld>
            <a:endParaRPr lang="en-IN"/>
          </a:p>
        </p:txBody>
      </p:sp>
    </p:spTree>
    <p:extLst>
      <p:ext uri="{BB962C8B-B14F-4D97-AF65-F5344CB8AC3E}">
        <p14:creationId xmlns:p14="http://schemas.microsoft.com/office/powerpoint/2010/main" val="1030727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sng" dirty="0" smtClean="0"/>
              <a:t>No connection between grievance and complaint</a:t>
            </a:r>
            <a:endParaRPr lang="en-IN" u="sng" dirty="0"/>
          </a:p>
        </p:txBody>
      </p:sp>
      <p:sp>
        <p:nvSpPr>
          <p:cNvPr id="3" name="Content Placeholder 2"/>
          <p:cNvSpPr>
            <a:spLocks noGrp="1"/>
          </p:cNvSpPr>
          <p:nvPr>
            <p:ph idx="1"/>
          </p:nvPr>
        </p:nvSpPr>
        <p:spPr/>
        <p:txBody>
          <a:bodyPr/>
          <a:lstStyle/>
          <a:p>
            <a:pPr>
              <a:buAutoNum type="arabicPeriod"/>
            </a:pPr>
            <a:r>
              <a:rPr lang="en-IN" dirty="0" smtClean="0"/>
              <a:t>Sub-</a:t>
            </a:r>
            <a:r>
              <a:rPr lang="en-IN" dirty="0" err="1" smtClean="0"/>
              <a:t>brokership</a:t>
            </a:r>
            <a:endParaRPr lang="en-IN" dirty="0" smtClean="0"/>
          </a:p>
          <a:p>
            <a:pPr>
              <a:buAutoNum type="arabicPeriod"/>
            </a:pPr>
            <a:r>
              <a:rPr lang="en-IN" dirty="0" smtClean="0"/>
              <a:t>Executor and trustee company</a:t>
            </a:r>
          </a:p>
          <a:p>
            <a:pPr>
              <a:buAutoNum type="arabicPeriod"/>
            </a:pPr>
            <a:r>
              <a:rPr lang="en-IN" dirty="0" smtClean="0"/>
              <a:t>Dispute between third parties , CA dragged into litigation</a:t>
            </a:r>
          </a:p>
          <a:p>
            <a:pPr>
              <a:buAutoNum type="arabicPeriod"/>
            </a:pPr>
            <a:endParaRPr lang="en-IN" dirty="0"/>
          </a:p>
        </p:txBody>
      </p:sp>
      <p:sp>
        <p:nvSpPr>
          <p:cNvPr id="4" name="Slide Number Placeholder 3"/>
          <p:cNvSpPr>
            <a:spLocks noGrp="1"/>
          </p:cNvSpPr>
          <p:nvPr>
            <p:ph type="sldNum" sz="quarter" idx="12"/>
          </p:nvPr>
        </p:nvSpPr>
        <p:spPr/>
        <p:txBody>
          <a:bodyPr/>
          <a:lstStyle/>
          <a:p>
            <a:fld id="{C8E08DAE-14F6-436C-BA5D-501A88D1C17C}" type="slidenum">
              <a:rPr lang="en-IN" smtClean="0"/>
              <a:t>28</a:t>
            </a:fld>
            <a:endParaRPr lang="en-IN"/>
          </a:p>
        </p:txBody>
      </p:sp>
    </p:spTree>
    <p:extLst>
      <p:ext uri="{BB962C8B-B14F-4D97-AF65-F5344CB8AC3E}">
        <p14:creationId xmlns:p14="http://schemas.microsoft.com/office/powerpoint/2010/main" val="30392598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IN" sz="2400" b="1" u="sng" dirty="0"/>
              <a:t>Distinction between Legality and Ethics</a:t>
            </a:r>
          </a:p>
          <a:p>
            <a:pPr marL="0" indent="0">
              <a:buNone/>
            </a:pPr>
            <a:endParaRPr lang="en-IN" dirty="0" smtClean="0"/>
          </a:p>
          <a:p>
            <a:pPr marL="0" indent="0">
              <a:buNone/>
            </a:pPr>
            <a:r>
              <a:rPr lang="en-IN" dirty="0" smtClean="0"/>
              <a:t>CA </a:t>
            </a:r>
            <a:r>
              <a:rPr lang="en-IN" dirty="0"/>
              <a:t>issues cheque to close relative</a:t>
            </a:r>
          </a:p>
          <a:p>
            <a:endParaRPr lang="en-IN" dirty="0"/>
          </a:p>
        </p:txBody>
      </p:sp>
      <p:sp>
        <p:nvSpPr>
          <p:cNvPr id="4" name="Slide Number Placeholder 3"/>
          <p:cNvSpPr>
            <a:spLocks noGrp="1"/>
          </p:cNvSpPr>
          <p:nvPr>
            <p:ph type="sldNum" sz="quarter" idx="12"/>
          </p:nvPr>
        </p:nvSpPr>
        <p:spPr/>
        <p:txBody>
          <a:bodyPr/>
          <a:lstStyle/>
          <a:p>
            <a:fld id="{C8E08DAE-14F6-436C-BA5D-501A88D1C17C}" type="slidenum">
              <a:rPr lang="en-IN" smtClean="0"/>
              <a:t>29</a:t>
            </a:fld>
            <a:endParaRPr lang="en-IN"/>
          </a:p>
        </p:txBody>
      </p:sp>
    </p:spTree>
    <p:extLst>
      <p:ext uri="{BB962C8B-B14F-4D97-AF65-F5344CB8AC3E}">
        <p14:creationId xmlns:p14="http://schemas.microsoft.com/office/powerpoint/2010/main" val="144796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400" dirty="0">
                <a:latin typeface="Monotype Corsiva" panose="03010101010201010101" pitchFamily="66" charset="0"/>
              </a:rPr>
              <a:t>Introduction </a:t>
            </a:r>
            <a:endParaRPr lang="en-IN" sz="4400" dirty="0"/>
          </a:p>
        </p:txBody>
      </p:sp>
      <p:sp>
        <p:nvSpPr>
          <p:cNvPr id="3" name="Content Placeholder 2"/>
          <p:cNvSpPr>
            <a:spLocks noGrp="1"/>
          </p:cNvSpPr>
          <p:nvPr>
            <p:ph idx="1"/>
          </p:nvPr>
        </p:nvSpPr>
        <p:spPr/>
        <p:txBody>
          <a:bodyPr/>
          <a:lstStyle/>
          <a:p>
            <a:pPr lvl="0"/>
            <a:r>
              <a:rPr lang="en-IN" sz="2400" dirty="0"/>
              <a:t>Ethics means moral values – accountability to one’s conscience.</a:t>
            </a:r>
          </a:p>
          <a:p>
            <a:pPr lvl="0" fontAlgn="base"/>
            <a:r>
              <a:rPr lang="en-IN" sz="2400" dirty="0"/>
              <a:t>Code of Ethics (‘COE’) is not only philosophical, but practical. Hence, the title – ‘Code of Ethics’ – Practical Issues’</a:t>
            </a:r>
          </a:p>
          <a:p>
            <a:pPr lvl="0"/>
            <a:r>
              <a:rPr lang="en-IN" sz="2400" dirty="0"/>
              <a:t>Eternal vigilance is the cost of independence.</a:t>
            </a:r>
          </a:p>
          <a:p>
            <a:pPr lvl="0" fontAlgn="base"/>
            <a:r>
              <a:rPr lang="en-IN" sz="2400" dirty="0"/>
              <a:t>In the field of Ethics, one is either ethical or not ethical.</a:t>
            </a:r>
          </a:p>
          <a:p>
            <a:pPr marL="0" indent="0">
              <a:buNone/>
            </a:pPr>
            <a:r>
              <a:rPr lang="en-IN" sz="2400" dirty="0"/>
              <a:t>	There is no ‘in between’ stage.</a:t>
            </a:r>
          </a:p>
          <a:p>
            <a:pPr marL="0" indent="0">
              <a:buNone/>
            </a:pPr>
            <a:endParaRPr lang="en-IN" dirty="0"/>
          </a:p>
        </p:txBody>
      </p:sp>
      <p:sp>
        <p:nvSpPr>
          <p:cNvPr id="4" name="Slide Number Placeholder 3"/>
          <p:cNvSpPr>
            <a:spLocks noGrp="1"/>
          </p:cNvSpPr>
          <p:nvPr>
            <p:ph type="sldNum" sz="quarter" idx="12"/>
          </p:nvPr>
        </p:nvSpPr>
        <p:spPr/>
        <p:txBody>
          <a:bodyPr/>
          <a:lstStyle/>
          <a:p>
            <a:fld id="{C8E08DAE-14F6-436C-BA5D-501A88D1C17C}" type="slidenum">
              <a:rPr lang="en-IN" smtClean="0"/>
              <a:t>3</a:t>
            </a:fld>
            <a:endParaRPr lang="en-IN"/>
          </a:p>
        </p:txBody>
      </p:sp>
    </p:spTree>
    <p:extLst>
      <p:ext uri="{BB962C8B-B14F-4D97-AF65-F5344CB8AC3E}">
        <p14:creationId xmlns:p14="http://schemas.microsoft.com/office/powerpoint/2010/main" val="23446336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6327" y="624110"/>
            <a:ext cx="8727716" cy="1502112"/>
          </a:xfrm>
          <a:effectLst>
            <a:glow rad="101600">
              <a:schemeClr val="accent2">
                <a:satMod val="175000"/>
                <a:alpha val="40000"/>
              </a:schemeClr>
            </a:glow>
          </a:effectLst>
        </p:spPr>
        <p:txBody>
          <a:bodyPr>
            <a:normAutofit fontScale="90000"/>
          </a:bodyPr>
          <a:lstStyle/>
          <a:p>
            <a:r>
              <a:rPr lang="en-US" sz="6600" dirty="0">
                <a:ln w="0">
                  <a:solidFill>
                    <a:srgbClr val="FF000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Thank </a:t>
            </a:r>
            <a:r>
              <a:rPr lang="en-US" sz="6600" dirty="0" smtClean="0">
                <a:ln w="0">
                  <a:solidFill>
                    <a:srgbClr val="FF000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you !</a:t>
            </a:r>
            <a:r>
              <a:rPr lang="en-US" dirty="0">
                <a:ln w="0">
                  <a:solidFill>
                    <a:srgbClr val="FF000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r>
            <a:br>
              <a:rPr lang="en-US" dirty="0">
                <a:ln w="0">
                  <a:solidFill>
                    <a:srgbClr val="FF0000"/>
                  </a:solidFill>
                </a:l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br>
            <a:endParaRPr lang="en-IN" b="1" dirty="0"/>
          </a:p>
        </p:txBody>
      </p:sp>
      <p:sp>
        <p:nvSpPr>
          <p:cNvPr id="4" name="Content Placeholder 3"/>
          <p:cNvSpPr>
            <a:spLocks noGrp="1"/>
          </p:cNvSpPr>
          <p:nvPr>
            <p:ph sz="half" idx="2"/>
          </p:nvPr>
        </p:nvSpPr>
        <p:spPr/>
        <p:txBody>
          <a:bodyPr>
            <a:normAutofit lnSpcReduction="10000"/>
          </a:bodyPr>
          <a:lstStyle/>
          <a:p>
            <a:endParaRPr lang="en-IN" dirty="0" smtClean="0"/>
          </a:p>
          <a:p>
            <a:endParaRPr lang="en-IN" dirty="0"/>
          </a:p>
          <a:p>
            <a:endParaRPr lang="en-IN" dirty="0" smtClean="0"/>
          </a:p>
          <a:p>
            <a:endParaRPr lang="en-IN" dirty="0"/>
          </a:p>
          <a:p>
            <a:endParaRPr lang="en-IN" dirty="0" smtClean="0"/>
          </a:p>
          <a:p>
            <a:endParaRPr lang="en-IN" dirty="0"/>
          </a:p>
          <a:p>
            <a:endParaRPr lang="en-IN" sz="4000" dirty="0" smtClean="0">
              <a:latin typeface="Aparajita" panose="02020603050405020304" pitchFamily="18" charset="0"/>
              <a:cs typeface="Aparajita" panose="02020603050405020304" pitchFamily="18" charset="0"/>
            </a:endParaRPr>
          </a:p>
          <a:p>
            <a:pPr marL="0" indent="0">
              <a:buNone/>
            </a:pPr>
            <a:r>
              <a:rPr lang="en-IN" sz="4000" dirty="0" smtClean="0">
                <a:solidFill>
                  <a:srgbClr val="C00000"/>
                </a:solidFill>
                <a:latin typeface="Aparajita" panose="02020603050405020304" pitchFamily="18" charset="0"/>
                <a:cs typeface="Aparajita" panose="02020603050405020304" pitchFamily="18" charset="0"/>
              </a:rPr>
              <a:t>- CA C N </a:t>
            </a:r>
            <a:r>
              <a:rPr lang="en-IN" sz="4000" dirty="0" err="1" smtClean="0">
                <a:solidFill>
                  <a:srgbClr val="C00000"/>
                </a:solidFill>
                <a:latin typeface="Aparajita" panose="02020603050405020304" pitchFamily="18" charset="0"/>
                <a:cs typeface="Aparajita" panose="02020603050405020304" pitchFamily="18" charset="0"/>
              </a:rPr>
              <a:t>Vaze</a:t>
            </a:r>
            <a:r>
              <a:rPr lang="en-IN" sz="4000" dirty="0">
                <a:solidFill>
                  <a:srgbClr val="C00000"/>
                </a:solidFill>
                <a:latin typeface="Aparajita" panose="02020603050405020304" pitchFamily="18" charset="0"/>
                <a:cs typeface="Aparajita" panose="02020603050405020304" pitchFamily="18" charset="0"/>
              </a:rPr>
              <a:t>.</a:t>
            </a:r>
            <a:endParaRPr lang="en-IN" sz="4000" dirty="0" smtClean="0">
              <a:solidFill>
                <a:srgbClr val="C00000"/>
              </a:solidFill>
              <a:latin typeface="Aparajita" panose="02020603050405020304" pitchFamily="18" charset="0"/>
              <a:cs typeface="Aparajita" panose="02020603050405020304" pitchFamily="18" charset="0"/>
            </a:endParaRPr>
          </a:p>
        </p:txBody>
      </p:sp>
      <p:sp>
        <p:nvSpPr>
          <p:cNvPr id="5" name="Slide Number Placeholder 4"/>
          <p:cNvSpPr>
            <a:spLocks noGrp="1"/>
          </p:cNvSpPr>
          <p:nvPr>
            <p:ph type="sldNum" sz="quarter" idx="12"/>
          </p:nvPr>
        </p:nvSpPr>
        <p:spPr/>
        <p:txBody>
          <a:bodyPr/>
          <a:lstStyle/>
          <a:p>
            <a:fld id="{C8E08DAE-14F6-436C-BA5D-501A88D1C17C}" type="slidenum">
              <a:rPr lang="en-IN" smtClean="0"/>
              <a:t>30</a:t>
            </a:fld>
            <a:endParaRPr lang="en-IN"/>
          </a:p>
        </p:txBody>
      </p:sp>
      <p:pic>
        <p:nvPicPr>
          <p:cNvPr id="1026" name="Picture 2" descr="ALL The Best To ALL AIPMT 2014 Candidates! - askIITians Blog - One place  for all updates on IIT JEE &amp;amp; Medical Exams"/>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593181" y="2660072"/>
            <a:ext cx="4305300" cy="2953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843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624110"/>
            <a:ext cx="9980612" cy="1280890"/>
          </a:xfrm>
        </p:spPr>
        <p:txBody>
          <a:bodyPr/>
          <a:lstStyle/>
          <a:p>
            <a:pPr algn="ctr"/>
            <a:r>
              <a:rPr lang="en-US" dirty="0">
                <a:latin typeface="Monotype Corsiva" panose="03010101010201010101" pitchFamily="66" charset="0"/>
              </a:rPr>
              <a:t>Need of COE</a:t>
            </a:r>
            <a:endParaRPr lang="en-IN" dirty="0"/>
          </a:p>
        </p:txBody>
      </p:sp>
      <p:sp>
        <p:nvSpPr>
          <p:cNvPr id="3" name="Content Placeholder 2"/>
          <p:cNvSpPr>
            <a:spLocks noGrp="1"/>
          </p:cNvSpPr>
          <p:nvPr>
            <p:ph idx="1"/>
          </p:nvPr>
        </p:nvSpPr>
        <p:spPr>
          <a:xfrm>
            <a:off x="2589212" y="2133599"/>
            <a:ext cx="8915400" cy="4391891"/>
          </a:xfrm>
        </p:spPr>
        <p:txBody>
          <a:bodyPr/>
          <a:lstStyle/>
          <a:p>
            <a:pPr marL="0" indent="0">
              <a:buNone/>
            </a:pPr>
            <a:r>
              <a:rPr lang="en-IN" sz="2000" dirty="0"/>
              <a:t>Why we alone are subjected to such a rigorous code?</a:t>
            </a:r>
          </a:p>
          <a:p>
            <a:pPr lvl="0"/>
            <a:r>
              <a:rPr lang="en-IN" sz="2000" dirty="0"/>
              <a:t>To ensure credibility which is the foundation of our profession</a:t>
            </a:r>
          </a:p>
          <a:p>
            <a:pPr lvl="0"/>
            <a:r>
              <a:rPr lang="en-IN" sz="2000" dirty="0"/>
              <a:t>Society’s expectations</a:t>
            </a:r>
          </a:p>
          <a:p>
            <a:pPr lvl="0"/>
            <a:r>
              <a:rPr lang="en-IN" sz="2000" dirty="0"/>
              <a:t>An outsider’s perception - delays, mild punishment etc.</a:t>
            </a:r>
          </a:p>
          <a:p>
            <a:endParaRPr lang="en-IN" sz="2800" dirty="0">
              <a:latin typeface="Arial" panose="020B0604020202020204" pitchFamily="34" charset="0"/>
              <a:cs typeface="Arial" panose="020B0604020202020204" pitchFamily="34" charset="0"/>
            </a:endParaRPr>
          </a:p>
          <a:p>
            <a:pPr marL="0" indent="0">
              <a:buNone/>
            </a:pPr>
            <a:endParaRPr lang="en-IN" dirty="0"/>
          </a:p>
        </p:txBody>
      </p:sp>
      <p:grpSp>
        <p:nvGrpSpPr>
          <p:cNvPr id="4" name="Group 3"/>
          <p:cNvGrpSpPr/>
          <p:nvPr/>
        </p:nvGrpSpPr>
        <p:grpSpPr>
          <a:xfrm>
            <a:off x="2826327" y="4196544"/>
            <a:ext cx="7417348" cy="1005464"/>
            <a:chOff x="0" y="10431"/>
            <a:chExt cx="7270243" cy="778002"/>
          </a:xfrm>
        </p:grpSpPr>
        <p:pic>
          <p:nvPicPr>
            <p:cNvPr id="5" name="Picture 4"/>
            <p:cNvPicPr/>
            <p:nvPr/>
          </p:nvPicPr>
          <p:blipFill>
            <a:blip r:embed="rId2"/>
            <a:stretch>
              <a:fillRect/>
            </a:stretch>
          </p:blipFill>
          <p:spPr>
            <a:xfrm>
              <a:off x="0" y="10431"/>
              <a:ext cx="7270243" cy="778002"/>
            </a:xfrm>
            <a:prstGeom prst="rect">
              <a:avLst/>
            </a:prstGeom>
            <a:solidFill>
              <a:schemeClr val="tx2">
                <a:lumMod val="60000"/>
                <a:lumOff val="40000"/>
              </a:schemeClr>
            </a:solidFill>
          </p:spPr>
        </p:pic>
        <p:sp>
          <p:nvSpPr>
            <p:cNvPr id="6" name="Rectangle 5"/>
            <p:cNvSpPr/>
            <p:nvPr/>
          </p:nvSpPr>
          <p:spPr>
            <a:xfrm>
              <a:off x="1679194" y="173431"/>
              <a:ext cx="5205192" cy="452003"/>
            </a:xfrm>
            <a:prstGeom prst="rect">
              <a:avLst/>
            </a:prstGeom>
            <a:ln>
              <a:noFill/>
            </a:ln>
          </p:spPr>
          <p:txBody>
            <a:bodyPr vert="horz" lIns="0" tIns="0" rIns="0" bIns="0" rtlCol="0">
              <a:noAutofit/>
            </a:bodyPr>
            <a:lstStyle/>
            <a:p>
              <a:pPr>
                <a:lnSpc>
                  <a:spcPct val="107000"/>
                </a:lnSpc>
                <a:spcAft>
                  <a:spcPts val="800"/>
                </a:spcAft>
              </a:pPr>
              <a:r>
                <a:rPr lang="en-IN" sz="2400" dirty="0">
                  <a:solidFill>
                    <a:srgbClr val="FFFFFF"/>
                  </a:solidFill>
                  <a:effectLst/>
                  <a:latin typeface="Arial" panose="020B0604020202020204" pitchFamily="34" charset="0"/>
                  <a:ea typeface="Arial" panose="020B0604020202020204" pitchFamily="34" charset="0"/>
                </a:rPr>
                <a:t>A shield rather than a burden</a:t>
              </a:r>
              <a:endParaRPr lang="en-IN" sz="1100" dirty="0">
                <a:solidFill>
                  <a:srgbClr val="000000"/>
                </a:solidFill>
                <a:effectLst/>
                <a:latin typeface="Calibri" panose="020F0502020204030204" pitchFamily="34" charset="0"/>
                <a:ea typeface="Calibri" panose="020F0502020204030204" pitchFamily="34" charset="0"/>
              </a:endParaRPr>
            </a:p>
          </p:txBody>
        </p:sp>
      </p:grpSp>
      <p:sp>
        <p:nvSpPr>
          <p:cNvPr id="7" name="Slide Number Placeholder 6"/>
          <p:cNvSpPr>
            <a:spLocks noGrp="1"/>
          </p:cNvSpPr>
          <p:nvPr>
            <p:ph type="sldNum" sz="quarter" idx="12"/>
          </p:nvPr>
        </p:nvSpPr>
        <p:spPr/>
        <p:txBody>
          <a:bodyPr/>
          <a:lstStyle/>
          <a:p>
            <a:fld id="{C8E08DAE-14F6-436C-BA5D-501A88D1C17C}" type="slidenum">
              <a:rPr lang="en-IN" smtClean="0"/>
              <a:t>4</a:t>
            </a:fld>
            <a:endParaRPr lang="en-IN"/>
          </a:p>
        </p:txBody>
      </p:sp>
    </p:spTree>
    <p:extLst>
      <p:ext uri="{BB962C8B-B14F-4D97-AF65-F5344CB8AC3E}">
        <p14:creationId xmlns:p14="http://schemas.microsoft.com/office/powerpoint/2010/main" val="3975464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latin typeface="Monotype Corsiva" panose="03010101010201010101" pitchFamily="66" charset="0"/>
              </a:rPr>
              <a:t>Source of COE….</a:t>
            </a:r>
            <a:endParaRPr lang="en-IN" b="1" u="sng" dirty="0"/>
          </a:p>
        </p:txBody>
      </p:sp>
      <p:sp>
        <p:nvSpPr>
          <p:cNvPr id="3" name="Content Placeholder 2"/>
          <p:cNvSpPr>
            <a:spLocks noGrp="1"/>
          </p:cNvSpPr>
          <p:nvPr>
            <p:ph idx="1"/>
          </p:nvPr>
        </p:nvSpPr>
        <p:spPr/>
        <p:txBody>
          <a:bodyPr/>
          <a:lstStyle/>
          <a:p>
            <a:pPr lvl="0"/>
            <a:r>
              <a:rPr lang="en-IN" sz="2000" dirty="0"/>
              <a:t>Ethics are as old as human civilization</a:t>
            </a:r>
          </a:p>
          <a:p>
            <a:pPr lvl="0" fontAlgn="base"/>
            <a:r>
              <a:rPr lang="en-IN" sz="2000" dirty="0" err="1"/>
              <a:t>Taittreeya</a:t>
            </a:r>
            <a:r>
              <a:rPr lang="en-IN" sz="2000" dirty="0"/>
              <a:t> Upanishad</a:t>
            </a:r>
          </a:p>
          <a:p>
            <a:pPr lvl="1" fontAlgn="base"/>
            <a:r>
              <a:rPr lang="en-IN" sz="2000" dirty="0"/>
              <a:t>Satyam </a:t>
            </a:r>
            <a:r>
              <a:rPr lang="en-IN" sz="2000" dirty="0" err="1"/>
              <a:t>Vada</a:t>
            </a:r>
            <a:r>
              <a:rPr lang="en-IN" sz="2000" dirty="0"/>
              <a:t> – Speak the truth</a:t>
            </a:r>
          </a:p>
          <a:p>
            <a:pPr lvl="1" fontAlgn="base"/>
            <a:r>
              <a:rPr lang="en-IN" sz="2000" dirty="0" err="1"/>
              <a:t>Dharmam</a:t>
            </a:r>
            <a:r>
              <a:rPr lang="en-IN" sz="2000" dirty="0"/>
              <a:t> </a:t>
            </a:r>
            <a:r>
              <a:rPr lang="en-IN" sz="2000" dirty="0" err="1"/>
              <a:t>Chara</a:t>
            </a:r>
            <a:r>
              <a:rPr lang="en-IN" sz="2000" dirty="0"/>
              <a:t> – Follow the rules of the religion(perform duty); </a:t>
            </a:r>
          </a:p>
          <a:p>
            <a:pPr marL="457200" lvl="1" indent="0" fontAlgn="base">
              <a:buNone/>
            </a:pPr>
            <a:r>
              <a:rPr lang="en-IN" sz="2000" dirty="0"/>
              <a:t>	and</a:t>
            </a:r>
          </a:p>
          <a:p>
            <a:pPr lvl="1" fontAlgn="base"/>
            <a:r>
              <a:rPr lang="en-IN" sz="2000" dirty="0" err="1"/>
              <a:t>Swadhyayan</a:t>
            </a:r>
            <a:r>
              <a:rPr lang="en-IN" sz="2000" dirty="0"/>
              <a:t>-Ma-</a:t>
            </a:r>
            <a:r>
              <a:rPr lang="en-IN" sz="2000" dirty="0" err="1"/>
              <a:t>Pramadah</a:t>
            </a:r>
            <a:r>
              <a:rPr lang="en-IN" sz="2000" dirty="0"/>
              <a:t> – Do not commit default in self-study (This is our CPE).</a:t>
            </a:r>
          </a:p>
          <a:p>
            <a:pPr marL="457200" lvl="1" indent="0" fontAlgn="base">
              <a:buNone/>
            </a:pPr>
            <a:r>
              <a:rPr lang="en-IN" sz="2000" dirty="0"/>
              <a:t>COE is nothing but elaboration of these principles</a:t>
            </a:r>
          </a:p>
          <a:p>
            <a:pPr marL="0" indent="0">
              <a:buNone/>
            </a:pPr>
            <a:endParaRPr lang="en-IN" dirty="0"/>
          </a:p>
        </p:txBody>
      </p:sp>
      <p:sp>
        <p:nvSpPr>
          <p:cNvPr id="4" name="Slide Number Placeholder 3"/>
          <p:cNvSpPr>
            <a:spLocks noGrp="1"/>
          </p:cNvSpPr>
          <p:nvPr>
            <p:ph type="sldNum" sz="quarter" idx="12"/>
          </p:nvPr>
        </p:nvSpPr>
        <p:spPr/>
        <p:txBody>
          <a:bodyPr/>
          <a:lstStyle/>
          <a:p>
            <a:fld id="{C8E08DAE-14F6-436C-BA5D-501A88D1C17C}" type="slidenum">
              <a:rPr lang="en-IN" smtClean="0"/>
              <a:t>5</a:t>
            </a:fld>
            <a:endParaRPr lang="en-IN"/>
          </a:p>
        </p:txBody>
      </p:sp>
    </p:spTree>
    <p:extLst>
      <p:ext uri="{BB962C8B-B14F-4D97-AF65-F5344CB8AC3E}">
        <p14:creationId xmlns:p14="http://schemas.microsoft.com/office/powerpoint/2010/main" val="2808904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624110"/>
            <a:ext cx="10742612" cy="1280890"/>
          </a:xfrm>
        </p:spPr>
        <p:txBody>
          <a:bodyPr>
            <a:normAutofit/>
          </a:bodyPr>
          <a:lstStyle/>
          <a:p>
            <a:pPr algn="ctr"/>
            <a:r>
              <a:rPr lang="en-IN" sz="6000" i="1" dirty="0" smtClean="0">
                <a:latin typeface="Aparajita" panose="02020603050405020304" pitchFamily="18" charset="0"/>
                <a:cs typeface="Aparajita" panose="02020603050405020304" pitchFamily="18" charset="0"/>
              </a:rPr>
              <a:t>Code of Ethics </a:t>
            </a:r>
            <a:endParaRPr lang="en-IN" sz="6000" i="1"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a:xfrm>
            <a:off x="2589212" y="1510145"/>
            <a:ext cx="8915400" cy="4401077"/>
          </a:xfrm>
        </p:spPr>
        <p:txBody>
          <a:bodyPr>
            <a:normAutofit/>
          </a:bodyPr>
          <a:lstStyle/>
          <a:p>
            <a:r>
              <a:rPr lang="en-IN" sz="2400" dirty="0" smtClean="0"/>
              <a:t>Published by ICAI</a:t>
            </a:r>
          </a:p>
          <a:p>
            <a:r>
              <a:rPr lang="en-IN" sz="2400" dirty="0" smtClean="0"/>
              <a:t>Revised in 2019, 2020</a:t>
            </a:r>
          </a:p>
          <a:p>
            <a:pPr marL="0" indent="0">
              <a:buNone/>
            </a:pPr>
            <a:r>
              <a:rPr lang="en-IN" sz="2400" b="1" u="sng" dirty="0" smtClean="0"/>
              <a:t>Volume I</a:t>
            </a:r>
          </a:p>
          <a:p>
            <a:r>
              <a:rPr lang="en-IN" sz="2400" dirty="0" smtClean="0"/>
              <a:t>Complying with the code, Fundamental Principles and Conceptual Framework</a:t>
            </a:r>
          </a:p>
          <a:p>
            <a:r>
              <a:rPr lang="en-IN" sz="2400" dirty="0" smtClean="0"/>
              <a:t>Defined Professional Accountants in Service and in Public Practice</a:t>
            </a:r>
          </a:p>
          <a:p>
            <a:r>
              <a:rPr lang="en-IN" sz="2400" dirty="0" smtClean="0"/>
              <a:t>Independence Standards (4A &amp; 4B)</a:t>
            </a:r>
          </a:p>
          <a:p>
            <a:r>
              <a:rPr lang="en-IN" sz="2400" dirty="0" smtClean="0"/>
              <a:t>Independence for Audit &amp; Assurance </a:t>
            </a:r>
          </a:p>
        </p:txBody>
      </p:sp>
      <p:sp>
        <p:nvSpPr>
          <p:cNvPr id="4" name="Slide Number Placeholder 3"/>
          <p:cNvSpPr>
            <a:spLocks noGrp="1"/>
          </p:cNvSpPr>
          <p:nvPr>
            <p:ph type="sldNum" sz="quarter" idx="12"/>
          </p:nvPr>
        </p:nvSpPr>
        <p:spPr/>
        <p:txBody>
          <a:bodyPr/>
          <a:lstStyle/>
          <a:p>
            <a:fld id="{C8E08DAE-14F6-436C-BA5D-501A88D1C17C}" type="slidenum">
              <a:rPr lang="en-IN" smtClean="0"/>
              <a:t>6</a:t>
            </a:fld>
            <a:endParaRPr lang="en-IN"/>
          </a:p>
        </p:txBody>
      </p:sp>
    </p:spTree>
    <p:extLst>
      <p:ext uri="{BB962C8B-B14F-4D97-AF65-F5344CB8AC3E}">
        <p14:creationId xmlns:p14="http://schemas.microsoft.com/office/powerpoint/2010/main" val="4182151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0255" y="624110"/>
            <a:ext cx="9814357" cy="1280890"/>
          </a:xfrm>
        </p:spPr>
        <p:txBody>
          <a:bodyPr>
            <a:normAutofit/>
          </a:bodyPr>
          <a:lstStyle/>
          <a:p>
            <a:pPr algn="ctr"/>
            <a:r>
              <a:rPr lang="en-IN" sz="4800" i="1" dirty="0">
                <a:latin typeface="Aparajita" panose="02020603050405020304" pitchFamily="18" charset="0"/>
                <a:cs typeface="Aparajita" panose="02020603050405020304" pitchFamily="18" charset="0"/>
              </a:rPr>
              <a:t>Code of Ethics </a:t>
            </a:r>
            <a:r>
              <a:rPr lang="en-IN" sz="4800" i="1" dirty="0" smtClean="0">
                <a:latin typeface="Aparajita" panose="02020603050405020304" pitchFamily="18" charset="0"/>
                <a:cs typeface="Aparajita" panose="02020603050405020304" pitchFamily="18" charset="0"/>
              </a:rPr>
              <a:t>– (Contd..)</a:t>
            </a:r>
            <a:endParaRPr lang="en-IN" sz="4800" dirty="0"/>
          </a:p>
        </p:txBody>
      </p:sp>
      <p:sp>
        <p:nvSpPr>
          <p:cNvPr id="3" name="Content Placeholder 2"/>
          <p:cNvSpPr>
            <a:spLocks noGrp="1"/>
          </p:cNvSpPr>
          <p:nvPr>
            <p:ph idx="1"/>
          </p:nvPr>
        </p:nvSpPr>
        <p:spPr>
          <a:xfrm>
            <a:off x="2161309" y="1579417"/>
            <a:ext cx="9343303" cy="4516582"/>
          </a:xfrm>
        </p:spPr>
        <p:txBody>
          <a:bodyPr>
            <a:normAutofit/>
          </a:bodyPr>
          <a:lstStyle/>
          <a:p>
            <a:pPr marL="0" indent="0">
              <a:buNone/>
            </a:pPr>
            <a:r>
              <a:rPr lang="en-IN" sz="2400" b="1" u="sng" dirty="0" smtClean="0"/>
              <a:t>Volume II</a:t>
            </a:r>
            <a:endParaRPr lang="en-IN" sz="2400" u="sng" dirty="0" smtClean="0"/>
          </a:p>
          <a:p>
            <a:r>
              <a:rPr lang="en-IN" sz="2400" dirty="0" smtClean="0">
                <a:latin typeface="+mj-lt"/>
              </a:rPr>
              <a:t>Accounting and Auditing Standards</a:t>
            </a:r>
          </a:p>
          <a:p>
            <a:r>
              <a:rPr lang="en-IN" sz="2400" dirty="0" smtClean="0">
                <a:latin typeface="+mj-lt"/>
              </a:rPr>
              <a:t>The Chartered Accountants Act, 1949</a:t>
            </a:r>
          </a:p>
          <a:p>
            <a:r>
              <a:rPr lang="en-IN" sz="2400" dirty="0" smtClean="0">
                <a:latin typeface="+mj-lt"/>
              </a:rPr>
              <a:t>Schedules </a:t>
            </a:r>
          </a:p>
          <a:p>
            <a:r>
              <a:rPr lang="en-IN" sz="2400" dirty="0" smtClean="0">
                <a:latin typeface="+mj-lt"/>
              </a:rPr>
              <a:t>Council Guidelines for Advertisement, 2008</a:t>
            </a:r>
          </a:p>
          <a:p>
            <a:r>
              <a:rPr lang="en-IN" sz="2400" dirty="0" smtClean="0">
                <a:latin typeface="+mj-lt"/>
              </a:rPr>
              <a:t>Council General Guidelines, 2008</a:t>
            </a:r>
          </a:p>
          <a:p>
            <a:r>
              <a:rPr lang="en-IN" sz="2400" dirty="0" smtClean="0">
                <a:latin typeface="+mj-lt"/>
              </a:rPr>
              <a:t>Self-Regulatory Measures Recommended by the Council</a:t>
            </a:r>
          </a:p>
          <a:p>
            <a:pPr marL="0" indent="0">
              <a:buNone/>
            </a:pPr>
            <a:r>
              <a:rPr lang="en-IN" sz="2400" b="1" u="sng" dirty="0" smtClean="0">
                <a:latin typeface="+mj-lt"/>
              </a:rPr>
              <a:t>Volume III</a:t>
            </a:r>
          </a:p>
          <a:p>
            <a:r>
              <a:rPr lang="en-IN" sz="2400" dirty="0" smtClean="0">
                <a:latin typeface="+mj-lt"/>
              </a:rPr>
              <a:t>Case Laws </a:t>
            </a:r>
          </a:p>
          <a:p>
            <a:endParaRPr lang="en-IN" sz="2400" b="1" dirty="0">
              <a:latin typeface="+mj-lt"/>
            </a:endParaRPr>
          </a:p>
        </p:txBody>
      </p:sp>
      <p:sp>
        <p:nvSpPr>
          <p:cNvPr id="4" name="Slide Number Placeholder 3"/>
          <p:cNvSpPr>
            <a:spLocks noGrp="1"/>
          </p:cNvSpPr>
          <p:nvPr>
            <p:ph type="sldNum" sz="quarter" idx="12"/>
          </p:nvPr>
        </p:nvSpPr>
        <p:spPr/>
        <p:txBody>
          <a:bodyPr/>
          <a:lstStyle/>
          <a:p>
            <a:fld id="{C8E08DAE-14F6-436C-BA5D-501A88D1C17C}" type="slidenum">
              <a:rPr lang="en-IN" smtClean="0"/>
              <a:t>7</a:t>
            </a:fld>
            <a:endParaRPr lang="en-IN"/>
          </a:p>
        </p:txBody>
      </p:sp>
    </p:spTree>
    <p:extLst>
      <p:ext uri="{BB962C8B-B14F-4D97-AF65-F5344CB8AC3E}">
        <p14:creationId xmlns:p14="http://schemas.microsoft.com/office/powerpoint/2010/main" val="36696155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Fundamental Principles</a:t>
            </a:r>
            <a:endParaRPr lang="en-IN" dirty="0"/>
          </a:p>
        </p:txBody>
      </p:sp>
      <p:sp>
        <p:nvSpPr>
          <p:cNvPr id="3" name="Content Placeholder 2"/>
          <p:cNvSpPr>
            <a:spLocks noGrp="1"/>
          </p:cNvSpPr>
          <p:nvPr>
            <p:ph idx="1"/>
          </p:nvPr>
        </p:nvSpPr>
        <p:spPr/>
        <p:txBody>
          <a:bodyPr/>
          <a:lstStyle/>
          <a:p>
            <a:r>
              <a:rPr lang="en-IN" dirty="0" smtClean="0"/>
              <a:t>Integrity</a:t>
            </a:r>
          </a:p>
          <a:p>
            <a:r>
              <a:rPr lang="en-IN" dirty="0" smtClean="0"/>
              <a:t>Objectivity</a:t>
            </a:r>
          </a:p>
          <a:p>
            <a:r>
              <a:rPr lang="en-IN" dirty="0" smtClean="0"/>
              <a:t>Professional Competence and Due Care</a:t>
            </a:r>
          </a:p>
          <a:p>
            <a:r>
              <a:rPr lang="en-IN" dirty="0" smtClean="0"/>
              <a:t>Confidentiality</a:t>
            </a:r>
          </a:p>
          <a:p>
            <a:r>
              <a:rPr lang="en-IN" dirty="0" smtClean="0"/>
              <a:t>Professional behaviour</a:t>
            </a:r>
          </a:p>
          <a:p>
            <a:endParaRPr lang="en-IN" dirty="0"/>
          </a:p>
        </p:txBody>
      </p:sp>
      <p:sp>
        <p:nvSpPr>
          <p:cNvPr id="4" name="Slide Number Placeholder 3"/>
          <p:cNvSpPr>
            <a:spLocks noGrp="1"/>
          </p:cNvSpPr>
          <p:nvPr>
            <p:ph type="sldNum" sz="quarter" idx="12"/>
          </p:nvPr>
        </p:nvSpPr>
        <p:spPr/>
        <p:txBody>
          <a:bodyPr/>
          <a:lstStyle/>
          <a:p>
            <a:fld id="{C8E08DAE-14F6-436C-BA5D-501A88D1C17C}" type="slidenum">
              <a:rPr lang="en-IN" smtClean="0"/>
              <a:t>8</a:t>
            </a:fld>
            <a:endParaRPr lang="en-IN"/>
          </a:p>
        </p:txBody>
      </p:sp>
    </p:spTree>
    <p:extLst>
      <p:ext uri="{BB962C8B-B14F-4D97-AF65-F5344CB8AC3E}">
        <p14:creationId xmlns:p14="http://schemas.microsoft.com/office/powerpoint/2010/main" val="633248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Certain Important High-Court Decisions</a:t>
            </a:r>
            <a:endParaRPr lang="en-IN" dirty="0"/>
          </a:p>
        </p:txBody>
      </p:sp>
      <p:sp>
        <p:nvSpPr>
          <p:cNvPr id="3" name="Content Placeholder 2"/>
          <p:cNvSpPr>
            <a:spLocks noGrp="1"/>
          </p:cNvSpPr>
          <p:nvPr>
            <p:ph idx="1"/>
          </p:nvPr>
        </p:nvSpPr>
        <p:spPr/>
        <p:txBody>
          <a:bodyPr/>
          <a:lstStyle/>
          <a:p>
            <a:pPr>
              <a:buAutoNum type="arabicPeriod"/>
            </a:pPr>
            <a:r>
              <a:rPr lang="en-IN" dirty="0" smtClean="0"/>
              <a:t>Other Misconduct </a:t>
            </a:r>
          </a:p>
          <a:p>
            <a:pPr marL="0" indent="0">
              <a:buNone/>
            </a:pPr>
            <a:r>
              <a:rPr lang="en-IN" dirty="0"/>
              <a:t>	</a:t>
            </a:r>
            <a:r>
              <a:rPr lang="en-IN" dirty="0" smtClean="0"/>
              <a:t>Only when a member is acting as a CA ?</a:t>
            </a:r>
          </a:p>
          <a:p>
            <a:pPr marL="0" indent="0">
              <a:buNone/>
            </a:pPr>
            <a:r>
              <a:rPr lang="en-IN" dirty="0"/>
              <a:t>	</a:t>
            </a:r>
            <a:r>
              <a:rPr lang="en-IN" dirty="0" smtClean="0"/>
              <a:t>or acting in any capacity.</a:t>
            </a:r>
          </a:p>
          <a:p>
            <a:pPr marL="0" indent="0">
              <a:buNone/>
            </a:pPr>
            <a:r>
              <a:rPr lang="en-IN" dirty="0"/>
              <a:t>	</a:t>
            </a:r>
            <a:r>
              <a:rPr lang="en-IN" dirty="0" smtClean="0"/>
              <a:t>(e.g.- in private functions)</a:t>
            </a:r>
          </a:p>
          <a:p>
            <a:pPr marL="0" indent="0">
              <a:buNone/>
            </a:pPr>
            <a:r>
              <a:rPr lang="en-IN" dirty="0" smtClean="0"/>
              <a:t>2. Error, Blunder, Negligence, Gross </a:t>
            </a:r>
            <a:r>
              <a:rPr lang="en-IN" dirty="0" err="1" smtClean="0"/>
              <a:t>Negigence</a:t>
            </a:r>
            <a:endParaRPr lang="en-IN" dirty="0" smtClean="0"/>
          </a:p>
          <a:p>
            <a:pPr marL="0" indent="0">
              <a:buNone/>
            </a:pPr>
            <a:r>
              <a:rPr lang="en-IN" dirty="0" smtClean="0"/>
              <a:t>3. Fee based on results of the work:</a:t>
            </a:r>
          </a:p>
          <a:p>
            <a:pPr marL="0" indent="0">
              <a:buNone/>
            </a:pPr>
            <a:r>
              <a:rPr lang="en-IN" dirty="0"/>
              <a:t>	</a:t>
            </a:r>
            <a:r>
              <a:rPr lang="en-IN" dirty="0" smtClean="0"/>
              <a:t>(Fee on total addition in assessment and not on results)</a:t>
            </a:r>
            <a:endParaRPr lang="en-IN" dirty="0"/>
          </a:p>
        </p:txBody>
      </p:sp>
      <p:sp>
        <p:nvSpPr>
          <p:cNvPr id="4" name="Slide Number Placeholder 3"/>
          <p:cNvSpPr>
            <a:spLocks noGrp="1"/>
          </p:cNvSpPr>
          <p:nvPr>
            <p:ph type="sldNum" sz="quarter" idx="12"/>
          </p:nvPr>
        </p:nvSpPr>
        <p:spPr/>
        <p:txBody>
          <a:bodyPr/>
          <a:lstStyle/>
          <a:p>
            <a:fld id="{C8E08DAE-14F6-436C-BA5D-501A88D1C17C}" type="slidenum">
              <a:rPr lang="en-IN" smtClean="0"/>
              <a:t>9</a:t>
            </a:fld>
            <a:endParaRPr lang="en-IN"/>
          </a:p>
        </p:txBody>
      </p:sp>
    </p:spTree>
    <p:extLst>
      <p:ext uri="{BB962C8B-B14F-4D97-AF65-F5344CB8AC3E}">
        <p14:creationId xmlns:p14="http://schemas.microsoft.com/office/powerpoint/2010/main" val="1652311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382</TotalTime>
  <Words>2016</Words>
  <Application>Microsoft Office PowerPoint</Application>
  <PresentationFormat>Widescreen</PresentationFormat>
  <Paragraphs>279</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Aparajita</vt:lpstr>
      <vt:lpstr>Arial</vt:lpstr>
      <vt:lpstr>Calibri</vt:lpstr>
      <vt:lpstr>Century Gothic</vt:lpstr>
      <vt:lpstr>Monotype Corsiva</vt:lpstr>
      <vt:lpstr>Times New Roman</vt:lpstr>
      <vt:lpstr>Wingdings 3</vt:lpstr>
      <vt:lpstr>Wisp</vt:lpstr>
      <vt:lpstr>Code of Ethics  – Case Studies</vt:lpstr>
      <vt:lpstr>MOTTO</vt:lpstr>
      <vt:lpstr>Introduction </vt:lpstr>
      <vt:lpstr>Need of COE</vt:lpstr>
      <vt:lpstr>Source of COE….</vt:lpstr>
      <vt:lpstr>Code of Ethics </vt:lpstr>
      <vt:lpstr>Code of Ethics – (Contd..)</vt:lpstr>
      <vt:lpstr>The Fundamental Principles</vt:lpstr>
      <vt:lpstr>Certain Important High-Court Decisions</vt:lpstr>
      <vt:lpstr>The First Schedule</vt:lpstr>
      <vt:lpstr>The First Schedule Part I (contd..)  </vt:lpstr>
      <vt:lpstr>First Schedule Part II – Members in service</vt:lpstr>
      <vt:lpstr>First Schedule Part III - Members generally</vt:lpstr>
      <vt:lpstr>Second Schedule  Part I:</vt:lpstr>
      <vt:lpstr>Second Schedule Part I  (Contd.)</vt:lpstr>
      <vt:lpstr>Second Schedule  Part II:</vt:lpstr>
      <vt:lpstr>Common observations – lapses leading to Disciplinary proceedings</vt:lpstr>
      <vt:lpstr>Good Faith (Cases)</vt:lpstr>
      <vt:lpstr>Lack of Working Papers</vt:lpstr>
      <vt:lpstr>Important principles</vt:lpstr>
      <vt:lpstr>Work should be perfect in absolute terms - Impact on others is immaterial </vt:lpstr>
      <vt:lpstr>Broad procedure</vt:lpstr>
      <vt:lpstr>Broad procedure (Contd.)</vt:lpstr>
      <vt:lpstr>Persons authorised to represent</vt:lpstr>
      <vt:lpstr>Hearings before BOD / DC</vt:lpstr>
      <vt:lpstr>Punishment</vt:lpstr>
      <vt:lpstr>Indirect punishment</vt:lpstr>
      <vt:lpstr>No connection between grievance and complaint</vt:lpstr>
      <vt:lpstr>PowerPoint Presentation</vt:lpstr>
      <vt:lpstr>Thank you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of Ethics  – Case Studies</dc:title>
  <dc:creator>Dell</dc:creator>
  <cp:lastModifiedBy>Dell</cp:lastModifiedBy>
  <cp:revision>78</cp:revision>
  <dcterms:created xsi:type="dcterms:W3CDTF">2021-07-22T05:33:27Z</dcterms:created>
  <dcterms:modified xsi:type="dcterms:W3CDTF">2021-07-22T11:56:32Z</dcterms:modified>
</cp:coreProperties>
</file>