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9" r:id="rId4"/>
    <p:sldId id="261" r:id="rId5"/>
    <p:sldId id="263" r:id="rId6"/>
    <p:sldId id="268" r:id="rId7"/>
    <p:sldId id="258" r:id="rId8"/>
    <p:sldId id="262" r:id="rId9"/>
    <p:sldId id="264" r:id="rId10"/>
    <p:sldId id="266" r:id="rId11"/>
    <p:sldId id="267" r:id="rId12"/>
    <p:sldId id="272" r:id="rId13"/>
    <p:sldId id="273" r:id="rId14"/>
    <p:sldId id="276" r:id="rId15"/>
    <p:sldId id="269" r:id="rId16"/>
    <p:sldId id="270" r:id="rId17"/>
    <p:sldId id="274" r:id="rId18"/>
    <p:sldId id="275" r:id="rId19"/>
    <p:sldId id="277" r:id="rId20"/>
    <p:sldId id="278" r:id="rId21"/>
    <p:sldId id="260" r:id="rId22"/>
    <p:sldId id="280" r:id="rId23"/>
    <p:sldId id="279" r:id="rId24"/>
    <p:sldId id="284" r:id="rId25"/>
    <p:sldId id="283" r:id="rId2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EC3C"/>
    <a:srgbClr val="FFABC9"/>
    <a:srgbClr val="FF8001"/>
    <a:srgbClr val="FF9900"/>
    <a:srgbClr val="FFDC47"/>
    <a:srgbClr val="FFFF21"/>
    <a:srgbClr val="9900CC"/>
    <a:srgbClr val="D99B01"/>
    <a:srgbClr val="FF66CC"/>
    <a:srgbClr val="FF67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728" y="6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9E3FB1-BF2B-42BD-BEB2-46C6D7C6F646}" type="datetimeFigureOut">
              <a:rPr lang="en-IN" smtClean="0"/>
              <a:pPr/>
              <a:t>23-07-2021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B90CD3-69F4-4F3F-8BC7-11835B5E6BF7}" type="slidenum">
              <a:rPr lang="en-IN" smtClean="0"/>
              <a:pPr/>
              <a:t>‹#›</a:t>
            </a:fld>
            <a:endParaRPr lang="en-IN"/>
          </a:p>
        </p:txBody>
      </p:sp>
    </p:spTree>
    <p:extLst>
      <p:ext uri="{BB962C8B-B14F-4D97-AF65-F5344CB8AC3E}">
        <p14:creationId xmlns:p14="http://schemas.microsoft.com/office/powerpoint/2010/main" val="1089563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ECB90CD3-69F4-4F3F-8BC7-11835B5E6BF7}" type="slidenum">
              <a:rPr lang="en-IN" smtClean="0"/>
              <a:pPr/>
              <a:t>5</a:t>
            </a:fld>
            <a:endParaRPr lang="en-IN"/>
          </a:p>
        </p:txBody>
      </p:sp>
    </p:spTree>
    <p:extLst>
      <p:ext uri="{BB962C8B-B14F-4D97-AF65-F5344CB8AC3E}">
        <p14:creationId xmlns:p14="http://schemas.microsoft.com/office/powerpoint/2010/main" val="1238517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ECB90CD3-69F4-4F3F-8BC7-11835B5E6BF7}" type="slidenum">
              <a:rPr lang="en-IN" smtClean="0"/>
              <a:pPr/>
              <a:t>9</a:t>
            </a:fld>
            <a:endParaRPr lang="en-IN"/>
          </a:p>
        </p:txBody>
      </p:sp>
    </p:spTree>
    <p:extLst>
      <p:ext uri="{BB962C8B-B14F-4D97-AF65-F5344CB8AC3E}">
        <p14:creationId xmlns:p14="http://schemas.microsoft.com/office/powerpoint/2010/main" val="3273155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ECB90CD3-69F4-4F3F-8BC7-11835B5E6BF7}" type="slidenum">
              <a:rPr lang="en-IN" smtClean="0"/>
              <a:pPr/>
              <a:t>10</a:t>
            </a:fld>
            <a:endParaRPr lang="en-IN"/>
          </a:p>
        </p:txBody>
      </p:sp>
    </p:spTree>
    <p:extLst>
      <p:ext uri="{BB962C8B-B14F-4D97-AF65-F5344CB8AC3E}">
        <p14:creationId xmlns:p14="http://schemas.microsoft.com/office/powerpoint/2010/main" val="269469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ECB90CD3-69F4-4F3F-8BC7-11835B5E6BF7}" type="slidenum">
              <a:rPr lang="en-IN" smtClean="0"/>
              <a:pPr/>
              <a:t>16</a:t>
            </a:fld>
            <a:endParaRPr lang="en-IN"/>
          </a:p>
        </p:txBody>
      </p:sp>
    </p:spTree>
    <p:extLst>
      <p:ext uri="{BB962C8B-B14F-4D97-AF65-F5344CB8AC3E}">
        <p14:creationId xmlns:p14="http://schemas.microsoft.com/office/powerpoint/2010/main" val="400054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3" name="Google Shape;16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13281393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8965" y="2724454"/>
            <a:ext cx="8246070" cy="1068935"/>
          </a:xfrm>
          <a:noFill/>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448965" y="3793390"/>
            <a:ext cx="8246070" cy="610821"/>
          </a:xfrm>
          <a:noFill/>
        </p:spPr>
        <p:txBody>
          <a:bodyPr>
            <a:normAutofit/>
          </a:bodyPr>
          <a:lstStyle>
            <a:lvl1pPr marL="0" indent="0" algn="r">
              <a:buNone/>
              <a:defRPr sz="2800" b="0" i="0">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7/23/2021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655770" y="3946095"/>
            <a:ext cx="1294032" cy="465853"/>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10" name="Google Shape;10;p2"/>
          <p:cNvSpPr/>
          <p:nvPr/>
        </p:nvSpPr>
        <p:spPr>
          <a:xfrm>
            <a:off x="7544483" y="657775"/>
            <a:ext cx="1299300" cy="432900"/>
          </a:xfrm>
          <a:prstGeom prst="triangle">
            <a:avLst>
              <a:gd name="adj" fmla="val 32425"/>
            </a:avLst>
          </a:prstGeom>
          <a:solidFill>
            <a:srgbClr val="26324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vo"/>
              <a:ea typeface="Arvo"/>
              <a:cs typeface="Arvo"/>
              <a:sym typeface="Arvo"/>
            </a:endParaRPr>
          </a:p>
        </p:txBody>
      </p:sp>
      <p:grpSp>
        <p:nvGrpSpPr>
          <p:cNvPr id="11" name="Google Shape;11;p2"/>
          <p:cNvGrpSpPr/>
          <p:nvPr/>
        </p:nvGrpSpPr>
        <p:grpSpPr>
          <a:xfrm>
            <a:off x="1" y="-7088"/>
            <a:ext cx="8661398" cy="5150588"/>
            <a:chOff x="0" y="-7088"/>
            <a:chExt cx="8661398" cy="5150588"/>
          </a:xfrm>
        </p:grpSpPr>
        <p:sp>
          <p:nvSpPr>
            <p:cNvPr id="12" name="Google Shape;12;p2"/>
            <p:cNvSpPr/>
            <p:nvPr/>
          </p:nvSpPr>
          <p:spPr>
            <a:xfrm>
              <a:off x="0" y="0"/>
              <a:ext cx="3525000" cy="5143500"/>
            </a:xfrm>
            <a:prstGeom prst="rect">
              <a:avLst/>
            </a:prstGeom>
            <a:solidFill>
              <a:srgbClr val="C7D3E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13;p2"/>
            <p:cNvSpPr/>
            <p:nvPr/>
          </p:nvSpPr>
          <p:spPr>
            <a:xfrm rot="10800000" flipH="1">
              <a:off x="3517898" y="-7088"/>
              <a:ext cx="5143500" cy="5143500"/>
            </a:xfrm>
            <a:prstGeom prst="rtTriangle">
              <a:avLst/>
            </a:prstGeom>
            <a:solidFill>
              <a:srgbClr val="C7D3E6"/>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vo"/>
                <a:ea typeface="Arvo"/>
                <a:cs typeface="Arvo"/>
                <a:sym typeface="Arvo"/>
              </a:endParaRPr>
            </a:p>
          </p:txBody>
        </p:sp>
      </p:grpSp>
      <p:grpSp>
        <p:nvGrpSpPr>
          <p:cNvPr id="14" name="Google Shape;14;p2"/>
          <p:cNvGrpSpPr/>
          <p:nvPr/>
        </p:nvGrpSpPr>
        <p:grpSpPr>
          <a:xfrm rot="10800000" flipH="1">
            <a:off x="2" y="1090763"/>
            <a:ext cx="8847502" cy="2961975"/>
            <a:chOff x="-8178042" y="-4493254"/>
            <a:chExt cx="19483597" cy="6522736"/>
          </a:xfrm>
        </p:grpSpPr>
        <p:sp>
          <p:nvSpPr>
            <p:cNvPr id="15" name="Google Shape;15;p2"/>
            <p:cNvSpPr/>
            <p:nvPr/>
          </p:nvSpPr>
          <p:spPr>
            <a:xfrm>
              <a:off x="-8178042" y="-4493118"/>
              <a:ext cx="12968400" cy="6522600"/>
            </a:xfrm>
            <a:prstGeom prst="rect">
              <a:avLst/>
            </a:prstGeom>
            <a:solidFill>
              <a:srgbClr val="3F537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vo"/>
                <a:ea typeface="Arvo"/>
                <a:cs typeface="Arvo"/>
                <a:sym typeface="Arvo"/>
              </a:endParaRPr>
            </a:p>
          </p:txBody>
        </p:sp>
        <p:sp>
          <p:nvSpPr>
            <p:cNvPr id="16" name="Google Shape;16;p2"/>
            <p:cNvSpPr/>
            <p:nvPr/>
          </p:nvSpPr>
          <p:spPr>
            <a:xfrm>
              <a:off x="4782955" y="-4493254"/>
              <a:ext cx="6522600" cy="6522600"/>
            </a:xfrm>
            <a:prstGeom prst="rtTriangle">
              <a:avLst/>
            </a:prstGeom>
            <a:solidFill>
              <a:srgbClr val="3F537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vo"/>
                <a:ea typeface="Arvo"/>
                <a:cs typeface="Arvo"/>
                <a:sym typeface="Arvo"/>
              </a:endParaRPr>
            </a:p>
          </p:txBody>
        </p:sp>
      </p:grpSp>
      <p:grpSp>
        <p:nvGrpSpPr>
          <p:cNvPr id="17" name="Google Shape;17;p2"/>
          <p:cNvGrpSpPr/>
          <p:nvPr/>
        </p:nvGrpSpPr>
        <p:grpSpPr>
          <a:xfrm>
            <a:off x="3677236" y="4278349"/>
            <a:ext cx="5480828" cy="432996"/>
            <a:chOff x="5582265" y="4646738"/>
            <a:chExt cx="5480828" cy="432996"/>
          </a:xfrm>
        </p:grpSpPr>
        <p:sp>
          <p:nvSpPr>
            <p:cNvPr id="18" name="Google Shape;18;p2"/>
            <p:cNvSpPr/>
            <p:nvPr/>
          </p:nvSpPr>
          <p:spPr>
            <a:xfrm rot="10800000">
              <a:off x="5582265" y="4948334"/>
              <a:ext cx="394200" cy="131400"/>
            </a:xfrm>
            <a:prstGeom prst="triangle">
              <a:avLst>
                <a:gd name="adj" fmla="val 32425"/>
              </a:avLst>
            </a:prstGeom>
            <a:solidFill>
              <a:srgbClr val="D26F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9" name="Google Shape;19;p2"/>
            <p:cNvGrpSpPr/>
            <p:nvPr/>
          </p:nvGrpSpPr>
          <p:grpSpPr>
            <a:xfrm flipH="1">
              <a:off x="5585232" y="4646738"/>
              <a:ext cx="5477861" cy="304551"/>
              <a:chOff x="-24158748" y="330075"/>
              <a:chExt cx="30568423" cy="1699506"/>
            </a:xfrm>
          </p:grpSpPr>
          <p:sp>
            <p:nvSpPr>
              <p:cNvPr id="20" name="Google Shape;20;p2"/>
              <p:cNvSpPr/>
              <p:nvPr/>
            </p:nvSpPr>
            <p:spPr>
              <a:xfrm>
                <a:off x="-24158748" y="330081"/>
                <a:ext cx="28907999" cy="1699500"/>
              </a:xfrm>
              <a:prstGeom prst="rect">
                <a:avLst/>
              </a:prstGeom>
              <a:solidFill>
                <a:srgbClr val="FF98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 name="Google Shape;21;p2"/>
              <p:cNvSpPr/>
              <p:nvPr/>
            </p:nvSpPr>
            <p:spPr>
              <a:xfrm>
                <a:off x="4710175" y="330075"/>
                <a:ext cx="1699500" cy="1699500"/>
              </a:xfrm>
              <a:prstGeom prst="rtTriangle">
                <a:avLst/>
              </a:prstGeom>
              <a:solidFill>
                <a:srgbClr val="FF9800"/>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22" name="Google Shape;22;p2"/>
          <p:cNvSpPr txBox="1">
            <a:spLocks noGrp="1"/>
          </p:cNvSpPr>
          <p:nvPr>
            <p:ph type="ctrTitle"/>
          </p:nvPr>
        </p:nvSpPr>
        <p:spPr>
          <a:xfrm>
            <a:off x="685800" y="1090750"/>
            <a:ext cx="5367900" cy="2961900"/>
          </a:xfrm>
          <a:prstGeom prst="rect">
            <a:avLst/>
          </a:prstGeom>
          <a:noFill/>
          <a:ln>
            <a:noFill/>
          </a:ln>
        </p:spPr>
        <p:txBody>
          <a:bodyPr spcFirstLastPara="1" wrap="square" lIns="91425" tIns="91425" rIns="91425" bIns="91425" anchor="ctr" anchorCtr="0"/>
          <a:lstStyle>
            <a:lvl1pPr lvl="0" algn="l">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a:endParaRPr/>
          </a:p>
        </p:txBody>
      </p:sp>
    </p:spTree>
    <p:extLst>
      <p:ext uri="{BB962C8B-B14F-4D97-AF65-F5344CB8AC3E}">
        <p14:creationId xmlns:p14="http://schemas.microsoft.com/office/powerpoint/2010/main" val="2714219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044700"/>
            <a:ext cx="8246070" cy="739290"/>
          </a:xfrm>
        </p:spPr>
        <p:txBody>
          <a:bodyPr>
            <a:normAutofit/>
          </a:bodyPr>
          <a:lstStyle>
            <a:lvl1pPr algn="l">
              <a:defRPr sz="3600" baseline="0">
                <a:solidFill>
                  <a:schemeClr val="accent1">
                    <a:lumMod val="60000"/>
                    <a:lumOff val="40000"/>
                  </a:schemeClr>
                </a:solidFill>
                <a:effectLst>
                  <a:outerShdw blurRad="50800" dist="38100" dir="2700000" algn="tl" rotWithShape="0">
                    <a:prstClr val="black">
                      <a:alpha val="40000"/>
                    </a:prst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6" y="1808224"/>
            <a:ext cx="8246070" cy="2901391"/>
          </a:xfrm>
        </p:spPr>
        <p:txBody>
          <a:bodyPr/>
          <a:lstStyle>
            <a:lvl1pPr algn="l">
              <a:defRPr sz="2800">
                <a:solidFill>
                  <a:schemeClr val="bg1"/>
                </a:solidFill>
              </a:defRPr>
            </a:lvl1pPr>
            <a:lvl2pPr algn="l">
              <a:defRPr>
                <a:solidFill>
                  <a:schemeClr val="bg1"/>
                </a:solidFill>
              </a:defRPr>
            </a:lvl2pPr>
            <a:lvl3pPr algn="l">
              <a:defRPr>
                <a:solidFill>
                  <a:schemeClr val="bg1"/>
                </a:solidFill>
              </a:defRPr>
            </a:lvl3pPr>
            <a:lvl4pPr algn="l">
              <a:defRPr>
                <a:solidFill>
                  <a:schemeClr val="bg1"/>
                </a:solidFill>
              </a:defRPr>
            </a:lvl4pPr>
            <a:lvl5pPr algn="l">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1425" y="433880"/>
            <a:ext cx="6413609" cy="572644"/>
          </a:xfrm>
        </p:spPr>
        <p:txBody>
          <a:bodyPr>
            <a:normAutofit/>
          </a:bodyPr>
          <a:lstStyle>
            <a:lvl1pPr algn="l">
              <a:defRPr sz="3600">
                <a:solidFill>
                  <a:schemeClr val="accent1">
                    <a:lumMod val="60000"/>
                    <a:lumOff val="40000"/>
                  </a:schemeClr>
                </a:solidFill>
                <a:effectLst>
                  <a:outerShdw blurRad="50800" dist="38100" dir="2700000" algn="tl" rotWithShape="0">
                    <a:prstClr val="black">
                      <a:alpha val="40000"/>
                    </a:prst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2281425" y="1198559"/>
            <a:ext cx="6413609" cy="3511061"/>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7/23/2021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7/23/2021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7/23/2021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4" y="1044700"/>
            <a:ext cx="8246071" cy="763525"/>
          </a:xfrm>
        </p:spPr>
        <p:txBody>
          <a:bodyPr>
            <a:normAutofit/>
          </a:bodyPr>
          <a:lstStyle>
            <a:lvl1pPr algn="l">
              <a:defRPr sz="3600" baseline="0">
                <a:solidFill>
                  <a:schemeClr val="accent1">
                    <a:lumMod val="60000"/>
                    <a:lumOff val="40000"/>
                  </a:schemeClr>
                </a:solidFill>
                <a:effectLst>
                  <a:outerShdw blurRad="50800" dist="38100" dir="2700000" algn="tl" rotWithShape="0">
                    <a:prstClr val="black">
                      <a:alpha val="40000"/>
                    </a:prstClr>
                  </a:outerShdw>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6879" y="1834820"/>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536879" y="2266340"/>
            <a:ext cx="4040188"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572000" y="1834820"/>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572000" y="2266340"/>
            <a:ext cx="4041775"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7/23/2021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7/23/2021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7/23/2021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7/23/2021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74"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hyperlink" Target="http://www.scconline.com/DocumentLink/ufN42oMN" TargetMode="Externa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08475" y="2419045"/>
            <a:ext cx="5039265" cy="1527050"/>
          </a:xfrm>
        </p:spPr>
        <p:txBody>
          <a:bodyPr>
            <a:normAutofit/>
          </a:bodyPr>
          <a:lstStyle/>
          <a:p>
            <a:pPr algn="ctr"/>
            <a:r>
              <a:rPr lang="en-US" sz="3000" b="1" dirty="0" smtClean="0">
                <a:latin typeface="Gill Sans MT" panose="020B0502020104020203" pitchFamily="34" charset="0"/>
                <a:cs typeface="Times New Roman" panose="02020603050405020304" pitchFamily="18" charset="0"/>
              </a:rPr>
              <a:t>ARREST, REMAND AND BAIL UNDER GST</a:t>
            </a:r>
            <a:endParaRPr lang="en-US" sz="3000" b="1" dirty="0">
              <a:latin typeface="Gill Sans MT" panose="020B0502020104020203" pitchFamily="34" charset="0"/>
              <a:cs typeface="Times New Roman" panose="02020603050405020304" pitchFamily="18" charset="0"/>
            </a:endParaRPr>
          </a:p>
        </p:txBody>
      </p:sp>
      <p:sp>
        <p:nvSpPr>
          <p:cNvPr id="3" name="Subtitle 2"/>
          <p:cNvSpPr>
            <a:spLocks noGrp="1"/>
          </p:cNvSpPr>
          <p:nvPr>
            <p:ph type="subTitle" idx="1"/>
          </p:nvPr>
        </p:nvSpPr>
        <p:spPr>
          <a:xfrm>
            <a:off x="3884827" y="3640685"/>
            <a:ext cx="4886559" cy="1527050"/>
          </a:xfrm>
        </p:spPr>
        <p:txBody>
          <a:bodyPr>
            <a:normAutofit/>
          </a:bodyPr>
          <a:lstStyle/>
          <a:p>
            <a:pPr algn="ctr">
              <a:spcBef>
                <a:spcPts val="0"/>
              </a:spcBef>
            </a:pPr>
            <a:r>
              <a:rPr lang="en-IN" sz="1200" b="1" dirty="0">
                <a:solidFill>
                  <a:schemeClr val="bg1"/>
                </a:solidFill>
                <a:latin typeface="Gill Sans MT" panose="020B0502020104020203" pitchFamily="34" charset="0"/>
                <a:ea typeface="Times New Roman"/>
                <a:cs typeface="Times New Roman" panose="02020603050405020304" pitchFamily="18" charset="0"/>
                <a:sym typeface="Times New Roman"/>
              </a:rPr>
              <a:t>Presented By</a:t>
            </a:r>
          </a:p>
          <a:p>
            <a:pPr algn="ctr">
              <a:spcBef>
                <a:spcPts val="0"/>
              </a:spcBef>
            </a:pPr>
            <a:r>
              <a:rPr lang="en-IN" sz="1200" b="1" dirty="0">
                <a:solidFill>
                  <a:schemeClr val="bg1"/>
                </a:solidFill>
                <a:latin typeface="Gill Sans MT" panose="020B0502020104020203" pitchFamily="34" charset="0"/>
                <a:ea typeface="Times New Roman"/>
                <a:cs typeface="Times New Roman" panose="02020603050405020304" pitchFamily="18" charset="0"/>
                <a:sym typeface="Times New Roman"/>
              </a:rPr>
              <a:t>Adv. VINEET BHATIA</a:t>
            </a:r>
            <a:endParaRPr lang="en-IN" sz="1200" dirty="0">
              <a:solidFill>
                <a:schemeClr val="bg1"/>
              </a:solidFill>
              <a:latin typeface="Gill Sans MT" panose="020B0502020104020203" pitchFamily="34" charset="0"/>
              <a:cs typeface="Times New Roman" panose="02020603050405020304" pitchFamily="18" charset="0"/>
              <a:sym typeface="Times New Roman"/>
            </a:endParaRPr>
          </a:p>
          <a:p>
            <a:pPr algn="ctr">
              <a:spcBef>
                <a:spcPts val="0"/>
              </a:spcBef>
            </a:pPr>
            <a:r>
              <a:rPr lang="en-IN" sz="1200" b="1" dirty="0" smtClean="0">
                <a:solidFill>
                  <a:schemeClr val="bg1"/>
                </a:solidFill>
                <a:latin typeface="Gill Sans MT" panose="020B0502020104020203" pitchFamily="34" charset="0"/>
                <a:ea typeface="Times New Roman"/>
                <a:cs typeface="Times New Roman" panose="02020603050405020304" pitchFamily="18" charset="0"/>
                <a:sym typeface="Times New Roman"/>
              </a:rPr>
              <a:t>9811081159</a:t>
            </a:r>
          </a:p>
          <a:p>
            <a:pPr algn="l">
              <a:spcBef>
                <a:spcPts val="0"/>
              </a:spcBef>
            </a:pPr>
            <a:endParaRPr lang="en-IN" sz="1000" b="1" dirty="0" smtClean="0">
              <a:solidFill>
                <a:schemeClr val="bg1"/>
              </a:solidFill>
              <a:ea typeface="Times New Roman"/>
              <a:cs typeface="Times New Roman"/>
              <a:sym typeface="Times New Roman"/>
            </a:endParaRPr>
          </a:p>
          <a:p>
            <a:pPr algn="l">
              <a:spcAft>
                <a:spcPts val="267"/>
              </a:spcAft>
            </a:pPr>
            <a:endParaRPr lang="en-US" sz="1000" b="1" dirty="0" smtClean="0">
              <a:solidFill>
                <a:schemeClr val="bg1"/>
              </a:solidFill>
              <a:ea typeface="Times New Roman"/>
              <a:cs typeface="Times New Roman"/>
              <a:sym typeface="Times New Roman"/>
            </a:endParaRPr>
          </a:p>
          <a:p>
            <a:pPr algn="l">
              <a:spcAft>
                <a:spcPts val="267"/>
              </a:spcAft>
            </a:pPr>
            <a:endParaRPr lang="en-US" sz="1000" b="1" dirty="0">
              <a:solidFill>
                <a:schemeClr val="bg1"/>
              </a:solidFill>
              <a:ea typeface="Times New Roman"/>
              <a:cs typeface="Times New Roman"/>
              <a:sym typeface="Times New Roman"/>
            </a:endParaRPr>
          </a:p>
          <a:p>
            <a:pPr algn="l">
              <a:spcBef>
                <a:spcPts val="320"/>
              </a:spcBef>
            </a:pPr>
            <a:endParaRPr lang="en-US" sz="1000" dirty="0">
              <a:solidFill>
                <a:schemeClr val="bg1"/>
              </a:solidFill>
            </a:endParaRPr>
          </a:p>
        </p:txBody>
      </p:sp>
      <p:pic>
        <p:nvPicPr>
          <p:cNvPr id="4" name="Google Shape;166;p10"/>
          <p:cNvPicPr preferRelativeResize="0"/>
          <p:nvPr/>
        </p:nvPicPr>
        <p:blipFill rotWithShape="1">
          <a:blip r:embed="rId2" cstate="print">
            <a:alphaModFix/>
          </a:blip>
          <a:srcRect/>
          <a:stretch/>
        </p:blipFill>
        <p:spPr>
          <a:xfrm>
            <a:off x="5335525" y="4251505"/>
            <a:ext cx="1985165" cy="458114"/>
          </a:xfrm>
          <a:prstGeom prst="rect">
            <a:avLst/>
          </a:prstGeom>
          <a:solidFill>
            <a:schemeClr val="accent1">
              <a:lumMod val="20000"/>
              <a:lumOff val="80000"/>
            </a:schemeClr>
          </a:solidFill>
          <a:ln>
            <a:noFill/>
          </a:ln>
        </p:spPr>
      </p:pic>
    </p:spTree>
    <p:extLst>
      <p:ext uri="{BB962C8B-B14F-4D97-AF65-F5344CB8AC3E}">
        <p14:creationId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6910" y="1350110"/>
            <a:ext cx="6413610" cy="458115"/>
          </a:xfrm>
          <a:ln w="28575">
            <a:solidFill>
              <a:schemeClr val="bg1"/>
            </a:solidFill>
          </a:ln>
        </p:spPr>
        <p:txBody>
          <a:bodyPr>
            <a:normAutofit/>
          </a:bodyPr>
          <a:lstStyle/>
          <a:p>
            <a:r>
              <a:rPr lang="en-US" sz="2000" dirty="0" smtClean="0">
                <a:latin typeface="Gill Sans MT" panose="020B0502020104020203" pitchFamily="34" charset="0"/>
                <a:cs typeface="Times New Roman" panose="02020603050405020304" pitchFamily="18" charset="0"/>
              </a:rPr>
              <a:t>NATURE OF OFFENCE [Section 132(5)]</a:t>
            </a:r>
            <a:endParaRPr lang="en-US" sz="3200" dirty="0">
              <a:latin typeface="Gill Sans MT" panose="020B0502020104020203" pitchFamily="34" charset="0"/>
            </a:endParaRPr>
          </a:p>
        </p:txBody>
      </p:sp>
      <p:graphicFrame>
        <p:nvGraphicFramePr>
          <p:cNvPr id="3" name="Content Placeholder 2"/>
          <p:cNvGraphicFramePr>
            <a:graphicFrameLocks noGrp="1"/>
          </p:cNvGraphicFramePr>
          <p:nvPr>
            <p:ph sz="half" idx="2"/>
            <p:extLst>
              <p:ext uri="{D42A27DB-BD31-4B8C-83A1-F6EECF244321}">
                <p14:modId xmlns:p14="http://schemas.microsoft.com/office/powerpoint/2010/main" val="176521994"/>
              </p:ext>
            </p:extLst>
          </p:nvPr>
        </p:nvGraphicFramePr>
        <p:xfrm>
          <a:off x="446910" y="1960930"/>
          <a:ext cx="7790010" cy="2595985"/>
        </p:xfrm>
        <a:graphic>
          <a:graphicData uri="http://schemas.openxmlformats.org/drawingml/2006/table">
            <a:tbl>
              <a:tblPr firstRow="1" bandRow="1">
                <a:tableStyleId>{073A0DAA-6AF3-43AB-8588-CEC1D06C72B9}</a:tableStyleId>
              </a:tblPr>
              <a:tblGrid>
                <a:gridCol w="564493"/>
                <a:gridCol w="1919278"/>
                <a:gridCol w="1411235"/>
                <a:gridCol w="1498079"/>
                <a:gridCol w="2396925"/>
              </a:tblGrid>
              <a:tr h="480182">
                <a:tc>
                  <a:txBody>
                    <a:bodyPr/>
                    <a:lstStyle/>
                    <a:p>
                      <a:r>
                        <a:rPr lang="en-IN" sz="1200" b="0" dirty="0" smtClean="0">
                          <a:latin typeface="Gill Sans MT" panose="020B0502020104020203" pitchFamily="34" charset="0"/>
                          <a:cs typeface="Times New Roman" panose="02020603050405020304" pitchFamily="18" charset="0"/>
                        </a:rPr>
                        <a:t>Sr.</a:t>
                      </a:r>
                      <a:r>
                        <a:rPr lang="en-IN" sz="1200" b="0" baseline="0" dirty="0" smtClean="0">
                          <a:latin typeface="Gill Sans MT" panose="020B0502020104020203" pitchFamily="34" charset="0"/>
                          <a:cs typeface="Times New Roman" panose="02020603050405020304" pitchFamily="18" charset="0"/>
                        </a:rPr>
                        <a:t> No.</a:t>
                      </a:r>
                      <a:endParaRPr lang="en-IN" sz="1200" b="0" dirty="0">
                        <a:latin typeface="Gill Sans MT" panose="020B0502020104020203" pitchFamily="34" charset="0"/>
                        <a:cs typeface="Times New Roman" panose="02020603050405020304" pitchFamily="18" charset="0"/>
                      </a:endParaRPr>
                    </a:p>
                  </a:txBody>
                  <a:tcPr anchor="ctr"/>
                </a:tc>
                <a:tc>
                  <a:txBody>
                    <a:bodyPr/>
                    <a:lstStyle/>
                    <a:p>
                      <a:pPr algn="ctr"/>
                      <a:r>
                        <a:rPr lang="en-IN" sz="1200" b="0" kern="1200" dirty="0" smtClean="0">
                          <a:solidFill>
                            <a:schemeClr val="lt1"/>
                          </a:solidFill>
                          <a:latin typeface="Gill Sans MT" panose="020B0502020104020203" pitchFamily="34" charset="0"/>
                          <a:ea typeface="+mn-ea"/>
                          <a:cs typeface="Times New Roman" panose="02020603050405020304" pitchFamily="18" charset="0"/>
                        </a:rPr>
                        <a:t>Offence</a:t>
                      </a:r>
                      <a:endParaRPr lang="en-IN" sz="1200" b="0" kern="1200" dirty="0">
                        <a:solidFill>
                          <a:schemeClr val="lt1"/>
                        </a:solidFill>
                        <a:latin typeface="Gill Sans MT" panose="020B0502020104020203" pitchFamily="34" charset="0"/>
                        <a:ea typeface="+mn-ea"/>
                        <a:cs typeface="Times New Roman" panose="02020603050405020304" pitchFamily="18" charset="0"/>
                      </a:endParaRPr>
                    </a:p>
                  </a:txBody>
                  <a:tcPr anchor="ctr"/>
                </a:tc>
                <a:tc>
                  <a:txBody>
                    <a:bodyPr/>
                    <a:lstStyle/>
                    <a:p>
                      <a:pPr algn="ctr"/>
                      <a:r>
                        <a:rPr lang="en-IN" sz="1200" b="0" kern="1200" dirty="0" smtClean="0">
                          <a:solidFill>
                            <a:schemeClr val="lt1"/>
                          </a:solidFill>
                          <a:latin typeface="Gill Sans MT" panose="020B0502020104020203" pitchFamily="34" charset="0"/>
                          <a:ea typeface="+mn-ea"/>
                          <a:cs typeface="Times New Roman" panose="02020603050405020304" pitchFamily="18" charset="0"/>
                        </a:rPr>
                        <a:t>Quantum</a:t>
                      </a:r>
                      <a:endParaRPr lang="en-IN" sz="1200" b="0" kern="1200" dirty="0">
                        <a:solidFill>
                          <a:schemeClr val="lt1"/>
                        </a:solidFill>
                        <a:latin typeface="Gill Sans MT" panose="020B0502020104020203" pitchFamily="34" charset="0"/>
                        <a:ea typeface="+mn-ea"/>
                        <a:cs typeface="Times New Roman" panose="02020603050405020304" pitchFamily="18" charset="0"/>
                      </a:endParaRPr>
                    </a:p>
                  </a:txBody>
                  <a:tcPr anchor="ctr"/>
                </a:tc>
                <a:tc>
                  <a:txBody>
                    <a:bodyPr/>
                    <a:lstStyle/>
                    <a:p>
                      <a:pPr algn="ctr"/>
                      <a:r>
                        <a:rPr lang="en-IN" sz="1200" b="0" kern="1200" dirty="0" smtClean="0">
                          <a:solidFill>
                            <a:schemeClr val="lt1"/>
                          </a:solidFill>
                          <a:latin typeface="Gill Sans MT" panose="020B0502020104020203" pitchFamily="34" charset="0"/>
                          <a:ea typeface="+mn-ea"/>
                          <a:cs typeface="Times New Roman" panose="02020603050405020304" pitchFamily="18" charset="0"/>
                        </a:rPr>
                        <a:t>Punishment</a:t>
                      </a:r>
                      <a:endParaRPr lang="en-IN" sz="1200" b="0" kern="1200" dirty="0">
                        <a:solidFill>
                          <a:schemeClr val="lt1"/>
                        </a:solidFill>
                        <a:latin typeface="Gill Sans MT" panose="020B0502020104020203" pitchFamily="34" charset="0"/>
                        <a:ea typeface="+mn-ea"/>
                        <a:cs typeface="Times New Roman" panose="02020603050405020304" pitchFamily="18" charset="0"/>
                      </a:endParaRPr>
                    </a:p>
                  </a:txBody>
                  <a:tcPr anchor="ctr"/>
                </a:tc>
                <a:tc>
                  <a:txBody>
                    <a:bodyPr/>
                    <a:lstStyle/>
                    <a:p>
                      <a:pPr algn="ctr"/>
                      <a:r>
                        <a:rPr lang="en-IN" sz="1200" b="0" kern="1200" dirty="0" err="1" smtClean="0">
                          <a:solidFill>
                            <a:schemeClr val="lt1"/>
                          </a:solidFill>
                          <a:latin typeface="Gill Sans MT" panose="020B0502020104020203" pitchFamily="34" charset="0"/>
                          <a:ea typeface="+mn-ea"/>
                          <a:cs typeface="Times New Roman" panose="02020603050405020304" pitchFamily="18" charset="0"/>
                        </a:rPr>
                        <a:t>Bailable</a:t>
                      </a:r>
                      <a:r>
                        <a:rPr lang="en-IN" sz="1200" b="0" kern="1200" dirty="0" smtClean="0">
                          <a:solidFill>
                            <a:schemeClr val="lt1"/>
                          </a:solidFill>
                          <a:latin typeface="Gill Sans MT" panose="020B0502020104020203" pitchFamily="34" charset="0"/>
                          <a:ea typeface="+mn-ea"/>
                          <a:cs typeface="Times New Roman" panose="02020603050405020304" pitchFamily="18" charset="0"/>
                        </a:rPr>
                        <a:t> or Non-</a:t>
                      </a:r>
                      <a:r>
                        <a:rPr lang="en-IN" sz="1200" b="0" kern="1200" dirty="0" err="1" smtClean="0">
                          <a:solidFill>
                            <a:schemeClr val="lt1"/>
                          </a:solidFill>
                          <a:latin typeface="Gill Sans MT" panose="020B0502020104020203" pitchFamily="34" charset="0"/>
                          <a:ea typeface="+mn-ea"/>
                          <a:cs typeface="Times New Roman" panose="02020603050405020304" pitchFamily="18" charset="0"/>
                        </a:rPr>
                        <a:t>Bailable</a:t>
                      </a:r>
                      <a:endParaRPr lang="en-IN" sz="1200" b="0" kern="1200" dirty="0">
                        <a:solidFill>
                          <a:schemeClr val="lt1"/>
                        </a:solidFill>
                        <a:latin typeface="Gill Sans MT" panose="020B0502020104020203" pitchFamily="34" charset="0"/>
                        <a:ea typeface="+mn-ea"/>
                        <a:cs typeface="Times New Roman" panose="02020603050405020304" pitchFamily="18" charset="0"/>
                      </a:endParaRPr>
                    </a:p>
                  </a:txBody>
                  <a:tcPr anchor="ctr"/>
                </a:tc>
              </a:tr>
              <a:tr h="1042456">
                <a:tc>
                  <a:txBody>
                    <a:bodyPr/>
                    <a:lstStyle/>
                    <a:p>
                      <a:pPr algn="ctr"/>
                      <a:r>
                        <a:rPr lang="en-IN" sz="1200" b="0" kern="1200" dirty="0" smtClean="0">
                          <a:solidFill>
                            <a:schemeClr val="tx1"/>
                          </a:solidFill>
                          <a:latin typeface="Gill Sans MT" panose="020B0502020104020203" pitchFamily="34" charset="0"/>
                          <a:ea typeface="+mn-ea"/>
                          <a:cs typeface="Times New Roman" panose="02020603050405020304" pitchFamily="18" charset="0"/>
                        </a:rPr>
                        <a:t>1.</a:t>
                      </a:r>
                      <a:endParaRPr lang="en-IN" sz="1200" b="0" kern="1200" dirty="0">
                        <a:solidFill>
                          <a:schemeClr val="tx1"/>
                        </a:solidFill>
                        <a:latin typeface="Gill Sans MT" panose="020B0502020104020203" pitchFamily="34" charset="0"/>
                        <a:ea typeface="+mn-ea"/>
                        <a:cs typeface="Times New Roman" panose="02020603050405020304" pitchFamily="18" charset="0"/>
                      </a:endParaRPr>
                    </a:p>
                  </a:txBody>
                  <a:tcPr anchor="ctr"/>
                </a:tc>
                <a:tc>
                  <a:txBody>
                    <a:bodyPr/>
                    <a:lstStyle/>
                    <a:p>
                      <a:pPr marL="0" algn="ctr" defTabSz="914400" rtl="0" eaLnBrk="1" latinLnBrk="0" hangingPunct="1"/>
                      <a:r>
                        <a:rPr lang="en-IN" sz="1200" b="0" kern="1200" dirty="0" smtClean="0">
                          <a:solidFill>
                            <a:schemeClr val="tx1"/>
                          </a:solidFill>
                          <a:latin typeface="Gill Sans MT" panose="020B0502020104020203" pitchFamily="34" charset="0"/>
                          <a:ea typeface="+mn-ea"/>
                          <a:cs typeface="Times New Roman" panose="02020603050405020304" pitchFamily="18" charset="0"/>
                        </a:rPr>
                        <a:t>Any Offence specified in Section 132(1) (a) or (b) or (c) or (d) of CGST Act, 2017.</a:t>
                      </a:r>
                      <a:endParaRPr lang="en-IN" sz="1200" b="0" kern="1200" dirty="0">
                        <a:solidFill>
                          <a:schemeClr val="tx1"/>
                        </a:solidFill>
                        <a:latin typeface="Gill Sans MT" panose="020B0502020104020203" pitchFamily="34" charset="0"/>
                        <a:ea typeface="+mn-ea"/>
                        <a:cs typeface="Times New Roman" panose="02020603050405020304" pitchFamily="18" charset="0"/>
                      </a:endParaRPr>
                    </a:p>
                  </a:txBody>
                  <a:tcPr anchor="ctr"/>
                </a:tc>
                <a:tc>
                  <a:txBody>
                    <a:bodyPr/>
                    <a:lstStyle/>
                    <a:p>
                      <a:pPr algn="ctr"/>
                      <a:r>
                        <a:rPr lang="en-IN" sz="1200" b="0" kern="1200" dirty="0" smtClean="0">
                          <a:solidFill>
                            <a:schemeClr val="tx1"/>
                          </a:solidFill>
                          <a:latin typeface="Gill Sans MT" panose="020B0502020104020203" pitchFamily="34" charset="0"/>
                          <a:ea typeface="+mn-ea"/>
                          <a:cs typeface="Times New Roman" panose="02020603050405020304" pitchFamily="18" charset="0"/>
                        </a:rPr>
                        <a:t>Tax of Rs. 5 Crores and above</a:t>
                      </a:r>
                      <a:endParaRPr lang="en-IN" sz="1200" b="0" kern="1200" dirty="0">
                        <a:solidFill>
                          <a:schemeClr val="tx1"/>
                        </a:solidFill>
                        <a:latin typeface="Gill Sans MT" panose="020B0502020104020203" pitchFamily="34" charset="0"/>
                        <a:ea typeface="+mn-ea"/>
                        <a:cs typeface="Times New Roman" panose="02020603050405020304" pitchFamily="18" charset="0"/>
                      </a:endParaRPr>
                    </a:p>
                  </a:txBody>
                  <a:tcPr anchor="ctr"/>
                </a:tc>
                <a:tc>
                  <a:txBody>
                    <a:bodyPr/>
                    <a:lstStyle/>
                    <a:p>
                      <a:pPr algn="ctr"/>
                      <a:r>
                        <a:rPr lang="en-IN" sz="1200" b="0" dirty="0" smtClean="0">
                          <a:latin typeface="Gill Sans MT" panose="020B0502020104020203" pitchFamily="34" charset="0"/>
                        </a:rPr>
                        <a:t> </a:t>
                      </a:r>
                      <a:r>
                        <a:rPr lang="en-IN" sz="1200" b="0" kern="1200" dirty="0" smtClean="0">
                          <a:solidFill>
                            <a:schemeClr val="tx1"/>
                          </a:solidFill>
                          <a:latin typeface="Gill Sans MT" panose="020B0502020104020203" pitchFamily="34" charset="0"/>
                          <a:ea typeface="+mn-ea"/>
                          <a:cs typeface="Times New Roman" panose="02020603050405020304" pitchFamily="18" charset="0"/>
                        </a:rPr>
                        <a:t>5 years</a:t>
                      </a:r>
                      <a:endParaRPr lang="en-IN" sz="1200" b="0" kern="1200" dirty="0">
                        <a:solidFill>
                          <a:schemeClr val="tx1"/>
                        </a:solidFill>
                        <a:latin typeface="Gill Sans MT" panose="020B0502020104020203" pitchFamily="34" charset="0"/>
                        <a:ea typeface="+mn-ea"/>
                        <a:cs typeface="Times New Roman" panose="02020603050405020304" pitchFamily="18" charset="0"/>
                      </a:endParaRPr>
                    </a:p>
                  </a:txBody>
                  <a:tcPr anchor="ctr"/>
                </a:tc>
                <a:tc>
                  <a:txBody>
                    <a:bodyPr/>
                    <a:lstStyle/>
                    <a:p>
                      <a:pPr algn="ctr"/>
                      <a:r>
                        <a:rPr lang="en-IN" sz="1200" b="1" kern="1200" dirty="0" smtClean="0">
                          <a:solidFill>
                            <a:schemeClr val="tx1"/>
                          </a:solidFill>
                          <a:latin typeface="Gill Sans MT" panose="020B0502020104020203" pitchFamily="34" charset="0"/>
                          <a:ea typeface="+mn-ea"/>
                          <a:cs typeface="Times New Roman" panose="02020603050405020304" pitchFamily="18" charset="0"/>
                        </a:rPr>
                        <a:t>Cognizable and Non-</a:t>
                      </a:r>
                      <a:r>
                        <a:rPr lang="en-IN" sz="1200" b="1" kern="1200" dirty="0" err="1" smtClean="0">
                          <a:solidFill>
                            <a:schemeClr val="tx1"/>
                          </a:solidFill>
                          <a:latin typeface="Gill Sans MT" panose="020B0502020104020203" pitchFamily="34" charset="0"/>
                          <a:ea typeface="+mn-ea"/>
                          <a:cs typeface="Times New Roman" panose="02020603050405020304" pitchFamily="18" charset="0"/>
                        </a:rPr>
                        <a:t>Bailable</a:t>
                      </a:r>
                      <a:endParaRPr lang="en-IN" sz="1200" b="1" kern="1200" dirty="0">
                        <a:solidFill>
                          <a:schemeClr val="tx1"/>
                        </a:solidFill>
                        <a:latin typeface="Gill Sans MT" panose="020B0502020104020203" pitchFamily="34" charset="0"/>
                        <a:ea typeface="+mn-ea"/>
                        <a:cs typeface="Times New Roman" panose="02020603050405020304" pitchFamily="18" charset="0"/>
                      </a:endParaRPr>
                    </a:p>
                  </a:txBody>
                  <a:tcPr anchor="ctr"/>
                </a:tc>
              </a:tr>
              <a:tr h="1073347">
                <a:tc>
                  <a:txBody>
                    <a:bodyPr/>
                    <a:lstStyle/>
                    <a:p>
                      <a:pPr algn="ctr"/>
                      <a:r>
                        <a:rPr lang="en-IN" sz="1200" b="0" kern="1200" dirty="0" smtClean="0">
                          <a:solidFill>
                            <a:schemeClr val="tx1"/>
                          </a:solidFill>
                          <a:latin typeface="Gill Sans MT" panose="020B0502020104020203" pitchFamily="34" charset="0"/>
                          <a:ea typeface="+mn-ea"/>
                          <a:cs typeface="Times New Roman" panose="02020603050405020304" pitchFamily="18" charset="0"/>
                        </a:rPr>
                        <a:t>2.</a:t>
                      </a:r>
                      <a:endParaRPr lang="en-IN" sz="1200" b="0" kern="1200" dirty="0">
                        <a:solidFill>
                          <a:schemeClr val="tx1"/>
                        </a:solidFill>
                        <a:latin typeface="Gill Sans MT" panose="020B0502020104020203" pitchFamily="34" charset="0"/>
                        <a:ea typeface="+mn-ea"/>
                        <a:cs typeface="Times New Roman" panose="02020603050405020304" pitchFamily="18" charset="0"/>
                      </a:endParaRPr>
                    </a:p>
                  </a:txBody>
                  <a:tcPr anchor="ctr"/>
                </a:tc>
                <a:tc>
                  <a:txBody>
                    <a:bodyPr/>
                    <a:lstStyle/>
                    <a:p>
                      <a:pPr marL="0" algn="ctr" defTabSz="914400" rtl="0" eaLnBrk="1" latinLnBrk="0" hangingPunct="1"/>
                      <a:r>
                        <a:rPr lang="en-IN" sz="1200" b="0" kern="1200" dirty="0" smtClean="0">
                          <a:solidFill>
                            <a:schemeClr val="tx1"/>
                          </a:solidFill>
                          <a:latin typeface="Gill Sans MT" panose="020B0502020104020203" pitchFamily="34" charset="0"/>
                          <a:ea typeface="+mn-ea"/>
                          <a:cs typeface="Times New Roman" panose="02020603050405020304" pitchFamily="18" charset="0"/>
                        </a:rPr>
                        <a:t>Any Offence specified in Section 132(1) (a) or (b) or (c) or (d) of CGST Act, 2017.</a:t>
                      </a:r>
                      <a:endParaRPr lang="en-IN" sz="1200" b="0" kern="1200" dirty="0">
                        <a:solidFill>
                          <a:schemeClr val="tx1"/>
                        </a:solidFill>
                        <a:latin typeface="Gill Sans MT" panose="020B0502020104020203" pitchFamily="34" charset="0"/>
                        <a:ea typeface="+mn-ea"/>
                        <a:cs typeface="Times New Roman" panose="02020603050405020304" pitchFamily="18" charset="0"/>
                      </a:endParaRPr>
                    </a:p>
                  </a:txBody>
                  <a:tcPr anchor="ctr"/>
                </a:tc>
                <a:tc>
                  <a:txBody>
                    <a:bodyPr/>
                    <a:lstStyle/>
                    <a:p>
                      <a:pPr algn="ctr"/>
                      <a:r>
                        <a:rPr lang="en-IN" sz="1200" b="0" kern="1200" dirty="0" smtClean="0">
                          <a:solidFill>
                            <a:schemeClr val="tx1"/>
                          </a:solidFill>
                          <a:latin typeface="Gill Sans MT" panose="020B0502020104020203" pitchFamily="34" charset="0"/>
                          <a:ea typeface="+mn-ea"/>
                          <a:cs typeface="Times New Roman" panose="02020603050405020304" pitchFamily="18" charset="0"/>
                        </a:rPr>
                        <a:t>Tax of Rs. 2 Crores and above but below Rs. 5 Crores</a:t>
                      </a:r>
                      <a:endParaRPr lang="en-IN" sz="1200" b="0" kern="1200" dirty="0">
                        <a:solidFill>
                          <a:schemeClr val="tx1"/>
                        </a:solidFill>
                        <a:latin typeface="Gill Sans MT" panose="020B0502020104020203" pitchFamily="34" charset="0"/>
                        <a:ea typeface="+mn-ea"/>
                        <a:cs typeface="Times New Roman" panose="02020603050405020304" pitchFamily="18" charset="0"/>
                      </a:endParaRPr>
                    </a:p>
                  </a:txBody>
                  <a:tcPr anchor="ctr"/>
                </a:tc>
                <a:tc>
                  <a:txBody>
                    <a:bodyPr/>
                    <a:lstStyle/>
                    <a:p>
                      <a:pPr algn="ctr"/>
                      <a:r>
                        <a:rPr lang="en-IN" sz="1200" b="0" dirty="0" smtClean="0">
                          <a:latin typeface="Gill Sans MT" panose="020B0502020104020203" pitchFamily="34" charset="0"/>
                        </a:rPr>
                        <a:t> </a:t>
                      </a:r>
                      <a:r>
                        <a:rPr lang="en-IN" sz="1200" b="0" kern="1200" dirty="0" smtClean="0">
                          <a:solidFill>
                            <a:schemeClr val="tx1"/>
                          </a:solidFill>
                          <a:latin typeface="Gill Sans MT" panose="020B0502020104020203" pitchFamily="34" charset="0"/>
                          <a:ea typeface="+mn-ea"/>
                          <a:cs typeface="Times New Roman" panose="02020603050405020304" pitchFamily="18" charset="0"/>
                        </a:rPr>
                        <a:t>3 years</a:t>
                      </a:r>
                      <a:endParaRPr lang="en-IN" sz="1200" b="0" kern="1200" dirty="0">
                        <a:solidFill>
                          <a:schemeClr val="tx1"/>
                        </a:solidFill>
                        <a:latin typeface="Gill Sans MT" panose="020B0502020104020203" pitchFamily="34" charset="0"/>
                        <a:ea typeface="+mn-ea"/>
                        <a:cs typeface="Times New Roman" panose="02020603050405020304" pitchFamily="18" charset="0"/>
                      </a:endParaRPr>
                    </a:p>
                  </a:txBody>
                  <a:tcPr anchor="ctr"/>
                </a:tc>
                <a:tc>
                  <a:txBody>
                    <a:bodyPr/>
                    <a:lstStyle/>
                    <a:p>
                      <a:pPr algn="ctr"/>
                      <a:r>
                        <a:rPr lang="en-IN" sz="1200" b="1" kern="1200" dirty="0" smtClean="0">
                          <a:solidFill>
                            <a:schemeClr val="tx1"/>
                          </a:solidFill>
                          <a:latin typeface="Gill Sans MT" panose="020B0502020104020203" pitchFamily="34" charset="0"/>
                          <a:ea typeface="+mn-ea"/>
                          <a:cs typeface="Times New Roman" panose="02020603050405020304" pitchFamily="18" charset="0"/>
                        </a:rPr>
                        <a:t>Cognizable and </a:t>
                      </a:r>
                      <a:r>
                        <a:rPr lang="en-IN" sz="1200" b="1" kern="1200" dirty="0" err="1" smtClean="0">
                          <a:solidFill>
                            <a:schemeClr val="tx1"/>
                          </a:solidFill>
                          <a:latin typeface="Gill Sans MT" panose="020B0502020104020203" pitchFamily="34" charset="0"/>
                          <a:ea typeface="+mn-ea"/>
                          <a:cs typeface="Times New Roman" panose="02020603050405020304" pitchFamily="18" charset="0"/>
                        </a:rPr>
                        <a:t>Bailable</a:t>
                      </a:r>
                      <a:endParaRPr lang="en-IN" sz="1200" b="1" kern="1200" dirty="0">
                        <a:solidFill>
                          <a:schemeClr val="tx1"/>
                        </a:solidFill>
                        <a:latin typeface="Gill Sans MT" panose="020B0502020104020203" pitchFamily="34" charset="0"/>
                        <a:ea typeface="+mn-ea"/>
                        <a:cs typeface="Times New Roman" panose="02020603050405020304" pitchFamily="18" charset="0"/>
                      </a:endParaRPr>
                    </a:p>
                  </a:txBody>
                  <a:tcPr anchor="ctr"/>
                </a:tc>
              </a:tr>
            </a:tbl>
          </a:graphicData>
        </a:graphic>
      </p:graphicFrame>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8965" y="4763026"/>
            <a:ext cx="762373" cy="288000"/>
          </a:xfrm>
          <a:prstGeom prst="rect">
            <a:avLst/>
          </a:prstGeom>
          <a:solidFill>
            <a:schemeClr val="bg1"/>
          </a:solidFill>
        </p:spPr>
      </p:pic>
      <p:pic>
        <p:nvPicPr>
          <p:cNvPr id="7" name="Google Shape;166;p10"/>
          <p:cNvPicPr preferRelativeResize="0"/>
          <p:nvPr/>
        </p:nvPicPr>
        <p:blipFill rotWithShape="1">
          <a:blip r:embed="rId4" cstate="print">
            <a:alphaModFix/>
          </a:blip>
          <a:srcRect/>
          <a:stretch/>
        </p:blipFill>
        <p:spPr>
          <a:xfrm>
            <a:off x="7778805" y="4766570"/>
            <a:ext cx="1221640" cy="305416"/>
          </a:xfrm>
          <a:prstGeom prst="rect">
            <a:avLst/>
          </a:prstGeom>
          <a:solidFill>
            <a:schemeClr val="bg1"/>
          </a:solidFill>
          <a:ln>
            <a:noFill/>
          </a:ln>
        </p:spPr>
      </p:pic>
    </p:spTree>
    <p:extLst>
      <p:ext uri="{BB962C8B-B14F-4D97-AF65-F5344CB8AC3E}">
        <p14:creationId xmlns:p14="http://schemas.microsoft.com/office/powerpoint/2010/main" val="2536725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6260" y="4789642"/>
            <a:ext cx="762373" cy="288000"/>
          </a:xfrm>
          <a:prstGeom prst="rect">
            <a:avLst/>
          </a:prstGeom>
          <a:solidFill>
            <a:schemeClr val="bg1"/>
          </a:solidFill>
        </p:spPr>
      </p:pic>
      <p:pic>
        <p:nvPicPr>
          <p:cNvPr id="7" name="Google Shape;166;p10"/>
          <p:cNvPicPr preferRelativeResize="0"/>
          <p:nvPr/>
        </p:nvPicPr>
        <p:blipFill rotWithShape="1">
          <a:blip r:embed="rId3" cstate="print">
            <a:alphaModFix/>
          </a:blip>
          <a:srcRect/>
          <a:stretch/>
        </p:blipFill>
        <p:spPr>
          <a:xfrm>
            <a:off x="7626100" y="4780934"/>
            <a:ext cx="1221640" cy="305416"/>
          </a:xfrm>
          <a:prstGeom prst="rect">
            <a:avLst/>
          </a:prstGeom>
          <a:solidFill>
            <a:schemeClr val="bg1"/>
          </a:solidFill>
          <a:ln>
            <a:noFill/>
          </a:ln>
        </p:spPr>
      </p:pic>
      <p:sp>
        <p:nvSpPr>
          <p:cNvPr id="8" name="Title 3"/>
          <p:cNvSpPr txBox="1">
            <a:spLocks/>
          </p:cNvSpPr>
          <p:nvPr/>
        </p:nvSpPr>
        <p:spPr>
          <a:xfrm>
            <a:off x="296260" y="1312766"/>
            <a:ext cx="6413609" cy="458115"/>
          </a:xfrm>
          <a:prstGeom prst="rect">
            <a:avLst/>
          </a:prstGeom>
          <a:ln w="28575">
            <a:solidFill>
              <a:schemeClr val="bg1"/>
            </a:solidFill>
          </a:ln>
        </p:spPr>
        <p:txBody>
          <a:bodyPr vert="horz" lIns="91440" tIns="45720" rIns="91440" bIns="45720" rtlCol="0" anchor="ctr">
            <a:normAutofit fontScale="97500"/>
          </a:bodyPr>
          <a:lstStyle>
            <a:lvl1pPr algn="l" defTabSz="914400" rtl="0" eaLnBrk="1" latinLnBrk="0" hangingPunct="1">
              <a:spcBef>
                <a:spcPct val="0"/>
              </a:spcBef>
              <a:buNone/>
              <a:defRPr sz="3600" kern="1200" baseline="0">
                <a:solidFill>
                  <a:schemeClr val="accent1">
                    <a:lumMod val="60000"/>
                    <a:lumOff val="40000"/>
                  </a:schemeClr>
                </a:solidFill>
                <a:effectLst>
                  <a:outerShdw blurRad="50800" dist="38100" dir="2700000" algn="tl" rotWithShape="0">
                    <a:prstClr val="black">
                      <a:alpha val="40000"/>
                    </a:prstClr>
                  </a:outerShdw>
                </a:effectLst>
                <a:latin typeface="+mj-lt"/>
                <a:ea typeface="+mj-ea"/>
                <a:cs typeface="+mj-cs"/>
              </a:defRPr>
            </a:lvl1pPr>
          </a:lstStyle>
          <a:p>
            <a:r>
              <a:rPr lang="en-US" sz="2000" b="1" smtClean="0">
                <a:latin typeface="Gill Sans MT" panose="020B0502020104020203" pitchFamily="34" charset="0"/>
                <a:cs typeface="Times New Roman" panose="02020603050405020304" pitchFamily="18" charset="0"/>
              </a:rPr>
              <a:t>POWER TO ARREST UNDER GST [Section 69]</a:t>
            </a:r>
            <a:endParaRPr lang="en-US" sz="2000" b="1" dirty="0">
              <a:latin typeface="Gill Sans MT" panose="020B0502020104020203" pitchFamily="34" charset="0"/>
              <a:cs typeface="Times New Roman" panose="02020603050405020304" pitchFamily="18" charset="0"/>
            </a:endParaRPr>
          </a:p>
        </p:txBody>
      </p:sp>
      <p:sp>
        <p:nvSpPr>
          <p:cNvPr id="9" name="Rectangle 8"/>
          <p:cNvSpPr/>
          <p:nvPr/>
        </p:nvSpPr>
        <p:spPr>
          <a:xfrm>
            <a:off x="296260" y="1840159"/>
            <a:ext cx="8551480" cy="646331"/>
          </a:xfrm>
          <a:prstGeom prst="rect">
            <a:avLst/>
          </a:prstGeom>
          <a:solidFill>
            <a:schemeClr val="bg1">
              <a:lumMod val="85000"/>
            </a:schemeClr>
          </a:solidFill>
          <a:ln w="28575">
            <a:solidFill>
              <a:schemeClr val="bg1"/>
            </a:solidFill>
          </a:ln>
        </p:spPr>
        <p:txBody>
          <a:bodyPr wrap="square">
            <a:spAutoFit/>
          </a:bodyPr>
          <a:lstStyle/>
          <a:p>
            <a:pPr algn="just"/>
            <a:r>
              <a:rPr lang="en-IN" sz="1200" dirty="0">
                <a:latin typeface="Gill Sans MT" panose="020B0502020104020203" pitchFamily="34" charset="0"/>
                <a:cs typeface="Times New Roman" panose="02020603050405020304" pitchFamily="18" charset="0"/>
              </a:rPr>
              <a:t>(1) Where the </a:t>
            </a:r>
            <a:r>
              <a:rPr lang="en-IN" sz="1200" b="1" dirty="0">
                <a:latin typeface="Gill Sans MT" panose="020B0502020104020203" pitchFamily="34" charset="0"/>
                <a:cs typeface="Times New Roman" panose="02020603050405020304" pitchFamily="18" charset="0"/>
              </a:rPr>
              <a:t>Commissioner</a:t>
            </a:r>
            <a:r>
              <a:rPr lang="en-IN" sz="1200" dirty="0">
                <a:latin typeface="Gill Sans MT" panose="020B0502020104020203" pitchFamily="34" charset="0"/>
                <a:cs typeface="Times New Roman" panose="02020603050405020304" pitchFamily="18" charset="0"/>
              </a:rPr>
              <a:t> has </a:t>
            </a:r>
            <a:r>
              <a:rPr lang="en-IN" sz="1200" b="1" dirty="0">
                <a:latin typeface="Gill Sans MT" panose="020B0502020104020203" pitchFamily="34" charset="0"/>
                <a:cs typeface="Times New Roman" panose="02020603050405020304" pitchFamily="18" charset="0"/>
              </a:rPr>
              <a:t>reasons to believe</a:t>
            </a:r>
            <a:r>
              <a:rPr lang="en-IN" sz="1200" dirty="0">
                <a:latin typeface="Gill Sans MT" panose="020B0502020104020203" pitchFamily="34" charset="0"/>
                <a:cs typeface="Times New Roman" panose="02020603050405020304" pitchFamily="18" charset="0"/>
              </a:rPr>
              <a:t> that a person has committed any offence specified in clause (a) or clause (b) or clause (c) or clause (d) of sub-section (1) of section 132 which is punishable under clause (i) or (ii) of sub-section (1), or sub-section (2) of the said section, he </a:t>
            </a:r>
            <a:r>
              <a:rPr lang="en-IN" sz="1200" b="1" dirty="0">
                <a:latin typeface="Gill Sans MT" panose="020B0502020104020203" pitchFamily="34" charset="0"/>
                <a:cs typeface="Times New Roman" panose="02020603050405020304" pitchFamily="18" charset="0"/>
              </a:rPr>
              <a:t>may</a:t>
            </a:r>
            <a:r>
              <a:rPr lang="en-IN" sz="1200" dirty="0">
                <a:latin typeface="Gill Sans MT" panose="020B0502020104020203" pitchFamily="34" charset="0"/>
                <a:cs typeface="Times New Roman" panose="02020603050405020304" pitchFamily="18" charset="0"/>
              </a:rPr>
              <a:t>, by order, authorise any officer of central tax to arrest such person.</a:t>
            </a:r>
            <a:endParaRPr lang="en-IN" sz="1400" dirty="0">
              <a:latin typeface="Gill Sans MT" panose="020B0502020104020203" pitchFamily="34" charset="0"/>
              <a:cs typeface="Times New Roman" panose="02020603050405020304" pitchFamily="18" charset="0"/>
            </a:endParaRPr>
          </a:p>
        </p:txBody>
      </p:sp>
      <p:sp>
        <p:nvSpPr>
          <p:cNvPr id="10" name="Rectangle 9"/>
          <p:cNvSpPr/>
          <p:nvPr/>
        </p:nvSpPr>
        <p:spPr>
          <a:xfrm>
            <a:off x="296260" y="2557174"/>
            <a:ext cx="8551480" cy="646331"/>
          </a:xfrm>
          <a:prstGeom prst="rect">
            <a:avLst/>
          </a:prstGeom>
          <a:solidFill>
            <a:schemeClr val="bg1">
              <a:lumMod val="85000"/>
            </a:schemeClr>
          </a:solidFill>
          <a:ln w="28575">
            <a:solidFill>
              <a:schemeClr val="bg1"/>
            </a:solidFill>
          </a:ln>
        </p:spPr>
        <p:txBody>
          <a:bodyPr wrap="square">
            <a:spAutoFit/>
          </a:bodyPr>
          <a:lstStyle/>
          <a:p>
            <a:pPr algn="just"/>
            <a:r>
              <a:rPr lang="en-IN" sz="1200" dirty="0">
                <a:latin typeface="Gill Sans MT" panose="020B0502020104020203" pitchFamily="34" charset="0"/>
                <a:cs typeface="Times New Roman" panose="02020603050405020304" pitchFamily="18" charset="0"/>
              </a:rPr>
              <a:t>(2) Where a person is arrested under sub-section (1) for an offence specified under sub-section (5) of section 132, the officer authorised to arrest the person shall inform such person of the grounds of arrest and produce him before a Magistrate within twenty four hours.</a:t>
            </a:r>
          </a:p>
        </p:txBody>
      </p:sp>
      <p:sp>
        <p:nvSpPr>
          <p:cNvPr id="12" name="Rectangle 11"/>
          <p:cNvSpPr/>
          <p:nvPr/>
        </p:nvSpPr>
        <p:spPr>
          <a:xfrm>
            <a:off x="296260" y="3274189"/>
            <a:ext cx="8551480" cy="1431161"/>
          </a:xfrm>
          <a:prstGeom prst="rect">
            <a:avLst/>
          </a:prstGeom>
          <a:solidFill>
            <a:schemeClr val="bg1">
              <a:lumMod val="85000"/>
            </a:schemeClr>
          </a:solidFill>
          <a:ln w="28575">
            <a:solidFill>
              <a:schemeClr val="bg1"/>
            </a:solidFill>
          </a:ln>
        </p:spPr>
        <p:txBody>
          <a:bodyPr wrap="square">
            <a:spAutoFit/>
          </a:bodyPr>
          <a:lstStyle/>
          <a:p>
            <a:pPr algn="just"/>
            <a:r>
              <a:rPr lang="en-IN" sz="1200" dirty="0">
                <a:latin typeface="Gill Sans MT" panose="020B0502020104020203" pitchFamily="34" charset="0"/>
                <a:cs typeface="Times New Roman" panose="02020603050405020304" pitchFamily="18" charset="0"/>
              </a:rPr>
              <a:t>(3) Subject to the provisions of the Code of Criminal Procedure, 1973 (2 of 1974),—</a:t>
            </a:r>
          </a:p>
          <a:p>
            <a:pPr algn="just"/>
            <a:endParaRPr lang="en-IN" sz="300" dirty="0">
              <a:latin typeface="Gill Sans MT" panose="020B0502020104020203" pitchFamily="34" charset="0"/>
              <a:cs typeface="Times New Roman" panose="02020603050405020304" pitchFamily="18" charset="0"/>
            </a:endParaRPr>
          </a:p>
          <a:p>
            <a:pPr marL="48600" indent="-228600" algn="just">
              <a:buAutoNum type="alphaLcParenBoth"/>
            </a:pPr>
            <a:r>
              <a:rPr lang="en-IN" sz="1200" dirty="0" smtClean="0">
                <a:latin typeface="Gill Sans MT" panose="020B0502020104020203" pitchFamily="34" charset="0"/>
                <a:cs typeface="Times New Roman" panose="02020603050405020304" pitchFamily="18" charset="0"/>
              </a:rPr>
              <a:t>where </a:t>
            </a:r>
            <a:r>
              <a:rPr lang="en-IN" sz="1200" dirty="0">
                <a:latin typeface="Gill Sans MT" panose="020B0502020104020203" pitchFamily="34" charset="0"/>
                <a:cs typeface="Times New Roman" panose="02020603050405020304" pitchFamily="18" charset="0"/>
              </a:rPr>
              <a:t>a person is arrested under sub-section (1) for any offence specified under sub-section (4) of section 132, he shall be admitted to bail or in default of bail, forwarded to the custody of the Magistrate</a:t>
            </a:r>
            <a:r>
              <a:rPr lang="en-IN" sz="1200" dirty="0" smtClean="0">
                <a:latin typeface="Gill Sans MT" panose="020B0502020104020203" pitchFamily="34" charset="0"/>
                <a:cs typeface="Times New Roman" panose="02020603050405020304" pitchFamily="18" charset="0"/>
              </a:rPr>
              <a:t>;</a:t>
            </a:r>
          </a:p>
          <a:p>
            <a:pPr marL="48600" indent="-228600" algn="just">
              <a:buAutoNum type="alphaLcParenBoth"/>
            </a:pPr>
            <a:endParaRPr lang="en-IN" sz="1200" dirty="0" smtClean="0">
              <a:latin typeface="Gill Sans MT" panose="020B0502020104020203" pitchFamily="34" charset="0"/>
              <a:cs typeface="Times New Roman" panose="02020603050405020304" pitchFamily="18" charset="0"/>
            </a:endParaRPr>
          </a:p>
          <a:p>
            <a:pPr marL="48600" indent="-228600" algn="just">
              <a:buAutoNum type="alphaLcParenBoth"/>
            </a:pPr>
            <a:r>
              <a:rPr lang="en-IN" sz="1200" dirty="0" smtClean="0">
                <a:latin typeface="Gill Sans MT" panose="020B0502020104020203" pitchFamily="34" charset="0"/>
              </a:rPr>
              <a:t>in </a:t>
            </a:r>
            <a:r>
              <a:rPr lang="en-IN" sz="1200" dirty="0">
                <a:latin typeface="Gill Sans MT" panose="020B0502020104020203" pitchFamily="34" charset="0"/>
              </a:rPr>
              <a:t>the case of a non-cognizable and </a:t>
            </a:r>
            <a:r>
              <a:rPr lang="en-IN" sz="1200" dirty="0" err="1">
                <a:latin typeface="Gill Sans MT" panose="020B0502020104020203" pitchFamily="34" charset="0"/>
              </a:rPr>
              <a:t>bailable</a:t>
            </a:r>
            <a:r>
              <a:rPr lang="en-IN" sz="1200" dirty="0">
                <a:latin typeface="Gill Sans MT" panose="020B0502020104020203" pitchFamily="34" charset="0"/>
              </a:rPr>
              <a:t> offence, the Deputy Commissioner or the Assistant Commissioner shall, for the purpose of releasing an arrested person on bail or otherwise, have the same powers and be subject to the same provisions as an officer-in-charge of a police station.</a:t>
            </a:r>
            <a:endParaRPr lang="en-IN" sz="1200" dirty="0">
              <a:latin typeface="Gill Sans MT" panose="020B0502020104020203" pitchFamily="34" charset="0"/>
              <a:cs typeface="Times New Roman" panose="02020603050405020304" pitchFamily="18" charset="0"/>
            </a:endParaRPr>
          </a:p>
        </p:txBody>
      </p:sp>
    </p:spTree>
    <p:extLst>
      <p:ext uri="{BB962C8B-B14F-4D97-AF65-F5344CB8AC3E}">
        <p14:creationId xmlns:p14="http://schemas.microsoft.com/office/powerpoint/2010/main" val="2363102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1425" y="133350"/>
            <a:ext cx="6413609" cy="572644"/>
          </a:xfrm>
          <a:ln w="28575">
            <a:solidFill>
              <a:schemeClr val="bg1"/>
            </a:solidFill>
          </a:ln>
        </p:spPr>
        <p:txBody>
          <a:bodyPr>
            <a:normAutofit/>
          </a:bodyPr>
          <a:lstStyle/>
          <a:p>
            <a:r>
              <a:rPr lang="en-IN" sz="2000" b="1" dirty="0" smtClean="0">
                <a:solidFill>
                  <a:schemeClr val="tx2">
                    <a:lumMod val="20000"/>
                    <a:lumOff val="80000"/>
                  </a:schemeClr>
                </a:solidFill>
                <a:effectLst/>
                <a:latin typeface="Gill Sans MT" panose="020B0502020104020203" pitchFamily="34" charset="0"/>
              </a:rPr>
              <a:t>MEANING OF REASONS TO BELIEVE</a:t>
            </a:r>
            <a:endParaRPr lang="en-IN" sz="2000" b="1" dirty="0">
              <a:solidFill>
                <a:schemeClr val="tx2">
                  <a:lumMod val="20000"/>
                  <a:lumOff val="80000"/>
                </a:schemeClr>
              </a:solidFill>
              <a:effectLst/>
              <a:latin typeface="Gill Sans MT" panose="020B0502020104020203" pitchFamily="34" charset="0"/>
            </a:endParaRPr>
          </a:p>
        </p:txBody>
      </p:sp>
      <p:sp>
        <p:nvSpPr>
          <p:cNvPr id="3" name="Content Placeholder 2"/>
          <p:cNvSpPr>
            <a:spLocks noGrp="1"/>
          </p:cNvSpPr>
          <p:nvPr>
            <p:ph idx="1"/>
          </p:nvPr>
        </p:nvSpPr>
        <p:spPr>
          <a:xfrm>
            <a:off x="2281425" y="895350"/>
            <a:ext cx="6413609" cy="4038600"/>
          </a:xfrm>
        </p:spPr>
        <p:txBody>
          <a:bodyPr>
            <a:normAutofit/>
          </a:bodyPr>
          <a:lstStyle/>
          <a:p>
            <a:pPr algn="just">
              <a:buSzPct val="150000"/>
              <a:buFont typeface="Wingdings" panose="05000000000000000000" pitchFamily="2" charset="2"/>
              <a:buChar char="§"/>
            </a:pPr>
            <a:r>
              <a:rPr lang="en-IN" sz="1200" dirty="0">
                <a:latin typeface="Gill Sans MT" panose="020B0502020104020203" pitchFamily="34" charset="0"/>
              </a:rPr>
              <a:t>In the case of </a:t>
            </a:r>
            <a:r>
              <a:rPr lang="en-IN" sz="1200" b="1" dirty="0">
                <a:latin typeface="Gill Sans MT" panose="020B0502020104020203" pitchFamily="34" charset="0"/>
              </a:rPr>
              <a:t>Crompton Greaves Ltd. v State of Gujarat 120 STC 510</a:t>
            </a:r>
            <a:r>
              <a:rPr lang="en-IN" sz="1200" dirty="0">
                <a:latin typeface="Gill Sans MT" panose="020B0502020104020203" pitchFamily="34" charset="0"/>
              </a:rPr>
              <a:t> the court observed that these words suggest that belief must be that of honest and reasonable person based upon reasonable grounds, and that the commissioner may act under this section on direct or circumstantial evidence and not on mere suspicion, gossip or rumour. The powers under the present sections are wide but not plenary. The words of the section are ‘reason to believe’ and not ‘reason to suspect’. The word ‘believe’ is a much stronger word than ‘suspect</a:t>
            </a:r>
            <a:r>
              <a:rPr lang="en-IN" sz="1200" dirty="0" smtClean="0">
                <a:latin typeface="Gill Sans MT" panose="020B0502020104020203" pitchFamily="34" charset="0"/>
              </a:rPr>
              <a:t>’.</a:t>
            </a:r>
          </a:p>
          <a:p>
            <a:pPr marL="0" indent="0" algn="just">
              <a:buSzPct val="150000"/>
              <a:buNone/>
            </a:pPr>
            <a:endParaRPr lang="en-IN" sz="1200" dirty="0" smtClean="0">
              <a:latin typeface="Gill Sans MT" panose="020B0502020104020203" pitchFamily="34" charset="0"/>
            </a:endParaRPr>
          </a:p>
          <a:p>
            <a:pPr algn="just">
              <a:buSzPct val="150000"/>
              <a:buFont typeface="Wingdings" panose="05000000000000000000" pitchFamily="2" charset="2"/>
              <a:buChar char="§"/>
            </a:pPr>
            <a:r>
              <a:rPr lang="en-IN" sz="1200" dirty="0" smtClean="0">
                <a:latin typeface="Gill Sans MT" panose="020B0502020104020203" pitchFamily="34" charset="0"/>
              </a:rPr>
              <a:t>There </a:t>
            </a:r>
            <a:r>
              <a:rPr lang="en-IN" sz="1200" dirty="0">
                <a:latin typeface="Gill Sans MT" panose="020B0502020104020203" pitchFamily="34" charset="0"/>
              </a:rPr>
              <a:t>must be material based on which alone, the authority could form its opinion that a person has committed any offence as specified under clauses (a) to (d) of section 132 and it is necessary to arrest such person for the alleged offence. The existence of relevant material is a pre-condition to the formation of opinion. </a:t>
            </a:r>
            <a:endParaRPr lang="en-IN" sz="1200" dirty="0" smtClean="0">
              <a:latin typeface="Gill Sans MT" panose="020B0502020104020203" pitchFamily="34" charset="0"/>
            </a:endParaRPr>
          </a:p>
          <a:p>
            <a:pPr algn="just">
              <a:buSzPct val="150000"/>
              <a:buFont typeface="Wingdings" panose="05000000000000000000" pitchFamily="2" charset="2"/>
              <a:buChar char="§"/>
            </a:pPr>
            <a:r>
              <a:rPr lang="en-IN" sz="1200" dirty="0" smtClean="0"/>
              <a:t>The </a:t>
            </a:r>
            <a:r>
              <a:rPr lang="en-IN" sz="1200" dirty="0"/>
              <a:t>use of word 'may' indicates not only the discretion, but an obligation to consider that a necessity has arisen to arrest the person concerned alleged to have committed any offence as specified under section 132. Therefore, the opinion to be formed by the Commissioner cannot be on imaginary ground, wishful thinking, howsoever laudable that may be. Such a course is impermissible in law. </a:t>
            </a:r>
            <a:r>
              <a:rPr lang="en-IN" sz="1200" b="1" dirty="0" err="1" smtClean="0">
                <a:latin typeface="Gill Sans MT" panose="020B0502020104020203" pitchFamily="34" charset="0"/>
              </a:rPr>
              <a:t>Vimal</a:t>
            </a:r>
            <a:r>
              <a:rPr lang="en-IN" sz="1200" b="1" dirty="0" smtClean="0">
                <a:latin typeface="Gill Sans MT" panose="020B0502020104020203" pitchFamily="34" charset="0"/>
              </a:rPr>
              <a:t> </a:t>
            </a:r>
            <a:r>
              <a:rPr lang="en-IN" sz="1200" b="1" dirty="0" err="1">
                <a:latin typeface="Gill Sans MT" panose="020B0502020104020203" pitchFamily="34" charset="0"/>
              </a:rPr>
              <a:t>Yashwantgiri</a:t>
            </a:r>
            <a:r>
              <a:rPr lang="en-IN" sz="1200" b="1" dirty="0">
                <a:latin typeface="Gill Sans MT" panose="020B0502020104020203" pitchFamily="34" charset="0"/>
              </a:rPr>
              <a:t> </a:t>
            </a:r>
            <a:r>
              <a:rPr lang="en-IN" sz="1200" b="1" dirty="0" err="1">
                <a:latin typeface="Gill Sans MT" panose="020B0502020104020203" pitchFamily="34" charset="0"/>
              </a:rPr>
              <a:t>Goswami</a:t>
            </a:r>
            <a:r>
              <a:rPr lang="en-IN" sz="1200" b="1" dirty="0">
                <a:latin typeface="Gill Sans MT" panose="020B0502020104020203" pitchFamily="34" charset="0"/>
              </a:rPr>
              <a:t> v. State of Gujarat </a:t>
            </a:r>
            <a:r>
              <a:rPr lang="en-IN" sz="1200" b="1" dirty="0" smtClean="0">
                <a:latin typeface="Gill Sans MT" panose="020B0502020104020203" pitchFamily="34" charset="0"/>
              </a:rPr>
              <a:t>[2021</a:t>
            </a:r>
            <a:r>
              <a:rPr lang="en-IN" sz="1200" b="1" dirty="0">
                <a:latin typeface="Gill Sans MT" panose="020B0502020104020203" pitchFamily="34" charset="0"/>
              </a:rPr>
              <a:t>] 84 GSTR 347 (</a:t>
            </a:r>
            <a:r>
              <a:rPr lang="en-IN" sz="1200" b="1" dirty="0" err="1">
                <a:latin typeface="Gill Sans MT" panose="020B0502020104020203" pitchFamily="34" charset="0"/>
              </a:rPr>
              <a:t>Guj</a:t>
            </a:r>
            <a:r>
              <a:rPr lang="en-IN" sz="1200" b="1" dirty="0">
                <a:latin typeface="Gill Sans MT" panose="020B0502020104020203" pitchFamily="34" charset="0"/>
              </a:rPr>
              <a:t>)</a:t>
            </a:r>
          </a:p>
          <a:p>
            <a:pPr algn="just"/>
            <a:endParaRPr lang="en-IN" sz="1200" dirty="0">
              <a:latin typeface="Gill Sans MT" panose="020B0502020104020203" pitchFamily="34" charset="0"/>
            </a:endParaRPr>
          </a:p>
          <a:p>
            <a:pPr algn="just"/>
            <a:endParaRPr lang="en-IN" sz="1200" dirty="0">
              <a:latin typeface="Gill Sans MT" panose="020B0502020104020203" pitchFamily="34" charset="0"/>
            </a:endParaRPr>
          </a:p>
        </p:txBody>
      </p:sp>
    </p:spTree>
    <p:extLst>
      <p:ext uri="{BB962C8B-B14F-4D97-AF65-F5344CB8AC3E}">
        <p14:creationId xmlns:p14="http://schemas.microsoft.com/office/powerpoint/2010/main" val="3975939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1425" y="133350"/>
            <a:ext cx="6413609" cy="572644"/>
          </a:xfrm>
          <a:ln w="28575">
            <a:solidFill>
              <a:schemeClr val="bg1"/>
            </a:solidFill>
          </a:ln>
        </p:spPr>
        <p:txBody>
          <a:bodyPr>
            <a:normAutofit/>
          </a:bodyPr>
          <a:lstStyle/>
          <a:p>
            <a:r>
              <a:rPr lang="en-IN" sz="2000" b="1" dirty="0" smtClean="0">
                <a:solidFill>
                  <a:schemeClr val="tx2">
                    <a:lumMod val="20000"/>
                    <a:lumOff val="80000"/>
                  </a:schemeClr>
                </a:solidFill>
                <a:effectLst/>
                <a:latin typeface="Gill Sans MT" panose="020B0502020104020203" pitchFamily="34" charset="0"/>
              </a:rPr>
              <a:t>MEANING OF REASONS TO BELIEVE</a:t>
            </a:r>
            <a:endParaRPr lang="en-IN" sz="2000" b="1" dirty="0">
              <a:solidFill>
                <a:schemeClr val="tx2">
                  <a:lumMod val="20000"/>
                  <a:lumOff val="80000"/>
                </a:schemeClr>
              </a:solidFill>
              <a:effectLst/>
              <a:latin typeface="Gill Sans MT" panose="020B0502020104020203" pitchFamily="34" charset="0"/>
            </a:endParaRPr>
          </a:p>
        </p:txBody>
      </p:sp>
      <p:sp>
        <p:nvSpPr>
          <p:cNvPr id="3" name="Content Placeholder 2"/>
          <p:cNvSpPr>
            <a:spLocks noGrp="1"/>
          </p:cNvSpPr>
          <p:nvPr>
            <p:ph idx="1"/>
          </p:nvPr>
        </p:nvSpPr>
        <p:spPr>
          <a:xfrm>
            <a:off x="2281425" y="895350"/>
            <a:ext cx="6413609" cy="4038600"/>
          </a:xfrm>
        </p:spPr>
        <p:txBody>
          <a:bodyPr>
            <a:normAutofit/>
          </a:bodyPr>
          <a:lstStyle/>
          <a:p>
            <a:pPr algn="just">
              <a:buSzPct val="150000"/>
              <a:buFont typeface="Wingdings" panose="05000000000000000000" pitchFamily="2" charset="2"/>
              <a:buChar char="§"/>
            </a:pPr>
            <a:r>
              <a:rPr lang="en-IN" sz="1200" dirty="0">
                <a:latin typeface="Gill Sans MT" panose="020B0502020104020203" pitchFamily="34" charset="0"/>
              </a:rPr>
              <a:t>The stipulation of the Commissioner to have reason to believe is of utmost importance in </a:t>
            </a:r>
            <a:r>
              <a:rPr lang="en-IN" sz="1200" dirty="0" smtClean="0">
                <a:latin typeface="Gill Sans MT" panose="020B0502020104020203" pitchFamily="34" charset="0"/>
              </a:rPr>
              <a:t>section 69(1</a:t>
            </a:r>
            <a:r>
              <a:rPr lang="en-IN" sz="1200" dirty="0">
                <a:latin typeface="Gill Sans MT" panose="020B0502020104020203" pitchFamily="34" charset="0"/>
              </a:rPr>
              <a:t>). </a:t>
            </a:r>
            <a:endParaRPr lang="en-IN" sz="1200" dirty="0" smtClean="0">
              <a:latin typeface="Gill Sans MT" panose="020B0502020104020203" pitchFamily="34" charset="0"/>
            </a:endParaRPr>
          </a:p>
          <a:p>
            <a:pPr algn="just">
              <a:buSzPct val="150000"/>
              <a:buFont typeface="Wingdings" panose="05000000000000000000" pitchFamily="2" charset="2"/>
              <a:buChar char="§"/>
            </a:pPr>
            <a:r>
              <a:rPr lang="en-IN" sz="1200" dirty="0" smtClean="0">
                <a:latin typeface="Gill Sans MT" panose="020B0502020104020203" pitchFamily="34" charset="0"/>
              </a:rPr>
              <a:t>Section</a:t>
            </a:r>
            <a:r>
              <a:rPr lang="en-IN" sz="1200" dirty="0">
                <a:latin typeface="Gill Sans MT" panose="020B0502020104020203" pitchFamily="34" charset="0"/>
              </a:rPr>
              <a:t> 26 of the Indian Penal Code defines the term 'reason to believe'. It means a person is said to have 'reason to believe' a thing, if he has sufficient cause to believe that thing but not otherwise. 'Reason to believe' is a very subjective phrase and may vary in circumstances of each case. </a:t>
            </a:r>
            <a:endParaRPr lang="en-IN" sz="1200" dirty="0" smtClean="0">
              <a:latin typeface="Gill Sans MT" panose="020B0502020104020203" pitchFamily="34" charset="0"/>
            </a:endParaRPr>
          </a:p>
          <a:p>
            <a:pPr algn="just">
              <a:buSzPct val="150000"/>
              <a:buFont typeface="Wingdings" panose="05000000000000000000" pitchFamily="2" charset="2"/>
              <a:buChar char="§"/>
            </a:pPr>
            <a:r>
              <a:rPr lang="en-IN" sz="1200" dirty="0" smtClean="0">
                <a:latin typeface="Gill Sans MT" panose="020B0502020104020203" pitchFamily="34" charset="0"/>
              </a:rPr>
              <a:t> </a:t>
            </a:r>
            <a:r>
              <a:rPr lang="en-IN" sz="1200" dirty="0">
                <a:latin typeface="Gill Sans MT" panose="020B0502020104020203" pitchFamily="34" charset="0"/>
              </a:rPr>
              <a:t>'Reason to believe' consists of two words 'reason' and 'to believe'. The word 'reason' means cause or justification and the word 'believe' means to accept as true or to have faith in it. Therefore, there must be justification for it and belief is the result of the mental exercise based on information received. </a:t>
            </a:r>
            <a:endParaRPr lang="en-IN" sz="1200" dirty="0" smtClean="0">
              <a:latin typeface="Gill Sans MT" panose="020B0502020104020203" pitchFamily="34" charset="0"/>
            </a:endParaRPr>
          </a:p>
          <a:p>
            <a:pPr algn="just">
              <a:buSzPct val="150000"/>
              <a:buFont typeface="Wingdings" panose="05000000000000000000" pitchFamily="2" charset="2"/>
              <a:buChar char="§"/>
            </a:pPr>
            <a:r>
              <a:rPr lang="en-IN" sz="1200" dirty="0" smtClean="0">
                <a:latin typeface="Gill Sans MT" panose="020B0502020104020203" pitchFamily="34" charset="0"/>
              </a:rPr>
              <a:t>The </a:t>
            </a:r>
            <a:r>
              <a:rPr lang="en-IN" sz="1200" dirty="0">
                <a:latin typeface="Gill Sans MT" panose="020B0502020104020203" pitchFamily="34" charset="0"/>
              </a:rPr>
              <a:t>words 'reason to believe' contemplate an objective determination based on intelligence, care and deliberation involving judicial review as distinguished from a purely subjective consideration.</a:t>
            </a:r>
            <a:r>
              <a:rPr lang="en-IN" sz="1200" dirty="0"/>
              <a:t> </a:t>
            </a:r>
            <a:endParaRPr lang="en-IN" sz="1200" dirty="0" smtClean="0"/>
          </a:p>
          <a:p>
            <a:pPr algn="just">
              <a:buSzPct val="150000"/>
              <a:buFont typeface="Wingdings" panose="05000000000000000000" pitchFamily="2" charset="2"/>
              <a:buChar char="§"/>
            </a:pPr>
            <a:r>
              <a:rPr lang="en-IN" sz="1200" dirty="0">
                <a:latin typeface="Gill Sans MT" panose="020B0502020104020203" pitchFamily="34" charset="0"/>
              </a:rPr>
              <a:t>The power conferred upon the authority under </a:t>
            </a:r>
            <a:r>
              <a:rPr lang="en-IN" sz="1200" dirty="0" smtClean="0">
                <a:latin typeface="Gill Sans MT" panose="020B0502020104020203" pitchFamily="34" charset="0"/>
              </a:rPr>
              <a:t>section 69</a:t>
            </a:r>
            <a:r>
              <a:rPr lang="en-IN" sz="1200" dirty="0">
                <a:latin typeface="Gill Sans MT" panose="020B0502020104020203" pitchFamily="34" charset="0"/>
              </a:rPr>
              <a:t> for arrest could be termed as a very drastic and far-reaching power. Such power should be used sparingly and only on substantive weighty grounds and reasons</a:t>
            </a:r>
            <a:r>
              <a:rPr lang="en-IN" sz="1200" dirty="0" smtClean="0"/>
              <a:t>. </a:t>
            </a:r>
            <a:r>
              <a:rPr lang="en-IN" sz="1200" b="1" dirty="0" err="1" smtClean="0">
                <a:solidFill>
                  <a:srgbClr val="FF0000"/>
                </a:solidFill>
                <a:latin typeface="Gill Sans MT" panose="020B0502020104020203" pitchFamily="34" charset="0"/>
              </a:rPr>
              <a:t>Vimal</a:t>
            </a:r>
            <a:r>
              <a:rPr lang="en-IN" sz="1200" b="1" dirty="0" smtClean="0">
                <a:solidFill>
                  <a:srgbClr val="FF0000"/>
                </a:solidFill>
                <a:latin typeface="Gill Sans MT" panose="020B0502020104020203" pitchFamily="34" charset="0"/>
              </a:rPr>
              <a:t> </a:t>
            </a:r>
            <a:r>
              <a:rPr lang="en-IN" sz="1200" b="1" dirty="0" err="1">
                <a:solidFill>
                  <a:srgbClr val="FF0000"/>
                </a:solidFill>
                <a:latin typeface="Gill Sans MT" panose="020B0502020104020203" pitchFamily="34" charset="0"/>
              </a:rPr>
              <a:t>Yashwantgiri</a:t>
            </a:r>
            <a:r>
              <a:rPr lang="en-IN" sz="1200" b="1" dirty="0">
                <a:solidFill>
                  <a:srgbClr val="FF0000"/>
                </a:solidFill>
                <a:latin typeface="Gill Sans MT" panose="020B0502020104020203" pitchFamily="34" charset="0"/>
              </a:rPr>
              <a:t> </a:t>
            </a:r>
            <a:r>
              <a:rPr lang="en-IN" sz="1200" b="1" dirty="0" err="1">
                <a:solidFill>
                  <a:srgbClr val="FF0000"/>
                </a:solidFill>
                <a:latin typeface="Gill Sans MT" panose="020B0502020104020203" pitchFamily="34" charset="0"/>
              </a:rPr>
              <a:t>Goswami</a:t>
            </a:r>
            <a:r>
              <a:rPr lang="en-IN" sz="1200" b="1" dirty="0">
                <a:solidFill>
                  <a:srgbClr val="FF0000"/>
                </a:solidFill>
                <a:latin typeface="Gill Sans MT" panose="020B0502020104020203" pitchFamily="34" charset="0"/>
              </a:rPr>
              <a:t> v. State of Gujarat </a:t>
            </a:r>
            <a:r>
              <a:rPr lang="en-IN" sz="1200" b="1" dirty="0" smtClean="0">
                <a:solidFill>
                  <a:srgbClr val="FF0000"/>
                </a:solidFill>
                <a:latin typeface="Gill Sans MT" panose="020B0502020104020203" pitchFamily="34" charset="0"/>
              </a:rPr>
              <a:t>[2021</a:t>
            </a:r>
            <a:r>
              <a:rPr lang="en-IN" sz="1200" b="1" dirty="0">
                <a:solidFill>
                  <a:srgbClr val="FF0000"/>
                </a:solidFill>
                <a:latin typeface="Gill Sans MT" panose="020B0502020104020203" pitchFamily="34" charset="0"/>
              </a:rPr>
              <a:t>] 84 GSTR 347 (</a:t>
            </a:r>
            <a:r>
              <a:rPr lang="en-IN" sz="1200" b="1" dirty="0" err="1">
                <a:solidFill>
                  <a:srgbClr val="FF0000"/>
                </a:solidFill>
                <a:latin typeface="Gill Sans MT" panose="020B0502020104020203" pitchFamily="34" charset="0"/>
              </a:rPr>
              <a:t>Guj</a:t>
            </a:r>
            <a:r>
              <a:rPr lang="en-IN" sz="1200" b="1" dirty="0">
                <a:solidFill>
                  <a:srgbClr val="FF0000"/>
                </a:solidFill>
                <a:latin typeface="Gill Sans MT" panose="020B0502020104020203" pitchFamily="34" charset="0"/>
              </a:rPr>
              <a:t>)</a:t>
            </a:r>
          </a:p>
          <a:p>
            <a:pPr algn="just"/>
            <a:endParaRPr lang="en-IN" sz="1200" dirty="0">
              <a:latin typeface="Gill Sans MT" panose="020B0502020104020203" pitchFamily="34" charset="0"/>
            </a:endParaRPr>
          </a:p>
          <a:p>
            <a:pPr algn="just"/>
            <a:endParaRPr lang="en-IN" sz="1200" dirty="0">
              <a:latin typeface="Gill Sans MT" panose="020B0502020104020203" pitchFamily="34" charset="0"/>
            </a:endParaRPr>
          </a:p>
        </p:txBody>
      </p:sp>
    </p:spTree>
    <p:extLst>
      <p:ext uri="{BB962C8B-B14F-4D97-AF65-F5344CB8AC3E}">
        <p14:creationId xmlns:p14="http://schemas.microsoft.com/office/powerpoint/2010/main" val="1443930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1425" y="895350"/>
            <a:ext cx="6413609" cy="572644"/>
          </a:xfrm>
          <a:ln w="28575">
            <a:solidFill>
              <a:schemeClr val="bg1"/>
            </a:solidFill>
          </a:ln>
        </p:spPr>
        <p:txBody>
          <a:bodyPr>
            <a:normAutofit/>
          </a:bodyPr>
          <a:lstStyle/>
          <a:p>
            <a:r>
              <a:rPr lang="en-IN" sz="1600" b="1" dirty="0" smtClean="0">
                <a:solidFill>
                  <a:schemeClr val="tx2">
                    <a:lumMod val="20000"/>
                    <a:lumOff val="80000"/>
                  </a:schemeClr>
                </a:solidFill>
                <a:effectLst/>
                <a:latin typeface="Gill Sans MT" panose="020B0502020104020203" pitchFamily="34" charset="0"/>
              </a:rPr>
              <a:t>REASONS TO BELIEVE NEED NOT BE COMMUNICATED</a:t>
            </a:r>
            <a:endParaRPr lang="en-IN" sz="1600" b="1" dirty="0">
              <a:solidFill>
                <a:schemeClr val="tx2">
                  <a:lumMod val="20000"/>
                  <a:lumOff val="80000"/>
                </a:schemeClr>
              </a:solidFill>
              <a:effectLst/>
              <a:latin typeface="Gill Sans MT" panose="020B0502020104020203" pitchFamily="34" charset="0"/>
            </a:endParaRPr>
          </a:p>
        </p:txBody>
      </p:sp>
      <p:sp>
        <p:nvSpPr>
          <p:cNvPr id="3" name="Content Placeholder 2"/>
          <p:cNvSpPr>
            <a:spLocks noGrp="1"/>
          </p:cNvSpPr>
          <p:nvPr>
            <p:ph idx="1"/>
          </p:nvPr>
        </p:nvSpPr>
        <p:spPr>
          <a:xfrm>
            <a:off x="2281425" y="1657350"/>
            <a:ext cx="6413609" cy="1828800"/>
          </a:xfrm>
        </p:spPr>
        <p:txBody>
          <a:bodyPr>
            <a:normAutofit/>
          </a:bodyPr>
          <a:lstStyle/>
          <a:p>
            <a:pPr algn="just">
              <a:buSzPct val="150000"/>
              <a:buFont typeface="Wingdings" panose="05000000000000000000" pitchFamily="2" charset="2"/>
              <a:buChar char="§"/>
            </a:pPr>
            <a:r>
              <a:rPr lang="en-US" sz="1200" dirty="0">
                <a:latin typeface="Gill Sans MT" panose="020B0502020104020203" pitchFamily="34" charset="0"/>
              </a:rPr>
              <a:t>“Reason to believe” in Section 69 ibid need not be recorded in </a:t>
            </a:r>
            <a:r>
              <a:rPr lang="en-US" sz="1200" dirty="0" err="1">
                <a:latin typeface="Gill Sans MT" panose="020B0502020104020203" pitchFamily="34" charset="0"/>
              </a:rPr>
              <a:t>authorisation</a:t>
            </a:r>
            <a:r>
              <a:rPr lang="en-US" sz="1200" dirty="0">
                <a:latin typeface="Gill Sans MT" panose="020B0502020104020203" pitchFamily="34" charset="0"/>
              </a:rPr>
              <a:t> </a:t>
            </a:r>
            <a:r>
              <a:rPr lang="en-US" sz="1200" dirty="0" smtClean="0">
                <a:latin typeface="Gill Sans MT" panose="020B0502020104020203" pitchFamily="34" charset="0"/>
              </a:rPr>
              <a:t>if </a:t>
            </a:r>
            <a:r>
              <a:rPr lang="en-US" sz="1200" dirty="0">
                <a:latin typeface="Gill Sans MT" panose="020B0502020104020203" pitchFamily="34" charset="0"/>
              </a:rPr>
              <a:t>recorded in file. - </a:t>
            </a:r>
            <a:r>
              <a:rPr lang="en-US" sz="1200" i="1" dirty="0">
                <a:latin typeface="Gill Sans MT" panose="020B0502020104020203" pitchFamily="34" charset="0"/>
              </a:rPr>
              <a:t>Section 69(1) of the CGST Act, 2017 specifically uses the words “reasons to believe”, in contrast to the words “reasons to be recorded” appearing in Section 41A(3) of </a:t>
            </a:r>
            <a:r>
              <a:rPr lang="en-US" sz="1200" i="1" dirty="0" err="1">
                <a:latin typeface="Gill Sans MT" panose="020B0502020104020203" pitchFamily="34" charset="0"/>
              </a:rPr>
              <a:t>Cr.P.C</a:t>
            </a:r>
            <a:r>
              <a:rPr lang="en-US" sz="1200" i="1" dirty="0">
                <a:latin typeface="Gill Sans MT" panose="020B0502020104020203" pitchFamily="34" charset="0"/>
              </a:rPr>
              <a:t>., we think that it is enough if the reasons are found in the file, though not disclosed in the order authorizing the arrest</a:t>
            </a:r>
            <a:r>
              <a:rPr lang="en-US" sz="1200" i="1" dirty="0" smtClean="0">
                <a:latin typeface="Gill Sans MT" panose="020B0502020104020203" pitchFamily="34" charset="0"/>
              </a:rPr>
              <a:t>.</a:t>
            </a:r>
          </a:p>
          <a:p>
            <a:pPr marL="0" indent="0" algn="just">
              <a:buSzPct val="150000"/>
              <a:buNone/>
            </a:pPr>
            <a:r>
              <a:rPr lang="en-US" sz="1200" i="1" dirty="0" smtClean="0">
                <a:latin typeface="Gill Sans MT" panose="020B0502020104020203" pitchFamily="34" charset="0"/>
              </a:rPr>
              <a:t>        </a:t>
            </a:r>
            <a:r>
              <a:rPr lang="en-IN" sz="1200" b="1" dirty="0">
                <a:latin typeface="Gill Sans MT" panose="020B0502020104020203" pitchFamily="34" charset="0"/>
              </a:rPr>
              <a:t>P.  V. </a:t>
            </a:r>
            <a:r>
              <a:rPr lang="en-IN" sz="1200" b="1" dirty="0" err="1">
                <a:latin typeface="Gill Sans MT" panose="020B0502020104020203" pitchFamily="34" charset="0"/>
              </a:rPr>
              <a:t>Ramanna</a:t>
            </a:r>
            <a:r>
              <a:rPr lang="en-IN" sz="1200" b="1" dirty="0">
                <a:latin typeface="Gill Sans MT" panose="020B0502020104020203" pitchFamily="34" charset="0"/>
              </a:rPr>
              <a:t> Reddy Vs UOI </a:t>
            </a:r>
            <a:r>
              <a:rPr lang="nn-NO" sz="1200" b="1" dirty="0">
                <a:latin typeface="Gill Sans MT" panose="020B0502020104020203" pitchFamily="34" charset="0"/>
              </a:rPr>
              <a:t>2019 (25) G.S.T.L. 185 (Telangana) </a:t>
            </a:r>
            <a:endParaRPr lang="en-IN" sz="1200" dirty="0">
              <a:latin typeface="Gill Sans MT" panose="020B0502020104020203" pitchFamily="34" charset="0"/>
            </a:endParaRPr>
          </a:p>
          <a:p>
            <a:pPr algn="just"/>
            <a:endParaRPr lang="en-IN" sz="1200" dirty="0">
              <a:latin typeface="Gill Sans MT" panose="020B0502020104020203" pitchFamily="34" charset="0"/>
            </a:endParaRPr>
          </a:p>
        </p:txBody>
      </p:sp>
    </p:spTree>
    <p:extLst>
      <p:ext uri="{BB962C8B-B14F-4D97-AF65-F5344CB8AC3E}">
        <p14:creationId xmlns:p14="http://schemas.microsoft.com/office/powerpoint/2010/main" val="355665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6260" y="4789642"/>
            <a:ext cx="762373" cy="288000"/>
          </a:xfrm>
          <a:prstGeom prst="rect">
            <a:avLst/>
          </a:prstGeom>
          <a:solidFill>
            <a:schemeClr val="bg1"/>
          </a:solidFill>
        </p:spPr>
      </p:pic>
      <p:pic>
        <p:nvPicPr>
          <p:cNvPr id="7" name="Google Shape;166;p10"/>
          <p:cNvPicPr preferRelativeResize="0"/>
          <p:nvPr/>
        </p:nvPicPr>
        <p:blipFill rotWithShape="1">
          <a:blip r:embed="rId3" cstate="print">
            <a:alphaModFix/>
          </a:blip>
          <a:srcRect/>
          <a:stretch/>
        </p:blipFill>
        <p:spPr>
          <a:xfrm>
            <a:off x="7626100" y="4780934"/>
            <a:ext cx="1221640" cy="305416"/>
          </a:xfrm>
          <a:prstGeom prst="rect">
            <a:avLst/>
          </a:prstGeom>
          <a:solidFill>
            <a:schemeClr val="bg1"/>
          </a:solidFill>
          <a:ln>
            <a:noFill/>
          </a:ln>
        </p:spPr>
      </p:pic>
      <p:sp>
        <p:nvSpPr>
          <p:cNvPr id="8" name="Title 3"/>
          <p:cNvSpPr txBox="1">
            <a:spLocks/>
          </p:cNvSpPr>
          <p:nvPr/>
        </p:nvSpPr>
        <p:spPr>
          <a:xfrm>
            <a:off x="1212491" y="1310660"/>
            <a:ext cx="6413609" cy="458115"/>
          </a:xfrm>
          <a:prstGeom prst="rect">
            <a:avLst/>
          </a:prstGeom>
          <a:ln w="28575">
            <a:solidFill>
              <a:schemeClr val="bg1"/>
            </a:solidFill>
          </a:ln>
        </p:spPr>
        <p:txBody>
          <a:bodyPr vert="horz" lIns="91440" tIns="45720" rIns="91440" bIns="45720" rtlCol="0" anchor="ctr">
            <a:normAutofit fontScale="97500"/>
          </a:bodyPr>
          <a:lstStyle>
            <a:lvl1pPr algn="l" defTabSz="914400" rtl="0" eaLnBrk="1" latinLnBrk="0" hangingPunct="1">
              <a:spcBef>
                <a:spcPct val="0"/>
              </a:spcBef>
              <a:buNone/>
              <a:defRPr sz="3600" kern="1200" baseline="0">
                <a:solidFill>
                  <a:schemeClr val="accent1">
                    <a:lumMod val="60000"/>
                    <a:lumOff val="40000"/>
                  </a:schemeClr>
                </a:solidFill>
                <a:effectLst>
                  <a:outerShdw blurRad="50800" dist="38100" dir="2700000" algn="tl" rotWithShape="0">
                    <a:prstClr val="black">
                      <a:alpha val="40000"/>
                    </a:prstClr>
                  </a:outerShdw>
                </a:effectLst>
                <a:latin typeface="+mj-lt"/>
                <a:ea typeface="+mj-ea"/>
                <a:cs typeface="+mj-cs"/>
              </a:defRPr>
            </a:lvl1pPr>
          </a:lstStyle>
          <a:p>
            <a:r>
              <a:rPr lang="en-US" sz="2000" b="1" dirty="0" smtClean="0">
                <a:latin typeface="Gill Sans MT" panose="020B0502020104020203" pitchFamily="34" charset="0"/>
                <a:cs typeface="Times New Roman" panose="02020603050405020304" pitchFamily="18" charset="0"/>
              </a:rPr>
              <a:t>POWER TO ARREST UNDER GST [Section 69]</a:t>
            </a:r>
            <a:endParaRPr lang="en-US" sz="2000" b="1" dirty="0">
              <a:latin typeface="Gill Sans MT" panose="020B0502020104020203" pitchFamily="34" charset="0"/>
              <a:cs typeface="Times New Roman" panose="02020603050405020304" pitchFamily="18" charset="0"/>
            </a:endParaRPr>
          </a:p>
        </p:txBody>
      </p:sp>
      <p:sp>
        <p:nvSpPr>
          <p:cNvPr id="12" name="Rectangle 11"/>
          <p:cNvSpPr/>
          <p:nvPr/>
        </p:nvSpPr>
        <p:spPr>
          <a:xfrm>
            <a:off x="1828800" y="1919746"/>
            <a:ext cx="5267961" cy="276999"/>
          </a:xfrm>
          <a:prstGeom prst="rect">
            <a:avLst/>
          </a:prstGeom>
          <a:solidFill>
            <a:schemeClr val="bg1">
              <a:lumMod val="85000"/>
            </a:schemeClr>
          </a:solidFill>
          <a:ln w="28575">
            <a:solidFill>
              <a:schemeClr val="bg1"/>
            </a:solidFill>
          </a:ln>
        </p:spPr>
        <p:txBody>
          <a:bodyPr wrap="square">
            <a:spAutoFit/>
          </a:bodyPr>
          <a:lstStyle/>
          <a:p>
            <a:pPr algn="just"/>
            <a:r>
              <a:rPr lang="en-IN" sz="1200" dirty="0" smtClean="0">
                <a:latin typeface="Gill Sans MT" panose="020B0502020104020203" pitchFamily="34" charset="0"/>
                <a:cs typeface="Times New Roman" panose="02020603050405020304" pitchFamily="18" charset="0"/>
              </a:rPr>
              <a:t>WHETHER “REASONS TO BELIEVE” HAS TO BE OF THE COMMISSIONER </a:t>
            </a:r>
            <a:r>
              <a:rPr lang="en-IN" sz="1200" dirty="0" smtClean="0">
                <a:latin typeface="+mj-lt"/>
                <a:cs typeface="Times New Roman" panose="02020603050405020304" pitchFamily="18" charset="0"/>
              </a:rPr>
              <a:t>?</a:t>
            </a:r>
            <a:endParaRPr lang="en-IN" sz="1200" dirty="0">
              <a:latin typeface="+mj-lt"/>
              <a:cs typeface="Times New Roman" panose="02020603050405020304" pitchFamily="18" charset="0"/>
            </a:endParaRPr>
          </a:p>
        </p:txBody>
      </p:sp>
      <p:sp>
        <p:nvSpPr>
          <p:cNvPr id="11" name="Rectangle 10"/>
          <p:cNvSpPr/>
          <p:nvPr/>
        </p:nvSpPr>
        <p:spPr>
          <a:xfrm>
            <a:off x="294639" y="2343150"/>
            <a:ext cx="8551480" cy="460800"/>
          </a:xfrm>
          <a:prstGeom prst="rect">
            <a:avLst/>
          </a:prstGeom>
          <a:solidFill>
            <a:schemeClr val="bg1">
              <a:lumMod val="85000"/>
            </a:schemeClr>
          </a:solidFill>
          <a:ln w="28575">
            <a:noFill/>
          </a:ln>
        </p:spPr>
        <p:txBody>
          <a:bodyPr wrap="square">
            <a:spAutoFit/>
          </a:bodyPr>
          <a:lstStyle/>
          <a:p>
            <a:pPr algn="just"/>
            <a:r>
              <a:rPr lang="en-IN" sz="1200" dirty="0" smtClean="0">
                <a:latin typeface="Gill Sans MT" panose="020B0502020104020203" pitchFamily="34" charset="0"/>
              </a:rPr>
              <a:t>Section 2(24) : "Commissioner</a:t>
            </a:r>
            <a:r>
              <a:rPr lang="en-IN" sz="1200" dirty="0">
                <a:latin typeface="Gill Sans MT" panose="020B0502020104020203" pitchFamily="34" charset="0"/>
              </a:rPr>
              <a:t>" means the Commissioner of central tax and includes the Principal Commissioner of central tax appointed under section 3 and the Commissioner of integrated tax appointed under the Integrated Goods and Services Tax Act;</a:t>
            </a:r>
            <a:endParaRPr lang="en-IN" sz="1200" dirty="0">
              <a:latin typeface="Gill Sans MT" panose="020B0502020104020203" pitchFamily="34" charset="0"/>
              <a:cs typeface="Times New Roman" panose="02020603050405020304" pitchFamily="18" charset="0"/>
            </a:endParaRPr>
          </a:p>
        </p:txBody>
      </p:sp>
      <p:sp>
        <p:nvSpPr>
          <p:cNvPr id="13" name="Rectangle 12"/>
          <p:cNvSpPr/>
          <p:nvPr/>
        </p:nvSpPr>
        <p:spPr>
          <a:xfrm>
            <a:off x="294639" y="2943004"/>
            <a:ext cx="8551480" cy="460800"/>
          </a:xfrm>
          <a:prstGeom prst="rect">
            <a:avLst/>
          </a:prstGeom>
          <a:solidFill>
            <a:schemeClr val="bg1">
              <a:lumMod val="85000"/>
            </a:schemeClr>
          </a:solidFill>
          <a:ln w="28575">
            <a:noFill/>
          </a:ln>
        </p:spPr>
        <p:txBody>
          <a:bodyPr wrap="square">
            <a:spAutoFit/>
          </a:bodyPr>
          <a:lstStyle/>
          <a:p>
            <a:pPr algn="just"/>
            <a:r>
              <a:rPr lang="en-IN" sz="1200" dirty="0" smtClean="0">
                <a:latin typeface="Gill Sans MT" panose="020B0502020104020203" pitchFamily="34" charset="0"/>
              </a:rPr>
              <a:t>Section 5(3) : </a:t>
            </a:r>
            <a:r>
              <a:rPr lang="en-IN" sz="1200" dirty="0">
                <a:latin typeface="Gill Sans MT" panose="020B0502020104020203" pitchFamily="34" charset="0"/>
              </a:rPr>
              <a:t>The Commissioner may, subject to such conditions and limitations as may be specified in this behalf by him, delegate his powers to any other officer who is subordinate to him.</a:t>
            </a:r>
            <a:endParaRPr lang="en-IN" sz="1200" dirty="0">
              <a:latin typeface="Gill Sans MT" panose="020B0502020104020203" pitchFamily="34" charset="0"/>
              <a:cs typeface="Times New Roman" panose="02020603050405020304" pitchFamily="18" charset="0"/>
            </a:endParaRPr>
          </a:p>
        </p:txBody>
      </p:sp>
      <p:sp>
        <p:nvSpPr>
          <p:cNvPr id="3" name="Rectangle 2"/>
          <p:cNvSpPr/>
          <p:nvPr/>
        </p:nvSpPr>
        <p:spPr>
          <a:xfrm>
            <a:off x="294639" y="3539361"/>
            <a:ext cx="8551480" cy="460800"/>
          </a:xfrm>
          <a:prstGeom prst="rect">
            <a:avLst/>
          </a:prstGeom>
          <a:solidFill>
            <a:schemeClr val="bg1">
              <a:lumMod val="85000"/>
            </a:schemeClr>
          </a:solidFill>
        </p:spPr>
        <p:txBody>
          <a:bodyPr wrap="square">
            <a:spAutoFit/>
          </a:bodyPr>
          <a:lstStyle/>
          <a:p>
            <a:pPr algn="just"/>
            <a:r>
              <a:rPr lang="en-IN" sz="1200" dirty="0" smtClean="0">
                <a:latin typeface="Gill Sans MT" panose="020B0502020104020203" pitchFamily="34" charset="0"/>
              </a:rPr>
              <a:t>In </a:t>
            </a:r>
            <a:r>
              <a:rPr lang="en-IN" sz="1200" b="1" dirty="0" err="1" smtClean="0">
                <a:latin typeface="Gill Sans MT" panose="020B0502020104020203" pitchFamily="34" charset="0"/>
              </a:rPr>
              <a:t>Nathalal</a:t>
            </a:r>
            <a:r>
              <a:rPr lang="en-IN" sz="1200" b="1" dirty="0" smtClean="0">
                <a:latin typeface="Gill Sans MT" panose="020B0502020104020203" pitchFamily="34" charset="0"/>
              </a:rPr>
              <a:t> </a:t>
            </a:r>
            <a:r>
              <a:rPr lang="en-IN" sz="1200" b="1" dirty="0" err="1" smtClean="0">
                <a:latin typeface="Gill Sans MT" panose="020B0502020104020203" pitchFamily="34" charset="0"/>
              </a:rPr>
              <a:t>Maganlal</a:t>
            </a:r>
            <a:r>
              <a:rPr lang="en-IN" sz="1200" b="1" dirty="0" smtClean="0">
                <a:latin typeface="Gill Sans MT" panose="020B0502020104020203" pitchFamily="34" charset="0"/>
              </a:rPr>
              <a:t> Chauhan v. State of Gujarat</a:t>
            </a:r>
            <a:r>
              <a:rPr lang="en-IN" sz="1200" dirty="0" smtClean="0">
                <a:latin typeface="Gill Sans MT" panose="020B0502020104020203" pitchFamily="34" charset="0"/>
              </a:rPr>
              <a:t> </a:t>
            </a:r>
            <a:r>
              <a:rPr lang="en-IN" sz="1200" b="1" dirty="0">
                <a:latin typeface="Gill Sans MT" panose="020B0502020104020203" pitchFamily="34" charset="0"/>
              </a:rPr>
              <a:t>[2020] 35 GSTL 145 (</a:t>
            </a:r>
            <a:r>
              <a:rPr lang="en-IN" sz="1200" b="1" dirty="0" err="1">
                <a:latin typeface="Gill Sans MT" panose="020B0502020104020203" pitchFamily="34" charset="0"/>
              </a:rPr>
              <a:t>Guj</a:t>
            </a:r>
            <a:r>
              <a:rPr lang="en-IN" sz="1200" b="1" dirty="0" smtClean="0">
                <a:latin typeface="Gill Sans MT" panose="020B0502020104020203" pitchFamily="34" charset="0"/>
              </a:rPr>
              <a:t>) </a:t>
            </a:r>
            <a:r>
              <a:rPr lang="en-IN" sz="1200" dirty="0" smtClean="0">
                <a:latin typeface="Gill Sans MT" panose="020B0502020104020203" pitchFamily="34" charset="0"/>
              </a:rPr>
              <a:t>held that power under Section 69 can be delegated.  The </a:t>
            </a:r>
            <a:r>
              <a:rPr lang="en-IN" sz="1200" dirty="0">
                <a:latin typeface="Gill Sans MT" panose="020B0502020104020203" pitchFamily="34" charset="0"/>
              </a:rPr>
              <a:t>concept of </a:t>
            </a:r>
            <a:r>
              <a:rPr lang="en-IN" sz="1200" b="1" dirty="0" err="1">
                <a:latin typeface="Gill Sans MT" panose="020B0502020104020203" pitchFamily="34" charset="0"/>
              </a:rPr>
              <a:t>delegatus</a:t>
            </a:r>
            <a:r>
              <a:rPr lang="en-IN" sz="1200" b="1" dirty="0">
                <a:latin typeface="Gill Sans MT" panose="020B0502020104020203" pitchFamily="34" charset="0"/>
              </a:rPr>
              <a:t> non-</a:t>
            </a:r>
            <a:r>
              <a:rPr lang="en-IN" sz="1200" b="1" dirty="0" err="1">
                <a:latin typeface="Gill Sans MT" panose="020B0502020104020203" pitchFamily="34" charset="0"/>
              </a:rPr>
              <a:t>potest</a:t>
            </a:r>
            <a:r>
              <a:rPr lang="en-IN" sz="1200" b="1" dirty="0">
                <a:latin typeface="Gill Sans MT" panose="020B0502020104020203" pitchFamily="34" charset="0"/>
              </a:rPr>
              <a:t> </a:t>
            </a:r>
            <a:r>
              <a:rPr lang="en-IN" sz="1200" b="1" dirty="0" err="1">
                <a:latin typeface="Gill Sans MT" panose="020B0502020104020203" pitchFamily="34" charset="0"/>
              </a:rPr>
              <a:t>delegare</a:t>
            </a:r>
            <a:r>
              <a:rPr lang="en-IN" sz="1200" dirty="0">
                <a:latin typeface="Gill Sans MT" panose="020B0502020104020203" pitchFamily="34" charset="0"/>
              </a:rPr>
              <a:t> is not a rule of law.</a:t>
            </a:r>
          </a:p>
        </p:txBody>
      </p:sp>
      <p:sp>
        <p:nvSpPr>
          <p:cNvPr id="14" name="Rectangle 13"/>
          <p:cNvSpPr/>
          <p:nvPr/>
        </p:nvSpPr>
        <p:spPr>
          <a:xfrm>
            <a:off x="294639" y="4154679"/>
            <a:ext cx="8551480" cy="461665"/>
          </a:xfrm>
          <a:prstGeom prst="rect">
            <a:avLst/>
          </a:prstGeom>
          <a:solidFill>
            <a:schemeClr val="bg1">
              <a:lumMod val="85000"/>
            </a:schemeClr>
          </a:solidFill>
        </p:spPr>
        <p:txBody>
          <a:bodyPr wrap="square">
            <a:spAutoFit/>
          </a:bodyPr>
          <a:lstStyle/>
          <a:p>
            <a:pPr algn="just"/>
            <a:r>
              <a:rPr lang="en-IN" sz="1200" dirty="0" smtClean="0">
                <a:latin typeface="Gill Sans MT" panose="020B0502020104020203" pitchFamily="34" charset="0"/>
              </a:rPr>
              <a:t>Contrary view in  </a:t>
            </a:r>
            <a:r>
              <a:rPr lang="en-IN" sz="1200" b="1" dirty="0" smtClean="0">
                <a:latin typeface="Gill Sans MT" panose="020B0502020104020203" pitchFamily="34" charset="0"/>
              </a:rPr>
              <a:t>Deep Suresh </a:t>
            </a:r>
            <a:r>
              <a:rPr lang="en-IN" sz="1200" b="1" dirty="0" err="1" smtClean="0">
                <a:latin typeface="Gill Sans MT" panose="020B0502020104020203" pitchFamily="34" charset="0"/>
              </a:rPr>
              <a:t>Gadhecha</a:t>
            </a:r>
            <a:r>
              <a:rPr lang="en-IN" sz="1200" b="1" dirty="0" smtClean="0">
                <a:latin typeface="Gill Sans MT" panose="020B0502020104020203" pitchFamily="34" charset="0"/>
              </a:rPr>
              <a:t> Vs State of Gujarat</a:t>
            </a:r>
            <a:r>
              <a:rPr lang="en-IN" sz="1200" dirty="0" smtClean="0">
                <a:latin typeface="Gill Sans MT" panose="020B0502020104020203" pitchFamily="34" charset="0"/>
              </a:rPr>
              <a:t> </a:t>
            </a:r>
            <a:r>
              <a:rPr lang="en-IN" sz="1200" b="1" dirty="0" smtClean="0">
                <a:latin typeface="Gill Sans MT" panose="020B0502020104020203" pitchFamily="34" charset="0"/>
              </a:rPr>
              <a:t>SCRLA 10436/2019 </a:t>
            </a:r>
            <a:r>
              <a:rPr lang="en-IN" sz="1200" dirty="0" smtClean="0">
                <a:latin typeface="Gill Sans MT" panose="020B0502020104020203" pitchFamily="34" charset="0"/>
              </a:rPr>
              <a:t>and in  </a:t>
            </a:r>
            <a:r>
              <a:rPr lang="en-IN" sz="1200" b="1" dirty="0" err="1" smtClean="0">
                <a:latin typeface="Gill Sans MT" panose="020B0502020104020203" pitchFamily="34" charset="0"/>
              </a:rPr>
              <a:t>Valerius</a:t>
            </a:r>
            <a:r>
              <a:rPr lang="en-IN" sz="1200" b="1" dirty="0" smtClean="0">
                <a:latin typeface="Gill Sans MT" panose="020B0502020104020203" pitchFamily="34" charset="0"/>
              </a:rPr>
              <a:t> Industries Vs. State of Gujarat [2019</a:t>
            </a:r>
            <a:r>
              <a:rPr lang="en-IN" sz="1200" b="1" dirty="0">
                <a:latin typeface="Gill Sans MT" panose="020B0502020104020203" pitchFamily="34" charset="0"/>
              </a:rPr>
              <a:t>] 109 taxmann.com 218 (Gujarat)</a:t>
            </a:r>
            <a:endParaRPr lang="en-IN" sz="1200" dirty="0">
              <a:latin typeface="Gill Sans MT" panose="020B0502020104020203" pitchFamily="34" charset="0"/>
            </a:endParaRPr>
          </a:p>
        </p:txBody>
      </p:sp>
    </p:spTree>
    <p:extLst>
      <p:ext uri="{BB962C8B-B14F-4D97-AF65-F5344CB8AC3E}">
        <p14:creationId xmlns:p14="http://schemas.microsoft.com/office/powerpoint/2010/main" val="12723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13039"/>
            <a:ext cx="8163224" cy="531875"/>
          </a:xfrm>
        </p:spPr>
        <p:txBody>
          <a:bodyPr>
            <a:noAutofit/>
          </a:bodyPr>
          <a:lstStyle/>
          <a:p>
            <a:r>
              <a:rPr lang="en-IN" sz="2000" b="1" dirty="0" smtClean="0">
                <a:latin typeface="Gill Sans MT" panose="020B0502020104020203" pitchFamily="34" charset="0"/>
              </a:rPr>
              <a:t>CONSTITUTIONAL VALIDITY OF SEC 69 AND SEC 132</a:t>
            </a:r>
            <a:endParaRPr lang="en-IN" sz="2000" b="1" dirty="0">
              <a:latin typeface="Gill Sans MT" panose="020B0502020104020203" pitchFamily="34" charset="0"/>
            </a:endParaRPr>
          </a:p>
        </p:txBody>
      </p:sp>
      <p:sp>
        <p:nvSpPr>
          <p:cNvPr id="3" name="Text Placeholder 2"/>
          <p:cNvSpPr>
            <a:spLocks noGrp="1"/>
          </p:cNvSpPr>
          <p:nvPr>
            <p:ph type="body" idx="1"/>
          </p:nvPr>
        </p:nvSpPr>
        <p:spPr>
          <a:xfrm>
            <a:off x="381000" y="1712894"/>
            <a:ext cx="8458200" cy="630256"/>
          </a:xfrm>
          <a:solidFill>
            <a:schemeClr val="bg1">
              <a:lumMod val="85000"/>
            </a:schemeClr>
          </a:solidFill>
          <a:ln>
            <a:noFill/>
          </a:ln>
        </p:spPr>
        <p:txBody>
          <a:bodyPr>
            <a:noAutofit/>
          </a:bodyPr>
          <a:lstStyle/>
          <a:p>
            <a:pPr algn="just"/>
            <a:r>
              <a:rPr lang="en-IN" sz="1200" b="0" dirty="0" smtClean="0">
                <a:solidFill>
                  <a:schemeClr val="tx1"/>
                </a:solidFill>
                <a:latin typeface="Gill Sans MT" panose="020B0502020104020203" pitchFamily="34" charset="0"/>
              </a:rPr>
              <a:t>Supreme Court in case of </a:t>
            </a:r>
            <a:r>
              <a:rPr lang="en-IN" sz="1200" dirty="0" err="1" smtClean="0">
                <a:solidFill>
                  <a:schemeClr val="tx1"/>
                </a:solidFill>
                <a:latin typeface="Gill Sans MT" panose="020B0502020104020203" pitchFamily="34" charset="0"/>
              </a:rPr>
              <a:t>Devendra</a:t>
            </a:r>
            <a:r>
              <a:rPr lang="en-IN" sz="1200" dirty="0" smtClean="0">
                <a:solidFill>
                  <a:schemeClr val="tx1"/>
                </a:solidFill>
                <a:latin typeface="Gill Sans MT" panose="020B0502020104020203" pitchFamily="34" charset="0"/>
              </a:rPr>
              <a:t> </a:t>
            </a:r>
            <a:r>
              <a:rPr lang="en-IN" sz="1200" dirty="0" err="1" smtClean="0">
                <a:solidFill>
                  <a:schemeClr val="tx1"/>
                </a:solidFill>
                <a:latin typeface="Gill Sans MT" panose="020B0502020104020203" pitchFamily="34" charset="0"/>
              </a:rPr>
              <a:t>Dwivedi</a:t>
            </a:r>
            <a:r>
              <a:rPr lang="en-IN" sz="1200" dirty="0" smtClean="0">
                <a:solidFill>
                  <a:schemeClr val="tx1"/>
                </a:solidFill>
                <a:latin typeface="Gill Sans MT" panose="020B0502020104020203" pitchFamily="34" charset="0"/>
              </a:rPr>
              <a:t> Vs Union of India</a:t>
            </a:r>
            <a:r>
              <a:rPr lang="en-IN" sz="1200" b="0" dirty="0" smtClean="0">
                <a:solidFill>
                  <a:schemeClr val="tx1"/>
                </a:solidFill>
                <a:latin typeface="Gill Sans MT" panose="020B0502020104020203" pitchFamily="34" charset="0"/>
              </a:rPr>
              <a:t> </a:t>
            </a:r>
            <a:r>
              <a:rPr lang="de-DE" sz="1200" dirty="0">
                <a:solidFill>
                  <a:schemeClr val="tx1"/>
                </a:solidFill>
              </a:rPr>
              <a:t>[2021] </a:t>
            </a:r>
            <a:r>
              <a:rPr lang="de-DE" sz="1200" dirty="0">
                <a:solidFill>
                  <a:schemeClr val="tx1"/>
                </a:solidFill>
                <a:latin typeface="Gill Sans MT" panose="020B0502020104020203" pitchFamily="34" charset="0"/>
              </a:rPr>
              <a:t>44 GSTL 225 (SC</a:t>
            </a:r>
            <a:r>
              <a:rPr lang="de-DE" sz="1200" dirty="0" smtClean="0">
                <a:solidFill>
                  <a:schemeClr val="tx1"/>
                </a:solidFill>
                <a:latin typeface="Gill Sans MT" panose="020B0502020104020203" pitchFamily="34" charset="0"/>
              </a:rPr>
              <a:t>) </a:t>
            </a:r>
            <a:r>
              <a:rPr lang="en-IN" sz="1200" b="0" dirty="0" smtClean="0">
                <a:solidFill>
                  <a:schemeClr val="tx1"/>
                </a:solidFill>
                <a:latin typeface="Gill Sans MT" panose="020B0502020104020203" pitchFamily="34" charset="0"/>
              </a:rPr>
              <a:t>declined to interfere under Article 32 of COI and relegated the Petitioner to High Court under Article 226 of COI to decide constitutional validity of Section 69 and Sec 132.</a:t>
            </a:r>
          </a:p>
        </p:txBody>
      </p:sp>
      <p:sp>
        <p:nvSpPr>
          <p:cNvPr id="4" name="Content Placeholder 3"/>
          <p:cNvSpPr>
            <a:spLocks noGrp="1"/>
          </p:cNvSpPr>
          <p:nvPr>
            <p:ph sz="half" idx="2"/>
          </p:nvPr>
        </p:nvSpPr>
        <p:spPr>
          <a:xfrm>
            <a:off x="381000" y="2948285"/>
            <a:ext cx="8458200" cy="1600200"/>
          </a:xfrm>
        </p:spPr>
        <p:txBody>
          <a:bodyPr>
            <a:normAutofit fontScale="85000" lnSpcReduction="10000"/>
          </a:bodyPr>
          <a:lstStyle/>
          <a:p>
            <a:pPr marL="0" indent="0" algn="just">
              <a:buNone/>
            </a:pPr>
            <a:r>
              <a:rPr lang="en-IN" sz="1200" cap="all" dirty="0" smtClean="0">
                <a:latin typeface="Gill Sans MT" panose="020B0502020104020203" pitchFamily="34" charset="0"/>
              </a:rPr>
              <a:t>HELD : </a:t>
            </a:r>
          </a:p>
          <a:p>
            <a:pPr algn="just">
              <a:buSzPct val="160000"/>
            </a:pPr>
            <a:r>
              <a:rPr lang="en-IN" sz="1100" i="1" dirty="0">
                <a:latin typeface="Gill Sans MT" panose="020B0502020104020203" pitchFamily="34" charset="0"/>
              </a:rPr>
              <a:t>The Goods and Services Tax is a unique tax, </a:t>
            </a:r>
            <a:r>
              <a:rPr lang="en-IN" sz="1100" i="1" dirty="0" smtClean="0">
                <a:latin typeface="Gill Sans MT" panose="020B0502020104020203" pitchFamily="34" charset="0"/>
              </a:rPr>
              <a:t>in as much </a:t>
            </a:r>
            <a:r>
              <a:rPr lang="en-IN" sz="1100" i="1" dirty="0">
                <a:latin typeface="Gill Sans MT" panose="020B0502020104020203" pitchFamily="34" charset="0"/>
              </a:rPr>
              <a:t>as the power as well as field of legislation are to be found in a single article, i.e., </a:t>
            </a:r>
            <a:r>
              <a:rPr lang="en-IN" sz="1100" i="1" dirty="0" smtClean="0">
                <a:latin typeface="Gill Sans MT" panose="020B0502020104020203" pitchFamily="34" charset="0"/>
              </a:rPr>
              <a:t>Article </a:t>
            </a:r>
            <a:r>
              <a:rPr lang="en-IN" sz="1100" i="1" dirty="0">
                <a:latin typeface="Gill Sans MT" panose="020B0502020104020203" pitchFamily="34" charset="0"/>
              </a:rPr>
              <a:t>246A. The scope of article 246A is significantly wide as it grants the power to make all laws 'with respect to' goods and services </a:t>
            </a:r>
            <a:r>
              <a:rPr lang="en-IN" sz="1100" i="1" dirty="0" smtClean="0">
                <a:latin typeface="Gill Sans MT" panose="020B0502020104020203" pitchFamily="34" charset="0"/>
              </a:rPr>
              <a:t>tax.</a:t>
            </a:r>
          </a:p>
          <a:p>
            <a:pPr marL="0" indent="0" algn="just">
              <a:buSzPct val="160000"/>
              <a:buNone/>
            </a:pPr>
            <a:endParaRPr lang="en-IN" sz="500" i="1" dirty="0" smtClean="0">
              <a:latin typeface="Gill Sans MT" panose="020B0502020104020203" pitchFamily="34" charset="0"/>
            </a:endParaRPr>
          </a:p>
          <a:p>
            <a:pPr algn="just">
              <a:buSzPct val="160000"/>
            </a:pPr>
            <a:r>
              <a:rPr lang="en-IN" sz="1100" dirty="0" smtClean="0">
                <a:latin typeface="Gill Sans MT" panose="020B0502020104020203" pitchFamily="34" charset="0"/>
              </a:rPr>
              <a:t>In </a:t>
            </a:r>
            <a:r>
              <a:rPr lang="en-IN" sz="1100" dirty="0">
                <a:latin typeface="Gill Sans MT" panose="020B0502020104020203" pitchFamily="34" charset="0"/>
              </a:rPr>
              <a:t>fact, the power of arrest conferred by section69 is not a general power of arrest, but is restricted to certain offences which are specified under </a:t>
            </a:r>
            <a:r>
              <a:rPr lang="en-IN" sz="1100" dirty="0" smtClean="0">
                <a:latin typeface="Gill Sans MT" panose="020B0502020104020203" pitchFamily="34" charset="0"/>
              </a:rPr>
              <a:t>section 69</a:t>
            </a:r>
            <a:r>
              <a:rPr lang="en-IN" sz="1100" dirty="0">
                <a:latin typeface="Gill Sans MT" panose="020B0502020104020203" pitchFamily="34" charset="0"/>
              </a:rPr>
              <a:t> namely some of the offences covered under section 132 and the offences so specified are all offences relating to goods and services tax, consequently, the expression 'with respect to' goods and services tax used in article 246A, being a constitutional provision, must be given its widest amplitude and would include the power to enact criminal law with regard to goods and services tax</a:t>
            </a:r>
            <a:r>
              <a:rPr lang="en-IN" sz="1100" dirty="0" smtClean="0">
                <a:latin typeface="Gill Sans MT" panose="020B0502020104020203" pitchFamily="34" charset="0"/>
              </a:rPr>
              <a:t>.</a:t>
            </a:r>
          </a:p>
          <a:p>
            <a:pPr marL="0" indent="0" algn="just">
              <a:buSzPct val="160000"/>
              <a:buNone/>
            </a:pPr>
            <a:endParaRPr lang="en-IN" sz="1100" dirty="0" smtClean="0">
              <a:latin typeface="Gill Sans MT" panose="020B0502020104020203" pitchFamily="34" charset="0"/>
            </a:endParaRPr>
          </a:p>
          <a:p>
            <a:pPr algn="just">
              <a:buSzPct val="160000"/>
            </a:pPr>
            <a:r>
              <a:rPr lang="en-IN" sz="1100" b="1" i="1" dirty="0"/>
              <a:t>Even if it is assumed that power to make offence in relation to evasion of Goods and Services Tax is not to be found under article 246A, Then, the same can be traced to Entry 1 of List III. The term 'Criminal Law' used in the aforesaid Entry is significantly wide and includes all Criminal Laws except the exclusions</a:t>
            </a:r>
            <a:endParaRPr lang="en-IN" sz="1100" dirty="0">
              <a:latin typeface="Gill Sans MT" panose="020B0502020104020203" pitchFamily="34" charset="0"/>
            </a:endParaRPr>
          </a:p>
        </p:txBody>
      </p:sp>
      <p:sp>
        <p:nvSpPr>
          <p:cNvPr id="7" name="Rectangle 6"/>
          <p:cNvSpPr/>
          <p:nvPr/>
        </p:nvSpPr>
        <p:spPr>
          <a:xfrm>
            <a:off x="381000" y="2414885"/>
            <a:ext cx="8458200" cy="461665"/>
          </a:xfrm>
          <a:prstGeom prst="rect">
            <a:avLst/>
          </a:prstGeom>
          <a:solidFill>
            <a:schemeClr val="bg1">
              <a:lumMod val="85000"/>
            </a:schemeClr>
          </a:solidFill>
        </p:spPr>
        <p:txBody>
          <a:bodyPr wrap="square">
            <a:spAutoFit/>
          </a:bodyPr>
          <a:lstStyle/>
          <a:p>
            <a:pPr algn="just"/>
            <a:r>
              <a:rPr lang="en-IN" sz="1200" dirty="0">
                <a:latin typeface="Gill Sans MT" panose="020B0502020104020203" pitchFamily="34" charset="0"/>
              </a:rPr>
              <a:t>In </a:t>
            </a:r>
            <a:r>
              <a:rPr lang="en-IN" sz="1200" b="1" dirty="0" err="1">
                <a:latin typeface="Gill Sans MT" panose="020B0502020104020203" pitchFamily="34" charset="0"/>
              </a:rPr>
              <a:t>Dhruv</a:t>
            </a:r>
            <a:r>
              <a:rPr lang="en-IN" sz="1200" b="1" dirty="0">
                <a:latin typeface="Gill Sans MT" panose="020B0502020104020203" pitchFamily="34" charset="0"/>
              </a:rPr>
              <a:t> Krishan </a:t>
            </a:r>
            <a:r>
              <a:rPr lang="en-IN" sz="1200" b="1" dirty="0" err="1">
                <a:latin typeface="Gill Sans MT" panose="020B0502020104020203" pitchFamily="34" charset="0"/>
              </a:rPr>
              <a:t>Maggu</a:t>
            </a:r>
            <a:r>
              <a:rPr lang="en-IN" sz="1200" b="1" dirty="0">
                <a:latin typeface="Gill Sans MT" panose="020B0502020104020203" pitchFamily="34" charset="0"/>
              </a:rPr>
              <a:t> Vs UOI [2021] 84 GST 791 (Delhi) </a:t>
            </a:r>
            <a:r>
              <a:rPr lang="en-IN" sz="1200" dirty="0">
                <a:latin typeface="Gill Sans MT" panose="020B0502020104020203" pitchFamily="34" charset="0"/>
              </a:rPr>
              <a:t>the question was whether </a:t>
            </a:r>
            <a:r>
              <a:rPr lang="en-IN" sz="1200" dirty="0" smtClean="0">
                <a:latin typeface="Gill Sans MT" panose="020B0502020104020203" pitchFamily="34" charset="0"/>
              </a:rPr>
              <a:t>Sections 69</a:t>
            </a:r>
            <a:r>
              <a:rPr lang="en-IN" sz="1200" dirty="0">
                <a:latin typeface="Gill Sans MT" panose="020B0502020104020203" pitchFamily="34" charset="0"/>
              </a:rPr>
              <a:t> and 132 of CGST Act are arbitrary, unreasonable and being beyond the legislative competence of the Parliament are </a:t>
            </a:r>
            <a:r>
              <a:rPr lang="en-IN" sz="1200" i="1" dirty="0">
                <a:latin typeface="Gill Sans MT" panose="020B0502020104020203" pitchFamily="34" charset="0"/>
              </a:rPr>
              <a:t>ultra vires</a:t>
            </a:r>
            <a:r>
              <a:rPr lang="en-IN" sz="1200" dirty="0">
                <a:latin typeface="Gill Sans MT" panose="020B0502020104020203" pitchFamily="34" charset="0"/>
              </a:rPr>
              <a:t> the Constitution.</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4773541"/>
            <a:ext cx="686173" cy="259214"/>
          </a:xfrm>
          <a:prstGeom prst="rect">
            <a:avLst/>
          </a:prstGeom>
          <a:solidFill>
            <a:schemeClr val="bg1"/>
          </a:solidFill>
        </p:spPr>
      </p:pic>
      <p:pic>
        <p:nvPicPr>
          <p:cNvPr id="9" name="Google Shape;166;p10"/>
          <p:cNvPicPr preferRelativeResize="0"/>
          <p:nvPr/>
        </p:nvPicPr>
        <p:blipFill rotWithShape="1">
          <a:blip r:embed="rId4" cstate="print">
            <a:alphaModFix/>
          </a:blip>
          <a:srcRect/>
          <a:stretch/>
        </p:blipFill>
        <p:spPr>
          <a:xfrm>
            <a:off x="7620803" y="4747909"/>
            <a:ext cx="1221640" cy="305416"/>
          </a:xfrm>
          <a:prstGeom prst="rect">
            <a:avLst/>
          </a:prstGeom>
          <a:solidFill>
            <a:schemeClr val="bg1"/>
          </a:solidFill>
          <a:ln>
            <a:noFill/>
          </a:ln>
        </p:spPr>
      </p:pic>
    </p:spTree>
    <p:extLst>
      <p:ext uri="{BB962C8B-B14F-4D97-AF65-F5344CB8AC3E}">
        <p14:creationId xmlns:p14="http://schemas.microsoft.com/office/powerpoint/2010/main" val="2855235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6260" y="4789642"/>
            <a:ext cx="762373" cy="288000"/>
          </a:xfrm>
          <a:prstGeom prst="rect">
            <a:avLst/>
          </a:prstGeom>
          <a:solidFill>
            <a:schemeClr val="bg1"/>
          </a:solidFill>
        </p:spPr>
      </p:pic>
      <p:pic>
        <p:nvPicPr>
          <p:cNvPr id="7" name="Google Shape;166;p10"/>
          <p:cNvPicPr preferRelativeResize="0"/>
          <p:nvPr/>
        </p:nvPicPr>
        <p:blipFill rotWithShape="1">
          <a:blip r:embed="rId3" cstate="print">
            <a:alphaModFix/>
          </a:blip>
          <a:srcRect/>
          <a:stretch/>
        </p:blipFill>
        <p:spPr>
          <a:xfrm>
            <a:off x="7626100" y="4780934"/>
            <a:ext cx="1221640" cy="305416"/>
          </a:xfrm>
          <a:prstGeom prst="rect">
            <a:avLst/>
          </a:prstGeom>
          <a:solidFill>
            <a:schemeClr val="bg1"/>
          </a:solidFill>
          <a:ln>
            <a:noFill/>
          </a:ln>
        </p:spPr>
      </p:pic>
      <p:sp>
        <p:nvSpPr>
          <p:cNvPr id="8" name="Title 3"/>
          <p:cNvSpPr txBox="1">
            <a:spLocks/>
          </p:cNvSpPr>
          <p:nvPr/>
        </p:nvSpPr>
        <p:spPr>
          <a:xfrm>
            <a:off x="1212491" y="1310660"/>
            <a:ext cx="6413609" cy="458115"/>
          </a:xfrm>
          <a:prstGeom prst="rect">
            <a:avLst/>
          </a:prstGeom>
          <a:ln w="28575">
            <a:solidFill>
              <a:schemeClr val="bg1"/>
            </a:solidFill>
          </a:ln>
        </p:spPr>
        <p:txBody>
          <a:bodyPr vert="horz" lIns="91440" tIns="45720" rIns="91440" bIns="45720" rtlCol="0" anchor="ctr">
            <a:normAutofit fontScale="97500"/>
          </a:bodyPr>
          <a:lstStyle>
            <a:lvl1pPr algn="l" defTabSz="914400" rtl="0" eaLnBrk="1" latinLnBrk="0" hangingPunct="1">
              <a:spcBef>
                <a:spcPct val="0"/>
              </a:spcBef>
              <a:buNone/>
              <a:defRPr sz="3600" kern="1200" baseline="0">
                <a:solidFill>
                  <a:schemeClr val="accent1">
                    <a:lumMod val="60000"/>
                    <a:lumOff val="40000"/>
                  </a:schemeClr>
                </a:solidFill>
                <a:effectLst>
                  <a:outerShdw blurRad="50800" dist="38100" dir="2700000" algn="tl" rotWithShape="0">
                    <a:prstClr val="black">
                      <a:alpha val="40000"/>
                    </a:prstClr>
                  </a:outerShdw>
                </a:effectLst>
                <a:latin typeface="+mj-lt"/>
                <a:ea typeface="+mj-ea"/>
                <a:cs typeface="+mj-cs"/>
              </a:defRPr>
            </a:lvl1pPr>
          </a:lstStyle>
          <a:p>
            <a:pPr algn="ctr"/>
            <a:r>
              <a:rPr lang="en-US" sz="2000" b="1" dirty="0" smtClean="0">
                <a:latin typeface="Gill Sans MT" panose="020B0502020104020203" pitchFamily="34" charset="0"/>
                <a:cs typeface="Times New Roman" panose="02020603050405020304" pitchFamily="18" charset="0"/>
              </a:rPr>
              <a:t>POWER TO ARREST UNDER GST [Section 69]</a:t>
            </a:r>
            <a:endParaRPr lang="en-US" sz="2000" b="1" dirty="0">
              <a:latin typeface="Gill Sans MT" panose="020B0502020104020203" pitchFamily="34" charset="0"/>
              <a:cs typeface="Times New Roman" panose="02020603050405020304" pitchFamily="18" charset="0"/>
            </a:endParaRPr>
          </a:p>
        </p:txBody>
      </p:sp>
      <p:sp>
        <p:nvSpPr>
          <p:cNvPr id="12" name="Rectangle 11"/>
          <p:cNvSpPr/>
          <p:nvPr/>
        </p:nvSpPr>
        <p:spPr>
          <a:xfrm>
            <a:off x="1828800" y="1919746"/>
            <a:ext cx="5267961" cy="276999"/>
          </a:xfrm>
          <a:prstGeom prst="rect">
            <a:avLst/>
          </a:prstGeom>
          <a:solidFill>
            <a:schemeClr val="bg1">
              <a:lumMod val="85000"/>
            </a:schemeClr>
          </a:solidFill>
          <a:ln w="28575">
            <a:solidFill>
              <a:schemeClr val="bg1"/>
            </a:solidFill>
          </a:ln>
        </p:spPr>
        <p:txBody>
          <a:bodyPr wrap="square">
            <a:spAutoFit/>
          </a:bodyPr>
          <a:lstStyle/>
          <a:p>
            <a:pPr algn="ctr"/>
            <a:r>
              <a:rPr lang="en-IN" sz="1200" dirty="0" smtClean="0">
                <a:latin typeface="Gill Sans MT" panose="020B0502020104020203" pitchFamily="34" charset="0"/>
                <a:cs typeface="Times New Roman" panose="02020603050405020304" pitchFamily="18" charset="0"/>
              </a:rPr>
              <a:t>WHETHER ARREST CAN BE DONE WITHOUT ADJUDICATION </a:t>
            </a:r>
            <a:r>
              <a:rPr lang="en-IN" sz="1200" dirty="0" smtClean="0">
                <a:latin typeface="+mj-lt"/>
                <a:cs typeface="Times New Roman" panose="02020603050405020304" pitchFamily="18" charset="0"/>
              </a:rPr>
              <a:t>?</a:t>
            </a:r>
            <a:r>
              <a:rPr lang="en-IN" sz="1200" dirty="0" smtClean="0">
                <a:latin typeface="Gill Sans MT" panose="020B0502020104020203" pitchFamily="34" charset="0"/>
                <a:cs typeface="Times New Roman" panose="02020603050405020304" pitchFamily="18" charset="0"/>
              </a:rPr>
              <a:t> </a:t>
            </a:r>
            <a:endParaRPr lang="en-IN" sz="1200" dirty="0">
              <a:latin typeface="+mj-lt"/>
              <a:cs typeface="Times New Roman" panose="02020603050405020304" pitchFamily="18" charset="0"/>
            </a:endParaRPr>
          </a:p>
        </p:txBody>
      </p:sp>
      <p:sp>
        <p:nvSpPr>
          <p:cNvPr id="3" name="Rectangle 2"/>
          <p:cNvSpPr/>
          <p:nvPr/>
        </p:nvSpPr>
        <p:spPr>
          <a:xfrm>
            <a:off x="294639" y="3539361"/>
            <a:ext cx="8551480" cy="1200329"/>
          </a:xfrm>
          <a:prstGeom prst="rect">
            <a:avLst/>
          </a:prstGeom>
          <a:solidFill>
            <a:schemeClr val="bg1">
              <a:lumMod val="85000"/>
            </a:schemeClr>
          </a:solidFill>
        </p:spPr>
        <p:txBody>
          <a:bodyPr wrap="square">
            <a:spAutoFit/>
          </a:bodyPr>
          <a:lstStyle/>
          <a:p>
            <a:pPr algn="just"/>
            <a:r>
              <a:rPr lang="en-IN" sz="1200" dirty="0">
                <a:latin typeface="Gill Sans MT" panose="020B0502020104020203" pitchFamily="34" charset="0"/>
              </a:rPr>
              <a:t>The Madras High Court in </a:t>
            </a:r>
            <a:r>
              <a:rPr lang="en-IN" sz="1200" b="1" dirty="0" err="1">
                <a:latin typeface="Gill Sans MT" panose="020B0502020104020203" pitchFamily="34" charset="0"/>
              </a:rPr>
              <a:t>Jayachandran</a:t>
            </a:r>
            <a:r>
              <a:rPr lang="en-IN" sz="1200" b="1" dirty="0">
                <a:latin typeface="Gill Sans MT" panose="020B0502020104020203" pitchFamily="34" charset="0"/>
              </a:rPr>
              <a:t> Alloys (P.) Ltd. vs Superintendent of GST &amp; Central Excise 2019 SCC </a:t>
            </a:r>
            <a:r>
              <a:rPr lang="en-IN" sz="1200" b="1" dirty="0" err="1">
                <a:latin typeface="Gill Sans MT" panose="020B0502020104020203" pitchFamily="34" charset="0"/>
              </a:rPr>
              <a:t>OnLine</a:t>
            </a:r>
            <a:r>
              <a:rPr lang="en-IN" sz="1200" b="1" dirty="0">
                <a:latin typeface="Gill Sans MT" panose="020B0502020104020203" pitchFamily="34" charset="0"/>
              </a:rPr>
              <a:t> Mad </a:t>
            </a:r>
            <a:r>
              <a:rPr lang="en-IN" sz="1200" b="1" dirty="0" smtClean="0">
                <a:latin typeface="Gill Sans MT" panose="020B0502020104020203" pitchFamily="34" charset="0"/>
              </a:rPr>
              <a:t>3124 </a:t>
            </a:r>
            <a:r>
              <a:rPr lang="en-IN" sz="1200" dirty="0">
                <a:latin typeface="Gill Sans MT" panose="020B0502020104020203" pitchFamily="34" charset="0"/>
              </a:rPr>
              <a:t>held that determination of excess credit as provided under Section 73, 74 of CGST is a pre-requisite for recovery and this recovery can only be initiated once the amount of excess credit has been quantified and determined in an assessment. The Court then concluded that “the power to punish set out in Section 132 of the Act would stand triggered only once it is established that an assessee has ‘committed’ an offence that has to necessarily be post-determination of the demand due from an assessee, that itself has to necessarily follow the process of an assessment.”</a:t>
            </a:r>
          </a:p>
        </p:txBody>
      </p:sp>
      <p:sp>
        <p:nvSpPr>
          <p:cNvPr id="2" name="Rectangle 1"/>
          <p:cNvSpPr/>
          <p:nvPr/>
        </p:nvSpPr>
        <p:spPr>
          <a:xfrm>
            <a:off x="294639" y="2361335"/>
            <a:ext cx="8551479" cy="1015663"/>
          </a:xfrm>
          <a:prstGeom prst="rect">
            <a:avLst/>
          </a:prstGeom>
          <a:solidFill>
            <a:schemeClr val="bg1">
              <a:lumMod val="85000"/>
            </a:schemeClr>
          </a:solidFill>
        </p:spPr>
        <p:txBody>
          <a:bodyPr wrap="square">
            <a:spAutoFit/>
          </a:bodyPr>
          <a:lstStyle/>
          <a:p>
            <a:pPr algn="just"/>
            <a:r>
              <a:rPr lang="en-IN" sz="1200" dirty="0">
                <a:latin typeface="Gill Sans MT" panose="020B0502020104020203" pitchFamily="34" charset="0"/>
              </a:rPr>
              <a:t>The High Court of Delhi in </a:t>
            </a:r>
            <a:r>
              <a:rPr lang="en-IN" sz="1200" b="1" dirty="0" smtClean="0">
                <a:latin typeface="Gill Sans MT" panose="020B0502020104020203" pitchFamily="34" charset="0"/>
              </a:rPr>
              <a:t>Make my trip </a:t>
            </a:r>
            <a:r>
              <a:rPr lang="en-IN" sz="1200" b="1" dirty="0">
                <a:latin typeface="Gill Sans MT" panose="020B0502020104020203" pitchFamily="34" charset="0"/>
              </a:rPr>
              <a:t>(India) Pvt Ltd vs Union Of India &amp; Ors 2016 </a:t>
            </a:r>
            <a:r>
              <a:rPr lang="en-IN" sz="1200" b="1" dirty="0" smtClean="0">
                <a:latin typeface="Gill Sans MT" panose="020B0502020104020203" pitchFamily="34" charset="0"/>
              </a:rPr>
              <a:t>SCC </a:t>
            </a:r>
            <a:r>
              <a:rPr lang="en-IN" sz="1200" b="1" dirty="0" err="1" smtClean="0">
                <a:latin typeface="Gill Sans MT" panose="020B0502020104020203" pitchFamily="34" charset="0"/>
              </a:rPr>
              <a:t>OnLine</a:t>
            </a:r>
            <a:r>
              <a:rPr lang="en-IN" sz="1200" b="1" dirty="0" smtClean="0">
                <a:latin typeface="Gill Sans MT" panose="020B0502020104020203" pitchFamily="34" charset="0"/>
              </a:rPr>
              <a:t> </a:t>
            </a:r>
            <a:r>
              <a:rPr lang="en-IN" sz="1200" b="1" dirty="0">
                <a:latin typeface="Gill Sans MT" panose="020B0502020104020203" pitchFamily="34" charset="0"/>
              </a:rPr>
              <a:t>Del 4951</a:t>
            </a:r>
            <a:r>
              <a:rPr lang="en-IN" sz="1200" dirty="0">
                <a:latin typeface="Gill Sans MT" panose="020B0502020104020203" pitchFamily="34" charset="0"/>
              </a:rPr>
              <a:t> while examining the powers of Directorate General of Central </a:t>
            </a:r>
            <a:r>
              <a:rPr lang="en-IN" sz="1200" dirty="0" smtClean="0">
                <a:latin typeface="Gill Sans MT" panose="020B0502020104020203" pitchFamily="34" charset="0"/>
              </a:rPr>
              <a:t>Excise Intelligence </a:t>
            </a:r>
            <a:r>
              <a:rPr lang="en-IN" sz="1200" dirty="0">
                <a:latin typeface="Gill Sans MT" panose="020B0502020104020203" pitchFamily="34" charset="0"/>
              </a:rPr>
              <a:t>of arrest, investigation and assessment of service tax under the provisions </a:t>
            </a:r>
            <a:r>
              <a:rPr lang="en-IN" sz="1200" dirty="0" smtClean="0">
                <a:latin typeface="Gill Sans MT" panose="020B0502020104020203" pitchFamily="34" charset="0"/>
              </a:rPr>
              <a:t>of the </a:t>
            </a:r>
            <a:r>
              <a:rPr lang="en-IN" sz="1200" dirty="0">
                <a:latin typeface="Gill Sans MT" panose="020B0502020104020203" pitchFamily="34" charset="0"/>
              </a:rPr>
              <a:t>Finance Act, 1994 equated arresting before the completion of </a:t>
            </a:r>
            <a:r>
              <a:rPr lang="en-IN" sz="1200" dirty="0" smtClean="0">
                <a:latin typeface="Gill Sans MT" panose="020B0502020104020203" pitchFamily="34" charset="0"/>
              </a:rPr>
              <a:t>adjudication proceedings </a:t>
            </a:r>
            <a:r>
              <a:rPr lang="en-IN" sz="1200" dirty="0">
                <a:latin typeface="Gill Sans MT" panose="020B0502020104020203" pitchFamily="34" charset="0"/>
              </a:rPr>
              <a:t>to putting the cart before the horse. The findings of the Delhi High Court were later affirmed by the Supreme Court in </a:t>
            </a:r>
            <a:r>
              <a:rPr lang="en-IN" sz="1200" b="1" dirty="0">
                <a:latin typeface="Gill Sans MT" panose="020B0502020104020203" pitchFamily="34" charset="0"/>
              </a:rPr>
              <a:t>Union </a:t>
            </a:r>
            <a:r>
              <a:rPr lang="en-IN" sz="1200" b="1" dirty="0" smtClean="0">
                <a:latin typeface="Gill Sans MT" panose="020B0502020104020203" pitchFamily="34" charset="0"/>
              </a:rPr>
              <a:t>Of India </a:t>
            </a:r>
            <a:r>
              <a:rPr lang="en-IN" sz="1200" b="1" dirty="0">
                <a:latin typeface="Gill Sans MT" panose="020B0502020104020203" pitchFamily="34" charset="0"/>
              </a:rPr>
              <a:t>&amp; Ors vs </a:t>
            </a:r>
            <a:r>
              <a:rPr lang="en-IN" sz="1200" b="1" dirty="0" err="1">
                <a:latin typeface="Gill Sans MT" panose="020B0502020104020203" pitchFamily="34" charset="0"/>
              </a:rPr>
              <a:t>Makemytrip</a:t>
            </a:r>
            <a:r>
              <a:rPr lang="en-IN" sz="1200" b="1" dirty="0">
                <a:latin typeface="Gill Sans MT" panose="020B0502020104020203" pitchFamily="34" charset="0"/>
              </a:rPr>
              <a:t> (India) Pvt Ltd (2019) 11 SCC 765.</a:t>
            </a:r>
          </a:p>
        </p:txBody>
      </p:sp>
    </p:spTree>
    <p:extLst>
      <p:ext uri="{BB962C8B-B14F-4D97-AF65-F5344CB8AC3E}">
        <p14:creationId xmlns:p14="http://schemas.microsoft.com/office/powerpoint/2010/main" val="4262524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6260" y="4789642"/>
            <a:ext cx="762373" cy="288000"/>
          </a:xfrm>
          <a:prstGeom prst="rect">
            <a:avLst/>
          </a:prstGeom>
          <a:solidFill>
            <a:schemeClr val="bg1"/>
          </a:solidFill>
        </p:spPr>
      </p:pic>
      <p:pic>
        <p:nvPicPr>
          <p:cNvPr id="7" name="Google Shape;166;p10"/>
          <p:cNvPicPr preferRelativeResize="0"/>
          <p:nvPr/>
        </p:nvPicPr>
        <p:blipFill rotWithShape="1">
          <a:blip r:embed="rId3" cstate="print">
            <a:alphaModFix/>
          </a:blip>
          <a:srcRect/>
          <a:stretch/>
        </p:blipFill>
        <p:spPr>
          <a:xfrm>
            <a:off x="7626100" y="4780934"/>
            <a:ext cx="1221640" cy="305416"/>
          </a:xfrm>
          <a:prstGeom prst="rect">
            <a:avLst/>
          </a:prstGeom>
          <a:solidFill>
            <a:schemeClr val="bg1"/>
          </a:solidFill>
          <a:ln>
            <a:noFill/>
          </a:ln>
        </p:spPr>
      </p:pic>
      <p:sp>
        <p:nvSpPr>
          <p:cNvPr id="8" name="Title 3"/>
          <p:cNvSpPr txBox="1">
            <a:spLocks/>
          </p:cNvSpPr>
          <p:nvPr/>
        </p:nvSpPr>
        <p:spPr>
          <a:xfrm>
            <a:off x="1212491" y="1310660"/>
            <a:ext cx="6413609" cy="458115"/>
          </a:xfrm>
          <a:prstGeom prst="rect">
            <a:avLst/>
          </a:prstGeom>
          <a:ln w="28575">
            <a:solidFill>
              <a:schemeClr val="bg1"/>
            </a:solidFill>
          </a:ln>
        </p:spPr>
        <p:txBody>
          <a:bodyPr vert="horz" lIns="91440" tIns="45720" rIns="91440" bIns="45720" rtlCol="0" anchor="ctr">
            <a:normAutofit fontScale="97500"/>
          </a:bodyPr>
          <a:lstStyle>
            <a:lvl1pPr algn="l" defTabSz="914400" rtl="0" eaLnBrk="1" latinLnBrk="0" hangingPunct="1">
              <a:spcBef>
                <a:spcPct val="0"/>
              </a:spcBef>
              <a:buNone/>
              <a:defRPr sz="3600" kern="1200" baseline="0">
                <a:solidFill>
                  <a:schemeClr val="accent1">
                    <a:lumMod val="60000"/>
                    <a:lumOff val="40000"/>
                  </a:schemeClr>
                </a:solidFill>
                <a:effectLst>
                  <a:outerShdw blurRad="50800" dist="38100" dir="2700000" algn="tl" rotWithShape="0">
                    <a:prstClr val="black">
                      <a:alpha val="40000"/>
                    </a:prstClr>
                  </a:outerShdw>
                </a:effectLst>
                <a:latin typeface="+mj-lt"/>
                <a:ea typeface="+mj-ea"/>
                <a:cs typeface="+mj-cs"/>
              </a:defRPr>
            </a:lvl1pPr>
          </a:lstStyle>
          <a:p>
            <a:pPr algn="ctr"/>
            <a:r>
              <a:rPr lang="en-US" sz="2000" b="1" dirty="0" smtClean="0">
                <a:latin typeface="Gill Sans MT" panose="020B0502020104020203" pitchFamily="34" charset="0"/>
                <a:cs typeface="Times New Roman" panose="02020603050405020304" pitchFamily="18" charset="0"/>
              </a:rPr>
              <a:t>POWER TO ARREST UNDER GST [Section 69]</a:t>
            </a:r>
            <a:endParaRPr lang="en-US" sz="2000" b="1" dirty="0">
              <a:latin typeface="Gill Sans MT" panose="020B0502020104020203" pitchFamily="34" charset="0"/>
              <a:cs typeface="Times New Roman" panose="02020603050405020304" pitchFamily="18" charset="0"/>
            </a:endParaRPr>
          </a:p>
        </p:txBody>
      </p:sp>
      <p:sp>
        <p:nvSpPr>
          <p:cNvPr id="12" name="Rectangle 11"/>
          <p:cNvSpPr/>
          <p:nvPr/>
        </p:nvSpPr>
        <p:spPr>
          <a:xfrm>
            <a:off x="1828800" y="1995858"/>
            <a:ext cx="5267961" cy="276999"/>
          </a:xfrm>
          <a:prstGeom prst="rect">
            <a:avLst/>
          </a:prstGeom>
          <a:solidFill>
            <a:schemeClr val="bg1">
              <a:lumMod val="85000"/>
            </a:schemeClr>
          </a:solidFill>
          <a:ln w="28575">
            <a:solidFill>
              <a:schemeClr val="bg1"/>
            </a:solidFill>
          </a:ln>
        </p:spPr>
        <p:txBody>
          <a:bodyPr wrap="square">
            <a:spAutoFit/>
          </a:bodyPr>
          <a:lstStyle/>
          <a:p>
            <a:pPr algn="ctr"/>
            <a:r>
              <a:rPr lang="en-IN" sz="1200" dirty="0" smtClean="0">
                <a:latin typeface="Gill Sans MT" panose="020B0502020104020203" pitchFamily="34" charset="0"/>
                <a:cs typeface="Times New Roman" panose="02020603050405020304" pitchFamily="18" charset="0"/>
              </a:rPr>
              <a:t>WHETHER ARREST CAN BE DONE WITHOUT ADJUDICATION </a:t>
            </a:r>
            <a:r>
              <a:rPr lang="en-IN" sz="1200" dirty="0" smtClean="0">
                <a:latin typeface="+mj-lt"/>
                <a:cs typeface="Times New Roman" panose="02020603050405020304" pitchFamily="18" charset="0"/>
              </a:rPr>
              <a:t>?</a:t>
            </a:r>
            <a:r>
              <a:rPr lang="en-IN" sz="1200" dirty="0" smtClean="0">
                <a:latin typeface="Gill Sans MT" panose="020B0502020104020203" pitchFamily="34" charset="0"/>
                <a:cs typeface="Times New Roman" panose="02020603050405020304" pitchFamily="18" charset="0"/>
              </a:rPr>
              <a:t> </a:t>
            </a:r>
            <a:endParaRPr lang="en-IN" sz="1200" dirty="0">
              <a:latin typeface="+mj-lt"/>
              <a:cs typeface="Times New Roman" panose="02020603050405020304" pitchFamily="18" charset="0"/>
            </a:endParaRPr>
          </a:p>
        </p:txBody>
      </p:sp>
      <p:sp>
        <p:nvSpPr>
          <p:cNvPr id="3" name="Rectangle 2"/>
          <p:cNvSpPr/>
          <p:nvPr/>
        </p:nvSpPr>
        <p:spPr>
          <a:xfrm>
            <a:off x="294639" y="3905879"/>
            <a:ext cx="8551480" cy="276999"/>
          </a:xfrm>
          <a:prstGeom prst="rect">
            <a:avLst/>
          </a:prstGeom>
          <a:solidFill>
            <a:schemeClr val="bg1">
              <a:lumMod val="85000"/>
            </a:schemeClr>
          </a:solidFill>
        </p:spPr>
        <p:txBody>
          <a:bodyPr wrap="square">
            <a:spAutoFit/>
          </a:bodyPr>
          <a:lstStyle/>
          <a:p>
            <a:pPr algn="just"/>
            <a:r>
              <a:rPr lang="en-IN" sz="1200" dirty="0" smtClean="0">
                <a:latin typeface="Gill Sans MT" panose="020B0502020104020203" pitchFamily="34" charset="0"/>
              </a:rPr>
              <a:t>The matter is sub-judice before Hon’ble Supreme Court three member Bench in </a:t>
            </a:r>
            <a:r>
              <a:rPr lang="en-IN" sz="1200" b="1" dirty="0" smtClean="0">
                <a:latin typeface="Gill Sans MT" panose="020B0502020104020203" pitchFamily="34" charset="0"/>
              </a:rPr>
              <a:t>UOI vs </a:t>
            </a:r>
            <a:r>
              <a:rPr lang="en-IN" sz="1200" b="1" dirty="0" err="1" smtClean="0">
                <a:latin typeface="Gill Sans MT" panose="020B0502020104020203" pitchFamily="34" charset="0"/>
              </a:rPr>
              <a:t>Sapna</a:t>
            </a:r>
            <a:r>
              <a:rPr lang="en-IN" sz="1200" b="1" dirty="0" smtClean="0">
                <a:latin typeface="Gill Sans MT" panose="020B0502020104020203" pitchFamily="34" charset="0"/>
              </a:rPr>
              <a:t> Jain SLP (</a:t>
            </a:r>
            <a:r>
              <a:rPr lang="en-IN" sz="1200" b="1" dirty="0" err="1" smtClean="0">
                <a:latin typeface="Gill Sans MT" panose="020B0502020104020203" pitchFamily="34" charset="0"/>
              </a:rPr>
              <a:t>Crl</a:t>
            </a:r>
            <a:r>
              <a:rPr lang="en-IN" sz="1200" b="1" dirty="0" smtClean="0">
                <a:latin typeface="Gill Sans MT" panose="020B0502020104020203" pitchFamily="34" charset="0"/>
              </a:rPr>
              <a:t>.) 4322-4344/2019.</a:t>
            </a:r>
            <a:r>
              <a:rPr lang="en-IN" sz="1200" dirty="0" smtClean="0">
                <a:latin typeface="Gill Sans MT" panose="020B0502020104020203" pitchFamily="34" charset="0"/>
              </a:rPr>
              <a:t>  </a:t>
            </a:r>
            <a:endParaRPr lang="en-IN" sz="1200" dirty="0">
              <a:latin typeface="Gill Sans MT" panose="020B0502020104020203" pitchFamily="34" charset="0"/>
            </a:endParaRPr>
          </a:p>
        </p:txBody>
      </p:sp>
      <p:sp>
        <p:nvSpPr>
          <p:cNvPr id="2" name="Rectangle 1"/>
          <p:cNvSpPr/>
          <p:nvPr/>
        </p:nvSpPr>
        <p:spPr>
          <a:xfrm>
            <a:off x="294639" y="2499941"/>
            <a:ext cx="8551479" cy="1015663"/>
          </a:xfrm>
          <a:prstGeom prst="rect">
            <a:avLst/>
          </a:prstGeom>
          <a:solidFill>
            <a:schemeClr val="bg1">
              <a:lumMod val="85000"/>
            </a:schemeClr>
          </a:solidFill>
        </p:spPr>
        <p:txBody>
          <a:bodyPr wrap="square">
            <a:spAutoFit/>
          </a:bodyPr>
          <a:lstStyle/>
          <a:p>
            <a:pPr algn="just"/>
            <a:r>
              <a:rPr lang="en-IN" sz="1200" dirty="0" smtClean="0">
                <a:latin typeface="Gill Sans MT" panose="020B0502020104020203" pitchFamily="34" charset="0"/>
              </a:rPr>
              <a:t>In </a:t>
            </a:r>
            <a:r>
              <a:rPr lang="en-IN" sz="1200" b="1" dirty="0" smtClean="0">
                <a:latin typeface="Gill Sans MT" panose="020B0502020104020203" pitchFamily="34" charset="0"/>
              </a:rPr>
              <a:t>P.  V. </a:t>
            </a:r>
            <a:r>
              <a:rPr lang="en-IN" sz="1200" b="1" dirty="0" err="1" smtClean="0">
                <a:latin typeface="Gill Sans MT" panose="020B0502020104020203" pitchFamily="34" charset="0"/>
              </a:rPr>
              <a:t>Ramanna</a:t>
            </a:r>
            <a:r>
              <a:rPr lang="en-IN" sz="1200" b="1" dirty="0" smtClean="0">
                <a:latin typeface="Gill Sans MT" panose="020B0502020104020203" pitchFamily="34" charset="0"/>
              </a:rPr>
              <a:t> Reddy Vs UOI </a:t>
            </a:r>
            <a:r>
              <a:rPr lang="nn-NO" sz="1200" b="1" dirty="0"/>
              <a:t>2019 (25) G.S.T.L. 185 (Telangana</a:t>
            </a:r>
            <a:r>
              <a:rPr lang="nn-NO" sz="1200" b="1" dirty="0" smtClean="0"/>
              <a:t>) </a:t>
            </a:r>
            <a:r>
              <a:rPr lang="nn-NO" sz="1200" dirty="0" smtClean="0"/>
              <a:t>held </a:t>
            </a:r>
          </a:p>
          <a:p>
            <a:pPr marL="171450" indent="-171450" algn="just">
              <a:buFont typeface="Arial" panose="020B0604020202020204" pitchFamily="34" charset="0"/>
              <a:buChar char="•"/>
            </a:pPr>
            <a:r>
              <a:rPr lang="en-US" sz="1200" dirty="0" smtClean="0"/>
              <a:t>List </a:t>
            </a:r>
            <a:r>
              <a:rPr lang="en-US" sz="1200" dirty="0"/>
              <a:t>of offences included Section 132(1) of Central Goods and Services Tax Act, 2017 have no co-relation to assessment </a:t>
            </a:r>
            <a:endParaRPr lang="en-US" sz="1200" dirty="0" smtClean="0"/>
          </a:p>
          <a:p>
            <a:pPr marL="171450" indent="-171450" algn="just">
              <a:buFont typeface="Arial" panose="020B0604020202020204" pitchFamily="34" charset="0"/>
              <a:buChar char="•"/>
            </a:pPr>
            <a:r>
              <a:rPr lang="en-US" sz="1200" dirty="0" smtClean="0"/>
              <a:t>Contention </a:t>
            </a:r>
            <a:r>
              <a:rPr lang="en-US" sz="1200" dirty="0"/>
              <a:t>that prosecution can be launched only after completion of </a:t>
            </a:r>
            <a:r>
              <a:rPr lang="en-US" sz="1200" dirty="0" smtClean="0"/>
              <a:t>assessment is </a:t>
            </a:r>
            <a:r>
              <a:rPr lang="en-US" sz="1200" dirty="0"/>
              <a:t>untenable </a:t>
            </a:r>
            <a:endParaRPr lang="en-US" sz="1200" dirty="0" smtClean="0"/>
          </a:p>
          <a:p>
            <a:pPr marL="171450" indent="-171450" algn="just">
              <a:buFont typeface="Arial" panose="020B0604020202020204" pitchFamily="34" charset="0"/>
              <a:buChar char="•"/>
            </a:pPr>
            <a:r>
              <a:rPr lang="en-US" sz="1200" dirty="0" smtClean="0">
                <a:latin typeface="Gill Sans MT" panose="020B0502020104020203" pitchFamily="34" charset="0"/>
              </a:rPr>
              <a:t>SLP against this order dismissed. </a:t>
            </a:r>
            <a:r>
              <a:rPr lang="en-US" altLang="en-US" sz="1200" b="1" i="1" dirty="0">
                <a:latin typeface="Gill Sans MT" panose="020B0502020104020203" pitchFamily="34" charset="0"/>
              </a:rPr>
              <a:t>P.V. </a:t>
            </a:r>
            <a:r>
              <a:rPr lang="en-US" altLang="en-US" sz="1200" b="1" i="1" dirty="0" err="1">
                <a:latin typeface="Gill Sans MT" panose="020B0502020104020203" pitchFamily="34" charset="0"/>
              </a:rPr>
              <a:t>Ramana</a:t>
            </a:r>
            <a:r>
              <a:rPr lang="en-US" altLang="en-US" sz="1200" b="1" i="1" dirty="0">
                <a:latin typeface="Gill Sans MT" panose="020B0502020104020203" pitchFamily="34" charset="0"/>
              </a:rPr>
              <a:t> Reddy</a:t>
            </a:r>
            <a:r>
              <a:rPr lang="en-US" altLang="en-US" sz="1200" b="1" dirty="0">
                <a:latin typeface="Gill Sans MT" panose="020B0502020104020203" pitchFamily="34" charset="0"/>
              </a:rPr>
              <a:t> v. </a:t>
            </a:r>
            <a:r>
              <a:rPr lang="en-US" altLang="en-US" sz="1200" b="1" i="1" dirty="0">
                <a:latin typeface="Gill Sans MT" panose="020B0502020104020203" pitchFamily="34" charset="0"/>
              </a:rPr>
              <a:t>Union of India - 2019 (26) G.S.T.L. J175 (S.C.)]</a:t>
            </a:r>
            <a:endParaRPr lang="en-US" altLang="en-US" sz="1200" b="1" dirty="0">
              <a:latin typeface="Gill Sans MT" panose="020B0502020104020203" pitchFamily="34" charset="0"/>
            </a:endParaRPr>
          </a:p>
          <a:p>
            <a:pPr algn="just"/>
            <a:endParaRPr lang="en-IN" sz="1200" b="1" dirty="0">
              <a:latin typeface="Gill Sans MT" panose="020B0502020104020203" pitchFamily="34" charset="0"/>
            </a:endParaRPr>
          </a:p>
        </p:txBody>
      </p:sp>
    </p:spTree>
    <p:extLst>
      <p:ext uri="{BB962C8B-B14F-4D97-AF65-F5344CB8AC3E}">
        <p14:creationId xmlns:p14="http://schemas.microsoft.com/office/powerpoint/2010/main" val="945892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6260" y="4789642"/>
            <a:ext cx="762373" cy="288000"/>
          </a:xfrm>
          <a:prstGeom prst="rect">
            <a:avLst/>
          </a:prstGeom>
          <a:solidFill>
            <a:schemeClr val="bg1"/>
          </a:solidFill>
        </p:spPr>
      </p:pic>
      <p:pic>
        <p:nvPicPr>
          <p:cNvPr id="7" name="Google Shape;166;p10"/>
          <p:cNvPicPr preferRelativeResize="0"/>
          <p:nvPr/>
        </p:nvPicPr>
        <p:blipFill rotWithShape="1">
          <a:blip r:embed="rId3" cstate="print">
            <a:alphaModFix/>
          </a:blip>
          <a:srcRect/>
          <a:stretch/>
        </p:blipFill>
        <p:spPr>
          <a:xfrm>
            <a:off x="7626100" y="4780934"/>
            <a:ext cx="1221640" cy="305416"/>
          </a:xfrm>
          <a:prstGeom prst="rect">
            <a:avLst/>
          </a:prstGeom>
          <a:solidFill>
            <a:schemeClr val="bg1"/>
          </a:solidFill>
          <a:ln>
            <a:noFill/>
          </a:ln>
        </p:spPr>
      </p:pic>
      <p:sp>
        <p:nvSpPr>
          <p:cNvPr id="8" name="Title 3"/>
          <p:cNvSpPr txBox="1">
            <a:spLocks/>
          </p:cNvSpPr>
          <p:nvPr/>
        </p:nvSpPr>
        <p:spPr>
          <a:xfrm>
            <a:off x="1212491" y="1310660"/>
            <a:ext cx="6413609" cy="458115"/>
          </a:xfrm>
          <a:prstGeom prst="rect">
            <a:avLst/>
          </a:prstGeom>
          <a:ln w="28575">
            <a:solidFill>
              <a:schemeClr val="bg1"/>
            </a:solidFill>
          </a:ln>
        </p:spPr>
        <p:txBody>
          <a:bodyPr vert="horz" lIns="91440" tIns="45720" rIns="91440" bIns="45720" rtlCol="0" anchor="ctr">
            <a:normAutofit fontScale="90000"/>
          </a:bodyPr>
          <a:lstStyle>
            <a:lvl1pPr algn="l" defTabSz="914400" rtl="0" eaLnBrk="1" latinLnBrk="0" hangingPunct="1">
              <a:spcBef>
                <a:spcPct val="0"/>
              </a:spcBef>
              <a:buNone/>
              <a:defRPr sz="3600" kern="1200" baseline="0">
                <a:solidFill>
                  <a:schemeClr val="accent1">
                    <a:lumMod val="60000"/>
                    <a:lumOff val="40000"/>
                  </a:schemeClr>
                </a:solidFill>
                <a:effectLst>
                  <a:outerShdw blurRad="50800" dist="38100" dir="2700000" algn="tl" rotWithShape="0">
                    <a:prstClr val="black">
                      <a:alpha val="40000"/>
                    </a:prstClr>
                  </a:outerShdw>
                </a:effectLst>
                <a:latin typeface="+mj-lt"/>
                <a:ea typeface="+mj-ea"/>
                <a:cs typeface="+mj-cs"/>
              </a:defRPr>
            </a:lvl1pPr>
          </a:lstStyle>
          <a:p>
            <a:pPr algn="ctr"/>
            <a:r>
              <a:rPr lang="en-US" sz="2000" b="1" dirty="0" smtClean="0">
                <a:latin typeface="Gill Sans MT" panose="020B0502020104020203" pitchFamily="34" charset="0"/>
                <a:cs typeface="Times New Roman" panose="02020603050405020304" pitchFamily="18" charset="0"/>
              </a:rPr>
              <a:t>PROCEDURE AFTER ARREST UNDER GST [Section 69]</a:t>
            </a:r>
            <a:endParaRPr lang="en-US" sz="2000" b="1" dirty="0">
              <a:latin typeface="Gill Sans MT" panose="020B0502020104020203" pitchFamily="34" charset="0"/>
              <a:cs typeface="Times New Roman" panose="02020603050405020304" pitchFamily="18" charset="0"/>
            </a:endParaRPr>
          </a:p>
        </p:txBody>
      </p:sp>
      <p:sp>
        <p:nvSpPr>
          <p:cNvPr id="5" name="Rectangle 4"/>
          <p:cNvSpPr/>
          <p:nvPr/>
        </p:nvSpPr>
        <p:spPr>
          <a:xfrm>
            <a:off x="384243" y="2151897"/>
            <a:ext cx="8382000" cy="646331"/>
          </a:xfrm>
          <a:prstGeom prst="rect">
            <a:avLst/>
          </a:prstGeom>
          <a:solidFill>
            <a:schemeClr val="bg1">
              <a:lumMod val="85000"/>
            </a:schemeClr>
          </a:solidFill>
        </p:spPr>
        <p:txBody>
          <a:bodyPr wrap="square">
            <a:spAutoFit/>
          </a:bodyPr>
          <a:lstStyle/>
          <a:p>
            <a:pPr algn="just"/>
            <a:r>
              <a:rPr lang="en-IN" sz="1200" dirty="0" smtClean="0">
                <a:solidFill>
                  <a:srgbClr val="212529"/>
                </a:solidFill>
                <a:latin typeface="Gill Sans MT" panose="020B0502020104020203" pitchFamily="34" charset="0"/>
              </a:rPr>
              <a:t>69 (2</a:t>
            </a:r>
            <a:r>
              <a:rPr lang="en-IN" sz="1200" dirty="0">
                <a:solidFill>
                  <a:srgbClr val="212529"/>
                </a:solidFill>
                <a:latin typeface="Gill Sans MT" panose="020B0502020104020203" pitchFamily="34" charset="0"/>
              </a:rPr>
              <a:t>) Where a person is arrested under sub-section (1) for an offence specified under sub-section (5) of section 132, the officer authorised to arrest the person shall inform such person of the grounds of arrest and produce him before a Magistrate within twenty four hours</a:t>
            </a:r>
            <a:r>
              <a:rPr lang="en-IN" sz="1200" dirty="0" smtClean="0">
                <a:solidFill>
                  <a:srgbClr val="212529"/>
                </a:solidFill>
                <a:latin typeface="Gill Sans MT" panose="020B0502020104020203" pitchFamily="34" charset="0"/>
              </a:rPr>
              <a:t>. </a:t>
            </a:r>
            <a:endParaRPr lang="en-IN" sz="1200" dirty="0">
              <a:latin typeface="Gill Sans MT" panose="020B0502020104020203" pitchFamily="34" charset="0"/>
            </a:endParaRPr>
          </a:p>
        </p:txBody>
      </p:sp>
      <p:sp>
        <p:nvSpPr>
          <p:cNvPr id="9" name="TextBox 8"/>
          <p:cNvSpPr txBox="1"/>
          <p:nvPr/>
        </p:nvSpPr>
        <p:spPr>
          <a:xfrm>
            <a:off x="377756" y="3181350"/>
            <a:ext cx="8385244" cy="1138773"/>
          </a:xfrm>
          <a:prstGeom prst="rect">
            <a:avLst/>
          </a:prstGeom>
          <a:solidFill>
            <a:schemeClr val="bg1">
              <a:lumMod val="85000"/>
            </a:schemeClr>
          </a:solidFill>
        </p:spPr>
        <p:txBody>
          <a:bodyPr wrap="square" rtlCol="0">
            <a:spAutoFit/>
          </a:bodyPr>
          <a:lstStyle/>
          <a:p>
            <a:pPr marL="285750" indent="-285750">
              <a:buFont typeface="Arial" panose="020B0604020202020204" pitchFamily="34" charset="0"/>
              <a:buChar char="•"/>
            </a:pPr>
            <a:r>
              <a:rPr lang="en-IN" sz="1200" dirty="0" smtClean="0">
                <a:latin typeface="Gill Sans MT" panose="020B0502020104020203" pitchFamily="34" charset="0"/>
              </a:rPr>
              <a:t>Grounds of arrest (Arrest Memo)</a:t>
            </a:r>
          </a:p>
          <a:p>
            <a:endParaRPr lang="en-IN" sz="300" dirty="0" smtClean="0">
              <a:latin typeface="Gill Sans MT" panose="020B0502020104020203" pitchFamily="34" charset="0"/>
            </a:endParaRPr>
          </a:p>
          <a:p>
            <a:pPr marL="285750" indent="-285750">
              <a:buFont typeface="Arial" panose="020B0604020202020204" pitchFamily="34" charset="0"/>
              <a:buChar char="•"/>
            </a:pPr>
            <a:r>
              <a:rPr lang="en-IN" sz="1200" b="1" dirty="0" smtClean="0"/>
              <a:t>Arrest</a:t>
            </a:r>
            <a:r>
              <a:rPr lang="en-IN" sz="1200" b="1" dirty="0"/>
              <a:t> memo is a crucial component of legal procedure of arrest and if Magistrate finds that arrest memo is absent or improperly filled or bereft of necessary particulars, he should decline production of arrested person and thus, arrest memo is a key safeguard against illegal </a:t>
            </a:r>
            <a:r>
              <a:rPr lang="en-IN" sz="1200" b="1" dirty="0" smtClean="0"/>
              <a:t>arrest </a:t>
            </a:r>
            <a:r>
              <a:rPr lang="en-IN" sz="1200" b="1" dirty="0" err="1">
                <a:solidFill>
                  <a:srgbClr val="FF0000"/>
                </a:solidFill>
                <a:latin typeface="Gill Sans MT" panose="020B0502020104020203" pitchFamily="34" charset="0"/>
              </a:rPr>
              <a:t>Vimal</a:t>
            </a:r>
            <a:r>
              <a:rPr lang="en-IN" sz="1200" b="1" dirty="0">
                <a:solidFill>
                  <a:srgbClr val="FF0000"/>
                </a:solidFill>
                <a:latin typeface="Gill Sans MT" panose="020B0502020104020203" pitchFamily="34" charset="0"/>
              </a:rPr>
              <a:t> </a:t>
            </a:r>
            <a:r>
              <a:rPr lang="en-IN" sz="1200" b="1" dirty="0" err="1">
                <a:solidFill>
                  <a:srgbClr val="FF0000"/>
                </a:solidFill>
                <a:latin typeface="Gill Sans MT" panose="020B0502020104020203" pitchFamily="34" charset="0"/>
              </a:rPr>
              <a:t>Yashwantgiri</a:t>
            </a:r>
            <a:r>
              <a:rPr lang="en-IN" sz="1200" b="1" dirty="0">
                <a:solidFill>
                  <a:srgbClr val="FF0000"/>
                </a:solidFill>
                <a:latin typeface="Gill Sans MT" panose="020B0502020104020203" pitchFamily="34" charset="0"/>
              </a:rPr>
              <a:t> </a:t>
            </a:r>
            <a:r>
              <a:rPr lang="en-IN" sz="1200" b="1" dirty="0" err="1">
                <a:solidFill>
                  <a:srgbClr val="FF0000"/>
                </a:solidFill>
                <a:latin typeface="Gill Sans MT" panose="020B0502020104020203" pitchFamily="34" charset="0"/>
              </a:rPr>
              <a:t>Goswami</a:t>
            </a:r>
            <a:r>
              <a:rPr lang="en-IN" sz="1200" b="1" dirty="0">
                <a:solidFill>
                  <a:srgbClr val="FF0000"/>
                </a:solidFill>
                <a:latin typeface="Gill Sans MT" panose="020B0502020104020203" pitchFamily="34" charset="0"/>
              </a:rPr>
              <a:t> v. State of Gujarat [2021] 84 GSTR 347 (</a:t>
            </a:r>
            <a:r>
              <a:rPr lang="en-IN" sz="1200" b="1" dirty="0" err="1">
                <a:solidFill>
                  <a:srgbClr val="FF0000"/>
                </a:solidFill>
                <a:latin typeface="Gill Sans MT" panose="020B0502020104020203" pitchFamily="34" charset="0"/>
              </a:rPr>
              <a:t>Guj</a:t>
            </a:r>
            <a:r>
              <a:rPr lang="en-IN" sz="1200" b="1" dirty="0" smtClean="0">
                <a:solidFill>
                  <a:srgbClr val="FF0000"/>
                </a:solidFill>
                <a:latin typeface="Gill Sans MT" panose="020B0502020104020203" pitchFamily="34" charset="0"/>
              </a:rPr>
              <a:t>)</a:t>
            </a:r>
          </a:p>
          <a:p>
            <a:endParaRPr lang="en-IN" sz="300" b="1" dirty="0">
              <a:solidFill>
                <a:srgbClr val="FF0000"/>
              </a:solidFill>
              <a:latin typeface="Gill Sans MT" panose="020B0502020104020203" pitchFamily="34" charset="0"/>
            </a:endParaRPr>
          </a:p>
          <a:p>
            <a:pPr marL="285750" indent="-285750">
              <a:buFont typeface="Arial" panose="020B0604020202020204" pitchFamily="34" charset="0"/>
              <a:buChar char="•"/>
            </a:pPr>
            <a:r>
              <a:rPr lang="en-IN" sz="1200" dirty="0" smtClean="0">
                <a:latin typeface="Gill Sans MT" panose="020B0502020104020203" pitchFamily="34" charset="0"/>
              </a:rPr>
              <a:t>Produce him before a Magistrate within 24 hours.</a:t>
            </a:r>
            <a:endParaRPr lang="en-IN" sz="1200" dirty="0">
              <a:latin typeface="Gill Sans MT" panose="020B0502020104020203" pitchFamily="34" charset="0"/>
            </a:endParaRPr>
          </a:p>
        </p:txBody>
      </p:sp>
    </p:spTree>
    <p:extLst>
      <p:ext uri="{BB962C8B-B14F-4D97-AF65-F5344CB8AC3E}">
        <p14:creationId xmlns:p14="http://schemas.microsoft.com/office/powerpoint/2010/main" val="1572194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3554" y="4709614"/>
            <a:ext cx="762373" cy="288000"/>
          </a:xfrm>
          <a:prstGeom prst="rect">
            <a:avLst/>
          </a:prstGeom>
          <a:solidFill>
            <a:schemeClr val="bg1"/>
          </a:solidFill>
        </p:spPr>
      </p:pic>
      <p:pic>
        <p:nvPicPr>
          <p:cNvPr id="5" name="Google Shape;166;p10"/>
          <p:cNvPicPr preferRelativeResize="0"/>
          <p:nvPr/>
        </p:nvPicPr>
        <p:blipFill rotWithShape="1">
          <a:blip r:embed="rId3" cstate="print">
            <a:alphaModFix/>
          </a:blip>
          <a:srcRect/>
          <a:stretch/>
        </p:blipFill>
        <p:spPr>
          <a:xfrm>
            <a:off x="7705369" y="4709614"/>
            <a:ext cx="1221640" cy="305416"/>
          </a:xfrm>
          <a:prstGeom prst="rect">
            <a:avLst/>
          </a:prstGeom>
          <a:solidFill>
            <a:schemeClr val="bg1"/>
          </a:solidFill>
          <a:ln>
            <a:noFill/>
          </a:ln>
        </p:spPr>
      </p:pic>
      <p:sp>
        <p:nvSpPr>
          <p:cNvPr id="9" name="Title 8"/>
          <p:cNvSpPr>
            <a:spLocks noGrp="1"/>
          </p:cNvSpPr>
          <p:nvPr>
            <p:ph type="title"/>
          </p:nvPr>
        </p:nvSpPr>
        <p:spPr>
          <a:xfrm>
            <a:off x="1604722" y="1369785"/>
            <a:ext cx="5760000" cy="468000"/>
          </a:xfrm>
          <a:solidFill>
            <a:schemeClr val="bg1">
              <a:lumMod val="65000"/>
            </a:schemeClr>
          </a:solidFill>
          <a:ln w="38100">
            <a:solidFill>
              <a:schemeClr val="tx1"/>
            </a:solidFill>
          </a:ln>
        </p:spPr>
        <p:txBody>
          <a:bodyPr>
            <a:noAutofit/>
          </a:bodyPr>
          <a:lstStyle/>
          <a:p>
            <a:pPr algn="ctr"/>
            <a:r>
              <a:rPr lang="en-IN" sz="1800" b="1" dirty="0" smtClean="0">
                <a:solidFill>
                  <a:schemeClr val="bg1"/>
                </a:solidFill>
                <a:latin typeface="Gill Sans MT" panose="020B0502020104020203" pitchFamily="34" charset="0"/>
                <a:cs typeface="Times New Roman" panose="02020603050405020304" pitchFamily="18" charset="0"/>
              </a:rPr>
              <a:t>AGENDA FOR DISCUSSION</a:t>
            </a:r>
            <a:endParaRPr lang="en-IN" sz="1800" b="1" dirty="0">
              <a:solidFill>
                <a:schemeClr val="bg1"/>
              </a:solidFill>
              <a:latin typeface="Gill Sans MT" panose="020B0502020104020203" pitchFamily="34" charset="0"/>
              <a:cs typeface="Times New Roman" panose="02020603050405020304" pitchFamily="18" charset="0"/>
            </a:endParaRPr>
          </a:p>
        </p:txBody>
      </p:sp>
      <p:sp>
        <p:nvSpPr>
          <p:cNvPr id="10" name="TextBox 9"/>
          <p:cNvSpPr txBox="1"/>
          <p:nvPr/>
        </p:nvSpPr>
        <p:spPr>
          <a:xfrm>
            <a:off x="738489" y="2180312"/>
            <a:ext cx="1679756" cy="648000"/>
          </a:xfrm>
          <a:prstGeom prst="rect">
            <a:avLst/>
          </a:prstGeom>
          <a:noFill/>
          <a:ln w="38100">
            <a:solidFill>
              <a:schemeClr val="bg1"/>
            </a:solidFill>
          </a:ln>
        </p:spPr>
        <p:txBody>
          <a:bodyPr wrap="square" rtlCol="0" anchor="ctr">
            <a:spAutoFit/>
          </a:bodyPr>
          <a:lstStyle/>
          <a:p>
            <a:pPr algn="ctr"/>
            <a:r>
              <a:rPr lang="en-IN" sz="1400" dirty="0" smtClean="0">
                <a:solidFill>
                  <a:schemeClr val="bg1"/>
                </a:solidFill>
                <a:latin typeface="Gill Sans MT" panose="020B0502020104020203" pitchFamily="34" charset="0"/>
                <a:cs typeface="Times New Roman" panose="02020603050405020304" pitchFamily="18" charset="0"/>
              </a:rPr>
              <a:t>OFFENCES UNDER GST</a:t>
            </a:r>
            <a:endParaRPr lang="en-IN" sz="1400" dirty="0">
              <a:solidFill>
                <a:schemeClr val="bg1"/>
              </a:solidFill>
              <a:latin typeface="Gill Sans MT" panose="020B0502020104020203" pitchFamily="34" charset="0"/>
              <a:cs typeface="Times New Roman" panose="02020603050405020304" pitchFamily="18" charset="0"/>
            </a:endParaRPr>
          </a:p>
        </p:txBody>
      </p:sp>
      <p:sp>
        <p:nvSpPr>
          <p:cNvPr id="11" name="TextBox 10"/>
          <p:cNvSpPr txBox="1"/>
          <p:nvPr/>
        </p:nvSpPr>
        <p:spPr>
          <a:xfrm>
            <a:off x="4607803" y="2186317"/>
            <a:ext cx="1679756" cy="648000"/>
          </a:xfrm>
          <a:prstGeom prst="rect">
            <a:avLst/>
          </a:prstGeom>
          <a:noFill/>
          <a:ln w="38100">
            <a:solidFill>
              <a:schemeClr val="bg1"/>
            </a:solidFill>
          </a:ln>
        </p:spPr>
        <p:txBody>
          <a:bodyPr wrap="square" rtlCol="0">
            <a:spAutoFit/>
          </a:bodyPr>
          <a:lstStyle/>
          <a:p>
            <a:pPr algn="ctr"/>
            <a:r>
              <a:rPr lang="en-IN" sz="1400" dirty="0" smtClean="0">
                <a:solidFill>
                  <a:schemeClr val="bg1"/>
                </a:solidFill>
                <a:latin typeface="Gill Sans MT" panose="020B0502020104020203" pitchFamily="34" charset="0"/>
                <a:cs typeface="Times New Roman" panose="02020603050405020304" pitchFamily="18" charset="0"/>
              </a:rPr>
              <a:t>MEANING OF REMAND</a:t>
            </a:r>
            <a:endParaRPr lang="en-IN" sz="1400" dirty="0">
              <a:solidFill>
                <a:schemeClr val="bg1"/>
              </a:solidFill>
              <a:latin typeface="Gill Sans MT" panose="020B0502020104020203" pitchFamily="34" charset="0"/>
              <a:cs typeface="Times New Roman" panose="02020603050405020304" pitchFamily="18" charset="0"/>
            </a:endParaRPr>
          </a:p>
        </p:txBody>
      </p:sp>
      <p:sp>
        <p:nvSpPr>
          <p:cNvPr id="12" name="TextBox 11"/>
          <p:cNvSpPr txBox="1"/>
          <p:nvPr/>
        </p:nvSpPr>
        <p:spPr>
          <a:xfrm>
            <a:off x="278097" y="3832825"/>
            <a:ext cx="1418400" cy="738000"/>
          </a:xfrm>
          <a:prstGeom prst="rect">
            <a:avLst/>
          </a:prstGeom>
          <a:noFill/>
          <a:ln w="38100">
            <a:solidFill>
              <a:schemeClr val="bg1"/>
            </a:solidFill>
          </a:ln>
        </p:spPr>
        <p:txBody>
          <a:bodyPr wrap="square" rtlCol="0" anchor="ctr">
            <a:spAutoFit/>
          </a:bodyPr>
          <a:lstStyle/>
          <a:p>
            <a:pPr algn="ctr"/>
            <a:r>
              <a:rPr lang="en-IN" sz="1400" dirty="0" smtClean="0">
                <a:solidFill>
                  <a:schemeClr val="bg1"/>
                </a:solidFill>
                <a:latin typeface="Gill Sans MT" panose="020B0502020104020203" pitchFamily="34" charset="0"/>
                <a:cs typeface="Times New Roman" panose="02020603050405020304" pitchFamily="18" charset="0"/>
              </a:rPr>
              <a:t>BAILABLE OFFENCES</a:t>
            </a:r>
            <a:endParaRPr lang="en-IN" sz="1400" dirty="0">
              <a:solidFill>
                <a:schemeClr val="bg1"/>
              </a:solidFill>
              <a:latin typeface="Gill Sans MT" panose="020B0502020104020203" pitchFamily="34" charset="0"/>
              <a:cs typeface="Times New Roman" panose="02020603050405020304" pitchFamily="18" charset="0"/>
            </a:endParaRPr>
          </a:p>
        </p:txBody>
      </p:sp>
      <p:sp>
        <p:nvSpPr>
          <p:cNvPr id="13" name="TextBox 12"/>
          <p:cNvSpPr txBox="1"/>
          <p:nvPr/>
        </p:nvSpPr>
        <p:spPr>
          <a:xfrm>
            <a:off x="1916844" y="3828552"/>
            <a:ext cx="1418400" cy="738000"/>
          </a:xfrm>
          <a:prstGeom prst="rect">
            <a:avLst/>
          </a:prstGeom>
          <a:noFill/>
          <a:ln w="38100">
            <a:solidFill>
              <a:schemeClr val="bg1"/>
            </a:solidFill>
          </a:ln>
        </p:spPr>
        <p:txBody>
          <a:bodyPr wrap="square" rtlCol="0" anchor="ctr">
            <a:spAutoFit/>
          </a:bodyPr>
          <a:lstStyle/>
          <a:p>
            <a:pPr algn="ctr"/>
            <a:r>
              <a:rPr lang="en-IN" sz="1400" dirty="0" smtClean="0">
                <a:solidFill>
                  <a:schemeClr val="bg1"/>
                </a:solidFill>
                <a:latin typeface="Gill Sans MT" panose="020B0502020104020203" pitchFamily="34" charset="0"/>
                <a:cs typeface="Times New Roman" panose="02020603050405020304" pitchFamily="18" charset="0"/>
              </a:rPr>
              <a:t>NON BAILABLE OFFENCES</a:t>
            </a:r>
            <a:endParaRPr lang="en-IN" sz="1400" dirty="0">
              <a:solidFill>
                <a:schemeClr val="bg1"/>
              </a:solidFill>
              <a:latin typeface="Gill Sans MT" panose="020B0502020104020203" pitchFamily="34" charset="0"/>
              <a:cs typeface="Times New Roman" panose="02020603050405020304" pitchFamily="18" charset="0"/>
            </a:endParaRPr>
          </a:p>
        </p:txBody>
      </p:sp>
      <p:sp>
        <p:nvSpPr>
          <p:cNvPr id="14" name="TextBox 13"/>
          <p:cNvSpPr txBox="1"/>
          <p:nvPr/>
        </p:nvSpPr>
        <p:spPr>
          <a:xfrm>
            <a:off x="6594968" y="2186317"/>
            <a:ext cx="1679756" cy="648000"/>
          </a:xfrm>
          <a:prstGeom prst="rect">
            <a:avLst/>
          </a:prstGeom>
          <a:noFill/>
          <a:ln w="38100">
            <a:solidFill>
              <a:schemeClr val="bg1"/>
            </a:solidFill>
          </a:ln>
        </p:spPr>
        <p:txBody>
          <a:bodyPr wrap="square" rtlCol="0" anchor="ctr">
            <a:spAutoFit/>
          </a:bodyPr>
          <a:lstStyle/>
          <a:p>
            <a:pPr algn="ctr"/>
            <a:r>
              <a:rPr lang="en-IN" sz="1400" dirty="0" smtClean="0">
                <a:solidFill>
                  <a:schemeClr val="bg1"/>
                </a:solidFill>
                <a:latin typeface="Gill Sans MT" panose="020B0502020104020203" pitchFamily="34" charset="0"/>
                <a:cs typeface="Times New Roman" panose="02020603050405020304" pitchFamily="18" charset="0"/>
              </a:rPr>
              <a:t>BAIL</a:t>
            </a:r>
            <a:endParaRPr lang="en-IN" sz="1400" dirty="0">
              <a:solidFill>
                <a:schemeClr val="bg1"/>
              </a:solidFill>
              <a:latin typeface="Gill Sans MT" panose="020B0502020104020203" pitchFamily="34" charset="0"/>
              <a:cs typeface="Times New Roman" panose="02020603050405020304" pitchFamily="18" charset="0"/>
            </a:endParaRPr>
          </a:p>
        </p:txBody>
      </p:sp>
      <p:sp>
        <p:nvSpPr>
          <p:cNvPr id="15" name="Down Arrow 14"/>
          <p:cNvSpPr/>
          <p:nvPr/>
        </p:nvSpPr>
        <p:spPr>
          <a:xfrm rot="2820883">
            <a:off x="1014228" y="2904575"/>
            <a:ext cx="183580" cy="743320"/>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TextBox 17"/>
          <p:cNvSpPr txBox="1"/>
          <p:nvPr/>
        </p:nvSpPr>
        <p:spPr>
          <a:xfrm>
            <a:off x="5871436" y="3828552"/>
            <a:ext cx="1418400" cy="738000"/>
          </a:xfrm>
          <a:prstGeom prst="rect">
            <a:avLst/>
          </a:prstGeom>
          <a:noFill/>
          <a:ln w="38100">
            <a:solidFill>
              <a:schemeClr val="bg1"/>
            </a:solidFill>
          </a:ln>
        </p:spPr>
        <p:txBody>
          <a:bodyPr wrap="square" rtlCol="0" anchor="ctr">
            <a:spAutoFit/>
          </a:bodyPr>
          <a:lstStyle/>
          <a:p>
            <a:pPr algn="ctr"/>
            <a:r>
              <a:rPr lang="en-IN" sz="1400" dirty="0" smtClean="0">
                <a:solidFill>
                  <a:schemeClr val="bg1"/>
                </a:solidFill>
                <a:latin typeface="Gill Sans MT" panose="020B0502020104020203" pitchFamily="34" charset="0"/>
                <a:cs typeface="Times New Roman" panose="02020603050405020304" pitchFamily="18" charset="0"/>
              </a:rPr>
              <a:t>REGULAR BAIL</a:t>
            </a:r>
            <a:endParaRPr lang="en-IN" sz="1400" dirty="0">
              <a:solidFill>
                <a:schemeClr val="bg1"/>
              </a:solidFill>
              <a:latin typeface="Gill Sans MT" panose="020B0502020104020203" pitchFamily="34" charset="0"/>
              <a:cs typeface="Times New Roman" panose="02020603050405020304" pitchFamily="18" charset="0"/>
            </a:endParaRPr>
          </a:p>
        </p:txBody>
      </p:sp>
      <p:sp>
        <p:nvSpPr>
          <p:cNvPr id="20" name="TextBox 19"/>
          <p:cNvSpPr txBox="1"/>
          <p:nvPr/>
        </p:nvSpPr>
        <p:spPr>
          <a:xfrm>
            <a:off x="7496409" y="3817921"/>
            <a:ext cx="1419251" cy="738000"/>
          </a:xfrm>
          <a:prstGeom prst="rect">
            <a:avLst/>
          </a:prstGeom>
          <a:noFill/>
          <a:ln w="38100">
            <a:solidFill>
              <a:schemeClr val="bg1"/>
            </a:solidFill>
          </a:ln>
        </p:spPr>
        <p:txBody>
          <a:bodyPr wrap="square" rtlCol="0" anchor="ctr">
            <a:spAutoFit/>
          </a:bodyPr>
          <a:lstStyle/>
          <a:p>
            <a:pPr algn="ctr"/>
            <a:r>
              <a:rPr lang="en-IN" sz="1400" dirty="0" smtClean="0">
                <a:solidFill>
                  <a:schemeClr val="bg1"/>
                </a:solidFill>
                <a:latin typeface="Gill Sans MT" panose="020B0502020104020203" pitchFamily="34" charset="0"/>
                <a:cs typeface="Times New Roman" panose="02020603050405020304" pitchFamily="18" charset="0"/>
              </a:rPr>
              <a:t>ANTICIPATORY</a:t>
            </a:r>
          </a:p>
          <a:p>
            <a:pPr algn="ctr"/>
            <a:r>
              <a:rPr lang="en-IN" sz="1400" dirty="0" smtClean="0">
                <a:solidFill>
                  <a:schemeClr val="bg1"/>
                </a:solidFill>
                <a:latin typeface="Gill Sans MT" panose="020B0502020104020203" pitchFamily="34" charset="0"/>
                <a:cs typeface="Times New Roman" panose="02020603050405020304" pitchFamily="18" charset="0"/>
              </a:rPr>
              <a:t>  BAIL</a:t>
            </a:r>
            <a:endParaRPr lang="en-IN" sz="1400" dirty="0">
              <a:solidFill>
                <a:schemeClr val="bg1"/>
              </a:solidFill>
              <a:latin typeface="Gill Sans MT" panose="020B0502020104020203" pitchFamily="34" charset="0"/>
              <a:cs typeface="Times New Roman" panose="02020603050405020304" pitchFamily="18" charset="0"/>
            </a:endParaRPr>
          </a:p>
        </p:txBody>
      </p:sp>
      <p:sp>
        <p:nvSpPr>
          <p:cNvPr id="21" name="Down Arrow 20"/>
          <p:cNvSpPr/>
          <p:nvPr/>
        </p:nvSpPr>
        <p:spPr>
          <a:xfrm rot="2820883">
            <a:off x="6861963" y="2904574"/>
            <a:ext cx="183580" cy="743320"/>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2" name="Down Arrow 21"/>
          <p:cNvSpPr/>
          <p:nvPr/>
        </p:nvSpPr>
        <p:spPr>
          <a:xfrm rot="18618282">
            <a:off x="1855737" y="2904574"/>
            <a:ext cx="183600" cy="743320"/>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3" name="Down Arrow 22"/>
          <p:cNvSpPr/>
          <p:nvPr/>
        </p:nvSpPr>
        <p:spPr>
          <a:xfrm rot="18618282">
            <a:off x="7685860" y="2926768"/>
            <a:ext cx="183600" cy="743320"/>
          </a:xfrm>
          <a:prstGeom prst="downArrow">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4" name="TextBox 23"/>
          <p:cNvSpPr txBox="1"/>
          <p:nvPr/>
        </p:nvSpPr>
        <p:spPr>
          <a:xfrm>
            <a:off x="2673146" y="2186317"/>
            <a:ext cx="1679756" cy="648000"/>
          </a:xfrm>
          <a:prstGeom prst="rect">
            <a:avLst/>
          </a:prstGeom>
          <a:noFill/>
          <a:ln w="38100">
            <a:solidFill>
              <a:schemeClr val="bg1"/>
            </a:solidFill>
          </a:ln>
        </p:spPr>
        <p:txBody>
          <a:bodyPr wrap="square" rtlCol="0" anchor="ctr">
            <a:spAutoFit/>
          </a:bodyPr>
          <a:lstStyle/>
          <a:p>
            <a:pPr algn="ctr"/>
            <a:r>
              <a:rPr lang="en-IN" sz="1400" dirty="0" smtClean="0">
                <a:solidFill>
                  <a:schemeClr val="bg1"/>
                </a:solidFill>
                <a:latin typeface="Gill Sans MT" panose="020B0502020104020203" pitchFamily="34" charset="0"/>
                <a:cs typeface="Times New Roman" panose="02020603050405020304" pitchFamily="18" charset="0"/>
              </a:rPr>
              <a:t>ARREST</a:t>
            </a:r>
            <a:endParaRPr lang="en-IN" sz="1400" dirty="0">
              <a:solidFill>
                <a:schemeClr val="bg1"/>
              </a:solidFill>
              <a:latin typeface="Gill Sans MT" panose="020B0502020104020203" pitchFamily="34" charset="0"/>
              <a:cs typeface="Times New Roman" panose="02020603050405020304" pitchFamily="18" charset="0"/>
            </a:endParaRPr>
          </a:p>
        </p:txBody>
      </p:sp>
    </p:spTree>
    <p:extLst>
      <p:ext uri="{BB962C8B-B14F-4D97-AF65-F5344CB8AC3E}">
        <p14:creationId xmlns:p14="http://schemas.microsoft.com/office/powerpoint/2010/main" val="41033094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6260" y="4789642"/>
            <a:ext cx="762373" cy="288000"/>
          </a:xfrm>
          <a:prstGeom prst="rect">
            <a:avLst/>
          </a:prstGeom>
          <a:solidFill>
            <a:schemeClr val="bg1"/>
          </a:solidFill>
        </p:spPr>
      </p:pic>
      <p:pic>
        <p:nvPicPr>
          <p:cNvPr id="7" name="Google Shape;166;p10"/>
          <p:cNvPicPr preferRelativeResize="0"/>
          <p:nvPr/>
        </p:nvPicPr>
        <p:blipFill rotWithShape="1">
          <a:blip r:embed="rId3" cstate="print">
            <a:alphaModFix/>
          </a:blip>
          <a:srcRect/>
          <a:stretch/>
        </p:blipFill>
        <p:spPr>
          <a:xfrm>
            <a:off x="7626100" y="4780934"/>
            <a:ext cx="1221640" cy="305416"/>
          </a:xfrm>
          <a:prstGeom prst="rect">
            <a:avLst/>
          </a:prstGeom>
          <a:solidFill>
            <a:schemeClr val="bg1"/>
          </a:solidFill>
          <a:ln>
            <a:noFill/>
          </a:ln>
        </p:spPr>
      </p:pic>
      <p:sp>
        <p:nvSpPr>
          <p:cNvPr id="8" name="Title 3"/>
          <p:cNvSpPr txBox="1">
            <a:spLocks/>
          </p:cNvSpPr>
          <p:nvPr/>
        </p:nvSpPr>
        <p:spPr>
          <a:xfrm>
            <a:off x="1212491" y="1310660"/>
            <a:ext cx="6413609" cy="458115"/>
          </a:xfrm>
          <a:prstGeom prst="rect">
            <a:avLst/>
          </a:prstGeom>
          <a:ln w="28575">
            <a:solidFill>
              <a:schemeClr val="bg1"/>
            </a:solidFill>
          </a:ln>
        </p:spPr>
        <p:txBody>
          <a:bodyPr vert="horz" lIns="91440" tIns="45720" rIns="91440" bIns="45720" rtlCol="0" anchor="ctr">
            <a:normAutofit fontScale="90000"/>
          </a:bodyPr>
          <a:lstStyle>
            <a:lvl1pPr algn="l" defTabSz="914400" rtl="0" eaLnBrk="1" latinLnBrk="0" hangingPunct="1">
              <a:spcBef>
                <a:spcPct val="0"/>
              </a:spcBef>
              <a:buNone/>
              <a:defRPr sz="3600" kern="1200" baseline="0">
                <a:solidFill>
                  <a:schemeClr val="accent1">
                    <a:lumMod val="60000"/>
                    <a:lumOff val="40000"/>
                  </a:schemeClr>
                </a:solidFill>
                <a:effectLst>
                  <a:outerShdw blurRad="50800" dist="38100" dir="2700000" algn="tl" rotWithShape="0">
                    <a:prstClr val="black">
                      <a:alpha val="40000"/>
                    </a:prstClr>
                  </a:outerShdw>
                </a:effectLst>
                <a:latin typeface="+mj-lt"/>
                <a:ea typeface="+mj-ea"/>
                <a:cs typeface="+mj-cs"/>
              </a:defRPr>
            </a:lvl1pPr>
          </a:lstStyle>
          <a:p>
            <a:pPr algn="ctr"/>
            <a:r>
              <a:rPr lang="en-US" sz="2000" b="1" dirty="0" smtClean="0">
                <a:latin typeface="Gill Sans MT" panose="020B0502020104020203" pitchFamily="34" charset="0"/>
                <a:cs typeface="Times New Roman" panose="02020603050405020304" pitchFamily="18" charset="0"/>
              </a:rPr>
              <a:t>PROCEDURE AFTER ARREST UNDER GST [Section 69]</a:t>
            </a:r>
            <a:endParaRPr lang="en-US" sz="2000" b="1" dirty="0">
              <a:latin typeface="Gill Sans MT" panose="020B0502020104020203" pitchFamily="34" charset="0"/>
              <a:cs typeface="Times New Roman" panose="02020603050405020304" pitchFamily="18" charset="0"/>
            </a:endParaRPr>
          </a:p>
        </p:txBody>
      </p:sp>
      <p:sp>
        <p:nvSpPr>
          <p:cNvPr id="2" name="TextBox 1"/>
          <p:cNvSpPr txBox="1"/>
          <p:nvPr/>
        </p:nvSpPr>
        <p:spPr>
          <a:xfrm>
            <a:off x="3733495" y="2419350"/>
            <a:ext cx="1371600" cy="307777"/>
          </a:xfrm>
          <a:prstGeom prst="rect">
            <a:avLst/>
          </a:prstGeom>
          <a:solidFill>
            <a:schemeClr val="bg1">
              <a:lumMod val="85000"/>
            </a:schemeClr>
          </a:solidFill>
        </p:spPr>
        <p:txBody>
          <a:bodyPr wrap="square" rtlCol="0">
            <a:spAutoFit/>
          </a:bodyPr>
          <a:lstStyle/>
          <a:p>
            <a:pPr algn="ctr"/>
            <a:r>
              <a:rPr lang="en-IN" sz="1400" b="1" dirty="0" smtClean="0">
                <a:latin typeface="Gill Sans MT" panose="020B0502020104020203" pitchFamily="34" charset="0"/>
              </a:rPr>
              <a:t>REMAND</a:t>
            </a:r>
            <a:endParaRPr lang="en-IN" sz="1400" b="1" dirty="0">
              <a:latin typeface="Gill Sans MT" panose="020B0502020104020203" pitchFamily="34" charset="0"/>
            </a:endParaRPr>
          </a:p>
        </p:txBody>
      </p:sp>
      <p:sp>
        <p:nvSpPr>
          <p:cNvPr id="3" name="Rectangle 2"/>
          <p:cNvSpPr/>
          <p:nvPr/>
        </p:nvSpPr>
        <p:spPr>
          <a:xfrm>
            <a:off x="457200" y="1962150"/>
            <a:ext cx="8229600" cy="307777"/>
          </a:xfrm>
          <a:prstGeom prst="rect">
            <a:avLst/>
          </a:prstGeom>
          <a:solidFill>
            <a:schemeClr val="bg1">
              <a:lumMod val="85000"/>
            </a:schemeClr>
          </a:solidFill>
        </p:spPr>
        <p:txBody>
          <a:bodyPr wrap="square">
            <a:spAutoFit/>
          </a:bodyPr>
          <a:lstStyle/>
          <a:p>
            <a:r>
              <a:rPr lang="en-IN" sz="1400" dirty="0" smtClean="0">
                <a:solidFill>
                  <a:srgbClr val="000000"/>
                </a:solidFill>
                <a:latin typeface="Gill Sans MT" panose="020B0502020104020203" pitchFamily="34" charset="0"/>
              </a:rPr>
              <a:t>Section 167</a:t>
            </a:r>
            <a:r>
              <a:rPr lang="en-IN" sz="1400" dirty="0">
                <a:solidFill>
                  <a:srgbClr val="000000"/>
                </a:solidFill>
                <a:latin typeface="Gill Sans MT" panose="020B0502020104020203" pitchFamily="34" charset="0"/>
              </a:rPr>
              <a:t>. Procedure when investigation cannot be completed in twenty four hours.</a:t>
            </a:r>
            <a:endParaRPr lang="en-IN" sz="1400" dirty="0">
              <a:latin typeface="Gill Sans MT" panose="020B0502020104020203" pitchFamily="34" charset="0"/>
            </a:endParaRPr>
          </a:p>
        </p:txBody>
      </p:sp>
      <p:cxnSp>
        <p:nvCxnSpPr>
          <p:cNvPr id="10" name="Straight Arrow Connector 9"/>
          <p:cNvCxnSpPr/>
          <p:nvPr/>
        </p:nvCxnSpPr>
        <p:spPr>
          <a:xfrm flipH="1">
            <a:off x="3809390" y="2868849"/>
            <a:ext cx="609905" cy="45720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419295" y="2876550"/>
            <a:ext cx="608400" cy="45720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667000" y="3450342"/>
            <a:ext cx="1371600" cy="523220"/>
          </a:xfrm>
          <a:prstGeom prst="rect">
            <a:avLst/>
          </a:prstGeom>
          <a:solidFill>
            <a:schemeClr val="bg1">
              <a:lumMod val="85000"/>
            </a:schemeClr>
          </a:solidFill>
        </p:spPr>
        <p:txBody>
          <a:bodyPr wrap="square" rtlCol="0">
            <a:spAutoFit/>
          </a:bodyPr>
          <a:lstStyle/>
          <a:p>
            <a:pPr algn="ctr"/>
            <a:r>
              <a:rPr lang="en-IN" sz="1400" b="1" dirty="0" smtClean="0">
                <a:latin typeface="Gill Sans MT" panose="020B0502020104020203" pitchFamily="34" charset="0"/>
              </a:rPr>
              <a:t>POLICE CUSTODY</a:t>
            </a:r>
            <a:endParaRPr lang="en-IN" sz="1400" b="1" dirty="0">
              <a:latin typeface="Gill Sans MT" panose="020B0502020104020203" pitchFamily="34" charset="0"/>
            </a:endParaRPr>
          </a:p>
        </p:txBody>
      </p:sp>
      <p:sp>
        <p:nvSpPr>
          <p:cNvPr id="16" name="TextBox 15"/>
          <p:cNvSpPr txBox="1"/>
          <p:nvPr/>
        </p:nvSpPr>
        <p:spPr>
          <a:xfrm>
            <a:off x="4572000" y="3445618"/>
            <a:ext cx="1371600" cy="523220"/>
          </a:xfrm>
          <a:prstGeom prst="rect">
            <a:avLst/>
          </a:prstGeom>
          <a:solidFill>
            <a:schemeClr val="bg1">
              <a:lumMod val="85000"/>
            </a:schemeClr>
          </a:solidFill>
        </p:spPr>
        <p:txBody>
          <a:bodyPr wrap="square" rtlCol="0">
            <a:spAutoFit/>
          </a:bodyPr>
          <a:lstStyle/>
          <a:p>
            <a:pPr algn="ctr"/>
            <a:r>
              <a:rPr lang="en-IN" sz="1400" b="1" dirty="0" smtClean="0">
                <a:latin typeface="Gill Sans MT" panose="020B0502020104020203" pitchFamily="34" charset="0"/>
              </a:rPr>
              <a:t>JUDICIAL CUSTODY</a:t>
            </a:r>
            <a:endParaRPr lang="en-IN" sz="1400" b="1" dirty="0">
              <a:latin typeface="Gill Sans MT" panose="020B0502020104020203" pitchFamily="34" charset="0"/>
            </a:endParaRPr>
          </a:p>
        </p:txBody>
      </p:sp>
      <p:sp>
        <p:nvSpPr>
          <p:cNvPr id="17" name="Cross 16"/>
          <p:cNvSpPr/>
          <p:nvPr/>
        </p:nvSpPr>
        <p:spPr>
          <a:xfrm rot="2805149">
            <a:off x="3110847" y="4285641"/>
            <a:ext cx="615573" cy="664370"/>
          </a:xfrm>
          <a:prstGeom prst="plus">
            <a:avLst>
              <a:gd name="adj" fmla="val 34732"/>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rgbClr val="FF0000"/>
              </a:solidFill>
            </a:endParaRPr>
          </a:p>
        </p:txBody>
      </p:sp>
    </p:spTree>
    <p:extLst>
      <p:ext uri="{BB962C8B-B14F-4D97-AF65-F5344CB8AC3E}">
        <p14:creationId xmlns:p14="http://schemas.microsoft.com/office/powerpoint/2010/main" val="101665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33800" y="1428750"/>
            <a:ext cx="1371600" cy="381000"/>
          </a:xfrm>
          <a:prstGeom prst="rect">
            <a:avLst/>
          </a:prstGeom>
          <a:solidFill>
            <a:schemeClr val="bg1">
              <a:lumMod val="85000"/>
            </a:schemeClr>
          </a:solidFill>
        </p:spPr>
        <p:txBody>
          <a:bodyPr wrap="square" rtlCol="0">
            <a:spAutoFit/>
          </a:bodyPr>
          <a:lstStyle/>
          <a:p>
            <a:pPr algn="ctr"/>
            <a:r>
              <a:rPr lang="en-IN" b="1" dirty="0" smtClean="0">
                <a:latin typeface="Gill Sans MT" panose="020B0502020104020203" pitchFamily="34" charset="0"/>
              </a:rPr>
              <a:t>BAIL</a:t>
            </a:r>
            <a:endParaRPr lang="en-IN" b="1" dirty="0">
              <a:latin typeface="Gill Sans MT" panose="020B0502020104020203" pitchFamily="34" charset="0"/>
            </a:endParaRPr>
          </a:p>
        </p:txBody>
      </p:sp>
      <p:cxnSp>
        <p:nvCxnSpPr>
          <p:cNvPr id="4" name="Straight Arrow Connector 3"/>
          <p:cNvCxnSpPr/>
          <p:nvPr/>
        </p:nvCxnSpPr>
        <p:spPr>
          <a:xfrm flipH="1">
            <a:off x="3887095" y="1954449"/>
            <a:ext cx="609905" cy="45720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4497000" y="1962150"/>
            <a:ext cx="608400" cy="45720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362201" y="2495550"/>
            <a:ext cx="2057399" cy="646331"/>
          </a:xfrm>
          <a:prstGeom prst="rect">
            <a:avLst/>
          </a:prstGeom>
          <a:solidFill>
            <a:schemeClr val="bg1">
              <a:lumMod val="85000"/>
            </a:schemeClr>
          </a:solidFill>
        </p:spPr>
        <p:txBody>
          <a:bodyPr wrap="square" rtlCol="0">
            <a:spAutoFit/>
          </a:bodyPr>
          <a:lstStyle/>
          <a:p>
            <a:pPr algn="ctr"/>
            <a:r>
              <a:rPr lang="en-IN" b="1" dirty="0" smtClean="0">
                <a:latin typeface="Gill Sans MT" panose="020B0502020104020203" pitchFamily="34" charset="0"/>
              </a:rPr>
              <a:t>ANTICIPATORY BAIL</a:t>
            </a:r>
            <a:endParaRPr lang="en-IN" b="1" dirty="0">
              <a:latin typeface="Gill Sans MT" panose="020B0502020104020203" pitchFamily="34" charset="0"/>
            </a:endParaRPr>
          </a:p>
        </p:txBody>
      </p:sp>
      <p:sp>
        <p:nvSpPr>
          <p:cNvPr id="7" name="TextBox 6"/>
          <p:cNvSpPr txBox="1"/>
          <p:nvPr/>
        </p:nvSpPr>
        <p:spPr>
          <a:xfrm>
            <a:off x="4724400" y="2495550"/>
            <a:ext cx="2057399" cy="646331"/>
          </a:xfrm>
          <a:prstGeom prst="rect">
            <a:avLst/>
          </a:prstGeom>
          <a:solidFill>
            <a:schemeClr val="bg1">
              <a:lumMod val="85000"/>
            </a:schemeClr>
          </a:solidFill>
        </p:spPr>
        <p:txBody>
          <a:bodyPr wrap="square" rtlCol="0">
            <a:spAutoFit/>
          </a:bodyPr>
          <a:lstStyle/>
          <a:p>
            <a:pPr algn="ctr"/>
            <a:r>
              <a:rPr lang="en-IN" b="1" dirty="0" smtClean="0">
                <a:latin typeface="Gill Sans MT" panose="020B0502020104020203" pitchFamily="34" charset="0"/>
              </a:rPr>
              <a:t>BAIL AFTER ARREST</a:t>
            </a:r>
            <a:endParaRPr lang="en-IN" b="1" dirty="0">
              <a:latin typeface="Gill Sans MT" panose="020B0502020104020203" pitchFamily="34" charset="0"/>
            </a:endParaRPr>
          </a:p>
        </p:txBody>
      </p:sp>
      <p:sp>
        <p:nvSpPr>
          <p:cNvPr id="8" name="Rectangle 7"/>
          <p:cNvSpPr/>
          <p:nvPr/>
        </p:nvSpPr>
        <p:spPr>
          <a:xfrm>
            <a:off x="304800" y="3257550"/>
            <a:ext cx="3733800" cy="1200329"/>
          </a:xfrm>
          <a:prstGeom prst="rect">
            <a:avLst/>
          </a:prstGeom>
        </p:spPr>
        <p:txBody>
          <a:bodyPr wrap="square">
            <a:spAutoFit/>
          </a:bodyPr>
          <a:lstStyle/>
          <a:p>
            <a:pPr algn="just"/>
            <a:r>
              <a:rPr lang="en-IN" sz="1200" dirty="0">
                <a:solidFill>
                  <a:srgbClr val="909399"/>
                </a:solidFill>
                <a:latin typeface="Gill Sans MT" panose="020B0502020104020203" pitchFamily="34" charset="0"/>
              </a:rPr>
              <a:t>Anticipatory bail or pre arrest bail is taken prior to arrest. However, it becomes effective from the time of arrest. As the word anticipation itself means, it is in expectation of some sort of accusation by the applicant. The provisions in law are laid out U/s 438 of Criminal Procedure Code, 1973.</a:t>
            </a:r>
            <a:endParaRPr lang="en-IN" sz="1200" dirty="0">
              <a:latin typeface="Gill Sans MT" panose="020B0502020104020203" pitchFamily="34" charset="0"/>
            </a:endParaRPr>
          </a:p>
        </p:txBody>
      </p:sp>
      <p:sp>
        <p:nvSpPr>
          <p:cNvPr id="9" name="Rectangle 8"/>
          <p:cNvSpPr/>
          <p:nvPr/>
        </p:nvSpPr>
        <p:spPr>
          <a:xfrm>
            <a:off x="4724400" y="3237131"/>
            <a:ext cx="3733800" cy="830997"/>
          </a:xfrm>
          <a:prstGeom prst="rect">
            <a:avLst/>
          </a:prstGeom>
        </p:spPr>
        <p:txBody>
          <a:bodyPr wrap="square">
            <a:spAutoFit/>
          </a:bodyPr>
          <a:lstStyle/>
          <a:p>
            <a:pPr algn="just"/>
            <a:r>
              <a:rPr lang="en-IN" sz="1200" dirty="0" smtClean="0">
                <a:solidFill>
                  <a:srgbClr val="909399"/>
                </a:solidFill>
                <a:latin typeface="Gill Sans MT" panose="020B0502020104020203" pitchFamily="34" charset="0"/>
              </a:rPr>
              <a:t>Regular </a:t>
            </a:r>
            <a:r>
              <a:rPr lang="en-IN" sz="1200" dirty="0">
                <a:solidFill>
                  <a:srgbClr val="909399"/>
                </a:solidFill>
                <a:latin typeface="Gill Sans MT" panose="020B0502020104020203" pitchFamily="34" charset="0"/>
              </a:rPr>
              <a:t>bail or </a:t>
            </a:r>
            <a:r>
              <a:rPr lang="en-IN" sz="1200" dirty="0" smtClean="0">
                <a:solidFill>
                  <a:srgbClr val="909399"/>
                </a:solidFill>
                <a:latin typeface="Gill Sans MT" panose="020B0502020104020203" pitchFamily="34" charset="0"/>
              </a:rPr>
              <a:t>post </a:t>
            </a:r>
            <a:r>
              <a:rPr lang="en-IN" sz="1200" dirty="0">
                <a:solidFill>
                  <a:srgbClr val="909399"/>
                </a:solidFill>
                <a:latin typeface="Gill Sans MT" panose="020B0502020104020203" pitchFamily="34" charset="0"/>
              </a:rPr>
              <a:t>arrest bail is taken </a:t>
            </a:r>
            <a:r>
              <a:rPr lang="en-IN" sz="1200" dirty="0" smtClean="0">
                <a:solidFill>
                  <a:srgbClr val="909399"/>
                </a:solidFill>
                <a:latin typeface="Gill Sans MT" panose="020B0502020104020203" pitchFamily="34" charset="0"/>
              </a:rPr>
              <a:t>after the </a:t>
            </a:r>
            <a:r>
              <a:rPr lang="en-IN" sz="1200" dirty="0">
                <a:solidFill>
                  <a:srgbClr val="909399"/>
                </a:solidFill>
                <a:latin typeface="Gill Sans MT" panose="020B0502020104020203" pitchFamily="34" charset="0"/>
              </a:rPr>
              <a:t>arrest</a:t>
            </a:r>
            <a:r>
              <a:rPr lang="en-IN" sz="1200" dirty="0" smtClean="0">
                <a:solidFill>
                  <a:srgbClr val="909399"/>
                </a:solidFill>
                <a:latin typeface="Gill Sans MT" panose="020B0502020104020203" pitchFamily="34" charset="0"/>
              </a:rPr>
              <a:t>., it is generally attached with certain conditions.. </a:t>
            </a:r>
            <a:r>
              <a:rPr lang="en-IN" sz="1200" dirty="0">
                <a:solidFill>
                  <a:srgbClr val="909399"/>
                </a:solidFill>
                <a:latin typeface="Gill Sans MT" panose="020B0502020104020203" pitchFamily="34" charset="0"/>
              </a:rPr>
              <a:t>The provisions in law are laid out U/s </a:t>
            </a:r>
            <a:r>
              <a:rPr lang="en-IN" sz="1200" dirty="0" smtClean="0">
                <a:solidFill>
                  <a:srgbClr val="909399"/>
                </a:solidFill>
                <a:latin typeface="Gill Sans MT" panose="020B0502020104020203" pitchFamily="34" charset="0"/>
              </a:rPr>
              <a:t>437 </a:t>
            </a:r>
            <a:r>
              <a:rPr lang="en-IN" sz="1200" dirty="0">
                <a:solidFill>
                  <a:srgbClr val="909399"/>
                </a:solidFill>
                <a:latin typeface="Gill Sans MT" panose="020B0502020104020203" pitchFamily="34" charset="0"/>
              </a:rPr>
              <a:t>of Criminal Procedure Code, 1973.</a:t>
            </a:r>
            <a:endParaRPr lang="en-IN" sz="1200" dirty="0">
              <a:latin typeface="Gill Sans MT" panose="020B0502020104020203" pitchFamily="34" charset="0"/>
            </a:endParaRPr>
          </a:p>
        </p:txBody>
      </p:sp>
    </p:spTree>
    <p:extLst>
      <p:ext uri="{BB962C8B-B14F-4D97-AF65-F5344CB8AC3E}">
        <p14:creationId xmlns:p14="http://schemas.microsoft.com/office/powerpoint/2010/main" val="7770252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33800" y="1321032"/>
            <a:ext cx="1371600" cy="381000"/>
          </a:xfrm>
          <a:prstGeom prst="rect">
            <a:avLst/>
          </a:prstGeom>
          <a:solidFill>
            <a:schemeClr val="bg1">
              <a:lumMod val="85000"/>
            </a:schemeClr>
          </a:solidFill>
        </p:spPr>
        <p:txBody>
          <a:bodyPr wrap="square" rtlCol="0">
            <a:spAutoFit/>
          </a:bodyPr>
          <a:lstStyle/>
          <a:p>
            <a:pPr algn="ctr"/>
            <a:r>
              <a:rPr lang="en-IN" b="1" dirty="0" smtClean="0">
                <a:latin typeface="Gill Sans MT" panose="020B0502020104020203" pitchFamily="34" charset="0"/>
              </a:rPr>
              <a:t>BAIL</a:t>
            </a:r>
            <a:endParaRPr lang="en-IN" b="1" dirty="0">
              <a:latin typeface="Gill Sans MT" panose="020B0502020104020203" pitchFamily="34" charset="0"/>
            </a:endParaRPr>
          </a:p>
        </p:txBody>
      </p:sp>
      <p:sp>
        <p:nvSpPr>
          <p:cNvPr id="2" name="Rectangle 1"/>
          <p:cNvSpPr/>
          <p:nvPr/>
        </p:nvSpPr>
        <p:spPr>
          <a:xfrm>
            <a:off x="404692" y="1740753"/>
            <a:ext cx="8458200" cy="369332"/>
          </a:xfrm>
          <a:prstGeom prst="rect">
            <a:avLst/>
          </a:prstGeom>
          <a:solidFill>
            <a:schemeClr val="bg1">
              <a:lumMod val="85000"/>
            </a:schemeClr>
          </a:solidFill>
        </p:spPr>
        <p:txBody>
          <a:bodyPr wrap="square">
            <a:spAutoFit/>
          </a:bodyPr>
          <a:lstStyle/>
          <a:p>
            <a:r>
              <a:rPr lang="en-IN" i="1" dirty="0">
                <a:solidFill>
                  <a:srgbClr val="212529"/>
                </a:solidFill>
                <a:latin typeface="Times New Roman" panose="02020603050405020304" pitchFamily="18" charset="0"/>
              </a:rPr>
              <a:t>Arnab M. </a:t>
            </a:r>
            <a:r>
              <a:rPr lang="en-IN" i="1" dirty="0" err="1">
                <a:solidFill>
                  <a:srgbClr val="212529"/>
                </a:solidFill>
                <a:latin typeface="Times New Roman" panose="02020603050405020304" pitchFamily="18" charset="0"/>
              </a:rPr>
              <a:t>Goswami</a:t>
            </a:r>
            <a:r>
              <a:rPr lang="en-IN" dirty="0">
                <a:solidFill>
                  <a:srgbClr val="212529"/>
                </a:solidFill>
                <a:latin typeface="Times New Roman" panose="02020603050405020304" pitchFamily="18" charset="0"/>
              </a:rPr>
              <a:t> v. </a:t>
            </a:r>
            <a:r>
              <a:rPr lang="en-IN" i="1" dirty="0">
                <a:solidFill>
                  <a:srgbClr val="212529"/>
                </a:solidFill>
                <a:latin typeface="Times New Roman" panose="02020603050405020304" pitchFamily="18" charset="0"/>
              </a:rPr>
              <a:t>State of Maharashtra</a:t>
            </a:r>
            <a:r>
              <a:rPr lang="en-IN" dirty="0">
                <a:solidFill>
                  <a:srgbClr val="212529"/>
                </a:solidFill>
                <a:latin typeface="Times New Roman" panose="02020603050405020304" pitchFamily="18" charset="0"/>
              </a:rPr>
              <a:t> (AIR 2021 SC-1)</a:t>
            </a:r>
            <a:endParaRPr lang="en-IN" dirty="0"/>
          </a:p>
        </p:txBody>
      </p:sp>
      <p:sp>
        <p:nvSpPr>
          <p:cNvPr id="11" name="Rectangle 10"/>
          <p:cNvSpPr/>
          <p:nvPr/>
        </p:nvSpPr>
        <p:spPr>
          <a:xfrm>
            <a:off x="404692" y="2247252"/>
            <a:ext cx="8458200" cy="276999"/>
          </a:xfrm>
          <a:prstGeom prst="rect">
            <a:avLst/>
          </a:prstGeom>
          <a:solidFill>
            <a:schemeClr val="bg1">
              <a:lumMod val="85000"/>
            </a:schemeClr>
          </a:solidFill>
        </p:spPr>
        <p:txBody>
          <a:bodyPr wrap="square">
            <a:spAutoFit/>
          </a:bodyPr>
          <a:lstStyle/>
          <a:p>
            <a:r>
              <a:rPr lang="en-IN" sz="1200" dirty="0">
                <a:solidFill>
                  <a:srgbClr val="212529"/>
                </a:solidFill>
                <a:latin typeface="Gill Sans MT" panose="020B0502020104020203" pitchFamily="34" charset="0"/>
              </a:rPr>
              <a:t>The nature of the alleged offence, the nature of the accusation and the severity of the punishment in the case of a conviction;</a:t>
            </a:r>
            <a:endParaRPr lang="en-IN" sz="1200" dirty="0">
              <a:latin typeface="Gill Sans MT" panose="020B0502020104020203" pitchFamily="34" charset="0"/>
            </a:endParaRPr>
          </a:p>
        </p:txBody>
      </p:sp>
      <p:sp>
        <p:nvSpPr>
          <p:cNvPr id="12" name="Rectangle 11"/>
          <p:cNvSpPr/>
          <p:nvPr/>
        </p:nvSpPr>
        <p:spPr>
          <a:xfrm>
            <a:off x="381000" y="2571608"/>
            <a:ext cx="8458200" cy="461665"/>
          </a:xfrm>
          <a:prstGeom prst="rect">
            <a:avLst/>
          </a:prstGeom>
          <a:solidFill>
            <a:schemeClr val="bg1">
              <a:lumMod val="85000"/>
            </a:schemeClr>
          </a:solidFill>
        </p:spPr>
        <p:txBody>
          <a:bodyPr wrap="square">
            <a:spAutoFit/>
          </a:bodyPr>
          <a:lstStyle/>
          <a:p>
            <a:r>
              <a:rPr lang="en-IN" sz="1200" dirty="0"/>
              <a:t>Whether there exists a reasonable apprehension of the accused tampering with the witnesses or being a threat to the complainant or the witnesses;</a:t>
            </a:r>
            <a:endParaRPr lang="en-IN" sz="1200" dirty="0">
              <a:latin typeface="Gill Sans MT" panose="020B0502020104020203" pitchFamily="34" charset="0"/>
            </a:endParaRPr>
          </a:p>
        </p:txBody>
      </p:sp>
      <p:sp>
        <p:nvSpPr>
          <p:cNvPr id="14" name="Rectangle 13"/>
          <p:cNvSpPr/>
          <p:nvPr/>
        </p:nvSpPr>
        <p:spPr>
          <a:xfrm>
            <a:off x="381000" y="3105150"/>
            <a:ext cx="8458200" cy="276999"/>
          </a:xfrm>
          <a:prstGeom prst="rect">
            <a:avLst/>
          </a:prstGeom>
          <a:solidFill>
            <a:schemeClr val="bg1">
              <a:lumMod val="85000"/>
            </a:schemeClr>
          </a:solidFill>
        </p:spPr>
        <p:txBody>
          <a:bodyPr wrap="square">
            <a:spAutoFit/>
          </a:bodyPr>
          <a:lstStyle/>
          <a:p>
            <a:r>
              <a:rPr lang="en-IN" sz="1200" dirty="0">
                <a:solidFill>
                  <a:srgbClr val="212529"/>
                </a:solidFill>
                <a:latin typeface="Gill Sans MT" panose="020B0502020104020203" pitchFamily="34" charset="0"/>
              </a:rPr>
              <a:t>The possibility of securing the presence of the accused at the trial or the likelihood of the accused fleeing from justice;</a:t>
            </a:r>
            <a:endParaRPr lang="en-IN" sz="1200" dirty="0">
              <a:latin typeface="Gill Sans MT" panose="020B0502020104020203" pitchFamily="34" charset="0"/>
            </a:endParaRPr>
          </a:p>
        </p:txBody>
      </p:sp>
      <p:sp>
        <p:nvSpPr>
          <p:cNvPr id="15" name="Rectangle 14"/>
          <p:cNvSpPr/>
          <p:nvPr/>
        </p:nvSpPr>
        <p:spPr>
          <a:xfrm>
            <a:off x="381000" y="3501359"/>
            <a:ext cx="8458200" cy="276999"/>
          </a:xfrm>
          <a:prstGeom prst="rect">
            <a:avLst/>
          </a:prstGeom>
          <a:solidFill>
            <a:schemeClr val="bg1">
              <a:lumMod val="85000"/>
            </a:schemeClr>
          </a:solidFill>
        </p:spPr>
        <p:txBody>
          <a:bodyPr wrap="square">
            <a:spAutoFit/>
          </a:bodyPr>
          <a:lstStyle/>
          <a:p>
            <a:r>
              <a:rPr lang="en-IN" sz="1200" dirty="0">
                <a:solidFill>
                  <a:srgbClr val="212529"/>
                </a:solidFill>
                <a:latin typeface="Gill Sans MT" panose="020B0502020104020203" pitchFamily="34" charset="0"/>
              </a:rPr>
              <a:t>The antecedents of and circumstances which are peculiar to the accused;</a:t>
            </a:r>
          </a:p>
        </p:txBody>
      </p:sp>
      <p:sp>
        <p:nvSpPr>
          <p:cNvPr id="16" name="Rectangle 15"/>
          <p:cNvSpPr/>
          <p:nvPr/>
        </p:nvSpPr>
        <p:spPr>
          <a:xfrm>
            <a:off x="381000" y="3897568"/>
            <a:ext cx="8458200" cy="276999"/>
          </a:xfrm>
          <a:prstGeom prst="rect">
            <a:avLst/>
          </a:prstGeom>
          <a:solidFill>
            <a:schemeClr val="bg1">
              <a:lumMod val="85000"/>
            </a:schemeClr>
          </a:solidFill>
        </p:spPr>
        <p:txBody>
          <a:bodyPr wrap="square">
            <a:spAutoFit/>
          </a:bodyPr>
          <a:lstStyle/>
          <a:p>
            <a:r>
              <a:rPr lang="en-IN" sz="1200" dirty="0">
                <a:solidFill>
                  <a:srgbClr val="212529"/>
                </a:solidFill>
                <a:latin typeface="Gill Sans MT" panose="020B0502020104020203" pitchFamily="34" charset="0"/>
              </a:rPr>
              <a:t>Whether prima facie the ingredients of the offence are made out, on the basis of the allegations as they stand, in the FIR</a:t>
            </a:r>
          </a:p>
        </p:txBody>
      </p:sp>
      <p:sp>
        <p:nvSpPr>
          <p:cNvPr id="17" name="Rectangle 16"/>
          <p:cNvSpPr/>
          <p:nvPr/>
        </p:nvSpPr>
        <p:spPr>
          <a:xfrm>
            <a:off x="381000" y="4293777"/>
            <a:ext cx="8458200" cy="276999"/>
          </a:xfrm>
          <a:prstGeom prst="rect">
            <a:avLst/>
          </a:prstGeom>
          <a:solidFill>
            <a:schemeClr val="bg1">
              <a:lumMod val="85000"/>
            </a:schemeClr>
          </a:solidFill>
        </p:spPr>
        <p:txBody>
          <a:bodyPr wrap="square">
            <a:spAutoFit/>
          </a:bodyPr>
          <a:lstStyle/>
          <a:p>
            <a:r>
              <a:rPr lang="en-IN" sz="1200" dirty="0">
                <a:solidFill>
                  <a:srgbClr val="212529"/>
                </a:solidFill>
                <a:latin typeface="Gill Sans MT" panose="020B0502020104020203" pitchFamily="34" charset="0"/>
              </a:rPr>
              <a:t>The significant interests of the public of the State and other similar considerations</a:t>
            </a:r>
          </a:p>
        </p:txBody>
      </p:sp>
    </p:spTree>
    <p:extLst>
      <p:ext uri="{BB962C8B-B14F-4D97-AF65-F5344CB8AC3E}">
        <p14:creationId xmlns:p14="http://schemas.microsoft.com/office/powerpoint/2010/main" val="14100464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885950"/>
            <a:ext cx="7848600" cy="2585323"/>
          </a:xfrm>
          <a:prstGeom prst="rect">
            <a:avLst/>
          </a:prstGeom>
          <a:noFill/>
        </p:spPr>
        <p:txBody>
          <a:bodyPr wrap="square" rtlCol="0">
            <a:spAutoFit/>
          </a:bodyPr>
          <a:lstStyle/>
          <a:p>
            <a:r>
              <a:rPr lang="en-IN" dirty="0" smtClean="0">
                <a:solidFill>
                  <a:schemeClr val="bg1"/>
                </a:solidFill>
              </a:rPr>
              <a:t>Section 167(2) Cr. P.C.</a:t>
            </a:r>
          </a:p>
          <a:p>
            <a:endParaRPr lang="en-IN" dirty="0">
              <a:solidFill>
                <a:schemeClr val="bg1"/>
              </a:solidFill>
            </a:endParaRPr>
          </a:p>
          <a:p>
            <a:r>
              <a:rPr lang="en-IN" b="1" dirty="0">
                <a:solidFill>
                  <a:schemeClr val="bg1"/>
                </a:solidFill>
              </a:rPr>
              <a:t>Right to default bail under the first proviso to Section 167(2) </a:t>
            </a:r>
            <a:r>
              <a:rPr lang="en-IN" b="1" dirty="0" err="1">
                <a:solidFill>
                  <a:schemeClr val="bg1"/>
                </a:solidFill>
              </a:rPr>
              <a:t>CrPC</a:t>
            </a:r>
            <a:r>
              <a:rPr lang="en-IN" b="1" dirty="0">
                <a:solidFill>
                  <a:schemeClr val="bg1"/>
                </a:solidFill>
              </a:rPr>
              <a:t> not a mere statutory right but a fundamental </a:t>
            </a:r>
            <a:r>
              <a:rPr lang="en-IN" b="1" dirty="0" smtClean="0">
                <a:solidFill>
                  <a:schemeClr val="bg1"/>
                </a:solidFill>
              </a:rPr>
              <a:t>right.</a:t>
            </a:r>
          </a:p>
          <a:p>
            <a:endParaRPr lang="en-IN" dirty="0" smtClean="0">
              <a:solidFill>
                <a:schemeClr val="bg1"/>
              </a:solidFill>
            </a:endParaRPr>
          </a:p>
          <a:p>
            <a:r>
              <a:rPr lang="en-IN" dirty="0" smtClean="0">
                <a:solidFill>
                  <a:schemeClr val="bg1"/>
                </a:solidFill>
              </a:rPr>
              <a:t>[</a:t>
            </a:r>
            <a:r>
              <a:rPr lang="en-IN" dirty="0" err="1" smtClean="0">
                <a:solidFill>
                  <a:schemeClr val="bg1"/>
                </a:solidFill>
              </a:rPr>
              <a:t>Bikramjit</a:t>
            </a:r>
            <a:r>
              <a:rPr lang="en-IN" dirty="0" smtClean="0">
                <a:solidFill>
                  <a:schemeClr val="bg1"/>
                </a:solidFill>
              </a:rPr>
              <a:t> </a:t>
            </a:r>
            <a:r>
              <a:rPr lang="en-IN" dirty="0">
                <a:solidFill>
                  <a:schemeClr val="bg1"/>
                </a:solidFill>
              </a:rPr>
              <a:t>Singh v. State of Punjab, </a:t>
            </a:r>
            <a:r>
              <a:rPr lang="en-IN" b="1" dirty="0">
                <a:solidFill>
                  <a:schemeClr val="bg1"/>
                </a:solidFill>
                <a:hlinkClick r:id="rId2"/>
              </a:rPr>
              <a:t>2020 SCC </a:t>
            </a:r>
            <a:r>
              <a:rPr lang="en-IN" b="1" dirty="0" err="1">
                <a:solidFill>
                  <a:schemeClr val="bg1"/>
                </a:solidFill>
                <a:hlinkClick r:id="rId2"/>
              </a:rPr>
              <a:t>OnLine</a:t>
            </a:r>
            <a:r>
              <a:rPr lang="en-IN" b="1" dirty="0">
                <a:solidFill>
                  <a:schemeClr val="bg1"/>
                </a:solidFill>
                <a:hlinkClick r:id="rId2"/>
              </a:rPr>
              <a:t> SC 824</a:t>
            </a:r>
            <a:r>
              <a:rPr lang="en-IN" dirty="0">
                <a:solidFill>
                  <a:schemeClr val="bg1"/>
                </a:solidFill>
              </a:rPr>
              <a:t>, decided on 12.10.2020]</a:t>
            </a:r>
            <a:endParaRPr lang="en-IN" b="1" dirty="0">
              <a:solidFill>
                <a:schemeClr val="bg1"/>
              </a:solidFill>
            </a:endParaRPr>
          </a:p>
          <a:p>
            <a:r>
              <a:rPr lang="en-IN" dirty="0" smtClean="0">
                <a:solidFill>
                  <a:schemeClr val="bg1"/>
                </a:solidFill>
              </a:rPr>
              <a:t> </a:t>
            </a:r>
          </a:p>
          <a:p>
            <a:endParaRPr lang="en-IN" dirty="0">
              <a:solidFill>
                <a:schemeClr val="bg1"/>
              </a:solidFill>
            </a:endParaRPr>
          </a:p>
        </p:txBody>
      </p:sp>
      <p:sp>
        <p:nvSpPr>
          <p:cNvPr id="3" name="TextBox 2"/>
          <p:cNvSpPr txBox="1"/>
          <p:nvPr/>
        </p:nvSpPr>
        <p:spPr>
          <a:xfrm>
            <a:off x="1752600" y="1428750"/>
            <a:ext cx="4343400" cy="369332"/>
          </a:xfrm>
          <a:prstGeom prst="rect">
            <a:avLst/>
          </a:prstGeom>
          <a:solidFill>
            <a:schemeClr val="bg1">
              <a:lumMod val="85000"/>
            </a:schemeClr>
          </a:solidFill>
        </p:spPr>
        <p:txBody>
          <a:bodyPr wrap="square" rtlCol="0">
            <a:spAutoFit/>
          </a:bodyPr>
          <a:lstStyle/>
          <a:p>
            <a:pPr algn="ctr"/>
            <a:r>
              <a:rPr lang="en-IN" b="1" dirty="0" smtClean="0">
                <a:solidFill>
                  <a:schemeClr val="bg1"/>
                </a:solidFill>
                <a:latin typeface="Gill Sans MT" panose="020B0502020104020203" pitchFamily="34" charset="0"/>
              </a:rPr>
              <a:t>DEFAULT BAIL</a:t>
            </a:r>
            <a:endParaRPr lang="en-IN" b="1"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618992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581150"/>
            <a:ext cx="8458200" cy="2862322"/>
          </a:xfrm>
          <a:prstGeom prst="rect">
            <a:avLst/>
          </a:prstGeom>
          <a:noFill/>
        </p:spPr>
        <p:txBody>
          <a:bodyPr wrap="square" rtlCol="0">
            <a:spAutoFit/>
          </a:bodyPr>
          <a:lstStyle/>
          <a:p>
            <a:r>
              <a:rPr lang="en-IN" dirty="0" smtClean="0">
                <a:solidFill>
                  <a:schemeClr val="bg1"/>
                </a:solidFill>
              </a:rPr>
              <a:t>Whether Bail granted once can be cancelled ?</a:t>
            </a:r>
          </a:p>
          <a:p>
            <a:endParaRPr lang="en-IN" dirty="0">
              <a:solidFill>
                <a:schemeClr val="bg1"/>
              </a:solidFill>
            </a:endParaRPr>
          </a:p>
          <a:p>
            <a:r>
              <a:rPr lang="en-IN" dirty="0" smtClean="0">
                <a:solidFill>
                  <a:schemeClr val="bg1"/>
                </a:solidFill>
              </a:rPr>
              <a:t>Delhi Administration Vs Sanjay Gandhi 1978 (2) SCC 411</a:t>
            </a:r>
          </a:p>
          <a:p>
            <a:endParaRPr lang="en-IN" dirty="0" smtClean="0">
              <a:solidFill>
                <a:schemeClr val="bg1"/>
              </a:solidFill>
            </a:endParaRPr>
          </a:p>
          <a:p>
            <a:r>
              <a:rPr lang="en-IN" dirty="0" smtClean="0">
                <a:solidFill>
                  <a:schemeClr val="bg1"/>
                </a:solidFill>
              </a:rPr>
              <a:t>Rejection of Bail when Bail is applied for is one thing and cancellation of Bail already granted is quite another. It is easier to reject a bail application in a non-</a:t>
            </a:r>
            <a:r>
              <a:rPr lang="en-IN" dirty="0" err="1" smtClean="0">
                <a:solidFill>
                  <a:schemeClr val="bg1"/>
                </a:solidFill>
              </a:rPr>
              <a:t>bailable</a:t>
            </a:r>
            <a:r>
              <a:rPr lang="en-IN" dirty="0" smtClean="0">
                <a:solidFill>
                  <a:schemeClr val="bg1"/>
                </a:solidFill>
              </a:rPr>
              <a:t> case than to cancel a bail already granted in such a case. Cancellation of Bail necessarily involves the review of decision already made and can by and large be permitted only if, by reasons of supervening circumstances, it would be no longer conducive to a fair trial to allow the accused to retain his freedom during the trial. </a:t>
            </a:r>
            <a:endParaRPr lang="en-IN" dirty="0">
              <a:solidFill>
                <a:schemeClr val="bg1"/>
              </a:solidFill>
            </a:endParaRPr>
          </a:p>
        </p:txBody>
      </p:sp>
    </p:spTree>
    <p:extLst>
      <p:ext uri="{BB962C8B-B14F-4D97-AF65-F5344CB8AC3E}">
        <p14:creationId xmlns:p14="http://schemas.microsoft.com/office/powerpoint/2010/main" val="38750384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10"/>
          <p:cNvSpPr txBox="1">
            <a:spLocks noGrp="1"/>
          </p:cNvSpPr>
          <p:nvPr>
            <p:ph type="ctrTitle"/>
          </p:nvPr>
        </p:nvSpPr>
        <p:spPr>
          <a:xfrm>
            <a:off x="685800" y="1409700"/>
            <a:ext cx="4907280" cy="2438400"/>
          </a:xfrm>
          <a:prstGeom prst="rect">
            <a:avLst/>
          </a:prstGeom>
          <a:noFill/>
          <a:ln>
            <a:noFill/>
          </a:ln>
        </p:spPr>
        <p:txBody>
          <a:bodyPr spcFirstLastPara="1" vert="horz" wrap="square" lIns="91425" tIns="91425" rIns="91425" bIns="91425" rtlCol="0" anchor="ctr" anchorCtr="0">
            <a:noAutofit/>
          </a:bodyPr>
          <a:lstStyle/>
          <a:p>
            <a:pPr lvl="0" algn="ctr"/>
            <a:r>
              <a:rPr lang="en-US" sz="4050" b="1" dirty="0">
                <a:solidFill>
                  <a:schemeClr val="bg1"/>
                </a:solidFill>
                <a:latin typeface="+mn-lt"/>
                <a:ea typeface="Times New Roman"/>
                <a:cs typeface="Times New Roman"/>
                <a:sym typeface="Times New Roman"/>
              </a:rPr>
              <a:t>THANK YOU</a:t>
            </a:r>
            <a:endParaRPr sz="4050" b="1" dirty="0">
              <a:solidFill>
                <a:schemeClr val="bg1"/>
              </a:solidFill>
              <a:latin typeface="+mn-lt"/>
              <a:ea typeface="Cambria" panose="02040503050406030204" pitchFamily="18" charset="0"/>
              <a:cs typeface="Calibri" panose="020F0502020204030204" pitchFamily="34" charset="0"/>
              <a:sym typeface="Times New Roman"/>
            </a:endParaRPr>
          </a:p>
        </p:txBody>
      </p:sp>
      <p:pic>
        <p:nvPicPr>
          <p:cNvPr id="166" name="Google Shape;166;p10"/>
          <p:cNvPicPr preferRelativeResize="0"/>
          <p:nvPr/>
        </p:nvPicPr>
        <p:blipFill rotWithShape="1">
          <a:blip r:embed="rId3">
            <a:alphaModFix/>
          </a:blip>
          <a:srcRect/>
          <a:stretch/>
        </p:blipFill>
        <p:spPr>
          <a:xfrm>
            <a:off x="3300412" y="164307"/>
            <a:ext cx="2828925" cy="628538"/>
          </a:xfrm>
          <a:prstGeom prst="rect">
            <a:avLst/>
          </a:prstGeom>
          <a:noFill/>
          <a:ln>
            <a:noFill/>
          </a:ln>
        </p:spPr>
      </p:pic>
      <p:sp>
        <p:nvSpPr>
          <p:cNvPr id="167" name="Google Shape;167;p10"/>
          <p:cNvSpPr txBox="1"/>
          <p:nvPr/>
        </p:nvSpPr>
        <p:spPr>
          <a:xfrm>
            <a:off x="6457920" y="2988472"/>
            <a:ext cx="2686080" cy="1085850"/>
          </a:xfrm>
          <a:prstGeom prst="rect">
            <a:avLst/>
          </a:prstGeom>
          <a:noFill/>
          <a:ln>
            <a:noFill/>
          </a:ln>
        </p:spPr>
        <p:txBody>
          <a:bodyPr spcFirstLastPara="1" wrap="square" lIns="68575" tIns="34275" rIns="68575" bIns="34275" anchor="t" anchorCtr="0">
            <a:noAutofit/>
          </a:bodyPr>
          <a:lstStyle/>
          <a:p>
            <a:pPr algn="ctr">
              <a:spcBef>
                <a:spcPts val="240"/>
              </a:spcBef>
            </a:pPr>
            <a:endParaRPr lang="en-US" dirty="0">
              <a:latin typeface="+mj-lt"/>
              <a:ea typeface="Times New Roman"/>
              <a:sym typeface="Times New Roman"/>
            </a:endParaRPr>
          </a:p>
          <a:p>
            <a:pPr>
              <a:spcBef>
                <a:spcPts val="240"/>
              </a:spcBef>
            </a:pPr>
            <a:r>
              <a:rPr lang="en-US" sz="1500" b="1" dirty="0">
                <a:solidFill>
                  <a:schemeClr val="bg1"/>
                </a:solidFill>
                <a:ea typeface="Times New Roman"/>
                <a:cs typeface="Times New Roman"/>
                <a:sym typeface="Times New Roman"/>
              </a:rPr>
              <a:t>Presented By</a:t>
            </a:r>
          </a:p>
          <a:p>
            <a:pPr>
              <a:spcBef>
                <a:spcPts val="240"/>
              </a:spcBef>
            </a:pPr>
            <a:r>
              <a:rPr lang="en-US" sz="2100" b="1" dirty="0">
                <a:solidFill>
                  <a:schemeClr val="bg1"/>
                </a:solidFill>
                <a:ea typeface="Times New Roman"/>
                <a:cs typeface="Times New Roman"/>
                <a:sym typeface="Times New Roman"/>
              </a:rPr>
              <a:t>Adv</a:t>
            </a:r>
            <a:r>
              <a:rPr lang="en-US" sz="2100" b="1" dirty="0">
                <a:solidFill>
                  <a:schemeClr val="bg1"/>
                </a:solidFill>
                <a:ea typeface="Times New Roman"/>
                <a:cs typeface="Times New Roman"/>
                <a:sym typeface="Times New Roman"/>
              </a:rPr>
              <a:t>. VINEET </a:t>
            </a:r>
            <a:r>
              <a:rPr lang="en-US" sz="2100" b="1" dirty="0">
                <a:solidFill>
                  <a:schemeClr val="bg1"/>
                </a:solidFill>
                <a:ea typeface="Times New Roman"/>
                <a:cs typeface="Times New Roman"/>
                <a:sym typeface="Times New Roman"/>
              </a:rPr>
              <a:t>BHATIA</a:t>
            </a:r>
            <a:endParaRPr lang="en-US" sz="2400" dirty="0">
              <a:solidFill>
                <a:schemeClr val="bg1"/>
              </a:solidFill>
              <a:sym typeface="Times New Roman"/>
            </a:endParaRPr>
          </a:p>
          <a:p>
            <a:pPr>
              <a:spcBef>
                <a:spcPts val="240"/>
              </a:spcBef>
            </a:pPr>
            <a:r>
              <a:rPr lang="en-US" sz="1500" b="1" dirty="0">
                <a:solidFill>
                  <a:schemeClr val="bg1"/>
                </a:solidFill>
                <a:ea typeface="Times New Roman"/>
                <a:cs typeface="Times New Roman"/>
                <a:sym typeface="Times New Roman"/>
              </a:rPr>
              <a:t>9811081159</a:t>
            </a:r>
            <a:r>
              <a:rPr lang="en-US" sz="1500" b="1" dirty="0">
                <a:solidFill>
                  <a:schemeClr val="bg1"/>
                </a:solidFill>
                <a:ea typeface="Times New Roman"/>
                <a:cs typeface="Times New Roman"/>
                <a:sym typeface="Times New Roman"/>
              </a:rPr>
              <a:t>	</a:t>
            </a:r>
            <a:endParaRPr sz="2400" dirty="0">
              <a:solidFill>
                <a:schemeClr val="bg1"/>
              </a:solidFill>
            </a:endParaRPr>
          </a:p>
          <a:p>
            <a:pPr algn="r">
              <a:spcBef>
                <a:spcPts val="240"/>
              </a:spcBef>
            </a:pPr>
            <a:r>
              <a:rPr lang="en-US" sz="1200" b="1" dirty="0">
                <a:solidFill>
                  <a:schemeClr val="dk1"/>
                </a:solidFill>
                <a:latin typeface="Times New Roman"/>
                <a:ea typeface="Times New Roman"/>
                <a:cs typeface="Times New Roman"/>
                <a:sym typeface="Times New Roman"/>
              </a:rPr>
              <a:t>                            </a:t>
            </a:r>
            <a:endParaRPr dirty="0"/>
          </a:p>
          <a:p>
            <a:pPr algn="ctr">
              <a:spcBef>
                <a:spcPts val="240"/>
              </a:spcBef>
            </a:pPr>
            <a:endParaRPr sz="1200" dirty="0">
              <a:solidFill>
                <a:schemeClr val="dk1"/>
              </a:solidFill>
              <a:latin typeface="Times New Roman"/>
              <a:ea typeface="Times New Roman"/>
              <a:cs typeface="Times New Roman"/>
              <a:sym typeface="Times New Roman"/>
            </a:endParaRPr>
          </a:p>
          <a:p>
            <a:pPr algn="ctr">
              <a:spcBef>
                <a:spcPts val="240"/>
              </a:spcBef>
            </a:pPr>
            <a:endParaRPr sz="1200" b="1" dirty="0">
              <a:solidFill>
                <a:schemeClr val="dk1"/>
              </a:solidFill>
              <a:latin typeface="Times New Roman"/>
              <a:ea typeface="Times New Roman"/>
              <a:cs typeface="Times New Roman"/>
              <a:sym typeface="Times New Roman"/>
            </a:endParaRPr>
          </a:p>
          <a:p>
            <a:pPr algn="ctr">
              <a:spcBef>
                <a:spcPts val="240"/>
              </a:spcBef>
            </a:pPr>
            <a:endParaRPr sz="1200" b="1" dirty="0">
              <a:solidFill>
                <a:schemeClr val="dk1"/>
              </a:solidFill>
              <a:latin typeface="Times New Roman"/>
              <a:ea typeface="Times New Roman"/>
              <a:cs typeface="Times New Roman"/>
              <a:sym typeface="Times New Roman"/>
            </a:endParaRPr>
          </a:p>
          <a:p>
            <a:pPr algn="ctr">
              <a:spcBef>
                <a:spcPts val="240"/>
              </a:spcBef>
            </a:pPr>
            <a:endParaRPr sz="1200" b="1" dirty="0">
              <a:solidFill>
                <a:schemeClr val="dk1"/>
              </a:solidFill>
              <a:latin typeface="Times New Roman"/>
              <a:ea typeface="Times New Roman"/>
              <a:cs typeface="Times New Roman"/>
              <a:sym typeface="Times New Roman"/>
            </a:endParaRPr>
          </a:p>
          <a:p>
            <a:pPr algn="ctr">
              <a:spcBef>
                <a:spcPts val="240"/>
              </a:spcBef>
            </a:pPr>
            <a:endParaRPr sz="1200" dirty="0">
              <a:solidFill>
                <a:schemeClr val="dk1"/>
              </a:solidFill>
              <a:latin typeface="Times New Roman"/>
              <a:ea typeface="Times New Roman"/>
              <a:cs typeface="Times New Roman"/>
              <a:sym typeface="Times New Roman"/>
            </a:endParaRPr>
          </a:p>
        </p:txBody>
      </p:sp>
      <p:sp>
        <p:nvSpPr>
          <p:cNvPr id="168" name="Google Shape;168;p10"/>
          <p:cNvSpPr txBox="1"/>
          <p:nvPr/>
        </p:nvSpPr>
        <p:spPr>
          <a:xfrm>
            <a:off x="4350539" y="4300543"/>
            <a:ext cx="4707735" cy="842958"/>
          </a:xfrm>
          <a:prstGeom prst="rect">
            <a:avLst/>
          </a:prstGeom>
          <a:noFill/>
          <a:ln>
            <a:noFill/>
          </a:ln>
        </p:spPr>
        <p:txBody>
          <a:bodyPr spcFirstLastPara="1" wrap="square" lIns="91425" tIns="45700" rIns="91425" bIns="45700" anchor="t" anchorCtr="0">
            <a:noAutofit/>
          </a:bodyPr>
          <a:lstStyle/>
          <a:p>
            <a:pPr algn="just"/>
            <a:r>
              <a:rPr lang="en-US" sz="1200" b="1" dirty="0">
                <a:solidFill>
                  <a:schemeClr val="bg1"/>
                </a:solidFill>
                <a:ea typeface="Times New Roman"/>
                <a:cs typeface="Times New Roman"/>
                <a:sym typeface="Times New Roman"/>
              </a:rPr>
              <a:t>BRANCH OFFICE </a:t>
            </a:r>
            <a:endParaRPr b="1" dirty="0">
              <a:solidFill>
                <a:schemeClr val="bg1"/>
              </a:solidFill>
            </a:endParaRPr>
          </a:p>
          <a:p>
            <a:pPr algn="just"/>
            <a:endParaRPr sz="1200" b="1" dirty="0">
              <a:solidFill>
                <a:schemeClr val="bg1"/>
              </a:solidFill>
              <a:latin typeface="+mj-lt"/>
              <a:ea typeface="Times New Roman"/>
              <a:cs typeface="Times New Roman"/>
              <a:sym typeface="Times New Roman"/>
            </a:endParaRPr>
          </a:p>
          <a:p>
            <a:pPr algn="just"/>
            <a:r>
              <a:rPr lang="en-US" sz="1200" b="1" dirty="0">
                <a:solidFill>
                  <a:schemeClr val="bg1"/>
                </a:solidFill>
                <a:latin typeface="+mj-lt"/>
                <a:ea typeface="Times New Roman"/>
                <a:cs typeface="Times New Roman"/>
                <a:sym typeface="Times New Roman"/>
              </a:rPr>
              <a:t>N-144, Greater Kailash-I, New Delhi -110048.</a:t>
            </a:r>
            <a:endParaRPr b="1" dirty="0">
              <a:solidFill>
                <a:schemeClr val="bg1"/>
              </a:solidFill>
              <a:latin typeface="+mj-lt"/>
            </a:endParaRPr>
          </a:p>
          <a:p>
            <a:pPr algn="just"/>
            <a:r>
              <a:rPr lang="en-US" sz="1200" b="1" dirty="0" err="1">
                <a:solidFill>
                  <a:schemeClr val="bg1"/>
                </a:solidFill>
                <a:latin typeface="+mj-lt"/>
                <a:ea typeface="Times New Roman"/>
                <a:cs typeface="Times New Roman"/>
                <a:sym typeface="Times New Roman"/>
              </a:rPr>
              <a:t>Ph</a:t>
            </a:r>
            <a:r>
              <a:rPr lang="en-US" sz="1200" b="1" dirty="0">
                <a:solidFill>
                  <a:schemeClr val="bg1"/>
                </a:solidFill>
                <a:latin typeface="+mj-lt"/>
                <a:ea typeface="Times New Roman"/>
                <a:cs typeface="Times New Roman"/>
                <a:sym typeface="Times New Roman"/>
              </a:rPr>
              <a:t>: 46536490, 29241260,98-110-81159</a:t>
            </a:r>
            <a:endParaRPr sz="1200" b="1" dirty="0">
              <a:solidFill>
                <a:schemeClr val="bg1"/>
              </a:solidFill>
              <a:latin typeface="+mj-lt"/>
              <a:ea typeface="Times New Roman"/>
              <a:cs typeface="Times New Roman"/>
              <a:sym typeface="Times New Roman"/>
            </a:endParaRPr>
          </a:p>
          <a:p>
            <a:pPr algn="ctr"/>
            <a:endParaRPr sz="1200" dirty="0">
              <a:solidFill>
                <a:schemeClr val="bg1"/>
              </a:solidFill>
              <a:latin typeface="Times New Roman"/>
              <a:ea typeface="Times New Roman"/>
              <a:cs typeface="Times New Roman"/>
              <a:sym typeface="Times New Roman"/>
            </a:endParaRPr>
          </a:p>
        </p:txBody>
      </p:sp>
      <p:sp>
        <p:nvSpPr>
          <p:cNvPr id="169" name="Google Shape;169;p10"/>
          <p:cNvSpPr txBox="1"/>
          <p:nvPr/>
        </p:nvSpPr>
        <p:spPr>
          <a:xfrm>
            <a:off x="124282" y="4127838"/>
            <a:ext cx="3967659" cy="1015663"/>
          </a:xfrm>
          <a:prstGeom prst="rect">
            <a:avLst/>
          </a:prstGeom>
          <a:noFill/>
          <a:ln>
            <a:noFill/>
          </a:ln>
        </p:spPr>
        <p:txBody>
          <a:bodyPr spcFirstLastPara="1" wrap="square" lIns="91425" tIns="45700" rIns="91425" bIns="45700" anchor="t" anchorCtr="0">
            <a:noAutofit/>
          </a:bodyPr>
          <a:lstStyle/>
          <a:p>
            <a:pPr>
              <a:spcAft>
                <a:spcPts val="200"/>
              </a:spcAft>
            </a:pPr>
            <a:r>
              <a:rPr lang="en-US" sz="1200" b="1" u="sng" dirty="0">
                <a:solidFill>
                  <a:schemeClr val="dk1"/>
                </a:solidFill>
                <a:ea typeface="Times New Roman"/>
                <a:cs typeface="Times New Roman"/>
                <a:sym typeface="Times New Roman"/>
              </a:rPr>
              <a:t>HEAD OFFICE</a:t>
            </a:r>
            <a:endParaRPr b="1" u="sng" dirty="0"/>
          </a:p>
          <a:p>
            <a:pPr>
              <a:spcAft>
                <a:spcPts val="200"/>
              </a:spcAft>
            </a:pPr>
            <a:r>
              <a:rPr lang="en-US" sz="1200" b="1" dirty="0">
                <a:solidFill>
                  <a:schemeClr val="dk1"/>
                </a:solidFill>
                <a:latin typeface="+mj-lt"/>
                <a:ea typeface="Times New Roman"/>
                <a:cs typeface="Times New Roman"/>
                <a:sym typeface="Times New Roman"/>
              </a:rPr>
              <a:t>A-2, Saraswati Vihar, Delhi-110034.</a:t>
            </a:r>
            <a:endParaRPr b="1" dirty="0">
              <a:latin typeface="+mj-lt"/>
            </a:endParaRPr>
          </a:p>
          <a:p>
            <a:pPr>
              <a:spcAft>
                <a:spcPts val="200"/>
              </a:spcAft>
            </a:pPr>
            <a:r>
              <a:rPr lang="en-US" sz="1200" b="1" dirty="0">
                <a:solidFill>
                  <a:schemeClr val="dk1"/>
                </a:solidFill>
                <a:latin typeface="+mj-lt"/>
                <a:ea typeface="Times New Roman"/>
                <a:cs typeface="Times New Roman"/>
                <a:sym typeface="Times New Roman"/>
              </a:rPr>
              <a:t>Ph. 42041267, 9811081159</a:t>
            </a:r>
            <a:endParaRPr b="1" dirty="0">
              <a:latin typeface="+mj-lt"/>
            </a:endParaRPr>
          </a:p>
          <a:p>
            <a:pPr>
              <a:spcAft>
                <a:spcPts val="200"/>
              </a:spcAft>
            </a:pPr>
            <a:r>
              <a:rPr lang="en-US" sz="1200" b="1" dirty="0">
                <a:solidFill>
                  <a:schemeClr val="dk1"/>
                </a:solidFill>
                <a:latin typeface="+mj-lt"/>
                <a:ea typeface="Times New Roman"/>
                <a:cs typeface="Times New Roman"/>
                <a:sym typeface="Times New Roman"/>
              </a:rPr>
              <a:t>bhatiav68@gmail.com, vineet@bnblegal.in</a:t>
            </a:r>
            <a:endParaRPr b="1" dirty="0">
              <a:latin typeface="+mj-lt"/>
            </a:endParaRPr>
          </a:p>
          <a:p>
            <a:endParaRPr sz="1200" b="1" dirty="0">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9564979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1425" y="128470"/>
            <a:ext cx="6413609" cy="572644"/>
          </a:xfrm>
          <a:ln w="28575">
            <a:solidFill>
              <a:schemeClr val="bg1"/>
            </a:solidFill>
          </a:ln>
        </p:spPr>
        <p:txBody>
          <a:bodyPr>
            <a:normAutofit/>
          </a:bodyPr>
          <a:lstStyle/>
          <a:p>
            <a:r>
              <a:rPr lang="en-US" sz="2000" b="1" dirty="0" smtClean="0">
                <a:latin typeface="Gill Sans MT" panose="020B0502020104020203" pitchFamily="34" charset="0"/>
                <a:cs typeface="Times New Roman" panose="02020603050405020304" pitchFamily="18" charset="0"/>
              </a:rPr>
              <a:t>OFFENCES UNDER GST [Section 132]</a:t>
            </a:r>
            <a:endParaRPr lang="en-US" sz="2000" b="1" dirty="0">
              <a:latin typeface="Gill Sans MT" panose="020B0502020104020203" pitchFamily="34" charset="0"/>
              <a:cs typeface="Times New Roman" panose="02020603050405020304" pitchFamily="18" charset="0"/>
            </a:endParaRPr>
          </a:p>
        </p:txBody>
      </p:sp>
      <p:sp>
        <p:nvSpPr>
          <p:cNvPr id="5" name="Content Placeholder 4"/>
          <p:cNvSpPr>
            <a:spLocks noGrp="1"/>
          </p:cNvSpPr>
          <p:nvPr>
            <p:ph idx="1"/>
          </p:nvPr>
        </p:nvSpPr>
        <p:spPr>
          <a:xfrm>
            <a:off x="2281425" y="816219"/>
            <a:ext cx="6413609" cy="1144711"/>
          </a:xfrm>
          <a:ln w="28575">
            <a:noFill/>
          </a:ln>
        </p:spPr>
        <p:txBody>
          <a:bodyPr>
            <a:normAutofit/>
          </a:bodyPr>
          <a:lstStyle/>
          <a:p>
            <a:pPr marL="0" indent="0" algn="just">
              <a:buNone/>
            </a:pPr>
            <a:r>
              <a:rPr lang="en-IN" sz="1200" i="1" dirty="0">
                <a:latin typeface="Gill Sans MT" panose="020B0502020104020203" pitchFamily="34" charset="0"/>
                <a:cs typeface="Times New Roman" panose="02020603050405020304" pitchFamily="18" charset="0"/>
              </a:rPr>
              <a:t>Whoever </a:t>
            </a:r>
            <a:r>
              <a:rPr lang="en-IN" sz="1200" b="1" i="1" dirty="0">
                <a:latin typeface="Gill Sans MT" panose="020B0502020104020203" pitchFamily="34" charset="0"/>
                <a:cs typeface="Times New Roman" panose="02020603050405020304" pitchFamily="18" charset="0"/>
              </a:rPr>
              <a:t>commits</a:t>
            </a:r>
            <a:r>
              <a:rPr lang="en-IN" sz="1200" i="1" dirty="0">
                <a:latin typeface="Gill Sans MT" panose="020B0502020104020203" pitchFamily="34" charset="0"/>
                <a:cs typeface="Times New Roman" panose="02020603050405020304" pitchFamily="18" charset="0"/>
              </a:rPr>
              <a:t>, or causes to commit </a:t>
            </a:r>
            <a:r>
              <a:rPr lang="en-IN" sz="1200" b="1" i="1" dirty="0">
                <a:latin typeface="Gill Sans MT" panose="020B0502020104020203" pitchFamily="34" charset="0"/>
                <a:cs typeface="Times New Roman" panose="02020603050405020304" pitchFamily="18" charset="0"/>
              </a:rPr>
              <a:t>and</a:t>
            </a:r>
            <a:r>
              <a:rPr lang="en-IN" sz="1200" i="1" dirty="0">
                <a:latin typeface="Gill Sans MT" panose="020B0502020104020203" pitchFamily="34" charset="0"/>
                <a:cs typeface="Times New Roman" panose="02020603050405020304" pitchFamily="18" charset="0"/>
              </a:rPr>
              <a:t> retain the benefits arising out of, any of the following </a:t>
            </a:r>
            <a:r>
              <a:rPr lang="en-IN" sz="1200" i="1" dirty="0" smtClean="0">
                <a:latin typeface="Gill Sans MT" panose="020B0502020104020203" pitchFamily="34" charset="0"/>
                <a:cs typeface="Times New Roman" panose="02020603050405020304" pitchFamily="18" charset="0"/>
              </a:rPr>
              <a:t>offences</a:t>
            </a:r>
            <a:r>
              <a:rPr lang="en-IN" sz="1200" dirty="0" smtClean="0">
                <a:latin typeface="Gill Sans MT" panose="020B0502020104020203" pitchFamily="34" charset="0"/>
                <a:cs typeface="Times New Roman" panose="02020603050405020304" pitchFamily="18" charset="0"/>
              </a:rPr>
              <a:t>, </a:t>
            </a:r>
            <a:r>
              <a:rPr lang="en-IN" sz="1200" i="1" dirty="0" smtClean="0">
                <a:latin typeface="Gill Sans MT" panose="020B0502020104020203" pitchFamily="34" charset="0"/>
                <a:cs typeface="Times New Roman" panose="02020603050405020304" pitchFamily="18" charset="0"/>
              </a:rPr>
              <a:t>namely:—</a:t>
            </a:r>
          </a:p>
          <a:p>
            <a:pPr marL="0" indent="0" algn="just">
              <a:buNone/>
            </a:pPr>
            <a:endParaRPr lang="en-US" sz="1200" dirty="0" smtClean="0">
              <a:latin typeface="Gill Sans MT" panose="020B0502020104020203"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08034" y="4727030"/>
            <a:ext cx="762373" cy="288000"/>
          </a:xfrm>
          <a:prstGeom prst="rect">
            <a:avLst/>
          </a:prstGeom>
          <a:solidFill>
            <a:schemeClr val="bg1"/>
          </a:solidFill>
        </p:spPr>
      </p:pic>
      <p:pic>
        <p:nvPicPr>
          <p:cNvPr id="7" name="Google Shape;166;p10"/>
          <p:cNvPicPr preferRelativeResize="0"/>
          <p:nvPr/>
        </p:nvPicPr>
        <p:blipFill rotWithShape="1">
          <a:blip r:embed="rId3" cstate="print">
            <a:alphaModFix/>
          </a:blip>
          <a:srcRect/>
          <a:stretch/>
        </p:blipFill>
        <p:spPr>
          <a:xfrm>
            <a:off x="7778805" y="4695142"/>
            <a:ext cx="1221640" cy="305416"/>
          </a:xfrm>
          <a:prstGeom prst="rect">
            <a:avLst/>
          </a:prstGeom>
          <a:solidFill>
            <a:schemeClr val="bg1"/>
          </a:solidFill>
          <a:ln>
            <a:noFill/>
          </a:ln>
        </p:spPr>
      </p:pic>
      <p:sp>
        <p:nvSpPr>
          <p:cNvPr id="3" name="Rectangle 2"/>
          <p:cNvSpPr/>
          <p:nvPr/>
        </p:nvSpPr>
        <p:spPr>
          <a:xfrm>
            <a:off x="2279953" y="1400304"/>
            <a:ext cx="6413609" cy="648000"/>
          </a:xfrm>
          <a:prstGeom prst="rect">
            <a:avLst/>
          </a:prstGeom>
          <a:solidFill>
            <a:schemeClr val="bg1">
              <a:lumMod val="50000"/>
            </a:schemeClr>
          </a:solidFill>
          <a:ln w="28575">
            <a:solidFill>
              <a:schemeClr val="bg1"/>
            </a:solidFill>
          </a:ln>
        </p:spPr>
        <p:txBody>
          <a:bodyPr wrap="square">
            <a:spAutoFit/>
          </a:bodyPr>
          <a:lstStyle/>
          <a:p>
            <a:pPr algn="just"/>
            <a:r>
              <a:rPr lang="en-IN" sz="1200" dirty="0" smtClean="0">
                <a:solidFill>
                  <a:schemeClr val="bg1"/>
                </a:solidFill>
                <a:latin typeface="Gill Sans MT" panose="020B0502020104020203" pitchFamily="34" charset="0"/>
              </a:rPr>
              <a:t>(a) supplies </a:t>
            </a:r>
            <a:r>
              <a:rPr lang="en-IN" sz="1200" dirty="0">
                <a:solidFill>
                  <a:schemeClr val="bg1"/>
                </a:solidFill>
                <a:latin typeface="Gill Sans MT" panose="020B0502020104020203" pitchFamily="34" charset="0"/>
              </a:rPr>
              <a:t>any goods or services or both without issue of any invoice, in violation of the provisions of this Act or the rules made thereunder, with the intention to evade tax;</a:t>
            </a:r>
          </a:p>
        </p:txBody>
      </p:sp>
      <p:sp>
        <p:nvSpPr>
          <p:cNvPr id="14" name="Rectangle 13"/>
          <p:cNvSpPr/>
          <p:nvPr/>
        </p:nvSpPr>
        <p:spPr>
          <a:xfrm>
            <a:off x="2279954" y="2170740"/>
            <a:ext cx="6413608" cy="646331"/>
          </a:xfrm>
          <a:prstGeom prst="rect">
            <a:avLst/>
          </a:prstGeom>
          <a:solidFill>
            <a:schemeClr val="bg1">
              <a:lumMod val="50000"/>
            </a:schemeClr>
          </a:solidFill>
          <a:ln w="28575">
            <a:solidFill>
              <a:schemeClr val="bg1"/>
            </a:solidFill>
          </a:ln>
        </p:spPr>
        <p:txBody>
          <a:bodyPr wrap="square">
            <a:spAutoFit/>
          </a:bodyPr>
          <a:lstStyle/>
          <a:p>
            <a:r>
              <a:rPr lang="en-IN" sz="1200" dirty="0" smtClean="0">
                <a:solidFill>
                  <a:schemeClr val="bg1"/>
                </a:solidFill>
                <a:latin typeface="Gill Sans MT" panose="020B0502020104020203" pitchFamily="34" charset="0"/>
              </a:rPr>
              <a:t>(b) issues </a:t>
            </a:r>
            <a:r>
              <a:rPr lang="en-IN" sz="1200" dirty="0">
                <a:solidFill>
                  <a:schemeClr val="bg1"/>
                </a:solidFill>
                <a:latin typeface="Gill Sans MT" panose="020B0502020104020203" pitchFamily="34" charset="0"/>
              </a:rPr>
              <a:t>any invoice or bill without supply of goods or services or both in violation of the provisions of this Act, or the rules made thereunder leading to wrongful availment or utilisation of input tax credit or refund of tax;</a:t>
            </a:r>
          </a:p>
        </p:txBody>
      </p:sp>
      <p:sp>
        <p:nvSpPr>
          <p:cNvPr id="15" name="Rectangle 14"/>
          <p:cNvSpPr/>
          <p:nvPr/>
        </p:nvSpPr>
        <p:spPr>
          <a:xfrm>
            <a:off x="2279954" y="2954909"/>
            <a:ext cx="6413608" cy="648000"/>
          </a:xfrm>
          <a:prstGeom prst="rect">
            <a:avLst/>
          </a:prstGeom>
          <a:solidFill>
            <a:schemeClr val="bg1">
              <a:lumMod val="50000"/>
            </a:schemeClr>
          </a:solidFill>
          <a:ln w="28575">
            <a:solidFill>
              <a:schemeClr val="bg1"/>
            </a:solidFill>
          </a:ln>
        </p:spPr>
        <p:txBody>
          <a:bodyPr wrap="square">
            <a:spAutoFit/>
          </a:bodyPr>
          <a:lstStyle/>
          <a:p>
            <a:r>
              <a:rPr lang="en-IN" sz="1200" dirty="0">
                <a:solidFill>
                  <a:schemeClr val="bg1"/>
                </a:solidFill>
                <a:latin typeface="Gill Sans MT" panose="020B0502020104020203" pitchFamily="34" charset="0"/>
              </a:rPr>
              <a:t>(c) avails input tax credit using the invoice or bill referred to in clause (b) or fraudulently avails input tax credit without any invoice or bill;</a:t>
            </a:r>
          </a:p>
        </p:txBody>
      </p:sp>
      <p:sp>
        <p:nvSpPr>
          <p:cNvPr id="9" name="Rectangle 8"/>
          <p:cNvSpPr/>
          <p:nvPr/>
        </p:nvSpPr>
        <p:spPr>
          <a:xfrm>
            <a:off x="2279952" y="3740747"/>
            <a:ext cx="6413609" cy="648000"/>
          </a:xfrm>
          <a:prstGeom prst="rect">
            <a:avLst/>
          </a:prstGeom>
          <a:solidFill>
            <a:schemeClr val="bg1">
              <a:lumMod val="50000"/>
            </a:schemeClr>
          </a:solidFill>
          <a:ln w="28575">
            <a:solidFill>
              <a:schemeClr val="bg1"/>
            </a:solidFill>
          </a:ln>
        </p:spPr>
        <p:txBody>
          <a:bodyPr wrap="square">
            <a:spAutoFit/>
          </a:bodyPr>
          <a:lstStyle/>
          <a:p>
            <a:pPr algn="just"/>
            <a:r>
              <a:rPr lang="en-IN" sz="1200" dirty="0">
                <a:solidFill>
                  <a:schemeClr val="bg1"/>
                </a:solidFill>
                <a:latin typeface="Gill Sans MT" panose="020B0502020104020203" pitchFamily="34" charset="0"/>
              </a:rPr>
              <a:t>(d) collects any amount as tax but fails to pay the same to the Government beyond a period of three months from the date on which such payment becomes due;</a:t>
            </a:r>
          </a:p>
        </p:txBody>
      </p:sp>
    </p:spTree>
    <p:extLst>
      <p:ext uri="{BB962C8B-B14F-4D97-AF65-F5344CB8AC3E}">
        <p14:creationId xmlns:p14="http://schemas.microsoft.com/office/powerpoint/2010/main"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76272" y="128470"/>
            <a:ext cx="6568461" cy="572644"/>
          </a:xfrm>
          <a:ln w="28575">
            <a:solidFill>
              <a:schemeClr val="bg1"/>
            </a:solidFill>
          </a:ln>
        </p:spPr>
        <p:txBody>
          <a:bodyPr>
            <a:normAutofit/>
          </a:bodyPr>
          <a:lstStyle/>
          <a:p>
            <a:r>
              <a:rPr lang="en-US" sz="2000" b="1" dirty="0" smtClean="0">
                <a:latin typeface="Gill Sans MT" panose="020B0502020104020203" pitchFamily="34" charset="0"/>
                <a:cs typeface="Times New Roman" panose="02020603050405020304" pitchFamily="18" charset="0"/>
              </a:rPr>
              <a:t>OFFENCES UNDER GST [Section 132]</a:t>
            </a:r>
            <a:endParaRPr lang="en-US" sz="2000" b="1" dirty="0">
              <a:latin typeface="Gill Sans MT" panose="020B0502020104020203" pitchFamily="34" charset="0"/>
              <a:cs typeface="Times New Roman" panose="02020603050405020304" pitchFamily="18" charset="0"/>
            </a:endParaRPr>
          </a:p>
        </p:txBody>
      </p:sp>
      <p:sp>
        <p:nvSpPr>
          <p:cNvPr id="5" name="Content Placeholder 4"/>
          <p:cNvSpPr>
            <a:spLocks noGrp="1"/>
          </p:cNvSpPr>
          <p:nvPr>
            <p:ph idx="1"/>
          </p:nvPr>
        </p:nvSpPr>
        <p:spPr>
          <a:xfrm>
            <a:off x="2281424" y="816219"/>
            <a:ext cx="6566400" cy="536331"/>
          </a:xfrm>
          <a:ln w="28575">
            <a:noFill/>
          </a:ln>
        </p:spPr>
        <p:txBody>
          <a:bodyPr>
            <a:normAutofit/>
          </a:bodyPr>
          <a:lstStyle/>
          <a:p>
            <a:pPr marL="0" indent="0" algn="just">
              <a:buNone/>
            </a:pPr>
            <a:r>
              <a:rPr lang="en-IN" sz="1200" i="1" dirty="0">
                <a:latin typeface="Gill Sans MT" panose="020B0502020104020203" pitchFamily="34" charset="0"/>
                <a:cs typeface="Times New Roman" panose="02020603050405020304" pitchFamily="18" charset="0"/>
              </a:rPr>
              <a:t>Whoever </a:t>
            </a:r>
            <a:r>
              <a:rPr lang="en-IN" sz="1200" b="1" i="1" dirty="0">
                <a:latin typeface="Gill Sans MT" panose="020B0502020104020203" pitchFamily="34" charset="0"/>
                <a:cs typeface="Times New Roman" panose="02020603050405020304" pitchFamily="18" charset="0"/>
              </a:rPr>
              <a:t>commits</a:t>
            </a:r>
            <a:r>
              <a:rPr lang="en-IN" sz="1200" i="1" dirty="0">
                <a:latin typeface="Gill Sans MT" panose="020B0502020104020203" pitchFamily="34" charset="0"/>
                <a:cs typeface="Times New Roman" panose="02020603050405020304" pitchFamily="18" charset="0"/>
              </a:rPr>
              <a:t>, or causes to commit </a:t>
            </a:r>
            <a:r>
              <a:rPr lang="en-IN" sz="1200" b="1" i="1" dirty="0">
                <a:latin typeface="Gill Sans MT" panose="020B0502020104020203" pitchFamily="34" charset="0"/>
                <a:cs typeface="Times New Roman" panose="02020603050405020304" pitchFamily="18" charset="0"/>
              </a:rPr>
              <a:t>and</a:t>
            </a:r>
            <a:r>
              <a:rPr lang="en-IN" sz="1200" i="1" dirty="0">
                <a:latin typeface="Gill Sans MT" panose="020B0502020104020203" pitchFamily="34" charset="0"/>
                <a:cs typeface="Times New Roman" panose="02020603050405020304" pitchFamily="18" charset="0"/>
              </a:rPr>
              <a:t> retain the benefits arising out of, any of the following </a:t>
            </a:r>
            <a:r>
              <a:rPr lang="en-IN" sz="1200" i="1" dirty="0" smtClean="0">
                <a:latin typeface="Gill Sans MT" panose="020B0502020104020203" pitchFamily="34" charset="0"/>
                <a:cs typeface="Times New Roman" panose="02020603050405020304" pitchFamily="18" charset="0"/>
              </a:rPr>
              <a:t>offences</a:t>
            </a:r>
            <a:r>
              <a:rPr lang="en-IN" sz="1200" dirty="0" smtClean="0">
                <a:latin typeface="Gill Sans MT" panose="020B0502020104020203" pitchFamily="34" charset="0"/>
                <a:cs typeface="Times New Roman" panose="02020603050405020304" pitchFamily="18" charset="0"/>
              </a:rPr>
              <a:t>, </a:t>
            </a:r>
            <a:r>
              <a:rPr lang="en-IN" sz="1200" i="1" dirty="0" smtClean="0">
                <a:latin typeface="Gill Sans MT" panose="020B0502020104020203" pitchFamily="34" charset="0"/>
                <a:cs typeface="Times New Roman" panose="02020603050405020304" pitchFamily="18" charset="0"/>
              </a:rPr>
              <a:t>namely:—</a:t>
            </a:r>
          </a:p>
          <a:p>
            <a:pPr marL="0" indent="0" algn="just">
              <a:buNone/>
            </a:pPr>
            <a:endParaRPr lang="en-US" sz="1200" dirty="0" smtClean="0">
              <a:latin typeface="Gill Sans MT" panose="020B0502020104020203"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08034" y="4727030"/>
            <a:ext cx="762373" cy="288000"/>
          </a:xfrm>
          <a:prstGeom prst="rect">
            <a:avLst/>
          </a:prstGeom>
          <a:solidFill>
            <a:schemeClr val="bg1"/>
          </a:solidFill>
        </p:spPr>
      </p:pic>
      <p:pic>
        <p:nvPicPr>
          <p:cNvPr id="7" name="Google Shape;166;p10"/>
          <p:cNvPicPr preferRelativeResize="0"/>
          <p:nvPr/>
        </p:nvPicPr>
        <p:blipFill rotWithShape="1">
          <a:blip r:embed="rId3" cstate="print">
            <a:alphaModFix/>
          </a:blip>
          <a:srcRect/>
          <a:stretch/>
        </p:blipFill>
        <p:spPr>
          <a:xfrm>
            <a:off x="7778805" y="4695142"/>
            <a:ext cx="1221640" cy="305416"/>
          </a:xfrm>
          <a:prstGeom prst="rect">
            <a:avLst/>
          </a:prstGeom>
          <a:solidFill>
            <a:schemeClr val="bg1"/>
          </a:solidFill>
          <a:ln>
            <a:noFill/>
          </a:ln>
        </p:spPr>
      </p:pic>
      <p:sp>
        <p:nvSpPr>
          <p:cNvPr id="14" name="Rectangle 13"/>
          <p:cNvSpPr/>
          <p:nvPr/>
        </p:nvSpPr>
        <p:spPr>
          <a:xfrm>
            <a:off x="2278333" y="1317244"/>
            <a:ext cx="6566400" cy="720000"/>
          </a:xfrm>
          <a:prstGeom prst="rect">
            <a:avLst/>
          </a:prstGeom>
          <a:solidFill>
            <a:schemeClr val="bg1">
              <a:lumMod val="50000"/>
            </a:schemeClr>
          </a:solidFill>
          <a:ln w="28575">
            <a:solidFill>
              <a:schemeClr val="bg1"/>
            </a:solidFill>
          </a:ln>
        </p:spPr>
        <p:txBody>
          <a:bodyPr wrap="square">
            <a:spAutoFit/>
          </a:bodyPr>
          <a:lstStyle/>
          <a:p>
            <a:pPr algn="just"/>
            <a:r>
              <a:rPr lang="en-IN" sz="1200" dirty="0">
                <a:solidFill>
                  <a:schemeClr val="bg1"/>
                </a:solidFill>
                <a:latin typeface="Gill Sans MT" panose="020B0502020104020203" pitchFamily="34" charset="0"/>
              </a:rPr>
              <a:t>(e) evades tax, or fraudulently obtains refund and where such offence is not covered under clauses (a) to (d);</a:t>
            </a:r>
          </a:p>
        </p:txBody>
      </p:sp>
      <p:sp>
        <p:nvSpPr>
          <p:cNvPr id="15" name="Rectangle 14"/>
          <p:cNvSpPr/>
          <p:nvPr/>
        </p:nvSpPr>
        <p:spPr>
          <a:xfrm>
            <a:off x="2278333" y="2144782"/>
            <a:ext cx="6566400" cy="720000"/>
          </a:xfrm>
          <a:prstGeom prst="rect">
            <a:avLst/>
          </a:prstGeom>
          <a:solidFill>
            <a:schemeClr val="bg1">
              <a:lumMod val="50000"/>
            </a:schemeClr>
          </a:solidFill>
          <a:ln w="28575">
            <a:solidFill>
              <a:schemeClr val="bg1"/>
            </a:solidFill>
          </a:ln>
        </p:spPr>
        <p:txBody>
          <a:bodyPr wrap="square">
            <a:spAutoFit/>
          </a:bodyPr>
          <a:lstStyle/>
          <a:p>
            <a:pPr algn="just"/>
            <a:r>
              <a:rPr lang="en-US" sz="1200" dirty="0">
                <a:solidFill>
                  <a:schemeClr val="bg1"/>
                </a:solidFill>
                <a:latin typeface="Gill Sans MT" panose="020B0502020104020203" pitchFamily="34" charset="0"/>
              </a:rPr>
              <a:t>(f) falsifies or substitutes financial records or produces fake accounts or documents or furnishes any false information with an intention to evade payment of tax due under this Act;</a:t>
            </a:r>
            <a:endParaRPr lang="en-IN" sz="1200" dirty="0">
              <a:solidFill>
                <a:schemeClr val="bg1"/>
              </a:solidFill>
              <a:latin typeface="Gill Sans MT" panose="020B0502020104020203" pitchFamily="34" charset="0"/>
            </a:endParaRPr>
          </a:p>
        </p:txBody>
      </p:sp>
      <p:sp>
        <p:nvSpPr>
          <p:cNvPr id="10" name="Rectangle 9"/>
          <p:cNvSpPr/>
          <p:nvPr/>
        </p:nvSpPr>
        <p:spPr>
          <a:xfrm>
            <a:off x="2283197" y="2982618"/>
            <a:ext cx="6566400" cy="720000"/>
          </a:xfrm>
          <a:prstGeom prst="rect">
            <a:avLst/>
          </a:prstGeom>
          <a:solidFill>
            <a:schemeClr val="bg1">
              <a:lumMod val="50000"/>
            </a:schemeClr>
          </a:solidFill>
          <a:ln w="28575">
            <a:solidFill>
              <a:schemeClr val="bg1"/>
            </a:solidFill>
          </a:ln>
        </p:spPr>
        <p:txBody>
          <a:bodyPr wrap="square">
            <a:spAutoFit/>
          </a:bodyPr>
          <a:lstStyle/>
          <a:p>
            <a:r>
              <a:rPr lang="en-US" sz="1200" dirty="0">
                <a:solidFill>
                  <a:schemeClr val="bg1"/>
                </a:solidFill>
                <a:latin typeface="Gill Sans MT" panose="020B0502020104020203" pitchFamily="34" charset="0"/>
              </a:rPr>
              <a:t>(g) obstructs or prevents any officer in the discharge of his duties under this Act;</a:t>
            </a:r>
            <a:endParaRPr lang="en-IN" sz="1200" dirty="0">
              <a:solidFill>
                <a:schemeClr val="bg1"/>
              </a:solidFill>
              <a:latin typeface="Gill Sans MT" panose="020B0502020104020203" pitchFamily="34" charset="0"/>
            </a:endParaRPr>
          </a:p>
        </p:txBody>
      </p:sp>
      <p:sp>
        <p:nvSpPr>
          <p:cNvPr id="11" name="Rectangle 10"/>
          <p:cNvSpPr/>
          <p:nvPr/>
        </p:nvSpPr>
        <p:spPr>
          <a:xfrm>
            <a:off x="2283197" y="3838880"/>
            <a:ext cx="6566400" cy="720000"/>
          </a:xfrm>
          <a:prstGeom prst="rect">
            <a:avLst/>
          </a:prstGeom>
          <a:solidFill>
            <a:schemeClr val="bg1">
              <a:lumMod val="50000"/>
            </a:schemeClr>
          </a:solidFill>
          <a:ln w="28575">
            <a:solidFill>
              <a:schemeClr val="bg1"/>
            </a:solidFill>
          </a:ln>
        </p:spPr>
        <p:txBody>
          <a:bodyPr wrap="square">
            <a:spAutoFit/>
          </a:bodyPr>
          <a:lstStyle/>
          <a:p>
            <a:pPr algn="just"/>
            <a:r>
              <a:rPr lang="en-US" sz="1200" dirty="0" smtClean="0">
                <a:solidFill>
                  <a:schemeClr val="bg1"/>
                </a:solidFill>
                <a:latin typeface="Gill Sans MT" panose="020B0502020104020203" pitchFamily="34" charset="0"/>
              </a:rPr>
              <a:t>(h) acquires possession of, or in any way concerns himself in transporting, removing, depositing, keeping, concealing, supplying, or purchasing or in any other manner deals with, any goods which he knows or has reasons to believe are liable to confiscation under this Act or the rules made thereunder;</a:t>
            </a:r>
            <a:endParaRPr lang="en-IN" sz="1200" dirty="0">
              <a:solidFill>
                <a:schemeClr val="bg1"/>
              </a:solidFill>
              <a:latin typeface="Gill Sans MT" panose="020B0502020104020203" pitchFamily="34" charset="0"/>
            </a:endParaRPr>
          </a:p>
        </p:txBody>
      </p:sp>
    </p:spTree>
    <p:extLst>
      <p:ext uri="{BB962C8B-B14F-4D97-AF65-F5344CB8AC3E}">
        <p14:creationId xmlns:p14="http://schemas.microsoft.com/office/powerpoint/2010/main" val="2143830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1425" y="128470"/>
            <a:ext cx="6413609" cy="572644"/>
          </a:xfrm>
          <a:ln w="28575">
            <a:solidFill>
              <a:schemeClr val="bg1"/>
            </a:solidFill>
          </a:ln>
        </p:spPr>
        <p:txBody>
          <a:bodyPr>
            <a:normAutofit/>
          </a:bodyPr>
          <a:lstStyle/>
          <a:p>
            <a:r>
              <a:rPr lang="en-US" sz="2000" b="1" dirty="0" smtClean="0">
                <a:latin typeface="Gill Sans MT" panose="020B0502020104020203" pitchFamily="34" charset="0"/>
                <a:cs typeface="Times New Roman" panose="02020603050405020304" pitchFamily="18" charset="0"/>
              </a:rPr>
              <a:t>OFFENCES UNDER GST [Section 132]</a:t>
            </a:r>
            <a:endParaRPr lang="en-US" sz="2000" b="1" dirty="0">
              <a:latin typeface="Gill Sans MT" panose="020B0502020104020203" pitchFamily="34" charset="0"/>
              <a:cs typeface="Times New Roman" panose="02020603050405020304" pitchFamily="18" charset="0"/>
            </a:endParaRPr>
          </a:p>
        </p:txBody>
      </p:sp>
      <p:sp>
        <p:nvSpPr>
          <p:cNvPr id="5" name="Content Placeholder 4"/>
          <p:cNvSpPr>
            <a:spLocks noGrp="1"/>
          </p:cNvSpPr>
          <p:nvPr>
            <p:ph idx="1"/>
          </p:nvPr>
        </p:nvSpPr>
        <p:spPr>
          <a:xfrm>
            <a:off x="2303973" y="853116"/>
            <a:ext cx="6413609" cy="688731"/>
          </a:xfrm>
          <a:ln w="28575">
            <a:noFill/>
          </a:ln>
        </p:spPr>
        <p:txBody>
          <a:bodyPr>
            <a:normAutofit/>
          </a:bodyPr>
          <a:lstStyle/>
          <a:p>
            <a:pPr marL="0" indent="0" algn="just">
              <a:buNone/>
            </a:pPr>
            <a:r>
              <a:rPr lang="en-IN" sz="1200" i="1" dirty="0">
                <a:latin typeface="Gill Sans MT" panose="020B0502020104020203" pitchFamily="34" charset="0"/>
                <a:cs typeface="Times New Roman" panose="02020603050405020304" pitchFamily="18" charset="0"/>
              </a:rPr>
              <a:t>Whoever </a:t>
            </a:r>
            <a:r>
              <a:rPr lang="en-IN" sz="1200" b="1" i="1" dirty="0">
                <a:latin typeface="Gill Sans MT" panose="020B0502020104020203" pitchFamily="34" charset="0"/>
                <a:cs typeface="Times New Roman" panose="02020603050405020304" pitchFamily="18" charset="0"/>
              </a:rPr>
              <a:t>commits</a:t>
            </a:r>
            <a:r>
              <a:rPr lang="en-IN" sz="1200" i="1" dirty="0">
                <a:latin typeface="Gill Sans MT" panose="020B0502020104020203" pitchFamily="34" charset="0"/>
                <a:cs typeface="Times New Roman" panose="02020603050405020304" pitchFamily="18" charset="0"/>
              </a:rPr>
              <a:t>, or causes to commit </a:t>
            </a:r>
            <a:r>
              <a:rPr lang="en-IN" sz="1200" b="1" i="1" dirty="0">
                <a:latin typeface="Gill Sans MT" panose="020B0502020104020203" pitchFamily="34" charset="0"/>
                <a:cs typeface="Times New Roman" panose="02020603050405020304" pitchFamily="18" charset="0"/>
              </a:rPr>
              <a:t>and</a:t>
            </a:r>
            <a:r>
              <a:rPr lang="en-IN" sz="1200" i="1" dirty="0">
                <a:latin typeface="Gill Sans MT" panose="020B0502020104020203" pitchFamily="34" charset="0"/>
                <a:cs typeface="Times New Roman" panose="02020603050405020304" pitchFamily="18" charset="0"/>
              </a:rPr>
              <a:t> retain the benefits arising out of, any of the following </a:t>
            </a:r>
            <a:r>
              <a:rPr lang="en-IN" sz="1200" i="1" dirty="0" smtClean="0">
                <a:latin typeface="Gill Sans MT" panose="020B0502020104020203" pitchFamily="34" charset="0"/>
                <a:cs typeface="Times New Roman" panose="02020603050405020304" pitchFamily="18" charset="0"/>
              </a:rPr>
              <a:t>offences</a:t>
            </a:r>
            <a:r>
              <a:rPr lang="en-IN" sz="1200" dirty="0" smtClean="0">
                <a:latin typeface="Gill Sans MT" panose="020B0502020104020203" pitchFamily="34" charset="0"/>
                <a:cs typeface="Times New Roman" panose="02020603050405020304" pitchFamily="18" charset="0"/>
              </a:rPr>
              <a:t>, </a:t>
            </a:r>
            <a:r>
              <a:rPr lang="en-IN" sz="1200" i="1" dirty="0" smtClean="0">
                <a:latin typeface="Gill Sans MT" panose="020B0502020104020203" pitchFamily="34" charset="0"/>
                <a:cs typeface="Times New Roman" panose="02020603050405020304" pitchFamily="18" charset="0"/>
              </a:rPr>
              <a:t>namely:—</a:t>
            </a:r>
          </a:p>
          <a:p>
            <a:pPr marL="0" indent="0" algn="just">
              <a:buNone/>
            </a:pPr>
            <a:endParaRPr lang="en-US" sz="1200" dirty="0" smtClean="0">
              <a:latin typeface="Gill Sans MT" panose="020B0502020104020203"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08034" y="4727030"/>
            <a:ext cx="762373" cy="288000"/>
          </a:xfrm>
          <a:prstGeom prst="rect">
            <a:avLst/>
          </a:prstGeom>
          <a:solidFill>
            <a:schemeClr val="bg1"/>
          </a:solidFill>
        </p:spPr>
      </p:pic>
      <p:pic>
        <p:nvPicPr>
          <p:cNvPr id="7" name="Google Shape;166;p10"/>
          <p:cNvPicPr preferRelativeResize="0"/>
          <p:nvPr/>
        </p:nvPicPr>
        <p:blipFill rotWithShape="1">
          <a:blip r:embed="rId4" cstate="print">
            <a:alphaModFix/>
          </a:blip>
          <a:srcRect/>
          <a:stretch/>
        </p:blipFill>
        <p:spPr>
          <a:xfrm>
            <a:off x="7778805" y="4695142"/>
            <a:ext cx="1221640" cy="305416"/>
          </a:xfrm>
          <a:prstGeom prst="rect">
            <a:avLst/>
          </a:prstGeom>
          <a:solidFill>
            <a:schemeClr val="bg1"/>
          </a:solidFill>
          <a:ln>
            <a:noFill/>
          </a:ln>
        </p:spPr>
      </p:pic>
      <p:sp>
        <p:nvSpPr>
          <p:cNvPr id="15" name="Rectangle 14"/>
          <p:cNvSpPr/>
          <p:nvPr/>
        </p:nvSpPr>
        <p:spPr>
          <a:xfrm>
            <a:off x="2303974" y="1435689"/>
            <a:ext cx="6413608" cy="830997"/>
          </a:xfrm>
          <a:prstGeom prst="rect">
            <a:avLst/>
          </a:prstGeom>
          <a:solidFill>
            <a:schemeClr val="bg1">
              <a:lumMod val="85000"/>
            </a:schemeClr>
          </a:solidFill>
          <a:ln w="28575">
            <a:solidFill>
              <a:schemeClr val="bg1"/>
            </a:solidFill>
          </a:ln>
        </p:spPr>
        <p:txBody>
          <a:bodyPr wrap="square">
            <a:spAutoFit/>
          </a:bodyPr>
          <a:lstStyle/>
          <a:p>
            <a:r>
              <a:rPr lang="en-US" sz="1200" dirty="0">
                <a:latin typeface="Gill Sans MT" panose="020B0502020104020203" pitchFamily="34" charset="0"/>
              </a:rPr>
              <a:t>(i) acquires possession of, or in any way concerns himself in transporting, removing, depositing, keeping, concealing, supplying, or purchasing or in any other manner deals with, any goods which he knows or has reasons to believe are liable to confiscation under this Act or the rules made thereunder;</a:t>
            </a:r>
            <a:endParaRPr lang="en-IN" sz="1200" dirty="0">
              <a:latin typeface="Gill Sans MT" panose="020B0502020104020203" pitchFamily="34" charset="0"/>
            </a:endParaRPr>
          </a:p>
        </p:txBody>
      </p:sp>
      <p:sp>
        <p:nvSpPr>
          <p:cNvPr id="10" name="Rectangle 9"/>
          <p:cNvSpPr/>
          <p:nvPr/>
        </p:nvSpPr>
        <p:spPr>
          <a:xfrm>
            <a:off x="2303974" y="2387594"/>
            <a:ext cx="6413608" cy="461665"/>
          </a:xfrm>
          <a:prstGeom prst="rect">
            <a:avLst/>
          </a:prstGeom>
          <a:solidFill>
            <a:schemeClr val="bg1">
              <a:lumMod val="85000"/>
            </a:schemeClr>
          </a:solidFill>
          <a:ln w="28575">
            <a:solidFill>
              <a:schemeClr val="bg1"/>
            </a:solidFill>
          </a:ln>
        </p:spPr>
        <p:txBody>
          <a:bodyPr wrap="square">
            <a:spAutoFit/>
          </a:bodyPr>
          <a:lstStyle/>
          <a:p>
            <a:r>
              <a:rPr lang="en-IN" sz="1200" dirty="0" smtClean="0">
                <a:latin typeface="Gill Sans MT" panose="020B0502020104020203" pitchFamily="34" charset="0"/>
              </a:rPr>
              <a:t>(j) tampers </a:t>
            </a:r>
            <a:r>
              <a:rPr lang="en-IN" sz="1200" dirty="0">
                <a:latin typeface="Gill Sans MT" panose="020B0502020104020203" pitchFamily="34" charset="0"/>
              </a:rPr>
              <a:t>with or destroys any material evidence or documents;</a:t>
            </a:r>
          </a:p>
          <a:p>
            <a:endParaRPr lang="en-IN" sz="1200" dirty="0">
              <a:latin typeface="Gill Sans MT" panose="020B0502020104020203" pitchFamily="34" charset="0"/>
            </a:endParaRPr>
          </a:p>
        </p:txBody>
      </p:sp>
      <p:sp>
        <p:nvSpPr>
          <p:cNvPr id="11" name="Rectangle 10"/>
          <p:cNvSpPr/>
          <p:nvPr/>
        </p:nvSpPr>
        <p:spPr>
          <a:xfrm>
            <a:off x="2303973" y="2970167"/>
            <a:ext cx="6413608" cy="646331"/>
          </a:xfrm>
          <a:prstGeom prst="rect">
            <a:avLst/>
          </a:prstGeom>
          <a:solidFill>
            <a:schemeClr val="bg1">
              <a:lumMod val="85000"/>
            </a:schemeClr>
          </a:solidFill>
          <a:ln w="28575">
            <a:solidFill>
              <a:schemeClr val="bg1"/>
            </a:solidFill>
          </a:ln>
        </p:spPr>
        <p:txBody>
          <a:bodyPr wrap="square">
            <a:spAutoFit/>
          </a:bodyPr>
          <a:lstStyle/>
          <a:p>
            <a:r>
              <a:rPr lang="en-IN" sz="1200" dirty="0" smtClean="0">
                <a:latin typeface="Gill Sans MT" panose="020B0502020104020203" pitchFamily="34" charset="0"/>
              </a:rPr>
              <a:t>(k) </a:t>
            </a:r>
            <a:r>
              <a:rPr lang="en-IN" sz="1200" dirty="0">
                <a:latin typeface="Gill Sans MT" panose="020B0502020104020203" pitchFamily="34" charset="0"/>
              </a:rPr>
              <a:t>fails to supply any information which he is required to supply under this Act or the rules made thereunder or (unless with a reasonable belief, the burden of proving which shall be upon him, that the information supplied by him is true) supplies false information; or</a:t>
            </a:r>
          </a:p>
        </p:txBody>
      </p:sp>
      <p:sp>
        <p:nvSpPr>
          <p:cNvPr id="12" name="Rectangle 11"/>
          <p:cNvSpPr/>
          <p:nvPr/>
        </p:nvSpPr>
        <p:spPr>
          <a:xfrm>
            <a:off x="2303973" y="3771358"/>
            <a:ext cx="6413608" cy="646331"/>
          </a:xfrm>
          <a:prstGeom prst="rect">
            <a:avLst/>
          </a:prstGeom>
          <a:solidFill>
            <a:schemeClr val="bg1">
              <a:lumMod val="85000"/>
            </a:schemeClr>
          </a:solidFill>
          <a:ln w="28575">
            <a:solidFill>
              <a:schemeClr val="bg1"/>
            </a:solidFill>
          </a:ln>
        </p:spPr>
        <p:txBody>
          <a:bodyPr wrap="square">
            <a:spAutoFit/>
          </a:bodyPr>
          <a:lstStyle/>
          <a:p>
            <a:r>
              <a:rPr lang="en-IN" sz="1200" dirty="0" smtClean="0">
                <a:latin typeface="Gill Sans MT" panose="020B0502020104020203" pitchFamily="34" charset="0"/>
              </a:rPr>
              <a:t>(l) </a:t>
            </a:r>
            <a:r>
              <a:rPr lang="en-IN" sz="1200" dirty="0">
                <a:latin typeface="Gill Sans MT" panose="020B0502020104020203" pitchFamily="34" charset="0"/>
              </a:rPr>
              <a:t>attempts to commit, or abets the commission of any of the offences mentioned in clauses (a) to (k) of this section,</a:t>
            </a:r>
          </a:p>
          <a:p>
            <a:endParaRPr lang="en-IN" sz="1200" dirty="0">
              <a:latin typeface="Gill Sans MT" panose="020B0502020104020203" pitchFamily="34" charset="0"/>
            </a:endParaRPr>
          </a:p>
        </p:txBody>
      </p:sp>
    </p:spTree>
    <p:extLst>
      <p:ext uri="{BB962C8B-B14F-4D97-AF65-F5344CB8AC3E}">
        <p14:creationId xmlns:p14="http://schemas.microsoft.com/office/powerpoint/2010/main" val="1083968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6" y="1276350"/>
            <a:ext cx="4733854" cy="380999"/>
          </a:xfrm>
          <a:ln w="28575">
            <a:solidFill>
              <a:schemeClr val="bg1"/>
            </a:solidFill>
          </a:ln>
        </p:spPr>
        <p:txBody>
          <a:bodyPr>
            <a:noAutofit/>
          </a:bodyPr>
          <a:lstStyle/>
          <a:p>
            <a:r>
              <a:rPr lang="en-US" sz="2000" dirty="0" smtClean="0">
                <a:latin typeface="Gill Sans MT" panose="020B0502020104020203" pitchFamily="34" charset="0"/>
                <a:cs typeface="Times New Roman" panose="02020603050405020304" pitchFamily="18" charset="0"/>
              </a:rPr>
              <a:t>OFFENCES UNDER GST</a:t>
            </a:r>
            <a:endParaRPr lang="en-US" sz="2800" dirty="0">
              <a:latin typeface="Gill Sans MT" panose="020B0502020104020203" pitchFamily="34" charset="0"/>
            </a:endParaRPr>
          </a:p>
        </p:txBody>
      </p:sp>
      <p:sp>
        <p:nvSpPr>
          <p:cNvPr id="9" name="Content Placeholder 8"/>
          <p:cNvSpPr>
            <a:spLocks noGrp="1"/>
          </p:cNvSpPr>
          <p:nvPr>
            <p:ph sz="half" idx="2"/>
          </p:nvPr>
        </p:nvSpPr>
        <p:spPr>
          <a:xfrm>
            <a:off x="448966" y="1809750"/>
            <a:ext cx="1901521" cy="2594461"/>
          </a:xfrm>
          <a:noFill/>
          <a:ln w="12700">
            <a:solidFill>
              <a:schemeClr val="bg1"/>
            </a:solidFill>
          </a:ln>
        </p:spPr>
        <p:txBody>
          <a:bodyPr>
            <a:noAutofit/>
          </a:bodyPr>
          <a:lstStyle/>
          <a:p>
            <a:pPr marL="0" indent="0">
              <a:buNone/>
            </a:pPr>
            <a:r>
              <a:rPr lang="en-IN" sz="1400" b="1" u="sng" dirty="0">
                <a:latin typeface="Gill Sans MT" panose="020B0502020104020203" pitchFamily="34" charset="0"/>
                <a:cs typeface="Times New Roman" panose="02020603050405020304" pitchFamily="18" charset="0"/>
              </a:rPr>
              <a:t>132(1)(a)</a:t>
            </a:r>
          </a:p>
          <a:p>
            <a:pPr marL="0" indent="0">
              <a:buNone/>
            </a:pPr>
            <a:endParaRPr lang="en-IN" sz="1400" b="1" u="sng" dirty="0">
              <a:latin typeface="Gill Sans MT" panose="020B0502020104020203" pitchFamily="34" charset="0"/>
              <a:cs typeface="Times New Roman" panose="02020603050405020304" pitchFamily="18" charset="0"/>
            </a:endParaRPr>
          </a:p>
          <a:p>
            <a:pPr marL="0" indent="0" algn="just"/>
            <a:r>
              <a:rPr lang="en-IN" sz="1200" dirty="0" smtClean="0">
                <a:latin typeface="Gill Sans MT" panose="020B0502020104020203" pitchFamily="34" charset="0"/>
                <a:cs typeface="Times New Roman" panose="02020603050405020304" pitchFamily="18" charset="0"/>
              </a:rPr>
              <a:t> </a:t>
            </a:r>
            <a:r>
              <a:rPr lang="en-IN" sz="1300" dirty="0" smtClean="0">
                <a:latin typeface="Gill Sans MT" panose="020B0502020104020203" pitchFamily="34" charset="0"/>
                <a:cs typeface="Times New Roman" panose="02020603050405020304" pitchFamily="18" charset="0"/>
              </a:rPr>
              <a:t>Supplies </a:t>
            </a:r>
            <a:r>
              <a:rPr lang="en-IN" sz="1300" dirty="0">
                <a:latin typeface="Gill Sans MT" panose="020B0502020104020203" pitchFamily="34" charset="0"/>
                <a:cs typeface="Times New Roman" panose="02020603050405020304" pitchFamily="18" charset="0"/>
              </a:rPr>
              <a:t>goods or  </a:t>
            </a:r>
            <a:r>
              <a:rPr lang="en-IN" sz="1300" dirty="0" smtClean="0">
                <a:latin typeface="Gill Sans MT" panose="020B0502020104020203" pitchFamily="34" charset="0"/>
                <a:cs typeface="Times New Roman" panose="02020603050405020304" pitchFamily="18" charset="0"/>
              </a:rPr>
              <a:t>             services.</a:t>
            </a:r>
          </a:p>
          <a:p>
            <a:pPr marL="0" indent="0" algn="just"/>
            <a:endParaRPr lang="en-IN" sz="1300" dirty="0">
              <a:latin typeface="Gill Sans MT" panose="020B0502020104020203" pitchFamily="34" charset="0"/>
              <a:cs typeface="Times New Roman" panose="02020603050405020304" pitchFamily="18" charset="0"/>
            </a:endParaRPr>
          </a:p>
          <a:p>
            <a:pPr marL="0" indent="0" algn="just"/>
            <a:r>
              <a:rPr lang="en-IN" sz="1300" dirty="0" smtClean="0">
                <a:latin typeface="Gill Sans MT" panose="020B0502020104020203" pitchFamily="34" charset="0"/>
                <a:cs typeface="Times New Roman" panose="02020603050405020304" pitchFamily="18" charset="0"/>
              </a:rPr>
              <a:t> without issue of any invoice</a:t>
            </a:r>
          </a:p>
          <a:p>
            <a:pPr marL="0" indent="0" algn="just">
              <a:buNone/>
            </a:pPr>
            <a:endParaRPr lang="en-IN" sz="1300" dirty="0" smtClean="0">
              <a:latin typeface="Gill Sans MT" panose="020B0502020104020203" pitchFamily="34" charset="0"/>
              <a:cs typeface="Times New Roman" panose="02020603050405020304" pitchFamily="18" charset="0"/>
            </a:endParaRPr>
          </a:p>
          <a:p>
            <a:pPr marL="0" indent="0" algn="just"/>
            <a:r>
              <a:rPr lang="en-IN" sz="1300" dirty="0" smtClean="0">
                <a:latin typeface="Gill Sans MT" panose="020B0502020104020203" pitchFamily="34" charset="0"/>
                <a:cs typeface="Times New Roman" panose="02020603050405020304" pitchFamily="18" charset="0"/>
              </a:rPr>
              <a:t>  with </a:t>
            </a:r>
            <a:r>
              <a:rPr lang="en-IN" sz="1300" dirty="0">
                <a:latin typeface="Gill Sans MT" panose="020B0502020104020203" pitchFamily="34" charset="0"/>
                <a:cs typeface="Times New Roman" panose="02020603050405020304" pitchFamily="18" charset="0"/>
              </a:rPr>
              <a:t>intent to evade tax</a:t>
            </a: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4781550"/>
            <a:ext cx="762373" cy="288000"/>
          </a:xfrm>
          <a:prstGeom prst="rect">
            <a:avLst/>
          </a:prstGeom>
          <a:solidFill>
            <a:schemeClr val="bg1"/>
          </a:solidFill>
        </p:spPr>
      </p:pic>
      <p:pic>
        <p:nvPicPr>
          <p:cNvPr id="13" name="Google Shape;166;p10"/>
          <p:cNvPicPr preferRelativeResize="0"/>
          <p:nvPr/>
        </p:nvPicPr>
        <p:blipFill rotWithShape="1">
          <a:blip r:embed="rId3" cstate="print">
            <a:alphaModFix/>
          </a:blip>
          <a:srcRect/>
          <a:stretch/>
        </p:blipFill>
        <p:spPr>
          <a:xfrm>
            <a:off x="7772400" y="4748154"/>
            <a:ext cx="1221640" cy="305416"/>
          </a:xfrm>
          <a:prstGeom prst="rect">
            <a:avLst/>
          </a:prstGeom>
          <a:solidFill>
            <a:schemeClr val="bg1"/>
          </a:solidFill>
          <a:ln>
            <a:noFill/>
          </a:ln>
        </p:spPr>
      </p:pic>
      <p:sp>
        <p:nvSpPr>
          <p:cNvPr id="14" name="Content Placeholder 8"/>
          <p:cNvSpPr>
            <a:spLocks noGrp="1"/>
          </p:cNvSpPr>
          <p:nvPr>
            <p:ph sz="half" idx="2"/>
          </p:nvPr>
        </p:nvSpPr>
        <p:spPr>
          <a:xfrm>
            <a:off x="2514600" y="1803670"/>
            <a:ext cx="1901521" cy="2594461"/>
          </a:xfrm>
          <a:ln w="12700">
            <a:solidFill>
              <a:schemeClr val="bg1"/>
            </a:solidFill>
          </a:ln>
        </p:spPr>
        <p:txBody>
          <a:bodyPr>
            <a:normAutofit lnSpcReduction="10000"/>
          </a:bodyPr>
          <a:lstStyle/>
          <a:p>
            <a:pPr marL="0" indent="0">
              <a:buNone/>
            </a:pPr>
            <a:r>
              <a:rPr lang="en-IN" sz="1400" b="1" u="sng" dirty="0" smtClean="0">
                <a:latin typeface="Gill Sans MT" panose="020B0502020104020203" pitchFamily="34" charset="0"/>
                <a:cs typeface="Times New Roman" panose="02020603050405020304" pitchFamily="18" charset="0"/>
              </a:rPr>
              <a:t>132(1)(b)</a:t>
            </a:r>
          </a:p>
          <a:p>
            <a:pPr marL="0" indent="0">
              <a:buNone/>
            </a:pPr>
            <a:endParaRPr lang="en-IN" sz="1200" dirty="0" smtClean="0">
              <a:latin typeface="Gill Sans MT" panose="020B0502020104020203" pitchFamily="34" charset="0"/>
              <a:cs typeface="Times New Roman" panose="02020603050405020304" pitchFamily="18" charset="0"/>
            </a:endParaRPr>
          </a:p>
          <a:p>
            <a:pPr marL="0" indent="0">
              <a:buNone/>
            </a:pPr>
            <a:endParaRPr lang="en-IN" sz="300" dirty="0" smtClean="0">
              <a:latin typeface="Gill Sans MT" panose="020B0502020104020203" pitchFamily="34" charset="0"/>
              <a:cs typeface="Times New Roman" panose="02020603050405020304" pitchFamily="18" charset="0"/>
            </a:endParaRPr>
          </a:p>
          <a:p>
            <a:pPr marL="0" indent="0" algn="just"/>
            <a:r>
              <a:rPr lang="en-IN" sz="1200" dirty="0" smtClean="0">
                <a:latin typeface="Gill Sans MT" panose="020B0502020104020203" pitchFamily="34" charset="0"/>
                <a:cs typeface="Times New Roman" panose="02020603050405020304" pitchFamily="18" charset="0"/>
              </a:rPr>
              <a:t> </a:t>
            </a:r>
            <a:r>
              <a:rPr lang="en-IN" sz="1300" dirty="0" smtClean="0">
                <a:latin typeface="Gill Sans MT" panose="020B0502020104020203" pitchFamily="34" charset="0"/>
                <a:cs typeface="Times New Roman" panose="02020603050405020304" pitchFamily="18" charset="0"/>
              </a:rPr>
              <a:t>Issues any Invoice or Bill.</a:t>
            </a:r>
          </a:p>
          <a:p>
            <a:pPr marL="0" indent="0" algn="just">
              <a:buNone/>
            </a:pPr>
            <a:endParaRPr lang="en-IN" sz="1300" dirty="0" smtClean="0">
              <a:latin typeface="Gill Sans MT" panose="020B0502020104020203" pitchFamily="34" charset="0"/>
              <a:cs typeface="Times New Roman" panose="02020603050405020304" pitchFamily="18" charset="0"/>
            </a:endParaRPr>
          </a:p>
          <a:p>
            <a:pPr marL="0" indent="0" algn="just"/>
            <a:r>
              <a:rPr lang="en-IN" sz="1300" dirty="0">
                <a:latin typeface="Gill Sans MT" panose="020B0502020104020203" pitchFamily="34" charset="0"/>
                <a:cs typeface="Times New Roman" panose="02020603050405020304" pitchFamily="18" charset="0"/>
              </a:rPr>
              <a:t> </a:t>
            </a:r>
            <a:r>
              <a:rPr lang="en-IN" sz="1300" dirty="0" smtClean="0">
                <a:latin typeface="Gill Sans MT" panose="020B0502020104020203" pitchFamily="34" charset="0"/>
                <a:cs typeface="Times New Roman" panose="02020603050405020304" pitchFamily="18" charset="0"/>
              </a:rPr>
              <a:t>without supply of goods or services</a:t>
            </a:r>
          </a:p>
          <a:p>
            <a:pPr marL="0" indent="0" algn="just">
              <a:buNone/>
            </a:pPr>
            <a:endParaRPr lang="en-IN" sz="1300" dirty="0" smtClean="0">
              <a:latin typeface="Gill Sans MT" panose="020B0502020104020203" pitchFamily="34" charset="0"/>
              <a:cs typeface="Times New Roman" panose="02020603050405020304" pitchFamily="18" charset="0"/>
            </a:endParaRPr>
          </a:p>
          <a:p>
            <a:pPr marL="0" indent="0" algn="just"/>
            <a:r>
              <a:rPr lang="en-IN" sz="1300" dirty="0">
                <a:latin typeface="Gill Sans MT" panose="020B0502020104020203" pitchFamily="34" charset="0"/>
              </a:rPr>
              <a:t>leading to wrongful availment or utilisation of input tax credit or refund of tax</a:t>
            </a:r>
            <a:endParaRPr lang="en-IN" sz="1300" dirty="0">
              <a:latin typeface="Gill Sans MT" panose="020B0502020104020203" pitchFamily="34" charset="0"/>
              <a:cs typeface="Times New Roman" panose="02020603050405020304" pitchFamily="18" charset="0"/>
            </a:endParaRPr>
          </a:p>
        </p:txBody>
      </p:sp>
      <p:sp>
        <p:nvSpPr>
          <p:cNvPr id="15" name="Content Placeholder 8"/>
          <p:cNvSpPr>
            <a:spLocks noGrp="1"/>
          </p:cNvSpPr>
          <p:nvPr>
            <p:ph sz="half" idx="2"/>
          </p:nvPr>
        </p:nvSpPr>
        <p:spPr>
          <a:xfrm>
            <a:off x="4599689" y="1803670"/>
            <a:ext cx="1901521" cy="2594461"/>
          </a:xfrm>
          <a:ln w="12700">
            <a:solidFill>
              <a:schemeClr val="bg1"/>
            </a:solidFill>
          </a:ln>
        </p:spPr>
        <p:txBody>
          <a:bodyPr>
            <a:normAutofit/>
          </a:bodyPr>
          <a:lstStyle/>
          <a:p>
            <a:pPr marL="0" indent="0">
              <a:buNone/>
            </a:pPr>
            <a:r>
              <a:rPr lang="en-IN" sz="1400" b="1" u="sng" dirty="0" smtClean="0">
                <a:latin typeface="Gill Sans MT" panose="020B0502020104020203" pitchFamily="34" charset="0"/>
                <a:cs typeface="Times New Roman" panose="02020603050405020304" pitchFamily="18" charset="0"/>
              </a:rPr>
              <a:t>132(1)(c)</a:t>
            </a:r>
          </a:p>
          <a:p>
            <a:pPr marL="0" indent="0">
              <a:buNone/>
            </a:pPr>
            <a:endParaRPr lang="en-IN" sz="1200" b="1" u="sng" dirty="0" smtClean="0">
              <a:latin typeface="Gill Sans MT" panose="020B0502020104020203" pitchFamily="34" charset="0"/>
              <a:cs typeface="Times New Roman" panose="02020603050405020304" pitchFamily="18" charset="0"/>
            </a:endParaRPr>
          </a:p>
          <a:p>
            <a:pPr marL="0" indent="0">
              <a:buNone/>
            </a:pPr>
            <a:endParaRPr lang="en-IN" sz="100" b="1" dirty="0" smtClean="0">
              <a:latin typeface="Times New Roman" panose="02020603050405020304" pitchFamily="18" charset="0"/>
              <a:cs typeface="Times New Roman" panose="02020603050405020304" pitchFamily="18" charset="0"/>
            </a:endParaRPr>
          </a:p>
          <a:p>
            <a:pPr marL="0" indent="0" algn="just"/>
            <a:r>
              <a:rPr lang="en-IN" sz="1300" b="1" dirty="0" smtClean="0">
                <a:latin typeface="Times New Roman" panose="02020603050405020304" pitchFamily="18" charset="0"/>
                <a:cs typeface="Times New Roman" panose="02020603050405020304" pitchFamily="18" charset="0"/>
              </a:rPr>
              <a:t>  </a:t>
            </a:r>
            <a:r>
              <a:rPr lang="en-IN" sz="1300" b="1" dirty="0" smtClean="0">
                <a:latin typeface="Gill Sans MT" panose="020B0502020104020203" pitchFamily="34" charset="0"/>
                <a:cs typeface="Times New Roman" panose="02020603050405020304" pitchFamily="18" charset="0"/>
              </a:rPr>
              <a:t>Avails ITC using such invoice or Bill referred to in clause (b)</a:t>
            </a:r>
            <a:endParaRPr lang="en-IN" sz="1300" b="1" dirty="0">
              <a:latin typeface="Gill Sans MT" panose="020B0502020104020203" pitchFamily="34" charset="0"/>
              <a:cs typeface="Times New Roman" panose="02020603050405020304" pitchFamily="18" charset="0"/>
            </a:endParaRPr>
          </a:p>
        </p:txBody>
      </p:sp>
      <p:sp>
        <p:nvSpPr>
          <p:cNvPr id="16" name="Content Placeholder 8"/>
          <p:cNvSpPr>
            <a:spLocks noGrp="1"/>
          </p:cNvSpPr>
          <p:nvPr>
            <p:ph sz="half" idx="2"/>
          </p:nvPr>
        </p:nvSpPr>
        <p:spPr>
          <a:xfrm>
            <a:off x="6691263" y="1803669"/>
            <a:ext cx="1901521" cy="2594461"/>
          </a:xfrm>
          <a:ln w="12700">
            <a:solidFill>
              <a:schemeClr val="bg1"/>
            </a:solidFill>
          </a:ln>
        </p:spPr>
        <p:txBody>
          <a:bodyPr>
            <a:normAutofit/>
          </a:bodyPr>
          <a:lstStyle/>
          <a:p>
            <a:pPr marL="0" indent="0">
              <a:buNone/>
            </a:pPr>
            <a:r>
              <a:rPr lang="en-IN" sz="1400" b="1" u="sng" dirty="0" smtClean="0">
                <a:latin typeface="Gill Sans MT" panose="020B0502020104020203" pitchFamily="34" charset="0"/>
                <a:cs typeface="Times New Roman" panose="02020603050405020304" pitchFamily="18" charset="0"/>
              </a:rPr>
              <a:t>132(1)(d)</a:t>
            </a:r>
          </a:p>
          <a:p>
            <a:pPr marL="0" indent="0">
              <a:buNone/>
            </a:pPr>
            <a:endParaRPr lang="en-IN" sz="1400" b="1" u="sng" dirty="0" smtClean="0">
              <a:latin typeface="Gill Sans MT" panose="020B0502020104020203" pitchFamily="34" charset="0"/>
              <a:cs typeface="Times New Roman" panose="02020603050405020304" pitchFamily="18" charset="0"/>
            </a:endParaRPr>
          </a:p>
          <a:p>
            <a:pPr marL="0" indent="0" algn="just"/>
            <a:r>
              <a:rPr lang="en-IN" sz="1300" b="1" dirty="0" smtClean="0">
                <a:latin typeface="Gill Sans MT" panose="020B0502020104020203" pitchFamily="34" charset="0"/>
                <a:cs typeface="Times New Roman" panose="02020603050405020304" pitchFamily="18" charset="0"/>
              </a:rPr>
              <a:t> Collects any amount as tax but </a:t>
            </a:r>
            <a:r>
              <a:rPr lang="en-IN" sz="1300" b="1" dirty="0" err="1" smtClean="0">
                <a:latin typeface="Gill Sans MT" panose="020B0502020104020203" pitchFamily="34" charset="0"/>
                <a:cs typeface="Times New Roman" panose="02020603050405020304" pitchFamily="18" charset="0"/>
              </a:rPr>
              <a:t>fsails</a:t>
            </a:r>
            <a:r>
              <a:rPr lang="en-IN" sz="1300" b="1" dirty="0" smtClean="0">
                <a:latin typeface="Gill Sans MT" panose="020B0502020104020203" pitchFamily="34" charset="0"/>
                <a:cs typeface="Times New Roman" panose="02020603050405020304" pitchFamily="18" charset="0"/>
              </a:rPr>
              <a:t> to pay the same to the Government. </a:t>
            </a:r>
            <a:endParaRPr lang="en-IN" sz="1300" b="1" dirty="0">
              <a:latin typeface="Gill Sans MT" panose="020B0502020104020203" pitchFamily="34" charset="0"/>
              <a:cs typeface="Times New Roman" panose="02020603050405020304" pitchFamily="18" charset="0"/>
            </a:endParaRPr>
          </a:p>
        </p:txBody>
      </p:sp>
    </p:spTree>
    <p:extLst>
      <p:ext uri="{BB962C8B-B14F-4D97-AF65-F5344CB8AC3E}">
        <p14:creationId xmlns:p14="http://schemas.microsoft.com/office/powerpoint/2010/main" val="2004549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6" y="1350111"/>
            <a:ext cx="4733854" cy="305410"/>
          </a:xfrm>
          <a:ln w="28575">
            <a:solidFill>
              <a:schemeClr val="bg1"/>
            </a:solidFill>
          </a:ln>
        </p:spPr>
        <p:txBody>
          <a:bodyPr>
            <a:noAutofit/>
          </a:bodyPr>
          <a:lstStyle/>
          <a:p>
            <a:r>
              <a:rPr lang="en-US" sz="2000" dirty="0" smtClean="0">
                <a:latin typeface="Gill Sans MT" panose="020B0502020104020203" pitchFamily="34" charset="0"/>
                <a:cs typeface="Times New Roman" panose="02020603050405020304" pitchFamily="18" charset="0"/>
              </a:rPr>
              <a:t>PUNISHMENT FOR OFFENCES </a:t>
            </a:r>
            <a:endParaRPr lang="en-US" sz="2800" dirty="0">
              <a:latin typeface="Gill Sans MT" panose="020B0502020104020203" pitchFamily="34" charset="0"/>
            </a:endParaRPr>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2620476875"/>
              </p:ext>
            </p:extLst>
          </p:nvPr>
        </p:nvGraphicFramePr>
        <p:xfrm>
          <a:off x="443975" y="1808225"/>
          <a:ext cx="8398775" cy="3055441"/>
        </p:xfrm>
        <a:graphic>
          <a:graphicData uri="http://schemas.openxmlformats.org/drawingml/2006/table">
            <a:tbl>
              <a:tblPr firstRow="1" bandRow="1">
                <a:tableStyleId>{073A0DAA-6AF3-43AB-8588-CEC1D06C72B9}</a:tableStyleId>
              </a:tblPr>
              <a:tblGrid>
                <a:gridCol w="5995753"/>
                <a:gridCol w="2403022"/>
              </a:tblGrid>
              <a:tr h="339395">
                <a:tc>
                  <a:txBody>
                    <a:bodyPr/>
                    <a:lstStyle/>
                    <a:p>
                      <a:pPr algn="ctr"/>
                      <a:r>
                        <a:rPr lang="en-IN" sz="1600" dirty="0" smtClean="0">
                          <a:solidFill>
                            <a:schemeClr val="bg1"/>
                          </a:solidFill>
                          <a:latin typeface="Gill Sans MT" panose="020B0502020104020203" pitchFamily="34" charset="0"/>
                          <a:cs typeface="Times New Roman" panose="02020603050405020304" pitchFamily="18" charset="0"/>
                        </a:rPr>
                        <a:t>NATURE</a:t>
                      </a:r>
                      <a:r>
                        <a:rPr lang="en-IN" sz="1600" baseline="0" dirty="0" smtClean="0">
                          <a:solidFill>
                            <a:schemeClr val="bg1"/>
                          </a:solidFill>
                          <a:latin typeface="Gill Sans MT" panose="020B0502020104020203" pitchFamily="34" charset="0"/>
                          <a:cs typeface="Times New Roman" panose="02020603050405020304" pitchFamily="18" charset="0"/>
                        </a:rPr>
                        <a:t> OF OFFENCE</a:t>
                      </a:r>
                      <a:endParaRPr lang="en-IN" sz="1600" dirty="0">
                        <a:solidFill>
                          <a:schemeClr val="bg1"/>
                        </a:solidFill>
                        <a:latin typeface="Gill Sans MT" panose="020B0502020104020203" pitchFamily="34" charset="0"/>
                        <a:cs typeface="Times New Roman" panose="02020603050405020304" pitchFamily="18" charset="0"/>
                      </a:endParaRPr>
                    </a:p>
                  </a:txBody>
                  <a:tcPr anchor="ctr"/>
                </a:tc>
                <a:tc>
                  <a:txBody>
                    <a:bodyPr/>
                    <a:lstStyle/>
                    <a:p>
                      <a:pPr algn="ctr"/>
                      <a:r>
                        <a:rPr lang="en-IN" sz="1600" dirty="0" smtClean="0">
                          <a:solidFill>
                            <a:schemeClr val="bg1"/>
                          </a:solidFill>
                          <a:latin typeface="Gill Sans MT" panose="020B0502020104020203" pitchFamily="34" charset="0"/>
                          <a:cs typeface="Times New Roman" panose="02020603050405020304" pitchFamily="18" charset="0"/>
                        </a:rPr>
                        <a:t>PUNISHMENT</a:t>
                      </a:r>
                      <a:endParaRPr lang="en-IN" sz="1600" dirty="0">
                        <a:solidFill>
                          <a:schemeClr val="bg1"/>
                        </a:solidFill>
                        <a:latin typeface="Gill Sans MT" panose="020B0502020104020203" pitchFamily="34" charset="0"/>
                        <a:cs typeface="Times New Roman" panose="02020603050405020304" pitchFamily="18" charset="0"/>
                      </a:endParaRPr>
                    </a:p>
                  </a:txBody>
                  <a:tcPr anchor="ctr"/>
                </a:tc>
              </a:tr>
              <a:tr h="593018">
                <a:tc>
                  <a:txBody>
                    <a:bodyPr/>
                    <a:lstStyle/>
                    <a:p>
                      <a:pPr algn="just"/>
                      <a:r>
                        <a:rPr lang="en-IN" sz="1100" b="0" i="0" kern="1200" dirty="0" smtClean="0">
                          <a:solidFill>
                            <a:schemeClr val="dk1"/>
                          </a:solidFill>
                          <a:effectLst/>
                          <a:latin typeface="Gill Sans MT" panose="020B0502020104020203" pitchFamily="34" charset="0"/>
                          <a:ea typeface="+mn-ea"/>
                          <a:cs typeface="Times New Roman" panose="02020603050405020304" pitchFamily="18" charset="0"/>
                        </a:rPr>
                        <a:t>In cases where the amount of tax evaded or the amount of input tax credit wrongly availed or utilised or the amount of refund wrongly taken exceeds five hundred lakh rupees. </a:t>
                      </a:r>
                      <a:r>
                        <a:rPr lang="en-IN" sz="1100" b="1" i="0" kern="1200" dirty="0" smtClean="0">
                          <a:solidFill>
                            <a:schemeClr val="dk1"/>
                          </a:solidFill>
                          <a:effectLst/>
                          <a:latin typeface="Gill Sans MT" panose="020B0502020104020203" pitchFamily="34" charset="0"/>
                          <a:ea typeface="+mn-ea"/>
                          <a:cs typeface="Times New Roman" panose="02020603050405020304" pitchFamily="18" charset="0"/>
                        </a:rPr>
                        <a:t>[Above 5</a:t>
                      </a:r>
                      <a:r>
                        <a:rPr lang="en-IN" sz="1100" b="1" i="0" kern="1200" baseline="0" dirty="0" smtClean="0">
                          <a:solidFill>
                            <a:schemeClr val="dk1"/>
                          </a:solidFill>
                          <a:effectLst/>
                          <a:latin typeface="Gill Sans MT" panose="020B0502020104020203" pitchFamily="34" charset="0"/>
                          <a:ea typeface="+mn-ea"/>
                          <a:cs typeface="Times New Roman" panose="02020603050405020304" pitchFamily="18" charset="0"/>
                        </a:rPr>
                        <a:t> Crores]</a:t>
                      </a:r>
                      <a:endParaRPr lang="en-IN" sz="1100" b="1" dirty="0">
                        <a:solidFill>
                          <a:schemeClr val="tx1"/>
                        </a:solidFill>
                        <a:latin typeface="Gill Sans MT" panose="020B0502020104020203" pitchFamily="34" charset="0"/>
                        <a:cs typeface="Times New Roman" panose="02020603050405020304" pitchFamily="18" charset="0"/>
                      </a:endParaRPr>
                    </a:p>
                  </a:txBody>
                  <a:tcPr/>
                </a:tc>
                <a:tc>
                  <a:txBody>
                    <a:bodyPr/>
                    <a:lstStyle/>
                    <a:p>
                      <a:pPr algn="ctr"/>
                      <a:r>
                        <a:rPr lang="en-IN" sz="1100" b="1" i="0" kern="1200" dirty="0" smtClean="0">
                          <a:solidFill>
                            <a:schemeClr val="dk1"/>
                          </a:solidFill>
                          <a:effectLst/>
                          <a:latin typeface="Gill Sans MT" panose="020B0502020104020203" pitchFamily="34" charset="0"/>
                          <a:ea typeface="+mn-ea"/>
                          <a:cs typeface="Times New Roman" panose="02020603050405020304" pitchFamily="18" charset="0"/>
                        </a:rPr>
                        <a:t>Five Years and with fine</a:t>
                      </a:r>
                      <a:endParaRPr lang="en-IN" sz="1100" b="1" i="0" kern="1200" dirty="0">
                        <a:solidFill>
                          <a:schemeClr val="dk1"/>
                        </a:solidFill>
                        <a:effectLst/>
                        <a:latin typeface="Gill Sans MT" panose="020B0502020104020203" pitchFamily="34" charset="0"/>
                        <a:ea typeface="+mn-ea"/>
                        <a:cs typeface="Times New Roman" panose="02020603050405020304" pitchFamily="18" charset="0"/>
                      </a:endParaRPr>
                    </a:p>
                  </a:txBody>
                  <a:tcPr anchor="ctr"/>
                </a:tc>
              </a:tr>
              <a:tr h="764334">
                <a:tc>
                  <a:txBody>
                    <a:bodyPr/>
                    <a:lstStyle/>
                    <a:p>
                      <a:pPr algn="just"/>
                      <a:r>
                        <a:rPr lang="en-IN" sz="1100" b="0" i="0" kern="1200" dirty="0" smtClean="0">
                          <a:solidFill>
                            <a:schemeClr val="dk1"/>
                          </a:solidFill>
                          <a:effectLst/>
                          <a:latin typeface="Gill Sans MT" panose="020B0502020104020203" pitchFamily="34" charset="0"/>
                          <a:ea typeface="+mn-ea"/>
                          <a:cs typeface="Times New Roman" panose="02020603050405020304" pitchFamily="18" charset="0"/>
                        </a:rPr>
                        <a:t>In cases where the amount of tax evaded or the amount of input tax credit wrongly availed or utilised or the amount of refund wrongly taken exceeds two hundred lakh rupees but does not exceed five hundred lakh rupees. </a:t>
                      </a:r>
                      <a:r>
                        <a:rPr lang="en-IN" sz="1100" b="1" i="0" kern="1200" dirty="0" smtClean="0">
                          <a:solidFill>
                            <a:schemeClr val="dk1"/>
                          </a:solidFill>
                          <a:effectLst/>
                          <a:latin typeface="Gill Sans MT" panose="020B0502020104020203" pitchFamily="34" charset="0"/>
                          <a:ea typeface="+mn-ea"/>
                          <a:cs typeface="Times New Roman" panose="02020603050405020304" pitchFamily="18" charset="0"/>
                        </a:rPr>
                        <a:t>[Above 2</a:t>
                      </a:r>
                      <a:r>
                        <a:rPr lang="en-IN" sz="1100" b="1" i="0" kern="1200" baseline="0" dirty="0" smtClean="0">
                          <a:solidFill>
                            <a:schemeClr val="dk1"/>
                          </a:solidFill>
                          <a:effectLst/>
                          <a:latin typeface="Gill Sans MT" panose="020B0502020104020203" pitchFamily="34" charset="0"/>
                          <a:ea typeface="+mn-ea"/>
                          <a:cs typeface="Times New Roman" panose="02020603050405020304" pitchFamily="18" charset="0"/>
                        </a:rPr>
                        <a:t> Crores but less than 5 Crores]</a:t>
                      </a:r>
                      <a:endParaRPr lang="en-IN" sz="1100" b="1" i="0" kern="1200" dirty="0">
                        <a:solidFill>
                          <a:schemeClr val="dk1"/>
                        </a:solidFill>
                        <a:effectLst/>
                        <a:latin typeface="Gill Sans MT" panose="020B0502020104020203" pitchFamily="34" charset="0"/>
                        <a:ea typeface="+mn-ea"/>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100" b="1" i="0" kern="1200" dirty="0" smtClean="0">
                          <a:solidFill>
                            <a:schemeClr val="dk1"/>
                          </a:solidFill>
                          <a:effectLst/>
                          <a:latin typeface="Gill Sans MT" panose="020B0502020104020203" pitchFamily="34" charset="0"/>
                          <a:ea typeface="+mn-ea"/>
                          <a:cs typeface="Times New Roman" panose="02020603050405020304" pitchFamily="18" charset="0"/>
                        </a:rPr>
                        <a:t>Three Years and with fine</a:t>
                      </a:r>
                    </a:p>
                    <a:p>
                      <a:endParaRPr lang="en-IN" sz="1100" dirty="0">
                        <a:solidFill>
                          <a:schemeClr val="tx1"/>
                        </a:solidFill>
                        <a:latin typeface="Gill Sans MT" panose="020B0502020104020203" pitchFamily="34" charset="0"/>
                      </a:endParaRPr>
                    </a:p>
                  </a:txBody>
                  <a:tcPr anchor="ctr"/>
                </a:tc>
              </a:tr>
              <a:tr h="764334">
                <a:tc>
                  <a:txBody>
                    <a:bodyPr/>
                    <a:lstStyle/>
                    <a:p>
                      <a:r>
                        <a:rPr lang="en-IN" sz="1100" b="0" i="0" kern="1200" dirty="0" smtClean="0">
                          <a:solidFill>
                            <a:schemeClr val="dk1"/>
                          </a:solidFill>
                          <a:effectLst/>
                          <a:latin typeface="Gill Sans MT" panose="020B0502020104020203" pitchFamily="34" charset="0"/>
                          <a:ea typeface="+mn-ea"/>
                          <a:cs typeface="Times New Roman" panose="02020603050405020304" pitchFamily="18" charset="0"/>
                        </a:rPr>
                        <a:t>In the case of any other offence where the amount of tax evaded or the amount of input tax credit wrongly availed or utilised or the amount of refund wrongly taken exceeds one hundred lakh rupees but does not exceed two hundred lakh rupees </a:t>
                      </a:r>
                      <a:r>
                        <a:rPr lang="en-IN" sz="1100" b="1" i="0" kern="1200" dirty="0" smtClean="0">
                          <a:solidFill>
                            <a:schemeClr val="dk1"/>
                          </a:solidFill>
                          <a:effectLst/>
                          <a:latin typeface="Gill Sans MT" panose="020B0502020104020203" pitchFamily="34" charset="0"/>
                          <a:ea typeface="+mn-ea"/>
                          <a:cs typeface="Times New Roman" panose="02020603050405020304" pitchFamily="18" charset="0"/>
                        </a:rPr>
                        <a:t>[Above 1</a:t>
                      </a:r>
                      <a:r>
                        <a:rPr lang="en-IN" sz="1100" b="1" i="0" kern="1200" baseline="0" dirty="0" smtClean="0">
                          <a:solidFill>
                            <a:schemeClr val="dk1"/>
                          </a:solidFill>
                          <a:effectLst/>
                          <a:latin typeface="Gill Sans MT" panose="020B0502020104020203" pitchFamily="34" charset="0"/>
                          <a:ea typeface="+mn-ea"/>
                          <a:cs typeface="Times New Roman" panose="02020603050405020304" pitchFamily="18" charset="0"/>
                        </a:rPr>
                        <a:t> Crore but less than 2 Crores]</a:t>
                      </a:r>
                      <a:endParaRPr lang="en-IN" sz="1100" b="0" i="0" kern="1200" dirty="0">
                        <a:solidFill>
                          <a:schemeClr val="dk1"/>
                        </a:solidFill>
                        <a:effectLst/>
                        <a:latin typeface="Gill Sans MT" panose="020B0502020104020203" pitchFamily="34" charset="0"/>
                        <a:ea typeface="+mn-ea"/>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100" b="1" i="0" kern="1200" dirty="0" smtClean="0">
                          <a:solidFill>
                            <a:schemeClr val="dk1"/>
                          </a:solidFill>
                          <a:effectLst/>
                          <a:latin typeface="Gill Sans MT" panose="020B0502020104020203" pitchFamily="34" charset="0"/>
                          <a:ea typeface="+mn-ea"/>
                          <a:cs typeface="Times New Roman" panose="02020603050405020304" pitchFamily="18" charset="0"/>
                        </a:rPr>
                        <a:t>One Year and with fine</a:t>
                      </a:r>
                    </a:p>
                    <a:p>
                      <a:endParaRPr lang="en-IN" sz="1100" dirty="0">
                        <a:solidFill>
                          <a:schemeClr val="tx1"/>
                        </a:solidFill>
                        <a:latin typeface="Gill Sans MT" panose="020B0502020104020203" pitchFamily="34" charset="0"/>
                      </a:endParaRPr>
                    </a:p>
                  </a:txBody>
                  <a:tcPr anchor="ctr"/>
                </a:tc>
              </a:tr>
              <a:tr h="5930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100" b="0" i="0" kern="1200" dirty="0" smtClean="0">
                          <a:solidFill>
                            <a:schemeClr val="dk1"/>
                          </a:solidFill>
                          <a:effectLst/>
                          <a:latin typeface="Gill Sans MT" panose="020B0502020104020203" pitchFamily="34" charset="0"/>
                          <a:ea typeface="+mn-ea"/>
                          <a:cs typeface="Times New Roman" panose="02020603050405020304" pitchFamily="18" charset="0"/>
                        </a:rPr>
                        <a:t>In cases where he commits or abets the commission of an offence specified in clause (f) or clause (g) or clause (j)</a:t>
                      </a:r>
                    </a:p>
                    <a:p>
                      <a:endParaRPr lang="en-IN" sz="1100" b="0" i="0" kern="1200" dirty="0">
                        <a:solidFill>
                          <a:schemeClr val="dk1"/>
                        </a:solidFill>
                        <a:effectLst/>
                        <a:latin typeface="Gill Sans MT" panose="020B0502020104020203" pitchFamily="34" charset="0"/>
                        <a:ea typeface="+mn-ea"/>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100" b="1" i="0" kern="1200" dirty="0" smtClean="0">
                          <a:solidFill>
                            <a:schemeClr val="dk1"/>
                          </a:solidFill>
                          <a:effectLst/>
                          <a:latin typeface="Gill Sans MT" panose="020B0502020104020203" pitchFamily="34" charset="0"/>
                          <a:ea typeface="+mn-ea"/>
                          <a:cs typeface="Times New Roman" panose="02020603050405020304" pitchFamily="18" charset="0"/>
                        </a:rPr>
                        <a:t>Six</a:t>
                      </a:r>
                      <a:r>
                        <a:rPr lang="en-IN" sz="1100" b="1" i="0" kern="1200" baseline="0" dirty="0" smtClean="0">
                          <a:solidFill>
                            <a:schemeClr val="dk1"/>
                          </a:solidFill>
                          <a:effectLst/>
                          <a:latin typeface="Gill Sans MT" panose="020B0502020104020203" pitchFamily="34" charset="0"/>
                          <a:ea typeface="+mn-ea"/>
                          <a:cs typeface="Times New Roman" panose="02020603050405020304" pitchFamily="18" charset="0"/>
                        </a:rPr>
                        <a:t> Months</a:t>
                      </a:r>
                      <a:r>
                        <a:rPr lang="en-IN" sz="1100" b="1" i="0" kern="1200" dirty="0" smtClean="0">
                          <a:solidFill>
                            <a:schemeClr val="dk1"/>
                          </a:solidFill>
                          <a:effectLst/>
                          <a:latin typeface="Gill Sans MT" panose="020B0502020104020203" pitchFamily="34" charset="0"/>
                          <a:ea typeface="+mn-ea"/>
                          <a:cs typeface="Times New Roman" panose="02020603050405020304" pitchFamily="18" charset="0"/>
                        </a:rPr>
                        <a:t> and with fine</a:t>
                      </a:r>
                    </a:p>
                    <a:p>
                      <a:endParaRPr lang="en-IN" sz="1100" dirty="0" smtClean="0">
                        <a:solidFill>
                          <a:schemeClr val="tx1"/>
                        </a:solidFill>
                        <a:latin typeface="Gill Sans MT" panose="020B0502020104020203" pitchFamily="34" charset="0"/>
                      </a:endParaRPr>
                    </a:p>
                    <a:p>
                      <a:endParaRPr lang="en-IN" sz="1100" dirty="0">
                        <a:solidFill>
                          <a:schemeClr val="tx1"/>
                        </a:solidFill>
                        <a:latin typeface="Gill Sans MT" panose="020B0502020104020203" pitchFamily="34" charset="0"/>
                      </a:endParaRPr>
                    </a:p>
                  </a:txBody>
                  <a:tcPr anchor="ctr"/>
                </a:tc>
              </a:tr>
            </a:tbl>
          </a:graphicData>
        </a:graphic>
      </p:graphicFrame>
    </p:spTree>
    <p:extLst>
      <p:ext uri="{BB962C8B-B14F-4D97-AF65-F5344CB8AC3E}">
        <p14:creationId xmlns:p14="http://schemas.microsoft.com/office/powerpoint/2010/main" val="4170783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6260" y="1579167"/>
            <a:ext cx="6413610" cy="458115"/>
          </a:xfrm>
          <a:ln w="28575">
            <a:solidFill>
              <a:schemeClr val="bg1"/>
            </a:solidFill>
          </a:ln>
        </p:spPr>
        <p:txBody>
          <a:bodyPr>
            <a:normAutofit/>
          </a:bodyPr>
          <a:lstStyle/>
          <a:p>
            <a:r>
              <a:rPr lang="en-US" sz="2000" dirty="0" smtClean="0">
                <a:latin typeface="Times New Roman" panose="02020603050405020304" pitchFamily="18" charset="0"/>
                <a:cs typeface="Times New Roman" panose="02020603050405020304" pitchFamily="18" charset="0"/>
              </a:rPr>
              <a:t>PUNISHMENT FOR SECOND OFFENCE </a:t>
            </a:r>
            <a:endParaRPr lang="en-US" sz="3200" dirty="0"/>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3134797517"/>
              </p:ext>
            </p:extLst>
          </p:nvPr>
        </p:nvGraphicFramePr>
        <p:xfrm>
          <a:off x="300690" y="2419045"/>
          <a:ext cx="8246069" cy="1718363"/>
        </p:xfrm>
        <a:graphic>
          <a:graphicData uri="http://schemas.openxmlformats.org/drawingml/2006/table">
            <a:tbl>
              <a:tblPr firstRow="1" bandRow="1">
                <a:tableStyleId>{073A0DAA-6AF3-43AB-8588-CEC1D06C72B9}</a:tableStyleId>
              </a:tblPr>
              <a:tblGrid>
                <a:gridCol w="5886738"/>
                <a:gridCol w="2359331"/>
              </a:tblGrid>
              <a:tr h="529643">
                <a:tc>
                  <a:txBody>
                    <a:bodyPr/>
                    <a:lstStyle/>
                    <a:p>
                      <a:pPr algn="ctr"/>
                      <a:r>
                        <a:rPr lang="en-IN" sz="1800" dirty="0" smtClean="0">
                          <a:solidFill>
                            <a:schemeClr val="bg1"/>
                          </a:solidFill>
                          <a:latin typeface="Times New Roman" panose="02020603050405020304" pitchFamily="18" charset="0"/>
                          <a:cs typeface="Times New Roman" panose="02020603050405020304" pitchFamily="18" charset="0"/>
                        </a:rPr>
                        <a:t>NATURE</a:t>
                      </a:r>
                      <a:r>
                        <a:rPr lang="en-IN" sz="1800" baseline="0" dirty="0" smtClean="0">
                          <a:solidFill>
                            <a:schemeClr val="bg1"/>
                          </a:solidFill>
                          <a:latin typeface="Times New Roman" panose="02020603050405020304" pitchFamily="18" charset="0"/>
                          <a:cs typeface="Times New Roman" panose="02020603050405020304" pitchFamily="18" charset="0"/>
                        </a:rPr>
                        <a:t> OF OFFENCE</a:t>
                      </a:r>
                      <a:endParaRPr lang="en-IN" sz="1800" dirty="0">
                        <a:solidFill>
                          <a:schemeClr val="bg1"/>
                        </a:solidFill>
                        <a:latin typeface="Times New Roman" panose="02020603050405020304" pitchFamily="18" charset="0"/>
                        <a:cs typeface="Times New Roman" panose="02020603050405020304" pitchFamily="18" charset="0"/>
                      </a:endParaRPr>
                    </a:p>
                  </a:txBody>
                  <a:tcPr anchor="ctr"/>
                </a:tc>
                <a:tc>
                  <a:txBody>
                    <a:bodyPr/>
                    <a:lstStyle/>
                    <a:p>
                      <a:pPr algn="ctr"/>
                      <a:r>
                        <a:rPr lang="en-IN" dirty="0" smtClean="0">
                          <a:solidFill>
                            <a:schemeClr val="bg1"/>
                          </a:solidFill>
                          <a:latin typeface="Times New Roman" panose="02020603050405020304" pitchFamily="18" charset="0"/>
                          <a:cs typeface="Times New Roman" panose="02020603050405020304" pitchFamily="18" charset="0"/>
                        </a:rPr>
                        <a:t>PUNISHMENT</a:t>
                      </a:r>
                      <a:endParaRPr lang="en-IN" dirty="0">
                        <a:solidFill>
                          <a:schemeClr val="bg1"/>
                        </a:solidFill>
                        <a:latin typeface="Times New Roman" panose="02020603050405020304" pitchFamily="18" charset="0"/>
                        <a:cs typeface="Times New Roman" panose="02020603050405020304" pitchFamily="18" charset="0"/>
                      </a:endParaRPr>
                    </a:p>
                  </a:txBody>
                  <a:tcPr anchor="ctr"/>
                </a:tc>
              </a:tr>
              <a:tr h="704500">
                <a:tc>
                  <a:txBody>
                    <a:bodyPr/>
                    <a:lstStyle/>
                    <a:p>
                      <a:pPr algn="just"/>
                      <a:r>
                        <a:rPr lang="en-IN" sz="1800" b="0" i="0" kern="1200" dirty="0" smtClean="0">
                          <a:solidFill>
                            <a:schemeClr val="dk1"/>
                          </a:solidFill>
                          <a:effectLst/>
                          <a:latin typeface="Times New Roman" panose="02020603050405020304" pitchFamily="18" charset="0"/>
                          <a:ea typeface="+mn-ea"/>
                          <a:cs typeface="Times New Roman" panose="02020603050405020304" pitchFamily="18" charset="0"/>
                        </a:rPr>
                        <a:t>Where any person convicted of an offence under this section is again convicted of an offence under this section, then, he shall be punishable for the second and for every subsequent offence</a:t>
                      </a:r>
                      <a:endParaRPr lang="en-IN" sz="1300" b="0" i="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pPr algn="ctr"/>
                      <a:r>
                        <a:rPr lang="en-IN" sz="1800" b="1" i="0" kern="1200" dirty="0" smtClean="0">
                          <a:solidFill>
                            <a:schemeClr val="dk1"/>
                          </a:solidFill>
                          <a:effectLst/>
                          <a:latin typeface="Times New Roman" panose="02020603050405020304" pitchFamily="18" charset="0"/>
                          <a:ea typeface="+mn-ea"/>
                          <a:cs typeface="Times New Roman" panose="02020603050405020304" pitchFamily="18" charset="0"/>
                        </a:rPr>
                        <a:t>Five Years and with fine</a:t>
                      </a:r>
                      <a:endParaRPr lang="en-IN" sz="1800" b="1" i="0" kern="1200" dirty="0">
                        <a:solidFill>
                          <a:schemeClr val="dk1"/>
                        </a:solidFill>
                        <a:effectLst/>
                        <a:latin typeface="Times New Roman" panose="02020603050405020304" pitchFamily="18" charset="0"/>
                        <a:ea typeface="+mn-ea"/>
                        <a:cs typeface="Times New Roman" panose="02020603050405020304" pitchFamily="18" charset="0"/>
                      </a:endParaRPr>
                    </a:p>
                  </a:txBody>
                  <a:tcPr anchor="ctr"/>
                </a:tc>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6260" y="4748228"/>
            <a:ext cx="762373" cy="288000"/>
          </a:xfrm>
          <a:prstGeom prst="rect">
            <a:avLst/>
          </a:prstGeom>
          <a:solidFill>
            <a:schemeClr val="bg1"/>
          </a:solidFill>
        </p:spPr>
      </p:pic>
      <p:pic>
        <p:nvPicPr>
          <p:cNvPr id="7" name="Google Shape;166;p10"/>
          <p:cNvPicPr preferRelativeResize="0"/>
          <p:nvPr/>
        </p:nvPicPr>
        <p:blipFill rotWithShape="1">
          <a:blip r:embed="rId3" cstate="print">
            <a:alphaModFix/>
          </a:blip>
          <a:srcRect/>
          <a:stretch/>
        </p:blipFill>
        <p:spPr>
          <a:xfrm>
            <a:off x="7626100" y="4739520"/>
            <a:ext cx="1221640" cy="305416"/>
          </a:xfrm>
          <a:prstGeom prst="rect">
            <a:avLst/>
          </a:prstGeom>
          <a:solidFill>
            <a:schemeClr val="bg1"/>
          </a:solidFill>
          <a:ln>
            <a:noFill/>
          </a:ln>
        </p:spPr>
      </p:pic>
    </p:spTree>
    <p:extLst>
      <p:ext uri="{BB962C8B-B14F-4D97-AF65-F5344CB8AC3E}">
        <p14:creationId xmlns:p14="http://schemas.microsoft.com/office/powerpoint/2010/main" val="555546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6878" y="1399760"/>
            <a:ext cx="6413610" cy="458115"/>
          </a:xfrm>
          <a:ln w="28575">
            <a:solidFill>
              <a:schemeClr val="bg1"/>
            </a:solidFill>
          </a:ln>
        </p:spPr>
        <p:txBody>
          <a:bodyPr>
            <a:normAutofit/>
          </a:bodyPr>
          <a:lstStyle/>
          <a:p>
            <a:r>
              <a:rPr lang="en-US" sz="2000" dirty="0" smtClean="0">
                <a:latin typeface="Gill Sans MT" panose="020B0502020104020203" pitchFamily="34" charset="0"/>
                <a:cs typeface="Times New Roman" panose="02020603050405020304" pitchFamily="18" charset="0"/>
              </a:rPr>
              <a:t>NATURE OF OFFENCE [Section132(4)] </a:t>
            </a:r>
            <a:endParaRPr lang="en-US" sz="3200" dirty="0">
              <a:latin typeface="Gill Sans MT" panose="020B0502020104020203"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8965" y="4763026"/>
            <a:ext cx="762373" cy="288000"/>
          </a:xfrm>
          <a:prstGeom prst="rect">
            <a:avLst/>
          </a:prstGeom>
          <a:solidFill>
            <a:schemeClr val="bg1"/>
          </a:solidFill>
        </p:spPr>
      </p:pic>
      <p:pic>
        <p:nvPicPr>
          <p:cNvPr id="7" name="Google Shape;166;p10"/>
          <p:cNvPicPr preferRelativeResize="0"/>
          <p:nvPr/>
        </p:nvPicPr>
        <p:blipFill rotWithShape="1">
          <a:blip r:embed="rId4" cstate="print">
            <a:alphaModFix/>
          </a:blip>
          <a:srcRect/>
          <a:stretch/>
        </p:blipFill>
        <p:spPr>
          <a:xfrm>
            <a:off x="7778805" y="4766570"/>
            <a:ext cx="1221640" cy="305416"/>
          </a:xfrm>
          <a:prstGeom prst="rect">
            <a:avLst/>
          </a:prstGeom>
          <a:solidFill>
            <a:schemeClr val="bg1"/>
          </a:solidFill>
          <a:ln>
            <a:noFill/>
          </a:ln>
        </p:spPr>
      </p:pic>
      <p:sp>
        <p:nvSpPr>
          <p:cNvPr id="5" name="Content Placeholder 4"/>
          <p:cNvSpPr>
            <a:spLocks noGrp="1"/>
          </p:cNvSpPr>
          <p:nvPr>
            <p:ph sz="half" idx="2"/>
          </p:nvPr>
        </p:nvSpPr>
        <p:spPr>
          <a:xfrm>
            <a:off x="536878" y="2266340"/>
            <a:ext cx="8073721" cy="2137871"/>
          </a:xfrm>
          <a:ln w="28575">
            <a:solidFill>
              <a:schemeClr val="bg1"/>
            </a:solidFill>
          </a:ln>
        </p:spPr>
        <p:txBody>
          <a:bodyPr anchor="ctr">
            <a:normAutofit/>
          </a:bodyPr>
          <a:lstStyle/>
          <a:p>
            <a:pPr marL="0" indent="0" algn="just">
              <a:buNone/>
            </a:pPr>
            <a:r>
              <a:rPr lang="en-IN" sz="2000" dirty="0" smtClean="0">
                <a:latin typeface="Gill Sans MT" panose="020B0502020104020203" pitchFamily="34" charset="0"/>
                <a:cs typeface="Times New Roman" panose="02020603050405020304" pitchFamily="18" charset="0"/>
              </a:rPr>
              <a:t>Section 132(4) : </a:t>
            </a:r>
            <a:r>
              <a:rPr lang="en-IN" sz="2000" dirty="0">
                <a:latin typeface="Gill Sans MT" panose="020B0502020104020203" pitchFamily="34" charset="0"/>
                <a:cs typeface="Times New Roman" panose="02020603050405020304" pitchFamily="18" charset="0"/>
              </a:rPr>
              <a:t>Notwithstanding anything contained in the Code of Criminal Procedure, 1973, all offences under this Act, </a:t>
            </a:r>
            <a:r>
              <a:rPr lang="en-IN" sz="2000" dirty="0">
                <a:solidFill>
                  <a:srgbClr val="FF0000"/>
                </a:solidFill>
                <a:latin typeface="Gill Sans MT" panose="020B0502020104020203" pitchFamily="34" charset="0"/>
                <a:cs typeface="Times New Roman" panose="02020603050405020304" pitchFamily="18" charset="0"/>
              </a:rPr>
              <a:t>except the offences referred to in sub-section (5) </a:t>
            </a:r>
            <a:r>
              <a:rPr lang="en-IN" sz="2000" dirty="0">
                <a:latin typeface="Gill Sans MT" panose="020B0502020104020203" pitchFamily="34" charset="0"/>
                <a:cs typeface="Times New Roman" panose="02020603050405020304" pitchFamily="18" charset="0"/>
              </a:rPr>
              <a:t>shall be non-cognizable and </a:t>
            </a:r>
            <a:r>
              <a:rPr lang="en-IN" sz="2000" dirty="0" err="1">
                <a:latin typeface="Gill Sans MT" panose="020B0502020104020203" pitchFamily="34" charset="0"/>
                <a:cs typeface="Times New Roman" panose="02020603050405020304" pitchFamily="18" charset="0"/>
              </a:rPr>
              <a:t>bailable</a:t>
            </a:r>
            <a:r>
              <a:rPr lang="en-IN" sz="2000" dirty="0">
                <a:latin typeface="Gill Sans MT" panose="020B0502020104020203" pitchFamily="34" charset="0"/>
                <a:cs typeface="Times New Roman" panose="02020603050405020304" pitchFamily="18" charset="0"/>
              </a:rPr>
              <a:t>. </a:t>
            </a:r>
          </a:p>
        </p:txBody>
      </p:sp>
    </p:spTree>
    <p:extLst>
      <p:ext uri="{BB962C8B-B14F-4D97-AF65-F5344CB8AC3E}">
        <p14:creationId xmlns:p14="http://schemas.microsoft.com/office/powerpoint/2010/main" val="11430206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8467</TotalTime>
  <Words>2654</Words>
  <Application>Microsoft Office PowerPoint</Application>
  <PresentationFormat>On-screen Show (16:9)</PresentationFormat>
  <Paragraphs>197</Paragraphs>
  <Slides>25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Arvo</vt:lpstr>
      <vt:lpstr>Calibri</vt:lpstr>
      <vt:lpstr>Cambria</vt:lpstr>
      <vt:lpstr>Gill Sans MT</vt:lpstr>
      <vt:lpstr>Times New Roman</vt:lpstr>
      <vt:lpstr>Wingdings</vt:lpstr>
      <vt:lpstr>Office Theme</vt:lpstr>
      <vt:lpstr>ARREST, REMAND AND BAIL UNDER GST</vt:lpstr>
      <vt:lpstr>AGENDA FOR DISCUSSION</vt:lpstr>
      <vt:lpstr>OFFENCES UNDER GST [Section 132]</vt:lpstr>
      <vt:lpstr>OFFENCES UNDER GST [Section 132]</vt:lpstr>
      <vt:lpstr>OFFENCES UNDER GST [Section 132]</vt:lpstr>
      <vt:lpstr>OFFENCES UNDER GST</vt:lpstr>
      <vt:lpstr>PUNISHMENT FOR OFFENCES </vt:lpstr>
      <vt:lpstr>PUNISHMENT FOR SECOND OFFENCE </vt:lpstr>
      <vt:lpstr>NATURE OF OFFENCE [Section132(4)] </vt:lpstr>
      <vt:lpstr>NATURE OF OFFENCE [Section 132(5)]</vt:lpstr>
      <vt:lpstr>PowerPoint Presentation</vt:lpstr>
      <vt:lpstr>MEANING OF REASONS TO BELIEVE</vt:lpstr>
      <vt:lpstr>MEANING OF REASONS TO BELIEVE</vt:lpstr>
      <vt:lpstr>REASONS TO BELIEVE NEED NOT BE COMMUNICATED</vt:lpstr>
      <vt:lpstr>PowerPoint Presentation</vt:lpstr>
      <vt:lpstr>CONSTITUTIONAL VALIDITY OF SEC 69 AND SEC 132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Microsoft account</cp:lastModifiedBy>
  <cp:revision>231</cp:revision>
  <dcterms:created xsi:type="dcterms:W3CDTF">2013-08-21T19:17:07Z</dcterms:created>
  <dcterms:modified xsi:type="dcterms:W3CDTF">2021-07-23T12:36:54Z</dcterms:modified>
</cp:coreProperties>
</file>