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8EE4D1-F58C-694E-9511-6350739CE500}"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US"/>
        </a:p>
      </dgm:t>
    </dgm:pt>
    <dgm:pt modelId="{D932814A-C950-1B4D-87DF-E8F4940F50BA}">
      <dgm:prSet custT="1"/>
      <dgm:spPr/>
      <dgm:t>
        <a:bodyPr anchor="ctr"/>
        <a:lstStyle/>
        <a:p>
          <a:pPr algn="ctr"/>
          <a:r>
            <a:rPr lang="en-US" sz="3600" dirty="0" smtClean="0">
              <a:latin typeface="Candara" panose="020E0502030303020204" pitchFamily="34" charset="0"/>
            </a:rPr>
            <a:t>ISSUES</a:t>
          </a:r>
        </a:p>
        <a:p>
          <a:pPr algn="ctr"/>
          <a:r>
            <a:rPr lang="en-US" sz="3600" dirty="0" smtClean="0">
              <a:latin typeface="Candara" panose="020E0502030303020204" pitchFamily="34" charset="0"/>
            </a:rPr>
            <a:t>(Search &amp; Seizure)</a:t>
          </a:r>
          <a:endParaRPr lang="en-IN" sz="3600" dirty="0">
            <a:latin typeface="Candara" panose="020E0502030303020204" pitchFamily="34" charset="0"/>
          </a:endParaRPr>
        </a:p>
      </dgm:t>
    </dgm:pt>
    <dgm:pt modelId="{84CF3D7A-F15D-DE4B-8C8C-95475C7FEC5A}" type="parTrans" cxnId="{996A123F-1FD3-E84A-BFBC-49143757F09C}">
      <dgm:prSet/>
      <dgm:spPr/>
      <dgm:t>
        <a:bodyPr/>
        <a:lstStyle/>
        <a:p>
          <a:endParaRPr lang="en-US"/>
        </a:p>
      </dgm:t>
    </dgm:pt>
    <dgm:pt modelId="{DE6943E2-788F-F740-928E-FCC95D2239C7}" type="sibTrans" cxnId="{996A123F-1FD3-E84A-BFBC-49143757F09C}">
      <dgm:prSet/>
      <dgm:spPr/>
      <dgm:t>
        <a:bodyPr/>
        <a:lstStyle/>
        <a:p>
          <a:endParaRPr lang="en-US"/>
        </a:p>
      </dgm:t>
    </dgm:pt>
    <dgm:pt modelId="{8FE30C3E-29C4-A348-9626-BB10AFB3544D}">
      <dgm:prSet custT="1"/>
      <dgm:spPr/>
      <dgm:t>
        <a:bodyPr/>
        <a:lstStyle/>
        <a:p>
          <a:r>
            <a:rPr lang="en-US" sz="2400" dirty="0">
              <a:latin typeface="Candara" panose="020E0502030303020204" pitchFamily="34" charset="0"/>
            </a:rPr>
            <a:t>Cross- empowerment by authorities of State Tax and Central Tax.</a:t>
          </a:r>
          <a:endParaRPr lang="en-IN" sz="2400" dirty="0">
            <a:latin typeface="Candara" panose="020E0502030303020204" pitchFamily="34" charset="0"/>
          </a:endParaRPr>
        </a:p>
      </dgm:t>
    </dgm:pt>
    <dgm:pt modelId="{2718BE50-198E-FA48-9B21-3AE25CF7DE00}" type="parTrans" cxnId="{1525DB89-732F-BD42-A809-B4AAF4B3AB98}">
      <dgm:prSet/>
      <dgm:spPr/>
      <dgm:t>
        <a:bodyPr/>
        <a:lstStyle/>
        <a:p>
          <a:endParaRPr lang="en-US"/>
        </a:p>
      </dgm:t>
    </dgm:pt>
    <dgm:pt modelId="{E40944BC-8F2C-9C40-A265-60AE78754B42}" type="sibTrans" cxnId="{1525DB89-732F-BD42-A809-B4AAF4B3AB98}">
      <dgm:prSet/>
      <dgm:spPr/>
      <dgm:t>
        <a:bodyPr/>
        <a:lstStyle/>
        <a:p>
          <a:endParaRPr lang="en-US"/>
        </a:p>
      </dgm:t>
    </dgm:pt>
    <dgm:pt modelId="{7EA49D2E-9775-574A-86F4-F1B9DE0A7332}">
      <dgm:prSet custT="1"/>
      <dgm:spPr/>
      <dgm:t>
        <a:bodyPr/>
        <a:lstStyle/>
        <a:p>
          <a:r>
            <a:rPr lang="en-US" sz="2400" dirty="0">
              <a:latin typeface="Candara" panose="020E0502030303020204" pitchFamily="34" charset="0"/>
            </a:rPr>
            <a:t>Property of assessees attached without credible documents or information.</a:t>
          </a:r>
          <a:endParaRPr lang="en-IN" sz="2400" dirty="0">
            <a:latin typeface="Candara" panose="020E0502030303020204" pitchFamily="34" charset="0"/>
          </a:endParaRPr>
        </a:p>
      </dgm:t>
    </dgm:pt>
    <dgm:pt modelId="{0C750033-27AC-464D-BC80-AEA0D62D87AE}" type="parTrans" cxnId="{CEA80EEC-CB6C-E546-97D5-7CD0112EB568}">
      <dgm:prSet/>
      <dgm:spPr/>
      <dgm:t>
        <a:bodyPr/>
        <a:lstStyle/>
        <a:p>
          <a:endParaRPr lang="en-US"/>
        </a:p>
      </dgm:t>
    </dgm:pt>
    <dgm:pt modelId="{6C4E2E10-DC8B-7748-ADBB-8C1071EBDECF}" type="sibTrans" cxnId="{CEA80EEC-CB6C-E546-97D5-7CD0112EB568}">
      <dgm:prSet/>
      <dgm:spPr/>
      <dgm:t>
        <a:bodyPr/>
        <a:lstStyle/>
        <a:p>
          <a:endParaRPr lang="en-US"/>
        </a:p>
      </dgm:t>
    </dgm:pt>
    <dgm:pt modelId="{F928B0F4-8511-8A4E-8A5D-AE2CB3259652}">
      <dgm:prSet custT="1"/>
      <dgm:spPr/>
      <dgm:t>
        <a:bodyPr/>
        <a:lstStyle/>
        <a:p>
          <a:r>
            <a:rPr lang="en-US" sz="2400" dirty="0">
              <a:latin typeface="Candara" panose="020E0502030303020204" pitchFamily="34" charset="0"/>
            </a:rPr>
            <a:t>Property of assessees are seized without any pending investigation.</a:t>
          </a:r>
          <a:endParaRPr lang="en-IN" sz="2400" dirty="0">
            <a:latin typeface="Candara" panose="020E0502030303020204" pitchFamily="34" charset="0"/>
          </a:endParaRPr>
        </a:p>
      </dgm:t>
    </dgm:pt>
    <dgm:pt modelId="{39D8EE73-F5E7-7249-9C98-C2772CEE2094}" type="parTrans" cxnId="{9EDBEA12-AF6A-9B44-B4DF-3A968499123F}">
      <dgm:prSet/>
      <dgm:spPr/>
      <dgm:t>
        <a:bodyPr/>
        <a:lstStyle/>
        <a:p>
          <a:endParaRPr lang="en-US"/>
        </a:p>
      </dgm:t>
    </dgm:pt>
    <dgm:pt modelId="{E38D4984-4B89-2147-B8C7-E4BF221CEB4E}" type="sibTrans" cxnId="{9EDBEA12-AF6A-9B44-B4DF-3A968499123F}">
      <dgm:prSet/>
      <dgm:spPr/>
      <dgm:t>
        <a:bodyPr/>
        <a:lstStyle/>
        <a:p>
          <a:endParaRPr lang="en-US"/>
        </a:p>
      </dgm:t>
    </dgm:pt>
    <dgm:pt modelId="{AF19BD84-8F7A-E04F-8B23-DC1760FCE576}">
      <dgm:prSet custT="1"/>
      <dgm:spPr/>
      <dgm:t>
        <a:bodyPr/>
        <a:lstStyle/>
        <a:p>
          <a:r>
            <a:rPr lang="en-US" sz="2400" dirty="0">
              <a:latin typeface="Candara" panose="020E0502030303020204" pitchFamily="34" charset="0"/>
            </a:rPr>
            <a:t>Seized items that are not relied upon are not returned to assessees.</a:t>
          </a:r>
          <a:endParaRPr lang="en-IN" sz="2400" dirty="0">
            <a:latin typeface="Candara" panose="020E0502030303020204" pitchFamily="34" charset="0"/>
          </a:endParaRPr>
        </a:p>
      </dgm:t>
    </dgm:pt>
    <dgm:pt modelId="{C6849558-8653-254B-944D-199A574E43FA}" type="parTrans" cxnId="{2B9BDEA0-ABD6-EC44-AE19-98642B046725}">
      <dgm:prSet/>
      <dgm:spPr/>
      <dgm:t>
        <a:bodyPr/>
        <a:lstStyle/>
        <a:p>
          <a:endParaRPr lang="en-US"/>
        </a:p>
      </dgm:t>
    </dgm:pt>
    <dgm:pt modelId="{6EB83C9B-34DC-3748-8252-A12103DAD7AA}" type="sibTrans" cxnId="{2B9BDEA0-ABD6-EC44-AE19-98642B046725}">
      <dgm:prSet/>
      <dgm:spPr/>
      <dgm:t>
        <a:bodyPr/>
        <a:lstStyle/>
        <a:p>
          <a:endParaRPr lang="en-US"/>
        </a:p>
      </dgm:t>
    </dgm:pt>
    <dgm:pt modelId="{52A751D0-9654-F34F-88DD-DA23BC7E225A}">
      <dgm:prSet custT="1"/>
      <dgm:spPr/>
      <dgm:t>
        <a:bodyPr/>
        <a:lstStyle/>
        <a:p>
          <a:r>
            <a:rPr lang="en-US" sz="2400" dirty="0">
              <a:latin typeface="Candara" panose="020E0502030303020204" pitchFamily="34" charset="0"/>
            </a:rPr>
            <a:t>Premises of assessees visited and search numerous times on frivolous grounds.</a:t>
          </a:r>
          <a:endParaRPr lang="en-IN" sz="2400" dirty="0">
            <a:latin typeface="Candara" panose="020E0502030303020204" pitchFamily="34" charset="0"/>
          </a:endParaRPr>
        </a:p>
      </dgm:t>
    </dgm:pt>
    <dgm:pt modelId="{69056F49-F828-6141-9456-0C59A79280BF}" type="parTrans" cxnId="{EB82C3D1-03E5-4F4C-870D-8AFFE423E0F7}">
      <dgm:prSet/>
      <dgm:spPr/>
      <dgm:t>
        <a:bodyPr/>
        <a:lstStyle/>
        <a:p>
          <a:endParaRPr lang="en-US"/>
        </a:p>
      </dgm:t>
    </dgm:pt>
    <dgm:pt modelId="{8B4C7DBA-AB70-EE4C-8C30-E87794A0BC45}" type="sibTrans" cxnId="{EB82C3D1-03E5-4F4C-870D-8AFFE423E0F7}">
      <dgm:prSet/>
      <dgm:spPr/>
      <dgm:t>
        <a:bodyPr/>
        <a:lstStyle/>
        <a:p>
          <a:endParaRPr lang="en-US"/>
        </a:p>
      </dgm:t>
    </dgm:pt>
    <dgm:pt modelId="{6D80E44B-D152-9943-94A5-7979CA96140E}" type="pres">
      <dgm:prSet presAssocID="{C08EE4D1-F58C-694E-9511-6350739CE500}" presName="vert0" presStyleCnt="0">
        <dgm:presLayoutVars>
          <dgm:dir/>
          <dgm:animOne val="branch"/>
          <dgm:animLvl val="lvl"/>
        </dgm:presLayoutVars>
      </dgm:prSet>
      <dgm:spPr/>
      <dgm:t>
        <a:bodyPr/>
        <a:lstStyle/>
        <a:p>
          <a:endParaRPr lang="en-US"/>
        </a:p>
      </dgm:t>
    </dgm:pt>
    <dgm:pt modelId="{CED1DBA1-AE31-814A-8AAA-7EB7921AF97E}" type="pres">
      <dgm:prSet presAssocID="{D932814A-C950-1B4D-87DF-E8F4940F50BA}" presName="thickLine" presStyleLbl="alignNode1" presStyleIdx="0" presStyleCnt="1"/>
      <dgm:spPr/>
    </dgm:pt>
    <dgm:pt modelId="{E21DC986-1C5B-8044-8572-0E48435EAEDC}" type="pres">
      <dgm:prSet presAssocID="{D932814A-C950-1B4D-87DF-E8F4940F50BA}" presName="horz1" presStyleCnt="0"/>
      <dgm:spPr/>
    </dgm:pt>
    <dgm:pt modelId="{16D205B1-8E97-D747-ACA1-39414D5B1BE6}" type="pres">
      <dgm:prSet presAssocID="{D932814A-C950-1B4D-87DF-E8F4940F50BA}" presName="tx1" presStyleLbl="revTx" presStyleIdx="0" presStyleCnt="6"/>
      <dgm:spPr/>
      <dgm:t>
        <a:bodyPr/>
        <a:lstStyle/>
        <a:p>
          <a:endParaRPr lang="en-US"/>
        </a:p>
      </dgm:t>
    </dgm:pt>
    <dgm:pt modelId="{524C0541-CAA6-824B-A3E1-68CCB15E0073}" type="pres">
      <dgm:prSet presAssocID="{D932814A-C950-1B4D-87DF-E8F4940F50BA}" presName="vert1" presStyleCnt="0"/>
      <dgm:spPr/>
    </dgm:pt>
    <dgm:pt modelId="{B5634CF4-22C9-D548-BCF7-3106CFE99C09}" type="pres">
      <dgm:prSet presAssocID="{8FE30C3E-29C4-A348-9626-BB10AFB3544D}" presName="vertSpace2a" presStyleCnt="0"/>
      <dgm:spPr/>
    </dgm:pt>
    <dgm:pt modelId="{F2D4CC4B-F7A9-D045-B8D3-01CAB385906F}" type="pres">
      <dgm:prSet presAssocID="{8FE30C3E-29C4-A348-9626-BB10AFB3544D}" presName="horz2" presStyleCnt="0"/>
      <dgm:spPr/>
    </dgm:pt>
    <dgm:pt modelId="{CC09CB5E-3D4A-E549-984F-99DC081B502B}" type="pres">
      <dgm:prSet presAssocID="{8FE30C3E-29C4-A348-9626-BB10AFB3544D}" presName="horzSpace2" presStyleCnt="0"/>
      <dgm:spPr/>
    </dgm:pt>
    <dgm:pt modelId="{054746D2-ED6A-0840-A344-3225F7C5E66A}" type="pres">
      <dgm:prSet presAssocID="{8FE30C3E-29C4-A348-9626-BB10AFB3544D}" presName="tx2" presStyleLbl="revTx" presStyleIdx="1" presStyleCnt="6"/>
      <dgm:spPr/>
      <dgm:t>
        <a:bodyPr/>
        <a:lstStyle/>
        <a:p>
          <a:endParaRPr lang="en-US"/>
        </a:p>
      </dgm:t>
    </dgm:pt>
    <dgm:pt modelId="{E5929360-52B1-8A47-87B1-C8FAE3CCBC14}" type="pres">
      <dgm:prSet presAssocID="{8FE30C3E-29C4-A348-9626-BB10AFB3544D}" presName="vert2" presStyleCnt="0"/>
      <dgm:spPr/>
    </dgm:pt>
    <dgm:pt modelId="{30734799-11D7-E14A-B0B9-A94EDEF7B9C8}" type="pres">
      <dgm:prSet presAssocID="{8FE30C3E-29C4-A348-9626-BB10AFB3544D}" presName="thinLine2b" presStyleLbl="callout" presStyleIdx="0" presStyleCnt="5"/>
      <dgm:spPr/>
    </dgm:pt>
    <dgm:pt modelId="{AB17A28C-1804-1642-9FDE-0C8145A57C94}" type="pres">
      <dgm:prSet presAssocID="{8FE30C3E-29C4-A348-9626-BB10AFB3544D}" presName="vertSpace2b" presStyleCnt="0"/>
      <dgm:spPr/>
    </dgm:pt>
    <dgm:pt modelId="{0C1BBF70-7DE6-2A4C-A79A-B244414B8BE9}" type="pres">
      <dgm:prSet presAssocID="{7EA49D2E-9775-574A-86F4-F1B9DE0A7332}" presName="horz2" presStyleCnt="0"/>
      <dgm:spPr/>
    </dgm:pt>
    <dgm:pt modelId="{C81FFB59-03B6-2340-AB36-075A60FF98A8}" type="pres">
      <dgm:prSet presAssocID="{7EA49D2E-9775-574A-86F4-F1B9DE0A7332}" presName="horzSpace2" presStyleCnt="0"/>
      <dgm:spPr/>
    </dgm:pt>
    <dgm:pt modelId="{59571170-B40D-BA41-86E1-C174B2507239}" type="pres">
      <dgm:prSet presAssocID="{7EA49D2E-9775-574A-86F4-F1B9DE0A7332}" presName="tx2" presStyleLbl="revTx" presStyleIdx="2" presStyleCnt="6"/>
      <dgm:spPr/>
      <dgm:t>
        <a:bodyPr/>
        <a:lstStyle/>
        <a:p>
          <a:endParaRPr lang="en-US"/>
        </a:p>
      </dgm:t>
    </dgm:pt>
    <dgm:pt modelId="{751FE32D-C28B-B044-AA2C-E7AFAEC66B8A}" type="pres">
      <dgm:prSet presAssocID="{7EA49D2E-9775-574A-86F4-F1B9DE0A7332}" presName="vert2" presStyleCnt="0"/>
      <dgm:spPr/>
    </dgm:pt>
    <dgm:pt modelId="{6E09927F-1F40-0341-8775-4523546F80ED}" type="pres">
      <dgm:prSet presAssocID="{7EA49D2E-9775-574A-86F4-F1B9DE0A7332}" presName="thinLine2b" presStyleLbl="callout" presStyleIdx="1" presStyleCnt="5"/>
      <dgm:spPr/>
    </dgm:pt>
    <dgm:pt modelId="{E48C5155-0840-8C4D-A74C-5BD8AE5CB810}" type="pres">
      <dgm:prSet presAssocID="{7EA49D2E-9775-574A-86F4-F1B9DE0A7332}" presName="vertSpace2b" presStyleCnt="0"/>
      <dgm:spPr/>
    </dgm:pt>
    <dgm:pt modelId="{E698CAC3-4AB6-E941-8417-9EC3EF7A9DBA}" type="pres">
      <dgm:prSet presAssocID="{F928B0F4-8511-8A4E-8A5D-AE2CB3259652}" presName="horz2" presStyleCnt="0"/>
      <dgm:spPr/>
    </dgm:pt>
    <dgm:pt modelId="{901E5051-40EA-5843-BB26-619E193E799E}" type="pres">
      <dgm:prSet presAssocID="{F928B0F4-8511-8A4E-8A5D-AE2CB3259652}" presName="horzSpace2" presStyleCnt="0"/>
      <dgm:spPr/>
    </dgm:pt>
    <dgm:pt modelId="{B89CE41A-CB5F-794C-92DD-2FC0D9288DC1}" type="pres">
      <dgm:prSet presAssocID="{F928B0F4-8511-8A4E-8A5D-AE2CB3259652}" presName="tx2" presStyleLbl="revTx" presStyleIdx="3" presStyleCnt="6"/>
      <dgm:spPr/>
      <dgm:t>
        <a:bodyPr/>
        <a:lstStyle/>
        <a:p>
          <a:endParaRPr lang="en-US"/>
        </a:p>
      </dgm:t>
    </dgm:pt>
    <dgm:pt modelId="{A88660BF-FFEF-FC4F-BCAE-0AA934629441}" type="pres">
      <dgm:prSet presAssocID="{F928B0F4-8511-8A4E-8A5D-AE2CB3259652}" presName="vert2" presStyleCnt="0"/>
      <dgm:spPr/>
    </dgm:pt>
    <dgm:pt modelId="{34C243F5-5593-3844-8AEC-CA7148C6F7DC}" type="pres">
      <dgm:prSet presAssocID="{F928B0F4-8511-8A4E-8A5D-AE2CB3259652}" presName="thinLine2b" presStyleLbl="callout" presStyleIdx="2" presStyleCnt="5"/>
      <dgm:spPr/>
    </dgm:pt>
    <dgm:pt modelId="{193DA9B4-3AC6-BF4D-9539-F21A03675FA7}" type="pres">
      <dgm:prSet presAssocID="{F928B0F4-8511-8A4E-8A5D-AE2CB3259652}" presName="vertSpace2b" presStyleCnt="0"/>
      <dgm:spPr/>
    </dgm:pt>
    <dgm:pt modelId="{DC13ED48-F23B-A840-B85D-D89059F3AB04}" type="pres">
      <dgm:prSet presAssocID="{AF19BD84-8F7A-E04F-8B23-DC1760FCE576}" presName="horz2" presStyleCnt="0"/>
      <dgm:spPr/>
    </dgm:pt>
    <dgm:pt modelId="{5530982A-0437-E54A-8017-8128DA724A22}" type="pres">
      <dgm:prSet presAssocID="{AF19BD84-8F7A-E04F-8B23-DC1760FCE576}" presName="horzSpace2" presStyleCnt="0"/>
      <dgm:spPr/>
    </dgm:pt>
    <dgm:pt modelId="{0911AED5-2DDA-CE4C-A04F-0B49A8541423}" type="pres">
      <dgm:prSet presAssocID="{AF19BD84-8F7A-E04F-8B23-DC1760FCE576}" presName="tx2" presStyleLbl="revTx" presStyleIdx="4" presStyleCnt="6"/>
      <dgm:spPr/>
      <dgm:t>
        <a:bodyPr/>
        <a:lstStyle/>
        <a:p>
          <a:endParaRPr lang="en-US"/>
        </a:p>
      </dgm:t>
    </dgm:pt>
    <dgm:pt modelId="{40061F74-7FC5-CD41-AC59-779E92884136}" type="pres">
      <dgm:prSet presAssocID="{AF19BD84-8F7A-E04F-8B23-DC1760FCE576}" presName="vert2" presStyleCnt="0"/>
      <dgm:spPr/>
    </dgm:pt>
    <dgm:pt modelId="{5F758535-D4FA-9045-9A1F-0220C16EB7C8}" type="pres">
      <dgm:prSet presAssocID="{AF19BD84-8F7A-E04F-8B23-DC1760FCE576}" presName="thinLine2b" presStyleLbl="callout" presStyleIdx="3" presStyleCnt="5"/>
      <dgm:spPr/>
    </dgm:pt>
    <dgm:pt modelId="{8A1C52B8-B03A-D74C-83F0-6D99B7CA76CD}" type="pres">
      <dgm:prSet presAssocID="{AF19BD84-8F7A-E04F-8B23-DC1760FCE576}" presName="vertSpace2b" presStyleCnt="0"/>
      <dgm:spPr/>
    </dgm:pt>
    <dgm:pt modelId="{01E54953-3347-5E4C-B565-9C570A5A578A}" type="pres">
      <dgm:prSet presAssocID="{52A751D0-9654-F34F-88DD-DA23BC7E225A}" presName="horz2" presStyleCnt="0"/>
      <dgm:spPr/>
    </dgm:pt>
    <dgm:pt modelId="{4519B2B5-5FF3-704D-ABBA-624AB3256DF7}" type="pres">
      <dgm:prSet presAssocID="{52A751D0-9654-F34F-88DD-DA23BC7E225A}" presName="horzSpace2" presStyleCnt="0"/>
      <dgm:spPr/>
    </dgm:pt>
    <dgm:pt modelId="{2513C79F-9DBD-3A43-9781-5B9D67B5C3D7}" type="pres">
      <dgm:prSet presAssocID="{52A751D0-9654-F34F-88DD-DA23BC7E225A}" presName="tx2" presStyleLbl="revTx" presStyleIdx="5" presStyleCnt="6"/>
      <dgm:spPr/>
      <dgm:t>
        <a:bodyPr/>
        <a:lstStyle/>
        <a:p>
          <a:endParaRPr lang="en-US"/>
        </a:p>
      </dgm:t>
    </dgm:pt>
    <dgm:pt modelId="{DEF5A689-F400-4744-8B36-442EFD2031BE}" type="pres">
      <dgm:prSet presAssocID="{52A751D0-9654-F34F-88DD-DA23BC7E225A}" presName="vert2" presStyleCnt="0"/>
      <dgm:spPr/>
    </dgm:pt>
    <dgm:pt modelId="{7EEC28B6-C714-0C49-ABD5-DD7CF1B07BDE}" type="pres">
      <dgm:prSet presAssocID="{52A751D0-9654-F34F-88DD-DA23BC7E225A}" presName="thinLine2b" presStyleLbl="callout" presStyleIdx="4" presStyleCnt="5"/>
      <dgm:spPr/>
    </dgm:pt>
    <dgm:pt modelId="{2C3CC7DB-F504-A84F-A885-803EE40056D3}" type="pres">
      <dgm:prSet presAssocID="{52A751D0-9654-F34F-88DD-DA23BC7E225A}" presName="vertSpace2b" presStyleCnt="0"/>
      <dgm:spPr/>
    </dgm:pt>
  </dgm:ptLst>
  <dgm:cxnLst>
    <dgm:cxn modelId="{2B9BDEA0-ABD6-EC44-AE19-98642B046725}" srcId="{D932814A-C950-1B4D-87DF-E8F4940F50BA}" destId="{AF19BD84-8F7A-E04F-8B23-DC1760FCE576}" srcOrd="3" destOrd="0" parTransId="{C6849558-8653-254B-944D-199A574E43FA}" sibTransId="{6EB83C9B-34DC-3748-8252-A12103DAD7AA}"/>
    <dgm:cxn modelId="{556A2634-68DB-409B-A29C-8B643A54E035}" type="presOf" srcId="{8FE30C3E-29C4-A348-9626-BB10AFB3544D}" destId="{054746D2-ED6A-0840-A344-3225F7C5E66A}" srcOrd="0" destOrd="0" presId="urn:microsoft.com/office/officeart/2008/layout/LinedList"/>
    <dgm:cxn modelId="{D4FB5E09-43FE-4BD5-B872-89F755D06E6D}" type="presOf" srcId="{AF19BD84-8F7A-E04F-8B23-DC1760FCE576}" destId="{0911AED5-2DDA-CE4C-A04F-0B49A8541423}" srcOrd="0" destOrd="0" presId="urn:microsoft.com/office/officeart/2008/layout/LinedList"/>
    <dgm:cxn modelId="{ECC36134-BE87-4866-8754-325795DAB8E2}" type="presOf" srcId="{7EA49D2E-9775-574A-86F4-F1B9DE0A7332}" destId="{59571170-B40D-BA41-86E1-C174B2507239}" srcOrd="0" destOrd="0" presId="urn:microsoft.com/office/officeart/2008/layout/LinedList"/>
    <dgm:cxn modelId="{9EDBEA12-AF6A-9B44-B4DF-3A968499123F}" srcId="{D932814A-C950-1B4D-87DF-E8F4940F50BA}" destId="{F928B0F4-8511-8A4E-8A5D-AE2CB3259652}" srcOrd="2" destOrd="0" parTransId="{39D8EE73-F5E7-7249-9C98-C2772CEE2094}" sibTransId="{E38D4984-4B89-2147-B8C7-E4BF221CEB4E}"/>
    <dgm:cxn modelId="{996A123F-1FD3-E84A-BFBC-49143757F09C}" srcId="{C08EE4D1-F58C-694E-9511-6350739CE500}" destId="{D932814A-C950-1B4D-87DF-E8F4940F50BA}" srcOrd="0" destOrd="0" parTransId="{84CF3D7A-F15D-DE4B-8C8C-95475C7FEC5A}" sibTransId="{DE6943E2-788F-F740-928E-FCC95D2239C7}"/>
    <dgm:cxn modelId="{6B3F53CF-EA1E-407A-BF53-5B06437E8EBE}" type="presOf" srcId="{52A751D0-9654-F34F-88DD-DA23BC7E225A}" destId="{2513C79F-9DBD-3A43-9781-5B9D67B5C3D7}" srcOrd="0" destOrd="0" presId="urn:microsoft.com/office/officeart/2008/layout/LinedList"/>
    <dgm:cxn modelId="{CEA80EEC-CB6C-E546-97D5-7CD0112EB568}" srcId="{D932814A-C950-1B4D-87DF-E8F4940F50BA}" destId="{7EA49D2E-9775-574A-86F4-F1B9DE0A7332}" srcOrd="1" destOrd="0" parTransId="{0C750033-27AC-464D-BC80-AEA0D62D87AE}" sibTransId="{6C4E2E10-DC8B-7748-ADBB-8C1071EBDECF}"/>
    <dgm:cxn modelId="{6FF1CC94-FE71-4C63-935B-5943906E481A}" type="presOf" srcId="{C08EE4D1-F58C-694E-9511-6350739CE500}" destId="{6D80E44B-D152-9943-94A5-7979CA96140E}" srcOrd="0" destOrd="0" presId="urn:microsoft.com/office/officeart/2008/layout/LinedList"/>
    <dgm:cxn modelId="{B2B903F9-0763-4F96-8BBA-850394FE6BE1}" type="presOf" srcId="{F928B0F4-8511-8A4E-8A5D-AE2CB3259652}" destId="{B89CE41A-CB5F-794C-92DD-2FC0D9288DC1}" srcOrd="0" destOrd="0" presId="urn:microsoft.com/office/officeart/2008/layout/LinedList"/>
    <dgm:cxn modelId="{1525DB89-732F-BD42-A809-B4AAF4B3AB98}" srcId="{D932814A-C950-1B4D-87DF-E8F4940F50BA}" destId="{8FE30C3E-29C4-A348-9626-BB10AFB3544D}" srcOrd="0" destOrd="0" parTransId="{2718BE50-198E-FA48-9B21-3AE25CF7DE00}" sibTransId="{E40944BC-8F2C-9C40-A265-60AE78754B42}"/>
    <dgm:cxn modelId="{25935EF6-7F13-463C-967E-9D23610E9490}" type="presOf" srcId="{D932814A-C950-1B4D-87DF-E8F4940F50BA}" destId="{16D205B1-8E97-D747-ACA1-39414D5B1BE6}" srcOrd="0" destOrd="0" presId="urn:microsoft.com/office/officeart/2008/layout/LinedList"/>
    <dgm:cxn modelId="{EB82C3D1-03E5-4F4C-870D-8AFFE423E0F7}" srcId="{D932814A-C950-1B4D-87DF-E8F4940F50BA}" destId="{52A751D0-9654-F34F-88DD-DA23BC7E225A}" srcOrd="4" destOrd="0" parTransId="{69056F49-F828-6141-9456-0C59A79280BF}" sibTransId="{8B4C7DBA-AB70-EE4C-8C30-E87794A0BC45}"/>
    <dgm:cxn modelId="{2EF99F08-3BF3-455A-88CC-7328AE62D26C}" type="presParOf" srcId="{6D80E44B-D152-9943-94A5-7979CA96140E}" destId="{CED1DBA1-AE31-814A-8AAA-7EB7921AF97E}" srcOrd="0" destOrd="0" presId="urn:microsoft.com/office/officeart/2008/layout/LinedList"/>
    <dgm:cxn modelId="{72EA8141-C6DC-4C76-98F2-4D85CE064F25}" type="presParOf" srcId="{6D80E44B-D152-9943-94A5-7979CA96140E}" destId="{E21DC986-1C5B-8044-8572-0E48435EAEDC}" srcOrd="1" destOrd="0" presId="urn:microsoft.com/office/officeart/2008/layout/LinedList"/>
    <dgm:cxn modelId="{76F054E8-537E-4EAE-922A-465BFBC76B24}" type="presParOf" srcId="{E21DC986-1C5B-8044-8572-0E48435EAEDC}" destId="{16D205B1-8E97-D747-ACA1-39414D5B1BE6}" srcOrd="0" destOrd="0" presId="urn:microsoft.com/office/officeart/2008/layout/LinedList"/>
    <dgm:cxn modelId="{F55FD7B5-AF63-47C4-A59C-06F482D190D7}" type="presParOf" srcId="{E21DC986-1C5B-8044-8572-0E48435EAEDC}" destId="{524C0541-CAA6-824B-A3E1-68CCB15E0073}" srcOrd="1" destOrd="0" presId="urn:microsoft.com/office/officeart/2008/layout/LinedList"/>
    <dgm:cxn modelId="{F7A832A9-8208-4701-9F2B-75B4505A79CC}" type="presParOf" srcId="{524C0541-CAA6-824B-A3E1-68CCB15E0073}" destId="{B5634CF4-22C9-D548-BCF7-3106CFE99C09}" srcOrd="0" destOrd="0" presId="urn:microsoft.com/office/officeart/2008/layout/LinedList"/>
    <dgm:cxn modelId="{62E260F4-E897-466D-BFD6-899E1D899952}" type="presParOf" srcId="{524C0541-CAA6-824B-A3E1-68CCB15E0073}" destId="{F2D4CC4B-F7A9-D045-B8D3-01CAB385906F}" srcOrd="1" destOrd="0" presId="urn:microsoft.com/office/officeart/2008/layout/LinedList"/>
    <dgm:cxn modelId="{DFE83E7A-4F9C-49F2-8BD4-8907C82F7ED7}" type="presParOf" srcId="{F2D4CC4B-F7A9-D045-B8D3-01CAB385906F}" destId="{CC09CB5E-3D4A-E549-984F-99DC081B502B}" srcOrd="0" destOrd="0" presId="urn:microsoft.com/office/officeart/2008/layout/LinedList"/>
    <dgm:cxn modelId="{AAC8EC85-AB84-4A70-AEDF-5F54EF24A72B}" type="presParOf" srcId="{F2D4CC4B-F7A9-D045-B8D3-01CAB385906F}" destId="{054746D2-ED6A-0840-A344-3225F7C5E66A}" srcOrd="1" destOrd="0" presId="urn:microsoft.com/office/officeart/2008/layout/LinedList"/>
    <dgm:cxn modelId="{E62E6A3D-2AD8-4676-AB1F-7C82DA27C154}" type="presParOf" srcId="{F2D4CC4B-F7A9-D045-B8D3-01CAB385906F}" destId="{E5929360-52B1-8A47-87B1-C8FAE3CCBC14}" srcOrd="2" destOrd="0" presId="urn:microsoft.com/office/officeart/2008/layout/LinedList"/>
    <dgm:cxn modelId="{0975529E-2FA3-4E7E-BF7C-DD47439A9F3B}" type="presParOf" srcId="{524C0541-CAA6-824B-A3E1-68CCB15E0073}" destId="{30734799-11D7-E14A-B0B9-A94EDEF7B9C8}" srcOrd="2" destOrd="0" presId="urn:microsoft.com/office/officeart/2008/layout/LinedList"/>
    <dgm:cxn modelId="{D012CA62-48A2-4322-91C6-0DD170305AA2}" type="presParOf" srcId="{524C0541-CAA6-824B-A3E1-68CCB15E0073}" destId="{AB17A28C-1804-1642-9FDE-0C8145A57C94}" srcOrd="3" destOrd="0" presId="urn:microsoft.com/office/officeart/2008/layout/LinedList"/>
    <dgm:cxn modelId="{EB09D8E7-C0FA-4F58-AC3D-7494C5310800}" type="presParOf" srcId="{524C0541-CAA6-824B-A3E1-68CCB15E0073}" destId="{0C1BBF70-7DE6-2A4C-A79A-B244414B8BE9}" srcOrd="4" destOrd="0" presId="urn:microsoft.com/office/officeart/2008/layout/LinedList"/>
    <dgm:cxn modelId="{BE6E8801-246E-452D-B58D-62A62D9A8A67}" type="presParOf" srcId="{0C1BBF70-7DE6-2A4C-A79A-B244414B8BE9}" destId="{C81FFB59-03B6-2340-AB36-075A60FF98A8}" srcOrd="0" destOrd="0" presId="urn:microsoft.com/office/officeart/2008/layout/LinedList"/>
    <dgm:cxn modelId="{0823116A-AAF0-4E86-AC89-4BD99FABC387}" type="presParOf" srcId="{0C1BBF70-7DE6-2A4C-A79A-B244414B8BE9}" destId="{59571170-B40D-BA41-86E1-C174B2507239}" srcOrd="1" destOrd="0" presId="urn:microsoft.com/office/officeart/2008/layout/LinedList"/>
    <dgm:cxn modelId="{644C6D52-FA28-4CE3-A89E-41E28C654B69}" type="presParOf" srcId="{0C1BBF70-7DE6-2A4C-A79A-B244414B8BE9}" destId="{751FE32D-C28B-B044-AA2C-E7AFAEC66B8A}" srcOrd="2" destOrd="0" presId="urn:microsoft.com/office/officeart/2008/layout/LinedList"/>
    <dgm:cxn modelId="{99F64CDB-D2BE-4C26-83A5-A37E4D8180CD}" type="presParOf" srcId="{524C0541-CAA6-824B-A3E1-68CCB15E0073}" destId="{6E09927F-1F40-0341-8775-4523546F80ED}" srcOrd="5" destOrd="0" presId="urn:microsoft.com/office/officeart/2008/layout/LinedList"/>
    <dgm:cxn modelId="{398571F6-340A-4E6B-9781-B2B56E820B34}" type="presParOf" srcId="{524C0541-CAA6-824B-A3E1-68CCB15E0073}" destId="{E48C5155-0840-8C4D-A74C-5BD8AE5CB810}" srcOrd="6" destOrd="0" presId="urn:microsoft.com/office/officeart/2008/layout/LinedList"/>
    <dgm:cxn modelId="{06F62897-471A-4D8B-B977-4A324A3F3452}" type="presParOf" srcId="{524C0541-CAA6-824B-A3E1-68CCB15E0073}" destId="{E698CAC3-4AB6-E941-8417-9EC3EF7A9DBA}" srcOrd="7" destOrd="0" presId="urn:microsoft.com/office/officeart/2008/layout/LinedList"/>
    <dgm:cxn modelId="{4CEB7AD6-2582-4DB6-B334-FB95BE7D22ED}" type="presParOf" srcId="{E698CAC3-4AB6-E941-8417-9EC3EF7A9DBA}" destId="{901E5051-40EA-5843-BB26-619E193E799E}" srcOrd="0" destOrd="0" presId="urn:microsoft.com/office/officeart/2008/layout/LinedList"/>
    <dgm:cxn modelId="{E54863F4-6831-452A-8D7F-62CC26262733}" type="presParOf" srcId="{E698CAC3-4AB6-E941-8417-9EC3EF7A9DBA}" destId="{B89CE41A-CB5F-794C-92DD-2FC0D9288DC1}" srcOrd="1" destOrd="0" presId="urn:microsoft.com/office/officeart/2008/layout/LinedList"/>
    <dgm:cxn modelId="{8DDBE611-D426-490E-9185-FCB2654C7EBF}" type="presParOf" srcId="{E698CAC3-4AB6-E941-8417-9EC3EF7A9DBA}" destId="{A88660BF-FFEF-FC4F-BCAE-0AA934629441}" srcOrd="2" destOrd="0" presId="urn:microsoft.com/office/officeart/2008/layout/LinedList"/>
    <dgm:cxn modelId="{8E646B6B-EF2E-43B2-8137-B26699B54141}" type="presParOf" srcId="{524C0541-CAA6-824B-A3E1-68CCB15E0073}" destId="{34C243F5-5593-3844-8AEC-CA7148C6F7DC}" srcOrd="8" destOrd="0" presId="urn:microsoft.com/office/officeart/2008/layout/LinedList"/>
    <dgm:cxn modelId="{7F8E8117-4B75-4973-A7A1-3922CFAFBCCE}" type="presParOf" srcId="{524C0541-CAA6-824B-A3E1-68CCB15E0073}" destId="{193DA9B4-3AC6-BF4D-9539-F21A03675FA7}" srcOrd="9" destOrd="0" presId="urn:microsoft.com/office/officeart/2008/layout/LinedList"/>
    <dgm:cxn modelId="{21E5B49E-E1A5-4F11-ABD3-567BDBBEFB8D}" type="presParOf" srcId="{524C0541-CAA6-824B-A3E1-68CCB15E0073}" destId="{DC13ED48-F23B-A840-B85D-D89059F3AB04}" srcOrd="10" destOrd="0" presId="urn:microsoft.com/office/officeart/2008/layout/LinedList"/>
    <dgm:cxn modelId="{C0A1E5FF-04B4-4DB4-8029-CF7D43906810}" type="presParOf" srcId="{DC13ED48-F23B-A840-B85D-D89059F3AB04}" destId="{5530982A-0437-E54A-8017-8128DA724A22}" srcOrd="0" destOrd="0" presId="urn:microsoft.com/office/officeart/2008/layout/LinedList"/>
    <dgm:cxn modelId="{E48D07A1-E275-4FDA-9D7B-9A364FB28D75}" type="presParOf" srcId="{DC13ED48-F23B-A840-B85D-D89059F3AB04}" destId="{0911AED5-2DDA-CE4C-A04F-0B49A8541423}" srcOrd="1" destOrd="0" presId="urn:microsoft.com/office/officeart/2008/layout/LinedList"/>
    <dgm:cxn modelId="{9E140501-8017-4E48-91F8-34E8BD6938E6}" type="presParOf" srcId="{DC13ED48-F23B-A840-B85D-D89059F3AB04}" destId="{40061F74-7FC5-CD41-AC59-779E92884136}" srcOrd="2" destOrd="0" presId="urn:microsoft.com/office/officeart/2008/layout/LinedList"/>
    <dgm:cxn modelId="{0FD09753-0969-4E8B-9B1C-0D8387B13880}" type="presParOf" srcId="{524C0541-CAA6-824B-A3E1-68CCB15E0073}" destId="{5F758535-D4FA-9045-9A1F-0220C16EB7C8}" srcOrd="11" destOrd="0" presId="urn:microsoft.com/office/officeart/2008/layout/LinedList"/>
    <dgm:cxn modelId="{34F4DF4E-47EE-4D69-863A-83C645C8D99D}" type="presParOf" srcId="{524C0541-CAA6-824B-A3E1-68CCB15E0073}" destId="{8A1C52B8-B03A-D74C-83F0-6D99B7CA76CD}" srcOrd="12" destOrd="0" presId="urn:microsoft.com/office/officeart/2008/layout/LinedList"/>
    <dgm:cxn modelId="{D15FFCBA-215E-463C-8C33-CE4D2474B251}" type="presParOf" srcId="{524C0541-CAA6-824B-A3E1-68CCB15E0073}" destId="{01E54953-3347-5E4C-B565-9C570A5A578A}" srcOrd="13" destOrd="0" presId="urn:microsoft.com/office/officeart/2008/layout/LinedList"/>
    <dgm:cxn modelId="{2C9DF057-239D-49C0-9ACC-27B9999B3A30}" type="presParOf" srcId="{01E54953-3347-5E4C-B565-9C570A5A578A}" destId="{4519B2B5-5FF3-704D-ABBA-624AB3256DF7}" srcOrd="0" destOrd="0" presId="urn:microsoft.com/office/officeart/2008/layout/LinedList"/>
    <dgm:cxn modelId="{FFD525A5-39B3-4BDE-B616-F89FF2378675}" type="presParOf" srcId="{01E54953-3347-5E4C-B565-9C570A5A578A}" destId="{2513C79F-9DBD-3A43-9781-5B9D67B5C3D7}" srcOrd="1" destOrd="0" presId="urn:microsoft.com/office/officeart/2008/layout/LinedList"/>
    <dgm:cxn modelId="{A5480B1F-DE25-4C3A-A73B-7960A684FCCE}" type="presParOf" srcId="{01E54953-3347-5E4C-B565-9C570A5A578A}" destId="{DEF5A689-F400-4744-8B36-442EFD2031BE}" srcOrd="2" destOrd="0" presId="urn:microsoft.com/office/officeart/2008/layout/LinedList"/>
    <dgm:cxn modelId="{BDFCFFFE-5E52-43A5-8F50-75BFBF38D436}" type="presParOf" srcId="{524C0541-CAA6-824B-A3E1-68CCB15E0073}" destId="{7EEC28B6-C714-0C49-ABD5-DD7CF1B07BDE}" srcOrd="14" destOrd="0" presId="urn:microsoft.com/office/officeart/2008/layout/LinedList"/>
    <dgm:cxn modelId="{F8B114F7-6558-401C-BAA2-64415F16E18F}" type="presParOf" srcId="{524C0541-CAA6-824B-A3E1-68CCB15E0073}" destId="{2C3CC7DB-F504-A84F-A885-803EE40056D3}"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80FE14F-1629-E04C-A3C5-DF4B787BE744}"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509EFFF1-CA72-9C4A-8440-5C03AFCD9FFF}">
      <dgm:prSet custT="1"/>
      <dgm:spPr/>
      <dgm:t>
        <a:bodyPr/>
        <a:lstStyle/>
        <a:p>
          <a:pPr algn="just"/>
          <a:r>
            <a:rPr lang="en-IN" sz="1800" b="0" i="0" dirty="0">
              <a:latin typeface="Candara" panose="020E0502030303020204" pitchFamily="34" charset="0"/>
            </a:rPr>
            <a:t>‘</a:t>
          </a:r>
          <a:r>
            <a:rPr lang="en-IN" sz="1800" b="1" i="1" dirty="0">
              <a:latin typeface="Candara" panose="020E0502030303020204" pitchFamily="34" charset="0"/>
            </a:rPr>
            <a:t>Reason to believe</a:t>
          </a:r>
          <a:r>
            <a:rPr lang="en-IN" sz="1800" b="0" i="0" dirty="0">
              <a:latin typeface="Candara" panose="020E0502030303020204" pitchFamily="34" charset="0"/>
            </a:rPr>
            <a:t>’ means having knowledge of facts (although does not mean having direct knowledge), that would make any reasonable person, knowing the same facts, to reasonably conclude the same thing. As per the Indian Penal Code, 1860, </a:t>
          </a:r>
          <a:r>
            <a:rPr lang="en-IN" sz="1800" b="0" i="1" dirty="0">
              <a:latin typeface="Candara" panose="020E0502030303020204" pitchFamily="34" charset="0"/>
            </a:rPr>
            <a:t>“A person is said to have ‘reason to believe’ a thing, if he has sufficient cause to believe that thing but not otherwise.”</a:t>
          </a:r>
          <a:endParaRPr lang="en-IN" sz="1800" i="1" dirty="0">
            <a:latin typeface="Candara" panose="020E0502030303020204" pitchFamily="34" charset="0"/>
          </a:endParaRPr>
        </a:p>
      </dgm:t>
    </dgm:pt>
    <dgm:pt modelId="{3CE05DCE-AAB2-8A4E-97B0-D683E282D2D5}" type="parTrans" cxnId="{555966EB-2AED-824D-9140-11EF0A494CED}">
      <dgm:prSet/>
      <dgm:spPr/>
      <dgm:t>
        <a:bodyPr/>
        <a:lstStyle/>
        <a:p>
          <a:endParaRPr lang="en-US" sz="2000">
            <a:latin typeface="Candara" panose="020E0502030303020204" pitchFamily="34" charset="0"/>
          </a:endParaRPr>
        </a:p>
      </dgm:t>
    </dgm:pt>
    <dgm:pt modelId="{4E2F4C03-6BFE-BD45-9778-105ECCD2DE20}" type="sibTrans" cxnId="{555966EB-2AED-824D-9140-11EF0A494CED}">
      <dgm:prSet/>
      <dgm:spPr/>
      <dgm:t>
        <a:bodyPr/>
        <a:lstStyle/>
        <a:p>
          <a:endParaRPr lang="en-US" sz="2000">
            <a:latin typeface="Candara" panose="020E0502030303020204" pitchFamily="34" charset="0"/>
          </a:endParaRPr>
        </a:p>
      </dgm:t>
    </dgm:pt>
    <dgm:pt modelId="{B474FDBF-62C9-B840-93B1-B2BD23D58A93}">
      <dgm:prSet custT="1"/>
      <dgm:spPr/>
      <dgm:t>
        <a:bodyPr/>
        <a:lstStyle/>
        <a:p>
          <a:r>
            <a:rPr lang="en-US" sz="1800" dirty="0">
              <a:latin typeface="Candara" panose="020E0502030303020204" pitchFamily="34" charset="0"/>
            </a:rPr>
            <a:t>It should not be construed as a subjective term.</a:t>
          </a:r>
          <a:br>
            <a:rPr lang="en-US" sz="1800" dirty="0">
              <a:latin typeface="Candara" panose="020E0502030303020204" pitchFamily="34" charset="0"/>
            </a:rPr>
          </a:br>
          <a:r>
            <a:rPr lang="en-US" sz="1800" b="1" i="1" dirty="0">
              <a:latin typeface="Candara" panose="020E0502030303020204" pitchFamily="34" charset="0"/>
            </a:rPr>
            <a:t>See: TVL. Rising International Co. Vs. </a:t>
          </a:r>
          <a:r>
            <a:rPr lang="en-US" sz="1800" b="1" i="1" dirty="0" err="1">
              <a:latin typeface="Candara" panose="020E0502030303020204" pitchFamily="34" charset="0"/>
            </a:rPr>
            <a:t>Commr</a:t>
          </a:r>
          <a:r>
            <a:rPr lang="en-US" sz="1800" b="1" i="1" dirty="0">
              <a:latin typeface="Candara" panose="020E0502030303020204" pitchFamily="34" charset="0"/>
            </a:rPr>
            <a:t>. Of Central GST &amp; C.EX. </a:t>
          </a:r>
          <a:r>
            <a:rPr lang="en-IN" sz="1800" b="1" i="1" dirty="0">
              <a:latin typeface="Candara" panose="020E0502030303020204" pitchFamily="34" charset="0"/>
            </a:rPr>
            <a:t>– 2020 (43) GSTL 3 (Mad.)</a:t>
          </a:r>
          <a:endParaRPr lang="en-IN" sz="1800" dirty="0">
            <a:latin typeface="Candara" panose="020E0502030303020204" pitchFamily="34" charset="0"/>
          </a:endParaRPr>
        </a:p>
      </dgm:t>
    </dgm:pt>
    <dgm:pt modelId="{A2A9818D-9F0B-6840-8E0A-8D9D60384456}" type="parTrans" cxnId="{8D6AE312-CCE0-4743-9C39-F155AA4CD506}">
      <dgm:prSet/>
      <dgm:spPr/>
      <dgm:t>
        <a:bodyPr/>
        <a:lstStyle/>
        <a:p>
          <a:endParaRPr lang="en-US" sz="2000">
            <a:latin typeface="Candara" panose="020E0502030303020204" pitchFamily="34" charset="0"/>
          </a:endParaRPr>
        </a:p>
      </dgm:t>
    </dgm:pt>
    <dgm:pt modelId="{99A59292-1507-4445-9A04-AD02038DFB8C}" type="sibTrans" cxnId="{8D6AE312-CCE0-4743-9C39-F155AA4CD506}">
      <dgm:prSet/>
      <dgm:spPr/>
      <dgm:t>
        <a:bodyPr/>
        <a:lstStyle/>
        <a:p>
          <a:endParaRPr lang="en-US" sz="2000">
            <a:latin typeface="Candara" panose="020E0502030303020204" pitchFamily="34" charset="0"/>
          </a:endParaRPr>
        </a:p>
      </dgm:t>
    </dgm:pt>
    <dgm:pt modelId="{7034A103-2102-9540-AE3E-226725C8012D}">
      <dgm:prSet custT="1"/>
      <dgm:spPr/>
      <dgm:t>
        <a:bodyPr/>
        <a:lstStyle/>
        <a:p>
          <a:r>
            <a:rPr lang="en-IN" sz="1800" dirty="0">
              <a:latin typeface="Candara" panose="020E0502030303020204" pitchFamily="34" charset="0"/>
            </a:rPr>
            <a:t>It is not arbitrary power of the officer. </a:t>
          </a:r>
          <a:br>
            <a:rPr lang="en-IN" sz="1800" dirty="0">
              <a:latin typeface="Candara" panose="020E0502030303020204" pitchFamily="34" charset="0"/>
            </a:rPr>
          </a:br>
          <a:r>
            <a:rPr lang="en-IN" sz="1800" b="1" i="1" dirty="0">
              <a:latin typeface="Candara" panose="020E0502030303020204" pitchFamily="34" charset="0"/>
            </a:rPr>
            <a:t>See: M/S Tata Chemicals Ltd. Vs. Commissioner of Customs (P), Jamnagar-2015-TIOL-120-SC-CUS, </a:t>
          </a:r>
          <a:br>
            <a:rPr lang="en-IN" sz="1800" b="1" i="1" dirty="0">
              <a:latin typeface="Candara" panose="020E0502030303020204" pitchFamily="34" charset="0"/>
            </a:rPr>
          </a:br>
          <a:r>
            <a:rPr lang="en-IN" sz="1800" b="1" i="1" dirty="0">
              <a:latin typeface="Candara" panose="020E0502030303020204" pitchFamily="34" charset="0"/>
            </a:rPr>
            <a:t>Sanjay Kumar </a:t>
          </a:r>
          <a:r>
            <a:rPr lang="en-IN" sz="1800" b="1" i="1" dirty="0" err="1">
              <a:latin typeface="Candara" panose="020E0502030303020204" pitchFamily="34" charset="0"/>
            </a:rPr>
            <a:t>Bhuwalka</a:t>
          </a:r>
          <a:r>
            <a:rPr lang="en-IN" sz="1800" b="1" i="1" dirty="0">
              <a:latin typeface="Candara" panose="020E0502030303020204" pitchFamily="34" charset="0"/>
            </a:rPr>
            <a:t> Vs Union Of India-2018-TIOL-2883-HC-KOL-GST</a:t>
          </a:r>
          <a:endParaRPr lang="en-IN" sz="1800" dirty="0">
            <a:latin typeface="Candara" panose="020E0502030303020204" pitchFamily="34" charset="0"/>
          </a:endParaRPr>
        </a:p>
      </dgm:t>
    </dgm:pt>
    <dgm:pt modelId="{04E0DCF4-DE1A-8346-AD23-E476F6DC3321}" type="parTrans" cxnId="{05627D2F-7CC3-F547-AEFB-5CA674BA04FC}">
      <dgm:prSet/>
      <dgm:spPr/>
      <dgm:t>
        <a:bodyPr/>
        <a:lstStyle/>
        <a:p>
          <a:endParaRPr lang="en-US" sz="2000">
            <a:latin typeface="Candara" panose="020E0502030303020204" pitchFamily="34" charset="0"/>
          </a:endParaRPr>
        </a:p>
      </dgm:t>
    </dgm:pt>
    <dgm:pt modelId="{15284ECD-2499-A348-BA03-1A370F7074C4}" type="sibTrans" cxnId="{05627D2F-7CC3-F547-AEFB-5CA674BA04FC}">
      <dgm:prSet/>
      <dgm:spPr/>
      <dgm:t>
        <a:bodyPr/>
        <a:lstStyle/>
        <a:p>
          <a:endParaRPr lang="en-US" sz="2000">
            <a:latin typeface="Candara" panose="020E0502030303020204" pitchFamily="34" charset="0"/>
          </a:endParaRPr>
        </a:p>
      </dgm:t>
    </dgm:pt>
    <dgm:pt modelId="{80B4F0BB-1A9F-3E49-8F24-C951777199A1}">
      <dgm:prSet custT="1"/>
      <dgm:spPr/>
      <dgm:t>
        <a:bodyPr/>
        <a:lstStyle/>
        <a:p>
          <a:r>
            <a:rPr lang="en-US" sz="1800" dirty="0">
              <a:latin typeface="Candara" panose="020E0502030303020204" pitchFamily="34" charset="0"/>
            </a:rPr>
            <a:t>Subjective satisfaction should be based on some credible materials or information and also should be supported by supervening factor.</a:t>
          </a:r>
          <a:br>
            <a:rPr lang="en-US" sz="1800" dirty="0">
              <a:latin typeface="Candara" panose="020E0502030303020204" pitchFamily="34" charset="0"/>
            </a:rPr>
          </a:br>
          <a:r>
            <a:rPr lang="en-US" sz="1800" b="1" i="1" dirty="0">
              <a:latin typeface="Candara" panose="020E0502030303020204" pitchFamily="34" charset="0"/>
            </a:rPr>
            <a:t>See: Vimal </a:t>
          </a:r>
          <a:r>
            <a:rPr lang="en-US" sz="1800" b="1" i="1" dirty="0" err="1">
              <a:latin typeface="Candara" panose="020E0502030303020204" pitchFamily="34" charset="0"/>
            </a:rPr>
            <a:t>Yashwantgiri</a:t>
          </a:r>
          <a:r>
            <a:rPr lang="en-US" sz="1800" b="1" i="1" dirty="0">
              <a:latin typeface="Candara" panose="020E0502030303020204" pitchFamily="34" charset="0"/>
            </a:rPr>
            <a:t> </a:t>
          </a:r>
          <a:r>
            <a:rPr lang="en-US" sz="1800" b="1" i="1" dirty="0" err="1">
              <a:latin typeface="Candara" panose="020E0502030303020204" pitchFamily="34" charset="0"/>
            </a:rPr>
            <a:t>Goswami</a:t>
          </a:r>
          <a:r>
            <a:rPr lang="en-US" sz="1800" b="1" i="1" dirty="0">
              <a:latin typeface="Candara" panose="020E0502030303020204" pitchFamily="34" charset="0"/>
            </a:rPr>
            <a:t> Vs State Of Gujarat - 2020-TIOL-1803-HC-AHM-GST</a:t>
          </a:r>
          <a:endParaRPr lang="en-IN" sz="1800" dirty="0">
            <a:latin typeface="Candara" panose="020E0502030303020204" pitchFamily="34" charset="0"/>
          </a:endParaRPr>
        </a:p>
      </dgm:t>
    </dgm:pt>
    <dgm:pt modelId="{47355CAE-6371-D743-B88E-6E7DB272769D}" type="parTrans" cxnId="{63F49308-4BE7-EF4A-AC52-094B0B1A0645}">
      <dgm:prSet/>
      <dgm:spPr/>
      <dgm:t>
        <a:bodyPr/>
        <a:lstStyle/>
        <a:p>
          <a:endParaRPr lang="en-US" sz="2000">
            <a:latin typeface="Candara" panose="020E0502030303020204" pitchFamily="34" charset="0"/>
          </a:endParaRPr>
        </a:p>
      </dgm:t>
    </dgm:pt>
    <dgm:pt modelId="{2F3A3A23-2CFE-AD4D-999F-1B0527B95668}" type="sibTrans" cxnId="{63F49308-4BE7-EF4A-AC52-094B0B1A0645}">
      <dgm:prSet/>
      <dgm:spPr/>
      <dgm:t>
        <a:bodyPr/>
        <a:lstStyle/>
        <a:p>
          <a:endParaRPr lang="en-US" sz="2000">
            <a:latin typeface="Candara" panose="020E0502030303020204" pitchFamily="34" charset="0"/>
          </a:endParaRPr>
        </a:p>
      </dgm:t>
    </dgm:pt>
    <dgm:pt modelId="{E1D987F3-2E66-D542-9602-E02890F7CD2A}">
      <dgm:prSet custT="1"/>
      <dgm:spPr/>
      <dgm:t>
        <a:bodyPr/>
        <a:lstStyle/>
        <a:p>
          <a:r>
            <a:rPr lang="en-US" sz="1800" dirty="0">
              <a:latin typeface="Candara" panose="020E0502030303020204" pitchFamily="34" charset="0"/>
            </a:rPr>
            <a:t>It should be on record. </a:t>
          </a:r>
          <a:br>
            <a:rPr lang="en-US" sz="1800" dirty="0">
              <a:latin typeface="Candara" panose="020E0502030303020204" pitchFamily="34" charset="0"/>
            </a:rPr>
          </a:br>
          <a:r>
            <a:rPr lang="en-US" sz="1800" b="1" i="1" dirty="0">
              <a:latin typeface="Candara" panose="020E0502030303020204" pitchFamily="34" charset="0"/>
            </a:rPr>
            <a:t>See: </a:t>
          </a:r>
          <a:r>
            <a:rPr lang="en-US" sz="1800" b="1" i="1" dirty="0" err="1">
              <a:latin typeface="Candara" panose="020E0502030303020204" pitchFamily="34" charset="0"/>
            </a:rPr>
            <a:t>Rimjhim</a:t>
          </a:r>
          <a:r>
            <a:rPr lang="en-US" sz="1800" b="1" i="1" dirty="0">
              <a:latin typeface="Candara" panose="020E0502030303020204" pitchFamily="34" charset="0"/>
            </a:rPr>
            <a:t> ISPAT Ltd Vs State Of U P And 3 Others-2019-TIOL-676-HC-ALL-GST</a:t>
          </a:r>
          <a:endParaRPr lang="en-IN" sz="1800" dirty="0">
            <a:latin typeface="Candara" panose="020E0502030303020204" pitchFamily="34" charset="0"/>
          </a:endParaRPr>
        </a:p>
      </dgm:t>
    </dgm:pt>
    <dgm:pt modelId="{797F8573-5834-CB45-862E-9DDA911D7EFF}" type="parTrans" cxnId="{681F30D2-72C7-664B-859E-24BA92AF7034}">
      <dgm:prSet/>
      <dgm:spPr/>
      <dgm:t>
        <a:bodyPr/>
        <a:lstStyle/>
        <a:p>
          <a:endParaRPr lang="en-US" sz="2000">
            <a:latin typeface="Candara" panose="020E0502030303020204" pitchFamily="34" charset="0"/>
          </a:endParaRPr>
        </a:p>
      </dgm:t>
    </dgm:pt>
    <dgm:pt modelId="{B7175618-F235-AD4C-BD49-C3AA14C314C7}" type="sibTrans" cxnId="{681F30D2-72C7-664B-859E-24BA92AF7034}">
      <dgm:prSet/>
      <dgm:spPr/>
      <dgm:t>
        <a:bodyPr/>
        <a:lstStyle/>
        <a:p>
          <a:endParaRPr lang="en-US" sz="2000">
            <a:latin typeface="Candara" panose="020E0502030303020204" pitchFamily="34" charset="0"/>
          </a:endParaRPr>
        </a:p>
      </dgm:t>
    </dgm:pt>
    <dgm:pt modelId="{A1F4CE64-044D-0544-AA85-8D0D5F7BE47D}">
      <dgm:prSet custT="1"/>
      <dgm:spPr/>
      <dgm:t>
        <a:bodyPr/>
        <a:lstStyle/>
        <a:p>
          <a:r>
            <a:rPr lang="en-US" sz="1800" dirty="0">
              <a:latin typeface="Candara" panose="020E0502030303020204" pitchFamily="34" charset="0"/>
            </a:rPr>
            <a:t>Material relied upon by the Authority must be shared with the assessee before passing adverse order.</a:t>
          </a:r>
          <a:br>
            <a:rPr lang="en-US" sz="1800" dirty="0">
              <a:latin typeface="Candara" panose="020E0502030303020204" pitchFamily="34" charset="0"/>
            </a:rPr>
          </a:br>
          <a:r>
            <a:rPr lang="en-US" sz="1800" b="1" i="1" dirty="0">
              <a:latin typeface="Candara" panose="020E0502030303020204" pitchFamily="34" charset="0"/>
            </a:rPr>
            <a:t>See: </a:t>
          </a:r>
          <a:r>
            <a:rPr lang="en-IN" sz="1800" b="1" i="1" u="none" dirty="0">
              <a:latin typeface="Candara" panose="020E0502030303020204" pitchFamily="34" charset="0"/>
            </a:rPr>
            <a:t>OPC Assets Solutions </a:t>
          </a:r>
          <a:r>
            <a:rPr lang="en-IN" sz="1800" b="1" i="1" u="none" dirty="0" err="1">
              <a:latin typeface="Candara" panose="020E0502030303020204" pitchFamily="34" charset="0"/>
            </a:rPr>
            <a:t>Pvt.</a:t>
          </a:r>
          <a:r>
            <a:rPr lang="en-IN" sz="1800" b="1" i="1" u="none" dirty="0">
              <a:latin typeface="Candara" panose="020E0502030303020204" pitchFamily="34" charset="0"/>
            </a:rPr>
            <a:t> Ltd. vs. The State of Tripura- [TS-471-HC(TRI)-2021-GST]</a:t>
          </a:r>
          <a:endParaRPr lang="en-US" sz="1800" b="1" i="1" dirty="0">
            <a:latin typeface="Candara" panose="020E0502030303020204" pitchFamily="34" charset="0"/>
          </a:endParaRPr>
        </a:p>
      </dgm:t>
    </dgm:pt>
    <dgm:pt modelId="{B0BE014D-B681-0F42-80AF-EE4F462E4440}" type="parTrans" cxnId="{AB1EE3DC-A968-684E-8D04-6E7542AB94D9}">
      <dgm:prSet/>
      <dgm:spPr/>
      <dgm:t>
        <a:bodyPr/>
        <a:lstStyle/>
        <a:p>
          <a:endParaRPr lang="en-US" sz="2000">
            <a:latin typeface="Candara" panose="020E0502030303020204" pitchFamily="34" charset="0"/>
          </a:endParaRPr>
        </a:p>
      </dgm:t>
    </dgm:pt>
    <dgm:pt modelId="{547B2E4E-C90F-CB42-8673-7B4A34CA1B96}" type="sibTrans" cxnId="{AB1EE3DC-A968-684E-8D04-6E7542AB94D9}">
      <dgm:prSet/>
      <dgm:spPr/>
      <dgm:t>
        <a:bodyPr/>
        <a:lstStyle/>
        <a:p>
          <a:endParaRPr lang="en-US" sz="2000">
            <a:latin typeface="Candara" panose="020E0502030303020204" pitchFamily="34" charset="0"/>
          </a:endParaRPr>
        </a:p>
      </dgm:t>
    </dgm:pt>
    <dgm:pt modelId="{C600F7C8-B76E-AD40-8AE2-2E3DB44BFFB3}" type="pres">
      <dgm:prSet presAssocID="{F80FE14F-1629-E04C-A3C5-DF4B787BE744}" presName="vert0" presStyleCnt="0">
        <dgm:presLayoutVars>
          <dgm:dir/>
          <dgm:animOne val="branch"/>
          <dgm:animLvl val="lvl"/>
        </dgm:presLayoutVars>
      </dgm:prSet>
      <dgm:spPr/>
      <dgm:t>
        <a:bodyPr/>
        <a:lstStyle/>
        <a:p>
          <a:endParaRPr lang="en-US"/>
        </a:p>
      </dgm:t>
    </dgm:pt>
    <dgm:pt modelId="{B506A5FE-9C29-9F4A-9F18-E1CFDD3326C4}" type="pres">
      <dgm:prSet presAssocID="{509EFFF1-CA72-9C4A-8440-5C03AFCD9FFF}" presName="thickLine" presStyleLbl="alignNode1" presStyleIdx="0" presStyleCnt="6"/>
      <dgm:spPr/>
    </dgm:pt>
    <dgm:pt modelId="{01FE2C78-1211-514E-B0CF-31C06765CD5E}" type="pres">
      <dgm:prSet presAssocID="{509EFFF1-CA72-9C4A-8440-5C03AFCD9FFF}" presName="horz1" presStyleCnt="0"/>
      <dgm:spPr/>
    </dgm:pt>
    <dgm:pt modelId="{94FBE205-43B9-9D4B-9F11-426C9FF44B76}" type="pres">
      <dgm:prSet presAssocID="{509EFFF1-CA72-9C4A-8440-5C03AFCD9FFF}" presName="tx1" presStyleLbl="revTx" presStyleIdx="0" presStyleCnt="6" custScaleY="124933"/>
      <dgm:spPr/>
      <dgm:t>
        <a:bodyPr/>
        <a:lstStyle/>
        <a:p>
          <a:endParaRPr lang="en-US"/>
        </a:p>
      </dgm:t>
    </dgm:pt>
    <dgm:pt modelId="{53BFB2C5-A774-8044-A38D-E28AE5729F6A}" type="pres">
      <dgm:prSet presAssocID="{509EFFF1-CA72-9C4A-8440-5C03AFCD9FFF}" presName="vert1" presStyleCnt="0"/>
      <dgm:spPr/>
    </dgm:pt>
    <dgm:pt modelId="{3948D03F-BE84-1640-BDCF-B945EE5151E5}" type="pres">
      <dgm:prSet presAssocID="{B474FDBF-62C9-B840-93B1-B2BD23D58A93}" presName="thickLine" presStyleLbl="alignNode1" presStyleIdx="1" presStyleCnt="6"/>
      <dgm:spPr/>
    </dgm:pt>
    <dgm:pt modelId="{1D149BB7-93DA-7C43-9943-478F9C307F5E}" type="pres">
      <dgm:prSet presAssocID="{B474FDBF-62C9-B840-93B1-B2BD23D58A93}" presName="horz1" presStyleCnt="0"/>
      <dgm:spPr/>
    </dgm:pt>
    <dgm:pt modelId="{2E61A09F-41E8-8B4C-938C-A8AAEDCC584A}" type="pres">
      <dgm:prSet presAssocID="{B474FDBF-62C9-B840-93B1-B2BD23D58A93}" presName="tx1" presStyleLbl="revTx" presStyleIdx="1" presStyleCnt="6" custScaleY="75229"/>
      <dgm:spPr/>
      <dgm:t>
        <a:bodyPr/>
        <a:lstStyle/>
        <a:p>
          <a:endParaRPr lang="en-US"/>
        </a:p>
      </dgm:t>
    </dgm:pt>
    <dgm:pt modelId="{9BACC52B-C63F-E34E-A31F-3D63AC61F810}" type="pres">
      <dgm:prSet presAssocID="{B474FDBF-62C9-B840-93B1-B2BD23D58A93}" presName="vert1" presStyleCnt="0"/>
      <dgm:spPr/>
    </dgm:pt>
    <dgm:pt modelId="{D985D1A2-5484-7840-AE33-4812551A49F8}" type="pres">
      <dgm:prSet presAssocID="{7034A103-2102-9540-AE3E-226725C8012D}" presName="thickLine" presStyleLbl="alignNode1" presStyleIdx="2" presStyleCnt="6"/>
      <dgm:spPr/>
    </dgm:pt>
    <dgm:pt modelId="{5D717BE0-0CE5-564A-A33E-659D26167A9D}" type="pres">
      <dgm:prSet presAssocID="{7034A103-2102-9540-AE3E-226725C8012D}" presName="horz1" presStyleCnt="0"/>
      <dgm:spPr/>
    </dgm:pt>
    <dgm:pt modelId="{B4B4A7D5-B44B-554D-BA18-45CEB78310A5}" type="pres">
      <dgm:prSet presAssocID="{7034A103-2102-9540-AE3E-226725C8012D}" presName="tx1" presStyleLbl="revTx" presStyleIdx="2" presStyleCnt="6"/>
      <dgm:spPr/>
      <dgm:t>
        <a:bodyPr/>
        <a:lstStyle/>
        <a:p>
          <a:endParaRPr lang="en-US"/>
        </a:p>
      </dgm:t>
    </dgm:pt>
    <dgm:pt modelId="{D9C6E8D8-FC9C-5742-9FC0-0962E5D4EE2B}" type="pres">
      <dgm:prSet presAssocID="{7034A103-2102-9540-AE3E-226725C8012D}" presName="vert1" presStyleCnt="0"/>
      <dgm:spPr/>
    </dgm:pt>
    <dgm:pt modelId="{80DFA53A-7EBE-CF4E-8DF7-025BDCDDFE9F}" type="pres">
      <dgm:prSet presAssocID="{80B4F0BB-1A9F-3E49-8F24-C951777199A1}" presName="thickLine" presStyleLbl="alignNode1" presStyleIdx="3" presStyleCnt="6"/>
      <dgm:spPr/>
    </dgm:pt>
    <dgm:pt modelId="{5D2981F6-58A8-4746-96F5-68B6B2FD60F1}" type="pres">
      <dgm:prSet presAssocID="{80B4F0BB-1A9F-3E49-8F24-C951777199A1}" presName="horz1" presStyleCnt="0"/>
      <dgm:spPr/>
    </dgm:pt>
    <dgm:pt modelId="{EF1E1572-71B8-1342-A685-4B4B5A93F241}" type="pres">
      <dgm:prSet presAssocID="{80B4F0BB-1A9F-3E49-8F24-C951777199A1}" presName="tx1" presStyleLbl="revTx" presStyleIdx="3" presStyleCnt="6"/>
      <dgm:spPr/>
      <dgm:t>
        <a:bodyPr/>
        <a:lstStyle/>
        <a:p>
          <a:endParaRPr lang="en-US"/>
        </a:p>
      </dgm:t>
    </dgm:pt>
    <dgm:pt modelId="{56164BDF-8F0D-3B48-9D91-2A662D8D9749}" type="pres">
      <dgm:prSet presAssocID="{80B4F0BB-1A9F-3E49-8F24-C951777199A1}" presName="vert1" presStyleCnt="0"/>
      <dgm:spPr/>
    </dgm:pt>
    <dgm:pt modelId="{8E05D41B-D698-9142-87CA-2BC7C8690B5B}" type="pres">
      <dgm:prSet presAssocID="{E1D987F3-2E66-D542-9602-E02890F7CD2A}" presName="thickLine" presStyleLbl="alignNode1" presStyleIdx="4" presStyleCnt="6"/>
      <dgm:spPr/>
    </dgm:pt>
    <dgm:pt modelId="{D5A49BD8-BDE3-6A42-BBCE-4943BD154F4D}" type="pres">
      <dgm:prSet presAssocID="{E1D987F3-2E66-D542-9602-E02890F7CD2A}" presName="horz1" presStyleCnt="0"/>
      <dgm:spPr/>
    </dgm:pt>
    <dgm:pt modelId="{0B6C57B3-01F9-C646-8341-2A3639B1222D}" type="pres">
      <dgm:prSet presAssocID="{E1D987F3-2E66-D542-9602-E02890F7CD2A}" presName="tx1" presStyleLbl="revTx" presStyleIdx="4" presStyleCnt="6" custScaleY="71446"/>
      <dgm:spPr/>
      <dgm:t>
        <a:bodyPr/>
        <a:lstStyle/>
        <a:p>
          <a:endParaRPr lang="en-US"/>
        </a:p>
      </dgm:t>
    </dgm:pt>
    <dgm:pt modelId="{288941A0-6EB5-3E4B-8B20-61DF108C5DA7}" type="pres">
      <dgm:prSet presAssocID="{E1D987F3-2E66-D542-9602-E02890F7CD2A}" presName="vert1" presStyleCnt="0"/>
      <dgm:spPr/>
    </dgm:pt>
    <dgm:pt modelId="{B41F906D-CD31-9149-8A89-C8B15F970F81}" type="pres">
      <dgm:prSet presAssocID="{A1F4CE64-044D-0544-AA85-8D0D5F7BE47D}" presName="thickLine" presStyleLbl="alignNode1" presStyleIdx="5" presStyleCnt="6"/>
      <dgm:spPr/>
    </dgm:pt>
    <dgm:pt modelId="{B6B0340E-8C23-4042-B99A-16726BFBE613}" type="pres">
      <dgm:prSet presAssocID="{A1F4CE64-044D-0544-AA85-8D0D5F7BE47D}" presName="horz1" presStyleCnt="0"/>
      <dgm:spPr/>
    </dgm:pt>
    <dgm:pt modelId="{A9731E06-D1B8-F14F-89A6-0429A3EDB616}" type="pres">
      <dgm:prSet presAssocID="{A1F4CE64-044D-0544-AA85-8D0D5F7BE47D}" presName="tx1" presStyleLbl="revTx" presStyleIdx="5" presStyleCnt="6"/>
      <dgm:spPr/>
      <dgm:t>
        <a:bodyPr/>
        <a:lstStyle/>
        <a:p>
          <a:endParaRPr lang="en-US"/>
        </a:p>
      </dgm:t>
    </dgm:pt>
    <dgm:pt modelId="{8B77BDA4-3017-8C4E-B55E-719BCC8ABD7E}" type="pres">
      <dgm:prSet presAssocID="{A1F4CE64-044D-0544-AA85-8D0D5F7BE47D}" presName="vert1" presStyleCnt="0"/>
      <dgm:spPr/>
    </dgm:pt>
  </dgm:ptLst>
  <dgm:cxnLst>
    <dgm:cxn modelId="{2416FD12-DC6B-4322-A7CE-BADE0506A15A}" type="presOf" srcId="{E1D987F3-2E66-D542-9602-E02890F7CD2A}" destId="{0B6C57B3-01F9-C646-8341-2A3639B1222D}" srcOrd="0" destOrd="0" presId="urn:microsoft.com/office/officeart/2008/layout/LinedList"/>
    <dgm:cxn modelId="{681F30D2-72C7-664B-859E-24BA92AF7034}" srcId="{F80FE14F-1629-E04C-A3C5-DF4B787BE744}" destId="{E1D987F3-2E66-D542-9602-E02890F7CD2A}" srcOrd="4" destOrd="0" parTransId="{797F8573-5834-CB45-862E-9DDA911D7EFF}" sibTransId="{B7175618-F235-AD4C-BD49-C3AA14C314C7}"/>
    <dgm:cxn modelId="{555966EB-2AED-824D-9140-11EF0A494CED}" srcId="{F80FE14F-1629-E04C-A3C5-DF4B787BE744}" destId="{509EFFF1-CA72-9C4A-8440-5C03AFCD9FFF}" srcOrd="0" destOrd="0" parTransId="{3CE05DCE-AAB2-8A4E-97B0-D683E282D2D5}" sibTransId="{4E2F4C03-6BFE-BD45-9778-105ECCD2DE20}"/>
    <dgm:cxn modelId="{88496DA9-4AE4-4A84-859B-9A3F9519BA10}" type="presOf" srcId="{80B4F0BB-1A9F-3E49-8F24-C951777199A1}" destId="{EF1E1572-71B8-1342-A685-4B4B5A93F241}" srcOrd="0" destOrd="0" presId="urn:microsoft.com/office/officeart/2008/layout/LinedList"/>
    <dgm:cxn modelId="{05627D2F-7CC3-F547-AEFB-5CA674BA04FC}" srcId="{F80FE14F-1629-E04C-A3C5-DF4B787BE744}" destId="{7034A103-2102-9540-AE3E-226725C8012D}" srcOrd="2" destOrd="0" parTransId="{04E0DCF4-DE1A-8346-AD23-E476F6DC3321}" sibTransId="{15284ECD-2499-A348-BA03-1A370F7074C4}"/>
    <dgm:cxn modelId="{8D6AE312-CCE0-4743-9C39-F155AA4CD506}" srcId="{F80FE14F-1629-E04C-A3C5-DF4B787BE744}" destId="{B474FDBF-62C9-B840-93B1-B2BD23D58A93}" srcOrd="1" destOrd="0" parTransId="{A2A9818D-9F0B-6840-8E0A-8D9D60384456}" sibTransId="{99A59292-1507-4445-9A04-AD02038DFB8C}"/>
    <dgm:cxn modelId="{AB1EE3DC-A968-684E-8D04-6E7542AB94D9}" srcId="{F80FE14F-1629-E04C-A3C5-DF4B787BE744}" destId="{A1F4CE64-044D-0544-AA85-8D0D5F7BE47D}" srcOrd="5" destOrd="0" parTransId="{B0BE014D-B681-0F42-80AF-EE4F462E4440}" sibTransId="{547B2E4E-C90F-CB42-8673-7B4A34CA1B96}"/>
    <dgm:cxn modelId="{6BA24417-280C-4056-B9F4-BC980AE3471F}" type="presOf" srcId="{7034A103-2102-9540-AE3E-226725C8012D}" destId="{B4B4A7D5-B44B-554D-BA18-45CEB78310A5}" srcOrd="0" destOrd="0" presId="urn:microsoft.com/office/officeart/2008/layout/LinedList"/>
    <dgm:cxn modelId="{63F49308-4BE7-EF4A-AC52-094B0B1A0645}" srcId="{F80FE14F-1629-E04C-A3C5-DF4B787BE744}" destId="{80B4F0BB-1A9F-3E49-8F24-C951777199A1}" srcOrd="3" destOrd="0" parTransId="{47355CAE-6371-D743-B88E-6E7DB272769D}" sibTransId="{2F3A3A23-2CFE-AD4D-999F-1B0527B95668}"/>
    <dgm:cxn modelId="{2F1A08BC-06DB-4919-9799-6F21752E7825}" type="presOf" srcId="{A1F4CE64-044D-0544-AA85-8D0D5F7BE47D}" destId="{A9731E06-D1B8-F14F-89A6-0429A3EDB616}" srcOrd="0" destOrd="0" presId="urn:microsoft.com/office/officeart/2008/layout/LinedList"/>
    <dgm:cxn modelId="{79B034BB-51E5-4989-8F57-11754D8E6670}" type="presOf" srcId="{B474FDBF-62C9-B840-93B1-B2BD23D58A93}" destId="{2E61A09F-41E8-8B4C-938C-A8AAEDCC584A}" srcOrd="0" destOrd="0" presId="urn:microsoft.com/office/officeart/2008/layout/LinedList"/>
    <dgm:cxn modelId="{2874AC40-8C52-41F3-89A0-4471CDC74530}" type="presOf" srcId="{509EFFF1-CA72-9C4A-8440-5C03AFCD9FFF}" destId="{94FBE205-43B9-9D4B-9F11-426C9FF44B76}" srcOrd="0" destOrd="0" presId="urn:microsoft.com/office/officeart/2008/layout/LinedList"/>
    <dgm:cxn modelId="{8DCF162A-243E-44EE-A3EF-1906112DB5AE}" type="presOf" srcId="{F80FE14F-1629-E04C-A3C5-DF4B787BE744}" destId="{C600F7C8-B76E-AD40-8AE2-2E3DB44BFFB3}" srcOrd="0" destOrd="0" presId="urn:microsoft.com/office/officeart/2008/layout/LinedList"/>
    <dgm:cxn modelId="{1781B276-210B-4A74-BE58-1B72D0714864}" type="presParOf" srcId="{C600F7C8-B76E-AD40-8AE2-2E3DB44BFFB3}" destId="{B506A5FE-9C29-9F4A-9F18-E1CFDD3326C4}" srcOrd="0" destOrd="0" presId="urn:microsoft.com/office/officeart/2008/layout/LinedList"/>
    <dgm:cxn modelId="{B1A1BF68-2360-49A2-BEC1-885BA0F7FFD6}" type="presParOf" srcId="{C600F7C8-B76E-AD40-8AE2-2E3DB44BFFB3}" destId="{01FE2C78-1211-514E-B0CF-31C06765CD5E}" srcOrd="1" destOrd="0" presId="urn:microsoft.com/office/officeart/2008/layout/LinedList"/>
    <dgm:cxn modelId="{6B42A7A5-D5FF-4C7B-95DB-4C64B6F67976}" type="presParOf" srcId="{01FE2C78-1211-514E-B0CF-31C06765CD5E}" destId="{94FBE205-43B9-9D4B-9F11-426C9FF44B76}" srcOrd="0" destOrd="0" presId="urn:microsoft.com/office/officeart/2008/layout/LinedList"/>
    <dgm:cxn modelId="{7AC1BE24-ACBF-47BC-90AD-B94120F079D5}" type="presParOf" srcId="{01FE2C78-1211-514E-B0CF-31C06765CD5E}" destId="{53BFB2C5-A774-8044-A38D-E28AE5729F6A}" srcOrd="1" destOrd="0" presId="urn:microsoft.com/office/officeart/2008/layout/LinedList"/>
    <dgm:cxn modelId="{E8DFEBFB-532D-4FE8-AE41-1717232223F8}" type="presParOf" srcId="{C600F7C8-B76E-AD40-8AE2-2E3DB44BFFB3}" destId="{3948D03F-BE84-1640-BDCF-B945EE5151E5}" srcOrd="2" destOrd="0" presId="urn:microsoft.com/office/officeart/2008/layout/LinedList"/>
    <dgm:cxn modelId="{8CB74A19-1445-41DC-836E-0940E7F86328}" type="presParOf" srcId="{C600F7C8-B76E-AD40-8AE2-2E3DB44BFFB3}" destId="{1D149BB7-93DA-7C43-9943-478F9C307F5E}" srcOrd="3" destOrd="0" presId="urn:microsoft.com/office/officeart/2008/layout/LinedList"/>
    <dgm:cxn modelId="{8BA6EECD-A9E6-424F-9861-07BFCF79FA7A}" type="presParOf" srcId="{1D149BB7-93DA-7C43-9943-478F9C307F5E}" destId="{2E61A09F-41E8-8B4C-938C-A8AAEDCC584A}" srcOrd="0" destOrd="0" presId="urn:microsoft.com/office/officeart/2008/layout/LinedList"/>
    <dgm:cxn modelId="{FB0C5DC4-2872-4346-8463-5E35C9AF85EB}" type="presParOf" srcId="{1D149BB7-93DA-7C43-9943-478F9C307F5E}" destId="{9BACC52B-C63F-E34E-A31F-3D63AC61F810}" srcOrd="1" destOrd="0" presId="urn:microsoft.com/office/officeart/2008/layout/LinedList"/>
    <dgm:cxn modelId="{063A1617-6B80-4199-8B78-BDAAFFB9E824}" type="presParOf" srcId="{C600F7C8-B76E-AD40-8AE2-2E3DB44BFFB3}" destId="{D985D1A2-5484-7840-AE33-4812551A49F8}" srcOrd="4" destOrd="0" presId="urn:microsoft.com/office/officeart/2008/layout/LinedList"/>
    <dgm:cxn modelId="{74F51149-DD90-48CF-93D9-CE65E6D9562C}" type="presParOf" srcId="{C600F7C8-B76E-AD40-8AE2-2E3DB44BFFB3}" destId="{5D717BE0-0CE5-564A-A33E-659D26167A9D}" srcOrd="5" destOrd="0" presId="urn:microsoft.com/office/officeart/2008/layout/LinedList"/>
    <dgm:cxn modelId="{9EC0D326-19DD-4C6F-A4E7-4DC60D241DE1}" type="presParOf" srcId="{5D717BE0-0CE5-564A-A33E-659D26167A9D}" destId="{B4B4A7D5-B44B-554D-BA18-45CEB78310A5}" srcOrd="0" destOrd="0" presId="urn:microsoft.com/office/officeart/2008/layout/LinedList"/>
    <dgm:cxn modelId="{333215C9-9C39-42E8-9D5B-F7F87B1896AD}" type="presParOf" srcId="{5D717BE0-0CE5-564A-A33E-659D26167A9D}" destId="{D9C6E8D8-FC9C-5742-9FC0-0962E5D4EE2B}" srcOrd="1" destOrd="0" presId="urn:microsoft.com/office/officeart/2008/layout/LinedList"/>
    <dgm:cxn modelId="{BB184E33-CF48-41C9-B81A-4DFB29DEC578}" type="presParOf" srcId="{C600F7C8-B76E-AD40-8AE2-2E3DB44BFFB3}" destId="{80DFA53A-7EBE-CF4E-8DF7-025BDCDDFE9F}" srcOrd="6" destOrd="0" presId="urn:microsoft.com/office/officeart/2008/layout/LinedList"/>
    <dgm:cxn modelId="{93375898-7AAF-46F4-A4A9-ED2EB1F20A4F}" type="presParOf" srcId="{C600F7C8-B76E-AD40-8AE2-2E3DB44BFFB3}" destId="{5D2981F6-58A8-4746-96F5-68B6B2FD60F1}" srcOrd="7" destOrd="0" presId="urn:microsoft.com/office/officeart/2008/layout/LinedList"/>
    <dgm:cxn modelId="{52715392-6022-475C-96AA-0A276E93FBD6}" type="presParOf" srcId="{5D2981F6-58A8-4746-96F5-68B6B2FD60F1}" destId="{EF1E1572-71B8-1342-A685-4B4B5A93F241}" srcOrd="0" destOrd="0" presId="urn:microsoft.com/office/officeart/2008/layout/LinedList"/>
    <dgm:cxn modelId="{7D584958-7A66-426B-A8E2-F163E7B0B471}" type="presParOf" srcId="{5D2981F6-58A8-4746-96F5-68B6B2FD60F1}" destId="{56164BDF-8F0D-3B48-9D91-2A662D8D9749}" srcOrd="1" destOrd="0" presId="urn:microsoft.com/office/officeart/2008/layout/LinedList"/>
    <dgm:cxn modelId="{DF3FC390-4A2A-4715-A30E-D2B007EA63A8}" type="presParOf" srcId="{C600F7C8-B76E-AD40-8AE2-2E3DB44BFFB3}" destId="{8E05D41B-D698-9142-87CA-2BC7C8690B5B}" srcOrd="8" destOrd="0" presId="urn:microsoft.com/office/officeart/2008/layout/LinedList"/>
    <dgm:cxn modelId="{195FFAD6-782E-41F6-AE8E-82518A5000B4}" type="presParOf" srcId="{C600F7C8-B76E-AD40-8AE2-2E3DB44BFFB3}" destId="{D5A49BD8-BDE3-6A42-BBCE-4943BD154F4D}" srcOrd="9" destOrd="0" presId="urn:microsoft.com/office/officeart/2008/layout/LinedList"/>
    <dgm:cxn modelId="{7B279EE6-E299-43F0-B3E3-7730095131C6}" type="presParOf" srcId="{D5A49BD8-BDE3-6A42-BBCE-4943BD154F4D}" destId="{0B6C57B3-01F9-C646-8341-2A3639B1222D}" srcOrd="0" destOrd="0" presId="urn:microsoft.com/office/officeart/2008/layout/LinedList"/>
    <dgm:cxn modelId="{27F2E8E4-A945-46E2-A8D8-1084AF37ABE0}" type="presParOf" srcId="{D5A49BD8-BDE3-6A42-BBCE-4943BD154F4D}" destId="{288941A0-6EB5-3E4B-8B20-61DF108C5DA7}" srcOrd="1" destOrd="0" presId="urn:microsoft.com/office/officeart/2008/layout/LinedList"/>
    <dgm:cxn modelId="{1A4F2ED1-8C51-461F-9DAE-5DF40227E785}" type="presParOf" srcId="{C600F7C8-B76E-AD40-8AE2-2E3DB44BFFB3}" destId="{B41F906D-CD31-9149-8A89-C8B15F970F81}" srcOrd="10" destOrd="0" presId="urn:microsoft.com/office/officeart/2008/layout/LinedList"/>
    <dgm:cxn modelId="{ED3DF0A8-D1AE-4FBF-8E4D-7B0DA6088EA8}" type="presParOf" srcId="{C600F7C8-B76E-AD40-8AE2-2E3DB44BFFB3}" destId="{B6B0340E-8C23-4042-B99A-16726BFBE613}" srcOrd="11" destOrd="0" presId="urn:microsoft.com/office/officeart/2008/layout/LinedList"/>
    <dgm:cxn modelId="{4AC604B2-ED6F-4AF4-A1CC-8D030CD8D1C2}" type="presParOf" srcId="{B6B0340E-8C23-4042-B99A-16726BFBE613}" destId="{A9731E06-D1B8-F14F-89A6-0429A3EDB616}" srcOrd="0" destOrd="0" presId="urn:microsoft.com/office/officeart/2008/layout/LinedList"/>
    <dgm:cxn modelId="{10FADEE0-8B51-4735-B6DB-E372C357724B}" type="presParOf" srcId="{B6B0340E-8C23-4042-B99A-16726BFBE613}" destId="{8B77BDA4-3017-8C4E-B55E-719BCC8ABD7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3BA991-8EC4-384D-AB3B-34595E2182A3}" type="doc">
      <dgm:prSet loTypeId="urn:microsoft.com/office/officeart/2008/layout/LinedList" loCatId="list" qsTypeId="urn:microsoft.com/office/officeart/2005/8/quickstyle/simple3" qsCatId="simple" csTypeId="urn:microsoft.com/office/officeart/2005/8/colors/accent1_2" csCatId="accent1" phldr="1"/>
      <dgm:spPr/>
      <dgm:t>
        <a:bodyPr/>
        <a:lstStyle/>
        <a:p>
          <a:endParaRPr lang="en-US"/>
        </a:p>
      </dgm:t>
    </dgm:pt>
    <dgm:pt modelId="{47A902F0-EBD1-C24E-A320-B519D9BC5791}">
      <dgm:prSet custT="1"/>
      <dgm:spPr/>
      <dgm:t>
        <a:bodyPr anchor="ctr"/>
        <a:lstStyle/>
        <a:p>
          <a:pPr algn="ctr"/>
          <a:r>
            <a:rPr lang="en-US" sz="3200" dirty="0" smtClean="0">
              <a:latin typeface="Candara" panose="020E0502030303020204" pitchFamily="34" charset="0"/>
            </a:rPr>
            <a:t>ISSUES</a:t>
          </a:r>
        </a:p>
        <a:p>
          <a:pPr algn="ctr"/>
          <a:r>
            <a:rPr lang="en-US" sz="3200" dirty="0" smtClean="0">
              <a:latin typeface="Candara" panose="020E0502030303020204" pitchFamily="34" charset="0"/>
            </a:rPr>
            <a:t>(Arrest)</a:t>
          </a:r>
          <a:endParaRPr lang="en-IN" sz="3200" dirty="0">
            <a:latin typeface="Candara" panose="020E0502030303020204" pitchFamily="34" charset="0"/>
          </a:endParaRPr>
        </a:p>
      </dgm:t>
    </dgm:pt>
    <dgm:pt modelId="{AF432670-D7B0-0F46-B132-38FF85753186}" type="parTrans" cxnId="{19C01FF6-2BE0-8049-AF58-E7FB54874DC7}">
      <dgm:prSet/>
      <dgm:spPr/>
      <dgm:t>
        <a:bodyPr/>
        <a:lstStyle/>
        <a:p>
          <a:endParaRPr lang="en-US" sz="3200">
            <a:latin typeface="Candara" panose="020E0502030303020204" pitchFamily="34" charset="0"/>
          </a:endParaRPr>
        </a:p>
      </dgm:t>
    </dgm:pt>
    <dgm:pt modelId="{0398504D-5507-EA44-9022-B764992687ED}" type="sibTrans" cxnId="{19C01FF6-2BE0-8049-AF58-E7FB54874DC7}">
      <dgm:prSet/>
      <dgm:spPr/>
      <dgm:t>
        <a:bodyPr/>
        <a:lstStyle/>
        <a:p>
          <a:endParaRPr lang="en-US" sz="3200">
            <a:latin typeface="Candara" panose="020E0502030303020204" pitchFamily="34" charset="0"/>
          </a:endParaRPr>
        </a:p>
      </dgm:t>
    </dgm:pt>
    <dgm:pt modelId="{B5FA095E-16D2-6E4A-AA7A-F3DF7930B965}">
      <dgm:prSet custT="1"/>
      <dgm:spPr/>
      <dgm:t>
        <a:bodyPr/>
        <a:lstStyle/>
        <a:p>
          <a:r>
            <a:rPr lang="en-US" sz="2000" dirty="0">
              <a:latin typeface="Candara" panose="020E0502030303020204" pitchFamily="34" charset="0"/>
            </a:rPr>
            <a:t>Arrest made without assessing liability.</a:t>
          </a:r>
          <a:endParaRPr lang="en-IN" sz="2000" dirty="0">
            <a:latin typeface="Candara" panose="020E0502030303020204" pitchFamily="34" charset="0"/>
          </a:endParaRPr>
        </a:p>
      </dgm:t>
    </dgm:pt>
    <dgm:pt modelId="{29053E18-C1F1-2342-A819-F59E752D054E}" type="parTrans" cxnId="{30CE680C-8DB6-6A44-9F9A-C5A01D37F882}">
      <dgm:prSet/>
      <dgm:spPr/>
      <dgm:t>
        <a:bodyPr/>
        <a:lstStyle/>
        <a:p>
          <a:endParaRPr lang="en-US" sz="3200">
            <a:latin typeface="Candara" panose="020E0502030303020204" pitchFamily="34" charset="0"/>
          </a:endParaRPr>
        </a:p>
      </dgm:t>
    </dgm:pt>
    <dgm:pt modelId="{A39B179C-ABD2-BA43-A585-ABA590E77B60}" type="sibTrans" cxnId="{30CE680C-8DB6-6A44-9F9A-C5A01D37F882}">
      <dgm:prSet/>
      <dgm:spPr/>
      <dgm:t>
        <a:bodyPr/>
        <a:lstStyle/>
        <a:p>
          <a:endParaRPr lang="en-US" sz="3200">
            <a:latin typeface="Candara" panose="020E0502030303020204" pitchFamily="34" charset="0"/>
          </a:endParaRPr>
        </a:p>
      </dgm:t>
    </dgm:pt>
    <dgm:pt modelId="{293B9989-1763-484D-942D-3DFE5D882387}">
      <dgm:prSet custT="1"/>
      <dgm:spPr/>
      <dgm:t>
        <a:bodyPr/>
        <a:lstStyle/>
        <a:p>
          <a:r>
            <a:rPr lang="en-US" sz="2000" dirty="0">
              <a:latin typeface="Candara" panose="020E0502030303020204" pitchFamily="34" charset="0"/>
            </a:rPr>
            <a:t>Arrest made even in minor tax evasions.</a:t>
          </a:r>
          <a:endParaRPr lang="en-IN" sz="2000" dirty="0">
            <a:latin typeface="Candara" panose="020E0502030303020204" pitchFamily="34" charset="0"/>
          </a:endParaRPr>
        </a:p>
      </dgm:t>
    </dgm:pt>
    <dgm:pt modelId="{9B63E580-49BF-C348-8FAD-94C1FB438FC1}" type="parTrans" cxnId="{41B7CCAD-F905-3F44-AFD4-77B1456A2179}">
      <dgm:prSet/>
      <dgm:spPr/>
      <dgm:t>
        <a:bodyPr/>
        <a:lstStyle/>
        <a:p>
          <a:endParaRPr lang="en-US" sz="3200">
            <a:latin typeface="Candara" panose="020E0502030303020204" pitchFamily="34" charset="0"/>
          </a:endParaRPr>
        </a:p>
      </dgm:t>
    </dgm:pt>
    <dgm:pt modelId="{C51A5DE0-B975-1F41-BCBA-8B55866CA468}" type="sibTrans" cxnId="{41B7CCAD-F905-3F44-AFD4-77B1456A2179}">
      <dgm:prSet/>
      <dgm:spPr/>
      <dgm:t>
        <a:bodyPr/>
        <a:lstStyle/>
        <a:p>
          <a:endParaRPr lang="en-US" sz="3200">
            <a:latin typeface="Candara" panose="020E0502030303020204" pitchFamily="34" charset="0"/>
          </a:endParaRPr>
        </a:p>
      </dgm:t>
    </dgm:pt>
    <dgm:pt modelId="{E5E476D3-89F0-A84D-92C2-158F65139D80}">
      <dgm:prSet custT="1"/>
      <dgm:spPr/>
      <dgm:t>
        <a:bodyPr/>
        <a:lstStyle/>
        <a:p>
          <a:r>
            <a:rPr lang="en-US" sz="2000" dirty="0">
              <a:latin typeface="Candara" panose="020E0502030303020204" pitchFamily="34" charset="0"/>
            </a:rPr>
            <a:t>Arrest made without considering Section 41A of </a:t>
          </a:r>
          <a:r>
            <a:rPr lang="en-US" sz="2000" dirty="0" err="1">
              <a:latin typeface="Candara" panose="020E0502030303020204" pitchFamily="34" charset="0"/>
            </a:rPr>
            <a:t>CrPC</a:t>
          </a:r>
          <a:r>
            <a:rPr lang="en-US" sz="2000" dirty="0">
              <a:latin typeface="Candara" panose="020E0502030303020204" pitchFamily="34" charset="0"/>
            </a:rPr>
            <a:t>.</a:t>
          </a:r>
          <a:endParaRPr lang="en-IN" sz="2000" dirty="0">
            <a:latin typeface="Candara" panose="020E0502030303020204" pitchFamily="34" charset="0"/>
          </a:endParaRPr>
        </a:p>
      </dgm:t>
    </dgm:pt>
    <dgm:pt modelId="{8E0824CA-937A-A54C-BAD3-19D58D788670}" type="parTrans" cxnId="{7FF82811-AEB0-834E-8128-9E0E4300CD98}">
      <dgm:prSet/>
      <dgm:spPr/>
      <dgm:t>
        <a:bodyPr/>
        <a:lstStyle/>
        <a:p>
          <a:endParaRPr lang="en-US" sz="3200">
            <a:latin typeface="Candara" panose="020E0502030303020204" pitchFamily="34" charset="0"/>
          </a:endParaRPr>
        </a:p>
      </dgm:t>
    </dgm:pt>
    <dgm:pt modelId="{5403D425-90CD-6440-B7CD-2A602D41C548}" type="sibTrans" cxnId="{7FF82811-AEB0-834E-8128-9E0E4300CD98}">
      <dgm:prSet/>
      <dgm:spPr/>
      <dgm:t>
        <a:bodyPr/>
        <a:lstStyle/>
        <a:p>
          <a:endParaRPr lang="en-US" sz="3200">
            <a:latin typeface="Candara" panose="020E0502030303020204" pitchFamily="34" charset="0"/>
          </a:endParaRPr>
        </a:p>
      </dgm:t>
    </dgm:pt>
    <dgm:pt modelId="{A28D1C66-AB80-4548-ADBA-0B793E49B762}">
      <dgm:prSet custT="1"/>
      <dgm:spPr/>
      <dgm:t>
        <a:bodyPr/>
        <a:lstStyle/>
        <a:p>
          <a:r>
            <a:rPr lang="en-IN" sz="2000" dirty="0">
              <a:latin typeface="Candara" panose="020E0502030303020204" pitchFamily="34" charset="0"/>
            </a:rPr>
            <a:t>Presence of counsel denied during recording of statement.</a:t>
          </a:r>
        </a:p>
      </dgm:t>
    </dgm:pt>
    <dgm:pt modelId="{264050BD-3435-FC41-AC7B-12FB4AC751D0}" type="parTrans" cxnId="{417D3C80-5AE4-4241-B386-EA196C6BB145}">
      <dgm:prSet/>
      <dgm:spPr/>
      <dgm:t>
        <a:bodyPr/>
        <a:lstStyle/>
        <a:p>
          <a:endParaRPr lang="en-US" sz="1600"/>
        </a:p>
      </dgm:t>
    </dgm:pt>
    <dgm:pt modelId="{20909BDC-1884-2B46-95AE-85FB25900C9C}" type="sibTrans" cxnId="{417D3C80-5AE4-4241-B386-EA196C6BB145}">
      <dgm:prSet/>
      <dgm:spPr/>
      <dgm:t>
        <a:bodyPr/>
        <a:lstStyle/>
        <a:p>
          <a:endParaRPr lang="en-US" sz="1600"/>
        </a:p>
      </dgm:t>
    </dgm:pt>
    <dgm:pt modelId="{2AD57DBD-5018-4745-918A-6C1F5FA23149}" type="pres">
      <dgm:prSet presAssocID="{F63BA991-8EC4-384D-AB3B-34595E2182A3}" presName="vert0" presStyleCnt="0">
        <dgm:presLayoutVars>
          <dgm:dir/>
          <dgm:animOne val="branch"/>
          <dgm:animLvl val="lvl"/>
        </dgm:presLayoutVars>
      </dgm:prSet>
      <dgm:spPr/>
      <dgm:t>
        <a:bodyPr/>
        <a:lstStyle/>
        <a:p>
          <a:endParaRPr lang="en-US"/>
        </a:p>
      </dgm:t>
    </dgm:pt>
    <dgm:pt modelId="{DECC1EB6-FF74-564D-9ED9-9AF41E4E5ECF}" type="pres">
      <dgm:prSet presAssocID="{47A902F0-EBD1-C24E-A320-B519D9BC5791}" presName="thickLine" presStyleLbl="alignNode1" presStyleIdx="0" presStyleCnt="1"/>
      <dgm:spPr/>
    </dgm:pt>
    <dgm:pt modelId="{3D0DA2D7-AFEF-2A44-A237-A9FD0F3D2FAE}" type="pres">
      <dgm:prSet presAssocID="{47A902F0-EBD1-C24E-A320-B519D9BC5791}" presName="horz1" presStyleCnt="0"/>
      <dgm:spPr/>
    </dgm:pt>
    <dgm:pt modelId="{8037457C-851C-094C-82D1-25F4971138E0}" type="pres">
      <dgm:prSet presAssocID="{47A902F0-EBD1-C24E-A320-B519D9BC5791}" presName="tx1" presStyleLbl="revTx" presStyleIdx="0" presStyleCnt="5"/>
      <dgm:spPr/>
      <dgm:t>
        <a:bodyPr/>
        <a:lstStyle/>
        <a:p>
          <a:endParaRPr lang="en-US"/>
        </a:p>
      </dgm:t>
    </dgm:pt>
    <dgm:pt modelId="{3553B066-6E96-D34A-BC33-B9EF7DA4FC4F}" type="pres">
      <dgm:prSet presAssocID="{47A902F0-EBD1-C24E-A320-B519D9BC5791}" presName="vert1" presStyleCnt="0"/>
      <dgm:spPr/>
    </dgm:pt>
    <dgm:pt modelId="{8EC95D06-1173-4848-931B-0CD33E52C12C}" type="pres">
      <dgm:prSet presAssocID="{B5FA095E-16D2-6E4A-AA7A-F3DF7930B965}" presName="vertSpace2a" presStyleCnt="0"/>
      <dgm:spPr/>
    </dgm:pt>
    <dgm:pt modelId="{07489AD2-98B6-E645-9297-CE80944785F5}" type="pres">
      <dgm:prSet presAssocID="{B5FA095E-16D2-6E4A-AA7A-F3DF7930B965}" presName="horz2" presStyleCnt="0"/>
      <dgm:spPr/>
    </dgm:pt>
    <dgm:pt modelId="{6886F4C1-E3E6-F14E-B83B-0779497737D3}" type="pres">
      <dgm:prSet presAssocID="{B5FA095E-16D2-6E4A-AA7A-F3DF7930B965}" presName="horzSpace2" presStyleCnt="0"/>
      <dgm:spPr/>
    </dgm:pt>
    <dgm:pt modelId="{845505C2-B1C0-334B-9EA6-75F6C7481600}" type="pres">
      <dgm:prSet presAssocID="{B5FA095E-16D2-6E4A-AA7A-F3DF7930B965}" presName="tx2" presStyleLbl="revTx" presStyleIdx="1" presStyleCnt="5"/>
      <dgm:spPr/>
      <dgm:t>
        <a:bodyPr/>
        <a:lstStyle/>
        <a:p>
          <a:endParaRPr lang="en-US"/>
        </a:p>
      </dgm:t>
    </dgm:pt>
    <dgm:pt modelId="{77CA53B0-5E05-CE40-8E56-B36609EB6B68}" type="pres">
      <dgm:prSet presAssocID="{B5FA095E-16D2-6E4A-AA7A-F3DF7930B965}" presName="vert2" presStyleCnt="0"/>
      <dgm:spPr/>
    </dgm:pt>
    <dgm:pt modelId="{D1D443D6-E884-1742-A34B-0D553585ED1A}" type="pres">
      <dgm:prSet presAssocID="{B5FA095E-16D2-6E4A-AA7A-F3DF7930B965}" presName="thinLine2b" presStyleLbl="callout" presStyleIdx="0" presStyleCnt="4"/>
      <dgm:spPr/>
    </dgm:pt>
    <dgm:pt modelId="{B93F925A-486B-EF47-80ED-15566E49B5CB}" type="pres">
      <dgm:prSet presAssocID="{B5FA095E-16D2-6E4A-AA7A-F3DF7930B965}" presName="vertSpace2b" presStyleCnt="0"/>
      <dgm:spPr/>
    </dgm:pt>
    <dgm:pt modelId="{C304AE1F-69BD-0F46-9C9A-7103746DE8DC}" type="pres">
      <dgm:prSet presAssocID="{293B9989-1763-484D-942D-3DFE5D882387}" presName="horz2" presStyleCnt="0"/>
      <dgm:spPr/>
    </dgm:pt>
    <dgm:pt modelId="{3AFE2643-0422-3144-BBC0-78AA91CA5F3E}" type="pres">
      <dgm:prSet presAssocID="{293B9989-1763-484D-942D-3DFE5D882387}" presName="horzSpace2" presStyleCnt="0"/>
      <dgm:spPr/>
    </dgm:pt>
    <dgm:pt modelId="{77A9C17D-04CF-1840-88E3-BAC4A99BFCC0}" type="pres">
      <dgm:prSet presAssocID="{293B9989-1763-484D-942D-3DFE5D882387}" presName="tx2" presStyleLbl="revTx" presStyleIdx="2" presStyleCnt="5"/>
      <dgm:spPr/>
      <dgm:t>
        <a:bodyPr/>
        <a:lstStyle/>
        <a:p>
          <a:endParaRPr lang="en-US"/>
        </a:p>
      </dgm:t>
    </dgm:pt>
    <dgm:pt modelId="{03465951-5B5D-1041-955E-41B4F030BF5A}" type="pres">
      <dgm:prSet presAssocID="{293B9989-1763-484D-942D-3DFE5D882387}" presName="vert2" presStyleCnt="0"/>
      <dgm:spPr/>
    </dgm:pt>
    <dgm:pt modelId="{2F5CABCC-5FD2-5347-839E-80BF281DA331}" type="pres">
      <dgm:prSet presAssocID="{293B9989-1763-484D-942D-3DFE5D882387}" presName="thinLine2b" presStyleLbl="callout" presStyleIdx="1" presStyleCnt="4"/>
      <dgm:spPr/>
    </dgm:pt>
    <dgm:pt modelId="{AB4B8750-CF4A-CB44-8774-3A76697319B1}" type="pres">
      <dgm:prSet presAssocID="{293B9989-1763-484D-942D-3DFE5D882387}" presName="vertSpace2b" presStyleCnt="0"/>
      <dgm:spPr/>
    </dgm:pt>
    <dgm:pt modelId="{FF0BA559-2AB9-F04B-BF65-B9DD8B16DAA7}" type="pres">
      <dgm:prSet presAssocID="{E5E476D3-89F0-A84D-92C2-158F65139D80}" presName="horz2" presStyleCnt="0"/>
      <dgm:spPr/>
    </dgm:pt>
    <dgm:pt modelId="{1A9FCAB0-5302-9B4E-A9A5-45394B8FFC5F}" type="pres">
      <dgm:prSet presAssocID="{E5E476D3-89F0-A84D-92C2-158F65139D80}" presName="horzSpace2" presStyleCnt="0"/>
      <dgm:spPr/>
    </dgm:pt>
    <dgm:pt modelId="{C0DBB6EA-7CD0-9941-BBA0-488FFC7924F0}" type="pres">
      <dgm:prSet presAssocID="{E5E476D3-89F0-A84D-92C2-158F65139D80}" presName="tx2" presStyleLbl="revTx" presStyleIdx="3" presStyleCnt="5"/>
      <dgm:spPr/>
      <dgm:t>
        <a:bodyPr/>
        <a:lstStyle/>
        <a:p>
          <a:endParaRPr lang="en-US"/>
        </a:p>
      </dgm:t>
    </dgm:pt>
    <dgm:pt modelId="{1B19E486-98A4-6E46-8BE6-B788F48A7D06}" type="pres">
      <dgm:prSet presAssocID="{E5E476D3-89F0-A84D-92C2-158F65139D80}" presName="vert2" presStyleCnt="0"/>
      <dgm:spPr/>
    </dgm:pt>
    <dgm:pt modelId="{5F017C25-1BDB-294F-85E0-9D452D18106B}" type="pres">
      <dgm:prSet presAssocID="{E5E476D3-89F0-A84D-92C2-158F65139D80}" presName="thinLine2b" presStyleLbl="callout" presStyleIdx="2" presStyleCnt="4"/>
      <dgm:spPr/>
    </dgm:pt>
    <dgm:pt modelId="{631D76E7-E987-5F4A-ABA1-86F5196B15F0}" type="pres">
      <dgm:prSet presAssocID="{E5E476D3-89F0-A84D-92C2-158F65139D80}" presName="vertSpace2b" presStyleCnt="0"/>
      <dgm:spPr/>
    </dgm:pt>
    <dgm:pt modelId="{4A4D82E5-2085-AF4A-AB5F-2423B5D0AFDF}" type="pres">
      <dgm:prSet presAssocID="{A28D1C66-AB80-4548-ADBA-0B793E49B762}" presName="horz2" presStyleCnt="0"/>
      <dgm:spPr/>
    </dgm:pt>
    <dgm:pt modelId="{4BA854BA-984D-414C-8219-096666A3F468}" type="pres">
      <dgm:prSet presAssocID="{A28D1C66-AB80-4548-ADBA-0B793E49B762}" presName="horzSpace2" presStyleCnt="0"/>
      <dgm:spPr/>
    </dgm:pt>
    <dgm:pt modelId="{AB71819E-F886-1F41-BE9B-E2F1DD934FC9}" type="pres">
      <dgm:prSet presAssocID="{A28D1C66-AB80-4548-ADBA-0B793E49B762}" presName="tx2" presStyleLbl="revTx" presStyleIdx="4" presStyleCnt="5"/>
      <dgm:spPr/>
      <dgm:t>
        <a:bodyPr/>
        <a:lstStyle/>
        <a:p>
          <a:endParaRPr lang="en-US"/>
        </a:p>
      </dgm:t>
    </dgm:pt>
    <dgm:pt modelId="{812FAF7F-DE83-BC43-A14E-561586D087A7}" type="pres">
      <dgm:prSet presAssocID="{A28D1C66-AB80-4548-ADBA-0B793E49B762}" presName="vert2" presStyleCnt="0"/>
      <dgm:spPr/>
    </dgm:pt>
    <dgm:pt modelId="{334EF893-6D17-8349-8B7F-CAAD78B8BB2B}" type="pres">
      <dgm:prSet presAssocID="{A28D1C66-AB80-4548-ADBA-0B793E49B762}" presName="thinLine2b" presStyleLbl="callout" presStyleIdx="3" presStyleCnt="4"/>
      <dgm:spPr/>
    </dgm:pt>
    <dgm:pt modelId="{F63A9288-A62D-814B-829D-6B1F7B8717C3}" type="pres">
      <dgm:prSet presAssocID="{A28D1C66-AB80-4548-ADBA-0B793E49B762}" presName="vertSpace2b" presStyleCnt="0"/>
      <dgm:spPr/>
    </dgm:pt>
  </dgm:ptLst>
  <dgm:cxnLst>
    <dgm:cxn modelId="{1B99E3BC-15EB-4CB4-81DE-4030C212670B}" type="presOf" srcId="{293B9989-1763-484D-942D-3DFE5D882387}" destId="{77A9C17D-04CF-1840-88E3-BAC4A99BFCC0}" srcOrd="0" destOrd="0" presId="urn:microsoft.com/office/officeart/2008/layout/LinedList"/>
    <dgm:cxn modelId="{C664BF75-BD58-431F-B1C7-0DF24AAEA872}" type="presOf" srcId="{E5E476D3-89F0-A84D-92C2-158F65139D80}" destId="{C0DBB6EA-7CD0-9941-BBA0-488FFC7924F0}" srcOrd="0" destOrd="0" presId="urn:microsoft.com/office/officeart/2008/layout/LinedList"/>
    <dgm:cxn modelId="{E0C8BB5B-C41E-409C-BB65-E3F889354455}" type="presOf" srcId="{47A902F0-EBD1-C24E-A320-B519D9BC5791}" destId="{8037457C-851C-094C-82D1-25F4971138E0}" srcOrd="0" destOrd="0" presId="urn:microsoft.com/office/officeart/2008/layout/LinedList"/>
    <dgm:cxn modelId="{41B7CCAD-F905-3F44-AFD4-77B1456A2179}" srcId="{47A902F0-EBD1-C24E-A320-B519D9BC5791}" destId="{293B9989-1763-484D-942D-3DFE5D882387}" srcOrd="1" destOrd="0" parTransId="{9B63E580-49BF-C348-8FAD-94C1FB438FC1}" sibTransId="{C51A5DE0-B975-1F41-BCBA-8B55866CA468}"/>
    <dgm:cxn modelId="{19C01FF6-2BE0-8049-AF58-E7FB54874DC7}" srcId="{F63BA991-8EC4-384D-AB3B-34595E2182A3}" destId="{47A902F0-EBD1-C24E-A320-B519D9BC5791}" srcOrd="0" destOrd="0" parTransId="{AF432670-D7B0-0F46-B132-38FF85753186}" sibTransId="{0398504D-5507-EA44-9022-B764992687ED}"/>
    <dgm:cxn modelId="{9875A169-FEBD-475F-B621-D41A0162BF31}" type="presOf" srcId="{B5FA095E-16D2-6E4A-AA7A-F3DF7930B965}" destId="{845505C2-B1C0-334B-9EA6-75F6C7481600}" srcOrd="0" destOrd="0" presId="urn:microsoft.com/office/officeart/2008/layout/LinedList"/>
    <dgm:cxn modelId="{30CE680C-8DB6-6A44-9F9A-C5A01D37F882}" srcId="{47A902F0-EBD1-C24E-A320-B519D9BC5791}" destId="{B5FA095E-16D2-6E4A-AA7A-F3DF7930B965}" srcOrd="0" destOrd="0" parTransId="{29053E18-C1F1-2342-A819-F59E752D054E}" sibTransId="{A39B179C-ABD2-BA43-A585-ABA590E77B60}"/>
    <dgm:cxn modelId="{6AC7ABD0-0EB3-4874-BB5C-C0BAA8848E40}" type="presOf" srcId="{A28D1C66-AB80-4548-ADBA-0B793E49B762}" destId="{AB71819E-F886-1F41-BE9B-E2F1DD934FC9}" srcOrd="0" destOrd="0" presId="urn:microsoft.com/office/officeart/2008/layout/LinedList"/>
    <dgm:cxn modelId="{417D3C80-5AE4-4241-B386-EA196C6BB145}" srcId="{47A902F0-EBD1-C24E-A320-B519D9BC5791}" destId="{A28D1C66-AB80-4548-ADBA-0B793E49B762}" srcOrd="3" destOrd="0" parTransId="{264050BD-3435-FC41-AC7B-12FB4AC751D0}" sibTransId="{20909BDC-1884-2B46-95AE-85FB25900C9C}"/>
    <dgm:cxn modelId="{B92D06BC-D585-4F13-8A36-F6FFA6C5F2F8}" type="presOf" srcId="{F63BA991-8EC4-384D-AB3B-34595E2182A3}" destId="{2AD57DBD-5018-4745-918A-6C1F5FA23149}" srcOrd="0" destOrd="0" presId="urn:microsoft.com/office/officeart/2008/layout/LinedList"/>
    <dgm:cxn modelId="{7FF82811-AEB0-834E-8128-9E0E4300CD98}" srcId="{47A902F0-EBD1-C24E-A320-B519D9BC5791}" destId="{E5E476D3-89F0-A84D-92C2-158F65139D80}" srcOrd="2" destOrd="0" parTransId="{8E0824CA-937A-A54C-BAD3-19D58D788670}" sibTransId="{5403D425-90CD-6440-B7CD-2A602D41C548}"/>
    <dgm:cxn modelId="{03333FCD-2EAA-4F31-9343-7C3349D95766}" type="presParOf" srcId="{2AD57DBD-5018-4745-918A-6C1F5FA23149}" destId="{DECC1EB6-FF74-564D-9ED9-9AF41E4E5ECF}" srcOrd="0" destOrd="0" presId="urn:microsoft.com/office/officeart/2008/layout/LinedList"/>
    <dgm:cxn modelId="{17DEDA08-76E1-4CC6-9574-8B10FCC34CB2}" type="presParOf" srcId="{2AD57DBD-5018-4745-918A-6C1F5FA23149}" destId="{3D0DA2D7-AFEF-2A44-A237-A9FD0F3D2FAE}" srcOrd="1" destOrd="0" presId="urn:microsoft.com/office/officeart/2008/layout/LinedList"/>
    <dgm:cxn modelId="{D1158C1F-CF3A-40E3-8750-FCFCC4BE7BD3}" type="presParOf" srcId="{3D0DA2D7-AFEF-2A44-A237-A9FD0F3D2FAE}" destId="{8037457C-851C-094C-82D1-25F4971138E0}" srcOrd="0" destOrd="0" presId="urn:microsoft.com/office/officeart/2008/layout/LinedList"/>
    <dgm:cxn modelId="{FE5C2B93-3C95-4147-99B7-D2FE22114BE6}" type="presParOf" srcId="{3D0DA2D7-AFEF-2A44-A237-A9FD0F3D2FAE}" destId="{3553B066-6E96-D34A-BC33-B9EF7DA4FC4F}" srcOrd="1" destOrd="0" presId="urn:microsoft.com/office/officeart/2008/layout/LinedList"/>
    <dgm:cxn modelId="{36034B6F-DB42-4726-BE8A-2E3BCE29544F}" type="presParOf" srcId="{3553B066-6E96-D34A-BC33-B9EF7DA4FC4F}" destId="{8EC95D06-1173-4848-931B-0CD33E52C12C}" srcOrd="0" destOrd="0" presId="urn:microsoft.com/office/officeart/2008/layout/LinedList"/>
    <dgm:cxn modelId="{AAA3E848-FECE-4E97-B5E2-3B9A79FBA070}" type="presParOf" srcId="{3553B066-6E96-D34A-BC33-B9EF7DA4FC4F}" destId="{07489AD2-98B6-E645-9297-CE80944785F5}" srcOrd="1" destOrd="0" presId="urn:microsoft.com/office/officeart/2008/layout/LinedList"/>
    <dgm:cxn modelId="{E4CAE9F4-C9B9-4664-8AEC-73DE7B87D89C}" type="presParOf" srcId="{07489AD2-98B6-E645-9297-CE80944785F5}" destId="{6886F4C1-E3E6-F14E-B83B-0779497737D3}" srcOrd="0" destOrd="0" presId="urn:microsoft.com/office/officeart/2008/layout/LinedList"/>
    <dgm:cxn modelId="{80DB4557-8DC1-4B50-B191-BFE16873FDF5}" type="presParOf" srcId="{07489AD2-98B6-E645-9297-CE80944785F5}" destId="{845505C2-B1C0-334B-9EA6-75F6C7481600}" srcOrd="1" destOrd="0" presId="urn:microsoft.com/office/officeart/2008/layout/LinedList"/>
    <dgm:cxn modelId="{A695090F-72D4-42FC-A9CD-EF072DBCE523}" type="presParOf" srcId="{07489AD2-98B6-E645-9297-CE80944785F5}" destId="{77CA53B0-5E05-CE40-8E56-B36609EB6B68}" srcOrd="2" destOrd="0" presId="urn:microsoft.com/office/officeart/2008/layout/LinedList"/>
    <dgm:cxn modelId="{CE411B19-008C-45DA-8AF5-BE9B6BDAD431}" type="presParOf" srcId="{3553B066-6E96-D34A-BC33-B9EF7DA4FC4F}" destId="{D1D443D6-E884-1742-A34B-0D553585ED1A}" srcOrd="2" destOrd="0" presId="urn:microsoft.com/office/officeart/2008/layout/LinedList"/>
    <dgm:cxn modelId="{6AFD9419-573E-4F99-A1F6-6796A76D4ACB}" type="presParOf" srcId="{3553B066-6E96-D34A-BC33-B9EF7DA4FC4F}" destId="{B93F925A-486B-EF47-80ED-15566E49B5CB}" srcOrd="3" destOrd="0" presId="urn:microsoft.com/office/officeart/2008/layout/LinedList"/>
    <dgm:cxn modelId="{D4A51CC7-5D82-44BC-BDCC-21C007FBE3ED}" type="presParOf" srcId="{3553B066-6E96-D34A-BC33-B9EF7DA4FC4F}" destId="{C304AE1F-69BD-0F46-9C9A-7103746DE8DC}" srcOrd="4" destOrd="0" presId="urn:microsoft.com/office/officeart/2008/layout/LinedList"/>
    <dgm:cxn modelId="{D65761B8-F0EB-462A-9DC0-FD03F0B59087}" type="presParOf" srcId="{C304AE1F-69BD-0F46-9C9A-7103746DE8DC}" destId="{3AFE2643-0422-3144-BBC0-78AA91CA5F3E}" srcOrd="0" destOrd="0" presId="urn:microsoft.com/office/officeart/2008/layout/LinedList"/>
    <dgm:cxn modelId="{C60841A2-64DA-49B5-A458-1F7EEADE95E9}" type="presParOf" srcId="{C304AE1F-69BD-0F46-9C9A-7103746DE8DC}" destId="{77A9C17D-04CF-1840-88E3-BAC4A99BFCC0}" srcOrd="1" destOrd="0" presId="urn:microsoft.com/office/officeart/2008/layout/LinedList"/>
    <dgm:cxn modelId="{CB4B4B07-DA94-4D7D-92F3-C063A2C24936}" type="presParOf" srcId="{C304AE1F-69BD-0F46-9C9A-7103746DE8DC}" destId="{03465951-5B5D-1041-955E-41B4F030BF5A}" srcOrd="2" destOrd="0" presId="urn:microsoft.com/office/officeart/2008/layout/LinedList"/>
    <dgm:cxn modelId="{CBB88B7E-C7E4-4FEE-B746-35ED70F7ECC3}" type="presParOf" srcId="{3553B066-6E96-D34A-BC33-B9EF7DA4FC4F}" destId="{2F5CABCC-5FD2-5347-839E-80BF281DA331}" srcOrd="5" destOrd="0" presId="urn:microsoft.com/office/officeart/2008/layout/LinedList"/>
    <dgm:cxn modelId="{65DDA80D-4EFE-4555-ACAD-2817D2E25AA4}" type="presParOf" srcId="{3553B066-6E96-D34A-BC33-B9EF7DA4FC4F}" destId="{AB4B8750-CF4A-CB44-8774-3A76697319B1}" srcOrd="6" destOrd="0" presId="urn:microsoft.com/office/officeart/2008/layout/LinedList"/>
    <dgm:cxn modelId="{6A9C3E15-2B8C-46C6-BFE8-CB8FD00F05CC}" type="presParOf" srcId="{3553B066-6E96-D34A-BC33-B9EF7DA4FC4F}" destId="{FF0BA559-2AB9-F04B-BF65-B9DD8B16DAA7}" srcOrd="7" destOrd="0" presId="urn:microsoft.com/office/officeart/2008/layout/LinedList"/>
    <dgm:cxn modelId="{BE0B1E03-261F-4106-9C27-B9DEB75DFA7F}" type="presParOf" srcId="{FF0BA559-2AB9-F04B-BF65-B9DD8B16DAA7}" destId="{1A9FCAB0-5302-9B4E-A9A5-45394B8FFC5F}" srcOrd="0" destOrd="0" presId="urn:microsoft.com/office/officeart/2008/layout/LinedList"/>
    <dgm:cxn modelId="{5D7BC3D6-3903-47DE-BE71-6EF81FE4B21D}" type="presParOf" srcId="{FF0BA559-2AB9-F04B-BF65-B9DD8B16DAA7}" destId="{C0DBB6EA-7CD0-9941-BBA0-488FFC7924F0}" srcOrd="1" destOrd="0" presId="urn:microsoft.com/office/officeart/2008/layout/LinedList"/>
    <dgm:cxn modelId="{68020A19-D119-4665-B0BE-F3D1FBD11770}" type="presParOf" srcId="{FF0BA559-2AB9-F04B-BF65-B9DD8B16DAA7}" destId="{1B19E486-98A4-6E46-8BE6-B788F48A7D06}" srcOrd="2" destOrd="0" presId="urn:microsoft.com/office/officeart/2008/layout/LinedList"/>
    <dgm:cxn modelId="{B3C6AF7F-1C4E-4B94-A342-CBB2C5FFBE74}" type="presParOf" srcId="{3553B066-6E96-D34A-BC33-B9EF7DA4FC4F}" destId="{5F017C25-1BDB-294F-85E0-9D452D18106B}" srcOrd="8" destOrd="0" presId="urn:microsoft.com/office/officeart/2008/layout/LinedList"/>
    <dgm:cxn modelId="{1EE08B00-B5AD-4C32-B27A-3FD2CF0765FB}" type="presParOf" srcId="{3553B066-6E96-D34A-BC33-B9EF7DA4FC4F}" destId="{631D76E7-E987-5F4A-ABA1-86F5196B15F0}" srcOrd="9" destOrd="0" presId="urn:microsoft.com/office/officeart/2008/layout/LinedList"/>
    <dgm:cxn modelId="{AD7B6BCE-57C9-4152-8A6C-C48A2FA70419}" type="presParOf" srcId="{3553B066-6E96-D34A-BC33-B9EF7DA4FC4F}" destId="{4A4D82E5-2085-AF4A-AB5F-2423B5D0AFDF}" srcOrd="10" destOrd="0" presId="urn:microsoft.com/office/officeart/2008/layout/LinedList"/>
    <dgm:cxn modelId="{88894C32-2CDE-4896-976E-2B350EE6B3FE}" type="presParOf" srcId="{4A4D82E5-2085-AF4A-AB5F-2423B5D0AFDF}" destId="{4BA854BA-984D-414C-8219-096666A3F468}" srcOrd="0" destOrd="0" presId="urn:microsoft.com/office/officeart/2008/layout/LinedList"/>
    <dgm:cxn modelId="{AE00EC9D-50B3-418A-B062-D3CD58E44D44}" type="presParOf" srcId="{4A4D82E5-2085-AF4A-AB5F-2423B5D0AFDF}" destId="{AB71819E-F886-1F41-BE9B-E2F1DD934FC9}" srcOrd="1" destOrd="0" presId="urn:microsoft.com/office/officeart/2008/layout/LinedList"/>
    <dgm:cxn modelId="{C1E7887F-7841-4AA5-B1CA-4699AB80622E}" type="presParOf" srcId="{4A4D82E5-2085-AF4A-AB5F-2423B5D0AFDF}" destId="{812FAF7F-DE83-BC43-A14E-561586D087A7}" srcOrd="2" destOrd="0" presId="urn:microsoft.com/office/officeart/2008/layout/LinedList"/>
    <dgm:cxn modelId="{0284970C-3633-4E15-88F4-7474889D280B}" type="presParOf" srcId="{3553B066-6E96-D34A-BC33-B9EF7DA4FC4F}" destId="{334EF893-6D17-8349-8B7F-CAAD78B8BB2B}" srcOrd="11" destOrd="0" presId="urn:microsoft.com/office/officeart/2008/layout/LinedList"/>
    <dgm:cxn modelId="{9B6DD3FF-9039-4C97-8ECF-3D09EF48A028}" type="presParOf" srcId="{3553B066-6E96-D34A-BC33-B9EF7DA4FC4F}" destId="{F63A9288-A62D-814B-829D-6B1F7B8717C3}"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E8E5AF0-F343-F44E-94CD-89A6F423B8B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839548F7-3162-364C-8FCF-09644C0557C3}">
      <dgm:prSet custT="1"/>
      <dgm:spPr/>
      <dgm:t>
        <a:bodyPr anchor="ctr"/>
        <a:lstStyle/>
        <a:p>
          <a:r>
            <a:rPr lang="en-US" sz="2400" b="1" dirty="0" smtClean="0">
              <a:latin typeface="Candara" panose="020E0502030303020204" pitchFamily="34" charset="0"/>
            </a:rPr>
            <a:t>ISSUES</a:t>
          </a:r>
        </a:p>
        <a:p>
          <a:r>
            <a:rPr lang="en-US" sz="2400" b="1" dirty="0" smtClean="0">
              <a:latin typeface="Candara" panose="020E0502030303020204" pitchFamily="34" charset="0"/>
            </a:rPr>
            <a:t>(Summons)</a:t>
          </a:r>
          <a:endParaRPr lang="en-IN" sz="2400" dirty="0">
            <a:latin typeface="Candara" panose="020E0502030303020204" pitchFamily="34" charset="0"/>
          </a:endParaRPr>
        </a:p>
      </dgm:t>
    </dgm:pt>
    <dgm:pt modelId="{6EB6988A-2F00-7246-812B-0288D90E7EC3}" type="parTrans" cxnId="{4C3740E3-6F02-6347-A9ED-AF98D36AFD19}">
      <dgm:prSet/>
      <dgm:spPr/>
      <dgm:t>
        <a:bodyPr/>
        <a:lstStyle/>
        <a:p>
          <a:endParaRPr lang="en-US" sz="3200">
            <a:latin typeface="Candara" panose="020E0502030303020204" pitchFamily="34" charset="0"/>
          </a:endParaRPr>
        </a:p>
      </dgm:t>
    </dgm:pt>
    <dgm:pt modelId="{4C588F3C-365F-1448-8E02-798550CA161C}" type="sibTrans" cxnId="{4C3740E3-6F02-6347-A9ED-AF98D36AFD19}">
      <dgm:prSet/>
      <dgm:spPr/>
      <dgm:t>
        <a:bodyPr/>
        <a:lstStyle/>
        <a:p>
          <a:endParaRPr lang="en-US" sz="3200">
            <a:latin typeface="Candara" panose="020E0502030303020204" pitchFamily="34" charset="0"/>
          </a:endParaRPr>
        </a:p>
      </dgm:t>
    </dgm:pt>
    <dgm:pt modelId="{001DDA78-12CA-4B4D-84BA-B31C014F7D33}">
      <dgm:prSet custT="1"/>
      <dgm:spPr/>
      <dgm:t>
        <a:bodyPr/>
        <a:lstStyle/>
        <a:p>
          <a:r>
            <a:rPr lang="en-IN" sz="1400" b="0" i="0">
              <a:latin typeface="Candara" panose="020E0502030303020204" pitchFamily="34" charset="0"/>
            </a:rPr>
            <a:t>Issuance of midnight summons for on spot examination.</a:t>
          </a:r>
          <a:endParaRPr lang="en-IN" sz="1400">
            <a:latin typeface="Candara" panose="020E0502030303020204" pitchFamily="34" charset="0"/>
          </a:endParaRPr>
        </a:p>
      </dgm:t>
    </dgm:pt>
    <dgm:pt modelId="{0D9E6BC9-46A0-C243-B804-24F9C10FADE9}" type="parTrans" cxnId="{6E653663-CA2F-BC4C-A16F-7D3B06E4F98C}">
      <dgm:prSet/>
      <dgm:spPr/>
      <dgm:t>
        <a:bodyPr/>
        <a:lstStyle/>
        <a:p>
          <a:endParaRPr lang="en-US" sz="3200">
            <a:latin typeface="Candara" panose="020E0502030303020204" pitchFamily="34" charset="0"/>
          </a:endParaRPr>
        </a:p>
      </dgm:t>
    </dgm:pt>
    <dgm:pt modelId="{0C3676CB-C886-7A4D-8635-A42AA856DFCF}" type="sibTrans" cxnId="{6E653663-CA2F-BC4C-A16F-7D3B06E4F98C}">
      <dgm:prSet/>
      <dgm:spPr/>
      <dgm:t>
        <a:bodyPr/>
        <a:lstStyle/>
        <a:p>
          <a:endParaRPr lang="en-US" sz="3200">
            <a:latin typeface="Candara" panose="020E0502030303020204" pitchFamily="34" charset="0"/>
          </a:endParaRPr>
        </a:p>
      </dgm:t>
    </dgm:pt>
    <dgm:pt modelId="{77586445-534D-694C-9743-B072B92F14B0}">
      <dgm:prSet custT="1"/>
      <dgm:spPr/>
      <dgm:t>
        <a:bodyPr/>
        <a:lstStyle/>
        <a:p>
          <a:r>
            <a:rPr lang="en-US" sz="1400" b="0" i="0">
              <a:latin typeface="Candara" panose="020E0502030303020204" pitchFamily="34" charset="0"/>
            </a:rPr>
            <a:t>Issuance of inter-state summons.</a:t>
          </a:r>
          <a:endParaRPr lang="en-IN" sz="1400">
            <a:latin typeface="Candara" panose="020E0502030303020204" pitchFamily="34" charset="0"/>
          </a:endParaRPr>
        </a:p>
      </dgm:t>
    </dgm:pt>
    <dgm:pt modelId="{89F04475-CAAA-4848-ADD9-67A952C164CF}" type="parTrans" cxnId="{D3B8CA1B-1F1A-6D42-90A1-8E4BE787B0B3}">
      <dgm:prSet/>
      <dgm:spPr/>
      <dgm:t>
        <a:bodyPr/>
        <a:lstStyle/>
        <a:p>
          <a:endParaRPr lang="en-US" sz="3200">
            <a:latin typeface="Candara" panose="020E0502030303020204" pitchFamily="34" charset="0"/>
          </a:endParaRPr>
        </a:p>
      </dgm:t>
    </dgm:pt>
    <dgm:pt modelId="{636CCD05-D127-4D4F-BDF6-31ED175BD323}" type="sibTrans" cxnId="{D3B8CA1B-1F1A-6D42-90A1-8E4BE787B0B3}">
      <dgm:prSet/>
      <dgm:spPr/>
      <dgm:t>
        <a:bodyPr/>
        <a:lstStyle/>
        <a:p>
          <a:endParaRPr lang="en-US" sz="3200">
            <a:latin typeface="Candara" panose="020E0502030303020204" pitchFamily="34" charset="0"/>
          </a:endParaRPr>
        </a:p>
      </dgm:t>
    </dgm:pt>
    <dgm:pt modelId="{1BA97718-713B-EC4A-9518-F713C883F32A}">
      <dgm:prSet custT="1"/>
      <dgm:spPr/>
      <dgm:t>
        <a:bodyPr/>
        <a:lstStyle/>
        <a:p>
          <a:r>
            <a:rPr lang="en-IN" sz="1400" b="0">
              <a:latin typeface="Candara" panose="020E0502030303020204" pitchFamily="34" charset="0"/>
            </a:rPr>
            <a:t>Issuance of summons without reason to believe.</a:t>
          </a:r>
          <a:endParaRPr lang="en-IN" sz="1400">
            <a:latin typeface="Candara" panose="020E0502030303020204" pitchFamily="34" charset="0"/>
          </a:endParaRPr>
        </a:p>
      </dgm:t>
    </dgm:pt>
    <dgm:pt modelId="{A57B69F8-B9EF-5248-AEFB-06648B191D04}" type="parTrans" cxnId="{2A8AADAB-CD3B-324B-82ED-15F8D5565D5B}">
      <dgm:prSet/>
      <dgm:spPr/>
      <dgm:t>
        <a:bodyPr/>
        <a:lstStyle/>
        <a:p>
          <a:endParaRPr lang="en-US" sz="3200">
            <a:latin typeface="Candara" panose="020E0502030303020204" pitchFamily="34" charset="0"/>
          </a:endParaRPr>
        </a:p>
      </dgm:t>
    </dgm:pt>
    <dgm:pt modelId="{4125679D-CDE7-C14A-A39D-2793D768C5E1}" type="sibTrans" cxnId="{2A8AADAB-CD3B-324B-82ED-15F8D5565D5B}">
      <dgm:prSet/>
      <dgm:spPr/>
      <dgm:t>
        <a:bodyPr/>
        <a:lstStyle/>
        <a:p>
          <a:endParaRPr lang="en-US" sz="3200">
            <a:latin typeface="Candara" panose="020E0502030303020204" pitchFamily="34" charset="0"/>
          </a:endParaRPr>
        </a:p>
      </dgm:t>
    </dgm:pt>
    <dgm:pt modelId="{E0710094-C1C6-7746-8638-A904A658E3BB}">
      <dgm:prSet custT="1"/>
      <dgm:spPr/>
      <dgm:t>
        <a:bodyPr/>
        <a:lstStyle/>
        <a:p>
          <a:r>
            <a:rPr lang="en-IN" sz="1400" b="0">
              <a:latin typeface="Candara" panose="020E0502030303020204" pitchFamily="34" charset="0"/>
            </a:rPr>
            <a:t>Issuance of multiple summons.</a:t>
          </a:r>
          <a:endParaRPr lang="en-IN" sz="1400">
            <a:latin typeface="Candara" panose="020E0502030303020204" pitchFamily="34" charset="0"/>
          </a:endParaRPr>
        </a:p>
      </dgm:t>
    </dgm:pt>
    <dgm:pt modelId="{27DF7BB6-931E-A749-82EC-163D6C83D93C}" type="parTrans" cxnId="{62818227-7DC5-8943-AD6D-133C2A56112A}">
      <dgm:prSet/>
      <dgm:spPr/>
      <dgm:t>
        <a:bodyPr/>
        <a:lstStyle/>
        <a:p>
          <a:endParaRPr lang="en-US" sz="3200">
            <a:latin typeface="Candara" panose="020E0502030303020204" pitchFamily="34" charset="0"/>
          </a:endParaRPr>
        </a:p>
      </dgm:t>
    </dgm:pt>
    <dgm:pt modelId="{F4D6547D-BA78-B44D-BE61-A1738167BF95}" type="sibTrans" cxnId="{62818227-7DC5-8943-AD6D-133C2A56112A}">
      <dgm:prSet/>
      <dgm:spPr/>
      <dgm:t>
        <a:bodyPr/>
        <a:lstStyle/>
        <a:p>
          <a:endParaRPr lang="en-US" sz="3200">
            <a:latin typeface="Candara" panose="020E0502030303020204" pitchFamily="34" charset="0"/>
          </a:endParaRPr>
        </a:p>
      </dgm:t>
    </dgm:pt>
    <dgm:pt modelId="{6142EC1C-BEE5-B84E-B3D8-4F376DF9B850}">
      <dgm:prSet custT="1"/>
      <dgm:spPr/>
      <dgm:t>
        <a:bodyPr/>
        <a:lstStyle/>
        <a:p>
          <a:r>
            <a:rPr lang="en-IN" sz="1400" b="0">
              <a:latin typeface="Candara" panose="020E0502030303020204" pitchFamily="34" charset="0"/>
            </a:rPr>
            <a:t>Issuance of summon even after taxpayer appears for enquiry and provides cooperation.</a:t>
          </a:r>
          <a:endParaRPr lang="en-IN" sz="1400">
            <a:latin typeface="Candara" panose="020E0502030303020204" pitchFamily="34" charset="0"/>
          </a:endParaRPr>
        </a:p>
      </dgm:t>
    </dgm:pt>
    <dgm:pt modelId="{A9C55F44-6176-0342-9ED9-32002F9B0D2C}" type="parTrans" cxnId="{3D00D77E-28C1-6144-A458-30CBD2098864}">
      <dgm:prSet/>
      <dgm:spPr/>
      <dgm:t>
        <a:bodyPr/>
        <a:lstStyle/>
        <a:p>
          <a:endParaRPr lang="en-US" sz="3200">
            <a:latin typeface="Candara" panose="020E0502030303020204" pitchFamily="34" charset="0"/>
          </a:endParaRPr>
        </a:p>
      </dgm:t>
    </dgm:pt>
    <dgm:pt modelId="{6E42914D-9964-0546-A834-6EA3C3C92196}" type="sibTrans" cxnId="{3D00D77E-28C1-6144-A458-30CBD2098864}">
      <dgm:prSet/>
      <dgm:spPr/>
      <dgm:t>
        <a:bodyPr/>
        <a:lstStyle/>
        <a:p>
          <a:endParaRPr lang="en-US" sz="3200">
            <a:latin typeface="Candara" panose="020E0502030303020204" pitchFamily="34" charset="0"/>
          </a:endParaRPr>
        </a:p>
      </dgm:t>
    </dgm:pt>
    <dgm:pt modelId="{28D229F4-E9C9-5646-929A-B59D5EAB9AE5}">
      <dgm:prSet custT="1"/>
      <dgm:spPr/>
      <dgm:t>
        <a:bodyPr/>
        <a:lstStyle/>
        <a:p>
          <a:r>
            <a:rPr lang="en-IN" sz="1400" b="0" i="0">
              <a:latin typeface="Candara" panose="020E0502030303020204" pitchFamily="34" charset="0"/>
            </a:rPr>
            <a:t>Summons and recovery notices issued to harass taxpayer threatening blocking of input tax credit, cancellation of GST registration, arrest and steep penalties</a:t>
          </a:r>
          <a:endParaRPr lang="en-IN" sz="1400">
            <a:latin typeface="Candara" panose="020E0502030303020204" pitchFamily="34" charset="0"/>
          </a:endParaRPr>
        </a:p>
      </dgm:t>
    </dgm:pt>
    <dgm:pt modelId="{0806FA7D-8A14-A440-9EBF-F9557718CDFD}" type="parTrans" cxnId="{EC2F4C3C-2449-1744-BA81-A6429EA694DE}">
      <dgm:prSet/>
      <dgm:spPr/>
      <dgm:t>
        <a:bodyPr/>
        <a:lstStyle/>
        <a:p>
          <a:endParaRPr lang="en-US" sz="3200">
            <a:latin typeface="Candara" panose="020E0502030303020204" pitchFamily="34" charset="0"/>
          </a:endParaRPr>
        </a:p>
      </dgm:t>
    </dgm:pt>
    <dgm:pt modelId="{CB892AE0-3C31-674D-9498-4656F2B4B738}" type="sibTrans" cxnId="{EC2F4C3C-2449-1744-BA81-A6429EA694DE}">
      <dgm:prSet/>
      <dgm:spPr/>
      <dgm:t>
        <a:bodyPr/>
        <a:lstStyle/>
        <a:p>
          <a:endParaRPr lang="en-US" sz="3200">
            <a:latin typeface="Candara" panose="020E0502030303020204" pitchFamily="34" charset="0"/>
          </a:endParaRPr>
        </a:p>
      </dgm:t>
    </dgm:pt>
    <dgm:pt modelId="{4583CF4F-8495-A242-9F39-E0B41D448393}">
      <dgm:prSet custT="1"/>
      <dgm:spPr/>
      <dgm:t>
        <a:bodyPr/>
        <a:lstStyle/>
        <a:p>
          <a:r>
            <a:rPr lang="en-IN" sz="1400" b="0">
              <a:latin typeface="Candara" panose="020E0502030303020204" pitchFamily="34" charset="0"/>
            </a:rPr>
            <a:t>Officer not having proper authority of law issuing summons.</a:t>
          </a:r>
          <a:endParaRPr lang="en-IN" sz="1400">
            <a:latin typeface="Candara" panose="020E0502030303020204" pitchFamily="34" charset="0"/>
          </a:endParaRPr>
        </a:p>
      </dgm:t>
    </dgm:pt>
    <dgm:pt modelId="{C7E02EAC-68EE-5A42-A39D-1637D33CCCFE}" type="parTrans" cxnId="{25842953-9F7D-C049-ACA1-181BC0629343}">
      <dgm:prSet/>
      <dgm:spPr/>
      <dgm:t>
        <a:bodyPr/>
        <a:lstStyle/>
        <a:p>
          <a:endParaRPr lang="en-US" sz="3200">
            <a:latin typeface="Candara" panose="020E0502030303020204" pitchFamily="34" charset="0"/>
          </a:endParaRPr>
        </a:p>
      </dgm:t>
    </dgm:pt>
    <dgm:pt modelId="{8C97F3A6-717E-5249-9DFA-FA18CC5A326D}" type="sibTrans" cxnId="{25842953-9F7D-C049-ACA1-181BC0629343}">
      <dgm:prSet/>
      <dgm:spPr/>
      <dgm:t>
        <a:bodyPr/>
        <a:lstStyle/>
        <a:p>
          <a:endParaRPr lang="en-US" sz="3200">
            <a:latin typeface="Candara" panose="020E0502030303020204" pitchFamily="34" charset="0"/>
          </a:endParaRPr>
        </a:p>
      </dgm:t>
    </dgm:pt>
    <dgm:pt modelId="{CDDC4430-DAF7-B841-BF0B-46854162E996}">
      <dgm:prSet custT="1"/>
      <dgm:spPr/>
      <dgm:t>
        <a:bodyPr/>
        <a:lstStyle/>
        <a:p>
          <a:r>
            <a:rPr lang="en-IN" sz="1400" b="0" i="0">
              <a:latin typeface="Candara" panose="020E0502030303020204" pitchFamily="34" charset="0"/>
            </a:rPr>
            <a:t>Mere retraction of confession is not sufficient to make the statement irrelevant.</a:t>
          </a:r>
          <a:endParaRPr lang="en-IN" sz="1400">
            <a:latin typeface="Candara" panose="020E0502030303020204" pitchFamily="34" charset="0"/>
          </a:endParaRPr>
        </a:p>
      </dgm:t>
    </dgm:pt>
    <dgm:pt modelId="{E5E9EC71-21FD-7845-A1B9-A2E0EEDAAC8B}" type="parTrans" cxnId="{E534AF72-F14F-6A46-8794-30898C6DB486}">
      <dgm:prSet/>
      <dgm:spPr/>
      <dgm:t>
        <a:bodyPr/>
        <a:lstStyle/>
        <a:p>
          <a:endParaRPr lang="en-US" sz="3200">
            <a:latin typeface="Candara" panose="020E0502030303020204" pitchFamily="34" charset="0"/>
          </a:endParaRPr>
        </a:p>
      </dgm:t>
    </dgm:pt>
    <dgm:pt modelId="{E09F5E90-CD0D-1744-A039-3E4B69AF7F5F}" type="sibTrans" cxnId="{E534AF72-F14F-6A46-8794-30898C6DB486}">
      <dgm:prSet/>
      <dgm:spPr/>
      <dgm:t>
        <a:bodyPr/>
        <a:lstStyle/>
        <a:p>
          <a:endParaRPr lang="en-US" sz="3200">
            <a:latin typeface="Candara" panose="020E0502030303020204" pitchFamily="34" charset="0"/>
          </a:endParaRPr>
        </a:p>
      </dgm:t>
    </dgm:pt>
    <dgm:pt modelId="{4FAE8D7A-ADCD-9540-BD5D-59C804E4FEC8}">
      <dgm:prSet custT="1"/>
      <dgm:spPr/>
      <dgm:t>
        <a:bodyPr/>
        <a:lstStyle/>
        <a:p>
          <a:r>
            <a:rPr lang="en-IN" sz="1400" b="0" i="0">
              <a:latin typeface="Candara" panose="020E0502030303020204" pitchFamily="34" charset="0"/>
            </a:rPr>
            <a:t>Summons are issued to buyers without cross examination of sellers during enquiry.</a:t>
          </a:r>
          <a:endParaRPr lang="en-IN" sz="1400">
            <a:latin typeface="Candara" panose="020E0502030303020204" pitchFamily="34" charset="0"/>
          </a:endParaRPr>
        </a:p>
      </dgm:t>
    </dgm:pt>
    <dgm:pt modelId="{B820F71F-A7BA-2F41-AEA7-A3247B1F7AB7}" type="parTrans" cxnId="{8B70B0C2-CCA6-204C-8615-68A9AA91950B}">
      <dgm:prSet/>
      <dgm:spPr/>
      <dgm:t>
        <a:bodyPr/>
        <a:lstStyle/>
        <a:p>
          <a:endParaRPr lang="en-US" sz="3200">
            <a:latin typeface="Candara" panose="020E0502030303020204" pitchFamily="34" charset="0"/>
          </a:endParaRPr>
        </a:p>
      </dgm:t>
    </dgm:pt>
    <dgm:pt modelId="{F44122FB-D72A-2042-9C58-3016D664A7F4}" type="sibTrans" cxnId="{8B70B0C2-CCA6-204C-8615-68A9AA91950B}">
      <dgm:prSet/>
      <dgm:spPr/>
      <dgm:t>
        <a:bodyPr/>
        <a:lstStyle/>
        <a:p>
          <a:endParaRPr lang="en-US" sz="3200">
            <a:latin typeface="Candara" panose="020E0502030303020204" pitchFamily="34" charset="0"/>
          </a:endParaRPr>
        </a:p>
      </dgm:t>
    </dgm:pt>
    <dgm:pt modelId="{EB092BDB-0E73-E547-A75C-BEAB36B89323}">
      <dgm:prSet custT="1"/>
      <dgm:spPr/>
      <dgm:t>
        <a:bodyPr/>
        <a:lstStyle/>
        <a:p>
          <a:r>
            <a:rPr lang="en-IN" sz="1400" b="0" i="0">
              <a:latin typeface="Candara" panose="020E0502030303020204" pitchFamily="34" charset="0"/>
            </a:rPr>
            <a:t>Cross examination requests by the assessees are rejected.</a:t>
          </a:r>
          <a:endParaRPr lang="en-IN" sz="1400">
            <a:latin typeface="Candara" panose="020E0502030303020204" pitchFamily="34" charset="0"/>
          </a:endParaRPr>
        </a:p>
      </dgm:t>
    </dgm:pt>
    <dgm:pt modelId="{B6F7407E-BEC4-6F45-96F8-96F5519D2ED3}" type="parTrans" cxnId="{3894EF04-2766-BE44-A246-D3D1F3275EAB}">
      <dgm:prSet/>
      <dgm:spPr/>
      <dgm:t>
        <a:bodyPr/>
        <a:lstStyle/>
        <a:p>
          <a:endParaRPr lang="en-US" sz="3200">
            <a:latin typeface="Candara" panose="020E0502030303020204" pitchFamily="34" charset="0"/>
          </a:endParaRPr>
        </a:p>
      </dgm:t>
    </dgm:pt>
    <dgm:pt modelId="{8B09F7D1-EA40-5D42-BEBE-1B95EF1A2E66}" type="sibTrans" cxnId="{3894EF04-2766-BE44-A246-D3D1F3275EAB}">
      <dgm:prSet/>
      <dgm:spPr/>
      <dgm:t>
        <a:bodyPr/>
        <a:lstStyle/>
        <a:p>
          <a:endParaRPr lang="en-US" sz="3200">
            <a:latin typeface="Candara" panose="020E0502030303020204" pitchFamily="34" charset="0"/>
          </a:endParaRPr>
        </a:p>
      </dgm:t>
    </dgm:pt>
    <dgm:pt modelId="{6B85FFFD-D0AA-4B4D-852F-023595A328C1}">
      <dgm:prSet custT="1"/>
      <dgm:spPr/>
      <dgm:t>
        <a:bodyPr/>
        <a:lstStyle/>
        <a:p>
          <a:r>
            <a:rPr lang="en-IN" sz="1400" b="0" i="0">
              <a:latin typeface="Candara" panose="020E0502030303020204" pitchFamily="34" charset="0"/>
            </a:rPr>
            <a:t>Statements of assessees recorded without issue of summons under Section 70.</a:t>
          </a:r>
          <a:endParaRPr lang="en-IN" sz="1400">
            <a:latin typeface="Candara" panose="020E0502030303020204" pitchFamily="34" charset="0"/>
          </a:endParaRPr>
        </a:p>
      </dgm:t>
    </dgm:pt>
    <dgm:pt modelId="{95B0687D-C1F7-AB45-80D8-B413ABFC99FC}" type="parTrans" cxnId="{07942169-7DDA-534E-A2A0-45CEACE76346}">
      <dgm:prSet/>
      <dgm:spPr/>
      <dgm:t>
        <a:bodyPr/>
        <a:lstStyle/>
        <a:p>
          <a:endParaRPr lang="en-US" sz="3200">
            <a:latin typeface="Candara" panose="020E0502030303020204" pitchFamily="34" charset="0"/>
          </a:endParaRPr>
        </a:p>
      </dgm:t>
    </dgm:pt>
    <dgm:pt modelId="{47E4EA5D-9941-CD43-95A7-DB1C16F416FD}" type="sibTrans" cxnId="{07942169-7DDA-534E-A2A0-45CEACE76346}">
      <dgm:prSet/>
      <dgm:spPr/>
      <dgm:t>
        <a:bodyPr/>
        <a:lstStyle/>
        <a:p>
          <a:endParaRPr lang="en-US" sz="3200">
            <a:latin typeface="Candara" panose="020E0502030303020204" pitchFamily="34" charset="0"/>
          </a:endParaRPr>
        </a:p>
      </dgm:t>
    </dgm:pt>
    <dgm:pt modelId="{4921A979-330A-A245-843E-2DEF64070117}">
      <dgm:prSet custT="1"/>
      <dgm:spPr>
        <a:solidFill>
          <a:schemeClr val="bg1"/>
        </a:solidFill>
      </dgm:spPr>
      <dgm:t>
        <a:bodyPr/>
        <a:lstStyle/>
        <a:p>
          <a:r>
            <a:rPr lang="en-IN" sz="1400" b="0" i="0" dirty="0">
              <a:latin typeface="Candara" panose="020E0502030303020204" pitchFamily="34" charset="0"/>
            </a:rPr>
            <a:t>Torture, undue pressure, the threat of arrest or mental agony is inflicted, to extort or “procure” the statements by the Departmental authorities</a:t>
          </a:r>
          <a:endParaRPr lang="en-IN" sz="1400" dirty="0">
            <a:latin typeface="Candara" panose="020E0502030303020204" pitchFamily="34" charset="0"/>
          </a:endParaRPr>
        </a:p>
      </dgm:t>
    </dgm:pt>
    <dgm:pt modelId="{EFB72B29-F505-0A40-8EEF-E76ECC6BB62E}" type="parTrans" cxnId="{E0B3E985-5042-7447-8B92-E3038490A239}">
      <dgm:prSet/>
      <dgm:spPr/>
      <dgm:t>
        <a:bodyPr/>
        <a:lstStyle/>
        <a:p>
          <a:endParaRPr lang="en-US" sz="3200">
            <a:latin typeface="Candara" panose="020E0502030303020204" pitchFamily="34" charset="0"/>
          </a:endParaRPr>
        </a:p>
      </dgm:t>
    </dgm:pt>
    <dgm:pt modelId="{50F3465D-BA6D-0A45-9C0B-185B97A3566A}" type="sibTrans" cxnId="{E0B3E985-5042-7447-8B92-E3038490A239}">
      <dgm:prSet/>
      <dgm:spPr/>
      <dgm:t>
        <a:bodyPr/>
        <a:lstStyle/>
        <a:p>
          <a:endParaRPr lang="en-US" sz="3200">
            <a:latin typeface="Candara" panose="020E0502030303020204" pitchFamily="34" charset="0"/>
          </a:endParaRPr>
        </a:p>
      </dgm:t>
    </dgm:pt>
    <dgm:pt modelId="{8AF98117-1F69-9640-AD19-DDFD7958B1F2}">
      <dgm:prSet custT="1"/>
      <dgm:spPr>
        <a:solidFill>
          <a:schemeClr val="bg1"/>
        </a:solidFill>
      </dgm:spPr>
      <dgm:t>
        <a:bodyPr/>
        <a:lstStyle/>
        <a:p>
          <a:r>
            <a:rPr lang="en-IN" sz="1400" dirty="0">
              <a:latin typeface="Candara" panose="020E0502030303020204" pitchFamily="34" charset="0"/>
            </a:rPr>
            <a:t>Statements can be relied upon against the assessee during adjudication proceedings.</a:t>
          </a:r>
        </a:p>
      </dgm:t>
    </dgm:pt>
    <dgm:pt modelId="{9DBB8A04-0C1D-124C-926B-86FE0F69448D}" type="parTrans" cxnId="{EA341972-F36E-3D43-B45B-D63A5B652E6C}">
      <dgm:prSet/>
      <dgm:spPr/>
      <dgm:t>
        <a:bodyPr/>
        <a:lstStyle/>
        <a:p>
          <a:endParaRPr lang="en-US" sz="3200">
            <a:latin typeface="Candara" panose="020E0502030303020204" pitchFamily="34" charset="0"/>
          </a:endParaRPr>
        </a:p>
      </dgm:t>
    </dgm:pt>
    <dgm:pt modelId="{BD4CF002-6AE6-7943-9B93-57EBC1DDDDDF}" type="sibTrans" cxnId="{EA341972-F36E-3D43-B45B-D63A5B652E6C}">
      <dgm:prSet/>
      <dgm:spPr/>
      <dgm:t>
        <a:bodyPr/>
        <a:lstStyle/>
        <a:p>
          <a:endParaRPr lang="en-US" sz="3200">
            <a:latin typeface="Candara" panose="020E0502030303020204" pitchFamily="34" charset="0"/>
          </a:endParaRPr>
        </a:p>
      </dgm:t>
    </dgm:pt>
    <dgm:pt modelId="{F34BB177-43D1-7F4D-8739-B4DE362928BF}" type="pres">
      <dgm:prSet presAssocID="{8E8E5AF0-F343-F44E-94CD-89A6F423B8B5}" presName="vert0" presStyleCnt="0">
        <dgm:presLayoutVars>
          <dgm:dir/>
          <dgm:animOne val="branch"/>
          <dgm:animLvl val="lvl"/>
        </dgm:presLayoutVars>
      </dgm:prSet>
      <dgm:spPr/>
      <dgm:t>
        <a:bodyPr/>
        <a:lstStyle/>
        <a:p>
          <a:endParaRPr lang="en-US"/>
        </a:p>
      </dgm:t>
    </dgm:pt>
    <dgm:pt modelId="{91154379-0007-754D-8197-8988FC2EF755}" type="pres">
      <dgm:prSet presAssocID="{839548F7-3162-364C-8FCF-09644C0557C3}" presName="thickLine" presStyleLbl="alignNode1" presStyleIdx="0" presStyleCnt="1"/>
      <dgm:spPr/>
    </dgm:pt>
    <dgm:pt modelId="{4BE55A05-17E7-194E-B3F6-69013835DAD0}" type="pres">
      <dgm:prSet presAssocID="{839548F7-3162-364C-8FCF-09644C0557C3}" presName="horz1" presStyleCnt="0"/>
      <dgm:spPr/>
    </dgm:pt>
    <dgm:pt modelId="{DA27DB19-66F3-F24F-BFB8-BDC446095FCF}" type="pres">
      <dgm:prSet presAssocID="{839548F7-3162-364C-8FCF-09644C0557C3}" presName="tx1" presStyleLbl="revTx" presStyleIdx="0" presStyleCnt="14" custScaleX="57088"/>
      <dgm:spPr/>
      <dgm:t>
        <a:bodyPr/>
        <a:lstStyle/>
        <a:p>
          <a:endParaRPr lang="en-US"/>
        </a:p>
      </dgm:t>
    </dgm:pt>
    <dgm:pt modelId="{D0174C27-405B-6E4C-A2B0-EDD7B54C8AEB}" type="pres">
      <dgm:prSet presAssocID="{839548F7-3162-364C-8FCF-09644C0557C3}" presName="vert1" presStyleCnt="0"/>
      <dgm:spPr/>
    </dgm:pt>
    <dgm:pt modelId="{27C2A3AF-0643-C040-BC81-9430D787658A}" type="pres">
      <dgm:prSet presAssocID="{001DDA78-12CA-4B4D-84BA-B31C014F7D33}" presName="vertSpace2a" presStyleCnt="0"/>
      <dgm:spPr/>
    </dgm:pt>
    <dgm:pt modelId="{C68FC00E-50AF-D640-B80C-148BA01B326F}" type="pres">
      <dgm:prSet presAssocID="{001DDA78-12CA-4B4D-84BA-B31C014F7D33}" presName="horz2" presStyleCnt="0"/>
      <dgm:spPr/>
    </dgm:pt>
    <dgm:pt modelId="{B7069178-4860-6F46-8941-5BF3618BC654}" type="pres">
      <dgm:prSet presAssocID="{001DDA78-12CA-4B4D-84BA-B31C014F7D33}" presName="horzSpace2" presStyleCnt="0"/>
      <dgm:spPr/>
    </dgm:pt>
    <dgm:pt modelId="{78EF0A98-2581-164E-B855-3F53BCD719F7}" type="pres">
      <dgm:prSet presAssocID="{001DDA78-12CA-4B4D-84BA-B31C014F7D33}" presName="tx2" presStyleLbl="revTx" presStyleIdx="1" presStyleCnt="14"/>
      <dgm:spPr/>
      <dgm:t>
        <a:bodyPr/>
        <a:lstStyle/>
        <a:p>
          <a:endParaRPr lang="en-US"/>
        </a:p>
      </dgm:t>
    </dgm:pt>
    <dgm:pt modelId="{0BFDF944-E37F-474A-A8DD-5173F12BFBCB}" type="pres">
      <dgm:prSet presAssocID="{001DDA78-12CA-4B4D-84BA-B31C014F7D33}" presName="vert2" presStyleCnt="0"/>
      <dgm:spPr/>
    </dgm:pt>
    <dgm:pt modelId="{D3E32098-6D53-AA4B-BC7F-C91E469595F8}" type="pres">
      <dgm:prSet presAssocID="{001DDA78-12CA-4B4D-84BA-B31C014F7D33}" presName="thinLine2b" presStyleLbl="callout" presStyleIdx="0" presStyleCnt="13"/>
      <dgm:spPr/>
    </dgm:pt>
    <dgm:pt modelId="{8359045D-AC73-574C-AD52-34E384734954}" type="pres">
      <dgm:prSet presAssocID="{001DDA78-12CA-4B4D-84BA-B31C014F7D33}" presName="vertSpace2b" presStyleCnt="0"/>
      <dgm:spPr/>
    </dgm:pt>
    <dgm:pt modelId="{851F4667-7CDF-C84B-B2D8-14CF60EB4576}" type="pres">
      <dgm:prSet presAssocID="{77586445-534D-694C-9743-B072B92F14B0}" presName="horz2" presStyleCnt="0"/>
      <dgm:spPr/>
    </dgm:pt>
    <dgm:pt modelId="{05782729-7B4D-D944-810B-BAE215A287EB}" type="pres">
      <dgm:prSet presAssocID="{77586445-534D-694C-9743-B072B92F14B0}" presName="horzSpace2" presStyleCnt="0"/>
      <dgm:spPr/>
    </dgm:pt>
    <dgm:pt modelId="{148FC0C6-7390-4E41-8543-502317A44FB9}" type="pres">
      <dgm:prSet presAssocID="{77586445-534D-694C-9743-B072B92F14B0}" presName="tx2" presStyleLbl="revTx" presStyleIdx="2" presStyleCnt="14"/>
      <dgm:spPr/>
      <dgm:t>
        <a:bodyPr/>
        <a:lstStyle/>
        <a:p>
          <a:endParaRPr lang="en-US"/>
        </a:p>
      </dgm:t>
    </dgm:pt>
    <dgm:pt modelId="{4D84CE1A-B686-D64E-BDD5-5094787E9D84}" type="pres">
      <dgm:prSet presAssocID="{77586445-534D-694C-9743-B072B92F14B0}" presName="vert2" presStyleCnt="0"/>
      <dgm:spPr/>
    </dgm:pt>
    <dgm:pt modelId="{F84CA885-C254-B34C-89CB-09AD28922DDC}" type="pres">
      <dgm:prSet presAssocID="{77586445-534D-694C-9743-B072B92F14B0}" presName="thinLine2b" presStyleLbl="callout" presStyleIdx="1" presStyleCnt="13"/>
      <dgm:spPr/>
    </dgm:pt>
    <dgm:pt modelId="{27F2533E-2A31-1041-BD3A-54D41BA2F0E1}" type="pres">
      <dgm:prSet presAssocID="{77586445-534D-694C-9743-B072B92F14B0}" presName="vertSpace2b" presStyleCnt="0"/>
      <dgm:spPr/>
    </dgm:pt>
    <dgm:pt modelId="{ABDF4EA3-379E-7E46-968B-C760B643FB18}" type="pres">
      <dgm:prSet presAssocID="{1BA97718-713B-EC4A-9518-F713C883F32A}" presName="horz2" presStyleCnt="0"/>
      <dgm:spPr/>
    </dgm:pt>
    <dgm:pt modelId="{1EDED8E3-6453-EA46-9EAC-217BBA667C91}" type="pres">
      <dgm:prSet presAssocID="{1BA97718-713B-EC4A-9518-F713C883F32A}" presName="horzSpace2" presStyleCnt="0"/>
      <dgm:spPr/>
    </dgm:pt>
    <dgm:pt modelId="{FDC27CFD-6682-424A-AD0B-2E5AB84EA3F5}" type="pres">
      <dgm:prSet presAssocID="{1BA97718-713B-EC4A-9518-F713C883F32A}" presName="tx2" presStyleLbl="revTx" presStyleIdx="3" presStyleCnt="14"/>
      <dgm:spPr/>
      <dgm:t>
        <a:bodyPr/>
        <a:lstStyle/>
        <a:p>
          <a:endParaRPr lang="en-US"/>
        </a:p>
      </dgm:t>
    </dgm:pt>
    <dgm:pt modelId="{25D5ACF5-947C-5943-A5FE-50DBCF94EB7D}" type="pres">
      <dgm:prSet presAssocID="{1BA97718-713B-EC4A-9518-F713C883F32A}" presName="vert2" presStyleCnt="0"/>
      <dgm:spPr/>
    </dgm:pt>
    <dgm:pt modelId="{FE4F5EBB-1326-6C44-A72D-7260E1964138}" type="pres">
      <dgm:prSet presAssocID="{1BA97718-713B-EC4A-9518-F713C883F32A}" presName="thinLine2b" presStyleLbl="callout" presStyleIdx="2" presStyleCnt="13"/>
      <dgm:spPr/>
    </dgm:pt>
    <dgm:pt modelId="{8DA28E19-13F7-434E-8DE6-9485052ACD96}" type="pres">
      <dgm:prSet presAssocID="{1BA97718-713B-EC4A-9518-F713C883F32A}" presName="vertSpace2b" presStyleCnt="0"/>
      <dgm:spPr/>
    </dgm:pt>
    <dgm:pt modelId="{F965B8DE-7F5C-5F4C-AE00-5E640066A9CB}" type="pres">
      <dgm:prSet presAssocID="{E0710094-C1C6-7746-8638-A904A658E3BB}" presName="horz2" presStyleCnt="0"/>
      <dgm:spPr/>
    </dgm:pt>
    <dgm:pt modelId="{25103EA2-61F8-3A46-83F1-24F6D156FFF1}" type="pres">
      <dgm:prSet presAssocID="{E0710094-C1C6-7746-8638-A904A658E3BB}" presName="horzSpace2" presStyleCnt="0"/>
      <dgm:spPr/>
    </dgm:pt>
    <dgm:pt modelId="{75E048F8-41DF-C844-A262-F4A8378A859E}" type="pres">
      <dgm:prSet presAssocID="{E0710094-C1C6-7746-8638-A904A658E3BB}" presName="tx2" presStyleLbl="revTx" presStyleIdx="4" presStyleCnt="14"/>
      <dgm:spPr/>
      <dgm:t>
        <a:bodyPr/>
        <a:lstStyle/>
        <a:p>
          <a:endParaRPr lang="en-US"/>
        </a:p>
      </dgm:t>
    </dgm:pt>
    <dgm:pt modelId="{93A548C4-BA49-9A48-A6F8-0F4A05CC6615}" type="pres">
      <dgm:prSet presAssocID="{E0710094-C1C6-7746-8638-A904A658E3BB}" presName="vert2" presStyleCnt="0"/>
      <dgm:spPr/>
    </dgm:pt>
    <dgm:pt modelId="{0D4B65FF-9D2C-F641-A5EA-6399F859F858}" type="pres">
      <dgm:prSet presAssocID="{E0710094-C1C6-7746-8638-A904A658E3BB}" presName="thinLine2b" presStyleLbl="callout" presStyleIdx="3" presStyleCnt="13"/>
      <dgm:spPr/>
    </dgm:pt>
    <dgm:pt modelId="{7C7BE81C-57BC-1A43-89F5-FEB792C16F43}" type="pres">
      <dgm:prSet presAssocID="{E0710094-C1C6-7746-8638-A904A658E3BB}" presName="vertSpace2b" presStyleCnt="0"/>
      <dgm:spPr/>
    </dgm:pt>
    <dgm:pt modelId="{E324C008-401A-224D-B533-F7E4FC064A35}" type="pres">
      <dgm:prSet presAssocID="{6142EC1C-BEE5-B84E-B3D8-4F376DF9B850}" presName="horz2" presStyleCnt="0"/>
      <dgm:spPr/>
    </dgm:pt>
    <dgm:pt modelId="{5F1E45BD-297F-9849-ACA3-FC309DDD9D2A}" type="pres">
      <dgm:prSet presAssocID="{6142EC1C-BEE5-B84E-B3D8-4F376DF9B850}" presName="horzSpace2" presStyleCnt="0"/>
      <dgm:spPr/>
    </dgm:pt>
    <dgm:pt modelId="{3B782AB7-A43B-A745-8C35-3D33528AFB0E}" type="pres">
      <dgm:prSet presAssocID="{6142EC1C-BEE5-B84E-B3D8-4F376DF9B850}" presName="tx2" presStyleLbl="revTx" presStyleIdx="5" presStyleCnt="14"/>
      <dgm:spPr/>
      <dgm:t>
        <a:bodyPr/>
        <a:lstStyle/>
        <a:p>
          <a:endParaRPr lang="en-US"/>
        </a:p>
      </dgm:t>
    </dgm:pt>
    <dgm:pt modelId="{399F143B-90F3-464F-A073-AB4C5C17F7DA}" type="pres">
      <dgm:prSet presAssocID="{6142EC1C-BEE5-B84E-B3D8-4F376DF9B850}" presName="vert2" presStyleCnt="0"/>
      <dgm:spPr/>
    </dgm:pt>
    <dgm:pt modelId="{346B5AA4-D1B1-984F-B754-0D9DDABFB4A0}" type="pres">
      <dgm:prSet presAssocID="{6142EC1C-BEE5-B84E-B3D8-4F376DF9B850}" presName="thinLine2b" presStyleLbl="callout" presStyleIdx="4" presStyleCnt="13"/>
      <dgm:spPr/>
    </dgm:pt>
    <dgm:pt modelId="{90DD45D7-18D6-7C41-B22E-241274461561}" type="pres">
      <dgm:prSet presAssocID="{6142EC1C-BEE5-B84E-B3D8-4F376DF9B850}" presName="vertSpace2b" presStyleCnt="0"/>
      <dgm:spPr/>
    </dgm:pt>
    <dgm:pt modelId="{DFF9FA47-7B19-C64D-899B-9558DA1C5DE1}" type="pres">
      <dgm:prSet presAssocID="{28D229F4-E9C9-5646-929A-B59D5EAB9AE5}" presName="horz2" presStyleCnt="0"/>
      <dgm:spPr/>
    </dgm:pt>
    <dgm:pt modelId="{B1CE00E8-8F79-AD48-B4A8-82F4CD5B55A1}" type="pres">
      <dgm:prSet presAssocID="{28D229F4-E9C9-5646-929A-B59D5EAB9AE5}" presName="horzSpace2" presStyleCnt="0"/>
      <dgm:spPr/>
    </dgm:pt>
    <dgm:pt modelId="{08227B98-D0A2-644E-95F3-12CAE0F4B21C}" type="pres">
      <dgm:prSet presAssocID="{28D229F4-E9C9-5646-929A-B59D5EAB9AE5}" presName="tx2" presStyleLbl="revTx" presStyleIdx="6" presStyleCnt="14"/>
      <dgm:spPr/>
      <dgm:t>
        <a:bodyPr/>
        <a:lstStyle/>
        <a:p>
          <a:endParaRPr lang="en-US"/>
        </a:p>
      </dgm:t>
    </dgm:pt>
    <dgm:pt modelId="{3CFEFA55-D406-B24E-BFEC-E2F88AEF58C6}" type="pres">
      <dgm:prSet presAssocID="{28D229F4-E9C9-5646-929A-B59D5EAB9AE5}" presName="vert2" presStyleCnt="0"/>
      <dgm:spPr/>
    </dgm:pt>
    <dgm:pt modelId="{4B677258-2F2A-574D-B3BD-1AA52A208C33}" type="pres">
      <dgm:prSet presAssocID="{28D229F4-E9C9-5646-929A-B59D5EAB9AE5}" presName="thinLine2b" presStyleLbl="callout" presStyleIdx="5" presStyleCnt="13"/>
      <dgm:spPr/>
    </dgm:pt>
    <dgm:pt modelId="{70CF3B23-AEA2-FF43-B16F-686DC14C5D52}" type="pres">
      <dgm:prSet presAssocID="{28D229F4-E9C9-5646-929A-B59D5EAB9AE5}" presName="vertSpace2b" presStyleCnt="0"/>
      <dgm:spPr/>
    </dgm:pt>
    <dgm:pt modelId="{053B5E67-E04A-BA4A-B146-E8CF81520D7E}" type="pres">
      <dgm:prSet presAssocID="{4583CF4F-8495-A242-9F39-E0B41D448393}" presName="horz2" presStyleCnt="0"/>
      <dgm:spPr/>
    </dgm:pt>
    <dgm:pt modelId="{4721864F-DBF5-EB42-8D9D-930239B0C6AF}" type="pres">
      <dgm:prSet presAssocID="{4583CF4F-8495-A242-9F39-E0B41D448393}" presName="horzSpace2" presStyleCnt="0"/>
      <dgm:spPr/>
    </dgm:pt>
    <dgm:pt modelId="{8366F4BE-F9D9-884F-B13F-D6B243190E1C}" type="pres">
      <dgm:prSet presAssocID="{4583CF4F-8495-A242-9F39-E0B41D448393}" presName="tx2" presStyleLbl="revTx" presStyleIdx="7" presStyleCnt="14"/>
      <dgm:spPr/>
      <dgm:t>
        <a:bodyPr/>
        <a:lstStyle/>
        <a:p>
          <a:endParaRPr lang="en-US"/>
        </a:p>
      </dgm:t>
    </dgm:pt>
    <dgm:pt modelId="{AA195092-E6A4-2D41-8F4B-D5DAED9855EF}" type="pres">
      <dgm:prSet presAssocID="{4583CF4F-8495-A242-9F39-E0B41D448393}" presName="vert2" presStyleCnt="0"/>
      <dgm:spPr/>
    </dgm:pt>
    <dgm:pt modelId="{731213D2-5217-804B-A465-BD8120EDE9BC}" type="pres">
      <dgm:prSet presAssocID="{4583CF4F-8495-A242-9F39-E0B41D448393}" presName="thinLine2b" presStyleLbl="callout" presStyleIdx="6" presStyleCnt="13"/>
      <dgm:spPr/>
    </dgm:pt>
    <dgm:pt modelId="{044E26BD-4B39-4948-86AC-32BE14376928}" type="pres">
      <dgm:prSet presAssocID="{4583CF4F-8495-A242-9F39-E0B41D448393}" presName="vertSpace2b" presStyleCnt="0"/>
      <dgm:spPr/>
    </dgm:pt>
    <dgm:pt modelId="{30698C7B-563F-3B43-965E-D0031E1DB437}" type="pres">
      <dgm:prSet presAssocID="{CDDC4430-DAF7-B841-BF0B-46854162E996}" presName="horz2" presStyleCnt="0"/>
      <dgm:spPr/>
    </dgm:pt>
    <dgm:pt modelId="{FBB492DE-B96A-2149-8B59-13785CD4952C}" type="pres">
      <dgm:prSet presAssocID="{CDDC4430-DAF7-B841-BF0B-46854162E996}" presName="horzSpace2" presStyleCnt="0"/>
      <dgm:spPr/>
    </dgm:pt>
    <dgm:pt modelId="{FAF7CA6A-8F91-834A-8ABB-7288F82111F4}" type="pres">
      <dgm:prSet presAssocID="{CDDC4430-DAF7-B841-BF0B-46854162E996}" presName="tx2" presStyleLbl="revTx" presStyleIdx="8" presStyleCnt="14"/>
      <dgm:spPr/>
      <dgm:t>
        <a:bodyPr/>
        <a:lstStyle/>
        <a:p>
          <a:endParaRPr lang="en-US"/>
        </a:p>
      </dgm:t>
    </dgm:pt>
    <dgm:pt modelId="{6D26836A-3726-0B4E-81A8-15DFB69A7318}" type="pres">
      <dgm:prSet presAssocID="{CDDC4430-DAF7-B841-BF0B-46854162E996}" presName="vert2" presStyleCnt="0"/>
      <dgm:spPr/>
    </dgm:pt>
    <dgm:pt modelId="{028125C8-7455-F643-8CF7-B12A32A23396}" type="pres">
      <dgm:prSet presAssocID="{CDDC4430-DAF7-B841-BF0B-46854162E996}" presName="thinLine2b" presStyleLbl="callout" presStyleIdx="7" presStyleCnt="13"/>
      <dgm:spPr/>
    </dgm:pt>
    <dgm:pt modelId="{0330FF9A-8F2D-D647-A4E2-E8C21EF4EA5A}" type="pres">
      <dgm:prSet presAssocID="{CDDC4430-DAF7-B841-BF0B-46854162E996}" presName="vertSpace2b" presStyleCnt="0"/>
      <dgm:spPr/>
    </dgm:pt>
    <dgm:pt modelId="{538D6D4E-39AC-7A46-B2BC-1B883407FE5C}" type="pres">
      <dgm:prSet presAssocID="{4FAE8D7A-ADCD-9540-BD5D-59C804E4FEC8}" presName="horz2" presStyleCnt="0"/>
      <dgm:spPr/>
    </dgm:pt>
    <dgm:pt modelId="{FC24AADA-329B-9F42-9494-A1EF925352B5}" type="pres">
      <dgm:prSet presAssocID="{4FAE8D7A-ADCD-9540-BD5D-59C804E4FEC8}" presName="horzSpace2" presStyleCnt="0"/>
      <dgm:spPr/>
    </dgm:pt>
    <dgm:pt modelId="{2D506E40-42D0-2F42-A472-D0D046BCC7BC}" type="pres">
      <dgm:prSet presAssocID="{4FAE8D7A-ADCD-9540-BD5D-59C804E4FEC8}" presName="tx2" presStyleLbl="revTx" presStyleIdx="9" presStyleCnt="14"/>
      <dgm:spPr/>
      <dgm:t>
        <a:bodyPr/>
        <a:lstStyle/>
        <a:p>
          <a:endParaRPr lang="en-US"/>
        </a:p>
      </dgm:t>
    </dgm:pt>
    <dgm:pt modelId="{94818F87-1EEB-3A49-9B09-2B37324CE280}" type="pres">
      <dgm:prSet presAssocID="{4FAE8D7A-ADCD-9540-BD5D-59C804E4FEC8}" presName="vert2" presStyleCnt="0"/>
      <dgm:spPr/>
    </dgm:pt>
    <dgm:pt modelId="{7CCAA762-79B7-0442-AAD6-EF388719C922}" type="pres">
      <dgm:prSet presAssocID="{4FAE8D7A-ADCD-9540-BD5D-59C804E4FEC8}" presName="thinLine2b" presStyleLbl="callout" presStyleIdx="8" presStyleCnt="13"/>
      <dgm:spPr/>
    </dgm:pt>
    <dgm:pt modelId="{016FC27E-E015-9746-93C7-BB9B8D8204A2}" type="pres">
      <dgm:prSet presAssocID="{4FAE8D7A-ADCD-9540-BD5D-59C804E4FEC8}" presName="vertSpace2b" presStyleCnt="0"/>
      <dgm:spPr/>
    </dgm:pt>
    <dgm:pt modelId="{9BD61B6A-2C6F-DB47-A42B-063772EEE2BA}" type="pres">
      <dgm:prSet presAssocID="{EB092BDB-0E73-E547-A75C-BEAB36B89323}" presName="horz2" presStyleCnt="0"/>
      <dgm:spPr/>
    </dgm:pt>
    <dgm:pt modelId="{D9BB2905-AD71-CA48-862A-153A114BB695}" type="pres">
      <dgm:prSet presAssocID="{EB092BDB-0E73-E547-A75C-BEAB36B89323}" presName="horzSpace2" presStyleCnt="0"/>
      <dgm:spPr/>
    </dgm:pt>
    <dgm:pt modelId="{BF86F683-60C3-4F49-A040-8DF891AB2DBC}" type="pres">
      <dgm:prSet presAssocID="{EB092BDB-0E73-E547-A75C-BEAB36B89323}" presName="tx2" presStyleLbl="revTx" presStyleIdx="10" presStyleCnt="14"/>
      <dgm:spPr/>
      <dgm:t>
        <a:bodyPr/>
        <a:lstStyle/>
        <a:p>
          <a:endParaRPr lang="en-US"/>
        </a:p>
      </dgm:t>
    </dgm:pt>
    <dgm:pt modelId="{4A4EF2F9-53C8-1141-B735-7992B303C6EB}" type="pres">
      <dgm:prSet presAssocID="{EB092BDB-0E73-E547-A75C-BEAB36B89323}" presName="vert2" presStyleCnt="0"/>
      <dgm:spPr/>
    </dgm:pt>
    <dgm:pt modelId="{B10D6AF0-6E7B-1E49-9EBE-E187F12B5274}" type="pres">
      <dgm:prSet presAssocID="{EB092BDB-0E73-E547-A75C-BEAB36B89323}" presName="thinLine2b" presStyleLbl="callout" presStyleIdx="9" presStyleCnt="13"/>
      <dgm:spPr/>
    </dgm:pt>
    <dgm:pt modelId="{E0B513C5-0EA5-1A49-B8D8-20F0568ED102}" type="pres">
      <dgm:prSet presAssocID="{EB092BDB-0E73-E547-A75C-BEAB36B89323}" presName="vertSpace2b" presStyleCnt="0"/>
      <dgm:spPr/>
    </dgm:pt>
    <dgm:pt modelId="{9FF64C63-53A4-6247-A57F-D962B29568CA}" type="pres">
      <dgm:prSet presAssocID="{6B85FFFD-D0AA-4B4D-852F-023595A328C1}" presName="horz2" presStyleCnt="0"/>
      <dgm:spPr/>
    </dgm:pt>
    <dgm:pt modelId="{2A5EAE2F-18F4-0F43-9CF5-892460D31CE5}" type="pres">
      <dgm:prSet presAssocID="{6B85FFFD-D0AA-4B4D-852F-023595A328C1}" presName="horzSpace2" presStyleCnt="0"/>
      <dgm:spPr/>
    </dgm:pt>
    <dgm:pt modelId="{6F836EC9-8415-C048-B4AD-EC25D189679F}" type="pres">
      <dgm:prSet presAssocID="{6B85FFFD-D0AA-4B4D-852F-023595A328C1}" presName="tx2" presStyleLbl="revTx" presStyleIdx="11" presStyleCnt="14"/>
      <dgm:spPr/>
      <dgm:t>
        <a:bodyPr/>
        <a:lstStyle/>
        <a:p>
          <a:endParaRPr lang="en-US"/>
        </a:p>
      </dgm:t>
    </dgm:pt>
    <dgm:pt modelId="{B1C3C859-D736-6649-ADE7-EDF16D49279C}" type="pres">
      <dgm:prSet presAssocID="{6B85FFFD-D0AA-4B4D-852F-023595A328C1}" presName="vert2" presStyleCnt="0"/>
      <dgm:spPr/>
    </dgm:pt>
    <dgm:pt modelId="{9DB40877-9E50-8F43-9E6A-8C3918955B16}" type="pres">
      <dgm:prSet presAssocID="{6B85FFFD-D0AA-4B4D-852F-023595A328C1}" presName="thinLine2b" presStyleLbl="callout" presStyleIdx="10" presStyleCnt="13"/>
      <dgm:spPr/>
    </dgm:pt>
    <dgm:pt modelId="{7F50382E-2FCF-5B42-BE8D-73A9AE8A1864}" type="pres">
      <dgm:prSet presAssocID="{6B85FFFD-D0AA-4B4D-852F-023595A328C1}" presName="vertSpace2b" presStyleCnt="0"/>
      <dgm:spPr/>
    </dgm:pt>
    <dgm:pt modelId="{4624891C-6B4E-FB46-B346-B5FC94C94064}" type="pres">
      <dgm:prSet presAssocID="{4921A979-330A-A245-843E-2DEF64070117}" presName="horz2" presStyleCnt="0"/>
      <dgm:spPr/>
    </dgm:pt>
    <dgm:pt modelId="{C4A25EAF-FA6E-C445-A554-FF719545A890}" type="pres">
      <dgm:prSet presAssocID="{4921A979-330A-A245-843E-2DEF64070117}" presName="horzSpace2" presStyleCnt="0"/>
      <dgm:spPr/>
    </dgm:pt>
    <dgm:pt modelId="{DD85C5CD-D4EA-5F4F-848E-430264E3470B}" type="pres">
      <dgm:prSet presAssocID="{4921A979-330A-A245-843E-2DEF64070117}" presName="tx2" presStyleLbl="revTx" presStyleIdx="12" presStyleCnt="14"/>
      <dgm:spPr/>
      <dgm:t>
        <a:bodyPr/>
        <a:lstStyle/>
        <a:p>
          <a:endParaRPr lang="en-US"/>
        </a:p>
      </dgm:t>
    </dgm:pt>
    <dgm:pt modelId="{8E7F5FEA-2DD4-C342-89EA-849AC275F8B6}" type="pres">
      <dgm:prSet presAssocID="{4921A979-330A-A245-843E-2DEF64070117}" presName="vert2" presStyleCnt="0"/>
      <dgm:spPr/>
    </dgm:pt>
    <dgm:pt modelId="{3EBF7AB4-BD4F-9940-B31B-6C103993CE43}" type="pres">
      <dgm:prSet presAssocID="{4921A979-330A-A245-843E-2DEF64070117}" presName="thinLine2b" presStyleLbl="callout" presStyleIdx="11" presStyleCnt="13"/>
      <dgm:spPr/>
    </dgm:pt>
    <dgm:pt modelId="{5833EB44-4CC7-344B-9A92-DB0AA813E63A}" type="pres">
      <dgm:prSet presAssocID="{4921A979-330A-A245-843E-2DEF64070117}" presName="vertSpace2b" presStyleCnt="0"/>
      <dgm:spPr/>
    </dgm:pt>
    <dgm:pt modelId="{AD6FB50E-E586-6B4D-8684-1087024B20C8}" type="pres">
      <dgm:prSet presAssocID="{8AF98117-1F69-9640-AD19-DDFD7958B1F2}" presName="horz2" presStyleCnt="0"/>
      <dgm:spPr/>
    </dgm:pt>
    <dgm:pt modelId="{91A55DD9-70FF-6647-AD65-4B174F9E8CC7}" type="pres">
      <dgm:prSet presAssocID="{8AF98117-1F69-9640-AD19-DDFD7958B1F2}" presName="horzSpace2" presStyleCnt="0"/>
      <dgm:spPr/>
    </dgm:pt>
    <dgm:pt modelId="{A3AA6F63-B254-AF43-ACC2-112A646A9E04}" type="pres">
      <dgm:prSet presAssocID="{8AF98117-1F69-9640-AD19-DDFD7958B1F2}" presName="tx2" presStyleLbl="revTx" presStyleIdx="13" presStyleCnt="14"/>
      <dgm:spPr/>
      <dgm:t>
        <a:bodyPr/>
        <a:lstStyle/>
        <a:p>
          <a:endParaRPr lang="en-US"/>
        </a:p>
      </dgm:t>
    </dgm:pt>
    <dgm:pt modelId="{DFE7F982-A454-C040-A3B5-A56A4165A744}" type="pres">
      <dgm:prSet presAssocID="{8AF98117-1F69-9640-AD19-DDFD7958B1F2}" presName="vert2" presStyleCnt="0"/>
      <dgm:spPr/>
    </dgm:pt>
    <dgm:pt modelId="{7D6346CE-88C5-4944-A7F2-57E5DA17FD0D}" type="pres">
      <dgm:prSet presAssocID="{8AF98117-1F69-9640-AD19-DDFD7958B1F2}" presName="thinLine2b" presStyleLbl="callout" presStyleIdx="12" presStyleCnt="13"/>
      <dgm:spPr/>
    </dgm:pt>
    <dgm:pt modelId="{7F853775-139A-C24F-B974-E3EBE5B04A51}" type="pres">
      <dgm:prSet presAssocID="{8AF98117-1F69-9640-AD19-DDFD7958B1F2}" presName="vertSpace2b" presStyleCnt="0"/>
      <dgm:spPr/>
    </dgm:pt>
  </dgm:ptLst>
  <dgm:cxnLst>
    <dgm:cxn modelId="{3894EF04-2766-BE44-A246-D3D1F3275EAB}" srcId="{839548F7-3162-364C-8FCF-09644C0557C3}" destId="{EB092BDB-0E73-E547-A75C-BEAB36B89323}" srcOrd="9" destOrd="0" parTransId="{B6F7407E-BEC4-6F45-96F8-96F5519D2ED3}" sibTransId="{8B09F7D1-EA40-5D42-BEBE-1B95EF1A2E66}"/>
    <dgm:cxn modelId="{EC2F4C3C-2449-1744-BA81-A6429EA694DE}" srcId="{839548F7-3162-364C-8FCF-09644C0557C3}" destId="{28D229F4-E9C9-5646-929A-B59D5EAB9AE5}" srcOrd="5" destOrd="0" parTransId="{0806FA7D-8A14-A440-9EBF-F9557718CDFD}" sibTransId="{CB892AE0-3C31-674D-9498-4656F2B4B738}"/>
    <dgm:cxn modelId="{B9585EBF-4C29-4830-9766-C72B68BDB8A2}" type="presOf" srcId="{4583CF4F-8495-A242-9F39-E0B41D448393}" destId="{8366F4BE-F9D9-884F-B13F-D6B243190E1C}" srcOrd="0" destOrd="0" presId="urn:microsoft.com/office/officeart/2008/layout/LinedList"/>
    <dgm:cxn modelId="{98BEA969-BACD-423D-A436-632E105026BF}" type="presOf" srcId="{6142EC1C-BEE5-B84E-B3D8-4F376DF9B850}" destId="{3B782AB7-A43B-A745-8C35-3D33528AFB0E}" srcOrd="0" destOrd="0" presId="urn:microsoft.com/office/officeart/2008/layout/LinedList"/>
    <dgm:cxn modelId="{3D00D77E-28C1-6144-A458-30CBD2098864}" srcId="{839548F7-3162-364C-8FCF-09644C0557C3}" destId="{6142EC1C-BEE5-B84E-B3D8-4F376DF9B850}" srcOrd="4" destOrd="0" parTransId="{A9C55F44-6176-0342-9ED9-32002F9B0D2C}" sibTransId="{6E42914D-9964-0546-A834-6EA3C3C92196}"/>
    <dgm:cxn modelId="{8E60A019-7AA2-4B3D-8D24-2E6B8E6F38A2}" type="presOf" srcId="{839548F7-3162-364C-8FCF-09644C0557C3}" destId="{DA27DB19-66F3-F24F-BFB8-BDC446095FCF}" srcOrd="0" destOrd="0" presId="urn:microsoft.com/office/officeart/2008/layout/LinedList"/>
    <dgm:cxn modelId="{6382B0DB-1F20-498C-8096-4EF7F390BC3B}" type="presOf" srcId="{28D229F4-E9C9-5646-929A-B59D5EAB9AE5}" destId="{08227B98-D0A2-644E-95F3-12CAE0F4B21C}" srcOrd="0" destOrd="0" presId="urn:microsoft.com/office/officeart/2008/layout/LinedList"/>
    <dgm:cxn modelId="{A368D92A-FC53-4044-BED1-FCFD88542BEE}" type="presOf" srcId="{E0710094-C1C6-7746-8638-A904A658E3BB}" destId="{75E048F8-41DF-C844-A262-F4A8378A859E}" srcOrd="0" destOrd="0" presId="urn:microsoft.com/office/officeart/2008/layout/LinedList"/>
    <dgm:cxn modelId="{EA341972-F36E-3D43-B45B-D63A5B652E6C}" srcId="{839548F7-3162-364C-8FCF-09644C0557C3}" destId="{8AF98117-1F69-9640-AD19-DDFD7958B1F2}" srcOrd="12" destOrd="0" parTransId="{9DBB8A04-0C1D-124C-926B-86FE0F69448D}" sibTransId="{BD4CF002-6AE6-7943-9B93-57EBC1DDDDDF}"/>
    <dgm:cxn modelId="{25842953-9F7D-C049-ACA1-181BC0629343}" srcId="{839548F7-3162-364C-8FCF-09644C0557C3}" destId="{4583CF4F-8495-A242-9F39-E0B41D448393}" srcOrd="6" destOrd="0" parTransId="{C7E02EAC-68EE-5A42-A39D-1637D33CCCFE}" sibTransId="{8C97F3A6-717E-5249-9DFA-FA18CC5A326D}"/>
    <dgm:cxn modelId="{829EBB3B-C39D-4D65-BC10-49CEDC7145FC}" type="presOf" srcId="{8E8E5AF0-F343-F44E-94CD-89A6F423B8B5}" destId="{F34BB177-43D1-7F4D-8739-B4DE362928BF}" srcOrd="0" destOrd="0" presId="urn:microsoft.com/office/officeart/2008/layout/LinedList"/>
    <dgm:cxn modelId="{07942169-7DDA-534E-A2A0-45CEACE76346}" srcId="{839548F7-3162-364C-8FCF-09644C0557C3}" destId="{6B85FFFD-D0AA-4B4D-852F-023595A328C1}" srcOrd="10" destOrd="0" parTransId="{95B0687D-C1F7-AB45-80D8-B413ABFC99FC}" sibTransId="{47E4EA5D-9941-CD43-95A7-DB1C16F416FD}"/>
    <dgm:cxn modelId="{303B8534-70FE-426E-9F11-AAD48263F44D}" type="presOf" srcId="{77586445-534D-694C-9743-B072B92F14B0}" destId="{148FC0C6-7390-4E41-8543-502317A44FB9}" srcOrd="0" destOrd="0" presId="urn:microsoft.com/office/officeart/2008/layout/LinedList"/>
    <dgm:cxn modelId="{0F980DE4-E568-4902-BBCF-175430184A84}" type="presOf" srcId="{8AF98117-1F69-9640-AD19-DDFD7958B1F2}" destId="{A3AA6F63-B254-AF43-ACC2-112A646A9E04}" srcOrd="0" destOrd="0" presId="urn:microsoft.com/office/officeart/2008/layout/LinedList"/>
    <dgm:cxn modelId="{4C3740E3-6F02-6347-A9ED-AF98D36AFD19}" srcId="{8E8E5AF0-F343-F44E-94CD-89A6F423B8B5}" destId="{839548F7-3162-364C-8FCF-09644C0557C3}" srcOrd="0" destOrd="0" parTransId="{6EB6988A-2F00-7246-812B-0288D90E7EC3}" sibTransId="{4C588F3C-365F-1448-8E02-798550CA161C}"/>
    <dgm:cxn modelId="{E3850389-9A75-42E1-9CEE-F35AF94EFB9D}" type="presOf" srcId="{4FAE8D7A-ADCD-9540-BD5D-59C804E4FEC8}" destId="{2D506E40-42D0-2F42-A472-D0D046BCC7BC}" srcOrd="0" destOrd="0" presId="urn:microsoft.com/office/officeart/2008/layout/LinedList"/>
    <dgm:cxn modelId="{8B70B0C2-CCA6-204C-8615-68A9AA91950B}" srcId="{839548F7-3162-364C-8FCF-09644C0557C3}" destId="{4FAE8D7A-ADCD-9540-BD5D-59C804E4FEC8}" srcOrd="8" destOrd="0" parTransId="{B820F71F-A7BA-2F41-AEA7-A3247B1F7AB7}" sibTransId="{F44122FB-D72A-2042-9C58-3016D664A7F4}"/>
    <dgm:cxn modelId="{6E653663-CA2F-BC4C-A16F-7D3B06E4F98C}" srcId="{839548F7-3162-364C-8FCF-09644C0557C3}" destId="{001DDA78-12CA-4B4D-84BA-B31C014F7D33}" srcOrd="0" destOrd="0" parTransId="{0D9E6BC9-46A0-C243-B804-24F9C10FADE9}" sibTransId="{0C3676CB-C886-7A4D-8635-A42AA856DFCF}"/>
    <dgm:cxn modelId="{D3B8CA1B-1F1A-6D42-90A1-8E4BE787B0B3}" srcId="{839548F7-3162-364C-8FCF-09644C0557C3}" destId="{77586445-534D-694C-9743-B072B92F14B0}" srcOrd="1" destOrd="0" parTransId="{89F04475-CAAA-4848-ADD9-67A952C164CF}" sibTransId="{636CCD05-D127-4D4F-BDF6-31ED175BD323}"/>
    <dgm:cxn modelId="{D2E637B4-4FFB-4013-95D6-34F7C9920B3E}" type="presOf" srcId="{6B85FFFD-D0AA-4B4D-852F-023595A328C1}" destId="{6F836EC9-8415-C048-B4AD-EC25D189679F}" srcOrd="0" destOrd="0" presId="urn:microsoft.com/office/officeart/2008/layout/LinedList"/>
    <dgm:cxn modelId="{E534AF72-F14F-6A46-8794-30898C6DB486}" srcId="{839548F7-3162-364C-8FCF-09644C0557C3}" destId="{CDDC4430-DAF7-B841-BF0B-46854162E996}" srcOrd="7" destOrd="0" parTransId="{E5E9EC71-21FD-7845-A1B9-A2E0EEDAAC8B}" sibTransId="{E09F5E90-CD0D-1744-A039-3E4B69AF7F5F}"/>
    <dgm:cxn modelId="{1A0D5357-D501-4E51-BB98-2B2947343783}" type="presOf" srcId="{EB092BDB-0E73-E547-A75C-BEAB36B89323}" destId="{BF86F683-60C3-4F49-A040-8DF891AB2DBC}" srcOrd="0" destOrd="0" presId="urn:microsoft.com/office/officeart/2008/layout/LinedList"/>
    <dgm:cxn modelId="{1C4EDC66-F7D0-4FAA-9890-8655BC6C789C}" type="presOf" srcId="{001DDA78-12CA-4B4D-84BA-B31C014F7D33}" destId="{78EF0A98-2581-164E-B855-3F53BCD719F7}" srcOrd="0" destOrd="0" presId="urn:microsoft.com/office/officeart/2008/layout/LinedList"/>
    <dgm:cxn modelId="{62818227-7DC5-8943-AD6D-133C2A56112A}" srcId="{839548F7-3162-364C-8FCF-09644C0557C3}" destId="{E0710094-C1C6-7746-8638-A904A658E3BB}" srcOrd="3" destOrd="0" parTransId="{27DF7BB6-931E-A749-82EC-163D6C83D93C}" sibTransId="{F4D6547D-BA78-B44D-BE61-A1738167BF95}"/>
    <dgm:cxn modelId="{2A8AADAB-CD3B-324B-82ED-15F8D5565D5B}" srcId="{839548F7-3162-364C-8FCF-09644C0557C3}" destId="{1BA97718-713B-EC4A-9518-F713C883F32A}" srcOrd="2" destOrd="0" parTransId="{A57B69F8-B9EF-5248-AEFB-06648B191D04}" sibTransId="{4125679D-CDE7-C14A-A39D-2793D768C5E1}"/>
    <dgm:cxn modelId="{C2FCAA39-855F-417E-8B2A-EF1C38D5DE73}" type="presOf" srcId="{1BA97718-713B-EC4A-9518-F713C883F32A}" destId="{FDC27CFD-6682-424A-AD0B-2E5AB84EA3F5}" srcOrd="0" destOrd="0" presId="urn:microsoft.com/office/officeart/2008/layout/LinedList"/>
    <dgm:cxn modelId="{4D564130-34E5-4952-A3C6-B1AA0F017420}" type="presOf" srcId="{4921A979-330A-A245-843E-2DEF64070117}" destId="{DD85C5CD-D4EA-5F4F-848E-430264E3470B}" srcOrd="0" destOrd="0" presId="urn:microsoft.com/office/officeart/2008/layout/LinedList"/>
    <dgm:cxn modelId="{E0B3E985-5042-7447-8B92-E3038490A239}" srcId="{839548F7-3162-364C-8FCF-09644C0557C3}" destId="{4921A979-330A-A245-843E-2DEF64070117}" srcOrd="11" destOrd="0" parTransId="{EFB72B29-F505-0A40-8EEF-E76ECC6BB62E}" sibTransId="{50F3465D-BA6D-0A45-9C0B-185B97A3566A}"/>
    <dgm:cxn modelId="{E1BA31DE-F64F-4F54-B314-44269FE94D31}" type="presOf" srcId="{CDDC4430-DAF7-B841-BF0B-46854162E996}" destId="{FAF7CA6A-8F91-834A-8ABB-7288F82111F4}" srcOrd="0" destOrd="0" presId="urn:microsoft.com/office/officeart/2008/layout/LinedList"/>
    <dgm:cxn modelId="{05C006D0-AD39-4031-955B-A947EF8BBDEC}" type="presParOf" srcId="{F34BB177-43D1-7F4D-8739-B4DE362928BF}" destId="{91154379-0007-754D-8197-8988FC2EF755}" srcOrd="0" destOrd="0" presId="urn:microsoft.com/office/officeart/2008/layout/LinedList"/>
    <dgm:cxn modelId="{00862202-5C68-4A07-B9AE-FA5BCD6F77EA}" type="presParOf" srcId="{F34BB177-43D1-7F4D-8739-B4DE362928BF}" destId="{4BE55A05-17E7-194E-B3F6-69013835DAD0}" srcOrd="1" destOrd="0" presId="urn:microsoft.com/office/officeart/2008/layout/LinedList"/>
    <dgm:cxn modelId="{CC29B988-AB58-454E-8E19-7B163812517F}" type="presParOf" srcId="{4BE55A05-17E7-194E-B3F6-69013835DAD0}" destId="{DA27DB19-66F3-F24F-BFB8-BDC446095FCF}" srcOrd="0" destOrd="0" presId="urn:microsoft.com/office/officeart/2008/layout/LinedList"/>
    <dgm:cxn modelId="{CE2FD039-54B0-4997-9288-537666D6DC31}" type="presParOf" srcId="{4BE55A05-17E7-194E-B3F6-69013835DAD0}" destId="{D0174C27-405B-6E4C-A2B0-EDD7B54C8AEB}" srcOrd="1" destOrd="0" presId="urn:microsoft.com/office/officeart/2008/layout/LinedList"/>
    <dgm:cxn modelId="{3EB86D4A-EE57-4160-81ED-9EBBEC5BC121}" type="presParOf" srcId="{D0174C27-405B-6E4C-A2B0-EDD7B54C8AEB}" destId="{27C2A3AF-0643-C040-BC81-9430D787658A}" srcOrd="0" destOrd="0" presId="urn:microsoft.com/office/officeart/2008/layout/LinedList"/>
    <dgm:cxn modelId="{87D82797-BB1F-494D-B47A-E5968A05CA95}" type="presParOf" srcId="{D0174C27-405B-6E4C-A2B0-EDD7B54C8AEB}" destId="{C68FC00E-50AF-D640-B80C-148BA01B326F}" srcOrd="1" destOrd="0" presId="urn:microsoft.com/office/officeart/2008/layout/LinedList"/>
    <dgm:cxn modelId="{A5689C83-43D4-434E-87D5-6C9B2DB5FD76}" type="presParOf" srcId="{C68FC00E-50AF-D640-B80C-148BA01B326F}" destId="{B7069178-4860-6F46-8941-5BF3618BC654}" srcOrd="0" destOrd="0" presId="urn:microsoft.com/office/officeart/2008/layout/LinedList"/>
    <dgm:cxn modelId="{0D0E5A9F-4E5E-44DC-B99D-607B56F298BE}" type="presParOf" srcId="{C68FC00E-50AF-D640-B80C-148BA01B326F}" destId="{78EF0A98-2581-164E-B855-3F53BCD719F7}" srcOrd="1" destOrd="0" presId="urn:microsoft.com/office/officeart/2008/layout/LinedList"/>
    <dgm:cxn modelId="{2666AE6A-E7B2-4C75-ADF5-5322E415A997}" type="presParOf" srcId="{C68FC00E-50AF-D640-B80C-148BA01B326F}" destId="{0BFDF944-E37F-474A-A8DD-5173F12BFBCB}" srcOrd="2" destOrd="0" presId="urn:microsoft.com/office/officeart/2008/layout/LinedList"/>
    <dgm:cxn modelId="{62E2004F-3817-4039-AE04-66164334D4FC}" type="presParOf" srcId="{D0174C27-405B-6E4C-A2B0-EDD7B54C8AEB}" destId="{D3E32098-6D53-AA4B-BC7F-C91E469595F8}" srcOrd="2" destOrd="0" presId="urn:microsoft.com/office/officeart/2008/layout/LinedList"/>
    <dgm:cxn modelId="{FD10066A-BE4E-4728-868E-9B5C521B9207}" type="presParOf" srcId="{D0174C27-405B-6E4C-A2B0-EDD7B54C8AEB}" destId="{8359045D-AC73-574C-AD52-34E384734954}" srcOrd="3" destOrd="0" presId="urn:microsoft.com/office/officeart/2008/layout/LinedList"/>
    <dgm:cxn modelId="{67BA2D7F-C5FA-40CD-B893-F5A0D287558B}" type="presParOf" srcId="{D0174C27-405B-6E4C-A2B0-EDD7B54C8AEB}" destId="{851F4667-7CDF-C84B-B2D8-14CF60EB4576}" srcOrd="4" destOrd="0" presId="urn:microsoft.com/office/officeart/2008/layout/LinedList"/>
    <dgm:cxn modelId="{C6B823CD-E8EA-43D8-97F2-31D831A572C5}" type="presParOf" srcId="{851F4667-7CDF-C84B-B2D8-14CF60EB4576}" destId="{05782729-7B4D-D944-810B-BAE215A287EB}" srcOrd="0" destOrd="0" presId="urn:microsoft.com/office/officeart/2008/layout/LinedList"/>
    <dgm:cxn modelId="{25B50789-53A8-4217-AB9A-8EBFA0FE0A1C}" type="presParOf" srcId="{851F4667-7CDF-C84B-B2D8-14CF60EB4576}" destId="{148FC0C6-7390-4E41-8543-502317A44FB9}" srcOrd="1" destOrd="0" presId="urn:microsoft.com/office/officeart/2008/layout/LinedList"/>
    <dgm:cxn modelId="{D76CE0A2-413E-4D5B-BD33-440DF5A84F32}" type="presParOf" srcId="{851F4667-7CDF-C84B-B2D8-14CF60EB4576}" destId="{4D84CE1A-B686-D64E-BDD5-5094787E9D84}" srcOrd="2" destOrd="0" presId="urn:microsoft.com/office/officeart/2008/layout/LinedList"/>
    <dgm:cxn modelId="{C548F22A-AD1A-43AF-8AD1-25E33E776BA4}" type="presParOf" srcId="{D0174C27-405B-6E4C-A2B0-EDD7B54C8AEB}" destId="{F84CA885-C254-B34C-89CB-09AD28922DDC}" srcOrd="5" destOrd="0" presId="urn:microsoft.com/office/officeart/2008/layout/LinedList"/>
    <dgm:cxn modelId="{DA084704-BEA9-4170-8B98-8CE3B84FB79A}" type="presParOf" srcId="{D0174C27-405B-6E4C-A2B0-EDD7B54C8AEB}" destId="{27F2533E-2A31-1041-BD3A-54D41BA2F0E1}" srcOrd="6" destOrd="0" presId="urn:microsoft.com/office/officeart/2008/layout/LinedList"/>
    <dgm:cxn modelId="{A9177D2A-D66E-4C60-A621-98B0DA693626}" type="presParOf" srcId="{D0174C27-405B-6E4C-A2B0-EDD7B54C8AEB}" destId="{ABDF4EA3-379E-7E46-968B-C760B643FB18}" srcOrd="7" destOrd="0" presId="urn:microsoft.com/office/officeart/2008/layout/LinedList"/>
    <dgm:cxn modelId="{1F1A2F0B-7CB3-4FF0-B193-19C231989D09}" type="presParOf" srcId="{ABDF4EA3-379E-7E46-968B-C760B643FB18}" destId="{1EDED8E3-6453-EA46-9EAC-217BBA667C91}" srcOrd="0" destOrd="0" presId="urn:microsoft.com/office/officeart/2008/layout/LinedList"/>
    <dgm:cxn modelId="{80B465DA-2441-4422-B7CD-7D805D785B58}" type="presParOf" srcId="{ABDF4EA3-379E-7E46-968B-C760B643FB18}" destId="{FDC27CFD-6682-424A-AD0B-2E5AB84EA3F5}" srcOrd="1" destOrd="0" presId="urn:microsoft.com/office/officeart/2008/layout/LinedList"/>
    <dgm:cxn modelId="{6AE92AD6-DF24-4E9F-9195-A98A9A4919E8}" type="presParOf" srcId="{ABDF4EA3-379E-7E46-968B-C760B643FB18}" destId="{25D5ACF5-947C-5943-A5FE-50DBCF94EB7D}" srcOrd="2" destOrd="0" presId="urn:microsoft.com/office/officeart/2008/layout/LinedList"/>
    <dgm:cxn modelId="{331FBA84-B73F-40C7-A866-67222B88F340}" type="presParOf" srcId="{D0174C27-405B-6E4C-A2B0-EDD7B54C8AEB}" destId="{FE4F5EBB-1326-6C44-A72D-7260E1964138}" srcOrd="8" destOrd="0" presId="urn:microsoft.com/office/officeart/2008/layout/LinedList"/>
    <dgm:cxn modelId="{AEF18C4F-E6AA-44AB-A9DC-6E3C29C1A2B1}" type="presParOf" srcId="{D0174C27-405B-6E4C-A2B0-EDD7B54C8AEB}" destId="{8DA28E19-13F7-434E-8DE6-9485052ACD96}" srcOrd="9" destOrd="0" presId="urn:microsoft.com/office/officeart/2008/layout/LinedList"/>
    <dgm:cxn modelId="{D1FBA727-673E-4AAB-89E9-B70222A79C09}" type="presParOf" srcId="{D0174C27-405B-6E4C-A2B0-EDD7B54C8AEB}" destId="{F965B8DE-7F5C-5F4C-AE00-5E640066A9CB}" srcOrd="10" destOrd="0" presId="urn:microsoft.com/office/officeart/2008/layout/LinedList"/>
    <dgm:cxn modelId="{D05437F7-A843-43AD-A7D0-A34E67314E26}" type="presParOf" srcId="{F965B8DE-7F5C-5F4C-AE00-5E640066A9CB}" destId="{25103EA2-61F8-3A46-83F1-24F6D156FFF1}" srcOrd="0" destOrd="0" presId="urn:microsoft.com/office/officeart/2008/layout/LinedList"/>
    <dgm:cxn modelId="{B8A68557-5EAC-4BBA-B8B4-93B738686C07}" type="presParOf" srcId="{F965B8DE-7F5C-5F4C-AE00-5E640066A9CB}" destId="{75E048F8-41DF-C844-A262-F4A8378A859E}" srcOrd="1" destOrd="0" presId="urn:microsoft.com/office/officeart/2008/layout/LinedList"/>
    <dgm:cxn modelId="{08AFBD0A-6126-452C-A097-2EF5F76B648D}" type="presParOf" srcId="{F965B8DE-7F5C-5F4C-AE00-5E640066A9CB}" destId="{93A548C4-BA49-9A48-A6F8-0F4A05CC6615}" srcOrd="2" destOrd="0" presId="urn:microsoft.com/office/officeart/2008/layout/LinedList"/>
    <dgm:cxn modelId="{D86326FD-B531-4BFE-AA94-9EB2F7B4A2BE}" type="presParOf" srcId="{D0174C27-405B-6E4C-A2B0-EDD7B54C8AEB}" destId="{0D4B65FF-9D2C-F641-A5EA-6399F859F858}" srcOrd="11" destOrd="0" presId="urn:microsoft.com/office/officeart/2008/layout/LinedList"/>
    <dgm:cxn modelId="{1A581D4D-14FE-4F44-8369-EC59AB4530BF}" type="presParOf" srcId="{D0174C27-405B-6E4C-A2B0-EDD7B54C8AEB}" destId="{7C7BE81C-57BC-1A43-89F5-FEB792C16F43}" srcOrd="12" destOrd="0" presId="urn:microsoft.com/office/officeart/2008/layout/LinedList"/>
    <dgm:cxn modelId="{686F2074-74C3-44EB-A083-144F6D81FEC7}" type="presParOf" srcId="{D0174C27-405B-6E4C-A2B0-EDD7B54C8AEB}" destId="{E324C008-401A-224D-B533-F7E4FC064A35}" srcOrd="13" destOrd="0" presId="urn:microsoft.com/office/officeart/2008/layout/LinedList"/>
    <dgm:cxn modelId="{62A78E27-835B-41B7-AB70-E783AE6344BE}" type="presParOf" srcId="{E324C008-401A-224D-B533-F7E4FC064A35}" destId="{5F1E45BD-297F-9849-ACA3-FC309DDD9D2A}" srcOrd="0" destOrd="0" presId="urn:microsoft.com/office/officeart/2008/layout/LinedList"/>
    <dgm:cxn modelId="{904F4228-91C2-40E9-BFB6-9A901D4EB7FA}" type="presParOf" srcId="{E324C008-401A-224D-B533-F7E4FC064A35}" destId="{3B782AB7-A43B-A745-8C35-3D33528AFB0E}" srcOrd="1" destOrd="0" presId="urn:microsoft.com/office/officeart/2008/layout/LinedList"/>
    <dgm:cxn modelId="{7494732B-C728-4CEE-87C6-290FA2D5D2CC}" type="presParOf" srcId="{E324C008-401A-224D-B533-F7E4FC064A35}" destId="{399F143B-90F3-464F-A073-AB4C5C17F7DA}" srcOrd="2" destOrd="0" presId="urn:microsoft.com/office/officeart/2008/layout/LinedList"/>
    <dgm:cxn modelId="{C209EB69-12B7-4191-9B64-ECD2289F16A0}" type="presParOf" srcId="{D0174C27-405B-6E4C-A2B0-EDD7B54C8AEB}" destId="{346B5AA4-D1B1-984F-B754-0D9DDABFB4A0}" srcOrd="14" destOrd="0" presId="urn:microsoft.com/office/officeart/2008/layout/LinedList"/>
    <dgm:cxn modelId="{C446A93C-BAA4-4D35-A842-9D695E9EE0AD}" type="presParOf" srcId="{D0174C27-405B-6E4C-A2B0-EDD7B54C8AEB}" destId="{90DD45D7-18D6-7C41-B22E-241274461561}" srcOrd="15" destOrd="0" presId="urn:microsoft.com/office/officeart/2008/layout/LinedList"/>
    <dgm:cxn modelId="{CBB3B179-42A5-46BE-98E3-4F2E9DFBFC94}" type="presParOf" srcId="{D0174C27-405B-6E4C-A2B0-EDD7B54C8AEB}" destId="{DFF9FA47-7B19-C64D-899B-9558DA1C5DE1}" srcOrd="16" destOrd="0" presId="urn:microsoft.com/office/officeart/2008/layout/LinedList"/>
    <dgm:cxn modelId="{68C14094-BA4A-4741-9F55-36630A05F426}" type="presParOf" srcId="{DFF9FA47-7B19-C64D-899B-9558DA1C5DE1}" destId="{B1CE00E8-8F79-AD48-B4A8-82F4CD5B55A1}" srcOrd="0" destOrd="0" presId="urn:microsoft.com/office/officeart/2008/layout/LinedList"/>
    <dgm:cxn modelId="{93100ED3-A1E1-4C55-A1F1-34BC702A19C1}" type="presParOf" srcId="{DFF9FA47-7B19-C64D-899B-9558DA1C5DE1}" destId="{08227B98-D0A2-644E-95F3-12CAE0F4B21C}" srcOrd="1" destOrd="0" presId="urn:microsoft.com/office/officeart/2008/layout/LinedList"/>
    <dgm:cxn modelId="{7D8559CC-7B9B-4DF2-B244-A5ED28031CC0}" type="presParOf" srcId="{DFF9FA47-7B19-C64D-899B-9558DA1C5DE1}" destId="{3CFEFA55-D406-B24E-BFEC-E2F88AEF58C6}" srcOrd="2" destOrd="0" presId="urn:microsoft.com/office/officeart/2008/layout/LinedList"/>
    <dgm:cxn modelId="{BA5B9320-6DED-4E23-AF49-C5E2B5CF8509}" type="presParOf" srcId="{D0174C27-405B-6E4C-A2B0-EDD7B54C8AEB}" destId="{4B677258-2F2A-574D-B3BD-1AA52A208C33}" srcOrd="17" destOrd="0" presId="urn:microsoft.com/office/officeart/2008/layout/LinedList"/>
    <dgm:cxn modelId="{BE66A410-4E9C-4D71-B69D-B2240FD95A33}" type="presParOf" srcId="{D0174C27-405B-6E4C-A2B0-EDD7B54C8AEB}" destId="{70CF3B23-AEA2-FF43-B16F-686DC14C5D52}" srcOrd="18" destOrd="0" presId="urn:microsoft.com/office/officeart/2008/layout/LinedList"/>
    <dgm:cxn modelId="{92845180-2043-4449-A2A0-5365C883094B}" type="presParOf" srcId="{D0174C27-405B-6E4C-A2B0-EDD7B54C8AEB}" destId="{053B5E67-E04A-BA4A-B146-E8CF81520D7E}" srcOrd="19" destOrd="0" presId="urn:microsoft.com/office/officeart/2008/layout/LinedList"/>
    <dgm:cxn modelId="{029FF51F-5EEF-42CA-A1B5-665182EBB3C2}" type="presParOf" srcId="{053B5E67-E04A-BA4A-B146-E8CF81520D7E}" destId="{4721864F-DBF5-EB42-8D9D-930239B0C6AF}" srcOrd="0" destOrd="0" presId="urn:microsoft.com/office/officeart/2008/layout/LinedList"/>
    <dgm:cxn modelId="{2EB115EA-D222-49FF-BF62-3C9BE8ED8C90}" type="presParOf" srcId="{053B5E67-E04A-BA4A-B146-E8CF81520D7E}" destId="{8366F4BE-F9D9-884F-B13F-D6B243190E1C}" srcOrd="1" destOrd="0" presId="urn:microsoft.com/office/officeart/2008/layout/LinedList"/>
    <dgm:cxn modelId="{890D4915-C71B-45D7-A4E6-1EE5BC15CD01}" type="presParOf" srcId="{053B5E67-E04A-BA4A-B146-E8CF81520D7E}" destId="{AA195092-E6A4-2D41-8F4B-D5DAED9855EF}" srcOrd="2" destOrd="0" presId="urn:microsoft.com/office/officeart/2008/layout/LinedList"/>
    <dgm:cxn modelId="{4DB00803-74B5-4B35-860C-9B11DCBAD26B}" type="presParOf" srcId="{D0174C27-405B-6E4C-A2B0-EDD7B54C8AEB}" destId="{731213D2-5217-804B-A465-BD8120EDE9BC}" srcOrd="20" destOrd="0" presId="urn:microsoft.com/office/officeart/2008/layout/LinedList"/>
    <dgm:cxn modelId="{0066E587-053E-4C3F-80C4-4429FC60F7BE}" type="presParOf" srcId="{D0174C27-405B-6E4C-A2B0-EDD7B54C8AEB}" destId="{044E26BD-4B39-4948-86AC-32BE14376928}" srcOrd="21" destOrd="0" presId="urn:microsoft.com/office/officeart/2008/layout/LinedList"/>
    <dgm:cxn modelId="{7769E822-8342-4D83-AD04-43E411ABEE4D}" type="presParOf" srcId="{D0174C27-405B-6E4C-A2B0-EDD7B54C8AEB}" destId="{30698C7B-563F-3B43-965E-D0031E1DB437}" srcOrd="22" destOrd="0" presId="urn:microsoft.com/office/officeart/2008/layout/LinedList"/>
    <dgm:cxn modelId="{D15531DF-D3E2-4A5F-94F0-AB43F6C8DCFE}" type="presParOf" srcId="{30698C7B-563F-3B43-965E-D0031E1DB437}" destId="{FBB492DE-B96A-2149-8B59-13785CD4952C}" srcOrd="0" destOrd="0" presId="urn:microsoft.com/office/officeart/2008/layout/LinedList"/>
    <dgm:cxn modelId="{B2B81BD7-8EC6-4574-B059-41821FB0020F}" type="presParOf" srcId="{30698C7B-563F-3B43-965E-D0031E1DB437}" destId="{FAF7CA6A-8F91-834A-8ABB-7288F82111F4}" srcOrd="1" destOrd="0" presId="urn:microsoft.com/office/officeart/2008/layout/LinedList"/>
    <dgm:cxn modelId="{6507E532-B996-4D2C-95FC-DB6230F39C48}" type="presParOf" srcId="{30698C7B-563F-3B43-965E-D0031E1DB437}" destId="{6D26836A-3726-0B4E-81A8-15DFB69A7318}" srcOrd="2" destOrd="0" presId="urn:microsoft.com/office/officeart/2008/layout/LinedList"/>
    <dgm:cxn modelId="{AA419981-6B59-4217-82AE-32852269FBB8}" type="presParOf" srcId="{D0174C27-405B-6E4C-A2B0-EDD7B54C8AEB}" destId="{028125C8-7455-F643-8CF7-B12A32A23396}" srcOrd="23" destOrd="0" presId="urn:microsoft.com/office/officeart/2008/layout/LinedList"/>
    <dgm:cxn modelId="{E89CAB2D-42DB-4C27-86B7-99202457984F}" type="presParOf" srcId="{D0174C27-405B-6E4C-A2B0-EDD7B54C8AEB}" destId="{0330FF9A-8F2D-D647-A4E2-E8C21EF4EA5A}" srcOrd="24" destOrd="0" presId="urn:microsoft.com/office/officeart/2008/layout/LinedList"/>
    <dgm:cxn modelId="{4F648AB5-9B14-4581-9384-1C24AEF9EE6B}" type="presParOf" srcId="{D0174C27-405B-6E4C-A2B0-EDD7B54C8AEB}" destId="{538D6D4E-39AC-7A46-B2BC-1B883407FE5C}" srcOrd="25" destOrd="0" presId="urn:microsoft.com/office/officeart/2008/layout/LinedList"/>
    <dgm:cxn modelId="{612DB33E-24A7-4E40-BBF7-1261B80CADAA}" type="presParOf" srcId="{538D6D4E-39AC-7A46-B2BC-1B883407FE5C}" destId="{FC24AADA-329B-9F42-9494-A1EF925352B5}" srcOrd="0" destOrd="0" presId="urn:microsoft.com/office/officeart/2008/layout/LinedList"/>
    <dgm:cxn modelId="{34EFD985-710F-4682-84E8-14C407CE2153}" type="presParOf" srcId="{538D6D4E-39AC-7A46-B2BC-1B883407FE5C}" destId="{2D506E40-42D0-2F42-A472-D0D046BCC7BC}" srcOrd="1" destOrd="0" presId="urn:microsoft.com/office/officeart/2008/layout/LinedList"/>
    <dgm:cxn modelId="{9DAF8205-97D8-4610-BF85-A6771D6FC052}" type="presParOf" srcId="{538D6D4E-39AC-7A46-B2BC-1B883407FE5C}" destId="{94818F87-1EEB-3A49-9B09-2B37324CE280}" srcOrd="2" destOrd="0" presId="urn:microsoft.com/office/officeart/2008/layout/LinedList"/>
    <dgm:cxn modelId="{48E39A98-0CF8-4F84-874E-045B14B2AD64}" type="presParOf" srcId="{D0174C27-405B-6E4C-A2B0-EDD7B54C8AEB}" destId="{7CCAA762-79B7-0442-AAD6-EF388719C922}" srcOrd="26" destOrd="0" presId="urn:microsoft.com/office/officeart/2008/layout/LinedList"/>
    <dgm:cxn modelId="{C35E49E2-2A9B-4466-AE66-54668930AAEF}" type="presParOf" srcId="{D0174C27-405B-6E4C-A2B0-EDD7B54C8AEB}" destId="{016FC27E-E015-9746-93C7-BB9B8D8204A2}" srcOrd="27" destOrd="0" presId="urn:microsoft.com/office/officeart/2008/layout/LinedList"/>
    <dgm:cxn modelId="{D82E11F5-A1B2-4DCD-90C3-ACA0722C2508}" type="presParOf" srcId="{D0174C27-405B-6E4C-A2B0-EDD7B54C8AEB}" destId="{9BD61B6A-2C6F-DB47-A42B-063772EEE2BA}" srcOrd="28" destOrd="0" presId="urn:microsoft.com/office/officeart/2008/layout/LinedList"/>
    <dgm:cxn modelId="{E8530643-1ECF-439C-94B8-2FB4B770BAE4}" type="presParOf" srcId="{9BD61B6A-2C6F-DB47-A42B-063772EEE2BA}" destId="{D9BB2905-AD71-CA48-862A-153A114BB695}" srcOrd="0" destOrd="0" presId="urn:microsoft.com/office/officeart/2008/layout/LinedList"/>
    <dgm:cxn modelId="{823E0453-40CC-4B75-B8FD-F1D1C4DE7395}" type="presParOf" srcId="{9BD61B6A-2C6F-DB47-A42B-063772EEE2BA}" destId="{BF86F683-60C3-4F49-A040-8DF891AB2DBC}" srcOrd="1" destOrd="0" presId="urn:microsoft.com/office/officeart/2008/layout/LinedList"/>
    <dgm:cxn modelId="{8BF508B0-AF44-42EF-95CA-BDED486C1346}" type="presParOf" srcId="{9BD61B6A-2C6F-DB47-A42B-063772EEE2BA}" destId="{4A4EF2F9-53C8-1141-B735-7992B303C6EB}" srcOrd="2" destOrd="0" presId="urn:microsoft.com/office/officeart/2008/layout/LinedList"/>
    <dgm:cxn modelId="{32AB43DC-EACB-4B04-B617-E8AA277F4D5D}" type="presParOf" srcId="{D0174C27-405B-6E4C-A2B0-EDD7B54C8AEB}" destId="{B10D6AF0-6E7B-1E49-9EBE-E187F12B5274}" srcOrd="29" destOrd="0" presId="urn:microsoft.com/office/officeart/2008/layout/LinedList"/>
    <dgm:cxn modelId="{E6407B5A-19A2-4E71-ACC3-CAA461B716ED}" type="presParOf" srcId="{D0174C27-405B-6E4C-A2B0-EDD7B54C8AEB}" destId="{E0B513C5-0EA5-1A49-B8D8-20F0568ED102}" srcOrd="30" destOrd="0" presId="urn:microsoft.com/office/officeart/2008/layout/LinedList"/>
    <dgm:cxn modelId="{6F75EB56-AF78-4081-B0E6-C766BF07B4B6}" type="presParOf" srcId="{D0174C27-405B-6E4C-A2B0-EDD7B54C8AEB}" destId="{9FF64C63-53A4-6247-A57F-D962B29568CA}" srcOrd="31" destOrd="0" presId="urn:microsoft.com/office/officeart/2008/layout/LinedList"/>
    <dgm:cxn modelId="{3C3084E7-5361-42B5-A22D-24AFF4A94715}" type="presParOf" srcId="{9FF64C63-53A4-6247-A57F-D962B29568CA}" destId="{2A5EAE2F-18F4-0F43-9CF5-892460D31CE5}" srcOrd="0" destOrd="0" presId="urn:microsoft.com/office/officeart/2008/layout/LinedList"/>
    <dgm:cxn modelId="{2F94876E-2BB7-49ED-BC0E-F9213C98F8E0}" type="presParOf" srcId="{9FF64C63-53A4-6247-A57F-D962B29568CA}" destId="{6F836EC9-8415-C048-B4AD-EC25D189679F}" srcOrd="1" destOrd="0" presId="urn:microsoft.com/office/officeart/2008/layout/LinedList"/>
    <dgm:cxn modelId="{F7E6EDA4-F63C-4C1E-8A6D-3A1AD1C519CE}" type="presParOf" srcId="{9FF64C63-53A4-6247-A57F-D962B29568CA}" destId="{B1C3C859-D736-6649-ADE7-EDF16D49279C}" srcOrd="2" destOrd="0" presId="urn:microsoft.com/office/officeart/2008/layout/LinedList"/>
    <dgm:cxn modelId="{130FFDA5-FFF9-400A-8EE2-4730C9FCFCFD}" type="presParOf" srcId="{D0174C27-405B-6E4C-A2B0-EDD7B54C8AEB}" destId="{9DB40877-9E50-8F43-9E6A-8C3918955B16}" srcOrd="32" destOrd="0" presId="urn:microsoft.com/office/officeart/2008/layout/LinedList"/>
    <dgm:cxn modelId="{53BE0CB2-F7A3-433D-B60B-19BE524A6043}" type="presParOf" srcId="{D0174C27-405B-6E4C-A2B0-EDD7B54C8AEB}" destId="{7F50382E-2FCF-5B42-BE8D-73A9AE8A1864}" srcOrd="33" destOrd="0" presId="urn:microsoft.com/office/officeart/2008/layout/LinedList"/>
    <dgm:cxn modelId="{52D90055-F60D-4BB4-8F54-19097621ED13}" type="presParOf" srcId="{D0174C27-405B-6E4C-A2B0-EDD7B54C8AEB}" destId="{4624891C-6B4E-FB46-B346-B5FC94C94064}" srcOrd="34" destOrd="0" presId="urn:microsoft.com/office/officeart/2008/layout/LinedList"/>
    <dgm:cxn modelId="{95B5A79E-1067-4C53-B36A-51A3267924E0}" type="presParOf" srcId="{4624891C-6B4E-FB46-B346-B5FC94C94064}" destId="{C4A25EAF-FA6E-C445-A554-FF719545A890}" srcOrd="0" destOrd="0" presId="urn:microsoft.com/office/officeart/2008/layout/LinedList"/>
    <dgm:cxn modelId="{F600F286-C892-4462-A6AC-6B792AA4A1B8}" type="presParOf" srcId="{4624891C-6B4E-FB46-B346-B5FC94C94064}" destId="{DD85C5CD-D4EA-5F4F-848E-430264E3470B}" srcOrd="1" destOrd="0" presId="urn:microsoft.com/office/officeart/2008/layout/LinedList"/>
    <dgm:cxn modelId="{7E469324-7738-42E5-8FCF-7E886F8DBAD4}" type="presParOf" srcId="{4624891C-6B4E-FB46-B346-B5FC94C94064}" destId="{8E7F5FEA-2DD4-C342-89EA-849AC275F8B6}" srcOrd="2" destOrd="0" presId="urn:microsoft.com/office/officeart/2008/layout/LinedList"/>
    <dgm:cxn modelId="{8FA8124D-F8AB-49F9-8910-8A414F170182}" type="presParOf" srcId="{D0174C27-405B-6E4C-A2B0-EDD7B54C8AEB}" destId="{3EBF7AB4-BD4F-9940-B31B-6C103993CE43}" srcOrd="35" destOrd="0" presId="urn:microsoft.com/office/officeart/2008/layout/LinedList"/>
    <dgm:cxn modelId="{0A28E59F-092C-4615-9077-FF46BE7752E1}" type="presParOf" srcId="{D0174C27-405B-6E4C-A2B0-EDD7B54C8AEB}" destId="{5833EB44-4CC7-344B-9A92-DB0AA813E63A}" srcOrd="36" destOrd="0" presId="urn:microsoft.com/office/officeart/2008/layout/LinedList"/>
    <dgm:cxn modelId="{B890DC1A-44FB-4549-A70A-CA40958BF3C7}" type="presParOf" srcId="{D0174C27-405B-6E4C-A2B0-EDD7B54C8AEB}" destId="{AD6FB50E-E586-6B4D-8684-1087024B20C8}" srcOrd="37" destOrd="0" presId="urn:microsoft.com/office/officeart/2008/layout/LinedList"/>
    <dgm:cxn modelId="{E4CC7547-5716-4800-B4ED-8BBB5BCF142D}" type="presParOf" srcId="{AD6FB50E-E586-6B4D-8684-1087024B20C8}" destId="{91A55DD9-70FF-6647-AD65-4B174F9E8CC7}" srcOrd="0" destOrd="0" presId="urn:microsoft.com/office/officeart/2008/layout/LinedList"/>
    <dgm:cxn modelId="{AFD54505-DD60-4CC1-8ECB-55903C51FB58}" type="presParOf" srcId="{AD6FB50E-E586-6B4D-8684-1087024B20C8}" destId="{A3AA6F63-B254-AF43-ACC2-112A646A9E04}" srcOrd="1" destOrd="0" presId="urn:microsoft.com/office/officeart/2008/layout/LinedList"/>
    <dgm:cxn modelId="{7FEC6C33-AD18-45A3-85F1-B46A4B8A376A}" type="presParOf" srcId="{AD6FB50E-E586-6B4D-8684-1087024B20C8}" destId="{DFE7F982-A454-C040-A3B5-A56A4165A744}" srcOrd="2" destOrd="0" presId="urn:microsoft.com/office/officeart/2008/layout/LinedList"/>
    <dgm:cxn modelId="{2B77F726-43E2-4144-AEE3-289132A41055}" type="presParOf" srcId="{D0174C27-405B-6E4C-A2B0-EDD7B54C8AEB}" destId="{7D6346CE-88C5-4944-A7F2-57E5DA17FD0D}" srcOrd="38" destOrd="0" presId="urn:microsoft.com/office/officeart/2008/layout/LinedList"/>
    <dgm:cxn modelId="{19F2B0DA-8864-472C-9928-A94EFE8971EF}" type="presParOf" srcId="{D0174C27-405B-6E4C-A2B0-EDD7B54C8AEB}" destId="{7F853775-139A-C24F-B974-E3EBE5B04A51}" srcOrd="3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68BC03-5C18-B542-859A-363C25F207AB}" type="doc">
      <dgm:prSet loTypeId="urn:microsoft.com/office/officeart/2005/8/layout/vList2" loCatId="list" qsTypeId="urn:microsoft.com/office/officeart/2005/8/quickstyle/simple1" qsCatId="simple" csTypeId="urn:microsoft.com/office/officeart/2005/8/colors/accent1_1" csCatId="accent1" phldr="1"/>
      <dgm:spPr/>
      <dgm:t>
        <a:bodyPr/>
        <a:lstStyle/>
        <a:p>
          <a:endParaRPr lang="en-US"/>
        </a:p>
      </dgm:t>
    </dgm:pt>
    <dgm:pt modelId="{CAB1062C-BFF7-504F-ACFA-096930291183}">
      <dgm:prSet custT="1"/>
      <dgm:spPr/>
      <dgm:t>
        <a:bodyPr/>
        <a:lstStyle/>
        <a:p>
          <a:r>
            <a:rPr lang="en-US" sz="1400" b="1" dirty="0">
              <a:latin typeface="Candara" panose="020E0502030303020204" pitchFamily="34" charset="0"/>
            </a:rPr>
            <a:t>PRE SHOW CAUSE NOTICE CONSULTATION </a:t>
          </a:r>
          <a:endParaRPr lang="en-IN" sz="1400" b="1" dirty="0">
            <a:latin typeface="Candara" panose="020E0502030303020204" pitchFamily="34" charset="0"/>
          </a:endParaRPr>
        </a:p>
      </dgm:t>
    </dgm:pt>
    <dgm:pt modelId="{436B3722-C390-D647-9C07-E8F6E61D0311}" type="parTrans" cxnId="{3EE09F21-8BF8-9349-8273-194D156013A1}">
      <dgm:prSet/>
      <dgm:spPr/>
      <dgm:t>
        <a:bodyPr/>
        <a:lstStyle/>
        <a:p>
          <a:endParaRPr lang="en-US" sz="1400">
            <a:latin typeface="Candara" panose="020E0502030303020204" pitchFamily="34" charset="0"/>
          </a:endParaRPr>
        </a:p>
      </dgm:t>
    </dgm:pt>
    <dgm:pt modelId="{91BD2C06-164F-0F4E-A66F-B8D562DEAA34}" type="sibTrans" cxnId="{3EE09F21-8BF8-9349-8273-194D156013A1}">
      <dgm:prSet/>
      <dgm:spPr/>
      <dgm:t>
        <a:bodyPr/>
        <a:lstStyle/>
        <a:p>
          <a:endParaRPr lang="en-US" sz="1400">
            <a:latin typeface="Candara" panose="020E0502030303020204" pitchFamily="34" charset="0"/>
          </a:endParaRPr>
        </a:p>
      </dgm:t>
    </dgm:pt>
    <dgm:pt modelId="{40FE9242-3935-AA45-A777-836D71E727A7}">
      <dgm:prSet custT="1"/>
      <dgm:spPr/>
      <dgm:t>
        <a:bodyPr/>
        <a:lstStyle/>
        <a:p>
          <a:r>
            <a:rPr lang="en-US" sz="1400" dirty="0">
              <a:latin typeface="Candara" panose="020E0502030303020204" pitchFamily="34" charset="0"/>
            </a:rPr>
            <a:t>Is mandatory before issuance of show cause notice. (CBEC Circular No. 1053/02/2017-CX dated 10.03.2017 (Master Circular).</a:t>
          </a:r>
          <a:endParaRPr lang="en-IN" sz="1400" dirty="0">
            <a:latin typeface="Candara" panose="020E0502030303020204" pitchFamily="34" charset="0"/>
          </a:endParaRPr>
        </a:p>
      </dgm:t>
    </dgm:pt>
    <dgm:pt modelId="{F0EA25D3-44C8-DE43-96E5-63B45E5D1BC0}" type="parTrans" cxnId="{29D72FEA-7B6F-F045-8BCD-7B024F5E3AB3}">
      <dgm:prSet/>
      <dgm:spPr/>
      <dgm:t>
        <a:bodyPr/>
        <a:lstStyle/>
        <a:p>
          <a:endParaRPr lang="en-US" sz="1400">
            <a:latin typeface="Candara" panose="020E0502030303020204" pitchFamily="34" charset="0"/>
          </a:endParaRPr>
        </a:p>
      </dgm:t>
    </dgm:pt>
    <dgm:pt modelId="{6B1E8256-7E0A-2B46-8AB4-3D353F77FE9D}" type="sibTrans" cxnId="{29D72FEA-7B6F-F045-8BCD-7B024F5E3AB3}">
      <dgm:prSet/>
      <dgm:spPr/>
      <dgm:t>
        <a:bodyPr/>
        <a:lstStyle/>
        <a:p>
          <a:endParaRPr lang="en-US" sz="1400">
            <a:latin typeface="Candara" panose="020E0502030303020204" pitchFamily="34" charset="0"/>
          </a:endParaRPr>
        </a:p>
      </dgm:t>
    </dgm:pt>
    <dgm:pt modelId="{B81FC828-0FD0-EE43-AA1C-7A9B2481126D}">
      <dgm:prSet custT="1"/>
      <dgm:spPr/>
      <dgm:t>
        <a:bodyPr/>
        <a:lstStyle/>
        <a:p>
          <a:r>
            <a:rPr lang="en-US" sz="1400" b="1" i="1" dirty="0">
              <a:latin typeface="Candara" panose="020E0502030303020204" pitchFamily="34" charset="0"/>
            </a:rPr>
            <a:t>Back Office IT Solutions Pvt. Ltd. Versus Union of India - 2021 (50) G.S.T.L. 522 (Del.) - </a:t>
          </a:r>
          <a:r>
            <a:rPr lang="en-US" sz="1400" dirty="0">
              <a:latin typeface="Candara" panose="020E0502030303020204" pitchFamily="34" charset="0"/>
            </a:rPr>
            <a:t>Department mandatorily required to have pre-show cause notice consultation with assessee. Not being done so, proceedings initiated via impugned show cause notice </a:t>
          </a:r>
          <a:r>
            <a:rPr lang="en-US" sz="1400" i="1" dirty="0">
              <a:latin typeface="Candara" panose="020E0502030303020204" pitchFamily="34" charset="0"/>
            </a:rPr>
            <a:t>non </a:t>
          </a:r>
          <a:r>
            <a:rPr lang="en-US" sz="1400" i="1" dirty="0" err="1">
              <a:latin typeface="Candara" panose="020E0502030303020204" pitchFamily="34" charset="0"/>
            </a:rPr>
            <a:t>est</a:t>
          </a:r>
          <a:r>
            <a:rPr lang="en-US" sz="1400" dirty="0">
              <a:latin typeface="Candara" panose="020E0502030303020204" pitchFamily="34" charset="0"/>
            </a:rPr>
            <a:t> in law. </a:t>
          </a:r>
          <a:endParaRPr lang="en-IN" sz="1400" dirty="0">
            <a:latin typeface="Candara" panose="020E0502030303020204" pitchFamily="34" charset="0"/>
          </a:endParaRPr>
        </a:p>
      </dgm:t>
    </dgm:pt>
    <dgm:pt modelId="{9B2DBB14-4DF8-8B41-99CB-2F6A3B7C84DC}" type="parTrans" cxnId="{067C53FC-C29C-4C4B-A306-47942A7F6FA3}">
      <dgm:prSet/>
      <dgm:spPr/>
      <dgm:t>
        <a:bodyPr/>
        <a:lstStyle/>
        <a:p>
          <a:endParaRPr lang="en-US" sz="1400">
            <a:latin typeface="Candara" panose="020E0502030303020204" pitchFamily="34" charset="0"/>
          </a:endParaRPr>
        </a:p>
      </dgm:t>
    </dgm:pt>
    <dgm:pt modelId="{2556D6CB-487C-9E42-9373-213D17C4B90D}" type="sibTrans" cxnId="{067C53FC-C29C-4C4B-A306-47942A7F6FA3}">
      <dgm:prSet/>
      <dgm:spPr/>
      <dgm:t>
        <a:bodyPr/>
        <a:lstStyle/>
        <a:p>
          <a:endParaRPr lang="en-US" sz="1400">
            <a:latin typeface="Candara" panose="020E0502030303020204" pitchFamily="34" charset="0"/>
          </a:endParaRPr>
        </a:p>
      </dgm:t>
    </dgm:pt>
    <dgm:pt modelId="{B4796C30-0AE2-864D-93F9-883B37712A70}">
      <dgm:prSet custT="1"/>
      <dgm:spPr/>
      <dgm:t>
        <a:bodyPr/>
        <a:lstStyle/>
        <a:p>
          <a:r>
            <a:rPr lang="en-US" sz="1400" b="1" i="1" dirty="0" err="1">
              <a:latin typeface="Candara" panose="020E0502030303020204" pitchFamily="34" charset="0"/>
            </a:rPr>
            <a:t>Omaxe</a:t>
          </a:r>
          <a:r>
            <a:rPr lang="en-US" sz="1400" b="1" i="1" dirty="0">
              <a:latin typeface="Candara" panose="020E0502030303020204" pitchFamily="34" charset="0"/>
            </a:rPr>
            <a:t> New Chandigarh Developers Pvt. Ltd. Versus Union of India - 2021 (51) G.S.T.L. 12 (Del.) - </a:t>
          </a:r>
          <a:r>
            <a:rPr lang="en-US" sz="1400" dirty="0">
              <a:latin typeface="Candara" panose="020E0502030303020204" pitchFamily="34" charset="0"/>
            </a:rPr>
            <a:t>“Voluntary statements” recorded before the Senior Intelligence Officer cannot constitute pre-show cause notice consultation as envisaged in the paragraph 5 of the 2017 Master Circular. Consultation entails discussion and deliberation.</a:t>
          </a:r>
          <a:endParaRPr lang="en-IN" sz="1400" dirty="0">
            <a:latin typeface="Candara" panose="020E0502030303020204" pitchFamily="34" charset="0"/>
          </a:endParaRPr>
        </a:p>
      </dgm:t>
    </dgm:pt>
    <dgm:pt modelId="{573A49BB-E7A8-2F4D-882A-002BB70BD150}" type="parTrans" cxnId="{B796C182-0DB9-5243-86F9-A5F9E717C769}">
      <dgm:prSet/>
      <dgm:spPr/>
      <dgm:t>
        <a:bodyPr/>
        <a:lstStyle/>
        <a:p>
          <a:endParaRPr lang="en-US" sz="1400">
            <a:latin typeface="Candara" panose="020E0502030303020204" pitchFamily="34" charset="0"/>
          </a:endParaRPr>
        </a:p>
      </dgm:t>
    </dgm:pt>
    <dgm:pt modelId="{E480AB23-B8D1-4C40-AC09-772FF338B5A2}" type="sibTrans" cxnId="{B796C182-0DB9-5243-86F9-A5F9E717C769}">
      <dgm:prSet/>
      <dgm:spPr/>
      <dgm:t>
        <a:bodyPr/>
        <a:lstStyle/>
        <a:p>
          <a:endParaRPr lang="en-US" sz="1400">
            <a:latin typeface="Candara" panose="020E0502030303020204" pitchFamily="34" charset="0"/>
          </a:endParaRPr>
        </a:p>
      </dgm:t>
    </dgm:pt>
    <dgm:pt modelId="{0F17853D-5736-9348-A47A-437C68123DB0}">
      <dgm:prSet custT="1"/>
      <dgm:spPr/>
      <dgm:t>
        <a:bodyPr/>
        <a:lstStyle/>
        <a:p>
          <a:r>
            <a:rPr lang="en-US" sz="1400" b="1">
              <a:latin typeface="Candara" panose="020E0502030303020204" pitchFamily="34" charset="0"/>
            </a:rPr>
            <a:t>SHOW CAUSE NOTICE</a:t>
          </a:r>
          <a:endParaRPr lang="en-IN" sz="1400" b="1">
            <a:latin typeface="Candara" panose="020E0502030303020204" pitchFamily="34" charset="0"/>
          </a:endParaRPr>
        </a:p>
      </dgm:t>
    </dgm:pt>
    <dgm:pt modelId="{51275B25-122A-E943-8FAE-7D687D98B47A}" type="parTrans" cxnId="{F915CFB5-B7BB-7F4E-8BED-718B3D74DC7F}">
      <dgm:prSet/>
      <dgm:spPr/>
      <dgm:t>
        <a:bodyPr/>
        <a:lstStyle/>
        <a:p>
          <a:endParaRPr lang="en-US" sz="1400">
            <a:latin typeface="Candara" panose="020E0502030303020204" pitchFamily="34" charset="0"/>
          </a:endParaRPr>
        </a:p>
      </dgm:t>
    </dgm:pt>
    <dgm:pt modelId="{DB3F236C-C120-8D4B-AA1A-DD458BD8B885}" type="sibTrans" cxnId="{F915CFB5-B7BB-7F4E-8BED-718B3D74DC7F}">
      <dgm:prSet/>
      <dgm:spPr/>
      <dgm:t>
        <a:bodyPr/>
        <a:lstStyle/>
        <a:p>
          <a:endParaRPr lang="en-US" sz="1400">
            <a:latin typeface="Candara" panose="020E0502030303020204" pitchFamily="34" charset="0"/>
          </a:endParaRPr>
        </a:p>
      </dgm:t>
    </dgm:pt>
    <dgm:pt modelId="{15AF4F84-C6A5-3C4D-9CB1-D891C8D9AB28}">
      <dgm:prSet custT="1"/>
      <dgm:spPr>
        <a:solidFill>
          <a:schemeClr val="bg1"/>
        </a:solidFill>
      </dgm:spPr>
      <dgm:t>
        <a:bodyPr/>
        <a:lstStyle/>
        <a:p>
          <a:r>
            <a:rPr lang="en-US" sz="1400" dirty="0">
              <a:latin typeface="Candara" panose="020E0502030303020204" pitchFamily="34" charset="0"/>
            </a:rPr>
            <a:t>Relied upon documents to be sought</a:t>
          </a:r>
          <a:endParaRPr lang="en-IN" sz="1400" dirty="0">
            <a:latin typeface="Candara" panose="020E0502030303020204" pitchFamily="34" charset="0"/>
          </a:endParaRPr>
        </a:p>
      </dgm:t>
    </dgm:pt>
    <dgm:pt modelId="{C1DE3110-55E6-7E49-ADB1-4229C02175BD}" type="parTrans" cxnId="{B3366D2F-9380-BC4B-AD24-BC62DF3986B8}">
      <dgm:prSet/>
      <dgm:spPr/>
      <dgm:t>
        <a:bodyPr/>
        <a:lstStyle/>
        <a:p>
          <a:endParaRPr lang="en-US" sz="1400">
            <a:latin typeface="Candara" panose="020E0502030303020204" pitchFamily="34" charset="0"/>
          </a:endParaRPr>
        </a:p>
      </dgm:t>
    </dgm:pt>
    <dgm:pt modelId="{BE7FE6AA-DF39-544C-B9C1-350452EF2000}" type="sibTrans" cxnId="{B3366D2F-9380-BC4B-AD24-BC62DF3986B8}">
      <dgm:prSet/>
      <dgm:spPr/>
      <dgm:t>
        <a:bodyPr/>
        <a:lstStyle/>
        <a:p>
          <a:endParaRPr lang="en-US" sz="1400">
            <a:latin typeface="Candara" panose="020E0502030303020204" pitchFamily="34" charset="0"/>
          </a:endParaRPr>
        </a:p>
      </dgm:t>
    </dgm:pt>
    <dgm:pt modelId="{896CEC61-60E8-B04A-BC64-725B8E9BDC1E}">
      <dgm:prSet custT="1"/>
      <dgm:spPr>
        <a:solidFill>
          <a:schemeClr val="bg1"/>
        </a:solidFill>
      </dgm:spPr>
      <dgm:t>
        <a:bodyPr/>
        <a:lstStyle/>
        <a:p>
          <a:r>
            <a:rPr lang="en-US" sz="1400" dirty="0">
              <a:latin typeface="Candara" panose="020E0502030303020204" pitchFamily="34" charset="0"/>
            </a:rPr>
            <a:t>Counter each allegation separately</a:t>
          </a:r>
          <a:endParaRPr lang="en-IN" sz="1400" dirty="0">
            <a:latin typeface="Candara" panose="020E0502030303020204" pitchFamily="34" charset="0"/>
          </a:endParaRPr>
        </a:p>
      </dgm:t>
    </dgm:pt>
    <dgm:pt modelId="{6687BD75-81B5-614E-9D38-880C6C0F7203}" type="parTrans" cxnId="{2FA199BB-DCC9-804B-B178-99A795BFADC2}">
      <dgm:prSet/>
      <dgm:spPr/>
      <dgm:t>
        <a:bodyPr/>
        <a:lstStyle/>
        <a:p>
          <a:endParaRPr lang="en-US" sz="1400">
            <a:latin typeface="Candara" panose="020E0502030303020204" pitchFamily="34" charset="0"/>
          </a:endParaRPr>
        </a:p>
      </dgm:t>
    </dgm:pt>
    <dgm:pt modelId="{63C0CA3B-4677-124D-8096-5D9B626753F9}" type="sibTrans" cxnId="{2FA199BB-DCC9-804B-B178-99A795BFADC2}">
      <dgm:prSet/>
      <dgm:spPr/>
      <dgm:t>
        <a:bodyPr/>
        <a:lstStyle/>
        <a:p>
          <a:endParaRPr lang="en-US" sz="1400">
            <a:latin typeface="Candara" panose="020E0502030303020204" pitchFamily="34" charset="0"/>
          </a:endParaRPr>
        </a:p>
      </dgm:t>
    </dgm:pt>
    <dgm:pt modelId="{3F7B3AF7-9C2E-AE41-AA50-9E607BC7E6B3}">
      <dgm:prSet custT="1"/>
      <dgm:spPr>
        <a:solidFill>
          <a:schemeClr val="bg1"/>
        </a:solidFill>
      </dgm:spPr>
      <dgm:t>
        <a:bodyPr/>
        <a:lstStyle/>
        <a:p>
          <a:r>
            <a:rPr lang="en-US" sz="1400" dirty="0">
              <a:latin typeface="Candara" panose="020E0502030303020204" pitchFamily="34" charset="0"/>
            </a:rPr>
            <a:t>General rebuttal not sufficient</a:t>
          </a:r>
          <a:endParaRPr lang="en-IN" sz="1400" dirty="0">
            <a:latin typeface="Candara" panose="020E0502030303020204" pitchFamily="34" charset="0"/>
          </a:endParaRPr>
        </a:p>
      </dgm:t>
    </dgm:pt>
    <dgm:pt modelId="{7A381D28-0937-B24B-BA89-AA635150BF2B}" type="parTrans" cxnId="{C926BB8D-6D4F-954E-ACD1-9CD442A2CBCA}">
      <dgm:prSet/>
      <dgm:spPr/>
      <dgm:t>
        <a:bodyPr/>
        <a:lstStyle/>
        <a:p>
          <a:endParaRPr lang="en-US" sz="1400">
            <a:latin typeface="Candara" panose="020E0502030303020204" pitchFamily="34" charset="0"/>
          </a:endParaRPr>
        </a:p>
      </dgm:t>
    </dgm:pt>
    <dgm:pt modelId="{A4A94701-9C75-8D4D-BFD5-8DE29BB0CB98}" type="sibTrans" cxnId="{C926BB8D-6D4F-954E-ACD1-9CD442A2CBCA}">
      <dgm:prSet/>
      <dgm:spPr/>
      <dgm:t>
        <a:bodyPr/>
        <a:lstStyle/>
        <a:p>
          <a:endParaRPr lang="en-US" sz="1400">
            <a:latin typeface="Candara" panose="020E0502030303020204" pitchFamily="34" charset="0"/>
          </a:endParaRPr>
        </a:p>
      </dgm:t>
    </dgm:pt>
    <dgm:pt modelId="{3D3F33F1-BCBF-0342-AF7C-AADCE0BDE1BF}">
      <dgm:prSet custT="1"/>
      <dgm:spPr>
        <a:solidFill>
          <a:schemeClr val="bg1"/>
        </a:solidFill>
      </dgm:spPr>
      <dgm:t>
        <a:bodyPr/>
        <a:lstStyle/>
        <a:p>
          <a:r>
            <a:rPr lang="en-US" sz="1400" dirty="0">
              <a:latin typeface="Candara" panose="020E0502030303020204" pitchFamily="34" charset="0"/>
            </a:rPr>
            <a:t>Cross examination</a:t>
          </a:r>
          <a:endParaRPr lang="en-IN" sz="1400" dirty="0">
            <a:latin typeface="Candara" panose="020E0502030303020204" pitchFamily="34" charset="0"/>
          </a:endParaRPr>
        </a:p>
      </dgm:t>
    </dgm:pt>
    <dgm:pt modelId="{7D93451A-E3C3-AA4D-836E-E7514CB97E57}" type="parTrans" cxnId="{CC025CB7-42B3-F744-BD86-0E57205471CF}">
      <dgm:prSet/>
      <dgm:spPr/>
      <dgm:t>
        <a:bodyPr/>
        <a:lstStyle/>
        <a:p>
          <a:endParaRPr lang="en-US" sz="1400">
            <a:latin typeface="Candara" panose="020E0502030303020204" pitchFamily="34" charset="0"/>
          </a:endParaRPr>
        </a:p>
      </dgm:t>
    </dgm:pt>
    <dgm:pt modelId="{13565042-FE85-0B47-92ED-2BE05DCEDEDC}" type="sibTrans" cxnId="{CC025CB7-42B3-F744-BD86-0E57205471CF}">
      <dgm:prSet/>
      <dgm:spPr/>
      <dgm:t>
        <a:bodyPr/>
        <a:lstStyle/>
        <a:p>
          <a:endParaRPr lang="en-US" sz="1400">
            <a:latin typeface="Candara" panose="020E0502030303020204" pitchFamily="34" charset="0"/>
          </a:endParaRPr>
        </a:p>
      </dgm:t>
    </dgm:pt>
    <dgm:pt modelId="{AB9BBC3F-15C1-164B-8C98-3BF9CA71F5FD}">
      <dgm:prSet custT="1"/>
      <dgm:spPr>
        <a:solidFill>
          <a:schemeClr val="bg1"/>
        </a:solidFill>
      </dgm:spPr>
      <dgm:t>
        <a:bodyPr/>
        <a:lstStyle/>
        <a:p>
          <a:r>
            <a:rPr lang="en-US" sz="1400" dirty="0">
              <a:latin typeface="Candara" panose="020E0502030303020204" pitchFamily="34" charset="0"/>
            </a:rPr>
            <a:t>Time bar</a:t>
          </a:r>
          <a:endParaRPr lang="en-IN" sz="1400" dirty="0">
            <a:latin typeface="Candara" panose="020E0502030303020204" pitchFamily="34" charset="0"/>
          </a:endParaRPr>
        </a:p>
      </dgm:t>
    </dgm:pt>
    <dgm:pt modelId="{7EF3B40D-0C03-864A-9BB9-A554493441E9}" type="parTrans" cxnId="{E6DBC03A-D4D7-F945-96AA-67FE56FFC3B5}">
      <dgm:prSet/>
      <dgm:spPr/>
      <dgm:t>
        <a:bodyPr/>
        <a:lstStyle/>
        <a:p>
          <a:endParaRPr lang="en-US" sz="1400">
            <a:latin typeface="Candara" panose="020E0502030303020204" pitchFamily="34" charset="0"/>
          </a:endParaRPr>
        </a:p>
      </dgm:t>
    </dgm:pt>
    <dgm:pt modelId="{FE8CFB98-0403-084B-B7C8-EA19D02B0A94}" type="sibTrans" cxnId="{E6DBC03A-D4D7-F945-96AA-67FE56FFC3B5}">
      <dgm:prSet/>
      <dgm:spPr/>
      <dgm:t>
        <a:bodyPr/>
        <a:lstStyle/>
        <a:p>
          <a:endParaRPr lang="en-US" sz="1400">
            <a:latin typeface="Candara" panose="020E0502030303020204" pitchFamily="34" charset="0"/>
          </a:endParaRPr>
        </a:p>
      </dgm:t>
    </dgm:pt>
    <dgm:pt modelId="{2F4A3F5A-939E-024C-A7FE-0D685AD06385}">
      <dgm:prSet custT="1"/>
      <dgm:spPr>
        <a:solidFill>
          <a:schemeClr val="bg1"/>
        </a:solidFill>
      </dgm:spPr>
      <dgm:t>
        <a:bodyPr/>
        <a:lstStyle/>
        <a:p>
          <a:r>
            <a:rPr lang="en-US" sz="1400">
              <a:latin typeface="Candara" panose="020E0502030303020204" pitchFamily="34" charset="0"/>
            </a:rPr>
            <a:t>Relevant Judicial Pronouncements</a:t>
          </a:r>
          <a:endParaRPr lang="en-IN" sz="1400">
            <a:latin typeface="Candara" panose="020E0502030303020204" pitchFamily="34" charset="0"/>
          </a:endParaRPr>
        </a:p>
      </dgm:t>
    </dgm:pt>
    <dgm:pt modelId="{2EF34ED8-8FB4-BE4A-B130-3026A95A8C4C}" type="parTrans" cxnId="{7CC1EFF8-DFEE-0148-905F-7EDE4A976248}">
      <dgm:prSet/>
      <dgm:spPr/>
      <dgm:t>
        <a:bodyPr/>
        <a:lstStyle/>
        <a:p>
          <a:endParaRPr lang="en-US" sz="1400">
            <a:latin typeface="Candara" panose="020E0502030303020204" pitchFamily="34" charset="0"/>
          </a:endParaRPr>
        </a:p>
      </dgm:t>
    </dgm:pt>
    <dgm:pt modelId="{47821DC3-5ABA-7D46-B959-7DD332A15B80}" type="sibTrans" cxnId="{7CC1EFF8-DFEE-0148-905F-7EDE4A976248}">
      <dgm:prSet/>
      <dgm:spPr/>
      <dgm:t>
        <a:bodyPr/>
        <a:lstStyle/>
        <a:p>
          <a:endParaRPr lang="en-US" sz="1400">
            <a:latin typeface="Candara" panose="020E0502030303020204" pitchFamily="34" charset="0"/>
          </a:endParaRPr>
        </a:p>
      </dgm:t>
    </dgm:pt>
    <dgm:pt modelId="{90395047-53AA-5345-A4F3-9782A2A8CF9B}">
      <dgm:prSet custT="1"/>
      <dgm:spPr>
        <a:solidFill>
          <a:schemeClr val="bg1"/>
        </a:solidFill>
      </dgm:spPr>
      <dgm:t>
        <a:bodyPr/>
        <a:lstStyle/>
        <a:p>
          <a:r>
            <a:rPr lang="en-US" sz="1400" b="1">
              <a:latin typeface="Candara" panose="020E0502030303020204" pitchFamily="34" charset="0"/>
            </a:rPr>
            <a:t>Toyo engineering case – 2006(201) ELT 513 (SC)</a:t>
          </a:r>
          <a:endParaRPr lang="en-IN" sz="1400">
            <a:latin typeface="Candara" panose="020E0502030303020204" pitchFamily="34" charset="0"/>
          </a:endParaRPr>
        </a:p>
      </dgm:t>
    </dgm:pt>
    <dgm:pt modelId="{F8E0F069-61F3-8247-B997-71E6C16AAFE2}" type="parTrans" cxnId="{D19ED120-6620-8D44-85AF-0FB804D6C3AF}">
      <dgm:prSet/>
      <dgm:spPr/>
      <dgm:t>
        <a:bodyPr/>
        <a:lstStyle/>
        <a:p>
          <a:endParaRPr lang="en-US" sz="1400">
            <a:latin typeface="Candara" panose="020E0502030303020204" pitchFamily="34" charset="0"/>
          </a:endParaRPr>
        </a:p>
      </dgm:t>
    </dgm:pt>
    <dgm:pt modelId="{B1D9D949-13BE-F54C-8BE5-CAB2045C93C9}" type="sibTrans" cxnId="{D19ED120-6620-8D44-85AF-0FB804D6C3AF}">
      <dgm:prSet/>
      <dgm:spPr/>
      <dgm:t>
        <a:bodyPr/>
        <a:lstStyle/>
        <a:p>
          <a:endParaRPr lang="en-US" sz="1400">
            <a:latin typeface="Candara" panose="020E0502030303020204" pitchFamily="34" charset="0"/>
          </a:endParaRPr>
        </a:p>
      </dgm:t>
    </dgm:pt>
    <dgm:pt modelId="{AA8C9E44-115B-C944-B057-1A8066612C5B}">
      <dgm:prSet custT="1"/>
      <dgm:spPr>
        <a:solidFill>
          <a:schemeClr val="bg1"/>
        </a:solidFill>
      </dgm:spPr>
      <dgm:t>
        <a:bodyPr/>
        <a:lstStyle/>
        <a:p>
          <a:r>
            <a:rPr lang="en-US" sz="1400" b="1">
              <a:latin typeface="Candara" panose="020E0502030303020204" pitchFamily="34" charset="0"/>
            </a:rPr>
            <a:t>Ballarpur industries – 2007 (215) ELT 489 (SC)</a:t>
          </a:r>
          <a:endParaRPr lang="en-IN" sz="1400">
            <a:latin typeface="Candara" panose="020E0502030303020204" pitchFamily="34" charset="0"/>
          </a:endParaRPr>
        </a:p>
      </dgm:t>
    </dgm:pt>
    <dgm:pt modelId="{100F7C0D-BC4F-2848-942C-89D614CF0613}" type="parTrans" cxnId="{433949FE-B982-7F4A-8832-981200FD12E4}">
      <dgm:prSet/>
      <dgm:spPr/>
      <dgm:t>
        <a:bodyPr/>
        <a:lstStyle/>
        <a:p>
          <a:endParaRPr lang="en-US" sz="1400">
            <a:latin typeface="Candara" panose="020E0502030303020204" pitchFamily="34" charset="0"/>
          </a:endParaRPr>
        </a:p>
      </dgm:t>
    </dgm:pt>
    <dgm:pt modelId="{0AF6CE31-3C38-9848-8BA4-3F032AD4DAF8}" type="sibTrans" cxnId="{433949FE-B982-7F4A-8832-981200FD12E4}">
      <dgm:prSet/>
      <dgm:spPr/>
      <dgm:t>
        <a:bodyPr/>
        <a:lstStyle/>
        <a:p>
          <a:endParaRPr lang="en-US" sz="1400">
            <a:latin typeface="Candara" panose="020E0502030303020204" pitchFamily="34" charset="0"/>
          </a:endParaRPr>
        </a:p>
      </dgm:t>
    </dgm:pt>
    <dgm:pt modelId="{C0210192-7A4A-B24C-9310-7160A8B526C7}">
      <dgm:prSet custT="1"/>
      <dgm:spPr>
        <a:solidFill>
          <a:schemeClr val="bg1"/>
        </a:solidFill>
      </dgm:spPr>
      <dgm:t>
        <a:bodyPr/>
        <a:lstStyle/>
        <a:p>
          <a:r>
            <a:rPr lang="en-US" sz="1400" b="1" dirty="0">
              <a:latin typeface="Candara" panose="020E0502030303020204" pitchFamily="34" charset="0"/>
            </a:rPr>
            <a:t>Vijay Kumar Sharma – 1996-220-ITR-509 (All.)</a:t>
          </a:r>
          <a:endParaRPr lang="en-IN" sz="1400" dirty="0">
            <a:latin typeface="Candara" panose="020E0502030303020204" pitchFamily="34" charset="0"/>
          </a:endParaRPr>
        </a:p>
      </dgm:t>
    </dgm:pt>
    <dgm:pt modelId="{331CBCAC-D02E-FA47-8701-F2A51D6C3EA9}" type="parTrans" cxnId="{13910FE4-F87A-9348-BA6C-27FF56F66F2E}">
      <dgm:prSet/>
      <dgm:spPr/>
      <dgm:t>
        <a:bodyPr/>
        <a:lstStyle/>
        <a:p>
          <a:endParaRPr lang="en-US" sz="1400">
            <a:latin typeface="Candara" panose="020E0502030303020204" pitchFamily="34" charset="0"/>
          </a:endParaRPr>
        </a:p>
      </dgm:t>
    </dgm:pt>
    <dgm:pt modelId="{26CB8AE3-3026-E241-BF25-58EEE2359954}" type="sibTrans" cxnId="{13910FE4-F87A-9348-BA6C-27FF56F66F2E}">
      <dgm:prSet/>
      <dgm:spPr/>
      <dgm:t>
        <a:bodyPr/>
        <a:lstStyle/>
        <a:p>
          <a:endParaRPr lang="en-US" sz="1400">
            <a:latin typeface="Candara" panose="020E0502030303020204" pitchFamily="34" charset="0"/>
          </a:endParaRPr>
        </a:p>
      </dgm:t>
    </dgm:pt>
    <dgm:pt modelId="{00152540-8A66-4147-9343-AA332FDFD20B}">
      <dgm:prSet custT="1"/>
      <dgm:spPr/>
      <dgm:t>
        <a:bodyPr/>
        <a:lstStyle/>
        <a:p>
          <a:endParaRPr lang="en-IN" sz="1400" dirty="0">
            <a:latin typeface="Candara" panose="020E0502030303020204" pitchFamily="34" charset="0"/>
          </a:endParaRPr>
        </a:p>
      </dgm:t>
    </dgm:pt>
    <dgm:pt modelId="{C7F177A8-C072-314F-A1F5-83753839D813}" type="parTrans" cxnId="{048810EF-B4CE-D140-8AE5-95D10E775109}">
      <dgm:prSet/>
      <dgm:spPr/>
      <dgm:t>
        <a:bodyPr/>
        <a:lstStyle/>
        <a:p>
          <a:endParaRPr lang="en-US" sz="1400"/>
        </a:p>
      </dgm:t>
    </dgm:pt>
    <dgm:pt modelId="{EF8E2873-22AA-1549-B2AB-CF5F39588FBB}" type="sibTrans" cxnId="{048810EF-B4CE-D140-8AE5-95D10E775109}">
      <dgm:prSet/>
      <dgm:spPr/>
      <dgm:t>
        <a:bodyPr/>
        <a:lstStyle/>
        <a:p>
          <a:endParaRPr lang="en-US" sz="1400"/>
        </a:p>
      </dgm:t>
    </dgm:pt>
    <dgm:pt modelId="{33DC5BFF-74C7-AE40-B6A4-0FD2D81F40FC}">
      <dgm:prSet custT="1"/>
      <dgm:spPr>
        <a:solidFill>
          <a:schemeClr val="bg1"/>
        </a:solidFill>
      </dgm:spPr>
      <dgm:t>
        <a:bodyPr/>
        <a:lstStyle/>
        <a:p>
          <a:r>
            <a:rPr lang="en-US" sz="1400" dirty="0">
              <a:latin typeface="Candara" panose="020E0502030303020204" pitchFamily="34" charset="0"/>
            </a:rPr>
            <a:t>Foundation of the case of the revenue</a:t>
          </a:r>
          <a:endParaRPr lang="en-IN" sz="1400" dirty="0">
            <a:latin typeface="Candara" panose="020E0502030303020204" pitchFamily="34" charset="0"/>
          </a:endParaRPr>
        </a:p>
      </dgm:t>
    </dgm:pt>
    <dgm:pt modelId="{20568151-752A-A246-B5D1-202918734E26}" type="parTrans" cxnId="{281B31E4-BF16-EA4C-8E05-28E883ACB65E}">
      <dgm:prSet/>
      <dgm:spPr/>
      <dgm:t>
        <a:bodyPr/>
        <a:lstStyle/>
        <a:p>
          <a:endParaRPr lang="en-US" sz="1400"/>
        </a:p>
      </dgm:t>
    </dgm:pt>
    <dgm:pt modelId="{23454A3E-21F8-0648-808E-2E2709A49BF1}" type="sibTrans" cxnId="{281B31E4-BF16-EA4C-8E05-28E883ACB65E}">
      <dgm:prSet/>
      <dgm:spPr/>
      <dgm:t>
        <a:bodyPr/>
        <a:lstStyle/>
        <a:p>
          <a:endParaRPr lang="en-US" sz="1400"/>
        </a:p>
      </dgm:t>
    </dgm:pt>
    <dgm:pt modelId="{5268DC75-47C7-054E-8FAE-C5D977C978C1}">
      <dgm:prSet custT="1"/>
      <dgm:spPr/>
      <dgm:t>
        <a:bodyPr/>
        <a:lstStyle/>
        <a:p>
          <a:endParaRPr lang="en-IN" sz="1400" dirty="0">
            <a:latin typeface="Candara" panose="020E0502030303020204" pitchFamily="34" charset="0"/>
          </a:endParaRPr>
        </a:p>
      </dgm:t>
    </dgm:pt>
    <dgm:pt modelId="{E95C5509-A1C2-DE46-ADCB-7B2EDBB5A9DE}" type="parTrans" cxnId="{313F5A8C-011F-E547-B660-5F06C133C2BC}">
      <dgm:prSet/>
      <dgm:spPr/>
      <dgm:t>
        <a:bodyPr/>
        <a:lstStyle/>
        <a:p>
          <a:endParaRPr lang="en-US"/>
        </a:p>
      </dgm:t>
    </dgm:pt>
    <dgm:pt modelId="{201469FC-B6BD-7544-A299-1E7205EB34BD}" type="sibTrans" cxnId="{313F5A8C-011F-E547-B660-5F06C133C2BC}">
      <dgm:prSet/>
      <dgm:spPr/>
      <dgm:t>
        <a:bodyPr/>
        <a:lstStyle/>
        <a:p>
          <a:endParaRPr lang="en-US"/>
        </a:p>
      </dgm:t>
    </dgm:pt>
    <dgm:pt modelId="{D15DA450-45A9-3B4F-8477-0AC05766E71E}" type="pres">
      <dgm:prSet presAssocID="{8968BC03-5C18-B542-859A-363C25F207AB}" presName="linear" presStyleCnt="0">
        <dgm:presLayoutVars>
          <dgm:animLvl val="lvl"/>
          <dgm:resizeHandles val="exact"/>
        </dgm:presLayoutVars>
      </dgm:prSet>
      <dgm:spPr/>
      <dgm:t>
        <a:bodyPr/>
        <a:lstStyle/>
        <a:p>
          <a:endParaRPr lang="en-US"/>
        </a:p>
      </dgm:t>
    </dgm:pt>
    <dgm:pt modelId="{DBF30B81-B898-AC48-BF8C-9BDC5756FBF6}" type="pres">
      <dgm:prSet presAssocID="{CAB1062C-BFF7-504F-ACFA-096930291183}" presName="parentText" presStyleLbl="node1" presStyleIdx="0" presStyleCnt="2">
        <dgm:presLayoutVars>
          <dgm:chMax val="0"/>
          <dgm:bulletEnabled val="1"/>
        </dgm:presLayoutVars>
      </dgm:prSet>
      <dgm:spPr/>
      <dgm:t>
        <a:bodyPr/>
        <a:lstStyle/>
        <a:p>
          <a:endParaRPr lang="en-US"/>
        </a:p>
      </dgm:t>
    </dgm:pt>
    <dgm:pt modelId="{AFB70CDF-402B-0442-BBD7-E0750C38C896}" type="pres">
      <dgm:prSet presAssocID="{CAB1062C-BFF7-504F-ACFA-096930291183}" presName="childText" presStyleLbl="revTx" presStyleIdx="0" presStyleCnt="2">
        <dgm:presLayoutVars>
          <dgm:bulletEnabled val="1"/>
        </dgm:presLayoutVars>
      </dgm:prSet>
      <dgm:spPr/>
      <dgm:t>
        <a:bodyPr/>
        <a:lstStyle/>
        <a:p>
          <a:endParaRPr lang="en-US"/>
        </a:p>
      </dgm:t>
    </dgm:pt>
    <dgm:pt modelId="{41B40B95-98FA-7140-A6E1-8CB51E8D7973}" type="pres">
      <dgm:prSet presAssocID="{0F17853D-5736-9348-A47A-437C68123DB0}" presName="parentText" presStyleLbl="node1" presStyleIdx="1" presStyleCnt="2" custScaleY="74181">
        <dgm:presLayoutVars>
          <dgm:chMax val="0"/>
          <dgm:bulletEnabled val="1"/>
        </dgm:presLayoutVars>
      </dgm:prSet>
      <dgm:spPr/>
      <dgm:t>
        <a:bodyPr/>
        <a:lstStyle/>
        <a:p>
          <a:endParaRPr lang="en-US"/>
        </a:p>
      </dgm:t>
    </dgm:pt>
    <dgm:pt modelId="{3009340C-A03F-EB46-A24D-4FD0B53E5358}" type="pres">
      <dgm:prSet presAssocID="{0F17853D-5736-9348-A47A-437C68123DB0}" presName="childText" presStyleLbl="revTx" presStyleIdx="1" presStyleCnt="2" custScaleY="104734">
        <dgm:presLayoutVars>
          <dgm:bulletEnabled val="1"/>
        </dgm:presLayoutVars>
      </dgm:prSet>
      <dgm:spPr/>
      <dgm:t>
        <a:bodyPr/>
        <a:lstStyle/>
        <a:p>
          <a:endParaRPr lang="en-US"/>
        </a:p>
      </dgm:t>
    </dgm:pt>
  </dgm:ptLst>
  <dgm:cxnLst>
    <dgm:cxn modelId="{B4B7519B-683F-4CB8-BF2F-8F1E3D562766}" type="presOf" srcId="{0F17853D-5736-9348-A47A-437C68123DB0}" destId="{41B40B95-98FA-7140-A6E1-8CB51E8D7973}" srcOrd="0" destOrd="0" presId="urn:microsoft.com/office/officeart/2005/8/layout/vList2"/>
    <dgm:cxn modelId="{13910FE4-F87A-9348-BA6C-27FF56F66F2E}" srcId="{2F4A3F5A-939E-024C-A7FE-0D685AD06385}" destId="{C0210192-7A4A-B24C-9310-7160A8B526C7}" srcOrd="2" destOrd="0" parTransId="{331CBCAC-D02E-FA47-8701-F2A51D6C3EA9}" sibTransId="{26CB8AE3-3026-E241-BF25-58EEE2359954}"/>
    <dgm:cxn modelId="{281B31E4-BF16-EA4C-8E05-28E883ACB65E}" srcId="{0F17853D-5736-9348-A47A-437C68123DB0}" destId="{33DC5BFF-74C7-AE40-B6A4-0FD2D81F40FC}" srcOrd="0" destOrd="0" parTransId="{20568151-752A-A246-B5D1-202918734E26}" sibTransId="{23454A3E-21F8-0648-808E-2E2709A49BF1}"/>
    <dgm:cxn modelId="{721E0A9C-A2D8-4097-9ED9-3FAB75E694BD}" type="presOf" srcId="{33DC5BFF-74C7-AE40-B6A4-0FD2D81F40FC}" destId="{3009340C-A03F-EB46-A24D-4FD0B53E5358}" srcOrd="0" destOrd="0" presId="urn:microsoft.com/office/officeart/2005/8/layout/vList2"/>
    <dgm:cxn modelId="{F7A8DB9A-07D5-48F5-9A4E-5EA0A4F4BA85}" type="presOf" srcId="{B81FC828-0FD0-EE43-AA1C-7A9B2481126D}" destId="{AFB70CDF-402B-0442-BBD7-E0750C38C896}" srcOrd="0" destOrd="2" presId="urn:microsoft.com/office/officeart/2005/8/layout/vList2"/>
    <dgm:cxn modelId="{29D72FEA-7B6F-F045-8BCD-7B024F5E3AB3}" srcId="{CAB1062C-BFF7-504F-ACFA-096930291183}" destId="{40FE9242-3935-AA45-A777-836D71E727A7}" srcOrd="1" destOrd="0" parTransId="{F0EA25D3-44C8-DE43-96E5-63B45E5D1BC0}" sibTransId="{6B1E8256-7E0A-2B46-8AB4-3D353F77FE9D}"/>
    <dgm:cxn modelId="{1DD66DB5-C99A-4A4B-B5BB-159BADD26383}" type="presOf" srcId="{15AF4F84-C6A5-3C4D-9CB1-D891C8D9AB28}" destId="{3009340C-A03F-EB46-A24D-4FD0B53E5358}" srcOrd="0" destOrd="1" presId="urn:microsoft.com/office/officeart/2005/8/layout/vList2"/>
    <dgm:cxn modelId="{4F1E7454-59A4-49B2-AC5F-3498BD9FC040}" type="presOf" srcId="{00152540-8A66-4147-9343-AA332FDFD20B}" destId="{AFB70CDF-402B-0442-BBD7-E0750C38C896}" srcOrd="0" destOrd="0" presId="urn:microsoft.com/office/officeart/2005/8/layout/vList2"/>
    <dgm:cxn modelId="{ACBFFFB0-0431-4944-9482-D2971269ED9A}" type="presOf" srcId="{CAB1062C-BFF7-504F-ACFA-096930291183}" destId="{DBF30B81-B898-AC48-BF8C-9BDC5756FBF6}" srcOrd="0" destOrd="0" presId="urn:microsoft.com/office/officeart/2005/8/layout/vList2"/>
    <dgm:cxn modelId="{2FA199BB-DCC9-804B-B178-99A795BFADC2}" srcId="{0F17853D-5736-9348-A47A-437C68123DB0}" destId="{896CEC61-60E8-B04A-BC64-725B8E9BDC1E}" srcOrd="2" destOrd="0" parTransId="{6687BD75-81B5-614E-9D38-880C6C0F7203}" sibTransId="{63C0CA3B-4677-124D-8096-5D9B626753F9}"/>
    <dgm:cxn modelId="{3EE09F21-8BF8-9349-8273-194D156013A1}" srcId="{8968BC03-5C18-B542-859A-363C25F207AB}" destId="{CAB1062C-BFF7-504F-ACFA-096930291183}" srcOrd="0" destOrd="0" parTransId="{436B3722-C390-D647-9C07-E8F6E61D0311}" sibTransId="{91BD2C06-164F-0F4E-A66F-B8D562DEAA34}"/>
    <dgm:cxn modelId="{7B92F2D5-3161-433B-803E-1EEFA780CCC3}" type="presOf" srcId="{40FE9242-3935-AA45-A777-836D71E727A7}" destId="{AFB70CDF-402B-0442-BBD7-E0750C38C896}" srcOrd="0" destOrd="1" presId="urn:microsoft.com/office/officeart/2005/8/layout/vList2"/>
    <dgm:cxn modelId="{C926BB8D-6D4F-954E-ACD1-9CD442A2CBCA}" srcId="{0F17853D-5736-9348-A47A-437C68123DB0}" destId="{3F7B3AF7-9C2E-AE41-AA50-9E607BC7E6B3}" srcOrd="3" destOrd="0" parTransId="{7A381D28-0937-B24B-BA89-AA635150BF2B}" sibTransId="{A4A94701-9C75-8D4D-BFD5-8DE29BB0CB98}"/>
    <dgm:cxn modelId="{067FCD1C-5208-4835-B5EC-333FB2B266F1}" type="presOf" srcId="{2F4A3F5A-939E-024C-A7FE-0D685AD06385}" destId="{3009340C-A03F-EB46-A24D-4FD0B53E5358}" srcOrd="0" destOrd="6" presId="urn:microsoft.com/office/officeart/2005/8/layout/vList2"/>
    <dgm:cxn modelId="{F915CFB5-B7BB-7F4E-8BED-718B3D74DC7F}" srcId="{8968BC03-5C18-B542-859A-363C25F207AB}" destId="{0F17853D-5736-9348-A47A-437C68123DB0}" srcOrd="1" destOrd="0" parTransId="{51275B25-122A-E943-8FAE-7D687D98B47A}" sibTransId="{DB3F236C-C120-8D4B-AA1A-DD458BD8B885}"/>
    <dgm:cxn modelId="{7CC1EFF8-DFEE-0148-905F-7EDE4A976248}" srcId="{0F17853D-5736-9348-A47A-437C68123DB0}" destId="{2F4A3F5A-939E-024C-A7FE-0D685AD06385}" srcOrd="6" destOrd="0" parTransId="{2EF34ED8-8FB4-BE4A-B130-3026A95A8C4C}" sibTransId="{47821DC3-5ABA-7D46-B959-7DD332A15B80}"/>
    <dgm:cxn modelId="{B1381328-A1D1-473E-96B6-1E5827D88B8A}" type="presOf" srcId="{5268DC75-47C7-054E-8FAE-C5D977C978C1}" destId="{AFB70CDF-402B-0442-BBD7-E0750C38C896}" srcOrd="0" destOrd="4" presId="urn:microsoft.com/office/officeart/2005/8/layout/vList2"/>
    <dgm:cxn modelId="{E6DBC03A-D4D7-F945-96AA-67FE56FFC3B5}" srcId="{0F17853D-5736-9348-A47A-437C68123DB0}" destId="{AB9BBC3F-15C1-164B-8C98-3BF9CA71F5FD}" srcOrd="5" destOrd="0" parTransId="{7EF3B40D-0C03-864A-9BB9-A554493441E9}" sibTransId="{FE8CFB98-0403-084B-B7C8-EA19D02B0A94}"/>
    <dgm:cxn modelId="{048810EF-B4CE-D140-8AE5-95D10E775109}" srcId="{CAB1062C-BFF7-504F-ACFA-096930291183}" destId="{00152540-8A66-4147-9343-AA332FDFD20B}" srcOrd="0" destOrd="0" parTransId="{C7F177A8-C072-314F-A1F5-83753839D813}" sibTransId="{EF8E2873-22AA-1549-B2AB-CF5F39588FBB}"/>
    <dgm:cxn modelId="{067C53FC-C29C-4C4B-A306-47942A7F6FA3}" srcId="{40FE9242-3935-AA45-A777-836D71E727A7}" destId="{B81FC828-0FD0-EE43-AA1C-7A9B2481126D}" srcOrd="0" destOrd="0" parTransId="{9B2DBB14-4DF8-8B41-99CB-2F6A3B7C84DC}" sibTransId="{2556D6CB-487C-9E42-9373-213D17C4B90D}"/>
    <dgm:cxn modelId="{0E8D37A2-7389-4726-971F-93B38322DAC8}" type="presOf" srcId="{B4796C30-0AE2-864D-93F9-883B37712A70}" destId="{AFB70CDF-402B-0442-BBD7-E0750C38C896}" srcOrd="0" destOrd="3" presId="urn:microsoft.com/office/officeart/2005/8/layout/vList2"/>
    <dgm:cxn modelId="{313F5A8C-011F-E547-B660-5F06C133C2BC}" srcId="{40FE9242-3935-AA45-A777-836D71E727A7}" destId="{5268DC75-47C7-054E-8FAE-C5D977C978C1}" srcOrd="2" destOrd="0" parTransId="{E95C5509-A1C2-DE46-ADCB-7B2EDBB5A9DE}" sibTransId="{201469FC-B6BD-7544-A299-1E7205EB34BD}"/>
    <dgm:cxn modelId="{59BC4A70-CB34-4A9B-9972-F8F1B67BECA6}" type="presOf" srcId="{3F7B3AF7-9C2E-AE41-AA50-9E607BC7E6B3}" destId="{3009340C-A03F-EB46-A24D-4FD0B53E5358}" srcOrd="0" destOrd="3" presId="urn:microsoft.com/office/officeart/2005/8/layout/vList2"/>
    <dgm:cxn modelId="{CF250F9D-9981-47F7-83A0-F0B8CC02185A}" type="presOf" srcId="{3D3F33F1-BCBF-0342-AF7C-AADCE0BDE1BF}" destId="{3009340C-A03F-EB46-A24D-4FD0B53E5358}" srcOrd="0" destOrd="4" presId="urn:microsoft.com/office/officeart/2005/8/layout/vList2"/>
    <dgm:cxn modelId="{CDA17723-2C5C-4DEF-BB8A-5EEB7CA960EC}" type="presOf" srcId="{90395047-53AA-5345-A4F3-9782A2A8CF9B}" destId="{3009340C-A03F-EB46-A24D-4FD0B53E5358}" srcOrd="0" destOrd="7" presId="urn:microsoft.com/office/officeart/2005/8/layout/vList2"/>
    <dgm:cxn modelId="{54C7E606-CA09-4A2A-838B-086D98CB5950}" type="presOf" srcId="{8968BC03-5C18-B542-859A-363C25F207AB}" destId="{D15DA450-45A9-3B4F-8477-0AC05766E71E}" srcOrd="0" destOrd="0" presId="urn:microsoft.com/office/officeart/2005/8/layout/vList2"/>
    <dgm:cxn modelId="{B796C182-0DB9-5243-86F9-A5F9E717C769}" srcId="{40FE9242-3935-AA45-A777-836D71E727A7}" destId="{B4796C30-0AE2-864D-93F9-883B37712A70}" srcOrd="1" destOrd="0" parTransId="{573A49BB-E7A8-2F4D-882A-002BB70BD150}" sibTransId="{E480AB23-B8D1-4C40-AC09-772FF338B5A2}"/>
    <dgm:cxn modelId="{064D34B9-640B-4492-BCAB-B11F408E24DB}" type="presOf" srcId="{896CEC61-60E8-B04A-BC64-725B8E9BDC1E}" destId="{3009340C-A03F-EB46-A24D-4FD0B53E5358}" srcOrd="0" destOrd="2" presId="urn:microsoft.com/office/officeart/2005/8/layout/vList2"/>
    <dgm:cxn modelId="{B3366D2F-9380-BC4B-AD24-BC62DF3986B8}" srcId="{0F17853D-5736-9348-A47A-437C68123DB0}" destId="{15AF4F84-C6A5-3C4D-9CB1-D891C8D9AB28}" srcOrd="1" destOrd="0" parTransId="{C1DE3110-55E6-7E49-ADB1-4229C02175BD}" sibTransId="{BE7FE6AA-DF39-544C-B9C1-350452EF2000}"/>
    <dgm:cxn modelId="{D19ED120-6620-8D44-85AF-0FB804D6C3AF}" srcId="{2F4A3F5A-939E-024C-A7FE-0D685AD06385}" destId="{90395047-53AA-5345-A4F3-9782A2A8CF9B}" srcOrd="0" destOrd="0" parTransId="{F8E0F069-61F3-8247-B997-71E6C16AAFE2}" sibTransId="{B1D9D949-13BE-F54C-8BE5-CAB2045C93C9}"/>
    <dgm:cxn modelId="{3F241883-0431-4B8A-B5A5-FDC84D61B549}" type="presOf" srcId="{C0210192-7A4A-B24C-9310-7160A8B526C7}" destId="{3009340C-A03F-EB46-A24D-4FD0B53E5358}" srcOrd="0" destOrd="9" presId="urn:microsoft.com/office/officeart/2005/8/layout/vList2"/>
    <dgm:cxn modelId="{DFDED21E-57D6-4E56-B8AA-7CEACD92F9B8}" type="presOf" srcId="{AB9BBC3F-15C1-164B-8C98-3BF9CA71F5FD}" destId="{3009340C-A03F-EB46-A24D-4FD0B53E5358}" srcOrd="0" destOrd="5" presId="urn:microsoft.com/office/officeart/2005/8/layout/vList2"/>
    <dgm:cxn modelId="{CC025CB7-42B3-F744-BD86-0E57205471CF}" srcId="{0F17853D-5736-9348-A47A-437C68123DB0}" destId="{3D3F33F1-BCBF-0342-AF7C-AADCE0BDE1BF}" srcOrd="4" destOrd="0" parTransId="{7D93451A-E3C3-AA4D-836E-E7514CB97E57}" sibTransId="{13565042-FE85-0B47-92ED-2BE05DCEDEDC}"/>
    <dgm:cxn modelId="{433949FE-B982-7F4A-8832-981200FD12E4}" srcId="{2F4A3F5A-939E-024C-A7FE-0D685AD06385}" destId="{AA8C9E44-115B-C944-B057-1A8066612C5B}" srcOrd="1" destOrd="0" parTransId="{100F7C0D-BC4F-2848-942C-89D614CF0613}" sibTransId="{0AF6CE31-3C38-9848-8BA4-3F032AD4DAF8}"/>
    <dgm:cxn modelId="{07618A80-89C0-4FC5-B8E8-CE0950714766}" type="presOf" srcId="{AA8C9E44-115B-C944-B057-1A8066612C5B}" destId="{3009340C-A03F-EB46-A24D-4FD0B53E5358}" srcOrd="0" destOrd="8" presId="urn:microsoft.com/office/officeart/2005/8/layout/vList2"/>
    <dgm:cxn modelId="{5A313D10-492C-4F16-9149-F32AB13A9B9D}" type="presParOf" srcId="{D15DA450-45A9-3B4F-8477-0AC05766E71E}" destId="{DBF30B81-B898-AC48-BF8C-9BDC5756FBF6}" srcOrd="0" destOrd="0" presId="urn:microsoft.com/office/officeart/2005/8/layout/vList2"/>
    <dgm:cxn modelId="{4FA479C2-3E4A-41CA-BE35-77CDB85109B8}" type="presParOf" srcId="{D15DA450-45A9-3B4F-8477-0AC05766E71E}" destId="{AFB70CDF-402B-0442-BBD7-E0750C38C896}" srcOrd="1" destOrd="0" presId="urn:microsoft.com/office/officeart/2005/8/layout/vList2"/>
    <dgm:cxn modelId="{23C40BCB-2324-4D8A-AE30-355A6402F3C0}" type="presParOf" srcId="{D15DA450-45A9-3B4F-8477-0AC05766E71E}" destId="{41B40B95-98FA-7140-A6E1-8CB51E8D7973}" srcOrd="2" destOrd="0" presId="urn:microsoft.com/office/officeart/2005/8/layout/vList2"/>
    <dgm:cxn modelId="{74E2D842-E717-44A4-8767-B206C93003E6}" type="presParOf" srcId="{D15DA450-45A9-3B4F-8477-0AC05766E71E}" destId="{3009340C-A03F-EB46-A24D-4FD0B53E535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1DBA1-AE31-814A-8AAA-7EB7921AF97E}">
      <dsp:nvSpPr>
        <dsp:cNvPr id="0" name=""/>
        <dsp:cNvSpPr/>
      </dsp:nvSpPr>
      <dsp:spPr>
        <a:xfrm>
          <a:off x="0" y="0"/>
          <a:ext cx="1028700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16D205B1-8E97-D747-ACA1-39414D5B1BE6}">
      <dsp:nvSpPr>
        <dsp:cNvPr id="0" name=""/>
        <dsp:cNvSpPr/>
      </dsp:nvSpPr>
      <dsp:spPr>
        <a:xfrm>
          <a:off x="0" y="0"/>
          <a:ext cx="2057400" cy="51530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latin typeface="Candara" panose="020E0502030303020204" pitchFamily="34" charset="0"/>
            </a:rPr>
            <a:t>ISSUES</a:t>
          </a:r>
        </a:p>
        <a:p>
          <a:pPr lvl="0" algn="ctr" defTabSz="1600200">
            <a:lnSpc>
              <a:spcPct val="90000"/>
            </a:lnSpc>
            <a:spcBef>
              <a:spcPct val="0"/>
            </a:spcBef>
            <a:spcAft>
              <a:spcPct val="35000"/>
            </a:spcAft>
          </a:pPr>
          <a:r>
            <a:rPr lang="en-US" sz="3600" kern="1200" dirty="0" smtClean="0">
              <a:latin typeface="Candara" panose="020E0502030303020204" pitchFamily="34" charset="0"/>
            </a:rPr>
            <a:t>(Search &amp; Seizure)</a:t>
          </a:r>
          <a:endParaRPr lang="en-IN" sz="3600" kern="1200" dirty="0">
            <a:latin typeface="Candara" panose="020E0502030303020204" pitchFamily="34" charset="0"/>
          </a:endParaRPr>
        </a:p>
      </dsp:txBody>
      <dsp:txXfrm>
        <a:off x="0" y="0"/>
        <a:ext cx="2057400" cy="5153050"/>
      </dsp:txXfrm>
    </dsp:sp>
    <dsp:sp modelId="{054746D2-ED6A-0840-A344-3225F7C5E66A}">
      <dsp:nvSpPr>
        <dsp:cNvPr id="0" name=""/>
        <dsp:cNvSpPr/>
      </dsp:nvSpPr>
      <dsp:spPr>
        <a:xfrm>
          <a:off x="2211705" y="48561"/>
          <a:ext cx="8075295" cy="971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a:latin typeface="Candara" panose="020E0502030303020204" pitchFamily="34" charset="0"/>
            </a:rPr>
            <a:t>Cross- empowerment by authorities of State Tax and Central Tax.</a:t>
          </a:r>
          <a:endParaRPr lang="en-IN" sz="2400" kern="1200" dirty="0">
            <a:latin typeface="Candara" panose="020E0502030303020204" pitchFamily="34" charset="0"/>
          </a:endParaRPr>
        </a:p>
      </dsp:txBody>
      <dsp:txXfrm>
        <a:off x="2211705" y="48561"/>
        <a:ext cx="8075295" cy="971229"/>
      </dsp:txXfrm>
    </dsp:sp>
    <dsp:sp modelId="{30734799-11D7-E14A-B0B9-A94EDEF7B9C8}">
      <dsp:nvSpPr>
        <dsp:cNvPr id="0" name=""/>
        <dsp:cNvSpPr/>
      </dsp:nvSpPr>
      <dsp:spPr>
        <a:xfrm>
          <a:off x="2057400" y="1019790"/>
          <a:ext cx="822960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59571170-B40D-BA41-86E1-C174B2507239}">
      <dsp:nvSpPr>
        <dsp:cNvPr id="0" name=""/>
        <dsp:cNvSpPr/>
      </dsp:nvSpPr>
      <dsp:spPr>
        <a:xfrm>
          <a:off x="2211705" y="1068352"/>
          <a:ext cx="8075295" cy="971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a:latin typeface="Candara" panose="020E0502030303020204" pitchFamily="34" charset="0"/>
            </a:rPr>
            <a:t>Property of assessees attached without credible documents or information.</a:t>
          </a:r>
          <a:endParaRPr lang="en-IN" sz="2400" kern="1200" dirty="0">
            <a:latin typeface="Candara" panose="020E0502030303020204" pitchFamily="34" charset="0"/>
          </a:endParaRPr>
        </a:p>
      </dsp:txBody>
      <dsp:txXfrm>
        <a:off x="2211705" y="1068352"/>
        <a:ext cx="8075295" cy="971229"/>
      </dsp:txXfrm>
    </dsp:sp>
    <dsp:sp modelId="{6E09927F-1F40-0341-8775-4523546F80ED}">
      <dsp:nvSpPr>
        <dsp:cNvPr id="0" name=""/>
        <dsp:cNvSpPr/>
      </dsp:nvSpPr>
      <dsp:spPr>
        <a:xfrm>
          <a:off x="2057400" y="2039581"/>
          <a:ext cx="822960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B89CE41A-CB5F-794C-92DD-2FC0D9288DC1}">
      <dsp:nvSpPr>
        <dsp:cNvPr id="0" name=""/>
        <dsp:cNvSpPr/>
      </dsp:nvSpPr>
      <dsp:spPr>
        <a:xfrm>
          <a:off x="2211705" y="2088142"/>
          <a:ext cx="8075295" cy="971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a:latin typeface="Candara" panose="020E0502030303020204" pitchFamily="34" charset="0"/>
            </a:rPr>
            <a:t>Property of assessees are seized without any pending investigation.</a:t>
          </a:r>
          <a:endParaRPr lang="en-IN" sz="2400" kern="1200" dirty="0">
            <a:latin typeface="Candara" panose="020E0502030303020204" pitchFamily="34" charset="0"/>
          </a:endParaRPr>
        </a:p>
      </dsp:txBody>
      <dsp:txXfrm>
        <a:off x="2211705" y="2088142"/>
        <a:ext cx="8075295" cy="971229"/>
      </dsp:txXfrm>
    </dsp:sp>
    <dsp:sp modelId="{34C243F5-5593-3844-8AEC-CA7148C6F7DC}">
      <dsp:nvSpPr>
        <dsp:cNvPr id="0" name=""/>
        <dsp:cNvSpPr/>
      </dsp:nvSpPr>
      <dsp:spPr>
        <a:xfrm>
          <a:off x="2057400" y="3059371"/>
          <a:ext cx="822960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0911AED5-2DDA-CE4C-A04F-0B49A8541423}">
      <dsp:nvSpPr>
        <dsp:cNvPr id="0" name=""/>
        <dsp:cNvSpPr/>
      </dsp:nvSpPr>
      <dsp:spPr>
        <a:xfrm>
          <a:off x="2211705" y="3107933"/>
          <a:ext cx="8075295" cy="971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a:latin typeface="Candara" panose="020E0502030303020204" pitchFamily="34" charset="0"/>
            </a:rPr>
            <a:t>Seized items that are not relied upon are not returned to assessees.</a:t>
          </a:r>
          <a:endParaRPr lang="en-IN" sz="2400" kern="1200" dirty="0">
            <a:latin typeface="Candara" panose="020E0502030303020204" pitchFamily="34" charset="0"/>
          </a:endParaRPr>
        </a:p>
      </dsp:txBody>
      <dsp:txXfrm>
        <a:off x="2211705" y="3107933"/>
        <a:ext cx="8075295" cy="971229"/>
      </dsp:txXfrm>
    </dsp:sp>
    <dsp:sp modelId="{5F758535-D4FA-9045-9A1F-0220C16EB7C8}">
      <dsp:nvSpPr>
        <dsp:cNvPr id="0" name=""/>
        <dsp:cNvSpPr/>
      </dsp:nvSpPr>
      <dsp:spPr>
        <a:xfrm>
          <a:off x="2057400" y="4079162"/>
          <a:ext cx="822960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2513C79F-9DBD-3A43-9781-5B9D67B5C3D7}">
      <dsp:nvSpPr>
        <dsp:cNvPr id="0" name=""/>
        <dsp:cNvSpPr/>
      </dsp:nvSpPr>
      <dsp:spPr>
        <a:xfrm>
          <a:off x="2211705" y="4127723"/>
          <a:ext cx="8075295" cy="971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en-US" sz="2400" kern="1200" dirty="0">
              <a:latin typeface="Candara" panose="020E0502030303020204" pitchFamily="34" charset="0"/>
            </a:rPr>
            <a:t>Premises of assessees visited and search numerous times on frivolous grounds.</a:t>
          </a:r>
          <a:endParaRPr lang="en-IN" sz="2400" kern="1200" dirty="0">
            <a:latin typeface="Candara" panose="020E0502030303020204" pitchFamily="34" charset="0"/>
          </a:endParaRPr>
        </a:p>
      </dsp:txBody>
      <dsp:txXfrm>
        <a:off x="2211705" y="4127723"/>
        <a:ext cx="8075295" cy="971229"/>
      </dsp:txXfrm>
    </dsp:sp>
    <dsp:sp modelId="{7EEC28B6-C714-0C49-ABD5-DD7CF1B07BDE}">
      <dsp:nvSpPr>
        <dsp:cNvPr id="0" name=""/>
        <dsp:cNvSpPr/>
      </dsp:nvSpPr>
      <dsp:spPr>
        <a:xfrm>
          <a:off x="2057400" y="5098953"/>
          <a:ext cx="822960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6A5FE-9C29-9F4A-9F18-E1CFDD3326C4}">
      <dsp:nvSpPr>
        <dsp:cNvPr id="0" name=""/>
        <dsp:cNvSpPr/>
      </dsp:nvSpPr>
      <dsp:spPr>
        <a:xfrm>
          <a:off x="0" y="2315"/>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FBE205-43B9-9D4B-9F11-426C9FF44B76}">
      <dsp:nvSpPr>
        <dsp:cNvPr id="0" name=""/>
        <dsp:cNvSpPr/>
      </dsp:nvSpPr>
      <dsp:spPr>
        <a:xfrm>
          <a:off x="0" y="2315"/>
          <a:ext cx="10962084" cy="126014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just" defTabSz="800100">
            <a:lnSpc>
              <a:spcPct val="90000"/>
            </a:lnSpc>
            <a:spcBef>
              <a:spcPct val="0"/>
            </a:spcBef>
            <a:spcAft>
              <a:spcPct val="35000"/>
            </a:spcAft>
          </a:pPr>
          <a:r>
            <a:rPr lang="en-IN" sz="1800" b="0" i="0" kern="1200" dirty="0">
              <a:latin typeface="Candara" panose="020E0502030303020204" pitchFamily="34" charset="0"/>
            </a:rPr>
            <a:t>‘</a:t>
          </a:r>
          <a:r>
            <a:rPr lang="en-IN" sz="1800" b="1" i="1" kern="1200" dirty="0">
              <a:latin typeface="Candara" panose="020E0502030303020204" pitchFamily="34" charset="0"/>
            </a:rPr>
            <a:t>Reason to believe</a:t>
          </a:r>
          <a:r>
            <a:rPr lang="en-IN" sz="1800" b="0" i="0" kern="1200" dirty="0">
              <a:latin typeface="Candara" panose="020E0502030303020204" pitchFamily="34" charset="0"/>
            </a:rPr>
            <a:t>’ means having knowledge of facts (although does not mean having direct knowledge), that would make any reasonable person, knowing the same facts, to reasonably conclude the same thing. As per the Indian Penal Code, 1860, </a:t>
          </a:r>
          <a:r>
            <a:rPr lang="en-IN" sz="1800" b="0" i="1" kern="1200" dirty="0">
              <a:latin typeface="Candara" panose="020E0502030303020204" pitchFamily="34" charset="0"/>
            </a:rPr>
            <a:t>“A person is said to have ‘reason to believe’ a thing, if he has sufficient cause to believe that thing but not otherwise.”</a:t>
          </a:r>
          <a:endParaRPr lang="en-IN" sz="1800" i="1" kern="1200" dirty="0">
            <a:latin typeface="Candara" panose="020E0502030303020204" pitchFamily="34" charset="0"/>
          </a:endParaRPr>
        </a:p>
      </dsp:txBody>
      <dsp:txXfrm>
        <a:off x="0" y="2315"/>
        <a:ext cx="10962084" cy="1260142"/>
      </dsp:txXfrm>
    </dsp:sp>
    <dsp:sp modelId="{3948D03F-BE84-1640-BDCF-B945EE5151E5}">
      <dsp:nvSpPr>
        <dsp:cNvPr id="0" name=""/>
        <dsp:cNvSpPr/>
      </dsp:nvSpPr>
      <dsp:spPr>
        <a:xfrm>
          <a:off x="0" y="1262457"/>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61A09F-41E8-8B4C-938C-A8AAEDCC584A}">
      <dsp:nvSpPr>
        <dsp:cNvPr id="0" name=""/>
        <dsp:cNvSpPr/>
      </dsp:nvSpPr>
      <dsp:spPr>
        <a:xfrm>
          <a:off x="0" y="1262457"/>
          <a:ext cx="10972800" cy="75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a:latin typeface="Candara" panose="020E0502030303020204" pitchFamily="34" charset="0"/>
            </a:rPr>
            <a:t>It should not be construed as a subjective term.</a:t>
          </a:r>
          <a:br>
            <a:rPr lang="en-US" sz="1800" kern="1200" dirty="0">
              <a:latin typeface="Candara" panose="020E0502030303020204" pitchFamily="34" charset="0"/>
            </a:rPr>
          </a:br>
          <a:r>
            <a:rPr lang="en-US" sz="1800" b="1" i="1" kern="1200" dirty="0">
              <a:latin typeface="Candara" panose="020E0502030303020204" pitchFamily="34" charset="0"/>
            </a:rPr>
            <a:t>See: TVL. Rising International Co. Vs. </a:t>
          </a:r>
          <a:r>
            <a:rPr lang="en-US" sz="1800" b="1" i="1" kern="1200" dirty="0" err="1">
              <a:latin typeface="Candara" panose="020E0502030303020204" pitchFamily="34" charset="0"/>
            </a:rPr>
            <a:t>Commr</a:t>
          </a:r>
          <a:r>
            <a:rPr lang="en-US" sz="1800" b="1" i="1" kern="1200" dirty="0">
              <a:latin typeface="Candara" panose="020E0502030303020204" pitchFamily="34" charset="0"/>
            </a:rPr>
            <a:t>. Of Central GST &amp; C.EX. </a:t>
          </a:r>
          <a:r>
            <a:rPr lang="en-IN" sz="1800" b="1" i="1" kern="1200" dirty="0">
              <a:latin typeface="Candara" panose="020E0502030303020204" pitchFamily="34" charset="0"/>
            </a:rPr>
            <a:t>– 2020 (43) GSTL 3 (Mad.)</a:t>
          </a:r>
          <a:endParaRPr lang="en-IN" sz="1800" kern="1200" dirty="0">
            <a:latin typeface="Candara" panose="020E0502030303020204" pitchFamily="34" charset="0"/>
          </a:endParaRPr>
        </a:p>
      </dsp:txBody>
      <dsp:txXfrm>
        <a:off x="0" y="1262457"/>
        <a:ext cx="10972800" cy="758800"/>
      </dsp:txXfrm>
    </dsp:sp>
    <dsp:sp modelId="{D985D1A2-5484-7840-AE33-4812551A49F8}">
      <dsp:nvSpPr>
        <dsp:cNvPr id="0" name=""/>
        <dsp:cNvSpPr/>
      </dsp:nvSpPr>
      <dsp:spPr>
        <a:xfrm>
          <a:off x="0" y="2021258"/>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B4A7D5-B44B-554D-BA18-45CEB78310A5}">
      <dsp:nvSpPr>
        <dsp:cNvPr id="0" name=""/>
        <dsp:cNvSpPr/>
      </dsp:nvSpPr>
      <dsp:spPr>
        <a:xfrm>
          <a:off x="0" y="2021258"/>
          <a:ext cx="10972800" cy="1008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IN" sz="1800" kern="1200" dirty="0">
              <a:latin typeface="Candara" panose="020E0502030303020204" pitchFamily="34" charset="0"/>
            </a:rPr>
            <a:t>It is not arbitrary power of the officer. </a:t>
          </a:r>
          <a:br>
            <a:rPr lang="en-IN" sz="1800" kern="1200" dirty="0">
              <a:latin typeface="Candara" panose="020E0502030303020204" pitchFamily="34" charset="0"/>
            </a:rPr>
          </a:br>
          <a:r>
            <a:rPr lang="en-IN" sz="1800" b="1" i="1" kern="1200" dirty="0">
              <a:latin typeface="Candara" panose="020E0502030303020204" pitchFamily="34" charset="0"/>
            </a:rPr>
            <a:t>See: M/S Tata Chemicals Ltd. Vs. Commissioner of Customs (P), Jamnagar-2015-TIOL-120-SC-CUS, </a:t>
          </a:r>
          <a:br>
            <a:rPr lang="en-IN" sz="1800" b="1" i="1" kern="1200" dirty="0">
              <a:latin typeface="Candara" panose="020E0502030303020204" pitchFamily="34" charset="0"/>
            </a:rPr>
          </a:br>
          <a:r>
            <a:rPr lang="en-IN" sz="1800" b="1" i="1" kern="1200" dirty="0">
              <a:latin typeface="Candara" panose="020E0502030303020204" pitchFamily="34" charset="0"/>
            </a:rPr>
            <a:t>Sanjay Kumar </a:t>
          </a:r>
          <a:r>
            <a:rPr lang="en-IN" sz="1800" b="1" i="1" kern="1200" dirty="0" err="1">
              <a:latin typeface="Candara" panose="020E0502030303020204" pitchFamily="34" charset="0"/>
            </a:rPr>
            <a:t>Bhuwalka</a:t>
          </a:r>
          <a:r>
            <a:rPr lang="en-IN" sz="1800" b="1" i="1" kern="1200" dirty="0">
              <a:latin typeface="Candara" panose="020E0502030303020204" pitchFamily="34" charset="0"/>
            </a:rPr>
            <a:t> Vs Union Of India-2018-TIOL-2883-HC-KOL-GST</a:t>
          </a:r>
          <a:endParaRPr lang="en-IN" sz="1800" kern="1200" dirty="0">
            <a:latin typeface="Candara" panose="020E0502030303020204" pitchFamily="34" charset="0"/>
          </a:endParaRPr>
        </a:p>
      </dsp:txBody>
      <dsp:txXfrm>
        <a:off x="0" y="2021258"/>
        <a:ext cx="10972800" cy="1008654"/>
      </dsp:txXfrm>
    </dsp:sp>
    <dsp:sp modelId="{80DFA53A-7EBE-CF4E-8DF7-025BDCDDFE9F}">
      <dsp:nvSpPr>
        <dsp:cNvPr id="0" name=""/>
        <dsp:cNvSpPr/>
      </dsp:nvSpPr>
      <dsp:spPr>
        <a:xfrm>
          <a:off x="0" y="3029912"/>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1E1572-71B8-1342-A685-4B4B5A93F241}">
      <dsp:nvSpPr>
        <dsp:cNvPr id="0" name=""/>
        <dsp:cNvSpPr/>
      </dsp:nvSpPr>
      <dsp:spPr>
        <a:xfrm>
          <a:off x="0" y="3029912"/>
          <a:ext cx="10972800" cy="1008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a:latin typeface="Candara" panose="020E0502030303020204" pitchFamily="34" charset="0"/>
            </a:rPr>
            <a:t>Subjective satisfaction should be based on some credible materials or information and also should be supported by supervening factor.</a:t>
          </a:r>
          <a:br>
            <a:rPr lang="en-US" sz="1800" kern="1200" dirty="0">
              <a:latin typeface="Candara" panose="020E0502030303020204" pitchFamily="34" charset="0"/>
            </a:rPr>
          </a:br>
          <a:r>
            <a:rPr lang="en-US" sz="1800" b="1" i="1" kern="1200" dirty="0">
              <a:latin typeface="Candara" panose="020E0502030303020204" pitchFamily="34" charset="0"/>
            </a:rPr>
            <a:t>See: Vimal </a:t>
          </a:r>
          <a:r>
            <a:rPr lang="en-US" sz="1800" b="1" i="1" kern="1200" dirty="0" err="1">
              <a:latin typeface="Candara" panose="020E0502030303020204" pitchFamily="34" charset="0"/>
            </a:rPr>
            <a:t>Yashwantgiri</a:t>
          </a:r>
          <a:r>
            <a:rPr lang="en-US" sz="1800" b="1" i="1" kern="1200" dirty="0">
              <a:latin typeface="Candara" panose="020E0502030303020204" pitchFamily="34" charset="0"/>
            </a:rPr>
            <a:t> </a:t>
          </a:r>
          <a:r>
            <a:rPr lang="en-US" sz="1800" b="1" i="1" kern="1200" dirty="0" err="1">
              <a:latin typeface="Candara" panose="020E0502030303020204" pitchFamily="34" charset="0"/>
            </a:rPr>
            <a:t>Goswami</a:t>
          </a:r>
          <a:r>
            <a:rPr lang="en-US" sz="1800" b="1" i="1" kern="1200" dirty="0">
              <a:latin typeface="Candara" panose="020E0502030303020204" pitchFamily="34" charset="0"/>
            </a:rPr>
            <a:t> Vs State Of Gujarat - 2020-TIOL-1803-HC-AHM-GST</a:t>
          </a:r>
          <a:endParaRPr lang="en-IN" sz="1800" kern="1200" dirty="0">
            <a:latin typeface="Candara" panose="020E0502030303020204" pitchFamily="34" charset="0"/>
          </a:endParaRPr>
        </a:p>
      </dsp:txBody>
      <dsp:txXfrm>
        <a:off x="0" y="3029912"/>
        <a:ext cx="10972800" cy="1008654"/>
      </dsp:txXfrm>
    </dsp:sp>
    <dsp:sp modelId="{8E05D41B-D698-9142-87CA-2BC7C8690B5B}">
      <dsp:nvSpPr>
        <dsp:cNvPr id="0" name=""/>
        <dsp:cNvSpPr/>
      </dsp:nvSpPr>
      <dsp:spPr>
        <a:xfrm>
          <a:off x="0" y="4038567"/>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6C57B3-01F9-C646-8341-2A3639B1222D}">
      <dsp:nvSpPr>
        <dsp:cNvPr id="0" name=""/>
        <dsp:cNvSpPr/>
      </dsp:nvSpPr>
      <dsp:spPr>
        <a:xfrm>
          <a:off x="0" y="4038567"/>
          <a:ext cx="10972800" cy="7206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a:latin typeface="Candara" panose="020E0502030303020204" pitchFamily="34" charset="0"/>
            </a:rPr>
            <a:t>It should be on record. </a:t>
          </a:r>
          <a:br>
            <a:rPr lang="en-US" sz="1800" kern="1200" dirty="0">
              <a:latin typeface="Candara" panose="020E0502030303020204" pitchFamily="34" charset="0"/>
            </a:rPr>
          </a:br>
          <a:r>
            <a:rPr lang="en-US" sz="1800" b="1" i="1" kern="1200" dirty="0">
              <a:latin typeface="Candara" panose="020E0502030303020204" pitchFamily="34" charset="0"/>
            </a:rPr>
            <a:t>See: </a:t>
          </a:r>
          <a:r>
            <a:rPr lang="en-US" sz="1800" b="1" i="1" kern="1200" dirty="0" err="1">
              <a:latin typeface="Candara" panose="020E0502030303020204" pitchFamily="34" charset="0"/>
            </a:rPr>
            <a:t>Rimjhim</a:t>
          </a:r>
          <a:r>
            <a:rPr lang="en-US" sz="1800" b="1" i="1" kern="1200" dirty="0">
              <a:latin typeface="Candara" panose="020E0502030303020204" pitchFamily="34" charset="0"/>
            </a:rPr>
            <a:t> ISPAT Ltd Vs State Of U P And 3 Others-2019-TIOL-676-HC-ALL-GST</a:t>
          </a:r>
          <a:endParaRPr lang="en-IN" sz="1800" kern="1200" dirty="0">
            <a:latin typeface="Candara" panose="020E0502030303020204" pitchFamily="34" charset="0"/>
          </a:endParaRPr>
        </a:p>
      </dsp:txBody>
      <dsp:txXfrm>
        <a:off x="0" y="4038567"/>
        <a:ext cx="10972800" cy="720643"/>
      </dsp:txXfrm>
    </dsp:sp>
    <dsp:sp modelId="{B41F906D-CD31-9149-8A89-C8B15F970F81}">
      <dsp:nvSpPr>
        <dsp:cNvPr id="0" name=""/>
        <dsp:cNvSpPr/>
      </dsp:nvSpPr>
      <dsp:spPr>
        <a:xfrm>
          <a:off x="0" y="4759210"/>
          <a:ext cx="109728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731E06-D1B8-F14F-89A6-0429A3EDB616}">
      <dsp:nvSpPr>
        <dsp:cNvPr id="0" name=""/>
        <dsp:cNvSpPr/>
      </dsp:nvSpPr>
      <dsp:spPr>
        <a:xfrm>
          <a:off x="0" y="4759210"/>
          <a:ext cx="10972800" cy="10086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n-US" sz="1800" kern="1200" dirty="0">
              <a:latin typeface="Candara" panose="020E0502030303020204" pitchFamily="34" charset="0"/>
            </a:rPr>
            <a:t>Material relied upon by the Authority must be shared with the assessee before passing adverse order.</a:t>
          </a:r>
          <a:br>
            <a:rPr lang="en-US" sz="1800" kern="1200" dirty="0">
              <a:latin typeface="Candara" panose="020E0502030303020204" pitchFamily="34" charset="0"/>
            </a:rPr>
          </a:br>
          <a:r>
            <a:rPr lang="en-US" sz="1800" b="1" i="1" kern="1200" dirty="0">
              <a:latin typeface="Candara" panose="020E0502030303020204" pitchFamily="34" charset="0"/>
            </a:rPr>
            <a:t>See: </a:t>
          </a:r>
          <a:r>
            <a:rPr lang="en-IN" sz="1800" b="1" i="1" u="none" kern="1200" dirty="0">
              <a:latin typeface="Candara" panose="020E0502030303020204" pitchFamily="34" charset="0"/>
            </a:rPr>
            <a:t>OPC Assets Solutions </a:t>
          </a:r>
          <a:r>
            <a:rPr lang="en-IN" sz="1800" b="1" i="1" u="none" kern="1200" dirty="0" err="1">
              <a:latin typeface="Candara" panose="020E0502030303020204" pitchFamily="34" charset="0"/>
            </a:rPr>
            <a:t>Pvt.</a:t>
          </a:r>
          <a:r>
            <a:rPr lang="en-IN" sz="1800" b="1" i="1" u="none" kern="1200" dirty="0">
              <a:latin typeface="Candara" panose="020E0502030303020204" pitchFamily="34" charset="0"/>
            </a:rPr>
            <a:t> Ltd. vs. The State of Tripura- [TS-471-HC(TRI)-2021-GST]</a:t>
          </a:r>
          <a:endParaRPr lang="en-US" sz="1800" b="1" i="1" kern="1200" dirty="0">
            <a:latin typeface="Candara" panose="020E0502030303020204" pitchFamily="34" charset="0"/>
          </a:endParaRPr>
        </a:p>
      </dsp:txBody>
      <dsp:txXfrm>
        <a:off x="0" y="4759210"/>
        <a:ext cx="10972800" cy="10086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CC1EB6-FF74-564D-9ED9-9AF41E4E5ECF}">
      <dsp:nvSpPr>
        <dsp:cNvPr id="0" name=""/>
        <dsp:cNvSpPr/>
      </dsp:nvSpPr>
      <dsp:spPr>
        <a:xfrm>
          <a:off x="0" y="0"/>
          <a:ext cx="861060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a:schemeClr val="dk1"/>
        </a:fontRef>
      </dsp:style>
    </dsp:sp>
    <dsp:sp modelId="{8037457C-851C-094C-82D1-25F4971138E0}">
      <dsp:nvSpPr>
        <dsp:cNvPr id="0" name=""/>
        <dsp:cNvSpPr/>
      </dsp:nvSpPr>
      <dsp:spPr>
        <a:xfrm>
          <a:off x="0" y="0"/>
          <a:ext cx="1722120" cy="58313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kern="1200" dirty="0" smtClean="0">
              <a:latin typeface="Candara" panose="020E0502030303020204" pitchFamily="34" charset="0"/>
            </a:rPr>
            <a:t>ISSUES</a:t>
          </a:r>
        </a:p>
        <a:p>
          <a:pPr lvl="0" algn="ctr" defTabSz="1422400">
            <a:lnSpc>
              <a:spcPct val="90000"/>
            </a:lnSpc>
            <a:spcBef>
              <a:spcPct val="0"/>
            </a:spcBef>
            <a:spcAft>
              <a:spcPct val="35000"/>
            </a:spcAft>
          </a:pPr>
          <a:r>
            <a:rPr lang="en-US" sz="3200" kern="1200" dirty="0" smtClean="0">
              <a:latin typeface="Candara" panose="020E0502030303020204" pitchFamily="34" charset="0"/>
            </a:rPr>
            <a:t>(Arrest)</a:t>
          </a:r>
          <a:endParaRPr lang="en-IN" sz="3200" kern="1200" dirty="0">
            <a:latin typeface="Candara" panose="020E0502030303020204" pitchFamily="34" charset="0"/>
          </a:endParaRPr>
        </a:p>
      </dsp:txBody>
      <dsp:txXfrm>
        <a:off x="0" y="0"/>
        <a:ext cx="1722120" cy="5831305"/>
      </dsp:txXfrm>
    </dsp:sp>
    <dsp:sp modelId="{845505C2-B1C0-334B-9EA6-75F6C7481600}">
      <dsp:nvSpPr>
        <dsp:cNvPr id="0" name=""/>
        <dsp:cNvSpPr/>
      </dsp:nvSpPr>
      <dsp:spPr>
        <a:xfrm>
          <a:off x="1851279" y="68549"/>
          <a:ext cx="6759321" cy="1370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ndara" panose="020E0502030303020204" pitchFamily="34" charset="0"/>
            </a:rPr>
            <a:t>Arrest made without assessing liability.</a:t>
          </a:r>
          <a:endParaRPr lang="en-IN" sz="2000" kern="1200" dirty="0">
            <a:latin typeface="Candara" panose="020E0502030303020204" pitchFamily="34" charset="0"/>
          </a:endParaRPr>
        </a:p>
      </dsp:txBody>
      <dsp:txXfrm>
        <a:off x="1851279" y="68549"/>
        <a:ext cx="6759321" cy="1370983"/>
      </dsp:txXfrm>
    </dsp:sp>
    <dsp:sp modelId="{D1D443D6-E884-1742-A34B-0D553585ED1A}">
      <dsp:nvSpPr>
        <dsp:cNvPr id="0" name=""/>
        <dsp:cNvSpPr/>
      </dsp:nvSpPr>
      <dsp:spPr>
        <a:xfrm>
          <a:off x="1722120" y="1439532"/>
          <a:ext cx="688848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77A9C17D-04CF-1840-88E3-BAC4A99BFCC0}">
      <dsp:nvSpPr>
        <dsp:cNvPr id="0" name=""/>
        <dsp:cNvSpPr/>
      </dsp:nvSpPr>
      <dsp:spPr>
        <a:xfrm>
          <a:off x="1851279" y="1508081"/>
          <a:ext cx="6759321" cy="1370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ndara" panose="020E0502030303020204" pitchFamily="34" charset="0"/>
            </a:rPr>
            <a:t>Arrest made even in minor tax evasions.</a:t>
          </a:r>
          <a:endParaRPr lang="en-IN" sz="2000" kern="1200" dirty="0">
            <a:latin typeface="Candara" panose="020E0502030303020204" pitchFamily="34" charset="0"/>
          </a:endParaRPr>
        </a:p>
      </dsp:txBody>
      <dsp:txXfrm>
        <a:off x="1851279" y="1508081"/>
        <a:ext cx="6759321" cy="1370983"/>
      </dsp:txXfrm>
    </dsp:sp>
    <dsp:sp modelId="{2F5CABCC-5FD2-5347-839E-80BF281DA331}">
      <dsp:nvSpPr>
        <dsp:cNvPr id="0" name=""/>
        <dsp:cNvSpPr/>
      </dsp:nvSpPr>
      <dsp:spPr>
        <a:xfrm>
          <a:off x="1722120" y="2879064"/>
          <a:ext cx="688848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C0DBB6EA-7CD0-9941-BBA0-488FFC7924F0}">
      <dsp:nvSpPr>
        <dsp:cNvPr id="0" name=""/>
        <dsp:cNvSpPr/>
      </dsp:nvSpPr>
      <dsp:spPr>
        <a:xfrm>
          <a:off x="1851279" y="2947613"/>
          <a:ext cx="6759321" cy="1370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US" sz="2000" kern="1200" dirty="0">
              <a:latin typeface="Candara" panose="020E0502030303020204" pitchFamily="34" charset="0"/>
            </a:rPr>
            <a:t>Arrest made without considering Section 41A of </a:t>
          </a:r>
          <a:r>
            <a:rPr lang="en-US" sz="2000" kern="1200" dirty="0" err="1">
              <a:latin typeface="Candara" panose="020E0502030303020204" pitchFamily="34" charset="0"/>
            </a:rPr>
            <a:t>CrPC</a:t>
          </a:r>
          <a:r>
            <a:rPr lang="en-US" sz="2000" kern="1200" dirty="0">
              <a:latin typeface="Candara" panose="020E0502030303020204" pitchFamily="34" charset="0"/>
            </a:rPr>
            <a:t>.</a:t>
          </a:r>
          <a:endParaRPr lang="en-IN" sz="2000" kern="1200" dirty="0">
            <a:latin typeface="Candara" panose="020E0502030303020204" pitchFamily="34" charset="0"/>
          </a:endParaRPr>
        </a:p>
      </dsp:txBody>
      <dsp:txXfrm>
        <a:off x="1851279" y="2947613"/>
        <a:ext cx="6759321" cy="1370983"/>
      </dsp:txXfrm>
    </dsp:sp>
    <dsp:sp modelId="{5F017C25-1BDB-294F-85E0-9D452D18106B}">
      <dsp:nvSpPr>
        <dsp:cNvPr id="0" name=""/>
        <dsp:cNvSpPr/>
      </dsp:nvSpPr>
      <dsp:spPr>
        <a:xfrm>
          <a:off x="1722120" y="4318596"/>
          <a:ext cx="688848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 modelId="{AB71819E-F886-1F41-BE9B-E2F1DD934FC9}">
      <dsp:nvSpPr>
        <dsp:cNvPr id="0" name=""/>
        <dsp:cNvSpPr/>
      </dsp:nvSpPr>
      <dsp:spPr>
        <a:xfrm>
          <a:off x="1851279" y="4387145"/>
          <a:ext cx="6759321" cy="13709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n-IN" sz="2000" kern="1200" dirty="0">
              <a:latin typeface="Candara" panose="020E0502030303020204" pitchFamily="34" charset="0"/>
            </a:rPr>
            <a:t>Presence of counsel denied during recording of statement.</a:t>
          </a:r>
        </a:p>
      </dsp:txBody>
      <dsp:txXfrm>
        <a:off x="1851279" y="4387145"/>
        <a:ext cx="6759321" cy="1370983"/>
      </dsp:txXfrm>
    </dsp:sp>
    <dsp:sp modelId="{334EF893-6D17-8349-8B7F-CAAD78B8BB2B}">
      <dsp:nvSpPr>
        <dsp:cNvPr id="0" name=""/>
        <dsp:cNvSpPr/>
      </dsp:nvSpPr>
      <dsp:spPr>
        <a:xfrm>
          <a:off x="1722120" y="5758128"/>
          <a:ext cx="6888480" cy="0"/>
        </a:xfrm>
        <a:prstGeom prst="lin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w="6350" cap="flat" cmpd="sng" algn="ctr">
          <a:solidFill>
            <a:schemeClr val="accent1">
              <a:tint val="50000"/>
              <a:hueOff val="0"/>
              <a:satOff val="0"/>
              <a:lumOff val="0"/>
              <a:alphaOff val="0"/>
            </a:schemeClr>
          </a:solidFill>
          <a:prstDash val="solid"/>
          <a:miter lim="800000"/>
        </a:ln>
        <a:effectLst/>
      </dsp:spPr>
      <dsp:style>
        <a:lnRef idx="1">
          <a:scrgbClr r="0" g="0" b="0"/>
        </a:lnRef>
        <a:fillRef idx="2">
          <a:scrgbClr r="0" g="0" b="0"/>
        </a:fillRef>
        <a:effectRef idx="1">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154379-0007-754D-8197-8988FC2EF755}">
      <dsp:nvSpPr>
        <dsp:cNvPr id="0" name=""/>
        <dsp:cNvSpPr/>
      </dsp:nvSpPr>
      <dsp:spPr>
        <a:xfrm>
          <a:off x="0" y="3204"/>
          <a:ext cx="11382703"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27DB19-66F3-F24F-BFB8-BDC446095FCF}">
      <dsp:nvSpPr>
        <dsp:cNvPr id="0" name=""/>
        <dsp:cNvSpPr/>
      </dsp:nvSpPr>
      <dsp:spPr>
        <a:xfrm>
          <a:off x="0" y="3204"/>
          <a:ext cx="1299631" cy="65573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en-US" sz="2400" b="1" kern="1200" dirty="0" smtClean="0">
              <a:latin typeface="Candara" panose="020E0502030303020204" pitchFamily="34" charset="0"/>
            </a:rPr>
            <a:t>ISSUES</a:t>
          </a:r>
        </a:p>
        <a:p>
          <a:pPr lvl="0" algn="l" defTabSz="1066800">
            <a:lnSpc>
              <a:spcPct val="90000"/>
            </a:lnSpc>
            <a:spcBef>
              <a:spcPct val="0"/>
            </a:spcBef>
            <a:spcAft>
              <a:spcPct val="35000"/>
            </a:spcAft>
          </a:pPr>
          <a:r>
            <a:rPr lang="en-US" sz="2400" b="1" kern="1200" dirty="0" smtClean="0">
              <a:latin typeface="Candara" panose="020E0502030303020204" pitchFamily="34" charset="0"/>
            </a:rPr>
            <a:t>(Summons)</a:t>
          </a:r>
          <a:endParaRPr lang="en-IN" sz="2400" kern="1200" dirty="0">
            <a:latin typeface="Candara" panose="020E0502030303020204" pitchFamily="34" charset="0"/>
          </a:endParaRPr>
        </a:p>
      </dsp:txBody>
      <dsp:txXfrm>
        <a:off x="0" y="3204"/>
        <a:ext cx="1299631" cy="6557300"/>
      </dsp:txXfrm>
    </dsp:sp>
    <dsp:sp modelId="{78EF0A98-2581-164E-B855-3F53BCD719F7}">
      <dsp:nvSpPr>
        <dsp:cNvPr id="0" name=""/>
        <dsp:cNvSpPr/>
      </dsp:nvSpPr>
      <dsp:spPr>
        <a:xfrm>
          <a:off x="1470372" y="27098"/>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i="0" kern="1200">
              <a:latin typeface="Candara" panose="020E0502030303020204" pitchFamily="34" charset="0"/>
            </a:rPr>
            <a:t>Issuance of midnight summons for on spot examination.</a:t>
          </a:r>
          <a:endParaRPr lang="en-IN" sz="1400" kern="1200">
            <a:latin typeface="Candara" panose="020E0502030303020204" pitchFamily="34" charset="0"/>
          </a:endParaRPr>
        </a:p>
      </dsp:txBody>
      <dsp:txXfrm>
        <a:off x="1470372" y="27098"/>
        <a:ext cx="8935421" cy="477869"/>
      </dsp:txXfrm>
    </dsp:sp>
    <dsp:sp modelId="{D3E32098-6D53-AA4B-BC7F-C91E469595F8}">
      <dsp:nvSpPr>
        <dsp:cNvPr id="0" name=""/>
        <dsp:cNvSpPr/>
      </dsp:nvSpPr>
      <dsp:spPr>
        <a:xfrm>
          <a:off x="1299631" y="504968"/>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8FC0C6-7390-4E41-8543-502317A44FB9}">
      <dsp:nvSpPr>
        <dsp:cNvPr id="0" name=""/>
        <dsp:cNvSpPr/>
      </dsp:nvSpPr>
      <dsp:spPr>
        <a:xfrm>
          <a:off x="1470372" y="528861"/>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US" sz="1400" b="0" i="0" kern="1200">
              <a:latin typeface="Candara" panose="020E0502030303020204" pitchFamily="34" charset="0"/>
            </a:rPr>
            <a:t>Issuance of inter-state summons.</a:t>
          </a:r>
          <a:endParaRPr lang="en-IN" sz="1400" kern="1200">
            <a:latin typeface="Candara" panose="020E0502030303020204" pitchFamily="34" charset="0"/>
          </a:endParaRPr>
        </a:p>
      </dsp:txBody>
      <dsp:txXfrm>
        <a:off x="1470372" y="528861"/>
        <a:ext cx="8935421" cy="477869"/>
      </dsp:txXfrm>
    </dsp:sp>
    <dsp:sp modelId="{F84CA885-C254-B34C-89CB-09AD28922DDC}">
      <dsp:nvSpPr>
        <dsp:cNvPr id="0" name=""/>
        <dsp:cNvSpPr/>
      </dsp:nvSpPr>
      <dsp:spPr>
        <a:xfrm>
          <a:off x="1299631" y="1006731"/>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DC27CFD-6682-424A-AD0B-2E5AB84EA3F5}">
      <dsp:nvSpPr>
        <dsp:cNvPr id="0" name=""/>
        <dsp:cNvSpPr/>
      </dsp:nvSpPr>
      <dsp:spPr>
        <a:xfrm>
          <a:off x="1470372" y="1030624"/>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kern="1200">
              <a:latin typeface="Candara" panose="020E0502030303020204" pitchFamily="34" charset="0"/>
            </a:rPr>
            <a:t>Issuance of summons without reason to believe.</a:t>
          </a:r>
          <a:endParaRPr lang="en-IN" sz="1400" kern="1200">
            <a:latin typeface="Candara" panose="020E0502030303020204" pitchFamily="34" charset="0"/>
          </a:endParaRPr>
        </a:p>
      </dsp:txBody>
      <dsp:txXfrm>
        <a:off x="1470372" y="1030624"/>
        <a:ext cx="8935421" cy="477869"/>
      </dsp:txXfrm>
    </dsp:sp>
    <dsp:sp modelId="{FE4F5EBB-1326-6C44-A72D-7260E1964138}">
      <dsp:nvSpPr>
        <dsp:cNvPr id="0" name=""/>
        <dsp:cNvSpPr/>
      </dsp:nvSpPr>
      <dsp:spPr>
        <a:xfrm>
          <a:off x="1299631" y="1508494"/>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5E048F8-41DF-C844-A262-F4A8378A859E}">
      <dsp:nvSpPr>
        <dsp:cNvPr id="0" name=""/>
        <dsp:cNvSpPr/>
      </dsp:nvSpPr>
      <dsp:spPr>
        <a:xfrm>
          <a:off x="1470372" y="1532387"/>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kern="1200">
              <a:latin typeface="Candara" panose="020E0502030303020204" pitchFamily="34" charset="0"/>
            </a:rPr>
            <a:t>Issuance of multiple summons.</a:t>
          </a:r>
          <a:endParaRPr lang="en-IN" sz="1400" kern="1200">
            <a:latin typeface="Candara" panose="020E0502030303020204" pitchFamily="34" charset="0"/>
          </a:endParaRPr>
        </a:p>
      </dsp:txBody>
      <dsp:txXfrm>
        <a:off x="1470372" y="1532387"/>
        <a:ext cx="8935421" cy="477869"/>
      </dsp:txXfrm>
    </dsp:sp>
    <dsp:sp modelId="{0D4B65FF-9D2C-F641-A5EA-6399F859F858}">
      <dsp:nvSpPr>
        <dsp:cNvPr id="0" name=""/>
        <dsp:cNvSpPr/>
      </dsp:nvSpPr>
      <dsp:spPr>
        <a:xfrm>
          <a:off x="1299631" y="2010257"/>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B782AB7-A43B-A745-8C35-3D33528AFB0E}">
      <dsp:nvSpPr>
        <dsp:cNvPr id="0" name=""/>
        <dsp:cNvSpPr/>
      </dsp:nvSpPr>
      <dsp:spPr>
        <a:xfrm>
          <a:off x="1470372" y="2034150"/>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kern="1200">
              <a:latin typeface="Candara" panose="020E0502030303020204" pitchFamily="34" charset="0"/>
            </a:rPr>
            <a:t>Issuance of summon even after taxpayer appears for enquiry and provides cooperation.</a:t>
          </a:r>
          <a:endParaRPr lang="en-IN" sz="1400" kern="1200">
            <a:latin typeface="Candara" panose="020E0502030303020204" pitchFamily="34" charset="0"/>
          </a:endParaRPr>
        </a:p>
      </dsp:txBody>
      <dsp:txXfrm>
        <a:off x="1470372" y="2034150"/>
        <a:ext cx="8935421" cy="477869"/>
      </dsp:txXfrm>
    </dsp:sp>
    <dsp:sp modelId="{346B5AA4-D1B1-984F-B754-0D9DDABFB4A0}">
      <dsp:nvSpPr>
        <dsp:cNvPr id="0" name=""/>
        <dsp:cNvSpPr/>
      </dsp:nvSpPr>
      <dsp:spPr>
        <a:xfrm>
          <a:off x="1299631" y="2512020"/>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8227B98-D0A2-644E-95F3-12CAE0F4B21C}">
      <dsp:nvSpPr>
        <dsp:cNvPr id="0" name=""/>
        <dsp:cNvSpPr/>
      </dsp:nvSpPr>
      <dsp:spPr>
        <a:xfrm>
          <a:off x="1470372" y="2535914"/>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i="0" kern="1200">
              <a:latin typeface="Candara" panose="020E0502030303020204" pitchFamily="34" charset="0"/>
            </a:rPr>
            <a:t>Summons and recovery notices issued to harass taxpayer threatening blocking of input tax credit, cancellation of GST registration, arrest and steep penalties</a:t>
          </a:r>
          <a:endParaRPr lang="en-IN" sz="1400" kern="1200">
            <a:latin typeface="Candara" panose="020E0502030303020204" pitchFamily="34" charset="0"/>
          </a:endParaRPr>
        </a:p>
      </dsp:txBody>
      <dsp:txXfrm>
        <a:off x="1470372" y="2535914"/>
        <a:ext cx="8935421" cy="477869"/>
      </dsp:txXfrm>
    </dsp:sp>
    <dsp:sp modelId="{4B677258-2F2A-574D-B3BD-1AA52A208C33}">
      <dsp:nvSpPr>
        <dsp:cNvPr id="0" name=""/>
        <dsp:cNvSpPr/>
      </dsp:nvSpPr>
      <dsp:spPr>
        <a:xfrm>
          <a:off x="1299631" y="3013783"/>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366F4BE-F9D9-884F-B13F-D6B243190E1C}">
      <dsp:nvSpPr>
        <dsp:cNvPr id="0" name=""/>
        <dsp:cNvSpPr/>
      </dsp:nvSpPr>
      <dsp:spPr>
        <a:xfrm>
          <a:off x="1470372" y="3037677"/>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kern="1200">
              <a:latin typeface="Candara" panose="020E0502030303020204" pitchFamily="34" charset="0"/>
            </a:rPr>
            <a:t>Officer not having proper authority of law issuing summons.</a:t>
          </a:r>
          <a:endParaRPr lang="en-IN" sz="1400" kern="1200">
            <a:latin typeface="Candara" panose="020E0502030303020204" pitchFamily="34" charset="0"/>
          </a:endParaRPr>
        </a:p>
      </dsp:txBody>
      <dsp:txXfrm>
        <a:off x="1470372" y="3037677"/>
        <a:ext cx="8935421" cy="477869"/>
      </dsp:txXfrm>
    </dsp:sp>
    <dsp:sp modelId="{731213D2-5217-804B-A465-BD8120EDE9BC}">
      <dsp:nvSpPr>
        <dsp:cNvPr id="0" name=""/>
        <dsp:cNvSpPr/>
      </dsp:nvSpPr>
      <dsp:spPr>
        <a:xfrm>
          <a:off x="1299631" y="3515546"/>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AF7CA6A-8F91-834A-8ABB-7288F82111F4}">
      <dsp:nvSpPr>
        <dsp:cNvPr id="0" name=""/>
        <dsp:cNvSpPr/>
      </dsp:nvSpPr>
      <dsp:spPr>
        <a:xfrm>
          <a:off x="1470372" y="3539440"/>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i="0" kern="1200">
              <a:latin typeface="Candara" panose="020E0502030303020204" pitchFamily="34" charset="0"/>
            </a:rPr>
            <a:t>Mere retraction of confession is not sufficient to make the statement irrelevant.</a:t>
          </a:r>
          <a:endParaRPr lang="en-IN" sz="1400" kern="1200">
            <a:latin typeface="Candara" panose="020E0502030303020204" pitchFamily="34" charset="0"/>
          </a:endParaRPr>
        </a:p>
      </dsp:txBody>
      <dsp:txXfrm>
        <a:off x="1470372" y="3539440"/>
        <a:ext cx="8935421" cy="477869"/>
      </dsp:txXfrm>
    </dsp:sp>
    <dsp:sp modelId="{028125C8-7455-F643-8CF7-B12A32A23396}">
      <dsp:nvSpPr>
        <dsp:cNvPr id="0" name=""/>
        <dsp:cNvSpPr/>
      </dsp:nvSpPr>
      <dsp:spPr>
        <a:xfrm>
          <a:off x="1299631" y="4017309"/>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506E40-42D0-2F42-A472-D0D046BCC7BC}">
      <dsp:nvSpPr>
        <dsp:cNvPr id="0" name=""/>
        <dsp:cNvSpPr/>
      </dsp:nvSpPr>
      <dsp:spPr>
        <a:xfrm>
          <a:off x="1470372" y="4041203"/>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i="0" kern="1200">
              <a:latin typeface="Candara" panose="020E0502030303020204" pitchFamily="34" charset="0"/>
            </a:rPr>
            <a:t>Summons are issued to buyers without cross examination of sellers during enquiry.</a:t>
          </a:r>
          <a:endParaRPr lang="en-IN" sz="1400" kern="1200">
            <a:latin typeface="Candara" panose="020E0502030303020204" pitchFamily="34" charset="0"/>
          </a:endParaRPr>
        </a:p>
      </dsp:txBody>
      <dsp:txXfrm>
        <a:off x="1470372" y="4041203"/>
        <a:ext cx="8935421" cy="477869"/>
      </dsp:txXfrm>
    </dsp:sp>
    <dsp:sp modelId="{7CCAA762-79B7-0442-AAD6-EF388719C922}">
      <dsp:nvSpPr>
        <dsp:cNvPr id="0" name=""/>
        <dsp:cNvSpPr/>
      </dsp:nvSpPr>
      <dsp:spPr>
        <a:xfrm>
          <a:off x="1299631" y="4519073"/>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F86F683-60C3-4F49-A040-8DF891AB2DBC}">
      <dsp:nvSpPr>
        <dsp:cNvPr id="0" name=""/>
        <dsp:cNvSpPr/>
      </dsp:nvSpPr>
      <dsp:spPr>
        <a:xfrm>
          <a:off x="1470372" y="4542966"/>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i="0" kern="1200">
              <a:latin typeface="Candara" panose="020E0502030303020204" pitchFamily="34" charset="0"/>
            </a:rPr>
            <a:t>Cross examination requests by the assessees are rejected.</a:t>
          </a:r>
          <a:endParaRPr lang="en-IN" sz="1400" kern="1200">
            <a:latin typeface="Candara" panose="020E0502030303020204" pitchFamily="34" charset="0"/>
          </a:endParaRPr>
        </a:p>
      </dsp:txBody>
      <dsp:txXfrm>
        <a:off x="1470372" y="4542966"/>
        <a:ext cx="8935421" cy="477869"/>
      </dsp:txXfrm>
    </dsp:sp>
    <dsp:sp modelId="{B10D6AF0-6E7B-1E49-9EBE-E187F12B5274}">
      <dsp:nvSpPr>
        <dsp:cNvPr id="0" name=""/>
        <dsp:cNvSpPr/>
      </dsp:nvSpPr>
      <dsp:spPr>
        <a:xfrm>
          <a:off x="1299631" y="5020836"/>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F836EC9-8415-C048-B4AD-EC25D189679F}">
      <dsp:nvSpPr>
        <dsp:cNvPr id="0" name=""/>
        <dsp:cNvSpPr/>
      </dsp:nvSpPr>
      <dsp:spPr>
        <a:xfrm>
          <a:off x="1470372" y="5044729"/>
          <a:ext cx="8935421" cy="4778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i="0" kern="1200">
              <a:latin typeface="Candara" panose="020E0502030303020204" pitchFamily="34" charset="0"/>
            </a:rPr>
            <a:t>Statements of assessees recorded without issue of summons under Section 70.</a:t>
          </a:r>
          <a:endParaRPr lang="en-IN" sz="1400" kern="1200">
            <a:latin typeface="Candara" panose="020E0502030303020204" pitchFamily="34" charset="0"/>
          </a:endParaRPr>
        </a:p>
      </dsp:txBody>
      <dsp:txXfrm>
        <a:off x="1470372" y="5044729"/>
        <a:ext cx="8935421" cy="477869"/>
      </dsp:txXfrm>
    </dsp:sp>
    <dsp:sp modelId="{9DB40877-9E50-8F43-9E6A-8C3918955B16}">
      <dsp:nvSpPr>
        <dsp:cNvPr id="0" name=""/>
        <dsp:cNvSpPr/>
      </dsp:nvSpPr>
      <dsp:spPr>
        <a:xfrm>
          <a:off x="1299631" y="5522599"/>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85C5CD-D4EA-5F4F-848E-430264E3470B}">
      <dsp:nvSpPr>
        <dsp:cNvPr id="0" name=""/>
        <dsp:cNvSpPr/>
      </dsp:nvSpPr>
      <dsp:spPr>
        <a:xfrm>
          <a:off x="1470372" y="5546492"/>
          <a:ext cx="8935421" cy="477869"/>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b="0" i="0" kern="1200" dirty="0">
              <a:latin typeface="Candara" panose="020E0502030303020204" pitchFamily="34" charset="0"/>
            </a:rPr>
            <a:t>Torture, undue pressure, the threat of arrest or mental agony is inflicted, to extort or “procure” the statements by the Departmental authorities</a:t>
          </a:r>
          <a:endParaRPr lang="en-IN" sz="1400" kern="1200" dirty="0">
            <a:latin typeface="Candara" panose="020E0502030303020204" pitchFamily="34" charset="0"/>
          </a:endParaRPr>
        </a:p>
      </dsp:txBody>
      <dsp:txXfrm>
        <a:off x="1470372" y="5546492"/>
        <a:ext cx="8935421" cy="477869"/>
      </dsp:txXfrm>
    </dsp:sp>
    <dsp:sp modelId="{3EBF7AB4-BD4F-9940-B31B-6C103993CE43}">
      <dsp:nvSpPr>
        <dsp:cNvPr id="0" name=""/>
        <dsp:cNvSpPr/>
      </dsp:nvSpPr>
      <dsp:spPr>
        <a:xfrm>
          <a:off x="1299631" y="6024362"/>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AA6F63-B254-AF43-ACC2-112A646A9E04}">
      <dsp:nvSpPr>
        <dsp:cNvPr id="0" name=""/>
        <dsp:cNvSpPr/>
      </dsp:nvSpPr>
      <dsp:spPr>
        <a:xfrm>
          <a:off x="1470372" y="6048256"/>
          <a:ext cx="8935421" cy="477869"/>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t" anchorCtr="0">
          <a:noAutofit/>
        </a:bodyPr>
        <a:lstStyle/>
        <a:p>
          <a:pPr lvl="0" algn="l" defTabSz="622300">
            <a:lnSpc>
              <a:spcPct val="90000"/>
            </a:lnSpc>
            <a:spcBef>
              <a:spcPct val="0"/>
            </a:spcBef>
            <a:spcAft>
              <a:spcPct val="35000"/>
            </a:spcAft>
          </a:pPr>
          <a:r>
            <a:rPr lang="en-IN" sz="1400" kern="1200" dirty="0">
              <a:latin typeface="Candara" panose="020E0502030303020204" pitchFamily="34" charset="0"/>
            </a:rPr>
            <a:t>Statements can be relied upon against the assessee during adjudication proceedings.</a:t>
          </a:r>
        </a:p>
      </dsp:txBody>
      <dsp:txXfrm>
        <a:off x="1470372" y="6048256"/>
        <a:ext cx="8935421" cy="477869"/>
      </dsp:txXfrm>
    </dsp:sp>
    <dsp:sp modelId="{7D6346CE-88C5-4944-A7F2-57E5DA17FD0D}">
      <dsp:nvSpPr>
        <dsp:cNvPr id="0" name=""/>
        <dsp:cNvSpPr/>
      </dsp:nvSpPr>
      <dsp:spPr>
        <a:xfrm>
          <a:off x="1299631" y="6526125"/>
          <a:ext cx="9106162"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F30B81-B898-AC48-BF8C-9BDC5756FBF6}">
      <dsp:nvSpPr>
        <dsp:cNvPr id="0" name=""/>
        <dsp:cNvSpPr/>
      </dsp:nvSpPr>
      <dsp:spPr>
        <a:xfrm>
          <a:off x="0" y="20882"/>
          <a:ext cx="10972800" cy="973440"/>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dirty="0">
              <a:latin typeface="Candara" panose="020E0502030303020204" pitchFamily="34" charset="0"/>
            </a:rPr>
            <a:t>PRE SHOW CAUSE NOTICE CONSULTATION </a:t>
          </a:r>
          <a:endParaRPr lang="en-IN" sz="1400" b="1" kern="1200" dirty="0">
            <a:latin typeface="Candara" panose="020E0502030303020204" pitchFamily="34" charset="0"/>
          </a:endParaRPr>
        </a:p>
      </dsp:txBody>
      <dsp:txXfrm>
        <a:off x="47519" y="68401"/>
        <a:ext cx="10877762" cy="878402"/>
      </dsp:txXfrm>
    </dsp:sp>
    <dsp:sp modelId="{AFB70CDF-402B-0442-BBD7-E0750C38C896}">
      <dsp:nvSpPr>
        <dsp:cNvPr id="0" name=""/>
        <dsp:cNvSpPr/>
      </dsp:nvSpPr>
      <dsp:spPr>
        <a:xfrm>
          <a:off x="0" y="994322"/>
          <a:ext cx="10972800" cy="1776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8386" tIns="17780" rIns="99568" bIns="17780" numCol="1" spcCol="1270" anchor="t" anchorCtr="0">
          <a:noAutofit/>
        </a:bodyPr>
        <a:lstStyle/>
        <a:p>
          <a:pPr marL="114300" lvl="1" indent="-114300" algn="l" defTabSz="622300">
            <a:lnSpc>
              <a:spcPct val="90000"/>
            </a:lnSpc>
            <a:spcBef>
              <a:spcPct val="0"/>
            </a:spcBef>
            <a:spcAft>
              <a:spcPct val="20000"/>
            </a:spcAft>
            <a:buChar char="••"/>
          </a:pPr>
          <a:endParaRPr lang="en-IN" sz="1400" kern="1200" dirty="0">
            <a:latin typeface="Candara" panose="020E0502030303020204" pitchFamily="34" charset="0"/>
          </a:endParaRPr>
        </a:p>
        <a:p>
          <a:pPr marL="114300" lvl="1" indent="-114300" algn="l" defTabSz="622300">
            <a:lnSpc>
              <a:spcPct val="90000"/>
            </a:lnSpc>
            <a:spcBef>
              <a:spcPct val="0"/>
            </a:spcBef>
            <a:spcAft>
              <a:spcPct val="20000"/>
            </a:spcAft>
            <a:buChar char="••"/>
          </a:pPr>
          <a:r>
            <a:rPr lang="en-US" sz="1400" kern="1200" dirty="0">
              <a:latin typeface="Candara" panose="020E0502030303020204" pitchFamily="34" charset="0"/>
            </a:rPr>
            <a:t>Is mandatory before issuance of show cause notice. (CBEC Circular No. 1053/02/2017-CX dated 10.03.2017 (Master Circular).</a:t>
          </a:r>
          <a:endParaRPr lang="en-IN" sz="1400" kern="1200" dirty="0">
            <a:latin typeface="Candara" panose="020E0502030303020204" pitchFamily="34" charset="0"/>
          </a:endParaRPr>
        </a:p>
        <a:p>
          <a:pPr marL="228600" lvl="2" indent="-114300" algn="l" defTabSz="622300">
            <a:lnSpc>
              <a:spcPct val="90000"/>
            </a:lnSpc>
            <a:spcBef>
              <a:spcPct val="0"/>
            </a:spcBef>
            <a:spcAft>
              <a:spcPct val="20000"/>
            </a:spcAft>
            <a:buChar char="••"/>
          </a:pPr>
          <a:r>
            <a:rPr lang="en-US" sz="1400" b="1" i="1" kern="1200" dirty="0">
              <a:latin typeface="Candara" panose="020E0502030303020204" pitchFamily="34" charset="0"/>
            </a:rPr>
            <a:t>Back Office IT Solutions Pvt. Ltd. Versus Union of India - 2021 (50) G.S.T.L. 522 (Del.) - </a:t>
          </a:r>
          <a:r>
            <a:rPr lang="en-US" sz="1400" kern="1200" dirty="0">
              <a:latin typeface="Candara" panose="020E0502030303020204" pitchFamily="34" charset="0"/>
            </a:rPr>
            <a:t>Department mandatorily required to have pre-show cause notice consultation with assessee. Not being done so, proceedings initiated via impugned show cause notice </a:t>
          </a:r>
          <a:r>
            <a:rPr lang="en-US" sz="1400" i="1" kern="1200" dirty="0">
              <a:latin typeface="Candara" panose="020E0502030303020204" pitchFamily="34" charset="0"/>
            </a:rPr>
            <a:t>non </a:t>
          </a:r>
          <a:r>
            <a:rPr lang="en-US" sz="1400" i="1" kern="1200" dirty="0" err="1">
              <a:latin typeface="Candara" panose="020E0502030303020204" pitchFamily="34" charset="0"/>
            </a:rPr>
            <a:t>est</a:t>
          </a:r>
          <a:r>
            <a:rPr lang="en-US" sz="1400" kern="1200" dirty="0">
              <a:latin typeface="Candara" panose="020E0502030303020204" pitchFamily="34" charset="0"/>
            </a:rPr>
            <a:t> in law. </a:t>
          </a:r>
          <a:endParaRPr lang="en-IN" sz="1400" kern="1200" dirty="0">
            <a:latin typeface="Candara" panose="020E0502030303020204" pitchFamily="34" charset="0"/>
          </a:endParaRPr>
        </a:p>
        <a:p>
          <a:pPr marL="228600" lvl="2" indent="-114300" algn="l" defTabSz="622300">
            <a:lnSpc>
              <a:spcPct val="90000"/>
            </a:lnSpc>
            <a:spcBef>
              <a:spcPct val="0"/>
            </a:spcBef>
            <a:spcAft>
              <a:spcPct val="20000"/>
            </a:spcAft>
            <a:buChar char="••"/>
          </a:pPr>
          <a:r>
            <a:rPr lang="en-US" sz="1400" b="1" i="1" kern="1200" dirty="0" err="1">
              <a:latin typeface="Candara" panose="020E0502030303020204" pitchFamily="34" charset="0"/>
            </a:rPr>
            <a:t>Omaxe</a:t>
          </a:r>
          <a:r>
            <a:rPr lang="en-US" sz="1400" b="1" i="1" kern="1200" dirty="0">
              <a:latin typeface="Candara" panose="020E0502030303020204" pitchFamily="34" charset="0"/>
            </a:rPr>
            <a:t> New Chandigarh Developers Pvt. Ltd. Versus Union of India - 2021 (51) G.S.T.L. 12 (Del.) - </a:t>
          </a:r>
          <a:r>
            <a:rPr lang="en-US" sz="1400" kern="1200" dirty="0">
              <a:latin typeface="Candara" panose="020E0502030303020204" pitchFamily="34" charset="0"/>
            </a:rPr>
            <a:t>“Voluntary statements” recorded before the Senior Intelligence Officer cannot constitute pre-show cause notice consultation as envisaged in the paragraph 5 of the 2017 Master Circular. Consultation entails discussion and deliberation.</a:t>
          </a:r>
          <a:endParaRPr lang="en-IN" sz="1400" kern="1200" dirty="0">
            <a:latin typeface="Candara" panose="020E0502030303020204" pitchFamily="34" charset="0"/>
          </a:endParaRPr>
        </a:p>
        <a:p>
          <a:pPr marL="228600" lvl="2" indent="-114300" algn="l" defTabSz="622300">
            <a:lnSpc>
              <a:spcPct val="90000"/>
            </a:lnSpc>
            <a:spcBef>
              <a:spcPct val="0"/>
            </a:spcBef>
            <a:spcAft>
              <a:spcPct val="20000"/>
            </a:spcAft>
            <a:buChar char="••"/>
          </a:pPr>
          <a:endParaRPr lang="en-IN" sz="1400" kern="1200" dirty="0">
            <a:latin typeface="Candara" panose="020E0502030303020204" pitchFamily="34" charset="0"/>
          </a:endParaRPr>
        </a:p>
      </dsp:txBody>
      <dsp:txXfrm>
        <a:off x="0" y="994322"/>
        <a:ext cx="10972800" cy="1776060"/>
      </dsp:txXfrm>
    </dsp:sp>
    <dsp:sp modelId="{41B40B95-98FA-7140-A6E1-8CB51E8D7973}">
      <dsp:nvSpPr>
        <dsp:cNvPr id="0" name=""/>
        <dsp:cNvSpPr/>
      </dsp:nvSpPr>
      <dsp:spPr>
        <a:xfrm>
          <a:off x="0" y="2770382"/>
          <a:ext cx="10972800" cy="722107"/>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b="1" kern="1200">
              <a:latin typeface="Candara" panose="020E0502030303020204" pitchFamily="34" charset="0"/>
            </a:rPr>
            <a:t>SHOW CAUSE NOTICE</a:t>
          </a:r>
          <a:endParaRPr lang="en-IN" sz="1400" b="1" kern="1200">
            <a:latin typeface="Candara" panose="020E0502030303020204" pitchFamily="34" charset="0"/>
          </a:endParaRPr>
        </a:p>
      </dsp:txBody>
      <dsp:txXfrm>
        <a:off x="35250" y="2805632"/>
        <a:ext cx="10902300" cy="651607"/>
      </dsp:txXfrm>
    </dsp:sp>
    <dsp:sp modelId="{3009340C-A03F-EB46-A24D-4FD0B53E5358}">
      <dsp:nvSpPr>
        <dsp:cNvPr id="0" name=""/>
        <dsp:cNvSpPr/>
      </dsp:nvSpPr>
      <dsp:spPr>
        <a:xfrm>
          <a:off x="0" y="3492490"/>
          <a:ext cx="10972800" cy="2536552"/>
        </a:xfrm>
        <a:prstGeom prst="rect">
          <a:avLst/>
        </a:prstGeom>
        <a:solidFill>
          <a:schemeClr val="bg1"/>
        </a:solidFill>
        <a:ln>
          <a:noFill/>
        </a:ln>
        <a:effectLst/>
      </dsp:spPr>
      <dsp:style>
        <a:lnRef idx="0">
          <a:scrgbClr r="0" g="0" b="0"/>
        </a:lnRef>
        <a:fillRef idx="0">
          <a:scrgbClr r="0" g="0" b="0"/>
        </a:fillRef>
        <a:effectRef idx="0">
          <a:scrgbClr r="0" g="0" b="0"/>
        </a:effectRef>
        <a:fontRef idx="minor"/>
      </dsp:style>
      <dsp:txBody>
        <a:bodyPr spcFirstLastPara="0" vert="horz" wrap="square" lIns="348386" tIns="17780" rIns="99568" bIns="17780" numCol="1" spcCol="1270" anchor="t" anchorCtr="0">
          <a:noAutofit/>
        </a:bodyPr>
        <a:lstStyle/>
        <a:p>
          <a:pPr marL="114300" lvl="1" indent="-114300" algn="l" defTabSz="622300">
            <a:lnSpc>
              <a:spcPct val="90000"/>
            </a:lnSpc>
            <a:spcBef>
              <a:spcPct val="0"/>
            </a:spcBef>
            <a:spcAft>
              <a:spcPct val="20000"/>
            </a:spcAft>
            <a:buChar char="••"/>
          </a:pPr>
          <a:r>
            <a:rPr lang="en-US" sz="1400" kern="1200" dirty="0">
              <a:latin typeface="Candara" panose="020E0502030303020204" pitchFamily="34" charset="0"/>
            </a:rPr>
            <a:t>Foundation of the case of the revenue</a:t>
          </a:r>
          <a:endParaRPr lang="en-IN" sz="1400" kern="1200" dirty="0">
            <a:latin typeface="Candara" panose="020E0502030303020204" pitchFamily="34" charset="0"/>
          </a:endParaRPr>
        </a:p>
        <a:p>
          <a:pPr marL="114300" lvl="1" indent="-114300" algn="l" defTabSz="622300">
            <a:lnSpc>
              <a:spcPct val="90000"/>
            </a:lnSpc>
            <a:spcBef>
              <a:spcPct val="0"/>
            </a:spcBef>
            <a:spcAft>
              <a:spcPct val="20000"/>
            </a:spcAft>
            <a:buChar char="••"/>
          </a:pPr>
          <a:r>
            <a:rPr lang="en-US" sz="1400" kern="1200" dirty="0">
              <a:latin typeface="Candara" panose="020E0502030303020204" pitchFamily="34" charset="0"/>
            </a:rPr>
            <a:t>Relied upon documents to be sought</a:t>
          </a:r>
          <a:endParaRPr lang="en-IN" sz="1400" kern="1200" dirty="0">
            <a:latin typeface="Candara" panose="020E0502030303020204" pitchFamily="34" charset="0"/>
          </a:endParaRPr>
        </a:p>
        <a:p>
          <a:pPr marL="114300" lvl="1" indent="-114300" algn="l" defTabSz="622300">
            <a:lnSpc>
              <a:spcPct val="90000"/>
            </a:lnSpc>
            <a:spcBef>
              <a:spcPct val="0"/>
            </a:spcBef>
            <a:spcAft>
              <a:spcPct val="20000"/>
            </a:spcAft>
            <a:buChar char="••"/>
          </a:pPr>
          <a:r>
            <a:rPr lang="en-US" sz="1400" kern="1200" dirty="0">
              <a:latin typeface="Candara" panose="020E0502030303020204" pitchFamily="34" charset="0"/>
            </a:rPr>
            <a:t>Counter each allegation separately</a:t>
          </a:r>
          <a:endParaRPr lang="en-IN" sz="1400" kern="1200" dirty="0">
            <a:latin typeface="Candara" panose="020E0502030303020204" pitchFamily="34" charset="0"/>
          </a:endParaRPr>
        </a:p>
        <a:p>
          <a:pPr marL="114300" lvl="1" indent="-114300" algn="l" defTabSz="622300">
            <a:lnSpc>
              <a:spcPct val="90000"/>
            </a:lnSpc>
            <a:spcBef>
              <a:spcPct val="0"/>
            </a:spcBef>
            <a:spcAft>
              <a:spcPct val="20000"/>
            </a:spcAft>
            <a:buChar char="••"/>
          </a:pPr>
          <a:r>
            <a:rPr lang="en-US" sz="1400" kern="1200" dirty="0">
              <a:latin typeface="Candara" panose="020E0502030303020204" pitchFamily="34" charset="0"/>
            </a:rPr>
            <a:t>General rebuttal not sufficient</a:t>
          </a:r>
          <a:endParaRPr lang="en-IN" sz="1400" kern="1200" dirty="0">
            <a:latin typeface="Candara" panose="020E0502030303020204" pitchFamily="34" charset="0"/>
          </a:endParaRPr>
        </a:p>
        <a:p>
          <a:pPr marL="114300" lvl="1" indent="-114300" algn="l" defTabSz="622300">
            <a:lnSpc>
              <a:spcPct val="90000"/>
            </a:lnSpc>
            <a:spcBef>
              <a:spcPct val="0"/>
            </a:spcBef>
            <a:spcAft>
              <a:spcPct val="20000"/>
            </a:spcAft>
            <a:buChar char="••"/>
          </a:pPr>
          <a:r>
            <a:rPr lang="en-US" sz="1400" kern="1200" dirty="0">
              <a:latin typeface="Candara" panose="020E0502030303020204" pitchFamily="34" charset="0"/>
            </a:rPr>
            <a:t>Cross examination</a:t>
          </a:r>
          <a:endParaRPr lang="en-IN" sz="1400" kern="1200" dirty="0">
            <a:latin typeface="Candara" panose="020E0502030303020204" pitchFamily="34" charset="0"/>
          </a:endParaRPr>
        </a:p>
        <a:p>
          <a:pPr marL="114300" lvl="1" indent="-114300" algn="l" defTabSz="622300">
            <a:lnSpc>
              <a:spcPct val="90000"/>
            </a:lnSpc>
            <a:spcBef>
              <a:spcPct val="0"/>
            </a:spcBef>
            <a:spcAft>
              <a:spcPct val="20000"/>
            </a:spcAft>
            <a:buChar char="••"/>
          </a:pPr>
          <a:r>
            <a:rPr lang="en-US" sz="1400" kern="1200" dirty="0">
              <a:latin typeface="Candara" panose="020E0502030303020204" pitchFamily="34" charset="0"/>
            </a:rPr>
            <a:t>Time bar</a:t>
          </a:r>
          <a:endParaRPr lang="en-IN" sz="1400" kern="1200" dirty="0">
            <a:latin typeface="Candara" panose="020E0502030303020204" pitchFamily="34" charset="0"/>
          </a:endParaRPr>
        </a:p>
        <a:p>
          <a:pPr marL="114300" lvl="1" indent="-114300" algn="l" defTabSz="622300">
            <a:lnSpc>
              <a:spcPct val="90000"/>
            </a:lnSpc>
            <a:spcBef>
              <a:spcPct val="0"/>
            </a:spcBef>
            <a:spcAft>
              <a:spcPct val="20000"/>
            </a:spcAft>
            <a:buChar char="••"/>
          </a:pPr>
          <a:r>
            <a:rPr lang="en-US" sz="1400" kern="1200">
              <a:latin typeface="Candara" panose="020E0502030303020204" pitchFamily="34" charset="0"/>
            </a:rPr>
            <a:t>Relevant Judicial Pronouncements</a:t>
          </a:r>
          <a:endParaRPr lang="en-IN" sz="1400" kern="1200">
            <a:latin typeface="Candara" panose="020E0502030303020204" pitchFamily="34" charset="0"/>
          </a:endParaRPr>
        </a:p>
        <a:p>
          <a:pPr marL="228600" lvl="2" indent="-114300" algn="l" defTabSz="622300">
            <a:lnSpc>
              <a:spcPct val="90000"/>
            </a:lnSpc>
            <a:spcBef>
              <a:spcPct val="0"/>
            </a:spcBef>
            <a:spcAft>
              <a:spcPct val="20000"/>
            </a:spcAft>
            <a:buChar char="••"/>
          </a:pPr>
          <a:r>
            <a:rPr lang="en-US" sz="1400" b="1" kern="1200">
              <a:latin typeface="Candara" panose="020E0502030303020204" pitchFamily="34" charset="0"/>
            </a:rPr>
            <a:t>Toyo engineering case – 2006(201) ELT 513 (SC)</a:t>
          </a:r>
          <a:endParaRPr lang="en-IN" sz="1400" kern="1200">
            <a:latin typeface="Candara" panose="020E0502030303020204" pitchFamily="34" charset="0"/>
          </a:endParaRPr>
        </a:p>
        <a:p>
          <a:pPr marL="228600" lvl="2" indent="-114300" algn="l" defTabSz="622300">
            <a:lnSpc>
              <a:spcPct val="90000"/>
            </a:lnSpc>
            <a:spcBef>
              <a:spcPct val="0"/>
            </a:spcBef>
            <a:spcAft>
              <a:spcPct val="20000"/>
            </a:spcAft>
            <a:buChar char="••"/>
          </a:pPr>
          <a:r>
            <a:rPr lang="en-US" sz="1400" b="1" kern="1200">
              <a:latin typeface="Candara" panose="020E0502030303020204" pitchFamily="34" charset="0"/>
            </a:rPr>
            <a:t>Ballarpur industries – 2007 (215) ELT 489 (SC)</a:t>
          </a:r>
          <a:endParaRPr lang="en-IN" sz="1400" kern="1200">
            <a:latin typeface="Candara" panose="020E0502030303020204" pitchFamily="34" charset="0"/>
          </a:endParaRPr>
        </a:p>
        <a:p>
          <a:pPr marL="228600" lvl="2" indent="-114300" algn="l" defTabSz="622300">
            <a:lnSpc>
              <a:spcPct val="90000"/>
            </a:lnSpc>
            <a:spcBef>
              <a:spcPct val="0"/>
            </a:spcBef>
            <a:spcAft>
              <a:spcPct val="20000"/>
            </a:spcAft>
            <a:buChar char="••"/>
          </a:pPr>
          <a:r>
            <a:rPr lang="en-US" sz="1400" b="1" kern="1200" dirty="0">
              <a:latin typeface="Candara" panose="020E0502030303020204" pitchFamily="34" charset="0"/>
            </a:rPr>
            <a:t>Vijay Kumar Sharma – 1996-220-ITR-509 (All.)</a:t>
          </a:r>
          <a:endParaRPr lang="en-IN" sz="1400" kern="1200" dirty="0">
            <a:latin typeface="Candara" panose="020E0502030303020204" pitchFamily="34" charset="0"/>
          </a:endParaRPr>
        </a:p>
      </dsp:txBody>
      <dsp:txXfrm>
        <a:off x="0" y="3492490"/>
        <a:ext cx="10972800" cy="253655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6362D27-27D5-47A0-86FB-39D7E27D2427}" type="datetimeFigureOut">
              <a:rPr lang="en-US" smtClean="0"/>
              <a:t>19-Nov-21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343130-A33E-4F1F-9F96-782DD4D968C9}" type="slidenum">
              <a:rPr lang="en-US" smtClean="0"/>
              <a:t>‹#›</a:t>
            </a:fld>
            <a:endParaRPr lang="en-US"/>
          </a:p>
        </p:txBody>
      </p:sp>
    </p:spTree>
    <p:extLst>
      <p:ext uri="{BB962C8B-B14F-4D97-AF65-F5344CB8AC3E}">
        <p14:creationId xmlns:p14="http://schemas.microsoft.com/office/powerpoint/2010/main" val="827141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B5B1B4B4-BF5A-734E-9F07-0299CA66FF10}" type="slidenum">
              <a:rPr lang="en-US" smtClean="0"/>
              <a:t>7</a:t>
            </a:fld>
            <a:endParaRPr lang="en-US"/>
          </a:p>
        </p:txBody>
      </p:sp>
    </p:spTree>
    <p:extLst>
      <p:ext uri="{BB962C8B-B14F-4D97-AF65-F5344CB8AC3E}">
        <p14:creationId xmlns:p14="http://schemas.microsoft.com/office/powerpoint/2010/main" val="2132844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5D4D97-698A-4AB8-8173-0B3E6BEE9FF8}" type="datetimeFigureOut">
              <a:rPr lang="en-US" smtClean="0"/>
              <a:t>19-Nov-21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382375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D4D97-698A-4AB8-8173-0B3E6BEE9FF8}" type="datetimeFigureOut">
              <a:rPr lang="en-US" smtClean="0"/>
              <a:t>19-Nov-21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2433007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D4D97-698A-4AB8-8173-0B3E6BEE9FF8}" type="datetimeFigureOut">
              <a:rPr lang="en-US" smtClean="0"/>
              <a:t>19-Nov-21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741562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5D4D97-698A-4AB8-8173-0B3E6BEE9FF8}" type="datetimeFigureOut">
              <a:rPr lang="en-US" smtClean="0"/>
              <a:t>19-Nov-21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3208666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5D4D97-698A-4AB8-8173-0B3E6BEE9FF8}" type="datetimeFigureOut">
              <a:rPr lang="en-US" smtClean="0"/>
              <a:t>19-Nov-21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301376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5D4D97-698A-4AB8-8173-0B3E6BEE9FF8}" type="datetimeFigureOut">
              <a:rPr lang="en-US" smtClean="0"/>
              <a:t>19-Nov-21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3383412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5D4D97-698A-4AB8-8173-0B3E6BEE9FF8}" type="datetimeFigureOut">
              <a:rPr lang="en-US" smtClean="0"/>
              <a:t>19-Nov-21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40936456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5D4D97-698A-4AB8-8173-0B3E6BEE9FF8}" type="datetimeFigureOut">
              <a:rPr lang="en-US" smtClean="0"/>
              <a:t>19-Nov-21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3828724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D4D97-698A-4AB8-8173-0B3E6BEE9FF8}" type="datetimeFigureOut">
              <a:rPr lang="en-US" smtClean="0"/>
              <a:t>19-Nov-21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1354696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5D4D97-698A-4AB8-8173-0B3E6BEE9FF8}" type="datetimeFigureOut">
              <a:rPr lang="en-US" smtClean="0"/>
              <a:t>19-Nov-21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928395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5D4D97-698A-4AB8-8173-0B3E6BEE9FF8}" type="datetimeFigureOut">
              <a:rPr lang="en-US" smtClean="0"/>
              <a:t>19-Nov-21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804E07-CC97-4089-B15C-B93677A63880}" type="slidenum">
              <a:rPr lang="en-US" smtClean="0"/>
              <a:t>‹#›</a:t>
            </a:fld>
            <a:endParaRPr lang="en-US"/>
          </a:p>
        </p:txBody>
      </p:sp>
    </p:spTree>
    <p:extLst>
      <p:ext uri="{BB962C8B-B14F-4D97-AF65-F5344CB8AC3E}">
        <p14:creationId xmlns:p14="http://schemas.microsoft.com/office/powerpoint/2010/main" val="1426585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5D4D97-698A-4AB8-8173-0B3E6BEE9FF8}" type="datetimeFigureOut">
              <a:rPr lang="en-US" smtClean="0"/>
              <a:t>19-Nov-21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804E07-CC97-4089-B15C-B93677A63880}" type="slidenum">
              <a:rPr lang="en-US" smtClean="0"/>
              <a:t>‹#›</a:t>
            </a:fld>
            <a:endParaRPr lang="en-US"/>
          </a:p>
        </p:txBody>
      </p:sp>
    </p:spTree>
    <p:extLst>
      <p:ext uri="{BB962C8B-B14F-4D97-AF65-F5344CB8AC3E}">
        <p14:creationId xmlns:p14="http://schemas.microsoft.com/office/powerpoint/2010/main" val="37857204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hyperlink" Target="mailto:ubrlegal@yahoo.i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8D4783-78E3-D642-B901-61785EE62C0C}"/>
              </a:ext>
            </a:extLst>
          </p:cNvPr>
          <p:cNvSpPr>
            <a:spLocks noGrp="1"/>
          </p:cNvSpPr>
          <p:nvPr>
            <p:ph type="ctrTitle"/>
          </p:nvPr>
        </p:nvSpPr>
        <p:spPr>
          <a:xfrm>
            <a:off x="1002082" y="262005"/>
            <a:ext cx="10363200" cy="1829761"/>
          </a:xfrm>
        </p:spPr>
        <p:txBody>
          <a:bodyPr/>
          <a:lstStyle/>
          <a:p>
            <a:r>
              <a:rPr lang="en-US" dirty="0"/>
              <a:t>LITIGATION MANAGEMENT</a:t>
            </a:r>
          </a:p>
        </p:txBody>
      </p:sp>
      <p:sp>
        <p:nvSpPr>
          <p:cNvPr id="3" name="Subtitle 2">
            <a:extLst>
              <a:ext uri="{FF2B5EF4-FFF2-40B4-BE49-F238E27FC236}">
                <a16:creationId xmlns:a16="http://schemas.microsoft.com/office/drawing/2014/main" xmlns="" id="{163F4A93-A3D9-0845-82E0-689503BA554D}"/>
              </a:ext>
            </a:extLst>
          </p:cNvPr>
          <p:cNvSpPr>
            <a:spLocks noGrp="1"/>
          </p:cNvSpPr>
          <p:nvPr>
            <p:ph type="subTitle" idx="1"/>
          </p:nvPr>
        </p:nvSpPr>
        <p:spPr>
          <a:xfrm>
            <a:off x="1002082" y="2091766"/>
            <a:ext cx="10363200" cy="1199704"/>
          </a:xfrm>
        </p:spPr>
        <p:txBody>
          <a:bodyPr/>
          <a:lstStyle/>
          <a:p>
            <a:r>
              <a:rPr lang="en-US" dirty="0"/>
              <a:t>GST CONFERENCE 2021</a:t>
            </a:r>
          </a:p>
        </p:txBody>
      </p:sp>
      <p:sp>
        <p:nvSpPr>
          <p:cNvPr id="4" name="Content Placeholder 2">
            <a:extLst>
              <a:ext uri="{FF2B5EF4-FFF2-40B4-BE49-F238E27FC236}">
                <a16:creationId xmlns:a16="http://schemas.microsoft.com/office/drawing/2014/main" xmlns="" id="{F87A0D74-7619-0C45-BE8F-62E8C2450602}"/>
              </a:ext>
            </a:extLst>
          </p:cNvPr>
          <p:cNvSpPr txBox="1">
            <a:spLocks/>
          </p:cNvSpPr>
          <p:nvPr/>
        </p:nvSpPr>
        <p:spPr>
          <a:xfrm>
            <a:off x="6031282" y="3291470"/>
            <a:ext cx="5334000" cy="1828800"/>
          </a:xfrm>
          <a:prstGeom prst="rect">
            <a:avLst/>
          </a:prstGeom>
        </p:spPr>
        <p:txBody>
          <a:bodyPr vert="horz" lIns="45720" rIns="45720">
            <a:normAutofit fontScale="85000" lnSpcReduction="20000"/>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spcBef>
                <a:spcPct val="0"/>
              </a:spcBef>
              <a:defRPr/>
            </a:pPr>
            <a:r>
              <a:rPr lang="en-US" b="1" dirty="0">
                <a:effectLst>
                  <a:outerShdw blurRad="31750" dist="25400" dir="5400000" algn="tl" rotWithShape="0">
                    <a:srgbClr val="000000">
                      <a:alpha val="25000"/>
                    </a:srgbClr>
                  </a:outerShdw>
                </a:effectLst>
                <a:latin typeface="Candara" pitchFamily="34" charset="0"/>
              </a:rPr>
              <a:t>Bharat </a:t>
            </a:r>
            <a:r>
              <a:rPr lang="en-US" b="1" dirty="0" err="1">
                <a:effectLst>
                  <a:outerShdw blurRad="31750" dist="25400" dir="5400000" algn="tl" rotWithShape="0">
                    <a:srgbClr val="000000">
                      <a:alpha val="25000"/>
                    </a:srgbClr>
                  </a:outerShdw>
                </a:effectLst>
                <a:latin typeface="Candara" pitchFamily="34" charset="0"/>
              </a:rPr>
              <a:t>Raichandani</a:t>
            </a:r>
            <a:endParaRPr lang="en-US" b="1" dirty="0">
              <a:effectLst>
                <a:outerShdw blurRad="31750" dist="25400" dir="5400000" algn="tl" rotWithShape="0">
                  <a:srgbClr val="000000">
                    <a:alpha val="25000"/>
                  </a:srgbClr>
                </a:outerShdw>
              </a:effectLst>
              <a:latin typeface="Candara" pitchFamily="34" charset="0"/>
            </a:endParaRPr>
          </a:p>
          <a:p>
            <a:pPr>
              <a:spcBef>
                <a:spcPct val="0"/>
              </a:spcBef>
              <a:defRPr/>
            </a:pPr>
            <a:r>
              <a:rPr lang="en-US" b="1" dirty="0">
                <a:effectLst>
                  <a:outerShdw blurRad="31750" dist="25400" dir="5400000" algn="tl" rotWithShape="0">
                    <a:srgbClr val="000000">
                      <a:alpha val="25000"/>
                    </a:srgbClr>
                  </a:outerShdw>
                </a:effectLst>
                <a:latin typeface="Candara" pitchFamily="34" charset="0"/>
              </a:rPr>
              <a:t>Advocate</a:t>
            </a:r>
          </a:p>
          <a:p>
            <a:pPr>
              <a:spcBef>
                <a:spcPct val="0"/>
              </a:spcBef>
              <a:defRPr/>
            </a:pPr>
            <a:endParaRPr lang="en-US" b="1" dirty="0">
              <a:effectLst>
                <a:outerShdw blurRad="31750" dist="25400" dir="5400000" algn="tl" rotWithShape="0">
                  <a:srgbClr val="000000">
                    <a:alpha val="25000"/>
                  </a:srgbClr>
                </a:outerShdw>
              </a:effectLst>
              <a:latin typeface="Candara" pitchFamily="34" charset="0"/>
            </a:endParaRPr>
          </a:p>
          <a:p>
            <a:pPr>
              <a:spcBef>
                <a:spcPct val="0"/>
              </a:spcBef>
              <a:defRPr/>
            </a:pPr>
            <a:r>
              <a:rPr lang="en-US" b="1" dirty="0">
                <a:effectLst>
                  <a:outerShdw blurRad="31750" dist="25400" dir="5400000" algn="tl" rotWithShape="0">
                    <a:srgbClr val="000000">
                      <a:alpha val="25000"/>
                    </a:srgbClr>
                  </a:outerShdw>
                </a:effectLst>
                <a:latin typeface="Candara" pitchFamily="34" charset="0"/>
              </a:rPr>
              <a:t>Partner</a:t>
            </a:r>
          </a:p>
          <a:p>
            <a:pPr>
              <a:spcBef>
                <a:spcPct val="0"/>
              </a:spcBef>
              <a:defRPr/>
            </a:pPr>
            <a:r>
              <a:rPr lang="en-US" b="1" dirty="0">
                <a:effectLst>
                  <a:outerShdw blurRad="31750" dist="25400" dir="5400000" algn="tl" rotWithShape="0">
                    <a:srgbClr val="000000">
                      <a:alpha val="25000"/>
                    </a:srgbClr>
                  </a:outerShdw>
                </a:effectLst>
                <a:latin typeface="Candara" pitchFamily="34" charset="0"/>
              </a:rPr>
              <a:t>UBR Legal</a:t>
            </a:r>
          </a:p>
          <a:p>
            <a:pPr>
              <a:spcBef>
                <a:spcPct val="0"/>
              </a:spcBef>
              <a:defRPr/>
            </a:pPr>
            <a:r>
              <a:rPr lang="en-US" b="1" dirty="0">
                <a:effectLst>
                  <a:outerShdw blurRad="31750" dist="25400" dir="5400000" algn="tl" rotWithShape="0">
                    <a:srgbClr val="000000">
                      <a:alpha val="25000"/>
                    </a:srgbClr>
                  </a:outerShdw>
                </a:effectLst>
                <a:latin typeface="Candara" pitchFamily="34" charset="0"/>
              </a:rPr>
              <a:t>Advocates</a:t>
            </a:r>
          </a:p>
          <a:p>
            <a:endParaRPr lang="en-US" dirty="0"/>
          </a:p>
        </p:txBody>
      </p:sp>
      <p:sp>
        <p:nvSpPr>
          <p:cNvPr id="5" name="TextBox 4">
            <a:extLst>
              <a:ext uri="{FF2B5EF4-FFF2-40B4-BE49-F238E27FC236}">
                <a16:creationId xmlns:a16="http://schemas.microsoft.com/office/drawing/2014/main" xmlns="" id="{D86C1C94-69C5-964F-8649-C343A04D9F32}"/>
              </a:ext>
            </a:extLst>
          </p:cNvPr>
          <p:cNvSpPr txBox="1"/>
          <p:nvPr/>
        </p:nvSpPr>
        <p:spPr>
          <a:xfrm>
            <a:off x="10208525" y="6297929"/>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29320572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r>
              <a:rPr lang="en-US" sz="2000" dirty="0" smtClean="0">
                <a:latin typeface="Candara" panose="020E0502030303020204" pitchFamily="34" charset="0"/>
              </a:rPr>
              <a:t>As per Section 65 of the CGST Act, 2017,</a:t>
            </a:r>
          </a:p>
          <a:p>
            <a:pPr algn="just"/>
            <a:r>
              <a:rPr lang="en-US" sz="2000" dirty="0">
                <a:latin typeface="Candara" panose="020E0502030303020204" pitchFamily="34" charset="0"/>
              </a:rPr>
              <a:t>the Commissioner or any officer authorized by him, by way of a general or a specific order, may undertake audit of any registered person for such period, at such frequency and in such manner as may be prescribed</a:t>
            </a:r>
            <a:r>
              <a:rPr lang="en-US" sz="2000" dirty="0" smtClean="0">
                <a:latin typeface="Candara" panose="020E0502030303020204" pitchFamily="34" charset="0"/>
              </a:rPr>
              <a:t>.</a:t>
            </a:r>
          </a:p>
          <a:p>
            <a:pPr algn="just"/>
            <a:r>
              <a:rPr lang="en-US" sz="2000" dirty="0" smtClean="0">
                <a:latin typeface="Candara" panose="020E0502030303020204" pitchFamily="34" charset="0"/>
              </a:rPr>
              <a:t>Notice to registered person at least 15 working days prior to audit (Form GST ADT-01)</a:t>
            </a:r>
          </a:p>
          <a:p>
            <a:pPr algn="just"/>
            <a:r>
              <a:rPr lang="en-US" sz="2000" dirty="0" smtClean="0">
                <a:latin typeface="Candara" panose="020E0502030303020204" pitchFamily="34" charset="0"/>
              </a:rPr>
              <a:t>Commencement of audit: Later of the following </a:t>
            </a:r>
          </a:p>
          <a:p>
            <a:pPr lvl="1" algn="just"/>
            <a:r>
              <a:rPr lang="en-US" sz="2000" dirty="0">
                <a:latin typeface="Candara" panose="020E0502030303020204" pitchFamily="34" charset="0"/>
              </a:rPr>
              <a:t>The date on which the records/accounts called for by the audit authorities are made available to them, or</a:t>
            </a:r>
          </a:p>
          <a:p>
            <a:pPr lvl="1" algn="just"/>
            <a:r>
              <a:rPr lang="en-US" sz="2000" dirty="0">
                <a:latin typeface="Candara" panose="020E0502030303020204" pitchFamily="34" charset="0"/>
              </a:rPr>
              <a:t>The actual institution of audit at the place of business of </a:t>
            </a:r>
            <a:r>
              <a:rPr lang="en-US" sz="2000" dirty="0" smtClean="0">
                <a:latin typeface="Candara" panose="020E0502030303020204" pitchFamily="34" charset="0"/>
              </a:rPr>
              <a:t>taxpayer</a:t>
            </a:r>
            <a:endParaRPr lang="en-US" sz="2000" dirty="0">
              <a:latin typeface="Candara" panose="020E0502030303020204" pitchFamily="34" charset="0"/>
            </a:endParaRPr>
          </a:p>
          <a:p>
            <a:pPr algn="just"/>
            <a:r>
              <a:rPr lang="en-US" sz="2000" dirty="0" smtClean="0">
                <a:latin typeface="Candara" panose="020E0502030303020204" pitchFamily="34" charset="0"/>
              </a:rPr>
              <a:t>Audit to be completed within 3 months (can be extended further by 6 months by Commissioner)</a:t>
            </a:r>
          </a:p>
          <a:p>
            <a:pPr lvl="1" algn="just"/>
            <a:endParaRPr lang="en-US" sz="2200" dirty="0" smtClean="0">
              <a:latin typeface="Candara" panose="020E0502030303020204" pitchFamily="34" charset="0"/>
            </a:endParaRPr>
          </a:p>
          <a:p>
            <a:pPr marL="393192" lvl="1" indent="0" algn="just">
              <a:buNone/>
            </a:pPr>
            <a:endParaRPr lang="en-US" sz="2200" dirty="0" smtClean="0">
              <a:latin typeface="Candara" panose="020E0502030303020204" pitchFamily="34" charset="0"/>
            </a:endParaRPr>
          </a:p>
        </p:txBody>
      </p:sp>
      <p:sp>
        <p:nvSpPr>
          <p:cNvPr id="3" name="Title 2"/>
          <p:cNvSpPr>
            <a:spLocks noGrp="1"/>
          </p:cNvSpPr>
          <p:nvPr>
            <p:ph type="title"/>
          </p:nvPr>
        </p:nvSpPr>
        <p:spPr/>
        <p:txBody>
          <a:bodyPr>
            <a:normAutofit/>
          </a:bodyPr>
          <a:lstStyle/>
          <a:p>
            <a:pPr algn="ctr"/>
            <a:r>
              <a:rPr lang="en-US" sz="3600" dirty="0" smtClean="0">
                <a:latin typeface="Candara" panose="020E0502030303020204" pitchFamily="34" charset="0"/>
              </a:rPr>
              <a:t>AUDIT BY TAX AUTHORITIES</a:t>
            </a:r>
            <a:endParaRPr lang="en-US" sz="3600" dirty="0">
              <a:latin typeface="Candara" panose="020E0502030303020204" pitchFamily="34" charset="0"/>
            </a:endParaRPr>
          </a:p>
        </p:txBody>
      </p:sp>
      <p:sp>
        <p:nvSpPr>
          <p:cNvPr id="4" name="Rectangle 3"/>
          <p:cNvSpPr/>
          <p:nvPr/>
        </p:nvSpPr>
        <p:spPr>
          <a:xfrm>
            <a:off x="5951621" y="6410509"/>
            <a:ext cx="6096000" cy="430887"/>
          </a:xfrm>
          <a:prstGeom prst="rect">
            <a:avLst/>
          </a:prstGeom>
        </p:spPr>
        <p:txBody>
          <a:bodyPr>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5416154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A9620FBB-0B1F-E94E-AAF2-02CE43350673}"/>
              </a:ext>
            </a:extLst>
          </p:cNvPr>
          <p:cNvGraphicFramePr>
            <a:graphicFrameLocks noGrp="1"/>
          </p:cNvGraphicFramePr>
          <p:nvPr>
            <p:ph idx="1"/>
            <p:extLst/>
          </p:nvPr>
        </p:nvGraphicFramePr>
        <p:xfrm>
          <a:off x="609600" y="691116"/>
          <a:ext cx="10972800" cy="60499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itle 2"/>
          <p:cNvSpPr>
            <a:spLocks noGrp="1"/>
          </p:cNvSpPr>
          <p:nvPr>
            <p:ph type="title"/>
          </p:nvPr>
        </p:nvSpPr>
        <p:spPr>
          <a:xfrm>
            <a:off x="609600" y="-202019"/>
            <a:ext cx="10972800" cy="1143000"/>
          </a:xfrm>
        </p:spPr>
        <p:txBody>
          <a:bodyPr>
            <a:normAutofit/>
          </a:bodyPr>
          <a:lstStyle/>
          <a:p>
            <a:pPr algn="ctr"/>
            <a:r>
              <a:rPr lang="en-US" sz="3600" dirty="0">
                <a:latin typeface="Candara" panose="020E0502030303020204" pitchFamily="34" charset="0"/>
              </a:rPr>
              <a:t>SHOW CAUSE NOTICE </a:t>
            </a:r>
          </a:p>
        </p:txBody>
      </p:sp>
      <p:sp>
        <p:nvSpPr>
          <p:cNvPr id="5" name="TextBox 4">
            <a:extLst>
              <a:ext uri="{FF2B5EF4-FFF2-40B4-BE49-F238E27FC236}">
                <a16:creationId xmlns:a16="http://schemas.microsoft.com/office/drawing/2014/main" xmlns="" id="{D976333F-6790-9D49-AECD-5637A6CBAD51}"/>
              </a:ext>
            </a:extLst>
          </p:cNvPr>
          <p:cNvSpPr txBox="1"/>
          <p:nvPr/>
        </p:nvSpPr>
        <p:spPr>
          <a:xfrm>
            <a:off x="10654295" y="6549655"/>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15646774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5431" y="838200"/>
            <a:ext cx="11026462" cy="5410201"/>
          </a:xfrm>
        </p:spPr>
        <p:txBody>
          <a:bodyPr>
            <a:normAutofit fontScale="92500"/>
          </a:bodyPr>
          <a:lstStyle/>
          <a:p>
            <a:pPr>
              <a:buFont typeface="Wingdings" panose="05000000000000000000" pitchFamily="2" charset="2"/>
              <a:buChar char="Ø"/>
            </a:pPr>
            <a:r>
              <a:rPr lang="en-US" sz="1500" dirty="0">
                <a:latin typeface="Candara" panose="020E0502030303020204" pitchFamily="34" charset="0"/>
              </a:rPr>
              <a:t>Assessment means “the act of judging or deciding the amount , value, quantity or importance of something, or the judgment or decision that is made.” – Cambridge Dictionary</a:t>
            </a:r>
          </a:p>
          <a:p>
            <a:pPr>
              <a:buFont typeface="Wingdings" panose="05000000000000000000" pitchFamily="2" charset="2"/>
              <a:buChar char="Ø"/>
            </a:pPr>
            <a:r>
              <a:rPr lang="en-US" sz="1500" dirty="0">
                <a:latin typeface="Candara" panose="020E0502030303020204" pitchFamily="34" charset="0"/>
              </a:rPr>
              <a:t>Section 2 (11) of CGST Act defines assessment as “ </a:t>
            </a:r>
            <a:r>
              <a:rPr lang="en-US" sz="1500" u="sng" dirty="0">
                <a:latin typeface="Candara" panose="020E0502030303020204" pitchFamily="34" charset="0"/>
              </a:rPr>
              <a:t>determination of tax liability under this act</a:t>
            </a:r>
            <a:r>
              <a:rPr lang="en-US" sz="1500" dirty="0">
                <a:latin typeface="Candara" panose="020E0502030303020204" pitchFamily="34" charset="0"/>
              </a:rPr>
              <a:t> and includes self-assessment, re-assessment, provisional assessment, summary assessment and best judgment assessment”.</a:t>
            </a:r>
          </a:p>
          <a:p>
            <a:pPr>
              <a:buFont typeface="Wingdings" panose="05000000000000000000" pitchFamily="2" charset="2"/>
              <a:buChar char="Ø"/>
            </a:pPr>
            <a:endParaRPr lang="en-US" sz="1400" dirty="0">
              <a:latin typeface="Candara" panose="020E0502030303020204" pitchFamily="34" charset="0"/>
            </a:endParaRPr>
          </a:p>
          <a:p>
            <a:pPr marL="109728" indent="0">
              <a:buNone/>
            </a:pPr>
            <a:r>
              <a:rPr lang="en-US" sz="1500" b="1" u="sng" dirty="0">
                <a:latin typeface="Candara" panose="020E0502030303020204" pitchFamily="34" charset="0"/>
              </a:rPr>
              <a:t>Section 59 – Self Assessment</a:t>
            </a:r>
          </a:p>
          <a:p>
            <a:pPr algn="just">
              <a:lnSpc>
                <a:spcPct val="150000"/>
              </a:lnSpc>
            </a:pPr>
            <a:r>
              <a:rPr lang="en-US" sz="1500" dirty="0">
                <a:latin typeface="Candara" panose="020E0502030303020204" pitchFamily="34" charset="0"/>
              </a:rPr>
              <a:t>Every Registered person shall self-assess the taxes payable under this Act and furnish a return for each tax paid as specified under section 39.</a:t>
            </a:r>
          </a:p>
          <a:p>
            <a:pPr algn="just">
              <a:lnSpc>
                <a:spcPct val="150000"/>
              </a:lnSpc>
            </a:pPr>
            <a:r>
              <a:rPr lang="en-US" sz="1500" dirty="0">
                <a:latin typeface="Candara" panose="020E0502030303020204" pitchFamily="34" charset="0"/>
              </a:rPr>
              <a:t>Filing of return implies self-assessment</a:t>
            </a:r>
            <a:r>
              <a:rPr lang="en-US" sz="1500" dirty="0">
                <a:latin typeface="Candara" panose="020E0502030303020204" pitchFamily="34" charset="0"/>
              </a:rPr>
              <a:t>.</a:t>
            </a:r>
          </a:p>
          <a:p>
            <a:pPr marL="0" indent="0" algn="just">
              <a:lnSpc>
                <a:spcPct val="150000"/>
              </a:lnSpc>
              <a:buNone/>
            </a:pPr>
            <a:r>
              <a:rPr lang="en-US" sz="1400" b="1" u="sng" dirty="0">
                <a:latin typeface="Candara" pitchFamily="34" charset="0"/>
              </a:rPr>
              <a:t>Section 60 - Provisional Assessment</a:t>
            </a:r>
          </a:p>
          <a:p>
            <a:pPr algn="just">
              <a:lnSpc>
                <a:spcPct val="150000"/>
              </a:lnSpc>
            </a:pPr>
            <a:r>
              <a:rPr lang="en-US" sz="1400" dirty="0">
                <a:latin typeface="Candara" pitchFamily="34" charset="0"/>
              </a:rPr>
              <a:t>A registered dealer can request the officer for provisional assessment if he is unable to determine the value of goods/services or rate of tax he may request the proper officer in writing giving reasons for payment of tax on a provisional basis and the proper officer shall pass an order, within a period not later than ninety days from the date of receipt of such request, allowing payment of tax on provisional basis at such rate or on such value as may be specified by </a:t>
            </a:r>
            <a:r>
              <a:rPr lang="en-US" sz="1400" dirty="0">
                <a:latin typeface="Candara" pitchFamily="34" charset="0"/>
              </a:rPr>
              <a:t>him.</a:t>
            </a:r>
          </a:p>
          <a:p>
            <a:pPr algn="just">
              <a:lnSpc>
                <a:spcPct val="150000"/>
              </a:lnSpc>
            </a:pPr>
            <a:r>
              <a:rPr lang="en-US" sz="1500" dirty="0">
                <a:latin typeface="Candara" panose="020E0502030303020204" pitchFamily="34" charset="0"/>
              </a:rPr>
              <a:t>Ester while Rule 7 of Central excise valuation rules.</a:t>
            </a:r>
          </a:p>
          <a:p>
            <a:pPr algn="just">
              <a:lnSpc>
                <a:spcPct val="150000"/>
              </a:lnSpc>
            </a:pPr>
            <a:r>
              <a:rPr lang="en-US" sz="1500" dirty="0" smtClean="0">
                <a:latin typeface="Candara" panose="020E0502030303020204" pitchFamily="34" charset="0"/>
              </a:rPr>
              <a:t>Adjustment</a:t>
            </a:r>
            <a:endParaRPr lang="en-US" sz="1500" dirty="0">
              <a:latin typeface="Candara" panose="020E0502030303020204" pitchFamily="34" charset="0"/>
            </a:endParaRPr>
          </a:p>
          <a:p>
            <a:pPr marL="109728" indent="0">
              <a:buNone/>
            </a:pPr>
            <a:endParaRPr lang="en-US" sz="1500" b="1" u="sng" dirty="0">
              <a:latin typeface="Candara" panose="020E0502030303020204" pitchFamily="34" charset="0"/>
            </a:endParaRPr>
          </a:p>
          <a:p>
            <a:endParaRPr lang="en-IN" sz="1500" b="1" u="sng" dirty="0">
              <a:latin typeface="Candara" panose="020E0502030303020204" pitchFamily="34" charset="0"/>
            </a:endParaRPr>
          </a:p>
        </p:txBody>
      </p:sp>
      <p:sp>
        <p:nvSpPr>
          <p:cNvPr id="3" name="Title 2"/>
          <p:cNvSpPr>
            <a:spLocks noGrp="1"/>
          </p:cNvSpPr>
          <p:nvPr>
            <p:ph type="title"/>
          </p:nvPr>
        </p:nvSpPr>
        <p:spPr>
          <a:xfrm>
            <a:off x="1981200" y="0"/>
            <a:ext cx="8229600" cy="838200"/>
          </a:xfrm>
        </p:spPr>
        <p:txBody>
          <a:bodyPr>
            <a:normAutofit fontScale="90000"/>
          </a:bodyPr>
          <a:lstStyle/>
          <a:p>
            <a:r>
              <a:rPr lang="en-US" sz="3600" dirty="0">
                <a:latin typeface="Candara" panose="020E0502030303020204" pitchFamily="34" charset="0"/>
              </a:rPr>
              <a:t>			Assessment</a:t>
            </a:r>
            <a:br>
              <a:rPr lang="en-US" sz="3600" dirty="0">
                <a:latin typeface="Candara" panose="020E0502030303020204" pitchFamily="34" charset="0"/>
              </a:rPr>
            </a:br>
            <a:r>
              <a:rPr lang="en-US" sz="2500" dirty="0"/>
              <a:t>	</a:t>
            </a:r>
            <a:endParaRPr lang="en-IN" sz="2500" dirty="0"/>
          </a:p>
        </p:txBody>
      </p:sp>
      <p:sp>
        <p:nvSpPr>
          <p:cNvPr id="5" name="Footer Placeholder 4"/>
          <p:cNvSpPr>
            <a:spLocks noGrp="1"/>
          </p:cNvSpPr>
          <p:nvPr>
            <p:ph type="ftr" sz="quarter" idx="11"/>
          </p:nvPr>
        </p:nvSpPr>
        <p:spPr>
          <a:xfrm>
            <a:off x="9620518" y="6248401"/>
            <a:ext cx="1661375"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30602442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3414" y="838200"/>
            <a:ext cx="10579993" cy="5227749"/>
          </a:xfrm>
        </p:spPr>
        <p:txBody>
          <a:bodyPr>
            <a:normAutofit/>
          </a:bodyPr>
          <a:lstStyle/>
          <a:p>
            <a:pPr marL="0" indent="0" algn="just">
              <a:lnSpc>
                <a:spcPct val="150000"/>
              </a:lnSpc>
              <a:buNone/>
            </a:pPr>
            <a:r>
              <a:rPr lang="en-US" sz="1400" b="1" u="sng" dirty="0">
                <a:latin typeface="Candara" pitchFamily="34" charset="0"/>
              </a:rPr>
              <a:t>Section </a:t>
            </a:r>
            <a:r>
              <a:rPr lang="en-US" sz="1400" b="1" u="sng" dirty="0">
                <a:latin typeface="Candara" pitchFamily="34" charset="0"/>
              </a:rPr>
              <a:t>60 - Provisional Assessment</a:t>
            </a:r>
          </a:p>
          <a:p>
            <a:pPr algn="just">
              <a:lnSpc>
                <a:spcPct val="150000"/>
              </a:lnSpc>
            </a:pPr>
            <a:r>
              <a:rPr lang="en-US" sz="1400" dirty="0">
                <a:latin typeface="Candara" pitchFamily="34" charset="0"/>
              </a:rPr>
              <a:t>A registered dealer can request the officer for provisional assessment if he is unable to determine the value of goods/services or rate of tax he may request the proper officer in writing giving reasons for payment of tax on a provisional basis and the proper officer shall pass an order, within a period not later than ninety days from the date of receipt of such request, allowing payment of tax on provisional basis at such rate or on such value as may be specified by </a:t>
            </a:r>
            <a:r>
              <a:rPr lang="en-US" sz="1400" dirty="0">
                <a:latin typeface="Candara" pitchFamily="34" charset="0"/>
              </a:rPr>
              <a:t>him.</a:t>
            </a:r>
          </a:p>
          <a:p>
            <a:pPr algn="just">
              <a:lnSpc>
                <a:spcPct val="150000"/>
              </a:lnSpc>
            </a:pPr>
            <a:r>
              <a:rPr lang="en-US" sz="1500" dirty="0">
                <a:latin typeface="Candara" panose="020E0502030303020204" pitchFamily="34" charset="0"/>
              </a:rPr>
              <a:t>Ester while Rule 7 of Central excise valuation rules.</a:t>
            </a:r>
          </a:p>
          <a:p>
            <a:pPr lvl="1" algn="just">
              <a:lnSpc>
                <a:spcPct val="150000"/>
              </a:lnSpc>
            </a:pPr>
            <a:r>
              <a:rPr lang="en-US" sz="1500" b="1" dirty="0">
                <a:latin typeface="Candara" panose="020E0502030303020204" pitchFamily="34" charset="0"/>
              </a:rPr>
              <a:t>Shakti </a:t>
            </a:r>
            <a:r>
              <a:rPr lang="en-US" sz="1500" b="1" dirty="0" err="1">
                <a:latin typeface="Candara" panose="020E0502030303020204" pitchFamily="34" charset="0"/>
              </a:rPr>
              <a:t>Roofings</a:t>
            </a:r>
            <a:r>
              <a:rPr lang="en-US" sz="1500" b="1" dirty="0">
                <a:latin typeface="Candara" panose="020E0502030303020204" pitchFamily="34" charset="0"/>
              </a:rPr>
              <a:t> Pvt. Ltd. v. CCE (Appeals) -2008 (226) ELT 604</a:t>
            </a:r>
          </a:p>
          <a:p>
            <a:pPr lvl="1" algn="just">
              <a:lnSpc>
                <a:spcPct val="150000"/>
              </a:lnSpc>
            </a:pPr>
            <a:r>
              <a:rPr lang="en-US" sz="1500" b="1" dirty="0" err="1">
                <a:latin typeface="Candara" panose="020E0502030303020204" pitchFamily="34" charset="0"/>
              </a:rPr>
              <a:t>Finolex</a:t>
            </a:r>
            <a:r>
              <a:rPr lang="en-US" sz="1500" b="1" dirty="0">
                <a:latin typeface="Candara" panose="020E0502030303020204" pitchFamily="34" charset="0"/>
              </a:rPr>
              <a:t> Cables v. CCE, Pune - 2017-TIOL-1318-CESTAT-Mumbai</a:t>
            </a:r>
          </a:p>
          <a:p>
            <a:pPr lvl="1" algn="just">
              <a:lnSpc>
                <a:spcPct val="150000"/>
              </a:lnSpc>
            </a:pPr>
            <a:r>
              <a:rPr lang="en-US" sz="1500" b="1" dirty="0">
                <a:latin typeface="Candara" panose="020E0502030303020204" pitchFamily="34" charset="0"/>
              </a:rPr>
              <a:t>Castrol India v. CCE, </a:t>
            </a:r>
            <a:r>
              <a:rPr lang="en-US" sz="1500" b="1" dirty="0" err="1">
                <a:latin typeface="Candara" panose="020E0502030303020204" pitchFamily="34" charset="0"/>
              </a:rPr>
              <a:t>Raigad</a:t>
            </a:r>
            <a:r>
              <a:rPr lang="en-US" sz="1500" b="1" dirty="0">
                <a:latin typeface="Candara" panose="020E0502030303020204" pitchFamily="34" charset="0"/>
              </a:rPr>
              <a:t> - 2015-TIOL-2784-CESTAT-Mumbai</a:t>
            </a:r>
          </a:p>
          <a:p>
            <a:pPr algn="just">
              <a:lnSpc>
                <a:spcPct val="150000"/>
              </a:lnSpc>
            </a:pPr>
            <a:r>
              <a:rPr lang="en-US" sz="1500" dirty="0">
                <a:latin typeface="Candara" panose="020E0502030303020204" pitchFamily="34" charset="0"/>
              </a:rPr>
              <a:t>Adjustment?</a:t>
            </a:r>
            <a:endParaRPr lang="en-US" sz="1500" dirty="0">
              <a:latin typeface="Candara" panose="020E0502030303020204" pitchFamily="34" charset="0"/>
            </a:endParaRPr>
          </a:p>
          <a:p>
            <a:pPr marL="109728" indent="0">
              <a:buNone/>
            </a:pPr>
            <a:endParaRPr lang="en-US" sz="1500" b="1" u="sng" dirty="0">
              <a:latin typeface="Candara" panose="020E0502030303020204" pitchFamily="34" charset="0"/>
            </a:endParaRPr>
          </a:p>
          <a:p>
            <a:endParaRPr lang="en-IN" sz="1500" b="1" u="sng" dirty="0">
              <a:latin typeface="Candara" panose="020E0502030303020204" pitchFamily="34" charset="0"/>
            </a:endParaRPr>
          </a:p>
        </p:txBody>
      </p:sp>
      <p:sp>
        <p:nvSpPr>
          <p:cNvPr id="3" name="Title 2"/>
          <p:cNvSpPr>
            <a:spLocks noGrp="1"/>
          </p:cNvSpPr>
          <p:nvPr>
            <p:ph type="title"/>
          </p:nvPr>
        </p:nvSpPr>
        <p:spPr>
          <a:xfrm>
            <a:off x="1981200" y="0"/>
            <a:ext cx="8229600" cy="838200"/>
          </a:xfrm>
        </p:spPr>
        <p:txBody>
          <a:bodyPr>
            <a:normAutofit fontScale="90000"/>
          </a:bodyPr>
          <a:lstStyle/>
          <a:p>
            <a:r>
              <a:rPr lang="en-US" sz="3600" dirty="0">
                <a:latin typeface="Candara" panose="020E0502030303020204" pitchFamily="34" charset="0"/>
              </a:rPr>
              <a:t>			Assessment</a:t>
            </a:r>
            <a:br>
              <a:rPr lang="en-US" sz="3600" dirty="0">
                <a:latin typeface="Candara" panose="020E0502030303020204" pitchFamily="34" charset="0"/>
              </a:rPr>
            </a:br>
            <a:r>
              <a:rPr lang="en-US" sz="2500" dirty="0"/>
              <a:t>	</a:t>
            </a:r>
            <a:endParaRPr lang="en-IN" sz="2500" dirty="0"/>
          </a:p>
        </p:txBody>
      </p:sp>
      <p:sp>
        <p:nvSpPr>
          <p:cNvPr id="5" name="Footer Placeholder 4"/>
          <p:cNvSpPr>
            <a:spLocks noGrp="1"/>
          </p:cNvSpPr>
          <p:nvPr>
            <p:ph type="ftr" sz="quarter" idx="11"/>
          </p:nvPr>
        </p:nvSpPr>
        <p:spPr>
          <a:xfrm>
            <a:off x="9787943" y="6248401"/>
            <a:ext cx="1545463"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37031734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lnSpc>
                <a:spcPct val="150000"/>
              </a:lnSpc>
            </a:pPr>
            <a:r>
              <a:rPr lang="en-US" sz="1500" dirty="0">
                <a:latin typeface="Candara" panose="020E0502030303020204" pitchFamily="34" charset="0"/>
              </a:rPr>
              <a:t>Return filed u/s 39 to be scrutinized by the Proper officer.</a:t>
            </a:r>
          </a:p>
          <a:p>
            <a:pPr algn="just">
              <a:lnSpc>
                <a:spcPct val="150000"/>
              </a:lnSpc>
            </a:pPr>
            <a:r>
              <a:rPr lang="en-US" sz="1500" dirty="0">
                <a:latin typeface="Candara" panose="020E0502030303020204" pitchFamily="34" charset="0"/>
              </a:rPr>
              <a:t>Any Discrepancies noticed to be served n Form ASMT-10.</a:t>
            </a:r>
          </a:p>
          <a:p>
            <a:pPr algn="just">
              <a:lnSpc>
                <a:spcPct val="150000"/>
              </a:lnSpc>
            </a:pPr>
            <a:r>
              <a:rPr lang="en-US" sz="1500" dirty="0">
                <a:latin typeface="Candara" panose="020E0502030303020204" pitchFamily="34" charset="0"/>
              </a:rPr>
              <a:t>Taxpayer to pay the amount in demand or revert in Form ASMT-11 with proper explanations, within 30 days of the notice.</a:t>
            </a:r>
          </a:p>
          <a:p>
            <a:pPr algn="just">
              <a:lnSpc>
                <a:spcPct val="150000"/>
              </a:lnSpc>
            </a:pPr>
            <a:r>
              <a:rPr lang="en-US" sz="1500" dirty="0">
                <a:latin typeface="Candara" panose="020E0502030303020204" pitchFamily="34" charset="0"/>
              </a:rPr>
              <a:t>In case of satisfactory revert, Proper officer to revert in Form ASMT-12.</a:t>
            </a:r>
          </a:p>
          <a:p>
            <a:pPr algn="just">
              <a:lnSpc>
                <a:spcPct val="150000"/>
              </a:lnSpc>
            </a:pPr>
            <a:r>
              <a:rPr lang="en-US" sz="1500" dirty="0">
                <a:latin typeface="Candara" panose="020E0502030303020204" pitchFamily="34" charset="0"/>
              </a:rPr>
              <a:t>In case no satisfactory revert received within 30 days (or extension, if any), or if the taxpayer doesn’t take corrective actions, proper officer to initiate provisions of Audit, Inspection or Demand and Recovery under the Act.</a:t>
            </a:r>
          </a:p>
          <a:p>
            <a:pPr marL="109728" indent="0" algn="just">
              <a:buNone/>
            </a:pPr>
            <a:endParaRPr lang="en-US" sz="1400" dirty="0"/>
          </a:p>
        </p:txBody>
      </p:sp>
      <p:sp>
        <p:nvSpPr>
          <p:cNvPr id="3" name="Title 2"/>
          <p:cNvSpPr>
            <a:spLocks noGrp="1"/>
          </p:cNvSpPr>
          <p:nvPr>
            <p:ph type="title"/>
          </p:nvPr>
        </p:nvSpPr>
        <p:spPr/>
        <p:txBody>
          <a:bodyPr>
            <a:normAutofit/>
          </a:bodyPr>
          <a:lstStyle/>
          <a:p>
            <a:r>
              <a:rPr lang="en-US" sz="3200" dirty="0">
                <a:latin typeface="Candara" panose="020E0502030303020204" pitchFamily="34" charset="0"/>
              </a:rPr>
              <a:t>Scrutiny Assessment (section 61)</a:t>
            </a:r>
            <a:endParaRPr lang="en-US" sz="3200" dirty="0">
              <a:latin typeface="Candara" panose="020E0502030303020204" pitchFamily="34" charset="0"/>
            </a:endParaRPr>
          </a:p>
        </p:txBody>
      </p:sp>
      <p:sp>
        <p:nvSpPr>
          <p:cNvPr id="5" name="Footer Placeholder 4"/>
          <p:cNvSpPr>
            <a:spLocks noGrp="1"/>
          </p:cNvSpPr>
          <p:nvPr>
            <p:ph type="ftr" sz="quarter" idx="11"/>
          </p:nvPr>
        </p:nvSpPr>
        <p:spPr>
          <a:xfrm>
            <a:off x="9826580" y="6172201"/>
            <a:ext cx="1527220"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22253896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02276" y="1825625"/>
            <a:ext cx="10851524" cy="3686533"/>
          </a:xfrm>
        </p:spPr>
        <p:txBody>
          <a:bodyPr>
            <a:normAutofit/>
          </a:bodyPr>
          <a:lstStyle/>
          <a:p>
            <a:pPr lvl="1">
              <a:lnSpc>
                <a:spcPct val="150000"/>
              </a:lnSpc>
              <a:buFont typeface="Wingdings" panose="05000000000000000000" pitchFamily="2" charset="2"/>
              <a:buChar char="§"/>
            </a:pPr>
            <a:r>
              <a:rPr lang="en-US" sz="2000" b="1" u="sng" dirty="0">
                <a:latin typeface="Candara" panose="020E0502030303020204" pitchFamily="34" charset="0"/>
              </a:rPr>
              <a:t>Assessment of Non-filers of </a:t>
            </a:r>
            <a:r>
              <a:rPr lang="en-US" sz="2000" b="1" u="sng" dirty="0">
                <a:latin typeface="Candara" panose="020E0502030303020204" pitchFamily="34" charset="0"/>
              </a:rPr>
              <a:t>returns (section 62)</a:t>
            </a:r>
          </a:p>
          <a:p>
            <a:pPr lvl="1">
              <a:lnSpc>
                <a:spcPct val="150000"/>
              </a:lnSpc>
              <a:buFont typeface="Wingdings" panose="05000000000000000000" pitchFamily="2" charset="2"/>
              <a:buChar char="Ø"/>
            </a:pPr>
            <a:r>
              <a:rPr lang="en-US" sz="1500" dirty="0">
                <a:latin typeface="Candara" panose="020E0502030303020204" pitchFamily="34" charset="0"/>
              </a:rPr>
              <a:t>Non-submission of Monthly/ or Annual Return u/s 39 and 45 of CGST Act even after serving notice.</a:t>
            </a:r>
          </a:p>
          <a:p>
            <a:pPr lvl="1">
              <a:lnSpc>
                <a:spcPct val="150000"/>
              </a:lnSpc>
              <a:buFont typeface="Wingdings" panose="05000000000000000000" pitchFamily="2" charset="2"/>
              <a:buChar char="Ø"/>
            </a:pPr>
            <a:r>
              <a:rPr lang="en-US" sz="1500" dirty="0">
                <a:latin typeface="Candara" panose="020E0502030303020204" pitchFamily="34" charset="0"/>
              </a:rPr>
              <a:t>Proper officer to proceed with assessment of liability on best of his judgment in Form ASMT-13  after taking into account all the relevant material which is available or which he has gathered.</a:t>
            </a:r>
          </a:p>
          <a:p>
            <a:pPr lvl="1">
              <a:lnSpc>
                <a:spcPct val="150000"/>
              </a:lnSpc>
              <a:buFont typeface="Wingdings" panose="05000000000000000000" pitchFamily="2" charset="2"/>
              <a:buChar char="Ø"/>
            </a:pPr>
            <a:r>
              <a:rPr lang="en-US" sz="1500" dirty="0">
                <a:latin typeface="Candara" panose="020E0502030303020204" pitchFamily="34" charset="0"/>
              </a:rPr>
              <a:t>Limitation period – 5 years from the date of furnishing annual return for the F.Y. to which the tax relates to.</a:t>
            </a:r>
          </a:p>
          <a:p>
            <a:pPr lvl="1">
              <a:lnSpc>
                <a:spcPct val="150000"/>
              </a:lnSpc>
              <a:buFont typeface="Wingdings" panose="05000000000000000000" pitchFamily="2" charset="2"/>
              <a:buChar char="Ø"/>
            </a:pPr>
            <a:r>
              <a:rPr lang="en-US" sz="1500" dirty="0">
                <a:latin typeface="Candara" panose="020E0502030303020204" pitchFamily="34" charset="0"/>
              </a:rPr>
              <a:t>If the registered person furnishes valid return within 30 days from the date of serving the “best judgment” assessment order, the order s deemed to have been withdrawn. However, liability relating to interest and late fee shall continue. </a:t>
            </a:r>
            <a:endParaRPr lang="en-US" sz="1500" dirty="0">
              <a:latin typeface="Candara" panose="020E0502030303020204" pitchFamily="34" charset="0"/>
            </a:endParaRPr>
          </a:p>
        </p:txBody>
      </p:sp>
      <p:sp>
        <p:nvSpPr>
          <p:cNvPr id="3" name="Title 2"/>
          <p:cNvSpPr>
            <a:spLocks noGrp="1"/>
          </p:cNvSpPr>
          <p:nvPr>
            <p:ph type="title"/>
          </p:nvPr>
        </p:nvSpPr>
        <p:spPr/>
        <p:txBody>
          <a:bodyPr>
            <a:normAutofit/>
          </a:bodyPr>
          <a:lstStyle/>
          <a:p>
            <a:r>
              <a:rPr lang="en-US" sz="3200" dirty="0">
                <a:latin typeface="Candara" panose="020E0502030303020204" pitchFamily="34" charset="0"/>
              </a:rPr>
              <a:t>Best Judgment Assessment</a:t>
            </a:r>
            <a:endParaRPr lang="en-IN" sz="3200" dirty="0">
              <a:latin typeface="Candara" panose="020E0502030303020204" pitchFamily="34" charset="0"/>
            </a:endParaRPr>
          </a:p>
        </p:txBody>
      </p:sp>
      <p:sp>
        <p:nvSpPr>
          <p:cNvPr id="5" name="Footer Placeholder 4"/>
          <p:cNvSpPr>
            <a:spLocks noGrp="1"/>
          </p:cNvSpPr>
          <p:nvPr>
            <p:ph type="ftr" sz="quarter" idx="11"/>
          </p:nvPr>
        </p:nvSpPr>
        <p:spPr>
          <a:xfrm>
            <a:off x="9826580" y="6248401"/>
            <a:ext cx="1527220"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8713618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8034" y="1825625"/>
            <a:ext cx="10825766" cy="3763806"/>
          </a:xfrm>
        </p:spPr>
        <p:txBody>
          <a:bodyPr/>
          <a:lstStyle/>
          <a:p>
            <a:pPr lvl="1">
              <a:lnSpc>
                <a:spcPct val="150000"/>
              </a:lnSpc>
              <a:buFont typeface="Wingdings" panose="05000000000000000000" pitchFamily="2" charset="2"/>
              <a:buChar char="§"/>
            </a:pPr>
            <a:r>
              <a:rPr lang="en-US" sz="2000" b="1" u="sng" dirty="0">
                <a:latin typeface="Candara" panose="020E0502030303020204" pitchFamily="34" charset="0"/>
              </a:rPr>
              <a:t>Assessment of </a:t>
            </a:r>
            <a:r>
              <a:rPr lang="en-US" sz="2000" b="1" u="sng" dirty="0">
                <a:latin typeface="Candara" panose="020E0502030303020204" pitchFamily="34" charset="0"/>
              </a:rPr>
              <a:t>unregistered persons (section 63)</a:t>
            </a:r>
          </a:p>
          <a:p>
            <a:pPr lvl="1">
              <a:lnSpc>
                <a:spcPct val="150000"/>
              </a:lnSpc>
              <a:buFont typeface="Wingdings" panose="05000000000000000000" pitchFamily="2" charset="2"/>
              <a:buChar char="Ø"/>
            </a:pPr>
            <a:r>
              <a:rPr lang="en-US" sz="1500" dirty="0">
                <a:latin typeface="Candara" panose="020E0502030303020204" pitchFamily="34" charset="0"/>
              </a:rPr>
              <a:t>Liable for registration but not registered/ registration cancelled u/s 29(2)</a:t>
            </a:r>
          </a:p>
          <a:p>
            <a:pPr lvl="1">
              <a:lnSpc>
                <a:spcPct val="150000"/>
              </a:lnSpc>
              <a:buFont typeface="Wingdings" panose="05000000000000000000" pitchFamily="2" charset="2"/>
              <a:buChar char="Ø"/>
            </a:pPr>
            <a:r>
              <a:rPr lang="en-US" sz="1500" dirty="0">
                <a:latin typeface="Candara" panose="020E0502030303020204" pitchFamily="34" charset="0"/>
              </a:rPr>
              <a:t>Proper officer to issue Notice in form ASMT-14 seeking details and explanations, to be reverted within 15 days</a:t>
            </a:r>
          </a:p>
          <a:p>
            <a:pPr lvl="1">
              <a:lnSpc>
                <a:spcPct val="150000"/>
              </a:lnSpc>
              <a:buFont typeface="Wingdings" panose="05000000000000000000" pitchFamily="2" charset="2"/>
              <a:buChar char="Ø"/>
            </a:pPr>
            <a:r>
              <a:rPr lang="en-US" sz="1500" dirty="0">
                <a:latin typeface="Candara" panose="020E0502030303020204" pitchFamily="34" charset="0"/>
              </a:rPr>
              <a:t>Proper officer to proceed with assessment of liability on best judgment in Form ASMT-14</a:t>
            </a:r>
          </a:p>
          <a:p>
            <a:pPr lvl="1">
              <a:lnSpc>
                <a:spcPct val="150000"/>
              </a:lnSpc>
              <a:buFont typeface="Wingdings" panose="05000000000000000000" pitchFamily="2" charset="2"/>
              <a:buChar char="Ø"/>
            </a:pPr>
            <a:r>
              <a:rPr lang="en-US" sz="1500" dirty="0">
                <a:latin typeface="Candara" panose="020E0502030303020204" pitchFamily="34" charset="0"/>
              </a:rPr>
              <a:t>Limitation period – 5 years from the date of furnishing annual return for the F.Y. to which the tax relates to.  </a:t>
            </a:r>
          </a:p>
          <a:p>
            <a:pPr lvl="1">
              <a:lnSpc>
                <a:spcPct val="150000"/>
              </a:lnSpc>
              <a:buFont typeface="Wingdings" panose="05000000000000000000" pitchFamily="2" charset="2"/>
              <a:buChar char="Ø"/>
            </a:pPr>
            <a:r>
              <a:rPr lang="en-US" sz="1500" dirty="0">
                <a:latin typeface="Candara" panose="020E0502030303020204" pitchFamily="34" charset="0"/>
              </a:rPr>
              <a:t>Summary of Final order under ASMT-15 to be served electronically.</a:t>
            </a:r>
          </a:p>
          <a:p>
            <a:pPr lvl="1">
              <a:lnSpc>
                <a:spcPct val="150000"/>
              </a:lnSpc>
              <a:buFont typeface="Wingdings" panose="05000000000000000000" pitchFamily="2" charset="2"/>
              <a:buChar char="Ø"/>
            </a:pPr>
            <a:r>
              <a:rPr lang="en-US" sz="1500" dirty="0">
                <a:latin typeface="Candara" panose="020E0502030303020204" pitchFamily="34" charset="0"/>
              </a:rPr>
              <a:t>Best Judgment of registered assessee?</a:t>
            </a:r>
            <a:endParaRPr lang="en-US" sz="1500" dirty="0">
              <a:latin typeface="Candara" panose="020E0502030303020204" pitchFamily="34" charset="0"/>
            </a:endParaRPr>
          </a:p>
        </p:txBody>
      </p:sp>
      <p:sp>
        <p:nvSpPr>
          <p:cNvPr id="3" name="Title 2"/>
          <p:cNvSpPr>
            <a:spLocks noGrp="1"/>
          </p:cNvSpPr>
          <p:nvPr>
            <p:ph type="title"/>
          </p:nvPr>
        </p:nvSpPr>
        <p:spPr>
          <a:xfrm>
            <a:off x="1984420" y="152400"/>
            <a:ext cx="8229600" cy="1143000"/>
          </a:xfrm>
        </p:spPr>
        <p:txBody>
          <a:bodyPr>
            <a:normAutofit/>
          </a:bodyPr>
          <a:lstStyle/>
          <a:p>
            <a:r>
              <a:rPr lang="en-US" sz="3200" dirty="0">
                <a:latin typeface="Candara" panose="020E0502030303020204" pitchFamily="34" charset="0"/>
              </a:rPr>
              <a:t>Best Judgment Assessment </a:t>
            </a:r>
            <a:endParaRPr lang="en-IN" sz="3200" dirty="0">
              <a:latin typeface="Candara" panose="020E0502030303020204" pitchFamily="34" charset="0"/>
            </a:endParaRPr>
          </a:p>
        </p:txBody>
      </p:sp>
      <p:sp>
        <p:nvSpPr>
          <p:cNvPr id="4" name="AutoShape 2" descr="State sets up building redevelopment panel"/>
          <p:cNvSpPr>
            <a:spLocks noChangeAspect="1" noChangeArrowheads="1"/>
          </p:cNvSpPr>
          <p:nvPr/>
        </p:nvSpPr>
        <p:spPr bwMode="auto">
          <a:xfrm>
            <a:off x="1679575" y="-769938"/>
            <a:ext cx="2857500" cy="16097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State sets up building redevelopment panel"/>
          <p:cNvSpPr>
            <a:spLocks noChangeAspect="1" noChangeArrowheads="1"/>
          </p:cNvSpPr>
          <p:nvPr/>
        </p:nvSpPr>
        <p:spPr bwMode="auto">
          <a:xfrm>
            <a:off x="3108325" y="4191000"/>
            <a:ext cx="2857500" cy="16097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6" descr="State sets up building redevelopment panel"/>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8" name="Footer Placeholder 7"/>
          <p:cNvSpPr>
            <a:spLocks noGrp="1"/>
          </p:cNvSpPr>
          <p:nvPr>
            <p:ph type="ftr" sz="quarter" idx="11"/>
          </p:nvPr>
        </p:nvSpPr>
        <p:spPr>
          <a:xfrm>
            <a:off x="9697792" y="6229710"/>
            <a:ext cx="1656008"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15440908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nSpc>
                <a:spcPct val="150000"/>
              </a:lnSpc>
              <a:buFont typeface="Wingdings" panose="05000000000000000000" pitchFamily="2" charset="2"/>
              <a:buChar char="Ø"/>
            </a:pPr>
            <a:r>
              <a:rPr lang="en-US" sz="1400" dirty="0">
                <a:latin typeface="Candara" panose="020E0502030303020204" pitchFamily="34" charset="0"/>
              </a:rPr>
              <a:t>Proper officer with prior permission of Additional/ Joint Commissioner, may proceed to assess the tax liability and issue Assessment order.</a:t>
            </a:r>
          </a:p>
          <a:p>
            <a:pPr>
              <a:lnSpc>
                <a:spcPct val="150000"/>
              </a:lnSpc>
              <a:buFont typeface="Wingdings" panose="05000000000000000000" pitchFamily="2" charset="2"/>
              <a:buChar char="Ø"/>
            </a:pPr>
            <a:r>
              <a:rPr lang="en-US" sz="1400" dirty="0">
                <a:latin typeface="Candara" panose="020E0502030303020204" pitchFamily="34" charset="0"/>
              </a:rPr>
              <a:t>Order in Form ASMT-16 can be invoked only if there are sufficient grounds that any delay may adversely affect the interest of Government.</a:t>
            </a:r>
          </a:p>
          <a:p>
            <a:pPr>
              <a:lnSpc>
                <a:spcPct val="150000"/>
              </a:lnSpc>
              <a:buFont typeface="Wingdings" panose="05000000000000000000" pitchFamily="2" charset="2"/>
              <a:buChar char="Ø"/>
            </a:pPr>
            <a:r>
              <a:rPr lang="en-US" sz="1400" dirty="0">
                <a:latin typeface="Candara" panose="020E0502030303020204" pitchFamily="34" charset="0"/>
              </a:rPr>
              <a:t>If the person to whom such liability pertains is not identifiable, the person-in-charge of the goods shall be deemed to be the taxable person.</a:t>
            </a:r>
          </a:p>
          <a:p>
            <a:pPr>
              <a:lnSpc>
                <a:spcPct val="150000"/>
              </a:lnSpc>
              <a:buFont typeface="Wingdings" panose="05000000000000000000" pitchFamily="2" charset="2"/>
              <a:buChar char="Ø"/>
            </a:pPr>
            <a:r>
              <a:rPr lang="en-US" sz="1400" dirty="0">
                <a:latin typeface="Candara" panose="020E0502030303020204" pitchFamily="34" charset="0"/>
              </a:rPr>
              <a:t>Taxable person may within 30 days file application in Form ASMT-17 for withdrawal of the order to the Additional/ Joint Commissioner.</a:t>
            </a:r>
          </a:p>
          <a:p>
            <a:pPr>
              <a:lnSpc>
                <a:spcPct val="150000"/>
              </a:lnSpc>
              <a:buFont typeface="Wingdings" panose="05000000000000000000" pitchFamily="2" charset="2"/>
              <a:buChar char="Ø"/>
            </a:pPr>
            <a:r>
              <a:rPr lang="en-US" sz="1400" dirty="0">
                <a:latin typeface="Candara" panose="020E0502030303020204" pitchFamily="34" charset="0"/>
              </a:rPr>
              <a:t>Order of withdrawal or rejection of the application hall be communicated in  Form ASMT-18.</a:t>
            </a:r>
            <a:endParaRPr lang="en-US" sz="1400" dirty="0">
              <a:latin typeface="Candara" panose="020E0502030303020204" pitchFamily="34" charset="0"/>
            </a:endParaRPr>
          </a:p>
        </p:txBody>
      </p:sp>
      <p:sp>
        <p:nvSpPr>
          <p:cNvPr id="3" name="Title 2"/>
          <p:cNvSpPr>
            <a:spLocks noGrp="1"/>
          </p:cNvSpPr>
          <p:nvPr>
            <p:ph type="title"/>
          </p:nvPr>
        </p:nvSpPr>
        <p:spPr/>
        <p:txBody>
          <a:bodyPr>
            <a:normAutofit/>
          </a:bodyPr>
          <a:lstStyle/>
          <a:p>
            <a:r>
              <a:rPr lang="en-US" sz="3200" dirty="0">
                <a:latin typeface="Candara" panose="020E0502030303020204" pitchFamily="34" charset="0"/>
              </a:rPr>
              <a:t>Summary Judgment (section 64)</a:t>
            </a:r>
            <a:r>
              <a:rPr lang="en-US" sz="2800" dirty="0"/>
              <a:t/>
            </a:r>
            <a:br>
              <a:rPr lang="en-US" sz="2800" dirty="0"/>
            </a:br>
            <a:endParaRPr lang="en-IN" sz="2800" dirty="0"/>
          </a:p>
        </p:txBody>
      </p:sp>
      <p:sp>
        <p:nvSpPr>
          <p:cNvPr id="5" name="Footer Placeholder 4"/>
          <p:cNvSpPr>
            <a:spLocks noGrp="1"/>
          </p:cNvSpPr>
          <p:nvPr>
            <p:ph type="ftr" sz="quarter" idx="11"/>
          </p:nvPr>
        </p:nvSpPr>
        <p:spPr>
          <a:xfrm>
            <a:off x="9787944" y="6248401"/>
            <a:ext cx="1565856"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8609962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endParaRPr lang="en-US" dirty="0"/>
          </a:p>
          <a:p>
            <a:pPr marL="109728" indent="0">
              <a:buNone/>
            </a:pPr>
            <a:endParaRPr lang="en-US" dirty="0"/>
          </a:p>
          <a:p>
            <a:pPr marL="109728" indent="0">
              <a:buNone/>
            </a:pPr>
            <a:endParaRPr lang="en-US" dirty="0"/>
          </a:p>
          <a:p>
            <a:pPr marL="109728" indent="0">
              <a:buNone/>
            </a:pPr>
            <a:r>
              <a:rPr lang="en-US" dirty="0"/>
              <a:t>	</a:t>
            </a:r>
            <a:endParaRPr lang="en-US" dirty="0"/>
          </a:p>
          <a:p>
            <a:pPr marL="109728" indent="0">
              <a:buNone/>
            </a:pPr>
            <a:r>
              <a:rPr lang="en-US" dirty="0"/>
              <a:t>		</a:t>
            </a:r>
            <a:endParaRPr lang="en-US" sz="4000" dirty="0"/>
          </a:p>
        </p:txBody>
      </p:sp>
      <p:sp>
        <p:nvSpPr>
          <p:cNvPr id="3" name="Title 2"/>
          <p:cNvSpPr>
            <a:spLocks noGrp="1"/>
          </p:cNvSpPr>
          <p:nvPr>
            <p:ph type="title"/>
          </p:nvPr>
        </p:nvSpPr>
        <p:spPr>
          <a:xfrm>
            <a:off x="1981200" y="274638"/>
            <a:ext cx="8229600" cy="5516562"/>
          </a:xfrm>
        </p:spPr>
        <p:txBody>
          <a:bodyPr>
            <a:normAutofit/>
          </a:bodyPr>
          <a:lstStyle/>
          <a:p>
            <a:pPr marL="109728" algn="ctr"/>
            <a:r>
              <a:rPr lang="en-US" sz="4000" dirty="0">
                <a:latin typeface="Candara" panose="020E0502030303020204" pitchFamily="34" charset="0"/>
              </a:rPr>
              <a:t>Appeal under GST</a:t>
            </a:r>
          </a:p>
        </p:txBody>
      </p:sp>
      <p:sp>
        <p:nvSpPr>
          <p:cNvPr id="5" name="Footer Placeholder 4"/>
          <p:cNvSpPr>
            <a:spLocks noGrp="1"/>
          </p:cNvSpPr>
          <p:nvPr>
            <p:ph type="ftr" sz="quarter" idx="11"/>
          </p:nvPr>
        </p:nvSpPr>
        <p:spPr>
          <a:xfrm>
            <a:off x="9813701" y="6172201"/>
            <a:ext cx="1540098"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42269138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500" dirty="0">
                <a:latin typeface="Candara" panose="020E0502030303020204" pitchFamily="34" charset="0"/>
              </a:rPr>
              <a:t>Section 2(4) of CGST Act, 2017 states that an “Adjudicating Authority”  means any authority appointed or authorized to pass an order or decision under this Act, but does not include the Central board of Excise and Customs, the </a:t>
            </a:r>
            <a:r>
              <a:rPr lang="en-US" sz="1500" dirty="0" err="1">
                <a:latin typeface="Candara" panose="020E0502030303020204" pitchFamily="34" charset="0"/>
              </a:rPr>
              <a:t>Revisional</a:t>
            </a:r>
            <a:r>
              <a:rPr lang="en-US" sz="1500" dirty="0">
                <a:latin typeface="Candara" panose="020E0502030303020204" pitchFamily="34" charset="0"/>
              </a:rPr>
              <a:t> Authority, the Authority for </a:t>
            </a:r>
            <a:r>
              <a:rPr lang="en-US" sz="1500" dirty="0" err="1">
                <a:latin typeface="Candara" panose="020E0502030303020204" pitchFamily="34" charset="0"/>
              </a:rPr>
              <a:t>Advcance</a:t>
            </a:r>
            <a:r>
              <a:rPr lang="en-US" sz="1500" dirty="0">
                <a:latin typeface="Candara" panose="020E0502030303020204" pitchFamily="34" charset="0"/>
              </a:rPr>
              <a:t> Ruling, the Appellate Authority for Advance Ruling, the Appellate Authority and the Appellate Tribunal.</a:t>
            </a:r>
          </a:p>
          <a:p>
            <a:r>
              <a:rPr lang="en-US" sz="1500" dirty="0">
                <a:latin typeface="Candara" panose="020E0502030303020204" pitchFamily="34" charset="0"/>
              </a:rPr>
              <a:t>Such Authority can be of the rank of Additional/ Joint Commissioner or Deputy/ Assistant Commissioner.</a:t>
            </a:r>
          </a:p>
          <a:p>
            <a:r>
              <a:rPr lang="en-US" sz="1500" dirty="0">
                <a:latin typeface="Candara" panose="020E0502030303020204" pitchFamily="34" charset="0"/>
              </a:rPr>
              <a:t>The </a:t>
            </a:r>
            <a:r>
              <a:rPr lang="en-US" sz="1500" dirty="0">
                <a:latin typeface="Candara" panose="020E0502030303020204" pitchFamily="34" charset="0"/>
              </a:rPr>
              <a:t>taxpayer, or the department, or both, have the option to go for further appeal(s) / review / revision, etc</a:t>
            </a:r>
            <a:r>
              <a:rPr lang="en-US" sz="1500" dirty="0" smtClean="0">
                <a:latin typeface="Candara" panose="020E0502030303020204" pitchFamily="34" charset="0"/>
              </a:rPr>
              <a:t>.</a:t>
            </a:r>
          </a:p>
          <a:p>
            <a:endParaRPr lang="en-US" sz="1500" dirty="0">
              <a:latin typeface="Candara" panose="020E0502030303020204" pitchFamily="34" charset="0"/>
            </a:endParaRPr>
          </a:p>
          <a:p>
            <a:r>
              <a:rPr lang="en-US" sz="1500" dirty="0" smtClean="0">
                <a:latin typeface="Candara" panose="020E0502030303020204" pitchFamily="34" charset="0"/>
              </a:rPr>
              <a:t>Proper officer – Section 2(91) ?</a:t>
            </a:r>
            <a:endParaRPr lang="en-US" sz="1500" dirty="0">
              <a:latin typeface="Candara" panose="020E0502030303020204" pitchFamily="34" charset="0"/>
            </a:endParaRPr>
          </a:p>
          <a:p>
            <a:endParaRPr lang="en-US" sz="1500" dirty="0">
              <a:latin typeface="Candara" panose="020E0502030303020204" pitchFamily="34" charset="0"/>
            </a:endParaRPr>
          </a:p>
          <a:p>
            <a:endParaRPr lang="en-IN" sz="1500" dirty="0">
              <a:latin typeface="Candara" panose="020E0502030303020204" pitchFamily="34" charset="0"/>
            </a:endParaRPr>
          </a:p>
        </p:txBody>
      </p:sp>
      <p:sp>
        <p:nvSpPr>
          <p:cNvPr id="3" name="Title 2"/>
          <p:cNvSpPr>
            <a:spLocks noGrp="1"/>
          </p:cNvSpPr>
          <p:nvPr>
            <p:ph type="title"/>
          </p:nvPr>
        </p:nvSpPr>
        <p:spPr/>
        <p:txBody>
          <a:bodyPr>
            <a:normAutofit/>
          </a:bodyPr>
          <a:lstStyle/>
          <a:p>
            <a:r>
              <a:rPr lang="en-US" sz="3200" dirty="0">
                <a:latin typeface="Candara" panose="020E0502030303020204" pitchFamily="34" charset="0"/>
              </a:rPr>
              <a:t>Adjudicating Authority</a:t>
            </a:r>
            <a:endParaRPr lang="en-IN" sz="3200" dirty="0">
              <a:latin typeface="Candara" panose="020E0502030303020204" pitchFamily="34" charset="0"/>
            </a:endParaRPr>
          </a:p>
        </p:txBody>
      </p:sp>
      <p:sp>
        <p:nvSpPr>
          <p:cNvPr id="5" name="Footer Placeholder 4"/>
          <p:cNvSpPr>
            <a:spLocks noGrp="1"/>
          </p:cNvSpPr>
          <p:nvPr>
            <p:ph type="ftr" sz="quarter" idx="11"/>
          </p:nvPr>
        </p:nvSpPr>
        <p:spPr>
          <a:xfrm>
            <a:off x="9594760" y="6248401"/>
            <a:ext cx="1759039"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3205984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E3C1780C-8418-514F-B98D-11ACD967A793}"/>
              </a:ext>
            </a:extLst>
          </p:cNvPr>
          <p:cNvGraphicFramePr>
            <a:graphicFrameLocks noGrp="1"/>
          </p:cNvGraphicFramePr>
          <p:nvPr>
            <p:ph idx="1"/>
            <p:extLst>
              <p:ext uri="{D42A27DB-BD31-4B8C-83A1-F6EECF244321}">
                <p14:modId xmlns:p14="http://schemas.microsoft.com/office/powerpoint/2010/main" val="2172016990"/>
              </p:ext>
            </p:extLst>
          </p:nvPr>
        </p:nvGraphicFramePr>
        <p:xfrm>
          <a:off x="210207" y="788276"/>
          <a:ext cx="11719034" cy="5633177"/>
        </p:xfrm>
        <a:graphic>
          <a:graphicData uri="http://schemas.openxmlformats.org/drawingml/2006/table">
            <a:tbl>
              <a:tblPr firstRow="1" bandRow="1">
                <a:tableStyleId>{BC89EF96-8CEA-46FF-86C4-4CE0E7609802}</a:tableStyleId>
              </a:tblPr>
              <a:tblGrid>
                <a:gridCol w="1455076">
                  <a:extLst>
                    <a:ext uri="{9D8B030D-6E8A-4147-A177-3AD203B41FA5}">
                      <a16:colId xmlns:a16="http://schemas.microsoft.com/office/drawing/2014/main" xmlns="" val="3470647945"/>
                    </a:ext>
                  </a:extLst>
                </a:gridCol>
                <a:gridCol w="10263958">
                  <a:extLst>
                    <a:ext uri="{9D8B030D-6E8A-4147-A177-3AD203B41FA5}">
                      <a16:colId xmlns:a16="http://schemas.microsoft.com/office/drawing/2014/main" xmlns="" val="3182732071"/>
                    </a:ext>
                  </a:extLst>
                </a:gridCol>
              </a:tblGrid>
              <a:tr h="873351">
                <a:tc>
                  <a:txBody>
                    <a:bodyPr/>
                    <a:lstStyle/>
                    <a:p>
                      <a:pPr marL="0" indent="0" algn="just">
                        <a:buFont typeface="Arial" panose="020B0604020202020204" pitchFamily="34" charset="0"/>
                        <a:buNone/>
                      </a:pPr>
                      <a:r>
                        <a:rPr lang="en-US" sz="1600" b="0" dirty="0">
                          <a:latin typeface="Candara" panose="020E0502030303020204" pitchFamily="34" charset="0"/>
                        </a:rPr>
                        <a:t>Who can Inspect?</a:t>
                      </a:r>
                    </a:p>
                  </a:txBody>
                  <a:tcPr anchor="ctr">
                    <a:solidFill>
                      <a:schemeClr val="bg2"/>
                    </a:solidFill>
                  </a:tcPr>
                </a:tc>
                <a:tc>
                  <a:txBody>
                    <a:bodyPr/>
                    <a:lstStyle/>
                    <a:p>
                      <a:pPr marL="0" indent="0" algn="just">
                        <a:buFont typeface="Arial" panose="020B0604020202020204" pitchFamily="34" charset="0"/>
                        <a:buNone/>
                      </a:pPr>
                      <a:r>
                        <a:rPr lang="en-US" sz="1600" b="0" dirty="0">
                          <a:latin typeface="Candara" panose="020E0502030303020204" pitchFamily="34" charset="0"/>
                        </a:rPr>
                        <a:t>Inspection can be carried out by an officer of CGST/SGST only upon a written authorization given by an officer of the rank of Joint Commissioner or above</a:t>
                      </a:r>
                    </a:p>
                  </a:txBody>
                  <a:tcPr anchor="ctr"/>
                </a:tc>
                <a:extLst>
                  <a:ext uri="{0D108BD9-81ED-4DB2-BD59-A6C34878D82A}">
                    <a16:rowId xmlns:a16="http://schemas.microsoft.com/office/drawing/2014/main" xmlns="" val="2107112115"/>
                  </a:ext>
                </a:extLst>
              </a:tr>
              <a:tr h="1892942">
                <a:tc>
                  <a:txBody>
                    <a:bodyPr/>
                    <a:lstStyle/>
                    <a:p>
                      <a:pPr marL="0" indent="0" algn="just">
                        <a:buFont typeface="Arial" panose="020B0604020202020204" pitchFamily="34" charset="0"/>
                        <a:buNone/>
                      </a:pPr>
                      <a:r>
                        <a:rPr lang="en-US" sz="1600" dirty="0">
                          <a:latin typeface="Candara" panose="020E0502030303020204" pitchFamily="34" charset="0"/>
                        </a:rPr>
                        <a:t>Under what circumstances inspection can be done?</a:t>
                      </a:r>
                    </a:p>
                  </a:txBody>
                  <a:tcPr anchor="ctr">
                    <a:solidFill>
                      <a:schemeClr val="bg2">
                        <a:lumMod val="75000"/>
                        <a:alpha val="20000"/>
                      </a:schemeClr>
                    </a:solidFill>
                  </a:tcPr>
                </a:tc>
                <a:tc>
                  <a:txBody>
                    <a:bodyPr/>
                    <a:lstStyle/>
                    <a:p>
                      <a:pPr marL="285750" indent="-285750" algn="just">
                        <a:buFont typeface="Arial" panose="020B0604020202020204" pitchFamily="34" charset="0"/>
                        <a:buChar char="•"/>
                      </a:pPr>
                      <a:r>
                        <a:rPr lang="en-US" sz="1600" dirty="0">
                          <a:latin typeface="Candara" panose="020E0502030303020204" pitchFamily="34" charset="0"/>
                        </a:rPr>
                        <a:t>Suppressed any transaction of supply;</a:t>
                      </a:r>
                    </a:p>
                    <a:p>
                      <a:pPr marL="285750" indent="-285750" algn="just">
                        <a:buFont typeface="Arial" panose="020B0604020202020204" pitchFamily="34" charset="0"/>
                        <a:buChar char="•"/>
                      </a:pPr>
                      <a:r>
                        <a:rPr lang="en-US" sz="1600" dirty="0">
                          <a:latin typeface="Candara" panose="020E0502030303020204" pitchFamily="34" charset="0"/>
                        </a:rPr>
                        <a:t>Suppressed stock of goods in hand;</a:t>
                      </a:r>
                    </a:p>
                    <a:p>
                      <a:pPr marL="285750" indent="-285750" algn="just">
                        <a:buFont typeface="Arial" panose="020B0604020202020204" pitchFamily="34" charset="0"/>
                        <a:buChar char="•"/>
                      </a:pPr>
                      <a:r>
                        <a:rPr lang="en-US" sz="1600" dirty="0">
                          <a:latin typeface="Candara" panose="020E0502030303020204" pitchFamily="34" charset="0"/>
                        </a:rPr>
                        <a:t>Claimed excess input tax credit;</a:t>
                      </a:r>
                    </a:p>
                    <a:p>
                      <a:pPr marL="285750" indent="-285750" algn="just">
                        <a:buFont typeface="Arial" panose="020B0604020202020204" pitchFamily="34" charset="0"/>
                        <a:buChar char="•"/>
                      </a:pPr>
                      <a:r>
                        <a:rPr lang="en-US" sz="1600" dirty="0">
                          <a:latin typeface="Candara" panose="020E0502030303020204" pitchFamily="34" charset="0"/>
                        </a:rPr>
                        <a:t>Contravened any provision of the CGST act to evade tax;</a:t>
                      </a:r>
                    </a:p>
                    <a:p>
                      <a:pPr marL="285750" indent="-285750" algn="just">
                        <a:buFont typeface="Arial" panose="020B0604020202020204" pitchFamily="34" charset="0"/>
                        <a:buChar char="•"/>
                      </a:pPr>
                      <a:r>
                        <a:rPr lang="en-US" sz="1600" dirty="0">
                          <a:latin typeface="Candara" panose="020E0502030303020204" pitchFamily="34" charset="0"/>
                        </a:rPr>
                        <a:t>A transporter or warehouse owner has kept goods which have escaped payment of tax or has kept his accounts or goods in a manner that is likely to cause evasion of tax.</a:t>
                      </a:r>
                    </a:p>
                  </a:txBody>
                  <a:tcPr anchor="ctr">
                    <a:solidFill>
                      <a:schemeClr val="bg1">
                        <a:alpha val="20000"/>
                      </a:schemeClr>
                    </a:solidFill>
                  </a:tcPr>
                </a:tc>
                <a:extLst>
                  <a:ext uri="{0D108BD9-81ED-4DB2-BD59-A6C34878D82A}">
                    <a16:rowId xmlns:a16="http://schemas.microsoft.com/office/drawing/2014/main" xmlns="" val="3244876353"/>
                  </a:ext>
                </a:extLst>
              </a:tr>
              <a:tr h="1241078">
                <a:tc>
                  <a:txBody>
                    <a:bodyPr/>
                    <a:lstStyle/>
                    <a:p>
                      <a:pPr marL="0" indent="0" algn="just">
                        <a:buFont typeface="Arial" panose="020B0604020202020204" pitchFamily="34" charset="0"/>
                        <a:buNone/>
                      </a:pPr>
                      <a:r>
                        <a:rPr lang="en-US" sz="1600" dirty="0">
                          <a:latin typeface="Candara" panose="020E0502030303020204" pitchFamily="34" charset="0"/>
                        </a:rPr>
                        <a:t>Power of the Authorized Officer</a:t>
                      </a:r>
                    </a:p>
                  </a:txBody>
                  <a:tcPr anchor="ctr">
                    <a:solidFill>
                      <a:schemeClr val="bg2"/>
                    </a:solidFill>
                  </a:tcPr>
                </a:tc>
                <a:tc>
                  <a:txBody>
                    <a:bodyPr/>
                    <a:lstStyle/>
                    <a:p>
                      <a:pPr marL="285750" indent="-285750" algn="just">
                        <a:buFont typeface="Arial" panose="020B0604020202020204" pitchFamily="34" charset="0"/>
                        <a:buChar char="•"/>
                      </a:pPr>
                      <a:r>
                        <a:rPr lang="en-US" sz="1600" dirty="0">
                          <a:latin typeface="Candara" panose="020E0502030303020204" pitchFamily="34" charset="0"/>
                        </a:rPr>
                        <a:t>Authorize in writing any other officer or may himself to search and seize such goods, documents or books or things,</a:t>
                      </a:r>
                    </a:p>
                    <a:p>
                      <a:pPr marL="285750" indent="-285750" algn="just">
                        <a:buFont typeface="Arial" panose="020B0604020202020204" pitchFamily="34" charset="0"/>
                        <a:buChar char="•"/>
                      </a:pPr>
                      <a:r>
                        <a:rPr lang="en-US" sz="1600" dirty="0">
                          <a:latin typeface="Candara" panose="020E0502030303020204" pitchFamily="34" charset="0"/>
                        </a:rPr>
                        <a:t>If it is not practicable to seize any such goods, the proper officer may serve on the owner/custodian, an order that he shall not remove, part with, or otherwise deal with the goods except with the previous permission of such officer.</a:t>
                      </a:r>
                    </a:p>
                  </a:txBody>
                  <a:tcPr anchor="ctr"/>
                </a:tc>
                <a:extLst>
                  <a:ext uri="{0D108BD9-81ED-4DB2-BD59-A6C34878D82A}">
                    <a16:rowId xmlns:a16="http://schemas.microsoft.com/office/drawing/2014/main" xmlns="" val="3337061485"/>
                  </a:ext>
                </a:extLst>
              </a:tr>
              <a:tr h="1556244">
                <a:tc>
                  <a:txBody>
                    <a:bodyPr/>
                    <a:lstStyle/>
                    <a:p>
                      <a:pPr marL="0" indent="0" algn="just">
                        <a:buFont typeface="Arial" panose="020B0604020202020204" pitchFamily="34" charset="0"/>
                        <a:buNone/>
                      </a:pPr>
                      <a:r>
                        <a:rPr lang="en-US" sz="1600" dirty="0">
                          <a:latin typeface="Candara" panose="020E0502030303020204" pitchFamily="34" charset="0"/>
                        </a:rPr>
                        <a:t>Safeguards</a:t>
                      </a:r>
                    </a:p>
                  </a:txBody>
                  <a:tcPr anchor="ctr">
                    <a:solidFill>
                      <a:schemeClr val="bg2">
                        <a:lumMod val="75000"/>
                        <a:alpha val="22000"/>
                      </a:schemeClr>
                    </a:solidFill>
                  </a:tcPr>
                </a:tc>
                <a:tc>
                  <a:txBody>
                    <a:bodyPr/>
                    <a:lstStyle/>
                    <a:p>
                      <a:pPr marL="285750" indent="-285750" algn="just">
                        <a:buFont typeface="Arial" panose="020B0604020202020204" pitchFamily="34" charset="0"/>
                        <a:buChar char="•"/>
                      </a:pPr>
                      <a:r>
                        <a:rPr lang="en-US" sz="1600" dirty="0">
                          <a:latin typeface="Candara" panose="020E0502030303020204" pitchFamily="34" charset="0"/>
                        </a:rPr>
                        <a:t>Seized goods or documents should not be retained beyond the period necessary for their examination;</a:t>
                      </a:r>
                    </a:p>
                    <a:p>
                      <a:pPr marL="285750" indent="-285750" algn="just">
                        <a:buFont typeface="Arial" panose="020B0604020202020204" pitchFamily="34" charset="0"/>
                        <a:buChar char="•"/>
                      </a:pPr>
                      <a:r>
                        <a:rPr lang="en-US" sz="1600" dirty="0">
                          <a:latin typeface="Candara" panose="020E0502030303020204" pitchFamily="34" charset="0"/>
                        </a:rPr>
                        <a:t>Photocopies of the documents can be taken by the person from whose custody documents are seized;</a:t>
                      </a:r>
                    </a:p>
                    <a:p>
                      <a:pPr marL="285750" indent="-285750" algn="just">
                        <a:buFont typeface="Arial" panose="020B0604020202020204" pitchFamily="34" charset="0"/>
                        <a:buChar char="•"/>
                      </a:pPr>
                      <a:r>
                        <a:rPr lang="en-US" sz="1600" dirty="0">
                          <a:latin typeface="Candara" panose="020E0502030303020204" pitchFamily="34" charset="0"/>
                        </a:rPr>
                        <a:t>For seized goods, if a notice is not issued within six months of its seizure, goods shall be returned to the owner;</a:t>
                      </a:r>
                    </a:p>
                    <a:p>
                      <a:pPr marL="285750" indent="-285750" algn="just">
                        <a:buFont typeface="Arial" panose="020B0604020202020204" pitchFamily="34" charset="0"/>
                        <a:buChar char="•"/>
                      </a:pPr>
                      <a:r>
                        <a:rPr lang="en-US" sz="1600" dirty="0">
                          <a:latin typeface="Candara" panose="020E0502030303020204" pitchFamily="34" charset="0"/>
                        </a:rPr>
                        <a:t>An inventory of seized goods shall be made by the seizing officer.</a:t>
                      </a:r>
                    </a:p>
                  </a:txBody>
                  <a:tcPr anchor="ctr">
                    <a:solidFill>
                      <a:schemeClr val="bg1"/>
                    </a:solidFill>
                  </a:tcPr>
                </a:tc>
                <a:extLst>
                  <a:ext uri="{0D108BD9-81ED-4DB2-BD59-A6C34878D82A}">
                    <a16:rowId xmlns:a16="http://schemas.microsoft.com/office/drawing/2014/main" xmlns="" val="771775888"/>
                  </a:ext>
                </a:extLst>
              </a:tr>
            </a:tbl>
          </a:graphicData>
        </a:graphic>
      </p:graphicFrame>
      <p:sp>
        <p:nvSpPr>
          <p:cNvPr id="3" name="Title 2">
            <a:extLst>
              <a:ext uri="{FF2B5EF4-FFF2-40B4-BE49-F238E27FC236}">
                <a16:creationId xmlns:a16="http://schemas.microsoft.com/office/drawing/2014/main" xmlns="" id="{957E8105-42FF-A641-8D11-3279E69B632A}"/>
              </a:ext>
            </a:extLst>
          </p:cNvPr>
          <p:cNvSpPr>
            <a:spLocks noGrp="1"/>
          </p:cNvSpPr>
          <p:nvPr>
            <p:ph type="title"/>
          </p:nvPr>
        </p:nvSpPr>
        <p:spPr>
          <a:xfrm>
            <a:off x="-21021" y="-147144"/>
            <a:ext cx="12108263" cy="1143000"/>
          </a:xfrm>
        </p:spPr>
        <p:txBody>
          <a:bodyPr anchor="ctr">
            <a:noAutofit/>
          </a:bodyPr>
          <a:lstStyle/>
          <a:p>
            <a:pPr algn="ctr"/>
            <a:r>
              <a:rPr lang="en-US" sz="3200" dirty="0">
                <a:solidFill>
                  <a:schemeClr val="tx1"/>
                </a:solidFill>
                <a:latin typeface="Candara" panose="020E0502030303020204" pitchFamily="34" charset="0"/>
              </a:rPr>
              <a:t>POWER OF INSPECTION, SEARCH &amp; SEIZURE UNDER SECTION 67</a:t>
            </a:r>
          </a:p>
        </p:txBody>
      </p:sp>
      <p:sp>
        <p:nvSpPr>
          <p:cNvPr id="5" name="TextBox 4">
            <a:extLst>
              <a:ext uri="{FF2B5EF4-FFF2-40B4-BE49-F238E27FC236}">
                <a16:creationId xmlns:a16="http://schemas.microsoft.com/office/drawing/2014/main" xmlns="" id="{028A8394-45C0-BA40-866B-1FDC84305BAB}"/>
              </a:ext>
            </a:extLst>
          </p:cNvPr>
          <p:cNvSpPr txBox="1"/>
          <p:nvPr/>
        </p:nvSpPr>
        <p:spPr>
          <a:xfrm>
            <a:off x="10654295" y="664255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2892366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0" y="1481329"/>
            <a:ext cx="8686800" cy="4525963"/>
          </a:xfrm>
        </p:spPr>
        <p:txBody>
          <a:bodyPr>
            <a:normAutofit/>
          </a:bodyPr>
          <a:lstStyle/>
          <a:p>
            <a:pPr marL="109728" indent="0">
              <a:buNone/>
            </a:pPr>
            <a:endParaRPr lang="en-US" sz="1500" dirty="0">
              <a:latin typeface="Agency FB" panose="020B0503020202020204" pitchFamily="34" charset="0"/>
            </a:endParaRPr>
          </a:p>
          <a:p>
            <a:pPr marL="109728" indent="0">
              <a:buNone/>
            </a:pPr>
            <a:endParaRPr lang="en-US" sz="1500" dirty="0">
              <a:latin typeface="Agency FB" panose="020B0503020202020204" pitchFamily="34" charset="0"/>
            </a:endParaRPr>
          </a:p>
          <a:p>
            <a:pPr marL="109728" indent="0">
              <a:buNone/>
            </a:pPr>
            <a:endParaRPr lang="en-US" sz="1500" dirty="0">
              <a:latin typeface="Agency FB" panose="020B0503020202020204" pitchFamily="34" charset="0"/>
            </a:endParaRPr>
          </a:p>
          <a:p>
            <a:pPr marL="109728" indent="0">
              <a:buNone/>
            </a:pPr>
            <a:endParaRPr lang="en-US" sz="1500" dirty="0">
              <a:latin typeface="Agency FB" panose="020B0503020202020204" pitchFamily="34" charset="0"/>
            </a:endParaRPr>
          </a:p>
          <a:p>
            <a:pPr marL="109728" indent="0">
              <a:buNone/>
            </a:pPr>
            <a:endParaRPr lang="en-US" sz="1500" dirty="0">
              <a:latin typeface="Agency FB" panose="020B0503020202020204" pitchFamily="34" charset="0"/>
            </a:endParaRPr>
          </a:p>
          <a:p>
            <a:pPr marL="109728" indent="0">
              <a:buNone/>
            </a:pPr>
            <a:endParaRPr lang="en-US" sz="1500" dirty="0">
              <a:latin typeface="Agency FB" panose="020B0503020202020204" pitchFamily="34" charset="0"/>
            </a:endParaRPr>
          </a:p>
          <a:p>
            <a:pPr marL="109728" indent="0">
              <a:buNone/>
            </a:pPr>
            <a:endParaRPr lang="en-US" sz="1500" dirty="0">
              <a:latin typeface="Agency FB" panose="020B0503020202020204" pitchFamily="34" charset="0"/>
            </a:endParaRPr>
          </a:p>
          <a:p>
            <a:pPr marL="109728" indent="0">
              <a:buNone/>
            </a:pPr>
            <a:endParaRPr lang="en-IN" sz="1500" dirty="0">
              <a:latin typeface="Agency FB" panose="020B0503020202020204" pitchFamily="34" charset="0"/>
            </a:endParaRPr>
          </a:p>
        </p:txBody>
      </p:sp>
      <p:sp>
        <p:nvSpPr>
          <p:cNvPr id="3" name="Title 2"/>
          <p:cNvSpPr>
            <a:spLocks noGrp="1"/>
          </p:cNvSpPr>
          <p:nvPr>
            <p:ph type="title"/>
          </p:nvPr>
        </p:nvSpPr>
        <p:spPr/>
        <p:txBody>
          <a:bodyPr>
            <a:normAutofit/>
          </a:bodyPr>
          <a:lstStyle/>
          <a:p>
            <a:r>
              <a:rPr lang="en-US" sz="3200" dirty="0">
                <a:latin typeface="Candara" panose="020E0502030303020204" pitchFamily="34" charset="0"/>
              </a:rPr>
              <a:t>Appeal Provision under GST</a:t>
            </a:r>
            <a:endParaRPr lang="en-IN" sz="3200" dirty="0">
              <a:latin typeface="Candara" panose="020E0502030303020204" pitchFamily="34" charset="0"/>
            </a:endParaRPr>
          </a:p>
        </p:txBody>
      </p:sp>
      <p:sp>
        <p:nvSpPr>
          <p:cNvPr id="4" name="Rectangle 3"/>
          <p:cNvSpPr/>
          <p:nvPr/>
        </p:nvSpPr>
        <p:spPr>
          <a:xfrm>
            <a:off x="1676400" y="3429000"/>
            <a:ext cx="13716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ndara" panose="020E0502030303020204" pitchFamily="34" charset="0"/>
              </a:rPr>
              <a:t>Adjudicating Authority</a:t>
            </a:r>
            <a:endParaRPr lang="en-IN" sz="1500" dirty="0">
              <a:latin typeface="Candara" panose="020E0502030303020204" pitchFamily="34" charset="0"/>
            </a:endParaRPr>
          </a:p>
        </p:txBody>
      </p:sp>
      <p:cxnSp>
        <p:nvCxnSpPr>
          <p:cNvPr id="8" name="Straight Connector 7"/>
          <p:cNvCxnSpPr>
            <a:stCxn id="4" idx="3"/>
          </p:cNvCxnSpPr>
          <p:nvPr/>
        </p:nvCxnSpPr>
        <p:spPr>
          <a:xfrm flipV="1">
            <a:off x="3048000" y="2971800"/>
            <a:ext cx="990600" cy="7239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stCxn id="4" idx="3"/>
          </p:cNvCxnSpPr>
          <p:nvPr/>
        </p:nvCxnSpPr>
        <p:spPr>
          <a:xfrm>
            <a:off x="3048000" y="3695700"/>
            <a:ext cx="990600" cy="6477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3657600" y="2816180"/>
            <a:ext cx="1600200" cy="495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ndara" panose="020E0502030303020204" pitchFamily="34" charset="0"/>
              </a:rPr>
              <a:t>Appellate Authority</a:t>
            </a:r>
            <a:endParaRPr lang="en-IN" sz="1500" dirty="0">
              <a:latin typeface="Candara" panose="020E0502030303020204" pitchFamily="34" charset="0"/>
            </a:endParaRPr>
          </a:p>
        </p:txBody>
      </p:sp>
      <p:sp>
        <p:nvSpPr>
          <p:cNvPr id="12" name="Rectangle 11"/>
          <p:cNvSpPr/>
          <p:nvPr/>
        </p:nvSpPr>
        <p:spPr>
          <a:xfrm>
            <a:off x="3657600" y="4110228"/>
            <a:ext cx="1638300" cy="49987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err="1">
                <a:latin typeface="Candara" panose="020E0502030303020204" pitchFamily="34" charset="0"/>
              </a:rPr>
              <a:t>Revisional</a:t>
            </a:r>
            <a:r>
              <a:rPr lang="en-US" sz="1500" dirty="0">
                <a:latin typeface="Candara" panose="020E0502030303020204" pitchFamily="34" charset="0"/>
              </a:rPr>
              <a:t> Authority</a:t>
            </a:r>
            <a:endParaRPr lang="en-IN" sz="1500" dirty="0">
              <a:latin typeface="Candara" panose="020E0502030303020204" pitchFamily="34" charset="0"/>
            </a:endParaRPr>
          </a:p>
        </p:txBody>
      </p:sp>
      <p:sp>
        <p:nvSpPr>
          <p:cNvPr id="26" name="Rectangle 25"/>
          <p:cNvSpPr/>
          <p:nvPr/>
        </p:nvSpPr>
        <p:spPr>
          <a:xfrm>
            <a:off x="5867400" y="3429000"/>
            <a:ext cx="14478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ndara" panose="020E0502030303020204" pitchFamily="34" charset="0"/>
              </a:rPr>
              <a:t>Appellate Tribunal</a:t>
            </a:r>
            <a:endParaRPr lang="en-IN" sz="1500" dirty="0">
              <a:latin typeface="Candara" panose="020E0502030303020204" pitchFamily="34" charset="0"/>
            </a:endParaRPr>
          </a:p>
        </p:txBody>
      </p:sp>
      <p:cxnSp>
        <p:nvCxnSpPr>
          <p:cNvPr id="49" name="Straight Connector 48"/>
          <p:cNvCxnSpPr>
            <a:stCxn id="26" idx="3"/>
          </p:cNvCxnSpPr>
          <p:nvPr/>
        </p:nvCxnSpPr>
        <p:spPr>
          <a:xfrm>
            <a:off x="7315200" y="3695700"/>
            <a:ext cx="304800" cy="0"/>
          </a:xfrm>
          <a:prstGeom prst="line">
            <a:avLst/>
          </a:prstGeom>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7620000" y="3429000"/>
            <a:ext cx="1295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ndara" panose="020E0502030303020204" pitchFamily="34" charset="0"/>
              </a:rPr>
              <a:t>High Court</a:t>
            </a:r>
            <a:endParaRPr lang="en-IN" sz="1500" dirty="0">
              <a:latin typeface="Candara" panose="020E0502030303020204" pitchFamily="34" charset="0"/>
            </a:endParaRPr>
          </a:p>
        </p:txBody>
      </p:sp>
      <p:cxnSp>
        <p:nvCxnSpPr>
          <p:cNvPr id="52" name="Straight Connector 51"/>
          <p:cNvCxnSpPr>
            <a:stCxn id="50" idx="3"/>
          </p:cNvCxnSpPr>
          <p:nvPr/>
        </p:nvCxnSpPr>
        <p:spPr>
          <a:xfrm>
            <a:off x="8915400" y="3695700"/>
            <a:ext cx="381000" cy="0"/>
          </a:xfrm>
          <a:prstGeom prst="line">
            <a:avLst/>
          </a:prstGeom>
        </p:spPr>
        <p:style>
          <a:lnRef idx="1">
            <a:schemeClr val="accent1"/>
          </a:lnRef>
          <a:fillRef idx="0">
            <a:schemeClr val="accent1"/>
          </a:fillRef>
          <a:effectRef idx="0">
            <a:schemeClr val="accent1"/>
          </a:effectRef>
          <a:fontRef idx="minor">
            <a:schemeClr val="tx1"/>
          </a:fontRef>
        </p:style>
      </p:cxnSp>
      <p:sp>
        <p:nvSpPr>
          <p:cNvPr id="53" name="Rectangle 52"/>
          <p:cNvSpPr/>
          <p:nvPr/>
        </p:nvSpPr>
        <p:spPr>
          <a:xfrm>
            <a:off x="9220200" y="3429000"/>
            <a:ext cx="12954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dirty="0">
                <a:latin typeface="Candara" panose="020E0502030303020204" pitchFamily="34" charset="0"/>
              </a:rPr>
              <a:t>Supreme Court</a:t>
            </a:r>
            <a:endParaRPr lang="en-IN" sz="1500" dirty="0">
              <a:latin typeface="Candara" panose="020E0502030303020204" pitchFamily="34" charset="0"/>
            </a:endParaRPr>
          </a:p>
        </p:txBody>
      </p:sp>
      <p:cxnSp>
        <p:nvCxnSpPr>
          <p:cNvPr id="65" name="Straight Connector 64"/>
          <p:cNvCxnSpPr>
            <a:stCxn id="11" idx="3"/>
          </p:cNvCxnSpPr>
          <p:nvPr/>
        </p:nvCxnSpPr>
        <p:spPr>
          <a:xfrm>
            <a:off x="5257800" y="3063831"/>
            <a:ext cx="609600" cy="680479"/>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12" idx="3"/>
            <a:endCxn id="26" idx="1"/>
          </p:cNvCxnSpPr>
          <p:nvPr/>
        </p:nvCxnSpPr>
        <p:spPr>
          <a:xfrm flipV="1">
            <a:off x="5295900" y="3695700"/>
            <a:ext cx="571500" cy="664464"/>
          </a:xfrm>
          <a:prstGeom prst="line">
            <a:avLst/>
          </a:prstGeom>
        </p:spPr>
        <p:style>
          <a:lnRef idx="1">
            <a:schemeClr val="accent1"/>
          </a:lnRef>
          <a:fillRef idx="0">
            <a:schemeClr val="accent1"/>
          </a:fillRef>
          <a:effectRef idx="0">
            <a:schemeClr val="accent1"/>
          </a:effectRef>
          <a:fontRef idx="minor">
            <a:schemeClr val="tx1"/>
          </a:fontRef>
        </p:style>
      </p:cxnSp>
      <p:sp>
        <p:nvSpPr>
          <p:cNvPr id="6" name="Footer Placeholder 5"/>
          <p:cNvSpPr>
            <a:spLocks noGrp="1"/>
          </p:cNvSpPr>
          <p:nvPr>
            <p:ph type="ftr" sz="quarter" idx="11"/>
          </p:nvPr>
        </p:nvSpPr>
        <p:spPr>
          <a:xfrm>
            <a:off x="9762186" y="6176773"/>
            <a:ext cx="1591614"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907119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04759"/>
            <a:ext cx="10515600" cy="4583917"/>
          </a:xfrm>
        </p:spPr>
        <p:txBody>
          <a:bodyPr>
            <a:noAutofit/>
          </a:bodyPr>
          <a:lstStyle/>
          <a:p>
            <a:r>
              <a:rPr lang="en-US" sz="1500" dirty="0">
                <a:latin typeface="Candara" panose="020E0502030303020204" pitchFamily="34" charset="0"/>
              </a:rPr>
              <a:t>(</a:t>
            </a:r>
            <a:r>
              <a:rPr lang="en-US" sz="1500" dirty="0">
                <a:latin typeface="Candara" panose="020E0502030303020204" pitchFamily="34" charset="0"/>
              </a:rPr>
              <a:t>1) Any person aggrieved by any decision or order passed by Adjudicating authority may appeal to the Appellate Authority within 3 </a:t>
            </a:r>
            <a:r>
              <a:rPr lang="en-US" sz="1500" dirty="0">
                <a:latin typeface="Candara" panose="020E0502030303020204" pitchFamily="34" charset="0"/>
              </a:rPr>
              <a:t>months.</a:t>
            </a:r>
          </a:p>
          <a:p>
            <a:pPr marL="109728" indent="0">
              <a:buNone/>
            </a:pPr>
            <a:endParaRPr lang="en-US" sz="1500" dirty="0">
              <a:latin typeface="Candara" panose="020E0502030303020204" pitchFamily="34" charset="0"/>
            </a:endParaRPr>
          </a:p>
          <a:p>
            <a:r>
              <a:rPr lang="en-US" sz="1500" dirty="0">
                <a:latin typeface="Candara" panose="020E0502030303020204" pitchFamily="34" charset="0"/>
              </a:rPr>
              <a:t>Any person – Does it include Government?</a:t>
            </a:r>
          </a:p>
          <a:p>
            <a:pPr lvl="1"/>
            <a:r>
              <a:rPr lang="en-US" sz="1500" b="1" dirty="0">
                <a:latin typeface="Candara" panose="020E0502030303020204" pitchFamily="34" charset="0"/>
              </a:rPr>
              <a:t>P </a:t>
            </a:r>
            <a:r>
              <a:rPr lang="en-US" sz="1500" b="1" dirty="0" err="1">
                <a:latin typeface="Candara" panose="020E0502030303020204" pitchFamily="34" charset="0"/>
              </a:rPr>
              <a:t>Unrao</a:t>
            </a:r>
            <a:r>
              <a:rPr lang="en-US" sz="1500" b="1" dirty="0">
                <a:latin typeface="Candara" panose="020E0502030303020204" pitchFamily="34" charset="0"/>
              </a:rPr>
              <a:t> (Tribunal)</a:t>
            </a:r>
          </a:p>
          <a:p>
            <a:pPr marL="630936" lvl="2" indent="0">
              <a:buNone/>
            </a:pPr>
            <a:r>
              <a:rPr lang="en-US" sz="1500" b="1" dirty="0">
                <a:latin typeface="Candara" panose="020E0502030303020204" pitchFamily="34" charset="0"/>
              </a:rPr>
              <a:t>Indorama Synthetics (</a:t>
            </a:r>
            <a:r>
              <a:rPr lang="en-US" sz="1500" b="1" dirty="0" err="1">
                <a:latin typeface="Candara" panose="020E0502030303020204" pitchFamily="34" charset="0"/>
              </a:rPr>
              <a:t>Bom</a:t>
            </a:r>
            <a:r>
              <a:rPr lang="en-US" sz="1500" b="1" dirty="0">
                <a:latin typeface="Candara" panose="020E0502030303020204" pitchFamily="34" charset="0"/>
              </a:rPr>
              <a:t> HC</a:t>
            </a:r>
            <a:r>
              <a:rPr lang="en-US" sz="1500" b="1" dirty="0">
                <a:latin typeface="Candara" panose="020E0502030303020204" pitchFamily="34" charset="0"/>
              </a:rPr>
              <a:t>)</a:t>
            </a:r>
          </a:p>
          <a:p>
            <a:pPr marL="630936" lvl="2" indent="0">
              <a:buNone/>
            </a:pPr>
            <a:endParaRPr lang="en-US" sz="1500" b="1" dirty="0">
              <a:latin typeface="Candara" panose="020E0502030303020204" pitchFamily="34" charset="0"/>
            </a:endParaRPr>
          </a:p>
          <a:p>
            <a:r>
              <a:rPr lang="en-US" sz="1500" dirty="0">
                <a:latin typeface="Candara" panose="020E0502030303020204" pitchFamily="34" charset="0"/>
              </a:rPr>
              <a:t>(2) The Commissioner shall direct filing of an application within a period of 6 months </a:t>
            </a:r>
          </a:p>
          <a:p>
            <a:endParaRPr lang="en-US" sz="1500" dirty="0">
              <a:latin typeface="Candara" panose="020E0502030303020204" pitchFamily="34" charset="0"/>
            </a:endParaRPr>
          </a:p>
          <a:p>
            <a:r>
              <a:rPr lang="en-US" sz="1500" dirty="0">
                <a:latin typeface="Candara" panose="020E0502030303020204" pitchFamily="34" charset="0"/>
              </a:rPr>
              <a:t>(</a:t>
            </a:r>
            <a:r>
              <a:rPr lang="en-US" sz="1500" dirty="0">
                <a:latin typeface="Candara" panose="020E0502030303020204" pitchFamily="34" charset="0"/>
              </a:rPr>
              <a:t>3) Such </a:t>
            </a:r>
            <a:r>
              <a:rPr lang="en-US" sz="1500" dirty="0">
                <a:latin typeface="Candara" panose="020E0502030303020204" pitchFamily="34" charset="0"/>
              </a:rPr>
              <a:t>application shall be treated as an appeal </a:t>
            </a:r>
            <a:endParaRPr lang="en-US" sz="1500" dirty="0">
              <a:latin typeface="Candara" panose="020E0502030303020204" pitchFamily="34" charset="0"/>
            </a:endParaRPr>
          </a:p>
          <a:p>
            <a:endParaRPr lang="en-US" sz="1500" dirty="0">
              <a:latin typeface="Candara" panose="020E0502030303020204" pitchFamily="34" charset="0"/>
            </a:endParaRPr>
          </a:p>
          <a:p>
            <a:r>
              <a:rPr lang="en-US" sz="1500" dirty="0">
                <a:latin typeface="Candara" panose="020E0502030303020204" pitchFamily="34" charset="0"/>
              </a:rPr>
              <a:t>(4) – Delay can be condoned </a:t>
            </a:r>
            <a:r>
              <a:rPr lang="en-US" sz="1500" dirty="0" err="1">
                <a:latin typeface="Candara" panose="020E0502030303020204" pitchFamily="34" charset="0"/>
              </a:rPr>
              <a:t>upto</a:t>
            </a:r>
            <a:r>
              <a:rPr lang="en-US" sz="1500" dirty="0">
                <a:latin typeface="Candara" panose="020E0502030303020204" pitchFamily="34" charset="0"/>
              </a:rPr>
              <a:t> one </a:t>
            </a:r>
            <a:r>
              <a:rPr lang="en-US" sz="1500" dirty="0">
                <a:latin typeface="Candara" panose="020E0502030303020204" pitchFamily="34" charset="0"/>
              </a:rPr>
              <a:t>month</a:t>
            </a:r>
          </a:p>
          <a:p>
            <a:pPr marL="886968" lvl="3" indent="-256032">
              <a:spcBef>
                <a:spcPts val="400"/>
              </a:spcBef>
              <a:buSzPct val="68000"/>
              <a:buFont typeface="Wingdings 3"/>
              <a:buChar char=""/>
            </a:pPr>
            <a:r>
              <a:rPr lang="en-US" sz="1500" b="1" dirty="0">
                <a:latin typeface="Candara" panose="020E0502030303020204" pitchFamily="34" charset="0"/>
              </a:rPr>
              <a:t>Singh Enterprises (SC)</a:t>
            </a:r>
          </a:p>
          <a:p>
            <a:pPr marL="109728" indent="0">
              <a:buNone/>
            </a:pPr>
            <a:endParaRPr lang="en-US" sz="1500" dirty="0">
              <a:latin typeface="Candara" panose="020E0502030303020204" pitchFamily="34" charset="0"/>
            </a:endParaRPr>
          </a:p>
          <a:p>
            <a:r>
              <a:rPr lang="en-US" sz="1500" dirty="0">
                <a:latin typeface="Candara" panose="020E0502030303020204" pitchFamily="34" charset="0"/>
              </a:rPr>
              <a:t>(5) </a:t>
            </a:r>
            <a:r>
              <a:rPr lang="en-US" sz="1500" dirty="0">
                <a:latin typeface="Candara" panose="020E0502030303020204" pitchFamily="34" charset="0"/>
              </a:rPr>
              <a:t>– </a:t>
            </a:r>
            <a:r>
              <a:rPr lang="en-US" sz="1500" dirty="0">
                <a:latin typeface="Candara" panose="020E0502030303020204" pitchFamily="34" charset="0"/>
              </a:rPr>
              <a:t>Decisions </a:t>
            </a:r>
            <a:r>
              <a:rPr lang="en-US" sz="1500" dirty="0">
                <a:latin typeface="Candara" panose="020E0502030303020204" pitchFamily="34" charset="0"/>
              </a:rPr>
              <a:t>affecting rights of assessee?</a:t>
            </a:r>
          </a:p>
          <a:p>
            <a:endParaRPr lang="en-US" sz="1500" dirty="0">
              <a:latin typeface="Candara" panose="020E0502030303020204" pitchFamily="34" charset="0"/>
            </a:endParaRPr>
          </a:p>
          <a:p>
            <a:pPr marL="109728" indent="0">
              <a:buNone/>
            </a:pPr>
            <a:endParaRPr lang="en-US" sz="1500" dirty="0">
              <a:latin typeface="Candara" panose="020E0502030303020204" pitchFamily="34" charset="0"/>
            </a:endParaRPr>
          </a:p>
          <a:p>
            <a:endParaRPr lang="en-US" sz="1500" dirty="0">
              <a:latin typeface="Candara" panose="020E0502030303020204" pitchFamily="34" charset="0"/>
            </a:endParaRPr>
          </a:p>
          <a:p>
            <a:endParaRPr lang="en-IN" sz="1500" dirty="0">
              <a:latin typeface="Candara" panose="020E0502030303020204" pitchFamily="34" charset="0"/>
            </a:endParaRPr>
          </a:p>
        </p:txBody>
      </p:sp>
      <p:sp>
        <p:nvSpPr>
          <p:cNvPr id="3" name="Title 2"/>
          <p:cNvSpPr>
            <a:spLocks noGrp="1"/>
          </p:cNvSpPr>
          <p:nvPr>
            <p:ph type="title"/>
          </p:nvPr>
        </p:nvSpPr>
        <p:spPr>
          <a:xfrm>
            <a:off x="1981200" y="261759"/>
            <a:ext cx="8229600" cy="1143000"/>
          </a:xfrm>
        </p:spPr>
        <p:txBody>
          <a:bodyPr>
            <a:normAutofit/>
          </a:bodyPr>
          <a:lstStyle/>
          <a:p>
            <a:r>
              <a:rPr lang="en-US" sz="3200" dirty="0">
                <a:latin typeface="Candara" panose="020E0502030303020204" pitchFamily="34" charset="0"/>
              </a:rPr>
              <a:t>Appeals to Appellate Authority (Section 107)</a:t>
            </a:r>
            <a:endParaRPr lang="en-IN" sz="3200" dirty="0">
              <a:latin typeface="Candara" panose="020E0502030303020204" pitchFamily="34" charset="0"/>
            </a:endParaRPr>
          </a:p>
        </p:txBody>
      </p:sp>
      <p:sp>
        <p:nvSpPr>
          <p:cNvPr id="5" name="Footer Placeholder 4"/>
          <p:cNvSpPr>
            <a:spLocks noGrp="1"/>
          </p:cNvSpPr>
          <p:nvPr>
            <p:ph type="ftr" sz="quarter" idx="11"/>
          </p:nvPr>
        </p:nvSpPr>
        <p:spPr>
          <a:xfrm>
            <a:off x="9620518" y="6172201"/>
            <a:ext cx="1733282"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7609030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825625"/>
            <a:ext cx="10515600" cy="4111536"/>
          </a:xfrm>
        </p:spPr>
        <p:txBody>
          <a:bodyPr>
            <a:noAutofit/>
          </a:bodyPr>
          <a:lstStyle/>
          <a:p>
            <a:pPr marL="109728" indent="0">
              <a:buNone/>
            </a:pPr>
            <a:endParaRPr lang="en-US" sz="1500" dirty="0">
              <a:latin typeface="Candara" panose="020E0502030303020204" pitchFamily="34" charset="0"/>
            </a:endParaRPr>
          </a:p>
          <a:p>
            <a:r>
              <a:rPr lang="en-US" sz="1500" dirty="0">
                <a:latin typeface="Candara" panose="020E0502030303020204" pitchFamily="34" charset="0"/>
              </a:rPr>
              <a:t>(6) </a:t>
            </a:r>
            <a:r>
              <a:rPr lang="en-US" sz="1500" dirty="0">
                <a:latin typeface="Candara" panose="020E0502030303020204" pitchFamily="34" charset="0"/>
              </a:rPr>
              <a:t>– Form of Appeal </a:t>
            </a:r>
            <a:endParaRPr lang="en-US" sz="1500" dirty="0">
              <a:latin typeface="Candara" panose="020E0502030303020204" pitchFamily="34" charset="0"/>
            </a:endParaRPr>
          </a:p>
          <a:p>
            <a:endParaRPr lang="en-US" sz="1500" dirty="0">
              <a:latin typeface="Candara" panose="020E0502030303020204" pitchFamily="34" charset="0"/>
            </a:endParaRPr>
          </a:p>
          <a:p>
            <a:r>
              <a:rPr lang="en-US" sz="1500" dirty="0">
                <a:latin typeface="Candara" panose="020E0502030303020204" pitchFamily="34" charset="0"/>
              </a:rPr>
              <a:t>(7) </a:t>
            </a:r>
            <a:r>
              <a:rPr lang="en-US" sz="1500" dirty="0">
                <a:latin typeface="Candara" panose="020E0502030303020204" pitchFamily="34" charset="0"/>
              </a:rPr>
              <a:t>– No appeal shall be filed unless appellant has paid </a:t>
            </a:r>
          </a:p>
          <a:p>
            <a:pPr lvl="1"/>
            <a:r>
              <a:rPr lang="en-US" sz="1500" dirty="0">
                <a:latin typeface="Candara" panose="020E0502030303020204" pitchFamily="34" charset="0"/>
              </a:rPr>
              <a:t>Full amount of tax, interest and penalty admitted by him and </a:t>
            </a:r>
          </a:p>
          <a:p>
            <a:pPr lvl="1"/>
            <a:r>
              <a:rPr lang="en-US" sz="1500" dirty="0">
                <a:latin typeface="Candara" panose="020E0502030303020204" pitchFamily="34" charset="0"/>
              </a:rPr>
              <a:t>10% of the remaining amount of tax</a:t>
            </a:r>
          </a:p>
          <a:p>
            <a:pPr lvl="2"/>
            <a:r>
              <a:rPr lang="en-US" sz="1500" dirty="0">
                <a:latin typeface="Candara" panose="020E0502030303020204" pitchFamily="34" charset="0"/>
              </a:rPr>
              <a:t>Current Section 129E and Section 35F amended with effect from 06.08.2014</a:t>
            </a:r>
          </a:p>
          <a:p>
            <a:pPr lvl="2"/>
            <a:r>
              <a:rPr lang="en-US" sz="1500" dirty="0">
                <a:latin typeface="Candara" panose="020E0502030303020204" pitchFamily="34" charset="0"/>
              </a:rPr>
              <a:t>Valid? Onerous</a:t>
            </a:r>
            <a:r>
              <a:rPr lang="en-US" sz="1500" dirty="0">
                <a:latin typeface="Candara" panose="020E0502030303020204" pitchFamily="34" charset="0"/>
              </a:rPr>
              <a:t>?</a:t>
            </a:r>
          </a:p>
          <a:p>
            <a:pPr marL="630936" lvl="2" indent="0">
              <a:buNone/>
            </a:pPr>
            <a:endParaRPr lang="en-US" sz="1500" dirty="0">
              <a:latin typeface="Candara" panose="020E0502030303020204" pitchFamily="34" charset="0"/>
            </a:endParaRPr>
          </a:p>
          <a:p>
            <a:r>
              <a:rPr lang="en-US" sz="1500" dirty="0">
                <a:latin typeface="Candara" panose="020E0502030303020204" pitchFamily="34" charset="0"/>
              </a:rPr>
              <a:t>(8)</a:t>
            </a:r>
            <a:r>
              <a:rPr lang="en-US" sz="1500" dirty="0">
                <a:latin typeface="Candara" panose="020E0502030303020204" pitchFamily="34" charset="0"/>
              </a:rPr>
              <a:t>	 No recovery for balance upon payment under sub-section (6</a:t>
            </a:r>
            <a:r>
              <a:rPr lang="en-US" sz="1500" dirty="0">
                <a:latin typeface="Candara" panose="020E0502030303020204" pitchFamily="34" charset="0"/>
              </a:rPr>
              <a:t>)</a:t>
            </a:r>
          </a:p>
          <a:p>
            <a:pPr marL="109728" indent="0">
              <a:buNone/>
            </a:pPr>
            <a:endParaRPr lang="en-US" sz="1500" dirty="0">
              <a:latin typeface="Candara" panose="020E0502030303020204" pitchFamily="34" charset="0"/>
            </a:endParaRPr>
          </a:p>
          <a:p>
            <a:r>
              <a:rPr lang="en-US" sz="1500" dirty="0">
                <a:latin typeface="Candara" panose="020E0502030303020204" pitchFamily="34" charset="0"/>
              </a:rPr>
              <a:t>(9) </a:t>
            </a:r>
            <a:r>
              <a:rPr lang="en-US" sz="1500" dirty="0">
                <a:latin typeface="Candara" panose="020E0502030303020204" pitchFamily="34" charset="0"/>
              </a:rPr>
              <a:t>– Opportunity of Personal hearing to be granted </a:t>
            </a:r>
          </a:p>
          <a:p>
            <a:endParaRPr lang="en-US" sz="1500" dirty="0">
              <a:latin typeface="Candara" panose="020E0502030303020204" pitchFamily="34" charset="0"/>
            </a:endParaRPr>
          </a:p>
          <a:p>
            <a:endParaRPr lang="en-IN" sz="1500" dirty="0">
              <a:latin typeface="Candara" panose="020E0502030303020204" pitchFamily="34" charset="0"/>
            </a:endParaRPr>
          </a:p>
        </p:txBody>
      </p:sp>
      <p:sp>
        <p:nvSpPr>
          <p:cNvPr id="3" name="Title 2"/>
          <p:cNvSpPr>
            <a:spLocks noGrp="1"/>
          </p:cNvSpPr>
          <p:nvPr>
            <p:ph type="title"/>
          </p:nvPr>
        </p:nvSpPr>
        <p:spPr>
          <a:xfrm>
            <a:off x="1981200" y="261759"/>
            <a:ext cx="8229600" cy="1143000"/>
          </a:xfrm>
        </p:spPr>
        <p:txBody>
          <a:bodyPr>
            <a:normAutofit/>
          </a:bodyPr>
          <a:lstStyle/>
          <a:p>
            <a:r>
              <a:rPr lang="en-US" sz="3200" dirty="0">
                <a:latin typeface="Candara" panose="020E0502030303020204" pitchFamily="34" charset="0"/>
              </a:rPr>
              <a:t>Appeals to Appellate Authority (Section 107)</a:t>
            </a:r>
            <a:endParaRPr lang="en-IN" sz="3200" dirty="0">
              <a:latin typeface="Candara" panose="020E0502030303020204" pitchFamily="34" charset="0"/>
            </a:endParaRPr>
          </a:p>
        </p:txBody>
      </p:sp>
      <p:sp>
        <p:nvSpPr>
          <p:cNvPr id="5" name="Footer Placeholder 4"/>
          <p:cNvSpPr>
            <a:spLocks noGrp="1"/>
          </p:cNvSpPr>
          <p:nvPr>
            <p:ph type="ftr" sz="quarter" idx="11"/>
          </p:nvPr>
        </p:nvSpPr>
        <p:spPr>
          <a:xfrm>
            <a:off x="9749306" y="6172201"/>
            <a:ext cx="1604493"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20622265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109728" indent="0">
              <a:buNone/>
            </a:pPr>
            <a:endParaRPr lang="en-US" sz="1500" dirty="0">
              <a:latin typeface="Candara" panose="020E0502030303020204" pitchFamily="34" charset="0"/>
            </a:endParaRPr>
          </a:p>
          <a:p>
            <a:r>
              <a:rPr lang="en-US" sz="1500" dirty="0">
                <a:latin typeface="Candara" panose="020E0502030303020204" pitchFamily="34" charset="0"/>
              </a:rPr>
              <a:t>(9) </a:t>
            </a:r>
            <a:r>
              <a:rPr lang="en-US" sz="1500" dirty="0">
                <a:latin typeface="Candara" panose="020E0502030303020204" pitchFamily="34" charset="0"/>
              </a:rPr>
              <a:t>– Adjournment </a:t>
            </a:r>
            <a:r>
              <a:rPr lang="en-US" sz="1500" dirty="0" err="1">
                <a:latin typeface="Candara" panose="020E0502030303020204" pitchFamily="34" charset="0"/>
              </a:rPr>
              <a:t>upto</a:t>
            </a:r>
            <a:r>
              <a:rPr lang="en-US" sz="1500" dirty="0">
                <a:latin typeface="Candara" panose="020E0502030303020204" pitchFamily="34" charset="0"/>
              </a:rPr>
              <a:t> three </a:t>
            </a:r>
            <a:r>
              <a:rPr lang="en-US" sz="1500" dirty="0">
                <a:latin typeface="Candara" panose="020E0502030303020204" pitchFamily="34" charset="0"/>
              </a:rPr>
              <a:t>times</a:t>
            </a:r>
          </a:p>
          <a:p>
            <a:pPr marL="109728" indent="0">
              <a:buNone/>
            </a:pPr>
            <a:endParaRPr lang="en-US" sz="1500" dirty="0">
              <a:latin typeface="Candara" panose="020E0502030303020204" pitchFamily="34" charset="0"/>
            </a:endParaRPr>
          </a:p>
          <a:p>
            <a:r>
              <a:rPr lang="en-US" sz="1500" dirty="0">
                <a:latin typeface="Candara" panose="020E0502030303020204" pitchFamily="34" charset="0"/>
              </a:rPr>
              <a:t>(</a:t>
            </a:r>
            <a:r>
              <a:rPr lang="en-US" sz="1500" dirty="0">
                <a:latin typeface="Candara" panose="020E0502030303020204" pitchFamily="34" charset="0"/>
              </a:rPr>
              <a:t>10) </a:t>
            </a:r>
            <a:r>
              <a:rPr lang="en-US" sz="1500" dirty="0">
                <a:latin typeface="Candara" panose="020E0502030303020204" pitchFamily="34" charset="0"/>
              </a:rPr>
              <a:t>– New Ground of appeal allowed to be </a:t>
            </a:r>
            <a:r>
              <a:rPr lang="en-US" sz="1500" dirty="0">
                <a:latin typeface="Candara" panose="020E0502030303020204" pitchFamily="34" charset="0"/>
              </a:rPr>
              <a:t>taken</a:t>
            </a:r>
          </a:p>
          <a:p>
            <a:pPr lvl="1"/>
            <a:r>
              <a:rPr lang="en-US" sz="1500" b="1" dirty="0">
                <a:latin typeface="Candara" panose="020E0502030303020204" pitchFamily="34" charset="0"/>
              </a:rPr>
              <a:t>NTPC v. CIT – 1998 (99) ELT 200 (SC)</a:t>
            </a:r>
          </a:p>
          <a:p>
            <a:pPr lvl="1"/>
            <a:r>
              <a:rPr lang="en-US" sz="1500" b="1" dirty="0">
                <a:latin typeface="Candara" panose="020E0502030303020204" pitchFamily="34" charset="0"/>
              </a:rPr>
              <a:t>Jute Corporation of India Ltd.  v. CIT – 1991 (51) ELT 176 (SC)</a:t>
            </a:r>
          </a:p>
          <a:p>
            <a:pPr marL="109728" indent="0">
              <a:buNone/>
            </a:pPr>
            <a:endParaRPr lang="en-US" sz="1500" dirty="0">
              <a:latin typeface="Candara" panose="020E0502030303020204" pitchFamily="34" charset="0"/>
            </a:endParaRPr>
          </a:p>
          <a:p>
            <a:r>
              <a:rPr lang="en-US" sz="1500" dirty="0">
                <a:latin typeface="Candara" panose="020E0502030303020204" pitchFamily="34" charset="0"/>
              </a:rPr>
              <a:t>(</a:t>
            </a:r>
            <a:r>
              <a:rPr lang="en-US" sz="1500" dirty="0">
                <a:latin typeface="Candara" panose="020E0502030303020204" pitchFamily="34" charset="0"/>
              </a:rPr>
              <a:t>11) </a:t>
            </a:r>
            <a:r>
              <a:rPr lang="en-US" sz="1500" dirty="0">
                <a:latin typeface="Candara" panose="020E0502030303020204" pitchFamily="34" charset="0"/>
              </a:rPr>
              <a:t>– Pass order, confirming, modifying or annulling the decision, but shall not refer the case back to the adjudicating authority </a:t>
            </a:r>
            <a:endParaRPr lang="en-US" sz="1500" dirty="0">
              <a:latin typeface="Candara" panose="020E0502030303020204" pitchFamily="34" charset="0"/>
            </a:endParaRPr>
          </a:p>
          <a:p>
            <a:pPr marL="109728" indent="0">
              <a:buNone/>
            </a:pPr>
            <a:endParaRPr lang="en-US" sz="1500" dirty="0">
              <a:latin typeface="Candara" panose="020E0502030303020204" pitchFamily="34" charset="0"/>
            </a:endParaRPr>
          </a:p>
          <a:p>
            <a:r>
              <a:rPr lang="en-US" sz="1500" dirty="0">
                <a:latin typeface="Candara" panose="020E0502030303020204" pitchFamily="34" charset="0"/>
              </a:rPr>
              <a:t>(13) – where it is possible to do so, pass order within one year from date of filing appeal </a:t>
            </a:r>
          </a:p>
          <a:p>
            <a:pPr lvl="1"/>
            <a:r>
              <a:rPr lang="en-US" sz="1500" b="1" dirty="0">
                <a:latin typeface="Candara" panose="020E0502030303020204" pitchFamily="34" charset="0"/>
              </a:rPr>
              <a:t>MIL India (SC)</a:t>
            </a:r>
          </a:p>
          <a:p>
            <a:endParaRPr lang="en-US" sz="1500" dirty="0">
              <a:latin typeface="Candara" panose="020E0502030303020204" pitchFamily="34" charset="0"/>
            </a:endParaRPr>
          </a:p>
          <a:p>
            <a:endParaRPr lang="en-IN" sz="1500" dirty="0">
              <a:latin typeface="Candara" panose="020E0502030303020204" pitchFamily="34" charset="0"/>
            </a:endParaRPr>
          </a:p>
        </p:txBody>
      </p:sp>
      <p:sp>
        <p:nvSpPr>
          <p:cNvPr id="3" name="Title 2"/>
          <p:cNvSpPr>
            <a:spLocks noGrp="1"/>
          </p:cNvSpPr>
          <p:nvPr>
            <p:ph type="title"/>
          </p:nvPr>
        </p:nvSpPr>
        <p:spPr>
          <a:xfrm>
            <a:off x="1981200" y="261759"/>
            <a:ext cx="8229600" cy="1143000"/>
          </a:xfrm>
        </p:spPr>
        <p:txBody>
          <a:bodyPr>
            <a:normAutofit/>
          </a:bodyPr>
          <a:lstStyle/>
          <a:p>
            <a:r>
              <a:rPr lang="en-US" sz="3200" dirty="0">
                <a:latin typeface="Candara" panose="020E0502030303020204" pitchFamily="34" charset="0"/>
              </a:rPr>
              <a:t>Appeals to Appellate Authority (Section 107)</a:t>
            </a:r>
            <a:endParaRPr lang="en-IN" sz="3200" dirty="0">
              <a:latin typeface="Candara" panose="020E0502030303020204" pitchFamily="34" charset="0"/>
            </a:endParaRPr>
          </a:p>
        </p:txBody>
      </p:sp>
      <p:sp>
        <p:nvSpPr>
          <p:cNvPr id="5" name="Footer Placeholder 4"/>
          <p:cNvSpPr>
            <a:spLocks noGrp="1"/>
          </p:cNvSpPr>
          <p:nvPr>
            <p:ph type="ftr" sz="quarter" idx="11"/>
          </p:nvPr>
        </p:nvSpPr>
        <p:spPr>
          <a:xfrm>
            <a:off x="9800822" y="6172201"/>
            <a:ext cx="1552977"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23665600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285750" indent="-285750"/>
            <a:r>
              <a:rPr lang="en-US" sz="1500" dirty="0">
                <a:latin typeface="Candara" panose="020E0502030303020204" pitchFamily="34" charset="0"/>
              </a:rPr>
              <a:t>Mandatory deposit of the following amounts to be made before filing an appeal to the First Appellate Authority :-</a:t>
            </a:r>
          </a:p>
          <a:p>
            <a:pPr marL="685800" lvl="2"/>
            <a:r>
              <a:rPr lang="en-US" sz="1500" dirty="0">
                <a:latin typeface="Candara" panose="020E0502030303020204" pitchFamily="34" charset="0"/>
              </a:rPr>
              <a:t>(a) Full amount of admitted tax, interest, fine, fee and penalty </a:t>
            </a:r>
            <a:r>
              <a:rPr lang="en-US" sz="1500" b="1" dirty="0">
                <a:latin typeface="Candara" panose="020E0502030303020204" pitchFamily="34" charset="0"/>
              </a:rPr>
              <a:t>(Only for SGST)</a:t>
            </a:r>
          </a:p>
          <a:p>
            <a:pPr marL="685800" lvl="2"/>
            <a:r>
              <a:rPr lang="en-US" sz="1500" dirty="0">
                <a:latin typeface="Candara" panose="020E0502030303020204" pitchFamily="34" charset="0"/>
              </a:rPr>
              <a:t>(b) a sum equal to </a:t>
            </a:r>
            <a:r>
              <a:rPr lang="en-US" sz="1500" b="1" dirty="0">
                <a:latin typeface="Candara" panose="020E0502030303020204" pitchFamily="34" charset="0"/>
              </a:rPr>
              <a:t>ten percent </a:t>
            </a:r>
            <a:r>
              <a:rPr lang="en-US" sz="1500" dirty="0">
                <a:latin typeface="Candara" panose="020E0502030303020204" pitchFamily="34" charset="0"/>
              </a:rPr>
              <a:t>of the remaining </a:t>
            </a:r>
            <a:r>
              <a:rPr lang="en-US" sz="1500" i="1" dirty="0">
                <a:latin typeface="Candara" panose="020E0502030303020204" pitchFamily="34" charset="0"/>
              </a:rPr>
              <a:t>amount in dispute</a:t>
            </a:r>
            <a:r>
              <a:rPr lang="en-US" sz="1500" dirty="0">
                <a:latin typeface="Candara" panose="020E0502030303020204" pitchFamily="34" charset="0"/>
              </a:rPr>
              <a:t> (which has been defined) (both CGST &amp; SGST)</a:t>
            </a:r>
          </a:p>
          <a:p>
            <a:pPr marL="685800" lvl="2" algn="just"/>
            <a:endParaRPr lang="en-US" sz="1500" b="1" dirty="0">
              <a:latin typeface="Candara" panose="020E0502030303020204" pitchFamily="34" charset="0"/>
            </a:endParaRPr>
          </a:p>
          <a:p>
            <a:pPr marL="285750" indent="-285750" algn="just"/>
            <a:r>
              <a:rPr lang="en-US" sz="1500" b="1" dirty="0">
                <a:latin typeface="Candara" panose="020E0502030303020204" pitchFamily="34" charset="0"/>
              </a:rPr>
              <a:t>In SGST,</a:t>
            </a:r>
            <a:r>
              <a:rPr lang="en-US" sz="1500" dirty="0">
                <a:latin typeface="Candara" panose="020E0502030303020204" pitchFamily="34" charset="0"/>
              </a:rPr>
              <a:t>  the First Appellate Authority, on request of the department, in “</a:t>
            </a:r>
            <a:r>
              <a:rPr lang="en-US" sz="1500" b="1" dirty="0">
                <a:latin typeface="Candara" panose="020E0502030303020204" pitchFamily="34" charset="0"/>
              </a:rPr>
              <a:t>serious cases</a:t>
            </a:r>
            <a:r>
              <a:rPr lang="en-US" sz="1500" dirty="0">
                <a:latin typeface="Candara" panose="020E0502030303020204" pitchFamily="34" charset="0"/>
              </a:rPr>
              <a:t>” may order a higher pre-deposit (not exceeding 50%). A “serious case” will be a case having disputed tax liability of more than 25 crores, where SGST Commissioner is of the view that it is a good case</a:t>
            </a:r>
          </a:p>
          <a:p>
            <a:pPr marL="285750" indent="-285750"/>
            <a:endParaRPr lang="en-US" sz="1500" dirty="0">
              <a:latin typeface="Candara" panose="020E0502030303020204" pitchFamily="34" charset="0"/>
            </a:endParaRPr>
          </a:p>
          <a:p>
            <a:pPr marL="285750" indent="-285750" algn="just"/>
            <a:r>
              <a:rPr lang="en-US" sz="1500" dirty="0">
                <a:latin typeface="Candara" panose="020E0502030303020204" pitchFamily="34" charset="0"/>
              </a:rPr>
              <a:t>Similar pre-deposit provisions for appeals before the Tribunal</a:t>
            </a:r>
          </a:p>
          <a:p>
            <a:pPr marL="285750" indent="-285750" algn="just"/>
            <a:endParaRPr lang="en-US" sz="1500" dirty="0">
              <a:latin typeface="Candara" panose="020E0502030303020204" pitchFamily="34" charset="0"/>
            </a:endParaRPr>
          </a:p>
          <a:p>
            <a:pPr marL="285750" indent="-285750" algn="just"/>
            <a:r>
              <a:rPr lang="en-US" sz="1500" dirty="0">
                <a:latin typeface="Candara" panose="020E0502030303020204" pitchFamily="34" charset="0"/>
              </a:rPr>
              <a:t>No pre-deposit if appeals made by the </a:t>
            </a:r>
            <a:r>
              <a:rPr lang="en-US" sz="1500" dirty="0" smtClean="0">
                <a:latin typeface="Candara" panose="020E0502030303020204" pitchFamily="34" charset="0"/>
              </a:rPr>
              <a:t>department</a:t>
            </a:r>
          </a:p>
          <a:p>
            <a:pPr marL="285750" indent="-285750" algn="just"/>
            <a:endParaRPr lang="en-US" sz="1500" dirty="0">
              <a:latin typeface="Candara" panose="020E0502030303020204" pitchFamily="34" charset="0"/>
            </a:endParaRPr>
          </a:p>
          <a:p>
            <a:pPr marL="285750" indent="-285750" algn="just"/>
            <a:r>
              <a:rPr lang="en-US" sz="1500" dirty="0" smtClean="0">
                <a:latin typeface="Candara" panose="020E0502030303020204" pitchFamily="34" charset="0"/>
              </a:rPr>
              <a:t>M/s. </a:t>
            </a:r>
            <a:r>
              <a:rPr lang="en-US" sz="1500" dirty="0" err="1" smtClean="0">
                <a:latin typeface="Candara" panose="020E0502030303020204" pitchFamily="34" charset="0"/>
              </a:rPr>
              <a:t>Jyoti</a:t>
            </a:r>
            <a:r>
              <a:rPr lang="en-US" sz="1500" dirty="0" smtClean="0">
                <a:latin typeface="Candara" panose="020E0502030303020204" pitchFamily="34" charset="0"/>
              </a:rPr>
              <a:t> Constructions v. Deputy Commissioner of CT &amp; GST </a:t>
            </a:r>
            <a:r>
              <a:rPr lang="en-US" sz="1500" b="1" dirty="0" smtClean="0">
                <a:latin typeface="Candara" panose="020E0502030303020204" pitchFamily="34" charset="0"/>
              </a:rPr>
              <a:t>(2021-TIOL-2007-HC-ORISSA-GST)</a:t>
            </a:r>
          </a:p>
          <a:p>
            <a:endParaRPr lang="en-IN" sz="1500" dirty="0">
              <a:latin typeface="Candara" panose="020E0502030303020204" pitchFamily="34" charset="0"/>
            </a:endParaRPr>
          </a:p>
        </p:txBody>
      </p:sp>
      <p:sp>
        <p:nvSpPr>
          <p:cNvPr id="3" name="Title 2"/>
          <p:cNvSpPr>
            <a:spLocks noGrp="1"/>
          </p:cNvSpPr>
          <p:nvPr>
            <p:ph type="title"/>
          </p:nvPr>
        </p:nvSpPr>
        <p:spPr/>
        <p:txBody>
          <a:bodyPr>
            <a:normAutofit/>
          </a:bodyPr>
          <a:lstStyle/>
          <a:p>
            <a:r>
              <a:rPr lang="en-US" sz="3200" dirty="0"/>
              <a:t>Concept of Pre-Deposit</a:t>
            </a:r>
            <a:endParaRPr lang="en-IN" sz="3200" dirty="0">
              <a:latin typeface="Candara" panose="020E0502030303020204" pitchFamily="34" charset="0"/>
            </a:endParaRPr>
          </a:p>
        </p:txBody>
      </p:sp>
      <p:sp>
        <p:nvSpPr>
          <p:cNvPr id="5" name="Footer Placeholder 4"/>
          <p:cNvSpPr>
            <a:spLocks noGrp="1"/>
          </p:cNvSpPr>
          <p:nvPr>
            <p:ph type="ftr" sz="quarter" idx="11"/>
          </p:nvPr>
        </p:nvSpPr>
        <p:spPr>
          <a:xfrm>
            <a:off x="9478851" y="6248401"/>
            <a:ext cx="1874949"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32089267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481070"/>
            <a:ext cx="10515600" cy="4695893"/>
          </a:xfrm>
        </p:spPr>
        <p:txBody>
          <a:bodyPr>
            <a:normAutofit fontScale="77500" lnSpcReduction="20000"/>
          </a:bodyPr>
          <a:lstStyle/>
          <a:p>
            <a:pPr marL="285750" indent="-285750"/>
            <a:r>
              <a:rPr lang="en-US" sz="1500" dirty="0">
                <a:latin typeface="Candara" panose="020E0502030303020204" pitchFamily="34" charset="0"/>
              </a:rPr>
              <a:t>(1) </a:t>
            </a:r>
            <a:r>
              <a:rPr lang="en-US" sz="1900" dirty="0">
                <a:latin typeface="Candara" panose="020E0502030303020204" pitchFamily="34" charset="0"/>
              </a:rPr>
              <a:t>Appeal to Appellate Tribunal against order passed under section 107 or 108 within 3 </a:t>
            </a:r>
            <a:r>
              <a:rPr lang="en-US" sz="1900" dirty="0">
                <a:latin typeface="Candara" panose="020E0502030303020204" pitchFamily="34" charset="0"/>
              </a:rPr>
              <a:t>months.</a:t>
            </a:r>
          </a:p>
          <a:p>
            <a:pPr marL="0" indent="0">
              <a:buNone/>
            </a:pPr>
            <a:r>
              <a:rPr lang="en-US" sz="1900" dirty="0">
                <a:latin typeface="Candara" panose="020E0502030303020204" pitchFamily="34" charset="0"/>
              </a:rPr>
              <a:t> </a:t>
            </a:r>
            <a:endParaRPr lang="en-US" sz="1900" dirty="0">
              <a:latin typeface="Candara" panose="020E0502030303020204" pitchFamily="34" charset="0"/>
            </a:endParaRPr>
          </a:p>
          <a:p>
            <a:pPr marL="285750" indent="-285750"/>
            <a:r>
              <a:rPr lang="en-US" sz="1900" dirty="0">
                <a:latin typeface="Candara" panose="020E0502030303020204" pitchFamily="34" charset="0"/>
              </a:rPr>
              <a:t>(2) – Refuse to admit appeal if tax, credit, fine or penalty is less than Rs.50,000</a:t>
            </a:r>
            <a:r>
              <a:rPr lang="en-US" sz="1900" dirty="0">
                <a:latin typeface="Candara" panose="020E0502030303020204" pitchFamily="34" charset="0"/>
              </a:rPr>
              <a:t>/-.</a:t>
            </a:r>
          </a:p>
          <a:p>
            <a:pPr marL="0" indent="0">
              <a:buNone/>
            </a:pPr>
            <a:endParaRPr lang="en-US" sz="1900" dirty="0">
              <a:latin typeface="Candara" panose="020E0502030303020204" pitchFamily="34" charset="0"/>
            </a:endParaRPr>
          </a:p>
          <a:p>
            <a:pPr marL="285750" indent="-285750"/>
            <a:r>
              <a:rPr lang="en-US" sz="1900" dirty="0">
                <a:latin typeface="Candara" panose="020E0502030303020204" pitchFamily="34" charset="0"/>
              </a:rPr>
              <a:t>(3) – Commissioner shall apply to the Tribunal within six </a:t>
            </a:r>
            <a:r>
              <a:rPr lang="en-US" sz="1900" dirty="0">
                <a:latin typeface="Candara" panose="020E0502030303020204" pitchFamily="34" charset="0"/>
              </a:rPr>
              <a:t>months.</a:t>
            </a:r>
          </a:p>
          <a:p>
            <a:pPr marL="0" indent="0">
              <a:buNone/>
            </a:pPr>
            <a:endParaRPr lang="en-US" sz="1900" dirty="0">
              <a:latin typeface="Candara" panose="020E0502030303020204" pitchFamily="34" charset="0"/>
            </a:endParaRPr>
          </a:p>
          <a:p>
            <a:pPr marL="285750" indent="-285750"/>
            <a:r>
              <a:rPr lang="en-US" sz="1900" dirty="0">
                <a:latin typeface="Candara" panose="020E0502030303020204" pitchFamily="34" charset="0"/>
              </a:rPr>
              <a:t>(4) - It would be treated as an </a:t>
            </a:r>
            <a:r>
              <a:rPr lang="en-US" sz="1900" dirty="0">
                <a:latin typeface="Candara" panose="020E0502030303020204" pitchFamily="34" charset="0"/>
              </a:rPr>
              <a:t>appeal.</a:t>
            </a:r>
          </a:p>
          <a:p>
            <a:pPr marL="0" indent="0">
              <a:buNone/>
            </a:pPr>
            <a:endParaRPr lang="en-US" sz="1900" dirty="0">
              <a:latin typeface="Candara" panose="020E0502030303020204" pitchFamily="34" charset="0"/>
            </a:endParaRPr>
          </a:p>
          <a:p>
            <a:pPr marL="285750" indent="-285750"/>
            <a:r>
              <a:rPr lang="en-US" sz="1900" dirty="0">
                <a:latin typeface="Candara" panose="020E0502030303020204" pitchFamily="34" charset="0"/>
              </a:rPr>
              <a:t>(5) – Cross objections to be filed within 45 </a:t>
            </a:r>
            <a:r>
              <a:rPr lang="en-US" sz="1900" dirty="0">
                <a:latin typeface="Candara" panose="020E0502030303020204" pitchFamily="34" charset="0"/>
              </a:rPr>
              <a:t>days.</a:t>
            </a:r>
          </a:p>
          <a:p>
            <a:pPr marL="285750" indent="-285750"/>
            <a:endParaRPr lang="en-US" sz="1900" dirty="0">
              <a:latin typeface="Candara" panose="020E0502030303020204" pitchFamily="34" charset="0"/>
            </a:endParaRPr>
          </a:p>
          <a:p>
            <a:pPr marL="285750" indent="-285750"/>
            <a:r>
              <a:rPr lang="en-US" sz="1900" dirty="0">
                <a:latin typeface="Candara" panose="020E0502030303020204" pitchFamily="34" charset="0"/>
              </a:rPr>
              <a:t>(6) – </a:t>
            </a:r>
            <a:r>
              <a:rPr lang="en-US" sz="1900" dirty="0" err="1">
                <a:latin typeface="Candara" panose="020E0502030303020204" pitchFamily="34" charset="0"/>
              </a:rPr>
              <a:t>Condonation</a:t>
            </a:r>
            <a:r>
              <a:rPr lang="en-US" sz="1900" dirty="0">
                <a:latin typeface="Candara" panose="020E0502030303020204" pitchFamily="34" charset="0"/>
              </a:rPr>
              <a:t> of delay upon showing sufficient </a:t>
            </a:r>
            <a:r>
              <a:rPr lang="en-US" sz="1900" dirty="0">
                <a:latin typeface="Candara" panose="020E0502030303020204" pitchFamily="34" charset="0"/>
              </a:rPr>
              <a:t>cause.</a:t>
            </a:r>
          </a:p>
          <a:p>
            <a:pPr marL="0" indent="0">
              <a:buNone/>
            </a:pPr>
            <a:endParaRPr lang="en-US" sz="1900" dirty="0">
              <a:latin typeface="Candara" panose="020E0502030303020204" pitchFamily="34" charset="0"/>
            </a:endParaRPr>
          </a:p>
          <a:p>
            <a:pPr marL="285750" indent="-285750"/>
            <a:r>
              <a:rPr lang="en-US" sz="1900" dirty="0">
                <a:latin typeface="Candara" panose="020E0502030303020204" pitchFamily="34" charset="0"/>
              </a:rPr>
              <a:t>(8) - No appeal shall be filed unless appellant has paid </a:t>
            </a:r>
          </a:p>
          <a:p>
            <a:pPr marL="541782" lvl="1" indent="-285750"/>
            <a:r>
              <a:rPr lang="en-US" sz="1900" dirty="0">
                <a:latin typeface="Candara" panose="020E0502030303020204" pitchFamily="34" charset="0"/>
              </a:rPr>
              <a:t>Full amount of tax, interest and penalty admitted by him and </a:t>
            </a:r>
          </a:p>
          <a:p>
            <a:pPr marL="541782" lvl="1" indent="-285750"/>
            <a:r>
              <a:rPr lang="en-US" sz="1900" dirty="0">
                <a:latin typeface="Candara" panose="020E0502030303020204" pitchFamily="34" charset="0"/>
              </a:rPr>
              <a:t>20% of the remaining amount of tax</a:t>
            </a:r>
          </a:p>
          <a:p>
            <a:pPr marL="779526" lvl="2" indent="-285750"/>
            <a:r>
              <a:rPr lang="en-US" sz="1900" dirty="0">
                <a:latin typeface="Candara" panose="020E0502030303020204" pitchFamily="34" charset="0"/>
              </a:rPr>
              <a:t>Total 30% is payable or only 20%?</a:t>
            </a:r>
          </a:p>
          <a:p>
            <a:pPr marL="779526" lvl="2" indent="-285750"/>
            <a:r>
              <a:rPr lang="en-US" sz="1900" dirty="0">
                <a:latin typeface="Candara" panose="020E0502030303020204" pitchFamily="34" charset="0"/>
              </a:rPr>
              <a:t>Tribunal Larger Bench </a:t>
            </a:r>
          </a:p>
          <a:p>
            <a:pPr marL="285750" indent="-285750"/>
            <a:endParaRPr lang="en-US" sz="1500" dirty="0">
              <a:latin typeface="Candara" panose="020E0502030303020204" pitchFamily="34" charset="0"/>
            </a:endParaRPr>
          </a:p>
          <a:p>
            <a:pPr marL="285750" indent="-285750"/>
            <a:endParaRPr lang="en-US" sz="1500" dirty="0">
              <a:latin typeface="Candara" panose="020E0502030303020204" pitchFamily="34" charset="0"/>
            </a:endParaRPr>
          </a:p>
        </p:txBody>
      </p:sp>
      <p:sp>
        <p:nvSpPr>
          <p:cNvPr id="3" name="Title 2"/>
          <p:cNvSpPr>
            <a:spLocks noGrp="1"/>
          </p:cNvSpPr>
          <p:nvPr>
            <p:ph type="title"/>
          </p:nvPr>
        </p:nvSpPr>
        <p:spPr/>
        <p:txBody>
          <a:bodyPr>
            <a:normAutofit/>
          </a:bodyPr>
          <a:lstStyle/>
          <a:p>
            <a:r>
              <a:rPr lang="en-US" sz="3200" dirty="0">
                <a:latin typeface="Candara" panose="020E0502030303020204" pitchFamily="34" charset="0"/>
              </a:rPr>
              <a:t>Appeals to the Appellate Tribunal (Section </a:t>
            </a:r>
            <a:r>
              <a:rPr lang="en-US" sz="3200" dirty="0">
                <a:latin typeface="Candara" panose="020E0502030303020204" pitchFamily="34" charset="0"/>
              </a:rPr>
              <a:t>112)</a:t>
            </a:r>
            <a:endParaRPr lang="en-IN" sz="2900" dirty="0">
              <a:latin typeface="Candara" panose="020E0502030303020204" pitchFamily="34" charset="0"/>
            </a:endParaRPr>
          </a:p>
        </p:txBody>
      </p:sp>
      <p:sp>
        <p:nvSpPr>
          <p:cNvPr id="5" name="Footer Placeholder 4"/>
          <p:cNvSpPr>
            <a:spLocks noGrp="1"/>
          </p:cNvSpPr>
          <p:nvPr>
            <p:ph type="ftr" sz="quarter" idx="11"/>
          </p:nvPr>
        </p:nvSpPr>
        <p:spPr>
          <a:xfrm>
            <a:off x="9723549" y="6248401"/>
            <a:ext cx="1630251"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37303338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a:endParaRPr lang="en-US" sz="1500" dirty="0">
              <a:latin typeface="Candara" panose="020E0502030303020204" pitchFamily="34" charset="0"/>
            </a:endParaRPr>
          </a:p>
          <a:p>
            <a:pPr algn="just"/>
            <a:endParaRPr lang="en-US" sz="1500" dirty="0">
              <a:latin typeface="Candara" panose="020E0502030303020204" pitchFamily="34" charset="0"/>
            </a:endParaRPr>
          </a:p>
          <a:p>
            <a:pPr algn="just"/>
            <a:r>
              <a:rPr lang="en-US" sz="1500" dirty="0">
                <a:latin typeface="Candara" panose="020E0502030303020204" pitchFamily="34" charset="0"/>
              </a:rPr>
              <a:t>(</a:t>
            </a:r>
            <a:r>
              <a:rPr lang="en-US" sz="1500" dirty="0">
                <a:latin typeface="Candara" panose="020E0502030303020204" pitchFamily="34" charset="0"/>
              </a:rPr>
              <a:t>1) – Any person aggrieved by an order passed by State Bench or Area Bench of the Appellate Tribunal may file an appeal to the  High Court on substantial question of law</a:t>
            </a:r>
          </a:p>
          <a:p>
            <a:pPr lvl="1" algn="just"/>
            <a:r>
              <a:rPr lang="en-US" sz="1500" dirty="0">
                <a:latin typeface="Candara" panose="020E0502030303020204" pitchFamily="34" charset="0"/>
              </a:rPr>
              <a:t>“Substantial” question of law?</a:t>
            </a:r>
          </a:p>
          <a:p>
            <a:pPr lvl="1" algn="just"/>
            <a:endParaRPr lang="en-US" sz="1500" dirty="0">
              <a:latin typeface="Candara" panose="020E0502030303020204" pitchFamily="34" charset="0"/>
            </a:endParaRPr>
          </a:p>
          <a:p>
            <a:pPr algn="just"/>
            <a:r>
              <a:rPr lang="en-US" sz="1500" dirty="0">
                <a:latin typeface="Candara" panose="020E0502030303020204" pitchFamily="34" charset="0"/>
              </a:rPr>
              <a:t>(2) – Appeal to be filed in 180 days </a:t>
            </a:r>
            <a:endParaRPr lang="en-US" sz="1500" dirty="0">
              <a:latin typeface="Candara" panose="020E0502030303020204" pitchFamily="34" charset="0"/>
            </a:endParaRPr>
          </a:p>
          <a:p>
            <a:pPr algn="just"/>
            <a:endParaRPr lang="en-US" sz="1500" dirty="0">
              <a:latin typeface="Candara" panose="020E0502030303020204" pitchFamily="34" charset="0"/>
            </a:endParaRPr>
          </a:p>
          <a:p>
            <a:pPr algn="just"/>
            <a:r>
              <a:rPr lang="en-US" sz="1500" dirty="0">
                <a:latin typeface="Candara" panose="020E0502030303020204" pitchFamily="34" charset="0"/>
              </a:rPr>
              <a:t>Provided that High Court may entertain an appeal after the expiry of the said period if its is satisfied that there was sufficient cause for not filing it within such period.</a:t>
            </a:r>
            <a:endParaRPr lang="en-US" sz="1500" dirty="0">
              <a:latin typeface="Candara" panose="020E0502030303020204" pitchFamily="34" charset="0"/>
            </a:endParaRPr>
          </a:p>
          <a:p>
            <a:pPr marL="0" indent="0">
              <a:buNone/>
            </a:pPr>
            <a:endParaRPr lang="en-US" sz="1500" dirty="0">
              <a:latin typeface="Candara" panose="020E0502030303020204" pitchFamily="34" charset="0"/>
            </a:endParaRPr>
          </a:p>
        </p:txBody>
      </p:sp>
      <p:sp>
        <p:nvSpPr>
          <p:cNvPr id="3" name="Title 2"/>
          <p:cNvSpPr>
            <a:spLocks noGrp="1"/>
          </p:cNvSpPr>
          <p:nvPr>
            <p:ph type="title"/>
          </p:nvPr>
        </p:nvSpPr>
        <p:spPr/>
        <p:txBody>
          <a:bodyPr>
            <a:normAutofit/>
          </a:bodyPr>
          <a:lstStyle/>
          <a:p>
            <a:r>
              <a:rPr lang="en-US" sz="3200" dirty="0">
                <a:latin typeface="Candara" panose="020E0502030303020204" pitchFamily="34" charset="0"/>
              </a:rPr>
              <a:t>Appeals to the High Court </a:t>
            </a:r>
            <a:r>
              <a:rPr lang="en-US" sz="3200" dirty="0">
                <a:latin typeface="Candara" panose="020E0502030303020204" pitchFamily="34" charset="0"/>
              </a:rPr>
              <a:t> (Section 117) </a:t>
            </a:r>
            <a:endParaRPr lang="en-IN" sz="2900" dirty="0">
              <a:latin typeface="Candara" panose="020E0502030303020204" pitchFamily="34" charset="0"/>
            </a:endParaRPr>
          </a:p>
        </p:txBody>
      </p:sp>
      <p:sp>
        <p:nvSpPr>
          <p:cNvPr id="5" name="Footer Placeholder 4"/>
          <p:cNvSpPr>
            <a:spLocks noGrp="1"/>
          </p:cNvSpPr>
          <p:nvPr>
            <p:ph type="ftr" sz="quarter" idx="11"/>
          </p:nvPr>
        </p:nvSpPr>
        <p:spPr>
          <a:xfrm>
            <a:off x="9787944" y="6248401"/>
            <a:ext cx="1565856"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23643151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008031" y="1722438"/>
            <a:ext cx="8229600" cy="4525963"/>
          </a:xfrm>
        </p:spPr>
        <p:txBody>
          <a:bodyPr>
            <a:normAutofit/>
          </a:bodyPr>
          <a:lstStyle/>
          <a:p>
            <a:r>
              <a:rPr lang="en-US" sz="1500" dirty="0">
                <a:latin typeface="Candara" panose="020E0502030303020204" pitchFamily="34" charset="0"/>
              </a:rPr>
              <a:t>(1) Appeal shall lie to Supreme Court –</a:t>
            </a:r>
          </a:p>
          <a:p>
            <a:pPr lvl="1" algn="just"/>
            <a:r>
              <a:rPr lang="en-US" sz="1500" dirty="0">
                <a:latin typeface="Candara" panose="020E0502030303020204" pitchFamily="34" charset="0"/>
              </a:rPr>
              <a:t>From order passed by National Bench or Regional Benches of the Tribunal</a:t>
            </a:r>
          </a:p>
          <a:p>
            <a:pPr lvl="1" algn="just"/>
            <a:r>
              <a:rPr lang="en-US" sz="1500" dirty="0">
                <a:latin typeface="Candara" panose="020E0502030303020204" pitchFamily="34" charset="0"/>
              </a:rPr>
              <a:t>From judgment/order passed by High Court under section 117</a:t>
            </a:r>
          </a:p>
          <a:p>
            <a:pPr lvl="2" algn="just"/>
            <a:r>
              <a:rPr lang="en-US" sz="1500" dirty="0">
                <a:latin typeface="Candara" panose="020E0502030303020204" pitchFamily="34" charset="0"/>
              </a:rPr>
              <a:t>Any question ? “question of law”?</a:t>
            </a:r>
          </a:p>
          <a:p>
            <a:pPr lvl="2" algn="just"/>
            <a:r>
              <a:rPr lang="en-US" sz="1500" dirty="0">
                <a:latin typeface="Candara" panose="020E0502030303020204" pitchFamily="34" charset="0"/>
              </a:rPr>
              <a:t>Issues relating to valuation/classification/rate of duty only?</a:t>
            </a:r>
          </a:p>
          <a:p>
            <a:pPr marL="285750" indent="-285750"/>
            <a:endParaRPr lang="en-US" sz="1500" dirty="0">
              <a:latin typeface="Candara" panose="020E0502030303020204" pitchFamily="34" charset="0"/>
            </a:endParaRPr>
          </a:p>
          <a:p>
            <a:pPr marL="0" indent="0">
              <a:buNone/>
            </a:pPr>
            <a:endParaRPr lang="en-US" sz="1500" dirty="0">
              <a:latin typeface="Candara" panose="020E0502030303020204" pitchFamily="34" charset="0"/>
            </a:endParaRPr>
          </a:p>
        </p:txBody>
      </p:sp>
      <p:sp>
        <p:nvSpPr>
          <p:cNvPr id="3" name="Title 2"/>
          <p:cNvSpPr>
            <a:spLocks noGrp="1"/>
          </p:cNvSpPr>
          <p:nvPr>
            <p:ph type="title"/>
          </p:nvPr>
        </p:nvSpPr>
        <p:spPr/>
        <p:txBody>
          <a:bodyPr>
            <a:normAutofit/>
          </a:bodyPr>
          <a:lstStyle/>
          <a:p>
            <a:r>
              <a:rPr lang="en-US" sz="3200" dirty="0">
                <a:latin typeface="Candara" panose="020E0502030303020204" pitchFamily="34" charset="0"/>
              </a:rPr>
              <a:t>Appeals to the Supreme Court </a:t>
            </a:r>
            <a:r>
              <a:rPr lang="en-US" sz="3200" dirty="0">
                <a:latin typeface="Candara" panose="020E0502030303020204" pitchFamily="34" charset="0"/>
              </a:rPr>
              <a:t> (Section 118)</a:t>
            </a:r>
            <a:endParaRPr lang="en-IN" sz="2900" dirty="0">
              <a:latin typeface="Candara" panose="020E0502030303020204" pitchFamily="34" charset="0"/>
            </a:endParaRPr>
          </a:p>
        </p:txBody>
      </p:sp>
      <p:sp>
        <p:nvSpPr>
          <p:cNvPr id="5" name="Footer Placeholder 4"/>
          <p:cNvSpPr>
            <a:spLocks noGrp="1"/>
          </p:cNvSpPr>
          <p:nvPr>
            <p:ph type="ftr" sz="quarter" idx="11"/>
          </p:nvPr>
        </p:nvSpPr>
        <p:spPr>
          <a:xfrm>
            <a:off x="9672034" y="6248401"/>
            <a:ext cx="1681766"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4722384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285750" indent="-285750"/>
            <a:r>
              <a:rPr lang="en-US" sz="1500" dirty="0">
                <a:latin typeface="Candara" panose="020E0502030303020204" pitchFamily="34" charset="0"/>
              </a:rPr>
              <a:t>No appeal shall lie against any decision or order in the following matters :-</a:t>
            </a:r>
          </a:p>
          <a:p>
            <a:pPr marL="285750" indent="-285750"/>
            <a:endParaRPr lang="en-US" sz="1500" dirty="0">
              <a:latin typeface="Candara" panose="020E0502030303020204" pitchFamily="34" charset="0"/>
            </a:endParaRPr>
          </a:p>
          <a:p>
            <a:pPr marL="541782" lvl="1" indent="-285750"/>
            <a:r>
              <a:rPr lang="en-US" sz="1500" dirty="0">
                <a:latin typeface="Candara" panose="020E0502030303020204" pitchFamily="34" charset="0"/>
              </a:rPr>
              <a:t>An order of the Commissioner or other competent authority for transfer of proceeding from one officer to another officer ;</a:t>
            </a:r>
          </a:p>
          <a:p>
            <a:pPr marL="285750" indent="-285750"/>
            <a:endParaRPr lang="en-US" sz="1500" dirty="0">
              <a:latin typeface="Candara" panose="020E0502030303020204" pitchFamily="34" charset="0"/>
            </a:endParaRPr>
          </a:p>
          <a:p>
            <a:pPr marL="541782" lvl="1" indent="-285750"/>
            <a:r>
              <a:rPr lang="en-US" sz="1500" dirty="0">
                <a:latin typeface="Candara" panose="020E0502030303020204" pitchFamily="34" charset="0"/>
              </a:rPr>
              <a:t>An order pertaining to the seizure or retention of books of account, register and   other documents; or</a:t>
            </a:r>
          </a:p>
          <a:p>
            <a:pPr marL="285750" indent="-285750"/>
            <a:endParaRPr lang="en-US" sz="1500" dirty="0">
              <a:latin typeface="Candara" panose="020E0502030303020204" pitchFamily="34" charset="0"/>
            </a:endParaRPr>
          </a:p>
          <a:p>
            <a:pPr marL="541782" lvl="1" indent="-285750"/>
            <a:r>
              <a:rPr lang="en-US" sz="1500" dirty="0">
                <a:latin typeface="Candara" panose="020E0502030303020204" pitchFamily="34" charset="0"/>
              </a:rPr>
              <a:t>An order sanctioning prosecution under the Act; or</a:t>
            </a:r>
          </a:p>
          <a:p>
            <a:pPr marL="285750" indent="-285750"/>
            <a:endParaRPr lang="en-US" sz="1500" dirty="0">
              <a:latin typeface="Candara" panose="020E0502030303020204" pitchFamily="34" charset="0"/>
            </a:endParaRPr>
          </a:p>
          <a:p>
            <a:pPr marL="541782" lvl="1" indent="-285750"/>
            <a:r>
              <a:rPr lang="en-US" sz="1500" dirty="0">
                <a:latin typeface="Candara" panose="020E0502030303020204" pitchFamily="34" charset="0"/>
              </a:rPr>
              <a:t>An order passed under section 55 (payment of taxes in instalments</a:t>
            </a:r>
            <a:r>
              <a:rPr lang="en-US" sz="1500" dirty="0">
                <a:latin typeface="Candara" panose="020E0502030303020204" pitchFamily="34" charset="0"/>
              </a:rPr>
              <a:t>)</a:t>
            </a:r>
          </a:p>
          <a:p>
            <a:pPr marL="541782" lvl="1" indent="-285750"/>
            <a:endParaRPr lang="en-US" sz="1500" dirty="0">
              <a:latin typeface="Candara" panose="020E0502030303020204" pitchFamily="34" charset="0"/>
            </a:endParaRPr>
          </a:p>
          <a:p>
            <a:pPr marL="541782" lvl="1" indent="-285750"/>
            <a:r>
              <a:rPr lang="en-US" sz="1500" dirty="0">
                <a:latin typeface="Candara" panose="020E0502030303020204" pitchFamily="34" charset="0"/>
              </a:rPr>
              <a:t>Remedy in such cases?</a:t>
            </a:r>
            <a:endParaRPr lang="en-US" sz="1500" dirty="0">
              <a:latin typeface="Candara" panose="020E0502030303020204" pitchFamily="34" charset="0"/>
            </a:endParaRPr>
          </a:p>
          <a:p>
            <a:pPr marL="285750" indent="-285750"/>
            <a:endParaRPr lang="en-US" sz="1500" dirty="0">
              <a:latin typeface="Candara" panose="020E0502030303020204" pitchFamily="34" charset="0"/>
            </a:endParaRPr>
          </a:p>
          <a:p>
            <a:pPr marL="0" indent="0">
              <a:buNone/>
            </a:pPr>
            <a:endParaRPr lang="en-US" sz="1500" dirty="0">
              <a:latin typeface="Candara" panose="020E0502030303020204" pitchFamily="34" charset="0"/>
            </a:endParaRPr>
          </a:p>
        </p:txBody>
      </p:sp>
      <p:sp>
        <p:nvSpPr>
          <p:cNvPr id="3" name="Title 2"/>
          <p:cNvSpPr>
            <a:spLocks noGrp="1"/>
          </p:cNvSpPr>
          <p:nvPr>
            <p:ph type="title"/>
          </p:nvPr>
        </p:nvSpPr>
        <p:spPr>
          <a:xfrm>
            <a:off x="1981200" y="261760"/>
            <a:ext cx="8229600" cy="1143000"/>
          </a:xfrm>
        </p:spPr>
        <p:txBody>
          <a:bodyPr>
            <a:normAutofit/>
          </a:bodyPr>
          <a:lstStyle/>
          <a:p>
            <a:r>
              <a:rPr lang="en-US" sz="3200" dirty="0">
                <a:latin typeface="Candara" panose="020E0502030303020204" pitchFamily="34" charset="0"/>
              </a:rPr>
              <a:t>Non-appealable Decisions and Orders (Section </a:t>
            </a:r>
            <a:r>
              <a:rPr lang="en-US" sz="3200" dirty="0">
                <a:latin typeface="Candara" panose="020E0502030303020204" pitchFamily="34" charset="0"/>
              </a:rPr>
              <a:t>121)</a:t>
            </a:r>
            <a:endParaRPr lang="en-IN" sz="2900" dirty="0">
              <a:latin typeface="Candara" panose="020E0502030303020204" pitchFamily="34" charset="0"/>
            </a:endParaRPr>
          </a:p>
        </p:txBody>
      </p:sp>
      <p:sp>
        <p:nvSpPr>
          <p:cNvPr id="5" name="Footer Placeholder 4"/>
          <p:cNvSpPr>
            <a:spLocks noGrp="1"/>
          </p:cNvSpPr>
          <p:nvPr>
            <p:ph type="ftr" sz="quarter" idx="11"/>
          </p:nvPr>
        </p:nvSpPr>
        <p:spPr>
          <a:xfrm>
            <a:off x="9800823" y="6248401"/>
            <a:ext cx="1552977"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14761215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a:lnSpc>
                <a:spcPct val="150000"/>
              </a:lnSpc>
            </a:pPr>
            <a:r>
              <a:rPr lang="en-US" sz="1600" b="1" dirty="0">
                <a:latin typeface="Candara" panose="020E0502030303020204" pitchFamily="34" charset="0"/>
              </a:rPr>
              <a:t>No relief against self-assessment errors</a:t>
            </a:r>
            <a:r>
              <a:rPr lang="en-US" sz="1600" dirty="0">
                <a:latin typeface="Candara" panose="020E0502030303020204" pitchFamily="34" charset="0"/>
              </a:rPr>
              <a:t>: No relief can be granted to an assessee, wherein an assessment has been made by self and not by the department. See: </a:t>
            </a:r>
            <a:r>
              <a:rPr lang="en-US" sz="1600" i="1" u="sng" dirty="0">
                <a:latin typeface="Candara" panose="020E0502030303020204" pitchFamily="34" charset="0"/>
              </a:rPr>
              <a:t>Premier Agencies vs. Commissioner of Central Excise (2010-TIOL-853-CESTAT-MUM</a:t>
            </a:r>
            <a:r>
              <a:rPr lang="en-US" sz="1600" b="1" i="1" dirty="0">
                <a:latin typeface="Candara" panose="020E0502030303020204" pitchFamily="34" charset="0"/>
              </a:rPr>
              <a:t>).</a:t>
            </a:r>
            <a:endParaRPr lang="en-US" sz="1600" dirty="0">
              <a:latin typeface="Candara" panose="020E0502030303020204" pitchFamily="34" charset="0"/>
            </a:endParaRPr>
          </a:p>
          <a:p>
            <a:pPr algn="just">
              <a:lnSpc>
                <a:spcPct val="150000"/>
              </a:lnSpc>
            </a:pPr>
            <a:r>
              <a:rPr lang="en-US" sz="1600" b="1" dirty="0">
                <a:latin typeface="Candara" panose="020E0502030303020204" pitchFamily="34" charset="0"/>
              </a:rPr>
              <a:t>No appeal against self-assessment</a:t>
            </a:r>
            <a:r>
              <a:rPr lang="en-US" sz="1600" dirty="0">
                <a:latin typeface="Candara" panose="020E0502030303020204" pitchFamily="34" charset="0"/>
              </a:rPr>
              <a:t>: The law does not provide for an appeal against self-assessment. Also, self-assessment is not assessment under See: </a:t>
            </a:r>
            <a:r>
              <a:rPr lang="en-US" sz="1600" i="1" u="sng" dirty="0">
                <a:latin typeface="Candara" panose="020E0502030303020204" pitchFamily="34" charset="0"/>
              </a:rPr>
              <a:t>M/s Nagpur </a:t>
            </a:r>
            <a:r>
              <a:rPr lang="en-US" sz="1600" i="1" u="sng" dirty="0" err="1">
                <a:latin typeface="Candara" panose="020E0502030303020204" pitchFamily="34" charset="0"/>
              </a:rPr>
              <a:t>Transwell</a:t>
            </a:r>
            <a:r>
              <a:rPr lang="en-US" sz="1600" i="1" u="sng" dirty="0">
                <a:latin typeface="Candara" panose="020E0502030303020204" pitchFamily="34" charset="0"/>
              </a:rPr>
              <a:t> Power Pvt. Ltd vs. Commissioner of Customs &amp; Central Excise, Nagpur.</a:t>
            </a:r>
          </a:p>
          <a:p>
            <a:pPr algn="just">
              <a:lnSpc>
                <a:spcPct val="150000"/>
              </a:lnSpc>
            </a:pPr>
            <a:r>
              <a:rPr lang="en-US" sz="1600" b="1" dirty="0">
                <a:latin typeface="Candara" panose="020E0502030303020204" pitchFamily="34" charset="0"/>
              </a:rPr>
              <a:t>Payment of interest</a:t>
            </a:r>
            <a:r>
              <a:rPr lang="en-US" sz="1600" dirty="0">
                <a:latin typeface="Candara" panose="020E0502030303020204" pitchFamily="34" charset="0"/>
              </a:rPr>
              <a:t>: If an assessee had paid a lesser amount of duty at the time of provisional assessment, he cannot be absolved of the liability to pay interest on the differential amount when the final assessment is made. In the case of short payment the person is always liable to pay interest on the differential duty amount. See: </a:t>
            </a:r>
            <a:r>
              <a:rPr lang="en-IN" sz="1600" b="1" i="1" u="sng" dirty="0">
                <a:latin typeface="Candara" panose="020E0502030303020204" pitchFamily="34" charset="0"/>
              </a:rPr>
              <a:t>CCE Vs. Vindhya </a:t>
            </a:r>
            <a:r>
              <a:rPr lang="en-IN" sz="1600" b="1" i="1" u="sng" dirty="0" err="1">
                <a:latin typeface="Candara" panose="020E0502030303020204" pitchFamily="34" charset="0"/>
              </a:rPr>
              <a:t>Telelink</a:t>
            </a:r>
            <a:r>
              <a:rPr lang="en-IN" sz="1600" b="1" i="1" u="sng" dirty="0">
                <a:latin typeface="Candara" panose="020E0502030303020204" pitchFamily="34" charset="0"/>
              </a:rPr>
              <a:t> Ltd. (2008-TIOL-865-CESTAT-DEL).</a:t>
            </a:r>
          </a:p>
          <a:p>
            <a:pPr algn="just">
              <a:lnSpc>
                <a:spcPct val="150000"/>
              </a:lnSpc>
            </a:pPr>
            <a:r>
              <a:rPr lang="en-US" sz="1600" dirty="0">
                <a:latin typeface="Candara" panose="020E0502030303020204" pitchFamily="34" charset="0"/>
              </a:rPr>
              <a:t>Interest is required to be paid even when the differential amount is paid before the finalization of the assessment but only on the portion of differential and not on the entire liability. See</a:t>
            </a:r>
            <a:r>
              <a:rPr lang="en-US" sz="1600" b="1" dirty="0">
                <a:latin typeface="Candara" panose="020E0502030303020204" pitchFamily="34" charset="0"/>
              </a:rPr>
              <a:t>: </a:t>
            </a:r>
            <a:r>
              <a:rPr lang="en-IN" sz="1600" b="1" i="1" u="sng" dirty="0">
                <a:latin typeface="Candara" panose="020E0502030303020204" pitchFamily="34" charset="0"/>
              </a:rPr>
              <a:t>Cadbury India Ltd. Vs. CCE (2008-TIOL-1986-CESTAT T-LB )</a:t>
            </a:r>
            <a:r>
              <a:rPr lang="en-IN" sz="1600" i="1" u="sng" dirty="0">
                <a:latin typeface="Candara" panose="020E0502030303020204" pitchFamily="34" charset="0"/>
              </a:rPr>
              <a:t>,</a:t>
            </a:r>
            <a:r>
              <a:rPr lang="en-IN" sz="1600" dirty="0">
                <a:latin typeface="Candara" panose="020E0502030303020204" pitchFamily="34" charset="0"/>
              </a:rPr>
              <a:t> which marked a deviation from the view expressed </a:t>
            </a:r>
            <a:r>
              <a:rPr lang="en-IN" sz="1600" b="1" dirty="0">
                <a:latin typeface="Candara" panose="020E0502030303020204" pitchFamily="34" charset="0"/>
              </a:rPr>
              <a:t>in </a:t>
            </a:r>
            <a:r>
              <a:rPr lang="de-DE" sz="1600" b="1" i="1" dirty="0">
                <a:latin typeface="Candara" panose="020E0502030303020204" pitchFamily="34" charset="0"/>
              </a:rPr>
              <a:t>CCE Vs. Hindustan Zinc Ltd.-2000 (206) ELT - 978 (T)</a:t>
            </a:r>
            <a:r>
              <a:rPr lang="de-DE" sz="1600" i="1" dirty="0">
                <a:latin typeface="Candara" panose="020E0502030303020204" pitchFamily="34" charset="0"/>
              </a:rPr>
              <a:t>. </a:t>
            </a:r>
            <a:r>
              <a:rPr lang="de-DE" sz="1600" dirty="0">
                <a:latin typeface="Candara" panose="020E0502030303020204" pitchFamily="34" charset="0"/>
              </a:rPr>
              <a:t>The decision in </a:t>
            </a:r>
            <a:r>
              <a:rPr lang="de-DE" sz="1600" i="1" dirty="0">
                <a:latin typeface="Candara" panose="020E0502030303020204" pitchFamily="34" charset="0"/>
              </a:rPr>
              <a:t>Cadbury</a:t>
            </a:r>
            <a:r>
              <a:rPr lang="de-DE" sz="1600" dirty="0">
                <a:latin typeface="Candara" panose="020E0502030303020204" pitchFamily="34" charset="0"/>
              </a:rPr>
              <a:t> was followed in several other decisions such </a:t>
            </a:r>
            <a:r>
              <a:rPr lang="de-DE" sz="1600" b="1" dirty="0">
                <a:latin typeface="Candara" panose="020E0502030303020204" pitchFamily="34" charset="0"/>
              </a:rPr>
              <a:t>as </a:t>
            </a:r>
            <a:r>
              <a:rPr lang="en-IN" sz="1600" b="1" i="1" dirty="0">
                <a:latin typeface="Candara" panose="020E0502030303020204" pitchFamily="34" charset="0"/>
              </a:rPr>
              <a:t>J.K Industries Ltd., Vs. CCE - </a:t>
            </a:r>
            <a:r>
              <a:rPr lang="en-IN" sz="1600" b="1" i="1" dirty="0" err="1">
                <a:latin typeface="Candara" panose="020E0502030303020204" pitchFamily="34" charset="0"/>
              </a:rPr>
              <a:t>Rado</a:t>
            </a:r>
            <a:r>
              <a:rPr lang="en-IN" sz="1600" b="1" i="1" dirty="0">
                <a:latin typeface="Candara" panose="020E0502030303020204" pitchFamily="34" charset="0"/>
              </a:rPr>
              <a:t> Tyres Ltd., Vs. CCE</a:t>
            </a:r>
            <a:r>
              <a:rPr lang="en-IN" sz="1600" i="1" dirty="0">
                <a:latin typeface="Candara" panose="020E0502030303020204" pitchFamily="34" charset="0"/>
              </a:rPr>
              <a:t>, </a:t>
            </a:r>
            <a:r>
              <a:rPr lang="en-IN" sz="1600" b="1" i="1" dirty="0">
                <a:latin typeface="Candara" panose="020E0502030303020204" pitchFamily="34" charset="0"/>
              </a:rPr>
              <a:t>MSEB Pole Factory Vs. CCE</a:t>
            </a:r>
            <a:r>
              <a:rPr lang="en-IN" sz="1600" i="1" dirty="0">
                <a:latin typeface="Candara" panose="020E0502030303020204" pitchFamily="34" charset="0"/>
              </a:rPr>
              <a:t>, </a:t>
            </a:r>
            <a:r>
              <a:rPr lang="en-IN" sz="1600" b="1" i="1" dirty="0">
                <a:latin typeface="Candara" panose="020E0502030303020204" pitchFamily="34" charset="0"/>
              </a:rPr>
              <a:t>CCE Vs. Karnataka </a:t>
            </a:r>
            <a:r>
              <a:rPr lang="en-IN" sz="1600" b="1" i="1" dirty="0" err="1">
                <a:latin typeface="Candara" panose="020E0502030303020204" pitchFamily="34" charset="0"/>
              </a:rPr>
              <a:t>Vidyut</a:t>
            </a:r>
            <a:r>
              <a:rPr lang="en-IN" sz="1600" b="1" i="1" dirty="0">
                <a:latin typeface="Candara" panose="020E0502030303020204" pitchFamily="34" charset="0"/>
              </a:rPr>
              <a:t> </a:t>
            </a:r>
            <a:r>
              <a:rPr lang="en-IN" sz="1600" b="1" i="1" dirty="0" err="1">
                <a:latin typeface="Candara" panose="020E0502030303020204" pitchFamily="34" charset="0"/>
              </a:rPr>
              <a:t>Karkhane</a:t>
            </a:r>
            <a:r>
              <a:rPr lang="en-IN" sz="1600" b="1" i="1" dirty="0">
                <a:latin typeface="Candara" panose="020E0502030303020204" pitchFamily="34" charset="0"/>
              </a:rPr>
              <a:t> Ltd., Tata Motors Ltd., Vs. CCE, </a:t>
            </a:r>
            <a:r>
              <a:rPr lang="en-IN" sz="1600" b="1" i="1" dirty="0" err="1">
                <a:latin typeface="Candara" panose="020E0502030303020204" pitchFamily="34" charset="0"/>
              </a:rPr>
              <a:t>Ispat</a:t>
            </a:r>
            <a:r>
              <a:rPr lang="en-IN" sz="1600" b="1" i="1" dirty="0">
                <a:latin typeface="Candara" panose="020E0502030303020204" pitchFamily="34" charset="0"/>
              </a:rPr>
              <a:t> Industries Ltd. , Vs. CCE. </a:t>
            </a:r>
            <a:endParaRPr lang="en-IN" sz="1600" b="1" i="1" u="sng" dirty="0">
              <a:latin typeface="Candara" panose="020E0502030303020204" pitchFamily="34" charset="0"/>
            </a:endParaRPr>
          </a:p>
          <a:p>
            <a:pPr algn="just">
              <a:lnSpc>
                <a:spcPct val="150000"/>
              </a:lnSpc>
            </a:pPr>
            <a:endParaRPr lang="en-IN" sz="1600" i="1" u="sng" dirty="0">
              <a:latin typeface="Candara" panose="020E0502030303020204" pitchFamily="34" charset="0"/>
            </a:endParaRPr>
          </a:p>
          <a:p>
            <a:endParaRPr lang="en-IN" sz="1500" dirty="0">
              <a:latin typeface="Candara" panose="020E0502030303020204" pitchFamily="34" charset="0"/>
            </a:endParaRPr>
          </a:p>
        </p:txBody>
      </p:sp>
      <p:sp>
        <p:nvSpPr>
          <p:cNvPr id="3" name="Title 2"/>
          <p:cNvSpPr>
            <a:spLocks noGrp="1"/>
          </p:cNvSpPr>
          <p:nvPr>
            <p:ph type="title"/>
          </p:nvPr>
        </p:nvSpPr>
        <p:spPr/>
        <p:txBody>
          <a:bodyPr>
            <a:normAutofit/>
          </a:bodyPr>
          <a:lstStyle/>
          <a:p>
            <a:r>
              <a:rPr lang="en-US" sz="3200" dirty="0"/>
              <a:t>ISSUES UNDER ERSTWHILE REGIME</a:t>
            </a:r>
            <a:endParaRPr lang="en-IN" sz="3200" dirty="0">
              <a:latin typeface="Candara" panose="020E0502030303020204" pitchFamily="34" charset="0"/>
            </a:endParaRPr>
          </a:p>
        </p:txBody>
      </p:sp>
      <p:sp>
        <p:nvSpPr>
          <p:cNvPr id="5" name="Footer Placeholder 4"/>
          <p:cNvSpPr>
            <a:spLocks noGrp="1"/>
          </p:cNvSpPr>
          <p:nvPr>
            <p:ph type="ftr" sz="quarter" idx="11"/>
          </p:nvPr>
        </p:nvSpPr>
        <p:spPr>
          <a:xfrm>
            <a:off x="9672034" y="6261280"/>
            <a:ext cx="1681766" cy="365125"/>
          </a:xfrm>
        </p:spPr>
        <p:txBody>
          <a:bodyPr/>
          <a:lstStyle/>
          <a:p>
            <a:r>
              <a:rPr lang="en-US" b="1" dirty="0" smtClean="0"/>
              <a:t>UBR Legal </a:t>
            </a:r>
            <a:r>
              <a:rPr lang="en-US" b="1" dirty="0" smtClean="0"/>
              <a:t>Advocates</a:t>
            </a:r>
            <a:endParaRPr lang="en-US" b="1" dirty="0"/>
          </a:p>
        </p:txBody>
      </p:sp>
    </p:spTree>
    <p:extLst>
      <p:ext uri="{BB962C8B-B14F-4D97-AF65-F5344CB8AC3E}">
        <p14:creationId xmlns:p14="http://schemas.microsoft.com/office/powerpoint/2010/main" val="3467775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D08B4D25-BB7C-C649-87F6-0BFD5C6273FA}"/>
              </a:ext>
            </a:extLst>
          </p:cNvPr>
          <p:cNvGraphicFramePr>
            <a:graphicFrameLocks noGrp="1"/>
          </p:cNvGraphicFramePr>
          <p:nvPr>
            <p:ph idx="1"/>
            <p:extLst/>
          </p:nvPr>
        </p:nvGraphicFramePr>
        <p:xfrm>
          <a:off x="1179095" y="854243"/>
          <a:ext cx="10287000" cy="51530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xmlns="" id="{B9B1F800-9709-AB43-9B4C-FB39D1AE85E8}"/>
              </a:ext>
            </a:extLst>
          </p:cNvPr>
          <p:cNvSpPr txBox="1"/>
          <p:nvPr/>
        </p:nvSpPr>
        <p:spPr>
          <a:xfrm>
            <a:off x="10654295" y="6427113"/>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21544665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8186" y="1417638"/>
            <a:ext cx="10735614" cy="5211762"/>
          </a:xfrm>
        </p:spPr>
        <p:txBody>
          <a:bodyPr>
            <a:normAutofit fontScale="25000" lnSpcReduction="20000"/>
          </a:bodyPr>
          <a:lstStyle/>
          <a:p>
            <a:pPr algn="ctr">
              <a:spcBef>
                <a:spcPct val="0"/>
              </a:spcBef>
              <a:buNone/>
            </a:pPr>
            <a:r>
              <a:rPr lang="en-US" altLang="en-US" sz="5000" b="1" dirty="0">
                <a:latin typeface="Cambria Math" pitchFamily="18" charset="0"/>
                <a:ea typeface="Cambria Math" pitchFamily="18" charset="0"/>
                <a:cs typeface="Arial" charset="0"/>
              </a:rPr>
              <a:t>Bharat Raichandani</a:t>
            </a:r>
          </a:p>
          <a:p>
            <a:pPr algn="ctr">
              <a:spcBef>
                <a:spcPct val="0"/>
              </a:spcBef>
              <a:buNone/>
            </a:pPr>
            <a:r>
              <a:rPr lang="en-US" altLang="en-US" sz="5000" b="1" dirty="0">
                <a:latin typeface="Cambria Math" pitchFamily="18" charset="0"/>
                <a:ea typeface="Cambria Math" pitchFamily="18" charset="0"/>
                <a:cs typeface="Arial" charset="0"/>
              </a:rPr>
              <a:t>Advocate </a:t>
            </a:r>
          </a:p>
          <a:p>
            <a:pPr algn="ctr">
              <a:spcBef>
                <a:spcPct val="0"/>
              </a:spcBef>
              <a:buNone/>
            </a:pPr>
            <a:endParaRPr lang="en-US" altLang="en-US" sz="5000" dirty="0">
              <a:latin typeface="Cambria Math" pitchFamily="18" charset="0"/>
              <a:ea typeface="Cambria Math" pitchFamily="18" charset="0"/>
              <a:cs typeface="Arial" charset="0"/>
            </a:endParaRPr>
          </a:p>
          <a:p>
            <a:pPr algn="ctr">
              <a:spcBef>
                <a:spcPct val="0"/>
              </a:spcBef>
              <a:buNone/>
            </a:pPr>
            <a:r>
              <a:rPr lang="en-US" altLang="en-US" sz="5000" dirty="0">
                <a:latin typeface="Cambria Math" pitchFamily="18" charset="0"/>
                <a:ea typeface="Cambria Math" pitchFamily="18" charset="0"/>
                <a:cs typeface="Arial" charset="0"/>
              </a:rPr>
              <a:t>Partner</a:t>
            </a:r>
          </a:p>
          <a:p>
            <a:pPr algn="ctr">
              <a:spcBef>
                <a:spcPct val="0"/>
              </a:spcBef>
              <a:buNone/>
            </a:pPr>
            <a:r>
              <a:rPr lang="en-US" altLang="en-US" sz="5000" b="1" dirty="0">
                <a:latin typeface="Cambria Math" pitchFamily="18" charset="0"/>
                <a:ea typeface="Cambria Math" pitchFamily="18" charset="0"/>
                <a:cs typeface="Arial" charset="0"/>
              </a:rPr>
              <a:t>UBR Legal</a:t>
            </a:r>
          </a:p>
          <a:p>
            <a:pPr algn="ctr">
              <a:spcBef>
                <a:spcPct val="0"/>
              </a:spcBef>
              <a:buNone/>
            </a:pPr>
            <a:r>
              <a:rPr lang="en-US" altLang="en-US" sz="5000" dirty="0">
                <a:latin typeface="Cambria Math" pitchFamily="18" charset="0"/>
                <a:ea typeface="Cambria Math" pitchFamily="18" charset="0"/>
                <a:cs typeface="Arial" charset="0"/>
              </a:rPr>
              <a:t>Advocates</a:t>
            </a:r>
          </a:p>
          <a:p>
            <a:pPr algn="ctr">
              <a:buNone/>
            </a:pPr>
            <a:r>
              <a:rPr lang="en-US" altLang="en-US" sz="5000" b="1" dirty="0">
                <a:latin typeface="Cambria Math" pitchFamily="18" charset="0"/>
                <a:ea typeface="Cambria Math" pitchFamily="18" charset="0"/>
                <a:cs typeface="Arial" charset="0"/>
              </a:rPr>
              <a:t>Mumbai * New Delhi * Ahmedabad *  </a:t>
            </a:r>
            <a:r>
              <a:rPr lang="en-US" altLang="en-US" sz="5000" b="1" dirty="0" err="1">
                <a:latin typeface="Cambria Math" pitchFamily="18" charset="0"/>
                <a:ea typeface="Cambria Math" pitchFamily="18" charset="0"/>
                <a:cs typeface="Arial" charset="0"/>
              </a:rPr>
              <a:t>Vapi</a:t>
            </a:r>
            <a:r>
              <a:rPr lang="en-US" altLang="en-US" sz="5000" b="1" dirty="0">
                <a:latin typeface="Cambria Math" pitchFamily="18" charset="0"/>
                <a:ea typeface="Cambria Math" pitchFamily="18" charset="0"/>
                <a:cs typeface="Arial" charset="0"/>
              </a:rPr>
              <a:t> </a:t>
            </a:r>
          </a:p>
          <a:p>
            <a:pPr algn="ctr">
              <a:buNone/>
            </a:pPr>
            <a:endParaRPr lang="en-US" altLang="en-US" sz="2900" b="1" dirty="0">
              <a:latin typeface="Cambria Math" pitchFamily="18" charset="0"/>
              <a:ea typeface="Cambria Math" pitchFamily="18" charset="0"/>
              <a:cs typeface="Arial" charset="0"/>
            </a:endParaRPr>
          </a:p>
          <a:p>
            <a:pPr algn="ctr">
              <a:buNone/>
            </a:pPr>
            <a:endParaRPr lang="en-US" altLang="en-US" sz="2900" b="1" dirty="0">
              <a:latin typeface="Cambria Math" pitchFamily="18" charset="0"/>
              <a:ea typeface="Cambria Math" pitchFamily="18" charset="0"/>
              <a:cs typeface="Arial" charset="0"/>
            </a:endParaRPr>
          </a:p>
          <a:p>
            <a:pPr algn="ctr">
              <a:buNone/>
            </a:pPr>
            <a:r>
              <a:rPr lang="en-US" altLang="en-US" sz="4300" b="1" dirty="0">
                <a:latin typeface="Candara" panose="020E0502030303020204" pitchFamily="34" charset="0"/>
                <a:ea typeface="Cambria Math" pitchFamily="18" charset="0"/>
                <a:cs typeface="Arial" charset="0"/>
              </a:rPr>
              <a:t>Mumbai:</a:t>
            </a:r>
            <a:r>
              <a:rPr lang="en-US" altLang="en-US" sz="4300" dirty="0">
                <a:latin typeface="Candara" panose="020E0502030303020204" pitchFamily="34" charset="0"/>
                <a:ea typeface="Cambria Math" pitchFamily="18" charset="0"/>
                <a:cs typeface="Arial" charset="0"/>
              </a:rPr>
              <a:t> </a:t>
            </a:r>
          </a:p>
          <a:p>
            <a:pPr algn="ctr">
              <a:buNone/>
            </a:pPr>
            <a:r>
              <a:rPr lang="en-US" altLang="en-US" sz="4300" dirty="0">
                <a:latin typeface="Candara" panose="020E0502030303020204" pitchFamily="34" charset="0"/>
                <a:ea typeface="Cambria Math" pitchFamily="18" charset="0"/>
                <a:cs typeface="Arial" charset="0"/>
              </a:rPr>
              <a:t>806, 8</a:t>
            </a:r>
            <a:r>
              <a:rPr lang="en-US" altLang="en-US" sz="4300" baseline="30000" dirty="0">
                <a:latin typeface="Candara" panose="020E0502030303020204" pitchFamily="34" charset="0"/>
                <a:ea typeface="Cambria Math" pitchFamily="18" charset="0"/>
                <a:cs typeface="Arial" charset="0"/>
              </a:rPr>
              <a:t>th</a:t>
            </a:r>
            <a:r>
              <a:rPr lang="en-US" altLang="en-US" sz="4300" dirty="0">
                <a:latin typeface="Candara" panose="020E0502030303020204" pitchFamily="34" charset="0"/>
                <a:ea typeface="Cambria Math" pitchFamily="18" charset="0"/>
                <a:cs typeface="Arial" charset="0"/>
              </a:rPr>
              <a:t> Floor, “D” Square, Opp. </a:t>
            </a:r>
            <a:r>
              <a:rPr lang="en-US" altLang="en-US" sz="4300" dirty="0" err="1">
                <a:latin typeface="Candara" panose="020E0502030303020204" pitchFamily="34" charset="0"/>
                <a:ea typeface="Cambria Math" pitchFamily="18" charset="0"/>
                <a:cs typeface="Arial" charset="0"/>
              </a:rPr>
              <a:t>Goklibai</a:t>
            </a:r>
            <a:r>
              <a:rPr lang="en-US" altLang="en-US" sz="4300" dirty="0">
                <a:latin typeface="Candara" panose="020E0502030303020204" pitchFamily="34" charset="0"/>
                <a:ea typeface="Cambria Math" pitchFamily="18" charset="0"/>
                <a:cs typeface="Arial" charset="0"/>
              </a:rPr>
              <a:t> School, Dada </a:t>
            </a:r>
            <a:r>
              <a:rPr lang="en-US" altLang="en-US" sz="4300" dirty="0" err="1">
                <a:latin typeface="Candara" panose="020E0502030303020204" pitchFamily="34" charset="0"/>
                <a:ea typeface="Cambria Math" pitchFamily="18" charset="0"/>
                <a:cs typeface="Arial" charset="0"/>
              </a:rPr>
              <a:t>Bhai</a:t>
            </a:r>
            <a:r>
              <a:rPr lang="en-US" altLang="en-US" sz="4300" dirty="0">
                <a:latin typeface="Candara" panose="020E0502030303020204" pitchFamily="34" charset="0"/>
                <a:ea typeface="Cambria Math" pitchFamily="18" charset="0"/>
                <a:cs typeface="Arial" charset="0"/>
              </a:rPr>
              <a:t> Road, Vile Parle (West), Mumbai 400056</a:t>
            </a:r>
          </a:p>
          <a:p>
            <a:pPr algn="ctr">
              <a:buNone/>
            </a:pPr>
            <a:r>
              <a:rPr lang="en-US" altLang="en-US" sz="4300" dirty="0">
                <a:latin typeface="Candara" panose="020E0502030303020204" pitchFamily="34" charset="0"/>
                <a:ea typeface="Cambria Math" pitchFamily="18" charset="0"/>
                <a:cs typeface="Arial" charset="0"/>
              </a:rPr>
              <a:t>T: +91 22 26113635 * F: +91 22 26101358 * M: 9820875305 * E: </a:t>
            </a:r>
            <a:r>
              <a:rPr lang="en-US" altLang="en-US" sz="4300" dirty="0">
                <a:latin typeface="Candara" panose="020E0502030303020204" pitchFamily="34" charset="0"/>
                <a:ea typeface="Cambria Math" pitchFamily="18" charset="0"/>
                <a:cs typeface="Arial" charset="0"/>
                <a:hlinkClick r:id="rId2"/>
              </a:rPr>
              <a:t>ubrlegal@yahoo.in</a:t>
            </a:r>
            <a:endParaRPr lang="en-US" altLang="en-US" sz="4300" dirty="0">
              <a:latin typeface="Candara" panose="020E0502030303020204" pitchFamily="34" charset="0"/>
              <a:ea typeface="Cambria Math" pitchFamily="18" charset="0"/>
              <a:cs typeface="Arial" charset="0"/>
            </a:endParaRPr>
          </a:p>
          <a:p>
            <a:pPr algn="ctr">
              <a:buNone/>
            </a:pPr>
            <a:endParaRPr lang="en-US" altLang="en-US" sz="4300" b="1" dirty="0">
              <a:latin typeface="Candara" panose="020E0502030303020204" pitchFamily="34" charset="0"/>
              <a:ea typeface="Cambria Math" pitchFamily="18" charset="0"/>
              <a:cs typeface="Arial" charset="0"/>
            </a:endParaRPr>
          </a:p>
          <a:p>
            <a:pPr algn="ctr">
              <a:buNone/>
            </a:pPr>
            <a:r>
              <a:rPr lang="en-US" altLang="en-US" sz="4300" b="1" dirty="0">
                <a:latin typeface="Candara" panose="020E0502030303020204" pitchFamily="34" charset="0"/>
                <a:ea typeface="Cambria Math" pitchFamily="18" charset="0"/>
                <a:cs typeface="Arial" charset="0"/>
              </a:rPr>
              <a:t>New Delhi:</a:t>
            </a:r>
          </a:p>
          <a:p>
            <a:pPr algn="ctr">
              <a:buNone/>
            </a:pPr>
            <a:r>
              <a:rPr lang="en-US" altLang="en-US" sz="4300" dirty="0">
                <a:latin typeface="Candara" panose="020E0502030303020204" pitchFamily="34" charset="0"/>
                <a:ea typeface="Cambria Math" pitchFamily="18" charset="0"/>
                <a:cs typeface="Arial" charset="0"/>
              </a:rPr>
              <a:t>A1/18, Basement, Chaudhary </a:t>
            </a:r>
            <a:r>
              <a:rPr lang="en-US" altLang="en-US" sz="4300" dirty="0" err="1">
                <a:latin typeface="Candara" panose="020E0502030303020204" pitchFamily="34" charset="0"/>
                <a:ea typeface="Cambria Math" pitchFamily="18" charset="0"/>
                <a:cs typeface="Arial" charset="0"/>
              </a:rPr>
              <a:t>Jhandu</a:t>
            </a:r>
            <a:r>
              <a:rPr lang="en-US" altLang="en-US" sz="4300" dirty="0">
                <a:latin typeface="Candara" panose="020E0502030303020204" pitchFamily="34" charset="0"/>
                <a:ea typeface="Cambria Math" pitchFamily="18" charset="0"/>
                <a:cs typeface="Arial" charset="0"/>
              </a:rPr>
              <a:t> Singh Rd, behind Irene IVF Centre, </a:t>
            </a:r>
            <a:r>
              <a:rPr lang="en-US" altLang="en-US" sz="4300" dirty="0" err="1">
                <a:latin typeface="Candara" panose="020E0502030303020204" pitchFamily="34" charset="0"/>
                <a:ea typeface="Cambria Math" pitchFamily="18" charset="0"/>
                <a:cs typeface="Arial" charset="0"/>
              </a:rPr>
              <a:t>Safdarjung</a:t>
            </a:r>
            <a:r>
              <a:rPr lang="en-US" altLang="en-US" sz="4300" dirty="0">
                <a:latin typeface="Candara" panose="020E0502030303020204" pitchFamily="34" charset="0"/>
                <a:ea typeface="Cambria Math" pitchFamily="18" charset="0"/>
                <a:cs typeface="Arial" charset="0"/>
              </a:rPr>
              <a:t> Enclave, New Delhi, Delhi 110029 T: +91 11 45730565</a:t>
            </a:r>
          </a:p>
          <a:p>
            <a:pPr algn="ctr">
              <a:buNone/>
            </a:pPr>
            <a:endParaRPr lang="en-US" altLang="en-US" sz="4300" b="1" dirty="0">
              <a:latin typeface="Candara" panose="020E0502030303020204" pitchFamily="34" charset="0"/>
              <a:ea typeface="Cambria Math" pitchFamily="18" charset="0"/>
              <a:cs typeface="Arial" charset="0"/>
            </a:endParaRPr>
          </a:p>
          <a:p>
            <a:pPr algn="ctr">
              <a:buNone/>
            </a:pPr>
            <a:r>
              <a:rPr lang="en-US" altLang="en-US" sz="4300" b="1" dirty="0">
                <a:latin typeface="Candara" panose="020E0502030303020204" pitchFamily="34" charset="0"/>
                <a:ea typeface="Cambria Math" pitchFamily="18" charset="0"/>
                <a:cs typeface="Arial" charset="0"/>
              </a:rPr>
              <a:t>Ahmedabad</a:t>
            </a:r>
          </a:p>
          <a:p>
            <a:pPr algn="ctr">
              <a:buNone/>
            </a:pPr>
            <a:r>
              <a:rPr lang="en-US" altLang="en-US" sz="4300" dirty="0">
                <a:latin typeface="Candara" panose="020E0502030303020204" pitchFamily="34" charset="0"/>
                <a:ea typeface="Cambria Math" pitchFamily="18" charset="0"/>
                <a:cs typeface="Arial" charset="0"/>
              </a:rPr>
              <a:t>A 609, The Capital Science City Road, Off S.G. Highway, Ahmedabad 380060, T: +91 79 </a:t>
            </a:r>
            <a:r>
              <a:rPr lang="en-US" altLang="en-US" sz="4300" dirty="0" smtClean="0">
                <a:latin typeface="Candara" panose="020E0502030303020204" pitchFamily="34" charset="0"/>
                <a:ea typeface="Cambria Math" pitchFamily="18" charset="0"/>
                <a:cs typeface="Arial" charset="0"/>
              </a:rPr>
              <a:t>48928571</a:t>
            </a:r>
            <a:r>
              <a:rPr lang="en-US" altLang="en-US" sz="4300" b="1" dirty="0" smtClean="0">
                <a:latin typeface="Candara" panose="020E0502030303020204" pitchFamily="34" charset="0"/>
                <a:ea typeface="Cambria Math" pitchFamily="18" charset="0"/>
                <a:cs typeface="Arial" charset="0"/>
              </a:rPr>
              <a:t>5</a:t>
            </a:r>
          </a:p>
          <a:p>
            <a:pPr algn="ctr">
              <a:buNone/>
            </a:pPr>
            <a:endParaRPr lang="en-US" altLang="en-US" sz="4300" b="1" dirty="0">
              <a:latin typeface="Candara" panose="020E0502030303020204" pitchFamily="34" charset="0"/>
              <a:ea typeface="Cambria Math" pitchFamily="18" charset="0"/>
              <a:cs typeface="Arial" charset="0"/>
            </a:endParaRPr>
          </a:p>
          <a:p>
            <a:pPr algn="ctr">
              <a:buNone/>
            </a:pPr>
            <a:r>
              <a:rPr lang="en-US" altLang="en-US" sz="4300" b="1" dirty="0" err="1">
                <a:latin typeface="Candara" panose="020E0502030303020204" pitchFamily="34" charset="0"/>
                <a:ea typeface="Cambria Math" pitchFamily="18" charset="0"/>
                <a:cs typeface="Arial" charset="0"/>
              </a:rPr>
              <a:t>Vapi</a:t>
            </a:r>
            <a:r>
              <a:rPr lang="en-US" altLang="en-US" sz="4300" b="1" dirty="0">
                <a:latin typeface="Candara" panose="020E0502030303020204" pitchFamily="34" charset="0"/>
                <a:ea typeface="Cambria Math" pitchFamily="18" charset="0"/>
                <a:cs typeface="Arial" charset="0"/>
              </a:rPr>
              <a:t>:</a:t>
            </a:r>
          </a:p>
          <a:p>
            <a:pPr algn="ctr">
              <a:buNone/>
            </a:pPr>
            <a:r>
              <a:rPr lang="en-US" altLang="en-US" sz="4300" dirty="0">
                <a:latin typeface="Candara" panose="020E0502030303020204" pitchFamily="34" charset="0"/>
                <a:ea typeface="Cambria Math" pitchFamily="18" charset="0"/>
                <a:cs typeface="Arial" charset="0"/>
              </a:rPr>
              <a:t>88, Dimple Estate, Near Suraj </a:t>
            </a:r>
            <a:r>
              <a:rPr lang="en-US" altLang="en-US" sz="4300" dirty="0" err="1">
                <a:latin typeface="Candara" panose="020E0502030303020204" pitchFamily="34" charset="0"/>
                <a:ea typeface="Cambria Math" pitchFamily="18" charset="0"/>
                <a:cs typeface="Arial" charset="0"/>
              </a:rPr>
              <a:t>Kiran</a:t>
            </a:r>
            <a:r>
              <a:rPr lang="en-US" altLang="en-US" sz="4300" dirty="0">
                <a:latin typeface="Candara" panose="020E0502030303020204" pitchFamily="34" charset="0"/>
                <a:ea typeface="Cambria Math" pitchFamily="18" charset="0"/>
                <a:cs typeface="Arial" charset="0"/>
              </a:rPr>
              <a:t> Building, Off </a:t>
            </a:r>
            <a:r>
              <a:rPr lang="en-US" altLang="en-US" sz="4300" dirty="0" err="1">
                <a:latin typeface="Candara" panose="020E0502030303020204" pitchFamily="34" charset="0"/>
                <a:ea typeface="Cambria Math" pitchFamily="18" charset="0"/>
                <a:cs typeface="Arial" charset="0"/>
              </a:rPr>
              <a:t>Teethal</a:t>
            </a:r>
            <a:r>
              <a:rPr lang="en-US" altLang="en-US" sz="4300" dirty="0">
                <a:latin typeface="Candara" panose="020E0502030303020204" pitchFamily="34" charset="0"/>
                <a:ea typeface="Cambria Math" pitchFamily="18" charset="0"/>
                <a:cs typeface="Arial" charset="0"/>
              </a:rPr>
              <a:t> Road, </a:t>
            </a:r>
            <a:r>
              <a:rPr lang="en-US" altLang="en-US" sz="4300" dirty="0" err="1">
                <a:latin typeface="Candara" panose="020E0502030303020204" pitchFamily="34" charset="0"/>
                <a:ea typeface="Cambria Math" pitchFamily="18" charset="0"/>
                <a:cs typeface="Arial" charset="0"/>
              </a:rPr>
              <a:t>Valsad</a:t>
            </a:r>
            <a:r>
              <a:rPr lang="en-US" altLang="en-US" sz="4300" dirty="0">
                <a:latin typeface="Candara" panose="020E0502030303020204" pitchFamily="34" charset="0"/>
                <a:ea typeface="Cambria Math" pitchFamily="18" charset="0"/>
                <a:cs typeface="Arial" charset="0"/>
              </a:rPr>
              <a:t>, Gujarat</a:t>
            </a:r>
          </a:p>
          <a:p>
            <a:pPr>
              <a:buNone/>
            </a:pPr>
            <a:r>
              <a:rPr lang="en-US" sz="2500" dirty="0"/>
              <a:t/>
            </a:r>
            <a:br>
              <a:rPr lang="en-US" sz="2500" dirty="0"/>
            </a:br>
            <a:endParaRPr lang="en-US" sz="2500" dirty="0"/>
          </a:p>
          <a:p>
            <a:endParaRPr lang="en-US" dirty="0"/>
          </a:p>
          <a:p>
            <a:endParaRPr lang="en-US" dirty="0"/>
          </a:p>
        </p:txBody>
      </p:sp>
      <p:sp>
        <p:nvSpPr>
          <p:cNvPr id="2" name="Title 1"/>
          <p:cNvSpPr>
            <a:spLocks noGrp="1"/>
          </p:cNvSpPr>
          <p:nvPr>
            <p:ph type="title"/>
          </p:nvPr>
        </p:nvSpPr>
        <p:spPr>
          <a:xfrm>
            <a:off x="618186" y="365125"/>
            <a:ext cx="10735614" cy="845489"/>
          </a:xfrm>
        </p:spPr>
        <p:txBody>
          <a:bodyPr/>
          <a:lstStyle/>
          <a:p>
            <a:r>
              <a:rPr lang="en-IN" b="1" dirty="0"/>
              <a:t>Thank You!</a:t>
            </a:r>
            <a:endParaRPr lang="en-US" b="1" dirty="0"/>
          </a:p>
        </p:txBody>
      </p:sp>
      <p:sp>
        <p:nvSpPr>
          <p:cNvPr id="5" name="Footer Placeholder 4"/>
          <p:cNvSpPr>
            <a:spLocks noGrp="1"/>
          </p:cNvSpPr>
          <p:nvPr>
            <p:ph type="ftr" sz="quarter" idx="11"/>
          </p:nvPr>
        </p:nvSpPr>
        <p:spPr>
          <a:xfrm>
            <a:off x="9903854" y="6250324"/>
            <a:ext cx="1678546" cy="365125"/>
          </a:xfrm>
        </p:spPr>
        <p:txBody>
          <a:bodyPr/>
          <a:lstStyle/>
          <a:p>
            <a:r>
              <a:rPr lang="en-US" b="1" dirty="0" smtClean="0"/>
              <a:t>UBR Legal Advocates</a:t>
            </a:r>
            <a:endParaRPr lang="en-US" b="1" dirty="0"/>
          </a:p>
        </p:txBody>
      </p:sp>
    </p:spTree>
    <p:extLst>
      <p:ext uri="{BB962C8B-B14F-4D97-AF65-F5344CB8AC3E}">
        <p14:creationId xmlns:p14="http://schemas.microsoft.com/office/powerpoint/2010/main" val="39237707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208835"/>
            <a:ext cx="10972800" cy="1143000"/>
          </a:xfrm>
        </p:spPr>
        <p:txBody>
          <a:bodyPr>
            <a:normAutofit/>
          </a:bodyPr>
          <a:lstStyle/>
          <a:p>
            <a:pPr algn="ctr"/>
            <a:r>
              <a:rPr lang="en-US" sz="2800" dirty="0">
                <a:solidFill>
                  <a:schemeClr val="tx1"/>
                </a:solidFill>
                <a:latin typeface="Candara" panose="020E0502030303020204" pitchFamily="34" charset="0"/>
              </a:rPr>
              <a:t>REASON TO BELIEVE UNDER SECTION 69 &amp; SECTION 70</a:t>
            </a:r>
            <a:endParaRPr lang="en-IN" sz="2800" dirty="0">
              <a:solidFill>
                <a:schemeClr val="tx1"/>
              </a:solidFill>
              <a:latin typeface="Candara" panose="020E0502030303020204" pitchFamily="34" charset="0"/>
            </a:endParaRPr>
          </a:p>
        </p:txBody>
      </p:sp>
      <p:sp>
        <p:nvSpPr>
          <p:cNvPr id="4" name="Rectangle 3"/>
          <p:cNvSpPr/>
          <p:nvPr/>
        </p:nvSpPr>
        <p:spPr>
          <a:xfrm>
            <a:off x="10242605" y="6348143"/>
            <a:ext cx="1457450" cy="261610"/>
          </a:xfrm>
          <a:prstGeom prst="rect">
            <a:avLst/>
          </a:prstGeom>
        </p:spPr>
        <p:txBody>
          <a:bodyPr wrap="none">
            <a:spAutoFit/>
          </a:bodyPr>
          <a:lstStyle/>
          <a:p>
            <a:pPr algn="r"/>
            <a:r>
              <a:rPr lang="en-US" sz="1100" b="1" dirty="0">
                <a:latin typeface="Candara" panose="020E0502030303020204" pitchFamily="34" charset="0"/>
              </a:rPr>
              <a:t>UBR Legal Advocates</a:t>
            </a:r>
          </a:p>
        </p:txBody>
      </p:sp>
      <p:graphicFrame>
        <p:nvGraphicFramePr>
          <p:cNvPr id="7" name="Content Placeholder 6">
            <a:extLst>
              <a:ext uri="{FF2B5EF4-FFF2-40B4-BE49-F238E27FC236}">
                <a16:creationId xmlns:a16="http://schemas.microsoft.com/office/drawing/2014/main" xmlns="" id="{BA0ECAB2-5453-2546-BCC8-24622373A4DB}"/>
              </a:ext>
            </a:extLst>
          </p:cNvPr>
          <p:cNvGraphicFramePr>
            <a:graphicFrameLocks noGrp="1"/>
          </p:cNvGraphicFramePr>
          <p:nvPr>
            <p:ph idx="1"/>
            <p:extLst/>
          </p:nvPr>
        </p:nvGraphicFramePr>
        <p:xfrm>
          <a:off x="609600" y="714703"/>
          <a:ext cx="10972800" cy="57701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41842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92F17050-0B92-324A-AAB1-A71D3E31A16E}"/>
              </a:ext>
            </a:extLst>
          </p:cNvPr>
          <p:cNvGraphicFramePr>
            <a:graphicFrameLocks noGrp="1"/>
          </p:cNvGraphicFramePr>
          <p:nvPr>
            <p:ph idx="1"/>
            <p:extLst/>
          </p:nvPr>
        </p:nvGraphicFramePr>
        <p:xfrm>
          <a:off x="325820" y="815676"/>
          <a:ext cx="11540359" cy="5819412"/>
        </p:xfrm>
        <a:graphic>
          <a:graphicData uri="http://schemas.openxmlformats.org/drawingml/2006/table">
            <a:tbl>
              <a:tblPr firstRow="1" bandRow="1">
                <a:tableStyleId>{BC89EF96-8CEA-46FF-86C4-4CE0E7609802}</a:tableStyleId>
              </a:tblPr>
              <a:tblGrid>
                <a:gridCol w="1003844">
                  <a:extLst>
                    <a:ext uri="{9D8B030D-6E8A-4147-A177-3AD203B41FA5}">
                      <a16:colId xmlns:a16="http://schemas.microsoft.com/office/drawing/2014/main" xmlns="" val="967747547"/>
                    </a:ext>
                  </a:extLst>
                </a:gridCol>
                <a:gridCol w="10536515">
                  <a:extLst>
                    <a:ext uri="{9D8B030D-6E8A-4147-A177-3AD203B41FA5}">
                      <a16:colId xmlns:a16="http://schemas.microsoft.com/office/drawing/2014/main" xmlns="" val="2335027027"/>
                    </a:ext>
                  </a:extLst>
                </a:gridCol>
              </a:tblGrid>
              <a:tr h="1756154">
                <a:tc>
                  <a:txBody>
                    <a:bodyPr/>
                    <a:lstStyle/>
                    <a:p>
                      <a:pPr algn="just"/>
                      <a:r>
                        <a:rPr lang="en-US" sz="1600" b="0" dirty="0">
                          <a:latin typeface="Candara" panose="020E0502030303020204" pitchFamily="34" charset="0"/>
                        </a:rPr>
                        <a:t>When the proper officer can arrest?</a:t>
                      </a:r>
                    </a:p>
                  </a:txBody>
                  <a:tcPr>
                    <a:solidFill>
                      <a:schemeClr val="bg2"/>
                    </a:solidFill>
                  </a:tcPr>
                </a:tc>
                <a:tc>
                  <a:txBody>
                    <a:bodyPr/>
                    <a:lstStyle/>
                    <a:p>
                      <a:pPr algn="just"/>
                      <a:r>
                        <a:rPr lang="en-US" sz="1600" b="0" dirty="0">
                          <a:latin typeface="Candara" panose="020E0502030303020204" pitchFamily="34" charset="0"/>
                        </a:rPr>
                        <a:t>The Commissioner of CGST can authorize a CGST officer to arrest a person</a:t>
                      </a:r>
                    </a:p>
                    <a:p>
                      <a:pPr marL="93663" indent="-93663" algn="just">
                        <a:buFont typeface="Arial" panose="020B0604020202020204" pitchFamily="34" charset="0"/>
                        <a:buChar char="•"/>
                        <a:tabLst/>
                      </a:pPr>
                      <a:r>
                        <a:rPr lang="en-US" sz="1600" b="0" dirty="0">
                          <a:latin typeface="Candara" panose="020E0502030303020204" pitchFamily="34" charset="0"/>
                        </a:rPr>
                        <a:t>If he has </a:t>
                      </a:r>
                      <a:r>
                        <a:rPr lang="en-US" sz="1600" b="1" dirty="0">
                          <a:latin typeface="Candara" panose="020E0502030303020204" pitchFamily="34" charset="0"/>
                        </a:rPr>
                        <a:t>reason to believe </a:t>
                      </a:r>
                      <a:r>
                        <a:rPr lang="en-US" sz="1600" b="0" dirty="0">
                          <a:latin typeface="Candara" panose="020E0502030303020204" pitchFamily="34" charset="0"/>
                        </a:rPr>
                        <a:t>that the person has committed an offence attracting a punishment prescribed under section 132(1) (a), (b), (c), (d) or Sec 132(2) of the CGST/SGST Act.</a:t>
                      </a:r>
                    </a:p>
                    <a:p>
                      <a:pPr marL="93663" indent="-93663" algn="just">
                        <a:buFont typeface="Arial" panose="020B0604020202020204" pitchFamily="34" charset="0"/>
                        <a:buChar char="•"/>
                        <a:tabLst/>
                      </a:pPr>
                      <a:r>
                        <a:rPr lang="en-US" sz="1600" b="0" dirty="0">
                          <a:latin typeface="Candara" panose="020E0502030303020204" pitchFamily="34" charset="0"/>
                        </a:rPr>
                        <a:t>Person can be arrested only where the tax evasion is more than 5 crore rupees or where a he has been convicted earlier under CGST Act.</a:t>
                      </a:r>
                    </a:p>
                  </a:txBody>
                  <a:tcPr/>
                </a:tc>
                <a:extLst>
                  <a:ext uri="{0D108BD9-81ED-4DB2-BD59-A6C34878D82A}">
                    <a16:rowId xmlns:a16="http://schemas.microsoft.com/office/drawing/2014/main" xmlns="" val="935386539"/>
                  </a:ext>
                </a:extLst>
              </a:tr>
              <a:tr h="1480679">
                <a:tc>
                  <a:txBody>
                    <a:bodyPr/>
                    <a:lstStyle/>
                    <a:p>
                      <a:pPr algn="just"/>
                      <a:r>
                        <a:rPr lang="en-US" sz="1600" b="0" dirty="0">
                          <a:latin typeface="Candara" panose="020E0502030303020204" pitchFamily="34" charset="0"/>
                        </a:rPr>
                        <a:t>Safeguards</a:t>
                      </a:r>
                    </a:p>
                  </a:txBody>
                  <a:tcPr>
                    <a:solidFill>
                      <a:schemeClr val="bg2">
                        <a:lumMod val="75000"/>
                        <a:alpha val="20000"/>
                      </a:schemeClr>
                    </a:solidFill>
                  </a:tcPr>
                </a:tc>
                <a:tc>
                  <a:txBody>
                    <a:bodyPr/>
                    <a:lstStyle/>
                    <a:p>
                      <a:pPr marL="93663" indent="-93663" algn="just">
                        <a:buFont typeface="Arial" panose="020B0604020202020204" pitchFamily="34" charset="0"/>
                        <a:buChar char="•"/>
                        <a:tabLst/>
                      </a:pPr>
                      <a:r>
                        <a:rPr lang="en-US" sz="1600" b="0" dirty="0">
                          <a:latin typeface="Candara" panose="020E0502030303020204" pitchFamily="34" charset="0"/>
                        </a:rPr>
                        <a:t>If a person is arrested for a cognizable offence, he must be informed in writing of the grounds of arrest and he must be produced before a magistrate within 24 hours of his arrest.</a:t>
                      </a:r>
                    </a:p>
                    <a:p>
                      <a:pPr marL="93663" indent="-93663" algn="just">
                        <a:buFont typeface="Arial" panose="020B0604020202020204" pitchFamily="34" charset="0"/>
                        <a:buChar char="•"/>
                        <a:tabLst/>
                      </a:pPr>
                      <a:r>
                        <a:rPr lang="en-US" sz="1600" b="0" dirty="0">
                          <a:latin typeface="Candara" panose="020E0502030303020204" pitchFamily="34" charset="0"/>
                        </a:rPr>
                        <a:t>If a person is arrested for non- cognizable &amp; bailable offence: The Deputy/ Assistant Commissioner of CGST/SGST can release him on bail and he will be subject to the same provisions as an officer in-charge of a police station under section 436 of the Code of Criminal Procedure, 1973</a:t>
                      </a:r>
                    </a:p>
                  </a:txBody>
                  <a:tcPr>
                    <a:solidFill>
                      <a:schemeClr val="bg1">
                        <a:alpha val="20000"/>
                      </a:schemeClr>
                    </a:solidFill>
                  </a:tcPr>
                </a:tc>
                <a:extLst>
                  <a:ext uri="{0D108BD9-81ED-4DB2-BD59-A6C34878D82A}">
                    <a16:rowId xmlns:a16="http://schemas.microsoft.com/office/drawing/2014/main" xmlns="" val="2827381416"/>
                  </a:ext>
                </a:extLst>
              </a:tr>
              <a:tr h="2582579">
                <a:tc>
                  <a:txBody>
                    <a:bodyPr/>
                    <a:lstStyle/>
                    <a:p>
                      <a:pPr algn="just"/>
                      <a:r>
                        <a:rPr lang="en-US" sz="1600" b="0" dirty="0">
                          <a:latin typeface="Candara" panose="020E0502030303020204" pitchFamily="34" charset="0"/>
                        </a:rPr>
                        <a:t>Judicial Pronouncement</a:t>
                      </a:r>
                    </a:p>
                  </a:txBody>
                  <a:tcPr>
                    <a:solidFill>
                      <a:schemeClr val="bg2">
                        <a:lumMod val="75000"/>
                        <a:alpha val="20000"/>
                      </a:schemeClr>
                    </a:solidFill>
                  </a:tcPr>
                </a:tc>
                <a:tc>
                  <a:txBody>
                    <a:bodyPr/>
                    <a:lstStyle/>
                    <a:p>
                      <a:pPr marL="93663" marR="0" lvl="0" indent="-93663"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kern="1200" dirty="0">
                          <a:solidFill>
                            <a:schemeClr val="tx1"/>
                          </a:solidFill>
                          <a:effectLst/>
                          <a:latin typeface="Candara" panose="020E0502030303020204" pitchFamily="34" charset="0"/>
                          <a:ea typeface="+mn-ea"/>
                          <a:cs typeface="+mn-cs"/>
                        </a:rPr>
                        <a:t>Delegation by officer under Section 69(1) is ought to be specific. </a:t>
                      </a:r>
                      <a:r>
                        <a:rPr kumimoji="0" lang="en-IN" sz="1600" i="1" kern="1200" dirty="0">
                          <a:solidFill>
                            <a:schemeClr val="tx1"/>
                          </a:solidFill>
                          <a:effectLst/>
                          <a:latin typeface="Candara" panose="020E0502030303020204" pitchFamily="34" charset="0"/>
                          <a:ea typeface="+mn-ea"/>
                          <a:cs typeface="+mn-cs"/>
                        </a:rPr>
                        <a:t>See:</a:t>
                      </a:r>
                      <a:r>
                        <a:rPr kumimoji="0" lang="en-US" sz="1600" b="1" i="1" kern="1200" dirty="0">
                          <a:solidFill>
                            <a:schemeClr val="tx1"/>
                          </a:solidFill>
                          <a:effectLst/>
                          <a:latin typeface="Candara" panose="020E0502030303020204" pitchFamily="34" charset="0"/>
                          <a:ea typeface="+mn-ea"/>
                          <a:cs typeface="+mn-cs"/>
                        </a:rPr>
                        <a:t> </a:t>
                      </a:r>
                      <a:r>
                        <a:rPr kumimoji="0" lang="en-IN" sz="1600" b="1" i="1" kern="1200" dirty="0">
                          <a:solidFill>
                            <a:schemeClr val="tx1"/>
                          </a:solidFill>
                          <a:effectLst/>
                          <a:latin typeface="Candara" panose="020E0502030303020204" pitchFamily="34" charset="0"/>
                          <a:ea typeface="+mn-ea"/>
                          <a:cs typeface="+mn-cs"/>
                        </a:rPr>
                        <a:t>Deep Suresh </a:t>
                      </a:r>
                      <a:r>
                        <a:rPr kumimoji="0" lang="en-IN" sz="1600" b="1" i="1" kern="1200" dirty="0" err="1">
                          <a:solidFill>
                            <a:schemeClr val="tx1"/>
                          </a:solidFill>
                          <a:effectLst/>
                          <a:latin typeface="Candara" panose="020E0502030303020204" pitchFamily="34" charset="0"/>
                          <a:ea typeface="+mn-ea"/>
                          <a:cs typeface="+mn-cs"/>
                        </a:rPr>
                        <a:t>Gadhech</a:t>
                      </a:r>
                      <a:r>
                        <a:rPr kumimoji="0" lang="en-IN" sz="1600" b="1" i="1" kern="1200" dirty="0">
                          <a:solidFill>
                            <a:schemeClr val="tx1"/>
                          </a:solidFill>
                          <a:effectLst/>
                          <a:latin typeface="Candara" panose="020E0502030303020204" pitchFamily="34" charset="0"/>
                          <a:ea typeface="+mn-ea"/>
                          <a:cs typeface="+mn-cs"/>
                        </a:rPr>
                        <a:t> Vs. State of Gujarat – 2020 (43) GSTL 641(</a:t>
                      </a:r>
                      <a:r>
                        <a:rPr kumimoji="0" lang="en-IN" sz="1600" b="1" i="1" kern="1200" dirty="0" err="1">
                          <a:solidFill>
                            <a:schemeClr val="tx1"/>
                          </a:solidFill>
                          <a:effectLst/>
                          <a:latin typeface="Candara" panose="020E0502030303020204" pitchFamily="34" charset="0"/>
                          <a:ea typeface="+mn-ea"/>
                          <a:cs typeface="+mn-cs"/>
                        </a:rPr>
                        <a:t>Guj</a:t>
                      </a:r>
                      <a:r>
                        <a:rPr kumimoji="0" lang="en-IN" sz="1600" b="1" i="1" kern="1200" dirty="0">
                          <a:solidFill>
                            <a:schemeClr val="tx1"/>
                          </a:solidFill>
                          <a:effectLst/>
                          <a:latin typeface="Candara" panose="020E0502030303020204" pitchFamily="34" charset="0"/>
                          <a:ea typeface="+mn-ea"/>
                          <a:cs typeface="+mn-cs"/>
                        </a:rPr>
                        <a:t>.)</a:t>
                      </a:r>
                    </a:p>
                    <a:p>
                      <a:pPr marL="93663" marR="0" lvl="0" indent="-93663"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IN" sz="1600" b="0" i="0" kern="1200" dirty="0">
                          <a:solidFill>
                            <a:schemeClr val="tx1"/>
                          </a:solidFill>
                          <a:effectLst/>
                          <a:latin typeface="Candara" panose="020E0502030303020204" pitchFamily="34" charset="0"/>
                          <a:ea typeface="+mn-ea"/>
                          <a:cs typeface="+mn-cs"/>
                        </a:rPr>
                        <a:t>Power of arrest should not be exercised at the whims and caprices of any officer, it should be exercised in exceptional circumstances during investigation. </a:t>
                      </a:r>
                      <a:r>
                        <a:rPr kumimoji="0" lang="en-IN" sz="1600" b="1" i="1" kern="1200" dirty="0">
                          <a:solidFill>
                            <a:schemeClr val="tx1"/>
                          </a:solidFill>
                          <a:effectLst/>
                          <a:latin typeface="Candara" panose="020E0502030303020204" pitchFamily="34" charset="0"/>
                          <a:ea typeface="+mn-ea"/>
                          <a:cs typeface="+mn-cs"/>
                        </a:rPr>
                        <a:t>See: Akhil Krishan </a:t>
                      </a:r>
                      <a:r>
                        <a:rPr kumimoji="0" lang="en-IN" sz="1600" b="1" i="1" kern="1200" dirty="0" err="1">
                          <a:solidFill>
                            <a:schemeClr val="tx1"/>
                          </a:solidFill>
                          <a:effectLst/>
                          <a:latin typeface="Candara" panose="020E0502030303020204" pitchFamily="34" charset="0"/>
                          <a:ea typeface="+mn-ea"/>
                          <a:cs typeface="+mn-cs"/>
                        </a:rPr>
                        <a:t>Maggu</a:t>
                      </a:r>
                      <a:r>
                        <a:rPr kumimoji="0" lang="en-IN" sz="1600" b="1" i="1" kern="1200" dirty="0">
                          <a:solidFill>
                            <a:schemeClr val="tx1"/>
                          </a:solidFill>
                          <a:effectLst/>
                          <a:latin typeface="Candara" panose="020E0502030303020204" pitchFamily="34" charset="0"/>
                          <a:ea typeface="+mn-ea"/>
                          <a:cs typeface="+mn-cs"/>
                        </a:rPr>
                        <a:t> And </a:t>
                      </a:r>
                      <a:r>
                        <a:rPr kumimoji="0" lang="en-IN" sz="1600" b="1" i="1" kern="1200" dirty="0" err="1">
                          <a:solidFill>
                            <a:schemeClr val="tx1"/>
                          </a:solidFill>
                          <a:effectLst/>
                          <a:latin typeface="Candara" panose="020E0502030303020204" pitchFamily="34" charset="0"/>
                          <a:ea typeface="+mn-ea"/>
                          <a:cs typeface="+mn-cs"/>
                        </a:rPr>
                        <a:t>Anr</a:t>
                      </a:r>
                      <a:r>
                        <a:rPr kumimoji="0" lang="en-IN" sz="1600" b="1" i="1" kern="1200" dirty="0">
                          <a:solidFill>
                            <a:schemeClr val="tx1"/>
                          </a:solidFill>
                          <a:effectLst/>
                          <a:latin typeface="Candara" panose="020E0502030303020204" pitchFamily="34" charset="0"/>
                          <a:ea typeface="+mn-ea"/>
                          <a:cs typeface="+mn-cs"/>
                        </a:rPr>
                        <a:t> Vs Deputy Director</a:t>
                      </a:r>
                      <a:br>
                        <a:rPr kumimoji="0" lang="en-IN" sz="1600" b="1" i="1" kern="1200" dirty="0">
                          <a:solidFill>
                            <a:schemeClr val="tx1"/>
                          </a:solidFill>
                          <a:effectLst/>
                          <a:latin typeface="Candara" panose="020E0502030303020204" pitchFamily="34" charset="0"/>
                          <a:ea typeface="+mn-ea"/>
                          <a:cs typeface="+mn-cs"/>
                        </a:rPr>
                      </a:br>
                      <a:r>
                        <a:rPr kumimoji="0" lang="en-IN" sz="1600" b="1" i="1" kern="1200" dirty="0">
                          <a:solidFill>
                            <a:schemeClr val="tx1"/>
                          </a:solidFill>
                          <a:effectLst/>
                          <a:latin typeface="Candara" panose="020E0502030303020204" pitchFamily="34" charset="0"/>
                          <a:ea typeface="+mn-ea"/>
                          <a:cs typeface="+mn-cs"/>
                        </a:rPr>
                        <a:t>Directorate General Of </a:t>
                      </a:r>
                      <a:r>
                        <a:rPr kumimoji="0" lang="en-IN" sz="1600" b="1" i="1" kern="1200" dirty="0" err="1">
                          <a:solidFill>
                            <a:schemeClr val="tx1"/>
                          </a:solidFill>
                          <a:effectLst/>
                          <a:latin typeface="Candara" panose="020E0502030303020204" pitchFamily="34" charset="0"/>
                          <a:ea typeface="+mn-ea"/>
                          <a:cs typeface="+mn-cs"/>
                        </a:rPr>
                        <a:t>Gst</a:t>
                      </a:r>
                      <a:r>
                        <a:rPr kumimoji="0" lang="en-IN" sz="1600" b="1" i="1" kern="1200" dirty="0">
                          <a:solidFill>
                            <a:schemeClr val="tx1"/>
                          </a:solidFill>
                          <a:effectLst/>
                          <a:latin typeface="Candara" panose="020E0502030303020204" pitchFamily="34" charset="0"/>
                          <a:ea typeface="+mn-ea"/>
                          <a:cs typeface="+mn-cs"/>
                        </a:rPr>
                        <a:t> Intelligence And Ors-2019-TIOL-2615-HC-P&amp;H-GST</a:t>
                      </a:r>
                    </a:p>
                    <a:p>
                      <a:pPr marL="93663" marR="0" lvl="0" indent="-93663"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latin typeface="Candara" panose="020E0502030303020204" pitchFamily="34" charset="0"/>
                        </a:rPr>
                        <a:t>The requirement under Section 69 (1) is reasons to believe that not only a person has committed any offence as specified but also as to why such person needs to be arrested. </a:t>
                      </a:r>
                      <a:r>
                        <a:rPr lang="en-US" sz="1600" b="1" i="1" dirty="0">
                          <a:latin typeface="Candara" panose="020E0502030303020204" pitchFamily="34" charset="0"/>
                        </a:rPr>
                        <a:t>See: </a:t>
                      </a:r>
                      <a:r>
                        <a:rPr lang="en-US" sz="1600" b="1" i="1" dirty="0" err="1">
                          <a:latin typeface="Candara" panose="020E0502030303020204" pitchFamily="34" charset="0"/>
                        </a:rPr>
                        <a:t>Daulat</a:t>
                      </a:r>
                      <a:r>
                        <a:rPr lang="en-US" sz="1600" b="1" i="1" dirty="0">
                          <a:latin typeface="Candara" panose="020E0502030303020204" pitchFamily="34" charset="0"/>
                        </a:rPr>
                        <a:t> </a:t>
                      </a:r>
                      <a:r>
                        <a:rPr lang="en-US" sz="1600" b="1" i="1" dirty="0" err="1">
                          <a:latin typeface="Candara" panose="020E0502030303020204" pitchFamily="34" charset="0"/>
                        </a:rPr>
                        <a:t>Samirmal</a:t>
                      </a:r>
                      <a:r>
                        <a:rPr lang="en-US" sz="1600" b="1" i="1" dirty="0">
                          <a:latin typeface="Candara" panose="020E0502030303020204" pitchFamily="34" charset="0"/>
                        </a:rPr>
                        <a:t> Mehta Vs </a:t>
                      </a:r>
                      <a:r>
                        <a:rPr lang="en-US" sz="1600" b="1" i="1" dirty="0" err="1">
                          <a:latin typeface="Candara" panose="020E0502030303020204" pitchFamily="34" charset="0"/>
                        </a:rPr>
                        <a:t>UoI</a:t>
                      </a:r>
                      <a:r>
                        <a:rPr lang="en-US" sz="1600" b="1" i="1" dirty="0">
                          <a:latin typeface="Candara" panose="020E0502030303020204" pitchFamily="34" charset="0"/>
                        </a:rPr>
                        <a:t>-</a:t>
                      </a:r>
                      <a:r>
                        <a:rPr lang="en-IN" sz="1600" b="1" i="1" dirty="0">
                          <a:latin typeface="Candara" panose="020E0502030303020204" pitchFamily="34" charset="0"/>
                        </a:rPr>
                        <a:t>2021-TIOL-390-HC-MUM-GST</a:t>
                      </a:r>
                      <a:endParaRPr kumimoji="0" lang="en-IN" sz="1600" b="1" i="1" kern="1200" dirty="0">
                        <a:solidFill>
                          <a:schemeClr val="tx1"/>
                        </a:solidFill>
                        <a:effectLst/>
                        <a:latin typeface="Candara" panose="020E0502030303020204" pitchFamily="34" charset="0"/>
                        <a:ea typeface="+mn-ea"/>
                        <a:cs typeface="+mn-cs"/>
                      </a:endParaRPr>
                    </a:p>
                    <a:p>
                      <a:pPr algn="just"/>
                      <a:endParaRPr lang="en-US" sz="1600" b="0" dirty="0">
                        <a:latin typeface="Candara" panose="020E0502030303020204" pitchFamily="34" charset="0"/>
                      </a:endParaRPr>
                    </a:p>
                  </a:txBody>
                  <a:tcPr>
                    <a:solidFill>
                      <a:schemeClr val="bg1"/>
                    </a:solidFill>
                  </a:tcPr>
                </a:tc>
                <a:extLst>
                  <a:ext uri="{0D108BD9-81ED-4DB2-BD59-A6C34878D82A}">
                    <a16:rowId xmlns:a16="http://schemas.microsoft.com/office/drawing/2014/main" xmlns="" val="3170807714"/>
                  </a:ext>
                </a:extLst>
              </a:tr>
            </a:tbl>
          </a:graphicData>
        </a:graphic>
      </p:graphicFrame>
      <p:sp>
        <p:nvSpPr>
          <p:cNvPr id="3" name="Title 2">
            <a:extLst>
              <a:ext uri="{FF2B5EF4-FFF2-40B4-BE49-F238E27FC236}">
                <a16:creationId xmlns:a16="http://schemas.microsoft.com/office/drawing/2014/main" xmlns="" id="{4E14F964-AC47-F541-ABEF-049F9AEEE520}"/>
              </a:ext>
            </a:extLst>
          </p:cNvPr>
          <p:cNvSpPr>
            <a:spLocks noGrp="1"/>
          </p:cNvSpPr>
          <p:nvPr>
            <p:ph type="title"/>
          </p:nvPr>
        </p:nvSpPr>
        <p:spPr>
          <a:xfrm>
            <a:off x="620110" y="-147139"/>
            <a:ext cx="10972800" cy="914400"/>
          </a:xfrm>
        </p:spPr>
        <p:txBody>
          <a:bodyPr>
            <a:noAutofit/>
          </a:bodyPr>
          <a:lstStyle/>
          <a:p>
            <a:pPr algn="ctr"/>
            <a:r>
              <a:rPr lang="en-US" sz="3600" dirty="0">
                <a:solidFill>
                  <a:schemeClr val="tx1"/>
                </a:solidFill>
                <a:latin typeface="Candara" panose="020E0502030303020204" pitchFamily="34" charset="0"/>
              </a:rPr>
              <a:t>POWER TO ARREST UNDER SECTION 69</a:t>
            </a:r>
          </a:p>
        </p:txBody>
      </p:sp>
      <p:sp>
        <p:nvSpPr>
          <p:cNvPr id="5" name="TextBox 4">
            <a:extLst>
              <a:ext uri="{FF2B5EF4-FFF2-40B4-BE49-F238E27FC236}">
                <a16:creationId xmlns:a16="http://schemas.microsoft.com/office/drawing/2014/main" xmlns="" id="{F78A754D-321B-B84F-8B0B-FD10F7420749}"/>
              </a:ext>
            </a:extLst>
          </p:cNvPr>
          <p:cNvSpPr txBox="1"/>
          <p:nvPr/>
        </p:nvSpPr>
        <p:spPr>
          <a:xfrm>
            <a:off x="10654295" y="6635088"/>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9767018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630AD274-9DF9-0641-8023-E4BCE8BBB9B9}"/>
              </a:ext>
            </a:extLst>
          </p:cNvPr>
          <p:cNvGraphicFramePr>
            <a:graphicFrameLocks noGrp="1"/>
          </p:cNvGraphicFramePr>
          <p:nvPr>
            <p:ph idx="1"/>
            <p:extLst/>
          </p:nvPr>
        </p:nvGraphicFramePr>
        <p:xfrm>
          <a:off x="1828800" y="721895"/>
          <a:ext cx="8610600" cy="58313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xmlns="" id="{DBB278F6-9492-5F46-B0DC-A6CDF1C46CEB}"/>
              </a:ext>
            </a:extLst>
          </p:cNvPr>
          <p:cNvSpPr txBox="1"/>
          <p:nvPr/>
        </p:nvSpPr>
        <p:spPr>
          <a:xfrm>
            <a:off x="10556868" y="6553200"/>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34325661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C4DE5349-D922-3647-B644-7116A47F9452}"/>
              </a:ext>
            </a:extLst>
          </p:cNvPr>
          <p:cNvGraphicFramePr>
            <a:graphicFrameLocks noGrp="1"/>
          </p:cNvGraphicFramePr>
          <p:nvPr>
            <p:ph idx="1"/>
            <p:extLst/>
          </p:nvPr>
        </p:nvGraphicFramePr>
        <p:xfrm>
          <a:off x="126125" y="791030"/>
          <a:ext cx="11881392" cy="6065929"/>
        </p:xfrm>
        <a:graphic>
          <a:graphicData uri="http://schemas.openxmlformats.org/drawingml/2006/table">
            <a:tbl>
              <a:tblPr firstRow="1" bandRow="1">
                <a:tableStyleId>{BC89EF96-8CEA-46FF-86C4-4CE0E7609802}</a:tableStyleId>
              </a:tblPr>
              <a:tblGrid>
                <a:gridCol w="2273796">
                  <a:extLst>
                    <a:ext uri="{9D8B030D-6E8A-4147-A177-3AD203B41FA5}">
                      <a16:colId xmlns:a16="http://schemas.microsoft.com/office/drawing/2014/main" xmlns="" val="613680509"/>
                    </a:ext>
                  </a:extLst>
                </a:gridCol>
                <a:gridCol w="9607596">
                  <a:extLst>
                    <a:ext uri="{9D8B030D-6E8A-4147-A177-3AD203B41FA5}">
                      <a16:colId xmlns:a16="http://schemas.microsoft.com/office/drawing/2014/main" xmlns="" val="2895654347"/>
                    </a:ext>
                  </a:extLst>
                </a:gridCol>
              </a:tblGrid>
              <a:tr h="1024194">
                <a:tc>
                  <a:txBody>
                    <a:bodyPr/>
                    <a:lstStyle/>
                    <a:p>
                      <a:pPr algn="just"/>
                      <a:r>
                        <a:rPr lang="en-US" sz="1600" b="0" dirty="0">
                          <a:latin typeface="Candara" panose="020E0502030303020204" pitchFamily="34" charset="0"/>
                        </a:rPr>
                        <a:t>When the proper officer can issue summon</a:t>
                      </a:r>
                    </a:p>
                  </a:txBody>
                  <a:tcPr>
                    <a:solidFill>
                      <a:schemeClr val="bg2"/>
                    </a:solidFill>
                  </a:tcPr>
                </a:tc>
                <a:tc>
                  <a:txBody>
                    <a:bodyPr/>
                    <a:lstStyle/>
                    <a:p>
                      <a:pPr algn="just"/>
                      <a:r>
                        <a:rPr lang="en-US" sz="1600" b="0" dirty="0">
                          <a:latin typeface="Candara" panose="020E0502030303020204" pitchFamily="34" charset="0"/>
                        </a:rPr>
                        <a:t>Summon can be issued by duly authorized CGST/SGST officer to call upon a person to present himself before the officer to:</a:t>
                      </a:r>
                    </a:p>
                    <a:p>
                      <a:pPr marL="285750" indent="-285750" algn="just">
                        <a:buFont typeface="Arial" panose="020B0604020202020204" pitchFamily="34" charset="0"/>
                        <a:buChar char="•"/>
                      </a:pPr>
                      <a:r>
                        <a:rPr lang="en-US" sz="1600" b="0" dirty="0">
                          <a:latin typeface="Candara" panose="020E0502030303020204" pitchFamily="34" charset="0"/>
                        </a:rPr>
                        <a:t>Either give evidence or produce a document or</a:t>
                      </a:r>
                    </a:p>
                    <a:p>
                      <a:pPr marL="285750" indent="-285750" algn="just">
                        <a:buFont typeface="Arial" panose="020B0604020202020204" pitchFamily="34" charset="0"/>
                        <a:buChar char="•"/>
                      </a:pPr>
                      <a:r>
                        <a:rPr lang="en-US" sz="1600" b="0" dirty="0">
                          <a:latin typeface="Candara" panose="020E0502030303020204" pitchFamily="34" charset="0"/>
                        </a:rPr>
                        <a:t>Any other thing in any inquiry which an officer is making.</a:t>
                      </a:r>
                    </a:p>
                  </a:txBody>
                  <a:tcPr>
                    <a:solidFill>
                      <a:schemeClr val="bg1"/>
                    </a:solidFill>
                  </a:tcPr>
                </a:tc>
                <a:extLst>
                  <a:ext uri="{0D108BD9-81ED-4DB2-BD59-A6C34878D82A}">
                    <a16:rowId xmlns:a16="http://schemas.microsoft.com/office/drawing/2014/main" xmlns="" val="928731066"/>
                  </a:ext>
                </a:extLst>
              </a:tr>
              <a:tr h="706694">
                <a:tc>
                  <a:txBody>
                    <a:bodyPr/>
                    <a:lstStyle/>
                    <a:p>
                      <a:pPr algn="just"/>
                      <a:r>
                        <a:rPr lang="en-US" sz="1600" dirty="0">
                          <a:latin typeface="Candara" panose="020E0502030303020204" pitchFamily="34" charset="0"/>
                        </a:rPr>
                        <a:t>Responsibilities of the person so summoned</a:t>
                      </a:r>
                    </a:p>
                  </a:txBody>
                  <a:tcPr>
                    <a:solidFill>
                      <a:schemeClr val="accent1">
                        <a:lumMod val="60000"/>
                        <a:lumOff val="40000"/>
                        <a:alpha val="20000"/>
                      </a:schemeClr>
                    </a:solidFill>
                  </a:tcPr>
                </a:tc>
                <a:tc>
                  <a:txBody>
                    <a:bodyPr/>
                    <a:lstStyle/>
                    <a:p>
                      <a:pPr algn="just"/>
                      <a:r>
                        <a:rPr lang="en-US" sz="1600" dirty="0">
                          <a:latin typeface="Candara" panose="020E0502030303020204" pitchFamily="34" charset="0"/>
                        </a:rPr>
                        <a:t>He is legally bound to attend (either in person or by an authorized representative) and he is bound to state the truth before the officer who has issued the summon upon any subject which is the subject matter of examination and to produce such documents and other things as may be required.</a:t>
                      </a:r>
                    </a:p>
                  </a:txBody>
                  <a:tcPr>
                    <a:solidFill>
                      <a:schemeClr val="bg1"/>
                    </a:solidFill>
                  </a:tcPr>
                </a:tc>
                <a:extLst>
                  <a:ext uri="{0D108BD9-81ED-4DB2-BD59-A6C34878D82A}">
                    <a16:rowId xmlns:a16="http://schemas.microsoft.com/office/drawing/2014/main" xmlns="" val="806457498"/>
                  </a:ext>
                </a:extLst>
              </a:tr>
              <a:tr h="2134009">
                <a:tc>
                  <a:txBody>
                    <a:bodyPr/>
                    <a:lstStyle/>
                    <a:p>
                      <a:pPr algn="just"/>
                      <a:r>
                        <a:rPr lang="en-US" sz="1600" dirty="0">
                          <a:latin typeface="Candara" panose="020E0502030303020204" pitchFamily="34" charset="0"/>
                        </a:rPr>
                        <a:t>Consequences of Non-Appearance to Summons</a:t>
                      </a:r>
                    </a:p>
                  </a:txBody>
                  <a:tcPr>
                    <a:solidFill>
                      <a:schemeClr val="bg2"/>
                    </a:solidFill>
                  </a:tcPr>
                </a:tc>
                <a:tc>
                  <a:txBody>
                    <a:bodyPr/>
                    <a:lstStyle/>
                    <a:p>
                      <a:pPr marL="285750" indent="-285750" algn="just">
                        <a:buFont typeface="Arial" panose="020B0604020202020204" pitchFamily="34" charset="0"/>
                        <a:buChar char="•"/>
                      </a:pPr>
                      <a:r>
                        <a:rPr lang="en-US" sz="1600" dirty="0">
                          <a:latin typeface="Candara" panose="020E0502030303020204" pitchFamily="34" charset="0"/>
                        </a:rPr>
                        <a:t>If a person does not appear on the date when summoned without any reasonable justification, he can be prosecuted under section 174 of the Indian Penal Code (IPC).</a:t>
                      </a:r>
                    </a:p>
                    <a:p>
                      <a:pPr marL="285750" indent="-285750" algn="just">
                        <a:buFont typeface="Arial" panose="020B0604020202020204" pitchFamily="34" charset="0"/>
                        <a:buChar char="•"/>
                      </a:pPr>
                      <a:r>
                        <a:rPr lang="en-US" sz="1600" dirty="0">
                          <a:latin typeface="Candara" panose="020E0502030303020204" pitchFamily="34" charset="0"/>
                        </a:rPr>
                        <a:t>If he absconds to avoid service of summons, he can be prosecuted under section 172 of the IPC and</a:t>
                      </a:r>
                    </a:p>
                    <a:p>
                      <a:pPr marL="285750" indent="-285750" algn="just">
                        <a:buFont typeface="Arial" panose="020B0604020202020204" pitchFamily="34" charset="0"/>
                        <a:buChar char="•"/>
                      </a:pPr>
                      <a:r>
                        <a:rPr lang="en-US" sz="1600" dirty="0">
                          <a:latin typeface="Candara" panose="020E0502030303020204" pitchFamily="34" charset="0"/>
                        </a:rPr>
                        <a:t>In case he does not produce the documents or electronic records required to be produced, he can be prosecuted under section 175 of the IPC</a:t>
                      </a:r>
                    </a:p>
                    <a:p>
                      <a:pPr marL="285750" indent="-285750" algn="just">
                        <a:buFont typeface="Arial" panose="020B0604020202020204" pitchFamily="34" charset="0"/>
                        <a:buChar char="•"/>
                      </a:pPr>
                      <a:r>
                        <a:rPr lang="en-US" sz="1600" dirty="0">
                          <a:latin typeface="Candara" panose="020E0502030303020204" pitchFamily="34" charset="0"/>
                        </a:rPr>
                        <a:t>In case he gives false evidence, he can be prosecuted under section 193 of the IPC.</a:t>
                      </a:r>
                    </a:p>
                    <a:p>
                      <a:pPr marL="285750" indent="-285750" algn="just">
                        <a:buFont typeface="Arial" panose="020B0604020202020204" pitchFamily="34" charset="0"/>
                        <a:buChar char="•"/>
                      </a:pPr>
                      <a:r>
                        <a:rPr lang="en-US" sz="1600" dirty="0">
                          <a:latin typeface="Candara" panose="020E0502030303020204" pitchFamily="34" charset="0"/>
                        </a:rPr>
                        <a:t>In addition, if a person does not appear before a CGST/ SGST officer who has issued the summon, he is liable to a penalty up to Rs 25,000/-</a:t>
                      </a:r>
                    </a:p>
                  </a:txBody>
                  <a:tcPr>
                    <a:solidFill>
                      <a:schemeClr val="bg1"/>
                    </a:solidFill>
                  </a:tcPr>
                </a:tc>
                <a:extLst>
                  <a:ext uri="{0D108BD9-81ED-4DB2-BD59-A6C34878D82A}">
                    <a16:rowId xmlns:a16="http://schemas.microsoft.com/office/drawing/2014/main" xmlns="" val="2440353056"/>
                  </a:ext>
                </a:extLst>
              </a:tr>
              <a:tr h="1726499">
                <a:tc>
                  <a:txBody>
                    <a:bodyPr/>
                    <a:lstStyle/>
                    <a:p>
                      <a:pPr algn="just"/>
                      <a:r>
                        <a:rPr lang="en-US" sz="1600" dirty="0">
                          <a:latin typeface="Candara" panose="020E0502030303020204" pitchFamily="34" charset="0"/>
                        </a:rPr>
                        <a:t>Judicial Pronouncement</a:t>
                      </a:r>
                    </a:p>
                  </a:txBody>
                  <a:tcPr>
                    <a:solidFill>
                      <a:schemeClr val="bg2"/>
                    </a:solidFill>
                  </a:tcPr>
                </a:tc>
                <a:tc>
                  <a:txBody>
                    <a:bodyPr/>
                    <a:lstStyle/>
                    <a:p>
                      <a:pPr marL="285750" marR="0" lvl="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600" b="0" i="0" dirty="0">
                          <a:effectLst/>
                          <a:latin typeface="Candara" panose="020E0502030303020204" pitchFamily="34" charset="0"/>
                        </a:rPr>
                        <a:t>Section 70 of the GST Acts which requires the concerned officer to issue summons to the person whose statement is sought to be recorded by following the due procedure in accordance with the law, and thereafter record his statement. </a:t>
                      </a:r>
                      <a:r>
                        <a:rPr lang="en-US" sz="1600" dirty="0">
                          <a:latin typeface="Candara" panose="020E0502030303020204" pitchFamily="34" charset="0"/>
                        </a:rPr>
                        <a:t>Interrogation cannot be conducted midnight. Interrogation to be conducted between 10:30 a.m. and 05:00 p.m. on week days</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latin typeface="Candara" panose="020E0502030303020204" pitchFamily="34" charset="0"/>
                        </a:rPr>
                        <a:t>       </a:t>
                      </a:r>
                      <a:r>
                        <a:rPr lang="en-US" sz="1600" b="1" i="1" dirty="0">
                          <a:latin typeface="Candara" panose="020E0502030303020204" pitchFamily="34" charset="0"/>
                        </a:rPr>
                        <a:t>Paresh </a:t>
                      </a:r>
                      <a:r>
                        <a:rPr lang="en-US" sz="1600" b="1" i="1" dirty="0" err="1">
                          <a:latin typeface="Candara" panose="020E0502030303020204" pitchFamily="34" charset="0"/>
                        </a:rPr>
                        <a:t>Nathalal</a:t>
                      </a:r>
                      <a:r>
                        <a:rPr lang="en-US" sz="1600" b="1" i="1" dirty="0">
                          <a:latin typeface="Candara" panose="020E0502030303020204" pitchFamily="34" charset="0"/>
                        </a:rPr>
                        <a:t> Chauhan Vs State Of Gujarat- 2020 (36) G.S.T.L. 498 (</a:t>
                      </a:r>
                      <a:r>
                        <a:rPr lang="en-US" sz="1600" b="1" i="1" dirty="0" err="1">
                          <a:latin typeface="Candara" panose="020E0502030303020204" pitchFamily="34" charset="0"/>
                        </a:rPr>
                        <a:t>Guj</a:t>
                      </a:r>
                      <a:r>
                        <a:rPr lang="en-US" sz="1600" b="1" i="1" dirty="0">
                          <a:latin typeface="Candara" panose="020E0502030303020204" pitchFamily="34" charset="0"/>
                        </a:rPr>
                        <a:t>.)</a:t>
                      </a:r>
                    </a:p>
                    <a:p>
                      <a:pPr marL="285750" marR="0" indent="-2857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dirty="0">
                          <a:latin typeface="Candara" panose="020E0502030303020204" pitchFamily="34" charset="0"/>
                        </a:rPr>
                        <a:t>Managing Director or General Manager not to be summoned unless required for the purpose of an inquiry</a:t>
                      </a:r>
                    </a:p>
                    <a:p>
                      <a:pPr marL="0" marR="0" lvl="0" indent="0" algn="just"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dirty="0">
                          <a:latin typeface="Candara" panose="020E0502030303020204" pitchFamily="34" charset="0"/>
                        </a:rPr>
                        <a:t>       </a:t>
                      </a:r>
                      <a:r>
                        <a:rPr kumimoji="0" lang="en-IN" sz="1600" b="1" i="1" kern="1200" dirty="0">
                          <a:solidFill>
                            <a:schemeClr val="tx1"/>
                          </a:solidFill>
                          <a:effectLst/>
                          <a:latin typeface="Candara" panose="020E0502030303020204" pitchFamily="34" charset="0"/>
                          <a:ea typeface="+mn-ea"/>
                          <a:cs typeface="+mn-cs"/>
                        </a:rPr>
                        <a:t>Sudhir </a:t>
                      </a:r>
                      <a:r>
                        <a:rPr kumimoji="0" lang="en-IN" sz="1600" b="1" i="1" kern="1200" dirty="0" err="1">
                          <a:solidFill>
                            <a:schemeClr val="tx1"/>
                          </a:solidFill>
                          <a:effectLst/>
                          <a:latin typeface="Candara" panose="020E0502030303020204" pitchFamily="34" charset="0"/>
                          <a:ea typeface="+mn-ea"/>
                          <a:cs typeface="+mn-cs"/>
                        </a:rPr>
                        <a:t>Deoras</a:t>
                      </a:r>
                      <a:r>
                        <a:rPr kumimoji="0" lang="en-IN" sz="1600" b="1" i="1" kern="1200" dirty="0">
                          <a:solidFill>
                            <a:schemeClr val="tx1"/>
                          </a:solidFill>
                          <a:effectLst/>
                          <a:latin typeface="Candara" panose="020E0502030303020204" pitchFamily="34" charset="0"/>
                          <a:ea typeface="+mn-ea"/>
                          <a:cs typeface="+mn-cs"/>
                        </a:rPr>
                        <a:t> Vs. CCE – 2012 (284) E.L.T. 326 (</a:t>
                      </a:r>
                      <a:r>
                        <a:rPr kumimoji="0" lang="en-IN" sz="1600" b="1" i="1" kern="1200" dirty="0" err="1">
                          <a:solidFill>
                            <a:schemeClr val="tx1"/>
                          </a:solidFill>
                          <a:effectLst/>
                          <a:latin typeface="Candara" panose="020E0502030303020204" pitchFamily="34" charset="0"/>
                          <a:ea typeface="+mn-ea"/>
                          <a:cs typeface="+mn-cs"/>
                        </a:rPr>
                        <a:t>Jhar</a:t>
                      </a:r>
                      <a:r>
                        <a:rPr kumimoji="0" lang="en-IN" sz="1600" b="1" i="1" kern="1200" dirty="0">
                          <a:solidFill>
                            <a:schemeClr val="tx1"/>
                          </a:solidFill>
                          <a:effectLst/>
                          <a:latin typeface="Candara" panose="020E0502030303020204" pitchFamily="34" charset="0"/>
                          <a:ea typeface="+mn-ea"/>
                          <a:cs typeface="+mn-cs"/>
                        </a:rPr>
                        <a:t>)</a:t>
                      </a:r>
                    </a:p>
                    <a:p>
                      <a:pPr marL="0" indent="0" algn="just">
                        <a:buFont typeface="Arial" panose="020B0604020202020204" pitchFamily="34" charset="0"/>
                        <a:buNone/>
                      </a:pPr>
                      <a:endParaRPr lang="en-US" sz="1600" dirty="0">
                        <a:latin typeface="Candara" panose="020E0502030303020204" pitchFamily="34" charset="0"/>
                      </a:endParaRPr>
                    </a:p>
                  </a:txBody>
                  <a:tcPr>
                    <a:solidFill>
                      <a:schemeClr val="bg1"/>
                    </a:solidFill>
                  </a:tcPr>
                </a:tc>
                <a:extLst>
                  <a:ext uri="{0D108BD9-81ED-4DB2-BD59-A6C34878D82A}">
                    <a16:rowId xmlns:a16="http://schemas.microsoft.com/office/drawing/2014/main" xmlns="" val="10003"/>
                  </a:ext>
                </a:extLst>
              </a:tr>
            </a:tbl>
          </a:graphicData>
        </a:graphic>
      </p:graphicFrame>
      <p:sp>
        <p:nvSpPr>
          <p:cNvPr id="3" name="Title 2">
            <a:extLst>
              <a:ext uri="{FF2B5EF4-FFF2-40B4-BE49-F238E27FC236}">
                <a16:creationId xmlns:a16="http://schemas.microsoft.com/office/drawing/2014/main" xmlns="" id="{95772B0D-7763-D146-9EB6-E0DD872AEA08}"/>
              </a:ext>
            </a:extLst>
          </p:cNvPr>
          <p:cNvSpPr>
            <a:spLocks noGrp="1"/>
          </p:cNvSpPr>
          <p:nvPr>
            <p:ph type="title"/>
          </p:nvPr>
        </p:nvSpPr>
        <p:spPr>
          <a:xfrm>
            <a:off x="264695" y="21980"/>
            <a:ext cx="11742821" cy="832268"/>
          </a:xfrm>
        </p:spPr>
        <p:txBody>
          <a:bodyPr>
            <a:normAutofit/>
          </a:bodyPr>
          <a:lstStyle/>
          <a:p>
            <a:pPr algn="ctr"/>
            <a:r>
              <a:rPr lang="en-US" sz="4000" dirty="0">
                <a:solidFill>
                  <a:schemeClr val="tx1"/>
                </a:solidFill>
                <a:latin typeface="Candara" panose="020E0502030303020204" pitchFamily="34" charset="0"/>
              </a:rPr>
              <a:t>POWER TO ISSUE SUMMONS UNDER SECTION 70</a:t>
            </a:r>
          </a:p>
        </p:txBody>
      </p:sp>
      <p:sp>
        <p:nvSpPr>
          <p:cNvPr id="5" name="TextBox 4">
            <a:extLst>
              <a:ext uri="{FF2B5EF4-FFF2-40B4-BE49-F238E27FC236}">
                <a16:creationId xmlns:a16="http://schemas.microsoft.com/office/drawing/2014/main" xmlns="" id="{178BFDFB-400E-DE41-80D3-4DEC1BBBB8E2}"/>
              </a:ext>
            </a:extLst>
          </p:cNvPr>
          <p:cNvSpPr txBox="1"/>
          <p:nvPr/>
        </p:nvSpPr>
        <p:spPr>
          <a:xfrm>
            <a:off x="10654295" y="651132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Tree>
    <p:extLst>
      <p:ext uri="{BB962C8B-B14F-4D97-AF65-F5344CB8AC3E}">
        <p14:creationId xmlns:p14="http://schemas.microsoft.com/office/powerpoint/2010/main" val="1649053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77B25CF-E7B4-0545-93A0-9D08C420953B}"/>
              </a:ext>
            </a:extLst>
          </p:cNvPr>
          <p:cNvSpPr txBox="1"/>
          <p:nvPr/>
        </p:nvSpPr>
        <p:spPr>
          <a:xfrm>
            <a:off x="10654295" y="6642556"/>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graphicFrame>
        <p:nvGraphicFramePr>
          <p:cNvPr id="5" name="Content Placeholder 4">
            <a:extLst>
              <a:ext uri="{FF2B5EF4-FFF2-40B4-BE49-F238E27FC236}">
                <a16:creationId xmlns:a16="http://schemas.microsoft.com/office/drawing/2014/main" xmlns="" id="{8D11C80D-061D-4747-95DE-06A5CDE48245}"/>
              </a:ext>
            </a:extLst>
          </p:cNvPr>
          <p:cNvGraphicFramePr>
            <a:graphicFrameLocks noGrp="1"/>
          </p:cNvGraphicFramePr>
          <p:nvPr>
            <p:ph idx="1"/>
            <p:extLst/>
          </p:nvPr>
        </p:nvGraphicFramePr>
        <p:xfrm>
          <a:off x="146137" y="294290"/>
          <a:ext cx="11382703" cy="65637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4621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5FBC310C-85B5-274E-9B94-7105EF0F328D}"/>
              </a:ext>
            </a:extLst>
          </p:cNvPr>
          <p:cNvSpPr>
            <a:spLocks noGrp="1"/>
          </p:cNvSpPr>
          <p:nvPr>
            <p:ph type="title"/>
          </p:nvPr>
        </p:nvSpPr>
        <p:spPr/>
        <p:txBody>
          <a:bodyPr>
            <a:normAutofit/>
          </a:bodyPr>
          <a:lstStyle/>
          <a:p>
            <a:pPr algn="ctr"/>
            <a:r>
              <a:rPr lang="en-IN" dirty="0">
                <a:effectLst/>
                <a:latin typeface="Candara" panose="020E0502030303020204" pitchFamily="34" charset="0"/>
              </a:rPr>
              <a:t>GST PROCEDURES </a:t>
            </a:r>
            <a:endParaRPr lang="en-US" dirty="0">
              <a:latin typeface="Candara" panose="020E0502030303020204" pitchFamily="34" charset="0"/>
            </a:endParaRPr>
          </a:p>
        </p:txBody>
      </p:sp>
      <p:sp>
        <p:nvSpPr>
          <p:cNvPr id="5" name="TextBox 4">
            <a:extLst>
              <a:ext uri="{FF2B5EF4-FFF2-40B4-BE49-F238E27FC236}">
                <a16:creationId xmlns:a16="http://schemas.microsoft.com/office/drawing/2014/main" xmlns="" id="{27FB0246-6D56-5D4C-A493-1CB707FB822A}"/>
              </a:ext>
            </a:extLst>
          </p:cNvPr>
          <p:cNvSpPr txBox="1"/>
          <p:nvPr/>
        </p:nvSpPr>
        <p:spPr>
          <a:xfrm>
            <a:off x="10534202" y="6535923"/>
            <a:ext cx="1537705" cy="430887"/>
          </a:xfrm>
          <a:prstGeom prst="rect">
            <a:avLst/>
          </a:prstGeom>
          <a:noFill/>
        </p:spPr>
        <p:txBody>
          <a:bodyPr wrap="square" rtlCol="0">
            <a:spAutoFit/>
          </a:bodyPr>
          <a:lstStyle/>
          <a:p>
            <a:pPr algn="r"/>
            <a:r>
              <a:rPr lang="en-US" sz="1100" b="1" dirty="0">
                <a:latin typeface="Candara" panose="020E0502030303020204" pitchFamily="34" charset="0"/>
              </a:rPr>
              <a:t>UBR Legal Advocates</a:t>
            </a:r>
          </a:p>
          <a:p>
            <a:pPr algn="r"/>
            <a:endParaRPr lang="en-US" sz="1100" b="1" dirty="0">
              <a:latin typeface="Candara" panose="020E0502030303020204" pitchFamily="34" charset="0"/>
            </a:endParaRPr>
          </a:p>
        </p:txBody>
      </p:sp>
      <p:sp>
        <p:nvSpPr>
          <p:cNvPr id="2" name="Content Placeholder 1"/>
          <p:cNvSpPr>
            <a:spLocks noGrp="1"/>
          </p:cNvSpPr>
          <p:nvPr>
            <p:ph idx="1"/>
          </p:nvPr>
        </p:nvSpPr>
        <p:spPr/>
        <p:txBody>
          <a:bodyPr>
            <a:normAutofit/>
          </a:bodyPr>
          <a:lstStyle/>
          <a:p>
            <a:r>
              <a:rPr lang="en-US" sz="3200" dirty="0" smtClean="0">
                <a:latin typeface="Candara" panose="020E0502030303020204" pitchFamily="34" charset="0"/>
              </a:rPr>
              <a:t>Show Cause Notice</a:t>
            </a:r>
          </a:p>
          <a:p>
            <a:r>
              <a:rPr lang="en-US" sz="3200" dirty="0" smtClean="0">
                <a:latin typeface="Candara" panose="020E0502030303020204" pitchFamily="34" charset="0"/>
              </a:rPr>
              <a:t>Adjudication </a:t>
            </a:r>
          </a:p>
          <a:p>
            <a:r>
              <a:rPr lang="en-US" sz="3200" dirty="0" smtClean="0">
                <a:latin typeface="Candara" panose="020E0502030303020204" pitchFamily="34" charset="0"/>
              </a:rPr>
              <a:t>Appeal </a:t>
            </a:r>
          </a:p>
          <a:p>
            <a:r>
              <a:rPr lang="en-US" sz="3200" dirty="0" smtClean="0">
                <a:latin typeface="Candara" panose="020E0502030303020204" pitchFamily="34" charset="0"/>
              </a:rPr>
              <a:t>Recovery </a:t>
            </a:r>
            <a:endParaRPr lang="en-US" sz="3200" dirty="0">
              <a:latin typeface="Candara" panose="020E0502030303020204" pitchFamily="34" charset="0"/>
            </a:endParaRPr>
          </a:p>
        </p:txBody>
      </p:sp>
    </p:spTree>
    <p:extLst>
      <p:ext uri="{BB962C8B-B14F-4D97-AF65-F5344CB8AC3E}">
        <p14:creationId xmlns:p14="http://schemas.microsoft.com/office/powerpoint/2010/main" val="8277366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3821</Words>
  <Application>Microsoft Office PowerPoint</Application>
  <PresentationFormat>Widescreen</PresentationFormat>
  <Paragraphs>347</Paragraphs>
  <Slides>30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30</vt:i4>
      </vt:variant>
    </vt:vector>
  </HeadingPairs>
  <TitlesOfParts>
    <vt:vector size="39" baseType="lpstr">
      <vt:lpstr>Agency FB</vt:lpstr>
      <vt:lpstr>Arial</vt:lpstr>
      <vt:lpstr>Calibri</vt:lpstr>
      <vt:lpstr>Calibri Light</vt:lpstr>
      <vt:lpstr>Cambria Math</vt:lpstr>
      <vt:lpstr>Candara</vt:lpstr>
      <vt:lpstr>Wingdings</vt:lpstr>
      <vt:lpstr>Wingdings 3</vt:lpstr>
      <vt:lpstr>Office Theme</vt:lpstr>
      <vt:lpstr>LITIGATION MANAGEMENT</vt:lpstr>
      <vt:lpstr>POWER OF INSPECTION, SEARCH &amp; SEIZURE UNDER SECTION 67</vt:lpstr>
      <vt:lpstr>PowerPoint Presentation</vt:lpstr>
      <vt:lpstr>REASON TO BELIEVE UNDER SECTION 69 &amp; SECTION 70</vt:lpstr>
      <vt:lpstr>POWER TO ARREST UNDER SECTION 69</vt:lpstr>
      <vt:lpstr>PowerPoint Presentation</vt:lpstr>
      <vt:lpstr>POWER TO ISSUE SUMMONS UNDER SECTION 70</vt:lpstr>
      <vt:lpstr>PowerPoint Presentation</vt:lpstr>
      <vt:lpstr>GST PROCEDURES </vt:lpstr>
      <vt:lpstr>AUDIT BY TAX AUTHORITIES</vt:lpstr>
      <vt:lpstr>SHOW CAUSE NOTICE </vt:lpstr>
      <vt:lpstr>   Assessment  </vt:lpstr>
      <vt:lpstr>   Assessment  </vt:lpstr>
      <vt:lpstr>Scrutiny Assessment (section 61)</vt:lpstr>
      <vt:lpstr>Best Judgment Assessment</vt:lpstr>
      <vt:lpstr>Best Judgment Assessment </vt:lpstr>
      <vt:lpstr>Summary Judgment (section 64) </vt:lpstr>
      <vt:lpstr>Appeal under GST</vt:lpstr>
      <vt:lpstr>Adjudicating Authority</vt:lpstr>
      <vt:lpstr>Appeal Provision under GST</vt:lpstr>
      <vt:lpstr>Appeals to Appellate Authority (Section 107)</vt:lpstr>
      <vt:lpstr>Appeals to Appellate Authority (Section 107)</vt:lpstr>
      <vt:lpstr>Appeals to Appellate Authority (Section 107)</vt:lpstr>
      <vt:lpstr>Concept of Pre-Deposit</vt:lpstr>
      <vt:lpstr>Appeals to the Appellate Tribunal (Section 112)</vt:lpstr>
      <vt:lpstr>Appeals to the High Court  (Section 117) </vt:lpstr>
      <vt:lpstr>Appeals to the Supreme Court  (Section 118)</vt:lpstr>
      <vt:lpstr>Non-appealable Decisions and Orders (Section 121)</vt:lpstr>
      <vt:lpstr>ISSUES UNDER ERSTWHILE REGIME</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LITIGATION MANAGEMENT</dc:title>
  <dc:creator>Lenovo User 2</dc:creator>
  <cp:lastModifiedBy>Lenovo User 2</cp:lastModifiedBy>
  <cp:revision>4</cp:revision>
  <dcterms:created xsi:type="dcterms:W3CDTF">2021-11-19T09:18:12Z</dcterms:created>
  <dcterms:modified xsi:type="dcterms:W3CDTF">2021-11-19T09:33:59Z</dcterms:modified>
</cp:coreProperties>
</file>