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1" r:id="rId2"/>
    <p:sldId id="290" r:id="rId3"/>
    <p:sldId id="260" r:id="rId4"/>
    <p:sldId id="302" r:id="rId5"/>
    <p:sldId id="280" r:id="rId6"/>
    <p:sldId id="281" r:id="rId7"/>
    <p:sldId id="261" r:id="rId8"/>
    <p:sldId id="262" r:id="rId9"/>
    <p:sldId id="285" r:id="rId10"/>
    <p:sldId id="286" r:id="rId11"/>
    <p:sldId id="287" r:id="rId12"/>
    <p:sldId id="265" r:id="rId13"/>
    <p:sldId id="295" r:id="rId14"/>
    <p:sldId id="264" r:id="rId15"/>
    <p:sldId id="266" r:id="rId16"/>
    <p:sldId id="300" r:id="rId17"/>
    <p:sldId id="267" r:id="rId18"/>
    <p:sldId id="298" r:id="rId19"/>
    <p:sldId id="268" r:id="rId20"/>
    <p:sldId id="305" r:id="rId21"/>
    <p:sldId id="299" r:id="rId22"/>
    <p:sldId id="269" r:id="rId23"/>
    <p:sldId id="270" r:id="rId24"/>
    <p:sldId id="271" r:id="rId25"/>
    <p:sldId id="296" r:id="rId26"/>
    <p:sldId id="272" r:id="rId27"/>
    <p:sldId id="273" r:id="rId28"/>
    <p:sldId id="274" r:id="rId29"/>
    <p:sldId id="297" r:id="rId30"/>
    <p:sldId id="275" r:id="rId31"/>
    <p:sldId id="276" r:id="rId32"/>
    <p:sldId id="277" r:id="rId33"/>
    <p:sldId id="278" r:id="rId34"/>
    <p:sldId id="279"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snapToGrid="0">
      <p:cViewPr varScale="1">
        <p:scale>
          <a:sx n="62" d="100"/>
          <a:sy n="62" d="100"/>
        </p:scale>
        <p:origin x="73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A020B-6056-4AFA-BDAE-75671C469844}" type="datetimeFigureOut">
              <a:rPr lang="en-US" smtClean="0"/>
              <a:t>8/4/2021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4DCA7-F3A9-488C-99DB-BB23CD56416C}" type="slidenum">
              <a:rPr lang="en-US" smtClean="0"/>
              <a:t>‹#›</a:t>
            </a:fld>
            <a:endParaRPr lang="en-US"/>
          </a:p>
        </p:txBody>
      </p:sp>
    </p:spTree>
    <p:extLst>
      <p:ext uri="{BB962C8B-B14F-4D97-AF65-F5344CB8AC3E}">
        <p14:creationId xmlns:p14="http://schemas.microsoft.com/office/powerpoint/2010/main" val="143676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BF771-2386-43E0-BBE8-C7A10DEE6D61}" type="slidenum">
              <a:rPr lang="en-US" smtClean="0"/>
              <a:t>8</a:t>
            </a:fld>
            <a:endParaRPr lang="en-US"/>
          </a:p>
        </p:txBody>
      </p:sp>
    </p:spTree>
    <p:extLst>
      <p:ext uri="{BB962C8B-B14F-4D97-AF65-F5344CB8AC3E}">
        <p14:creationId xmlns:p14="http://schemas.microsoft.com/office/powerpoint/2010/main" val="59819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F823B3-5575-484F-8B72-98417CE7A50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153576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823B3-5575-484F-8B72-98417CE7A50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148344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823B3-5575-484F-8B72-98417CE7A50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16449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823B3-5575-484F-8B72-98417CE7A50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222075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823B3-5575-484F-8B72-98417CE7A50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249723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823B3-5575-484F-8B72-98417CE7A50A}"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141082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823B3-5575-484F-8B72-98417CE7A50A}"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57534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823B3-5575-484F-8B72-98417CE7A50A}"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405155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823B3-5575-484F-8B72-98417CE7A50A}"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148688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823B3-5575-484F-8B72-98417CE7A50A}"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348364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823B3-5575-484F-8B72-98417CE7A50A}"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85DD8-4F47-44DA-8EC5-2F4826EA6030}" type="slidenum">
              <a:rPr lang="en-US" smtClean="0"/>
              <a:t>‹#›</a:t>
            </a:fld>
            <a:endParaRPr lang="en-US"/>
          </a:p>
        </p:txBody>
      </p:sp>
    </p:spTree>
    <p:extLst>
      <p:ext uri="{BB962C8B-B14F-4D97-AF65-F5344CB8AC3E}">
        <p14:creationId xmlns:p14="http://schemas.microsoft.com/office/powerpoint/2010/main" val="270822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823B3-5575-484F-8B72-98417CE7A50A}" type="datetimeFigureOut">
              <a:rPr lang="en-US" smtClean="0"/>
              <a:t>8/4/2021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85DD8-4F47-44DA-8EC5-2F4826EA6030}" type="slidenum">
              <a:rPr lang="en-US" smtClean="0"/>
              <a:t>‹#›</a:t>
            </a:fld>
            <a:endParaRPr lang="en-US"/>
          </a:p>
        </p:txBody>
      </p:sp>
    </p:spTree>
    <p:extLst>
      <p:ext uri="{BB962C8B-B14F-4D97-AF65-F5344CB8AC3E}">
        <p14:creationId xmlns:p14="http://schemas.microsoft.com/office/powerpoint/2010/main" val="429244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shapes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475" y="494553"/>
            <a:ext cx="10617959" cy="5389418"/>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extLst/>
        </p:spPr>
      </p:pic>
      <p:sp>
        <p:nvSpPr>
          <p:cNvPr id="3" name="Rectangle 2"/>
          <p:cNvSpPr/>
          <p:nvPr/>
        </p:nvSpPr>
        <p:spPr>
          <a:xfrm>
            <a:off x="2424545" y="1609252"/>
            <a:ext cx="7827818" cy="1692771"/>
          </a:xfrm>
          <a:prstGeom prst="rect">
            <a:avLst/>
          </a:prstGeom>
        </p:spPr>
        <p:txBody>
          <a:bodyPr wrap="square">
            <a:spAutoFit/>
          </a:bodyPr>
          <a:lstStyle/>
          <a:p>
            <a:pPr algn="ctr"/>
            <a:r>
              <a:rPr lang="en-US" sz="5400" b="1" dirty="0">
                <a:solidFill>
                  <a:srgbClr val="7E0000"/>
                </a:solidFill>
              </a:rPr>
              <a:t>Time of Supply under GST</a:t>
            </a:r>
          </a:p>
          <a:p>
            <a:pPr algn="ctr"/>
            <a:endParaRPr lang="en-US" b="1" dirty="0"/>
          </a:p>
          <a:p>
            <a:pPr algn="ctr"/>
            <a:r>
              <a:rPr lang="en-US" sz="3200" b="1" dirty="0"/>
              <a:t>By </a:t>
            </a:r>
            <a:r>
              <a:rPr lang="en-US" sz="3200" b="1" dirty="0" smtClean="0"/>
              <a:t>Adv. </a:t>
            </a:r>
            <a:r>
              <a:rPr lang="en-US" sz="3200" b="1" dirty="0" err="1" smtClean="0"/>
              <a:t>Vineet</a:t>
            </a:r>
            <a:r>
              <a:rPr lang="en-US" sz="3200" b="1" dirty="0" smtClean="0"/>
              <a:t> Bhatia</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spTree>
    <p:extLst>
      <p:ext uri="{BB962C8B-B14F-4D97-AF65-F5344CB8AC3E}">
        <p14:creationId xmlns:p14="http://schemas.microsoft.com/office/powerpoint/2010/main" val="263004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77919" y="1282890"/>
            <a:ext cx="4503763" cy="1119116"/>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Contract for supply of service entered on</a:t>
            </a:r>
          </a:p>
        </p:txBody>
      </p:sp>
      <p:sp>
        <p:nvSpPr>
          <p:cNvPr id="5" name="Rounded Rectangle 4"/>
          <p:cNvSpPr/>
          <p:nvPr/>
        </p:nvSpPr>
        <p:spPr>
          <a:xfrm>
            <a:off x="777919" y="3103727"/>
            <a:ext cx="4503763" cy="1119116"/>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Services were supplied on</a:t>
            </a:r>
          </a:p>
        </p:txBody>
      </p:sp>
      <p:sp>
        <p:nvSpPr>
          <p:cNvPr id="7" name="Rounded Rectangle 6"/>
          <p:cNvSpPr/>
          <p:nvPr/>
        </p:nvSpPr>
        <p:spPr>
          <a:xfrm>
            <a:off x="777919" y="4920015"/>
            <a:ext cx="4503763" cy="111911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When is the last date for issue of Tax Invoice?</a:t>
            </a:r>
          </a:p>
        </p:txBody>
      </p:sp>
      <p:sp>
        <p:nvSpPr>
          <p:cNvPr id="8" name="Rounded Rectangle 7"/>
          <p:cNvSpPr/>
          <p:nvPr/>
        </p:nvSpPr>
        <p:spPr>
          <a:xfrm>
            <a:off x="7251508" y="1282890"/>
            <a:ext cx="4503763" cy="1119116"/>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1</a:t>
            </a:r>
            <a:r>
              <a:rPr lang="en-US" sz="2400" b="1" baseline="30000" dirty="0"/>
              <a:t>st</a:t>
            </a:r>
            <a:r>
              <a:rPr lang="en-US" sz="2400" b="1" dirty="0"/>
              <a:t> Oct, 2020</a:t>
            </a:r>
          </a:p>
        </p:txBody>
      </p:sp>
      <p:sp>
        <p:nvSpPr>
          <p:cNvPr id="9" name="Rounded Rectangle 8"/>
          <p:cNvSpPr/>
          <p:nvPr/>
        </p:nvSpPr>
        <p:spPr>
          <a:xfrm>
            <a:off x="7251508" y="3099177"/>
            <a:ext cx="4503763" cy="1119116"/>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31</a:t>
            </a:r>
            <a:r>
              <a:rPr lang="en-US" sz="2400" b="1" baseline="30000" dirty="0"/>
              <a:t>st</a:t>
            </a:r>
            <a:r>
              <a:rPr lang="en-US" sz="2400" b="1" dirty="0"/>
              <a:t> Oct, 2020</a:t>
            </a:r>
          </a:p>
        </p:txBody>
      </p:sp>
      <p:sp>
        <p:nvSpPr>
          <p:cNvPr id="11" name="Rounded Rectangle 10"/>
          <p:cNvSpPr/>
          <p:nvPr/>
        </p:nvSpPr>
        <p:spPr>
          <a:xfrm>
            <a:off x="7251507" y="4906363"/>
            <a:ext cx="4503763" cy="111911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30</a:t>
            </a:r>
            <a:r>
              <a:rPr lang="en-US" sz="2400" b="1" baseline="30000" dirty="0"/>
              <a:t>th</a:t>
            </a:r>
            <a:r>
              <a:rPr lang="en-US" sz="2400" b="1" dirty="0"/>
              <a:t> Nov, 2020</a:t>
            </a:r>
          </a:p>
        </p:txBody>
      </p:sp>
      <p:sp>
        <p:nvSpPr>
          <p:cNvPr id="12" name="Notched Right Arrow 11"/>
          <p:cNvSpPr/>
          <p:nvPr/>
        </p:nvSpPr>
        <p:spPr>
          <a:xfrm>
            <a:off x="5556911" y="1467133"/>
            <a:ext cx="1419368" cy="709684"/>
          </a:xfrm>
          <a:prstGeom prst="notchedRightArrow">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Notched Right Arrow 12"/>
          <p:cNvSpPr/>
          <p:nvPr/>
        </p:nvSpPr>
        <p:spPr>
          <a:xfrm>
            <a:off x="5556911" y="3303892"/>
            <a:ext cx="1419368" cy="709684"/>
          </a:xfrm>
          <a:prstGeom prst="notchedRightArrow">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Notched Right Arrow 14"/>
          <p:cNvSpPr/>
          <p:nvPr/>
        </p:nvSpPr>
        <p:spPr>
          <a:xfrm>
            <a:off x="5556910" y="5111079"/>
            <a:ext cx="1419368" cy="709684"/>
          </a:xfrm>
          <a:prstGeom prst="notchedRightArrow">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Rectangle 13"/>
          <p:cNvSpPr/>
          <p:nvPr/>
        </p:nvSpPr>
        <p:spPr>
          <a:xfrm>
            <a:off x="0" y="-24857"/>
            <a:ext cx="10031104" cy="927577"/>
          </a:xfrm>
          <a:prstGeom prst="rect">
            <a:avLst/>
          </a:prstGeom>
          <a:solidFill>
            <a:srgbClr val="7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Issue of Invoice in case of supply of services (Normally)</a:t>
            </a:r>
          </a:p>
        </p:txBody>
      </p:sp>
      <p:sp>
        <p:nvSpPr>
          <p:cNvPr id="16" name="Rectangle 15"/>
          <p:cNvSpPr/>
          <p:nvPr/>
        </p:nvSpPr>
        <p:spPr>
          <a:xfrm>
            <a:off x="10031104" y="-11681"/>
            <a:ext cx="2160896" cy="914401"/>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31(2)</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165273"/>
            <a:ext cx="1600490" cy="45463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330966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19933" y="1944804"/>
            <a:ext cx="2893325" cy="1248771"/>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Banking company/financial institution/NBFC</a:t>
            </a:r>
          </a:p>
        </p:txBody>
      </p:sp>
      <p:sp>
        <p:nvSpPr>
          <p:cNvPr id="6" name="Rectangle 5"/>
          <p:cNvSpPr/>
          <p:nvPr/>
        </p:nvSpPr>
        <p:spPr>
          <a:xfrm>
            <a:off x="8861946" y="1944805"/>
            <a:ext cx="2893325" cy="1248771"/>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Telecom operator</a:t>
            </a:r>
          </a:p>
        </p:txBody>
      </p:sp>
      <p:sp>
        <p:nvSpPr>
          <p:cNvPr id="7" name="Rectangle 6"/>
          <p:cNvSpPr/>
          <p:nvPr/>
        </p:nvSpPr>
        <p:spPr>
          <a:xfrm>
            <a:off x="777921" y="3418760"/>
            <a:ext cx="10977350" cy="62779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And such other class of persons as may be notified</a:t>
            </a:r>
          </a:p>
        </p:txBody>
      </p:sp>
      <p:sp>
        <p:nvSpPr>
          <p:cNvPr id="9" name="Rectangle 8"/>
          <p:cNvSpPr/>
          <p:nvPr/>
        </p:nvSpPr>
        <p:spPr>
          <a:xfrm>
            <a:off x="777921" y="1944805"/>
            <a:ext cx="2893325" cy="1248771"/>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Insurer</a:t>
            </a:r>
          </a:p>
        </p:txBody>
      </p:sp>
      <p:sp>
        <p:nvSpPr>
          <p:cNvPr id="11" name="Rectangle 10"/>
          <p:cNvSpPr/>
          <p:nvPr/>
        </p:nvSpPr>
        <p:spPr>
          <a:xfrm>
            <a:off x="4039737" y="1248767"/>
            <a:ext cx="4094329" cy="4674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 case of</a:t>
            </a:r>
          </a:p>
        </p:txBody>
      </p:sp>
      <p:sp>
        <p:nvSpPr>
          <p:cNvPr id="12" name="Rectangle 11"/>
          <p:cNvSpPr/>
          <p:nvPr/>
        </p:nvSpPr>
        <p:spPr>
          <a:xfrm>
            <a:off x="777917" y="4271741"/>
            <a:ext cx="4042016" cy="846158"/>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Making taxable supplies of services</a:t>
            </a:r>
          </a:p>
        </p:txBody>
      </p:sp>
      <p:sp>
        <p:nvSpPr>
          <p:cNvPr id="13" name="Rectangle 12"/>
          <p:cNvSpPr/>
          <p:nvPr/>
        </p:nvSpPr>
        <p:spPr>
          <a:xfrm>
            <a:off x="7713258" y="4271741"/>
            <a:ext cx="4042016" cy="846157"/>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Between distinct persons specified in Sec 25</a:t>
            </a:r>
          </a:p>
        </p:txBody>
      </p:sp>
      <p:sp>
        <p:nvSpPr>
          <p:cNvPr id="14" name="Rectangle 13"/>
          <p:cNvSpPr/>
          <p:nvPr/>
        </p:nvSpPr>
        <p:spPr>
          <a:xfrm>
            <a:off x="777917" y="5343082"/>
            <a:ext cx="10977350" cy="1330673"/>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just"/>
            <a:r>
              <a:rPr lang="en-US" sz="2400" b="1" dirty="0"/>
              <a:t>may issue the invoice </a:t>
            </a:r>
            <a:r>
              <a:rPr lang="en-US" sz="2400" b="1" dirty="0">
                <a:solidFill>
                  <a:srgbClr val="FF0000"/>
                </a:solidFill>
              </a:rPr>
              <a:t>before or at the time</a:t>
            </a:r>
            <a:r>
              <a:rPr lang="en-US" sz="2400" b="1" dirty="0"/>
              <a:t> such supplier </a:t>
            </a:r>
            <a:r>
              <a:rPr lang="en-US" sz="2400" b="1" dirty="0">
                <a:solidFill>
                  <a:srgbClr val="FF0000"/>
                </a:solidFill>
              </a:rPr>
              <a:t>records</a:t>
            </a:r>
            <a:r>
              <a:rPr lang="en-US" sz="2400" b="1" dirty="0"/>
              <a:t> the same </a:t>
            </a:r>
            <a:r>
              <a:rPr lang="en-US" sz="2400" b="1" dirty="0">
                <a:solidFill>
                  <a:srgbClr val="FF0000"/>
                </a:solidFill>
              </a:rPr>
              <a:t>in his books of account</a:t>
            </a:r>
            <a:r>
              <a:rPr lang="en-US" sz="2400" b="1" dirty="0"/>
              <a:t> or </a:t>
            </a:r>
            <a:r>
              <a:rPr lang="en-US" sz="2400" b="1" dirty="0">
                <a:solidFill>
                  <a:srgbClr val="FF0000"/>
                </a:solidFill>
              </a:rPr>
              <a:t>before the expiry of the quarter</a:t>
            </a:r>
            <a:r>
              <a:rPr lang="en-US" sz="2400" b="1" dirty="0"/>
              <a:t> during which the supply was made.</a:t>
            </a:r>
          </a:p>
        </p:txBody>
      </p:sp>
      <p:sp>
        <p:nvSpPr>
          <p:cNvPr id="15" name="Rectangle 14"/>
          <p:cNvSpPr/>
          <p:nvPr/>
        </p:nvSpPr>
        <p:spPr>
          <a:xfrm>
            <a:off x="0" y="-24857"/>
            <a:ext cx="10031104" cy="927577"/>
          </a:xfrm>
          <a:prstGeom prst="rect">
            <a:avLst/>
          </a:prstGeom>
          <a:solidFill>
            <a:srgbClr val="7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Issue of Invoice in case of supply of services (Normally)</a:t>
            </a:r>
          </a:p>
        </p:txBody>
      </p:sp>
      <p:sp>
        <p:nvSpPr>
          <p:cNvPr id="16" name="Rectangle 15"/>
          <p:cNvSpPr/>
          <p:nvPr/>
        </p:nvSpPr>
        <p:spPr>
          <a:xfrm>
            <a:off x="10031104" y="-11681"/>
            <a:ext cx="2160896" cy="914401"/>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31(2)</a:t>
            </a:r>
          </a:p>
        </p:txBody>
      </p:sp>
    </p:spTree>
    <p:extLst>
      <p:ext uri="{BB962C8B-B14F-4D97-AF65-F5344CB8AC3E}">
        <p14:creationId xmlns:p14="http://schemas.microsoft.com/office/powerpoint/2010/main" val="221358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0298" y="491318"/>
            <a:ext cx="325271" cy="6366682"/>
          </a:xfrm>
          <a:prstGeom prst="down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p:txBody>
      </p:sp>
      <p:sp>
        <p:nvSpPr>
          <p:cNvPr id="4" name="Down Arrow 3"/>
          <p:cNvSpPr/>
          <p:nvPr/>
        </p:nvSpPr>
        <p:spPr>
          <a:xfrm>
            <a:off x="8886967" y="491318"/>
            <a:ext cx="325271" cy="6366682"/>
          </a:xfrm>
          <a:prstGeom prst="down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p:txBody>
      </p:sp>
      <p:sp>
        <p:nvSpPr>
          <p:cNvPr id="6" name="Rectangle 5"/>
          <p:cNvSpPr/>
          <p:nvPr/>
        </p:nvSpPr>
        <p:spPr>
          <a:xfrm>
            <a:off x="222915" y="2232751"/>
            <a:ext cx="3029804" cy="196527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Taxability of advances in relation to</a:t>
            </a:r>
          </a:p>
        </p:txBody>
      </p:sp>
      <p:sp>
        <p:nvSpPr>
          <p:cNvPr id="7" name="Cloud 6"/>
          <p:cNvSpPr/>
          <p:nvPr/>
        </p:nvSpPr>
        <p:spPr>
          <a:xfrm>
            <a:off x="4858603" y="0"/>
            <a:ext cx="2156345" cy="1310186"/>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13.10.2017</a:t>
            </a:r>
          </a:p>
          <a:p>
            <a:pPr algn="ctr"/>
            <a:r>
              <a:rPr lang="en-US" sz="1500" b="1" dirty="0" smtClean="0">
                <a:solidFill>
                  <a:schemeClr val="tx1"/>
                </a:solidFill>
              </a:rPr>
              <a:t>[N/N - 40/2017 </a:t>
            </a:r>
            <a:r>
              <a:rPr lang="en-US" sz="1500" b="1" dirty="0">
                <a:solidFill>
                  <a:schemeClr val="tx1"/>
                </a:solidFill>
              </a:rPr>
              <a:t>CGST NON RATE]</a:t>
            </a:r>
          </a:p>
        </p:txBody>
      </p:sp>
      <p:sp>
        <p:nvSpPr>
          <p:cNvPr id="8" name="Cloud 7"/>
          <p:cNvSpPr/>
          <p:nvPr/>
        </p:nvSpPr>
        <p:spPr>
          <a:xfrm>
            <a:off x="7958920" y="0"/>
            <a:ext cx="2156345" cy="1310186"/>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15.11.2017</a:t>
            </a:r>
          </a:p>
          <a:p>
            <a:pPr algn="ctr"/>
            <a:r>
              <a:rPr lang="en-US" sz="1500" b="1" dirty="0" smtClean="0">
                <a:solidFill>
                  <a:schemeClr val="tx1"/>
                </a:solidFill>
              </a:rPr>
              <a:t>[N/N - 66/2017 </a:t>
            </a:r>
            <a:r>
              <a:rPr lang="en-US" sz="1500" b="1" dirty="0">
                <a:solidFill>
                  <a:schemeClr val="tx1"/>
                </a:solidFill>
              </a:rPr>
              <a:t>CGST NON RATE]</a:t>
            </a:r>
          </a:p>
        </p:txBody>
      </p:sp>
      <p:sp>
        <p:nvSpPr>
          <p:cNvPr id="5" name="Oval Callout 4"/>
          <p:cNvSpPr/>
          <p:nvPr/>
        </p:nvSpPr>
        <p:spPr>
          <a:xfrm>
            <a:off x="222915" y="569795"/>
            <a:ext cx="3029804" cy="1480782"/>
          </a:xfrm>
          <a:prstGeom prst="wedgeEllipseCallout">
            <a:avLst>
              <a:gd name="adj1" fmla="val -1975"/>
              <a:gd name="adj2" fmla="val 72638"/>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SERVICES</a:t>
            </a:r>
          </a:p>
        </p:txBody>
      </p:sp>
      <p:sp>
        <p:nvSpPr>
          <p:cNvPr id="10" name="Oval Callout 9"/>
          <p:cNvSpPr/>
          <p:nvPr/>
        </p:nvSpPr>
        <p:spPr>
          <a:xfrm>
            <a:off x="144544" y="4523509"/>
            <a:ext cx="3029804" cy="1480782"/>
          </a:xfrm>
          <a:prstGeom prst="wedgeEllipseCallout">
            <a:avLst>
              <a:gd name="adj1" fmla="val -1524"/>
              <a:gd name="adj2" fmla="val -75749"/>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GOODS</a:t>
            </a:r>
          </a:p>
        </p:txBody>
      </p:sp>
      <p:sp>
        <p:nvSpPr>
          <p:cNvPr id="11" name="Rectangle 10"/>
          <p:cNvSpPr/>
          <p:nvPr/>
        </p:nvSpPr>
        <p:spPr>
          <a:xfrm>
            <a:off x="3848669" y="1610435"/>
            <a:ext cx="7206018" cy="126241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TAXABLE</a:t>
            </a:r>
          </a:p>
          <a:p>
            <a:pPr algn="ctr"/>
            <a:endParaRPr lang="en-US" sz="2500" b="1" dirty="0"/>
          </a:p>
          <a:p>
            <a:pPr algn="ctr"/>
            <a:r>
              <a:rPr lang="en-US" sz="2500" b="1" dirty="0"/>
              <a:t>NO EXEMPTION</a:t>
            </a:r>
          </a:p>
        </p:txBody>
      </p:sp>
      <p:sp>
        <p:nvSpPr>
          <p:cNvPr id="12" name="Rectangle 11"/>
          <p:cNvSpPr/>
          <p:nvPr/>
        </p:nvSpPr>
        <p:spPr>
          <a:xfrm>
            <a:off x="3252719" y="4309591"/>
            <a:ext cx="2440674" cy="199257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TAXABLE</a:t>
            </a:r>
          </a:p>
          <a:p>
            <a:pPr algn="ctr"/>
            <a:endParaRPr lang="en-US" b="1" dirty="0"/>
          </a:p>
          <a:p>
            <a:pPr algn="ctr"/>
            <a:r>
              <a:rPr lang="en-US" b="1" dirty="0"/>
              <a:t>NO EXEMPTION</a:t>
            </a:r>
          </a:p>
        </p:txBody>
      </p:sp>
      <p:sp>
        <p:nvSpPr>
          <p:cNvPr id="13" name="Rectangle 12"/>
          <p:cNvSpPr/>
          <p:nvPr/>
        </p:nvSpPr>
        <p:spPr>
          <a:xfrm>
            <a:off x="6365546" y="4295736"/>
            <a:ext cx="2440674" cy="199257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EXEMPTION TO SUPPLIERS HAVING </a:t>
            </a:r>
            <a:r>
              <a:rPr lang="en-US" sz="2400" b="1" dirty="0">
                <a:solidFill>
                  <a:schemeClr val="accent4"/>
                </a:solidFill>
              </a:rPr>
              <a:t>TURNOVER LESS THAN 1.5 CR</a:t>
            </a:r>
            <a:r>
              <a:rPr lang="en-US" sz="2400" b="1" dirty="0">
                <a:solidFill>
                  <a:srgbClr val="FFC000"/>
                </a:solidFill>
              </a:rPr>
              <a:t>.</a:t>
            </a:r>
            <a:r>
              <a:rPr lang="en-US" b="1" dirty="0">
                <a:solidFill>
                  <a:srgbClr val="FFC000"/>
                </a:solidFill>
              </a:rPr>
              <a:t> </a:t>
            </a:r>
            <a:r>
              <a:rPr lang="en-US" b="1" dirty="0"/>
              <a:t>FOR OTHERS TAXABLE</a:t>
            </a:r>
          </a:p>
        </p:txBody>
      </p:sp>
      <p:sp>
        <p:nvSpPr>
          <p:cNvPr id="16" name="Rectangle 15"/>
          <p:cNvSpPr/>
          <p:nvPr/>
        </p:nvSpPr>
        <p:spPr>
          <a:xfrm>
            <a:off x="9478373" y="4267614"/>
            <a:ext cx="2440674" cy="199257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EXEMPTION TO ALL ADVANCES IN RELATION TO GOODS IRRESEPECTIVE OF SUPPLIERS TURNOVER</a:t>
            </a:r>
          </a:p>
        </p:txBody>
      </p:sp>
      <p:sp>
        <p:nvSpPr>
          <p:cNvPr id="17" name="Rectangle 16"/>
          <p:cNvSpPr/>
          <p:nvPr/>
        </p:nvSpPr>
        <p:spPr>
          <a:xfrm>
            <a:off x="3252719" y="3428999"/>
            <a:ext cx="8666328" cy="6550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TIME   LINE (1</a:t>
            </a:r>
            <a:r>
              <a:rPr lang="en-US" sz="3500" b="1" baseline="30000" dirty="0">
                <a:solidFill>
                  <a:schemeClr val="tx1"/>
                </a:solidFill>
              </a:rPr>
              <a:t>ST</a:t>
            </a:r>
            <a:r>
              <a:rPr lang="en-US" sz="3500" b="1" dirty="0">
                <a:solidFill>
                  <a:schemeClr val="tx1"/>
                </a:solidFill>
              </a:rPr>
              <a:t> JULY, 2017 - TILL DATE)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690" y="6288308"/>
            <a:ext cx="2130357" cy="51604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62" y="6258505"/>
            <a:ext cx="1600490" cy="516045"/>
          </a:xfrm>
          <a:prstGeom prst="rect">
            <a:avLst/>
          </a:prstGeom>
        </p:spPr>
      </p:pic>
    </p:spTree>
    <p:extLst>
      <p:ext uri="{BB962C8B-B14F-4D97-AF65-F5344CB8AC3E}">
        <p14:creationId xmlns:p14="http://schemas.microsoft.com/office/powerpoint/2010/main" val="13393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5" grpId="0" animBg="1"/>
      <p:bldP spid="10" grpId="0" animBg="1"/>
      <p:bldP spid="11" grpId="0" animBg="1"/>
      <p:bldP spid="12" grpId="0" animBg="1"/>
      <p:bldP spid="13"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6894" y="2564297"/>
            <a:ext cx="2183641" cy="10908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dirty="0"/>
              <a:t>Issue of Invoice</a:t>
            </a:r>
          </a:p>
        </p:txBody>
      </p:sp>
      <p:sp>
        <p:nvSpPr>
          <p:cNvPr id="5" name="Rounded Rectangle 4"/>
          <p:cNvSpPr/>
          <p:nvPr/>
        </p:nvSpPr>
        <p:spPr>
          <a:xfrm>
            <a:off x="3414786" y="2562316"/>
            <a:ext cx="2183641" cy="10908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dirty="0"/>
              <a:t>Date of removal</a:t>
            </a:r>
          </a:p>
        </p:txBody>
      </p:sp>
      <p:sp>
        <p:nvSpPr>
          <p:cNvPr id="6" name="Rounded Rectangle 5"/>
          <p:cNvSpPr/>
          <p:nvPr/>
        </p:nvSpPr>
        <p:spPr>
          <a:xfrm>
            <a:off x="6036861" y="2562316"/>
            <a:ext cx="2183641" cy="10908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dirty="0"/>
              <a:t>Date of receipt of payment</a:t>
            </a:r>
          </a:p>
        </p:txBody>
      </p:sp>
      <p:sp>
        <p:nvSpPr>
          <p:cNvPr id="7" name="Rounded Rectangle 6"/>
          <p:cNvSpPr/>
          <p:nvPr/>
        </p:nvSpPr>
        <p:spPr>
          <a:xfrm>
            <a:off x="8927911" y="2562316"/>
            <a:ext cx="2183641" cy="10908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600" b="1" dirty="0"/>
              <a:t>Time of supply</a:t>
            </a:r>
          </a:p>
        </p:txBody>
      </p:sp>
      <p:sp>
        <p:nvSpPr>
          <p:cNvPr id="16" name="Rounded Rectangle 15"/>
          <p:cNvSpPr/>
          <p:nvPr/>
        </p:nvSpPr>
        <p:spPr>
          <a:xfrm>
            <a:off x="636894" y="4133738"/>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01/01/2020</a:t>
            </a:r>
          </a:p>
        </p:txBody>
      </p:sp>
      <p:sp>
        <p:nvSpPr>
          <p:cNvPr id="17" name="Rounded Rectangle 16"/>
          <p:cNvSpPr/>
          <p:nvPr/>
        </p:nvSpPr>
        <p:spPr>
          <a:xfrm>
            <a:off x="3379526" y="4153498"/>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01/01/2020</a:t>
            </a:r>
          </a:p>
        </p:txBody>
      </p:sp>
      <p:sp>
        <p:nvSpPr>
          <p:cNvPr id="18" name="Rounded Rectangle 17"/>
          <p:cNvSpPr/>
          <p:nvPr/>
        </p:nvSpPr>
        <p:spPr>
          <a:xfrm>
            <a:off x="6036861" y="4153498"/>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15/12/2019</a:t>
            </a:r>
          </a:p>
        </p:txBody>
      </p:sp>
      <p:sp>
        <p:nvSpPr>
          <p:cNvPr id="19" name="Rounded Rectangle 18"/>
          <p:cNvSpPr/>
          <p:nvPr/>
        </p:nvSpPr>
        <p:spPr>
          <a:xfrm>
            <a:off x="8948382" y="4133737"/>
            <a:ext cx="2165444" cy="87345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01/01/2020</a:t>
            </a:r>
          </a:p>
        </p:txBody>
      </p:sp>
      <p:sp>
        <p:nvSpPr>
          <p:cNvPr id="20" name="TextBox 19"/>
          <p:cNvSpPr txBox="1"/>
          <p:nvPr/>
        </p:nvSpPr>
        <p:spPr>
          <a:xfrm>
            <a:off x="3427864" y="1481140"/>
            <a:ext cx="4419600"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000" b="1" dirty="0"/>
              <a:t>Example</a:t>
            </a:r>
          </a:p>
        </p:txBody>
      </p:sp>
      <p:sp>
        <p:nvSpPr>
          <p:cNvPr id="21" name="Rectangle 20"/>
          <p:cNvSpPr/>
          <p:nvPr/>
        </p:nvSpPr>
        <p:spPr>
          <a:xfrm>
            <a:off x="0" y="-24858"/>
            <a:ext cx="10031105" cy="914400"/>
          </a:xfrm>
          <a:prstGeom prst="rect">
            <a:avLst/>
          </a:prstGeom>
          <a:solidFill>
            <a:srgbClr val="7E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of goods- normal levy </a:t>
            </a:r>
          </a:p>
        </p:txBody>
      </p:sp>
      <p:sp>
        <p:nvSpPr>
          <p:cNvPr id="24" name="Rectangle 23"/>
          <p:cNvSpPr/>
          <p:nvPr/>
        </p:nvSpPr>
        <p:spPr>
          <a:xfrm>
            <a:off x="10031104" y="-24859"/>
            <a:ext cx="2160896" cy="914401"/>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12(2)</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171328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1541188" y="228600"/>
            <a:ext cx="8872179" cy="1066800"/>
          </a:xfrm>
          <a:prstGeom prst="flowChartPunchedTape">
            <a:avLst/>
          </a:prstGeom>
          <a:solidFill>
            <a:srgbClr val="7E0000"/>
          </a:solidFill>
          <a:ln w="38100">
            <a:solidFill>
              <a:srgbClr val="7E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dirty="0">
                <a:solidFill>
                  <a:schemeClr val="bg1"/>
                </a:solidFill>
              </a:rPr>
              <a:t>How much amount would be taxable?</a:t>
            </a:r>
          </a:p>
        </p:txBody>
      </p:sp>
      <p:sp>
        <p:nvSpPr>
          <p:cNvPr id="2" name="Rounded Rectangle 1"/>
          <p:cNvSpPr/>
          <p:nvPr/>
        </p:nvSpPr>
        <p:spPr>
          <a:xfrm>
            <a:off x="242944" y="1485900"/>
            <a:ext cx="2596487" cy="2019300"/>
          </a:xfrm>
          <a:prstGeom prst="roundRect">
            <a:avLst/>
          </a:prstGeom>
          <a:ln w="38100">
            <a:solidFill>
              <a:srgbClr val="7E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Supply Value</a:t>
            </a:r>
          </a:p>
          <a:p>
            <a:pPr algn="ctr"/>
            <a:endParaRPr lang="en-US" sz="2400" b="1" dirty="0"/>
          </a:p>
          <a:p>
            <a:pPr algn="ctr"/>
            <a:r>
              <a:rPr lang="en-US" sz="2400" b="1" dirty="0"/>
              <a:t>= </a:t>
            </a:r>
          </a:p>
          <a:p>
            <a:pPr algn="ctr"/>
            <a:endParaRPr lang="en-US" sz="2400" b="1" dirty="0"/>
          </a:p>
          <a:p>
            <a:pPr algn="ctr"/>
            <a:r>
              <a:rPr lang="en-US" sz="2400" b="1" dirty="0" err="1"/>
              <a:t>Rs</a:t>
            </a:r>
            <a:r>
              <a:rPr lang="en-US" sz="2400" b="1" dirty="0"/>
              <a:t> 1,00,000/-</a:t>
            </a:r>
          </a:p>
        </p:txBody>
      </p:sp>
      <p:sp>
        <p:nvSpPr>
          <p:cNvPr id="7" name="Rounded Rectangle 6"/>
          <p:cNvSpPr/>
          <p:nvPr/>
        </p:nvSpPr>
        <p:spPr>
          <a:xfrm>
            <a:off x="2975212" y="1477938"/>
            <a:ext cx="3082687" cy="2019300"/>
          </a:xfrm>
          <a:prstGeom prst="roundRect">
            <a:avLst/>
          </a:prstGeom>
          <a:ln w="38100">
            <a:solidFill>
              <a:srgbClr val="7E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Advance Received</a:t>
            </a:r>
          </a:p>
          <a:p>
            <a:pPr algn="ctr"/>
            <a:r>
              <a:rPr lang="en-US" sz="2400" b="1" dirty="0"/>
              <a:t>= </a:t>
            </a:r>
            <a:r>
              <a:rPr lang="en-US" sz="2400" b="1" dirty="0" err="1"/>
              <a:t>Rs</a:t>
            </a:r>
            <a:r>
              <a:rPr lang="en-US" sz="2400" b="1" dirty="0"/>
              <a:t> 50,000/- </a:t>
            </a:r>
          </a:p>
          <a:p>
            <a:pPr algn="ctr"/>
            <a:endParaRPr lang="en-US" sz="2400" b="1" dirty="0"/>
          </a:p>
          <a:p>
            <a:pPr algn="ctr"/>
            <a:r>
              <a:rPr lang="en-US" sz="2400" b="1" dirty="0"/>
              <a:t>No supply made and no Invoice issued</a:t>
            </a:r>
          </a:p>
        </p:txBody>
      </p:sp>
      <p:sp>
        <p:nvSpPr>
          <p:cNvPr id="8" name="Rounded Rectangle 7"/>
          <p:cNvSpPr/>
          <p:nvPr/>
        </p:nvSpPr>
        <p:spPr>
          <a:xfrm>
            <a:off x="6248398" y="1477938"/>
            <a:ext cx="2759124" cy="2019300"/>
          </a:xfrm>
          <a:prstGeom prst="roundRect">
            <a:avLst/>
          </a:prstGeom>
          <a:ln w="38100">
            <a:solidFill>
              <a:srgbClr val="7E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Tax to be paid on </a:t>
            </a:r>
          </a:p>
          <a:p>
            <a:pPr algn="ctr"/>
            <a:endParaRPr lang="en-US" sz="2400" b="1" dirty="0"/>
          </a:p>
          <a:p>
            <a:pPr algn="ctr"/>
            <a:r>
              <a:rPr lang="en-US" sz="2400" b="1" dirty="0" err="1"/>
              <a:t>Rs</a:t>
            </a:r>
            <a:r>
              <a:rPr lang="en-US" sz="2400" b="1" dirty="0"/>
              <a:t> 1,00,000/- </a:t>
            </a:r>
          </a:p>
          <a:p>
            <a:pPr algn="ctr"/>
            <a:r>
              <a:rPr lang="en-US" sz="2400" b="1" dirty="0"/>
              <a:t>Or</a:t>
            </a:r>
          </a:p>
          <a:p>
            <a:pPr algn="ctr"/>
            <a:r>
              <a:rPr lang="en-US" sz="2400" b="1" dirty="0" err="1"/>
              <a:t>Rs</a:t>
            </a:r>
            <a:r>
              <a:rPr lang="en-US" sz="2400" b="1" dirty="0"/>
              <a:t> 50,000/-??</a:t>
            </a:r>
          </a:p>
        </p:txBody>
      </p:sp>
      <p:sp>
        <p:nvSpPr>
          <p:cNvPr id="9" name="Rounded Rectangle 8"/>
          <p:cNvSpPr/>
          <p:nvPr/>
        </p:nvSpPr>
        <p:spPr>
          <a:xfrm>
            <a:off x="9273081" y="1485900"/>
            <a:ext cx="2777891" cy="2019300"/>
          </a:xfrm>
          <a:prstGeom prst="roundRect">
            <a:avLst/>
          </a:prstGeom>
          <a:ln w="38100">
            <a:solidFill>
              <a:srgbClr val="7E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Tax to be paid on</a:t>
            </a:r>
          </a:p>
          <a:p>
            <a:pPr algn="ctr"/>
            <a:endParaRPr lang="en-US" sz="2400" b="1" dirty="0"/>
          </a:p>
          <a:p>
            <a:pPr algn="ctr"/>
            <a:r>
              <a:rPr lang="en-US" sz="2400" b="1" dirty="0"/>
              <a:t>= </a:t>
            </a:r>
          </a:p>
          <a:p>
            <a:pPr algn="ctr"/>
            <a:endParaRPr lang="en-US" sz="2400" b="1" dirty="0"/>
          </a:p>
          <a:p>
            <a:pPr algn="ctr"/>
            <a:r>
              <a:rPr lang="en-US" sz="2400" b="1" dirty="0" err="1"/>
              <a:t>Rs</a:t>
            </a:r>
            <a:r>
              <a:rPr lang="en-US" sz="2400" b="1" dirty="0"/>
              <a:t> 50,000/-</a:t>
            </a:r>
          </a:p>
        </p:txBody>
      </p:sp>
      <p:sp>
        <p:nvSpPr>
          <p:cNvPr id="14" name="Flowchart: Punched Tape 13"/>
          <p:cNvSpPr/>
          <p:nvPr/>
        </p:nvSpPr>
        <p:spPr>
          <a:xfrm>
            <a:off x="741527" y="3616343"/>
            <a:ext cx="11013743" cy="1066800"/>
          </a:xfrm>
          <a:prstGeom prst="flowChartPunchedTape">
            <a:avLst/>
          </a:prstGeom>
          <a:solidFill>
            <a:srgbClr val="7E0000"/>
          </a:solidFill>
          <a:ln w="38100">
            <a:solidFill>
              <a:srgbClr val="7E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dirty="0">
                <a:solidFill>
                  <a:schemeClr val="bg1"/>
                </a:solidFill>
              </a:rPr>
              <a:t>Tax payable on advance </a:t>
            </a:r>
            <a:r>
              <a:rPr lang="en-US" sz="2600" b="1" dirty="0" err="1">
                <a:solidFill>
                  <a:schemeClr val="bg1"/>
                </a:solidFill>
              </a:rPr>
              <a:t>upto</a:t>
            </a:r>
            <a:r>
              <a:rPr lang="en-US" sz="2600" b="1" dirty="0">
                <a:solidFill>
                  <a:schemeClr val="bg1"/>
                </a:solidFill>
              </a:rPr>
              <a:t> </a:t>
            </a:r>
            <a:r>
              <a:rPr lang="en-US" sz="2600" b="1" dirty="0" err="1">
                <a:solidFill>
                  <a:schemeClr val="bg1"/>
                </a:solidFill>
              </a:rPr>
              <a:t>Rs</a:t>
            </a:r>
            <a:r>
              <a:rPr lang="en-US" sz="2600" b="1" dirty="0">
                <a:solidFill>
                  <a:schemeClr val="bg1"/>
                </a:solidFill>
              </a:rPr>
              <a:t> 1000/- can be paid on issue of Invoice.</a:t>
            </a:r>
          </a:p>
        </p:txBody>
      </p:sp>
      <p:sp>
        <p:nvSpPr>
          <p:cNvPr id="15" name="Rounded Rectangle 14"/>
          <p:cNvSpPr/>
          <p:nvPr/>
        </p:nvSpPr>
        <p:spPr>
          <a:xfrm>
            <a:off x="741527" y="4683143"/>
            <a:ext cx="11013742" cy="1584276"/>
          </a:xfrm>
          <a:prstGeom prst="roundRect">
            <a:avLst/>
          </a:prstGeom>
          <a:ln w="38100">
            <a:solidFill>
              <a:srgbClr val="7E000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400" b="1" dirty="0"/>
              <a:t>Where the supplier receives an amount </a:t>
            </a:r>
            <a:r>
              <a:rPr lang="en-US" sz="2400" b="1" dirty="0" err="1"/>
              <a:t>upto</a:t>
            </a:r>
            <a:r>
              <a:rPr lang="en-US" sz="2400" b="1" dirty="0"/>
              <a:t> one thousand rupees in excess of the amount indicated in the tax invoice, the time of supply to the extent of such excess amount shall, at the option of the said supplier, be the date of issue of invoice relating to such excess amount.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847" y="6267420"/>
            <a:ext cx="2130357" cy="50740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67" y="6344877"/>
            <a:ext cx="1711406" cy="429947"/>
          </a:xfrm>
          <a:prstGeom prst="rect">
            <a:avLst/>
          </a:prstGeom>
        </p:spPr>
      </p:pic>
    </p:spTree>
    <p:extLst>
      <p:ext uri="{BB962C8B-B14F-4D97-AF65-F5344CB8AC3E}">
        <p14:creationId xmlns:p14="http://schemas.microsoft.com/office/powerpoint/2010/main" val="54356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8054" y="204703"/>
            <a:ext cx="10385940" cy="2265542"/>
          </a:xfrm>
          <a:prstGeom prst="round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dirty="0"/>
              <a:t>How Tax Will be paid on advances?</a:t>
            </a:r>
          </a:p>
          <a:p>
            <a:r>
              <a:rPr lang="en-US" sz="2400" b="1" dirty="0"/>
              <a:t>1. What if I </a:t>
            </a:r>
            <a:r>
              <a:rPr lang="en-US" sz="2400" b="1" dirty="0">
                <a:solidFill>
                  <a:srgbClr val="FF0000"/>
                </a:solidFill>
              </a:rPr>
              <a:t>don’t know which good/service would be supplied</a:t>
            </a:r>
            <a:r>
              <a:rPr lang="en-US" sz="2400" b="1" dirty="0"/>
              <a:t> or against which goods/services that amount would be utilized?</a:t>
            </a:r>
          </a:p>
          <a:p>
            <a:endParaRPr lang="en-US" sz="2400" b="1" dirty="0"/>
          </a:p>
          <a:p>
            <a:r>
              <a:rPr lang="en-US" sz="2400" b="1" dirty="0"/>
              <a:t>2. What </a:t>
            </a:r>
            <a:r>
              <a:rPr lang="en-US" sz="2400" b="1" dirty="0" smtClean="0"/>
              <a:t>if </a:t>
            </a:r>
            <a:r>
              <a:rPr lang="en-US" sz="2400" b="1" dirty="0"/>
              <a:t>I don’t know the </a:t>
            </a:r>
            <a:r>
              <a:rPr lang="en-US" sz="2400" b="1" dirty="0">
                <a:solidFill>
                  <a:srgbClr val="FF0000"/>
                </a:solidFill>
              </a:rPr>
              <a:t>nature of supply </a:t>
            </a:r>
            <a:r>
              <a:rPr lang="en-US" sz="2400" b="1" dirty="0"/>
              <a:t>i.e. whether it will be an intra-state or inter-state?</a:t>
            </a:r>
          </a:p>
        </p:txBody>
      </p:sp>
      <p:sp>
        <p:nvSpPr>
          <p:cNvPr id="4" name="Rectangle 3"/>
          <p:cNvSpPr/>
          <p:nvPr/>
        </p:nvSpPr>
        <p:spPr>
          <a:xfrm>
            <a:off x="3739490" y="5929524"/>
            <a:ext cx="4572000" cy="559558"/>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en-US" sz="2600" b="1" dirty="0">
                <a:solidFill>
                  <a:schemeClr val="tx1"/>
                </a:solidFill>
              </a:rPr>
              <a:t>Government</a:t>
            </a:r>
          </a:p>
        </p:txBody>
      </p:sp>
      <p:sp>
        <p:nvSpPr>
          <p:cNvPr id="5" name="Left Arrow 4"/>
          <p:cNvSpPr/>
          <p:nvPr/>
        </p:nvSpPr>
        <p:spPr>
          <a:xfrm>
            <a:off x="1705970" y="3780429"/>
            <a:ext cx="2033520" cy="996287"/>
          </a:xfrm>
          <a:prstGeom prst="leftArrow">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t>RATE</a:t>
            </a:r>
          </a:p>
        </p:txBody>
      </p:sp>
      <p:sp>
        <p:nvSpPr>
          <p:cNvPr id="7" name="Right Arrow 6"/>
          <p:cNvSpPr/>
          <p:nvPr/>
        </p:nvSpPr>
        <p:spPr>
          <a:xfrm>
            <a:off x="8311490" y="3780430"/>
            <a:ext cx="2033520" cy="996286"/>
          </a:xfrm>
          <a:prstGeom prst="rightArrow">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t>SUPPLY</a:t>
            </a:r>
          </a:p>
        </p:txBody>
      </p:sp>
      <p:sp>
        <p:nvSpPr>
          <p:cNvPr id="8" name="Oval 7"/>
          <p:cNvSpPr/>
          <p:nvPr/>
        </p:nvSpPr>
        <p:spPr>
          <a:xfrm>
            <a:off x="27710" y="3248166"/>
            <a:ext cx="1705970" cy="1883391"/>
          </a:xfrm>
          <a:prstGeom prst="ellipse">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18%</a:t>
            </a:r>
          </a:p>
        </p:txBody>
      </p:sp>
      <p:sp>
        <p:nvSpPr>
          <p:cNvPr id="9" name="Oval 8"/>
          <p:cNvSpPr/>
          <p:nvPr/>
        </p:nvSpPr>
        <p:spPr>
          <a:xfrm>
            <a:off x="10345010" y="3248167"/>
            <a:ext cx="1705970" cy="1883391"/>
          </a:xfrm>
          <a:prstGeom prst="ellipse">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Inter-state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345" y="2716111"/>
            <a:ext cx="4572000" cy="3227267"/>
          </a:xfrm>
          <a:prstGeom prst="rect">
            <a:avLst/>
          </a:prstGeom>
          <a:ln w="76200">
            <a:solidFill>
              <a:schemeClr val="accent4">
                <a:lumMod val="60000"/>
                <a:lumOff val="40000"/>
              </a:schemeClr>
            </a:solid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67" y="6209303"/>
            <a:ext cx="1711406" cy="41060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35228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P spid="5"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54559" y="748041"/>
            <a:ext cx="10385940" cy="4393801"/>
          </a:xfrm>
          <a:prstGeom prst="roundRect">
            <a:avLst/>
          </a:prstGeom>
          <a:ln w="57150"/>
        </p:spPr>
        <p:style>
          <a:lnRef idx="2">
            <a:schemeClr val="accent4"/>
          </a:lnRef>
          <a:fillRef idx="1">
            <a:schemeClr val="lt1"/>
          </a:fillRef>
          <a:effectRef idx="0">
            <a:schemeClr val="accent4"/>
          </a:effectRef>
          <a:fontRef idx="minor">
            <a:schemeClr val="dk1"/>
          </a:fontRef>
        </p:style>
        <p:txBody>
          <a:bodyPr rtlCol="0" anchor="t"/>
          <a:lstStyle/>
          <a:p>
            <a:pPr algn="ctr"/>
            <a:r>
              <a:rPr lang="en-US" sz="3000" b="1" dirty="0"/>
              <a:t>Meaning of date of receipt of payment</a:t>
            </a:r>
          </a:p>
          <a:p>
            <a:pPr algn="ctr"/>
            <a:r>
              <a:rPr lang="en-US" sz="3000" b="1" dirty="0"/>
              <a:t>[For both goods and services]</a:t>
            </a:r>
          </a:p>
          <a:p>
            <a:pPr algn="ctr"/>
            <a:endParaRPr lang="en-US" sz="3000" b="1" dirty="0"/>
          </a:p>
          <a:p>
            <a:pPr algn="ctr"/>
            <a:r>
              <a:rPr lang="en-US" sz="3000" b="1" dirty="0"/>
              <a:t>Earlier of</a:t>
            </a:r>
          </a:p>
          <a:p>
            <a:pPr marL="342900" indent="-342900" algn="ctr">
              <a:buFont typeface="Arial" panose="020B0604020202020204" pitchFamily="34" charset="0"/>
              <a:buChar char="•"/>
            </a:pPr>
            <a:endParaRPr lang="en-US" sz="3000" b="1" dirty="0"/>
          </a:p>
          <a:p>
            <a:pPr marL="342900" indent="-342900" algn="ctr">
              <a:buFont typeface="Arial" panose="020B0604020202020204" pitchFamily="34" charset="0"/>
              <a:buChar char="•"/>
            </a:pPr>
            <a:r>
              <a:rPr lang="en-US" sz="3000" b="1" dirty="0"/>
              <a:t>Date of entry in books, or </a:t>
            </a:r>
          </a:p>
          <a:p>
            <a:pPr marL="342900" indent="-342900" algn="ctr">
              <a:buFont typeface="Arial" panose="020B0604020202020204" pitchFamily="34" charset="0"/>
              <a:buChar char="•"/>
            </a:pPr>
            <a:endParaRPr lang="en-US" sz="3000" b="1" dirty="0"/>
          </a:p>
          <a:p>
            <a:pPr marL="342900" indent="-342900" algn="ctr">
              <a:buFont typeface="Arial" panose="020B0604020202020204" pitchFamily="34" charset="0"/>
              <a:buChar char="•"/>
            </a:pPr>
            <a:r>
              <a:rPr lang="en-US" sz="3000" b="1" dirty="0"/>
              <a:t>Credit in bank account</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55" y="6104225"/>
            <a:ext cx="1711406" cy="410605"/>
          </a:xfrm>
          <a:prstGeom prst="rect">
            <a:avLst/>
          </a:prstGeom>
        </p:spPr>
      </p:pic>
    </p:spTree>
    <p:extLst>
      <p:ext uri="{BB962C8B-B14F-4D97-AF65-F5344CB8AC3E}">
        <p14:creationId xmlns:p14="http://schemas.microsoft.com/office/powerpoint/2010/main" val="18882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54"/>
            <a:ext cx="12192000" cy="800950"/>
          </a:xfrm>
          <a:prstGeom prst="rect">
            <a:avLst/>
          </a:prstGeom>
          <a:solidFill>
            <a:srgbClr val="002060"/>
          </a:solidFill>
          <a:ln w="571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000" b="1" dirty="0">
                <a:solidFill>
                  <a:schemeClr val="bg1"/>
                </a:solidFill>
              </a:rPr>
              <a:t>Provisions of Time of Supply</a:t>
            </a:r>
          </a:p>
        </p:txBody>
      </p:sp>
      <p:sp>
        <p:nvSpPr>
          <p:cNvPr id="4" name="Rounded Rectangle 3"/>
          <p:cNvSpPr/>
          <p:nvPr/>
        </p:nvSpPr>
        <p:spPr>
          <a:xfrm>
            <a:off x="1442397" y="1176178"/>
            <a:ext cx="2068773" cy="12801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a:t>Goods</a:t>
            </a:r>
          </a:p>
          <a:p>
            <a:pPr algn="ctr"/>
            <a:r>
              <a:rPr lang="en-US" sz="3000" b="1" dirty="0"/>
              <a:t>Sec 12</a:t>
            </a:r>
          </a:p>
        </p:txBody>
      </p:sp>
      <p:sp>
        <p:nvSpPr>
          <p:cNvPr id="7" name="Rounded Rectangle 6"/>
          <p:cNvSpPr/>
          <p:nvPr/>
        </p:nvSpPr>
        <p:spPr>
          <a:xfrm>
            <a:off x="9092253" y="1176178"/>
            <a:ext cx="2438399" cy="12801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t>Change in rate</a:t>
            </a:r>
          </a:p>
          <a:p>
            <a:pPr algn="ctr"/>
            <a:r>
              <a:rPr lang="en-US" sz="3000" b="1" dirty="0"/>
              <a:t>Sec 14</a:t>
            </a:r>
          </a:p>
        </p:txBody>
      </p:sp>
      <p:sp>
        <p:nvSpPr>
          <p:cNvPr id="9" name="Rounded Rectangle 8"/>
          <p:cNvSpPr/>
          <p:nvPr/>
        </p:nvSpPr>
        <p:spPr>
          <a:xfrm>
            <a:off x="5267325" y="1176178"/>
            <a:ext cx="2068773" cy="12801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a:t>Services</a:t>
            </a:r>
          </a:p>
          <a:p>
            <a:pPr algn="ctr"/>
            <a:r>
              <a:rPr lang="en-US" sz="3000" b="1" dirty="0"/>
              <a:t>Sec 13</a:t>
            </a:r>
          </a:p>
        </p:txBody>
      </p:sp>
      <p:sp>
        <p:nvSpPr>
          <p:cNvPr id="10" name="Right Bracket 9"/>
          <p:cNvSpPr/>
          <p:nvPr/>
        </p:nvSpPr>
        <p:spPr>
          <a:xfrm rot="5400000">
            <a:off x="3876047" y="-1643534"/>
            <a:ext cx="1107103" cy="7569155"/>
          </a:xfrm>
          <a:prstGeom prst="rightBracket">
            <a:avLst/>
          </a:prstGeom>
          <a:ln w="57150">
            <a:solidFill>
              <a:srgbClr val="92D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 name="Rounded Rectangle 10"/>
          <p:cNvSpPr/>
          <p:nvPr/>
        </p:nvSpPr>
        <p:spPr>
          <a:xfrm>
            <a:off x="571641" y="3473760"/>
            <a:ext cx="1543334" cy="1164042"/>
          </a:xfrm>
          <a:prstGeom prst="roundRect">
            <a:avLst/>
          </a:prstGeom>
          <a:solidFill>
            <a:srgbClr val="FFFF00"/>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Normal </a:t>
            </a:r>
          </a:p>
          <a:p>
            <a:pPr algn="ctr"/>
            <a:r>
              <a:rPr lang="en-US" sz="2400" b="1" dirty="0"/>
              <a:t>Levy</a:t>
            </a:r>
          </a:p>
        </p:txBody>
      </p:sp>
      <p:sp>
        <p:nvSpPr>
          <p:cNvPr id="12" name="Rounded Rectangle 11"/>
          <p:cNvSpPr/>
          <p:nvPr/>
        </p:nvSpPr>
        <p:spPr>
          <a:xfrm>
            <a:off x="2278544" y="3515498"/>
            <a:ext cx="1543334" cy="1164042"/>
          </a:xfrm>
          <a:prstGeom prst="roundRect">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Reverse</a:t>
            </a:r>
          </a:p>
          <a:p>
            <a:pPr algn="ctr"/>
            <a:r>
              <a:rPr lang="en-US" sz="2400" b="1" dirty="0"/>
              <a:t>Levy</a:t>
            </a:r>
          </a:p>
        </p:txBody>
      </p:sp>
      <p:sp>
        <p:nvSpPr>
          <p:cNvPr id="14" name="Rounded Rectangle 13"/>
          <p:cNvSpPr/>
          <p:nvPr/>
        </p:nvSpPr>
        <p:spPr>
          <a:xfrm>
            <a:off x="6531600" y="3491457"/>
            <a:ext cx="1543334" cy="1164042"/>
          </a:xfrm>
          <a:prstGeom prst="roundRect">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 Delay in payment</a:t>
            </a:r>
          </a:p>
        </p:txBody>
      </p:sp>
      <p:sp>
        <p:nvSpPr>
          <p:cNvPr id="15" name="Rounded Rectangle 14"/>
          <p:cNvSpPr/>
          <p:nvPr/>
        </p:nvSpPr>
        <p:spPr>
          <a:xfrm>
            <a:off x="2107450" y="5348749"/>
            <a:ext cx="4424150" cy="641163"/>
          </a:xfrm>
          <a:prstGeom prst="roundRect">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 Residual Cases</a:t>
            </a:r>
          </a:p>
        </p:txBody>
      </p:sp>
      <p:sp>
        <p:nvSpPr>
          <p:cNvPr id="16" name="Down Arrow 15"/>
          <p:cNvSpPr/>
          <p:nvPr/>
        </p:nvSpPr>
        <p:spPr>
          <a:xfrm>
            <a:off x="987615" y="2678350"/>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Down Arrow 16"/>
          <p:cNvSpPr/>
          <p:nvPr/>
        </p:nvSpPr>
        <p:spPr>
          <a:xfrm>
            <a:off x="2775441" y="2701751"/>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Down Arrow 18"/>
          <p:cNvSpPr/>
          <p:nvPr/>
        </p:nvSpPr>
        <p:spPr>
          <a:xfrm>
            <a:off x="4052825" y="2676344"/>
            <a:ext cx="533400" cy="2672404"/>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Down Arrow 20"/>
          <p:cNvSpPr/>
          <p:nvPr/>
        </p:nvSpPr>
        <p:spPr>
          <a:xfrm>
            <a:off x="7036567" y="2676344"/>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ounded Rectangle 23"/>
          <p:cNvSpPr/>
          <p:nvPr/>
        </p:nvSpPr>
        <p:spPr>
          <a:xfrm>
            <a:off x="4758377" y="3515498"/>
            <a:ext cx="1543334" cy="1164042"/>
          </a:xfrm>
          <a:prstGeom prst="roundRect">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Vouchers</a:t>
            </a:r>
          </a:p>
        </p:txBody>
      </p:sp>
      <p:sp>
        <p:nvSpPr>
          <p:cNvPr id="25" name="Down Arrow 24"/>
          <p:cNvSpPr/>
          <p:nvPr/>
        </p:nvSpPr>
        <p:spPr>
          <a:xfrm>
            <a:off x="5254216" y="2694595"/>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97" y="6068107"/>
            <a:ext cx="1600490" cy="55180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30438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4" grpId="0" animBg="1"/>
      <p:bldP spid="15" grpId="0" animBg="1"/>
      <p:bldP spid="16" grpId="0" animBg="1"/>
      <p:bldP spid="17" grpId="0" animBg="1"/>
      <p:bldP spid="19" grpId="0" animBg="1"/>
      <p:bldP spid="21"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3425588" y="627798"/>
            <a:ext cx="6782937" cy="4804012"/>
          </a:xfrm>
          <a:prstGeom prst="verticalScroll">
            <a:avLst/>
          </a:prstGeom>
          <a:solidFill>
            <a:srgbClr val="7E0000"/>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t>Time of supply in case reverse charge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140385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of reverse charge</a:t>
            </a:r>
          </a:p>
        </p:txBody>
      </p:sp>
      <p:sp>
        <p:nvSpPr>
          <p:cNvPr id="13" name="Rectangle 12"/>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12(3) &amp; 13(3)</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85" y="6312410"/>
            <a:ext cx="1600490" cy="43154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39" y="6312410"/>
            <a:ext cx="2130357" cy="473795"/>
          </a:xfrm>
          <a:prstGeom prst="rect">
            <a:avLst/>
          </a:prstGeom>
        </p:spPr>
      </p:pic>
      <p:sp>
        <p:nvSpPr>
          <p:cNvPr id="17" name="Rectangle 16"/>
          <p:cNvSpPr/>
          <p:nvPr/>
        </p:nvSpPr>
        <p:spPr>
          <a:xfrm>
            <a:off x="2712376" y="1220911"/>
            <a:ext cx="6667929" cy="515421"/>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Issuance of Invoice </a:t>
            </a:r>
            <a:r>
              <a:rPr lang="en-US" sz="2400" b="1" dirty="0"/>
              <a:t>in case of reverse charge</a:t>
            </a:r>
          </a:p>
        </p:txBody>
      </p:sp>
      <p:sp>
        <p:nvSpPr>
          <p:cNvPr id="18" name="Rectangle 17"/>
          <p:cNvSpPr/>
          <p:nvPr/>
        </p:nvSpPr>
        <p:spPr>
          <a:xfrm>
            <a:off x="1387011" y="2053118"/>
            <a:ext cx="10150868" cy="13887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5000"/>
              </a:lnSpc>
              <a:spcAft>
                <a:spcPts val="600"/>
              </a:spcAft>
            </a:pPr>
            <a:r>
              <a:rPr lang="en-IN" sz="2000" dirty="0" smtClean="0"/>
              <a:t>Sec 31(3)(f) : a </a:t>
            </a:r>
            <a:r>
              <a:rPr lang="en-IN" sz="2000" dirty="0"/>
              <a:t>registered person who is liable to pay tax under sub section (3) or sub-section (4) of section 9 shall issue an invoice in respect of goods or services or both received by him from the supplier who is not registered on the date of receipt of goods or services or both;</a:t>
            </a:r>
            <a:endParaRPr lang="en-US" sz="2000" b="1" dirty="0"/>
          </a:p>
        </p:txBody>
      </p:sp>
      <p:sp>
        <p:nvSpPr>
          <p:cNvPr id="19" name="Rectangle 18"/>
          <p:cNvSpPr/>
          <p:nvPr/>
        </p:nvSpPr>
        <p:spPr>
          <a:xfrm>
            <a:off x="1345914" y="3758630"/>
            <a:ext cx="10150868" cy="13887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5000"/>
              </a:lnSpc>
              <a:spcAft>
                <a:spcPts val="600"/>
              </a:spcAft>
            </a:pPr>
            <a:r>
              <a:rPr lang="en-IN" sz="2000" dirty="0" smtClean="0"/>
              <a:t>Sec 31(3)(g) : </a:t>
            </a:r>
            <a:r>
              <a:rPr lang="en-IN" sz="2000" dirty="0"/>
              <a:t>a registered person who is liable to pay tax under sub section (3) or sub-section (4) of section 9 shall issue a payment voucher at the time of making payment to the supplier.</a:t>
            </a:r>
            <a:endParaRPr lang="en-US" sz="2000" b="1" dirty="0"/>
          </a:p>
        </p:txBody>
      </p:sp>
    </p:spTree>
    <p:extLst>
      <p:ext uri="{BB962C8B-B14F-4D97-AF65-F5344CB8AC3E}">
        <p14:creationId xmlns:p14="http://schemas.microsoft.com/office/powerpoint/2010/main" val="39213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54"/>
            <a:ext cx="12192000" cy="800950"/>
          </a:xfrm>
          <a:prstGeom prst="rect">
            <a:avLst/>
          </a:prstGeom>
          <a:solidFill>
            <a:srgbClr val="002060"/>
          </a:solidFill>
          <a:ln w="571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000" b="1" dirty="0">
                <a:solidFill>
                  <a:schemeClr val="bg1"/>
                </a:solidFill>
              </a:rPr>
              <a:t>Provisions of Time of Supply</a:t>
            </a:r>
          </a:p>
        </p:txBody>
      </p:sp>
      <p:sp>
        <p:nvSpPr>
          <p:cNvPr id="4" name="Rounded Rectangle 3"/>
          <p:cNvSpPr/>
          <p:nvPr/>
        </p:nvSpPr>
        <p:spPr>
          <a:xfrm>
            <a:off x="1442397" y="1176178"/>
            <a:ext cx="2068773" cy="12801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a:t>Goods</a:t>
            </a:r>
          </a:p>
          <a:p>
            <a:pPr algn="ctr"/>
            <a:r>
              <a:rPr lang="en-US" sz="3000" b="1" dirty="0"/>
              <a:t>Sec 12</a:t>
            </a:r>
          </a:p>
        </p:txBody>
      </p:sp>
      <p:sp>
        <p:nvSpPr>
          <p:cNvPr id="7" name="Rounded Rectangle 6"/>
          <p:cNvSpPr/>
          <p:nvPr/>
        </p:nvSpPr>
        <p:spPr>
          <a:xfrm>
            <a:off x="9092253" y="1176178"/>
            <a:ext cx="2438399" cy="12801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t>Change in rate</a:t>
            </a:r>
          </a:p>
          <a:p>
            <a:pPr algn="ctr"/>
            <a:r>
              <a:rPr lang="en-US" sz="3000" b="1" dirty="0"/>
              <a:t>Sec 14</a:t>
            </a:r>
          </a:p>
        </p:txBody>
      </p:sp>
      <p:sp>
        <p:nvSpPr>
          <p:cNvPr id="9" name="Rounded Rectangle 8"/>
          <p:cNvSpPr/>
          <p:nvPr/>
        </p:nvSpPr>
        <p:spPr>
          <a:xfrm>
            <a:off x="5267325" y="1176178"/>
            <a:ext cx="2068773" cy="12801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a:t>Services</a:t>
            </a:r>
          </a:p>
          <a:p>
            <a:pPr algn="ctr"/>
            <a:r>
              <a:rPr lang="en-US" sz="3000" b="1" dirty="0"/>
              <a:t>Sec 13</a:t>
            </a:r>
          </a:p>
        </p:txBody>
      </p:sp>
      <p:sp>
        <p:nvSpPr>
          <p:cNvPr id="10" name="Right Bracket 9"/>
          <p:cNvSpPr/>
          <p:nvPr/>
        </p:nvSpPr>
        <p:spPr>
          <a:xfrm rot="5400000">
            <a:off x="3876047" y="-1643534"/>
            <a:ext cx="1107103" cy="7569155"/>
          </a:xfrm>
          <a:prstGeom prst="rightBracket">
            <a:avLst/>
          </a:prstGeom>
          <a:ln w="57150">
            <a:solidFill>
              <a:srgbClr val="92D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 name="Rounded Rectangle 10"/>
          <p:cNvSpPr/>
          <p:nvPr/>
        </p:nvSpPr>
        <p:spPr>
          <a:xfrm>
            <a:off x="571641" y="3473760"/>
            <a:ext cx="1543334" cy="1164042"/>
          </a:xfrm>
          <a:prstGeom prst="roundRect">
            <a:avLst/>
          </a:prstGeom>
          <a:solidFill>
            <a:schemeClr val="bg1"/>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Normal </a:t>
            </a:r>
          </a:p>
          <a:p>
            <a:pPr algn="ctr"/>
            <a:r>
              <a:rPr lang="en-US" sz="2400" b="1" dirty="0"/>
              <a:t>Levy</a:t>
            </a:r>
          </a:p>
        </p:txBody>
      </p:sp>
      <p:sp>
        <p:nvSpPr>
          <p:cNvPr id="12" name="Rounded Rectangle 11"/>
          <p:cNvSpPr/>
          <p:nvPr/>
        </p:nvSpPr>
        <p:spPr>
          <a:xfrm>
            <a:off x="2278544" y="3515498"/>
            <a:ext cx="1543334" cy="1164042"/>
          </a:xfrm>
          <a:prstGeom prst="roundRect">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Reverse</a:t>
            </a:r>
          </a:p>
          <a:p>
            <a:pPr algn="ctr"/>
            <a:r>
              <a:rPr lang="en-US" sz="2400" b="1" dirty="0"/>
              <a:t>Levy</a:t>
            </a:r>
          </a:p>
        </p:txBody>
      </p:sp>
      <p:sp>
        <p:nvSpPr>
          <p:cNvPr id="14" name="Rounded Rectangle 13"/>
          <p:cNvSpPr/>
          <p:nvPr/>
        </p:nvSpPr>
        <p:spPr>
          <a:xfrm>
            <a:off x="6531600" y="3491457"/>
            <a:ext cx="1543334" cy="1164042"/>
          </a:xfrm>
          <a:prstGeom prst="roundRect">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 Delay in payment</a:t>
            </a:r>
          </a:p>
        </p:txBody>
      </p:sp>
      <p:sp>
        <p:nvSpPr>
          <p:cNvPr id="15" name="Rounded Rectangle 14"/>
          <p:cNvSpPr/>
          <p:nvPr/>
        </p:nvSpPr>
        <p:spPr>
          <a:xfrm>
            <a:off x="2107450" y="5348749"/>
            <a:ext cx="4424150" cy="641163"/>
          </a:xfrm>
          <a:prstGeom prst="roundRect">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 Residual Cases</a:t>
            </a:r>
          </a:p>
        </p:txBody>
      </p:sp>
      <p:sp>
        <p:nvSpPr>
          <p:cNvPr id="16" name="Down Arrow 15"/>
          <p:cNvSpPr/>
          <p:nvPr/>
        </p:nvSpPr>
        <p:spPr>
          <a:xfrm>
            <a:off x="987615" y="2678350"/>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Down Arrow 16"/>
          <p:cNvSpPr/>
          <p:nvPr/>
        </p:nvSpPr>
        <p:spPr>
          <a:xfrm>
            <a:off x="2775441" y="2701751"/>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Down Arrow 18"/>
          <p:cNvSpPr/>
          <p:nvPr/>
        </p:nvSpPr>
        <p:spPr>
          <a:xfrm>
            <a:off x="4052825" y="2676344"/>
            <a:ext cx="533400" cy="2672404"/>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Down Arrow 20"/>
          <p:cNvSpPr/>
          <p:nvPr/>
        </p:nvSpPr>
        <p:spPr>
          <a:xfrm>
            <a:off x="7036567" y="2676344"/>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ounded Rectangle 23"/>
          <p:cNvSpPr/>
          <p:nvPr/>
        </p:nvSpPr>
        <p:spPr>
          <a:xfrm>
            <a:off x="4758377" y="3515498"/>
            <a:ext cx="1543334" cy="1164042"/>
          </a:xfrm>
          <a:prstGeom prst="roundRect">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Vouchers</a:t>
            </a:r>
          </a:p>
        </p:txBody>
      </p:sp>
      <p:sp>
        <p:nvSpPr>
          <p:cNvPr id="25" name="Down Arrow 24"/>
          <p:cNvSpPr/>
          <p:nvPr/>
        </p:nvSpPr>
        <p:spPr>
          <a:xfrm>
            <a:off x="5254216" y="2694595"/>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17076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4" grpId="0" animBg="1"/>
      <p:bldP spid="15" grpId="0" animBg="1"/>
      <p:bldP spid="16" grpId="0" animBg="1"/>
      <p:bldP spid="17" grpId="0" animBg="1"/>
      <p:bldP spid="19" grpId="0" animBg="1"/>
      <p:bldP spid="21"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0472" y="1221825"/>
            <a:ext cx="2231076" cy="163173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a:t>Goods</a:t>
            </a:r>
          </a:p>
          <a:p>
            <a:pPr algn="ctr"/>
            <a:r>
              <a:rPr lang="en-US" sz="2200" b="1" dirty="0"/>
              <a:t>Sec 12(3)</a:t>
            </a:r>
          </a:p>
        </p:txBody>
      </p:sp>
      <p:sp>
        <p:nvSpPr>
          <p:cNvPr id="4" name="Oval 3"/>
          <p:cNvSpPr/>
          <p:nvPr/>
        </p:nvSpPr>
        <p:spPr>
          <a:xfrm>
            <a:off x="293760" y="3951243"/>
            <a:ext cx="2231076" cy="163173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a:t>Services</a:t>
            </a:r>
          </a:p>
          <a:p>
            <a:pPr algn="ctr"/>
            <a:r>
              <a:rPr lang="en-US" sz="2200" b="1" dirty="0"/>
              <a:t>Sec 13(3)</a:t>
            </a:r>
          </a:p>
        </p:txBody>
      </p:sp>
      <p:sp>
        <p:nvSpPr>
          <p:cNvPr id="5" name="Rounded Rectangle 4"/>
          <p:cNvSpPr/>
          <p:nvPr/>
        </p:nvSpPr>
        <p:spPr>
          <a:xfrm>
            <a:off x="2524836" y="1492339"/>
            <a:ext cx="2241017" cy="11738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solidFill>
                  <a:schemeClr val="tx1"/>
                </a:solidFill>
              </a:rPr>
              <a:t>Receipt of goods</a:t>
            </a:r>
          </a:p>
        </p:txBody>
      </p:sp>
      <p:sp>
        <p:nvSpPr>
          <p:cNvPr id="6" name="Rounded Rectangle 5"/>
          <p:cNvSpPr/>
          <p:nvPr/>
        </p:nvSpPr>
        <p:spPr>
          <a:xfrm>
            <a:off x="4920529" y="1492339"/>
            <a:ext cx="2241017" cy="11738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solidFill>
                  <a:schemeClr val="tx1"/>
                </a:solidFill>
              </a:rPr>
              <a:t>Date of payment</a:t>
            </a:r>
          </a:p>
        </p:txBody>
      </p:sp>
      <p:sp>
        <p:nvSpPr>
          <p:cNvPr id="7" name="Rounded Rectangle 6"/>
          <p:cNvSpPr/>
          <p:nvPr/>
        </p:nvSpPr>
        <p:spPr>
          <a:xfrm>
            <a:off x="7316222" y="1492339"/>
            <a:ext cx="2241017" cy="11738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solidFill>
                  <a:schemeClr val="tx1"/>
                </a:solidFill>
              </a:rPr>
              <a:t>30 days from issue of </a:t>
            </a:r>
            <a:r>
              <a:rPr lang="en-US" sz="2200" b="1" dirty="0" smtClean="0">
                <a:solidFill>
                  <a:schemeClr val="tx1"/>
                </a:solidFill>
              </a:rPr>
              <a:t>invoice</a:t>
            </a:r>
          </a:p>
          <a:p>
            <a:pPr algn="ctr"/>
            <a:r>
              <a:rPr lang="en-US" sz="2200" b="1" dirty="0">
                <a:solidFill>
                  <a:schemeClr val="tx1"/>
                </a:solidFill>
              </a:rPr>
              <a:t>b</a:t>
            </a:r>
            <a:r>
              <a:rPr lang="en-US" sz="2200" b="1" dirty="0" smtClean="0">
                <a:solidFill>
                  <a:schemeClr val="tx1"/>
                </a:solidFill>
              </a:rPr>
              <a:t>y the supplier</a:t>
            </a:r>
            <a:endParaRPr lang="en-US" sz="2200" b="1" dirty="0">
              <a:solidFill>
                <a:schemeClr val="tx1"/>
              </a:solidFill>
            </a:endParaRPr>
          </a:p>
        </p:txBody>
      </p:sp>
      <p:sp>
        <p:nvSpPr>
          <p:cNvPr id="8" name="Rounded Rectangle 7"/>
          <p:cNvSpPr/>
          <p:nvPr/>
        </p:nvSpPr>
        <p:spPr>
          <a:xfrm>
            <a:off x="2781776" y="4207853"/>
            <a:ext cx="2241017" cy="11738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solidFill>
                  <a:schemeClr val="tx1"/>
                </a:solidFill>
              </a:rPr>
              <a:t>Date of payment</a:t>
            </a:r>
          </a:p>
        </p:txBody>
      </p:sp>
      <p:sp>
        <p:nvSpPr>
          <p:cNvPr id="9" name="Rounded Rectangle 8"/>
          <p:cNvSpPr/>
          <p:nvPr/>
        </p:nvSpPr>
        <p:spPr>
          <a:xfrm>
            <a:off x="5596709" y="4207853"/>
            <a:ext cx="2241017" cy="11738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b="1" dirty="0" smtClean="0">
              <a:solidFill>
                <a:schemeClr val="tx1"/>
              </a:solidFill>
            </a:endParaRPr>
          </a:p>
          <a:p>
            <a:pPr algn="ctr"/>
            <a:r>
              <a:rPr lang="en-US" sz="2200" b="1" dirty="0" smtClean="0">
                <a:solidFill>
                  <a:schemeClr val="tx1"/>
                </a:solidFill>
              </a:rPr>
              <a:t>60 </a:t>
            </a:r>
            <a:r>
              <a:rPr lang="en-US" sz="2200" b="1" dirty="0">
                <a:solidFill>
                  <a:schemeClr val="tx1"/>
                </a:solidFill>
              </a:rPr>
              <a:t>days from issue of invoice by the supplier</a:t>
            </a:r>
          </a:p>
          <a:p>
            <a:pPr algn="ctr"/>
            <a:endParaRPr lang="en-US" sz="2200" b="1" dirty="0">
              <a:solidFill>
                <a:schemeClr val="tx1"/>
              </a:solidFill>
            </a:endParaRPr>
          </a:p>
        </p:txBody>
      </p:sp>
      <p:sp>
        <p:nvSpPr>
          <p:cNvPr id="10" name="Rectangle 9"/>
          <p:cNvSpPr/>
          <p:nvPr/>
        </p:nvSpPr>
        <p:spPr>
          <a:xfrm>
            <a:off x="2884705" y="3110752"/>
            <a:ext cx="6663481" cy="740979"/>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chemeClr val="bg1"/>
                </a:solidFill>
              </a:rPr>
              <a:t>Earliest of</a:t>
            </a:r>
          </a:p>
        </p:txBody>
      </p:sp>
      <p:sp>
        <p:nvSpPr>
          <p:cNvPr id="11" name="Rounded Rectangle 10"/>
          <p:cNvSpPr/>
          <p:nvPr/>
        </p:nvSpPr>
        <p:spPr>
          <a:xfrm>
            <a:off x="575719" y="5667183"/>
            <a:ext cx="10930638" cy="617651"/>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ysClr val="windowText" lastClr="000000"/>
                </a:solidFill>
              </a:rPr>
              <a:t>Note: In case of associated enterprises where supplier is located outside India the time of supply shall be date of entry in books of accounts or the date of payment whichever is earlier.</a:t>
            </a:r>
          </a:p>
        </p:txBody>
      </p:sp>
      <p:sp>
        <p:nvSpPr>
          <p:cNvPr id="12" name="Rectangle 11"/>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of reverse charge</a:t>
            </a:r>
          </a:p>
        </p:txBody>
      </p:sp>
      <p:sp>
        <p:nvSpPr>
          <p:cNvPr id="13" name="Rectangle 12"/>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12(3) &amp; 13(3)</a:t>
            </a:r>
          </a:p>
        </p:txBody>
      </p:sp>
      <p:sp>
        <p:nvSpPr>
          <p:cNvPr id="14" name="Rectangle 13"/>
          <p:cNvSpPr/>
          <p:nvPr/>
        </p:nvSpPr>
        <p:spPr>
          <a:xfrm>
            <a:off x="9781545" y="2829546"/>
            <a:ext cx="2101756" cy="11931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Date of entry in books if not ascertainable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85" y="6312410"/>
            <a:ext cx="1600490" cy="43154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39" y="6312410"/>
            <a:ext cx="2130357" cy="473795"/>
          </a:xfrm>
          <a:prstGeom prst="rect">
            <a:avLst/>
          </a:prstGeom>
        </p:spPr>
      </p:pic>
      <p:sp>
        <p:nvSpPr>
          <p:cNvPr id="17" name="Rounded Rectangle 16"/>
          <p:cNvSpPr/>
          <p:nvPr/>
        </p:nvSpPr>
        <p:spPr>
          <a:xfrm>
            <a:off x="9711915" y="1482144"/>
            <a:ext cx="2241017" cy="11738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solidFill>
                  <a:schemeClr val="tx1"/>
                </a:solidFill>
              </a:rPr>
              <a:t>Notification No. 4/2017-CT(R)</a:t>
            </a:r>
            <a:endParaRPr lang="en-US" sz="2200" b="1" dirty="0">
              <a:solidFill>
                <a:schemeClr val="tx1"/>
              </a:solidFill>
            </a:endParaRPr>
          </a:p>
        </p:txBody>
      </p:sp>
      <p:sp>
        <p:nvSpPr>
          <p:cNvPr id="18" name="Rounded Rectangle 17"/>
          <p:cNvSpPr/>
          <p:nvPr/>
        </p:nvSpPr>
        <p:spPr>
          <a:xfrm>
            <a:off x="8411642" y="4180170"/>
            <a:ext cx="2241017" cy="11738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solidFill>
                  <a:schemeClr val="tx1"/>
                </a:solidFill>
              </a:rPr>
              <a:t>Notification No. 13/2017-CT(R) </a:t>
            </a:r>
            <a:endParaRPr lang="en-US" sz="2200" b="1" dirty="0">
              <a:solidFill>
                <a:schemeClr val="tx1"/>
              </a:solidFill>
            </a:endParaRPr>
          </a:p>
        </p:txBody>
      </p:sp>
    </p:spTree>
    <p:extLst>
      <p:ext uri="{BB962C8B-B14F-4D97-AF65-F5344CB8AC3E}">
        <p14:creationId xmlns:p14="http://schemas.microsoft.com/office/powerpoint/2010/main" val="41854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4"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133600" y="872836"/>
            <a:ext cx="7606145" cy="5057738"/>
          </a:xfrm>
          <a:prstGeom prst="verticalScroll">
            <a:avLst/>
          </a:prstGeom>
          <a:solidFill>
            <a:srgbClr val="7E0000"/>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t>Time of supply in case additional amounts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4199306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rot="16200000">
            <a:off x="4431258" y="4788251"/>
            <a:ext cx="533400" cy="1424484"/>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ounded Rectangle 3"/>
          <p:cNvSpPr/>
          <p:nvPr/>
        </p:nvSpPr>
        <p:spPr>
          <a:xfrm>
            <a:off x="2056832" y="2380527"/>
            <a:ext cx="2068773" cy="657655"/>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Interest</a:t>
            </a:r>
          </a:p>
        </p:txBody>
      </p:sp>
      <p:sp>
        <p:nvSpPr>
          <p:cNvPr id="5" name="Down Arrow 4"/>
          <p:cNvSpPr/>
          <p:nvPr/>
        </p:nvSpPr>
        <p:spPr>
          <a:xfrm>
            <a:off x="5749119" y="1745351"/>
            <a:ext cx="533400" cy="657656"/>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ounded Rectangle 5"/>
          <p:cNvSpPr/>
          <p:nvPr/>
        </p:nvSpPr>
        <p:spPr>
          <a:xfrm>
            <a:off x="7815619" y="2380527"/>
            <a:ext cx="2438399" cy="657655"/>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penalty</a:t>
            </a:r>
          </a:p>
        </p:txBody>
      </p:sp>
      <p:sp>
        <p:nvSpPr>
          <p:cNvPr id="7" name="Down Arrow 6"/>
          <p:cNvSpPr/>
          <p:nvPr/>
        </p:nvSpPr>
        <p:spPr>
          <a:xfrm>
            <a:off x="8720919" y="1745351"/>
            <a:ext cx="533400" cy="657656"/>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ounded Rectangle 7"/>
          <p:cNvSpPr/>
          <p:nvPr/>
        </p:nvSpPr>
        <p:spPr>
          <a:xfrm>
            <a:off x="5028632" y="2397301"/>
            <a:ext cx="2068773" cy="657655"/>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Late fee</a:t>
            </a:r>
          </a:p>
        </p:txBody>
      </p:sp>
      <p:sp>
        <p:nvSpPr>
          <p:cNvPr id="9" name="Rounded Rectangle 8"/>
          <p:cNvSpPr/>
          <p:nvPr/>
        </p:nvSpPr>
        <p:spPr>
          <a:xfrm>
            <a:off x="1828800" y="1254305"/>
            <a:ext cx="8610600" cy="4929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000" b="1" dirty="0"/>
              <a:t>Increase in value by way of</a:t>
            </a:r>
          </a:p>
        </p:txBody>
      </p:sp>
      <p:sp>
        <p:nvSpPr>
          <p:cNvPr id="10" name="Rounded Rectangle 9"/>
          <p:cNvSpPr/>
          <p:nvPr/>
        </p:nvSpPr>
        <p:spPr>
          <a:xfrm>
            <a:off x="1698009" y="3531851"/>
            <a:ext cx="8741391" cy="4826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For delayed payment</a:t>
            </a:r>
          </a:p>
        </p:txBody>
      </p:sp>
      <p:sp>
        <p:nvSpPr>
          <p:cNvPr id="12" name="Rounded Rectangle 11"/>
          <p:cNvSpPr/>
          <p:nvPr/>
        </p:nvSpPr>
        <p:spPr>
          <a:xfrm>
            <a:off x="1916944" y="4167072"/>
            <a:ext cx="2068773" cy="222959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TOS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218" y="4260545"/>
            <a:ext cx="4876800" cy="1752600"/>
          </a:xfrm>
          <a:prstGeom prst="rect">
            <a:avLst/>
          </a:prstGeom>
          <a:ln>
            <a:solidFill>
              <a:schemeClr val="bg2">
                <a:lumMod val="40000"/>
                <a:lumOff val="60000"/>
              </a:schemeClr>
            </a:solidFill>
          </a:ln>
        </p:spPr>
      </p:pic>
      <p:sp>
        <p:nvSpPr>
          <p:cNvPr id="15" name="Down Arrow 14"/>
          <p:cNvSpPr/>
          <p:nvPr/>
        </p:nvSpPr>
        <p:spPr>
          <a:xfrm>
            <a:off x="2731257" y="1745350"/>
            <a:ext cx="533400" cy="624959"/>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Rounded Rectangle 16"/>
          <p:cNvSpPr/>
          <p:nvPr/>
        </p:nvSpPr>
        <p:spPr>
          <a:xfrm>
            <a:off x="5377218" y="6013146"/>
            <a:ext cx="4876800" cy="4826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Date of receipt of money</a:t>
            </a:r>
          </a:p>
        </p:txBody>
      </p:sp>
      <p:sp>
        <p:nvSpPr>
          <p:cNvPr id="16" name="Rectangle 15"/>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of interest </a:t>
            </a:r>
            <a:r>
              <a:rPr lang="en-US" sz="4000" b="1" dirty="0" err="1"/>
              <a:t>etc</a:t>
            </a:r>
            <a:endParaRPr lang="en-US" sz="4000" b="1" dirty="0"/>
          </a:p>
        </p:txBody>
      </p:sp>
      <p:sp>
        <p:nvSpPr>
          <p:cNvPr id="18" name="Rectangle 17"/>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12(6) &amp; 13(6)</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10" y="6120761"/>
            <a:ext cx="1600490" cy="55180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409" y="6138639"/>
            <a:ext cx="2130357" cy="516045"/>
          </a:xfrm>
          <a:prstGeom prst="rect">
            <a:avLst/>
          </a:prstGeom>
        </p:spPr>
      </p:pic>
    </p:spTree>
    <p:extLst>
      <p:ext uri="{BB962C8B-B14F-4D97-AF65-F5344CB8AC3E}">
        <p14:creationId xmlns:p14="http://schemas.microsoft.com/office/powerpoint/2010/main" val="232904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5"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800600" y="1291539"/>
            <a:ext cx="5479576" cy="1592809"/>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What was the need of this provision?</a:t>
            </a:r>
          </a:p>
        </p:txBody>
      </p:sp>
      <p:sp>
        <p:nvSpPr>
          <p:cNvPr id="7" name="AutoShape 2" descr="https://media3.giphy.com/media/jB2s6Cv3OZf0I/200.webp#18-grid1"/>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375" y="3200400"/>
            <a:ext cx="8153400" cy="3138334"/>
          </a:xfrm>
          <a:prstGeom prst="rect">
            <a:avLst/>
          </a:prstGeom>
        </p:spPr>
      </p:pic>
      <p:sp>
        <p:nvSpPr>
          <p:cNvPr id="8" name="Rectangle 7"/>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residual provision</a:t>
            </a:r>
          </a:p>
        </p:txBody>
      </p:sp>
      <p:sp>
        <p:nvSpPr>
          <p:cNvPr id="9" name="Rectangle 8"/>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12(5) &amp; 13(5)</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85" y="6068107"/>
            <a:ext cx="1600490" cy="55180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658" y="6118127"/>
            <a:ext cx="2130357" cy="516045"/>
          </a:xfrm>
          <a:prstGeom prst="rect">
            <a:avLst/>
          </a:prstGeom>
        </p:spPr>
      </p:pic>
    </p:spTree>
    <p:extLst>
      <p:ext uri="{BB962C8B-B14F-4D97-AF65-F5344CB8AC3E}">
        <p14:creationId xmlns:p14="http://schemas.microsoft.com/office/powerpoint/2010/main" val="28257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s://media3.giphy.com/media/jB2s6Cv3OZf0I/200.webp#18-grid1"/>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ounded Rectangle 7"/>
          <p:cNvSpPr/>
          <p:nvPr/>
        </p:nvSpPr>
        <p:spPr>
          <a:xfrm>
            <a:off x="1780914" y="3886200"/>
            <a:ext cx="3939419" cy="1687776"/>
          </a:xfrm>
          <a:prstGeom prst="roundRect">
            <a:avLst/>
          </a:prstGeom>
          <a:ln w="38100">
            <a:solidFill>
              <a:srgbClr val="7E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Date on which such return is to be filed</a:t>
            </a:r>
          </a:p>
        </p:txBody>
      </p:sp>
      <p:sp>
        <p:nvSpPr>
          <p:cNvPr id="9" name="Rounded Rectangle 8"/>
          <p:cNvSpPr/>
          <p:nvPr/>
        </p:nvSpPr>
        <p:spPr>
          <a:xfrm>
            <a:off x="1780913" y="1469408"/>
            <a:ext cx="3939418" cy="1401171"/>
          </a:xfrm>
          <a:prstGeom prst="roundRect">
            <a:avLst/>
          </a:prstGeom>
          <a:solidFill>
            <a:schemeClr val="accent4">
              <a:lumMod val="20000"/>
              <a:lumOff val="80000"/>
            </a:schemeClr>
          </a:solidFill>
          <a:ln w="38100">
            <a:solidFill>
              <a:srgbClr val="7E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b="1" dirty="0"/>
              <a:t>Where periodical return has to be filed</a:t>
            </a:r>
          </a:p>
        </p:txBody>
      </p:sp>
      <p:sp>
        <p:nvSpPr>
          <p:cNvPr id="10" name="Rounded Rectangle 9"/>
          <p:cNvSpPr/>
          <p:nvPr/>
        </p:nvSpPr>
        <p:spPr>
          <a:xfrm>
            <a:off x="6553200" y="1469408"/>
            <a:ext cx="3939418" cy="1401171"/>
          </a:xfrm>
          <a:prstGeom prst="roundRect">
            <a:avLst/>
          </a:prstGeom>
          <a:solidFill>
            <a:schemeClr val="accent4">
              <a:lumMod val="20000"/>
              <a:lumOff val="80000"/>
            </a:schemeClr>
          </a:solidFill>
          <a:ln w="38100">
            <a:solidFill>
              <a:srgbClr val="7E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b="1" dirty="0"/>
              <a:t>Other cases</a:t>
            </a:r>
          </a:p>
        </p:txBody>
      </p:sp>
      <p:sp>
        <p:nvSpPr>
          <p:cNvPr id="12" name="Rounded Rectangle 11"/>
          <p:cNvSpPr/>
          <p:nvPr/>
        </p:nvSpPr>
        <p:spPr>
          <a:xfrm>
            <a:off x="6553200" y="3949888"/>
            <a:ext cx="3939418" cy="1624089"/>
          </a:xfrm>
          <a:prstGeom prst="roundRect">
            <a:avLst/>
          </a:prstGeom>
          <a:ln w="38100">
            <a:solidFill>
              <a:srgbClr val="7E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Date on which tax is paid</a:t>
            </a:r>
          </a:p>
        </p:txBody>
      </p:sp>
      <p:sp>
        <p:nvSpPr>
          <p:cNvPr id="13" name="Down Arrow 12"/>
          <p:cNvSpPr/>
          <p:nvPr/>
        </p:nvSpPr>
        <p:spPr>
          <a:xfrm>
            <a:off x="3177416" y="2918915"/>
            <a:ext cx="1146412" cy="967285"/>
          </a:xfrm>
          <a:prstGeom prst="downArrow">
            <a:avLst/>
          </a:prstGeom>
          <a:ln w="38100">
            <a:solidFill>
              <a:srgbClr val="7E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Down Arrow 13"/>
          <p:cNvSpPr/>
          <p:nvPr/>
        </p:nvSpPr>
        <p:spPr>
          <a:xfrm>
            <a:off x="7949703" y="2896817"/>
            <a:ext cx="1146412" cy="989382"/>
          </a:xfrm>
          <a:prstGeom prst="downArrow">
            <a:avLst/>
          </a:prstGeom>
          <a:ln w="38100">
            <a:solidFill>
              <a:srgbClr val="7E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residual provision</a:t>
            </a:r>
          </a:p>
        </p:txBody>
      </p:sp>
      <p:sp>
        <p:nvSpPr>
          <p:cNvPr id="15" name="Rectangle 14"/>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12(5) &amp; 13(5)</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252061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3425588" y="627798"/>
            <a:ext cx="6782937" cy="4804012"/>
          </a:xfrm>
          <a:prstGeom prst="verticalScroll">
            <a:avLst/>
          </a:prstGeom>
          <a:solidFill>
            <a:srgbClr val="7E0000"/>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t>Time of supply in case of change in rate of taxes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3680873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50875" y="1228064"/>
            <a:ext cx="2291288" cy="15759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ysClr val="windowText" lastClr="000000"/>
                </a:solidFill>
              </a:rPr>
              <a:t>1. Date of supply</a:t>
            </a:r>
          </a:p>
        </p:txBody>
      </p:sp>
      <p:sp>
        <p:nvSpPr>
          <p:cNvPr id="3" name="Oval 2"/>
          <p:cNvSpPr/>
          <p:nvPr/>
        </p:nvSpPr>
        <p:spPr>
          <a:xfrm>
            <a:off x="4954189" y="1131622"/>
            <a:ext cx="2291288" cy="15759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ysClr val="windowText" lastClr="000000"/>
                </a:solidFill>
              </a:rPr>
              <a:t>2. Invoice</a:t>
            </a:r>
          </a:p>
        </p:txBody>
      </p:sp>
      <p:sp>
        <p:nvSpPr>
          <p:cNvPr id="4" name="Oval 3"/>
          <p:cNvSpPr/>
          <p:nvPr/>
        </p:nvSpPr>
        <p:spPr>
          <a:xfrm>
            <a:off x="8954467" y="1131622"/>
            <a:ext cx="2291288" cy="15759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ysClr val="windowText" lastClr="000000"/>
                </a:solidFill>
              </a:rPr>
              <a:t>3. Receipt of payment</a:t>
            </a:r>
          </a:p>
        </p:txBody>
      </p:sp>
      <p:sp>
        <p:nvSpPr>
          <p:cNvPr id="16" name="Rectangle 15"/>
          <p:cNvSpPr/>
          <p:nvPr/>
        </p:nvSpPr>
        <p:spPr>
          <a:xfrm>
            <a:off x="5667365" y="2981904"/>
            <a:ext cx="453684" cy="3701074"/>
          </a:xfrm>
          <a:prstGeom prst="rect">
            <a:avLst/>
          </a:prstGeom>
          <a:ln w="57150"/>
        </p:spPr>
        <p:style>
          <a:lnRef idx="2">
            <a:schemeClr val="accent3"/>
          </a:lnRef>
          <a:fillRef idx="1">
            <a:schemeClr val="lt1"/>
          </a:fillRef>
          <a:effectRef idx="0">
            <a:schemeClr val="accent3"/>
          </a:effectRef>
          <a:fontRef idx="minor">
            <a:schemeClr val="dk1"/>
          </a:fontRef>
        </p:style>
        <p:txBody>
          <a:bodyPr vert="wordArtVert" rtlCol="0" anchor="ctr"/>
          <a:lstStyle/>
          <a:p>
            <a:pPr algn="ctr"/>
            <a:r>
              <a:rPr lang="en-US" sz="1200" b="1" dirty="0">
                <a:solidFill>
                  <a:schemeClr val="tx1"/>
                </a:solidFill>
              </a:rPr>
              <a:t>CHANGE. IN RATE</a:t>
            </a:r>
          </a:p>
        </p:txBody>
      </p:sp>
      <p:sp>
        <p:nvSpPr>
          <p:cNvPr id="18" name="Rounded Rectangle 17"/>
          <p:cNvSpPr/>
          <p:nvPr/>
        </p:nvSpPr>
        <p:spPr>
          <a:xfrm>
            <a:off x="7026819" y="5440896"/>
            <a:ext cx="2068990" cy="1051907"/>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Two or more events lie here</a:t>
            </a:r>
          </a:p>
        </p:txBody>
      </p:sp>
      <p:sp>
        <p:nvSpPr>
          <p:cNvPr id="19" name="Rounded Rectangle 18"/>
          <p:cNvSpPr/>
          <p:nvPr/>
        </p:nvSpPr>
        <p:spPr>
          <a:xfrm>
            <a:off x="811544" y="3060919"/>
            <a:ext cx="2206383" cy="1293920"/>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Two or more events lie here</a:t>
            </a:r>
          </a:p>
        </p:txBody>
      </p:sp>
      <p:sp>
        <p:nvSpPr>
          <p:cNvPr id="20" name="Explosion 2 19"/>
          <p:cNvSpPr/>
          <p:nvPr/>
        </p:nvSpPr>
        <p:spPr>
          <a:xfrm>
            <a:off x="3244564" y="2971065"/>
            <a:ext cx="2206170" cy="1336228"/>
          </a:xfrm>
          <a:prstGeom prst="irregularSeal2">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t>Old rate</a:t>
            </a:r>
          </a:p>
        </p:txBody>
      </p:sp>
      <p:sp>
        <p:nvSpPr>
          <p:cNvPr id="21" name="Explosion 2 20"/>
          <p:cNvSpPr/>
          <p:nvPr/>
        </p:nvSpPr>
        <p:spPr>
          <a:xfrm>
            <a:off x="9599143" y="5334000"/>
            <a:ext cx="2206170" cy="1010007"/>
          </a:xfrm>
          <a:prstGeom prst="irregularSeal2">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t>New rate</a:t>
            </a:r>
          </a:p>
        </p:txBody>
      </p:sp>
      <p:sp>
        <p:nvSpPr>
          <p:cNvPr id="6" name="TextBox 5"/>
          <p:cNvSpPr txBox="1"/>
          <p:nvPr/>
        </p:nvSpPr>
        <p:spPr>
          <a:xfrm>
            <a:off x="368489" y="4521910"/>
            <a:ext cx="11245755" cy="430887"/>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b="1" dirty="0">
                <a:solidFill>
                  <a:schemeClr val="tx1"/>
                </a:solidFill>
              </a:rPr>
              <a:t>Time line</a:t>
            </a:r>
          </a:p>
        </p:txBody>
      </p:sp>
      <p:sp>
        <p:nvSpPr>
          <p:cNvPr id="7" name="Left-Up Arrow 6"/>
          <p:cNvSpPr/>
          <p:nvPr/>
        </p:nvSpPr>
        <p:spPr>
          <a:xfrm rot="2323755">
            <a:off x="7018724" y="1411131"/>
            <a:ext cx="2085180" cy="1897060"/>
          </a:xfrm>
          <a:prstGeom prst="lef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ounded Rectangle 7"/>
          <p:cNvSpPr/>
          <p:nvPr/>
        </p:nvSpPr>
        <p:spPr>
          <a:xfrm>
            <a:off x="7151083" y="3075946"/>
            <a:ext cx="2357300" cy="8425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TOS earliest of two in the relevant period</a:t>
            </a:r>
          </a:p>
        </p:txBody>
      </p:sp>
      <p:sp>
        <p:nvSpPr>
          <p:cNvPr id="14" name="Rectangle 13"/>
          <p:cNvSpPr/>
          <p:nvPr/>
        </p:nvSpPr>
        <p:spPr>
          <a:xfrm>
            <a:off x="0" y="0"/>
            <a:ext cx="10031105"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of change in rate of tax </a:t>
            </a:r>
          </a:p>
        </p:txBody>
      </p:sp>
      <p:sp>
        <p:nvSpPr>
          <p:cNvPr id="15" name="Rectangle 14"/>
          <p:cNvSpPr/>
          <p:nvPr/>
        </p:nvSpPr>
        <p:spPr>
          <a:xfrm>
            <a:off x="10031105" y="-2"/>
            <a:ext cx="2160896"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14</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206836"/>
            <a:ext cx="1600490" cy="413072"/>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326129"/>
            <a:ext cx="2130357" cy="356849"/>
          </a:xfrm>
          <a:prstGeom prst="rect">
            <a:avLst/>
          </a:prstGeom>
        </p:spPr>
      </p:pic>
    </p:spTree>
    <p:extLst>
      <p:ext uri="{BB962C8B-B14F-4D97-AF65-F5344CB8AC3E}">
        <p14:creationId xmlns:p14="http://schemas.microsoft.com/office/powerpoint/2010/main" val="4189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6" grpId="0" animBg="1"/>
      <p:bldP spid="18" grpId="0" animBg="1"/>
      <p:bldP spid="19" grpId="0" animBg="1"/>
      <p:bldP spid="20" grpId="0" animBg="1"/>
      <p:bldP spid="21"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0460" y="1434150"/>
            <a:ext cx="2316708" cy="9598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Date of supply</a:t>
            </a:r>
          </a:p>
        </p:txBody>
      </p:sp>
      <p:sp>
        <p:nvSpPr>
          <p:cNvPr id="5" name="Rounded Rectangle 4"/>
          <p:cNvSpPr/>
          <p:nvPr/>
        </p:nvSpPr>
        <p:spPr>
          <a:xfrm>
            <a:off x="3281149" y="1434149"/>
            <a:ext cx="2316708" cy="9598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Issue of invoice</a:t>
            </a:r>
          </a:p>
        </p:txBody>
      </p:sp>
      <p:sp>
        <p:nvSpPr>
          <p:cNvPr id="6" name="Rounded Rectangle 5"/>
          <p:cNvSpPr/>
          <p:nvPr/>
        </p:nvSpPr>
        <p:spPr>
          <a:xfrm>
            <a:off x="6011838" y="1434149"/>
            <a:ext cx="2316708" cy="9598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Date of receipt of payment</a:t>
            </a:r>
          </a:p>
        </p:txBody>
      </p:sp>
      <p:sp>
        <p:nvSpPr>
          <p:cNvPr id="7" name="Rounded Rectangle 6"/>
          <p:cNvSpPr/>
          <p:nvPr/>
        </p:nvSpPr>
        <p:spPr>
          <a:xfrm>
            <a:off x="9488606" y="1434148"/>
            <a:ext cx="2316708" cy="9598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TOS</a:t>
            </a:r>
          </a:p>
        </p:txBody>
      </p:sp>
      <p:sp>
        <p:nvSpPr>
          <p:cNvPr id="8" name="Rounded Rectangle 7"/>
          <p:cNvSpPr/>
          <p:nvPr/>
        </p:nvSpPr>
        <p:spPr>
          <a:xfrm>
            <a:off x="805787" y="2913788"/>
            <a:ext cx="1806054" cy="1012209"/>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01/01/2018</a:t>
            </a:r>
          </a:p>
        </p:txBody>
      </p:sp>
      <p:sp>
        <p:nvSpPr>
          <p:cNvPr id="9" name="Rounded Rectangle 8"/>
          <p:cNvSpPr/>
          <p:nvPr/>
        </p:nvSpPr>
        <p:spPr>
          <a:xfrm>
            <a:off x="3536476" y="2913787"/>
            <a:ext cx="1806054" cy="1012209"/>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02/01/2018</a:t>
            </a:r>
          </a:p>
        </p:txBody>
      </p:sp>
      <p:sp>
        <p:nvSpPr>
          <p:cNvPr id="10" name="Rounded Rectangle 9"/>
          <p:cNvSpPr/>
          <p:nvPr/>
        </p:nvSpPr>
        <p:spPr>
          <a:xfrm>
            <a:off x="6248400" y="2943367"/>
            <a:ext cx="1806054" cy="1012209"/>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01/12/2017</a:t>
            </a:r>
          </a:p>
        </p:txBody>
      </p:sp>
      <p:sp>
        <p:nvSpPr>
          <p:cNvPr id="11" name="Rounded Rectangle 10"/>
          <p:cNvSpPr/>
          <p:nvPr/>
        </p:nvSpPr>
        <p:spPr>
          <a:xfrm>
            <a:off x="9743933" y="2913789"/>
            <a:ext cx="1806054" cy="1012209"/>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02/01/2018</a:t>
            </a:r>
          </a:p>
        </p:txBody>
      </p:sp>
      <p:sp>
        <p:nvSpPr>
          <p:cNvPr id="12" name="Rounded Rectangle 11"/>
          <p:cNvSpPr/>
          <p:nvPr/>
        </p:nvSpPr>
        <p:spPr>
          <a:xfrm>
            <a:off x="805787" y="4445742"/>
            <a:ext cx="1806054" cy="1012209"/>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01/11/2017</a:t>
            </a:r>
          </a:p>
        </p:txBody>
      </p:sp>
      <p:sp>
        <p:nvSpPr>
          <p:cNvPr id="13" name="Rounded Rectangle 12"/>
          <p:cNvSpPr/>
          <p:nvPr/>
        </p:nvSpPr>
        <p:spPr>
          <a:xfrm>
            <a:off x="3536476" y="4445742"/>
            <a:ext cx="1806054" cy="1012209"/>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01/12/2017</a:t>
            </a:r>
          </a:p>
        </p:txBody>
      </p:sp>
      <p:sp>
        <p:nvSpPr>
          <p:cNvPr id="14" name="Rounded Rectangle 13"/>
          <p:cNvSpPr/>
          <p:nvPr/>
        </p:nvSpPr>
        <p:spPr>
          <a:xfrm>
            <a:off x="6267165" y="4445741"/>
            <a:ext cx="1806054" cy="1012209"/>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05/01/2018</a:t>
            </a:r>
          </a:p>
        </p:txBody>
      </p:sp>
      <p:sp>
        <p:nvSpPr>
          <p:cNvPr id="15" name="Rounded Rectangle 14"/>
          <p:cNvSpPr/>
          <p:nvPr/>
        </p:nvSpPr>
        <p:spPr>
          <a:xfrm>
            <a:off x="9743933" y="4445746"/>
            <a:ext cx="1806054" cy="1012209"/>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01/12/2017</a:t>
            </a:r>
          </a:p>
        </p:txBody>
      </p:sp>
      <p:sp>
        <p:nvSpPr>
          <p:cNvPr id="16" name="Rectangle 15"/>
          <p:cNvSpPr/>
          <p:nvPr/>
        </p:nvSpPr>
        <p:spPr>
          <a:xfrm>
            <a:off x="0" y="0"/>
            <a:ext cx="10031105"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of change in rate of tax </a:t>
            </a:r>
          </a:p>
        </p:txBody>
      </p:sp>
      <p:sp>
        <p:nvSpPr>
          <p:cNvPr id="17" name="Rectangle 16"/>
          <p:cNvSpPr/>
          <p:nvPr/>
        </p:nvSpPr>
        <p:spPr>
          <a:xfrm>
            <a:off x="10031105" y="-2"/>
            <a:ext cx="2160896"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14</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34382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54"/>
            <a:ext cx="12192000" cy="800950"/>
          </a:xfrm>
          <a:prstGeom prst="rect">
            <a:avLst/>
          </a:prstGeom>
          <a:solidFill>
            <a:srgbClr val="002060"/>
          </a:solidFill>
          <a:ln w="571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000" b="1" dirty="0">
                <a:solidFill>
                  <a:schemeClr val="bg1"/>
                </a:solidFill>
              </a:rPr>
              <a:t>Provisions of Time of Supply</a:t>
            </a:r>
          </a:p>
        </p:txBody>
      </p:sp>
      <p:sp>
        <p:nvSpPr>
          <p:cNvPr id="4" name="Rounded Rectangle 3"/>
          <p:cNvSpPr/>
          <p:nvPr/>
        </p:nvSpPr>
        <p:spPr>
          <a:xfrm>
            <a:off x="1442397" y="1176178"/>
            <a:ext cx="2068773" cy="12801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a:t>Goods</a:t>
            </a:r>
          </a:p>
          <a:p>
            <a:pPr algn="ctr"/>
            <a:r>
              <a:rPr lang="en-US" sz="3000" b="1" dirty="0"/>
              <a:t>Sec 12</a:t>
            </a:r>
          </a:p>
        </p:txBody>
      </p:sp>
      <p:sp>
        <p:nvSpPr>
          <p:cNvPr id="7" name="Rounded Rectangle 6"/>
          <p:cNvSpPr/>
          <p:nvPr/>
        </p:nvSpPr>
        <p:spPr>
          <a:xfrm>
            <a:off x="9092253" y="1176178"/>
            <a:ext cx="2438399" cy="1280120"/>
          </a:xfrm>
          <a:prstGeom prst="roundRect">
            <a:avLst/>
          </a:prstGeom>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t>Change in rate</a:t>
            </a:r>
          </a:p>
          <a:p>
            <a:pPr algn="ctr"/>
            <a:r>
              <a:rPr lang="en-US" sz="3000" b="1" dirty="0"/>
              <a:t>Sec 14</a:t>
            </a:r>
          </a:p>
        </p:txBody>
      </p:sp>
      <p:sp>
        <p:nvSpPr>
          <p:cNvPr id="9" name="Rounded Rectangle 8"/>
          <p:cNvSpPr/>
          <p:nvPr/>
        </p:nvSpPr>
        <p:spPr>
          <a:xfrm>
            <a:off x="5267325" y="1176178"/>
            <a:ext cx="2068773" cy="12801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a:t>Services</a:t>
            </a:r>
          </a:p>
          <a:p>
            <a:pPr algn="ctr"/>
            <a:r>
              <a:rPr lang="en-US" sz="3000" b="1" dirty="0"/>
              <a:t>Sec 13</a:t>
            </a:r>
          </a:p>
        </p:txBody>
      </p:sp>
      <p:sp>
        <p:nvSpPr>
          <p:cNvPr id="10" name="Right Bracket 9"/>
          <p:cNvSpPr/>
          <p:nvPr/>
        </p:nvSpPr>
        <p:spPr>
          <a:xfrm rot="5400000">
            <a:off x="3876047" y="-1643534"/>
            <a:ext cx="1107103" cy="7569155"/>
          </a:xfrm>
          <a:prstGeom prst="rightBracket">
            <a:avLst/>
          </a:prstGeom>
          <a:ln w="57150">
            <a:solidFill>
              <a:srgbClr val="92D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 name="Rounded Rectangle 10"/>
          <p:cNvSpPr/>
          <p:nvPr/>
        </p:nvSpPr>
        <p:spPr>
          <a:xfrm>
            <a:off x="571641" y="3473760"/>
            <a:ext cx="1543334" cy="1164042"/>
          </a:xfrm>
          <a:prstGeom prst="roundRect">
            <a:avLst/>
          </a:prstGeom>
          <a:solidFill>
            <a:srgbClr val="FFFF00"/>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Normal </a:t>
            </a:r>
          </a:p>
          <a:p>
            <a:pPr algn="ctr"/>
            <a:r>
              <a:rPr lang="en-US" sz="2400" b="1" dirty="0"/>
              <a:t>Levy</a:t>
            </a:r>
          </a:p>
        </p:txBody>
      </p:sp>
      <p:sp>
        <p:nvSpPr>
          <p:cNvPr id="12" name="Rounded Rectangle 11"/>
          <p:cNvSpPr/>
          <p:nvPr/>
        </p:nvSpPr>
        <p:spPr>
          <a:xfrm>
            <a:off x="2278544" y="3515498"/>
            <a:ext cx="1543334" cy="1164042"/>
          </a:xfrm>
          <a:prstGeom prst="roundRect">
            <a:avLst/>
          </a:prstGeom>
          <a:solidFill>
            <a:srgbClr val="FFFF00"/>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Reverse</a:t>
            </a:r>
          </a:p>
          <a:p>
            <a:pPr algn="ctr"/>
            <a:r>
              <a:rPr lang="en-US" sz="2400" b="1" dirty="0"/>
              <a:t>Levy</a:t>
            </a:r>
          </a:p>
        </p:txBody>
      </p:sp>
      <p:sp>
        <p:nvSpPr>
          <p:cNvPr id="14" name="Rounded Rectangle 13"/>
          <p:cNvSpPr/>
          <p:nvPr/>
        </p:nvSpPr>
        <p:spPr>
          <a:xfrm>
            <a:off x="6531600" y="3491457"/>
            <a:ext cx="1543334" cy="1164042"/>
          </a:xfrm>
          <a:prstGeom prst="roundRect">
            <a:avLst/>
          </a:prstGeom>
          <a:solidFill>
            <a:srgbClr val="FFFF00"/>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 Delay in payment</a:t>
            </a:r>
          </a:p>
        </p:txBody>
      </p:sp>
      <p:sp>
        <p:nvSpPr>
          <p:cNvPr id="15" name="Rounded Rectangle 14"/>
          <p:cNvSpPr/>
          <p:nvPr/>
        </p:nvSpPr>
        <p:spPr>
          <a:xfrm>
            <a:off x="2107450" y="5348749"/>
            <a:ext cx="4424150" cy="641163"/>
          </a:xfrm>
          <a:prstGeom prst="roundRect">
            <a:avLst/>
          </a:prstGeom>
          <a:solidFill>
            <a:srgbClr val="FFFF00"/>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 Residual Cases</a:t>
            </a:r>
          </a:p>
        </p:txBody>
      </p:sp>
      <p:sp>
        <p:nvSpPr>
          <p:cNvPr id="16" name="Down Arrow 15"/>
          <p:cNvSpPr/>
          <p:nvPr/>
        </p:nvSpPr>
        <p:spPr>
          <a:xfrm>
            <a:off x="987615" y="2678350"/>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Down Arrow 16"/>
          <p:cNvSpPr/>
          <p:nvPr/>
        </p:nvSpPr>
        <p:spPr>
          <a:xfrm>
            <a:off x="2775441" y="2701751"/>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Down Arrow 18"/>
          <p:cNvSpPr/>
          <p:nvPr/>
        </p:nvSpPr>
        <p:spPr>
          <a:xfrm>
            <a:off x="4052825" y="2676344"/>
            <a:ext cx="533400" cy="2672404"/>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Down Arrow 20"/>
          <p:cNvSpPr/>
          <p:nvPr/>
        </p:nvSpPr>
        <p:spPr>
          <a:xfrm>
            <a:off x="7036567" y="2676344"/>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ounded Rectangle 23"/>
          <p:cNvSpPr/>
          <p:nvPr/>
        </p:nvSpPr>
        <p:spPr>
          <a:xfrm>
            <a:off x="4758377" y="3515498"/>
            <a:ext cx="1543334" cy="1164042"/>
          </a:xfrm>
          <a:prstGeom prst="roundRect">
            <a:avLst/>
          </a:prstGeom>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Vouchers</a:t>
            </a:r>
          </a:p>
        </p:txBody>
      </p:sp>
      <p:sp>
        <p:nvSpPr>
          <p:cNvPr id="25" name="Down Arrow 24"/>
          <p:cNvSpPr/>
          <p:nvPr/>
        </p:nvSpPr>
        <p:spPr>
          <a:xfrm>
            <a:off x="5254216" y="2694595"/>
            <a:ext cx="533400" cy="778633"/>
          </a:xfrm>
          <a:prstGeom prst="downArrow">
            <a:avLst/>
          </a:prstGeom>
          <a:ln w="5715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70" y="6068107"/>
            <a:ext cx="1600490" cy="55180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302361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4" grpId="0" animBg="1"/>
      <p:bldP spid="15" grpId="0" animBg="1"/>
      <p:bldP spid="16" grpId="0" animBg="1"/>
      <p:bldP spid="17" grpId="0" animBg="1"/>
      <p:bldP spid="19" grpId="0" animBg="1"/>
      <p:bldP spid="21"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202874" y="627798"/>
            <a:ext cx="8005652" cy="5121838"/>
          </a:xfrm>
          <a:prstGeom prst="verticalScroll">
            <a:avLst/>
          </a:prstGeom>
          <a:solidFill>
            <a:srgbClr val="7E0000"/>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t>Time of supply in case of supply of vouchers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383446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31105" cy="914400"/>
          </a:xfrm>
          <a:prstGeom prst="rect">
            <a:avLst/>
          </a:prstGeom>
          <a:solidFill>
            <a:srgbClr val="7E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of goods- normal levy </a:t>
            </a:r>
          </a:p>
        </p:txBody>
      </p:sp>
      <p:sp>
        <p:nvSpPr>
          <p:cNvPr id="3" name="Rounded Rectangle 2"/>
          <p:cNvSpPr/>
          <p:nvPr/>
        </p:nvSpPr>
        <p:spPr>
          <a:xfrm>
            <a:off x="3962400" y="1179394"/>
            <a:ext cx="4038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a:t>Earliest of</a:t>
            </a:r>
          </a:p>
        </p:txBody>
      </p:sp>
      <p:sp>
        <p:nvSpPr>
          <p:cNvPr id="4" name="Flowchart: Process 3"/>
          <p:cNvSpPr/>
          <p:nvPr/>
        </p:nvSpPr>
        <p:spPr>
          <a:xfrm>
            <a:off x="174656" y="4271085"/>
            <a:ext cx="2805105" cy="1046504"/>
          </a:xfrm>
          <a:prstGeom prst="flowChartProcess">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t>1. Date of issue of Invoice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55" y="2306338"/>
            <a:ext cx="2805105" cy="1964746"/>
          </a:xfrm>
          <a:prstGeom prst="rect">
            <a:avLst/>
          </a:prstGeom>
          <a:ln w="38100">
            <a:solidFill>
              <a:schemeClr val="accent4">
                <a:lumMod val="60000"/>
                <a:lumOff val="40000"/>
              </a:schemeClr>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188" y="2331003"/>
            <a:ext cx="2805105" cy="1964746"/>
          </a:xfrm>
          <a:prstGeom prst="rect">
            <a:avLst/>
          </a:prstGeom>
          <a:ln w="38100">
            <a:solidFill>
              <a:schemeClr val="accent4">
                <a:lumMod val="60000"/>
                <a:lumOff val="40000"/>
              </a:schemeClr>
            </a:solidFill>
          </a:ln>
        </p:spPr>
      </p:pic>
      <p:sp>
        <p:nvSpPr>
          <p:cNvPr id="10" name="Flowchart: Process 9"/>
          <p:cNvSpPr/>
          <p:nvPr/>
        </p:nvSpPr>
        <p:spPr>
          <a:xfrm>
            <a:off x="8975188" y="4271084"/>
            <a:ext cx="2805105" cy="1046504"/>
          </a:xfrm>
          <a:prstGeom prst="flowChartProcess">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t>2. Date of receipt of payment</a:t>
            </a:r>
          </a:p>
        </p:txBody>
      </p:sp>
      <p:sp>
        <p:nvSpPr>
          <p:cNvPr id="12" name="Flowchart: Process 11"/>
          <p:cNvSpPr/>
          <p:nvPr/>
        </p:nvSpPr>
        <p:spPr>
          <a:xfrm>
            <a:off x="3962400" y="4071015"/>
            <a:ext cx="4436012" cy="1246573"/>
          </a:xfrm>
          <a:prstGeom prst="flowChartProcess">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t>Smart persons – Do not issue invoice if payment not received</a:t>
            </a:r>
          </a:p>
        </p:txBody>
      </p:sp>
      <p:pic>
        <p:nvPicPr>
          <p:cNvPr id="1028" name="Picture 4" descr="salma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199564"/>
            <a:ext cx="4436012" cy="1835624"/>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16" name="Flowchart: Process 15"/>
          <p:cNvSpPr/>
          <p:nvPr/>
        </p:nvSpPr>
        <p:spPr>
          <a:xfrm>
            <a:off x="2979761" y="5791201"/>
            <a:ext cx="6590732" cy="814315"/>
          </a:xfrm>
          <a:prstGeom prst="flowChartProcess">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t>3. Last date on which invoice was required to be issued</a:t>
            </a:r>
          </a:p>
        </p:txBody>
      </p:sp>
      <p:sp>
        <p:nvSpPr>
          <p:cNvPr id="11" name="Rectangle 10"/>
          <p:cNvSpPr/>
          <p:nvPr/>
        </p:nvSpPr>
        <p:spPr>
          <a:xfrm>
            <a:off x="10031105" y="-2"/>
            <a:ext cx="2160896" cy="914401"/>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12(2)</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5440" y="6178947"/>
            <a:ext cx="2130357" cy="516045"/>
          </a:xfrm>
          <a:prstGeom prst="rect">
            <a:avLst/>
          </a:prstGeom>
        </p:spPr>
      </p:pic>
    </p:spTree>
    <p:extLst>
      <p:ext uri="{BB962C8B-B14F-4D97-AF65-F5344CB8AC3E}">
        <p14:creationId xmlns:p14="http://schemas.microsoft.com/office/powerpoint/2010/main" val="14332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2"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364776" y="1255594"/>
          <a:ext cx="9826388" cy="2374710"/>
        </p:xfrm>
        <a:graphic>
          <a:graphicData uri="http://schemas.openxmlformats.org/drawingml/2006/table">
            <a:tbl>
              <a:tblPr firstRow="1" bandRow="1">
                <a:tableStyleId>{5C22544A-7EE6-4342-B048-85BDC9FD1C3A}</a:tableStyleId>
              </a:tblPr>
              <a:tblGrid>
                <a:gridCol w="9826388">
                  <a:extLst>
                    <a:ext uri="{9D8B030D-6E8A-4147-A177-3AD203B41FA5}">
                      <a16:colId xmlns:a16="http://schemas.microsoft.com/office/drawing/2014/main" xmlns="" val="20000"/>
                    </a:ext>
                  </a:extLst>
                </a:gridCol>
              </a:tblGrid>
              <a:tr h="2374710">
                <a:tc>
                  <a:txBody>
                    <a:bodyPr/>
                    <a:lstStyle/>
                    <a:p>
                      <a:pPr marL="0" marR="0" indent="-342900" algn="ctr" defTabSz="914400" rtl="0" eaLnBrk="1" fontAlgn="auto" latinLnBrk="0" hangingPunct="1">
                        <a:lnSpc>
                          <a:spcPct val="100000"/>
                        </a:lnSpc>
                        <a:spcBef>
                          <a:spcPts val="0"/>
                        </a:spcBef>
                        <a:spcAft>
                          <a:spcPts val="0"/>
                        </a:spcAft>
                        <a:buClrTx/>
                        <a:buSzTx/>
                        <a:buFontTx/>
                        <a:buNone/>
                        <a:tabLst/>
                        <a:defRPr/>
                      </a:pPr>
                      <a:endParaRPr lang="en-US" sz="3000" b="0" dirty="0">
                        <a:solidFill>
                          <a:schemeClr val="tx1"/>
                        </a:solidFill>
                      </a:endParaRPr>
                    </a:p>
                    <a:p>
                      <a:pPr marL="342900" indent="-342900" algn="ctr">
                        <a:buAutoNum type="arabicPeriod"/>
                      </a:pPr>
                      <a:r>
                        <a:rPr lang="en-US" sz="3000" baseline="0" dirty="0">
                          <a:solidFill>
                            <a:schemeClr val="tx1"/>
                          </a:solidFill>
                        </a:rPr>
                        <a:t>Supply is identifiable - date of issue of voucher.</a:t>
                      </a:r>
                    </a:p>
                    <a:p>
                      <a:pPr marL="342900" indent="-342900" algn="ctr">
                        <a:buAutoNum type="arabicPeriod"/>
                      </a:pPr>
                      <a:endParaRPr lang="en-US" sz="3000" baseline="0" dirty="0">
                        <a:solidFill>
                          <a:schemeClr val="tx1"/>
                        </a:solidFill>
                      </a:endParaRPr>
                    </a:p>
                    <a:p>
                      <a:pPr marL="342900" indent="-342900" algn="ctr">
                        <a:buAutoNum type="arabicPeriod"/>
                      </a:pPr>
                      <a:r>
                        <a:rPr lang="en-US" sz="3000" baseline="0" dirty="0">
                          <a:solidFill>
                            <a:schemeClr val="tx1"/>
                          </a:solidFill>
                        </a:rPr>
                        <a:t>In other cases - date of redemption.</a:t>
                      </a:r>
                    </a:p>
                  </a:txBody>
                  <a:tcPr>
                    <a:solidFill>
                      <a:schemeClr val="accent6">
                        <a:lumMod val="40000"/>
                        <a:lumOff val="60000"/>
                      </a:schemeClr>
                    </a:solidFill>
                  </a:tcPr>
                </a:tc>
                <a:extLst>
                  <a:ext uri="{0D108BD9-81ED-4DB2-BD59-A6C34878D82A}">
                    <a16:rowId xmlns:a16="http://schemas.microsoft.com/office/drawing/2014/main" xmlns="" val="10000"/>
                  </a:ext>
                </a:extLst>
              </a:tr>
            </a:tbl>
          </a:graphicData>
        </a:graphic>
      </p:graphicFrame>
      <p:sp>
        <p:nvSpPr>
          <p:cNvPr id="4" name="Rectangle 3"/>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supply of voucher</a:t>
            </a:r>
          </a:p>
        </p:txBody>
      </p:sp>
      <p:sp>
        <p:nvSpPr>
          <p:cNvPr id="5" name="Rectangle 4"/>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12(4) &amp; 13(4)</a:t>
            </a:r>
          </a:p>
        </p:txBody>
      </p:sp>
      <p:sp>
        <p:nvSpPr>
          <p:cNvPr id="3" name="Rounded Rectangle 2"/>
          <p:cNvSpPr/>
          <p:nvPr/>
        </p:nvSpPr>
        <p:spPr>
          <a:xfrm>
            <a:off x="341193" y="3629705"/>
            <a:ext cx="11491415" cy="23968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000" dirty="0"/>
              <a:t>In case of supply of vouchers by a supplier, the time of supply shall be—</a:t>
            </a:r>
          </a:p>
          <a:p>
            <a:pPr algn="just"/>
            <a:r>
              <a:rPr lang="en-US" sz="3000" dirty="0"/>
              <a:t>(</a:t>
            </a:r>
            <a:r>
              <a:rPr lang="en-US" sz="3000" i="1" dirty="0"/>
              <a:t>a</a:t>
            </a:r>
            <a:r>
              <a:rPr lang="en-US" sz="3000" dirty="0"/>
              <a:t>) the date of issue of voucher, if the supply is identifiable at that point; or</a:t>
            </a:r>
          </a:p>
          <a:p>
            <a:pPr algn="just"/>
            <a:r>
              <a:rPr lang="en-US" sz="3000" dirty="0"/>
              <a:t>(</a:t>
            </a:r>
            <a:r>
              <a:rPr lang="en-US" sz="3000" i="1" dirty="0"/>
              <a:t>b</a:t>
            </a:r>
            <a:r>
              <a:rPr lang="en-US" sz="3000" dirty="0"/>
              <a:t>) the date of redemption of voucher, in all other cases.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109487"/>
            <a:ext cx="1600490" cy="4746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166881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a:xfrm>
            <a:off x="428198" y="1310186"/>
            <a:ext cx="5317509" cy="4435521"/>
          </a:xfrm>
          <a:prstGeom prst="cloud">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Issue 1: Whether Vouchers are actionable claims or not?</a:t>
            </a:r>
          </a:p>
        </p:txBody>
      </p:sp>
      <p:sp>
        <p:nvSpPr>
          <p:cNvPr id="13" name="Cloud 12"/>
          <p:cNvSpPr/>
          <p:nvPr/>
        </p:nvSpPr>
        <p:spPr>
          <a:xfrm>
            <a:off x="6305266" y="1487607"/>
            <a:ext cx="5745706" cy="4258100"/>
          </a:xfrm>
          <a:prstGeom prst="cloud">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Issue 2: Whether the provision provides for Time of supply of Vouchers or time of supply of goods to be purchased from those vouchers?</a:t>
            </a:r>
          </a:p>
        </p:txBody>
      </p:sp>
      <p:sp>
        <p:nvSpPr>
          <p:cNvPr id="5" name="Rectangle 4"/>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supply of voucher</a:t>
            </a:r>
          </a:p>
        </p:txBody>
      </p:sp>
      <p:sp>
        <p:nvSpPr>
          <p:cNvPr id="6" name="Rectangle 5"/>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12(4) &amp; 13(4)</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160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53050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43100" y="1371600"/>
            <a:ext cx="8305800" cy="6858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Issue1 :Whether Vouchers are actionable claim?</a:t>
            </a:r>
          </a:p>
        </p:txBody>
      </p:sp>
      <p:sp>
        <p:nvSpPr>
          <p:cNvPr id="4" name="Down Arrow 3"/>
          <p:cNvSpPr/>
          <p:nvPr/>
        </p:nvSpPr>
        <p:spPr>
          <a:xfrm>
            <a:off x="3047999" y="3905534"/>
            <a:ext cx="533400" cy="887104"/>
          </a:xfrm>
          <a:prstGeom prst="downArrow">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Down Arrow 4"/>
          <p:cNvSpPr/>
          <p:nvPr/>
        </p:nvSpPr>
        <p:spPr>
          <a:xfrm>
            <a:off x="8686800" y="2057400"/>
            <a:ext cx="533400" cy="887104"/>
          </a:xfrm>
          <a:prstGeom prst="downArrow">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ounded Rectangle 5"/>
          <p:cNvSpPr/>
          <p:nvPr/>
        </p:nvSpPr>
        <p:spPr>
          <a:xfrm>
            <a:off x="2411672" y="2905835"/>
            <a:ext cx="1806054" cy="959893"/>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Yes</a:t>
            </a:r>
          </a:p>
        </p:txBody>
      </p:sp>
      <p:sp>
        <p:nvSpPr>
          <p:cNvPr id="7" name="Rounded Rectangle 6"/>
          <p:cNvSpPr/>
          <p:nvPr/>
        </p:nvSpPr>
        <p:spPr>
          <a:xfrm>
            <a:off x="1752601" y="4832446"/>
            <a:ext cx="3124199" cy="141595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Not liable to tax by virtue of Schedule II Item 6. Then why this provision?</a:t>
            </a:r>
          </a:p>
        </p:txBody>
      </p:sp>
      <p:sp>
        <p:nvSpPr>
          <p:cNvPr id="8" name="Down Arrow 7"/>
          <p:cNvSpPr/>
          <p:nvPr/>
        </p:nvSpPr>
        <p:spPr>
          <a:xfrm>
            <a:off x="3047999" y="2074460"/>
            <a:ext cx="533400" cy="887104"/>
          </a:xfrm>
          <a:prstGeom prst="downArrow">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ounded Rectangle 8"/>
          <p:cNvSpPr/>
          <p:nvPr/>
        </p:nvSpPr>
        <p:spPr>
          <a:xfrm>
            <a:off x="8023746" y="2905835"/>
            <a:ext cx="1806054" cy="959893"/>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No</a:t>
            </a:r>
          </a:p>
        </p:txBody>
      </p:sp>
      <p:sp>
        <p:nvSpPr>
          <p:cNvPr id="11" name="Down Arrow 10"/>
          <p:cNvSpPr/>
          <p:nvPr/>
        </p:nvSpPr>
        <p:spPr>
          <a:xfrm>
            <a:off x="8660073" y="3865727"/>
            <a:ext cx="533400" cy="887104"/>
          </a:xfrm>
          <a:prstGeom prst="downArrow">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Rounded Rectangle 11"/>
          <p:cNvSpPr/>
          <p:nvPr/>
        </p:nvSpPr>
        <p:spPr>
          <a:xfrm>
            <a:off x="7364674" y="4841545"/>
            <a:ext cx="3124199" cy="141595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Issue 2 will come</a:t>
            </a:r>
          </a:p>
        </p:txBody>
      </p:sp>
      <p:sp>
        <p:nvSpPr>
          <p:cNvPr id="13" name="Rectangle 12"/>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supply of voucher</a:t>
            </a:r>
          </a:p>
        </p:txBody>
      </p:sp>
      <p:sp>
        <p:nvSpPr>
          <p:cNvPr id="14" name="Rectangle 13"/>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12(4) &amp; 13(4)</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10" y="6248401"/>
            <a:ext cx="1600490" cy="39921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0" y="6123364"/>
            <a:ext cx="2130357" cy="516045"/>
          </a:xfrm>
          <a:prstGeom prst="rect">
            <a:avLst/>
          </a:prstGeom>
        </p:spPr>
      </p:pic>
    </p:spTree>
    <p:extLst>
      <p:ext uri="{BB962C8B-B14F-4D97-AF65-F5344CB8AC3E}">
        <p14:creationId xmlns:p14="http://schemas.microsoft.com/office/powerpoint/2010/main" val="38778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4967" y="1255309"/>
            <a:ext cx="10972800" cy="709969"/>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Issue 2: Provision provides time of supply of vouchers or underlying goods/services</a:t>
            </a:r>
          </a:p>
        </p:txBody>
      </p:sp>
      <p:sp>
        <p:nvSpPr>
          <p:cNvPr id="14" name="Rounded Rectangle 13"/>
          <p:cNvSpPr/>
          <p:nvPr/>
        </p:nvSpPr>
        <p:spPr>
          <a:xfrm>
            <a:off x="1943100" y="2416791"/>
            <a:ext cx="8305800" cy="38498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Case 1: Provides time of supply of vouchers</a:t>
            </a:r>
          </a:p>
        </p:txBody>
      </p:sp>
      <p:sp>
        <p:nvSpPr>
          <p:cNvPr id="15" name="Rounded Rectangle 14"/>
          <p:cNvSpPr/>
          <p:nvPr/>
        </p:nvSpPr>
        <p:spPr>
          <a:xfrm>
            <a:off x="504967" y="3253286"/>
            <a:ext cx="10972800" cy="21569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Wingdings" panose="05000000000000000000" pitchFamily="2" charset="2"/>
              <a:buChar char="Ø"/>
            </a:pPr>
            <a:r>
              <a:rPr lang="en-US" sz="2400" b="1" dirty="0"/>
              <a:t>Then vouchers should be either goods or services it cannot be both so reason for providing provision in both Sec 12 and Sec 13.</a:t>
            </a:r>
          </a:p>
          <a:p>
            <a:pPr marL="342900" indent="-342900" algn="just">
              <a:buFont typeface="Wingdings" panose="05000000000000000000" pitchFamily="2" charset="2"/>
              <a:buChar char="Ø"/>
            </a:pPr>
            <a:endParaRPr lang="en-US" sz="2400" b="1" dirty="0"/>
          </a:p>
          <a:p>
            <a:pPr marL="342900" indent="-342900" algn="just">
              <a:buFont typeface="Wingdings" panose="05000000000000000000" pitchFamily="2" charset="2"/>
              <a:buChar char="Ø"/>
            </a:pPr>
            <a:r>
              <a:rPr lang="en-US" sz="2400" b="1" dirty="0"/>
              <a:t>Also there is possibility of double taxation.</a:t>
            </a:r>
          </a:p>
        </p:txBody>
      </p:sp>
      <p:sp>
        <p:nvSpPr>
          <p:cNvPr id="6" name="Rectangle 5"/>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supply of voucher</a:t>
            </a:r>
          </a:p>
        </p:txBody>
      </p:sp>
      <p:sp>
        <p:nvSpPr>
          <p:cNvPr id="7" name="Rectangle 6"/>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12(4) &amp; 13(4)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68107"/>
            <a:ext cx="1600490" cy="51604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25727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4967" y="1255309"/>
            <a:ext cx="10972800" cy="709969"/>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Issue 2: Provision provides time of supply of vouchers or underlying goods/services</a:t>
            </a:r>
          </a:p>
        </p:txBody>
      </p:sp>
      <p:sp>
        <p:nvSpPr>
          <p:cNvPr id="15" name="Rounded Rectangle 14"/>
          <p:cNvSpPr/>
          <p:nvPr/>
        </p:nvSpPr>
        <p:spPr>
          <a:xfrm>
            <a:off x="504967" y="2996254"/>
            <a:ext cx="10972800" cy="119360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400" b="1" dirty="0"/>
              <a:t>What was the need of creating so much complications for just getting some amount of tax in advance.</a:t>
            </a:r>
          </a:p>
        </p:txBody>
      </p:sp>
      <p:sp>
        <p:nvSpPr>
          <p:cNvPr id="6" name="Rectangle 5"/>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in case supply of voucher</a:t>
            </a:r>
          </a:p>
        </p:txBody>
      </p:sp>
      <p:sp>
        <p:nvSpPr>
          <p:cNvPr id="7" name="Rectangle 6"/>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SEC 12(4) &amp; 13(4)</a:t>
            </a:r>
          </a:p>
        </p:txBody>
      </p:sp>
      <p:sp>
        <p:nvSpPr>
          <p:cNvPr id="8" name="Rounded Rectangle 7"/>
          <p:cNvSpPr/>
          <p:nvPr/>
        </p:nvSpPr>
        <p:spPr>
          <a:xfrm>
            <a:off x="1954473" y="2306187"/>
            <a:ext cx="8305800" cy="38498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Case 2: Provides time of supply of underlying goods/services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7" y="6032351"/>
            <a:ext cx="1600490" cy="55180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15163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720919" cy="914400"/>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000" b="1" dirty="0"/>
          </a:p>
        </p:txBody>
      </p:sp>
      <p:sp>
        <p:nvSpPr>
          <p:cNvPr id="7" name="Rectangle 6"/>
          <p:cNvSpPr/>
          <p:nvPr/>
        </p:nvSpPr>
        <p:spPr>
          <a:xfrm>
            <a:off x="8720920" y="-2"/>
            <a:ext cx="3471082" cy="9144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9233" y="1024163"/>
            <a:ext cx="3208583" cy="1529998"/>
          </a:xfrm>
          <a:prstGeom prst="rect">
            <a:avLst/>
          </a:prstGeom>
        </p:spPr>
      </p:pic>
      <p:sp>
        <p:nvSpPr>
          <p:cNvPr id="2" name="Rectangle 1"/>
          <p:cNvSpPr/>
          <p:nvPr/>
        </p:nvSpPr>
        <p:spPr>
          <a:xfrm>
            <a:off x="4619233" y="2440862"/>
            <a:ext cx="2937163" cy="1200329"/>
          </a:xfrm>
          <a:prstGeom prst="rect">
            <a:avLst/>
          </a:prstGeom>
        </p:spPr>
        <p:txBody>
          <a:bodyPr wrap="square">
            <a:spAutoFit/>
          </a:bodyPr>
          <a:lstStyle/>
          <a:p>
            <a:pPr algn="ctr"/>
            <a:r>
              <a:rPr lang="en-US" altLang="en-US" sz="2400" b="1" dirty="0"/>
              <a:t>Presented by </a:t>
            </a:r>
          </a:p>
          <a:p>
            <a:pPr algn="ctr"/>
            <a:r>
              <a:rPr lang="en-US" altLang="en-US" sz="2400" b="1" dirty="0"/>
              <a:t>VINEET BHATIA</a:t>
            </a:r>
          </a:p>
          <a:p>
            <a:pPr algn="ctr"/>
            <a:r>
              <a:rPr lang="en-US" altLang="en-US" sz="2400" b="1" dirty="0"/>
              <a:t>ADVOCATE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693" y="3641191"/>
            <a:ext cx="3273396" cy="764554"/>
          </a:xfrm>
          <a:prstGeom prst="rect">
            <a:avLst/>
          </a:prstGeom>
        </p:spPr>
      </p:pic>
      <p:sp>
        <p:nvSpPr>
          <p:cNvPr id="14" name="TextBox 8"/>
          <p:cNvSpPr txBox="1">
            <a:spLocks noChangeArrowheads="1"/>
          </p:cNvSpPr>
          <p:nvPr/>
        </p:nvSpPr>
        <p:spPr bwMode="auto">
          <a:xfrm>
            <a:off x="2787025" y="4568103"/>
            <a:ext cx="2260178" cy="1415772"/>
          </a:xfrm>
          <a:prstGeom prst="rect">
            <a:avLst/>
          </a:prstGeom>
          <a:noFill/>
          <a:ln w="9525">
            <a:noFill/>
            <a:miter lim="800000"/>
            <a:headEnd/>
            <a:tailEnd/>
          </a:ln>
        </p:spPr>
        <p:txBody>
          <a:bodyPr wrap="square">
            <a:spAutoFit/>
          </a:bodyPr>
          <a:lstStyle/>
          <a:p>
            <a:pPr algn="just" eaLnBrk="1" hangingPunct="1"/>
            <a:r>
              <a:rPr lang="en-IN" altLang="en-US" b="1" dirty="0" smtClean="0">
                <a:latin typeface="Cambria" pitchFamily="18" charset="0"/>
              </a:rPr>
              <a:t>A-2,Saraswati </a:t>
            </a:r>
            <a:r>
              <a:rPr lang="en-IN" altLang="en-US" b="1" dirty="0" err="1">
                <a:latin typeface="Cambria" pitchFamily="18" charset="0"/>
              </a:rPr>
              <a:t>Vihar</a:t>
            </a:r>
            <a:endParaRPr lang="en-IN" altLang="en-US" b="1" dirty="0">
              <a:latin typeface="Cambria" pitchFamily="18" charset="0"/>
            </a:endParaRPr>
          </a:p>
          <a:p>
            <a:pPr algn="just"/>
            <a:r>
              <a:rPr lang="en-IN" altLang="en-US" b="1" dirty="0">
                <a:latin typeface="Cambria" pitchFamily="18" charset="0"/>
              </a:rPr>
              <a:t>New Delhi -</a:t>
            </a:r>
            <a:r>
              <a:rPr lang="en-IN" altLang="en-US" b="1" dirty="0" smtClean="0">
                <a:latin typeface="Cambria" pitchFamily="18" charset="0"/>
              </a:rPr>
              <a:t>110034</a:t>
            </a:r>
            <a:endParaRPr lang="en-IN" altLang="en-US" b="1" dirty="0">
              <a:latin typeface="Cambria" pitchFamily="18" charset="0"/>
            </a:endParaRPr>
          </a:p>
          <a:p>
            <a:pPr algn="just"/>
            <a:r>
              <a:rPr lang="en-IN" altLang="en-US" b="1" dirty="0" err="1">
                <a:latin typeface="Cambria" pitchFamily="18" charset="0"/>
              </a:rPr>
              <a:t>Ph</a:t>
            </a:r>
            <a:r>
              <a:rPr lang="en-IN" altLang="en-US" b="1" dirty="0">
                <a:latin typeface="Cambria" pitchFamily="18" charset="0"/>
              </a:rPr>
              <a:t>: 42041267</a:t>
            </a:r>
          </a:p>
          <a:p>
            <a:pPr algn="just"/>
            <a:r>
              <a:rPr lang="en-IN" altLang="en-US" b="1" dirty="0">
                <a:latin typeface="Cambria" pitchFamily="18" charset="0"/>
              </a:rPr>
              <a:t>98-110-81159</a:t>
            </a:r>
          </a:p>
          <a:p>
            <a:pPr algn="just" eaLnBrk="1" hangingPunct="1"/>
            <a:endParaRPr lang="en-IN" altLang="en-US" sz="1400" b="1" dirty="0">
              <a:solidFill>
                <a:schemeClr val="tx1"/>
              </a:solidFill>
              <a:latin typeface="Cambria" pitchFamily="18" charset="0"/>
            </a:endParaRPr>
          </a:p>
        </p:txBody>
      </p:sp>
      <p:sp>
        <p:nvSpPr>
          <p:cNvPr id="16" name="TextBox 8"/>
          <p:cNvSpPr txBox="1">
            <a:spLocks noChangeArrowheads="1"/>
          </p:cNvSpPr>
          <p:nvPr/>
        </p:nvSpPr>
        <p:spPr bwMode="auto">
          <a:xfrm>
            <a:off x="6426306" y="4568103"/>
            <a:ext cx="3895329" cy="1477328"/>
          </a:xfrm>
          <a:prstGeom prst="rect">
            <a:avLst/>
          </a:prstGeom>
          <a:noFill/>
          <a:ln w="9525">
            <a:noFill/>
            <a:miter lim="800000"/>
            <a:headEnd/>
            <a:tailEnd/>
          </a:ln>
        </p:spPr>
        <p:txBody>
          <a:bodyPr wrap="square">
            <a:spAutoFit/>
          </a:bodyPr>
          <a:lstStyle/>
          <a:p>
            <a:pPr algn="just"/>
            <a:r>
              <a:rPr lang="en-IN" altLang="en-US" b="1" dirty="0">
                <a:latin typeface="Cambria" pitchFamily="18" charset="0"/>
              </a:rPr>
              <a:t>N-144, Greater </a:t>
            </a:r>
            <a:r>
              <a:rPr lang="en-IN" altLang="en-US" b="1" dirty="0" err="1">
                <a:latin typeface="Cambria" pitchFamily="18" charset="0"/>
              </a:rPr>
              <a:t>Kailash</a:t>
            </a:r>
            <a:r>
              <a:rPr lang="en-IN" altLang="en-US" b="1" dirty="0">
                <a:latin typeface="Cambria" pitchFamily="18" charset="0"/>
              </a:rPr>
              <a:t>-I,</a:t>
            </a:r>
          </a:p>
          <a:p>
            <a:pPr algn="just"/>
            <a:r>
              <a:rPr lang="en-IN" altLang="en-US" b="1" dirty="0">
                <a:latin typeface="Cambria" pitchFamily="18" charset="0"/>
              </a:rPr>
              <a:t>New Delhi -110048.</a:t>
            </a:r>
          </a:p>
          <a:p>
            <a:pPr algn="just"/>
            <a:r>
              <a:rPr lang="en-IN" altLang="en-US" b="1" dirty="0" err="1">
                <a:latin typeface="Cambria" pitchFamily="18" charset="0"/>
              </a:rPr>
              <a:t>Ph</a:t>
            </a:r>
            <a:r>
              <a:rPr lang="en-IN" altLang="en-US" b="1" dirty="0">
                <a:latin typeface="Cambria" pitchFamily="18" charset="0"/>
              </a:rPr>
              <a:t>: 46536490, 29241260</a:t>
            </a:r>
          </a:p>
          <a:p>
            <a:pPr algn="just"/>
            <a:r>
              <a:rPr lang="en-IN" altLang="en-US" b="1" dirty="0">
                <a:latin typeface="Cambria" pitchFamily="18" charset="0"/>
              </a:rPr>
              <a:t>98-110-81159</a:t>
            </a:r>
          </a:p>
          <a:p>
            <a:pPr algn="just" eaLnBrk="1" hangingPunct="1"/>
            <a:r>
              <a:rPr lang="en-IN" altLang="en-US" b="1" dirty="0" smtClean="0">
                <a:solidFill>
                  <a:schemeClr val="tx1"/>
                </a:solidFill>
                <a:latin typeface="Cambria" pitchFamily="18" charset="0"/>
              </a:rPr>
              <a:t> </a:t>
            </a:r>
            <a:endParaRPr lang="en-IN" altLang="en-US" b="1" dirty="0">
              <a:solidFill>
                <a:schemeClr val="tx1"/>
              </a:solidFill>
              <a:latin typeface="Cambria" pitchFamily="18" charset="0"/>
            </a:endParaRPr>
          </a:p>
        </p:txBody>
      </p:sp>
      <p:sp>
        <p:nvSpPr>
          <p:cNvPr id="4" name="Rectangle 3"/>
          <p:cNvSpPr/>
          <p:nvPr/>
        </p:nvSpPr>
        <p:spPr>
          <a:xfrm>
            <a:off x="3175524" y="5687889"/>
            <a:ext cx="6785894" cy="677108"/>
          </a:xfrm>
          <a:prstGeom prst="rect">
            <a:avLst/>
          </a:prstGeom>
        </p:spPr>
        <p:txBody>
          <a:bodyPr wrap="square">
            <a:spAutoFit/>
          </a:bodyPr>
          <a:lstStyle/>
          <a:p>
            <a:pPr algn="just"/>
            <a:r>
              <a:rPr lang="en-IN" sz="2000" b="1" dirty="0">
                <a:latin typeface="Cambria" pitchFamily="18" charset="0"/>
              </a:rPr>
              <a:t>bhatiav68@gmail.com, </a:t>
            </a:r>
            <a:r>
              <a:rPr lang="en-IN" altLang="en-US" sz="2000" b="1" dirty="0">
                <a:latin typeface="Cambria" pitchFamily="18" charset="0"/>
              </a:rPr>
              <a:t>vineet@bnblegal.in</a:t>
            </a:r>
          </a:p>
          <a:p>
            <a:pPr algn="just"/>
            <a:endParaRPr lang="en-IN" altLang="en-US" b="1" dirty="0">
              <a:latin typeface="Cambria" pitchFamily="18"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7455" y="5846618"/>
            <a:ext cx="2272145" cy="76200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49" y="6026442"/>
            <a:ext cx="1881906" cy="582175"/>
          </a:xfrm>
          <a:prstGeom prst="rect">
            <a:avLst/>
          </a:prstGeom>
        </p:spPr>
      </p:pic>
      <p:cxnSp>
        <p:nvCxnSpPr>
          <p:cNvPr id="22" name="Straight Connector 21"/>
          <p:cNvCxnSpPr/>
          <p:nvPr/>
        </p:nvCxnSpPr>
        <p:spPr>
          <a:xfrm>
            <a:off x="5680668" y="4568103"/>
            <a:ext cx="0" cy="111978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150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92382" y="1066800"/>
            <a:ext cx="9462654" cy="4710545"/>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
            </a:r>
            <a:endParaRPr lang="en-US" dirty="0"/>
          </a:p>
        </p:txBody>
      </p:sp>
      <p:sp>
        <p:nvSpPr>
          <p:cNvPr id="10" name="Curved Down Ribbon 9"/>
          <p:cNvSpPr/>
          <p:nvPr/>
        </p:nvSpPr>
        <p:spPr>
          <a:xfrm>
            <a:off x="2286000" y="1066801"/>
            <a:ext cx="7675418" cy="4502725"/>
          </a:xfrm>
          <a:prstGeom prst="ellipseRibbo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When is Invoice for Supply Goods required to be issued ?</a:t>
            </a:r>
            <a:r>
              <a:rPr lang="en-US" sz="2400" b="1" dirty="0" smtClean="0">
                <a:solidFill>
                  <a:schemeClr val="tx1"/>
                </a:solidFill>
              </a:rPr>
              <a:t> </a:t>
            </a:r>
            <a:endParaRPr lang="en-US" sz="2400" b="1" dirty="0">
              <a:solidFill>
                <a:schemeClr val="tx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67" y="6068107"/>
            <a:ext cx="1600490" cy="55180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440" y="6068107"/>
            <a:ext cx="2130357" cy="516045"/>
          </a:xfrm>
          <a:prstGeom prst="rect">
            <a:avLst/>
          </a:prstGeom>
        </p:spPr>
      </p:pic>
    </p:spTree>
    <p:extLst>
      <p:ext uri="{BB962C8B-B14F-4D97-AF65-F5344CB8AC3E}">
        <p14:creationId xmlns:p14="http://schemas.microsoft.com/office/powerpoint/2010/main" val="622545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26554" cy="860092"/>
          </a:xfrm>
          <a:prstGeom prst="rect">
            <a:avLst/>
          </a:prstGeom>
          <a:solidFill>
            <a:srgbClr val="7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Issue of Tax Invoice in case of supply of goods (Normally)</a:t>
            </a:r>
          </a:p>
        </p:txBody>
      </p:sp>
      <p:sp>
        <p:nvSpPr>
          <p:cNvPr id="3" name="Rounded Rectangle 2"/>
          <p:cNvSpPr/>
          <p:nvPr/>
        </p:nvSpPr>
        <p:spPr>
          <a:xfrm>
            <a:off x="777921" y="3204945"/>
            <a:ext cx="4599297" cy="780201"/>
          </a:xfrm>
          <a:prstGeom prst="roundRect">
            <a:avLst/>
          </a:prstGeom>
          <a:ln w="38100">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Before or at the time of</a:t>
            </a:r>
          </a:p>
        </p:txBody>
      </p:sp>
      <p:sp>
        <p:nvSpPr>
          <p:cNvPr id="7" name="Rounded Rectangle 6"/>
          <p:cNvSpPr/>
          <p:nvPr/>
        </p:nvSpPr>
        <p:spPr>
          <a:xfrm>
            <a:off x="777921" y="1219199"/>
            <a:ext cx="4599297" cy="1401171"/>
          </a:xfrm>
          <a:prstGeom prst="roundRect">
            <a:avLst/>
          </a:prstGeom>
          <a:solidFill>
            <a:srgbClr val="002060"/>
          </a:solidFill>
          <a:ln w="38100">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b="1" dirty="0">
                <a:solidFill>
                  <a:schemeClr val="bg1"/>
                </a:solidFill>
              </a:rPr>
              <a:t>If supply involves movement of goods</a:t>
            </a:r>
          </a:p>
        </p:txBody>
      </p:sp>
      <p:sp>
        <p:nvSpPr>
          <p:cNvPr id="8" name="Rounded Rectangle 7"/>
          <p:cNvSpPr/>
          <p:nvPr/>
        </p:nvSpPr>
        <p:spPr>
          <a:xfrm>
            <a:off x="7155974" y="1191904"/>
            <a:ext cx="4599297" cy="1401171"/>
          </a:xfrm>
          <a:prstGeom prst="roundRect">
            <a:avLst/>
          </a:prstGeom>
          <a:solidFill>
            <a:srgbClr val="002060"/>
          </a:solidFill>
          <a:ln w="38100">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b="1" dirty="0">
                <a:solidFill>
                  <a:schemeClr val="bg1"/>
                </a:solidFill>
              </a:rPr>
              <a:t>Other cases</a:t>
            </a:r>
          </a:p>
        </p:txBody>
      </p:sp>
      <p:sp>
        <p:nvSpPr>
          <p:cNvPr id="6" name="Rounded Rectangle 5"/>
          <p:cNvSpPr/>
          <p:nvPr/>
        </p:nvSpPr>
        <p:spPr>
          <a:xfrm>
            <a:off x="777921" y="4622039"/>
            <a:ext cx="4599297" cy="1410272"/>
          </a:xfrm>
          <a:prstGeom prst="roundRect">
            <a:avLst/>
          </a:prstGeom>
          <a:ln w="38100">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Removal of goods for supply to recipient.</a:t>
            </a:r>
          </a:p>
        </p:txBody>
      </p:sp>
      <p:sp>
        <p:nvSpPr>
          <p:cNvPr id="9" name="Rounded Rectangle 8"/>
          <p:cNvSpPr/>
          <p:nvPr/>
        </p:nvSpPr>
        <p:spPr>
          <a:xfrm>
            <a:off x="7155972" y="4622039"/>
            <a:ext cx="4599297" cy="1410272"/>
          </a:xfrm>
          <a:prstGeom prst="roundRect">
            <a:avLst/>
          </a:prstGeom>
          <a:ln w="38100">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Delivery of goods or making available thereof to the recipient.</a:t>
            </a:r>
          </a:p>
        </p:txBody>
      </p:sp>
      <p:sp>
        <p:nvSpPr>
          <p:cNvPr id="10" name="Rounded Rectangle 9"/>
          <p:cNvSpPr/>
          <p:nvPr/>
        </p:nvSpPr>
        <p:spPr>
          <a:xfrm>
            <a:off x="7155972" y="3204945"/>
            <a:ext cx="4599297" cy="780201"/>
          </a:xfrm>
          <a:prstGeom prst="roundRect">
            <a:avLst/>
          </a:prstGeom>
          <a:ln w="38100">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Before or at the time of</a:t>
            </a:r>
          </a:p>
        </p:txBody>
      </p:sp>
      <p:sp>
        <p:nvSpPr>
          <p:cNvPr id="4" name="Down Arrow 3"/>
          <p:cNvSpPr/>
          <p:nvPr/>
        </p:nvSpPr>
        <p:spPr>
          <a:xfrm>
            <a:off x="2504363" y="2568052"/>
            <a:ext cx="1146412" cy="775644"/>
          </a:xfrm>
          <a:prstGeom prst="down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Down Arrow 10"/>
          <p:cNvSpPr/>
          <p:nvPr/>
        </p:nvSpPr>
        <p:spPr>
          <a:xfrm>
            <a:off x="2504363" y="3980589"/>
            <a:ext cx="1146412" cy="775644"/>
          </a:xfrm>
          <a:prstGeom prst="down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Down Arrow 11"/>
          <p:cNvSpPr/>
          <p:nvPr/>
        </p:nvSpPr>
        <p:spPr>
          <a:xfrm>
            <a:off x="8880142" y="2565779"/>
            <a:ext cx="1146412" cy="775644"/>
          </a:xfrm>
          <a:prstGeom prst="down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Down Arrow 12"/>
          <p:cNvSpPr/>
          <p:nvPr/>
        </p:nvSpPr>
        <p:spPr>
          <a:xfrm>
            <a:off x="8880142" y="3978316"/>
            <a:ext cx="1146412" cy="775644"/>
          </a:xfrm>
          <a:prstGeom prst="down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10031104" y="-1"/>
            <a:ext cx="2160896" cy="85980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31(1)</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49" y="6257153"/>
            <a:ext cx="1559006" cy="44707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40" y="6188180"/>
            <a:ext cx="2130357" cy="516045"/>
          </a:xfrm>
          <a:prstGeom prst="rect">
            <a:avLst/>
          </a:prstGeom>
        </p:spPr>
      </p:pic>
    </p:spTree>
    <p:extLst>
      <p:ext uri="{BB962C8B-B14F-4D97-AF65-F5344CB8AC3E}">
        <p14:creationId xmlns:p14="http://schemas.microsoft.com/office/powerpoint/2010/main" val="126530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6" grpId="0" animBg="1"/>
      <p:bldP spid="9" grpId="0" animBg="1"/>
      <p:bldP spid="10" grpId="0" animBg="1"/>
      <p:bldP spid="4"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05" y="2013443"/>
            <a:ext cx="4953000" cy="25176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948" y="2013443"/>
            <a:ext cx="4953000" cy="2872456"/>
          </a:xfrm>
          <a:prstGeom prst="rect">
            <a:avLst/>
          </a:prstGeom>
        </p:spPr>
      </p:pic>
      <p:sp>
        <p:nvSpPr>
          <p:cNvPr id="4" name="Rectangle 3"/>
          <p:cNvSpPr/>
          <p:nvPr/>
        </p:nvSpPr>
        <p:spPr>
          <a:xfrm>
            <a:off x="519515" y="4531057"/>
            <a:ext cx="4828465" cy="4776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b="1" dirty="0"/>
              <a:t>1. DESPATCH</a:t>
            </a:r>
          </a:p>
        </p:txBody>
      </p:sp>
      <p:sp>
        <p:nvSpPr>
          <p:cNvPr id="5" name="Rectangle 4"/>
          <p:cNvSpPr/>
          <p:nvPr/>
        </p:nvSpPr>
        <p:spPr>
          <a:xfrm>
            <a:off x="6633948" y="4531057"/>
            <a:ext cx="4953000" cy="4776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b="1" dirty="0"/>
              <a:t>2. COLLECTION</a:t>
            </a:r>
          </a:p>
        </p:txBody>
      </p:sp>
      <p:sp>
        <p:nvSpPr>
          <p:cNvPr id="6" name="Rounded Rectangle 5"/>
          <p:cNvSpPr/>
          <p:nvPr/>
        </p:nvSpPr>
        <p:spPr>
          <a:xfrm>
            <a:off x="692905" y="95534"/>
            <a:ext cx="10894043" cy="682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Meaning of Removal Sec 2(96)</a:t>
            </a:r>
          </a:p>
        </p:txBody>
      </p:sp>
      <p:sp>
        <p:nvSpPr>
          <p:cNvPr id="7" name="Rectangle 6"/>
          <p:cNvSpPr/>
          <p:nvPr/>
        </p:nvSpPr>
        <p:spPr>
          <a:xfrm>
            <a:off x="519515" y="5008728"/>
            <a:ext cx="4828465" cy="109182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b="1" dirty="0"/>
              <a:t>Of goods for delivery by supplier or any person acting on behalf of supplier.</a:t>
            </a:r>
          </a:p>
        </p:txBody>
      </p:sp>
      <p:sp>
        <p:nvSpPr>
          <p:cNvPr id="8" name="Rectangle 7"/>
          <p:cNvSpPr/>
          <p:nvPr/>
        </p:nvSpPr>
        <p:spPr>
          <a:xfrm>
            <a:off x="6633949" y="5022584"/>
            <a:ext cx="4952999" cy="10779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b="1" dirty="0"/>
              <a:t>Of goods by the recipient or any person acting on behalf of recipient.</a:t>
            </a:r>
          </a:p>
        </p:txBody>
      </p:sp>
      <p:sp>
        <p:nvSpPr>
          <p:cNvPr id="9" name="Rectangle 8"/>
          <p:cNvSpPr/>
          <p:nvPr/>
        </p:nvSpPr>
        <p:spPr>
          <a:xfrm>
            <a:off x="3725693" y="1050876"/>
            <a:ext cx="4828465" cy="65509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000" b="1" dirty="0"/>
              <a:t>In relation to goods means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10" y="6308930"/>
            <a:ext cx="1465126" cy="44669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8182" y="6282749"/>
            <a:ext cx="2012089" cy="429491"/>
          </a:xfrm>
          <a:prstGeom prst="rect">
            <a:avLst/>
          </a:prstGeom>
        </p:spPr>
      </p:pic>
    </p:spTree>
    <p:extLst>
      <p:ext uri="{BB962C8B-B14F-4D97-AF65-F5344CB8AC3E}">
        <p14:creationId xmlns:p14="http://schemas.microsoft.com/office/powerpoint/2010/main" val="23165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6894" y="1992713"/>
            <a:ext cx="2183641" cy="10908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dirty="0"/>
              <a:t>Issue of Invoice</a:t>
            </a:r>
          </a:p>
        </p:txBody>
      </p:sp>
      <p:sp>
        <p:nvSpPr>
          <p:cNvPr id="5" name="Rounded Rectangle 4"/>
          <p:cNvSpPr/>
          <p:nvPr/>
        </p:nvSpPr>
        <p:spPr>
          <a:xfrm>
            <a:off x="3379526" y="2018885"/>
            <a:ext cx="2183641" cy="10908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dirty="0"/>
              <a:t>Date of removal</a:t>
            </a:r>
          </a:p>
        </p:txBody>
      </p:sp>
      <p:sp>
        <p:nvSpPr>
          <p:cNvPr id="6" name="Rounded Rectangle 5"/>
          <p:cNvSpPr/>
          <p:nvPr/>
        </p:nvSpPr>
        <p:spPr>
          <a:xfrm>
            <a:off x="6036861" y="2018885"/>
            <a:ext cx="2183641" cy="10908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dirty="0"/>
              <a:t>Date of receipt of payment</a:t>
            </a:r>
          </a:p>
        </p:txBody>
      </p:sp>
      <p:sp>
        <p:nvSpPr>
          <p:cNvPr id="7" name="Rounded Rectangle 6"/>
          <p:cNvSpPr/>
          <p:nvPr/>
        </p:nvSpPr>
        <p:spPr>
          <a:xfrm>
            <a:off x="9097369" y="2035243"/>
            <a:ext cx="2183641" cy="10908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600" b="1" dirty="0"/>
              <a:t>Time of supply</a:t>
            </a:r>
          </a:p>
        </p:txBody>
      </p:sp>
      <p:sp>
        <p:nvSpPr>
          <p:cNvPr id="8" name="Rounded Rectangle 7"/>
          <p:cNvSpPr/>
          <p:nvPr/>
        </p:nvSpPr>
        <p:spPr>
          <a:xfrm>
            <a:off x="655091" y="3340737"/>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01/01/2020</a:t>
            </a:r>
          </a:p>
        </p:txBody>
      </p:sp>
      <p:sp>
        <p:nvSpPr>
          <p:cNvPr id="9" name="Rounded Rectangle 8"/>
          <p:cNvSpPr/>
          <p:nvPr/>
        </p:nvSpPr>
        <p:spPr>
          <a:xfrm>
            <a:off x="3397723" y="3338626"/>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01/01/2020</a:t>
            </a:r>
          </a:p>
        </p:txBody>
      </p:sp>
      <p:sp>
        <p:nvSpPr>
          <p:cNvPr id="10" name="Rounded Rectangle 9"/>
          <p:cNvSpPr/>
          <p:nvPr/>
        </p:nvSpPr>
        <p:spPr>
          <a:xfrm>
            <a:off x="6055058" y="3360633"/>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05/02/2020</a:t>
            </a:r>
          </a:p>
        </p:txBody>
      </p:sp>
      <p:sp>
        <p:nvSpPr>
          <p:cNvPr id="11" name="Rounded Rectangle 10"/>
          <p:cNvSpPr/>
          <p:nvPr/>
        </p:nvSpPr>
        <p:spPr>
          <a:xfrm>
            <a:off x="9115566" y="3338627"/>
            <a:ext cx="2165444" cy="87345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01/01/2020</a:t>
            </a:r>
          </a:p>
        </p:txBody>
      </p:sp>
      <p:sp>
        <p:nvSpPr>
          <p:cNvPr id="12" name="Rounded Rectangle 11"/>
          <p:cNvSpPr/>
          <p:nvPr/>
        </p:nvSpPr>
        <p:spPr>
          <a:xfrm>
            <a:off x="655091" y="4473505"/>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01/01/2021</a:t>
            </a:r>
          </a:p>
        </p:txBody>
      </p:sp>
      <p:sp>
        <p:nvSpPr>
          <p:cNvPr id="13" name="Rounded Rectangle 12"/>
          <p:cNvSpPr/>
          <p:nvPr/>
        </p:nvSpPr>
        <p:spPr>
          <a:xfrm>
            <a:off x="3397723" y="4483453"/>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01/12/2020</a:t>
            </a:r>
          </a:p>
        </p:txBody>
      </p:sp>
      <p:sp>
        <p:nvSpPr>
          <p:cNvPr id="14" name="Rounded Rectangle 13"/>
          <p:cNvSpPr/>
          <p:nvPr/>
        </p:nvSpPr>
        <p:spPr>
          <a:xfrm>
            <a:off x="6055058" y="4483453"/>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05/01/2021</a:t>
            </a:r>
          </a:p>
        </p:txBody>
      </p:sp>
      <p:sp>
        <p:nvSpPr>
          <p:cNvPr id="15" name="Rounded Rectangle 14"/>
          <p:cNvSpPr/>
          <p:nvPr/>
        </p:nvSpPr>
        <p:spPr>
          <a:xfrm>
            <a:off x="9115566" y="4483454"/>
            <a:ext cx="2165444" cy="87345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01/12/2020</a:t>
            </a:r>
          </a:p>
        </p:txBody>
      </p:sp>
      <p:sp>
        <p:nvSpPr>
          <p:cNvPr id="16" name="Rounded Rectangle 15"/>
          <p:cNvSpPr/>
          <p:nvPr/>
        </p:nvSpPr>
        <p:spPr>
          <a:xfrm>
            <a:off x="636894" y="5606273"/>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01/01/2020</a:t>
            </a:r>
          </a:p>
        </p:txBody>
      </p:sp>
      <p:sp>
        <p:nvSpPr>
          <p:cNvPr id="17" name="Rounded Rectangle 16"/>
          <p:cNvSpPr/>
          <p:nvPr/>
        </p:nvSpPr>
        <p:spPr>
          <a:xfrm>
            <a:off x="3397723" y="5606273"/>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01/01/2020</a:t>
            </a:r>
          </a:p>
        </p:txBody>
      </p:sp>
      <p:sp>
        <p:nvSpPr>
          <p:cNvPr id="18" name="Rounded Rectangle 17"/>
          <p:cNvSpPr/>
          <p:nvPr/>
        </p:nvSpPr>
        <p:spPr>
          <a:xfrm>
            <a:off x="6055058" y="5606273"/>
            <a:ext cx="2165444" cy="873457"/>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15/12/2019</a:t>
            </a:r>
          </a:p>
        </p:txBody>
      </p:sp>
      <p:sp>
        <p:nvSpPr>
          <p:cNvPr id="19" name="Rounded Rectangle 18"/>
          <p:cNvSpPr/>
          <p:nvPr/>
        </p:nvSpPr>
        <p:spPr>
          <a:xfrm>
            <a:off x="9097369" y="5606273"/>
            <a:ext cx="2165444" cy="87345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Will discuss later</a:t>
            </a:r>
          </a:p>
        </p:txBody>
      </p:sp>
      <p:sp>
        <p:nvSpPr>
          <p:cNvPr id="20" name="TextBox 19"/>
          <p:cNvSpPr txBox="1"/>
          <p:nvPr/>
        </p:nvSpPr>
        <p:spPr>
          <a:xfrm>
            <a:off x="3886200" y="1117695"/>
            <a:ext cx="4419600"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000" b="1" dirty="0"/>
              <a:t>Examples</a:t>
            </a:r>
          </a:p>
        </p:txBody>
      </p:sp>
      <p:sp>
        <p:nvSpPr>
          <p:cNvPr id="21" name="Rectangle 20"/>
          <p:cNvSpPr/>
          <p:nvPr/>
        </p:nvSpPr>
        <p:spPr>
          <a:xfrm>
            <a:off x="0" y="-24858"/>
            <a:ext cx="10031105" cy="914400"/>
          </a:xfrm>
          <a:prstGeom prst="rect">
            <a:avLst/>
          </a:prstGeom>
          <a:solidFill>
            <a:srgbClr val="7E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of goods- normal levy </a:t>
            </a:r>
          </a:p>
        </p:txBody>
      </p:sp>
      <p:sp>
        <p:nvSpPr>
          <p:cNvPr id="24" name="Rectangle 23"/>
          <p:cNvSpPr/>
          <p:nvPr/>
        </p:nvSpPr>
        <p:spPr>
          <a:xfrm>
            <a:off x="10031104" y="-24859"/>
            <a:ext cx="2160896" cy="914401"/>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12(2)</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23" y="1071934"/>
            <a:ext cx="1600490" cy="531871"/>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104" y="1071934"/>
            <a:ext cx="2130357" cy="516045"/>
          </a:xfrm>
          <a:prstGeom prst="rect">
            <a:avLst/>
          </a:prstGeom>
        </p:spPr>
      </p:pic>
    </p:spTree>
    <p:extLst>
      <p:ext uri="{BB962C8B-B14F-4D97-AF65-F5344CB8AC3E}">
        <p14:creationId xmlns:p14="http://schemas.microsoft.com/office/powerpoint/2010/main" val="392308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0031105" cy="914400"/>
          </a:xfrm>
          <a:prstGeom prst="rect">
            <a:avLst/>
          </a:prstGeom>
          <a:solidFill>
            <a:srgbClr val="7E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Time of supply of services- normal levy </a:t>
            </a:r>
          </a:p>
        </p:txBody>
      </p:sp>
      <p:sp>
        <p:nvSpPr>
          <p:cNvPr id="12" name="Rectangle 11"/>
          <p:cNvSpPr/>
          <p:nvPr/>
        </p:nvSpPr>
        <p:spPr>
          <a:xfrm>
            <a:off x="10031105" y="-2"/>
            <a:ext cx="2160896" cy="914401"/>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13(2)</a:t>
            </a:r>
          </a:p>
        </p:txBody>
      </p:sp>
      <p:sp>
        <p:nvSpPr>
          <p:cNvPr id="2" name="Rectangle 1"/>
          <p:cNvSpPr/>
          <p:nvPr/>
        </p:nvSpPr>
        <p:spPr>
          <a:xfrm>
            <a:off x="2455637" y="1378425"/>
            <a:ext cx="5718412" cy="750626"/>
          </a:xfrm>
          <a:prstGeom prst="rect">
            <a:avLst/>
          </a:prstGeom>
          <a:solidFill>
            <a:schemeClr val="bg1"/>
          </a:solidFill>
          <a:ln w="3810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E0000"/>
                </a:solidFill>
              </a:rPr>
              <a:t>Invoice issued within prescribed time</a:t>
            </a:r>
          </a:p>
        </p:txBody>
      </p:sp>
      <p:sp>
        <p:nvSpPr>
          <p:cNvPr id="15" name="Flowchart: Process 14"/>
          <p:cNvSpPr/>
          <p:nvPr/>
        </p:nvSpPr>
        <p:spPr>
          <a:xfrm>
            <a:off x="1554886" y="2733526"/>
            <a:ext cx="1555844" cy="669798"/>
          </a:xfrm>
          <a:prstGeom prst="flowChart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Yes</a:t>
            </a:r>
          </a:p>
        </p:txBody>
      </p:sp>
      <p:sp>
        <p:nvSpPr>
          <p:cNvPr id="16" name="Flowchart: Process 15"/>
          <p:cNvSpPr/>
          <p:nvPr/>
        </p:nvSpPr>
        <p:spPr>
          <a:xfrm>
            <a:off x="7275573" y="2733526"/>
            <a:ext cx="1555844" cy="669798"/>
          </a:xfrm>
          <a:prstGeom prst="flowChart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No</a:t>
            </a:r>
          </a:p>
        </p:txBody>
      </p:sp>
      <p:sp>
        <p:nvSpPr>
          <p:cNvPr id="21" name="Rounded Rectangle 20"/>
          <p:cNvSpPr/>
          <p:nvPr/>
        </p:nvSpPr>
        <p:spPr>
          <a:xfrm>
            <a:off x="354767" y="3934529"/>
            <a:ext cx="3956082" cy="4566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Earliest of</a:t>
            </a:r>
          </a:p>
        </p:txBody>
      </p:sp>
      <p:sp>
        <p:nvSpPr>
          <p:cNvPr id="22" name="Rounded Rectangle 21"/>
          <p:cNvSpPr/>
          <p:nvPr/>
        </p:nvSpPr>
        <p:spPr>
          <a:xfrm>
            <a:off x="6075454" y="3879359"/>
            <a:ext cx="3956082" cy="4566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Earliest of</a:t>
            </a:r>
          </a:p>
        </p:txBody>
      </p:sp>
      <p:sp>
        <p:nvSpPr>
          <p:cNvPr id="23" name="Flowchart: Process 22"/>
          <p:cNvSpPr/>
          <p:nvPr/>
        </p:nvSpPr>
        <p:spPr>
          <a:xfrm>
            <a:off x="354767" y="5208802"/>
            <a:ext cx="1497209" cy="1125976"/>
          </a:xfrm>
          <a:prstGeom prst="flowChartProcess">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Date of issue of Invoice</a:t>
            </a:r>
          </a:p>
        </p:txBody>
      </p:sp>
      <p:sp>
        <p:nvSpPr>
          <p:cNvPr id="27" name="Flowchart: Process 26"/>
          <p:cNvSpPr/>
          <p:nvPr/>
        </p:nvSpPr>
        <p:spPr>
          <a:xfrm>
            <a:off x="2811817" y="5208801"/>
            <a:ext cx="1499032" cy="1125976"/>
          </a:xfrm>
          <a:prstGeom prst="flowChartProcess">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Date of receipt of payment</a:t>
            </a:r>
          </a:p>
        </p:txBody>
      </p:sp>
      <p:sp>
        <p:nvSpPr>
          <p:cNvPr id="28" name="Flowchart: Process 27"/>
          <p:cNvSpPr/>
          <p:nvPr/>
        </p:nvSpPr>
        <p:spPr>
          <a:xfrm>
            <a:off x="6075454" y="5209375"/>
            <a:ext cx="1499032" cy="1125975"/>
          </a:xfrm>
          <a:prstGeom prst="flowChartProcess">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Date of provision of service</a:t>
            </a:r>
          </a:p>
        </p:txBody>
      </p:sp>
      <p:sp>
        <p:nvSpPr>
          <p:cNvPr id="29" name="Flowchart: Process 28"/>
          <p:cNvSpPr/>
          <p:nvPr/>
        </p:nvSpPr>
        <p:spPr>
          <a:xfrm>
            <a:off x="8546592" y="5208801"/>
            <a:ext cx="1484944" cy="1125975"/>
          </a:xfrm>
          <a:prstGeom prst="flowChartProcess">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Date of receipt of payment</a:t>
            </a:r>
          </a:p>
        </p:txBody>
      </p:sp>
      <p:cxnSp>
        <p:nvCxnSpPr>
          <p:cNvPr id="4" name="Straight Connector 3"/>
          <p:cNvCxnSpPr>
            <a:stCxn id="2" idx="2"/>
          </p:cNvCxnSpPr>
          <p:nvPr/>
        </p:nvCxnSpPr>
        <p:spPr>
          <a:xfrm>
            <a:off x="5314843" y="2129051"/>
            <a:ext cx="6824" cy="9393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3"/>
            <a:endCxn id="16" idx="1"/>
          </p:cNvCxnSpPr>
          <p:nvPr/>
        </p:nvCxnSpPr>
        <p:spPr>
          <a:xfrm>
            <a:off x="3110730" y="3068425"/>
            <a:ext cx="41648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1" idx="0"/>
          </p:cNvCxnSpPr>
          <p:nvPr/>
        </p:nvCxnSpPr>
        <p:spPr>
          <a:xfrm>
            <a:off x="2328258" y="3401863"/>
            <a:ext cx="4550" cy="532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2"/>
          </p:cNvCxnSpPr>
          <p:nvPr/>
        </p:nvCxnSpPr>
        <p:spPr>
          <a:xfrm>
            <a:off x="8053495" y="3403324"/>
            <a:ext cx="4550" cy="4760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1" idx="2"/>
          </p:cNvCxnSpPr>
          <p:nvPr/>
        </p:nvCxnSpPr>
        <p:spPr>
          <a:xfrm flipH="1">
            <a:off x="2328258" y="4391180"/>
            <a:ext cx="4550" cy="4094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03371" y="4799348"/>
            <a:ext cx="2513210" cy="1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23" idx="0"/>
          </p:cNvCxnSpPr>
          <p:nvPr/>
        </p:nvCxnSpPr>
        <p:spPr>
          <a:xfrm>
            <a:off x="1103371" y="4799349"/>
            <a:ext cx="1" cy="409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616581" y="4799348"/>
            <a:ext cx="1" cy="409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2" idx="2"/>
          </p:cNvCxnSpPr>
          <p:nvPr/>
        </p:nvCxnSpPr>
        <p:spPr>
          <a:xfrm>
            <a:off x="8053495" y="4336010"/>
            <a:ext cx="0" cy="474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796056" y="4810761"/>
            <a:ext cx="2513210" cy="1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796056" y="4810762"/>
            <a:ext cx="1" cy="409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309266" y="4810761"/>
            <a:ext cx="1" cy="409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249469" y="1378425"/>
            <a:ext cx="1774208" cy="750626"/>
          </a:xfrm>
          <a:prstGeom prst="rect">
            <a:avLst/>
          </a:prstGeom>
          <a:solidFill>
            <a:srgbClr val="7030A0"/>
          </a:solidFill>
          <a:ln w="3810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Residual case</a:t>
            </a:r>
          </a:p>
        </p:txBody>
      </p:sp>
      <p:sp>
        <p:nvSpPr>
          <p:cNvPr id="33" name="Flowchart: Process 32"/>
          <p:cNvSpPr/>
          <p:nvPr/>
        </p:nvSpPr>
        <p:spPr>
          <a:xfrm>
            <a:off x="10249469" y="2474218"/>
            <a:ext cx="1774208" cy="3860558"/>
          </a:xfrm>
          <a:prstGeom prst="flowChartProcess">
            <a:avLst/>
          </a:prstGeom>
          <a:solidFill>
            <a:srgbClr val="7030A0"/>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rPr>
              <a:t>Date on which the recipient shows the receipt of services in his books of accounts.</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54" y="6393495"/>
            <a:ext cx="1607822" cy="398606"/>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319" y="6334776"/>
            <a:ext cx="2130357" cy="516045"/>
          </a:xfrm>
          <a:prstGeom prst="rect">
            <a:avLst/>
          </a:prstGeom>
        </p:spPr>
      </p:pic>
    </p:spTree>
    <p:extLst>
      <p:ext uri="{BB962C8B-B14F-4D97-AF65-F5344CB8AC3E}">
        <p14:creationId xmlns:p14="http://schemas.microsoft.com/office/powerpoint/2010/main" val="38933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21" grpId="0" animBg="1"/>
      <p:bldP spid="22" grpId="0" animBg="1"/>
      <p:bldP spid="23" grpId="0" animBg="1"/>
      <p:bldP spid="27" grpId="0" animBg="1"/>
      <p:bldP spid="28" grpId="0" animBg="1"/>
      <p:bldP spid="29" grpId="0" animBg="1"/>
      <p:bldP spid="31"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857"/>
            <a:ext cx="10031104" cy="927577"/>
          </a:xfrm>
          <a:prstGeom prst="rect">
            <a:avLst/>
          </a:prstGeom>
          <a:solidFill>
            <a:srgbClr val="7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Issue of Invoice in case of supply of services (Normally)</a:t>
            </a:r>
          </a:p>
        </p:txBody>
      </p:sp>
      <p:sp>
        <p:nvSpPr>
          <p:cNvPr id="3" name="Rounded Rectangle 2"/>
          <p:cNvSpPr/>
          <p:nvPr/>
        </p:nvSpPr>
        <p:spPr>
          <a:xfrm>
            <a:off x="1214650" y="1342024"/>
            <a:ext cx="10058401" cy="780201"/>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Before or within</a:t>
            </a:r>
          </a:p>
        </p:txBody>
      </p:sp>
      <p:sp>
        <p:nvSpPr>
          <p:cNvPr id="6" name="Rounded Rectangle 5"/>
          <p:cNvSpPr/>
          <p:nvPr/>
        </p:nvSpPr>
        <p:spPr>
          <a:xfrm>
            <a:off x="1203274" y="3982249"/>
            <a:ext cx="10058402" cy="780201"/>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Provision of service</a:t>
            </a:r>
          </a:p>
        </p:txBody>
      </p:sp>
      <p:sp>
        <p:nvSpPr>
          <p:cNvPr id="7" name="Rounded Rectangle 6"/>
          <p:cNvSpPr/>
          <p:nvPr/>
        </p:nvSpPr>
        <p:spPr>
          <a:xfrm>
            <a:off x="755175" y="4804014"/>
            <a:ext cx="10977350" cy="11799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b="1" dirty="0"/>
              <a:t>Note 1: </a:t>
            </a:r>
          </a:p>
          <a:p>
            <a:pPr algn="ctr"/>
            <a:r>
              <a:rPr lang="en-US" sz="2400" dirty="0"/>
              <a:t>In case of banking company, financial institutions, non-banking finance company the period of 45 days shall apply instead of 30 days.</a:t>
            </a:r>
          </a:p>
        </p:txBody>
      </p:sp>
      <p:sp>
        <p:nvSpPr>
          <p:cNvPr id="8" name="Rounded Rectangle 7"/>
          <p:cNvSpPr/>
          <p:nvPr/>
        </p:nvSpPr>
        <p:spPr>
          <a:xfrm>
            <a:off x="1214649" y="2713016"/>
            <a:ext cx="10058402" cy="780201"/>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3000" b="1" dirty="0"/>
              <a:t>30 days of</a:t>
            </a:r>
          </a:p>
        </p:txBody>
      </p:sp>
      <p:sp>
        <p:nvSpPr>
          <p:cNvPr id="9" name="Down Arrow 8"/>
          <p:cNvSpPr/>
          <p:nvPr/>
        </p:nvSpPr>
        <p:spPr>
          <a:xfrm>
            <a:off x="5725235" y="2122225"/>
            <a:ext cx="823418" cy="632338"/>
          </a:xfrm>
          <a:prstGeom prst="down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Down Arrow 9"/>
          <p:cNvSpPr/>
          <p:nvPr/>
        </p:nvSpPr>
        <p:spPr>
          <a:xfrm>
            <a:off x="5713860" y="3427244"/>
            <a:ext cx="823418" cy="632338"/>
          </a:xfrm>
          <a:prstGeom prst="down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0031104" y="-11681"/>
            <a:ext cx="2160896" cy="914401"/>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SEC 31(2)</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95" y="6154872"/>
            <a:ext cx="1600490" cy="55180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439" y="6111934"/>
            <a:ext cx="2130357" cy="516045"/>
          </a:xfrm>
          <a:prstGeom prst="rect">
            <a:avLst/>
          </a:prstGeom>
        </p:spPr>
      </p:pic>
    </p:spTree>
    <p:extLst>
      <p:ext uri="{BB962C8B-B14F-4D97-AF65-F5344CB8AC3E}">
        <p14:creationId xmlns:p14="http://schemas.microsoft.com/office/powerpoint/2010/main" val="180723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3522</TotalTime>
  <Words>1617</Words>
  <Application>Microsoft Office PowerPoint</Application>
  <PresentationFormat>Widescreen</PresentationFormat>
  <Paragraphs>308</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Tarun Arora</dc:creator>
  <cp:lastModifiedBy>Microsoft account</cp:lastModifiedBy>
  <cp:revision>82</cp:revision>
  <dcterms:created xsi:type="dcterms:W3CDTF">2020-06-16T05:21:21Z</dcterms:created>
  <dcterms:modified xsi:type="dcterms:W3CDTF">2021-08-06T09:53:29Z</dcterms:modified>
</cp:coreProperties>
</file>