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9"/>
  </p:notesMasterIdLst>
  <p:handoutMasterIdLst>
    <p:handoutMasterId r:id="rId80"/>
  </p:handoutMasterIdLst>
  <p:sldIdLst>
    <p:sldId id="688" r:id="rId2"/>
    <p:sldId id="691" r:id="rId3"/>
    <p:sldId id="556" r:id="rId4"/>
    <p:sldId id="455" r:id="rId5"/>
    <p:sldId id="524" r:id="rId6"/>
    <p:sldId id="611" r:id="rId7"/>
    <p:sldId id="613" r:id="rId8"/>
    <p:sldId id="785" r:id="rId9"/>
    <p:sldId id="786" r:id="rId10"/>
    <p:sldId id="612" r:id="rId11"/>
    <p:sldId id="675" r:id="rId12"/>
    <p:sldId id="677" r:id="rId13"/>
    <p:sldId id="694" r:id="rId14"/>
    <p:sldId id="693" r:id="rId15"/>
    <p:sldId id="695" r:id="rId16"/>
    <p:sldId id="697" r:id="rId17"/>
    <p:sldId id="698" r:id="rId18"/>
    <p:sldId id="699" r:id="rId19"/>
    <p:sldId id="700" r:id="rId20"/>
    <p:sldId id="701" r:id="rId21"/>
    <p:sldId id="707" r:id="rId22"/>
    <p:sldId id="702" r:id="rId23"/>
    <p:sldId id="721" r:id="rId24"/>
    <p:sldId id="696" r:id="rId25"/>
    <p:sldId id="730" r:id="rId26"/>
    <p:sldId id="739" r:id="rId27"/>
    <p:sldId id="740" r:id="rId28"/>
    <p:sldId id="741" r:id="rId29"/>
    <p:sldId id="742" r:id="rId30"/>
    <p:sldId id="743" r:id="rId31"/>
    <p:sldId id="744" r:id="rId32"/>
    <p:sldId id="745" r:id="rId33"/>
    <p:sldId id="746" r:id="rId34"/>
    <p:sldId id="747" r:id="rId35"/>
    <p:sldId id="709" r:id="rId36"/>
    <p:sldId id="748" r:id="rId37"/>
    <p:sldId id="749" r:id="rId38"/>
    <p:sldId id="705" r:id="rId39"/>
    <p:sldId id="706" r:id="rId40"/>
    <p:sldId id="750" r:id="rId41"/>
    <p:sldId id="751" r:id="rId42"/>
    <p:sldId id="752" r:id="rId43"/>
    <p:sldId id="753" r:id="rId44"/>
    <p:sldId id="754" r:id="rId45"/>
    <p:sldId id="755" r:id="rId46"/>
    <p:sldId id="756" r:id="rId47"/>
    <p:sldId id="757" r:id="rId48"/>
    <p:sldId id="710" r:id="rId49"/>
    <p:sldId id="711" r:id="rId50"/>
    <p:sldId id="758" r:id="rId51"/>
    <p:sldId id="713" r:id="rId52"/>
    <p:sldId id="759" r:id="rId53"/>
    <p:sldId id="760" r:id="rId54"/>
    <p:sldId id="761" r:id="rId55"/>
    <p:sldId id="762" r:id="rId56"/>
    <p:sldId id="763" r:id="rId57"/>
    <p:sldId id="764" r:id="rId58"/>
    <p:sldId id="765" r:id="rId59"/>
    <p:sldId id="766" r:id="rId60"/>
    <p:sldId id="767" r:id="rId61"/>
    <p:sldId id="768" r:id="rId62"/>
    <p:sldId id="769" r:id="rId63"/>
    <p:sldId id="770" r:id="rId64"/>
    <p:sldId id="771" r:id="rId65"/>
    <p:sldId id="772" r:id="rId66"/>
    <p:sldId id="773" r:id="rId67"/>
    <p:sldId id="774" r:id="rId68"/>
    <p:sldId id="708" r:id="rId69"/>
    <p:sldId id="775" r:id="rId70"/>
    <p:sldId id="777" r:id="rId71"/>
    <p:sldId id="778" r:id="rId72"/>
    <p:sldId id="714" r:id="rId73"/>
    <p:sldId id="779" r:id="rId74"/>
    <p:sldId id="783" r:id="rId75"/>
    <p:sldId id="780" r:id="rId76"/>
    <p:sldId id="781" r:id="rId77"/>
    <p:sldId id="784" r:id="rId78"/>
  </p:sldIdLst>
  <p:sldSz cx="9902825" cy="6858000"/>
  <p:notesSz cx="6761163" cy="9942513"/>
  <p:defaultTextStyle>
    <a:defPPr>
      <a:defRPr lang="en-US"/>
    </a:defPPr>
    <a:lvl1pPr algn="ctr" rtl="0" eaLnBrk="0" fontAlgn="base" hangingPunct="0">
      <a:spcBef>
        <a:spcPct val="50000"/>
      </a:spcBef>
      <a:spcAft>
        <a:spcPct val="0"/>
      </a:spcAft>
      <a:defRPr sz="1700" kern="1200">
        <a:solidFill>
          <a:srgbClr val="003399"/>
        </a:solidFill>
        <a:latin typeface="Arial" charset="0"/>
        <a:ea typeface="+mn-ea"/>
        <a:cs typeface="+mn-cs"/>
      </a:defRPr>
    </a:lvl1pPr>
    <a:lvl2pPr marL="457200" algn="ctr" rtl="0" eaLnBrk="0" fontAlgn="base" hangingPunct="0">
      <a:spcBef>
        <a:spcPct val="50000"/>
      </a:spcBef>
      <a:spcAft>
        <a:spcPct val="0"/>
      </a:spcAft>
      <a:defRPr sz="1700" kern="1200">
        <a:solidFill>
          <a:srgbClr val="003399"/>
        </a:solidFill>
        <a:latin typeface="Arial" charset="0"/>
        <a:ea typeface="+mn-ea"/>
        <a:cs typeface="+mn-cs"/>
      </a:defRPr>
    </a:lvl2pPr>
    <a:lvl3pPr marL="914400" algn="ctr" rtl="0" eaLnBrk="0" fontAlgn="base" hangingPunct="0">
      <a:spcBef>
        <a:spcPct val="50000"/>
      </a:spcBef>
      <a:spcAft>
        <a:spcPct val="0"/>
      </a:spcAft>
      <a:defRPr sz="1700" kern="1200">
        <a:solidFill>
          <a:srgbClr val="003399"/>
        </a:solidFill>
        <a:latin typeface="Arial" charset="0"/>
        <a:ea typeface="+mn-ea"/>
        <a:cs typeface="+mn-cs"/>
      </a:defRPr>
    </a:lvl3pPr>
    <a:lvl4pPr marL="1371600" algn="ctr" rtl="0" eaLnBrk="0" fontAlgn="base" hangingPunct="0">
      <a:spcBef>
        <a:spcPct val="50000"/>
      </a:spcBef>
      <a:spcAft>
        <a:spcPct val="0"/>
      </a:spcAft>
      <a:defRPr sz="1700" kern="1200">
        <a:solidFill>
          <a:srgbClr val="003399"/>
        </a:solidFill>
        <a:latin typeface="Arial" charset="0"/>
        <a:ea typeface="+mn-ea"/>
        <a:cs typeface="+mn-cs"/>
      </a:defRPr>
    </a:lvl4pPr>
    <a:lvl5pPr marL="1828800" algn="ctr" rtl="0" eaLnBrk="0" fontAlgn="base" hangingPunct="0">
      <a:spcBef>
        <a:spcPct val="50000"/>
      </a:spcBef>
      <a:spcAft>
        <a:spcPct val="0"/>
      </a:spcAft>
      <a:defRPr sz="1700" kern="1200">
        <a:solidFill>
          <a:srgbClr val="003399"/>
        </a:solidFill>
        <a:latin typeface="Arial" charset="0"/>
        <a:ea typeface="+mn-ea"/>
        <a:cs typeface="+mn-cs"/>
      </a:defRPr>
    </a:lvl5pPr>
    <a:lvl6pPr marL="2286000" algn="l" defTabSz="914400" rtl="0" eaLnBrk="1" latinLnBrk="0" hangingPunct="1">
      <a:defRPr sz="1700" kern="1200">
        <a:solidFill>
          <a:srgbClr val="003399"/>
        </a:solidFill>
        <a:latin typeface="Arial" charset="0"/>
        <a:ea typeface="+mn-ea"/>
        <a:cs typeface="+mn-cs"/>
      </a:defRPr>
    </a:lvl6pPr>
    <a:lvl7pPr marL="2743200" algn="l" defTabSz="914400" rtl="0" eaLnBrk="1" latinLnBrk="0" hangingPunct="1">
      <a:defRPr sz="1700" kern="1200">
        <a:solidFill>
          <a:srgbClr val="003399"/>
        </a:solidFill>
        <a:latin typeface="Arial" charset="0"/>
        <a:ea typeface="+mn-ea"/>
        <a:cs typeface="+mn-cs"/>
      </a:defRPr>
    </a:lvl7pPr>
    <a:lvl8pPr marL="3200400" algn="l" defTabSz="914400" rtl="0" eaLnBrk="1" latinLnBrk="0" hangingPunct="1">
      <a:defRPr sz="1700" kern="1200">
        <a:solidFill>
          <a:srgbClr val="003399"/>
        </a:solidFill>
        <a:latin typeface="Arial" charset="0"/>
        <a:ea typeface="+mn-ea"/>
        <a:cs typeface="+mn-cs"/>
      </a:defRPr>
    </a:lvl8pPr>
    <a:lvl9pPr marL="3657600" algn="l" defTabSz="914400" rtl="0" eaLnBrk="1" latinLnBrk="0" hangingPunct="1">
      <a:defRPr sz="1700" kern="1200">
        <a:solidFill>
          <a:srgbClr val="003399"/>
        </a:solidFill>
        <a:latin typeface="Arial" charset="0"/>
        <a:ea typeface="+mn-ea"/>
        <a:cs typeface="+mn-cs"/>
      </a:defRPr>
    </a:lvl9pPr>
  </p:defaultTextStyle>
  <p:extLst>
    <p:ext uri="{EFAFB233-063F-42B5-8137-9DF3F51BA10A}">
      <p15:sldGuideLst xmlns:p15="http://schemas.microsoft.com/office/powerpoint/2012/main">
        <p15:guide id="1" orient="horz" pos="3852">
          <p15:clr>
            <a:srgbClr val="A4A3A4"/>
          </p15:clr>
        </p15:guide>
        <p15:guide id="2" pos="5049">
          <p15:clr>
            <a:srgbClr val="A4A3A4"/>
          </p15:clr>
        </p15:guide>
        <p15:guide id="3" pos="288">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0000"/>
    <a:srgbClr val="F95123"/>
    <a:srgbClr val="B3FFFF"/>
    <a:srgbClr val="A2FCA6"/>
    <a:srgbClr val="CECECE"/>
    <a:srgbClr val="FFFFE9"/>
    <a:srgbClr val="00FF00"/>
    <a:srgbClr val="0000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0182" autoAdjust="0"/>
  </p:normalViewPr>
  <p:slideViewPr>
    <p:cSldViewPr snapToGrid="0">
      <p:cViewPr varScale="1">
        <p:scale>
          <a:sx n="63" d="100"/>
          <a:sy n="63" d="100"/>
        </p:scale>
        <p:origin x="1500" y="36"/>
      </p:cViewPr>
      <p:guideLst>
        <p:guide orient="horz" pos="3852"/>
        <p:guide pos="5049"/>
        <p:guide pos="288"/>
      </p:guideLst>
    </p:cSldViewPr>
  </p:slideViewPr>
  <p:outlineViewPr>
    <p:cViewPr>
      <p:scale>
        <a:sx n="25" d="100"/>
        <a:sy n="25" d="100"/>
      </p:scale>
      <p:origin x="0" y="461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746" y="216"/>
      </p:cViewPr>
      <p:guideLst>
        <p:guide orient="horz" pos="3132"/>
        <p:guide pos="21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2"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59395" name="Rectangle 3"/>
          <p:cNvSpPr>
            <a:spLocks noGrp="1" noChangeArrowheads="1"/>
          </p:cNvSpPr>
          <p:nvPr>
            <p:ph type="dt" sz="quarter" idx="1"/>
          </p:nvPr>
        </p:nvSpPr>
        <p:spPr bwMode="auto">
          <a:xfrm>
            <a:off x="3831328"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r" defTabSz="907725">
              <a:spcBef>
                <a:spcPct val="0"/>
              </a:spcBef>
              <a:defRPr sz="1300">
                <a:solidFill>
                  <a:schemeClr val="tx1"/>
                </a:solidFill>
              </a:defRPr>
            </a:lvl1pPr>
          </a:lstStyle>
          <a:p>
            <a:pPr>
              <a:defRPr/>
            </a:pPr>
            <a:endParaRPr lang="en-GB"/>
          </a:p>
        </p:txBody>
      </p:sp>
      <p:sp>
        <p:nvSpPr>
          <p:cNvPr id="59396" name="Rectangle 4"/>
          <p:cNvSpPr>
            <a:spLocks noGrp="1" noChangeArrowheads="1"/>
          </p:cNvSpPr>
          <p:nvPr>
            <p:ph type="ftr" sz="quarter" idx="2"/>
          </p:nvPr>
        </p:nvSpPr>
        <p:spPr bwMode="auto">
          <a:xfrm>
            <a:off x="2"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59397" name="Rectangle 5"/>
          <p:cNvSpPr>
            <a:spLocks noGrp="1" noChangeArrowheads="1"/>
          </p:cNvSpPr>
          <p:nvPr>
            <p:ph type="sldNum" sz="quarter" idx="3"/>
          </p:nvPr>
        </p:nvSpPr>
        <p:spPr bwMode="auto">
          <a:xfrm>
            <a:off x="3831328"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r" defTabSz="907725">
              <a:spcBef>
                <a:spcPct val="0"/>
              </a:spcBef>
              <a:defRPr sz="1300">
                <a:solidFill>
                  <a:schemeClr val="tx1"/>
                </a:solidFill>
              </a:defRPr>
            </a:lvl1pPr>
          </a:lstStyle>
          <a:p>
            <a:pPr>
              <a:defRPr/>
            </a:pPr>
            <a:fld id="{008801CB-8DD7-4933-9FD3-E78387428DF6}" type="slidenum">
              <a:rPr lang="en-GB"/>
              <a:pPr>
                <a:defRPr/>
              </a:pPr>
              <a:t>‹#›</a:t>
            </a:fld>
            <a:endParaRPr lang="en-GB"/>
          </a:p>
        </p:txBody>
      </p:sp>
    </p:spTree>
    <p:extLst>
      <p:ext uri="{BB962C8B-B14F-4D97-AF65-F5344CB8AC3E}">
        <p14:creationId xmlns:p14="http://schemas.microsoft.com/office/powerpoint/2010/main" val="3215847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2"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21507" name="Rectangle 3"/>
          <p:cNvSpPr>
            <a:spLocks noGrp="1" noChangeArrowheads="1"/>
          </p:cNvSpPr>
          <p:nvPr>
            <p:ph type="dt" idx="1"/>
          </p:nvPr>
        </p:nvSpPr>
        <p:spPr bwMode="auto">
          <a:xfrm>
            <a:off x="3831328"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r" defTabSz="907725">
              <a:spcBef>
                <a:spcPct val="0"/>
              </a:spcBef>
              <a:defRPr sz="1300">
                <a:solidFill>
                  <a:schemeClr val="tx1"/>
                </a:solidFill>
              </a:defRPr>
            </a:lvl1pPr>
          </a:lstStyle>
          <a:p>
            <a:pPr>
              <a:defRPr/>
            </a:pPr>
            <a:endParaRPr lang="en-GB"/>
          </a:p>
        </p:txBody>
      </p:sp>
      <p:sp>
        <p:nvSpPr>
          <p:cNvPr id="27652" name="Rectangle 4"/>
          <p:cNvSpPr>
            <a:spLocks noGrp="1" noRot="1" noChangeAspect="1" noChangeArrowheads="1" noTextEdit="1"/>
          </p:cNvSpPr>
          <p:nvPr>
            <p:ph type="sldImg" idx="2"/>
          </p:nvPr>
        </p:nvSpPr>
        <p:spPr bwMode="auto">
          <a:xfrm>
            <a:off x="688975" y="746125"/>
            <a:ext cx="5380038" cy="3725863"/>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03057" y="4723380"/>
            <a:ext cx="4955057" cy="4473793"/>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1510" name="Rectangle 6"/>
          <p:cNvSpPr>
            <a:spLocks noGrp="1" noChangeArrowheads="1"/>
          </p:cNvSpPr>
          <p:nvPr>
            <p:ph type="ftr" sz="quarter" idx="4"/>
          </p:nvPr>
        </p:nvSpPr>
        <p:spPr bwMode="auto">
          <a:xfrm>
            <a:off x="2"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21511" name="Rectangle 7"/>
          <p:cNvSpPr>
            <a:spLocks noGrp="1" noChangeArrowheads="1"/>
          </p:cNvSpPr>
          <p:nvPr>
            <p:ph type="sldNum" sz="quarter" idx="5"/>
          </p:nvPr>
        </p:nvSpPr>
        <p:spPr bwMode="auto">
          <a:xfrm>
            <a:off x="3831328"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r" defTabSz="907725">
              <a:spcBef>
                <a:spcPct val="0"/>
              </a:spcBef>
              <a:defRPr sz="1300">
                <a:solidFill>
                  <a:schemeClr val="tx1"/>
                </a:solidFill>
              </a:defRPr>
            </a:lvl1pPr>
          </a:lstStyle>
          <a:p>
            <a:pPr>
              <a:defRPr/>
            </a:pPr>
            <a:fld id="{5F288139-ED7A-4B36-B865-C10291C35404}" type="slidenum">
              <a:rPr lang="en-GB"/>
              <a:pPr>
                <a:defRPr/>
              </a:pPr>
              <a:t>‹#›</a:t>
            </a:fld>
            <a:endParaRPr lang="en-GB"/>
          </a:p>
        </p:txBody>
      </p:sp>
    </p:spTree>
    <p:extLst>
      <p:ext uri="{BB962C8B-B14F-4D97-AF65-F5344CB8AC3E}">
        <p14:creationId xmlns:p14="http://schemas.microsoft.com/office/powerpoint/2010/main" val="39758897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BBB4BC-C1B9-4532-9826-B43D038D7730}" type="slidenum">
              <a:rPr lang="en-GB" smtClean="0"/>
              <a:pPr/>
              <a:t>1</a:t>
            </a:fld>
            <a:endParaRPr lang="en-GB" dirty="0"/>
          </a:p>
        </p:txBody>
      </p:sp>
      <p:sp>
        <p:nvSpPr>
          <p:cNvPr id="28675" name="Rectangle 2"/>
          <p:cNvSpPr>
            <a:spLocks noGrp="1" noRot="1" noChangeAspect="1" noChangeArrowheads="1" noTextEdit="1"/>
          </p:cNvSpPr>
          <p:nvPr>
            <p:ph type="sldImg"/>
          </p:nvPr>
        </p:nvSpPr>
        <p:spPr>
          <a:xfrm>
            <a:off x="973138" y="696913"/>
            <a:ext cx="5030787" cy="3486150"/>
          </a:xfrm>
          <a:solidFill>
            <a:srgbClr val="FFFFFF"/>
          </a:solidFill>
          <a:ln/>
        </p:spPr>
      </p:sp>
      <p:sp>
        <p:nvSpPr>
          <p:cNvPr id="28676" name="Rectangle 3"/>
          <p:cNvSpPr>
            <a:spLocks noGrp="1" noChangeArrowheads="1"/>
          </p:cNvSpPr>
          <p:nvPr>
            <p:ph type="body" idx="1"/>
          </p:nvPr>
        </p:nvSpPr>
        <p:spPr>
          <a:xfrm>
            <a:off x="929664" y="4414369"/>
            <a:ext cx="5116260" cy="4183462"/>
          </a:xfrm>
          <a:solidFill>
            <a:srgbClr val="FFFFFF"/>
          </a:solidFill>
          <a:ln>
            <a:solidFill>
              <a:srgbClr val="000000"/>
            </a:solidFill>
          </a:ln>
        </p:spPr>
        <p:txBody>
          <a:bodyPr lIns="89452" tIns="44726" rIns="89452" bIns="44726"/>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10</a:t>
            </a:fld>
            <a:endParaRPr lang="en-GB"/>
          </a:p>
        </p:txBody>
      </p:sp>
    </p:spTree>
    <p:extLst>
      <p:ext uri="{BB962C8B-B14F-4D97-AF65-F5344CB8AC3E}">
        <p14:creationId xmlns:p14="http://schemas.microsoft.com/office/powerpoint/2010/main" val="3178172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11</a:t>
            </a:fld>
            <a:endParaRPr lang="en-GB"/>
          </a:p>
        </p:txBody>
      </p:sp>
    </p:spTree>
    <p:extLst>
      <p:ext uri="{BB962C8B-B14F-4D97-AF65-F5344CB8AC3E}">
        <p14:creationId xmlns:p14="http://schemas.microsoft.com/office/powerpoint/2010/main" val="4136189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12</a:t>
            </a:fld>
            <a:endParaRPr lang="en-GB"/>
          </a:p>
        </p:txBody>
      </p:sp>
    </p:spTree>
    <p:extLst>
      <p:ext uri="{BB962C8B-B14F-4D97-AF65-F5344CB8AC3E}">
        <p14:creationId xmlns:p14="http://schemas.microsoft.com/office/powerpoint/2010/main" val="2685512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14</a:t>
            </a:fld>
            <a:endParaRPr lang="en-GB"/>
          </a:p>
        </p:txBody>
      </p:sp>
    </p:spTree>
    <p:extLst>
      <p:ext uri="{BB962C8B-B14F-4D97-AF65-F5344CB8AC3E}">
        <p14:creationId xmlns:p14="http://schemas.microsoft.com/office/powerpoint/2010/main" val="1732635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5F288139-ED7A-4B36-B865-C10291C35404}" type="slidenum">
              <a:rPr lang="en-GB" smtClean="0"/>
              <a:pPr>
                <a:defRPr/>
              </a:pPr>
              <a:t>37</a:t>
            </a:fld>
            <a:endParaRPr lang="en-GB"/>
          </a:p>
        </p:txBody>
      </p:sp>
    </p:spTree>
    <p:extLst>
      <p:ext uri="{BB962C8B-B14F-4D97-AF65-F5344CB8AC3E}">
        <p14:creationId xmlns:p14="http://schemas.microsoft.com/office/powerpoint/2010/main" val="647599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75</a:t>
            </a:fld>
            <a:endParaRPr lang="en-GB"/>
          </a:p>
        </p:txBody>
      </p:sp>
    </p:spTree>
    <p:extLst>
      <p:ext uri="{BB962C8B-B14F-4D97-AF65-F5344CB8AC3E}">
        <p14:creationId xmlns:p14="http://schemas.microsoft.com/office/powerpoint/2010/main" val="2658910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76</a:t>
            </a:fld>
            <a:endParaRPr lang="en-GB"/>
          </a:p>
        </p:txBody>
      </p:sp>
    </p:spTree>
    <p:extLst>
      <p:ext uri="{BB962C8B-B14F-4D97-AF65-F5344CB8AC3E}">
        <p14:creationId xmlns:p14="http://schemas.microsoft.com/office/powerpoint/2010/main" val="273731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2</a:t>
            </a:fld>
            <a:endParaRPr lang="en-GB"/>
          </a:p>
        </p:txBody>
      </p:sp>
    </p:spTree>
    <p:extLst>
      <p:ext uri="{BB962C8B-B14F-4D97-AF65-F5344CB8AC3E}">
        <p14:creationId xmlns:p14="http://schemas.microsoft.com/office/powerpoint/2010/main" val="1203448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3</a:t>
            </a:fld>
            <a:endParaRPr lang="en-GB"/>
          </a:p>
        </p:txBody>
      </p:sp>
    </p:spTree>
    <p:extLst>
      <p:ext uri="{BB962C8B-B14F-4D97-AF65-F5344CB8AC3E}">
        <p14:creationId xmlns:p14="http://schemas.microsoft.com/office/powerpoint/2010/main" val="1058231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BB0C0FF-7609-4E94-9F3A-1CE6B85272D1}" type="slidenum">
              <a:rPr lang="en-GB" smtClean="0"/>
              <a:pPr/>
              <a:t>4</a:t>
            </a:fld>
            <a:endParaRPr lang="en-GB"/>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r>
              <a:rPr lang="en-US" dirty="0"/>
              <a:t>Sub PLR lending – reducing margins – is Credit Risk priced appropriately</a:t>
            </a:r>
          </a:p>
          <a:p>
            <a:r>
              <a:rPr lang="en-US" dirty="0"/>
              <a:t>For speedy sanction – a good credit rating system is essential…</a:t>
            </a:r>
          </a:p>
          <a:p>
            <a:r>
              <a:rPr lang="en-US" dirty="0"/>
              <a:t>Different Reports – different users keep in mind that</a:t>
            </a:r>
            <a:r>
              <a:rPr lang="en-US" baseline="0" dirty="0"/>
              <a:t> and hence report separately without cross references </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5</a:t>
            </a:fld>
            <a:endParaRPr lang="en-GB"/>
          </a:p>
        </p:txBody>
      </p:sp>
    </p:spTree>
    <p:extLst>
      <p:ext uri="{BB962C8B-B14F-4D97-AF65-F5344CB8AC3E}">
        <p14:creationId xmlns:p14="http://schemas.microsoft.com/office/powerpoint/2010/main" val="2133827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6</a:t>
            </a:fld>
            <a:endParaRPr lang="en-GB"/>
          </a:p>
        </p:txBody>
      </p:sp>
    </p:spTree>
    <p:extLst>
      <p:ext uri="{BB962C8B-B14F-4D97-AF65-F5344CB8AC3E}">
        <p14:creationId xmlns:p14="http://schemas.microsoft.com/office/powerpoint/2010/main" val="955090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7</a:t>
            </a:fld>
            <a:endParaRPr lang="en-GB"/>
          </a:p>
        </p:txBody>
      </p:sp>
    </p:spTree>
    <p:extLst>
      <p:ext uri="{BB962C8B-B14F-4D97-AF65-F5344CB8AC3E}">
        <p14:creationId xmlns:p14="http://schemas.microsoft.com/office/powerpoint/2010/main" val="1598119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8</a:t>
            </a:fld>
            <a:endParaRPr lang="en-GB"/>
          </a:p>
        </p:txBody>
      </p:sp>
    </p:spTree>
    <p:extLst>
      <p:ext uri="{BB962C8B-B14F-4D97-AF65-F5344CB8AC3E}">
        <p14:creationId xmlns:p14="http://schemas.microsoft.com/office/powerpoint/2010/main" val="928833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9</a:t>
            </a:fld>
            <a:endParaRPr lang="en-GB"/>
          </a:p>
        </p:txBody>
      </p:sp>
    </p:spTree>
    <p:extLst>
      <p:ext uri="{BB962C8B-B14F-4D97-AF65-F5344CB8AC3E}">
        <p14:creationId xmlns:p14="http://schemas.microsoft.com/office/powerpoint/2010/main" val="4048652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16925" cy="1470025"/>
          </a:xfrm>
        </p:spPr>
        <p:txBody>
          <a:bodyPr/>
          <a:lstStyle/>
          <a:p>
            <a:r>
              <a:rPr lang="en-US"/>
              <a:t>Click to edit Master title style</a:t>
            </a:r>
            <a:endParaRPr lang="en-IN"/>
          </a:p>
        </p:txBody>
      </p:sp>
      <p:sp>
        <p:nvSpPr>
          <p:cNvPr id="3" name="Subtitle 2"/>
          <p:cNvSpPr>
            <a:spLocks noGrp="1"/>
          </p:cNvSpPr>
          <p:nvPr>
            <p:ph type="subTitle" idx="1"/>
          </p:nvPr>
        </p:nvSpPr>
        <p:spPr>
          <a:xfrm>
            <a:off x="1485900" y="3886200"/>
            <a:ext cx="69310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45363" y="0"/>
            <a:ext cx="2365375" cy="618807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244475" y="0"/>
            <a:ext cx="6948488" cy="6188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244475" y="1095375"/>
            <a:ext cx="46355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5032375" y="1095375"/>
            <a:ext cx="4637088"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43" name="Rectangle 19"/>
          <p:cNvSpPr>
            <a:spLocks noChangeArrowheads="1"/>
          </p:cNvSpPr>
          <p:nvPr/>
        </p:nvSpPr>
        <p:spPr bwMode="auto">
          <a:xfrm>
            <a:off x="649288" y="885825"/>
            <a:ext cx="9061450" cy="63500"/>
          </a:xfrm>
          <a:prstGeom prst="rect">
            <a:avLst/>
          </a:prstGeom>
          <a:gradFill rotWithShape="0">
            <a:gsLst>
              <a:gs pos="0">
                <a:srgbClr val="0000FF">
                  <a:gamma/>
                  <a:shade val="0"/>
                  <a:invGamma/>
                </a:srgbClr>
              </a:gs>
              <a:gs pos="100000">
                <a:srgbClr val="0000FF"/>
              </a:gs>
            </a:gsLst>
            <a:lin ang="0" scaled="1"/>
          </a:gradFill>
          <a:ln w="9525">
            <a:noFill/>
            <a:miter lim="800000"/>
            <a:headEnd/>
            <a:tailEnd/>
          </a:ln>
          <a:effectLst/>
        </p:spPr>
        <p:txBody>
          <a:bodyPr wrap="none" anchor="ctr"/>
          <a:lstStyle/>
          <a:p>
            <a:pPr>
              <a:defRPr/>
            </a:pPr>
            <a:endParaRPr lang="en-IN"/>
          </a:p>
        </p:txBody>
      </p:sp>
      <p:pic>
        <p:nvPicPr>
          <p:cNvPr id="1027" name="Picture 43"/>
          <p:cNvPicPr>
            <a:picLocks noChangeAspect="1" noChangeArrowheads="1"/>
          </p:cNvPicPr>
          <p:nvPr/>
        </p:nvPicPr>
        <p:blipFill>
          <a:blip r:embed="rId13"/>
          <a:srcRect t="8926"/>
          <a:stretch>
            <a:fillRect/>
          </a:stretch>
        </p:blipFill>
        <p:spPr bwMode="auto">
          <a:xfrm>
            <a:off x="1588" y="0"/>
            <a:ext cx="657225" cy="1017588"/>
          </a:xfrm>
          <a:prstGeom prst="rect">
            <a:avLst/>
          </a:prstGeom>
          <a:noFill/>
          <a:ln w="9525">
            <a:noFill/>
            <a:miter lim="800000"/>
            <a:headEnd/>
            <a:tailEnd/>
          </a:ln>
        </p:spPr>
      </p:pic>
      <p:sp>
        <p:nvSpPr>
          <p:cNvPr id="1028" name="Rectangle 20"/>
          <p:cNvSpPr>
            <a:spLocks noGrp="1" noChangeArrowheads="1"/>
          </p:cNvSpPr>
          <p:nvPr>
            <p:ph type="body" idx="1"/>
          </p:nvPr>
        </p:nvSpPr>
        <p:spPr bwMode="auto">
          <a:xfrm>
            <a:off x="244475" y="1095375"/>
            <a:ext cx="9424988" cy="5092700"/>
          </a:xfrm>
          <a:prstGeom prst="rect">
            <a:avLst/>
          </a:prstGeom>
          <a:noFill/>
          <a:ln w="9525">
            <a:noFill/>
            <a:miter lim="800000"/>
            <a:headEnd/>
            <a:tailEnd/>
          </a:ln>
        </p:spPr>
        <p:txBody>
          <a:bodyPr vert="horz" wrap="square" lIns="91440" tIns="137160" rIns="91440" bIns="137160" numCol="1" anchor="t" anchorCtr="0" compatLnSpc="1">
            <a:prstTxWarp prst="textNoShape">
              <a:avLst/>
            </a:prstTxWarp>
          </a:bodyPr>
          <a:lstStyle/>
          <a:p>
            <a:pPr lvl="0"/>
            <a:r>
              <a:rPr lang="en-US"/>
              <a:t>First level</a:t>
            </a:r>
          </a:p>
          <a:p>
            <a:pPr lvl="1"/>
            <a:r>
              <a:rPr lang="en-US"/>
              <a:t>Second level</a:t>
            </a:r>
          </a:p>
          <a:p>
            <a:pPr lvl="2"/>
            <a:r>
              <a:rPr lang="en-US"/>
              <a:t>Third level</a:t>
            </a:r>
          </a:p>
          <a:p>
            <a:pPr lvl="3"/>
            <a:r>
              <a:rPr lang="en-US"/>
              <a:t>Fourth level</a:t>
            </a:r>
          </a:p>
        </p:txBody>
      </p:sp>
      <p:sp>
        <p:nvSpPr>
          <p:cNvPr id="1042" name="Line 18"/>
          <p:cNvSpPr>
            <a:spLocks noChangeShapeType="1"/>
          </p:cNvSpPr>
          <p:nvPr/>
        </p:nvSpPr>
        <p:spPr bwMode="auto">
          <a:xfrm>
            <a:off x="217488" y="6248400"/>
            <a:ext cx="9493250" cy="0"/>
          </a:xfrm>
          <a:prstGeom prst="line">
            <a:avLst/>
          </a:prstGeom>
          <a:noFill/>
          <a:ln w="57150" cmpd="thinThick">
            <a:solidFill>
              <a:srgbClr val="0000FF"/>
            </a:solidFill>
            <a:round/>
            <a:headEnd/>
            <a:tailEnd/>
          </a:ln>
          <a:effectLst/>
        </p:spPr>
        <p:txBody>
          <a:bodyPr wrap="none" anchor="ctr"/>
          <a:lstStyle/>
          <a:p>
            <a:pPr>
              <a:defRPr/>
            </a:pPr>
            <a:endParaRPr lang="en-IN"/>
          </a:p>
        </p:txBody>
      </p:sp>
      <p:sp>
        <p:nvSpPr>
          <p:cNvPr id="1030" name="Rectangle 21"/>
          <p:cNvSpPr>
            <a:spLocks noGrp="1" noChangeArrowheads="1"/>
          </p:cNvSpPr>
          <p:nvPr>
            <p:ph type="title"/>
          </p:nvPr>
        </p:nvSpPr>
        <p:spPr bwMode="auto">
          <a:xfrm>
            <a:off x="650875" y="0"/>
            <a:ext cx="9059863" cy="866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65" name="Rectangle 41"/>
          <p:cNvSpPr>
            <a:spLocks noChangeArrowheads="1"/>
          </p:cNvSpPr>
          <p:nvPr/>
        </p:nvSpPr>
        <p:spPr bwMode="auto">
          <a:xfrm>
            <a:off x="215900" y="6208713"/>
            <a:ext cx="9507538" cy="63500"/>
          </a:xfrm>
          <a:prstGeom prst="rect">
            <a:avLst/>
          </a:prstGeom>
          <a:gradFill rotWithShape="0">
            <a:gsLst>
              <a:gs pos="0">
                <a:srgbClr val="0000FF"/>
              </a:gs>
              <a:gs pos="100000">
                <a:srgbClr val="0000FF">
                  <a:gamma/>
                  <a:shade val="0"/>
                  <a:invGamma/>
                </a:srgbClr>
              </a:gs>
            </a:gsLst>
            <a:lin ang="0" scaled="1"/>
          </a:gradFill>
          <a:ln w="9525">
            <a:noFill/>
            <a:miter lim="800000"/>
            <a:headEnd/>
            <a:tailEnd/>
          </a:ln>
          <a:effectLst/>
        </p:spPr>
        <p:txBody>
          <a:bodyPr wrap="none" anchor="ctr"/>
          <a:lstStyle/>
          <a:p>
            <a:pPr>
              <a:defRPr/>
            </a:pPr>
            <a:endParaRPr lang="en-IN"/>
          </a:p>
        </p:txBody>
      </p:sp>
      <p:sp>
        <p:nvSpPr>
          <p:cNvPr id="1072" name="Rectangle 48"/>
          <p:cNvSpPr>
            <a:spLocks noChangeArrowheads="1"/>
          </p:cNvSpPr>
          <p:nvPr userDrawn="1"/>
        </p:nvSpPr>
        <p:spPr bwMode="auto">
          <a:xfrm>
            <a:off x="8518525" y="6319838"/>
            <a:ext cx="1274763" cy="430212"/>
          </a:xfrm>
          <a:prstGeom prst="rect">
            <a:avLst/>
          </a:prstGeom>
          <a:noFill/>
          <a:ln w="9525">
            <a:noFill/>
            <a:miter lim="800000"/>
            <a:headEnd/>
            <a:tailEnd/>
          </a:ln>
        </p:spPr>
        <p:txBody>
          <a:bodyPr/>
          <a:lstStyle/>
          <a:p>
            <a:pPr>
              <a:defRPr/>
            </a:pPr>
            <a:endParaRPr lang="en-IN"/>
          </a:p>
        </p:txBody>
      </p:sp>
      <p:sp>
        <p:nvSpPr>
          <p:cNvPr id="1071" name="Rectangle 47"/>
          <p:cNvSpPr>
            <a:spLocks noChangeArrowheads="1"/>
          </p:cNvSpPr>
          <p:nvPr/>
        </p:nvSpPr>
        <p:spPr bwMode="auto">
          <a:xfrm>
            <a:off x="340859" y="6368824"/>
            <a:ext cx="3157084" cy="424732"/>
          </a:xfrm>
          <a:prstGeom prst="rect">
            <a:avLst/>
          </a:prstGeom>
          <a:solidFill>
            <a:schemeClr val="accent2"/>
          </a:solidFill>
          <a:ln w="12700">
            <a:noFill/>
            <a:miter lim="800000"/>
            <a:headEnd/>
            <a:tailEnd/>
          </a:ln>
          <a:effectLst/>
        </p:spPr>
        <p:txBody>
          <a:bodyPr wrap="square">
            <a:spAutoFit/>
          </a:bodyPr>
          <a:lstStyle/>
          <a:p>
            <a:pPr>
              <a:lnSpc>
                <a:spcPct val="90000"/>
              </a:lnSpc>
              <a:spcBef>
                <a:spcPct val="0"/>
              </a:spcBef>
              <a:defRPr/>
            </a:pPr>
            <a:r>
              <a:rPr lang="en-US" sz="2400" b="0" dirty="0">
                <a:solidFill>
                  <a:schemeClr val="bg1"/>
                </a:solidFill>
              </a:rPr>
              <a:t>CA. Nayan R.</a:t>
            </a:r>
            <a:r>
              <a:rPr lang="en-US" sz="2400" b="0" baseline="0" dirty="0">
                <a:solidFill>
                  <a:schemeClr val="bg1"/>
                </a:solidFill>
              </a:rPr>
              <a:t> Kothari</a:t>
            </a:r>
            <a:endParaRPr lang="en-US" sz="2400" b="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l" rtl="0" eaLnBrk="0" fontAlgn="base" hangingPunct="0">
        <a:spcBef>
          <a:spcPct val="0"/>
        </a:spcBef>
        <a:spcAft>
          <a:spcPct val="0"/>
        </a:spcAft>
        <a:defRPr sz="2000" b="1">
          <a:solidFill>
            <a:srgbClr val="003399"/>
          </a:solidFill>
          <a:latin typeface="+mj-lt"/>
          <a:ea typeface="+mj-ea"/>
          <a:cs typeface="+mj-cs"/>
        </a:defRPr>
      </a:lvl1pPr>
      <a:lvl2pPr algn="l" rtl="0" eaLnBrk="0" fontAlgn="base" hangingPunct="0">
        <a:spcBef>
          <a:spcPct val="0"/>
        </a:spcBef>
        <a:spcAft>
          <a:spcPct val="0"/>
        </a:spcAft>
        <a:defRPr sz="2000" b="1">
          <a:solidFill>
            <a:srgbClr val="003399"/>
          </a:solidFill>
          <a:latin typeface="Arial" charset="0"/>
        </a:defRPr>
      </a:lvl2pPr>
      <a:lvl3pPr algn="l" rtl="0" eaLnBrk="0" fontAlgn="base" hangingPunct="0">
        <a:spcBef>
          <a:spcPct val="0"/>
        </a:spcBef>
        <a:spcAft>
          <a:spcPct val="0"/>
        </a:spcAft>
        <a:defRPr sz="2000" b="1">
          <a:solidFill>
            <a:srgbClr val="003399"/>
          </a:solidFill>
          <a:latin typeface="Arial" charset="0"/>
        </a:defRPr>
      </a:lvl3pPr>
      <a:lvl4pPr algn="l" rtl="0" eaLnBrk="0" fontAlgn="base" hangingPunct="0">
        <a:spcBef>
          <a:spcPct val="0"/>
        </a:spcBef>
        <a:spcAft>
          <a:spcPct val="0"/>
        </a:spcAft>
        <a:defRPr sz="2000" b="1">
          <a:solidFill>
            <a:srgbClr val="003399"/>
          </a:solidFill>
          <a:latin typeface="Arial" charset="0"/>
        </a:defRPr>
      </a:lvl4pPr>
      <a:lvl5pPr algn="l" rtl="0" eaLnBrk="0" fontAlgn="base" hangingPunct="0">
        <a:spcBef>
          <a:spcPct val="0"/>
        </a:spcBef>
        <a:spcAft>
          <a:spcPct val="0"/>
        </a:spcAft>
        <a:defRPr sz="2000" b="1">
          <a:solidFill>
            <a:srgbClr val="003399"/>
          </a:solidFill>
          <a:latin typeface="Arial" charset="0"/>
        </a:defRPr>
      </a:lvl5pPr>
      <a:lvl6pPr marL="457200" algn="l" rtl="0" eaLnBrk="0" fontAlgn="base" hangingPunct="0">
        <a:spcBef>
          <a:spcPct val="0"/>
        </a:spcBef>
        <a:spcAft>
          <a:spcPct val="0"/>
        </a:spcAft>
        <a:defRPr sz="2000" b="1">
          <a:solidFill>
            <a:srgbClr val="003399"/>
          </a:solidFill>
          <a:latin typeface="Arial" charset="0"/>
        </a:defRPr>
      </a:lvl6pPr>
      <a:lvl7pPr marL="914400" algn="l" rtl="0" eaLnBrk="0" fontAlgn="base" hangingPunct="0">
        <a:spcBef>
          <a:spcPct val="0"/>
        </a:spcBef>
        <a:spcAft>
          <a:spcPct val="0"/>
        </a:spcAft>
        <a:defRPr sz="2000" b="1">
          <a:solidFill>
            <a:srgbClr val="003399"/>
          </a:solidFill>
          <a:latin typeface="Arial" charset="0"/>
        </a:defRPr>
      </a:lvl7pPr>
      <a:lvl8pPr marL="1371600" algn="l" rtl="0" eaLnBrk="0" fontAlgn="base" hangingPunct="0">
        <a:spcBef>
          <a:spcPct val="0"/>
        </a:spcBef>
        <a:spcAft>
          <a:spcPct val="0"/>
        </a:spcAft>
        <a:defRPr sz="2000" b="1">
          <a:solidFill>
            <a:srgbClr val="003399"/>
          </a:solidFill>
          <a:latin typeface="Arial" charset="0"/>
        </a:defRPr>
      </a:lvl8pPr>
      <a:lvl9pPr marL="1828800" algn="l" rtl="0" eaLnBrk="0" fontAlgn="base" hangingPunct="0">
        <a:spcBef>
          <a:spcPct val="0"/>
        </a:spcBef>
        <a:spcAft>
          <a:spcPct val="0"/>
        </a:spcAft>
        <a:defRPr sz="2000" b="1">
          <a:solidFill>
            <a:srgbClr val="003399"/>
          </a:solidFill>
          <a:latin typeface="Arial" charset="0"/>
        </a:defRPr>
      </a:lvl9pPr>
    </p:titleStyle>
    <p:bodyStyle>
      <a:lvl1pPr marL="292100" indent="-292100" algn="l" rtl="0" eaLnBrk="0" fontAlgn="base" hangingPunct="0">
        <a:spcBef>
          <a:spcPct val="35000"/>
        </a:spcBef>
        <a:spcAft>
          <a:spcPct val="0"/>
        </a:spcAft>
        <a:buClr>
          <a:srgbClr val="003399"/>
        </a:buClr>
        <a:buFont typeface="Wingdings" pitchFamily="2" charset="2"/>
        <a:buChar char="n"/>
        <a:defRPr sz="3200">
          <a:solidFill>
            <a:schemeClr val="tx1"/>
          </a:solidFill>
          <a:latin typeface="+mn-lt"/>
          <a:ea typeface="+mn-ea"/>
          <a:cs typeface="+mn-cs"/>
        </a:defRPr>
      </a:lvl1pPr>
      <a:lvl2pPr marL="698500" indent="-292100" algn="l" rtl="0" eaLnBrk="0" fontAlgn="base" hangingPunct="0">
        <a:spcBef>
          <a:spcPct val="35000"/>
        </a:spcBef>
        <a:spcAft>
          <a:spcPct val="0"/>
        </a:spcAft>
        <a:buClr>
          <a:srgbClr val="003399"/>
        </a:buClr>
        <a:buFont typeface="Symbol" pitchFamily="18" charset="2"/>
        <a:buChar char="-"/>
        <a:defRPr sz="1600">
          <a:solidFill>
            <a:schemeClr val="tx1"/>
          </a:solidFill>
          <a:latin typeface="+mn-lt"/>
        </a:defRPr>
      </a:lvl2pPr>
      <a:lvl3pPr marL="1092200" indent="-279400" algn="l" rtl="0" eaLnBrk="0" fontAlgn="base" hangingPunct="0">
        <a:spcBef>
          <a:spcPct val="35000"/>
        </a:spcBef>
        <a:spcAft>
          <a:spcPct val="0"/>
        </a:spcAft>
        <a:buClr>
          <a:srgbClr val="003399"/>
        </a:buClr>
        <a:buSzPct val="70000"/>
        <a:buFont typeface="Wingdings" pitchFamily="2" charset="2"/>
        <a:buChar char="l"/>
        <a:defRPr sz="1400">
          <a:solidFill>
            <a:schemeClr val="tx1"/>
          </a:solidFill>
          <a:latin typeface="+mn-lt"/>
        </a:defRPr>
      </a:lvl3pPr>
      <a:lvl4pPr marL="1490663" indent="-284163" algn="l" rtl="0" eaLnBrk="0" fontAlgn="base" hangingPunct="0">
        <a:spcBef>
          <a:spcPct val="35000"/>
        </a:spcBef>
        <a:spcAft>
          <a:spcPct val="0"/>
        </a:spcAft>
        <a:buClr>
          <a:srgbClr val="003399"/>
        </a:buClr>
        <a:buSzPct val="70000"/>
        <a:buFont typeface="Wingdings" pitchFamily="2" charset="2"/>
        <a:buChar char="Ø"/>
        <a:defRPr sz="1200">
          <a:solidFill>
            <a:schemeClr val="tx1"/>
          </a:solidFill>
          <a:latin typeface="+mn-lt"/>
        </a:defRPr>
      </a:lvl4pPr>
      <a:lvl5pPr marL="1833563" indent="-228600" algn="l" rtl="0" eaLnBrk="0" fontAlgn="base" hangingPunct="0">
        <a:spcBef>
          <a:spcPct val="35000"/>
        </a:spcBef>
        <a:spcAft>
          <a:spcPct val="0"/>
        </a:spcAft>
        <a:buClr>
          <a:srgbClr val="003399"/>
        </a:buClr>
        <a:buChar char="»"/>
        <a:defRPr sz="2000">
          <a:solidFill>
            <a:schemeClr val="tx1"/>
          </a:solidFill>
          <a:latin typeface="+mn-lt"/>
        </a:defRPr>
      </a:lvl5pPr>
      <a:lvl6pPr marL="2290763" indent="-228600" algn="l" rtl="0" eaLnBrk="0" fontAlgn="base" hangingPunct="0">
        <a:spcBef>
          <a:spcPct val="35000"/>
        </a:spcBef>
        <a:spcAft>
          <a:spcPct val="0"/>
        </a:spcAft>
        <a:buClr>
          <a:srgbClr val="003399"/>
        </a:buClr>
        <a:defRPr>
          <a:solidFill>
            <a:schemeClr val="tx1"/>
          </a:solidFill>
          <a:latin typeface="+mn-lt"/>
        </a:defRPr>
      </a:lvl6pPr>
      <a:lvl7pPr marL="2747963" indent="-228600" algn="l" rtl="0" eaLnBrk="0" fontAlgn="base" hangingPunct="0">
        <a:spcBef>
          <a:spcPct val="35000"/>
        </a:spcBef>
        <a:spcAft>
          <a:spcPct val="0"/>
        </a:spcAft>
        <a:buClr>
          <a:srgbClr val="003399"/>
        </a:buClr>
        <a:defRPr>
          <a:solidFill>
            <a:schemeClr val="tx1"/>
          </a:solidFill>
          <a:latin typeface="+mn-lt"/>
        </a:defRPr>
      </a:lvl7pPr>
      <a:lvl8pPr marL="3205163" indent="-228600" algn="l" rtl="0" eaLnBrk="0" fontAlgn="base" hangingPunct="0">
        <a:spcBef>
          <a:spcPct val="35000"/>
        </a:spcBef>
        <a:spcAft>
          <a:spcPct val="0"/>
        </a:spcAft>
        <a:buClr>
          <a:srgbClr val="003399"/>
        </a:buClr>
        <a:defRPr>
          <a:solidFill>
            <a:schemeClr val="tx1"/>
          </a:solidFill>
          <a:latin typeface="+mn-lt"/>
        </a:defRPr>
      </a:lvl8pPr>
      <a:lvl9pPr marL="3662363" indent="-228600" algn="l" rtl="0" eaLnBrk="0" fontAlgn="base" hangingPunct="0">
        <a:spcBef>
          <a:spcPct val="35000"/>
        </a:spcBef>
        <a:spcAft>
          <a:spcPct val="0"/>
        </a:spcAft>
        <a:buClr>
          <a:srgbClr val="003399"/>
        </a:buCl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noChangeArrowheads="1"/>
          </p:cNvPicPr>
          <p:nvPr/>
        </p:nvPicPr>
        <p:blipFill>
          <a:blip r:embed="rId3"/>
          <a:srcRect/>
          <a:stretch>
            <a:fillRect/>
          </a:stretch>
        </p:blipFill>
        <p:spPr bwMode="auto">
          <a:xfrm>
            <a:off x="0" y="0"/>
            <a:ext cx="2919413" cy="5973334"/>
          </a:xfrm>
          <a:prstGeom prst="rect">
            <a:avLst/>
          </a:prstGeom>
          <a:noFill/>
          <a:ln w="9525">
            <a:noFill/>
            <a:miter lim="800000"/>
            <a:headEnd/>
            <a:tailEnd/>
          </a:ln>
        </p:spPr>
      </p:pic>
      <p:sp>
        <p:nvSpPr>
          <p:cNvPr id="2051" name="Line 5"/>
          <p:cNvSpPr>
            <a:spLocks noChangeShapeType="1"/>
          </p:cNvSpPr>
          <p:nvPr/>
        </p:nvSpPr>
        <p:spPr bwMode="auto">
          <a:xfrm>
            <a:off x="3032918" y="2675664"/>
            <a:ext cx="6823075" cy="0"/>
          </a:xfrm>
          <a:prstGeom prst="line">
            <a:avLst/>
          </a:prstGeom>
          <a:noFill/>
          <a:ln w="38100">
            <a:solidFill>
              <a:schemeClr val="tx1"/>
            </a:solidFill>
            <a:round/>
            <a:headEnd/>
            <a:tailEnd/>
          </a:ln>
        </p:spPr>
        <p:txBody>
          <a:bodyPr wrap="none" anchor="ctr"/>
          <a:lstStyle/>
          <a:p>
            <a:endParaRPr lang="en-IN" dirty="0"/>
          </a:p>
        </p:txBody>
      </p:sp>
      <p:sp>
        <p:nvSpPr>
          <p:cNvPr id="926726" name="Rectangle 6"/>
          <p:cNvSpPr>
            <a:spLocks noChangeArrowheads="1"/>
          </p:cNvSpPr>
          <p:nvPr/>
        </p:nvSpPr>
        <p:spPr bwMode="auto">
          <a:xfrm>
            <a:off x="3004458" y="1702374"/>
            <a:ext cx="6851535" cy="796986"/>
          </a:xfrm>
          <a:prstGeom prst="rect">
            <a:avLst/>
          </a:prstGeom>
          <a:solidFill>
            <a:srgbClr val="FFFFE9"/>
          </a:solidFill>
          <a:ln w="12700">
            <a:solidFill>
              <a:srgbClr val="000099"/>
            </a:solidFill>
            <a:miter lim="800000"/>
            <a:headEnd/>
            <a:tailEnd/>
          </a:ln>
          <a:effectLst>
            <a:outerShdw dist="45791" dir="3378596" algn="ctr" rotWithShape="0">
              <a:srgbClr val="000099"/>
            </a:outerShdw>
          </a:effectLst>
        </p:spPr>
        <p:txBody>
          <a:bodyPr anchor="ctr"/>
          <a:lstStyle/>
          <a:p>
            <a:pPr>
              <a:lnSpc>
                <a:spcPct val="110000"/>
              </a:lnSpc>
              <a:spcBef>
                <a:spcPct val="0"/>
              </a:spcBef>
              <a:defRPr/>
            </a:pPr>
            <a:r>
              <a:rPr lang="en-US" sz="3200" b="1" i="1" dirty="0">
                <a:solidFill>
                  <a:srgbClr val="000099"/>
                </a:solidFill>
                <a:latin typeface="Bookman Old Style" pitchFamily="18" charset="0"/>
              </a:rPr>
              <a:t>LFAR</a:t>
            </a:r>
          </a:p>
        </p:txBody>
      </p:sp>
      <p:sp>
        <p:nvSpPr>
          <p:cNvPr id="2055" name="Rectangle 16"/>
          <p:cNvSpPr>
            <a:spLocks noChangeArrowheads="1"/>
          </p:cNvSpPr>
          <p:nvPr/>
        </p:nvSpPr>
        <p:spPr bwMode="auto">
          <a:xfrm>
            <a:off x="6235361" y="3777522"/>
            <a:ext cx="3558835" cy="385222"/>
          </a:xfrm>
          <a:prstGeom prst="rect">
            <a:avLst/>
          </a:prstGeom>
          <a:solidFill>
            <a:schemeClr val="bg1"/>
          </a:solidFill>
          <a:ln w="38100">
            <a:noFill/>
            <a:miter lim="800000"/>
            <a:headEnd/>
            <a:tailEnd/>
          </a:ln>
        </p:spPr>
        <p:txBody>
          <a:bodyPr wrap="none" anchor="ctr"/>
          <a:lstStyle/>
          <a:p>
            <a:pPr marL="285750" indent="-285750" defTabSz="762000">
              <a:spcBef>
                <a:spcPct val="0"/>
              </a:spcBef>
            </a:pPr>
            <a:r>
              <a:rPr lang="en-US" sz="2400" b="1" dirty="0">
                <a:solidFill>
                  <a:srgbClr val="000099"/>
                </a:solidFill>
                <a:latin typeface="Bookman Old Style" pitchFamily="18" charset="0"/>
              </a:rPr>
              <a:t>CA. Nayan R. Kothari</a:t>
            </a:r>
          </a:p>
        </p:txBody>
      </p:sp>
      <p:sp>
        <p:nvSpPr>
          <p:cNvPr id="2056" name="Text Box 6" descr="Bouquet"/>
          <p:cNvSpPr txBox="1">
            <a:spLocks noChangeArrowheads="1"/>
          </p:cNvSpPr>
          <p:nvPr/>
        </p:nvSpPr>
        <p:spPr bwMode="auto">
          <a:xfrm>
            <a:off x="3004457" y="261610"/>
            <a:ext cx="6898367" cy="400110"/>
          </a:xfrm>
          <a:prstGeom prst="rect">
            <a:avLst/>
          </a:prstGeom>
          <a:gradFill rotWithShape="1">
            <a:gsLst>
              <a:gs pos="0">
                <a:schemeClr val="accent2"/>
              </a:gs>
              <a:gs pos="100000">
                <a:srgbClr val="FF0000"/>
              </a:gs>
            </a:gsLst>
            <a:lin ang="2700000" scaled="1"/>
          </a:gradFill>
          <a:ln w="9525">
            <a:noFill/>
            <a:miter lim="800000"/>
            <a:headEnd/>
            <a:tailEnd/>
          </a:ln>
        </p:spPr>
        <p:txBody>
          <a:bodyPr wrap="square">
            <a:spAutoFit/>
          </a:bodyPr>
          <a:lstStyle/>
          <a:p>
            <a:pPr eaLnBrk="1" hangingPunct="1">
              <a:spcBef>
                <a:spcPct val="0"/>
              </a:spcBef>
            </a:pPr>
            <a:endParaRPr lang="en-US" sz="2000" b="1" dirty="0">
              <a:solidFill>
                <a:schemeClr val="bg1"/>
              </a:solidFill>
              <a:latin typeface="Bookman Old Style" pitchFamily="18" charset="0"/>
            </a:endParaRPr>
          </a:p>
        </p:txBody>
      </p:sp>
      <p:sp>
        <p:nvSpPr>
          <p:cNvPr id="2057" name="Text Box 6" descr="Bouquet"/>
          <p:cNvSpPr txBox="1">
            <a:spLocks noChangeArrowheads="1"/>
          </p:cNvSpPr>
          <p:nvPr/>
        </p:nvSpPr>
        <p:spPr bwMode="auto">
          <a:xfrm>
            <a:off x="3004458" y="4818697"/>
            <a:ext cx="6916737" cy="276999"/>
          </a:xfrm>
          <a:prstGeom prst="rect">
            <a:avLst/>
          </a:prstGeom>
          <a:gradFill rotWithShape="1">
            <a:gsLst>
              <a:gs pos="0">
                <a:schemeClr val="accent2"/>
              </a:gs>
              <a:gs pos="100000">
                <a:srgbClr val="FF0000"/>
              </a:gs>
            </a:gsLst>
            <a:lin ang="2700000" scaled="1"/>
          </a:gradFill>
          <a:ln w="9525">
            <a:noFill/>
            <a:miter lim="800000"/>
            <a:headEnd/>
            <a:tailEnd/>
          </a:ln>
        </p:spPr>
        <p:txBody>
          <a:bodyPr>
            <a:spAutoFit/>
          </a:bodyPr>
          <a:lstStyle/>
          <a:p>
            <a:pPr eaLnBrk="1" hangingPunct="1">
              <a:spcBef>
                <a:spcPct val="0"/>
              </a:spcBef>
            </a:pPr>
            <a:endParaRPr lang="en-US" sz="1200" b="1" dirty="0">
              <a:solidFill>
                <a:schemeClr val="bg1"/>
              </a:solidFill>
              <a:latin typeface="Bookman Old Style" pitchFamily="18" charset="0"/>
            </a:endParaRPr>
          </a:p>
        </p:txBody>
      </p:sp>
      <p:sp>
        <p:nvSpPr>
          <p:cNvPr id="2058" name="Text Box 6" descr="Bouquet"/>
          <p:cNvSpPr txBox="1">
            <a:spLocks noChangeArrowheads="1"/>
          </p:cNvSpPr>
          <p:nvPr/>
        </p:nvSpPr>
        <p:spPr bwMode="auto">
          <a:xfrm>
            <a:off x="2986088" y="1015998"/>
            <a:ext cx="6916737" cy="523220"/>
          </a:xfrm>
          <a:prstGeom prst="rect">
            <a:avLst/>
          </a:prstGeom>
          <a:gradFill rotWithShape="1">
            <a:gsLst>
              <a:gs pos="0">
                <a:schemeClr val="accent2"/>
              </a:gs>
              <a:gs pos="100000">
                <a:srgbClr val="FF0000"/>
              </a:gs>
            </a:gsLst>
            <a:lin ang="2700000" scaled="1"/>
          </a:gradFill>
          <a:ln w="9525">
            <a:noFill/>
            <a:miter lim="800000"/>
            <a:headEnd/>
            <a:tailEnd/>
          </a:ln>
        </p:spPr>
        <p:txBody>
          <a:bodyPr wrap="square">
            <a:spAutoFit/>
          </a:bodyPr>
          <a:lstStyle/>
          <a:p>
            <a:pPr eaLnBrk="1" hangingPunct="1">
              <a:spcBef>
                <a:spcPct val="0"/>
              </a:spcBef>
            </a:pPr>
            <a:r>
              <a:rPr lang="en-US" sz="2800" b="1" dirty="0" smtClean="0">
                <a:solidFill>
                  <a:schemeClr val="bg1"/>
                </a:solidFill>
                <a:latin typeface="Bookman Old Style" pitchFamily="18" charset="0"/>
              </a:rPr>
              <a:t>Seminar </a:t>
            </a:r>
            <a:r>
              <a:rPr lang="en-US" sz="2800" b="1" dirty="0">
                <a:solidFill>
                  <a:schemeClr val="bg1"/>
                </a:solidFill>
                <a:latin typeface="Bookman Old Style" pitchFamily="18" charset="0"/>
              </a:rPr>
              <a:t>on Bank </a:t>
            </a:r>
            <a:r>
              <a:rPr lang="en-US" sz="2800" b="1" dirty="0" smtClean="0">
                <a:solidFill>
                  <a:schemeClr val="bg1"/>
                </a:solidFill>
                <a:latin typeface="Bookman Old Style" pitchFamily="18" charset="0"/>
              </a:rPr>
              <a:t>Audit</a:t>
            </a:r>
            <a:endParaRPr lang="en-US" sz="1200" b="1" dirty="0">
              <a:solidFill>
                <a:schemeClr val="bg1"/>
              </a:solidFill>
              <a:latin typeface="Bookman Old Style" pitchFamily="18" charset="0"/>
            </a:endParaRPr>
          </a:p>
        </p:txBody>
      </p:sp>
      <p:pic>
        <p:nvPicPr>
          <p:cNvPr id="12" name="t4031822" descr="http://cdn6.fotosearch.com/bthumb/CSP/CSP037/k0375202.jpg"/>
          <p:cNvPicPr/>
          <p:nvPr/>
        </p:nvPicPr>
        <p:blipFill>
          <a:blip r:embed="rId4"/>
          <a:srcRect/>
          <a:stretch>
            <a:fillRect/>
          </a:stretch>
        </p:blipFill>
        <p:spPr bwMode="auto">
          <a:xfrm>
            <a:off x="3032918" y="2762023"/>
            <a:ext cx="3202443" cy="2032000"/>
          </a:xfrm>
          <a:prstGeom prst="rect">
            <a:avLst/>
          </a:prstGeom>
          <a:noFill/>
          <a:ln w="9525">
            <a:noFill/>
            <a:miter lim="800000"/>
            <a:headEnd/>
            <a:tailEnd/>
          </a:ln>
        </p:spPr>
      </p:pic>
    </p:spTree>
    <p:extLst>
      <p:ext uri="{BB962C8B-B14F-4D97-AF65-F5344CB8AC3E}">
        <p14:creationId xmlns:p14="http://schemas.microsoft.com/office/powerpoint/2010/main" val="2057686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3"/>
          <p:cNvSpPr>
            <a:spLocks noGrp="1" noChangeArrowheads="1"/>
          </p:cNvSpPr>
          <p:nvPr>
            <p:ph type="body" idx="1"/>
          </p:nvPr>
        </p:nvSpPr>
        <p:spPr>
          <a:xfrm>
            <a:off x="495141" y="1270000"/>
            <a:ext cx="8417401" cy="4459288"/>
          </a:xfrm>
        </p:spPr>
        <p:txBody>
          <a:bodyPr/>
          <a:lstStyle/>
          <a:p>
            <a:pPr algn="just" eaLnBrk="1" hangingPunct="1">
              <a:lnSpc>
                <a:spcPct val="80000"/>
              </a:lnSpc>
              <a:buClr>
                <a:srgbClr val="6600FF"/>
              </a:buClr>
            </a:pPr>
            <a:r>
              <a:rPr lang="en-US" sz="3000" dirty="0"/>
              <a:t>LFAR is of utmost importance to the management as well as the Central Auditors.</a:t>
            </a:r>
          </a:p>
          <a:p>
            <a:pPr algn="just" eaLnBrk="1" hangingPunct="1">
              <a:lnSpc>
                <a:spcPct val="80000"/>
              </a:lnSpc>
              <a:buClr>
                <a:srgbClr val="6600FF"/>
              </a:buClr>
            </a:pPr>
            <a:r>
              <a:rPr lang="en-US" sz="3000" dirty="0"/>
              <a:t>Finalize Statutory Report and LFAR simultaneously.</a:t>
            </a:r>
          </a:p>
          <a:p>
            <a:pPr algn="just" eaLnBrk="1" hangingPunct="1">
              <a:lnSpc>
                <a:spcPct val="80000"/>
              </a:lnSpc>
              <a:buClr>
                <a:srgbClr val="6600FF"/>
              </a:buClr>
            </a:pPr>
            <a:r>
              <a:rPr lang="en-US" sz="3000" dirty="0"/>
              <a:t>Should be well drafted.  </a:t>
            </a:r>
          </a:p>
          <a:p>
            <a:pPr algn="just" eaLnBrk="1" hangingPunct="1">
              <a:lnSpc>
                <a:spcPct val="80000"/>
              </a:lnSpc>
              <a:buClr>
                <a:srgbClr val="6600FF"/>
              </a:buClr>
            </a:pPr>
            <a:r>
              <a:rPr lang="en-US" sz="3000" dirty="0"/>
              <a:t>Scope of work carried out should be clearly specified.</a:t>
            </a:r>
          </a:p>
          <a:p>
            <a:pPr algn="just" eaLnBrk="1" hangingPunct="1">
              <a:lnSpc>
                <a:spcPct val="80000"/>
              </a:lnSpc>
              <a:buClr>
                <a:srgbClr val="6600FF"/>
              </a:buClr>
            </a:pPr>
            <a:r>
              <a:rPr lang="en-US" sz="3000" dirty="0"/>
              <a:t>Should create an impact on the bank management about the quality of work carried out.</a:t>
            </a:r>
          </a:p>
        </p:txBody>
      </p:sp>
      <p:sp>
        <p:nvSpPr>
          <p:cNvPr id="16390" name="Text Box 5"/>
          <p:cNvSpPr txBox="1">
            <a:spLocks noChangeArrowheads="1"/>
          </p:cNvSpPr>
          <p:nvPr/>
        </p:nvSpPr>
        <p:spPr bwMode="auto">
          <a:xfrm>
            <a:off x="495141" y="685800"/>
            <a:ext cx="8995066" cy="457200"/>
          </a:xfrm>
          <a:prstGeom prst="rect">
            <a:avLst/>
          </a:prstGeom>
          <a:noFill/>
          <a:ln w="9525">
            <a:noFill/>
            <a:miter lim="800000"/>
            <a:headEnd/>
            <a:tailEnd/>
          </a:ln>
        </p:spPr>
        <p:txBody>
          <a:bodyPr>
            <a:spAutoFit/>
          </a:bodyPr>
          <a:lstStyle/>
          <a:p>
            <a:pPr eaLnBrk="1" hangingPunct="1">
              <a:spcBef>
                <a:spcPct val="50000"/>
              </a:spcBef>
            </a:pPr>
            <a:endParaRPr lang="en-US" sz="2400">
              <a:latin typeface="Times New Roman" pitchFamily="18" charset="0"/>
            </a:endParaRPr>
          </a:p>
        </p:txBody>
      </p:sp>
      <p:sp>
        <p:nvSpPr>
          <p:cNvPr id="16391" name="Text Box 6"/>
          <p:cNvSpPr txBox="1">
            <a:spLocks noChangeArrowheads="1"/>
          </p:cNvSpPr>
          <p:nvPr/>
        </p:nvSpPr>
        <p:spPr bwMode="auto">
          <a:xfrm>
            <a:off x="783973" y="36286"/>
            <a:ext cx="8417401" cy="762000"/>
          </a:xfrm>
          <a:prstGeom prst="rect">
            <a:avLst/>
          </a:prstGeom>
          <a:noFill/>
          <a:ln w="9525">
            <a:noFill/>
            <a:miter lim="800000"/>
            <a:headEnd/>
            <a:tailEnd/>
          </a:ln>
        </p:spPr>
        <p:txBody>
          <a:bodyPr>
            <a:spAutoFit/>
          </a:bodyPr>
          <a:lstStyle/>
          <a:p>
            <a:pPr algn="l" eaLnBrk="1" hangingPunct="1">
              <a:spcBef>
                <a:spcPct val="50000"/>
              </a:spcBef>
            </a:pPr>
            <a:r>
              <a:rPr lang="en-US" sz="4400" dirty="0">
                <a:solidFill>
                  <a:srgbClr val="FF0000"/>
                </a:solidFill>
              </a:rPr>
              <a:t>Must Do’s</a:t>
            </a:r>
          </a:p>
        </p:txBody>
      </p:sp>
    </p:spTree>
    <p:extLst>
      <p:ext uri="{BB962C8B-B14F-4D97-AF65-F5344CB8AC3E}">
        <p14:creationId xmlns:p14="http://schemas.microsoft.com/office/powerpoint/2010/main" val="17342905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dirty="0">
                <a:solidFill>
                  <a:srgbClr val="FF0000"/>
                </a:solidFill>
              </a:rPr>
              <a:t>LFAR and Statutory Audit Report</a:t>
            </a:r>
          </a:p>
        </p:txBody>
      </p:sp>
      <p:sp>
        <p:nvSpPr>
          <p:cNvPr id="3" name="Content Placeholder 2"/>
          <p:cNvSpPr>
            <a:spLocks noGrp="1"/>
          </p:cNvSpPr>
          <p:nvPr>
            <p:ph idx="1"/>
          </p:nvPr>
        </p:nvSpPr>
        <p:spPr/>
        <p:txBody>
          <a:bodyPr/>
          <a:lstStyle/>
          <a:p>
            <a:r>
              <a:rPr lang="en-IN" sz="3000" dirty="0"/>
              <a:t>LFAR is not a substitute for the Statutory Audit Report and are two independent and different Audit Reports, hence cross-referencing for any comments or qualifications should not be done.</a:t>
            </a:r>
          </a:p>
          <a:p>
            <a:r>
              <a:rPr lang="en-IN" sz="3000" dirty="0"/>
              <a:t>Based on audit, if any matter having impact on true and fair view of financial statements or warrants adding qualification/Matter of emphasis in Auditor’s Report (for e.g. non classification of account as NPA/ under-provision for advances)than mere reference of same in LFAR is not sufficient.</a:t>
            </a:r>
          </a:p>
        </p:txBody>
      </p:sp>
    </p:spTree>
    <p:extLst>
      <p:ext uri="{BB962C8B-B14F-4D97-AF65-F5344CB8AC3E}">
        <p14:creationId xmlns:p14="http://schemas.microsoft.com/office/powerpoint/2010/main" val="155167650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LFAR	</a:t>
            </a:r>
          </a:p>
        </p:txBody>
      </p:sp>
      <p:sp>
        <p:nvSpPr>
          <p:cNvPr id="3" name="Content Placeholder 2"/>
          <p:cNvSpPr>
            <a:spLocks noGrp="1"/>
          </p:cNvSpPr>
          <p:nvPr>
            <p:ph idx="1"/>
          </p:nvPr>
        </p:nvSpPr>
        <p:spPr/>
        <p:txBody>
          <a:bodyPr/>
          <a:lstStyle/>
          <a:p>
            <a:r>
              <a:rPr lang="en-IN" sz="6000" dirty="0"/>
              <a:t>Mainly in 3 parts </a:t>
            </a:r>
          </a:p>
          <a:p>
            <a:pPr marL="749300" lvl="1" indent="-342900">
              <a:buFont typeface="+mj-lt"/>
              <a:buAutoNum type="arabicPeriod"/>
            </a:pPr>
            <a:r>
              <a:rPr lang="en-IN" sz="3600" dirty="0"/>
              <a:t>Compliance</a:t>
            </a:r>
          </a:p>
          <a:p>
            <a:pPr marL="749300" lvl="1" indent="-342900">
              <a:buFont typeface="+mj-lt"/>
              <a:buAutoNum type="arabicPeriod"/>
            </a:pPr>
            <a:r>
              <a:rPr lang="en-IN" sz="3600" dirty="0"/>
              <a:t>Deficiencies </a:t>
            </a:r>
          </a:p>
          <a:p>
            <a:pPr marL="749300" lvl="1" indent="-342900">
              <a:buFont typeface="+mj-lt"/>
              <a:buAutoNum type="arabicPeriod"/>
            </a:pPr>
            <a:r>
              <a:rPr lang="en-IN" sz="3600" dirty="0"/>
              <a:t>Test check &amp; Verification </a:t>
            </a:r>
          </a:p>
        </p:txBody>
      </p:sp>
    </p:spTree>
    <p:extLst>
      <p:ext uri="{BB962C8B-B14F-4D97-AF65-F5344CB8AC3E}">
        <p14:creationId xmlns:p14="http://schemas.microsoft.com/office/powerpoint/2010/main" val="156734692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r="-349" b="1434"/>
          <a:stretch/>
        </p:blipFill>
        <p:spPr>
          <a:xfrm>
            <a:off x="430125" y="1095375"/>
            <a:ext cx="9085350" cy="5019675"/>
          </a:xfrm>
        </p:spPr>
      </p:pic>
      <p:sp>
        <p:nvSpPr>
          <p:cNvPr id="4" name="AutoShape 2" descr="blob:https://web.whatsapp.com/e0e1c940-9f6e-431d-be16-308013c0dc24"/>
          <p:cNvSpPr>
            <a:spLocks noChangeAspect="1" noChangeArrowheads="1"/>
          </p:cNvSpPr>
          <p:nvPr/>
        </p:nvSpPr>
        <p:spPr bwMode="auto">
          <a:xfrm>
            <a:off x="155574" y="-144463"/>
            <a:ext cx="3197225" cy="319723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TextBox 2"/>
          <p:cNvSpPr txBox="1"/>
          <p:nvPr/>
        </p:nvSpPr>
        <p:spPr>
          <a:xfrm>
            <a:off x="6929439" y="4986340"/>
            <a:ext cx="2057399" cy="892552"/>
          </a:xfrm>
          <a:prstGeom prst="rect">
            <a:avLst/>
          </a:prstGeom>
          <a:solidFill>
            <a:schemeClr val="accent1">
              <a:lumMod val="75000"/>
            </a:schemeClr>
          </a:solidFill>
        </p:spPr>
        <p:txBody>
          <a:bodyPr wrap="square" rtlCol="0">
            <a:spAutoFit/>
          </a:bodyPr>
          <a:lstStyle/>
          <a:p>
            <a:r>
              <a:rPr lang="en-US" sz="2200" dirty="0">
                <a:solidFill>
                  <a:schemeClr val="bg1"/>
                </a:solidFill>
              </a:rPr>
              <a:t>Revised</a:t>
            </a:r>
            <a:r>
              <a:rPr lang="en-US" sz="2000" dirty="0">
                <a:solidFill>
                  <a:schemeClr val="bg1"/>
                </a:solidFill>
              </a:rPr>
              <a:t> </a:t>
            </a:r>
          </a:p>
          <a:p>
            <a:r>
              <a:rPr lang="en-US" sz="2000" dirty="0">
                <a:solidFill>
                  <a:schemeClr val="bg1"/>
                </a:solidFill>
              </a:rPr>
              <a:t>LFAR</a:t>
            </a:r>
          </a:p>
        </p:txBody>
      </p:sp>
    </p:spTree>
    <p:extLst>
      <p:ext uri="{BB962C8B-B14F-4D97-AF65-F5344CB8AC3E}">
        <p14:creationId xmlns:p14="http://schemas.microsoft.com/office/powerpoint/2010/main" val="336513851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LFAR	</a:t>
            </a:r>
          </a:p>
        </p:txBody>
      </p:sp>
      <p:sp>
        <p:nvSpPr>
          <p:cNvPr id="3" name="Content Placeholder 2"/>
          <p:cNvSpPr>
            <a:spLocks noGrp="1"/>
          </p:cNvSpPr>
          <p:nvPr>
            <p:ph idx="1"/>
          </p:nvPr>
        </p:nvSpPr>
        <p:spPr/>
        <p:txBody>
          <a:bodyPr/>
          <a:lstStyle/>
          <a:p>
            <a:r>
              <a:rPr lang="en-IN" sz="6000" dirty="0"/>
              <a:t>NEW FORMAT OF LFAR</a:t>
            </a:r>
            <a:r>
              <a:rPr lang="en-IN" sz="3600" dirty="0"/>
              <a:t> </a:t>
            </a:r>
          </a:p>
        </p:txBody>
      </p:sp>
      <p:sp>
        <p:nvSpPr>
          <p:cNvPr id="8" name="Rectangle 7"/>
          <p:cNvSpPr/>
          <p:nvPr/>
        </p:nvSpPr>
        <p:spPr bwMode="auto">
          <a:xfrm>
            <a:off x="1175657" y="4180114"/>
            <a:ext cx="435429" cy="228600"/>
          </a:xfrm>
          <a:prstGeom prst="rect">
            <a:avLst/>
          </a:prstGeom>
          <a:solidFill>
            <a:srgbClr val="B3FFFF"/>
          </a:solidFill>
          <a:ln w="9525" cap="rnd"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IN" sz="1700" b="0" i="0" u="none" strike="noStrike" cap="none" normalizeH="0" baseline="0">
              <a:ln>
                <a:noFill/>
              </a:ln>
              <a:solidFill>
                <a:srgbClr val="003399"/>
              </a:solidFill>
              <a:effectLst/>
              <a:latin typeface="Arial" charset="0"/>
            </a:endParaRPr>
          </a:p>
        </p:txBody>
      </p:sp>
      <p:sp>
        <p:nvSpPr>
          <p:cNvPr id="9" name="Rectangle 8"/>
          <p:cNvSpPr/>
          <p:nvPr/>
        </p:nvSpPr>
        <p:spPr bwMode="auto">
          <a:xfrm>
            <a:off x="1175656" y="4691742"/>
            <a:ext cx="435429" cy="228600"/>
          </a:xfrm>
          <a:prstGeom prst="rect">
            <a:avLst/>
          </a:prstGeom>
          <a:solidFill>
            <a:srgbClr val="FFFF00"/>
          </a:solidFill>
          <a:ln w="9525" cap="rnd"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IN" sz="1700" b="0" i="0" u="none" strike="noStrike" cap="none" normalizeH="0" baseline="0">
              <a:ln>
                <a:noFill/>
              </a:ln>
              <a:solidFill>
                <a:srgbClr val="003399"/>
              </a:solidFill>
              <a:effectLst/>
              <a:latin typeface="Arial" charset="0"/>
            </a:endParaRPr>
          </a:p>
        </p:txBody>
      </p:sp>
      <p:sp>
        <p:nvSpPr>
          <p:cNvPr id="10" name="Rectangle 9"/>
          <p:cNvSpPr/>
          <p:nvPr/>
        </p:nvSpPr>
        <p:spPr bwMode="auto">
          <a:xfrm>
            <a:off x="1175657" y="5238522"/>
            <a:ext cx="435429" cy="228600"/>
          </a:xfrm>
          <a:prstGeom prst="rect">
            <a:avLst/>
          </a:prstGeom>
          <a:solidFill>
            <a:srgbClr val="F95123"/>
          </a:solidFill>
          <a:ln w="9525" cap="rnd"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IN" sz="1700" b="0" i="0" u="none" strike="noStrike" cap="none" normalizeH="0" baseline="0">
              <a:ln>
                <a:noFill/>
              </a:ln>
              <a:solidFill>
                <a:srgbClr val="003399"/>
              </a:solidFill>
              <a:effectLst/>
              <a:latin typeface="Arial" charset="0"/>
            </a:endParaRPr>
          </a:p>
        </p:txBody>
      </p:sp>
      <p:sp>
        <p:nvSpPr>
          <p:cNvPr id="11" name="TextBox 10"/>
          <p:cNvSpPr txBox="1"/>
          <p:nvPr/>
        </p:nvSpPr>
        <p:spPr>
          <a:xfrm>
            <a:off x="1816195" y="4117442"/>
            <a:ext cx="6994287" cy="369332"/>
          </a:xfrm>
          <a:prstGeom prst="rect">
            <a:avLst/>
          </a:prstGeom>
          <a:noFill/>
        </p:spPr>
        <p:txBody>
          <a:bodyPr wrap="none" rtlCol="0">
            <a:spAutoFit/>
          </a:bodyPr>
          <a:lstStyle/>
          <a:p>
            <a:pPr algn="l"/>
            <a:r>
              <a:rPr lang="en-IN" sz="1800" dirty="0">
                <a:solidFill>
                  <a:schemeClr val="tx1"/>
                </a:solidFill>
              </a:rPr>
              <a:t>Adopted best practices which are now specifically the part of LFAR</a:t>
            </a:r>
          </a:p>
        </p:txBody>
      </p:sp>
      <p:sp>
        <p:nvSpPr>
          <p:cNvPr id="12" name="TextBox 11"/>
          <p:cNvSpPr txBox="1"/>
          <p:nvPr/>
        </p:nvSpPr>
        <p:spPr>
          <a:xfrm>
            <a:off x="1816195" y="4621376"/>
            <a:ext cx="4288353" cy="369332"/>
          </a:xfrm>
          <a:prstGeom prst="rect">
            <a:avLst/>
          </a:prstGeom>
          <a:noFill/>
        </p:spPr>
        <p:txBody>
          <a:bodyPr wrap="none" rtlCol="0">
            <a:spAutoFit/>
          </a:bodyPr>
          <a:lstStyle/>
          <a:p>
            <a:pPr algn="l"/>
            <a:r>
              <a:rPr lang="en-IN" sz="1800" dirty="0">
                <a:solidFill>
                  <a:schemeClr val="tx1"/>
                </a:solidFill>
              </a:rPr>
              <a:t>Newly inserted Clauses / Requirements </a:t>
            </a:r>
          </a:p>
        </p:txBody>
      </p:sp>
      <p:sp>
        <p:nvSpPr>
          <p:cNvPr id="13" name="TextBox 12"/>
          <p:cNvSpPr txBox="1"/>
          <p:nvPr/>
        </p:nvSpPr>
        <p:spPr>
          <a:xfrm>
            <a:off x="1816195" y="5168156"/>
            <a:ext cx="5622052" cy="369332"/>
          </a:xfrm>
          <a:prstGeom prst="rect">
            <a:avLst/>
          </a:prstGeom>
          <a:noFill/>
        </p:spPr>
        <p:txBody>
          <a:bodyPr wrap="none" rtlCol="0">
            <a:spAutoFit/>
          </a:bodyPr>
          <a:lstStyle/>
          <a:p>
            <a:pPr algn="l"/>
            <a:r>
              <a:rPr lang="en-IN" sz="1800" dirty="0">
                <a:solidFill>
                  <a:schemeClr val="tx1"/>
                </a:solidFill>
              </a:rPr>
              <a:t>Changes made to the existing reporting requirements</a:t>
            </a:r>
          </a:p>
        </p:txBody>
      </p:sp>
    </p:spTree>
    <p:extLst>
      <p:ext uri="{BB962C8B-B14F-4D97-AF65-F5344CB8AC3E}">
        <p14:creationId xmlns:p14="http://schemas.microsoft.com/office/powerpoint/2010/main" val="230112408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14287224"/>
              </p:ext>
            </p:extLst>
          </p:nvPr>
        </p:nvGraphicFramePr>
        <p:xfrm>
          <a:off x="244475" y="1095373"/>
          <a:ext cx="9424990" cy="5091115"/>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3038246">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Does the system ensure that cash maintained is in effective joint custody of two or more officials, as per the instructions of the</a:t>
                      </a:r>
                    </a:p>
                    <a:p>
                      <a:r>
                        <a:rPr lang="en-US" sz="1600" kern="1200" dirty="0">
                          <a:solidFill>
                            <a:schemeClr val="tx1"/>
                          </a:solidFill>
                          <a:effectLst/>
                          <a:latin typeface="+mn-lt"/>
                          <a:ea typeface="+mn-ea"/>
                          <a:cs typeface="+mn-cs"/>
                        </a:rPr>
                        <a:t>controlling authorities of the bank?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the Bank Guidelines </a:t>
                      </a:r>
                    </a:p>
                    <a:p>
                      <a:r>
                        <a:rPr lang="en-US" sz="1600" dirty="0"/>
                        <a:t>• Ensure Joint Custodians exist </a:t>
                      </a:r>
                    </a:p>
                    <a:p>
                      <a:r>
                        <a:rPr lang="en-US" sz="1600" dirty="0"/>
                        <a:t>• Ensure that Joint Custodians are the</a:t>
                      </a:r>
                    </a:p>
                    <a:p>
                      <a:r>
                        <a:rPr lang="en-US" sz="1600" dirty="0"/>
                        <a:t>  relevant hierarchy </a:t>
                      </a:r>
                    </a:p>
                    <a:p>
                      <a:r>
                        <a:rPr lang="en-US" sz="1600" dirty="0"/>
                        <a:t>• Ask for vault and ATM to be opened and </a:t>
                      </a:r>
                    </a:p>
                    <a:p>
                      <a:r>
                        <a:rPr lang="en-US" sz="1600" dirty="0"/>
                        <a:t>  ensure it is done by the Joint Custodians </a:t>
                      </a:r>
                    </a:p>
                    <a:p>
                      <a:r>
                        <a:rPr lang="en-US" sz="1600" dirty="0"/>
                        <a:t>  only </a:t>
                      </a:r>
                    </a:p>
                    <a:p>
                      <a:r>
                        <a:rPr lang="en-US" sz="1600" dirty="0"/>
                        <a:t>• Verify Key register </a:t>
                      </a:r>
                    </a:p>
                    <a:p>
                      <a:r>
                        <a:rPr lang="en-US" sz="1600" dirty="0"/>
                        <a:t>• Verify duplicate key protocols, if any </a:t>
                      </a:r>
                    </a:p>
                    <a:p>
                      <a:r>
                        <a:rPr lang="en-US" sz="1600" dirty="0"/>
                        <a:t>• Document compliance in Working </a:t>
                      </a:r>
                    </a:p>
                    <a:p>
                      <a:r>
                        <a:rPr lang="en-US" sz="1600" dirty="0"/>
                        <a:t>  Papers </a:t>
                      </a:r>
                    </a:p>
                    <a:p>
                      <a:r>
                        <a:rPr lang="en-US" sz="1600" dirty="0"/>
                        <a:t>• Obtain Cash Certificate from Branch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052869">
                <a:tc>
                  <a:txBody>
                    <a:bodyPr/>
                    <a:lstStyle/>
                    <a:p>
                      <a:r>
                        <a:rPr lang="en-US" sz="1600"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Have the cash balances at the branch/</a:t>
                      </a:r>
                      <a:r>
                        <a:rPr lang="en-US" sz="1600" kern="1200" dirty="0">
                          <a:solidFill>
                            <a:schemeClr val="tx1"/>
                          </a:solidFill>
                          <a:effectLst/>
                          <a:highlight>
                            <a:srgbClr val="00FFFF"/>
                          </a:highlight>
                          <a:latin typeface="+mn-lt"/>
                          <a:ea typeface="+mn-ea"/>
                          <a:cs typeface="+mn-cs"/>
                        </a:rPr>
                        <a:t>ATMs</a:t>
                      </a:r>
                      <a:r>
                        <a:rPr lang="en-US" sz="1600" kern="1200" dirty="0">
                          <a:solidFill>
                            <a:schemeClr val="tx1"/>
                          </a:solidFill>
                          <a:effectLst/>
                          <a:latin typeface="+mn-lt"/>
                          <a:ea typeface="+mn-ea"/>
                          <a:cs typeface="+mn-cs"/>
                        </a:rPr>
                        <a:t> been checked at periodic intervals as per the procedure prescribed by the controlling</a:t>
                      </a:r>
                    </a:p>
                    <a:p>
                      <a:r>
                        <a:rPr lang="en-US" sz="1600" kern="1200" dirty="0">
                          <a:solidFill>
                            <a:schemeClr val="tx1"/>
                          </a:solidFill>
                          <a:effectLst/>
                          <a:latin typeface="+mn-lt"/>
                          <a:ea typeface="+mn-ea"/>
                          <a:cs typeface="+mn-cs"/>
                        </a:rPr>
                        <a:t>authorities of the bank?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the Bank Guidelines for verification </a:t>
                      </a:r>
                    </a:p>
                    <a:p>
                      <a:r>
                        <a:rPr lang="en-US" sz="1600" dirty="0"/>
                        <a:t>• Guidelines would usually be daily or monthly </a:t>
                      </a:r>
                    </a:p>
                    <a:p>
                      <a:r>
                        <a:rPr lang="en-US" sz="1600" dirty="0"/>
                        <a:t>• Ensure Compliance with the same </a:t>
                      </a:r>
                    </a:p>
                    <a:p>
                      <a:r>
                        <a:rPr lang="en-US" sz="1600" dirty="0"/>
                        <a:t>• Ensure that the verification is evidenced • Document months / days verified in working papers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8" name="Title 1">
            <a:extLst>
              <a:ext uri="{FF2B5EF4-FFF2-40B4-BE49-F238E27FC236}">
                <a16:creationId xmlns:a16="http://schemas.microsoft.com/office/drawing/2014/main" id="{C4E8CC45-8597-48BF-9D3D-83EEC352EFBE}"/>
              </a:ext>
            </a:extLst>
          </p:cNvPr>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1. CASH				 </a:t>
            </a:r>
            <a:br>
              <a:rPr lang="en-US" dirty="0">
                <a:solidFill>
                  <a:srgbClr val="000066"/>
                </a:solidFill>
                <a:latin typeface="Arial Rounded MT Bold" pitchFamily="34" charset="0"/>
              </a:rPr>
            </a:br>
            <a:endParaRPr lang="en-US" dirty="0"/>
          </a:p>
        </p:txBody>
      </p:sp>
    </p:spTree>
    <p:extLst>
      <p:ext uri="{BB962C8B-B14F-4D97-AF65-F5344CB8AC3E}">
        <p14:creationId xmlns:p14="http://schemas.microsoft.com/office/powerpoint/2010/main" val="5967131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1. CASH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1393150"/>
              </p:ext>
            </p:extLst>
          </p:nvPr>
        </p:nvGraphicFramePr>
        <p:xfrm>
          <a:off x="244475" y="1095373"/>
          <a:ext cx="9424990" cy="5091115"/>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3038246">
                <a:tc>
                  <a:txBody>
                    <a:bodyPr/>
                    <a:lstStyle/>
                    <a:p>
                      <a:r>
                        <a:rPr lang="en-US" sz="1600" dirty="0"/>
                        <a:t>(c)</a:t>
                      </a:r>
                      <a:r>
                        <a:rPr lang="en-US" sz="1600" kern="1200" dirty="0">
                          <a:solidFill>
                            <a:schemeClr val="tx1"/>
                          </a:solidFill>
                          <a:effectLst/>
                          <a:latin typeface="+mn-lt"/>
                          <a:ea typeface="+mn-ea"/>
                          <a:cs typeface="+mn-cs"/>
                        </a:rPr>
                        <a:t> (</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Does the branch generally maintain / carry cash balances, which vary significantly from the limits fixed by the controlling authorities</a:t>
                      </a:r>
                    </a:p>
                    <a:p>
                      <a:r>
                        <a:rPr lang="en-US" sz="1800" kern="1200" dirty="0">
                          <a:solidFill>
                            <a:schemeClr val="tx1"/>
                          </a:solidFill>
                          <a:effectLst/>
                          <a:latin typeface="+mn-lt"/>
                          <a:ea typeface="+mn-ea"/>
                          <a:cs typeface="+mn-cs"/>
                        </a:rPr>
                        <a:t>of the bank?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Cash Retention limit for Branch and </a:t>
                      </a:r>
                    </a:p>
                    <a:p>
                      <a:r>
                        <a:rPr lang="en-US" sz="1600" dirty="0"/>
                        <a:t>   ATM </a:t>
                      </a:r>
                    </a:p>
                    <a:p>
                      <a:r>
                        <a:rPr lang="en-US" sz="1600" dirty="0"/>
                        <a:t>• Obtain Cash Retention limit ATM </a:t>
                      </a:r>
                    </a:p>
                    <a:p>
                      <a:r>
                        <a:rPr lang="en-US" sz="1600" dirty="0"/>
                        <a:t>• Obtain Daily balance of Cash report for both </a:t>
                      </a:r>
                    </a:p>
                    <a:p>
                      <a:r>
                        <a:rPr lang="en-US" sz="1600" dirty="0"/>
                        <a:t>• Verify Compliance </a:t>
                      </a:r>
                    </a:p>
                    <a:p>
                      <a:r>
                        <a:rPr lang="en-US" sz="1600" dirty="0"/>
                        <a:t>• Record dates where balances are significantly </a:t>
                      </a:r>
                    </a:p>
                    <a:p>
                      <a:r>
                        <a:rPr lang="en-US" sz="1600" dirty="0"/>
                        <a:t>   higher </a:t>
                      </a:r>
                    </a:p>
                    <a:p>
                      <a:r>
                        <a:rPr lang="en-US" sz="1600" dirty="0"/>
                        <a:t>• Check if these have been reported to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052869">
                <a:tc>
                  <a:txBody>
                    <a:bodyPr/>
                    <a:lstStyle/>
                    <a:p>
                      <a:r>
                        <a:rPr lang="en-US" sz="1600" dirty="0"/>
                        <a:t>(c)</a:t>
                      </a:r>
                      <a:r>
                        <a:rPr lang="en-US" sz="1600" kern="1200" dirty="0">
                          <a:solidFill>
                            <a:schemeClr val="tx1"/>
                          </a:solidFill>
                          <a:effectLst/>
                          <a:latin typeface="+mn-lt"/>
                          <a:ea typeface="+mn-ea"/>
                          <a:cs typeface="+mn-cs"/>
                        </a:rPr>
                        <a:t> (ii)</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highlight>
                            <a:srgbClr val="00FFFF"/>
                          </a:highlight>
                          <a:latin typeface="+mn-lt"/>
                          <a:ea typeface="+mn-ea"/>
                          <a:cs typeface="+mn-cs"/>
                        </a:rPr>
                        <a:t>Does the figure of the balance in the branch books in respect of cash with its ATM(s) tally</a:t>
                      </a:r>
                      <a:r>
                        <a:rPr lang="en-US" sz="1800" kern="1200" baseline="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with   the   amounts   of   balances   with   the</a:t>
                      </a:r>
                      <a:r>
                        <a:rPr lang="en-US" sz="1800" kern="1200" baseline="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respective   ATMs,  based  on  the   year   end</a:t>
                      </a:r>
                      <a:r>
                        <a:rPr lang="en-US" sz="1800" kern="1200" baseline="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scrolls generated by the ATMs? If there is any</a:t>
                      </a:r>
                      <a:r>
                        <a:rPr lang="en-US" sz="1800" kern="1200" baseline="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difference, same should be reported</a:t>
                      </a:r>
                      <a:endParaRPr lang="en-US" sz="1600" dirty="0">
                        <a:highlight>
                          <a:srgbClr val="00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dirty="0"/>
                        <a:t>• Obtain balance as at 31 March </a:t>
                      </a:r>
                      <a:r>
                        <a:rPr lang="en-US" sz="1600" dirty="0" smtClean="0"/>
                        <a:t>2022 </a:t>
                      </a:r>
                      <a:r>
                        <a:rPr lang="en-US" sz="1600" dirty="0"/>
                        <a:t>from </a:t>
                      </a:r>
                    </a:p>
                    <a:p>
                      <a:r>
                        <a:rPr lang="en-US" sz="1600" dirty="0"/>
                        <a:t>   Books for ATM Cash </a:t>
                      </a:r>
                    </a:p>
                    <a:p>
                      <a:r>
                        <a:rPr lang="en-US" sz="1600" dirty="0"/>
                        <a:t>• Conduct physical verification as at visit date</a:t>
                      </a:r>
                    </a:p>
                    <a:p>
                      <a:r>
                        <a:rPr lang="en-US" sz="1600" dirty="0"/>
                        <a:t>• Perform roll back procedures if visit is not at </a:t>
                      </a:r>
                    </a:p>
                    <a:p>
                      <a:r>
                        <a:rPr lang="en-US" sz="1600" dirty="0"/>
                        <a:t>  closing of March 31, </a:t>
                      </a:r>
                      <a:r>
                        <a:rPr lang="en-US" sz="1600" dirty="0" smtClean="0"/>
                        <a:t>2022 </a:t>
                      </a:r>
                      <a:endParaRPr lang="en-US" sz="1600" dirty="0"/>
                    </a:p>
                    <a:p>
                      <a:r>
                        <a:rPr lang="en-US" sz="1600" dirty="0"/>
                        <a:t>• In case of difference, the same must be </a:t>
                      </a:r>
                    </a:p>
                    <a:p>
                      <a:r>
                        <a:rPr lang="en-US" sz="1600" dirty="0"/>
                        <a:t>  reported </a:t>
                      </a:r>
                    </a:p>
                    <a:p>
                      <a:r>
                        <a:rPr lang="en-US" sz="1600" dirty="0"/>
                        <a:t>• Obtain Cash Certificate from Branch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159591399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1. CASH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84272912"/>
              </p:ext>
            </p:extLst>
          </p:nvPr>
        </p:nvGraphicFramePr>
        <p:xfrm>
          <a:off x="244475" y="1095372"/>
          <a:ext cx="9424990" cy="250302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503023">
                <a:tc>
                  <a:txBody>
                    <a:bodyPr/>
                    <a:lstStyle/>
                    <a:p>
                      <a:r>
                        <a:rPr lang="en-US" sz="1600" dirty="0"/>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Whether the insurance cover available with the branch adequately meets the requirement</a:t>
                      </a:r>
                      <a:r>
                        <a:rPr lang="en-IN"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to cover the cash-in hand and cash-in transit?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Check if insurance is obtained by HO </a:t>
                      </a:r>
                    </a:p>
                    <a:p>
                      <a:r>
                        <a:rPr lang="en-US" sz="1600" dirty="0"/>
                        <a:t>• Obtain copy of policy or representation from</a:t>
                      </a:r>
                    </a:p>
                    <a:p>
                      <a:r>
                        <a:rPr lang="en-US" sz="1600" dirty="0"/>
                        <a:t>  HO </a:t>
                      </a:r>
                    </a:p>
                    <a:p>
                      <a:r>
                        <a:rPr lang="en-US" sz="1600" dirty="0"/>
                        <a:t>• Obtain daily cash balance register </a:t>
                      </a:r>
                    </a:p>
                    <a:p>
                      <a:r>
                        <a:rPr lang="en-US" sz="1600" dirty="0"/>
                        <a:t>• If Insurance copy is available, check if the </a:t>
                      </a:r>
                    </a:p>
                    <a:p>
                      <a:r>
                        <a:rPr lang="en-US" sz="1600" dirty="0"/>
                        <a:t>  cover is sufficient  </a:t>
                      </a:r>
                    </a:p>
                    <a:p>
                      <a:r>
                        <a:rPr lang="en-US" sz="1600" dirty="0"/>
                        <a:t>• If unable to perform this procedure, state so in</a:t>
                      </a:r>
                    </a:p>
                    <a:p>
                      <a:r>
                        <a:rPr lang="en-US" sz="1600" dirty="0"/>
                        <a:t>  the LFAR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212354593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2.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Balances with RBI, State Bank of India and other banks </a:t>
            </a:r>
            <a:r>
              <a:rPr lang="en-US" dirty="0">
                <a:solidFill>
                  <a:srgbClr val="000066"/>
                </a:solidFill>
                <a:latin typeface="Arial Rounded MT Bold" pitchFamily="34" charset="0"/>
              </a:rPr>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370343"/>
              </p:ext>
            </p:extLst>
          </p:nvPr>
        </p:nvGraphicFramePr>
        <p:xfrm>
          <a:off x="244475" y="1095373"/>
          <a:ext cx="9424990" cy="491934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Were balance confirmation certificates obtained in respect of outstanding balances as at the year-end and whether the aforesaid balances have been reconciled? The nature</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and extent of differences should be reported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Balance Confirmation </a:t>
                      </a:r>
                    </a:p>
                    <a:p>
                      <a:r>
                        <a:rPr lang="en-US" sz="1600" dirty="0"/>
                        <a:t>• Obtain Bank Reconciliation Statement </a:t>
                      </a:r>
                    </a:p>
                    <a:p>
                      <a:r>
                        <a:rPr lang="en-US" sz="1600" dirty="0"/>
                        <a:t>• Verify the reconciliation of balances as per </a:t>
                      </a:r>
                    </a:p>
                    <a:p>
                      <a:r>
                        <a:rPr lang="en-US" sz="1600" dirty="0"/>
                        <a:t>  confirmation </a:t>
                      </a:r>
                    </a:p>
                    <a:p>
                      <a:r>
                        <a:rPr lang="en-US" sz="1600" dirty="0"/>
                        <a:t>• Trace the balance confirmations with the </a:t>
                      </a:r>
                    </a:p>
                    <a:p>
                      <a:r>
                        <a:rPr lang="en-US" sz="1600" dirty="0"/>
                        <a:t>   Books of account maintained by bank </a:t>
                      </a:r>
                    </a:p>
                    <a:p>
                      <a:r>
                        <a:rPr lang="en-US" sz="1600" dirty="0"/>
                        <a:t>• To check the Old Reconciliation items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r>
                        <a:rPr lang="en-US" sz="1600" dirty="0"/>
                        <a:t>(b)</a:t>
                      </a:r>
                    </a:p>
                    <a:p>
                      <a:r>
                        <a:rPr lang="en-US" sz="1600" dirty="0"/>
                        <a:t>(</a:t>
                      </a:r>
                      <a:r>
                        <a:rPr lang="en-US" sz="1600" dirty="0" err="1"/>
                        <a:t>i</a:t>
                      </a:r>
                      <a:r>
                        <a:rPr lang="en-US"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Observations on the reconciliation statements</a:t>
                      </a:r>
                      <a:r>
                        <a:rPr lang="en-IN"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may be reported in the following manner:</a:t>
                      </a:r>
                    </a:p>
                    <a:p>
                      <a:r>
                        <a:rPr lang="en-US" sz="1600" kern="1200" dirty="0">
                          <a:solidFill>
                            <a:schemeClr val="tx1"/>
                          </a:solidFill>
                          <a:effectLst/>
                          <a:latin typeface="+mn-lt"/>
                          <a:ea typeface="+mn-ea"/>
                          <a:cs typeface="+mn-cs"/>
                        </a:rPr>
                        <a:t>Cash transactions remaining un-responded</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(give details)</a:t>
                      </a:r>
                      <a:endParaRPr lang="en-US" sz="14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Identify cash transactions pending in</a:t>
                      </a:r>
                    </a:p>
                    <a:p>
                      <a:r>
                        <a:rPr lang="en-US" sz="1600" dirty="0"/>
                        <a:t>  reconciliation un-responded  </a:t>
                      </a:r>
                    </a:p>
                    <a:p>
                      <a:r>
                        <a:rPr lang="en-US" sz="1600" dirty="0"/>
                        <a:t>• Obtain and furnish details about the </a:t>
                      </a:r>
                    </a:p>
                    <a:p>
                      <a:r>
                        <a:rPr lang="en-US" sz="1600" dirty="0"/>
                        <a:t>   </a:t>
                      </a:r>
                      <a:r>
                        <a:rPr lang="en-US" sz="1600" dirty="0" err="1"/>
                        <a:t>unresponded</a:t>
                      </a:r>
                      <a:r>
                        <a:rPr lang="en-US" sz="1600" dirty="0"/>
                        <a:t> entries </a:t>
                      </a:r>
                    </a:p>
                    <a:p>
                      <a:r>
                        <a:rPr lang="en-US" sz="1600" dirty="0"/>
                        <a:t>• Furnish reasons for such un-responded </a:t>
                      </a:r>
                    </a:p>
                    <a:p>
                      <a:r>
                        <a:rPr lang="en-US" sz="1600" dirty="0"/>
                        <a:t>  entries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6921832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2.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Balances with RBI, State Bank of India and other banks </a:t>
            </a:r>
            <a:r>
              <a:rPr lang="en-US" dirty="0">
                <a:solidFill>
                  <a:srgbClr val="000066"/>
                </a:solidFill>
                <a:latin typeface="Arial Rounded MT Bold" pitchFamily="34" charset="0"/>
              </a:rPr>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44937506"/>
              </p:ext>
            </p:extLst>
          </p:nvPr>
        </p:nvGraphicFramePr>
        <p:xfrm>
          <a:off x="244475" y="1095373"/>
          <a:ext cx="9424990" cy="491934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r>
                        <a:rPr lang="en-US" sz="1600" dirty="0"/>
                        <a:t>(b)</a:t>
                      </a:r>
                    </a:p>
                    <a:p>
                      <a:r>
                        <a:rPr lang="en-US" sz="1600" dirty="0"/>
                        <a:t>(ii)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Revenue items requiring adjustments / write-</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off (give details)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Check Charge entries pending for adjustment </a:t>
                      </a:r>
                    </a:p>
                    <a:p>
                      <a:r>
                        <a:rPr lang="en-US" sz="1600" dirty="0"/>
                        <a:t>   and write off  </a:t>
                      </a:r>
                    </a:p>
                    <a:p>
                      <a:r>
                        <a:rPr lang="en-US" sz="1600" dirty="0"/>
                        <a:t>• Check for other entries pending for</a:t>
                      </a:r>
                    </a:p>
                    <a:p>
                      <a:r>
                        <a:rPr lang="en-US" sz="1600" dirty="0"/>
                        <a:t>   adjustments and write off </a:t>
                      </a:r>
                    </a:p>
                    <a:p>
                      <a:r>
                        <a:rPr lang="en-US" sz="1600" dirty="0"/>
                        <a:t>• Comment on such charge entries which </a:t>
                      </a:r>
                    </a:p>
                    <a:p>
                      <a:r>
                        <a:rPr lang="en-US" sz="1600" dirty="0"/>
                        <a:t>   should have been debited to expenses</a:t>
                      </a:r>
                    </a:p>
                    <a:p>
                      <a:r>
                        <a:rPr lang="en-US" sz="1600" dirty="0"/>
                        <a:t>   account or provisions to be passed for</a:t>
                      </a:r>
                    </a:p>
                    <a:p>
                      <a:r>
                        <a:rPr lang="en-US" sz="1600" dirty="0"/>
                        <a:t>   amounts not recoverable  </a:t>
                      </a:r>
                    </a:p>
                    <a:p>
                      <a:r>
                        <a:rPr lang="en-US" sz="1600" dirty="0"/>
                        <a:t>• Such cases should also be recommended in</a:t>
                      </a:r>
                    </a:p>
                    <a:p>
                      <a:r>
                        <a:rPr lang="en-US" sz="1600" dirty="0"/>
                        <a:t>  </a:t>
                      </a:r>
                      <a:r>
                        <a:rPr lang="en-US" sz="1600" dirty="0" err="1"/>
                        <a:t>MoC</a:t>
                      </a:r>
                      <a:r>
                        <a:rPr lang="en-US" sz="16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r>
                        <a:rPr lang="en-US" sz="1600" dirty="0"/>
                        <a:t>(b)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(iii)</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7945" marR="59055" indent="-34925" algn="just">
                        <a:lnSpc>
                          <a:spcPct val="150000"/>
                        </a:lnSpc>
                        <a:spcAft>
                          <a:spcPts val="0"/>
                        </a:spcAft>
                      </a:pPr>
                      <a:r>
                        <a:rPr lang="en-IN" sz="1200" spc="-3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000000"/>
                          </a:solidFill>
                          <a:effectLst/>
                          <a:highlight>
                            <a:srgbClr val="00FFFF"/>
                          </a:highlight>
                          <a:latin typeface="+mj-lt"/>
                          <a:ea typeface="Times New Roman" panose="02020603050405020304" pitchFamily="18" charset="0"/>
                          <a:cs typeface="Times New Roman" panose="02020603050405020304" pitchFamily="18" charset="0"/>
                        </a:rPr>
                        <a:t>Other credit and debit entries originated in</a:t>
                      </a:r>
                      <a:r>
                        <a:rPr lang="en-US" sz="1800" spc="-65" dirty="0">
                          <a:solidFill>
                            <a:srgbClr val="000000"/>
                          </a:solidFill>
                          <a:effectLst/>
                          <a:highlight>
                            <a:srgbClr val="00FFFF"/>
                          </a:highlight>
                          <a:latin typeface="+mj-lt"/>
                          <a:ea typeface="Times New Roman" panose="02020603050405020304" pitchFamily="18" charset="0"/>
                          <a:cs typeface="Times New Roman" panose="02020603050405020304" pitchFamily="18" charset="0"/>
                        </a:rPr>
                        <a:t> </a:t>
                      </a:r>
                      <a:r>
                        <a:rPr lang="en-US" sz="1800" dirty="0">
                          <a:solidFill>
                            <a:srgbClr val="000000"/>
                          </a:solidFill>
                          <a:effectLst/>
                          <a:highlight>
                            <a:srgbClr val="00FFFF"/>
                          </a:highlight>
                          <a:latin typeface="+mj-lt"/>
                          <a:ea typeface="Times New Roman" panose="02020603050405020304" pitchFamily="18" charset="0"/>
                          <a:cs typeface="Times New Roman" panose="02020603050405020304" pitchFamily="18" charset="0"/>
                        </a:rPr>
                        <a:t>the</a:t>
                      </a:r>
                      <a:r>
                        <a:rPr lang="en-US" sz="1800" dirty="0">
                          <a:effectLst/>
                          <a:highlight>
                            <a:srgbClr val="00FFFF"/>
                          </a:highlight>
                          <a:latin typeface="+mj-lt"/>
                          <a:ea typeface="Times New Roman" panose="02020603050405020304" pitchFamily="18" charset="0"/>
                          <a:cs typeface="Times New Roman" panose="02020603050405020304" pitchFamily="18" charset="0"/>
                        </a:rPr>
                        <a:t> statements provided by RBI/other banks, remaining</a:t>
                      </a:r>
                      <a:r>
                        <a:rPr lang="en-US" sz="1800" spc="110" dirty="0">
                          <a:effectLst/>
                          <a:highlight>
                            <a:srgbClr val="00FFFF"/>
                          </a:highlight>
                          <a:latin typeface="+mj-lt"/>
                          <a:ea typeface="Times New Roman" panose="02020603050405020304" pitchFamily="18" charset="0"/>
                          <a:cs typeface="Times New Roman" panose="02020603050405020304" pitchFamily="18" charset="0"/>
                        </a:rPr>
                        <a:t> </a:t>
                      </a:r>
                      <a:r>
                        <a:rPr lang="en-US" sz="1800" dirty="0">
                          <a:effectLst/>
                          <a:highlight>
                            <a:srgbClr val="00FFFF"/>
                          </a:highlight>
                          <a:latin typeface="+mj-lt"/>
                          <a:ea typeface="Times New Roman" panose="02020603050405020304" pitchFamily="18" charset="0"/>
                          <a:cs typeface="Times New Roman" panose="02020603050405020304" pitchFamily="18" charset="0"/>
                        </a:rPr>
                        <a:t>un-responded</a:t>
                      </a:r>
                      <a:r>
                        <a:rPr lang="en-US" sz="1800" spc="125" dirty="0">
                          <a:effectLst/>
                          <a:highlight>
                            <a:srgbClr val="00FFFF"/>
                          </a:highlight>
                          <a:latin typeface="+mj-lt"/>
                          <a:ea typeface="Times New Roman" panose="02020603050405020304" pitchFamily="18" charset="0"/>
                          <a:cs typeface="Times New Roman" panose="02020603050405020304" pitchFamily="18" charset="0"/>
                        </a:rPr>
                        <a:t> </a:t>
                      </a:r>
                      <a:r>
                        <a:rPr lang="en-US" sz="1800" dirty="0">
                          <a:effectLst/>
                          <a:highlight>
                            <a:srgbClr val="00FFFF"/>
                          </a:highlight>
                          <a:latin typeface="+mj-lt"/>
                          <a:ea typeface="Times New Roman" panose="02020603050405020304" pitchFamily="18" charset="0"/>
                          <a:cs typeface="Times New Roman" panose="02020603050405020304" pitchFamily="18" charset="0"/>
                        </a:rPr>
                        <a:t>for</a:t>
                      </a:r>
                      <a:r>
                        <a:rPr lang="en-US" sz="1800" spc="110" dirty="0">
                          <a:effectLst/>
                          <a:highlight>
                            <a:srgbClr val="00FFFF"/>
                          </a:highlight>
                          <a:latin typeface="+mj-lt"/>
                          <a:ea typeface="Times New Roman" panose="02020603050405020304" pitchFamily="18" charset="0"/>
                          <a:cs typeface="Times New Roman" panose="02020603050405020304" pitchFamily="18" charset="0"/>
                        </a:rPr>
                        <a:t> </a:t>
                      </a:r>
                      <a:r>
                        <a:rPr lang="en-US" sz="1800" dirty="0">
                          <a:effectLst/>
                          <a:highlight>
                            <a:srgbClr val="00FFFF"/>
                          </a:highlight>
                          <a:latin typeface="+mj-lt"/>
                          <a:ea typeface="Times New Roman" panose="02020603050405020304" pitchFamily="18" charset="0"/>
                          <a:cs typeface="Times New Roman" panose="02020603050405020304" pitchFamily="18" charset="0"/>
                        </a:rPr>
                        <a:t>more</a:t>
                      </a:r>
                      <a:r>
                        <a:rPr lang="en-US" sz="1800" spc="110" dirty="0">
                          <a:effectLst/>
                          <a:highlight>
                            <a:srgbClr val="00FFFF"/>
                          </a:highlight>
                          <a:latin typeface="+mj-lt"/>
                          <a:ea typeface="Times New Roman" panose="02020603050405020304" pitchFamily="18" charset="0"/>
                          <a:cs typeface="Times New Roman" panose="02020603050405020304" pitchFamily="18" charset="0"/>
                        </a:rPr>
                        <a:t> </a:t>
                      </a:r>
                      <a:r>
                        <a:rPr lang="en-US" sz="1800" dirty="0">
                          <a:effectLst/>
                          <a:highlight>
                            <a:srgbClr val="00FFFF"/>
                          </a:highlight>
                          <a:latin typeface="+mj-lt"/>
                          <a:ea typeface="Times New Roman" panose="02020603050405020304" pitchFamily="18" charset="0"/>
                          <a:cs typeface="Times New Roman" panose="02020603050405020304" pitchFamily="18" charset="0"/>
                        </a:rPr>
                        <a:t>than</a:t>
                      </a:r>
                      <a:r>
                        <a:rPr lang="en-US" sz="1800" spc="115" dirty="0">
                          <a:effectLst/>
                          <a:highlight>
                            <a:srgbClr val="00FFFF"/>
                          </a:highlight>
                          <a:latin typeface="+mj-lt"/>
                          <a:ea typeface="Times New Roman" panose="02020603050405020304" pitchFamily="18" charset="0"/>
                          <a:cs typeface="Times New Roman" panose="02020603050405020304" pitchFamily="18" charset="0"/>
                        </a:rPr>
                        <a:t> </a:t>
                      </a:r>
                      <a:r>
                        <a:rPr lang="en-US" sz="1800" dirty="0">
                          <a:effectLst/>
                          <a:highlight>
                            <a:srgbClr val="00FFFF"/>
                          </a:highlight>
                          <a:latin typeface="+mj-lt"/>
                          <a:ea typeface="Times New Roman" panose="02020603050405020304" pitchFamily="18" charset="0"/>
                          <a:cs typeface="Times New Roman" panose="02020603050405020304" pitchFamily="18" charset="0"/>
                        </a:rPr>
                        <a:t>15 </a:t>
                      </a:r>
                      <a:r>
                        <a:rPr lang="en-US" sz="1800" dirty="0">
                          <a:solidFill>
                            <a:srgbClr val="000000"/>
                          </a:solidFill>
                          <a:effectLst/>
                          <a:highlight>
                            <a:srgbClr val="00FFFF"/>
                          </a:highlight>
                          <a:latin typeface="+mj-lt"/>
                          <a:ea typeface="Times New Roman" panose="02020603050405020304" pitchFamily="18" charset="0"/>
                          <a:cs typeface="Times New Roman" panose="02020603050405020304" pitchFamily="18" charset="0"/>
                        </a:rPr>
                        <a:t>days:</a:t>
                      </a:r>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Review Reconciliation of “Their Books” Vs </a:t>
                      </a:r>
                    </a:p>
                    <a:p>
                      <a:r>
                        <a:rPr lang="en-US" sz="1600" dirty="0"/>
                        <a:t>  “Branch books” </a:t>
                      </a:r>
                    </a:p>
                    <a:p>
                      <a:r>
                        <a:rPr lang="en-US" sz="1600" dirty="0"/>
                        <a:t>• Non-revenue items which are featuring in the </a:t>
                      </a:r>
                    </a:p>
                    <a:p>
                      <a:r>
                        <a:rPr lang="en-US" sz="1600" dirty="0"/>
                        <a:t>   reconciliation to be reported </a:t>
                      </a:r>
                    </a:p>
                    <a:p>
                      <a:r>
                        <a:rPr lang="en-US" sz="1600" dirty="0"/>
                        <a:t>• Test check the reconciliation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28245521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FF0000"/>
                </a:solidFill>
              </a:rPr>
              <a:t>Shifting role of the Auditor</a:t>
            </a:r>
            <a:endParaRPr lang="en-IN" sz="3600" dirty="0">
              <a:solidFill>
                <a:srgbClr val="FF0000"/>
              </a:solidFill>
            </a:endParaRPr>
          </a:p>
        </p:txBody>
      </p:sp>
      <p:sp>
        <p:nvSpPr>
          <p:cNvPr id="3" name="Content Placeholder 2"/>
          <p:cNvSpPr>
            <a:spLocks noGrp="1"/>
          </p:cNvSpPr>
          <p:nvPr>
            <p:ph idx="1"/>
          </p:nvPr>
        </p:nvSpPr>
        <p:spPr>
          <a:xfrm>
            <a:off x="244475" y="1095375"/>
            <a:ext cx="6693354" cy="5092700"/>
          </a:xfrm>
        </p:spPr>
        <p:txBody>
          <a:bodyPr/>
          <a:lstStyle/>
          <a:p>
            <a:pPr eaLnBrk="1" hangingPunct="1"/>
            <a:r>
              <a:rPr lang="en-US" dirty="0"/>
              <a:t>Challenge to do quality audit in a limited time frame.</a:t>
            </a:r>
          </a:p>
          <a:p>
            <a:pPr eaLnBrk="1" hangingPunct="1"/>
            <a:r>
              <a:rPr lang="en-US" dirty="0"/>
              <a:t>Proper audit planning critical.</a:t>
            </a:r>
          </a:p>
          <a:p>
            <a:pPr eaLnBrk="1" hangingPunct="1"/>
            <a:r>
              <a:rPr lang="en-US" dirty="0"/>
              <a:t>Quality of audit and value addition – key issues.</a:t>
            </a:r>
          </a:p>
          <a:p>
            <a:pPr eaLnBrk="1" hangingPunct="1"/>
            <a:r>
              <a:rPr lang="en-US" dirty="0"/>
              <a:t>All of us must strive to do our best in the larger interest of our profession.</a:t>
            </a:r>
          </a:p>
          <a:p>
            <a:endParaRPr lang="en-IN" dirty="0"/>
          </a:p>
        </p:txBody>
      </p:sp>
      <p:pic>
        <p:nvPicPr>
          <p:cNvPr id="1026" name="Picture 2" descr="Image result for qua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898294" y="2217388"/>
            <a:ext cx="5181602" cy="2691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46515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2.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Balances with RBI, State Bank of India and other banks </a:t>
            </a:r>
            <a:r>
              <a:rPr lang="en-US" dirty="0">
                <a:solidFill>
                  <a:srgbClr val="000066"/>
                </a:solidFill>
                <a:latin typeface="Arial Rounded MT Bold" pitchFamily="34" charset="0"/>
              </a:rPr>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2082444"/>
              </p:ext>
            </p:extLst>
          </p:nvPr>
        </p:nvGraphicFramePr>
        <p:xfrm>
          <a:off x="244475" y="1095373"/>
          <a:ext cx="9424990" cy="5306308"/>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r>
                        <a:rPr lang="en-US" sz="1600" dirty="0"/>
                        <a:t>(b)</a:t>
                      </a:r>
                    </a:p>
                    <a:p>
                      <a:r>
                        <a:rPr lang="en-US" sz="1600" dirty="0"/>
                        <a: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highlight>
                            <a:srgbClr val="FFFF00"/>
                          </a:highlight>
                          <a:latin typeface="+mn-lt"/>
                          <a:ea typeface="+mn-ea"/>
                          <a:cs typeface="+mn-cs"/>
                        </a:rPr>
                        <a:t>Where the branch maintains an account with</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RBI, the following additional matter may be</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reported:</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Entries originated prior to, but communicated/ recorded  after  the  year  end  in  relation to</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currency chest operations at the branch/other link branches, involving deposits</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into / withdrawals   from   the   currency  chest</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attached to such branches (Give details)</a:t>
                      </a:r>
                      <a:endParaRPr 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p>
                      <a:pPr marL="285750" indent="-285750">
                        <a:buFont typeface="Arial" panose="020B0604020202020204" pitchFamily="34" charset="0"/>
                        <a:buChar char="•"/>
                      </a:pPr>
                      <a:r>
                        <a:rPr lang="en-US" sz="1600" dirty="0"/>
                        <a:t>All entries “in transit” as at year end need to be reported separately in relation to the aspect of only currency chest operations at the branch/other link branches, involving deposits into/withdrawals from the currency chest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r>
                        <a:rPr lang="en-US" sz="1600" dirty="0"/>
                        <a:t>(c)</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200" spc="-3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solidFill>
                            <a:schemeClr val="tx1"/>
                          </a:solidFill>
                          <a:effectLst/>
                          <a:latin typeface="+mn-lt"/>
                          <a:ea typeface="+mn-ea"/>
                          <a:cs typeface="+mn-cs"/>
                        </a:rPr>
                        <a:t>In case, any matter deserves special  </a:t>
                      </a:r>
                    </a:p>
                    <a:p>
                      <a:r>
                        <a:rPr lang="en-US" sz="1800" kern="1200" dirty="0">
                          <a:solidFill>
                            <a:schemeClr val="tx1"/>
                          </a:solidFill>
                          <a:effectLst/>
                          <a:latin typeface="+mn-lt"/>
                          <a:ea typeface="+mn-ea"/>
                          <a:cs typeface="+mn-cs"/>
                        </a:rPr>
                        <a:t> attention</a:t>
                      </a:r>
                      <a:r>
                        <a:rPr lang="en-IN" sz="1800" kern="1200" baseline="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of the management, the same </a:t>
                      </a:r>
                    </a:p>
                    <a:p>
                      <a:r>
                        <a:rPr lang="en-US" sz="1800" kern="1200" dirty="0">
                          <a:solidFill>
                            <a:schemeClr val="tx1"/>
                          </a:solidFill>
                          <a:effectLst/>
                          <a:latin typeface="+mn-lt"/>
                          <a:ea typeface="+mn-ea"/>
                          <a:cs typeface="+mn-cs"/>
                        </a:rPr>
                        <a:t> may be reported.</a:t>
                      </a:r>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p>
                      <a:pPr marL="285750" indent="-285750">
                        <a:buFont typeface="Arial" panose="020B0604020202020204" pitchFamily="34" charset="0"/>
                        <a:buChar char="•"/>
                      </a:pPr>
                      <a:r>
                        <a:rPr lang="en-US" sz="1600" dirty="0"/>
                        <a:t>Report entries that need special attention of the management in reconciliation which cannot be classified in the earlier paragraphs only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162155813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3.</a:t>
            </a:r>
            <a:r>
              <a:rPr lang="en-US" sz="18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Money at Call and Short Notice</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3318148"/>
              </p:ext>
            </p:extLst>
          </p:nvPr>
        </p:nvGraphicFramePr>
        <p:xfrm>
          <a:off x="863600" y="1095372"/>
          <a:ext cx="8388350" cy="4645028"/>
        </p:xfrm>
        <a:graphic>
          <a:graphicData uri="http://schemas.openxmlformats.org/drawingml/2006/table">
            <a:tbl>
              <a:tblPr firstRow="1" bandRow="1">
                <a:tableStyleId>{2D5ABB26-0587-4C30-8999-92F81FD0307C}</a:tableStyleId>
              </a:tblPr>
              <a:tblGrid>
                <a:gridCol w="583526">
                  <a:extLst>
                    <a:ext uri="{9D8B030D-6E8A-4147-A177-3AD203B41FA5}">
                      <a16:colId xmlns:a16="http://schemas.microsoft.com/office/drawing/2014/main" val="4214519592"/>
                    </a:ext>
                  </a:extLst>
                </a:gridCol>
                <a:gridCol w="3802095">
                  <a:extLst>
                    <a:ext uri="{9D8B030D-6E8A-4147-A177-3AD203B41FA5}">
                      <a16:colId xmlns:a16="http://schemas.microsoft.com/office/drawing/2014/main" val="641814677"/>
                    </a:ext>
                  </a:extLst>
                </a:gridCol>
                <a:gridCol w="4002729">
                  <a:extLst>
                    <a:ext uri="{9D8B030D-6E8A-4147-A177-3AD203B41FA5}">
                      <a16:colId xmlns:a16="http://schemas.microsoft.com/office/drawing/2014/main" val="740549523"/>
                    </a:ext>
                  </a:extLst>
                </a:gridCol>
              </a:tblGrid>
              <a:tr h="2322514">
                <a:tc>
                  <a:txBody>
                    <a:bodyPr/>
                    <a:lstStyle/>
                    <a:p>
                      <a:pPr marL="121285">
                        <a:lnSpc>
                          <a:spcPts val="1375"/>
                        </a:lnSpc>
                      </a:pPr>
                      <a:endParaRPr lang="en-IN" sz="1100" dirty="0">
                        <a:effectLst/>
                        <a:latin typeface="+mj-lt"/>
                        <a:ea typeface="Times New Roman" panose="02020603050405020304" pitchFamily="18" charset="0"/>
                        <a:cs typeface="Times New Roman" panose="02020603050405020304" pitchFamily="18" charset="0"/>
                      </a:endParaRPr>
                    </a:p>
                    <a:p>
                      <a:pPr marL="121285">
                        <a:lnSpc>
                          <a:spcPts val="1375"/>
                        </a:lnSpc>
                      </a:pPr>
                      <a:r>
                        <a:rPr lang="en-US" sz="1800" b="1" kern="1200" dirty="0">
                          <a:solidFill>
                            <a:schemeClr val="tx1"/>
                          </a:solidFill>
                          <a:effectLst/>
                          <a:latin typeface="+mn-lt"/>
                          <a:ea typeface="+mn-ea"/>
                          <a:cs typeface="+mn-cs"/>
                        </a:rPr>
                        <a:t>(a)</a:t>
                      </a:r>
                      <a:endParaRPr lang="en-IN" sz="11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 Has the branch kept money-at-call and</a:t>
                      </a:r>
                    </a:p>
                    <a:p>
                      <a:r>
                        <a:rPr lang="en-US" sz="1600" kern="1200" dirty="0">
                          <a:solidFill>
                            <a:schemeClr val="tx1"/>
                          </a:solidFill>
                          <a:effectLst/>
                          <a:latin typeface="+mn-lt"/>
                          <a:ea typeface="+mn-ea"/>
                          <a:cs typeface="+mn-cs"/>
                        </a:rPr>
                        <a:t>  short</a:t>
                      </a:r>
                      <a:r>
                        <a:rPr lang="en-IN" sz="1600" kern="120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notice during the year?</a:t>
                      </a:r>
                      <a:endParaRPr lang="en-IN" sz="16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mj-lt"/>
                        </a:rPr>
                        <a:t>• State yes or no.  This is not only as at </a:t>
                      </a:r>
                    </a:p>
                    <a:p>
                      <a:r>
                        <a:rPr lang="en-US" sz="1600" dirty="0">
                          <a:latin typeface="+mj-lt"/>
                        </a:rPr>
                        <a:t>  year end but during the year </a:t>
                      </a:r>
                    </a:p>
                    <a:p>
                      <a:r>
                        <a:rPr lang="en-US" sz="1600" dirty="0">
                          <a:latin typeface="+mj-lt"/>
                        </a:rPr>
                        <a:t>• Check if this is applicable to the branch  • Read instructions received from HO with </a:t>
                      </a:r>
                    </a:p>
                    <a:p>
                      <a:r>
                        <a:rPr lang="en-US" sz="1600" dirty="0">
                          <a:latin typeface="+mj-lt"/>
                        </a:rPr>
                        <a:t>   regard to amount deposited. </a:t>
                      </a:r>
                    </a:p>
                    <a:p>
                      <a:r>
                        <a:rPr lang="en-US" sz="1600" dirty="0">
                          <a:latin typeface="+mj-lt"/>
                        </a:rPr>
                        <a:t>• Report </a:t>
                      </a:r>
                      <a:r>
                        <a:rPr lang="en-US" sz="1600" dirty="0" err="1">
                          <a:latin typeface="+mj-lt"/>
                        </a:rPr>
                        <a:t>unauthorised</a:t>
                      </a:r>
                      <a:r>
                        <a:rPr lang="en-US" sz="1600" dirty="0">
                          <a:latin typeface="+mj-lt"/>
                        </a:rPr>
                        <a:t> deposits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322514">
                <a:tc>
                  <a:txBody>
                    <a:bodyPr/>
                    <a:lstStyle/>
                    <a:p>
                      <a:pPr marL="118745">
                        <a:lnSpc>
                          <a:spcPts val="1375"/>
                        </a:lnSpc>
                      </a:pPr>
                      <a:endParaRPr lang="en-IN" sz="1100" dirty="0">
                        <a:effectLst/>
                        <a:latin typeface="+mj-lt"/>
                        <a:ea typeface="Times New Roman" panose="02020603050405020304" pitchFamily="18" charset="0"/>
                        <a:cs typeface="Times New Roman" panose="02020603050405020304" pitchFamily="18" charset="0"/>
                      </a:endParaRPr>
                    </a:p>
                    <a:p>
                      <a:pPr marL="118745">
                        <a:lnSpc>
                          <a:spcPts val="1375"/>
                        </a:lnSpc>
                      </a:pPr>
                      <a:r>
                        <a:rPr lang="en-US" sz="1800" b="1" kern="1200" dirty="0">
                          <a:solidFill>
                            <a:schemeClr val="tx1"/>
                          </a:solidFill>
                          <a:effectLst/>
                          <a:latin typeface="+mn-lt"/>
                          <a:ea typeface="+mn-ea"/>
                          <a:cs typeface="+mn-cs"/>
                        </a:rPr>
                        <a:t>(b)</a:t>
                      </a:r>
                    </a:p>
                    <a:p>
                      <a:pPr marL="118745">
                        <a:lnSpc>
                          <a:spcPts val="1375"/>
                        </a:lnSpc>
                      </a:pPr>
                      <a:r>
                        <a:rPr lang="en-US" sz="1800" b="1" kern="1200" dirty="0">
                          <a:solidFill>
                            <a:schemeClr val="tx1"/>
                          </a:solidFill>
                          <a:effectLst/>
                          <a:latin typeface="+mn-lt"/>
                          <a:ea typeface="+mn-ea"/>
                          <a:cs typeface="+mn-cs"/>
                        </a:rPr>
                        <a:t> </a:t>
                      </a:r>
                      <a:endParaRPr lang="en-IN" sz="11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3020">
                        <a:lnSpc>
                          <a:spcPts val="1350"/>
                        </a:lnSpc>
                      </a:pPr>
                      <a:endParaRPr lang="en-IN" sz="1100" dirty="0">
                        <a:effectLst/>
                        <a:latin typeface="+mj-lt"/>
                        <a:ea typeface="Times New Roman" panose="02020603050405020304" pitchFamily="18" charset="0"/>
                        <a:cs typeface="Times New Roman" panose="02020603050405020304" pitchFamily="18" charset="0"/>
                      </a:endParaRPr>
                    </a:p>
                    <a:p>
                      <a:r>
                        <a:rPr lang="en-US" sz="1600" kern="1200" dirty="0">
                          <a:solidFill>
                            <a:schemeClr val="tx1"/>
                          </a:solidFill>
                          <a:effectLst/>
                          <a:highlight>
                            <a:srgbClr val="00FFFF"/>
                          </a:highlight>
                          <a:latin typeface="+mn-lt"/>
                          <a:ea typeface="+mn-ea"/>
                          <a:cs typeface="+mn-cs"/>
                        </a:rPr>
                        <a:t> Has the year-end balance been duly </a:t>
                      </a:r>
                    </a:p>
                    <a:p>
                      <a:r>
                        <a:rPr lang="en-US" sz="1600" kern="1200" dirty="0">
                          <a:solidFill>
                            <a:schemeClr val="tx1"/>
                          </a:solidFill>
                          <a:effectLst/>
                          <a:highlight>
                            <a:srgbClr val="00FFFF"/>
                          </a:highlight>
                          <a:latin typeface="+mn-lt"/>
                          <a:ea typeface="+mn-ea"/>
                          <a:cs typeface="+mn-cs"/>
                        </a:rPr>
                        <a:t> confirmed</a:t>
                      </a:r>
                      <a:r>
                        <a:rPr lang="en-IN" sz="1600" kern="1200" dirty="0">
                          <a:solidFill>
                            <a:schemeClr val="tx1"/>
                          </a:solidFill>
                          <a:effectLst/>
                          <a:highlight>
                            <a:srgbClr val="00FFFF"/>
                          </a:highlight>
                          <a:latin typeface="+mn-lt"/>
                          <a:ea typeface="+mn-ea"/>
                          <a:cs typeface="+mn-cs"/>
                        </a:rPr>
                        <a:t> </a:t>
                      </a:r>
                      <a:r>
                        <a:rPr lang="en-US" sz="1600" kern="1200" dirty="0">
                          <a:solidFill>
                            <a:schemeClr val="tx1"/>
                          </a:solidFill>
                          <a:effectLst/>
                          <a:highlight>
                            <a:srgbClr val="00FFFF"/>
                          </a:highlight>
                          <a:latin typeface="+mn-lt"/>
                          <a:ea typeface="+mn-ea"/>
                          <a:cs typeface="+mn-cs"/>
                        </a:rPr>
                        <a:t>and reconciled?</a:t>
                      </a:r>
                      <a:endParaRPr lang="en-IN" sz="1050" dirty="0">
                        <a:effectLst/>
                        <a:highlight>
                          <a:srgbClr val="00FFFF"/>
                        </a:highligh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mj-lt"/>
                        </a:rPr>
                        <a:t> Obtain Confirmation of all such balances, </a:t>
                      </a:r>
                    </a:p>
                    <a:p>
                      <a:r>
                        <a:rPr lang="en-US" sz="1600" dirty="0">
                          <a:latin typeface="+mj-lt"/>
                        </a:rPr>
                        <a:t>  if any  </a:t>
                      </a:r>
                    </a:p>
                    <a:p>
                      <a:r>
                        <a:rPr lang="en-US" sz="1600" dirty="0">
                          <a:latin typeface="+mj-lt"/>
                        </a:rPr>
                        <a:t>• If Confirmation has not been obtainable, </a:t>
                      </a:r>
                    </a:p>
                    <a:p>
                      <a:r>
                        <a:rPr lang="en-US" sz="1600" dirty="0">
                          <a:latin typeface="+mj-lt"/>
                        </a:rPr>
                        <a:t>  state so  </a:t>
                      </a:r>
                    </a:p>
                    <a:p>
                      <a:r>
                        <a:rPr lang="en-US" sz="1600" dirty="0">
                          <a:latin typeface="+mj-lt"/>
                        </a:rPr>
                        <a:t>• Check Reconciliation  </a:t>
                      </a:r>
                    </a:p>
                    <a:p>
                      <a:r>
                        <a:rPr lang="en-US" sz="1600" dirty="0">
                          <a:latin typeface="+mj-lt"/>
                        </a:rPr>
                        <a:t>• Report any pending items not </a:t>
                      </a:r>
                    </a:p>
                    <a:p>
                      <a:r>
                        <a:rPr lang="en-US" sz="1600" dirty="0">
                          <a:latin typeface="+mj-lt"/>
                        </a:rPr>
                        <a:t>  subsequently cleared after March 31, </a:t>
                      </a:r>
                    </a:p>
                    <a:p>
                      <a:r>
                        <a:rPr lang="en-US" sz="1600" dirty="0">
                          <a:latin typeface="+mj-lt"/>
                        </a:rPr>
                        <a:t>  </a:t>
                      </a:r>
                      <a:r>
                        <a:rPr lang="en-US" sz="1600" dirty="0" smtClean="0">
                          <a:latin typeface="+mj-lt"/>
                        </a:rPr>
                        <a:t>2022 </a:t>
                      </a:r>
                      <a:endParaRPr 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1866397"/>
                  </a:ext>
                </a:extLst>
              </a:tr>
            </a:tbl>
          </a:graphicData>
        </a:graphic>
      </p:graphicFrame>
    </p:spTree>
    <p:extLst>
      <p:ext uri="{BB962C8B-B14F-4D97-AF65-F5344CB8AC3E}">
        <p14:creationId xmlns:p14="http://schemas.microsoft.com/office/powerpoint/2010/main" val="316849647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1"/>
            <a:ext cx="9059863" cy="843280"/>
          </a:xfrm>
        </p:spPr>
        <p:txBody>
          <a:bodyPr/>
          <a:lstStyle/>
          <a:p>
            <a:r>
              <a:rPr lang="en-US" dirty="0">
                <a:solidFill>
                  <a:schemeClr val="accent2">
                    <a:lumMod val="50000"/>
                  </a:schemeClr>
                </a:solidFill>
                <a:latin typeface="Arial Rounded MT Bold" pitchFamily="34" charset="0"/>
              </a:rPr>
              <a:t>I – Assets  3.</a:t>
            </a:r>
            <a:r>
              <a:rPr lang="en-US" sz="18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Money at Call and Short Notice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76959620"/>
              </p:ext>
            </p:extLst>
          </p:nvPr>
        </p:nvGraphicFramePr>
        <p:xfrm>
          <a:off x="244475" y="1095373"/>
          <a:ext cx="9424990" cy="491934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pPr marL="126365">
                        <a:lnSpc>
                          <a:spcPts val="1375"/>
                        </a:lnSpc>
                      </a:pPr>
                      <a:r>
                        <a:rPr lang="en-US" sz="1600" b="1" kern="1200" dirty="0">
                          <a:solidFill>
                            <a:schemeClr val="tx1"/>
                          </a:solidFill>
                          <a:effectLst/>
                          <a:latin typeface="+mn-lt"/>
                          <a:ea typeface="+mn-ea"/>
                          <a:cs typeface="+mn-cs"/>
                        </a:rPr>
                        <a:t>(c)</a:t>
                      </a:r>
                      <a:endParaRPr lang="en-IN" sz="1050" kern="12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highlight>
                            <a:srgbClr val="00FFFF"/>
                          </a:highlight>
                          <a:latin typeface="+mn-lt"/>
                          <a:ea typeface="+mn-ea"/>
                          <a:cs typeface="+mn-cs"/>
                        </a:rPr>
                        <a:t>Has interest accrued up to the year-end been</a:t>
                      </a:r>
                      <a:r>
                        <a:rPr lang="en-IN" sz="1800" kern="120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properly recorded?</a:t>
                      </a:r>
                      <a:endParaRPr lang="en-IN" sz="1100" dirty="0">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Check if interest at applicable rates is properly </a:t>
                      </a:r>
                      <a:r>
                        <a:rPr lang="en-US" sz="1600" dirty="0" err="1"/>
                        <a:t>recognised</a:t>
                      </a:r>
                      <a:r>
                        <a:rPr lang="en-US" sz="16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pPr marL="118745">
                        <a:spcBef>
                          <a:spcPts val="5"/>
                        </a:spcBef>
                        <a:spcAft>
                          <a:spcPts val="0"/>
                        </a:spcAft>
                      </a:pPr>
                      <a:r>
                        <a:rPr lang="en-US" sz="1600" b="1" kern="1200" dirty="0">
                          <a:solidFill>
                            <a:schemeClr val="tx1"/>
                          </a:solidFill>
                          <a:effectLst/>
                          <a:latin typeface="+mn-lt"/>
                          <a:ea typeface="+mn-ea"/>
                          <a:cs typeface="+mn-cs"/>
                        </a:rPr>
                        <a:t>(d)</a:t>
                      </a:r>
                      <a:endParaRPr lang="en-IN" sz="1050" kern="1200" dirty="0">
                        <a:solidFill>
                          <a:schemeClr val="tx1"/>
                        </a:solidFill>
                        <a:effectLst/>
                        <a:latin typeface="+mn-lt"/>
                        <a:ea typeface="Times New Roman" panose="02020603050405020304" pitchFamily="18" charset="0"/>
                        <a:cs typeface="Times New Roman" panose="02020603050405020304" pitchFamily="18" charset="0"/>
                      </a:endParaRP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Whether instructions/guidelines, if any, laid down by the controlling authorities of the bank</a:t>
                      </a:r>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have been complied with?</a:t>
                      </a:r>
                      <a:endParaRPr lang="en-IN" sz="1800" kern="12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whether instructions/ guidelines laid down by the controlling authority been complied by branch.  </a:t>
                      </a:r>
                    </a:p>
                    <a:p>
                      <a:r>
                        <a:rPr lang="en-US" sz="1600" dirty="0"/>
                        <a:t>•    Any deviation, same should be commented.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18251620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4. Investments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1578562"/>
              </p:ext>
            </p:extLst>
          </p:nvPr>
        </p:nvGraphicFramePr>
        <p:xfrm>
          <a:off x="244475" y="1095375"/>
          <a:ext cx="9424990" cy="5006444"/>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1687726">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In respect of purchase and sale of investments, has the branch acted within its delegated authority, having regard to the instructions/ guidelines in this behalf issued by the controlling authorities of the bank?</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Check if this was at all applicable to the branch</a:t>
                      </a:r>
                    </a:p>
                    <a:p>
                      <a:pPr marL="285750" indent="-285750">
                        <a:buFont typeface="Arial" panose="020B0604020202020204" pitchFamily="34" charset="0"/>
                        <a:buChar char="•"/>
                      </a:pPr>
                      <a:r>
                        <a:rPr lang="en-US" sz="1600" dirty="0"/>
                        <a:t>Verify instructions from Corporate office regarding accounting of income on investments.</a:t>
                      </a:r>
                    </a:p>
                    <a:p>
                      <a:pPr marL="285750" indent="-285750">
                        <a:buFont typeface="Arial" panose="020B0604020202020204" pitchFamily="34" charset="0"/>
                        <a:buChar char="•"/>
                      </a:pPr>
                      <a:r>
                        <a:rPr lang="en-US" sz="1600" dirty="0"/>
                        <a:t> Comment in case of breach of instructions of controlling authorities of the branch.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3208124">
                <a:tc>
                  <a:txBody>
                    <a:bodyPr/>
                    <a:lstStyle/>
                    <a:p>
                      <a:r>
                        <a:rPr lang="en-US" sz="1600"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600" dirty="0">
                          <a:effectLst/>
                          <a:latin typeface="+mn-lt"/>
                          <a:ea typeface="Times New Roman" panose="02020603050405020304" pitchFamily="18" charset="0"/>
                          <a:cs typeface="Times New Roman" panose="02020603050405020304" pitchFamily="18" charset="0"/>
                        </a:rPr>
                        <a:t>Have the investments held by the branch whether on its own account or on behalf of the Head Office/other branches been made available for physical verification? Where the investments are not in the possession of the branch, whether evidences with regard to their physical verification have been produced?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confirmation – Held or not held during the year</a:t>
                      </a:r>
                    </a:p>
                    <a:p>
                      <a:pPr marL="285750" indent="-285750">
                        <a:buFont typeface="Arial" panose="020B0604020202020204" pitchFamily="34" charset="0"/>
                        <a:buChar char="•"/>
                      </a:pPr>
                      <a:r>
                        <a:rPr lang="en-US" sz="1600" dirty="0"/>
                        <a:t> Physical verification of investment certificates with the investment register.</a:t>
                      </a:r>
                    </a:p>
                    <a:p>
                      <a:pPr marL="285750" indent="-285750">
                        <a:buFont typeface="Arial" panose="020B0604020202020204" pitchFamily="34" charset="0"/>
                        <a:buChar char="•"/>
                      </a:pPr>
                      <a:r>
                        <a:rPr lang="en-US" sz="1600" dirty="0"/>
                        <a:t> If not available, verify evidence for not keeping the same in possession.</a:t>
                      </a:r>
                    </a:p>
                    <a:p>
                      <a:pPr marL="285750" indent="-285750">
                        <a:buFont typeface="Arial" panose="020B0604020202020204" pitchFamily="34" charset="0"/>
                        <a:buChar char="•"/>
                      </a:pPr>
                      <a:r>
                        <a:rPr lang="en-US" sz="1600" dirty="0"/>
                        <a:t>If sent for </a:t>
                      </a:r>
                      <a:r>
                        <a:rPr lang="en-US" sz="1600" dirty="0" err="1"/>
                        <a:t>realisation</a:t>
                      </a:r>
                      <a:r>
                        <a:rPr lang="en-US" sz="1600" dirty="0"/>
                        <a:t>, verify acknowledgment.</a:t>
                      </a:r>
                    </a:p>
                    <a:p>
                      <a:pPr marL="285750" indent="-285750">
                        <a:buFont typeface="Arial" panose="020B0604020202020204" pitchFamily="34" charset="0"/>
                        <a:buChar char="•"/>
                      </a:pPr>
                      <a:r>
                        <a:rPr lang="en-US" sz="1600" dirty="0"/>
                        <a:t>Neither of the above comment.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94189603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4. Investments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44475" y="1095374"/>
          <a:ext cx="9424990" cy="515828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533612">
                <a:tc>
                  <a:txBody>
                    <a:bodyPr/>
                    <a:lstStyle/>
                    <a:p>
                      <a:r>
                        <a:rPr lang="en-US" sz="1600"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Is the mode of valuation of investments in accordance with the RBI guidelines or the norms prescribed by the relevant regulatory authority of the country in which the branch is</a:t>
                      </a:r>
                    </a:p>
                    <a:p>
                      <a:r>
                        <a:rPr lang="en-US" sz="1600" dirty="0"/>
                        <a:t>located whichever are more stringent?</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corporate office guidelines for valuation of investment.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Obtain statement showing the basis of valuation of investment. If statement not received, comment accordingly in report. </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In case valuation breaches guidelines, impact of the same on profit should be reported along with deviation details.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624670">
                <a:tc>
                  <a:txBody>
                    <a:bodyPr/>
                    <a:lstStyle/>
                    <a:p>
                      <a:r>
                        <a:rPr lang="en-US" sz="1600" dirty="0"/>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600" dirty="0">
                          <a:effectLst/>
                          <a:latin typeface="+mn-lt"/>
                          <a:ea typeface="Times New Roman" panose="02020603050405020304" pitchFamily="18" charset="0"/>
                          <a:cs typeface="Times New Roman" panose="02020603050405020304" pitchFamily="18" charset="0"/>
                        </a:rPr>
                        <a:t>Whether there are any matured or overdue investments which have not been </a:t>
                      </a:r>
                      <a:r>
                        <a:rPr lang="en-US" sz="1600" dirty="0" err="1">
                          <a:effectLst/>
                          <a:latin typeface="+mn-lt"/>
                          <a:ea typeface="Times New Roman" panose="02020603050405020304" pitchFamily="18" charset="0"/>
                          <a:cs typeface="Times New Roman" panose="02020603050405020304" pitchFamily="18" charset="0"/>
                        </a:rPr>
                        <a:t>encashed</a:t>
                      </a:r>
                      <a:r>
                        <a:rPr lang="en-US" sz="1600" dirty="0">
                          <a:effectLst/>
                          <a:latin typeface="+mn-lt"/>
                          <a:ea typeface="Times New Roman" panose="02020603050405020304" pitchFamily="18" charset="0"/>
                          <a:cs typeface="Times New Roman" panose="02020603050405020304" pitchFamily="18" charset="0"/>
                        </a:rPr>
                        <a:t> and / or has not been serviced? If so, give</a:t>
                      </a:r>
                    </a:p>
                    <a:p>
                      <a:pPr marL="68580" marR="56515">
                        <a:lnSpc>
                          <a:spcPct val="150000"/>
                        </a:lnSpc>
                        <a:spcAft>
                          <a:spcPts val="0"/>
                        </a:spcAft>
                      </a:pPr>
                      <a:r>
                        <a:rPr lang="en-US" sz="1600" dirty="0">
                          <a:effectLst/>
                          <a:latin typeface="+mn-lt"/>
                          <a:ea typeface="Times New Roman" panose="02020603050405020304" pitchFamily="18" charset="0"/>
                          <a:cs typeface="Times New Roman" panose="02020603050405020304" pitchFamily="18" charset="0"/>
                        </a:rPr>
                        <a:t>details?</a:t>
                      </a:r>
                    </a:p>
                    <a:p>
                      <a:pPr marL="68580" marR="56515">
                        <a:lnSpc>
                          <a:spcPct val="150000"/>
                        </a:lnSpc>
                        <a:spcAft>
                          <a:spcPts val="0"/>
                        </a:spcAft>
                      </a:pPr>
                      <a:endParaRPr lang="en-IN" sz="16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Verify the Investment register </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Give details of such investments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75981197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70648656"/>
              </p:ext>
            </p:extLst>
          </p:nvPr>
        </p:nvGraphicFramePr>
        <p:xfrm>
          <a:off x="244475" y="990603"/>
          <a:ext cx="9424990" cy="5251231"/>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4139282">
                <a:tc>
                  <a:txBody>
                    <a:bodyPr/>
                    <a:lstStyle/>
                    <a:p>
                      <a:endParaRPr lang="en-US" sz="1600" dirty="0"/>
                    </a:p>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7945" marR="58420" algn="just">
                        <a:lnSpc>
                          <a:spcPct val="150000"/>
                        </a:lnSpc>
                        <a:spcAft>
                          <a:spcPts val="0"/>
                        </a:spcAft>
                      </a:pPr>
                      <a:r>
                        <a:rPr lang="en-US" sz="1400" dirty="0">
                          <a:effectLst/>
                          <a:latin typeface="+mj-lt"/>
                          <a:ea typeface="Times New Roman" panose="02020603050405020304" pitchFamily="18" charset="0"/>
                          <a:cs typeface="Times New Roman" panose="02020603050405020304" pitchFamily="18" charset="0"/>
                        </a:rPr>
                        <a:t>(</a:t>
                      </a:r>
                      <a:r>
                        <a:rPr lang="en-US" sz="1400" dirty="0" err="1">
                          <a:effectLst/>
                          <a:latin typeface="+mj-lt"/>
                          <a:ea typeface="Times New Roman" panose="02020603050405020304" pitchFamily="18" charset="0"/>
                          <a:cs typeface="Times New Roman" panose="02020603050405020304" pitchFamily="18" charset="0"/>
                        </a:rPr>
                        <a:t>i</a:t>
                      </a:r>
                      <a:r>
                        <a:rPr lang="en-US" sz="1400" dirty="0">
                          <a:effectLst/>
                          <a:latin typeface="+mj-lt"/>
                          <a:ea typeface="Times New Roman" panose="02020603050405020304" pitchFamily="18" charset="0"/>
                          <a:cs typeface="Times New Roman" panose="02020603050405020304" pitchFamily="18" charset="0"/>
                        </a:rPr>
                        <a:t>)</a:t>
                      </a:r>
                      <a:r>
                        <a:rPr lang="en-US" sz="1400" spc="-85"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The</a:t>
                      </a:r>
                      <a:r>
                        <a:rPr lang="en-US" sz="1400" spc="-70"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answers</a:t>
                      </a:r>
                      <a:r>
                        <a:rPr lang="en-US" sz="1400" spc="-75"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to</a:t>
                      </a:r>
                      <a:r>
                        <a:rPr lang="en-US" sz="1400" spc="-80"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the</a:t>
                      </a:r>
                      <a:r>
                        <a:rPr lang="en-US" sz="1400" spc="-65"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following</a:t>
                      </a:r>
                      <a:r>
                        <a:rPr lang="en-US" sz="1400" spc="-90"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questions</a:t>
                      </a:r>
                      <a:r>
                        <a:rPr lang="en-US" sz="1400" spc="-75"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may be based on the auditor’s examination of all large</a:t>
                      </a:r>
                      <a:r>
                        <a:rPr lang="en-US" sz="1400" spc="-10" dirty="0">
                          <a:effectLst/>
                          <a:latin typeface="+mj-lt"/>
                          <a:ea typeface="Times New Roman" panose="02020603050405020304" pitchFamily="18" charset="0"/>
                          <a:cs typeface="Times New Roman" panose="02020603050405020304" pitchFamily="18" charset="0"/>
                        </a:rPr>
                        <a:t> </a:t>
                      </a:r>
                      <a:r>
                        <a:rPr lang="en-US" sz="1400" dirty="0">
                          <a:effectLst/>
                          <a:latin typeface="+mj-lt"/>
                          <a:ea typeface="Times New Roman" panose="02020603050405020304" pitchFamily="18" charset="0"/>
                          <a:cs typeface="Times New Roman" panose="02020603050405020304" pitchFamily="18" charset="0"/>
                        </a:rPr>
                        <a:t>advances.</a:t>
                      </a:r>
                      <a:endParaRPr lang="en-IN" sz="1200" dirty="0">
                        <a:effectLst/>
                        <a:latin typeface="+mj-lt"/>
                        <a:ea typeface="Times New Roman" panose="02020603050405020304" pitchFamily="18" charset="0"/>
                        <a:cs typeface="Times New Roman" panose="02020603050405020304" pitchFamily="18" charset="0"/>
                      </a:endParaRPr>
                    </a:p>
                    <a:p>
                      <a:pPr marR="0" algn="l" rtl="0"/>
                      <a:r>
                        <a:rPr lang="en-US" sz="1400" dirty="0" smtClean="0">
                          <a:effectLst/>
                          <a:latin typeface="+mj-lt"/>
                          <a:ea typeface="Times New Roman" panose="02020603050405020304" pitchFamily="18" charset="0"/>
                          <a:cs typeface="Times New Roman" panose="02020603050405020304" pitchFamily="18" charset="0"/>
                        </a:rPr>
                        <a:t>For this purpose</a:t>
                      </a:r>
                      <a:r>
                        <a:rPr lang="en-US" sz="1200" b="1" dirty="0" smtClean="0">
                          <a:solidFill>
                            <a:srgbClr val="FF0000"/>
                          </a:solidFill>
                          <a:effectLst/>
                          <a:latin typeface="+mj-lt"/>
                          <a:ea typeface="Times New Roman" panose="02020603050405020304" pitchFamily="18" charset="0"/>
                          <a:cs typeface="Times New Roman" panose="02020603050405020304" pitchFamily="18" charset="0"/>
                        </a:rPr>
                        <a:t>, </a:t>
                      </a:r>
                      <a:r>
                        <a:rPr lang="en-US" sz="1300" b="0" i="0" u="none" strike="noStrike" baseline="0" dirty="0" smtClean="0">
                          <a:solidFill>
                            <a:srgbClr val="FF0000"/>
                          </a:solidFill>
                          <a:highlight>
                            <a:srgbClr val="FFFF00"/>
                          </a:highlight>
                          <a:latin typeface="+mj-lt"/>
                        </a:rPr>
                        <a:t>large advances are those in respect of which the outstanding amount is in excess of 10%  of outstanding aggregate balance of fund based and non-fund based advances   of   the   branch   or   Rs.10 crores,</a:t>
                      </a:r>
                      <a:r>
                        <a:rPr lang="en-IN" sz="1300" b="0" i="0" u="none" strike="noStrike" baseline="0" dirty="0" smtClean="0">
                          <a:solidFill>
                            <a:srgbClr val="FF0000"/>
                          </a:solidFill>
                          <a:highlight>
                            <a:srgbClr val="FFFF00"/>
                          </a:highlight>
                          <a:latin typeface="+mj-lt"/>
                        </a:rPr>
                        <a:t> </a:t>
                      </a:r>
                      <a:r>
                        <a:rPr lang="en-US" sz="1300" b="0" i="0" u="none" strike="noStrike" baseline="0" dirty="0" smtClean="0">
                          <a:solidFill>
                            <a:srgbClr val="FF0000"/>
                          </a:solidFill>
                          <a:highlight>
                            <a:srgbClr val="FFFF00"/>
                          </a:highlight>
                          <a:latin typeface="+mj-lt"/>
                        </a:rPr>
                        <a:t>whichever is less</a:t>
                      </a:r>
                      <a:r>
                        <a:rPr lang="en-US" sz="1300" b="1" i="0" u="none" strike="noStrike" baseline="0" dirty="0" smtClean="0">
                          <a:solidFill>
                            <a:srgbClr val="FF0000"/>
                          </a:solidFill>
                          <a:highlight>
                            <a:srgbClr val="FFFF00"/>
                          </a:highlight>
                          <a:latin typeface="+mj-lt"/>
                        </a:rPr>
                        <a:t>.</a:t>
                      </a:r>
                      <a:endParaRPr lang="en-IN" sz="1300" b="0" i="0" u="none" strike="noStrike" baseline="0" dirty="0" smtClean="0">
                        <a:solidFill>
                          <a:srgbClr val="FF0000"/>
                        </a:solidFill>
                        <a:highlight>
                          <a:srgbClr val="FFFF00"/>
                        </a:highlight>
                        <a:latin typeface="+mj-lt"/>
                      </a:endParaRPr>
                    </a:p>
                    <a:p>
                      <a:pPr marR="0" algn="l" rtl="0"/>
                      <a:r>
                        <a:rPr lang="en-US" sz="1300" dirty="0" smtClean="0">
                          <a:effectLst/>
                          <a:highlight>
                            <a:srgbClr val="FFFF00"/>
                          </a:highlight>
                          <a:latin typeface="+mj-lt"/>
                          <a:ea typeface="Times New Roman" panose="02020603050405020304" pitchFamily="18" charset="0"/>
                          <a:cs typeface="Times New Roman" panose="02020603050405020304" pitchFamily="18" charset="0"/>
                        </a:rPr>
                        <a:t>Care-</a:t>
                      </a:r>
                      <a:r>
                        <a:rPr lang="en-US" sz="1300" spc="-4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For</a:t>
                      </a:r>
                      <a:r>
                        <a:rPr lang="en-US" sz="1300" spc="-45"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all</a:t>
                      </a:r>
                      <a:r>
                        <a:rPr lang="en-US" sz="1300" spc="-4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accounts</a:t>
                      </a:r>
                      <a:r>
                        <a:rPr lang="en-US" sz="1300" spc="-4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above</a:t>
                      </a:r>
                      <a:r>
                        <a:rPr lang="en-US" sz="1300" spc="-5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the</a:t>
                      </a:r>
                      <a:r>
                        <a:rPr lang="en-US" sz="1300" spc="-5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threshold,</a:t>
                      </a:r>
                      <a:r>
                        <a:rPr lang="en-US" sz="1300" spc="-45"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the</a:t>
                      </a:r>
                      <a:r>
                        <a:rPr lang="en-IN" sz="1300" dirty="0" smtClean="0">
                          <a:solidFill>
                            <a:schemeClr val="tx1"/>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transaction audit/account specific details to</a:t>
                      </a:r>
                      <a:r>
                        <a:rPr lang="en-US" sz="1300" spc="-7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be</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 seen   and   commented,   whereas   below</a:t>
                      </a:r>
                      <a:r>
                        <a:rPr lang="en-US" sz="1300" spc="10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the</a:t>
                      </a:r>
                      <a:r>
                        <a:rPr lang="en-IN" sz="1300" dirty="0" smtClean="0">
                          <a:solidFill>
                            <a:schemeClr val="tx1"/>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threshold,</a:t>
                      </a:r>
                      <a:r>
                        <a:rPr lang="en-US" sz="1300" spc="-4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the</a:t>
                      </a:r>
                      <a:r>
                        <a:rPr lang="en-US" sz="1300" spc="-5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process</a:t>
                      </a:r>
                      <a:r>
                        <a:rPr lang="en-US" sz="1300" spc="-4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needs</a:t>
                      </a:r>
                      <a:r>
                        <a:rPr lang="en-US" sz="1300" spc="-4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to</a:t>
                      </a:r>
                      <a:r>
                        <a:rPr lang="en-US" sz="1300" spc="-4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be</a:t>
                      </a:r>
                      <a:r>
                        <a:rPr lang="en-US" sz="1300" spc="-4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checked</a:t>
                      </a:r>
                      <a:r>
                        <a:rPr lang="en-US" sz="1300" spc="-4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and</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 commented upon. Comments of the branch auditor</a:t>
                      </a:r>
                      <a:r>
                        <a:rPr lang="en-US" sz="1300" spc="14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on</a:t>
                      </a:r>
                      <a:r>
                        <a:rPr lang="en-US" sz="1300" spc="145"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advances</a:t>
                      </a:r>
                      <a:r>
                        <a:rPr lang="en-US" sz="1300" spc="145"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with</a:t>
                      </a:r>
                      <a:r>
                        <a:rPr lang="en-US" sz="1300" spc="145"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significant</a:t>
                      </a:r>
                      <a:r>
                        <a:rPr lang="en-US" sz="1300" spc="15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adverse</a:t>
                      </a:r>
                      <a:r>
                        <a:rPr lang="en-IN" sz="1300" dirty="0" smtClean="0">
                          <a:solidFill>
                            <a:schemeClr val="tx1"/>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features,</a:t>
                      </a:r>
                      <a:r>
                        <a:rPr lang="en-US" sz="1300" spc="-3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which</a:t>
                      </a:r>
                      <a:r>
                        <a:rPr lang="en-US" sz="1300" spc="-3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might</a:t>
                      </a:r>
                      <a:r>
                        <a:rPr lang="en-US" sz="1300" spc="-3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need</a:t>
                      </a:r>
                      <a:r>
                        <a:rPr lang="en-US" sz="1300" spc="-3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the</a:t>
                      </a:r>
                      <a:r>
                        <a:rPr lang="en-US" sz="1300" spc="-3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attention</a:t>
                      </a:r>
                      <a:r>
                        <a:rPr lang="en-US" sz="1300" spc="-3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of</a:t>
                      </a:r>
                      <a:r>
                        <a:rPr lang="en-US" sz="1300" spc="-35"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the</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 management   /   Statutory   Central</a:t>
                      </a:r>
                      <a:r>
                        <a:rPr lang="en-US" sz="1300" spc="180" dirty="0" smtClean="0">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effectLst/>
                          <a:highlight>
                            <a:srgbClr val="FFFF00"/>
                          </a:highlight>
                          <a:latin typeface="+mj-lt"/>
                          <a:ea typeface="Times New Roman" panose="02020603050405020304" pitchFamily="18" charset="0"/>
                          <a:cs typeface="Times New Roman" panose="02020603050405020304" pitchFamily="18" charset="0"/>
                        </a:rPr>
                        <a:t>Auditors,</a:t>
                      </a:r>
                      <a:r>
                        <a:rPr lang="en-IN" sz="1300" dirty="0" smtClean="0">
                          <a:solidFill>
                            <a:schemeClr val="tx1"/>
                          </a:solidFill>
                          <a:effectLst/>
                          <a:highlight>
                            <a:srgbClr val="FFFF00"/>
                          </a:highlight>
                          <a:latin typeface="+mj-lt"/>
                          <a:ea typeface="Times New Roman" panose="02020603050405020304" pitchFamily="18" charset="0"/>
                          <a:cs typeface="Times New Roman" panose="02020603050405020304" pitchFamily="18" charset="0"/>
                        </a:rPr>
                        <a:t> </a:t>
                      </a:r>
                      <a:r>
                        <a:rPr lang="en-US" sz="1300" dirty="0" smtClean="0">
                          <a:solidFill>
                            <a:srgbClr val="000000"/>
                          </a:solidFill>
                          <a:effectLst/>
                          <a:highlight>
                            <a:srgbClr val="FFFF00"/>
                          </a:highlight>
                          <a:latin typeface="+mj-lt"/>
                          <a:ea typeface="Times New Roman" panose="02020603050405020304" pitchFamily="18" charset="0"/>
                          <a:cs typeface="Times New Roman" panose="02020603050405020304" pitchFamily="18" charset="0"/>
                        </a:rPr>
                        <a:t>should be appended to the LFAR.</a:t>
                      </a:r>
                      <a:endParaRPr lang="en-IN" sz="13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a list of all large advances &gt; 10%</a:t>
                      </a:r>
                    </a:p>
                    <a:p>
                      <a:pPr marL="285750" indent="-285750">
                        <a:buFont typeface="Arial" panose="020B0604020202020204" pitchFamily="34" charset="0"/>
                        <a:buChar char="•"/>
                      </a:pPr>
                      <a:r>
                        <a:rPr lang="en-US" sz="1600" dirty="0"/>
                        <a:t> All such advances have to be examined where they exceed Rs 10 crores. </a:t>
                      </a:r>
                    </a:p>
                    <a:p>
                      <a:pPr marL="285750" indent="-285750">
                        <a:buFont typeface="Arial" panose="020B0604020202020204" pitchFamily="34" charset="0"/>
                        <a:buChar char="•"/>
                      </a:pPr>
                      <a:r>
                        <a:rPr lang="en-US" sz="1600" dirty="0"/>
                        <a:t>For large advances, all details in the LFAR and for other advances, process to be commented upon. </a:t>
                      </a:r>
                    </a:p>
                    <a:p>
                      <a:pPr marL="285750" indent="-285750">
                        <a:buFont typeface="Arial" panose="020B0604020202020204" pitchFamily="34" charset="0"/>
                        <a:buChar char="•"/>
                      </a:pPr>
                      <a:r>
                        <a:rPr lang="en-US" sz="1600" dirty="0"/>
                        <a:t>If no large advances as per LFAR threshold, select the top most advances that amount to 60% (say) of the total advances for checking and reporting</a:t>
                      </a:r>
                      <a:r>
                        <a:rPr lang="en-US" sz="1600" dirty="0" smtClean="0"/>
                        <a:t>.</a:t>
                      </a:r>
                    </a:p>
                    <a:p>
                      <a:pPr marL="285750" indent="-285750">
                        <a:buFont typeface="Arial" panose="020B0604020202020204" pitchFamily="34" charset="0"/>
                        <a:buChar char="•"/>
                      </a:pPr>
                      <a:r>
                        <a:rPr lang="en-IN" sz="1600" i="1" u="sng" dirty="0" smtClean="0"/>
                        <a:t>Earlier it was in excess of 5% of the aggregate advances of the branch or Rs. 2 crores, whichever is less.</a:t>
                      </a:r>
                      <a:endParaRPr lang="en-US" sz="1600" i="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056603">
                <a:tc>
                  <a:txBody>
                    <a:bodyPr/>
                    <a:lstStyle/>
                    <a:p>
                      <a:r>
                        <a:rPr lang="en-US" sz="1600" dirty="0"/>
                        <a:t>(2)</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300" dirty="0">
                          <a:effectLst/>
                          <a:latin typeface="+mn-lt"/>
                          <a:ea typeface="Times New Roman" panose="02020603050405020304" pitchFamily="18" charset="0"/>
                          <a:cs typeface="Times New Roman" panose="02020603050405020304" pitchFamily="18" charset="0"/>
                        </a:rPr>
                        <a:t>The critical comments based on the review of the above and other test check should be given in respective paragraphs as given in</a:t>
                      </a:r>
                      <a:r>
                        <a:rPr lang="en-US" sz="1300" baseline="0" dirty="0">
                          <a:effectLst/>
                          <a:latin typeface="+mn-lt"/>
                          <a:ea typeface="Times New Roman" panose="02020603050405020304" pitchFamily="18" charset="0"/>
                          <a:cs typeface="Times New Roman" panose="02020603050405020304" pitchFamily="18" charset="0"/>
                        </a:rPr>
                        <a:t> </a:t>
                      </a:r>
                      <a:r>
                        <a:rPr lang="en-US" sz="1300" dirty="0">
                          <a:effectLst/>
                          <a:latin typeface="+mn-lt"/>
                          <a:ea typeface="Times New Roman" panose="02020603050405020304" pitchFamily="18" charset="0"/>
                          <a:cs typeface="Times New Roman" panose="02020603050405020304" pitchFamily="18" charset="0"/>
                        </a:rPr>
                        <a:t>LFAR given below.</a:t>
                      </a:r>
                    </a:p>
                    <a:p>
                      <a:pPr marL="68580" marR="56515">
                        <a:lnSpc>
                          <a:spcPct val="150000"/>
                        </a:lnSpc>
                        <a:spcAft>
                          <a:spcPts val="0"/>
                        </a:spcAft>
                      </a:pPr>
                      <a:r>
                        <a:rPr lang="en-US" sz="1100" dirty="0">
                          <a:effectLst/>
                          <a:latin typeface="+mn-lt"/>
                          <a:ea typeface="Times New Roman" panose="02020603050405020304" pitchFamily="18" charset="0"/>
                          <a:cs typeface="Times New Roman" panose="02020603050405020304" pitchFamily="18" charset="0"/>
                        </a:rPr>
                        <a:t> </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600" dirty="0"/>
                        <a:t>Same as above, the observations needed to be given in the specific paras. Example Roll over /</a:t>
                      </a:r>
                    </a:p>
                    <a:p>
                      <a:pPr marL="0" indent="0">
                        <a:buFont typeface="Arial" panose="020B0604020202020204" pitchFamily="34" charset="0"/>
                        <a:buNone/>
                      </a:pPr>
                      <a:r>
                        <a:rPr lang="en-US" sz="1600" dirty="0"/>
                        <a:t>documentation </a:t>
                      </a:r>
                      <a:r>
                        <a:rPr lang="en-US" sz="1600" dirty="0" err="1"/>
                        <a:t>etc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407869503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1965690"/>
              </p:ext>
            </p:extLst>
          </p:nvPr>
        </p:nvGraphicFramePr>
        <p:xfrm>
          <a:off x="244475" y="1095374"/>
          <a:ext cx="9424990" cy="515828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533612">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a:t>
                      </a:r>
                      <a:r>
                        <a:rPr lang="en-US" sz="1600" dirty="0">
                          <a:highlight>
                            <a:srgbClr val="FFFF00"/>
                          </a:highlight>
                        </a:rPr>
                        <a:t>List of accounts examined for audit</a:t>
                      </a:r>
                    </a:p>
                    <a:p>
                      <a:endParaRPr 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600" dirty="0"/>
                        <a:t>Need to make an excel checklist giving Account number, Name, (Type of Loan). Placing in</a:t>
                      </a:r>
                    </a:p>
                    <a:p>
                      <a:pPr marL="0" indent="0">
                        <a:buFont typeface="Arial" panose="020B0604020202020204" pitchFamily="34" charset="0"/>
                        <a:buNone/>
                      </a:pPr>
                      <a:r>
                        <a:rPr lang="en-US" sz="1600" dirty="0"/>
                        <a:t>descending order of value of advances is recommended.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624670">
                <a:tc>
                  <a:txBody>
                    <a:bodyPr/>
                    <a:lstStyle/>
                    <a:p>
                      <a:r>
                        <a:rPr lang="en-US" sz="1600" dirty="0"/>
                        <a:t>(b)</a:t>
                      </a:r>
                    </a:p>
                    <a:p>
                      <a:endParaRPr lang="en-US" sz="1600" dirty="0"/>
                    </a:p>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800" b="1" i="1" kern="1200" dirty="0">
                          <a:solidFill>
                            <a:schemeClr val="tx1"/>
                          </a:solidFill>
                          <a:effectLst/>
                          <a:latin typeface="+mn-lt"/>
                          <a:ea typeface="+mn-ea"/>
                          <a:cs typeface="+mn-cs"/>
                        </a:rPr>
                        <a:t>Credit Appraisal</a:t>
                      </a:r>
                    </a:p>
                    <a:p>
                      <a:r>
                        <a:rPr lang="en-US" sz="1500" kern="1200" dirty="0">
                          <a:solidFill>
                            <a:schemeClr val="tx1"/>
                          </a:solidFill>
                          <a:effectLst/>
                          <a:latin typeface="+mn-lt"/>
                          <a:ea typeface="+mn-ea"/>
                          <a:cs typeface="+mn-cs"/>
                        </a:rPr>
                        <a:t> In your opinion, has the branch generally </a:t>
                      </a:r>
                    </a:p>
                    <a:p>
                      <a:r>
                        <a:rPr lang="en-US" sz="1500" kern="1200" dirty="0">
                          <a:solidFill>
                            <a:schemeClr val="tx1"/>
                          </a:solidFill>
                          <a:effectLst/>
                          <a:latin typeface="+mn-lt"/>
                          <a:ea typeface="+mn-ea"/>
                          <a:cs typeface="+mn-cs"/>
                        </a:rPr>
                        <a:t> complied  with the procedures</a:t>
                      </a:r>
                      <a:r>
                        <a:rPr lang="en-IN" sz="1500" kern="1200" baseline="0" dirty="0">
                          <a:solidFill>
                            <a:schemeClr val="tx1"/>
                          </a:solidFill>
                          <a:effectLst/>
                          <a:latin typeface="+mn-lt"/>
                          <a:ea typeface="+mn-ea"/>
                          <a:cs typeface="+mn-cs"/>
                        </a:rPr>
                        <a:t> </a:t>
                      </a:r>
                      <a:r>
                        <a:rPr lang="en-US" sz="1500" kern="1200" dirty="0">
                          <a:solidFill>
                            <a:schemeClr val="tx1"/>
                          </a:solidFill>
                          <a:effectLst/>
                          <a:latin typeface="+mn-lt"/>
                          <a:ea typeface="+mn-ea"/>
                          <a:cs typeface="+mn-cs"/>
                        </a:rPr>
                        <a:t>/ instructions of the </a:t>
                      </a:r>
                    </a:p>
                    <a:p>
                      <a:r>
                        <a:rPr lang="en-US" sz="1500" kern="1200" dirty="0">
                          <a:solidFill>
                            <a:schemeClr val="tx1"/>
                          </a:solidFill>
                          <a:effectLst/>
                          <a:latin typeface="+mn-lt"/>
                          <a:ea typeface="+mn-ea"/>
                          <a:cs typeface="+mn-cs"/>
                        </a:rPr>
                        <a:t> controlling authorities of the bank regarding loan </a:t>
                      </a:r>
                    </a:p>
                    <a:p>
                      <a:r>
                        <a:rPr lang="en-US" sz="1500" kern="1200" dirty="0">
                          <a:solidFill>
                            <a:schemeClr val="tx1"/>
                          </a:solidFill>
                          <a:effectLst/>
                          <a:latin typeface="+mn-lt"/>
                          <a:ea typeface="+mn-ea"/>
                          <a:cs typeface="+mn-cs"/>
                        </a:rPr>
                        <a:t> applications, preparation of proposals for grant/ </a:t>
                      </a:r>
                    </a:p>
                    <a:p>
                      <a:r>
                        <a:rPr lang="en-US" sz="1500" kern="1200" dirty="0">
                          <a:solidFill>
                            <a:schemeClr val="tx1"/>
                          </a:solidFill>
                          <a:effectLst/>
                          <a:latin typeface="+mn-lt"/>
                          <a:ea typeface="+mn-ea"/>
                          <a:cs typeface="+mn-cs"/>
                        </a:rPr>
                        <a:t> renewal of advances, enhancement of limits, etc., </a:t>
                      </a:r>
                    </a:p>
                    <a:p>
                      <a:r>
                        <a:rPr lang="en-US" sz="1500" kern="1200" dirty="0">
                          <a:solidFill>
                            <a:schemeClr val="tx1"/>
                          </a:solidFill>
                          <a:effectLst/>
                          <a:latin typeface="+mn-lt"/>
                          <a:ea typeface="+mn-ea"/>
                          <a:cs typeface="+mn-cs"/>
                        </a:rPr>
                        <a:t> including adequate appraisal documentation in </a:t>
                      </a:r>
                    </a:p>
                    <a:p>
                      <a:r>
                        <a:rPr lang="en-US" sz="1500" kern="1200" dirty="0">
                          <a:solidFill>
                            <a:schemeClr val="tx1"/>
                          </a:solidFill>
                          <a:effectLst/>
                          <a:latin typeface="+mn-lt"/>
                          <a:ea typeface="+mn-ea"/>
                          <a:cs typeface="+mn-cs"/>
                        </a:rPr>
                        <a:t> respect thereof. What, in your opinion, are  the  </a:t>
                      </a:r>
                    </a:p>
                    <a:p>
                      <a:r>
                        <a:rPr lang="en-US" sz="1500" kern="1200" dirty="0">
                          <a:solidFill>
                            <a:schemeClr val="tx1"/>
                          </a:solidFill>
                          <a:effectLst/>
                          <a:latin typeface="+mn-lt"/>
                          <a:ea typeface="+mn-ea"/>
                          <a:cs typeface="+mn-cs"/>
                        </a:rPr>
                        <a:t> major  shortcomings  in   credit</a:t>
                      </a:r>
                      <a:r>
                        <a:rPr lang="en-IN" sz="1500" kern="1200" dirty="0">
                          <a:solidFill>
                            <a:schemeClr val="tx1"/>
                          </a:solidFill>
                          <a:effectLst/>
                          <a:latin typeface="+mn-lt"/>
                          <a:ea typeface="+mn-ea"/>
                          <a:cs typeface="+mn-cs"/>
                        </a:rPr>
                        <a:t> </a:t>
                      </a:r>
                      <a:r>
                        <a:rPr lang="en-US" sz="1500" kern="1200" dirty="0">
                          <a:solidFill>
                            <a:schemeClr val="tx1"/>
                          </a:solidFill>
                          <a:effectLst/>
                          <a:latin typeface="+mn-lt"/>
                          <a:ea typeface="+mn-ea"/>
                          <a:cs typeface="+mn-cs"/>
                        </a:rPr>
                        <a:t>appraisal, etc.</a:t>
                      </a:r>
                      <a:endParaRPr lang="en-IN" sz="15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Examine the related documents and appropriate forms as prescribed according to the nature of loan/limit</a:t>
                      </a:r>
                    </a:p>
                    <a:p>
                      <a:pPr marL="0" indent="0">
                        <a:buFont typeface="Arial" panose="020B0604020202020204" pitchFamily="34" charset="0"/>
                        <a:buNone/>
                      </a:pPr>
                      <a:r>
                        <a:rPr lang="en-US" sz="1600" dirty="0"/>
                        <a:t>•    Verify such documents and form opinion</a:t>
                      </a:r>
                    </a:p>
                    <a:p>
                      <a:pPr marL="285750" indent="-285750">
                        <a:buFont typeface="Arial" panose="020B0604020202020204" pitchFamily="34" charset="0"/>
                        <a:buChar char="•"/>
                      </a:pPr>
                      <a:r>
                        <a:rPr lang="en-US" sz="1600" dirty="0"/>
                        <a:t> Comment on the key issues where there are deviations from the procedures/instructions of controlling authorities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pic>
        <p:nvPicPr>
          <p:cNvPr id="3" name="Picture 2"/>
          <p:cNvPicPr>
            <a:picLocks noChangeAspect="1"/>
          </p:cNvPicPr>
          <p:nvPr/>
        </p:nvPicPr>
        <p:blipFill>
          <a:blip r:embed="rId2"/>
          <a:stretch>
            <a:fillRect/>
          </a:stretch>
        </p:blipFill>
        <p:spPr>
          <a:xfrm>
            <a:off x="900114" y="1445666"/>
            <a:ext cx="4271962" cy="2183359"/>
          </a:xfrm>
          <a:prstGeom prst="rect">
            <a:avLst/>
          </a:prstGeom>
        </p:spPr>
      </p:pic>
    </p:spTree>
    <p:extLst>
      <p:ext uri="{BB962C8B-B14F-4D97-AF65-F5344CB8AC3E}">
        <p14:creationId xmlns:p14="http://schemas.microsoft.com/office/powerpoint/2010/main" val="205265841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67438110"/>
              </p:ext>
            </p:extLst>
          </p:nvPr>
        </p:nvGraphicFramePr>
        <p:xfrm>
          <a:off x="244475" y="1095376"/>
          <a:ext cx="9424990" cy="506472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58478">
                <a:tc>
                  <a:txBody>
                    <a:bodyPr/>
                    <a:lstStyle/>
                    <a:p>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ts val="1350"/>
                        </a:lnSpc>
                      </a:pPr>
                      <a:r>
                        <a:rPr lang="en-US" sz="1600" dirty="0"/>
                        <a:t> </a:t>
                      </a:r>
                    </a:p>
                    <a:p>
                      <a:pPr marL="31750">
                        <a:lnSpc>
                          <a:spcPct val="100000"/>
                        </a:lnSpc>
                      </a:pPr>
                      <a:r>
                        <a:rPr lang="en-US" sz="1600" dirty="0">
                          <a:solidFill>
                            <a:srgbClr val="000000"/>
                          </a:solidFill>
                          <a:effectLst/>
                          <a:highlight>
                            <a:srgbClr val="FFFF00"/>
                          </a:highlight>
                          <a:latin typeface="+mj-lt"/>
                          <a:ea typeface="Times New Roman" panose="02020603050405020304" pitchFamily="18" charset="0"/>
                        </a:rPr>
                        <a:t>Have  you  come  across  cases</a:t>
                      </a:r>
                      <a:r>
                        <a:rPr lang="en-US" sz="1600" spc="11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of quick</a:t>
                      </a:r>
                      <a:endParaRPr lang="en-IN" sz="1400" dirty="0">
                        <a:effectLst/>
                        <a:latin typeface="+mj-lt"/>
                        <a:ea typeface="Times New Roman" panose="02020603050405020304" pitchFamily="18" charset="0"/>
                      </a:endParaRPr>
                    </a:p>
                    <a:p>
                      <a:pPr marL="31750">
                        <a:lnSpc>
                          <a:spcPct val="100000"/>
                        </a:lnSpc>
                        <a:spcBef>
                          <a:spcPts val="695"/>
                        </a:spcBef>
                        <a:spcAft>
                          <a:spcPts val="0"/>
                        </a:spcAft>
                      </a:pPr>
                      <a:r>
                        <a:rPr lang="en-US" sz="1600" spc="-3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mortality in accounts, where the</a:t>
                      </a:r>
                      <a:r>
                        <a:rPr lang="en-US" sz="1600" spc="125"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facility</a:t>
                      </a:r>
                      <a:endParaRPr lang="en-IN" sz="1400" dirty="0">
                        <a:effectLst/>
                        <a:latin typeface="+mj-lt"/>
                        <a:ea typeface="Times New Roman" panose="02020603050405020304" pitchFamily="18" charset="0"/>
                      </a:endParaRPr>
                    </a:p>
                    <a:p>
                      <a:pPr marL="31750">
                        <a:lnSpc>
                          <a:spcPct val="100000"/>
                        </a:lnSpc>
                        <a:spcBef>
                          <a:spcPts val="685"/>
                        </a:spcBef>
                        <a:spcAft>
                          <a:spcPts val="0"/>
                        </a:spcAft>
                      </a:pPr>
                      <a:r>
                        <a:rPr lang="en-US" sz="1600" spc="-3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became non-performing within a</a:t>
                      </a:r>
                      <a:r>
                        <a:rPr lang="en-US" sz="1600" spc="105"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period</a:t>
                      </a:r>
                      <a:endParaRPr lang="en-IN" sz="1400" dirty="0">
                        <a:effectLst/>
                        <a:latin typeface="+mj-lt"/>
                        <a:ea typeface="Times New Roman" panose="02020603050405020304" pitchFamily="18" charset="0"/>
                      </a:endParaRPr>
                    </a:p>
                    <a:p>
                      <a:pPr marL="31750">
                        <a:lnSpc>
                          <a:spcPct val="100000"/>
                        </a:lnSpc>
                        <a:spcBef>
                          <a:spcPts val="695"/>
                        </a:spcBef>
                        <a:spcAft>
                          <a:spcPts val="0"/>
                        </a:spcAft>
                      </a:pPr>
                      <a:r>
                        <a:rPr lang="en-US" sz="1600" spc="-3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of </a:t>
                      </a:r>
                      <a:r>
                        <a:rPr lang="en-US" sz="1600" spc="75"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12 </a:t>
                      </a:r>
                      <a:r>
                        <a:rPr lang="en-US" sz="1600" spc="8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months </a:t>
                      </a:r>
                      <a:r>
                        <a:rPr lang="en-US" sz="1600" spc="9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from </a:t>
                      </a:r>
                      <a:r>
                        <a:rPr lang="en-US" sz="1600" spc="85"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the </a:t>
                      </a:r>
                      <a:r>
                        <a:rPr lang="en-US" sz="1600" spc="7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date </a:t>
                      </a:r>
                      <a:r>
                        <a:rPr lang="en-US" sz="1600" spc="9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of </a:t>
                      </a:r>
                      <a:r>
                        <a:rPr lang="en-US" sz="1600" spc="9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first</a:t>
                      </a:r>
                      <a:endParaRPr lang="en-IN" sz="1400" dirty="0">
                        <a:effectLst/>
                        <a:latin typeface="+mj-lt"/>
                        <a:ea typeface="Times New Roman" panose="02020603050405020304" pitchFamily="18" charset="0"/>
                      </a:endParaRPr>
                    </a:p>
                    <a:p>
                      <a:pPr marL="31750">
                        <a:lnSpc>
                          <a:spcPct val="100000"/>
                        </a:lnSpc>
                        <a:spcBef>
                          <a:spcPts val="685"/>
                        </a:spcBef>
                        <a:spcAft>
                          <a:spcPts val="0"/>
                        </a:spcAft>
                      </a:pPr>
                      <a:r>
                        <a:rPr lang="en-US" sz="1600" spc="-30"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sanction? Details of such accounts </a:t>
                      </a:r>
                      <a:r>
                        <a:rPr lang="en-US" sz="1600" spc="65"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may</a:t>
                      </a:r>
                      <a:endParaRPr lang="en-IN" sz="1400" dirty="0">
                        <a:effectLst/>
                        <a:latin typeface="+mj-lt"/>
                        <a:ea typeface="Times New Roman" panose="02020603050405020304" pitchFamily="18" charset="0"/>
                      </a:endParaRPr>
                    </a:p>
                    <a:p>
                      <a:pPr marL="31750">
                        <a:lnSpc>
                          <a:spcPct val="100000"/>
                        </a:lnSpc>
                        <a:spcBef>
                          <a:spcPts val="695"/>
                        </a:spcBef>
                        <a:spcAft>
                          <a:spcPts val="0"/>
                        </a:spcAft>
                      </a:pPr>
                      <a:r>
                        <a:rPr lang="en-US" sz="1600" dirty="0">
                          <a:solidFill>
                            <a:srgbClr val="000000"/>
                          </a:solidFill>
                          <a:effectLst/>
                          <a:highlight>
                            <a:srgbClr val="FFFF00"/>
                          </a:highlight>
                          <a:latin typeface="+mj-lt"/>
                          <a:ea typeface="Times New Roman" panose="02020603050405020304" pitchFamily="18" charset="0"/>
                        </a:rPr>
                        <a:t> be provided in following manner:-</a:t>
                      </a:r>
                      <a:endParaRPr lang="en-IN" sz="1400" dirty="0">
                        <a:effectLst/>
                        <a:latin typeface="+mj-lt"/>
                        <a:ea typeface="Times New Roman" panose="02020603050405020304" pitchFamily="18" charset="0"/>
                      </a:endParaRPr>
                    </a:p>
                    <a:p>
                      <a:pPr marL="342900" lvl="0" indent="-342900">
                        <a:lnSpc>
                          <a:spcPct val="100000"/>
                        </a:lnSpc>
                        <a:spcBef>
                          <a:spcPts val="680"/>
                        </a:spcBef>
                        <a:spcAft>
                          <a:spcPts val="0"/>
                        </a:spcAft>
                        <a:buSzPts val="1200"/>
                        <a:buFont typeface="Symbol" panose="05050102010706020507" pitchFamily="18" charset="2"/>
                        <a:buChar char=""/>
                        <a:tabLst>
                          <a:tab pos="489585" algn="l"/>
                        </a:tabLst>
                      </a:pPr>
                      <a:r>
                        <a:rPr lang="en-US" sz="1600" spc="-30" dirty="0">
                          <a:solidFill>
                            <a:srgbClr val="000000"/>
                          </a:solidFill>
                          <a:effectLst/>
                          <a:highlight>
                            <a:srgbClr val="FFFF00"/>
                          </a:highlight>
                          <a:latin typeface="+mj-lt"/>
                          <a:ea typeface="Symbol" panose="05050102010706020507" pitchFamily="18" charset="2"/>
                          <a:cs typeface="Symbol" panose="05050102010706020507" pitchFamily="18" charset="2"/>
                        </a:rPr>
                        <a:t> </a:t>
                      </a:r>
                      <a:r>
                        <a:rPr lang="en-US" sz="1600" dirty="0">
                          <a:solidFill>
                            <a:srgbClr val="000000"/>
                          </a:solidFill>
                          <a:effectLst/>
                          <a:highlight>
                            <a:srgbClr val="FFFF00"/>
                          </a:highlight>
                          <a:latin typeface="+mj-lt"/>
                          <a:ea typeface="Symbol" panose="05050102010706020507" pitchFamily="18" charset="2"/>
                          <a:cs typeface="Symbol" panose="05050102010706020507" pitchFamily="18" charset="2"/>
                        </a:rPr>
                        <a:t>Account</a:t>
                      </a:r>
                      <a:r>
                        <a:rPr lang="en-US" sz="1600" spc="-5" dirty="0">
                          <a:solidFill>
                            <a:srgbClr val="000000"/>
                          </a:solidFill>
                          <a:effectLst/>
                          <a:highlight>
                            <a:srgbClr val="FFFF00"/>
                          </a:highlight>
                          <a:latin typeface="+mj-lt"/>
                          <a:ea typeface="Symbol" panose="05050102010706020507" pitchFamily="18" charset="2"/>
                          <a:cs typeface="Symbol" panose="05050102010706020507" pitchFamily="18" charset="2"/>
                        </a:rPr>
                        <a:t> </a:t>
                      </a:r>
                      <a:r>
                        <a:rPr lang="en-US" sz="1600" dirty="0">
                          <a:solidFill>
                            <a:srgbClr val="000000"/>
                          </a:solidFill>
                          <a:effectLst/>
                          <a:highlight>
                            <a:srgbClr val="FFFF00"/>
                          </a:highlight>
                          <a:latin typeface="+mj-lt"/>
                          <a:ea typeface="Symbol" panose="05050102010706020507" pitchFamily="18" charset="2"/>
                          <a:cs typeface="Symbol" panose="05050102010706020507" pitchFamily="18" charset="2"/>
                        </a:rPr>
                        <a:t>No.</a:t>
                      </a:r>
                      <a:endParaRPr lang="en-IN" sz="1400" dirty="0">
                        <a:effectLst/>
                        <a:latin typeface="+mj-lt"/>
                        <a:ea typeface="Symbol" panose="05050102010706020507" pitchFamily="18" charset="2"/>
                        <a:cs typeface="Symbol" panose="05050102010706020507" pitchFamily="18" charset="2"/>
                      </a:endParaRPr>
                    </a:p>
                    <a:p>
                      <a:pPr marL="342900" lvl="0" indent="-342900">
                        <a:lnSpc>
                          <a:spcPct val="100000"/>
                        </a:lnSpc>
                        <a:spcBef>
                          <a:spcPts val="690"/>
                        </a:spcBef>
                        <a:spcAft>
                          <a:spcPts val="0"/>
                        </a:spcAft>
                        <a:buSzPts val="1200"/>
                        <a:buFont typeface="Symbol" panose="05050102010706020507" pitchFamily="18" charset="2"/>
                        <a:buChar char=""/>
                        <a:tabLst>
                          <a:tab pos="489585" algn="l"/>
                        </a:tabLst>
                      </a:pPr>
                      <a:r>
                        <a:rPr lang="en-US" sz="1600" spc="-30" dirty="0">
                          <a:solidFill>
                            <a:srgbClr val="000000"/>
                          </a:solidFill>
                          <a:effectLst/>
                          <a:highlight>
                            <a:srgbClr val="FFFF00"/>
                          </a:highlight>
                          <a:latin typeface="+mj-lt"/>
                          <a:ea typeface="Symbol" panose="05050102010706020507" pitchFamily="18" charset="2"/>
                          <a:cs typeface="Symbol" panose="05050102010706020507" pitchFamily="18" charset="2"/>
                        </a:rPr>
                        <a:t> </a:t>
                      </a:r>
                      <a:r>
                        <a:rPr lang="en-US" sz="1600" dirty="0">
                          <a:solidFill>
                            <a:srgbClr val="000000"/>
                          </a:solidFill>
                          <a:effectLst/>
                          <a:highlight>
                            <a:srgbClr val="FFFF00"/>
                          </a:highlight>
                          <a:latin typeface="+mj-lt"/>
                          <a:ea typeface="Symbol" panose="05050102010706020507" pitchFamily="18" charset="2"/>
                          <a:cs typeface="Symbol" panose="05050102010706020507" pitchFamily="18" charset="2"/>
                        </a:rPr>
                        <a:t>Account</a:t>
                      </a:r>
                      <a:r>
                        <a:rPr lang="en-US" sz="1600" spc="-5" dirty="0">
                          <a:solidFill>
                            <a:srgbClr val="000000"/>
                          </a:solidFill>
                          <a:effectLst/>
                          <a:highlight>
                            <a:srgbClr val="FFFF00"/>
                          </a:highlight>
                          <a:latin typeface="+mj-lt"/>
                          <a:ea typeface="Symbol" panose="05050102010706020507" pitchFamily="18" charset="2"/>
                          <a:cs typeface="Symbol" panose="05050102010706020507" pitchFamily="18" charset="2"/>
                        </a:rPr>
                        <a:t> </a:t>
                      </a:r>
                      <a:r>
                        <a:rPr lang="en-US" sz="1600" dirty="0">
                          <a:solidFill>
                            <a:srgbClr val="000000"/>
                          </a:solidFill>
                          <a:effectLst/>
                          <a:highlight>
                            <a:srgbClr val="FFFF00"/>
                          </a:highlight>
                          <a:latin typeface="+mj-lt"/>
                          <a:ea typeface="Symbol" panose="05050102010706020507" pitchFamily="18" charset="2"/>
                          <a:cs typeface="Symbol" panose="05050102010706020507" pitchFamily="18" charset="2"/>
                        </a:rPr>
                        <a:t>Name</a:t>
                      </a:r>
                    </a:p>
                    <a:p>
                      <a:pPr marL="342900" lvl="0" indent="-342900">
                        <a:lnSpc>
                          <a:spcPct val="100000"/>
                        </a:lnSpc>
                        <a:spcBef>
                          <a:spcPts val="690"/>
                        </a:spcBef>
                        <a:spcAft>
                          <a:spcPts val="0"/>
                        </a:spcAft>
                        <a:buSzPts val="1200"/>
                        <a:buFont typeface="Symbol" panose="05050102010706020507" pitchFamily="18" charset="2"/>
                        <a:buChar char=""/>
                        <a:tabLst>
                          <a:tab pos="489585" algn="l"/>
                        </a:tabLst>
                      </a:pPr>
                      <a:r>
                        <a:rPr lang="en-US" sz="1600" dirty="0">
                          <a:solidFill>
                            <a:srgbClr val="000000"/>
                          </a:solidFill>
                          <a:effectLst/>
                          <a:highlight>
                            <a:srgbClr val="FFFF00"/>
                          </a:highlight>
                          <a:latin typeface="+mj-lt"/>
                          <a:ea typeface="Times New Roman" panose="02020603050405020304" pitchFamily="18" charset="0"/>
                        </a:rPr>
                        <a:t>Balance as at year</a:t>
                      </a:r>
                      <a:r>
                        <a:rPr lang="en-US" sz="1600" spc="15" dirty="0">
                          <a:solidFill>
                            <a:srgbClr val="000000"/>
                          </a:solidFill>
                          <a:effectLst/>
                          <a:highlight>
                            <a:srgbClr val="FFFF00"/>
                          </a:highlight>
                          <a:latin typeface="+mj-lt"/>
                          <a:ea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rPr>
                        <a:t>end</a:t>
                      </a:r>
                      <a:endParaRPr lang="en-US" sz="1600" dirty="0">
                        <a:highlight>
                          <a:srgbClr val="FFFF00"/>
                        </a:highlight>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600" dirty="0"/>
                        <a:t>All loan accounts and CCOD accounts in the last one year need to be identified in the Advances file and CCOD file to comment on the same. All NPA of new accounts needs to be reported here. For CC OD, the entire list may be reported here.</a:t>
                      </a:r>
                    </a:p>
                    <a:p>
                      <a:pPr marL="0" indent="0">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889722">
                <a:tc>
                  <a:txBody>
                    <a:bodyPr/>
                    <a:lstStyle/>
                    <a:p>
                      <a:r>
                        <a:rPr lang="en-US" sz="1600" dirty="0"/>
                        <a:t>(3)</a:t>
                      </a:r>
                    </a:p>
                    <a:p>
                      <a:endParaRPr lang="en-US" sz="16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500" dirty="0">
                          <a:effectLst/>
                          <a:highlight>
                            <a:srgbClr val="FFFF00"/>
                          </a:highlight>
                          <a:latin typeface="+mn-lt"/>
                          <a:ea typeface="Times New Roman" panose="02020603050405020304" pitchFamily="18" charset="0"/>
                          <a:cs typeface="Times New Roman" panose="02020603050405020304" pitchFamily="18" charset="0"/>
                        </a:rPr>
                        <a:t>Whether	in </a:t>
                      </a:r>
                      <a:r>
                        <a:rPr lang="en-US" sz="1500" dirty="0" err="1">
                          <a:effectLst/>
                          <a:highlight>
                            <a:srgbClr val="FFFF00"/>
                          </a:highlight>
                          <a:latin typeface="+mn-lt"/>
                          <a:ea typeface="Times New Roman" panose="02020603050405020304" pitchFamily="18" charset="0"/>
                          <a:cs typeface="Times New Roman" panose="02020603050405020304" pitchFamily="18" charset="0"/>
                        </a:rPr>
                        <a:t>borrowal</a:t>
                      </a:r>
                      <a:r>
                        <a:rPr lang="en-US" sz="1500" dirty="0">
                          <a:effectLst/>
                          <a:highlight>
                            <a:srgbClr val="FFFF00"/>
                          </a:highlight>
                          <a:latin typeface="+mn-lt"/>
                          <a:ea typeface="Times New Roman" panose="02020603050405020304" pitchFamily="18" charset="0"/>
                          <a:cs typeface="Times New Roman" panose="02020603050405020304" pitchFamily="18" charset="0"/>
                        </a:rPr>
                        <a:t> accounts	the applicable  interest  rate  is correctly fed into the system?</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600" dirty="0"/>
                        <a:t>Check the interest rate as per document and interest rate as per system to ensure that there are no mismatches. This can be a block</a:t>
                      </a:r>
                    </a:p>
                    <a:p>
                      <a:pPr marL="0" indent="0">
                        <a:buFont typeface="Arial" panose="020B0604020202020204" pitchFamily="34" charset="0"/>
                        <a:buNone/>
                      </a:pPr>
                      <a:r>
                        <a:rPr lang="en-US" sz="1600" dirty="0"/>
                        <a:t>check for large accounts and more random samples to cover all loan types and CCOD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107423264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80259490"/>
              </p:ext>
            </p:extLst>
          </p:nvPr>
        </p:nvGraphicFramePr>
        <p:xfrm>
          <a:off x="244475" y="1095374"/>
          <a:ext cx="9424990" cy="3762376"/>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1847980">
                <a:tc>
                  <a:txBody>
                    <a:bodyPr/>
                    <a:lstStyle/>
                    <a:p>
                      <a:r>
                        <a:rPr lang="en-US" sz="16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ts val="1350"/>
                        </a:lnSpc>
                      </a:pPr>
                      <a:r>
                        <a:rPr lang="en-US" sz="1600" dirty="0"/>
                        <a:t> </a:t>
                      </a:r>
                    </a:p>
                    <a:p>
                      <a:pPr marL="31750">
                        <a:lnSpc>
                          <a:spcPts val="1350"/>
                        </a:lnSpc>
                      </a:pPr>
                      <a:r>
                        <a:rPr lang="en-US" sz="1600" dirty="0">
                          <a:solidFill>
                            <a:srgbClr val="000000"/>
                          </a:solidFill>
                          <a:effectLst/>
                          <a:highlight>
                            <a:srgbClr val="FFFF00"/>
                          </a:highlight>
                          <a:latin typeface="+mn-lt"/>
                          <a:ea typeface="Times New Roman" panose="02020603050405020304" pitchFamily="18" charset="0"/>
                        </a:rPr>
                        <a:t>Whether  the  interest  rate  is </a:t>
                      </a:r>
                      <a:r>
                        <a:rPr lang="en-US" sz="1600" spc="11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reviewed</a:t>
                      </a:r>
                      <a:r>
                        <a:rPr lang="en-IN" sz="1600" spc="0" dirty="0">
                          <a:solidFill>
                            <a:schemeClr val="tx1"/>
                          </a:solidFill>
                          <a:effectLst/>
                          <a:highlight>
                            <a:srgbClr val="FFFF00"/>
                          </a:highlight>
                          <a:latin typeface="+mn-lt"/>
                          <a:ea typeface="Times New Roman" panose="02020603050405020304" pitchFamily="18" charset="0"/>
                        </a:rPr>
                        <a:t> </a:t>
                      </a:r>
                      <a:r>
                        <a:rPr lang="en-US" sz="1600" spc="-3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periodically as per the guidelines</a:t>
                      </a:r>
                      <a:endParaRPr lang="en-IN" sz="1600" dirty="0">
                        <a:effectLst/>
                        <a:latin typeface="+mn-lt"/>
                        <a:ea typeface="Times New Roman" panose="02020603050405020304" pitchFamily="18" charset="0"/>
                      </a:endParaRPr>
                    </a:p>
                    <a:p>
                      <a:r>
                        <a:rPr lang="en-US" sz="1600" spc="-3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applicable</a:t>
                      </a:r>
                      <a:r>
                        <a:rPr lang="en-US" sz="1600" spc="-75"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to</a:t>
                      </a:r>
                      <a:r>
                        <a:rPr lang="en-US" sz="1600" spc="-65"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floating</a:t>
                      </a:r>
                      <a:r>
                        <a:rPr lang="en-US" sz="1600" spc="-7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rate</a:t>
                      </a:r>
                      <a:r>
                        <a:rPr lang="en-US" sz="1600" spc="-6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loans</a:t>
                      </a:r>
                      <a:r>
                        <a:rPr lang="en-US" sz="1600" spc="-7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linked</a:t>
                      </a:r>
                      <a:r>
                        <a:rPr lang="en-US" sz="1600" spc="-65"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to </a:t>
                      </a:r>
                      <a:r>
                        <a:rPr lang="en-US" sz="1600" kern="1200" dirty="0">
                          <a:solidFill>
                            <a:schemeClr val="tx1"/>
                          </a:solidFill>
                          <a:effectLst/>
                          <a:highlight>
                            <a:srgbClr val="FFFF00"/>
                          </a:highlight>
                          <a:latin typeface="+mn-lt"/>
                          <a:ea typeface="+mn-ea"/>
                          <a:cs typeface="+mn-cs"/>
                        </a:rPr>
                        <a:t> MCLR / EBLR (External Benchmark</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Lending Rate)?</a:t>
                      </a:r>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interest rate master and check with interest rate circulars.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Test check for dates when interest rate was revised for large accounts and sample of accounts across all loan types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914396">
                <a:tc>
                  <a:txBody>
                    <a:bodyPr/>
                    <a:lstStyle/>
                    <a:p>
                      <a:r>
                        <a:rPr lang="en-US" sz="1600" dirty="0"/>
                        <a:t>(5)</a:t>
                      </a:r>
                    </a:p>
                    <a:p>
                      <a:endParaRPr lang="en-US" sz="16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500" dirty="0">
                          <a:effectLst/>
                          <a:latin typeface="+mn-lt"/>
                          <a:ea typeface="Times New Roman" panose="02020603050405020304" pitchFamily="18" charset="0"/>
                          <a:cs typeface="Times New Roman" panose="02020603050405020304" pitchFamily="18" charset="0"/>
                        </a:rPr>
                        <a:t> </a:t>
                      </a:r>
                      <a:r>
                        <a:rPr lang="en-US" sz="1600" dirty="0">
                          <a:effectLst/>
                          <a:highlight>
                            <a:srgbClr val="FFFF00"/>
                          </a:highlight>
                          <a:latin typeface="+mn-lt"/>
                          <a:ea typeface="Times New Roman" panose="02020603050405020304" pitchFamily="18" charset="0"/>
                          <a:cs typeface="Times New Roman" panose="02020603050405020304" pitchFamily="18" charset="0"/>
                        </a:rPr>
                        <a:t>Have you come across cases of frequent</a:t>
                      </a:r>
                    </a:p>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renewal / rollover of short-term loans? If</a:t>
                      </a:r>
                    </a:p>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yes, give the details of such accounts.</a:t>
                      </a:r>
                    </a:p>
                    <a:p>
                      <a:pPr marL="68580" marR="56515">
                        <a:lnSpc>
                          <a:spcPct val="150000"/>
                        </a:lnSpc>
                        <a:spcAft>
                          <a:spcPts val="0"/>
                        </a:spcAft>
                      </a:pPr>
                      <a:endParaRPr lang="en-IN" sz="15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US" sz="1600" dirty="0"/>
                    </a:p>
                    <a:p>
                      <a:pPr marL="0" indent="0">
                        <a:buFont typeface="Arial" panose="020B0604020202020204" pitchFamily="34" charset="0"/>
                        <a:buNone/>
                      </a:pPr>
                      <a:r>
                        <a:rPr lang="en-US" sz="1600" dirty="0"/>
                        <a:t>Check CCOD accounts particularly where annual renewal has not been done and report on all such cases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3" name="Rectangle 2"/>
          <p:cNvSpPr/>
          <p:nvPr/>
        </p:nvSpPr>
        <p:spPr>
          <a:xfrm>
            <a:off x="244475" y="5007174"/>
            <a:ext cx="4949825" cy="1007968"/>
          </a:xfrm>
          <a:prstGeom prst="rect">
            <a:avLst/>
          </a:prstGeom>
        </p:spPr>
        <p:txBody>
          <a:bodyPr>
            <a:spAutoFit/>
          </a:bodyPr>
          <a:lstStyle/>
          <a:p>
            <a:pPr algn="l"/>
            <a:r>
              <a:rPr lang="en-US" dirty="0"/>
              <a:t>Refer to RBI Circular</a:t>
            </a:r>
          </a:p>
          <a:p>
            <a:pPr algn="l"/>
            <a:r>
              <a:rPr lang="en-US" dirty="0"/>
              <a:t>RBI/2020-21/27 DoS.CO.PPG.BC.1/11.01.005/2020-21</a:t>
            </a:r>
          </a:p>
        </p:txBody>
      </p:sp>
    </p:spTree>
    <p:extLst>
      <p:ext uri="{BB962C8B-B14F-4D97-AF65-F5344CB8AC3E}">
        <p14:creationId xmlns:p14="http://schemas.microsoft.com/office/powerpoint/2010/main" val="312824136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97846027"/>
              </p:ext>
            </p:extLst>
          </p:nvPr>
        </p:nvGraphicFramePr>
        <p:xfrm>
          <a:off x="244475" y="1095374"/>
          <a:ext cx="9424990" cy="4936266"/>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447926">
                <a:tc>
                  <a:txBody>
                    <a:bodyPr/>
                    <a:lstStyle/>
                    <a:p>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ts val="1350"/>
                        </a:lnSpc>
                      </a:pPr>
                      <a:r>
                        <a:rPr lang="en-US" sz="1600" dirty="0"/>
                        <a:t> </a:t>
                      </a:r>
                    </a:p>
                    <a:p>
                      <a:pPr marL="31750">
                        <a:lnSpc>
                          <a:spcPct val="150000"/>
                        </a:lnSpc>
                      </a:pPr>
                      <a:r>
                        <a:rPr lang="en-US" sz="1700" dirty="0">
                          <a:highlight>
                            <a:srgbClr val="FFFF00"/>
                          </a:highlight>
                        </a:rPr>
                        <a:t>Whether correct and valid credit rating,</a:t>
                      </a:r>
                    </a:p>
                    <a:p>
                      <a:pPr marL="31750">
                        <a:lnSpc>
                          <a:spcPct val="150000"/>
                        </a:lnSpc>
                      </a:pPr>
                      <a:r>
                        <a:rPr lang="en-US" sz="1700" dirty="0">
                          <a:highlight>
                            <a:srgbClr val="FFFF00"/>
                          </a:highlight>
                        </a:rPr>
                        <a:t> if  available,  of  the  credit  facilities of</a:t>
                      </a:r>
                    </a:p>
                    <a:p>
                      <a:pPr marL="31750">
                        <a:lnSpc>
                          <a:spcPct val="150000"/>
                        </a:lnSpc>
                      </a:pPr>
                      <a:r>
                        <a:rPr lang="en-US" sz="1700" dirty="0">
                          <a:highlight>
                            <a:srgbClr val="FFFF00"/>
                          </a:highlight>
                        </a:rPr>
                        <a:t> bank's  borrowers  from  RBI accredited</a:t>
                      </a:r>
                    </a:p>
                    <a:p>
                      <a:pPr marL="31750">
                        <a:lnSpc>
                          <a:spcPct val="150000"/>
                        </a:lnSpc>
                      </a:pPr>
                      <a:r>
                        <a:rPr lang="en-US" sz="1700" dirty="0">
                          <a:highlight>
                            <a:srgbClr val="FFFF00"/>
                          </a:highlight>
                        </a:rPr>
                        <a:t> Credit Rating Agencies has been fed into</a:t>
                      </a:r>
                    </a:p>
                    <a:p>
                      <a:pPr marL="31750">
                        <a:lnSpc>
                          <a:spcPct val="150000"/>
                        </a:lnSpc>
                      </a:pPr>
                      <a:r>
                        <a:rPr lang="en-US" sz="1700" dirty="0">
                          <a:highlight>
                            <a:srgbClr val="FFFF00"/>
                          </a:highlight>
                        </a:rPr>
                        <a:t> the system?</a:t>
                      </a:r>
                    </a:p>
                    <a:p>
                      <a:pPr marL="31750">
                        <a:lnSpc>
                          <a:spcPts val="1350"/>
                        </a:lnSpc>
                      </a:pPr>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Obtain the value of loans for which credit rating is applicable as per bank norms</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Check if rating report is available.</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Check if correct rating has been fed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488340">
                <a:tc>
                  <a:txBody>
                    <a:bodyPr/>
                    <a:lstStyle/>
                    <a:p>
                      <a:r>
                        <a:rPr lang="en-US" sz="1600" dirty="0"/>
                        <a:t>(c)</a:t>
                      </a:r>
                    </a:p>
                    <a:p>
                      <a:endParaRPr lang="en-US" sz="1600" dirty="0"/>
                    </a:p>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spcBef>
                          <a:spcPts val="5"/>
                        </a:spcBef>
                        <a:spcAft>
                          <a:spcPts val="0"/>
                        </a:spcAft>
                      </a:pPr>
                      <a:r>
                        <a:rPr lang="en-US" sz="1800" b="1" i="1" dirty="0">
                          <a:effectLst/>
                          <a:latin typeface="+mn-lt"/>
                          <a:ea typeface="Times New Roman" panose="02020603050405020304" pitchFamily="18" charset="0"/>
                          <a:cs typeface="Times New Roman" panose="02020603050405020304" pitchFamily="18" charset="0"/>
                        </a:rPr>
                        <a:t>Sanctioning / Disbursement</a:t>
                      </a:r>
                    </a:p>
                    <a:p>
                      <a:pPr marL="66675">
                        <a:spcBef>
                          <a:spcPts val="5"/>
                        </a:spcBef>
                        <a:spcAft>
                          <a:spcPts val="0"/>
                        </a:spcAft>
                      </a:pPr>
                      <a:endPar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kern="1200" dirty="0">
                          <a:solidFill>
                            <a:schemeClr val="tx1"/>
                          </a:solidFill>
                          <a:effectLst/>
                          <a:latin typeface="+mn-lt"/>
                          <a:ea typeface="+mn-ea"/>
                          <a:cs typeface="+mn-cs"/>
                        </a:rPr>
                        <a:t> In the cases examined by you, have you </a:t>
                      </a:r>
                    </a:p>
                    <a:p>
                      <a:r>
                        <a:rPr lang="en-US" sz="1800" kern="1200" dirty="0">
                          <a:solidFill>
                            <a:schemeClr val="tx1"/>
                          </a:solidFill>
                          <a:effectLst/>
                          <a:latin typeface="+mn-lt"/>
                          <a:ea typeface="+mn-ea"/>
                          <a:cs typeface="+mn-cs"/>
                        </a:rPr>
                        <a:t> come across instances of:</a:t>
                      </a:r>
                      <a:endParaRPr lang="en-IN" sz="1800" kern="1200" dirty="0">
                        <a:solidFill>
                          <a:schemeClr val="tx1"/>
                        </a:solidFill>
                        <a:effectLst/>
                        <a:latin typeface="+mn-lt"/>
                        <a:ea typeface="+mn-ea"/>
                        <a:cs typeface="+mn-cs"/>
                      </a:endParaRPr>
                    </a:p>
                    <a:p>
                      <a:pPr lvl="0"/>
                      <a:r>
                        <a:rPr lang="en-US" sz="1800" kern="1200" dirty="0">
                          <a:solidFill>
                            <a:schemeClr val="tx1"/>
                          </a:solidFill>
                          <a:effectLst/>
                          <a:latin typeface="+mn-lt"/>
                          <a:ea typeface="+mn-ea"/>
                          <a:cs typeface="+mn-cs"/>
                        </a:rPr>
                        <a:t> credit facilities having been sanctioned </a:t>
                      </a:r>
                    </a:p>
                    <a:p>
                      <a:pPr lvl="0"/>
                      <a:r>
                        <a:rPr lang="en-US" sz="1800" kern="1200" dirty="0">
                          <a:solidFill>
                            <a:schemeClr val="tx1"/>
                          </a:solidFill>
                          <a:effectLst/>
                          <a:latin typeface="+mn-lt"/>
                          <a:ea typeface="+mn-ea"/>
                          <a:cs typeface="+mn-cs"/>
                        </a:rPr>
                        <a:t> beyond the delegated authority or limit </a:t>
                      </a:r>
                    </a:p>
                    <a:p>
                      <a:pPr lvl="0"/>
                      <a:r>
                        <a:rPr lang="en-US" sz="1800" kern="1200" dirty="0">
                          <a:solidFill>
                            <a:schemeClr val="tx1"/>
                          </a:solidFill>
                          <a:effectLst/>
                          <a:latin typeface="+mn-lt"/>
                          <a:ea typeface="+mn-ea"/>
                          <a:cs typeface="+mn-cs"/>
                        </a:rPr>
                        <a:t> fixed for the branch?</a:t>
                      </a:r>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Are such cases </a:t>
                      </a:r>
                    </a:p>
                    <a:p>
                      <a:pPr lvl="0"/>
                      <a:r>
                        <a:rPr lang="en-US" sz="1800" kern="1200" dirty="0">
                          <a:solidFill>
                            <a:schemeClr val="tx1"/>
                          </a:solidFill>
                          <a:effectLst/>
                          <a:latin typeface="+mn-lt"/>
                          <a:ea typeface="+mn-ea"/>
                          <a:cs typeface="+mn-cs"/>
                        </a:rPr>
                        <a:t> promptly reported to</a:t>
                      </a:r>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higher authorities?</a:t>
                      </a:r>
                      <a:endParaRPr lang="en-US" sz="1600" b="0" i="0" dirty="0">
                        <a:effectLst/>
                        <a:latin typeface="+mj-lt"/>
                        <a:ea typeface="Times New Roman" panose="02020603050405020304" pitchFamily="18" charset="0"/>
                        <a:cs typeface="Times New Roman" panose="02020603050405020304" pitchFamily="18" charset="0"/>
                      </a:endParaRPr>
                    </a:p>
                    <a:p>
                      <a:pPr marL="66675">
                        <a:spcBef>
                          <a:spcPts val="5"/>
                        </a:spcBef>
                        <a:spcAft>
                          <a:spcPts val="0"/>
                        </a:spcAft>
                      </a:pP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Identify the major instances which needs reporting if exceeds DFP</a:t>
                      </a:r>
                    </a:p>
                    <a:p>
                      <a:pPr marL="285750" indent="-285750">
                        <a:buFont typeface="Arial" panose="020B0604020202020204" pitchFamily="34" charset="0"/>
                        <a:buChar char="•"/>
                      </a:pPr>
                      <a:r>
                        <a:rPr lang="en-US" sz="1600" dirty="0"/>
                        <a:t> Verify whether the Credit facilities were sanctioned beyond limits defined as per delegation of financial powers</a:t>
                      </a:r>
                    </a:p>
                    <a:p>
                      <a:pPr marL="285750" indent="-285750">
                        <a:buFont typeface="Arial" panose="020B0604020202020204" pitchFamily="34" charset="0"/>
                        <a:buChar char="•"/>
                      </a:pPr>
                      <a:r>
                        <a:rPr lang="en-US" sz="1600" dirty="0"/>
                        <a:t>Check if such instances have been\ reported to the Higher authorities as per prescribed procedure</a:t>
                      </a:r>
                    </a:p>
                    <a:p>
                      <a:pPr marL="285750" indent="-285750">
                        <a:buFont typeface="Arial" panose="020B0604020202020204" pitchFamily="34" charset="0"/>
                        <a:buChar char="•"/>
                      </a:pPr>
                      <a:r>
                        <a:rPr lang="en-US" sz="1600" dirty="0"/>
                        <a:t>In case of Non-reporting, Report the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134551559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grayWhite">
          <a:xfrm>
            <a:off x="625475" y="2587625"/>
            <a:ext cx="8766175" cy="868363"/>
          </a:xfrm>
          <a:prstGeom prst="rect">
            <a:avLst/>
          </a:prstGeom>
          <a:solidFill>
            <a:srgbClr val="000099"/>
          </a:solidFill>
          <a:ln w="9525" cap="rnd">
            <a:solidFill>
              <a:schemeClr val="tx1"/>
            </a:solidFill>
            <a:miter lim="800000"/>
            <a:headEnd/>
            <a:tailEnd/>
          </a:ln>
        </p:spPr>
        <p:txBody>
          <a:bodyPr wrap="none" anchor="ctr"/>
          <a:lstStyle/>
          <a:p>
            <a:endParaRPr lang="en-US" dirty="0">
              <a:solidFill>
                <a:schemeClr val="bg1"/>
              </a:solidFill>
              <a:latin typeface="Book Antiqua" pitchFamily="18" charset="0"/>
            </a:endParaRPr>
          </a:p>
        </p:txBody>
      </p:sp>
      <p:sp>
        <p:nvSpPr>
          <p:cNvPr id="4099" name="Rectangle 3"/>
          <p:cNvSpPr>
            <a:spLocks noGrp="1" noChangeArrowheads="1"/>
          </p:cNvSpPr>
          <p:nvPr>
            <p:ph type="title"/>
          </p:nvPr>
        </p:nvSpPr>
        <p:spPr>
          <a:xfrm>
            <a:off x="650875" y="348343"/>
            <a:ext cx="9059863" cy="518432"/>
          </a:xfrm>
        </p:spPr>
        <p:txBody>
          <a:bodyPr/>
          <a:lstStyle/>
          <a:p>
            <a:r>
              <a:rPr lang="en-US" sz="2400" kern="1200" dirty="0">
                <a:solidFill>
                  <a:srgbClr val="000066"/>
                </a:solidFill>
                <a:latin typeface="Arial Rounded MT Bold" pitchFamily="34" charset="0"/>
                <a:ea typeface="+mn-ea"/>
                <a:cs typeface="+mn-cs"/>
              </a:rPr>
              <a:t>Contents</a:t>
            </a:r>
          </a:p>
        </p:txBody>
      </p:sp>
      <p:sp>
        <p:nvSpPr>
          <p:cNvPr id="4100" name="Rectangle 4"/>
          <p:cNvSpPr>
            <a:spLocks noGrp="1" noChangeArrowheads="1"/>
          </p:cNvSpPr>
          <p:nvPr>
            <p:ph type="body" idx="1"/>
          </p:nvPr>
        </p:nvSpPr>
        <p:spPr/>
        <p:txBody>
          <a:bodyPr anchor="ctr" anchorCtr="1"/>
          <a:lstStyle/>
          <a:p>
            <a:pPr>
              <a:spcBef>
                <a:spcPct val="150000"/>
              </a:spcBef>
              <a:buClr>
                <a:schemeClr val="bg1"/>
              </a:buClr>
            </a:pPr>
            <a:r>
              <a:rPr lang="en-US" b="1" dirty="0">
                <a:solidFill>
                  <a:schemeClr val="bg1"/>
                </a:solidFill>
                <a:latin typeface="Verdana" pitchFamily="34" charset="0"/>
                <a:ea typeface="Verdana" pitchFamily="34" charset="0"/>
                <a:cs typeface="Verdana" pitchFamily="34" charset="0"/>
              </a:rPr>
              <a:t> Long Form Audit Report</a:t>
            </a:r>
          </a:p>
          <a:p>
            <a:pPr marL="0" indent="0">
              <a:spcBef>
                <a:spcPct val="150000"/>
              </a:spcBef>
              <a:buNone/>
            </a:pPr>
            <a:endParaRPr lang="en-US" b="1" dirty="0">
              <a:solidFill>
                <a:schemeClr val="accent2"/>
              </a:solidFill>
              <a:latin typeface="Verdana" pitchFamily="34" charset="0"/>
              <a:ea typeface="Verdana" pitchFamily="34" charset="0"/>
              <a:cs typeface="Verdana" pitchFamily="34" charset="0"/>
            </a:endParaRPr>
          </a:p>
        </p:txBody>
      </p:sp>
      <p:pic>
        <p:nvPicPr>
          <p:cNvPr id="5" name="t58131115" descr="http://cdn7.fotosearch.com/bthumb/CSP/CSP622/k6228245.jpg"/>
          <p:cNvPicPr/>
          <p:nvPr/>
        </p:nvPicPr>
        <p:blipFill>
          <a:blip r:embed="rId3"/>
          <a:srcRect/>
          <a:stretch>
            <a:fillRect/>
          </a:stretch>
        </p:blipFill>
        <p:spPr bwMode="auto">
          <a:xfrm>
            <a:off x="7170057" y="0"/>
            <a:ext cx="2732768" cy="2061029"/>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66732846"/>
              </p:ext>
            </p:extLst>
          </p:nvPr>
        </p:nvGraphicFramePr>
        <p:xfrm>
          <a:off x="244475" y="1095374"/>
          <a:ext cx="9424990" cy="515828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533612">
                <a:tc>
                  <a:txBody>
                    <a:bodyPr/>
                    <a:lstStyle/>
                    <a:p>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ts val="1350"/>
                        </a:lnSpc>
                      </a:pPr>
                      <a:r>
                        <a:rPr lang="en-US" sz="1600" dirty="0"/>
                        <a:t> </a:t>
                      </a:r>
                    </a:p>
                    <a:p>
                      <a:pPr marL="31750">
                        <a:lnSpc>
                          <a:spcPct val="150000"/>
                        </a:lnSpc>
                      </a:pPr>
                      <a:r>
                        <a:rPr lang="en-US" sz="1700" dirty="0"/>
                        <a:t>Whether advances have been disbursed without complying with the terms and conditions of the sanction? If so, give</a:t>
                      </a:r>
                    </a:p>
                    <a:p>
                      <a:pPr marL="31750">
                        <a:lnSpc>
                          <a:spcPct val="150000"/>
                        </a:lnSpc>
                      </a:pPr>
                      <a:r>
                        <a:rPr lang="en-US" sz="1700" dirty="0"/>
                        <a:t>details of such cases.</a:t>
                      </a:r>
                    </a:p>
                    <a:p>
                      <a:pPr marL="31750">
                        <a:lnSpc>
                          <a:spcPct val="150000"/>
                        </a:lnSpc>
                      </a:pPr>
                      <a:endParaRPr lang="en-US" sz="1700" dirty="0"/>
                    </a:p>
                    <a:p>
                      <a:pPr marL="31750">
                        <a:lnSpc>
                          <a:spcPts val="1350"/>
                        </a:lnSpc>
                      </a:pPr>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Identify the Terms and conditions to be fulfilled for the disbursement of Loan as per the Sanction Letter</a:t>
                      </a:r>
                    </a:p>
                    <a:p>
                      <a:pPr marL="285750" indent="-285750">
                        <a:buFont typeface="Arial" panose="020B0604020202020204" pitchFamily="34" charset="0"/>
                        <a:buChar char="•"/>
                      </a:pPr>
                      <a:r>
                        <a:rPr lang="en-US" sz="1600" dirty="0"/>
                        <a:t>Check Sanction letter with system data</a:t>
                      </a:r>
                    </a:p>
                    <a:p>
                      <a:pPr marL="285750" indent="-285750">
                        <a:buFont typeface="Arial" panose="020B0604020202020204" pitchFamily="34" charset="0"/>
                        <a:buChar char="•"/>
                      </a:pPr>
                      <a:r>
                        <a:rPr lang="en-US" sz="1600" dirty="0"/>
                        <a:t>Identify the instances where loan may be disbursed without complying the Terms and conditions mentioned in Sanction Letter</a:t>
                      </a:r>
                    </a:p>
                    <a:p>
                      <a:pPr marL="285750" indent="-285750">
                        <a:buFont typeface="Arial" panose="020B0604020202020204" pitchFamily="34" charset="0"/>
                        <a:buChar char="•"/>
                      </a:pPr>
                      <a:r>
                        <a:rPr lang="en-US" sz="1600" dirty="0"/>
                        <a:t>Report such instances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624670">
                <a:tc>
                  <a:txBody>
                    <a:bodyPr/>
                    <a:lstStyle/>
                    <a:p>
                      <a:endParaRPr lang="en-US" sz="1600" dirty="0"/>
                    </a:p>
                    <a:p>
                      <a:endParaRPr lang="en-US" sz="1600" dirty="0"/>
                    </a:p>
                    <a:p>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ct val="150000"/>
                        </a:lnSpc>
                        <a:spcBef>
                          <a:spcPts val="5"/>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1750" algn="l" defTabSz="914400" rtl="0" eaLnBrk="1" latinLnBrk="0" hangingPunct="1">
                        <a:lnSpc>
                          <a:spcPct val="150000"/>
                        </a:lnSpc>
                        <a:spcBef>
                          <a:spcPts val="5"/>
                        </a:spcBef>
                        <a:spcAft>
                          <a:spcPts val="0"/>
                        </a:spcAft>
                      </a:pPr>
                      <a:r>
                        <a:rPr lang="en-US" sz="1700" kern="1200" dirty="0">
                          <a:solidFill>
                            <a:schemeClr val="tx1"/>
                          </a:solidFill>
                          <a:highlight>
                            <a:srgbClr val="FFFF00"/>
                          </a:highlight>
                          <a:latin typeface="+mn-lt"/>
                          <a:ea typeface="+mn-ea"/>
                          <a:cs typeface="+mn-cs"/>
                        </a:rPr>
                        <a:t>Did the bank provide loans to companies</a:t>
                      </a:r>
                    </a:p>
                    <a:p>
                      <a:pPr marL="31750" algn="l" defTabSz="914400" rtl="0" eaLnBrk="1" latinLnBrk="0" hangingPunct="1">
                        <a:lnSpc>
                          <a:spcPct val="150000"/>
                        </a:lnSpc>
                        <a:spcBef>
                          <a:spcPts val="5"/>
                        </a:spcBef>
                        <a:spcAft>
                          <a:spcPts val="0"/>
                        </a:spcAft>
                      </a:pPr>
                      <a:r>
                        <a:rPr lang="en-US" sz="1700" kern="1200" dirty="0">
                          <a:solidFill>
                            <a:schemeClr val="tx1"/>
                          </a:solidFill>
                          <a:highlight>
                            <a:srgbClr val="FFFF00"/>
                          </a:highlight>
                          <a:latin typeface="+mn-lt"/>
                          <a:ea typeface="+mn-ea"/>
                          <a:cs typeface="+mn-cs"/>
                        </a:rPr>
                        <a:t> for buy-back of shares/securities?</a:t>
                      </a:r>
                    </a:p>
                    <a:p>
                      <a:pPr marL="66675">
                        <a:spcBef>
                          <a:spcPts val="5"/>
                        </a:spcBef>
                        <a:spcAft>
                          <a:spcPts val="0"/>
                        </a:spcAft>
                      </a:pPr>
                      <a:endParaRPr lang="en-IN"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List all the Corporate Borrowers of the branch. </a:t>
                      </a:r>
                    </a:p>
                    <a:p>
                      <a:pPr marL="285750" indent="-285750">
                        <a:buFont typeface="Arial" panose="020B0604020202020204" pitchFamily="34" charset="0"/>
                        <a:buChar char="•"/>
                      </a:pPr>
                      <a:r>
                        <a:rPr lang="en-US" sz="1600" dirty="0"/>
                        <a:t> Check the purpose of the loan.</a:t>
                      </a:r>
                    </a:p>
                    <a:p>
                      <a:pPr marL="285750" indent="-285750">
                        <a:buFont typeface="Arial" panose="020B0604020202020204" pitchFamily="34" charset="0"/>
                        <a:buChar char="•"/>
                      </a:pPr>
                      <a:r>
                        <a:rPr lang="en-US" sz="1600" dirty="0"/>
                        <a:t> Check end use. Example, If for Plant and Machinery such invoices </a:t>
                      </a:r>
                      <a:r>
                        <a:rPr lang="en-US" sz="1600" dirty="0" err="1"/>
                        <a:t>etc</a:t>
                      </a:r>
                      <a:r>
                        <a:rPr lang="en-US" sz="1600" dirty="0"/>
                        <a:t> should be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103492830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79384519"/>
              </p:ext>
            </p:extLst>
          </p:nvPr>
        </p:nvGraphicFramePr>
        <p:xfrm>
          <a:off x="244475" y="1095374"/>
          <a:ext cx="9424990" cy="513175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937192">
                <a:tc>
                  <a:txBody>
                    <a:bodyPr/>
                    <a:lstStyle/>
                    <a:p>
                      <a:r>
                        <a:rPr lang="en-US" sz="1600" dirty="0"/>
                        <a:t>(d)</a:t>
                      </a:r>
                    </a:p>
                    <a:p>
                      <a:endParaRPr lang="en-US" sz="1600" dirty="0"/>
                    </a:p>
                    <a:p>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ts val="1350"/>
                        </a:lnSpc>
                      </a:pPr>
                      <a:r>
                        <a:rPr lang="en-US" sz="1800" b="1" i="1" kern="1200" dirty="0">
                          <a:solidFill>
                            <a:schemeClr val="tx1"/>
                          </a:solidFill>
                          <a:effectLst/>
                          <a:latin typeface="+mn-lt"/>
                          <a:ea typeface="+mn-ea"/>
                          <a:cs typeface="+mn-cs"/>
                        </a:rPr>
                        <a:t>Documentation</a:t>
                      </a:r>
                      <a:r>
                        <a:rPr lang="en-US" sz="1600" dirty="0"/>
                        <a:t> </a:t>
                      </a:r>
                    </a:p>
                    <a:p>
                      <a:pPr marL="31750">
                        <a:lnSpc>
                          <a:spcPts val="1350"/>
                        </a:lnSpc>
                      </a:pPr>
                      <a:endParaRPr lang="en-US" sz="1600" dirty="0"/>
                    </a:p>
                    <a:p>
                      <a:pPr marL="31750">
                        <a:lnSpc>
                          <a:spcPct val="150000"/>
                        </a:lnSpc>
                      </a:pPr>
                      <a:r>
                        <a:rPr lang="en-US" sz="1600" dirty="0"/>
                        <a:t>In the cases examined by you, have you come across instances of: </a:t>
                      </a:r>
                      <a:endParaRPr lang="en-US" sz="1700" dirty="0"/>
                    </a:p>
                    <a:p>
                      <a:pPr marL="31750">
                        <a:lnSpc>
                          <a:spcPct val="150000"/>
                        </a:lnSpc>
                      </a:pPr>
                      <a:r>
                        <a:rPr lang="en-US" sz="1700" dirty="0"/>
                        <a:t>Credit facilities released by the branch without execution of all the necessary documents? If so, give details of such</a:t>
                      </a:r>
                    </a:p>
                    <a:p>
                      <a:pPr marL="31750">
                        <a:lnSpc>
                          <a:spcPct val="150000"/>
                        </a:lnSpc>
                      </a:pPr>
                      <a:r>
                        <a:rPr lang="en-US" sz="1700" dirty="0"/>
                        <a:t>cases.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Identify the list of documents to be obtained from borrower for various types of credit facilities, available in bank loan manual or bank circulars. </a:t>
                      </a:r>
                    </a:p>
                    <a:p>
                      <a:pPr marL="285750" indent="-285750">
                        <a:buFont typeface="Arial" panose="020B0604020202020204" pitchFamily="34" charset="0"/>
                        <a:buChar char="•"/>
                      </a:pPr>
                      <a:r>
                        <a:rPr lang="en-US" sz="1600" dirty="0"/>
                        <a:t> Comment on cases where there are deviations in execution of documents as per procedure </a:t>
                      </a:r>
                    </a:p>
                    <a:p>
                      <a:pPr marL="285750" indent="-285750">
                        <a:buFont typeface="Arial" panose="020B0604020202020204" pitchFamily="34" charset="0"/>
                        <a:buChar char="•"/>
                      </a:pPr>
                      <a:r>
                        <a:rPr lang="en-US" sz="1600" dirty="0"/>
                        <a:t> Comment on details of accounts and documents not obtained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068197">
                <a:tc>
                  <a:txBody>
                    <a:bodyPr/>
                    <a:lstStyle/>
                    <a:p>
                      <a:endParaRPr lang="en-US" sz="1600" dirty="0"/>
                    </a:p>
                    <a:p>
                      <a:endParaRPr lang="en-US" sz="1600" dirty="0"/>
                    </a:p>
                    <a:p>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ct val="150000"/>
                        </a:lnSpc>
                        <a:spcBef>
                          <a:spcPts val="5"/>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66675">
                        <a:lnSpc>
                          <a:spcPct val="150000"/>
                        </a:lnSpc>
                        <a:spcBef>
                          <a:spcPts val="5"/>
                        </a:spcBef>
                        <a:spcAft>
                          <a:spcPts val="0"/>
                        </a:spcAft>
                      </a:pPr>
                      <a:r>
                        <a:rPr lang="en-US" sz="1600" dirty="0">
                          <a:effectLst/>
                          <a:latin typeface="+mj-lt"/>
                          <a:ea typeface="Times New Roman" panose="02020603050405020304" pitchFamily="18" charset="0"/>
                          <a:cs typeface="Times New Roman" panose="02020603050405020304" pitchFamily="18" charset="0"/>
                        </a:rPr>
                        <a:t>Deficiencies in documentation, including  non-registration  of  charges,</a:t>
                      </a:r>
                      <a:r>
                        <a:rPr lang="en-IN" sz="1600"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non obtaining of guarantees, etc.? If so, give details of such cases.</a:t>
                      </a:r>
                    </a:p>
                    <a:p>
                      <a:pPr marL="66675">
                        <a:lnSpc>
                          <a:spcPct val="150000"/>
                        </a:lnSpc>
                        <a:spcBef>
                          <a:spcPts val="5"/>
                        </a:spcBef>
                        <a:spcAft>
                          <a:spcPts val="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Report the instances where there are deficiencies in documentation as mentioned.</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Disclose the no. of such deficiencies to identify the pattern and the monetary value of such deficiencies.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57051217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44475" y="1095374"/>
          <a:ext cx="9424990" cy="4648201"/>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533612">
                <a:tc>
                  <a:txBody>
                    <a:bodyPr/>
                    <a:lstStyle/>
                    <a:p>
                      <a:endParaRPr lang="en-US" sz="1600" dirty="0"/>
                    </a:p>
                    <a:p>
                      <a:endParaRPr lang="en-US" sz="1600" dirty="0"/>
                    </a:p>
                    <a:p>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ct val="150000"/>
                        </a:lnSpc>
                      </a:pPr>
                      <a:endParaRPr lang="en-US" sz="1700" dirty="0"/>
                    </a:p>
                    <a:p>
                      <a:pPr marL="31750">
                        <a:lnSpc>
                          <a:spcPct val="150000"/>
                        </a:lnSpc>
                      </a:pPr>
                      <a:r>
                        <a:rPr lang="en-US" sz="1600" dirty="0">
                          <a:latin typeface="+mn-lt"/>
                        </a:rPr>
                        <a:t>Advances against lien of deposits have been granted without marking a lien on the   bank’s   deposit   receipts   and</a:t>
                      </a:r>
                      <a:r>
                        <a:rPr lang="en-US" sz="1600" dirty="0">
                          <a:highlight>
                            <a:srgbClr val="FFFF00"/>
                          </a:highlight>
                          <a:latin typeface="+mn-lt"/>
                        </a:rPr>
                        <a:t> the</a:t>
                      </a:r>
                    </a:p>
                    <a:p>
                      <a:pPr marL="31750">
                        <a:lnSpc>
                          <a:spcPct val="150000"/>
                        </a:lnSpc>
                      </a:pPr>
                      <a:r>
                        <a:rPr lang="en-US" sz="1600" dirty="0">
                          <a:highlight>
                            <a:srgbClr val="FFFF00"/>
                          </a:highlight>
                          <a:latin typeface="+mn-lt"/>
                        </a:rPr>
                        <a:t> related accounts </a:t>
                      </a:r>
                      <a:r>
                        <a:rPr lang="en-US" sz="1600" dirty="0">
                          <a:latin typeface="+mn-lt"/>
                        </a:rPr>
                        <a:t>in accordance with the guidelines of the controlling  authorities</a:t>
                      </a:r>
                    </a:p>
                    <a:p>
                      <a:pPr marL="31750">
                        <a:lnSpc>
                          <a:spcPct val="150000"/>
                        </a:lnSpc>
                      </a:pPr>
                      <a:r>
                        <a:rPr lang="en-US" sz="1600" dirty="0">
                          <a:latin typeface="+mn-lt"/>
                        </a:rPr>
                        <a:t>of the bank.</a:t>
                      </a:r>
                    </a:p>
                    <a:p>
                      <a:pPr marL="31750">
                        <a:lnSpc>
                          <a:spcPts val="1350"/>
                        </a:lnSpc>
                      </a:pPr>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600" dirty="0"/>
                        <a:t>Key points which can be verified by auditor are given below:</a:t>
                      </a:r>
                    </a:p>
                    <a:p>
                      <a:pPr marL="0" indent="0">
                        <a:buFont typeface="Arial" panose="020B0604020202020204" pitchFamily="34" charset="0"/>
                        <a:buNone/>
                      </a:pPr>
                      <a:r>
                        <a:rPr lang="en-US" sz="1600" dirty="0"/>
                        <a:t> ✓ Lien of FDR receipt has been marked by branch officials. </a:t>
                      </a:r>
                    </a:p>
                    <a:p>
                      <a:pPr marL="0" indent="0">
                        <a:buFont typeface="Arial" panose="020B0604020202020204" pitchFamily="34" charset="0"/>
                        <a:buNone/>
                      </a:pPr>
                      <a:r>
                        <a:rPr lang="en-US" sz="1600" dirty="0"/>
                        <a:t>✓ FDR is properly discharged by </a:t>
                      </a:r>
                    </a:p>
                    <a:p>
                      <a:pPr marL="0" indent="0">
                        <a:buFont typeface="Arial" panose="020B0604020202020204" pitchFamily="34" charset="0"/>
                        <a:buNone/>
                      </a:pPr>
                      <a:r>
                        <a:rPr lang="en-US" sz="1600" dirty="0"/>
                        <a:t>✓ all the parties to deposit. </a:t>
                      </a:r>
                    </a:p>
                    <a:p>
                      <a:pPr marL="0" indent="0">
                        <a:buFont typeface="Arial" panose="020B0604020202020204" pitchFamily="34" charset="0"/>
                        <a:buNone/>
                      </a:pPr>
                      <a:r>
                        <a:rPr lang="en-US" sz="1600" dirty="0"/>
                        <a:t>✓ Signature discharging the FDR has been verified by branch officials.</a:t>
                      </a:r>
                    </a:p>
                    <a:p>
                      <a:pPr marL="0" indent="0">
                        <a:buFont typeface="Arial" panose="020B0604020202020204" pitchFamily="34" charset="0"/>
                        <a:buNone/>
                      </a:pPr>
                      <a:r>
                        <a:rPr lang="en-US" sz="1600" dirty="0"/>
                        <a:t> ✓ In computerized branches, lien has been marked in computer also. </a:t>
                      </a:r>
                    </a:p>
                    <a:p>
                      <a:pPr marL="0" indent="0">
                        <a:buFont typeface="Arial" panose="020B0604020202020204" pitchFamily="34" charset="0"/>
                        <a:buNone/>
                      </a:pPr>
                      <a:r>
                        <a:rPr lang="en-US" sz="1600" dirty="0"/>
                        <a:t>✓ Similarly, in case of loans against LIC/NSC/KVP, lien has been got marked in </a:t>
                      </a:r>
                      <a:r>
                        <a:rPr lang="en-US" sz="1600" dirty="0" err="1"/>
                        <a:t>favour</a:t>
                      </a:r>
                      <a:r>
                        <a:rPr lang="en-US" sz="1600" dirty="0"/>
                        <a:t> of bank from LIC/Post office as per prescribed procedure.</a:t>
                      </a:r>
                    </a:p>
                    <a:p>
                      <a:pPr marL="0" indent="0">
                        <a:buFont typeface="Arial" panose="020B0604020202020204" pitchFamily="34" charset="0"/>
                        <a:buNone/>
                      </a:pPr>
                      <a:r>
                        <a:rPr lang="en-US" sz="1600" dirty="0"/>
                        <a:t> ✓ All such securities matured but not adjusted in loan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655321">
                <a:tc gridSpan="3">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66675">
                        <a:lnSpc>
                          <a:spcPct val="150000"/>
                        </a:lnSpc>
                        <a:spcBef>
                          <a:spcPts val="5"/>
                        </a:spcBef>
                        <a:spcAft>
                          <a:spcPts val="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411566576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1931215"/>
              </p:ext>
            </p:extLst>
          </p:nvPr>
        </p:nvGraphicFramePr>
        <p:xfrm>
          <a:off x="192087" y="924561"/>
          <a:ext cx="9424990" cy="557784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(e)</a:t>
                      </a:r>
                    </a:p>
                    <a:p>
                      <a:r>
                        <a:rPr lang="en-US" sz="1600" dirty="0"/>
                        <a:t>(</a:t>
                      </a:r>
                      <a:r>
                        <a:rPr lang="en-US" sz="1600" dirty="0" err="1"/>
                        <a:t>i</a:t>
                      </a:r>
                      <a:r>
                        <a:rPr lang="en-US"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i="1" kern="1200" dirty="0">
                          <a:solidFill>
                            <a:schemeClr val="tx1"/>
                          </a:solidFill>
                          <a:effectLst/>
                          <a:latin typeface="+mn-lt"/>
                          <a:ea typeface="+mn-ea"/>
                          <a:cs typeface="+mn-cs"/>
                        </a:rPr>
                        <a:t>Review/Monitoring/Supervision</a:t>
                      </a:r>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Is the procedure laid down by the controlling authorities of the bank, for periodic review of advances, including periodic balance confirmation / acknowledgement of debts, followed by the branch? Provide analysis of the accounts  overdue  for  review/renewal.</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 </a:t>
                      </a:r>
                      <a:r>
                        <a:rPr lang="en-US" sz="1600" kern="1200" dirty="0">
                          <a:solidFill>
                            <a:schemeClr val="tx1"/>
                          </a:solidFill>
                          <a:effectLst/>
                          <a:highlight>
                            <a:srgbClr val="FFFF00"/>
                          </a:highlight>
                          <a:latin typeface="+mn-lt"/>
                          <a:ea typeface="+mn-ea"/>
                          <a:cs typeface="+mn-cs"/>
                        </a:rPr>
                        <a:t>What,   in    your   opinion,   are   major</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shortcomings in monitoring, etc.</a:t>
                      </a:r>
                    </a:p>
                    <a:p>
                      <a:endParaRPr lang="en-US" sz="1600" kern="1200" dirty="0">
                        <a:solidFill>
                          <a:schemeClr val="tx1"/>
                        </a:solidFill>
                        <a:effectLst/>
                        <a:highlight>
                          <a:srgbClr val="FFFF00"/>
                        </a:highlight>
                        <a:latin typeface="+mn-lt"/>
                        <a:ea typeface="+mn-ea"/>
                        <a:cs typeface="+mn-cs"/>
                      </a:endParaRPr>
                    </a:p>
                    <a:p>
                      <a:pPr marL="342900" indent="-342900">
                        <a:buAutoNum type="alphaLcParenBoth"/>
                      </a:pPr>
                      <a:r>
                        <a:rPr lang="en-US" sz="1600" dirty="0" smtClean="0">
                          <a:solidFill>
                            <a:srgbClr val="000000"/>
                          </a:solidFill>
                          <a:effectLst/>
                          <a:highlight>
                            <a:srgbClr val="FF0000"/>
                          </a:highlight>
                          <a:latin typeface="+mn-lt"/>
                          <a:ea typeface="Times New Roman" panose="02020603050405020304" pitchFamily="18" charset="0"/>
                        </a:rPr>
                        <a:t>between </a:t>
                      </a:r>
                      <a:r>
                        <a:rPr lang="en-US" sz="1600" dirty="0">
                          <a:solidFill>
                            <a:srgbClr val="000000"/>
                          </a:solidFill>
                          <a:effectLst/>
                          <a:highlight>
                            <a:srgbClr val="FF0000"/>
                          </a:highlight>
                          <a:latin typeface="+mn-lt"/>
                          <a:ea typeface="Times New Roman" panose="02020603050405020304" pitchFamily="18" charset="0"/>
                        </a:rPr>
                        <a:t>3 to 6 months, </a:t>
                      </a:r>
                      <a:r>
                        <a:rPr lang="en-US" sz="1600" dirty="0" smtClean="0">
                          <a:solidFill>
                            <a:srgbClr val="000000"/>
                          </a:solidFill>
                          <a:effectLst/>
                          <a:highlight>
                            <a:srgbClr val="FF0000"/>
                          </a:highlight>
                          <a:latin typeface="+mn-lt"/>
                          <a:ea typeface="Times New Roman" panose="02020603050405020304" pitchFamily="18" charset="0"/>
                        </a:rPr>
                        <a:t>and</a:t>
                      </a:r>
                    </a:p>
                    <a:p>
                      <a:pPr marL="0" indent="0">
                        <a:buNone/>
                      </a:pPr>
                      <a:r>
                        <a:rPr lang="en-US" sz="1600" i="1" u="sng" kern="1200" dirty="0" smtClean="0">
                          <a:solidFill>
                            <a:schemeClr val="tx1"/>
                          </a:solidFill>
                          <a:effectLst/>
                          <a:latin typeface="+mn-lt"/>
                          <a:ea typeface="+mn-ea"/>
                          <a:cs typeface="+mn-cs"/>
                        </a:rPr>
                        <a:t>(Earlier it was between 6 months to 1 year)</a:t>
                      </a:r>
                      <a:endParaRPr lang="en-US" sz="1600" i="1" u="sng" kern="1200" dirty="0">
                        <a:solidFill>
                          <a:schemeClr val="tx1"/>
                        </a:solidFill>
                        <a:effectLst/>
                        <a:latin typeface="+mn-lt"/>
                        <a:ea typeface="+mn-ea"/>
                        <a:cs typeface="+mn-cs"/>
                      </a:endParaRPr>
                    </a:p>
                    <a:p>
                      <a:pPr marL="342900" indent="-342900">
                        <a:buAutoNum type="alphaLcParenR" startAt="2"/>
                      </a:pPr>
                      <a:r>
                        <a:rPr lang="en-US" sz="1600" dirty="0" smtClean="0">
                          <a:solidFill>
                            <a:srgbClr val="000000"/>
                          </a:solidFill>
                          <a:effectLst/>
                          <a:highlight>
                            <a:srgbClr val="FF0000"/>
                          </a:highlight>
                          <a:latin typeface="+mn-lt"/>
                          <a:ea typeface="Times New Roman" panose="02020603050405020304" pitchFamily="18" charset="0"/>
                        </a:rPr>
                        <a:t>over </a:t>
                      </a:r>
                      <a:r>
                        <a:rPr lang="en-US" sz="1600" dirty="0">
                          <a:solidFill>
                            <a:srgbClr val="000000"/>
                          </a:solidFill>
                          <a:effectLst/>
                          <a:highlight>
                            <a:srgbClr val="FF0000"/>
                          </a:highlight>
                          <a:latin typeface="+mn-lt"/>
                          <a:ea typeface="Times New Roman" panose="02020603050405020304" pitchFamily="18" charset="0"/>
                        </a:rPr>
                        <a:t>6 </a:t>
                      </a:r>
                      <a:r>
                        <a:rPr lang="en-US" sz="1600" dirty="0" smtClean="0">
                          <a:solidFill>
                            <a:srgbClr val="000000"/>
                          </a:solidFill>
                          <a:effectLst/>
                          <a:highlight>
                            <a:srgbClr val="FF0000"/>
                          </a:highlight>
                          <a:latin typeface="+mn-lt"/>
                          <a:ea typeface="Times New Roman" panose="02020603050405020304" pitchFamily="18" charset="0"/>
                        </a:rPr>
                        <a:t>months</a:t>
                      </a:r>
                    </a:p>
                    <a:p>
                      <a:pPr marL="0" indent="0" algn="l" defTabSz="914400" rtl="0" eaLnBrk="1" latinLnBrk="0" hangingPunct="1">
                        <a:buNone/>
                      </a:pPr>
                      <a:r>
                        <a:rPr lang="en-US" sz="1600" i="1" u="sng" kern="1200" dirty="0" smtClean="0">
                          <a:solidFill>
                            <a:schemeClr val="tx1"/>
                          </a:solidFill>
                          <a:effectLst/>
                          <a:latin typeface="+mn-lt"/>
                          <a:ea typeface="+mn-ea"/>
                          <a:cs typeface="+mn-cs"/>
                        </a:rPr>
                        <a:t>(Earlier it was over 1 year)</a:t>
                      </a:r>
                      <a:endParaRPr lang="en-US" sz="1600" i="1" u="sng" kern="1200" dirty="0">
                        <a:solidFill>
                          <a:schemeClr val="tx1"/>
                        </a:solidFill>
                        <a:effectLst/>
                        <a:latin typeface="+mn-lt"/>
                        <a:ea typeface="+mn-ea"/>
                        <a:cs typeface="+mn-cs"/>
                      </a:endParaRPr>
                    </a:p>
                    <a:p>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p>
                      <a:r>
                        <a:rPr lang="en-US" sz="1600" dirty="0"/>
                        <a:t>•Verify whether branch has followed procedures laid down by bank for timely review/renewal. </a:t>
                      </a:r>
                    </a:p>
                    <a:p>
                      <a:r>
                        <a:rPr lang="en-US" sz="1600" dirty="0"/>
                        <a:t>• Comment on any deviation in process. </a:t>
                      </a:r>
                    </a:p>
                    <a:p>
                      <a:r>
                        <a:rPr lang="en-US" sz="1600" dirty="0"/>
                        <a:t>• Verify the following important aspects:</a:t>
                      </a:r>
                    </a:p>
                    <a:p>
                      <a:endParaRPr lang="en-US" sz="1600" dirty="0"/>
                    </a:p>
                    <a:p>
                      <a:pPr marL="285750" indent="-285750">
                        <a:buFont typeface="Wingdings" panose="05000000000000000000" pitchFamily="2" charset="2"/>
                        <a:buChar char="ü"/>
                      </a:pPr>
                      <a:r>
                        <a:rPr lang="en-US" sz="1600" dirty="0"/>
                        <a:t>At the time of review/renewal, there is system of recording adverse remarks already reported in internal audit report/concurrent audit reports in review note. </a:t>
                      </a:r>
                    </a:p>
                    <a:p>
                      <a:pPr marL="285750" indent="-285750">
                        <a:buFont typeface="Wingdings" panose="05000000000000000000" pitchFamily="2" charset="2"/>
                        <a:buChar char="ü"/>
                      </a:pPr>
                      <a:r>
                        <a:rPr lang="en-US" sz="1600" dirty="0"/>
                        <a:t>There is system of obtaining the latest balance sheet, other supporting papers, key information required for review/renewal.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706243">
                <a:tc>
                  <a:txBody>
                    <a:bodyPr/>
                    <a:lstStyle/>
                    <a:p>
                      <a:r>
                        <a:rPr lang="en-US" sz="1600" dirty="0"/>
                        <a:t>(ii)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just"/>
                      <a:r>
                        <a:rPr lang="en-US" sz="1600" kern="1200" dirty="0">
                          <a:solidFill>
                            <a:schemeClr val="tx1"/>
                          </a:solidFill>
                          <a:effectLst/>
                          <a:latin typeface="+mn-lt"/>
                          <a:ea typeface="+mn-ea"/>
                          <a:cs typeface="+mn-cs"/>
                        </a:rPr>
                        <a:t>(a) Are the stock/book debt statements and other periodic operational data and financial statements, etc., received regularly from the borrowers and duly scrutinized? Is suitable action taken on the basis of such scrutiny in appropriate cases?</a:t>
                      </a:r>
                      <a:endParaRPr lang="en-IN" sz="16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stock/book debt statements/ QIS data, other periodical operational data and financial details are being received regularly as prescribed.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31011068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192087" y="983613"/>
          <a:ext cx="9424990" cy="521208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5092067">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marL="0" lvl="0" indent="0" algn="just">
                        <a:buSzPts val="1200"/>
                        <a:buFont typeface="Times New Roman" panose="02020603050405020304" pitchFamily="18" charset="0"/>
                        <a:buNone/>
                        <a:tabLst>
                          <a:tab pos="443865" algn="l"/>
                        </a:tabLst>
                      </a:pPr>
                      <a:r>
                        <a:rPr lang="en-US" sz="1600" spc="-85" dirty="0">
                          <a:solidFill>
                            <a:srgbClr val="000000"/>
                          </a:solidFill>
                          <a:effectLst/>
                          <a:highlight>
                            <a:srgbClr val="FFFF00"/>
                          </a:highlight>
                          <a:latin typeface="+mn-lt"/>
                          <a:ea typeface="Times New Roman" panose="02020603050405020304" pitchFamily="18" charset="0"/>
                        </a:rPr>
                        <a:t>(b) Is the DP properly</a:t>
                      </a:r>
                      <a:r>
                        <a:rPr lang="en-US" sz="1600" spc="-30" dirty="0">
                          <a:solidFill>
                            <a:srgbClr val="000000"/>
                          </a:solidFill>
                          <a:effectLst/>
                          <a:highlight>
                            <a:srgbClr val="FFFF00"/>
                          </a:highlight>
                          <a:latin typeface="+mn-lt"/>
                          <a:ea typeface="Times New Roman" panose="02020603050405020304" pitchFamily="18" charset="0"/>
                        </a:rPr>
                        <a:t> </a:t>
                      </a:r>
                      <a:r>
                        <a:rPr lang="en-US" sz="1600" spc="-85" dirty="0">
                          <a:solidFill>
                            <a:srgbClr val="000000"/>
                          </a:solidFill>
                          <a:effectLst/>
                          <a:highlight>
                            <a:srgbClr val="FFFF00"/>
                          </a:highlight>
                          <a:latin typeface="+mn-lt"/>
                          <a:ea typeface="Times New Roman" panose="02020603050405020304" pitchFamily="18" charset="0"/>
                        </a:rPr>
                        <a:t>computed?</a:t>
                      </a:r>
                      <a:endParaRPr lang="en-IN" sz="1600" spc="-85" dirty="0">
                        <a:effectLst/>
                        <a:latin typeface="+mn-lt"/>
                        <a:ea typeface="Times New Roman" panose="02020603050405020304" pitchFamily="18" charset="0"/>
                      </a:endParaRP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Comment on statements not received with detailed particulars of account and period since when statements not received. </a:t>
                      </a:r>
                    </a:p>
                    <a:p>
                      <a:pPr marL="285750" indent="-285750">
                        <a:buFont typeface="Arial" panose="020B0604020202020204" pitchFamily="34" charset="0"/>
                        <a:buChar char="•"/>
                      </a:pPr>
                      <a:r>
                        <a:rPr lang="en-US" sz="1600" dirty="0"/>
                        <a:t>Review actions taken by the branch. If no action taken in terms of letters </a:t>
                      </a:r>
                      <a:r>
                        <a:rPr lang="en-US" sz="1600" dirty="0" err="1"/>
                        <a:t>etc</a:t>
                      </a:r>
                      <a:r>
                        <a:rPr lang="en-US" sz="1600" dirty="0"/>
                        <a:t> to borrowers then the same should be reported. </a:t>
                      </a:r>
                    </a:p>
                    <a:p>
                      <a:pPr marL="285750" indent="-285750">
                        <a:buFont typeface="Arial" panose="020B0604020202020204" pitchFamily="34" charset="0"/>
                        <a:buChar char="•"/>
                      </a:pPr>
                      <a:r>
                        <a:rPr lang="en-US" sz="1600" dirty="0"/>
                        <a:t>Verify that statements received are being scrutinized by branch officials and if there is any adverse observation, suitable action has been taken by branch. </a:t>
                      </a:r>
                    </a:p>
                    <a:p>
                      <a:pPr marL="285750" indent="-285750">
                        <a:buFont typeface="Arial" panose="020B0604020202020204" pitchFamily="34" charset="0"/>
                        <a:buChar char="•"/>
                      </a:pPr>
                      <a:r>
                        <a:rPr lang="en-US" sz="1600" dirty="0"/>
                        <a:t>Comment in report with details of accounts if process is not being followed.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Check the DP norms as per bank procedure.</a:t>
                      </a:r>
                    </a:p>
                    <a:p>
                      <a:pPr marL="285750" indent="-285750">
                        <a:buFont typeface="Arial" panose="020B0604020202020204" pitchFamily="34" charset="0"/>
                        <a:buChar char="•"/>
                      </a:pPr>
                      <a:r>
                        <a:rPr lang="en-US" sz="1600" dirty="0"/>
                        <a:t>Check computation of DP with reference to financial statements as furnished. </a:t>
                      </a:r>
                    </a:p>
                    <a:p>
                      <a:pPr marL="285750" indent="-285750">
                        <a:buFont typeface="Arial" panose="020B0604020202020204" pitchFamily="34" charset="0"/>
                        <a:buChar char="•"/>
                      </a:pPr>
                      <a:r>
                        <a:rPr lang="en-US" sz="1600" dirty="0"/>
                        <a:t>Test check with reference to Stock and Book Debts Reporting. </a:t>
                      </a:r>
                    </a:p>
                    <a:p>
                      <a:pPr marL="285750" indent="-285750">
                        <a:buFont typeface="Arial" panose="020B0604020202020204" pitchFamily="34" charset="0"/>
                        <a:buChar char="•"/>
                      </a:pPr>
                      <a:r>
                        <a:rPr lang="en-US" sz="1600" dirty="0"/>
                        <a:t>Review carefully and report suspicious DP</a:t>
                      </a:r>
                    </a:p>
                    <a:p>
                      <a:pPr marL="285750" indent="-285750">
                        <a:buFont typeface="Arial" panose="020B0604020202020204" pitchFamily="34" charset="0"/>
                        <a:buChar char="•"/>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78938674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78468697"/>
              </p:ext>
            </p:extLst>
          </p:nvPr>
        </p:nvGraphicFramePr>
        <p:xfrm>
          <a:off x="244475" y="3055620"/>
          <a:ext cx="9424990" cy="3038246"/>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3038246">
                <a:tc>
                  <a:txBody>
                    <a:bodyPr/>
                    <a:lstStyle/>
                    <a:p>
                      <a:r>
                        <a:rPr lang="en-US" sz="1600" dirty="0"/>
                        <a:t>(iii)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600" kern="1200" dirty="0">
                          <a:solidFill>
                            <a:schemeClr val="tx1"/>
                          </a:solidFill>
                          <a:effectLst/>
                          <a:latin typeface="+mn-lt"/>
                          <a:ea typeface="+mn-ea"/>
                          <a:cs typeface="+mn-cs"/>
                        </a:rPr>
                        <a:t>(a) Whether there exists a system of obtaining reports on stock audits periodically?</a:t>
                      </a:r>
                      <a:endParaRPr lang="en-IN"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(b) If so, whether the branch has complied with such system?</a:t>
                      </a:r>
                    </a:p>
                    <a:p>
                      <a:pPr lvl="0"/>
                      <a:r>
                        <a:rPr lang="en-US" sz="1600" kern="1200" dirty="0">
                          <a:solidFill>
                            <a:schemeClr val="tx1"/>
                          </a:solidFill>
                          <a:effectLst/>
                          <a:latin typeface="+mn-lt"/>
                          <a:ea typeface="+mn-ea"/>
                          <a:cs typeface="+mn-cs"/>
                        </a:rPr>
                        <a:t>(c) Details of:</a:t>
                      </a:r>
                      <a:endParaRPr lang="en-IN" sz="1600" kern="1200" dirty="0">
                        <a:solidFill>
                          <a:schemeClr val="tx1"/>
                        </a:solidFill>
                        <a:effectLst/>
                        <a:latin typeface="+mn-lt"/>
                        <a:ea typeface="+mn-ea"/>
                        <a:cs typeface="+mn-cs"/>
                      </a:endParaRPr>
                    </a:p>
                    <a:p>
                      <a:pPr marL="285750" lvl="0" indent="-285750">
                        <a:buFont typeface="Wingdings" panose="05000000000000000000" pitchFamily="2" charset="2"/>
                        <a:buChar char="Ø"/>
                      </a:pPr>
                      <a:r>
                        <a:rPr lang="en-US" sz="1600" kern="1200" dirty="0">
                          <a:solidFill>
                            <a:schemeClr val="tx1"/>
                          </a:solidFill>
                          <a:effectLst/>
                          <a:latin typeface="+mn-lt"/>
                          <a:ea typeface="+mn-ea"/>
                          <a:cs typeface="+mn-cs"/>
                        </a:rPr>
                        <a:t> </a:t>
                      </a:r>
                      <a:r>
                        <a:rPr lang="en-US" sz="1600" kern="1200" dirty="0">
                          <a:solidFill>
                            <a:schemeClr val="tx1"/>
                          </a:solidFill>
                          <a:effectLst/>
                          <a:highlight>
                            <a:srgbClr val="00FFFF"/>
                          </a:highlight>
                          <a:latin typeface="+mn-lt"/>
                          <a:ea typeface="+mn-ea"/>
                          <a:cs typeface="+mn-cs"/>
                        </a:rPr>
                        <a:t>cases where stock audit was</a:t>
                      </a:r>
                      <a:r>
                        <a:rPr lang="en-IN" sz="1600" kern="1200" dirty="0">
                          <a:solidFill>
                            <a:schemeClr val="tx1"/>
                          </a:solidFill>
                          <a:effectLst/>
                          <a:highlight>
                            <a:srgbClr val="00FFFF"/>
                          </a:highlight>
                          <a:latin typeface="+mn-lt"/>
                          <a:ea typeface="+mn-ea"/>
                          <a:cs typeface="+mn-cs"/>
                        </a:rPr>
                        <a:t> </a:t>
                      </a:r>
                      <a:r>
                        <a:rPr lang="en-US" sz="1600" kern="1200" dirty="0">
                          <a:solidFill>
                            <a:schemeClr val="tx1"/>
                          </a:solidFill>
                          <a:effectLst/>
                          <a:highlight>
                            <a:srgbClr val="00FFFF"/>
                          </a:highlight>
                          <a:latin typeface="+mn-lt"/>
                          <a:ea typeface="+mn-ea"/>
                          <a:cs typeface="+mn-cs"/>
                        </a:rPr>
                        <a:t>required but was not conducted</a:t>
                      </a:r>
                      <a:endParaRPr lang="en-IN" sz="1600" kern="1200" dirty="0">
                        <a:solidFill>
                          <a:schemeClr val="tx1"/>
                        </a:solidFill>
                        <a:effectLst/>
                        <a:highlight>
                          <a:srgbClr val="00FFFF"/>
                        </a:highlight>
                        <a:latin typeface="+mn-lt"/>
                        <a:ea typeface="+mn-ea"/>
                        <a:cs typeface="+mn-cs"/>
                      </a:endParaRPr>
                    </a:p>
                    <a:p>
                      <a:pPr marL="285750" lvl="0" indent="-285750">
                        <a:buFont typeface="Wingdings" panose="05000000000000000000" pitchFamily="2" charset="2"/>
                        <a:buChar char="Ø"/>
                      </a:pPr>
                      <a:r>
                        <a:rPr lang="en-US" sz="1600" kern="1200" dirty="0">
                          <a:solidFill>
                            <a:schemeClr val="tx1"/>
                          </a:solidFill>
                          <a:effectLst/>
                          <a:latin typeface="+mn-lt"/>
                          <a:ea typeface="+mn-ea"/>
                          <a:cs typeface="+mn-cs"/>
                        </a:rPr>
                        <a:t> </a:t>
                      </a:r>
                      <a:r>
                        <a:rPr lang="en-US" sz="1600" kern="1200" dirty="0">
                          <a:solidFill>
                            <a:schemeClr val="tx1"/>
                          </a:solidFill>
                          <a:effectLst/>
                          <a:highlight>
                            <a:srgbClr val="FFFF00"/>
                          </a:highlight>
                          <a:latin typeface="+mn-lt"/>
                          <a:ea typeface="+mn-ea"/>
                          <a:cs typeface="+mn-cs"/>
                        </a:rPr>
                        <a:t>where stock audit was conducted</a:t>
                      </a:r>
                      <a:r>
                        <a:rPr lang="en-IN" sz="1600" kern="1200" dirty="0">
                          <a:solidFill>
                            <a:schemeClr val="tx1"/>
                          </a:solidFill>
                          <a:effectLst/>
                          <a:highlight>
                            <a:srgbClr val="FFFF00"/>
                          </a:highlight>
                          <a:latin typeface="+mn-lt"/>
                          <a:ea typeface="+mn-ea"/>
                          <a:cs typeface="+mn-cs"/>
                        </a:rPr>
                        <a:t> </a:t>
                      </a:r>
                      <a:r>
                        <a:rPr lang="en-US" sz="1600" kern="1200" dirty="0">
                          <a:solidFill>
                            <a:schemeClr val="tx1"/>
                          </a:solidFill>
                          <a:effectLst/>
                          <a:highlight>
                            <a:srgbClr val="FFFF00"/>
                          </a:highlight>
                          <a:latin typeface="+mn-lt"/>
                          <a:ea typeface="+mn-ea"/>
                          <a:cs typeface="+mn-cs"/>
                        </a:rPr>
                        <a:t> but no action was taken on adverse</a:t>
                      </a:r>
                      <a:r>
                        <a:rPr lang="en-IN" sz="1600" kern="1200" dirty="0">
                          <a:solidFill>
                            <a:schemeClr val="tx1"/>
                          </a:solidFill>
                          <a:effectLst/>
                          <a:highlight>
                            <a:srgbClr val="FFFF00"/>
                          </a:highlight>
                          <a:latin typeface="+mn-lt"/>
                          <a:ea typeface="+mn-ea"/>
                          <a:cs typeface="+mn-cs"/>
                        </a:rPr>
                        <a:t> </a:t>
                      </a:r>
                      <a:r>
                        <a:rPr lang="en-US" sz="1600" kern="1200" dirty="0">
                          <a:solidFill>
                            <a:schemeClr val="tx1"/>
                          </a:solidFill>
                          <a:effectLst/>
                          <a:highlight>
                            <a:srgbClr val="FFFF00"/>
                          </a:highlight>
                          <a:latin typeface="+mn-lt"/>
                          <a:ea typeface="+mn-ea"/>
                          <a:cs typeface="+mn-cs"/>
                        </a:rPr>
                        <a:t>features</a:t>
                      </a:r>
                      <a:endParaRPr lang="en-IN" sz="1600" kern="1200" dirty="0">
                        <a:solidFill>
                          <a:schemeClr val="tx1"/>
                        </a:solidFill>
                        <a:effectLst/>
                        <a:highlight>
                          <a:srgbClr val="FFFF00"/>
                        </a:highlight>
                        <a:latin typeface="+mn-lt"/>
                        <a:ea typeface="+mn-ea"/>
                        <a:cs typeface="+mn-cs"/>
                      </a:endParaRP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Comment in report of such non compliances. </a:t>
                      </a:r>
                    </a:p>
                    <a:p>
                      <a:pPr marL="285750" indent="-285750">
                        <a:buFont typeface="Arial" panose="020B0604020202020204" pitchFamily="34" charset="0"/>
                        <a:buChar char="•"/>
                      </a:pPr>
                      <a:r>
                        <a:rPr lang="en-US" sz="1600" dirty="0"/>
                        <a:t>Further, verify deficiencies, reported in report, have since been rectified </a:t>
                      </a:r>
                    </a:p>
                    <a:p>
                      <a:pPr marL="285750" indent="-285750">
                        <a:buFont typeface="Arial" panose="020B0604020202020204" pitchFamily="34" charset="0"/>
                        <a:buChar char="•"/>
                      </a:pPr>
                      <a:r>
                        <a:rPr lang="en-US" sz="1600" dirty="0"/>
                        <a:t>If pending give the details of pending issues.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Stock and Book debts audit are the fundamental requirements for DP and sanction limits.</a:t>
                      </a:r>
                    </a:p>
                    <a:p>
                      <a:pPr marL="285750" indent="-285750">
                        <a:buFont typeface="Arial" panose="020B0604020202020204" pitchFamily="34" charset="0"/>
                        <a:buChar char="•"/>
                      </a:pPr>
                      <a:r>
                        <a:rPr lang="en-US" sz="1600" dirty="0"/>
                        <a:t>Report all exceptions.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9997B2F1-8EB2-42D9-A2EF-8760F77B0E8B}"/>
              </a:ext>
            </a:extLst>
          </p:cNvPr>
          <p:cNvGraphicFramePr>
            <a:graphicFrameLocks noGrp="1"/>
          </p:cNvGraphicFramePr>
          <p:nvPr>
            <p:extLst>
              <p:ext uri="{D42A27DB-BD31-4B8C-83A1-F6EECF244321}">
                <p14:modId xmlns:p14="http://schemas.microsoft.com/office/powerpoint/2010/main" val="1516574929"/>
              </p:ext>
            </p:extLst>
          </p:nvPr>
        </p:nvGraphicFramePr>
        <p:xfrm>
          <a:off x="244475" y="1095374"/>
          <a:ext cx="9424990" cy="1960245"/>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3402152396"/>
                    </a:ext>
                  </a:extLst>
                </a:gridCol>
                <a:gridCol w="4271962">
                  <a:extLst>
                    <a:ext uri="{9D8B030D-6E8A-4147-A177-3AD203B41FA5}">
                      <a16:colId xmlns:a16="http://schemas.microsoft.com/office/drawing/2014/main" val="1248073842"/>
                    </a:ext>
                  </a:extLst>
                </a:gridCol>
                <a:gridCol w="4497390">
                  <a:extLst>
                    <a:ext uri="{9D8B030D-6E8A-4147-A177-3AD203B41FA5}">
                      <a16:colId xmlns:a16="http://schemas.microsoft.com/office/drawing/2014/main" val="147191538"/>
                    </a:ext>
                  </a:extLst>
                </a:gridCol>
              </a:tblGrid>
              <a:tr h="1960245">
                <a:tc>
                  <a:txBody>
                    <a:bodyPr/>
                    <a:lstStyle/>
                    <a:p>
                      <a:r>
                        <a:rPr lang="en-US" sz="1600"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800" kern="1200" dirty="0">
                          <a:solidFill>
                            <a:schemeClr val="tx1"/>
                          </a:solidFill>
                          <a:effectLst/>
                          <a:highlight>
                            <a:srgbClr val="00FFFF"/>
                          </a:highlight>
                          <a:latin typeface="+mn-lt"/>
                          <a:ea typeface="+mn-ea"/>
                          <a:cs typeface="+mn-cs"/>
                        </a:rPr>
                        <a:t>Whether the latest audited</a:t>
                      </a:r>
                    </a:p>
                    <a:p>
                      <a:r>
                        <a:rPr lang="en-US" sz="1800" kern="1200" dirty="0">
                          <a:solidFill>
                            <a:schemeClr val="tx1"/>
                          </a:solidFill>
                          <a:effectLst/>
                          <a:highlight>
                            <a:srgbClr val="00FFFF"/>
                          </a:highlight>
                          <a:latin typeface="+mn-lt"/>
                          <a:ea typeface="+mn-ea"/>
                          <a:cs typeface="+mn-cs"/>
                        </a:rPr>
                        <a:t>financial statements are obtained</a:t>
                      </a:r>
                    </a:p>
                    <a:p>
                      <a:r>
                        <a:rPr lang="en-US" sz="1800" kern="1200" dirty="0">
                          <a:solidFill>
                            <a:schemeClr val="tx1"/>
                          </a:solidFill>
                          <a:effectLst/>
                          <a:highlight>
                            <a:srgbClr val="00FFFF"/>
                          </a:highlight>
                          <a:latin typeface="+mn-lt"/>
                          <a:ea typeface="+mn-ea"/>
                          <a:cs typeface="+mn-cs"/>
                        </a:rPr>
                        <a:t>for accounts reviewed / renewed</a:t>
                      </a:r>
                    </a:p>
                    <a:p>
                      <a:r>
                        <a:rPr lang="en-US" sz="1800" kern="1200" dirty="0">
                          <a:solidFill>
                            <a:schemeClr val="tx1"/>
                          </a:solidFill>
                          <a:effectLst/>
                          <a:highlight>
                            <a:srgbClr val="00FFFF"/>
                          </a:highlight>
                          <a:latin typeface="+mn-lt"/>
                          <a:ea typeface="+mn-ea"/>
                          <a:cs typeface="+mn-cs"/>
                        </a:rPr>
                        <a:t>during the year?</a:t>
                      </a:r>
                      <a:endParaRPr lang="en-US" sz="1600" dirty="0">
                        <a:highlight>
                          <a:srgbClr val="00FFFF"/>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Check if latest financials are available on record. </a:t>
                      </a:r>
                    </a:p>
                    <a:p>
                      <a:r>
                        <a:rPr lang="en-US" sz="1600" dirty="0"/>
                        <a:t>• Report all exceptions where this is not available.</a:t>
                      </a:r>
                    </a:p>
                    <a:p>
                      <a:r>
                        <a:rPr lang="en-US" sz="1600" dirty="0"/>
                        <a:t>• While reporting also report the last audited financials which are available on file.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993398"/>
                  </a:ext>
                </a:extLst>
              </a:tr>
            </a:tbl>
          </a:graphicData>
        </a:graphic>
      </p:graphicFrame>
    </p:spTree>
    <p:extLst>
      <p:ext uri="{BB962C8B-B14F-4D97-AF65-F5344CB8AC3E}">
        <p14:creationId xmlns:p14="http://schemas.microsoft.com/office/powerpoint/2010/main" val="2109723741"/>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44475" y="1095373"/>
          <a:ext cx="9424990" cy="2490501"/>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490501">
                <a:tc>
                  <a:txBody>
                    <a:bodyPr/>
                    <a:lstStyle/>
                    <a:p>
                      <a:r>
                        <a:rPr lang="en-US" sz="1600" dirty="0"/>
                        <a:t>(iv)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highlight>
                            <a:srgbClr val="FFFF00"/>
                          </a:highlight>
                          <a:latin typeface="+mn-lt"/>
                          <a:ea typeface="+mn-ea"/>
                          <a:cs typeface="+mn-cs"/>
                        </a:rPr>
                        <a:t>Indicate the cases of advances to non-</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corporate entities with limits beyond that is set by the bank where the branch has   not   obtained   the   duly   audited</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accounts of borrowers.</a:t>
                      </a:r>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from branch a complete list of all the accounts where limits have been sanctioned or renewed say, beyond Rs.10 lacs. </a:t>
                      </a:r>
                    </a:p>
                    <a:p>
                      <a:pPr marL="285750" indent="-285750">
                        <a:buFont typeface="Arial" panose="020B0604020202020204" pitchFamily="34" charset="0"/>
                        <a:buChar char="•"/>
                      </a:pPr>
                      <a:r>
                        <a:rPr lang="en-US" sz="1600" dirty="0"/>
                        <a:t>Verify that in all cases, branch has obtained the latest audited accounts of borrowers.</a:t>
                      </a:r>
                    </a:p>
                    <a:p>
                      <a:pPr marL="285750" indent="-285750">
                        <a:buFont typeface="Arial" panose="020B0604020202020204" pitchFamily="34" charset="0"/>
                        <a:buChar char="•"/>
                      </a:pPr>
                      <a:r>
                        <a:rPr lang="en-US" sz="1600" dirty="0"/>
                        <a:t>In case of deviation, give the details of all such accounts along with sanctioned limit and outstanding balances</a:t>
                      </a:r>
                    </a:p>
                    <a:p>
                      <a:pPr marL="0" indent="0">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7" name="Title 1">
            <a:extLst>
              <a:ext uri="{FF2B5EF4-FFF2-40B4-BE49-F238E27FC236}">
                <a16:creationId xmlns:a16="http://schemas.microsoft.com/office/drawing/2014/main" id="{4C400E14-3853-46E4-899F-FA8B06438E3C}"/>
              </a:ext>
            </a:extLst>
          </p:cNvPr>
          <p:cNvSpPr>
            <a:spLocks noGrp="1"/>
          </p:cNvSpPr>
          <p:nvPr>
            <p:ph type="title"/>
          </p:nvPr>
        </p:nvSpPr>
        <p:spPr>
          <a:xfrm>
            <a:off x="842962" y="228598"/>
            <a:ext cx="9059863" cy="866775"/>
          </a:xfrm>
        </p:spPr>
        <p:txBody>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1 – Assets		5. Advances 				 </a:t>
            </a:r>
            <a:br>
              <a:rPr lang="en-US" dirty="0">
                <a:solidFill>
                  <a:srgbClr val="000066"/>
                </a:solidFill>
                <a:latin typeface="Arial Rounded MT Bold" pitchFamily="34" charset="0"/>
              </a:rPr>
            </a:br>
            <a:endParaRPr lang="en-US" dirty="0"/>
          </a:p>
        </p:txBody>
      </p:sp>
    </p:spTree>
    <p:extLst>
      <p:ext uri="{BB962C8B-B14F-4D97-AF65-F5344CB8AC3E}">
        <p14:creationId xmlns:p14="http://schemas.microsoft.com/office/powerpoint/2010/main" val="1747406748"/>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70125446"/>
              </p:ext>
            </p:extLst>
          </p:nvPr>
        </p:nvGraphicFramePr>
        <p:xfrm>
          <a:off x="90487" y="1014093"/>
          <a:ext cx="9424990" cy="432943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832691">
                <a:tc>
                  <a:txBody>
                    <a:bodyPr/>
                    <a:lstStyle/>
                    <a:p>
                      <a:r>
                        <a:rPr lang="en-US" sz="1600" dirty="0"/>
                        <a:t>(v)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highlight>
                            <a:srgbClr val="FFFF00"/>
                          </a:highlight>
                          <a:latin typeface="+mn-lt"/>
                          <a:ea typeface="+mn-ea"/>
                          <a:cs typeface="+mn-cs"/>
                        </a:rPr>
                        <a:t>Does the branch have on its record, a due</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diligence report in the form and manner required by the Reserve Bank of India in respect of advances under consortium and multiple banking arrangements. Give the list of accounts where such certificate/report  is not  obtained or not</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available on record.</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(In case, the branch is not the lead bank,</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copy of certificate/report should be obtained from lead bank for review and</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record)</a:t>
                      </a:r>
                      <a:endParaRPr 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Check if latest financials are available on record.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Report all exceptions where this is not available.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While reporting also report the last audited financials which are available on file.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Verify if that branch is obtaining stock audit reports periodically in all the cases as required by bank policy. </a:t>
                      </a:r>
                    </a:p>
                    <a:p>
                      <a:pPr marL="0" indent="0">
                        <a:buFont typeface="Arial" panose="020B0604020202020204" pitchFamily="34" charset="0"/>
                        <a:buNone/>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311912">
                <a:tc>
                  <a:txBody>
                    <a:bodyPr/>
                    <a:lstStyle/>
                    <a:p>
                      <a:r>
                        <a:rPr lang="en-US" sz="1600" dirty="0"/>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Has the inspection or physical verification of securities charged to the bank been carried out by the branch as per the procedure laid down by the</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controlling authorities of the bank?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a list of cases where physical verification is not done as per prescribed guidelines.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3" name="Rectangle 2"/>
          <p:cNvSpPr/>
          <p:nvPr/>
        </p:nvSpPr>
        <p:spPr>
          <a:xfrm>
            <a:off x="90487" y="5535811"/>
            <a:ext cx="9424990" cy="646331"/>
          </a:xfrm>
          <a:prstGeom prst="rect">
            <a:avLst/>
          </a:prstGeom>
        </p:spPr>
        <p:txBody>
          <a:bodyPr wrap="square">
            <a:spAutoFit/>
          </a:bodyPr>
          <a:lstStyle/>
          <a:p>
            <a:pPr algn="l"/>
            <a:r>
              <a:rPr lang="en-US" sz="1200" dirty="0"/>
              <a:t>RBI/2008-2009/313 DBOD.No.BP.BC.94 /08.12.001/2008-09                 </a:t>
            </a:r>
            <a:r>
              <a:rPr lang="nn-NO" sz="1200" dirty="0"/>
              <a:t>RBI/2008-2009/183 DBOD No. BP. BC.46/ 08.12.001/2008-09</a:t>
            </a:r>
          </a:p>
          <a:p>
            <a:pPr algn="l"/>
            <a:r>
              <a:rPr lang="en-US" sz="1200" dirty="0"/>
              <a:t>RBI/2008-2009/379 </a:t>
            </a:r>
            <a:r>
              <a:rPr lang="en-US" sz="1200" dirty="0" err="1"/>
              <a:t>DBOD.No</a:t>
            </a:r>
            <a:r>
              <a:rPr lang="en-US" sz="1200" dirty="0"/>
              <a:t>. BP.BC.110/08.12.001/2008-09               RBI/2011-12/551 </a:t>
            </a:r>
            <a:r>
              <a:rPr lang="en-US" sz="1200" dirty="0" err="1"/>
              <a:t>DBOD.No.BP.BC</a:t>
            </a:r>
            <a:r>
              <a:rPr lang="en-US" sz="1200" dirty="0"/>
              <a:t>- 104 /21.04.048/2011-12</a:t>
            </a:r>
            <a:r>
              <a:rPr lang="nn-NO" sz="1600" dirty="0"/>
              <a:t> </a:t>
            </a:r>
          </a:p>
        </p:txBody>
      </p:sp>
    </p:spTree>
    <p:extLst>
      <p:ext uri="{BB962C8B-B14F-4D97-AF65-F5344CB8AC3E}">
        <p14:creationId xmlns:p14="http://schemas.microsoft.com/office/powerpoint/2010/main" val="281140351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21425927"/>
              </p:ext>
            </p:extLst>
          </p:nvPr>
        </p:nvGraphicFramePr>
        <p:xfrm>
          <a:off x="244475" y="1095374"/>
          <a:ext cx="9424990" cy="5100708"/>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1351668">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highlight>
                            <a:srgbClr val="FFFF00"/>
                          </a:highlight>
                          <a:latin typeface="+mn-lt"/>
                          <a:ea typeface="+mn-ea"/>
                          <a:cs typeface="+mn-cs"/>
                        </a:rPr>
                        <a:t>Whether	there	is a substantial</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deterioration in value of security during</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financial   year  as  per  latest  valuation</a:t>
                      </a:r>
                      <a:endParaRPr lang="en-IN" sz="1600" kern="1200" dirty="0">
                        <a:solidFill>
                          <a:schemeClr val="tx1"/>
                        </a:solidFill>
                        <a:effectLst/>
                        <a:highlight>
                          <a:srgbClr val="FFFF00"/>
                        </a:highlight>
                        <a:latin typeface="+mn-lt"/>
                        <a:ea typeface="+mn-ea"/>
                        <a:cs typeface="+mn-cs"/>
                      </a:endParaRPr>
                    </a:p>
                    <a:p>
                      <a:r>
                        <a:rPr lang="en-US" sz="1600" kern="1200" dirty="0">
                          <a:solidFill>
                            <a:schemeClr val="tx1"/>
                          </a:solidFill>
                          <a:effectLst/>
                          <a:highlight>
                            <a:srgbClr val="FFFF00"/>
                          </a:highlight>
                          <a:latin typeface="+mn-lt"/>
                          <a:ea typeface="+mn-ea"/>
                          <a:cs typeface="+mn-cs"/>
                        </a:rPr>
                        <a:t> report	in	comparison	with earlier</a:t>
                      </a:r>
                      <a:r>
                        <a:rPr lang="en-IN" sz="1600" kern="1200" dirty="0">
                          <a:solidFill>
                            <a:schemeClr val="tx1"/>
                          </a:solidFill>
                          <a:effectLst/>
                          <a:highlight>
                            <a:srgbClr val="FFFF00"/>
                          </a:highlight>
                          <a:latin typeface="+mn-lt"/>
                          <a:ea typeface="+mn-ea"/>
                          <a:cs typeface="+mn-cs"/>
                        </a:rPr>
                        <a:t> </a:t>
                      </a:r>
                      <a:r>
                        <a:rPr lang="en-US" sz="1600" kern="1200" dirty="0">
                          <a:solidFill>
                            <a:schemeClr val="tx1"/>
                          </a:solidFill>
                          <a:effectLst/>
                          <a:highlight>
                            <a:srgbClr val="FFFF00"/>
                          </a:highlight>
                          <a:latin typeface="+mn-lt"/>
                          <a:ea typeface="+mn-ea"/>
                          <a:cs typeface="+mn-cs"/>
                        </a:rPr>
                        <a:t>valuation report on record</a:t>
                      </a:r>
                      <a:r>
                        <a:rPr lang="en-US" sz="1800" kern="1200" dirty="0">
                          <a:solidFill>
                            <a:schemeClr val="tx1"/>
                          </a:solidFill>
                          <a:effectLst/>
                          <a:latin typeface="+mn-lt"/>
                          <a:ea typeface="+mn-ea"/>
                          <a:cs typeface="+mn-cs"/>
                        </a:rPr>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Review inspection register maintained by branch to find out such accounts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3639434">
                <a:tc>
                  <a:txBody>
                    <a:bodyPr/>
                    <a:lstStyle/>
                    <a:p>
                      <a:r>
                        <a:rPr lang="en-US" sz="1600" dirty="0"/>
                        <a:t>(vii)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In respect of advances examined by you, have you come across cases of deficiencies, including in value of securities and inspection thereof or any other adverse features such as frequent/ unauthorized overdrawing beyond limits, inadequate insurance coverage</a:t>
                      </a:r>
                      <a:r>
                        <a:rPr lang="en-US" sz="1600" kern="1200" dirty="0" smtClean="0">
                          <a:solidFill>
                            <a:schemeClr val="tx1"/>
                          </a:solidFill>
                          <a:effectLst/>
                          <a:latin typeface="+mn-lt"/>
                          <a:ea typeface="+mn-ea"/>
                          <a:cs typeface="+mn-cs"/>
                        </a:rPr>
                        <a:t>, etc</a:t>
                      </a:r>
                      <a:r>
                        <a:rPr lang="en-US" sz="1600" kern="1200" dirty="0">
                          <a:solidFill>
                            <a:schemeClr val="tx1"/>
                          </a:solidFill>
                          <a:effectLst/>
                          <a:latin typeface="+mn-lt"/>
                          <a:ea typeface="+mn-ea"/>
                          <a:cs typeface="+mn-cs"/>
                        </a:rPr>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Identify any deficiencies in value of securities, frequent overdrawing, un-</a:t>
                      </a:r>
                      <a:r>
                        <a:rPr lang="en-US" sz="1600" dirty="0" err="1"/>
                        <a:t>authorised</a:t>
                      </a:r>
                      <a:r>
                        <a:rPr lang="en-US" sz="1600" dirty="0"/>
                        <a:t> overdrawing, inadequate insurance cover </a:t>
                      </a:r>
                    </a:p>
                    <a:p>
                      <a:pPr marL="285750" indent="-285750">
                        <a:buFont typeface="Arial" panose="020B0604020202020204" pitchFamily="34" charset="0"/>
                        <a:buChar char="•"/>
                      </a:pPr>
                      <a:r>
                        <a:rPr lang="en-US" sz="1600" dirty="0"/>
                        <a:t>• Give detailed particulars of these accounts along with adverse features observed. </a:t>
                      </a:r>
                    </a:p>
                    <a:p>
                      <a:pPr marL="285750" indent="-285750">
                        <a:buFont typeface="Arial" panose="020B0604020202020204" pitchFamily="34" charset="0"/>
                        <a:buChar char="•"/>
                      </a:pPr>
                      <a:r>
                        <a:rPr lang="en-US" sz="1600" dirty="0"/>
                        <a:t>• Verify that there should not be major variation between stock/ book debts/ creditors figures being submitted in monthly statement and audited accounts, in case of cash credit limits.</a:t>
                      </a:r>
                    </a:p>
                    <a:p>
                      <a:pPr marL="285750" indent="-285750">
                        <a:buFont typeface="Arial" panose="020B0604020202020204" pitchFamily="34" charset="0"/>
                        <a:buChar char="•"/>
                      </a:pPr>
                      <a:r>
                        <a:rPr lang="en-US" sz="1600" dirty="0"/>
                        <a:t>Comment on any material variation between both the figures, particularly at balance sheet date of the borrower without any justification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56842295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6074978"/>
              </p:ext>
            </p:extLst>
          </p:nvPr>
        </p:nvGraphicFramePr>
        <p:xfrm>
          <a:off x="238917" y="1095373"/>
          <a:ext cx="9424990" cy="292100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1444609">
                <a:tc>
                  <a:txBody>
                    <a:bodyPr/>
                    <a:lstStyle/>
                    <a:p>
                      <a:r>
                        <a:rPr lang="en-US" sz="1600" dirty="0"/>
                        <a:t>(viii)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nSpc>
                          <a:spcPts val="1350"/>
                        </a:lnSpc>
                      </a:pPr>
                      <a:r>
                        <a:rPr lang="en-US" sz="1600" dirty="0">
                          <a:solidFill>
                            <a:srgbClr val="000000"/>
                          </a:solidFill>
                          <a:effectLst/>
                          <a:highlight>
                            <a:srgbClr val="FFFF00"/>
                          </a:highlight>
                          <a:latin typeface="+mn-lt"/>
                          <a:ea typeface="Times New Roman" panose="02020603050405020304" pitchFamily="18" charset="0"/>
                        </a:rPr>
                        <a:t>Whether the branch has any</a:t>
                      </a:r>
                      <a:r>
                        <a:rPr lang="en-US" sz="1600" spc="1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red-flagged</a:t>
                      </a:r>
                      <a:endParaRPr lang="en-IN" sz="1400" dirty="0">
                        <a:effectLst/>
                        <a:latin typeface="+mn-lt"/>
                        <a:ea typeface="Times New Roman" panose="02020603050405020304" pitchFamily="18" charset="0"/>
                      </a:endParaRPr>
                    </a:p>
                    <a:p>
                      <a:pPr marL="31750">
                        <a:spcBef>
                          <a:spcPts val="685"/>
                        </a:spcBef>
                        <a:spcAft>
                          <a:spcPts val="0"/>
                        </a:spcAft>
                      </a:pPr>
                      <a:r>
                        <a:rPr lang="en-US" sz="1600" spc="-3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account? </a:t>
                      </a:r>
                      <a:r>
                        <a:rPr lang="en-US" sz="1600" spc="-15" dirty="0">
                          <a:solidFill>
                            <a:srgbClr val="000000"/>
                          </a:solidFill>
                          <a:effectLst/>
                          <a:highlight>
                            <a:srgbClr val="FFFF00"/>
                          </a:highlight>
                          <a:latin typeface="+mn-lt"/>
                          <a:ea typeface="Times New Roman" panose="02020603050405020304" pitchFamily="18" charset="0"/>
                        </a:rPr>
                        <a:t>If </a:t>
                      </a:r>
                      <a:r>
                        <a:rPr lang="en-US" sz="1600" dirty="0">
                          <a:solidFill>
                            <a:srgbClr val="000000"/>
                          </a:solidFill>
                          <a:effectLst/>
                          <a:highlight>
                            <a:srgbClr val="FFFF00"/>
                          </a:highlight>
                          <a:latin typeface="+mn-lt"/>
                          <a:ea typeface="Times New Roman" panose="02020603050405020304" pitchFamily="18" charset="0"/>
                        </a:rPr>
                        <a:t>yes, whether any  deviations</a:t>
                      </a:r>
                      <a:endParaRPr lang="en-IN" sz="1400" dirty="0">
                        <a:effectLst/>
                        <a:latin typeface="+mn-lt"/>
                        <a:ea typeface="Times New Roman" panose="02020603050405020304" pitchFamily="18" charset="0"/>
                      </a:endParaRPr>
                    </a:p>
                    <a:p>
                      <a:pPr marL="31750">
                        <a:spcBef>
                          <a:spcPts val="695"/>
                        </a:spcBef>
                        <a:spcAft>
                          <a:spcPts val="0"/>
                        </a:spcAft>
                      </a:pPr>
                      <a:r>
                        <a:rPr lang="en-US" sz="1600" spc="-3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were observed related to compliance </a:t>
                      </a:r>
                      <a:r>
                        <a:rPr lang="en-US" sz="1600" spc="45"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of</a:t>
                      </a:r>
                      <a:endParaRPr lang="en-IN" sz="1400" dirty="0">
                        <a:effectLst/>
                        <a:latin typeface="+mn-lt"/>
                        <a:ea typeface="Times New Roman" panose="02020603050405020304" pitchFamily="18" charset="0"/>
                      </a:endParaRPr>
                    </a:p>
                    <a:p>
                      <a:pPr marL="31750">
                        <a:spcBef>
                          <a:spcPts val="685"/>
                        </a:spcBef>
                        <a:spcAft>
                          <a:spcPts val="0"/>
                        </a:spcAft>
                      </a:pPr>
                      <a:r>
                        <a:rPr lang="en-US" sz="1600" spc="-30"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bank's   policy  related   with   Red</a:t>
                      </a:r>
                      <a:r>
                        <a:rPr lang="en-US" sz="1600" spc="165" dirty="0">
                          <a:solidFill>
                            <a:srgbClr val="000000"/>
                          </a:solidFill>
                          <a:effectLst/>
                          <a:highlight>
                            <a:srgbClr val="FFFF00"/>
                          </a:highlight>
                          <a:latin typeface="+mn-lt"/>
                          <a:ea typeface="Times New Roman" panose="02020603050405020304" pitchFamily="18" charset="0"/>
                        </a:rPr>
                        <a:t> </a:t>
                      </a:r>
                      <a:r>
                        <a:rPr lang="en-US" sz="1600" dirty="0">
                          <a:solidFill>
                            <a:srgbClr val="000000"/>
                          </a:solidFill>
                          <a:effectLst/>
                          <a:highlight>
                            <a:srgbClr val="FFFF00"/>
                          </a:highlight>
                          <a:latin typeface="+mn-lt"/>
                          <a:ea typeface="Times New Roman" panose="02020603050405020304" pitchFamily="18" charset="0"/>
                        </a:rPr>
                        <a:t>Flag</a:t>
                      </a:r>
                      <a:endParaRPr lang="en-IN" sz="1400" dirty="0">
                        <a:effectLst/>
                        <a:latin typeface="+mn-lt"/>
                        <a:ea typeface="Times New Roman" panose="02020603050405020304" pitchFamily="18" charset="0"/>
                      </a:endParaRPr>
                    </a:p>
                    <a:p>
                      <a:r>
                        <a:rPr lang="en-US" sz="1600" dirty="0">
                          <a:solidFill>
                            <a:srgbClr val="000000"/>
                          </a:solidFill>
                          <a:effectLst/>
                          <a:highlight>
                            <a:srgbClr val="FFFF00"/>
                          </a:highlight>
                          <a:latin typeface="+mn-lt"/>
                          <a:ea typeface="Times New Roman" panose="02020603050405020304" pitchFamily="18" charset="0"/>
                        </a:rPr>
                        <a:t> Accounts?</a:t>
                      </a:r>
                      <a:endParaRPr lang="en-US"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bank policy on Red Flag of accounts</a:t>
                      </a:r>
                    </a:p>
                    <a:p>
                      <a:pPr marL="285750" indent="-285750">
                        <a:buFont typeface="Arial" panose="020B0604020202020204" pitchFamily="34" charset="0"/>
                        <a:buChar char="•"/>
                      </a:pPr>
                      <a:r>
                        <a:rPr lang="en-US" sz="1600" dirty="0"/>
                        <a:t>Review Framework for dealing with loan frauds from the RBI website</a:t>
                      </a:r>
                    </a:p>
                    <a:p>
                      <a:pPr marL="285750" indent="-285750">
                        <a:buFont typeface="Arial" panose="020B0604020202020204" pitchFamily="34" charset="0"/>
                        <a:buChar char="•"/>
                      </a:pPr>
                      <a:r>
                        <a:rPr lang="en-US" sz="1600" dirty="0"/>
                        <a:t>Perform review for such red flags independently also to the extent information is available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260493">
                <a:tc>
                  <a:txBody>
                    <a:bodyPr/>
                    <a:lstStyle/>
                    <a:p>
                      <a:r>
                        <a:rPr lang="en-US" sz="1600" dirty="0"/>
                        <a:t>(ix)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1750" algn="just">
                        <a:lnSpc>
                          <a:spcPts val="1350"/>
                        </a:lnSpc>
                        <a:tabLst>
                          <a:tab pos="882650" algn="l"/>
                          <a:tab pos="1276985" algn="l"/>
                          <a:tab pos="1988820" algn="l"/>
                        </a:tabLst>
                      </a:pPr>
                      <a:r>
                        <a:rPr lang="en-IN" sz="1600" spc="-30" dirty="0">
                          <a:solidFill>
                            <a:srgbClr val="000000"/>
                          </a:solidFill>
                          <a:effectLst/>
                          <a:highlight>
                            <a:srgbClr val="FFFF00"/>
                          </a:highlight>
                          <a:latin typeface="+mn-lt"/>
                          <a:ea typeface="Times New Roman" panose="02020603050405020304" pitchFamily="18" charset="0"/>
                        </a:rPr>
                        <a:t> </a:t>
                      </a:r>
                    </a:p>
                    <a:p>
                      <a:pPr marL="31750" algn="just">
                        <a:lnSpc>
                          <a:spcPct val="150000"/>
                        </a:lnSpc>
                        <a:tabLst>
                          <a:tab pos="882650" algn="l"/>
                          <a:tab pos="1276985" algn="l"/>
                          <a:tab pos="1988820" algn="l"/>
                        </a:tabLst>
                      </a:pPr>
                      <a:r>
                        <a:rPr lang="en-US" sz="1600" dirty="0" smtClean="0">
                          <a:solidFill>
                            <a:srgbClr val="000000"/>
                          </a:solidFill>
                          <a:effectLst/>
                          <a:highlight>
                            <a:srgbClr val="FFFF00"/>
                          </a:highlight>
                          <a:latin typeface="+mn-lt"/>
                          <a:ea typeface="Times New Roman" panose="02020603050405020304" pitchFamily="18" charset="0"/>
                        </a:rPr>
                        <a:t>Comment</a:t>
                      </a:r>
                      <a:r>
                        <a:rPr lang="en-US" sz="1600" baseline="0" dirty="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on</a:t>
                      </a:r>
                      <a:r>
                        <a:rPr lang="en-US" sz="1600" baseline="0" dirty="0" smtClean="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adverse</a:t>
                      </a:r>
                      <a:r>
                        <a:rPr lang="en-US" sz="1600" dirty="0">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features</a:t>
                      </a:r>
                      <a:r>
                        <a:rPr lang="en-IN" sz="1400" baseline="0" dirty="0" smtClean="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considered </a:t>
                      </a:r>
                      <a:r>
                        <a:rPr lang="en-US" sz="1600" dirty="0">
                          <a:solidFill>
                            <a:srgbClr val="000000"/>
                          </a:solidFill>
                          <a:effectLst/>
                          <a:highlight>
                            <a:srgbClr val="FFFF00"/>
                          </a:highlight>
                          <a:latin typeface="+mn-lt"/>
                          <a:ea typeface="Times New Roman" panose="02020603050405020304" pitchFamily="18" charset="0"/>
                        </a:rPr>
                        <a:t>significant in top 5</a:t>
                      </a:r>
                      <a:r>
                        <a:rPr lang="en-US" sz="1600" spc="290" dirty="0">
                          <a:solidFill>
                            <a:srgbClr val="000000"/>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standard </a:t>
                      </a:r>
                      <a:r>
                        <a:rPr lang="en-US" sz="1600" spc="-30" dirty="0" smtClean="0">
                          <a:solidFill>
                            <a:srgbClr val="000000"/>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large</a:t>
                      </a:r>
                      <a:r>
                        <a:rPr lang="en-US" sz="1600" baseline="0" dirty="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advances</a:t>
                      </a:r>
                      <a:r>
                        <a:rPr lang="en-US" sz="1600" baseline="0" dirty="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and</a:t>
                      </a:r>
                      <a:r>
                        <a:rPr lang="en-US" sz="1600" baseline="0" dirty="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which</a:t>
                      </a:r>
                      <a:r>
                        <a:rPr lang="en-US" sz="1600" baseline="0" dirty="0">
                          <a:solidFill>
                            <a:schemeClr val="tx1"/>
                          </a:solidFill>
                          <a:effectLst/>
                          <a:highlight>
                            <a:srgbClr val="FFFF00"/>
                          </a:highlight>
                          <a:latin typeface="+mn-lt"/>
                          <a:ea typeface="Times New Roman" panose="02020603050405020304" pitchFamily="18" charset="0"/>
                        </a:rPr>
                        <a:t> </a:t>
                      </a:r>
                      <a:r>
                        <a:rPr lang="en-US" sz="1600" dirty="0" smtClean="0">
                          <a:solidFill>
                            <a:srgbClr val="000000"/>
                          </a:solidFill>
                          <a:effectLst/>
                          <a:highlight>
                            <a:srgbClr val="FFFF00"/>
                          </a:highlight>
                          <a:latin typeface="+mn-lt"/>
                          <a:ea typeface="Times New Roman" panose="02020603050405020304" pitchFamily="18" charset="0"/>
                        </a:rPr>
                        <a:t>need management's </a:t>
                      </a:r>
                      <a:r>
                        <a:rPr lang="en-US" sz="1600" dirty="0">
                          <a:solidFill>
                            <a:srgbClr val="000000"/>
                          </a:solidFill>
                          <a:effectLst/>
                          <a:highlight>
                            <a:srgbClr val="FFFF00"/>
                          </a:highlight>
                          <a:latin typeface="+mn-lt"/>
                          <a:ea typeface="Times New Roman" panose="02020603050405020304" pitchFamily="18" charset="0"/>
                        </a:rPr>
                        <a:t>attention.</a:t>
                      </a:r>
                      <a:endParaRPr lang="en-US"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Consider such accounts and report separately here even if the same has been reported in other clauses. Indicate the % to the total advances in such cases.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30004269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3442" name="Rectangle 2050"/>
          <p:cNvSpPr>
            <a:spLocks noGrp="1" noChangeArrowheads="1"/>
          </p:cNvSpPr>
          <p:nvPr>
            <p:ph type="title"/>
          </p:nvPr>
        </p:nvSpPr>
        <p:spPr>
          <a:xfrm>
            <a:off x="650875" y="336550"/>
            <a:ext cx="9059863" cy="530225"/>
          </a:xfrm>
        </p:spPr>
        <p:txBody>
          <a:bodyPr/>
          <a:lstStyle/>
          <a:p>
            <a:r>
              <a:rPr lang="en-US" sz="2400" kern="1200" dirty="0">
                <a:solidFill>
                  <a:srgbClr val="000066"/>
                </a:solidFill>
                <a:latin typeface="Arial Rounded MT Bold" pitchFamily="34" charset="0"/>
                <a:ea typeface="+mn-ea"/>
                <a:cs typeface="+mn-cs"/>
              </a:rPr>
              <a:t>Reporting – Long Form Audit Report</a:t>
            </a:r>
          </a:p>
        </p:txBody>
      </p:sp>
      <p:sp>
        <p:nvSpPr>
          <p:cNvPr id="1213443" name="Rectangle 2051"/>
          <p:cNvSpPr>
            <a:spLocks noGrp="1" noChangeArrowheads="1"/>
          </p:cNvSpPr>
          <p:nvPr>
            <p:ph type="body" idx="1"/>
          </p:nvPr>
        </p:nvSpPr>
        <p:spPr>
          <a:xfrm>
            <a:off x="740229" y="1031875"/>
            <a:ext cx="8897484" cy="4994275"/>
          </a:xfrm>
          <a:noFill/>
        </p:spPr>
        <p:txBody>
          <a:bodyPr/>
          <a:lstStyle/>
          <a:p>
            <a:pPr marL="342900" indent="-342900" algn="just">
              <a:spcBef>
                <a:spcPts val="0"/>
              </a:spcBef>
            </a:pPr>
            <a:r>
              <a:rPr lang="en-US" sz="2400" dirty="0">
                <a:solidFill>
                  <a:schemeClr val="accent2"/>
                </a:solidFill>
                <a:latin typeface="Verdana" pitchFamily="34" charset="0"/>
                <a:ea typeface="Verdana" pitchFamily="34" charset="0"/>
                <a:cs typeface="Verdana" pitchFamily="34" charset="0"/>
              </a:rPr>
              <a:t>LFAR is a effective tool to the auditors to keep the Bank informed about </a:t>
            </a:r>
            <a:r>
              <a:rPr lang="en-US" sz="2400" dirty="0" smtClean="0">
                <a:solidFill>
                  <a:schemeClr val="accent2"/>
                </a:solidFill>
                <a:latin typeface="Verdana" pitchFamily="34" charset="0"/>
                <a:ea typeface="Verdana" pitchFamily="34" charset="0"/>
                <a:cs typeface="Verdana" pitchFamily="34" charset="0"/>
              </a:rPr>
              <a:t>lacunae, short coming and failure in respect of compliance or adherence to the Internal Controls operational in the Branch.</a:t>
            </a:r>
            <a:endParaRPr lang="en-US" sz="2400" dirty="0">
              <a:solidFill>
                <a:schemeClr val="accent2"/>
              </a:solidFill>
              <a:latin typeface="Verdana" pitchFamily="34" charset="0"/>
              <a:ea typeface="Verdana" pitchFamily="34" charset="0"/>
              <a:cs typeface="Verdana" pitchFamily="34" charset="0"/>
            </a:endParaRPr>
          </a:p>
          <a:p>
            <a:pPr marL="342900" indent="-342900" algn="just">
              <a:spcBef>
                <a:spcPts val="0"/>
              </a:spcBef>
            </a:pPr>
            <a:r>
              <a:rPr lang="en-US" sz="2400" dirty="0">
                <a:solidFill>
                  <a:schemeClr val="accent2"/>
                </a:solidFill>
                <a:latin typeface="Verdana" pitchFamily="34" charset="0"/>
                <a:ea typeface="Verdana" pitchFamily="34" charset="0"/>
                <a:cs typeface="Verdana" pitchFamily="34" charset="0"/>
              </a:rPr>
              <a:t>LFAR for Branches is a </a:t>
            </a:r>
            <a:r>
              <a:rPr lang="en-US" sz="2400" dirty="0" smtClean="0">
                <a:solidFill>
                  <a:schemeClr val="accent2"/>
                </a:solidFill>
                <a:latin typeface="Verdana" pitchFamily="34" charset="0"/>
                <a:ea typeface="Verdana" pitchFamily="34" charset="0"/>
                <a:cs typeface="Verdana" pitchFamily="34" charset="0"/>
              </a:rPr>
              <a:t>separate report in a question </a:t>
            </a:r>
            <a:r>
              <a:rPr lang="en-US" sz="2400" dirty="0">
                <a:solidFill>
                  <a:schemeClr val="accent2"/>
                </a:solidFill>
                <a:latin typeface="Verdana" pitchFamily="34" charset="0"/>
                <a:ea typeface="Verdana" pitchFamily="34" charset="0"/>
                <a:cs typeface="Verdana" pitchFamily="34" charset="0"/>
              </a:rPr>
              <a:t>answer </a:t>
            </a:r>
            <a:r>
              <a:rPr lang="en-US" sz="2400" dirty="0" smtClean="0">
                <a:solidFill>
                  <a:schemeClr val="accent2"/>
                </a:solidFill>
                <a:latin typeface="Verdana" pitchFamily="34" charset="0"/>
                <a:ea typeface="Verdana" pitchFamily="34" charset="0"/>
                <a:cs typeface="Verdana" pitchFamily="34" charset="0"/>
              </a:rPr>
              <a:t>format </a:t>
            </a:r>
            <a:endParaRPr lang="en-US" sz="2400" dirty="0">
              <a:solidFill>
                <a:schemeClr val="accent2"/>
              </a:solidFill>
              <a:latin typeface="Verdana" pitchFamily="34" charset="0"/>
              <a:ea typeface="Verdana" pitchFamily="34" charset="0"/>
              <a:cs typeface="Verdana" pitchFamily="34" charset="0"/>
            </a:endParaRPr>
          </a:p>
          <a:p>
            <a:pPr marL="342900" indent="-342900" algn="just">
              <a:spcBef>
                <a:spcPts val="0"/>
              </a:spcBef>
            </a:pPr>
            <a:r>
              <a:rPr lang="en-US" sz="2400" dirty="0">
                <a:solidFill>
                  <a:schemeClr val="accent2"/>
                </a:solidFill>
                <a:latin typeface="Verdana" pitchFamily="34" charset="0"/>
                <a:ea typeface="Verdana" pitchFamily="34" charset="0"/>
                <a:cs typeface="Verdana" pitchFamily="34" charset="0"/>
              </a:rPr>
              <a:t>LFAR for HO is a narrative </a:t>
            </a:r>
            <a:r>
              <a:rPr lang="en-US" sz="2400" dirty="0" smtClean="0">
                <a:solidFill>
                  <a:schemeClr val="accent2"/>
                </a:solidFill>
                <a:latin typeface="Verdana" pitchFamily="34" charset="0"/>
                <a:ea typeface="Verdana" pitchFamily="34" charset="0"/>
                <a:cs typeface="Verdana" pitchFamily="34" charset="0"/>
              </a:rPr>
              <a:t>format </a:t>
            </a:r>
            <a:endParaRPr lang="en-US" sz="2400" dirty="0">
              <a:solidFill>
                <a:schemeClr val="accent2"/>
              </a:solidFill>
              <a:latin typeface="Verdana" pitchFamily="34" charset="0"/>
              <a:ea typeface="Verdana" pitchFamily="34" charset="0"/>
              <a:cs typeface="Verdana" pitchFamily="34" charset="0"/>
            </a:endParaRPr>
          </a:p>
          <a:p>
            <a:pPr marL="342900" indent="-342900" algn="just">
              <a:spcBef>
                <a:spcPts val="0"/>
              </a:spcBef>
            </a:pPr>
            <a:r>
              <a:rPr lang="en-US" sz="2400" dirty="0">
                <a:solidFill>
                  <a:schemeClr val="accent2"/>
                </a:solidFill>
                <a:latin typeface="Verdana" pitchFamily="34" charset="0"/>
                <a:ea typeface="Verdana" pitchFamily="34" charset="0"/>
                <a:cs typeface="Verdana" pitchFamily="34" charset="0"/>
              </a:rPr>
              <a:t>Annexure to be given along with the LFAR which is applicable for branches having large/ irregular/ critical advance accounts having large </a:t>
            </a:r>
            <a:r>
              <a:rPr lang="en-US" sz="2400" dirty="0" smtClean="0">
                <a:solidFill>
                  <a:schemeClr val="accent2"/>
                </a:solidFill>
                <a:latin typeface="Verdana" pitchFamily="34" charset="0"/>
                <a:ea typeface="Verdana" pitchFamily="34" charset="0"/>
                <a:cs typeface="Verdana" pitchFamily="34" charset="0"/>
              </a:rPr>
              <a:t>limits</a:t>
            </a:r>
            <a:endParaRPr lang="en-US" sz="2400" dirty="0">
              <a:solidFill>
                <a:schemeClr val="accent2"/>
              </a:solidFill>
              <a:latin typeface="Verdana" pitchFamily="34" charset="0"/>
              <a:ea typeface="Verdana" pitchFamily="34" charset="0"/>
              <a:cs typeface="Verdana" pitchFamily="34" charset="0"/>
            </a:endParaRPr>
          </a:p>
          <a:p>
            <a:pPr marL="342900" indent="-342900" algn="just">
              <a:spcBef>
                <a:spcPts val="0"/>
              </a:spcBef>
            </a:pPr>
            <a:r>
              <a:rPr lang="en-US" sz="2400" dirty="0">
                <a:solidFill>
                  <a:schemeClr val="accent2"/>
                </a:solidFill>
                <a:latin typeface="Verdana" pitchFamily="34" charset="0"/>
                <a:ea typeface="Verdana" pitchFamily="34" charset="0"/>
                <a:cs typeface="Verdana" pitchFamily="34" charset="0"/>
              </a:rPr>
              <a:t>LFAR introduced in 1985, subsequent revision in 1992-1993 and 2003. And now in September 2020</a:t>
            </a:r>
          </a:p>
          <a:p>
            <a:pPr marL="342900" indent="-342900" algn="just"/>
            <a:endParaRPr lang="en-US" sz="2400" dirty="0">
              <a:solidFill>
                <a:schemeClr val="accent2"/>
              </a:solidFill>
              <a:latin typeface="Verdana" pitchFamily="34" charset="0"/>
              <a:ea typeface="Verdana" pitchFamily="34" charset="0"/>
              <a:cs typeface="Verdana" pitchFamily="34" charset="0"/>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 – Assets			 5. Advances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44475" y="1095374"/>
          <a:ext cx="9424990" cy="228600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1837505">
                <a:tc>
                  <a:txBody>
                    <a:bodyPr/>
                    <a:lstStyle/>
                    <a:p>
                      <a:r>
                        <a:rPr lang="en-US" sz="16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In respect of leasing finance activities, has the branch complied with the guidelines issued by the controlling authorities of the bank relating to security creation, asset inspection, insurance, etc.? Has the branch complied with the accounting norms prescribed by the controlling authorities of the bank relating to such leasing</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activities?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Verify whether prescribed guidelines on noted issues and comment if there is any deviation.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705577537"/>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04167408"/>
              </p:ext>
            </p:extLst>
          </p:nvPr>
        </p:nvGraphicFramePr>
        <p:xfrm>
          <a:off x="244475" y="1095374"/>
          <a:ext cx="9424990" cy="399288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066962">
                <a:tc>
                  <a:txBody>
                    <a:bodyPr/>
                    <a:lstStyle/>
                    <a:p>
                      <a:r>
                        <a:rPr lang="en-US" sz="1600" dirty="0"/>
                        <a:t> </a:t>
                      </a:r>
                      <a:r>
                        <a:rPr lang="en-US" sz="1600" b="0" dirty="0"/>
                        <a:t>(f)</a:t>
                      </a:r>
                    </a:p>
                    <a:p>
                      <a:r>
                        <a:rPr lang="en-US" sz="1800" b="0" kern="1200" dirty="0">
                          <a:solidFill>
                            <a:schemeClr val="tx1"/>
                          </a:solidFill>
                          <a:effectLst/>
                          <a:latin typeface="+mn-lt"/>
                          <a:ea typeface="+mn-ea"/>
                          <a:cs typeface="+mn-cs"/>
                        </a:rPr>
                        <a:t> (</a:t>
                      </a:r>
                      <a:r>
                        <a:rPr lang="en-US" sz="1800" b="0" kern="1200" dirty="0" err="1">
                          <a:solidFill>
                            <a:schemeClr val="tx1"/>
                          </a:solidFill>
                          <a:effectLst/>
                          <a:latin typeface="+mn-lt"/>
                          <a:ea typeface="+mn-ea"/>
                          <a:cs typeface="+mn-cs"/>
                        </a:rPr>
                        <a:t>i</a:t>
                      </a:r>
                      <a:r>
                        <a:rPr lang="en-US" sz="1800" b="0" kern="1200" dirty="0">
                          <a:solidFill>
                            <a:schemeClr val="tx1"/>
                          </a:solidFill>
                          <a:effectLst/>
                          <a:latin typeface="+mn-lt"/>
                          <a:ea typeface="+mn-ea"/>
                          <a:cs typeface="+mn-cs"/>
                        </a:rPr>
                        <a: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i="0" kern="1200" dirty="0">
                          <a:solidFill>
                            <a:schemeClr val="tx1"/>
                          </a:solidFill>
                          <a:effectLst/>
                          <a:latin typeface="+mn-lt"/>
                          <a:ea typeface="+mn-ea"/>
                          <a:cs typeface="+mn-cs"/>
                        </a:rPr>
                        <a:t>Asset Classification, Provisioning of</a:t>
                      </a:r>
                      <a:endParaRPr lang="en-IN" sz="1800" i="0" kern="1200" dirty="0">
                        <a:solidFill>
                          <a:schemeClr val="tx1"/>
                        </a:solidFill>
                        <a:effectLst/>
                        <a:latin typeface="+mn-lt"/>
                        <a:ea typeface="+mn-ea"/>
                        <a:cs typeface="+mn-cs"/>
                      </a:endParaRPr>
                    </a:p>
                    <a:p>
                      <a:r>
                        <a:rPr lang="en-US" sz="1800" b="1" i="0" kern="1200" dirty="0">
                          <a:solidFill>
                            <a:schemeClr val="tx1"/>
                          </a:solidFill>
                          <a:effectLst/>
                          <a:latin typeface="+mn-lt"/>
                          <a:ea typeface="+mn-ea"/>
                          <a:cs typeface="+mn-cs"/>
                        </a:rPr>
                        <a:t>Advances and Resolution of Stressed Assets</a:t>
                      </a:r>
                    </a:p>
                    <a:p>
                      <a:pPr marL="342900" lvl="0" indent="-342900">
                        <a:buAutoNum type="alphaLcParenR"/>
                      </a:pPr>
                      <a:r>
                        <a:rPr lang="en-US" sz="1800" kern="1200" dirty="0">
                          <a:solidFill>
                            <a:schemeClr val="tx1"/>
                          </a:solidFill>
                          <a:effectLst/>
                          <a:latin typeface="+mn-lt"/>
                          <a:ea typeface="+mn-ea"/>
                          <a:cs typeface="+mn-cs"/>
                        </a:rPr>
                        <a:t>Has the branch identified and </a:t>
                      </a:r>
                    </a:p>
                    <a:p>
                      <a:pPr marL="0" lvl="0" indent="0">
                        <a:buNone/>
                      </a:pPr>
                      <a:r>
                        <a:rPr lang="en-US" sz="1800" kern="1200" dirty="0">
                          <a:solidFill>
                            <a:schemeClr val="tx1"/>
                          </a:solidFill>
                          <a:effectLst/>
                          <a:latin typeface="+mn-lt"/>
                          <a:ea typeface="+mn-ea"/>
                          <a:cs typeface="+mn-cs"/>
                        </a:rPr>
                        <a:t>     classified advances into standard / </a:t>
                      </a:r>
                    </a:p>
                    <a:p>
                      <a:pPr marL="0" lvl="0" indent="0">
                        <a:buNone/>
                      </a:pPr>
                      <a:r>
                        <a:rPr lang="en-US" sz="1800" kern="1200" dirty="0">
                          <a:solidFill>
                            <a:schemeClr val="tx1"/>
                          </a:solidFill>
                          <a:effectLst/>
                          <a:latin typeface="+mn-lt"/>
                          <a:ea typeface="+mn-ea"/>
                          <a:cs typeface="+mn-cs"/>
                        </a:rPr>
                        <a:t>     substandard / doubtful / loss assets </a:t>
                      </a:r>
                    </a:p>
                    <a:p>
                      <a:pPr marL="0" lvl="0" indent="0">
                        <a:buNone/>
                      </a:pPr>
                      <a:r>
                        <a:rPr lang="en-US" sz="1800" kern="1200" dirty="0">
                          <a:solidFill>
                            <a:schemeClr val="tx1"/>
                          </a:solidFill>
                          <a:effectLst/>
                          <a:latin typeface="+mn-lt"/>
                          <a:ea typeface="+mn-ea"/>
                          <a:cs typeface="+mn-cs"/>
                        </a:rPr>
                        <a:t>     through the computer system,</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     </a:t>
                      </a:r>
                      <a:r>
                        <a:rPr lang="en-US" sz="1800" kern="1200" dirty="0">
                          <a:solidFill>
                            <a:schemeClr val="tx1"/>
                          </a:solidFill>
                          <a:effectLst/>
                          <a:highlight>
                            <a:srgbClr val="FFFF00"/>
                          </a:highlight>
                          <a:latin typeface="+mn-lt"/>
                          <a:ea typeface="+mn-ea"/>
                          <a:cs typeface="+mn-cs"/>
                        </a:rPr>
                        <a:t>without manual intervention?</a:t>
                      </a:r>
                      <a:endParaRPr lang="en-IN" sz="1800" kern="1200" dirty="0">
                        <a:solidFill>
                          <a:schemeClr val="tx1"/>
                        </a:solidFill>
                        <a:effectLst/>
                        <a:highlight>
                          <a:srgbClr val="FFFF00"/>
                        </a:highlight>
                        <a:latin typeface="+mn-lt"/>
                        <a:ea typeface="+mn-ea"/>
                        <a:cs typeface="+mn-cs"/>
                      </a:endParaRPr>
                    </a:p>
                    <a:p>
                      <a:endParaRPr lang="en-US" sz="16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Verify that branch has identified and classified advances as per following RBI circulars </a:t>
                      </a:r>
                    </a:p>
                    <a:p>
                      <a:r>
                        <a:rPr lang="en-US" sz="1600" dirty="0"/>
                        <a:t>•    Verify the deposit account having debit      </a:t>
                      </a:r>
                    </a:p>
                    <a:p>
                      <a:r>
                        <a:rPr lang="en-US" sz="1600" dirty="0"/>
                        <a:t>     balances due to charging of service </a:t>
                      </a:r>
                    </a:p>
                    <a:p>
                      <a:r>
                        <a:rPr lang="en-US" sz="1600" dirty="0"/>
                        <a:t>     charges/interest time to time and pending </a:t>
                      </a:r>
                    </a:p>
                    <a:p>
                      <a:r>
                        <a:rPr lang="en-US" sz="1600" dirty="0"/>
                        <a:t>     for recovery since long. Verify whether,  </a:t>
                      </a:r>
                    </a:p>
                    <a:p>
                      <a:r>
                        <a:rPr lang="en-US" sz="1600" dirty="0"/>
                        <a:t>     prudential norms on Income Recognition, </a:t>
                      </a:r>
                    </a:p>
                    <a:p>
                      <a:r>
                        <a:rPr lang="en-US" sz="1600" dirty="0"/>
                        <a:t>     Asset Classification and Provisioning have </a:t>
                      </a:r>
                    </a:p>
                    <a:p>
                      <a:r>
                        <a:rPr lang="en-US" sz="1600" dirty="0"/>
                        <a:t>     been followed. </a:t>
                      </a:r>
                    </a:p>
                    <a:p>
                      <a:r>
                        <a:rPr lang="en-US" sz="1600" dirty="0"/>
                        <a:t>•   Comment on any deviation to RBI circular </a:t>
                      </a:r>
                    </a:p>
                    <a:p>
                      <a:r>
                        <a:rPr lang="en-US" sz="1600" dirty="0"/>
                        <a:t>    and HO instructions and MOC should be </a:t>
                      </a:r>
                    </a:p>
                    <a:p>
                      <a:r>
                        <a:rPr lang="en-US" sz="1600" dirty="0"/>
                        <a:t>    given if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195352">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7945" marR="59055" lvl="0" indent="-34925" algn="just" defTabSz="914400" rtl="0" eaLnBrk="1" fontAlgn="auto" latinLnBrk="0" hangingPunct="1">
                        <a:lnSpc>
                          <a:spcPct val="100000"/>
                        </a:lnSpc>
                        <a:spcBef>
                          <a:spcPts val="0"/>
                        </a:spcBef>
                        <a:spcAft>
                          <a:spcPts val="0"/>
                        </a:spcAft>
                        <a:buClrTx/>
                        <a:buSzTx/>
                        <a:buFontTx/>
                        <a:buNone/>
                        <a:tabLst/>
                        <a:defRPr/>
                      </a:pPr>
                      <a:r>
                        <a:rPr lang="en-IN" sz="1800" dirty="0">
                          <a:effectLst/>
                          <a:latin typeface="+mj-lt"/>
                          <a:ea typeface="Times New Roman" panose="02020603050405020304" pitchFamily="18" charset="0"/>
                          <a:cs typeface="Times New Roman" panose="02020603050405020304" pitchFamily="18" charset="0"/>
                        </a:rPr>
                        <a:t> b) </a:t>
                      </a:r>
                      <a:r>
                        <a:rPr lang="en-US" sz="1800" kern="1200" dirty="0">
                          <a:solidFill>
                            <a:schemeClr val="tx1"/>
                          </a:solidFill>
                          <a:effectLst/>
                          <a:latin typeface="+mn-lt"/>
                          <a:ea typeface="+mn-ea"/>
                          <a:cs typeface="+mn-cs"/>
                        </a:rPr>
                        <a:t>Is this identification &amp; classification in   </a:t>
                      </a:r>
                    </a:p>
                    <a:p>
                      <a:pPr marL="67945" marR="59055" lvl="0" indent="-34925" algn="just"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line with the norms prescribed by the</a:t>
                      </a:r>
                    </a:p>
                    <a:p>
                      <a:pPr marL="67945" marR="59055" lvl="0" indent="-34925" algn="just"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Reserve Bank of India</a:t>
                      </a:r>
                      <a:endParaRPr lang="en-IN" sz="1800" kern="1200" dirty="0">
                        <a:solidFill>
                          <a:schemeClr val="tx1"/>
                        </a:solidFill>
                        <a:effectLst/>
                        <a:latin typeface="+mn-lt"/>
                        <a:ea typeface="+mn-ea"/>
                        <a:cs typeface="+mn-cs"/>
                      </a:endParaRPr>
                    </a:p>
                    <a:p>
                      <a:pPr marL="67945" marR="59055" indent="-34925" algn="just">
                        <a:lnSpc>
                          <a:spcPct val="150000"/>
                        </a:lnSpc>
                        <a:spcAft>
                          <a:spcPts val="0"/>
                        </a:spcAft>
                      </a:pPr>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4" name="Rectangle 3"/>
          <p:cNvSpPr/>
          <p:nvPr/>
        </p:nvSpPr>
        <p:spPr>
          <a:xfrm>
            <a:off x="358775" y="5088254"/>
            <a:ext cx="4949825" cy="1007968"/>
          </a:xfrm>
          <a:prstGeom prst="rect">
            <a:avLst/>
          </a:prstGeom>
        </p:spPr>
        <p:txBody>
          <a:bodyPr>
            <a:spAutoFit/>
          </a:bodyPr>
          <a:lstStyle/>
          <a:p>
            <a:pPr algn="l"/>
            <a:r>
              <a:rPr lang="en-US" dirty="0"/>
              <a:t>Refer to RBI Circular</a:t>
            </a:r>
          </a:p>
          <a:p>
            <a:pPr algn="l"/>
            <a:r>
              <a:rPr lang="en-US" dirty="0"/>
              <a:t>RBI/2020-21/27 DoS.CO.PPG.BC.1/11.01.005/2020-21</a:t>
            </a:r>
          </a:p>
        </p:txBody>
      </p:sp>
    </p:spTree>
    <p:extLst>
      <p:ext uri="{BB962C8B-B14F-4D97-AF65-F5344CB8AC3E}">
        <p14:creationId xmlns:p14="http://schemas.microsoft.com/office/powerpoint/2010/main" val="1936692954"/>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nvPr>
        </p:nvGraphicFramePr>
        <p:xfrm>
          <a:off x="244475" y="1095373"/>
          <a:ext cx="9424990" cy="5031988"/>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800" dirty="0"/>
                        <a:t>c) </a:t>
                      </a:r>
                      <a:r>
                        <a:rPr lang="en-US" sz="1800" kern="1200" dirty="0">
                          <a:solidFill>
                            <a:schemeClr val="tx1"/>
                          </a:solidFill>
                          <a:effectLst/>
                          <a:highlight>
                            <a:srgbClr val="FFFF00"/>
                          </a:highlight>
                          <a:latin typeface="+mn-lt"/>
                          <a:ea typeface="+mn-ea"/>
                          <a:cs typeface="+mn-cs"/>
                        </a:rPr>
                        <a:t>Whether the branch is following</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the    system    of    classifying  the</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account  into SMA-0, SMA-1, and</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SMA-2</a:t>
                      </a:r>
                      <a:r>
                        <a:rPr lang="en-US" sz="1800" kern="1200" dirty="0">
                          <a:solidFill>
                            <a:schemeClr val="tx1"/>
                          </a:solidFill>
                          <a:effectLst/>
                          <a:latin typeface="+mn-lt"/>
                          <a:ea typeface="+mn-ea"/>
                          <a:cs typeface="+mn-cs"/>
                        </a:rPr>
                        <a:t>. Whether the auditor disagrees with the branch classification of advances into standard </a:t>
                      </a:r>
                      <a:r>
                        <a:rPr lang="en-US" sz="1800" kern="1200" dirty="0">
                          <a:solidFill>
                            <a:schemeClr val="tx1"/>
                          </a:solidFill>
                          <a:effectLst/>
                          <a:highlight>
                            <a:srgbClr val="FFFF00"/>
                          </a:highlight>
                          <a:latin typeface="+mn-lt"/>
                          <a:ea typeface="+mn-ea"/>
                          <a:cs typeface="+mn-cs"/>
                        </a:rPr>
                        <a:t>(Including SMA-0, SMA-1, SMA-2) </a:t>
                      </a:r>
                      <a:r>
                        <a:rPr lang="en-US" sz="1800" kern="1200" dirty="0">
                          <a:solidFill>
                            <a:schemeClr val="tx1"/>
                          </a:solidFill>
                          <a:effectLst/>
                          <a:latin typeface="+mn-lt"/>
                          <a:ea typeface="+mn-ea"/>
                          <a:cs typeface="+mn-cs"/>
                        </a:rPr>
                        <a:t>/ sub-standard / doubtful / loss assets, the details of such advances with reasons should be given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Understand SMA 0,1,2 classifications based on overdue of 30, 60, 90 days </a:t>
                      </a:r>
                    </a:p>
                    <a:p>
                      <a:r>
                        <a:rPr lang="en-US" sz="1600" dirty="0"/>
                        <a:t>• Check the loan balance and CCOD file, the marking would be present  </a:t>
                      </a:r>
                    </a:p>
                    <a:p>
                      <a:r>
                        <a:rPr lang="en-US" sz="1600" dirty="0"/>
                        <a:t>• Comment on classifications not agreeable, given by branch, • Give details along with reasons for the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7945" marR="59055" lvl="0" indent="-34925" algn="l" defTabSz="914400" rtl="0" eaLnBrk="1" fontAlgn="auto" latinLnBrk="0" hangingPunct="1">
                        <a:lnSpc>
                          <a:spcPct val="100000"/>
                        </a:lnSpc>
                        <a:spcBef>
                          <a:spcPts val="0"/>
                        </a:spcBef>
                        <a:spcAft>
                          <a:spcPts val="0"/>
                        </a:spcAft>
                        <a:buClrTx/>
                        <a:buSzTx/>
                        <a:buFontTx/>
                        <a:buNone/>
                        <a:tabLst/>
                        <a:defRPr/>
                      </a:pPr>
                      <a:r>
                        <a:rPr lang="en-IN" sz="1800" dirty="0">
                          <a:effectLst/>
                          <a:latin typeface="+mj-lt"/>
                          <a:ea typeface="Times New Roman" panose="02020603050405020304" pitchFamily="18" charset="0"/>
                          <a:cs typeface="Times New Roman" panose="02020603050405020304" pitchFamily="18" charset="0"/>
                        </a:rPr>
                        <a:t>d) </a:t>
                      </a:r>
                      <a:r>
                        <a:rPr lang="en-US" sz="1800" kern="1200" dirty="0">
                          <a:solidFill>
                            <a:schemeClr val="tx1"/>
                          </a:solidFill>
                          <a:effectLst/>
                          <a:latin typeface="+mn-lt"/>
                          <a:ea typeface="+mn-ea"/>
                          <a:cs typeface="+mn-cs"/>
                        </a:rPr>
                        <a:t>Also indicate whether required </a:t>
                      </a:r>
                    </a:p>
                    <a:p>
                      <a:pPr marL="67945" marR="59055" lvl="0" indent="-34925"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changes have been incorporated/ </a:t>
                      </a:r>
                    </a:p>
                    <a:p>
                      <a:pPr marL="67945" marR="59055" lvl="0" indent="-34925"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suggested in the Memorandum of </a:t>
                      </a:r>
                    </a:p>
                    <a:p>
                      <a:pPr marL="67945" marR="59055" lvl="0" indent="-34925"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   Changes.</a:t>
                      </a:r>
                      <a:endParaRPr lang="en-IN" sz="1800" kern="1200" dirty="0">
                        <a:solidFill>
                          <a:schemeClr val="tx1"/>
                        </a:solidFill>
                        <a:effectLst/>
                        <a:latin typeface="+mn-lt"/>
                        <a:ea typeface="+mn-ea"/>
                        <a:cs typeface="+mn-cs"/>
                      </a:endParaRPr>
                    </a:p>
                    <a:p>
                      <a:pPr marL="67945" marR="59055" indent="-34925" algn="just">
                        <a:lnSpc>
                          <a:spcPct val="150000"/>
                        </a:lnSpc>
                        <a:spcAft>
                          <a:spcPts val="0"/>
                        </a:spcAft>
                      </a:pPr>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Indicate whether suitable changes have been incorporated in Memorandum of changes also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255384197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59797771"/>
              </p:ext>
            </p:extLst>
          </p:nvPr>
        </p:nvGraphicFramePr>
        <p:xfrm>
          <a:off x="244475" y="1095373"/>
          <a:ext cx="9424990" cy="491934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800" dirty="0"/>
                        <a:t>e) </a:t>
                      </a:r>
                      <a:r>
                        <a:rPr lang="en-US" sz="1800" kern="1200" dirty="0">
                          <a:solidFill>
                            <a:schemeClr val="tx1"/>
                          </a:solidFill>
                          <a:effectLst/>
                          <a:highlight>
                            <a:srgbClr val="00FFFF"/>
                          </a:highlight>
                          <a:latin typeface="+mn-lt"/>
                          <a:ea typeface="+mn-ea"/>
                          <a:cs typeface="+mn-cs"/>
                        </a:rPr>
                        <a:t>List the accounts (with outstanding</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in excess of Rs. 10.00 crore) which</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have  either  been  downgraded  or</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upgraded   with   regard   to   their</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classification   as Non-Performing </a:t>
                      </a:r>
                      <a:r>
                        <a:rPr lang="en-IN" sz="1800" kern="1200" dirty="0">
                          <a:solidFill>
                            <a:schemeClr val="tx1"/>
                          </a:solidFill>
                          <a:effectLst/>
                          <a:highlight>
                            <a:srgbClr val="00FFFF"/>
                          </a:highlight>
                          <a:latin typeface="+mn-lt"/>
                          <a:ea typeface="+mn-ea"/>
                          <a:cs typeface="+mn-cs"/>
                        </a:rPr>
                        <a:t>  </a:t>
                      </a:r>
                    </a:p>
                    <a:p>
                      <a:r>
                        <a:rPr lang="en-IN" sz="1800" kern="120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Asset or Standard Asset during the</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year and the reason thereof.</a:t>
                      </a:r>
                      <a:endParaRPr lang="en-IN" sz="1800" kern="1200" dirty="0">
                        <a:solidFill>
                          <a:schemeClr val="tx1"/>
                        </a:solidFill>
                        <a:effectLst/>
                        <a:highlight>
                          <a:srgbClr val="00FFFF"/>
                        </a:highlight>
                        <a:latin typeface="+mn-lt"/>
                        <a:ea typeface="+mn-ea"/>
                        <a:cs typeface="+mn-cs"/>
                      </a:endParaRP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the list from the bank of such movements across categories.  This is a compulsory list to be provided by the branch and can be used after Test Checks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IN" sz="1800" dirty="0">
                          <a:effectLst/>
                          <a:latin typeface="+mj-lt"/>
                          <a:ea typeface="Times New Roman" panose="02020603050405020304" pitchFamily="18" charset="0"/>
                          <a:cs typeface="Times New Roman" panose="02020603050405020304" pitchFamily="18" charset="0"/>
                        </a:rPr>
                        <a:t> f) </a:t>
                      </a:r>
                      <a:r>
                        <a:rPr lang="en-US" sz="1800" kern="1200" dirty="0">
                          <a:solidFill>
                            <a:schemeClr val="tx1"/>
                          </a:solidFill>
                          <a:effectLst/>
                          <a:highlight>
                            <a:srgbClr val="00FFFF"/>
                          </a:highlight>
                          <a:latin typeface="+mn-lt"/>
                          <a:ea typeface="+mn-ea"/>
                          <a:cs typeface="+mn-cs"/>
                        </a:rPr>
                        <a:t>Whether RBI guidelines on</a:t>
                      </a:r>
                      <a:r>
                        <a:rPr lang="en-IN" sz="1800" kern="120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income  </a:t>
                      </a:r>
                    </a:p>
                    <a:p>
                      <a:pPr marL="0" algn="l" defTabSz="914400" rtl="0" eaLnBrk="1" latinLnBrk="0" hangingPunct="1"/>
                      <a:r>
                        <a:rPr lang="en-US" sz="1800" kern="1200" dirty="0">
                          <a:solidFill>
                            <a:schemeClr val="tx1"/>
                          </a:solidFill>
                          <a:effectLst/>
                          <a:highlight>
                            <a:srgbClr val="00FFFF"/>
                          </a:highlight>
                          <a:latin typeface="+mn-lt"/>
                          <a:ea typeface="+mn-ea"/>
                          <a:cs typeface="+mn-cs"/>
                        </a:rPr>
                        <a:t>    recognition and</a:t>
                      </a:r>
                      <a:r>
                        <a:rPr lang="en-IN" sz="1800" kern="1200" dirty="0">
                          <a:solidFill>
                            <a:schemeClr val="tx1"/>
                          </a:solidFill>
                          <a:effectLst/>
                          <a:highlight>
                            <a:srgbClr val="00FFFF"/>
                          </a:highlight>
                          <a:latin typeface="+mn-lt"/>
                          <a:ea typeface="+mn-ea"/>
                          <a:cs typeface="+mn-cs"/>
                        </a:rPr>
                        <a:t> </a:t>
                      </a:r>
                      <a:r>
                        <a:rPr lang="en-US" sz="1800" kern="1200" dirty="0">
                          <a:solidFill>
                            <a:schemeClr val="tx1"/>
                          </a:solidFill>
                          <a:effectLst/>
                          <a:highlight>
                            <a:srgbClr val="00FFFF"/>
                          </a:highlight>
                          <a:latin typeface="+mn-lt"/>
                          <a:ea typeface="+mn-ea"/>
                          <a:cs typeface="+mn-cs"/>
                        </a:rPr>
                        <a:t>provisioning have been</a:t>
                      </a:r>
                      <a:endParaRPr lang="en-IN" sz="1800" kern="1200" dirty="0">
                        <a:solidFill>
                          <a:schemeClr val="tx1"/>
                        </a:solidFill>
                        <a:effectLst/>
                        <a:highlight>
                          <a:srgbClr val="00FFFF"/>
                        </a:highlight>
                        <a:latin typeface="+mn-lt"/>
                        <a:ea typeface="+mn-ea"/>
                        <a:cs typeface="+mn-cs"/>
                      </a:endParaRPr>
                    </a:p>
                    <a:p>
                      <a:pPr marL="0" algn="l" defTabSz="914400" rtl="0" eaLnBrk="1" latinLnBrk="0" hangingPunct="1"/>
                      <a:r>
                        <a:rPr lang="en-US" sz="1800" kern="1200" dirty="0">
                          <a:solidFill>
                            <a:schemeClr val="tx1"/>
                          </a:solidFill>
                          <a:effectLst/>
                          <a:highlight>
                            <a:srgbClr val="00FFFF"/>
                          </a:highlight>
                          <a:latin typeface="+mn-lt"/>
                          <a:ea typeface="+mn-ea"/>
                          <a:cs typeface="+mn-cs"/>
                        </a:rPr>
                        <a:t>    followed.</a:t>
                      </a:r>
                      <a:endParaRPr lang="en-IN" sz="1800" kern="1200" dirty="0">
                        <a:solidFill>
                          <a:schemeClr val="tx1"/>
                        </a:solidFill>
                        <a:effectLst/>
                        <a:highlight>
                          <a:srgbClr val="00FFFF"/>
                        </a:highligh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the IRAC norms  </a:t>
                      </a:r>
                    </a:p>
                    <a:p>
                      <a:pPr marL="285750" indent="-285750">
                        <a:buFont typeface="Arial" panose="020B0604020202020204" pitchFamily="34" charset="0"/>
                        <a:buChar char="•"/>
                      </a:pPr>
                      <a:r>
                        <a:rPr lang="en-US" sz="1600" dirty="0"/>
                        <a:t>Check for compliance by review of master data and at an account level for selected large advances and other random </a:t>
                      </a:r>
                      <a:r>
                        <a:rPr lang="en-US" sz="1600" dirty="0" err="1"/>
                        <a:t>sampl</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352067021"/>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nvPr>
        </p:nvGraphicFramePr>
        <p:xfrm>
          <a:off x="244475" y="1095373"/>
          <a:ext cx="9424990" cy="491934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721999">
                <a:tc>
                  <a:txBody>
                    <a:bodyPr/>
                    <a:lstStyle/>
                    <a:p>
                      <a:r>
                        <a:rPr lang="en-US" sz="1800" b="1" kern="1200" dirty="0">
                          <a:solidFill>
                            <a:schemeClr val="tx1"/>
                          </a:solidFill>
                          <a:effectLst/>
                          <a:latin typeface="+mn-lt"/>
                          <a:ea typeface="+mn-ea"/>
                          <a:cs typeface="+mn-cs"/>
                        </a:rPr>
                        <a:t>(ii)</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800" kern="1200" dirty="0">
                          <a:solidFill>
                            <a:schemeClr val="tx1"/>
                          </a:solidFill>
                          <a:effectLst/>
                          <a:highlight>
                            <a:srgbClr val="00FFFF"/>
                          </a:highlight>
                          <a:latin typeface="+mn-lt"/>
                          <a:ea typeface="+mn-ea"/>
                          <a:cs typeface="+mn-cs"/>
                        </a:rPr>
                        <a:t>a) Whether the branch has reported</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accounts	restructured	or</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rephased   during   the   year   to</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Controlling   Authority   of	the</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bank?</a:t>
                      </a:r>
                    </a:p>
                    <a:p>
                      <a:endParaRPr lang="en-IN" sz="1800" kern="1200" dirty="0">
                        <a:solidFill>
                          <a:schemeClr val="tx1"/>
                        </a:solidFill>
                        <a:effectLst/>
                        <a:highlight>
                          <a:srgbClr val="00FFFF"/>
                        </a:highlight>
                        <a:latin typeface="+mn-lt"/>
                        <a:ea typeface="+mn-ea"/>
                        <a:cs typeface="+mn-cs"/>
                      </a:endParaRPr>
                    </a:p>
                    <a:p>
                      <a:pPr lvl="0"/>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the list from the bank  </a:t>
                      </a:r>
                    </a:p>
                    <a:p>
                      <a:pPr marL="0" indent="0">
                        <a:buFont typeface="Arial" panose="020B0604020202020204" pitchFamily="34" charset="0"/>
                        <a:buNone/>
                      </a:pPr>
                      <a:r>
                        <a:rPr lang="en-US" sz="1600" dirty="0"/>
                        <a:t>•    Enquire the system report reference which </a:t>
                      </a:r>
                    </a:p>
                    <a:p>
                      <a:pPr marL="0" indent="0">
                        <a:buFont typeface="Arial" panose="020B0604020202020204" pitchFamily="34" charset="0"/>
                        <a:buNone/>
                      </a:pPr>
                      <a:r>
                        <a:rPr lang="en-US" sz="1600" dirty="0"/>
                        <a:t>     can provide this data from the Central </a:t>
                      </a:r>
                    </a:p>
                    <a:p>
                      <a:pPr marL="0" indent="0">
                        <a:buFont typeface="Arial" panose="020B0604020202020204" pitchFamily="34" charset="0"/>
                        <a:buNone/>
                      </a:pPr>
                      <a:r>
                        <a:rPr lang="en-US" sz="1600" dirty="0"/>
                        <a:t>     Statutory or Circle auditors </a:t>
                      </a:r>
                    </a:p>
                    <a:p>
                      <a:pPr marL="0" indent="0">
                        <a:buFont typeface="Arial" panose="020B0604020202020204" pitchFamily="34" charset="0"/>
                        <a:buNone/>
                      </a:pPr>
                      <a:r>
                        <a:rPr lang="en-US" sz="1600" dirty="0"/>
                        <a:t>•   Obtain list reported to controlling authority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197348">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IN" sz="1800" dirty="0">
                          <a:effectLst/>
                          <a:latin typeface="+mj-lt"/>
                          <a:ea typeface="Times New Roman" panose="02020603050405020304" pitchFamily="18" charset="0"/>
                          <a:cs typeface="Times New Roman" panose="02020603050405020304" pitchFamily="18" charset="0"/>
                        </a:rPr>
                        <a:t> </a:t>
                      </a:r>
                      <a:r>
                        <a:rPr lang="en-IN" sz="1800" dirty="0">
                          <a:effectLst/>
                          <a:highlight>
                            <a:srgbClr val="00FFFF"/>
                          </a:highlight>
                          <a:latin typeface="+mj-lt"/>
                          <a:ea typeface="Times New Roman" panose="02020603050405020304" pitchFamily="18" charset="0"/>
                          <a:cs typeface="Times New Roman" panose="02020603050405020304" pitchFamily="18" charset="0"/>
                        </a:rPr>
                        <a:t>b) </a:t>
                      </a:r>
                      <a:r>
                        <a:rPr lang="en-US" sz="1800" kern="1200" dirty="0">
                          <a:solidFill>
                            <a:schemeClr val="tx1"/>
                          </a:solidFill>
                          <a:effectLst/>
                          <a:highlight>
                            <a:srgbClr val="00FFFF"/>
                          </a:highlight>
                          <a:latin typeface="+mn-lt"/>
                          <a:ea typeface="+mn-ea"/>
                          <a:cs typeface="+mn-cs"/>
                        </a:rPr>
                        <a:t>Whether the RBI Guidelines for</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restructuring  on  all  such cases</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have been followed.</a:t>
                      </a:r>
                      <a:endParaRPr lang="en-IN" sz="1800" kern="1200" dirty="0">
                        <a:solidFill>
                          <a:schemeClr val="tx1"/>
                        </a:solidFill>
                        <a:effectLst/>
                        <a:highlight>
                          <a:srgbClr val="00FFFF"/>
                        </a:highlight>
                        <a:latin typeface="+mn-lt"/>
                        <a:ea typeface="+mn-ea"/>
                        <a:cs typeface="+mn-cs"/>
                      </a:endParaRPr>
                    </a:p>
                    <a:p>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Review compliance with RBI guidelines on restructuring.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1528240767"/>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nvPr>
        </p:nvGraphicFramePr>
        <p:xfrm>
          <a:off x="244475" y="1095373"/>
          <a:ext cx="9424990" cy="399422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34165">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600" dirty="0">
                          <a:highlight>
                            <a:srgbClr val="FFFF00"/>
                          </a:highlight>
                        </a:rPr>
                        <a:t>c) </a:t>
                      </a:r>
                      <a:r>
                        <a:rPr lang="en-US" sz="1800" kern="1200" dirty="0">
                          <a:solidFill>
                            <a:schemeClr val="tx1"/>
                          </a:solidFill>
                          <a:effectLst/>
                          <a:highlight>
                            <a:srgbClr val="FFFF00"/>
                          </a:highlight>
                          <a:latin typeface="+mn-lt"/>
                          <a:ea typeface="+mn-ea"/>
                          <a:cs typeface="+mn-cs"/>
                        </a:rPr>
                        <a:t>Whether the branch complies</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with  the  regulatory  stance   for</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resolution   of   stressed	assets,</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including  the  compliance  with</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board  approved  policies  in this</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regard,	tracking/reporting	of</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defaults  for  resolution purposes</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among others?</a:t>
                      </a:r>
                      <a:endParaRPr 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Review compliance with RBI and RBI guidelines on such accounts.  </a:t>
                      </a:r>
                    </a:p>
                    <a:p>
                      <a:pPr marL="285750" indent="-285750">
                        <a:buFont typeface="Arial" panose="020B0604020202020204" pitchFamily="34" charset="0"/>
                        <a:buChar char="•"/>
                      </a:pPr>
                      <a:r>
                        <a:rPr lang="en-US" sz="1600" dirty="0"/>
                        <a:t>For example, repeated restructuring is not possible and the account has to be downgraded.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708222">
                <a:tc>
                  <a:txBody>
                    <a:bodyPr/>
                    <a:lstStyle/>
                    <a:p>
                      <a:r>
                        <a:rPr lang="en-US" sz="1800" b="1" kern="1200" dirty="0">
                          <a:solidFill>
                            <a:schemeClr val="tx1"/>
                          </a:solidFill>
                          <a:effectLst/>
                          <a:latin typeface="+mn-lt"/>
                          <a:ea typeface="+mn-ea"/>
                          <a:cs typeface="+mn-cs"/>
                        </a:rPr>
                        <a:t>(iii)</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IN" sz="1800" dirty="0">
                          <a:effectLst/>
                          <a:latin typeface="+mj-lt"/>
                          <a:ea typeface="Times New Roman" panose="02020603050405020304" pitchFamily="18" charset="0"/>
                          <a:cs typeface="Times New Roman" panose="02020603050405020304" pitchFamily="18" charset="0"/>
                        </a:rPr>
                        <a:t> </a:t>
                      </a:r>
                      <a:r>
                        <a:rPr lang="en-IN" sz="1800" dirty="0">
                          <a:effectLst/>
                          <a:highlight>
                            <a:srgbClr val="00FFFF"/>
                          </a:highlight>
                          <a:latin typeface="+mj-lt"/>
                          <a:ea typeface="Times New Roman" panose="02020603050405020304" pitchFamily="18" charset="0"/>
                          <a:cs typeface="Times New Roman" panose="02020603050405020304" pitchFamily="18" charset="0"/>
                        </a:rPr>
                        <a:t>a) </a:t>
                      </a:r>
                      <a:r>
                        <a:rPr lang="en-US" sz="1800" kern="1200" dirty="0">
                          <a:solidFill>
                            <a:schemeClr val="tx1"/>
                          </a:solidFill>
                          <a:effectLst/>
                          <a:highlight>
                            <a:srgbClr val="00FFFF"/>
                          </a:highlight>
                          <a:latin typeface="+mn-lt"/>
                          <a:ea typeface="+mn-ea"/>
                          <a:cs typeface="+mn-cs"/>
                        </a:rPr>
                        <a:t>Whether the upgradations in</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non-performing  advances  is  in</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line with the norms  of Reserve</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Bank of India</a:t>
                      </a:r>
                      <a:endParaRPr lang="en-IN" sz="1800" kern="1200" dirty="0">
                        <a:solidFill>
                          <a:schemeClr val="tx1"/>
                        </a:solidFill>
                        <a:effectLst/>
                        <a:highlight>
                          <a:srgbClr val="00FFFF"/>
                        </a:highligh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Review compliance with bank and RBI guidelines on such accounts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graphicFrame>
        <p:nvGraphicFramePr>
          <p:cNvPr id="3" name="Table 2">
            <a:extLst>
              <a:ext uri="{FF2B5EF4-FFF2-40B4-BE49-F238E27FC236}">
                <a16:creationId xmlns:a16="http://schemas.microsoft.com/office/drawing/2014/main" id="{CF1EA4C5-F1B2-4205-A775-0CD196D347C7}"/>
              </a:ext>
            </a:extLst>
          </p:cNvPr>
          <p:cNvGraphicFramePr>
            <a:graphicFrameLocks noGrp="1"/>
          </p:cNvGraphicFramePr>
          <p:nvPr/>
        </p:nvGraphicFramePr>
        <p:xfrm>
          <a:off x="244475" y="5089595"/>
          <a:ext cx="9424990" cy="109537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1798388666"/>
                    </a:ext>
                  </a:extLst>
                </a:gridCol>
                <a:gridCol w="4271962">
                  <a:extLst>
                    <a:ext uri="{9D8B030D-6E8A-4147-A177-3AD203B41FA5}">
                      <a16:colId xmlns:a16="http://schemas.microsoft.com/office/drawing/2014/main" val="3973468445"/>
                    </a:ext>
                  </a:extLst>
                </a:gridCol>
                <a:gridCol w="4497390">
                  <a:extLst>
                    <a:ext uri="{9D8B030D-6E8A-4147-A177-3AD203B41FA5}">
                      <a16:colId xmlns:a16="http://schemas.microsoft.com/office/drawing/2014/main" val="1529110642"/>
                    </a:ext>
                  </a:extLst>
                </a:gridCol>
              </a:tblGrid>
              <a:tr h="1095373">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IN" sz="1800" dirty="0">
                          <a:effectLst/>
                          <a:latin typeface="+mj-lt"/>
                          <a:ea typeface="Times New Roman" panose="02020603050405020304" pitchFamily="18" charset="0"/>
                          <a:cs typeface="Times New Roman" panose="02020603050405020304" pitchFamily="18" charset="0"/>
                        </a:rPr>
                        <a:t> </a:t>
                      </a:r>
                      <a:r>
                        <a:rPr lang="en-IN" sz="1800" dirty="0">
                          <a:effectLst/>
                          <a:highlight>
                            <a:srgbClr val="00FFFF"/>
                          </a:highlight>
                          <a:latin typeface="+mj-lt"/>
                          <a:ea typeface="Times New Roman" panose="02020603050405020304" pitchFamily="18" charset="0"/>
                          <a:cs typeface="Times New Roman" panose="02020603050405020304" pitchFamily="18" charset="0"/>
                        </a:rPr>
                        <a:t>b) </a:t>
                      </a:r>
                      <a:r>
                        <a:rPr lang="en-US" sz="1800" kern="1200" dirty="0">
                          <a:solidFill>
                            <a:schemeClr val="tx1"/>
                          </a:solidFill>
                          <a:effectLst/>
                          <a:highlight>
                            <a:srgbClr val="00FFFF"/>
                          </a:highlight>
                          <a:latin typeface="+mn-lt"/>
                          <a:ea typeface="+mn-ea"/>
                          <a:cs typeface="+mn-cs"/>
                        </a:rPr>
                        <a:t>Where the auditor disagrees with</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upgradation of accounts? If yes,</a:t>
                      </a:r>
                      <a:endParaRPr lang="en-IN" sz="1800" kern="1200" dirty="0">
                        <a:solidFill>
                          <a:schemeClr val="tx1"/>
                        </a:solidFill>
                        <a:effectLst/>
                        <a:highlight>
                          <a:srgbClr val="00FFFF"/>
                        </a:highlight>
                        <a:latin typeface="+mn-lt"/>
                        <a:ea typeface="+mn-ea"/>
                        <a:cs typeface="+mn-cs"/>
                      </a:endParaRPr>
                    </a:p>
                    <a:p>
                      <a:r>
                        <a:rPr lang="en-US" sz="1800" kern="1200" dirty="0">
                          <a:solidFill>
                            <a:schemeClr val="tx1"/>
                          </a:solidFill>
                          <a:effectLst/>
                          <a:highlight>
                            <a:srgbClr val="00FFFF"/>
                          </a:highlight>
                          <a:latin typeface="+mn-lt"/>
                          <a:ea typeface="+mn-ea"/>
                          <a:cs typeface="+mn-cs"/>
                        </a:rPr>
                        <a:t> give reasons thereof.</a:t>
                      </a:r>
                      <a:endParaRPr lang="en-IN" sz="1800" kern="1200" dirty="0">
                        <a:solidFill>
                          <a:schemeClr val="tx1"/>
                        </a:solidFill>
                        <a:effectLst/>
                        <a:highlight>
                          <a:srgbClr val="00FFFF"/>
                        </a:highligh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All deviations as observed by the Auditor may be reported along with a small note on the matter and discussions with Branch Head.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9237291"/>
                  </a:ext>
                </a:extLst>
              </a:tr>
            </a:tbl>
          </a:graphicData>
        </a:graphic>
      </p:graphicFrame>
    </p:spTree>
    <p:extLst>
      <p:ext uri="{BB962C8B-B14F-4D97-AF65-F5344CB8AC3E}">
        <p14:creationId xmlns:p14="http://schemas.microsoft.com/office/powerpoint/2010/main" val="773280710"/>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solidFill>
                <a:schemeClr val="accent2">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30144520"/>
              </p:ext>
            </p:extLst>
          </p:nvPr>
        </p:nvGraphicFramePr>
        <p:xfrm>
          <a:off x="244475" y="1095373"/>
          <a:ext cx="9424990" cy="508578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616907">
                <a:tc>
                  <a:txBody>
                    <a:bodyPr/>
                    <a:lstStyle/>
                    <a:p>
                      <a:r>
                        <a:rPr lang="en-US" sz="1800" b="1" kern="1200" dirty="0">
                          <a:solidFill>
                            <a:schemeClr val="tx1"/>
                          </a:solidFill>
                          <a:effectLst/>
                          <a:latin typeface="+mn-lt"/>
                          <a:ea typeface="+mn-ea"/>
                          <a:cs typeface="+mn-cs"/>
                        </a:rPr>
                        <a:t>(iv)</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Have you come across cases where the relevant Controlling Authority of the bank  has  authorized  legal  action  for</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recovery  of  advances   or  recalling  of advances, but no such action was taken</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by the branch? If so, give details of such cases.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Specific (seek and obtain) information from the Controlling office of the branch and maintain on Audit file.  </a:t>
                      </a:r>
                    </a:p>
                    <a:p>
                      <a:pPr marL="0" indent="0">
                        <a:buFont typeface="Arial" panose="020B0604020202020204" pitchFamily="34" charset="0"/>
                        <a:buNone/>
                      </a:pPr>
                      <a:r>
                        <a:rPr lang="en-US" sz="1600" dirty="0"/>
                        <a:t>•   Check compliance  </a:t>
                      </a:r>
                    </a:p>
                    <a:p>
                      <a:pPr marL="0" indent="0">
                        <a:buFont typeface="Arial" panose="020B0604020202020204" pitchFamily="34" charset="0"/>
                        <a:buNone/>
                      </a:pPr>
                      <a:r>
                        <a:rPr lang="en-US" sz="1600" dirty="0"/>
                        <a:t>•   If such list is not provided, state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373560">
                <a:tc>
                  <a:txBody>
                    <a:bodyPr/>
                    <a:lstStyle/>
                    <a:p>
                      <a:r>
                        <a:rPr lang="en-US" sz="1800" b="1" kern="1200" dirty="0">
                          <a:solidFill>
                            <a:schemeClr val="tx1"/>
                          </a:solidFill>
                          <a:effectLst/>
                          <a:latin typeface="+mn-lt"/>
                          <a:ea typeface="+mn-ea"/>
                          <a:cs typeface="+mn-cs"/>
                        </a:rPr>
                        <a:t>(v)</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1800" dirty="0">
                          <a:effectLst/>
                          <a:latin typeface="+mj-lt"/>
                          <a:ea typeface="Times New Roman" panose="02020603050405020304" pitchFamily="18" charset="0"/>
                          <a:cs typeface="Times New Roman" panose="02020603050405020304" pitchFamily="18" charset="0"/>
                        </a:rPr>
                        <a:t> </a:t>
                      </a:r>
                      <a:r>
                        <a:rPr lang="en-US" sz="1800" kern="1200" dirty="0">
                          <a:solidFill>
                            <a:schemeClr val="tx1"/>
                          </a:solidFill>
                          <a:effectLst/>
                          <a:highlight>
                            <a:srgbClr val="FFFF00"/>
                          </a:highlight>
                          <a:latin typeface="+mn-lt"/>
                          <a:ea typeface="+mn-ea"/>
                          <a:cs typeface="+mn-cs"/>
                        </a:rPr>
                        <a:t>Whether there are any accounts wherein</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process under  IBC is mandated but not</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initiated by the branch?</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latin typeface="+mn-lt"/>
                          <a:ea typeface="+mn-ea"/>
                          <a:cs typeface="+mn-cs"/>
                        </a:rPr>
                        <a:t> Whether there are any borrowers at the </a:t>
                      </a:r>
                    </a:p>
                    <a:p>
                      <a:r>
                        <a:rPr lang="en-US" sz="1800" kern="1200" dirty="0">
                          <a:solidFill>
                            <a:schemeClr val="tx1"/>
                          </a:solidFill>
                          <a:effectLst/>
                          <a:latin typeface="+mn-lt"/>
                          <a:ea typeface="+mn-ea"/>
                          <a:cs typeface="+mn-cs"/>
                        </a:rPr>
                        <a:t> branch against whom the process of IBC </a:t>
                      </a:r>
                    </a:p>
                    <a:p>
                      <a:r>
                        <a:rPr lang="en-US" sz="1800" kern="1200" dirty="0">
                          <a:solidFill>
                            <a:schemeClr val="tx1"/>
                          </a:solidFill>
                          <a:effectLst/>
                          <a:latin typeface="+mn-lt"/>
                          <a:ea typeface="+mn-ea"/>
                          <a:cs typeface="+mn-cs"/>
                        </a:rPr>
                        <a:t> is initiated by any of the creditors </a:t>
                      </a:r>
                    </a:p>
                    <a:p>
                      <a:r>
                        <a:rPr lang="en-US" sz="1800" kern="1200" dirty="0">
                          <a:solidFill>
                            <a:schemeClr val="tx1"/>
                          </a:solidFill>
                          <a:effectLst/>
                          <a:latin typeface="+mn-lt"/>
                          <a:ea typeface="+mn-ea"/>
                          <a:cs typeface="+mn-cs"/>
                        </a:rPr>
                        <a:t> including bank? If yes, provide the list of </a:t>
                      </a:r>
                    </a:p>
                    <a:p>
                      <a:r>
                        <a:rPr lang="en-US" sz="1800" kern="1200" dirty="0">
                          <a:solidFill>
                            <a:schemeClr val="tx1"/>
                          </a:solidFill>
                          <a:effectLst/>
                          <a:latin typeface="+mn-lt"/>
                          <a:ea typeface="+mn-ea"/>
                          <a:cs typeface="+mn-cs"/>
                        </a:rPr>
                        <a:t> such accounts and comment on the</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 adequacy of provision made thereto?</a:t>
                      </a:r>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RBI circular and bank procedure in this regard  </a:t>
                      </a:r>
                    </a:p>
                    <a:p>
                      <a:pPr marL="285750" indent="-285750">
                        <a:buFont typeface="Arial" panose="020B0604020202020204" pitchFamily="34" charset="0"/>
                        <a:buChar char="•"/>
                      </a:pPr>
                      <a:r>
                        <a:rPr lang="en-US" sz="1600" dirty="0"/>
                        <a:t>Ensure compliance  </a:t>
                      </a:r>
                    </a:p>
                    <a:p>
                      <a:pPr marL="285750" indent="-285750">
                        <a:buFont typeface="Arial" panose="020B0604020202020204" pitchFamily="34" charset="0"/>
                        <a:buChar char="•"/>
                      </a:pPr>
                      <a:r>
                        <a:rPr lang="en-US" sz="1600" dirty="0"/>
                        <a:t>Obtain specific list of cases under IBC and report on the same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220321337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4182000"/>
              </p:ext>
            </p:extLst>
          </p:nvPr>
        </p:nvGraphicFramePr>
        <p:xfrm>
          <a:off x="177096" y="1095373"/>
          <a:ext cx="9206747" cy="5041267"/>
        </p:xfrm>
        <a:graphic>
          <a:graphicData uri="http://schemas.openxmlformats.org/drawingml/2006/table">
            <a:tbl>
              <a:tblPr firstRow="1" bandRow="1">
                <a:tableStyleId>{2D5ABB26-0587-4C30-8999-92F81FD0307C}</a:tableStyleId>
              </a:tblPr>
              <a:tblGrid>
                <a:gridCol w="640457">
                  <a:extLst>
                    <a:ext uri="{9D8B030D-6E8A-4147-A177-3AD203B41FA5}">
                      <a16:colId xmlns:a16="http://schemas.microsoft.com/office/drawing/2014/main" val="4214519592"/>
                    </a:ext>
                  </a:extLst>
                </a:gridCol>
                <a:gridCol w="4173041">
                  <a:extLst>
                    <a:ext uri="{9D8B030D-6E8A-4147-A177-3AD203B41FA5}">
                      <a16:colId xmlns:a16="http://schemas.microsoft.com/office/drawing/2014/main" val="641814677"/>
                    </a:ext>
                  </a:extLst>
                </a:gridCol>
                <a:gridCol w="4393249">
                  <a:extLst>
                    <a:ext uri="{9D8B030D-6E8A-4147-A177-3AD203B41FA5}">
                      <a16:colId xmlns:a16="http://schemas.microsoft.com/office/drawing/2014/main" val="740549523"/>
                    </a:ext>
                  </a:extLst>
                </a:gridCol>
              </a:tblGrid>
              <a:tr h="5041267">
                <a:tc>
                  <a:txBody>
                    <a:bodyPr/>
                    <a:lstStyle/>
                    <a:p>
                      <a:r>
                        <a:rPr lang="en-US" sz="1600" dirty="0"/>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ts val="1375"/>
                        </a:lnSpc>
                      </a:pPr>
                      <a:endParaRPr lang="en-US" sz="1600" b="1" i="1" dirty="0">
                        <a:effectLst/>
                        <a:latin typeface="+mn-lt"/>
                        <a:ea typeface="Times New Roman" panose="02020603050405020304" pitchFamily="18" charset="0"/>
                        <a:cs typeface="Shruti" panose="020B0502040204020203" pitchFamily="34" charset="0"/>
                      </a:endParaRPr>
                    </a:p>
                    <a:p>
                      <a:pPr marL="66675">
                        <a:lnSpc>
                          <a:spcPct val="100000"/>
                        </a:lnSpc>
                      </a:pPr>
                      <a:r>
                        <a:rPr lang="en-US" sz="1600" dirty="0">
                          <a:effectLst/>
                          <a:latin typeface="+mn-lt"/>
                          <a:ea typeface="Times New Roman" panose="02020603050405020304" pitchFamily="18" charset="0"/>
                          <a:cs typeface="Shruti" panose="020B0502040204020203" pitchFamily="34" charset="0"/>
                        </a:rPr>
                        <a:t>a) Have appropriate claims for credit guarantee (ECGC and others), if any, been duly lodged and settled?</a:t>
                      </a:r>
                    </a:p>
                    <a:p>
                      <a:pPr marL="66675">
                        <a:lnSpc>
                          <a:spcPct val="100000"/>
                        </a:lnSpc>
                      </a:pPr>
                      <a:r>
                        <a:rPr lang="en-US" sz="1600" dirty="0">
                          <a:effectLst/>
                          <a:latin typeface="+mn-lt"/>
                          <a:ea typeface="Times New Roman" panose="02020603050405020304" pitchFamily="18" charset="0"/>
                          <a:cs typeface="Shruti" panose="020B0502040204020203" pitchFamily="34" charset="0"/>
                        </a:rPr>
                        <a:t>b) Give details of claims rejected? (As per the given table)</a:t>
                      </a:r>
                    </a:p>
                    <a:p>
                      <a:pPr marL="66675">
                        <a:lnSpc>
                          <a:spcPct val="100000"/>
                        </a:lnSpc>
                      </a:pPr>
                      <a:r>
                        <a:rPr lang="en-US" sz="1600" dirty="0">
                          <a:effectLst/>
                          <a:latin typeface="+mn-lt"/>
                          <a:ea typeface="Times New Roman" panose="02020603050405020304" pitchFamily="18" charset="0"/>
                          <a:cs typeface="Shruti" panose="020B0502040204020203" pitchFamily="34" charset="0"/>
                        </a:rPr>
                        <a:t>c) </a:t>
                      </a:r>
                      <a:r>
                        <a:rPr lang="en-US" sz="1600" dirty="0">
                          <a:effectLst/>
                          <a:highlight>
                            <a:srgbClr val="FFFF00"/>
                          </a:highlight>
                          <a:latin typeface="+mn-lt"/>
                          <a:ea typeface="Times New Roman" panose="02020603050405020304" pitchFamily="18" charset="0"/>
                          <a:cs typeface="Shruti" panose="020B0502040204020203" pitchFamily="34" charset="0"/>
                        </a:rPr>
                        <a:t>Whether the rejection is</a:t>
                      </a:r>
                    </a:p>
                    <a:p>
                      <a:pPr marL="66675">
                        <a:lnSpc>
                          <a:spcPct val="100000"/>
                        </a:lnSpc>
                      </a:pPr>
                      <a:r>
                        <a:rPr lang="en-US" sz="1600" dirty="0">
                          <a:effectLst/>
                          <a:highlight>
                            <a:srgbClr val="FFFF00"/>
                          </a:highlight>
                          <a:latin typeface="+mn-lt"/>
                          <a:ea typeface="Times New Roman" panose="02020603050405020304" pitchFamily="18" charset="0"/>
                          <a:cs typeface="Shruti" panose="020B0502040204020203" pitchFamily="34" charset="0"/>
                        </a:rPr>
                        <a:t> appropriately  considered  while</a:t>
                      </a:r>
                    </a:p>
                    <a:p>
                      <a:pPr marL="66675">
                        <a:lnSpc>
                          <a:spcPct val="100000"/>
                        </a:lnSpc>
                      </a:pPr>
                      <a:r>
                        <a:rPr lang="en-US" sz="1600" dirty="0">
                          <a:effectLst/>
                          <a:highlight>
                            <a:srgbClr val="FFFF00"/>
                          </a:highlight>
                          <a:latin typeface="+mn-lt"/>
                          <a:ea typeface="Times New Roman" panose="02020603050405020304" pitchFamily="18" charset="0"/>
                          <a:cs typeface="Shruti" panose="020B0502040204020203" pitchFamily="34" charset="0"/>
                        </a:rPr>
                        <a:t> determining</a:t>
                      </a:r>
                      <a:r>
                        <a:rPr lang="en-US" sz="1600" baseline="0" dirty="0">
                          <a:effectLst/>
                          <a:highlight>
                            <a:srgbClr val="FFFF00"/>
                          </a:highlight>
                          <a:latin typeface="+mn-lt"/>
                          <a:ea typeface="Times New Roman" panose="02020603050405020304" pitchFamily="18" charset="0"/>
                          <a:cs typeface="Shruti" panose="020B0502040204020203" pitchFamily="34" charset="0"/>
                        </a:rPr>
                        <a:t> </a:t>
                      </a:r>
                      <a:r>
                        <a:rPr lang="en-US" sz="1600" dirty="0">
                          <a:effectLst/>
                          <a:highlight>
                            <a:srgbClr val="FFFF00"/>
                          </a:highlight>
                          <a:latin typeface="+mn-lt"/>
                          <a:ea typeface="Times New Roman" panose="02020603050405020304" pitchFamily="18" charset="0"/>
                          <a:cs typeface="Shruti" panose="020B0502040204020203" pitchFamily="34" charset="0"/>
                        </a:rPr>
                        <a:t>the provisioning</a:t>
                      </a:r>
                    </a:p>
                    <a:p>
                      <a:pPr marL="66675">
                        <a:lnSpc>
                          <a:spcPct val="100000"/>
                        </a:lnSpc>
                      </a:pPr>
                      <a:r>
                        <a:rPr lang="en-US" sz="1600" dirty="0">
                          <a:effectLst/>
                          <a:highlight>
                            <a:srgbClr val="FFFF00"/>
                          </a:highlight>
                          <a:latin typeface="+mn-lt"/>
                          <a:ea typeface="Times New Roman" panose="02020603050405020304" pitchFamily="18" charset="0"/>
                          <a:cs typeface="Shruti" panose="020B0502040204020203" pitchFamily="34" charset="0"/>
                        </a:rPr>
                        <a:t> requirements</a:t>
                      </a:r>
                    </a:p>
                    <a:p>
                      <a:pPr marL="66675">
                        <a:lnSpc>
                          <a:spcPts val="1375"/>
                        </a:lnSpc>
                      </a:pPr>
                      <a:endParaRPr lang="en-IN" sz="1600" dirty="0">
                        <a:effectLst/>
                        <a:highlight>
                          <a:srgbClr val="FF0000"/>
                        </a:highlight>
                        <a:latin typeface="+mn-lt"/>
                        <a:ea typeface="Times New Roman" panose="02020603050405020304" pitchFamily="18" charset="0"/>
                        <a:cs typeface="Shruti" panose="020B0502040204020203"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smtClean="0"/>
                        <a:t>Verify </a:t>
                      </a:r>
                      <a:r>
                        <a:rPr lang="en-US" sz="1600" dirty="0"/>
                        <a:t>that there is process of identifying the cases, where claims are required to be lodged with ECGC and any other department</a:t>
                      </a:r>
                    </a:p>
                    <a:p>
                      <a:pPr marL="285750" indent="-285750">
                        <a:buFont typeface="Arial" panose="020B0604020202020204" pitchFamily="34" charset="0"/>
                        <a:buChar char="•"/>
                      </a:pPr>
                      <a:r>
                        <a:rPr lang="en-US" sz="1600" dirty="0"/>
                        <a:t>Verify, whether in required case, branch has taken step for lodging the claims and same have been lodged. Obtain the numbers of accounts with outstanding balance relating to ECGC and any other claims.</a:t>
                      </a:r>
                    </a:p>
                    <a:p>
                      <a:pPr marL="285750" indent="-285750">
                        <a:buFont typeface="Arial" panose="020B0604020202020204" pitchFamily="34" charset="0"/>
                        <a:buChar char="•"/>
                      </a:pPr>
                      <a:r>
                        <a:rPr lang="en-US" sz="1600" dirty="0"/>
                        <a:t>Furnish year-wise breakup of number of account with amount in prescribed format for claims as at beginning of the year, claims lodged, accepted /settled/ rejected during the year and balance at year end. </a:t>
                      </a:r>
                    </a:p>
                    <a:p>
                      <a:pPr marL="285750" indent="-285750">
                        <a:buFont typeface="Arial" panose="020B0604020202020204" pitchFamily="34" charset="0"/>
                        <a:buChar char="•"/>
                      </a:pPr>
                      <a:r>
                        <a:rPr lang="en-US" sz="1600" dirty="0"/>
                        <a:t>However, banks have opted out of DICGC</a:t>
                      </a:r>
                    </a:p>
                    <a:p>
                      <a:pPr marL="285750" indent="-285750">
                        <a:buFont typeface="Arial" panose="020B0604020202020204" pitchFamily="34" charset="0"/>
                        <a:buChar char="•"/>
                      </a:pPr>
                      <a:r>
                        <a:rPr lang="en-IN" sz="1600" dirty="0"/>
                        <a:t>As applicable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pic>
        <p:nvPicPr>
          <p:cNvPr id="3" name="Picture 2"/>
          <p:cNvPicPr>
            <a:picLocks noChangeAspect="1"/>
          </p:cNvPicPr>
          <p:nvPr/>
        </p:nvPicPr>
        <p:blipFill>
          <a:blip r:embed="rId2"/>
          <a:stretch>
            <a:fillRect/>
          </a:stretch>
        </p:blipFill>
        <p:spPr>
          <a:xfrm>
            <a:off x="874712" y="3318794"/>
            <a:ext cx="4225926" cy="2817847"/>
          </a:xfrm>
          <a:prstGeom prst="rect">
            <a:avLst/>
          </a:prstGeom>
        </p:spPr>
      </p:pic>
    </p:spTree>
    <p:extLst>
      <p:ext uri="{BB962C8B-B14F-4D97-AF65-F5344CB8AC3E}">
        <p14:creationId xmlns:p14="http://schemas.microsoft.com/office/powerpoint/2010/main" val="1791038917"/>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192087" y="924561"/>
          <a:ext cx="9424990" cy="326136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(vii)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In respect of non-performing assets, has the branch obtained valuation reports from approved valuers for the immovables charged to the bank, once in three years, unless the circumstances</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warrant a shorter duration?</a:t>
                      </a:r>
                      <a:endParaRPr lang="en-US"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in case of NPA accounts, whether branch has obtained approved valuer report for fixed assets charged to bank once in three years or shorter duration as prescribed by the bank any deviation same should be commented upon.</a:t>
                      </a:r>
                    </a:p>
                    <a:p>
                      <a:pPr marL="285750" indent="-285750">
                        <a:buFont typeface="Arial" panose="020B0604020202020204" pitchFamily="34" charset="0"/>
                        <a:buChar char="•"/>
                      </a:pPr>
                      <a:r>
                        <a:rPr lang="en-US" sz="1600" dirty="0"/>
                        <a:t>Auditor should also verify compliance of Notes given at the end of clause 5.3 of prudential norms master circular dated July 1, 2015 for stock audit and valuation of collaterals by external agencies in case of NPAs with balance of Rs. 5 crore and above.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2348454336"/>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61078050"/>
              </p:ext>
            </p:extLst>
          </p:nvPr>
        </p:nvGraphicFramePr>
        <p:xfrm>
          <a:off x="192087" y="1095373"/>
          <a:ext cx="9424990" cy="233680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65988">
                <a:tc>
                  <a:txBody>
                    <a:bodyPr/>
                    <a:lstStyle/>
                    <a:p>
                      <a:r>
                        <a:rPr lang="en-US" sz="1600" dirty="0"/>
                        <a:t>(viii)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ts val="1375"/>
                        </a:lnSpc>
                      </a:pPr>
                      <a:endParaRPr lang="en-US" sz="1600" b="1" i="1" dirty="0">
                        <a:effectLst/>
                        <a:latin typeface="+mn-lt"/>
                        <a:ea typeface="Times New Roman" panose="02020603050405020304" pitchFamily="18" charset="0"/>
                        <a:cs typeface="Shruti" panose="020B0502040204020203" pitchFamily="34" charset="0"/>
                      </a:endParaRPr>
                    </a:p>
                    <a:p>
                      <a:r>
                        <a:rPr lang="en-US" sz="1800" kern="120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In the cases examined by you, has the branch</a:t>
                      </a:r>
                    </a:p>
                    <a:p>
                      <a:r>
                        <a:rPr lang="en-US" sz="1600" kern="1200" dirty="0">
                          <a:solidFill>
                            <a:schemeClr val="tx1"/>
                          </a:solidFill>
                          <a:effectLst/>
                          <a:latin typeface="+mn-lt"/>
                          <a:ea typeface="+mn-ea"/>
                          <a:cs typeface="+mn-cs"/>
                        </a:rPr>
                        <a:t> complied with the Recovery Policy prescribed  </a:t>
                      </a:r>
                    </a:p>
                    <a:p>
                      <a:r>
                        <a:rPr lang="en-US" sz="1600" kern="1200" dirty="0">
                          <a:solidFill>
                            <a:schemeClr val="tx1"/>
                          </a:solidFill>
                          <a:effectLst/>
                          <a:latin typeface="+mn-lt"/>
                          <a:ea typeface="+mn-ea"/>
                          <a:cs typeface="+mn-cs"/>
                        </a:rPr>
                        <a:t> by the controlling authorities of the bank with </a:t>
                      </a:r>
                    </a:p>
                    <a:p>
                      <a:r>
                        <a:rPr lang="en-US" sz="1600" kern="1200" dirty="0">
                          <a:solidFill>
                            <a:schemeClr val="tx1"/>
                          </a:solidFill>
                          <a:effectLst/>
                          <a:latin typeface="+mn-lt"/>
                          <a:ea typeface="+mn-ea"/>
                          <a:cs typeface="+mn-cs"/>
                        </a:rPr>
                        <a:t> respect to compromise/settlement and write-</a:t>
                      </a:r>
                    </a:p>
                    <a:p>
                      <a:r>
                        <a:rPr lang="en-US" sz="1600" kern="1200" dirty="0">
                          <a:solidFill>
                            <a:schemeClr val="tx1"/>
                          </a:solidFill>
                          <a:effectLst/>
                          <a:latin typeface="+mn-lt"/>
                          <a:ea typeface="+mn-ea"/>
                          <a:cs typeface="+mn-cs"/>
                        </a:rPr>
                        <a:t> off cases? Details of the cases of </a:t>
                      </a:r>
                    </a:p>
                    <a:p>
                      <a:r>
                        <a:rPr lang="en-US" sz="1600" kern="1200" dirty="0">
                          <a:solidFill>
                            <a:schemeClr val="tx1"/>
                          </a:solidFill>
                          <a:effectLst/>
                          <a:latin typeface="+mn-lt"/>
                          <a:ea typeface="+mn-ea"/>
                          <a:cs typeface="+mn-cs"/>
                        </a:rPr>
                        <a:t> compromise/settlement and write-off cases   </a:t>
                      </a:r>
                    </a:p>
                    <a:p>
                      <a:r>
                        <a:rPr lang="en-US" sz="1600" kern="1200" dirty="0">
                          <a:solidFill>
                            <a:schemeClr val="tx1"/>
                          </a:solidFill>
                          <a:effectLst/>
                          <a:latin typeface="+mn-lt"/>
                          <a:ea typeface="+mn-ea"/>
                          <a:cs typeface="+mn-cs"/>
                        </a:rPr>
                        <a:t> involving   write-offs/waivers in</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 excess of Rs. 50.00 lakhs may be given.</a:t>
                      </a:r>
                      <a:endParaRPr lang="en-US" sz="1600" b="1" i="1" dirty="0">
                        <a:effectLst/>
                        <a:latin typeface="+mn-lt"/>
                        <a:ea typeface="Times New Roman" panose="02020603050405020304" pitchFamily="18" charset="0"/>
                        <a:cs typeface="Shruti" panose="020B0502040204020203" pitchFamily="34" charset="0"/>
                      </a:endParaRPr>
                    </a:p>
                    <a:p>
                      <a:pPr marL="66675">
                        <a:lnSpc>
                          <a:spcPts val="1375"/>
                        </a:lnSpc>
                      </a:pPr>
                      <a:endParaRPr lang="en-IN" sz="1600" dirty="0">
                        <a:effectLst/>
                        <a:highlight>
                          <a:srgbClr val="FF0000"/>
                        </a:highlight>
                        <a:latin typeface="+mn-lt"/>
                        <a:ea typeface="Times New Roman" panose="02020603050405020304" pitchFamily="18" charset="0"/>
                        <a:cs typeface="Shruti" panose="020B0502040204020203"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that prescribed policy of the bank for compromise/settlement and write off is followed by the branch. Approval from designated authority has been obtained as per policy in all cases. </a:t>
                      </a:r>
                    </a:p>
                    <a:p>
                      <a:pPr marL="285750" indent="-285750">
                        <a:buFont typeface="Arial" panose="020B0604020202020204" pitchFamily="34" charset="0"/>
                        <a:buChar char="•"/>
                      </a:pPr>
                      <a:r>
                        <a:rPr lang="en-US" sz="1600" dirty="0"/>
                        <a:t>Details of all cases of compromise/ settlement and write off cases involving write off/waiver in excess of Rs. 50 lacs and submit along with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4" name="Content Placeholder 5">
            <a:extLst>
              <a:ext uri="{FF2B5EF4-FFF2-40B4-BE49-F238E27FC236}">
                <a16:creationId xmlns:a16="http://schemas.microsoft.com/office/drawing/2014/main" id="{9E213422-0571-4CDB-922E-6BA3CC019965}"/>
              </a:ext>
            </a:extLst>
          </p:cNvPr>
          <p:cNvGraphicFramePr>
            <a:graphicFrameLocks/>
          </p:cNvGraphicFramePr>
          <p:nvPr>
            <p:extLst>
              <p:ext uri="{D42A27DB-BD31-4B8C-83A1-F6EECF244321}">
                <p14:modId xmlns:p14="http://schemas.microsoft.com/office/powerpoint/2010/main" val="723702679"/>
              </p:ext>
            </p:extLst>
          </p:nvPr>
        </p:nvGraphicFramePr>
        <p:xfrm>
          <a:off x="192087" y="3433951"/>
          <a:ext cx="9424990" cy="211391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marR="60960" algn="just">
                        <a:lnSpc>
                          <a:spcPct val="150000"/>
                        </a:lnSpc>
                        <a:spcAft>
                          <a:spcPts val="0"/>
                        </a:spcAft>
                      </a:pPr>
                      <a:r>
                        <a:rPr lang="en-US" sz="1600" dirty="0">
                          <a:effectLst/>
                          <a:highlight>
                            <a:srgbClr val="FFFF00"/>
                          </a:highlight>
                          <a:latin typeface="+mn-lt"/>
                          <a:ea typeface="Times New Roman" panose="02020603050405020304" pitchFamily="18" charset="0"/>
                          <a:cs typeface="Shruti" panose="020B0502040204020203" pitchFamily="34" charset="0"/>
                        </a:rPr>
                        <a:t>Is the branch prompt in ensuring execution of decrees obtained </a:t>
                      </a:r>
                      <a:r>
                        <a:rPr lang="en-US" sz="1600" spc="-25" dirty="0">
                          <a:effectLst/>
                          <a:highlight>
                            <a:srgbClr val="FFFF00"/>
                          </a:highlight>
                          <a:latin typeface="+mn-lt"/>
                          <a:ea typeface="Times New Roman" panose="02020603050405020304" pitchFamily="18" charset="0"/>
                          <a:cs typeface="Shruti" panose="020B0502040204020203" pitchFamily="34" charset="0"/>
                        </a:rPr>
                        <a:t>for </a:t>
                      </a:r>
                      <a:r>
                        <a:rPr lang="en-US" sz="1600" dirty="0">
                          <a:effectLst/>
                          <a:highlight>
                            <a:srgbClr val="FFFF00"/>
                          </a:highlight>
                          <a:latin typeface="+mn-lt"/>
                          <a:ea typeface="Times New Roman" panose="02020603050405020304" pitchFamily="18" charset="0"/>
                          <a:cs typeface="Shruti" panose="020B0502040204020203" pitchFamily="34" charset="0"/>
                        </a:rPr>
                        <a:t>recovery from the defaulting</a:t>
                      </a:r>
                      <a:r>
                        <a:rPr lang="en-US" sz="1600" spc="-225" dirty="0">
                          <a:effectLst/>
                          <a:highlight>
                            <a:srgbClr val="FFFF00"/>
                          </a:highlight>
                          <a:latin typeface="+mn-lt"/>
                          <a:ea typeface="Times New Roman" panose="02020603050405020304" pitchFamily="18" charset="0"/>
                          <a:cs typeface="Shruti" panose="020B0502040204020203" pitchFamily="34" charset="0"/>
                        </a:rPr>
                        <a:t> </a:t>
                      </a:r>
                      <a:r>
                        <a:rPr lang="en-US" sz="1600" dirty="0">
                          <a:effectLst/>
                          <a:highlight>
                            <a:srgbClr val="FFFF00"/>
                          </a:highlight>
                          <a:latin typeface="+mn-lt"/>
                          <a:ea typeface="Times New Roman" panose="02020603050405020304" pitchFamily="18" charset="0"/>
                          <a:cs typeface="Shruti" panose="020B0502040204020203" pitchFamily="34" charset="0"/>
                        </a:rPr>
                        <a:t>borrowers? Give Age-wise analysis of</a:t>
                      </a:r>
                      <a:r>
                        <a:rPr lang="en-US" sz="1600" spc="220" dirty="0">
                          <a:effectLst/>
                          <a:highlight>
                            <a:srgbClr val="FFFF00"/>
                          </a:highlight>
                          <a:latin typeface="+mn-lt"/>
                          <a:ea typeface="Times New Roman" panose="02020603050405020304" pitchFamily="18" charset="0"/>
                          <a:cs typeface="Shruti" panose="020B0502040204020203" pitchFamily="34" charset="0"/>
                        </a:rPr>
                        <a:t> </a:t>
                      </a:r>
                      <a:r>
                        <a:rPr lang="en-US" sz="1600" dirty="0">
                          <a:effectLst/>
                          <a:highlight>
                            <a:srgbClr val="FFFF00"/>
                          </a:highlight>
                          <a:latin typeface="+mn-lt"/>
                          <a:ea typeface="Times New Roman" panose="02020603050405020304" pitchFamily="18" charset="0"/>
                          <a:cs typeface="Shruti" panose="020B0502040204020203" pitchFamily="34" charset="0"/>
                        </a:rPr>
                        <a:t>decrees</a:t>
                      </a:r>
                      <a:r>
                        <a:rPr lang="en-IN" sz="1600" baseline="0" dirty="0">
                          <a:effectLst/>
                          <a:highlight>
                            <a:srgbClr val="FFFF00"/>
                          </a:highlight>
                          <a:latin typeface="+mn-lt"/>
                          <a:ea typeface="Times New Roman" panose="02020603050405020304" pitchFamily="18" charset="0"/>
                          <a:cs typeface="Shruti" panose="020B0502040204020203" pitchFamily="34" charset="0"/>
                        </a:rPr>
                        <a:t> </a:t>
                      </a:r>
                      <a:r>
                        <a:rPr lang="en-US" sz="1600" dirty="0">
                          <a:solidFill>
                            <a:srgbClr val="000000"/>
                          </a:solidFill>
                          <a:effectLst/>
                          <a:highlight>
                            <a:srgbClr val="FFFF00"/>
                          </a:highlight>
                          <a:latin typeface="+mn-lt"/>
                          <a:ea typeface="Times New Roman" panose="02020603050405020304" pitchFamily="18" charset="0"/>
                          <a:cs typeface="Shruti" panose="020B0502040204020203" pitchFamily="34" charset="0"/>
                        </a:rPr>
                        <a:t>obtained and pending execution.</a:t>
                      </a:r>
                      <a:endParaRPr lang="en-IN" sz="1600" dirty="0">
                        <a:effectLst/>
                        <a:latin typeface="+mn-lt"/>
                        <a:ea typeface="Times New Roman" panose="02020603050405020304" pitchFamily="18" charset="0"/>
                        <a:cs typeface="Shruti" panose="020B0502040204020203"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kern="1200" dirty="0">
                          <a:solidFill>
                            <a:schemeClr val="tx1"/>
                          </a:solidFill>
                          <a:effectLst/>
                          <a:latin typeface="+mn-lt"/>
                          <a:ea typeface="+mn-ea"/>
                          <a:cs typeface="+mn-cs"/>
                        </a:rPr>
                        <a:t>Review the process followed by branch for execution of decrees and comment, if it is in line with guidelines of HO</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9776722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938" name="Rectangle 2"/>
          <p:cNvSpPr>
            <a:spLocks noChangeArrowheads="1"/>
          </p:cNvSpPr>
          <p:nvPr/>
        </p:nvSpPr>
        <p:spPr bwMode="auto">
          <a:xfrm>
            <a:off x="650875" y="334963"/>
            <a:ext cx="9059863" cy="531812"/>
          </a:xfrm>
          <a:prstGeom prst="rect">
            <a:avLst/>
          </a:prstGeom>
          <a:noFill/>
          <a:ln w="9525">
            <a:noFill/>
            <a:miter lim="800000"/>
            <a:headEnd/>
            <a:tailEnd/>
          </a:ln>
        </p:spPr>
        <p:txBody>
          <a:bodyPr anchor="b"/>
          <a:lstStyle/>
          <a:p>
            <a:pPr algn="l">
              <a:spcBef>
                <a:spcPct val="0"/>
              </a:spcBef>
              <a:buClr>
                <a:srgbClr val="003399"/>
              </a:buClr>
              <a:buFont typeface="Wingdings" pitchFamily="2" charset="2"/>
              <a:buNone/>
            </a:pPr>
            <a:r>
              <a:rPr lang="en-US" sz="2400" b="1" dirty="0">
                <a:solidFill>
                  <a:srgbClr val="FF0000"/>
                </a:solidFill>
                <a:latin typeface="Arial Rounded MT Bold" pitchFamily="34" charset="0"/>
              </a:rPr>
              <a:t>Reporting – Long Form Audit Report [LFAR]</a:t>
            </a:r>
          </a:p>
        </p:txBody>
      </p:sp>
      <p:sp>
        <p:nvSpPr>
          <p:cNvPr id="1319939" name="Rectangle 3"/>
          <p:cNvSpPr>
            <a:spLocks noChangeArrowheads="1"/>
          </p:cNvSpPr>
          <p:nvPr/>
        </p:nvSpPr>
        <p:spPr bwMode="auto">
          <a:xfrm>
            <a:off x="711200" y="1117600"/>
            <a:ext cx="8926286" cy="5065485"/>
          </a:xfrm>
          <a:prstGeom prst="rect">
            <a:avLst/>
          </a:prstGeom>
          <a:noFill/>
          <a:ln w="9525">
            <a:noFill/>
            <a:miter lim="800000"/>
            <a:headEnd/>
            <a:tailEnd/>
          </a:ln>
        </p:spPr>
        <p:txBody>
          <a:bodyPr/>
          <a:lstStyle/>
          <a:p>
            <a:pPr marL="342900" indent="-342900" algn="just">
              <a:spcBef>
                <a:spcPct val="35000"/>
              </a:spcBef>
              <a:buClr>
                <a:srgbClr val="003399"/>
              </a:buClr>
              <a:buSzPct val="90000"/>
              <a:buFont typeface="Wingdings" pitchFamily="2" charset="2"/>
              <a:buChar char="n"/>
            </a:pPr>
            <a:r>
              <a:rPr lang="en-US" sz="2400" dirty="0">
                <a:solidFill>
                  <a:schemeClr val="accent2"/>
                </a:solidFill>
                <a:latin typeface="Verdana" pitchFamily="34" charset="0"/>
                <a:ea typeface="Verdana" pitchFamily="34" charset="0"/>
                <a:cs typeface="Verdana" pitchFamily="34" charset="0"/>
              </a:rPr>
              <a:t>The Branch is responsible for compiling the information / statements required for LFAR and the auditors should verify the same.</a:t>
            </a:r>
          </a:p>
          <a:p>
            <a:pPr marL="342900" indent="-342900" algn="just">
              <a:spcBef>
                <a:spcPct val="35000"/>
              </a:spcBef>
              <a:buClr>
                <a:srgbClr val="003399"/>
              </a:buClr>
              <a:buSzPct val="90000"/>
              <a:buFont typeface="Wingdings" pitchFamily="2" charset="2"/>
              <a:buChar char="n"/>
            </a:pPr>
            <a:r>
              <a:rPr lang="en-US" sz="2400" dirty="0">
                <a:solidFill>
                  <a:schemeClr val="accent2"/>
                </a:solidFill>
                <a:latin typeface="Verdana" pitchFamily="34" charset="0"/>
                <a:ea typeface="Verdana" pitchFamily="34" charset="0"/>
                <a:cs typeface="Verdana" pitchFamily="34" charset="0"/>
              </a:rPr>
              <a:t>Auditors should ensure that the documentation of files is adequate and the records and working papers are planed and filed systematically in respect of matters included in the LFAR. </a:t>
            </a:r>
          </a:p>
          <a:p>
            <a:pPr marL="342900" indent="-342900" algn="just">
              <a:spcBef>
                <a:spcPct val="35000"/>
              </a:spcBef>
              <a:buClr>
                <a:srgbClr val="003399"/>
              </a:buClr>
              <a:buSzPct val="90000"/>
              <a:buFont typeface="Wingdings" pitchFamily="2" charset="2"/>
              <a:buChar char="n"/>
            </a:pPr>
            <a:r>
              <a:rPr lang="en-US" sz="2400" dirty="0">
                <a:solidFill>
                  <a:schemeClr val="accent2"/>
                </a:solidFill>
                <a:latin typeface="Verdana" pitchFamily="34" charset="0"/>
                <a:ea typeface="Verdana" pitchFamily="34" charset="0"/>
                <a:cs typeface="Verdana" pitchFamily="34" charset="0"/>
              </a:rPr>
              <a:t>Regional Office / Zonal Office / Head Office / Statutory Central Auditors / External Auditors / RBI auditors etc. are the various users of the LFAR </a:t>
            </a:r>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38917" y="1095373"/>
          <a:ext cx="9424990" cy="211391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ts val="1335"/>
                        </a:lnSpc>
                      </a:pPr>
                      <a:endParaRPr lang="en-US" sz="1600" dirty="0">
                        <a:effectLst/>
                        <a:highlight>
                          <a:srgbClr val="00FFFF"/>
                        </a:highlight>
                        <a:latin typeface="+mn-lt"/>
                        <a:ea typeface="Times New Roman" panose="02020603050405020304" pitchFamily="18" charset="0"/>
                        <a:cs typeface="Shruti" panose="020B0502040204020203" pitchFamily="34" charset="0"/>
                      </a:endParaRPr>
                    </a:p>
                    <a:p>
                      <a:pPr marL="66675">
                        <a:lnSpc>
                          <a:spcPts val="1335"/>
                        </a:lnSpc>
                      </a:pPr>
                      <a:r>
                        <a:rPr lang="en-US" sz="1600" dirty="0">
                          <a:effectLst/>
                          <a:highlight>
                            <a:srgbClr val="00FFFF"/>
                          </a:highlight>
                          <a:latin typeface="+mn-lt"/>
                          <a:ea typeface="Times New Roman" panose="02020603050405020304" pitchFamily="18" charset="0"/>
                          <a:cs typeface="Shruti" panose="020B0502040204020203" pitchFamily="34" charset="0"/>
                        </a:rPr>
                        <a:t>Whether  in  the  cases   concluded  </a:t>
                      </a:r>
                      <a:r>
                        <a:rPr lang="en-US" sz="1600" spc="190" dirty="0">
                          <a:effectLst/>
                          <a:highlight>
                            <a:srgbClr val="00FFFF"/>
                          </a:highlight>
                          <a:latin typeface="+mn-lt"/>
                          <a:ea typeface="Times New Roman" panose="02020603050405020304" pitchFamily="18" charset="0"/>
                          <a:cs typeface="Shruti" panose="020B0502040204020203" pitchFamily="34" charset="0"/>
                        </a:rPr>
                        <a:t> </a:t>
                      </a:r>
                      <a:r>
                        <a:rPr lang="en-US" sz="1600" dirty="0">
                          <a:effectLst/>
                          <a:highlight>
                            <a:srgbClr val="00FFFF"/>
                          </a:highlight>
                          <a:latin typeface="+mn-lt"/>
                          <a:ea typeface="Times New Roman" panose="02020603050405020304" pitchFamily="18" charset="0"/>
                          <a:cs typeface="Shruti" panose="020B0502040204020203" pitchFamily="34" charset="0"/>
                        </a:rPr>
                        <a:t>the</a:t>
                      </a:r>
                      <a:endParaRPr lang="en-IN" sz="1600" dirty="0">
                        <a:effectLst/>
                        <a:latin typeface="+mn-lt"/>
                        <a:ea typeface="Times New Roman" panose="02020603050405020304" pitchFamily="18" charset="0"/>
                        <a:cs typeface="Shruti" panose="020B0502040204020203" pitchFamily="34" charset="0"/>
                      </a:endParaRPr>
                    </a:p>
                    <a:p>
                      <a:pPr marL="66675" marR="60325" indent="-34925">
                        <a:lnSpc>
                          <a:spcPct val="150000"/>
                        </a:lnSpc>
                        <a:spcBef>
                          <a:spcPts val="685"/>
                        </a:spcBef>
                        <a:spcAft>
                          <a:spcPts val="0"/>
                        </a:spcAft>
                        <a:tabLst>
                          <a:tab pos="900430" algn="l"/>
                          <a:tab pos="1432560" algn="l"/>
                          <a:tab pos="1964690" algn="l"/>
                        </a:tabLst>
                      </a:pPr>
                      <a:r>
                        <a:rPr lang="en-US" sz="1600" spc="-30" dirty="0">
                          <a:solidFill>
                            <a:srgbClr val="000000"/>
                          </a:solidFill>
                          <a:effectLst/>
                          <a:highlight>
                            <a:srgbClr val="00FFFF"/>
                          </a:highlight>
                          <a:latin typeface="+mn-lt"/>
                          <a:ea typeface="Times New Roman" panose="02020603050405020304" pitchFamily="18" charset="0"/>
                          <a:cs typeface="Shruti" panose="020B0502040204020203" pitchFamily="34" charset="0"/>
                        </a:rPr>
                        <a:t> </a:t>
                      </a:r>
                      <a:r>
                        <a:rPr lang="en-US" sz="1600" dirty="0">
                          <a:solidFill>
                            <a:srgbClr val="000000"/>
                          </a:solidFill>
                          <a:effectLst/>
                          <a:highlight>
                            <a:srgbClr val="00FFFF"/>
                          </a:highlight>
                          <a:latin typeface="+mn-lt"/>
                          <a:ea typeface="Times New Roman" panose="02020603050405020304" pitchFamily="18" charset="0"/>
                          <a:cs typeface="Shruti" panose="020B0502040204020203" pitchFamily="34" charset="0"/>
                        </a:rPr>
                        <a:t>recoveries</a:t>
                      </a:r>
                      <a:r>
                        <a:rPr lang="en-US" sz="1600" dirty="0">
                          <a:effectLst/>
                          <a:highlight>
                            <a:srgbClr val="00FFFF"/>
                          </a:highlight>
                          <a:latin typeface="+mn-lt"/>
                          <a:ea typeface="Times New Roman" panose="02020603050405020304" pitchFamily="18" charset="0"/>
                          <a:cs typeface="Shruti" panose="020B0502040204020203" pitchFamily="34" charset="0"/>
                        </a:rPr>
                        <a:t>	</a:t>
                      </a:r>
                      <a:r>
                        <a:rPr lang="en-US" sz="1600" dirty="0">
                          <a:solidFill>
                            <a:srgbClr val="000000"/>
                          </a:solidFill>
                          <a:effectLst/>
                          <a:highlight>
                            <a:srgbClr val="00FFFF"/>
                          </a:highlight>
                          <a:latin typeface="+mn-lt"/>
                          <a:ea typeface="Times New Roman" panose="02020603050405020304" pitchFamily="18" charset="0"/>
                          <a:cs typeface="Shruti" panose="020B0502040204020203" pitchFamily="34" charset="0"/>
                        </a:rPr>
                        <a:t>have</a:t>
                      </a:r>
                      <a:r>
                        <a:rPr lang="en-US" sz="1600" dirty="0">
                          <a:effectLst/>
                          <a:highlight>
                            <a:srgbClr val="00FFFF"/>
                          </a:highlight>
                          <a:latin typeface="+mn-lt"/>
                          <a:ea typeface="Times New Roman" panose="02020603050405020304" pitchFamily="18" charset="0"/>
                          <a:cs typeface="Shruti" panose="020B0502040204020203" pitchFamily="34" charset="0"/>
                        </a:rPr>
                        <a:t>	</a:t>
                      </a:r>
                      <a:r>
                        <a:rPr lang="en-US" sz="1600" dirty="0">
                          <a:solidFill>
                            <a:srgbClr val="000000"/>
                          </a:solidFill>
                          <a:effectLst/>
                          <a:highlight>
                            <a:srgbClr val="00FFFF"/>
                          </a:highlight>
                          <a:latin typeface="+mn-lt"/>
                          <a:ea typeface="Times New Roman" panose="02020603050405020304" pitchFamily="18" charset="0"/>
                          <a:cs typeface="Shruti" panose="020B0502040204020203" pitchFamily="34" charset="0"/>
                        </a:rPr>
                        <a:t>been</a:t>
                      </a:r>
                      <a:r>
                        <a:rPr lang="en-US" sz="1600" dirty="0">
                          <a:effectLst/>
                          <a:highlight>
                            <a:srgbClr val="00FFFF"/>
                          </a:highlight>
                          <a:latin typeface="+mn-lt"/>
                          <a:ea typeface="Times New Roman" panose="02020603050405020304" pitchFamily="18" charset="0"/>
                          <a:cs typeface="Shruti" panose="020B0502040204020203" pitchFamily="34" charset="0"/>
                        </a:rPr>
                        <a:t>	</a:t>
                      </a:r>
                      <a:r>
                        <a:rPr lang="en-US" sz="1600" spc="-5" dirty="0">
                          <a:solidFill>
                            <a:srgbClr val="000000"/>
                          </a:solidFill>
                          <a:effectLst/>
                          <a:highlight>
                            <a:srgbClr val="00FFFF"/>
                          </a:highlight>
                          <a:latin typeface="+mn-lt"/>
                          <a:ea typeface="Times New Roman" panose="02020603050405020304" pitchFamily="18" charset="0"/>
                          <a:cs typeface="Shruti" panose="020B0502040204020203" pitchFamily="34" charset="0"/>
                        </a:rPr>
                        <a:t>properly</a:t>
                      </a:r>
                      <a:r>
                        <a:rPr lang="en-US" sz="1600" spc="-5" dirty="0">
                          <a:effectLst/>
                          <a:highlight>
                            <a:srgbClr val="00FFFF"/>
                          </a:highlight>
                          <a:latin typeface="+mn-lt"/>
                          <a:ea typeface="Times New Roman" panose="02020603050405020304" pitchFamily="18" charset="0"/>
                          <a:cs typeface="Shruti" panose="020B0502040204020203" pitchFamily="34" charset="0"/>
                        </a:rPr>
                        <a:t> </a:t>
                      </a:r>
                      <a:r>
                        <a:rPr lang="en-US" sz="1600" dirty="0">
                          <a:effectLst/>
                          <a:highlight>
                            <a:srgbClr val="00FFFF"/>
                          </a:highlight>
                          <a:latin typeface="+mn-lt"/>
                          <a:ea typeface="Times New Roman" panose="02020603050405020304" pitchFamily="18" charset="0"/>
                          <a:cs typeface="Shruti" panose="020B0502040204020203" pitchFamily="34" charset="0"/>
                        </a:rPr>
                        <a:t>appropriated   against   the   principal  </a:t>
                      </a:r>
                      <a:r>
                        <a:rPr lang="en-US" sz="1600" spc="120" dirty="0">
                          <a:effectLst/>
                          <a:highlight>
                            <a:srgbClr val="00FFFF"/>
                          </a:highlight>
                          <a:latin typeface="+mn-lt"/>
                          <a:ea typeface="Times New Roman" panose="02020603050405020304" pitchFamily="18" charset="0"/>
                          <a:cs typeface="Shruti" panose="020B0502040204020203" pitchFamily="34" charset="0"/>
                        </a:rPr>
                        <a:t> </a:t>
                      </a:r>
                      <a:r>
                        <a:rPr lang="en-US" sz="1600" dirty="0">
                          <a:effectLst/>
                          <a:highlight>
                            <a:srgbClr val="00FFFF"/>
                          </a:highlight>
                          <a:latin typeface="+mn-lt"/>
                          <a:ea typeface="Times New Roman" panose="02020603050405020304" pitchFamily="18" charset="0"/>
                          <a:cs typeface="Shruti" panose="020B0502040204020203" pitchFamily="34" charset="0"/>
                        </a:rPr>
                        <a:t>/</a:t>
                      </a:r>
                      <a:endParaRPr lang="en-IN" sz="1600" dirty="0">
                        <a:effectLst/>
                        <a:latin typeface="+mn-lt"/>
                        <a:ea typeface="Times New Roman" panose="02020603050405020304" pitchFamily="18" charset="0"/>
                        <a:cs typeface="Shruti" panose="020B0502040204020203" pitchFamily="34" charset="0"/>
                      </a:endParaRPr>
                    </a:p>
                    <a:p>
                      <a:pPr marL="31750"/>
                      <a:r>
                        <a:rPr lang="en-US" sz="1600" dirty="0">
                          <a:solidFill>
                            <a:srgbClr val="000000"/>
                          </a:solidFill>
                          <a:effectLst/>
                          <a:highlight>
                            <a:srgbClr val="00FFFF"/>
                          </a:highlight>
                          <a:latin typeface="+mn-lt"/>
                          <a:ea typeface="Times New Roman" panose="02020603050405020304" pitchFamily="18" charset="0"/>
                          <a:cs typeface="Shruti" panose="020B0502040204020203" pitchFamily="34" charset="0"/>
                        </a:rPr>
                        <a:t> interest as per the policy of the bank?</a:t>
                      </a:r>
                      <a:endParaRPr lang="en-IN" sz="1600" dirty="0">
                        <a:effectLst/>
                        <a:latin typeface="+mn-lt"/>
                        <a:ea typeface="Times New Roman" panose="02020603050405020304" pitchFamily="18" charset="0"/>
                        <a:cs typeface="Shruti" panose="020B0502040204020203"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Check all recoveries </a:t>
                      </a:r>
                    </a:p>
                    <a:p>
                      <a:pPr marL="285750" indent="-285750">
                        <a:buFont typeface="Arial" panose="020B0604020202020204" pitchFamily="34" charset="0"/>
                        <a:buChar char="•"/>
                      </a:pPr>
                      <a:r>
                        <a:rPr lang="en-US" sz="1600" dirty="0"/>
                        <a:t>Ensure accuracy of accounting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4" name="Content Placeholder 5">
            <a:extLst>
              <a:ext uri="{FF2B5EF4-FFF2-40B4-BE49-F238E27FC236}">
                <a16:creationId xmlns:a16="http://schemas.microsoft.com/office/drawing/2014/main" id="{9E213422-0571-4CDB-922E-6BA3CC019965}"/>
              </a:ext>
            </a:extLst>
          </p:cNvPr>
          <p:cNvGraphicFramePr>
            <a:graphicFrameLocks/>
          </p:cNvGraphicFramePr>
          <p:nvPr>
            <p:extLst>
              <p:ext uri="{D42A27DB-BD31-4B8C-83A1-F6EECF244321}">
                <p14:modId xmlns:p14="http://schemas.microsoft.com/office/powerpoint/2010/main" val="1040231024"/>
              </p:ext>
            </p:extLst>
          </p:nvPr>
        </p:nvGraphicFramePr>
        <p:xfrm>
          <a:off x="238917" y="3209286"/>
          <a:ext cx="9424990" cy="219456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(xi)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gn="l">
                        <a:lnSpc>
                          <a:spcPct val="150000"/>
                        </a:lnSpc>
                      </a:pPr>
                      <a:r>
                        <a:rPr lang="en-US" sz="1600" kern="1200" dirty="0" smtClean="0">
                          <a:solidFill>
                            <a:srgbClr val="000000"/>
                          </a:solidFill>
                          <a:effectLst/>
                          <a:highlight>
                            <a:srgbClr val="FFFF00"/>
                          </a:highlight>
                          <a:latin typeface="+mn-lt"/>
                          <a:ea typeface="Times New Roman" panose="02020603050405020304" pitchFamily="18" charset="0"/>
                          <a:cs typeface="+mn-cs"/>
                        </a:rPr>
                        <a:t>In  </a:t>
                      </a:r>
                      <a:r>
                        <a:rPr lang="en-US" sz="1600" kern="1200" dirty="0">
                          <a:solidFill>
                            <a:srgbClr val="000000"/>
                          </a:solidFill>
                          <a:effectLst/>
                          <a:highlight>
                            <a:srgbClr val="FFFF00"/>
                          </a:highlight>
                          <a:latin typeface="+mn-lt"/>
                          <a:ea typeface="Times New Roman" panose="02020603050405020304" pitchFamily="18" charset="0"/>
                          <a:cs typeface="+mn-cs"/>
                        </a:rPr>
                        <a:t>cases  where  documents  are  held </a:t>
                      </a:r>
                      <a:r>
                        <a:rPr lang="en-US" sz="1600" kern="1200" dirty="0" smtClean="0">
                          <a:solidFill>
                            <a:srgbClr val="000000"/>
                          </a:solidFill>
                          <a:effectLst/>
                          <a:highlight>
                            <a:srgbClr val="FFFF00"/>
                          </a:highlight>
                          <a:latin typeface="+mn-lt"/>
                          <a:ea typeface="Times New Roman" panose="02020603050405020304" pitchFamily="18" charset="0"/>
                          <a:cs typeface="+mn-cs"/>
                        </a:rPr>
                        <a:t>at centralized </a:t>
                      </a:r>
                      <a:r>
                        <a:rPr lang="en-US" sz="1600" kern="1200" dirty="0">
                          <a:solidFill>
                            <a:srgbClr val="000000"/>
                          </a:solidFill>
                          <a:effectLst/>
                          <a:highlight>
                            <a:srgbClr val="FFFF00"/>
                          </a:highlight>
                          <a:latin typeface="+mn-lt"/>
                          <a:ea typeface="Times New Roman" panose="02020603050405020304" pitchFamily="18" charset="0"/>
                          <a:cs typeface="+mn-cs"/>
                        </a:rPr>
                        <a:t>processing </a:t>
                      </a:r>
                      <a:r>
                        <a:rPr lang="en-US" sz="1600" kern="1200" dirty="0" err="1">
                          <a:solidFill>
                            <a:srgbClr val="000000"/>
                          </a:solidFill>
                          <a:effectLst/>
                          <a:highlight>
                            <a:srgbClr val="FFFF00"/>
                          </a:highlight>
                          <a:latin typeface="+mn-lt"/>
                          <a:ea typeface="Times New Roman" panose="02020603050405020304" pitchFamily="18" charset="0"/>
                          <a:cs typeface="+mn-cs"/>
                        </a:rPr>
                        <a:t>centres</a:t>
                      </a:r>
                      <a:r>
                        <a:rPr lang="en-US" sz="1600" kern="1200" dirty="0">
                          <a:solidFill>
                            <a:srgbClr val="000000"/>
                          </a:solidFill>
                          <a:effectLst/>
                          <a:highlight>
                            <a:srgbClr val="FFFF00"/>
                          </a:highlight>
                          <a:latin typeface="+mn-lt"/>
                          <a:ea typeface="Times New Roman" panose="02020603050405020304" pitchFamily="18" charset="0"/>
                          <a:cs typeface="+mn-cs"/>
                        </a:rPr>
                        <a:t> / </a:t>
                      </a:r>
                      <a:r>
                        <a:rPr lang="en-US" sz="1600" kern="1200" dirty="0" smtClean="0">
                          <a:solidFill>
                            <a:srgbClr val="000000"/>
                          </a:solidFill>
                          <a:effectLst/>
                          <a:highlight>
                            <a:srgbClr val="FFFF00"/>
                          </a:highlight>
                          <a:latin typeface="+mn-lt"/>
                          <a:ea typeface="Times New Roman" panose="02020603050405020304" pitchFamily="18" charset="0"/>
                          <a:cs typeface="+mn-cs"/>
                        </a:rPr>
                        <a:t>office,</a:t>
                      </a:r>
                      <a:r>
                        <a:rPr lang="en-US" sz="1600" kern="1200" baseline="0" dirty="0" smtClean="0">
                          <a:solidFill>
                            <a:srgbClr val="000000"/>
                          </a:solidFill>
                          <a:effectLst/>
                          <a:highlight>
                            <a:srgbClr val="FFFF00"/>
                          </a:highlight>
                          <a:latin typeface="+mn-lt"/>
                          <a:ea typeface="Times New Roman" panose="02020603050405020304" pitchFamily="18" charset="0"/>
                          <a:cs typeface="+mn-cs"/>
                        </a:rPr>
                        <a:t> </a:t>
                      </a:r>
                      <a:r>
                        <a:rPr lang="en-US" sz="1600" kern="1200" dirty="0" smtClean="0">
                          <a:solidFill>
                            <a:srgbClr val="000000"/>
                          </a:solidFill>
                          <a:effectLst/>
                          <a:highlight>
                            <a:srgbClr val="FFFF00"/>
                          </a:highlight>
                          <a:latin typeface="+mn-lt"/>
                          <a:ea typeface="Times New Roman" panose="02020603050405020304" pitchFamily="18" charset="0"/>
                          <a:cs typeface="+mn-cs"/>
                        </a:rPr>
                        <a:t>whether  </a:t>
                      </a:r>
                      <a:r>
                        <a:rPr lang="en-US" sz="1600" kern="1200" dirty="0">
                          <a:solidFill>
                            <a:srgbClr val="000000"/>
                          </a:solidFill>
                          <a:effectLst/>
                          <a:highlight>
                            <a:srgbClr val="FFFF00"/>
                          </a:highlight>
                          <a:latin typeface="+mn-lt"/>
                          <a:ea typeface="Times New Roman" panose="02020603050405020304" pitchFamily="18" charset="0"/>
                          <a:cs typeface="+mn-cs"/>
                        </a:rPr>
                        <a:t>the  auditor  has  </a:t>
                      </a:r>
                      <a:r>
                        <a:rPr lang="en-US" sz="1600" kern="1200" dirty="0" smtClean="0">
                          <a:solidFill>
                            <a:srgbClr val="000000"/>
                          </a:solidFill>
                          <a:effectLst/>
                          <a:highlight>
                            <a:srgbClr val="FFFF00"/>
                          </a:highlight>
                          <a:latin typeface="+mn-lt"/>
                          <a:ea typeface="Times New Roman" panose="02020603050405020304" pitchFamily="18" charset="0"/>
                          <a:cs typeface="+mn-cs"/>
                        </a:rPr>
                        <a:t>received</a:t>
                      </a:r>
                      <a:r>
                        <a:rPr lang="en-US" sz="1600" kern="1200" baseline="0" dirty="0" smtClean="0">
                          <a:solidFill>
                            <a:srgbClr val="000000"/>
                          </a:solidFill>
                          <a:effectLst/>
                          <a:highlight>
                            <a:srgbClr val="FFFF00"/>
                          </a:highlight>
                          <a:latin typeface="+mn-lt"/>
                          <a:ea typeface="Times New Roman" panose="02020603050405020304" pitchFamily="18" charset="0"/>
                          <a:cs typeface="+mn-cs"/>
                        </a:rPr>
                        <a:t> </a:t>
                      </a:r>
                      <a:r>
                        <a:rPr lang="en-US" sz="1600" kern="1200" dirty="0" smtClean="0">
                          <a:solidFill>
                            <a:srgbClr val="000000"/>
                          </a:solidFill>
                          <a:effectLst/>
                          <a:highlight>
                            <a:srgbClr val="FFFF00"/>
                          </a:highlight>
                          <a:latin typeface="+mn-lt"/>
                          <a:ea typeface="Times New Roman" panose="02020603050405020304" pitchFamily="18" charset="0"/>
                          <a:cs typeface="+mn-cs"/>
                        </a:rPr>
                        <a:t>the relevant </a:t>
                      </a:r>
                      <a:r>
                        <a:rPr lang="en-US" sz="1600" kern="1200" dirty="0">
                          <a:solidFill>
                            <a:srgbClr val="000000"/>
                          </a:solidFill>
                          <a:effectLst/>
                          <a:highlight>
                            <a:srgbClr val="FFFF00"/>
                          </a:highlight>
                          <a:latin typeface="+mn-lt"/>
                          <a:ea typeface="Times New Roman" panose="02020603050405020304" pitchFamily="18" charset="0"/>
                          <a:cs typeface="+mn-cs"/>
                        </a:rPr>
                        <a:t>documents as asked by them </a:t>
                      </a:r>
                      <a:r>
                        <a:rPr lang="en-US" sz="1600" kern="1200" dirty="0" smtClean="0">
                          <a:solidFill>
                            <a:srgbClr val="000000"/>
                          </a:solidFill>
                          <a:effectLst/>
                          <a:highlight>
                            <a:srgbClr val="FFFF00"/>
                          </a:highlight>
                          <a:latin typeface="+mn-lt"/>
                          <a:ea typeface="Times New Roman" panose="02020603050405020304" pitchFamily="18" charset="0"/>
                          <a:cs typeface="+mn-cs"/>
                        </a:rPr>
                        <a:t>on test check basis and satisfied</a:t>
                      </a:r>
                      <a:r>
                        <a:rPr lang="en-IN" sz="1600" kern="1200" dirty="0" smtClean="0">
                          <a:solidFill>
                            <a:srgbClr val="000000"/>
                          </a:solidFill>
                          <a:effectLst/>
                          <a:highlight>
                            <a:srgbClr val="FFFF00"/>
                          </a:highlight>
                          <a:latin typeface="+mn-lt"/>
                          <a:ea typeface="Times New Roman" panose="02020603050405020304" pitchFamily="18" charset="0"/>
                          <a:cs typeface="+mn-cs"/>
                        </a:rPr>
                        <a:t> </a:t>
                      </a:r>
                      <a:r>
                        <a:rPr lang="en-US" sz="1600" kern="1200" dirty="0">
                          <a:solidFill>
                            <a:srgbClr val="000000"/>
                          </a:solidFill>
                          <a:effectLst/>
                          <a:highlight>
                            <a:srgbClr val="FFFF00"/>
                          </a:highlight>
                          <a:latin typeface="+mn-lt"/>
                          <a:ea typeface="Times New Roman" panose="02020603050405020304" pitchFamily="18" charset="0"/>
                          <a:cs typeface="+mn-cs"/>
                        </a:rPr>
                        <a:t>themselves</a:t>
                      </a:r>
                      <a:r>
                        <a:rPr lang="en-US" sz="1600" kern="1200" dirty="0" smtClean="0">
                          <a:solidFill>
                            <a:srgbClr val="000000"/>
                          </a:solidFill>
                          <a:effectLst/>
                          <a:highlight>
                            <a:srgbClr val="FFFF00"/>
                          </a:highlight>
                          <a:latin typeface="+mn-lt"/>
                          <a:ea typeface="Times New Roman" panose="02020603050405020304" pitchFamily="18" charset="0"/>
                          <a:cs typeface="+mn-cs"/>
                        </a:rPr>
                        <a:t>. </a:t>
                      </a:r>
                      <a:r>
                        <a:rPr lang="en-US" sz="1600" kern="1200" dirty="0">
                          <a:solidFill>
                            <a:srgbClr val="000000"/>
                          </a:solidFill>
                          <a:effectLst/>
                          <a:highlight>
                            <a:srgbClr val="FFFF00"/>
                          </a:highlight>
                          <a:latin typeface="+mn-lt"/>
                          <a:ea typeface="Times New Roman" panose="02020603050405020304" pitchFamily="18" charset="0"/>
                          <a:cs typeface="+mn-cs"/>
                        </a:rPr>
                        <a:t>Report  the  </a:t>
                      </a:r>
                      <a:r>
                        <a:rPr lang="en-US" sz="1600" kern="1200" dirty="0" smtClean="0">
                          <a:solidFill>
                            <a:srgbClr val="000000"/>
                          </a:solidFill>
                          <a:effectLst/>
                          <a:highlight>
                            <a:srgbClr val="FFFF00"/>
                          </a:highlight>
                          <a:latin typeface="+mn-lt"/>
                          <a:ea typeface="Times New Roman" panose="02020603050405020304" pitchFamily="18" charset="0"/>
                          <a:cs typeface="+mn-cs"/>
                        </a:rPr>
                        <a:t>exceptions,</a:t>
                      </a:r>
                      <a:r>
                        <a:rPr lang="en-US" sz="1600" kern="1200" baseline="0" dirty="0" smtClean="0">
                          <a:solidFill>
                            <a:srgbClr val="000000"/>
                          </a:solidFill>
                          <a:effectLst/>
                          <a:highlight>
                            <a:srgbClr val="FFFF00"/>
                          </a:highlight>
                          <a:latin typeface="+mn-lt"/>
                          <a:ea typeface="Times New Roman" panose="02020603050405020304" pitchFamily="18" charset="0"/>
                          <a:cs typeface="+mn-cs"/>
                        </a:rPr>
                        <a:t> </a:t>
                      </a:r>
                      <a:r>
                        <a:rPr lang="en-US" sz="1600" kern="1200" dirty="0" smtClean="0">
                          <a:solidFill>
                            <a:srgbClr val="000000"/>
                          </a:solidFill>
                          <a:effectLst/>
                          <a:highlight>
                            <a:srgbClr val="FFFF00"/>
                          </a:highlight>
                          <a:latin typeface="+mn-lt"/>
                          <a:ea typeface="Times New Roman" panose="02020603050405020304" pitchFamily="18" charset="0"/>
                          <a:cs typeface="+mn-cs"/>
                        </a:rPr>
                        <a:t>if</a:t>
                      </a:r>
                      <a:r>
                        <a:rPr lang="en-IN" sz="1600" kern="1200" dirty="0" smtClean="0">
                          <a:solidFill>
                            <a:srgbClr val="000000"/>
                          </a:solidFill>
                          <a:effectLst/>
                          <a:highlight>
                            <a:srgbClr val="FFFF00"/>
                          </a:highlight>
                          <a:latin typeface="+mn-lt"/>
                          <a:ea typeface="Times New Roman" panose="02020603050405020304" pitchFamily="18" charset="0"/>
                          <a:cs typeface="+mn-cs"/>
                        </a:rPr>
                        <a:t> </a:t>
                      </a:r>
                      <a:r>
                        <a:rPr lang="en-US" sz="1600" kern="1200" dirty="0">
                          <a:solidFill>
                            <a:srgbClr val="000000"/>
                          </a:solidFill>
                          <a:effectLst/>
                          <a:highlight>
                            <a:srgbClr val="FFFF00"/>
                          </a:highlight>
                          <a:latin typeface="+mn-lt"/>
                          <a:ea typeface="Times New Roman" panose="02020603050405020304" pitchFamily="18" charset="0"/>
                          <a:cs typeface="+mn-cs"/>
                        </a:rPr>
                        <a:t>any</a:t>
                      </a:r>
                      <a:endParaRPr lang="en-IN" sz="1600" kern="1200" dirty="0">
                        <a:solidFill>
                          <a:srgbClr val="000000"/>
                        </a:solidFill>
                        <a:effectLst/>
                        <a:highlight>
                          <a:srgbClr val="FFFF00"/>
                        </a:highlight>
                        <a:latin typeface="+mn-lt"/>
                        <a:ea typeface="Times New Roman" panose="02020603050405020304" pitchFamily="18" charset="0"/>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The Auditor should ask for an receive such document samples (or visit) </a:t>
                      </a:r>
                    </a:p>
                    <a:p>
                      <a:pPr marL="285750" indent="-285750">
                        <a:buFont typeface="Arial" panose="020B0604020202020204" pitchFamily="34" charset="0"/>
                        <a:buChar char="•"/>
                      </a:pPr>
                      <a:r>
                        <a:rPr lang="en-US" sz="1600" dirty="0"/>
                        <a:t>If not obtained, disclaimer may be issued.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901764874"/>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58154189"/>
              </p:ext>
            </p:extLst>
          </p:nvPr>
        </p:nvGraphicFramePr>
        <p:xfrm>
          <a:off x="238917" y="1095373"/>
          <a:ext cx="9424990" cy="211391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(xii)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List the major deficiencies in credit</a:t>
                      </a:r>
                      <a:endParaRPr lang="en-IN"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 review, monitoring and supervision.</a:t>
                      </a:r>
                      <a:endParaRPr lang="en-US" sz="1600" dirty="0">
                        <a:effectLst/>
                        <a:latin typeface="+mn-lt"/>
                        <a:ea typeface="Times New Roman" panose="02020603050405020304" pitchFamily="18" charset="0"/>
                        <a:cs typeface="Shruti" panose="020B0502040204020203"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Any deviation of RBI guidelines should also be commented upon.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038637314"/>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45085393"/>
              </p:ext>
            </p:extLst>
          </p:nvPr>
        </p:nvGraphicFramePr>
        <p:xfrm>
          <a:off x="192087" y="924561"/>
          <a:ext cx="9424990" cy="526192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3268206">
                <a:tc>
                  <a:txBody>
                    <a:bodyPr/>
                    <a:lstStyle/>
                    <a:p>
                      <a:r>
                        <a:rPr lang="en-US" sz="1600" dirty="0"/>
                        <a:t>(g)</a:t>
                      </a:r>
                    </a:p>
                    <a:p>
                      <a:endParaRPr lang="en-US" sz="1600" dirty="0"/>
                    </a:p>
                    <a:p>
                      <a:r>
                        <a:rPr lang="en-US" sz="1600" dirty="0"/>
                        <a:t>(</a:t>
                      </a:r>
                      <a:r>
                        <a:rPr lang="en-US" sz="1600" dirty="0" err="1"/>
                        <a:t>i</a:t>
                      </a:r>
                      <a:r>
                        <a:rPr lang="en-US"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ts val="1375"/>
                        </a:lnSpc>
                      </a:pPr>
                      <a:endParaRPr lang="en-US" sz="1600" b="1" i="1" dirty="0">
                        <a:effectLst/>
                        <a:latin typeface="+mn-lt"/>
                        <a:ea typeface="Times New Roman" panose="02020603050405020304" pitchFamily="18" charset="0"/>
                        <a:cs typeface="Shruti" panose="020B0502040204020203" pitchFamily="34" charset="0"/>
                      </a:endParaRPr>
                    </a:p>
                    <a:p>
                      <a:pPr marL="66675">
                        <a:lnSpc>
                          <a:spcPts val="1375"/>
                        </a:lnSpc>
                      </a:pPr>
                      <a:r>
                        <a:rPr lang="en-US" sz="1600" b="1" i="1" dirty="0">
                          <a:effectLst/>
                          <a:latin typeface="+mn-lt"/>
                          <a:ea typeface="Times New Roman" panose="02020603050405020304" pitchFamily="18" charset="0"/>
                          <a:cs typeface="Shruti" panose="020B0502040204020203" pitchFamily="34" charset="0"/>
                        </a:rPr>
                        <a:t>Non-Fund Based facilities</a:t>
                      </a:r>
                    </a:p>
                    <a:p>
                      <a:pPr marL="66675">
                        <a:lnSpc>
                          <a:spcPts val="1375"/>
                        </a:lnSpc>
                      </a:pPr>
                      <a:endParaRPr lang="en-US" sz="1600" b="1" i="1" dirty="0">
                        <a:effectLst/>
                        <a:latin typeface="+mn-lt"/>
                        <a:ea typeface="Times New Roman" panose="02020603050405020304" pitchFamily="18" charset="0"/>
                        <a:cs typeface="Shruti" panose="020B0502040204020203" pitchFamily="34" charset="0"/>
                      </a:endParaRPr>
                    </a:p>
                    <a:p>
                      <a:r>
                        <a:rPr lang="en-US" sz="1600" kern="1200" dirty="0">
                          <a:solidFill>
                            <a:schemeClr val="tx1"/>
                          </a:solidFill>
                          <a:effectLst/>
                          <a:latin typeface="+mn-lt"/>
                          <a:ea typeface="+mn-ea"/>
                          <a:cs typeface="+mn-cs"/>
                        </a:rPr>
                        <a:t> List of borrowers with details of LCs devolved  </a:t>
                      </a:r>
                    </a:p>
                    <a:p>
                      <a:r>
                        <a:rPr lang="en-US" sz="1600" kern="1200" dirty="0">
                          <a:solidFill>
                            <a:schemeClr val="tx1"/>
                          </a:solidFill>
                          <a:effectLst/>
                          <a:latin typeface="+mn-lt"/>
                          <a:ea typeface="+mn-ea"/>
                          <a:cs typeface="+mn-cs"/>
                        </a:rPr>
                        <a:t> or guarantees invoked </a:t>
                      </a:r>
                      <a:r>
                        <a:rPr lang="en-US" sz="1600" kern="1200" dirty="0" smtClean="0">
                          <a:solidFill>
                            <a:schemeClr val="tx1"/>
                          </a:solidFill>
                          <a:effectLst/>
                          <a:highlight>
                            <a:srgbClr val="FF0000"/>
                          </a:highlight>
                          <a:latin typeface="+mn-lt"/>
                          <a:ea typeface="+mn-ea"/>
                          <a:cs typeface="+mn-cs"/>
                        </a:rPr>
                        <a:t>during the </a:t>
                      </a:r>
                      <a:r>
                        <a:rPr lang="en-US" sz="1600" kern="1200" dirty="0">
                          <a:solidFill>
                            <a:schemeClr val="tx1"/>
                          </a:solidFill>
                          <a:effectLst/>
                          <a:highlight>
                            <a:srgbClr val="FF0000"/>
                          </a:highlight>
                          <a:latin typeface="+mn-lt"/>
                          <a:ea typeface="+mn-ea"/>
                          <a:cs typeface="+mn-cs"/>
                        </a:rPr>
                        <a:t>year</a:t>
                      </a:r>
                      <a:r>
                        <a:rPr lang="en-US" sz="1600" kern="1200" dirty="0" smtClean="0">
                          <a:solidFill>
                            <a:schemeClr val="tx1"/>
                          </a:solidFill>
                          <a:effectLst/>
                          <a:highlight>
                            <a:srgbClr val="FF0000"/>
                          </a:highlight>
                          <a:latin typeface="+mn-lt"/>
                          <a:ea typeface="+mn-ea"/>
                          <a:cs typeface="+mn-cs"/>
                        </a:rPr>
                        <a:t>. </a:t>
                      </a:r>
                    </a:p>
                    <a:p>
                      <a:r>
                        <a:rPr lang="en-US" sz="1600" i="1" u="sng" kern="1200" dirty="0" smtClean="0">
                          <a:solidFill>
                            <a:schemeClr val="tx1"/>
                          </a:solidFill>
                          <a:effectLst/>
                          <a:latin typeface="+mn-lt"/>
                          <a:ea typeface="+mn-ea"/>
                          <a:cs typeface="+mn-cs"/>
                        </a:rPr>
                        <a:t>(</a:t>
                      </a:r>
                      <a:r>
                        <a:rPr lang="en-IN" sz="1600" i="1" u="sng" kern="1200" dirty="0" smtClean="0">
                          <a:solidFill>
                            <a:schemeClr val="tx1"/>
                          </a:solidFill>
                          <a:effectLst/>
                          <a:latin typeface="+mn-lt"/>
                          <a:ea typeface="+mn-ea"/>
                          <a:cs typeface="+mn-cs"/>
                        </a:rPr>
                        <a:t>Earlier it was "at the end of the year"</a:t>
                      </a:r>
                      <a:r>
                        <a:rPr lang="en-US" sz="1600" i="1" u="sng" kern="1200" dirty="0" smtClean="0">
                          <a:solidFill>
                            <a:schemeClr val="tx1"/>
                          </a:solidFill>
                          <a:effectLst/>
                          <a:latin typeface="+mn-lt"/>
                          <a:ea typeface="+mn-ea"/>
                          <a:cs typeface="+mn-cs"/>
                        </a:rPr>
                        <a:t>)</a:t>
                      </a:r>
                      <a:endParaRPr lang="en-IN" sz="1600" i="1" u="sng"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a list of guarantees invoked and funded by branch but not adjusted and kept in separate account. </a:t>
                      </a:r>
                    </a:p>
                    <a:p>
                      <a:pPr marL="285750" indent="-285750">
                        <a:buFont typeface="Arial" panose="020B0604020202020204" pitchFamily="34" charset="0"/>
                        <a:buChar char="•"/>
                      </a:pPr>
                      <a:r>
                        <a:rPr lang="en-US" sz="1600" dirty="0"/>
                        <a:t>All the details should be furnished in prescribed format. </a:t>
                      </a:r>
                    </a:p>
                    <a:p>
                      <a:pPr marL="285750" indent="-285750">
                        <a:buFont typeface="Arial" panose="020B0604020202020204" pitchFamily="34" charset="0"/>
                        <a:buChar char="•"/>
                      </a:pPr>
                      <a:r>
                        <a:rPr lang="en-US" sz="1600" dirty="0"/>
                        <a:t>While reporting these cases verify simultaneously that whether after considering above funds as part of principal operating account, the facility is becoming NPA, if yes, same should be reported in MOC also for income recognition, asset classification and provisioning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993721">
                <a:tc>
                  <a:txBody>
                    <a:bodyPr/>
                    <a:lstStyle/>
                    <a:p>
                      <a:r>
                        <a:rPr lang="en-US" sz="1600" dirty="0"/>
                        <a:t>(ii)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just"/>
                      <a:r>
                        <a:rPr lang="en-US" sz="1600" kern="1200" dirty="0">
                          <a:solidFill>
                            <a:schemeClr val="tx1"/>
                          </a:solidFill>
                          <a:effectLst/>
                          <a:latin typeface="+mn-lt"/>
                          <a:ea typeface="+mn-ea"/>
                          <a:cs typeface="+mn-cs"/>
                        </a:rPr>
                        <a:t>List of borrowers where the LCs have been devolved or guarantees have been invoked but not paid with amount thereof.</a:t>
                      </a:r>
                    </a:p>
                    <a:p>
                      <a:pPr lvl="0" algn="just"/>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relevant data and furnish the details in the prescribed format. </a:t>
                      </a:r>
                    </a:p>
                    <a:p>
                      <a:pPr marL="285750" indent="-285750">
                        <a:buFont typeface="Arial" panose="020B0604020202020204" pitchFamily="34" charset="0"/>
                        <a:buChar char="•"/>
                      </a:pPr>
                      <a:r>
                        <a:rPr lang="en-US" sz="1600" dirty="0"/>
                        <a:t>In case of no such transaction obtain a certificate from the branch that no guarantee is pending for payment.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pic>
        <p:nvPicPr>
          <p:cNvPr id="3" name="Picture 2"/>
          <p:cNvPicPr>
            <a:picLocks noChangeAspect="1"/>
          </p:cNvPicPr>
          <p:nvPr/>
        </p:nvPicPr>
        <p:blipFill>
          <a:blip r:embed="rId2"/>
          <a:stretch>
            <a:fillRect/>
          </a:stretch>
        </p:blipFill>
        <p:spPr>
          <a:xfrm>
            <a:off x="865186" y="2338387"/>
            <a:ext cx="4235452" cy="1462088"/>
          </a:xfrm>
          <a:prstGeom prst="rect">
            <a:avLst/>
          </a:prstGeom>
        </p:spPr>
      </p:pic>
      <p:pic>
        <p:nvPicPr>
          <p:cNvPr id="4" name="Picture 3"/>
          <p:cNvPicPr>
            <a:picLocks noChangeAspect="1"/>
          </p:cNvPicPr>
          <p:nvPr/>
        </p:nvPicPr>
        <p:blipFill>
          <a:blip r:embed="rId3"/>
          <a:stretch>
            <a:fillRect/>
          </a:stretch>
        </p:blipFill>
        <p:spPr>
          <a:xfrm>
            <a:off x="865186" y="5043489"/>
            <a:ext cx="4235452" cy="1142999"/>
          </a:xfrm>
          <a:prstGeom prst="rect">
            <a:avLst/>
          </a:prstGeom>
        </p:spPr>
      </p:pic>
    </p:spTree>
    <p:extLst>
      <p:ext uri="{BB962C8B-B14F-4D97-AF65-F5344CB8AC3E}">
        <p14:creationId xmlns:p14="http://schemas.microsoft.com/office/powerpoint/2010/main" val="1524212716"/>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chemeClr val="accent2">
                    <a:lumMod val="50000"/>
                  </a:schemeClr>
                </a:solidFill>
                <a:latin typeface="Arial Rounded MT Bold" pitchFamily="34" charset="0"/>
              </a:rPr>
              <a:t>I – Assets  5. Advances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General Instructions</a:t>
            </a:r>
            <a:r>
              <a:rPr lang="en-US" dirty="0">
                <a:solidFill>
                  <a:schemeClr val="accent2">
                    <a:lumMod val="50000"/>
                  </a:schemeClr>
                </a:solidFill>
                <a:latin typeface="Arial Rounded MT Bold" pitchFamily="34" charset="0"/>
              </a:rPr>
              <a:t/>
            </a:r>
            <a:br>
              <a:rPr lang="en-US" dirty="0">
                <a:solidFill>
                  <a:schemeClr val="accent2">
                    <a:lumMod val="50000"/>
                  </a:schemeClr>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9437324"/>
              </p:ext>
            </p:extLst>
          </p:nvPr>
        </p:nvGraphicFramePr>
        <p:xfrm>
          <a:off x="192087" y="924561"/>
          <a:ext cx="9424990" cy="211391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600" dirty="0"/>
                        <a:t>(iii)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smtClean="0">
                          <a:highlight>
                            <a:srgbClr val="FFFF00"/>
                          </a:highlight>
                          <a:latin typeface="+mn-lt"/>
                        </a:rPr>
                        <a:t>List</a:t>
                      </a:r>
                      <a:r>
                        <a:rPr lang="en-US" sz="1600" baseline="0" dirty="0" smtClean="0">
                          <a:highlight>
                            <a:srgbClr val="FFFF00"/>
                          </a:highlight>
                          <a:latin typeface="+mn-lt"/>
                        </a:rPr>
                        <a:t> </a:t>
                      </a:r>
                      <a:r>
                        <a:rPr lang="en-US" sz="1600" dirty="0" smtClean="0">
                          <a:highlight>
                            <a:srgbClr val="FFFF00"/>
                          </a:highlight>
                          <a:latin typeface="+mn-lt"/>
                        </a:rPr>
                        <a:t>of</a:t>
                      </a:r>
                      <a:r>
                        <a:rPr lang="en-US" sz="1600" baseline="0" dirty="0">
                          <a:highlight>
                            <a:srgbClr val="FFFF00"/>
                          </a:highlight>
                          <a:latin typeface="+mn-lt"/>
                        </a:rPr>
                        <a:t> </a:t>
                      </a:r>
                      <a:r>
                        <a:rPr lang="en-US" sz="1600" dirty="0" smtClean="0">
                          <a:highlight>
                            <a:srgbClr val="FFFF00"/>
                          </a:highlight>
                          <a:latin typeface="+mn-lt"/>
                        </a:rPr>
                        <a:t>instances</a:t>
                      </a:r>
                      <a:r>
                        <a:rPr lang="en-US" sz="1600" baseline="0" dirty="0">
                          <a:highlight>
                            <a:srgbClr val="FFFF00"/>
                          </a:highlight>
                          <a:latin typeface="+mn-lt"/>
                        </a:rPr>
                        <a:t> </a:t>
                      </a:r>
                      <a:r>
                        <a:rPr lang="en-US" sz="1600" dirty="0" smtClean="0">
                          <a:highlight>
                            <a:srgbClr val="FFFF00"/>
                          </a:highlight>
                          <a:latin typeface="+mn-lt"/>
                        </a:rPr>
                        <a:t>where</a:t>
                      </a:r>
                      <a:r>
                        <a:rPr lang="en-US" sz="1600" baseline="0" dirty="0">
                          <a:highlight>
                            <a:srgbClr val="FFFF00"/>
                          </a:highlight>
                          <a:latin typeface="+mn-lt"/>
                        </a:rPr>
                        <a:t> </a:t>
                      </a:r>
                      <a:r>
                        <a:rPr lang="en-US" sz="1600" dirty="0" smtClean="0">
                          <a:highlight>
                            <a:srgbClr val="FFFF00"/>
                          </a:highlight>
                          <a:latin typeface="+mn-lt"/>
                        </a:rPr>
                        <a:t>interchangeability  </a:t>
                      </a:r>
                      <a:r>
                        <a:rPr lang="en-US" sz="1600" dirty="0">
                          <a:highlight>
                            <a:srgbClr val="FFFF00"/>
                          </a:highlight>
                          <a:latin typeface="+mn-lt"/>
                        </a:rPr>
                        <a:t>between  fund </a:t>
                      </a:r>
                      <a:r>
                        <a:rPr lang="en-US" sz="1600" dirty="0" smtClean="0">
                          <a:highlight>
                            <a:srgbClr val="FFFF00"/>
                          </a:highlight>
                          <a:latin typeface="+mn-lt"/>
                        </a:rPr>
                        <a:t>based and</a:t>
                      </a:r>
                      <a:r>
                        <a:rPr lang="en-US" sz="1600" dirty="0">
                          <a:highlight>
                            <a:srgbClr val="FFFF00"/>
                          </a:highlight>
                          <a:latin typeface="+mn-lt"/>
                        </a:rPr>
                        <a:t>	non-fund-based	facilities	</a:t>
                      </a:r>
                      <a:r>
                        <a:rPr lang="en-US" sz="1600" dirty="0" smtClean="0">
                          <a:highlight>
                            <a:srgbClr val="FFFF00"/>
                          </a:highlight>
                          <a:latin typeface="+mn-lt"/>
                        </a:rPr>
                        <a:t>was</a:t>
                      </a:r>
                      <a:r>
                        <a:rPr lang="en-US" sz="1600" baseline="0" dirty="0" smtClean="0">
                          <a:highlight>
                            <a:srgbClr val="FFFF00"/>
                          </a:highlight>
                          <a:latin typeface="+mn-lt"/>
                        </a:rPr>
                        <a:t> </a:t>
                      </a:r>
                      <a:r>
                        <a:rPr lang="en-US" sz="1600" dirty="0" smtClean="0">
                          <a:highlight>
                            <a:srgbClr val="FFFF00"/>
                          </a:highlight>
                          <a:latin typeface="+mn-lt"/>
                        </a:rPr>
                        <a:t> allowed</a:t>
                      </a:r>
                      <a:r>
                        <a:rPr lang="en-US" sz="1600" baseline="0" dirty="0" smtClean="0">
                          <a:highlight>
                            <a:srgbClr val="FFFF00"/>
                          </a:highlight>
                          <a:latin typeface="+mn-lt"/>
                        </a:rPr>
                        <a:t> </a:t>
                      </a:r>
                      <a:r>
                        <a:rPr lang="en-US" sz="1600" dirty="0" smtClean="0">
                          <a:highlight>
                            <a:srgbClr val="FFFF00"/>
                          </a:highlight>
                          <a:latin typeface="+mn-lt"/>
                        </a:rPr>
                        <a:t>subsequent  </a:t>
                      </a:r>
                      <a:r>
                        <a:rPr lang="en-US" sz="1600" dirty="0">
                          <a:highlight>
                            <a:srgbClr val="FFFF00"/>
                          </a:highlight>
                          <a:latin typeface="+mn-lt"/>
                        </a:rPr>
                        <a:t>to  devolvement </a:t>
                      </a:r>
                      <a:r>
                        <a:rPr lang="en-US" sz="1600" dirty="0" smtClean="0">
                          <a:highlight>
                            <a:srgbClr val="FFFF00"/>
                          </a:highlight>
                          <a:latin typeface="+mn-lt"/>
                        </a:rPr>
                        <a:t>of</a:t>
                      </a:r>
                      <a:r>
                        <a:rPr lang="en-US" sz="1600" baseline="0" dirty="0" smtClean="0">
                          <a:highlight>
                            <a:srgbClr val="FFFF00"/>
                          </a:highlight>
                          <a:latin typeface="+mn-lt"/>
                        </a:rPr>
                        <a:t> </a:t>
                      </a:r>
                      <a:r>
                        <a:rPr lang="en-US" sz="1600" dirty="0" smtClean="0">
                          <a:highlight>
                            <a:srgbClr val="FFFF00"/>
                          </a:highlight>
                          <a:latin typeface="+mn-lt"/>
                        </a:rPr>
                        <a:t> </a:t>
                      </a:r>
                      <a:r>
                        <a:rPr lang="en-US" sz="1600" dirty="0">
                          <a:highlight>
                            <a:srgbClr val="FFFF00"/>
                          </a:highlight>
                          <a:latin typeface="+mn-lt"/>
                        </a:rPr>
                        <a:t>LC / invocation of BG.</a:t>
                      </a:r>
                    </a:p>
                    <a:p>
                      <a:endParaRPr lang="en-US" sz="1600" dirty="0">
                        <a:highlight>
                          <a:srgbClr val="FFFF00"/>
                        </a:highligh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all cases of devolvement / invocation and check whether any other facilities have been granted using the same sanctioned limits.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709682419"/>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081716218"/>
              </p:ext>
            </p:extLst>
          </p:nvPr>
        </p:nvGraphicFramePr>
        <p:xfrm>
          <a:off x="192087" y="924561"/>
          <a:ext cx="9424990" cy="4500243"/>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113913">
                <a:tc>
                  <a:txBody>
                    <a:bodyPr/>
                    <a:lstStyle/>
                    <a:p>
                      <a:r>
                        <a:rPr lang="en-US" sz="1800" b="1" kern="1200" dirty="0">
                          <a:solidFill>
                            <a:schemeClr val="tx1"/>
                          </a:solidFill>
                          <a:effectLst/>
                          <a:latin typeface="+mn-lt"/>
                          <a:ea typeface="+mn-ea"/>
                          <a:cs typeface="+mn-cs"/>
                        </a:rPr>
                        <a:t>(a)</a:t>
                      </a:r>
                    </a:p>
                    <a:p>
                      <a:r>
                        <a:rPr lang="en-US" sz="1800" b="1" kern="1200" dirty="0">
                          <a:solidFill>
                            <a:schemeClr val="tx1"/>
                          </a:solidFill>
                          <a:effectLst/>
                          <a:latin typeface="+mn-lt"/>
                          <a:ea typeface="+mn-ea"/>
                          <a:cs typeface="+mn-cs"/>
                        </a:rPr>
                        <a:t>(</a:t>
                      </a:r>
                      <a:r>
                        <a:rPr lang="en-US" sz="1800" b="1" kern="1200" dirty="0" err="1">
                          <a:solidFill>
                            <a:schemeClr val="tx1"/>
                          </a:solidFill>
                          <a:effectLst/>
                          <a:latin typeface="+mn-lt"/>
                          <a:ea typeface="+mn-ea"/>
                          <a:cs typeface="+mn-cs"/>
                        </a:rPr>
                        <a:t>i</a:t>
                      </a:r>
                      <a:r>
                        <a:rPr lang="en-US" sz="1800" b="1" kern="1200" dirty="0">
                          <a:solidFill>
                            <a:schemeClr val="tx1"/>
                          </a:solidFill>
                          <a:effectLst/>
                          <a:latin typeface="+mn-lt"/>
                          <a:ea typeface="+mn-ea"/>
                          <a:cs typeface="+mn-cs"/>
                        </a:rPr>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6675">
                        <a:lnSpc>
                          <a:spcPts val="1375"/>
                        </a:lnSpc>
                      </a:pPr>
                      <a:endParaRPr lang="en-US" sz="1800" b="1" kern="1200" dirty="0">
                        <a:solidFill>
                          <a:schemeClr val="tx1"/>
                        </a:solidFill>
                        <a:effectLst/>
                        <a:highlight>
                          <a:srgbClr val="FF0000"/>
                        </a:highlight>
                        <a:latin typeface="+mn-lt"/>
                        <a:ea typeface="+mn-ea"/>
                        <a:cs typeface="+mn-cs"/>
                      </a:endParaRPr>
                    </a:p>
                    <a:p>
                      <a:pPr marL="66675">
                        <a:lnSpc>
                          <a:spcPts val="1375"/>
                        </a:lnSpc>
                      </a:pPr>
                      <a:r>
                        <a:rPr lang="en-US" sz="1600" b="1" kern="1200" dirty="0">
                          <a:solidFill>
                            <a:schemeClr val="tx1"/>
                          </a:solidFill>
                          <a:effectLst/>
                          <a:latin typeface="+mn-lt"/>
                          <a:ea typeface="+mn-ea"/>
                          <a:cs typeface="+mn-cs"/>
                        </a:rPr>
                        <a:t>Suspense Accounts/Sundry Assets</a:t>
                      </a:r>
                    </a:p>
                    <a:p>
                      <a:r>
                        <a:rPr lang="en-US" sz="1600" kern="1200" dirty="0">
                          <a:solidFill>
                            <a:schemeClr val="tx1"/>
                          </a:solidFill>
                          <a:effectLst/>
                          <a:latin typeface="+mn-lt"/>
                          <a:ea typeface="+mn-ea"/>
                          <a:cs typeface="+mn-cs"/>
                        </a:rPr>
                        <a:t>Does the system of the bank ensure expeditious clearance of items debited to Suspense Account? Details of outstanding entries in excess of </a:t>
                      </a:r>
                      <a:r>
                        <a:rPr lang="en-US" sz="1600" kern="1200" dirty="0">
                          <a:solidFill>
                            <a:schemeClr val="tx1"/>
                          </a:solidFill>
                          <a:effectLst/>
                          <a:highlight>
                            <a:srgbClr val="FFFF00"/>
                          </a:highlight>
                          <a:latin typeface="+mn-lt"/>
                          <a:ea typeface="+mn-ea"/>
                          <a:cs typeface="+mn-cs"/>
                        </a:rPr>
                        <a:t>90 days </a:t>
                      </a:r>
                      <a:r>
                        <a:rPr lang="en-US" sz="1600" kern="1200" dirty="0">
                          <a:solidFill>
                            <a:schemeClr val="tx1"/>
                          </a:solidFill>
                          <a:effectLst/>
                          <a:latin typeface="+mn-lt"/>
                          <a:ea typeface="+mn-ea"/>
                          <a:cs typeface="+mn-cs"/>
                        </a:rPr>
                        <a:t>may be obtained from the branch and the reasons for delay in adjusting the entries may be ascertained. Does your scrutiny of the accounts under various sub-heads reveal balances, which in your opinion are not recoverable and would require a</a:t>
                      </a:r>
                      <a:r>
                        <a:rPr lang="en-IN"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provision/write-off? If so, give details.</a:t>
                      </a:r>
                      <a:endParaRPr lang="en-IN" sz="1600" dirty="0">
                        <a:effectLst/>
                        <a:latin typeface="+mn-lt"/>
                        <a:ea typeface="Times New Roman" panose="02020603050405020304" pitchFamily="18" charset="0"/>
                        <a:cs typeface="Shruti" panose="020B0502040204020203"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the old outstanding entries pending for adjustment including reasons of delay in adjusting the entries.  </a:t>
                      </a:r>
                    </a:p>
                    <a:p>
                      <a:pPr marL="285750" indent="-285750">
                        <a:buFont typeface="Arial" panose="020B0604020202020204" pitchFamily="34" charset="0"/>
                        <a:buChar char="•"/>
                      </a:pPr>
                      <a:r>
                        <a:rPr lang="en-US" sz="1600" dirty="0"/>
                        <a:t>Comment on procedure of clearance of items in suspense/sundry asset account if it is inadequate and entries are outstanding beyond prescribed time </a:t>
                      </a:r>
                    </a:p>
                    <a:p>
                      <a:pPr marL="285750" indent="-285750">
                        <a:buFont typeface="Arial" panose="020B0604020202020204" pitchFamily="34" charset="0"/>
                        <a:buChar char="•"/>
                      </a:pPr>
                      <a:r>
                        <a:rPr lang="en-US" sz="1600" dirty="0"/>
                        <a:t>Review the steps taken for reversal of old entries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706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n-lt"/>
                          <a:ea typeface="+mn-ea"/>
                          <a:cs typeface="+mn-cs"/>
                        </a:rPr>
                        <a:t>(ii)</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a:solidFill>
                            <a:schemeClr val="tx1"/>
                          </a:solidFill>
                          <a:effectLst/>
                          <a:latin typeface="+mn-lt"/>
                          <a:ea typeface="+mn-ea"/>
                          <a:cs typeface="+mn-cs"/>
                        </a:rPr>
                        <a:t>Does your test check indicate any unusual items in these accounts? If so, report their nature and the amounts involved</a:t>
                      </a:r>
                      <a:r>
                        <a:rPr lang="en-US" sz="1600" kern="1200" dirty="0">
                          <a:solidFill>
                            <a:schemeClr val="tx1"/>
                          </a:solidFill>
                          <a:effectLst/>
                          <a:highlight>
                            <a:srgbClr val="FFFF00"/>
                          </a:highlight>
                          <a:latin typeface="+mn-lt"/>
                          <a:ea typeface="+mn-ea"/>
                          <a:cs typeface="+mn-cs"/>
                        </a:rPr>
                        <a:t>. Are there any intangible items</a:t>
                      </a:r>
                      <a:r>
                        <a:rPr lang="en-IN" sz="1600" kern="1200" baseline="0" dirty="0">
                          <a:solidFill>
                            <a:schemeClr val="tx1"/>
                          </a:solidFill>
                          <a:effectLst/>
                          <a:highlight>
                            <a:srgbClr val="FFFF00"/>
                          </a:highlight>
                          <a:latin typeface="+mn-lt"/>
                          <a:ea typeface="+mn-ea"/>
                          <a:cs typeface="+mn-cs"/>
                        </a:rPr>
                        <a:t> </a:t>
                      </a:r>
                      <a:r>
                        <a:rPr lang="en-US" sz="1600" kern="1200" dirty="0">
                          <a:solidFill>
                            <a:schemeClr val="tx1"/>
                          </a:solidFill>
                          <a:effectLst/>
                          <a:highlight>
                            <a:srgbClr val="FFFF00"/>
                          </a:highlight>
                          <a:latin typeface="+mn-lt"/>
                          <a:ea typeface="+mn-ea"/>
                          <a:cs typeface="+mn-cs"/>
                        </a:rPr>
                        <a:t>under this head e.g. losses not  provided</a:t>
                      </a:r>
                      <a:r>
                        <a:rPr lang="en-IN" sz="1600" kern="1200" dirty="0">
                          <a:solidFill>
                            <a:schemeClr val="tx1"/>
                          </a:solidFill>
                          <a:effectLst/>
                          <a:highlight>
                            <a:srgbClr val="FFFF00"/>
                          </a:highlight>
                          <a:latin typeface="+mn-lt"/>
                          <a:ea typeface="+mn-ea"/>
                          <a:cs typeface="+mn-cs"/>
                        </a:rPr>
                        <a:t> </a:t>
                      </a:r>
                      <a:r>
                        <a:rPr lang="en-US" sz="1600" kern="1200" dirty="0">
                          <a:solidFill>
                            <a:schemeClr val="tx1"/>
                          </a:solidFill>
                          <a:effectLst/>
                          <a:highlight>
                            <a:srgbClr val="FFFF00"/>
                          </a:highlight>
                          <a:latin typeface="+mn-lt"/>
                          <a:ea typeface="+mn-ea"/>
                          <a:cs typeface="+mn-cs"/>
                        </a:rPr>
                        <a:t>/ pending investigation?</a:t>
                      </a:r>
                      <a:endParaRPr lang="en-US" sz="14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Report any unusual item same along with its nature and amount involved.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4" name="Title 3">
            <a:extLst>
              <a:ext uri="{FF2B5EF4-FFF2-40B4-BE49-F238E27FC236}">
                <a16:creationId xmlns:a16="http://schemas.microsoft.com/office/drawing/2014/main" id="{5DC5957F-7C8B-435B-A711-F7DB1F3CBF06}"/>
              </a:ext>
            </a:extLst>
          </p:cNvPr>
          <p:cNvSpPr>
            <a:spLocks noGrp="1"/>
          </p:cNvSpPr>
          <p:nvPr>
            <p:ph type="title"/>
          </p:nvPr>
        </p:nvSpPr>
        <p:spPr/>
        <p:txBody>
          <a:bodyPr/>
          <a:lstStyle/>
          <a:p>
            <a:r>
              <a:rPr lang="en-US" dirty="0">
                <a:solidFill>
                  <a:schemeClr val="accent6">
                    <a:lumMod val="50000"/>
                  </a:schemeClr>
                </a:solidFill>
                <a:latin typeface="Arial Rounded MT Bold" pitchFamily="34" charset="0"/>
              </a:rPr>
              <a:t>I </a:t>
            </a:r>
            <a:r>
              <a:rPr lang="en-US" dirty="0">
                <a:solidFill>
                  <a:schemeClr val="accent6">
                    <a:lumMod val="50000"/>
                  </a:schemeClr>
                </a:solidFill>
              </a:rPr>
              <a:t>– Assets  6. </a:t>
            </a:r>
            <a:r>
              <a:rPr lang="en-US" b="1" dirty="0">
                <a:solidFill>
                  <a:schemeClr val="accent6">
                    <a:lumMod val="50000"/>
                  </a:schemeClr>
                </a:solidFill>
                <a:effectLst/>
                <a:ea typeface="Times New Roman" panose="02020603050405020304" pitchFamily="18" charset="0"/>
              </a:rPr>
              <a:t>Other Assets</a:t>
            </a:r>
            <a:endParaRPr lang="en-IN" dirty="0">
              <a:solidFill>
                <a:schemeClr val="accent6">
                  <a:lumMod val="50000"/>
                </a:schemeClr>
              </a:solidFill>
            </a:endParaRPr>
          </a:p>
        </p:txBody>
      </p:sp>
    </p:spTree>
    <p:extLst>
      <p:ext uri="{BB962C8B-B14F-4D97-AF65-F5344CB8AC3E}">
        <p14:creationId xmlns:p14="http://schemas.microsoft.com/office/powerpoint/2010/main" val="123098013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2 – Liabilities			1. Deposits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4126804"/>
              </p:ext>
            </p:extLst>
          </p:nvPr>
        </p:nvGraphicFramePr>
        <p:xfrm>
          <a:off x="244475" y="1095374"/>
          <a:ext cx="9424990" cy="514410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075851">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Does the bank have a system of identification of dormant/ inoperative accounts and internal controls with regard to operations in such accounts? In the cases examined by you, have you come across instances where the guidelines laid down in this regard have not been followed? If yes, give details thereof.</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Read prescribed procedure with respect to conduct and operation in inoperative accounts in the bank.</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Verify entries in inoperative accounts on test check basis.</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Comment on breach of guidelines.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858100">
                <a:tc>
                  <a:txBody>
                    <a:bodyPr/>
                    <a:lstStyle/>
                    <a:p>
                      <a:r>
                        <a:rPr lang="en-US" sz="1600"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600" dirty="0">
                          <a:effectLst/>
                          <a:latin typeface="+mn-lt"/>
                          <a:ea typeface="Times New Roman" panose="02020603050405020304" pitchFamily="18" charset="0"/>
                          <a:cs typeface="Times New Roman" panose="02020603050405020304" pitchFamily="18" charset="0"/>
                        </a:rPr>
                        <a:t>After the balance sheet date and till the date of audit, whether there have been any unusual  large movements (whether increase or decrease) in the aggregate deposits held at the year-end? If so, obtain the clarifications from the branch and give your comments thereon.</a:t>
                      </a: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Compare the figures of deposits after balance sheet date with deposit figure as on balance sheet and find out any unusual variation in various heads of deposits accounts.</a:t>
                      </a:r>
                    </a:p>
                    <a:p>
                      <a:endParaRPr lang="en-US" sz="1600" dirty="0"/>
                    </a:p>
                    <a:p>
                      <a:pPr marL="285750" indent="-285750">
                        <a:buFont typeface="Arial" panose="020B0604020202020204" pitchFamily="34" charset="0"/>
                        <a:buChar char="•"/>
                      </a:pPr>
                      <a:r>
                        <a:rPr lang="en-US" sz="1600" dirty="0"/>
                        <a:t>Obtain clarification from the branch for unusual large movements of deposits and comment thereon.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994238975"/>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2 – Liabilities			1. Deposits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96798509"/>
              </p:ext>
            </p:extLst>
          </p:nvPr>
        </p:nvGraphicFramePr>
        <p:xfrm>
          <a:off x="244475" y="1095375"/>
          <a:ext cx="9424990" cy="4358640"/>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305050">
                <a:tc>
                  <a:txBody>
                    <a:bodyPr/>
                    <a:lstStyle/>
                    <a:p>
                      <a:r>
                        <a:rPr lang="en-US" sz="1600"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highlight>
                            <a:srgbClr val="FFFF00"/>
                          </a:highlight>
                        </a:rPr>
                        <a:t>Whether the scheme of automatic renewal of deposits applies to FCNR(B) deposits? Where such deposits have been renewed, report whether the branch has satisfied itself as to the 'non-resident status' of the depositor and whether the renewal is made as per the applicable regulatory guidelines and the original receipts / soft copy have been dispatched.</a:t>
                      </a:r>
                    </a:p>
                    <a:p>
                      <a:endParaRPr 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Understand FCNR(B) deposit guidelines of RBI and bank.</a:t>
                      </a:r>
                    </a:p>
                    <a:p>
                      <a:pPr marL="285750" indent="-285750">
                        <a:buFont typeface="Arial" panose="020B0604020202020204" pitchFamily="34" charset="0"/>
                        <a:buChar char="•"/>
                      </a:pPr>
                      <a:r>
                        <a:rPr lang="en-US" sz="1600" dirty="0"/>
                        <a:t>Obtain list of FCNR(B) deposits.</a:t>
                      </a:r>
                    </a:p>
                    <a:p>
                      <a:pPr marL="285750" indent="-285750">
                        <a:buFont typeface="Arial" panose="020B0604020202020204" pitchFamily="34" charset="0"/>
                        <a:buChar char="•"/>
                      </a:pPr>
                      <a:r>
                        <a:rPr lang="en-US" sz="1600" dirty="0"/>
                        <a:t>Check Residential Status of the depositor (number of days </a:t>
                      </a:r>
                      <a:r>
                        <a:rPr lang="en-US" sz="1600" dirty="0" err="1"/>
                        <a:t>etc</a:t>
                      </a:r>
                      <a:r>
                        <a:rPr lang="en-US" sz="1600" dirty="0"/>
                        <a:t>).</a:t>
                      </a:r>
                    </a:p>
                    <a:p>
                      <a:pPr marL="285750" indent="-285750">
                        <a:buFont typeface="Arial" panose="020B0604020202020204" pitchFamily="34" charset="0"/>
                        <a:buChar char="•"/>
                      </a:pPr>
                      <a:r>
                        <a:rPr lang="en-US" sz="1600" dirty="0"/>
                        <a:t>Check Covid relaxations, if any.</a:t>
                      </a:r>
                    </a:p>
                    <a:p>
                      <a:pPr marL="285750" indent="-285750">
                        <a:buFont typeface="Arial" panose="020B0604020202020204" pitchFamily="34" charset="0"/>
                        <a:buChar char="•"/>
                      </a:pPr>
                      <a:r>
                        <a:rPr lang="en-US" sz="1600" dirty="0"/>
                        <a:t> Ensure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646274">
                <a:tc>
                  <a:txBody>
                    <a:bodyPr/>
                    <a:lstStyle/>
                    <a:p>
                      <a:r>
                        <a:rPr lang="en-US" sz="1600" dirty="0"/>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Is   the   branch   complying   with   the</a:t>
                      </a:r>
                    </a:p>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regulations on minimum balance</a:t>
                      </a:r>
                    </a:p>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requirement and levy of charges on non-</a:t>
                      </a:r>
                    </a:p>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maintenance of minimum balance in</a:t>
                      </a:r>
                    </a:p>
                    <a:p>
                      <a:pPr marL="68580" marR="56515">
                        <a:lnSpc>
                          <a:spcPct val="150000"/>
                        </a:lnSpc>
                        <a:spcAft>
                          <a:spcPts val="0"/>
                        </a:spcAft>
                      </a:pPr>
                      <a:r>
                        <a:rPr lang="en-US" sz="1600" dirty="0">
                          <a:effectLst/>
                          <a:highlight>
                            <a:srgbClr val="FFFF00"/>
                          </a:highlight>
                          <a:latin typeface="+mn-lt"/>
                          <a:ea typeface="Times New Roman" panose="02020603050405020304" pitchFamily="18" charset="0"/>
                          <a:cs typeface="Times New Roman" panose="02020603050405020304" pitchFamily="18" charset="0"/>
                        </a:rPr>
                        <a:t> individual savings accounts?</a:t>
                      </a:r>
                      <a:endParaRPr lang="en-IN" sz="11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Enquire bank policy on such charges.</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 For a sample of accounts, check if the same has been complied with.</a:t>
                      </a:r>
                    </a:p>
                    <a:p>
                      <a:endParaRPr lang="en-US" sz="1600" dirty="0"/>
                    </a:p>
                    <a:p>
                      <a:pPr marL="285750" indent="-285750">
                        <a:buFont typeface="Arial" panose="020B0604020202020204" pitchFamily="34" charset="0"/>
                        <a:buChar char="•"/>
                      </a:pPr>
                      <a:r>
                        <a:rPr lang="en-US" sz="1600" dirty="0"/>
                        <a:t> Report non compliances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3" name="Rectangle 2"/>
          <p:cNvSpPr/>
          <p:nvPr/>
        </p:nvSpPr>
        <p:spPr>
          <a:xfrm>
            <a:off x="203202" y="5409946"/>
            <a:ext cx="8839201" cy="746358"/>
          </a:xfrm>
          <a:prstGeom prst="rect">
            <a:avLst/>
          </a:prstGeom>
        </p:spPr>
        <p:txBody>
          <a:bodyPr wrap="square">
            <a:spAutoFit/>
          </a:bodyPr>
          <a:lstStyle/>
          <a:p>
            <a:pPr algn="l"/>
            <a:r>
              <a:rPr lang="en-US" dirty="0"/>
              <a:t>Refer RBI circular no.</a:t>
            </a:r>
          </a:p>
          <a:p>
            <a:pPr algn="l"/>
            <a:r>
              <a:rPr lang="en-US" dirty="0"/>
              <a:t>RBI/2014-15/308 DBR.Dir.BC.No.47/13.03.00/2014-15 </a:t>
            </a:r>
          </a:p>
        </p:txBody>
      </p:sp>
    </p:spTree>
    <p:extLst>
      <p:ext uri="{BB962C8B-B14F-4D97-AF65-F5344CB8AC3E}">
        <p14:creationId xmlns:p14="http://schemas.microsoft.com/office/powerpoint/2010/main" val="3710629361"/>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675" y="203200"/>
            <a:ext cx="9059863" cy="1095373"/>
          </a:xfrm>
        </p:spPr>
        <p:txBody>
          <a:bodyPr/>
          <a:lstStyle/>
          <a:p>
            <a:r>
              <a:rPr lang="en-US" dirty="0">
                <a:solidFill>
                  <a:srgbClr val="000066"/>
                </a:solidFill>
                <a:latin typeface="Arial Rounded MT Bold" pitchFamily="34" charset="0"/>
              </a:rPr>
              <a:t>			</a:t>
            </a:r>
            <a:br>
              <a:rPr lang="en-US" dirty="0">
                <a:solidFill>
                  <a:srgbClr val="000066"/>
                </a:solidFill>
                <a:latin typeface="Arial Rounded MT Bold" pitchFamily="34" charset="0"/>
              </a:rPr>
            </a:br>
            <a:r>
              <a:rPr lang="en-US" dirty="0">
                <a:solidFill>
                  <a:srgbClr val="000066"/>
                </a:solidFill>
                <a:latin typeface="Arial Rounded MT Bold" pitchFamily="34" charset="0"/>
              </a:rPr>
              <a:t>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2 – Liabilities                                             2. Other Liabilities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44475" y="1095374"/>
          <a:ext cx="9424990" cy="5158282"/>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2533612">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The number of items and the aggregate amount of old outstanding items pending for one years or more be obtained from the branch and reported under appropriate heads. Give details thereof.</a:t>
                      </a:r>
                    </a:p>
                    <a:p>
                      <a:endParaRPr lang="en-US" sz="16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the list of all old items pending for a years or more under the heads bills payable, sundry deposits etc.</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 And report in format given.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624670">
                <a:tc>
                  <a:txBody>
                    <a:bodyPr/>
                    <a:lstStyle/>
                    <a:p>
                      <a:r>
                        <a:rPr lang="en-US" sz="1600"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marR="56515">
                        <a:lnSpc>
                          <a:spcPct val="150000"/>
                        </a:lnSpc>
                        <a:spcAft>
                          <a:spcPts val="0"/>
                        </a:spcAft>
                      </a:pPr>
                      <a:r>
                        <a:rPr lang="en-US" sz="1600" dirty="0">
                          <a:effectLst/>
                          <a:latin typeface="+mn-lt"/>
                          <a:ea typeface="Times New Roman" panose="02020603050405020304" pitchFamily="18" charset="0"/>
                          <a:cs typeface="Times New Roman" panose="02020603050405020304" pitchFamily="18" charset="0"/>
                        </a:rPr>
                        <a:t>Does your test check indicate any unusual items or material withdrawals or debits in these accounts? If so, give details thereof.</a:t>
                      </a:r>
                    </a:p>
                    <a:p>
                      <a:pPr marL="68580" marR="56515">
                        <a:lnSpc>
                          <a:spcPct val="150000"/>
                        </a:lnSpc>
                        <a:spcAft>
                          <a:spcPts val="0"/>
                        </a:spcAft>
                      </a:pP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entries relating to material</a:t>
                      </a:r>
                    </a:p>
                    <a:p>
                      <a:r>
                        <a:rPr lang="en-US" sz="1600" dirty="0"/>
                        <a:t>withdrawals or debits.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Unusual transaction should be</a:t>
                      </a:r>
                    </a:p>
                    <a:p>
                      <a:r>
                        <a:rPr lang="en-US" sz="1600" dirty="0"/>
                        <a:t>reported.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pic>
        <p:nvPicPr>
          <p:cNvPr id="3" name="Picture 2"/>
          <p:cNvPicPr>
            <a:picLocks noChangeAspect="1"/>
          </p:cNvPicPr>
          <p:nvPr/>
        </p:nvPicPr>
        <p:blipFill>
          <a:blip r:embed="rId2"/>
          <a:stretch>
            <a:fillRect/>
          </a:stretch>
        </p:blipFill>
        <p:spPr>
          <a:xfrm>
            <a:off x="950470" y="2357438"/>
            <a:ext cx="4207317" cy="1262062"/>
          </a:xfrm>
          <a:prstGeom prst="rect">
            <a:avLst/>
          </a:prstGeom>
        </p:spPr>
      </p:pic>
    </p:spTree>
    <p:extLst>
      <p:ext uri="{BB962C8B-B14F-4D97-AF65-F5344CB8AC3E}">
        <p14:creationId xmlns:p14="http://schemas.microsoft.com/office/powerpoint/2010/main" val="248551524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025637629"/>
              </p:ext>
            </p:extLst>
          </p:nvPr>
        </p:nvGraphicFramePr>
        <p:xfrm>
          <a:off x="244475" y="1095376"/>
          <a:ext cx="9424990" cy="5119687"/>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4158514">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List of major items of the contingent liabilities (other than constituent’s liabilities such as guarantees, letter of credit, acceptances, endorsements, etc.) not acknowledged by the branch?</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the branch records and find out if branch is having proper controls for recording all the contingent liabilities.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Verify that all the contingent liabilities cases are included in that list and are correctly valued.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 Obtain the representation from management that all contingent liabilities have been disclosed.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In case of verification, if it appears that bank loss is clear, identified and not disputed, recommend for accounting of the liability for the same.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961173">
                <a:tc gridSpan="3">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68580" marR="56515">
                        <a:lnSpc>
                          <a:spcPct val="150000"/>
                        </a:lnSpc>
                        <a:spcAft>
                          <a:spcPts val="0"/>
                        </a:spcAft>
                      </a:pP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
        <p:nvSpPr>
          <p:cNvPr id="7" name="Title 1">
            <a:extLst>
              <a:ext uri="{FF2B5EF4-FFF2-40B4-BE49-F238E27FC236}">
                <a16:creationId xmlns:a16="http://schemas.microsoft.com/office/drawing/2014/main" id="{E1D6D07F-2077-43AB-87E7-D65C90F069FC}"/>
              </a:ext>
            </a:extLst>
          </p:cNvPr>
          <p:cNvSpPr>
            <a:spLocks noGrp="1"/>
          </p:cNvSpPr>
          <p:nvPr>
            <p:ph type="title"/>
          </p:nvPr>
        </p:nvSpPr>
        <p:spPr>
          <a:xfrm>
            <a:off x="609602" y="325120"/>
            <a:ext cx="9059863" cy="1146493"/>
          </a:xfrm>
        </p:spPr>
        <p:txBody>
          <a:bodyPr/>
          <a:lstStyle/>
          <a:p>
            <a:r>
              <a:rPr lang="en-US" dirty="0">
                <a:solidFill>
                  <a:srgbClr val="000066"/>
                </a:solidFill>
                <a:latin typeface="Arial Rounded MT Bold" pitchFamily="34" charset="0"/>
              </a:rPr>
              <a:t>			</a:t>
            </a:r>
            <a:br>
              <a:rPr lang="en-US" dirty="0">
                <a:solidFill>
                  <a:srgbClr val="000066"/>
                </a:solidFill>
                <a:latin typeface="Arial Rounded MT Bold" pitchFamily="34" charset="0"/>
              </a:rPr>
            </a:br>
            <a:r>
              <a:rPr lang="en-US" dirty="0">
                <a:solidFill>
                  <a:srgbClr val="000066"/>
                </a:solidFill>
                <a:latin typeface="Arial Rounded MT Bold" pitchFamily="34" charset="0"/>
              </a:rPr>
              <a:t>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dirty="0">
                <a:solidFill>
                  <a:srgbClr val="000066"/>
                </a:solidFill>
                <a:latin typeface="Arial Rounded MT Bold" pitchFamily="34" charset="0"/>
              </a:rPr>
              <a:t>2 – Liabilities                      3. </a:t>
            </a:r>
            <a:r>
              <a:rPr lang="en-US" dirty="0">
                <a:solidFill>
                  <a:schemeClr val="accent2">
                    <a:lumMod val="50000"/>
                  </a:schemeClr>
                </a:solidFill>
              </a:rPr>
              <a:t>Contingent Liabilities </a:t>
            </a:r>
            <a:r>
              <a:rPr lang="en-US" dirty="0">
                <a:solidFill>
                  <a:schemeClr val="accent2">
                    <a:lumMod val="50000"/>
                  </a:schemeClr>
                </a:solidFill>
                <a:latin typeface="Arial Rounded MT Bold" pitchFamily="34" charset="0"/>
              </a:rPr>
              <a:t> </a:t>
            </a:r>
            <a:r>
              <a:rPr lang="en-US" dirty="0">
                <a:solidFill>
                  <a:srgbClr val="000066"/>
                </a:solidFill>
                <a:latin typeface="Arial Rounded MT Bold" pitchFamily="34" charset="0"/>
              </a:rPr>
              <a:t>				 </a:t>
            </a:r>
            <a:br>
              <a:rPr lang="en-US" dirty="0">
                <a:solidFill>
                  <a:srgbClr val="000066"/>
                </a:solidFill>
                <a:latin typeface="Arial Rounded MT Bold" pitchFamily="34" charset="0"/>
              </a:rPr>
            </a:br>
            <a:endParaRPr lang="en-US" dirty="0"/>
          </a:p>
        </p:txBody>
      </p:sp>
    </p:spTree>
    <p:extLst>
      <p:ext uri="{BB962C8B-B14F-4D97-AF65-F5344CB8AC3E}">
        <p14:creationId xmlns:p14="http://schemas.microsoft.com/office/powerpoint/2010/main" val="954753173"/>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III – PROFIT AND LOSS ACCOUNT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38916" y="1095373"/>
          <a:ext cx="9471822" cy="5059680"/>
        </p:xfrm>
        <a:graphic>
          <a:graphicData uri="http://schemas.openxmlformats.org/drawingml/2006/table">
            <a:tbl>
              <a:tblPr firstRow="1" bandRow="1">
                <a:tableStyleId>{2D5ABB26-0587-4C30-8999-92F81FD0307C}</a:tableStyleId>
              </a:tblPr>
              <a:tblGrid>
                <a:gridCol w="661110">
                  <a:extLst>
                    <a:ext uri="{9D8B030D-6E8A-4147-A177-3AD203B41FA5}">
                      <a16:colId xmlns:a16="http://schemas.microsoft.com/office/drawing/2014/main" val="4214519592"/>
                    </a:ext>
                  </a:extLst>
                </a:gridCol>
                <a:gridCol w="4307613">
                  <a:extLst>
                    <a:ext uri="{9D8B030D-6E8A-4147-A177-3AD203B41FA5}">
                      <a16:colId xmlns:a16="http://schemas.microsoft.com/office/drawing/2014/main" val="641814677"/>
                    </a:ext>
                  </a:extLst>
                </a:gridCol>
                <a:gridCol w="4503099">
                  <a:extLst>
                    <a:ext uri="{9D8B030D-6E8A-4147-A177-3AD203B41FA5}">
                      <a16:colId xmlns:a16="http://schemas.microsoft.com/office/drawing/2014/main" val="740549523"/>
                    </a:ext>
                  </a:extLst>
                </a:gridCol>
              </a:tblGrid>
              <a:tr h="2908817">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Has the test checking of interest/discount/ commission/ fees etc. revealed excess/short credit of a material</a:t>
                      </a:r>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amount? If so, give details thereof.</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Verify whether there is a system to find out the discrepancies in interest/discount and timely adjustment for the same are being done as per prescribed guidelines. </a:t>
                      </a:r>
                    </a:p>
                    <a:p>
                      <a:pPr marL="285750" indent="-285750">
                        <a:buFont typeface="Arial" panose="020B0604020202020204" pitchFamily="34" charset="0"/>
                        <a:buChar char="•"/>
                      </a:pPr>
                      <a:r>
                        <a:rPr lang="en-US" sz="1600" dirty="0"/>
                        <a:t>Comment on any deviation </a:t>
                      </a:r>
                    </a:p>
                    <a:p>
                      <a:pPr marL="285750" indent="-285750">
                        <a:buFont typeface="Arial" panose="020B0604020202020204" pitchFamily="34" charset="0"/>
                        <a:buChar char="•"/>
                      </a:pPr>
                      <a:r>
                        <a:rPr lang="en-US" sz="1600" dirty="0"/>
                        <a:t>Verify revenue audit report/ concurrent audit reports/ internal audit reports -- Ensure all errors reported here relating to incomes have been corrected in accounts. </a:t>
                      </a:r>
                    </a:p>
                    <a:p>
                      <a:pPr marL="285750" indent="-285750">
                        <a:buFont typeface="Arial" panose="020B0604020202020204" pitchFamily="34" charset="0"/>
                        <a:buChar char="•"/>
                      </a:pPr>
                      <a:r>
                        <a:rPr lang="en-US" sz="1600" dirty="0"/>
                        <a:t>Comment on corrections that are pending and MOC should be recommended if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1968593">
                <a:tc>
                  <a:txBody>
                    <a:bodyPr/>
                    <a:lstStyle/>
                    <a:p>
                      <a:r>
                        <a:rPr lang="en-US" sz="1600"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Has the branch complied with the Income Recognition norms prescribed by R.B.I.? (The Auditor may refer to the instructions of the controlling authorities of the bank regarding charging of</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interest on non-performing assets).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Refer to Master circular and bank guidelines for income recognition. </a:t>
                      </a:r>
                    </a:p>
                    <a:p>
                      <a:r>
                        <a:rPr lang="en-US" sz="1600" dirty="0"/>
                        <a:t>• And also refer to instruction issued by the respective bank on charging and recognition of interest on NPA accounts. </a:t>
                      </a:r>
                    </a:p>
                    <a:p>
                      <a:r>
                        <a:rPr lang="en-US" sz="1600" dirty="0"/>
                        <a:t>• Report if there is breach in the compliance of guidelines. In case MOC is required same should be recommended.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384136952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p:txBody>
          <a:bodyPr/>
          <a:lstStyle/>
          <a:p>
            <a:pPr eaLnBrk="1" hangingPunct="1"/>
            <a:r>
              <a:rPr lang="en-US" sz="3600" dirty="0">
                <a:solidFill>
                  <a:srgbClr val="FF0000"/>
                </a:solidFill>
              </a:rPr>
              <a:t>Must Do’s</a:t>
            </a:r>
          </a:p>
        </p:txBody>
      </p:sp>
      <p:sp>
        <p:nvSpPr>
          <p:cNvPr id="13318" name="Rectangle 3"/>
          <p:cNvSpPr>
            <a:spLocks noGrp="1" noChangeArrowheads="1"/>
          </p:cNvSpPr>
          <p:nvPr>
            <p:ph type="body" idx="1"/>
          </p:nvPr>
        </p:nvSpPr>
        <p:spPr/>
        <p:txBody>
          <a:bodyPr/>
          <a:lstStyle/>
          <a:p>
            <a:pPr marL="0" indent="0" eaLnBrk="1" hangingPunct="1">
              <a:lnSpc>
                <a:spcPct val="90000"/>
              </a:lnSpc>
              <a:buNone/>
            </a:pPr>
            <a:endParaRPr lang="en-US" sz="2800" dirty="0" smtClean="0"/>
          </a:p>
          <a:p>
            <a:pPr eaLnBrk="1" hangingPunct="1">
              <a:lnSpc>
                <a:spcPct val="90000"/>
              </a:lnSpc>
            </a:pPr>
            <a:r>
              <a:rPr lang="en-US" sz="2800" dirty="0" smtClean="0"/>
              <a:t>Study </a:t>
            </a:r>
            <a:r>
              <a:rPr lang="en-US" sz="2800" dirty="0"/>
              <a:t>the Questionnaire thoroughly.</a:t>
            </a:r>
          </a:p>
          <a:p>
            <a:pPr eaLnBrk="1" hangingPunct="1">
              <a:lnSpc>
                <a:spcPct val="90000"/>
              </a:lnSpc>
            </a:pPr>
            <a:r>
              <a:rPr lang="en-US" sz="2800" dirty="0"/>
              <a:t>Each answer should be precise. </a:t>
            </a:r>
          </a:p>
          <a:p>
            <a:pPr eaLnBrk="1" hangingPunct="1">
              <a:lnSpc>
                <a:spcPct val="90000"/>
              </a:lnSpc>
            </a:pPr>
            <a:r>
              <a:rPr lang="en-US" sz="2800" dirty="0"/>
              <a:t>Avoid vague or general comment.</a:t>
            </a:r>
          </a:p>
          <a:p>
            <a:pPr eaLnBrk="1" hangingPunct="1">
              <a:lnSpc>
                <a:spcPct val="90000"/>
              </a:lnSpc>
            </a:pPr>
            <a:r>
              <a:rPr lang="en-US" sz="2800" dirty="0"/>
              <a:t>Give specific instances of weakness/shortcomings.</a:t>
            </a:r>
          </a:p>
          <a:p>
            <a:pPr eaLnBrk="1" hangingPunct="1">
              <a:lnSpc>
                <a:spcPct val="90000"/>
              </a:lnSpc>
            </a:pPr>
            <a:r>
              <a:rPr lang="en-US" sz="2800" dirty="0" smtClean="0"/>
              <a:t>Qualification  </a:t>
            </a:r>
            <a:r>
              <a:rPr lang="en-US" sz="2800" dirty="0"/>
              <a:t>remarks </a:t>
            </a:r>
            <a:r>
              <a:rPr lang="en-US" sz="2800" u="sng" dirty="0"/>
              <a:t>MUST</a:t>
            </a:r>
            <a:r>
              <a:rPr lang="en-US" sz="2800" dirty="0"/>
              <a:t> be part of the main report</a:t>
            </a:r>
            <a:r>
              <a:rPr lang="en-US" sz="2800" dirty="0" smtClean="0"/>
              <a:t>.</a:t>
            </a:r>
          </a:p>
          <a:p>
            <a:pPr algn="just" eaLnBrk="1" hangingPunct="1">
              <a:lnSpc>
                <a:spcPct val="80000"/>
              </a:lnSpc>
            </a:pPr>
            <a:r>
              <a:rPr lang="en-US" sz="2800" dirty="0"/>
              <a:t> </a:t>
            </a:r>
            <a:r>
              <a:rPr lang="en-US" sz="2800" dirty="0" smtClean="0"/>
              <a:t>Make specific disclosures in respect of extent of checking, manner of sample selection, limitations on documents verified, representation received etc.</a:t>
            </a:r>
          </a:p>
          <a:p>
            <a:pPr marL="0" indent="0" algn="just" eaLnBrk="1" hangingPunct="1">
              <a:lnSpc>
                <a:spcPct val="80000"/>
              </a:lnSpc>
              <a:buNone/>
            </a:pPr>
            <a:endParaRPr lang="en-US" sz="2800" dirty="0" smtClean="0"/>
          </a:p>
          <a:p>
            <a:pPr marL="0" indent="0" algn="just" eaLnBrk="1" hangingPunct="1">
              <a:lnSpc>
                <a:spcPct val="80000"/>
              </a:lnSpc>
              <a:buNone/>
            </a:pPr>
            <a:endParaRPr lang="en-US" sz="2800" dirty="0"/>
          </a:p>
        </p:txBody>
      </p:sp>
    </p:spTree>
    <p:extLst>
      <p:ext uri="{BB962C8B-B14F-4D97-AF65-F5344CB8AC3E}">
        <p14:creationId xmlns:p14="http://schemas.microsoft.com/office/powerpoint/2010/main" val="224493475"/>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III – PROFIT AND LOSS ACCOUNT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238917" y="1163467"/>
          <a:ext cx="9424990" cy="5091115"/>
        </p:xfrm>
        <a:graphic>
          <a:graphicData uri="http://schemas.openxmlformats.org/drawingml/2006/table">
            <a:tbl>
              <a:tblPr firstRow="1" bandRow="1">
                <a:tableStyleId>{2D5ABB26-0587-4C30-8999-92F81FD0307C}</a:tableStyleId>
              </a:tblPr>
              <a:tblGrid>
                <a:gridCol w="655638">
                  <a:extLst>
                    <a:ext uri="{9D8B030D-6E8A-4147-A177-3AD203B41FA5}">
                      <a16:colId xmlns:a16="http://schemas.microsoft.com/office/drawing/2014/main" val="4214519592"/>
                    </a:ext>
                  </a:extLst>
                </a:gridCol>
                <a:gridCol w="4271962">
                  <a:extLst>
                    <a:ext uri="{9D8B030D-6E8A-4147-A177-3AD203B41FA5}">
                      <a16:colId xmlns:a16="http://schemas.microsoft.com/office/drawing/2014/main" val="641814677"/>
                    </a:ext>
                  </a:extLst>
                </a:gridCol>
                <a:gridCol w="4497390">
                  <a:extLst>
                    <a:ext uri="{9D8B030D-6E8A-4147-A177-3AD203B41FA5}">
                      <a16:colId xmlns:a16="http://schemas.microsoft.com/office/drawing/2014/main" val="740549523"/>
                    </a:ext>
                  </a:extLst>
                </a:gridCol>
              </a:tblGrid>
              <a:tr h="3038246">
                <a:tc>
                  <a:txBody>
                    <a:bodyPr/>
                    <a:lstStyle/>
                    <a:p>
                      <a:r>
                        <a:rPr lang="en-US" sz="1600"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Has the test check of interest on deposits revealed any excess/short debit of material amount? If so, give details</a:t>
                      </a:r>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thereof.</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Verify whether branch is having system of finding out the discrepancies in interest on deposits and timely adjustment for the same are being done as per prescribed guidelines. </a:t>
                      </a:r>
                    </a:p>
                    <a:p>
                      <a:r>
                        <a:rPr lang="en-US" sz="1600" dirty="0"/>
                        <a:t>• Comment on any deviations identified </a:t>
                      </a:r>
                    </a:p>
                    <a:p>
                      <a:r>
                        <a:rPr lang="en-US" sz="1600" dirty="0"/>
                        <a:t>• Verify revenue audit report/ concurrent audit reports/ internal audit reports -- Ensure all errors reported in these reports relating to interest on deposits (excess/short debit) have been corrected in accounts. </a:t>
                      </a:r>
                    </a:p>
                    <a:p>
                      <a:r>
                        <a:rPr lang="en-US" sz="1600" dirty="0"/>
                        <a:t>• Comment on corrections pending and MOC should be recommended if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r h="2052869">
                <a:tc>
                  <a:txBody>
                    <a:bodyPr/>
                    <a:lstStyle/>
                    <a:p>
                      <a:r>
                        <a:rPr lang="en-US" sz="1600" dirty="0"/>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Does the bank have a system of estimating and providing interest accrued on overdue/matured/ unpaid/ unclaimed term </a:t>
                      </a:r>
                      <a:r>
                        <a:rPr lang="en-US" sz="1800" kern="1200" dirty="0">
                          <a:solidFill>
                            <a:schemeClr val="tx1"/>
                          </a:solidFill>
                          <a:effectLst/>
                          <a:highlight>
                            <a:srgbClr val="FFFF00"/>
                          </a:highlight>
                          <a:latin typeface="+mn-lt"/>
                          <a:ea typeface="+mn-ea"/>
                          <a:cs typeface="+mn-cs"/>
                        </a:rPr>
                        <a:t>deposits including in</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respect of deceased depositors?</a:t>
                      </a:r>
                      <a:endParaRPr lang="en-US" sz="1600"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Verify the bank accounting policy in this regard. </a:t>
                      </a:r>
                    </a:p>
                    <a:p>
                      <a:r>
                        <a:rPr lang="en-US" sz="1600" dirty="0"/>
                        <a:t>• Comment if this activity is to be done at HO </a:t>
                      </a:r>
                    </a:p>
                    <a:p>
                      <a:r>
                        <a:rPr lang="en-US" sz="1600" dirty="0"/>
                        <a:t>• Verify the basis of making provision of interest on overdue/matured deposits, in case, interest on overdue deposits is being accounted for at branch. It should be as per bank prescribed policy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005534"/>
                  </a:ext>
                </a:extLst>
              </a:tr>
            </a:tbl>
          </a:graphicData>
        </a:graphic>
      </p:graphicFrame>
    </p:spTree>
    <p:extLst>
      <p:ext uri="{BB962C8B-B14F-4D97-AF65-F5344CB8AC3E}">
        <p14:creationId xmlns:p14="http://schemas.microsoft.com/office/powerpoint/2010/main" val="2615830028"/>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r>
              <a:rPr lang="en-US" dirty="0">
                <a:solidFill>
                  <a:srgbClr val="000066"/>
                </a:solidFill>
                <a:latin typeface="Arial Rounded MT Bold" pitchFamily="34" charset="0"/>
              </a:rPr>
              <a:t>III – PROFIT AND LOSS ACCOUNT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79372900"/>
              </p:ext>
            </p:extLst>
          </p:nvPr>
        </p:nvGraphicFramePr>
        <p:xfrm>
          <a:off x="233463" y="1241288"/>
          <a:ext cx="9477275" cy="2666045"/>
        </p:xfrm>
        <a:graphic>
          <a:graphicData uri="http://schemas.openxmlformats.org/drawingml/2006/table">
            <a:tbl>
              <a:tblPr firstRow="1" bandRow="1">
                <a:tableStyleId>{2D5ABB26-0587-4C30-8999-92F81FD0307C}</a:tableStyleId>
              </a:tblPr>
              <a:tblGrid>
                <a:gridCol w="659275">
                  <a:extLst>
                    <a:ext uri="{9D8B030D-6E8A-4147-A177-3AD203B41FA5}">
                      <a16:colId xmlns:a16="http://schemas.microsoft.com/office/drawing/2014/main" val="4214519592"/>
                    </a:ext>
                  </a:extLst>
                </a:gridCol>
                <a:gridCol w="4295661">
                  <a:extLst>
                    <a:ext uri="{9D8B030D-6E8A-4147-A177-3AD203B41FA5}">
                      <a16:colId xmlns:a16="http://schemas.microsoft.com/office/drawing/2014/main" val="641814677"/>
                    </a:ext>
                  </a:extLst>
                </a:gridCol>
                <a:gridCol w="4522339">
                  <a:extLst>
                    <a:ext uri="{9D8B030D-6E8A-4147-A177-3AD203B41FA5}">
                      <a16:colId xmlns:a16="http://schemas.microsoft.com/office/drawing/2014/main" val="740549523"/>
                    </a:ext>
                  </a:extLst>
                </a:gridCol>
              </a:tblGrid>
              <a:tr h="2666045">
                <a:tc>
                  <a:txBody>
                    <a:bodyPr/>
                    <a:lstStyle/>
                    <a:p>
                      <a:r>
                        <a:rPr lang="en-US" sz="1600" dirty="0"/>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latin typeface="+mj-lt"/>
                          <a:ea typeface="Times New Roman" panose="02020603050405020304" pitchFamily="18" charset="0"/>
                          <a:cs typeface="Times New Roman" panose="02020603050405020304" pitchFamily="18" charset="0"/>
                        </a:rPr>
                        <a:t>Are there any divergent trends in major items of income and expenditure, in comparison with corresponding previous year, which are</a:t>
                      </a:r>
                      <a:r>
                        <a:rPr lang="en-US" sz="1800" spc="260" dirty="0">
                          <a:effectLst/>
                          <a:latin typeface="+mj-lt"/>
                          <a:ea typeface="Times New Roman" panose="02020603050405020304" pitchFamily="18" charset="0"/>
                          <a:cs typeface="Times New Roman" panose="02020603050405020304" pitchFamily="18" charset="0"/>
                        </a:rPr>
                        <a:t> </a:t>
                      </a:r>
                      <a:r>
                        <a:rPr lang="en-US" sz="1800" dirty="0">
                          <a:effectLst/>
                          <a:latin typeface="+mj-lt"/>
                          <a:ea typeface="Times New Roman" panose="02020603050405020304" pitchFamily="18" charset="0"/>
                          <a:cs typeface="Times New Roman" panose="02020603050405020304" pitchFamily="18" charset="0"/>
                        </a:rPr>
                        <a:t>not </a:t>
                      </a:r>
                      <a:r>
                        <a:rPr lang="en-US" sz="1800" kern="1200" dirty="0">
                          <a:solidFill>
                            <a:schemeClr val="tx1"/>
                          </a:solidFill>
                          <a:effectLst/>
                          <a:latin typeface="+mj-lt"/>
                          <a:ea typeface="+mn-ea"/>
                          <a:cs typeface="Times New Roman" panose="02020603050405020304" pitchFamily="18" charset="0"/>
                        </a:rPr>
                        <a:t>satisfactorily explained by the branch? If</a:t>
                      </a:r>
                      <a:r>
                        <a:rPr lang="en-IN" sz="1800" kern="1200" dirty="0">
                          <a:solidFill>
                            <a:schemeClr val="tx1"/>
                          </a:solidFill>
                          <a:effectLst/>
                          <a:latin typeface="+mj-lt"/>
                          <a:ea typeface="+mn-ea"/>
                          <a:cs typeface="Times New Roman" panose="02020603050405020304" pitchFamily="18" charset="0"/>
                        </a:rPr>
                        <a:t> </a:t>
                      </a:r>
                      <a:r>
                        <a:rPr lang="en-US" sz="1800" kern="1200" dirty="0">
                          <a:solidFill>
                            <a:schemeClr val="tx1"/>
                          </a:solidFill>
                          <a:effectLst/>
                          <a:latin typeface="+mj-lt"/>
                          <a:ea typeface="+mn-ea"/>
                          <a:cs typeface="Times New Roman" panose="02020603050405020304" pitchFamily="18" charset="0"/>
                        </a:rPr>
                        <a:t>so, the same may be reported</a:t>
                      </a:r>
                      <a:r>
                        <a:rPr lang="en-US" sz="1800" kern="1200" dirty="0">
                          <a:solidFill>
                            <a:schemeClr val="tx1"/>
                          </a:solidFill>
                          <a:effectLst/>
                          <a:latin typeface="+mj-lt"/>
                          <a:ea typeface="+mn-ea"/>
                          <a:cs typeface="+mn-cs"/>
                        </a:rPr>
                        <a:t>.</a:t>
                      </a:r>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Do comparative study of all major income and expenditure accounts figures with the previous year figures. Co-relate total interest paid to average deposits figures and total interest income to average loans figures. </a:t>
                      </a:r>
                    </a:p>
                    <a:p>
                      <a:r>
                        <a:rPr lang="en-US" sz="1600" dirty="0"/>
                        <a:t>• Comment on any major divergent trend in figures is observed </a:t>
                      </a:r>
                    </a:p>
                    <a:p>
                      <a:r>
                        <a:rPr lang="en-US" sz="1600" dirty="0"/>
                        <a:t>• Obtain appropriate justification from branch explaining the divergent trends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2620118786"/>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1.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GOLD/ BULLION / SECURITY ITEMS</a:t>
            </a:r>
            <a:r>
              <a:rPr lang="en-US" dirty="0">
                <a:solidFill>
                  <a:srgbClr val="000066"/>
                </a:solidFill>
                <a:latin typeface="Arial Rounded MT Bold" pitchFamily="34" charset="0"/>
              </a:rPr>
              <a: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nvPr>
        </p:nvGraphicFramePr>
        <p:xfrm>
          <a:off x="341751" y="1192649"/>
          <a:ext cx="9368986" cy="2666045"/>
        </p:xfrm>
        <a:graphic>
          <a:graphicData uri="http://schemas.openxmlformats.org/drawingml/2006/table">
            <a:tbl>
              <a:tblPr firstRow="1" bandRow="1">
                <a:tableStyleId>{2D5ABB26-0587-4C30-8999-92F81FD0307C}</a:tableStyleId>
              </a:tblPr>
              <a:tblGrid>
                <a:gridCol w="651742">
                  <a:extLst>
                    <a:ext uri="{9D8B030D-6E8A-4147-A177-3AD203B41FA5}">
                      <a16:colId xmlns:a16="http://schemas.microsoft.com/office/drawing/2014/main" val="4214519592"/>
                    </a:ext>
                  </a:extLst>
                </a:gridCol>
                <a:gridCol w="417189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2666045">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highlight>
                            <a:srgbClr val="FFFF00"/>
                          </a:highlight>
                          <a:latin typeface="+mn-lt"/>
                          <a:ea typeface="+mn-ea"/>
                          <a:cs typeface="+mn-cs"/>
                        </a:rPr>
                        <a:t>Does the system ensure that gold/bullion is  in  effective joint  custody of two  or</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more officials, as per the instructions of</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the controlling authorities of the bank?</a:t>
                      </a:r>
                      <a:endParaRPr lang="en-IN"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Review policy of the bank on Gold and bullion</a:t>
                      </a:r>
                    </a:p>
                    <a:p>
                      <a:r>
                        <a:rPr lang="en-US" sz="1600" dirty="0"/>
                        <a:t>  custody </a:t>
                      </a:r>
                    </a:p>
                    <a:p>
                      <a:r>
                        <a:rPr lang="en-US" sz="1600" dirty="0"/>
                        <a:t>• Ensure compliance </a:t>
                      </a:r>
                    </a:p>
                    <a:p>
                      <a:r>
                        <a:rPr lang="en-US" sz="1600" dirty="0"/>
                        <a:t>• Verify Key register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376AC871-9FCD-4EC3-94C3-5A9FA9DF73F5}"/>
              </a:ext>
            </a:extLst>
          </p:cNvPr>
          <p:cNvGraphicFramePr>
            <a:graphicFrameLocks noGrp="1"/>
          </p:cNvGraphicFramePr>
          <p:nvPr>
            <p:extLst>
              <p:ext uri="{D42A27DB-BD31-4B8C-83A1-F6EECF244321}">
                <p14:modId xmlns:p14="http://schemas.microsoft.com/office/powerpoint/2010/main" val="3404785245"/>
              </p:ext>
            </p:extLst>
          </p:nvPr>
        </p:nvGraphicFramePr>
        <p:xfrm>
          <a:off x="341751" y="3858694"/>
          <a:ext cx="9368986" cy="2182183"/>
        </p:xfrm>
        <a:graphic>
          <a:graphicData uri="http://schemas.openxmlformats.org/drawingml/2006/table">
            <a:tbl>
              <a:tblPr firstRow="1" bandRow="1">
                <a:tableStyleId>{2D5ABB26-0587-4C30-8999-92F81FD0307C}</a:tableStyleId>
              </a:tblPr>
              <a:tblGrid>
                <a:gridCol w="651742">
                  <a:extLst>
                    <a:ext uri="{9D8B030D-6E8A-4147-A177-3AD203B41FA5}">
                      <a16:colId xmlns:a16="http://schemas.microsoft.com/office/drawing/2014/main" val="3347982632"/>
                    </a:ext>
                  </a:extLst>
                </a:gridCol>
                <a:gridCol w="4162167">
                  <a:extLst>
                    <a:ext uri="{9D8B030D-6E8A-4147-A177-3AD203B41FA5}">
                      <a16:colId xmlns:a16="http://schemas.microsoft.com/office/drawing/2014/main" val="578105961"/>
                    </a:ext>
                  </a:extLst>
                </a:gridCol>
                <a:gridCol w="4555077">
                  <a:extLst>
                    <a:ext uri="{9D8B030D-6E8A-4147-A177-3AD203B41FA5}">
                      <a16:colId xmlns:a16="http://schemas.microsoft.com/office/drawing/2014/main" val="2243736891"/>
                    </a:ext>
                  </a:extLst>
                </a:gridCol>
              </a:tblGrid>
              <a:tr h="2182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3020" algn="just">
                        <a:lnSpc>
                          <a:spcPct val="100000"/>
                        </a:lnSpc>
                      </a:pPr>
                      <a:r>
                        <a:rPr lang="en-US" sz="160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Does   the   branch   maintain </a:t>
                      </a:r>
                      <a:r>
                        <a:rPr lang="en-US" sz="1600" spc="28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adequate</a:t>
                      </a:r>
                      <a:r>
                        <a:rPr lang="en-IN" sz="1600" dirty="0">
                          <a:solidFill>
                            <a:schemeClr val="tx1"/>
                          </a:solidFill>
                          <a:effectLst/>
                          <a:highlight>
                            <a:srgbClr val="FFFF00"/>
                          </a:highlight>
                          <a:latin typeface="+mj-lt"/>
                          <a:ea typeface="Times New Roman" panose="02020603050405020304" pitchFamily="18" charset="0"/>
                          <a:cs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records  for  receipt, issues and</a:t>
                      </a:r>
                      <a:r>
                        <a:rPr lang="en-US" sz="1600" spc="-10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balances</a:t>
                      </a:r>
                      <a:r>
                        <a:rPr lang="en-IN" sz="1600" dirty="0">
                          <a:solidFill>
                            <a:schemeClr val="tx1"/>
                          </a:solidFill>
                          <a:effectLst/>
                          <a:highlight>
                            <a:srgbClr val="FFFF00"/>
                          </a:highlight>
                          <a:latin typeface="+mj-lt"/>
                          <a:ea typeface="Times New Roman" panose="02020603050405020304" pitchFamily="18" charset="0"/>
                          <a:cs typeface="Times New Roman" panose="02020603050405020304" pitchFamily="18" charset="0"/>
                        </a:rPr>
                        <a:t> </a:t>
                      </a:r>
                      <a:r>
                        <a:rPr lang="en-US" sz="1600" dirty="0">
                          <a:solidFill>
                            <a:srgbClr val="000000"/>
                          </a:solidFill>
                          <a:effectLst/>
                          <a:highlight>
                            <a:srgbClr val="FFFF00"/>
                          </a:highlight>
                          <a:latin typeface="+mj-lt"/>
                          <a:ea typeface="Times New Roman" panose="02020603050405020304" pitchFamily="18" charset="0"/>
                          <a:cs typeface="Times New Roman" panose="02020603050405020304" pitchFamily="18" charset="0"/>
                        </a:rPr>
                        <a:t>of gold/bullion and updated regularly?</a:t>
                      </a:r>
                      <a:r>
                        <a:rPr lang="en-US" sz="1600" dirty="0">
                          <a:effectLst/>
                          <a:latin typeface="+mj-lt"/>
                          <a:ea typeface="Times New Roman" panose="02020603050405020304" pitchFamily="18" charset="0"/>
                          <a:cs typeface="Times New Roman" panose="02020603050405020304" pitchFamily="18" charset="0"/>
                        </a:rPr>
                        <a:t> </a:t>
                      </a:r>
                    </a:p>
                    <a:p>
                      <a:pPr marL="67945" marR="59055" indent="-34925" algn="just">
                        <a:lnSpc>
                          <a:spcPct val="100000"/>
                        </a:lnSpc>
                        <a:spcBef>
                          <a:spcPts val="685"/>
                        </a:spcBef>
                        <a:spcAft>
                          <a:spcPts val="0"/>
                        </a:spcAft>
                      </a:pPr>
                      <a:r>
                        <a:rPr lang="en-US" sz="1600" dirty="0">
                          <a:effectLst/>
                          <a:latin typeface="+mj-lt"/>
                          <a:ea typeface="Times New Roman" panose="02020603050405020304" pitchFamily="18" charset="0"/>
                          <a:cs typeface="Times New Roman" panose="02020603050405020304" pitchFamily="18" charset="0"/>
                        </a:rPr>
                        <a:t>Does</a:t>
                      </a:r>
                      <a:r>
                        <a:rPr lang="en-US" sz="1600" spc="-65"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the</a:t>
                      </a:r>
                      <a:r>
                        <a:rPr lang="en-US" sz="1600" spc="-65"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periodic</a:t>
                      </a:r>
                      <a:r>
                        <a:rPr lang="en-US" sz="1600" spc="-70"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verification</a:t>
                      </a:r>
                      <a:r>
                        <a:rPr lang="en-US" sz="1600" spc="-60"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reveal</a:t>
                      </a:r>
                      <a:r>
                        <a:rPr lang="en-US" sz="1600" spc="-50"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any excess/shortage of stocks as compared to book records and if any</a:t>
                      </a:r>
                      <a:r>
                        <a:rPr lang="en-US" sz="1600" spc="-95"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discrepancies observed  have  been promptly</a:t>
                      </a:r>
                      <a:r>
                        <a:rPr lang="en-US" sz="1600" spc="-130"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reported</a:t>
                      </a:r>
                      <a:r>
                        <a:rPr lang="en-IN" sz="1600" dirty="0">
                          <a:effectLst/>
                          <a:latin typeface="+mj-lt"/>
                          <a:ea typeface="Times New Roman" panose="02020603050405020304" pitchFamily="18" charset="0"/>
                          <a:cs typeface="Times New Roman" panose="02020603050405020304" pitchFamily="18" charset="0"/>
                        </a:rPr>
                        <a:t> </a:t>
                      </a:r>
                      <a:r>
                        <a:rPr lang="en-US" sz="1600" dirty="0">
                          <a:effectLst/>
                          <a:latin typeface="+mj-lt"/>
                          <a:ea typeface="Times New Roman" panose="02020603050405020304" pitchFamily="18" charset="0"/>
                          <a:cs typeface="Times New Roman" panose="02020603050405020304" pitchFamily="18" charset="0"/>
                        </a:rPr>
                        <a:t>to controlling authorities of the bank?</a:t>
                      </a:r>
                      <a:endParaRPr lang="en-IN" sz="16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register for such assets </a:t>
                      </a:r>
                    </a:p>
                    <a:p>
                      <a:r>
                        <a:rPr lang="en-US" sz="1600" dirty="0"/>
                        <a:t>• Obtain policy for verification </a:t>
                      </a:r>
                    </a:p>
                    <a:p>
                      <a:r>
                        <a:rPr lang="en-US" sz="1600" dirty="0"/>
                        <a:t>• Check and note down dates on which verification has been conducted and documented </a:t>
                      </a:r>
                    </a:p>
                    <a:p>
                      <a:r>
                        <a:rPr lang="en-US" sz="1600" dirty="0"/>
                        <a:t>• Discrepancies should be reported to the Controlling Authority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400492"/>
                  </a:ext>
                </a:extLst>
              </a:tr>
            </a:tbl>
          </a:graphicData>
        </a:graphic>
      </p:graphicFrame>
    </p:spTree>
    <p:extLst>
      <p:ext uri="{BB962C8B-B14F-4D97-AF65-F5344CB8AC3E}">
        <p14:creationId xmlns:p14="http://schemas.microsoft.com/office/powerpoint/2010/main" val="908638769"/>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1. </a:t>
            </a:r>
            <a:r>
              <a:rPr lang="en-US" b="1" dirty="0">
                <a:solidFill>
                  <a:schemeClr val="accent2">
                    <a:lumMod val="50000"/>
                  </a:schemeClr>
                </a:solidFill>
                <a:effectLst/>
                <a:latin typeface="Arial Rounded MT Bold" panose="020F0704030504030204" pitchFamily="34" charset="0"/>
                <a:ea typeface="Times New Roman" panose="02020603050405020304" pitchFamily="18" charset="0"/>
              </a:rPr>
              <a:t>GOLD/ BULLION / SECURITY ITEMS</a:t>
            </a:r>
            <a:r>
              <a:rPr lang="en-US" dirty="0">
                <a:solidFill>
                  <a:srgbClr val="000066"/>
                </a:solidFill>
                <a:latin typeface="Arial Rounded MT Bold" pitchFamily="34" charset="0"/>
              </a:rPr>
              <a: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55372246"/>
              </p:ext>
            </p:extLst>
          </p:nvPr>
        </p:nvGraphicFramePr>
        <p:xfrm>
          <a:off x="341751" y="1192649"/>
          <a:ext cx="9368986" cy="2666045"/>
        </p:xfrm>
        <a:graphic>
          <a:graphicData uri="http://schemas.openxmlformats.org/drawingml/2006/table">
            <a:tbl>
              <a:tblPr firstRow="1" bandRow="1">
                <a:tableStyleId>{2D5ABB26-0587-4C30-8999-92F81FD0307C}</a:tableStyleId>
              </a:tblPr>
              <a:tblGrid>
                <a:gridCol w="651742">
                  <a:extLst>
                    <a:ext uri="{9D8B030D-6E8A-4147-A177-3AD203B41FA5}">
                      <a16:colId xmlns:a16="http://schemas.microsoft.com/office/drawing/2014/main" val="4214519592"/>
                    </a:ext>
                  </a:extLst>
                </a:gridCol>
                <a:gridCol w="417189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2666045">
                <a:tc>
                  <a:txBody>
                    <a:bodyPr/>
                    <a:lstStyle/>
                    <a:p>
                      <a:r>
                        <a:rPr lang="en-US" sz="1600"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 Does the system of the Bank ensure </a:t>
                      </a:r>
                    </a:p>
                    <a:p>
                      <a:r>
                        <a:rPr lang="en-US" sz="1800" kern="1200" dirty="0">
                          <a:solidFill>
                            <a:schemeClr val="tx1"/>
                          </a:solidFill>
                          <a:effectLst/>
                          <a:latin typeface="+mn-lt"/>
                          <a:ea typeface="+mn-ea"/>
                          <a:cs typeface="+mn-cs"/>
                        </a:rPr>
                        <a:t> adequate internal control over issue and </a:t>
                      </a:r>
                    </a:p>
                    <a:p>
                      <a:r>
                        <a:rPr lang="en-US" sz="1800" kern="1200" dirty="0">
                          <a:solidFill>
                            <a:schemeClr val="tx1"/>
                          </a:solidFill>
                          <a:effectLst/>
                          <a:latin typeface="+mn-lt"/>
                          <a:ea typeface="+mn-ea"/>
                          <a:cs typeface="+mn-cs"/>
                        </a:rPr>
                        <a:t> custody of security items (Term Deposit </a:t>
                      </a:r>
                    </a:p>
                    <a:p>
                      <a:r>
                        <a:rPr lang="en-US" sz="1800" kern="1200" dirty="0">
                          <a:solidFill>
                            <a:schemeClr val="tx1"/>
                          </a:solidFill>
                          <a:effectLst/>
                          <a:latin typeface="+mn-lt"/>
                          <a:ea typeface="+mn-ea"/>
                          <a:cs typeface="+mn-cs"/>
                        </a:rPr>
                        <a:t> Receipts, Drafts, Pay Orders, </a:t>
                      </a:r>
                      <a:r>
                        <a:rPr lang="en-US" sz="1800" kern="1200" dirty="0" err="1">
                          <a:solidFill>
                            <a:schemeClr val="tx1"/>
                          </a:solidFill>
                          <a:effectLst/>
                          <a:latin typeface="+mn-lt"/>
                          <a:ea typeface="+mn-ea"/>
                          <a:cs typeface="+mn-cs"/>
                        </a:rPr>
                        <a:t>Cheque</a:t>
                      </a:r>
                      <a:r>
                        <a:rPr lang="en-US" sz="1800" kern="1200" dirty="0">
                          <a:solidFill>
                            <a:schemeClr val="tx1"/>
                          </a:solidFill>
                          <a:effectLst/>
                          <a:latin typeface="+mn-lt"/>
                          <a:ea typeface="+mn-ea"/>
                          <a:cs typeface="+mn-cs"/>
                        </a:rPr>
                        <a:t> </a:t>
                      </a:r>
                    </a:p>
                    <a:p>
                      <a:r>
                        <a:rPr lang="en-US" sz="1800" kern="1200" dirty="0">
                          <a:solidFill>
                            <a:schemeClr val="tx1"/>
                          </a:solidFill>
                          <a:effectLst/>
                          <a:latin typeface="+mn-lt"/>
                          <a:ea typeface="+mn-ea"/>
                          <a:cs typeface="+mn-cs"/>
                        </a:rPr>
                        <a:t> Books,	</a:t>
                      </a:r>
                      <a:r>
                        <a:rPr lang="en-US" sz="1800" kern="1200" dirty="0" err="1">
                          <a:solidFill>
                            <a:schemeClr val="tx1"/>
                          </a:solidFill>
                          <a:effectLst/>
                          <a:latin typeface="+mn-lt"/>
                          <a:ea typeface="+mn-ea"/>
                          <a:cs typeface="+mn-cs"/>
                        </a:rPr>
                        <a:t>Traveller’s</a:t>
                      </a:r>
                      <a:r>
                        <a:rPr lang="en-US" sz="1800" kern="1200" dirty="0">
                          <a:solidFill>
                            <a:schemeClr val="tx1"/>
                          </a:solidFill>
                          <a:effectLst/>
                          <a:latin typeface="+mn-lt"/>
                          <a:ea typeface="+mn-ea"/>
                          <a:cs typeface="+mn-cs"/>
                        </a:rPr>
                        <a:t> Cheques, Gift </a:t>
                      </a:r>
                    </a:p>
                    <a:p>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Cheques</a:t>
                      </a:r>
                      <a:r>
                        <a:rPr lang="en-US" sz="1800" kern="1200" dirty="0">
                          <a:solidFill>
                            <a:schemeClr val="tx1"/>
                          </a:solidFill>
                          <a:effectLst/>
                          <a:latin typeface="+mn-lt"/>
                          <a:ea typeface="+mn-ea"/>
                          <a:cs typeface="+mn-cs"/>
                        </a:rPr>
                        <a:t>, etc.)? Whether the system is </a:t>
                      </a:r>
                    </a:p>
                    <a:p>
                      <a:r>
                        <a:rPr lang="en-US" sz="1800" kern="1200" dirty="0">
                          <a:solidFill>
                            <a:schemeClr val="tx1"/>
                          </a:solidFill>
                          <a:effectLst/>
                          <a:latin typeface="+mn-lt"/>
                          <a:ea typeface="+mn-ea"/>
                          <a:cs typeface="+mn-cs"/>
                        </a:rPr>
                        <a:t> being followed by the branch? Have you</a:t>
                      </a:r>
                      <a:endParaRPr lang="en-IN" sz="1800" kern="1200" dirty="0">
                        <a:solidFill>
                          <a:schemeClr val="tx1"/>
                        </a:solidFill>
                        <a:effectLst/>
                        <a:latin typeface="+mn-lt"/>
                        <a:ea typeface="+mn-ea"/>
                        <a:cs typeface="+mn-cs"/>
                      </a:endParaRPr>
                    </a:p>
                    <a:p>
                      <a:r>
                        <a:rPr lang="en-US" sz="1800" kern="1200" dirty="0">
                          <a:solidFill>
                            <a:schemeClr val="tx1"/>
                          </a:solidFill>
                          <a:effectLst/>
                          <a:latin typeface="+mn-lt"/>
                          <a:ea typeface="+mn-ea"/>
                          <a:cs typeface="+mn-cs"/>
                        </a:rPr>
                        <a:t> come across cases of missing/lost </a:t>
                      </a:r>
                    </a:p>
                    <a:p>
                      <a:r>
                        <a:rPr lang="en-US" sz="1800" kern="1200" dirty="0">
                          <a:solidFill>
                            <a:schemeClr val="tx1"/>
                          </a:solidFill>
                          <a:effectLst/>
                          <a:latin typeface="+mn-lt"/>
                          <a:ea typeface="+mn-ea"/>
                          <a:cs typeface="+mn-cs"/>
                        </a:rPr>
                        <a:t> items?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Stationery register </a:t>
                      </a:r>
                    </a:p>
                    <a:p>
                      <a:r>
                        <a:rPr lang="en-US" sz="1600" dirty="0"/>
                        <a:t>• Test Physical verification should be conducted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405736795"/>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2. </a:t>
            </a:r>
            <a:r>
              <a:rPr lang="en-US" dirty="0">
                <a:solidFill>
                  <a:schemeClr val="accent2">
                    <a:lumMod val="50000"/>
                  </a:schemeClr>
                </a:solidFill>
                <a:latin typeface="Arial Rounded MT Bold" panose="020F0704030504030204" pitchFamily="34" charset="0"/>
              </a:rPr>
              <a:t>BOOKS AND RECORDS</a:t>
            </a:r>
            <a:r>
              <a:rPr lang="en-US" dirty="0">
                <a:solidFill>
                  <a:srgbClr val="000066"/>
                </a:solidFill>
                <a:latin typeface="Arial Rounded MT Bold" pitchFamily="34" charset="0"/>
              </a:rPr>
              <a: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3010032"/>
              </p:ext>
            </p:extLst>
          </p:nvPr>
        </p:nvGraphicFramePr>
        <p:xfrm>
          <a:off x="341751" y="1192649"/>
          <a:ext cx="9368986" cy="2666045"/>
        </p:xfrm>
        <a:graphic>
          <a:graphicData uri="http://schemas.openxmlformats.org/drawingml/2006/table">
            <a:tbl>
              <a:tblPr firstRow="1" bandRow="1">
                <a:tableStyleId>{2D5ABB26-0587-4C30-8999-92F81FD0307C}</a:tableStyleId>
              </a:tblPr>
              <a:tblGrid>
                <a:gridCol w="651742">
                  <a:extLst>
                    <a:ext uri="{9D8B030D-6E8A-4147-A177-3AD203B41FA5}">
                      <a16:colId xmlns:a16="http://schemas.microsoft.com/office/drawing/2014/main" val="4214519592"/>
                    </a:ext>
                  </a:extLst>
                </a:gridCol>
                <a:gridCol w="417189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2666045">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solidFill>
                            <a:schemeClr val="tx1"/>
                          </a:solidFill>
                          <a:effectLst/>
                          <a:highlight>
                            <a:srgbClr val="FFFF00"/>
                          </a:highlight>
                          <a:latin typeface="+mn-lt"/>
                          <a:ea typeface="+mn-ea"/>
                          <a:cs typeface="+mn-cs"/>
                        </a:rPr>
                        <a:t>Whether there are any software /</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systems (manual or otherwise) used at</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the branch which are not integrated with</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the CBS? If yes, give details thereof.</a:t>
                      </a:r>
                      <a:endParaRPr lang="en-IN"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 Enquire about the same</a:t>
                      </a:r>
                    </a:p>
                    <a:p>
                      <a:r>
                        <a:rPr lang="en-US" sz="1800" dirty="0"/>
                        <a:t>• Ensure that all modules are integrated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376AC871-9FCD-4EC3-94C3-5A9FA9DF73F5}"/>
              </a:ext>
            </a:extLst>
          </p:cNvPr>
          <p:cNvGraphicFramePr>
            <a:graphicFrameLocks noGrp="1"/>
          </p:cNvGraphicFramePr>
          <p:nvPr>
            <p:extLst>
              <p:ext uri="{D42A27DB-BD31-4B8C-83A1-F6EECF244321}">
                <p14:modId xmlns:p14="http://schemas.microsoft.com/office/powerpoint/2010/main" val="259318091"/>
              </p:ext>
            </p:extLst>
          </p:nvPr>
        </p:nvGraphicFramePr>
        <p:xfrm>
          <a:off x="341751" y="3858694"/>
          <a:ext cx="9368986" cy="2182183"/>
        </p:xfrm>
        <a:graphic>
          <a:graphicData uri="http://schemas.openxmlformats.org/drawingml/2006/table">
            <a:tbl>
              <a:tblPr firstRow="1" bandRow="1">
                <a:tableStyleId>{2D5ABB26-0587-4C30-8999-92F81FD0307C}</a:tableStyleId>
              </a:tblPr>
              <a:tblGrid>
                <a:gridCol w="651742">
                  <a:extLst>
                    <a:ext uri="{9D8B030D-6E8A-4147-A177-3AD203B41FA5}">
                      <a16:colId xmlns:a16="http://schemas.microsoft.com/office/drawing/2014/main" val="3347982632"/>
                    </a:ext>
                  </a:extLst>
                </a:gridCol>
                <a:gridCol w="4162167">
                  <a:extLst>
                    <a:ext uri="{9D8B030D-6E8A-4147-A177-3AD203B41FA5}">
                      <a16:colId xmlns:a16="http://schemas.microsoft.com/office/drawing/2014/main" val="578105961"/>
                    </a:ext>
                  </a:extLst>
                </a:gridCol>
                <a:gridCol w="4555077">
                  <a:extLst>
                    <a:ext uri="{9D8B030D-6E8A-4147-A177-3AD203B41FA5}">
                      <a16:colId xmlns:a16="http://schemas.microsoft.com/office/drawing/2014/main" val="2243736891"/>
                    </a:ext>
                  </a:extLst>
                </a:gridCol>
              </a:tblGrid>
              <a:tr h="2182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 </a:t>
                      </a:r>
                      <a:r>
                        <a:rPr lang="en-US" sz="1600" kern="1200" dirty="0" err="1">
                          <a:solidFill>
                            <a:schemeClr val="tx1"/>
                          </a:solidFill>
                          <a:effectLst/>
                          <a:latin typeface="+mn-lt"/>
                          <a:ea typeface="+mn-ea"/>
                          <a:cs typeface="+mn-cs"/>
                        </a:rPr>
                        <a:t>i</a:t>
                      </a:r>
                      <a:r>
                        <a:rPr lang="en-US" sz="1600" kern="1200" dirty="0">
                          <a:solidFill>
                            <a:schemeClr val="tx1"/>
                          </a:solidFill>
                          <a:effectLst/>
                          <a:latin typeface="+mn-lt"/>
                          <a:ea typeface="+mn-ea"/>
                          <a:cs typeface="+mn-cs"/>
                        </a:rPr>
                        <a:t>) </a:t>
                      </a:r>
                      <a:endParaRPr lang="en-US" sz="16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800" kern="1200" dirty="0">
                          <a:solidFill>
                            <a:schemeClr val="tx1"/>
                          </a:solidFill>
                          <a:effectLst/>
                          <a:latin typeface="+mn-lt"/>
                          <a:ea typeface="+mn-ea"/>
                          <a:cs typeface="+mn-cs"/>
                        </a:rPr>
                        <a:t> </a:t>
                      </a:r>
                      <a:r>
                        <a:rPr lang="en-US" sz="1800" kern="1200" dirty="0">
                          <a:solidFill>
                            <a:schemeClr val="tx1"/>
                          </a:solidFill>
                          <a:effectLst/>
                          <a:highlight>
                            <a:srgbClr val="FFFF00"/>
                          </a:highlight>
                          <a:latin typeface="+mn-lt"/>
                          <a:ea typeface="+mn-ea"/>
                          <a:cs typeface="+mn-cs"/>
                        </a:rPr>
                        <a:t>In case the branch has been subjected </a:t>
                      </a:r>
                    </a:p>
                    <a:p>
                      <a:pPr marL="0" algn="l" defTabSz="914400" rtl="0" eaLnBrk="1" latinLnBrk="0" hangingPunct="1"/>
                      <a:r>
                        <a:rPr lang="en-US" sz="1800" kern="1200" dirty="0">
                          <a:solidFill>
                            <a:schemeClr val="tx1"/>
                          </a:solidFill>
                          <a:effectLst/>
                          <a:highlight>
                            <a:srgbClr val="FFFF00"/>
                          </a:highlight>
                          <a:latin typeface="+mn-lt"/>
                          <a:ea typeface="+mn-ea"/>
                          <a:cs typeface="+mn-cs"/>
                        </a:rPr>
                        <a:t> to IS Audit whether there are any </a:t>
                      </a:r>
                    </a:p>
                    <a:p>
                      <a:pPr marL="0" algn="l" defTabSz="914400" rtl="0" eaLnBrk="1" latinLnBrk="0" hangingPunct="1"/>
                      <a:r>
                        <a:rPr lang="en-US" sz="1800" kern="1200" dirty="0">
                          <a:solidFill>
                            <a:schemeClr val="tx1"/>
                          </a:solidFill>
                          <a:effectLst/>
                          <a:highlight>
                            <a:srgbClr val="FFFF00"/>
                          </a:highlight>
                          <a:latin typeface="+mn-lt"/>
                          <a:ea typeface="+mn-ea"/>
                          <a:cs typeface="+mn-cs"/>
                        </a:rPr>
                        <a:t> adverse features reported and have a </a:t>
                      </a:r>
                    </a:p>
                    <a:p>
                      <a:pPr marL="0" algn="l" defTabSz="914400" rtl="0" eaLnBrk="1" latinLnBrk="0" hangingPunct="1"/>
                      <a:r>
                        <a:rPr lang="en-US" sz="1800" kern="1200" dirty="0">
                          <a:solidFill>
                            <a:schemeClr val="tx1"/>
                          </a:solidFill>
                          <a:effectLst/>
                          <a:highlight>
                            <a:srgbClr val="FFFF00"/>
                          </a:highlight>
                          <a:latin typeface="+mn-lt"/>
                          <a:ea typeface="+mn-ea"/>
                          <a:cs typeface="+mn-cs"/>
                        </a:rPr>
                        <a:t> direct or indirect bearing on the branch </a:t>
                      </a:r>
                    </a:p>
                    <a:p>
                      <a:pPr marL="0" algn="l" defTabSz="914400" rtl="0" eaLnBrk="1" latinLnBrk="0" hangingPunct="1"/>
                      <a:r>
                        <a:rPr lang="en-US" sz="1800" kern="1200" dirty="0">
                          <a:solidFill>
                            <a:schemeClr val="tx1"/>
                          </a:solidFill>
                          <a:effectLst/>
                          <a:highlight>
                            <a:srgbClr val="FFFF00"/>
                          </a:highlight>
                          <a:latin typeface="+mn-lt"/>
                          <a:ea typeface="+mn-ea"/>
                          <a:cs typeface="+mn-cs"/>
                        </a:rPr>
                        <a:t> accounts and are pending compliance? </a:t>
                      </a:r>
                    </a:p>
                    <a:p>
                      <a:pPr marL="0" algn="l" defTabSz="914400" rtl="0" eaLnBrk="1" latinLnBrk="0" hangingPunct="1"/>
                      <a:r>
                        <a:rPr lang="en-US" sz="1800" kern="1200" dirty="0">
                          <a:solidFill>
                            <a:schemeClr val="tx1"/>
                          </a:solidFill>
                          <a:effectLst/>
                          <a:highlight>
                            <a:srgbClr val="FFFF00"/>
                          </a:highlight>
                          <a:latin typeface="+mn-lt"/>
                          <a:ea typeface="+mn-ea"/>
                          <a:cs typeface="+mn-cs"/>
                        </a:rPr>
                        <a:t> If</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yes give details.</a:t>
                      </a:r>
                      <a:endParaRPr lang="en-IN" sz="1800" kern="1200" dirty="0">
                        <a:solidFill>
                          <a:schemeClr val="tx1"/>
                        </a:solidFill>
                        <a:effectLst/>
                        <a:highlight>
                          <a:srgbClr val="FFFF00"/>
                        </a:highligh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 Obtain copy of IS Audit report </a:t>
                      </a:r>
                    </a:p>
                    <a:p>
                      <a:r>
                        <a:rPr lang="en-US" sz="1800" dirty="0"/>
                        <a:t>• Review all non- compliances </a:t>
                      </a:r>
                    </a:p>
                    <a:p>
                      <a:r>
                        <a:rPr lang="en-US" sz="1800" dirty="0"/>
                        <a:t>• Report impact on financial statements including internal controls</a:t>
                      </a:r>
                      <a:r>
                        <a:rPr lang="en-US" sz="16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400492"/>
                  </a:ext>
                </a:extLst>
              </a:tr>
            </a:tbl>
          </a:graphicData>
        </a:graphic>
      </p:graphicFrame>
    </p:spTree>
    <p:extLst>
      <p:ext uri="{BB962C8B-B14F-4D97-AF65-F5344CB8AC3E}">
        <p14:creationId xmlns:p14="http://schemas.microsoft.com/office/powerpoint/2010/main" val="992244148"/>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2. </a:t>
            </a:r>
            <a:r>
              <a:rPr lang="en-US" dirty="0">
                <a:solidFill>
                  <a:schemeClr val="accent2">
                    <a:lumMod val="50000"/>
                  </a:schemeClr>
                </a:solidFill>
                <a:latin typeface="Arial Rounded MT Bold" panose="020F0704030504030204" pitchFamily="34" charset="0"/>
              </a:rPr>
              <a:t>BOOKS AND RECORDS</a:t>
            </a:r>
            <a:r>
              <a:rPr lang="en-US" dirty="0">
                <a:solidFill>
                  <a:srgbClr val="000066"/>
                </a:solidFill>
                <a:latin typeface="Arial Rounded MT Bold" pitchFamily="34" charset="0"/>
              </a:rPr>
              <a: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18287142"/>
              </p:ext>
            </p:extLst>
          </p:nvPr>
        </p:nvGraphicFramePr>
        <p:xfrm>
          <a:off x="341751" y="1192649"/>
          <a:ext cx="9368986" cy="2666045"/>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2666045">
                <a:tc>
                  <a:txBody>
                    <a:bodyPr/>
                    <a:lstStyle/>
                    <a:p>
                      <a:r>
                        <a:rPr lang="en-US" sz="1600" dirty="0"/>
                        <a:t>(b) </a:t>
                      </a:r>
                      <a:r>
                        <a:rPr lang="en-US" sz="1600" kern="1200" dirty="0">
                          <a:solidFill>
                            <a:schemeClr val="tx1"/>
                          </a:solidFill>
                          <a:effectLst/>
                          <a:latin typeface="+mn-lt"/>
                          <a:ea typeface="+mn-ea"/>
                          <a:cs typeface="+mn-cs"/>
                        </a:rPr>
                        <a:t>ii)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 Whether branch is generating, </a:t>
                      </a:r>
                      <a:r>
                        <a:rPr lang="en-US" sz="1800" kern="1200" dirty="0">
                          <a:solidFill>
                            <a:schemeClr val="tx1"/>
                          </a:solidFill>
                          <a:effectLst/>
                          <a:highlight>
                            <a:srgbClr val="FFFF00"/>
                          </a:highlight>
                          <a:latin typeface="+mn-lt"/>
                          <a:ea typeface="+mn-ea"/>
                          <a:cs typeface="+mn-cs"/>
                        </a:rPr>
                        <a:t>and</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verifying </a:t>
                      </a:r>
                      <a:r>
                        <a:rPr lang="en-US" sz="1800" kern="1200" dirty="0">
                          <a:solidFill>
                            <a:schemeClr val="tx1"/>
                          </a:solidFill>
                          <a:effectLst/>
                          <a:latin typeface="+mn-lt"/>
                          <a:ea typeface="+mn-ea"/>
                          <a:cs typeface="+mn-cs"/>
                        </a:rPr>
                        <a:t>exception reports	 at the </a:t>
                      </a:r>
                    </a:p>
                    <a:p>
                      <a:r>
                        <a:rPr lang="en-US" sz="1800" kern="1200" dirty="0">
                          <a:solidFill>
                            <a:schemeClr val="tx1"/>
                          </a:solidFill>
                          <a:effectLst/>
                          <a:latin typeface="+mn-lt"/>
                          <a:ea typeface="+mn-ea"/>
                          <a:cs typeface="+mn-cs"/>
                        </a:rPr>
                        <a:t> periodicity as prescribed by the bank</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Bank policy in this regard</a:t>
                      </a:r>
                    </a:p>
                    <a:p>
                      <a:r>
                        <a:rPr lang="en-US" sz="1600" dirty="0"/>
                        <a:t>• Get a list of all exception reports </a:t>
                      </a:r>
                    </a:p>
                    <a:p>
                      <a:r>
                        <a:rPr lang="en-US" sz="1600" dirty="0"/>
                        <a:t>• Test check on follow up on such items in those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376AC871-9FCD-4EC3-94C3-5A9FA9DF73F5}"/>
              </a:ext>
            </a:extLst>
          </p:cNvPr>
          <p:cNvGraphicFramePr>
            <a:graphicFrameLocks noGrp="1"/>
          </p:cNvGraphicFramePr>
          <p:nvPr>
            <p:extLst>
              <p:ext uri="{D42A27DB-BD31-4B8C-83A1-F6EECF244321}">
                <p14:modId xmlns:p14="http://schemas.microsoft.com/office/powerpoint/2010/main" val="734163063"/>
              </p:ext>
            </p:extLst>
          </p:nvPr>
        </p:nvGraphicFramePr>
        <p:xfrm>
          <a:off x="341751" y="3858694"/>
          <a:ext cx="9456635" cy="2182183"/>
        </p:xfrm>
        <a:graphic>
          <a:graphicData uri="http://schemas.openxmlformats.org/drawingml/2006/table">
            <a:tbl>
              <a:tblPr firstRow="1" bandRow="1">
                <a:tableStyleId>{2D5ABB26-0587-4C30-8999-92F81FD0307C}</a:tableStyleId>
              </a:tblPr>
              <a:tblGrid>
                <a:gridCol w="739391">
                  <a:extLst>
                    <a:ext uri="{9D8B030D-6E8A-4147-A177-3AD203B41FA5}">
                      <a16:colId xmlns:a16="http://schemas.microsoft.com/office/drawing/2014/main" val="3347982632"/>
                    </a:ext>
                  </a:extLst>
                </a:gridCol>
                <a:gridCol w="4103701">
                  <a:extLst>
                    <a:ext uri="{9D8B030D-6E8A-4147-A177-3AD203B41FA5}">
                      <a16:colId xmlns:a16="http://schemas.microsoft.com/office/drawing/2014/main" val="578105961"/>
                    </a:ext>
                  </a:extLst>
                </a:gridCol>
                <a:gridCol w="4613543">
                  <a:extLst>
                    <a:ext uri="{9D8B030D-6E8A-4147-A177-3AD203B41FA5}">
                      <a16:colId xmlns:a16="http://schemas.microsoft.com/office/drawing/2014/main" val="2243736891"/>
                    </a:ext>
                  </a:extLst>
                </a:gridCol>
              </a:tblGrid>
              <a:tr h="2182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 </a:t>
                      </a:r>
                      <a:r>
                        <a:rPr lang="en-US" sz="1600" kern="1200" dirty="0">
                          <a:solidFill>
                            <a:schemeClr val="tx1"/>
                          </a:solidFill>
                          <a:effectLst/>
                          <a:latin typeface="+mn-lt"/>
                          <a:ea typeface="+mn-ea"/>
                          <a:cs typeface="+mn-cs"/>
                        </a:rPr>
                        <a:t>iii)</a:t>
                      </a:r>
                      <a:endParaRPr lang="en-US" sz="16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Whether the system of bank warrants</a:t>
                      </a:r>
                    </a:p>
                    <a:p>
                      <a:r>
                        <a:rPr lang="en-US" sz="1800" kern="1200" dirty="0">
                          <a:solidFill>
                            <a:schemeClr val="tx1"/>
                          </a:solidFill>
                          <a:effectLst/>
                          <a:latin typeface="+mn-lt"/>
                          <a:ea typeface="+mn-ea"/>
                          <a:cs typeface="+mn-cs"/>
                        </a:rPr>
                        <a:t> expeditious compliance of daily </a:t>
                      </a:r>
                    </a:p>
                    <a:p>
                      <a:r>
                        <a:rPr lang="en-US" sz="1800" kern="1200" dirty="0">
                          <a:solidFill>
                            <a:schemeClr val="tx1"/>
                          </a:solidFill>
                          <a:effectLst/>
                          <a:latin typeface="+mn-lt"/>
                          <a:ea typeface="+mn-ea"/>
                          <a:cs typeface="+mn-cs"/>
                        </a:rPr>
                        <a:t> exception reports </a:t>
                      </a:r>
                      <a:r>
                        <a:rPr lang="en-US" sz="1800" kern="1200" dirty="0">
                          <a:solidFill>
                            <a:schemeClr val="tx1"/>
                          </a:solidFill>
                          <a:effectLst/>
                          <a:highlight>
                            <a:srgbClr val="FFFF00"/>
                          </a:highlight>
                          <a:latin typeface="+mn-lt"/>
                          <a:ea typeface="+mn-ea"/>
                          <a:cs typeface="+mn-cs"/>
                        </a:rPr>
                        <a:t>and whether there </a:t>
                      </a:r>
                    </a:p>
                    <a:p>
                      <a:r>
                        <a:rPr lang="en-US" sz="1800" kern="1200" dirty="0">
                          <a:solidFill>
                            <a:schemeClr val="tx1"/>
                          </a:solidFill>
                          <a:effectLst/>
                          <a:highlight>
                            <a:srgbClr val="FFFF00"/>
                          </a:highlight>
                          <a:latin typeface="+mn-lt"/>
                          <a:ea typeface="+mn-ea"/>
                          <a:cs typeface="+mn-cs"/>
                        </a:rPr>
                        <a:t> are any major observations pending </a:t>
                      </a:r>
                    </a:p>
                    <a:p>
                      <a:r>
                        <a:rPr lang="en-US" sz="1800" kern="1200" dirty="0">
                          <a:solidFill>
                            <a:schemeClr val="tx1"/>
                          </a:solidFill>
                          <a:effectLst/>
                          <a:highlight>
                            <a:srgbClr val="FFFF00"/>
                          </a:highlight>
                          <a:latin typeface="+mn-lt"/>
                          <a:ea typeface="+mn-ea"/>
                          <a:cs typeface="+mn-cs"/>
                        </a:rPr>
                        <a:t> such</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compliance at the year end.</a:t>
                      </a:r>
                      <a:endParaRPr lang="en-IN" sz="1800" kern="1200" dirty="0">
                        <a:solidFill>
                          <a:schemeClr val="tx1"/>
                        </a:solidFill>
                        <a:effectLst/>
                        <a:highlight>
                          <a:srgbClr val="FFFF00"/>
                        </a:highligh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Review branch correspondence file with depositors and borrowers. If no such file is maintained and review of follow up is not possible state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400492"/>
                  </a:ext>
                </a:extLst>
              </a:tr>
            </a:tbl>
          </a:graphicData>
        </a:graphic>
      </p:graphicFrame>
    </p:spTree>
    <p:extLst>
      <p:ext uri="{BB962C8B-B14F-4D97-AF65-F5344CB8AC3E}">
        <p14:creationId xmlns:p14="http://schemas.microsoft.com/office/powerpoint/2010/main" val="374339289"/>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2. </a:t>
            </a:r>
            <a:r>
              <a:rPr lang="en-US" dirty="0">
                <a:solidFill>
                  <a:schemeClr val="accent2">
                    <a:lumMod val="50000"/>
                  </a:schemeClr>
                </a:solidFill>
                <a:latin typeface="Arial Rounded MT Bold" panose="020F0704030504030204" pitchFamily="34" charset="0"/>
              </a:rPr>
              <a:t>BOOKS AND RECORDS</a:t>
            </a:r>
            <a:r>
              <a:rPr lang="en-US" dirty="0">
                <a:solidFill>
                  <a:srgbClr val="000066"/>
                </a:solidFill>
                <a:latin typeface="Arial Rounded MT Bold" pitchFamily="34" charset="0"/>
              </a:rPr>
              <a:t>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3120686"/>
              </p:ext>
            </p:extLst>
          </p:nvPr>
        </p:nvGraphicFramePr>
        <p:xfrm>
          <a:off x="341751" y="1192649"/>
          <a:ext cx="9368986" cy="2666045"/>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2666045">
                <a:tc>
                  <a:txBody>
                    <a:bodyPr/>
                    <a:lstStyle/>
                    <a:p>
                      <a:r>
                        <a:rPr lang="en-US" sz="1600" dirty="0"/>
                        <a:t>(b) </a:t>
                      </a:r>
                      <a:r>
                        <a:rPr lang="en-US" sz="1600" kern="1200" dirty="0">
                          <a:solidFill>
                            <a:schemeClr val="tx1"/>
                          </a:solidFill>
                          <a:effectLst/>
                          <a:latin typeface="+mn-lt"/>
                          <a:ea typeface="+mn-ea"/>
                          <a:cs typeface="+mn-cs"/>
                        </a:rPr>
                        <a:t>iv)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solidFill>
                            <a:schemeClr val="tx1"/>
                          </a:solidFill>
                          <a:effectLst/>
                          <a:highlight>
                            <a:srgbClr val="FFFF00"/>
                          </a:highlight>
                          <a:latin typeface="+mn-lt"/>
                          <a:ea typeface="+mn-ea"/>
                          <a:cs typeface="+mn-cs"/>
                        </a:rPr>
                        <a:t>Whether  the  bank  has  laid   down</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procedures for manual intervention to   system generated data and proper authentication of the related transactions arising there from along with proper audit  trail  of  manual  intervention has</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been obtained.</a:t>
                      </a:r>
                      <a:endParaRPr lang="en-IN"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Obtain Bank policy </a:t>
                      </a:r>
                    </a:p>
                    <a:p>
                      <a:r>
                        <a:rPr lang="en-US" sz="1600" dirty="0"/>
                        <a:t>• Check the master data which can be updated by the branch officials </a:t>
                      </a:r>
                    </a:p>
                    <a:p>
                      <a:r>
                        <a:rPr lang="en-US" sz="1600" dirty="0"/>
                        <a:t>• Do manual trails exist – sanction letters, vouchers, applications </a:t>
                      </a:r>
                      <a:r>
                        <a:rPr lang="en-US" sz="1600" dirty="0" err="1"/>
                        <a:t>etc</a:t>
                      </a:r>
                      <a:r>
                        <a:rPr lang="en-US" sz="16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376AC871-9FCD-4EC3-94C3-5A9FA9DF73F5}"/>
              </a:ext>
            </a:extLst>
          </p:cNvPr>
          <p:cNvGraphicFramePr>
            <a:graphicFrameLocks noGrp="1"/>
          </p:cNvGraphicFramePr>
          <p:nvPr/>
        </p:nvGraphicFramePr>
        <p:xfrm>
          <a:off x="341751" y="3858694"/>
          <a:ext cx="9456635" cy="2182183"/>
        </p:xfrm>
        <a:graphic>
          <a:graphicData uri="http://schemas.openxmlformats.org/drawingml/2006/table">
            <a:tbl>
              <a:tblPr firstRow="1" bandRow="1">
                <a:tableStyleId>{2D5ABB26-0587-4C30-8999-92F81FD0307C}</a:tableStyleId>
              </a:tblPr>
              <a:tblGrid>
                <a:gridCol w="739391">
                  <a:extLst>
                    <a:ext uri="{9D8B030D-6E8A-4147-A177-3AD203B41FA5}">
                      <a16:colId xmlns:a16="http://schemas.microsoft.com/office/drawing/2014/main" val="3347982632"/>
                    </a:ext>
                  </a:extLst>
                </a:gridCol>
                <a:gridCol w="4093973">
                  <a:extLst>
                    <a:ext uri="{9D8B030D-6E8A-4147-A177-3AD203B41FA5}">
                      <a16:colId xmlns:a16="http://schemas.microsoft.com/office/drawing/2014/main" val="578105961"/>
                    </a:ext>
                  </a:extLst>
                </a:gridCol>
                <a:gridCol w="4623271">
                  <a:extLst>
                    <a:ext uri="{9D8B030D-6E8A-4147-A177-3AD203B41FA5}">
                      <a16:colId xmlns:a16="http://schemas.microsoft.com/office/drawing/2014/main" val="2243736891"/>
                    </a:ext>
                  </a:extLst>
                </a:gridCol>
              </a:tblGrid>
              <a:tr h="2182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 </a:t>
                      </a:r>
                      <a:r>
                        <a:rPr lang="en-US" sz="1600" kern="1200" dirty="0">
                          <a:solidFill>
                            <a:schemeClr val="tx1"/>
                          </a:solidFill>
                          <a:effectLst/>
                          <a:latin typeface="+mn-lt"/>
                          <a:ea typeface="+mn-ea"/>
                          <a:cs typeface="+mn-cs"/>
                        </a:rPr>
                        <a:t>v)</a:t>
                      </a:r>
                      <a:endParaRPr lang="en-US" sz="1600"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solidFill>
                            <a:schemeClr val="tx1"/>
                          </a:solidFill>
                          <a:effectLst/>
                          <a:highlight>
                            <a:srgbClr val="FFFF00"/>
                          </a:highlight>
                          <a:latin typeface="+mn-lt"/>
                          <a:ea typeface="+mn-ea"/>
                          <a:cs typeface="+mn-cs"/>
                        </a:rPr>
                        <a:t>Furnish   your   comments   on  data</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integrity (including data entry, checking correctness/integrity of data, no back ended strategies etc.)  which is used for</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MIS at HO / CO level.</a:t>
                      </a:r>
                      <a:endParaRPr lang="en-IN"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 </a:t>
                      </a:r>
                      <a:r>
                        <a:rPr lang="en-US" sz="1600" dirty="0" err="1"/>
                        <a:t>Updation</a:t>
                      </a:r>
                      <a:r>
                        <a:rPr lang="en-US" sz="1600" dirty="0"/>
                        <a:t> of customer master information </a:t>
                      </a:r>
                    </a:p>
                    <a:p>
                      <a:r>
                        <a:rPr lang="en-US" sz="1600" dirty="0"/>
                        <a:t>• NPA classification accuracy </a:t>
                      </a:r>
                    </a:p>
                    <a:p>
                      <a:r>
                        <a:rPr lang="en-US" sz="1600" dirty="0"/>
                        <a:t>• Are the major items to be checked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400492"/>
                  </a:ext>
                </a:extLst>
              </a:tr>
            </a:tbl>
          </a:graphicData>
        </a:graphic>
      </p:graphicFrame>
    </p:spTree>
    <p:extLst>
      <p:ext uri="{BB962C8B-B14F-4D97-AF65-F5344CB8AC3E}">
        <p14:creationId xmlns:p14="http://schemas.microsoft.com/office/powerpoint/2010/main" val="3359087743"/>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3. INTER-BRANCH ACCOUNTS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53342075"/>
              </p:ext>
            </p:extLst>
          </p:nvPr>
        </p:nvGraphicFramePr>
        <p:xfrm>
          <a:off x="262647" y="1186774"/>
          <a:ext cx="9448092" cy="2714017"/>
        </p:xfrm>
        <a:graphic>
          <a:graphicData uri="http://schemas.openxmlformats.org/drawingml/2006/table">
            <a:tbl>
              <a:tblPr firstRow="1" bandRow="1">
                <a:tableStyleId>{2D5ABB26-0587-4C30-8999-92F81FD0307C}</a:tableStyleId>
              </a:tblPr>
              <a:tblGrid>
                <a:gridCol w="515035">
                  <a:extLst>
                    <a:ext uri="{9D8B030D-6E8A-4147-A177-3AD203B41FA5}">
                      <a16:colId xmlns:a16="http://schemas.microsoft.com/office/drawing/2014/main" val="4214519592"/>
                    </a:ext>
                  </a:extLst>
                </a:gridCol>
                <a:gridCol w="4349329">
                  <a:extLst>
                    <a:ext uri="{9D8B030D-6E8A-4147-A177-3AD203B41FA5}">
                      <a16:colId xmlns:a16="http://schemas.microsoft.com/office/drawing/2014/main" val="641814677"/>
                    </a:ext>
                  </a:extLst>
                </a:gridCol>
                <a:gridCol w="4583728">
                  <a:extLst>
                    <a:ext uri="{9D8B030D-6E8A-4147-A177-3AD203B41FA5}">
                      <a16:colId xmlns:a16="http://schemas.microsoft.com/office/drawing/2014/main" val="740549523"/>
                    </a:ext>
                  </a:extLst>
                </a:gridCol>
              </a:tblGrid>
              <a:tr h="2714017">
                <a:tc>
                  <a:txBody>
                    <a:bodyPr/>
                    <a:lstStyle/>
                    <a:p>
                      <a:r>
                        <a:rPr lang="en-US" sz="1600" kern="1200" dirty="0">
                          <a:solidFill>
                            <a:schemeClr val="tx1"/>
                          </a:solidFill>
                          <a:effectLst/>
                          <a:latin typeface="+mn-lt"/>
                          <a:ea typeface="+mn-ea"/>
                          <a:cs typeface="+mn-cs"/>
                        </a:rPr>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 Does the branch expeditiously comply </a:t>
                      </a:r>
                    </a:p>
                    <a:p>
                      <a:r>
                        <a:rPr lang="en-US" sz="1800" kern="1200" dirty="0">
                          <a:solidFill>
                            <a:schemeClr val="tx1"/>
                          </a:solidFill>
                          <a:effectLst/>
                          <a:latin typeface="+mn-lt"/>
                          <a:ea typeface="+mn-ea"/>
                          <a:cs typeface="+mn-cs"/>
                        </a:rPr>
                        <a:t> with/respond to the communications from </a:t>
                      </a:r>
                    </a:p>
                    <a:p>
                      <a:r>
                        <a:rPr lang="en-US" sz="1800" kern="1200" dirty="0">
                          <a:solidFill>
                            <a:schemeClr val="tx1"/>
                          </a:solidFill>
                          <a:effectLst/>
                          <a:latin typeface="+mn-lt"/>
                          <a:ea typeface="+mn-ea"/>
                          <a:cs typeface="+mn-cs"/>
                        </a:rPr>
                        <a:t> the designated cell/Head Office as </a:t>
                      </a:r>
                    </a:p>
                    <a:p>
                      <a:r>
                        <a:rPr lang="en-US" sz="1800" kern="1200" dirty="0">
                          <a:solidFill>
                            <a:schemeClr val="tx1"/>
                          </a:solidFill>
                          <a:effectLst/>
                          <a:latin typeface="+mn-lt"/>
                          <a:ea typeface="+mn-ea"/>
                          <a:cs typeface="+mn-cs"/>
                        </a:rPr>
                        <a:t> regards  unmatched  transactions?  As at</a:t>
                      </a:r>
                      <a:r>
                        <a:rPr lang="en-IN" sz="1800" kern="1200" dirty="0">
                          <a:solidFill>
                            <a:schemeClr val="tx1"/>
                          </a:solidFill>
                          <a:effectLst/>
                          <a:latin typeface="+mn-lt"/>
                          <a:ea typeface="+mn-ea"/>
                          <a:cs typeface="+mn-cs"/>
                        </a:rPr>
                        <a:t> </a:t>
                      </a:r>
                    </a:p>
                    <a:p>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the    year-end are there any un- </a:t>
                      </a:r>
                    </a:p>
                    <a:p>
                      <a:r>
                        <a:rPr lang="en-US" sz="1800" kern="1200" dirty="0">
                          <a:solidFill>
                            <a:schemeClr val="tx1"/>
                          </a:solidFill>
                          <a:effectLst/>
                          <a:latin typeface="+mn-lt"/>
                          <a:ea typeface="+mn-ea"/>
                          <a:cs typeface="+mn-cs"/>
                        </a:rPr>
                        <a:t> responded/un-complied queries or</a:t>
                      </a:r>
                      <a:r>
                        <a:rPr lang="en-IN" sz="1800" kern="1200" dirty="0">
                          <a:solidFill>
                            <a:schemeClr val="tx1"/>
                          </a:solidFill>
                          <a:effectLst/>
                          <a:latin typeface="+mn-lt"/>
                          <a:ea typeface="+mn-ea"/>
                          <a:cs typeface="+mn-cs"/>
                        </a:rPr>
                        <a:t> </a:t>
                      </a:r>
                    </a:p>
                    <a:p>
                      <a:r>
                        <a:rPr lang="en-IN"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communications </a:t>
                      </a:r>
                      <a:r>
                        <a:rPr lang="en-US" sz="1800" kern="1200" dirty="0">
                          <a:solidFill>
                            <a:schemeClr val="tx1"/>
                          </a:solidFill>
                          <a:effectLst/>
                          <a:highlight>
                            <a:srgbClr val="FFFF00"/>
                          </a:highlight>
                          <a:latin typeface="+mn-lt"/>
                          <a:ea typeface="+mn-ea"/>
                          <a:cs typeface="+mn-cs"/>
                        </a:rPr>
                        <a:t>beyond 7 days</a:t>
                      </a:r>
                      <a:r>
                        <a:rPr lang="en-US" sz="1800" kern="1200" dirty="0">
                          <a:solidFill>
                            <a:schemeClr val="tx1"/>
                          </a:solidFill>
                          <a:effectLst/>
                          <a:latin typeface="+mn-lt"/>
                          <a:ea typeface="+mn-ea"/>
                          <a:cs typeface="+mn-cs"/>
                        </a:rPr>
                        <a:t>? If so, </a:t>
                      </a:r>
                    </a:p>
                    <a:p>
                      <a:r>
                        <a:rPr lang="en-US" sz="1800" kern="1200" dirty="0">
                          <a:solidFill>
                            <a:schemeClr val="tx1"/>
                          </a:solidFill>
                          <a:effectLst/>
                          <a:latin typeface="+mn-lt"/>
                          <a:ea typeface="+mn-ea"/>
                          <a:cs typeface="+mn-cs"/>
                        </a:rPr>
                        <a:t> give details?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 Obtain the correspondence file with designated cell / Head office for unmatched transactions. </a:t>
                      </a:r>
                    </a:p>
                    <a:p>
                      <a:r>
                        <a:rPr lang="en-US" sz="1800" dirty="0"/>
                        <a:t>• Comment on any </a:t>
                      </a:r>
                      <a:r>
                        <a:rPr lang="en-US" sz="1800" dirty="0" err="1"/>
                        <a:t>unresponded</a:t>
                      </a:r>
                      <a:r>
                        <a:rPr lang="en-US" sz="1800" dirty="0"/>
                        <a:t>/ </a:t>
                      </a:r>
                      <a:r>
                        <a:rPr lang="en-US" sz="1800" dirty="0" err="1"/>
                        <a:t>uncomplied</a:t>
                      </a:r>
                      <a:r>
                        <a:rPr lang="en-US" sz="1800" dirty="0"/>
                        <a:t> queries or communication, along with details of transactions.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7546325"/>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4. Frauds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66872686"/>
              </p:ext>
            </p:extLst>
          </p:nvPr>
        </p:nvGraphicFramePr>
        <p:xfrm>
          <a:off x="341751" y="1192650"/>
          <a:ext cx="9368986" cy="1650564"/>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1650564">
                <a:tc>
                  <a:txBody>
                    <a:bodyPr/>
                    <a:lstStyle/>
                    <a:p>
                      <a:r>
                        <a:rPr lang="en-US" sz="1600" kern="1200" dirty="0">
                          <a:solidFill>
                            <a:schemeClr val="tx1"/>
                          </a:solidFill>
                          <a:effectLst/>
                          <a:latin typeface="+mn-lt"/>
                          <a:ea typeface="+mn-ea"/>
                          <a:cs typeface="+mn-cs"/>
                        </a:rPr>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t>(</a:t>
                      </a:r>
                      <a:r>
                        <a:rPr lang="en-US" sz="1800" dirty="0" err="1"/>
                        <a:t>i</a:t>
                      </a:r>
                      <a:r>
                        <a:rPr lang="en-US" sz="1800" kern="1200" dirty="0">
                          <a:solidFill>
                            <a:schemeClr val="tx1"/>
                          </a:solidFill>
                          <a:effectLst/>
                          <a:latin typeface="+mn-lt"/>
                          <a:ea typeface="+mn-ea"/>
                          <a:cs typeface="+mn-cs"/>
                        </a:rPr>
                        <a:t>) </a:t>
                      </a:r>
                      <a:r>
                        <a:rPr lang="en-US" sz="1800" kern="1200" dirty="0">
                          <a:solidFill>
                            <a:schemeClr val="tx1"/>
                          </a:solidFill>
                          <a:effectLst/>
                          <a:highlight>
                            <a:srgbClr val="FFFF00"/>
                          </a:highlight>
                          <a:latin typeface="+mn-lt"/>
                          <a:ea typeface="+mn-ea"/>
                          <a:cs typeface="+mn-cs"/>
                        </a:rPr>
                        <a:t>Furnish particulars of:</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Frauds detected/classified but</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confirmation of reporting to RBI not</a:t>
                      </a:r>
                      <a:endParaRPr lang="en-IN" sz="1800" kern="1200" dirty="0">
                        <a:solidFill>
                          <a:schemeClr val="tx1"/>
                        </a:solidFill>
                        <a:effectLst/>
                        <a:highlight>
                          <a:srgbClr val="FFFF00"/>
                        </a:highlight>
                        <a:latin typeface="+mn-lt"/>
                        <a:ea typeface="+mn-ea"/>
                        <a:cs typeface="+mn-cs"/>
                      </a:endParaRPr>
                    </a:p>
                    <a:p>
                      <a:r>
                        <a:rPr lang="en-US" sz="1800" kern="1200" dirty="0">
                          <a:solidFill>
                            <a:schemeClr val="tx1"/>
                          </a:solidFill>
                          <a:effectLst/>
                          <a:highlight>
                            <a:srgbClr val="FFFF00"/>
                          </a:highlight>
                          <a:latin typeface="+mn-lt"/>
                          <a:ea typeface="+mn-ea"/>
                          <a:cs typeface="+mn-cs"/>
                        </a:rPr>
                        <a:t> available on record at branch.</a:t>
                      </a:r>
                      <a:endParaRPr lang="en-IN"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600" dirty="0"/>
                    </a:p>
                    <a:p>
                      <a:endParaRPr lang="en-US" sz="1600" dirty="0"/>
                    </a:p>
                    <a:p>
                      <a:r>
                        <a:rPr lang="en-US" sz="1800" dirty="0"/>
                        <a:t>Obtain a written confirmation on frauds if any detected and not reported to CO / RBI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376AC871-9FCD-4EC3-94C3-5A9FA9DF73F5}"/>
              </a:ext>
            </a:extLst>
          </p:cNvPr>
          <p:cNvGraphicFramePr>
            <a:graphicFrameLocks noGrp="1"/>
          </p:cNvGraphicFramePr>
          <p:nvPr>
            <p:extLst>
              <p:ext uri="{D42A27DB-BD31-4B8C-83A1-F6EECF244321}">
                <p14:modId xmlns:p14="http://schemas.microsoft.com/office/powerpoint/2010/main" val="1886170601"/>
              </p:ext>
            </p:extLst>
          </p:nvPr>
        </p:nvGraphicFramePr>
        <p:xfrm>
          <a:off x="341751" y="2843215"/>
          <a:ext cx="9456635" cy="2371724"/>
        </p:xfrm>
        <a:graphic>
          <a:graphicData uri="http://schemas.openxmlformats.org/drawingml/2006/table">
            <a:tbl>
              <a:tblPr firstRow="1" bandRow="1">
                <a:tableStyleId>{2D5ABB26-0587-4C30-8999-92F81FD0307C}</a:tableStyleId>
              </a:tblPr>
              <a:tblGrid>
                <a:gridCol w="739391">
                  <a:extLst>
                    <a:ext uri="{9D8B030D-6E8A-4147-A177-3AD203B41FA5}">
                      <a16:colId xmlns:a16="http://schemas.microsoft.com/office/drawing/2014/main" val="3347982632"/>
                    </a:ext>
                  </a:extLst>
                </a:gridCol>
                <a:gridCol w="4093973">
                  <a:extLst>
                    <a:ext uri="{9D8B030D-6E8A-4147-A177-3AD203B41FA5}">
                      <a16:colId xmlns:a16="http://schemas.microsoft.com/office/drawing/2014/main" val="578105961"/>
                    </a:ext>
                  </a:extLst>
                </a:gridCol>
                <a:gridCol w="4623271">
                  <a:extLst>
                    <a:ext uri="{9D8B030D-6E8A-4147-A177-3AD203B41FA5}">
                      <a16:colId xmlns:a16="http://schemas.microsoft.com/office/drawing/2014/main" val="2243736891"/>
                    </a:ext>
                  </a:extLst>
                </a:gridCol>
              </a:tblGrid>
              <a:tr h="2371724">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latin typeface="+mj-lt"/>
                        </a:rPr>
                        <a:t>(ii)</a:t>
                      </a:r>
                      <a:r>
                        <a:rPr lang="en-US" sz="1800" baseline="0" dirty="0">
                          <a:latin typeface="+mj-lt"/>
                        </a:rPr>
                        <a:t> </a:t>
                      </a:r>
                      <a:r>
                        <a:rPr lang="en-US" sz="1800" dirty="0">
                          <a:effectLst/>
                          <a:highlight>
                            <a:srgbClr val="FFFF00"/>
                          </a:highlight>
                          <a:latin typeface="+mj-lt"/>
                          <a:ea typeface="Times New Roman" panose="02020603050405020304" pitchFamily="18" charset="0"/>
                          <a:cs typeface="Times New Roman" panose="02020603050405020304" pitchFamily="18" charset="0"/>
                        </a:rPr>
                        <a:t>Whether any suspected or likely</a:t>
                      </a:r>
                    </a:p>
                    <a:p>
                      <a:pPr>
                        <a:lnSpc>
                          <a:spcPct val="150000"/>
                        </a:lnSpc>
                      </a:pPr>
                      <a:r>
                        <a:rPr lang="en-US" sz="1800" dirty="0">
                          <a:effectLst/>
                          <a:highlight>
                            <a:srgbClr val="FFFF00"/>
                          </a:highlight>
                          <a:latin typeface="+mj-lt"/>
                          <a:ea typeface="Times New Roman" panose="02020603050405020304" pitchFamily="18" charset="0"/>
                          <a:cs typeface="Times New Roman" panose="02020603050405020304" pitchFamily="18" charset="0"/>
                        </a:rPr>
                        <a:t> fraud cases are reported by branch to</a:t>
                      </a:r>
                    </a:p>
                    <a:p>
                      <a:pPr>
                        <a:lnSpc>
                          <a:spcPct val="150000"/>
                        </a:lnSpc>
                      </a:pPr>
                      <a:r>
                        <a:rPr lang="en-US" sz="1800" dirty="0">
                          <a:effectLst/>
                          <a:highlight>
                            <a:srgbClr val="FFFF00"/>
                          </a:highlight>
                          <a:latin typeface="+mj-lt"/>
                          <a:ea typeface="Times New Roman" panose="02020603050405020304" pitchFamily="18" charset="0"/>
                          <a:cs typeface="Times New Roman" panose="02020603050405020304" pitchFamily="18" charset="0"/>
                        </a:rPr>
                        <a:t> higher office during the year? If yes,</a:t>
                      </a:r>
                    </a:p>
                    <a:p>
                      <a:pPr>
                        <a:lnSpc>
                          <a:spcPct val="150000"/>
                        </a:lnSpc>
                      </a:pPr>
                      <a:r>
                        <a:rPr lang="en-US" sz="1800" dirty="0">
                          <a:effectLst/>
                          <a:highlight>
                            <a:srgbClr val="FFFF00"/>
                          </a:highlight>
                          <a:latin typeface="+mj-lt"/>
                          <a:ea typeface="Times New Roman" panose="02020603050405020304" pitchFamily="18" charset="0"/>
                          <a:cs typeface="Times New Roman" panose="02020603050405020304" pitchFamily="18" charset="0"/>
                        </a:rPr>
                        <a:t> provide the details thereof related to</a:t>
                      </a:r>
                    </a:p>
                    <a:p>
                      <a:pPr>
                        <a:lnSpc>
                          <a:spcPct val="150000"/>
                        </a:lnSpc>
                      </a:pPr>
                      <a:r>
                        <a:rPr lang="en-US" sz="1800" dirty="0">
                          <a:effectLst/>
                          <a:highlight>
                            <a:srgbClr val="FFFF00"/>
                          </a:highlight>
                          <a:latin typeface="+mj-lt"/>
                          <a:ea typeface="Times New Roman" panose="02020603050405020304" pitchFamily="18" charset="0"/>
                          <a:cs typeface="Times New Roman" panose="02020603050405020304" pitchFamily="18" charset="0"/>
                        </a:rPr>
                        <a:t> status of investigation.</a:t>
                      </a:r>
                    </a:p>
                    <a:p>
                      <a:endParaRPr lang="en-IN"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800" dirty="0"/>
                        <a:t>Enquire for suspected fraud cases </a:t>
                      </a:r>
                    </a:p>
                    <a:p>
                      <a:pPr marL="285750" indent="-285750">
                        <a:buFont typeface="Arial" panose="020B0604020202020204" pitchFamily="34" charset="0"/>
                        <a:buChar char="•"/>
                      </a:pPr>
                      <a:r>
                        <a:rPr lang="en-US" sz="1800" dirty="0"/>
                        <a:t>Based on audit, if any fraud is suspected, obtain branch response on the same </a:t>
                      </a:r>
                    </a:p>
                    <a:p>
                      <a:pPr marL="285750" indent="-285750">
                        <a:buFont typeface="Arial" panose="020B0604020202020204" pitchFamily="34" charset="0"/>
                        <a:buChar char="•"/>
                      </a:pPr>
                      <a:r>
                        <a:rPr lang="en-US" sz="1800" dirty="0"/>
                        <a:t>Report frauds as per Audit directions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400492"/>
                  </a:ext>
                </a:extLst>
              </a:tr>
            </a:tbl>
          </a:graphicData>
        </a:graphic>
      </p:graphicFrame>
    </p:spTree>
    <p:extLst>
      <p:ext uri="{BB962C8B-B14F-4D97-AF65-F5344CB8AC3E}">
        <p14:creationId xmlns:p14="http://schemas.microsoft.com/office/powerpoint/2010/main" val="4075477714"/>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4. Frauds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13726823"/>
              </p:ext>
            </p:extLst>
          </p:nvPr>
        </p:nvGraphicFramePr>
        <p:xfrm>
          <a:off x="341751" y="1192649"/>
          <a:ext cx="9368987" cy="5166360"/>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502082">
                  <a:extLst>
                    <a:ext uri="{9D8B030D-6E8A-4147-A177-3AD203B41FA5}">
                      <a16:colId xmlns:a16="http://schemas.microsoft.com/office/drawing/2014/main" val="641814677"/>
                    </a:ext>
                  </a:extLst>
                </a:gridCol>
                <a:gridCol w="4138613">
                  <a:extLst>
                    <a:ext uri="{9D8B030D-6E8A-4147-A177-3AD203B41FA5}">
                      <a16:colId xmlns:a16="http://schemas.microsoft.com/office/drawing/2014/main" val="740549523"/>
                    </a:ext>
                  </a:extLst>
                </a:gridCol>
              </a:tblGrid>
              <a:tr h="4950976">
                <a:tc>
                  <a:txBody>
                    <a:bodyPr/>
                    <a:lstStyle/>
                    <a:p>
                      <a:endParaRPr 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300" dirty="0">
                          <a:effectLst/>
                          <a:highlight>
                            <a:srgbClr val="FFFF00"/>
                          </a:highlight>
                          <a:latin typeface="+mj-lt"/>
                          <a:ea typeface="Times New Roman" panose="02020603050405020304" pitchFamily="18" charset="0"/>
                          <a:cs typeface="Times New Roman" panose="02020603050405020304" pitchFamily="18" charset="0"/>
                        </a:rPr>
                        <a:t> (iii) </a:t>
                      </a:r>
                      <a:r>
                        <a:rPr lang="en-US" sz="1500" dirty="0">
                          <a:highlight>
                            <a:srgbClr val="FFFF00"/>
                          </a:highlight>
                        </a:rPr>
                        <a:t>In respect of fraud, based on your overall  observation,  please provide your comments on the potential risk areas  which might lead to perpetuation of fraud </a:t>
                      </a:r>
                      <a:r>
                        <a:rPr lang="en-US" sz="1500" dirty="0"/>
                        <a:t>(e.g. falsification of accounts/false representation by the borrower; misappropriation of funds especially through related party/ shell company transactions; forgery and fabrication of financial documents like invoices, debtor lists, stock statements, trade credit documents, shipping bills, work orders and encumbrance certificates and avail credit; Use of current accounts outside consortium where Trust and Retention Account (TRA) is maintained, to divert funds; List of Debtors/ Creditors were being fabricated and receivables were not followed up/ write off of debt of relate parties; Fake export/shipping bill, etc.; Over statement of invoice amounts, stock statements, shipping bills, turnover; fly by night operations -including the cases where vendors, related/ associate parties, manufacturing units etc. aren’t available on the registered addresses; Round Tripping of funds, etc.)</a:t>
                      </a:r>
                    </a:p>
                    <a:p>
                      <a:endParaRPr lang="en-US" sz="1200" dirty="0">
                        <a:effectLst/>
                        <a:highlight>
                          <a:srgbClr val="FFFF00"/>
                        </a:highlight>
                        <a:latin typeface="+mj-lt"/>
                        <a:ea typeface="Times New Roman" panose="02020603050405020304" pitchFamily="18" charset="0"/>
                        <a:cs typeface="Times New Roman" panose="02020603050405020304" pitchFamily="18" charset="0"/>
                      </a:endParaRPr>
                    </a:p>
                    <a:p>
                      <a:endParaRPr lang="en-IN" sz="1200" dirty="0">
                        <a:effectLst/>
                        <a:highlight>
                          <a:srgbClr val="FFFF00"/>
                        </a:highligh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p>
                      <a:endParaRPr lang="en-US" sz="1400" dirty="0"/>
                    </a:p>
                    <a:p>
                      <a:pPr marL="285750" indent="-285750">
                        <a:buFont typeface="Arial" panose="020B0604020202020204" pitchFamily="34" charset="0"/>
                        <a:buChar char="•"/>
                      </a:pPr>
                      <a:r>
                        <a:rPr lang="en-US" sz="1400" dirty="0"/>
                        <a:t>Review the RBI Master directions on Frauds </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 Verify to the extent possible on such Red flag indicators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302572905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50875" y="0"/>
            <a:ext cx="9059863" cy="822959"/>
          </a:xfrm>
        </p:spPr>
        <p:txBody>
          <a:bodyPr/>
          <a:lstStyle/>
          <a:p>
            <a:pPr eaLnBrk="1" hangingPunct="1"/>
            <a:r>
              <a:rPr lang="en-US" sz="3600" dirty="0">
                <a:solidFill>
                  <a:srgbClr val="FF0000"/>
                </a:solidFill>
              </a:rPr>
              <a:t>Must Do’s</a:t>
            </a:r>
          </a:p>
        </p:txBody>
      </p:sp>
      <p:sp>
        <p:nvSpPr>
          <p:cNvPr id="15366" name="Rectangle 3"/>
          <p:cNvSpPr>
            <a:spLocks noGrp="1" noChangeArrowheads="1"/>
          </p:cNvSpPr>
          <p:nvPr>
            <p:ph type="body" idx="1"/>
          </p:nvPr>
        </p:nvSpPr>
        <p:spPr>
          <a:xfrm>
            <a:off x="244475" y="1508760"/>
            <a:ext cx="9424988" cy="4679315"/>
          </a:xfrm>
        </p:spPr>
        <p:txBody>
          <a:bodyPr/>
          <a:lstStyle/>
          <a:p>
            <a:pPr algn="just" eaLnBrk="1" hangingPunct="1">
              <a:tabLst>
                <a:tab pos="1889125" algn="l"/>
              </a:tabLst>
            </a:pPr>
            <a:r>
              <a:rPr lang="en-US" sz="2800" dirty="0"/>
              <a:t>Important work to be done by partners only</a:t>
            </a:r>
          </a:p>
          <a:p>
            <a:pPr algn="just" eaLnBrk="1" hangingPunct="1">
              <a:tabLst>
                <a:tab pos="1889125" algn="l"/>
              </a:tabLst>
            </a:pPr>
            <a:r>
              <a:rPr lang="en-US" sz="2800" dirty="0"/>
              <a:t>Training to staff is a must</a:t>
            </a:r>
          </a:p>
          <a:p>
            <a:pPr algn="just" eaLnBrk="1" hangingPunct="1">
              <a:spcBef>
                <a:spcPts val="0"/>
              </a:spcBef>
            </a:pPr>
            <a:r>
              <a:rPr lang="en-US" sz="2800" dirty="0" smtClean="0"/>
              <a:t>Main </a:t>
            </a:r>
            <a:r>
              <a:rPr lang="en-US" sz="2800" dirty="0"/>
              <a:t>Audit Report and LFAR are two separate reports.</a:t>
            </a:r>
          </a:p>
          <a:p>
            <a:pPr algn="just" eaLnBrk="1" hangingPunct="1">
              <a:spcBef>
                <a:spcPts val="0"/>
              </a:spcBef>
            </a:pPr>
            <a:r>
              <a:rPr lang="en-US" sz="2800" dirty="0" smtClean="0"/>
              <a:t>Main </a:t>
            </a:r>
            <a:r>
              <a:rPr lang="en-US" sz="2800" dirty="0"/>
              <a:t>Report is a self contained document and should not contain any references to LFAR.</a:t>
            </a:r>
          </a:p>
          <a:p>
            <a:pPr algn="just" eaLnBrk="1" hangingPunct="1">
              <a:spcBef>
                <a:spcPts val="0"/>
              </a:spcBef>
            </a:pPr>
            <a:r>
              <a:rPr lang="en-US" sz="2800" dirty="0"/>
              <a:t>Should be sufficiently detailed and quantified to enable expeditious consolidation.</a:t>
            </a:r>
          </a:p>
          <a:p>
            <a:pPr algn="just" eaLnBrk="1" hangingPunct="1">
              <a:spcBef>
                <a:spcPts val="0"/>
              </a:spcBef>
              <a:tabLst>
                <a:tab pos="1889125" algn="l"/>
              </a:tabLst>
            </a:pPr>
            <a:r>
              <a:rPr lang="en-US" sz="2800" dirty="0"/>
              <a:t>Do not make current year’s LFAR </a:t>
            </a:r>
            <a:r>
              <a:rPr lang="en-US" sz="2800" u="sng" dirty="0"/>
              <a:t>a replica</a:t>
            </a:r>
            <a:r>
              <a:rPr lang="en-US" sz="2800" dirty="0"/>
              <a:t> of previous year</a:t>
            </a:r>
            <a:r>
              <a:rPr lang="en-US" sz="2800" dirty="0" smtClean="0"/>
              <a:t>.</a:t>
            </a:r>
          </a:p>
          <a:p>
            <a:pPr algn="just" eaLnBrk="1" hangingPunct="1">
              <a:spcBef>
                <a:spcPts val="0"/>
              </a:spcBef>
              <a:tabLst>
                <a:tab pos="1889125" algn="l"/>
              </a:tabLst>
            </a:pPr>
            <a:endParaRPr lang="en-US" sz="2800" dirty="0"/>
          </a:p>
        </p:txBody>
      </p:sp>
    </p:spTree>
    <p:extLst>
      <p:ext uri="{BB962C8B-B14F-4D97-AF65-F5344CB8AC3E}">
        <p14:creationId xmlns:p14="http://schemas.microsoft.com/office/powerpoint/2010/main" val="257848541"/>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5. Implementation of KYCAML Guidelines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21476028"/>
              </p:ext>
            </p:extLst>
          </p:nvPr>
        </p:nvGraphicFramePr>
        <p:xfrm>
          <a:off x="341751" y="1192649"/>
          <a:ext cx="9368986" cy="2666045"/>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63932">
                  <a:extLst>
                    <a:ext uri="{9D8B030D-6E8A-4147-A177-3AD203B41FA5}">
                      <a16:colId xmlns:a16="http://schemas.microsoft.com/office/drawing/2014/main" val="641814677"/>
                    </a:ext>
                  </a:extLst>
                </a:gridCol>
                <a:gridCol w="4576762">
                  <a:extLst>
                    <a:ext uri="{9D8B030D-6E8A-4147-A177-3AD203B41FA5}">
                      <a16:colId xmlns:a16="http://schemas.microsoft.com/office/drawing/2014/main" val="740549523"/>
                    </a:ext>
                  </a:extLst>
                </a:gridCol>
              </a:tblGrid>
              <a:tr h="2666045">
                <a:tc>
                  <a:txBody>
                    <a:bodyPr/>
                    <a:lstStyle/>
                    <a:p>
                      <a:r>
                        <a:rPr lang="en-US" sz="1600" kern="1200" dirty="0">
                          <a:solidFill>
                            <a:schemeClr val="tx1"/>
                          </a:solidFill>
                          <a:effectLst/>
                          <a:latin typeface="+mn-lt"/>
                          <a:ea typeface="+mn-ea"/>
                          <a:cs typeface="+mn-cs"/>
                        </a:rPr>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solidFill>
                            <a:schemeClr val="tx1"/>
                          </a:solidFill>
                          <a:effectLst/>
                          <a:latin typeface="+mj-lt"/>
                          <a:ea typeface="Times New Roman" panose="02020603050405020304" pitchFamily="18" charset="0"/>
                          <a:cs typeface="Times New Roman" panose="02020603050405020304" pitchFamily="18" charset="0"/>
                        </a:rPr>
                        <a:t>(iv) </a:t>
                      </a:r>
                      <a:r>
                        <a:rPr lang="en-US" sz="1800" kern="1200" dirty="0">
                          <a:solidFill>
                            <a:schemeClr val="tx1"/>
                          </a:solidFill>
                          <a:effectLst/>
                          <a:highlight>
                            <a:srgbClr val="FFFF00"/>
                          </a:highlight>
                          <a:latin typeface="+mn-lt"/>
                          <a:ea typeface="+mn-ea"/>
                          <a:cs typeface="+mn-cs"/>
                        </a:rPr>
                        <a:t>Whether the system of Early</a:t>
                      </a:r>
                    </a:p>
                    <a:p>
                      <a:r>
                        <a:rPr lang="en-US" sz="1800" kern="1200" dirty="0">
                          <a:solidFill>
                            <a:schemeClr val="tx1"/>
                          </a:solidFill>
                          <a:effectLst/>
                          <a:highlight>
                            <a:srgbClr val="FFFF00"/>
                          </a:highlight>
                          <a:latin typeface="+mn-lt"/>
                          <a:ea typeface="+mn-ea"/>
                          <a:cs typeface="+mn-cs"/>
                        </a:rPr>
                        <a:t> Warning Framework is working </a:t>
                      </a:r>
                    </a:p>
                    <a:p>
                      <a:r>
                        <a:rPr lang="en-US" sz="1800" kern="1200" dirty="0">
                          <a:solidFill>
                            <a:schemeClr val="tx1"/>
                          </a:solidFill>
                          <a:effectLst/>
                          <a:highlight>
                            <a:srgbClr val="FFFF00"/>
                          </a:highlight>
                          <a:latin typeface="+mn-lt"/>
                          <a:ea typeface="+mn-ea"/>
                          <a:cs typeface="+mn-cs"/>
                        </a:rPr>
                        <a:t> effectively and as required, the early, </a:t>
                      </a:r>
                    </a:p>
                    <a:p>
                      <a:r>
                        <a:rPr lang="en-US" sz="1800" kern="1200" dirty="0">
                          <a:solidFill>
                            <a:schemeClr val="tx1"/>
                          </a:solidFill>
                          <a:effectLst/>
                          <a:highlight>
                            <a:srgbClr val="FFFF00"/>
                          </a:highlight>
                          <a:latin typeface="+mn-lt"/>
                          <a:ea typeface="+mn-ea"/>
                          <a:cs typeface="+mn-cs"/>
                        </a:rPr>
                        <a:t> warning signals form the basis</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for </a:t>
                      </a:r>
                    </a:p>
                    <a:p>
                      <a:r>
                        <a:rPr lang="en-US" sz="1800" kern="1200" dirty="0">
                          <a:solidFill>
                            <a:schemeClr val="tx1"/>
                          </a:solidFill>
                          <a:effectLst/>
                          <a:highlight>
                            <a:srgbClr val="FFFF00"/>
                          </a:highlight>
                          <a:latin typeface="+mn-lt"/>
                          <a:ea typeface="+mn-ea"/>
                          <a:cs typeface="+mn-cs"/>
                        </a:rPr>
                        <a:t> classifying an account as RFA.</a:t>
                      </a:r>
                      <a:endParaRPr lang="en-IN" sz="1800" kern="1200" dirty="0">
                        <a:solidFill>
                          <a:schemeClr val="tx1"/>
                        </a:solidFill>
                        <a:effectLst/>
                        <a:highlight>
                          <a:srgbClr val="FFFF00"/>
                        </a:highligh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Review the RBI Master directions on Frauds</a:t>
                      </a:r>
                    </a:p>
                    <a:p>
                      <a:pPr marL="285750" indent="-285750">
                        <a:buFont typeface="Arial" panose="020B0604020202020204" pitchFamily="34" charset="0"/>
                        <a:buChar char="•"/>
                      </a:pPr>
                      <a:r>
                        <a:rPr lang="en-US" sz="1600" dirty="0"/>
                        <a:t>Verify to the extent possible on such Red flag indicators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graphicFrame>
        <p:nvGraphicFramePr>
          <p:cNvPr id="3" name="Table 2">
            <a:extLst>
              <a:ext uri="{FF2B5EF4-FFF2-40B4-BE49-F238E27FC236}">
                <a16:creationId xmlns:a16="http://schemas.microsoft.com/office/drawing/2014/main" id="{376AC871-9FCD-4EC3-94C3-5A9FA9DF73F5}"/>
              </a:ext>
            </a:extLst>
          </p:cNvPr>
          <p:cNvGraphicFramePr>
            <a:graphicFrameLocks noGrp="1"/>
          </p:cNvGraphicFramePr>
          <p:nvPr>
            <p:extLst>
              <p:ext uri="{D42A27DB-BD31-4B8C-83A1-F6EECF244321}">
                <p14:modId xmlns:p14="http://schemas.microsoft.com/office/powerpoint/2010/main" val="2368819940"/>
              </p:ext>
            </p:extLst>
          </p:nvPr>
        </p:nvGraphicFramePr>
        <p:xfrm>
          <a:off x="341751" y="3858694"/>
          <a:ext cx="9354699" cy="2182183"/>
        </p:xfrm>
        <a:graphic>
          <a:graphicData uri="http://schemas.openxmlformats.org/drawingml/2006/table">
            <a:tbl>
              <a:tblPr firstRow="1" bandRow="1">
                <a:tableStyleId>{2D5ABB26-0587-4C30-8999-92F81FD0307C}</a:tableStyleId>
              </a:tblPr>
              <a:tblGrid>
                <a:gridCol w="739391">
                  <a:extLst>
                    <a:ext uri="{9D8B030D-6E8A-4147-A177-3AD203B41FA5}">
                      <a16:colId xmlns:a16="http://schemas.microsoft.com/office/drawing/2014/main" val="3347982632"/>
                    </a:ext>
                  </a:extLst>
                </a:gridCol>
                <a:gridCol w="4043308">
                  <a:extLst>
                    <a:ext uri="{9D8B030D-6E8A-4147-A177-3AD203B41FA5}">
                      <a16:colId xmlns:a16="http://schemas.microsoft.com/office/drawing/2014/main" val="578105961"/>
                    </a:ext>
                  </a:extLst>
                </a:gridCol>
                <a:gridCol w="4572000">
                  <a:extLst>
                    <a:ext uri="{9D8B030D-6E8A-4147-A177-3AD203B41FA5}">
                      <a16:colId xmlns:a16="http://schemas.microsoft.com/office/drawing/2014/main" val="2243736891"/>
                    </a:ext>
                  </a:extLst>
                </a:gridCol>
              </a:tblGrid>
              <a:tr h="2182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p>
                    <a:p>
                      <a:r>
                        <a:rPr lang="en-US" b="1" dirty="0"/>
                        <a:t>(v)</a:t>
                      </a:r>
                      <a:r>
                        <a:rPr lang="en-US" b="1" baseline="0" dirty="0"/>
                        <a:t> </a:t>
                      </a:r>
                      <a:r>
                        <a:rPr lang="en-US" b="1" dirty="0"/>
                        <a:t>Implementation of KYCAML</a:t>
                      </a:r>
                      <a:endParaRPr lang="en-IN" b="1" dirty="0"/>
                    </a:p>
                    <a:p>
                      <a:r>
                        <a:rPr lang="en-US" b="1" dirty="0"/>
                        <a:t> Guidelines </a:t>
                      </a:r>
                      <a:r>
                        <a:rPr lang="en-US" dirty="0"/>
                        <a:t>Whether the branch has  </a:t>
                      </a:r>
                    </a:p>
                    <a:p>
                      <a:r>
                        <a:rPr lang="en-US" dirty="0"/>
                        <a:t>  adequate systems and processes, as </a:t>
                      </a:r>
                    </a:p>
                    <a:p>
                      <a:r>
                        <a:rPr lang="en-US" dirty="0"/>
                        <a:t>  required, to ensure     adherence    to     </a:t>
                      </a:r>
                    </a:p>
                    <a:p>
                      <a:r>
                        <a:rPr lang="en-US" dirty="0"/>
                        <a:t>  KYC</a:t>
                      </a:r>
                      <a:r>
                        <a:rPr lang="en-US" sz="1800" kern="1200" dirty="0">
                          <a:solidFill>
                            <a:schemeClr val="tx1"/>
                          </a:solidFill>
                          <a:effectLst/>
                          <a:highlight>
                            <a:srgbClr val="FFFF00"/>
                          </a:highlight>
                          <a:latin typeface="+mn-lt"/>
                          <a:ea typeface="+mn-ea"/>
                          <a:cs typeface="+mn-cs"/>
                        </a:rPr>
                        <a:t>/AML</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guidelines </a:t>
                      </a:r>
                      <a:r>
                        <a:rPr lang="en-US" dirty="0"/>
                        <a:t>towards   </a:t>
                      </a:r>
                    </a:p>
                    <a:p>
                      <a:r>
                        <a:rPr lang="en-US" dirty="0"/>
                        <a:t>  prevention of money</a:t>
                      </a:r>
                      <a:r>
                        <a:rPr lang="en-IN" dirty="0"/>
                        <a:t> </a:t>
                      </a:r>
                      <a:r>
                        <a:rPr lang="en-US" dirty="0"/>
                        <a:t>laundering and </a:t>
                      </a:r>
                    </a:p>
                    <a:p>
                      <a:r>
                        <a:rPr lang="en-US" dirty="0"/>
                        <a:t>  terrorist financing</a:t>
                      </a:r>
                      <a:endParaRPr lang="en-IN"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Review the process in the branch for KYC</a:t>
                      </a:r>
                    </a:p>
                    <a:p>
                      <a:r>
                        <a:rPr lang="en-US" sz="1600" dirty="0"/>
                        <a:t>/ AML</a:t>
                      </a:r>
                    </a:p>
                    <a:p>
                      <a:r>
                        <a:rPr lang="en-US" sz="1600" dirty="0"/>
                        <a:t>• Is there a proper process is place to</a:t>
                      </a:r>
                    </a:p>
                    <a:p>
                      <a:r>
                        <a:rPr lang="en-US" sz="1600" dirty="0"/>
                        <a:t>mitigate such risks?</a:t>
                      </a:r>
                    </a:p>
                    <a:p>
                      <a:r>
                        <a:rPr lang="en-US" sz="1600" dirty="0"/>
                        <a:t>• If the process is not followed, the same</a:t>
                      </a:r>
                    </a:p>
                    <a:p>
                      <a:r>
                        <a:rPr lang="en-US" sz="1600" dirty="0"/>
                        <a:t>needs to be reported along with instances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400492"/>
                  </a:ext>
                </a:extLst>
              </a:tr>
            </a:tbl>
          </a:graphicData>
        </a:graphic>
      </p:graphicFrame>
    </p:spTree>
    <p:extLst>
      <p:ext uri="{BB962C8B-B14F-4D97-AF65-F5344CB8AC3E}">
        <p14:creationId xmlns:p14="http://schemas.microsoft.com/office/powerpoint/2010/main" val="1640447300"/>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6. Management Information System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9357746"/>
              </p:ext>
            </p:extLst>
          </p:nvPr>
        </p:nvGraphicFramePr>
        <p:xfrm>
          <a:off x="341751" y="1192649"/>
          <a:ext cx="9368986" cy="1613613"/>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1613613">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dirty="0"/>
                        <a:t>Whether the branch followed the KYC/</a:t>
                      </a:r>
                      <a:r>
                        <a:rPr lang="en-US" sz="1800" kern="1200" dirty="0">
                          <a:solidFill>
                            <a:schemeClr val="tx1"/>
                          </a:solidFill>
                          <a:effectLst/>
                          <a:highlight>
                            <a:srgbClr val="FFFF00"/>
                          </a:highlight>
                          <a:latin typeface="+mn-lt"/>
                          <a:ea typeface="+mn-ea"/>
                          <a:cs typeface="+mn-cs"/>
                        </a:rPr>
                        <a:t>AML guidelines </a:t>
                      </a:r>
                      <a:r>
                        <a:rPr lang="en-US" dirty="0"/>
                        <a:t>based on the test</a:t>
                      </a:r>
                      <a:endParaRPr lang="en-IN" dirty="0"/>
                    </a:p>
                    <a:p>
                      <a:r>
                        <a:rPr lang="en-US" dirty="0"/>
                        <a:t>check carried out by the branch auditors</a:t>
                      </a:r>
                      <a:endParaRPr lang="en-IN"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Obtain the KYC / AML guidelines</a:t>
                      </a:r>
                    </a:p>
                    <a:p>
                      <a:r>
                        <a:rPr lang="en-US" sz="1600" dirty="0"/>
                        <a:t>• Test check for sample of large accounts</a:t>
                      </a:r>
                    </a:p>
                    <a:p>
                      <a:r>
                        <a:rPr lang="en-US" sz="1600" dirty="0"/>
                        <a:t>• Report non compliance</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501895502"/>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chemeClr val="accent6">
                    <a:lumMod val="50000"/>
                  </a:schemeClr>
                </a:solidFill>
              </a:rPr>
              <a:t>IV – GENERAL	6. </a:t>
            </a:r>
            <a:r>
              <a:rPr lang="en-US" b="1" dirty="0">
                <a:solidFill>
                  <a:schemeClr val="accent6">
                    <a:lumMod val="50000"/>
                  </a:schemeClr>
                </a:solidFill>
              </a:rPr>
              <a:t>Management Information System</a:t>
            </a:r>
            <a:br>
              <a:rPr lang="en-US" b="1" dirty="0">
                <a:solidFill>
                  <a:schemeClr val="accent6">
                    <a:lumMod val="50000"/>
                  </a:schemeClr>
                </a:solidFill>
              </a:rPr>
            </a:br>
            <a:r>
              <a:rPr lang="en-US" dirty="0">
                <a:solidFill>
                  <a:schemeClr val="accent6">
                    <a:lumMod val="50000"/>
                  </a:schemeClr>
                </a:solidFill>
              </a:rPr>
              <a:t>		 </a:t>
            </a:r>
            <a:br>
              <a:rPr lang="en-US" dirty="0">
                <a:solidFill>
                  <a:schemeClr val="accent6">
                    <a:lumMod val="50000"/>
                  </a:schemeClr>
                </a:solidFill>
              </a:rPr>
            </a:br>
            <a:endParaRPr lang="en-US" dirty="0">
              <a:solidFill>
                <a:schemeClr val="accent6">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04767656"/>
              </p:ext>
            </p:extLst>
          </p:nvPr>
        </p:nvGraphicFramePr>
        <p:xfrm>
          <a:off x="341751" y="1192649"/>
          <a:ext cx="9368986" cy="3652620"/>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3652620">
                <a:tc>
                  <a:txBody>
                    <a:bodyPr/>
                    <a:lstStyle/>
                    <a:p>
                      <a:r>
                        <a:rPr lang="en-US" sz="1600"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solidFill>
                            <a:schemeClr val="tx1"/>
                          </a:solidFill>
                          <a:effectLst/>
                          <a:highlight>
                            <a:srgbClr val="FFFF00"/>
                          </a:highlight>
                          <a:latin typeface="+mn-lt"/>
                          <a:ea typeface="+mn-ea"/>
                          <a:cs typeface="+mn-cs"/>
                        </a:rPr>
                        <a:t>Whether   the   branch   has   the</a:t>
                      </a:r>
                    </a:p>
                    <a:p>
                      <a:pPr marL="0" algn="l" defTabSz="914400" rtl="0" eaLnBrk="1" latinLnBrk="0" hangingPunct="1"/>
                      <a:r>
                        <a:rPr lang="en-US" sz="1800" kern="1200" dirty="0">
                          <a:solidFill>
                            <a:schemeClr val="tx1"/>
                          </a:solidFill>
                          <a:effectLst/>
                          <a:highlight>
                            <a:srgbClr val="FFFF00"/>
                          </a:highlight>
                          <a:latin typeface="+mn-lt"/>
                          <a:ea typeface="+mn-ea"/>
                          <a:cs typeface="+mn-cs"/>
                        </a:rPr>
                        <a:t> proper</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systems and procedures to </a:t>
                      </a:r>
                    </a:p>
                    <a:p>
                      <a:pPr marL="0" algn="l" defTabSz="914400" rtl="0" eaLnBrk="1" latinLnBrk="0" hangingPunct="1"/>
                      <a:r>
                        <a:rPr lang="en-US" sz="1800" kern="1200" dirty="0">
                          <a:solidFill>
                            <a:schemeClr val="tx1"/>
                          </a:solidFill>
                          <a:effectLst/>
                          <a:highlight>
                            <a:srgbClr val="FFFF00"/>
                          </a:highlight>
                          <a:latin typeface="+mn-lt"/>
                          <a:ea typeface="+mn-ea"/>
                          <a:cs typeface="+mn-cs"/>
                        </a:rPr>
                        <a:t> ensure </a:t>
                      </a:r>
                      <a:r>
                        <a:rPr lang="en-US" sz="1800" kern="1200" dirty="0" smtClean="0">
                          <a:solidFill>
                            <a:schemeClr val="tx1"/>
                          </a:solidFill>
                          <a:effectLst/>
                          <a:highlight>
                            <a:srgbClr val="FFFF00"/>
                          </a:highlight>
                          <a:latin typeface="+mn-lt"/>
                          <a:ea typeface="+mn-ea"/>
                          <a:cs typeface="+mn-cs"/>
                        </a:rPr>
                        <a:t>data integrity   </a:t>
                      </a:r>
                      <a:r>
                        <a:rPr lang="en-US" sz="1800" kern="1200" dirty="0">
                          <a:solidFill>
                            <a:schemeClr val="tx1"/>
                          </a:solidFill>
                          <a:effectLst/>
                          <a:highlight>
                            <a:srgbClr val="FFFF00"/>
                          </a:highlight>
                          <a:latin typeface="+mn-lt"/>
                          <a:ea typeface="+mn-ea"/>
                          <a:cs typeface="+mn-cs"/>
                        </a:rPr>
                        <a:t>relating   to   all   </a:t>
                      </a:r>
                    </a:p>
                    <a:p>
                      <a:pPr marL="0" algn="l" defTabSz="914400" rtl="0" eaLnBrk="1" latinLnBrk="0" hangingPunct="1"/>
                      <a:r>
                        <a:rPr lang="en-US" sz="1800" kern="1200" dirty="0">
                          <a:solidFill>
                            <a:schemeClr val="tx1"/>
                          </a:solidFill>
                          <a:effectLst/>
                          <a:highlight>
                            <a:srgbClr val="FFFF00"/>
                          </a:highlight>
                          <a:latin typeface="+mn-lt"/>
                          <a:ea typeface="+mn-ea"/>
                          <a:cs typeface="+mn-cs"/>
                        </a:rPr>
                        <a:t> data  inputs</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which   are   to   be   used   </a:t>
                      </a:r>
                      <a:br>
                        <a:rPr lang="en-US" sz="1800" kern="1200" dirty="0">
                          <a:solidFill>
                            <a:schemeClr val="tx1"/>
                          </a:solidFill>
                          <a:effectLst/>
                          <a:highlight>
                            <a:srgbClr val="FFFF00"/>
                          </a:highlight>
                          <a:latin typeface="+mn-lt"/>
                          <a:ea typeface="+mn-ea"/>
                          <a:cs typeface="+mn-cs"/>
                        </a:rPr>
                      </a:br>
                      <a:r>
                        <a:rPr lang="en-US" sz="1800" kern="1200" dirty="0">
                          <a:solidFill>
                            <a:schemeClr val="tx1"/>
                          </a:solidFill>
                          <a:effectLst/>
                          <a:highlight>
                            <a:srgbClr val="FFFF00"/>
                          </a:highlight>
                          <a:latin typeface="+mn-lt"/>
                          <a:ea typeface="+mn-ea"/>
                          <a:cs typeface="+mn-cs"/>
                        </a:rPr>
                        <a:t> for   MIS  at</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corporate office level and </a:t>
                      </a:r>
                    </a:p>
                    <a:p>
                      <a:pPr marL="0" algn="l" defTabSz="914400" rtl="0" eaLnBrk="1" latinLnBrk="0" hangingPunct="1"/>
                      <a:r>
                        <a:rPr lang="en-US" sz="1800" kern="1200" dirty="0">
                          <a:solidFill>
                            <a:schemeClr val="tx1"/>
                          </a:solidFill>
                          <a:effectLst/>
                          <a:highlight>
                            <a:srgbClr val="FFFF00"/>
                          </a:highlight>
                          <a:latin typeface="+mn-lt"/>
                          <a:ea typeface="+mn-ea"/>
                          <a:cs typeface="+mn-cs"/>
                        </a:rPr>
                        <a:t> for</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supervisory   reporting   purposes. </a:t>
                      </a:r>
                    </a:p>
                    <a:p>
                      <a:pPr marL="0" algn="l" defTabSz="914400" rtl="0" eaLnBrk="1" latinLnBrk="0" hangingPunct="1"/>
                      <a:r>
                        <a:rPr lang="en-US" sz="1800" kern="1200" dirty="0">
                          <a:solidFill>
                            <a:schemeClr val="tx1"/>
                          </a:solidFill>
                          <a:effectLst/>
                          <a:highlight>
                            <a:srgbClr val="FFFF00"/>
                          </a:highlight>
                          <a:latin typeface="+mn-lt"/>
                          <a:ea typeface="+mn-ea"/>
                          <a:cs typeface="+mn-cs"/>
                        </a:rPr>
                        <a:t> Have</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you  come  across  any  </a:t>
                      </a:r>
                    </a:p>
                    <a:p>
                      <a:pPr marL="0" algn="l" defTabSz="914400" rtl="0" eaLnBrk="1" latinLnBrk="0" hangingPunct="1"/>
                      <a:r>
                        <a:rPr lang="en-US" sz="1800" kern="1200" dirty="0">
                          <a:solidFill>
                            <a:schemeClr val="tx1"/>
                          </a:solidFill>
                          <a:effectLst/>
                          <a:highlight>
                            <a:srgbClr val="FFFF00"/>
                          </a:highlight>
                          <a:latin typeface="+mn-lt"/>
                          <a:ea typeface="+mn-ea"/>
                          <a:cs typeface="+mn-cs"/>
                        </a:rPr>
                        <a:t> instances where</a:t>
                      </a:r>
                      <a:r>
                        <a:rPr lang="en-IN" sz="1800" kern="1200" dirty="0">
                          <a:solidFill>
                            <a:schemeClr val="tx1"/>
                          </a:solidFill>
                          <a:effectLst/>
                          <a:highlight>
                            <a:srgbClr val="FFFF00"/>
                          </a:highlight>
                          <a:latin typeface="+mn-lt"/>
                          <a:ea typeface="+mn-ea"/>
                          <a:cs typeface="+mn-cs"/>
                        </a:rPr>
                        <a:t> </a:t>
                      </a:r>
                      <a:r>
                        <a:rPr lang="en-US" sz="1800" kern="1200" dirty="0">
                          <a:solidFill>
                            <a:schemeClr val="tx1"/>
                          </a:solidFill>
                          <a:effectLst/>
                          <a:highlight>
                            <a:srgbClr val="FFFF00"/>
                          </a:highlight>
                          <a:latin typeface="+mn-lt"/>
                          <a:ea typeface="+mn-ea"/>
                          <a:cs typeface="+mn-cs"/>
                        </a:rPr>
                        <a:t>data integrity was </a:t>
                      </a:r>
                    </a:p>
                    <a:p>
                      <a:pPr marL="0" algn="l" defTabSz="914400" rtl="0" eaLnBrk="1" latinLnBrk="0" hangingPunct="1"/>
                      <a:r>
                        <a:rPr lang="en-US" sz="1800" kern="1200" dirty="0">
                          <a:solidFill>
                            <a:schemeClr val="tx1"/>
                          </a:solidFill>
                          <a:effectLst/>
                          <a:highlight>
                            <a:srgbClr val="FFFF00"/>
                          </a:highlight>
                          <a:latin typeface="+mn-lt"/>
                          <a:ea typeface="+mn-ea"/>
                          <a:cs typeface="+mn-cs"/>
                        </a:rPr>
                        <a:t> compromised?</a:t>
                      </a:r>
                      <a:r>
                        <a:rPr lang="en-IN" sz="1800" kern="1200" dirty="0">
                          <a:solidFill>
                            <a:schemeClr val="tx1"/>
                          </a:solidFill>
                          <a:effectLst/>
                          <a:highlight>
                            <a:srgbClr val="FFFF00"/>
                          </a:highlight>
                          <a:latin typeface="+mn-lt"/>
                          <a:ea typeface="+mn-ea"/>
                          <a:cs typeface="+mn-cs"/>
                        </a:rPr>
                        <a:t> </a:t>
                      </a:r>
                      <a:endParaRPr lang="en-US" sz="1800" kern="1200" dirty="0">
                        <a:solidFill>
                          <a:schemeClr val="tx1"/>
                        </a:solidFill>
                        <a:effectLst/>
                        <a:highlight>
                          <a:srgbClr val="FFFF00"/>
                        </a:highlight>
                        <a:latin typeface="+mn-lt"/>
                        <a:ea typeface="+mn-ea"/>
                        <a:cs typeface="+mn-cs"/>
                      </a:endParaRPr>
                    </a:p>
                    <a:p>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 Test Check System data with reference to underlying documents such as</a:t>
                      </a:r>
                    </a:p>
                    <a:p>
                      <a:r>
                        <a:rPr lang="en-US" sz="1800" dirty="0"/>
                        <a:t> ✓ Customer application </a:t>
                      </a:r>
                    </a:p>
                    <a:p>
                      <a:r>
                        <a:rPr lang="en-US" sz="1800" dirty="0"/>
                        <a:t>✓ Borrower application </a:t>
                      </a:r>
                    </a:p>
                    <a:p>
                      <a:r>
                        <a:rPr lang="en-US" sz="1800" dirty="0"/>
                        <a:t>✓ Sanction Letters </a:t>
                      </a:r>
                    </a:p>
                    <a:p>
                      <a:r>
                        <a:rPr lang="en-US" sz="1800" dirty="0"/>
                        <a:t>✓ Request letters </a:t>
                      </a:r>
                      <a:r>
                        <a:rPr lang="en-US" sz="1800" dirty="0" err="1"/>
                        <a:t>etc</a:t>
                      </a:r>
                      <a:endParaRPr lang="en-US" sz="1800" dirty="0"/>
                    </a:p>
                    <a:p>
                      <a:r>
                        <a:rPr lang="en-US" sz="1800" dirty="0"/>
                        <a:t> • Report non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407804504"/>
      </p:ext>
    </p:ext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7. Miscellaneous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56039928"/>
              </p:ext>
            </p:extLst>
          </p:nvPr>
        </p:nvGraphicFramePr>
        <p:xfrm>
          <a:off x="341751" y="1192649"/>
          <a:ext cx="9368986" cy="5242560"/>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3652620">
                <a:tc>
                  <a:txBody>
                    <a:bodyPr/>
                    <a:lstStyle/>
                    <a:p>
                      <a:r>
                        <a:rPr lang="en-U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kern="1200" dirty="0">
                          <a:solidFill>
                            <a:schemeClr val="tx1"/>
                          </a:solidFill>
                          <a:effectLst/>
                          <a:latin typeface="+mn-lt"/>
                          <a:ea typeface="+mn-ea"/>
                          <a:cs typeface="+mn-cs"/>
                        </a:rPr>
                        <a:t>Miscellaneous</a:t>
                      </a:r>
                    </a:p>
                    <a:p>
                      <a:endParaRPr lang="en-US" sz="1800" b="1" kern="1200" dirty="0">
                        <a:solidFill>
                          <a:schemeClr val="tx1"/>
                        </a:solidFill>
                        <a:effectLst/>
                        <a:latin typeface="+mn-lt"/>
                        <a:ea typeface="+mn-ea"/>
                        <a:cs typeface="+mn-cs"/>
                      </a:endParaRPr>
                    </a:p>
                    <a:p>
                      <a:pPr marL="0" algn="l" defTabSz="914400" rtl="0" eaLnBrk="1" latinLnBrk="0" hangingPunct="1"/>
                      <a:r>
                        <a:rPr lang="en-US" sz="1800" dirty="0">
                          <a:effectLst/>
                          <a:latin typeface="+mj-lt"/>
                          <a:ea typeface="Times New Roman" panose="02020603050405020304" pitchFamily="18" charset="0"/>
                          <a:cs typeface="Times New Roman" panose="02020603050405020304" pitchFamily="18" charset="0"/>
                        </a:rPr>
                        <a:t> a)</a:t>
                      </a:r>
                      <a:r>
                        <a:rPr lang="en-US" sz="1800" baseline="0" dirty="0">
                          <a:effectLst/>
                          <a:latin typeface="+mj-lt"/>
                          <a:ea typeface="Times New Roman" panose="02020603050405020304" pitchFamily="18" charset="0"/>
                          <a:cs typeface="Times New Roman" panose="02020603050405020304" pitchFamily="18" charset="0"/>
                        </a:rPr>
                        <a:t> </a:t>
                      </a:r>
                      <a:r>
                        <a:rPr lang="en-US" sz="1600" kern="1200" dirty="0">
                          <a:solidFill>
                            <a:schemeClr val="tx1"/>
                          </a:solidFill>
                          <a:effectLst/>
                          <a:highlight>
                            <a:srgbClr val="00FFFF"/>
                          </a:highlight>
                          <a:latin typeface="+mn-lt"/>
                          <a:ea typeface="+mn-ea"/>
                          <a:cs typeface="+mn-cs"/>
                        </a:rPr>
                        <a:t>In   framing   your   audit report/LFAR,</a:t>
                      </a:r>
                    </a:p>
                    <a:p>
                      <a:pPr marL="0" algn="l" defTabSz="914400" rtl="0" eaLnBrk="1" latinLnBrk="0" hangingPunct="1"/>
                      <a:r>
                        <a:rPr lang="en-US" sz="1600" kern="1200" dirty="0">
                          <a:solidFill>
                            <a:schemeClr val="tx1"/>
                          </a:solidFill>
                          <a:effectLst/>
                          <a:highlight>
                            <a:srgbClr val="00FFFF"/>
                          </a:highlight>
                          <a:latin typeface="+mn-lt"/>
                          <a:ea typeface="+mn-ea"/>
                          <a:cs typeface="+mn-cs"/>
                        </a:rPr>
                        <a:t> have you considered the major adverse</a:t>
                      </a:r>
                    </a:p>
                    <a:p>
                      <a:pPr marL="0" lvl="1" algn="l" defTabSz="914400" rtl="0" eaLnBrk="1" latinLnBrk="0" hangingPunct="1"/>
                      <a:r>
                        <a:rPr lang="en-US" sz="1600" kern="1200" dirty="0">
                          <a:solidFill>
                            <a:schemeClr val="tx1"/>
                          </a:solidFill>
                          <a:effectLst/>
                          <a:highlight>
                            <a:srgbClr val="00FFFF"/>
                          </a:highlight>
                          <a:latin typeface="+mn-lt"/>
                          <a:ea typeface="+mn-ea"/>
                          <a:cs typeface="+mn-cs"/>
                        </a:rPr>
                        <a:t> comments   arising   out   of   the   latest reports such as</a:t>
                      </a:r>
                      <a:r>
                        <a:rPr lang="en-US" sz="1600" kern="1200" dirty="0" smtClean="0">
                          <a:solidFill>
                            <a:schemeClr val="tx1"/>
                          </a:solidFill>
                          <a:effectLst/>
                          <a:highlight>
                            <a:srgbClr val="00FFFF"/>
                          </a:highlight>
                          <a:latin typeface="+mn-lt"/>
                          <a:ea typeface="+mn-ea"/>
                          <a:cs typeface="+mn-cs"/>
                        </a:rPr>
                        <a:t>:</a:t>
                      </a:r>
                    </a:p>
                    <a:p>
                      <a:pPr marL="0" lvl="1" algn="l" defTabSz="914400" rtl="0" eaLnBrk="1" latinLnBrk="0" hangingPunct="1"/>
                      <a:endParaRPr lang="en-US" sz="1600" kern="1200" dirty="0">
                        <a:solidFill>
                          <a:schemeClr val="tx1"/>
                        </a:solidFill>
                        <a:effectLst/>
                        <a:highlight>
                          <a:srgbClr val="00FFFF"/>
                        </a:highlight>
                        <a:latin typeface="+mn-lt"/>
                        <a:ea typeface="+mn-ea"/>
                        <a:cs typeface="+mn-cs"/>
                      </a:endParaRP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Previous </a:t>
                      </a:r>
                      <a:r>
                        <a:rPr lang="en-US" sz="1600" kern="1200" dirty="0">
                          <a:solidFill>
                            <a:schemeClr val="tx1"/>
                          </a:solidFill>
                          <a:effectLst/>
                          <a:highlight>
                            <a:srgbClr val="00FFFF"/>
                          </a:highlight>
                          <a:latin typeface="+mn-lt"/>
                          <a:ea typeface="+mn-ea"/>
                          <a:cs typeface="+mn-cs"/>
                        </a:rPr>
                        <a:t>year’s Branch Audit Report </a:t>
                      </a:r>
                      <a:r>
                        <a:rPr lang="en-US" sz="1600" kern="1200" dirty="0" smtClean="0">
                          <a:solidFill>
                            <a:schemeClr val="tx1"/>
                          </a:solidFill>
                          <a:effectLst/>
                          <a:highlight>
                            <a:srgbClr val="00FFFF"/>
                          </a:highlight>
                          <a:latin typeface="+mn-lt"/>
                          <a:ea typeface="+mn-ea"/>
                          <a:cs typeface="+mn-cs"/>
                        </a:rPr>
                        <a:t>/</a:t>
                      </a:r>
                      <a:r>
                        <a:rPr lang="en-US" sz="1600" kern="1200" baseline="0" dirty="0" smtClean="0">
                          <a:solidFill>
                            <a:schemeClr val="tx1"/>
                          </a:solidFill>
                          <a:effectLst/>
                          <a:highlight>
                            <a:srgbClr val="00FFFF"/>
                          </a:highlight>
                          <a:latin typeface="+mn-lt"/>
                          <a:ea typeface="+mn-ea"/>
                          <a:cs typeface="+mn-cs"/>
                        </a:rPr>
                        <a:t> </a:t>
                      </a:r>
                      <a:r>
                        <a:rPr lang="en-US" sz="1600" kern="1200" dirty="0" smtClean="0">
                          <a:solidFill>
                            <a:schemeClr val="tx1"/>
                          </a:solidFill>
                          <a:effectLst/>
                          <a:highlight>
                            <a:srgbClr val="00FFFF"/>
                          </a:highlight>
                          <a:latin typeface="+mn-lt"/>
                          <a:ea typeface="+mn-ea"/>
                          <a:cs typeface="+mn-cs"/>
                        </a:rPr>
                        <a:t>LFAR</a:t>
                      </a:r>
                      <a:r>
                        <a:rPr lang="en-US" sz="1600" kern="1200" dirty="0">
                          <a:solidFill>
                            <a:schemeClr val="tx1"/>
                          </a:solidFill>
                          <a:effectLst/>
                          <a:highlight>
                            <a:srgbClr val="00FFFF"/>
                          </a:highlight>
                          <a:latin typeface="+mn-lt"/>
                          <a:ea typeface="+mn-ea"/>
                          <a:cs typeface="+mn-cs"/>
                        </a:rPr>
                        <a:t>;</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Internal </a:t>
                      </a:r>
                      <a:r>
                        <a:rPr lang="en-US" sz="1600" kern="1200" dirty="0">
                          <a:solidFill>
                            <a:schemeClr val="tx1"/>
                          </a:solidFill>
                          <a:effectLst/>
                          <a:highlight>
                            <a:srgbClr val="00FFFF"/>
                          </a:highlight>
                          <a:latin typeface="+mn-lt"/>
                          <a:ea typeface="+mn-ea"/>
                          <a:cs typeface="+mn-cs"/>
                        </a:rPr>
                        <a:t>audit/ Snap Audit/ </a:t>
                      </a:r>
                      <a:r>
                        <a:rPr lang="en-US" sz="1600" kern="1200" dirty="0" smtClean="0">
                          <a:solidFill>
                            <a:schemeClr val="tx1"/>
                          </a:solidFill>
                          <a:effectLst/>
                          <a:highlight>
                            <a:srgbClr val="00FFFF"/>
                          </a:highlight>
                          <a:latin typeface="+mn-lt"/>
                          <a:ea typeface="+mn-ea"/>
                          <a:cs typeface="+mn-cs"/>
                        </a:rPr>
                        <a:t>concurrent</a:t>
                      </a:r>
                      <a:r>
                        <a:rPr lang="en-US" sz="1600" kern="1200" baseline="0" dirty="0" smtClean="0">
                          <a:solidFill>
                            <a:schemeClr val="tx1"/>
                          </a:solidFill>
                          <a:effectLst/>
                          <a:highlight>
                            <a:srgbClr val="00FFFF"/>
                          </a:highlight>
                          <a:latin typeface="+mn-lt"/>
                          <a:ea typeface="+mn-ea"/>
                          <a:cs typeface="+mn-cs"/>
                        </a:rPr>
                        <a:t> </a:t>
                      </a:r>
                      <a:r>
                        <a:rPr lang="en-US" sz="1600" kern="1200" dirty="0" smtClean="0">
                          <a:solidFill>
                            <a:schemeClr val="tx1"/>
                          </a:solidFill>
                          <a:effectLst/>
                          <a:highlight>
                            <a:srgbClr val="00FFFF"/>
                          </a:highlight>
                          <a:latin typeface="+mn-lt"/>
                          <a:ea typeface="+mn-ea"/>
                          <a:cs typeface="+mn-cs"/>
                        </a:rPr>
                        <a:t>audit </a:t>
                      </a:r>
                      <a:r>
                        <a:rPr lang="en-US" sz="1600" kern="1200" dirty="0">
                          <a:solidFill>
                            <a:schemeClr val="tx1"/>
                          </a:solidFill>
                          <a:effectLst/>
                          <a:highlight>
                            <a:srgbClr val="00FFFF"/>
                          </a:highlight>
                          <a:latin typeface="+mn-lt"/>
                          <a:ea typeface="+mn-ea"/>
                          <a:cs typeface="+mn-cs"/>
                        </a:rPr>
                        <a:t>report(s);</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Credit </a:t>
                      </a:r>
                      <a:r>
                        <a:rPr lang="en-US" sz="1600" kern="1200" dirty="0">
                          <a:solidFill>
                            <a:schemeClr val="tx1"/>
                          </a:solidFill>
                          <a:effectLst/>
                          <a:highlight>
                            <a:srgbClr val="00FFFF"/>
                          </a:highlight>
                          <a:latin typeface="+mn-lt"/>
                          <a:ea typeface="+mn-ea"/>
                          <a:cs typeface="+mn-cs"/>
                        </a:rPr>
                        <a:t>Audit Report;</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Stock </a:t>
                      </a:r>
                      <a:r>
                        <a:rPr lang="en-US" sz="1600" kern="1200" dirty="0">
                          <a:solidFill>
                            <a:schemeClr val="tx1"/>
                          </a:solidFill>
                          <a:effectLst/>
                          <a:highlight>
                            <a:srgbClr val="00FFFF"/>
                          </a:highlight>
                          <a:latin typeface="+mn-lt"/>
                          <a:ea typeface="+mn-ea"/>
                          <a:cs typeface="+mn-cs"/>
                        </a:rPr>
                        <a:t>audit Report;</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RBI </a:t>
                      </a:r>
                      <a:r>
                        <a:rPr lang="en-US" sz="1600" kern="1200" dirty="0">
                          <a:solidFill>
                            <a:schemeClr val="tx1"/>
                          </a:solidFill>
                          <a:effectLst/>
                          <a:highlight>
                            <a:srgbClr val="00FFFF"/>
                          </a:highlight>
                          <a:latin typeface="+mn-lt"/>
                          <a:ea typeface="+mn-ea"/>
                          <a:cs typeface="+mn-cs"/>
                        </a:rPr>
                        <a:t>Inspection Report, if </a:t>
                      </a:r>
                      <a:r>
                        <a:rPr lang="en-US" sz="1600" kern="1200" dirty="0" smtClean="0">
                          <a:solidFill>
                            <a:schemeClr val="tx1"/>
                          </a:solidFill>
                          <a:effectLst/>
                          <a:highlight>
                            <a:srgbClr val="00FFFF"/>
                          </a:highlight>
                          <a:latin typeface="+mn-lt"/>
                          <a:ea typeface="+mn-ea"/>
                          <a:cs typeface="+mn-cs"/>
                        </a:rPr>
                        <a:t>such</a:t>
                      </a:r>
                      <a:r>
                        <a:rPr lang="en-US" sz="1600" kern="1200" baseline="0" dirty="0" smtClean="0">
                          <a:solidFill>
                            <a:schemeClr val="tx1"/>
                          </a:solidFill>
                          <a:effectLst/>
                          <a:highlight>
                            <a:srgbClr val="00FFFF"/>
                          </a:highlight>
                          <a:latin typeface="+mn-lt"/>
                          <a:ea typeface="+mn-ea"/>
                          <a:cs typeface="+mn-cs"/>
                        </a:rPr>
                        <a:t> </a:t>
                      </a:r>
                      <a:r>
                        <a:rPr lang="en-US" sz="1600" kern="1200" dirty="0" smtClean="0">
                          <a:solidFill>
                            <a:schemeClr val="tx1"/>
                          </a:solidFill>
                          <a:effectLst/>
                          <a:highlight>
                            <a:srgbClr val="00FFFF"/>
                          </a:highlight>
                          <a:latin typeface="+mn-lt"/>
                          <a:ea typeface="+mn-ea"/>
                          <a:cs typeface="+mn-cs"/>
                        </a:rPr>
                        <a:t>inspection </a:t>
                      </a:r>
                      <a:r>
                        <a:rPr lang="en-US" sz="1600" kern="1200" dirty="0">
                          <a:solidFill>
                            <a:schemeClr val="tx1"/>
                          </a:solidFill>
                          <a:effectLst/>
                          <a:highlight>
                            <a:srgbClr val="00FFFF"/>
                          </a:highlight>
                          <a:latin typeface="+mn-lt"/>
                          <a:ea typeface="+mn-ea"/>
                          <a:cs typeface="+mn-cs"/>
                        </a:rPr>
                        <a:t>took place;</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Income </a:t>
                      </a:r>
                      <a:r>
                        <a:rPr lang="en-US" sz="1600" kern="1200" dirty="0">
                          <a:solidFill>
                            <a:schemeClr val="tx1"/>
                          </a:solidFill>
                          <a:effectLst/>
                          <a:highlight>
                            <a:srgbClr val="00FFFF"/>
                          </a:highlight>
                          <a:latin typeface="+mn-lt"/>
                          <a:ea typeface="+mn-ea"/>
                          <a:cs typeface="+mn-cs"/>
                        </a:rPr>
                        <a:t>and Expenditure (</a:t>
                      </a:r>
                      <a:r>
                        <a:rPr lang="en-US" sz="1600" kern="1200" dirty="0" smtClean="0">
                          <a:solidFill>
                            <a:schemeClr val="tx1"/>
                          </a:solidFill>
                          <a:effectLst/>
                          <a:highlight>
                            <a:srgbClr val="00FFFF"/>
                          </a:highlight>
                          <a:latin typeface="+mn-lt"/>
                          <a:ea typeface="+mn-ea"/>
                          <a:cs typeface="+mn-cs"/>
                        </a:rPr>
                        <a:t>Revenue)</a:t>
                      </a:r>
                      <a:r>
                        <a:rPr lang="en-US" sz="1600" kern="1200" baseline="0" dirty="0" smtClean="0">
                          <a:solidFill>
                            <a:schemeClr val="tx1"/>
                          </a:solidFill>
                          <a:effectLst/>
                          <a:highlight>
                            <a:srgbClr val="00FFFF"/>
                          </a:highlight>
                          <a:latin typeface="+mn-lt"/>
                          <a:ea typeface="+mn-ea"/>
                          <a:cs typeface="+mn-cs"/>
                        </a:rPr>
                        <a:t> </a:t>
                      </a:r>
                      <a:r>
                        <a:rPr lang="en-US" sz="1600" kern="1200" dirty="0" smtClean="0">
                          <a:solidFill>
                            <a:schemeClr val="tx1"/>
                          </a:solidFill>
                          <a:effectLst/>
                          <a:highlight>
                            <a:srgbClr val="00FFFF"/>
                          </a:highlight>
                          <a:latin typeface="+mn-lt"/>
                          <a:ea typeface="+mn-ea"/>
                          <a:cs typeface="+mn-cs"/>
                        </a:rPr>
                        <a:t>Audit</a:t>
                      </a:r>
                      <a:r>
                        <a:rPr lang="en-US" sz="1600" kern="1200" dirty="0">
                          <a:solidFill>
                            <a:schemeClr val="tx1"/>
                          </a:solidFill>
                          <a:effectLst/>
                          <a:highlight>
                            <a:srgbClr val="00FFFF"/>
                          </a:highlight>
                          <a:latin typeface="+mn-lt"/>
                          <a:ea typeface="+mn-ea"/>
                          <a:cs typeface="+mn-cs"/>
                        </a:rPr>
                        <a:t>;</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IS/IT/Computer/Systems </a:t>
                      </a:r>
                      <a:r>
                        <a:rPr lang="en-US" sz="1600" kern="1200" dirty="0">
                          <a:solidFill>
                            <a:schemeClr val="tx1"/>
                          </a:solidFill>
                          <a:effectLst/>
                          <a:highlight>
                            <a:srgbClr val="00FFFF"/>
                          </a:highlight>
                          <a:latin typeface="+mn-lt"/>
                          <a:ea typeface="+mn-ea"/>
                          <a:cs typeface="+mn-cs"/>
                        </a:rPr>
                        <a:t>Audit; </a:t>
                      </a:r>
                      <a:r>
                        <a:rPr lang="en-US" sz="1600" kern="1200" dirty="0" smtClean="0">
                          <a:solidFill>
                            <a:schemeClr val="tx1"/>
                          </a:solidFill>
                          <a:effectLst/>
                          <a:highlight>
                            <a:srgbClr val="00FFFF"/>
                          </a:highlight>
                          <a:latin typeface="+mn-lt"/>
                          <a:ea typeface="+mn-ea"/>
                          <a:cs typeface="+mn-cs"/>
                        </a:rPr>
                        <a:t>and</a:t>
                      </a:r>
                    </a:p>
                    <a:p>
                      <a:pPr marL="400050" lvl="1" indent="-400050" algn="l" defTabSz="914400" rtl="0" eaLnBrk="1" latinLnBrk="0" hangingPunct="1">
                        <a:buFont typeface="+mj-lt"/>
                        <a:buAutoNum type="romanLcPeriod"/>
                      </a:pPr>
                      <a:r>
                        <a:rPr lang="en-US" sz="1600" kern="1200" dirty="0" smtClean="0">
                          <a:solidFill>
                            <a:schemeClr val="tx1"/>
                          </a:solidFill>
                          <a:effectLst/>
                          <a:highlight>
                            <a:srgbClr val="00FFFF"/>
                          </a:highlight>
                          <a:latin typeface="+mn-lt"/>
                          <a:ea typeface="+mn-ea"/>
                          <a:cs typeface="+mn-cs"/>
                        </a:rPr>
                        <a:t>Any</a:t>
                      </a:r>
                      <a:r>
                        <a:rPr lang="en-US" sz="1600" kern="1200" baseline="0" dirty="0">
                          <a:solidFill>
                            <a:schemeClr val="tx1"/>
                          </a:solidFill>
                          <a:effectLst/>
                          <a:highlight>
                            <a:srgbClr val="00FFFF"/>
                          </a:highlight>
                          <a:latin typeface="+mn-lt"/>
                          <a:ea typeface="+mn-ea"/>
                          <a:cs typeface="+mn-cs"/>
                        </a:rPr>
                        <a:t> </a:t>
                      </a:r>
                      <a:r>
                        <a:rPr lang="en-US" sz="1600" kern="1200" dirty="0" smtClean="0">
                          <a:solidFill>
                            <a:schemeClr val="tx1"/>
                          </a:solidFill>
                          <a:effectLst/>
                          <a:highlight>
                            <a:srgbClr val="00FFFF"/>
                          </a:highlight>
                          <a:latin typeface="+mn-lt"/>
                          <a:ea typeface="+mn-ea"/>
                          <a:cs typeface="+mn-cs"/>
                        </a:rPr>
                        <a:t>special</a:t>
                      </a:r>
                      <a:r>
                        <a:rPr lang="en-US" sz="1600" kern="1200" baseline="0" dirty="0">
                          <a:solidFill>
                            <a:schemeClr val="tx1"/>
                          </a:solidFill>
                          <a:effectLst/>
                          <a:highlight>
                            <a:srgbClr val="00FFFF"/>
                          </a:highlight>
                          <a:latin typeface="+mn-lt"/>
                          <a:ea typeface="+mn-ea"/>
                          <a:cs typeface="+mn-cs"/>
                        </a:rPr>
                        <a:t> </a:t>
                      </a:r>
                      <a:r>
                        <a:rPr lang="en-US" sz="1600" kern="1200" dirty="0" smtClean="0">
                          <a:solidFill>
                            <a:schemeClr val="tx1"/>
                          </a:solidFill>
                          <a:effectLst/>
                          <a:highlight>
                            <a:srgbClr val="00FFFF"/>
                          </a:highlight>
                          <a:latin typeface="+mn-lt"/>
                          <a:ea typeface="+mn-ea"/>
                          <a:cs typeface="+mn-cs"/>
                        </a:rPr>
                        <a:t>inspection</a:t>
                      </a:r>
                      <a:r>
                        <a:rPr lang="en-US" sz="1600" kern="1200" dirty="0">
                          <a:solidFill>
                            <a:schemeClr val="tx1"/>
                          </a:solidFill>
                          <a:effectLst/>
                          <a:highlight>
                            <a:srgbClr val="00FFFF"/>
                          </a:highlight>
                          <a:latin typeface="+mn-lt"/>
                          <a:ea typeface="+mn-ea"/>
                          <a:cs typeface="+mn-cs"/>
                        </a:rPr>
                        <a:t>/ investigation report?</a:t>
                      </a:r>
                    </a:p>
                    <a:p>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Review all reports. Make a checklist whether all months / quarters are available for concurrent, stock audit reports </a:t>
                      </a:r>
                      <a:r>
                        <a:rPr lang="en-US" sz="1600" dirty="0" err="1"/>
                        <a:t>etc</a:t>
                      </a:r>
                      <a:r>
                        <a:rPr lang="en-US" sz="1600" dirty="0"/>
                        <a:t> </a:t>
                      </a:r>
                    </a:p>
                    <a:p>
                      <a:pPr marL="285750" indent="-285750">
                        <a:buFont typeface="Arial" panose="020B0604020202020204" pitchFamily="34" charset="0"/>
                        <a:buChar char="•"/>
                      </a:pPr>
                      <a:r>
                        <a:rPr lang="en-US" sz="1600" dirty="0"/>
                        <a:t>Note down all major exceptions and check if the same has been rectified </a:t>
                      </a:r>
                    </a:p>
                    <a:p>
                      <a:pPr marL="285750" indent="-285750">
                        <a:buFont typeface="Arial" panose="020B0604020202020204" pitchFamily="34" charset="0"/>
                        <a:buChar char="•"/>
                      </a:pPr>
                      <a:r>
                        <a:rPr lang="en-US" sz="1600" dirty="0"/>
                        <a:t>Unrectified issues need to be reported here along with financial impact if any.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1448069765"/>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875" y="0"/>
            <a:ext cx="9059863" cy="1095373"/>
          </a:xfrm>
        </p:spPr>
        <p:txBody>
          <a:bodyPr/>
          <a:lstStyle/>
          <a:p>
            <a:pPr marL="67945">
              <a:lnSpc>
                <a:spcPts val="1375"/>
              </a:lnSpc>
              <a:tabLst>
                <a:tab pos="700405" algn="l"/>
                <a:tab pos="1546225" algn="l"/>
                <a:tab pos="1729105" algn="l"/>
              </a:tabLst>
            </a:pPr>
            <a:r>
              <a:rPr lang="en-US" dirty="0">
                <a:solidFill>
                  <a:srgbClr val="000066"/>
                </a:solidFill>
                <a:latin typeface="Arial Rounded MT Bold" pitchFamily="34" charset="0"/>
              </a:rPr>
              <a:t>IV – GENERAL	 7. Miscellaneous 		 </a:t>
            </a:r>
            <a:br>
              <a:rPr lang="en-US" dirty="0">
                <a:solidFill>
                  <a:srgbClr val="000066"/>
                </a:solidFill>
                <a:latin typeface="Arial Rounded MT Bold"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89142772"/>
              </p:ext>
            </p:extLst>
          </p:nvPr>
        </p:nvGraphicFramePr>
        <p:xfrm>
          <a:off x="341751" y="1192649"/>
          <a:ext cx="9368986" cy="2666045"/>
        </p:xfrm>
        <a:graphic>
          <a:graphicData uri="http://schemas.openxmlformats.org/drawingml/2006/table">
            <a:tbl>
              <a:tblPr firstRow="1" bandRow="1">
                <a:tableStyleId>{2D5ABB26-0587-4C30-8999-92F81FD0307C}</a:tableStyleId>
              </a:tblPr>
              <a:tblGrid>
                <a:gridCol w="728292">
                  <a:extLst>
                    <a:ext uri="{9D8B030D-6E8A-4147-A177-3AD203B41FA5}">
                      <a16:colId xmlns:a16="http://schemas.microsoft.com/office/drawing/2014/main" val="4214519592"/>
                    </a:ext>
                  </a:extLst>
                </a:gridCol>
                <a:gridCol w="4095344">
                  <a:extLst>
                    <a:ext uri="{9D8B030D-6E8A-4147-A177-3AD203B41FA5}">
                      <a16:colId xmlns:a16="http://schemas.microsoft.com/office/drawing/2014/main" val="641814677"/>
                    </a:ext>
                  </a:extLst>
                </a:gridCol>
                <a:gridCol w="4545350">
                  <a:extLst>
                    <a:ext uri="{9D8B030D-6E8A-4147-A177-3AD203B41FA5}">
                      <a16:colId xmlns:a16="http://schemas.microsoft.com/office/drawing/2014/main" val="740549523"/>
                    </a:ext>
                  </a:extLst>
                </a:gridCol>
              </a:tblGrid>
              <a:tr h="2666045">
                <a:tc>
                  <a:txBody>
                    <a:bodyPr/>
                    <a:lstStyle/>
                    <a:p>
                      <a:r>
                        <a:rPr lang="en-US" sz="1600" dirty="0">
                          <a:latin typeface="+mj-lt"/>
                        </a:rPr>
                        <a:t>(b</a:t>
                      </a:r>
                      <a:r>
                        <a:rPr lang="en-US" sz="1600" kern="1200" dirty="0">
                          <a:solidFill>
                            <a:schemeClr val="tx1"/>
                          </a:solidFill>
                          <a:effectLst/>
                          <a:latin typeface="+mj-lt"/>
                          <a:ea typeface="+mn-ea"/>
                          <a:cs typeface="+mn-cs"/>
                        </a:rPr>
                        <a:t>) </a:t>
                      </a:r>
                      <a:endParaRPr 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effectLst/>
                          <a:latin typeface="+mj-lt"/>
                          <a:ea typeface="Times New Roman" panose="02020603050405020304" pitchFamily="18" charset="0"/>
                          <a:cs typeface="Times New Roman" panose="02020603050405020304" pitchFamily="18" charset="0"/>
                        </a:rPr>
                        <a:t> </a:t>
                      </a:r>
                      <a:r>
                        <a:rPr lang="en-US" sz="1800" dirty="0" smtClean="0">
                          <a:effectLst/>
                          <a:latin typeface="+mj-lt"/>
                          <a:ea typeface="Times New Roman" panose="02020603050405020304" pitchFamily="18" charset="0"/>
                          <a:cs typeface="Times New Roman" panose="02020603050405020304" pitchFamily="18" charset="0"/>
                        </a:rPr>
                        <a:t>Are </a:t>
                      </a:r>
                      <a:r>
                        <a:rPr lang="en-US" sz="1800" dirty="0">
                          <a:effectLst/>
                          <a:latin typeface="+mj-lt"/>
                          <a:ea typeface="Times New Roman" panose="02020603050405020304" pitchFamily="18" charset="0"/>
                          <a:cs typeface="Times New Roman" panose="02020603050405020304" pitchFamily="18" charset="0"/>
                        </a:rPr>
                        <a:t>there any other matters, which you, </a:t>
                      </a:r>
                    </a:p>
                    <a:p>
                      <a:r>
                        <a:rPr lang="en-US" sz="1800" dirty="0">
                          <a:effectLst/>
                          <a:latin typeface="+mj-lt"/>
                          <a:ea typeface="Times New Roman" panose="02020603050405020304" pitchFamily="18" charset="0"/>
                          <a:cs typeface="Times New Roman" panose="02020603050405020304" pitchFamily="18" charset="0"/>
                        </a:rPr>
                        <a:t> as branch auditor, would like to bring to </a:t>
                      </a:r>
                    </a:p>
                    <a:p>
                      <a:r>
                        <a:rPr lang="en-US" sz="1800" dirty="0">
                          <a:effectLst/>
                          <a:latin typeface="+mj-lt"/>
                          <a:ea typeface="Times New Roman" panose="02020603050405020304" pitchFamily="18" charset="0"/>
                          <a:cs typeface="Times New Roman" panose="02020603050405020304" pitchFamily="18" charset="0"/>
                        </a:rPr>
                        <a:t> the notice of the management or the </a:t>
                      </a:r>
                    </a:p>
                    <a:p>
                      <a:r>
                        <a:rPr lang="en-US" sz="1800" dirty="0">
                          <a:effectLst/>
                          <a:latin typeface="+mj-lt"/>
                          <a:ea typeface="Times New Roman" panose="02020603050405020304" pitchFamily="18" charset="0"/>
                          <a:cs typeface="Times New Roman" panose="02020603050405020304" pitchFamily="18" charset="0"/>
                        </a:rPr>
                        <a:t> Statutory Central Auditors?</a:t>
                      </a:r>
                    </a:p>
                    <a:p>
                      <a:endParaRPr lang="en-IN" sz="1800" dirty="0">
                        <a:effectLst/>
                        <a:latin typeface="+mj-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Comment </a:t>
                      </a:r>
                      <a:r>
                        <a:rPr lang="en-US" sz="1600" dirty="0"/>
                        <a:t>on any major issue to the notice of the management or Central Statutory Auditors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958580"/>
                  </a:ext>
                </a:extLst>
              </a:tr>
            </a:tbl>
          </a:graphicData>
        </a:graphic>
      </p:graphicFrame>
    </p:spTree>
    <p:extLst>
      <p:ext uri="{BB962C8B-B14F-4D97-AF65-F5344CB8AC3E}">
        <p14:creationId xmlns:p14="http://schemas.microsoft.com/office/powerpoint/2010/main" val="727343258"/>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938" name="Rectangle 2"/>
          <p:cNvSpPr>
            <a:spLocks noChangeArrowheads="1"/>
          </p:cNvSpPr>
          <p:nvPr/>
        </p:nvSpPr>
        <p:spPr bwMode="auto">
          <a:xfrm>
            <a:off x="650875" y="334963"/>
            <a:ext cx="9059863" cy="531812"/>
          </a:xfrm>
          <a:prstGeom prst="rect">
            <a:avLst/>
          </a:prstGeom>
          <a:noFill/>
          <a:ln w="9525">
            <a:noFill/>
            <a:miter lim="800000"/>
            <a:headEnd/>
            <a:tailEnd/>
          </a:ln>
        </p:spPr>
        <p:txBody>
          <a:bodyPr anchor="b"/>
          <a:lstStyle/>
          <a:p>
            <a:pPr algn="l">
              <a:spcBef>
                <a:spcPct val="0"/>
              </a:spcBef>
              <a:buClr>
                <a:srgbClr val="003399"/>
              </a:buClr>
              <a:buFont typeface="Wingdings" pitchFamily="2" charset="2"/>
              <a:buNone/>
            </a:pPr>
            <a:r>
              <a:rPr lang="en-US" sz="2400" b="1" dirty="0">
                <a:solidFill>
                  <a:srgbClr val="000066"/>
                </a:solidFill>
                <a:latin typeface="Arial Rounded MT Bold" pitchFamily="34" charset="0"/>
              </a:rPr>
              <a:t>LFAR Audit Approach</a:t>
            </a:r>
          </a:p>
        </p:txBody>
      </p:sp>
      <p:sp>
        <p:nvSpPr>
          <p:cNvPr id="1319939" name="Rectangle 3"/>
          <p:cNvSpPr>
            <a:spLocks noChangeArrowheads="1"/>
          </p:cNvSpPr>
          <p:nvPr/>
        </p:nvSpPr>
        <p:spPr bwMode="auto">
          <a:xfrm>
            <a:off x="667657" y="972455"/>
            <a:ext cx="8911058" cy="5338403"/>
          </a:xfrm>
          <a:prstGeom prst="rect">
            <a:avLst/>
          </a:prstGeom>
          <a:noFill/>
          <a:ln w="9525">
            <a:noFill/>
            <a:miter lim="800000"/>
            <a:headEnd/>
            <a:tailEnd/>
          </a:ln>
        </p:spPr>
        <p:txBody>
          <a:bodyPr/>
          <a:lstStyle/>
          <a:p>
            <a:pPr marL="342900" indent="-342900" algn="just">
              <a:spcBef>
                <a:spcPts val="600"/>
              </a:spcBef>
              <a:buClr>
                <a:srgbClr val="003399"/>
              </a:buClr>
              <a:buSzPct val="90000"/>
              <a:buFont typeface="Wingdings" pitchFamily="2" charset="2"/>
              <a:buChar char="n"/>
            </a:pPr>
            <a:r>
              <a:rPr lang="en-US" sz="2300" b="1" dirty="0" smtClean="0">
                <a:solidFill>
                  <a:schemeClr val="accent2"/>
                </a:solidFill>
                <a:latin typeface="Verdana" pitchFamily="34" charset="0"/>
                <a:ea typeface="Verdana" pitchFamily="34" charset="0"/>
                <a:cs typeface="Verdana" pitchFamily="34" charset="0"/>
              </a:rPr>
              <a:t>Study the LFAR questions thoroughly</a:t>
            </a:r>
            <a:endParaRPr lang="en-US" sz="2300" b="1" dirty="0">
              <a:solidFill>
                <a:schemeClr val="accent2"/>
              </a:solidFill>
              <a:latin typeface="Verdana" pitchFamily="34" charset="0"/>
              <a:ea typeface="Verdana" pitchFamily="34" charset="0"/>
              <a:cs typeface="Verdana" pitchFamily="34" charset="0"/>
            </a:endParaRP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Plan &amp; Design Audit Program to </a:t>
            </a:r>
          </a:p>
          <a:p>
            <a:pPr marL="342900" indent="-342900" algn="just">
              <a:spcBef>
                <a:spcPts val="600"/>
              </a:spcBef>
              <a:buClr>
                <a:srgbClr val="003399"/>
              </a:buClr>
              <a:buSzPct val="90000"/>
            </a:pPr>
            <a:r>
              <a:rPr lang="en-US" sz="2300" b="1" dirty="0">
                <a:solidFill>
                  <a:schemeClr val="accent2"/>
                </a:solidFill>
                <a:latin typeface="Verdana" pitchFamily="34" charset="0"/>
                <a:ea typeface="Verdana" pitchFamily="34" charset="0"/>
                <a:cs typeface="Verdana" pitchFamily="34" charset="0"/>
              </a:rPr>
              <a:t>	cover all aspects </a:t>
            </a:r>
            <a:r>
              <a:rPr lang="en-US" sz="2300" b="1" dirty="0" smtClean="0">
                <a:solidFill>
                  <a:schemeClr val="accent2"/>
                </a:solidFill>
                <a:latin typeface="Verdana" pitchFamily="34" charset="0"/>
                <a:ea typeface="Verdana" pitchFamily="34" charset="0"/>
                <a:cs typeface="Verdana" pitchFamily="34" charset="0"/>
              </a:rPr>
              <a:t>in </a:t>
            </a:r>
            <a:r>
              <a:rPr lang="en-US" sz="2300" b="1" dirty="0">
                <a:solidFill>
                  <a:schemeClr val="accent2"/>
                </a:solidFill>
                <a:latin typeface="Verdana" pitchFamily="34" charset="0"/>
                <a:ea typeface="Verdana" pitchFamily="34" charset="0"/>
                <a:cs typeface="Verdana" pitchFamily="34" charset="0"/>
              </a:rPr>
              <a:t>LFAR </a:t>
            </a:r>
            <a:r>
              <a:rPr lang="en-US" sz="2300" b="1" u="sng" dirty="0">
                <a:solidFill>
                  <a:schemeClr val="accent2"/>
                </a:solidFill>
                <a:latin typeface="Verdana" pitchFamily="34" charset="0"/>
                <a:ea typeface="Verdana" pitchFamily="34" charset="0"/>
                <a:cs typeface="Verdana" pitchFamily="34" charset="0"/>
              </a:rPr>
              <a:t>Format</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Prepare separate checklists for each point to be reported.</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Record the extent of checking / sample selected.</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Proper documentation &amp; collecting </a:t>
            </a:r>
            <a:r>
              <a:rPr lang="en-US" sz="2300" b="1" dirty="0" smtClean="0">
                <a:solidFill>
                  <a:schemeClr val="accent2"/>
                </a:solidFill>
                <a:latin typeface="Verdana" pitchFamily="34" charset="0"/>
                <a:ea typeface="Verdana" pitchFamily="34" charset="0"/>
                <a:cs typeface="Verdana" pitchFamily="34" charset="0"/>
              </a:rPr>
              <a:t>Sufficient Appropriate Audit Evidence (SAAE) </a:t>
            </a:r>
            <a:r>
              <a:rPr lang="en-US" sz="2300" b="1" dirty="0">
                <a:solidFill>
                  <a:schemeClr val="accent2"/>
                </a:solidFill>
                <a:latin typeface="Verdana" pitchFamily="34" charset="0"/>
                <a:ea typeface="Verdana" pitchFamily="34" charset="0"/>
                <a:cs typeface="Verdana" pitchFamily="34" charset="0"/>
              </a:rPr>
              <a:t>during the audit.</a:t>
            </a:r>
          </a:p>
          <a:p>
            <a:pPr marL="342900" indent="-342900" algn="just">
              <a:spcBef>
                <a:spcPts val="600"/>
              </a:spcBef>
              <a:buClr>
                <a:srgbClr val="003399"/>
              </a:buClr>
              <a:buSzPct val="90000"/>
              <a:buFont typeface="Wingdings" pitchFamily="2" charset="2"/>
              <a:buChar char="n"/>
            </a:pPr>
            <a:r>
              <a:rPr lang="en-US" sz="2300" b="1" dirty="0" smtClean="0">
                <a:solidFill>
                  <a:schemeClr val="accent2"/>
                </a:solidFill>
                <a:latin typeface="Verdana" pitchFamily="34" charset="0"/>
                <a:ea typeface="Verdana" pitchFamily="34" charset="0"/>
                <a:cs typeface="Verdana" pitchFamily="34" charset="0"/>
              </a:rPr>
              <a:t>Write elaborate </a:t>
            </a:r>
            <a:r>
              <a:rPr lang="en-US" sz="2300" b="1" dirty="0">
                <a:solidFill>
                  <a:schemeClr val="accent2"/>
                </a:solidFill>
                <a:latin typeface="Verdana" pitchFamily="34" charset="0"/>
                <a:ea typeface="Verdana" pitchFamily="34" charset="0"/>
                <a:cs typeface="Verdana" pitchFamily="34" charset="0"/>
              </a:rPr>
              <a:t>answers. Avoid Y/N/NA</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Include facts, figures and examples to the extent possible in all answers to the questions.</a:t>
            </a:r>
          </a:p>
        </p:txBody>
      </p:sp>
      <p:pic>
        <p:nvPicPr>
          <p:cNvPr id="5" name="Picture 4" descr="j0233018"/>
          <p:cNvPicPr>
            <a:picLocks noChangeAspect="1" noChangeArrowheads="1"/>
          </p:cNvPicPr>
          <p:nvPr/>
        </p:nvPicPr>
        <p:blipFill>
          <a:blip r:embed="rId3"/>
          <a:srcRect/>
          <a:stretch>
            <a:fillRect/>
          </a:stretch>
        </p:blipFill>
        <p:spPr bwMode="auto">
          <a:xfrm>
            <a:off x="7649029" y="0"/>
            <a:ext cx="2195059" cy="210359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938" name="Rectangle 2"/>
          <p:cNvSpPr>
            <a:spLocks noChangeArrowheads="1"/>
          </p:cNvSpPr>
          <p:nvPr/>
        </p:nvSpPr>
        <p:spPr bwMode="auto">
          <a:xfrm>
            <a:off x="650875" y="334963"/>
            <a:ext cx="9059863" cy="531812"/>
          </a:xfrm>
          <a:prstGeom prst="rect">
            <a:avLst/>
          </a:prstGeom>
          <a:noFill/>
          <a:ln w="9525">
            <a:noFill/>
            <a:miter lim="800000"/>
            <a:headEnd/>
            <a:tailEnd/>
          </a:ln>
        </p:spPr>
        <p:txBody>
          <a:bodyPr anchor="b"/>
          <a:lstStyle/>
          <a:p>
            <a:pPr algn="l">
              <a:spcBef>
                <a:spcPct val="0"/>
              </a:spcBef>
              <a:buClr>
                <a:srgbClr val="003399"/>
              </a:buClr>
              <a:buFont typeface="Wingdings" pitchFamily="2" charset="2"/>
              <a:buNone/>
            </a:pPr>
            <a:r>
              <a:rPr lang="en-US" sz="2400" b="1" dirty="0">
                <a:solidFill>
                  <a:srgbClr val="000066"/>
                </a:solidFill>
                <a:latin typeface="Arial Rounded MT Bold" pitchFamily="34" charset="0"/>
              </a:rPr>
              <a:t>LFAR Audit Approach</a:t>
            </a:r>
          </a:p>
        </p:txBody>
      </p:sp>
      <p:sp>
        <p:nvSpPr>
          <p:cNvPr id="1319939" name="Rectangle 3"/>
          <p:cNvSpPr>
            <a:spLocks noChangeArrowheads="1"/>
          </p:cNvSpPr>
          <p:nvPr/>
        </p:nvSpPr>
        <p:spPr bwMode="auto">
          <a:xfrm>
            <a:off x="711200" y="986970"/>
            <a:ext cx="8926286" cy="5196115"/>
          </a:xfrm>
          <a:prstGeom prst="rect">
            <a:avLst/>
          </a:prstGeom>
          <a:noFill/>
          <a:ln w="9525">
            <a:noFill/>
            <a:miter lim="800000"/>
            <a:headEnd/>
            <a:tailEnd/>
          </a:ln>
        </p:spPr>
        <p:txBody>
          <a:bodyPr/>
          <a:lstStyle/>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Observations resulting in adjustments to account heads needs to be reported along with MOC</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Discuss the contents of report with Branch Management</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Obtain Management Representation from Branch Manager on various matters based on Audit.</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LFAR is an independent </a:t>
            </a:r>
            <a:r>
              <a:rPr lang="en-US" sz="2400" b="1" dirty="0" smtClean="0">
                <a:solidFill>
                  <a:schemeClr val="accent2"/>
                </a:solidFill>
                <a:latin typeface="Verdana" pitchFamily="34" charset="0"/>
                <a:ea typeface="Verdana" pitchFamily="34" charset="0"/>
                <a:cs typeface="Verdana" pitchFamily="34" charset="0"/>
              </a:rPr>
              <a:t>report read at a different point of time and </a:t>
            </a:r>
            <a:r>
              <a:rPr lang="en-US" sz="2400" b="1" dirty="0">
                <a:solidFill>
                  <a:schemeClr val="accent2"/>
                </a:solidFill>
                <a:latin typeface="Verdana" pitchFamily="34" charset="0"/>
                <a:ea typeface="Verdana" pitchFamily="34" charset="0"/>
                <a:cs typeface="Verdana" pitchFamily="34" charset="0"/>
              </a:rPr>
              <a:t>hence do not give cross reference or qualifications or MOC in LFAR.</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It’s a very important report for readers such as SCA and Management of Bank.</a:t>
            </a:r>
          </a:p>
        </p:txBody>
      </p:sp>
    </p:spTree>
  </p:cSld>
  <p:clrMapOvr>
    <a:masterClrMapping/>
  </p:clrMapOvr>
  <p:transition>
    <p:dissolv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339566" y="1110615"/>
            <a:ext cx="9424988" cy="5092700"/>
          </a:xfrm>
          <a:solidFill>
            <a:schemeClr val="bg1"/>
          </a:solidFill>
        </p:spPr>
        <p:style>
          <a:lnRef idx="0">
            <a:schemeClr val="accent2"/>
          </a:lnRef>
          <a:fillRef idx="3">
            <a:schemeClr val="accent2"/>
          </a:fillRef>
          <a:effectRef idx="3">
            <a:schemeClr val="accent2"/>
          </a:effectRef>
          <a:fontRef idx="minor">
            <a:schemeClr val="lt1"/>
          </a:fontRef>
        </p:style>
        <p:txBody>
          <a:bodyPr/>
          <a:lstStyle/>
          <a:p>
            <a:pPr marL="0" indent="0">
              <a:buNone/>
            </a:pPr>
            <a:endParaRPr lang="en-IN" dirty="0"/>
          </a:p>
        </p:txBody>
      </p:sp>
      <p:sp>
        <p:nvSpPr>
          <p:cNvPr id="4" name="Rectangle 3"/>
          <p:cNvSpPr/>
          <p:nvPr/>
        </p:nvSpPr>
        <p:spPr>
          <a:xfrm>
            <a:off x="2575560" y="2362200"/>
            <a:ext cx="4953000" cy="1015663"/>
          </a:xfrm>
          <a:prstGeom prst="rect">
            <a:avLst/>
          </a:prstGeom>
          <a:noFill/>
        </p:spPr>
        <p:txBody>
          <a:bodyPr wrap="square" lIns="91440" tIns="45720" rIns="91440" bIns="45720">
            <a:spAutoFit/>
          </a:bodyPr>
          <a:lstStyle/>
          <a:p>
            <a:pPr algn="ctr"/>
            <a:r>
              <a:rPr lang="en-US" sz="6000" b="1" dirty="0" smtClean="0">
                <a:ln w="12700">
                  <a:solidFill>
                    <a:schemeClr val="accent1"/>
                  </a:solidFill>
                  <a:prstDash val="solid"/>
                </a:ln>
                <a:solidFill>
                  <a:schemeClr val="accent6">
                    <a:lumMod val="60000"/>
                    <a:lumOff val="40000"/>
                  </a:schemeClr>
                </a:solidFill>
                <a:effectLst>
                  <a:outerShdw dist="38100" dir="2640000" algn="bl" rotWithShape="0">
                    <a:schemeClr val="accent1"/>
                  </a:outerShdw>
                </a:effectLst>
              </a:rPr>
              <a:t>Thank You..</a:t>
            </a:r>
            <a:endParaRPr lang="en-US" sz="6000" b="1" cap="none" spc="0" dirty="0">
              <a:ln w="12700">
                <a:solidFill>
                  <a:schemeClr val="accent1"/>
                </a:solidFill>
                <a:prstDash val="solid"/>
              </a:ln>
              <a:solidFill>
                <a:schemeClr val="accent6">
                  <a:lumMod val="60000"/>
                  <a:lumOff val="40000"/>
                </a:schemeClr>
              </a:solidFill>
              <a:effectLst>
                <a:outerShdw dist="38100" dir="2640000" algn="bl" rotWithShape="0">
                  <a:schemeClr val="accent1"/>
                </a:outerShdw>
              </a:effectLst>
            </a:endParaRPr>
          </a:p>
        </p:txBody>
      </p:sp>
    </p:spTree>
    <p:extLst>
      <p:ext uri="{BB962C8B-B14F-4D97-AF65-F5344CB8AC3E}">
        <p14:creationId xmlns:p14="http://schemas.microsoft.com/office/powerpoint/2010/main" val="187353755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50875" y="1"/>
            <a:ext cx="9059863" cy="655320"/>
          </a:xfrm>
        </p:spPr>
        <p:txBody>
          <a:bodyPr/>
          <a:lstStyle/>
          <a:p>
            <a:pPr eaLnBrk="1" hangingPunct="1"/>
            <a:r>
              <a:rPr lang="en-US" sz="3600" dirty="0">
                <a:solidFill>
                  <a:srgbClr val="FF0000"/>
                </a:solidFill>
              </a:rPr>
              <a:t>Must Do’s</a:t>
            </a:r>
          </a:p>
        </p:txBody>
      </p:sp>
      <p:sp>
        <p:nvSpPr>
          <p:cNvPr id="15366" name="Rectangle 3"/>
          <p:cNvSpPr>
            <a:spLocks noGrp="1" noChangeArrowheads="1"/>
          </p:cNvSpPr>
          <p:nvPr>
            <p:ph type="body" idx="1"/>
          </p:nvPr>
        </p:nvSpPr>
        <p:spPr>
          <a:xfrm>
            <a:off x="244475" y="822960"/>
            <a:ext cx="9424988" cy="5365115"/>
          </a:xfrm>
        </p:spPr>
        <p:txBody>
          <a:bodyPr/>
          <a:lstStyle/>
          <a:p>
            <a:pPr algn="just" eaLnBrk="1" hangingPunct="1">
              <a:spcBef>
                <a:spcPts val="0"/>
              </a:spcBef>
            </a:pPr>
            <a:r>
              <a:rPr lang="en-US" sz="2800" dirty="0"/>
              <a:t>LFAR Questionnaire is only indicative in nature. Auditor may report any other important matter, he wishes to draw management’s attention.</a:t>
            </a:r>
          </a:p>
          <a:p>
            <a:pPr marL="0" indent="0" algn="just" eaLnBrk="1" hangingPunct="1">
              <a:spcBef>
                <a:spcPts val="0"/>
              </a:spcBef>
              <a:buNone/>
            </a:pPr>
            <a:endParaRPr lang="en-US" sz="2800" dirty="0" smtClean="0"/>
          </a:p>
          <a:p>
            <a:pPr algn="just" eaLnBrk="1" hangingPunct="1">
              <a:spcBef>
                <a:spcPts val="0"/>
              </a:spcBef>
            </a:pPr>
            <a:r>
              <a:rPr lang="en-US" sz="2800" dirty="0" smtClean="0"/>
              <a:t>Give </a:t>
            </a:r>
            <a:r>
              <a:rPr lang="en-US" sz="2800" dirty="0"/>
              <a:t>disclaimer w.r.t. any significant problem faced such as lack of availability of necessary information, lack of availability of computer system, non-availability of instructions of controlling authority</a:t>
            </a:r>
            <a:r>
              <a:rPr lang="en-US" sz="2800" dirty="0" smtClean="0"/>
              <a:t>, reliance </a:t>
            </a:r>
            <a:r>
              <a:rPr lang="en-US" sz="2800" dirty="0"/>
              <a:t>placed by auditor on the computer system or reliance placed on previous year’s LFAR/Concurrent and other Audit Reports/</a:t>
            </a:r>
          </a:p>
          <a:p>
            <a:pPr algn="just" eaLnBrk="1" hangingPunct="1">
              <a:spcBef>
                <a:spcPts val="0"/>
              </a:spcBef>
            </a:pPr>
            <a:endParaRPr lang="en-US" sz="2800" dirty="0"/>
          </a:p>
        </p:txBody>
      </p:sp>
    </p:spTree>
    <p:extLst>
      <p:ext uri="{BB962C8B-B14F-4D97-AF65-F5344CB8AC3E}">
        <p14:creationId xmlns:p14="http://schemas.microsoft.com/office/powerpoint/2010/main" val="209756547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50875" y="1"/>
            <a:ext cx="9059863" cy="655320"/>
          </a:xfrm>
        </p:spPr>
        <p:txBody>
          <a:bodyPr/>
          <a:lstStyle/>
          <a:p>
            <a:pPr eaLnBrk="1" hangingPunct="1"/>
            <a:r>
              <a:rPr lang="en-US" sz="3600" dirty="0">
                <a:solidFill>
                  <a:srgbClr val="FF0000"/>
                </a:solidFill>
              </a:rPr>
              <a:t>Must Do’s</a:t>
            </a:r>
          </a:p>
        </p:txBody>
      </p:sp>
      <p:sp>
        <p:nvSpPr>
          <p:cNvPr id="15366" name="Rectangle 3"/>
          <p:cNvSpPr>
            <a:spLocks noGrp="1" noChangeArrowheads="1"/>
          </p:cNvSpPr>
          <p:nvPr>
            <p:ph type="body" idx="1"/>
          </p:nvPr>
        </p:nvSpPr>
        <p:spPr>
          <a:xfrm>
            <a:off x="244475" y="822960"/>
            <a:ext cx="9424988" cy="5365115"/>
          </a:xfrm>
        </p:spPr>
        <p:txBody>
          <a:bodyPr/>
          <a:lstStyle/>
          <a:p>
            <a:pPr marL="0" indent="0" algn="just" eaLnBrk="1" hangingPunct="1">
              <a:spcBef>
                <a:spcPts val="0"/>
              </a:spcBef>
              <a:buNone/>
            </a:pPr>
            <a:endParaRPr lang="en-US" sz="2800" dirty="0" smtClean="0"/>
          </a:p>
          <a:p>
            <a:pPr algn="just" eaLnBrk="1" hangingPunct="1">
              <a:spcBef>
                <a:spcPts val="0"/>
              </a:spcBef>
            </a:pPr>
            <a:r>
              <a:rPr lang="en-US" sz="2800" dirty="0" smtClean="0"/>
              <a:t>Some important areas to be noted while preparing LFAR are –</a:t>
            </a:r>
          </a:p>
          <a:p>
            <a:pPr marL="533400" indent="-258763" algn="just" eaLnBrk="1" hangingPunct="1">
              <a:spcBef>
                <a:spcPts val="0"/>
              </a:spcBef>
              <a:buFont typeface="Wingdings" panose="05000000000000000000" pitchFamily="2" charset="2"/>
              <a:buChar char="§"/>
            </a:pPr>
            <a:r>
              <a:rPr lang="en-US" sz="2800" dirty="0" smtClean="0"/>
              <a:t>Limits fixed and various instructions given by Controlling Authority</a:t>
            </a:r>
          </a:p>
          <a:p>
            <a:pPr marL="533400" indent="-258763" algn="just" eaLnBrk="1" hangingPunct="1">
              <a:spcBef>
                <a:spcPts val="0"/>
              </a:spcBef>
              <a:buFont typeface="Wingdings" panose="05000000000000000000" pitchFamily="2" charset="2"/>
              <a:buChar char="§"/>
            </a:pPr>
            <a:r>
              <a:rPr lang="en-US" sz="2800" dirty="0" smtClean="0"/>
              <a:t>Certain questions need auditor’s opinion or listing cases examine and text check done </a:t>
            </a:r>
          </a:p>
          <a:p>
            <a:pPr marL="533400" indent="-258763" algn="just" eaLnBrk="1" hangingPunct="1">
              <a:spcBef>
                <a:spcPts val="0"/>
              </a:spcBef>
              <a:buFont typeface="Wingdings" panose="05000000000000000000" pitchFamily="2" charset="2"/>
              <a:buChar char="§"/>
            </a:pPr>
            <a:r>
              <a:rPr lang="en-US" sz="2800" dirty="0" smtClean="0"/>
              <a:t>Certain cases study of system presently in operation is required</a:t>
            </a:r>
          </a:p>
          <a:p>
            <a:pPr marL="533400" indent="-258763" algn="just" eaLnBrk="1" hangingPunct="1">
              <a:spcBef>
                <a:spcPts val="0"/>
              </a:spcBef>
              <a:buFont typeface="Wingdings" panose="05000000000000000000" pitchFamily="2" charset="2"/>
              <a:buChar char="§"/>
            </a:pPr>
            <a:r>
              <a:rPr lang="en-US" sz="2800" dirty="0" smtClean="0"/>
              <a:t>Certain questions required auditor to give suggestion for improvement or minimizing losses. </a:t>
            </a:r>
          </a:p>
          <a:p>
            <a:pPr marL="533400" indent="-258763" algn="just" eaLnBrk="1" hangingPunct="1">
              <a:spcBef>
                <a:spcPts val="0"/>
              </a:spcBef>
              <a:buFont typeface="Wingdings" panose="05000000000000000000" pitchFamily="2" charset="2"/>
              <a:buChar char="§"/>
            </a:pPr>
            <a:endParaRPr lang="en-US" sz="2800" dirty="0"/>
          </a:p>
        </p:txBody>
      </p:sp>
    </p:spTree>
    <p:extLst>
      <p:ext uri="{BB962C8B-B14F-4D97-AF65-F5344CB8AC3E}">
        <p14:creationId xmlns:p14="http://schemas.microsoft.com/office/powerpoint/2010/main" val="127058073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E9"/>
        </a:solidFill>
        <a:ln w="9525" cap="rnd"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700" b="0" i="0" u="none" strike="noStrike" cap="none" normalizeH="0" baseline="0" smtClean="0">
            <a:ln>
              <a:noFill/>
            </a:ln>
            <a:solidFill>
              <a:srgbClr val="003399"/>
            </a:solidFill>
            <a:effectLst/>
            <a:latin typeface="Arial" charset="0"/>
          </a:defRPr>
        </a:defPPr>
      </a:lstStyle>
    </a:spDef>
    <a:lnDef>
      <a:spPr bwMode="auto">
        <a:xfrm>
          <a:off x="0" y="0"/>
          <a:ext cx="1" cy="1"/>
        </a:xfrm>
        <a:custGeom>
          <a:avLst/>
          <a:gdLst/>
          <a:ahLst/>
          <a:cxnLst/>
          <a:rect l="0" t="0" r="0" b="0"/>
          <a:pathLst/>
        </a:custGeom>
        <a:solidFill>
          <a:srgbClr val="FFFFE9"/>
        </a:solidFill>
        <a:ln w="9525" cap="rnd"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700" b="0" i="0" u="none" strike="noStrike" cap="none" normalizeH="0" baseline="0" smtClean="0">
            <a:ln>
              <a:noFill/>
            </a:ln>
            <a:solidFill>
              <a:srgbClr val="003399"/>
            </a:solidFill>
            <a:effectLst/>
            <a:latin typeface="Arial" charset="0"/>
          </a:defRPr>
        </a:defPPr>
      </a:lstStyle>
    </a:lnDef>
  </a:objectDefaults>
  <a:extraClrSchemeLst>
    <a:extraClrScheme>
      <a:clrScheme name="Blank Presentatio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23437</TotalTime>
  <Words>9122</Words>
  <Application>Microsoft Office PowerPoint</Application>
  <PresentationFormat>Custom</PresentationFormat>
  <Paragraphs>1030</Paragraphs>
  <Slides>77</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77</vt:i4>
      </vt:variant>
    </vt:vector>
  </HeadingPairs>
  <TitlesOfParts>
    <vt:vector size="87" baseType="lpstr">
      <vt:lpstr>Arial</vt:lpstr>
      <vt:lpstr>Arial Rounded MT Bold</vt:lpstr>
      <vt:lpstr>Book Antiqua</vt:lpstr>
      <vt:lpstr>Bookman Old Style</vt:lpstr>
      <vt:lpstr>Shruti</vt:lpstr>
      <vt:lpstr>Symbol</vt:lpstr>
      <vt:lpstr>Times New Roman</vt:lpstr>
      <vt:lpstr>Verdana</vt:lpstr>
      <vt:lpstr>Wingdings</vt:lpstr>
      <vt:lpstr>Blank Presentation</vt:lpstr>
      <vt:lpstr>PowerPoint Presentation</vt:lpstr>
      <vt:lpstr>Shifting role of the Auditor</vt:lpstr>
      <vt:lpstr>Contents</vt:lpstr>
      <vt:lpstr>Reporting – Long Form Audit Report</vt:lpstr>
      <vt:lpstr>PowerPoint Presentation</vt:lpstr>
      <vt:lpstr>Must Do’s</vt:lpstr>
      <vt:lpstr>Must Do’s</vt:lpstr>
      <vt:lpstr>Must Do’s</vt:lpstr>
      <vt:lpstr>Must Do’s</vt:lpstr>
      <vt:lpstr>PowerPoint Presentation</vt:lpstr>
      <vt:lpstr>LFAR and Statutory Audit Report</vt:lpstr>
      <vt:lpstr>LFAR </vt:lpstr>
      <vt:lpstr>PowerPoint Presentation</vt:lpstr>
      <vt:lpstr>LFAR </vt:lpstr>
      <vt:lpstr>I – Assets   1. CASH      </vt:lpstr>
      <vt:lpstr>I – Assets   1. CASH      </vt:lpstr>
      <vt:lpstr>I – Assets   1. CASH      </vt:lpstr>
      <vt:lpstr>I – Assets  2. Balances with RBI, State Bank of India and other banks  </vt:lpstr>
      <vt:lpstr>I – Assets  2. Balances with RBI, State Bank of India and other banks  </vt:lpstr>
      <vt:lpstr>I – Assets  2. Balances with RBI, State Bank of India and other banks  </vt:lpstr>
      <vt:lpstr>I – Assets  3. Money at Call and Short Notice </vt:lpstr>
      <vt:lpstr>I – Assets  3. Money at Call and Short Notice</vt:lpstr>
      <vt:lpstr>1 – Assets  4. Investments      </vt:lpstr>
      <vt:lpstr>1 – Assets  4. Investments      </vt:lpstr>
      <vt:lpstr>1 – Assets               5. Advances     </vt:lpstr>
      <vt:lpstr>1 – Assets  5. Advances     </vt:lpstr>
      <vt:lpstr>1 – Assets  5. Advances     </vt:lpstr>
      <vt:lpstr>1 – Assets  5. Advances     </vt:lpstr>
      <vt:lpstr>1 – Assets  5. Advances     </vt:lpstr>
      <vt:lpstr>1 – Assets  5. Advances     </vt:lpstr>
      <vt:lpstr>1 – Assets  5. Advances     </vt:lpstr>
      <vt:lpstr>1 – Assets  5. Advances     </vt:lpstr>
      <vt:lpstr>1 – Assets  5. Advances       </vt:lpstr>
      <vt:lpstr>1 – Assets  5. Advances       </vt:lpstr>
      <vt:lpstr>   1 – Assets  5. Advances       </vt:lpstr>
      <vt:lpstr>    1 – Assets  5. Advances       </vt:lpstr>
      <vt:lpstr>I – Assets    5. Advances       </vt:lpstr>
      <vt:lpstr>I – Assets    5. Advances       </vt:lpstr>
      <vt:lpstr>I – Assets    5. Advances      </vt:lpstr>
      <vt:lpstr>I – Assets    5. Advances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5. Advances General Instructions </vt:lpstr>
      <vt:lpstr>I – Assets  6. Other Assets</vt:lpstr>
      <vt:lpstr>2 – Liabilities   1. Deposits      </vt:lpstr>
      <vt:lpstr>2 – Liabilities   1. Deposits      </vt:lpstr>
      <vt:lpstr>             2 – Liabilities                                             2. Other Liabilities       </vt:lpstr>
      <vt:lpstr>             2 – Liabilities                      3. Contingent Liabilities        </vt:lpstr>
      <vt:lpstr>III – PROFIT AND LOSS ACCOUNT      </vt:lpstr>
      <vt:lpstr>III – PROFIT AND LOSS ACCOUNT      </vt:lpstr>
      <vt:lpstr>III – PROFIT AND LOSS ACCOUNT      </vt:lpstr>
      <vt:lpstr>IV – GENERAL 1. GOLD/ BULLION / SECURITY ITEMS    </vt:lpstr>
      <vt:lpstr>IV – GENERAL 1. GOLD/ BULLION / SECURITY ITEMS    </vt:lpstr>
      <vt:lpstr>IV – GENERAL 2. BOOKS AND RECORDS    </vt:lpstr>
      <vt:lpstr>IV – GENERAL 2. BOOKS AND RECORDS    </vt:lpstr>
      <vt:lpstr>IV – GENERAL 2. BOOKS AND RECORDS    </vt:lpstr>
      <vt:lpstr>IV – GENERAL 3. INTER-BRANCH ACCOUNTS     </vt:lpstr>
      <vt:lpstr>IV – GENERAL 4. Frauds    </vt:lpstr>
      <vt:lpstr>IV – GENERAL 4. Frauds    </vt:lpstr>
      <vt:lpstr>IV – GENERAL 5. Implementation of KYCAML Guidelines    </vt:lpstr>
      <vt:lpstr>IV – GENERAL 6. Management Information System    </vt:lpstr>
      <vt:lpstr>IV – GENERAL 6. Management Information System     </vt:lpstr>
      <vt:lpstr>IV – GENERAL 7. Miscellaneous    </vt:lpstr>
      <vt:lpstr>IV – GENERAL  7. Miscellaneous     </vt:lpstr>
      <vt:lpstr>PowerPoint Presentation</vt:lpstr>
      <vt:lpstr>PowerPoint Presentation</vt:lpstr>
      <vt:lpstr>PowerPoint Presentation</vt:lpstr>
    </vt:vector>
  </TitlesOfParts>
  <Company>KPMG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dc:title>
  <dc:creator>CA Nayan R. Kothari</dc:creator>
  <cp:lastModifiedBy>Admin</cp:lastModifiedBy>
  <cp:revision>1694</cp:revision>
  <cp:lastPrinted>2022-03-17T06:27:28Z</cp:lastPrinted>
  <dcterms:created xsi:type="dcterms:W3CDTF">1999-04-08T05:15:33Z</dcterms:created>
  <dcterms:modified xsi:type="dcterms:W3CDTF">2022-03-17T10:55:14Z</dcterms:modified>
</cp:coreProperties>
</file>