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6"/>
  </p:notesMasterIdLst>
  <p:handoutMasterIdLst>
    <p:handoutMasterId r:id="rId117"/>
  </p:handoutMasterIdLst>
  <p:sldIdLst>
    <p:sldId id="338" r:id="rId2"/>
    <p:sldId id="257" r:id="rId3"/>
    <p:sldId id="260" r:id="rId4"/>
    <p:sldId id="677" r:id="rId5"/>
    <p:sldId id="743" r:id="rId6"/>
    <p:sldId id="259" r:id="rId7"/>
    <p:sldId id="261" r:id="rId8"/>
    <p:sldId id="263" r:id="rId9"/>
    <p:sldId id="264" r:id="rId10"/>
    <p:sldId id="330" r:id="rId11"/>
    <p:sldId id="331" r:id="rId12"/>
    <p:sldId id="332" r:id="rId13"/>
    <p:sldId id="333" r:id="rId14"/>
    <p:sldId id="334" r:id="rId15"/>
    <p:sldId id="335" r:id="rId16"/>
    <p:sldId id="265" r:id="rId17"/>
    <p:sldId id="266" r:id="rId18"/>
    <p:sldId id="267" r:id="rId19"/>
    <p:sldId id="760" r:id="rId20"/>
    <p:sldId id="761" r:id="rId21"/>
    <p:sldId id="762" r:id="rId22"/>
    <p:sldId id="758" r:id="rId23"/>
    <p:sldId id="759" r:id="rId24"/>
    <p:sldId id="763" r:id="rId25"/>
    <p:sldId id="268" r:id="rId26"/>
    <p:sldId id="269" r:id="rId27"/>
    <p:sldId id="270" r:id="rId28"/>
    <p:sldId id="271" r:id="rId29"/>
    <p:sldId id="272" r:id="rId30"/>
    <p:sldId id="273" r:id="rId31"/>
    <p:sldId id="274" r:id="rId32"/>
    <p:sldId id="275" r:id="rId33"/>
    <p:sldId id="276" r:id="rId34"/>
    <p:sldId id="336" r:id="rId35"/>
    <p:sldId id="363" r:id="rId36"/>
    <p:sldId id="364" r:id="rId37"/>
    <p:sldId id="365" r:id="rId38"/>
    <p:sldId id="678" r:id="rId39"/>
    <p:sldId id="369" r:id="rId40"/>
    <p:sldId id="744" r:id="rId41"/>
    <p:sldId id="745" r:id="rId42"/>
    <p:sldId id="729" r:id="rId43"/>
    <p:sldId id="730" r:id="rId44"/>
    <p:sldId id="731" r:id="rId45"/>
    <p:sldId id="732" r:id="rId46"/>
    <p:sldId id="733" r:id="rId47"/>
    <p:sldId id="734" r:id="rId48"/>
    <p:sldId id="735" r:id="rId49"/>
    <p:sldId id="736" r:id="rId50"/>
    <p:sldId id="737" r:id="rId51"/>
    <p:sldId id="738" r:id="rId52"/>
    <p:sldId id="739" r:id="rId53"/>
    <p:sldId id="740" r:id="rId54"/>
    <p:sldId id="741" r:id="rId55"/>
    <p:sldId id="746" r:id="rId56"/>
    <p:sldId id="747" r:id="rId57"/>
    <p:sldId id="748" r:id="rId58"/>
    <p:sldId id="749" r:id="rId59"/>
    <p:sldId id="742" r:id="rId60"/>
    <p:sldId id="278" r:id="rId61"/>
    <p:sldId id="279" r:id="rId62"/>
    <p:sldId id="280" r:id="rId63"/>
    <p:sldId id="281" r:id="rId64"/>
    <p:sldId id="282" r:id="rId65"/>
    <p:sldId id="283" r:id="rId66"/>
    <p:sldId id="284" r:id="rId67"/>
    <p:sldId id="285" r:id="rId68"/>
    <p:sldId id="286" r:id="rId69"/>
    <p:sldId id="287" r:id="rId70"/>
    <p:sldId id="288" r:id="rId71"/>
    <p:sldId id="289" r:id="rId72"/>
    <p:sldId id="290" r:id="rId73"/>
    <p:sldId id="291" r:id="rId74"/>
    <p:sldId id="292" r:id="rId75"/>
    <p:sldId id="293" r:id="rId76"/>
    <p:sldId id="294" r:id="rId77"/>
    <p:sldId id="295" r:id="rId78"/>
    <p:sldId id="297" r:id="rId79"/>
    <p:sldId id="312" r:id="rId80"/>
    <p:sldId id="302" r:id="rId81"/>
    <p:sldId id="303" r:id="rId82"/>
    <p:sldId id="304" r:id="rId83"/>
    <p:sldId id="305" r:id="rId84"/>
    <p:sldId id="306" r:id="rId85"/>
    <p:sldId id="307" r:id="rId86"/>
    <p:sldId id="750" r:id="rId87"/>
    <p:sldId id="751" r:id="rId88"/>
    <p:sldId id="752" r:id="rId89"/>
    <p:sldId id="635" r:id="rId90"/>
    <p:sldId id="636" r:id="rId91"/>
    <p:sldId id="655" r:id="rId92"/>
    <p:sldId id="657" r:id="rId93"/>
    <p:sldId id="339" r:id="rId94"/>
    <p:sldId id="658" r:id="rId95"/>
    <p:sldId id="659" r:id="rId96"/>
    <p:sldId id="660" r:id="rId97"/>
    <p:sldId id="661" r:id="rId98"/>
    <p:sldId id="662" r:id="rId99"/>
    <p:sldId id="663" r:id="rId100"/>
    <p:sldId id="664" r:id="rId101"/>
    <p:sldId id="665" r:id="rId102"/>
    <p:sldId id="666" r:id="rId103"/>
    <p:sldId id="667" r:id="rId104"/>
    <p:sldId id="668" r:id="rId105"/>
    <p:sldId id="669" r:id="rId106"/>
    <p:sldId id="768" r:id="rId107"/>
    <p:sldId id="769" r:id="rId108"/>
    <p:sldId id="770" r:id="rId109"/>
    <p:sldId id="771" r:id="rId110"/>
    <p:sldId id="772" r:id="rId111"/>
    <p:sldId id="325" r:id="rId112"/>
    <p:sldId id="326" r:id="rId113"/>
    <p:sldId id="329" r:id="rId114"/>
    <p:sldId id="328" r:id="rId115"/>
  </p:sldIdLst>
  <p:sldSz cx="9144000" cy="6858000" type="screen4x3"/>
  <p:notesSz cx="7315200" cy="9601200"/>
  <p:defaultTextStyle>
    <a:defPPr>
      <a:defRPr lang="en-IN"/>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9E6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5256" autoAdjust="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notesViewPr>
    <p:cSldViewPr>
      <p:cViewPr varScale="1">
        <p:scale>
          <a:sx n="47" d="100"/>
          <a:sy n="47" d="100"/>
        </p:scale>
        <p:origin x="-2742" y="-102"/>
      </p:cViewPr>
      <p:guideLst>
        <p:guide orient="horz" pos="3024"/>
        <p:guide pos="2305"/>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viewProps" Target="view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169918" cy="480060"/>
          </a:xfrm>
          <a:prstGeom prst="rect">
            <a:avLst/>
          </a:prstGeom>
        </p:spPr>
        <p:txBody>
          <a:bodyPr vert="horz" lIns="103399" tIns="51700" rIns="103399" bIns="51700" rtlCol="0"/>
          <a:lstStyle>
            <a:lvl1pPr algn="l">
              <a:defRPr sz="1400"/>
            </a:lvl1pPr>
          </a:lstStyle>
          <a:p>
            <a:endParaRPr lang="en-IN" dirty="0"/>
          </a:p>
        </p:txBody>
      </p:sp>
      <p:sp>
        <p:nvSpPr>
          <p:cNvPr id="3" name="Date Placeholder 2"/>
          <p:cNvSpPr>
            <a:spLocks noGrp="1"/>
          </p:cNvSpPr>
          <p:nvPr>
            <p:ph type="dt" sz="quarter" idx="1"/>
          </p:nvPr>
        </p:nvSpPr>
        <p:spPr>
          <a:xfrm>
            <a:off x="4143592" y="1"/>
            <a:ext cx="3169918" cy="480060"/>
          </a:xfrm>
          <a:prstGeom prst="rect">
            <a:avLst/>
          </a:prstGeom>
        </p:spPr>
        <p:txBody>
          <a:bodyPr vert="horz" lIns="103399" tIns="51700" rIns="103399" bIns="51700" rtlCol="0"/>
          <a:lstStyle>
            <a:lvl1pPr algn="r">
              <a:defRPr sz="1400"/>
            </a:lvl1pPr>
          </a:lstStyle>
          <a:p>
            <a:r>
              <a:rPr lang="en-IN"/>
              <a:t>CA Dhananjay J. Gokhale</a:t>
            </a:r>
            <a:endParaRPr lang="en-IN" dirty="0"/>
          </a:p>
        </p:txBody>
      </p:sp>
      <p:sp>
        <p:nvSpPr>
          <p:cNvPr id="4" name="Footer Placeholder 3"/>
          <p:cNvSpPr>
            <a:spLocks noGrp="1"/>
          </p:cNvSpPr>
          <p:nvPr>
            <p:ph type="ftr" sz="quarter" idx="2"/>
          </p:nvPr>
        </p:nvSpPr>
        <p:spPr>
          <a:xfrm>
            <a:off x="2" y="9119474"/>
            <a:ext cx="3169918" cy="480060"/>
          </a:xfrm>
          <a:prstGeom prst="rect">
            <a:avLst/>
          </a:prstGeom>
        </p:spPr>
        <p:txBody>
          <a:bodyPr vert="horz" lIns="103399" tIns="51700" rIns="103399" bIns="51700" rtlCol="0" anchor="b"/>
          <a:lstStyle>
            <a:lvl1pPr algn="l">
              <a:defRPr sz="1400"/>
            </a:lvl1pPr>
          </a:lstStyle>
          <a:p>
            <a:endParaRPr lang="en-IN" dirty="0"/>
          </a:p>
        </p:txBody>
      </p:sp>
      <p:sp>
        <p:nvSpPr>
          <p:cNvPr id="5" name="Slide Number Placeholder 4"/>
          <p:cNvSpPr>
            <a:spLocks noGrp="1"/>
          </p:cNvSpPr>
          <p:nvPr>
            <p:ph type="sldNum" sz="quarter" idx="3"/>
          </p:nvPr>
        </p:nvSpPr>
        <p:spPr>
          <a:xfrm>
            <a:off x="4143592" y="9119474"/>
            <a:ext cx="3169918" cy="480060"/>
          </a:xfrm>
          <a:prstGeom prst="rect">
            <a:avLst/>
          </a:prstGeom>
        </p:spPr>
        <p:txBody>
          <a:bodyPr vert="horz" lIns="103399" tIns="51700" rIns="103399" bIns="51700" rtlCol="0" anchor="b"/>
          <a:lstStyle>
            <a:lvl1pPr algn="r">
              <a:defRPr sz="1400"/>
            </a:lvl1pPr>
          </a:lstStyle>
          <a:p>
            <a:fld id="{79079E48-CBF5-4E9C-88DB-10B49B215EF4}" type="slidenum">
              <a:rPr lang="en-IN" smtClean="0"/>
              <a:pPr/>
              <a:t>‹#›</a:t>
            </a:fld>
            <a:endParaRPr lang="en-IN" dirty="0"/>
          </a:p>
        </p:txBody>
      </p:sp>
    </p:spTree>
    <p:extLst>
      <p:ext uri="{BB962C8B-B14F-4D97-AF65-F5344CB8AC3E}">
        <p14:creationId xmlns:p14="http://schemas.microsoft.com/office/powerpoint/2010/main" val="89578601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169918" cy="480060"/>
          </a:xfrm>
          <a:prstGeom prst="rect">
            <a:avLst/>
          </a:prstGeom>
        </p:spPr>
        <p:txBody>
          <a:bodyPr vert="horz" lIns="103399" tIns="51700" rIns="103399" bIns="51700" rtlCol="0"/>
          <a:lstStyle>
            <a:lvl1pPr algn="l">
              <a:defRPr sz="1400"/>
            </a:lvl1pPr>
          </a:lstStyle>
          <a:p>
            <a:endParaRPr lang="en-IN" dirty="0"/>
          </a:p>
        </p:txBody>
      </p:sp>
      <p:sp>
        <p:nvSpPr>
          <p:cNvPr id="3" name="Date Placeholder 2"/>
          <p:cNvSpPr>
            <a:spLocks noGrp="1"/>
          </p:cNvSpPr>
          <p:nvPr>
            <p:ph type="dt" idx="1"/>
          </p:nvPr>
        </p:nvSpPr>
        <p:spPr>
          <a:xfrm>
            <a:off x="4143592" y="1"/>
            <a:ext cx="3169918" cy="480060"/>
          </a:xfrm>
          <a:prstGeom prst="rect">
            <a:avLst/>
          </a:prstGeom>
        </p:spPr>
        <p:txBody>
          <a:bodyPr vert="horz" lIns="103399" tIns="51700" rIns="103399" bIns="51700" rtlCol="0"/>
          <a:lstStyle>
            <a:lvl1pPr algn="r">
              <a:defRPr sz="1400"/>
            </a:lvl1pPr>
          </a:lstStyle>
          <a:p>
            <a:r>
              <a:rPr lang="en-IN"/>
              <a:t>CA Dhananjay J. Gokhale</a:t>
            </a:r>
            <a:endParaRPr lang="en-IN" dirty="0"/>
          </a:p>
        </p:txBody>
      </p:sp>
      <p:sp>
        <p:nvSpPr>
          <p:cNvPr id="4" name="Slide Image Placeholder 3"/>
          <p:cNvSpPr>
            <a:spLocks noGrp="1" noRot="1" noChangeAspect="1"/>
          </p:cNvSpPr>
          <p:nvPr>
            <p:ph type="sldImg" idx="2"/>
          </p:nvPr>
        </p:nvSpPr>
        <p:spPr>
          <a:xfrm>
            <a:off x="1258888" y="720725"/>
            <a:ext cx="4797425" cy="3598863"/>
          </a:xfrm>
          <a:prstGeom prst="rect">
            <a:avLst/>
          </a:prstGeom>
          <a:noFill/>
          <a:ln w="12700">
            <a:solidFill>
              <a:prstClr val="black"/>
            </a:solidFill>
          </a:ln>
        </p:spPr>
        <p:txBody>
          <a:bodyPr vert="horz" lIns="103399" tIns="51700" rIns="103399" bIns="51700" rtlCol="0" anchor="ctr"/>
          <a:lstStyle/>
          <a:p>
            <a:endParaRPr lang="en-IN" dirty="0"/>
          </a:p>
        </p:txBody>
      </p:sp>
      <p:sp>
        <p:nvSpPr>
          <p:cNvPr id="5" name="Notes Placeholder 4"/>
          <p:cNvSpPr>
            <a:spLocks noGrp="1"/>
          </p:cNvSpPr>
          <p:nvPr>
            <p:ph type="body" sz="quarter" idx="3"/>
          </p:nvPr>
        </p:nvSpPr>
        <p:spPr>
          <a:xfrm>
            <a:off x="731520" y="4560574"/>
            <a:ext cx="5852160" cy="4320540"/>
          </a:xfrm>
          <a:prstGeom prst="rect">
            <a:avLst/>
          </a:prstGeom>
        </p:spPr>
        <p:txBody>
          <a:bodyPr vert="horz" lIns="103399" tIns="51700" rIns="103399" bIns="5170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2" y="9119474"/>
            <a:ext cx="3169918" cy="480060"/>
          </a:xfrm>
          <a:prstGeom prst="rect">
            <a:avLst/>
          </a:prstGeom>
        </p:spPr>
        <p:txBody>
          <a:bodyPr vert="horz" lIns="103399" tIns="51700" rIns="103399" bIns="51700" rtlCol="0" anchor="b"/>
          <a:lstStyle>
            <a:lvl1pPr algn="l">
              <a:defRPr sz="1400"/>
            </a:lvl1pPr>
          </a:lstStyle>
          <a:p>
            <a:endParaRPr lang="en-IN" dirty="0"/>
          </a:p>
        </p:txBody>
      </p:sp>
      <p:sp>
        <p:nvSpPr>
          <p:cNvPr id="7" name="Slide Number Placeholder 6"/>
          <p:cNvSpPr>
            <a:spLocks noGrp="1"/>
          </p:cNvSpPr>
          <p:nvPr>
            <p:ph type="sldNum" sz="quarter" idx="5"/>
          </p:nvPr>
        </p:nvSpPr>
        <p:spPr>
          <a:xfrm>
            <a:off x="4143592" y="9119474"/>
            <a:ext cx="3169918" cy="480060"/>
          </a:xfrm>
          <a:prstGeom prst="rect">
            <a:avLst/>
          </a:prstGeom>
        </p:spPr>
        <p:txBody>
          <a:bodyPr vert="horz" lIns="103399" tIns="51700" rIns="103399" bIns="51700" rtlCol="0" anchor="b"/>
          <a:lstStyle>
            <a:lvl1pPr algn="r">
              <a:defRPr sz="1400"/>
            </a:lvl1pPr>
          </a:lstStyle>
          <a:p>
            <a:fld id="{1694C845-5B8C-487B-83CE-9BEAA0136CD8}" type="slidenum">
              <a:rPr lang="en-IN" smtClean="0"/>
              <a:pPr/>
              <a:t>‹#›</a:t>
            </a:fld>
            <a:endParaRPr lang="en-IN" dirty="0"/>
          </a:p>
        </p:txBody>
      </p:sp>
    </p:spTree>
    <p:extLst>
      <p:ext uri="{BB962C8B-B14F-4D97-AF65-F5344CB8AC3E}">
        <p14:creationId xmlns:p14="http://schemas.microsoft.com/office/powerpoint/2010/main" val="384157411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2</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Ministry of Agriculture (Nodal Point): Draught, Hailstorms, Pest Attacks, Cold Wave / Frost</a:t>
            </a:r>
          </a:p>
          <a:p>
            <a:r>
              <a:rPr lang="en-IN" dirty="0"/>
              <a:t>Ministry of Home Affairs (Nodal Point): Cyclone, Earthquake, Fire, Flood, Tsunami, Landslide, Avalanche, Cloud Burst</a:t>
            </a:r>
          </a:p>
        </p:txBody>
      </p:sp>
      <p:sp>
        <p:nvSpPr>
          <p:cNvPr id="4" name="Slide Number Placeholder 3"/>
          <p:cNvSpPr>
            <a:spLocks noGrp="1"/>
          </p:cNvSpPr>
          <p:nvPr>
            <p:ph type="sldNum" sz="quarter" idx="10"/>
          </p:nvPr>
        </p:nvSpPr>
        <p:spPr/>
        <p:txBody>
          <a:bodyPr/>
          <a:lstStyle/>
          <a:p>
            <a:fld id="{1694C845-5B8C-487B-83CE-9BEAA0136CD8}" type="slidenum">
              <a:rPr lang="en-IN" smtClean="0"/>
              <a:pPr/>
              <a:t>11</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27816847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105</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23492761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106</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82118909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107</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4219456078"/>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108</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12839893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109</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655878951"/>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110</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15336804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111</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112</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113</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114</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583791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Declaration of natural calamity … these certificates / declarations are called by different names like </a:t>
            </a:r>
            <a:r>
              <a:rPr lang="en-IN" dirty="0" err="1"/>
              <a:t>Annewari</a:t>
            </a:r>
            <a:r>
              <a:rPr lang="en-IN" dirty="0"/>
              <a:t>, </a:t>
            </a:r>
            <a:r>
              <a:rPr lang="en-IN" dirty="0" err="1"/>
              <a:t>Paisewari</a:t>
            </a:r>
            <a:r>
              <a:rPr lang="en-IN" dirty="0"/>
              <a:t>, </a:t>
            </a:r>
            <a:r>
              <a:rPr lang="en-IN" dirty="0" err="1"/>
              <a:t>Girdawari</a:t>
            </a:r>
            <a:r>
              <a:rPr lang="en-IN" dirty="0"/>
              <a:t>, etc. which indicate the percentage of loss of crop</a:t>
            </a:r>
          </a:p>
          <a:p>
            <a:r>
              <a:rPr lang="en-IN" dirty="0"/>
              <a:t>Restructuring to be completed within 3 months from the date of natural calamity</a:t>
            </a:r>
          </a:p>
        </p:txBody>
      </p:sp>
      <p:sp>
        <p:nvSpPr>
          <p:cNvPr id="4" name="Slide Number Placeholder 3"/>
          <p:cNvSpPr>
            <a:spLocks noGrp="1"/>
          </p:cNvSpPr>
          <p:nvPr>
            <p:ph type="sldNum" sz="quarter" idx="10"/>
          </p:nvPr>
        </p:nvSpPr>
        <p:spPr/>
        <p:txBody>
          <a:bodyPr/>
          <a:lstStyle/>
          <a:p>
            <a:fld id="{1694C845-5B8C-487B-83CE-9BEAA0136CD8}" type="slidenum">
              <a:rPr lang="en-IN" smtClean="0"/>
              <a:pPr/>
              <a:t>12</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88402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13</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794094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14</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6518629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15</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059830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16</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17</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18</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19</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34773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20</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495601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21</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9151341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22</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9620507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23</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249926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24</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6068285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a:t>Para 4.2.4 of Master Circular</a:t>
            </a:r>
          </a:p>
        </p:txBody>
      </p:sp>
      <p:sp>
        <p:nvSpPr>
          <p:cNvPr id="4" name="Slide Number Placeholder 3"/>
          <p:cNvSpPr>
            <a:spLocks noGrp="1"/>
          </p:cNvSpPr>
          <p:nvPr>
            <p:ph type="sldNum" sz="quarter" idx="10"/>
          </p:nvPr>
        </p:nvSpPr>
        <p:spPr/>
        <p:txBody>
          <a:bodyPr/>
          <a:lstStyle/>
          <a:p>
            <a:fld id="{1694C845-5B8C-487B-83CE-9BEAA0136CD8}" type="slidenum">
              <a:rPr lang="en-IN" smtClean="0"/>
              <a:pPr/>
              <a:t>25</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26</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27</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28</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29</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30</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5951186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31</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32</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33</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34</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9548498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35</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2516965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36</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0179747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37</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42924291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38</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9682790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39</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40701338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40</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466283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2035845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41</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2748151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42</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9624175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43</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8432027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44</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1025713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45</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8138285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46</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94094443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47</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4355586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48</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3053013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49</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9710155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50</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842975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6</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51</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20323125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52</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0584275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53</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415667534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54</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88115907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55</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98519043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56</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14541814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57</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400190950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58</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55829917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59</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89982863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60</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7</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61</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62</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63</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64</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65</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66</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67</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68</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69</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70</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8</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71</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72</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73</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74</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75</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76</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77</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78</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79</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80</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9</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81</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82</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83</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84</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85</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87</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35168561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89</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34789817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90</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520749953"/>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92</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81447744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93</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599610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1694C845-5B8C-487B-83CE-9BEAA0136CD8}" type="slidenum">
              <a:rPr lang="en-IN" smtClean="0"/>
              <a:pPr/>
              <a:t>10</a:t>
            </a:fld>
            <a:endParaRPr lang="en-IN"/>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73190364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94</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65696008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96</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3072593321"/>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97</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80764674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98</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954969967"/>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99</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050425869"/>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100</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809439730"/>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101</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4180800295"/>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102</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1981488691"/>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103</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22393783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94C845-5B8C-487B-83CE-9BEAA0136CD8}" type="slidenum">
              <a:rPr lang="en-IN" smtClean="0"/>
              <a:pPr/>
              <a:t>104</a:t>
            </a:fld>
            <a:endParaRPr lang="en-IN" dirty="0"/>
          </a:p>
        </p:txBody>
      </p:sp>
      <p:sp>
        <p:nvSpPr>
          <p:cNvPr id="5" name="Date Placeholder 4"/>
          <p:cNvSpPr>
            <a:spLocks noGrp="1"/>
          </p:cNvSpPr>
          <p:nvPr>
            <p:ph type="dt" idx="11"/>
          </p:nvPr>
        </p:nvSpPr>
        <p:spPr/>
        <p:txBody>
          <a:bodyPr/>
          <a:lstStyle/>
          <a:p>
            <a:r>
              <a:rPr lang="en-IN"/>
              <a:t>CA Dhananjay J. Gokhale</a:t>
            </a:r>
            <a:endParaRPr lang="en-IN" dirty="0"/>
          </a:p>
        </p:txBody>
      </p:sp>
    </p:spTree>
    <p:extLst>
      <p:ext uri="{BB962C8B-B14F-4D97-AF65-F5344CB8AC3E}">
        <p14:creationId xmlns:p14="http://schemas.microsoft.com/office/powerpoint/2010/main" val="4164605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079625"/>
            <a:ext cx="7772400" cy="1555750"/>
          </a:xfrm>
        </p:spPr>
        <p:txBody>
          <a:bodyPr/>
          <a:lstStyle>
            <a:lvl1pPr>
              <a:defRPr sz="4400"/>
            </a:lvl1pPr>
          </a:lstStyle>
          <a:p>
            <a:r>
              <a:rPr lang="en-IN"/>
              <a:t>Click to edit Master title style</a:t>
            </a:r>
          </a:p>
        </p:txBody>
      </p:sp>
      <p:sp>
        <p:nvSpPr>
          <p:cNvPr id="2051" name="Rectangle 3"/>
          <p:cNvSpPr>
            <a:spLocks noGrp="1" noChangeArrowheads="1"/>
          </p:cNvSpPr>
          <p:nvPr>
            <p:ph type="subTitle" idx="1"/>
          </p:nvPr>
        </p:nvSpPr>
        <p:spPr>
          <a:xfrm>
            <a:off x="1371600" y="3810000"/>
            <a:ext cx="6400800" cy="1219200"/>
          </a:xfrm>
        </p:spPr>
        <p:txBody>
          <a:bodyPr/>
          <a:lstStyle>
            <a:lvl1pPr marL="0" indent="0" algn="ctr">
              <a:buFontTx/>
              <a:buNone/>
              <a:defRPr/>
            </a:lvl1pPr>
          </a:lstStyle>
          <a:p>
            <a:r>
              <a:rPr lang="en-IN"/>
              <a:t>Click to edit Master subtitle style</a:t>
            </a:r>
          </a:p>
        </p:txBody>
      </p:sp>
      <p:sp>
        <p:nvSpPr>
          <p:cNvPr id="2052" name="Rectangle 4"/>
          <p:cNvSpPr>
            <a:spLocks noGrp="1" noChangeArrowheads="1"/>
          </p:cNvSpPr>
          <p:nvPr>
            <p:ph type="dt" sz="half" idx="2"/>
          </p:nvPr>
        </p:nvSpPr>
        <p:spPr>
          <a:xfrm>
            <a:off x="1600200" y="6248400"/>
            <a:ext cx="1676400" cy="457200"/>
          </a:xfrm>
        </p:spPr>
        <p:txBody>
          <a:bodyPr/>
          <a:lstStyle>
            <a:lvl1pPr>
              <a:defRPr/>
            </a:lvl1pPr>
          </a:lstStyle>
          <a:p>
            <a:endParaRPr lang="en-IN" dirty="0"/>
          </a:p>
        </p:txBody>
      </p:sp>
      <p:sp>
        <p:nvSpPr>
          <p:cNvPr id="2053" name="Rectangle 5"/>
          <p:cNvSpPr>
            <a:spLocks noGrp="1" noChangeArrowheads="1"/>
          </p:cNvSpPr>
          <p:nvPr>
            <p:ph type="ftr" sz="quarter" idx="3"/>
          </p:nvPr>
        </p:nvSpPr>
        <p:spPr>
          <a:xfrm>
            <a:off x="3429000" y="6248400"/>
            <a:ext cx="2362200" cy="457200"/>
          </a:xfrm>
        </p:spPr>
        <p:txBody>
          <a:bodyPr/>
          <a:lstStyle>
            <a:lvl1pPr>
              <a:defRPr/>
            </a:lvl1pPr>
          </a:lstStyle>
          <a:p>
            <a:r>
              <a:rPr lang="en-IN" dirty="0"/>
              <a:t>CA Dhananjay J. Gokhale</a:t>
            </a:r>
          </a:p>
        </p:txBody>
      </p:sp>
      <p:sp>
        <p:nvSpPr>
          <p:cNvPr id="2054" name="Rectangle 6"/>
          <p:cNvSpPr>
            <a:spLocks noGrp="1" noChangeArrowheads="1"/>
          </p:cNvSpPr>
          <p:nvPr>
            <p:ph type="sldNum" sz="quarter" idx="4"/>
          </p:nvPr>
        </p:nvSpPr>
        <p:spPr>
          <a:xfrm>
            <a:off x="5943600" y="6248400"/>
            <a:ext cx="1905000" cy="457200"/>
          </a:xfrm>
        </p:spPr>
        <p:txBody>
          <a:bodyPr/>
          <a:lstStyle>
            <a:lvl1pPr>
              <a:defRPr/>
            </a:lvl1pPr>
          </a:lstStyle>
          <a:p>
            <a:fld id="{F4AA42A7-961D-4773-B071-303B10095967}" type="slidenum">
              <a:rPr lang="en-IN"/>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t>Click to edit Master title style</a:t>
            </a:r>
          </a:p>
        </p:txBody>
      </p:sp>
      <p:sp>
        <p:nvSpPr>
          <p:cNvPr id="3" name="Vertical Text Placeholder 2"/>
          <p:cNvSpPr>
            <a:spLocks noGrp="1"/>
          </p:cNvSpPr>
          <p:nvPr>
            <p:ph type="body" orient="vert" idx="1"/>
          </p:nvPr>
        </p:nvSpPr>
        <p:spPr/>
        <p:txBody>
          <a:bodyPr vert="eaVert"/>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4" name="Date Placeholder 3"/>
          <p:cNvSpPr>
            <a:spLocks noGrp="1"/>
          </p:cNvSpPr>
          <p:nvPr>
            <p:ph type="dt" sz="half" idx="10"/>
          </p:nvPr>
        </p:nvSpPr>
        <p:spPr/>
        <p:txBody>
          <a:bodyPr/>
          <a:lstStyle>
            <a:lvl1pPr>
              <a:defRPr/>
            </a:lvl1pPr>
          </a:lstStyle>
          <a:p>
            <a:endParaRPr lang="en-IN" dirty="0"/>
          </a:p>
        </p:txBody>
      </p:sp>
      <p:sp>
        <p:nvSpPr>
          <p:cNvPr id="5" name="Footer Placeholder 4"/>
          <p:cNvSpPr>
            <a:spLocks noGrp="1"/>
          </p:cNvSpPr>
          <p:nvPr>
            <p:ph type="ftr" sz="quarter" idx="11"/>
          </p:nvPr>
        </p:nvSpPr>
        <p:spPr/>
        <p:txBody>
          <a:bodyPr/>
          <a:lstStyle>
            <a:lvl1pPr>
              <a:defRPr/>
            </a:lvl1pPr>
          </a:lstStyle>
          <a:p>
            <a:r>
              <a:rPr lang="en-IN" dirty="0"/>
              <a:t>CA Dhananjay J. Gokhale</a:t>
            </a:r>
          </a:p>
        </p:txBody>
      </p:sp>
      <p:sp>
        <p:nvSpPr>
          <p:cNvPr id="6" name="Slide Number Placeholder 5"/>
          <p:cNvSpPr>
            <a:spLocks noGrp="1"/>
          </p:cNvSpPr>
          <p:nvPr>
            <p:ph type="sldNum" sz="quarter" idx="12"/>
          </p:nvPr>
        </p:nvSpPr>
        <p:spPr/>
        <p:txBody>
          <a:bodyPr/>
          <a:lstStyle>
            <a:lvl1pPr>
              <a:defRPr/>
            </a:lvl1pPr>
          </a:lstStyle>
          <a:p>
            <a:fld id="{55543731-008D-4215-8305-19A3CE36525B}" type="slidenum">
              <a:rPr lang="en-IN"/>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06363"/>
            <a:ext cx="2000250" cy="5989637"/>
          </a:xfrm>
        </p:spPr>
        <p:txBody>
          <a:bodyPr vert="eaVert"/>
          <a:lstStyle/>
          <a:p>
            <a:r>
              <a:rPr lang="en-IN"/>
              <a:t>Click to edit Master title style</a:t>
            </a:r>
          </a:p>
        </p:txBody>
      </p:sp>
      <p:sp>
        <p:nvSpPr>
          <p:cNvPr id="3" name="Vertical Text Placeholder 2"/>
          <p:cNvSpPr>
            <a:spLocks noGrp="1"/>
          </p:cNvSpPr>
          <p:nvPr>
            <p:ph type="body" orient="vert" idx="1"/>
          </p:nvPr>
        </p:nvSpPr>
        <p:spPr>
          <a:xfrm>
            <a:off x="533400" y="106363"/>
            <a:ext cx="5848350" cy="5989637"/>
          </a:xfrm>
        </p:spPr>
        <p:txBody>
          <a:bodyPr vert="eaVert"/>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4" name="Date Placeholder 3"/>
          <p:cNvSpPr>
            <a:spLocks noGrp="1"/>
          </p:cNvSpPr>
          <p:nvPr>
            <p:ph type="dt" sz="half" idx="10"/>
          </p:nvPr>
        </p:nvSpPr>
        <p:spPr/>
        <p:txBody>
          <a:bodyPr/>
          <a:lstStyle>
            <a:lvl1pPr>
              <a:defRPr/>
            </a:lvl1pPr>
          </a:lstStyle>
          <a:p>
            <a:endParaRPr lang="en-IN" dirty="0"/>
          </a:p>
        </p:txBody>
      </p:sp>
      <p:sp>
        <p:nvSpPr>
          <p:cNvPr id="5" name="Footer Placeholder 4"/>
          <p:cNvSpPr>
            <a:spLocks noGrp="1"/>
          </p:cNvSpPr>
          <p:nvPr>
            <p:ph type="ftr" sz="quarter" idx="11"/>
          </p:nvPr>
        </p:nvSpPr>
        <p:spPr/>
        <p:txBody>
          <a:bodyPr/>
          <a:lstStyle>
            <a:lvl1pPr>
              <a:defRPr/>
            </a:lvl1pPr>
          </a:lstStyle>
          <a:p>
            <a:r>
              <a:rPr lang="en-IN" dirty="0"/>
              <a:t>CA Dhananjay J. Gokhale</a:t>
            </a:r>
          </a:p>
        </p:txBody>
      </p:sp>
      <p:sp>
        <p:nvSpPr>
          <p:cNvPr id="6" name="Slide Number Placeholder 5"/>
          <p:cNvSpPr>
            <a:spLocks noGrp="1"/>
          </p:cNvSpPr>
          <p:nvPr>
            <p:ph type="sldNum" sz="quarter" idx="12"/>
          </p:nvPr>
        </p:nvSpPr>
        <p:spPr/>
        <p:txBody>
          <a:bodyPr/>
          <a:lstStyle>
            <a:lvl1pPr>
              <a:defRPr/>
            </a:lvl1pPr>
          </a:lstStyle>
          <a:p>
            <a:fld id="{2ED77DD0-DE7C-477C-947B-3CB081F82403}" type="slidenum">
              <a:rPr lang="en-IN"/>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t>Click to edit Master title style</a:t>
            </a:r>
          </a:p>
        </p:txBody>
      </p:sp>
      <p:sp>
        <p:nvSpPr>
          <p:cNvPr id="3" name="Content Placeholder 2"/>
          <p:cNvSpPr>
            <a:spLocks noGrp="1"/>
          </p:cNvSpPr>
          <p:nvPr>
            <p:ph idx="1"/>
          </p:nvPr>
        </p:nvSpPr>
        <p:spPr/>
        <p:txBody>
          <a:bodyPr/>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4" name="Date Placeholder 3"/>
          <p:cNvSpPr>
            <a:spLocks noGrp="1"/>
          </p:cNvSpPr>
          <p:nvPr>
            <p:ph type="dt" sz="half" idx="10"/>
          </p:nvPr>
        </p:nvSpPr>
        <p:spPr/>
        <p:txBody>
          <a:bodyPr/>
          <a:lstStyle>
            <a:lvl1pPr>
              <a:defRPr/>
            </a:lvl1pPr>
          </a:lstStyle>
          <a:p>
            <a:endParaRPr lang="en-IN" dirty="0"/>
          </a:p>
        </p:txBody>
      </p:sp>
      <p:sp>
        <p:nvSpPr>
          <p:cNvPr id="5" name="Footer Placeholder 4"/>
          <p:cNvSpPr>
            <a:spLocks noGrp="1"/>
          </p:cNvSpPr>
          <p:nvPr>
            <p:ph type="ftr" sz="quarter" idx="11"/>
          </p:nvPr>
        </p:nvSpPr>
        <p:spPr/>
        <p:txBody>
          <a:bodyPr/>
          <a:lstStyle>
            <a:lvl1pPr>
              <a:defRPr/>
            </a:lvl1pPr>
          </a:lstStyle>
          <a:p>
            <a:r>
              <a:rPr lang="en-IN" dirty="0"/>
              <a:t>CA Dhananjay J. Gokhale</a:t>
            </a:r>
          </a:p>
        </p:txBody>
      </p:sp>
      <p:sp>
        <p:nvSpPr>
          <p:cNvPr id="6" name="Slide Number Placeholder 5"/>
          <p:cNvSpPr>
            <a:spLocks noGrp="1"/>
          </p:cNvSpPr>
          <p:nvPr>
            <p:ph type="sldNum" sz="quarter" idx="12"/>
          </p:nvPr>
        </p:nvSpPr>
        <p:spPr/>
        <p:txBody>
          <a:bodyPr/>
          <a:lstStyle>
            <a:lvl1pPr>
              <a:defRPr/>
            </a:lvl1pPr>
          </a:lstStyle>
          <a:p>
            <a:fld id="{417D3939-7D5F-4C8B-8C63-9E3AB546C74B}" type="slidenum">
              <a:rPr lang="en-IN"/>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IN"/>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IN"/>
              <a:t>Click to edit Master text styles</a:t>
            </a:r>
          </a:p>
        </p:txBody>
      </p:sp>
      <p:sp>
        <p:nvSpPr>
          <p:cNvPr id="4" name="Date Placeholder 3"/>
          <p:cNvSpPr>
            <a:spLocks noGrp="1"/>
          </p:cNvSpPr>
          <p:nvPr>
            <p:ph type="dt" sz="half" idx="10"/>
          </p:nvPr>
        </p:nvSpPr>
        <p:spPr/>
        <p:txBody>
          <a:bodyPr/>
          <a:lstStyle>
            <a:lvl1pPr>
              <a:defRPr/>
            </a:lvl1pPr>
          </a:lstStyle>
          <a:p>
            <a:endParaRPr lang="en-IN" dirty="0"/>
          </a:p>
        </p:txBody>
      </p:sp>
      <p:sp>
        <p:nvSpPr>
          <p:cNvPr id="5" name="Footer Placeholder 4"/>
          <p:cNvSpPr>
            <a:spLocks noGrp="1"/>
          </p:cNvSpPr>
          <p:nvPr>
            <p:ph type="ftr" sz="quarter" idx="11"/>
          </p:nvPr>
        </p:nvSpPr>
        <p:spPr/>
        <p:txBody>
          <a:bodyPr/>
          <a:lstStyle>
            <a:lvl1pPr>
              <a:defRPr/>
            </a:lvl1pPr>
          </a:lstStyle>
          <a:p>
            <a:r>
              <a:rPr lang="en-IN" dirty="0"/>
              <a:t>CA Dhananjay J. Gokhale</a:t>
            </a:r>
          </a:p>
        </p:txBody>
      </p:sp>
      <p:sp>
        <p:nvSpPr>
          <p:cNvPr id="6" name="Slide Number Placeholder 5"/>
          <p:cNvSpPr>
            <a:spLocks noGrp="1"/>
          </p:cNvSpPr>
          <p:nvPr>
            <p:ph type="sldNum" sz="quarter" idx="12"/>
          </p:nvPr>
        </p:nvSpPr>
        <p:spPr/>
        <p:txBody>
          <a:bodyPr/>
          <a:lstStyle>
            <a:lvl1pPr>
              <a:defRPr/>
            </a:lvl1pPr>
          </a:lstStyle>
          <a:p>
            <a:fld id="{1CED76CE-9C0B-40F8-AB85-D14B43D2F2C9}" type="slidenum">
              <a:rPr lang="en-IN"/>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t>Click to edit Master title style</a:t>
            </a:r>
          </a:p>
        </p:txBody>
      </p:sp>
      <p:sp>
        <p:nvSpPr>
          <p:cNvPr id="3" name="Content Placeholder 2"/>
          <p:cNvSpPr>
            <a:spLocks noGrp="1"/>
          </p:cNvSpPr>
          <p:nvPr>
            <p:ph sz="half" idx="1"/>
          </p:nvPr>
        </p:nvSpPr>
        <p:spPr>
          <a:xfrm>
            <a:off x="533400" y="15240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4" name="Content Placeholder 3"/>
          <p:cNvSpPr>
            <a:spLocks noGrp="1"/>
          </p:cNvSpPr>
          <p:nvPr>
            <p:ph sz="half" idx="2"/>
          </p:nvPr>
        </p:nvSpPr>
        <p:spPr>
          <a:xfrm>
            <a:off x="4610100" y="15240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5" name="Date Placeholder 4"/>
          <p:cNvSpPr>
            <a:spLocks noGrp="1"/>
          </p:cNvSpPr>
          <p:nvPr>
            <p:ph type="dt" sz="half" idx="10"/>
          </p:nvPr>
        </p:nvSpPr>
        <p:spPr/>
        <p:txBody>
          <a:bodyPr/>
          <a:lstStyle>
            <a:lvl1pPr>
              <a:defRPr/>
            </a:lvl1pPr>
          </a:lstStyle>
          <a:p>
            <a:endParaRPr lang="en-IN" dirty="0"/>
          </a:p>
        </p:txBody>
      </p:sp>
      <p:sp>
        <p:nvSpPr>
          <p:cNvPr id="6" name="Footer Placeholder 5"/>
          <p:cNvSpPr>
            <a:spLocks noGrp="1"/>
          </p:cNvSpPr>
          <p:nvPr>
            <p:ph type="ftr" sz="quarter" idx="11"/>
          </p:nvPr>
        </p:nvSpPr>
        <p:spPr/>
        <p:txBody>
          <a:bodyPr/>
          <a:lstStyle>
            <a:lvl1pPr>
              <a:defRPr/>
            </a:lvl1pPr>
          </a:lstStyle>
          <a:p>
            <a:r>
              <a:rPr lang="en-IN" dirty="0"/>
              <a:t>CA Dhananjay J. Gokhale</a:t>
            </a:r>
          </a:p>
        </p:txBody>
      </p:sp>
      <p:sp>
        <p:nvSpPr>
          <p:cNvPr id="7" name="Slide Number Placeholder 6"/>
          <p:cNvSpPr>
            <a:spLocks noGrp="1"/>
          </p:cNvSpPr>
          <p:nvPr>
            <p:ph type="sldNum" sz="quarter" idx="12"/>
          </p:nvPr>
        </p:nvSpPr>
        <p:spPr/>
        <p:txBody>
          <a:bodyPr/>
          <a:lstStyle>
            <a:lvl1pPr>
              <a:defRPr/>
            </a:lvl1pPr>
          </a:lstStyle>
          <a:p>
            <a:fld id="{9DEF59BF-946B-43CE-B2B3-18E42016BC04}" type="slidenum">
              <a:rPr lang="en-IN"/>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IN"/>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I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I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7" name="Date Placeholder 6"/>
          <p:cNvSpPr>
            <a:spLocks noGrp="1"/>
          </p:cNvSpPr>
          <p:nvPr>
            <p:ph type="dt" sz="half" idx="10"/>
          </p:nvPr>
        </p:nvSpPr>
        <p:spPr/>
        <p:txBody>
          <a:bodyPr/>
          <a:lstStyle>
            <a:lvl1pPr>
              <a:defRPr/>
            </a:lvl1pPr>
          </a:lstStyle>
          <a:p>
            <a:endParaRPr lang="en-IN" dirty="0"/>
          </a:p>
        </p:txBody>
      </p:sp>
      <p:sp>
        <p:nvSpPr>
          <p:cNvPr id="8" name="Footer Placeholder 7"/>
          <p:cNvSpPr>
            <a:spLocks noGrp="1"/>
          </p:cNvSpPr>
          <p:nvPr>
            <p:ph type="ftr" sz="quarter" idx="11"/>
          </p:nvPr>
        </p:nvSpPr>
        <p:spPr/>
        <p:txBody>
          <a:bodyPr/>
          <a:lstStyle>
            <a:lvl1pPr>
              <a:defRPr/>
            </a:lvl1pPr>
          </a:lstStyle>
          <a:p>
            <a:r>
              <a:rPr lang="en-IN" dirty="0"/>
              <a:t>CA Dhananjay J. Gokhale</a:t>
            </a:r>
          </a:p>
        </p:txBody>
      </p:sp>
      <p:sp>
        <p:nvSpPr>
          <p:cNvPr id="9" name="Slide Number Placeholder 8"/>
          <p:cNvSpPr>
            <a:spLocks noGrp="1"/>
          </p:cNvSpPr>
          <p:nvPr>
            <p:ph type="sldNum" sz="quarter" idx="12"/>
          </p:nvPr>
        </p:nvSpPr>
        <p:spPr/>
        <p:txBody>
          <a:bodyPr/>
          <a:lstStyle>
            <a:lvl1pPr>
              <a:defRPr/>
            </a:lvl1pPr>
          </a:lstStyle>
          <a:p>
            <a:fld id="{0CDD1E7B-939E-4C91-B7F9-EB8FDA082A2C}" type="slidenum">
              <a:rPr lang="en-IN"/>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t>Click to edit Master title style</a:t>
            </a:r>
          </a:p>
        </p:txBody>
      </p:sp>
      <p:sp>
        <p:nvSpPr>
          <p:cNvPr id="3" name="Date Placeholder 2"/>
          <p:cNvSpPr>
            <a:spLocks noGrp="1"/>
          </p:cNvSpPr>
          <p:nvPr>
            <p:ph type="dt" sz="half" idx="10"/>
          </p:nvPr>
        </p:nvSpPr>
        <p:spPr/>
        <p:txBody>
          <a:bodyPr/>
          <a:lstStyle>
            <a:lvl1pPr>
              <a:defRPr/>
            </a:lvl1pPr>
          </a:lstStyle>
          <a:p>
            <a:endParaRPr lang="en-IN" dirty="0"/>
          </a:p>
        </p:txBody>
      </p:sp>
      <p:sp>
        <p:nvSpPr>
          <p:cNvPr id="4" name="Footer Placeholder 3"/>
          <p:cNvSpPr>
            <a:spLocks noGrp="1"/>
          </p:cNvSpPr>
          <p:nvPr>
            <p:ph type="ftr" sz="quarter" idx="11"/>
          </p:nvPr>
        </p:nvSpPr>
        <p:spPr/>
        <p:txBody>
          <a:bodyPr/>
          <a:lstStyle>
            <a:lvl1pPr>
              <a:defRPr/>
            </a:lvl1pPr>
          </a:lstStyle>
          <a:p>
            <a:r>
              <a:rPr lang="en-IN" dirty="0"/>
              <a:t>CA Dhananjay J. Gokhale</a:t>
            </a:r>
          </a:p>
        </p:txBody>
      </p:sp>
      <p:sp>
        <p:nvSpPr>
          <p:cNvPr id="5" name="Slide Number Placeholder 4"/>
          <p:cNvSpPr>
            <a:spLocks noGrp="1"/>
          </p:cNvSpPr>
          <p:nvPr>
            <p:ph type="sldNum" sz="quarter" idx="12"/>
          </p:nvPr>
        </p:nvSpPr>
        <p:spPr/>
        <p:txBody>
          <a:bodyPr/>
          <a:lstStyle>
            <a:lvl1pPr>
              <a:defRPr/>
            </a:lvl1pPr>
          </a:lstStyle>
          <a:p>
            <a:fld id="{41EFC3B4-F954-4649-952B-ED8CAC551D99}" type="slidenum">
              <a:rPr lang="en-IN"/>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IN" dirty="0"/>
          </a:p>
        </p:txBody>
      </p:sp>
      <p:sp>
        <p:nvSpPr>
          <p:cNvPr id="3" name="Footer Placeholder 2"/>
          <p:cNvSpPr>
            <a:spLocks noGrp="1"/>
          </p:cNvSpPr>
          <p:nvPr>
            <p:ph type="ftr" sz="quarter" idx="11"/>
          </p:nvPr>
        </p:nvSpPr>
        <p:spPr/>
        <p:txBody>
          <a:bodyPr/>
          <a:lstStyle>
            <a:lvl1pPr>
              <a:defRPr/>
            </a:lvl1pPr>
          </a:lstStyle>
          <a:p>
            <a:r>
              <a:rPr lang="en-IN" dirty="0"/>
              <a:t>CA Dhananjay J. Gokhale</a:t>
            </a:r>
          </a:p>
        </p:txBody>
      </p:sp>
      <p:sp>
        <p:nvSpPr>
          <p:cNvPr id="4" name="Slide Number Placeholder 3"/>
          <p:cNvSpPr>
            <a:spLocks noGrp="1"/>
          </p:cNvSpPr>
          <p:nvPr>
            <p:ph type="sldNum" sz="quarter" idx="12"/>
          </p:nvPr>
        </p:nvSpPr>
        <p:spPr/>
        <p:txBody>
          <a:bodyPr/>
          <a:lstStyle>
            <a:lvl1pPr>
              <a:defRPr/>
            </a:lvl1pPr>
          </a:lstStyle>
          <a:p>
            <a:fld id="{75DC91EB-FD94-4DF6-B852-72D166ADDD39}" type="slidenum">
              <a:rPr lang="en-IN"/>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IN"/>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IN"/>
              <a:t>Click to edit Master text styles</a:t>
            </a:r>
          </a:p>
        </p:txBody>
      </p:sp>
      <p:sp>
        <p:nvSpPr>
          <p:cNvPr id="5" name="Date Placeholder 4"/>
          <p:cNvSpPr>
            <a:spLocks noGrp="1"/>
          </p:cNvSpPr>
          <p:nvPr>
            <p:ph type="dt" sz="half" idx="10"/>
          </p:nvPr>
        </p:nvSpPr>
        <p:spPr/>
        <p:txBody>
          <a:bodyPr/>
          <a:lstStyle>
            <a:lvl1pPr>
              <a:defRPr/>
            </a:lvl1pPr>
          </a:lstStyle>
          <a:p>
            <a:endParaRPr lang="en-IN" dirty="0"/>
          </a:p>
        </p:txBody>
      </p:sp>
      <p:sp>
        <p:nvSpPr>
          <p:cNvPr id="6" name="Footer Placeholder 5"/>
          <p:cNvSpPr>
            <a:spLocks noGrp="1"/>
          </p:cNvSpPr>
          <p:nvPr>
            <p:ph type="ftr" sz="quarter" idx="11"/>
          </p:nvPr>
        </p:nvSpPr>
        <p:spPr/>
        <p:txBody>
          <a:bodyPr/>
          <a:lstStyle>
            <a:lvl1pPr>
              <a:defRPr/>
            </a:lvl1pPr>
          </a:lstStyle>
          <a:p>
            <a:r>
              <a:rPr lang="en-IN" dirty="0"/>
              <a:t>CA Dhananjay J. Gokhale</a:t>
            </a:r>
          </a:p>
        </p:txBody>
      </p:sp>
      <p:sp>
        <p:nvSpPr>
          <p:cNvPr id="7" name="Slide Number Placeholder 6"/>
          <p:cNvSpPr>
            <a:spLocks noGrp="1"/>
          </p:cNvSpPr>
          <p:nvPr>
            <p:ph type="sldNum" sz="quarter" idx="12"/>
          </p:nvPr>
        </p:nvSpPr>
        <p:spPr/>
        <p:txBody>
          <a:bodyPr/>
          <a:lstStyle>
            <a:lvl1pPr>
              <a:defRPr/>
            </a:lvl1pPr>
          </a:lstStyle>
          <a:p>
            <a:fld id="{096BB858-F395-4547-8D4F-48134CBD39D0}" type="slidenum">
              <a:rPr lang="en-IN"/>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IN"/>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IN"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IN"/>
              <a:t>Click to edit Master text styles</a:t>
            </a:r>
          </a:p>
        </p:txBody>
      </p:sp>
      <p:sp>
        <p:nvSpPr>
          <p:cNvPr id="5" name="Date Placeholder 4"/>
          <p:cNvSpPr>
            <a:spLocks noGrp="1"/>
          </p:cNvSpPr>
          <p:nvPr>
            <p:ph type="dt" sz="half" idx="10"/>
          </p:nvPr>
        </p:nvSpPr>
        <p:spPr/>
        <p:txBody>
          <a:bodyPr/>
          <a:lstStyle>
            <a:lvl1pPr>
              <a:defRPr/>
            </a:lvl1pPr>
          </a:lstStyle>
          <a:p>
            <a:endParaRPr lang="en-IN" dirty="0"/>
          </a:p>
        </p:txBody>
      </p:sp>
      <p:sp>
        <p:nvSpPr>
          <p:cNvPr id="6" name="Footer Placeholder 5"/>
          <p:cNvSpPr>
            <a:spLocks noGrp="1"/>
          </p:cNvSpPr>
          <p:nvPr>
            <p:ph type="ftr" sz="quarter" idx="11"/>
          </p:nvPr>
        </p:nvSpPr>
        <p:spPr/>
        <p:txBody>
          <a:bodyPr/>
          <a:lstStyle>
            <a:lvl1pPr>
              <a:defRPr/>
            </a:lvl1pPr>
          </a:lstStyle>
          <a:p>
            <a:r>
              <a:rPr lang="en-IN" dirty="0"/>
              <a:t>CA Dhananjay J. Gokhale</a:t>
            </a:r>
          </a:p>
        </p:txBody>
      </p:sp>
      <p:sp>
        <p:nvSpPr>
          <p:cNvPr id="7" name="Slide Number Placeholder 6"/>
          <p:cNvSpPr>
            <a:spLocks noGrp="1"/>
          </p:cNvSpPr>
          <p:nvPr>
            <p:ph type="sldNum" sz="quarter" idx="12"/>
          </p:nvPr>
        </p:nvSpPr>
        <p:spPr/>
        <p:txBody>
          <a:bodyPr/>
          <a:lstStyle>
            <a:lvl1pPr>
              <a:defRPr/>
            </a:lvl1pPr>
          </a:lstStyle>
          <a:p>
            <a:fld id="{ECAD27E1-142E-4DD4-BD2A-08D1FB8D3EF0}" type="slidenum">
              <a:rPr lang="en-IN"/>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106363"/>
            <a:ext cx="8001000" cy="13112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IN"/>
              <a:t>Click to edit Master title style</a:t>
            </a:r>
          </a:p>
        </p:txBody>
      </p:sp>
      <p:sp>
        <p:nvSpPr>
          <p:cNvPr id="1027" name="Rectangle 3"/>
          <p:cNvSpPr>
            <a:spLocks noGrp="1" noChangeArrowheads="1"/>
          </p:cNvSpPr>
          <p:nvPr>
            <p:ph type="body" idx="1"/>
          </p:nvPr>
        </p:nvSpPr>
        <p:spPr bwMode="auto">
          <a:xfrm>
            <a:off x="533400" y="1524000"/>
            <a:ext cx="80010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1028" name="Rectangle 4"/>
          <p:cNvSpPr>
            <a:spLocks noGrp="1" noChangeArrowheads="1"/>
          </p:cNvSpPr>
          <p:nvPr>
            <p:ph type="dt" sz="half" idx="2"/>
          </p:nvPr>
        </p:nvSpPr>
        <p:spPr bwMode="auto">
          <a:xfrm>
            <a:off x="2209800" y="62484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IN" dirty="0"/>
          </a:p>
        </p:txBody>
      </p:sp>
      <p:sp>
        <p:nvSpPr>
          <p:cNvPr id="1029" name="Rectangle 5"/>
          <p:cNvSpPr>
            <a:spLocks noGrp="1" noChangeArrowheads="1"/>
          </p:cNvSpPr>
          <p:nvPr>
            <p:ph type="ftr" sz="quarter" idx="3"/>
          </p:nvPr>
        </p:nvSpPr>
        <p:spPr bwMode="auto">
          <a:xfrm>
            <a:off x="3962400" y="624840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r>
              <a:rPr lang="en-IN" dirty="0"/>
              <a:t>CA Dhananjay J. Gokhale</a:t>
            </a:r>
          </a:p>
        </p:txBody>
      </p:sp>
      <p:sp>
        <p:nvSpPr>
          <p:cNvPr id="1030" name="Rectangle 6"/>
          <p:cNvSpPr>
            <a:spLocks noGrp="1" noChangeArrowheads="1"/>
          </p:cNvSpPr>
          <p:nvPr>
            <p:ph type="sldNum" sz="quarter" idx="4"/>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387DCF99-42AB-42AB-B53A-D8F218C45A1E}" type="slidenum">
              <a:rPr lang="en-IN"/>
              <a:pPr/>
              <a:t>‹#›</a:t>
            </a:fld>
            <a:endParaRPr lang="en-IN" dirty="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Arial Black" pitchFamily="34" charset="0"/>
        </a:defRPr>
      </a:lvl2pPr>
      <a:lvl3pPr algn="ctr" rtl="0" eaLnBrk="1" fontAlgn="base" hangingPunct="1">
        <a:spcBef>
          <a:spcPct val="0"/>
        </a:spcBef>
        <a:spcAft>
          <a:spcPct val="0"/>
        </a:spcAft>
        <a:defRPr sz="4000">
          <a:solidFill>
            <a:schemeClr val="tx2"/>
          </a:solidFill>
          <a:latin typeface="Arial Black" pitchFamily="34" charset="0"/>
        </a:defRPr>
      </a:lvl3pPr>
      <a:lvl4pPr algn="ctr" rtl="0" eaLnBrk="1" fontAlgn="base" hangingPunct="1">
        <a:spcBef>
          <a:spcPct val="0"/>
        </a:spcBef>
        <a:spcAft>
          <a:spcPct val="0"/>
        </a:spcAft>
        <a:defRPr sz="4000">
          <a:solidFill>
            <a:schemeClr val="tx2"/>
          </a:solidFill>
          <a:latin typeface="Arial Black" pitchFamily="34" charset="0"/>
        </a:defRPr>
      </a:lvl4pPr>
      <a:lvl5pPr algn="ctr" rtl="0" eaLnBrk="1" fontAlgn="base" hangingPunct="1">
        <a:spcBef>
          <a:spcPct val="0"/>
        </a:spcBef>
        <a:spcAft>
          <a:spcPct val="0"/>
        </a:spcAft>
        <a:defRPr sz="4000">
          <a:solidFill>
            <a:schemeClr val="tx2"/>
          </a:solidFill>
          <a:latin typeface="Arial Black" pitchFamily="34" charset="0"/>
        </a:defRPr>
      </a:lvl5pPr>
      <a:lvl6pPr marL="457200" algn="ctr" rtl="0" eaLnBrk="1" fontAlgn="base" hangingPunct="1">
        <a:spcBef>
          <a:spcPct val="0"/>
        </a:spcBef>
        <a:spcAft>
          <a:spcPct val="0"/>
        </a:spcAft>
        <a:defRPr sz="4000">
          <a:solidFill>
            <a:schemeClr val="tx2"/>
          </a:solidFill>
          <a:latin typeface="Arial Black" pitchFamily="34" charset="0"/>
        </a:defRPr>
      </a:lvl6pPr>
      <a:lvl7pPr marL="914400" algn="ctr" rtl="0" eaLnBrk="1" fontAlgn="base" hangingPunct="1">
        <a:spcBef>
          <a:spcPct val="0"/>
        </a:spcBef>
        <a:spcAft>
          <a:spcPct val="0"/>
        </a:spcAft>
        <a:defRPr sz="4000">
          <a:solidFill>
            <a:schemeClr val="tx2"/>
          </a:solidFill>
          <a:latin typeface="Arial Black" pitchFamily="34" charset="0"/>
        </a:defRPr>
      </a:lvl7pPr>
      <a:lvl8pPr marL="1371600" algn="ctr" rtl="0" eaLnBrk="1" fontAlgn="base" hangingPunct="1">
        <a:spcBef>
          <a:spcPct val="0"/>
        </a:spcBef>
        <a:spcAft>
          <a:spcPct val="0"/>
        </a:spcAft>
        <a:defRPr sz="4000">
          <a:solidFill>
            <a:schemeClr val="tx2"/>
          </a:solidFill>
          <a:latin typeface="Arial Black" pitchFamily="34" charset="0"/>
        </a:defRPr>
      </a:lvl8pPr>
      <a:lvl9pPr marL="1828800" algn="ctr" rtl="0" eaLnBrk="1" fontAlgn="base" hangingPunct="1">
        <a:spcBef>
          <a:spcPct val="0"/>
        </a:spcBef>
        <a:spcAft>
          <a:spcPct val="0"/>
        </a:spcAft>
        <a:defRPr sz="40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IN" sz="2800" dirty="0">
                <a:solidFill>
                  <a:schemeClr val="tx1"/>
                </a:solidFill>
                <a:latin typeface="Helvetica" pitchFamily="34" charset="0"/>
                <a:ea typeface="Verdana" pitchFamily="34" charset="0"/>
                <a:cs typeface="Verdana" pitchFamily="34" charset="0"/>
              </a:rPr>
              <a:t>Conference on Bank Branch Statutory Audit</a:t>
            </a:r>
            <a:endParaRPr lang="en-IN" sz="2800" b="1" spc="300" dirty="0">
              <a:solidFill>
                <a:schemeClr val="tx1"/>
              </a:solidFill>
              <a:latin typeface="Helvetica" pitchFamily="34" charset="0"/>
            </a:endParaRPr>
          </a:p>
        </p:txBody>
      </p:sp>
      <p:sp>
        <p:nvSpPr>
          <p:cNvPr id="11" name="Content Placeholder 10"/>
          <p:cNvSpPr>
            <a:spLocks noGrp="1"/>
          </p:cNvSpPr>
          <p:nvPr>
            <p:ph idx="1"/>
          </p:nvPr>
        </p:nvSpPr>
        <p:spPr>
          <a:xfrm>
            <a:off x="527587" y="1196752"/>
            <a:ext cx="8001000" cy="4572000"/>
          </a:xfrm>
        </p:spPr>
        <p:txBody>
          <a:bodyPr/>
          <a:lstStyle/>
          <a:p>
            <a:pPr marL="0" indent="0" algn="ctr">
              <a:buNone/>
            </a:pPr>
            <a:r>
              <a:rPr lang="en-US" dirty="0">
                <a:latin typeface="Helvetica" pitchFamily="34" charset="0"/>
              </a:rPr>
              <a:t>Prudential Norms on Income Recognition, Asset Classification and Provisioning</a:t>
            </a:r>
          </a:p>
          <a:p>
            <a:pPr marL="0" indent="0" algn="ctr">
              <a:buNone/>
            </a:pPr>
            <a:endParaRPr lang="en-US" dirty="0">
              <a:latin typeface="Script MT Bold" panose="03040602040607080904" pitchFamily="66" charset="0"/>
            </a:endParaRPr>
          </a:p>
          <a:p>
            <a:pPr marL="0" indent="0" algn="ctr">
              <a:buNone/>
            </a:pPr>
            <a:endParaRPr lang="en-US" sz="2400" dirty="0">
              <a:latin typeface="Helvetica" pitchFamily="34" charset="0"/>
            </a:endParaRPr>
          </a:p>
          <a:p>
            <a:pPr marL="0" indent="0" algn="ctr">
              <a:buNone/>
            </a:pPr>
            <a:endParaRPr lang="en-US" sz="2400" dirty="0">
              <a:latin typeface="Helvetica" pitchFamily="34" charset="0"/>
            </a:endParaRPr>
          </a:p>
          <a:p>
            <a:pPr algn="ctr">
              <a:buNone/>
            </a:pPr>
            <a:r>
              <a:rPr lang="en-US" sz="2800" spc="300" dirty="0">
                <a:latin typeface="Helvetica" pitchFamily="34" charset="0"/>
              </a:rPr>
              <a:t>Organised &amp; Hosted by</a:t>
            </a:r>
          </a:p>
          <a:p>
            <a:pPr algn="ctr">
              <a:buNone/>
            </a:pPr>
            <a:r>
              <a:rPr lang="en-US" sz="2800" spc="300">
                <a:latin typeface="Helvetica" pitchFamily="34" charset="0"/>
              </a:rPr>
              <a:t>Rajkot </a:t>
            </a:r>
            <a:r>
              <a:rPr lang="en-US" sz="2800" spc="300" dirty="0">
                <a:latin typeface="Helvetica" pitchFamily="34" charset="0"/>
              </a:rPr>
              <a:t>branch of W</a:t>
            </a:r>
            <a:r>
              <a:rPr lang="en-US" sz="2800" spc="600" dirty="0">
                <a:latin typeface="Helvetica" pitchFamily="34" charset="0"/>
              </a:rPr>
              <a:t>IRC of ICAI</a:t>
            </a:r>
          </a:p>
          <a:p>
            <a:pPr marL="0" indent="0" algn="ctr">
              <a:buNone/>
            </a:pPr>
            <a:endParaRPr lang="en-US" sz="2400" dirty="0">
              <a:latin typeface="Helvetica" pitchFamily="34" charset="0"/>
            </a:endParaRPr>
          </a:p>
          <a:p>
            <a:pPr marL="0" indent="0" algn="ctr">
              <a:buNone/>
            </a:pPr>
            <a:endParaRPr lang="en-US" sz="2400" dirty="0">
              <a:latin typeface="Helvetica" pitchFamily="34" charset="0"/>
            </a:endParaRPr>
          </a:p>
          <a:p>
            <a:pPr marL="0" indent="0" algn="ctr">
              <a:buNone/>
            </a:pPr>
            <a:r>
              <a:rPr lang="en-US" sz="2400" spc="600" dirty="0">
                <a:latin typeface="Helvetica" pitchFamily="34" charset="0"/>
              </a:rPr>
              <a:t>CA Dhananjay J. Gokhale</a:t>
            </a:r>
            <a:endParaRPr lang="en-US" spc="600" dirty="0">
              <a:latin typeface="Helvetica" pitchFamily="34" charset="0"/>
            </a:endParaRPr>
          </a:p>
          <a:p>
            <a:pPr marL="0" indent="0" algn="ctr">
              <a:buNone/>
            </a:pPr>
            <a:endParaRPr lang="en-US" dirty="0"/>
          </a:p>
          <a:p>
            <a:pPr marL="0" indent="0" algn="ctr">
              <a:buNone/>
            </a:pPr>
            <a:endParaRPr lang="en-IN" dirty="0"/>
          </a:p>
        </p:txBody>
      </p:sp>
      <p:sp>
        <p:nvSpPr>
          <p:cNvPr id="12" name="Slide Number Placeholder 11"/>
          <p:cNvSpPr>
            <a:spLocks noGrp="1"/>
          </p:cNvSpPr>
          <p:nvPr>
            <p:ph type="sldNum" sz="quarter" idx="12"/>
          </p:nvPr>
        </p:nvSpPr>
        <p:spPr/>
        <p:txBody>
          <a:bodyPr/>
          <a:lstStyle/>
          <a:p>
            <a:fld id="{417D3939-7D5F-4C8B-8C63-9E3AB546C74B}" type="slidenum">
              <a:rPr lang="en-IN" smtClean="0"/>
              <a:pPr/>
              <a:t>1</a:t>
            </a:fld>
            <a:endParaRPr lang="en-IN"/>
          </a:p>
        </p:txBody>
      </p:sp>
      <p:sp>
        <p:nvSpPr>
          <p:cNvPr id="5" name="Footer Placeholder 4"/>
          <p:cNvSpPr>
            <a:spLocks noGrp="1"/>
          </p:cNvSpPr>
          <p:nvPr>
            <p:ph type="ftr" sz="quarter" idx="11"/>
          </p:nvPr>
        </p:nvSpPr>
        <p:spPr/>
        <p:txBody>
          <a:bodyPr/>
          <a:lstStyle/>
          <a:p>
            <a:endParaRPr lang="en-IN" dirty="0"/>
          </a:p>
        </p:txBody>
      </p:sp>
    </p:spTree>
    <p:extLst>
      <p:ext uri="{BB962C8B-B14F-4D97-AF65-F5344CB8AC3E}">
        <p14:creationId xmlns:p14="http://schemas.microsoft.com/office/powerpoint/2010/main" val="1526294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805134480"/>
              </p:ext>
            </p:extLst>
          </p:nvPr>
        </p:nvGraphicFramePr>
        <p:xfrm>
          <a:off x="439552" y="916247"/>
          <a:ext cx="8001000" cy="5025505"/>
        </p:xfrm>
        <a:graphic>
          <a:graphicData uri="http://schemas.openxmlformats.org/drawingml/2006/table">
            <a:tbl>
              <a:tblPr firstRow="1" bandRow="1">
                <a:tableStyleId>{5C22544A-7EE6-4342-B048-85BDC9FD1C3A}</a:tableStyleId>
              </a:tblPr>
              <a:tblGrid>
                <a:gridCol w="2526432">
                  <a:extLst>
                    <a:ext uri="{9D8B030D-6E8A-4147-A177-3AD203B41FA5}">
                      <a16:colId xmlns:a16="http://schemas.microsoft.com/office/drawing/2014/main" val="20000"/>
                    </a:ext>
                  </a:extLst>
                </a:gridCol>
                <a:gridCol w="5474568">
                  <a:extLst>
                    <a:ext uri="{9D8B030D-6E8A-4147-A177-3AD203B41FA5}">
                      <a16:colId xmlns:a16="http://schemas.microsoft.com/office/drawing/2014/main" val="20001"/>
                    </a:ext>
                  </a:extLst>
                </a:gridCol>
              </a:tblGrid>
              <a:tr h="148874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400" b="0" dirty="0">
                          <a:solidFill>
                            <a:schemeClr val="tx1"/>
                          </a:solidFill>
                          <a:latin typeface="Helvetica" pitchFamily="34" charset="0"/>
                        </a:rPr>
                        <a:t>Agricultural Advances</a:t>
                      </a: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Banks have </a:t>
                      </a:r>
                      <a:r>
                        <a:rPr lang="en-US" sz="2400" b="0" u="sng" dirty="0">
                          <a:solidFill>
                            <a:schemeClr val="tx1"/>
                          </a:solidFill>
                          <a:latin typeface="Helvetica" pitchFamily="34" charset="0"/>
                        </a:rPr>
                        <a:t>discretion of rescheduling</a:t>
                      </a:r>
                      <a:r>
                        <a:rPr lang="en-US" sz="2400" b="0" baseline="0" dirty="0">
                          <a:solidFill>
                            <a:schemeClr val="tx1"/>
                          </a:solidFill>
                          <a:latin typeface="Helvetica" pitchFamily="34" charset="0"/>
                        </a:rPr>
                        <a:t> the agricultural advances </a:t>
                      </a:r>
                      <a:r>
                        <a:rPr lang="en-US" sz="2400" b="0" u="sng" baseline="0" dirty="0">
                          <a:solidFill>
                            <a:schemeClr val="tx1"/>
                          </a:solidFill>
                          <a:latin typeface="Helvetica" pitchFamily="34" charset="0"/>
                        </a:rPr>
                        <a:t>in case of natural calamities</a:t>
                      </a:r>
                      <a:r>
                        <a:rPr lang="en-US" sz="2400" b="0" baseline="0" dirty="0">
                          <a:solidFill>
                            <a:schemeClr val="tx1"/>
                          </a:solidFill>
                          <a:latin typeface="Helvetica" pitchFamily="34" charset="0"/>
                        </a:rPr>
                        <a:t>, which impair repaying capacity</a:t>
                      </a:r>
                      <a:endParaRPr lang="en-US" sz="2400" b="0" dirty="0">
                        <a:solidFill>
                          <a:schemeClr val="tx1"/>
                        </a:solidFill>
                        <a:latin typeface="Helvetica" pitchFamily="34" charset="0"/>
                        <a:sym typeface="Symbol" pitchFamily="18" charset="2"/>
                      </a:endParaRPr>
                    </a:p>
                  </a:txBody>
                  <a:tcPr>
                    <a:solidFill>
                      <a:schemeClr val="accent1">
                        <a:alpha val="0"/>
                      </a:schemeClr>
                    </a:solidFill>
                  </a:tcPr>
                </a:tc>
                <a:extLst>
                  <a:ext uri="{0D108BD9-81ED-4DB2-BD59-A6C34878D82A}">
                    <a16:rowId xmlns:a16="http://schemas.microsoft.com/office/drawing/2014/main" val="10000"/>
                  </a:ext>
                </a:extLst>
              </a:tr>
              <a:tr h="218932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sym typeface="Marlett" pitchFamily="2" charset="2"/>
                        </a:rPr>
                        <a:t>Reference</a:t>
                      </a:r>
                      <a:r>
                        <a:rPr lang="en-US" sz="2400" baseline="0" dirty="0">
                          <a:solidFill>
                            <a:schemeClr val="tx1"/>
                          </a:solidFill>
                          <a:latin typeface="Helvetica" pitchFamily="34" charset="0"/>
                          <a:sym typeface="Marlett" pitchFamily="2" charset="2"/>
                        </a:rPr>
                        <a:t> Circulars of Reserve Bank of India</a:t>
                      </a:r>
                      <a:endParaRPr lang="en-US" sz="2400" dirty="0">
                        <a:solidFill>
                          <a:schemeClr val="tx1"/>
                        </a:solidFill>
                        <a:latin typeface="Helvetica" pitchFamily="34" charset="0"/>
                        <a:sym typeface="Marlett" pitchFamily="2" charset="2"/>
                      </a:endParaRPr>
                    </a:p>
                  </a:txBody>
                  <a:tcPr>
                    <a:solidFill>
                      <a:schemeClr val="accent1">
                        <a:alpha val="0"/>
                      </a:schemeClr>
                    </a:solidFill>
                  </a:tcPr>
                </a:tc>
                <a:tc>
                  <a:txBody>
                    <a:bodyPr/>
                    <a:lstStyle/>
                    <a:p>
                      <a:r>
                        <a:rPr lang="en-IN" sz="2400" b="0" i="0" u="none" strike="noStrike" kern="1200" baseline="0" dirty="0">
                          <a:solidFill>
                            <a:schemeClr val="tx1"/>
                          </a:solidFill>
                          <a:latin typeface="Helvetica" panose="020B0604020202020204" pitchFamily="34" charset="0"/>
                          <a:ea typeface="+mn-ea"/>
                          <a:cs typeface="Helvetica" panose="020B0604020202020204" pitchFamily="34" charset="0"/>
                        </a:rPr>
                        <a:t>FIDD.CO.Plan.BC.54/04.09.01/ 2014-15 dated April 23, 2015</a:t>
                      </a:r>
                      <a:endParaRPr lang="en-US" sz="2400" b="0" i="0" u="none" strike="noStrike" kern="1200" baseline="0" dirty="0">
                        <a:solidFill>
                          <a:schemeClr val="tx1"/>
                        </a:solidFill>
                        <a:latin typeface="Helvetica" panose="020B0604020202020204" pitchFamily="34" charset="0"/>
                        <a:ea typeface="+mn-ea"/>
                        <a:cs typeface="Helvetica" panose="020B0604020202020204" pitchFamily="34" charset="0"/>
                      </a:endParaRPr>
                    </a:p>
                    <a:p>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FIDD.No.FSD.BC.52/ 05.10.001/2014-15 dated March 25, 2015 </a:t>
                      </a:r>
                    </a:p>
                    <a:p>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Master Direction dated July 01, 2016, July 03, 2017, October 17, 2018</a:t>
                      </a:r>
                    </a:p>
                  </a:txBody>
                  <a:tcPr>
                    <a:solidFill>
                      <a:schemeClr val="accent1">
                        <a:alpha val="0"/>
                      </a:schemeClr>
                    </a:solidFill>
                  </a:tcPr>
                </a:tc>
                <a:extLst>
                  <a:ext uri="{0D108BD9-81ED-4DB2-BD59-A6C34878D82A}">
                    <a16:rowId xmlns:a16="http://schemas.microsoft.com/office/drawing/2014/main" val="10001"/>
                  </a:ext>
                </a:extLst>
              </a:tr>
              <a:tr h="11850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2000" b="0" i="0" u="none" strike="noStrike" kern="1200" baseline="0" dirty="0">
                          <a:solidFill>
                            <a:schemeClr val="tx1"/>
                          </a:solidFill>
                          <a:latin typeface="Helvetica" panose="020B0604020202020204" pitchFamily="34" charset="0"/>
                          <a:ea typeface="+mn-ea"/>
                          <a:cs typeface="Helvetica" panose="020B0604020202020204" pitchFamily="34" charset="0"/>
                        </a:rPr>
                        <a:t>FIDD.CO.Plan.BC.54/04.09.01/ 2014-15 dated April 23, 2015</a:t>
                      </a:r>
                      <a:endParaRPr lang="en-US" sz="2400" dirty="0">
                        <a:solidFill>
                          <a:schemeClr val="tx1"/>
                        </a:solidFill>
                        <a:latin typeface="Helvetica" pitchFamily="34" charset="0"/>
                      </a:endParaRP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i="0" dirty="0">
                          <a:solidFill>
                            <a:schemeClr val="tx1"/>
                          </a:solidFill>
                          <a:latin typeface="Helvetica" pitchFamily="34" charset="0"/>
                        </a:rPr>
                        <a:t>Defines</a:t>
                      </a:r>
                      <a:r>
                        <a:rPr lang="en-US" sz="2400" i="0" baseline="0" dirty="0">
                          <a:solidFill>
                            <a:schemeClr val="tx1"/>
                          </a:solidFill>
                          <a:latin typeface="Helvetica" pitchFamily="34" charset="0"/>
                        </a:rPr>
                        <a:t> ‘Farm Credit’</a:t>
                      </a:r>
                      <a:endParaRPr lang="en-US" sz="240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475656" y="6021288"/>
            <a:ext cx="6552728" cy="348952"/>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385192"/>
          </a:xfrm>
        </p:spPr>
        <p:txBody>
          <a:bodyPr/>
          <a:lstStyle/>
          <a:p>
            <a:pPr algn="ctr"/>
            <a:fld id="{F4AA42A7-961D-4773-B071-303B10095967}" type="slidenum">
              <a:rPr lang="en-IN" sz="1400" b="1" smtClean="0">
                <a:latin typeface="Helvetica" pitchFamily="34" charset="0"/>
              </a:rPr>
              <a:pPr algn="ctr"/>
              <a:t>10</a:t>
            </a:fld>
            <a:endParaRPr lang="en-IN" sz="2000" b="1" dirty="0">
              <a:latin typeface="Helvetica" pitchFamily="34" charset="0"/>
            </a:endParaRPr>
          </a:p>
        </p:txBody>
      </p:sp>
    </p:spTree>
    <p:extLst>
      <p:ext uri="{BB962C8B-B14F-4D97-AF65-F5344CB8AC3E}">
        <p14:creationId xmlns:p14="http://schemas.microsoft.com/office/powerpoint/2010/main" val="95903054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89680086"/>
              </p:ext>
            </p:extLst>
          </p:nvPr>
        </p:nvGraphicFramePr>
        <p:xfrm>
          <a:off x="539552" y="1052737"/>
          <a:ext cx="8001000" cy="4945698"/>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Prudential Norms</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0" indent="0" algn="just">
                        <a:lnSpc>
                          <a:spcPct val="110000"/>
                        </a:lnSpc>
                        <a:buFont typeface="+mj-lt"/>
                        <a:buNone/>
                      </a:pPr>
                      <a:r>
                        <a:rPr lang="en-US" sz="2200" dirty="0">
                          <a:solidFill>
                            <a:schemeClr val="tx1"/>
                          </a:solidFill>
                          <a:latin typeface="Helvetica" pitchFamily="34" charset="0"/>
                        </a:rPr>
                        <a:t>Restructuring is an act in which a lender, for economic or legal </a:t>
                      </a:r>
                      <a:r>
                        <a:rPr lang="en-US" sz="2200" u="sng" dirty="0">
                          <a:solidFill>
                            <a:schemeClr val="tx1"/>
                          </a:solidFill>
                          <a:latin typeface="Helvetica" pitchFamily="34" charset="0"/>
                        </a:rPr>
                        <a:t>reasons relating to the borrower's financial difficulty, grants concessions</a:t>
                      </a:r>
                      <a:r>
                        <a:rPr lang="en-US" sz="2200" dirty="0">
                          <a:solidFill>
                            <a:schemeClr val="tx1"/>
                          </a:solidFill>
                          <a:latin typeface="Helvetica" pitchFamily="34" charset="0"/>
                        </a:rPr>
                        <a:t> to the borrower. </a:t>
                      </a:r>
                    </a:p>
                    <a:p>
                      <a:pPr marL="0" indent="0" algn="just">
                        <a:lnSpc>
                          <a:spcPct val="110000"/>
                        </a:lnSpc>
                        <a:buFont typeface="+mj-lt"/>
                        <a:buNone/>
                      </a:pPr>
                      <a:r>
                        <a:rPr lang="en-US" sz="2200" dirty="0">
                          <a:solidFill>
                            <a:schemeClr val="tx1"/>
                          </a:solidFill>
                          <a:latin typeface="Helvetica" pitchFamily="34" charset="0"/>
                        </a:rPr>
                        <a:t>Restructuring may involve </a:t>
                      </a:r>
                      <a:r>
                        <a:rPr lang="en-US" sz="2200" u="sng" dirty="0">
                          <a:solidFill>
                            <a:schemeClr val="tx1"/>
                          </a:solidFill>
                          <a:latin typeface="Helvetica" pitchFamily="34" charset="0"/>
                        </a:rPr>
                        <a:t>modification of terms of the advances / securities</a:t>
                      </a:r>
                      <a:r>
                        <a:rPr lang="en-US" sz="2200" dirty="0">
                          <a:solidFill>
                            <a:schemeClr val="tx1"/>
                          </a:solidFill>
                          <a:latin typeface="Helvetica" pitchFamily="34" charset="0"/>
                        </a:rPr>
                        <a:t>, which would generally include, among others, alteration of payment period / payable amount / the amount of instalments / rate of interest; roll over of credit facilities; sanction of additional credit facility/ release of additional funds for an account in default to aid curing of default / enhancement of existing credit limits; compromise settlements where time for payment of settlement amount exceeds three months. </a:t>
                      </a: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100</a:t>
            </a:fld>
            <a:endParaRPr lang="en-IN" sz="2000" b="1" dirty="0">
              <a:latin typeface="Helvetica" pitchFamily="34" charset="0"/>
            </a:endParaRPr>
          </a:p>
        </p:txBody>
      </p:sp>
    </p:spTree>
    <p:extLst>
      <p:ext uri="{BB962C8B-B14F-4D97-AF65-F5344CB8AC3E}">
        <p14:creationId xmlns:p14="http://schemas.microsoft.com/office/powerpoint/2010/main" val="359129650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25391947"/>
              </p:ext>
            </p:extLst>
          </p:nvPr>
        </p:nvGraphicFramePr>
        <p:xfrm>
          <a:off x="539552" y="1052737"/>
          <a:ext cx="8001000" cy="4945698"/>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Few examples of Financial Difficulty</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457200" indent="-457200" algn="just">
                        <a:lnSpc>
                          <a:spcPct val="110000"/>
                        </a:lnSpc>
                        <a:buFont typeface="+mj-lt"/>
                        <a:buAutoNum type="arabicPeriod"/>
                      </a:pPr>
                      <a:r>
                        <a:rPr lang="en-US" sz="2200" dirty="0">
                          <a:solidFill>
                            <a:schemeClr val="tx1"/>
                          </a:solidFill>
                          <a:latin typeface="Helvetica" pitchFamily="34" charset="0"/>
                        </a:rPr>
                        <a:t>A default or Borrowers credit facilities are NPA</a:t>
                      </a:r>
                    </a:p>
                    <a:p>
                      <a:pPr marL="457200" indent="-457200" algn="just">
                        <a:lnSpc>
                          <a:spcPct val="110000"/>
                        </a:lnSpc>
                        <a:buFont typeface="+mj-lt"/>
                        <a:buAutoNum type="arabicPeriod"/>
                      </a:pPr>
                      <a:r>
                        <a:rPr lang="en-US" sz="2200" dirty="0">
                          <a:solidFill>
                            <a:schemeClr val="tx1"/>
                          </a:solidFill>
                          <a:latin typeface="Helvetica" pitchFamily="34" charset="0"/>
                        </a:rPr>
                        <a:t>Borrower not in default, but is probable that the borrower will default on any of its exposures in foreseeable future without the concession,</a:t>
                      </a:r>
                    </a:p>
                    <a:p>
                      <a:pPr marL="457200" indent="-457200" algn="just">
                        <a:lnSpc>
                          <a:spcPct val="110000"/>
                        </a:lnSpc>
                        <a:buFont typeface="+mj-lt"/>
                        <a:buAutoNum type="arabicPeriod"/>
                      </a:pPr>
                      <a:r>
                        <a:rPr lang="en-US" sz="2200" dirty="0">
                          <a:solidFill>
                            <a:schemeClr val="tx1"/>
                          </a:solidFill>
                          <a:latin typeface="Helvetica" pitchFamily="34" charset="0"/>
                        </a:rPr>
                        <a:t>Borrowers outstanding securities have been delisted</a:t>
                      </a:r>
                    </a:p>
                    <a:p>
                      <a:pPr marL="457200" indent="-457200" algn="just">
                        <a:lnSpc>
                          <a:spcPct val="110000"/>
                        </a:lnSpc>
                        <a:buFont typeface="+mj-lt"/>
                        <a:buAutoNum type="arabicPeriod"/>
                      </a:pPr>
                      <a:r>
                        <a:rPr lang="en-US" sz="2200" dirty="0">
                          <a:solidFill>
                            <a:schemeClr val="tx1"/>
                          </a:solidFill>
                          <a:latin typeface="Helvetica" pitchFamily="34" charset="0"/>
                        </a:rPr>
                        <a:t>Actual performance vs estimates, cash flows to be assessed insufficient to service all of its loans or debt securities</a:t>
                      </a:r>
                    </a:p>
                    <a:p>
                      <a:pPr marL="457200" indent="-457200" algn="just">
                        <a:lnSpc>
                          <a:spcPct val="110000"/>
                        </a:lnSpc>
                        <a:buFont typeface="+mj-lt"/>
                        <a:buAutoNum type="arabicPeriod"/>
                      </a:pPr>
                      <a:r>
                        <a:rPr lang="en-US" sz="2200" dirty="0">
                          <a:solidFill>
                            <a:schemeClr val="tx1"/>
                          </a:solidFill>
                          <a:latin typeface="Helvetica" pitchFamily="34" charset="0"/>
                        </a:rPr>
                        <a:t>Borrowers existing exposures are </a:t>
                      </a:r>
                      <a:r>
                        <a:rPr lang="en-US" sz="2200" dirty="0" err="1">
                          <a:solidFill>
                            <a:schemeClr val="tx1"/>
                          </a:solidFill>
                          <a:latin typeface="Helvetica" pitchFamily="34" charset="0"/>
                        </a:rPr>
                        <a:t>catagorised</a:t>
                      </a:r>
                      <a:r>
                        <a:rPr lang="en-US" sz="2200" dirty="0">
                          <a:solidFill>
                            <a:schemeClr val="tx1"/>
                          </a:solidFill>
                          <a:latin typeface="Helvetica" pitchFamily="34" charset="0"/>
                        </a:rPr>
                        <a:t> as exposures that have already evidenced difficulty in borrowers ability to repay in accordance with banks internal credit rating system</a:t>
                      </a: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101</a:t>
            </a:fld>
            <a:endParaRPr lang="en-IN" sz="2000" b="1" dirty="0">
              <a:latin typeface="Helvetica" pitchFamily="34" charset="0"/>
            </a:endParaRPr>
          </a:p>
        </p:txBody>
      </p:sp>
    </p:spTree>
    <p:extLst>
      <p:ext uri="{BB962C8B-B14F-4D97-AF65-F5344CB8AC3E}">
        <p14:creationId xmlns:p14="http://schemas.microsoft.com/office/powerpoint/2010/main" val="360126395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51681635"/>
              </p:ext>
            </p:extLst>
          </p:nvPr>
        </p:nvGraphicFramePr>
        <p:xfrm>
          <a:off x="539552" y="1052737"/>
          <a:ext cx="8001000" cy="1476629"/>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Asset Classification</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0" indent="0" algn="just">
                        <a:lnSpc>
                          <a:spcPct val="110000"/>
                        </a:lnSpc>
                        <a:buFont typeface="+mj-lt"/>
                        <a:buNone/>
                      </a:pPr>
                      <a:r>
                        <a:rPr lang="en-US" sz="2200" dirty="0">
                          <a:solidFill>
                            <a:schemeClr val="tx1"/>
                          </a:solidFill>
                          <a:latin typeface="Helvetica" pitchFamily="34" charset="0"/>
                        </a:rPr>
                        <a:t>On restructuring account will be downgraded from Standard to Substandard.  NPAs will remain in same category</a:t>
                      </a: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102</a:t>
            </a:fld>
            <a:endParaRPr lang="en-IN" sz="2000" b="1" dirty="0">
              <a:latin typeface="Helvetica" pitchFamily="34" charset="0"/>
            </a:endParaRPr>
          </a:p>
        </p:txBody>
      </p:sp>
    </p:spTree>
    <p:extLst>
      <p:ext uri="{BB962C8B-B14F-4D97-AF65-F5344CB8AC3E}">
        <p14:creationId xmlns:p14="http://schemas.microsoft.com/office/powerpoint/2010/main" val="20633290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86401622"/>
              </p:ext>
            </p:extLst>
          </p:nvPr>
        </p:nvGraphicFramePr>
        <p:xfrm>
          <a:off x="539552" y="1052737"/>
          <a:ext cx="8001000" cy="4208082"/>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Asset Upgradation</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0" indent="0" algn="just">
                        <a:lnSpc>
                          <a:spcPct val="110000"/>
                        </a:lnSpc>
                        <a:buFont typeface="+mj-lt"/>
                        <a:buNone/>
                      </a:pPr>
                      <a:r>
                        <a:rPr lang="en-US" sz="2200" dirty="0">
                          <a:solidFill>
                            <a:schemeClr val="tx1"/>
                          </a:solidFill>
                          <a:latin typeface="Helvetica" pitchFamily="34" charset="0"/>
                        </a:rPr>
                        <a:t>Only when all the outstanding loan / facilities in the account demonstrate ‘</a:t>
                      </a:r>
                      <a:r>
                        <a:rPr lang="en-US" sz="2200" u="sng" dirty="0">
                          <a:solidFill>
                            <a:schemeClr val="tx1"/>
                          </a:solidFill>
                          <a:latin typeface="Helvetica" pitchFamily="34" charset="0"/>
                        </a:rPr>
                        <a:t>satisfactory performance</a:t>
                      </a:r>
                      <a:r>
                        <a:rPr lang="en-US" sz="2200" dirty="0">
                          <a:solidFill>
                            <a:schemeClr val="tx1"/>
                          </a:solidFill>
                          <a:latin typeface="Helvetica" pitchFamily="34" charset="0"/>
                        </a:rPr>
                        <a:t>’ during the period from the date of implementation of RP up to the date by which at least 10%  of the sum of outstanding principal debt as per RP and interest </a:t>
                      </a:r>
                      <a:r>
                        <a:rPr lang="en-US" sz="2200" dirty="0" err="1">
                          <a:solidFill>
                            <a:schemeClr val="tx1"/>
                          </a:solidFill>
                          <a:latin typeface="Helvetica" pitchFamily="34" charset="0"/>
                        </a:rPr>
                        <a:t>capitalisation</a:t>
                      </a:r>
                      <a:r>
                        <a:rPr lang="en-US" sz="2200" dirty="0">
                          <a:solidFill>
                            <a:schemeClr val="tx1"/>
                          </a:solidFill>
                          <a:latin typeface="Helvetica" pitchFamily="34" charset="0"/>
                        </a:rPr>
                        <a:t> sanctioned as a part of the restructuring, if any is repaid</a:t>
                      </a:r>
                    </a:p>
                    <a:p>
                      <a:pPr marL="0" indent="0" algn="just">
                        <a:lnSpc>
                          <a:spcPct val="110000"/>
                        </a:lnSpc>
                        <a:buFont typeface="+mj-lt"/>
                        <a:buNone/>
                      </a:pPr>
                      <a:r>
                        <a:rPr lang="en-US" sz="2200" dirty="0">
                          <a:solidFill>
                            <a:schemeClr val="tx1"/>
                          </a:solidFill>
                          <a:latin typeface="Helvetica" pitchFamily="34" charset="0"/>
                        </a:rPr>
                        <a:t>(provided that account can not be upgraded before one year from the commencement of the first payment of interest or principal, whichever is later, on the credit facility with longest period of moratorium under the terms of RP)</a:t>
                      </a: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103</a:t>
            </a:fld>
            <a:endParaRPr lang="en-IN" sz="2000" b="1" dirty="0">
              <a:latin typeface="Helvetica" pitchFamily="34" charset="0"/>
            </a:endParaRPr>
          </a:p>
        </p:txBody>
      </p:sp>
    </p:spTree>
    <p:extLst>
      <p:ext uri="{BB962C8B-B14F-4D97-AF65-F5344CB8AC3E}">
        <p14:creationId xmlns:p14="http://schemas.microsoft.com/office/powerpoint/2010/main" val="98370516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80709412"/>
              </p:ext>
            </p:extLst>
          </p:nvPr>
        </p:nvGraphicFramePr>
        <p:xfrm>
          <a:off x="539552" y="1052737"/>
          <a:ext cx="8001000" cy="457689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Asset Upgradation – Additional conditions</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0" indent="0" algn="just">
                        <a:lnSpc>
                          <a:spcPct val="110000"/>
                        </a:lnSpc>
                        <a:buFont typeface="+mj-lt"/>
                        <a:buNone/>
                      </a:pPr>
                      <a:r>
                        <a:rPr lang="en-US" sz="2200" u="sng" dirty="0">
                          <a:solidFill>
                            <a:schemeClr val="tx1"/>
                          </a:solidFill>
                          <a:latin typeface="Helvetica" pitchFamily="34" charset="0"/>
                        </a:rPr>
                        <a:t>In case of aggregate exposure of Rs. 1 Billion and above</a:t>
                      </a:r>
                    </a:p>
                    <a:p>
                      <a:pPr marL="0" indent="0" algn="just">
                        <a:lnSpc>
                          <a:spcPct val="110000"/>
                        </a:lnSpc>
                        <a:buFont typeface="+mj-lt"/>
                        <a:buNone/>
                      </a:pPr>
                      <a:r>
                        <a:rPr lang="en-US" sz="2200" dirty="0">
                          <a:solidFill>
                            <a:schemeClr val="tx1"/>
                          </a:solidFill>
                          <a:latin typeface="Helvetica" pitchFamily="34" charset="0"/>
                        </a:rPr>
                        <a:t>External credit rating of investment grade BBB- or better</a:t>
                      </a:r>
                    </a:p>
                    <a:p>
                      <a:pPr marL="0" indent="0" algn="just">
                        <a:lnSpc>
                          <a:spcPct val="110000"/>
                        </a:lnSpc>
                        <a:buFont typeface="+mj-lt"/>
                        <a:buNone/>
                      </a:pPr>
                      <a:r>
                        <a:rPr lang="en-US" sz="2200" u="sng" dirty="0">
                          <a:solidFill>
                            <a:schemeClr val="tx1"/>
                          </a:solidFill>
                          <a:latin typeface="Helvetica" pitchFamily="34" charset="0"/>
                        </a:rPr>
                        <a:t>In case of aggregate exposure of Rs. 5 Billion and above</a:t>
                      </a:r>
                    </a:p>
                    <a:p>
                      <a:pPr marL="0" indent="0" algn="just">
                        <a:lnSpc>
                          <a:spcPct val="110000"/>
                        </a:lnSpc>
                        <a:buFont typeface="+mj-lt"/>
                        <a:buNone/>
                      </a:pPr>
                      <a:r>
                        <a:rPr lang="en-US" sz="2200" dirty="0">
                          <a:solidFill>
                            <a:schemeClr val="tx1"/>
                          </a:solidFill>
                          <a:latin typeface="Helvetica" pitchFamily="34" charset="0"/>
                        </a:rPr>
                        <a:t>Two such external credit ratings of investment grade BBB- or better</a:t>
                      </a:r>
                    </a:p>
                    <a:p>
                      <a:pPr marL="0" indent="0" algn="just">
                        <a:lnSpc>
                          <a:spcPct val="110000"/>
                        </a:lnSpc>
                        <a:buFont typeface="+mj-lt"/>
                        <a:buNone/>
                      </a:pPr>
                      <a:endParaRPr lang="en-US" sz="2200" dirty="0">
                        <a:solidFill>
                          <a:schemeClr val="tx1"/>
                        </a:solidFill>
                        <a:latin typeface="Helvetica" pitchFamily="34" charset="0"/>
                      </a:endParaRPr>
                    </a:p>
                    <a:p>
                      <a:pPr marL="0" indent="0" algn="just">
                        <a:lnSpc>
                          <a:spcPct val="110000"/>
                        </a:lnSpc>
                        <a:buFont typeface="+mj-lt"/>
                        <a:buNone/>
                      </a:pPr>
                      <a:r>
                        <a:rPr lang="en-US" sz="2200" dirty="0">
                          <a:solidFill>
                            <a:schemeClr val="tx1"/>
                          </a:solidFill>
                          <a:latin typeface="Helvetica" pitchFamily="34" charset="0"/>
                        </a:rPr>
                        <a:t>On </a:t>
                      </a:r>
                      <a:r>
                        <a:rPr lang="en-US" sz="2200" u="sng" dirty="0">
                          <a:solidFill>
                            <a:schemeClr val="tx1"/>
                          </a:solidFill>
                          <a:latin typeface="Helvetica" pitchFamily="34" charset="0"/>
                        </a:rPr>
                        <a:t>failure to demonstrate satisfactory performance</a:t>
                      </a:r>
                      <a:r>
                        <a:rPr lang="en-US" sz="2200" dirty="0">
                          <a:solidFill>
                            <a:schemeClr val="tx1"/>
                          </a:solidFill>
                          <a:latin typeface="Helvetica" pitchFamily="34" charset="0"/>
                        </a:rPr>
                        <a:t> during monitoring period, asset classification upgrade is subjected to fresh restructuring / change of ownership framework as per IBC and additional provision of 15% for such accounts should be made at the end of review period.</a:t>
                      </a: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104</a:t>
            </a:fld>
            <a:endParaRPr lang="en-IN" sz="2000" b="1" dirty="0">
              <a:latin typeface="Helvetica" pitchFamily="34" charset="0"/>
            </a:endParaRPr>
          </a:p>
        </p:txBody>
      </p:sp>
    </p:spTree>
    <p:extLst>
      <p:ext uri="{BB962C8B-B14F-4D97-AF65-F5344CB8AC3E}">
        <p14:creationId xmlns:p14="http://schemas.microsoft.com/office/powerpoint/2010/main" val="160148162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806828337"/>
              </p:ext>
            </p:extLst>
          </p:nvPr>
        </p:nvGraphicFramePr>
        <p:xfrm>
          <a:off x="539552" y="1052737"/>
          <a:ext cx="8001000" cy="2364042"/>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Provisioning Norms</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0" indent="0" algn="just">
                        <a:lnSpc>
                          <a:spcPct val="110000"/>
                        </a:lnSpc>
                        <a:buFont typeface="+mj-lt"/>
                        <a:buNone/>
                      </a:pPr>
                      <a:r>
                        <a:rPr lang="en-US" sz="2200" u="none" dirty="0">
                          <a:solidFill>
                            <a:schemeClr val="tx1"/>
                          </a:solidFill>
                          <a:latin typeface="Helvetica" pitchFamily="34" charset="0"/>
                        </a:rPr>
                        <a:t>Accounts restructured under the revised framework shall attract provisioning as per the asset classification category as laid out in the Master Circular on Prudential Norms on Income Recognition, Asset Classification and Provisioning pertaining to Advances dated July 1, 2015, as amended from time to time</a:t>
                      </a: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105</a:t>
            </a:fld>
            <a:endParaRPr lang="en-IN" sz="2000" b="1" dirty="0">
              <a:latin typeface="Helvetica" pitchFamily="34" charset="0"/>
            </a:endParaRPr>
          </a:p>
        </p:txBody>
      </p:sp>
    </p:spTree>
    <p:extLst>
      <p:ext uri="{BB962C8B-B14F-4D97-AF65-F5344CB8AC3E}">
        <p14:creationId xmlns:p14="http://schemas.microsoft.com/office/powerpoint/2010/main" val="352241991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Master Direction on Transfer of Loan Exposures dated September 24, 2021</a:t>
            </a:r>
            <a:endParaRPr lang="en-IN" sz="2200"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57514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72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Master Direction – Reserve Bank of India (Transfer of Loan Exposures) Directions, 2021</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A] Directions to come into immediate effect replacing existing instructions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B] NBV: Funded outstanding in a loan exposure as reduced by specific provision made against such exposure</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C] Chapter IV – Transfer of Stressed Loans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C: Transfer of loans to ARCs</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106</a:t>
            </a:fld>
            <a:endParaRPr lang="en-IN" sz="2000" b="1" dirty="0">
              <a:latin typeface="Helvetica" pitchFamily="34" charset="0"/>
            </a:endParaRPr>
          </a:p>
        </p:txBody>
      </p:sp>
    </p:spTree>
    <p:extLst>
      <p:ext uri="{BB962C8B-B14F-4D97-AF65-F5344CB8AC3E}">
        <p14:creationId xmlns:p14="http://schemas.microsoft.com/office/powerpoint/2010/main" val="394197470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Master Direction on Transfer of Loan Exposures dated September 24, 2021</a:t>
            </a:r>
            <a:endParaRPr lang="en-IN" sz="2200"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57514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72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Master Direction – Reserve Bank of India (Transfer of Loan Exposures) Directions, 2021</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Para 73: Stressed Loans which are in default for more than 60 days can be transferred</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Stressed Loan: Loan exposure that is classified as NPA or SMA</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Para 75: If stressed loan is transferred to ARC at price below NBV … </a:t>
                      </a:r>
                      <a:r>
                        <a:rPr lang="en-US" sz="2400" i="1" baseline="0" dirty="0">
                          <a:solidFill>
                            <a:schemeClr val="tx1"/>
                          </a:solidFill>
                          <a:latin typeface="Helvetica" pitchFamily="34" charset="0"/>
                        </a:rPr>
                        <a:t>permitted to use countercyclical or floating provisions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107</a:t>
            </a:fld>
            <a:endParaRPr lang="en-IN" sz="2000" b="1" dirty="0">
              <a:latin typeface="Helvetica" pitchFamily="34" charset="0"/>
            </a:endParaRPr>
          </a:p>
        </p:txBody>
      </p:sp>
    </p:spTree>
    <p:extLst>
      <p:ext uri="{BB962C8B-B14F-4D97-AF65-F5344CB8AC3E}">
        <p14:creationId xmlns:p14="http://schemas.microsoft.com/office/powerpoint/2010/main" val="92672913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Master Direction on Transfer of Loan Exposures dated September 24, 2021</a:t>
            </a:r>
            <a:endParaRPr lang="en-IN" sz="2200"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57514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72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Master Direction – Reserve Bank of India (Transfer of Loan Exposures) Directions, 2021</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Para 76: If stressed loan is transferred to ARC at price above NBV – reverse excess provision to PL only to the extent of cash received as initial consideration</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Para 77: SRs / PTCs to be M2M periodically at NAV</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Proviso to Para 77:</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(i) Accounting at lower of NBV or NAV</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108</a:t>
            </a:fld>
            <a:endParaRPr lang="en-IN" sz="2000" b="1" dirty="0">
              <a:latin typeface="Helvetica" pitchFamily="34" charset="0"/>
            </a:endParaRPr>
          </a:p>
        </p:txBody>
      </p:sp>
    </p:spTree>
    <p:extLst>
      <p:ext uri="{BB962C8B-B14F-4D97-AF65-F5344CB8AC3E}">
        <p14:creationId xmlns:p14="http://schemas.microsoft.com/office/powerpoint/2010/main" val="25350034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Master Direction on Transfer of Loan Exposures dated September 24, 2021</a:t>
            </a:r>
            <a:endParaRPr lang="en-IN" sz="2200"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57514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72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Master Direction – Reserve Bank of India (Transfer of Loan Exposures) Directions, 2021</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Proviso to Para 77:</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(ii) when the investment by a transferor in SRs backed by stressed loans transferred by it, is more than 10 percent of all SRs backed by its transferred loans and issued under that </a:t>
                      </a:r>
                      <a:r>
                        <a:rPr lang="en-US" sz="2400" i="0" baseline="0" dirty="0" err="1">
                          <a:solidFill>
                            <a:schemeClr val="tx1"/>
                          </a:solidFill>
                          <a:latin typeface="Helvetica" pitchFamily="34" charset="0"/>
                        </a:rPr>
                        <a:t>securitisation</a:t>
                      </a:r>
                      <a:r>
                        <a:rPr lang="en-US" sz="2400" i="0" baseline="0" dirty="0">
                          <a:solidFill>
                            <a:schemeClr val="tx1"/>
                          </a:solidFill>
                          <a:latin typeface="Helvetica" pitchFamily="34" charset="0"/>
                        </a:rPr>
                        <a:t>, the valuation of such SRs by the transferor will be additionally subject to a floor of face value of the SRs reduced by the provisioning rate as applicable to the underlying loans, had the loans continued in the books of the transferor.</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109</a:t>
            </a:fld>
            <a:endParaRPr lang="en-IN" sz="2000" b="1" dirty="0">
              <a:latin typeface="Helvetica" pitchFamily="34" charset="0"/>
            </a:endParaRPr>
          </a:p>
        </p:txBody>
      </p:sp>
    </p:spTree>
    <p:extLst>
      <p:ext uri="{BB962C8B-B14F-4D97-AF65-F5344CB8AC3E}">
        <p14:creationId xmlns:p14="http://schemas.microsoft.com/office/powerpoint/2010/main" val="3278140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59080376"/>
              </p:ext>
            </p:extLst>
          </p:nvPr>
        </p:nvGraphicFramePr>
        <p:xfrm>
          <a:off x="533400" y="980728"/>
          <a:ext cx="8001000" cy="4524859"/>
        </p:xfrm>
        <a:graphic>
          <a:graphicData uri="http://schemas.openxmlformats.org/drawingml/2006/table">
            <a:tbl>
              <a:tblPr firstRow="1" bandRow="1">
                <a:tableStyleId>{5C22544A-7EE6-4342-B048-85BDC9FD1C3A}</a:tableStyleId>
              </a:tblPr>
              <a:tblGrid>
                <a:gridCol w="2238400">
                  <a:extLst>
                    <a:ext uri="{9D8B030D-6E8A-4147-A177-3AD203B41FA5}">
                      <a16:colId xmlns:a16="http://schemas.microsoft.com/office/drawing/2014/main" val="20000"/>
                    </a:ext>
                  </a:extLst>
                </a:gridCol>
                <a:gridCol w="5762600">
                  <a:extLst>
                    <a:ext uri="{9D8B030D-6E8A-4147-A177-3AD203B41FA5}">
                      <a16:colId xmlns:a16="http://schemas.microsoft.com/office/drawing/2014/main" val="20001"/>
                    </a:ext>
                  </a:extLst>
                </a:gridCol>
              </a:tblGrid>
              <a:tr h="1554480">
                <a:tc gridSpan="2">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FIDD.No.FSD.BC.52/ 05.10.001/2014-15</a:t>
                      </a:r>
                    </a:p>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dated March 25, 2015</a:t>
                      </a:r>
                    </a:p>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sym typeface="Symbol" pitchFamily="18" charset="2"/>
                        </a:rPr>
                        <a:t>Guidelines for relief measures by banks in areas affected by natural calamity</a:t>
                      </a:r>
                      <a:endParaRPr lang="en-US" sz="2400" b="0" dirty="0">
                        <a:solidFill>
                          <a:schemeClr val="tx1"/>
                        </a:solidFill>
                        <a:latin typeface="Helvetica" pitchFamily="34" charset="0"/>
                        <a:sym typeface="Symbol" pitchFamily="18" charset="2"/>
                      </a:endParaRPr>
                    </a:p>
                  </a:txBody>
                  <a:tcPr>
                    <a:solidFill>
                      <a:schemeClr val="accent1">
                        <a:alpha val="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dirty="0">
                        <a:solidFill>
                          <a:schemeClr val="tx1"/>
                        </a:solidFill>
                        <a:latin typeface="Helvetica" pitchFamily="34" charset="0"/>
                        <a:sym typeface="Symbol" pitchFamily="18" charset="2"/>
                      </a:endParaRPr>
                    </a:p>
                  </a:txBody>
                  <a:tcPr>
                    <a:solidFill>
                      <a:schemeClr val="accent1">
                        <a:alpha val="0"/>
                      </a:schemeClr>
                    </a:solidFill>
                  </a:tcPr>
                </a:tc>
                <a:extLst>
                  <a:ext uri="{0D108BD9-81ED-4DB2-BD59-A6C34878D82A}">
                    <a16:rowId xmlns:a16="http://schemas.microsoft.com/office/drawing/2014/main" val="10000"/>
                  </a:ext>
                </a:extLst>
              </a:tr>
              <a:tr h="105013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sym typeface="Marlett" pitchFamily="2" charset="2"/>
                        </a:rPr>
                        <a:t>Natural Calamity</a:t>
                      </a:r>
                    </a:p>
                  </a:txBody>
                  <a:tcPr>
                    <a:solidFill>
                      <a:schemeClr val="accent1">
                        <a:alpha val="0"/>
                      </a:schemeClr>
                    </a:solidFill>
                  </a:tcPr>
                </a:tc>
                <a:tc>
                  <a:txBody>
                    <a:bodyPr/>
                    <a:lstStyle/>
                    <a:p>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12 types of natural calamities are defined</a:t>
                      </a:r>
                    </a:p>
                    <a:p>
                      <a:endParaRPr lang="en-US" sz="1800" b="0" i="0" u="none" strike="noStrike" kern="1200" baseline="0" dirty="0">
                        <a:solidFill>
                          <a:schemeClr val="tx1"/>
                        </a:solidFill>
                        <a:latin typeface="+mn-lt"/>
                        <a:ea typeface="+mn-ea"/>
                        <a:cs typeface="+mn-cs"/>
                      </a:endParaRPr>
                    </a:p>
                  </a:txBody>
                  <a:tcPr>
                    <a:solidFill>
                      <a:schemeClr val="accent1">
                        <a:alpha val="0"/>
                      </a:schemeClr>
                    </a:solidFill>
                  </a:tcPr>
                </a:tc>
                <a:extLst>
                  <a:ext uri="{0D108BD9-81ED-4DB2-BD59-A6C34878D82A}">
                    <a16:rowId xmlns:a16="http://schemas.microsoft.com/office/drawing/2014/main" val="10001"/>
                  </a:ext>
                </a:extLst>
              </a:tr>
              <a:tr h="15544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Institutional</a:t>
                      </a:r>
                      <a:r>
                        <a:rPr lang="en-US" sz="2400" baseline="0" dirty="0">
                          <a:solidFill>
                            <a:schemeClr val="tx1"/>
                          </a:solidFill>
                          <a:latin typeface="Helvetica" pitchFamily="34" charset="0"/>
                        </a:rPr>
                        <a:t> framework</a:t>
                      </a:r>
                      <a:endParaRPr lang="en-US" sz="2400" dirty="0">
                        <a:solidFill>
                          <a:schemeClr val="tx1"/>
                        </a:solidFill>
                        <a:latin typeface="Helvetica" pitchFamily="34" charset="0"/>
                      </a:endParaRP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i="0" dirty="0">
                          <a:solidFill>
                            <a:schemeClr val="tx1"/>
                          </a:solidFill>
                          <a:latin typeface="Helvetica" pitchFamily="34" charset="0"/>
                        </a:rPr>
                        <a:t>The Banks to have blueprint</a:t>
                      </a:r>
                      <a:r>
                        <a:rPr lang="en-US" sz="2400" i="0" baseline="0" dirty="0">
                          <a:solidFill>
                            <a:schemeClr val="tx1"/>
                          </a:solidFill>
                          <a:latin typeface="Helvetica" pitchFamily="34" charset="0"/>
                        </a:rPr>
                        <a:t> of action plan with adequate delegation of powers with discretionary powers granted to Divisional / Zonal Managers, to ensure assistance provided without loss of time.</a:t>
                      </a:r>
                      <a:endParaRPr lang="en-US" sz="240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475656" y="6021288"/>
            <a:ext cx="6552728" cy="348952"/>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385192"/>
          </a:xfrm>
        </p:spPr>
        <p:txBody>
          <a:bodyPr/>
          <a:lstStyle/>
          <a:p>
            <a:pPr algn="ctr"/>
            <a:fld id="{F4AA42A7-961D-4773-B071-303B10095967}" type="slidenum">
              <a:rPr lang="en-IN" sz="1400" b="1" smtClean="0">
                <a:latin typeface="Helvetica" pitchFamily="34" charset="0"/>
              </a:rPr>
              <a:pPr algn="ctr"/>
              <a:t>11</a:t>
            </a:fld>
            <a:endParaRPr lang="en-IN" sz="2000" b="1" dirty="0">
              <a:latin typeface="Helvetica" pitchFamily="34" charset="0"/>
            </a:endParaRPr>
          </a:p>
        </p:txBody>
      </p:sp>
    </p:spTree>
    <p:extLst>
      <p:ext uri="{BB962C8B-B14F-4D97-AF65-F5344CB8AC3E}">
        <p14:creationId xmlns:p14="http://schemas.microsoft.com/office/powerpoint/2010/main" val="314176723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Master Direction on Transfer of Loan Exposures dated September 24, 2021</a:t>
            </a:r>
            <a:endParaRPr lang="en-IN" sz="2200"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57514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72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Master Direction – Reserve Bank of India (Transfer of Loan Exposures) Directions, 2021</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Para 78: SRs/PTCs which are not redeemed as at the end of the resolution period (i.e., five years or eight years as the case may be) shall be treated as loss asset in books of the lenders and fully provided for.</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Para 79: Valuation, classification and other norms applicable to Non-SLR instruments applicable</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110</a:t>
            </a:fld>
            <a:endParaRPr lang="en-IN" sz="2000" b="1" dirty="0">
              <a:latin typeface="Helvetica" pitchFamily="34" charset="0"/>
            </a:endParaRPr>
          </a:p>
        </p:txBody>
      </p:sp>
    </p:spTree>
    <p:extLst>
      <p:ext uri="{BB962C8B-B14F-4D97-AF65-F5344CB8AC3E}">
        <p14:creationId xmlns:p14="http://schemas.microsoft.com/office/powerpoint/2010/main" val="423822319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Points to Ponder</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9552" y="1052737"/>
          <a:ext cx="8001000" cy="474138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31253">
                <a:tc>
                  <a:txBody>
                    <a:bodyPr/>
                    <a:lstStyle/>
                    <a:p>
                      <a:pPr lvl="0" algn="just" eaLnBrk="1" hangingPunct="1">
                        <a:buClr>
                          <a:schemeClr val="tx1"/>
                        </a:buClr>
                        <a:buSzPct val="100000"/>
                        <a:buFont typeface="Wingdings" pitchFamily="2" charset="2"/>
                        <a:buNone/>
                      </a:pPr>
                      <a:r>
                        <a:rPr lang="en-US" sz="2200" b="0" baseline="0" dirty="0">
                          <a:solidFill>
                            <a:schemeClr val="tx1"/>
                          </a:solidFill>
                          <a:latin typeface="Helvetica" pitchFamily="34" charset="0"/>
                        </a:rPr>
                        <a:t>Divergences in NPA observed by RBI AFI</a:t>
                      </a:r>
                      <a:endParaRPr lang="en-US" sz="2200" b="0" i="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Verification Parameters in CBS vis-à-vis RBI Circular</a:t>
                      </a:r>
                    </a:p>
                  </a:txBody>
                  <a:tcPr>
                    <a:solidFill>
                      <a:schemeClr val="accent1">
                        <a:alpha val="0"/>
                      </a:schemeClr>
                    </a:solidFill>
                  </a:tcPr>
                </a:tc>
                <a:extLst>
                  <a:ext uri="{0D108BD9-81ED-4DB2-BD59-A6C34878D82A}">
                    <a16:rowId xmlns:a16="http://schemas.microsoft.com/office/drawing/2014/main" val="10001"/>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Purity of Master Data in CBS</a:t>
                      </a:r>
                    </a:p>
                  </a:txBody>
                  <a:tcPr>
                    <a:solidFill>
                      <a:schemeClr val="accent1">
                        <a:alpha val="0"/>
                      </a:schemeClr>
                    </a:solidFill>
                  </a:tcPr>
                </a:tc>
                <a:extLst>
                  <a:ext uri="{0D108BD9-81ED-4DB2-BD59-A6C34878D82A}">
                    <a16:rowId xmlns:a16="http://schemas.microsoft.com/office/drawing/2014/main" val="10002"/>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Reversal of un-serviced Interest of NPA</a:t>
                      </a:r>
                    </a:p>
                  </a:txBody>
                  <a:tcPr>
                    <a:solidFill>
                      <a:schemeClr val="accent1">
                        <a:alpha val="0"/>
                      </a:schemeClr>
                    </a:solidFill>
                  </a:tcPr>
                </a:tc>
                <a:extLst>
                  <a:ext uri="{0D108BD9-81ED-4DB2-BD59-A6C34878D82A}">
                    <a16:rowId xmlns:a16="http://schemas.microsoft.com/office/drawing/2014/main" val="10003"/>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Availability of valuation of security for advances below 5 </a:t>
                      </a:r>
                      <a:r>
                        <a:rPr lang="en-US" sz="2200" baseline="0" dirty="0" err="1">
                          <a:solidFill>
                            <a:schemeClr val="tx1"/>
                          </a:solidFill>
                          <a:latin typeface="Helvetica" pitchFamily="34" charset="0"/>
                        </a:rPr>
                        <a:t>crores</a:t>
                      </a:r>
                      <a:endParaRPr lang="en-US" sz="22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4"/>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Authenticity and regularity of stock statements</a:t>
                      </a:r>
                    </a:p>
                  </a:txBody>
                  <a:tcPr>
                    <a:solidFill>
                      <a:schemeClr val="accent1">
                        <a:alpha val="0"/>
                      </a:schemeClr>
                    </a:solidFill>
                  </a:tcPr>
                </a:tc>
                <a:extLst>
                  <a:ext uri="{0D108BD9-81ED-4DB2-BD59-A6C34878D82A}">
                    <a16:rowId xmlns:a16="http://schemas.microsoft.com/office/drawing/2014/main" val="10005"/>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Date of NPA – current and prior year of newly identified NPAs</a:t>
                      </a:r>
                    </a:p>
                  </a:txBody>
                  <a:tcPr>
                    <a:solidFill>
                      <a:schemeClr val="accent1">
                        <a:alpha val="0"/>
                      </a:schemeClr>
                    </a:solidFill>
                  </a:tcPr>
                </a:tc>
                <a:extLst>
                  <a:ext uri="{0D108BD9-81ED-4DB2-BD59-A6C34878D82A}">
                    <a16:rowId xmlns:a16="http://schemas.microsoft.com/office/drawing/2014/main" val="10006"/>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Unique Customer-id of borrower accounts</a:t>
                      </a:r>
                    </a:p>
                  </a:txBody>
                  <a:tcPr>
                    <a:solidFill>
                      <a:schemeClr val="accent1">
                        <a:alpha val="0"/>
                      </a:schemeClr>
                    </a:solidFill>
                  </a:tcPr>
                </a:tc>
                <a:extLst>
                  <a:ext uri="{0D108BD9-81ED-4DB2-BD59-A6C34878D82A}">
                    <a16:rowId xmlns:a16="http://schemas.microsoft.com/office/drawing/2014/main" val="10007"/>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Accounts upgraded during the year</a:t>
                      </a:r>
                    </a:p>
                  </a:txBody>
                  <a:tcPr>
                    <a:solidFill>
                      <a:schemeClr val="accent1">
                        <a:alpha val="0"/>
                      </a:schemeClr>
                    </a:solidFill>
                  </a:tcPr>
                </a:tc>
                <a:extLst>
                  <a:ext uri="{0D108BD9-81ED-4DB2-BD59-A6C34878D82A}">
                    <a16:rowId xmlns:a16="http://schemas.microsoft.com/office/drawing/2014/main" val="10008"/>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Regularisation of account subsequent to balance sheet date</a:t>
                      </a:r>
                    </a:p>
                  </a:txBody>
                  <a:tcPr>
                    <a:solidFill>
                      <a:schemeClr val="accent1">
                        <a:alpha val="0"/>
                      </a:schemeClr>
                    </a:solidFill>
                  </a:tcPr>
                </a:tc>
                <a:extLst>
                  <a:ext uri="{0D108BD9-81ED-4DB2-BD59-A6C34878D82A}">
                    <a16:rowId xmlns:a16="http://schemas.microsoft.com/office/drawing/2014/main" val="10009"/>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111</a:t>
            </a:fld>
            <a:endParaRPr lang="en-IN" sz="2000" b="1" dirty="0">
              <a:latin typeface="Helvetica" pitchFamily="34" charset="0"/>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Points to Ponder</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9552" y="1052737"/>
          <a:ext cx="8001000" cy="433572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762000">
                <a:tc>
                  <a:txBody>
                    <a:bodyPr/>
                    <a:lstStyle/>
                    <a:p>
                      <a:pPr lvl="0" algn="just" eaLnBrk="1" hangingPunct="1">
                        <a:buClr>
                          <a:schemeClr val="tx1"/>
                        </a:buClr>
                        <a:buSzPct val="100000"/>
                        <a:buFont typeface="Wingdings" pitchFamily="2" charset="2"/>
                        <a:buNone/>
                      </a:pPr>
                      <a:r>
                        <a:rPr lang="en-US" sz="2200" b="0" i="0" baseline="0" dirty="0">
                          <a:solidFill>
                            <a:schemeClr val="tx1"/>
                          </a:solidFill>
                          <a:latin typeface="Helvetica" pitchFamily="34" charset="0"/>
                        </a:rPr>
                        <a:t>Accounts other than Advances accounts including Sundries / Suspense Accounts</a:t>
                      </a:r>
                    </a:p>
                  </a:txBody>
                  <a:tcPr>
                    <a:solidFill>
                      <a:schemeClr val="accent1">
                        <a:alpha val="0"/>
                      </a:schemeClr>
                    </a:solidFill>
                  </a:tcPr>
                </a:tc>
                <a:extLst>
                  <a:ext uri="{0D108BD9-81ED-4DB2-BD59-A6C34878D82A}">
                    <a16:rowId xmlns:a16="http://schemas.microsoft.com/office/drawing/2014/main" val="10000"/>
                  </a:ext>
                </a:extLst>
              </a:tr>
              <a:tr h="829056">
                <a:tc>
                  <a:txBody>
                    <a:bodyPr/>
                    <a:lstStyle/>
                    <a:p>
                      <a:pPr marL="0" indent="0" algn="just">
                        <a:lnSpc>
                          <a:spcPct val="110000"/>
                        </a:lnSpc>
                        <a:buFont typeface="+mj-lt"/>
                        <a:buNone/>
                      </a:pPr>
                      <a:r>
                        <a:rPr lang="en-US" sz="2200" baseline="0" dirty="0">
                          <a:solidFill>
                            <a:schemeClr val="tx1"/>
                          </a:solidFill>
                          <a:latin typeface="Helvetica" pitchFamily="34" charset="0"/>
                        </a:rPr>
                        <a:t>Accounts transferred to other branches – control over identification / classification of accounts</a:t>
                      </a:r>
                    </a:p>
                  </a:txBody>
                  <a:tcPr>
                    <a:solidFill>
                      <a:schemeClr val="accent1">
                        <a:alpha val="0"/>
                      </a:schemeClr>
                    </a:solidFill>
                  </a:tcPr>
                </a:tc>
                <a:extLst>
                  <a:ext uri="{0D108BD9-81ED-4DB2-BD59-A6C34878D82A}">
                    <a16:rowId xmlns:a16="http://schemas.microsoft.com/office/drawing/2014/main" val="10001"/>
                  </a:ext>
                </a:extLst>
              </a:tr>
              <a:tr h="829056">
                <a:tc>
                  <a:txBody>
                    <a:bodyPr/>
                    <a:lstStyle/>
                    <a:p>
                      <a:pPr marL="0" indent="0" algn="just">
                        <a:lnSpc>
                          <a:spcPct val="110000"/>
                        </a:lnSpc>
                        <a:buFont typeface="+mj-lt"/>
                        <a:buNone/>
                      </a:pPr>
                      <a:r>
                        <a:rPr lang="en-US" sz="2200" baseline="0" dirty="0">
                          <a:solidFill>
                            <a:schemeClr val="tx1"/>
                          </a:solidFill>
                          <a:latin typeface="Helvetica" pitchFamily="34" charset="0"/>
                        </a:rPr>
                        <a:t>Income leakages identified and resulting in overdrawing of accounts</a:t>
                      </a:r>
                    </a:p>
                  </a:txBody>
                  <a:tcPr>
                    <a:solidFill>
                      <a:schemeClr val="accent1">
                        <a:alpha val="0"/>
                      </a:schemeClr>
                    </a:solidFill>
                  </a:tcPr>
                </a:tc>
                <a:extLst>
                  <a:ext uri="{0D108BD9-81ED-4DB2-BD59-A6C34878D82A}">
                    <a16:rowId xmlns:a16="http://schemas.microsoft.com/office/drawing/2014/main" val="10002"/>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Recalculation of Drawing Power</a:t>
                      </a:r>
                    </a:p>
                  </a:txBody>
                  <a:tcPr>
                    <a:solidFill>
                      <a:schemeClr val="accent1">
                        <a:alpha val="0"/>
                      </a:schemeClr>
                    </a:solidFill>
                  </a:tcPr>
                </a:tc>
                <a:extLst>
                  <a:ext uri="{0D108BD9-81ED-4DB2-BD59-A6C34878D82A}">
                    <a16:rowId xmlns:a16="http://schemas.microsoft.com/office/drawing/2014/main" val="10003"/>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Early Mortality Cases</a:t>
                      </a:r>
                    </a:p>
                  </a:txBody>
                  <a:tcPr>
                    <a:solidFill>
                      <a:schemeClr val="accent1">
                        <a:alpha val="0"/>
                      </a:schemeClr>
                    </a:solidFill>
                  </a:tcPr>
                </a:tc>
                <a:extLst>
                  <a:ext uri="{0D108BD9-81ED-4DB2-BD59-A6C34878D82A}">
                    <a16:rowId xmlns:a16="http://schemas.microsoft.com/office/drawing/2014/main" val="10004"/>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Ever-greening of accounts</a:t>
                      </a:r>
                    </a:p>
                  </a:txBody>
                  <a:tcPr>
                    <a:solidFill>
                      <a:schemeClr val="accent1">
                        <a:alpha val="0"/>
                      </a:schemeClr>
                    </a:solidFill>
                  </a:tcPr>
                </a:tc>
                <a:extLst>
                  <a:ext uri="{0D108BD9-81ED-4DB2-BD59-A6C34878D82A}">
                    <a16:rowId xmlns:a16="http://schemas.microsoft.com/office/drawing/2014/main" val="10005"/>
                  </a:ext>
                </a:extLst>
              </a:tr>
              <a:tr h="478903">
                <a:tc>
                  <a:txBody>
                    <a:bodyPr/>
                    <a:lstStyle/>
                    <a:p>
                      <a:pPr marL="0" indent="0" algn="just">
                        <a:lnSpc>
                          <a:spcPct val="110000"/>
                        </a:lnSpc>
                        <a:buFont typeface="+mj-lt"/>
                        <a:buNone/>
                      </a:pPr>
                      <a:r>
                        <a:rPr lang="en-US" sz="2200" baseline="0" dirty="0">
                          <a:solidFill>
                            <a:schemeClr val="tx1"/>
                          </a:solidFill>
                          <a:latin typeface="Helvetica" pitchFamily="34" charset="0"/>
                        </a:rPr>
                        <a:t>MOCs vis-à-vis Main Audit Report vis-à-vis LFAR</a:t>
                      </a:r>
                    </a:p>
                  </a:txBody>
                  <a:tcPr>
                    <a:solidFill>
                      <a:schemeClr val="accent1">
                        <a:alpha val="0"/>
                      </a:schemeClr>
                    </a:solidFill>
                  </a:tcPr>
                </a:tc>
                <a:extLst>
                  <a:ext uri="{0D108BD9-81ED-4DB2-BD59-A6C34878D82A}">
                    <a16:rowId xmlns:a16="http://schemas.microsoft.com/office/drawing/2014/main" val="10006"/>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112</a:t>
            </a:fld>
            <a:endParaRPr lang="en-IN" sz="2000" b="1" dirty="0">
              <a:latin typeface="Helvetica" pitchFamily="34" charset="0"/>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9552" y="1052737"/>
          <a:ext cx="8001000" cy="478536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785360">
                <a:tc>
                  <a:txBody>
                    <a:bodyPr/>
                    <a:lstStyle/>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p>
                      <a:pPr lvl="0" algn="just" eaLnBrk="1" hangingPunct="1">
                        <a:buClr>
                          <a:schemeClr val="tx1"/>
                        </a:buClr>
                        <a:buSzPct val="100000"/>
                        <a:buFont typeface="Wingdings" pitchFamily="2" charset="2"/>
                        <a:buNone/>
                      </a:pPr>
                      <a:endParaRPr lang="en-US" sz="22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113</a:t>
            </a:fld>
            <a:endParaRPr lang="en-IN" sz="2000" b="1" dirty="0">
              <a:latin typeface="Helvetica" pitchFamily="34" charset="0"/>
            </a:endParaRPr>
          </a:p>
        </p:txBody>
      </p:sp>
      <p:pic>
        <p:nvPicPr>
          <p:cNvPr id="6" name="Picture 5" descr="Questions-04.jpg"/>
          <p:cNvPicPr>
            <a:picLocks noChangeAspect="1"/>
          </p:cNvPicPr>
          <p:nvPr/>
        </p:nvPicPr>
        <p:blipFill>
          <a:blip r:embed="rId3" cstate="print">
            <a:duotone>
              <a:prstClr val="black"/>
              <a:schemeClr val="accent1">
                <a:tint val="45000"/>
                <a:satMod val="400000"/>
              </a:schemeClr>
            </a:duotone>
          </a:blip>
          <a:stretch>
            <a:fillRect/>
          </a:stretch>
        </p:blipFill>
        <p:spPr>
          <a:xfrm>
            <a:off x="539552" y="1052736"/>
            <a:ext cx="7992888" cy="4824536"/>
          </a:xfrm>
          <a:prstGeom prst="rect">
            <a:avLst/>
          </a:prstGeom>
        </p:spPr>
      </p:pic>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ctr">
              <a:lnSpc>
                <a:spcPct val="150000"/>
              </a:lnSpc>
              <a:buNone/>
            </a:pPr>
            <a:r>
              <a:rPr lang="en-US" sz="5400" b="1" spc="600" dirty="0">
                <a:latin typeface="Script MT Bold" pitchFamily="66" charset="0"/>
                <a:ea typeface="Meiryo UI" pitchFamily="34" charset="-128"/>
                <a:cs typeface="Meiryo UI" pitchFamily="34" charset="-128"/>
              </a:rPr>
              <a:t>Thank you!</a:t>
            </a:r>
            <a:br>
              <a:rPr lang="en-US" sz="5400" b="1" spc="600" dirty="0">
                <a:effectLst>
                  <a:outerShdw blurRad="38100" dist="38100" dir="2700000" algn="tl">
                    <a:srgbClr val="000000">
                      <a:alpha val="43137"/>
                    </a:srgbClr>
                  </a:outerShdw>
                </a:effectLst>
                <a:latin typeface="Script MT Bold" pitchFamily="66" charset="0"/>
                <a:ea typeface="Meiryo UI" pitchFamily="34" charset="-128"/>
                <a:cs typeface="Meiryo UI" pitchFamily="34" charset="-128"/>
              </a:rPr>
            </a:br>
            <a:br>
              <a:rPr lang="en-US" sz="3600" b="1" spc="300" dirty="0">
                <a:effectLst>
                  <a:outerShdw blurRad="38100" dist="38100" dir="2700000" algn="tl">
                    <a:srgbClr val="000000">
                      <a:alpha val="43137"/>
                    </a:srgbClr>
                  </a:outerShdw>
                </a:effectLst>
                <a:latin typeface="Helvetica" pitchFamily="34" charset="0"/>
                <a:ea typeface="Meiryo UI" pitchFamily="34" charset="-128"/>
                <a:cs typeface="Meiryo UI" pitchFamily="34" charset="-128"/>
              </a:rPr>
            </a:br>
            <a:r>
              <a:rPr lang="en-US" spc="300" dirty="0">
                <a:latin typeface="Helvetica" pitchFamily="34" charset="0"/>
                <a:ea typeface="Meiryo UI" pitchFamily="34" charset="-128"/>
                <a:cs typeface="Meiryo UI" pitchFamily="34" charset="-128"/>
              </a:rPr>
              <a:t>Dhananjay J. Gokhale</a:t>
            </a:r>
            <a:br>
              <a:rPr lang="en-US" spc="300" dirty="0">
                <a:latin typeface="Helvetica" pitchFamily="34" charset="0"/>
                <a:ea typeface="Meiryo UI" pitchFamily="34" charset="-128"/>
                <a:cs typeface="Meiryo UI" pitchFamily="34" charset="-128"/>
              </a:rPr>
            </a:br>
            <a:r>
              <a:rPr lang="en-US" spc="300" dirty="0">
                <a:latin typeface="Helvetica" pitchFamily="34" charset="0"/>
                <a:ea typeface="Meiryo UI" pitchFamily="34" charset="-128"/>
                <a:cs typeface="Meiryo UI" pitchFamily="34" charset="-128"/>
              </a:rPr>
              <a:t>9820047669 / 9322229740</a:t>
            </a:r>
            <a:br>
              <a:rPr lang="en-US" spc="300" dirty="0">
                <a:latin typeface="Helvetica" pitchFamily="34" charset="0"/>
                <a:ea typeface="Meiryo UI" pitchFamily="34" charset="-128"/>
                <a:cs typeface="Meiryo UI" pitchFamily="34" charset="-128"/>
              </a:rPr>
            </a:br>
            <a:r>
              <a:rPr lang="en-US" spc="300" dirty="0">
                <a:latin typeface="Helvetica" pitchFamily="34" charset="0"/>
                <a:ea typeface="Meiryo UI" pitchFamily="34" charset="-128"/>
                <a:cs typeface="Meiryo UI" pitchFamily="34" charset="-128"/>
              </a:rPr>
              <a:t>dhan_gokhale@hotmail.com</a:t>
            </a:r>
            <a:endParaRPr lang="en-IN" spc="300" dirty="0">
              <a:latin typeface="Helvetica" pitchFamily="34" charset="0"/>
              <a:ea typeface="Meiryo UI" pitchFamily="34" charset="-128"/>
              <a:cs typeface="Meiryo UI" pitchFamily="34" charset="-128"/>
            </a:endParaRPr>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417D3939-7D5F-4C8B-8C63-9E3AB546C74B}" type="slidenum">
              <a:rPr lang="en-IN" smtClean="0"/>
              <a:pPr/>
              <a:t>114</a:t>
            </a:fld>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044958393"/>
              </p:ext>
            </p:extLst>
          </p:nvPr>
        </p:nvGraphicFramePr>
        <p:xfrm>
          <a:off x="533400" y="980728"/>
          <a:ext cx="8001000" cy="5029200"/>
        </p:xfrm>
        <a:graphic>
          <a:graphicData uri="http://schemas.openxmlformats.org/drawingml/2006/table">
            <a:tbl>
              <a:tblPr firstRow="1" bandRow="1">
                <a:tableStyleId>{5C22544A-7EE6-4342-B048-85BDC9FD1C3A}</a:tableStyleId>
              </a:tblPr>
              <a:tblGrid>
                <a:gridCol w="2238400">
                  <a:extLst>
                    <a:ext uri="{9D8B030D-6E8A-4147-A177-3AD203B41FA5}">
                      <a16:colId xmlns:a16="http://schemas.microsoft.com/office/drawing/2014/main" val="20000"/>
                    </a:ext>
                  </a:extLst>
                </a:gridCol>
                <a:gridCol w="5762600">
                  <a:extLst>
                    <a:ext uri="{9D8B030D-6E8A-4147-A177-3AD203B41FA5}">
                      <a16:colId xmlns:a16="http://schemas.microsoft.com/office/drawing/2014/main" val="20001"/>
                    </a:ext>
                  </a:extLst>
                </a:gridCol>
              </a:tblGrid>
              <a:tr h="365760">
                <a:tc gridSpan="2">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800" b="0" i="0" u="none" strike="noStrike" kern="1200" baseline="0" dirty="0">
                          <a:solidFill>
                            <a:schemeClr val="tx1"/>
                          </a:solidFill>
                          <a:latin typeface="Helvetica" panose="020B0604020202020204" pitchFamily="34" charset="0"/>
                          <a:ea typeface="+mn-ea"/>
                          <a:cs typeface="Helvetica" panose="020B0604020202020204" pitchFamily="34" charset="0"/>
                          <a:sym typeface="Symbol" pitchFamily="18" charset="2"/>
                        </a:rPr>
                        <a:t>Guidelines for relief measures by banks in areas affected by natural calamity</a:t>
                      </a:r>
                      <a:endParaRPr lang="en-US" sz="2400" b="0" dirty="0">
                        <a:solidFill>
                          <a:schemeClr val="tx1"/>
                        </a:solidFill>
                        <a:latin typeface="Helvetica" pitchFamily="34" charset="0"/>
                        <a:sym typeface="Symbol" pitchFamily="18" charset="2"/>
                      </a:endParaRPr>
                    </a:p>
                  </a:txBody>
                  <a:tcPr>
                    <a:solidFill>
                      <a:schemeClr val="accent1">
                        <a:alpha val="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dirty="0">
                        <a:solidFill>
                          <a:schemeClr val="tx1"/>
                        </a:solidFill>
                        <a:latin typeface="Helvetica" pitchFamily="34" charset="0"/>
                        <a:sym typeface="Symbol" pitchFamily="18" charset="2"/>
                      </a:endParaRPr>
                    </a:p>
                  </a:txBody>
                  <a:tcPr>
                    <a:solidFill>
                      <a:schemeClr val="accent1">
                        <a:alpha val="0"/>
                      </a:schemeClr>
                    </a:solidFill>
                  </a:tcPr>
                </a:tc>
                <a:extLst>
                  <a:ext uri="{0D108BD9-81ED-4DB2-BD59-A6C34878D82A}">
                    <a16:rowId xmlns:a16="http://schemas.microsoft.com/office/drawing/2014/main" val="10000"/>
                  </a:ext>
                </a:extLst>
              </a:tr>
              <a:tr h="15544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sym typeface="Marlett" pitchFamily="2" charset="2"/>
                        </a:rPr>
                        <a:t>Meeting of SLBC</a:t>
                      </a:r>
                      <a:r>
                        <a:rPr lang="en-US" sz="2400" baseline="0" dirty="0">
                          <a:solidFill>
                            <a:schemeClr val="tx1"/>
                          </a:solidFill>
                          <a:latin typeface="Helvetica" pitchFamily="34" charset="0"/>
                          <a:sym typeface="Marlett" pitchFamily="2" charset="2"/>
                        </a:rPr>
                        <a:t> / District Consultative Committee</a:t>
                      </a:r>
                      <a:endParaRPr lang="en-US" sz="2400" dirty="0">
                        <a:solidFill>
                          <a:schemeClr val="tx1"/>
                        </a:solidFill>
                        <a:latin typeface="Helvetica" pitchFamily="34" charset="0"/>
                        <a:sym typeface="Marlett" pitchFamily="2" charset="2"/>
                      </a:endParaRPr>
                    </a:p>
                  </a:txBody>
                  <a:tcPr>
                    <a:solidFill>
                      <a:schemeClr val="accent1">
                        <a:alpha val="0"/>
                      </a:schemeClr>
                    </a:solidFill>
                  </a:tcPr>
                </a:tc>
                <a:tc>
                  <a:txBody>
                    <a:bodyPr/>
                    <a:lstStyle/>
                    <a:p>
                      <a:pPr algn="just"/>
                      <a:r>
                        <a:rPr lang="en-US" sz="2400" b="0" i="1" u="none" strike="noStrike" kern="1200" baseline="0" dirty="0">
                          <a:solidFill>
                            <a:schemeClr val="tx1"/>
                          </a:solidFill>
                          <a:latin typeface="Helvetica" panose="020B0604020202020204" pitchFamily="34" charset="0"/>
                          <a:ea typeface="+mn-ea"/>
                          <a:cs typeface="Helvetica" panose="020B0604020202020204" pitchFamily="34" charset="0"/>
                        </a:rPr>
                        <a:t>Immediate conveying of meeting by:</a:t>
                      </a:r>
                    </a:p>
                    <a:p>
                      <a:pPr algn="just"/>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If calamity covers entire state …. SLBC</a:t>
                      </a:r>
                    </a:p>
                    <a:p>
                      <a:pPr algn="just"/>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If small part of the state …. District Consultative Committee</a:t>
                      </a:r>
                    </a:p>
                  </a:txBody>
                  <a:tcPr>
                    <a:solidFill>
                      <a:schemeClr val="accent1">
                        <a:alpha val="0"/>
                      </a:schemeClr>
                    </a:solidFill>
                  </a:tcPr>
                </a:tc>
                <a:extLst>
                  <a:ext uri="{0D108BD9-81ED-4DB2-BD59-A6C34878D82A}">
                    <a16:rowId xmlns:a16="http://schemas.microsoft.com/office/drawing/2014/main" val="10001"/>
                  </a:ext>
                </a:extLst>
              </a:tr>
              <a:tr h="15544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Declaration of natural calamity</a:t>
                      </a: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i="0" dirty="0">
                          <a:solidFill>
                            <a:schemeClr val="tx1"/>
                          </a:solidFill>
                          <a:latin typeface="Helvetica" pitchFamily="34" charset="0"/>
                        </a:rPr>
                        <a:t>Domain of Sovereign (Central</a:t>
                      </a:r>
                      <a:r>
                        <a:rPr lang="en-US" sz="2400" i="0" baseline="0" dirty="0">
                          <a:solidFill>
                            <a:schemeClr val="tx1"/>
                          </a:solidFill>
                          <a:latin typeface="Helvetica" pitchFamily="34" charset="0"/>
                        </a:rPr>
                        <a:t> / State Government)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i="0" u="sng" baseline="0" dirty="0">
                          <a:solidFill>
                            <a:schemeClr val="tx1"/>
                          </a:solidFill>
                          <a:latin typeface="Helvetica" pitchFamily="34" charset="0"/>
                        </a:rPr>
                        <a:t>Assessed Crop loss should be 33% or more</a:t>
                      </a:r>
                      <a:endParaRPr lang="en-US" sz="2400" i="0" u="sng"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r h="15544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Restructuring / rescheduling of existing loans</a:t>
                      </a: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i="0" dirty="0">
                          <a:solidFill>
                            <a:schemeClr val="tx1"/>
                          </a:solidFill>
                          <a:latin typeface="Helvetica" pitchFamily="34" charset="0"/>
                        </a:rPr>
                        <a:t>Agricultural Loans</a:t>
                      </a:r>
                    </a:p>
                    <a:p>
                      <a:pPr marL="342900" marR="0" indent="-342900" algn="just" defTabSz="914400" rtl="0" eaLnBrk="1" fontAlgn="auto" latinLnBrk="0" hangingPunct="1">
                        <a:lnSpc>
                          <a:spcPct val="100000"/>
                        </a:lnSpc>
                        <a:spcBef>
                          <a:spcPts val="0"/>
                        </a:spcBef>
                        <a:spcAft>
                          <a:spcPts val="0"/>
                        </a:spcAft>
                        <a:buClrTx/>
                        <a:buSzTx/>
                        <a:buFontTx/>
                        <a:buChar char="-"/>
                        <a:tabLst/>
                        <a:defRPr/>
                      </a:pPr>
                      <a:r>
                        <a:rPr lang="en-US" sz="2400" i="0" dirty="0">
                          <a:solidFill>
                            <a:schemeClr val="tx1"/>
                          </a:solidFill>
                          <a:latin typeface="Helvetica" pitchFamily="34" charset="0"/>
                        </a:rPr>
                        <a:t>Short Term</a:t>
                      </a:r>
                    </a:p>
                    <a:p>
                      <a:pPr marL="342900" marR="0" indent="-342900" algn="just" defTabSz="914400" rtl="0" eaLnBrk="1" fontAlgn="auto" latinLnBrk="0" hangingPunct="1">
                        <a:lnSpc>
                          <a:spcPct val="100000"/>
                        </a:lnSpc>
                        <a:spcBef>
                          <a:spcPts val="0"/>
                        </a:spcBef>
                        <a:spcAft>
                          <a:spcPts val="0"/>
                        </a:spcAft>
                        <a:buClrTx/>
                        <a:buSzTx/>
                        <a:buFontTx/>
                        <a:buChar char="-"/>
                        <a:tabLst/>
                        <a:defRPr/>
                      </a:pPr>
                      <a:r>
                        <a:rPr lang="en-US" sz="2400" i="0" dirty="0">
                          <a:solidFill>
                            <a:schemeClr val="tx1"/>
                          </a:solidFill>
                          <a:latin typeface="Helvetica" pitchFamily="34" charset="0"/>
                        </a:rPr>
                        <a:t>Long Term</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i="0" dirty="0">
                          <a:solidFill>
                            <a:schemeClr val="tx1"/>
                          </a:solidFill>
                          <a:latin typeface="Helvetica" pitchFamily="34" charset="0"/>
                        </a:rPr>
                        <a:t>Other Loans</a:t>
                      </a:r>
                    </a:p>
                  </a:txBody>
                  <a:tcPr>
                    <a:solidFill>
                      <a:schemeClr val="accent1">
                        <a:alpha val="0"/>
                      </a:schemeClr>
                    </a:solidFill>
                  </a:tcPr>
                </a:tc>
                <a:extLst>
                  <a:ext uri="{0D108BD9-81ED-4DB2-BD59-A6C34878D82A}">
                    <a16:rowId xmlns:a16="http://schemas.microsoft.com/office/drawing/2014/main" val="3522313216"/>
                  </a:ext>
                </a:extLst>
              </a:tr>
            </a:tbl>
          </a:graphicData>
        </a:graphic>
      </p:graphicFrame>
      <p:sp>
        <p:nvSpPr>
          <p:cNvPr id="5" name="Footer Placeholder 4"/>
          <p:cNvSpPr>
            <a:spLocks noGrp="1"/>
          </p:cNvSpPr>
          <p:nvPr>
            <p:ph type="ftr" sz="quarter" idx="11"/>
          </p:nvPr>
        </p:nvSpPr>
        <p:spPr>
          <a:xfrm>
            <a:off x="1475656" y="6021288"/>
            <a:ext cx="6552728" cy="348952"/>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385192"/>
          </a:xfrm>
        </p:spPr>
        <p:txBody>
          <a:bodyPr/>
          <a:lstStyle/>
          <a:p>
            <a:pPr algn="ctr"/>
            <a:fld id="{F4AA42A7-961D-4773-B071-303B10095967}" type="slidenum">
              <a:rPr lang="en-IN" sz="1400" b="1" smtClean="0">
                <a:latin typeface="Helvetica" pitchFamily="34" charset="0"/>
              </a:rPr>
              <a:pPr algn="ctr"/>
              <a:t>12</a:t>
            </a:fld>
            <a:endParaRPr lang="en-IN" sz="2000" b="1" dirty="0">
              <a:latin typeface="Helvetica" pitchFamily="34" charset="0"/>
            </a:endParaRPr>
          </a:p>
        </p:txBody>
      </p:sp>
    </p:spTree>
    <p:extLst>
      <p:ext uri="{BB962C8B-B14F-4D97-AF65-F5344CB8AC3E}">
        <p14:creationId xmlns:p14="http://schemas.microsoft.com/office/powerpoint/2010/main" val="1398139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773723888"/>
              </p:ext>
            </p:extLst>
          </p:nvPr>
        </p:nvGraphicFramePr>
        <p:xfrm>
          <a:off x="533400" y="980728"/>
          <a:ext cx="8001000" cy="4768904"/>
        </p:xfrm>
        <a:graphic>
          <a:graphicData uri="http://schemas.openxmlformats.org/drawingml/2006/table">
            <a:tbl>
              <a:tblPr firstRow="1" bandRow="1">
                <a:tableStyleId>{5C22544A-7EE6-4342-B048-85BDC9FD1C3A}</a:tableStyleId>
              </a:tblPr>
              <a:tblGrid>
                <a:gridCol w="294184">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5546576">
                  <a:extLst>
                    <a:ext uri="{9D8B030D-6E8A-4147-A177-3AD203B41FA5}">
                      <a16:colId xmlns:a16="http://schemas.microsoft.com/office/drawing/2014/main" val="731834123"/>
                    </a:ext>
                  </a:extLst>
                </a:gridCol>
              </a:tblGrid>
              <a:tr h="365760">
                <a:tc gridSpan="3">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800" b="0" i="0" u="none" strike="noStrike" kern="1200" baseline="0" dirty="0">
                          <a:solidFill>
                            <a:schemeClr val="tx1"/>
                          </a:solidFill>
                          <a:latin typeface="Helvetica" panose="020B0604020202020204" pitchFamily="34" charset="0"/>
                          <a:ea typeface="+mn-ea"/>
                          <a:cs typeface="Helvetica" panose="020B0604020202020204" pitchFamily="34" charset="0"/>
                          <a:sym typeface="Symbol" pitchFamily="18" charset="2"/>
                        </a:rPr>
                        <a:t>Guidelines for relief measures by banks in areas affected by natural calamity</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2400" dirty="0">
                          <a:solidFill>
                            <a:schemeClr val="tx1"/>
                          </a:solidFill>
                          <a:latin typeface="Helvetica" pitchFamily="34" charset="0"/>
                          <a:sym typeface="Marlett" pitchFamily="2" charset="2"/>
                        </a:rPr>
                        <a:t>Short Term Agricultural Loans</a:t>
                      </a:r>
                    </a:p>
                  </a:txBody>
                  <a:tcPr>
                    <a:solidFill>
                      <a:schemeClr val="accent1">
                        <a:alpha val="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dirty="0">
                        <a:solidFill>
                          <a:schemeClr val="tx1"/>
                        </a:solidFill>
                        <a:latin typeface="Helvetica" pitchFamily="34" charset="0"/>
                        <a:sym typeface="Symbol" pitchFamily="18" charset="2"/>
                      </a:endParaRPr>
                    </a:p>
                  </a:txBody>
                  <a:tcPr>
                    <a:solidFill>
                      <a:schemeClr val="accent1">
                        <a:alpha val="0"/>
                      </a:schemeClr>
                    </a:solidFill>
                  </a:tcPr>
                </a:tc>
                <a:tc hMerge="1">
                  <a:txBody>
                    <a:bodyPr/>
                    <a:lstStyle/>
                    <a:p>
                      <a:endParaRPr lang="en-IN"/>
                    </a:p>
                  </a:txBody>
                  <a:tcPr/>
                </a:tc>
                <a:extLst>
                  <a:ext uri="{0D108BD9-81ED-4DB2-BD59-A6C34878D82A}">
                    <a16:rowId xmlns:a16="http://schemas.microsoft.com/office/drawing/2014/main" val="10000"/>
                  </a:ext>
                </a:extLst>
              </a:tr>
              <a:tr h="852656">
                <a:tc gridSpan="3">
                  <a:txBody>
                    <a:bodyPr/>
                    <a:lstStyle/>
                    <a:p>
                      <a:pPr algn="just"/>
                      <a:r>
                        <a:rPr lang="en-US" sz="2400" b="0" i="1" u="none" strike="noStrike" kern="1200" baseline="0" dirty="0">
                          <a:solidFill>
                            <a:schemeClr val="tx1"/>
                          </a:solidFill>
                          <a:latin typeface="Helvetica" panose="020B0604020202020204" pitchFamily="34" charset="0"/>
                          <a:ea typeface="+mn-ea"/>
                          <a:cs typeface="Helvetica" panose="020B0604020202020204" pitchFamily="34" charset="0"/>
                        </a:rPr>
                        <a:t>Eligibility: </a:t>
                      </a: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Loan should not be overdue at the time of occurrence of natural calamity</a:t>
                      </a:r>
                    </a:p>
                  </a:txBody>
                  <a:tcPr>
                    <a:solidFill>
                      <a:schemeClr val="accent1">
                        <a:alpha val="0"/>
                      </a:schemeClr>
                    </a:solidFill>
                  </a:tcPr>
                </a:tc>
                <a:tc hMerge="1">
                  <a:txBody>
                    <a:bodyPr/>
                    <a:lstStyle/>
                    <a:p>
                      <a:pPr algn="just"/>
                      <a:endParaRPr lang="en-US" sz="2400" b="0" i="0" u="none" strike="noStrike" kern="1200" baseline="0" dirty="0">
                        <a:solidFill>
                          <a:schemeClr val="tx1"/>
                        </a:solidFill>
                        <a:latin typeface="Helvetica" panose="020B0604020202020204" pitchFamily="34" charset="0"/>
                        <a:ea typeface="+mn-ea"/>
                        <a:cs typeface="Helvetica" panose="020B0604020202020204" pitchFamily="34" charset="0"/>
                      </a:endParaRPr>
                    </a:p>
                  </a:txBody>
                  <a:tcPr>
                    <a:solidFill>
                      <a:schemeClr val="accent1">
                        <a:alpha val="0"/>
                      </a:schemeClr>
                    </a:solidFill>
                  </a:tcPr>
                </a:tc>
                <a:tc hMerge="1">
                  <a:txBody>
                    <a:bodyPr/>
                    <a:lstStyle/>
                    <a:p>
                      <a:endParaRPr lang="en-IN"/>
                    </a:p>
                  </a:txBody>
                  <a:tcPr/>
                </a:tc>
                <a:extLst>
                  <a:ext uri="{0D108BD9-81ED-4DB2-BD59-A6C34878D82A}">
                    <a16:rowId xmlns:a16="http://schemas.microsoft.com/office/drawing/2014/main" val="10001"/>
                  </a:ext>
                </a:extLst>
              </a:tr>
              <a:tr h="237744">
                <a:tc rowSpan="3">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txBody>
                  <a:tcPr>
                    <a:solidFill>
                      <a:schemeClr val="accent1">
                        <a:alpha val="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i="1" dirty="0">
                          <a:solidFill>
                            <a:schemeClr val="tx1"/>
                          </a:solidFill>
                          <a:latin typeface="Helvetica" pitchFamily="34" charset="0"/>
                        </a:rPr>
                        <a:t>Crop Loss</a:t>
                      </a:r>
                      <a:endParaRPr lang="en-US" sz="2400" i="1" baseline="0" dirty="0">
                        <a:solidFill>
                          <a:schemeClr val="tx1"/>
                        </a:solidFill>
                        <a:latin typeface="Helvetica" pitchFamily="34" charset="0"/>
                      </a:endParaRPr>
                    </a:p>
                  </a:txBody>
                  <a:tcPr>
                    <a:solidFill>
                      <a:schemeClr val="accent1">
                        <a:alpha val="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i="1" baseline="0" dirty="0">
                          <a:solidFill>
                            <a:schemeClr val="tx1"/>
                          </a:solidFill>
                          <a:latin typeface="Helvetica" pitchFamily="34" charset="0"/>
                        </a:rPr>
                        <a:t>Maximum repayment period extension </a:t>
                      </a:r>
                      <a:r>
                        <a:rPr lang="en-US" sz="1600" i="1" baseline="0" dirty="0">
                          <a:solidFill>
                            <a:schemeClr val="tx1"/>
                          </a:solidFill>
                          <a:latin typeface="Helvetica" pitchFamily="34" charset="0"/>
                        </a:rPr>
                        <a:t>(incl. of moratorium period)</a:t>
                      </a:r>
                      <a:endParaRPr lang="en-US" sz="24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r h="436592">
                <a:tc vMerge="1">
                  <a:txBody>
                    <a:bodyPr/>
                    <a:lstStyle/>
                    <a:p>
                      <a:endParaRPr lang="en-IN"/>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i="1" baseline="0" dirty="0">
                          <a:solidFill>
                            <a:schemeClr val="tx1"/>
                          </a:solidFill>
                          <a:latin typeface="Helvetica" pitchFamily="34" charset="0"/>
                        </a:rPr>
                        <a:t>33% to 50%</a:t>
                      </a:r>
                    </a:p>
                  </a:txBody>
                  <a:tcPr>
                    <a:solidFill>
                      <a:schemeClr val="accent1">
                        <a:alpha val="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i="1" baseline="0" dirty="0">
                          <a:solidFill>
                            <a:schemeClr val="tx1"/>
                          </a:solidFill>
                          <a:latin typeface="Helvetica" pitchFamily="34" charset="0"/>
                        </a:rPr>
                        <a:t>2 Years</a:t>
                      </a:r>
                    </a:p>
                  </a:txBody>
                  <a:tcPr>
                    <a:solidFill>
                      <a:schemeClr val="accent1">
                        <a:alpha val="0"/>
                      </a:schemeClr>
                    </a:solidFill>
                  </a:tcPr>
                </a:tc>
                <a:extLst>
                  <a:ext uri="{0D108BD9-81ED-4DB2-BD59-A6C34878D82A}">
                    <a16:rowId xmlns:a16="http://schemas.microsoft.com/office/drawing/2014/main" val="2985860102"/>
                  </a:ext>
                </a:extLst>
              </a:tr>
              <a:tr h="472008">
                <a:tc vMerge="1">
                  <a:txBody>
                    <a:bodyPr/>
                    <a:lstStyle/>
                    <a:p>
                      <a:endParaRPr lang="en-IN"/>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i="1" baseline="0" dirty="0">
                          <a:solidFill>
                            <a:schemeClr val="tx1"/>
                          </a:solidFill>
                          <a:latin typeface="Helvetica" pitchFamily="34" charset="0"/>
                        </a:rPr>
                        <a:t>50% or more</a:t>
                      </a:r>
                    </a:p>
                  </a:txBody>
                  <a:tcPr>
                    <a:solidFill>
                      <a:schemeClr val="accent1">
                        <a:alpha val="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i="1" baseline="0" dirty="0">
                          <a:solidFill>
                            <a:schemeClr val="tx1"/>
                          </a:solidFill>
                          <a:latin typeface="Helvetica" pitchFamily="34" charset="0"/>
                        </a:rPr>
                        <a:t>5 Years</a:t>
                      </a:r>
                    </a:p>
                  </a:txBody>
                  <a:tcPr>
                    <a:solidFill>
                      <a:schemeClr val="accent1">
                        <a:alpha val="0"/>
                      </a:schemeClr>
                    </a:solidFill>
                  </a:tcPr>
                </a:tc>
                <a:extLst>
                  <a:ext uri="{0D108BD9-81ED-4DB2-BD59-A6C34878D82A}">
                    <a16:rowId xmlns:a16="http://schemas.microsoft.com/office/drawing/2014/main" val="416827633"/>
                  </a:ext>
                </a:extLst>
              </a:tr>
              <a:tr h="1554480">
                <a:tc gridSpan="3">
                  <a:txBody>
                    <a:bodyPr/>
                    <a:lstStyle/>
                    <a:p>
                      <a: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i="0" dirty="0">
                          <a:solidFill>
                            <a:schemeClr val="tx1"/>
                          </a:solidFill>
                          <a:latin typeface="Helvetica" pitchFamily="34" charset="0"/>
                        </a:rPr>
                        <a:t>Moratorium period – at least 1 year</a:t>
                      </a:r>
                    </a:p>
                    <a:p>
                      <a:pPr marL="342900" indent="-342900" algn="just">
                        <a:buFont typeface="Arial" panose="020B0604020202020204" pitchFamily="34" charset="0"/>
                        <a:buChar cha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Principal and interest due in the year of natural calamity to be converted into Term Loan</a:t>
                      </a:r>
                    </a:p>
                    <a:p>
                      <a:pPr marL="342900" indent="-342900" algn="just">
                        <a:buFont typeface="Arial" panose="020B0604020202020204" pitchFamily="34" charset="0"/>
                        <a:buChar cha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sym typeface="Marlett" pitchFamily="2" charset="2"/>
                        </a:rPr>
                        <a:t>Additional collateral security not to be insisted upon</a:t>
                      </a:r>
                      <a:endParaRPr lang="en-US" sz="2400" dirty="0">
                        <a:solidFill>
                          <a:schemeClr val="tx1"/>
                        </a:solidFill>
                        <a:latin typeface="Helvetica" pitchFamily="34" charset="0"/>
                      </a:endParaRPr>
                    </a:p>
                  </a:txBody>
                  <a:tcPr>
                    <a:solidFill>
                      <a:schemeClr val="accent1">
                        <a:alpha val="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i="0" dirty="0">
                        <a:solidFill>
                          <a:schemeClr val="tx1"/>
                        </a:solidFill>
                        <a:latin typeface="Helvetica" pitchFamily="34" charset="0"/>
                      </a:endParaRPr>
                    </a:p>
                  </a:txBody>
                  <a:tcPr>
                    <a:solidFill>
                      <a:schemeClr val="accent1">
                        <a:alpha val="0"/>
                      </a:schemeClr>
                    </a:solidFill>
                  </a:tcPr>
                </a:tc>
                <a:tc hMerge="1">
                  <a:txBody>
                    <a:bodyPr/>
                    <a:lstStyle/>
                    <a:p>
                      <a:endParaRPr lang="en-IN"/>
                    </a:p>
                  </a:txBody>
                  <a:tcPr/>
                </a:tc>
                <a:extLst>
                  <a:ext uri="{0D108BD9-81ED-4DB2-BD59-A6C34878D82A}">
                    <a16:rowId xmlns:a16="http://schemas.microsoft.com/office/drawing/2014/main" val="3522313216"/>
                  </a:ext>
                </a:extLst>
              </a:tr>
            </a:tbl>
          </a:graphicData>
        </a:graphic>
      </p:graphicFrame>
      <p:sp>
        <p:nvSpPr>
          <p:cNvPr id="5" name="Footer Placeholder 4"/>
          <p:cNvSpPr>
            <a:spLocks noGrp="1"/>
          </p:cNvSpPr>
          <p:nvPr>
            <p:ph type="ftr" sz="quarter" idx="11"/>
          </p:nvPr>
        </p:nvSpPr>
        <p:spPr>
          <a:xfrm>
            <a:off x="1475656" y="6021288"/>
            <a:ext cx="6552728" cy="348952"/>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385192"/>
          </a:xfrm>
        </p:spPr>
        <p:txBody>
          <a:bodyPr/>
          <a:lstStyle/>
          <a:p>
            <a:pPr algn="ctr"/>
            <a:fld id="{F4AA42A7-961D-4773-B071-303B10095967}" type="slidenum">
              <a:rPr lang="en-IN" sz="1400" b="1" smtClean="0">
                <a:latin typeface="Helvetica" pitchFamily="34" charset="0"/>
              </a:rPr>
              <a:pPr algn="ctr"/>
              <a:t>13</a:t>
            </a:fld>
            <a:endParaRPr lang="en-IN" sz="2000" b="1" dirty="0">
              <a:latin typeface="Helvetica" pitchFamily="34" charset="0"/>
            </a:endParaRPr>
          </a:p>
        </p:txBody>
      </p:sp>
    </p:spTree>
    <p:extLst>
      <p:ext uri="{BB962C8B-B14F-4D97-AF65-F5344CB8AC3E}">
        <p14:creationId xmlns:p14="http://schemas.microsoft.com/office/powerpoint/2010/main" val="2006482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121614504"/>
              </p:ext>
            </p:extLst>
          </p:nvPr>
        </p:nvGraphicFramePr>
        <p:xfrm>
          <a:off x="533400" y="980728"/>
          <a:ext cx="8001000" cy="496111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703504">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800" b="0" i="0" u="none" strike="noStrike" kern="1200" baseline="0" dirty="0">
                          <a:solidFill>
                            <a:schemeClr val="tx1"/>
                          </a:solidFill>
                          <a:latin typeface="Helvetica" panose="020B0604020202020204" pitchFamily="34" charset="0"/>
                          <a:ea typeface="+mn-ea"/>
                          <a:cs typeface="Helvetica" panose="020B0604020202020204" pitchFamily="34" charset="0"/>
                          <a:sym typeface="Symbol" pitchFamily="18" charset="2"/>
                        </a:rPr>
                        <a:t>Guidelines for relief measures by banks in areas affected by natural calamity</a:t>
                      </a:r>
                    </a:p>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2400" dirty="0">
                          <a:solidFill>
                            <a:schemeClr val="tx1"/>
                          </a:solidFill>
                          <a:latin typeface="Helvetica" pitchFamily="34" charset="0"/>
                          <a:sym typeface="Marlett" pitchFamily="2" charset="2"/>
                        </a:rPr>
                        <a:t>Long Term Agricultural Loans</a:t>
                      </a:r>
                      <a:endParaRPr lang="en-US" sz="2400" b="0" dirty="0">
                        <a:solidFill>
                          <a:schemeClr val="tx1"/>
                        </a:solidFill>
                        <a:latin typeface="Helvetica" pitchFamily="34" charset="0"/>
                        <a:sym typeface="Symbol" pitchFamily="18" charset="2"/>
                      </a:endParaRPr>
                    </a:p>
                  </a:txBody>
                  <a:tcPr>
                    <a:solidFill>
                      <a:schemeClr val="accent1">
                        <a:alpha val="0"/>
                      </a:schemeClr>
                    </a:solidFill>
                  </a:tcPr>
                </a:tc>
                <a:extLst>
                  <a:ext uri="{0D108BD9-81ED-4DB2-BD59-A6C34878D82A}">
                    <a16:rowId xmlns:a16="http://schemas.microsoft.com/office/drawing/2014/main" val="10000"/>
                  </a:ext>
                </a:extLst>
              </a:tr>
              <a:tr h="2726078">
                <a:tc>
                  <a:txBody>
                    <a:bodyPr/>
                    <a:lstStyle/>
                    <a:p>
                      <a:pPr algn="just"/>
                      <a:r>
                        <a:rPr lang="en-US" sz="2400" b="0" i="1" u="sng" strike="noStrike" kern="1200" baseline="0" dirty="0">
                          <a:solidFill>
                            <a:schemeClr val="tx1"/>
                          </a:solidFill>
                          <a:latin typeface="Helvetica" panose="020B0604020202020204" pitchFamily="34" charset="0"/>
                          <a:ea typeface="+mn-ea"/>
                          <a:cs typeface="Helvetica" panose="020B0604020202020204" pitchFamily="34" charset="0"/>
                        </a:rPr>
                        <a:t>Only Crop for that year is damaged</a:t>
                      </a:r>
                      <a:r>
                        <a:rPr lang="en-US" sz="2400" b="0" i="1" u="none" strike="noStrike" kern="1200" baseline="0" dirty="0">
                          <a:solidFill>
                            <a:schemeClr val="tx1"/>
                          </a:solidFill>
                          <a:latin typeface="Helvetica" panose="020B0604020202020204" pitchFamily="34" charset="0"/>
                          <a:ea typeface="+mn-ea"/>
                          <a:cs typeface="Helvetica" panose="020B0604020202020204" pitchFamily="34" charset="0"/>
                        </a:rPr>
                        <a:t> and</a:t>
                      </a:r>
                    </a:p>
                    <a:p>
                      <a:pPr algn="just"/>
                      <a:r>
                        <a:rPr lang="en-US" sz="2400" b="0" i="1" u="none" strike="noStrike" kern="1200" baseline="0" dirty="0">
                          <a:solidFill>
                            <a:schemeClr val="tx1"/>
                          </a:solidFill>
                          <a:latin typeface="Helvetica" panose="020B0604020202020204" pitchFamily="34" charset="0"/>
                          <a:ea typeface="+mn-ea"/>
                          <a:cs typeface="Helvetica" panose="020B0604020202020204" pitchFamily="34" charset="0"/>
                        </a:rPr>
                        <a:t>not the productive assets</a:t>
                      </a:r>
                    </a:p>
                    <a:p>
                      <a:pPr marL="342900" indent="-342900" algn="just">
                        <a:buFontTx/>
                        <a:buChar cha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Reschedule installment during the year of natural calamity and extension of loan period by one year</a:t>
                      </a:r>
                    </a:p>
                    <a:p>
                      <a:pPr marL="342900" indent="-342900" algn="just">
                        <a:buFontTx/>
                        <a:buChar cha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Willful defaulted installments not eligible for rescheduling</a:t>
                      </a:r>
                    </a:p>
                    <a:p>
                      <a:pPr marL="342900" indent="-342900" algn="just">
                        <a:buFontTx/>
                        <a:buChar cha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Payment of interest may be postponed</a:t>
                      </a:r>
                    </a:p>
                    <a:p>
                      <a:pPr marL="0" indent="0" algn="just">
                        <a:buFontTx/>
                        <a:buNone/>
                      </a:pPr>
                      <a:endParaRPr lang="en-US" sz="1200" b="0" i="0" u="none" strike="noStrike" kern="1200" baseline="0" dirty="0">
                        <a:solidFill>
                          <a:schemeClr val="tx1"/>
                        </a:solidFill>
                        <a:latin typeface="Helvetica" panose="020B0604020202020204" pitchFamily="34" charset="0"/>
                        <a:ea typeface="+mn-ea"/>
                        <a:cs typeface="Helvetica" panose="020B0604020202020204" pitchFamily="34" charset="0"/>
                      </a:endParaRPr>
                    </a:p>
                  </a:txBody>
                  <a:tcPr>
                    <a:solidFill>
                      <a:schemeClr val="accent1">
                        <a:alpha val="0"/>
                      </a:schemeClr>
                    </a:solidFill>
                  </a:tcPr>
                </a:tc>
                <a:extLst>
                  <a:ext uri="{0D108BD9-81ED-4DB2-BD59-A6C34878D82A}">
                    <a16:rowId xmlns:a16="http://schemas.microsoft.com/office/drawing/2014/main" val="10001"/>
                  </a:ext>
                </a:extLst>
              </a:tr>
              <a:tr h="139495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i="1" u="sng" dirty="0">
                          <a:solidFill>
                            <a:schemeClr val="tx1"/>
                          </a:solidFill>
                          <a:latin typeface="Helvetica" pitchFamily="34" charset="0"/>
                        </a:rPr>
                        <a:t>Productive Assets are damaged </a:t>
                      </a:r>
                      <a:r>
                        <a:rPr lang="en-US" sz="1600" i="1" u="sng" dirty="0">
                          <a:solidFill>
                            <a:schemeClr val="tx1"/>
                          </a:solidFill>
                          <a:latin typeface="Helvetica" pitchFamily="34" charset="0"/>
                        </a:rPr>
                        <a:t>(partially / totally)</a:t>
                      </a:r>
                      <a:endParaRPr lang="en-US" sz="1200" i="1" u="sng"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i="0" baseline="0" dirty="0">
                          <a:solidFill>
                            <a:schemeClr val="tx1"/>
                          </a:solidFill>
                          <a:latin typeface="Helvetica" pitchFamily="34" charset="0"/>
                        </a:rPr>
                        <a:t>Repayment period can be restructured provided generally it shouldn’t exceed 5 years</a:t>
                      </a:r>
                      <a:endParaRPr lang="en-US"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475656" y="6021288"/>
            <a:ext cx="6552728" cy="348952"/>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385192"/>
          </a:xfrm>
        </p:spPr>
        <p:txBody>
          <a:bodyPr/>
          <a:lstStyle/>
          <a:p>
            <a:pPr algn="ctr"/>
            <a:fld id="{F4AA42A7-961D-4773-B071-303B10095967}" type="slidenum">
              <a:rPr lang="en-IN" sz="1400" b="1" smtClean="0">
                <a:latin typeface="Helvetica" pitchFamily="34" charset="0"/>
              </a:rPr>
              <a:pPr algn="ctr"/>
              <a:t>14</a:t>
            </a:fld>
            <a:endParaRPr lang="en-IN" sz="2000" b="1" dirty="0">
              <a:latin typeface="Helvetica" pitchFamily="34" charset="0"/>
            </a:endParaRPr>
          </a:p>
        </p:txBody>
      </p:sp>
    </p:spTree>
    <p:extLst>
      <p:ext uri="{BB962C8B-B14F-4D97-AF65-F5344CB8AC3E}">
        <p14:creationId xmlns:p14="http://schemas.microsoft.com/office/powerpoint/2010/main" val="2340291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38108666"/>
              </p:ext>
            </p:extLst>
          </p:nvPr>
        </p:nvGraphicFramePr>
        <p:xfrm>
          <a:off x="533400" y="980728"/>
          <a:ext cx="8001000" cy="4799179"/>
        </p:xfrm>
        <a:graphic>
          <a:graphicData uri="http://schemas.openxmlformats.org/drawingml/2006/table">
            <a:tbl>
              <a:tblPr firstRow="1" bandRow="1">
                <a:tableStyleId>{5C22544A-7EE6-4342-B048-85BDC9FD1C3A}</a:tableStyleId>
              </a:tblPr>
              <a:tblGrid>
                <a:gridCol w="2238400">
                  <a:extLst>
                    <a:ext uri="{9D8B030D-6E8A-4147-A177-3AD203B41FA5}">
                      <a16:colId xmlns:a16="http://schemas.microsoft.com/office/drawing/2014/main" val="20000"/>
                    </a:ext>
                  </a:extLst>
                </a:gridCol>
                <a:gridCol w="5762600">
                  <a:extLst>
                    <a:ext uri="{9D8B030D-6E8A-4147-A177-3AD203B41FA5}">
                      <a16:colId xmlns:a16="http://schemas.microsoft.com/office/drawing/2014/main" val="20001"/>
                    </a:ext>
                  </a:extLst>
                </a:gridCol>
              </a:tblGrid>
              <a:tr h="365760">
                <a:tc gridSpan="2">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sz="1800" b="0" i="0" u="none" strike="noStrike" kern="1200" baseline="0" dirty="0">
                          <a:solidFill>
                            <a:schemeClr val="tx1"/>
                          </a:solidFill>
                          <a:latin typeface="Helvetica" panose="020B0604020202020204" pitchFamily="34" charset="0"/>
                          <a:ea typeface="+mn-ea"/>
                          <a:cs typeface="Helvetica" panose="020B0604020202020204" pitchFamily="34" charset="0"/>
                          <a:sym typeface="Symbol" pitchFamily="18" charset="2"/>
                        </a:rPr>
                        <a:t>Guidelines for relief measures by banks in areas affected by natural calamity</a:t>
                      </a:r>
                      <a:endParaRPr lang="en-US" sz="2400" b="0" dirty="0">
                        <a:solidFill>
                          <a:schemeClr val="tx1"/>
                        </a:solidFill>
                        <a:latin typeface="Helvetica" pitchFamily="34" charset="0"/>
                        <a:sym typeface="Symbol" pitchFamily="18" charset="2"/>
                      </a:endParaRPr>
                    </a:p>
                  </a:txBody>
                  <a:tcPr>
                    <a:solidFill>
                      <a:schemeClr val="accent1">
                        <a:alpha val="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dirty="0">
                        <a:solidFill>
                          <a:schemeClr val="tx1"/>
                        </a:solidFill>
                        <a:latin typeface="Helvetica" pitchFamily="34" charset="0"/>
                        <a:sym typeface="Symbol" pitchFamily="18" charset="2"/>
                      </a:endParaRPr>
                    </a:p>
                  </a:txBody>
                  <a:tcPr>
                    <a:solidFill>
                      <a:schemeClr val="accent1">
                        <a:alpha val="0"/>
                      </a:schemeClr>
                    </a:solidFill>
                  </a:tcPr>
                </a:tc>
                <a:extLst>
                  <a:ext uri="{0D108BD9-81ED-4DB2-BD59-A6C34878D82A}">
                    <a16:rowId xmlns:a16="http://schemas.microsoft.com/office/drawing/2014/main" val="10000"/>
                  </a:ext>
                </a:extLst>
              </a:tr>
              <a:tr h="33832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sym typeface="Marlett" pitchFamily="2" charset="2"/>
                        </a:rPr>
                        <a:t>Asset Classification</a:t>
                      </a:r>
                    </a:p>
                  </a:txBody>
                  <a:tcPr>
                    <a:solidFill>
                      <a:schemeClr val="accent1">
                        <a:alpha val="0"/>
                      </a:schemeClr>
                    </a:solidFill>
                  </a:tcPr>
                </a:tc>
                <a:tc>
                  <a:txBody>
                    <a:bodyPr/>
                    <a:lstStyle/>
                    <a:p>
                      <a:pPr marL="342900" indent="-342900" algn="just">
                        <a:buFontTx/>
                        <a:buChar cha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Restructured portion to be considered as current dues</a:t>
                      </a:r>
                    </a:p>
                    <a:p>
                      <a:pPr marL="342900" indent="-342900" algn="just">
                        <a:buFontTx/>
                        <a:buChar cha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Un-restructured portion to be governed by original terms and conditions</a:t>
                      </a:r>
                    </a:p>
                    <a:p>
                      <a:pPr marL="342900" indent="-342900" algn="just">
                        <a:buFontTx/>
                        <a:buChar cha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Additional finance to be treated as ‘Standard Asset’</a:t>
                      </a:r>
                    </a:p>
                    <a:p>
                      <a:pPr marL="342900" indent="-342900" algn="just">
                        <a:buFontTx/>
                        <a:buChar char="-"/>
                      </a:pPr>
                      <a:r>
                        <a:rPr lang="en-US" sz="2400" b="0" i="0" u="none" strike="noStrike" kern="1200" baseline="0" dirty="0">
                          <a:solidFill>
                            <a:schemeClr val="tx1"/>
                          </a:solidFill>
                          <a:latin typeface="Helvetica" panose="020B0604020202020204" pitchFamily="34" charset="0"/>
                          <a:ea typeface="+mn-ea"/>
                          <a:cs typeface="Helvetica" panose="020B0604020202020204" pitchFamily="34" charset="0"/>
                        </a:rPr>
                        <a:t>Second restructuring would not considered as ‘repeated restructuring’</a:t>
                      </a:r>
                    </a:p>
                  </a:txBody>
                  <a:tcPr>
                    <a:solidFill>
                      <a:schemeClr val="accent1">
                        <a:alpha val="0"/>
                      </a:schemeClr>
                    </a:solidFill>
                  </a:tcPr>
                </a:tc>
                <a:extLst>
                  <a:ext uri="{0D108BD9-81ED-4DB2-BD59-A6C34878D82A}">
                    <a16:rowId xmlns:a16="http://schemas.microsoft.com/office/drawing/2014/main" val="10001"/>
                  </a:ext>
                </a:extLst>
              </a:tr>
              <a:tr h="105013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Insurance</a:t>
                      </a:r>
                      <a:r>
                        <a:rPr lang="en-US" sz="2400" baseline="0" dirty="0">
                          <a:solidFill>
                            <a:schemeClr val="tx1"/>
                          </a:solidFill>
                          <a:latin typeface="Helvetica" pitchFamily="34" charset="0"/>
                        </a:rPr>
                        <a:t> Proceeds</a:t>
                      </a:r>
                      <a:endParaRPr lang="en-US" sz="2400" dirty="0">
                        <a:solidFill>
                          <a:schemeClr val="tx1"/>
                        </a:solidFill>
                        <a:latin typeface="Helvetica" pitchFamily="34" charset="0"/>
                      </a:endParaRP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i="0" dirty="0">
                          <a:solidFill>
                            <a:schemeClr val="tx1"/>
                          </a:solidFill>
                          <a:latin typeface="Helvetica" pitchFamily="34" charset="0"/>
                        </a:rPr>
                        <a:t>To</a:t>
                      </a:r>
                      <a:r>
                        <a:rPr lang="en-US" sz="2400" i="0" baseline="0" dirty="0">
                          <a:solidFill>
                            <a:schemeClr val="tx1"/>
                          </a:solidFill>
                          <a:latin typeface="Helvetica" pitchFamily="34" charset="0"/>
                        </a:rPr>
                        <a:t> be adjusted against restructured loans wherein fresh loans are granted</a:t>
                      </a:r>
                      <a:endParaRPr lang="en-US" sz="240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475656" y="6021288"/>
            <a:ext cx="6552728" cy="348952"/>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385192"/>
          </a:xfrm>
        </p:spPr>
        <p:txBody>
          <a:bodyPr/>
          <a:lstStyle/>
          <a:p>
            <a:pPr algn="ctr"/>
            <a:fld id="{F4AA42A7-961D-4773-B071-303B10095967}" type="slidenum">
              <a:rPr lang="en-IN" sz="1400" b="1" smtClean="0">
                <a:latin typeface="Helvetica" pitchFamily="34" charset="0"/>
              </a:rPr>
              <a:pPr algn="ctr"/>
              <a:t>15</a:t>
            </a:fld>
            <a:endParaRPr lang="en-IN" sz="2000" b="1" dirty="0">
              <a:latin typeface="Helvetica" pitchFamily="34" charset="0"/>
            </a:endParaRPr>
          </a:p>
        </p:txBody>
      </p:sp>
    </p:spTree>
    <p:extLst>
      <p:ext uri="{BB962C8B-B14F-4D97-AF65-F5344CB8AC3E}">
        <p14:creationId xmlns:p14="http://schemas.microsoft.com/office/powerpoint/2010/main" val="4083302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07788086"/>
              </p:ext>
            </p:extLst>
          </p:nvPr>
        </p:nvGraphicFramePr>
        <p:xfrm>
          <a:off x="533400" y="980728"/>
          <a:ext cx="8001000" cy="4881736"/>
        </p:xfrm>
        <a:graphic>
          <a:graphicData uri="http://schemas.openxmlformats.org/drawingml/2006/table">
            <a:tbl>
              <a:tblPr firstRow="1" bandRow="1">
                <a:tableStyleId>{5C22544A-7EE6-4342-B048-85BDC9FD1C3A}</a:tableStyleId>
              </a:tblPr>
              <a:tblGrid>
                <a:gridCol w="2238400">
                  <a:extLst>
                    <a:ext uri="{9D8B030D-6E8A-4147-A177-3AD203B41FA5}">
                      <a16:colId xmlns:a16="http://schemas.microsoft.com/office/drawing/2014/main" val="20000"/>
                    </a:ext>
                  </a:extLst>
                </a:gridCol>
                <a:gridCol w="5762600">
                  <a:extLst>
                    <a:ext uri="{9D8B030D-6E8A-4147-A177-3AD203B41FA5}">
                      <a16:colId xmlns:a16="http://schemas.microsoft.com/office/drawing/2014/main" val="20001"/>
                    </a:ext>
                  </a:extLst>
                </a:gridCol>
              </a:tblGrid>
              <a:tr h="19202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Derivative Transaction</a:t>
                      </a: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sym typeface="Symbol" pitchFamily="18" charset="2"/>
                        </a:rPr>
                        <a:t>Overdue receivables representing positive mark to market value of a derivative contract remaining unpaid for a period of 90 days from specified due date.</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122413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Liquidity</a:t>
                      </a:r>
                      <a:r>
                        <a:rPr lang="en-US" sz="2400" b="0" baseline="0" dirty="0">
                          <a:solidFill>
                            <a:schemeClr val="tx1"/>
                          </a:solidFill>
                          <a:latin typeface="Helvetica" pitchFamily="34" charset="0"/>
                        </a:rPr>
                        <a:t> facility</a:t>
                      </a:r>
                      <a:endParaRPr lang="en-US" sz="2400" b="0" dirty="0">
                        <a:solidFill>
                          <a:schemeClr val="tx1"/>
                        </a:solidFill>
                        <a:latin typeface="Helvetica" pitchFamily="34" charset="0"/>
                      </a:endParaRP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Remains outstanding for more than 90 days in respect of Securitisation transaction.</a:t>
                      </a:r>
                    </a:p>
                  </a:txBody>
                  <a:tcPr>
                    <a:solidFill>
                      <a:schemeClr val="accent1">
                        <a:alpha val="0"/>
                      </a:schemeClr>
                    </a:solidFill>
                  </a:tcPr>
                </a:tc>
                <a:extLst>
                  <a:ext uri="{0D108BD9-81ED-4DB2-BD59-A6C34878D82A}">
                    <a16:rowId xmlns:a16="http://schemas.microsoft.com/office/drawing/2014/main" val="10001"/>
                  </a:ext>
                </a:extLst>
              </a:tr>
              <a:tr h="11887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Credit Card dues</a:t>
                      </a: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The minimum</a:t>
                      </a:r>
                      <a:r>
                        <a:rPr lang="en-US" sz="2400" baseline="0" dirty="0">
                          <a:solidFill>
                            <a:schemeClr val="tx1"/>
                          </a:solidFill>
                          <a:latin typeface="Helvetica" pitchFamily="34" charset="0"/>
                        </a:rPr>
                        <a:t> amount payable is not paid within 90 days from the next statement date. </a:t>
                      </a:r>
                      <a:r>
                        <a:rPr lang="en-US" sz="1800" i="1" baseline="0" dirty="0">
                          <a:solidFill>
                            <a:schemeClr val="tx1"/>
                          </a:solidFill>
                          <a:latin typeface="Helvetica" pitchFamily="34" charset="0"/>
                        </a:rPr>
                        <a:t>The reporting to Credit Information Companies (CICs) &amp; levying of penal charges only after 3 days from due date.</a:t>
                      </a:r>
                      <a:endParaRPr lang="en-US"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16</a:t>
            </a:fld>
            <a:endParaRPr lang="en-IN" sz="2000" b="1" dirty="0">
              <a:latin typeface="Helvetic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17687322"/>
              </p:ext>
            </p:extLst>
          </p:nvPr>
        </p:nvGraphicFramePr>
        <p:xfrm>
          <a:off x="533400" y="980728"/>
          <a:ext cx="8001000" cy="4613136"/>
        </p:xfrm>
        <a:graphic>
          <a:graphicData uri="http://schemas.openxmlformats.org/drawingml/2006/table">
            <a:tbl>
              <a:tblPr firstRow="1" bandRow="1">
                <a:tableStyleId>{5C22544A-7EE6-4342-B048-85BDC9FD1C3A}</a:tableStyleId>
              </a:tblPr>
              <a:tblGrid>
                <a:gridCol w="2238400">
                  <a:extLst>
                    <a:ext uri="{9D8B030D-6E8A-4147-A177-3AD203B41FA5}">
                      <a16:colId xmlns:a16="http://schemas.microsoft.com/office/drawing/2014/main" val="20000"/>
                    </a:ext>
                  </a:extLst>
                </a:gridCol>
                <a:gridCol w="5762600">
                  <a:extLst>
                    <a:ext uri="{9D8B030D-6E8A-4147-A177-3AD203B41FA5}">
                      <a16:colId xmlns:a16="http://schemas.microsoft.com/office/drawing/2014/main" val="20001"/>
                    </a:ext>
                  </a:extLst>
                </a:gridCol>
              </a:tblGrid>
              <a:tr h="86409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Cash Credit Accounts</a:t>
                      </a: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If the account is ‘out of order’</a:t>
                      </a:r>
                    </a:p>
                  </a:txBody>
                  <a:tcPr>
                    <a:solidFill>
                      <a:schemeClr val="accent1">
                        <a:alpha val="0"/>
                      </a:schemeClr>
                    </a:solidFill>
                  </a:tcPr>
                </a:tc>
                <a:extLst>
                  <a:ext uri="{0D108BD9-81ED-4DB2-BD59-A6C34878D82A}">
                    <a16:rowId xmlns:a16="http://schemas.microsoft.com/office/drawing/2014/main" val="10000"/>
                  </a:ext>
                </a:extLst>
              </a:tr>
              <a:tr h="3096059">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u="sng" dirty="0">
                          <a:solidFill>
                            <a:schemeClr val="tx1"/>
                          </a:solidFill>
                          <a:latin typeface="Helvetica" pitchFamily="34" charset="0"/>
                        </a:rPr>
                        <a:t>Conditions for out of order status</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Outstanding Balance remains continuously in excess of sanctioned limit / drawing power for more than 90 days</a:t>
                      </a: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endParaRPr lang="en-US" sz="24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No credit continuously for 90 days as on the date of Balance Sheet </a:t>
                      </a:r>
                      <a:r>
                        <a:rPr lang="en-US" sz="2400" u="sng" dirty="0">
                          <a:solidFill>
                            <a:schemeClr val="tx1"/>
                          </a:solidFill>
                          <a:latin typeface="Helvetica" pitchFamily="34" charset="0"/>
                        </a:rPr>
                        <a:t>(for 90 days as on </a:t>
                      </a:r>
                      <a:r>
                        <a:rPr lang="en-US" sz="2400" u="sng" dirty="0" err="1">
                          <a:solidFill>
                            <a:schemeClr val="tx1"/>
                          </a:solidFill>
                          <a:latin typeface="Helvetica" pitchFamily="34" charset="0"/>
                        </a:rPr>
                        <a:t>EoD</a:t>
                      </a:r>
                      <a:r>
                        <a:rPr lang="en-US" sz="2400" u="sng" dirty="0">
                          <a:solidFill>
                            <a:schemeClr val="tx1"/>
                          </a:solidFill>
                          <a:latin typeface="Helvetica" pitchFamily="34" charset="0"/>
                        </a:rPr>
                        <a:t> w.e.f. 12.Nov.21)</a:t>
                      </a: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endParaRPr lang="en-US" sz="24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Credits in the account are not sufficient to cover interest debited during the same period</a:t>
                      </a:r>
                      <a:endParaRPr lang="en-US" sz="2400" b="0" dirty="0">
                        <a:solidFill>
                          <a:schemeClr val="tx1"/>
                        </a:solidFill>
                        <a:latin typeface="Helvetica" pitchFamily="34" charset="0"/>
                      </a:endParaRPr>
                    </a:p>
                  </a:txBody>
                  <a:tcPr>
                    <a:solidFill>
                      <a:schemeClr val="accent1">
                        <a:alpha val="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17</a:t>
            </a:fld>
            <a:endParaRPr lang="en-IN" sz="2000" b="1" dirty="0">
              <a:latin typeface="Helvetic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1944215"/>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8242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What is ‘Overdue’?</a:t>
                      </a:r>
                    </a:p>
                  </a:txBody>
                  <a:tcPr>
                    <a:solidFill>
                      <a:schemeClr val="accent1">
                        <a:alpha val="0"/>
                      </a:schemeClr>
                    </a:solidFill>
                  </a:tcPr>
                </a:tc>
                <a:extLst>
                  <a:ext uri="{0D108BD9-81ED-4DB2-BD59-A6C34878D82A}">
                    <a16:rowId xmlns:a16="http://schemas.microsoft.com/office/drawing/2014/main" val="10000"/>
                  </a:ext>
                </a:extLst>
              </a:tr>
              <a:tr h="11199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u="none" dirty="0">
                          <a:solidFill>
                            <a:schemeClr val="tx1"/>
                          </a:solidFill>
                          <a:latin typeface="Helvetica" pitchFamily="34" charset="0"/>
                        </a:rPr>
                        <a:t>If an amount due to bank under</a:t>
                      </a:r>
                      <a:r>
                        <a:rPr lang="en-US" sz="2400" b="0" u="none" baseline="0" dirty="0">
                          <a:solidFill>
                            <a:schemeClr val="tx1"/>
                          </a:solidFill>
                          <a:latin typeface="Helvetica" pitchFamily="34" charset="0"/>
                        </a:rPr>
                        <a:t> any credit facility is not paid on the </a:t>
                      </a:r>
                      <a:r>
                        <a:rPr lang="en-US" sz="2400" b="0" u="sng" baseline="0" dirty="0">
                          <a:solidFill>
                            <a:schemeClr val="tx1"/>
                          </a:solidFill>
                          <a:latin typeface="Helvetica" pitchFamily="34" charset="0"/>
                        </a:rPr>
                        <a:t>due date fixed </a:t>
                      </a:r>
                      <a:r>
                        <a:rPr lang="en-US" sz="2400" b="0" u="none" baseline="0" dirty="0">
                          <a:solidFill>
                            <a:schemeClr val="tx1"/>
                          </a:solidFill>
                          <a:latin typeface="Helvetica" pitchFamily="34" charset="0"/>
                        </a:rPr>
                        <a:t>by the bank.</a:t>
                      </a:r>
                      <a:endParaRPr lang="en-US" sz="2400" b="0" u="none"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18</a:t>
            </a:fld>
            <a:endParaRPr lang="en-IN" sz="2000" b="1" dirty="0">
              <a:latin typeface="Helvetic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IRAC Master Circular dated October 01, 2021</a:t>
            </a:r>
            <a:endParaRPr lang="en-IN" sz="2200"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94090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11443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Master Circular - Prudential norms on Income Recognition, Asset Classification and Provisioning pertaining to Advances</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A] Para 4.2.2: Appropriate internal systems for proper and timely identification of NPAs (Ref. Circular dated 14.Sep.2020 on automation of IRAC and provisioning process)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B] Para 4.2.19.3: Credit card charges like penal charges, reporting to Credit Information Companies (CICs) only if credit card account remains ‘past due’ for more than three days</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19</a:t>
            </a:fld>
            <a:endParaRPr lang="en-IN" sz="2000" b="1" dirty="0">
              <a:latin typeface="Helvetica" pitchFamily="34" charset="0"/>
            </a:endParaRPr>
          </a:p>
        </p:txBody>
      </p:sp>
    </p:spTree>
    <p:extLst>
      <p:ext uri="{BB962C8B-B14F-4D97-AF65-F5344CB8AC3E}">
        <p14:creationId xmlns:p14="http://schemas.microsoft.com/office/powerpoint/2010/main" val="1249981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88640"/>
            <a:ext cx="7772400" cy="576064"/>
          </a:xfrm>
        </p:spPr>
        <p:txBody>
          <a:bodyPr/>
          <a:lstStyle/>
          <a:p>
            <a:r>
              <a:rPr lang="en-US" b="1" dirty="0">
                <a:latin typeface="Helvetica" pitchFamily="34" charset="0"/>
              </a:rPr>
              <a:t>Coverage</a:t>
            </a:r>
            <a:endParaRPr lang="en-IN" b="1" dirty="0">
              <a:latin typeface="Helvetica" pitchFamily="34" charset="0"/>
            </a:endParaRPr>
          </a:p>
        </p:txBody>
      </p:sp>
      <p:sp>
        <p:nvSpPr>
          <p:cNvPr id="3" name="Subtitle 2"/>
          <p:cNvSpPr>
            <a:spLocks noGrp="1"/>
          </p:cNvSpPr>
          <p:nvPr>
            <p:ph type="subTitle" idx="1"/>
          </p:nvPr>
        </p:nvSpPr>
        <p:spPr>
          <a:xfrm>
            <a:off x="755576" y="908720"/>
            <a:ext cx="7848872" cy="5328592"/>
          </a:xfrm>
        </p:spPr>
        <p:txBody>
          <a:bodyPr/>
          <a:lstStyle/>
          <a:p>
            <a:pPr algn="just">
              <a:buClrTx/>
              <a:buFont typeface="Wingdings" pitchFamily="2" charset="2"/>
              <a:buChar char="§"/>
            </a:pPr>
            <a:r>
              <a:rPr lang="en-US" sz="2400" dirty="0">
                <a:latin typeface="Helvetica" pitchFamily="34" charset="0"/>
              </a:rPr>
              <a:t>Objective </a:t>
            </a:r>
          </a:p>
          <a:p>
            <a:pPr algn="just">
              <a:buClrTx/>
              <a:buFont typeface="Wingdings" pitchFamily="2" charset="2"/>
              <a:buChar char="§"/>
            </a:pPr>
            <a:r>
              <a:rPr lang="en-US" sz="2400" dirty="0">
                <a:latin typeface="Helvetica" pitchFamily="34" charset="0"/>
              </a:rPr>
              <a:t>Identification of Account as NPA</a:t>
            </a:r>
          </a:p>
          <a:p>
            <a:pPr algn="just">
              <a:buClrTx/>
              <a:buFont typeface="Wingdings" pitchFamily="2" charset="2"/>
              <a:buChar char="§"/>
            </a:pPr>
            <a:r>
              <a:rPr lang="en-US" sz="2400" dirty="0">
                <a:latin typeface="Helvetica" pitchFamily="34" charset="0"/>
              </a:rPr>
              <a:t>Exceptions / Clarifications</a:t>
            </a:r>
          </a:p>
          <a:p>
            <a:pPr algn="just">
              <a:buClrTx/>
              <a:buFont typeface="Wingdings" pitchFamily="2" charset="2"/>
              <a:buChar char="§"/>
            </a:pPr>
            <a:r>
              <a:rPr lang="en-US" sz="2400" dirty="0">
                <a:latin typeface="Helvetica" pitchFamily="34" charset="0"/>
              </a:rPr>
              <a:t>Relief to MSME borrowers</a:t>
            </a:r>
          </a:p>
          <a:p>
            <a:pPr marL="179388" indent="-179388" algn="just">
              <a:buClrTx/>
              <a:buFont typeface="Wingdings" pitchFamily="2" charset="2"/>
              <a:buChar char="§"/>
            </a:pPr>
            <a:r>
              <a:rPr lang="en-US" sz="2400" dirty="0" err="1"/>
              <a:t>Covid</a:t>
            </a:r>
            <a:r>
              <a:rPr lang="en-US" sz="2400" dirty="0"/>
              <a:t> 19 related Circulars</a:t>
            </a:r>
            <a:endParaRPr lang="en-US" sz="2400" dirty="0">
              <a:latin typeface="Helvetica" pitchFamily="34" charset="0"/>
            </a:endParaRPr>
          </a:p>
          <a:p>
            <a:pPr algn="just">
              <a:buClrTx/>
              <a:buFont typeface="Wingdings" pitchFamily="2" charset="2"/>
              <a:buChar char="§"/>
            </a:pPr>
            <a:r>
              <a:rPr lang="en-US" sz="2400" dirty="0">
                <a:latin typeface="Helvetica" pitchFamily="34" charset="0"/>
              </a:rPr>
              <a:t>Projects under Implementation</a:t>
            </a:r>
          </a:p>
          <a:p>
            <a:pPr algn="just">
              <a:buClrTx/>
              <a:buFont typeface="Wingdings" pitchFamily="2" charset="2"/>
              <a:buChar char="§"/>
            </a:pPr>
            <a:r>
              <a:rPr lang="en-US" sz="2400" dirty="0">
                <a:latin typeface="Helvetica" pitchFamily="34" charset="0"/>
              </a:rPr>
              <a:t>Asset Classification and Provisioning</a:t>
            </a:r>
          </a:p>
          <a:p>
            <a:pPr marL="179388" indent="-179388" algn="just">
              <a:buClrTx/>
              <a:buFont typeface="Wingdings" pitchFamily="2" charset="2"/>
              <a:buChar char="§"/>
            </a:pPr>
            <a:r>
              <a:rPr lang="en-US" sz="2400" dirty="0">
                <a:latin typeface="Helvetica" pitchFamily="34" charset="0"/>
              </a:rPr>
              <a:t>Guidelines on Restructuring of Advances</a:t>
            </a:r>
          </a:p>
          <a:p>
            <a:pPr algn="just">
              <a:buClrTx/>
              <a:buFont typeface="Wingdings" pitchFamily="2" charset="2"/>
              <a:buChar char="§"/>
            </a:pPr>
            <a:r>
              <a:rPr lang="en-US" sz="2400" dirty="0">
                <a:latin typeface="Helvetica" pitchFamily="34" charset="0"/>
              </a:rPr>
              <a:t>Prudential Framework for Resolution of Stressed Assets </a:t>
            </a:r>
            <a:r>
              <a:rPr lang="en-US" sz="2400" dirty="0">
                <a:solidFill>
                  <a:schemeClr val="tx1">
                    <a:lumMod val="65000"/>
                  </a:schemeClr>
                </a:solidFill>
                <a:latin typeface="Helvetica" pitchFamily="34" charset="0"/>
              </a:rPr>
              <a:t>(RBI Circular dated 07.Jun.2019)</a:t>
            </a:r>
            <a:endParaRPr lang="en-US" sz="2400" dirty="0">
              <a:solidFill>
                <a:schemeClr val="tx1">
                  <a:lumMod val="65000"/>
                </a:schemeClr>
              </a:solidFill>
            </a:endParaRPr>
          </a:p>
          <a:p>
            <a:pPr algn="just">
              <a:buClrTx/>
              <a:buFont typeface="Wingdings" pitchFamily="2" charset="2"/>
              <a:buChar char="§"/>
            </a:pPr>
            <a:r>
              <a:rPr lang="en-US" sz="2400" dirty="0">
                <a:latin typeface="Helvetica" pitchFamily="34" charset="0"/>
              </a:rPr>
              <a:t>Points to ponder</a:t>
            </a:r>
            <a:endParaRPr lang="en-IN" sz="3000" dirty="0">
              <a:latin typeface="Helvetica" pitchFamily="34" charset="0"/>
            </a:endParaRPr>
          </a:p>
        </p:txBody>
      </p:sp>
      <p:sp>
        <p:nvSpPr>
          <p:cNvPr id="4" name="Slide Number Placeholder 3"/>
          <p:cNvSpPr>
            <a:spLocks noGrp="1"/>
          </p:cNvSpPr>
          <p:nvPr>
            <p:ph type="sldNum" sz="quarter" idx="4"/>
          </p:nvPr>
        </p:nvSpPr>
        <p:spPr>
          <a:xfrm>
            <a:off x="8028384" y="6021288"/>
            <a:ext cx="504056" cy="457200"/>
          </a:xfrm>
        </p:spPr>
        <p:txBody>
          <a:bodyPr/>
          <a:lstStyle/>
          <a:p>
            <a:pPr algn="ctr"/>
            <a:fld id="{F4AA42A7-961D-4773-B071-303B10095967}" type="slidenum">
              <a:rPr lang="en-IN" sz="1400" b="1" smtClean="0">
                <a:latin typeface="Helvetica" pitchFamily="34" charset="0"/>
              </a:rPr>
              <a:pPr algn="ctr"/>
              <a:t>2</a:t>
            </a:fld>
            <a:endParaRPr lang="en-IN" sz="2000" b="1" dirty="0">
              <a:latin typeface="Helvetica" pitchFamily="34" charset="0"/>
            </a:endParaRPr>
          </a:p>
        </p:txBody>
      </p:sp>
      <p:sp>
        <p:nvSpPr>
          <p:cNvPr id="5" name="Footer Placeholder 4"/>
          <p:cNvSpPr>
            <a:spLocks noGrp="1"/>
          </p:cNvSpPr>
          <p:nvPr>
            <p:ph type="ftr" sz="quarter" idx="3"/>
          </p:nvPr>
        </p:nvSpPr>
        <p:spPr>
          <a:xfrm>
            <a:off x="1331640" y="6093296"/>
            <a:ext cx="6480720" cy="360040"/>
          </a:xfrm>
        </p:spPr>
        <p:txBody>
          <a:bodyPr/>
          <a:lstStyle/>
          <a:p>
            <a:r>
              <a:rPr lang="en-IN" sz="1400" spc="100" dirty="0">
                <a:latin typeface="Helvetica" pitchFamily="34" charset="0"/>
                <a:cs typeface="Times New Roman" pitchFamily="18" charset="0"/>
              </a:rPr>
              <a:t>CA Dhananjay J. Gokhale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IRAC Master Circular dated October 01, 2021</a:t>
            </a:r>
            <a:endParaRPr lang="en-IN" sz="2200"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94090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11443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Master Circular - Prudential norms on Income Recognition, Asset Classification and Provisioning pertaining to Advances</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C] Para 5.6.2.3: </a:t>
                      </a:r>
                      <a:r>
                        <a:rPr lang="en-US" sz="2400" i="0" baseline="0" dirty="0" err="1">
                          <a:solidFill>
                            <a:schemeClr val="tx1"/>
                          </a:solidFill>
                          <a:latin typeface="Helvetica" pitchFamily="34" charset="0"/>
                        </a:rPr>
                        <a:t>Utilisation</a:t>
                      </a:r>
                      <a:r>
                        <a:rPr lang="en-US" sz="2400" i="0" baseline="0" dirty="0">
                          <a:solidFill>
                            <a:schemeClr val="tx1"/>
                          </a:solidFill>
                          <a:latin typeface="Helvetica" pitchFamily="34" charset="0"/>
                        </a:rPr>
                        <a:t> of floating provision held as on 31.Dec.2020 permitted </a:t>
                      </a:r>
                      <a:r>
                        <a:rPr lang="en-US" sz="2400" i="0" baseline="0" dirty="0" err="1">
                          <a:solidFill>
                            <a:schemeClr val="tx1"/>
                          </a:solidFill>
                          <a:latin typeface="Helvetica" pitchFamily="34" charset="0"/>
                        </a:rPr>
                        <a:t>upto</a:t>
                      </a:r>
                      <a:r>
                        <a:rPr lang="en-US" sz="2400" i="0" baseline="0" dirty="0">
                          <a:solidFill>
                            <a:schemeClr val="tx1"/>
                          </a:solidFill>
                          <a:latin typeface="Helvetica" pitchFamily="34" charset="0"/>
                        </a:rPr>
                        <a:t> 31.Mar.2022</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D] Para 6.2.2: Technical write-offs: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1" baseline="0" dirty="0">
                          <a:solidFill>
                            <a:schemeClr val="tx1"/>
                          </a:solidFill>
                          <a:latin typeface="Helvetica" pitchFamily="34" charset="0"/>
                        </a:rPr>
                        <a:t>Banks to extinguish all available means of recovery before writing off any account full or partially;</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1" baseline="0" dirty="0">
                          <a:solidFill>
                            <a:schemeClr val="tx1"/>
                          </a:solidFill>
                          <a:latin typeface="Helvetica" pitchFamily="34" charset="0"/>
                        </a:rPr>
                        <a:t>Need to disclose in FS.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1"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E] Para 7: NPA Management – Requirement of Effective mechanism &amp; Granular Data</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20</a:t>
            </a:fld>
            <a:endParaRPr lang="en-IN" sz="2000" b="1" dirty="0">
              <a:latin typeface="Helvetica" pitchFamily="34" charset="0"/>
            </a:endParaRPr>
          </a:p>
        </p:txBody>
      </p:sp>
    </p:spTree>
    <p:extLst>
      <p:ext uri="{BB962C8B-B14F-4D97-AF65-F5344CB8AC3E}">
        <p14:creationId xmlns:p14="http://schemas.microsoft.com/office/powerpoint/2010/main" val="1527717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IRAC Master Circular dated October 01, 2021</a:t>
            </a:r>
            <a:endParaRPr lang="en-IN" sz="2200"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94090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11443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Master Circular - Prudential norms on Income Recognition, Asset Classification and Provisioning pertaining to Advances</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F] Para 21.6 – </a:t>
                      </a:r>
                      <a:r>
                        <a:rPr lang="en-US" sz="2400" i="0" baseline="0" dirty="0" err="1">
                          <a:solidFill>
                            <a:schemeClr val="tx1"/>
                          </a:solidFill>
                          <a:latin typeface="Helvetica" pitchFamily="34" charset="0"/>
                        </a:rPr>
                        <a:t>Unrealised</a:t>
                      </a:r>
                      <a:r>
                        <a:rPr lang="en-US" sz="2400" i="0" baseline="0" dirty="0">
                          <a:solidFill>
                            <a:schemeClr val="tx1"/>
                          </a:solidFill>
                          <a:latin typeface="Helvetica" pitchFamily="34" charset="0"/>
                        </a:rPr>
                        <a:t> income represented by FITL: Corresponding provision as ‘Sundry Liabilities Account (Interest </a:t>
                      </a:r>
                      <a:r>
                        <a:rPr lang="en-US" sz="2400" i="0" baseline="0" dirty="0" err="1">
                          <a:solidFill>
                            <a:schemeClr val="tx1"/>
                          </a:solidFill>
                          <a:latin typeface="Helvetica" pitchFamily="34" charset="0"/>
                        </a:rPr>
                        <a:t>Capitalisation</a:t>
                      </a:r>
                      <a:r>
                        <a:rPr lang="en-US" sz="2400" i="0" baseline="0" dirty="0">
                          <a:solidFill>
                            <a:schemeClr val="tx1"/>
                          </a:solidFill>
                          <a:latin typeface="Helvetica" pitchFamily="34" charset="0"/>
                        </a:rPr>
                        <a:t>)</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i="0" baseline="0" dirty="0">
                          <a:solidFill>
                            <a:schemeClr val="tx1"/>
                          </a:solidFill>
                          <a:latin typeface="Helvetica" pitchFamily="34" charset="0"/>
                        </a:rPr>
                        <a:t>G] Para 30 – Bank Loans for financing Promotors’ Contribution: Permitted only to extend finance to ‘specialized’ entities (which are formed for taking over and turning around troubled entities)</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21</a:t>
            </a:fld>
            <a:endParaRPr lang="en-IN" sz="2000" b="1" dirty="0">
              <a:latin typeface="Helvetica" pitchFamily="34" charset="0"/>
            </a:endParaRPr>
          </a:p>
        </p:txBody>
      </p:sp>
    </p:spTree>
    <p:extLst>
      <p:ext uri="{BB962C8B-B14F-4D97-AF65-F5344CB8AC3E}">
        <p14:creationId xmlns:p14="http://schemas.microsoft.com/office/powerpoint/2010/main" val="3022316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IRAC Circular dated November 12, 2021</a:t>
            </a:r>
            <a:endParaRPr lang="en-IN" sz="2200"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96824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11443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Prudential norms on Income Recognition, Asset Classification and Provisioning pertaining to Advances - Clarifications</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kern="1200" baseline="0" dirty="0">
                          <a:solidFill>
                            <a:schemeClr val="tx1"/>
                          </a:solidFill>
                          <a:latin typeface="Helvetica" pitchFamily="34" charset="0"/>
                          <a:ea typeface="+mn-ea"/>
                          <a:cs typeface="+mn-cs"/>
                        </a:rPr>
                        <a:t>A] Specification of due dates / Repayment date</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200"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kern="1200" baseline="0" dirty="0">
                          <a:solidFill>
                            <a:schemeClr val="tx1"/>
                          </a:solidFill>
                          <a:latin typeface="Helvetica" pitchFamily="34" charset="0"/>
                          <a:ea typeface="+mn-ea"/>
                          <a:cs typeface="+mn-cs"/>
                        </a:rPr>
                        <a:t>B] Classification of SMA and NPA</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i="1" kern="1200" baseline="0" dirty="0">
                          <a:solidFill>
                            <a:schemeClr val="tx1"/>
                          </a:solidFill>
                          <a:latin typeface="Helvetica" pitchFamily="34" charset="0"/>
                          <a:ea typeface="+mn-ea"/>
                          <a:cs typeface="+mn-cs"/>
                        </a:rPr>
                        <a:t>Accounts to be flagged as a part of day-end process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200" i="1"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i="0" kern="1200" baseline="0" dirty="0">
                          <a:solidFill>
                            <a:schemeClr val="tx1"/>
                          </a:solidFill>
                          <a:latin typeface="Helvetica" pitchFamily="34" charset="0"/>
                          <a:ea typeface="+mn-ea"/>
                          <a:cs typeface="+mn-cs"/>
                        </a:rPr>
                        <a:t>C] Definition of ‘out of order’</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i="1" kern="1200" baseline="0" dirty="0">
                          <a:solidFill>
                            <a:schemeClr val="tx1"/>
                          </a:solidFill>
                          <a:latin typeface="Helvetica" pitchFamily="34" charset="0"/>
                          <a:ea typeface="+mn-ea"/>
                          <a:cs typeface="+mn-cs"/>
                        </a:rPr>
                        <a:t>Changed criteria from ‘quarter-end’ to ‘(moving) 90 days’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200" i="1"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i="0" kern="1200" baseline="0" dirty="0">
                          <a:solidFill>
                            <a:schemeClr val="tx1"/>
                          </a:solidFill>
                          <a:latin typeface="Helvetica" pitchFamily="34" charset="0"/>
                          <a:ea typeface="+mn-ea"/>
                          <a:cs typeface="+mn-cs"/>
                        </a:rPr>
                        <a:t>D] NPA classification in case of interest payments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i="1" kern="1200" baseline="0" dirty="0">
                          <a:solidFill>
                            <a:schemeClr val="tx1"/>
                          </a:solidFill>
                          <a:latin typeface="Helvetica" pitchFamily="34" charset="0"/>
                          <a:ea typeface="+mn-ea"/>
                          <a:cs typeface="+mn-cs"/>
                        </a:rPr>
                        <a:t>Para 2.1.3 concession removed and usual 90 days norms to apply</a:t>
                      </a:r>
                      <a:endParaRPr lang="en-US" sz="24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22</a:t>
            </a:fld>
            <a:endParaRPr lang="en-IN" sz="2000" b="1" dirty="0">
              <a:latin typeface="Helvetica" pitchFamily="34" charset="0"/>
            </a:endParaRPr>
          </a:p>
        </p:txBody>
      </p:sp>
    </p:spTree>
    <p:extLst>
      <p:ext uri="{BB962C8B-B14F-4D97-AF65-F5344CB8AC3E}">
        <p14:creationId xmlns:p14="http://schemas.microsoft.com/office/powerpoint/2010/main" val="1239074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IRAC Circular dated November 12, 2021</a:t>
            </a:r>
            <a:endParaRPr lang="en-IN" sz="2200"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96824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11443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Prudential norms on Income Recognition, Asset Classification and Provisioning pertaining to Advances - Clarifications</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kern="1200" baseline="0" dirty="0">
                          <a:solidFill>
                            <a:schemeClr val="tx1"/>
                          </a:solidFill>
                          <a:latin typeface="Helvetica" pitchFamily="34" charset="0"/>
                          <a:ea typeface="+mn-ea"/>
                          <a:cs typeface="+mn-cs"/>
                        </a:rPr>
                        <a:t>E] Upgradation of accounts classified as NPA</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i="1" kern="1200" baseline="0" dirty="0">
                          <a:solidFill>
                            <a:schemeClr val="tx1"/>
                          </a:solidFill>
                          <a:latin typeface="Helvetica" pitchFamily="34" charset="0"/>
                          <a:ea typeface="+mn-ea"/>
                          <a:cs typeface="+mn-cs"/>
                        </a:rPr>
                        <a:t>Only when ‘entire arrears on interest and principal’ are paid by borrower.</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i="1" kern="1200" baseline="0" dirty="0">
                          <a:solidFill>
                            <a:schemeClr val="tx1"/>
                          </a:solidFill>
                          <a:latin typeface="Helvetica" pitchFamily="34" charset="0"/>
                          <a:ea typeface="+mn-ea"/>
                          <a:cs typeface="+mn-cs"/>
                        </a:rPr>
                        <a:t>Clarity about ‘partial recoveries’ and ‘subsequent recoveries’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200"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kern="1200" baseline="0" dirty="0">
                          <a:solidFill>
                            <a:schemeClr val="tx1"/>
                          </a:solidFill>
                          <a:latin typeface="Helvetica" pitchFamily="34" charset="0"/>
                          <a:ea typeface="+mn-ea"/>
                          <a:cs typeface="+mn-cs"/>
                        </a:rPr>
                        <a:t>F] Income recognition policy for loans with moratorium on payment of interest</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i="1" kern="1200" baseline="0" dirty="0">
                          <a:solidFill>
                            <a:schemeClr val="tx1"/>
                          </a:solidFill>
                          <a:latin typeface="Helvetica" pitchFamily="34" charset="0"/>
                          <a:ea typeface="+mn-ea"/>
                          <a:cs typeface="+mn-cs"/>
                        </a:rPr>
                        <a:t>Recognition of interest when moratorium of repayment of interest is granted</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i="1" kern="1200" baseline="0" dirty="0">
                          <a:solidFill>
                            <a:schemeClr val="tx1"/>
                          </a:solidFill>
                          <a:latin typeface="Helvetica" pitchFamily="34" charset="0"/>
                          <a:ea typeface="+mn-ea"/>
                          <a:cs typeface="+mn-cs"/>
                        </a:rPr>
                        <a:t>Sanctioned interest capitalization thus wont affect reversal of interest after NPA as its nature is considered as capital portion</a:t>
                      </a:r>
                      <a:endParaRPr lang="en-US" sz="24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23</a:t>
            </a:fld>
            <a:endParaRPr lang="en-IN" sz="2000" b="1" dirty="0">
              <a:latin typeface="Helvetica" pitchFamily="34" charset="0"/>
            </a:endParaRPr>
          </a:p>
        </p:txBody>
      </p:sp>
    </p:spTree>
    <p:extLst>
      <p:ext uri="{BB962C8B-B14F-4D97-AF65-F5344CB8AC3E}">
        <p14:creationId xmlns:p14="http://schemas.microsoft.com/office/powerpoint/2010/main" val="815465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sz="2200" b="1" dirty="0">
                <a:latin typeface="Helvetica" pitchFamily="34" charset="0"/>
              </a:rPr>
              <a:t>IRAC Circular dated February 15, 2022</a:t>
            </a:r>
            <a:endParaRPr lang="en-IN" sz="22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886659661"/>
              </p:ext>
            </p:extLst>
          </p:nvPr>
        </p:nvGraphicFramePr>
        <p:xfrm>
          <a:off x="533400" y="980728"/>
          <a:ext cx="8001000" cy="494090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11443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Prudential norms on Income Recognition, Asset Classification and Provisioning pertaining to Advances - Clarifications</a:t>
                      </a:r>
                    </a:p>
                  </a:txBody>
                  <a:tcPr>
                    <a:solidFill>
                      <a:schemeClr val="accent1">
                        <a:alpha val="0"/>
                      </a:schemeClr>
                    </a:solidFill>
                  </a:tcPr>
                </a:tc>
                <a:extLst>
                  <a:ext uri="{0D108BD9-81ED-4DB2-BD59-A6C34878D82A}">
                    <a16:rowId xmlns:a16="http://schemas.microsoft.com/office/drawing/2014/main" val="10000"/>
                  </a:ext>
                </a:extLst>
              </a:tr>
              <a:tr h="375218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kern="1200" baseline="0" dirty="0">
                          <a:solidFill>
                            <a:schemeClr val="tx1"/>
                          </a:solidFill>
                          <a:latin typeface="Helvetica" pitchFamily="34" charset="0"/>
                          <a:ea typeface="+mn-ea"/>
                          <a:cs typeface="+mn-cs"/>
                        </a:rPr>
                        <a:t>A] Applicability of ‘out of order’ to all loan products offered as Overdraft including those not meant for business</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200"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kern="1200" baseline="0" dirty="0">
                          <a:solidFill>
                            <a:schemeClr val="tx1"/>
                          </a:solidFill>
                          <a:latin typeface="Helvetica" pitchFamily="34" charset="0"/>
                          <a:ea typeface="+mn-ea"/>
                          <a:cs typeface="+mn-cs"/>
                        </a:rPr>
                        <a:t>B] Concept of ‘previous 90 days’ for determination of ‘out of order’ status to include the day on which </a:t>
                      </a:r>
                      <a:r>
                        <a:rPr lang="en-US" sz="2200" kern="1200" baseline="0" dirty="0" err="1">
                          <a:solidFill>
                            <a:schemeClr val="tx1"/>
                          </a:solidFill>
                          <a:latin typeface="Helvetica" pitchFamily="34" charset="0"/>
                          <a:ea typeface="+mn-ea"/>
                          <a:cs typeface="+mn-cs"/>
                        </a:rPr>
                        <a:t>EoD</a:t>
                      </a:r>
                      <a:r>
                        <a:rPr lang="en-US" sz="2200" kern="1200" baseline="0" dirty="0">
                          <a:solidFill>
                            <a:schemeClr val="tx1"/>
                          </a:solidFill>
                          <a:latin typeface="Helvetica" pitchFamily="34" charset="0"/>
                          <a:ea typeface="+mn-ea"/>
                          <a:cs typeface="+mn-cs"/>
                        </a:rPr>
                        <a:t> process is run</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200"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200" kern="1200" baseline="0" dirty="0">
                          <a:solidFill>
                            <a:schemeClr val="tx1"/>
                          </a:solidFill>
                          <a:latin typeface="Helvetica" pitchFamily="34" charset="0"/>
                          <a:ea typeface="+mn-ea"/>
                          <a:cs typeface="+mn-cs"/>
                        </a:rPr>
                        <a:t>C] Loan can be upgraded only when entire arrears pertaining to all credit facilities are repaid</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200" kern="1200" baseline="0" dirty="0">
                        <a:solidFill>
                          <a:schemeClr val="tx1"/>
                        </a:solidFill>
                        <a:latin typeface="Helvetica" pitchFamily="34" charset="0"/>
                        <a:ea typeface="+mn-ea"/>
                        <a:cs typeface="+mn-cs"/>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24</a:t>
            </a:fld>
            <a:endParaRPr lang="en-IN" sz="2000" b="1" dirty="0">
              <a:latin typeface="Helvetica" pitchFamily="34" charset="0"/>
            </a:endParaRPr>
          </a:p>
        </p:txBody>
      </p:sp>
    </p:spTree>
    <p:extLst>
      <p:ext uri="{BB962C8B-B14F-4D97-AF65-F5344CB8AC3E}">
        <p14:creationId xmlns:p14="http://schemas.microsoft.com/office/powerpoint/2010/main" val="42232209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71350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Accounts with Temporary Deficiencies</a:t>
                      </a:r>
                    </a:p>
                  </a:txBody>
                  <a:tcPr>
                    <a:solidFill>
                      <a:schemeClr val="accent1">
                        <a:alpha val="0"/>
                      </a:schemeClr>
                    </a:solidFill>
                  </a:tcPr>
                </a:tc>
                <a:extLst>
                  <a:ext uri="{0D108BD9-81ED-4DB2-BD59-A6C34878D82A}">
                    <a16:rowId xmlns:a16="http://schemas.microsoft.com/office/drawing/2014/main" val="10000"/>
                  </a:ext>
                </a:extLst>
              </a:tr>
              <a:tr h="30175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Outstanding Balance in account based on the drawing power calculated from stock statements older than 3 months would be deemed as irregular &amp; if such irregular drawing are permitted for a period of 90 days, account needs to be classified as NPA</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b="0" i="1" u="none" dirty="0">
                          <a:solidFill>
                            <a:schemeClr val="tx1"/>
                          </a:solidFill>
                          <a:latin typeface="Helvetica" pitchFamily="34" charset="0"/>
                        </a:rPr>
                        <a:t>Note: The leverage is </a:t>
                      </a:r>
                      <a:r>
                        <a:rPr lang="en-US" sz="2400" b="0" i="1" u="sng" dirty="0">
                          <a:solidFill>
                            <a:schemeClr val="tx1"/>
                          </a:solidFill>
                          <a:latin typeface="Helvetica" pitchFamily="34" charset="0"/>
                        </a:rPr>
                        <a:t>applicable only for large borrowers</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i="1" u="none"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11199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Non-renewal/ Non-</a:t>
                      </a:r>
                      <a:r>
                        <a:rPr lang="en-US" sz="2400" dirty="0" err="1">
                          <a:solidFill>
                            <a:schemeClr val="tx1"/>
                          </a:solidFill>
                          <a:latin typeface="Helvetica" pitchFamily="34" charset="0"/>
                        </a:rPr>
                        <a:t>regularisation</a:t>
                      </a:r>
                      <a:r>
                        <a:rPr lang="en-US" sz="2400" dirty="0">
                          <a:solidFill>
                            <a:schemeClr val="tx1"/>
                          </a:solidFill>
                          <a:latin typeface="Helvetica" pitchFamily="34" charset="0"/>
                        </a:rPr>
                        <a:t> of regular / </a:t>
                      </a:r>
                      <a:r>
                        <a:rPr lang="en-US" sz="2400" dirty="0" err="1">
                          <a:solidFill>
                            <a:schemeClr val="tx1"/>
                          </a:solidFill>
                          <a:latin typeface="Helvetica" pitchFamily="34" charset="0"/>
                        </a:rPr>
                        <a:t>adhoc</a:t>
                      </a:r>
                      <a:r>
                        <a:rPr lang="en-US" sz="2400" dirty="0">
                          <a:solidFill>
                            <a:schemeClr val="tx1"/>
                          </a:solidFill>
                          <a:latin typeface="Helvetica" pitchFamily="34" charset="0"/>
                        </a:rPr>
                        <a:t> limit within 180 days from the due date</a:t>
                      </a:r>
                      <a:endParaRPr lang="en-US" sz="2400" b="0" i="1" u="none"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25</a:t>
            </a:fld>
            <a:endParaRPr lang="en-IN" sz="2000" b="1" dirty="0">
              <a:latin typeface="Helvetic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75855915"/>
              </p:ext>
            </p:extLst>
          </p:nvPr>
        </p:nvGraphicFramePr>
        <p:xfrm>
          <a:off x="533400" y="980728"/>
          <a:ext cx="8001000" cy="464510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Exceptions / Clarifications</a:t>
                      </a:r>
                    </a:p>
                  </a:txBody>
                  <a:tcPr>
                    <a:solidFill>
                      <a:schemeClr val="accent1">
                        <a:alpha val="0"/>
                      </a:schemeClr>
                    </a:solidFill>
                  </a:tcPr>
                </a:tc>
                <a:extLst>
                  <a:ext uri="{0D108BD9-81ED-4DB2-BD59-A6C34878D82A}">
                    <a16:rowId xmlns:a16="http://schemas.microsoft.com/office/drawing/2014/main" val="10000"/>
                  </a:ext>
                </a:extLst>
              </a:tr>
              <a:tr h="1920240">
                <a:tc>
                  <a:txBody>
                    <a:bodyPr/>
                    <a:lstStyle/>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kumimoji="1" lang="en-US" sz="2400" dirty="0">
                          <a:solidFill>
                            <a:schemeClr val="tx1"/>
                          </a:solidFill>
                          <a:latin typeface="Helvetica" pitchFamily="34" charset="0"/>
                          <a:sym typeface="Marlett" pitchFamily="2" charset="2"/>
                        </a:rPr>
                        <a:t>Advances against term deposits, NSCs, IVPs, KVPs and Life Insurance Policies need not be treated as NPAs, till security cover is sufficient to cover outstanding balance.</a:t>
                      </a:r>
                    </a:p>
                    <a:p>
                      <a:pPr marL="0" marR="0" indent="0" algn="just" defTabSz="914400" rtl="0" eaLnBrk="1" fontAlgn="auto" latinLnBrk="0" hangingPunct="1">
                        <a:lnSpc>
                          <a:spcPct val="100000"/>
                        </a:lnSpc>
                        <a:spcBef>
                          <a:spcPts val="0"/>
                        </a:spcBef>
                        <a:spcAft>
                          <a:spcPts val="0"/>
                        </a:spcAft>
                        <a:buClrTx/>
                        <a:buSzTx/>
                        <a:buFontTx/>
                        <a:buNone/>
                        <a:tabLst/>
                        <a:defRPr/>
                      </a:pPr>
                      <a:endParaRPr kumimoji="1" lang="en-US" sz="12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kumimoji="1" lang="en-US" sz="2400" dirty="0">
                          <a:solidFill>
                            <a:schemeClr val="tx1"/>
                          </a:solidFill>
                          <a:latin typeface="Helvetica" pitchFamily="34" charset="0"/>
                        </a:rPr>
                        <a:t>Income to be recognised subject to availability of margin</a:t>
                      </a:r>
                      <a:endParaRPr lang="en-US" sz="240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9600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sz="2400" baseline="0" dirty="0">
                          <a:solidFill>
                            <a:schemeClr val="tx1"/>
                          </a:solidFill>
                          <a:latin typeface="Helvetica" pitchFamily="34" charset="0"/>
                        </a:rPr>
                        <a:t>Advance against Gold Ornaments / Government Securities not exempt</a:t>
                      </a:r>
                      <a:endParaRPr lang="en-US" sz="2400" b="0" i="1" u="none"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r h="11887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GB" sz="2400" b="0" baseline="0" dirty="0">
                          <a:solidFill>
                            <a:schemeClr val="tx1"/>
                          </a:solidFill>
                          <a:latin typeface="Helvetica" pitchFamily="34" charset="0"/>
                          <a:sym typeface="Marlett" pitchFamily="2" charset="2"/>
                        </a:rPr>
                        <a:t>Central Government guaranteed advance to be classified as NPA only if Government repudiates the guarantee when invoked</a:t>
                      </a:r>
                      <a:r>
                        <a:rPr kumimoji="1" lang="en-US" sz="2400" b="0" baseline="0" dirty="0">
                          <a:solidFill>
                            <a:schemeClr val="tx1"/>
                          </a:solidFill>
                          <a:latin typeface="Helvetica" pitchFamily="34" charset="0"/>
                          <a:sym typeface="Marlett" pitchFamily="2" charset="2"/>
                        </a:rPr>
                        <a:t>.</a:t>
                      </a:r>
                      <a:endParaRPr lang="en-US" sz="2400" b="0" i="1" u="none"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3"/>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26</a:t>
            </a:fld>
            <a:endParaRPr lang="en-IN" sz="2000" b="1" dirty="0">
              <a:latin typeface="Helvetica"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26414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Exceptions / Clarifications</a:t>
                      </a:r>
                    </a:p>
                  </a:txBody>
                  <a:tcPr>
                    <a:solidFill>
                      <a:schemeClr val="accent1">
                        <a:alpha val="0"/>
                      </a:schemeClr>
                    </a:solidFill>
                  </a:tcPr>
                </a:tc>
                <a:extLst>
                  <a:ext uri="{0D108BD9-81ED-4DB2-BD59-A6C34878D82A}">
                    <a16:rowId xmlns:a16="http://schemas.microsoft.com/office/drawing/2014/main" val="10000"/>
                  </a:ext>
                </a:extLst>
              </a:tr>
              <a:tr h="13716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solidFill>
                            <a:schemeClr val="tx1"/>
                          </a:solidFill>
                          <a:latin typeface="Helvetica" pitchFamily="34" charset="0"/>
                        </a:rPr>
                        <a:t>Classification Qua Borrower</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All facilities granted to a borrower shall be treated as NPA &amp; not only that facility which has become irregular</a:t>
                      </a:r>
                    </a:p>
                    <a:p>
                      <a:pPr marL="0" marR="0" indent="0" algn="just" defTabSz="914400" rtl="0" eaLnBrk="1" fontAlgn="auto" latinLnBrk="0" hangingPunct="1">
                        <a:lnSpc>
                          <a:spcPct val="100000"/>
                        </a:lnSpc>
                        <a:spcBef>
                          <a:spcPts val="0"/>
                        </a:spcBef>
                        <a:spcAft>
                          <a:spcPts val="0"/>
                        </a:spcAft>
                        <a:buClrTx/>
                        <a:buSzTx/>
                        <a:buFontTx/>
                        <a:buNone/>
                        <a:tabLst/>
                        <a:defRPr/>
                      </a:pPr>
                      <a:endParaRPr kumimoji="1" lang="en-US" sz="1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23164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1200" b="0" i="1" u="none"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2200" b="0" i="1" u="none" dirty="0">
                          <a:solidFill>
                            <a:schemeClr val="tx1"/>
                          </a:solidFill>
                          <a:latin typeface="Helvetica" pitchFamily="34" charset="0"/>
                        </a:rPr>
                        <a:t>Exception</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200" b="0" i="1" u="none" dirty="0">
                        <a:solidFill>
                          <a:schemeClr val="tx1"/>
                        </a:solidFill>
                        <a:latin typeface="Helvetica" pitchFamily="34" charset="0"/>
                      </a:endParaRPr>
                    </a:p>
                    <a:p>
                      <a:pPr marL="514350" marR="0" indent="-514350" algn="just" defTabSz="914400" rtl="0" eaLnBrk="1" fontAlgn="auto" latinLnBrk="0" hangingPunct="1">
                        <a:lnSpc>
                          <a:spcPct val="100000"/>
                        </a:lnSpc>
                        <a:spcBef>
                          <a:spcPts val="0"/>
                        </a:spcBef>
                        <a:spcAft>
                          <a:spcPts val="0"/>
                        </a:spcAft>
                        <a:buClrTx/>
                        <a:buSzTx/>
                        <a:buFontTx/>
                        <a:buAutoNum type="romanLcParenBoth"/>
                        <a:tabLst/>
                        <a:defRPr/>
                      </a:pPr>
                      <a:r>
                        <a:rPr lang="en-US" sz="2200" dirty="0">
                          <a:solidFill>
                            <a:schemeClr val="tx1"/>
                          </a:solidFill>
                          <a:latin typeface="Helvetica" pitchFamily="34" charset="0"/>
                        </a:rPr>
                        <a:t>Credit facility to Primary Agricultural Credit Society (PACS) and Farmers Service Societies (FSS) under on lending arrangement;</a:t>
                      </a:r>
                    </a:p>
                    <a:p>
                      <a:pPr marL="514350" marR="0" indent="-514350" algn="just" defTabSz="914400" rtl="0" eaLnBrk="1" fontAlgn="auto" latinLnBrk="0" hangingPunct="1">
                        <a:lnSpc>
                          <a:spcPct val="100000"/>
                        </a:lnSpc>
                        <a:spcBef>
                          <a:spcPts val="0"/>
                        </a:spcBef>
                        <a:spcAft>
                          <a:spcPts val="0"/>
                        </a:spcAft>
                        <a:buClrTx/>
                        <a:buSzTx/>
                        <a:buFontTx/>
                        <a:buAutoNum type="romanLcParenBoth"/>
                        <a:tabLst/>
                        <a:defRPr/>
                      </a:pPr>
                      <a:endParaRPr lang="en-US" sz="1200" dirty="0">
                        <a:solidFill>
                          <a:schemeClr val="tx1"/>
                        </a:solidFill>
                        <a:latin typeface="Helvetica" pitchFamily="34" charset="0"/>
                      </a:endParaRPr>
                    </a:p>
                    <a:p>
                      <a:pPr marL="514350" marR="0" indent="-514350" algn="just" defTabSz="914400" rtl="0" eaLnBrk="1" fontAlgn="auto" latinLnBrk="0" hangingPunct="1">
                        <a:lnSpc>
                          <a:spcPct val="100000"/>
                        </a:lnSpc>
                        <a:spcBef>
                          <a:spcPts val="0"/>
                        </a:spcBef>
                        <a:spcAft>
                          <a:spcPts val="0"/>
                        </a:spcAft>
                        <a:buClrTx/>
                        <a:buSzTx/>
                        <a:buFontTx/>
                        <a:buAutoNum type="romanLcParenBoth"/>
                        <a:tabLst/>
                        <a:defRPr/>
                      </a:pPr>
                      <a:r>
                        <a:rPr lang="en-US" sz="2200" dirty="0">
                          <a:solidFill>
                            <a:schemeClr val="tx1"/>
                          </a:solidFill>
                          <a:latin typeface="Helvetica" pitchFamily="34" charset="0"/>
                        </a:rPr>
                        <a:t>Bill Discounted against accepted LC</a:t>
                      </a:r>
                      <a:endParaRPr lang="en-US" sz="2200" b="0" i="1" u="none"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27</a:t>
            </a:fld>
            <a:endParaRPr lang="en-IN" sz="2000" b="1" dirty="0">
              <a:latin typeface="Helvetic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14222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Exceptions / Clarifications</a:t>
                      </a:r>
                    </a:p>
                  </a:txBody>
                  <a:tcPr>
                    <a:solidFill>
                      <a:schemeClr val="accent1">
                        <a:alpha val="0"/>
                      </a:schemeClr>
                    </a:solidFill>
                  </a:tcPr>
                </a:tc>
                <a:extLst>
                  <a:ext uri="{0D108BD9-81ED-4DB2-BD59-A6C34878D82A}">
                    <a16:rowId xmlns:a16="http://schemas.microsoft.com/office/drawing/2014/main" val="10000"/>
                  </a:ext>
                </a:extLst>
              </a:tr>
              <a:tr h="356616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solidFill>
                            <a:schemeClr val="tx1"/>
                          </a:solidFill>
                          <a:latin typeface="Helvetica" pitchFamily="34" charset="0"/>
                        </a:rPr>
                        <a:t>Consortium</a:t>
                      </a:r>
                      <a:r>
                        <a:rPr lang="en-US" sz="2400" u="sng" baseline="0" dirty="0">
                          <a:solidFill>
                            <a:schemeClr val="tx1"/>
                          </a:solidFill>
                          <a:latin typeface="Helvetica" pitchFamily="34" charset="0"/>
                        </a:rPr>
                        <a:t> Advances</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sng"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Member banks shall classify the accounts according to their own record of recovery.</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Bank needs to arrange to get their share of recovery or obtain an express consent from the Lead Bank otherwise</a:t>
                      </a:r>
                      <a:r>
                        <a:rPr lang="en-US" sz="2400" baseline="0" dirty="0">
                          <a:solidFill>
                            <a:schemeClr val="tx1"/>
                          </a:solidFill>
                          <a:latin typeface="Helvetica" pitchFamily="34" charset="0"/>
                        </a:rPr>
                        <a:t> the account in such deprived banks might be treated as NPA for non-servicing.</a:t>
                      </a:r>
                      <a:endParaRPr lang="en-US" sz="240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kumimoji="1" lang="en-US" sz="1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28</a:t>
            </a:fld>
            <a:endParaRPr lang="en-IN" sz="2000" b="1" dirty="0">
              <a:latin typeface="Helvetic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87374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Exceptions / Clarifications</a:t>
                      </a:r>
                    </a:p>
                  </a:txBody>
                  <a:tcPr>
                    <a:solidFill>
                      <a:schemeClr val="accent1">
                        <a:alpha val="0"/>
                      </a:schemeClr>
                    </a:solidFill>
                  </a:tcPr>
                </a:tc>
                <a:extLst>
                  <a:ext uri="{0D108BD9-81ED-4DB2-BD59-A6C34878D82A}">
                    <a16:rowId xmlns:a16="http://schemas.microsoft.com/office/drawing/2014/main" val="10000"/>
                  </a:ext>
                </a:extLst>
              </a:tr>
              <a:tr h="42976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solidFill>
                            <a:schemeClr val="tx1"/>
                          </a:solidFill>
                          <a:latin typeface="Helvetica" pitchFamily="34" charset="0"/>
                        </a:rPr>
                        <a:t>Straightaway</a:t>
                      </a:r>
                      <a:r>
                        <a:rPr lang="en-US" sz="2400" u="sng" baseline="0" dirty="0">
                          <a:solidFill>
                            <a:schemeClr val="tx1"/>
                          </a:solidFill>
                          <a:latin typeface="Helvetica" pitchFamily="34" charset="0"/>
                        </a:rPr>
                        <a:t> Classification (Potential threat of recovery)</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sng"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Erosion in Value ….. Where </a:t>
                      </a:r>
                      <a:r>
                        <a:rPr lang="en-US" sz="2400" dirty="0" err="1">
                          <a:solidFill>
                            <a:schemeClr val="tx1"/>
                          </a:solidFill>
                          <a:latin typeface="Helvetica" pitchFamily="34" charset="0"/>
                        </a:rPr>
                        <a:t>realisable</a:t>
                      </a:r>
                      <a:r>
                        <a:rPr lang="en-US" sz="2400" dirty="0">
                          <a:solidFill>
                            <a:schemeClr val="tx1"/>
                          </a:solidFill>
                          <a:latin typeface="Helvetica" pitchFamily="34" charset="0"/>
                        </a:rPr>
                        <a:t> value of security is less than 50% of the value assessed (</a:t>
                      </a:r>
                      <a:r>
                        <a:rPr lang="en-US" sz="2400" i="1" dirty="0">
                          <a:solidFill>
                            <a:schemeClr val="tx1"/>
                          </a:solidFill>
                          <a:latin typeface="Helvetica" pitchFamily="34" charset="0"/>
                        </a:rPr>
                        <a:t>by bank or value accepted in last RBI Inspection)</a:t>
                      </a:r>
                      <a:r>
                        <a:rPr lang="en-US" sz="2400" dirty="0">
                          <a:solidFill>
                            <a:schemeClr val="tx1"/>
                          </a:solidFill>
                          <a:latin typeface="Helvetica" pitchFamily="34" charset="0"/>
                        </a:rPr>
                        <a:t>, account to be straightaway classified as </a:t>
                      </a:r>
                      <a:r>
                        <a:rPr lang="en-US" sz="2400" b="1" dirty="0">
                          <a:solidFill>
                            <a:schemeClr val="tx1"/>
                          </a:solidFill>
                          <a:latin typeface="Helvetica" pitchFamily="34" charset="0"/>
                        </a:rPr>
                        <a:t>Doubtful Asset</a:t>
                      </a:r>
                      <a:r>
                        <a:rPr lang="en-US" sz="2400" dirty="0">
                          <a:solidFill>
                            <a:schemeClr val="tx1"/>
                          </a:solidFill>
                          <a:latin typeface="Helvetica" pitchFamily="34" charset="0"/>
                        </a:rPr>
                        <a:t>..</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Where </a:t>
                      </a:r>
                      <a:r>
                        <a:rPr lang="en-US" sz="2400" dirty="0" err="1">
                          <a:solidFill>
                            <a:schemeClr val="tx1"/>
                          </a:solidFill>
                          <a:latin typeface="Helvetica" pitchFamily="34" charset="0"/>
                        </a:rPr>
                        <a:t>realisable</a:t>
                      </a:r>
                      <a:r>
                        <a:rPr lang="en-US" sz="2400" dirty="0">
                          <a:solidFill>
                            <a:schemeClr val="tx1"/>
                          </a:solidFill>
                          <a:latin typeface="Helvetica" pitchFamily="34" charset="0"/>
                        </a:rPr>
                        <a:t> value (</a:t>
                      </a:r>
                      <a:r>
                        <a:rPr lang="en-US" sz="2400" i="1" dirty="0">
                          <a:solidFill>
                            <a:schemeClr val="tx1"/>
                          </a:solidFill>
                          <a:latin typeface="Helvetica" pitchFamily="34" charset="0"/>
                        </a:rPr>
                        <a:t>as assessed by Bank / Valuator / RBI Inspector</a:t>
                      </a:r>
                      <a:r>
                        <a:rPr lang="en-US" sz="2400" dirty="0">
                          <a:solidFill>
                            <a:schemeClr val="tx1"/>
                          </a:solidFill>
                          <a:latin typeface="Helvetica" pitchFamily="34" charset="0"/>
                        </a:rPr>
                        <a:t>) of security is less than 10% of </a:t>
                      </a:r>
                      <a:r>
                        <a:rPr lang="en-US" sz="2400" u="sng" dirty="0">
                          <a:solidFill>
                            <a:schemeClr val="tx1"/>
                          </a:solidFill>
                          <a:latin typeface="Helvetica" pitchFamily="34" charset="0"/>
                        </a:rPr>
                        <a:t>outstanding balance</a:t>
                      </a:r>
                      <a:r>
                        <a:rPr lang="en-US" sz="2400" dirty="0">
                          <a:solidFill>
                            <a:schemeClr val="tx1"/>
                          </a:solidFill>
                          <a:latin typeface="Helvetica" pitchFamily="34" charset="0"/>
                        </a:rPr>
                        <a:t>, account to be straightaway classified as </a:t>
                      </a:r>
                      <a:r>
                        <a:rPr lang="en-US" sz="2400" b="1" dirty="0">
                          <a:solidFill>
                            <a:schemeClr val="tx1"/>
                          </a:solidFill>
                          <a:latin typeface="Helvetica" pitchFamily="34" charset="0"/>
                        </a:rPr>
                        <a:t>Loss Asset</a:t>
                      </a:r>
                      <a:r>
                        <a:rPr lang="en-US" sz="2400" baseline="0" dirty="0">
                          <a:solidFill>
                            <a:schemeClr val="tx1"/>
                          </a:solidFill>
                          <a:latin typeface="Helvetica" pitchFamily="34" charset="0"/>
                        </a:rPr>
                        <a:t>.</a:t>
                      </a:r>
                      <a:endParaRPr lang="en-US" sz="240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kumimoji="1" lang="en-US" sz="1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29</a:t>
            </a:fld>
            <a:endParaRPr lang="en-IN" sz="2000" b="1" dirty="0">
              <a:latin typeface="Helvetic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88640"/>
            <a:ext cx="7772400" cy="576064"/>
          </a:xfrm>
        </p:spPr>
        <p:txBody>
          <a:bodyPr/>
          <a:lstStyle/>
          <a:p>
            <a:r>
              <a:rPr lang="en-US" b="1" dirty="0">
                <a:latin typeface="Helvetica" pitchFamily="34" charset="0"/>
              </a:rPr>
              <a:t>RBI Circulars Reference</a:t>
            </a:r>
            <a:endParaRPr lang="en-IN" b="1" dirty="0">
              <a:latin typeface="Helvetica" pitchFamily="34" charset="0"/>
            </a:endParaRPr>
          </a:p>
        </p:txBody>
      </p:sp>
      <p:sp>
        <p:nvSpPr>
          <p:cNvPr id="3" name="Subtitle 2"/>
          <p:cNvSpPr>
            <a:spLocks noGrp="1"/>
          </p:cNvSpPr>
          <p:nvPr>
            <p:ph type="subTitle" idx="1"/>
          </p:nvPr>
        </p:nvSpPr>
        <p:spPr>
          <a:xfrm>
            <a:off x="683568" y="781386"/>
            <a:ext cx="7848872" cy="5328592"/>
          </a:xfrm>
        </p:spPr>
        <p:txBody>
          <a:bodyPr/>
          <a:lstStyle/>
          <a:p>
            <a:pPr marL="179388" indent="-179388" algn="just">
              <a:buClrTx/>
              <a:buFont typeface="Wingdings" pitchFamily="2" charset="2"/>
              <a:buChar char="§"/>
            </a:pPr>
            <a:r>
              <a:rPr kumimoji="1" lang="en-US" sz="2800" dirty="0">
                <a:latin typeface="Helvetica" pitchFamily="34" charset="0"/>
                <a:sym typeface="Marlett" pitchFamily="2" charset="2"/>
              </a:rPr>
              <a:t>Master  Circular dated October 01, 2021 on IRAC Norms &amp; clarificatory circulars dated November 12, 2021 and February 15, 2022</a:t>
            </a:r>
          </a:p>
          <a:p>
            <a:pPr marL="179388" indent="-179388" algn="just">
              <a:buClrTx/>
              <a:buFont typeface="Wingdings" pitchFamily="2" charset="2"/>
              <a:buChar char="§"/>
            </a:pPr>
            <a:r>
              <a:rPr kumimoji="1" lang="en-US" sz="2800" dirty="0">
                <a:latin typeface="Helvetica" pitchFamily="34" charset="0"/>
                <a:sym typeface="Marlett" pitchFamily="2" charset="2"/>
              </a:rPr>
              <a:t>Master Direction – RBI (Relief Measures by Banks in Areas affected by natural calamities) Directions, 2018 dated October 17, 2018</a:t>
            </a:r>
          </a:p>
          <a:p>
            <a:pPr marL="179388" indent="-179388" algn="just">
              <a:buClrTx/>
              <a:buFont typeface="Wingdings" pitchFamily="2" charset="2"/>
              <a:buChar char="§"/>
            </a:pPr>
            <a:r>
              <a:rPr kumimoji="1" lang="en-US" sz="2800" dirty="0">
                <a:solidFill>
                  <a:schemeClr val="tx1">
                    <a:lumMod val="65000"/>
                  </a:schemeClr>
                </a:solidFill>
                <a:latin typeface="Helvetica" pitchFamily="34" charset="0"/>
                <a:sym typeface="Marlett" pitchFamily="2" charset="2"/>
              </a:rPr>
              <a:t>Prudential Framework for Resolution of Stressed Asset –Circular dated June 07, 2019</a:t>
            </a:r>
          </a:p>
          <a:p>
            <a:pPr marL="179388" indent="-179388" algn="just">
              <a:buClrTx/>
              <a:buFont typeface="Wingdings" pitchFamily="2" charset="2"/>
              <a:buChar char="§"/>
            </a:pPr>
            <a:r>
              <a:rPr kumimoji="1" lang="en-US" sz="2800" dirty="0">
                <a:latin typeface="Helvetica" pitchFamily="34" charset="0"/>
                <a:sym typeface="Marlett" pitchFamily="2" charset="2"/>
              </a:rPr>
              <a:t>Relief for MSME Borrowers: 07.Feb.18, 08.Jun.18, 01.Jan.19, 11.Feb.20, </a:t>
            </a:r>
            <a:r>
              <a:rPr kumimoji="1" lang="en-US" sz="2800" u="sng" dirty="0">
                <a:latin typeface="Helvetica" pitchFamily="34" charset="0"/>
                <a:sym typeface="Marlett" pitchFamily="2" charset="2"/>
              </a:rPr>
              <a:t>06.Aug.20 &amp; 05.May.2021</a:t>
            </a:r>
          </a:p>
          <a:p>
            <a:pPr marL="179388" indent="-179388" algn="just">
              <a:buClrTx/>
              <a:buFont typeface="Wingdings" pitchFamily="2" charset="2"/>
              <a:buChar char="§"/>
            </a:pPr>
            <a:endParaRPr kumimoji="1" lang="en-US" sz="500" dirty="0">
              <a:latin typeface="Helvetica" pitchFamily="34" charset="0"/>
              <a:sym typeface="Marlett" pitchFamily="2" charset="2"/>
            </a:endParaRPr>
          </a:p>
          <a:p>
            <a:pPr marL="179388" indent="-179388" algn="just">
              <a:buClrTx/>
              <a:buFont typeface="Wingdings" pitchFamily="2" charset="2"/>
              <a:buChar char="§"/>
            </a:pPr>
            <a:endParaRPr lang="en-IN" sz="3000" dirty="0">
              <a:latin typeface="Helvetica" pitchFamily="34" charset="0"/>
            </a:endParaRPr>
          </a:p>
        </p:txBody>
      </p:sp>
      <p:sp>
        <p:nvSpPr>
          <p:cNvPr id="4" name="Slide Number Placeholder 3"/>
          <p:cNvSpPr>
            <a:spLocks noGrp="1"/>
          </p:cNvSpPr>
          <p:nvPr>
            <p:ph type="sldNum" sz="quarter" idx="4"/>
          </p:nvPr>
        </p:nvSpPr>
        <p:spPr>
          <a:xfrm>
            <a:off x="8028384" y="6021288"/>
            <a:ext cx="504056" cy="457200"/>
          </a:xfrm>
        </p:spPr>
        <p:txBody>
          <a:bodyPr/>
          <a:lstStyle/>
          <a:p>
            <a:pPr algn="ctr"/>
            <a:fld id="{F4AA42A7-961D-4773-B071-303B10095967}" type="slidenum">
              <a:rPr lang="en-IN" sz="1400" b="1" smtClean="0">
                <a:latin typeface="Helvetica" pitchFamily="34" charset="0"/>
              </a:rPr>
              <a:pPr algn="ctr"/>
              <a:t>3</a:t>
            </a:fld>
            <a:endParaRPr lang="en-IN" sz="2000" b="1" dirty="0">
              <a:latin typeface="Helvetica" pitchFamily="34" charset="0"/>
            </a:endParaRPr>
          </a:p>
        </p:txBody>
      </p:sp>
      <p:sp>
        <p:nvSpPr>
          <p:cNvPr id="5" name="Footer Placeholder 4"/>
          <p:cNvSpPr>
            <a:spLocks noGrp="1"/>
          </p:cNvSpPr>
          <p:nvPr>
            <p:ph type="ftr" sz="quarter" idx="3"/>
          </p:nvPr>
        </p:nvSpPr>
        <p:spPr>
          <a:xfrm>
            <a:off x="1331640" y="6093296"/>
            <a:ext cx="6480720" cy="360040"/>
          </a:xfrm>
        </p:spPr>
        <p:txBody>
          <a:bodyPr/>
          <a:lstStyle/>
          <a:p>
            <a:r>
              <a:rPr lang="en-IN" sz="1400" spc="100" dirty="0">
                <a:latin typeface="Helvetica" pitchFamily="34" charset="0"/>
                <a:cs typeface="Times New Roman" pitchFamily="18" charset="0"/>
              </a:rPr>
              <a:t>CA Dhananjay J. Gokhale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6900483"/>
              </p:ext>
            </p:extLst>
          </p:nvPr>
        </p:nvGraphicFramePr>
        <p:xfrm>
          <a:off x="533400" y="980728"/>
          <a:ext cx="8001000" cy="469086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Exceptions / Clarifications</a:t>
                      </a:r>
                    </a:p>
                  </a:txBody>
                  <a:tcPr>
                    <a:solidFill>
                      <a:schemeClr val="accent1">
                        <a:alpha val="0"/>
                      </a:schemeClr>
                    </a:solidFill>
                  </a:tcPr>
                </a:tc>
                <a:extLst>
                  <a:ext uri="{0D108BD9-81ED-4DB2-BD59-A6C34878D82A}">
                    <a16:rowId xmlns:a16="http://schemas.microsoft.com/office/drawing/2014/main" val="10000"/>
                  </a:ext>
                </a:extLst>
              </a:tr>
              <a:tr h="30175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solidFill>
                            <a:schemeClr val="tx1"/>
                          </a:solidFill>
                          <a:latin typeface="Helvetica" pitchFamily="34" charset="0"/>
                        </a:rPr>
                        <a:t>Straightaway</a:t>
                      </a:r>
                      <a:r>
                        <a:rPr lang="en-US" sz="2400" u="sng" baseline="0" dirty="0">
                          <a:solidFill>
                            <a:schemeClr val="tx1"/>
                          </a:solidFill>
                          <a:latin typeface="Helvetica" pitchFamily="34" charset="0"/>
                        </a:rPr>
                        <a:t> Classification (Potential threat of recovery)</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sng"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Fraud ….. </a:t>
                      </a:r>
                    </a:p>
                    <a:p>
                      <a:pPr marL="630238" marR="0" lvl="1"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100% to be</a:t>
                      </a:r>
                      <a:r>
                        <a:rPr lang="en-US" sz="2400" baseline="0" dirty="0">
                          <a:solidFill>
                            <a:schemeClr val="tx1"/>
                          </a:solidFill>
                          <a:latin typeface="Helvetica" pitchFamily="34" charset="0"/>
                        </a:rPr>
                        <a:t> provided irrespective of security spread over 4 quarters commencing from the quarter in which fraud has been detected, provided the unprovided provision is debited to ‘Other Reserves’</a:t>
                      </a:r>
                    </a:p>
                    <a:p>
                      <a:pPr marL="630238" marR="0" lvl="1"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endParaRPr lang="en-US" sz="2400" dirty="0">
                        <a:solidFill>
                          <a:schemeClr val="tx1"/>
                        </a:solidFill>
                        <a:latin typeface="Helvetica" pitchFamily="34" charset="0"/>
                      </a:endParaRPr>
                    </a:p>
                    <a:p>
                      <a:pPr marL="630238" marR="0" lvl="1"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If not reported</a:t>
                      </a:r>
                      <a:r>
                        <a:rPr lang="en-US" sz="2400" baseline="0" dirty="0">
                          <a:solidFill>
                            <a:schemeClr val="tx1"/>
                          </a:solidFill>
                          <a:latin typeface="Helvetica" pitchFamily="34" charset="0"/>
                        </a:rPr>
                        <a:t> to RBI within timeframe, 100% to be provided instantly</a:t>
                      </a:r>
                      <a:endParaRPr lang="en-US" sz="240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30</a:t>
            </a:fld>
            <a:endParaRPr lang="en-IN" sz="2000" b="1" dirty="0">
              <a:latin typeface="Helvetica"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584536"/>
        </p:xfrm>
        <a:graphic>
          <a:graphicData uri="http://schemas.openxmlformats.org/drawingml/2006/table">
            <a:tbl>
              <a:tblPr firstRow="1" bandRow="1">
                <a:tableStyleId>{5C22544A-7EE6-4342-B048-85BDC9FD1C3A}</a:tableStyleId>
              </a:tblPr>
              <a:tblGrid>
                <a:gridCol w="4000500">
                  <a:extLst>
                    <a:ext uri="{9D8B030D-6E8A-4147-A177-3AD203B41FA5}">
                      <a16:colId xmlns:a16="http://schemas.microsoft.com/office/drawing/2014/main" val="20000"/>
                    </a:ext>
                  </a:extLst>
                </a:gridCol>
                <a:gridCol w="4000500">
                  <a:extLst>
                    <a:ext uri="{9D8B030D-6E8A-4147-A177-3AD203B41FA5}">
                      <a16:colId xmlns:a16="http://schemas.microsoft.com/office/drawing/2014/main" val="20001"/>
                    </a:ext>
                  </a:extLst>
                </a:gridCol>
              </a:tblGrid>
              <a:tr h="57606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Exceptions / Clarifications</a:t>
                      </a:r>
                    </a:p>
                  </a:txBody>
                  <a:tcPr>
                    <a:solidFill>
                      <a:schemeClr val="accent1">
                        <a:alpha val="0"/>
                      </a:schemeClr>
                    </a:solidFill>
                  </a:tcPr>
                </a:tc>
                <a:tc hMerge="1">
                  <a:txBody>
                    <a:bodyPr/>
                    <a:lstStyle/>
                    <a:p>
                      <a:endParaRPr lang="en-IN"/>
                    </a:p>
                  </a:txBody>
                  <a:tcPr/>
                </a:tc>
                <a:extLst>
                  <a:ext uri="{0D108BD9-81ED-4DB2-BD59-A6C34878D82A}">
                    <a16:rowId xmlns:a16="http://schemas.microsoft.com/office/drawing/2014/main" val="10000"/>
                  </a:ext>
                </a:extLst>
              </a:tr>
              <a:tr h="2286000">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u="sng" dirty="0">
                          <a:solidFill>
                            <a:schemeClr val="tx1"/>
                          </a:solidFill>
                          <a:latin typeface="Helvetica" pitchFamily="34" charset="0"/>
                        </a:rPr>
                        <a:t>Solitary</a:t>
                      </a:r>
                      <a:r>
                        <a:rPr lang="en-US" sz="2400" u="sng" baseline="0" dirty="0">
                          <a:solidFill>
                            <a:schemeClr val="tx1"/>
                          </a:solidFill>
                          <a:latin typeface="Helvetica" pitchFamily="34" charset="0"/>
                        </a:rPr>
                        <a:t> or few credit entries recorded before Balance Sheet to </a:t>
                      </a:r>
                      <a:r>
                        <a:rPr lang="en-US" sz="2400" u="sng" baseline="0" dirty="0" err="1">
                          <a:solidFill>
                            <a:schemeClr val="tx1"/>
                          </a:solidFill>
                          <a:latin typeface="Helvetica" pitchFamily="34" charset="0"/>
                        </a:rPr>
                        <a:t>regularise</a:t>
                      </a:r>
                      <a:r>
                        <a:rPr lang="en-US" sz="2400" u="sng" baseline="0" dirty="0">
                          <a:solidFill>
                            <a:schemeClr val="tx1"/>
                          </a:solidFill>
                          <a:latin typeface="Helvetica" pitchFamily="34" charset="0"/>
                        </a:rPr>
                        <a:t> the account</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sng"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dirty="0">
                          <a:solidFill>
                            <a:schemeClr val="tx1"/>
                          </a:solidFill>
                          <a:latin typeface="Helvetica" pitchFamily="34" charset="0"/>
                        </a:rPr>
                        <a:t>Whether the account is having inherent weakness?</a:t>
                      </a:r>
                    </a:p>
                    <a:p>
                      <a:pPr marL="173038" marR="0" indent="-173038"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dirty="0">
                        <a:solidFill>
                          <a:schemeClr val="tx1"/>
                        </a:solidFill>
                        <a:latin typeface="Helvetica" pitchFamily="34" charset="0"/>
                      </a:endParaRPr>
                    </a:p>
                  </a:txBody>
                  <a:tcPr>
                    <a:solidFill>
                      <a:schemeClr val="accent1">
                        <a:alpha val="0"/>
                      </a:schemeClr>
                    </a:solidFill>
                  </a:tcPr>
                </a:tc>
                <a:tc hMerge="1">
                  <a:txBody>
                    <a:bodyPr/>
                    <a:lstStyle/>
                    <a:p>
                      <a:endParaRPr lang="en-IN"/>
                    </a:p>
                  </a:txBody>
                  <a:tcPr/>
                </a:tc>
                <a:extLst>
                  <a:ext uri="{0D108BD9-81ED-4DB2-BD59-A6C34878D82A}">
                    <a16:rowId xmlns:a16="http://schemas.microsoft.com/office/drawing/2014/main" val="10001"/>
                  </a:ext>
                </a:extLst>
              </a:tr>
              <a:tr h="5337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Yes</a:t>
                      </a:r>
                    </a:p>
                  </a:txBody>
                  <a:tcPr>
                    <a:solidFill>
                      <a:schemeClr val="accent1">
                        <a:alpha val="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No</a:t>
                      </a:r>
                    </a:p>
                  </a:txBody>
                  <a:tcPr>
                    <a:solidFill>
                      <a:schemeClr val="accent1">
                        <a:alpha val="0"/>
                      </a:schemeClr>
                    </a:solidFill>
                  </a:tcPr>
                </a:tc>
                <a:extLst>
                  <a:ext uri="{0D108BD9-81ED-4DB2-BD59-A6C34878D82A}">
                    <a16:rowId xmlns:a16="http://schemas.microsoft.com/office/drawing/2014/main" val="10002"/>
                  </a:ext>
                </a:extLst>
              </a:tr>
              <a:tr h="11887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Mark the account as NPA</a:t>
                      </a: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The bank to evidence the auditors about manner of regularisation of account</a:t>
                      </a:r>
                    </a:p>
                  </a:txBody>
                  <a:tcPr>
                    <a:solidFill>
                      <a:schemeClr val="accent1">
                        <a:alpha val="0"/>
                      </a:schemeClr>
                    </a:solidFill>
                  </a:tcPr>
                </a:tc>
                <a:extLst>
                  <a:ext uri="{0D108BD9-81ED-4DB2-BD59-A6C34878D82A}">
                    <a16:rowId xmlns:a16="http://schemas.microsoft.com/office/drawing/2014/main" val="10003"/>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31</a:t>
            </a:fld>
            <a:endParaRPr lang="en-IN" sz="2000" b="1" dirty="0">
              <a:latin typeface="Helvetica" pitchFamily="34" charset="0"/>
            </a:endParaRPr>
          </a:p>
        </p:txBody>
      </p:sp>
      <p:cxnSp>
        <p:nvCxnSpPr>
          <p:cNvPr id="7" name="Straight Arrow Connector 6"/>
          <p:cNvCxnSpPr/>
          <p:nvPr/>
        </p:nvCxnSpPr>
        <p:spPr bwMode="auto">
          <a:xfrm flipH="1">
            <a:off x="2555776" y="3140968"/>
            <a:ext cx="1728192" cy="57606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p:cNvCxnSpPr/>
          <p:nvPr/>
        </p:nvCxnSpPr>
        <p:spPr bwMode="auto">
          <a:xfrm>
            <a:off x="4427984" y="3140968"/>
            <a:ext cx="1800200"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322782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Mandatory Valuation of Securities</a:t>
                      </a:r>
                    </a:p>
                  </a:txBody>
                  <a:tcPr>
                    <a:solidFill>
                      <a:schemeClr val="accent1">
                        <a:alpha val="0"/>
                      </a:schemeClr>
                    </a:solidFill>
                  </a:tcPr>
                </a:tc>
                <a:extLst>
                  <a:ext uri="{0D108BD9-81ED-4DB2-BD59-A6C34878D82A}">
                    <a16:rowId xmlns:a16="http://schemas.microsoft.com/office/drawing/2014/main" val="10000"/>
                  </a:ext>
                </a:extLst>
              </a:tr>
              <a:tr h="26517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u="sng" dirty="0">
                          <a:solidFill>
                            <a:schemeClr val="tx1"/>
                          </a:solidFill>
                          <a:latin typeface="Helvetica" pitchFamily="34" charset="0"/>
                        </a:rPr>
                        <a:t>Applicable only if balance in NPA is</a:t>
                      </a:r>
                      <a:r>
                        <a:rPr lang="en-US" sz="2400" u="sng" baseline="0" dirty="0">
                          <a:solidFill>
                            <a:schemeClr val="tx1"/>
                          </a:solidFill>
                          <a:latin typeface="Helvetica" pitchFamily="34" charset="0"/>
                        </a:rPr>
                        <a:t> Rs. 5 </a:t>
                      </a:r>
                      <a:r>
                        <a:rPr lang="en-US" sz="2400" u="sng" baseline="0" dirty="0" err="1">
                          <a:solidFill>
                            <a:schemeClr val="tx1"/>
                          </a:solidFill>
                          <a:latin typeface="Helvetica" pitchFamily="34" charset="0"/>
                        </a:rPr>
                        <a:t>crores</a:t>
                      </a:r>
                      <a:r>
                        <a:rPr lang="en-US" sz="2400" u="sng" baseline="0" dirty="0">
                          <a:solidFill>
                            <a:schemeClr val="tx1"/>
                          </a:solidFill>
                          <a:latin typeface="Helvetica" pitchFamily="34" charset="0"/>
                        </a:rPr>
                        <a:t> &amp; above</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sng"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Annual Stock Audit by external agencies</a:t>
                      </a: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endParaRPr lang="en-US" sz="24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Immovable Properties – Valuation to be carried out once in three</a:t>
                      </a:r>
                      <a:r>
                        <a:rPr lang="en-US" sz="2400" baseline="0" dirty="0">
                          <a:solidFill>
                            <a:schemeClr val="tx1"/>
                          </a:solidFill>
                          <a:latin typeface="Helvetica" pitchFamily="34" charset="0"/>
                        </a:rPr>
                        <a:t> years by approve </a:t>
                      </a:r>
                      <a:r>
                        <a:rPr lang="en-US" sz="2400" baseline="0" dirty="0" err="1">
                          <a:solidFill>
                            <a:schemeClr val="tx1"/>
                          </a:solidFill>
                          <a:latin typeface="Helvetica" pitchFamily="34" charset="0"/>
                        </a:rPr>
                        <a:t>valuer</a:t>
                      </a:r>
                      <a:endParaRPr lang="en-US" sz="240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32</a:t>
            </a:fld>
            <a:endParaRPr lang="en-IN" sz="2000" b="1" dirty="0">
              <a:latin typeface="Helvetica"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153976458"/>
              </p:ext>
            </p:extLst>
          </p:nvPr>
        </p:nvGraphicFramePr>
        <p:xfrm>
          <a:off x="533400" y="980728"/>
          <a:ext cx="8001000" cy="917142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0" dirty="0">
                          <a:solidFill>
                            <a:schemeClr val="tx1"/>
                          </a:solidFill>
                          <a:latin typeface="Helvetica" pitchFamily="34" charset="0"/>
                        </a:rPr>
                        <a:t>Vital aspects of Asset Classification / Upgradation</a:t>
                      </a:r>
                    </a:p>
                  </a:txBody>
                  <a:tcPr>
                    <a:solidFill>
                      <a:schemeClr val="accent1">
                        <a:alpha val="0"/>
                      </a:schemeClr>
                    </a:solidFill>
                  </a:tcPr>
                </a:tc>
                <a:extLst>
                  <a:ext uri="{0D108BD9-81ED-4DB2-BD59-A6C34878D82A}">
                    <a16:rowId xmlns:a16="http://schemas.microsoft.com/office/drawing/2014/main" val="10000"/>
                  </a:ext>
                </a:extLst>
              </a:tr>
              <a:tr h="41148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u="sng"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SG" sz="2400" dirty="0">
                          <a:solidFill>
                            <a:schemeClr val="tx1"/>
                          </a:solidFill>
                          <a:latin typeface="Helvetica" pitchFamily="34" charset="0"/>
                        </a:rPr>
                        <a:t>Automation of IRAC and provisioning process in banks (RBI Circular dated 14.Sep.2020) w.e.f. 30.Jun.2021</a:t>
                      </a:r>
                      <a:endParaRPr lang="en-US" sz="24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endParaRPr lang="en-US" sz="24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SG" sz="2400" dirty="0">
                          <a:solidFill>
                            <a:schemeClr val="tx1"/>
                          </a:solidFill>
                          <a:latin typeface="Helvetica" pitchFamily="34" charset="0"/>
                        </a:rPr>
                        <a:t>Upgradation of NPAs – </a:t>
                      </a:r>
                      <a:r>
                        <a:rPr lang="en-SG" sz="2400" dirty="0" err="1">
                          <a:solidFill>
                            <a:schemeClr val="tx1"/>
                          </a:solidFill>
                          <a:latin typeface="Helvetica" pitchFamily="34" charset="0"/>
                        </a:rPr>
                        <a:t>Criterias</a:t>
                      </a:r>
                      <a:endParaRPr lang="en-SG" sz="24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endParaRPr lang="en-SG" sz="2400" dirty="0">
                        <a:solidFill>
                          <a:schemeClr val="tx1"/>
                        </a:solidFill>
                        <a:latin typeface="Helvetica" pitchFamily="34" charset="0"/>
                      </a:endParaRPr>
                    </a:p>
                    <a:p>
                      <a:pPr marL="173038" marR="0" indent="-173038"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SG" sz="2400" dirty="0">
                          <a:solidFill>
                            <a:schemeClr val="tx1"/>
                          </a:solidFill>
                          <a:latin typeface="Helvetica" pitchFamily="34" charset="0"/>
                        </a:rPr>
                        <a:t>Upgradation of NPAs</a:t>
                      </a:r>
                    </a:p>
                    <a:p>
                      <a:pPr marL="800100" marR="0" lvl="1"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SG" sz="2400" dirty="0">
                          <a:solidFill>
                            <a:schemeClr val="tx1"/>
                          </a:solidFill>
                          <a:latin typeface="Helvetica" pitchFamily="34" charset="0"/>
                        </a:rPr>
                        <a:t>Partial Recoveries at </a:t>
                      </a:r>
                      <a:r>
                        <a:rPr lang="en-SG" sz="2400" dirty="0" err="1">
                          <a:solidFill>
                            <a:schemeClr val="tx1"/>
                          </a:solidFill>
                          <a:latin typeface="Helvetica" pitchFamily="34" charset="0"/>
                        </a:rPr>
                        <a:t>cust</a:t>
                      </a:r>
                      <a:r>
                        <a:rPr lang="en-SG" sz="2400" dirty="0">
                          <a:solidFill>
                            <a:schemeClr val="tx1"/>
                          </a:solidFill>
                          <a:latin typeface="Helvetica" pitchFamily="34" charset="0"/>
                        </a:rPr>
                        <a:t>-id level</a:t>
                      </a:r>
                    </a:p>
                    <a:p>
                      <a:pPr marL="800100" marR="0" lvl="1"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SG" sz="2400" dirty="0">
                          <a:solidFill>
                            <a:schemeClr val="tx1"/>
                          </a:solidFill>
                          <a:latin typeface="Helvetica" pitchFamily="34" charset="0"/>
                        </a:rPr>
                        <a:t>Subsequent recoveries (after date of Balance Sheet)</a:t>
                      </a:r>
                    </a:p>
                    <a:p>
                      <a:pPr marL="800100" marR="0" lvl="1"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40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41148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324972655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33</a:t>
            </a:fld>
            <a:endParaRPr lang="en-IN" sz="2000" b="1" dirty="0">
              <a:latin typeface="Helvetica"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Relief for MSME Borrowers</a:t>
            </a:r>
            <a:endParaRPr lang="en-IN" b="1" dirty="0">
              <a:latin typeface="Helvetica" pitchFamily="34" charset="0"/>
            </a:endParaRPr>
          </a:p>
        </p:txBody>
      </p:sp>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34</a:t>
            </a:fld>
            <a:endParaRPr lang="en-IN" sz="2000" b="1" dirty="0">
              <a:latin typeface="Helvetica" pitchFamily="34" charset="0"/>
            </a:endParaRPr>
          </a:p>
        </p:txBody>
      </p:sp>
      <p:graphicFrame>
        <p:nvGraphicFramePr>
          <p:cNvPr id="7" name="Table 8">
            <a:extLst>
              <a:ext uri="{FF2B5EF4-FFF2-40B4-BE49-F238E27FC236}">
                <a16:creationId xmlns:a16="http://schemas.microsoft.com/office/drawing/2014/main" id="{FC61CA8B-D817-4543-A295-84663796AC53}"/>
              </a:ext>
            </a:extLst>
          </p:cNvPr>
          <p:cNvGraphicFramePr>
            <a:graphicFrameLocks noGrp="1"/>
          </p:cNvGraphicFramePr>
          <p:nvPr>
            <p:ph idx="1"/>
            <p:extLst>
              <p:ext uri="{D42A27DB-BD31-4B8C-83A1-F6EECF244321}">
                <p14:modId xmlns:p14="http://schemas.microsoft.com/office/powerpoint/2010/main" val="1723945978"/>
              </p:ext>
            </p:extLst>
          </p:nvPr>
        </p:nvGraphicFramePr>
        <p:xfrm>
          <a:off x="533400" y="1524000"/>
          <a:ext cx="7935144" cy="3134360"/>
        </p:xfrm>
        <a:graphic>
          <a:graphicData uri="http://schemas.openxmlformats.org/drawingml/2006/table">
            <a:tbl>
              <a:tblPr firstRow="1" bandRow="1">
                <a:tableStyleId>{5C22544A-7EE6-4342-B048-85BDC9FD1C3A}</a:tableStyleId>
              </a:tblPr>
              <a:tblGrid>
                <a:gridCol w="1950368">
                  <a:extLst>
                    <a:ext uri="{9D8B030D-6E8A-4147-A177-3AD203B41FA5}">
                      <a16:colId xmlns:a16="http://schemas.microsoft.com/office/drawing/2014/main" val="1467944832"/>
                    </a:ext>
                  </a:extLst>
                </a:gridCol>
                <a:gridCol w="4032448">
                  <a:extLst>
                    <a:ext uri="{9D8B030D-6E8A-4147-A177-3AD203B41FA5}">
                      <a16:colId xmlns:a16="http://schemas.microsoft.com/office/drawing/2014/main" val="552309612"/>
                    </a:ext>
                  </a:extLst>
                </a:gridCol>
                <a:gridCol w="1952328">
                  <a:extLst>
                    <a:ext uri="{9D8B030D-6E8A-4147-A177-3AD203B41FA5}">
                      <a16:colId xmlns:a16="http://schemas.microsoft.com/office/drawing/2014/main" val="3265752053"/>
                    </a:ext>
                  </a:extLst>
                </a:gridCol>
              </a:tblGrid>
              <a:tr h="370840">
                <a:tc>
                  <a:txBody>
                    <a:bodyPr/>
                    <a:lstStyle/>
                    <a:p>
                      <a:r>
                        <a:rPr lang="en-IN" dirty="0">
                          <a:solidFill>
                            <a:schemeClr val="tx1"/>
                          </a:solidFill>
                        </a:rPr>
                        <a:t>Date of Circular</a:t>
                      </a:r>
                    </a:p>
                  </a:txBody>
                  <a:tcPr>
                    <a:solidFill>
                      <a:schemeClr val="accent1">
                        <a:alpha val="7000"/>
                      </a:schemeClr>
                    </a:solidFill>
                  </a:tcPr>
                </a:tc>
                <a:tc>
                  <a:txBody>
                    <a:bodyPr/>
                    <a:lstStyle/>
                    <a:p>
                      <a:r>
                        <a:rPr lang="en-IN" dirty="0">
                          <a:solidFill>
                            <a:schemeClr val="tx1"/>
                          </a:solidFill>
                        </a:rPr>
                        <a:t>Details of Circular</a:t>
                      </a:r>
                    </a:p>
                  </a:txBody>
                  <a:tcPr>
                    <a:solidFill>
                      <a:schemeClr val="accent1">
                        <a:alpha val="7000"/>
                      </a:schemeClr>
                    </a:solidFill>
                  </a:tcPr>
                </a:tc>
                <a:tc>
                  <a:txBody>
                    <a:bodyPr/>
                    <a:lstStyle/>
                    <a:p>
                      <a:r>
                        <a:rPr lang="en-IN" dirty="0">
                          <a:solidFill>
                            <a:schemeClr val="tx1"/>
                          </a:solidFill>
                        </a:rPr>
                        <a:t>PA cut-off date</a:t>
                      </a:r>
                    </a:p>
                  </a:txBody>
                  <a:tcPr>
                    <a:solidFill>
                      <a:schemeClr val="accent1">
                        <a:alpha val="7000"/>
                      </a:schemeClr>
                    </a:solidFill>
                  </a:tcPr>
                </a:tc>
                <a:extLst>
                  <a:ext uri="{0D108BD9-81ED-4DB2-BD59-A6C34878D82A}">
                    <a16:rowId xmlns:a16="http://schemas.microsoft.com/office/drawing/2014/main" val="4034438772"/>
                  </a:ext>
                </a:extLst>
              </a:tr>
              <a:tr h="370840">
                <a:tc>
                  <a:txBody>
                    <a:bodyPr/>
                    <a:lstStyle/>
                    <a:p>
                      <a:r>
                        <a:rPr lang="en-IN" dirty="0">
                          <a:solidFill>
                            <a:schemeClr val="tx1"/>
                          </a:solidFill>
                        </a:rPr>
                        <a:t>07.Feb.2018</a:t>
                      </a:r>
                    </a:p>
                  </a:txBody>
                  <a:tcPr>
                    <a:solidFill>
                      <a:schemeClr val="accent1">
                        <a:tint val="40000"/>
                        <a:alpha val="7000"/>
                      </a:schemeClr>
                    </a:solidFill>
                  </a:tcPr>
                </a:tc>
                <a:tc>
                  <a:txBody>
                    <a:bodyPr/>
                    <a:lstStyle/>
                    <a:p>
                      <a:r>
                        <a:rPr lang="en-IN" dirty="0">
                          <a:solidFill>
                            <a:schemeClr val="tx1"/>
                          </a:solidFill>
                        </a:rPr>
                        <a:t>One time restructuring of </a:t>
                      </a:r>
                      <a:r>
                        <a:rPr lang="en-IN">
                          <a:solidFill>
                            <a:schemeClr val="tx1"/>
                          </a:solidFill>
                        </a:rPr>
                        <a:t>MSME Advances</a:t>
                      </a:r>
                      <a:endParaRPr lang="en-IN" dirty="0">
                        <a:solidFill>
                          <a:schemeClr val="tx1"/>
                        </a:solidFill>
                      </a:endParaRPr>
                    </a:p>
                  </a:txBody>
                  <a:tcPr>
                    <a:solidFill>
                      <a:schemeClr val="accent1">
                        <a:tint val="40000"/>
                        <a:alpha val="7000"/>
                      </a:schemeClr>
                    </a:solidFill>
                  </a:tcPr>
                </a:tc>
                <a:tc>
                  <a:txBody>
                    <a:bodyPr/>
                    <a:lstStyle/>
                    <a:p>
                      <a:r>
                        <a:rPr lang="en-IN" dirty="0">
                          <a:solidFill>
                            <a:schemeClr val="tx1"/>
                          </a:solidFill>
                        </a:rPr>
                        <a:t>31.Aug.2017</a:t>
                      </a:r>
                    </a:p>
                  </a:txBody>
                  <a:tcPr>
                    <a:solidFill>
                      <a:schemeClr val="accent1">
                        <a:tint val="40000"/>
                        <a:alpha val="7000"/>
                      </a:schemeClr>
                    </a:solidFill>
                  </a:tcPr>
                </a:tc>
                <a:extLst>
                  <a:ext uri="{0D108BD9-81ED-4DB2-BD59-A6C34878D82A}">
                    <a16:rowId xmlns:a16="http://schemas.microsoft.com/office/drawing/2014/main" val="3558665347"/>
                  </a:ext>
                </a:extLst>
              </a:tr>
              <a:tr h="370840">
                <a:tc>
                  <a:txBody>
                    <a:bodyPr/>
                    <a:lstStyle/>
                    <a:p>
                      <a:r>
                        <a:rPr lang="en-IN" dirty="0">
                          <a:solidFill>
                            <a:schemeClr val="tx1"/>
                          </a:solidFill>
                        </a:rPr>
                        <a:t>06.Jun.2018</a:t>
                      </a:r>
                    </a:p>
                  </a:txBody>
                  <a:tcPr>
                    <a:solidFill>
                      <a:schemeClr val="accent1">
                        <a:tint val="20000"/>
                        <a:alpha val="7000"/>
                      </a:schemeClr>
                    </a:solidFill>
                  </a:tcPr>
                </a:tc>
                <a:tc>
                  <a:txBody>
                    <a:bodyPr/>
                    <a:lstStyle/>
                    <a:p>
                      <a:r>
                        <a:rPr lang="en-IN" dirty="0">
                          <a:solidFill>
                            <a:schemeClr val="tx1"/>
                          </a:solidFill>
                        </a:rPr>
                        <a:t>Encouraged formalisation of MSME Sector</a:t>
                      </a:r>
                    </a:p>
                  </a:txBody>
                  <a:tcPr>
                    <a:solidFill>
                      <a:schemeClr val="accent1">
                        <a:tint val="20000"/>
                        <a:alpha val="7000"/>
                      </a:schemeClr>
                    </a:solidFill>
                  </a:tcPr>
                </a:tc>
                <a:tc>
                  <a:txBody>
                    <a:bodyPr/>
                    <a:lstStyle/>
                    <a:p>
                      <a:endParaRPr lang="en-IN" dirty="0">
                        <a:solidFill>
                          <a:schemeClr val="tx1"/>
                        </a:solidFill>
                      </a:endParaRPr>
                    </a:p>
                  </a:txBody>
                  <a:tcPr>
                    <a:solidFill>
                      <a:schemeClr val="accent1">
                        <a:tint val="20000"/>
                        <a:alpha val="7000"/>
                      </a:schemeClr>
                    </a:solidFill>
                  </a:tcPr>
                </a:tc>
                <a:extLst>
                  <a:ext uri="{0D108BD9-81ED-4DB2-BD59-A6C34878D82A}">
                    <a16:rowId xmlns:a16="http://schemas.microsoft.com/office/drawing/2014/main" val="486178953"/>
                  </a:ext>
                </a:extLst>
              </a:tr>
              <a:tr h="370840">
                <a:tc>
                  <a:txBody>
                    <a:bodyPr/>
                    <a:lstStyle/>
                    <a:p>
                      <a:r>
                        <a:rPr lang="en-IN" dirty="0">
                          <a:solidFill>
                            <a:schemeClr val="tx1"/>
                          </a:solidFill>
                        </a:rPr>
                        <a:t>01.Jan.2019</a:t>
                      </a:r>
                    </a:p>
                  </a:txBody>
                  <a:tcPr>
                    <a:solidFill>
                      <a:schemeClr val="accent1">
                        <a:tint val="40000"/>
                        <a:alpha val="7000"/>
                      </a:schemeClr>
                    </a:solidFill>
                  </a:tcPr>
                </a:tc>
                <a:tc>
                  <a:txBody>
                    <a:bodyPr/>
                    <a:lstStyle/>
                    <a:p>
                      <a:r>
                        <a:rPr lang="en-IN" dirty="0">
                          <a:solidFill>
                            <a:schemeClr val="tx1"/>
                          </a:solidFill>
                        </a:rPr>
                        <a:t>Scheme extended (31.Mar.2020)</a:t>
                      </a:r>
                    </a:p>
                  </a:txBody>
                  <a:tcPr>
                    <a:solidFill>
                      <a:schemeClr val="accent1">
                        <a:tint val="40000"/>
                        <a:alpha val="7000"/>
                      </a:schemeClr>
                    </a:solidFill>
                  </a:tcPr>
                </a:tc>
                <a:tc>
                  <a:txBody>
                    <a:bodyPr/>
                    <a:lstStyle/>
                    <a:p>
                      <a:r>
                        <a:rPr lang="en-IN" dirty="0">
                          <a:solidFill>
                            <a:schemeClr val="tx1"/>
                          </a:solidFill>
                        </a:rPr>
                        <a:t>01.Jan.2019</a:t>
                      </a:r>
                    </a:p>
                  </a:txBody>
                  <a:tcPr>
                    <a:solidFill>
                      <a:schemeClr val="accent1">
                        <a:tint val="40000"/>
                        <a:alpha val="7000"/>
                      </a:schemeClr>
                    </a:solidFill>
                  </a:tcPr>
                </a:tc>
                <a:extLst>
                  <a:ext uri="{0D108BD9-81ED-4DB2-BD59-A6C34878D82A}">
                    <a16:rowId xmlns:a16="http://schemas.microsoft.com/office/drawing/2014/main" val="4019726030"/>
                  </a:ext>
                </a:extLst>
              </a:tr>
              <a:tr h="370840">
                <a:tc>
                  <a:txBody>
                    <a:bodyPr/>
                    <a:lstStyle/>
                    <a:p>
                      <a:r>
                        <a:rPr lang="en-IN" dirty="0">
                          <a:solidFill>
                            <a:schemeClr val="tx1"/>
                          </a:solidFill>
                        </a:rPr>
                        <a:t>11.Feb.2020</a:t>
                      </a:r>
                    </a:p>
                  </a:txBody>
                  <a:tcPr>
                    <a:solidFill>
                      <a:schemeClr val="accent1">
                        <a:tint val="40000"/>
                        <a:alpha val="7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Scheme extended (31.Dec.2020)</a:t>
                      </a:r>
                    </a:p>
                  </a:txBody>
                  <a:tcPr>
                    <a:solidFill>
                      <a:schemeClr val="accent1">
                        <a:tint val="40000"/>
                        <a:alpha val="7000"/>
                      </a:schemeClr>
                    </a:solidFill>
                  </a:tcPr>
                </a:tc>
                <a:tc>
                  <a:txBody>
                    <a:bodyPr/>
                    <a:lstStyle/>
                    <a:p>
                      <a:r>
                        <a:rPr lang="en-IN" dirty="0">
                          <a:solidFill>
                            <a:schemeClr val="tx1"/>
                          </a:solidFill>
                        </a:rPr>
                        <a:t>01.Jan.2020</a:t>
                      </a:r>
                    </a:p>
                  </a:txBody>
                  <a:tcPr>
                    <a:solidFill>
                      <a:schemeClr val="accent1">
                        <a:tint val="40000"/>
                        <a:alpha val="7000"/>
                      </a:schemeClr>
                    </a:solidFill>
                  </a:tcPr>
                </a:tc>
                <a:extLst>
                  <a:ext uri="{0D108BD9-81ED-4DB2-BD59-A6C34878D82A}">
                    <a16:rowId xmlns:a16="http://schemas.microsoft.com/office/drawing/2014/main" val="2452204604"/>
                  </a:ext>
                </a:extLst>
              </a:tr>
              <a:tr h="370840">
                <a:tc>
                  <a:txBody>
                    <a:bodyPr/>
                    <a:lstStyle/>
                    <a:p>
                      <a:r>
                        <a:rPr lang="en-IN" dirty="0">
                          <a:solidFill>
                            <a:schemeClr val="tx1"/>
                          </a:solidFill>
                        </a:rPr>
                        <a:t>06.Aug.2020</a:t>
                      </a:r>
                    </a:p>
                  </a:txBody>
                  <a:tcPr>
                    <a:solidFill>
                      <a:schemeClr val="accent1">
                        <a:tint val="40000"/>
                        <a:alpha val="7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Scheme extended (31.Mar.2021)</a:t>
                      </a:r>
                    </a:p>
                  </a:txBody>
                  <a:tcPr>
                    <a:solidFill>
                      <a:schemeClr val="accent1">
                        <a:tint val="40000"/>
                        <a:alpha val="7000"/>
                      </a:schemeClr>
                    </a:solidFill>
                  </a:tcPr>
                </a:tc>
                <a:tc>
                  <a:txBody>
                    <a:bodyPr/>
                    <a:lstStyle/>
                    <a:p>
                      <a:r>
                        <a:rPr lang="en-IN" dirty="0">
                          <a:solidFill>
                            <a:schemeClr val="tx1"/>
                          </a:solidFill>
                        </a:rPr>
                        <a:t>01.Mar.2020</a:t>
                      </a:r>
                    </a:p>
                  </a:txBody>
                  <a:tcPr>
                    <a:solidFill>
                      <a:schemeClr val="accent1">
                        <a:tint val="40000"/>
                        <a:alpha val="7000"/>
                      </a:schemeClr>
                    </a:solidFill>
                  </a:tcPr>
                </a:tc>
                <a:extLst>
                  <a:ext uri="{0D108BD9-81ED-4DB2-BD59-A6C34878D82A}">
                    <a16:rowId xmlns:a16="http://schemas.microsoft.com/office/drawing/2014/main" val="3981452151"/>
                  </a:ext>
                </a:extLst>
              </a:tr>
              <a:tr h="370840">
                <a:tc>
                  <a:txBody>
                    <a:bodyPr/>
                    <a:lstStyle/>
                    <a:p>
                      <a:r>
                        <a:rPr lang="en-IN" dirty="0">
                          <a:solidFill>
                            <a:schemeClr val="tx1"/>
                          </a:solidFill>
                        </a:rPr>
                        <a:t>05.May.2021</a:t>
                      </a:r>
                    </a:p>
                  </a:txBody>
                  <a:tcPr>
                    <a:solidFill>
                      <a:schemeClr val="accent1">
                        <a:tint val="40000"/>
                        <a:alpha val="7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Scheme extended (30.Sep.2021)</a:t>
                      </a:r>
                    </a:p>
                  </a:txBody>
                  <a:tcPr>
                    <a:solidFill>
                      <a:schemeClr val="accent1">
                        <a:tint val="40000"/>
                        <a:alpha val="7000"/>
                      </a:schemeClr>
                    </a:solidFill>
                  </a:tcPr>
                </a:tc>
                <a:tc>
                  <a:txBody>
                    <a:bodyPr/>
                    <a:lstStyle/>
                    <a:p>
                      <a:r>
                        <a:rPr lang="en-IN" dirty="0">
                          <a:solidFill>
                            <a:schemeClr val="tx1"/>
                          </a:solidFill>
                        </a:rPr>
                        <a:t>31.Mar.2021</a:t>
                      </a:r>
                    </a:p>
                  </a:txBody>
                  <a:tcPr>
                    <a:solidFill>
                      <a:schemeClr val="accent1">
                        <a:tint val="40000"/>
                        <a:alpha val="7000"/>
                      </a:schemeClr>
                    </a:solidFill>
                  </a:tcPr>
                </a:tc>
                <a:extLst>
                  <a:ext uri="{0D108BD9-81ED-4DB2-BD59-A6C34878D82A}">
                    <a16:rowId xmlns:a16="http://schemas.microsoft.com/office/drawing/2014/main" val="2259109055"/>
                  </a:ext>
                </a:extLst>
              </a:tr>
            </a:tbl>
          </a:graphicData>
        </a:graphic>
      </p:graphicFrame>
    </p:spTree>
    <p:extLst>
      <p:ext uri="{BB962C8B-B14F-4D97-AF65-F5344CB8AC3E}">
        <p14:creationId xmlns:p14="http://schemas.microsoft.com/office/powerpoint/2010/main" val="6789366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Relief for MSME Borrowers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560719197"/>
              </p:ext>
            </p:extLst>
          </p:nvPr>
        </p:nvGraphicFramePr>
        <p:xfrm>
          <a:off x="533400" y="980728"/>
          <a:ext cx="8001000" cy="3624408"/>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Circular dated</a:t>
                      </a:r>
                      <a:r>
                        <a:rPr lang="en-US" sz="2400" b="0" baseline="0" dirty="0">
                          <a:solidFill>
                            <a:schemeClr val="tx1"/>
                          </a:solidFill>
                          <a:latin typeface="Helvetica" pitchFamily="34" charset="0"/>
                        </a:rPr>
                        <a:t> May 05, 2021</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936104">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kern="1200" baseline="0" dirty="0">
                          <a:solidFill>
                            <a:schemeClr val="tx1"/>
                          </a:solidFill>
                          <a:latin typeface="Helvetica" pitchFamily="34" charset="0"/>
                          <a:ea typeface="+mn-ea"/>
                          <a:cs typeface="+mn-cs"/>
                        </a:rPr>
                        <a:t>MSME Sector restructuring of advances (in continuation of 06.Aug.2020 circular)</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IN" sz="2400" kern="1200" baseline="0" dirty="0">
                        <a:solidFill>
                          <a:schemeClr val="tx1"/>
                        </a:solidFill>
                        <a:latin typeface="Helvetica" pitchFamily="34" charset="0"/>
                        <a:ea typeface="+mn-ea"/>
                        <a:cs typeface="+mn-cs"/>
                      </a:endParaRPr>
                    </a:p>
                  </a:txBody>
                  <a:tcPr>
                    <a:solidFill>
                      <a:schemeClr val="accent1">
                        <a:alpha val="0"/>
                      </a:schemeClr>
                    </a:solidFill>
                  </a:tcPr>
                </a:tc>
                <a:extLst>
                  <a:ext uri="{0D108BD9-81ED-4DB2-BD59-A6C34878D82A}">
                    <a16:rowId xmlns:a16="http://schemas.microsoft.com/office/drawing/2014/main" val="10001"/>
                  </a:ext>
                </a:extLst>
              </a:tr>
              <a:tr h="1859624">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u="none" dirty="0">
                          <a:solidFill>
                            <a:schemeClr val="tx1"/>
                          </a:solidFill>
                        </a:rPr>
                        <a:t>One time relaxation given for restructuring of MSME standard accounts without downgrade subject to conditions</a:t>
                      </a:r>
                      <a:endParaRPr lang="en-US" sz="2400" u="none"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3"/>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35</a:t>
            </a:fld>
            <a:endParaRPr lang="en-IN" sz="2000" b="1" dirty="0">
              <a:latin typeface="Helvetica" pitchFamily="34" charset="0"/>
            </a:endParaRPr>
          </a:p>
        </p:txBody>
      </p:sp>
    </p:spTree>
    <p:extLst>
      <p:ext uri="{BB962C8B-B14F-4D97-AF65-F5344CB8AC3E}">
        <p14:creationId xmlns:p14="http://schemas.microsoft.com/office/powerpoint/2010/main" val="36928974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Relief for MSME Borrowers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350080211"/>
              </p:ext>
            </p:extLst>
          </p:nvPr>
        </p:nvGraphicFramePr>
        <p:xfrm>
          <a:off x="533400" y="980728"/>
          <a:ext cx="8001000" cy="496518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Circular dated</a:t>
                      </a:r>
                      <a:r>
                        <a:rPr lang="en-US" sz="2400" b="0" baseline="0" dirty="0">
                          <a:solidFill>
                            <a:schemeClr val="tx1"/>
                          </a:solidFill>
                          <a:latin typeface="Helvetica" pitchFamily="34" charset="0"/>
                        </a:rPr>
                        <a:t> May 05, 2021</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936104">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dirty="0">
                          <a:solidFill>
                            <a:schemeClr val="tx1"/>
                          </a:solidFill>
                        </a:rPr>
                        <a:t>1. Aggregate exposures (FB + NFB) of banks and NBFCs should not exceed Rs. 25 crores as on 31.Mar.2021 (</a:t>
                      </a:r>
                      <a:r>
                        <a:rPr lang="en-IN" sz="2400" b="0" i="1" dirty="0">
                          <a:solidFill>
                            <a:schemeClr val="tx1"/>
                          </a:solidFill>
                        </a:rPr>
                        <a:t>later extended to Rs. 50 crores vide circular dated 04.Jun.21)</a:t>
                      </a:r>
                      <a:endParaRPr lang="en-US" sz="2400" b="0" u="none"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395456">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1" dirty="0">
                          <a:solidFill>
                            <a:schemeClr val="tx1"/>
                          </a:solidFill>
                        </a:rPr>
                        <a:t>Exposure need not be balance outstanding</a:t>
                      </a:r>
                      <a:endParaRPr lang="en-US" sz="2400" b="0" u="none"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3"/>
                  </a:ext>
                </a:extLst>
              </a:tr>
              <a:tr h="384048">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dirty="0">
                          <a:solidFill>
                            <a:schemeClr val="tx1"/>
                          </a:solidFill>
                        </a:rPr>
                        <a:t>2. Borrower account should be ‘Standard Asset’ as on 31.Mar.2021 and till date of implementation of restructuring</a:t>
                      </a:r>
                      <a:endParaRPr lang="en-US" sz="2400" b="0" u="none"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3008383637"/>
                  </a:ext>
                </a:extLst>
              </a:tr>
              <a:tr h="384048">
                <a:tc>
                  <a:txBody>
                    <a:bodyPr/>
                    <a:lstStyle/>
                    <a:p>
                      <a:pPr marL="342900" indent="-342900" algn="just">
                        <a:buFont typeface="Arial" panose="020B0604020202020204" pitchFamily="34" charset="0"/>
                        <a:buChar char="•"/>
                      </a:pPr>
                      <a:r>
                        <a:rPr lang="en-IN" sz="2400" b="0" i="1" dirty="0">
                          <a:solidFill>
                            <a:schemeClr val="tx1"/>
                          </a:solidFill>
                        </a:rPr>
                        <a:t>An account not marked as NPA but fulfilling NPA criteria to become ineligible</a:t>
                      </a:r>
                    </a:p>
                    <a:p>
                      <a:pPr marL="457200" indent="-457200" algn="just">
                        <a:buFont typeface="Arial" panose="020B0604020202020204" pitchFamily="34" charset="0"/>
                        <a:buChar char="•"/>
                      </a:pPr>
                      <a:r>
                        <a:rPr lang="en-IN" sz="2400" b="0" i="1" dirty="0">
                          <a:solidFill>
                            <a:schemeClr val="tx1"/>
                          </a:solidFill>
                        </a:rPr>
                        <a:t>An account which is NPA as on 31.Mar.21 but upgraded subsequently ineligible</a:t>
                      </a:r>
                      <a:endParaRPr lang="en-US" sz="2400" b="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2119584766"/>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36</a:t>
            </a:fld>
            <a:endParaRPr lang="en-IN" sz="2000" b="1" dirty="0">
              <a:latin typeface="Helvetica" pitchFamily="34" charset="0"/>
            </a:endParaRPr>
          </a:p>
        </p:txBody>
      </p:sp>
    </p:spTree>
    <p:extLst>
      <p:ext uri="{BB962C8B-B14F-4D97-AF65-F5344CB8AC3E}">
        <p14:creationId xmlns:p14="http://schemas.microsoft.com/office/powerpoint/2010/main" val="18138397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Relief for MSME Borrowers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7074162"/>
              </p:ext>
            </p:extLst>
          </p:nvPr>
        </p:nvGraphicFramePr>
        <p:xfrm>
          <a:off x="533400" y="980728"/>
          <a:ext cx="8001000" cy="504173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Circular dated</a:t>
                      </a:r>
                      <a:r>
                        <a:rPr lang="en-US" sz="2400" b="0" baseline="0" dirty="0">
                          <a:solidFill>
                            <a:schemeClr val="tx1"/>
                          </a:solidFill>
                          <a:latin typeface="Helvetica" pitchFamily="34" charset="0"/>
                        </a:rPr>
                        <a:t> May 05, 2021</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936104">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dirty="0">
                          <a:solidFill>
                            <a:schemeClr val="tx1"/>
                          </a:solidFill>
                        </a:rPr>
                        <a:t>3. Borrower entity should be registered on the date of implementation of restructuring (except for MSMEs exempt from GST Registration)</a:t>
                      </a:r>
                    </a:p>
                  </a:txBody>
                  <a:tcPr>
                    <a:solidFill>
                      <a:schemeClr val="accent1">
                        <a:alpha val="0"/>
                      </a:schemeClr>
                    </a:solidFill>
                  </a:tcPr>
                </a:tc>
                <a:extLst>
                  <a:ext uri="{0D108BD9-81ED-4DB2-BD59-A6C34878D82A}">
                    <a16:rowId xmlns:a16="http://schemas.microsoft.com/office/drawing/2014/main" val="10001"/>
                  </a:ext>
                </a:extLst>
              </a:tr>
              <a:tr h="899512">
                <a:tc>
                  <a:txBody>
                    <a:bodyPr/>
                    <a:lstStyle/>
                    <a:p>
                      <a:pPr marL="0" indent="0" algn="just">
                        <a:buFont typeface="Arial" panose="020B0604020202020204" pitchFamily="34" charset="0"/>
                        <a:buNone/>
                      </a:pPr>
                      <a:r>
                        <a:rPr lang="en-IN" sz="2400" b="0" i="1" dirty="0">
                          <a:solidFill>
                            <a:schemeClr val="tx1"/>
                          </a:solidFill>
                        </a:rPr>
                        <a:t>A borrower entity can opt for GST registration during the phase of implementation</a:t>
                      </a:r>
                      <a:endParaRPr lang="en-US" sz="2400" b="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3"/>
                  </a:ext>
                </a:extLst>
              </a:tr>
              <a:tr h="384048">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dirty="0">
                          <a:solidFill>
                            <a:schemeClr val="tx1"/>
                          </a:solidFill>
                        </a:rPr>
                        <a:t>4. Restructuring of borrower accounts to be implemented within 90 days from date of invocation (Invocation should be not later than 30.Sep.2021)</a:t>
                      </a:r>
                    </a:p>
                  </a:txBody>
                  <a:tcPr>
                    <a:solidFill>
                      <a:schemeClr val="accent1">
                        <a:alpha val="0"/>
                      </a:schemeClr>
                    </a:solidFill>
                  </a:tcPr>
                </a:tc>
                <a:extLst>
                  <a:ext uri="{0D108BD9-81ED-4DB2-BD59-A6C34878D82A}">
                    <a16:rowId xmlns:a16="http://schemas.microsoft.com/office/drawing/2014/main" val="3008383637"/>
                  </a:ext>
                </a:extLst>
              </a:tr>
              <a:tr h="384048">
                <a:tc>
                  <a:txBody>
                    <a:bodyPr/>
                    <a:lstStyle/>
                    <a:p>
                      <a:pPr marL="0" indent="0" algn="just">
                        <a:buFont typeface="Arial" panose="020B0604020202020204" pitchFamily="34" charset="0"/>
                        <a:buNone/>
                      </a:pPr>
                      <a:r>
                        <a:rPr lang="en-IN" sz="2400" b="0" i="1" dirty="0">
                          <a:solidFill>
                            <a:schemeClr val="tx1"/>
                          </a:solidFill>
                        </a:rPr>
                        <a:t>No apparent eligibility criteria defined for which accounts can be restructured besides no criteria defined as regards no. of years criteria for restructuring / </a:t>
                      </a:r>
                      <a:r>
                        <a:rPr lang="en-IN" sz="2400" b="0" i="1" dirty="0" err="1">
                          <a:solidFill>
                            <a:schemeClr val="tx1"/>
                          </a:solidFill>
                        </a:rPr>
                        <a:t>reschedulement</a:t>
                      </a:r>
                      <a:endParaRPr lang="en-US" sz="2400" b="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26221729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37</a:t>
            </a:fld>
            <a:endParaRPr lang="en-IN" sz="2000" b="1" dirty="0">
              <a:latin typeface="Helvetica" pitchFamily="34" charset="0"/>
            </a:endParaRPr>
          </a:p>
        </p:txBody>
      </p:sp>
    </p:spTree>
    <p:extLst>
      <p:ext uri="{BB962C8B-B14F-4D97-AF65-F5344CB8AC3E}">
        <p14:creationId xmlns:p14="http://schemas.microsoft.com/office/powerpoint/2010/main" val="39740237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Relief for MSME Borrowers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93659155"/>
              </p:ext>
            </p:extLst>
          </p:nvPr>
        </p:nvGraphicFramePr>
        <p:xfrm>
          <a:off x="533400" y="1124745"/>
          <a:ext cx="8071048" cy="4895512"/>
        </p:xfrm>
        <a:graphic>
          <a:graphicData uri="http://schemas.openxmlformats.org/drawingml/2006/table">
            <a:tbl>
              <a:tblPr firstRow="1" bandRow="1">
                <a:tableStyleId>{5C22544A-7EE6-4342-B048-85BDC9FD1C3A}</a:tableStyleId>
              </a:tblPr>
              <a:tblGrid>
                <a:gridCol w="8071048">
                  <a:extLst>
                    <a:ext uri="{9D8B030D-6E8A-4147-A177-3AD203B41FA5}">
                      <a16:colId xmlns:a16="http://schemas.microsoft.com/office/drawing/2014/main" val="20000"/>
                    </a:ext>
                  </a:extLst>
                </a:gridCol>
              </a:tblGrid>
              <a:tr h="39434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Circular dated</a:t>
                      </a:r>
                      <a:r>
                        <a:rPr lang="en-US" sz="2400" b="0" baseline="0" dirty="0">
                          <a:solidFill>
                            <a:schemeClr val="tx1"/>
                          </a:solidFill>
                          <a:latin typeface="Helvetica" pitchFamily="34" charset="0"/>
                        </a:rPr>
                        <a:t> May 05, 2021</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1025298">
                <a:tc>
                  <a:txBody>
                    <a:bodyPr/>
                    <a:lstStyle/>
                    <a:p>
                      <a:pPr marL="0" indent="0" algn="just">
                        <a:buFont typeface="Arial" panose="020B0604020202020204" pitchFamily="34" charset="0"/>
                        <a:buNone/>
                      </a:pPr>
                      <a:r>
                        <a:rPr lang="en-IN" sz="2400" b="0" dirty="0">
                          <a:solidFill>
                            <a:schemeClr val="tx1"/>
                          </a:solidFill>
                        </a:rPr>
                        <a:t>5. Asset Classification to be retained even if the account slips into NPA category between 01.Apr.2021 and date of implementation</a:t>
                      </a:r>
                      <a:endParaRPr lang="en-US" sz="2400" b="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1603672">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2800" dirty="0">
                          <a:solidFill>
                            <a:schemeClr val="tx1"/>
                          </a:solidFill>
                        </a:rPr>
                        <a:t>6. </a:t>
                      </a:r>
                      <a:r>
                        <a:rPr lang="en-IN" sz="2400" dirty="0">
                          <a:solidFill>
                            <a:schemeClr val="tx1"/>
                          </a:solidFill>
                          <a:latin typeface="+mn-lt"/>
                        </a:rPr>
                        <a:t>Additional provision of 5% to be made and retained till end of specified period or account demonstrating satisfactory performance</a:t>
                      </a:r>
                      <a:r>
                        <a:rPr lang="en-IN" sz="2400" i="1" dirty="0">
                          <a:solidFill>
                            <a:schemeClr val="tx1"/>
                          </a:solidFill>
                          <a:latin typeface="+mn-lt"/>
                        </a:rPr>
                        <a:t> </a:t>
                      </a:r>
                      <a:r>
                        <a:rPr lang="en-IN" sz="1600" i="1" dirty="0">
                          <a:solidFill>
                            <a:schemeClr val="tx1"/>
                          </a:solidFill>
                          <a:latin typeface="+mn-lt"/>
                        </a:rPr>
                        <a:t>(</a:t>
                      </a:r>
                      <a:r>
                        <a:rPr lang="en-US" sz="1600" i="1" kern="1200" dirty="0">
                          <a:solidFill>
                            <a:schemeClr val="tx1"/>
                          </a:solidFill>
                          <a:latin typeface="+mn-lt"/>
                        </a:rPr>
                        <a:t>no payment should be overdue for more than 30 days during the period of one year from the date when first interest / installment is due)</a:t>
                      </a:r>
                      <a:endParaRPr lang="en-IN" sz="2800" i="1" dirty="0">
                        <a:solidFill>
                          <a:schemeClr val="tx1"/>
                        </a:solidFill>
                        <a:latin typeface="+mn-lt"/>
                      </a:endParaRPr>
                    </a:p>
                  </a:txBody>
                  <a:tcPr>
                    <a:solidFill>
                      <a:schemeClr val="accent1">
                        <a:alpha val="0"/>
                      </a:schemeClr>
                    </a:solidFill>
                  </a:tcPr>
                </a:tc>
                <a:extLst>
                  <a:ext uri="{0D108BD9-81ED-4DB2-BD59-A6C34878D82A}">
                    <a16:rowId xmlns:a16="http://schemas.microsoft.com/office/drawing/2014/main" val="10003"/>
                  </a:ext>
                </a:extLst>
              </a:tr>
              <a:tr h="709822">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400" baseline="0" dirty="0">
                          <a:solidFill>
                            <a:schemeClr val="tx1"/>
                          </a:solidFill>
                          <a:latin typeface="Helvetica" pitchFamily="34" charset="0"/>
                        </a:rPr>
                        <a:t>7. Account restructured earlier under MSME Reliefs is ineligible.</a:t>
                      </a:r>
                    </a:p>
                  </a:txBody>
                  <a:tcPr>
                    <a:solidFill>
                      <a:schemeClr val="accent1">
                        <a:alpha val="0"/>
                      </a:schemeClr>
                    </a:solidFill>
                  </a:tcPr>
                </a:tc>
                <a:extLst>
                  <a:ext uri="{0D108BD9-81ED-4DB2-BD59-A6C34878D82A}">
                    <a16:rowId xmlns:a16="http://schemas.microsoft.com/office/drawing/2014/main" val="1160222523"/>
                  </a:ext>
                </a:extLst>
              </a:tr>
              <a:tr h="587341">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400" b="0" baseline="0" dirty="0">
                          <a:solidFill>
                            <a:schemeClr val="tx1"/>
                          </a:solidFill>
                          <a:latin typeface="Helvetica" pitchFamily="34" charset="0"/>
                        </a:rPr>
                        <a:t>8. Need to be registered in </a:t>
                      </a:r>
                      <a:r>
                        <a:rPr lang="en-US" sz="2400" b="0" baseline="0" dirty="0" err="1">
                          <a:solidFill>
                            <a:schemeClr val="tx1"/>
                          </a:solidFill>
                          <a:latin typeface="Helvetica" pitchFamily="34" charset="0"/>
                        </a:rPr>
                        <a:t>Udyam</a:t>
                      </a:r>
                      <a:r>
                        <a:rPr lang="en-US" sz="2400" b="0" baseline="0" dirty="0">
                          <a:solidFill>
                            <a:schemeClr val="tx1"/>
                          </a:solidFill>
                          <a:latin typeface="Helvetica" pitchFamily="34" charset="0"/>
                        </a:rPr>
                        <a:t> Registration Portal by before date of implementation.</a:t>
                      </a:r>
                    </a:p>
                  </a:txBody>
                  <a:tcPr>
                    <a:solidFill>
                      <a:schemeClr val="accent1">
                        <a:alpha val="0"/>
                      </a:schemeClr>
                    </a:solidFill>
                  </a:tcPr>
                </a:tc>
                <a:extLst>
                  <a:ext uri="{0D108BD9-81ED-4DB2-BD59-A6C34878D82A}">
                    <a16:rowId xmlns:a16="http://schemas.microsoft.com/office/drawing/2014/main" val="1465377580"/>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38</a:t>
            </a:fld>
            <a:endParaRPr lang="en-IN" sz="2000" b="1" dirty="0">
              <a:latin typeface="Helvetica" pitchFamily="34" charset="0"/>
            </a:endParaRPr>
          </a:p>
        </p:txBody>
      </p:sp>
    </p:spTree>
    <p:extLst>
      <p:ext uri="{BB962C8B-B14F-4D97-AF65-F5344CB8AC3E}">
        <p14:creationId xmlns:p14="http://schemas.microsoft.com/office/powerpoint/2010/main" val="8625597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Relief for MSME Borrowers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97694926"/>
              </p:ext>
            </p:extLst>
          </p:nvPr>
        </p:nvGraphicFramePr>
        <p:xfrm>
          <a:off x="533400" y="980728"/>
          <a:ext cx="8001000" cy="382332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Circular dated</a:t>
                      </a:r>
                      <a:r>
                        <a:rPr lang="en-US" sz="2400" b="0" baseline="0" dirty="0">
                          <a:solidFill>
                            <a:schemeClr val="tx1"/>
                          </a:solidFill>
                          <a:latin typeface="Helvetica" pitchFamily="34" charset="0"/>
                        </a:rPr>
                        <a:t> May 05, 2021</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504056">
                <a:tc>
                  <a:txBody>
                    <a:bodyPr/>
                    <a:lstStyle/>
                    <a:p>
                      <a:pPr marL="0" marR="0" lvl="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b="0" baseline="0" dirty="0">
                          <a:solidFill>
                            <a:schemeClr val="tx1"/>
                          </a:solidFill>
                          <a:latin typeface="Helvetica" pitchFamily="34" charset="0"/>
                        </a:rPr>
                        <a:t>9. Post restructuring usual NPA norms to apply</a:t>
                      </a:r>
                    </a:p>
                  </a:txBody>
                  <a:tcPr>
                    <a:solidFill>
                      <a:schemeClr val="accent1">
                        <a:alpha val="0"/>
                      </a:schemeClr>
                    </a:solidFill>
                  </a:tcPr>
                </a:tc>
                <a:extLst>
                  <a:ext uri="{0D108BD9-81ED-4DB2-BD59-A6C34878D82A}">
                    <a16:rowId xmlns:a16="http://schemas.microsoft.com/office/drawing/2014/main" val="10001"/>
                  </a:ext>
                </a:extLst>
              </a:tr>
              <a:tr h="936104">
                <a:tc>
                  <a:txBody>
                    <a:bodyPr/>
                    <a:lstStyle/>
                    <a:p>
                      <a:pPr marL="0" indent="0" algn="just">
                        <a:buFont typeface="Arial" panose="020B0604020202020204" pitchFamily="34" charset="0"/>
                        <a:buNone/>
                      </a:pPr>
                      <a:r>
                        <a:rPr lang="en-IN" sz="2400" dirty="0">
                          <a:solidFill>
                            <a:schemeClr val="tx1"/>
                          </a:solidFill>
                        </a:rPr>
                        <a:t>10. Disclosure in Notes on accounts required for MSME restructured accounts specifying no. of accounts and Amount</a:t>
                      </a:r>
                      <a:endParaRPr lang="en-US" sz="24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3085015919"/>
                  </a:ext>
                </a:extLst>
              </a:tr>
              <a:tr h="936104">
                <a:tc>
                  <a:txBody>
                    <a:bodyPr/>
                    <a:lstStyle/>
                    <a:p>
                      <a:pPr marL="0" indent="0" algn="just">
                        <a:buFont typeface="Arial" panose="020B0604020202020204" pitchFamily="34" charset="0"/>
                        <a:buNone/>
                      </a:pPr>
                      <a:r>
                        <a:rPr lang="en-IN" sz="2400" dirty="0">
                          <a:solidFill>
                            <a:schemeClr val="tx1"/>
                          </a:solidFill>
                        </a:rPr>
                        <a:t>11. If restructured accounts is downgraded as NPA as per IRAC norms, the same would be eligible for upgradation only if it demonstrates satisfactory performance during the specified period</a:t>
                      </a:r>
                      <a:endParaRPr lang="en-US" sz="24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792307787"/>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39</a:t>
            </a:fld>
            <a:endParaRPr lang="en-IN" sz="2000" b="1" dirty="0">
              <a:latin typeface="Helvetica" pitchFamily="34" charset="0"/>
            </a:endParaRPr>
          </a:p>
        </p:txBody>
      </p:sp>
    </p:spTree>
    <p:extLst>
      <p:ext uri="{BB962C8B-B14F-4D97-AF65-F5344CB8AC3E}">
        <p14:creationId xmlns:p14="http://schemas.microsoft.com/office/powerpoint/2010/main" val="580971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88640"/>
            <a:ext cx="7772400" cy="576064"/>
          </a:xfrm>
        </p:spPr>
        <p:txBody>
          <a:bodyPr/>
          <a:lstStyle/>
          <a:p>
            <a:r>
              <a:rPr lang="en-US" sz="4000" b="1" dirty="0">
                <a:latin typeface="Helvetica" pitchFamily="34" charset="0"/>
              </a:rPr>
              <a:t>Covid19 related RBI Circulars</a:t>
            </a:r>
            <a:endParaRPr lang="en-IN" sz="4000" b="1" dirty="0">
              <a:latin typeface="Helvetica" pitchFamily="34" charset="0"/>
            </a:endParaRPr>
          </a:p>
        </p:txBody>
      </p:sp>
      <p:sp>
        <p:nvSpPr>
          <p:cNvPr id="3" name="Subtitle 2"/>
          <p:cNvSpPr>
            <a:spLocks noGrp="1"/>
          </p:cNvSpPr>
          <p:nvPr>
            <p:ph type="subTitle" idx="1"/>
          </p:nvPr>
        </p:nvSpPr>
        <p:spPr>
          <a:xfrm>
            <a:off x="683568" y="781386"/>
            <a:ext cx="7848872" cy="5328592"/>
          </a:xfrm>
        </p:spPr>
        <p:txBody>
          <a:bodyPr/>
          <a:lstStyle/>
          <a:p>
            <a:pPr marL="179388" indent="-179388" algn="just">
              <a:buClrTx/>
              <a:buFont typeface="Wingdings" pitchFamily="2" charset="2"/>
              <a:buChar char="§"/>
            </a:pPr>
            <a:endParaRPr kumimoji="1" lang="en-US" sz="2800" u="sng" dirty="0">
              <a:latin typeface="Helvetica" pitchFamily="34" charset="0"/>
              <a:sym typeface="Marlett" pitchFamily="2" charset="2"/>
            </a:endParaRPr>
          </a:p>
          <a:p>
            <a:pPr marL="179388" indent="-179388" algn="just">
              <a:buClrTx/>
              <a:buFont typeface="Wingdings" pitchFamily="2" charset="2"/>
              <a:buChar char="§"/>
            </a:pPr>
            <a:endParaRPr kumimoji="1" lang="en-US" sz="500" dirty="0">
              <a:latin typeface="Helvetica" pitchFamily="34" charset="0"/>
              <a:sym typeface="Marlett" pitchFamily="2" charset="2"/>
            </a:endParaRPr>
          </a:p>
          <a:p>
            <a:pPr marL="179388" indent="-179388" algn="just">
              <a:buClrTx/>
              <a:buFont typeface="Wingdings" pitchFamily="2" charset="2"/>
              <a:buChar char="§"/>
            </a:pPr>
            <a:endParaRPr lang="en-IN" sz="3000" dirty="0">
              <a:latin typeface="Helvetica" pitchFamily="34" charset="0"/>
            </a:endParaRPr>
          </a:p>
        </p:txBody>
      </p:sp>
      <p:sp>
        <p:nvSpPr>
          <p:cNvPr id="4" name="Slide Number Placeholder 3"/>
          <p:cNvSpPr>
            <a:spLocks noGrp="1"/>
          </p:cNvSpPr>
          <p:nvPr>
            <p:ph type="sldNum" sz="quarter" idx="4"/>
          </p:nvPr>
        </p:nvSpPr>
        <p:spPr>
          <a:xfrm>
            <a:off x="8028384" y="6021288"/>
            <a:ext cx="504056" cy="457200"/>
          </a:xfrm>
        </p:spPr>
        <p:txBody>
          <a:bodyPr/>
          <a:lstStyle/>
          <a:p>
            <a:pPr algn="ctr"/>
            <a:fld id="{F4AA42A7-961D-4773-B071-303B10095967}" type="slidenum">
              <a:rPr lang="en-IN" sz="1400" b="1" smtClean="0">
                <a:latin typeface="Helvetica" pitchFamily="34" charset="0"/>
              </a:rPr>
              <a:pPr algn="ctr"/>
              <a:t>4</a:t>
            </a:fld>
            <a:endParaRPr lang="en-IN" sz="2000" b="1" dirty="0">
              <a:latin typeface="Helvetica" pitchFamily="34" charset="0"/>
            </a:endParaRPr>
          </a:p>
        </p:txBody>
      </p:sp>
      <p:sp>
        <p:nvSpPr>
          <p:cNvPr id="5" name="Footer Placeholder 4"/>
          <p:cNvSpPr>
            <a:spLocks noGrp="1"/>
          </p:cNvSpPr>
          <p:nvPr>
            <p:ph type="ftr" sz="quarter" idx="3"/>
          </p:nvPr>
        </p:nvSpPr>
        <p:spPr>
          <a:xfrm>
            <a:off x="1331640" y="6093296"/>
            <a:ext cx="6480720" cy="360040"/>
          </a:xfrm>
        </p:spPr>
        <p:txBody>
          <a:bodyPr/>
          <a:lstStyle/>
          <a:p>
            <a:r>
              <a:rPr lang="en-IN" sz="1400" spc="100" dirty="0">
                <a:latin typeface="Helvetica" pitchFamily="34" charset="0"/>
                <a:cs typeface="Times New Roman" pitchFamily="18" charset="0"/>
              </a:rPr>
              <a:t>CA Dhananjay J. Gokhale</a:t>
            </a:r>
          </a:p>
        </p:txBody>
      </p:sp>
      <p:graphicFrame>
        <p:nvGraphicFramePr>
          <p:cNvPr id="6" name="Table 6">
            <a:extLst>
              <a:ext uri="{FF2B5EF4-FFF2-40B4-BE49-F238E27FC236}">
                <a16:creationId xmlns:a16="http://schemas.microsoft.com/office/drawing/2014/main" id="{36F9ADCF-A073-4AEF-937F-D9FD2546FFBB}"/>
              </a:ext>
            </a:extLst>
          </p:cNvPr>
          <p:cNvGraphicFramePr>
            <a:graphicFrameLocks noGrp="1"/>
          </p:cNvGraphicFramePr>
          <p:nvPr>
            <p:extLst>
              <p:ext uri="{D42A27DB-BD31-4B8C-83A1-F6EECF244321}">
                <p14:modId xmlns:p14="http://schemas.microsoft.com/office/powerpoint/2010/main" val="3242448879"/>
              </p:ext>
            </p:extLst>
          </p:nvPr>
        </p:nvGraphicFramePr>
        <p:xfrm>
          <a:off x="665220" y="1069173"/>
          <a:ext cx="7632848" cy="4963160"/>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780014595"/>
                    </a:ext>
                  </a:extLst>
                </a:gridCol>
                <a:gridCol w="6120680">
                  <a:extLst>
                    <a:ext uri="{9D8B030D-6E8A-4147-A177-3AD203B41FA5}">
                      <a16:colId xmlns:a16="http://schemas.microsoft.com/office/drawing/2014/main" val="117925132"/>
                    </a:ext>
                  </a:extLst>
                </a:gridCol>
              </a:tblGrid>
              <a:tr h="370840">
                <a:tc>
                  <a:txBody>
                    <a:bodyPr/>
                    <a:lstStyle/>
                    <a:p>
                      <a:r>
                        <a:rPr lang="en-IN" dirty="0"/>
                        <a:t>Date</a:t>
                      </a:r>
                    </a:p>
                  </a:txBody>
                  <a:tcPr>
                    <a:solidFill>
                      <a:schemeClr val="accent1">
                        <a:alpha val="0"/>
                      </a:schemeClr>
                    </a:solidFill>
                  </a:tcPr>
                </a:tc>
                <a:tc>
                  <a:txBody>
                    <a:bodyPr/>
                    <a:lstStyle/>
                    <a:p>
                      <a:r>
                        <a:rPr lang="en-IN" dirty="0"/>
                        <a:t>Circular</a:t>
                      </a:r>
                    </a:p>
                  </a:txBody>
                  <a:tcPr>
                    <a:solidFill>
                      <a:schemeClr val="accent1">
                        <a:alpha val="0"/>
                      </a:schemeClr>
                    </a:solidFill>
                  </a:tcPr>
                </a:tc>
                <a:extLst>
                  <a:ext uri="{0D108BD9-81ED-4DB2-BD59-A6C34878D82A}">
                    <a16:rowId xmlns:a16="http://schemas.microsoft.com/office/drawing/2014/main" val="3798440243"/>
                  </a:ext>
                </a:extLst>
              </a:tr>
              <a:tr h="370840">
                <a:tc>
                  <a:txBody>
                    <a:bodyPr/>
                    <a:lstStyle/>
                    <a:p>
                      <a:r>
                        <a:rPr lang="en-IN" dirty="0">
                          <a:solidFill>
                            <a:schemeClr val="tx1"/>
                          </a:solidFill>
                        </a:rPr>
                        <a:t>27.Mar.2020</a:t>
                      </a:r>
                    </a:p>
                  </a:txBody>
                  <a:tcPr>
                    <a:solidFill>
                      <a:schemeClr val="accent1">
                        <a:tint val="40000"/>
                        <a:alpha val="0"/>
                      </a:schemeClr>
                    </a:solidFill>
                  </a:tcPr>
                </a:tc>
                <a:tc>
                  <a:txBody>
                    <a:bodyPr/>
                    <a:lstStyle/>
                    <a:p>
                      <a:r>
                        <a:rPr lang="en-IN" dirty="0">
                          <a:solidFill>
                            <a:schemeClr val="tx1"/>
                          </a:solidFill>
                        </a:rPr>
                        <a:t>Covid-19 Regulatory Package</a:t>
                      </a:r>
                    </a:p>
                  </a:txBody>
                  <a:tcPr>
                    <a:solidFill>
                      <a:schemeClr val="accent1">
                        <a:tint val="40000"/>
                        <a:alpha val="0"/>
                      </a:schemeClr>
                    </a:solidFill>
                  </a:tcPr>
                </a:tc>
                <a:extLst>
                  <a:ext uri="{0D108BD9-81ED-4DB2-BD59-A6C34878D82A}">
                    <a16:rowId xmlns:a16="http://schemas.microsoft.com/office/drawing/2014/main" val="1728817745"/>
                  </a:ext>
                </a:extLst>
              </a:tr>
              <a:tr h="370840">
                <a:tc>
                  <a:txBody>
                    <a:bodyPr/>
                    <a:lstStyle/>
                    <a:p>
                      <a:r>
                        <a:rPr lang="en-IN" dirty="0">
                          <a:solidFill>
                            <a:schemeClr val="tx1"/>
                          </a:solidFill>
                        </a:rPr>
                        <a:t>17.Apr.2020</a:t>
                      </a:r>
                    </a:p>
                  </a:txBody>
                  <a:tcPr>
                    <a:solidFill>
                      <a:schemeClr val="accent1">
                        <a:tint val="20000"/>
                        <a:alpha val="0"/>
                      </a:schemeClr>
                    </a:solidFill>
                  </a:tcPr>
                </a:tc>
                <a:tc>
                  <a:txBody>
                    <a:bodyPr/>
                    <a:lstStyle/>
                    <a:p>
                      <a:r>
                        <a:rPr lang="en-IN" dirty="0">
                          <a:solidFill>
                            <a:schemeClr val="tx1"/>
                          </a:solidFill>
                        </a:rPr>
                        <a:t>Covid-19 Regulatory Package – Asset Classification &amp; Provisioning</a:t>
                      </a:r>
                    </a:p>
                  </a:txBody>
                  <a:tcPr>
                    <a:solidFill>
                      <a:schemeClr val="accent1">
                        <a:tint val="20000"/>
                        <a:alpha val="0"/>
                      </a:schemeClr>
                    </a:solidFill>
                  </a:tcPr>
                </a:tc>
                <a:extLst>
                  <a:ext uri="{0D108BD9-81ED-4DB2-BD59-A6C34878D82A}">
                    <a16:rowId xmlns:a16="http://schemas.microsoft.com/office/drawing/2014/main" val="524975806"/>
                  </a:ext>
                </a:extLst>
              </a:tr>
              <a:tr h="370840">
                <a:tc>
                  <a:txBody>
                    <a:bodyPr/>
                    <a:lstStyle/>
                    <a:p>
                      <a:r>
                        <a:rPr lang="en-IN" dirty="0">
                          <a:solidFill>
                            <a:schemeClr val="tx1"/>
                          </a:solidFill>
                        </a:rPr>
                        <a:t>17.Apr.2020</a:t>
                      </a:r>
                    </a:p>
                  </a:txBody>
                  <a:tcPr>
                    <a:solidFill>
                      <a:schemeClr val="accent1">
                        <a:tint val="40000"/>
                        <a:alpha val="0"/>
                      </a:schemeClr>
                    </a:solidFill>
                  </a:tcPr>
                </a:tc>
                <a:tc>
                  <a:txBody>
                    <a:bodyPr/>
                    <a:lstStyle/>
                    <a:p>
                      <a:r>
                        <a:rPr lang="en-IN" dirty="0">
                          <a:solidFill>
                            <a:schemeClr val="tx1"/>
                          </a:solidFill>
                        </a:rPr>
                        <a:t>Covid-19 Regulatory Package – Review of Resolution Timelines under Prudential Framework on Resolution of Stressed Assets</a:t>
                      </a:r>
                    </a:p>
                  </a:txBody>
                  <a:tcPr>
                    <a:solidFill>
                      <a:schemeClr val="accent1">
                        <a:tint val="40000"/>
                        <a:alpha val="0"/>
                      </a:schemeClr>
                    </a:solidFill>
                  </a:tcPr>
                </a:tc>
                <a:extLst>
                  <a:ext uri="{0D108BD9-81ED-4DB2-BD59-A6C34878D82A}">
                    <a16:rowId xmlns:a16="http://schemas.microsoft.com/office/drawing/2014/main" val="3049385338"/>
                  </a:ext>
                </a:extLst>
              </a:tr>
              <a:tr h="370840">
                <a:tc>
                  <a:txBody>
                    <a:bodyPr/>
                    <a:lstStyle/>
                    <a:p>
                      <a:r>
                        <a:rPr lang="en-IN" dirty="0">
                          <a:solidFill>
                            <a:schemeClr val="tx1"/>
                          </a:solidFill>
                        </a:rPr>
                        <a:t>23.May,2020</a:t>
                      </a:r>
                    </a:p>
                  </a:txBody>
                  <a:tcPr>
                    <a:solidFill>
                      <a:schemeClr val="accent1">
                        <a:tint val="20000"/>
                        <a:alpha val="0"/>
                      </a:schemeClr>
                    </a:solidFill>
                  </a:tcPr>
                </a:tc>
                <a:tc>
                  <a:txBody>
                    <a:bodyPr/>
                    <a:lstStyle/>
                    <a:p>
                      <a:r>
                        <a:rPr lang="en-IN" dirty="0">
                          <a:solidFill>
                            <a:schemeClr val="tx1"/>
                          </a:solidFill>
                        </a:rPr>
                        <a:t>Covid-19 Regulatory Package</a:t>
                      </a:r>
                    </a:p>
                  </a:txBody>
                  <a:tcPr>
                    <a:solidFill>
                      <a:schemeClr val="accent1">
                        <a:tint val="20000"/>
                        <a:alpha val="0"/>
                      </a:schemeClr>
                    </a:solidFill>
                  </a:tcPr>
                </a:tc>
                <a:extLst>
                  <a:ext uri="{0D108BD9-81ED-4DB2-BD59-A6C34878D82A}">
                    <a16:rowId xmlns:a16="http://schemas.microsoft.com/office/drawing/2014/main" val="1919928558"/>
                  </a:ext>
                </a:extLst>
              </a:tr>
              <a:tr h="370840">
                <a:tc>
                  <a:txBody>
                    <a:bodyPr/>
                    <a:lstStyle/>
                    <a:p>
                      <a:r>
                        <a:rPr lang="en-IN" dirty="0">
                          <a:solidFill>
                            <a:schemeClr val="tx1"/>
                          </a:solidFill>
                        </a:rPr>
                        <a:t>23.May.2020</a:t>
                      </a:r>
                    </a:p>
                  </a:txBody>
                  <a:tcPr>
                    <a:solidFill>
                      <a:schemeClr val="accent1">
                        <a:tint val="40000"/>
                        <a:alpha val="0"/>
                      </a:schemeClr>
                    </a:solidFill>
                  </a:tcPr>
                </a:tc>
                <a:tc>
                  <a:txBody>
                    <a:bodyPr/>
                    <a:lstStyle/>
                    <a:p>
                      <a:r>
                        <a:rPr lang="en-IN" dirty="0">
                          <a:solidFill>
                            <a:schemeClr val="tx1"/>
                          </a:solidFill>
                        </a:rPr>
                        <a:t>Covid-19 Regulatory Package – Review of Resolution Timelines under Prudential Framework on Resolution of Stressed Assets</a:t>
                      </a:r>
                    </a:p>
                  </a:txBody>
                  <a:tcPr>
                    <a:solidFill>
                      <a:schemeClr val="accent1">
                        <a:tint val="40000"/>
                        <a:alpha val="0"/>
                      </a:schemeClr>
                    </a:solidFill>
                  </a:tcPr>
                </a:tc>
                <a:extLst>
                  <a:ext uri="{0D108BD9-81ED-4DB2-BD59-A6C34878D82A}">
                    <a16:rowId xmlns:a16="http://schemas.microsoft.com/office/drawing/2014/main" val="1154639187"/>
                  </a:ext>
                </a:extLst>
              </a:tr>
              <a:tr h="370840">
                <a:tc>
                  <a:txBody>
                    <a:bodyPr/>
                    <a:lstStyle/>
                    <a:p>
                      <a:r>
                        <a:rPr lang="en-IN" dirty="0">
                          <a:solidFill>
                            <a:schemeClr val="tx1"/>
                          </a:solidFill>
                        </a:rPr>
                        <a:t>06.Aug.2020</a:t>
                      </a:r>
                    </a:p>
                  </a:txBody>
                  <a:tcPr>
                    <a:solidFill>
                      <a:schemeClr val="accent1">
                        <a:tint val="20000"/>
                        <a:alpha val="0"/>
                      </a:schemeClr>
                    </a:solidFill>
                  </a:tcPr>
                </a:tc>
                <a:tc>
                  <a:txBody>
                    <a:bodyPr/>
                    <a:lstStyle/>
                    <a:p>
                      <a:r>
                        <a:rPr lang="en-IN" dirty="0">
                          <a:solidFill>
                            <a:schemeClr val="tx1"/>
                          </a:solidFill>
                        </a:rPr>
                        <a:t>Resolution Framework for Covid-19 related stress</a:t>
                      </a:r>
                    </a:p>
                  </a:txBody>
                  <a:tcPr>
                    <a:solidFill>
                      <a:schemeClr val="accent1">
                        <a:tint val="20000"/>
                        <a:alpha val="0"/>
                      </a:schemeClr>
                    </a:solidFill>
                  </a:tcPr>
                </a:tc>
                <a:extLst>
                  <a:ext uri="{0D108BD9-81ED-4DB2-BD59-A6C34878D82A}">
                    <a16:rowId xmlns:a16="http://schemas.microsoft.com/office/drawing/2014/main" val="1867497675"/>
                  </a:ext>
                </a:extLst>
              </a:tr>
              <a:tr h="370840">
                <a:tc>
                  <a:txBody>
                    <a:bodyPr/>
                    <a:lstStyle/>
                    <a:p>
                      <a:r>
                        <a:rPr lang="en-IN" dirty="0">
                          <a:solidFill>
                            <a:schemeClr val="tx1"/>
                          </a:solidFill>
                        </a:rPr>
                        <a:t>17.Sep.2020</a:t>
                      </a:r>
                    </a:p>
                  </a:txBody>
                  <a:tcPr>
                    <a:solidFill>
                      <a:schemeClr val="accent1">
                        <a:tint val="40000"/>
                        <a:alpha val="0"/>
                      </a:schemeClr>
                    </a:solidFill>
                  </a:tcPr>
                </a:tc>
                <a:tc>
                  <a:txBody>
                    <a:bodyPr/>
                    <a:lstStyle/>
                    <a:p>
                      <a:r>
                        <a:rPr lang="en-IN" dirty="0">
                          <a:solidFill>
                            <a:schemeClr val="tx1"/>
                          </a:solidFill>
                        </a:rPr>
                        <a:t>Resolution Framework for Covid-19 related stress – Financial Parameters</a:t>
                      </a:r>
                    </a:p>
                  </a:txBody>
                  <a:tcPr>
                    <a:solidFill>
                      <a:schemeClr val="accent1">
                        <a:tint val="40000"/>
                        <a:alpha val="0"/>
                      </a:schemeClr>
                    </a:solidFill>
                  </a:tcPr>
                </a:tc>
                <a:extLst>
                  <a:ext uri="{0D108BD9-81ED-4DB2-BD59-A6C34878D82A}">
                    <a16:rowId xmlns:a16="http://schemas.microsoft.com/office/drawing/2014/main" val="1852547065"/>
                  </a:ext>
                </a:extLst>
              </a:tr>
              <a:tr h="370840">
                <a:tc>
                  <a:txBody>
                    <a:bodyPr/>
                    <a:lstStyle/>
                    <a:p>
                      <a:r>
                        <a:rPr lang="en-IN" dirty="0">
                          <a:solidFill>
                            <a:schemeClr val="tx1"/>
                          </a:solidFill>
                        </a:rPr>
                        <a:t>13.Oct.2020</a:t>
                      </a:r>
                    </a:p>
                  </a:txBody>
                  <a:tcPr>
                    <a:solidFill>
                      <a:schemeClr val="accent1">
                        <a:tint val="40000"/>
                        <a:alpha val="0"/>
                      </a:schemeClr>
                    </a:solidFill>
                  </a:tcPr>
                </a:tc>
                <a:tc>
                  <a:txBody>
                    <a:bodyPr/>
                    <a:lstStyle/>
                    <a:p>
                      <a:r>
                        <a:rPr lang="en-IN" dirty="0">
                          <a:solidFill>
                            <a:schemeClr val="tx1"/>
                          </a:solidFill>
                        </a:rPr>
                        <a:t>FAQs</a:t>
                      </a:r>
                    </a:p>
                  </a:txBody>
                  <a:tcPr>
                    <a:solidFill>
                      <a:schemeClr val="accent1">
                        <a:tint val="40000"/>
                        <a:alpha val="0"/>
                      </a:schemeClr>
                    </a:solidFill>
                  </a:tcPr>
                </a:tc>
                <a:extLst>
                  <a:ext uri="{0D108BD9-81ED-4DB2-BD59-A6C34878D82A}">
                    <a16:rowId xmlns:a16="http://schemas.microsoft.com/office/drawing/2014/main" val="573097076"/>
                  </a:ext>
                </a:extLst>
              </a:tr>
            </a:tbl>
          </a:graphicData>
        </a:graphic>
      </p:graphicFrame>
    </p:spTree>
    <p:extLst>
      <p:ext uri="{BB962C8B-B14F-4D97-AF65-F5344CB8AC3E}">
        <p14:creationId xmlns:p14="http://schemas.microsoft.com/office/powerpoint/2010/main" val="1104080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88640"/>
            <a:ext cx="7772400" cy="576064"/>
          </a:xfrm>
        </p:spPr>
        <p:txBody>
          <a:bodyPr/>
          <a:lstStyle/>
          <a:p>
            <a:r>
              <a:rPr lang="en-US" sz="4000" b="1" dirty="0">
                <a:latin typeface="Helvetica" pitchFamily="34" charset="0"/>
              </a:rPr>
              <a:t>Covid19 related RBI Circulars</a:t>
            </a:r>
            <a:endParaRPr lang="en-IN" sz="4000" b="1" dirty="0">
              <a:latin typeface="Helvetica" pitchFamily="34" charset="0"/>
            </a:endParaRPr>
          </a:p>
        </p:txBody>
      </p:sp>
      <p:sp>
        <p:nvSpPr>
          <p:cNvPr id="3" name="Subtitle 2"/>
          <p:cNvSpPr>
            <a:spLocks noGrp="1"/>
          </p:cNvSpPr>
          <p:nvPr>
            <p:ph type="subTitle" idx="1"/>
          </p:nvPr>
        </p:nvSpPr>
        <p:spPr>
          <a:xfrm>
            <a:off x="683568" y="781386"/>
            <a:ext cx="7848872" cy="5328592"/>
          </a:xfrm>
        </p:spPr>
        <p:txBody>
          <a:bodyPr/>
          <a:lstStyle/>
          <a:p>
            <a:pPr marL="179388" indent="-179388" algn="just">
              <a:buClrTx/>
              <a:buFont typeface="Wingdings" pitchFamily="2" charset="2"/>
              <a:buChar char="§"/>
            </a:pPr>
            <a:endParaRPr kumimoji="1" lang="en-US" sz="2800" u="sng" dirty="0">
              <a:latin typeface="Helvetica" pitchFamily="34" charset="0"/>
              <a:sym typeface="Marlett" pitchFamily="2" charset="2"/>
            </a:endParaRPr>
          </a:p>
          <a:p>
            <a:pPr marL="179388" indent="-179388" algn="just">
              <a:buClrTx/>
              <a:buFont typeface="Wingdings" pitchFamily="2" charset="2"/>
              <a:buChar char="§"/>
            </a:pPr>
            <a:endParaRPr kumimoji="1" lang="en-US" sz="500" dirty="0">
              <a:latin typeface="Helvetica" pitchFamily="34" charset="0"/>
              <a:sym typeface="Marlett" pitchFamily="2" charset="2"/>
            </a:endParaRPr>
          </a:p>
          <a:p>
            <a:pPr marL="179388" indent="-179388" algn="just">
              <a:buClrTx/>
              <a:buFont typeface="Wingdings" pitchFamily="2" charset="2"/>
              <a:buChar char="§"/>
            </a:pPr>
            <a:endParaRPr lang="en-IN" sz="3000" dirty="0">
              <a:latin typeface="Helvetica" pitchFamily="34" charset="0"/>
            </a:endParaRPr>
          </a:p>
        </p:txBody>
      </p:sp>
      <p:sp>
        <p:nvSpPr>
          <p:cNvPr id="4" name="Slide Number Placeholder 3"/>
          <p:cNvSpPr>
            <a:spLocks noGrp="1"/>
          </p:cNvSpPr>
          <p:nvPr>
            <p:ph type="sldNum" sz="quarter" idx="4"/>
          </p:nvPr>
        </p:nvSpPr>
        <p:spPr>
          <a:xfrm>
            <a:off x="8028384" y="6021288"/>
            <a:ext cx="504056" cy="457200"/>
          </a:xfrm>
        </p:spPr>
        <p:txBody>
          <a:bodyPr/>
          <a:lstStyle/>
          <a:p>
            <a:pPr algn="ctr"/>
            <a:fld id="{F4AA42A7-961D-4773-B071-303B10095967}" type="slidenum">
              <a:rPr lang="en-IN" sz="1400" b="1" smtClean="0">
                <a:latin typeface="Helvetica" pitchFamily="34" charset="0"/>
              </a:rPr>
              <a:pPr algn="ctr"/>
              <a:t>40</a:t>
            </a:fld>
            <a:endParaRPr lang="en-IN" sz="2000" b="1" dirty="0">
              <a:latin typeface="Helvetica" pitchFamily="34" charset="0"/>
            </a:endParaRPr>
          </a:p>
        </p:txBody>
      </p:sp>
      <p:sp>
        <p:nvSpPr>
          <p:cNvPr id="5" name="Footer Placeholder 4"/>
          <p:cNvSpPr>
            <a:spLocks noGrp="1"/>
          </p:cNvSpPr>
          <p:nvPr>
            <p:ph type="ftr" sz="quarter" idx="3"/>
          </p:nvPr>
        </p:nvSpPr>
        <p:spPr>
          <a:xfrm>
            <a:off x="1331640" y="6093296"/>
            <a:ext cx="6480720" cy="360040"/>
          </a:xfrm>
        </p:spPr>
        <p:txBody>
          <a:bodyPr/>
          <a:lstStyle/>
          <a:p>
            <a:r>
              <a:rPr lang="en-IN" sz="1400" spc="100" dirty="0">
                <a:latin typeface="Helvetica" pitchFamily="34" charset="0"/>
                <a:cs typeface="Times New Roman" pitchFamily="18" charset="0"/>
              </a:rPr>
              <a:t>CA Dhananjay J. Gokhale</a:t>
            </a:r>
          </a:p>
        </p:txBody>
      </p:sp>
      <p:graphicFrame>
        <p:nvGraphicFramePr>
          <p:cNvPr id="6" name="Table 6">
            <a:extLst>
              <a:ext uri="{FF2B5EF4-FFF2-40B4-BE49-F238E27FC236}">
                <a16:creationId xmlns:a16="http://schemas.microsoft.com/office/drawing/2014/main" id="{36F9ADCF-A073-4AEF-937F-D9FD2546FFBB}"/>
              </a:ext>
            </a:extLst>
          </p:cNvPr>
          <p:cNvGraphicFramePr>
            <a:graphicFrameLocks noGrp="1"/>
          </p:cNvGraphicFramePr>
          <p:nvPr>
            <p:extLst>
              <p:ext uri="{D42A27DB-BD31-4B8C-83A1-F6EECF244321}">
                <p14:modId xmlns:p14="http://schemas.microsoft.com/office/powerpoint/2010/main" val="1009643683"/>
              </p:ext>
            </p:extLst>
          </p:nvPr>
        </p:nvGraphicFramePr>
        <p:xfrm>
          <a:off x="665220" y="1069173"/>
          <a:ext cx="7632848" cy="4963160"/>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780014595"/>
                    </a:ext>
                  </a:extLst>
                </a:gridCol>
                <a:gridCol w="6120680">
                  <a:extLst>
                    <a:ext uri="{9D8B030D-6E8A-4147-A177-3AD203B41FA5}">
                      <a16:colId xmlns:a16="http://schemas.microsoft.com/office/drawing/2014/main" val="117925132"/>
                    </a:ext>
                  </a:extLst>
                </a:gridCol>
              </a:tblGrid>
              <a:tr h="370840">
                <a:tc>
                  <a:txBody>
                    <a:bodyPr/>
                    <a:lstStyle/>
                    <a:p>
                      <a:r>
                        <a:rPr lang="en-IN" dirty="0"/>
                        <a:t>Date</a:t>
                      </a:r>
                    </a:p>
                  </a:txBody>
                  <a:tcPr>
                    <a:solidFill>
                      <a:schemeClr val="accent1">
                        <a:alpha val="0"/>
                      </a:schemeClr>
                    </a:solidFill>
                  </a:tcPr>
                </a:tc>
                <a:tc>
                  <a:txBody>
                    <a:bodyPr/>
                    <a:lstStyle/>
                    <a:p>
                      <a:r>
                        <a:rPr lang="en-IN" dirty="0"/>
                        <a:t>Circular</a:t>
                      </a:r>
                    </a:p>
                  </a:txBody>
                  <a:tcPr>
                    <a:solidFill>
                      <a:schemeClr val="accent1">
                        <a:alpha val="0"/>
                      </a:schemeClr>
                    </a:solidFill>
                  </a:tcPr>
                </a:tc>
                <a:extLst>
                  <a:ext uri="{0D108BD9-81ED-4DB2-BD59-A6C34878D82A}">
                    <a16:rowId xmlns:a16="http://schemas.microsoft.com/office/drawing/2014/main" val="3798440243"/>
                  </a:ext>
                </a:extLst>
              </a:tr>
              <a:tr h="370840">
                <a:tc>
                  <a:txBody>
                    <a:bodyPr/>
                    <a:lstStyle/>
                    <a:p>
                      <a:r>
                        <a:rPr lang="en-IN" dirty="0">
                          <a:solidFill>
                            <a:schemeClr val="tx1">
                              <a:lumMod val="65000"/>
                            </a:schemeClr>
                          </a:solidFill>
                        </a:rPr>
                        <a:t>27.Mar.2020</a:t>
                      </a:r>
                    </a:p>
                  </a:txBody>
                  <a:tcPr>
                    <a:solidFill>
                      <a:schemeClr val="accent1">
                        <a:tint val="40000"/>
                        <a:alpha val="0"/>
                      </a:schemeClr>
                    </a:solidFill>
                  </a:tcPr>
                </a:tc>
                <a:tc>
                  <a:txBody>
                    <a:bodyPr/>
                    <a:lstStyle/>
                    <a:p>
                      <a:r>
                        <a:rPr lang="en-IN" dirty="0">
                          <a:solidFill>
                            <a:schemeClr val="tx1">
                              <a:lumMod val="65000"/>
                            </a:schemeClr>
                          </a:solidFill>
                        </a:rPr>
                        <a:t>Covid-19 Regulatory Package</a:t>
                      </a:r>
                    </a:p>
                  </a:txBody>
                  <a:tcPr>
                    <a:solidFill>
                      <a:schemeClr val="accent1">
                        <a:tint val="40000"/>
                        <a:alpha val="0"/>
                      </a:schemeClr>
                    </a:solidFill>
                  </a:tcPr>
                </a:tc>
                <a:extLst>
                  <a:ext uri="{0D108BD9-81ED-4DB2-BD59-A6C34878D82A}">
                    <a16:rowId xmlns:a16="http://schemas.microsoft.com/office/drawing/2014/main" val="1728817745"/>
                  </a:ext>
                </a:extLst>
              </a:tr>
              <a:tr h="370840">
                <a:tc>
                  <a:txBody>
                    <a:bodyPr/>
                    <a:lstStyle/>
                    <a:p>
                      <a:r>
                        <a:rPr lang="en-IN" dirty="0">
                          <a:solidFill>
                            <a:schemeClr val="tx1">
                              <a:lumMod val="65000"/>
                            </a:schemeClr>
                          </a:solidFill>
                        </a:rPr>
                        <a:t>17.Apr.2020</a:t>
                      </a:r>
                    </a:p>
                  </a:txBody>
                  <a:tcPr>
                    <a:solidFill>
                      <a:schemeClr val="accent1">
                        <a:tint val="20000"/>
                        <a:alpha val="0"/>
                      </a:schemeClr>
                    </a:solidFill>
                  </a:tcPr>
                </a:tc>
                <a:tc>
                  <a:txBody>
                    <a:bodyPr/>
                    <a:lstStyle/>
                    <a:p>
                      <a:r>
                        <a:rPr lang="en-IN" dirty="0">
                          <a:solidFill>
                            <a:schemeClr val="tx1">
                              <a:lumMod val="65000"/>
                            </a:schemeClr>
                          </a:solidFill>
                        </a:rPr>
                        <a:t>Covid-19 Regulatory Package – Asset Classification &amp; Provisioning</a:t>
                      </a:r>
                    </a:p>
                  </a:txBody>
                  <a:tcPr>
                    <a:solidFill>
                      <a:schemeClr val="accent1">
                        <a:tint val="20000"/>
                        <a:alpha val="0"/>
                      </a:schemeClr>
                    </a:solidFill>
                  </a:tcPr>
                </a:tc>
                <a:extLst>
                  <a:ext uri="{0D108BD9-81ED-4DB2-BD59-A6C34878D82A}">
                    <a16:rowId xmlns:a16="http://schemas.microsoft.com/office/drawing/2014/main" val="524975806"/>
                  </a:ext>
                </a:extLst>
              </a:tr>
              <a:tr h="370840">
                <a:tc>
                  <a:txBody>
                    <a:bodyPr/>
                    <a:lstStyle/>
                    <a:p>
                      <a:r>
                        <a:rPr lang="en-IN" dirty="0">
                          <a:solidFill>
                            <a:schemeClr val="tx1">
                              <a:lumMod val="65000"/>
                            </a:schemeClr>
                          </a:solidFill>
                        </a:rPr>
                        <a:t>17.Apr.2020</a:t>
                      </a:r>
                    </a:p>
                  </a:txBody>
                  <a:tcPr>
                    <a:solidFill>
                      <a:schemeClr val="accent1">
                        <a:tint val="40000"/>
                        <a:alpha val="0"/>
                      </a:schemeClr>
                    </a:solidFill>
                  </a:tcPr>
                </a:tc>
                <a:tc>
                  <a:txBody>
                    <a:bodyPr/>
                    <a:lstStyle/>
                    <a:p>
                      <a:r>
                        <a:rPr lang="en-IN" dirty="0">
                          <a:solidFill>
                            <a:schemeClr val="tx1">
                              <a:lumMod val="65000"/>
                            </a:schemeClr>
                          </a:solidFill>
                        </a:rPr>
                        <a:t>Covid-19 Regulatory Package – Review of Resolution Timelines under Prudential Framework on Resolution of Stressed Assets</a:t>
                      </a:r>
                    </a:p>
                  </a:txBody>
                  <a:tcPr>
                    <a:solidFill>
                      <a:schemeClr val="accent1">
                        <a:tint val="40000"/>
                        <a:alpha val="0"/>
                      </a:schemeClr>
                    </a:solidFill>
                  </a:tcPr>
                </a:tc>
                <a:extLst>
                  <a:ext uri="{0D108BD9-81ED-4DB2-BD59-A6C34878D82A}">
                    <a16:rowId xmlns:a16="http://schemas.microsoft.com/office/drawing/2014/main" val="3049385338"/>
                  </a:ext>
                </a:extLst>
              </a:tr>
              <a:tr h="370840">
                <a:tc>
                  <a:txBody>
                    <a:bodyPr/>
                    <a:lstStyle/>
                    <a:p>
                      <a:r>
                        <a:rPr lang="en-IN" dirty="0">
                          <a:solidFill>
                            <a:schemeClr val="tx1">
                              <a:lumMod val="65000"/>
                            </a:schemeClr>
                          </a:solidFill>
                        </a:rPr>
                        <a:t>23.May,2020</a:t>
                      </a:r>
                    </a:p>
                  </a:txBody>
                  <a:tcPr>
                    <a:solidFill>
                      <a:schemeClr val="accent1">
                        <a:tint val="20000"/>
                        <a:alpha val="0"/>
                      </a:schemeClr>
                    </a:solidFill>
                  </a:tcPr>
                </a:tc>
                <a:tc>
                  <a:txBody>
                    <a:bodyPr/>
                    <a:lstStyle/>
                    <a:p>
                      <a:r>
                        <a:rPr lang="en-IN" dirty="0">
                          <a:solidFill>
                            <a:schemeClr val="tx1">
                              <a:lumMod val="65000"/>
                            </a:schemeClr>
                          </a:solidFill>
                        </a:rPr>
                        <a:t>Covid-19 Regulatory Package</a:t>
                      </a:r>
                    </a:p>
                  </a:txBody>
                  <a:tcPr>
                    <a:solidFill>
                      <a:schemeClr val="accent1">
                        <a:tint val="20000"/>
                        <a:alpha val="0"/>
                      </a:schemeClr>
                    </a:solidFill>
                  </a:tcPr>
                </a:tc>
                <a:extLst>
                  <a:ext uri="{0D108BD9-81ED-4DB2-BD59-A6C34878D82A}">
                    <a16:rowId xmlns:a16="http://schemas.microsoft.com/office/drawing/2014/main" val="1919928558"/>
                  </a:ext>
                </a:extLst>
              </a:tr>
              <a:tr h="370840">
                <a:tc>
                  <a:txBody>
                    <a:bodyPr/>
                    <a:lstStyle/>
                    <a:p>
                      <a:r>
                        <a:rPr lang="en-IN" dirty="0">
                          <a:solidFill>
                            <a:schemeClr val="tx1">
                              <a:lumMod val="65000"/>
                            </a:schemeClr>
                          </a:solidFill>
                        </a:rPr>
                        <a:t>23.May.2020</a:t>
                      </a:r>
                    </a:p>
                  </a:txBody>
                  <a:tcPr>
                    <a:solidFill>
                      <a:schemeClr val="accent1">
                        <a:tint val="40000"/>
                        <a:alpha val="0"/>
                      </a:schemeClr>
                    </a:solidFill>
                  </a:tcPr>
                </a:tc>
                <a:tc>
                  <a:txBody>
                    <a:bodyPr/>
                    <a:lstStyle/>
                    <a:p>
                      <a:r>
                        <a:rPr lang="en-IN" dirty="0">
                          <a:solidFill>
                            <a:schemeClr val="tx1">
                              <a:lumMod val="65000"/>
                            </a:schemeClr>
                          </a:solidFill>
                        </a:rPr>
                        <a:t>Covid-19 Regulatory Package – Review of Resolution Timelines under Prudential Framework on Resolution of Stressed Assets</a:t>
                      </a:r>
                    </a:p>
                  </a:txBody>
                  <a:tcPr>
                    <a:solidFill>
                      <a:schemeClr val="accent1">
                        <a:tint val="40000"/>
                        <a:alpha val="0"/>
                      </a:schemeClr>
                    </a:solidFill>
                  </a:tcPr>
                </a:tc>
                <a:extLst>
                  <a:ext uri="{0D108BD9-81ED-4DB2-BD59-A6C34878D82A}">
                    <a16:rowId xmlns:a16="http://schemas.microsoft.com/office/drawing/2014/main" val="1154639187"/>
                  </a:ext>
                </a:extLst>
              </a:tr>
              <a:tr h="370840">
                <a:tc>
                  <a:txBody>
                    <a:bodyPr/>
                    <a:lstStyle/>
                    <a:p>
                      <a:r>
                        <a:rPr lang="en-IN" dirty="0">
                          <a:solidFill>
                            <a:schemeClr val="tx1"/>
                          </a:solidFill>
                        </a:rPr>
                        <a:t>06.Aug.2020</a:t>
                      </a:r>
                    </a:p>
                  </a:txBody>
                  <a:tcPr>
                    <a:solidFill>
                      <a:schemeClr val="accent1">
                        <a:tint val="20000"/>
                        <a:alpha val="0"/>
                      </a:schemeClr>
                    </a:solidFill>
                  </a:tcPr>
                </a:tc>
                <a:tc>
                  <a:txBody>
                    <a:bodyPr/>
                    <a:lstStyle/>
                    <a:p>
                      <a:r>
                        <a:rPr lang="en-IN" dirty="0">
                          <a:solidFill>
                            <a:schemeClr val="tx1"/>
                          </a:solidFill>
                        </a:rPr>
                        <a:t>Resolution Framework for Covid-19 related stress</a:t>
                      </a:r>
                    </a:p>
                  </a:txBody>
                  <a:tcPr>
                    <a:solidFill>
                      <a:schemeClr val="accent1">
                        <a:tint val="20000"/>
                        <a:alpha val="0"/>
                      </a:schemeClr>
                    </a:solidFill>
                  </a:tcPr>
                </a:tc>
                <a:extLst>
                  <a:ext uri="{0D108BD9-81ED-4DB2-BD59-A6C34878D82A}">
                    <a16:rowId xmlns:a16="http://schemas.microsoft.com/office/drawing/2014/main" val="1867497675"/>
                  </a:ext>
                </a:extLst>
              </a:tr>
              <a:tr h="370840">
                <a:tc>
                  <a:txBody>
                    <a:bodyPr/>
                    <a:lstStyle/>
                    <a:p>
                      <a:r>
                        <a:rPr lang="en-IN" dirty="0">
                          <a:solidFill>
                            <a:schemeClr val="tx1"/>
                          </a:solidFill>
                        </a:rPr>
                        <a:t>17.Sep.2020</a:t>
                      </a:r>
                    </a:p>
                  </a:txBody>
                  <a:tcPr>
                    <a:solidFill>
                      <a:schemeClr val="accent1">
                        <a:tint val="40000"/>
                        <a:alpha val="0"/>
                      </a:schemeClr>
                    </a:solidFill>
                  </a:tcPr>
                </a:tc>
                <a:tc>
                  <a:txBody>
                    <a:bodyPr/>
                    <a:lstStyle/>
                    <a:p>
                      <a:r>
                        <a:rPr lang="en-IN" dirty="0">
                          <a:solidFill>
                            <a:schemeClr val="tx1"/>
                          </a:solidFill>
                        </a:rPr>
                        <a:t>Resolution Framework for Covid-19 related stress – Financial Parameters</a:t>
                      </a:r>
                    </a:p>
                  </a:txBody>
                  <a:tcPr>
                    <a:solidFill>
                      <a:schemeClr val="accent1">
                        <a:tint val="40000"/>
                        <a:alpha val="0"/>
                      </a:schemeClr>
                    </a:solidFill>
                  </a:tcPr>
                </a:tc>
                <a:extLst>
                  <a:ext uri="{0D108BD9-81ED-4DB2-BD59-A6C34878D82A}">
                    <a16:rowId xmlns:a16="http://schemas.microsoft.com/office/drawing/2014/main" val="1852547065"/>
                  </a:ext>
                </a:extLst>
              </a:tr>
              <a:tr h="370840">
                <a:tc>
                  <a:txBody>
                    <a:bodyPr/>
                    <a:lstStyle/>
                    <a:p>
                      <a:r>
                        <a:rPr lang="en-IN" dirty="0">
                          <a:solidFill>
                            <a:schemeClr val="tx1"/>
                          </a:solidFill>
                        </a:rPr>
                        <a:t>13.Oct.2020</a:t>
                      </a:r>
                    </a:p>
                  </a:txBody>
                  <a:tcPr>
                    <a:solidFill>
                      <a:schemeClr val="accent1">
                        <a:tint val="40000"/>
                        <a:alpha val="0"/>
                      </a:schemeClr>
                    </a:solidFill>
                  </a:tcPr>
                </a:tc>
                <a:tc>
                  <a:txBody>
                    <a:bodyPr/>
                    <a:lstStyle/>
                    <a:p>
                      <a:r>
                        <a:rPr lang="en-IN" dirty="0">
                          <a:solidFill>
                            <a:schemeClr val="tx1"/>
                          </a:solidFill>
                        </a:rPr>
                        <a:t>FAQs</a:t>
                      </a:r>
                    </a:p>
                  </a:txBody>
                  <a:tcPr>
                    <a:solidFill>
                      <a:schemeClr val="accent1">
                        <a:tint val="40000"/>
                        <a:alpha val="0"/>
                      </a:schemeClr>
                    </a:solidFill>
                  </a:tcPr>
                </a:tc>
                <a:extLst>
                  <a:ext uri="{0D108BD9-81ED-4DB2-BD59-A6C34878D82A}">
                    <a16:rowId xmlns:a16="http://schemas.microsoft.com/office/drawing/2014/main" val="573097076"/>
                  </a:ext>
                </a:extLst>
              </a:tr>
            </a:tbl>
          </a:graphicData>
        </a:graphic>
      </p:graphicFrame>
    </p:spTree>
    <p:extLst>
      <p:ext uri="{BB962C8B-B14F-4D97-AF65-F5344CB8AC3E}">
        <p14:creationId xmlns:p14="http://schemas.microsoft.com/office/powerpoint/2010/main" val="8693878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88640"/>
            <a:ext cx="7772400" cy="576064"/>
          </a:xfrm>
        </p:spPr>
        <p:txBody>
          <a:bodyPr/>
          <a:lstStyle/>
          <a:p>
            <a:r>
              <a:rPr lang="en-US" sz="4000" b="1" dirty="0">
                <a:latin typeface="Helvetica" pitchFamily="34" charset="0"/>
              </a:rPr>
              <a:t>Covid19 related RBI Circulars</a:t>
            </a:r>
            <a:endParaRPr lang="en-IN" sz="4000" b="1" dirty="0">
              <a:latin typeface="Helvetica" pitchFamily="34" charset="0"/>
            </a:endParaRPr>
          </a:p>
        </p:txBody>
      </p:sp>
      <p:sp>
        <p:nvSpPr>
          <p:cNvPr id="3" name="Subtitle 2"/>
          <p:cNvSpPr>
            <a:spLocks noGrp="1"/>
          </p:cNvSpPr>
          <p:nvPr>
            <p:ph type="subTitle" idx="1"/>
          </p:nvPr>
        </p:nvSpPr>
        <p:spPr>
          <a:xfrm>
            <a:off x="683568" y="781386"/>
            <a:ext cx="7848872" cy="5328592"/>
          </a:xfrm>
        </p:spPr>
        <p:txBody>
          <a:bodyPr/>
          <a:lstStyle/>
          <a:p>
            <a:pPr marL="179388" indent="-179388" algn="just">
              <a:buClrTx/>
              <a:buFont typeface="Wingdings" pitchFamily="2" charset="2"/>
              <a:buChar char="§"/>
            </a:pPr>
            <a:endParaRPr kumimoji="1" lang="en-US" sz="2800" u="sng" dirty="0">
              <a:latin typeface="Helvetica" pitchFamily="34" charset="0"/>
              <a:sym typeface="Marlett" pitchFamily="2" charset="2"/>
            </a:endParaRPr>
          </a:p>
          <a:p>
            <a:pPr marL="179388" indent="-179388" algn="just">
              <a:buClrTx/>
              <a:buFont typeface="Wingdings" pitchFamily="2" charset="2"/>
              <a:buChar char="§"/>
            </a:pPr>
            <a:endParaRPr kumimoji="1" lang="en-US" sz="500" dirty="0">
              <a:latin typeface="Helvetica" pitchFamily="34" charset="0"/>
              <a:sym typeface="Marlett" pitchFamily="2" charset="2"/>
            </a:endParaRPr>
          </a:p>
          <a:p>
            <a:pPr marL="179388" indent="-179388" algn="just">
              <a:buClrTx/>
              <a:buFont typeface="Wingdings" pitchFamily="2" charset="2"/>
              <a:buChar char="§"/>
            </a:pPr>
            <a:endParaRPr lang="en-IN" sz="3000" dirty="0">
              <a:latin typeface="Helvetica" pitchFamily="34" charset="0"/>
            </a:endParaRPr>
          </a:p>
        </p:txBody>
      </p:sp>
      <p:sp>
        <p:nvSpPr>
          <p:cNvPr id="4" name="Slide Number Placeholder 3"/>
          <p:cNvSpPr>
            <a:spLocks noGrp="1"/>
          </p:cNvSpPr>
          <p:nvPr>
            <p:ph type="sldNum" sz="quarter" idx="4"/>
          </p:nvPr>
        </p:nvSpPr>
        <p:spPr>
          <a:xfrm>
            <a:off x="8028384" y="6021288"/>
            <a:ext cx="504056" cy="457200"/>
          </a:xfrm>
        </p:spPr>
        <p:txBody>
          <a:bodyPr/>
          <a:lstStyle/>
          <a:p>
            <a:pPr algn="ctr"/>
            <a:fld id="{F4AA42A7-961D-4773-B071-303B10095967}" type="slidenum">
              <a:rPr lang="en-IN" sz="1400" b="1" smtClean="0">
                <a:latin typeface="Helvetica" pitchFamily="34" charset="0"/>
              </a:rPr>
              <a:pPr algn="ctr"/>
              <a:t>41</a:t>
            </a:fld>
            <a:endParaRPr lang="en-IN" sz="2000" b="1" dirty="0">
              <a:latin typeface="Helvetica" pitchFamily="34" charset="0"/>
            </a:endParaRPr>
          </a:p>
        </p:txBody>
      </p:sp>
      <p:sp>
        <p:nvSpPr>
          <p:cNvPr id="5" name="Footer Placeholder 4"/>
          <p:cNvSpPr>
            <a:spLocks noGrp="1"/>
          </p:cNvSpPr>
          <p:nvPr>
            <p:ph type="ftr" sz="quarter" idx="3"/>
          </p:nvPr>
        </p:nvSpPr>
        <p:spPr>
          <a:xfrm>
            <a:off x="1331640" y="6093296"/>
            <a:ext cx="6480720" cy="360040"/>
          </a:xfrm>
        </p:spPr>
        <p:txBody>
          <a:bodyPr/>
          <a:lstStyle/>
          <a:p>
            <a:r>
              <a:rPr lang="en-IN" sz="1400" spc="100" dirty="0">
                <a:latin typeface="Helvetica" pitchFamily="34" charset="0"/>
                <a:cs typeface="Times New Roman" pitchFamily="18" charset="0"/>
              </a:rPr>
              <a:t>CA Dhananjay J. Gokhale</a:t>
            </a:r>
          </a:p>
        </p:txBody>
      </p:sp>
      <p:graphicFrame>
        <p:nvGraphicFramePr>
          <p:cNvPr id="6" name="Table 6">
            <a:extLst>
              <a:ext uri="{FF2B5EF4-FFF2-40B4-BE49-F238E27FC236}">
                <a16:creationId xmlns:a16="http://schemas.microsoft.com/office/drawing/2014/main" id="{36F9ADCF-A073-4AEF-937F-D9FD2546FFBB}"/>
              </a:ext>
            </a:extLst>
          </p:cNvPr>
          <p:cNvGraphicFramePr>
            <a:graphicFrameLocks noGrp="1"/>
          </p:cNvGraphicFramePr>
          <p:nvPr/>
        </p:nvGraphicFramePr>
        <p:xfrm>
          <a:off x="665220" y="1069173"/>
          <a:ext cx="7632848" cy="4754880"/>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780014595"/>
                    </a:ext>
                  </a:extLst>
                </a:gridCol>
                <a:gridCol w="6120680">
                  <a:extLst>
                    <a:ext uri="{9D8B030D-6E8A-4147-A177-3AD203B41FA5}">
                      <a16:colId xmlns:a16="http://schemas.microsoft.com/office/drawing/2014/main" val="117925132"/>
                    </a:ext>
                  </a:extLst>
                </a:gridCol>
              </a:tblGrid>
              <a:tr h="244537">
                <a:tc>
                  <a:txBody>
                    <a:bodyPr/>
                    <a:lstStyle/>
                    <a:p>
                      <a:r>
                        <a:rPr lang="en-IN" dirty="0"/>
                        <a:t>Date</a:t>
                      </a:r>
                    </a:p>
                  </a:txBody>
                  <a:tcPr>
                    <a:solidFill>
                      <a:schemeClr val="accent1">
                        <a:alpha val="0"/>
                      </a:schemeClr>
                    </a:solidFill>
                  </a:tcPr>
                </a:tc>
                <a:tc>
                  <a:txBody>
                    <a:bodyPr/>
                    <a:lstStyle/>
                    <a:p>
                      <a:r>
                        <a:rPr lang="en-IN" dirty="0"/>
                        <a:t>Circular</a:t>
                      </a:r>
                    </a:p>
                  </a:txBody>
                  <a:tcPr>
                    <a:solidFill>
                      <a:schemeClr val="accent1">
                        <a:alpha val="0"/>
                      </a:schemeClr>
                    </a:solidFill>
                  </a:tcPr>
                </a:tc>
                <a:extLst>
                  <a:ext uri="{0D108BD9-81ED-4DB2-BD59-A6C34878D82A}">
                    <a16:rowId xmlns:a16="http://schemas.microsoft.com/office/drawing/2014/main" val="3798440243"/>
                  </a:ext>
                </a:extLst>
              </a:tr>
              <a:tr h="427941">
                <a:tc>
                  <a:txBody>
                    <a:bodyPr/>
                    <a:lstStyle/>
                    <a:p>
                      <a:r>
                        <a:rPr lang="en-IN" dirty="0">
                          <a:solidFill>
                            <a:schemeClr val="tx1"/>
                          </a:solidFill>
                        </a:rPr>
                        <a:t>05.May.2021</a:t>
                      </a:r>
                    </a:p>
                  </a:txBody>
                  <a:tcPr>
                    <a:solidFill>
                      <a:schemeClr val="accent1">
                        <a:tint val="40000"/>
                        <a:alpha val="0"/>
                      </a:schemeClr>
                    </a:solidFill>
                  </a:tcPr>
                </a:tc>
                <a:tc>
                  <a:txBody>
                    <a:bodyPr/>
                    <a:lstStyle/>
                    <a:p>
                      <a:pPr algn="just"/>
                      <a:r>
                        <a:rPr lang="en-IN" dirty="0">
                          <a:solidFill>
                            <a:schemeClr val="tx1"/>
                          </a:solidFill>
                        </a:rPr>
                        <a:t>Resolution Framework 2.0 for Covid-19 related stress of Individuals and Small Businesses</a:t>
                      </a:r>
                    </a:p>
                  </a:txBody>
                  <a:tcPr>
                    <a:solidFill>
                      <a:schemeClr val="accent1">
                        <a:tint val="40000"/>
                        <a:alpha val="0"/>
                      </a:schemeClr>
                    </a:solidFill>
                  </a:tcPr>
                </a:tc>
                <a:extLst>
                  <a:ext uri="{0D108BD9-81ED-4DB2-BD59-A6C34878D82A}">
                    <a16:rowId xmlns:a16="http://schemas.microsoft.com/office/drawing/2014/main" val="1728817745"/>
                  </a:ext>
                </a:extLst>
              </a:tr>
              <a:tr h="427941">
                <a:tc>
                  <a:txBody>
                    <a:bodyPr/>
                    <a:lstStyle/>
                    <a:p>
                      <a:r>
                        <a:rPr lang="en-IN" dirty="0">
                          <a:solidFill>
                            <a:schemeClr val="tx1"/>
                          </a:solidFill>
                        </a:rPr>
                        <a:t>05.May.2021</a:t>
                      </a:r>
                    </a:p>
                  </a:txBody>
                  <a:tcPr>
                    <a:solidFill>
                      <a:schemeClr val="accent1">
                        <a:tint val="20000"/>
                        <a:alpha val="0"/>
                      </a:schemeClr>
                    </a:solidFill>
                  </a:tcPr>
                </a:tc>
                <a:tc>
                  <a:txBody>
                    <a:bodyPr/>
                    <a:lstStyle/>
                    <a:p>
                      <a:pPr algn="just"/>
                      <a:r>
                        <a:rPr lang="en-IN" dirty="0">
                          <a:solidFill>
                            <a:schemeClr val="tx1"/>
                          </a:solidFill>
                        </a:rPr>
                        <a:t>Resolution Framework 2.0 for Covid-19 related stress of MSMEs</a:t>
                      </a:r>
                    </a:p>
                  </a:txBody>
                  <a:tcPr>
                    <a:solidFill>
                      <a:schemeClr val="accent1">
                        <a:tint val="20000"/>
                        <a:alpha val="0"/>
                      </a:schemeClr>
                    </a:solidFill>
                  </a:tcPr>
                </a:tc>
                <a:extLst>
                  <a:ext uri="{0D108BD9-81ED-4DB2-BD59-A6C34878D82A}">
                    <a16:rowId xmlns:a16="http://schemas.microsoft.com/office/drawing/2014/main" val="524975806"/>
                  </a:ext>
                </a:extLst>
              </a:tr>
              <a:tr h="611344">
                <a:tc>
                  <a:txBody>
                    <a:bodyPr/>
                    <a:lstStyle/>
                    <a:p>
                      <a:r>
                        <a:rPr lang="en-IN" dirty="0">
                          <a:solidFill>
                            <a:schemeClr val="tx1"/>
                          </a:solidFill>
                        </a:rPr>
                        <a:t>04.Jun.2021</a:t>
                      </a:r>
                    </a:p>
                  </a:txBody>
                  <a:tcPr>
                    <a:solidFill>
                      <a:schemeClr val="accent1">
                        <a:tint val="40000"/>
                        <a:alpha val="0"/>
                      </a:schemeClr>
                    </a:solidFill>
                  </a:tcPr>
                </a:tc>
                <a:tc>
                  <a:txBody>
                    <a:bodyPr/>
                    <a:lstStyle/>
                    <a:p>
                      <a:pPr algn="just"/>
                      <a:r>
                        <a:rPr lang="en-IN" dirty="0">
                          <a:solidFill>
                            <a:schemeClr val="tx1"/>
                          </a:solidFill>
                        </a:rPr>
                        <a:t>Resolution Framework 2.0 for Covid-19 related stress of Individuals and Small Businesses – Revision in threshold for aggregate exposure from Rs. 25 Cr to Rs. 50 Cr</a:t>
                      </a:r>
                    </a:p>
                  </a:txBody>
                  <a:tcPr>
                    <a:solidFill>
                      <a:schemeClr val="accent1">
                        <a:tint val="40000"/>
                        <a:alpha val="0"/>
                      </a:schemeClr>
                    </a:solidFill>
                  </a:tcPr>
                </a:tc>
                <a:extLst>
                  <a:ext uri="{0D108BD9-81ED-4DB2-BD59-A6C34878D82A}">
                    <a16:rowId xmlns:a16="http://schemas.microsoft.com/office/drawing/2014/main" val="3049385338"/>
                  </a:ext>
                </a:extLst>
              </a:tr>
              <a:tr h="611344">
                <a:tc>
                  <a:txBody>
                    <a:bodyPr/>
                    <a:lstStyle/>
                    <a:p>
                      <a:r>
                        <a:rPr lang="en-IN" dirty="0">
                          <a:solidFill>
                            <a:schemeClr val="tx1"/>
                          </a:solidFill>
                        </a:rPr>
                        <a:t>04.Jun.2021</a:t>
                      </a:r>
                    </a:p>
                  </a:txBody>
                  <a:tcPr>
                    <a:solidFill>
                      <a:schemeClr val="accent1">
                        <a:tint val="20000"/>
                        <a:alpha val="0"/>
                      </a:schemeClr>
                    </a:solidFill>
                  </a:tcPr>
                </a:tc>
                <a:tc>
                  <a:txBody>
                    <a:bodyPr/>
                    <a:lstStyle/>
                    <a:p>
                      <a:pPr algn="just"/>
                      <a:r>
                        <a:rPr lang="en-IN" dirty="0">
                          <a:solidFill>
                            <a:schemeClr val="tx1"/>
                          </a:solidFill>
                        </a:rPr>
                        <a:t>Resolution Framework 2.0 for Covid-19 related stress of MSMEs – Revision in threshold for aggregate exposure from Rs. 25 Cr to Rs. 50 Cr</a:t>
                      </a:r>
                    </a:p>
                  </a:txBody>
                  <a:tcPr>
                    <a:solidFill>
                      <a:schemeClr val="accent1">
                        <a:tint val="20000"/>
                        <a:alpha val="0"/>
                      </a:schemeClr>
                    </a:solidFill>
                  </a:tcPr>
                </a:tc>
                <a:extLst>
                  <a:ext uri="{0D108BD9-81ED-4DB2-BD59-A6C34878D82A}">
                    <a16:rowId xmlns:a16="http://schemas.microsoft.com/office/drawing/2014/main" val="1919928558"/>
                  </a:ext>
                </a:extLst>
              </a:tr>
              <a:tr h="324753">
                <a:tc>
                  <a:txBody>
                    <a:bodyPr/>
                    <a:lstStyle/>
                    <a:p>
                      <a:r>
                        <a:rPr lang="en-IN" dirty="0">
                          <a:solidFill>
                            <a:schemeClr val="tx1"/>
                          </a:solidFill>
                        </a:rPr>
                        <a:t>07.Jul.2021</a:t>
                      </a:r>
                    </a:p>
                  </a:txBody>
                  <a:tcPr>
                    <a:solidFill>
                      <a:schemeClr val="accent1">
                        <a:tint val="40000"/>
                        <a:alpha val="0"/>
                      </a:schemeClr>
                    </a:solidFill>
                  </a:tcPr>
                </a:tc>
                <a:tc>
                  <a:txBody>
                    <a:bodyPr/>
                    <a:lstStyle/>
                    <a:p>
                      <a:pPr algn="just"/>
                      <a:r>
                        <a:rPr lang="en-IN" dirty="0">
                          <a:solidFill>
                            <a:schemeClr val="tx1"/>
                          </a:solidFill>
                        </a:rPr>
                        <a:t>New definition of MSME – Addition of Retail and Wholesale Trade</a:t>
                      </a:r>
                    </a:p>
                  </a:txBody>
                  <a:tcPr>
                    <a:solidFill>
                      <a:schemeClr val="accent1">
                        <a:tint val="40000"/>
                        <a:alpha val="0"/>
                      </a:schemeClr>
                    </a:solidFill>
                  </a:tcPr>
                </a:tc>
                <a:extLst>
                  <a:ext uri="{0D108BD9-81ED-4DB2-BD59-A6C34878D82A}">
                    <a16:rowId xmlns:a16="http://schemas.microsoft.com/office/drawing/2014/main" val="1154639187"/>
                  </a:ext>
                </a:extLst>
              </a:tr>
              <a:tr h="324753">
                <a:tc>
                  <a:txBody>
                    <a:bodyPr/>
                    <a:lstStyle/>
                    <a:p>
                      <a:r>
                        <a:rPr lang="en-IN" dirty="0">
                          <a:solidFill>
                            <a:schemeClr val="tx1"/>
                          </a:solidFill>
                        </a:rPr>
                        <a:t>06.Aug.2021</a:t>
                      </a:r>
                    </a:p>
                  </a:txBody>
                  <a:tcPr>
                    <a:solidFill>
                      <a:schemeClr val="accent1">
                        <a:tint val="40000"/>
                        <a:alpha val="0"/>
                      </a:schemeClr>
                    </a:solidFill>
                  </a:tcPr>
                </a:tc>
                <a:tc>
                  <a:txBody>
                    <a:bodyPr/>
                    <a:lstStyle/>
                    <a:p>
                      <a:pPr algn="just"/>
                      <a:r>
                        <a:rPr lang="en-IN" dirty="0">
                          <a:solidFill>
                            <a:schemeClr val="tx1"/>
                          </a:solidFill>
                        </a:rPr>
                        <a:t>Resolution Framework for Covid19 relate stress – Financial Parameters – Revised timelines for compliance</a:t>
                      </a:r>
                    </a:p>
                  </a:txBody>
                  <a:tcPr>
                    <a:solidFill>
                      <a:schemeClr val="accent1">
                        <a:tint val="40000"/>
                        <a:alpha val="0"/>
                      </a:schemeClr>
                    </a:solidFill>
                  </a:tcPr>
                </a:tc>
                <a:extLst>
                  <a:ext uri="{0D108BD9-81ED-4DB2-BD59-A6C34878D82A}">
                    <a16:rowId xmlns:a16="http://schemas.microsoft.com/office/drawing/2014/main" val="2746175395"/>
                  </a:ext>
                </a:extLst>
              </a:tr>
            </a:tbl>
          </a:graphicData>
        </a:graphic>
      </p:graphicFrame>
    </p:spTree>
    <p:extLst>
      <p:ext uri="{BB962C8B-B14F-4D97-AF65-F5344CB8AC3E}">
        <p14:creationId xmlns:p14="http://schemas.microsoft.com/office/powerpoint/2010/main" val="26686800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863336431"/>
              </p:ext>
            </p:extLst>
          </p:nvPr>
        </p:nvGraphicFramePr>
        <p:xfrm>
          <a:off x="533400" y="1540728"/>
          <a:ext cx="8001000" cy="396436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0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Ineligible Exposures</a:t>
                      </a:r>
                    </a:p>
                  </a:txBody>
                  <a:tcPr>
                    <a:solidFill>
                      <a:schemeClr val="accent1">
                        <a:alpha val="0"/>
                      </a:schemeClr>
                    </a:solidFill>
                  </a:tcPr>
                </a:tc>
                <a:extLst>
                  <a:ext uri="{0D108BD9-81ED-4DB2-BD59-A6C34878D82A}">
                    <a16:rowId xmlns:a16="http://schemas.microsoft.com/office/drawing/2014/main" val="10000"/>
                  </a:ext>
                </a:extLst>
              </a:tr>
              <a:tr h="3219798">
                <a:tc>
                  <a:txBody>
                    <a:bodyPr/>
                    <a:lstStyle/>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MSME borrowers with aggregate exposure </a:t>
                      </a:r>
                      <a:r>
                        <a:rPr lang="en-US" sz="2200" kern="1200" baseline="0" dirty="0" err="1">
                          <a:solidFill>
                            <a:schemeClr val="tx1"/>
                          </a:solidFill>
                          <a:latin typeface="Helvetica" pitchFamily="34" charset="0"/>
                          <a:ea typeface="+mn-ea"/>
                          <a:cs typeface="+mn-cs"/>
                        </a:rPr>
                        <a:t>upto</a:t>
                      </a:r>
                      <a:r>
                        <a:rPr lang="en-US" sz="2200" kern="1200" baseline="0" dirty="0">
                          <a:solidFill>
                            <a:schemeClr val="tx1"/>
                          </a:solidFill>
                          <a:latin typeface="Helvetica" pitchFamily="34" charset="0"/>
                          <a:ea typeface="+mn-ea"/>
                          <a:cs typeface="+mn-cs"/>
                        </a:rPr>
                        <a:t> Rs. 25 crores as at 01.Mar.2020</a:t>
                      </a: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Farm credits (as Master Directions to apply)</a:t>
                      </a: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Loan Primary Agricultural Credit Societies (PACs), Farmers’ Service Providers (FSS), etc. for onward lending to agricultural</a:t>
                      </a: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Exposure to lending institutions to financial service provider</a:t>
                      </a: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Exposures to Central / State / Local Govt. Bodies</a:t>
                      </a: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Exposure to housing finance companies</a:t>
                      </a: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Staff Loans</a:t>
                      </a:r>
                      <a:endParaRPr lang="en-US" sz="22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42</a:t>
            </a:fld>
            <a:endParaRPr lang="en-IN" sz="2000" b="1" dirty="0">
              <a:latin typeface="Helvetica" pitchFamily="34" charset="0"/>
            </a:endParaRPr>
          </a:p>
        </p:txBody>
      </p:sp>
    </p:spTree>
    <p:extLst>
      <p:ext uri="{BB962C8B-B14F-4D97-AF65-F5344CB8AC3E}">
        <p14:creationId xmlns:p14="http://schemas.microsoft.com/office/powerpoint/2010/main" val="2474733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22511501"/>
              </p:ext>
            </p:extLst>
          </p:nvPr>
        </p:nvGraphicFramePr>
        <p:xfrm>
          <a:off x="533400" y="1540728"/>
          <a:ext cx="8001000" cy="3739918"/>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0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Eligibility Criteria and other conditions – Personal Loans</a:t>
                      </a:r>
                    </a:p>
                  </a:txBody>
                  <a:tcPr>
                    <a:solidFill>
                      <a:schemeClr val="accent1">
                        <a:alpha val="0"/>
                      </a:schemeClr>
                    </a:solidFill>
                  </a:tcPr>
                </a:tc>
                <a:extLst>
                  <a:ext uri="{0D108BD9-81ED-4DB2-BD59-A6C34878D82A}">
                    <a16:rowId xmlns:a16="http://schemas.microsoft.com/office/drawing/2014/main" val="10000"/>
                  </a:ext>
                </a:extLst>
              </a:tr>
              <a:tr h="3219798">
                <a:tc>
                  <a:txBody>
                    <a:bodyPr/>
                    <a:lstStyle/>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Applicable only to pandemic affected borrowers</a:t>
                      </a: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endParaRPr lang="en-US" sz="2200"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Board approved policy is required for implementation</a:t>
                      </a: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endParaRPr lang="en-US" sz="2200"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Reference date for outstanding amount of debt for resolution shall be 01.Mar.2020</a:t>
                      </a: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endParaRPr lang="en-US" sz="2200"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Wingdings" pitchFamily="2" charset="2"/>
                        <a:buAutoNum type="arabicPeriod"/>
                        <a:tabLst/>
                        <a:defRPr/>
                      </a:pPr>
                      <a:r>
                        <a:rPr lang="en-US" sz="2200" kern="1200" baseline="0" dirty="0">
                          <a:solidFill>
                            <a:schemeClr val="tx1"/>
                          </a:solidFill>
                          <a:latin typeface="Helvetica" pitchFamily="34" charset="0"/>
                          <a:ea typeface="+mn-ea"/>
                          <a:cs typeface="+mn-cs"/>
                        </a:rPr>
                        <a:t>Account should be Standard and not in default for more than 30 days as at 01.Mar.2020</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43</a:t>
            </a:fld>
            <a:endParaRPr lang="en-IN" sz="2000" b="1" dirty="0">
              <a:latin typeface="Helvetica" pitchFamily="34" charset="0"/>
            </a:endParaRPr>
          </a:p>
        </p:txBody>
      </p:sp>
    </p:spTree>
    <p:extLst>
      <p:ext uri="{BB962C8B-B14F-4D97-AF65-F5344CB8AC3E}">
        <p14:creationId xmlns:p14="http://schemas.microsoft.com/office/powerpoint/2010/main" val="12089212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35247905"/>
              </p:ext>
            </p:extLst>
          </p:nvPr>
        </p:nvGraphicFramePr>
        <p:xfrm>
          <a:off x="533400" y="1540728"/>
          <a:ext cx="8001000" cy="396436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0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Eligibility Criteria and other conditions – Personal Loan</a:t>
                      </a:r>
                    </a:p>
                  </a:txBody>
                  <a:tcPr>
                    <a:solidFill>
                      <a:schemeClr val="accent1">
                        <a:alpha val="0"/>
                      </a:schemeClr>
                    </a:solidFill>
                  </a:tcPr>
                </a:tc>
                <a:extLst>
                  <a:ext uri="{0D108BD9-81ED-4DB2-BD59-A6C34878D82A}">
                    <a16:rowId xmlns:a16="http://schemas.microsoft.com/office/drawing/2014/main" val="10000"/>
                  </a:ext>
                </a:extLst>
              </a:tr>
              <a:tr h="3219798">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startAt="5"/>
                        <a:tabLst/>
                        <a:defRPr/>
                      </a:pPr>
                      <a:r>
                        <a:rPr lang="en-US" sz="2200" baseline="0" dirty="0">
                          <a:solidFill>
                            <a:schemeClr val="tx1"/>
                          </a:solidFill>
                          <a:latin typeface="Helvetica" pitchFamily="34" charset="0"/>
                        </a:rPr>
                        <a:t>Borrower account is required to be standard as on date of invocation of resolution under this framework</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5"/>
                        <a:tabLst/>
                        <a:defRPr/>
                      </a:pPr>
                      <a:endParaRPr lang="en-US" sz="22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5"/>
                        <a:tabLst/>
                        <a:defRPr/>
                      </a:pPr>
                      <a:r>
                        <a:rPr lang="en-US" sz="2200" baseline="0" dirty="0">
                          <a:solidFill>
                            <a:schemeClr val="tx1"/>
                          </a:solidFill>
                          <a:latin typeface="Helvetica" pitchFamily="34" charset="0"/>
                        </a:rPr>
                        <a:t>Date of invocation = Date on which both borrower and lender agree to proceed with resolution plan</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5"/>
                        <a:tabLst/>
                        <a:defRPr/>
                      </a:pPr>
                      <a:endParaRPr lang="en-US" sz="22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5"/>
                        <a:tabLst/>
                        <a:defRPr/>
                      </a:pPr>
                      <a:r>
                        <a:rPr lang="en-US" sz="2200" baseline="0" dirty="0">
                          <a:solidFill>
                            <a:schemeClr val="tx1"/>
                          </a:solidFill>
                          <a:latin typeface="Helvetica" pitchFamily="34" charset="0"/>
                        </a:rPr>
                        <a:t>Last date of invocation is 31.Dec.2020</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5"/>
                        <a:tabLst/>
                        <a:defRPr/>
                      </a:pPr>
                      <a:endParaRPr lang="en-US" sz="22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5"/>
                        <a:tabLst/>
                        <a:defRPr/>
                      </a:pPr>
                      <a:r>
                        <a:rPr lang="en-US" sz="2200" baseline="0" dirty="0">
                          <a:solidFill>
                            <a:schemeClr val="tx1"/>
                          </a:solidFill>
                          <a:latin typeface="Helvetica" pitchFamily="34" charset="0"/>
                        </a:rPr>
                        <a:t>Resolution to be implemented within 90 days from date of invocation</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44</a:t>
            </a:fld>
            <a:endParaRPr lang="en-IN" sz="2000" b="1" dirty="0">
              <a:latin typeface="Helvetica" pitchFamily="34" charset="0"/>
            </a:endParaRPr>
          </a:p>
        </p:txBody>
      </p:sp>
    </p:spTree>
    <p:extLst>
      <p:ext uri="{BB962C8B-B14F-4D97-AF65-F5344CB8AC3E}">
        <p14:creationId xmlns:p14="http://schemas.microsoft.com/office/powerpoint/2010/main" val="5216839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926406849"/>
              </p:ext>
            </p:extLst>
          </p:nvPr>
        </p:nvGraphicFramePr>
        <p:xfrm>
          <a:off x="533400" y="1540728"/>
          <a:ext cx="8001000" cy="3739918"/>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0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What can be a resolution plan? (Personal Loan)</a:t>
                      </a:r>
                    </a:p>
                  </a:txBody>
                  <a:tcPr>
                    <a:solidFill>
                      <a:schemeClr val="accent1">
                        <a:alpha val="0"/>
                      </a:schemeClr>
                    </a:solidFill>
                  </a:tcPr>
                </a:tc>
                <a:extLst>
                  <a:ext uri="{0D108BD9-81ED-4DB2-BD59-A6C34878D82A}">
                    <a16:rowId xmlns:a16="http://schemas.microsoft.com/office/drawing/2014/main" val="10000"/>
                  </a:ext>
                </a:extLst>
              </a:tr>
              <a:tr h="3219798">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Re-</a:t>
                      </a:r>
                      <a:r>
                        <a:rPr lang="en-US" sz="2200" baseline="0" dirty="0" err="1">
                          <a:solidFill>
                            <a:schemeClr val="tx1"/>
                          </a:solidFill>
                          <a:latin typeface="Helvetica" pitchFamily="34" charset="0"/>
                        </a:rPr>
                        <a:t>schedulement</a:t>
                      </a:r>
                      <a:r>
                        <a:rPr lang="en-US" sz="2200" baseline="0" dirty="0">
                          <a:solidFill>
                            <a:schemeClr val="tx1"/>
                          </a:solidFill>
                          <a:latin typeface="Helvetica" pitchFamily="34" charset="0"/>
                        </a:rPr>
                        <a:t> of payment</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Conversion of interest accrued or to be accrued into another credit facility</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Moratorium period subject to maximum of </a:t>
                      </a:r>
                      <a:r>
                        <a:rPr lang="en-US" sz="2200" baseline="0" dirty="0" err="1">
                          <a:solidFill>
                            <a:schemeClr val="tx1"/>
                          </a:solidFill>
                          <a:latin typeface="Helvetica" pitchFamily="34" charset="0"/>
                        </a:rPr>
                        <a:t>upto</a:t>
                      </a:r>
                      <a:r>
                        <a:rPr lang="en-US" sz="2200" baseline="0" dirty="0">
                          <a:solidFill>
                            <a:schemeClr val="tx1"/>
                          </a:solidFill>
                          <a:latin typeface="Helvetica" pitchFamily="34" charset="0"/>
                        </a:rPr>
                        <a:t> 2 years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Moratorium if granted would be effected immediately upon implementation, thus, would be always prospective</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45</a:t>
            </a:fld>
            <a:endParaRPr lang="en-IN" sz="2000" b="1" dirty="0">
              <a:latin typeface="Helvetica" pitchFamily="34" charset="0"/>
            </a:endParaRPr>
          </a:p>
        </p:txBody>
      </p:sp>
    </p:spTree>
    <p:extLst>
      <p:ext uri="{BB962C8B-B14F-4D97-AF65-F5344CB8AC3E}">
        <p14:creationId xmlns:p14="http://schemas.microsoft.com/office/powerpoint/2010/main" val="42741524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264421942"/>
              </p:ext>
            </p:extLst>
          </p:nvPr>
        </p:nvGraphicFramePr>
        <p:xfrm>
          <a:off x="533400" y="1540729"/>
          <a:ext cx="8001000" cy="4566969"/>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254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When resolution plan can be said to be implemented?</a:t>
                      </a:r>
                    </a:p>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(Personal Loan)</a:t>
                      </a:r>
                    </a:p>
                  </a:txBody>
                  <a:tcPr>
                    <a:solidFill>
                      <a:schemeClr val="accent1">
                        <a:alpha val="0"/>
                      </a:schemeClr>
                    </a:solidFill>
                  </a:tcPr>
                </a:tc>
                <a:extLst>
                  <a:ext uri="{0D108BD9-81ED-4DB2-BD59-A6C34878D82A}">
                    <a16:rowId xmlns:a16="http://schemas.microsoft.com/office/drawing/2014/main" val="10000"/>
                  </a:ext>
                </a:extLst>
              </a:tr>
              <a:tr h="2580772">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All related documentation including execution of required agreements are completed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Change in terms &amp; conditions of loan get duly reflected in books of lender</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Borrower is not in default with lenders as per revised terms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970329">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b="1" i="1" baseline="0" dirty="0">
                          <a:solidFill>
                            <a:schemeClr val="tx1"/>
                          </a:solidFill>
                          <a:latin typeface="Helvetica" pitchFamily="34" charset="0"/>
                        </a:rPr>
                        <a:t>If there is a breach of the conditions in implementation, usual NPA norms would apply</a:t>
                      </a:r>
                    </a:p>
                  </a:txBody>
                  <a:tcPr>
                    <a:solidFill>
                      <a:schemeClr val="accent1">
                        <a:alpha val="0"/>
                      </a:schemeClr>
                    </a:solidFill>
                  </a:tcPr>
                </a:tc>
                <a:extLst>
                  <a:ext uri="{0D108BD9-81ED-4DB2-BD59-A6C34878D82A}">
                    <a16:rowId xmlns:a16="http://schemas.microsoft.com/office/drawing/2014/main" val="10705243"/>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46</a:t>
            </a:fld>
            <a:endParaRPr lang="en-IN" sz="2000" b="1" dirty="0">
              <a:latin typeface="Helvetica" pitchFamily="34" charset="0"/>
            </a:endParaRPr>
          </a:p>
        </p:txBody>
      </p:sp>
    </p:spTree>
    <p:extLst>
      <p:ext uri="{BB962C8B-B14F-4D97-AF65-F5344CB8AC3E}">
        <p14:creationId xmlns:p14="http://schemas.microsoft.com/office/powerpoint/2010/main" val="35659419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88139366"/>
              </p:ext>
            </p:extLst>
          </p:nvPr>
        </p:nvGraphicFramePr>
        <p:xfrm>
          <a:off x="533400" y="1540729"/>
          <a:ext cx="8001000" cy="4502712"/>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76846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sng" dirty="0">
                          <a:solidFill>
                            <a:schemeClr val="tx1"/>
                          </a:solidFill>
                          <a:latin typeface="Helvetica" pitchFamily="34" charset="0"/>
                        </a:rPr>
                        <a:t>Other Exposures</a:t>
                      </a:r>
                    </a:p>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If there are multiple lending institutions</a:t>
                      </a:r>
                    </a:p>
                  </a:txBody>
                  <a:tcPr>
                    <a:solidFill>
                      <a:schemeClr val="accent1">
                        <a:alpha val="0"/>
                      </a:schemeClr>
                    </a:solidFill>
                  </a:tcPr>
                </a:tc>
                <a:extLst>
                  <a:ext uri="{0D108BD9-81ED-4DB2-BD59-A6C34878D82A}">
                    <a16:rowId xmlns:a16="http://schemas.microsoft.com/office/drawing/2014/main" val="10000"/>
                  </a:ext>
                </a:extLst>
              </a:tr>
              <a:tr h="2590001">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baseline="0" dirty="0">
                          <a:solidFill>
                            <a:schemeClr val="tx1"/>
                          </a:solidFill>
                          <a:latin typeface="Helvetica" pitchFamily="34" charset="0"/>
                        </a:rPr>
                        <a:t>Resolution plan would be considered as invoked only if </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75% in value terms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60% in number</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baseline="0" dirty="0">
                          <a:solidFill>
                            <a:schemeClr val="tx1"/>
                          </a:solidFill>
                          <a:latin typeface="Helvetica" pitchFamily="34" charset="0"/>
                        </a:rPr>
                        <a:t>of lending institutions agree to invoke the same</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906072">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b="0" i="0" baseline="0" dirty="0">
                          <a:solidFill>
                            <a:schemeClr val="tx1"/>
                          </a:solidFill>
                          <a:latin typeface="Helvetica" pitchFamily="34" charset="0"/>
                        </a:rPr>
                        <a:t>For single lender exposures, Board approved policy would govern the implementation of resolution</a:t>
                      </a:r>
                    </a:p>
                  </a:txBody>
                  <a:tcPr>
                    <a:solidFill>
                      <a:schemeClr val="accent1">
                        <a:alpha val="0"/>
                      </a:schemeClr>
                    </a:solidFill>
                  </a:tcPr>
                </a:tc>
                <a:extLst>
                  <a:ext uri="{0D108BD9-81ED-4DB2-BD59-A6C34878D82A}">
                    <a16:rowId xmlns:a16="http://schemas.microsoft.com/office/drawing/2014/main" val="10705243"/>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47</a:t>
            </a:fld>
            <a:endParaRPr lang="en-IN" sz="2000" b="1" dirty="0">
              <a:latin typeface="Helvetica" pitchFamily="34" charset="0"/>
            </a:endParaRPr>
          </a:p>
        </p:txBody>
      </p:sp>
    </p:spTree>
    <p:extLst>
      <p:ext uri="{BB962C8B-B14F-4D97-AF65-F5344CB8AC3E}">
        <p14:creationId xmlns:p14="http://schemas.microsoft.com/office/powerpoint/2010/main" val="33805613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91009668"/>
              </p:ext>
            </p:extLst>
          </p:nvPr>
        </p:nvGraphicFramePr>
        <p:xfrm>
          <a:off x="533400" y="1540729"/>
          <a:ext cx="8001000" cy="3907902"/>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76846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sng" dirty="0">
                          <a:solidFill>
                            <a:schemeClr val="tx1"/>
                          </a:solidFill>
                          <a:latin typeface="Helvetica" pitchFamily="34" charset="0"/>
                        </a:rPr>
                        <a:t>Other Exposures</a:t>
                      </a:r>
                    </a:p>
                  </a:txBody>
                  <a:tcPr>
                    <a:solidFill>
                      <a:schemeClr val="accent1">
                        <a:alpha val="0"/>
                      </a:schemeClr>
                    </a:solidFill>
                  </a:tcPr>
                </a:tc>
                <a:extLst>
                  <a:ext uri="{0D108BD9-81ED-4DB2-BD59-A6C34878D82A}">
                    <a16:rowId xmlns:a16="http://schemas.microsoft.com/office/drawing/2014/main" val="10000"/>
                  </a:ext>
                </a:extLst>
              </a:tr>
              <a:tr h="1335833">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To be invoked </a:t>
                      </a:r>
                      <a:r>
                        <a:rPr lang="en-US" sz="2200" baseline="0" dirty="0" err="1">
                          <a:solidFill>
                            <a:schemeClr val="tx1"/>
                          </a:solidFill>
                          <a:latin typeface="Helvetica" pitchFamily="34" charset="0"/>
                        </a:rPr>
                        <a:t>upto</a:t>
                      </a:r>
                      <a:r>
                        <a:rPr lang="en-US" sz="2200" baseline="0" dirty="0">
                          <a:solidFill>
                            <a:schemeClr val="tx1"/>
                          </a:solidFill>
                          <a:latin typeface="Helvetica" pitchFamily="34" charset="0"/>
                        </a:rPr>
                        <a:t> 31.Dec.2020</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0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To be implemented within </a:t>
                      </a:r>
                      <a:r>
                        <a:rPr lang="en-US" sz="2200" b="1" u="sng" baseline="0" dirty="0">
                          <a:solidFill>
                            <a:schemeClr val="tx1"/>
                          </a:solidFill>
                          <a:latin typeface="Helvetica" pitchFamily="34" charset="0"/>
                        </a:rPr>
                        <a:t>180 days</a:t>
                      </a:r>
                      <a:r>
                        <a:rPr lang="en-US" sz="2200" baseline="0" dirty="0">
                          <a:solidFill>
                            <a:schemeClr val="tx1"/>
                          </a:solidFill>
                          <a:latin typeface="Helvetica" pitchFamily="34" charset="0"/>
                        </a:rPr>
                        <a:t> from date of invocation</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0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Moratorium </a:t>
                      </a:r>
                      <a:r>
                        <a:rPr lang="en-US" sz="2200" baseline="0" dirty="0" err="1">
                          <a:solidFill>
                            <a:schemeClr val="tx1"/>
                          </a:solidFill>
                          <a:latin typeface="Helvetica" pitchFamily="34" charset="0"/>
                        </a:rPr>
                        <a:t>upto</a:t>
                      </a:r>
                      <a:r>
                        <a:rPr lang="en-US" sz="2200" baseline="0" dirty="0">
                          <a:solidFill>
                            <a:schemeClr val="tx1"/>
                          </a:solidFill>
                          <a:latin typeface="Helvetica" pitchFamily="34" charset="0"/>
                        </a:rPr>
                        <a:t> two years permitted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00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baseline="0" dirty="0">
                          <a:solidFill>
                            <a:schemeClr val="tx1"/>
                          </a:solidFill>
                          <a:latin typeface="Helvetica" pitchFamily="34" charset="0"/>
                        </a:rPr>
                        <a:t>Sanction of additional credit facilities permitted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0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906072">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b="0" i="0" baseline="0" dirty="0">
                          <a:solidFill>
                            <a:schemeClr val="tx1"/>
                          </a:solidFill>
                          <a:latin typeface="Helvetica" pitchFamily="34" charset="0"/>
                        </a:rPr>
                        <a:t>For multiple lending institutions, ICA to be  signed by all lenders within 30 days from date of invocation or otherwise the invocation is considered as lapsed.</a:t>
                      </a:r>
                    </a:p>
                  </a:txBody>
                  <a:tcPr>
                    <a:solidFill>
                      <a:schemeClr val="accent1">
                        <a:alpha val="0"/>
                      </a:schemeClr>
                    </a:solidFill>
                  </a:tcPr>
                </a:tc>
                <a:extLst>
                  <a:ext uri="{0D108BD9-81ED-4DB2-BD59-A6C34878D82A}">
                    <a16:rowId xmlns:a16="http://schemas.microsoft.com/office/drawing/2014/main" val="10705243"/>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48</a:t>
            </a:fld>
            <a:endParaRPr lang="en-IN" sz="2000" b="1" dirty="0">
              <a:latin typeface="Helvetica" pitchFamily="34" charset="0"/>
            </a:endParaRPr>
          </a:p>
        </p:txBody>
      </p:sp>
    </p:spTree>
    <p:extLst>
      <p:ext uri="{BB962C8B-B14F-4D97-AF65-F5344CB8AC3E}">
        <p14:creationId xmlns:p14="http://schemas.microsoft.com/office/powerpoint/2010/main" val="4338639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83004276"/>
              </p:ext>
            </p:extLst>
          </p:nvPr>
        </p:nvGraphicFramePr>
        <p:xfrm>
          <a:off x="533400" y="1540729"/>
          <a:ext cx="8001000" cy="4424943"/>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1817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sng" dirty="0">
                          <a:solidFill>
                            <a:schemeClr val="tx1"/>
                          </a:solidFill>
                          <a:latin typeface="Helvetica" pitchFamily="34" charset="0"/>
                        </a:rPr>
                        <a:t>Other Exposures</a:t>
                      </a:r>
                    </a:p>
                  </a:txBody>
                  <a:tcPr>
                    <a:solidFill>
                      <a:schemeClr val="accent1">
                        <a:alpha val="0"/>
                      </a:schemeClr>
                    </a:solidFill>
                  </a:tcPr>
                </a:tc>
                <a:extLst>
                  <a:ext uri="{0D108BD9-81ED-4DB2-BD59-A6C34878D82A}">
                    <a16:rowId xmlns:a16="http://schemas.microsoft.com/office/drawing/2014/main" val="10000"/>
                  </a:ext>
                </a:extLst>
              </a:tr>
              <a:tr h="2843565">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baseline="0" dirty="0">
                          <a:solidFill>
                            <a:schemeClr val="tx1"/>
                          </a:solidFill>
                          <a:latin typeface="Helvetica" pitchFamily="34" charset="0"/>
                        </a:rPr>
                        <a:t>Expert Committee (Report published vide circular dated 07</a:t>
                      </a:r>
                      <a:r>
                        <a:rPr lang="en-US" sz="2200" baseline="0">
                          <a:solidFill>
                            <a:schemeClr val="tx1"/>
                          </a:solidFill>
                          <a:latin typeface="Helvetica" pitchFamily="34" charset="0"/>
                        </a:rPr>
                        <a:t>.Sep</a:t>
                      </a:r>
                      <a:r>
                        <a:rPr lang="en-US" sz="2200" baseline="0" dirty="0">
                          <a:solidFill>
                            <a:schemeClr val="tx1"/>
                          </a:solidFill>
                          <a:latin typeface="Helvetica" pitchFamily="34" charset="0"/>
                        </a:rPr>
                        <a:t>.2020)</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1" baseline="0" dirty="0">
                          <a:solidFill>
                            <a:schemeClr val="tx1"/>
                          </a:solidFill>
                          <a:latin typeface="Helvetica" pitchFamily="34" charset="0"/>
                        </a:rPr>
                        <a:t>Provided list of financial parameters &amp; sector-specific  desirable ranges of parameters</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1"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baseline="0" dirty="0">
                          <a:solidFill>
                            <a:schemeClr val="tx1"/>
                          </a:solidFill>
                          <a:latin typeface="Helvetica" pitchFamily="34" charset="0"/>
                        </a:rPr>
                        <a:t>Vetting required for aggregate exposures above Rs. 1500 crores</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858783">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1" baseline="0" dirty="0">
                          <a:solidFill>
                            <a:schemeClr val="tx1"/>
                          </a:solidFill>
                          <a:latin typeface="Helvetica" pitchFamily="34" charset="0"/>
                        </a:rPr>
                        <a:t>Independent Credit Evaluation (ICE) by independent credit rating agency required if exposure is above Rs. 100 crores</a:t>
                      </a:r>
                    </a:p>
                  </a:txBody>
                  <a:tcPr>
                    <a:solidFill>
                      <a:schemeClr val="accent1">
                        <a:alpha val="0"/>
                      </a:schemeClr>
                    </a:solidFill>
                  </a:tcPr>
                </a:tc>
                <a:extLst>
                  <a:ext uri="{0D108BD9-81ED-4DB2-BD59-A6C34878D82A}">
                    <a16:rowId xmlns:a16="http://schemas.microsoft.com/office/drawing/2014/main" val="227261839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49</a:t>
            </a:fld>
            <a:endParaRPr lang="en-IN" sz="2000" b="1" dirty="0">
              <a:latin typeface="Helvetica" pitchFamily="34" charset="0"/>
            </a:endParaRPr>
          </a:p>
        </p:txBody>
      </p:sp>
    </p:spTree>
    <p:extLst>
      <p:ext uri="{BB962C8B-B14F-4D97-AF65-F5344CB8AC3E}">
        <p14:creationId xmlns:p14="http://schemas.microsoft.com/office/powerpoint/2010/main" val="1791945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88640"/>
            <a:ext cx="7772400" cy="576064"/>
          </a:xfrm>
        </p:spPr>
        <p:txBody>
          <a:bodyPr/>
          <a:lstStyle/>
          <a:p>
            <a:r>
              <a:rPr lang="en-US" sz="4000" b="1" dirty="0">
                <a:latin typeface="Helvetica" pitchFamily="34" charset="0"/>
              </a:rPr>
              <a:t>Covid19 related RBI Circulars</a:t>
            </a:r>
            <a:endParaRPr lang="en-IN" sz="4000" b="1" dirty="0">
              <a:latin typeface="Helvetica" pitchFamily="34" charset="0"/>
            </a:endParaRPr>
          </a:p>
        </p:txBody>
      </p:sp>
      <p:sp>
        <p:nvSpPr>
          <p:cNvPr id="3" name="Subtitle 2"/>
          <p:cNvSpPr>
            <a:spLocks noGrp="1"/>
          </p:cNvSpPr>
          <p:nvPr>
            <p:ph type="subTitle" idx="1"/>
          </p:nvPr>
        </p:nvSpPr>
        <p:spPr>
          <a:xfrm>
            <a:off x="683568" y="781386"/>
            <a:ext cx="7848872" cy="5328592"/>
          </a:xfrm>
        </p:spPr>
        <p:txBody>
          <a:bodyPr/>
          <a:lstStyle/>
          <a:p>
            <a:pPr marL="179388" indent="-179388" algn="just">
              <a:buClrTx/>
              <a:buFont typeface="Wingdings" pitchFamily="2" charset="2"/>
              <a:buChar char="§"/>
            </a:pPr>
            <a:endParaRPr kumimoji="1" lang="en-US" sz="2800" u="sng" dirty="0">
              <a:latin typeface="Helvetica" pitchFamily="34" charset="0"/>
              <a:sym typeface="Marlett" pitchFamily="2" charset="2"/>
            </a:endParaRPr>
          </a:p>
          <a:p>
            <a:pPr marL="179388" indent="-179388" algn="just">
              <a:buClrTx/>
              <a:buFont typeface="Wingdings" pitchFamily="2" charset="2"/>
              <a:buChar char="§"/>
            </a:pPr>
            <a:endParaRPr kumimoji="1" lang="en-US" sz="500" dirty="0">
              <a:latin typeface="Helvetica" pitchFamily="34" charset="0"/>
              <a:sym typeface="Marlett" pitchFamily="2" charset="2"/>
            </a:endParaRPr>
          </a:p>
          <a:p>
            <a:pPr marL="179388" indent="-179388" algn="just">
              <a:buClrTx/>
              <a:buFont typeface="Wingdings" pitchFamily="2" charset="2"/>
              <a:buChar char="§"/>
            </a:pPr>
            <a:endParaRPr lang="en-IN" sz="3000" dirty="0">
              <a:latin typeface="Helvetica" pitchFamily="34" charset="0"/>
            </a:endParaRPr>
          </a:p>
        </p:txBody>
      </p:sp>
      <p:sp>
        <p:nvSpPr>
          <p:cNvPr id="4" name="Slide Number Placeholder 3"/>
          <p:cNvSpPr>
            <a:spLocks noGrp="1"/>
          </p:cNvSpPr>
          <p:nvPr>
            <p:ph type="sldNum" sz="quarter" idx="4"/>
          </p:nvPr>
        </p:nvSpPr>
        <p:spPr>
          <a:xfrm>
            <a:off x="8028384" y="6021288"/>
            <a:ext cx="504056" cy="457200"/>
          </a:xfrm>
        </p:spPr>
        <p:txBody>
          <a:bodyPr/>
          <a:lstStyle/>
          <a:p>
            <a:pPr algn="ctr"/>
            <a:fld id="{F4AA42A7-961D-4773-B071-303B10095967}" type="slidenum">
              <a:rPr lang="en-IN" sz="1400" b="1" smtClean="0">
                <a:latin typeface="Helvetica" pitchFamily="34" charset="0"/>
              </a:rPr>
              <a:pPr algn="ctr"/>
              <a:t>5</a:t>
            </a:fld>
            <a:endParaRPr lang="en-IN" sz="2000" b="1" dirty="0">
              <a:latin typeface="Helvetica" pitchFamily="34" charset="0"/>
            </a:endParaRPr>
          </a:p>
        </p:txBody>
      </p:sp>
      <p:sp>
        <p:nvSpPr>
          <p:cNvPr id="5" name="Footer Placeholder 4"/>
          <p:cNvSpPr>
            <a:spLocks noGrp="1"/>
          </p:cNvSpPr>
          <p:nvPr>
            <p:ph type="ftr" sz="quarter" idx="3"/>
          </p:nvPr>
        </p:nvSpPr>
        <p:spPr>
          <a:xfrm>
            <a:off x="1331640" y="6093296"/>
            <a:ext cx="6480720" cy="360040"/>
          </a:xfrm>
        </p:spPr>
        <p:txBody>
          <a:bodyPr/>
          <a:lstStyle/>
          <a:p>
            <a:r>
              <a:rPr lang="en-IN" sz="1400" spc="100" dirty="0">
                <a:latin typeface="Helvetica" pitchFamily="34" charset="0"/>
                <a:cs typeface="Times New Roman" pitchFamily="18" charset="0"/>
              </a:rPr>
              <a:t>CA Dhananjay J. Gokhale</a:t>
            </a:r>
          </a:p>
        </p:txBody>
      </p:sp>
      <p:graphicFrame>
        <p:nvGraphicFramePr>
          <p:cNvPr id="6" name="Table 6">
            <a:extLst>
              <a:ext uri="{FF2B5EF4-FFF2-40B4-BE49-F238E27FC236}">
                <a16:creationId xmlns:a16="http://schemas.microsoft.com/office/drawing/2014/main" id="{36F9ADCF-A073-4AEF-937F-D9FD2546FFBB}"/>
              </a:ext>
            </a:extLst>
          </p:cNvPr>
          <p:cNvGraphicFramePr>
            <a:graphicFrameLocks noGrp="1"/>
          </p:cNvGraphicFramePr>
          <p:nvPr>
            <p:extLst>
              <p:ext uri="{D42A27DB-BD31-4B8C-83A1-F6EECF244321}">
                <p14:modId xmlns:p14="http://schemas.microsoft.com/office/powerpoint/2010/main" val="3164688468"/>
              </p:ext>
            </p:extLst>
          </p:nvPr>
        </p:nvGraphicFramePr>
        <p:xfrm>
          <a:off x="665220" y="1069173"/>
          <a:ext cx="7632848" cy="4754880"/>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780014595"/>
                    </a:ext>
                  </a:extLst>
                </a:gridCol>
                <a:gridCol w="6120680">
                  <a:extLst>
                    <a:ext uri="{9D8B030D-6E8A-4147-A177-3AD203B41FA5}">
                      <a16:colId xmlns:a16="http://schemas.microsoft.com/office/drawing/2014/main" val="117925132"/>
                    </a:ext>
                  </a:extLst>
                </a:gridCol>
              </a:tblGrid>
              <a:tr h="244537">
                <a:tc>
                  <a:txBody>
                    <a:bodyPr/>
                    <a:lstStyle/>
                    <a:p>
                      <a:r>
                        <a:rPr lang="en-IN" dirty="0"/>
                        <a:t>Date</a:t>
                      </a:r>
                    </a:p>
                  </a:txBody>
                  <a:tcPr>
                    <a:solidFill>
                      <a:schemeClr val="accent1">
                        <a:alpha val="0"/>
                      </a:schemeClr>
                    </a:solidFill>
                  </a:tcPr>
                </a:tc>
                <a:tc>
                  <a:txBody>
                    <a:bodyPr/>
                    <a:lstStyle/>
                    <a:p>
                      <a:r>
                        <a:rPr lang="en-IN" dirty="0"/>
                        <a:t>Circular</a:t>
                      </a:r>
                    </a:p>
                  </a:txBody>
                  <a:tcPr>
                    <a:solidFill>
                      <a:schemeClr val="accent1">
                        <a:alpha val="0"/>
                      </a:schemeClr>
                    </a:solidFill>
                  </a:tcPr>
                </a:tc>
                <a:extLst>
                  <a:ext uri="{0D108BD9-81ED-4DB2-BD59-A6C34878D82A}">
                    <a16:rowId xmlns:a16="http://schemas.microsoft.com/office/drawing/2014/main" val="3798440243"/>
                  </a:ext>
                </a:extLst>
              </a:tr>
              <a:tr h="427941">
                <a:tc>
                  <a:txBody>
                    <a:bodyPr/>
                    <a:lstStyle/>
                    <a:p>
                      <a:r>
                        <a:rPr lang="en-IN" dirty="0">
                          <a:solidFill>
                            <a:schemeClr val="tx1"/>
                          </a:solidFill>
                        </a:rPr>
                        <a:t>05.May.2021</a:t>
                      </a:r>
                    </a:p>
                  </a:txBody>
                  <a:tcPr>
                    <a:solidFill>
                      <a:schemeClr val="accent1">
                        <a:tint val="40000"/>
                        <a:alpha val="0"/>
                      </a:schemeClr>
                    </a:solidFill>
                  </a:tcPr>
                </a:tc>
                <a:tc>
                  <a:txBody>
                    <a:bodyPr/>
                    <a:lstStyle/>
                    <a:p>
                      <a:pPr algn="just"/>
                      <a:r>
                        <a:rPr lang="en-IN" dirty="0">
                          <a:solidFill>
                            <a:schemeClr val="tx1"/>
                          </a:solidFill>
                        </a:rPr>
                        <a:t>Resolution Framework 2.0 for Covid-19 related stress of Individuals and Small Businesses</a:t>
                      </a:r>
                    </a:p>
                  </a:txBody>
                  <a:tcPr>
                    <a:solidFill>
                      <a:schemeClr val="accent1">
                        <a:tint val="40000"/>
                        <a:alpha val="0"/>
                      </a:schemeClr>
                    </a:solidFill>
                  </a:tcPr>
                </a:tc>
                <a:extLst>
                  <a:ext uri="{0D108BD9-81ED-4DB2-BD59-A6C34878D82A}">
                    <a16:rowId xmlns:a16="http://schemas.microsoft.com/office/drawing/2014/main" val="1728817745"/>
                  </a:ext>
                </a:extLst>
              </a:tr>
              <a:tr h="427941">
                <a:tc>
                  <a:txBody>
                    <a:bodyPr/>
                    <a:lstStyle/>
                    <a:p>
                      <a:r>
                        <a:rPr lang="en-IN" dirty="0">
                          <a:solidFill>
                            <a:schemeClr val="tx1"/>
                          </a:solidFill>
                        </a:rPr>
                        <a:t>05.May.2021</a:t>
                      </a:r>
                    </a:p>
                  </a:txBody>
                  <a:tcPr>
                    <a:solidFill>
                      <a:schemeClr val="accent1">
                        <a:tint val="20000"/>
                        <a:alpha val="0"/>
                      </a:schemeClr>
                    </a:solidFill>
                  </a:tcPr>
                </a:tc>
                <a:tc>
                  <a:txBody>
                    <a:bodyPr/>
                    <a:lstStyle/>
                    <a:p>
                      <a:pPr algn="just"/>
                      <a:r>
                        <a:rPr lang="en-IN" dirty="0">
                          <a:solidFill>
                            <a:schemeClr val="tx1"/>
                          </a:solidFill>
                        </a:rPr>
                        <a:t>Resolution Framework 2.0 for Covid-19 related stress of MSMEs</a:t>
                      </a:r>
                    </a:p>
                  </a:txBody>
                  <a:tcPr>
                    <a:solidFill>
                      <a:schemeClr val="accent1">
                        <a:tint val="20000"/>
                        <a:alpha val="0"/>
                      </a:schemeClr>
                    </a:solidFill>
                  </a:tcPr>
                </a:tc>
                <a:extLst>
                  <a:ext uri="{0D108BD9-81ED-4DB2-BD59-A6C34878D82A}">
                    <a16:rowId xmlns:a16="http://schemas.microsoft.com/office/drawing/2014/main" val="524975806"/>
                  </a:ext>
                </a:extLst>
              </a:tr>
              <a:tr h="611344">
                <a:tc>
                  <a:txBody>
                    <a:bodyPr/>
                    <a:lstStyle/>
                    <a:p>
                      <a:r>
                        <a:rPr lang="en-IN" dirty="0">
                          <a:solidFill>
                            <a:schemeClr val="tx1"/>
                          </a:solidFill>
                        </a:rPr>
                        <a:t>04.Jun.2021</a:t>
                      </a:r>
                    </a:p>
                  </a:txBody>
                  <a:tcPr>
                    <a:solidFill>
                      <a:schemeClr val="accent1">
                        <a:tint val="40000"/>
                        <a:alpha val="0"/>
                      </a:schemeClr>
                    </a:solidFill>
                  </a:tcPr>
                </a:tc>
                <a:tc>
                  <a:txBody>
                    <a:bodyPr/>
                    <a:lstStyle/>
                    <a:p>
                      <a:pPr algn="just"/>
                      <a:r>
                        <a:rPr lang="en-IN" dirty="0">
                          <a:solidFill>
                            <a:schemeClr val="tx1"/>
                          </a:solidFill>
                        </a:rPr>
                        <a:t>Resolution Framework 2.0 for Covid-19 related stress of Individuals and Small Businesses – Revision in threshold for aggregate exposure from Rs. 25 Cr to Rs. 50 Cr</a:t>
                      </a:r>
                    </a:p>
                  </a:txBody>
                  <a:tcPr>
                    <a:solidFill>
                      <a:schemeClr val="accent1">
                        <a:tint val="40000"/>
                        <a:alpha val="0"/>
                      </a:schemeClr>
                    </a:solidFill>
                  </a:tcPr>
                </a:tc>
                <a:extLst>
                  <a:ext uri="{0D108BD9-81ED-4DB2-BD59-A6C34878D82A}">
                    <a16:rowId xmlns:a16="http://schemas.microsoft.com/office/drawing/2014/main" val="3049385338"/>
                  </a:ext>
                </a:extLst>
              </a:tr>
              <a:tr h="611344">
                <a:tc>
                  <a:txBody>
                    <a:bodyPr/>
                    <a:lstStyle/>
                    <a:p>
                      <a:r>
                        <a:rPr lang="en-IN" dirty="0">
                          <a:solidFill>
                            <a:schemeClr val="tx1"/>
                          </a:solidFill>
                        </a:rPr>
                        <a:t>04.Jun.2021</a:t>
                      </a:r>
                    </a:p>
                  </a:txBody>
                  <a:tcPr>
                    <a:solidFill>
                      <a:schemeClr val="accent1">
                        <a:tint val="20000"/>
                        <a:alpha val="0"/>
                      </a:schemeClr>
                    </a:solidFill>
                  </a:tcPr>
                </a:tc>
                <a:tc>
                  <a:txBody>
                    <a:bodyPr/>
                    <a:lstStyle/>
                    <a:p>
                      <a:pPr algn="just"/>
                      <a:r>
                        <a:rPr lang="en-IN" dirty="0">
                          <a:solidFill>
                            <a:schemeClr val="tx1"/>
                          </a:solidFill>
                        </a:rPr>
                        <a:t>Resolution Framework 2.0 for Covid-19 related stress of MSMEs – Revision in threshold for aggregate exposure from Rs. 25 Cr to Rs. 50 Cr</a:t>
                      </a:r>
                    </a:p>
                  </a:txBody>
                  <a:tcPr>
                    <a:solidFill>
                      <a:schemeClr val="accent1">
                        <a:tint val="20000"/>
                        <a:alpha val="0"/>
                      </a:schemeClr>
                    </a:solidFill>
                  </a:tcPr>
                </a:tc>
                <a:extLst>
                  <a:ext uri="{0D108BD9-81ED-4DB2-BD59-A6C34878D82A}">
                    <a16:rowId xmlns:a16="http://schemas.microsoft.com/office/drawing/2014/main" val="1919928558"/>
                  </a:ext>
                </a:extLst>
              </a:tr>
              <a:tr h="324753">
                <a:tc>
                  <a:txBody>
                    <a:bodyPr/>
                    <a:lstStyle/>
                    <a:p>
                      <a:r>
                        <a:rPr lang="en-IN" dirty="0">
                          <a:solidFill>
                            <a:schemeClr val="tx1"/>
                          </a:solidFill>
                        </a:rPr>
                        <a:t>07.Jul.2021</a:t>
                      </a:r>
                    </a:p>
                  </a:txBody>
                  <a:tcPr>
                    <a:solidFill>
                      <a:schemeClr val="accent1">
                        <a:tint val="40000"/>
                        <a:alpha val="0"/>
                      </a:schemeClr>
                    </a:solidFill>
                  </a:tcPr>
                </a:tc>
                <a:tc>
                  <a:txBody>
                    <a:bodyPr/>
                    <a:lstStyle/>
                    <a:p>
                      <a:pPr algn="just"/>
                      <a:r>
                        <a:rPr lang="en-IN" dirty="0">
                          <a:solidFill>
                            <a:schemeClr val="tx1"/>
                          </a:solidFill>
                        </a:rPr>
                        <a:t>New definition of MSME – Addition of Retail and Wholesale Trade</a:t>
                      </a:r>
                    </a:p>
                  </a:txBody>
                  <a:tcPr>
                    <a:solidFill>
                      <a:schemeClr val="accent1">
                        <a:tint val="40000"/>
                        <a:alpha val="0"/>
                      </a:schemeClr>
                    </a:solidFill>
                  </a:tcPr>
                </a:tc>
                <a:extLst>
                  <a:ext uri="{0D108BD9-81ED-4DB2-BD59-A6C34878D82A}">
                    <a16:rowId xmlns:a16="http://schemas.microsoft.com/office/drawing/2014/main" val="1154639187"/>
                  </a:ext>
                </a:extLst>
              </a:tr>
              <a:tr h="324753">
                <a:tc>
                  <a:txBody>
                    <a:bodyPr/>
                    <a:lstStyle/>
                    <a:p>
                      <a:r>
                        <a:rPr lang="en-IN" dirty="0">
                          <a:solidFill>
                            <a:schemeClr val="tx1"/>
                          </a:solidFill>
                        </a:rPr>
                        <a:t>06.Aug.2021</a:t>
                      </a:r>
                    </a:p>
                  </a:txBody>
                  <a:tcPr>
                    <a:solidFill>
                      <a:schemeClr val="accent1">
                        <a:tint val="40000"/>
                        <a:alpha val="0"/>
                      </a:schemeClr>
                    </a:solidFill>
                  </a:tcPr>
                </a:tc>
                <a:tc>
                  <a:txBody>
                    <a:bodyPr/>
                    <a:lstStyle/>
                    <a:p>
                      <a:pPr algn="just"/>
                      <a:r>
                        <a:rPr lang="en-IN" dirty="0">
                          <a:solidFill>
                            <a:schemeClr val="tx1"/>
                          </a:solidFill>
                        </a:rPr>
                        <a:t>Resolution Framework for Covid19 relate stress – Financial Parameters – Revised timelines for compliance</a:t>
                      </a:r>
                    </a:p>
                  </a:txBody>
                  <a:tcPr>
                    <a:solidFill>
                      <a:schemeClr val="accent1">
                        <a:tint val="40000"/>
                        <a:alpha val="0"/>
                      </a:schemeClr>
                    </a:solidFill>
                  </a:tcPr>
                </a:tc>
                <a:extLst>
                  <a:ext uri="{0D108BD9-81ED-4DB2-BD59-A6C34878D82A}">
                    <a16:rowId xmlns:a16="http://schemas.microsoft.com/office/drawing/2014/main" val="2746175395"/>
                  </a:ext>
                </a:extLst>
              </a:tr>
            </a:tbl>
          </a:graphicData>
        </a:graphic>
      </p:graphicFrame>
    </p:spTree>
    <p:extLst>
      <p:ext uri="{BB962C8B-B14F-4D97-AF65-F5344CB8AC3E}">
        <p14:creationId xmlns:p14="http://schemas.microsoft.com/office/powerpoint/2010/main" val="19956044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86525736"/>
              </p:ext>
            </p:extLst>
          </p:nvPr>
        </p:nvGraphicFramePr>
        <p:xfrm>
          <a:off x="533400" y="1540729"/>
          <a:ext cx="8001000" cy="4336298"/>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8786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none" dirty="0">
                          <a:solidFill>
                            <a:schemeClr val="tx1"/>
                          </a:solidFill>
                          <a:latin typeface="Helvetica" pitchFamily="34" charset="0"/>
                        </a:rPr>
                        <a:t>Asset Classification and Provisioning</a:t>
                      </a:r>
                    </a:p>
                  </a:txBody>
                  <a:tcPr>
                    <a:solidFill>
                      <a:schemeClr val="accent1">
                        <a:alpha val="0"/>
                      </a:schemeClr>
                    </a:solidFill>
                  </a:tcPr>
                </a:tc>
                <a:extLst>
                  <a:ext uri="{0D108BD9-81ED-4DB2-BD59-A6C34878D82A}">
                    <a16:rowId xmlns:a16="http://schemas.microsoft.com/office/drawing/2014/main" val="10000"/>
                  </a:ext>
                </a:extLst>
              </a:tr>
              <a:tr h="1215320">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baseline="0" dirty="0">
                          <a:solidFill>
                            <a:schemeClr val="tx1"/>
                          </a:solidFill>
                          <a:latin typeface="Helvetica" pitchFamily="34" charset="0"/>
                        </a:rPr>
                        <a:t>Additional facilities sanction between invocation and implementation to be considered as ‘Standard Asset’ but if the implementation fails, same to be treated as ‘qua-borrower’</a:t>
                      </a:r>
                      <a:endParaRPr lang="en-US" sz="22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1215320">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u="none" baseline="0" dirty="0">
                          <a:solidFill>
                            <a:schemeClr val="tx1"/>
                          </a:solidFill>
                          <a:latin typeface="Helvetica" pitchFamily="34" charset="0"/>
                        </a:rPr>
                        <a:t>Accounts which slip into NPA category in between </a:t>
                      </a:r>
                      <a:r>
                        <a:rPr lang="en-US" sz="2200" baseline="0" dirty="0">
                          <a:solidFill>
                            <a:schemeClr val="tx1"/>
                          </a:solidFill>
                          <a:latin typeface="Helvetica" pitchFamily="34" charset="0"/>
                        </a:rPr>
                        <a:t>invocation and implementation, can be upgraded to standard asset category on the date of implementation</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0" u="none"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2272618392"/>
                  </a:ext>
                </a:extLst>
              </a:tr>
              <a:tr h="1013978">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u="none" baseline="0" dirty="0">
                          <a:solidFill>
                            <a:schemeClr val="tx1"/>
                          </a:solidFill>
                          <a:latin typeface="Helvetica" pitchFamily="34" charset="0"/>
                        </a:rPr>
                        <a:t>Retention of class of asset benefit extended for covid19 resolution framework</a:t>
                      </a:r>
                    </a:p>
                  </a:txBody>
                  <a:tcPr>
                    <a:solidFill>
                      <a:schemeClr val="accent1">
                        <a:alpha val="0"/>
                      </a:schemeClr>
                    </a:solidFill>
                  </a:tcPr>
                </a:tc>
                <a:extLst>
                  <a:ext uri="{0D108BD9-81ED-4DB2-BD59-A6C34878D82A}">
                    <a16:rowId xmlns:a16="http://schemas.microsoft.com/office/drawing/2014/main" val="3606560383"/>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50</a:t>
            </a:fld>
            <a:endParaRPr lang="en-IN" sz="2000" b="1" dirty="0">
              <a:latin typeface="Helvetica" pitchFamily="34" charset="0"/>
            </a:endParaRPr>
          </a:p>
        </p:txBody>
      </p:sp>
    </p:spTree>
    <p:extLst>
      <p:ext uri="{BB962C8B-B14F-4D97-AF65-F5344CB8AC3E}">
        <p14:creationId xmlns:p14="http://schemas.microsoft.com/office/powerpoint/2010/main" val="2447482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727084129"/>
              </p:ext>
            </p:extLst>
          </p:nvPr>
        </p:nvGraphicFramePr>
        <p:xfrm>
          <a:off x="533400" y="1540729"/>
          <a:ext cx="8001000" cy="432816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304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none" dirty="0">
                          <a:solidFill>
                            <a:schemeClr val="tx1"/>
                          </a:solidFill>
                          <a:latin typeface="Helvetica" pitchFamily="34" charset="0"/>
                        </a:rPr>
                        <a:t>Asset Classification and Provisioning</a:t>
                      </a:r>
                    </a:p>
                  </a:txBody>
                  <a:tcPr>
                    <a:solidFill>
                      <a:schemeClr val="accent1">
                        <a:alpha val="0"/>
                      </a:schemeClr>
                    </a:solidFill>
                  </a:tcPr>
                </a:tc>
                <a:extLst>
                  <a:ext uri="{0D108BD9-81ED-4DB2-BD59-A6C34878D82A}">
                    <a16:rowId xmlns:a16="http://schemas.microsoft.com/office/drawing/2014/main" val="10000"/>
                  </a:ext>
                </a:extLst>
              </a:tr>
              <a:tr h="1664250">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baseline="0" dirty="0">
                          <a:solidFill>
                            <a:schemeClr val="tx1"/>
                          </a:solidFill>
                          <a:latin typeface="Helvetica" pitchFamily="34" charset="0"/>
                        </a:rPr>
                        <a:t>Personal Loan – Provision</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baseline="0" dirty="0">
                          <a:solidFill>
                            <a:schemeClr val="tx1"/>
                          </a:solidFill>
                          <a:latin typeface="Helvetica" pitchFamily="34" charset="0"/>
                        </a:rPr>
                        <a:t>Provision held as on date of implementation or 10% whichever is higher</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1737828">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u="none" baseline="0" dirty="0">
                          <a:solidFill>
                            <a:schemeClr val="tx1"/>
                          </a:solidFill>
                          <a:latin typeface="Helvetica" pitchFamily="34" charset="0"/>
                        </a:rPr>
                        <a:t>Other Exposure – Provision</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0" u="none"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u="none" baseline="0" dirty="0">
                          <a:solidFill>
                            <a:schemeClr val="tx1"/>
                          </a:solidFill>
                          <a:latin typeface="Helvetica" pitchFamily="34" charset="0"/>
                        </a:rPr>
                        <a:t>if ICA signed within 30 days </a:t>
                      </a:r>
                      <a:r>
                        <a:rPr lang="en-US" sz="2200" i="0" baseline="0" dirty="0">
                          <a:solidFill>
                            <a:schemeClr val="tx1"/>
                          </a:solidFill>
                          <a:latin typeface="Helvetica" pitchFamily="34" charset="0"/>
                        </a:rPr>
                        <a:t>Provision held as on date of implementation or 10% whichever is higher</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baseline="0" dirty="0">
                          <a:solidFill>
                            <a:schemeClr val="tx1"/>
                          </a:solidFill>
                          <a:latin typeface="Helvetica" pitchFamily="34" charset="0"/>
                        </a:rPr>
                        <a:t>If ICA signed after 30 days – 20% provision</a:t>
                      </a:r>
                    </a:p>
                  </a:txBody>
                  <a:tcPr>
                    <a:solidFill>
                      <a:schemeClr val="accent1">
                        <a:alpha val="0"/>
                      </a:schemeClr>
                    </a:solidFill>
                  </a:tcPr>
                </a:tc>
                <a:extLst>
                  <a:ext uri="{0D108BD9-81ED-4DB2-BD59-A6C34878D82A}">
                    <a16:rowId xmlns:a16="http://schemas.microsoft.com/office/drawing/2014/main" val="227261839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51</a:t>
            </a:fld>
            <a:endParaRPr lang="en-IN" sz="2000" b="1" dirty="0">
              <a:latin typeface="Helvetica" pitchFamily="34" charset="0"/>
            </a:endParaRPr>
          </a:p>
        </p:txBody>
      </p:sp>
    </p:spTree>
    <p:extLst>
      <p:ext uri="{BB962C8B-B14F-4D97-AF65-F5344CB8AC3E}">
        <p14:creationId xmlns:p14="http://schemas.microsoft.com/office/powerpoint/2010/main" val="15013794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11660679"/>
              </p:ext>
            </p:extLst>
          </p:nvPr>
        </p:nvGraphicFramePr>
        <p:xfrm>
          <a:off x="533400" y="1540729"/>
          <a:ext cx="8001000" cy="432816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304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none" dirty="0">
                          <a:solidFill>
                            <a:schemeClr val="tx1"/>
                          </a:solidFill>
                          <a:latin typeface="Helvetica" pitchFamily="34" charset="0"/>
                        </a:rPr>
                        <a:t>Reversal of Provision</a:t>
                      </a:r>
                    </a:p>
                  </a:txBody>
                  <a:tcPr>
                    <a:solidFill>
                      <a:schemeClr val="accent1">
                        <a:alpha val="0"/>
                      </a:schemeClr>
                    </a:solidFill>
                  </a:tcPr>
                </a:tc>
                <a:extLst>
                  <a:ext uri="{0D108BD9-81ED-4DB2-BD59-A6C34878D82A}">
                    <a16:rowId xmlns:a16="http://schemas.microsoft.com/office/drawing/2014/main" val="10000"/>
                  </a:ext>
                </a:extLst>
              </a:tr>
              <a:tr h="1664250">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baseline="0" dirty="0">
                          <a:solidFill>
                            <a:schemeClr val="tx1"/>
                          </a:solidFill>
                          <a:latin typeface="Helvetica" pitchFamily="34" charset="0"/>
                        </a:rPr>
                        <a:t>Personal Loan</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baseline="0" dirty="0">
                          <a:solidFill>
                            <a:schemeClr val="tx1"/>
                          </a:solidFill>
                          <a:latin typeface="Helvetica" pitchFamily="34" charset="0"/>
                        </a:rPr>
                        <a:t>Half to be reversed once 20% of residual debt is paid without slipping into NPA and balance after repayment of further 10%</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1737828">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u="none" baseline="0" dirty="0">
                          <a:solidFill>
                            <a:schemeClr val="tx1"/>
                          </a:solidFill>
                          <a:latin typeface="Helvetica" pitchFamily="34" charset="0"/>
                        </a:rPr>
                        <a:t>Other Exposure</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0" u="none"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u="none" baseline="0" dirty="0">
                          <a:solidFill>
                            <a:schemeClr val="tx1"/>
                          </a:solidFill>
                          <a:latin typeface="Helvetica" pitchFamily="34" charset="0"/>
                        </a:rPr>
                        <a:t>For signatories to ICA – Same like Personal Loans</a:t>
                      </a:r>
                      <a:endParaRPr lang="en-US" sz="22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baseline="0" dirty="0">
                          <a:solidFill>
                            <a:schemeClr val="tx1"/>
                          </a:solidFill>
                          <a:latin typeface="Helvetica" pitchFamily="34" charset="0"/>
                        </a:rPr>
                        <a:t>For non-signatories to ICA – Same but IRAC provision to be continued</a:t>
                      </a:r>
                    </a:p>
                  </a:txBody>
                  <a:tcPr>
                    <a:solidFill>
                      <a:schemeClr val="accent1">
                        <a:alpha val="0"/>
                      </a:schemeClr>
                    </a:solidFill>
                  </a:tcPr>
                </a:tc>
                <a:extLst>
                  <a:ext uri="{0D108BD9-81ED-4DB2-BD59-A6C34878D82A}">
                    <a16:rowId xmlns:a16="http://schemas.microsoft.com/office/drawing/2014/main" val="227261839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52</a:t>
            </a:fld>
            <a:endParaRPr lang="en-IN" sz="2000" b="1" dirty="0">
              <a:latin typeface="Helvetica" pitchFamily="34" charset="0"/>
            </a:endParaRPr>
          </a:p>
        </p:txBody>
      </p:sp>
    </p:spTree>
    <p:extLst>
      <p:ext uri="{BB962C8B-B14F-4D97-AF65-F5344CB8AC3E}">
        <p14:creationId xmlns:p14="http://schemas.microsoft.com/office/powerpoint/2010/main" val="36722548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13660980"/>
              </p:ext>
            </p:extLst>
          </p:nvPr>
        </p:nvGraphicFramePr>
        <p:xfrm>
          <a:off x="533400" y="1540729"/>
          <a:ext cx="8001000" cy="411480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304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none" dirty="0">
                          <a:solidFill>
                            <a:schemeClr val="tx1"/>
                          </a:solidFill>
                          <a:latin typeface="Helvetica" pitchFamily="34" charset="0"/>
                        </a:rPr>
                        <a:t>Post Implementation Performance</a:t>
                      </a:r>
                    </a:p>
                  </a:txBody>
                  <a:tcPr>
                    <a:solidFill>
                      <a:schemeClr val="accent1">
                        <a:alpha val="0"/>
                      </a:schemeClr>
                    </a:solidFill>
                  </a:tcPr>
                </a:tc>
                <a:extLst>
                  <a:ext uri="{0D108BD9-81ED-4DB2-BD59-A6C34878D82A}">
                    <a16:rowId xmlns:a16="http://schemas.microsoft.com/office/drawing/2014/main" val="10000"/>
                  </a:ext>
                </a:extLst>
              </a:tr>
              <a:tr h="443958">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baseline="0" dirty="0">
                          <a:solidFill>
                            <a:schemeClr val="tx1"/>
                          </a:solidFill>
                          <a:latin typeface="Helvetica" pitchFamily="34" charset="0"/>
                        </a:rPr>
                        <a:t>Personal Loan : Usual IRAC norms to apply</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10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1737828">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u="none" baseline="0" dirty="0">
                          <a:solidFill>
                            <a:schemeClr val="tx1"/>
                          </a:solidFill>
                          <a:latin typeface="Helvetica" pitchFamily="34" charset="0"/>
                        </a:rPr>
                        <a:t>Other Exposure (during monitoring period)</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1000" i="0" u="none"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u="none" baseline="0" dirty="0">
                          <a:solidFill>
                            <a:schemeClr val="tx1"/>
                          </a:solidFill>
                          <a:latin typeface="Helvetica" pitchFamily="34" charset="0"/>
                        </a:rPr>
                        <a:t>Monitoring Period: Period between implementation and repayment of 10% of residual period, subject of minimum of one year from commencement of first payment of </a:t>
                      </a:r>
                      <a:r>
                        <a:rPr lang="en-US" sz="2200" i="0" u="none" baseline="0" dirty="0" err="1">
                          <a:solidFill>
                            <a:schemeClr val="tx1"/>
                          </a:solidFill>
                          <a:latin typeface="Helvetica" pitchFamily="34" charset="0"/>
                        </a:rPr>
                        <a:t>Prin</a:t>
                      </a:r>
                      <a:r>
                        <a:rPr lang="en-US" sz="2200" i="0" u="none" baseline="0" dirty="0">
                          <a:solidFill>
                            <a:schemeClr val="tx1"/>
                          </a:solidFill>
                          <a:latin typeface="Helvetica" pitchFamily="34" charset="0"/>
                        </a:rPr>
                        <a:t> / Int.</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1000" i="0" u="none"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i="0" u="none" baseline="0" dirty="0">
                          <a:solidFill>
                            <a:schemeClr val="tx1"/>
                          </a:solidFill>
                          <a:latin typeface="Helvetica" pitchFamily="34" charset="0"/>
                        </a:rPr>
                        <a:t>If there is a default during monitoring period, 30 days review period would be triggered and if the borrower is in default at the end of review period, downgraded to NPA from date of implementation or NPA date before implementation of plan</a:t>
                      </a:r>
                      <a:endParaRPr lang="en-US" sz="2200" i="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227261839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53</a:t>
            </a:fld>
            <a:endParaRPr lang="en-IN" sz="2000" b="1" dirty="0">
              <a:latin typeface="Helvetica" pitchFamily="34" charset="0"/>
            </a:endParaRPr>
          </a:p>
        </p:txBody>
      </p:sp>
    </p:spTree>
    <p:extLst>
      <p:ext uri="{BB962C8B-B14F-4D97-AF65-F5344CB8AC3E}">
        <p14:creationId xmlns:p14="http://schemas.microsoft.com/office/powerpoint/2010/main" val="6169601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for COVID-19 related stress</a:t>
            </a:r>
            <a:br>
              <a:rPr lang="en-US" sz="2000" b="1" dirty="0">
                <a:latin typeface="Helvetica" pitchFamily="34" charset="0"/>
              </a:rPr>
            </a:br>
            <a:r>
              <a:rPr lang="en-US" sz="2000" b="1" dirty="0">
                <a:latin typeface="Helvetica" pitchFamily="34" charset="0"/>
              </a:rPr>
              <a:t>(RBI Circular dated 06.Aug.2020)</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325400155"/>
              </p:ext>
            </p:extLst>
          </p:nvPr>
        </p:nvGraphicFramePr>
        <p:xfrm>
          <a:off x="533400" y="1540729"/>
          <a:ext cx="8001000" cy="256032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6636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none" dirty="0">
                          <a:solidFill>
                            <a:schemeClr val="tx1"/>
                          </a:solidFill>
                          <a:latin typeface="Helvetica" pitchFamily="34" charset="0"/>
                        </a:rPr>
                        <a:t>Disclosures and Credit Reporting</a:t>
                      </a:r>
                    </a:p>
                  </a:txBody>
                  <a:tcPr>
                    <a:solidFill>
                      <a:schemeClr val="accent1">
                        <a:alpha val="0"/>
                      </a:schemeClr>
                    </a:solidFill>
                  </a:tcPr>
                </a:tc>
                <a:extLst>
                  <a:ext uri="{0D108BD9-81ED-4DB2-BD59-A6C34878D82A}">
                    <a16:rowId xmlns:a16="http://schemas.microsoft.com/office/drawing/2014/main" val="10000"/>
                  </a:ext>
                </a:extLst>
              </a:tr>
              <a:tr h="1953953">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Disclosure as per format prescribed in quarterly and annual financials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i="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Credit reporting to be made and ‘restructured’ status would be reflected</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2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54</a:t>
            </a:fld>
            <a:endParaRPr lang="en-IN" sz="2000" b="1" dirty="0">
              <a:latin typeface="Helvetica" pitchFamily="34" charset="0"/>
            </a:endParaRPr>
          </a:p>
        </p:txBody>
      </p:sp>
    </p:spTree>
    <p:extLst>
      <p:ext uri="{BB962C8B-B14F-4D97-AF65-F5344CB8AC3E}">
        <p14:creationId xmlns:p14="http://schemas.microsoft.com/office/powerpoint/2010/main" val="2429584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2.0: Resolution of COVID-19 related stress of Individual and Small Businesses</a:t>
            </a:r>
            <a:br>
              <a:rPr lang="en-US" sz="2000" b="1" dirty="0">
                <a:latin typeface="Helvetica" pitchFamily="34" charset="0"/>
              </a:rPr>
            </a:br>
            <a:r>
              <a:rPr lang="en-US" sz="2000" b="1" dirty="0">
                <a:latin typeface="Helvetica" pitchFamily="34" charset="0"/>
              </a:rPr>
              <a:t>(RBI Circular dated 05.May.2021)</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93864847"/>
              </p:ext>
            </p:extLst>
          </p:nvPr>
        </p:nvGraphicFramePr>
        <p:xfrm>
          <a:off x="533400" y="1540729"/>
          <a:ext cx="8001000" cy="423672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6636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none" dirty="0">
                          <a:solidFill>
                            <a:schemeClr val="tx1"/>
                          </a:solidFill>
                          <a:latin typeface="Helvetica" pitchFamily="34" charset="0"/>
                        </a:rPr>
                        <a:t>Eligibility Criteria</a:t>
                      </a:r>
                    </a:p>
                  </a:txBody>
                  <a:tcPr>
                    <a:solidFill>
                      <a:schemeClr val="accent1">
                        <a:alpha val="0"/>
                      </a:schemeClr>
                    </a:solidFill>
                  </a:tcPr>
                </a:tc>
                <a:extLst>
                  <a:ext uri="{0D108BD9-81ED-4DB2-BD59-A6C34878D82A}">
                    <a16:rowId xmlns:a16="http://schemas.microsoft.com/office/drawing/2014/main" val="10000"/>
                  </a:ext>
                </a:extLst>
              </a:tr>
              <a:tr h="1953953">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Individuals availed of personal loans excluding staff loans, with </a:t>
                      </a:r>
                      <a:r>
                        <a:rPr lang="en-US" sz="2200" i="0" u="sng" baseline="0" dirty="0">
                          <a:solidFill>
                            <a:schemeClr val="tx1"/>
                          </a:solidFill>
                          <a:latin typeface="Helvetica" pitchFamily="34" charset="0"/>
                        </a:rPr>
                        <a:t>aggregate exposures</a:t>
                      </a:r>
                      <a:r>
                        <a:rPr lang="en-US" sz="2200" i="0" baseline="0" dirty="0">
                          <a:solidFill>
                            <a:schemeClr val="tx1"/>
                          </a:solidFill>
                          <a:latin typeface="Helvetica" pitchFamily="34" charset="0"/>
                        </a:rPr>
                        <a:t> not more than Rs. 25 crores as on 31.Mar.2021</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i="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Small businesses including retailers / wholesale trades other than those classified as MSME as on 31.Mar.2021, with </a:t>
                      </a:r>
                      <a:r>
                        <a:rPr lang="en-US" sz="2200" i="0" u="sng" baseline="0" dirty="0">
                          <a:solidFill>
                            <a:schemeClr val="tx1"/>
                          </a:solidFill>
                          <a:latin typeface="Helvetica" pitchFamily="34" charset="0"/>
                        </a:rPr>
                        <a:t>aggregate exposures</a:t>
                      </a:r>
                      <a:r>
                        <a:rPr lang="en-US" sz="2200" i="0" baseline="0" dirty="0">
                          <a:solidFill>
                            <a:schemeClr val="tx1"/>
                          </a:solidFill>
                          <a:latin typeface="Helvetica" pitchFamily="34" charset="0"/>
                        </a:rPr>
                        <a:t> not more than Rs. 25 crores as on 31.Mar.2021</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i="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Should not have availed any resolution in terms of Resolution Framework 1.0 except for special exemption</a:t>
                      </a:r>
                      <a:endParaRPr lang="en-US" sz="22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55</a:t>
            </a:fld>
            <a:endParaRPr lang="en-IN" sz="2000" b="1" dirty="0">
              <a:latin typeface="Helvetica" pitchFamily="34" charset="0"/>
            </a:endParaRPr>
          </a:p>
        </p:txBody>
      </p:sp>
    </p:spTree>
    <p:extLst>
      <p:ext uri="{BB962C8B-B14F-4D97-AF65-F5344CB8AC3E}">
        <p14:creationId xmlns:p14="http://schemas.microsoft.com/office/powerpoint/2010/main" val="4770444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2.0: Resolution of COVID-19 related stress of Individual and Small Businesses</a:t>
            </a:r>
            <a:br>
              <a:rPr lang="en-US" sz="2000" b="1" dirty="0">
                <a:latin typeface="Helvetica" pitchFamily="34" charset="0"/>
              </a:rPr>
            </a:br>
            <a:r>
              <a:rPr lang="en-US" sz="2000" b="1" dirty="0">
                <a:latin typeface="Helvetica" pitchFamily="34" charset="0"/>
              </a:rPr>
              <a:t>(RBI Circular dated 05.May.2021)</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78863442"/>
              </p:ext>
            </p:extLst>
          </p:nvPr>
        </p:nvGraphicFramePr>
        <p:xfrm>
          <a:off x="533400" y="1540729"/>
          <a:ext cx="8001000" cy="396240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6636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none" dirty="0">
                          <a:solidFill>
                            <a:schemeClr val="tx1"/>
                          </a:solidFill>
                          <a:latin typeface="Helvetica" pitchFamily="34" charset="0"/>
                        </a:rPr>
                        <a:t>Invocation of Resolution Process</a:t>
                      </a:r>
                    </a:p>
                  </a:txBody>
                  <a:tcPr>
                    <a:solidFill>
                      <a:schemeClr val="accent1">
                        <a:alpha val="0"/>
                      </a:schemeClr>
                    </a:solidFill>
                  </a:tcPr>
                </a:tc>
                <a:extLst>
                  <a:ext uri="{0D108BD9-81ED-4DB2-BD59-A6C34878D82A}">
                    <a16:rowId xmlns:a16="http://schemas.microsoft.com/office/drawing/2014/main" val="10000"/>
                  </a:ext>
                </a:extLst>
              </a:tr>
              <a:tr h="1953953">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Board to approve policies within four weeks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200" i="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Facility is provided only to borrower having stress on account of Covid-19</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200" i="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Considered as invoked when Bank and borrower agree to proceed with efforts towards </a:t>
                      </a:r>
                      <a:r>
                        <a:rPr lang="en-US" sz="2200" i="0" baseline="0" dirty="0" err="1">
                          <a:solidFill>
                            <a:schemeClr val="tx1"/>
                          </a:solidFill>
                          <a:latin typeface="Helvetica" pitchFamily="34" charset="0"/>
                        </a:rPr>
                        <a:t>finalisation</a:t>
                      </a:r>
                      <a:r>
                        <a:rPr lang="en-US" sz="2200" i="0" baseline="0" dirty="0">
                          <a:solidFill>
                            <a:schemeClr val="tx1"/>
                          </a:solidFill>
                          <a:latin typeface="Helvetica" pitchFamily="34" charset="0"/>
                        </a:rPr>
                        <a:t> of resolution plan</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200" i="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Decision  to be communicated to borrower within 30 days of receipt of application</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200" i="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Last date of invocation of resolution permitted is 30.Sep.21</a:t>
                      </a:r>
                      <a:endParaRPr lang="en-US" sz="2200" i="1"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56</a:t>
            </a:fld>
            <a:endParaRPr lang="en-IN" sz="2000" b="1" dirty="0">
              <a:latin typeface="Helvetica" pitchFamily="34" charset="0"/>
            </a:endParaRPr>
          </a:p>
        </p:txBody>
      </p:sp>
    </p:spTree>
    <p:extLst>
      <p:ext uri="{BB962C8B-B14F-4D97-AF65-F5344CB8AC3E}">
        <p14:creationId xmlns:p14="http://schemas.microsoft.com/office/powerpoint/2010/main" val="8167608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2.0: Resolution of COVID-19 related stress of Individual and Small Businesses</a:t>
            </a:r>
            <a:br>
              <a:rPr lang="en-US" sz="2000" b="1" dirty="0">
                <a:latin typeface="Helvetica" pitchFamily="34" charset="0"/>
              </a:rPr>
            </a:br>
            <a:r>
              <a:rPr lang="en-US" sz="2000" b="1" dirty="0">
                <a:latin typeface="Helvetica" pitchFamily="34" charset="0"/>
              </a:rPr>
              <a:t>(RBI Circular dated 05.May.2021)</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705828274"/>
              </p:ext>
            </p:extLst>
          </p:nvPr>
        </p:nvGraphicFramePr>
        <p:xfrm>
          <a:off x="533400" y="1540729"/>
          <a:ext cx="8001000" cy="435864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6636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none" dirty="0">
                          <a:solidFill>
                            <a:schemeClr val="tx1"/>
                          </a:solidFill>
                          <a:latin typeface="Helvetica" pitchFamily="34" charset="0"/>
                        </a:rPr>
                        <a:t>Salient Features</a:t>
                      </a:r>
                    </a:p>
                  </a:txBody>
                  <a:tcPr>
                    <a:solidFill>
                      <a:schemeClr val="accent1">
                        <a:alpha val="0"/>
                      </a:schemeClr>
                    </a:solidFill>
                  </a:tcPr>
                </a:tc>
                <a:extLst>
                  <a:ext uri="{0D108BD9-81ED-4DB2-BD59-A6C34878D82A}">
                    <a16:rowId xmlns:a16="http://schemas.microsoft.com/office/drawing/2014/main" val="10000"/>
                  </a:ext>
                </a:extLst>
              </a:tr>
              <a:tr h="1953953">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Re-</a:t>
                      </a:r>
                      <a:r>
                        <a:rPr lang="en-US" sz="2200" i="0" baseline="0" dirty="0" err="1">
                          <a:solidFill>
                            <a:schemeClr val="tx1"/>
                          </a:solidFill>
                          <a:latin typeface="Helvetica" pitchFamily="34" charset="0"/>
                        </a:rPr>
                        <a:t>schedulement</a:t>
                      </a:r>
                      <a:r>
                        <a:rPr lang="en-US" sz="2200" i="0" baseline="0" dirty="0">
                          <a:solidFill>
                            <a:schemeClr val="tx1"/>
                          </a:solidFill>
                          <a:latin typeface="Helvetica" pitchFamily="34" charset="0"/>
                        </a:rPr>
                        <a:t> of payment</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Conversion of interest into another credit facility</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Revisions in working capital sanctions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Granting of Moratorium for maximum period of 2 years with extension to that extent</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500" i="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Resolution plan to be </a:t>
                      </a:r>
                      <a:r>
                        <a:rPr lang="en-US" sz="2200" i="0" baseline="0" dirty="0" err="1">
                          <a:solidFill>
                            <a:schemeClr val="tx1"/>
                          </a:solidFill>
                          <a:latin typeface="Helvetica" pitchFamily="34" charset="0"/>
                        </a:rPr>
                        <a:t>finalised</a:t>
                      </a:r>
                      <a:r>
                        <a:rPr lang="en-US" sz="2200" i="0" baseline="0" dirty="0">
                          <a:solidFill>
                            <a:schemeClr val="tx1"/>
                          </a:solidFill>
                          <a:latin typeface="Helvetica" pitchFamily="34" charset="0"/>
                        </a:rPr>
                        <a:t> &amp; implemented within 90 days from date of invocation of resolution process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1500" i="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The account will be upgraded to PA as on date of implementation if it’s slipped into NPA between invocation &amp; implementation</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57</a:t>
            </a:fld>
            <a:endParaRPr lang="en-IN" sz="2000" b="1" dirty="0">
              <a:latin typeface="Helvetica" pitchFamily="34" charset="0"/>
            </a:endParaRPr>
          </a:p>
        </p:txBody>
      </p:sp>
    </p:spTree>
    <p:extLst>
      <p:ext uri="{BB962C8B-B14F-4D97-AF65-F5344CB8AC3E}">
        <p14:creationId xmlns:p14="http://schemas.microsoft.com/office/powerpoint/2010/main" val="27867136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001000" cy="1296143"/>
          </a:xfrm>
        </p:spPr>
        <p:txBody>
          <a:bodyPr/>
          <a:lstStyle/>
          <a:p>
            <a:r>
              <a:rPr lang="en-US" sz="2000" b="1" dirty="0">
                <a:latin typeface="Helvetica" pitchFamily="34" charset="0"/>
              </a:rPr>
              <a:t>Resolution Framework 2.0: Resolution of COVID-19 related stress of Individual and Small Businesses</a:t>
            </a:r>
            <a:br>
              <a:rPr lang="en-US" sz="2000" b="1" dirty="0">
                <a:latin typeface="Helvetica" pitchFamily="34" charset="0"/>
              </a:rPr>
            </a:br>
            <a:r>
              <a:rPr lang="en-US" sz="2000" b="1" dirty="0">
                <a:latin typeface="Helvetica" pitchFamily="34" charset="0"/>
              </a:rPr>
              <a:t>(RBI Circular dated 05.May.2021)</a:t>
            </a:r>
            <a:endParaRPr lang="en-IN" sz="2000"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390906472"/>
              </p:ext>
            </p:extLst>
          </p:nvPr>
        </p:nvGraphicFramePr>
        <p:xfrm>
          <a:off x="533400" y="1540729"/>
          <a:ext cx="8001000" cy="2411153"/>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6636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u="none" dirty="0">
                          <a:solidFill>
                            <a:schemeClr val="tx1"/>
                          </a:solidFill>
                          <a:latin typeface="Helvetica" pitchFamily="34" charset="0"/>
                        </a:rPr>
                        <a:t>Eligibility for Loans resolved earlier under Framework 1.0</a:t>
                      </a:r>
                    </a:p>
                  </a:txBody>
                  <a:tcPr>
                    <a:solidFill>
                      <a:schemeClr val="accent1">
                        <a:alpha val="0"/>
                      </a:schemeClr>
                    </a:solidFill>
                  </a:tcPr>
                </a:tc>
                <a:extLst>
                  <a:ext uri="{0D108BD9-81ED-4DB2-BD59-A6C34878D82A}">
                    <a16:rowId xmlns:a16="http://schemas.microsoft.com/office/drawing/2014/main" val="10000"/>
                  </a:ext>
                </a:extLst>
              </a:tr>
              <a:tr h="1953953">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If moratorium is availed for less than 2 years, moratorium for balance period can be availed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i="0" baseline="0" dirty="0">
                        <a:solidFill>
                          <a:schemeClr val="tx1"/>
                        </a:solidFill>
                        <a:latin typeface="Helvetica" pitchFamily="34" charset="0"/>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i="0" baseline="0" dirty="0">
                          <a:solidFill>
                            <a:schemeClr val="tx1"/>
                          </a:solidFill>
                          <a:latin typeface="Helvetica" pitchFamily="34" charset="0"/>
                        </a:rPr>
                        <a:t>Working Capital – Margins &amp; limits to be restored by 31.Mar.2022</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58</a:t>
            </a:fld>
            <a:endParaRPr lang="en-IN" sz="2000" b="1" dirty="0">
              <a:latin typeface="Helvetica" pitchFamily="34" charset="0"/>
            </a:endParaRPr>
          </a:p>
        </p:txBody>
      </p:sp>
    </p:spTree>
    <p:extLst>
      <p:ext uri="{BB962C8B-B14F-4D97-AF65-F5344CB8AC3E}">
        <p14:creationId xmlns:p14="http://schemas.microsoft.com/office/powerpoint/2010/main" val="12407795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88640"/>
            <a:ext cx="7772400" cy="576064"/>
          </a:xfrm>
        </p:spPr>
        <p:txBody>
          <a:bodyPr/>
          <a:lstStyle/>
          <a:p>
            <a:r>
              <a:rPr lang="en-US" sz="3600" b="1" dirty="0">
                <a:latin typeface="Helvetica" pitchFamily="34" charset="0"/>
              </a:rPr>
              <a:t>Few Important Circulars / Issues</a:t>
            </a:r>
            <a:endParaRPr lang="en-IN" sz="3600" b="1" dirty="0">
              <a:latin typeface="Helvetica" pitchFamily="34" charset="0"/>
            </a:endParaRPr>
          </a:p>
        </p:txBody>
      </p:sp>
      <p:sp>
        <p:nvSpPr>
          <p:cNvPr id="3" name="Subtitle 2"/>
          <p:cNvSpPr>
            <a:spLocks noGrp="1"/>
          </p:cNvSpPr>
          <p:nvPr>
            <p:ph type="subTitle" idx="1"/>
          </p:nvPr>
        </p:nvSpPr>
        <p:spPr>
          <a:xfrm>
            <a:off x="683568" y="781386"/>
            <a:ext cx="7848872" cy="5328592"/>
          </a:xfrm>
        </p:spPr>
        <p:txBody>
          <a:bodyPr/>
          <a:lstStyle/>
          <a:p>
            <a:pPr marL="179388" indent="-179388" algn="just">
              <a:buClrTx/>
              <a:buFont typeface="Wingdings" pitchFamily="2" charset="2"/>
              <a:buChar char="§"/>
            </a:pPr>
            <a:endParaRPr kumimoji="1" lang="en-US" sz="2800" u="sng" dirty="0">
              <a:latin typeface="Helvetica" pitchFamily="34" charset="0"/>
              <a:sym typeface="Marlett" pitchFamily="2" charset="2"/>
            </a:endParaRPr>
          </a:p>
          <a:p>
            <a:pPr marL="179388" indent="-179388" algn="just">
              <a:buClrTx/>
              <a:buFont typeface="Wingdings" pitchFamily="2" charset="2"/>
              <a:buChar char="§"/>
            </a:pPr>
            <a:endParaRPr kumimoji="1" lang="en-US" sz="500" dirty="0">
              <a:latin typeface="Helvetica" pitchFamily="34" charset="0"/>
              <a:sym typeface="Marlett" pitchFamily="2" charset="2"/>
            </a:endParaRPr>
          </a:p>
          <a:p>
            <a:pPr marL="179388" indent="-179388" algn="just">
              <a:buClrTx/>
              <a:buFont typeface="Wingdings" pitchFamily="2" charset="2"/>
              <a:buChar char="§"/>
            </a:pPr>
            <a:endParaRPr lang="en-IN" sz="3000" dirty="0">
              <a:latin typeface="Helvetica" pitchFamily="34" charset="0"/>
            </a:endParaRPr>
          </a:p>
        </p:txBody>
      </p:sp>
      <p:sp>
        <p:nvSpPr>
          <p:cNvPr id="4" name="Slide Number Placeholder 3"/>
          <p:cNvSpPr>
            <a:spLocks noGrp="1"/>
          </p:cNvSpPr>
          <p:nvPr>
            <p:ph type="sldNum" sz="quarter" idx="4"/>
          </p:nvPr>
        </p:nvSpPr>
        <p:spPr>
          <a:xfrm>
            <a:off x="8028384" y="6021288"/>
            <a:ext cx="504056" cy="457200"/>
          </a:xfrm>
        </p:spPr>
        <p:txBody>
          <a:bodyPr/>
          <a:lstStyle/>
          <a:p>
            <a:pPr algn="ctr"/>
            <a:fld id="{F4AA42A7-961D-4773-B071-303B10095967}" type="slidenum">
              <a:rPr lang="en-IN" sz="1400" b="1" smtClean="0">
                <a:latin typeface="Helvetica" pitchFamily="34" charset="0"/>
              </a:rPr>
              <a:pPr algn="ctr"/>
              <a:t>59</a:t>
            </a:fld>
            <a:endParaRPr lang="en-IN" sz="2000" b="1" dirty="0">
              <a:latin typeface="Helvetica" pitchFamily="34" charset="0"/>
            </a:endParaRPr>
          </a:p>
        </p:txBody>
      </p:sp>
      <p:sp>
        <p:nvSpPr>
          <p:cNvPr id="5" name="Footer Placeholder 4"/>
          <p:cNvSpPr>
            <a:spLocks noGrp="1"/>
          </p:cNvSpPr>
          <p:nvPr>
            <p:ph type="ftr" sz="quarter" idx="3"/>
          </p:nvPr>
        </p:nvSpPr>
        <p:spPr>
          <a:xfrm>
            <a:off x="1331640" y="6093296"/>
            <a:ext cx="6480720" cy="360040"/>
          </a:xfrm>
        </p:spPr>
        <p:txBody>
          <a:bodyPr/>
          <a:lstStyle/>
          <a:p>
            <a:r>
              <a:rPr lang="en-IN" sz="1400" spc="100" dirty="0">
                <a:latin typeface="Helvetica" pitchFamily="34" charset="0"/>
                <a:cs typeface="Times New Roman" pitchFamily="18" charset="0"/>
              </a:rPr>
              <a:t>CA Dhananjay J. Gokhale</a:t>
            </a:r>
          </a:p>
        </p:txBody>
      </p:sp>
      <p:graphicFrame>
        <p:nvGraphicFramePr>
          <p:cNvPr id="6" name="Table 6">
            <a:extLst>
              <a:ext uri="{FF2B5EF4-FFF2-40B4-BE49-F238E27FC236}">
                <a16:creationId xmlns:a16="http://schemas.microsoft.com/office/drawing/2014/main" id="{36F9ADCF-A073-4AEF-937F-D9FD2546FFBB}"/>
              </a:ext>
            </a:extLst>
          </p:cNvPr>
          <p:cNvGraphicFramePr>
            <a:graphicFrameLocks noGrp="1"/>
          </p:cNvGraphicFramePr>
          <p:nvPr>
            <p:extLst>
              <p:ext uri="{D42A27DB-BD31-4B8C-83A1-F6EECF244321}">
                <p14:modId xmlns:p14="http://schemas.microsoft.com/office/powerpoint/2010/main" val="459863040"/>
              </p:ext>
            </p:extLst>
          </p:nvPr>
        </p:nvGraphicFramePr>
        <p:xfrm>
          <a:off x="665220" y="1069173"/>
          <a:ext cx="7632848" cy="4731364"/>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780014595"/>
                    </a:ext>
                  </a:extLst>
                </a:gridCol>
                <a:gridCol w="6120680">
                  <a:extLst>
                    <a:ext uri="{9D8B030D-6E8A-4147-A177-3AD203B41FA5}">
                      <a16:colId xmlns:a16="http://schemas.microsoft.com/office/drawing/2014/main" val="117925132"/>
                    </a:ext>
                  </a:extLst>
                </a:gridCol>
              </a:tblGrid>
              <a:tr h="319862">
                <a:tc>
                  <a:txBody>
                    <a:bodyPr/>
                    <a:lstStyle/>
                    <a:p>
                      <a:r>
                        <a:rPr lang="en-IN" dirty="0"/>
                        <a:t>Date</a:t>
                      </a:r>
                    </a:p>
                  </a:txBody>
                  <a:tcPr>
                    <a:solidFill>
                      <a:schemeClr val="accent1">
                        <a:alpha val="0"/>
                      </a:schemeClr>
                    </a:solidFill>
                  </a:tcPr>
                </a:tc>
                <a:tc>
                  <a:txBody>
                    <a:bodyPr/>
                    <a:lstStyle/>
                    <a:p>
                      <a:r>
                        <a:rPr lang="en-IN" dirty="0"/>
                        <a:t>Circular</a:t>
                      </a:r>
                    </a:p>
                  </a:txBody>
                  <a:tcPr>
                    <a:solidFill>
                      <a:schemeClr val="accent1">
                        <a:alpha val="0"/>
                      </a:schemeClr>
                    </a:solidFill>
                  </a:tcPr>
                </a:tc>
                <a:extLst>
                  <a:ext uri="{0D108BD9-81ED-4DB2-BD59-A6C34878D82A}">
                    <a16:rowId xmlns:a16="http://schemas.microsoft.com/office/drawing/2014/main" val="3798440243"/>
                  </a:ext>
                </a:extLst>
              </a:tr>
              <a:tr h="319862">
                <a:tc>
                  <a:txBody>
                    <a:bodyPr/>
                    <a:lstStyle/>
                    <a:p>
                      <a:r>
                        <a:rPr lang="en-IN" dirty="0">
                          <a:solidFill>
                            <a:schemeClr val="tx1"/>
                          </a:solidFill>
                        </a:rPr>
                        <a:t>21.Aug.2020</a:t>
                      </a:r>
                    </a:p>
                  </a:txBody>
                  <a:tcPr>
                    <a:solidFill>
                      <a:schemeClr val="accent1">
                        <a:tint val="40000"/>
                        <a:alpha val="0"/>
                      </a:schemeClr>
                    </a:solidFill>
                  </a:tcPr>
                </a:tc>
                <a:tc>
                  <a:txBody>
                    <a:bodyPr/>
                    <a:lstStyle/>
                    <a:p>
                      <a:r>
                        <a:rPr lang="en-IN" dirty="0">
                          <a:solidFill>
                            <a:schemeClr val="tx1"/>
                          </a:solidFill>
                        </a:rPr>
                        <a:t>Ad-hoc / Short Review / Renewal of credit Facilities</a:t>
                      </a:r>
                    </a:p>
                  </a:txBody>
                  <a:tcPr>
                    <a:solidFill>
                      <a:schemeClr val="accent1">
                        <a:tint val="40000"/>
                        <a:alpha val="0"/>
                      </a:schemeClr>
                    </a:solidFill>
                  </a:tcPr>
                </a:tc>
                <a:extLst>
                  <a:ext uri="{0D108BD9-81ED-4DB2-BD59-A6C34878D82A}">
                    <a16:rowId xmlns:a16="http://schemas.microsoft.com/office/drawing/2014/main" val="1728817745"/>
                  </a:ext>
                </a:extLst>
              </a:tr>
              <a:tr h="559761">
                <a:tc>
                  <a:txBody>
                    <a:bodyPr/>
                    <a:lstStyle/>
                    <a:p>
                      <a:r>
                        <a:rPr lang="en-IN" dirty="0">
                          <a:solidFill>
                            <a:schemeClr val="tx1"/>
                          </a:solidFill>
                        </a:rPr>
                        <a:t>21.Aug.2020</a:t>
                      </a:r>
                    </a:p>
                  </a:txBody>
                  <a:tcPr>
                    <a:solidFill>
                      <a:schemeClr val="accent1">
                        <a:tint val="20000"/>
                        <a:alpha val="0"/>
                      </a:schemeClr>
                    </a:solidFill>
                  </a:tcPr>
                </a:tc>
                <a:tc>
                  <a:txBody>
                    <a:bodyPr/>
                    <a:lstStyle/>
                    <a:p>
                      <a:r>
                        <a:rPr lang="en-IN" dirty="0">
                          <a:solidFill>
                            <a:schemeClr val="tx1"/>
                          </a:solidFill>
                        </a:rPr>
                        <a:t>New Definition of Micro, Small and Medium Enterprises – Clarifications</a:t>
                      </a:r>
                    </a:p>
                  </a:txBody>
                  <a:tcPr>
                    <a:solidFill>
                      <a:schemeClr val="accent1">
                        <a:tint val="20000"/>
                        <a:alpha val="0"/>
                      </a:schemeClr>
                    </a:solidFill>
                  </a:tcPr>
                </a:tc>
                <a:extLst>
                  <a:ext uri="{0D108BD9-81ED-4DB2-BD59-A6C34878D82A}">
                    <a16:rowId xmlns:a16="http://schemas.microsoft.com/office/drawing/2014/main" val="524975806"/>
                  </a:ext>
                </a:extLst>
              </a:tr>
              <a:tr h="799657">
                <a:tc>
                  <a:txBody>
                    <a:bodyPr/>
                    <a:lstStyle/>
                    <a:p>
                      <a:r>
                        <a:rPr lang="en-IN" dirty="0">
                          <a:solidFill>
                            <a:schemeClr val="tx1"/>
                          </a:solidFill>
                        </a:rPr>
                        <a:t>14.Sep.2020</a:t>
                      </a:r>
                    </a:p>
                  </a:txBody>
                  <a:tcPr>
                    <a:solidFill>
                      <a:schemeClr val="accent1">
                        <a:tint val="40000"/>
                        <a:alpha val="0"/>
                      </a:schemeClr>
                    </a:solidFill>
                  </a:tcPr>
                </a:tc>
                <a:tc>
                  <a:txBody>
                    <a:bodyPr/>
                    <a:lstStyle/>
                    <a:p>
                      <a:r>
                        <a:rPr lang="en-IN" dirty="0">
                          <a:solidFill>
                            <a:schemeClr val="tx1"/>
                          </a:solidFill>
                        </a:rPr>
                        <a:t>Automation of Income Recognition, Asset Classification and Provisioning Process in banks</a:t>
                      </a:r>
                    </a:p>
                    <a:p>
                      <a:r>
                        <a:rPr lang="en-IN" dirty="0">
                          <a:solidFill>
                            <a:schemeClr val="tx1"/>
                          </a:solidFill>
                        </a:rPr>
                        <a:t>(Cut-off date: 30.Jun.2021)</a:t>
                      </a:r>
                    </a:p>
                  </a:txBody>
                  <a:tcPr>
                    <a:solidFill>
                      <a:schemeClr val="accent1">
                        <a:tint val="40000"/>
                        <a:alpha val="0"/>
                      </a:schemeClr>
                    </a:solidFill>
                  </a:tcPr>
                </a:tc>
                <a:extLst>
                  <a:ext uri="{0D108BD9-81ED-4DB2-BD59-A6C34878D82A}">
                    <a16:rowId xmlns:a16="http://schemas.microsoft.com/office/drawing/2014/main" val="3049385338"/>
                  </a:ext>
                </a:extLst>
              </a:tr>
              <a:tr h="1039554">
                <a:tc>
                  <a:txBody>
                    <a:bodyPr/>
                    <a:lstStyle/>
                    <a:p>
                      <a:r>
                        <a:rPr lang="en-IN" dirty="0">
                          <a:solidFill>
                            <a:schemeClr val="tx1"/>
                          </a:solidFill>
                        </a:rPr>
                        <a:t>03.Sep.2020</a:t>
                      </a:r>
                    </a:p>
                  </a:txBody>
                  <a:tcPr>
                    <a:solidFill>
                      <a:schemeClr val="accent1">
                        <a:tint val="20000"/>
                        <a:alpha val="0"/>
                      </a:schemeClr>
                    </a:solidFill>
                  </a:tcPr>
                </a:tc>
                <a:tc>
                  <a:txBody>
                    <a:bodyPr/>
                    <a:lstStyle/>
                    <a:p>
                      <a:r>
                        <a:rPr lang="en-IN" dirty="0">
                          <a:solidFill>
                            <a:schemeClr val="tx1"/>
                          </a:solidFill>
                        </a:rPr>
                        <a:t>Interim Order of Supreme Court</a:t>
                      </a:r>
                    </a:p>
                    <a:p>
                      <a:endParaRPr lang="en-IN" sz="1000" dirty="0">
                        <a:solidFill>
                          <a:schemeClr val="tx1"/>
                        </a:solidFill>
                      </a:endParaRPr>
                    </a:p>
                    <a:p>
                      <a:r>
                        <a:rPr lang="en-US" i="1" dirty="0">
                          <a:solidFill>
                            <a:schemeClr val="tx1"/>
                          </a:solidFill>
                        </a:rPr>
                        <a:t>‘the accounts which were not declared NPA till 31.08.2020 shall not be declared NPA till further orders</a:t>
                      </a:r>
                      <a:r>
                        <a:rPr lang="en-IN" i="1" dirty="0">
                          <a:solidFill>
                            <a:schemeClr val="tx1"/>
                          </a:solidFill>
                        </a:rPr>
                        <a:t>.’</a:t>
                      </a:r>
                    </a:p>
                  </a:txBody>
                  <a:tcPr>
                    <a:solidFill>
                      <a:schemeClr val="accent1">
                        <a:tint val="20000"/>
                        <a:alpha val="0"/>
                      </a:schemeClr>
                    </a:solidFill>
                  </a:tcPr>
                </a:tc>
                <a:extLst>
                  <a:ext uri="{0D108BD9-81ED-4DB2-BD59-A6C34878D82A}">
                    <a16:rowId xmlns:a16="http://schemas.microsoft.com/office/drawing/2014/main" val="1919928558"/>
                  </a:ext>
                </a:extLst>
              </a:tr>
              <a:tr h="689282">
                <a:tc>
                  <a:txBody>
                    <a:bodyPr/>
                    <a:lstStyle/>
                    <a:p>
                      <a:r>
                        <a:rPr lang="en-IN" dirty="0">
                          <a:solidFill>
                            <a:schemeClr val="tx1"/>
                          </a:solidFill>
                        </a:rPr>
                        <a:t>07.Apr.2020</a:t>
                      </a:r>
                    </a:p>
                  </a:txBody>
                  <a:tcPr>
                    <a:solidFill>
                      <a:schemeClr val="accent1">
                        <a:tint val="20000"/>
                        <a:alpha val="0"/>
                      </a:schemeClr>
                    </a:solidFill>
                  </a:tcPr>
                </a:tc>
                <a:tc>
                  <a:txBody>
                    <a:bodyPr/>
                    <a:lstStyle/>
                    <a:p>
                      <a:r>
                        <a:rPr lang="en-US" i="0" dirty="0">
                          <a:solidFill>
                            <a:schemeClr val="tx1"/>
                          </a:solidFill>
                        </a:rPr>
                        <a:t>Asset Classification and Income Recognition following the expiry of Covid-19 regulatory package</a:t>
                      </a:r>
                      <a:endParaRPr lang="en-IN" i="0" dirty="0">
                        <a:solidFill>
                          <a:schemeClr val="tx1"/>
                        </a:solidFill>
                      </a:endParaRPr>
                    </a:p>
                  </a:txBody>
                  <a:tcPr>
                    <a:solidFill>
                      <a:schemeClr val="accent1">
                        <a:tint val="20000"/>
                        <a:alpha val="0"/>
                      </a:schemeClr>
                    </a:solidFill>
                  </a:tcPr>
                </a:tc>
                <a:extLst>
                  <a:ext uri="{0D108BD9-81ED-4DB2-BD59-A6C34878D82A}">
                    <a16:rowId xmlns:a16="http://schemas.microsoft.com/office/drawing/2014/main" val="913356049"/>
                  </a:ext>
                </a:extLst>
              </a:tr>
              <a:tr h="689282">
                <a:tc>
                  <a:txBody>
                    <a:bodyPr/>
                    <a:lstStyle/>
                    <a:p>
                      <a:r>
                        <a:rPr lang="en-IN" dirty="0">
                          <a:solidFill>
                            <a:schemeClr val="tx1"/>
                          </a:solidFill>
                        </a:rPr>
                        <a:t>07.Jul.2021</a:t>
                      </a:r>
                    </a:p>
                  </a:txBody>
                  <a:tcPr>
                    <a:solidFill>
                      <a:schemeClr val="accent1">
                        <a:tint val="20000"/>
                        <a:alpha val="0"/>
                      </a:schemeClr>
                    </a:solidFill>
                  </a:tcPr>
                </a:tc>
                <a:tc>
                  <a:txBody>
                    <a:bodyPr/>
                    <a:lstStyle/>
                    <a:p>
                      <a:r>
                        <a:rPr lang="en-IN" i="0" dirty="0">
                          <a:solidFill>
                            <a:schemeClr val="tx1"/>
                          </a:solidFill>
                        </a:rPr>
                        <a:t>New definition of MSME – Addition of Retail &amp; Wholesale Trade</a:t>
                      </a:r>
                    </a:p>
                  </a:txBody>
                  <a:tcPr>
                    <a:solidFill>
                      <a:schemeClr val="accent1">
                        <a:tint val="20000"/>
                        <a:alpha val="0"/>
                      </a:schemeClr>
                    </a:solidFill>
                  </a:tcPr>
                </a:tc>
                <a:extLst>
                  <a:ext uri="{0D108BD9-81ED-4DB2-BD59-A6C34878D82A}">
                    <a16:rowId xmlns:a16="http://schemas.microsoft.com/office/drawing/2014/main" val="2660293913"/>
                  </a:ext>
                </a:extLst>
              </a:tr>
            </a:tbl>
          </a:graphicData>
        </a:graphic>
      </p:graphicFrame>
    </p:spTree>
    <p:extLst>
      <p:ext uri="{BB962C8B-B14F-4D97-AF65-F5344CB8AC3E}">
        <p14:creationId xmlns:p14="http://schemas.microsoft.com/office/powerpoint/2010/main" val="3172543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88640"/>
            <a:ext cx="7772400" cy="576064"/>
          </a:xfrm>
        </p:spPr>
        <p:txBody>
          <a:bodyPr/>
          <a:lstStyle/>
          <a:p>
            <a:r>
              <a:rPr lang="en-US" b="1" dirty="0">
                <a:latin typeface="Helvetica" pitchFamily="34" charset="0"/>
              </a:rPr>
              <a:t>Objective</a:t>
            </a:r>
            <a:endParaRPr lang="en-IN" b="1" dirty="0">
              <a:latin typeface="Helvetica" pitchFamily="34" charset="0"/>
            </a:endParaRPr>
          </a:p>
        </p:txBody>
      </p:sp>
      <p:sp>
        <p:nvSpPr>
          <p:cNvPr id="3" name="Subtitle 2"/>
          <p:cNvSpPr>
            <a:spLocks noGrp="1"/>
          </p:cNvSpPr>
          <p:nvPr>
            <p:ph type="subTitle" idx="1"/>
          </p:nvPr>
        </p:nvSpPr>
        <p:spPr>
          <a:xfrm>
            <a:off x="755576" y="908720"/>
            <a:ext cx="7848872" cy="5328592"/>
          </a:xfrm>
        </p:spPr>
        <p:txBody>
          <a:bodyPr/>
          <a:lstStyle/>
          <a:p>
            <a:pPr marL="179388" indent="-179388" algn="just">
              <a:buClrTx/>
              <a:buFont typeface="Wingdings" pitchFamily="2" charset="2"/>
              <a:buChar char="§"/>
            </a:pPr>
            <a:r>
              <a:rPr lang="en-US" sz="3000" dirty="0">
                <a:latin typeface="Helvetica" pitchFamily="34" charset="0"/>
              </a:rPr>
              <a:t>The </a:t>
            </a:r>
            <a:r>
              <a:rPr lang="en-US" sz="3000" u="sng" dirty="0">
                <a:latin typeface="Helvetica" pitchFamily="34" charset="0"/>
              </a:rPr>
              <a:t>classification</a:t>
            </a:r>
            <a:r>
              <a:rPr lang="en-US" sz="3000" dirty="0">
                <a:latin typeface="Helvetica" pitchFamily="34" charset="0"/>
              </a:rPr>
              <a:t> of assets of banks has to be done on the basis of </a:t>
            </a:r>
            <a:r>
              <a:rPr lang="en-US" sz="3000" u="sng" dirty="0">
                <a:latin typeface="Helvetica" pitchFamily="34" charset="0"/>
              </a:rPr>
              <a:t>objective criteria</a:t>
            </a:r>
            <a:r>
              <a:rPr lang="en-US" sz="3000" dirty="0">
                <a:latin typeface="Helvetica" pitchFamily="34" charset="0"/>
              </a:rPr>
              <a:t>, which would ensure a </a:t>
            </a:r>
            <a:r>
              <a:rPr lang="en-US" sz="3000" u="sng" dirty="0">
                <a:latin typeface="Helvetica" pitchFamily="34" charset="0"/>
              </a:rPr>
              <a:t>uniform and consistent</a:t>
            </a:r>
            <a:r>
              <a:rPr lang="en-US" sz="3000" dirty="0">
                <a:latin typeface="Helvetica" pitchFamily="34" charset="0"/>
              </a:rPr>
              <a:t> application of the norms.</a:t>
            </a:r>
          </a:p>
          <a:p>
            <a:pPr algn="just">
              <a:buClrTx/>
              <a:buFont typeface="Wingdings" pitchFamily="2" charset="2"/>
              <a:buChar char="§"/>
            </a:pPr>
            <a:endParaRPr lang="en-US" sz="1800" dirty="0">
              <a:latin typeface="Helvetica" pitchFamily="34" charset="0"/>
            </a:endParaRPr>
          </a:p>
          <a:p>
            <a:pPr marL="179388" indent="-179388" algn="just">
              <a:buClrTx/>
              <a:buFont typeface="Wingdings" pitchFamily="2" charset="2"/>
              <a:buChar char="§"/>
            </a:pPr>
            <a:r>
              <a:rPr lang="en-US" sz="3000" dirty="0">
                <a:latin typeface="Helvetica" pitchFamily="34" charset="0"/>
              </a:rPr>
              <a:t>The </a:t>
            </a:r>
            <a:r>
              <a:rPr lang="en-US" sz="3000" u="sng" dirty="0">
                <a:latin typeface="Helvetica" pitchFamily="34" charset="0"/>
              </a:rPr>
              <a:t>provisioning</a:t>
            </a:r>
            <a:r>
              <a:rPr lang="en-US" sz="3000" dirty="0">
                <a:latin typeface="Helvetica" pitchFamily="34" charset="0"/>
              </a:rPr>
              <a:t> should be made on the basis of the </a:t>
            </a:r>
            <a:r>
              <a:rPr lang="en-US" sz="3000" u="sng" dirty="0">
                <a:latin typeface="Helvetica" pitchFamily="34" charset="0"/>
              </a:rPr>
              <a:t>classification</a:t>
            </a:r>
            <a:r>
              <a:rPr lang="en-US" sz="3000" dirty="0">
                <a:latin typeface="Helvetica" pitchFamily="34" charset="0"/>
              </a:rPr>
              <a:t> of assets based on the </a:t>
            </a:r>
            <a:r>
              <a:rPr lang="en-US" sz="3000" u="sng" dirty="0">
                <a:latin typeface="Helvetica" pitchFamily="34" charset="0"/>
              </a:rPr>
              <a:t>period</a:t>
            </a:r>
            <a:r>
              <a:rPr lang="en-US" sz="3000" dirty="0">
                <a:latin typeface="Helvetica" pitchFamily="34" charset="0"/>
              </a:rPr>
              <a:t> for which the asset has remained non-performing and the </a:t>
            </a:r>
            <a:r>
              <a:rPr lang="en-US" sz="3000" u="sng" dirty="0">
                <a:latin typeface="Helvetica" pitchFamily="34" charset="0"/>
              </a:rPr>
              <a:t>availability of security</a:t>
            </a:r>
            <a:r>
              <a:rPr lang="en-US" sz="3000" dirty="0">
                <a:latin typeface="Helvetica" pitchFamily="34" charset="0"/>
              </a:rPr>
              <a:t> and the </a:t>
            </a:r>
            <a:r>
              <a:rPr lang="en-US" sz="3000" u="sng" dirty="0" err="1">
                <a:latin typeface="Helvetica" pitchFamily="34" charset="0"/>
              </a:rPr>
              <a:t>realisable</a:t>
            </a:r>
            <a:r>
              <a:rPr lang="en-US" sz="3000" u="sng" dirty="0">
                <a:latin typeface="Helvetica" pitchFamily="34" charset="0"/>
              </a:rPr>
              <a:t> value </a:t>
            </a:r>
            <a:r>
              <a:rPr lang="en-US" sz="3000" dirty="0">
                <a:latin typeface="Helvetica" pitchFamily="34" charset="0"/>
              </a:rPr>
              <a:t>thereof.</a:t>
            </a:r>
            <a:endParaRPr lang="en-IN" sz="3000" dirty="0">
              <a:latin typeface="Helvetica" pitchFamily="34" charset="0"/>
            </a:endParaRPr>
          </a:p>
        </p:txBody>
      </p:sp>
      <p:sp>
        <p:nvSpPr>
          <p:cNvPr id="4" name="Slide Number Placeholder 3"/>
          <p:cNvSpPr>
            <a:spLocks noGrp="1"/>
          </p:cNvSpPr>
          <p:nvPr>
            <p:ph type="sldNum" sz="quarter" idx="4"/>
          </p:nvPr>
        </p:nvSpPr>
        <p:spPr>
          <a:xfrm>
            <a:off x="8028384" y="6021288"/>
            <a:ext cx="504056" cy="457200"/>
          </a:xfrm>
        </p:spPr>
        <p:txBody>
          <a:bodyPr/>
          <a:lstStyle/>
          <a:p>
            <a:pPr algn="ctr"/>
            <a:fld id="{F4AA42A7-961D-4773-B071-303B10095967}" type="slidenum">
              <a:rPr lang="en-IN" sz="1400" b="1" smtClean="0">
                <a:latin typeface="Helvetica" pitchFamily="34" charset="0"/>
              </a:rPr>
              <a:pPr algn="ctr"/>
              <a:t>6</a:t>
            </a:fld>
            <a:endParaRPr lang="en-IN" sz="2000" b="1" dirty="0">
              <a:latin typeface="Helvetica" pitchFamily="34" charset="0"/>
            </a:endParaRPr>
          </a:p>
        </p:txBody>
      </p:sp>
      <p:sp>
        <p:nvSpPr>
          <p:cNvPr id="5" name="Footer Placeholder 4"/>
          <p:cNvSpPr>
            <a:spLocks noGrp="1"/>
          </p:cNvSpPr>
          <p:nvPr>
            <p:ph type="ftr" sz="quarter" idx="3"/>
          </p:nvPr>
        </p:nvSpPr>
        <p:spPr>
          <a:xfrm>
            <a:off x="1331640" y="6093296"/>
            <a:ext cx="6480720" cy="360040"/>
          </a:xfrm>
        </p:spPr>
        <p:txBody>
          <a:bodyPr/>
          <a:lstStyle/>
          <a:p>
            <a:r>
              <a:rPr lang="en-IN" sz="1400" spc="100" dirty="0">
                <a:latin typeface="Helvetica" pitchFamily="34" charset="0"/>
                <a:cs typeface="Times New Roman" pitchFamily="18" charset="0"/>
              </a:rPr>
              <a:t>CA Dhananjay J. Gokhale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Projects under Implementation</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87374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Essentials</a:t>
                      </a:r>
                    </a:p>
                  </a:txBody>
                  <a:tcPr>
                    <a:solidFill>
                      <a:schemeClr val="accent1">
                        <a:alpha val="0"/>
                      </a:schemeClr>
                    </a:solidFill>
                  </a:tcPr>
                </a:tc>
                <a:extLst>
                  <a:ext uri="{0D108BD9-81ED-4DB2-BD59-A6C34878D82A}">
                    <a16:rowId xmlns:a16="http://schemas.microsoft.com/office/drawing/2014/main" val="10000"/>
                  </a:ext>
                </a:extLst>
              </a:tr>
              <a:tr h="4297680">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1" kern="1200" baseline="0" dirty="0">
                          <a:solidFill>
                            <a:schemeClr val="tx1"/>
                          </a:solidFill>
                          <a:latin typeface="Helvetica" pitchFamily="34" charset="0"/>
                          <a:ea typeface="+mn-ea"/>
                          <a:cs typeface="+mn-cs"/>
                        </a:rPr>
                        <a:t>Project loan</a:t>
                      </a:r>
                      <a:r>
                        <a:rPr lang="en-IN" sz="2400" kern="1200" baseline="0" dirty="0">
                          <a:solidFill>
                            <a:schemeClr val="tx1"/>
                          </a:solidFill>
                          <a:latin typeface="Helvetica" pitchFamily="34" charset="0"/>
                          <a:ea typeface="+mn-ea"/>
                          <a:cs typeface="+mn-cs"/>
                        </a:rPr>
                        <a:t> means any </a:t>
                      </a:r>
                      <a:r>
                        <a:rPr lang="en-IN" sz="2400" u="sng" kern="1200" baseline="0" dirty="0">
                          <a:solidFill>
                            <a:schemeClr val="tx1"/>
                          </a:solidFill>
                          <a:latin typeface="Helvetica" pitchFamily="34" charset="0"/>
                          <a:ea typeface="+mn-ea"/>
                          <a:cs typeface="+mn-cs"/>
                        </a:rPr>
                        <a:t>term loan</a:t>
                      </a:r>
                      <a:r>
                        <a:rPr lang="en-IN" sz="2400" kern="1200" baseline="0" dirty="0">
                          <a:solidFill>
                            <a:schemeClr val="tx1"/>
                          </a:solidFill>
                          <a:latin typeface="Helvetica" pitchFamily="34" charset="0"/>
                          <a:ea typeface="+mn-ea"/>
                          <a:cs typeface="+mn-cs"/>
                        </a:rPr>
                        <a:t> which has been extended for the purpose of </a:t>
                      </a:r>
                      <a:r>
                        <a:rPr lang="en-IN" sz="2400" u="sng" kern="1200" baseline="0" dirty="0">
                          <a:solidFill>
                            <a:schemeClr val="tx1"/>
                          </a:solidFill>
                          <a:latin typeface="Helvetica" pitchFamily="34" charset="0"/>
                          <a:ea typeface="+mn-ea"/>
                          <a:cs typeface="+mn-cs"/>
                        </a:rPr>
                        <a:t>setting up of an economic venture</a:t>
                      </a:r>
                      <a:r>
                        <a:rPr lang="en-IN" sz="2400" kern="1200" baseline="0" dirty="0">
                          <a:solidFill>
                            <a:schemeClr val="tx1"/>
                          </a:solidFill>
                          <a:latin typeface="Helvetica" pitchFamily="34" charset="0"/>
                          <a:ea typeface="+mn-ea"/>
                          <a:cs typeface="+mn-cs"/>
                        </a:rPr>
                        <a:t>.</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kern="1200" baseline="0" dirty="0">
                          <a:solidFill>
                            <a:schemeClr val="tx1"/>
                          </a:solidFill>
                          <a:latin typeface="Helvetica" pitchFamily="34" charset="0"/>
                          <a:ea typeface="+mn-ea"/>
                          <a:cs typeface="+mn-cs"/>
                        </a:rPr>
                        <a:t>The bank needs to clearly spell out ‘Date of Completion’ (DC) and ‘Date of Commencement of Commercial Operations’ (DCCO).</a:t>
                      </a: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2400"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en-US" sz="2400" kern="1200" baseline="0" dirty="0">
                          <a:solidFill>
                            <a:schemeClr val="tx1"/>
                          </a:solidFill>
                          <a:latin typeface="Helvetica" pitchFamily="34" charset="0"/>
                          <a:ea typeface="+mn-ea"/>
                          <a:cs typeface="+mn-cs"/>
                        </a:rPr>
                        <a:t>Type of Project Loan:</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400" kern="1200" baseline="0" dirty="0">
                          <a:solidFill>
                            <a:schemeClr val="tx1"/>
                          </a:solidFill>
                          <a:latin typeface="Helvetica" pitchFamily="34" charset="0"/>
                          <a:ea typeface="+mn-ea"/>
                          <a:cs typeface="+mn-cs"/>
                        </a:rPr>
                        <a:t>Infrastructure Sector</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400" kern="1200" baseline="0" dirty="0">
                          <a:solidFill>
                            <a:schemeClr val="tx1"/>
                          </a:solidFill>
                          <a:latin typeface="Helvetica" pitchFamily="34" charset="0"/>
                          <a:ea typeface="+mn-ea"/>
                          <a:cs typeface="+mn-cs"/>
                        </a:rPr>
                        <a:t>Non-Infrastructure Sector</a:t>
                      </a:r>
                      <a:endParaRPr lang="en-IN" sz="2400"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60</a:t>
            </a:fld>
            <a:endParaRPr lang="en-IN" sz="2000" b="1" dirty="0">
              <a:latin typeface="Helvetica"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Projects under Implementation</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76060920"/>
              </p:ext>
            </p:extLst>
          </p:nvPr>
        </p:nvGraphicFramePr>
        <p:xfrm>
          <a:off x="533400" y="980728"/>
          <a:ext cx="8001000" cy="499872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57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When not considered as Restructuring?</a:t>
                      </a:r>
                    </a:p>
                  </a:txBody>
                  <a:tcPr>
                    <a:solidFill>
                      <a:schemeClr val="accent1">
                        <a:alpha val="0"/>
                      </a:schemeClr>
                    </a:solidFill>
                  </a:tcPr>
                </a:tc>
                <a:extLst>
                  <a:ext uri="{0D108BD9-81ED-4DB2-BD59-A6C34878D82A}">
                    <a16:rowId xmlns:a16="http://schemas.microsoft.com/office/drawing/2014/main" val="10000"/>
                  </a:ext>
                </a:extLst>
              </a:tr>
              <a:tr h="4541520">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400" kern="1200" baseline="0" dirty="0">
                          <a:solidFill>
                            <a:schemeClr val="tx1"/>
                          </a:solidFill>
                          <a:latin typeface="Helvetica" pitchFamily="34" charset="0"/>
                          <a:ea typeface="+mn-ea"/>
                          <a:cs typeface="+mn-cs"/>
                        </a:rPr>
                        <a:t>If </a:t>
                      </a:r>
                      <a:r>
                        <a:rPr lang="en-US" sz="2400" i="1" kern="1200" baseline="0" dirty="0">
                          <a:solidFill>
                            <a:schemeClr val="tx1"/>
                          </a:solidFill>
                          <a:latin typeface="Helvetica" pitchFamily="34" charset="0"/>
                          <a:ea typeface="+mn-ea"/>
                          <a:cs typeface="+mn-cs"/>
                        </a:rPr>
                        <a:t>change in repayment schedule</a:t>
                      </a:r>
                      <a:r>
                        <a:rPr lang="en-US" sz="2400" kern="1200" baseline="0" dirty="0">
                          <a:solidFill>
                            <a:schemeClr val="tx1"/>
                          </a:solidFill>
                          <a:latin typeface="Helvetica" pitchFamily="34" charset="0"/>
                          <a:ea typeface="+mn-ea"/>
                          <a:cs typeface="+mn-cs"/>
                        </a:rPr>
                        <a:t> is caused due to increase in project outlay on account of increase in scope and size of the project &amp; following conditions are fulfilled: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SG" sz="2200" dirty="0">
                          <a:solidFill>
                            <a:schemeClr val="tx1"/>
                          </a:solidFill>
                        </a:rPr>
                        <a:t>The increase in scope and size of the project takes place </a:t>
                      </a:r>
                      <a:r>
                        <a:rPr lang="en-SG" sz="2200" u="sng" dirty="0">
                          <a:solidFill>
                            <a:schemeClr val="tx1"/>
                          </a:solidFill>
                        </a:rPr>
                        <a:t>before commencement of commercial operations</a:t>
                      </a:r>
                      <a:r>
                        <a:rPr lang="en-SG" sz="2200" dirty="0">
                          <a:solidFill>
                            <a:schemeClr val="tx1"/>
                          </a:solidFill>
                        </a:rPr>
                        <a:t> of the existing project;</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SG" sz="2200" dirty="0">
                          <a:solidFill>
                            <a:schemeClr val="tx1"/>
                          </a:solidFill>
                        </a:rPr>
                        <a:t>The rise in cost </a:t>
                      </a:r>
                      <a:r>
                        <a:rPr lang="en-SG" sz="2200" u="sng" dirty="0">
                          <a:solidFill>
                            <a:schemeClr val="tx1"/>
                          </a:solidFill>
                        </a:rPr>
                        <a:t>excluding any cost-overrun</a:t>
                      </a:r>
                      <a:r>
                        <a:rPr lang="en-SG" sz="2200" dirty="0">
                          <a:solidFill>
                            <a:schemeClr val="tx1"/>
                          </a:solidFill>
                        </a:rPr>
                        <a:t> in respect of the original project is 25% or more of the original outlay;</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SG" sz="2200" dirty="0">
                          <a:solidFill>
                            <a:schemeClr val="tx1"/>
                          </a:solidFill>
                        </a:rPr>
                        <a:t>The bank </a:t>
                      </a:r>
                      <a:r>
                        <a:rPr lang="en-SG" sz="2200" u="sng" dirty="0">
                          <a:solidFill>
                            <a:schemeClr val="tx1"/>
                          </a:solidFill>
                        </a:rPr>
                        <a:t>re-assesses the viability</a:t>
                      </a:r>
                      <a:r>
                        <a:rPr lang="en-SG" sz="2200" dirty="0">
                          <a:solidFill>
                            <a:schemeClr val="tx1"/>
                          </a:solidFill>
                        </a:rPr>
                        <a:t> of the project before approving the enhancement of scope and fixing a fresh DCCO;</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SG" sz="2200" dirty="0">
                          <a:solidFill>
                            <a:schemeClr val="tx1"/>
                          </a:solidFill>
                        </a:rPr>
                        <a:t>On </a:t>
                      </a:r>
                      <a:r>
                        <a:rPr lang="en-SG" sz="2200" u="sng" dirty="0">
                          <a:solidFill>
                            <a:schemeClr val="tx1"/>
                          </a:solidFill>
                        </a:rPr>
                        <a:t>re-rating</a:t>
                      </a:r>
                      <a:r>
                        <a:rPr lang="en-SG" sz="2200" dirty="0">
                          <a:solidFill>
                            <a:schemeClr val="tx1"/>
                          </a:solidFill>
                        </a:rPr>
                        <a:t>, (if already rated) the new rating is not below the previous rating by more than one notch.</a:t>
                      </a:r>
                      <a:endParaRPr lang="en-US" sz="12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61</a:t>
            </a:fld>
            <a:endParaRPr lang="en-IN" sz="2000" b="1" dirty="0">
              <a:latin typeface="Helvetica"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Projects under Implementation</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87374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760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Deferment of DCCO</a:t>
                      </a:r>
                    </a:p>
                  </a:txBody>
                  <a:tcPr>
                    <a:solidFill>
                      <a:schemeClr val="accent1">
                        <a:alpha val="0"/>
                      </a:schemeClr>
                    </a:solidFill>
                  </a:tcPr>
                </a:tc>
                <a:extLst>
                  <a:ext uri="{0D108BD9-81ED-4DB2-BD59-A6C34878D82A}">
                    <a16:rowId xmlns:a16="http://schemas.microsoft.com/office/drawing/2014/main" val="10000"/>
                  </a:ext>
                </a:extLst>
              </a:tr>
              <a:tr h="4297680">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400" kern="1200" baseline="0" dirty="0">
                          <a:solidFill>
                            <a:schemeClr val="tx1"/>
                          </a:solidFill>
                          <a:latin typeface="Helvetica" pitchFamily="34" charset="0"/>
                          <a:ea typeface="+mn-ea"/>
                          <a:cs typeface="+mn-cs"/>
                        </a:rPr>
                        <a:t>If deferent and consequential shift in repayment schedule is for </a:t>
                      </a:r>
                      <a:r>
                        <a:rPr lang="en-US" sz="2400" u="sng" kern="1200" baseline="0" dirty="0">
                          <a:solidFill>
                            <a:schemeClr val="tx1"/>
                          </a:solidFill>
                          <a:latin typeface="Helvetica" pitchFamily="34" charset="0"/>
                          <a:ea typeface="+mn-ea"/>
                          <a:cs typeface="+mn-cs"/>
                        </a:rPr>
                        <a:t>equal or shorter duration,</a:t>
                      </a:r>
                      <a:r>
                        <a:rPr lang="en-US" sz="2400" u="none" kern="1200" baseline="0" dirty="0">
                          <a:solidFill>
                            <a:schemeClr val="tx1"/>
                          </a:solidFill>
                          <a:latin typeface="Helvetica" pitchFamily="34" charset="0"/>
                          <a:ea typeface="+mn-ea"/>
                          <a:cs typeface="+mn-cs"/>
                        </a:rPr>
                        <a:t> not considered as restructuring if:</a:t>
                      </a: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400" u="sng"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400" u="sng"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mj-lt"/>
                        <a:buNone/>
                        <a:tabLst/>
                        <a:defRPr/>
                      </a:pPr>
                      <a:endParaRPr lang="en-US" sz="2400" u="sng" kern="1200" baseline="0" dirty="0">
                        <a:solidFill>
                          <a:schemeClr val="tx1"/>
                        </a:solidFill>
                        <a:latin typeface="Helvetica"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US" sz="12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62</a:t>
            </a:fld>
            <a:endParaRPr lang="en-IN" sz="2000" b="1" dirty="0">
              <a:latin typeface="Helvetica" pitchFamily="34" charset="0"/>
            </a:endParaRPr>
          </a:p>
        </p:txBody>
      </p:sp>
      <p:graphicFrame>
        <p:nvGraphicFramePr>
          <p:cNvPr id="7" name="Table 6"/>
          <p:cNvGraphicFramePr>
            <a:graphicFrameLocks noGrp="1"/>
          </p:cNvGraphicFramePr>
          <p:nvPr/>
        </p:nvGraphicFramePr>
        <p:xfrm>
          <a:off x="611560" y="2780928"/>
          <a:ext cx="7848873" cy="2712720"/>
        </p:xfrm>
        <a:graphic>
          <a:graphicData uri="http://schemas.openxmlformats.org/drawingml/2006/table">
            <a:tbl>
              <a:tblPr firstRow="1" bandRow="1">
                <a:tableStyleId>{5C22544A-7EE6-4342-B048-85BDC9FD1C3A}</a:tableStyleId>
              </a:tblPr>
              <a:tblGrid>
                <a:gridCol w="2616291">
                  <a:extLst>
                    <a:ext uri="{9D8B030D-6E8A-4147-A177-3AD203B41FA5}">
                      <a16:colId xmlns:a16="http://schemas.microsoft.com/office/drawing/2014/main" val="20000"/>
                    </a:ext>
                  </a:extLst>
                </a:gridCol>
                <a:gridCol w="2616291">
                  <a:extLst>
                    <a:ext uri="{9D8B030D-6E8A-4147-A177-3AD203B41FA5}">
                      <a16:colId xmlns:a16="http://schemas.microsoft.com/office/drawing/2014/main" val="20001"/>
                    </a:ext>
                  </a:extLst>
                </a:gridCol>
                <a:gridCol w="2616291">
                  <a:extLst>
                    <a:ext uri="{9D8B030D-6E8A-4147-A177-3AD203B41FA5}">
                      <a16:colId xmlns:a16="http://schemas.microsoft.com/office/drawing/2014/main" val="20002"/>
                    </a:ext>
                  </a:extLst>
                </a:gridCol>
              </a:tblGrid>
              <a:tr h="426720">
                <a:tc>
                  <a:txBody>
                    <a:bodyPr/>
                    <a:lstStyle/>
                    <a:p>
                      <a:r>
                        <a:rPr lang="en-US" sz="2200" b="0" dirty="0">
                          <a:latin typeface="Helvetica" pitchFamily="34" charset="0"/>
                        </a:rPr>
                        <a:t>Particulars</a:t>
                      </a:r>
                      <a:endParaRPr lang="en-IN" sz="2200" b="0" dirty="0">
                        <a:latin typeface="Helvetica" pitchFamily="34" charset="0"/>
                      </a:endParaRPr>
                    </a:p>
                  </a:txBody>
                  <a:tcPr>
                    <a:solidFill>
                      <a:schemeClr val="accent1">
                        <a:alpha val="0"/>
                      </a:schemeClr>
                    </a:solidFill>
                  </a:tcPr>
                </a:tc>
                <a:tc>
                  <a:txBody>
                    <a:bodyPr/>
                    <a:lstStyle/>
                    <a:p>
                      <a:r>
                        <a:rPr lang="en-US" sz="2200" b="0" dirty="0">
                          <a:latin typeface="Helvetica" pitchFamily="34" charset="0"/>
                        </a:rPr>
                        <a:t>Infrastructure</a:t>
                      </a:r>
                      <a:endParaRPr lang="en-IN" sz="2200" b="0" dirty="0">
                        <a:latin typeface="Helvetica" pitchFamily="34" charset="0"/>
                      </a:endParaRPr>
                    </a:p>
                  </a:txBody>
                  <a:tcPr>
                    <a:solidFill>
                      <a:schemeClr val="accent1">
                        <a:alpha val="0"/>
                      </a:schemeClr>
                    </a:solidFill>
                  </a:tcPr>
                </a:tc>
                <a:tc>
                  <a:txBody>
                    <a:bodyPr/>
                    <a:lstStyle/>
                    <a:p>
                      <a:r>
                        <a:rPr lang="en-US" sz="2200" b="0" dirty="0">
                          <a:latin typeface="Helvetica" pitchFamily="34" charset="0"/>
                        </a:rPr>
                        <a:t>Non-Infrastructure</a:t>
                      </a:r>
                      <a:endParaRPr lang="en-IN" sz="2200" b="0" dirty="0">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762000">
                <a:tc>
                  <a:txBody>
                    <a:bodyPr/>
                    <a:lstStyle/>
                    <a:p>
                      <a:r>
                        <a:rPr lang="en-US" sz="2200" b="0" dirty="0">
                          <a:solidFill>
                            <a:schemeClr val="tx1"/>
                          </a:solidFill>
                          <a:latin typeface="Helvetica" pitchFamily="34" charset="0"/>
                        </a:rPr>
                        <a:t>Revised DCCO is within</a:t>
                      </a:r>
                      <a:endParaRPr lang="en-IN" sz="2200" b="0" dirty="0">
                        <a:solidFill>
                          <a:schemeClr val="tx1"/>
                        </a:solidFill>
                        <a:latin typeface="Helvetica" pitchFamily="34" charset="0"/>
                      </a:endParaRPr>
                    </a:p>
                  </a:txBody>
                  <a:tcPr>
                    <a:solidFill>
                      <a:schemeClr val="accent1">
                        <a:alpha val="0"/>
                      </a:schemeClr>
                    </a:solidFill>
                  </a:tcPr>
                </a:tc>
                <a:tc>
                  <a:txBody>
                    <a:bodyPr/>
                    <a:lstStyle/>
                    <a:p>
                      <a:r>
                        <a:rPr lang="en-US" sz="2200" b="0" dirty="0">
                          <a:solidFill>
                            <a:schemeClr val="tx1"/>
                          </a:solidFill>
                          <a:latin typeface="Helvetica" pitchFamily="34" charset="0"/>
                        </a:rPr>
                        <a:t>Two years from original DCCO</a:t>
                      </a:r>
                      <a:endParaRPr lang="en-IN" sz="2200" b="0" dirty="0">
                        <a:solidFill>
                          <a:schemeClr val="tx1"/>
                        </a:solidFill>
                        <a:latin typeface="Helvetica" pitchFamily="34" charset="0"/>
                      </a:endParaRPr>
                    </a:p>
                  </a:txBody>
                  <a:tcPr>
                    <a:solidFill>
                      <a:schemeClr val="accent1">
                        <a:alpha val="0"/>
                      </a:schemeClr>
                    </a:solidFill>
                  </a:tcPr>
                </a:tc>
                <a:tc>
                  <a:txBody>
                    <a:bodyPr/>
                    <a:lstStyle/>
                    <a:p>
                      <a:r>
                        <a:rPr lang="en-US" sz="2200" b="0" dirty="0">
                          <a:solidFill>
                            <a:schemeClr val="tx1"/>
                          </a:solidFill>
                          <a:latin typeface="Helvetica" pitchFamily="34" charset="0"/>
                        </a:rPr>
                        <a:t>One year from original DCCO</a:t>
                      </a:r>
                      <a:endParaRPr lang="en-IN" sz="22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762000">
                <a:tc>
                  <a:txBody>
                    <a:bodyPr/>
                    <a:lstStyle/>
                    <a:p>
                      <a:r>
                        <a:rPr lang="en-US" sz="2200" b="0" dirty="0">
                          <a:solidFill>
                            <a:schemeClr val="tx1"/>
                          </a:solidFill>
                          <a:latin typeface="Helvetica" pitchFamily="34" charset="0"/>
                        </a:rPr>
                        <a:t>Revision due to Court Case</a:t>
                      </a:r>
                      <a:endParaRPr lang="en-IN" sz="2200" b="0" dirty="0">
                        <a:solidFill>
                          <a:schemeClr val="tx1"/>
                        </a:solidFill>
                        <a:latin typeface="Helvetica" pitchFamily="34" charset="0"/>
                      </a:endParaRPr>
                    </a:p>
                  </a:txBody>
                  <a:tcPr>
                    <a:solidFill>
                      <a:schemeClr val="accent1">
                        <a:alpha val="0"/>
                      </a:schemeClr>
                    </a:solidFill>
                  </a:tcPr>
                </a:tc>
                <a:tc>
                  <a:txBody>
                    <a:bodyPr/>
                    <a:lstStyle/>
                    <a:p>
                      <a:r>
                        <a:rPr lang="en-US" sz="2200" b="0" dirty="0">
                          <a:solidFill>
                            <a:schemeClr val="tx1"/>
                          </a:solidFill>
                          <a:latin typeface="Helvetica" pitchFamily="34" charset="0"/>
                        </a:rPr>
                        <a:t>2</a:t>
                      </a:r>
                      <a:r>
                        <a:rPr lang="en-US" sz="2200" b="0" baseline="0" dirty="0">
                          <a:solidFill>
                            <a:schemeClr val="tx1"/>
                          </a:solidFill>
                          <a:latin typeface="Helvetica" pitchFamily="34" charset="0"/>
                        </a:rPr>
                        <a:t> + 2 Years from </a:t>
                      </a:r>
                      <a:r>
                        <a:rPr lang="en-US" sz="2200" b="0" dirty="0">
                          <a:solidFill>
                            <a:schemeClr val="tx1"/>
                          </a:solidFill>
                          <a:latin typeface="Helvetica" pitchFamily="34" charset="0"/>
                        </a:rPr>
                        <a:t>original DCCO</a:t>
                      </a:r>
                      <a:endParaRPr lang="en-IN" sz="2200" b="0" dirty="0">
                        <a:solidFill>
                          <a:schemeClr val="tx1"/>
                        </a:solidFill>
                        <a:latin typeface="Helvetica" pitchFamily="34" charset="0"/>
                      </a:endParaRPr>
                    </a:p>
                  </a:txBody>
                  <a:tcPr>
                    <a:solidFill>
                      <a:schemeClr val="accent1">
                        <a:alpha val="0"/>
                      </a:schemeClr>
                    </a:solidFill>
                  </a:tcPr>
                </a:tc>
                <a:tc rowSpan="2">
                  <a:txBody>
                    <a:bodyPr/>
                    <a:lstStyle/>
                    <a:p>
                      <a:r>
                        <a:rPr lang="en-US" sz="2200" b="0" baseline="0" dirty="0">
                          <a:solidFill>
                            <a:schemeClr val="tx1"/>
                          </a:solidFill>
                          <a:latin typeface="Helvetica" pitchFamily="34" charset="0"/>
                        </a:rPr>
                        <a:t>1 + 1 Years from </a:t>
                      </a:r>
                      <a:r>
                        <a:rPr lang="en-US" sz="2200" b="0" dirty="0">
                          <a:solidFill>
                            <a:schemeClr val="tx1"/>
                          </a:solidFill>
                          <a:latin typeface="Helvetica" pitchFamily="34" charset="0"/>
                        </a:rPr>
                        <a:t>original DCCO</a:t>
                      </a:r>
                      <a:endParaRPr lang="en-IN" sz="2200" b="0" dirty="0">
                        <a:solidFill>
                          <a:schemeClr val="tx1"/>
                        </a:solidFill>
                        <a:latin typeface="Helvetica" pitchFamily="34" charset="0"/>
                      </a:endParaRPr>
                    </a:p>
                  </a:txBody>
                  <a:tcPr anchor="ctr">
                    <a:solidFill>
                      <a:schemeClr val="accent1">
                        <a:alpha val="0"/>
                      </a:schemeClr>
                    </a:solidFill>
                  </a:tcPr>
                </a:tc>
                <a:extLst>
                  <a:ext uri="{0D108BD9-81ED-4DB2-BD59-A6C34878D82A}">
                    <a16:rowId xmlns:a16="http://schemas.microsoft.com/office/drawing/2014/main" val="10002"/>
                  </a:ext>
                </a:extLst>
              </a:tr>
              <a:tr h="762000">
                <a:tc>
                  <a:txBody>
                    <a:bodyPr/>
                    <a:lstStyle/>
                    <a:p>
                      <a:r>
                        <a:rPr lang="en-US" sz="2200" b="0" dirty="0">
                          <a:solidFill>
                            <a:schemeClr val="tx1"/>
                          </a:solidFill>
                          <a:latin typeface="Helvetica" pitchFamily="34" charset="0"/>
                        </a:rPr>
                        <a:t>Revision due to any</a:t>
                      </a:r>
                      <a:r>
                        <a:rPr lang="en-US" sz="2200" b="0" baseline="0" dirty="0">
                          <a:solidFill>
                            <a:schemeClr val="tx1"/>
                          </a:solidFill>
                          <a:latin typeface="Helvetica" pitchFamily="34" charset="0"/>
                        </a:rPr>
                        <a:t> other reason</a:t>
                      </a:r>
                      <a:endParaRPr lang="en-IN" sz="2200" b="0" dirty="0">
                        <a:solidFill>
                          <a:schemeClr val="tx1"/>
                        </a:solidFill>
                        <a:latin typeface="Helvetica" pitchFamily="34" charset="0"/>
                      </a:endParaRPr>
                    </a:p>
                  </a:txBody>
                  <a:tcPr>
                    <a:solidFill>
                      <a:schemeClr val="accent1">
                        <a:alpha val="0"/>
                      </a:schemeClr>
                    </a:solidFill>
                  </a:tcPr>
                </a:tc>
                <a:tc>
                  <a:txBody>
                    <a:bodyPr/>
                    <a:lstStyle/>
                    <a:p>
                      <a:r>
                        <a:rPr lang="en-US" sz="2200" b="0" dirty="0">
                          <a:solidFill>
                            <a:schemeClr val="tx1"/>
                          </a:solidFill>
                          <a:latin typeface="Helvetica" pitchFamily="34" charset="0"/>
                        </a:rPr>
                        <a:t>2</a:t>
                      </a:r>
                      <a:r>
                        <a:rPr lang="en-US" sz="2200" b="0" baseline="0" dirty="0">
                          <a:solidFill>
                            <a:schemeClr val="tx1"/>
                          </a:solidFill>
                          <a:latin typeface="Helvetica" pitchFamily="34" charset="0"/>
                        </a:rPr>
                        <a:t> + 1 Years from </a:t>
                      </a:r>
                      <a:r>
                        <a:rPr lang="en-US" sz="2200" b="0" dirty="0">
                          <a:solidFill>
                            <a:schemeClr val="tx1"/>
                          </a:solidFill>
                          <a:latin typeface="Helvetica" pitchFamily="34" charset="0"/>
                        </a:rPr>
                        <a:t>original DCCO</a:t>
                      </a:r>
                      <a:endParaRPr lang="en-IN" sz="2200" b="0" dirty="0">
                        <a:solidFill>
                          <a:schemeClr val="tx1"/>
                        </a:solidFill>
                        <a:latin typeface="Helvetica" pitchFamily="34" charset="0"/>
                      </a:endParaRPr>
                    </a:p>
                  </a:txBody>
                  <a:tcPr>
                    <a:solidFill>
                      <a:schemeClr val="accent1">
                        <a:alpha val="0"/>
                      </a:schemeClr>
                    </a:solidFill>
                  </a:tcPr>
                </a:tc>
                <a:tc vMerge="1">
                  <a:txBody>
                    <a:bodyPr/>
                    <a:lstStyle/>
                    <a:p>
                      <a:endParaRPr lang="en-IN" sz="22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Projects under Implementation</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455494568"/>
              </p:ext>
            </p:extLst>
          </p:nvPr>
        </p:nvGraphicFramePr>
        <p:xfrm>
          <a:off x="533400" y="980729"/>
          <a:ext cx="8001000" cy="505968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027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Deferment of DCCO</a:t>
                      </a:r>
                      <a:r>
                        <a:rPr lang="en-US" sz="2400" b="0" baseline="0" dirty="0">
                          <a:solidFill>
                            <a:schemeClr val="tx1"/>
                          </a:solidFill>
                          <a:latin typeface="Helvetica" pitchFamily="34" charset="0"/>
                        </a:rPr>
                        <a:t> &amp; </a:t>
                      </a:r>
                      <a:r>
                        <a:rPr lang="en-US" sz="2400" b="0" dirty="0">
                          <a:solidFill>
                            <a:schemeClr val="tx1"/>
                          </a:solidFill>
                          <a:latin typeface="Helvetica" pitchFamily="34" charset="0"/>
                        </a:rPr>
                        <a:t>Retention of Class</a:t>
                      </a:r>
                      <a:r>
                        <a:rPr lang="en-US" sz="2400" b="0" baseline="0" dirty="0">
                          <a:solidFill>
                            <a:schemeClr val="tx1"/>
                          </a:solidFill>
                          <a:latin typeface="Helvetica" pitchFamily="34" charset="0"/>
                        </a:rPr>
                        <a:t> </a:t>
                      </a:r>
                      <a:r>
                        <a:rPr lang="en-US" sz="2400" b="0" dirty="0">
                          <a:solidFill>
                            <a:schemeClr val="tx1"/>
                          </a:solidFill>
                          <a:latin typeface="Helvetica" pitchFamily="34" charset="0"/>
                        </a:rPr>
                        <a:t>– Conditions</a:t>
                      </a:r>
                    </a:p>
                  </a:txBody>
                  <a:tcPr>
                    <a:solidFill>
                      <a:schemeClr val="accent1">
                        <a:alpha val="0"/>
                      </a:schemeClr>
                    </a:solidFill>
                  </a:tcPr>
                </a:tc>
                <a:extLst>
                  <a:ext uri="{0D108BD9-81ED-4DB2-BD59-A6C34878D82A}">
                    <a16:rowId xmlns:a16="http://schemas.microsoft.com/office/drawing/2014/main" val="10000"/>
                  </a:ext>
                </a:extLst>
              </a:tr>
              <a:tr h="4349770">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Benefit of asset classification now available to CRE with extension by 1 year as per circular dated 07.Feb.2020</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Application for restructuring (deferment of DCCO) is received </a:t>
                      </a:r>
                      <a:r>
                        <a:rPr lang="en-US" sz="2200" u="none" kern="1200" baseline="0" dirty="0" err="1">
                          <a:solidFill>
                            <a:schemeClr val="tx1"/>
                          </a:solidFill>
                          <a:latin typeface="Helvetica" pitchFamily="34" charset="0"/>
                          <a:ea typeface="+mn-ea"/>
                          <a:cs typeface="+mn-cs"/>
                        </a:rPr>
                        <a:t>upto</a:t>
                      </a:r>
                      <a:r>
                        <a:rPr lang="en-US" sz="2200" u="none" kern="1200" baseline="0" dirty="0">
                          <a:solidFill>
                            <a:schemeClr val="tx1"/>
                          </a:solidFill>
                          <a:latin typeface="Helvetica" pitchFamily="34" charset="0"/>
                          <a:ea typeface="+mn-ea"/>
                          <a:cs typeface="+mn-cs"/>
                        </a:rPr>
                        <a:t> to two years from date of original DCCO for Infrastructure and one year </a:t>
                      </a:r>
                      <a:r>
                        <a:rPr lang="en-US" sz="2200" u="none" kern="1200" baseline="0" dirty="0" err="1">
                          <a:solidFill>
                            <a:schemeClr val="tx1"/>
                          </a:solidFill>
                          <a:latin typeface="Helvetica" pitchFamily="34" charset="0"/>
                          <a:ea typeface="+mn-ea"/>
                          <a:cs typeface="+mn-cs"/>
                        </a:rPr>
                        <a:t>w.r.t</a:t>
                      </a:r>
                      <a:r>
                        <a:rPr lang="en-US" sz="2200" u="none" kern="1200" baseline="0" dirty="0">
                          <a:solidFill>
                            <a:schemeClr val="tx1"/>
                          </a:solidFill>
                          <a:latin typeface="Helvetica" pitchFamily="34" charset="0"/>
                          <a:ea typeface="+mn-ea"/>
                          <a:cs typeface="+mn-cs"/>
                        </a:rPr>
                        <a:t>. non-infrastructure</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Account needs to be standard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If moratorium given for interest, income on accrual can be booked till two years from date of original DCCO for Infrastructure and one year </a:t>
                      </a:r>
                      <a:r>
                        <a:rPr lang="en-US" sz="2200" u="none" kern="1200" baseline="0" dirty="0" err="1">
                          <a:solidFill>
                            <a:schemeClr val="tx1"/>
                          </a:solidFill>
                          <a:latin typeface="Helvetica" pitchFamily="34" charset="0"/>
                          <a:ea typeface="+mn-ea"/>
                          <a:cs typeface="+mn-cs"/>
                        </a:rPr>
                        <a:t>w.r.t</a:t>
                      </a:r>
                      <a:r>
                        <a:rPr lang="en-US" sz="2200" u="none" kern="1200" baseline="0" dirty="0">
                          <a:solidFill>
                            <a:schemeClr val="tx1"/>
                          </a:solidFill>
                          <a:latin typeface="Helvetica" pitchFamily="34" charset="0"/>
                          <a:ea typeface="+mn-ea"/>
                          <a:cs typeface="+mn-cs"/>
                        </a:rPr>
                        <a:t>. non-infrastructure</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Additional provision of 5% if extended beyond two years from date of original DCCO for Infrastructure and one year </a:t>
                      </a:r>
                      <a:r>
                        <a:rPr lang="en-US" sz="2200" u="none" kern="1200" baseline="0" dirty="0" err="1">
                          <a:solidFill>
                            <a:schemeClr val="tx1"/>
                          </a:solidFill>
                          <a:latin typeface="Helvetica" pitchFamily="34" charset="0"/>
                          <a:ea typeface="+mn-ea"/>
                          <a:cs typeface="+mn-cs"/>
                        </a:rPr>
                        <a:t>w.r.t</a:t>
                      </a:r>
                      <a:r>
                        <a:rPr lang="en-US" sz="2200" u="none" kern="1200" baseline="0" dirty="0">
                          <a:solidFill>
                            <a:schemeClr val="tx1"/>
                          </a:solidFill>
                          <a:latin typeface="Helvetica" pitchFamily="34" charset="0"/>
                          <a:ea typeface="+mn-ea"/>
                          <a:cs typeface="+mn-cs"/>
                        </a:rPr>
                        <a:t>. non-infrastructure</a:t>
                      </a:r>
                      <a:endParaRPr lang="en-US" sz="12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63</a:t>
            </a:fld>
            <a:endParaRPr lang="en-IN" sz="2000" b="1" dirty="0">
              <a:latin typeface="Helvetica"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Projects under Implementation</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911597"/>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529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Deferment of DCCO</a:t>
                      </a:r>
                      <a:r>
                        <a:rPr lang="en-US" sz="2400" b="0" baseline="0" dirty="0">
                          <a:solidFill>
                            <a:schemeClr val="tx1"/>
                          </a:solidFill>
                          <a:latin typeface="Helvetica" pitchFamily="34" charset="0"/>
                        </a:rPr>
                        <a:t> &amp; </a:t>
                      </a:r>
                      <a:r>
                        <a:rPr lang="en-US" sz="2400" b="0" dirty="0">
                          <a:solidFill>
                            <a:schemeClr val="tx1"/>
                          </a:solidFill>
                          <a:latin typeface="Helvetica" pitchFamily="34" charset="0"/>
                        </a:rPr>
                        <a:t>Retention of Class</a:t>
                      </a:r>
                      <a:r>
                        <a:rPr lang="en-US" sz="2400" b="0" baseline="0" dirty="0">
                          <a:solidFill>
                            <a:schemeClr val="tx1"/>
                          </a:solidFill>
                          <a:latin typeface="Helvetica" pitchFamily="34" charset="0"/>
                        </a:rPr>
                        <a:t> </a:t>
                      </a:r>
                      <a:r>
                        <a:rPr lang="en-US" sz="2400" b="0" dirty="0">
                          <a:solidFill>
                            <a:schemeClr val="tx1"/>
                          </a:solidFill>
                          <a:latin typeface="Helvetica" pitchFamily="34" charset="0"/>
                        </a:rPr>
                        <a:t>– Conditions</a:t>
                      </a:r>
                    </a:p>
                  </a:txBody>
                  <a:tcPr>
                    <a:solidFill>
                      <a:schemeClr val="accent1">
                        <a:alpha val="0"/>
                      </a:schemeClr>
                    </a:solidFill>
                  </a:tcPr>
                </a:tc>
                <a:extLst>
                  <a:ext uri="{0D108BD9-81ED-4DB2-BD59-A6C34878D82A}">
                    <a16:rowId xmlns:a16="http://schemas.microsoft.com/office/drawing/2014/main" val="10000"/>
                  </a:ext>
                </a:extLst>
              </a:tr>
              <a:tr h="4358640">
                <a:tc>
                  <a:txBody>
                    <a:bodyPr/>
                    <a:lstStyle/>
                    <a:p>
                      <a:pPr marL="457200" marR="0" indent="-457200" algn="just" defTabSz="914400" rtl="0" eaLnBrk="1" fontAlgn="auto" latinLnBrk="0" hangingPunct="1">
                        <a:lnSpc>
                          <a:spcPct val="100000"/>
                        </a:lnSpc>
                        <a:spcBef>
                          <a:spcPts val="0"/>
                        </a:spcBef>
                        <a:spcAft>
                          <a:spcPts val="0"/>
                        </a:spcAft>
                        <a:buClrTx/>
                        <a:buSzTx/>
                        <a:buFont typeface="+mj-lt"/>
                        <a:buAutoNum type="arabicPeriod" startAt="6"/>
                        <a:tabLst/>
                        <a:defRPr/>
                      </a:pPr>
                      <a:r>
                        <a:rPr lang="en-US" sz="2200" u="none" kern="1200" baseline="0" dirty="0">
                          <a:solidFill>
                            <a:schemeClr val="tx1"/>
                          </a:solidFill>
                          <a:latin typeface="Helvetica" pitchFamily="34" charset="0"/>
                          <a:ea typeface="+mn-ea"/>
                          <a:cs typeface="+mn-cs"/>
                        </a:rPr>
                        <a:t>Additional provision of sacrifice (diminishing in fair value) for standard assets is required to be made for extension of DCCO</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6"/>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6"/>
                        <a:tabLst/>
                        <a:defRPr/>
                      </a:pPr>
                      <a:r>
                        <a:rPr lang="en-US" sz="2200" u="none" kern="1200" baseline="0" dirty="0">
                          <a:solidFill>
                            <a:schemeClr val="tx1"/>
                          </a:solidFill>
                          <a:latin typeface="Helvetica" pitchFamily="34" charset="0"/>
                          <a:ea typeface="+mn-ea"/>
                          <a:cs typeface="+mn-cs"/>
                        </a:rPr>
                        <a:t>In case of Infrastructure projects under implementation, appointed date is shifted due to inability of concession authority to comply requisite conditions, the loan need not be treated as ‘restructuring’ provided: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6"/>
                        <a:tabLst/>
                        <a:defRPr/>
                      </a:pPr>
                      <a:endParaRPr lang="en-US" sz="800" u="none" kern="1200" baseline="0" dirty="0">
                        <a:solidFill>
                          <a:schemeClr val="tx1"/>
                        </a:solidFill>
                        <a:latin typeface="Helvetica" pitchFamily="34" charset="0"/>
                        <a:ea typeface="+mn-ea"/>
                        <a:cs typeface="+mn-cs"/>
                      </a:endParaRP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a:tabLst/>
                        <a:defRPr/>
                      </a:pPr>
                      <a:r>
                        <a:rPr lang="en-US" sz="2200" u="none" kern="1200" baseline="0" dirty="0">
                          <a:solidFill>
                            <a:schemeClr val="tx1"/>
                          </a:solidFill>
                          <a:latin typeface="Helvetica" pitchFamily="34" charset="0"/>
                          <a:ea typeface="+mn-ea"/>
                          <a:cs typeface="+mn-cs"/>
                        </a:rPr>
                        <a:t>Project should be Public Private Partnership model</a:t>
                      </a: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a:tabLst/>
                        <a:defRPr/>
                      </a:pPr>
                      <a:r>
                        <a:rPr lang="en-US" sz="2200" u="sng" kern="1200" baseline="0" dirty="0">
                          <a:solidFill>
                            <a:schemeClr val="tx1"/>
                          </a:solidFill>
                          <a:latin typeface="Helvetica" pitchFamily="34" charset="0"/>
                          <a:ea typeface="+mn-ea"/>
                          <a:cs typeface="+mn-cs"/>
                        </a:rPr>
                        <a:t>Loan is not yet disbursed</a:t>
                      </a: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a:tabLst/>
                        <a:defRPr/>
                      </a:pPr>
                      <a:r>
                        <a:rPr lang="en-US" sz="2200" u="none" kern="1200" baseline="0" dirty="0">
                          <a:solidFill>
                            <a:schemeClr val="tx1"/>
                          </a:solidFill>
                          <a:latin typeface="Helvetica" pitchFamily="34" charset="0"/>
                          <a:ea typeface="+mn-ea"/>
                          <a:cs typeface="+mn-cs"/>
                        </a:rPr>
                        <a:t>Revised date is documented by way of supplementary agreement</a:t>
                      </a: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a:tabLst/>
                        <a:defRPr/>
                      </a:pPr>
                      <a:r>
                        <a:rPr lang="en-US" sz="2200" u="none" kern="1200" baseline="0" dirty="0">
                          <a:solidFill>
                            <a:schemeClr val="tx1"/>
                          </a:solidFill>
                          <a:latin typeface="Helvetica" pitchFamily="34" charset="0"/>
                          <a:ea typeface="+mn-ea"/>
                          <a:cs typeface="+mn-cs"/>
                        </a:rPr>
                        <a:t>Viability to be re-assed and sanctioned</a:t>
                      </a:r>
                      <a:endParaRPr lang="en-US" sz="120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64</a:t>
            </a:fld>
            <a:endParaRPr lang="en-IN" sz="2000" b="1" dirty="0">
              <a:latin typeface="Helvetica"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Projects under Implementation</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82453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529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Retention of Class</a:t>
                      </a:r>
                      <a:r>
                        <a:rPr lang="en-US" sz="2400" b="0" baseline="0" dirty="0">
                          <a:solidFill>
                            <a:schemeClr val="tx1"/>
                          </a:solidFill>
                          <a:latin typeface="Helvetica" pitchFamily="34" charset="0"/>
                        </a:rPr>
                        <a:t> </a:t>
                      </a:r>
                      <a:r>
                        <a:rPr lang="en-US" sz="2400" b="0" dirty="0">
                          <a:solidFill>
                            <a:schemeClr val="tx1"/>
                          </a:solidFill>
                          <a:latin typeface="Helvetica" pitchFamily="34" charset="0"/>
                        </a:rPr>
                        <a:t>– Change</a:t>
                      </a:r>
                      <a:r>
                        <a:rPr lang="en-US" sz="2400" b="0" baseline="0" dirty="0">
                          <a:solidFill>
                            <a:schemeClr val="tx1"/>
                          </a:solidFill>
                          <a:latin typeface="Helvetica" pitchFamily="34" charset="0"/>
                        </a:rPr>
                        <a:t> of Ownership (2+2+2)</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4271579">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u="none" kern="1200" baseline="0" dirty="0">
                          <a:solidFill>
                            <a:schemeClr val="tx1"/>
                          </a:solidFill>
                          <a:latin typeface="Helvetica" pitchFamily="34" charset="0"/>
                          <a:ea typeface="+mn-ea"/>
                          <a:cs typeface="+mn-cs"/>
                        </a:rPr>
                        <a:t>Additional extension of DCCO permitted </a:t>
                      </a:r>
                      <a:r>
                        <a:rPr lang="en-US" sz="2200" u="none" kern="1200" baseline="0" dirty="0" err="1">
                          <a:solidFill>
                            <a:schemeClr val="tx1"/>
                          </a:solidFill>
                          <a:latin typeface="Helvetica" pitchFamily="34" charset="0"/>
                          <a:ea typeface="+mn-ea"/>
                          <a:cs typeface="+mn-cs"/>
                        </a:rPr>
                        <a:t>upto</a:t>
                      </a:r>
                      <a:r>
                        <a:rPr lang="en-US" sz="2200" u="none" kern="1200" baseline="0" dirty="0">
                          <a:solidFill>
                            <a:schemeClr val="tx1"/>
                          </a:solidFill>
                          <a:latin typeface="Helvetica" pitchFamily="34" charset="0"/>
                          <a:ea typeface="+mn-ea"/>
                          <a:cs typeface="+mn-cs"/>
                        </a:rPr>
                        <a:t> 2 years with retention of class subject to:</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Project is stalled due to inadequacies of the promoters;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Change of ownership resulting in high probability of commencement of commercial operations;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New promoters need to have sufficient expertise</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New promoters should own at least 51% of paid up equity</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Viability of the project to be established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Intra-group company take over not eligible</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2200" u="none" kern="1200" baseline="0" dirty="0">
                        <a:solidFill>
                          <a:schemeClr val="tx1"/>
                        </a:solidFill>
                        <a:latin typeface="Helvetica" pitchFamily="34" charset="0"/>
                        <a:ea typeface="+mn-ea"/>
                        <a:cs typeface="+mn-cs"/>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65</a:t>
            </a:fld>
            <a:endParaRPr lang="en-IN" sz="2000" b="1" dirty="0">
              <a:latin typeface="Helvetica"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Projects under Implementation</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82453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529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Retention of Class</a:t>
                      </a:r>
                      <a:r>
                        <a:rPr lang="en-US" sz="2400" b="0" baseline="0" dirty="0">
                          <a:solidFill>
                            <a:schemeClr val="tx1"/>
                          </a:solidFill>
                          <a:latin typeface="Helvetica" pitchFamily="34" charset="0"/>
                        </a:rPr>
                        <a:t> </a:t>
                      </a:r>
                      <a:r>
                        <a:rPr lang="en-US" sz="2400" b="0" dirty="0">
                          <a:solidFill>
                            <a:schemeClr val="tx1"/>
                          </a:solidFill>
                          <a:latin typeface="Helvetica" pitchFamily="34" charset="0"/>
                        </a:rPr>
                        <a:t>– Change</a:t>
                      </a:r>
                      <a:r>
                        <a:rPr lang="en-US" sz="2400" b="0" baseline="0" dirty="0">
                          <a:solidFill>
                            <a:schemeClr val="tx1"/>
                          </a:solidFill>
                          <a:latin typeface="Helvetica" pitchFamily="34" charset="0"/>
                        </a:rPr>
                        <a:t> of Ownership (2+2+2)</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4271579">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u="none" kern="1200" baseline="0" dirty="0">
                          <a:solidFill>
                            <a:schemeClr val="tx1"/>
                          </a:solidFill>
                          <a:latin typeface="Helvetica" pitchFamily="34" charset="0"/>
                          <a:ea typeface="+mn-ea"/>
                          <a:cs typeface="+mn-cs"/>
                        </a:rPr>
                        <a:t>Additional extension of DCCO permitted </a:t>
                      </a:r>
                      <a:r>
                        <a:rPr lang="en-US" sz="2200" u="none" kern="1200" baseline="0" dirty="0" err="1">
                          <a:solidFill>
                            <a:schemeClr val="tx1"/>
                          </a:solidFill>
                          <a:latin typeface="Helvetica" pitchFamily="34" charset="0"/>
                          <a:ea typeface="+mn-ea"/>
                          <a:cs typeface="+mn-cs"/>
                        </a:rPr>
                        <a:t>upto</a:t>
                      </a:r>
                      <a:r>
                        <a:rPr lang="en-US" sz="2200" u="none" kern="1200" baseline="0" dirty="0">
                          <a:solidFill>
                            <a:schemeClr val="tx1"/>
                          </a:solidFill>
                          <a:latin typeface="Helvetica" pitchFamily="34" charset="0"/>
                          <a:ea typeface="+mn-ea"/>
                          <a:cs typeface="+mn-cs"/>
                        </a:rPr>
                        <a:t> 2 years with retention of class subject to:</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7"/>
                        <a:tabLst/>
                        <a:defRPr/>
                      </a:pPr>
                      <a:r>
                        <a:rPr lang="en-US" sz="2200" u="none" kern="1200" baseline="0" dirty="0">
                          <a:solidFill>
                            <a:schemeClr val="tx1"/>
                          </a:solidFill>
                          <a:latin typeface="Helvetica" pitchFamily="34" charset="0"/>
                          <a:ea typeface="+mn-ea"/>
                          <a:cs typeface="+mn-cs"/>
                        </a:rPr>
                        <a:t>Asset classification would be as of reference date (date on which preliminary binding agreement is executed)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7"/>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7"/>
                        <a:tabLst/>
                        <a:defRPr/>
                      </a:pPr>
                      <a:r>
                        <a:rPr lang="en-US" sz="2200" u="none" kern="1200" baseline="0" dirty="0">
                          <a:solidFill>
                            <a:schemeClr val="tx1"/>
                          </a:solidFill>
                          <a:latin typeface="Helvetica" pitchFamily="34" charset="0"/>
                          <a:ea typeface="+mn-ea"/>
                          <a:cs typeface="+mn-cs"/>
                        </a:rPr>
                        <a:t>Take over to be completed within 90 days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7"/>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7"/>
                        <a:tabLst/>
                        <a:defRPr/>
                      </a:pPr>
                      <a:r>
                        <a:rPr lang="en-US" sz="2200" u="none" kern="1200" baseline="0" dirty="0">
                          <a:solidFill>
                            <a:schemeClr val="tx1"/>
                          </a:solidFill>
                          <a:latin typeface="Helvetica" pitchFamily="34" charset="0"/>
                          <a:ea typeface="+mn-ea"/>
                          <a:cs typeface="+mn-cs"/>
                        </a:rPr>
                        <a:t>New promoters to demonstrate commitment by bringing in substantial portion of additional funds</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7"/>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7"/>
                        <a:tabLst/>
                        <a:defRPr/>
                      </a:pPr>
                      <a:r>
                        <a:rPr lang="en-US" sz="2200" u="none" kern="1200" baseline="0" dirty="0">
                          <a:solidFill>
                            <a:schemeClr val="tx1"/>
                          </a:solidFill>
                          <a:latin typeface="Helvetica" pitchFamily="34" charset="0"/>
                          <a:ea typeface="+mn-ea"/>
                          <a:cs typeface="+mn-cs"/>
                        </a:rPr>
                        <a:t>Repayment schedule not to exceed beyond 85% of economic life</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7"/>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7"/>
                        <a:tabLst/>
                        <a:defRPr/>
                      </a:pPr>
                      <a:r>
                        <a:rPr lang="en-US" sz="2200" u="none" kern="1200" baseline="0" dirty="0">
                          <a:solidFill>
                            <a:schemeClr val="tx1"/>
                          </a:solidFill>
                          <a:latin typeface="Helvetica" pitchFamily="34" charset="0"/>
                          <a:ea typeface="+mn-ea"/>
                          <a:cs typeface="+mn-cs"/>
                        </a:rPr>
                        <a:t>Facility available only once</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66</a:t>
            </a:fld>
            <a:endParaRPr lang="en-IN" sz="2000" b="1" dirty="0">
              <a:latin typeface="Helvetica"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Projects under Implementation</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82453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529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Retention of Class</a:t>
                      </a:r>
                      <a:r>
                        <a:rPr lang="en-US" sz="2400" b="0" baseline="0" dirty="0">
                          <a:solidFill>
                            <a:schemeClr val="tx1"/>
                          </a:solidFill>
                          <a:latin typeface="Helvetica" pitchFamily="34" charset="0"/>
                        </a:rPr>
                        <a:t> </a:t>
                      </a:r>
                      <a:r>
                        <a:rPr lang="en-US" sz="2400" b="0" dirty="0">
                          <a:solidFill>
                            <a:schemeClr val="tx1"/>
                          </a:solidFill>
                          <a:latin typeface="Helvetica" pitchFamily="34" charset="0"/>
                        </a:rPr>
                        <a:t>– Financing of Cost Over-runs</a:t>
                      </a:r>
                    </a:p>
                  </a:txBody>
                  <a:tcPr>
                    <a:solidFill>
                      <a:schemeClr val="accent1">
                        <a:alpha val="0"/>
                      </a:schemeClr>
                    </a:solidFill>
                  </a:tcPr>
                </a:tc>
                <a:extLst>
                  <a:ext uri="{0D108BD9-81ED-4DB2-BD59-A6C34878D82A}">
                    <a16:rowId xmlns:a16="http://schemas.microsoft.com/office/drawing/2014/main" val="10000"/>
                  </a:ext>
                </a:extLst>
              </a:tr>
              <a:tr h="4271579">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u="none" kern="1200" baseline="0" dirty="0">
                          <a:solidFill>
                            <a:schemeClr val="tx1"/>
                          </a:solidFill>
                          <a:latin typeface="Helvetica" pitchFamily="34" charset="0"/>
                          <a:ea typeface="+mn-ea"/>
                          <a:cs typeface="+mn-cs"/>
                        </a:rPr>
                        <a:t>Standby Credit Facility:</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Sanctioned at the time of initial financial closure</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Purpose is to fund cost overruns, if required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To be disbursed only if cost overruns and not otherwise</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Subsequent Standby Credit facility permitted if DCCO extended </a:t>
                      </a:r>
                      <a:r>
                        <a:rPr lang="en-US" sz="2200" u="none" kern="1200" baseline="0" dirty="0" err="1">
                          <a:solidFill>
                            <a:schemeClr val="tx1"/>
                          </a:solidFill>
                          <a:latin typeface="Helvetica" pitchFamily="34" charset="0"/>
                          <a:ea typeface="+mn-ea"/>
                          <a:cs typeface="+mn-cs"/>
                        </a:rPr>
                        <a:t>upto</a:t>
                      </a:r>
                      <a:r>
                        <a:rPr lang="en-US" sz="2200" u="none" kern="1200" baseline="0" dirty="0">
                          <a:solidFill>
                            <a:schemeClr val="tx1"/>
                          </a:solidFill>
                          <a:latin typeface="Helvetica" pitchFamily="34" charset="0"/>
                          <a:ea typeface="+mn-ea"/>
                          <a:cs typeface="+mn-cs"/>
                        </a:rPr>
                        <a:t> 2 / 1 year for infra and non-infra</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en-US" sz="2200" u="none" kern="1200" baseline="0" dirty="0">
                          <a:solidFill>
                            <a:schemeClr val="tx1"/>
                          </a:solidFill>
                          <a:latin typeface="Helvetica" pitchFamily="34" charset="0"/>
                          <a:ea typeface="+mn-ea"/>
                          <a:cs typeface="+mn-cs"/>
                        </a:rPr>
                        <a:t>Exemption from definition of restructuring provided:</a:t>
                      </a: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a:tabLst/>
                        <a:defRPr/>
                      </a:pPr>
                      <a:r>
                        <a:rPr lang="en-US" sz="2200" u="none" kern="1200" baseline="0" dirty="0">
                          <a:solidFill>
                            <a:schemeClr val="tx1"/>
                          </a:solidFill>
                          <a:latin typeface="Helvetica" pitchFamily="34" charset="0"/>
                          <a:ea typeface="+mn-ea"/>
                          <a:cs typeface="+mn-cs"/>
                        </a:rPr>
                        <a:t>Interest during construction due to delay can be funded</a:t>
                      </a: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a:tabLst/>
                        <a:defRPr/>
                      </a:pPr>
                      <a:endParaRPr lang="en-US" sz="800" u="none" kern="1200" baseline="0" dirty="0">
                        <a:solidFill>
                          <a:schemeClr val="tx1"/>
                        </a:solidFill>
                        <a:latin typeface="Helvetica" pitchFamily="34" charset="0"/>
                        <a:ea typeface="+mn-ea"/>
                        <a:cs typeface="+mn-cs"/>
                      </a:endParaRP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a:tabLst/>
                        <a:defRPr/>
                      </a:pPr>
                      <a:r>
                        <a:rPr lang="en-US" sz="2200" u="none" kern="1200" baseline="0" dirty="0">
                          <a:solidFill>
                            <a:schemeClr val="tx1"/>
                          </a:solidFill>
                          <a:latin typeface="Helvetica" pitchFamily="34" charset="0"/>
                          <a:ea typeface="+mn-ea"/>
                          <a:cs typeface="+mn-cs"/>
                        </a:rPr>
                        <a:t>Other cost overruns limited to 10% of original cost</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67</a:t>
            </a:fld>
            <a:endParaRPr lang="en-IN" sz="2000" b="1" dirty="0">
              <a:latin typeface="Helvetica"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Projects under Implementation</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305390551"/>
              </p:ext>
            </p:extLst>
          </p:nvPr>
        </p:nvGraphicFramePr>
        <p:xfrm>
          <a:off x="533400" y="980728"/>
          <a:ext cx="8001000" cy="482453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529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Retention of Class</a:t>
                      </a:r>
                      <a:r>
                        <a:rPr lang="en-US" sz="2400" b="0" baseline="0" dirty="0">
                          <a:solidFill>
                            <a:schemeClr val="tx1"/>
                          </a:solidFill>
                          <a:latin typeface="Helvetica" pitchFamily="34" charset="0"/>
                        </a:rPr>
                        <a:t> </a:t>
                      </a:r>
                      <a:r>
                        <a:rPr lang="en-US" sz="2400" b="0" dirty="0">
                          <a:solidFill>
                            <a:schemeClr val="tx1"/>
                          </a:solidFill>
                          <a:latin typeface="Helvetica" pitchFamily="34" charset="0"/>
                        </a:rPr>
                        <a:t>– Financing of Cost Over-runs</a:t>
                      </a:r>
                    </a:p>
                  </a:txBody>
                  <a:tcPr>
                    <a:solidFill>
                      <a:schemeClr val="accent1">
                        <a:alpha val="0"/>
                      </a:schemeClr>
                    </a:solidFill>
                  </a:tcPr>
                </a:tc>
                <a:extLst>
                  <a:ext uri="{0D108BD9-81ED-4DB2-BD59-A6C34878D82A}">
                    <a16:rowId xmlns:a16="http://schemas.microsoft.com/office/drawing/2014/main" val="10000"/>
                  </a:ext>
                </a:extLst>
              </a:tr>
              <a:tr h="4271579">
                <a:tc>
                  <a:txBody>
                    <a:bodyPr/>
                    <a:lstStyle/>
                    <a:p>
                      <a:pPr marL="0" marR="0" indent="0" algn="just" defTabSz="914400" rtl="0" eaLnBrk="1" fontAlgn="auto" latinLnBrk="0" hangingPunct="1">
                        <a:lnSpc>
                          <a:spcPct val="100000"/>
                        </a:lnSpc>
                        <a:spcBef>
                          <a:spcPts val="0"/>
                        </a:spcBef>
                        <a:spcAft>
                          <a:spcPts val="0"/>
                        </a:spcAft>
                        <a:buClrTx/>
                        <a:buSzTx/>
                        <a:buFont typeface="+mj-lt"/>
                        <a:buNone/>
                        <a:tabLst/>
                        <a:defRPr/>
                      </a:pPr>
                      <a:r>
                        <a:rPr lang="en-US" sz="2200" u="none" kern="1200" baseline="0" dirty="0">
                          <a:solidFill>
                            <a:schemeClr val="tx1"/>
                          </a:solidFill>
                          <a:latin typeface="Helvetica" pitchFamily="34" charset="0"/>
                          <a:ea typeface="+mn-ea"/>
                          <a:cs typeface="+mn-cs"/>
                        </a:rPr>
                        <a:t>Standby Credit Facility:</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a:tabLst/>
                        <a:defRPr/>
                      </a:pPr>
                      <a:endParaRPr lang="en-US" sz="800" u="none" kern="1200" baseline="0" dirty="0">
                        <a:solidFill>
                          <a:schemeClr val="tx1"/>
                        </a:solidFill>
                        <a:latin typeface="Helvetica" pitchFamily="34" charset="0"/>
                        <a:ea typeface="+mn-ea"/>
                        <a:cs typeface="+mn-cs"/>
                      </a:endParaRP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5"/>
                        <a:tabLst/>
                        <a:defRPr/>
                      </a:pPr>
                      <a:r>
                        <a:rPr lang="en-US" sz="2200" u="none" kern="1200" baseline="0" dirty="0">
                          <a:solidFill>
                            <a:schemeClr val="tx1"/>
                          </a:solidFill>
                          <a:latin typeface="Helvetica" pitchFamily="34" charset="0"/>
                          <a:ea typeface="+mn-ea"/>
                          <a:cs typeface="+mn-cs"/>
                        </a:rPr>
                        <a:t>Exemption from definition of restructuring provided:</a:t>
                      </a:r>
                    </a:p>
                    <a:p>
                      <a:pPr marL="457200" marR="0" indent="-457200" algn="just" defTabSz="914400" rtl="0" eaLnBrk="1" fontAlgn="auto" latinLnBrk="0" hangingPunct="1">
                        <a:lnSpc>
                          <a:spcPct val="100000"/>
                        </a:lnSpc>
                        <a:spcBef>
                          <a:spcPts val="0"/>
                        </a:spcBef>
                        <a:spcAft>
                          <a:spcPts val="0"/>
                        </a:spcAft>
                        <a:buClrTx/>
                        <a:buSzTx/>
                        <a:buFont typeface="+mj-lt"/>
                        <a:buAutoNum type="arabicPeriod" startAt="5"/>
                        <a:tabLst/>
                        <a:defRPr/>
                      </a:pPr>
                      <a:endParaRPr lang="en-US" sz="800" u="none" kern="1200" baseline="0" dirty="0">
                        <a:solidFill>
                          <a:schemeClr val="tx1"/>
                        </a:solidFill>
                        <a:latin typeface="Helvetica" pitchFamily="34" charset="0"/>
                        <a:ea typeface="+mn-ea"/>
                        <a:cs typeface="+mn-cs"/>
                      </a:endParaRP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startAt="3"/>
                        <a:tabLst/>
                        <a:defRPr/>
                      </a:pPr>
                      <a:r>
                        <a:rPr lang="en-US" sz="2200" u="none" kern="1200" baseline="0" dirty="0">
                          <a:solidFill>
                            <a:schemeClr val="tx1"/>
                          </a:solidFill>
                          <a:latin typeface="Helvetica" pitchFamily="34" charset="0"/>
                          <a:ea typeface="+mn-ea"/>
                          <a:cs typeface="+mn-cs"/>
                        </a:rPr>
                        <a:t>Debt / Equity Ratio need to be unchanged (promoters to infuse funds)</a:t>
                      </a: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startAt="3"/>
                        <a:tabLst/>
                        <a:defRPr/>
                      </a:pPr>
                      <a:endParaRPr lang="en-US" sz="800" u="none" kern="1200" baseline="0" dirty="0">
                        <a:solidFill>
                          <a:schemeClr val="tx1"/>
                        </a:solidFill>
                        <a:latin typeface="Helvetica" pitchFamily="34" charset="0"/>
                        <a:ea typeface="+mn-ea"/>
                        <a:cs typeface="+mn-cs"/>
                      </a:endParaRP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startAt="3"/>
                        <a:tabLst/>
                        <a:defRPr/>
                      </a:pPr>
                      <a:r>
                        <a:rPr lang="en-US" sz="2200" u="none" kern="1200" baseline="0" dirty="0">
                          <a:solidFill>
                            <a:schemeClr val="tx1"/>
                          </a:solidFill>
                          <a:latin typeface="Helvetica" pitchFamily="34" charset="0"/>
                          <a:ea typeface="+mn-ea"/>
                          <a:cs typeface="+mn-cs"/>
                        </a:rPr>
                        <a:t>Disbursement only after promoter’s contribution</a:t>
                      </a: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startAt="3"/>
                        <a:tabLst/>
                        <a:defRPr/>
                      </a:pPr>
                      <a:endParaRPr lang="en-US" sz="800" u="none" kern="1200" baseline="0" dirty="0">
                        <a:solidFill>
                          <a:schemeClr val="tx1"/>
                        </a:solidFill>
                        <a:latin typeface="Helvetica" pitchFamily="34" charset="0"/>
                        <a:ea typeface="+mn-ea"/>
                        <a:cs typeface="+mn-cs"/>
                      </a:endParaRP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startAt="3"/>
                        <a:tabLst/>
                        <a:defRPr/>
                      </a:pPr>
                      <a:r>
                        <a:rPr lang="en-US" sz="2200" u="none" kern="1200" baseline="0" dirty="0">
                          <a:solidFill>
                            <a:schemeClr val="tx1"/>
                          </a:solidFill>
                          <a:latin typeface="Helvetica" pitchFamily="34" charset="0"/>
                          <a:ea typeface="+mn-ea"/>
                          <a:cs typeface="+mn-cs"/>
                        </a:rPr>
                        <a:t>No other change in terms and conditions</a:t>
                      </a: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startAt="3"/>
                        <a:tabLst/>
                        <a:defRPr/>
                      </a:pPr>
                      <a:endParaRPr lang="en-US" sz="800" u="none" kern="1200" baseline="0" dirty="0">
                        <a:solidFill>
                          <a:schemeClr val="tx1"/>
                        </a:solidFill>
                        <a:latin typeface="Helvetica" pitchFamily="34" charset="0"/>
                        <a:ea typeface="+mn-ea"/>
                        <a:cs typeface="+mn-cs"/>
                      </a:endParaRPr>
                    </a:p>
                    <a:p>
                      <a:pPr marL="971550" marR="0" lvl="1" indent="-514350" algn="just" defTabSz="914400" rtl="0" eaLnBrk="1" fontAlgn="auto" latinLnBrk="0" hangingPunct="1">
                        <a:lnSpc>
                          <a:spcPct val="100000"/>
                        </a:lnSpc>
                        <a:spcBef>
                          <a:spcPts val="0"/>
                        </a:spcBef>
                        <a:spcAft>
                          <a:spcPts val="0"/>
                        </a:spcAft>
                        <a:buClrTx/>
                        <a:buSzTx/>
                        <a:buFont typeface="+mj-lt"/>
                        <a:buAutoNum type="romanLcPeriod" startAt="3"/>
                        <a:tabLst/>
                        <a:defRPr/>
                      </a:pPr>
                      <a:r>
                        <a:rPr lang="en-US" sz="2200" u="none" kern="1200" baseline="0" dirty="0">
                          <a:solidFill>
                            <a:schemeClr val="tx1"/>
                          </a:solidFill>
                          <a:latin typeface="Helvetica" pitchFamily="34" charset="0"/>
                          <a:ea typeface="+mn-ea"/>
                          <a:cs typeface="+mn-cs"/>
                        </a:rPr>
                        <a:t>10% cost-over run ceiling is excluding interest but including currency fluctuations</a:t>
                      </a: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68</a:t>
            </a:fld>
            <a:endParaRPr lang="en-IN" sz="2000" b="1" dirty="0">
              <a:latin typeface="Helvetica" pitchFamily="34"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Income Recognition</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84632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82296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For NPA accounts income should be recognised on realisation basis.</a:t>
                      </a:r>
                    </a:p>
                  </a:txBody>
                  <a:tcPr>
                    <a:solidFill>
                      <a:schemeClr val="accent1">
                        <a:alpha val="0"/>
                      </a:schemeClr>
                    </a:solidFill>
                  </a:tcPr>
                </a:tc>
                <a:extLst>
                  <a:ext uri="{0D108BD9-81ED-4DB2-BD59-A6C34878D82A}">
                    <a16:rowId xmlns:a16="http://schemas.microsoft.com/office/drawing/2014/main" val="10000"/>
                  </a:ext>
                </a:extLst>
              </a:tr>
              <a:tr h="11887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When an account becomes non-performing, </a:t>
                      </a:r>
                      <a:r>
                        <a:rPr lang="en-US" sz="2400" u="sng" dirty="0">
                          <a:solidFill>
                            <a:schemeClr val="tx1"/>
                          </a:solidFill>
                          <a:latin typeface="Helvetica" pitchFamily="34" charset="0"/>
                        </a:rPr>
                        <a:t>unrealised interest / fees / commission</a:t>
                      </a:r>
                      <a:r>
                        <a:rPr lang="en-US" sz="2400" dirty="0">
                          <a:solidFill>
                            <a:schemeClr val="tx1"/>
                          </a:solidFill>
                          <a:latin typeface="Helvetica" pitchFamily="34" charset="0"/>
                        </a:rPr>
                        <a:t> of the previou</a:t>
                      </a:r>
                      <a:r>
                        <a:rPr lang="en-US" sz="2400" i="0" u="none" dirty="0">
                          <a:solidFill>
                            <a:schemeClr val="tx1"/>
                          </a:solidFill>
                          <a:latin typeface="Helvetica" pitchFamily="34" charset="0"/>
                        </a:rPr>
                        <a:t>s periods </a:t>
                      </a:r>
                      <a:r>
                        <a:rPr lang="en-US" sz="2400" dirty="0">
                          <a:solidFill>
                            <a:schemeClr val="tx1"/>
                          </a:solidFill>
                          <a:latin typeface="Helvetica" pitchFamily="34" charset="0"/>
                        </a:rPr>
                        <a:t>should be reversed or provided.</a:t>
                      </a:r>
                    </a:p>
                  </a:txBody>
                  <a:tcPr>
                    <a:solidFill>
                      <a:schemeClr val="accent1">
                        <a:alpha val="0"/>
                      </a:schemeClr>
                    </a:solidFill>
                  </a:tcPr>
                </a:tc>
                <a:extLst>
                  <a:ext uri="{0D108BD9-81ED-4DB2-BD59-A6C34878D82A}">
                    <a16:rowId xmlns:a16="http://schemas.microsoft.com/office/drawing/2014/main" val="10001"/>
                  </a:ext>
                </a:extLst>
              </a:tr>
              <a:tr h="82296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Interest income on additional finance in NPA account should be recognised on cash basis.</a:t>
                      </a:r>
                    </a:p>
                  </a:txBody>
                  <a:tcPr>
                    <a:solidFill>
                      <a:schemeClr val="accent1">
                        <a:alpha val="0"/>
                      </a:schemeClr>
                    </a:solidFill>
                  </a:tcPr>
                </a:tc>
                <a:extLst>
                  <a:ext uri="{0D108BD9-81ED-4DB2-BD59-A6C34878D82A}">
                    <a16:rowId xmlns:a16="http://schemas.microsoft.com/office/drawing/2014/main" val="10002"/>
                  </a:ext>
                </a:extLst>
              </a:tr>
              <a:tr h="82296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In project loan, funding of interest in respect of NPA if recognised as income, should be fully provided.</a:t>
                      </a:r>
                    </a:p>
                  </a:txBody>
                  <a:tcPr>
                    <a:solidFill>
                      <a:schemeClr val="accent1">
                        <a:alpha val="0"/>
                      </a:schemeClr>
                    </a:solidFill>
                  </a:tcPr>
                </a:tc>
                <a:extLst>
                  <a:ext uri="{0D108BD9-81ED-4DB2-BD59-A6C34878D82A}">
                    <a16:rowId xmlns:a16="http://schemas.microsoft.com/office/drawing/2014/main" val="10003"/>
                  </a:ext>
                </a:extLst>
              </a:tr>
              <a:tr h="11887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If interest due is converted into (unlisted) equity or any other instrument, income recognised should be fully provided</a:t>
                      </a:r>
                      <a:r>
                        <a:rPr lang="en-US" sz="2400" baseline="0" dirty="0">
                          <a:solidFill>
                            <a:schemeClr val="tx1"/>
                          </a:solidFill>
                          <a:latin typeface="Helvetica" pitchFamily="34" charset="0"/>
                        </a:rPr>
                        <a:t> (if listed, income recognised to the extent of MV)</a:t>
                      </a:r>
                      <a:endParaRPr lang="en-US"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4"/>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69</a:t>
            </a:fld>
            <a:endParaRPr lang="en-IN" sz="2000" b="1" dirty="0">
              <a:latin typeface="Helvetic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88640"/>
            <a:ext cx="7772400" cy="576064"/>
          </a:xfrm>
        </p:spPr>
        <p:txBody>
          <a:bodyPr/>
          <a:lstStyle/>
          <a:p>
            <a:r>
              <a:rPr lang="en-US" b="1" dirty="0">
                <a:latin typeface="Helvetica" pitchFamily="34" charset="0"/>
              </a:rPr>
              <a:t>Asset Types</a:t>
            </a:r>
            <a:endParaRPr lang="en-IN" b="1" dirty="0">
              <a:latin typeface="Helvetica" pitchFamily="34" charset="0"/>
            </a:endParaRPr>
          </a:p>
        </p:txBody>
      </p:sp>
      <p:sp>
        <p:nvSpPr>
          <p:cNvPr id="3" name="Subtitle 2"/>
          <p:cNvSpPr>
            <a:spLocks noGrp="1"/>
          </p:cNvSpPr>
          <p:nvPr>
            <p:ph type="subTitle" idx="1"/>
          </p:nvPr>
        </p:nvSpPr>
        <p:spPr>
          <a:xfrm>
            <a:off x="755576" y="908720"/>
            <a:ext cx="7848872" cy="5328592"/>
          </a:xfrm>
        </p:spPr>
        <p:txBody>
          <a:bodyPr/>
          <a:lstStyle/>
          <a:p>
            <a:pPr marL="179388" indent="-179388" algn="just">
              <a:buClrTx/>
            </a:pPr>
            <a:endParaRPr lang="en-IN" sz="3000" dirty="0">
              <a:latin typeface="Helvetica" pitchFamily="34" charset="0"/>
            </a:endParaRPr>
          </a:p>
        </p:txBody>
      </p:sp>
      <p:sp>
        <p:nvSpPr>
          <p:cNvPr id="4" name="Slide Number Placeholder 3"/>
          <p:cNvSpPr>
            <a:spLocks noGrp="1"/>
          </p:cNvSpPr>
          <p:nvPr>
            <p:ph type="sldNum" sz="quarter" idx="4"/>
          </p:nvPr>
        </p:nvSpPr>
        <p:spPr>
          <a:xfrm>
            <a:off x="8028384" y="6021288"/>
            <a:ext cx="504056" cy="457200"/>
          </a:xfrm>
        </p:spPr>
        <p:txBody>
          <a:bodyPr/>
          <a:lstStyle/>
          <a:p>
            <a:pPr algn="ctr"/>
            <a:fld id="{F4AA42A7-961D-4773-B071-303B10095967}" type="slidenum">
              <a:rPr lang="en-IN" sz="1400" b="1" smtClean="0">
                <a:latin typeface="Helvetica" pitchFamily="34" charset="0"/>
              </a:rPr>
              <a:pPr algn="ctr"/>
              <a:t>7</a:t>
            </a:fld>
            <a:endParaRPr lang="en-IN" sz="2000" b="1" dirty="0">
              <a:latin typeface="Helvetica" pitchFamily="34" charset="0"/>
            </a:endParaRPr>
          </a:p>
        </p:txBody>
      </p:sp>
      <p:sp>
        <p:nvSpPr>
          <p:cNvPr id="5" name="Footer Placeholder 4"/>
          <p:cNvSpPr>
            <a:spLocks noGrp="1"/>
          </p:cNvSpPr>
          <p:nvPr>
            <p:ph type="ftr" sz="quarter" idx="3"/>
          </p:nvPr>
        </p:nvSpPr>
        <p:spPr>
          <a:xfrm>
            <a:off x="1331640" y="6093296"/>
            <a:ext cx="6480720" cy="360040"/>
          </a:xfrm>
        </p:spPr>
        <p:txBody>
          <a:bodyPr/>
          <a:lstStyle/>
          <a:p>
            <a:r>
              <a:rPr lang="en-IN" sz="1400" spc="100" dirty="0">
                <a:latin typeface="Helvetica" pitchFamily="34" charset="0"/>
                <a:cs typeface="Times New Roman" pitchFamily="18" charset="0"/>
              </a:rPr>
              <a:t>CA Dhananjay J. Gokhale</a:t>
            </a:r>
          </a:p>
        </p:txBody>
      </p:sp>
      <p:graphicFrame>
        <p:nvGraphicFramePr>
          <p:cNvPr id="6" name="Table 5"/>
          <p:cNvGraphicFramePr>
            <a:graphicFrameLocks noGrp="1"/>
          </p:cNvGraphicFramePr>
          <p:nvPr>
            <p:extLst>
              <p:ext uri="{D42A27DB-BD31-4B8C-83A1-F6EECF244321}">
                <p14:modId xmlns:p14="http://schemas.microsoft.com/office/powerpoint/2010/main" val="1261861376"/>
              </p:ext>
            </p:extLst>
          </p:nvPr>
        </p:nvGraphicFramePr>
        <p:xfrm>
          <a:off x="899592" y="980728"/>
          <a:ext cx="7632848" cy="3291840"/>
        </p:xfrm>
        <a:graphic>
          <a:graphicData uri="http://schemas.openxmlformats.org/drawingml/2006/table">
            <a:tbl>
              <a:tblPr firstRow="1" bandRow="1">
                <a:tableStyleId>{5C22544A-7EE6-4342-B048-85BDC9FD1C3A}</a:tableStyleId>
              </a:tblPr>
              <a:tblGrid>
                <a:gridCol w="3854210">
                  <a:extLst>
                    <a:ext uri="{9D8B030D-6E8A-4147-A177-3AD203B41FA5}">
                      <a16:colId xmlns:a16="http://schemas.microsoft.com/office/drawing/2014/main" val="20000"/>
                    </a:ext>
                  </a:extLst>
                </a:gridCol>
                <a:gridCol w="3778638">
                  <a:extLst>
                    <a:ext uri="{9D8B030D-6E8A-4147-A177-3AD203B41FA5}">
                      <a16:colId xmlns:a16="http://schemas.microsoft.com/office/drawing/2014/main" val="20001"/>
                    </a:ext>
                  </a:extLst>
                </a:gridCol>
              </a:tblGrid>
              <a:tr h="822960">
                <a:tc>
                  <a:txBody>
                    <a:bodyPr/>
                    <a:lstStyle/>
                    <a:p>
                      <a:pPr algn="ctr"/>
                      <a:r>
                        <a:rPr lang="en-US" sz="2400" dirty="0">
                          <a:solidFill>
                            <a:schemeClr val="tx1"/>
                          </a:solidFill>
                          <a:latin typeface="Helvetica" pitchFamily="34" charset="0"/>
                        </a:rPr>
                        <a:t>Standard Assets</a:t>
                      </a:r>
                    </a:p>
                    <a:p>
                      <a:pPr algn="ctr"/>
                      <a:r>
                        <a:rPr lang="en-US" sz="2400" dirty="0">
                          <a:solidFill>
                            <a:schemeClr val="tx1"/>
                          </a:solidFill>
                          <a:latin typeface="Helvetica" pitchFamily="34" charset="0"/>
                        </a:rPr>
                        <a:t>Performing Assets (PA)</a:t>
                      </a:r>
                      <a:endParaRPr lang="en-IN" sz="2400" dirty="0">
                        <a:solidFill>
                          <a:schemeClr val="tx1"/>
                        </a:solidFill>
                        <a:latin typeface="Helvetica" pitchFamily="34" charset="0"/>
                      </a:endParaRPr>
                    </a:p>
                  </a:txBody>
                  <a:tcPr>
                    <a:solidFill>
                      <a:schemeClr val="accent1">
                        <a:alpha val="0"/>
                      </a:schemeClr>
                    </a:solidFill>
                  </a:tcPr>
                </a:tc>
                <a:tc>
                  <a:txBody>
                    <a:bodyPr/>
                    <a:lstStyle/>
                    <a:p>
                      <a:pPr algn="ctr"/>
                      <a:r>
                        <a:rPr lang="en-US" sz="2400" dirty="0">
                          <a:solidFill>
                            <a:schemeClr val="tx1"/>
                          </a:solidFill>
                          <a:latin typeface="Helvetica" pitchFamily="34" charset="0"/>
                        </a:rPr>
                        <a:t>Non-Performing Assets</a:t>
                      </a:r>
                    </a:p>
                    <a:p>
                      <a:pPr algn="ctr"/>
                      <a:r>
                        <a:rPr lang="en-US" sz="2400" dirty="0">
                          <a:solidFill>
                            <a:schemeClr val="tx1"/>
                          </a:solidFill>
                          <a:latin typeface="Helvetica" pitchFamily="34" charset="0"/>
                        </a:rPr>
                        <a:t>(NPAs)</a:t>
                      </a:r>
                      <a:endParaRPr lang="en-IN"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822960">
                <a:tc>
                  <a:txBody>
                    <a:bodyPr/>
                    <a:lstStyle/>
                    <a:p>
                      <a:pPr algn="just"/>
                      <a:r>
                        <a:rPr lang="en-US" sz="2400" dirty="0">
                          <a:solidFill>
                            <a:schemeClr val="tx1"/>
                          </a:solidFill>
                          <a:latin typeface="Helvetica" pitchFamily="34" charset="0"/>
                        </a:rPr>
                        <a:t>Not Non-Performing</a:t>
                      </a:r>
                      <a:endParaRPr lang="en-IN" sz="2400" dirty="0">
                        <a:solidFill>
                          <a:schemeClr val="tx1"/>
                        </a:solidFill>
                        <a:latin typeface="Helvetica" pitchFamily="34" charset="0"/>
                      </a:endParaRPr>
                    </a:p>
                  </a:txBody>
                  <a:tcPr>
                    <a:solidFill>
                      <a:schemeClr val="accent1">
                        <a:alpha val="0"/>
                      </a:schemeClr>
                    </a:solidFill>
                  </a:tcPr>
                </a:tc>
                <a:tc>
                  <a:txBody>
                    <a:bodyPr/>
                    <a:lstStyle/>
                    <a:p>
                      <a:pPr algn="just"/>
                      <a:r>
                        <a:rPr lang="en-US" sz="2400" dirty="0">
                          <a:solidFill>
                            <a:schemeClr val="tx1"/>
                          </a:solidFill>
                          <a:latin typeface="Helvetica" pitchFamily="34" charset="0"/>
                        </a:rPr>
                        <a:t>Ceases to</a:t>
                      </a:r>
                      <a:r>
                        <a:rPr lang="en-US" sz="2400" baseline="0" dirty="0">
                          <a:solidFill>
                            <a:schemeClr val="tx1"/>
                          </a:solidFill>
                          <a:latin typeface="Helvetica" pitchFamily="34" charset="0"/>
                        </a:rPr>
                        <a:t> generate income</a:t>
                      </a:r>
                      <a:endParaRPr lang="en-IN"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822960">
                <a:tc>
                  <a:txBody>
                    <a:bodyPr/>
                    <a:lstStyle/>
                    <a:p>
                      <a:pPr algn="just"/>
                      <a:r>
                        <a:rPr lang="en-US" sz="2400" dirty="0">
                          <a:solidFill>
                            <a:schemeClr val="tx1"/>
                          </a:solidFill>
                          <a:latin typeface="Helvetica" pitchFamily="34" charset="0"/>
                        </a:rPr>
                        <a:t>Do not</a:t>
                      </a:r>
                      <a:r>
                        <a:rPr lang="en-US" sz="2400" baseline="0" dirty="0">
                          <a:solidFill>
                            <a:schemeClr val="tx1"/>
                          </a:solidFill>
                          <a:latin typeface="Helvetica" pitchFamily="34" charset="0"/>
                        </a:rPr>
                        <a:t> carry risk more than normal banking risk</a:t>
                      </a:r>
                      <a:endParaRPr lang="en-IN" sz="2400" dirty="0">
                        <a:solidFill>
                          <a:schemeClr val="tx1"/>
                        </a:solidFill>
                        <a:latin typeface="Helvetica" pitchFamily="34" charset="0"/>
                      </a:endParaRPr>
                    </a:p>
                  </a:txBody>
                  <a:tcPr>
                    <a:solidFill>
                      <a:schemeClr val="accent1">
                        <a:alpha val="0"/>
                      </a:schemeClr>
                    </a:solidFill>
                  </a:tcPr>
                </a:tc>
                <a:tc>
                  <a:txBody>
                    <a:bodyPr/>
                    <a:lstStyle/>
                    <a:p>
                      <a:pPr algn="just"/>
                      <a:r>
                        <a:rPr lang="en-US" sz="2400" dirty="0">
                          <a:solidFill>
                            <a:schemeClr val="tx1"/>
                          </a:solidFill>
                          <a:latin typeface="Helvetica" pitchFamily="34" charset="0"/>
                        </a:rPr>
                        <a:t>Higher risk than normal banking risk</a:t>
                      </a:r>
                      <a:endParaRPr lang="en-IN"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r h="822960">
                <a:tc>
                  <a:txBody>
                    <a:bodyPr/>
                    <a:lstStyle/>
                    <a:p>
                      <a:pPr algn="just"/>
                      <a:r>
                        <a:rPr lang="en-IN" sz="2400" dirty="0">
                          <a:solidFill>
                            <a:schemeClr val="tx1"/>
                          </a:solidFill>
                          <a:latin typeface="Helvetica" pitchFamily="34" charset="0"/>
                        </a:rPr>
                        <a:t>Exempted categories to retain status as PA</a:t>
                      </a:r>
                    </a:p>
                  </a:txBody>
                  <a:tcPr>
                    <a:solidFill>
                      <a:schemeClr val="accent1">
                        <a:alpha val="0"/>
                      </a:schemeClr>
                    </a:solidFill>
                  </a:tcPr>
                </a:tc>
                <a:tc>
                  <a:txBody>
                    <a:bodyPr/>
                    <a:lstStyle/>
                    <a:p>
                      <a:pPr algn="just"/>
                      <a:r>
                        <a:rPr lang="en-US" sz="2400" dirty="0">
                          <a:solidFill>
                            <a:schemeClr val="tx1"/>
                          </a:solidFill>
                          <a:latin typeface="Helvetica" pitchFamily="34" charset="0"/>
                        </a:rPr>
                        <a:t>NPA as per various criteria</a:t>
                      </a:r>
                      <a:r>
                        <a:rPr lang="en-US" sz="2400" baseline="0" dirty="0">
                          <a:solidFill>
                            <a:schemeClr val="tx1"/>
                          </a:solidFill>
                          <a:latin typeface="Helvetica" pitchFamily="34" charset="0"/>
                        </a:rPr>
                        <a:t> defined</a:t>
                      </a:r>
                      <a:endParaRPr lang="en-IN"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Income Recognition</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66344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57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a:latin typeface="Helvetica" pitchFamily="34" charset="0"/>
                        </a:rPr>
                        <a:t>Order of Recovery</a:t>
                      </a:r>
                      <a:endParaRPr lang="en-US" sz="2400" b="1"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265176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Suggested though not mandatory</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Unrealised Expenses</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Unrealised Interest</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Helvetica"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Principal Outstanding</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15544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rPr>
                        <a:t>Clarification vide Master Circular - in the absence of clear agreement between the Bank and the Borrower, an appropriate policy to be followed in </a:t>
                      </a:r>
                      <a:r>
                        <a:rPr lang="en-US" sz="2400" u="sng" dirty="0">
                          <a:solidFill>
                            <a:schemeClr val="tx1"/>
                          </a:solidFill>
                          <a:latin typeface="Helvetica" pitchFamily="34" charset="0"/>
                        </a:rPr>
                        <a:t>uniform and consistent manner</a:t>
                      </a:r>
                      <a:r>
                        <a:rPr lang="en-US" sz="2400" dirty="0">
                          <a:solidFill>
                            <a:schemeClr val="tx1"/>
                          </a:solidFill>
                          <a:latin typeface="Helvetica" pitchFamily="34" charset="0"/>
                        </a:rPr>
                        <a:t>.</a:t>
                      </a: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70</a:t>
            </a:fld>
            <a:endParaRPr lang="en-IN" sz="2000" b="1" dirty="0">
              <a:latin typeface="Helvetica"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Classification Norms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005018936"/>
              </p:ext>
            </p:extLst>
          </p:nvPr>
        </p:nvGraphicFramePr>
        <p:xfrm>
          <a:off x="533400" y="980728"/>
          <a:ext cx="8001000" cy="448056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480560">
                <a:tc>
                  <a:txBody>
                    <a:bodyPr/>
                    <a:lstStyle/>
                    <a:p>
                      <a:pPr marL="465138" indent="-465138" eaLnBrk="1" hangingPunct="1">
                        <a:lnSpc>
                          <a:spcPct val="80000"/>
                        </a:lnSpc>
                        <a:buClrTx/>
                        <a:buSzPct val="100000"/>
                        <a:buFont typeface="Wingdings" pitchFamily="2" charset="2"/>
                        <a:buChar char="§"/>
                        <a:defRPr/>
                      </a:pPr>
                      <a:r>
                        <a:rPr lang="en-US" sz="2400" b="0" dirty="0">
                          <a:latin typeface="Helvetica" pitchFamily="34" charset="0"/>
                        </a:rPr>
                        <a:t>Standard Asset</a:t>
                      </a:r>
                    </a:p>
                    <a:p>
                      <a:pPr marL="465138" indent="-465138" eaLnBrk="1" hangingPunct="1">
                        <a:lnSpc>
                          <a:spcPct val="80000"/>
                        </a:lnSpc>
                        <a:buClrTx/>
                        <a:buSzPct val="100000"/>
                        <a:buFont typeface="Wingdings" pitchFamily="2" charset="2"/>
                        <a:buChar char="§"/>
                        <a:defRPr/>
                      </a:pPr>
                      <a:endParaRPr lang="en-US" sz="1200" b="0" dirty="0">
                        <a:latin typeface="Helvetica" pitchFamily="34" charset="0"/>
                      </a:endParaRPr>
                    </a:p>
                    <a:p>
                      <a:pPr marL="457200" lvl="1" indent="0" eaLnBrk="1" hangingPunct="1">
                        <a:lnSpc>
                          <a:spcPct val="80000"/>
                        </a:lnSpc>
                        <a:buFont typeface="Wingdings" pitchFamily="2" charset="2"/>
                        <a:buNone/>
                        <a:defRPr/>
                      </a:pPr>
                      <a:r>
                        <a:rPr lang="en-US" sz="2400" b="0" dirty="0">
                          <a:solidFill>
                            <a:schemeClr val="tx1"/>
                          </a:solidFill>
                          <a:latin typeface="Helvetica" pitchFamily="34" charset="0"/>
                        </a:rPr>
                        <a:t>The account is not non-performing. </a:t>
                      </a:r>
                    </a:p>
                    <a:p>
                      <a:pPr marL="0" indent="0" eaLnBrk="1" hangingPunct="1">
                        <a:lnSpc>
                          <a:spcPct val="80000"/>
                        </a:lnSpc>
                        <a:buFont typeface="Wingdings" pitchFamily="2" charset="2"/>
                        <a:buNone/>
                        <a:defRPr/>
                      </a:pPr>
                      <a:endParaRPr lang="en-US" sz="2400" b="0" dirty="0">
                        <a:latin typeface="Helvetica" pitchFamily="34" charset="0"/>
                      </a:endParaRPr>
                    </a:p>
                    <a:p>
                      <a:pPr marL="465138" indent="-465138" eaLnBrk="1" hangingPunct="1">
                        <a:lnSpc>
                          <a:spcPct val="80000"/>
                        </a:lnSpc>
                        <a:buClrTx/>
                        <a:buSzPct val="100000"/>
                        <a:buFont typeface="Wingdings" pitchFamily="2" charset="2"/>
                        <a:buChar char="§"/>
                        <a:defRPr/>
                      </a:pPr>
                      <a:r>
                        <a:rPr lang="en-US" sz="2400" b="0" dirty="0">
                          <a:latin typeface="Helvetica" pitchFamily="34" charset="0"/>
                        </a:rPr>
                        <a:t>Sub-Standard Asset </a:t>
                      </a:r>
                    </a:p>
                    <a:p>
                      <a:pPr marL="465138" indent="-465138" eaLnBrk="1" hangingPunct="1">
                        <a:lnSpc>
                          <a:spcPct val="80000"/>
                        </a:lnSpc>
                        <a:buClrTx/>
                        <a:buSzPct val="100000"/>
                        <a:buFont typeface="Wingdings" pitchFamily="2" charset="2"/>
                        <a:buChar char="§"/>
                        <a:defRPr/>
                      </a:pPr>
                      <a:endParaRPr lang="en-US" sz="1200" b="0" dirty="0">
                        <a:latin typeface="Helvetica" pitchFamily="34" charset="0"/>
                      </a:endParaRPr>
                    </a:p>
                    <a:p>
                      <a:pPr marL="457200" lvl="1" indent="0" algn="just" eaLnBrk="1" hangingPunct="1">
                        <a:buFont typeface="Wingdings" pitchFamily="2" charset="2"/>
                        <a:buNone/>
                        <a:defRPr/>
                      </a:pPr>
                      <a:r>
                        <a:rPr lang="en-US" sz="2400" b="0" dirty="0">
                          <a:solidFill>
                            <a:schemeClr val="tx1"/>
                          </a:solidFill>
                          <a:latin typeface="Helvetica" pitchFamily="34" charset="0"/>
                        </a:rPr>
                        <a:t>A sub-standard Asset is one which has remained NPA for a period  of less than or equal to 12  months.</a:t>
                      </a:r>
                    </a:p>
                    <a:p>
                      <a:pPr marL="457200" lvl="1" indent="0" eaLnBrk="1" hangingPunct="1">
                        <a:lnSpc>
                          <a:spcPct val="80000"/>
                        </a:lnSpc>
                        <a:buFont typeface="Wingdings" pitchFamily="2" charset="2"/>
                        <a:buNone/>
                        <a:defRPr/>
                      </a:pPr>
                      <a:endParaRPr lang="en-US" sz="2400" b="0" dirty="0">
                        <a:solidFill>
                          <a:schemeClr val="tx1"/>
                        </a:solidFill>
                        <a:latin typeface="Helvetica" pitchFamily="34" charset="0"/>
                      </a:endParaRPr>
                    </a:p>
                    <a:p>
                      <a:pPr marL="465138" indent="-465138" eaLnBrk="1" hangingPunct="1">
                        <a:lnSpc>
                          <a:spcPct val="80000"/>
                        </a:lnSpc>
                        <a:buClrTx/>
                        <a:buSzPct val="100000"/>
                        <a:buFont typeface="Wingdings" pitchFamily="2" charset="2"/>
                        <a:buChar char="§"/>
                        <a:defRPr/>
                      </a:pPr>
                      <a:r>
                        <a:rPr lang="en-US" sz="2400" b="0" dirty="0">
                          <a:latin typeface="Helvetica" pitchFamily="34" charset="0"/>
                        </a:rPr>
                        <a:t>Loss Assets</a:t>
                      </a:r>
                    </a:p>
                    <a:p>
                      <a:pPr marL="465138" indent="-465138" eaLnBrk="1" hangingPunct="1">
                        <a:lnSpc>
                          <a:spcPct val="80000"/>
                        </a:lnSpc>
                        <a:buClrTx/>
                        <a:buSzPct val="100000"/>
                        <a:buFont typeface="Wingdings" pitchFamily="2" charset="2"/>
                        <a:buChar char="§"/>
                        <a:defRPr/>
                      </a:pPr>
                      <a:endParaRPr lang="en-US" sz="1200" b="0" dirty="0">
                        <a:latin typeface="Helvetica" pitchFamily="34" charset="0"/>
                      </a:endParaRPr>
                    </a:p>
                    <a:p>
                      <a:pPr marL="457200" lvl="1" indent="0" algn="just" eaLnBrk="1" hangingPunct="1">
                        <a:buFont typeface="Wingdings" pitchFamily="2" charset="2"/>
                        <a:buNone/>
                        <a:defRPr/>
                      </a:pPr>
                      <a:r>
                        <a:rPr lang="en-US" sz="2400" b="0" dirty="0">
                          <a:solidFill>
                            <a:schemeClr val="tx1"/>
                          </a:solidFill>
                          <a:latin typeface="Helvetica" pitchFamily="34" charset="0"/>
                        </a:rPr>
                        <a:t>These are accounts, identified by the bank or internal or external auditors or by RBI Inspectors as wholly irrecoverable but the amount for which has not been written off.</a:t>
                      </a:r>
                    </a:p>
                  </a:txBody>
                  <a:tcPr>
                    <a:solidFill>
                      <a:schemeClr val="accent1">
                        <a:alpha val="0"/>
                      </a:schemeClr>
                    </a:solidFill>
                  </a:tcPr>
                </a:tc>
                <a:extLst>
                  <a:ext uri="{0D108BD9-81ED-4DB2-BD59-A6C34878D82A}">
                    <a16:rowId xmlns:a16="http://schemas.microsoft.com/office/drawing/2014/main" val="10000"/>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71</a:t>
            </a:fld>
            <a:endParaRPr lang="en-IN" sz="2000" b="1" dirty="0">
              <a:latin typeface="Helvetica"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Classification Norms</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338328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383280">
                <a:tc>
                  <a:txBody>
                    <a:bodyPr/>
                    <a:lstStyle/>
                    <a:p>
                      <a:pPr marL="465138" indent="-465138" eaLnBrk="1" hangingPunct="1">
                        <a:lnSpc>
                          <a:spcPct val="90000"/>
                        </a:lnSpc>
                        <a:buClrTx/>
                        <a:buSzPct val="100000"/>
                        <a:buFont typeface="Wingdings" pitchFamily="2" charset="2"/>
                        <a:buChar char="§"/>
                        <a:defRPr/>
                      </a:pPr>
                      <a:r>
                        <a:rPr lang="en-US" sz="2400" b="0" dirty="0">
                          <a:latin typeface="Helvetica" pitchFamily="34" charset="0"/>
                        </a:rPr>
                        <a:t>Doubtful Asset - Three Categories</a:t>
                      </a:r>
                    </a:p>
                    <a:p>
                      <a:pPr eaLnBrk="1" hangingPunct="1">
                        <a:lnSpc>
                          <a:spcPct val="90000"/>
                        </a:lnSpc>
                        <a:buFont typeface="Wingdings" pitchFamily="2" charset="2"/>
                        <a:buNone/>
                        <a:defRPr/>
                      </a:pPr>
                      <a:r>
                        <a:rPr lang="en-US" sz="2400" b="0" dirty="0">
                          <a:latin typeface="Helvetica" pitchFamily="34" charset="0"/>
                        </a:rPr>
                        <a:t>      </a:t>
                      </a:r>
                    </a:p>
                    <a:p>
                      <a:pPr eaLnBrk="1" hangingPunct="1">
                        <a:lnSpc>
                          <a:spcPct val="90000"/>
                        </a:lnSpc>
                        <a:buFont typeface="Wingdings" pitchFamily="2" charset="2"/>
                        <a:buNone/>
                        <a:defRPr/>
                      </a:pPr>
                      <a:r>
                        <a:rPr lang="en-US" sz="2400" b="0" dirty="0">
                          <a:latin typeface="Helvetica" pitchFamily="34" charset="0"/>
                        </a:rPr>
                        <a:t>     </a:t>
                      </a:r>
                      <a:r>
                        <a:rPr lang="en-US" sz="2400" b="0" u="sng" dirty="0">
                          <a:latin typeface="Helvetica" pitchFamily="34" charset="0"/>
                        </a:rPr>
                        <a:t>Category</a:t>
                      </a:r>
                      <a:r>
                        <a:rPr lang="en-US" sz="2400" b="0" dirty="0">
                          <a:latin typeface="Helvetica" pitchFamily="34" charset="0"/>
                        </a:rPr>
                        <a:t>          	</a:t>
                      </a:r>
                      <a:r>
                        <a:rPr lang="en-US" sz="2400" b="0" u="sng" dirty="0">
                          <a:latin typeface="Helvetica" pitchFamily="34" charset="0"/>
                        </a:rPr>
                        <a:t>Period</a:t>
                      </a:r>
                    </a:p>
                    <a:p>
                      <a:pPr eaLnBrk="1" hangingPunct="1">
                        <a:lnSpc>
                          <a:spcPct val="90000"/>
                        </a:lnSpc>
                        <a:buFont typeface="Wingdings" pitchFamily="2" charset="2"/>
                        <a:buNone/>
                        <a:defRPr/>
                      </a:pPr>
                      <a:endParaRPr lang="en-US" sz="2400" b="0" u="sng" dirty="0">
                        <a:latin typeface="Helvetica" pitchFamily="34" charset="0"/>
                      </a:endParaRPr>
                    </a:p>
                    <a:p>
                      <a:pPr eaLnBrk="1" hangingPunct="1">
                        <a:lnSpc>
                          <a:spcPct val="90000"/>
                        </a:lnSpc>
                        <a:buFont typeface="Wingdings" pitchFamily="2" charset="2"/>
                        <a:buNone/>
                        <a:defRPr/>
                      </a:pPr>
                      <a:r>
                        <a:rPr lang="en-US" sz="2400" b="0" dirty="0">
                          <a:latin typeface="Helvetica" pitchFamily="34" charset="0"/>
                        </a:rPr>
                        <a:t>     Doubtful - I    	Up to One Year</a:t>
                      </a:r>
                    </a:p>
                    <a:p>
                      <a:pPr eaLnBrk="1" hangingPunct="1">
                        <a:lnSpc>
                          <a:spcPct val="90000"/>
                        </a:lnSpc>
                        <a:buFont typeface="Wingdings" pitchFamily="2" charset="2"/>
                        <a:buNone/>
                        <a:defRPr/>
                      </a:pPr>
                      <a:r>
                        <a:rPr lang="en-US" sz="2400" b="0" dirty="0">
                          <a:latin typeface="Helvetica" pitchFamily="34" charset="0"/>
                        </a:rPr>
                        <a:t>      </a:t>
                      </a:r>
                    </a:p>
                    <a:p>
                      <a:pPr eaLnBrk="1" hangingPunct="1">
                        <a:lnSpc>
                          <a:spcPct val="90000"/>
                        </a:lnSpc>
                        <a:buFont typeface="Wingdings" pitchFamily="2" charset="2"/>
                        <a:buNone/>
                        <a:defRPr/>
                      </a:pPr>
                      <a:r>
                        <a:rPr lang="en-US" sz="2400" b="0" dirty="0">
                          <a:latin typeface="Helvetica" pitchFamily="34" charset="0"/>
                        </a:rPr>
                        <a:t>    Doubtful – II	One to Three Years </a:t>
                      </a:r>
                    </a:p>
                    <a:p>
                      <a:pPr eaLnBrk="1" hangingPunct="1">
                        <a:lnSpc>
                          <a:spcPct val="90000"/>
                        </a:lnSpc>
                        <a:buFont typeface="Wingdings" pitchFamily="2" charset="2"/>
                        <a:buNone/>
                        <a:defRPr/>
                      </a:pPr>
                      <a:endParaRPr lang="en-US" sz="2400" b="0" dirty="0">
                        <a:latin typeface="Helvetica" pitchFamily="34" charset="0"/>
                      </a:endParaRPr>
                    </a:p>
                    <a:p>
                      <a:pPr eaLnBrk="1" hangingPunct="1">
                        <a:lnSpc>
                          <a:spcPct val="90000"/>
                        </a:lnSpc>
                        <a:buFont typeface="Wingdings" pitchFamily="2" charset="2"/>
                        <a:buNone/>
                        <a:defRPr/>
                      </a:pPr>
                      <a:r>
                        <a:rPr lang="en-US" sz="2400" b="0" dirty="0">
                          <a:latin typeface="Helvetica" pitchFamily="34" charset="0"/>
                        </a:rPr>
                        <a:t>    Doubtful - III         More than Three Years</a:t>
                      </a:r>
                    </a:p>
                    <a:p>
                      <a:pPr eaLnBrk="1" hangingPunct="1">
                        <a:lnSpc>
                          <a:spcPct val="90000"/>
                        </a:lnSpc>
                        <a:buFont typeface="Wingdings" pitchFamily="2" charset="2"/>
                        <a:buNone/>
                        <a:defRPr/>
                      </a:pPr>
                      <a:endParaRPr lang="en-US" sz="2400" dirty="0"/>
                    </a:p>
                  </a:txBody>
                  <a:tcPr>
                    <a:solidFill>
                      <a:schemeClr val="accent1">
                        <a:alpha val="0"/>
                      </a:schemeClr>
                    </a:solidFill>
                  </a:tcPr>
                </a:tc>
                <a:extLst>
                  <a:ext uri="{0D108BD9-81ED-4DB2-BD59-A6C34878D82A}">
                    <a16:rowId xmlns:a16="http://schemas.microsoft.com/office/drawing/2014/main" val="10000"/>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72</a:t>
            </a:fld>
            <a:endParaRPr lang="en-IN" sz="2000" b="1" dirty="0">
              <a:latin typeface="Helvetica"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Provisioning Norms</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79145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1078992">
                <a:tc>
                  <a:txBody>
                    <a:bodyPr/>
                    <a:lstStyle/>
                    <a:p>
                      <a:pPr marL="0" indent="0" eaLnBrk="1" hangingPunct="1">
                        <a:lnSpc>
                          <a:spcPct val="90000"/>
                        </a:lnSpc>
                        <a:buClrTx/>
                        <a:buSzPct val="100000"/>
                        <a:buFont typeface="Wingdings" pitchFamily="2" charset="2"/>
                        <a:buNone/>
                        <a:defRPr/>
                      </a:pPr>
                      <a:r>
                        <a:rPr lang="en-US" sz="2400" b="0" dirty="0">
                          <a:latin typeface="Helvetica" pitchFamily="34" charset="0"/>
                        </a:rPr>
                        <a:t>Primary</a:t>
                      </a:r>
                      <a:r>
                        <a:rPr lang="en-US" sz="2400" b="0" baseline="0" dirty="0">
                          <a:latin typeface="Helvetica" pitchFamily="34" charset="0"/>
                        </a:rPr>
                        <a:t> Responsibility is of the Bank Management and Auditors</a:t>
                      </a:r>
                    </a:p>
                    <a:p>
                      <a:pPr marL="0" indent="0" eaLnBrk="1" hangingPunct="1">
                        <a:lnSpc>
                          <a:spcPct val="90000"/>
                        </a:lnSpc>
                        <a:buClrTx/>
                        <a:buSzPct val="100000"/>
                        <a:buFont typeface="Wingdings" pitchFamily="2" charset="2"/>
                        <a:buNone/>
                        <a:defRPr/>
                      </a:pPr>
                      <a:endParaRPr lang="en-US" sz="2400" b="0" dirty="0">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3712464">
                <a:tc>
                  <a:txBody>
                    <a:bodyPr/>
                    <a:lstStyle/>
                    <a:p>
                      <a:pPr eaLnBrk="1" hangingPunct="1">
                        <a:lnSpc>
                          <a:spcPct val="90000"/>
                        </a:lnSpc>
                        <a:buFont typeface="Wingdings" pitchFamily="2" charset="2"/>
                        <a:buNone/>
                      </a:pPr>
                      <a:r>
                        <a:rPr lang="en-US" sz="2400" b="1" dirty="0">
                          <a:solidFill>
                            <a:schemeClr val="tx1"/>
                          </a:solidFill>
                          <a:latin typeface="Helvetica" pitchFamily="34" charset="0"/>
                        </a:rPr>
                        <a:t>Standard Asset</a:t>
                      </a:r>
                    </a:p>
                    <a:p>
                      <a:pPr eaLnBrk="1" hangingPunct="1">
                        <a:lnSpc>
                          <a:spcPct val="90000"/>
                        </a:lnSpc>
                        <a:buFont typeface="Wingdings" pitchFamily="2" charset="2"/>
                        <a:buNone/>
                      </a:pPr>
                      <a:endParaRPr lang="en-US" sz="2400" dirty="0">
                        <a:solidFill>
                          <a:schemeClr val="tx1"/>
                        </a:solidFill>
                        <a:latin typeface="Helvetica" pitchFamily="34" charset="0"/>
                      </a:endParaRPr>
                    </a:p>
                    <a:p>
                      <a:pPr eaLnBrk="1" hangingPunct="1">
                        <a:lnSpc>
                          <a:spcPct val="90000"/>
                        </a:lnSpc>
                        <a:buClr>
                          <a:schemeClr val="tx1"/>
                        </a:buClr>
                        <a:buSzPct val="100000"/>
                        <a:buFont typeface="Wingdings" pitchFamily="2" charset="2"/>
                        <a:buChar char="§"/>
                      </a:pPr>
                      <a:r>
                        <a:rPr lang="en-US" sz="2400" dirty="0">
                          <a:solidFill>
                            <a:schemeClr val="tx1"/>
                          </a:solidFill>
                          <a:latin typeface="Helvetica" pitchFamily="34" charset="0"/>
                        </a:rPr>
                        <a:t>Agricultural and SMEs Sectors			0.25%</a:t>
                      </a:r>
                    </a:p>
                    <a:p>
                      <a:pPr eaLnBrk="1" hangingPunct="1">
                        <a:lnSpc>
                          <a:spcPct val="90000"/>
                        </a:lnSpc>
                        <a:buClr>
                          <a:schemeClr val="tx1"/>
                        </a:buClr>
                        <a:buSzPct val="100000"/>
                        <a:buFont typeface="Wingdings" pitchFamily="2" charset="2"/>
                        <a:buChar char="§"/>
                      </a:pPr>
                      <a:endParaRPr lang="en-US" sz="2400" dirty="0">
                        <a:solidFill>
                          <a:schemeClr val="tx1"/>
                        </a:solidFill>
                        <a:latin typeface="Helvetica" pitchFamily="34" charset="0"/>
                      </a:endParaRPr>
                    </a:p>
                    <a:p>
                      <a:pPr eaLnBrk="1" hangingPunct="1">
                        <a:lnSpc>
                          <a:spcPct val="90000"/>
                        </a:lnSpc>
                        <a:buClr>
                          <a:schemeClr val="tx1"/>
                        </a:buClr>
                        <a:buSzPct val="100000"/>
                        <a:buFont typeface="Wingdings" pitchFamily="2" charset="2"/>
                        <a:buChar char="§"/>
                      </a:pPr>
                      <a:r>
                        <a:rPr lang="en-US" sz="2400" dirty="0">
                          <a:solidFill>
                            <a:schemeClr val="tx1"/>
                          </a:solidFill>
                          <a:latin typeface="Helvetica" pitchFamily="34" charset="0"/>
                        </a:rPr>
                        <a:t>Commercial Real Estate (CRE) Section		1.00%</a:t>
                      </a:r>
                    </a:p>
                    <a:p>
                      <a:pPr eaLnBrk="1" hangingPunct="1">
                        <a:lnSpc>
                          <a:spcPct val="90000"/>
                        </a:lnSpc>
                        <a:buClr>
                          <a:schemeClr val="tx1"/>
                        </a:buClr>
                        <a:buSzPct val="100000"/>
                        <a:buFont typeface="Wingdings" pitchFamily="2" charset="2"/>
                        <a:buChar char="§"/>
                      </a:pPr>
                      <a:endParaRPr lang="en-US" sz="2400" dirty="0">
                        <a:solidFill>
                          <a:schemeClr val="tx1"/>
                        </a:solidFill>
                        <a:latin typeface="Helvetica" pitchFamily="34" charset="0"/>
                      </a:endParaRPr>
                    </a:p>
                    <a:p>
                      <a:pPr eaLnBrk="1" hangingPunct="1">
                        <a:lnSpc>
                          <a:spcPct val="90000"/>
                        </a:lnSpc>
                        <a:buClr>
                          <a:schemeClr val="tx1"/>
                        </a:buClr>
                        <a:buSzPct val="100000"/>
                        <a:buFont typeface="Wingdings" pitchFamily="2" charset="2"/>
                        <a:buChar char="§"/>
                      </a:pPr>
                      <a:r>
                        <a:rPr lang="en-US" sz="2400" dirty="0">
                          <a:solidFill>
                            <a:schemeClr val="tx1"/>
                          </a:solidFill>
                          <a:latin typeface="Helvetica" pitchFamily="34" charset="0"/>
                        </a:rPr>
                        <a:t>CRE – Residential Housing Project		0.75%</a:t>
                      </a:r>
                    </a:p>
                    <a:p>
                      <a:pPr eaLnBrk="1" hangingPunct="1">
                        <a:lnSpc>
                          <a:spcPct val="90000"/>
                        </a:lnSpc>
                        <a:buClr>
                          <a:schemeClr val="tx1"/>
                        </a:buClr>
                        <a:buSzPct val="100000"/>
                        <a:buFont typeface="Wingdings" pitchFamily="2" charset="2"/>
                        <a:buChar char="§"/>
                      </a:pPr>
                      <a:endParaRPr lang="en-US" sz="2400" dirty="0">
                        <a:solidFill>
                          <a:schemeClr val="tx1"/>
                        </a:solidFill>
                        <a:latin typeface="Helvetica" pitchFamily="34" charset="0"/>
                      </a:endParaRPr>
                    </a:p>
                    <a:p>
                      <a:pPr eaLnBrk="1" hangingPunct="1">
                        <a:lnSpc>
                          <a:spcPct val="90000"/>
                        </a:lnSpc>
                        <a:buClr>
                          <a:schemeClr val="tx1"/>
                        </a:buClr>
                        <a:buSzPct val="100000"/>
                        <a:buFont typeface="Wingdings" pitchFamily="2" charset="2"/>
                        <a:buChar char="§"/>
                      </a:pPr>
                      <a:r>
                        <a:rPr lang="en-US" sz="2400" dirty="0">
                          <a:solidFill>
                            <a:schemeClr val="tx1"/>
                          </a:solidFill>
                          <a:latin typeface="Helvetica" pitchFamily="34" charset="0"/>
                        </a:rPr>
                        <a:t>Others						0.40%</a:t>
                      </a:r>
                    </a:p>
                    <a:p>
                      <a:pPr eaLnBrk="1" hangingPunct="1">
                        <a:lnSpc>
                          <a:spcPct val="90000"/>
                        </a:lnSpc>
                        <a:buClr>
                          <a:schemeClr val="tx1"/>
                        </a:buClr>
                        <a:buSzPct val="100000"/>
                        <a:buFont typeface="Wingdings" pitchFamily="2" charset="2"/>
                        <a:buChar char="§"/>
                      </a:pPr>
                      <a:endParaRPr lang="en-US" sz="2400" dirty="0">
                        <a:solidFill>
                          <a:schemeClr val="tx1"/>
                        </a:solidFill>
                        <a:latin typeface="Helvetica" pitchFamily="34" charset="0"/>
                      </a:endParaRPr>
                    </a:p>
                    <a:p>
                      <a:pPr eaLnBrk="1" hangingPunct="1">
                        <a:lnSpc>
                          <a:spcPct val="90000"/>
                        </a:lnSpc>
                        <a:buClr>
                          <a:schemeClr val="tx1"/>
                        </a:buClr>
                        <a:buSzPct val="100000"/>
                        <a:buFont typeface="Wingdings" pitchFamily="2" charset="2"/>
                        <a:buChar char="§"/>
                      </a:pPr>
                      <a:r>
                        <a:rPr lang="en-US" sz="2400" dirty="0">
                          <a:solidFill>
                            <a:schemeClr val="tx1"/>
                          </a:solidFill>
                          <a:latin typeface="Helvetica" pitchFamily="34" charset="0"/>
                        </a:rPr>
                        <a:t>Housing Loan during teaser rate period	           2.00%</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73</a:t>
            </a:fld>
            <a:endParaRPr lang="en-IN" sz="2000" b="1" dirty="0">
              <a:latin typeface="Helvetica"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Provisioning Norms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84258974"/>
              </p:ext>
            </p:extLst>
          </p:nvPr>
        </p:nvGraphicFramePr>
        <p:xfrm>
          <a:off x="533400" y="980728"/>
          <a:ext cx="8001000" cy="4462272"/>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054096">
                <a:tc>
                  <a:txBody>
                    <a:bodyPr/>
                    <a:lstStyle/>
                    <a:p>
                      <a:pPr eaLnBrk="1" hangingPunct="1">
                        <a:lnSpc>
                          <a:spcPct val="90000"/>
                        </a:lnSpc>
                        <a:buFont typeface="Wingdings" pitchFamily="2" charset="2"/>
                        <a:buNone/>
                      </a:pPr>
                      <a:r>
                        <a:rPr lang="en-US" sz="2400" b="0" dirty="0">
                          <a:latin typeface="Helvetica" pitchFamily="34" charset="0"/>
                        </a:rPr>
                        <a:t>Sub-standard Asset</a:t>
                      </a:r>
                    </a:p>
                    <a:p>
                      <a:pPr eaLnBrk="1" hangingPunct="1">
                        <a:lnSpc>
                          <a:spcPct val="90000"/>
                        </a:lnSpc>
                        <a:buFont typeface="Wingdings" pitchFamily="2" charset="2"/>
                        <a:buNone/>
                      </a:pPr>
                      <a:endParaRPr lang="en-US" sz="2400" b="0" dirty="0">
                        <a:latin typeface="Helvetica" pitchFamily="34" charset="0"/>
                      </a:endParaRPr>
                    </a:p>
                    <a:p>
                      <a:pPr eaLnBrk="1" hangingPunct="1">
                        <a:lnSpc>
                          <a:spcPct val="90000"/>
                        </a:lnSpc>
                        <a:buClr>
                          <a:schemeClr val="tx1"/>
                        </a:buClr>
                        <a:buSzPct val="100000"/>
                        <a:buFont typeface="Wingdings" pitchFamily="2" charset="2"/>
                        <a:buChar char="§"/>
                      </a:pPr>
                      <a:r>
                        <a:rPr lang="en-US" sz="2400" b="0" dirty="0">
                          <a:latin typeface="Helvetica" pitchFamily="34" charset="0"/>
                        </a:rPr>
                        <a:t>15% of total outstanding</a:t>
                      </a:r>
                    </a:p>
                    <a:p>
                      <a:pPr eaLnBrk="1" hangingPunct="1">
                        <a:lnSpc>
                          <a:spcPct val="90000"/>
                        </a:lnSpc>
                        <a:buClr>
                          <a:schemeClr val="tx1"/>
                        </a:buClr>
                        <a:buSzPct val="100000"/>
                        <a:buFont typeface="Wingdings" pitchFamily="2" charset="2"/>
                        <a:buChar char="§"/>
                      </a:pPr>
                      <a:endParaRPr lang="en-US" sz="2400" b="0" dirty="0">
                        <a:latin typeface="Helvetica" pitchFamily="34" charset="0"/>
                      </a:endParaRPr>
                    </a:p>
                    <a:p>
                      <a:pPr eaLnBrk="1" hangingPunct="1">
                        <a:lnSpc>
                          <a:spcPct val="90000"/>
                        </a:lnSpc>
                        <a:buClr>
                          <a:schemeClr val="tx1"/>
                        </a:buClr>
                        <a:buSzPct val="100000"/>
                        <a:buFont typeface="Wingdings" pitchFamily="2" charset="2"/>
                        <a:buChar char="§"/>
                      </a:pPr>
                      <a:r>
                        <a:rPr lang="en-US" sz="2400" b="0" dirty="0">
                          <a:latin typeface="Helvetica" pitchFamily="34" charset="0"/>
                        </a:rPr>
                        <a:t>25% of total outstanding if loan is unsecured</a:t>
                      </a:r>
                    </a:p>
                    <a:p>
                      <a:pPr eaLnBrk="1" hangingPunct="1">
                        <a:lnSpc>
                          <a:spcPct val="90000"/>
                        </a:lnSpc>
                        <a:buClr>
                          <a:schemeClr val="tx1"/>
                        </a:buClr>
                        <a:buSzPct val="100000"/>
                        <a:buFont typeface="Wingdings" pitchFamily="2" charset="2"/>
                        <a:buChar char="§"/>
                      </a:pPr>
                      <a:endParaRPr lang="en-US" sz="2400" b="0" dirty="0">
                        <a:latin typeface="Helvetica" pitchFamily="34" charset="0"/>
                      </a:endParaRPr>
                    </a:p>
                    <a:p>
                      <a:pPr marL="173038" indent="-173038" algn="just" eaLnBrk="1" hangingPunct="1">
                        <a:lnSpc>
                          <a:spcPct val="90000"/>
                        </a:lnSpc>
                        <a:buClr>
                          <a:schemeClr val="tx1"/>
                        </a:buClr>
                        <a:buSzPct val="100000"/>
                        <a:buFont typeface="Wingdings" pitchFamily="2" charset="2"/>
                        <a:buChar char="§"/>
                      </a:pPr>
                      <a:r>
                        <a:rPr lang="en-US" sz="2400" b="0" dirty="0">
                          <a:latin typeface="Helvetica" pitchFamily="34" charset="0"/>
                        </a:rPr>
                        <a:t>20% of total outstanding if infrastructure loan provided its backed by escrow facility with first charge</a:t>
                      </a:r>
                    </a:p>
                    <a:p>
                      <a:pPr marL="173038" indent="-173038" eaLnBrk="1" hangingPunct="1">
                        <a:lnSpc>
                          <a:spcPct val="90000"/>
                        </a:lnSpc>
                        <a:buClr>
                          <a:schemeClr val="tx1"/>
                        </a:buClr>
                        <a:buSzPct val="100000"/>
                        <a:buFont typeface="Wingdings" pitchFamily="2" charset="2"/>
                        <a:buChar char="§"/>
                      </a:pP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1408176">
                <a:tc>
                  <a:txBody>
                    <a:bodyPr/>
                    <a:lstStyle/>
                    <a:p>
                      <a:pPr eaLnBrk="1" hangingPunct="1">
                        <a:lnSpc>
                          <a:spcPct val="90000"/>
                        </a:lnSpc>
                        <a:buClr>
                          <a:schemeClr val="tx1"/>
                        </a:buClr>
                        <a:buSzPct val="100000"/>
                        <a:buFont typeface="Wingdings" pitchFamily="2" charset="2"/>
                        <a:buNone/>
                      </a:pPr>
                      <a:r>
                        <a:rPr lang="en-US" sz="2400" b="0" dirty="0">
                          <a:solidFill>
                            <a:schemeClr val="tx1"/>
                          </a:solidFill>
                          <a:latin typeface="Helvetica" pitchFamily="34" charset="0"/>
                        </a:rPr>
                        <a:t>Definition</a:t>
                      </a:r>
                      <a:r>
                        <a:rPr lang="en-US" sz="2400" b="0" baseline="0" dirty="0">
                          <a:solidFill>
                            <a:schemeClr val="tx1"/>
                          </a:solidFill>
                          <a:latin typeface="Helvetica" pitchFamily="34" charset="0"/>
                        </a:rPr>
                        <a:t> of Secured Loan:</a:t>
                      </a:r>
                    </a:p>
                    <a:p>
                      <a:pPr eaLnBrk="1" hangingPunct="1">
                        <a:lnSpc>
                          <a:spcPct val="90000"/>
                        </a:lnSpc>
                        <a:buClr>
                          <a:schemeClr val="tx1"/>
                        </a:buClr>
                        <a:buSzPct val="100000"/>
                        <a:buFont typeface="Wingdings" pitchFamily="2" charset="2"/>
                        <a:buNone/>
                      </a:pPr>
                      <a:endParaRPr lang="en-US" sz="2400" b="0" baseline="0" dirty="0">
                        <a:solidFill>
                          <a:schemeClr val="tx1"/>
                        </a:solidFill>
                        <a:latin typeface="Helvetica" pitchFamily="34" charset="0"/>
                      </a:endParaRPr>
                    </a:p>
                    <a:p>
                      <a:pPr algn="just" eaLnBrk="1" hangingPunct="1">
                        <a:lnSpc>
                          <a:spcPct val="90000"/>
                        </a:lnSpc>
                        <a:buClr>
                          <a:schemeClr val="tx1"/>
                        </a:buClr>
                        <a:buSzPct val="100000"/>
                        <a:buFont typeface="Wingdings" pitchFamily="2" charset="2"/>
                        <a:buNone/>
                      </a:pPr>
                      <a:r>
                        <a:rPr lang="en-US" sz="2400" b="0" baseline="0" dirty="0">
                          <a:solidFill>
                            <a:schemeClr val="tx1"/>
                          </a:solidFill>
                          <a:latin typeface="Helvetica" pitchFamily="34" charset="0"/>
                        </a:rPr>
                        <a:t>If security is not less than 10% of exposure (funded &amp; non-funded) ab initio</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74</a:t>
            </a:fld>
            <a:endParaRPr lang="en-IN" sz="2000" b="1" dirty="0">
              <a:latin typeface="Helvetica"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Provisioning Norms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309575069"/>
              </p:ext>
            </p:extLst>
          </p:nvPr>
        </p:nvGraphicFramePr>
        <p:xfrm>
          <a:off x="533400" y="980728"/>
          <a:ext cx="8001000" cy="493776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364992">
                <a:tc>
                  <a:txBody>
                    <a:bodyPr/>
                    <a:lstStyle/>
                    <a:p>
                      <a:pPr marL="274320" indent="-274320" eaLnBrk="1" fontAlgn="auto" hangingPunct="1">
                        <a:spcAft>
                          <a:spcPts val="0"/>
                        </a:spcAft>
                        <a:buClr>
                          <a:schemeClr val="accent3"/>
                        </a:buClr>
                        <a:buFont typeface="Wingdings" pitchFamily="2" charset="2"/>
                        <a:buNone/>
                        <a:defRPr/>
                      </a:pPr>
                      <a:r>
                        <a:rPr lang="en-US" sz="2400" b="0" dirty="0">
                          <a:solidFill>
                            <a:schemeClr val="tx1"/>
                          </a:solidFill>
                          <a:latin typeface="Helvetica" pitchFamily="34" charset="0"/>
                        </a:rPr>
                        <a:t>Doubtful Assets:</a:t>
                      </a:r>
                    </a:p>
                    <a:p>
                      <a:pPr marL="274320" indent="-274320" eaLnBrk="1" fontAlgn="auto" hangingPunct="1">
                        <a:spcAft>
                          <a:spcPts val="0"/>
                        </a:spcAft>
                        <a:buClr>
                          <a:schemeClr val="accent3"/>
                        </a:buClr>
                        <a:buFont typeface="Wingdings" pitchFamily="2" charset="2"/>
                        <a:buNone/>
                        <a:defRPr/>
                      </a:pPr>
                      <a:endParaRPr lang="en-US" sz="2400" b="0" dirty="0">
                        <a:solidFill>
                          <a:schemeClr val="tx1"/>
                        </a:solidFill>
                        <a:latin typeface="Helvetica" pitchFamily="34" charset="0"/>
                      </a:endParaRPr>
                    </a:p>
                    <a:p>
                      <a:pPr marL="274320" indent="-274320" eaLnBrk="1" fontAlgn="auto" hangingPunct="1">
                        <a:spcAft>
                          <a:spcPts val="0"/>
                        </a:spcAft>
                        <a:buClr>
                          <a:schemeClr val="accent3"/>
                        </a:buClr>
                        <a:buFont typeface="Wingdings" pitchFamily="2" charset="2"/>
                        <a:buNone/>
                        <a:defRPr/>
                      </a:pPr>
                      <a:r>
                        <a:rPr lang="en-US" sz="2400" b="0" u="sng" dirty="0">
                          <a:solidFill>
                            <a:schemeClr val="tx1"/>
                          </a:solidFill>
                          <a:latin typeface="Helvetica" pitchFamily="34" charset="0"/>
                        </a:rPr>
                        <a:t>Period	Provision </a:t>
                      </a:r>
                      <a:r>
                        <a:rPr lang="en-US" sz="2400" b="0" dirty="0">
                          <a:solidFill>
                            <a:schemeClr val="tx1"/>
                          </a:solidFill>
                          <a:latin typeface="Helvetica" pitchFamily="34" charset="0"/>
                        </a:rPr>
                        <a:t>	                 (</a:t>
                      </a:r>
                      <a:r>
                        <a:rPr lang="en-US" sz="2400" b="0" u="sng" dirty="0">
                          <a:solidFill>
                            <a:schemeClr val="tx1"/>
                          </a:solidFill>
                          <a:latin typeface="Helvetica" pitchFamily="34" charset="0"/>
                        </a:rPr>
                        <a:t>Secured </a:t>
                      </a:r>
                      <a:r>
                        <a:rPr lang="en-US" sz="2400" b="0" dirty="0">
                          <a:solidFill>
                            <a:schemeClr val="tx1"/>
                          </a:solidFill>
                          <a:latin typeface="Helvetica" pitchFamily="34" charset="0"/>
                        </a:rPr>
                        <a:t> +   </a:t>
                      </a:r>
                      <a:r>
                        <a:rPr lang="en-US" sz="2400" b="0" u="sng" dirty="0">
                          <a:solidFill>
                            <a:schemeClr val="tx1"/>
                          </a:solidFill>
                          <a:latin typeface="Helvetica" pitchFamily="34" charset="0"/>
                        </a:rPr>
                        <a:t>Unsecured</a:t>
                      </a:r>
                      <a:r>
                        <a:rPr lang="en-US" sz="2400" b="0" dirty="0">
                          <a:solidFill>
                            <a:schemeClr val="tx1"/>
                          </a:solidFill>
                          <a:latin typeface="Helvetica" pitchFamily="34" charset="0"/>
                        </a:rPr>
                        <a:t>)</a:t>
                      </a:r>
                    </a:p>
                    <a:p>
                      <a:pPr marL="274320" indent="-274320" eaLnBrk="1" fontAlgn="auto" hangingPunct="1">
                        <a:spcAft>
                          <a:spcPts val="0"/>
                        </a:spcAft>
                        <a:buClr>
                          <a:schemeClr val="accent3"/>
                        </a:buClr>
                        <a:buFont typeface="Wingdings" pitchFamily="2" charset="2"/>
                        <a:buNone/>
                        <a:defRPr/>
                      </a:pPr>
                      <a:endParaRPr lang="en-US" sz="1200" b="0" dirty="0">
                        <a:solidFill>
                          <a:schemeClr val="tx1"/>
                        </a:solidFill>
                        <a:latin typeface="Helvetica" pitchFamily="34" charset="0"/>
                      </a:endParaRPr>
                    </a:p>
                    <a:p>
                      <a:pPr marL="274320" indent="-274320" eaLnBrk="1" fontAlgn="auto" hangingPunct="1">
                        <a:spcAft>
                          <a:spcPts val="0"/>
                        </a:spcAft>
                        <a:buClr>
                          <a:schemeClr val="accent3"/>
                        </a:buClr>
                        <a:buFont typeface="Wingdings" pitchFamily="2" charset="2"/>
                        <a:buNone/>
                        <a:defRPr/>
                      </a:pPr>
                      <a:r>
                        <a:rPr lang="en-US" sz="2400" b="0" dirty="0">
                          <a:solidFill>
                            <a:schemeClr val="tx1"/>
                          </a:solidFill>
                          <a:latin typeface="Helvetica" pitchFamily="34" charset="0"/>
                        </a:rPr>
                        <a:t>Up to 1 year				25%	 +         100%</a:t>
                      </a:r>
                    </a:p>
                    <a:p>
                      <a:pPr marL="274320" indent="-274320" eaLnBrk="1" fontAlgn="auto" hangingPunct="1">
                        <a:spcAft>
                          <a:spcPts val="0"/>
                        </a:spcAft>
                        <a:buClr>
                          <a:schemeClr val="accent3"/>
                        </a:buClr>
                        <a:buFont typeface="Wingdings" pitchFamily="2" charset="2"/>
                        <a:buNone/>
                        <a:defRPr/>
                      </a:pPr>
                      <a:r>
                        <a:rPr lang="en-US" sz="2400" b="0" dirty="0">
                          <a:solidFill>
                            <a:schemeClr val="tx1"/>
                          </a:solidFill>
                          <a:latin typeface="Helvetica" pitchFamily="34" charset="0"/>
                        </a:rPr>
                        <a:t>1to 3 years		          		40%	 +          100%</a:t>
                      </a:r>
                    </a:p>
                    <a:p>
                      <a:pPr marL="274320" indent="-274320" eaLnBrk="1" fontAlgn="auto" hangingPunct="1">
                        <a:spcAft>
                          <a:spcPts val="0"/>
                        </a:spcAft>
                        <a:buClr>
                          <a:schemeClr val="accent3"/>
                        </a:buClr>
                        <a:buFont typeface="Wingdings" pitchFamily="2" charset="2"/>
                        <a:buNone/>
                        <a:defRPr/>
                      </a:pPr>
                      <a:r>
                        <a:rPr lang="en-US" sz="2400" b="0" dirty="0">
                          <a:solidFill>
                            <a:schemeClr val="tx1"/>
                          </a:solidFill>
                          <a:latin typeface="Helvetica" pitchFamily="34" charset="0"/>
                        </a:rPr>
                        <a:t>More than 3 years			100%	 +          100%</a:t>
                      </a:r>
                    </a:p>
                    <a:p>
                      <a:pPr marL="274320" indent="-274320" eaLnBrk="1" fontAlgn="auto" hangingPunct="1">
                        <a:spcAft>
                          <a:spcPts val="0"/>
                        </a:spcAft>
                        <a:buClr>
                          <a:schemeClr val="accent3"/>
                        </a:buClr>
                        <a:buFont typeface="Wingdings" pitchFamily="2" charset="2"/>
                        <a:buNone/>
                        <a:defRPr/>
                      </a:pPr>
                      <a:endParaRPr lang="en-US" sz="1200" b="0" dirty="0">
                        <a:solidFill>
                          <a:schemeClr val="tx1"/>
                        </a:solidFill>
                        <a:latin typeface="Helvetica" pitchFamily="34" charset="0"/>
                      </a:endParaRPr>
                    </a:p>
                    <a:p>
                      <a:pPr marL="274320" indent="-274320" eaLnBrk="1" fontAlgn="auto" hangingPunct="1">
                        <a:spcAft>
                          <a:spcPts val="0"/>
                        </a:spcAft>
                        <a:buClr>
                          <a:schemeClr val="accent3"/>
                        </a:buClr>
                        <a:buFont typeface="Wingdings" pitchFamily="2" charset="2"/>
                        <a:buNone/>
                        <a:defRPr/>
                      </a:pPr>
                      <a:endParaRPr lang="en-US" sz="1200" b="0" dirty="0">
                        <a:solidFill>
                          <a:schemeClr val="tx1"/>
                        </a:solidFill>
                        <a:latin typeface="Helvetica" pitchFamily="34" charset="0"/>
                      </a:endParaRPr>
                    </a:p>
                    <a:p>
                      <a:pPr marL="274320" indent="-274320" eaLnBrk="1" fontAlgn="auto" hangingPunct="1">
                        <a:spcAft>
                          <a:spcPts val="0"/>
                        </a:spcAft>
                        <a:buClr>
                          <a:schemeClr val="accent3"/>
                        </a:buClr>
                        <a:buFont typeface="Wingdings" pitchFamily="2" charset="2"/>
                        <a:buNone/>
                        <a:defRPr/>
                      </a:pPr>
                      <a:r>
                        <a:rPr lang="en-US" sz="2400" b="0" dirty="0">
                          <a:solidFill>
                            <a:schemeClr val="tx1"/>
                          </a:solidFill>
                          <a:latin typeface="Helvetica" pitchFamily="34" charset="0"/>
                        </a:rPr>
                        <a:t>Loss Asset	                        100% should be provided for</a:t>
                      </a:r>
                    </a:p>
                    <a:p>
                      <a:pPr marL="173038" indent="-173038" eaLnBrk="1" hangingPunct="1">
                        <a:lnSpc>
                          <a:spcPct val="90000"/>
                        </a:lnSpc>
                        <a:buClr>
                          <a:schemeClr val="tx1"/>
                        </a:buClr>
                        <a:buSzPct val="100000"/>
                        <a:buFont typeface="Wingdings" pitchFamily="2" charset="2"/>
                        <a:buNone/>
                      </a:pPr>
                      <a:endParaRPr lang="en-US" sz="12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1572768">
                <a:tc>
                  <a:txBody>
                    <a:bodyPr/>
                    <a:lstStyle/>
                    <a:p>
                      <a:pPr eaLnBrk="1" hangingPunct="1">
                        <a:lnSpc>
                          <a:spcPct val="90000"/>
                        </a:lnSpc>
                        <a:buClr>
                          <a:schemeClr val="tx1"/>
                        </a:buClr>
                        <a:buSzPct val="100000"/>
                        <a:buFont typeface="Wingdings" pitchFamily="2" charset="2"/>
                        <a:buNone/>
                      </a:pPr>
                      <a:endParaRPr lang="en-US" sz="1200" b="0" baseline="0" dirty="0">
                        <a:solidFill>
                          <a:schemeClr val="tx1"/>
                        </a:solidFill>
                        <a:latin typeface="Helvetica" pitchFamily="34" charset="0"/>
                      </a:endParaRPr>
                    </a:p>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r>
                        <a:rPr lang="en-US" sz="2400" b="0" i="1" dirty="0">
                          <a:solidFill>
                            <a:schemeClr val="tx1"/>
                          </a:solidFill>
                          <a:latin typeface="Helvetica" pitchFamily="34" charset="0"/>
                        </a:rPr>
                        <a:t>*</a:t>
                      </a:r>
                      <a:r>
                        <a:rPr lang="en-US" sz="2400" b="0" i="1" u="sng" dirty="0">
                          <a:solidFill>
                            <a:schemeClr val="tx1"/>
                          </a:solidFill>
                          <a:latin typeface="Helvetica" pitchFamily="34" charset="0"/>
                        </a:rPr>
                        <a:t>Intangible Security</a:t>
                      </a:r>
                      <a:r>
                        <a:rPr lang="en-US" sz="2400" b="0" i="1" dirty="0">
                          <a:solidFill>
                            <a:schemeClr val="tx1"/>
                          </a:solidFill>
                          <a:latin typeface="Helvetica" pitchFamily="34" charset="0"/>
                        </a:rPr>
                        <a:t>: Considered only if backed by legally enforceable and recoverable right over collection and rest of intangibles like rights, licenses, etc. are considered as ‘Unsecured’</a:t>
                      </a:r>
                      <a:endParaRPr lang="en-US" sz="24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75</a:t>
            </a:fld>
            <a:endParaRPr lang="en-IN" sz="2000" b="1" dirty="0">
              <a:latin typeface="Helvetica" pitchFamily="34"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Provisioning Norms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05053768"/>
              </p:ext>
            </p:extLst>
          </p:nvPr>
        </p:nvGraphicFramePr>
        <p:xfrm>
          <a:off x="533400" y="980728"/>
          <a:ext cx="8001000" cy="4751832"/>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1066800">
                <a:tc>
                  <a:txBody>
                    <a:bodyPr/>
                    <a:lstStyle/>
                    <a:p>
                      <a:pPr marL="274320" indent="-274320" eaLnBrk="1" fontAlgn="auto" hangingPunct="1">
                        <a:spcAft>
                          <a:spcPts val="0"/>
                        </a:spcAft>
                        <a:buClr>
                          <a:schemeClr val="accent3"/>
                        </a:buClr>
                        <a:buFont typeface="Wingdings" pitchFamily="2" charset="2"/>
                        <a:buNone/>
                        <a:defRPr/>
                      </a:pPr>
                      <a:r>
                        <a:rPr lang="en-US" sz="2400" b="0" dirty="0">
                          <a:solidFill>
                            <a:schemeClr val="tx1"/>
                          </a:solidFill>
                          <a:latin typeface="Helvetica" pitchFamily="34" charset="0"/>
                        </a:rPr>
                        <a:t>Provisioning</a:t>
                      </a:r>
                      <a:r>
                        <a:rPr lang="en-US" sz="2400" b="0" baseline="0" dirty="0">
                          <a:solidFill>
                            <a:schemeClr val="tx1"/>
                          </a:solidFill>
                          <a:latin typeface="Helvetica" pitchFamily="34" charset="0"/>
                        </a:rPr>
                        <a:t> for Country Risk</a:t>
                      </a:r>
                    </a:p>
                    <a:p>
                      <a:pPr marL="0" indent="0" algn="just" eaLnBrk="1" fontAlgn="auto" hangingPunct="1">
                        <a:spcAft>
                          <a:spcPts val="0"/>
                        </a:spcAft>
                        <a:buClr>
                          <a:schemeClr val="accent3"/>
                        </a:buClr>
                        <a:buFont typeface="Wingdings" pitchFamily="2" charset="2"/>
                        <a:buNone/>
                        <a:defRPr/>
                      </a:pPr>
                      <a:r>
                        <a:rPr lang="en-US" sz="2000" b="0" i="1" dirty="0"/>
                        <a:t>In respect of a country where its net funded exposure is ≥ 1% of its total assets</a:t>
                      </a:r>
                      <a:endParaRPr lang="en-US" sz="2400" b="0" i="1"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3685032">
                <a:tc>
                  <a:txBody>
                    <a:bodyPr/>
                    <a:lstStyle/>
                    <a:p>
                      <a:pPr eaLnBrk="1" hangingPunct="1">
                        <a:lnSpc>
                          <a:spcPct val="90000"/>
                        </a:lnSpc>
                        <a:buClr>
                          <a:schemeClr val="tx1"/>
                        </a:buClr>
                        <a:buSzPct val="100000"/>
                        <a:buFont typeface="Wingdings" pitchFamily="2" charset="2"/>
                        <a:buNone/>
                      </a:pPr>
                      <a:endParaRPr lang="en-US" sz="2400" b="0" dirty="0">
                        <a:solidFill>
                          <a:schemeClr val="tx1"/>
                        </a:solidFill>
                        <a:latin typeface="Helvetica" pitchFamily="34" charset="0"/>
                      </a:endParaRPr>
                    </a:p>
                    <a:p>
                      <a:pPr eaLnBrk="1" hangingPunct="1">
                        <a:lnSpc>
                          <a:spcPct val="90000"/>
                        </a:lnSpc>
                        <a:buClr>
                          <a:schemeClr val="tx1"/>
                        </a:buClr>
                        <a:buSzPct val="100000"/>
                        <a:buFont typeface="Wingdings" pitchFamily="2" charset="2"/>
                        <a:buNone/>
                      </a:pPr>
                      <a:endParaRPr lang="en-US" sz="2400" b="0" dirty="0">
                        <a:solidFill>
                          <a:schemeClr val="tx1"/>
                        </a:solidFill>
                        <a:latin typeface="Helvetica" pitchFamily="34" charset="0"/>
                      </a:endParaRPr>
                    </a:p>
                    <a:p>
                      <a:pPr eaLnBrk="1" hangingPunct="1">
                        <a:lnSpc>
                          <a:spcPct val="90000"/>
                        </a:lnSpc>
                        <a:buClr>
                          <a:schemeClr val="tx1"/>
                        </a:buClr>
                        <a:buSzPct val="100000"/>
                        <a:buFont typeface="Wingdings" pitchFamily="2" charset="2"/>
                        <a:buNone/>
                      </a:pPr>
                      <a:endParaRPr lang="en-US" sz="2400" b="0" dirty="0">
                        <a:solidFill>
                          <a:schemeClr val="tx1"/>
                        </a:solidFill>
                        <a:latin typeface="Helvetica" pitchFamily="34" charset="0"/>
                      </a:endParaRPr>
                    </a:p>
                    <a:p>
                      <a:pPr eaLnBrk="1" hangingPunct="1">
                        <a:lnSpc>
                          <a:spcPct val="90000"/>
                        </a:lnSpc>
                        <a:buClr>
                          <a:schemeClr val="tx1"/>
                        </a:buClr>
                        <a:buSzPct val="100000"/>
                        <a:buFont typeface="Wingdings" pitchFamily="2" charset="2"/>
                        <a:buNone/>
                      </a:pPr>
                      <a:endParaRPr lang="en-US" sz="2400" b="0" dirty="0">
                        <a:solidFill>
                          <a:schemeClr val="tx1"/>
                        </a:solidFill>
                        <a:latin typeface="Helvetica" pitchFamily="34" charset="0"/>
                      </a:endParaRPr>
                    </a:p>
                    <a:p>
                      <a:pPr eaLnBrk="1" hangingPunct="1">
                        <a:lnSpc>
                          <a:spcPct val="90000"/>
                        </a:lnSpc>
                        <a:buClr>
                          <a:schemeClr val="tx1"/>
                        </a:buClr>
                        <a:buSzPct val="100000"/>
                        <a:buFont typeface="Wingdings" pitchFamily="2" charset="2"/>
                        <a:buNone/>
                      </a:pPr>
                      <a:endParaRPr lang="en-US" sz="2400" b="0" dirty="0">
                        <a:solidFill>
                          <a:schemeClr val="tx1"/>
                        </a:solidFill>
                        <a:latin typeface="Helvetica" pitchFamily="34" charset="0"/>
                      </a:endParaRPr>
                    </a:p>
                    <a:p>
                      <a:pPr eaLnBrk="1" hangingPunct="1">
                        <a:lnSpc>
                          <a:spcPct val="90000"/>
                        </a:lnSpc>
                        <a:buClr>
                          <a:schemeClr val="tx1"/>
                        </a:buClr>
                        <a:buSzPct val="100000"/>
                        <a:buFont typeface="Wingdings" pitchFamily="2" charset="2"/>
                        <a:buNone/>
                      </a:pPr>
                      <a:endParaRPr lang="en-US" sz="2400" b="0" dirty="0">
                        <a:solidFill>
                          <a:schemeClr val="tx1"/>
                        </a:solidFill>
                        <a:latin typeface="Helvetica" pitchFamily="34" charset="0"/>
                      </a:endParaRPr>
                    </a:p>
                    <a:p>
                      <a:pPr eaLnBrk="1" hangingPunct="1">
                        <a:lnSpc>
                          <a:spcPct val="90000"/>
                        </a:lnSpc>
                        <a:buClr>
                          <a:schemeClr val="tx1"/>
                        </a:buClr>
                        <a:buSzPct val="100000"/>
                        <a:buFont typeface="Wingdings" pitchFamily="2" charset="2"/>
                        <a:buNone/>
                      </a:pPr>
                      <a:endParaRPr lang="en-US" sz="2400" b="0" dirty="0">
                        <a:solidFill>
                          <a:schemeClr val="tx1"/>
                        </a:solidFill>
                        <a:latin typeface="Helvetica" pitchFamily="34" charset="0"/>
                      </a:endParaRPr>
                    </a:p>
                    <a:p>
                      <a:pPr eaLnBrk="1" hangingPunct="1">
                        <a:lnSpc>
                          <a:spcPct val="90000"/>
                        </a:lnSpc>
                        <a:buClr>
                          <a:schemeClr val="tx1"/>
                        </a:buClr>
                        <a:buSzPct val="100000"/>
                        <a:buFont typeface="Wingdings" pitchFamily="2" charset="2"/>
                        <a:buNone/>
                      </a:pPr>
                      <a:endParaRPr lang="en-US" sz="2400" b="0" dirty="0">
                        <a:solidFill>
                          <a:schemeClr val="tx1"/>
                        </a:solidFill>
                        <a:latin typeface="Helvetica" pitchFamily="34" charset="0"/>
                      </a:endParaRPr>
                    </a:p>
                    <a:p>
                      <a:pPr eaLnBrk="1" hangingPunct="1">
                        <a:lnSpc>
                          <a:spcPct val="90000"/>
                        </a:lnSpc>
                        <a:buClr>
                          <a:schemeClr val="tx1"/>
                        </a:buClr>
                        <a:buSzPct val="100000"/>
                        <a:buFont typeface="Wingdings" pitchFamily="2" charset="2"/>
                        <a:buNone/>
                      </a:pPr>
                      <a:endParaRPr lang="en-US" sz="2400" b="0" dirty="0">
                        <a:solidFill>
                          <a:schemeClr val="tx1"/>
                        </a:solidFill>
                        <a:latin typeface="Helvetica" pitchFamily="34" charset="0"/>
                      </a:endParaRPr>
                    </a:p>
                    <a:p>
                      <a:pPr eaLnBrk="1" hangingPunct="1">
                        <a:lnSpc>
                          <a:spcPct val="90000"/>
                        </a:lnSpc>
                        <a:buClr>
                          <a:schemeClr val="tx1"/>
                        </a:buClr>
                        <a:buSzPct val="100000"/>
                        <a:buFont typeface="Wingdings" pitchFamily="2" charset="2"/>
                        <a:buNone/>
                      </a:pPr>
                      <a:endParaRPr lang="en-US" sz="2400" b="0" dirty="0">
                        <a:solidFill>
                          <a:schemeClr val="tx1"/>
                        </a:solidFill>
                        <a:latin typeface="Helvetica" pitchFamily="34" charset="0"/>
                      </a:endParaRPr>
                    </a:p>
                    <a:p>
                      <a:pPr algn="ctr" eaLnBrk="1" hangingPunct="1">
                        <a:lnSpc>
                          <a:spcPct val="90000"/>
                        </a:lnSpc>
                        <a:buClr>
                          <a:schemeClr val="tx1"/>
                        </a:buClr>
                        <a:buSzPct val="100000"/>
                        <a:buFont typeface="Wingdings" pitchFamily="2" charset="2"/>
                        <a:buNone/>
                      </a:pPr>
                      <a:r>
                        <a:rPr lang="en-US" sz="1800" b="0" dirty="0">
                          <a:solidFill>
                            <a:schemeClr val="tx1"/>
                          </a:solidFill>
                          <a:latin typeface="Helvetica" pitchFamily="34" charset="0"/>
                        </a:rPr>
                        <a:t>*Lower Provision</a:t>
                      </a:r>
                      <a:r>
                        <a:rPr lang="en-US" sz="1800" b="0" baseline="0" dirty="0">
                          <a:solidFill>
                            <a:schemeClr val="tx1"/>
                          </a:solidFill>
                          <a:latin typeface="Helvetica" pitchFamily="34" charset="0"/>
                        </a:rPr>
                        <a:t> @ 25% w.r.t. short term (180 d) exposures</a:t>
                      </a:r>
                      <a:endParaRPr lang="en-US" sz="18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76</a:t>
            </a:fld>
            <a:endParaRPr lang="en-IN" sz="2000" b="1" dirty="0">
              <a:latin typeface="Helvetica"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038757499"/>
              </p:ext>
            </p:extLst>
          </p:nvPr>
        </p:nvGraphicFramePr>
        <p:xfrm>
          <a:off x="755576" y="2204864"/>
          <a:ext cx="7704855" cy="2966720"/>
        </p:xfrm>
        <a:graphic>
          <a:graphicData uri="http://schemas.openxmlformats.org/drawingml/2006/table">
            <a:tbl>
              <a:tblPr firstRow="1" bandRow="1">
                <a:tableStyleId>{5C22544A-7EE6-4342-B048-85BDC9FD1C3A}</a:tableStyleId>
              </a:tblPr>
              <a:tblGrid>
                <a:gridCol w="2568285">
                  <a:extLst>
                    <a:ext uri="{9D8B030D-6E8A-4147-A177-3AD203B41FA5}">
                      <a16:colId xmlns:a16="http://schemas.microsoft.com/office/drawing/2014/main" val="20000"/>
                    </a:ext>
                  </a:extLst>
                </a:gridCol>
                <a:gridCol w="2568285">
                  <a:extLst>
                    <a:ext uri="{9D8B030D-6E8A-4147-A177-3AD203B41FA5}">
                      <a16:colId xmlns:a16="http://schemas.microsoft.com/office/drawing/2014/main" val="20001"/>
                    </a:ext>
                  </a:extLst>
                </a:gridCol>
                <a:gridCol w="2568285">
                  <a:extLst>
                    <a:ext uri="{9D8B030D-6E8A-4147-A177-3AD203B41FA5}">
                      <a16:colId xmlns:a16="http://schemas.microsoft.com/office/drawing/2014/main" val="20002"/>
                    </a:ext>
                  </a:extLst>
                </a:gridCol>
              </a:tblGrid>
              <a:tr h="370840">
                <a:tc>
                  <a:txBody>
                    <a:bodyPr/>
                    <a:lstStyle/>
                    <a:p>
                      <a:pPr algn="ctr"/>
                      <a:r>
                        <a:rPr lang="en-US" b="0" dirty="0">
                          <a:solidFill>
                            <a:schemeClr val="tx1"/>
                          </a:solidFill>
                          <a:latin typeface="Helvetica" pitchFamily="34" charset="0"/>
                        </a:rPr>
                        <a:t>Risk Category</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ECGC</a:t>
                      </a:r>
                      <a:r>
                        <a:rPr lang="en-US" b="0" baseline="0" dirty="0">
                          <a:solidFill>
                            <a:schemeClr val="tx1"/>
                          </a:solidFill>
                          <a:latin typeface="Helvetica" pitchFamily="34" charset="0"/>
                        </a:rPr>
                        <a:t> Classification</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Provision % age*</a:t>
                      </a:r>
                      <a:endParaRPr lang="en-IN"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370840">
                <a:tc>
                  <a:txBody>
                    <a:bodyPr/>
                    <a:lstStyle/>
                    <a:p>
                      <a:pPr algn="ctr"/>
                      <a:r>
                        <a:rPr lang="en-US" b="0" dirty="0">
                          <a:solidFill>
                            <a:schemeClr val="tx1"/>
                          </a:solidFill>
                          <a:latin typeface="Helvetica" pitchFamily="34" charset="0"/>
                        </a:rPr>
                        <a:t>Insignificant</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A1</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0.25</a:t>
                      </a:r>
                      <a:endParaRPr lang="en-IN"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370840">
                <a:tc>
                  <a:txBody>
                    <a:bodyPr/>
                    <a:lstStyle/>
                    <a:p>
                      <a:pPr algn="ctr"/>
                      <a:r>
                        <a:rPr lang="en-US" b="0" dirty="0">
                          <a:solidFill>
                            <a:schemeClr val="tx1"/>
                          </a:solidFill>
                          <a:latin typeface="Helvetica" pitchFamily="34" charset="0"/>
                        </a:rPr>
                        <a:t>Low</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A2</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0.25</a:t>
                      </a:r>
                      <a:endParaRPr lang="en-IN"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r h="370840">
                <a:tc>
                  <a:txBody>
                    <a:bodyPr/>
                    <a:lstStyle/>
                    <a:p>
                      <a:pPr algn="ctr"/>
                      <a:r>
                        <a:rPr lang="en-US" b="0" dirty="0">
                          <a:solidFill>
                            <a:schemeClr val="tx1"/>
                          </a:solidFill>
                          <a:latin typeface="Helvetica" pitchFamily="34" charset="0"/>
                        </a:rPr>
                        <a:t>Moderate</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B1</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5</a:t>
                      </a:r>
                      <a:endParaRPr lang="en-IN"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3"/>
                  </a:ext>
                </a:extLst>
              </a:tr>
              <a:tr h="370840">
                <a:tc>
                  <a:txBody>
                    <a:bodyPr/>
                    <a:lstStyle/>
                    <a:p>
                      <a:pPr algn="ctr"/>
                      <a:r>
                        <a:rPr lang="en-US" b="0" dirty="0">
                          <a:solidFill>
                            <a:schemeClr val="tx1"/>
                          </a:solidFill>
                          <a:latin typeface="Helvetica" pitchFamily="34" charset="0"/>
                        </a:rPr>
                        <a:t>High</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B2</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20</a:t>
                      </a:r>
                      <a:endParaRPr lang="en-IN"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4"/>
                  </a:ext>
                </a:extLst>
              </a:tr>
              <a:tr h="370840">
                <a:tc>
                  <a:txBody>
                    <a:bodyPr/>
                    <a:lstStyle/>
                    <a:p>
                      <a:pPr algn="ctr"/>
                      <a:r>
                        <a:rPr lang="en-US" b="0" dirty="0">
                          <a:solidFill>
                            <a:schemeClr val="tx1"/>
                          </a:solidFill>
                          <a:latin typeface="Helvetica" pitchFamily="34" charset="0"/>
                        </a:rPr>
                        <a:t>Very High</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C1</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25</a:t>
                      </a:r>
                      <a:endParaRPr lang="en-IN"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5"/>
                  </a:ext>
                </a:extLst>
              </a:tr>
              <a:tr h="370840">
                <a:tc>
                  <a:txBody>
                    <a:bodyPr/>
                    <a:lstStyle/>
                    <a:p>
                      <a:pPr algn="ctr"/>
                      <a:r>
                        <a:rPr lang="en-US" b="0" dirty="0">
                          <a:solidFill>
                            <a:schemeClr val="tx1"/>
                          </a:solidFill>
                          <a:latin typeface="Helvetica" pitchFamily="34" charset="0"/>
                        </a:rPr>
                        <a:t>Restricted</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C2</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100</a:t>
                      </a:r>
                      <a:endParaRPr lang="en-IN"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6"/>
                  </a:ext>
                </a:extLst>
              </a:tr>
              <a:tr h="370840">
                <a:tc>
                  <a:txBody>
                    <a:bodyPr/>
                    <a:lstStyle/>
                    <a:p>
                      <a:pPr algn="ctr"/>
                      <a:r>
                        <a:rPr lang="en-US" b="0" dirty="0">
                          <a:solidFill>
                            <a:schemeClr val="tx1"/>
                          </a:solidFill>
                          <a:latin typeface="Helvetica" pitchFamily="34" charset="0"/>
                        </a:rPr>
                        <a:t>Off-Credit</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D</a:t>
                      </a:r>
                      <a:endParaRPr lang="en-IN" b="0" dirty="0">
                        <a:solidFill>
                          <a:schemeClr val="tx1"/>
                        </a:solidFill>
                        <a:latin typeface="Helvetica" pitchFamily="34" charset="0"/>
                      </a:endParaRPr>
                    </a:p>
                  </a:txBody>
                  <a:tcPr>
                    <a:solidFill>
                      <a:schemeClr val="accent1">
                        <a:alpha val="0"/>
                      </a:schemeClr>
                    </a:solidFill>
                  </a:tcPr>
                </a:tc>
                <a:tc>
                  <a:txBody>
                    <a:bodyPr/>
                    <a:lstStyle/>
                    <a:p>
                      <a:pPr algn="ctr"/>
                      <a:r>
                        <a:rPr lang="en-US" b="0" dirty="0">
                          <a:solidFill>
                            <a:schemeClr val="tx1"/>
                          </a:solidFill>
                          <a:latin typeface="Helvetica" pitchFamily="34" charset="0"/>
                        </a:rPr>
                        <a:t>100</a:t>
                      </a:r>
                      <a:endParaRPr lang="en-IN"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Provisioning Norms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46576233"/>
              </p:ext>
            </p:extLst>
          </p:nvPr>
        </p:nvGraphicFramePr>
        <p:xfrm>
          <a:off x="533400" y="980728"/>
          <a:ext cx="8001000" cy="5125212"/>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67842">
                <a:tc>
                  <a:txBody>
                    <a:bodyPr/>
                    <a:lstStyle/>
                    <a:p>
                      <a:pPr marL="274320" indent="-274320" eaLnBrk="1" fontAlgn="auto" hangingPunct="1">
                        <a:spcAft>
                          <a:spcPts val="0"/>
                        </a:spcAft>
                        <a:buClr>
                          <a:schemeClr val="accent3"/>
                        </a:buClr>
                        <a:buFont typeface="Wingdings" pitchFamily="2" charset="2"/>
                        <a:buNone/>
                        <a:defRPr/>
                      </a:pPr>
                      <a:r>
                        <a:rPr lang="en-US" sz="2400" b="0" dirty="0">
                          <a:solidFill>
                            <a:schemeClr val="tx1"/>
                          </a:solidFill>
                          <a:latin typeface="Helvetica" pitchFamily="34" charset="0"/>
                        </a:rPr>
                        <a:t>Provisions under Special Circumstances</a:t>
                      </a:r>
                    </a:p>
                    <a:p>
                      <a:pPr marL="173038" indent="-173038" eaLnBrk="1" hangingPunct="1">
                        <a:lnSpc>
                          <a:spcPct val="90000"/>
                        </a:lnSpc>
                        <a:buClr>
                          <a:schemeClr val="tx1"/>
                        </a:buClr>
                        <a:buSzPct val="100000"/>
                        <a:buFont typeface="Wingdings" pitchFamily="2" charset="2"/>
                        <a:buNone/>
                      </a:pPr>
                      <a:endParaRPr lang="en-US" sz="12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1774506">
                <a:tc>
                  <a:txBody>
                    <a:bodyPr/>
                    <a:lstStyle/>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r>
                        <a:rPr lang="en-US" sz="2400" dirty="0">
                          <a:solidFill>
                            <a:schemeClr val="tx1"/>
                          </a:solidFill>
                          <a:latin typeface="Helvetica" pitchFamily="34" charset="0"/>
                        </a:rPr>
                        <a:t>Advances guaranteed by CGTMSE / CRGFTLIH / ECGC, Provision should be made only for balance in excess of the amount guaranteed by these corporations</a:t>
                      </a:r>
                    </a:p>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endParaRPr lang="en-US" sz="1200" dirty="0">
                        <a:solidFill>
                          <a:schemeClr val="tx1"/>
                        </a:solidFill>
                        <a:latin typeface="Helvetica" pitchFamily="34" charset="0"/>
                      </a:endParaRPr>
                    </a:p>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r>
                        <a:rPr lang="en-US" sz="1600" b="0" i="1" dirty="0">
                          <a:solidFill>
                            <a:schemeClr val="tx1"/>
                          </a:solidFill>
                          <a:latin typeface="Helvetica" pitchFamily="34" charset="0"/>
                        </a:rPr>
                        <a:t>CGTMSE: Credit Guarantee Fund Trust for Micro and Small Enterprises</a:t>
                      </a:r>
                    </a:p>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endParaRPr lang="en-US" sz="1900" b="0" i="1" dirty="0">
                        <a:solidFill>
                          <a:schemeClr val="tx1"/>
                        </a:solidFill>
                        <a:latin typeface="Helvetica" pitchFamily="34" charset="0"/>
                      </a:endParaRPr>
                    </a:p>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r>
                        <a:rPr lang="en-US" sz="1600" b="0" i="1" dirty="0">
                          <a:solidFill>
                            <a:schemeClr val="tx1"/>
                          </a:solidFill>
                          <a:latin typeface="Helvetica" pitchFamily="34" charset="0"/>
                        </a:rPr>
                        <a:t>CRGFTLIH: Credit Risk Guarantee Fund Trust for Low Income Housing</a:t>
                      </a:r>
                    </a:p>
                  </a:txBody>
                  <a:tcPr>
                    <a:solidFill>
                      <a:schemeClr val="accent1">
                        <a:alpha val="0"/>
                      </a:schemeClr>
                    </a:solidFill>
                  </a:tcPr>
                </a:tc>
                <a:extLst>
                  <a:ext uri="{0D108BD9-81ED-4DB2-BD59-A6C34878D82A}">
                    <a16:rowId xmlns:a16="http://schemas.microsoft.com/office/drawing/2014/main" val="10001"/>
                  </a:ext>
                </a:extLst>
              </a:tr>
              <a:tr h="2338172">
                <a:tc>
                  <a:txBody>
                    <a:bodyPr/>
                    <a:lstStyle/>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r>
                        <a:rPr lang="en-US" sz="2400" b="0" i="0" u="sng" dirty="0">
                          <a:solidFill>
                            <a:schemeClr val="tx1"/>
                          </a:solidFill>
                          <a:latin typeface="Helvetica" pitchFamily="34" charset="0"/>
                        </a:rPr>
                        <a:t>Take Out Finance</a:t>
                      </a:r>
                    </a:p>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endParaRPr lang="en-US" sz="1200" b="0" i="0" dirty="0">
                        <a:solidFill>
                          <a:schemeClr val="tx1"/>
                        </a:solidFill>
                        <a:latin typeface="Helvetica" pitchFamily="34" charset="0"/>
                      </a:endParaRPr>
                    </a:p>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r>
                        <a:rPr lang="en-US" sz="2400" b="0" i="0" dirty="0">
                          <a:solidFill>
                            <a:schemeClr val="tx1"/>
                          </a:solidFill>
                          <a:latin typeface="Helvetica" pitchFamily="34" charset="0"/>
                        </a:rPr>
                        <a:t>Transactions that involve prior commitments shall be governed by the circular DBOD.No.BP.BC.144/21.04.048-2000 dated February 29, 2000 on “Income Recognition, Asset Classification, Provisioning and other related matters and Capital Adequacy Standards – Takeout Finance”.</a:t>
                      </a:r>
                    </a:p>
                  </a:txBody>
                  <a:tcPr>
                    <a:solidFill>
                      <a:schemeClr val="accent1">
                        <a:alpha val="0"/>
                      </a:schemeClr>
                    </a:solidFill>
                  </a:tcPr>
                </a:tc>
                <a:extLst>
                  <a:ext uri="{0D108BD9-81ED-4DB2-BD59-A6C34878D82A}">
                    <a16:rowId xmlns:a16="http://schemas.microsoft.com/office/drawing/2014/main" val="2179612439"/>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77</a:t>
            </a:fld>
            <a:endParaRPr lang="en-IN" sz="2000" b="1" dirty="0">
              <a:latin typeface="Helvetica"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Other Aspects</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3400" y="980728"/>
          <a:ext cx="8001000" cy="400046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621792">
                <a:tc>
                  <a:txBody>
                    <a:bodyPr/>
                    <a:lstStyle/>
                    <a:p>
                      <a:pPr marL="274320" indent="-274320" eaLnBrk="1" fontAlgn="auto" hangingPunct="1">
                        <a:spcAft>
                          <a:spcPts val="0"/>
                        </a:spcAft>
                        <a:buClr>
                          <a:schemeClr val="accent3"/>
                        </a:buClr>
                        <a:buFont typeface="Wingdings" pitchFamily="2" charset="2"/>
                        <a:buNone/>
                        <a:defRPr/>
                      </a:pPr>
                      <a:r>
                        <a:rPr lang="en-US" sz="2400" b="1" dirty="0">
                          <a:solidFill>
                            <a:schemeClr val="tx1"/>
                          </a:solidFill>
                          <a:latin typeface="Helvetica" pitchFamily="34" charset="0"/>
                        </a:rPr>
                        <a:t>Post Shipment Suppliers’ Credit</a:t>
                      </a:r>
                    </a:p>
                    <a:p>
                      <a:pPr marL="173038" indent="-173038" eaLnBrk="1" hangingPunct="1">
                        <a:lnSpc>
                          <a:spcPct val="90000"/>
                        </a:lnSpc>
                        <a:buClr>
                          <a:schemeClr val="tx1"/>
                        </a:buClr>
                        <a:buSzPct val="100000"/>
                        <a:buFont typeface="Wingdings" pitchFamily="2" charset="2"/>
                        <a:buNone/>
                      </a:pPr>
                      <a:endParaRPr lang="en-US" sz="1200" b="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1408176">
                <a:tc>
                  <a:txBody>
                    <a:bodyPr/>
                    <a:lstStyle/>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r>
                        <a:rPr lang="en-US" sz="2400" dirty="0" err="1">
                          <a:solidFill>
                            <a:schemeClr val="tx1"/>
                          </a:solidFill>
                          <a:latin typeface="Helvetica" pitchFamily="34" charset="0"/>
                        </a:rPr>
                        <a:t>Exim</a:t>
                      </a:r>
                      <a:r>
                        <a:rPr lang="en-US" sz="2400" dirty="0">
                          <a:solidFill>
                            <a:schemeClr val="tx1"/>
                          </a:solidFill>
                          <a:latin typeface="Helvetica" pitchFamily="34" charset="0"/>
                        </a:rPr>
                        <a:t> Bank has introduced Guarantee-cum-Refinance Scheme</a:t>
                      </a:r>
                    </a:p>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r>
                        <a:rPr lang="en-US" sz="2400" b="0" i="0" baseline="0" dirty="0">
                          <a:solidFill>
                            <a:schemeClr val="tx1"/>
                          </a:solidFill>
                          <a:latin typeface="Helvetica" pitchFamily="34" charset="0"/>
                        </a:rPr>
                        <a:t>(Guarantee to settle claim within period of 30 days)</a:t>
                      </a:r>
                    </a:p>
                    <a:p>
                      <a:pPr marL="0" marR="0" indent="0" algn="just" defTabSz="914400" rtl="0" eaLnBrk="1" fontAlgn="auto" latinLnBrk="0" hangingPunct="1">
                        <a:lnSpc>
                          <a:spcPct val="90000"/>
                        </a:lnSpc>
                        <a:spcBef>
                          <a:spcPts val="0"/>
                        </a:spcBef>
                        <a:spcAft>
                          <a:spcPts val="0"/>
                        </a:spcAft>
                        <a:buClr>
                          <a:schemeClr val="tx1"/>
                        </a:buClr>
                        <a:buSzPct val="100000"/>
                        <a:buFont typeface="Wingdings" pitchFamily="2" charset="2"/>
                        <a:buNone/>
                        <a:tabLst/>
                        <a:defRPr/>
                      </a:pPr>
                      <a:endParaRPr lang="en-US" sz="2400" b="0" i="0" baseline="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562320">
                <a:tc>
                  <a:txBody>
                    <a:bodyPr/>
                    <a:lstStyle/>
                    <a:p>
                      <a:pPr marL="6350" indent="-12700" algn="just" eaLnBrk="1" fontAlgn="auto" hangingPunct="1">
                        <a:lnSpc>
                          <a:spcPct val="120000"/>
                        </a:lnSpc>
                        <a:spcBef>
                          <a:spcPts val="0"/>
                        </a:spcBef>
                        <a:spcAft>
                          <a:spcPts val="0"/>
                        </a:spcAft>
                        <a:buClr>
                          <a:schemeClr val="tx1"/>
                        </a:buClr>
                        <a:defRPr/>
                      </a:pPr>
                      <a:r>
                        <a:rPr lang="en-US" sz="2200" b="1" i="0" dirty="0">
                          <a:solidFill>
                            <a:schemeClr val="tx1"/>
                          </a:solidFill>
                          <a:latin typeface="Helvetica" pitchFamily="34" charset="0"/>
                        </a:rPr>
                        <a:t>Export Project</a:t>
                      </a:r>
                      <a:r>
                        <a:rPr lang="en-US" sz="2200" b="1" i="0" baseline="0" dirty="0">
                          <a:solidFill>
                            <a:schemeClr val="tx1"/>
                          </a:solidFill>
                          <a:latin typeface="Helvetica" pitchFamily="34" charset="0"/>
                        </a:rPr>
                        <a:t> Finance</a:t>
                      </a:r>
                      <a:endParaRPr lang="en-US" sz="2200" b="1"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r h="1408176">
                <a:tc>
                  <a:txBody>
                    <a:bodyPr/>
                    <a:lstStyle/>
                    <a:p>
                      <a:pPr marL="6350" indent="-12700" algn="just" eaLnBrk="1" fontAlgn="auto" hangingPunct="1">
                        <a:lnSpc>
                          <a:spcPct val="120000"/>
                        </a:lnSpc>
                        <a:spcBef>
                          <a:spcPts val="0"/>
                        </a:spcBef>
                        <a:spcAft>
                          <a:spcPts val="0"/>
                        </a:spcAft>
                        <a:buClr>
                          <a:schemeClr val="tx1"/>
                        </a:buClr>
                        <a:defRPr/>
                      </a:pPr>
                      <a:r>
                        <a:rPr lang="en-US" sz="2400" dirty="0">
                          <a:solidFill>
                            <a:schemeClr val="tx1"/>
                          </a:solidFill>
                          <a:latin typeface="Helvetica" pitchFamily="34" charset="0"/>
                        </a:rPr>
                        <a:t>The lending bank needs establish through documentary evidence that importer has cleared the dues in full in the bank abroad when its PA</a:t>
                      </a:r>
                      <a:endParaRPr lang="en-US" sz="2200" b="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3"/>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78</a:t>
            </a:fld>
            <a:endParaRPr lang="en-IN" sz="2000" b="1" dirty="0">
              <a:latin typeface="Helvetica"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Guidelines on Restructuring of Advances</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9552" y="1412776"/>
          <a:ext cx="8001000" cy="4240853"/>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8389">
                <a:tc>
                  <a:txBody>
                    <a:bodyPr/>
                    <a:lstStyle/>
                    <a:p>
                      <a:pPr lvl="0" algn="ctr" eaLnBrk="1" hangingPunct="1">
                        <a:buClr>
                          <a:schemeClr val="tx1"/>
                        </a:buClr>
                        <a:buSzPct val="100000"/>
                        <a:buFont typeface="Wingdings" pitchFamily="2" charset="2"/>
                        <a:buNone/>
                      </a:pPr>
                      <a:r>
                        <a:rPr lang="en-US" sz="2400" b="0" i="0" dirty="0">
                          <a:solidFill>
                            <a:schemeClr val="tx1"/>
                          </a:solidFill>
                          <a:latin typeface="Helvetica" pitchFamily="34" charset="0"/>
                        </a:rPr>
                        <a:t>Categories of Loan which can be restructured</a:t>
                      </a:r>
                    </a:p>
                  </a:txBody>
                  <a:tcPr>
                    <a:solidFill>
                      <a:schemeClr val="accent1">
                        <a:alpha val="0"/>
                      </a:schemeClr>
                    </a:solidFill>
                  </a:tcPr>
                </a:tc>
                <a:extLst>
                  <a:ext uri="{0D108BD9-81ED-4DB2-BD59-A6C34878D82A}">
                    <a16:rowId xmlns:a16="http://schemas.microsoft.com/office/drawing/2014/main" val="10000"/>
                  </a:ext>
                </a:extLst>
              </a:tr>
              <a:tr h="3712464">
                <a:tc>
                  <a:txBody>
                    <a:bodyPr/>
                    <a:lstStyle/>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79</a:t>
            </a:fld>
            <a:endParaRPr lang="en-IN" sz="2000" b="1" dirty="0">
              <a:latin typeface="Helvetica" pitchFamily="34" charset="0"/>
            </a:endParaRPr>
          </a:p>
        </p:txBody>
      </p:sp>
      <p:sp>
        <p:nvSpPr>
          <p:cNvPr id="6" name="Rounded Rectangle 5"/>
          <p:cNvSpPr/>
          <p:nvPr/>
        </p:nvSpPr>
        <p:spPr bwMode="auto">
          <a:xfrm>
            <a:off x="683568" y="2276872"/>
            <a:ext cx="2880320" cy="720080"/>
          </a:xfrm>
          <a:prstGeom prst="roundRect">
            <a:avLst/>
          </a:prstGeom>
          <a:solidFill>
            <a:schemeClr val="accent4">
              <a:lumMod val="75000"/>
              <a:alpha val="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effectLst/>
                <a:latin typeface="Helvetica" pitchFamily="34" charset="0"/>
              </a:rPr>
              <a:t>Industrial Units</a:t>
            </a:r>
            <a:endParaRPr kumimoji="0" lang="en-IN" sz="1800" b="0" i="0" u="none" strike="noStrike" cap="none" normalizeH="0" baseline="0" dirty="0">
              <a:ln>
                <a:noFill/>
              </a:ln>
              <a:effectLst/>
              <a:latin typeface="Helvetica" pitchFamily="34" charset="0"/>
            </a:endParaRPr>
          </a:p>
        </p:txBody>
      </p:sp>
      <p:cxnSp>
        <p:nvCxnSpPr>
          <p:cNvPr id="12" name="Straight Arrow Connector 11"/>
          <p:cNvCxnSpPr/>
          <p:nvPr/>
        </p:nvCxnSpPr>
        <p:spPr bwMode="auto">
          <a:xfrm flipH="1">
            <a:off x="3923928" y="1988840"/>
            <a:ext cx="432048" cy="237626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flipH="1">
            <a:off x="3491880" y="1988840"/>
            <a:ext cx="864096" cy="2880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a:off x="4355976" y="1988840"/>
            <a:ext cx="936104" cy="57606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 name="Rounded Rectangle 12"/>
          <p:cNvSpPr/>
          <p:nvPr/>
        </p:nvSpPr>
        <p:spPr bwMode="auto">
          <a:xfrm>
            <a:off x="5076056" y="4293096"/>
            <a:ext cx="2880320" cy="720080"/>
          </a:xfrm>
          <a:prstGeom prst="roundRect">
            <a:avLst/>
          </a:prstGeom>
          <a:solidFill>
            <a:schemeClr val="accent4">
              <a:lumMod val="75000"/>
              <a:alpha val="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effectLst/>
                <a:latin typeface="Helvetica" pitchFamily="34" charset="0"/>
              </a:rPr>
              <a:t>All other Advances</a:t>
            </a:r>
            <a:endParaRPr kumimoji="0" lang="en-IN" sz="1800" b="0" i="0" u="none" strike="noStrike" cap="none" normalizeH="0" baseline="0" dirty="0">
              <a:ln>
                <a:noFill/>
              </a:ln>
              <a:effectLst/>
              <a:latin typeface="Helvetica" pitchFamily="34" charset="0"/>
            </a:endParaRPr>
          </a:p>
        </p:txBody>
      </p:sp>
      <p:sp>
        <p:nvSpPr>
          <p:cNvPr id="15" name="Rounded Rectangle 14"/>
          <p:cNvSpPr/>
          <p:nvPr/>
        </p:nvSpPr>
        <p:spPr bwMode="auto">
          <a:xfrm>
            <a:off x="1115616" y="4365104"/>
            <a:ext cx="2880320" cy="720080"/>
          </a:xfrm>
          <a:prstGeom prst="roundRect">
            <a:avLst/>
          </a:prstGeom>
          <a:solidFill>
            <a:schemeClr val="accent4">
              <a:lumMod val="75000"/>
              <a:alpha val="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effectLst/>
                <a:latin typeface="Helvetica" pitchFamily="34" charset="0"/>
              </a:rPr>
              <a:t>Industrial Units under </a:t>
            </a:r>
            <a:r>
              <a:rPr kumimoji="0" lang="en-US" sz="1800" b="0" i="0" u="none" strike="noStrike" cap="none" normalizeH="0" baseline="0" dirty="0" err="1">
                <a:ln>
                  <a:noFill/>
                </a:ln>
                <a:effectLst/>
                <a:latin typeface="Helvetica" pitchFamily="34" charset="0"/>
              </a:rPr>
              <a:t>Rehabilitiation</a:t>
            </a:r>
            <a:endParaRPr kumimoji="0" lang="en-IN" sz="1800" b="0" i="0" u="none" strike="noStrike" cap="none" normalizeH="0" baseline="0" dirty="0">
              <a:ln>
                <a:noFill/>
              </a:ln>
              <a:effectLst/>
              <a:latin typeface="Helvetica" pitchFamily="34" charset="0"/>
            </a:endParaRPr>
          </a:p>
        </p:txBody>
      </p:sp>
      <p:sp>
        <p:nvSpPr>
          <p:cNvPr id="17" name="Rounded Rectangle 16"/>
          <p:cNvSpPr/>
          <p:nvPr/>
        </p:nvSpPr>
        <p:spPr bwMode="auto">
          <a:xfrm>
            <a:off x="5292080" y="2564904"/>
            <a:ext cx="2880320" cy="720080"/>
          </a:xfrm>
          <a:prstGeom prst="roundRect">
            <a:avLst/>
          </a:prstGeom>
          <a:solidFill>
            <a:schemeClr val="accent4">
              <a:lumMod val="75000"/>
              <a:alpha val="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effectLst/>
                <a:latin typeface="Helvetica" pitchFamily="34" charset="0"/>
              </a:rPr>
              <a:t>MSMEs</a:t>
            </a:r>
            <a:endParaRPr kumimoji="0" lang="en-IN" sz="1800" b="0" i="0" u="none" strike="noStrike" cap="none" normalizeH="0" baseline="0" dirty="0">
              <a:ln>
                <a:noFill/>
              </a:ln>
              <a:effectLst/>
              <a:latin typeface="Helvetica" pitchFamily="34" charset="0"/>
            </a:endParaRPr>
          </a:p>
        </p:txBody>
      </p:sp>
      <p:cxnSp>
        <p:nvCxnSpPr>
          <p:cNvPr id="19" name="Straight Arrow Connector 18"/>
          <p:cNvCxnSpPr/>
          <p:nvPr/>
        </p:nvCxnSpPr>
        <p:spPr bwMode="auto">
          <a:xfrm>
            <a:off x="4355976" y="1988840"/>
            <a:ext cx="792088" cy="237626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26392991"/>
              </p:ext>
            </p:extLst>
          </p:nvPr>
        </p:nvGraphicFramePr>
        <p:xfrm>
          <a:off x="533400" y="980728"/>
          <a:ext cx="8001000" cy="4937760"/>
        </p:xfrm>
        <a:graphic>
          <a:graphicData uri="http://schemas.openxmlformats.org/drawingml/2006/table">
            <a:tbl>
              <a:tblPr firstRow="1" bandRow="1">
                <a:tableStyleId>{5C22544A-7EE6-4342-B048-85BDC9FD1C3A}</a:tableStyleId>
              </a:tblPr>
              <a:tblGrid>
                <a:gridCol w="1878360">
                  <a:extLst>
                    <a:ext uri="{9D8B030D-6E8A-4147-A177-3AD203B41FA5}">
                      <a16:colId xmlns:a16="http://schemas.microsoft.com/office/drawing/2014/main" val="20000"/>
                    </a:ext>
                  </a:extLst>
                </a:gridCol>
                <a:gridCol w="6122640">
                  <a:extLst>
                    <a:ext uri="{9D8B030D-6E8A-4147-A177-3AD203B41FA5}">
                      <a16:colId xmlns:a16="http://schemas.microsoft.com/office/drawing/2014/main" val="20001"/>
                    </a:ext>
                  </a:extLst>
                </a:gridCol>
              </a:tblGrid>
              <a:tr h="3456384">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400" b="0" dirty="0">
                          <a:latin typeface="Helvetica" pitchFamily="34" charset="0"/>
                        </a:rPr>
                        <a:t>Loans  or Advance</a:t>
                      </a:r>
                    </a:p>
                  </a:txBody>
                  <a:tcPr>
                    <a:solidFill>
                      <a:schemeClr val="accent1">
                        <a:alpha val="0"/>
                      </a:schemeClr>
                    </a:solidFill>
                  </a:tcPr>
                </a:tc>
                <a:tc>
                  <a:txBody>
                    <a:bodyPr/>
                    <a:lstStyle/>
                    <a:p>
                      <a:pPr marL="274320" indent="-274320" algn="just" eaLnBrk="1" fontAlgn="auto" hangingPunct="1">
                        <a:spcAft>
                          <a:spcPts val="0"/>
                        </a:spcAft>
                        <a:buClr>
                          <a:schemeClr val="tx1"/>
                        </a:buClr>
                        <a:buSzPct val="100000"/>
                        <a:buFont typeface="Wingdings" pitchFamily="2" charset="2"/>
                        <a:buChar char="§"/>
                        <a:defRPr/>
                      </a:pPr>
                      <a:r>
                        <a:rPr lang="en-US" sz="2400" b="0" dirty="0">
                          <a:latin typeface="Helvetica" pitchFamily="34" charset="0"/>
                        </a:rPr>
                        <a:t>Interest and/or installment remains overdue for a period    of more than 90 days in respect of a term loan.</a:t>
                      </a:r>
                    </a:p>
                    <a:p>
                      <a:pPr marL="274320" indent="-274320" algn="just" eaLnBrk="1" fontAlgn="auto" hangingPunct="1">
                        <a:spcAft>
                          <a:spcPts val="0"/>
                        </a:spcAft>
                        <a:buClr>
                          <a:schemeClr val="tx1"/>
                        </a:buClr>
                        <a:buSzPct val="100000"/>
                        <a:buFont typeface="Wingdings" pitchFamily="2" charset="2"/>
                        <a:buNone/>
                        <a:defRPr/>
                      </a:pPr>
                      <a:endParaRPr lang="en-US" sz="2400" b="0" dirty="0">
                        <a:latin typeface="Helvetica" pitchFamily="34" charset="0"/>
                      </a:endParaRPr>
                    </a:p>
                    <a:p>
                      <a:pPr marL="274320" indent="-274320" algn="just" eaLnBrk="1" fontAlgn="auto" hangingPunct="1">
                        <a:spcAft>
                          <a:spcPts val="0"/>
                        </a:spcAft>
                        <a:buClr>
                          <a:schemeClr val="tx1"/>
                        </a:buClr>
                        <a:buSzPct val="100000"/>
                        <a:buFont typeface="Wingdings" pitchFamily="2" charset="2"/>
                        <a:buChar char="§"/>
                        <a:defRPr/>
                      </a:pPr>
                      <a:r>
                        <a:rPr lang="en-US" sz="2400" b="0" i="1" u="none" dirty="0">
                          <a:solidFill>
                            <a:schemeClr val="tx1">
                              <a:lumMod val="65000"/>
                            </a:schemeClr>
                          </a:solidFill>
                          <a:latin typeface="Helvetica" pitchFamily="34" charset="0"/>
                        </a:rPr>
                        <a:t>Concession of para 2.1.3 – an account is classified as NPA only if interest due and charged during any quarter is not serviced fully within 90 days from the end of the quarter </a:t>
                      </a:r>
                      <a:r>
                        <a:rPr lang="en-US" sz="2400" b="0" i="1" dirty="0">
                          <a:latin typeface="Helvetica" pitchFamily="34" charset="0"/>
                        </a:rPr>
                        <a:t>: </a:t>
                      </a:r>
                      <a:r>
                        <a:rPr lang="en-US" sz="2400" b="0" i="1" u="sng" dirty="0">
                          <a:latin typeface="Helvetica" pitchFamily="34" charset="0"/>
                        </a:rPr>
                        <a:t>Removed vide circular dated 12.Nov.2021 w.e.f. </a:t>
                      </a:r>
                      <a:r>
                        <a:rPr lang="en-US" sz="2400" b="0" i="1" u="sng">
                          <a:latin typeface="Helvetica" pitchFamily="34" charset="0"/>
                        </a:rPr>
                        <a:t>31.Mar.2022</a:t>
                      </a:r>
                      <a:endParaRPr lang="en-US" sz="2400" b="0" u="sng" dirty="0">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1188720">
                <a:tc>
                  <a:txBody>
                    <a:bodyPr/>
                    <a:lstStyle/>
                    <a:p>
                      <a:r>
                        <a:rPr lang="en-US" sz="2400" dirty="0">
                          <a:solidFill>
                            <a:schemeClr val="tx1"/>
                          </a:solidFill>
                          <a:latin typeface="Helvetica" pitchFamily="34" charset="0"/>
                        </a:rPr>
                        <a:t>Exceptions</a:t>
                      </a:r>
                      <a:endParaRPr lang="en-IN" sz="2400" dirty="0">
                        <a:solidFill>
                          <a:schemeClr val="tx1"/>
                        </a:solidFill>
                        <a:latin typeface="Helvetica" pitchFamily="34" charset="0"/>
                      </a:endParaRPr>
                    </a:p>
                  </a:txBody>
                  <a:tcPr>
                    <a:solidFill>
                      <a:schemeClr val="accent1">
                        <a:alpha val="0"/>
                      </a:schemeClr>
                    </a:solidFill>
                  </a:tcPr>
                </a:tc>
                <a:tc>
                  <a:txBody>
                    <a:bodyPr/>
                    <a:lstStyle/>
                    <a:p>
                      <a:pPr marL="360363" marR="0" indent="-360363"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Loans</a:t>
                      </a:r>
                      <a:r>
                        <a:rPr lang="en-US" sz="2400" baseline="0" dirty="0">
                          <a:solidFill>
                            <a:schemeClr val="tx1"/>
                          </a:solidFill>
                          <a:latin typeface="Helvetica" pitchFamily="34" charset="0"/>
                        </a:rPr>
                        <a:t> with moratorium for payment of interest</a:t>
                      </a:r>
                    </a:p>
                    <a:p>
                      <a:pPr marL="360363" marR="0" indent="-360363" algn="just" defTabSz="914400" rtl="0" eaLnBrk="1" fontAlgn="auto" latinLnBrk="0" hangingPunct="1">
                        <a:lnSpc>
                          <a:spcPct val="100000"/>
                        </a:lnSpc>
                        <a:spcBef>
                          <a:spcPts val="0"/>
                        </a:spcBef>
                        <a:spcAft>
                          <a:spcPts val="0"/>
                        </a:spcAft>
                        <a:buClrTx/>
                        <a:buSzTx/>
                        <a:buFont typeface="Wingdings" pitchFamily="2" charset="2"/>
                        <a:buChar char="§"/>
                        <a:tabLst/>
                        <a:defRPr/>
                      </a:pPr>
                      <a:r>
                        <a:rPr lang="en-US" sz="2400" dirty="0">
                          <a:solidFill>
                            <a:schemeClr val="tx1"/>
                          </a:solidFill>
                          <a:latin typeface="Helvetica" pitchFamily="34" charset="0"/>
                        </a:rPr>
                        <a:t>Housing Loan or similar advance to staff</a:t>
                      </a:r>
                      <a:endParaRPr lang="en-IN"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475656" y="6021288"/>
            <a:ext cx="6480720" cy="276944"/>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100392" y="6021288"/>
            <a:ext cx="434008" cy="457200"/>
          </a:xfrm>
        </p:spPr>
        <p:txBody>
          <a:bodyPr/>
          <a:lstStyle/>
          <a:p>
            <a:pPr algn="ctr"/>
            <a:fld id="{F4AA42A7-961D-4773-B071-303B10095967}" type="slidenum">
              <a:rPr lang="en-IN" sz="1400" b="1" smtClean="0">
                <a:latin typeface="Helvetica" pitchFamily="34" charset="0"/>
              </a:rPr>
              <a:pPr algn="ctr"/>
              <a:t>8</a:t>
            </a:fld>
            <a:endParaRPr lang="en-IN" sz="2000" b="1" dirty="0">
              <a:latin typeface="Helvetica" pitchFamily="34"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Guidelines on Restructuring of Advances</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9552" y="1412776"/>
          <a:ext cx="8001000" cy="4240853"/>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8389">
                <a:tc>
                  <a:txBody>
                    <a:bodyPr/>
                    <a:lstStyle/>
                    <a:p>
                      <a:pPr lvl="0" algn="just" eaLnBrk="1" hangingPunct="1">
                        <a:buClr>
                          <a:schemeClr val="tx1"/>
                        </a:buClr>
                        <a:buSzPct val="100000"/>
                        <a:buFont typeface="Wingdings" pitchFamily="2" charset="2"/>
                        <a:buNone/>
                      </a:pPr>
                      <a:r>
                        <a:rPr lang="en-US" sz="2400" b="0" i="0" dirty="0">
                          <a:solidFill>
                            <a:schemeClr val="tx1"/>
                          </a:solidFill>
                          <a:latin typeface="Helvetica" pitchFamily="34" charset="0"/>
                        </a:rPr>
                        <a:t>Eligibility</a:t>
                      </a:r>
                    </a:p>
                  </a:txBody>
                  <a:tcPr>
                    <a:solidFill>
                      <a:schemeClr val="accent1">
                        <a:alpha val="0"/>
                      </a:schemeClr>
                    </a:solidFill>
                  </a:tcPr>
                </a:tc>
                <a:extLst>
                  <a:ext uri="{0D108BD9-81ED-4DB2-BD59-A6C34878D82A}">
                    <a16:rowId xmlns:a16="http://schemas.microsoft.com/office/drawing/2014/main" val="10000"/>
                  </a:ext>
                </a:extLst>
              </a:tr>
              <a:tr h="3712464">
                <a:tc>
                  <a:txBody>
                    <a:bodyPr/>
                    <a:lstStyle/>
                    <a:p>
                      <a:pPr marL="173038" lvl="0" indent="-173038" algn="just" eaLnBrk="1" hangingPunct="1">
                        <a:lnSpc>
                          <a:spcPct val="120000"/>
                        </a:lnSpc>
                        <a:buClr>
                          <a:schemeClr val="tx1"/>
                        </a:buClr>
                        <a:buSzPct val="100000"/>
                        <a:buFont typeface="Wingdings" pitchFamily="2" charset="2"/>
                        <a:buChar char="§"/>
                      </a:pPr>
                      <a:r>
                        <a:rPr lang="en-US" sz="2200" dirty="0">
                          <a:solidFill>
                            <a:schemeClr val="tx1"/>
                          </a:solidFill>
                          <a:latin typeface="Helvetica" pitchFamily="34" charset="0"/>
                        </a:rPr>
                        <a:t>Any account classified as standard, sub standard or doubtful.</a:t>
                      </a:r>
                    </a:p>
                    <a:p>
                      <a:pPr marL="173038" lvl="0" indent="-173038" algn="just" eaLnBrk="1" hangingPunct="1">
                        <a:lnSpc>
                          <a:spcPct val="120000"/>
                        </a:lnSpc>
                        <a:buClr>
                          <a:schemeClr val="tx1"/>
                        </a:buClr>
                        <a:buSzPct val="100000"/>
                        <a:buFont typeface="Wingdings" pitchFamily="2" charset="2"/>
                        <a:buChar char="§"/>
                      </a:pPr>
                      <a:r>
                        <a:rPr lang="en-US" sz="2200" dirty="0">
                          <a:solidFill>
                            <a:schemeClr val="tx1"/>
                          </a:solidFill>
                          <a:latin typeface="Helvetica" pitchFamily="34" charset="0"/>
                        </a:rPr>
                        <a:t>Restructuring </a:t>
                      </a:r>
                      <a:r>
                        <a:rPr lang="en-US" sz="2200" u="sng" dirty="0">
                          <a:solidFill>
                            <a:schemeClr val="tx1"/>
                          </a:solidFill>
                          <a:latin typeface="Helvetica" pitchFamily="34" charset="0"/>
                        </a:rPr>
                        <a:t>cannot be done retrospectively</a:t>
                      </a:r>
                      <a:r>
                        <a:rPr lang="en-US" sz="2200" dirty="0">
                          <a:solidFill>
                            <a:schemeClr val="tx1"/>
                          </a:solidFill>
                          <a:latin typeface="Helvetica" pitchFamily="34" charset="0"/>
                        </a:rPr>
                        <a:t> and usual asset classification norms would continue to apply.</a:t>
                      </a:r>
                    </a:p>
                    <a:p>
                      <a:pPr marL="173038" lvl="0" indent="-173038" algn="just" eaLnBrk="1" hangingPunct="1">
                        <a:lnSpc>
                          <a:spcPct val="120000"/>
                        </a:lnSpc>
                        <a:buClr>
                          <a:schemeClr val="tx1"/>
                        </a:buClr>
                        <a:buSzPct val="100000"/>
                        <a:buFont typeface="Wingdings" pitchFamily="2" charset="2"/>
                        <a:buChar char="§"/>
                      </a:pPr>
                      <a:r>
                        <a:rPr lang="en-US" sz="2200" dirty="0">
                          <a:solidFill>
                            <a:schemeClr val="tx1"/>
                          </a:solidFill>
                          <a:latin typeface="Helvetica" pitchFamily="34" charset="0"/>
                        </a:rPr>
                        <a:t>Restructuring should be subject to </a:t>
                      </a:r>
                      <a:r>
                        <a:rPr lang="en-US" sz="2200" u="sng" dirty="0">
                          <a:solidFill>
                            <a:schemeClr val="tx1"/>
                          </a:solidFill>
                          <a:latin typeface="Helvetica" pitchFamily="34" charset="0"/>
                        </a:rPr>
                        <a:t>customer agreeing</a:t>
                      </a:r>
                      <a:r>
                        <a:rPr lang="en-US" sz="2200" dirty="0">
                          <a:solidFill>
                            <a:schemeClr val="tx1"/>
                          </a:solidFill>
                          <a:latin typeface="Helvetica" pitchFamily="34" charset="0"/>
                        </a:rPr>
                        <a:t> to terms and conditions.</a:t>
                      </a:r>
                    </a:p>
                    <a:p>
                      <a:pPr marL="173038" lvl="0" indent="-173038" algn="just" eaLnBrk="1" hangingPunct="1">
                        <a:lnSpc>
                          <a:spcPct val="120000"/>
                        </a:lnSpc>
                        <a:buClr>
                          <a:schemeClr val="tx1"/>
                        </a:buClr>
                        <a:buSzPct val="100000"/>
                        <a:buFont typeface="Wingdings" pitchFamily="2" charset="2"/>
                        <a:buChar char="§"/>
                      </a:pPr>
                      <a:r>
                        <a:rPr lang="en-US" sz="2200" dirty="0">
                          <a:solidFill>
                            <a:schemeClr val="tx1"/>
                          </a:solidFill>
                          <a:latin typeface="Helvetica" pitchFamily="34" charset="0"/>
                        </a:rPr>
                        <a:t>Financial viability should be established.</a:t>
                      </a:r>
                    </a:p>
                    <a:p>
                      <a:pPr marL="173038" lvl="0" indent="-173038" algn="just" eaLnBrk="1" hangingPunct="1">
                        <a:lnSpc>
                          <a:spcPct val="120000"/>
                        </a:lnSpc>
                        <a:buClr>
                          <a:schemeClr val="tx1"/>
                        </a:buClr>
                        <a:buSzPct val="100000"/>
                        <a:buFont typeface="Wingdings" pitchFamily="2" charset="2"/>
                        <a:buChar char="§"/>
                      </a:pPr>
                      <a:r>
                        <a:rPr lang="en-US" sz="2200" dirty="0">
                          <a:solidFill>
                            <a:schemeClr val="tx1"/>
                          </a:solidFill>
                          <a:latin typeface="Helvetica" pitchFamily="34" charset="0"/>
                        </a:rPr>
                        <a:t>Borrowers indulging in </a:t>
                      </a:r>
                      <a:r>
                        <a:rPr lang="en-US" sz="2200" u="sng" dirty="0">
                          <a:solidFill>
                            <a:schemeClr val="tx1"/>
                          </a:solidFill>
                          <a:latin typeface="Helvetica" pitchFamily="34" charset="0"/>
                        </a:rPr>
                        <a:t>frauds</a:t>
                      </a:r>
                      <a:r>
                        <a:rPr lang="en-US" sz="2200" dirty="0">
                          <a:solidFill>
                            <a:schemeClr val="tx1"/>
                          </a:solidFill>
                          <a:latin typeface="Helvetica" pitchFamily="34" charset="0"/>
                        </a:rPr>
                        <a:t> and malfeasance are </a:t>
                      </a:r>
                      <a:r>
                        <a:rPr lang="en-US" sz="2200" u="sng" dirty="0">
                          <a:solidFill>
                            <a:schemeClr val="tx1"/>
                          </a:solidFill>
                          <a:latin typeface="Helvetica" pitchFamily="34" charset="0"/>
                        </a:rPr>
                        <a:t>ineligible</a:t>
                      </a:r>
                      <a:r>
                        <a:rPr lang="en-US" sz="2200" dirty="0">
                          <a:solidFill>
                            <a:schemeClr val="tx1"/>
                          </a:solidFill>
                          <a:latin typeface="Helvetica" pitchFamily="34" charset="0"/>
                        </a:rPr>
                        <a:t>.</a:t>
                      </a:r>
                    </a:p>
                    <a:p>
                      <a:pPr marL="173038" lvl="0" indent="-173038" algn="just" eaLnBrk="1" hangingPunct="1">
                        <a:lnSpc>
                          <a:spcPct val="120000"/>
                        </a:lnSpc>
                        <a:buClr>
                          <a:schemeClr val="tx1"/>
                        </a:buClr>
                        <a:buSzPct val="100000"/>
                        <a:buFont typeface="Wingdings" pitchFamily="2" charset="2"/>
                        <a:buChar char="§"/>
                      </a:pPr>
                      <a:r>
                        <a:rPr lang="en-US" sz="2200" dirty="0">
                          <a:solidFill>
                            <a:schemeClr val="tx1"/>
                          </a:solidFill>
                          <a:latin typeface="Helvetica" pitchFamily="34" charset="0"/>
                        </a:rPr>
                        <a:t>BIFR cases eligible for restructuring subject to approval from BIFR.</a:t>
                      </a:r>
                      <a:endParaRPr lang="en-US" sz="2200" b="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80</a:t>
            </a:fld>
            <a:endParaRPr lang="en-IN" sz="2000" b="1" dirty="0">
              <a:latin typeface="Helvetica"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Guidelines on Restructuring of Advances</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9552" y="1412776"/>
          <a:ext cx="8001000" cy="4240853"/>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8389">
                <a:tc>
                  <a:txBody>
                    <a:bodyPr/>
                    <a:lstStyle/>
                    <a:p>
                      <a:pPr lvl="0" algn="just" eaLnBrk="1" hangingPunct="1">
                        <a:buClr>
                          <a:schemeClr val="tx1"/>
                        </a:buClr>
                        <a:buSzPct val="100000"/>
                        <a:buFont typeface="Wingdings" pitchFamily="2" charset="2"/>
                        <a:buNone/>
                      </a:pPr>
                      <a:r>
                        <a:rPr lang="en-US" sz="2400" b="0" i="0" dirty="0">
                          <a:solidFill>
                            <a:schemeClr val="tx1"/>
                          </a:solidFill>
                          <a:latin typeface="Helvetica" pitchFamily="34" charset="0"/>
                        </a:rPr>
                        <a:t>Stage</a:t>
                      </a:r>
                      <a:r>
                        <a:rPr lang="en-US" sz="2400" b="0" i="0" baseline="0" dirty="0">
                          <a:solidFill>
                            <a:schemeClr val="tx1"/>
                          </a:solidFill>
                          <a:latin typeface="Helvetica" pitchFamily="34" charset="0"/>
                        </a:rPr>
                        <a:t> at which restructuring can take place</a:t>
                      </a:r>
                      <a:endParaRPr lang="en-US" sz="2400" b="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0"/>
                  </a:ext>
                </a:extLst>
              </a:tr>
              <a:tr h="3712464">
                <a:tc>
                  <a:txBody>
                    <a:bodyPr/>
                    <a:lstStyle/>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81</a:t>
            </a:fld>
            <a:endParaRPr lang="en-IN" sz="2000" b="1" dirty="0">
              <a:latin typeface="Helvetica" pitchFamily="34" charset="0"/>
            </a:endParaRPr>
          </a:p>
        </p:txBody>
      </p:sp>
      <p:sp>
        <p:nvSpPr>
          <p:cNvPr id="6" name="Rounded Rectangle 5"/>
          <p:cNvSpPr/>
          <p:nvPr/>
        </p:nvSpPr>
        <p:spPr bwMode="auto">
          <a:xfrm>
            <a:off x="683568" y="2276872"/>
            <a:ext cx="3024336" cy="1224136"/>
          </a:xfrm>
          <a:prstGeom prst="round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Helvetica" pitchFamily="34" charset="0"/>
              </a:rPr>
              <a:t>Before Commencement of Commercial Production</a:t>
            </a:r>
            <a:endParaRPr kumimoji="0" lang="en-IN" sz="1800" b="0" i="0" u="none" strike="noStrike" cap="none" normalizeH="0" baseline="0" dirty="0">
              <a:ln>
                <a:noFill/>
              </a:ln>
              <a:solidFill>
                <a:srgbClr val="000000"/>
              </a:solidFill>
              <a:effectLst/>
              <a:latin typeface="Helvetica" pitchFamily="34" charset="0"/>
            </a:endParaRPr>
          </a:p>
        </p:txBody>
      </p:sp>
      <p:sp>
        <p:nvSpPr>
          <p:cNvPr id="9" name="Rounded Rectangle 8"/>
          <p:cNvSpPr/>
          <p:nvPr/>
        </p:nvSpPr>
        <p:spPr bwMode="auto">
          <a:xfrm>
            <a:off x="5004048" y="2420888"/>
            <a:ext cx="3456384" cy="1512168"/>
          </a:xfrm>
          <a:prstGeom prst="round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solidFill>
                  <a:srgbClr val="000000"/>
                </a:solidFill>
                <a:latin typeface="Helvetica" pitchFamily="34" charset="0"/>
              </a:rPr>
              <a:t>After commencement of commercial production</a:t>
            </a:r>
          </a:p>
          <a:p>
            <a:r>
              <a:rPr lang="en-US" dirty="0">
                <a:solidFill>
                  <a:srgbClr val="000000"/>
                </a:solidFill>
                <a:latin typeface="Helvetica" pitchFamily="34" charset="0"/>
              </a:rPr>
              <a:t>but</a:t>
            </a:r>
          </a:p>
          <a:p>
            <a:r>
              <a:rPr lang="en-US" dirty="0">
                <a:solidFill>
                  <a:srgbClr val="000000"/>
                </a:solidFill>
                <a:latin typeface="Helvetica" pitchFamily="34" charset="0"/>
              </a:rPr>
              <a:t>Asset is classified as NPA</a:t>
            </a:r>
            <a:endParaRPr lang="en-IN" dirty="0">
              <a:solidFill>
                <a:srgbClr val="000000"/>
              </a:solidFill>
              <a:latin typeface="Helvetic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dirty="0">
              <a:ln>
                <a:noFill/>
              </a:ln>
              <a:solidFill>
                <a:schemeClr val="tx1"/>
              </a:solidFill>
              <a:effectLst/>
              <a:latin typeface="Arial" charset="0"/>
            </a:endParaRPr>
          </a:p>
        </p:txBody>
      </p:sp>
      <p:sp>
        <p:nvSpPr>
          <p:cNvPr id="10" name="Rounded Rectangle 9"/>
          <p:cNvSpPr/>
          <p:nvPr/>
        </p:nvSpPr>
        <p:spPr bwMode="auto">
          <a:xfrm>
            <a:off x="1043608" y="4071434"/>
            <a:ext cx="4464496" cy="1296144"/>
          </a:xfrm>
          <a:prstGeom prst="round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Helvetica" pitchFamily="34" charset="0"/>
              </a:rPr>
              <a:t>After commencement of commercial production</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Helvetica" pitchFamily="34" charset="0"/>
              </a:rPr>
              <a:t>but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Helvetica" pitchFamily="34" charset="0"/>
              </a:rPr>
              <a:t>Asset is PA</a:t>
            </a:r>
            <a:endParaRPr kumimoji="0" lang="en-IN" sz="1800" b="0" i="0" u="none" strike="noStrike" cap="none" normalizeH="0" baseline="0" dirty="0">
              <a:ln>
                <a:noFill/>
              </a:ln>
              <a:solidFill>
                <a:srgbClr val="000000"/>
              </a:solidFill>
              <a:effectLst/>
              <a:latin typeface="Helvetica" pitchFamily="34" charset="0"/>
            </a:endParaRPr>
          </a:p>
        </p:txBody>
      </p:sp>
      <p:cxnSp>
        <p:nvCxnSpPr>
          <p:cNvPr id="12" name="Straight Arrow Connector 11"/>
          <p:cNvCxnSpPr/>
          <p:nvPr/>
        </p:nvCxnSpPr>
        <p:spPr bwMode="auto">
          <a:xfrm>
            <a:off x="4355976" y="1988840"/>
            <a:ext cx="0" cy="208259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flipH="1">
            <a:off x="3491880" y="1988840"/>
            <a:ext cx="864096" cy="2880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a:off x="4355976" y="1988840"/>
            <a:ext cx="720080" cy="5040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Guidelines on Restructuring of Advances</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9552" y="1412776"/>
          <a:ext cx="8001000" cy="4240853"/>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8389">
                <a:tc>
                  <a:txBody>
                    <a:bodyPr/>
                    <a:lstStyle/>
                    <a:p>
                      <a:pPr lvl="0" algn="ctr" eaLnBrk="1" hangingPunct="1">
                        <a:buClr>
                          <a:schemeClr val="tx1"/>
                        </a:buClr>
                        <a:buSzPct val="100000"/>
                        <a:buFont typeface="Wingdings" pitchFamily="2" charset="2"/>
                        <a:buNone/>
                      </a:pPr>
                      <a:r>
                        <a:rPr lang="en-US" sz="2400" b="0" i="0" dirty="0">
                          <a:solidFill>
                            <a:schemeClr val="tx1"/>
                          </a:solidFill>
                          <a:latin typeface="Helvetica" pitchFamily="34" charset="0"/>
                        </a:rPr>
                        <a:t>Asset Classification Norms</a:t>
                      </a:r>
                    </a:p>
                  </a:txBody>
                  <a:tcPr>
                    <a:solidFill>
                      <a:schemeClr val="accent1">
                        <a:alpha val="0"/>
                      </a:schemeClr>
                    </a:solidFill>
                  </a:tcPr>
                </a:tc>
                <a:extLst>
                  <a:ext uri="{0D108BD9-81ED-4DB2-BD59-A6C34878D82A}">
                    <a16:rowId xmlns:a16="http://schemas.microsoft.com/office/drawing/2014/main" val="10000"/>
                  </a:ext>
                </a:extLst>
              </a:tr>
              <a:tr h="3712464">
                <a:tc>
                  <a:txBody>
                    <a:bodyPr/>
                    <a:lstStyle/>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82</a:t>
            </a:fld>
            <a:endParaRPr lang="en-IN" sz="2000" b="1" dirty="0">
              <a:latin typeface="Helvetica" pitchFamily="34" charset="0"/>
            </a:endParaRPr>
          </a:p>
        </p:txBody>
      </p:sp>
      <p:sp>
        <p:nvSpPr>
          <p:cNvPr id="6" name="Rounded Rectangle 5"/>
          <p:cNvSpPr/>
          <p:nvPr/>
        </p:nvSpPr>
        <p:spPr bwMode="auto">
          <a:xfrm>
            <a:off x="683568" y="2276872"/>
            <a:ext cx="2880320" cy="720080"/>
          </a:xfrm>
          <a:prstGeom prst="round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Helvetica" pitchFamily="34" charset="0"/>
              </a:rPr>
              <a:t>Standard Asset to be reclassified as SSA</a:t>
            </a:r>
            <a:endParaRPr kumimoji="0" lang="en-IN" sz="1800" b="0" i="0" u="none" strike="noStrike" cap="none" normalizeH="0" baseline="0" dirty="0">
              <a:ln>
                <a:noFill/>
              </a:ln>
              <a:solidFill>
                <a:srgbClr val="000000"/>
              </a:solidFill>
              <a:effectLst/>
              <a:latin typeface="Helvetica" pitchFamily="34" charset="0"/>
            </a:endParaRPr>
          </a:p>
        </p:txBody>
      </p:sp>
      <p:sp>
        <p:nvSpPr>
          <p:cNvPr id="9" name="Rounded Rectangle 8"/>
          <p:cNvSpPr/>
          <p:nvPr/>
        </p:nvSpPr>
        <p:spPr bwMode="auto">
          <a:xfrm>
            <a:off x="3275856" y="4797152"/>
            <a:ext cx="3744416" cy="720080"/>
          </a:xfrm>
          <a:prstGeom prst="round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dirty="0">
                <a:solidFill>
                  <a:srgbClr val="000000"/>
                </a:solidFill>
                <a:latin typeface="Helvetica" pitchFamily="34" charset="0"/>
              </a:rPr>
              <a:t>Additional finance to be treated as Standard for one year</a:t>
            </a:r>
            <a:endParaRPr lang="en-IN" dirty="0">
              <a:solidFill>
                <a:srgbClr val="000000"/>
              </a:solidFill>
              <a:latin typeface="Helvetic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dirty="0">
              <a:ln>
                <a:noFill/>
              </a:ln>
              <a:solidFill>
                <a:schemeClr val="tx1"/>
              </a:solidFill>
              <a:effectLst/>
              <a:latin typeface="Arial" charset="0"/>
            </a:endParaRPr>
          </a:p>
        </p:txBody>
      </p:sp>
      <p:sp>
        <p:nvSpPr>
          <p:cNvPr id="10" name="Rounded Rectangle 9"/>
          <p:cNvSpPr/>
          <p:nvPr/>
        </p:nvSpPr>
        <p:spPr bwMode="auto">
          <a:xfrm>
            <a:off x="4716016" y="2492896"/>
            <a:ext cx="3528392" cy="1008112"/>
          </a:xfrm>
          <a:prstGeom prst="roundRect">
            <a:avLst/>
          </a:prstGeom>
          <a:solidFill>
            <a:srgbClr val="9A9E6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Helvetica" pitchFamily="34" charset="0"/>
              </a:rPr>
              <a:t>All accounts eligible</a:t>
            </a:r>
            <a:r>
              <a:rPr kumimoji="0" lang="en-US" sz="1800" b="0" i="0" u="none" strike="noStrike" cap="none" normalizeH="0" dirty="0">
                <a:ln>
                  <a:noFill/>
                </a:ln>
                <a:solidFill>
                  <a:srgbClr val="000000"/>
                </a:solidFill>
                <a:effectLst/>
                <a:latin typeface="Helvetica" pitchFamily="34" charset="0"/>
              </a:rPr>
              <a:t> for upgradation after satisfactory performance</a:t>
            </a:r>
            <a:endParaRPr kumimoji="0" lang="en-IN" sz="1800" b="0" i="0" u="none" strike="noStrike" cap="none" normalizeH="0" baseline="0" dirty="0">
              <a:ln>
                <a:noFill/>
              </a:ln>
              <a:solidFill>
                <a:srgbClr val="000000"/>
              </a:solidFill>
              <a:effectLst/>
              <a:latin typeface="Helvetica" pitchFamily="34" charset="0"/>
            </a:endParaRPr>
          </a:p>
        </p:txBody>
      </p:sp>
      <p:cxnSp>
        <p:nvCxnSpPr>
          <p:cNvPr id="12" name="Straight Arrow Connector 11"/>
          <p:cNvCxnSpPr/>
          <p:nvPr/>
        </p:nvCxnSpPr>
        <p:spPr bwMode="auto">
          <a:xfrm flipH="1">
            <a:off x="3563888" y="1988840"/>
            <a:ext cx="648072" cy="136815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flipH="1">
            <a:off x="3491880" y="1988840"/>
            <a:ext cx="720080" cy="2880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 name="Rounded Rectangle 12"/>
          <p:cNvSpPr/>
          <p:nvPr/>
        </p:nvSpPr>
        <p:spPr bwMode="auto">
          <a:xfrm>
            <a:off x="683568" y="3284984"/>
            <a:ext cx="2880320" cy="1224136"/>
          </a:xfrm>
          <a:prstGeom prst="round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Helvetica" pitchFamily="34" charset="0"/>
              </a:rPr>
              <a:t>NPA will further slip to lower category as per pre-restructured repayment schedule</a:t>
            </a:r>
            <a:endParaRPr kumimoji="0" lang="en-IN" sz="1800" b="0" i="0" u="none" strike="noStrike" cap="none" normalizeH="0" baseline="0" dirty="0">
              <a:ln>
                <a:noFill/>
              </a:ln>
              <a:solidFill>
                <a:srgbClr val="000000"/>
              </a:solidFill>
              <a:effectLst/>
              <a:latin typeface="Helvetica" pitchFamily="34" charset="0"/>
            </a:endParaRPr>
          </a:p>
        </p:txBody>
      </p:sp>
      <p:cxnSp>
        <p:nvCxnSpPr>
          <p:cNvPr id="22" name="Straight Arrow Connector 21"/>
          <p:cNvCxnSpPr/>
          <p:nvPr/>
        </p:nvCxnSpPr>
        <p:spPr bwMode="auto">
          <a:xfrm flipH="1">
            <a:off x="3563888" y="1988840"/>
            <a:ext cx="648072" cy="280831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6" name="Up Arrow 25"/>
          <p:cNvSpPr/>
          <p:nvPr/>
        </p:nvSpPr>
        <p:spPr bwMode="auto">
          <a:xfrm>
            <a:off x="5796136" y="3501008"/>
            <a:ext cx="360040" cy="1296144"/>
          </a:xfrm>
          <a:prstGeom prst="upArrow">
            <a:avLst/>
          </a:prstGeom>
          <a:solidFill>
            <a:schemeClr val="accent1">
              <a:alpha val="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a:ln>
                <a:noFill/>
              </a:ln>
              <a:solidFill>
                <a:schemeClr val="tx1"/>
              </a:solidFill>
              <a:effectLst/>
              <a:latin typeface="Arial"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Guidelines on Restructuring of Advances</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9552" y="1412776"/>
          <a:ext cx="8001000" cy="4240853"/>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8389">
                <a:tc>
                  <a:txBody>
                    <a:bodyPr/>
                    <a:lstStyle/>
                    <a:p>
                      <a:pPr lvl="0" algn="ctr" eaLnBrk="1" hangingPunct="1">
                        <a:buClr>
                          <a:schemeClr val="tx1"/>
                        </a:buClr>
                        <a:buSzPct val="100000"/>
                        <a:buFont typeface="Wingdings" pitchFamily="2" charset="2"/>
                        <a:buNone/>
                      </a:pPr>
                      <a:r>
                        <a:rPr lang="en-US" sz="2400" b="0" i="0" dirty="0">
                          <a:solidFill>
                            <a:schemeClr val="tx1"/>
                          </a:solidFill>
                          <a:latin typeface="Helvetica" pitchFamily="34" charset="0"/>
                        </a:rPr>
                        <a:t>Satisfactory Performance</a:t>
                      </a:r>
                    </a:p>
                  </a:txBody>
                  <a:tcPr>
                    <a:solidFill>
                      <a:schemeClr val="accent1">
                        <a:alpha val="0"/>
                      </a:schemeClr>
                    </a:solidFill>
                  </a:tcPr>
                </a:tc>
                <a:extLst>
                  <a:ext uri="{0D108BD9-81ED-4DB2-BD59-A6C34878D82A}">
                    <a16:rowId xmlns:a16="http://schemas.microsoft.com/office/drawing/2014/main" val="10000"/>
                  </a:ext>
                </a:extLst>
              </a:tr>
              <a:tr h="3712464">
                <a:tc>
                  <a:txBody>
                    <a:bodyPr/>
                    <a:lstStyle/>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83</a:t>
            </a:fld>
            <a:endParaRPr lang="en-IN" sz="2000" b="1" dirty="0">
              <a:latin typeface="Helvetica" pitchFamily="34" charset="0"/>
            </a:endParaRPr>
          </a:p>
        </p:txBody>
      </p:sp>
      <p:sp>
        <p:nvSpPr>
          <p:cNvPr id="9" name="Rounded Rectangle 8"/>
          <p:cNvSpPr/>
          <p:nvPr/>
        </p:nvSpPr>
        <p:spPr bwMode="auto">
          <a:xfrm>
            <a:off x="1115616" y="4797152"/>
            <a:ext cx="7128792" cy="720080"/>
          </a:xfrm>
          <a:prstGeom prst="round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b="1" dirty="0">
                <a:solidFill>
                  <a:srgbClr val="000000"/>
                </a:solidFill>
                <a:latin typeface="Helvetica" pitchFamily="34" charset="0"/>
              </a:rPr>
              <a:t>For exposures above Rs. 100 crores (Additional criteria)</a:t>
            </a:r>
          </a:p>
          <a:p>
            <a:pPr algn="just"/>
            <a:r>
              <a:rPr lang="en-US" dirty="0">
                <a:solidFill>
                  <a:srgbClr val="000000"/>
                </a:solidFill>
                <a:latin typeface="Helvetica" pitchFamily="34" charset="0"/>
              </a:rPr>
              <a:t>Should be at least rated as investment grade (BBB- or better)</a:t>
            </a:r>
          </a:p>
          <a:p>
            <a:pPr algn="just"/>
            <a:endParaRPr lang="en-IN" dirty="0">
              <a:solidFill>
                <a:srgbClr val="000000"/>
              </a:solidFill>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dirty="0">
              <a:ln>
                <a:noFill/>
              </a:ln>
              <a:solidFill>
                <a:schemeClr val="tx1"/>
              </a:solidFill>
              <a:effectLst/>
              <a:latin typeface="Arial" charset="0"/>
            </a:endParaRPr>
          </a:p>
        </p:txBody>
      </p:sp>
      <p:sp>
        <p:nvSpPr>
          <p:cNvPr id="10" name="Rounded Rectangle 9"/>
          <p:cNvSpPr/>
          <p:nvPr/>
        </p:nvSpPr>
        <p:spPr bwMode="auto">
          <a:xfrm>
            <a:off x="4067944" y="2348880"/>
            <a:ext cx="4176464" cy="1872208"/>
          </a:xfrm>
          <a:prstGeom prst="roundRect">
            <a:avLst/>
          </a:prstGeom>
          <a:solidFill>
            <a:srgbClr val="9A9E6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Helvetica" pitchFamily="34" charset="0"/>
              </a:rPr>
              <a:t>Others</a:t>
            </a:r>
          </a:p>
          <a:p>
            <a:pPr marL="0" marR="0" indent="0" algn="just" defTabSz="914400" rtl="0" eaLnBrk="0" fontAlgn="base" latinLnBrk="0" hangingPunct="0">
              <a:lnSpc>
                <a:spcPct val="100000"/>
              </a:lnSpc>
              <a:spcBef>
                <a:spcPct val="0"/>
              </a:spcBef>
              <a:spcAft>
                <a:spcPct val="0"/>
              </a:spcAft>
              <a:buClrTx/>
              <a:buSzTx/>
              <a:buFontTx/>
              <a:buNone/>
              <a:tabLst/>
            </a:pPr>
            <a:r>
              <a:rPr lang="en-US" dirty="0">
                <a:solidFill>
                  <a:srgbClr val="000000"/>
                </a:solidFill>
                <a:latin typeface="Helvetica" pitchFamily="34" charset="0"/>
              </a:rPr>
              <a:t>No defaults during period from date of implementation of RP </a:t>
            </a:r>
            <a:r>
              <a:rPr lang="en-US" dirty="0" err="1">
                <a:solidFill>
                  <a:srgbClr val="000000"/>
                </a:solidFill>
                <a:latin typeface="Helvetica" pitchFamily="34" charset="0"/>
              </a:rPr>
              <a:t>upto</a:t>
            </a:r>
            <a:r>
              <a:rPr lang="en-US" dirty="0">
                <a:solidFill>
                  <a:srgbClr val="000000"/>
                </a:solidFill>
                <a:latin typeface="Helvetica" pitchFamily="34" charset="0"/>
              </a:rPr>
              <a:t> date of payment of at least 10% of outstanding principal debt</a:t>
            </a:r>
            <a:endParaRPr kumimoji="0" lang="en-US" sz="1800" b="0" i="0" u="none" strike="noStrike" cap="none" normalizeH="0" baseline="0" dirty="0">
              <a:ln>
                <a:noFill/>
              </a:ln>
              <a:solidFill>
                <a:srgbClr val="000000"/>
              </a:solidFill>
              <a:effectLst/>
              <a:latin typeface="Helvetica" pitchFamily="34" charset="0"/>
            </a:endParaRPr>
          </a:p>
          <a:p>
            <a:pPr marL="0" marR="0" indent="0" algn="just"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dirty="0">
              <a:ln>
                <a:noFill/>
              </a:ln>
              <a:solidFill>
                <a:srgbClr val="000000"/>
              </a:solidFill>
              <a:effectLst/>
              <a:latin typeface="Arial" charset="0"/>
            </a:endParaRPr>
          </a:p>
        </p:txBody>
      </p:sp>
      <p:cxnSp>
        <p:nvCxnSpPr>
          <p:cNvPr id="12" name="Straight Arrow Connector 11"/>
          <p:cNvCxnSpPr/>
          <p:nvPr/>
        </p:nvCxnSpPr>
        <p:spPr bwMode="auto">
          <a:xfrm>
            <a:off x="3923928" y="1988840"/>
            <a:ext cx="216024" cy="43204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flipH="1">
            <a:off x="3563888" y="1988840"/>
            <a:ext cx="360040" cy="2160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 name="Rounded Rectangle 12"/>
          <p:cNvSpPr/>
          <p:nvPr/>
        </p:nvSpPr>
        <p:spPr bwMode="auto">
          <a:xfrm>
            <a:off x="683568" y="2132856"/>
            <a:ext cx="3024336" cy="2376264"/>
          </a:xfrm>
          <a:prstGeom prst="round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Helvetica" pitchFamily="34" charset="0"/>
              </a:rPr>
              <a:t>MSME with exposure less than Rs. 25 crores</a:t>
            </a:r>
            <a:endParaRPr kumimoji="0" lang="en-US" sz="1800" b="1" i="0" u="none" strike="noStrike" cap="none" normalizeH="0" dirty="0">
              <a:ln>
                <a:noFill/>
              </a:ln>
              <a:solidFill>
                <a:srgbClr val="000000"/>
              </a:solidFill>
              <a:effectLst/>
              <a:latin typeface="Helvetica" pitchFamily="34" charset="0"/>
            </a:endParaRPr>
          </a:p>
          <a:p>
            <a:pPr marL="0" marR="0" indent="0" algn="just" defTabSz="914400" rtl="0" eaLnBrk="0" fontAlgn="base" latinLnBrk="0" hangingPunct="0">
              <a:lnSpc>
                <a:spcPct val="100000"/>
              </a:lnSpc>
              <a:spcBef>
                <a:spcPct val="0"/>
              </a:spcBef>
              <a:spcAft>
                <a:spcPct val="0"/>
              </a:spcAft>
              <a:buClrTx/>
              <a:buSzTx/>
              <a:buFontTx/>
              <a:buNone/>
              <a:tabLst/>
            </a:pPr>
            <a:r>
              <a:rPr lang="en-US" baseline="0" dirty="0">
                <a:solidFill>
                  <a:srgbClr val="000000"/>
                </a:solidFill>
                <a:latin typeface="Helvetica" pitchFamily="34" charset="0"/>
              </a:rPr>
              <a:t>No payment to remain overdrawn / overdue </a:t>
            </a:r>
            <a:r>
              <a:rPr lang="en-US" dirty="0">
                <a:solidFill>
                  <a:srgbClr val="000000"/>
                </a:solidFill>
                <a:latin typeface="Helvetica" pitchFamily="34" charset="0"/>
              </a:rPr>
              <a:t>for period of more than 30 days , during one year from commencement of first payment</a:t>
            </a:r>
            <a:endParaRPr kumimoji="0" lang="en-IN" sz="1800" b="0" i="0" u="none" strike="noStrike" cap="none" normalizeH="0" baseline="0" dirty="0">
              <a:ln>
                <a:noFill/>
              </a:ln>
              <a:solidFill>
                <a:srgbClr val="000000"/>
              </a:solidFill>
              <a:effectLst/>
              <a:latin typeface="Helvetica" pitchFamily="34" charset="0"/>
            </a:endParaRPr>
          </a:p>
        </p:txBody>
      </p:sp>
      <p:cxnSp>
        <p:nvCxnSpPr>
          <p:cNvPr id="22" name="Straight Arrow Connector 21"/>
          <p:cNvCxnSpPr/>
          <p:nvPr/>
        </p:nvCxnSpPr>
        <p:spPr bwMode="auto">
          <a:xfrm>
            <a:off x="3923928" y="1988840"/>
            <a:ext cx="0" cy="280831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Guidelines on Restructuring of Advances</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9552" y="1412776"/>
          <a:ext cx="8001000" cy="4240853"/>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8389">
                <a:tc>
                  <a:txBody>
                    <a:bodyPr/>
                    <a:lstStyle/>
                    <a:p>
                      <a:pPr lvl="0" algn="ctr" eaLnBrk="1" hangingPunct="1">
                        <a:buClr>
                          <a:schemeClr val="tx1"/>
                        </a:buClr>
                        <a:buSzPct val="100000"/>
                        <a:buFont typeface="Wingdings" pitchFamily="2" charset="2"/>
                        <a:buNone/>
                      </a:pPr>
                      <a:r>
                        <a:rPr lang="en-US" sz="2400" b="0" i="0" dirty="0">
                          <a:solidFill>
                            <a:schemeClr val="tx1"/>
                          </a:solidFill>
                          <a:latin typeface="Helvetica" pitchFamily="34" charset="0"/>
                        </a:rPr>
                        <a:t>Provisioning Requirements</a:t>
                      </a:r>
                    </a:p>
                  </a:txBody>
                  <a:tcPr>
                    <a:solidFill>
                      <a:schemeClr val="accent1">
                        <a:alpha val="0"/>
                      </a:schemeClr>
                    </a:solidFill>
                  </a:tcPr>
                </a:tc>
                <a:extLst>
                  <a:ext uri="{0D108BD9-81ED-4DB2-BD59-A6C34878D82A}">
                    <a16:rowId xmlns:a16="http://schemas.microsoft.com/office/drawing/2014/main" val="10000"/>
                  </a:ext>
                </a:extLst>
              </a:tr>
              <a:tr h="3712464">
                <a:tc>
                  <a:txBody>
                    <a:bodyPr/>
                    <a:lstStyle/>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84</a:t>
            </a:fld>
            <a:endParaRPr lang="en-IN" sz="2000" b="1" dirty="0">
              <a:latin typeface="Helvetica" pitchFamily="34" charset="0"/>
            </a:endParaRPr>
          </a:p>
        </p:txBody>
      </p:sp>
      <p:sp>
        <p:nvSpPr>
          <p:cNvPr id="9" name="Rounded Rectangle 8"/>
          <p:cNvSpPr/>
          <p:nvPr/>
        </p:nvSpPr>
        <p:spPr bwMode="auto">
          <a:xfrm>
            <a:off x="683568" y="4653136"/>
            <a:ext cx="7560840" cy="720079"/>
          </a:xfrm>
          <a:prstGeom prst="round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en-US" b="1" dirty="0">
                <a:solidFill>
                  <a:srgbClr val="000000"/>
                </a:solidFill>
                <a:latin typeface="Helvetica" pitchFamily="34" charset="0"/>
              </a:rPr>
              <a:t>Part D – Annexes denotes the requirement of Sacrifice calculation though methodology is not defined in Circular</a:t>
            </a:r>
            <a:endParaRPr lang="en-US" dirty="0">
              <a:solidFill>
                <a:srgbClr val="000000"/>
              </a:solidFill>
              <a:latin typeface="Helvetica" pitchFamily="34" charset="0"/>
            </a:endParaRPr>
          </a:p>
          <a:p>
            <a:pPr algn="just"/>
            <a:endParaRPr lang="en-IN" dirty="0">
              <a:solidFill>
                <a:srgbClr val="000000"/>
              </a:solidFill>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dirty="0">
              <a:ln>
                <a:noFill/>
              </a:ln>
              <a:solidFill>
                <a:schemeClr val="tx1"/>
              </a:solidFill>
              <a:effectLst/>
              <a:latin typeface="Arial" charset="0"/>
            </a:endParaRPr>
          </a:p>
        </p:txBody>
      </p:sp>
      <p:sp>
        <p:nvSpPr>
          <p:cNvPr id="10" name="Rounded Rectangle 9"/>
          <p:cNvSpPr/>
          <p:nvPr/>
        </p:nvSpPr>
        <p:spPr bwMode="auto">
          <a:xfrm>
            <a:off x="4211960" y="2348880"/>
            <a:ext cx="4176464" cy="1800200"/>
          </a:xfrm>
          <a:prstGeom prst="roundRect">
            <a:avLst/>
          </a:prstGeom>
          <a:solidFill>
            <a:srgbClr val="9A9E6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Helvetica" pitchFamily="34" charset="0"/>
              </a:rPr>
              <a:t>Provision for diminution in fair</a:t>
            </a:r>
            <a:r>
              <a:rPr kumimoji="0" lang="en-US" sz="1800" b="0" i="0" u="none" strike="noStrike" cap="none" normalizeH="0" dirty="0">
                <a:ln>
                  <a:noFill/>
                </a:ln>
                <a:solidFill>
                  <a:srgbClr val="000000"/>
                </a:solidFill>
                <a:effectLst/>
                <a:latin typeface="Helvetica" pitchFamily="34" charset="0"/>
              </a:rPr>
              <a:t> value, recomputed at each Balance Sheet date (Sacrifice)</a:t>
            </a:r>
          </a:p>
          <a:p>
            <a:pPr marL="0" marR="0" indent="0" algn="just" defTabSz="914400" rtl="0" eaLnBrk="0" fontAlgn="base" latinLnBrk="0" hangingPunct="0">
              <a:lnSpc>
                <a:spcPct val="100000"/>
              </a:lnSpc>
              <a:spcBef>
                <a:spcPct val="0"/>
              </a:spcBef>
              <a:spcAft>
                <a:spcPct val="0"/>
              </a:spcAft>
              <a:buClrTx/>
              <a:buSzTx/>
              <a:buFontTx/>
              <a:buNone/>
              <a:tabLst/>
            </a:pPr>
            <a:r>
              <a:rPr lang="en-US" baseline="0" dirty="0">
                <a:solidFill>
                  <a:srgbClr val="000000"/>
                </a:solidFill>
                <a:latin typeface="Helvetica" pitchFamily="34" charset="0"/>
              </a:rPr>
              <a:t>(If</a:t>
            </a:r>
            <a:r>
              <a:rPr lang="en-US" dirty="0">
                <a:solidFill>
                  <a:srgbClr val="000000"/>
                </a:solidFill>
                <a:latin typeface="Helvetica" pitchFamily="34" charset="0"/>
              </a:rPr>
              <a:t> loan exposure is less than 1 crore, provision can be made @ 5% notionally)</a:t>
            </a:r>
            <a:endParaRPr kumimoji="0" lang="en-US" sz="1800" b="0" i="0" u="none" strike="noStrike" cap="none" normalizeH="0" baseline="0" dirty="0">
              <a:ln>
                <a:noFill/>
              </a:ln>
              <a:solidFill>
                <a:srgbClr val="000000"/>
              </a:solidFill>
              <a:effectLst/>
              <a:latin typeface="Helvetica" pitchFamily="34" charset="0"/>
            </a:endParaRPr>
          </a:p>
          <a:p>
            <a:pPr marL="0" marR="0" indent="0" algn="just"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dirty="0">
              <a:ln>
                <a:noFill/>
              </a:ln>
              <a:solidFill>
                <a:srgbClr val="000000"/>
              </a:solidFill>
              <a:effectLst/>
              <a:latin typeface="Arial" charset="0"/>
            </a:endParaRPr>
          </a:p>
        </p:txBody>
      </p:sp>
      <p:cxnSp>
        <p:nvCxnSpPr>
          <p:cNvPr id="12" name="Straight Arrow Connector 11"/>
          <p:cNvCxnSpPr/>
          <p:nvPr/>
        </p:nvCxnSpPr>
        <p:spPr bwMode="auto">
          <a:xfrm>
            <a:off x="3923928" y="1988840"/>
            <a:ext cx="360040" cy="43204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flipH="1">
            <a:off x="2915816" y="1988840"/>
            <a:ext cx="1008112" cy="2160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 name="Rounded Rectangle 12"/>
          <p:cNvSpPr/>
          <p:nvPr/>
        </p:nvSpPr>
        <p:spPr bwMode="auto">
          <a:xfrm>
            <a:off x="683568" y="2132856"/>
            <a:ext cx="2232248" cy="1008112"/>
          </a:xfrm>
          <a:prstGeom prst="round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Helvetica" pitchFamily="34" charset="0"/>
              </a:rPr>
              <a:t>Normal provision as per Asset Classification</a:t>
            </a:r>
            <a:endParaRPr kumimoji="0" lang="en-US" sz="1800" b="1" i="0" u="none" strike="noStrike" cap="none" normalizeH="0" dirty="0">
              <a:ln>
                <a:noFill/>
              </a:ln>
              <a:solidFill>
                <a:srgbClr val="000000"/>
              </a:solidFill>
              <a:effectLst/>
              <a:latin typeface="Helvetica" pitchFamily="34" charset="0"/>
            </a:endParaRPr>
          </a:p>
        </p:txBody>
      </p:sp>
      <p:cxnSp>
        <p:nvCxnSpPr>
          <p:cNvPr id="22" name="Straight Arrow Connector 21"/>
          <p:cNvCxnSpPr>
            <a:cxnSpLocks/>
          </p:cNvCxnSpPr>
          <p:nvPr/>
        </p:nvCxnSpPr>
        <p:spPr bwMode="auto">
          <a:xfrm>
            <a:off x="3923928" y="1988840"/>
            <a:ext cx="0" cy="266429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Guidelines on Restructuring of Advances</a:t>
            </a:r>
            <a:endParaRPr lang="en-IN" b="1" dirty="0">
              <a:latin typeface="Helvetica" pitchFamily="34" charset="0"/>
            </a:endParaRPr>
          </a:p>
        </p:txBody>
      </p:sp>
      <p:graphicFrame>
        <p:nvGraphicFramePr>
          <p:cNvPr id="8" name="Content Placeholder 7"/>
          <p:cNvGraphicFramePr>
            <a:graphicFrameLocks noGrp="1"/>
          </p:cNvGraphicFramePr>
          <p:nvPr>
            <p:ph idx="1"/>
          </p:nvPr>
        </p:nvGraphicFramePr>
        <p:xfrm>
          <a:off x="539552" y="1412776"/>
          <a:ext cx="8001000" cy="4240853"/>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528389">
                <a:tc>
                  <a:txBody>
                    <a:bodyPr/>
                    <a:lstStyle/>
                    <a:p>
                      <a:pPr lvl="0" algn="l" eaLnBrk="1" hangingPunct="1">
                        <a:buClr>
                          <a:schemeClr val="tx1"/>
                        </a:buClr>
                        <a:buSzPct val="100000"/>
                        <a:buFont typeface="Wingdings" pitchFamily="2" charset="2"/>
                        <a:buNone/>
                      </a:pPr>
                      <a:r>
                        <a:rPr lang="en-US" sz="2400" b="0" i="0" dirty="0">
                          <a:solidFill>
                            <a:schemeClr val="tx1"/>
                          </a:solidFill>
                          <a:latin typeface="Helvetica" pitchFamily="34" charset="0"/>
                        </a:rPr>
                        <a:t>Calculation of Sacrifice</a:t>
                      </a:r>
                    </a:p>
                  </a:txBody>
                  <a:tcPr>
                    <a:solidFill>
                      <a:schemeClr val="accent1">
                        <a:alpha val="0"/>
                      </a:schemeClr>
                    </a:solidFill>
                  </a:tcPr>
                </a:tc>
                <a:extLst>
                  <a:ext uri="{0D108BD9-81ED-4DB2-BD59-A6C34878D82A}">
                    <a16:rowId xmlns:a16="http://schemas.microsoft.com/office/drawing/2014/main" val="10000"/>
                  </a:ext>
                </a:extLst>
              </a:tr>
              <a:tr h="3712464">
                <a:tc>
                  <a:txBody>
                    <a:bodyPr/>
                    <a:lstStyle/>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p>
                      <a:pPr marL="173038" lvl="0" indent="-173038" algn="just" eaLnBrk="1" hangingPunct="1">
                        <a:lnSpc>
                          <a:spcPct val="120000"/>
                        </a:lnSpc>
                        <a:buClr>
                          <a:schemeClr val="tx1"/>
                        </a:buClr>
                        <a:buSzPct val="100000"/>
                        <a:buFont typeface="Wingdings" pitchFamily="2" charset="2"/>
                        <a:buNone/>
                      </a:pPr>
                      <a:endParaRPr lang="en-US" sz="2200" b="0" i="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85</a:t>
            </a:fld>
            <a:endParaRPr lang="en-IN" sz="2000" b="1" dirty="0">
              <a:latin typeface="Helvetica" pitchFamily="34" charset="0"/>
            </a:endParaRPr>
          </a:p>
        </p:txBody>
      </p:sp>
      <p:sp>
        <p:nvSpPr>
          <p:cNvPr id="9" name="Rounded Rectangle 8"/>
          <p:cNvSpPr/>
          <p:nvPr/>
        </p:nvSpPr>
        <p:spPr bwMode="auto">
          <a:xfrm>
            <a:off x="4139952" y="4365104"/>
            <a:ext cx="4176464" cy="1152128"/>
          </a:xfrm>
          <a:prstGeom prst="round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b="1" dirty="0">
                <a:solidFill>
                  <a:srgbClr val="000000"/>
                </a:solidFill>
                <a:latin typeface="Helvetica" pitchFamily="34" charset="0"/>
              </a:rPr>
              <a:t>Working Capital Finance</a:t>
            </a:r>
          </a:p>
          <a:p>
            <a:pPr algn="ctr"/>
            <a:r>
              <a:rPr lang="en-US" dirty="0">
                <a:solidFill>
                  <a:srgbClr val="000000"/>
                </a:solidFill>
                <a:latin typeface="Helvetica" pitchFamily="34" charset="0"/>
              </a:rPr>
              <a:t>Tenure to be presumed at One Year for calculation of Sacrifice</a:t>
            </a:r>
            <a:endParaRPr lang="en-IN" dirty="0">
              <a:solidFill>
                <a:srgbClr val="000000"/>
              </a:solidFill>
              <a:latin typeface="Helvetica"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dirty="0">
              <a:ln>
                <a:noFill/>
              </a:ln>
              <a:solidFill>
                <a:schemeClr val="tx1"/>
              </a:solidFill>
              <a:effectLst/>
              <a:latin typeface="Arial" charset="0"/>
            </a:endParaRPr>
          </a:p>
        </p:txBody>
      </p:sp>
      <p:sp>
        <p:nvSpPr>
          <p:cNvPr id="10" name="Rounded Rectangle 9"/>
          <p:cNvSpPr/>
          <p:nvPr/>
        </p:nvSpPr>
        <p:spPr bwMode="auto">
          <a:xfrm>
            <a:off x="4716016" y="2276872"/>
            <a:ext cx="3672408" cy="1728192"/>
          </a:xfrm>
          <a:prstGeom prst="roundRect">
            <a:avLst/>
          </a:prstGeom>
          <a:solidFill>
            <a:srgbClr val="9A9E6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Helvetica" pitchFamily="34" charset="0"/>
              </a:rPr>
              <a:t>Apply Discounting Rate to</a:t>
            </a:r>
            <a:r>
              <a:rPr kumimoji="0" lang="en-US" sz="1800" b="0" i="0" u="none" strike="noStrike" cap="none" normalizeH="0" dirty="0">
                <a:ln>
                  <a:noFill/>
                </a:ln>
                <a:solidFill>
                  <a:srgbClr val="000000"/>
                </a:solidFill>
                <a:effectLst/>
                <a:latin typeface="Helvetica" pitchFamily="34" charset="0"/>
              </a:rPr>
              <a:t> future Cash Inflows of principal and interest and calculate NPV as per original and revised repayment schedul</a:t>
            </a:r>
            <a:r>
              <a:rPr kumimoji="0" lang="en-US" sz="1800" b="0" i="0" u="none" strike="noStrike" cap="none" normalizeH="0" dirty="0">
                <a:ln>
                  <a:noFill/>
                </a:ln>
                <a:solidFill>
                  <a:srgbClr val="000000"/>
                </a:solidFill>
                <a:effectLst/>
                <a:latin typeface="Arial" charset="0"/>
              </a:rPr>
              <a:t>es</a:t>
            </a:r>
            <a:endParaRPr kumimoji="0" lang="en-US" sz="1800" b="0" i="0" u="none" strike="noStrike" cap="none" normalizeH="0" baseline="0" dirty="0">
              <a:ln>
                <a:noFill/>
              </a:ln>
              <a:solidFill>
                <a:srgbClr val="000000"/>
              </a:solidFill>
              <a:effectLst/>
              <a:latin typeface="Arial" charset="0"/>
            </a:endParaRPr>
          </a:p>
          <a:p>
            <a:pPr marL="0" marR="0" indent="0" algn="just" defTabSz="914400" rtl="0" eaLnBrk="0" fontAlgn="base" latinLnBrk="0" hangingPunct="0">
              <a:lnSpc>
                <a:spcPct val="100000"/>
              </a:lnSpc>
              <a:spcBef>
                <a:spcPct val="0"/>
              </a:spcBef>
              <a:spcAft>
                <a:spcPct val="0"/>
              </a:spcAft>
              <a:buClrTx/>
              <a:buSzTx/>
              <a:buFontTx/>
              <a:buNone/>
              <a:tabLst/>
            </a:pPr>
            <a:endParaRPr kumimoji="0" lang="en-IN" sz="1800" b="0" i="0" u="none" strike="noStrike" cap="none" normalizeH="0" baseline="0" dirty="0">
              <a:ln>
                <a:noFill/>
              </a:ln>
              <a:solidFill>
                <a:srgbClr val="000000"/>
              </a:solidFill>
              <a:effectLst/>
              <a:latin typeface="Arial" charset="0"/>
            </a:endParaRPr>
          </a:p>
        </p:txBody>
      </p:sp>
      <p:cxnSp>
        <p:nvCxnSpPr>
          <p:cNvPr id="14" name="Straight Arrow Connector 13"/>
          <p:cNvCxnSpPr/>
          <p:nvPr/>
        </p:nvCxnSpPr>
        <p:spPr bwMode="auto">
          <a:xfrm>
            <a:off x="1979712" y="1916832"/>
            <a:ext cx="0" cy="43204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 name="Rounded Rectangle 12"/>
          <p:cNvSpPr/>
          <p:nvPr/>
        </p:nvSpPr>
        <p:spPr bwMode="auto">
          <a:xfrm>
            <a:off x="611560" y="2348880"/>
            <a:ext cx="3096344" cy="2088232"/>
          </a:xfrm>
          <a:prstGeom prst="roundRect">
            <a:avLst/>
          </a:prstGeom>
          <a:solidFill>
            <a:schemeClr val="accent4">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rgbClr val="000000"/>
                </a:solidFill>
                <a:effectLst/>
                <a:latin typeface="Helvetica" pitchFamily="34" charset="0"/>
              </a:rPr>
              <a:t>Discounting Rate =</a:t>
            </a:r>
          </a:p>
          <a:p>
            <a:pPr marL="0" marR="0" indent="0" algn="just" defTabSz="914400" rtl="0" eaLnBrk="0" fontAlgn="base" latinLnBrk="0" hangingPunct="0">
              <a:lnSpc>
                <a:spcPct val="100000"/>
              </a:lnSpc>
              <a:spcBef>
                <a:spcPct val="0"/>
              </a:spcBef>
              <a:spcAft>
                <a:spcPct val="0"/>
              </a:spcAft>
              <a:buClrTx/>
              <a:buSzTx/>
              <a:buFontTx/>
              <a:buNone/>
              <a:tabLst/>
            </a:pPr>
            <a:r>
              <a:rPr lang="en-US" dirty="0">
                <a:solidFill>
                  <a:srgbClr val="000000"/>
                </a:solidFill>
                <a:latin typeface="Helvetica" pitchFamily="34" charset="0"/>
              </a:rPr>
              <a:t>BPLR / Base Rate + appropriate Term and Credit Risk premium on the date of restructuring </a:t>
            </a:r>
            <a:r>
              <a:rPr lang="en-US" b="1" dirty="0">
                <a:solidFill>
                  <a:srgbClr val="000000"/>
                </a:solidFill>
                <a:latin typeface="Helvetica" pitchFamily="34" charset="0"/>
              </a:rPr>
              <a:t>applicable to borrower category</a:t>
            </a:r>
            <a:endParaRPr kumimoji="0" lang="en-US" sz="1800" b="1" i="0" u="none" strike="noStrike" cap="none" normalizeH="0" dirty="0">
              <a:ln>
                <a:noFill/>
              </a:ln>
              <a:solidFill>
                <a:srgbClr val="000000"/>
              </a:solidFill>
              <a:effectLst/>
              <a:latin typeface="Helvetica" pitchFamily="34" charset="0"/>
            </a:endParaRPr>
          </a:p>
        </p:txBody>
      </p:sp>
      <p:cxnSp>
        <p:nvCxnSpPr>
          <p:cNvPr id="18" name="Straight Arrow Connector 17"/>
          <p:cNvCxnSpPr/>
          <p:nvPr/>
        </p:nvCxnSpPr>
        <p:spPr bwMode="auto">
          <a:xfrm>
            <a:off x="3707904" y="2996952"/>
            <a:ext cx="1008112"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4" name="Teardrop 23"/>
          <p:cNvSpPr/>
          <p:nvPr/>
        </p:nvSpPr>
        <p:spPr bwMode="auto">
          <a:xfrm>
            <a:off x="971600" y="4653136"/>
            <a:ext cx="2952328" cy="908864"/>
          </a:xfrm>
          <a:prstGeom prst="teardrop">
            <a:avLst/>
          </a:prstGeom>
          <a:solidFill>
            <a:schemeClr val="accent1">
              <a:alpha val="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i="0" u="sng" strike="noStrike" cap="none" normalizeH="0" baseline="0" dirty="0">
                <a:ln>
                  <a:noFill/>
                </a:ln>
                <a:solidFill>
                  <a:schemeClr val="tx1"/>
                </a:solidFill>
                <a:effectLst/>
                <a:latin typeface="Helvetica" pitchFamily="34" charset="0"/>
              </a:rPr>
              <a:t>Total provision not to exceed 100%</a:t>
            </a:r>
            <a:endParaRPr kumimoji="0" lang="en-IN" sz="1800" i="0" u="sng" strike="noStrike" cap="none" normalizeH="0" baseline="0" dirty="0">
              <a:ln>
                <a:noFill/>
              </a:ln>
              <a:solidFill>
                <a:schemeClr val="tx1"/>
              </a:solidFill>
              <a:effectLst/>
              <a:latin typeface="Helvetica" pitchFamily="34"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609600" y="404664"/>
            <a:ext cx="7924800" cy="576064"/>
          </a:xfrm>
        </p:spPr>
        <p:txBody>
          <a:bodyPr/>
          <a:lstStyle/>
          <a:p>
            <a:r>
              <a:rPr lang="en-US" sz="3200" dirty="0">
                <a:solidFill>
                  <a:schemeClr val="tx1"/>
                </a:solidFill>
                <a:latin typeface="Helvetica" pitchFamily="34" charset="0"/>
              </a:rPr>
              <a:t>Early identification and reporting of stress</a:t>
            </a:r>
            <a:endParaRPr lang="en-US" sz="3600" b="1" dirty="0">
              <a:solidFill>
                <a:schemeClr val="accent2">
                  <a:lumMod val="60000"/>
                  <a:lumOff val="40000"/>
                </a:schemeClr>
              </a:solidFill>
            </a:endParaRPr>
          </a:p>
        </p:txBody>
      </p:sp>
      <p:graphicFrame>
        <p:nvGraphicFramePr>
          <p:cNvPr id="2" name="Table 2">
            <a:extLst>
              <a:ext uri="{FF2B5EF4-FFF2-40B4-BE49-F238E27FC236}">
                <a16:creationId xmlns:a16="http://schemas.microsoft.com/office/drawing/2014/main" id="{0199492D-3ED0-4C88-BF78-CD69767FE55C}"/>
              </a:ext>
            </a:extLst>
          </p:cNvPr>
          <p:cNvGraphicFramePr>
            <a:graphicFrameLocks noGrp="1"/>
          </p:cNvGraphicFramePr>
          <p:nvPr>
            <p:ph idx="1"/>
          </p:nvPr>
        </p:nvGraphicFramePr>
        <p:xfrm>
          <a:off x="899592" y="1524000"/>
          <a:ext cx="8015808" cy="4339456"/>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889745191"/>
                    </a:ext>
                  </a:extLst>
                </a:gridCol>
                <a:gridCol w="5423520">
                  <a:extLst>
                    <a:ext uri="{9D8B030D-6E8A-4147-A177-3AD203B41FA5}">
                      <a16:colId xmlns:a16="http://schemas.microsoft.com/office/drawing/2014/main" val="3447314784"/>
                    </a:ext>
                  </a:extLst>
                </a:gridCol>
              </a:tblGrid>
              <a:tr h="370840">
                <a:tc>
                  <a:txBody>
                    <a:bodyPr/>
                    <a:lstStyle/>
                    <a:p>
                      <a:pPr algn="ctr"/>
                      <a:r>
                        <a:rPr lang="en-IN" dirty="0"/>
                        <a:t>SMA Sub-category</a:t>
                      </a:r>
                    </a:p>
                  </a:txBody>
                  <a:tcPr>
                    <a:noFill/>
                  </a:tcPr>
                </a:tc>
                <a:tc>
                  <a:txBody>
                    <a:bodyPr/>
                    <a:lstStyle/>
                    <a:p>
                      <a:pPr algn="ctr"/>
                      <a:r>
                        <a:rPr lang="en-IN" u="sng" dirty="0"/>
                        <a:t>TL - Basis for classification</a:t>
                      </a:r>
                    </a:p>
                    <a:p>
                      <a:pPr algn="ctr"/>
                      <a:r>
                        <a:rPr lang="en-IN" dirty="0"/>
                        <a:t>Principal / Interest or any other payment overdue partially or wholly for</a:t>
                      </a:r>
                    </a:p>
                  </a:txBody>
                  <a:tcPr>
                    <a:noFill/>
                  </a:tcPr>
                </a:tc>
                <a:extLst>
                  <a:ext uri="{0D108BD9-81ED-4DB2-BD59-A6C34878D82A}">
                    <a16:rowId xmlns:a16="http://schemas.microsoft.com/office/drawing/2014/main" val="3624833093"/>
                  </a:ext>
                </a:extLst>
              </a:tr>
              <a:tr h="370840">
                <a:tc>
                  <a:txBody>
                    <a:bodyPr/>
                    <a:lstStyle/>
                    <a:p>
                      <a:pPr algn="ctr"/>
                      <a:r>
                        <a:rPr lang="en-IN" dirty="0">
                          <a:solidFill>
                            <a:schemeClr val="tx1"/>
                          </a:solidFill>
                        </a:rPr>
                        <a:t>SMA-0</a:t>
                      </a:r>
                    </a:p>
                  </a:txBody>
                  <a:tcPr>
                    <a:noFill/>
                  </a:tcPr>
                </a:tc>
                <a:tc>
                  <a:txBody>
                    <a:bodyPr/>
                    <a:lstStyle/>
                    <a:p>
                      <a:pPr algn="ctr"/>
                      <a:r>
                        <a:rPr lang="en-IN" dirty="0">
                          <a:solidFill>
                            <a:schemeClr val="tx1"/>
                          </a:solidFill>
                        </a:rPr>
                        <a:t>1 to 30 days</a:t>
                      </a:r>
                    </a:p>
                  </a:txBody>
                  <a:tcPr>
                    <a:noFill/>
                  </a:tcPr>
                </a:tc>
                <a:extLst>
                  <a:ext uri="{0D108BD9-81ED-4DB2-BD59-A6C34878D82A}">
                    <a16:rowId xmlns:a16="http://schemas.microsoft.com/office/drawing/2014/main" val="418060660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SMA-1</a:t>
                      </a:r>
                    </a:p>
                  </a:txBody>
                  <a:tcPr>
                    <a:noFill/>
                  </a:tcPr>
                </a:tc>
                <a:tc>
                  <a:txBody>
                    <a:bodyPr/>
                    <a:lstStyle/>
                    <a:p>
                      <a:pPr algn="ctr"/>
                      <a:r>
                        <a:rPr lang="en-IN" dirty="0">
                          <a:solidFill>
                            <a:schemeClr val="tx1"/>
                          </a:solidFill>
                        </a:rPr>
                        <a:t>31 to 60 days</a:t>
                      </a:r>
                    </a:p>
                  </a:txBody>
                  <a:tcPr>
                    <a:noFill/>
                  </a:tcPr>
                </a:tc>
                <a:extLst>
                  <a:ext uri="{0D108BD9-81ED-4DB2-BD59-A6C34878D82A}">
                    <a16:rowId xmlns:a16="http://schemas.microsoft.com/office/drawing/2014/main" val="237180781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SMA-2</a:t>
                      </a:r>
                    </a:p>
                  </a:txBody>
                  <a:tcPr>
                    <a:noFill/>
                  </a:tcPr>
                </a:tc>
                <a:tc>
                  <a:txBody>
                    <a:bodyPr/>
                    <a:lstStyle/>
                    <a:p>
                      <a:pPr algn="ctr"/>
                      <a:r>
                        <a:rPr lang="en-IN" dirty="0">
                          <a:solidFill>
                            <a:schemeClr val="tx1"/>
                          </a:solidFill>
                        </a:rPr>
                        <a:t>61 to 90 days</a:t>
                      </a:r>
                    </a:p>
                  </a:txBody>
                  <a:tcPr>
                    <a:noFill/>
                  </a:tcPr>
                </a:tc>
                <a:extLst>
                  <a:ext uri="{0D108BD9-81ED-4DB2-BD59-A6C34878D82A}">
                    <a16:rowId xmlns:a16="http://schemas.microsoft.com/office/drawing/2014/main" val="1855360544"/>
                  </a:ext>
                </a:extLst>
              </a:tr>
              <a:tr h="38213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b="1" dirty="0">
                        <a:solidFill>
                          <a:schemeClr val="tx1"/>
                        </a:solidFill>
                      </a:endParaRPr>
                    </a:p>
                  </a:txBody>
                  <a:tcPr>
                    <a:noFill/>
                  </a:tcPr>
                </a:tc>
                <a:tc hMerge="1">
                  <a:txBody>
                    <a:bodyPr/>
                    <a:lstStyle/>
                    <a:p>
                      <a:pPr algn="ctr"/>
                      <a:endParaRPr lang="en-IN" dirty="0">
                        <a:solidFill>
                          <a:schemeClr val="tx1"/>
                        </a:solidFill>
                      </a:endParaRPr>
                    </a:p>
                  </a:txBody>
                  <a:tcPr>
                    <a:noFill/>
                  </a:tcPr>
                </a:tc>
                <a:extLst>
                  <a:ext uri="{0D108BD9-81ED-4DB2-BD59-A6C34878D82A}">
                    <a16:rowId xmlns:a16="http://schemas.microsoft.com/office/drawing/2014/main" val="3366556266"/>
                  </a:ext>
                </a:extLst>
              </a:tr>
              <a:tr h="370840">
                <a:tc>
                  <a:txBody>
                    <a:bodyPr/>
                    <a:lstStyle/>
                    <a:p>
                      <a:pPr algn="ctr"/>
                      <a:r>
                        <a:rPr lang="en-IN" dirty="0">
                          <a:solidFill>
                            <a:schemeClr val="tx1"/>
                          </a:solidFill>
                        </a:rPr>
                        <a:t>SMA Sub-category</a:t>
                      </a:r>
                    </a:p>
                  </a:txBody>
                  <a:tcPr>
                    <a:noFill/>
                  </a:tcPr>
                </a:tc>
                <a:tc>
                  <a:txBody>
                    <a:bodyPr/>
                    <a:lstStyle/>
                    <a:p>
                      <a:pPr algn="ctr"/>
                      <a:r>
                        <a:rPr lang="en-IN" u="sng" dirty="0">
                          <a:solidFill>
                            <a:schemeClr val="tx1"/>
                          </a:solidFill>
                        </a:rPr>
                        <a:t>CC / OD - Basis for classification</a:t>
                      </a:r>
                    </a:p>
                    <a:p>
                      <a:pPr algn="ctr"/>
                      <a:r>
                        <a:rPr lang="en-IN" dirty="0">
                          <a:solidFill>
                            <a:schemeClr val="tx1"/>
                          </a:solidFill>
                        </a:rPr>
                        <a:t>Outstanding Balance remains continuously in excess of the sanction limit / drawing power, whichever is lower for a period of</a:t>
                      </a:r>
                    </a:p>
                  </a:txBody>
                  <a:tcPr>
                    <a:noFill/>
                  </a:tcPr>
                </a:tc>
                <a:extLst>
                  <a:ext uri="{0D108BD9-81ED-4DB2-BD59-A6C34878D82A}">
                    <a16:rowId xmlns:a16="http://schemas.microsoft.com/office/drawing/2014/main" val="7137630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SMA-1</a:t>
                      </a:r>
                    </a:p>
                  </a:txBody>
                  <a:tcPr>
                    <a:noFill/>
                  </a:tcPr>
                </a:tc>
                <a:tc>
                  <a:txBody>
                    <a:bodyPr/>
                    <a:lstStyle/>
                    <a:p>
                      <a:pPr algn="ctr"/>
                      <a:r>
                        <a:rPr lang="en-IN" dirty="0">
                          <a:solidFill>
                            <a:schemeClr val="tx1"/>
                          </a:solidFill>
                        </a:rPr>
                        <a:t>31 to 60 days</a:t>
                      </a:r>
                    </a:p>
                  </a:txBody>
                  <a:tcPr>
                    <a:noFill/>
                  </a:tcPr>
                </a:tc>
                <a:extLst>
                  <a:ext uri="{0D108BD9-81ED-4DB2-BD59-A6C34878D82A}">
                    <a16:rowId xmlns:a16="http://schemas.microsoft.com/office/drawing/2014/main" val="349901720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SMA-2</a:t>
                      </a:r>
                    </a:p>
                  </a:txBody>
                  <a:tcPr>
                    <a:noFill/>
                  </a:tcPr>
                </a:tc>
                <a:tc>
                  <a:txBody>
                    <a:bodyPr/>
                    <a:lstStyle/>
                    <a:p>
                      <a:pPr algn="ctr"/>
                      <a:r>
                        <a:rPr lang="en-IN" dirty="0">
                          <a:solidFill>
                            <a:schemeClr val="tx1"/>
                          </a:solidFill>
                        </a:rPr>
                        <a:t>61 to 90 days</a:t>
                      </a:r>
                    </a:p>
                  </a:txBody>
                  <a:tcPr>
                    <a:noFill/>
                  </a:tcPr>
                </a:tc>
                <a:extLst>
                  <a:ext uri="{0D108BD9-81ED-4DB2-BD59-A6C34878D82A}">
                    <a16:rowId xmlns:a16="http://schemas.microsoft.com/office/drawing/2014/main" val="621121422"/>
                  </a:ext>
                </a:extLst>
              </a:tr>
            </a:tbl>
          </a:graphicData>
        </a:graphic>
      </p:graphicFrame>
      <p:sp>
        <p:nvSpPr>
          <p:cNvPr id="6146" name="Footer Placeholder 4"/>
          <p:cNvSpPr>
            <a:spLocks noGrp="1"/>
          </p:cNvSpPr>
          <p:nvPr>
            <p:ph type="ftr" sz="quarter" idx="11"/>
          </p:nvPr>
        </p:nvSpPr>
        <p:spPr>
          <a:noFill/>
        </p:spPr>
        <p:txBody>
          <a:bodyPr/>
          <a:lstStyle/>
          <a:p>
            <a:r>
              <a:rPr lang="en-US" dirty="0"/>
              <a:t>CA Dhananjay J. Gokhale</a:t>
            </a:r>
          </a:p>
          <a:p>
            <a:endParaRPr lang="en-US" dirty="0"/>
          </a:p>
        </p:txBody>
      </p:sp>
      <p:sp>
        <p:nvSpPr>
          <p:cNvPr id="6147" name="Slide Number Placeholder 5"/>
          <p:cNvSpPr>
            <a:spLocks noGrp="1"/>
          </p:cNvSpPr>
          <p:nvPr>
            <p:ph type="sldNum" sz="quarter" idx="12"/>
          </p:nvPr>
        </p:nvSpPr>
        <p:spPr>
          <a:noFill/>
        </p:spPr>
        <p:txBody>
          <a:bodyPr/>
          <a:lstStyle/>
          <a:p>
            <a:fld id="{05885D9E-37D7-4474-B407-6B8F75545515}" type="slidenum">
              <a:rPr lang="en-US"/>
              <a:pPr/>
              <a:t>86</a:t>
            </a:fld>
            <a:endParaRPr lang="en-US"/>
          </a:p>
        </p:txBody>
      </p:sp>
    </p:spTree>
    <p:extLst>
      <p:ext uri="{BB962C8B-B14F-4D97-AF65-F5344CB8AC3E}">
        <p14:creationId xmlns:p14="http://schemas.microsoft.com/office/powerpoint/2010/main" val="165989937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Early identification and reporting of stress</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53637728"/>
              </p:ext>
            </p:extLst>
          </p:nvPr>
        </p:nvGraphicFramePr>
        <p:xfrm>
          <a:off x="539552" y="1052737"/>
          <a:ext cx="8001000" cy="4855655"/>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marL="0" marR="0" lvl="0" indent="0" algn="ctr" defTabSz="914400" rtl="0" eaLnBrk="1" fontAlgn="auto" latinLnBrk="0" hangingPunct="1">
                        <a:lnSpc>
                          <a:spcPct val="100000"/>
                        </a:lnSpc>
                        <a:spcBef>
                          <a:spcPts val="0"/>
                        </a:spcBef>
                        <a:spcAft>
                          <a:spcPts val="0"/>
                        </a:spcAft>
                        <a:buClr>
                          <a:schemeClr val="tx1"/>
                        </a:buClr>
                        <a:buSzPct val="100000"/>
                        <a:buFont typeface="Wingdings" pitchFamily="2" charset="2"/>
                        <a:buNone/>
                        <a:tabLst/>
                        <a:defRPr/>
                      </a:pPr>
                      <a:r>
                        <a:rPr lang="en-US" sz="2400" b="1" i="0" u="none" dirty="0">
                          <a:latin typeface="Helvetica" pitchFamily="34" charset="0"/>
                        </a:rPr>
                        <a:t>Reporting Requirements to </a:t>
                      </a:r>
                      <a:r>
                        <a:rPr lang="en-US" sz="2400" b="0" dirty="0">
                          <a:solidFill>
                            <a:schemeClr val="tx1"/>
                          </a:solidFill>
                          <a:latin typeface="Helvetica" pitchFamily="34" charset="0"/>
                        </a:rPr>
                        <a:t>CRILC (Central Repository of Information on Large Credits) Reporting</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457200" marR="0" lvl="0" indent="-457200" algn="just" defTabSz="914400" rtl="0" eaLnBrk="1" fontAlgn="auto" latinLnBrk="0" hangingPunct="1">
                        <a:lnSpc>
                          <a:spcPct val="110000"/>
                        </a:lnSpc>
                        <a:spcBef>
                          <a:spcPts val="0"/>
                        </a:spcBef>
                        <a:spcAft>
                          <a:spcPts val="0"/>
                        </a:spcAft>
                        <a:buClrTx/>
                        <a:buSzTx/>
                        <a:buFont typeface="+mj-lt"/>
                        <a:buAutoNum type="arabicPeriod"/>
                        <a:tabLst/>
                        <a:defRPr/>
                      </a:pPr>
                      <a:r>
                        <a:rPr lang="en-US" sz="2200" b="0" dirty="0">
                          <a:solidFill>
                            <a:schemeClr val="tx1"/>
                          </a:solidFill>
                          <a:latin typeface="Helvetica" pitchFamily="34" charset="0"/>
                        </a:rPr>
                        <a:t>Applicability: Coverage for Fund and Non-Fund based exposures above Rs. 5 crores e</a:t>
                      </a:r>
                      <a:r>
                        <a:rPr lang="en-US" sz="2200" b="0" i="0" dirty="0">
                          <a:solidFill>
                            <a:schemeClr val="tx1"/>
                          </a:solidFill>
                          <a:latin typeface="Helvetica" pitchFamily="34" charset="0"/>
                        </a:rPr>
                        <a:t>xcluding</a:t>
                      </a:r>
                      <a:r>
                        <a:rPr lang="en-US" sz="2200" b="0" i="0" baseline="0" dirty="0">
                          <a:solidFill>
                            <a:schemeClr val="tx1"/>
                          </a:solidFill>
                          <a:latin typeface="Helvetica" pitchFamily="34" charset="0"/>
                        </a:rPr>
                        <a:t> crop loans, Inter-Bank / SIDBI / EXIM / NHB / NABARD exposures</a:t>
                      </a:r>
                    </a:p>
                    <a:p>
                      <a:pPr marL="457200" indent="-457200" algn="just">
                        <a:lnSpc>
                          <a:spcPct val="110000"/>
                        </a:lnSpc>
                        <a:buFont typeface="+mj-lt"/>
                        <a:buAutoNum type="arabicPeriod"/>
                      </a:pPr>
                      <a:endParaRPr lang="en-US" sz="2200" dirty="0">
                        <a:solidFill>
                          <a:schemeClr val="tx1"/>
                        </a:solidFill>
                        <a:latin typeface="Helvetica" pitchFamily="34" charset="0"/>
                      </a:endParaRPr>
                    </a:p>
                    <a:p>
                      <a:pPr marL="457200" indent="-457200" algn="just">
                        <a:lnSpc>
                          <a:spcPct val="110000"/>
                        </a:lnSpc>
                        <a:buFont typeface="+mj-lt"/>
                        <a:buAutoNum type="arabicPeriod"/>
                      </a:pPr>
                      <a:r>
                        <a:rPr lang="en-US" sz="2200" dirty="0">
                          <a:solidFill>
                            <a:schemeClr val="tx1"/>
                          </a:solidFill>
                          <a:latin typeface="Helvetica" pitchFamily="34" charset="0"/>
                        </a:rPr>
                        <a:t>CRILC Main report – Monthly Basis</a:t>
                      </a:r>
                    </a:p>
                    <a:p>
                      <a:pPr marL="457200" indent="-457200" algn="just">
                        <a:lnSpc>
                          <a:spcPct val="110000"/>
                        </a:lnSpc>
                        <a:buFont typeface="+mj-lt"/>
                        <a:buAutoNum type="arabicPeriod"/>
                      </a:pPr>
                      <a:endParaRPr lang="en-US" sz="2200" dirty="0">
                        <a:solidFill>
                          <a:schemeClr val="tx1"/>
                        </a:solidFill>
                        <a:latin typeface="Helvetica" pitchFamily="34" charset="0"/>
                      </a:endParaRPr>
                    </a:p>
                    <a:p>
                      <a:pPr marL="457200" indent="-457200" algn="just">
                        <a:lnSpc>
                          <a:spcPct val="110000"/>
                        </a:lnSpc>
                        <a:buFont typeface="+mj-lt"/>
                        <a:buAutoNum type="arabicPeriod"/>
                      </a:pPr>
                      <a:r>
                        <a:rPr lang="en-US" sz="2200" dirty="0">
                          <a:solidFill>
                            <a:schemeClr val="tx1"/>
                          </a:solidFill>
                          <a:latin typeface="Helvetica" pitchFamily="34" charset="0"/>
                        </a:rPr>
                        <a:t>CRILC Weekly Reporting (Every Friday) – Defaults by all borrowers above Rs. 5 Crores of exposure</a:t>
                      </a:r>
                    </a:p>
                  </a:txBody>
                  <a:tcPr>
                    <a:solidFill>
                      <a:schemeClr val="accent1">
                        <a:alpha val="0"/>
                      </a:schemeClr>
                    </a:solidFill>
                  </a:tcPr>
                </a:tc>
                <a:extLst>
                  <a:ext uri="{0D108BD9-81ED-4DB2-BD59-A6C34878D82A}">
                    <a16:rowId xmlns:a16="http://schemas.microsoft.com/office/drawing/2014/main" val="10002"/>
                  </a:ext>
                </a:extLst>
              </a:tr>
              <a:tr h="1019429">
                <a:tc>
                  <a:txBody>
                    <a:bodyPr/>
                    <a:lstStyle/>
                    <a:p>
                      <a:pPr marL="457200" indent="-457200" algn="just">
                        <a:lnSpc>
                          <a:spcPct val="110000"/>
                        </a:lnSpc>
                        <a:buFont typeface="+mj-lt"/>
                        <a:buAutoNum type="arabicPeriod"/>
                      </a:pPr>
                      <a:endParaRPr lang="en-US" sz="2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534482074"/>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87</a:t>
            </a:fld>
            <a:endParaRPr lang="en-IN" sz="2000" b="1" dirty="0">
              <a:latin typeface="Helvetica" pitchFamily="34" charset="0"/>
            </a:endParaRPr>
          </a:p>
        </p:txBody>
      </p:sp>
    </p:spTree>
    <p:extLst>
      <p:ext uri="{BB962C8B-B14F-4D97-AF65-F5344CB8AC3E}">
        <p14:creationId xmlns:p14="http://schemas.microsoft.com/office/powerpoint/2010/main" val="264843898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609600" y="404664"/>
            <a:ext cx="7924800" cy="1512168"/>
          </a:xfrm>
        </p:spPr>
        <p:txBody>
          <a:bodyPr/>
          <a:lstStyle/>
          <a:p>
            <a:r>
              <a:rPr lang="en-US" sz="3200" dirty="0">
                <a:solidFill>
                  <a:schemeClr val="tx1"/>
                </a:solidFill>
                <a:latin typeface="Helvetica" pitchFamily="34" charset="0"/>
              </a:rPr>
              <a:t>Applicability of Prudential Framework for Resolution of Stressed Assets</a:t>
            </a:r>
            <a:br>
              <a:rPr lang="en-US" sz="3200" dirty="0">
                <a:solidFill>
                  <a:schemeClr val="tx1"/>
                </a:solidFill>
                <a:latin typeface="Helvetica" pitchFamily="34" charset="0"/>
              </a:rPr>
            </a:br>
            <a:r>
              <a:rPr lang="en-US" sz="2000" dirty="0">
                <a:solidFill>
                  <a:schemeClr val="tx1"/>
                </a:solidFill>
                <a:latin typeface="Helvetica" pitchFamily="34" charset="0"/>
              </a:rPr>
              <a:t>(Ref.: RBI Circular dated June 07, 2019)</a:t>
            </a:r>
            <a:br>
              <a:rPr lang="en-US" sz="2000" dirty="0">
                <a:solidFill>
                  <a:schemeClr val="tx1"/>
                </a:solidFill>
                <a:latin typeface="Helvetica" pitchFamily="34" charset="0"/>
              </a:rPr>
            </a:br>
            <a:r>
              <a:rPr lang="en-US" sz="2000" dirty="0">
                <a:solidFill>
                  <a:schemeClr val="tx1"/>
                </a:solidFill>
                <a:latin typeface="Helvetica" pitchFamily="34" charset="0"/>
              </a:rPr>
              <a:t>(Ref.: Para 9 of RBI Master Circular dated October 01, 2021)</a:t>
            </a:r>
            <a:endParaRPr lang="en-US" sz="3600" b="1" dirty="0">
              <a:solidFill>
                <a:schemeClr val="tx1"/>
              </a:solidFill>
            </a:endParaRPr>
          </a:p>
        </p:txBody>
      </p:sp>
      <p:graphicFrame>
        <p:nvGraphicFramePr>
          <p:cNvPr id="2" name="Table 2">
            <a:extLst>
              <a:ext uri="{FF2B5EF4-FFF2-40B4-BE49-F238E27FC236}">
                <a16:creationId xmlns:a16="http://schemas.microsoft.com/office/drawing/2014/main" id="{0199492D-3ED0-4C88-BF78-CD69767FE55C}"/>
              </a:ext>
            </a:extLst>
          </p:cNvPr>
          <p:cNvGraphicFramePr>
            <a:graphicFrameLocks noGrp="1"/>
          </p:cNvGraphicFramePr>
          <p:nvPr>
            <p:ph idx="1"/>
            <p:extLst>
              <p:ext uri="{D42A27DB-BD31-4B8C-83A1-F6EECF244321}">
                <p14:modId xmlns:p14="http://schemas.microsoft.com/office/powerpoint/2010/main" val="1824144145"/>
              </p:ext>
            </p:extLst>
          </p:nvPr>
        </p:nvGraphicFramePr>
        <p:xfrm>
          <a:off x="754596" y="2132856"/>
          <a:ext cx="7634808" cy="2178811"/>
        </p:xfrm>
        <a:graphic>
          <a:graphicData uri="http://schemas.openxmlformats.org/drawingml/2006/table">
            <a:tbl>
              <a:tblPr firstRow="1" bandRow="1">
                <a:tableStyleId>{5C22544A-7EE6-4342-B048-85BDC9FD1C3A}</a:tableStyleId>
              </a:tblPr>
              <a:tblGrid>
                <a:gridCol w="4176464">
                  <a:extLst>
                    <a:ext uri="{9D8B030D-6E8A-4147-A177-3AD203B41FA5}">
                      <a16:colId xmlns:a16="http://schemas.microsoft.com/office/drawing/2014/main" val="889745191"/>
                    </a:ext>
                  </a:extLst>
                </a:gridCol>
                <a:gridCol w="3458344">
                  <a:extLst>
                    <a:ext uri="{9D8B030D-6E8A-4147-A177-3AD203B41FA5}">
                      <a16:colId xmlns:a16="http://schemas.microsoft.com/office/drawing/2014/main" val="3447314784"/>
                    </a:ext>
                  </a:extLst>
                </a:gridCol>
              </a:tblGrid>
              <a:tr h="417827">
                <a:tc>
                  <a:txBody>
                    <a:bodyPr/>
                    <a:lstStyle/>
                    <a:p>
                      <a:pPr algn="ctr"/>
                      <a:r>
                        <a:rPr lang="en-IN" dirty="0"/>
                        <a:t>Aggregate Exposure of Borrowers to the lenders</a:t>
                      </a:r>
                    </a:p>
                  </a:txBody>
                  <a:tcPr>
                    <a:noFill/>
                  </a:tcPr>
                </a:tc>
                <a:tc>
                  <a:txBody>
                    <a:bodyPr/>
                    <a:lstStyle/>
                    <a:p>
                      <a:pPr algn="ctr"/>
                      <a:r>
                        <a:rPr lang="en-IN" u="none" dirty="0"/>
                        <a:t>Reference Date</a:t>
                      </a:r>
                    </a:p>
                  </a:txBody>
                  <a:tcPr>
                    <a:noFill/>
                  </a:tcPr>
                </a:tc>
                <a:extLst>
                  <a:ext uri="{0D108BD9-81ED-4DB2-BD59-A6C34878D82A}">
                    <a16:rowId xmlns:a16="http://schemas.microsoft.com/office/drawing/2014/main" val="3624833093"/>
                  </a:ext>
                </a:extLst>
              </a:tr>
              <a:tr h="462729">
                <a:tc>
                  <a:txBody>
                    <a:bodyPr/>
                    <a:lstStyle/>
                    <a:p>
                      <a:pPr algn="ctr"/>
                      <a:r>
                        <a:rPr lang="en-IN" dirty="0">
                          <a:solidFill>
                            <a:schemeClr val="tx1"/>
                          </a:solidFill>
                        </a:rPr>
                        <a:t>Rs. 2,000 crores and above</a:t>
                      </a:r>
                    </a:p>
                  </a:txBody>
                  <a:tcPr>
                    <a:noFill/>
                  </a:tcPr>
                </a:tc>
                <a:tc>
                  <a:txBody>
                    <a:bodyPr/>
                    <a:lstStyle/>
                    <a:p>
                      <a:pPr algn="ctr"/>
                      <a:r>
                        <a:rPr lang="en-IN" dirty="0">
                          <a:solidFill>
                            <a:schemeClr val="tx1"/>
                          </a:solidFill>
                        </a:rPr>
                        <a:t>Date of these directions</a:t>
                      </a:r>
                    </a:p>
                  </a:txBody>
                  <a:tcPr>
                    <a:noFill/>
                  </a:tcPr>
                </a:tc>
                <a:extLst>
                  <a:ext uri="{0D108BD9-81ED-4DB2-BD59-A6C34878D82A}">
                    <a16:rowId xmlns:a16="http://schemas.microsoft.com/office/drawing/2014/main" val="4180606607"/>
                  </a:ext>
                </a:extLst>
              </a:tr>
              <a:tr h="6581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Above Rs. 1,500 crores but below Rs. 2,000 crores</a:t>
                      </a:r>
                    </a:p>
                  </a:txBody>
                  <a:tcPr>
                    <a:noFill/>
                  </a:tcPr>
                </a:tc>
                <a:tc>
                  <a:txBody>
                    <a:bodyPr/>
                    <a:lstStyle/>
                    <a:p>
                      <a:pPr algn="ctr"/>
                      <a:r>
                        <a:rPr lang="en-IN" dirty="0">
                          <a:solidFill>
                            <a:schemeClr val="tx1"/>
                          </a:solidFill>
                        </a:rPr>
                        <a:t>01.Jan.2020</a:t>
                      </a:r>
                    </a:p>
                  </a:txBody>
                  <a:tcPr>
                    <a:noFill/>
                  </a:tcPr>
                </a:tc>
                <a:extLst>
                  <a:ext uri="{0D108BD9-81ED-4DB2-BD59-A6C34878D82A}">
                    <a16:rowId xmlns:a16="http://schemas.microsoft.com/office/drawing/2014/main" val="2371807812"/>
                  </a:ext>
                </a:extLst>
              </a:tr>
              <a:tr h="4178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Less than Rs. 1,500 crores</a:t>
                      </a:r>
                    </a:p>
                  </a:txBody>
                  <a:tcPr>
                    <a:noFill/>
                  </a:tcPr>
                </a:tc>
                <a:tc>
                  <a:txBody>
                    <a:bodyPr/>
                    <a:lstStyle/>
                    <a:p>
                      <a:pPr algn="ctr"/>
                      <a:r>
                        <a:rPr lang="en-IN" dirty="0">
                          <a:solidFill>
                            <a:schemeClr val="tx1"/>
                          </a:solidFill>
                        </a:rPr>
                        <a:t>To be announced in due course</a:t>
                      </a:r>
                    </a:p>
                  </a:txBody>
                  <a:tcPr>
                    <a:noFill/>
                  </a:tcPr>
                </a:tc>
                <a:extLst>
                  <a:ext uri="{0D108BD9-81ED-4DB2-BD59-A6C34878D82A}">
                    <a16:rowId xmlns:a16="http://schemas.microsoft.com/office/drawing/2014/main" val="621121422"/>
                  </a:ext>
                </a:extLst>
              </a:tr>
            </a:tbl>
          </a:graphicData>
        </a:graphic>
      </p:graphicFrame>
      <p:sp>
        <p:nvSpPr>
          <p:cNvPr id="6146" name="Footer Placeholder 4"/>
          <p:cNvSpPr>
            <a:spLocks noGrp="1"/>
          </p:cNvSpPr>
          <p:nvPr>
            <p:ph type="ftr" sz="quarter" idx="11"/>
          </p:nvPr>
        </p:nvSpPr>
        <p:spPr>
          <a:noFill/>
        </p:spPr>
        <p:txBody>
          <a:bodyPr/>
          <a:lstStyle/>
          <a:p>
            <a:r>
              <a:rPr lang="en-US" dirty="0"/>
              <a:t>CA Dhananjay J. Gokhale</a:t>
            </a:r>
          </a:p>
          <a:p>
            <a:endParaRPr lang="en-US" dirty="0"/>
          </a:p>
        </p:txBody>
      </p:sp>
      <p:sp>
        <p:nvSpPr>
          <p:cNvPr id="6147" name="Slide Number Placeholder 5"/>
          <p:cNvSpPr>
            <a:spLocks noGrp="1"/>
          </p:cNvSpPr>
          <p:nvPr>
            <p:ph type="sldNum" sz="quarter" idx="12"/>
          </p:nvPr>
        </p:nvSpPr>
        <p:spPr>
          <a:noFill/>
        </p:spPr>
        <p:txBody>
          <a:bodyPr/>
          <a:lstStyle/>
          <a:p>
            <a:fld id="{05885D9E-37D7-4474-B407-6B8F75545515}" type="slidenum">
              <a:rPr lang="en-US"/>
              <a:pPr/>
              <a:t>88</a:t>
            </a:fld>
            <a:endParaRPr lang="en-US"/>
          </a:p>
        </p:txBody>
      </p:sp>
    </p:spTree>
    <p:extLst>
      <p:ext uri="{BB962C8B-B14F-4D97-AF65-F5344CB8AC3E}">
        <p14:creationId xmlns:p14="http://schemas.microsoft.com/office/powerpoint/2010/main" val="86661474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64198177"/>
              </p:ext>
            </p:extLst>
          </p:nvPr>
        </p:nvGraphicFramePr>
        <p:xfrm>
          <a:off x="539552" y="1052737"/>
          <a:ext cx="8001000" cy="466223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32047">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Prudential Framework for Resolution of Stressed Assets</a:t>
                      </a:r>
                    </a:p>
                  </a:txBody>
                  <a:tcPr>
                    <a:solidFill>
                      <a:schemeClr val="accent1">
                        <a:alpha val="0"/>
                      </a:schemeClr>
                    </a:solidFill>
                  </a:tcPr>
                </a:tc>
                <a:extLst>
                  <a:ext uri="{0D108BD9-81ED-4DB2-BD59-A6C34878D82A}">
                    <a16:rowId xmlns:a16="http://schemas.microsoft.com/office/drawing/2014/main" val="10000"/>
                  </a:ext>
                </a:extLst>
              </a:tr>
              <a:tr h="457200">
                <a:tc>
                  <a:txBody>
                    <a:bodyPr/>
                    <a:lstStyle/>
                    <a:p>
                      <a:pPr lvl="0" algn="ctr" eaLnBrk="1" hangingPunct="1">
                        <a:buClr>
                          <a:schemeClr val="tx1"/>
                        </a:buClr>
                        <a:buSzPct val="100000"/>
                        <a:buFont typeface="Wingdings" pitchFamily="2" charset="2"/>
                        <a:buNone/>
                      </a:pPr>
                      <a:r>
                        <a:rPr lang="en-US" sz="2400" b="1" i="0" u="none" dirty="0">
                          <a:solidFill>
                            <a:schemeClr val="tx1"/>
                          </a:solidFill>
                          <a:latin typeface="Helvetica" pitchFamily="34" charset="0"/>
                        </a:rPr>
                        <a:t>Applicability of guidelines &amp; its purpose</a:t>
                      </a:r>
                      <a:endParaRPr lang="en-US" sz="2400" b="1" i="0" u="none" dirty="0">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2673096">
                <a:tc>
                  <a:txBody>
                    <a:bodyPr/>
                    <a:lstStyle/>
                    <a:p>
                      <a:pPr marL="457200" indent="-457200" algn="just">
                        <a:lnSpc>
                          <a:spcPct val="110000"/>
                        </a:lnSpc>
                        <a:buFont typeface="+mj-lt"/>
                        <a:buAutoNum type="arabicPeriod"/>
                      </a:pPr>
                      <a:r>
                        <a:rPr lang="en-US" sz="2200" dirty="0">
                          <a:solidFill>
                            <a:schemeClr val="tx1"/>
                          </a:solidFill>
                          <a:latin typeface="Helvetica" pitchFamily="34" charset="0"/>
                        </a:rPr>
                        <a:t>Applicable with immediate effect</a:t>
                      </a:r>
                    </a:p>
                    <a:p>
                      <a:pPr marL="457200" indent="-457200" algn="just">
                        <a:lnSpc>
                          <a:spcPct val="110000"/>
                        </a:lnSpc>
                        <a:buFont typeface="+mj-lt"/>
                        <a:buAutoNum type="arabicPeriod"/>
                      </a:pPr>
                      <a:r>
                        <a:rPr lang="en-US" sz="2200" dirty="0">
                          <a:solidFill>
                            <a:schemeClr val="tx1"/>
                          </a:solidFill>
                          <a:latin typeface="Helvetica" pitchFamily="34" charset="0"/>
                        </a:rPr>
                        <a:t>Providing framework for early recognition, reporting and time bound resolution of stressed assets</a:t>
                      </a:r>
                    </a:p>
                    <a:p>
                      <a:pPr marL="457200" indent="-457200" algn="just">
                        <a:lnSpc>
                          <a:spcPct val="110000"/>
                        </a:lnSpc>
                        <a:buFont typeface="+mj-lt"/>
                        <a:buAutoNum type="arabicPeriod"/>
                      </a:pPr>
                      <a:r>
                        <a:rPr lang="en-US" sz="2200" dirty="0">
                          <a:solidFill>
                            <a:schemeClr val="tx1"/>
                          </a:solidFill>
                          <a:latin typeface="Helvetica" pitchFamily="34" charset="0"/>
                        </a:rPr>
                        <a:t>These directions are issued without prejudice to issuance of specific directions, from time to time, by the Reserve Bank to banks, in terms of the provisions of Section 35AA of the Banking Regulation Act, 1949, for initiation of insolvency proceedings against specific borrowers under the Insolvency and Bankruptcy Code, 2016 (IBC)</a:t>
                      </a: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89</a:t>
            </a:fld>
            <a:endParaRPr lang="en-IN" sz="2000" b="1" dirty="0">
              <a:latin typeface="Helvetica" pitchFamily="34" charset="0"/>
            </a:endParaRPr>
          </a:p>
        </p:txBody>
      </p:sp>
    </p:spTree>
    <p:extLst>
      <p:ext uri="{BB962C8B-B14F-4D97-AF65-F5344CB8AC3E}">
        <p14:creationId xmlns:p14="http://schemas.microsoft.com/office/powerpoint/2010/main" val="2785394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648072"/>
          </a:xfrm>
        </p:spPr>
        <p:txBody>
          <a:bodyPr/>
          <a:lstStyle/>
          <a:p>
            <a:r>
              <a:rPr lang="en-US" b="1" dirty="0">
                <a:latin typeface="Helvetica" pitchFamily="34" charset="0"/>
              </a:rPr>
              <a:t>Criteria for NPA</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547319281"/>
              </p:ext>
            </p:extLst>
          </p:nvPr>
        </p:nvGraphicFramePr>
        <p:xfrm>
          <a:off x="533400" y="980728"/>
          <a:ext cx="8001000" cy="4394056"/>
        </p:xfrm>
        <a:graphic>
          <a:graphicData uri="http://schemas.openxmlformats.org/drawingml/2006/table">
            <a:tbl>
              <a:tblPr firstRow="1" bandRow="1">
                <a:tableStyleId>{5C22544A-7EE6-4342-B048-85BDC9FD1C3A}</a:tableStyleId>
              </a:tblPr>
              <a:tblGrid>
                <a:gridCol w="2238400">
                  <a:extLst>
                    <a:ext uri="{9D8B030D-6E8A-4147-A177-3AD203B41FA5}">
                      <a16:colId xmlns:a16="http://schemas.microsoft.com/office/drawing/2014/main" val="20000"/>
                    </a:ext>
                  </a:extLst>
                </a:gridCol>
                <a:gridCol w="5762600">
                  <a:extLst>
                    <a:ext uri="{9D8B030D-6E8A-4147-A177-3AD203B41FA5}">
                      <a16:colId xmlns:a16="http://schemas.microsoft.com/office/drawing/2014/main" val="20001"/>
                    </a:ext>
                  </a:extLst>
                </a:gridCol>
              </a:tblGrid>
              <a:tr h="1224136">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400" b="0" dirty="0">
                          <a:solidFill>
                            <a:schemeClr val="tx1"/>
                          </a:solidFill>
                          <a:latin typeface="Helvetica" pitchFamily="34" charset="0"/>
                        </a:rPr>
                        <a:t>Bills Purchased and discounted</a:t>
                      </a: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dirty="0">
                          <a:solidFill>
                            <a:schemeClr val="tx1"/>
                          </a:solidFill>
                          <a:latin typeface="Helvetica" pitchFamily="34" charset="0"/>
                        </a:rPr>
                        <a:t>Bill remains overdue for a Discounted period of more than 90 days</a:t>
                      </a:r>
                      <a:r>
                        <a:rPr lang="en-US" sz="2400" b="0" dirty="0">
                          <a:solidFill>
                            <a:schemeClr val="tx1"/>
                          </a:solidFill>
                          <a:latin typeface="Helvetica" pitchFamily="34" charset="0"/>
                          <a:sym typeface="Symbol" pitchFamily="18" charset="2"/>
                        </a:rPr>
                        <a:t>.</a:t>
                      </a:r>
                    </a:p>
                  </a:txBody>
                  <a:tcPr>
                    <a:solidFill>
                      <a:schemeClr val="accent1">
                        <a:alpha val="0"/>
                      </a:schemeClr>
                    </a:solidFill>
                  </a:tcPr>
                </a:tc>
                <a:extLst>
                  <a:ext uri="{0D108BD9-81ED-4DB2-BD59-A6C34878D82A}">
                    <a16:rowId xmlns:a16="http://schemas.microsoft.com/office/drawing/2014/main" val="10000"/>
                  </a:ext>
                </a:extLst>
              </a:tr>
              <a:tr h="155448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sym typeface="Marlett" pitchFamily="2" charset="2"/>
                        </a:rPr>
                        <a:t>Agricultural Advances</a:t>
                      </a: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Helvetica" pitchFamily="34" charset="0"/>
                          <a:sym typeface="Symbol" pitchFamily="18" charset="2"/>
                        </a:rPr>
                        <a:t>Interest or installment remains overdue for  two crop seasons for short duration crop, one crop season for long duration crop.</a:t>
                      </a:r>
                      <a:endParaRPr lang="en-US" sz="24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16154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dirty="0">
                        <a:solidFill>
                          <a:schemeClr val="tx1"/>
                        </a:solidFill>
                        <a:latin typeface="Helvetica" pitchFamily="34" charset="0"/>
                      </a:endParaRPr>
                    </a:p>
                  </a:txBody>
                  <a:tcPr>
                    <a:solidFill>
                      <a:schemeClr val="accent1">
                        <a:alpha val="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i="1" dirty="0">
                          <a:solidFill>
                            <a:schemeClr val="tx1"/>
                          </a:solidFill>
                          <a:latin typeface="Helvetica" pitchFamily="34" charset="0"/>
                          <a:sym typeface="Symbol" pitchFamily="18" charset="2"/>
                        </a:rPr>
                        <a:t>*Definitions</a:t>
                      </a:r>
                      <a:endParaRPr lang="en-US" sz="2000" i="1" baseline="0" dirty="0">
                        <a:solidFill>
                          <a:schemeClr val="tx1"/>
                        </a:solidFill>
                        <a:latin typeface="Helvetica" pitchFamily="34" charset="0"/>
                        <a:sym typeface="Symbol" pitchFamily="18" charset="2"/>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i="1" baseline="0" dirty="0">
                          <a:solidFill>
                            <a:schemeClr val="tx1"/>
                          </a:solidFill>
                          <a:latin typeface="Helvetica" pitchFamily="34" charset="0"/>
                          <a:sym typeface="Symbol" pitchFamily="18" charset="2"/>
                        </a:rPr>
                        <a:t>crop season – ‘period up to harvesting of crops raised’ as determined by SLBC</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i="1" baseline="0" dirty="0">
                          <a:solidFill>
                            <a:schemeClr val="tx1"/>
                          </a:solidFill>
                          <a:latin typeface="Helvetica" pitchFamily="34" charset="0"/>
                          <a:sym typeface="Symbol" pitchFamily="18" charset="2"/>
                        </a:rPr>
                        <a:t>Long duration crop – Crops wherein crop season is more than 12 months</a:t>
                      </a:r>
                      <a:endParaRPr lang="en-US" sz="2400" i="1"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475656" y="6021288"/>
            <a:ext cx="6552728" cy="348952"/>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385192"/>
          </a:xfrm>
        </p:spPr>
        <p:txBody>
          <a:bodyPr/>
          <a:lstStyle/>
          <a:p>
            <a:pPr algn="ctr"/>
            <a:fld id="{F4AA42A7-961D-4773-B071-303B10095967}" type="slidenum">
              <a:rPr lang="en-IN" sz="1400" b="1" smtClean="0">
                <a:latin typeface="Helvetica" pitchFamily="34" charset="0"/>
              </a:rPr>
              <a:pPr algn="ctr"/>
              <a:t>9</a:t>
            </a:fld>
            <a:endParaRPr lang="en-IN" sz="2000" b="1" dirty="0">
              <a:latin typeface="Helvetica" pitchFamily="34"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75507780"/>
              </p:ext>
            </p:extLst>
          </p:nvPr>
        </p:nvGraphicFramePr>
        <p:xfrm>
          <a:off x="539552" y="1052737"/>
          <a:ext cx="8001000" cy="4293426"/>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432047">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Prudential Framework for Resolution of Stressed Assets</a:t>
                      </a:r>
                    </a:p>
                  </a:txBody>
                  <a:tcPr>
                    <a:solidFill>
                      <a:schemeClr val="accent1">
                        <a:alpha val="0"/>
                      </a:schemeClr>
                    </a:solidFill>
                  </a:tcPr>
                </a:tc>
                <a:extLst>
                  <a:ext uri="{0D108BD9-81ED-4DB2-BD59-A6C34878D82A}">
                    <a16:rowId xmlns:a16="http://schemas.microsoft.com/office/drawing/2014/main" val="10000"/>
                  </a:ext>
                </a:extLst>
              </a:tr>
              <a:tr h="457200">
                <a:tc>
                  <a:txBody>
                    <a:bodyPr/>
                    <a:lstStyle/>
                    <a:p>
                      <a:pPr lvl="0" algn="ctr" eaLnBrk="1" hangingPunct="1">
                        <a:buClr>
                          <a:schemeClr val="tx1"/>
                        </a:buClr>
                        <a:buSzPct val="100000"/>
                        <a:buFont typeface="Wingdings" pitchFamily="2" charset="2"/>
                        <a:buNone/>
                      </a:pPr>
                      <a:r>
                        <a:rPr lang="en-US" sz="2400" b="1" i="0" u="none" dirty="0">
                          <a:solidFill>
                            <a:schemeClr val="tx1"/>
                          </a:solidFill>
                          <a:latin typeface="Helvetica" pitchFamily="34" charset="0"/>
                        </a:rPr>
                        <a:t>Framework</a:t>
                      </a:r>
                      <a:endParaRPr lang="en-US" sz="2400" b="1" i="0" u="none" dirty="0">
                        <a:latin typeface="Helvetica" pitchFamily="34" charset="0"/>
                      </a:endParaRPr>
                    </a:p>
                  </a:txBody>
                  <a:tcPr>
                    <a:solidFill>
                      <a:schemeClr val="accent1">
                        <a:alpha val="0"/>
                      </a:schemeClr>
                    </a:solidFill>
                  </a:tcPr>
                </a:tc>
                <a:extLst>
                  <a:ext uri="{0D108BD9-81ED-4DB2-BD59-A6C34878D82A}">
                    <a16:rowId xmlns:a16="http://schemas.microsoft.com/office/drawing/2014/main" val="10001"/>
                  </a:ext>
                </a:extLst>
              </a:tr>
              <a:tr h="2673096">
                <a:tc>
                  <a:txBody>
                    <a:bodyPr/>
                    <a:lstStyle/>
                    <a:p>
                      <a:pPr marL="457200" indent="-457200" algn="just">
                        <a:lnSpc>
                          <a:spcPct val="110000"/>
                        </a:lnSpc>
                        <a:buFont typeface="+mj-lt"/>
                        <a:buAutoNum type="arabicPeriod"/>
                      </a:pPr>
                      <a:r>
                        <a:rPr lang="en-US" sz="2200" dirty="0">
                          <a:solidFill>
                            <a:schemeClr val="tx1"/>
                          </a:solidFill>
                          <a:latin typeface="Helvetica" pitchFamily="34" charset="0"/>
                        </a:rPr>
                        <a:t>Early identification and reporting of stress</a:t>
                      </a:r>
                    </a:p>
                    <a:p>
                      <a:pPr marL="457200" indent="-457200" algn="just">
                        <a:lnSpc>
                          <a:spcPct val="110000"/>
                        </a:lnSpc>
                        <a:buFont typeface="+mj-lt"/>
                        <a:buAutoNum type="arabicPeriod"/>
                      </a:pPr>
                      <a:r>
                        <a:rPr lang="en-US" sz="2200" dirty="0">
                          <a:solidFill>
                            <a:schemeClr val="tx1"/>
                          </a:solidFill>
                          <a:latin typeface="Helvetica" pitchFamily="34" charset="0"/>
                        </a:rPr>
                        <a:t>Implementation of resolution plan</a:t>
                      </a:r>
                    </a:p>
                    <a:p>
                      <a:pPr marL="457200" indent="-457200" algn="just">
                        <a:lnSpc>
                          <a:spcPct val="110000"/>
                        </a:lnSpc>
                        <a:buFont typeface="+mj-lt"/>
                        <a:buAutoNum type="arabicPeriod"/>
                      </a:pPr>
                      <a:r>
                        <a:rPr lang="en-US" sz="2200" dirty="0">
                          <a:solidFill>
                            <a:schemeClr val="tx1"/>
                          </a:solidFill>
                          <a:latin typeface="Helvetica" pitchFamily="34" charset="0"/>
                        </a:rPr>
                        <a:t>Implementation of conditions for RP</a:t>
                      </a:r>
                    </a:p>
                    <a:p>
                      <a:pPr marL="457200" indent="-457200" algn="just">
                        <a:lnSpc>
                          <a:spcPct val="110000"/>
                        </a:lnSpc>
                        <a:buFont typeface="+mj-lt"/>
                        <a:buAutoNum type="arabicPeriod"/>
                      </a:pPr>
                      <a:r>
                        <a:rPr lang="en-US" sz="2200" dirty="0">
                          <a:solidFill>
                            <a:schemeClr val="tx1"/>
                          </a:solidFill>
                          <a:latin typeface="Helvetica" pitchFamily="34" charset="0"/>
                        </a:rPr>
                        <a:t>Delayed implementation of Resolution Plan</a:t>
                      </a:r>
                    </a:p>
                    <a:p>
                      <a:pPr marL="457200" indent="-457200" algn="just">
                        <a:lnSpc>
                          <a:spcPct val="110000"/>
                        </a:lnSpc>
                        <a:buFont typeface="+mj-lt"/>
                        <a:buAutoNum type="arabicPeriod"/>
                      </a:pPr>
                      <a:r>
                        <a:rPr lang="en-US" sz="2200" dirty="0">
                          <a:solidFill>
                            <a:schemeClr val="tx1"/>
                          </a:solidFill>
                          <a:latin typeface="Helvetica" pitchFamily="34" charset="0"/>
                        </a:rPr>
                        <a:t>Prudential Norms</a:t>
                      </a:r>
                    </a:p>
                    <a:p>
                      <a:pPr marL="914400" lvl="1" indent="-457200" algn="just">
                        <a:lnSpc>
                          <a:spcPct val="110000"/>
                        </a:lnSpc>
                        <a:buFont typeface="+mj-lt"/>
                        <a:buAutoNum type="alphaLcParenR"/>
                      </a:pPr>
                      <a:r>
                        <a:rPr lang="en-US" sz="2200" dirty="0">
                          <a:solidFill>
                            <a:schemeClr val="tx1"/>
                          </a:solidFill>
                          <a:latin typeface="Helvetica" pitchFamily="34" charset="0"/>
                        </a:rPr>
                        <a:t>Supervisory Review</a:t>
                      </a:r>
                    </a:p>
                    <a:p>
                      <a:pPr marL="914400" lvl="1" indent="-457200" algn="just">
                        <a:lnSpc>
                          <a:spcPct val="110000"/>
                        </a:lnSpc>
                        <a:buFont typeface="+mj-lt"/>
                        <a:buAutoNum type="alphaLcParenR"/>
                      </a:pPr>
                      <a:r>
                        <a:rPr lang="en-US" sz="2200" dirty="0">
                          <a:solidFill>
                            <a:schemeClr val="tx1"/>
                          </a:solidFill>
                          <a:latin typeface="Helvetica" pitchFamily="34" charset="0"/>
                        </a:rPr>
                        <a:t>Disclosures</a:t>
                      </a:r>
                    </a:p>
                    <a:p>
                      <a:pPr marL="457200" indent="-457200" algn="just">
                        <a:lnSpc>
                          <a:spcPct val="110000"/>
                        </a:lnSpc>
                        <a:buFont typeface="+mj-lt"/>
                        <a:buAutoNum type="arabicPeriod"/>
                      </a:pPr>
                      <a:endParaRPr lang="en-US" sz="2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90</a:t>
            </a:fld>
            <a:endParaRPr lang="en-IN" sz="2000" b="1" dirty="0">
              <a:latin typeface="Helvetica" pitchFamily="34" charset="0"/>
            </a:endParaRPr>
          </a:p>
        </p:txBody>
      </p:sp>
    </p:spTree>
    <p:extLst>
      <p:ext uri="{BB962C8B-B14F-4D97-AF65-F5344CB8AC3E}">
        <p14:creationId xmlns:p14="http://schemas.microsoft.com/office/powerpoint/2010/main" val="291029010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609600" y="404664"/>
            <a:ext cx="7924800" cy="576064"/>
          </a:xfrm>
        </p:spPr>
        <p:txBody>
          <a:bodyPr/>
          <a:lstStyle/>
          <a:p>
            <a:r>
              <a:rPr lang="en-US" sz="3200" dirty="0">
                <a:solidFill>
                  <a:schemeClr val="tx1"/>
                </a:solidFill>
                <a:latin typeface="Helvetica" pitchFamily="34" charset="0"/>
              </a:rPr>
              <a:t>Early identification and reporting of stress</a:t>
            </a:r>
            <a:endParaRPr lang="en-US" sz="3600" b="1" dirty="0">
              <a:solidFill>
                <a:schemeClr val="accent2">
                  <a:lumMod val="60000"/>
                  <a:lumOff val="40000"/>
                </a:schemeClr>
              </a:solidFill>
            </a:endParaRPr>
          </a:p>
        </p:txBody>
      </p:sp>
      <p:graphicFrame>
        <p:nvGraphicFramePr>
          <p:cNvPr id="2" name="Table 2">
            <a:extLst>
              <a:ext uri="{FF2B5EF4-FFF2-40B4-BE49-F238E27FC236}">
                <a16:creationId xmlns:a16="http://schemas.microsoft.com/office/drawing/2014/main" id="{0199492D-3ED0-4C88-BF78-CD69767FE55C}"/>
              </a:ext>
            </a:extLst>
          </p:cNvPr>
          <p:cNvGraphicFramePr>
            <a:graphicFrameLocks noGrp="1"/>
          </p:cNvGraphicFramePr>
          <p:nvPr>
            <p:ph idx="1"/>
            <p:extLst>
              <p:ext uri="{D42A27DB-BD31-4B8C-83A1-F6EECF244321}">
                <p14:modId xmlns:p14="http://schemas.microsoft.com/office/powerpoint/2010/main" val="3314006807"/>
              </p:ext>
            </p:extLst>
          </p:nvPr>
        </p:nvGraphicFramePr>
        <p:xfrm>
          <a:off x="899592" y="1524000"/>
          <a:ext cx="8015808" cy="4339456"/>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889745191"/>
                    </a:ext>
                  </a:extLst>
                </a:gridCol>
                <a:gridCol w="5423520">
                  <a:extLst>
                    <a:ext uri="{9D8B030D-6E8A-4147-A177-3AD203B41FA5}">
                      <a16:colId xmlns:a16="http://schemas.microsoft.com/office/drawing/2014/main" val="3447314784"/>
                    </a:ext>
                  </a:extLst>
                </a:gridCol>
              </a:tblGrid>
              <a:tr h="370840">
                <a:tc>
                  <a:txBody>
                    <a:bodyPr/>
                    <a:lstStyle/>
                    <a:p>
                      <a:pPr algn="ctr"/>
                      <a:r>
                        <a:rPr lang="en-IN" dirty="0"/>
                        <a:t>SMA Sub-category</a:t>
                      </a:r>
                    </a:p>
                  </a:txBody>
                  <a:tcPr>
                    <a:noFill/>
                  </a:tcPr>
                </a:tc>
                <a:tc>
                  <a:txBody>
                    <a:bodyPr/>
                    <a:lstStyle/>
                    <a:p>
                      <a:pPr algn="ctr"/>
                      <a:r>
                        <a:rPr lang="en-IN" u="sng" dirty="0"/>
                        <a:t>TL - Basis for classification</a:t>
                      </a:r>
                    </a:p>
                    <a:p>
                      <a:pPr algn="ctr"/>
                      <a:r>
                        <a:rPr lang="en-IN" dirty="0"/>
                        <a:t>Principal / Interest or any other payment overdue partially or wholly for</a:t>
                      </a:r>
                    </a:p>
                  </a:txBody>
                  <a:tcPr>
                    <a:noFill/>
                  </a:tcPr>
                </a:tc>
                <a:extLst>
                  <a:ext uri="{0D108BD9-81ED-4DB2-BD59-A6C34878D82A}">
                    <a16:rowId xmlns:a16="http://schemas.microsoft.com/office/drawing/2014/main" val="3624833093"/>
                  </a:ext>
                </a:extLst>
              </a:tr>
              <a:tr h="370840">
                <a:tc>
                  <a:txBody>
                    <a:bodyPr/>
                    <a:lstStyle/>
                    <a:p>
                      <a:pPr algn="ctr"/>
                      <a:r>
                        <a:rPr lang="en-IN" dirty="0">
                          <a:solidFill>
                            <a:schemeClr val="tx1"/>
                          </a:solidFill>
                        </a:rPr>
                        <a:t>SMA-0</a:t>
                      </a:r>
                    </a:p>
                  </a:txBody>
                  <a:tcPr>
                    <a:noFill/>
                  </a:tcPr>
                </a:tc>
                <a:tc>
                  <a:txBody>
                    <a:bodyPr/>
                    <a:lstStyle/>
                    <a:p>
                      <a:pPr algn="ctr"/>
                      <a:r>
                        <a:rPr lang="en-IN" dirty="0">
                          <a:solidFill>
                            <a:schemeClr val="tx1"/>
                          </a:solidFill>
                        </a:rPr>
                        <a:t>1 to 30 days</a:t>
                      </a:r>
                    </a:p>
                  </a:txBody>
                  <a:tcPr>
                    <a:noFill/>
                  </a:tcPr>
                </a:tc>
                <a:extLst>
                  <a:ext uri="{0D108BD9-81ED-4DB2-BD59-A6C34878D82A}">
                    <a16:rowId xmlns:a16="http://schemas.microsoft.com/office/drawing/2014/main" val="418060660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SMA-1</a:t>
                      </a:r>
                    </a:p>
                  </a:txBody>
                  <a:tcPr>
                    <a:noFill/>
                  </a:tcPr>
                </a:tc>
                <a:tc>
                  <a:txBody>
                    <a:bodyPr/>
                    <a:lstStyle/>
                    <a:p>
                      <a:pPr algn="ctr"/>
                      <a:r>
                        <a:rPr lang="en-IN" dirty="0">
                          <a:solidFill>
                            <a:schemeClr val="tx1"/>
                          </a:solidFill>
                        </a:rPr>
                        <a:t>31 to 60 days</a:t>
                      </a:r>
                    </a:p>
                  </a:txBody>
                  <a:tcPr>
                    <a:noFill/>
                  </a:tcPr>
                </a:tc>
                <a:extLst>
                  <a:ext uri="{0D108BD9-81ED-4DB2-BD59-A6C34878D82A}">
                    <a16:rowId xmlns:a16="http://schemas.microsoft.com/office/drawing/2014/main" val="237180781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SMA-2</a:t>
                      </a:r>
                    </a:p>
                  </a:txBody>
                  <a:tcPr>
                    <a:noFill/>
                  </a:tcPr>
                </a:tc>
                <a:tc>
                  <a:txBody>
                    <a:bodyPr/>
                    <a:lstStyle/>
                    <a:p>
                      <a:pPr algn="ctr"/>
                      <a:r>
                        <a:rPr lang="en-IN" dirty="0">
                          <a:solidFill>
                            <a:schemeClr val="tx1"/>
                          </a:solidFill>
                        </a:rPr>
                        <a:t>61 to 90 days</a:t>
                      </a:r>
                    </a:p>
                  </a:txBody>
                  <a:tcPr>
                    <a:noFill/>
                  </a:tcPr>
                </a:tc>
                <a:extLst>
                  <a:ext uri="{0D108BD9-81ED-4DB2-BD59-A6C34878D82A}">
                    <a16:rowId xmlns:a16="http://schemas.microsoft.com/office/drawing/2014/main" val="1855360544"/>
                  </a:ext>
                </a:extLst>
              </a:tr>
              <a:tr h="38213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b="1" dirty="0">
                        <a:solidFill>
                          <a:schemeClr val="tx1"/>
                        </a:solidFill>
                      </a:endParaRPr>
                    </a:p>
                  </a:txBody>
                  <a:tcPr>
                    <a:noFill/>
                  </a:tcPr>
                </a:tc>
                <a:tc hMerge="1">
                  <a:txBody>
                    <a:bodyPr/>
                    <a:lstStyle/>
                    <a:p>
                      <a:pPr algn="ctr"/>
                      <a:endParaRPr lang="en-IN" dirty="0">
                        <a:solidFill>
                          <a:schemeClr val="tx1"/>
                        </a:solidFill>
                      </a:endParaRPr>
                    </a:p>
                  </a:txBody>
                  <a:tcPr>
                    <a:noFill/>
                  </a:tcPr>
                </a:tc>
                <a:extLst>
                  <a:ext uri="{0D108BD9-81ED-4DB2-BD59-A6C34878D82A}">
                    <a16:rowId xmlns:a16="http://schemas.microsoft.com/office/drawing/2014/main" val="3366556266"/>
                  </a:ext>
                </a:extLst>
              </a:tr>
              <a:tr h="370840">
                <a:tc>
                  <a:txBody>
                    <a:bodyPr/>
                    <a:lstStyle/>
                    <a:p>
                      <a:pPr algn="ctr"/>
                      <a:r>
                        <a:rPr lang="en-IN" dirty="0">
                          <a:solidFill>
                            <a:schemeClr val="tx1"/>
                          </a:solidFill>
                        </a:rPr>
                        <a:t>SMA Sub-category</a:t>
                      </a:r>
                    </a:p>
                  </a:txBody>
                  <a:tcPr>
                    <a:noFill/>
                  </a:tcPr>
                </a:tc>
                <a:tc>
                  <a:txBody>
                    <a:bodyPr/>
                    <a:lstStyle/>
                    <a:p>
                      <a:pPr algn="ctr"/>
                      <a:r>
                        <a:rPr lang="en-IN" u="sng" dirty="0">
                          <a:solidFill>
                            <a:schemeClr val="tx1"/>
                          </a:solidFill>
                        </a:rPr>
                        <a:t>CC / OD - Basis for classification</a:t>
                      </a:r>
                    </a:p>
                    <a:p>
                      <a:pPr algn="ctr"/>
                      <a:r>
                        <a:rPr lang="en-IN" dirty="0">
                          <a:solidFill>
                            <a:schemeClr val="tx1"/>
                          </a:solidFill>
                        </a:rPr>
                        <a:t>Outstanding Balance remains continuously in excess of the sanction limit / drawing power, whichever is lower for a period of</a:t>
                      </a:r>
                    </a:p>
                  </a:txBody>
                  <a:tcPr>
                    <a:noFill/>
                  </a:tcPr>
                </a:tc>
                <a:extLst>
                  <a:ext uri="{0D108BD9-81ED-4DB2-BD59-A6C34878D82A}">
                    <a16:rowId xmlns:a16="http://schemas.microsoft.com/office/drawing/2014/main" val="7137630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SMA-1</a:t>
                      </a:r>
                    </a:p>
                  </a:txBody>
                  <a:tcPr>
                    <a:noFill/>
                  </a:tcPr>
                </a:tc>
                <a:tc>
                  <a:txBody>
                    <a:bodyPr/>
                    <a:lstStyle/>
                    <a:p>
                      <a:pPr algn="ctr"/>
                      <a:r>
                        <a:rPr lang="en-IN" dirty="0">
                          <a:solidFill>
                            <a:schemeClr val="tx1"/>
                          </a:solidFill>
                        </a:rPr>
                        <a:t>31 to 60 days</a:t>
                      </a:r>
                    </a:p>
                  </a:txBody>
                  <a:tcPr>
                    <a:noFill/>
                  </a:tcPr>
                </a:tc>
                <a:extLst>
                  <a:ext uri="{0D108BD9-81ED-4DB2-BD59-A6C34878D82A}">
                    <a16:rowId xmlns:a16="http://schemas.microsoft.com/office/drawing/2014/main" val="349901720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SMA-2</a:t>
                      </a:r>
                    </a:p>
                  </a:txBody>
                  <a:tcPr>
                    <a:noFill/>
                  </a:tcPr>
                </a:tc>
                <a:tc>
                  <a:txBody>
                    <a:bodyPr/>
                    <a:lstStyle/>
                    <a:p>
                      <a:pPr algn="ctr"/>
                      <a:r>
                        <a:rPr lang="en-IN" dirty="0">
                          <a:solidFill>
                            <a:schemeClr val="tx1"/>
                          </a:solidFill>
                        </a:rPr>
                        <a:t>61 to 90 days</a:t>
                      </a:r>
                    </a:p>
                  </a:txBody>
                  <a:tcPr>
                    <a:noFill/>
                  </a:tcPr>
                </a:tc>
                <a:extLst>
                  <a:ext uri="{0D108BD9-81ED-4DB2-BD59-A6C34878D82A}">
                    <a16:rowId xmlns:a16="http://schemas.microsoft.com/office/drawing/2014/main" val="621121422"/>
                  </a:ext>
                </a:extLst>
              </a:tr>
            </a:tbl>
          </a:graphicData>
        </a:graphic>
      </p:graphicFrame>
      <p:sp>
        <p:nvSpPr>
          <p:cNvPr id="6146" name="Footer Placeholder 4"/>
          <p:cNvSpPr>
            <a:spLocks noGrp="1"/>
          </p:cNvSpPr>
          <p:nvPr>
            <p:ph type="ftr" sz="quarter" idx="11"/>
          </p:nvPr>
        </p:nvSpPr>
        <p:spPr>
          <a:noFill/>
        </p:spPr>
        <p:txBody>
          <a:bodyPr/>
          <a:lstStyle/>
          <a:p>
            <a:r>
              <a:rPr lang="en-US" dirty="0"/>
              <a:t>CA Dhananjay J. Gokhale</a:t>
            </a:r>
          </a:p>
          <a:p>
            <a:endParaRPr lang="en-US" dirty="0"/>
          </a:p>
        </p:txBody>
      </p:sp>
      <p:sp>
        <p:nvSpPr>
          <p:cNvPr id="6147" name="Slide Number Placeholder 5"/>
          <p:cNvSpPr>
            <a:spLocks noGrp="1"/>
          </p:cNvSpPr>
          <p:nvPr>
            <p:ph type="sldNum" sz="quarter" idx="12"/>
          </p:nvPr>
        </p:nvSpPr>
        <p:spPr>
          <a:noFill/>
        </p:spPr>
        <p:txBody>
          <a:bodyPr/>
          <a:lstStyle/>
          <a:p>
            <a:fld id="{05885D9E-37D7-4474-B407-6B8F75545515}" type="slidenum">
              <a:rPr lang="en-US"/>
              <a:pPr/>
              <a:t>91</a:t>
            </a:fld>
            <a:endParaRPr lang="en-US"/>
          </a:p>
        </p:txBody>
      </p:sp>
    </p:spTree>
    <p:extLst>
      <p:ext uri="{BB962C8B-B14F-4D97-AF65-F5344CB8AC3E}">
        <p14:creationId xmlns:p14="http://schemas.microsoft.com/office/powerpoint/2010/main" val="160858740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32936632"/>
              </p:ext>
            </p:extLst>
          </p:nvPr>
        </p:nvGraphicFramePr>
        <p:xfrm>
          <a:off x="539552" y="1052737"/>
          <a:ext cx="8001000" cy="199523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Reporting Requirements</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457200" indent="-457200" algn="just">
                        <a:lnSpc>
                          <a:spcPct val="110000"/>
                        </a:lnSpc>
                        <a:buFont typeface="+mj-lt"/>
                        <a:buAutoNum type="arabicPeriod"/>
                      </a:pPr>
                      <a:r>
                        <a:rPr lang="en-US" sz="2200" dirty="0">
                          <a:solidFill>
                            <a:schemeClr val="tx1"/>
                          </a:solidFill>
                          <a:latin typeface="Helvetica" pitchFamily="34" charset="0"/>
                        </a:rPr>
                        <a:t>CRILC Reporting for borrower accounts above Rs. 5 crores</a:t>
                      </a:r>
                    </a:p>
                    <a:p>
                      <a:pPr marL="457200" indent="-457200" algn="just">
                        <a:lnSpc>
                          <a:spcPct val="110000"/>
                        </a:lnSpc>
                        <a:buFont typeface="+mj-lt"/>
                        <a:buAutoNum type="arabicPeriod"/>
                      </a:pPr>
                      <a:r>
                        <a:rPr lang="en-US" sz="2200" dirty="0">
                          <a:solidFill>
                            <a:schemeClr val="tx1"/>
                          </a:solidFill>
                          <a:latin typeface="Helvetica" pitchFamily="34" charset="0"/>
                        </a:rPr>
                        <a:t>CRILC Main report – Monthly Basis</a:t>
                      </a:r>
                    </a:p>
                    <a:p>
                      <a:pPr marL="457200" indent="-457200" algn="just">
                        <a:lnSpc>
                          <a:spcPct val="110000"/>
                        </a:lnSpc>
                        <a:buFont typeface="+mj-lt"/>
                        <a:buAutoNum type="arabicPeriod"/>
                      </a:pPr>
                      <a:r>
                        <a:rPr lang="en-US" sz="2200" dirty="0">
                          <a:solidFill>
                            <a:schemeClr val="tx1"/>
                          </a:solidFill>
                          <a:latin typeface="Helvetica" pitchFamily="34" charset="0"/>
                        </a:rPr>
                        <a:t>CRILC Weekly Reporting (Every Friday) – Defaults by all borrowers above Rs. 5 Crores of exposure</a:t>
                      </a: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92</a:t>
            </a:fld>
            <a:endParaRPr lang="en-IN" sz="2000" b="1" dirty="0">
              <a:latin typeface="Helvetica" pitchFamily="34" charset="0"/>
            </a:endParaRPr>
          </a:p>
        </p:txBody>
      </p:sp>
    </p:spTree>
    <p:extLst>
      <p:ext uri="{BB962C8B-B14F-4D97-AF65-F5344CB8AC3E}">
        <p14:creationId xmlns:p14="http://schemas.microsoft.com/office/powerpoint/2010/main" val="329022416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98152106"/>
              </p:ext>
            </p:extLst>
          </p:nvPr>
        </p:nvGraphicFramePr>
        <p:xfrm>
          <a:off x="539552" y="1052737"/>
          <a:ext cx="8001000" cy="4208082"/>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Implementation of Resolution Plan</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457200" indent="-457200" algn="just">
                        <a:lnSpc>
                          <a:spcPct val="110000"/>
                        </a:lnSpc>
                        <a:buFont typeface="+mj-lt"/>
                        <a:buAutoNum type="arabicPeriod"/>
                      </a:pPr>
                      <a:r>
                        <a:rPr lang="en-US" sz="2200" dirty="0">
                          <a:solidFill>
                            <a:schemeClr val="tx1"/>
                          </a:solidFill>
                          <a:latin typeface="Helvetica" pitchFamily="34" charset="0"/>
                        </a:rPr>
                        <a:t>All lenders must put Board Approved Policy</a:t>
                      </a:r>
                    </a:p>
                    <a:p>
                      <a:pPr marL="457200" indent="-457200" algn="just">
                        <a:lnSpc>
                          <a:spcPct val="110000"/>
                        </a:lnSpc>
                        <a:buFont typeface="+mj-lt"/>
                        <a:buAutoNum type="arabicPeriod"/>
                      </a:pPr>
                      <a:endParaRPr lang="en-US" sz="2200" dirty="0">
                        <a:solidFill>
                          <a:schemeClr val="tx1"/>
                        </a:solidFill>
                        <a:latin typeface="Helvetica" pitchFamily="34" charset="0"/>
                      </a:endParaRPr>
                    </a:p>
                    <a:p>
                      <a:pPr marL="457200" indent="-457200" algn="just">
                        <a:lnSpc>
                          <a:spcPct val="110000"/>
                        </a:lnSpc>
                        <a:buFont typeface="+mj-lt"/>
                        <a:buAutoNum type="arabicPeriod"/>
                      </a:pPr>
                      <a:r>
                        <a:rPr lang="en-US" sz="2200" dirty="0">
                          <a:solidFill>
                            <a:schemeClr val="tx1"/>
                          </a:solidFill>
                          <a:latin typeface="Helvetica" pitchFamily="34" charset="0"/>
                        </a:rPr>
                        <a:t>Expected that the lenders initiate the process of implementing Resolution Plan even before a default</a:t>
                      </a:r>
                    </a:p>
                    <a:p>
                      <a:pPr marL="457200" indent="-457200" algn="just">
                        <a:lnSpc>
                          <a:spcPct val="110000"/>
                        </a:lnSpc>
                        <a:buFont typeface="+mj-lt"/>
                        <a:buAutoNum type="arabicPeriod"/>
                      </a:pPr>
                      <a:endParaRPr lang="en-US" sz="2200" dirty="0">
                        <a:solidFill>
                          <a:schemeClr val="tx1"/>
                        </a:solidFill>
                        <a:latin typeface="Helvetica" pitchFamily="34" charset="0"/>
                      </a:endParaRPr>
                    </a:p>
                    <a:p>
                      <a:pPr marL="457200" indent="-457200" algn="just">
                        <a:lnSpc>
                          <a:spcPct val="110000"/>
                        </a:lnSpc>
                        <a:buFont typeface="+mj-lt"/>
                        <a:buAutoNum type="arabicPeriod"/>
                      </a:pPr>
                      <a:r>
                        <a:rPr lang="en-US" sz="2200" dirty="0">
                          <a:solidFill>
                            <a:schemeClr val="tx1"/>
                          </a:solidFill>
                          <a:latin typeface="Helvetica" pitchFamily="34" charset="0"/>
                        </a:rPr>
                        <a:t>Once default is reported, “Review Period” of 30 days, wherein lenders may decide on resolution strategy, may choose to initiate legal proceedings for insolvency or recovery.</a:t>
                      </a:r>
                    </a:p>
                    <a:p>
                      <a:pPr marL="457200" indent="-457200" algn="just">
                        <a:lnSpc>
                          <a:spcPct val="110000"/>
                        </a:lnSpc>
                        <a:buFont typeface="+mj-lt"/>
                        <a:buAutoNum type="arabicPeriod"/>
                      </a:pPr>
                      <a:endParaRPr lang="en-US" sz="2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93</a:t>
            </a:fld>
            <a:endParaRPr lang="en-IN" sz="2000" b="1" dirty="0">
              <a:latin typeface="Helvetica" pitchFamily="34" charset="0"/>
            </a:endParaRPr>
          </a:p>
        </p:txBody>
      </p:sp>
    </p:spTree>
    <p:extLst>
      <p:ext uri="{BB962C8B-B14F-4D97-AF65-F5344CB8AC3E}">
        <p14:creationId xmlns:p14="http://schemas.microsoft.com/office/powerpoint/2010/main" val="28615771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b="1"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09490012"/>
              </p:ext>
            </p:extLst>
          </p:nvPr>
        </p:nvGraphicFramePr>
        <p:xfrm>
          <a:off x="539552" y="1052737"/>
          <a:ext cx="8001000" cy="3839274"/>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Implementation of Resolution Plan</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457200" indent="-457200" algn="just">
                        <a:lnSpc>
                          <a:spcPct val="110000"/>
                        </a:lnSpc>
                        <a:buFont typeface="+mj-lt"/>
                        <a:buAutoNum type="arabicPeriod" startAt="4"/>
                      </a:pPr>
                      <a:r>
                        <a:rPr lang="en-US" sz="2200" dirty="0">
                          <a:solidFill>
                            <a:schemeClr val="tx1"/>
                          </a:solidFill>
                          <a:latin typeface="Helvetica" pitchFamily="34" charset="0"/>
                        </a:rPr>
                        <a:t>If RP is to be implemented, all lenders to sign inter creditor agreement (ICA) during Review Period. Decision to be taken as agreed by lenders representing 75% by value of total outstanding credit facilities (FB+NFB) and 60%of lenders by number.</a:t>
                      </a:r>
                    </a:p>
                    <a:p>
                      <a:pPr marL="457200" indent="-457200" algn="just">
                        <a:lnSpc>
                          <a:spcPct val="110000"/>
                        </a:lnSpc>
                        <a:buFont typeface="+mj-lt"/>
                        <a:buAutoNum type="arabicPeriod" startAt="4"/>
                      </a:pPr>
                      <a:endParaRPr lang="en-US" sz="2200" dirty="0">
                        <a:solidFill>
                          <a:schemeClr val="tx1"/>
                        </a:solidFill>
                        <a:latin typeface="Helvetica" pitchFamily="34" charset="0"/>
                      </a:endParaRPr>
                    </a:p>
                    <a:p>
                      <a:pPr marL="457200" indent="-457200" algn="just">
                        <a:lnSpc>
                          <a:spcPct val="110000"/>
                        </a:lnSpc>
                        <a:buFont typeface="+mj-lt"/>
                        <a:buAutoNum type="arabicPeriod" startAt="4"/>
                      </a:pPr>
                      <a:r>
                        <a:rPr lang="en-US" sz="2200" dirty="0">
                          <a:solidFill>
                            <a:schemeClr val="tx1"/>
                          </a:solidFill>
                          <a:latin typeface="Helvetica" pitchFamily="34" charset="0"/>
                        </a:rPr>
                        <a:t>On or after the reference date, resolution plan must be implemented within 180 days from end of review period</a:t>
                      </a:r>
                    </a:p>
                    <a:p>
                      <a:pPr marL="457200" indent="-457200" algn="just">
                        <a:lnSpc>
                          <a:spcPct val="110000"/>
                        </a:lnSpc>
                        <a:buFont typeface="+mj-lt"/>
                        <a:buAutoNum type="arabicPeriod" startAt="4"/>
                      </a:pPr>
                      <a:endParaRPr lang="en-US" sz="2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94</a:t>
            </a:fld>
            <a:endParaRPr lang="en-IN" sz="2000" b="1" dirty="0">
              <a:latin typeface="Helvetica" pitchFamily="34" charset="0"/>
            </a:endParaRPr>
          </a:p>
        </p:txBody>
      </p:sp>
    </p:spTree>
    <p:extLst>
      <p:ext uri="{BB962C8B-B14F-4D97-AF65-F5344CB8AC3E}">
        <p14:creationId xmlns:p14="http://schemas.microsoft.com/office/powerpoint/2010/main" val="9839118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609600" y="404664"/>
            <a:ext cx="7924800" cy="576064"/>
          </a:xfrm>
        </p:spPr>
        <p:txBody>
          <a:bodyPr/>
          <a:lstStyle/>
          <a:p>
            <a:r>
              <a:rPr lang="en-US" sz="3200" dirty="0">
                <a:solidFill>
                  <a:schemeClr val="tx1"/>
                </a:solidFill>
                <a:latin typeface="Helvetica" pitchFamily="34" charset="0"/>
              </a:rPr>
              <a:t>Circular dated June 07, 2019</a:t>
            </a:r>
            <a:endParaRPr lang="en-US" sz="3600" b="1" dirty="0">
              <a:solidFill>
                <a:schemeClr val="tx1"/>
              </a:solidFill>
            </a:endParaRPr>
          </a:p>
        </p:txBody>
      </p:sp>
      <p:graphicFrame>
        <p:nvGraphicFramePr>
          <p:cNvPr id="2" name="Table 2">
            <a:extLst>
              <a:ext uri="{FF2B5EF4-FFF2-40B4-BE49-F238E27FC236}">
                <a16:creationId xmlns:a16="http://schemas.microsoft.com/office/drawing/2014/main" id="{0199492D-3ED0-4C88-BF78-CD69767FE55C}"/>
              </a:ext>
            </a:extLst>
          </p:cNvPr>
          <p:cNvGraphicFramePr>
            <a:graphicFrameLocks noGrp="1"/>
          </p:cNvGraphicFramePr>
          <p:nvPr>
            <p:ph idx="1"/>
            <p:extLst>
              <p:ext uri="{D42A27DB-BD31-4B8C-83A1-F6EECF244321}">
                <p14:modId xmlns:p14="http://schemas.microsoft.com/office/powerpoint/2010/main" val="3100102771"/>
              </p:ext>
            </p:extLst>
          </p:nvPr>
        </p:nvGraphicFramePr>
        <p:xfrm>
          <a:off x="899592" y="1524000"/>
          <a:ext cx="7634808" cy="2178811"/>
        </p:xfrm>
        <a:graphic>
          <a:graphicData uri="http://schemas.openxmlformats.org/drawingml/2006/table">
            <a:tbl>
              <a:tblPr firstRow="1" bandRow="1">
                <a:tableStyleId>{5C22544A-7EE6-4342-B048-85BDC9FD1C3A}</a:tableStyleId>
              </a:tblPr>
              <a:tblGrid>
                <a:gridCol w="4176464">
                  <a:extLst>
                    <a:ext uri="{9D8B030D-6E8A-4147-A177-3AD203B41FA5}">
                      <a16:colId xmlns:a16="http://schemas.microsoft.com/office/drawing/2014/main" val="889745191"/>
                    </a:ext>
                  </a:extLst>
                </a:gridCol>
                <a:gridCol w="3458344">
                  <a:extLst>
                    <a:ext uri="{9D8B030D-6E8A-4147-A177-3AD203B41FA5}">
                      <a16:colId xmlns:a16="http://schemas.microsoft.com/office/drawing/2014/main" val="3447314784"/>
                    </a:ext>
                  </a:extLst>
                </a:gridCol>
              </a:tblGrid>
              <a:tr h="417827">
                <a:tc>
                  <a:txBody>
                    <a:bodyPr/>
                    <a:lstStyle/>
                    <a:p>
                      <a:pPr algn="ctr"/>
                      <a:r>
                        <a:rPr lang="en-IN" dirty="0"/>
                        <a:t>Aggregate Exposure of Borrowers to the lenders</a:t>
                      </a:r>
                    </a:p>
                  </a:txBody>
                  <a:tcPr>
                    <a:noFill/>
                  </a:tcPr>
                </a:tc>
                <a:tc>
                  <a:txBody>
                    <a:bodyPr/>
                    <a:lstStyle/>
                    <a:p>
                      <a:pPr algn="ctr"/>
                      <a:r>
                        <a:rPr lang="en-IN" u="none" dirty="0"/>
                        <a:t>Reference Date</a:t>
                      </a:r>
                    </a:p>
                  </a:txBody>
                  <a:tcPr>
                    <a:noFill/>
                  </a:tcPr>
                </a:tc>
                <a:extLst>
                  <a:ext uri="{0D108BD9-81ED-4DB2-BD59-A6C34878D82A}">
                    <a16:rowId xmlns:a16="http://schemas.microsoft.com/office/drawing/2014/main" val="3624833093"/>
                  </a:ext>
                </a:extLst>
              </a:tr>
              <a:tr h="462729">
                <a:tc>
                  <a:txBody>
                    <a:bodyPr/>
                    <a:lstStyle/>
                    <a:p>
                      <a:pPr algn="ctr"/>
                      <a:r>
                        <a:rPr lang="en-IN" dirty="0">
                          <a:solidFill>
                            <a:schemeClr val="tx1"/>
                          </a:solidFill>
                        </a:rPr>
                        <a:t>Rs. 2,000 crores and above</a:t>
                      </a:r>
                    </a:p>
                  </a:txBody>
                  <a:tcPr>
                    <a:noFill/>
                  </a:tcPr>
                </a:tc>
                <a:tc>
                  <a:txBody>
                    <a:bodyPr/>
                    <a:lstStyle/>
                    <a:p>
                      <a:pPr algn="ctr"/>
                      <a:r>
                        <a:rPr lang="en-IN" dirty="0">
                          <a:solidFill>
                            <a:schemeClr val="tx1"/>
                          </a:solidFill>
                        </a:rPr>
                        <a:t>Date of these directions</a:t>
                      </a:r>
                    </a:p>
                  </a:txBody>
                  <a:tcPr>
                    <a:noFill/>
                  </a:tcPr>
                </a:tc>
                <a:extLst>
                  <a:ext uri="{0D108BD9-81ED-4DB2-BD59-A6C34878D82A}">
                    <a16:rowId xmlns:a16="http://schemas.microsoft.com/office/drawing/2014/main" val="4180606607"/>
                  </a:ext>
                </a:extLst>
              </a:tr>
              <a:tr h="6581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Above Rs. 1,500 crores but below Rs. 2,000 crores</a:t>
                      </a:r>
                    </a:p>
                  </a:txBody>
                  <a:tcPr>
                    <a:noFill/>
                  </a:tcPr>
                </a:tc>
                <a:tc>
                  <a:txBody>
                    <a:bodyPr/>
                    <a:lstStyle/>
                    <a:p>
                      <a:pPr algn="ctr"/>
                      <a:r>
                        <a:rPr lang="en-IN" dirty="0">
                          <a:solidFill>
                            <a:schemeClr val="tx1"/>
                          </a:solidFill>
                        </a:rPr>
                        <a:t>01.Jan.2020</a:t>
                      </a:r>
                    </a:p>
                  </a:txBody>
                  <a:tcPr>
                    <a:noFill/>
                  </a:tcPr>
                </a:tc>
                <a:extLst>
                  <a:ext uri="{0D108BD9-81ED-4DB2-BD59-A6C34878D82A}">
                    <a16:rowId xmlns:a16="http://schemas.microsoft.com/office/drawing/2014/main" val="2371807812"/>
                  </a:ext>
                </a:extLst>
              </a:tr>
              <a:tr h="4178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Less than Rs. 1,500 crores</a:t>
                      </a:r>
                    </a:p>
                  </a:txBody>
                  <a:tcPr>
                    <a:noFill/>
                  </a:tcPr>
                </a:tc>
                <a:tc>
                  <a:txBody>
                    <a:bodyPr/>
                    <a:lstStyle/>
                    <a:p>
                      <a:pPr algn="ctr"/>
                      <a:r>
                        <a:rPr lang="en-IN" dirty="0">
                          <a:solidFill>
                            <a:schemeClr val="tx1"/>
                          </a:solidFill>
                        </a:rPr>
                        <a:t>To be announced in due course</a:t>
                      </a:r>
                    </a:p>
                  </a:txBody>
                  <a:tcPr>
                    <a:noFill/>
                  </a:tcPr>
                </a:tc>
                <a:extLst>
                  <a:ext uri="{0D108BD9-81ED-4DB2-BD59-A6C34878D82A}">
                    <a16:rowId xmlns:a16="http://schemas.microsoft.com/office/drawing/2014/main" val="621121422"/>
                  </a:ext>
                </a:extLst>
              </a:tr>
            </a:tbl>
          </a:graphicData>
        </a:graphic>
      </p:graphicFrame>
      <p:sp>
        <p:nvSpPr>
          <p:cNvPr id="6146" name="Footer Placeholder 4"/>
          <p:cNvSpPr>
            <a:spLocks noGrp="1"/>
          </p:cNvSpPr>
          <p:nvPr>
            <p:ph type="ftr" sz="quarter" idx="11"/>
          </p:nvPr>
        </p:nvSpPr>
        <p:spPr>
          <a:noFill/>
        </p:spPr>
        <p:txBody>
          <a:bodyPr/>
          <a:lstStyle/>
          <a:p>
            <a:r>
              <a:rPr lang="en-US" dirty="0"/>
              <a:t>CA Dhananjay J. Gokhale</a:t>
            </a:r>
          </a:p>
          <a:p>
            <a:endParaRPr lang="en-US" dirty="0"/>
          </a:p>
        </p:txBody>
      </p:sp>
      <p:sp>
        <p:nvSpPr>
          <p:cNvPr id="6147" name="Slide Number Placeholder 5"/>
          <p:cNvSpPr>
            <a:spLocks noGrp="1"/>
          </p:cNvSpPr>
          <p:nvPr>
            <p:ph type="sldNum" sz="quarter" idx="12"/>
          </p:nvPr>
        </p:nvSpPr>
        <p:spPr>
          <a:noFill/>
        </p:spPr>
        <p:txBody>
          <a:bodyPr/>
          <a:lstStyle/>
          <a:p>
            <a:fld id="{05885D9E-37D7-4474-B407-6B8F75545515}" type="slidenum">
              <a:rPr lang="en-US"/>
              <a:pPr/>
              <a:t>95</a:t>
            </a:fld>
            <a:endParaRPr lang="en-US"/>
          </a:p>
        </p:txBody>
      </p:sp>
    </p:spTree>
    <p:extLst>
      <p:ext uri="{BB962C8B-B14F-4D97-AF65-F5344CB8AC3E}">
        <p14:creationId xmlns:p14="http://schemas.microsoft.com/office/powerpoint/2010/main" val="247059075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16416305"/>
              </p:ext>
            </p:extLst>
          </p:nvPr>
        </p:nvGraphicFramePr>
        <p:xfrm>
          <a:off x="539552" y="1052737"/>
          <a:ext cx="8001000" cy="4945698"/>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Implementation Conditions for Resolution Plan</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457200" indent="-457200" algn="just">
                        <a:lnSpc>
                          <a:spcPct val="110000"/>
                        </a:lnSpc>
                        <a:buFont typeface="+mj-lt"/>
                        <a:buAutoNum type="arabicPeriod"/>
                      </a:pPr>
                      <a:r>
                        <a:rPr lang="en-US" sz="2200" dirty="0">
                          <a:solidFill>
                            <a:schemeClr val="tx1"/>
                          </a:solidFill>
                          <a:latin typeface="Helvetica" pitchFamily="34" charset="0"/>
                        </a:rPr>
                        <a:t>1 billion (100 Cr) and above exposure – Independent Credit Evaluation (ICE) of the residual debt by Credit Rating Agencies (CRAs) specifically </a:t>
                      </a:r>
                      <a:r>
                        <a:rPr lang="en-US" sz="2200" dirty="0" err="1">
                          <a:solidFill>
                            <a:schemeClr val="tx1"/>
                          </a:solidFill>
                          <a:latin typeface="Helvetica" pitchFamily="34" charset="0"/>
                        </a:rPr>
                        <a:t>authorised</a:t>
                      </a:r>
                      <a:r>
                        <a:rPr lang="en-US" sz="2200" dirty="0">
                          <a:solidFill>
                            <a:schemeClr val="tx1"/>
                          </a:solidFill>
                          <a:latin typeface="Helvetica" pitchFamily="34" charset="0"/>
                        </a:rPr>
                        <a:t> by RBI for this purpose.</a:t>
                      </a:r>
                    </a:p>
                    <a:p>
                      <a:pPr marL="457200" indent="-457200" algn="just">
                        <a:lnSpc>
                          <a:spcPct val="110000"/>
                        </a:lnSpc>
                        <a:buFont typeface="+mj-lt"/>
                        <a:buAutoNum type="arabicPeriod"/>
                      </a:pPr>
                      <a:endParaRPr lang="en-US" sz="2200" dirty="0">
                        <a:solidFill>
                          <a:schemeClr val="tx1"/>
                        </a:solidFill>
                        <a:latin typeface="Helvetica" pitchFamily="34" charset="0"/>
                      </a:endParaRPr>
                    </a:p>
                    <a:p>
                      <a:pPr marL="457200" indent="-457200" algn="just">
                        <a:lnSpc>
                          <a:spcPct val="110000"/>
                        </a:lnSpc>
                        <a:buFont typeface="+mj-lt"/>
                        <a:buAutoNum type="arabicPeriod"/>
                      </a:pPr>
                      <a:r>
                        <a:rPr lang="en-US" sz="2200" dirty="0">
                          <a:solidFill>
                            <a:schemeClr val="tx1"/>
                          </a:solidFill>
                          <a:latin typeface="Helvetica" pitchFamily="34" charset="0"/>
                        </a:rPr>
                        <a:t>5 billion (500 Cr) and above exposure – Two such Independent Credit Evaluation (ICE) of the residual debt by Credit Rating Agencies (CRAs) specifically </a:t>
                      </a:r>
                      <a:r>
                        <a:rPr lang="en-US" sz="2200" dirty="0" err="1">
                          <a:solidFill>
                            <a:schemeClr val="tx1"/>
                          </a:solidFill>
                          <a:latin typeface="Helvetica" pitchFamily="34" charset="0"/>
                        </a:rPr>
                        <a:t>authorised</a:t>
                      </a:r>
                      <a:r>
                        <a:rPr lang="en-US" sz="2200" dirty="0">
                          <a:solidFill>
                            <a:schemeClr val="tx1"/>
                          </a:solidFill>
                          <a:latin typeface="Helvetica" pitchFamily="34" charset="0"/>
                        </a:rPr>
                        <a:t> by RBI for this purpose.</a:t>
                      </a:r>
                    </a:p>
                    <a:p>
                      <a:pPr marL="457200" indent="-457200" algn="just">
                        <a:lnSpc>
                          <a:spcPct val="110000"/>
                        </a:lnSpc>
                        <a:buFont typeface="+mj-lt"/>
                        <a:buAutoNum type="arabicPeriod"/>
                      </a:pPr>
                      <a:endParaRPr lang="en-US" sz="2200" dirty="0">
                        <a:solidFill>
                          <a:schemeClr val="tx1"/>
                        </a:solidFill>
                        <a:latin typeface="Helvetica" pitchFamily="34" charset="0"/>
                      </a:endParaRPr>
                    </a:p>
                    <a:p>
                      <a:pPr marL="457200" indent="-457200" algn="just">
                        <a:lnSpc>
                          <a:spcPct val="110000"/>
                        </a:lnSpc>
                        <a:buFont typeface="+mj-lt"/>
                        <a:buAutoNum type="arabicPeriod"/>
                      </a:pPr>
                      <a:r>
                        <a:rPr lang="en-US" sz="2200" dirty="0">
                          <a:solidFill>
                            <a:schemeClr val="tx1"/>
                          </a:solidFill>
                          <a:latin typeface="Helvetica" pitchFamily="34" charset="0"/>
                        </a:rPr>
                        <a:t>RP is implemented if following conditions are met.</a:t>
                      </a:r>
                    </a:p>
                    <a:p>
                      <a:pPr marL="457200" indent="-457200" algn="just">
                        <a:lnSpc>
                          <a:spcPct val="110000"/>
                        </a:lnSpc>
                        <a:buFont typeface="+mj-lt"/>
                        <a:buAutoNum type="arabicPeriod"/>
                      </a:pPr>
                      <a:endParaRPr lang="en-US" sz="2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96</a:t>
            </a:fld>
            <a:endParaRPr lang="en-IN" sz="2000" b="1" dirty="0">
              <a:latin typeface="Helvetica" pitchFamily="34" charset="0"/>
            </a:endParaRPr>
          </a:p>
        </p:txBody>
      </p:sp>
    </p:spTree>
    <p:extLst>
      <p:ext uri="{BB962C8B-B14F-4D97-AF65-F5344CB8AC3E}">
        <p14:creationId xmlns:p14="http://schemas.microsoft.com/office/powerpoint/2010/main" val="402767931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13029191"/>
              </p:ext>
            </p:extLst>
          </p:nvPr>
        </p:nvGraphicFramePr>
        <p:xfrm>
          <a:off x="539552" y="1052737"/>
          <a:ext cx="8001000" cy="4945698"/>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Conditions for Implementation of Resolution Plan</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457200" indent="-457200" algn="just">
                        <a:lnSpc>
                          <a:spcPct val="110000"/>
                        </a:lnSpc>
                        <a:buFont typeface="+mj-lt"/>
                        <a:buAutoNum type="arabicPeriod"/>
                      </a:pPr>
                      <a:r>
                        <a:rPr lang="en-US" sz="2200" dirty="0">
                          <a:solidFill>
                            <a:schemeClr val="tx1"/>
                          </a:solidFill>
                          <a:latin typeface="Helvetica" pitchFamily="34" charset="0"/>
                        </a:rPr>
                        <a:t>RP Not involving Restructuring / Change in Ownership shall be deemed to be implemented only if the borrower is not in default with any of the lenders as on 180th day from the end of Review Period</a:t>
                      </a:r>
                    </a:p>
                    <a:p>
                      <a:pPr marL="457200" indent="-457200" algn="just">
                        <a:lnSpc>
                          <a:spcPct val="110000"/>
                        </a:lnSpc>
                        <a:buFont typeface="+mj-lt"/>
                        <a:buAutoNum type="arabicPeriod"/>
                      </a:pPr>
                      <a:endParaRPr lang="en-US" sz="2200" dirty="0">
                        <a:solidFill>
                          <a:schemeClr val="tx1"/>
                        </a:solidFill>
                        <a:latin typeface="Helvetica" pitchFamily="34" charset="0"/>
                      </a:endParaRPr>
                    </a:p>
                    <a:p>
                      <a:pPr marL="457200" indent="-457200" algn="just">
                        <a:lnSpc>
                          <a:spcPct val="110000"/>
                        </a:lnSpc>
                        <a:buFont typeface="+mj-lt"/>
                        <a:buAutoNum type="arabicPeriod"/>
                      </a:pPr>
                      <a:r>
                        <a:rPr lang="en-US" sz="2200" dirty="0">
                          <a:solidFill>
                            <a:schemeClr val="tx1"/>
                          </a:solidFill>
                          <a:latin typeface="Helvetica" pitchFamily="34" charset="0"/>
                        </a:rPr>
                        <a:t>RP involving Restructuring / Change in Ownership shall be deemed to be implemented only if following conditions are met:</a:t>
                      </a:r>
                    </a:p>
                    <a:p>
                      <a:pPr marL="457200" indent="-457200" algn="just">
                        <a:lnSpc>
                          <a:spcPct val="110000"/>
                        </a:lnSpc>
                        <a:buFont typeface="+mj-lt"/>
                        <a:buAutoNum type="arabicPeriod"/>
                      </a:pPr>
                      <a:endParaRPr lang="en-US" sz="2200" dirty="0">
                        <a:solidFill>
                          <a:schemeClr val="tx1"/>
                        </a:solidFill>
                        <a:latin typeface="Helvetica" pitchFamily="34" charset="0"/>
                      </a:endParaRPr>
                    </a:p>
                    <a:p>
                      <a:pPr marL="457200" indent="-457200" algn="just">
                        <a:lnSpc>
                          <a:spcPct val="110000"/>
                        </a:lnSpc>
                        <a:buFont typeface="+mj-lt"/>
                        <a:buAutoNum type="arabicPeriod"/>
                      </a:pPr>
                      <a:r>
                        <a:rPr lang="en-US" sz="2200" dirty="0">
                          <a:solidFill>
                            <a:schemeClr val="tx1"/>
                          </a:solidFill>
                          <a:latin typeface="Helvetica" pitchFamily="34" charset="0"/>
                        </a:rPr>
                        <a:t>All related documentation, creation of security/charge / perfection of security are completed by the lenders</a:t>
                      </a:r>
                    </a:p>
                    <a:p>
                      <a:pPr marL="457200" indent="-457200" algn="just">
                        <a:lnSpc>
                          <a:spcPct val="110000"/>
                        </a:lnSpc>
                        <a:buFont typeface="+mj-lt"/>
                        <a:buAutoNum type="arabicPeriod"/>
                      </a:pPr>
                      <a:endParaRPr lang="en-US" sz="2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97</a:t>
            </a:fld>
            <a:endParaRPr lang="en-IN" sz="2000" b="1" dirty="0">
              <a:latin typeface="Helvetica" pitchFamily="34" charset="0"/>
            </a:endParaRPr>
          </a:p>
        </p:txBody>
      </p:sp>
    </p:spTree>
    <p:extLst>
      <p:ext uri="{BB962C8B-B14F-4D97-AF65-F5344CB8AC3E}">
        <p14:creationId xmlns:p14="http://schemas.microsoft.com/office/powerpoint/2010/main" val="395849167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09281701"/>
              </p:ext>
            </p:extLst>
          </p:nvPr>
        </p:nvGraphicFramePr>
        <p:xfrm>
          <a:off x="539552" y="1052737"/>
          <a:ext cx="8001000" cy="2732850"/>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Conditions for Implementation of Resolution Plan</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457200" indent="-457200" algn="just">
                        <a:lnSpc>
                          <a:spcPct val="110000"/>
                        </a:lnSpc>
                        <a:buFont typeface="+mj-lt"/>
                        <a:buAutoNum type="arabicPeriod" startAt="4"/>
                      </a:pPr>
                      <a:r>
                        <a:rPr lang="en-US" sz="2200" dirty="0">
                          <a:solidFill>
                            <a:schemeClr val="tx1"/>
                          </a:solidFill>
                          <a:latin typeface="Helvetica" pitchFamily="34" charset="0"/>
                        </a:rPr>
                        <a:t>New Capital Structure and changes in terms of conditions of the existing loans gets duly reflected in the books of the lenders and borrower</a:t>
                      </a:r>
                    </a:p>
                    <a:p>
                      <a:pPr marL="457200" indent="-457200" algn="just">
                        <a:lnSpc>
                          <a:spcPct val="110000"/>
                        </a:lnSpc>
                        <a:buFont typeface="+mj-lt"/>
                        <a:buAutoNum type="arabicPeriod" startAt="4"/>
                      </a:pPr>
                      <a:endParaRPr lang="en-US" sz="2200" dirty="0">
                        <a:solidFill>
                          <a:schemeClr val="tx1"/>
                        </a:solidFill>
                        <a:latin typeface="Helvetica" pitchFamily="34" charset="0"/>
                      </a:endParaRPr>
                    </a:p>
                    <a:p>
                      <a:pPr marL="457200" indent="-457200" algn="just">
                        <a:lnSpc>
                          <a:spcPct val="110000"/>
                        </a:lnSpc>
                        <a:buFont typeface="+mj-lt"/>
                        <a:buAutoNum type="arabicPeriod" startAt="4"/>
                      </a:pPr>
                      <a:r>
                        <a:rPr lang="en-US" sz="2200" dirty="0">
                          <a:solidFill>
                            <a:schemeClr val="tx1"/>
                          </a:solidFill>
                          <a:latin typeface="Helvetica" pitchFamily="34" charset="0"/>
                        </a:rPr>
                        <a:t>Borrower is not in default with any of the lenders.</a:t>
                      </a:r>
                    </a:p>
                    <a:p>
                      <a:pPr marL="457200" indent="-457200" algn="just">
                        <a:lnSpc>
                          <a:spcPct val="110000"/>
                        </a:lnSpc>
                        <a:buFont typeface="+mj-lt"/>
                        <a:buAutoNum type="arabicPeriod" startAt="4"/>
                      </a:pPr>
                      <a:endParaRPr lang="en-US" sz="2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98</a:t>
            </a:fld>
            <a:endParaRPr lang="en-IN" sz="2000" b="1" dirty="0">
              <a:latin typeface="Helvetica" pitchFamily="34" charset="0"/>
            </a:endParaRPr>
          </a:p>
        </p:txBody>
      </p:sp>
    </p:spTree>
    <p:extLst>
      <p:ext uri="{BB962C8B-B14F-4D97-AF65-F5344CB8AC3E}">
        <p14:creationId xmlns:p14="http://schemas.microsoft.com/office/powerpoint/2010/main" val="53907266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9"/>
            <a:ext cx="8001000" cy="936104"/>
          </a:xfrm>
        </p:spPr>
        <p:txBody>
          <a:bodyPr/>
          <a:lstStyle/>
          <a:p>
            <a:r>
              <a:rPr lang="en-US" sz="2800" dirty="0">
                <a:solidFill>
                  <a:schemeClr val="tx1"/>
                </a:solidFill>
                <a:latin typeface="Helvetica" pitchFamily="34" charset="0"/>
              </a:rPr>
              <a:t>Circular dated June 07, 2019</a:t>
            </a:r>
            <a:endParaRPr lang="en-IN" b="1" dirty="0">
              <a:latin typeface="Helvetica"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65740805"/>
              </p:ext>
            </p:extLst>
          </p:nvPr>
        </p:nvGraphicFramePr>
        <p:xfrm>
          <a:off x="539552" y="1052737"/>
          <a:ext cx="8001000" cy="3101658"/>
        </p:xfrm>
        <a:graphic>
          <a:graphicData uri="http://schemas.openxmlformats.org/drawingml/2006/table">
            <a:tbl>
              <a:tblPr firstRow="1" bandRow="1">
                <a:tableStyleId>{5C22544A-7EE6-4342-B048-85BDC9FD1C3A}</a:tableStyleId>
              </a:tblPr>
              <a:tblGrid>
                <a:gridCol w="8001000">
                  <a:extLst>
                    <a:ext uri="{9D8B030D-6E8A-4147-A177-3AD203B41FA5}">
                      <a16:colId xmlns:a16="http://schemas.microsoft.com/office/drawing/2014/main" val="20000"/>
                    </a:ext>
                  </a:extLst>
                </a:gridCol>
              </a:tblGrid>
              <a:tr h="348722">
                <a:tc>
                  <a:txBody>
                    <a:bodyPr/>
                    <a:lstStyle/>
                    <a:p>
                      <a:pPr lvl="0" algn="ctr" eaLnBrk="1" hangingPunct="1">
                        <a:buClr>
                          <a:schemeClr val="tx1"/>
                        </a:buClr>
                        <a:buSzPct val="100000"/>
                        <a:buFont typeface="Wingdings" pitchFamily="2" charset="2"/>
                        <a:buNone/>
                      </a:pPr>
                      <a:r>
                        <a:rPr lang="en-US" sz="2400" b="1" i="0" u="none" dirty="0">
                          <a:latin typeface="Helvetica" pitchFamily="34" charset="0"/>
                        </a:rPr>
                        <a:t>Delayed Implementation of Resolution Plan</a:t>
                      </a:r>
                    </a:p>
                  </a:txBody>
                  <a:tcPr>
                    <a:solidFill>
                      <a:schemeClr val="accent1">
                        <a:alpha val="0"/>
                      </a:schemeClr>
                    </a:solidFill>
                  </a:tcPr>
                </a:tc>
                <a:extLst>
                  <a:ext uri="{0D108BD9-81ED-4DB2-BD59-A6C34878D82A}">
                    <a16:rowId xmlns:a16="http://schemas.microsoft.com/office/drawing/2014/main" val="10000"/>
                  </a:ext>
                </a:extLst>
              </a:tr>
              <a:tr h="1019429">
                <a:tc>
                  <a:txBody>
                    <a:bodyPr/>
                    <a:lstStyle/>
                    <a:p>
                      <a:pPr marL="0" indent="0" algn="just">
                        <a:lnSpc>
                          <a:spcPct val="110000"/>
                        </a:lnSpc>
                        <a:buFont typeface="+mj-lt"/>
                        <a:buNone/>
                      </a:pPr>
                      <a:r>
                        <a:rPr lang="en-US" sz="2200" dirty="0">
                          <a:solidFill>
                            <a:schemeClr val="tx1"/>
                          </a:solidFill>
                          <a:latin typeface="Helvetica" pitchFamily="34" charset="0"/>
                        </a:rPr>
                        <a:t>Additional Provision Requirement</a:t>
                      </a:r>
                    </a:p>
                    <a:p>
                      <a:pPr marL="914400" lvl="1" indent="-457200" algn="just">
                        <a:lnSpc>
                          <a:spcPct val="110000"/>
                        </a:lnSpc>
                        <a:buFont typeface="+mj-lt"/>
                        <a:buAutoNum type="arabicPeriod"/>
                      </a:pPr>
                      <a:r>
                        <a:rPr lang="en-US" sz="2200" dirty="0">
                          <a:solidFill>
                            <a:schemeClr val="tx1"/>
                          </a:solidFill>
                          <a:latin typeface="Helvetica" pitchFamily="34" charset="0"/>
                        </a:rPr>
                        <a:t>180 days from end of review period – 20%</a:t>
                      </a:r>
                    </a:p>
                    <a:p>
                      <a:pPr marL="914400" lvl="1" indent="-457200" algn="just">
                        <a:lnSpc>
                          <a:spcPct val="110000"/>
                        </a:lnSpc>
                        <a:buFont typeface="+mj-lt"/>
                        <a:buAutoNum type="arabicPeriod"/>
                      </a:pPr>
                      <a:r>
                        <a:rPr lang="en-US" sz="2200" dirty="0">
                          <a:solidFill>
                            <a:schemeClr val="tx1"/>
                          </a:solidFill>
                          <a:latin typeface="Helvetica" pitchFamily="34" charset="0"/>
                        </a:rPr>
                        <a:t>365 days from end of commencement of review period: 15%</a:t>
                      </a:r>
                    </a:p>
                    <a:p>
                      <a:pPr marL="457200" indent="-457200" algn="just">
                        <a:lnSpc>
                          <a:spcPct val="110000"/>
                        </a:lnSpc>
                        <a:buFont typeface="+mj-lt"/>
                        <a:buAutoNum type="arabicPeriod"/>
                      </a:pPr>
                      <a:endParaRPr lang="en-US" sz="2200" dirty="0">
                        <a:solidFill>
                          <a:schemeClr val="tx1"/>
                        </a:solidFill>
                        <a:latin typeface="Helvetica" pitchFamily="34" charset="0"/>
                      </a:endParaRPr>
                    </a:p>
                    <a:p>
                      <a:pPr marL="0" indent="0" algn="just">
                        <a:lnSpc>
                          <a:spcPct val="110000"/>
                        </a:lnSpc>
                        <a:buFont typeface="+mj-lt"/>
                        <a:buNone/>
                      </a:pPr>
                      <a:r>
                        <a:rPr lang="en-US" sz="2200" dirty="0">
                          <a:solidFill>
                            <a:schemeClr val="tx1"/>
                          </a:solidFill>
                          <a:latin typeface="Helvetica" pitchFamily="34" charset="0"/>
                        </a:rPr>
                        <a:t>Overall provision should not exceed 100%</a:t>
                      </a:r>
                    </a:p>
                    <a:p>
                      <a:pPr marL="457200" indent="-457200" algn="just">
                        <a:lnSpc>
                          <a:spcPct val="110000"/>
                        </a:lnSpc>
                        <a:buFont typeface="+mj-lt"/>
                        <a:buAutoNum type="arabicPeriod"/>
                      </a:pPr>
                      <a:endParaRPr lang="en-US" sz="2200" dirty="0">
                        <a:solidFill>
                          <a:schemeClr val="tx1"/>
                        </a:solidFill>
                        <a:latin typeface="Helvetica" pitchFamily="34" charset="0"/>
                      </a:endParaRPr>
                    </a:p>
                  </a:txBody>
                  <a:tcPr>
                    <a:solidFill>
                      <a:schemeClr val="accent1">
                        <a:alpha val="0"/>
                      </a:schemeClr>
                    </a:solidFill>
                  </a:tcPr>
                </a:tc>
                <a:extLst>
                  <a:ext uri="{0D108BD9-81ED-4DB2-BD59-A6C34878D82A}">
                    <a16:rowId xmlns:a16="http://schemas.microsoft.com/office/drawing/2014/main" val="10002"/>
                  </a:ext>
                </a:extLst>
              </a:tr>
            </a:tbl>
          </a:graphicData>
        </a:graphic>
      </p:graphicFrame>
      <p:sp>
        <p:nvSpPr>
          <p:cNvPr id="5" name="Footer Placeholder 4"/>
          <p:cNvSpPr>
            <a:spLocks noGrp="1"/>
          </p:cNvSpPr>
          <p:nvPr>
            <p:ph type="ftr" sz="quarter" idx="11"/>
          </p:nvPr>
        </p:nvSpPr>
        <p:spPr>
          <a:xfrm>
            <a:off x="1547664" y="6021288"/>
            <a:ext cx="6408712" cy="360040"/>
          </a:xfrm>
        </p:spPr>
        <p:txBody>
          <a:bodyPr/>
          <a:lstStyle/>
          <a:p>
            <a:r>
              <a:rPr lang="en-IN" sz="1400" spc="100" dirty="0">
                <a:latin typeface="Helvetica" pitchFamily="34" charset="0"/>
                <a:cs typeface="Times New Roman" pitchFamily="18" charset="0"/>
              </a:rPr>
              <a:t>CA Dhananjay J. Gokhale</a:t>
            </a:r>
          </a:p>
        </p:txBody>
      </p:sp>
      <p:sp>
        <p:nvSpPr>
          <p:cNvPr id="4" name="Slide Number Placeholder 3"/>
          <p:cNvSpPr>
            <a:spLocks noGrp="1"/>
          </p:cNvSpPr>
          <p:nvPr>
            <p:ph type="sldNum" sz="quarter" idx="12"/>
          </p:nvPr>
        </p:nvSpPr>
        <p:spPr>
          <a:xfrm>
            <a:off x="8028384" y="6021288"/>
            <a:ext cx="506016" cy="457200"/>
          </a:xfrm>
        </p:spPr>
        <p:txBody>
          <a:bodyPr/>
          <a:lstStyle/>
          <a:p>
            <a:pPr algn="ctr"/>
            <a:fld id="{F4AA42A7-961D-4773-B071-303B10095967}" type="slidenum">
              <a:rPr lang="en-IN" sz="1400" b="1" smtClean="0">
                <a:latin typeface="Helvetica" pitchFamily="34" charset="0"/>
              </a:rPr>
              <a:pPr algn="ctr"/>
              <a:t>99</a:t>
            </a:fld>
            <a:endParaRPr lang="en-IN" sz="2000" b="1" dirty="0">
              <a:latin typeface="Helvetica" pitchFamily="34" charset="0"/>
            </a:endParaRPr>
          </a:p>
        </p:txBody>
      </p:sp>
    </p:spTree>
    <p:extLst>
      <p:ext uri="{BB962C8B-B14F-4D97-AF65-F5344CB8AC3E}">
        <p14:creationId xmlns:p14="http://schemas.microsoft.com/office/powerpoint/2010/main" val="1044881450"/>
      </p:ext>
    </p:extLst>
  </p:cSld>
  <p:clrMapOvr>
    <a:masterClrMapping/>
  </p:clrMapOvr>
</p:sld>
</file>

<file path=ppt/theme/theme1.xml><?xml version="1.0" encoding="utf-8"?>
<a:theme xmlns:a="http://schemas.openxmlformats.org/drawingml/2006/main" name="Nightfall design template">
  <a:themeElements>
    <a:clrScheme name="Office Theme 12">
      <a:dk1>
        <a:srgbClr val="003366"/>
      </a:dk1>
      <a:lt1>
        <a:srgbClr val="FFFFFF"/>
      </a:lt1>
      <a:dk2>
        <a:srgbClr val="0000FF"/>
      </a:dk2>
      <a:lt2>
        <a:srgbClr val="CCECFF"/>
      </a:lt2>
      <a:accent1>
        <a:srgbClr val="3366CC"/>
      </a:accent1>
      <a:accent2>
        <a:srgbClr val="004570"/>
      </a:accent2>
      <a:accent3>
        <a:srgbClr val="AAAAFF"/>
      </a:accent3>
      <a:accent4>
        <a:srgbClr val="DADADA"/>
      </a:accent4>
      <a:accent5>
        <a:srgbClr val="ADB8E2"/>
      </a:accent5>
      <a:accent6>
        <a:srgbClr val="003E65"/>
      </a:accent6>
      <a:hlink>
        <a:srgbClr val="99CCFF"/>
      </a:hlink>
      <a:folHlink>
        <a:srgbClr val="FFE701"/>
      </a:folHlink>
    </a:clrScheme>
    <a:fontScheme name="Office Them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IN"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IN"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336699"/>
        </a:dk1>
        <a:lt1>
          <a:srgbClr val="FFFFFF"/>
        </a:lt1>
        <a:dk2>
          <a:srgbClr val="969696"/>
        </a:dk2>
        <a:lt2>
          <a:srgbClr val="E3EBF1"/>
        </a:lt2>
        <a:accent1>
          <a:srgbClr val="003399"/>
        </a:accent1>
        <a:accent2>
          <a:srgbClr val="59A7E1"/>
        </a:accent2>
        <a:accent3>
          <a:srgbClr val="C9C9C9"/>
        </a:accent3>
        <a:accent4>
          <a:srgbClr val="DADADA"/>
        </a:accent4>
        <a:accent5>
          <a:srgbClr val="AAADCA"/>
        </a:accent5>
        <a:accent6>
          <a:srgbClr val="5097CC"/>
        </a:accent6>
        <a:hlink>
          <a:srgbClr val="66CCFF"/>
        </a:hlink>
        <a:folHlink>
          <a:srgbClr val="F8F8F8"/>
        </a:folHlink>
      </a:clrScheme>
      <a:clrMap bg1="dk2" tx1="lt1" bg2="dk1" tx2="lt2" accent1="accent1" accent2="accent2" accent3="accent3" accent4="accent4" accent5="accent5" accent6="accent6" hlink="hlink" folHlink="folHlink"/>
    </a:extraClrScheme>
    <a:extraClrScheme>
      <a:clrScheme name="Office Theme 2">
        <a:dk1>
          <a:srgbClr val="2D2015"/>
        </a:dk1>
        <a:lt1>
          <a:srgbClr val="FFFFFF"/>
        </a:lt1>
        <a:dk2>
          <a:srgbClr val="A17A4B"/>
        </a:dk2>
        <a:lt2>
          <a:srgbClr val="DFC08D"/>
        </a:lt2>
        <a:accent1>
          <a:srgbClr val="8C7B70"/>
        </a:accent1>
        <a:accent2>
          <a:srgbClr val="354FBB"/>
        </a:accent2>
        <a:accent3>
          <a:srgbClr val="CDBEB1"/>
        </a:accent3>
        <a:accent4>
          <a:srgbClr val="DADADA"/>
        </a:accent4>
        <a:accent5>
          <a:srgbClr val="C5BFBB"/>
        </a:accent5>
        <a:accent6>
          <a:srgbClr val="2F47A9"/>
        </a:accent6>
        <a:hlink>
          <a:srgbClr val="CCB400"/>
        </a:hlink>
        <a:folHlink>
          <a:srgbClr val="BEC9CA"/>
        </a:folHlink>
      </a:clrScheme>
      <a:clrMap bg1="dk2" tx1="lt1" bg2="dk1" tx2="lt2" accent1="accent1" accent2="accent2" accent3="accent3" accent4="accent4" accent5="accent5" accent6="accent6" hlink="hlink" folHlink="folHlink"/>
    </a:extraClrScheme>
    <a:extraClrScheme>
      <a:clrScheme name="Office Theme 3">
        <a:dk1>
          <a:srgbClr val="777777"/>
        </a:dk1>
        <a:lt1>
          <a:srgbClr val="FFFFFF"/>
        </a:lt1>
        <a:dk2>
          <a:srgbClr val="A1A496"/>
        </a:dk2>
        <a:lt2>
          <a:srgbClr val="D1D1CB"/>
        </a:lt2>
        <a:accent1>
          <a:srgbClr val="909082"/>
        </a:accent1>
        <a:accent2>
          <a:srgbClr val="6484C4"/>
        </a:accent2>
        <a:accent3>
          <a:srgbClr val="CDCFC9"/>
        </a:accent3>
        <a:accent4>
          <a:srgbClr val="DADADA"/>
        </a:accent4>
        <a:accent5>
          <a:srgbClr val="C6C6C1"/>
        </a:accent5>
        <a:accent6>
          <a:srgbClr val="5A77B1"/>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4">
        <a:dk1>
          <a:srgbClr val="3E3E5C"/>
        </a:dk1>
        <a:lt1>
          <a:srgbClr val="FFFFFF"/>
        </a:lt1>
        <a:dk2>
          <a:srgbClr val="819DC5"/>
        </a:dk2>
        <a:lt2>
          <a:srgbClr val="FFFFFF"/>
        </a:lt2>
        <a:accent1>
          <a:srgbClr val="60597B"/>
        </a:accent1>
        <a:accent2>
          <a:srgbClr val="6666FF"/>
        </a:accent2>
        <a:accent3>
          <a:srgbClr val="C1CCDF"/>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5">
        <a:dk1>
          <a:srgbClr val="005A58"/>
        </a:dk1>
        <a:lt1>
          <a:srgbClr val="99CCFF"/>
        </a:lt1>
        <a:dk2>
          <a:srgbClr val="0099CC"/>
        </a:dk2>
        <a:lt2>
          <a:srgbClr val="CCECFF"/>
        </a:lt2>
        <a:accent1>
          <a:srgbClr val="256487"/>
        </a:accent1>
        <a:accent2>
          <a:srgbClr val="6D6FC7"/>
        </a:accent2>
        <a:accent3>
          <a:srgbClr val="AACAE2"/>
        </a:accent3>
        <a:accent4>
          <a:srgbClr val="82AEDA"/>
        </a:accent4>
        <a:accent5>
          <a:srgbClr val="ACB8C3"/>
        </a:accent5>
        <a:accent6>
          <a:srgbClr val="6264B4"/>
        </a:accent6>
        <a:hlink>
          <a:srgbClr val="85A8FF"/>
        </a:hlink>
        <a:folHlink>
          <a:srgbClr val="FFFFFF"/>
        </a:folHlink>
      </a:clrScheme>
      <a:clrMap bg1="dk2" tx1="lt1" bg2="dk1" tx2="lt2" accent1="accent1" accent2="accent2" accent3="accent3" accent4="accent4" accent5="accent5" accent6="accent6" hlink="hlink" folHlink="folHlink"/>
    </a:extraClrScheme>
    <a:extraClrScheme>
      <a:clrScheme name="Office Theme 6">
        <a:dk1>
          <a:srgbClr val="B2B2B2"/>
        </a:dk1>
        <a:lt1>
          <a:srgbClr val="DEF6F1"/>
        </a:lt1>
        <a:dk2>
          <a:srgbClr val="FFFFFF"/>
        </a:dk2>
        <a:lt2>
          <a:srgbClr val="969696"/>
        </a:lt2>
        <a:accent1>
          <a:srgbClr val="FFFFFF"/>
        </a:accent1>
        <a:accent2>
          <a:srgbClr val="8DC6FF"/>
        </a:accent2>
        <a:accent3>
          <a:srgbClr val="ECFAF7"/>
        </a:accent3>
        <a:accent4>
          <a:srgbClr val="979797"/>
        </a:accent4>
        <a:accent5>
          <a:srgbClr val="FFFFFF"/>
        </a:accent5>
        <a:accent6>
          <a:srgbClr val="7FB3E7"/>
        </a:accent6>
        <a:hlink>
          <a:srgbClr val="0066CC"/>
        </a:hlink>
        <a:folHlink>
          <a:srgbClr val="C80000"/>
        </a:folHlink>
      </a:clrScheme>
      <a:clrMap bg1="lt1" tx1="dk1" bg2="lt2" tx2="dk2" accent1="accent1" accent2="accent2" accent3="accent3" accent4="accent4" accent5="accent5" accent6="accent6" hlink="hlink" folHlink="folHlink"/>
    </a:extraClrScheme>
    <a:extraClrScheme>
      <a:clrScheme name="Office Theme 7">
        <a:dk1>
          <a:srgbClr val="777777"/>
        </a:dk1>
        <a:lt1>
          <a:srgbClr val="CCFFFF"/>
        </a:lt1>
        <a:dk2>
          <a:srgbClr val="CCECFF"/>
        </a:dk2>
        <a:lt2>
          <a:srgbClr val="99CCFF"/>
        </a:lt2>
        <a:accent1>
          <a:srgbClr val="99CCFF"/>
        </a:accent1>
        <a:accent2>
          <a:srgbClr val="003399"/>
        </a:accent2>
        <a:accent3>
          <a:srgbClr val="E2F4FF"/>
        </a:accent3>
        <a:accent4>
          <a:srgbClr val="AEDADA"/>
        </a:accent4>
        <a:accent5>
          <a:srgbClr val="CAE2FF"/>
        </a:accent5>
        <a:accent6>
          <a:srgbClr val="002D8A"/>
        </a:accent6>
        <a:hlink>
          <a:srgbClr val="FF5050"/>
        </a:hlink>
        <a:folHlink>
          <a:srgbClr val="003399"/>
        </a:folHlink>
      </a:clrScheme>
      <a:clrMap bg1="dk2" tx1="lt1" bg2="dk1" tx2="lt2" accent1="accent1" accent2="accent2" accent3="accent3" accent4="accent4" accent5="accent5" accent6="accent6" hlink="hlink" folHlink="folHlink"/>
    </a:extraClrScheme>
    <a:extraClrScheme>
      <a:clrScheme name="Office Theme 8">
        <a:dk1>
          <a:srgbClr val="F8F8F8"/>
        </a:dk1>
        <a:lt1>
          <a:srgbClr val="FFFFFF"/>
        </a:lt1>
        <a:dk2>
          <a:srgbClr val="DDDDDD"/>
        </a:dk2>
        <a:lt2>
          <a:srgbClr val="333333"/>
        </a:lt2>
        <a:accent1>
          <a:srgbClr val="C0C0C0"/>
        </a:accent1>
        <a:accent2>
          <a:srgbClr val="808080"/>
        </a:accent2>
        <a:accent3>
          <a:srgbClr val="FFFFFF"/>
        </a:accent3>
        <a:accent4>
          <a:srgbClr val="D4D4D4"/>
        </a:accent4>
        <a:accent5>
          <a:srgbClr val="DCDCDC"/>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Office Theme 9">
        <a:dk1>
          <a:srgbClr val="5C1F00"/>
        </a:dk1>
        <a:lt1>
          <a:srgbClr val="FFF8EB"/>
        </a:lt1>
        <a:dk2>
          <a:srgbClr val="FFEBD7"/>
        </a:dk2>
        <a:lt2>
          <a:srgbClr val="FFFFF7"/>
        </a:lt2>
        <a:accent1>
          <a:srgbClr val="CC3300"/>
        </a:accent1>
        <a:accent2>
          <a:srgbClr val="BE7960"/>
        </a:accent2>
        <a:accent3>
          <a:srgbClr val="FFF3E8"/>
        </a:accent3>
        <a:accent4>
          <a:srgbClr val="DAD4C9"/>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10">
        <a:dk1>
          <a:srgbClr val="969696"/>
        </a:dk1>
        <a:lt1>
          <a:srgbClr val="F8F8F8"/>
        </a:lt1>
        <a:dk2>
          <a:srgbClr val="DDDDDD"/>
        </a:dk2>
        <a:lt2>
          <a:srgbClr val="CC9900"/>
        </a:lt2>
        <a:accent1>
          <a:srgbClr val="DFBB05"/>
        </a:accent1>
        <a:accent2>
          <a:srgbClr val="FF9966"/>
        </a:accent2>
        <a:accent3>
          <a:srgbClr val="EBEBEB"/>
        </a:accent3>
        <a:accent4>
          <a:srgbClr val="D4D4D4"/>
        </a:accent4>
        <a:accent5>
          <a:srgbClr val="ECDAAA"/>
        </a:accent5>
        <a:accent6>
          <a:srgbClr val="E78A5C"/>
        </a:accent6>
        <a:hlink>
          <a:srgbClr val="CC3300"/>
        </a:hlink>
        <a:folHlink>
          <a:srgbClr val="003399"/>
        </a:folHlink>
      </a:clrScheme>
      <a:clrMap bg1="dk2" tx1="lt1" bg2="dk1" tx2="lt2" accent1="accent1" accent2="accent2" accent3="accent3" accent4="accent4" accent5="accent5" accent6="accent6" hlink="hlink" folHlink="folHlink"/>
    </a:extraClrScheme>
    <a:extraClrScheme>
      <a:clrScheme name="Office Theme 11">
        <a:dk1>
          <a:srgbClr val="808080"/>
        </a:dk1>
        <a:lt1>
          <a:srgbClr val="F8F8F8"/>
        </a:lt1>
        <a:dk2>
          <a:srgbClr val="EAEAEA"/>
        </a:dk2>
        <a:lt2>
          <a:srgbClr val="FFFFFF"/>
        </a:lt2>
        <a:accent1>
          <a:srgbClr val="99CCFF"/>
        </a:accent1>
        <a:accent2>
          <a:srgbClr val="9999FF"/>
        </a:accent2>
        <a:accent3>
          <a:srgbClr val="F3F3F3"/>
        </a:accent3>
        <a:accent4>
          <a:srgbClr val="D4D4D4"/>
        </a:accent4>
        <a:accent5>
          <a:srgbClr val="CAE2FF"/>
        </a:accent5>
        <a:accent6>
          <a:srgbClr val="8A8AE7"/>
        </a:accent6>
        <a:hlink>
          <a:srgbClr val="3333CC"/>
        </a:hlink>
        <a:folHlink>
          <a:srgbClr val="8927FF"/>
        </a:folHlink>
      </a:clrScheme>
      <a:clrMap bg1="dk2" tx1="lt1" bg2="dk1" tx2="lt2" accent1="accent1" accent2="accent2" accent3="accent3" accent4="accent4" accent5="accent5" accent6="accent6" hlink="hlink" folHlink="folHlink"/>
    </a:extraClrScheme>
    <a:extraClrScheme>
      <a:clrScheme name="Office Theme 12">
        <a:dk1>
          <a:srgbClr val="003366"/>
        </a:dk1>
        <a:lt1>
          <a:srgbClr val="FFFFFF"/>
        </a:lt1>
        <a:dk2>
          <a:srgbClr val="0000FF"/>
        </a:dk2>
        <a:lt2>
          <a:srgbClr val="CCECFF"/>
        </a:lt2>
        <a:accent1>
          <a:srgbClr val="3366CC"/>
        </a:accent1>
        <a:accent2>
          <a:srgbClr val="004570"/>
        </a:accent2>
        <a:accent3>
          <a:srgbClr val="AAAAFF"/>
        </a:accent3>
        <a:accent4>
          <a:srgbClr val="DADADA"/>
        </a:accent4>
        <a:accent5>
          <a:srgbClr val="ADB8E2"/>
        </a:accent5>
        <a:accent6>
          <a:srgbClr val="003E65"/>
        </a:accent6>
        <a:hlink>
          <a:srgbClr val="99CCFF"/>
        </a:hlink>
        <a:folHlink>
          <a:srgbClr val="FFE701"/>
        </a:folHlink>
      </a:clrScheme>
      <a:clrMap bg1="dk2" tx1="lt1" bg2="dk1" tx2="lt2" accent1="accent1" accent2="accent2" accent3="accent3" accent4="accent4" accent5="accent5" accent6="accent6" hlink="hlink" folHlink="folHlink"/>
    </a:extraClrScheme>
    <a:extraClrScheme>
      <a:clrScheme name="Office Theme 13">
        <a:dk1>
          <a:srgbClr val="808080"/>
        </a:dk1>
        <a:lt1>
          <a:srgbClr val="FFFFFF"/>
        </a:lt1>
        <a:dk2>
          <a:srgbClr val="CCCCFF"/>
        </a:dk2>
        <a:lt2>
          <a:srgbClr val="F8F8F8"/>
        </a:lt2>
        <a:accent1>
          <a:srgbClr val="85ADDD"/>
        </a:accent1>
        <a:accent2>
          <a:srgbClr val="333399"/>
        </a:accent2>
        <a:accent3>
          <a:srgbClr val="E2E2FF"/>
        </a:accent3>
        <a:accent4>
          <a:srgbClr val="DADADA"/>
        </a:accent4>
        <a:accent5>
          <a:srgbClr val="C2D3EB"/>
        </a:accent5>
        <a:accent6>
          <a:srgbClr val="2D2D8A"/>
        </a:accent6>
        <a:hlink>
          <a:srgbClr val="0250C2"/>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Nightfall design template</Template>
  <TotalTime>5339</TotalTime>
  <Words>10162</Words>
  <Application>Microsoft Office PowerPoint</Application>
  <PresentationFormat>On-screen Show (4:3)</PresentationFormat>
  <Paragraphs>1547</Paragraphs>
  <Slides>114</Slides>
  <Notes>109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114</vt:i4>
      </vt:variant>
    </vt:vector>
  </HeadingPairs>
  <TitlesOfParts>
    <vt:vector size="121" baseType="lpstr">
      <vt:lpstr>Arial</vt:lpstr>
      <vt:lpstr>Arial Black</vt:lpstr>
      <vt:lpstr>Calibri</vt:lpstr>
      <vt:lpstr>Helvetica</vt:lpstr>
      <vt:lpstr>Script MT Bold</vt:lpstr>
      <vt:lpstr>Wingdings</vt:lpstr>
      <vt:lpstr>Nightfall design template</vt:lpstr>
      <vt:lpstr>Conference on Bank Branch Statutory Audit</vt:lpstr>
      <vt:lpstr>Coverage</vt:lpstr>
      <vt:lpstr>RBI Circulars Reference</vt:lpstr>
      <vt:lpstr>Covid19 related RBI Circulars</vt:lpstr>
      <vt:lpstr>Covid19 related RBI Circulars</vt:lpstr>
      <vt:lpstr>Objective</vt:lpstr>
      <vt:lpstr>Asset Types</vt:lpstr>
      <vt:lpstr>Criteria for NPA</vt:lpstr>
      <vt:lpstr>Criteria for NPA</vt:lpstr>
      <vt:lpstr>Criteria for NPA</vt:lpstr>
      <vt:lpstr>Criteria for NPA</vt:lpstr>
      <vt:lpstr>Criteria for NPA</vt:lpstr>
      <vt:lpstr>Criteria for NPA</vt:lpstr>
      <vt:lpstr>Criteria for NPA</vt:lpstr>
      <vt:lpstr>Criteria for NPA</vt:lpstr>
      <vt:lpstr>Criteria for NPA</vt:lpstr>
      <vt:lpstr>Criteria for NPA</vt:lpstr>
      <vt:lpstr>Criteria for NPA</vt:lpstr>
      <vt:lpstr>IRAC Master Circular dated October 01, 2021</vt:lpstr>
      <vt:lpstr>IRAC Master Circular dated October 01, 2021</vt:lpstr>
      <vt:lpstr>IRAC Master Circular dated October 01, 2021</vt:lpstr>
      <vt:lpstr>IRAC Circular dated November 12, 2021</vt:lpstr>
      <vt:lpstr>IRAC Circular dated November 12, 2021</vt:lpstr>
      <vt:lpstr>IRAC Circular dated February 15, 2022</vt:lpstr>
      <vt:lpstr>Criteria for NPA</vt:lpstr>
      <vt:lpstr>Criteria for NPA</vt:lpstr>
      <vt:lpstr>Criteria for NPA</vt:lpstr>
      <vt:lpstr>Criteria for NPA</vt:lpstr>
      <vt:lpstr>Criteria for NPA</vt:lpstr>
      <vt:lpstr>Criteria for NPA</vt:lpstr>
      <vt:lpstr>Criteria for NPA</vt:lpstr>
      <vt:lpstr>Criteria for NPA</vt:lpstr>
      <vt:lpstr>Criteria for NPA</vt:lpstr>
      <vt:lpstr>Relief for MSME Borrowers</vt:lpstr>
      <vt:lpstr>Relief for MSME Borrowers</vt:lpstr>
      <vt:lpstr>Relief for MSME Borrowers</vt:lpstr>
      <vt:lpstr>Relief for MSME Borrowers</vt:lpstr>
      <vt:lpstr>Relief for MSME Borrowers</vt:lpstr>
      <vt:lpstr>Relief for MSME Borrowers</vt:lpstr>
      <vt:lpstr>Covid19 related RBI Circulars</vt:lpstr>
      <vt:lpstr>Covid19 related RBI Circulars</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for COVID-19 related stress (RBI Circular dated 06.Aug.2020)</vt:lpstr>
      <vt:lpstr>Resolution Framework 2.0: Resolution of COVID-19 related stress of Individual and Small Businesses (RBI Circular dated 05.May.2021)</vt:lpstr>
      <vt:lpstr>Resolution Framework 2.0: Resolution of COVID-19 related stress of Individual and Small Businesses (RBI Circular dated 05.May.2021)</vt:lpstr>
      <vt:lpstr>Resolution Framework 2.0: Resolution of COVID-19 related stress of Individual and Small Businesses (RBI Circular dated 05.May.2021)</vt:lpstr>
      <vt:lpstr>Resolution Framework 2.0: Resolution of COVID-19 related stress of Individual and Small Businesses (RBI Circular dated 05.May.2021)</vt:lpstr>
      <vt:lpstr>Few Important Circulars / Issues</vt:lpstr>
      <vt:lpstr>Projects under Implementation</vt:lpstr>
      <vt:lpstr>Projects under Implementation</vt:lpstr>
      <vt:lpstr>Projects under Implementation</vt:lpstr>
      <vt:lpstr>Projects under Implementation</vt:lpstr>
      <vt:lpstr>Projects under Implementation</vt:lpstr>
      <vt:lpstr>Projects under Implementation</vt:lpstr>
      <vt:lpstr>Projects under Implementation</vt:lpstr>
      <vt:lpstr>Projects under Implementation</vt:lpstr>
      <vt:lpstr>Projects under Implementation</vt:lpstr>
      <vt:lpstr>Income Recognition</vt:lpstr>
      <vt:lpstr>Income Recognition</vt:lpstr>
      <vt:lpstr>Classification Norms</vt:lpstr>
      <vt:lpstr>Classification Norms</vt:lpstr>
      <vt:lpstr>Provisioning Norms</vt:lpstr>
      <vt:lpstr>Provisioning Norms</vt:lpstr>
      <vt:lpstr>Provisioning Norms</vt:lpstr>
      <vt:lpstr>Provisioning Norms</vt:lpstr>
      <vt:lpstr>Provisioning Norms</vt:lpstr>
      <vt:lpstr>Other Aspects</vt:lpstr>
      <vt:lpstr>Guidelines on Restructuring of Advances</vt:lpstr>
      <vt:lpstr>Guidelines on Restructuring of Advances</vt:lpstr>
      <vt:lpstr>Guidelines on Restructuring of Advances</vt:lpstr>
      <vt:lpstr>Guidelines on Restructuring of Advances</vt:lpstr>
      <vt:lpstr>Guidelines on Restructuring of Advances</vt:lpstr>
      <vt:lpstr>Guidelines on Restructuring of Advances</vt:lpstr>
      <vt:lpstr>Guidelines on Restructuring of Advances</vt:lpstr>
      <vt:lpstr>Early identification and reporting of stress</vt:lpstr>
      <vt:lpstr>Early identification and reporting of stress</vt:lpstr>
      <vt:lpstr>Applicability of Prudential Framework for Resolution of Stressed Assets (Ref.: RBI Circular dated June 07, 2019) (Ref.: Para 9 of RBI Master Circular dated October 01, 2021)</vt:lpstr>
      <vt:lpstr>Circular dated June 07, 2019</vt:lpstr>
      <vt:lpstr>Circular dated June 07, 2019</vt:lpstr>
      <vt:lpstr>Early identification and reporting of stress</vt:lpstr>
      <vt:lpstr>Circular dated June 07, 2019</vt:lpstr>
      <vt:lpstr>Circular dated June 07, 2019</vt:lpstr>
      <vt:lpstr>Circular dated June 07, 2019</vt:lpstr>
      <vt:lpstr>Circular dated June 07, 2019</vt:lpstr>
      <vt:lpstr>Circular dated June 07, 2019</vt:lpstr>
      <vt:lpstr>Circular dated June 07, 2019</vt:lpstr>
      <vt:lpstr>Circular dated June 07, 2019</vt:lpstr>
      <vt:lpstr>Circular dated June 07, 2019</vt:lpstr>
      <vt:lpstr>Circular dated June 07, 2019</vt:lpstr>
      <vt:lpstr>Circular dated June 07, 2019</vt:lpstr>
      <vt:lpstr>Circular dated June 07, 2019</vt:lpstr>
      <vt:lpstr>Circular dated June 07, 2019</vt:lpstr>
      <vt:lpstr>Circular dated June 07, 2019</vt:lpstr>
      <vt:lpstr>Circular dated June 07, 2019</vt:lpstr>
      <vt:lpstr>Master Direction on Transfer of Loan Exposures dated September 24, 2021</vt:lpstr>
      <vt:lpstr>Master Direction on Transfer of Loan Exposures dated September 24, 2021</vt:lpstr>
      <vt:lpstr>Master Direction on Transfer of Loan Exposures dated September 24, 2021</vt:lpstr>
      <vt:lpstr>Master Direction on Transfer of Loan Exposures dated September 24, 2021</vt:lpstr>
      <vt:lpstr>Master Direction on Transfer of Loan Exposures dated September 24, 2021</vt:lpstr>
      <vt:lpstr>Points to Ponder</vt:lpstr>
      <vt:lpstr>Points to Ponder</vt:lpstr>
      <vt:lpstr>PowerPoint Presentation</vt:lpstr>
      <vt:lpstr>PowerPoint Presentation</vt:lpstr>
    </vt:vector>
  </TitlesOfParts>
  <Company>P. G. Joshi &amp; Co., Chartered Accountants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Dhananjay J. Gokhale</dc:creator>
  <cp:lastModifiedBy>Dhananjay Gokhale</cp:lastModifiedBy>
  <cp:revision>342</cp:revision>
  <cp:lastPrinted>2022-03-12T13:16:59Z</cp:lastPrinted>
  <dcterms:created xsi:type="dcterms:W3CDTF">2016-03-09T09:46:40Z</dcterms:created>
  <dcterms:modified xsi:type="dcterms:W3CDTF">2022-03-12T13:19:16Z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TC010721461033</vt:lpwstr>
  </property>
</Properties>
</file>