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3" r:id="rId2"/>
  </p:sldMasterIdLst>
  <p:notesMasterIdLst>
    <p:notesMasterId r:id="rId45"/>
  </p:notesMasterIdLst>
  <p:sldIdLst>
    <p:sldId id="875" r:id="rId3"/>
    <p:sldId id="980" r:id="rId4"/>
    <p:sldId id="257" r:id="rId5"/>
    <p:sldId id="1078" r:id="rId6"/>
    <p:sldId id="1079" r:id="rId7"/>
    <p:sldId id="1112" r:id="rId8"/>
    <p:sldId id="1113" r:id="rId9"/>
    <p:sldId id="1114" r:id="rId10"/>
    <p:sldId id="1115" r:id="rId11"/>
    <p:sldId id="1116" r:id="rId12"/>
    <p:sldId id="1120" r:id="rId13"/>
    <p:sldId id="1109" r:id="rId14"/>
    <p:sldId id="1093" r:id="rId15"/>
    <p:sldId id="1059" r:id="rId16"/>
    <p:sldId id="1094" r:id="rId17"/>
    <p:sldId id="1096" r:id="rId18"/>
    <p:sldId id="1121" r:id="rId19"/>
    <p:sldId id="1060" r:id="rId20"/>
    <p:sldId id="1095" r:id="rId21"/>
    <p:sldId id="1122" r:id="rId22"/>
    <p:sldId id="1062" r:id="rId23"/>
    <p:sldId id="1111" r:id="rId24"/>
    <p:sldId id="1069" r:id="rId25"/>
    <p:sldId id="1091" r:id="rId26"/>
    <p:sldId id="1105" r:id="rId27"/>
    <p:sldId id="1070" r:id="rId28"/>
    <p:sldId id="1083" r:id="rId29"/>
    <p:sldId id="1103" r:id="rId30"/>
    <p:sldId id="1104" r:id="rId31"/>
    <p:sldId id="1071" r:id="rId32"/>
    <p:sldId id="1106" r:id="rId33"/>
    <p:sldId id="1107" r:id="rId34"/>
    <p:sldId id="1108" r:id="rId35"/>
    <p:sldId id="1085" r:id="rId36"/>
    <p:sldId id="1087" r:id="rId37"/>
    <p:sldId id="1101" r:id="rId38"/>
    <p:sldId id="1102" r:id="rId39"/>
    <p:sldId id="1092" r:id="rId40"/>
    <p:sldId id="1080" r:id="rId41"/>
    <p:sldId id="1081" r:id="rId42"/>
    <p:sldId id="1082" r:id="rId43"/>
    <p:sldId id="984" r:id="rId44"/>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396E3C-2B0F-47B3-ACAA-0BBE866D9463}"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n-IN"/>
        </a:p>
      </dgm:t>
    </dgm:pt>
    <dgm:pt modelId="{523E2D06-07F0-45C2-A892-3BADC268F4FF}">
      <dgm:prSet phldrT="[Text]" custT="1"/>
      <dgm:spPr/>
      <dgm:t>
        <a:bodyPr/>
        <a:lstStyle/>
        <a:p>
          <a:r>
            <a:rPr lang="en-IN" sz="2000" b="0" dirty="0">
              <a:solidFill>
                <a:schemeClr val="bg1"/>
              </a:solidFill>
              <a:latin typeface="Times New Roman" panose="02020603050405020304" pitchFamily="18" charset="0"/>
              <a:cs typeface="Times New Roman" panose="02020603050405020304" pitchFamily="18" charset="0"/>
            </a:rPr>
            <a:t>EQUALISATION LEVY</a:t>
          </a:r>
        </a:p>
      </dgm:t>
    </dgm:pt>
    <dgm:pt modelId="{B1D90F87-A78F-4C47-9CBA-A872F702AD2C}" type="parTrans" cxnId="{57FEDE21-F914-41D3-9A7C-FA62E2552EA1}">
      <dgm:prSet/>
      <dgm:spPr/>
      <dgm:t>
        <a:bodyPr/>
        <a:lstStyle/>
        <a:p>
          <a:endParaRPr lang="en-IN" sz="2000" b="0">
            <a:latin typeface="Times New Roman" panose="02020603050405020304" pitchFamily="18" charset="0"/>
            <a:cs typeface="Times New Roman" panose="02020603050405020304" pitchFamily="18" charset="0"/>
          </a:endParaRPr>
        </a:p>
      </dgm:t>
    </dgm:pt>
    <dgm:pt modelId="{B0C7A45A-C895-41D0-A730-A6DCCA684DC9}" type="sibTrans" cxnId="{57FEDE21-F914-41D3-9A7C-FA62E2552EA1}">
      <dgm:prSet/>
      <dgm:spPr/>
      <dgm:t>
        <a:bodyPr/>
        <a:lstStyle/>
        <a:p>
          <a:endParaRPr lang="en-IN" sz="2000" b="0">
            <a:latin typeface="Times New Roman" panose="02020603050405020304" pitchFamily="18" charset="0"/>
            <a:cs typeface="Times New Roman" panose="02020603050405020304" pitchFamily="18" charset="0"/>
          </a:endParaRPr>
        </a:p>
      </dgm:t>
    </dgm:pt>
    <dgm:pt modelId="{3184B77D-483B-4463-A615-99A8B4CD4F58}">
      <dgm:prSet custT="1"/>
      <dgm:spPr/>
      <dgm:t>
        <a:bodyPr/>
        <a:lstStyle/>
        <a:p>
          <a:r>
            <a:rPr lang="en-IN" sz="2000" b="0" dirty="0">
              <a:solidFill>
                <a:schemeClr val="bg1"/>
              </a:solidFill>
              <a:latin typeface="Times New Roman" panose="02020603050405020304" pitchFamily="18" charset="0"/>
              <a:cs typeface="Times New Roman" panose="02020603050405020304" pitchFamily="18" charset="0"/>
            </a:rPr>
            <a:t>TDS ON E-COMMERCE TRANSACTIONS</a:t>
          </a:r>
        </a:p>
      </dgm:t>
    </dgm:pt>
    <dgm:pt modelId="{8C9ADA1F-041E-45A0-B1B2-4DA6BA517F4A}" type="parTrans" cxnId="{FBBDBB90-C2F4-4ED9-97B9-CAC9E6FE9F03}">
      <dgm:prSet/>
      <dgm:spPr/>
      <dgm:t>
        <a:bodyPr/>
        <a:lstStyle/>
        <a:p>
          <a:endParaRPr lang="en-IN" sz="2000" b="0">
            <a:latin typeface="Times New Roman" panose="02020603050405020304" pitchFamily="18" charset="0"/>
            <a:cs typeface="Times New Roman" panose="02020603050405020304" pitchFamily="18" charset="0"/>
          </a:endParaRPr>
        </a:p>
      </dgm:t>
    </dgm:pt>
    <dgm:pt modelId="{304B7649-FBC3-4847-9854-5E784545FC28}" type="sibTrans" cxnId="{FBBDBB90-C2F4-4ED9-97B9-CAC9E6FE9F03}">
      <dgm:prSet/>
      <dgm:spPr/>
      <dgm:t>
        <a:bodyPr/>
        <a:lstStyle/>
        <a:p>
          <a:endParaRPr lang="en-IN" sz="2000" b="0">
            <a:latin typeface="Times New Roman" panose="02020603050405020304" pitchFamily="18" charset="0"/>
            <a:cs typeface="Times New Roman" panose="02020603050405020304" pitchFamily="18" charset="0"/>
          </a:endParaRPr>
        </a:p>
      </dgm:t>
    </dgm:pt>
    <dgm:pt modelId="{FB9D0B82-94FC-482D-A1AF-42A91838C011}">
      <dgm:prSet custT="1"/>
      <dgm:spPr/>
      <dgm:t>
        <a:bodyPr/>
        <a:lstStyle/>
        <a:p>
          <a:r>
            <a:rPr lang="en-IN" sz="2000" b="0" dirty="0">
              <a:solidFill>
                <a:schemeClr val="bg1"/>
              </a:solidFill>
              <a:latin typeface="Times New Roman" panose="02020603050405020304" pitchFamily="18" charset="0"/>
              <a:cs typeface="Times New Roman" panose="02020603050405020304" pitchFamily="18" charset="0"/>
            </a:rPr>
            <a:t>TAXATION OF DIGITAL ASSETS</a:t>
          </a:r>
        </a:p>
      </dgm:t>
    </dgm:pt>
    <dgm:pt modelId="{C6FE8F79-ED07-4332-8844-C48FE298A20E}" type="parTrans" cxnId="{1B5F0639-D9EB-4BD1-B4A8-1930DC10A35C}">
      <dgm:prSet/>
      <dgm:spPr/>
      <dgm:t>
        <a:bodyPr/>
        <a:lstStyle/>
        <a:p>
          <a:endParaRPr lang="en-IN" b="0">
            <a:latin typeface="Times New Roman" panose="02020603050405020304" pitchFamily="18" charset="0"/>
            <a:cs typeface="Times New Roman" panose="02020603050405020304" pitchFamily="18" charset="0"/>
          </a:endParaRPr>
        </a:p>
      </dgm:t>
    </dgm:pt>
    <dgm:pt modelId="{110ABDE9-F002-4D56-9CB3-4A59F8FA3F84}" type="sibTrans" cxnId="{1B5F0639-D9EB-4BD1-B4A8-1930DC10A35C}">
      <dgm:prSet/>
      <dgm:spPr/>
      <dgm:t>
        <a:bodyPr/>
        <a:lstStyle/>
        <a:p>
          <a:endParaRPr lang="en-IN" b="0">
            <a:latin typeface="Times New Roman" panose="02020603050405020304" pitchFamily="18" charset="0"/>
            <a:cs typeface="Times New Roman" panose="02020603050405020304" pitchFamily="18" charset="0"/>
          </a:endParaRPr>
        </a:p>
      </dgm:t>
    </dgm:pt>
    <dgm:pt modelId="{7D32A0C1-561D-416D-B7EC-D4D39FB590BE}">
      <dgm:prSet phldrT="[Text]" custT="1"/>
      <dgm:spPr/>
      <dgm:t>
        <a:bodyPr/>
        <a:lstStyle/>
        <a:p>
          <a:r>
            <a:rPr lang="en-IN" sz="2000" b="0" dirty="0">
              <a:solidFill>
                <a:schemeClr val="bg1"/>
              </a:solidFill>
              <a:latin typeface="Times New Roman" panose="02020603050405020304" pitchFamily="18" charset="0"/>
              <a:cs typeface="Times New Roman" panose="02020603050405020304" pitchFamily="18" charset="0"/>
            </a:rPr>
            <a:t>SIGNIFICANT ECONOMIC PRESENCE</a:t>
          </a:r>
        </a:p>
      </dgm:t>
    </dgm:pt>
    <dgm:pt modelId="{91D69918-5AAB-4F18-85E6-7CFAD7E141D9}" type="sibTrans" cxnId="{200172D2-3E60-41B8-BC3C-ED594C80290F}">
      <dgm:prSet/>
      <dgm:spPr/>
      <dgm:t>
        <a:bodyPr/>
        <a:lstStyle/>
        <a:p>
          <a:endParaRPr lang="en-IN" sz="2000" b="0">
            <a:latin typeface="Times New Roman" panose="02020603050405020304" pitchFamily="18" charset="0"/>
            <a:cs typeface="Times New Roman" panose="02020603050405020304" pitchFamily="18" charset="0"/>
          </a:endParaRPr>
        </a:p>
      </dgm:t>
    </dgm:pt>
    <dgm:pt modelId="{9ED5A6B3-9D27-481C-A739-56D780B77FD2}" type="parTrans" cxnId="{200172D2-3E60-41B8-BC3C-ED594C80290F}">
      <dgm:prSet/>
      <dgm:spPr/>
      <dgm:t>
        <a:bodyPr/>
        <a:lstStyle/>
        <a:p>
          <a:endParaRPr lang="en-IN" sz="2000" b="0">
            <a:latin typeface="Times New Roman" panose="02020603050405020304" pitchFamily="18" charset="0"/>
            <a:cs typeface="Times New Roman" panose="02020603050405020304" pitchFamily="18" charset="0"/>
          </a:endParaRPr>
        </a:p>
      </dgm:t>
    </dgm:pt>
    <dgm:pt modelId="{99B3A00F-C5EB-4DE3-A630-655980028853}">
      <dgm:prSet custT="1"/>
      <dgm:spPr/>
      <dgm:t>
        <a:bodyPr/>
        <a:lstStyle/>
        <a:p>
          <a:r>
            <a:rPr lang="en-IN" sz="2000" b="0" dirty="0">
              <a:solidFill>
                <a:schemeClr val="bg1"/>
              </a:solidFill>
              <a:latin typeface="Times New Roman" panose="02020603050405020304" pitchFamily="18" charset="0"/>
              <a:cs typeface="Times New Roman" panose="02020603050405020304" pitchFamily="18" charset="0"/>
            </a:rPr>
            <a:t>JUDICIAL PRECEDENTS</a:t>
          </a:r>
        </a:p>
      </dgm:t>
    </dgm:pt>
    <dgm:pt modelId="{3E32A058-6B4D-4404-AAE7-EED0C7C0A30B}" type="sibTrans" cxnId="{6DFCC50F-E66A-40E2-ACF4-6F317FAFE41E}">
      <dgm:prSet/>
      <dgm:spPr/>
      <dgm:t>
        <a:bodyPr/>
        <a:lstStyle/>
        <a:p>
          <a:endParaRPr lang="en-IN" b="0">
            <a:latin typeface="Times New Roman" panose="02020603050405020304" pitchFamily="18" charset="0"/>
            <a:cs typeface="Times New Roman" panose="02020603050405020304" pitchFamily="18" charset="0"/>
          </a:endParaRPr>
        </a:p>
      </dgm:t>
    </dgm:pt>
    <dgm:pt modelId="{0B4D0CDD-16F4-44C8-A05D-FB29EB026F7F}" type="parTrans" cxnId="{6DFCC50F-E66A-40E2-ACF4-6F317FAFE41E}">
      <dgm:prSet/>
      <dgm:spPr/>
      <dgm:t>
        <a:bodyPr/>
        <a:lstStyle/>
        <a:p>
          <a:endParaRPr lang="en-IN" b="0">
            <a:latin typeface="Times New Roman" panose="02020603050405020304" pitchFamily="18" charset="0"/>
            <a:cs typeface="Times New Roman" panose="02020603050405020304" pitchFamily="18" charset="0"/>
          </a:endParaRPr>
        </a:p>
      </dgm:t>
    </dgm:pt>
    <dgm:pt modelId="{D1C84183-8F7F-44A2-8FC3-6DFEB51B5D52}">
      <dgm:prSet phldrT="[Text]" custT="1"/>
      <dgm:spPr/>
      <dgm:t>
        <a:bodyPr/>
        <a:lstStyle/>
        <a:p>
          <a:r>
            <a:rPr lang="en-IN" sz="2000" b="0" dirty="0">
              <a:solidFill>
                <a:schemeClr val="bg1"/>
              </a:solidFill>
              <a:latin typeface="Times New Roman" panose="02020603050405020304" pitchFamily="18" charset="0"/>
              <a:cs typeface="Times New Roman" panose="02020603050405020304" pitchFamily="18" charset="0"/>
            </a:rPr>
            <a:t>TAXATION OF DIGITAL ECONOMY</a:t>
          </a:r>
        </a:p>
      </dgm:t>
    </dgm:pt>
    <dgm:pt modelId="{840B2052-2326-4574-A6AB-E20AF4375051}" type="sibTrans" cxnId="{31497C7F-5CB0-46D8-892E-4F7AEC1F5B16}">
      <dgm:prSet/>
      <dgm:spPr/>
      <dgm:t>
        <a:bodyPr/>
        <a:lstStyle/>
        <a:p>
          <a:endParaRPr lang="en-IN" sz="2000" b="0">
            <a:latin typeface="Times New Roman" panose="02020603050405020304" pitchFamily="18" charset="0"/>
            <a:cs typeface="Times New Roman" panose="02020603050405020304" pitchFamily="18" charset="0"/>
          </a:endParaRPr>
        </a:p>
      </dgm:t>
    </dgm:pt>
    <dgm:pt modelId="{A3869460-01D9-4371-AEA7-84561B8766F4}" type="parTrans" cxnId="{31497C7F-5CB0-46D8-892E-4F7AEC1F5B16}">
      <dgm:prSet/>
      <dgm:spPr/>
      <dgm:t>
        <a:bodyPr/>
        <a:lstStyle/>
        <a:p>
          <a:endParaRPr lang="en-IN" sz="2000" b="0">
            <a:latin typeface="Times New Roman" panose="02020603050405020304" pitchFamily="18" charset="0"/>
            <a:cs typeface="Times New Roman" panose="02020603050405020304" pitchFamily="18" charset="0"/>
          </a:endParaRPr>
        </a:p>
      </dgm:t>
    </dgm:pt>
    <dgm:pt modelId="{148D3A17-D275-45A8-9E90-E40B8451193B}" type="pres">
      <dgm:prSet presAssocID="{62396E3C-2B0F-47B3-ACAA-0BBE866D9463}" presName="Name0" presStyleCnt="0">
        <dgm:presLayoutVars>
          <dgm:chMax val="7"/>
          <dgm:chPref val="7"/>
          <dgm:dir/>
        </dgm:presLayoutVars>
      </dgm:prSet>
      <dgm:spPr/>
    </dgm:pt>
    <dgm:pt modelId="{6A31CBE7-CD98-4FD2-B3BE-CE061F65D47F}" type="pres">
      <dgm:prSet presAssocID="{62396E3C-2B0F-47B3-ACAA-0BBE866D9463}" presName="Name1" presStyleCnt="0"/>
      <dgm:spPr/>
    </dgm:pt>
    <dgm:pt modelId="{714E8C03-BC0A-4A1F-A829-2F3479466CB3}" type="pres">
      <dgm:prSet presAssocID="{62396E3C-2B0F-47B3-ACAA-0BBE866D9463}" presName="cycle" presStyleCnt="0"/>
      <dgm:spPr/>
    </dgm:pt>
    <dgm:pt modelId="{98B59D8F-75B8-4792-9BE9-C2EF535AF836}" type="pres">
      <dgm:prSet presAssocID="{62396E3C-2B0F-47B3-ACAA-0BBE866D9463}" presName="srcNode" presStyleLbl="node1" presStyleIdx="0" presStyleCnt="6"/>
      <dgm:spPr/>
    </dgm:pt>
    <dgm:pt modelId="{1386CF74-5F06-40CC-A876-FAEE92B17F8F}" type="pres">
      <dgm:prSet presAssocID="{62396E3C-2B0F-47B3-ACAA-0BBE866D9463}" presName="conn" presStyleLbl="parChTrans1D2" presStyleIdx="0" presStyleCnt="1"/>
      <dgm:spPr/>
    </dgm:pt>
    <dgm:pt modelId="{9CE25B80-C983-4836-9B5E-1AC88F59419B}" type="pres">
      <dgm:prSet presAssocID="{62396E3C-2B0F-47B3-ACAA-0BBE866D9463}" presName="extraNode" presStyleLbl="node1" presStyleIdx="0" presStyleCnt="6"/>
      <dgm:spPr/>
    </dgm:pt>
    <dgm:pt modelId="{72B43574-ACDB-44B9-A94B-3858E40C6BC6}" type="pres">
      <dgm:prSet presAssocID="{62396E3C-2B0F-47B3-ACAA-0BBE866D9463}" presName="dstNode" presStyleLbl="node1" presStyleIdx="0" presStyleCnt="6"/>
      <dgm:spPr/>
    </dgm:pt>
    <dgm:pt modelId="{1BA468EF-6A66-401D-A642-8ABA09C2C2CF}" type="pres">
      <dgm:prSet presAssocID="{D1C84183-8F7F-44A2-8FC3-6DFEB51B5D52}" presName="text_1" presStyleLbl="node1" presStyleIdx="0" presStyleCnt="6" custLinFactNeighborX="267">
        <dgm:presLayoutVars>
          <dgm:bulletEnabled val="1"/>
        </dgm:presLayoutVars>
      </dgm:prSet>
      <dgm:spPr/>
    </dgm:pt>
    <dgm:pt modelId="{7CD74FD4-EE47-4504-9D17-A8595D7E12B2}" type="pres">
      <dgm:prSet presAssocID="{D1C84183-8F7F-44A2-8FC3-6DFEB51B5D52}" presName="accent_1" presStyleCnt="0"/>
      <dgm:spPr/>
    </dgm:pt>
    <dgm:pt modelId="{21A9A515-31EF-4E33-9EA2-B39F1E7BBA7C}" type="pres">
      <dgm:prSet presAssocID="{D1C84183-8F7F-44A2-8FC3-6DFEB51B5D52}" presName="accentRepeatNode" presStyleLbl="solidFgAcc1" presStyleIdx="0" presStyleCnt="6"/>
      <dgm:spPr/>
    </dgm:pt>
    <dgm:pt modelId="{8A1E412F-53A0-441F-90AE-61A787F49F6C}" type="pres">
      <dgm:prSet presAssocID="{7D32A0C1-561D-416D-B7EC-D4D39FB590BE}" presName="text_2" presStyleLbl="node1" presStyleIdx="1" presStyleCnt="6" custLinFactNeighborX="1" custLinFactNeighborY="-8186">
        <dgm:presLayoutVars>
          <dgm:bulletEnabled val="1"/>
        </dgm:presLayoutVars>
      </dgm:prSet>
      <dgm:spPr/>
    </dgm:pt>
    <dgm:pt modelId="{B05F7839-22E4-49B1-B553-EE56EA7E28A4}" type="pres">
      <dgm:prSet presAssocID="{7D32A0C1-561D-416D-B7EC-D4D39FB590BE}" presName="accent_2" presStyleCnt="0"/>
      <dgm:spPr/>
    </dgm:pt>
    <dgm:pt modelId="{47D59DE2-2330-4188-BB1E-FF94F0EFB97B}" type="pres">
      <dgm:prSet presAssocID="{7D32A0C1-561D-416D-B7EC-D4D39FB590BE}" presName="accentRepeatNode" presStyleLbl="solidFgAcc1" presStyleIdx="1" presStyleCnt="6"/>
      <dgm:spPr/>
    </dgm:pt>
    <dgm:pt modelId="{783C4D37-E037-441C-A6D2-B0081710D912}" type="pres">
      <dgm:prSet presAssocID="{523E2D06-07F0-45C2-A892-3BADC268F4FF}" presName="text_3" presStyleLbl="node1" presStyleIdx="2" presStyleCnt="6">
        <dgm:presLayoutVars>
          <dgm:bulletEnabled val="1"/>
        </dgm:presLayoutVars>
      </dgm:prSet>
      <dgm:spPr/>
    </dgm:pt>
    <dgm:pt modelId="{55BDF236-4D87-4C38-B88F-945A7150F62F}" type="pres">
      <dgm:prSet presAssocID="{523E2D06-07F0-45C2-A892-3BADC268F4FF}" presName="accent_3" presStyleCnt="0"/>
      <dgm:spPr/>
    </dgm:pt>
    <dgm:pt modelId="{C2DDB95B-EEF4-44B4-8E48-D877B574B4E8}" type="pres">
      <dgm:prSet presAssocID="{523E2D06-07F0-45C2-A892-3BADC268F4FF}" presName="accentRepeatNode" presStyleLbl="solidFgAcc1" presStyleIdx="2" presStyleCnt="6"/>
      <dgm:spPr/>
    </dgm:pt>
    <dgm:pt modelId="{C154CA91-5FF8-4792-9601-B30ED04398C6}" type="pres">
      <dgm:prSet presAssocID="{3184B77D-483B-4463-A615-99A8B4CD4F58}" presName="text_4" presStyleLbl="node1" presStyleIdx="3" presStyleCnt="6">
        <dgm:presLayoutVars>
          <dgm:bulletEnabled val="1"/>
        </dgm:presLayoutVars>
      </dgm:prSet>
      <dgm:spPr/>
    </dgm:pt>
    <dgm:pt modelId="{DE3BB722-34EF-4905-A625-4E6BA2A81980}" type="pres">
      <dgm:prSet presAssocID="{3184B77D-483B-4463-A615-99A8B4CD4F58}" presName="accent_4" presStyleCnt="0"/>
      <dgm:spPr/>
    </dgm:pt>
    <dgm:pt modelId="{E045442F-3F51-4FF2-92D6-5EFF1E9E3D67}" type="pres">
      <dgm:prSet presAssocID="{3184B77D-483B-4463-A615-99A8B4CD4F58}" presName="accentRepeatNode" presStyleLbl="solidFgAcc1" presStyleIdx="3" presStyleCnt="6"/>
      <dgm:spPr/>
    </dgm:pt>
    <dgm:pt modelId="{B8D5A7F1-2E66-4A2B-AE8B-2C83A6FA245B}" type="pres">
      <dgm:prSet presAssocID="{99B3A00F-C5EB-4DE3-A630-655980028853}" presName="text_5" presStyleLbl="node1" presStyleIdx="4" presStyleCnt="6">
        <dgm:presLayoutVars>
          <dgm:bulletEnabled val="1"/>
        </dgm:presLayoutVars>
      </dgm:prSet>
      <dgm:spPr/>
    </dgm:pt>
    <dgm:pt modelId="{76E73047-2FF6-48A1-9A45-0517700FECD0}" type="pres">
      <dgm:prSet presAssocID="{99B3A00F-C5EB-4DE3-A630-655980028853}" presName="accent_5" presStyleCnt="0"/>
      <dgm:spPr/>
    </dgm:pt>
    <dgm:pt modelId="{0FA8994A-DA64-4DAA-9F29-ECF87630CAAB}" type="pres">
      <dgm:prSet presAssocID="{99B3A00F-C5EB-4DE3-A630-655980028853}" presName="accentRepeatNode" presStyleLbl="solidFgAcc1" presStyleIdx="4" presStyleCnt="6" custLinFactNeighborX="3753" custLinFactNeighborY="-1201"/>
      <dgm:spPr/>
    </dgm:pt>
    <dgm:pt modelId="{6F531904-2632-4389-83BD-263CD2AE8211}" type="pres">
      <dgm:prSet presAssocID="{FB9D0B82-94FC-482D-A1AF-42A91838C011}" presName="text_6" presStyleLbl="node1" presStyleIdx="5" presStyleCnt="6">
        <dgm:presLayoutVars>
          <dgm:bulletEnabled val="1"/>
        </dgm:presLayoutVars>
      </dgm:prSet>
      <dgm:spPr/>
    </dgm:pt>
    <dgm:pt modelId="{9F274184-98A2-41FA-B1B9-787C00A7DB9C}" type="pres">
      <dgm:prSet presAssocID="{FB9D0B82-94FC-482D-A1AF-42A91838C011}" presName="accent_6" presStyleCnt="0"/>
      <dgm:spPr/>
    </dgm:pt>
    <dgm:pt modelId="{20C1A06E-8CE2-4FE7-BE04-6D24B4335AA8}" type="pres">
      <dgm:prSet presAssocID="{FB9D0B82-94FC-482D-A1AF-42A91838C011}" presName="accentRepeatNode" presStyleLbl="solidFgAcc1" presStyleIdx="5" presStyleCnt="6"/>
      <dgm:spPr/>
    </dgm:pt>
  </dgm:ptLst>
  <dgm:cxnLst>
    <dgm:cxn modelId="{7AF8C60C-A326-446C-96F1-09BD9836148B}" type="presOf" srcId="{3184B77D-483B-4463-A615-99A8B4CD4F58}" destId="{C154CA91-5FF8-4792-9601-B30ED04398C6}" srcOrd="0" destOrd="0" presId="urn:microsoft.com/office/officeart/2008/layout/VerticalCurvedList"/>
    <dgm:cxn modelId="{6DFCC50F-E66A-40E2-ACF4-6F317FAFE41E}" srcId="{62396E3C-2B0F-47B3-ACAA-0BBE866D9463}" destId="{99B3A00F-C5EB-4DE3-A630-655980028853}" srcOrd="4" destOrd="0" parTransId="{0B4D0CDD-16F4-44C8-A05D-FB29EB026F7F}" sibTransId="{3E32A058-6B4D-4404-AAE7-EED0C7C0A30B}"/>
    <dgm:cxn modelId="{55619A11-8D1A-4736-87A4-A4E3201D76BF}" type="presOf" srcId="{62396E3C-2B0F-47B3-ACAA-0BBE866D9463}" destId="{148D3A17-D275-45A8-9E90-E40B8451193B}" srcOrd="0" destOrd="0" presId="urn:microsoft.com/office/officeart/2008/layout/VerticalCurvedList"/>
    <dgm:cxn modelId="{57FEDE21-F914-41D3-9A7C-FA62E2552EA1}" srcId="{62396E3C-2B0F-47B3-ACAA-0BBE866D9463}" destId="{523E2D06-07F0-45C2-A892-3BADC268F4FF}" srcOrd="2" destOrd="0" parTransId="{B1D90F87-A78F-4C47-9CBA-A872F702AD2C}" sibTransId="{B0C7A45A-C895-41D0-A730-A6DCCA684DC9}"/>
    <dgm:cxn modelId="{303D072D-C4AE-42B5-BB88-78DD7B4DA717}" type="presOf" srcId="{D1C84183-8F7F-44A2-8FC3-6DFEB51B5D52}" destId="{1BA468EF-6A66-401D-A642-8ABA09C2C2CF}" srcOrd="0" destOrd="0" presId="urn:microsoft.com/office/officeart/2008/layout/VerticalCurvedList"/>
    <dgm:cxn modelId="{1B5F0639-D9EB-4BD1-B4A8-1930DC10A35C}" srcId="{62396E3C-2B0F-47B3-ACAA-0BBE866D9463}" destId="{FB9D0B82-94FC-482D-A1AF-42A91838C011}" srcOrd="5" destOrd="0" parTransId="{C6FE8F79-ED07-4332-8844-C48FE298A20E}" sibTransId="{110ABDE9-F002-4D56-9CB3-4A59F8FA3F84}"/>
    <dgm:cxn modelId="{31497C7F-5CB0-46D8-892E-4F7AEC1F5B16}" srcId="{62396E3C-2B0F-47B3-ACAA-0BBE866D9463}" destId="{D1C84183-8F7F-44A2-8FC3-6DFEB51B5D52}" srcOrd="0" destOrd="0" parTransId="{A3869460-01D9-4371-AEA7-84561B8766F4}" sibTransId="{840B2052-2326-4574-A6AB-E20AF4375051}"/>
    <dgm:cxn modelId="{427ED480-AB71-42D7-A8F8-9171396A2E95}" type="presOf" srcId="{7D32A0C1-561D-416D-B7EC-D4D39FB590BE}" destId="{8A1E412F-53A0-441F-90AE-61A787F49F6C}" srcOrd="0" destOrd="0" presId="urn:microsoft.com/office/officeart/2008/layout/VerticalCurvedList"/>
    <dgm:cxn modelId="{C677E38C-2F76-40CA-98A0-A13A1376B952}" type="presOf" srcId="{523E2D06-07F0-45C2-A892-3BADC268F4FF}" destId="{783C4D37-E037-441C-A6D2-B0081710D912}" srcOrd="0" destOrd="0" presId="urn:microsoft.com/office/officeart/2008/layout/VerticalCurvedList"/>
    <dgm:cxn modelId="{FBBDBB90-C2F4-4ED9-97B9-CAC9E6FE9F03}" srcId="{62396E3C-2B0F-47B3-ACAA-0BBE866D9463}" destId="{3184B77D-483B-4463-A615-99A8B4CD4F58}" srcOrd="3" destOrd="0" parTransId="{8C9ADA1F-041E-45A0-B1B2-4DA6BA517F4A}" sibTransId="{304B7649-FBC3-4847-9854-5E784545FC28}"/>
    <dgm:cxn modelId="{066357C8-1AC1-49B6-B363-7494FBE150F4}" type="presOf" srcId="{99B3A00F-C5EB-4DE3-A630-655980028853}" destId="{B8D5A7F1-2E66-4A2B-AE8B-2C83A6FA245B}" srcOrd="0" destOrd="0" presId="urn:microsoft.com/office/officeart/2008/layout/VerticalCurvedList"/>
    <dgm:cxn modelId="{8C0BEECF-C914-42BC-8EC5-8534D1B95D31}" type="presOf" srcId="{840B2052-2326-4574-A6AB-E20AF4375051}" destId="{1386CF74-5F06-40CC-A876-FAEE92B17F8F}" srcOrd="0" destOrd="0" presId="urn:microsoft.com/office/officeart/2008/layout/VerticalCurvedList"/>
    <dgm:cxn modelId="{200172D2-3E60-41B8-BC3C-ED594C80290F}" srcId="{62396E3C-2B0F-47B3-ACAA-0BBE866D9463}" destId="{7D32A0C1-561D-416D-B7EC-D4D39FB590BE}" srcOrd="1" destOrd="0" parTransId="{9ED5A6B3-9D27-481C-A739-56D780B77FD2}" sibTransId="{91D69918-5AAB-4F18-85E6-7CFAD7E141D9}"/>
    <dgm:cxn modelId="{93D5F3EA-DE67-4BF3-B87B-9A3086BD54A0}" type="presOf" srcId="{FB9D0B82-94FC-482D-A1AF-42A91838C011}" destId="{6F531904-2632-4389-83BD-263CD2AE8211}" srcOrd="0" destOrd="0" presId="urn:microsoft.com/office/officeart/2008/layout/VerticalCurvedList"/>
    <dgm:cxn modelId="{42D735CD-A386-4FE3-B546-BCC68F73F6FA}" type="presParOf" srcId="{148D3A17-D275-45A8-9E90-E40B8451193B}" destId="{6A31CBE7-CD98-4FD2-B3BE-CE061F65D47F}" srcOrd="0" destOrd="0" presId="urn:microsoft.com/office/officeart/2008/layout/VerticalCurvedList"/>
    <dgm:cxn modelId="{6AE3D16A-6EE2-48E3-BD0A-4009E5FB7967}" type="presParOf" srcId="{6A31CBE7-CD98-4FD2-B3BE-CE061F65D47F}" destId="{714E8C03-BC0A-4A1F-A829-2F3479466CB3}" srcOrd="0" destOrd="0" presId="urn:microsoft.com/office/officeart/2008/layout/VerticalCurvedList"/>
    <dgm:cxn modelId="{5D1D1E1E-1D4E-4EE6-8E3D-A6FC13F9B0F0}" type="presParOf" srcId="{714E8C03-BC0A-4A1F-A829-2F3479466CB3}" destId="{98B59D8F-75B8-4792-9BE9-C2EF535AF836}" srcOrd="0" destOrd="0" presId="urn:microsoft.com/office/officeart/2008/layout/VerticalCurvedList"/>
    <dgm:cxn modelId="{EF98F7B4-28F2-4C1A-9398-820448A519F9}" type="presParOf" srcId="{714E8C03-BC0A-4A1F-A829-2F3479466CB3}" destId="{1386CF74-5F06-40CC-A876-FAEE92B17F8F}" srcOrd="1" destOrd="0" presId="urn:microsoft.com/office/officeart/2008/layout/VerticalCurvedList"/>
    <dgm:cxn modelId="{6041D1BF-0F2A-4E92-9904-A70DB6DBFE18}" type="presParOf" srcId="{714E8C03-BC0A-4A1F-A829-2F3479466CB3}" destId="{9CE25B80-C983-4836-9B5E-1AC88F59419B}" srcOrd="2" destOrd="0" presId="urn:microsoft.com/office/officeart/2008/layout/VerticalCurvedList"/>
    <dgm:cxn modelId="{A7688FD6-8DF9-4BEB-8D5C-6CBB82A66774}" type="presParOf" srcId="{714E8C03-BC0A-4A1F-A829-2F3479466CB3}" destId="{72B43574-ACDB-44B9-A94B-3858E40C6BC6}" srcOrd="3" destOrd="0" presId="urn:microsoft.com/office/officeart/2008/layout/VerticalCurvedList"/>
    <dgm:cxn modelId="{17E18AD3-6791-45DB-A611-364717F197F4}" type="presParOf" srcId="{6A31CBE7-CD98-4FD2-B3BE-CE061F65D47F}" destId="{1BA468EF-6A66-401D-A642-8ABA09C2C2CF}" srcOrd="1" destOrd="0" presId="urn:microsoft.com/office/officeart/2008/layout/VerticalCurvedList"/>
    <dgm:cxn modelId="{BD6C9E96-0162-46D7-9BCC-743ECCC92831}" type="presParOf" srcId="{6A31CBE7-CD98-4FD2-B3BE-CE061F65D47F}" destId="{7CD74FD4-EE47-4504-9D17-A8595D7E12B2}" srcOrd="2" destOrd="0" presId="urn:microsoft.com/office/officeart/2008/layout/VerticalCurvedList"/>
    <dgm:cxn modelId="{B705BB8D-AD50-4C3C-B29F-AA389170A38D}" type="presParOf" srcId="{7CD74FD4-EE47-4504-9D17-A8595D7E12B2}" destId="{21A9A515-31EF-4E33-9EA2-B39F1E7BBA7C}" srcOrd="0" destOrd="0" presId="urn:microsoft.com/office/officeart/2008/layout/VerticalCurvedList"/>
    <dgm:cxn modelId="{E9F115A4-2048-47F8-987E-16C14C150AE0}" type="presParOf" srcId="{6A31CBE7-CD98-4FD2-B3BE-CE061F65D47F}" destId="{8A1E412F-53A0-441F-90AE-61A787F49F6C}" srcOrd="3" destOrd="0" presId="urn:microsoft.com/office/officeart/2008/layout/VerticalCurvedList"/>
    <dgm:cxn modelId="{B71757FA-A833-4B2C-9007-382413741CC7}" type="presParOf" srcId="{6A31CBE7-CD98-4FD2-B3BE-CE061F65D47F}" destId="{B05F7839-22E4-49B1-B553-EE56EA7E28A4}" srcOrd="4" destOrd="0" presId="urn:microsoft.com/office/officeart/2008/layout/VerticalCurvedList"/>
    <dgm:cxn modelId="{1B06942F-2600-4A80-8EFA-8B0F84F85229}" type="presParOf" srcId="{B05F7839-22E4-49B1-B553-EE56EA7E28A4}" destId="{47D59DE2-2330-4188-BB1E-FF94F0EFB97B}" srcOrd="0" destOrd="0" presId="urn:microsoft.com/office/officeart/2008/layout/VerticalCurvedList"/>
    <dgm:cxn modelId="{9D172ADD-2E10-4C3A-96AD-AF2700EA8F63}" type="presParOf" srcId="{6A31CBE7-CD98-4FD2-B3BE-CE061F65D47F}" destId="{783C4D37-E037-441C-A6D2-B0081710D912}" srcOrd="5" destOrd="0" presId="urn:microsoft.com/office/officeart/2008/layout/VerticalCurvedList"/>
    <dgm:cxn modelId="{1FA3C22C-D579-4F32-8DD8-D1D427C9B837}" type="presParOf" srcId="{6A31CBE7-CD98-4FD2-B3BE-CE061F65D47F}" destId="{55BDF236-4D87-4C38-B88F-945A7150F62F}" srcOrd="6" destOrd="0" presId="urn:microsoft.com/office/officeart/2008/layout/VerticalCurvedList"/>
    <dgm:cxn modelId="{BCF382D0-CC1E-42A0-8BD1-C546AAEA36D6}" type="presParOf" srcId="{55BDF236-4D87-4C38-B88F-945A7150F62F}" destId="{C2DDB95B-EEF4-44B4-8E48-D877B574B4E8}" srcOrd="0" destOrd="0" presId="urn:microsoft.com/office/officeart/2008/layout/VerticalCurvedList"/>
    <dgm:cxn modelId="{159E39C8-FB98-4D55-9E8C-CFBBA1E14AA5}" type="presParOf" srcId="{6A31CBE7-CD98-4FD2-B3BE-CE061F65D47F}" destId="{C154CA91-5FF8-4792-9601-B30ED04398C6}" srcOrd="7" destOrd="0" presId="urn:microsoft.com/office/officeart/2008/layout/VerticalCurvedList"/>
    <dgm:cxn modelId="{5772D32C-F345-4646-B018-8C5CF830BD71}" type="presParOf" srcId="{6A31CBE7-CD98-4FD2-B3BE-CE061F65D47F}" destId="{DE3BB722-34EF-4905-A625-4E6BA2A81980}" srcOrd="8" destOrd="0" presId="urn:microsoft.com/office/officeart/2008/layout/VerticalCurvedList"/>
    <dgm:cxn modelId="{43DE09ED-BE31-4A4A-86F1-A5021C099CCD}" type="presParOf" srcId="{DE3BB722-34EF-4905-A625-4E6BA2A81980}" destId="{E045442F-3F51-4FF2-92D6-5EFF1E9E3D67}" srcOrd="0" destOrd="0" presId="urn:microsoft.com/office/officeart/2008/layout/VerticalCurvedList"/>
    <dgm:cxn modelId="{AFA5659D-582E-4F15-B854-E8BC6C9E4669}" type="presParOf" srcId="{6A31CBE7-CD98-4FD2-B3BE-CE061F65D47F}" destId="{B8D5A7F1-2E66-4A2B-AE8B-2C83A6FA245B}" srcOrd="9" destOrd="0" presId="urn:microsoft.com/office/officeart/2008/layout/VerticalCurvedList"/>
    <dgm:cxn modelId="{509EAF35-D9D8-4E50-9D01-F74F23A35F58}" type="presParOf" srcId="{6A31CBE7-CD98-4FD2-B3BE-CE061F65D47F}" destId="{76E73047-2FF6-48A1-9A45-0517700FECD0}" srcOrd="10" destOrd="0" presId="urn:microsoft.com/office/officeart/2008/layout/VerticalCurvedList"/>
    <dgm:cxn modelId="{9211DF15-298D-422D-85EB-49470F843A6B}" type="presParOf" srcId="{76E73047-2FF6-48A1-9A45-0517700FECD0}" destId="{0FA8994A-DA64-4DAA-9F29-ECF87630CAAB}" srcOrd="0" destOrd="0" presId="urn:microsoft.com/office/officeart/2008/layout/VerticalCurvedList"/>
    <dgm:cxn modelId="{288393B1-A1BA-44BD-A6BB-FC8AFB06F323}" type="presParOf" srcId="{6A31CBE7-CD98-4FD2-B3BE-CE061F65D47F}" destId="{6F531904-2632-4389-83BD-263CD2AE8211}" srcOrd="11" destOrd="0" presId="urn:microsoft.com/office/officeart/2008/layout/VerticalCurvedList"/>
    <dgm:cxn modelId="{02D78E45-8A29-4D44-A01F-D023579ABBE8}" type="presParOf" srcId="{6A31CBE7-CD98-4FD2-B3BE-CE061F65D47F}" destId="{9F274184-98A2-41FA-B1B9-787C00A7DB9C}" srcOrd="12" destOrd="0" presId="urn:microsoft.com/office/officeart/2008/layout/VerticalCurvedList"/>
    <dgm:cxn modelId="{7D7DF184-A597-48E3-A9F3-EF668FA59760}" type="presParOf" srcId="{9F274184-98A2-41FA-B1B9-787C00A7DB9C}" destId="{20C1A06E-8CE2-4FE7-BE04-6D24B4335AA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86CF74-5F06-40CC-A876-FAEE92B17F8F}">
      <dsp:nvSpPr>
        <dsp:cNvPr id="0" name=""/>
        <dsp:cNvSpPr/>
      </dsp:nvSpPr>
      <dsp:spPr>
        <a:xfrm>
          <a:off x="-5569656" y="-852682"/>
          <a:ext cx="6631427" cy="6631427"/>
        </a:xfrm>
        <a:prstGeom prst="blockArc">
          <a:avLst>
            <a:gd name="adj1" fmla="val 18900000"/>
            <a:gd name="adj2" fmla="val 2700000"/>
            <a:gd name="adj3" fmla="val 326"/>
          </a:avLst>
        </a:prstGeom>
        <a:noFill/>
        <a:ln w="22225"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A468EF-6A66-401D-A642-8ABA09C2C2CF}">
      <dsp:nvSpPr>
        <dsp:cNvPr id="0" name=""/>
        <dsp:cNvSpPr/>
      </dsp:nvSpPr>
      <dsp:spPr>
        <a:xfrm>
          <a:off x="423300" y="259406"/>
          <a:ext cx="10327783" cy="518615"/>
        </a:xfrm>
        <a:prstGeom prst="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1651" tIns="50800" rIns="50800" bIns="50800" numCol="1" spcCol="1270" anchor="ctr" anchorCtr="0">
          <a:noAutofit/>
        </a:bodyPr>
        <a:lstStyle/>
        <a:p>
          <a:pPr marL="0" lvl="0" indent="0" algn="l" defTabSz="889000">
            <a:lnSpc>
              <a:spcPct val="90000"/>
            </a:lnSpc>
            <a:spcBef>
              <a:spcPct val="0"/>
            </a:spcBef>
            <a:spcAft>
              <a:spcPct val="35000"/>
            </a:spcAft>
            <a:buNone/>
          </a:pPr>
          <a:r>
            <a:rPr lang="en-IN" sz="2000" b="0" kern="1200" dirty="0">
              <a:solidFill>
                <a:schemeClr val="bg1"/>
              </a:solidFill>
              <a:latin typeface="Times New Roman" panose="02020603050405020304" pitchFamily="18" charset="0"/>
              <a:cs typeface="Times New Roman" panose="02020603050405020304" pitchFamily="18" charset="0"/>
            </a:rPr>
            <a:t>TAXATION OF DIGITAL ECONOMY</a:t>
          </a:r>
        </a:p>
      </dsp:txBody>
      <dsp:txXfrm>
        <a:off x="423300" y="259406"/>
        <a:ext cx="10327783" cy="518615"/>
      </dsp:txXfrm>
    </dsp:sp>
    <dsp:sp modelId="{21A9A515-31EF-4E33-9EA2-B39F1E7BBA7C}">
      <dsp:nvSpPr>
        <dsp:cNvPr id="0" name=""/>
        <dsp:cNvSpPr/>
      </dsp:nvSpPr>
      <dsp:spPr>
        <a:xfrm>
          <a:off x="71590" y="194579"/>
          <a:ext cx="648269" cy="648269"/>
        </a:xfrm>
        <a:prstGeom prst="ellipse">
          <a:avLst/>
        </a:prstGeom>
        <a:solidFill>
          <a:schemeClr val="lt1">
            <a:hueOff val="0"/>
            <a:satOff val="0"/>
            <a:lumOff val="0"/>
            <a:alphaOff val="0"/>
          </a:schemeClr>
        </a:solidFill>
        <a:ln w="2222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1E412F-53A0-441F-90AE-61A787F49F6C}">
      <dsp:nvSpPr>
        <dsp:cNvPr id="0" name=""/>
        <dsp:cNvSpPr/>
      </dsp:nvSpPr>
      <dsp:spPr>
        <a:xfrm>
          <a:off x="822421" y="994777"/>
          <a:ext cx="9901186" cy="518615"/>
        </a:xfrm>
        <a:prstGeom prst="rect">
          <a:avLst/>
        </a:prstGeom>
        <a:solidFill>
          <a:schemeClr val="accent2">
            <a:hueOff val="-122342"/>
            <a:satOff val="6507"/>
            <a:lumOff val="1882"/>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1651" tIns="50800" rIns="50800" bIns="50800" numCol="1" spcCol="1270" anchor="ctr" anchorCtr="0">
          <a:noAutofit/>
        </a:bodyPr>
        <a:lstStyle/>
        <a:p>
          <a:pPr marL="0" lvl="0" indent="0" algn="l" defTabSz="889000">
            <a:lnSpc>
              <a:spcPct val="90000"/>
            </a:lnSpc>
            <a:spcBef>
              <a:spcPct val="0"/>
            </a:spcBef>
            <a:spcAft>
              <a:spcPct val="35000"/>
            </a:spcAft>
            <a:buNone/>
          </a:pPr>
          <a:r>
            <a:rPr lang="en-IN" sz="2000" b="0" kern="1200" dirty="0">
              <a:solidFill>
                <a:schemeClr val="bg1"/>
              </a:solidFill>
              <a:latin typeface="Times New Roman" panose="02020603050405020304" pitchFamily="18" charset="0"/>
              <a:cs typeface="Times New Roman" panose="02020603050405020304" pitchFamily="18" charset="0"/>
            </a:rPr>
            <a:t>SIGNIFICANT ECONOMIC PRESENCE</a:t>
          </a:r>
        </a:p>
      </dsp:txBody>
      <dsp:txXfrm>
        <a:off x="822421" y="994777"/>
        <a:ext cx="9901186" cy="518615"/>
      </dsp:txXfrm>
    </dsp:sp>
    <dsp:sp modelId="{47D59DE2-2330-4188-BB1E-FF94F0EFB97B}">
      <dsp:nvSpPr>
        <dsp:cNvPr id="0" name=""/>
        <dsp:cNvSpPr/>
      </dsp:nvSpPr>
      <dsp:spPr>
        <a:xfrm>
          <a:off x="498187" y="972404"/>
          <a:ext cx="648269" cy="648269"/>
        </a:xfrm>
        <a:prstGeom prst="ellipse">
          <a:avLst/>
        </a:prstGeom>
        <a:solidFill>
          <a:schemeClr val="lt1">
            <a:hueOff val="0"/>
            <a:satOff val="0"/>
            <a:lumOff val="0"/>
            <a:alphaOff val="0"/>
          </a:schemeClr>
        </a:solidFill>
        <a:ln w="22225" cap="rnd" cmpd="sng" algn="ctr">
          <a:solidFill>
            <a:schemeClr val="accent2">
              <a:hueOff val="-122342"/>
              <a:satOff val="6507"/>
              <a:lumOff val="1882"/>
              <a:alphaOff val="0"/>
            </a:schemeClr>
          </a:solidFill>
          <a:prstDash val="solid"/>
        </a:ln>
        <a:effectLst/>
      </dsp:spPr>
      <dsp:style>
        <a:lnRef idx="2">
          <a:scrgbClr r="0" g="0" b="0"/>
        </a:lnRef>
        <a:fillRef idx="1">
          <a:scrgbClr r="0" g="0" b="0"/>
        </a:fillRef>
        <a:effectRef idx="0">
          <a:scrgbClr r="0" g="0" b="0"/>
        </a:effectRef>
        <a:fontRef idx="minor"/>
      </dsp:style>
    </dsp:sp>
    <dsp:sp modelId="{783C4D37-E037-441C-A6D2-B0081710D912}">
      <dsp:nvSpPr>
        <dsp:cNvPr id="0" name=""/>
        <dsp:cNvSpPr/>
      </dsp:nvSpPr>
      <dsp:spPr>
        <a:xfrm>
          <a:off x="1017394" y="1815056"/>
          <a:ext cx="9706114" cy="518615"/>
        </a:xfrm>
        <a:prstGeom prst="rect">
          <a:avLst/>
        </a:prstGeom>
        <a:solidFill>
          <a:schemeClr val="accent2">
            <a:hueOff val="-244683"/>
            <a:satOff val="13014"/>
            <a:lumOff val="376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1651" tIns="50800" rIns="50800" bIns="50800" numCol="1" spcCol="1270" anchor="ctr" anchorCtr="0">
          <a:noAutofit/>
        </a:bodyPr>
        <a:lstStyle/>
        <a:p>
          <a:pPr marL="0" lvl="0" indent="0" algn="l" defTabSz="889000">
            <a:lnSpc>
              <a:spcPct val="90000"/>
            </a:lnSpc>
            <a:spcBef>
              <a:spcPct val="0"/>
            </a:spcBef>
            <a:spcAft>
              <a:spcPct val="35000"/>
            </a:spcAft>
            <a:buNone/>
          </a:pPr>
          <a:r>
            <a:rPr lang="en-IN" sz="2000" b="0" kern="1200" dirty="0">
              <a:solidFill>
                <a:schemeClr val="bg1"/>
              </a:solidFill>
              <a:latin typeface="Times New Roman" panose="02020603050405020304" pitchFamily="18" charset="0"/>
              <a:cs typeface="Times New Roman" panose="02020603050405020304" pitchFamily="18" charset="0"/>
            </a:rPr>
            <a:t>EQUALISATION LEVY</a:t>
          </a:r>
        </a:p>
      </dsp:txBody>
      <dsp:txXfrm>
        <a:off x="1017394" y="1815056"/>
        <a:ext cx="9706114" cy="518615"/>
      </dsp:txXfrm>
    </dsp:sp>
    <dsp:sp modelId="{C2DDB95B-EEF4-44B4-8E48-D877B574B4E8}">
      <dsp:nvSpPr>
        <dsp:cNvPr id="0" name=""/>
        <dsp:cNvSpPr/>
      </dsp:nvSpPr>
      <dsp:spPr>
        <a:xfrm>
          <a:off x="693259" y="1750229"/>
          <a:ext cx="648269" cy="648269"/>
        </a:xfrm>
        <a:prstGeom prst="ellipse">
          <a:avLst/>
        </a:prstGeom>
        <a:solidFill>
          <a:schemeClr val="lt1">
            <a:hueOff val="0"/>
            <a:satOff val="0"/>
            <a:lumOff val="0"/>
            <a:alphaOff val="0"/>
          </a:schemeClr>
        </a:solidFill>
        <a:ln w="22225" cap="rnd" cmpd="sng" algn="ctr">
          <a:solidFill>
            <a:schemeClr val="accent2">
              <a:hueOff val="-244683"/>
              <a:satOff val="13014"/>
              <a:lumOff val="3764"/>
              <a:alphaOff val="0"/>
            </a:schemeClr>
          </a:solidFill>
          <a:prstDash val="solid"/>
        </a:ln>
        <a:effectLst/>
      </dsp:spPr>
      <dsp:style>
        <a:lnRef idx="2">
          <a:scrgbClr r="0" g="0" b="0"/>
        </a:lnRef>
        <a:fillRef idx="1">
          <a:scrgbClr r="0" g="0" b="0"/>
        </a:fillRef>
        <a:effectRef idx="0">
          <a:scrgbClr r="0" g="0" b="0"/>
        </a:effectRef>
        <a:fontRef idx="minor"/>
      </dsp:style>
    </dsp:sp>
    <dsp:sp modelId="{C154CA91-5FF8-4792-9601-B30ED04398C6}">
      <dsp:nvSpPr>
        <dsp:cNvPr id="0" name=""/>
        <dsp:cNvSpPr/>
      </dsp:nvSpPr>
      <dsp:spPr>
        <a:xfrm>
          <a:off x="1017394" y="2592389"/>
          <a:ext cx="9706114" cy="518615"/>
        </a:xfrm>
        <a:prstGeom prst="rect">
          <a:avLst/>
        </a:prstGeom>
        <a:solidFill>
          <a:schemeClr val="accent2">
            <a:hueOff val="-367025"/>
            <a:satOff val="19521"/>
            <a:lumOff val="564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1651" tIns="50800" rIns="50800" bIns="50800" numCol="1" spcCol="1270" anchor="ctr" anchorCtr="0">
          <a:noAutofit/>
        </a:bodyPr>
        <a:lstStyle/>
        <a:p>
          <a:pPr marL="0" lvl="0" indent="0" algn="l" defTabSz="889000">
            <a:lnSpc>
              <a:spcPct val="90000"/>
            </a:lnSpc>
            <a:spcBef>
              <a:spcPct val="0"/>
            </a:spcBef>
            <a:spcAft>
              <a:spcPct val="35000"/>
            </a:spcAft>
            <a:buNone/>
          </a:pPr>
          <a:r>
            <a:rPr lang="en-IN" sz="2000" b="0" kern="1200" dirty="0">
              <a:solidFill>
                <a:schemeClr val="bg1"/>
              </a:solidFill>
              <a:latin typeface="Times New Roman" panose="02020603050405020304" pitchFamily="18" charset="0"/>
              <a:cs typeface="Times New Roman" panose="02020603050405020304" pitchFamily="18" charset="0"/>
            </a:rPr>
            <a:t>TDS ON E-COMMERCE TRANSACTIONS</a:t>
          </a:r>
        </a:p>
      </dsp:txBody>
      <dsp:txXfrm>
        <a:off x="1017394" y="2592389"/>
        <a:ext cx="9706114" cy="518615"/>
      </dsp:txXfrm>
    </dsp:sp>
    <dsp:sp modelId="{E045442F-3F51-4FF2-92D6-5EFF1E9E3D67}">
      <dsp:nvSpPr>
        <dsp:cNvPr id="0" name=""/>
        <dsp:cNvSpPr/>
      </dsp:nvSpPr>
      <dsp:spPr>
        <a:xfrm>
          <a:off x="693259" y="2527562"/>
          <a:ext cx="648269" cy="648269"/>
        </a:xfrm>
        <a:prstGeom prst="ellipse">
          <a:avLst/>
        </a:prstGeom>
        <a:solidFill>
          <a:schemeClr val="lt1">
            <a:hueOff val="0"/>
            <a:satOff val="0"/>
            <a:lumOff val="0"/>
            <a:alphaOff val="0"/>
          </a:schemeClr>
        </a:solidFill>
        <a:ln w="22225" cap="rnd" cmpd="sng" algn="ctr">
          <a:solidFill>
            <a:schemeClr val="accent2">
              <a:hueOff val="-367025"/>
              <a:satOff val="19521"/>
              <a:lumOff val="5647"/>
              <a:alphaOff val="0"/>
            </a:schemeClr>
          </a:solidFill>
          <a:prstDash val="solid"/>
        </a:ln>
        <a:effectLst/>
      </dsp:spPr>
      <dsp:style>
        <a:lnRef idx="2">
          <a:scrgbClr r="0" g="0" b="0"/>
        </a:lnRef>
        <a:fillRef idx="1">
          <a:scrgbClr r="0" g="0" b="0"/>
        </a:fillRef>
        <a:effectRef idx="0">
          <a:scrgbClr r="0" g="0" b="0"/>
        </a:effectRef>
        <a:fontRef idx="minor"/>
      </dsp:style>
    </dsp:sp>
    <dsp:sp modelId="{B8D5A7F1-2E66-4A2B-AE8B-2C83A6FA245B}">
      <dsp:nvSpPr>
        <dsp:cNvPr id="0" name=""/>
        <dsp:cNvSpPr/>
      </dsp:nvSpPr>
      <dsp:spPr>
        <a:xfrm>
          <a:off x="822322" y="3370214"/>
          <a:ext cx="9901186" cy="518615"/>
        </a:xfrm>
        <a:prstGeom prst="rect">
          <a:avLst/>
        </a:prstGeom>
        <a:solidFill>
          <a:schemeClr val="accent2">
            <a:hueOff val="-489367"/>
            <a:satOff val="26028"/>
            <a:lumOff val="752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1651" tIns="50800" rIns="50800" bIns="50800" numCol="1" spcCol="1270" anchor="ctr" anchorCtr="0">
          <a:noAutofit/>
        </a:bodyPr>
        <a:lstStyle/>
        <a:p>
          <a:pPr marL="0" lvl="0" indent="0" algn="l" defTabSz="889000">
            <a:lnSpc>
              <a:spcPct val="90000"/>
            </a:lnSpc>
            <a:spcBef>
              <a:spcPct val="0"/>
            </a:spcBef>
            <a:spcAft>
              <a:spcPct val="35000"/>
            </a:spcAft>
            <a:buNone/>
          </a:pPr>
          <a:r>
            <a:rPr lang="en-IN" sz="2000" b="0" kern="1200" dirty="0">
              <a:solidFill>
                <a:schemeClr val="bg1"/>
              </a:solidFill>
              <a:latin typeface="Times New Roman" panose="02020603050405020304" pitchFamily="18" charset="0"/>
              <a:cs typeface="Times New Roman" panose="02020603050405020304" pitchFamily="18" charset="0"/>
            </a:rPr>
            <a:t>JUDICIAL PRECEDENTS</a:t>
          </a:r>
        </a:p>
      </dsp:txBody>
      <dsp:txXfrm>
        <a:off x="822322" y="3370214"/>
        <a:ext cx="9901186" cy="518615"/>
      </dsp:txXfrm>
    </dsp:sp>
    <dsp:sp modelId="{0FA8994A-DA64-4DAA-9F29-ECF87630CAAB}">
      <dsp:nvSpPr>
        <dsp:cNvPr id="0" name=""/>
        <dsp:cNvSpPr/>
      </dsp:nvSpPr>
      <dsp:spPr>
        <a:xfrm>
          <a:off x="522517" y="3297601"/>
          <a:ext cx="648269" cy="648269"/>
        </a:xfrm>
        <a:prstGeom prst="ellipse">
          <a:avLst/>
        </a:prstGeom>
        <a:solidFill>
          <a:schemeClr val="lt1">
            <a:hueOff val="0"/>
            <a:satOff val="0"/>
            <a:lumOff val="0"/>
            <a:alphaOff val="0"/>
          </a:schemeClr>
        </a:solidFill>
        <a:ln w="22225" cap="rnd" cmpd="sng" algn="ctr">
          <a:solidFill>
            <a:schemeClr val="accent2">
              <a:hueOff val="-489367"/>
              <a:satOff val="26028"/>
              <a:lumOff val="7529"/>
              <a:alphaOff val="0"/>
            </a:schemeClr>
          </a:solidFill>
          <a:prstDash val="solid"/>
        </a:ln>
        <a:effectLst/>
      </dsp:spPr>
      <dsp:style>
        <a:lnRef idx="2">
          <a:scrgbClr r="0" g="0" b="0"/>
        </a:lnRef>
        <a:fillRef idx="1">
          <a:scrgbClr r="0" g="0" b="0"/>
        </a:fillRef>
        <a:effectRef idx="0">
          <a:scrgbClr r="0" g="0" b="0"/>
        </a:effectRef>
        <a:fontRef idx="minor"/>
      </dsp:style>
    </dsp:sp>
    <dsp:sp modelId="{6F531904-2632-4389-83BD-263CD2AE8211}">
      <dsp:nvSpPr>
        <dsp:cNvPr id="0" name=""/>
        <dsp:cNvSpPr/>
      </dsp:nvSpPr>
      <dsp:spPr>
        <a:xfrm>
          <a:off x="395725" y="4148039"/>
          <a:ext cx="10327783" cy="518615"/>
        </a:xfrm>
        <a:prstGeom prst="rect">
          <a:avLst/>
        </a:prstGeom>
        <a:solidFill>
          <a:schemeClr val="accent2">
            <a:hueOff val="-611709"/>
            <a:satOff val="32535"/>
            <a:lumOff val="9411"/>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1651" tIns="50800" rIns="50800" bIns="50800" numCol="1" spcCol="1270" anchor="ctr" anchorCtr="0">
          <a:noAutofit/>
        </a:bodyPr>
        <a:lstStyle/>
        <a:p>
          <a:pPr marL="0" lvl="0" indent="0" algn="l" defTabSz="889000">
            <a:lnSpc>
              <a:spcPct val="90000"/>
            </a:lnSpc>
            <a:spcBef>
              <a:spcPct val="0"/>
            </a:spcBef>
            <a:spcAft>
              <a:spcPct val="35000"/>
            </a:spcAft>
            <a:buNone/>
          </a:pPr>
          <a:r>
            <a:rPr lang="en-IN" sz="2000" b="0" kern="1200" dirty="0">
              <a:solidFill>
                <a:schemeClr val="bg1"/>
              </a:solidFill>
              <a:latin typeface="Times New Roman" panose="02020603050405020304" pitchFamily="18" charset="0"/>
              <a:cs typeface="Times New Roman" panose="02020603050405020304" pitchFamily="18" charset="0"/>
            </a:rPr>
            <a:t>TAXATION OF DIGITAL ASSETS</a:t>
          </a:r>
        </a:p>
      </dsp:txBody>
      <dsp:txXfrm>
        <a:off x="395725" y="4148039"/>
        <a:ext cx="10327783" cy="518615"/>
      </dsp:txXfrm>
    </dsp:sp>
    <dsp:sp modelId="{20C1A06E-8CE2-4FE7-BE04-6D24B4335AA8}">
      <dsp:nvSpPr>
        <dsp:cNvPr id="0" name=""/>
        <dsp:cNvSpPr/>
      </dsp:nvSpPr>
      <dsp:spPr>
        <a:xfrm>
          <a:off x="71590" y="4083212"/>
          <a:ext cx="648269" cy="648269"/>
        </a:xfrm>
        <a:prstGeom prst="ellipse">
          <a:avLst/>
        </a:prstGeom>
        <a:solidFill>
          <a:schemeClr val="lt1">
            <a:hueOff val="0"/>
            <a:satOff val="0"/>
            <a:lumOff val="0"/>
            <a:alphaOff val="0"/>
          </a:schemeClr>
        </a:solidFill>
        <a:ln w="22225" cap="rnd" cmpd="sng" algn="ctr">
          <a:solidFill>
            <a:schemeClr val="accent2">
              <a:hueOff val="-611709"/>
              <a:satOff val="32535"/>
              <a:lumOff val="941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5222CBC-0226-4B88-805A-26D8DB2C9C5E}" type="datetimeFigureOut">
              <a:rPr lang="en-IN" smtClean="0"/>
              <a:t>27-05-2022</a:t>
            </a:fld>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81B99174-3254-44A8-B9B6-CF40B5C22AEA}" type="slidenum">
              <a:rPr lang="en-IN" smtClean="0"/>
              <a:t>‹#›</a:t>
            </a:fld>
            <a:endParaRPr lang="en-IN"/>
          </a:p>
        </p:txBody>
      </p:sp>
    </p:spTree>
    <p:extLst>
      <p:ext uri="{BB962C8B-B14F-4D97-AF65-F5344CB8AC3E}">
        <p14:creationId xmlns:p14="http://schemas.microsoft.com/office/powerpoint/2010/main" val="1488318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412096F-0D55-42D6-BDB0-87E1D8673FF3}" type="slidenum">
              <a:rPr kumimoji="0" lang="en-IN"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IN" sz="13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98702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r>
              <a:rPr lang="en-IN"/>
              <a:t>26-06-2021</a:t>
            </a:r>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t>T. P. Ostwal &amp; Associates LLP</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998352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IN"/>
              <a:t>26-06-2021</a:t>
            </a:r>
            <a:endParaRPr lang="en-US" dirty="0"/>
          </a:p>
        </p:txBody>
      </p:sp>
      <p:sp>
        <p:nvSpPr>
          <p:cNvPr id="5" name="Footer Placeholder 4"/>
          <p:cNvSpPr>
            <a:spLocks noGrp="1"/>
          </p:cNvSpPr>
          <p:nvPr>
            <p:ph type="ftr" sz="quarter" idx="11"/>
          </p:nvPr>
        </p:nvSpPr>
        <p:spPr/>
        <p:txBody>
          <a:bodyPr/>
          <a:lstStyle/>
          <a:p>
            <a:r>
              <a:rPr lang="en-US"/>
              <a:t>T. P. Ostwal &amp; Associates LLP</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585173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r>
              <a:rPr lang="en-IN"/>
              <a:t>26-06-2021</a:t>
            </a:r>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a:t>T. P. Ostwal &amp; Associates LLP</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41587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dirty="0"/>
              <a:t>T. P. Ostwal &amp; Associates LLP</a:t>
            </a: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35158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T. P. Ostwal &amp; Associates LLP</a:t>
            </a:r>
          </a:p>
        </p:txBody>
      </p:sp>
      <p:sp>
        <p:nvSpPr>
          <p:cNvPr id="6" name="Slide Number Placeholder 5"/>
          <p:cNvSpPr>
            <a:spLocks noGrp="1"/>
          </p:cNvSpPr>
          <p:nvPr>
            <p:ph type="sldNum" sz="quarter" idx="12"/>
          </p:nvPr>
        </p:nvSpPr>
        <p:spPr>
          <a:xfrm>
            <a:off x="10558300" y="5956137"/>
            <a:ext cx="105250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454189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dirty="0"/>
              <a:t>T. P. Ostwal &amp; Associates LLP</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323903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T. P. Ostwal &amp; Associates LLP</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347013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a:t>T. P. Ostwal &amp; Associates LLP</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084388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a:t>T. P. Ostwal &amp; Associates LLP</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1297609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T. P. Ostwal &amp; Associates LLP</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296505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dirty="0"/>
              <a:t>T. P. Ostwal &amp; Associates LLP</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4137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IN"/>
              <a:t>26-06-2021</a:t>
            </a:r>
            <a:endParaRPr lang="en-US" dirty="0"/>
          </a:p>
        </p:txBody>
      </p:sp>
      <p:sp>
        <p:nvSpPr>
          <p:cNvPr id="5" name="Footer Placeholder 4"/>
          <p:cNvSpPr>
            <a:spLocks noGrp="1"/>
          </p:cNvSpPr>
          <p:nvPr>
            <p:ph type="ftr" sz="quarter" idx="11"/>
          </p:nvPr>
        </p:nvSpPr>
        <p:spPr/>
        <p:txBody>
          <a:bodyPr/>
          <a:lstStyle/>
          <a:p>
            <a:r>
              <a:rPr lang="en-US"/>
              <a:t>T. P. Ostwal &amp; Associates LLP</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0421431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a:t>T. P. Ostwal &amp; Associates LLP</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0519266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T. P. Ostwal &amp; Associates LLP</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3255806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dirty="0"/>
              <a:t>T. P. Ostwal &amp; Associates LLP</a:t>
            </a: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727664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en-IN"/>
              <a:t>26-06-2021</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a:t>T. P. Ostwal &amp; Associates LLP</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911564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IN"/>
              <a:t>26-06-2021</a:t>
            </a:r>
            <a:endParaRPr lang="en-US" dirty="0"/>
          </a:p>
        </p:txBody>
      </p:sp>
      <p:sp>
        <p:nvSpPr>
          <p:cNvPr id="6" name="Footer Placeholder 5"/>
          <p:cNvSpPr>
            <a:spLocks noGrp="1"/>
          </p:cNvSpPr>
          <p:nvPr>
            <p:ph type="ftr" sz="quarter" idx="11"/>
          </p:nvPr>
        </p:nvSpPr>
        <p:spPr/>
        <p:txBody>
          <a:bodyPr/>
          <a:lstStyle/>
          <a:p>
            <a:r>
              <a:rPr lang="en-US"/>
              <a:t>T. P. Ostwal &amp; Associates LLP</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4144467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IN"/>
              <a:t>26-06-2021</a:t>
            </a:r>
            <a:endParaRPr lang="en-US" dirty="0"/>
          </a:p>
        </p:txBody>
      </p:sp>
      <p:sp>
        <p:nvSpPr>
          <p:cNvPr id="8" name="Footer Placeholder 7"/>
          <p:cNvSpPr>
            <a:spLocks noGrp="1"/>
          </p:cNvSpPr>
          <p:nvPr>
            <p:ph type="ftr" sz="quarter" idx="11"/>
          </p:nvPr>
        </p:nvSpPr>
        <p:spPr/>
        <p:txBody>
          <a:bodyPr/>
          <a:lstStyle/>
          <a:p>
            <a:r>
              <a:rPr lang="en-US"/>
              <a:t>T. P. Ostwal &amp; Associates LLP</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857200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IN"/>
              <a:t>26-06-2021</a:t>
            </a:r>
            <a:endParaRPr lang="en-US" dirty="0"/>
          </a:p>
        </p:txBody>
      </p:sp>
      <p:sp>
        <p:nvSpPr>
          <p:cNvPr id="4" name="Footer Placeholder 3"/>
          <p:cNvSpPr>
            <a:spLocks noGrp="1"/>
          </p:cNvSpPr>
          <p:nvPr>
            <p:ph type="ftr" sz="quarter" idx="11"/>
          </p:nvPr>
        </p:nvSpPr>
        <p:spPr/>
        <p:txBody>
          <a:bodyPr/>
          <a:lstStyle/>
          <a:p>
            <a:r>
              <a:rPr lang="en-US"/>
              <a:t>T. P. Ostwal &amp; Associates LLP</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427089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IN"/>
              <a:t>26-06-2021</a:t>
            </a:r>
            <a:endParaRPr lang="en-US" dirty="0"/>
          </a:p>
        </p:txBody>
      </p:sp>
      <p:sp>
        <p:nvSpPr>
          <p:cNvPr id="3" name="Footer Placeholder 2"/>
          <p:cNvSpPr>
            <a:spLocks noGrp="1"/>
          </p:cNvSpPr>
          <p:nvPr>
            <p:ph type="ftr" sz="quarter" idx="11"/>
          </p:nvPr>
        </p:nvSpPr>
        <p:spPr/>
        <p:txBody>
          <a:bodyPr/>
          <a:lstStyle/>
          <a:p>
            <a:r>
              <a:rPr lang="en-US"/>
              <a:t>T. P. Ostwal &amp; Associates LLP</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393807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r>
              <a:rPr lang="en-IN"/>
              <a:t>26-06-2021</a:t>
            </a:r>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a:t>T. P. Ostwal &amp; Associates LLP</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672150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IN"/>
              <a:t>26-06-2021</a:t>
            </a:r>
            <a:endParaRPr lang="en-US" dirty="0"/>
          </a:p>
        </p:txBody>
      </p:sp>
      <p:sp>
        <p:nvSpPr>
          <p:cNvPr id="6" name="Footer Placeholder 5"/>
          <p:cNvSpPr>
            <a:spLocks noGrp="1"/>
          </p:cNvSpPr>
          <p:nvPr>
            <p:ph type="ftr" sz="quarter" idx="11"/>
          </p:nvPr>
        </p:nvSpPr>
        <p:spPr/>
        <p:txBody>
          <a:bodyPr/>
          <a:lstStyle/>
          <a:p>
            <a:r>
              <a:rPr lang="en-US"/>
              <a:t>T. P. Ostwal &amp; Associates LLP</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69025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r>
              <a:rPr lang="en-IN"/>
              <a:t>26-06-2021</a:t>
            </a:r>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IN"/>
              <a:t>T. P. Ostwal &amp; Associates LLP</a:t>
            </a: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B6F15528-21DE-4FAA-801E-634DDDAF4B2B}"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6124474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IN" dirty="0"/>
              <a:t>T. P. Ostwal &amp; Associates LLP</a:t>
            </a: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B6F15528-21DE-4FAA-801E-634DDDAF4B2B}"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0209505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jpeg"/><Relationship Id="rId1" Type="http://schemas.openxmlformats.org/officeDocument/2006/relationships/slideLayout" Target="../slideLayouts/slideLayout18.xml"/><Relationship Id="rId6" Type="http://schemas.openxmlformats.org/officeDocument/2006/relationships/image" Target="../media/image23.png"/><Relationship Id="rId5" Type="http://schemas.openxmlformats.org/officeDocument/2006/relationships/image" Target="../media/image22.jpeg"/><Relationship Id="rId4" Type="http://schemas.openxmlformats.org/officeDocument/2006/relationships/image" Target="../media/image2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hyperlink" Target="http://www.tpostwal.in/"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1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0"/>
          <p:cNvSpPr>
            <a:spLocks noGrp="1"/>
          </p:cNvSpPr>
          <p:nvPr/>
        </p:nvSpPr>
        <p:spPr>
          <a:xfrm>
            <a:off x="501444" y="1409688"/>
            <a:ext cx="11139948" cy="1905000"/>
          </a:xfrm>
          <a:prstGeom prst="rect">
            <a:avLst/>
          </a:prstGeom>
          <a:no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600" b="1" i="0" u="none" strike="noStrike" kern="1200" cap="none" spc="0" normalizeH="0" baseline="0" noProof="0" dirty="0">
                <a:ln>
                  <a:noFill/>
                </a:ln>
                <a:solidFill>
                  <a:prstClr val="black"/>
                </a:solidFill>
                <a:effectLst/>
                <a:uLnTx/>
                <a:uFillTx/>
                <a:latin typeface="Century" panose="02040604050505020304" pitchFamily="18" charset="0"/>
                <a:ea typeface="+mn-ea"/>
                <a:cs typeface="Cordia New" panose="020B0304020202020204" pitchFamily="34" charset="-34"/>
              </a:rPr>
              <a:t>Tax on Cross Border E-Commerce Transactions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3600" b="1" i="0" u="none" strike="noStrike" kern="1200" cap="none" spc="0" normalizeH="0" baseline="0" noProof="0" dirty="0">
                <a:ln>
                  <a:noFill/>
                </a:ln>
                <a:solidFill>
                  <a:prstClr val="black"/>
                </a:solidFill>
                <a:effectLst/>
                <a:uLnTx/>
                <a:uFillTx/>
                <a:latin typeface="Century" panose="02040604050505020304" pitchFamily="18" charset="0"/>
                <a:ea typeface="+mn-ea"/>
                <a:cs typeface="Cordia New" panose="020B0304020202020204" pitchFamily="34" charset="-34"/>
              </a:rPr>
              <a:t>and Digital Assets</a:t>
            </a:r>
            <a:endParaRPr kumimoji="0" lang="en-IN" sz="4000" b="1" i="0" u="none" strike="noStrike" kern="1200" cap="none" spc="0" normalizeH="0" baseline="0" noProof="0" dirty="0">
              <a:ln>
                <a:noFill/>
              </a:ln>
              <a:solidFill>
                <a:prstClr val="black"/>
              </a:solidFill>
              <a:effectLst/>
              <a:uLnTx/>
              <a:uFillTx/>
              <a:latin typeface="Century" panose="02040604050505020304" pitchFamily="18" charset="0"/>
              <a:ea typeface="+mn-ea"/>
              <a:cs typeface="Cordia New" panose="020B0304020202020204" pitchFamily="34" charset="-34"/>
            </a:endParaRPr>
          </a:p>
        </p:txBody>
      </p:sp>
      <p:sp>
        <p:nvSpPr>
          <p:cNvPr id="10" name="TextBox 4">
            <a:extLst>
              <a:ext uri="{FF2B5EF4-FFF2-40B4-BE49-F238E27FC236}">
                <a16:creationId xmlns:a16="http://schemas.microsoft.com/office/drawing/2014/main" id="{DB336CD8-84C9-4761-84DD-83A024F2F6E8}"/>
              </a:ext>
            </a:extLst>
          </p:cNvPr>
          <p:cNvSpPr txBox="1">
            <a:spLocks noChangeArrowheads="1"/>
          </p:cNvSpPr>
          <p:nvPr/>
        </p:nvSpPr>
        <p:spPr bwMode="auto">
          <a:xfrm>
            <a:off x="8168876" y="4116050"/>
            <a:ext cx="4632724" cy="1231106"/>
          </a:xfrm>
          <a:prstGeom prst="rect">
            <a:avLst/>
          </a:prstGeom>
          <a:noFill/>
          <a:ln w="9525">
            <a:noFill/>
            <a:miter lim="800000"/>
            <a:headEnd/>
            <a:tailEnd/>
          </a:ln>
        </p:spPr>
        <p:txBody>
          <a:bodyPr wrap="square">
            <a:spAutoFit/>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Arial" panose="020B0604020202020204" pitchFamily="34" charset="0"/>
              </a:rPr>
              <a:t>CA T. P. Ostwal</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panose="020B0604020202020204" pitchFamily="34" charset="0"/>
              </a:rPr>
              <a:t>29</a:t>
            </a:r>
            <a:r>
              <a:rPr kumimoji="0" lang="en-US" sz="1800" b="1" i="0" u="none" strike="noStrike" kern="1200" cap="none" spc="0" normalizeH="0" baseline="30000" noProof="0" dirty="0">
                <a:ln>
                  <a:noFill/>
                </a:ln>
                <a:solidFill>
                  <a:prstClr val="white"/>
                </a:solidFill>
                <a:effectLst/>
                <a:uLnTx/>
                <a:uFillTx/>
                <a:latin typeface="Garamond" pitchFamily="18" charset="0"/>
                <a:ea typeface="+mn-ea"/>
                <a:cs typeface="Arial" panose="020B0604020202020204" pitchFamily="34" charset="0"/>
              </a:rPr>
              <a:t>th</a:t>
            </a:r>
            <a:r>
              <a:rPr kumimoji="0" lang="en-US" sz="1800" b="1" i="0" u="none" strike="noStrike" kern="1200" cap="none" spc="0" normalizeH="0" baseline="0" noProof="0" dirty="0">
                <a:ln>
                  <a:noFill/>
                </a:ln>
                <a:solidFill>
                  <a:prstClr val="white"/>
                </a:solidFill>
                <a:effectLst/>
                <a:uLnTx/>
                <a:uFillTx/>
                <a:latin typeface="Garamond" pitchFamily="18" charset="0"/>
                <a:ea typeface="+mn-ea"/>
                <a:cs typeface="Arial" panose="020B0604020202020204" pitchFamily="34" charset="0"/>
              </a:rPr>
              <a:t> May 2022</a:t>
            </a:r>
            <a:endParaRPr kumimoji="0" lang="en-US" sz="1600" b="1" i="0" u="none" strike="noStrike" kern="1200" cap="none" spc="0" normalizeH="0" baseline="0" noProof="0" dirty="0">
              <a:ln>
                <a:noFill/>
              </a:ln>
              <a:solidFill>
                <a:prstClr val="white"/>
              </a:solidFill>
              <a:effectLst/>
              <a:uLnTx/>
              <a:uFillTx/>
              <a:latin typeface="Garamond" pitchFamily="18"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1A3260">
                    <a:lumMod val="75000"/>
                    <a:lumOff val="25000"/>
                  </a:srgbClr>
                </a:solidFill>
                <a:effectLst/>
                <a:uLnTx/>
                <a:uFillTx/>
                <a:latin typeface="Times New Roman" panose="02020603050405020304" pitchFamily="18" charset="0"/>
                <a:cs typeface="Times New Roman" panose="02020603050405020304" pitchFamily="18" charset="0"/>
              </a:rPr>
              <a:t>T. P. Ostwal &amp; Associates LLP</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1A3260">
                    <a:lumMod val="75000"/>
                    <a:lumOff val="25000"/>
                  </a:srgbClr>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900" b="0" i="0" u="none" strike="noStrike" kern="1200" cap="none" spc="0" normalizeH="0" baseline="0" noProof="0" dirty="0">
              <a:ln>
                <a:noFill/>
              </a:ln>
              <a:solidFill>
                <a:srgbClr val="1A3260">
                  <a:lumMod val="75000"/>
                  <a:lumOff val="25000"/>
                </a:srgbClr>
              </a:solidFill>
              <a:effectLst/>
              <a:uLnTx/>
              <a:uFillTx/>
              <a:latin typeface="Gill Sans MT"/>
              <a:ea typeface="+mn-ea"/>
              <a:cs typeface="+mn-cs"/>
            </a:endParaRPr>
          </a:p>
        </p:txBody>
      </p:sp>
    </p:spTree>
    <p:extLst>
      <p:ext uri="{BB962C8B-B14F-4D97-AF65-F5344CB8AC3E}">
        <p14:creationId xmlns:p14="http://schemas.microsoft.com/office/powerpoint/2010/main" val="3913556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fld id="{B6F15528-21DE-4FAA-801E-634DDDAF4B2B}" type="slidenum">
              <a:rPr lang="en-US" smtClean="0"/>
              <a:pPr/>
              <a:t>10</a:t>
            </a:fld>
            <a:endParaRPr lang="en-US" dirty="0"/>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2149338453"/>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Significant Economic Presence</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D13FA4B8-47BC-4191-83E1-7C892903D216}"/>
              </a:ext>
            </a:extLst>
          </p:cNvPr>
          <p:cNvSpPr txBox="1"/>
          <p:nvPr/>
        </p:nvSpPr>
        <p:spPr>
          <a:xfrm>
            <a:off x="457200" y="1066800"/>
            <a:ext cx="11277600" cy="5518434"/>
          </a:xfrm>
          <a:prstGeom prst="rect">
            <a:avLst/>
          </a:prstGeom>
          <a:noFill/>
        </p:spPr>
        <p:txBody>
          <a:bodyPr wrap="square">
            <a:spAutoFit/>
          </a:bodyPr>
          <a:lstStyle/>
          <a:p>
            <a:pPr marL="285750" indent="-285750" algn="just">
              <a:lnSpc>
                <a:spcPct val="140000"/>
              </a:lnSpc>
              <a:buClr>
                <a:schemeClr val="accent2"/>
              </a:buClr>
              <a:buFont typeface="Wingdings" panose="05000000000000000000" pitchFamily="2" charset="2"/>
              <a:buChar char="Ø"/>
            </a:pPr>
            <a:r>
              <a:rPr lang="en-US" b="1" dirty="0">
                <a:solidFill>
                  <a:schemeClr val="accent1">
                    <a:lumMod val="75000"/>
                  </a:schemeClr>
                </a:solidFill>
                <a:latin typeface="Times New Roman" panose="02020603050405020304" pitchFamily="18" charset="0"/>
                <a:cs typeface="Times New Roman" panose="02020603050405020304" pitchFamily="18" charset="0"/>
              </a:rPr>
              <a:t>Explanation 3A: </a:t>
            </a:r>
            <a:r>
              <a:rPr lang="en-US" dirty="0">
                <a:latin typeface="Times New Roman" panose="02020603050405020304" pitchFamily="18" charset="0"/>
                <a:cs typeface="Times New Roman" panose="02020603050405020304" pitchFamily="18" charset="0"/>
              </a:rPr>
              <a:t>Explanation 3A [introduced by Finance Act, 2020] clarifies that the income attributable to operations carried out in India, as referred in Explanation 1 and Explanation 2A to section 9(1)(i) of ITA shall include:</a:t>
            </a:r>
          </a:p>
          <a:p>
            <a:pPr marL="719138" indent="-358775" algn="just">
              <a:lnSpc>
                <a:spcPct val="140000"/>
              </a:lnSpc>
              <a:buClr>
                <a:schemeClr val="accent2"/>
              </a:buClr>
              <a:buFont typeface="+mj-lt"/>
              <a:buAutoNum type="alphaLcPeriod"/>
            </a:pPr>
            <a:r>
              <a:rPr lang="en-US" dirty="0">
                <a:latin typeface="Times New Roman" panose="02020603050405020304" pitchFamily="18" charset="0"/>
                <a:cs typeface="Times New Roman" panose="02020603050405020304" pitchFamily="18" charset="0"/>
              </a:rPr>
              <a:t>Income from </a:t>
            </a:r>
            <a:r>
              <a:rPr lang="en-US" b="1" dirty="0">
                <a:solidFill>
                  <a:schemeClr val="accent1">
                    <a:lumMod val="75000"/>
                  </a:schemeClr>
                </a:solidFill>
                <a:latin typeface="Times New Roman" panose="02020603050405020304" pitchFamily="18" charset="0"/>
                <a:cs typeface="Times New Roman" panose="02020603050405020304" pitchFamily="18" charset="0"/>
              </a:rPr>
              <a:t>advertising</a:t>
            </a:r>
            <a:r>
              <a:rPr lang="en-US" dirty="0">
                <a:latin typeface="Times New Roman" panose="02020603050405020304" pitchFamily="18" charset="0"/>
                <a:cs typeface="Times New Roman" panose="02020603050405020304" pitchFamily="18" charset="0"/>
              </a:rPr>
              <a:t> that targets customers who reside in India or a customer who accesses advertisement through internet protocol address located in India; </a:t>
            </a:r>
          </a:p>
          <a:p>
            <a:pPr marL="719138" indent="-358775" algn="just">
              <a:lnSpc>
                <a:spcPct val="140000"/>
              </a:lnSpc>
              <a:buClr>
                <a:schemeClr val="accent2"/>
              </a:buClr>
              <a:buFont typeface="+mj-lt"/>
              <a:buAutoNum type="alphaLcPeriod"/>
            </a:pPr>
            <a:r>
              <a:rPr lang="en-US" dirty="0">
                <a:latin typeface="Times New Roman" panose="02020603050405020304" pitchFamily="18" charset="0"/>
                <a:cs typeface="Times New Roman" panose="02020603050405020304" pitchFamily="18" charset="0"/>
              </a:rPr>
              <a:t>Income from </a:t>
            </a:r>
            <a:r>
              <a:rPr lang="en-US" b="1" dirty="0">
                <a:solidFill>
                  <a:schemeClr val="accent1">
                    <a:lumMod val="75000"/>
                  </a:schemeClr>
                </a:solidFill>
                <a:latin typeface="Times New Roman" panose="02020603050405020304" pitchFamily="18" charset="0"/>
                <a:cs typeface="Times New Roman" panose="02020603050405020304" pitchFamily="18" charset="0"/>
              </a:rPr>
              <a:t>sale of data</a:t>
            </a:r>
            <a:r>
              <a:rPr lang="en-US" dirty="0">
                <a:latin typeface="Times New Roman" panose="02020603050405020304" pitchFamily="18" charset="0"/>
                <a:cs typeface="Times New Roman" panose="02020603050405020304" pitchFamily="18" charset="0"/>
              </a:rPr>
              <a:t> collected from person who resides in India or who accesses the data through internet protocol address located in India; </a:t>
            </a:r>
          </a:p>
          <a:p>
            <a:pPr marL="719138" indent="-358775" algn="just">
              <a:lnSpc>
                <a:spcPct val="140000"/>
              </a:lnSpc>
              <a:buClr>
                <a:schemeClr val="accent2"/>
              </a:buClr>
              <a:buFont typeface="+mj-lt"/>
              <a:buAutoNum type="alphaLcPeriod"/>
            </a:pPr>
            <a:r>
              <a:rPr lang="en-US" dirty="0">
                <a:latin typeface="Times New Roman" panose="02020603050405020304" pitchFamily="18" charset="0"/>
                <a:cs typeface="Times New Roman" panose="02020603050405020304" pitchFamily="18" charset="0"/>
              </a:rPr>
              <a:t>Income from </a:t>
            </a:r>
            <a:r>
              <a:rPr lang="en-US" b="1" dirty="0">
                <a:solidFill>
                  <a:schemeClr val="accent1">
                    <a:lumMod val="75000"/>
                  </a:schemeClr>
                </a:solidFill>
                <a:latin typeface="Times New Roman" panose="02020603050405020304" pitchFamily="18" charset="0"/>
                <a:cs typeface="Times New Roman" panose="02020603050405020304" pitchFamily="18" charset="0"/>
              </a:rPr>
              <a:t>sale of goods and services</a:t>
            </a:r>
            <a:r>
              <a:rPr lang="en-US" dirty="0">
                <a:latin typeface="Times New Roman" panose="02020603050405020304" pitchFamily="18" charset="0"/>
                <a:cs typeface="Times New Roman" panose="02020603050405020304" pitchFamily="18" charset="0"/>
              </a:rPr>
              <a:t> using data collected from a person who resides in India or from a person who uses internet protocol addresses located in India.</a:t>
            </a:r>
          </a:p>
          <a:p>
            <a:pPr marL="349250" lvl="0" indent="-285750" algn="just">
              <a:lnSpc>
                <a:spcPct val="140000"/>
              </a:lnSpc>
              <a:spcBef>
                <a:spcPts val="600"/>
              </a:spcBef>
              <a:spcAft>
                <a:spcPts val="600"/>
              </a:spcAft>
              <a:buClr>
                <a:srgbClr val="4590B8"/>
              </a:buClr>
              <a:buSzPct val="100000"/>
              <a:buFont typeface="Wingdings" panose="05000000000000000000" pitchFamily="2" charset="2"/>
              <a:buChar char="Ø"/>
              <a:defRPr/>
            </a:pPr>
            <a:r>
              <a:rPr lang="en-US" dirty="0">
                <a:latin typeface="Times New Roman" panose="02020603050405020304" pitchFamily="18" charset="0"/>
                <a:cs typeface="Times New Roman" panose="02020603050405020304" pitchFamily="18" charset="0"/>
              </a:rPr>
              <a:t>Transactions facilitating Virtual Asset transactions by exchanges, marketplaces, wallets, etc.</a:t>
            </a:r>
            <a:endParaRPr lang="en-US" b="1" dirty="0">
              <a:latin typeface="Times New Roman" panose="02020603050405020304" pitchFamily="18" charset="0"/>
              <a:cs typeface="Times New Roman" panose="02020603050405020304" pitchFamily="18" charset="0"/>
            </a:endParaRPr>
          </a:p>
          <a:p>
            <a:pPr marL="349250" lvl="0" indent="-285750" algn="just">
              <a:lnSpc>
                <a:spcPct val="140000"/>
              </a:lnSpc>
              <a:spcBef>
                <a:spcPts val="600"/>
              </a:spcBef>
              <a:spcAft>
                <a:spcPts val="600"/>
              </a:spcAft>
              <a:buClr>
                <a:srgbClr val="4590B8"/>
              </a:buClr>
              <a:buSzPct val="100000"/>
              <a:buFont typeface="Wingdings" panose="05000000000000000000" pitchFamily="2" charset="2"/>
              <a:buChar char="Ø"/>
              <a:defRPr/>
            </a:pPr>
            <a:r>
              <a:rPr lang="en-US" b="1" dirty="0">
                <a:solidFill>
                  <a:srgbClr val="1A3260">
                    <a:lumMod val="75000"/>
                  </a:srgbClr>
                </a:solidFill>
                <a:latin typeface="Times New Roman" panose="02020603050405020304" pitchFamily="18" charset="0"/>
                <a:cs typeface="Times New Roman" panose="02020603050405020304" pitchFamily="18" charset="0"/>
              </a:rPr>
              <a:t>SEP provisions do not override tax treaty and in absence of PE in India, NR cannot be charged to tax. </a:t>
            </a:r>
          </a:p>
          <a:p>
            <a:pPr marL="349250" lvl="0" indent="-285750" algn="just">
              <a:lnSpc>
                <a:spcPct val="140000"/>
              </a:lnSpc>
              <a:spcBef>
                <a:spcPts val="600"/>
              </a:spcBef>
              <a:spcAft>
                <a:spcPts val="600"/>
              </a:spcAft>
              <a:buClr>
                <a:srgbClr val="4590B8"/>
              </a:buClr>
              <a:buSzPct val="100000"/>
              <a:buFont typeface="Wingdings" panose="05000000000000000000" pitchFamily="2" charset="2"/>
              <a:buChar char="Ø"/>
              <a:defRPr/>
            </a:pPr>
            <a:r>
              <a:rPr lang="en-US" b="1" dirty="0">
                <a:solidFill>
                  <a:srgbClr val="1A3260">
                    <a:lumMod val="75000"/>
                  </a:srgbClr>
                </a:solidFill>
                <a:latin typeface="Times New Roman" panose="02020603050405020304" pitchFamily="18" charset="0"/>
                <a:cs typeface="Times New Roman" panose="02020603050405020304" pitchFamily="18" charset="0"/>
              </a:rPr>
              <a:t>Relevant to NR who are resident in a jurisdiction not having a bilateral or multilateral tax treaty with India or NR not eligible for tax treaty benefits.</a:t>
            </a:r>
            <a:endParaRPr lang="en-US" dirty="0">
              <a:latin typeface="Times New Roman" panose="02020603050405020304" pitchFamily="18" charset="0"/>
              <a:cs typeface="Times New Roman" panose="02020603050405020304" pitchFamily="18" charset="0"/>
            </a:endParaRPr>
          </a:p>
        </p:txBody>
      </p:sp>
      <p:sp>
        <p:nvSpPr>
          <p:cNvPr id="7" name="Footer Placeholder 3"/>
          <p:cNvSpPr>
            <a:spLocks noGrp="1"/>
          </p:cNvSpPr>
          <p:nvPr>
            <p:ph type="ftr" sz="quarter" idx="11"/>
          </p:nvPr>
        </p:nvSpPr>
        <p:spPr>
          <a:xfrm>
            <a:off x="474190" y="6492875"/>
            <a:ext cx="6917210" cy="365125"/>
          </a:xfrm>
        </p:spPr>
        <p:txBody>
          <a:bodyPr/>
          <a:lstStyle/>
          <a:p>
            <a:r>
              <a:rPr lang="en-US" dirty="0"/>
              <a:t>T. P. </a:t>
            </a:r>
            <a:r>
              <a:rPr lang="en-US" dirty="0" err="1"/>
              <a:t>Ostwal</a:t>
            </a:r>
            <a:r>
              <a:rPr lang="en-US" dirty="0"/>
              <a:t> &amp; Associates LLP</a:t>
            </a:r>
          </a:p>
        </p:txBody>
      </p:sp>
      <p:sp>
        <p:nvSpPr>
          <p:cNvPr id="9"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9907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2321252094"/>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Significant Economic Presence –Example</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T. P. Ostwal &amp; Associates LLP</a:t>
            </a:r>
          </a:p>
        </p:txBody>
      </p:sp>
      <p:pic>
        <p:nvPicPr>
          <p:cNvPr id="9" name="Picture 2" descr="Snapchat (@Snapchat) | Twitter">
            <a:extLst>
              <a:ext uri="{FF2B5EF4-FFF2-40B4-BE49-F238E27FC236}">
                <a16:creationId xmlns:a16="http://schemas.microsoft.com/office/drawing/2014/main" id="{7C4EBC01-4346-410C-9906-1533C27599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2319" y="1526272"/>
            <a:ext cx="1549545" cy="154954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75D4F75-6448-4654-ADE9-F4806DBF8DA3}"/>
              </a:ext>
            </a:extLst>
          </p:cNvPr>
          <p:cNvSpPr txBox="1"/>
          <p:nvPr/>
        </p:nvSpPr>
        <p:spPr>
          <a:xfrm>
            <a:off x="1449083" y="3045033"/>
            <a:ext cx="1722120"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Social media app</a:t>
            </a:r>
            <a:endParaRPr lang="en-IN" dirty="0">
              <a:latin typeface="Times New Roman" panose="02020603050405020304" pitchFamily="18" charset="0"/>
              <a:cs typeface="Times New Roman" panose="02020603050405020304" pitchFamily="18" charset="0"/>
            </a:endParaRPr>
          </a:p>
        </p:txBody>
      </p:sp>
      <p:cxnSp>
        <p:nvCxnSpPr>
          <p:cNvPr id="11" name="Straight Arrow Connector 10">
            <a:extLst>
              <a:ext uri="{FF2B5EF4-FFF2-40B4-BE49-F238E27FC236}">
                <a16:creationId xmlns:a16="http://schemas.microsoft.com/office/drawing/2014/main" id="{101DE78D-BAAA-408D-8C48-17B1360C8346}"/>
              </a:ext>
            </a:extLst>
          </p:cNvPr>
          <p:cNvCxnSpPr/>
          <p:nvPr/>
        </p:nvCxnSpPr>
        <p:spPr>
          <a:xfrm>
            <a:off x="3082804" y="2074050"/>
            <a:ext cx="205739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7637579-25B8-466B-A830-CE1FE54F9582}"/>
              </a:ext>
            </a:extLst>
          </p:cNvPr>
          <p:cNvCxnSpPr/>
          <p:nvPr/>
        </p:nvCxnSpPr>
        <p:spPr>
          <a:xfrm>
            <a:off x="3101864" y="2809372"/>
            <a:ext cx="205739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FBC518A7-E20D-4BB8-85C7-D2F724A6CABF}"/>
              </a:ext>
            </a:extLst>
          </p:cNvPr>
          <p:cNvSpPr txBox="1"/>
          <p:nvPr/>
        </p:nvSpPr>
        <p:spPr>
          <a:xfrm>
            <a:off x="3254263" y="1697512"/>
            <a:ext cx="1565564"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Global Users</a:t>
            </a:r>
            <a:endParaRPr lang="en-IN"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7E405654-70BE-4F76-96F3-F84457516D98}"/>
              </a:ext>
            </a:extLst>
          </p:cNvPr>
          <p:cNvSpPr txBox="1"/>
          <p:nvPr/>
        </p:nvSpPr>
        <p:spPr>
          <a:xfrm>
            <a:off x="3254263" y="2416190"/>
            <a:ext cx="1565564" cy="369332"/>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Indian Users</a:t>
            </a:r>
            <a:endParaRPr lang="en-IN" dirty="0">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0458C4BB-BED3-44CF-A607-FFA25A104A56}"/>
              </a:ext>
            </a:extLst>
          </p:cNvPr>
          <p:cNvSpPr txBox="1"/>
          <p:nvPr/>
        </p:nvSpPr>
        <p:spPr>
          <a:xfrm>
            <a:off x="5210139" y="1882810"/>
            <a:ext cx="1565564"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90 crore</a:t>
            </a:r>
            <a:endParaRPr lang="en-IN" dirty="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11ADEAB2-EEB1-47A3-8552-3BD99DC97589}"/>
              </a:ext>
            </a:extLst>
          </p:cNvPr>
          <p:cNvSpPr txBox="1"/>
          <p:nvPr/>
        </p:nvSpPr>
        <p:spPr>
          <a:xfrm>
            <a:off x="5198007" y="2572554"/>
            <a:ext cx="1565564"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50 Lac</a:t>
            </a:r>
            <a:endParaRPr lang="en-IN" dirty="0">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8FFF09EF-33D1-421E-99E6-FBB76851762F}"/>
              </a:ext>
            </a:extLst>
          </p:cNvPr>
          <p:cNvSpPr/>
          <p:nvPr/>
        </p:nvSpPr>
        <p:spPr>
          <a:xfrm>
            <a:off x="6146493" y="1515866"/>
            <a:ext cx="2269435" cy="1559951"/>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Business connection stablished in India due to the threshold limit exceeds 3 lac users in India- SEP</a:t>
            </a:r>
            <a:endParaRPr lang="en-IN" dirty="0">
              <a:solidFill>
                <a:schemeClr val="tx1"/>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4125C173-EE0A-4A58-90DE-142C7683826C}"/>
              </a:ext>
            </a:extLst>
          </p:cNvPr>
          <p:cNvSpPr/>
          <p:nvPr/>
        </p:nvSpPr>
        <p:spPr>
          <a:xfrm>
            <a:off x="6134471" y="3281137"/>
            <a:ext cx="2269434" cy="1533966"/>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If Application charges consideration from its users</a:t>
            </a:r>
            <a:endParaRPr lang="en-IN" dirty="0">
              <a:solidFill>
                <a:schemeClr val="tx1"/>
              </a:solidFill>
              <a:latin typeface="Times New Roman" panose="02020603050405020304" pitchFamily="18" charset="0"/>
              <a:cs typeface="Times New Roman" panose="02020603050405020304" pitchFamily="18" charset="0"/>
            </a:endParaRPr>
          </a:p>
        </p:txBody>
      </p:sp>
      <p:cxnSp>
        <p:nvCxnSpPr>
          <p:cNvPr id="19" name="Straight Connector 18">
            <a:extLst>
              <a:ext uri="{FF2B5EF4-FFF2-40B4-BE49-F238E27FC236}">
                <a16:creationId xmlns:a16="http://schemas.microsoft.com/office/drawing/2014/main" id="{5922876D-B6D3-4E1D-A7B1-ED1B6B31E6D3}"/>
              </a:ext>
            </a:extLst>
          </p:cNvPr>
          <p:cNvCxnSpPr/>
          <p:nvPr/>
        </p:nvCxnSpPr>
        <p:spPr>
          <a:xfrm flipH="1">
            <a:off x="4590466" y="3922814"/>
            <a:ext cx="15170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1C16B6B-BF0C-4AA3-9DD4-BEB8E8BEDD2B}"/>
              </a:ext>
            </a:extLst>
          </p:cNvPr>
          <p:cNvCxnSpPr>
            <a:cxnSpLocks/>
          </p:cNvCxnSpPr>
          <p:nvPr/>
        </p:nvCxnSpPr>
        <p:spPr>
          <a:xfrm flipH="1">
            <a:off x="8415928" y="3926350"/>
            <a:ext cx="88213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E801B2F-E692-439E-8160-78D4C0E0F3C5}"/>
              </a:ext>
            </a:extLst>
          </p:cNvPr>
          <p:cNvCxnSpPr/>
          <p:nvPr/>
        </p:nvCxnSpPr>
        <p:spPr>
          <a:xfrm>
            <a:off x="4590466" y="3919185"/>
            <a:ext cx="0" cy="1274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D05C85EB-CC64-42D1-A333-652E6C065933}"/>
              </a:ext>
            </a:extLst>
          </p:cNvPr>
          <p:cNvCxnSpPr/>
          <p:nvPr/>
        </p:nvCxnSpPr>
        <p:spPr>
          <a:xfrm>
            <a:off x="9298059" y="3942933"/>
            <a:ext cx="0" cy="12746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DF481CFE-B70B-4F60-AFAE-187E390FE9AC}"/>
              </a:ext>
            </a:extLst>
          </p:cNvPr>
          <p:cNvSpPr txBox="1"/>
          <p:nvPr/>
        </p:nvSpPr>
        <p:spPr>
          <a:xfrm>
            <a:off x="4594527" y="4392369"/>
            <a:ext cx="1565564"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Yes</a:t>
            </a:r>
            <a:endParaRPr lang="en-IN" dirty="0">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69FC42EE-123D-4B12-B0E8-7DC7268A3AC9}"/>
              </a:ext>
            </a:extLst>
          </p:cNvPr>
          <p:cNvSpPr txBox="1"/>
          <p:nvPr/>
        </p:nvSpPr>
        <p:spPr>
          <a:xfrm>
            <a:off x="7721634" y="4390745"/>
            <a:ext cx="1565564" cy="369332"/>
          </a:xfrm>
          <a:prstGeom prst="rect">
            <a:avLst/>
          </a:prstGeom>
          <a:noFill/>
        </p:spPr>
        <p:txBody>
          <a:bodyPr wrap="square" rtlCol="0">
            <a:spAutoFit/>
          </a:bodyPr>
          <a:lstStyle/>
          <a:p>
            <a:pPr algn="r"/>
            <a:r>
              <a:rPr lang="en-US" dirty="0">
                <a:latin typeface="Times New Roman" panose="02020603050405020304" pitchFamily="18" charset="0"/>
                <a:cs typeface="Times New Roman" panose="02020603050405020304" pitchFamily="18" charset="0"/>
              </a:rPr>
              <a:t>No</a:t>
            </a:r>
            <a:endParaRPr lang="en-IN" dirty="0">
              <a:latin typeface="Times New Roman" panose="02020603050405020304" pitchFamily="18" charset="0"/>
              <a:cs typeface="Times New Roman" panose="02020603050405020304" pitchFamily="18" charset="0"/>
            </a:endParaRPr>
          </a:p>
        </p:txBody>
      </p:sp>
      <p:sp>
        <p:nvSpPr>
          <p:cNvPr id="25" name="Rectangle: Rounded Corners 26">
            <a:extLst>
              <a:ext uri="{FF2B5EF4-FFF2-40B4-BE49-F238E27FC236}">
                <a16:creationId xmlns:a16="http://schemas.microsoft.com/office/drawing/2014/main" id="{AAF4E1A6-589B-4690-B219-B4A90EDBDA9E}"/>
              </a:ext>
            </a:extLst>
          </p:cNvPr>
          <p:cNvSpPr/>
          <p:nvPr/>
        </p:nvSpPr>
        <p:spPr>
          <a:xfrm>
            <a:off x="3195383" y="5217551"/>
            <a:ext cx="3248887" cy="985366"/>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Income attributable to the transaction would be taxable in India</a:t>
            </a:r>
            <a:endParaRPr lang="en-IN" dirty="0">
              <a:solidFill>
                <a:schemeClr val="tx1"/>
              </a:solidFill>
              <a:latin typeface="Times New Roman" panose="02020603050405020304" pitchFamily="18" charset="0"/>
              <a:cs typeface="Times New Roman" panose="02020603050405020304" pitchFamily="18" charset="0"/>
            </a:endParaRPr>
          </a:p>
        </p:txBody>
      </p:sp>
      <p:sp>
        <p:nvSpPr>
          <p:cNvPr id="26" name="Rectangle: Rounded Corners 27">
            <a:extLst>
              <a:ext uri="{FF2B5EF4-FFF2-40B4-BE49-F238E27FC236}">
                <a16:creationId xmlns:a16="http://schemas.microsoft.com/office/drawing/2014/main" id="{887D3773-FFDF-49F6-8D73-5B9E58ADE7EA}"/>
              </a:ext>
            </a:extLst>
          </p:cNvPr>
          <p:cNvSpPr/>
          <p:nvPr/>
        </p:nvSpPr>
        <p:spPr>
          <a:xfrm>
            <a:off x="7176315" y="5219741"/>
            <a:ext cx="3248887" cy="97345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Times New Roman" panose="02020603050405020304" pitchFamily="18" charset="0"/>
                <a:cs typeface="Times New Roman" panose="02020603050405020304" pitchFamily="18" charset="0"/>
              </a:rPr>
              <a:t>Since, no income attributable transaction arise, no taxability will arise in India (proviso)</a:t>
            </a:r>
            <a:endParaRPr lang="en-IN" dirty="0">
              <a:solidFill>
                <a:schemeClr val="tx1"/>
              </a:solidFill>
              <a:latin typeface="Times New Roman" panose="02020603050405020304" pitchFamily="18" charset="0"/>
              <a:cs typeface="Times New Roman" panose="02020603050405020304" pitchFamily="18" charset="0"/>
            </a:endParaRPr>
          </a:p>
        </p:txBody>
      </p:sp>
      <p:sp>
        <p:nvSpPr>
          <p:cNvPr id="45" name="TextBox 44">
            <a:extLst>
              <a:ext uri="{FF2B5EF4-FFF2-40B4-BE49-F238E27FC236}">
                <a16:creationId xmlns:a16="http://schemas.microsoft.com/office/drawing/2014/main" id="{568E2FC0-1E64-482E-9558-7E230C31089D}"/>
              </a:ext>
            </a:extLst>
          </p:cNvPr>
          <p:cNvSpPr txBox="1"/>
          <p:nvPr/>
        </p:nvSpPr>
        <p:spPr>
          <a:xfrm>
            <a:off x="636709" y="3885119"/>
            <a:ext cx="3346868" cy="923330"/>
          </a:xfrm>
          <a:prstGeom prst="rect">
            <a:avLst/>
          </a:prstGeom>
          <a:solidFill>
            <a:schemeClr val="accent3">
              <a:lumMod val="20000"/>
              <a:lumOff val="80000"/>
            </a:schemeClr>
          </a:solidFill>
        </p:spPr>
        <p:txBody>
          <a:bodyPr wrap="square" rtlCol="0">
            <a:spAutoFit/>
          </a:bodyPr>
          <a:lstStyle/>
          <a:p>
            <a:pPr algn="just"/>
            <a:r>
              <a:rPr lang="en-US" dirty="0">
                <a:latin typeface="Times New Roman" panose="02020603050405020304" pitchFamily="18" charset="0"/>
                <a:cs typeface="Times New Roman" panose="02020603050405020304" pitchFamily="18" charset="0"/>
              </a:rPr>
              <a:t>*Assuming application is owned by an entity of country with which India does not have a DTAA</a:t>
            </a:r>
            <a:endParaRPr lang="en-IN" dirty="0">
              <a:latin typeface="Times New Roman" panose="02020603050405020304" pitchFamily="18" charset="0"/>
              <a:cs typeface="Times New Roman" panose="02020603050405020304" pitchFamily="18" charset="0"/>
            </a:endParaRPr>
          </a:p>
        </p:txBody>
      </p:sp>
      <p:sp>
        <p:nvSpPr>
          <p:cNvPr id="27"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776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9753AC1-7343-4649-B2C5-619B5454697F}"/>
              </a:ext>
            </a:extLst>
          </p:cNvPr>
          <p:cNvSpPr>
            <a:spLocks noGrp="1"/>
          </p:cNvSpPr>
          <p:nvPr>
            <p:ph type="ftr" sz="quarter" idx="11"/>
          </p:nvPr>
        </p:nvSpPr>
        <p:spPr>
          <a:xfrm>
            <a:off x="581192" y="6305763"/>
            <a:ext cx="6917210" cy="365125"/>
          </a:xfrm>
        </p:spPr>
        <p:txBody>
          <a:bodyPr/>
          <a:lstStyle/>
          <a:p>
            <a:r>
              <a:rPr lang="en-IN">
                <a:latin typeface="Times New Roman" panose="02020603050405020304" pitchFamily="18" charset="0"/>
                <a:cs typeface="Times New Roman" panose="02020603050405020304" pitchFamily="18" charset="0"/>
              </a:rPr>
              <a:t>T. P. Ostwal &amp; Associates LLP</a:t>
            </a:r>
          </a:p>
        </p:txBody>
      </p:sp>
      <p:sp>
        <p:nvSpPr>
          <p:cNvPr id="4" name="Slide Number Placeholder 3">
            <a:extLst>
              <a:ext uri="{FF2B5EF4-FFF2-40B4-BE49-F238E27FC236}">
                <a16:creationId xmlns:a16="http://schemas.microsoft.com/office/drawing/2014/main" id="{C92A569E-D920-4B1B-8B9D-EC20D23D95D3}"/>
              </a:ext>
            </a:extLst>
          </p:cNvPr>
          <p:cNvSpPr>
            <a:spLocks noGrp="1"/>
          </p:cNvSpPr>
          <p:nvPr>
            <p:ph type="sldNum" sz="quarter" idx="12"/>
          </p:nvPr>
        </p:nvSpPr>
        <p:spPr/>
        <p:txBody>
          <a:bodyPr/>
          <a:lstStyle/>
          <a:p>
            <a:fld id="{FB304E44-DC5A-4BBB-82BB-295DB7EB1D1F}" type="slidenum">
              <a:rPr lang="en-IN" smtClean="0">
                <a:latin typeface="Times New Roman" panose="02020603050405020304" pitchFamily="18" charset="0"/>
                <a:cs typeface="Times New Roman" panose="02020603050405020304" pitchFamily="18" charset="0"/>
              </a:rPr>
              <a:t>12</a:t>
            </a:fld>
            <a:endParaRPr lang="en-IN">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F17631CB-C98C-4588-A8C7-0F0A8BA54956}"/>
              </a:ext>
            </a:extLst>
          </p:cNvPr>
          <p:cNvSpPr/>
          <p:nvPr/>
        </p:nvSpPr>
        <p:spPr>
          <a:xfrm>
            <a:off x="2212259" y="2779909"/>
            <a:ext cx="7475080" cy="15856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4C58F2E2-2539-4753-A902-B3D8C0CBD26B}"/>
              </a:ext>
            </a:extLst>
          </p:cNvPr>
          <p:cNvSpPr txBox="1"/>
          <p:nvPr/>
        </p:nvSpPr>
        <p:spPr>
          <a:xfrm>
            <a:off x="3940742" y="3230783"/>
            <a:ext cx="4037259" cy="523220"/>
          </a:xfrm>
          <a:prstGeom prst="rect">
            <a:avLst/>
          </a:prstGeom>
          <a:noFill/>
        </p:spPr>
        <p:txBody>
          <a:bodyPr wrap="none" rtlCol="0">
            <a:spAutoFit/>
          </a:bodyPr>
          <a:lstStyle/>
          <a:p>
            <a:pPr algn="just" fontAlgn="base">
              <a:spcBef>
                <a:spcPts val="600"/>
              </a:spcBef>
              <a:spcAft>
                <a:spcPts val="600"/>
              </a:spcAft>
            </a:pPr>
            <a:r>
              <a:rPr lang="en-US" sz="2800" b="1" dirty="0">
                <a:solidFill>
                  <a:schemeClr val="bg1"/>
                </a:solidFill>
                <a:latin typeface="Times New Roman" panose="02020603050405020304" pitchFamily="18" charset="0"/>
                <a:cs typeface="Times New Roman" panose="02020603050405020304" pitchFamily="18" charset="0"/>
              </a:rPr>
              <a:t>EQUALISATION LEVY</a:t>
            </a:r>
          </a:p>
        </p:txBody>
      </p:sp>
      <p:sp>
        <p:nvSpPr>
          <p:cNvPr id="7"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5494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fld id="{B6F15528-21DE-4FAA-801E-634DDDAF4B2B}" type="slidenum">
              <a:rPr lang="en-US" smtClean="0"/>
              <a:pPr/>
              <a:t>13</a:t>
            </a:fld>
            <a:endParaRPr lang="en-US" dirty="0"/>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3020319760"/>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err="1">
                          <a:solidFill>
                            <a:schemeClr val="bg1"/>
                          </a:solidFill>
                          <a:effectLst/>
                          <a:latin typeface="Times New Roman" panose="02020603050405020304" pitchFamily="18" charset="0"/>
                          <a:ea typeface="+mn-ea"/>
                          <a:cs typeface="Times New Roman" panose="02020603050405020304" pitchFamily="18" charset="0"/>
                        </a:rPr>
                        <a:t>Equalisation</a:t>
                      </a:r>
                      <a:r>
                        <a:rPr lang="en-US" sz="1800" b="1" kern="1200" dirty="0">
                          <a:solidFill>
                            <a:schemeClr val="bg1"/>
                          </a:solidFill>
                          <a:effectLst/>
                          <a:latin typeface="Times New Roman" panose="02020603050405020304" pitchFamily="18" charset="0"/>
                          <a:ea typeface="+mn-ea"/>
                          <a:cs typeface="Times New Roman" panose="02020603050405020304" pitchFamily="18" charset="0"/>
                        </a:rPr>
                        <a:t> Levy – 1.0</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D13FA4B8-47BC-4191-83E1-7C892903D216}"/>
              </a:ext>
            </a:extLst>
          </p:cNvPr>
          <p:cNvSpPr txBox="1"/>
          <p:nvPr/>
        </p:nvSpPr>
        <p:spPr>
          <a:xfrm>
            <a:off x="457200" y="1277809"/>
            <a:ext cx="11277600" cy="5512278"/>
          </a:xfrm>
          <a:prstGeom prst="rect">
            <a:avLst/>
          </a:prstGeom>
          <a:noFill/>
        </p:spPr>
        <p:txBody>
          <a:bodyPr wrap="square">
            <a:spAutoFit/>
          </a:bodyPr>
          <a:lstStyle/>
          <a:p>
            <a:pPr marL="285750" lvl="0" indent="-285750" algn="just">
              <a:lnSpc>
                <a:spcPct val="140000"/>
              </a:lnSpc>
              <a:spcBef>
                <a:spcPts val="600"/>
              </a:spcBef>
              <a:spcAft>
                <a:spcPts val="600"/>
              </a:spcAft>
              <a:buClr>
                <a:srgbClr val="4590B8"/>
              </a:buClr>
              <a:buFont typeface="Wingdings" panose="05000000000000000000" pitchFamily="2" charset="2"/>
              <a:buChar char="Ø"/>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2016, India introduced a</a:t>
            </a:r>
            <a:r>
              <a:rPr kumimoji="0" lang="en-US" b="0" i="0" u="none" strike="noStrike" kern="1200" cap="none" spc="0"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b="1" i="0" u="none" strike="noStrike" kern="1200" cap="none" spc="0" normalizeH="0" noProof="0" dirty="0">
                <a:ln>
                  <a:noFill/>
                </a:ln>
                <a:solidFill>
                  <a:schemeClr val="accent1"/>
                </a:solidFill>
                <a:effectLst/>
                <a:uLnTx/>
                <a:uFillTx/>
                <a:latin typeface="Times New Roman" panose="02020603050405020304" pitchFamily="18" charset="0"/>
                <a:ea typeface="+mn-ea"/>
                <a:cs typeface="Times New Roman" panose="02020603050405020304" pitchFamily="18" charset="0"/>
              </a:rPr>
              <a:t>6%</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Equalization levy (‘EL’) </a:t>
            </a:r>
            <a:r>
              <a:rPr lang="en-IN" dirty="0">
                <a:solidFill>
                  <a:prstClr val="black"/>
                </a:solidFill>
                <a:latin typeface="Times New Roman" panose="02020603050405020304" pitchFamily="18" charset="0"/>
                <a:cs typeface="Times New Roman" panose="02020603050405020304" pitchFamily="18" charset="0"/>
              </a:rPr>
              <a:t>in line with BEPS Action Plan 1 recommendations. </a:t>
            </a:r>
          </a:p>
          <a:p>
            <a:pPr marL="285750" lvl="0" indent="-285750" algn="just">
              <a:lnSpc>
                <a:spcPct val="140000"/>
              </a:lnSpc>
              <a:spcBef>
                <a:spcPts val="600"/>
              </a:spcBef>
              <a:spcAft>
                <a:spcPts val="600"/>
              </a:spcAft>
              <a:buClr>
                <a:srgbClr val="4590B8"/>
              </a:buClr>
              <a:buFont typeface="Wingdings" panose="05000000000000000000" pitchFamily="2" charset="2"/>
              <a:buChar char="Ø"/>
              <a:defRPr/>
            </a:pPr>
            <a:r>
              <a:rPr lang="en-IN" dirty="0">
                <a:solidFill>
                  <a:prstClr val="black"/>
                </a:solidFill>
                <a:latin typeface="Times New Roman" panose="02020603050405020304" pitchFamily="18" charset="0"/>
                <a:cs typeface="Times New Roman" panose="02020603050405020304" pitchFamily="18" charset="0"/>
              </a:rPr>
              <a:t>This targeted mainly </a:t>
            </a:r>
            <a:r>
              <a:rPr lang="en-IN" b="1" dirty="0">
                <a:solidFill>
                  <a:schemeClr val="accent1"/>
                </a:solidFill>
                <a:latin typeface="Times New Roman" panose="02020603050405020304" pitchFamily="18" charset="0"/>
                <a:cs typeface="Times New Roman" panose="02020603050405020304" pitchFamily="18" charset="0"/>
              </a:rPr>
              <a:t>online advertising related services</a:t>
            </a:r>
            <a:r>
              <a:rPr lang="en-IN" b="1" dirty="0">
                <a:solidFill>
                  <a:prstClr val="black"/>
                </a:solidFill>
                <a:latin typeface="Times New Roman" panose="02020603050405020304" pitchFamily="18" charset="0"/>
                <a:cs typeface="Times New Roman" panose="02020603050405020304" pitchFamily="18" charset="0"/>
              </a:rPr>
              <a:t> </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received or receivable </a:t>
            </a:r>
            <a:r>
              <a:rPr kumimoji="0" lang="en-US" b="1" i="0" u="none" strike="noStrike" kern="1200" cap="none" spc="0" normalizeH="0" baseline="0" noProof="0" dirty="0">
                <a:ln>
                  <a:noFill/>
                </a:ln>
                <a:solidFill>
                  <a:schemeClr val="accent1"/>
                </a:solidFill>
                <a:effectLst/>
                <a:uLnTx/>
                <a:uFillTx/>
                <a:latin typeface="Times New Roman" panose="02020603050405020304" pitchFamily="18" charset="0"/>
                <a:ea typeface="+mn-ea"/>
                <a:cs typeface="Times New Roman" panose="02020603050405020304" pitchFamily="18" charset="0"/>
              </a:rPr>
              <a:t>by a non-resident</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from:</a:t>
            </a:r>
          </a:p>
          <a:p>
            <a:pPr marL="528638" marR="0" lvl="0" indent="-263525"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
              <a:tabLst/>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person resident in India and carrying on business or profession; or</a:t>
            </a:r>
          </a:p>
          <a:p>
            <a:pPr marL="528638" marR="0" lvl="0" indent="-263525"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
              <a:tabLst/>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NR having a permanent establishment in India</a:t>
            </a:r>
            <a:endPar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0" lvl="0" indent="-285750"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Ø"/>
              <a:tabLst/>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a:t>
            </a:r>
            <a:r>
              <a:rPr kumimoji="0" lang="en-US" b="1" i="0" u="none" strike="noStrike" kern="1200" cap="none" spc="0" normalizeH="0" baseline="0" noProof="0" dirty="0">
                <a:ln>
                  <a:noFill/>
                </a:ln>
                <a:solidFill>
                  <a:schemeClr val="accent1"/>
                </a:solidFill>
                <a:effectLst/>
                <a:uLnTx/>
                <a:uFillTx/>
                <a:latin typeface="Times New Roman" panose="02020603050405020304" pitchFamily="18" charset="0"/>
                <a:ea typeface="+mn-ea"/>
                <a:cs typeface="Times New Roman" panose="02020603050405020304" pitchFamily="18" charset="0"/>
              </a:rPr>
              <a:t>payer is obligated to deduct the EL</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from the amount paid or payable to NR.</a:t>
            </a:r>
          </a:p>
          <a:p>
            <a:pPr marL="285750" marR="0" lvl="0" indent="-285750"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Ø"/>
              <a:tabLst/>
              <a:defRPr/>
            </a:pPr>
            <a:r>
              <a:rPr lang="en-US" dirty="0">
                <a:solidFill>
                  <a:prstClr val="black"/>
                </a:solidFill>
                <a:latin typeface="Times New Roman" panose="02020603050405020304" pitchFamily="18" charset="0"/>
                <a:cs typeface="Times New Roman" panose="02020603050405020304" pitchFamily="18" charset="0"/>
              </a:rPr>
              <a:t>EL  not applicable if </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a:t>
            </a:r>
            <a:r>
              <a:rPr kumimoji="0" lang="en-US" b="1" i="0" u="none" strike="noStrike" kern="1200" cap="none" spc="0" normalizeH="0" baseline="0" noProof="0" dirty="0">
                <a:ln>
                  <a:noFill/>
                </a:ln>
                <a:solidFill>
                  <a:schemeClr val="accent1"/>
                </a:solidFill>
                <a:effectLst/>
                <a:uLnTx/>
                <a:uFillTx/>
                <a:latin typeface="Times New Roman" panose="02020603050405020304" pitchFamily="18" charset="0"/>
                <a:ea typeface="+mn-ea"/>
                <a:cs typeface="Times New Roman" panose="02020603050405020304" pitchFamily="18" charset="0"/>
              </a:rPr>
              <a:t>aggregate amount of consideration</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for the same in the previous year exceeds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INR 1,00,000.</a:t>
            </a:r>
          </a:p>
          <a:p>
            <a:pPr marL="285750" indent="-285750" algn="just">
              <a:lnSpc>
                <a:spcPct val="140000"/>
              </a:lnSpc>
              <a:spcBef>
                <a:spcPts val="600"/>
              </a:spcBef>
              <a:spcAft>
                <a:spcPts val="600"/>
              </a:spcAft>
              <a:buClr>
                <a:srgbClr val="4590B8"/>
              </a:buClr>
              <a:buFont typeface="Wingdings" panose="05000000000000000000" pitchFamily="2" charset="2"/>
              <a:buChar char="Ø"/>
              <a:defRPr/>
            </a:pPr>
            <a:r>
              <a:rPr lang="en-IN" dirty="0">
                <a:latin typeface="Times New Roman" panose="02020603050405020304" pitchFamily="18" charset="0"/>
                <a:cs typeface="Times New Roman" panose="02020603050405020304" pitchFamily="18" charset="0"/>
              </a:rPr>
              <a:t>S. 40(a)(</a:t>
            </a:r>
            <a:r>
              <a:rPr lang="en-IN" dirty="0" err="1">
                <a:latin typeface="Times New Roman" panose="02020603050405020304" pitchFamily="18" charset="0"/>
                <a:cs typeface="Times New Roman" panose="02020603050405020304" pitchFamily="18" charset="0"/>
              </a:rPr>
              <a:t>ib</a:t>
            </a:r>
            <a:r>
              <a:rPr lang="en-IN" dirty="0">
                <a:latin typeface="Times New Roman" panose="02020603050405020304" pitchFamily="18" charset="0"/>
                <a:cs typeface="Times New Roman" panose="02020603050405020304" pitchFamily="18" charset="0"/>
              </a:rPr>
              <a:t>) inserted under the ITA, for disallowing expense on account of non deduction of EL</a:t>
            </a:r>
            <a:endParaRPr lang="en-US" dirty="0">
              <a:latin typeface="Times New Roman" panose="02020603050405020304" pitchFamily="18" charset="0"/>
              <a:cs typeface="Times New Roman" panose="02020603050405020304" pitchFamily="18" charset="0"/>
            </a:endParaRPr>
          </a:p>
          <a:p>
            <a:pPr algn="just">
              <a:lnSpc>
                <a:spcPct val="140000"/>
              </a:lnSpc>
              <a:spcBef>
                <a:spcPts val="600"/>
              </a:spcBef>
              <a:spcAft>
                <a:spcPts val="600"/>
              </a:spcAft>
              <a:buClr>
                <a:srgbClr val="4590B8"/>
              </a:buClr>
              <a:defRPr/>
            </a:pPr>
            <a:endParaRPr lang="en-US" spc="10" dirty="0">
              <a:latin typeface="Times New Roman" panose="02020603050405020304" pitchFamily="18" charset="0"/>
              <a:cs typeface="Times New Roman" panose="02020603050405020304" pitchFamily="18" charset="0"/>
            </a:endParaRPr>
          </a:p>
          <a:p>
            <a:pPr marL="285750" marR="0" lvl="0" indent="-285750" algn="just" defTabSz="914400" rtl="0" eaLnBrk="1" fontAlgn="auto" latinLnBrk="0" hangingPunct="1">
              <a:lnSpc>
                <a:spcPct val="140000"/>
              </a:lnSpc>
              <a:spcBef>
                <a:spcPts val="0"/>
              </a:spcBef>
              <a:spcAft>
                <a:spcPts val="0"/>
              </a:spcAft>
              <a:buClr>
                <a:srgbClr val="4590B8"/>
              </a:buClr>
              <a:buSzTx/>
              <a:buFont typeface="Wingdings" panose="05000000000000000000" pitchFamily="2" charset="2"/>
              <a:buChar char="Ø"/>
              <a:tabLst/>
              <a:defRPr/>
            </a:pPr>
            <a:endParaRPr kumimoji="0" lang="en-US" sz="1800"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endParaRPr>
          </a:p>
          <a:p>
            <a:pPr marL="719138" indent="-358775" algn="just">
              <a:lnSpc>
                <a:spcPct val="140000"/>
              </a:lnSpc>
              <a:buClr>
                <a:schemeClr val="accent2"/>
              </a:buClr>
              <a:buFont typeface="+mj-lt"/>
              <a:buAutoNum type="alphaLcPeriod"/>
            </a:pPr>
            <a:endParaRPr lang="en-US" dirty="0">
              <a:latin typeface="Times New Roman" panose="02020603050405020304" pitchFamily="18" charset="0"/>
              <a:cs typeface="Times New Roman" panose="02020603050405020304" pitchFamily="18" charset="0"/>
            </a:endParaRPr>
          </a:p>
        </p:txBody>
      </p:sp>
      <p:sp>
        <p:nvSpPr>
          <p:cNvPr id="7" name="Footer Placeholder 3"/>
          <p:cNvSpPr>
            <a:spLocks noGrp="1"/>
          </p:cNvSpPr>
          <p:nvPr>
            <p:ph type="ftr" sz="quarter" idx="11"/>
          </p:nvPr>
        </p:nvSpPr>
        <p:spPr>
          <a:xfrm>
            <a:off x="474190" y="6492875"/>
            <a:ext cx="6917210" cy="365125"/>
          </a:xfrm>
        </p:spPr>
        <p:txBody>
          <a:bodyPr/>
          <a:lstStyle/>
          <a:p>
            <a:r>
              <a:rPr lang="en-US" dirty="0"/>
              <a:t>T. P. </a:t>
            </a:r>
            <a:r>
              <a:rPr lang="en-US" dirty="0" err="1"/>
              <a:t>Ostwal</a:t>
            </a:r>
            <a:r>
              <a:rPr lang="en-US" dirty="0"/>
              <a:t> &amp; Associates LLP</a:t>
            </a:r>
          </a:p>
        </p:txBody>
      </p:sp>
      <p:sp>
        <p:nvSpPr>
          <p:cNvPr id="9"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4106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3890071017"/>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err="1">
                          <a:solidFill>
                            <a:schemeClr val="bg1"/>
                          </a:solidFill>
                          <a:effectLst/>
                          <a:latin typeface="Times New Roman" panose="02020603050405020304" pitchFamily="18" charset="0"/>
                          <a:ea typeface="+mn-ea"/>
                          <a:cs typeface="Times New Roman" panose="02020603050405020304" pitchFamily="18" charset="0"/>
                        </a:rPr>
                        <a:t>Equalisation</a:t>
                      </a:r>
                      <a:r>
                        <a:rPr lang="en-US" sz="1800" b="1" kern="1200" dirty="0">
                          <a:solidFill>
                            <a:schemeClr val="bg1"/>
                          </a:solidFill>
                          <a:effectLst/>
                          <a:latin typeface="Times New Roman" panose="02020603050405020304" pitchFamily="18" charset="0"/>
                          <a:ea typeface="+mn-ea"/>
                          <a:cs typeface="Times New Roman" panose="02020603050405020304" pitchFamily="18" charset="0"/>
                        </a:rPr>
                        <a:t> Levy – 1.0</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 &amp; Associates LLP</a:t>
            </a:r>
          </a:p>
        </p:txBody>
      </p:sp>
      <p:sp>
        <p:nvSpPr>
          <p:cNvPr id="9" name="Rectangle 8">
            <a:extLst>
              <a:ext uri="{FF2B5EF4-FFF2-40B4-BE49-F238E27FC236}">
                <a16:creationId xmlns:a16="http://schemas.microsoft.com/office/drawing/2014/main" id="{C79F7DFB-96EE-4481-89C6-5240855FE929}"/>
              </a:ext>
            </a:extLst>
          </p:cNvPr>
          <p:cNvSpPr/>
          <p:nvPr/>
        </p:nvSpPr>
        <p:spPr>
          <a:xfrm>
            <a:off x="892192" y="1843486"/>
            <a:ext cx="2538706" cy="4031028"/>
          </a:xfrm>
          <a:prstGeom prst="rect">
            <a:avLst/>
          </a:prstGeom>
          <a:solidFill>
            <a:schemeClr val="bg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NON RESIDENT </a:t>
            </a:r>
          </a:p>
          <a:p>
            <a:pPr algn="ctr"/>
            <a:endParaRPr lang="en-US" b="1" dirty="0">
              <a:solidFill>
                <a:schemeClr val="tx1"/>
              </a:solidFill>
              <a:latin typeface="Times New Roman" panose="02020603050405020304" pitchFamily="18" charset="0"/>
              <a:cs typeface="Times New Roman" panose="02020603050405020304" pitchFamily="18" charset="0"/>
            </a:endParaRPr>
          </a:p>
          <a:p>
            <a:pPr marL="176213" indent="-176213"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No PE in India</a:t>
            </a:r>
          </a:p>
          <a:p>
            <a:pPr marL="176213" indent="-176213"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In case of PE in India, specified services not effectively connected with such PE</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CF923ABD-AEB0-47CC-9EBA-0E6982323609}"/>
              </a:ext>
            </a:extLst>
          </p:cNvPr>
          <p:cNvSpPr/>
          <p:nvPr/>
        </p:nvSpPr>
        <p:spPr>
          <a:xfrm>
            <a:off x="7462306" y="1843487"/>
            <a:ext cx="3679723" cy="403102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PERSON</a:t>
            </a:r>
          </a:p>
          <a:p>
            <a:pPr algn="ctr"/>
            <a:endParaRPr lang="en-US" b="1" dirty="0">
              <a:solidFill>
                <a:schemeClr val="tx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Resident in India &amp; carrying on business or profession</a:t>
            </a:r>
          </a:p>
          <a:p>
            <a:pPr algn="ctr"/>
            <a:r>
              <a:rPr lang="en-IN" b="1" dirty="0">
                <a:solidFill>
                  <a:schemeClr val="tx1"/>
                </a:solidFill>
                <a:latin typeface="Times New Roman" panose="02020603050405020304" pitchFamily="18" charset="0"/>
                <a:cs typeface="Times New Roman" panose="02020603050405020304" pitchFamily="18" charset="0"/>
              </a:rPr>
              <a:t>OR</a:t>
            </a:r>
          </a:p>
          <a:p>
            <a:pPr marL="285750" indent="-285750"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Non-resident having PE in India</a:t>
            </a:r>
          </a:p>
          <a:p>
            <a:pPr algn="ctr"/>
            <a:r>
              <a:rPr lang="en-IN" b="1" dirty="0">
                <a:solidFill>
                  <a:schemeClr val="tx1"/>
                </a:solidFill>
                <a:latin typeface="Times New Roman" panose="02020603050405020304" pitchFamily="18" charset="0"/>
                <a:cs typeface="Times New Roman" panose="02020603050405020304" pitchFamily="18" charset="0"/>
              </a:rPr>
              <a:t>AND</a:t>
            </a:r>
          </a:p>
          <a:p>
            <a:pPr marL="285750" indent="-285750"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Service is taken for the purpose of carrying out business or profession (i.e. not for personal use)</a:t>
            </a:r>
            <a:endParaRPr lang="en-US" b="1" dirty="0">
              <a:solidFill>
                <a:schemeClr val="tx1"/>
              </a:solidFill>
              <a:latin typeface="Times New Roman" panose="02020603050405020304" pitchFamily="18" charset="0"/>
              <a:cs typeface="Times New Roman" panose="02020603050405020304" pitchFamily="18" charset="0"/>
            </a:endParaRPr>
          </a:p>
        </p:txBody>
      </p:sp>
      <p:cxnSp>
        <p:nvCxnSpPr>
          <p:cNvPr id="11" name="Straight Connector 10">
            <a:extLst>
              <a:ext uri="{FF2B5EF4-FFF2-40B4-BE49-F238E27FC236}">
                <a16:creationId xmlns:a16="http://schemas.microsoft.com/office/drawing/2014/main" id="{7F9F02C8-C91E-4489-A794-1F82B3064934}"/>
              </a:ext>
            </a:extLst>
          </p:cNvPr>
          <p:cNvCxnSpPr>
            <a:cxnSpLocks/>
          </p:cNvCxnSpPr>
          <p:nvPr/>
        </p:nvCxnSpPr>
        <p:spPr>
          <a:xfrm>
            <a:off x="5370854" y="1843486"/>
            <a:ext cx="0" cy="4370276"/>
          </a:xfrm>
          <a:prstGeom prst="line">
            <a:avLst/>
          </a:prstGeom>
          <a:ln w="9525"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 name="TextBox 11">
            <a:extLst>
              <a:ext uri="{FF2B5EF4-FFF2-40B4-BE49-F238E27FC236}">
                <a16:creationId xmlns:a16="http://schemas.microsoft.com/office/drawing/2014/main" id="{42CEC202-225A-4217-A488-523B26323D6E}"/>
              </a:ext>
            </a:extLst>
          </p:cNvPr>
          <p:cNvSpPr txBox="1"/>
          <p:nvPr/>
        </p:nvSpPr>
        <p:spPr>
          <a:xfrm>
            <a:off x="5712073" y="1971588"/>
            <a:ext cx="1150368" cy="369332"/>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 INDIA </a:t>
            </a:r>
            <a:endParaRPr lang="en-IN" b="1"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AA70B574-036F-4DBA-8321-BABF559CC1B2}"/>
              </a:ext>
            </a:extLst>
          </p:cNvPr>
          <p:cNvSpPr txBox="1"/>
          <p:nvPr/>
        </p:nvSpPr>
        <p:spPr>
          <a:xfrm>
            <a:off x="3361032" y="1968162"/>
            <a:ext cx="2030764"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OUTSIDE INDIA</a:t>
            </a:r>
            <a:endParaRPr lang="en-IN" b="1" dirty="0">
              <a:latin typeface="Times New Roman" panose="02020603050405020304" pitchFamily="18" charset="0"/>
              <a:cs typeface="Times New Roman" panose="02020603050405020304" pitchFamily="18" charset="0"/>
            </a:endParaRPr>
          </a:p>
        </p:txBody>
      </p:sp>
      <p:sp>
        <p:nvSpPr>
          <p:cNvPr id="14" name="Arrow: Right 21">
            <a:extLst>
              <a:ext uri="{FF2B5EF4-FFF2-40B4-BE49-F238E27FC236}">
                <a16:creationId xmlns:a16="http://schemas.microsoft.com/office/drawing/2014/main" id="{AC3C4F38-1DA6-4547-A145-97BA7CE0E5F5}"/>
              </a:ext>
            </a:extLst>
          </p:cNvPr>
          <p:cNvSpPr/>
          <p:nvPr/>
        </p:nvSpPr>
        <p:spPr>
          <a:xfrm>
            <a:off x="3430898" y="2808414"/>
            <a:ext cx="4052875" cy="167711"/>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sp>
        <p:nvSpPr>
          <p:cNvPr id="15" name="Arrow: Right 22">
            <a:extLst>
              <a:ext uri="{FF2B5EF4-FFF2-40B4-BE49-F238E27FC236}">
                <a16:creationId xmlns:a16="http://schemas.microsoft.com/office/drawing/2014/main" id="{419C249F-1CDE-4F6D-806D-A0688188AEAF}"/>
              </a:ext>
            </a:extLst>
          </p:cNvPr>
          <p:cNvSpPr/>
          <p:nvPr/>
        </p:nvSpPr>
        <p:spPr>
          <a:xfrm rot="10800000">
            <a:off x="3430898" y="4445613"/>
            <a:ext cx="4052875" cy="228571"/>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B902595-1B16-4BA6-9493-C2A98ED23EDB}"/>
              </a:ext>
            </a:extLst>
          </p:cNvPr>
          <p:cNvSpPr txBox="1"/>
          <p:nvPr/>
        </p:nvSpPr>
        <p:spPr>
          <a:xfrm>
            <a:off x="3686564" y="4674185"/>
            <a:ext cx="3608035" cy="1200329"/>
          </a:xfrm>
          <a:prstGeom prst="rect">
            <a:avLst/>
          </a:prstGeom>
          <a:solidFill>
            <a:schemeClr val="bg1"/>
          </a:solidFill>
        </p:spPr>
        <p:txBody>
          <a:bodyPr wrap="square" rtlCol="0">
            <a:spAutoFit/>
          </a:bodyPr>
          <a:lstStyle/>
          <a:p>
            <a:pPr algn="ctr"/>
            <a:r>
              <a:rPr lang="en-IN" dirty="0">
                <a:latin typeface="Times New Roman" panose="02020603050405020304" pitchFamily="18" charset="0"/>
                <a:cs typeface="Times New Roman" panose="02020603050405020304" pitchFamily="18" charset="0"/>
              </a:rPr>
              <a:t>Deduct EL @ 6% on gross consideration, unless aggregate amount for specified services ≤ ₹1 lakh in a previous year</a:t>
            </a:r>
          </a:p>
        </p:txBody>
      </p:sp>
      <p:sp>
        <p:nvSpPr>
          <p:cNvPr id="17" name="TextBox 16">
            <a:extLst>
              <a:ext uri="{FF2B5EF4-FFF2-40B4-BE49-F238E27FC236}">
                <a16:creationId xmlns:a16="http://schemas.microsoft.com/office/drawing/2014/main" id="{89AD6288-554A-4AA1-92FB-3F02E27035C9}"/>
              </a:ext>
            </a:extLst>
          </p:cNvPr>
          <p:cNvSpPr txBox="1"/>
          <p:nvPr/>
        </p:nvSpPr>
        <p:spPr>
          <a:xfrm>
            <a:off x="3959443" y="2404460"/>
            <a:ext cx="3149273" cy="369332"/>
          </a:xfrm>
          <a:prstGeom prst="rect">
            <a:avLst/>
          </a:prstGeom>
          <a:solidFill>
            <a:schemeClr val="bg1"/>
          </a:solidFill>
        </p:spPr>
        <p:txBody>
          <a:bodyPr wrap="square" rtlCol="0">
            <a:spAutoFit/>
          </a:bodyPr>
          <a:lstStyle/>
          <a:p>
            <a:r>
              <a:rPr lang="en-IN" dirty="0">
                <a:latin typeface="Times New Roman" panose="02020603050405020304" pitchFamily="18" charset="0"/>
                <a:cs typeface="Times New Roman" panose="02020603050405020304" pitchFamily="18" charset="0"/>
              </a:rPr>
              <a:t>Rendering of Specified Service</a:t>
            </a:r>
          </a:p>
        </p:txBody>
      </p:sp>
      <p:sp>
        <p:nvSpPr>
          <p:cNvPr id="18"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4492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fld id="{B6F15528-21DE-4FAA-801E-634DDDAF4B2B}" type="slidenum">
              <a:rPr lang="en-US" smtClean="0"/>
              <a:pPr/>
              <a:t>15</a:t>
            </a:fld>
            <a:endParaRPr lang="en-US" dirty="0"/>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4056217937"/>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err="1">
                          <a:solidFill>
                            <a:schemeClr val="bg1"/>
                          </a:solidFill>
                          <a:effectLst/>
                          <a:latin typeface="Times New Roman" panose="02020603050405020304" pitchFamily="18" charset="0"/>
                          <a:ea typeface="+mn-ea"/>
                          <a:cs typeface="Times New Roman" panose="02020603050405020304" pitchFamily="18" charset="0"/>
                        </a:rPr>
                        <a:t>Equalisation</a:t>
                      </a:r>
                      <a:r>
                        <a:rPr lang="en-US" sz="1800" b="1" kern="1200" dirty="0">
                          <a:solidFill>
                            <a:schemeClr val="bg1"/>
                          </a:solidFill>
                          <a:effectLst/>
                          <a:latin typeface="Times New Roman" panose="02020603050405020304" pitchFamily="18" charset="0"/>
                          <a:ea typeface="+mn-ea"/>
                          <a:cs typeface="Times New Roman" panose="02020603050405020304" pitchFamily="18" charset="0"/>
                        </a:rPr>
                        <a:t> Levy – 2.0</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D13FA4B8-47BC-4191-83E1-7C892903D216}"/>
              </a:ext>
            </a:extLst>
          </p:cNvPr>
          <p:cNvSpPr txBox="1"/>
          <p:nvPr/>
        </p:nvSpPr>
        <p:spPr>
          <a:xfrm>
            <a:off x="457200" y="1052052"/>
            <a:ext cx="11277600" cy="5900077"/>
          </a:xfrm>
          <a:prstGeom prst="rect">
            <a:avLst/>
          </a:prstGeom>
          <a:noFill/>
        </p:spPr>
        <p:txBody>
          <a:bodyPr wrap="square">
            <a:spAutoFit/>
          </a:bodyPr>
          <a:lstStyle/>
          <a:p>
            <a:pPr marL="285750" marR="0" lvl="0" indent="-285750"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Ø"/>
              <a:tabLst/>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 new EL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 2%</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shall be levied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w.e.f. 1 April 2020</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on the amount of consideration received or receivable by an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e-commerce operator</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from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e-commerce supply or services</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made or provided or facilitated by it—</a:t>
            </a:r>
          </a:p>
          <a:p>
            <a:pPr marL="533400" lvl="0" indent="-258763" algn="just">
              <a:lnSpc>
                <a:spcPct val="140000"/>
              </a:lnSpc>
              <a:spcBef>
                <a:spcPts val="600"/>
              </a:spcBef>
              <a:spcAft>
                <a:spcPts val="600"/>
              </a:spcAft>
              <a:buClr>
                <a:srgbClr val="4590B8"/>
              </a:buClr>
              <a:buFont typeface="Wingdings" panose="05000000000000000000" pitchFamily="2" charset="2"/>
              <a:buChar char="§"/>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 a person resident in India </a:t>
            </a:r>
            <a:r>
              <a:rPr lang="en-IN" dirty="0">
                <a:solidFill>
                  <a:prstClr val="black"/>
                </a:solidFill>
                <a:latin typeface="Times New Roman" panose="02020603050405020304" pitchFamily="18" charset="0"/>
                <a:cs typeface="Times New Roman" panose="02020603050405020304" pitchFamily="18" charset="0"/>
              </a:rPr>
              <a:t>(i.e. both B2B and B2C transactions)</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533400" marR="0" lvl="0" indent="-258763"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
              <a:tabLst/>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 a non-resident in re</a:t>
            </a:r>
            <a:r>
              <a:rPr kumimoji="0" lang="en-US" b="0" i="0" u="none" strike="noStrike" kern="1200" cap="none" spc="0" normalizeH="0" baseline="0" noProof="0" dirty="0">
                <a:ln>
                  <a:noFill/>
                </a:ln>
                <a:effectLst/>
                <a:uLnTx/>
                <a:uFillTx/>
                <a:latin typeface="Times New Roman" panose="02020603050405020304" pitchFamily="18" charset="0"/>
                <a:ea typeface="+mn-ea"/>
                <a:cs typeface="Times New Roman" panose="02020603050405020304" pitchFamily="18" charset="0"/>
              </a:rPr>
              <a:t>spect of:</a:t>
            </a:r>
          </a:p>
          <a:p>
            <a:pPr marL="895350" lvl="0" indent="-285750" algn="just">
              <a:lnSpc>
                <a:spcPct val="140000"/>
              </a:lnSpc>
              <a:spcBef>
                <a:spcPts val="600"/>
              </a:spcBef>
              <a:spcAft>
                <a:spcPts val="600"/>
              </a:spcAft>
              <a:buClr>
                <a:srgbClr val="4590B8"/>
              </a:buClr>
              <a:buSzPct val="100000"/>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sale of advertisement, which targets a customer resident in India or who accesses the advertisement through IP address located in India, and</a:t>
            </a:r>
          </a:p>
          <a:p>
            <a:pPr marL="895350" lvl="0" indent="-285750" algn="just">
              <a:lnSpc>
                <a:spcPct val="140000"/>
              </a:lnSpc>
              <a:spcBef>
                <a:spcPts val="600"/>
              </a:spcBef>
              <a:spcAft>
                <a:spcPts val="600"/>
              </a:spcAft>
              <a:buClr>
                <a:srgbClr val="4590B8"/>
              </a:buClr>
              <a:buSzPct val="100000"/>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sale of data, collected from a person resident in India or who uses IP address located in India</a:t>
            </a:r>
            <a:endParaRPr kumimoji="0" lang="en-US" b="0"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endParaRPr>
          </a:p>
          <a:p>
            <a:pPr marL="533400" marR="0" lvl="0" indent="-258763"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
              <a:tabLst/>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 a person who buys such goods or services or both using IP address located in India</a:t>
            </a:r>
          </a:p>
          <a:p>
            <a:pPr marL="285750" lvl="0" indent="-285750" algn="just">
              <a:lnSpc>
                <a:spcPct val="140000"/>
              </a:lnSpc>
              <a:spcBef>
                <a:spcPts val="600"/>
              </a:spcBef>
              <a:spcAft>
                <a:spcPts val="600"/>
              </a:spcAft>
              <a:buClr>
                <a:srgbClr val="4590B8"/>
              </a:buClr>
              <a:buFont typeface="Wingdings" panose="05000000000000000000" pitchFamily="2" charset="2"/>
              <a:buChar char="Ø"/>
              <a:defRPr/>
            </a:pPr>
            <a:r>
              <a:rPr lang="en-US" b="1" dirty="0">
                <a:solidFill>
                  <a:schemeClr val="accent1"/>
                </a:solidFill>
                <a:latin typeface="Times New Roman" panose="02020603050405020304" pitchFamily="18" charset="0"/>
                <a:cs typeface="Times New Roman" panose="02020603050405020304" pitchFamily="18" charset="0"/>
              </a:rPr>
              <a:t>“E-commerce operator”</a:t>
            </a:r>
            <a:r>
              <a:rPr lang="en-US" dirty="0">
                <a:latin typeface="Times New Roman" panose="02020603050405020304" pitchFamily="18" charset="0"/>
                <a:cs typeface="Times New Roman" panose="02020603050405020304" pitchFamily="18" charset="0"/>
              </a:rPr>
              <a:t> means a non-resident who owns, operates or manages digital or electronic facility or platform for online sale of goods or online provision of services or both</a:t>
            </a:r>
            <a:endParaRPr kumimoji="0" lang="en-US"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285750" lvl="0" indent="-285750" algn="just">
              <a:lnSpc>
                <a:spcPct val="140000"/>
              </a:lnSpc>
              <a:buClr>
                <a:schemeClr val="accent2"/>
              </a:buClr>
              <a:buFont typeface="Wingdings" panose="05000000000000000000" pitchFamily="2" charset="2"/>
              <a:buChar char="Ø"/>
            </a:pPr>
            <a:r>
              <a:rPr lang="en-US" b="1" dirty="0">
                <a:solidFill>
                  <a:schemeClr val="accent1"/>
                </a:solidFill>
                <a:latin typeface="Times New Roman" panose="02020603050405020304" pitchFamily="18" charset="0"/>
                <a:cs typeface="Times New Roman" panose="02020603050405020304" pitchFamily="18" charset="0"/>
              </a:rPr>
              <a:t>E-commerce operator is obligated to pay</a:t>
            </a:r>
            <a:r>
              <a:rPr lang="en-US" dirty="0">
                <a:latin typeface="Times New Roman" panose="02020603050405020304" pitchFamily="18" charset="0"/>
                <a:cs typeface="Times New Roman" panose="02020603050405020304" pitchFamily="18" charset="0"/>
              </a:rPr>
              <a:t> EL 2.0</a:t>
            </a:r>
          </a:p>
          <a:p>
            <a:pPr marL="719138" indent="-358775" algn="just">
              <a:lnSpc>
                <a:spcPct val="140000"/>
              </a:lnSpc>
              <a:buClr>
                <a:schemeClr val="accent2"/>
              </a:buClr>
              <a:buFont typeface="+mj-lt"/>
              <a:buAutoNum type="alphaLcPeriod"/>
            </a:pPr>
            <a:endParaRPr lang="en-US" dirty="0">
              <a:latin typeface="Times New Roman" panose="02020603050405020304" pitchFamily="18" charset="0"/>
              <a:cs typeface="Times New Roman" panose="02020603050405020304" pitchFamily="18" charset="0"/>
            </a:endParaRPr>
          </a:p>
        </p:txBody>
      </p:sp>
      <p:sp>
        <p:nvSpPr>
          <p:cNvPr id="7" name="Footer Placeholder 3"/>
          <p:cNvSpPr>
            <a:spLocks noGrp="1"/>
          </p:cNvSpPr>
          <p:nvPr>
            <p:ph type="ftr" sz="quarter" idx="11"/>
          </p:nvPr>
        </p:nvSpPr>
        <p:spPr>
          <a:xfrm>
            <a:off x="474190" y="6492875"/>
            <a:ext cx="6917210" cy="365125"/>
          </a:xfrm>
        </p:spPr>
        <p:txBody>
          <a:bodyPr/>
          <a:lstStyle/>
          <a:p>
            <a:r>
              <a:rPr lang="en-US" dirty="0"/>
              <a:t>T. P. </a:t>
            </a:r>
            <a:r>
              <a:rPr lang="en-US" dirty="0" err="1"/>
              <a:t>Ostwal</a:t>
            </a:r>
            <a:r>
              <a:rPr lang="en-US" dirty="0"/>
              <a:t> &amp; Associates LLP</a:t>
            </a:r>
          </a:p>
        </p:txBody>
      </p:sp>
      <p:sp>
        <p:nvSpPr>
          <p:cNvPr id="13"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4075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fld id="{B6F15528-21DE-4FAA-801E-634DDDAF4B2B}" type="slidenum">
              <a:rPr lang="en-US" smtClean="0"/>
              <a:pPr/>
              <a:t>16</a:t>
            </a:fld>
            <a:endParaRPr lang="en-US" dirty="0"/>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2487582880"/>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err="1">
                          <a:solidFill>
                            <a:schemeClr val="bg1"/>
                          </a:solidFill>
                          <a:effectLst/>
                          <a:latin typeface="Times New Roman" panose="02020603050405020304" pitchFamily="18" charset="0"/>
                          <a:ea typeface="+mn-ea"/>
                          <a:cs typeface="Times New Roman" panose="02020603050405020304" pitchFamily="18" charset="0"/>
                        </a:rPr>
                        <a:t>Equalisation</a:t>
                      </a:r>
                      <a:r>
                        <a:rPr lang="en-US" sz="1800" b="1" kern="1200" dirty="0">
                          <a:solidFill>
                            <a:schemeClr val="bg1"/>
                          </a:solidFill>
                          <a:effectLst/>
                          <a:latin typeface="Times New Roman" panose="02020603050405020304" pitchFamily="18" charset="0"/>
                          <a:ea typeface="+mn-ea"/>
                          <a:cs typeface="Times New Roman" panose="02020603050405020304" pitchFamily="18" charset="0"/>
                        </a:rPr>
                        <a:t> Levy – 2.0</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D13FA4B8-47BC-4191-83E1-7C892903D216}"/>
              </a:ext>
            </a:extLst>
          </p:cNvPr>
          <p:cNvSpPr txBox="1"/>
          <p:nvPr/>
        </p:nvSpPr>
        <p:spPr>
          <a:xfrm>
            <a:off x="457200" y="1125792"/>
            <a:ext cx="11277600" cy="5746188"/>
          </a:xfrm>
          <a:prstGeom prst="rect">
            <a:avLst/>
          </a:prstGeom>
          <a:noFill/>
        </p:spPr>
        <p:txBody>
          <a:bodyPr wrap="square">
            <a:spAutoFit/>
          </a:bodyPr>
          <a:lstStyle/>
          <a:p>
            <a:pPr marL="285750" lvl="0" indent="-285750" algn="just">
              <a:lnSpc>
                <a:spcPct val="140000"/>
              </a:lnSpc>
              <a:spcBef>
                <a:spcPts val="600"/>
              </a:spcBef>
              <a:spcAft>
                <a:spcPts val="600"/>
              </a:spcAft>
              <a:buClr>
                <a:srgbClr val="4590B8"/>
              </a:buClr>
              <a:buFont typeface="Wingdings" panose="05000000000000000000" pitchFamily="2" charset="2"/>
              <a:buChar char="Ø"/>
              <a:defRPr/>
            </a:pPr>
            <a:r>
              <a:rPr lang="en-IN" dirty="0">
                <a:solidFill>
                  <a:prstClr val="black"/>
                </a:solidFill>
                <a:latin typeface="Times New Roman" panose="02020603050405020304" pitchFamily="18" charset="0"/>
                <a:cs typeface="Times New Roman" panose="02020603050405020304" pitchFamily="18" charset="0"/>
              </a:rPr>
              <a:t>“</a:t>
            </a:r>
            <a:r>
              <a:rPr lang="en-IN" b="1" dirty="0">
                <a:solidFill>
                  <a:schemeClr val="accent1"/>
                </a:solidFill>
                <a:latin typeface="Times New Roman" panose="02020603050405020304" pitchFamily="18" charset="0"/>
                <a:cs typeface="Times New Roman" panose="02020603050405020304" pitchFamily="18" charset="0"/>
              </a:rPr>
              <a:t>E-commerce supply or services</a:t>
            </a:r>
            <a:r>
              <a:rPr lang="en-IN" dirty="0">
                <a:solidFill>
                  <a:prstClr val="black"/>
                </a:solidFill>
                <a:latin typeface="Times New Roman" panose="02020603050405020304" pitchFamily="18" charset="0"/>
                <a:cs typeface="Times New Roman" panose="02020603050405020304" pitchFamily="18" charset="0"/>
              </a:rPr>
              <a:t>” means—</a:t>
            </a:r>
          </a:p>
          <a:p>
            <a:pPr marL="904875" lvl="0" indent="-285750" algn="just">
              <a:lnSpc>
                <a:spcPct val="140000"/>
              </a:lnSpc>
              <a:spcBef>
                <a:spcPts val="300"/>
              </a:spcBef>
              <a:spcAft>
                <a:spcPts val="3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online sale of goods owned by the e-commerce operator; or</a:t>
            </a:r>
          </a:p>
          <a:p>
            <a:pPr marL="904875" lvl="0" indent="-285750" algn="just">
              <a:lnSpc>
                <a:spcPct val="140000"/>
              </a:lnSpc>
              <a:spcBef>
                <a:spcPts val="300"/>
              </a:spcBef>
              <a:spcAft>
                <a:spcPts val="3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online provision of services provided by the e-commerce operator; or</a:t>
            </a:r>
          </a:p>
          <a:p>
            <a:pPr marL="904875" lvl="0" indent="-285750" algn="just">
              <a:lnSpc>
                <a:spcPct val="140000"/>
              </a:lnSpc>
              <a:spcBef>
                <a:spcPts val="300"/>
              </a:spcBef>
              <a:spcAft>
                <a:spcPts val="3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online sale of goods or provision of services or both, facilitated by the e-commerce operator</a:t>
            </a:r>
          </a:p>
          <a:p>
            <a:pPr marL="904875" lvl="0" indent="-285750" algn="just">
              <a:lnSpc>
                <a:spcPct val="140000"/>
              </a:lnSpc>
              <a:spcBef>
                <a:spcPts val="300"/>
              </a:spcBef>
              <a:spcAft>
                <a:spcPts val="3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any combination of activities listed in clause (</a:t>
            </a:r>
            <a:r>
              <a:rPr lang="en-IN" dirty="0" err="1">
                <a:solidFill>
                  <a:prstClr val="black"/>
                </a:solidFill>
                <a:latin typeface="Times New Roman" panose="02020603050405020304" pitchFamily="18" charset="0"/>
                <a:cs typeface="Times New Roman" panose="02020603050405020304" pitchFamily="18" charset="0"/>
              </a:rPr>
              <a:t>i</a:t>
            </a:r>
            <a:r>
              <a:rPr lang="en-IN" dirty="0">
                <a:solidFill>
                  <a:prstClr val="black"/>
                </a:solidFill>
                <a:latin typeface="Times New Roman" panose="02020603050405020304" pitchFamily="18" charset="0"/>
                <a:cs typeface="Times New Roman" panose="02020603050405020304" pitchFamily="18" charset="0"/>
              </a:rPr>
              <a:t>), (ii) or clause (iii);]</a:t>
            </a:r>
          </a:p>
          <a:p>
            <a:pPr marL="285750" marR="0" lvl="0" indent="-285750"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Ø"/>
              <a:tabLst/>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EL 2.0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shall not be charged</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kumimoji="0" lang="en-US" sz="1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33400" marR="0" lvl="0" indent="-258763"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
              <a:tabLst/>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where the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e-commerce operator has a permanent establishment in India</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and the e-commerce supply or services is effectively connected with such permanent establishment;</a:t>
            </a:r>
          </a:p>
          <a:p>
            <a:pPr marL="533400" marR="0" lvl="0" indent="-258763"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
              <a:tabLst/>
              <a:defRPr/>
            </a:pP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where the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EL 1.0 (6%) is leviable</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or</a:t>
            </a:r>
          </a:p>
          <a:p>
            <a:pPr marL="533400" marR="0" lvl="0" indent="-258763" algn="just" defTabSz="914400" rtl="0" eaLnBrk="1" fontAlgn="auto" latinLnBrk="0" hangingPunct="1">
              <a:lnSpc>
                <a:spcPct val="140000"/>
              </a:lnSpc>
              <a:spcBef>
                <a:spcPts val="600"/>
              </a:spcBef>
              <a:spcAft>
                <a:spcPts val="600"/>
              </a:spcAft>
              <a:buClr>
                <a:srgbClr val="4590B8"/>
              </a:buClr>
              <a:buSzTx/>
              <a:buFont typeface="Wingdings" panose="05000000000000000000" pitchFamily="2" charset="2"/>
              <a:buChar char="§"/>
              <a:tabLst/>
              <a:defRPr/>
            </a:pP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sales, turnover or gross receipts</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of the e-commerce operator from the e-commerce supply or services is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less than</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mn-ea"/>
                <a:cs typeface="Times New Roman" panose="02020603050405020304" pitchFamily="18" charset="0"/>
              </a:rPr>
              <a:t>INR 2 crore</a:t>
            </a:r>
            <a:r>
              <a:rPr kumimoji="0" lang="en-US"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during the previous year.</a:t>
            </a:r>
          </a:p>
          <a:p>
            <a:pPr marL="719138" indent="-358775" algn="just">
              <a:lnSpc>
                <a:spcPct val="140000"/>
              </a:lnSpc>
              <a:buClr>
                <a:schemeClr val="accent2"/>
              </a:buClr>
              <a:buFont typeface="+mj-lt"/>
              <a:buAutoNum type="alphaLcPeriod"/>
            </a:pPr>
            <a:endParaRPr lang="en-US" dirty="0">
              <a:latin typeface="Times New Roman" panose="02020603050405020304" pitchFamily="18" charset="0"/>
              <a:cs typeface="Times New Roman" panose="02020603050405020304" pitchFamily="18" charset="0"/>
            </a:endParaRPr>
          </a:p>
        </p:txBody>
      </p:sp>
      <p:sp>
        <p:nvSpPr>
          <p:cNvPr id="7" name="Footer Placeholder 3"/>
          <p:cNvSpPr>
            <a:spLocks noGrp="1"/>
          </p:cNvSpPr>
          <p:nvPr>
            <p:ph type="ftr" sz="quarter" idx="11"/>
          </p:nvPr>
        </p:nvSpPr>
        <p:spPr>
          <a:xfrm>
            <a:off x="474190" y="6492875"/>
            <a:ext cx="6917210" cy="365125"/>
          </a:xfrm>
        </p:spPr>
        <p:txBody>
          <a:bodyPr/>
          <a:lstStyle/>
          <a:p>
            <a:r>
              <a:rPr lang="en-US" dirty="0"/>
              <a:t>T. P. </a:t>
            </a:r>
            <a:r>
              <a:rPr lang="en-US" dirty="0" err="1"/>
              <a:t>Ostwal</a:t>
            </a:r>
            <a:r>
              <a:rPr lang="en-US" dirty="0"/>
              <a:t> &amp; Associates LLP</a:t>
            </a:r>
          </a:p>
        </p:txBody>
      </p:sp>
      <p:sp>
        <p:nvSpPr>
          <p:cNvPr id="9"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311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fld id="{B6F15528-21DE-4FAA-801E-634DDDAF4B2B}" type="slidenum">
              <a:rPr lang="en-US" smtClean="0"/>
              <a:pPr/>
              <a:t>17</a:t>
            </a:fld>
            <a:endParaRPr lang="en-US" dirty="0"/>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3224287172"/>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err="1">
                          <a:solidFill>
                            <a:schemeClr val="bg1"/>
                          </a:solidFill>
                          <a:effectLst/>
                          <a:latin typeface="Times New Roman" panose="02020603050405020304" pitchFamily="18" charset="0"/>
                          <a:ea typeface="+mn-ea"/>
                          <a:cs typeface="Times New Roman" panose="02020603050405020304" pitchFamily="18" charset="0"/>
                        </a:rPr>
                        <a:t>Equalisation</a:t>
                      </a:r>
                      <a:r>
                        <a:rPr lang="en-US" sz="1800" b="1" kern="1200" dirty="0">
                          <a:solidFill>
                            <a:schemeClr val="bg1"/>
                          </a:solidFill>
                          <a:effectLst/>
                          <a:latin typeface="Times New Roman" panose="02020603050405020304" pitchFamily="18" charset="0"/>
                          <a:ea typeface="+mn-ea"/>
                          <a:cs typeface="Times New Roman" panose="02020603050405020304" pitchFamily="18" charset="0"/>
                        </a:rPr>
                        <a:t> Levy – 2.0</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D13FA4B8-47BC-4191-83E1-7C892903D216}"/>
              </a:ext>
            </a:extLst>
          </p:cNvPr>
          <p:cNvSpPr txBox="1"/>
          <p:nvPr/>
        </p:nvSpPr>
        <p:spPr>
          <a:xfrm>
            <a:off x="457200" y="1125792"/>
            <a:ext cx="10840065" cy="4505849"/>
          </a:xfrm>
          <a:prstGeom prst="rect">
            <a:avLst/>
          </a:prstGeom>
          <a:noFill/>
        </p:spPr>
        <p:txBody>
          <a:bodyPr wrap="square">
            <a:spAutoFit/>
          </a:bodyPr>
          <a:lstStyle/>
          <a:p>
            <a:pPr lvl="0" algn="just">
              <a:lnSpc>
                <a:spcPct val="140000"/>
              </a:lnSpc>
              <a:spcBef>
                <a:spcPts val="600"/>
              </a:spcBef>
              <a:spcAft>
                <a:spcPts val="600"/>
              </a:spcAft>
              <a:buClr>
                <a:srgbClr val="4590B8"/>
              </a:buClr>
              <a:defRPr/>
            </a:pPr>
            <a:r>
              <a:rPr lang="en-IN" b="1" dirty="0">
                <a:solidFill>
                  <a:schemeClr val="accent1"/>
                </a:solidFill>
                <a:latin typeface="Times New Roman" panose="02020603050405020304" pitchFamily="18" charset="0"/>
                <a:cs typeface="Times New Roman" panose="02020603050405020304" pitchFamily="18" charset="0"/>
              </a:rPr>
              <a:t>EL and Virtual Asset Transactions:</a:t>
            </a:r>
          </a:p>
          <a:p>
            <a:pPr marL="447675" lvl="0" indent="-358775" algn="just">
              <a:lnSpc>
                <a:spcPct val="140000"/>
              </a:lnSpc>
              <a:spcBef>
                <a:spcPts val="600"/>
              </a:spcBef>
              <a:spcAft>
                <a:spcPts val="6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Platforms allowing trading (buying &amp; selling) in virtual assets</a:t>
            </a:r>
          </a:p>
          <a:p>
            <a:pPr marL="447675" lvl="0" indent="-358775" algn="just">
              <a:lnSpc>
                <a:spcPct val="140000"/>
              </a:lnSpc>
              <a:spcBef>
                <a:spcPts val="600"/>
              </a:spcBef>
              <a:spcAft>
                <a:spcPts val="6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Digital wallets allowing storage of virtual assets</a:t>
            </a:r>
          </a:p>
          <a:p>
            <a:pPr marL="447675" lvl="0" indent="-358775" algn="just">
              <a:lnSpc>
                <a:spcPct val="140000"/>
              </a:lnSpc>
              <a:spcBef>
                <a:spcPts val="600"/>
              </a:spcBef>
              <a:spcAft>
                <a:spcPts val="6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Platforms enabling payment for virtual assets or payments using virtual assets</a:t>
            </a:r>
          </a:p>
          <a:p>
            <a:pPr marL="447675" lvl="0" indent="-358775" algn="just">
              <a:lnSpc>
                <a:spcPct val="140000"/>
              </a:lnSpc>
              <a:spcBef>
                <a:spcPts val="600"/>
              </a:spcBef>
              <a:spcAft>
                <a:spcPts val="6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Persons / businesses acting as advisors, commission agents, brokers, etc. for virtual asset transactions through online platforms</a:t>
            </a:r>
          </a:p>
          <a:p>
            <a:pPr marL="447675" lvl="0" indent="-358775" algn="just">
              <a:lnSpc>
                <a:spcPct val="140000"/>
              </a:lnSpc>
              <a:spcBef>
                <a:spcPts val="600"/>
              </a:spcBef>
              <a:spcAft>
                <a:spcPts val="6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Online gaming platforms which allow in-game purchases </a:t>
            </a:r>
          </a:p>
          <a:p>
            <a:pPr marL="447675" lvl="0" indent="-358775" algn="just">
              <a:lnSpc>
                <a:spcPct val="140000"/>
              </a:lnSpc>
              <a:spcBef>
                <a:spcPts val="600"/>
              </a:spcBef>
              <a:spcAft>
                <a:spcPts val="600"/>
              </a:spcAft>
              <a:buClr>
                <a:srgbClr val="4590B8"/>
              </a:buClr>
              <a:buFont typeface="Wingdings" panose="05000000000000000000" pitchFamily="2" charset="2"/>
              <a:buChar char="§"/>
              <a:defRPr/>
            </a:pPr>
            <a:r>
              <a:rPr lang="en-IN" dirty="0">
                <a:solidFill>
                  <a:prstClr val="black"/>
                </a:solidFill>
                <a:latin typeface="Times New Roman" panose="02020603050405020304" pitchFamily="18" charset="0"/>
                <a:cs typeface="Times New Roman" panose="02020603050405020304" pitchFamily="18" charset="0"/>
              </a:rPr>
              <a:t>Sale of purely virtual or digital products e.g. a digital Gucci Dionysus handbag was sold for over $4000 (on the </a:t>
            </a:r>
            <a:r>
              <a:rPr lang="en-IN" dirty="0" err="1">
                <a:solidFill>
                  <a:prstClr val="black"/>
                </a:solidFill>
                <a:latin typeface="Times New Roman" panose="02020603050405020304" pitchFamily="18" charset="0"/>
                <a:cs typeface="Times New Roman" panose="02020603050405020304" pitchFamily="18" charset="0"/>
              </a:rPr>
              <a:t>Roblox</a:t>
            </a:r>
            <a:r>
              <a:rPr lang="en-IN" dirty="0">
                <a:solidFill>
                  <a:prstClr val="black"/>
                </a:solidFill>
                <a:latin typeface="Times New Roman" panose="02020603050405020304" pitchFamily="18" charset="0"/>
                <a:cs typeface="Times New Roman" panose="02020603050405020304" pitchFamily="18" charset="0"/>
              </a:rPr>
              <a:t> gaming platform), twice the cost of a real physical handbag</a:t>
            </a:r>
          </a:p>
        </p:txBody>
      </p:sp>
      <p:sp>
        <p:nvSpPr>
          <p:cNvPr id="7" name="Footer Placeholder 3"/>
          <p:cNvSpPr>
            <a:spLocks noGrp="1"/>
          </p:cNvSpPr>
          <p:nvPr>
            <p:ph type="ftr" sz="quarter" idx="11"/>
          </p:nvPr>
        </p:nvSpPr>
        <p:spPr>
          <a:xfrm>
            <a:off x="474190" y="6492875"/>
            <a:ext cx="6917210" cy="365125"/>
          </a:xfrm>
        </p:spPr>
        <p:txBody>
          <a:bodyPr/>
          <a:lstStyle/>
          <a:p>
            <a:r>
              <a:rPr lang="en-US" dirty="0"/>
              <a:t>T. P. </a:t>
            </a:r>
            <a:r>
              <a:rPr lang="en-US" dirty="0" err="1"/>
              <a:t>Ostwal</a:t>
            </a:r>
            <a:r>
              <a:rPr lang="en-US" dirty="0"/>
              <a:t> &amp; Associates LLP</a:t>
            </a:r>
          </a:p>
        </p:txBody>
      </p:sp>
      <p:sp>
        <p:nvSpPr>
          <p:cNvPr id="9"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4108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1748208827"/>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err="1">
                          <a:solidFill>
                            <a:schemeClr val="bg1"/>
                          </a:solidFill>
                          <a:effectLst/>
                          <a:latin typeface="Times New Roman" panose="02020603050405020304" pitchFamily="18" charset="0"/>
                          <a:ea typeface="+mn-ea"/>
                          <a:cs typeface="Times New Roman" panose="02020603050405020304" pitchFamily="18" charset="0"/>
                        </a:rPr>
                        <a:t>Equalisation</a:t>
                      </a:r>
                      <a:r>
                        <a:rPr lang="en-US" sz="1800" b="1" kern="1200" dirty="0">
                          <a:solidFill>
                            <a:schemeClr val="bg1"/>
                          </a:solidFill>
                          <a:effectLst/>
                          <a:latin typeface="Times New Roman" panose="02020603050405020304" pitchFamily="18" charset="0"/>
                          <a:ea typeface="+mn-ea"/>
                          <a:cs typeface="Times New Roman" panose="02020603050405020304" pitchFamily="18" charset="0"/>
                        </a:rPr>
                        <a:t> Levy – 2.0</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a:defRPr/>
            </a:pPr>
            <a:r>
              <a:rPr lang="en-US" dirty="0">
                <a:solidFill>
                  <a:srgbClr val="4590B8"/>
                </a:solidFill>
                <a:latin typeface="Gill Sans MT"/>
              </a:rPr>
              <a:t>T. P. Ostwal &amp; Associates LLP</a:t>
            </a:r>
          </a:p>
        </p:txBody>
      </p:sp>
      <p:sp>
        <p:nvSpPr>
          <p:cNvPr id="18" name="Rectangle 17">
            <a:extLst>
              <a:ext uri="{FF2B5EF4-FFF2-40B4-BE49-F238E27FC236}">
                <a16:creationId xmlns:a16="http://schemas.microsoft.com/office/drawing/2014/main" id="{E10F3317-7F95-419A-98C8-D291DE669415}"/>
              </a:ext>
            </a:extLst>
          </p:cNvPr>
          <p:cNvSpPr/>
          <p:nvPr/>
        </p:nvSpPr>
        <p:spPr>
          <a:xfrm>
            <a:off x="584316" y="1679860"/>
            <a:ext cx="3329313" cy="2437923"/>
          </a:xfrm>
          <a:prstGeom prst="rect">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NON RESIDENT – E-Commerce Operator </a:t>
            </a:r>
          </a:p>
          <a:p>
            <a:pPr marL="285750" indent="-285750"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No PE in India</a:t>
            </a:r>
          </a:p>
          <a:p>
            <a:pPr marL="285750" indent="-285750"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In case of PE in India, e-commerce supply or services is not effectively connected with such PE</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F292038C-D338-4584-A546-CDE4D094BF4A}"/>
              </a:ext>
            </a:extLst>
          </p:cNvPr>
          <p:cNvSpPr/>
          <p:nvPr/>
        </p:nvSpPr>
        <p:spPr>
          <a:xfrm>
            <a:off x="7853526" y="1724486"/>
            <a:ext cx="3220065" cy="4298569"/>
          </a:xfrm>
          <a:prstGeom prst="rect">
            <a:avLst/>
          </a:prstGeom>
          <a:solidFill>
            <a:schemeClr val="bg2"/>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anose="02020603050405020304" pitchFamily="18" charset="0"/>
                <a:cs typeface="Times New Roman" panose="02020603050405020304" pitchFamily="18" charset="0"/>
              </a:rPr>
              <a:t>BUYER/SERVICE RECIPIENT </a:t>
            </a:r>
          </a:p>
          <a:p>
            <a:pPr algn="ctr"/>
            <a:endParaRPr lang="en-US" b="1" dirty="0">
              <a:solidFill>
                <a:schemeClr val="tx1"/>
              </a:solidFill>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Resident in India &amp; carrying on business or profession</a:t>
            </a:r>
          </a:p>
          <a:p>
            <a:pPr algn="just"/>
            <a:r>
              <a:rPr lang="en-IN" b="1" dirty="0">
                <a:solidFill>
                  <a:schemeClr val="tx1"/>
                </a:solidFill>
                <a:latin typeface="Times New Roman" panose="02020603050405020304" pitchFamily="18" charset="0"/>
                <a:cs typeface="Times New Roman" panose="02020603050405020304" pitchFamily="18" charset="0"/>
              </a:rPr>
              <a:t>	     OR</a:t>
            </a:r>
          </a:p>
          <a:p>
            <a:pPr marL="285750" indent="-285750"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Non-resident in the specified circumstances </a:t>
            </a:r>
          </a:p>
          <a:p>
            <a:pPr algn="just"/>
            <a:r>
              <a:rPr lang="en-IN" b="1" dirty="0">
                <a:solidFill>
                  <a:schemeClr val="tx1"/>
                </a:solidFill>
                <a:latin typeface="Times New Roman" panose="02020603050405020304" pitchFamily="18" charset="0"/>
                <a:cs typeface="Times New Roman" panose="02020603050405020304" pitchFamily="18" charset="0"/>
              </a:rPr>
              <a:t>       	    AND</a:t>
            </a:r>
          </a:p>
          <a:p>
            <a:pPr marL="285750" indent="-285750" algn="just">
              <a:buFont typeface="Wingdings" panose="05000000000000000000" pitchFamily="2" charset="2"/>
              <a:buChar char="§"/>
            </a:pPr>
            <a:r>
              <a:rPr lang="en-IN" b="1" dirty="0">
                <a:solidFill>
                  <a:schemeClr val="tx1"/>
                </a:solidFill>
                <a:latin typeface="Times New Roman" panose="02020603050405020304" pitchFamily="18" charset="0"/>
                <a:cs typeface="Times New Roman" panose="02020603050405020304" pitchFamily="18" charset="0"/>
              </a:rPr>
              <a:t>Person who buys such goods or services or both using internet protocol address located in India</a:t>
            </a:r>
            <a:endParaRPr lang="en-US" b="1" dirty="0">
              <a:solidFill>
                <a:schemeClr val="tx1"/>
              </a:solidFill>
              <a:latin typeface="Times New Roman" panose="02020603050405020304" pitchFamily="18" charset="0"/>
              <a:cs typeface="Times New Roman" panose="02020603050405020304" pitchFamily="18" charset="0"/>
            </a:endParaRPr>
          </a:p>
        </p:txBody>
      </p:sp>
      <p:cxnSp>
        <p:nvCxnSpPr>
          <p:cNvPr id="20" name="Straight Connector 19">
            <a:extLst>
              <a:ext uri="{FF2B5EF4-FFF2-40B4-BE49-F238E27FC236}">
                <a16:creationId xmlns:a16="http://schemas.microsoft.com/office/drawing/2014/main" id="{7DB1C985-CDFF-44F6-B0D8-ECC9403022DD}"/>
              </a:ext>
            </a:extLst>
          </p:cNvPr>
          <p:cNvCxnSpPr>
            <a:cxnSpLocks/>
          </p:cNvCxnSpPr>
          <p:nvPr/>
        </p:nvCxnSpPr>
        <p:spPr>
          <a:xfrm>
            <a:off x="5978005" y="1679860"/>
            <a:ext cx="0" cy="4369747"/>
          </a:xfrm>
          <a:prstGeom prst="line">
            <a:avLst/>
          </a:prstGeom>
          <a:ln w="9525" cap="flat" cmpd="sng" algn="ctr">
            <a:solidFill>
              <a:schemeClr val="accent5">
                <a:lumMod val="5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1" name="Arrow: Right 10">
            <a:extLst>
              <a:ext uri="{FF2B5EF4-FFF2-40B4-BE49-F238E27FC236}">
                <a16:creationId xmlns:a16="http://schemas.microsoft.com/office/drawing/2014/main" id="{C0AA6470-6716-4428-A642-0AACE1D7A8E3}"/>
              </a:ext>
            </a:extLst>
          </p:cNvPr>
          <p:cNvSpPr/>
          <p:nvPr/>
        </p:nvSpPr>
        <p:spPr>
          <a:xfrm>
            <a:off x="3934129" y="2228891"/>
            <a:ext cx="3900948" cy="206477"/>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Times New Roman" panose="02020603050405020304" pitchFamily="18" charset="0"/>
              <a:cs typeface="Times New Roman" panose="02020603050405020304" pitchFamily="18" charset="0"/>
            </a:endParaRPr>
          </a:p>
        </p:txBody>
      </p:sp>
      <p:sp>
        <p:nvSpPr>
          <p:cNvPr id="22" name="Arrow: Right 11">
            <a:extLst>
              <a:ext uri="{FF2B5EF4-FFF2-40B4-BE49-F238E27FC236}">
                <a16:creationId xmlns:a16="http://schemas.microsoft.com/office/drawing/2014/main" id="{30A44024-2D49-439B-A672-6B62BD3F2B12}"/>
              </a:ext>
            </a:extLst>
          </p:cNvPr>
          <p:cNvSpPr/>
          <p:nvPr/>
        </p:nvSpPr>
        <p:spPr>
          <a:xfrm rot="10800000">
            <a:off x="3928633" y="3770533"/>
            <a:ext cx="3900948" cy="206477"/>
          </a:xfrm>
          <a:prstGeom prst="righ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8B4612C3-CD1C-417A-BB73-7CFF511D70FE}"/>
              </a:ext>
            </a:extLst>
          </p:cNvPr>
          <p:cNvSpPr txBox="1"/>
          <p:nvPr/>
        </p:nvSpPr>
        <p:spPr>
          <a:xfrm>
            <a:off x="6170132" y="1751583"/>
            <a:ext cx="1150368" cy="369332"/>
          </a:xfrm>
          <a:prstGeom prst="rect">
            <a:avLst/>
          </a:prstGeom>
          <a:noFill/>
        </p:spPr>
        <p:txBody>
          <a:bodyPr wrap="square" rtlCol="0">
            <a:spAutoFit/>
          </a:bodyPr>
          <a:lstStyle/>
          <a:p>
            <a:r>
              <a:rPr lang="en-US" b="1" dirty="0">
                <a:latin typeface="Times New Roman" panose="02020603050405020304" pitchFamily="18" charset="0"/>
                <a:cs typeface="Times New Roman" panose="02020603050405020304" pitchFamily="18" charset="0"/>
              </a:rPr>
              <a:t> INDIA </a:t>
            </a:r>
            <a:endParaRPr lang="en-IN" b="1" dirty="0">
              <a:latin typeface="Times New Roman" panose="02020603050405020304" pitchFamily="18" charset="0"/>
              <a:cs typeface="Times New Roman" panose="02020603050405020304" pitchFamily="18" charset="0"/>
            </a:endParaRPr>
          </a:p>
        </p:txBody>
      </p:sp>
      <p:sp>
        <p:nvSpPr>
          <p:cNvPr id="24" name="TextBox 23">
            <a:extLst>
              <a:ext uri="{FF2B5EF4-FFF2-40B4-BE49-F238E27FC236}">
                <a16:creationId xmlns:a16="http://schemas.microsoft.com/office/drawing/2014/main" id="{5FA8E668-684C-434D-9074-F4B1C49A34C7}"/>
              </a:ext>
            </a:extLst>
          </p:cNvPr>
          <p:cNvSpPr txBox="1"/>
          <p:nvPr/>
        </p:nvSpPr>
        <p:spPr>
          <a:xfrm>
            <a:off x="4040746" y="1756971"/>
            <a:ext cx="1965912" cy="369332"/>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OUTSIDE INDIA </a:t>
            </a:r>
            <a:endParaRPr lang="en-IN" b="1" dirty="0">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7FF99164-F12F-4EC0-8C9E-548A46E84EB3}"/>
              </a:ext>
            </a:extLst>
          </p:cNvPr>
          <p:cNvSpPr txBox="1"/>
          <p:nvPr/>
        </p:nvSpPr>
        <p:spPr>
          <a:xfrm>
            <a:off x="4740376" y="4117784"/>
            <a:ext cx="2475257" cy="646331"/>
          </a:xfrm>
          <a:prstGeom prst="rect">
            <a:avLst/>
          </a:prstGeom>
          <a:solidFill>
            <a:schemeClr val="bg1"/>
          </a:solidFill>
        </p:spPr>
        <p:txBody>
          <a:bodyPr wrap="square" rtlCol="0">
            <a:spAutoFit/>
          </a:bodyPr>
          <a:lstStyle/>
          <a:p>
            <a:pPr algn="ctr"/>
            <a:r>
              <a:rPr lang="en-IN" dirty="0">
                <a:latin typeface="Times New Roman" panose="02020603050405020304" pitchFamily="18" charset="0"/>
                <a:cs typeface="Times New Roman" panose="02020603050405020304" pitchFamily="18" charset="0"/>
              </a:rPr>
              <a:t>Consideration received/ receivable</a:t>
            </a:r>
          </a:p>
        </p:txBody>
      </p:sp>
      <p:sp>
        <p:nvSpPr>
          <p:cNvPr id="26" name="TextBox 25">
            <a:extLst>
              <a:ext uri="{FF2B5EF4-FFF2-40B4-BE49-F238E27FC236}">
                <a16:creationId xmlns:a16="http://schemas.microsoft.com/office/drawing/2014/main" id="{55473911-C3DC-4758-ADA7-384437D2EDCF}"/>
              </a:ext>
            </a:extLst>
          </p:cNvPr>
          <p:cNvSpPr txBox="1"/>
          <p:nvPr/>
        </p:nvSpPr>
        <p:spPr>
          <a:xfrm>
            <a:off x="4079153" y="2389994"/>
            <a:ext cx="3610899" cy="923330"/>
          </a:xfrm>
          <a:prstGeom prst="rect">
            <a:avLst/>
          </a:prstGeom>
          <a:solidFill>
            <a:schemeClr val="bg1"/>
          </a:solidFill>
        </p:spPr>
        <p:txBody>
          <a:bodyPr wrap="square" rtlCol="0">
            <a:spAutoFit/>
          </a:bodyPr>
          <a:lstStyle/>
          <a:p>
            <a:pPr algn="ctr"/>
            <a:r>
              <a:rPr lang="en-IN" dirty="0">
                <a:latin typeface="Times New Roman" panose="02020603050405020304" pitchFamily="18" charset="0"/>
                <a:cs typeface="Times New Roman" panose="02020603050405020304" pitchFamily="18" charset="0"/>
              </a:rPr>
              <a:t>E-commerce supply or services made or provided or facilitated on or after 01-04-2020</a:t>
            </a:r>
          </a:p>
        </p:txBody>
      </p:sp>
      <p:sp>
        <p:nvSpPr>
          <p:cNvPr id="27" name="Arrow: Down 22">
            <a:extLst>
              <a:ext uri="{FF2B5EF4-FFF2-40B4-BE49-F238E27FC236}">
                <a16:creationId xmlns:a16="http://schemas.microsoft.com/office/drawing/2014/main" id="{FD01CCC1-B2FD-4881-A0B3-25AC84DA34F1}"/>
              </a:ext>
            </a:extLst>
          </p:cNvPr>
          <p:cNvSpPr/>
          <p:nvPr/>
        </p:nvSpPr>
        <p:spPr>
          <a:xfrm>
            <a:off x="2069385" y="4210454"/>
            <a:ext cx="313587" cy="644153"/>
          </a:xfrm>
          <a:prstGeom prst="down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859114F8-A63E-4FA7-B519-C2FF29477B1F}"/>
              </a:ext>
            </a:extLst>
          </p:cNvPr>
          <p:cNvSpPr txBox="1"/>
          <p:nvPr/>
        </p:nvSpPr>
        <p:spPr>
          <a:xfrm>
            <a:off x="584316" y="4890162"/>
            <a:ext cx="3787802" cy="1200329"/>
          </a:xfrm>
          <a:prstGeom prst="rect">
            <a:avLst/>
          </a:prstGeom>
          <a:noFill/>
          <a:ln>
            <a:solidFill>
              <a:schemeClr val="accent2"/>
            </a:solidFill>
          </a:ln>
        </p:spPr>
        <p:txBody>
          <a:bodyPr wrap="square" rtlCol="0">
            <a:spAutoFit/>
          </a:bodyPr>
          <a:lstStyle/>
          <a:p>
            <a:pPr algn="just"/>
            <a:r>
              <a:rPr lang="en-IN" dirty="0">
                <a:latin typeface="Times New Roman" panose="02020603050405020304" pitchFamily="18" charset="0"/>
                <a:cs typeface="Times New Roman" panose="02020603050405020304" pitchFamily="18" charset="0"/>
              </a:rPr>
              <a:t>Pay EL @ 2% of consideration, unless</a:t>
            </a:r>
          </a:p>
          <a:p>
            <a:pPr marL="285750" indent="-285750" algn="just">
              <a:buFont typeface="Wingdings" panose="05000000000000000000" pitchFamily="2" charset="2"/>
              <a:buChar char="§"/>
            </a:pPr>
            <a:r>
              <a:rPr lang="en-IN" dirty="0">
                <a:latin typeface="Times New Roman" panose="02020603050405020304" pitchFamily="18" charset="0"/>
                <a:cs typeface="Times New Roman" panose="02020603050405020304" pitchFamily="18" charset="0"/>
              </a:rPr>
              <a:t>EL is leviable u/s 165  </a:t>
            </a:r>
            <a:r>
              <a:rPr lang="en-IN" b="1" dirty="0">
                <a:latin typeface="Times New Roman" panose="02020603050405020304" pitchFamily="18" charset="0"/>
                <a:cs typeface="Times New Roman" panose="02020603050405020304" pitchFamily="18" charset="0"/>
              </a:rPr>
              <a:t>or</a:t>
            </a:r>
          </a:p>
          <a:p>
            <a:pPr marL="285750" indent="-285750" algn="just">
              <a:buFont typeface="Wingdings" panose="05000000000000000000" pitchFamily="2" charset="2"/>
              <a:buChar char="§"/>
            </a:pPr>
            <a:r>
              <a:rPr lang="en-IN" dirty="0">
                <a:latin typeface="Times New Roman" panose="02020603050405020304" pitchFamily="18" charset="0"/>
                <a:cs typeface="Times New Roman" panose="02020603050405020304" pitchFamily="18" charset="0"/>
              </a:rPr>
              <a:t>sales, turnover or gross receipts &lt;₹2 crore during the PY</a:t>
            </a:r>
          </a:p>
        </p:txBody>
      </p:sp>
      <p:sp>
        <p:nvSpPr>
          <p:cNvPr id="16" name="Slide Number Placeholder 3">
            <a:extLst>
              <a:ext uri="{FF2B5EF4-FFF2-40B4-BE49-F238E27FC236}">
                <a16:creationId xmlns:a16="http://schemas.microsoft.com/office/drawing/2014/main" id="{42FF6705-29FB-4099-85BF-AE3ABA616845}"/>
              </a:ext>
            </a:extLst>
          </p:cNvPr>
          <p:cNvSpPr>
            <a:spLocks noGrp="1"/>
          </p:cNvSpPr>
          <p:nvPr>
            <p:ph type="sldNum" sz="quarter" idx="12"/>
          </p:nvPr>
        </p:nvSpPr>
        <p:spPr>
          <a:xfrm>
            <a:off x="10558300" y="5956137"/>
            <a:ext cx="105251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sp>
        <p:nvSpPr>
          <p:cNvPr id="17"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26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fld id="{B6F15528-21DE-4FAA-801E-634DDDAF4B2B}" type="slidenum">
              <a:rPr lang="en-US" smtClean="0"/>
              <a:pPr/>
              <a:t>19</a:t>
            </a:fld>
            <a:endParaRPr lang="en-US" dirty="0"/>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2258312081"/>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err="1">
                          <a:solidFill>
                            <a:schemeClr val="bg1"/>
                          </a:solidFill>
                          <a:effectLst/>
                          <a:latin typeface="Times New Roman" panose="02020603050405020304" pitchFamily="18" charset="0"/>
                          <a:ea typeface="+mn-ea"/>
                          <a:cs typeface="Times New Roman" panose="02020603050405020304" pitchFamily="18" charset="0"/>
                        </a:rPr>
                        <a:t>Equalisation</a:t>
                      </a:r>
                      <a:r>
                        <a:rPr lang="en-US" sz="1800" b="1" kern="1200" dirty="0">
                          <a:solidFill>
                            <a:schemeClr val="bg1"/>
                          </a:solidFill>
                          <a:effectLst/>
                          <a:latin typeface="Times New Roman" panose="02020603050405020304" pitchFamily="18" charset="0"/>
                          <a:ea typeface="+mn-ea"/>
                          <a:cs typeface="Times New Roman" panose="02020603050405020304" pitchFamily="18" charset="0"/>
                        </a:rPr>
                        <a:t> Levy</a:t>
                      </a:r>
                      <a:r>
                        <a:rPr lang="en-US" sz="1800" b="1" baseline="0" dirty="0">
                          <a:latin typeface="Times New Roman" panose="02020603050405020304" pitchFamily="18" charset="0"/>
                          <a:cs typeface="Times New Roman" panose="02020603050405020304" pitchFamily="18" charset="0"/>
                        </a:rPr>
                        <a:t> 1.0 &amp; 2.0</a:t>
                      </a:r>
                      <a:endParaRPr lang="en-IN" sz="1800" b="1" kern="1200" dirty="0">
                        <a:solidFill>
                          <a:schemeClr val="bg1"/>
                        </a:solidFill>
                        <a:effectLst/>
                        <a:latin typeface="Times New Roman" panose="02020603050405020304" pitchFamily="18" charset="0"/>
                        <a:ea typeface="+mn-ea"/>
                        <a:cs typeface="Times New Roman" panose="02020603050405020304" pitchFamily="18" charset="0"/>
                      </a:endParaRP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D13FA4B8-47BC-4191-83E1-7C892903D216}"/>
              </a:ext>
            </a:extLst>
          </p:cNvPr>
          <p:cNvSpPr txBox="1"/>
          <p:nvPr/>
        </p:nvSpPr>
        <p:spPr>
          <a:xfrm>
            <a:off x="429491" y="1066800"/>
            <a:ext cx="11277600" cy="5503301"/>
          </a:xfrm>
          <a:prstGeom prst="rect">
            <a:avLst/>
          </a:prstGeom>
          <a:noFill/>
        </p:spPr>
        <p:txBody>
          <a:bodyPr wrap="square">
            <a:spAutoFit/>
          </a:bodyPr>
          <a:lstStyle/>
          <a:p>
            <a:pPr marL="285750" indent="-285750" algn="just">
              <a:lnSpc>
                <a:spcPct val="140000"/>
              </a:lnSpc>
              <a:spcBef>
                <a:spcPts val="600"/>
              </a:spcBef>
              <a:spcAft>
                <a:spcPts val="600"/>
              </a:spcAft>
              <a:buClr>
                <a:srgbClr val="4590B8"/>
              </a:buClr>
              <a:buFont typeface="Wingdings" panose="05000000000000000000" pitchFamily="2" charset="2"/>
              <a:buChar char="Ø"/>
              <a:defRPr/>
            </a:pPr>
            <a:r>
              <a:rPr lang="en-US" dirty="0">
                <a:latin typeface="Times New Roman" panose="02020603050405020304" pitchFamily="18" charset="0"/>
                <a:cs typeface="Times New Roman" panose="02020603050405020304" pitchFamily="18" charset="0"/>
              </a:rPr>
              <a:t>EL is a separate levy &amp; </a:t>
            </a:r>
            <a:r>
              <a:rPr lang="en-US" b="1" dirty="0">
                <a:solidFill>
                  <a:schemeClr val="accent1"/>
                </a:solidFill>
                <a:latin typeface="Times New Roman" panose="02020603050405020304" pitchFamily="18" charset="0"/>
                <a:cs typeface="Times New Roman" panose="02020603050405020304" pitchFamily="18" charset="0"/>
              </a:rPr>
              <a:t>not part of the ITA</a:t>
            </a:r>
            <a:r>
              <a:rPr lang="en-US" dirty="0">
                <a:latin typeface="Times New Roman" panose="02020603050405020304" pitchFamily="18" charset="0"/>
                <a:cs typeface="Times New Roman" panose="02020603050405020304" pitchFamily="18" charset="0"/>
              </a:rPr>
              <a:t>. </a:t>
            </a:r>
          </a:p>
          <a:p>
            <a:pPr marL="285750" indent="-285750" algn="just">
              <a:lnSpc>
                <a:spcPct val="140000"/>
              </a:lnSpc>
              <a:spcBef>
                <a:spcPts val="600"/>
              </a:spcBef>
              <a:spcAft>
                <a:spcPts val="600"/>
              </a:spcAft>
              <a:buClr>
                <a:srgbClr val="4590B8"/>
              </a:buClr>
              <a:buFont typeface="Wingdings" panose="05000000000000000000" pitchFamily="2" charset="2"/>
              <a:buChar char="Ø"/>
              <a:defRPr/>
            </a:pPr>
            <a:r>
              <a:rPr lang="en-US" b="1" dirty="0">
                <a:solidFill>
                  <a:schemeClr val="accent1"/>
                </a:solidFill>
                <a:latin typeface="Times New Roman" panose="02020603050405020304" pitchFamily="18" charset="0"/>
                <a:cs typeface="Times New Roman" panose="02020603050405020304" pitchFamily="18" charset="0"/>
              </a:rPr>
              <a:t>Foreign tax credit</a:t>
            </a:r>
            <a:r>
              <a:rPr lang="en-US" dirty="0">
                <a:latin typeface="Times New Roman" panose="02020603050405020304" pitchFamily="18" charset="0"/>
                <a:cs typeface="Times New Roman" panose="02020603050405020304" pitchFamily="18" charset="0"/>
              </a:rPr>
              <a:t> of EL </a:t>
            </a:r>
            <a:r>
              <a:rPr lang="en-US" b="1" dirty="0">
                <a:solidFill>
                  <a:schemeClr val="accent1"/>
                </a:solidFill>
                <a:latin typeface="Times New Roman" panose="02020603050405020304" pitchFamily="18" charset="0"/>
                <a:cs typeface="Times New Roman" panose="02020603050405020304" pitchFamily="18" charset="0"/>
              </a:rPr>
              <a:t>not available</a:t>
            </a:r>
            <a:r>
              <a:rPr lang="en-US" dirty="0">
                <a:latin typeface="Times New Roman" panose="02020603050405020304" pitchFamily="18" charset="0"/>
                <a:cs typeface="Times New Roman" panose="02020603050405020304" pitchFamily="18" charset="0"/>
              </a:rPr>
              <a:t> to NR in home country. </a:t>
            </a:r>
          </a:p>
          <a:p>
            <a:pPr marL="285750" indent="-285750" algn="just">
              <a:lnSpc>
                <a:spcPct val="140000"/>
              </a:lnSpc>
              <a:spcBef>
                <a:spcPts val="600"/>
              </a:spcBef>
              <a:spcAft>
                <a:spcPts val="600"/>
              </a:spcAft>
              <a:buClr>
                <a:srgbClr val="4590B8"/>
              </a:buClr>
              <a:buFont typeface="Wingdings" panose="05000000000000000000" pitchFamily="2" charset="2"/>
              <a:buChar char="Ø"/>
              <a:defRPr/>
            </a:pPr>
            <a:r>
              <a:rPr lang="en-US" dirty="0">
                <a:latin typeface="Times New Roman" panose="02020603050405020304" pitchFamily="18" charset="0"/>
                <a:cs typeface="Times New Roman" panose="02020603050405020304" pitchFamily="18" charset="0"/>
              </a:rPr>
              <a:t>Income chargeable to EL is </a:t>
            </a:r>
            <a:r>
              <a:rPr lang="en-US" b="1" dirty="0">
                <a:solidFill>
                  <a:schemeClr val="accent1"/>
                </a:solidFill>
                <a:latin typeface="Times New Roman" panose="02020603050405020304" pitchFamily="18" charset="0"/>
                <a:cs typeface="Times New Roman" panose="02020603050405020304" pitchFamily="18" charset="0"/>
              </a:rPr>
              <a:t>exempt from tax under section 10(50) of the ITA</a:t>
            </a:r>
            <a:r>
              <a:rPr lang="en-US" dirty="0">
                <a:latin typeface="Times New Roman" panose="02020603050405020304" pitchFamily="18" charset="0"/>
                <a:cs typeface="Times New Roman" panose="02020603050405020304" pitchFamily="18" charset="0"/>
              </a:rPr>
              <a:t>.</a:t>
            </a:r>
          </a:p>
          <a:p>
            <a:pPr marL="285750" indent="-285750" algn="just">
              <a:lnSpc>
                <a:spcPct val="140000"/>
              </a:lnSpc>
              <a:spcBef>
                <a:spcPts val="600"/>
              </a:spcBef>
              <a:spcAft>
                <a:spcPts val="600"/>
              </a:spcAft>
              <a:buClr>
                <a:srgbClr val="4590B8"/>
              </a:buClr>
              <a:buFont typeface="Wingdings" panose="05000000000000000000" pitchFamily="2" charset="2"/>
              <a:buChar char="Ø"/>
              <a:defRPr/>
            </a:pPr>
            <a:r>
              <a:rPr lang="en-IN" u="sng" dirty="0">
                <a:latin typeface="Times New Roman" panose="02020603050405020304" pitchFamily="18" charset="0"/>
                <a:cs typeface="Times New Roman" panose="02020603050405020304" pitchFamily="18" charset="0"/>
              </a:rPr>
              <a:t>Exception to EL</a:t>
            </a:r>
            <a:r>
              <a:rPr lang="en-IN" dirty="0">
                <a:latin typeface="Times New Roman" panose="02020603050405020304" pitchFamily="18" charset="0"/>
                <a:cs typeface="Times New Roman" panose="02020603050405020304" pitchFamily="18" charset="0"/>
              </a:rPr>
              <a:t> – </a:t>
            </a:r>
          </a:p>
          <a:p>
            <a:pPr marL="265113" algn="just">
              <a:lnSpc>
                <a:spcPct val="150000"/>
              </a:lnSpc>
              <a:spcBef>
                <a:spcPts val="600"/>
              </a:spcBef>
              <a:spcAft>
                <a:spcPts val="600"/>
              </a:spcAft>
              <a:buClr>
                <a:srgbClr val="4590B8"/>
              </a:buClr>
              <a:defRPr/>
            </a:pPr>
            <a:r>
              <a:rPr lang="en-IN" dirty="0">
                <a:latin typeface="Times New Roman" panose="02020603050405020304" pitchFamily="18" charset="0"/>
                <a:cs typeface="Times New Roman" panose="02020603050405020304" pitchFamily="18" charset="0"/>
              </a:rPr>
              <a:t>Income chargeable to tax as </a:t>
            </a:r>
            <a:r>
              <a:rPr lang="en-IN" b="1" dirty="0">
                <a:solidFill>
                  <a:schemeClr val="accent1"/>
                </a:solidFill>
                <a:latin typeface="Times New Roman" panose="02020603050405020304" pitchFamily="18" charset="0"/>
                <a:cs typeface="Times New Roman" panose="02020603050405020304" pitchFamily="18" charset="0"/>
              </a:rPr>
              <a:t>royalty or fees for technical services</a:t>
            </a:r>
            <a:r>
              <a:rPr lang="en-IN" dirty="0">
                <a:latin typeface="Times New Roman" panose="02020603050405020304" pitchFamily="18" charset="0"/>
                <a:cs typeface="Times New Roman" panose="02020603050405020304" pitchFamily="18" charset="0"/>
              </a:rPr>
              <a:t> under domestic law read with tax treaty. – Supreme Court of India in the case of </a:t>
            </a:r>
            <a:r>
              <a:rPr lang="en-US" b="1" i="1" dirty="0">
                <a:latin typeface="Times New Roman" panose="02020603050405020304" pitchFamily="18" charset="0"/>
                <a:cs typeface="Times New Roman" panose="02020603050405020304" pitchFamily="18" charset="0"/>
              </a:rPr>
              <a:t>Engineering Analysis Center of Excellence (P.) Ltd. [2021] 125 taxmann.com 42 (SC)</a:t>
            </a:r>
            <a:r>
              <a:rPr lang="en-IN" dirty="0">
                <a:latin typeface="Times New Roman" panose="02020603050405020304" pitchFamily="18" charset="0"/>
                <a:cs typeface="Times New Roman" panose="02020603050405020304" pitchFamily="18" charset="0"/>
              </a:rPr>
              <a:t> (contrary to the Federal Court of Australia) has ruled that payment for software is not royalty, whether EL shall apply for such payments? .  </a:t>
            </a:r>
            <a:r>
              <a:rPr lang="en-IN">
                <a:latin typeface="Times New Roman" panose="02020603050405020304" pitchFamily="18" charset="0"/>
                <a:cs typeface="Times New Roman" panose="02020603050405020304" pitchFamily="18" charset="0"/>
              </a:rPr>
              <a:t>- </a:t>
            </a:r>
            <a:r>
              <a:rPr lang="en-IN" b="1" i="1">
                <a:latin typeface="Times New Roman" panose="02020603050405020304" pitchFamily="18" charset="0"/>
                <a:cs typeface="Times New Roman" panose="02020603050405020304" pitchFamily="18" charset="0"/>
              </a:rPr>
              <a:t>Discussed </a:t>
            </a:r>
            <a:r>
              <a:rPr lang="en-IN" b="1" i="1" dirty="0">
                <a:latin typeface="Times New Roman" panose="02020603050405020304" pitchFamily="18" charset="0"/>
                <a:cs typeface="Times New Roman" panose="02020603050405020304" pitchFamily="18" charset="0"/>
              </a:rPr>
              <a:t>in the </a:t>
            </a:r>
            <a:r>
              <a:rPr lang="en-IN" b="1" i="1">
                <a:latin typeface="Times New Roman" panose="02020603050405020304" pitchFamily="18" charset="0"/>
                <a:cs typeface="Times New Roman" panose="02020603050405020304" pitchFamily="18" charset="0"/>
              </a:rPr>
              <a:t>next slide</a:t>
            </a:r>
            <a:endParaRPr lang="en-IN" b="1" i="1" dirty="0">
              <a:latin typeface="Times New Roman" panose="02020603050405020304" pitchFamily="18" charset="0"/>
              <a:cs typeface="Times New Roman" panose="02020603050405020304" pitchFamily="18" charset="0"/>
            </a:endParaRPr>
          </a:p>
          <a:p>
            <a:pPr marL="265113" algn="just">
              <a:lnSpc>
                <a:spcPct val="140000"/>
              </a:lnSpc>
              <a:spcBef>
                <a:spcPts val="600"/>
              </a:spcBef>
              <a:spcAft>
                <a:spcPts val="600"/>
              </a:spcAft>
              <a:buClr>
                <a:srgbClr val="4590B8"/>
              </a:buClr>
              <a:defRPr/>
            </a:pPr>
            <a:endParaRPr lang="en-IN" dirty="0">
              <a:latin typeface="Times New Roman" panose="02020603050405020304" pitchFamily="18" charset="0"/>
              <a:cs typeface="Times New Roman" panose="02020603050405020304" pitchFamily="18" charset="0"/>
            </a:endParaRPr>
          </a:p>
          <a:p>
            <a:pPr marL="265113" algn="just">
              <a:lnSpc>
                <a:spcPct val="140000"/>
              </a:lnSpc>
              <a:spcBef>
                <a:spcPts val="600"/>
              </a:spcBef>
              <a:spcAft>
                <a:spcPts val="600"/>
              </a:spcAft>
              <a:buClr>
                <a:srgbClr val="4590B8"/>
              </a:buClr>
              <a:defRPr/>
            </a:pPr>
            <a:endParaRPr lang="en-IN" dirty="0">
              <a:latin typeface="Times New Roman" panose="02020603050405020304" pitchFamily="18" charset="0"/>
              <a:cs typeface="Times New Roman" panose="02020603050405020304" pitchFamily="18" charset="0"/>
            </a:endParaRPr>
          </a:p>
          <a:p>
            <a:pPr marL="265113" algn="just">
              <a:lnSpc>
                <a:spcPct val="140000"/>
              </a:lnSpc>
              <a:spcBef>
                <a:spcPts val="600"/>
              </a:spcBef>
              <a:spcAft>
                <a:spcPts val="600"/>
              </a:spcAft>
              <a:buClr>
                <a:srgbClr val="4590B8"/>
              </a:buClr>
              <a:defRPr/>
            </a:pPr>
            <a:endParaRPr lang="en-US" dirty="0">
              <a:latin typeface="Times New Roman" panose="02020603050405020304" pitchFamily="18" charset="0"/>
              <a:cs typeface="Times New Roman" panose="02020603050405020304" pitchFamily="18" charset="0"/>
            </a:endParaRPr>
          </a:p>
        </p:txBody>
      </p:sp>
      <p:sp>
        <p:nvSpPr>
          <p:cNvPr id="7" name="Footer Placeholder 3"/>
          <p:cNvSpPr>
            <a:spLocks noGrp="1"/>
          </p:cNvSpPr>
          <p:nvPr>
            <p:ph type="ftr" sz="quarter" idx="11"/>
          </p:nvPr>
        </p:nvSpPr>
        <p:spPr>
          <a:xfrm>
            <a:off x="474190" y="6492875"/>
            <a:ext cx="6917210" cy="365125"/>
          </a:xfrm>
        </p:spPr>
        <p:txBody>
          <a:bodyPr/>
          <a:lstStyle/>
          <a:p>
            <a:r>
              <a:rPr lang="en-US" dirty="0"/>
              <a:t>T. P. </a:t>
            </a:r>
            <a:r>
              <a:rPr lang="en-US" dirty="0" err="1"/>
              <a:t>Ostwal</a:t>
            </a:r>
            <a:r>
              <a:rPr lang="en-US" dirty="0"/>
              <a:t> &amp; Associates LLP</a:t>
            </a:r>
          </a:p>
        </p:txBody>
      </p:sp>
      <p:sp>
        <p:nvSpPr>
          <p:cNvPr id="9"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4533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3A5D1422-2493-4F2A-AEAD-B3067688AFD5}"/>
              </a:ext>
            </a:extLst>
          </p:cNvPr>
          <p:cNvSpPr txBox="1">
            <a:spLocks noChangeArrowheads="1"/>
          </p:cNvSpPr>
          <p:nvPr/>
        </p:nvSpPr>
        <p:spPr bwMode="auto">
          <a:xfrm>
            <a:off x="4917564" y="824281"/>
            <a:ext cx="2189061" cy="501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lnSpc>
                <a:spcPts val="3000"/>
              </a:lnSpc>
            </a:pPr>
            <a:r>
              <a:rPr lang="en-IN" altLang="en-US" sz="4000" b="1" dirty="0">
                <a:solidFill>
                  <a:srgbClr val="636363"/>
                </a:solidFill>
                <a:latin typeface="Times New Roman" panose="02020603050405020304" pitchFamily="18" charset="0"/>
                <a:cs typeface="Times New Roman" panose="02020603050405020304" pitchFamily="18" charset="0"/>
              </a:rPr>
              <a:t>Contents </a:t>
            </a:r>
          </a:p>
        </p:txBody>
      </p:sp>
      <p:graphicFrame>
        <p:nvGraphicFramePr>
          <p:cNvPr id="7" name="Diagram 6">
            <a:extLst>
              <a:ext uri="{FF2B5EF4-FFF2-40B4-BE49-F238E27FC236}">
                <a16:creationId xmlns:a16="http://schemas.microsoft.com/office/drawing/2014/main" id="{240CC987-32D4-4EC3-8D6F-5F5767C80303}"/>
              </a:ext>
            </a:extLst>
          </p:cNvPr>
          <p:cNvGraphicFramePr/>
          <p:nvPr>
            <p:extLst>
              <p:ext uri="{D42A27DB-BD31-4B8C-83A1-F6EECF244321}">
                <p14:modId xmlns:p14="http://schemas.microsoft.com/office/powerpoint/2010/main" val="2431750848"/>
              </p:ext>
            </p:extLst>
          </p:nvPr>
        </p:nvGraphicFramePr>
        <p:xfrm>
          <a:off x="696682" y="1198196"/>
          <a:ext cx="10792311" cy="4926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931845C8-4592-4489-A97F-494384917680}"/>
              </a:ext>
            </a:extLst>
          </p:cNvPr>
          <p:cNvSpPr txBox="1"/>
          <p:nvPr/>
        </p:nvSpPr>
        <p:spPr>
          <a:xfrm>
            <a:off x="919118" y="1459468"/>
            <a:ext cx="300082" cy="369332"/>
          </a:xfrm>
          <a:prstGeom prst="rect">
            <a:avLst/>
          </a:prstGeom>
          <a:noFill/>
        </p:spPr>
        <p:txBody>
          <a:bodyPr wrap="none" rtlCol="0">
            <a:spAutoFit/>
          </a:bodyPr>
          <a:lstStyle/>
          <a:p>
            <a:r>
              <a:rPr lang="en-IN" dirty="0">
                <a:latin typeface="Times New Roman" panose="02020603050405020304" pitchFamily="18" charset="0"/>
                <a:cs typeface="Times New Roman" panose="02020603050405020304" pitchFamily="18" charset="0"/>
              </a:rPr>
              <a:t>1</a:t>
            </a:r>
          </a:p>
        </p:txBody>
      </p:sp>
      <p:sp>
        <p:nvSpPr>
          <p:cNvPr id="10" name="TextBox 9">
            <a:extLst>
              <a:ext uri="{FF2B5EF4-FFF2-40B4-BE49-F238E27FC236}">
                <a16:creationId xmlns:a16="http://schemas.microsoft.com/office/drawing/2014/main" id="{E0E69C7A-FFC7-43E3-92C5-F39885EE55C0}"/>
              </a:ext>
            </a:extLst>
          </p:cNvPr>
          <p:cNvSpPr txBox="1"/>
          <p:nvPr/>
        </p:nvSpPr>
        <p:spPr>
          <a:xfrm>
            <a:off x="1251491" y="2278000"/>
            <a:ext cx="473206" cy="369332"/>
          </a:xfrm>
          <a:prstGeom prst="rect">
            <a:avLst/>
          </a:prstGeom>
          <a:noFill/>
        </p:spPr>
        <p:txBody>
          <a:bodyPr wrap="none" rtlCol="0">
            <a:spAutoFit/>
          </a:bodyPr>
          <a:lstStyle/>
          <a:p>
            <a:r>
              <a:rPr lang="en-IN" dirty="0">
                <a:latin typeface="Times New Roman" panose="02020603050405020304" pitchFamily="18" charset="0"/>
                <a:cs typeface="Times New Roman" panose="02020603050405020304" pitchFamily="18" charset="0"/>
              </a:rPr>
              <a:t>1.1</a:t>
            </a:r>
          </a:p>
        </p:txBody>
      </p:sp>
      <p:sp>
        <p:nvSpPr>
          <p:cNvPr id="12" name="TextBox 11">
            <a:extLst>
              <a:ext uri="{FF2B5EF4-FFF2-40B4-BE49-F238E27FC236}">
                <a16:creationId xmlns:a16="http://schemas.microsoft.com/office/drawing/2014/main" id="{13F8D43D-26DC-4DF6-BF11-01FAEC0E3DFC}"/>
              </a:ext>
            </a:extLst>
          </p:cNvPr>
          <p:cNvSpPr txBox="1"/>
          <p:nvPr/>
        </p:nvSpPr>
        <p:spPr>
          <a:xfrm>
            <a:off x="1491515" y="3829439"/>
            <a:ext cx="473206" cy="369332"/>
          </a:xfrm>
          <a:prstGeom prst="rect">
            <a:avLst/>
          </a:prstGeom>
          <a:noFill/>
        </p:spPr>
        <p:txBody>
          <a:bodyPr wrap="none" rtlCol="0">
            <a:spAutoFit/>
          </a:bodyPr>
          <a:lstStyle/>
          <a:p>
            <a:r>
              <a:rPr lang="en-IN" dirty="0">
                <a:latin typeface="Times New Roman" panose="02020603050405020304" pitchFamily="18" charset="0"/>
                <a:cs typeface="Times New Roman" panose="02020603050405020304" pitchFamily="18" charset="0"/>
              </a:rPr>
              <a:t>1.3</a:t>
            </a:r>
          </a:p>
        </p:txBody>
      </p:sp>
      <p:sp>
        <p:nvSpPr>
          <p:cNvPr id="3" name="Slide Number Placeholder 2">
            <a:extLst>
              <a:ext uri="{FF2B5EF4-FFF2-40B4-BE49-F238E27FC236}">
                <a16:creationId xmlns:a16="http://schemas.microsoft.com/office/drawing/2014/main" id="{4576042E-7FE2-4ED5-9F7A-8F70483DDEE7}"/>
              </a:ext>
            </a:extLst>
          </p:cNvPr>
          <p:cNvSpPr>
            <a:spLocks noGrp="1"/>
          </p:cNvSpPr>
          <p:nvPr>
            <p:ph type="sldNum" sz="quarter" idx="12"/>
          </p:nvPr>
        </p:nvSpPr>
        <p:spPr/>
        <p:txBody>
          <a:bodyPr/>
          <a:lstStyle/>
          <a:p>
            <a:fld id="{F8FB145F-AD77-4C22-B03F-D6CD9C1988FD}" type="slidenum">
              <a:rPr lang="en-IN" smtClean="0"/>
              <a:t>2</a:t>
            </a:fld>
            <a:endParaRPr lang="en-IN" dirty="0"/>
          </a:p>
        </p:txBody>
      </p:sp>
      <p:sp>
        <p:nvSpPr>
          <p:cNvPr id="14" name="TextBox 13">
            <a:extLst>
              <a:ext uri="{FF2B5EF4-FFF2-40B4-BE49-F238E27FC236}">
                <a16:creationId xmlns:a16="http://schemas.microsoft.com/office/drawing/2014/main" id="{C0E1B718-0903-7984-8394-92FD77A1DB2F}"/>
              </a:ext>
            </a:extLst>
          </p:cNvPr>
          <p:cNvSpPr txBox="1"/>
          <p:nvPr/>
        </p:nvSpPr>
        <p:spPr>
          <a:xfrm>
            <a:off x="1401101" y="4621447"/>
            <a:ext cx="300082" cy="369332"/>
          </a:xfrm>
          <a:prstGeom prst="rect">
            <a:avLst/>
          </a:prstGeom>
          <a:noFill/>
        </p:spPr>
        <p:txBody>
          <a:bodyPr wrap="none" rtlCol="0">
            <a:spAutoFit/>
          </a:bodyPr>
          <a:lstStyle/>
          <a:p>
            <a:r>
              <a:rPr lang="en-IN" dirty="0">
                <a:latin typeface="Times New Roman" panose="02020603050405020304" pitchFamily="18" charset="0"/>
                <a:cs typeface="Times New Roman" panose="02020603050405020304" pitchFamily="18" charset="0"/>
              </a:rPr>
              <a:t>2</a:t>
            </a:r>
          </a:p>
        </p:txBody>
      </p:sp>
      <p:sp>
        <p:nvSpPr>
          <p:cNvPr id="15" name="TextBox 14">
            <a:extLst>
              <a:ext uri="{FF2B5EF4-FFF2-40B4-BE49-F238E27FC236}">
                <a16:creationId xmlns:a16="http://schemas.microsoft.com/office/drawing/2014/main" id="{B11C81E7-947F-E561-5288-96E7D42CD8F9}"/>
              </a:ext>
            </a:extLst>
          </p:cNvPr>
          <p:cNvSpPr txBox="1"/>
          <p:nvPr/>
        </p:nvSpPr>
        <p:spPr>
          <a:xfrm>
            <a:off x="975662" y="5405268"/>
            <a:ext cx="300082" cy="369332"/>
          </a:xfrm>
          <a:prstGeom prst="rect">
            <a:avLst/>
          </a:prstGeom>
          <a:noFill/>
        </p:spPr>
        <p:txBody>
          <a:bodyPr wrap="none" rtlCol="0">
            <a:spAutoFit/>
          </a:bodyPr>
          <a:lstStyle/>
          <a:p>
            <a:r>
              <a:rPr lang="en-IN" dirty="0">
                <a:latin typeface="Times New Roman" panose="02020603050405020304" pitchFamily="18" charset="0"/>
                <a:cs typeface="Times New Roman" panose="02020603050405020304" pitchFamily="18" charset="0"/>
              </a:rPr>
              <a:t>3</a:t>
            </a:r>
          </a:p>
        </p:txBody>
      </p:sp>
      <p:sp>
        <p:nvSpPr>
          <p:cNvPr id="13" name="Footer Placeholder 3"/>
          <p:cNvSpPr>
            <a:spLocks noGrp="1"/>
          </p:cNvSpPr>
          <p:nvPr>
            <p:ph type="ftr" sz="quarter" idx="11"/>
          </p:nvPr>
        </p:nvSpPr>
        <p:spPr>
          <a:xfrm>
            <a:off x="474190" y="6412864"/>
            <a:ext cx="6917210" cy="365125"/>
          </a:xfrm>
        </p:spPr>
        <p:txBody>
          <a:bodyPr/>
          <a:lstStyle/>
          <a:p>
            <a:r>
              <a:rPr lang="en-US" dirty="0"/>
              <a:t>T. P. </a:t>
            </a:r>
            <a:r>
              <a:rPr lang="en-US" dirty="0" err="1"/>
              <a:t>Ostwal</a:t>
            </a:r>
            <a:r>
              <a:rPr lang="en-US" dirty="0"/>
              <a:t> &amp; Associates LLP</a:t>
            </a:r>
          </a:p>
        </p:txBody>
      </p:sp>
      <p:sp>
        <p:nvSpPr>
          <p:cNvPr id="17" name="TextBox 16">
            <a:extLst>
              <a:ext uri="{FF2B5EF4-FFF2-40B4-BE49-F238E27FC236}">
                <a16:creationId xmlns:a16="http://schemas.microsoft.com/office/drawing/2014/main" id="{6399D6F4-5BE6-4588-AEE2-AE9511500040}"/>
              </a:ext>
            </a:extLst>
          </p:cNvPr>
          <p:cNvSpPr txBox="1"/>
          <p:nvPr/>
        </p:nvSpPr>
        <p:spPr>
          <a:xfrm>
            <a:off x="1463279" y="3090775"/>
            <a:ext cx="473206" cy="369332"/>
          </a:xfrm>
          <a:prstGeom prst="rect">
            <a:avLst/>
          </a:prstGeom>
          <a:noFill/>
        </p:spPr>
        <p:txBody>
          <a:bodyPr wrap="none" rtlCol="0">
            <a:spAutoFit/>
          </a:bodyPr>
          <a:lstStyle/>
          <a:p>
            <a:r>
              <a:rPr lang="en-IN" dirty="0">
                <a:latin typeface="Times New Roman" panose="02020603050405020304" pitchFamily="18" charset="0"/>
                <a:cs typeface="Times New Roman" panose="02020603050405020304" pitchFamily="18" charset="0"/>
              </a:rPr>
              <a:t>1.2</a:t>
            </a:r>
          </a:p>
        </p:txBody>
      </p:sp>
      <p:sp>
        <p:nvSpPr>
          <p:cNvPr id="18" name="Footer Placeholder 3"/>
          <p:cNvSpPr txBox="1">
            <a:spLocks/>
          </p:cNvSpPr>
          <p:nvPr/>
        </p:nvSpPr>
        <p:spPr>
          <a:xfrm>
            <a:off x="4489872" y="6395303"/>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2284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4F41A85-CEEB-43D8-ABF2-D8CC2A2CE55D}"/>
              </a:ext>
            </a:extLst>
          </p:cNvPr>
          <p:cNvSpPr>
            <a:spLocks noGrp="1"/>
          </p:cNvSpPr>
          <p:nvPr>
            <p:ph type="sldNum" sz="quarter" idx="12"/>
          </p:nvPr>
        </p:nvSpPr>
        <p:spPr/>
        <p:txBody>
          <a:bodyPr/>
          <a:lstStyle/>
          <a:p>
            <a:fld id="{B6F15528-21DE-4FAA-801E-634DDDAF4B2B}" type="slidenum">
              <a:rPr lang="en-US" smtClean="0"/>
              <a:pPr/>
              <a:t>20</a:t>
            </a:fld>
            <a:endParaRPr lang="en-US" dirty="0"/>
          </a:p>
        </p:txBody>
      </p:sp>
      <p:sp>
        <p:nvSpPr>
          <p:cNvPr id="3" name="Rectangle 2">
            <a:extLst>
              <a:ext uri="{FF2B5EF4-FFF2-40B4-BE49-F238E27FC236}">
                <a16:creationId xmlns:a16="http://schemas.microsoft.com/office/drawing/2014/main" id="{FDCC4577-3428-49A9-81AC-9DA0BCE21B54}"/>
              </a:ext>
            </a:extLst>
          </p:cNvPr>
          <p:cNvSpPr/>
          <p:nvPr/>
        </p:nvSpPr>
        <p:spPr>
          <a:xfrm>
            <a:off x="172344" y="1195003"/>
            <a:ext cx="11309945" cy="5490221"/>
          </a:xfrm>
          <a:prstGeom prst="rect">
            <a:avLst/>
          </a:prstGeom>
        </p:spPr>
        <p:txBody>
          <a:bodyPr wrap="square">
            <a:spAutoFit/>
          </a:bodyPr>
          <a:lstStyle/>
          <a:p>
            <a:pPr marL="550863" indent="-285750" algn="just">
              <a:lnSpc>
                <a:spcPct val="150000"/>
              </a:lnSpc>
              <a:spcBef>
                <a:spcPts val="600"/>
              </a:spcBef>
              <a:spcAft>
                <a:spcPts val="600"/>
              </a:spcAft>
              <a:buClr>
                <a:srgbClr val="4590B8"/>
              </a:buClr>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In the case of </a:t>
            </a:r>
            <a:r>
              <a:rPr lang="en-US" b="1" i="1" dirty="0">
                <a:latin typeface="Times New Roman" panose="02020603050405020304" pitchFamily="18" charset="0"/>
                <a:cs typeface="Times New Roman" panose="02020603050405020304" pitchFamily="18" charset="0"/>
              </a:rPr>
              <a:t>Engineering Analysis Center of Excellence (P.) Ltd. [2021] 125 taxmann.com 42 (SC) </a:t>
            </a:r>
            <a:r>
              <a:rPr lang="en-US" dirty="0">
                <a:latin typeface="Times New Roman" panose="02020603050405020304" pitchFamily="18" charset="0"/>
                <a:cs typeface="Times New Roman" panose="02020603050405020304" pitchFamily="18" charset="0"/>
              </a:rPr>
              <a:t>it was held that the amount paid by resident Indian end-user/distributors to non-resident computer software manufacturers/suppliers, as consideration for resale/use of computer software through EULAs/distribution agreement, is not payment of royalty for use of copyright in computer software, and thus, same does not give rise to any income taxable in India.</a:t>
            </a:r>
          </a:p>
          <a:p>
            <a:pPr marL="550863" indent="-285750" algn="just">
              <a:lnSpc>
                <a:spcPct val="150000"/>
              </a:lnSpc>
              <a:spcBef>
                <a:spcPts val="600"/>
              </a:spcBef>
              <a:spcAft>
                <a:spcPts val="600"/>
              </a:spcAft>
              <a:buClr>
                <a:srgbClr val="4590B8"/>
              </a:buClr>
              <a:buFont typeface="Arial" panose="020B0604020202020204" pitchFamily="34" charset="0"/>
              <a:buChar char="•"/>
              <a:defRPr/>
            </a:pPr>
            <a:r>
              <a:rPr lang="en-US" dirty="0">
                <a:latin typeface="Times New Roman" panose="02020603050405020304" pitchFamily="18" charset="0"/>
                <a:cs typeface="Times New Roman" panose="02020603050405020304" pitchFamily="18" charset="0"/>
              </a:rPr>
              <a:t>Accordingly,  what is “licensed” by the foreign, non-resident supplier to the distributor and resold to the resident end-user, or directly supplied  to the resident end-user, is in fact the sale of a physical object which contains an embedded computer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and is  therefore, a sale of goods. </a:t>
            </a:r>
          </a:p>
          <a:p>
            <a:pPr marL="550863" indent="-285750" algn="just">
              <a:lnSpc>
                <a:spcPct val="150000"/>
              </a:lnSpc>
              <a:spcBef>
                <a:spcPts val="600"/>
              </a:spcBef>
              <a:spcAft>
                <a:spcPts val="600"/>
              </a:spcAft>
              <a:buClr>
                <a:srgbClr val="4590B8"/>
              </a:buClr>
              <a:buFont typeface="Arial" panose="020B0604020202020204" pitchFamily="34" charset="0"/>
              <a:buChar char="•"/>
              <a:defRPr/>
            </a:pPr>
            <a:r>
              <a:rPr lang="en-US" dirty="0">
                <a:latin typeface="Times New Roman" panose="02020603050405020304" pitchFamily="18" charset="0"/>
                <a:cs typeface="Times New Roman" panose="02020603050405020304" pitchFamily="18" charset="0"/>
              </a:rPr>
              <a:t>Transactions in sale of goods, not regarded as constituting royalties, carried out by an E-commerce operator* shall be liable to EL at the rate of 2%. However if seller is not an e-commerce operator, then no EL.</a:t>
            </a:r>
          </a:p>
          <a:p>
            <a:pPr marL="265113" algn="just">
              <a:lnSpc>
                <a:spcPct val="150000"/>
              </a:lnSpc>
              <a:spcBef>
                <a:spcPts val="600"/>
              </a:spcBef>
              <a:spcAft>
                <a:spcPts val="600"/>
              </a:spcAft>
              <a:buClr>
                <a:srgbClr val="4590B8"/>
              </a:buClr>
              <a:defRPr/>
            </a:pPr>
            <a:r>
              <a:rPr lang="en-US" i="1" dirty="0">
                <a:latin typeface="Times New Roman" panose="02020603050405020304" pitchFamily="18" charset="0"/>
                <a:cs typeface="Times New Roman" panose="02020603050405020304" pitchFamily="18" charset="0"/>
              </a:rPr>
              <a:t>*being a non-resident who owns, operates or manages digital or electronic facility or platform for online sale of goods or online provision of services or both</a:t>
            </a:r>
          </a:p>
        </p:txBody>
      </p:sp>
      <p:graphicFrame>
        <p:nvGraphicFramePr>
          <p:cNvPr id="4" name="Table 3">
            <a:extLst>
              <a:ext uri="{FF2B5EF4-FFF2-40B4-BE49-F238E27FC236}">
                <a16:creationId xmlns:a16="http://schemas.microsoft.com/office/drawing/2014/main" id="{81C6D49E-5346-4744-A20E-9B30FD5C2BDE}"/>
              </a:ext>
            </a:extLst>
          </p:cNvPr>
          <p:cNvGraphicFramePr>
            <a:graphicFrameLocks noGrp="1"/>
          </p:cNvGraphicFramePr>
          <p:nvPr>
            <p:extLst>
              <p:ext uri="{D42A27DB-BD31-4B8C-83A1-F6EECF244321}">
                <p14:modId xmlns:p14="http://schemas.microsoft.com/office/powerpoint/2010/main" val="1140600137"/>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err="1">
                          <a:solidFill>
                            <a:schemeClr val="bg1"/>
                          </a:solidFill>
                          <a:effectLst/>
                          <a:latin typeface="Times New Roman" panose="02020603050405020304" pitchFamily="18" charset="0"/>
                          <a:ea typeface="+mn-ea"/>
                          <a:cs typeface="Times New Roman" panose="02020603050405020304" pitchFamily="18" charset="0"/>
                        </a:rPr>
                        <a:t>Equalisation</a:t>
                      </a:r>
                      <a:r>
                        <a:rPr lang="en-US" sz="1800" b="1" kern="1200" dirty="0">
                          <a:solidFill>
                            <a:schemeClr val="bg1"/>
                          </a:solidFill>
                          <a:effectLst/>
                          <a:latin typeface="Times New Roman" panose="02020603050405020304" pitchFamily="18" charset="0"/>
                          <a:ea typeface="+mn-ea"/>
                          <a:cs typeface="Times New Roman" panose="02020603050405020304" pitchFamily="18" charset="0"/>
                        </a:rPr>
                        <a:t> Levy – 2.0</a:t>
                      </a:r>
                    </a:p>
                  </a:txBody>
                  <a:tcPr marL="121904" marR="121904" marT="45731" marB="45731"/>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1896715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3940050281"/>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err="1">
                          <a:solidFill>
                            <a:schemeClr val="bg1"/>
                          </a:solidFill>
                          <a:effectLst/>
                          <a:latin typeface="Times New Roman" panose="02020603050405020304" pitchFamily="18" charset="0"/>
                          <a:ea typeface="+mn-ea"/>
                          <a:cs typeface="Times New Roman" panose="02020603050405020304" pitchFamily="18" charset="0"/>
                        </a:rPr>
                        <a:t>Equalisation</a:t>
                      </a:r>
                      <a:r>
                        <a:rPr lang="en-US" sz="1800" b="1" kern="1200" dirty="0">
                          <a:solidFill>
                            <a:schemeClr val="bg1"/>
                          </a:solidFill>
                          <a:effectLst/>
                          <a:latin typeface="Times New Roman" panose="02020603050405020304" pitchFamily="18" charset="0"/>
                          <a:ea typeface="+mn-ea"/>
                          <a:cs typeface="Times New Roman" panose="02020603050405020304" pitchFamily="18" charset="0"/>
                        </a:rPr>
                        <a:t> Levy – Consequences of Non-deduction</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a:defRPr/>
            </a:pPr>
            <a:r>
              <a:rPr lang="en-US" dirty="0">
                <a:solidFill>
                  <a:srgbClr val="4590B8"/>
                </a:solidFill>
                <a:latin typeface="Gill Sans MT"/>
              </a:rPr>
              <a:t>T. P. Ostwal &amp; Associates LLP</a:t>
            </a:r>
          </a:p>
        </p:txBody>
      </p:sp>
      <p:sp>
        <p:nvSpPr>
          <p:cNvPr id="16" name="TextBox 15">
            <a:extLst>
              <a:ext uri="{FF2B5EF4-FFF2-40B4-BE49-F238E27FC236}">
                <a16:creationId xmlns:a16="http://schemas.microsoft.com/office/drawing/2014/main" id="{7851CD42-C703-488E-85D4-CFA344A8A0F2}"/>
              </a:ext>
            </a:extLst>
          </p:cNvPr>
          <p:cNvSpPr txBox="1"/>
          <p:nvPr/>
        </p:nvSpPr>
        <p:spPr>
          <a:xfrm>
            <a:off x="474190" y="3685335"/>
            <a:ext cx="11260610" cy="2862322"/>
          </a:xfrm>
          <a:prstGeom prst="rect">
            <a:avLst/>
          </a:prstGeom>
          <a:noFill/>
          <a:ln>
            <a:solidFill>
              <a:schemeClr val="tx1"/>
            </a:solidFill>
          </a:ln>
        </p:spPr>
        <p:txBody>
          <a:bodyPr wrap="square" rtlCol="0">
            <a:spAutoFit/>
          </a:bodyPr>
          <a:lstStyle/>
          <a:p>
            <a:r>
              <a:rPr lang="en-IN" b="1" dirty="0">
                <a:latin typeface="Times New Roman" panose="02020603050405020304" pitchFamily="18" charset="0"/>
                <a:cs typeface="Times New Roman" panose="02020603050405020304" pitchFamily="18" charset="0"/>
              </a:rPr>
              <a:t>Remittance of EL</a:t>
            </a:r>
          </a:p>
          <a:p>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EL to be paid by every E-Commerce Operator to the credit of Central Government for the first three quarters of financial year by 7</a:t>
            </a:r>
            <a:r>
              <a:rPr lang="en-IN" baseline="30000" dirty="0">
                <a:latin typeface="Times New Roman" panose="02020603050405020304" pitchFamily="18" charset="0"/>
                <a:cs typeface="Times New Roman" panose="02020603050405020304" pitchFamily="18" charset="0"/>
              </a:rPr>
              <a:t>th</a:t>
            </a:r>
            <a:r>
              <a:rPr lang="en-IN" dirty="0">
                <a:latin typeface="Times New Roman" panose="02020603050405020304" pitchFamily="18" charset="0"/>
                <a:cs typeface="Times New Roman" panose="02020603050405020304" pitchFamily="18" charset="0"/>
              </a:rPr>
              <a:t> of the next month and by 31</a:t>
            </a:r>
            <a:r>
              <a:rPr lang="en-IN" baseline="30000" dirty="0">
                <a:latin typeface="Times New Roman" panose="02020603050405020304" pitchFamily="18" charset="0"/>
                <a:cs typeface="Times New Roman" panose="02020603050405020304" pitchFamily="18" charset="0"/>
              </a:rPr>
              <a:t>st</a:t>
            </a:r>
            <a:r>
              <a:rPr lang="en-IN" dirty="0">
                <a:latin typeface="Times New Roman" panose="02020603050405020304" pitchFamily="18" charset="0"/>
                <a:cs typeface="Times New Roman" panose="02020603050405020304" pitchFamily="18" charset="0"/>
              </a:rPr>
              <a:t> March for Q4.</a:t>
            </a:r>
          </a:p>
          <a:p>
            <a:endParaRPr lang="en-IN" dirty="0">
              <a:latin typeface="Times New Roman" panose="02020603050405020304" pitchFamily="18" charset="0"/>
              <a:cs typeface="Times New Roman" panose="02020603050405020304" pitchFamily="18" charset="0"/>
            </a:endParaRPr>
          </a:p>
          <a:p>
            <a:r>
              <a:rPr lang="en-IN" b="1" dirty="0">
                <a:latin typeface="Times New Roman" panose="02020603050405020304" pitchFamily="18" charset="0"/>
                <a:cs typeface="Times New Roman" panose="02020603050405020304" pitchFamily="18" charset="0"/>
              </a:rPr>
              <a:t>Consequences of failure to pay EL</a:t>
            </a:r>
          </a:p>
          <a:p>
            <a:endParaRPr lang="en-IN" b="1"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IN" b="1" dirty="0">
                <a:latin typeface="Times New Roman" panose="02020603050405020304" pitchFamily="18" charset="0"/>
                <a:cs typeface="Times New Roman" panose="02020603050405020304" pitchFamily="18" charset="0"/>
              </a:rPr>
              <a:t>Simple Interest @ 1% </a:t>
            </a:r>
            <a:r>
              <a:rPr lang="en-IN" b="1" dirty="0" err="1">
                <a:latin typeface="Times New Roman" panose="02020603050405020304" pitchFamily="18" charset="0"/>
                <a:cs typeface="Times New Roman" panose="02020603050405020304" pitchFamily="18" charset="0"/>
              </a:rPr>
              <a:t>p.m</a:t>
            </a:r>
            <a:r>
              <a:rPr lang="en-IN" b="1" dirty="0">
                <a:latin typeface="Times New Roman" panose="02020603050405020304" pitchFamily="18" charset="0"/>
                <a:cs typeface="Times New Roman" panose="02020603050405020304" pitchFamily="18" charset="0"/>
              </a:rPr>
              <a:t> or part of the month is attracted for the period of delay in remittance</a:t>
            </a:r>
          </a:p>
          <a:p>
            <a:pPr marL="342900" indent="-342900">
              <a:buFont typeface="+mj-lt"/>
              <a:buAutoNum type="arabicPeriod"/>
            </a:pPr>
            <a:r>
              <a:rPr lang="en-IN" b="1" dirty="0">
                <a:latin typeface="Times New Roman" panose="02020603050405020304" pitchFamily="18" charset="0"/>
                <a:cs typeface="Times New Roman" panose="02020603050405020304" pitchFamily="18" charset="0"/>
              </a:rPr>
              <a:t>Penalty = the amount of EL that is failed to be paid.</a:t>
            </a:r>
          </a:p>
          <a:p>
            <a:endParaRPr lang="en-IN" dirty="0">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CB3DD033-1FF7-4388-9DAE-E5CC79EA2190}"/>
              </a:ext>
            </a:extLst>
          </p:cNvPr>
          <p:cNvSpPr txBox="1"/>
          <p:nvPr/>
        </p:nvSpPr>
        <p:spPr>
          <a:xfrm>
            <a:off x="452564" y="1084702"/>
            <a:ext cx="11282236" cy="2585323"/>
          </a:xfrm>
          <a:prstGeom prst="rect">
            <a:avLst/>
          </a:prstGeom>
          <a:noFill/>
          <a:ln>
            <a:solidFill>
              <a:schemeClr val="tx1"/>
            </a:solidFill>
          </a:ln>
        </p:spPr>
        <p:txBody>
          <a:bodyPr wrap="square" rtlCol="0">
            <a:spAutoFit/>
          </a:bodyPr>
          <a:lstStyle/>
          <a:p>
            <a:r>
              <a:rPr lang="en-IN" b="1" dirty="0">
                <a:latin typeface="Times New Roman" panose="02020603050405020304" pitchFamily="18" charset="0"/>
                <a:cs typeface="Times New Roman" panose="02020603050405020304" pitchFamily="18" charset="0"/>
              </a:rPr>
              <a:t>Remittance of EL</a:t>
            </a:r>
          </a:p>
          <a:p>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EL deducted during any month to be paid to the credit of the Central Government by the </a:t>
            </a:r>
            <a:r>
              <a:rPr lang="en-IN" b="1" dirty="0">
                <a:latin typeface="Times New Roman" panose="02020603050405020304" pitchFamily="18" charset="0"/>
                <a:cs typeface="Times New Roman" panose="02020603050405020304" pitchFamily="18" charset="0"/>
              </a:rPr>
              <a:t>7</a:t>
            </a:r>
            <a:r>
              <a:rPr lang="en-IN" b="1" baseline="30000" dirty="0">
                <a:latin typeface="Times New Roman" panose="02020603050405020304" pitchFamily="18" charset="0"/>
                <a:cs typeface="Times New Roman" panose="02020603050405020304" pitchFamily="18" charset="0"/>
              </a:rPr>
              <a:t>th</a:t>
            </a:r>
            <a:r>
              <a:rPr lang="en-IN" b="1" dirty="0">
                <a:latin typeface="Times New Roman" panose="02020603050405020304" pitchFamily="18" charset="0"/>
                <a:cs typeface="Times New Roman" panose="02020603050405020304" pitchFamily="18" charset="0"/>
              </a:rPr>
              <a:t> of the next month</a:t>
            </a:r>
          </a:p>
          <a:p>
            <a:endParaRPr lang="en-IN" b="1" dirty="0">
              <a:latin typeface="Times New Roman" panose="02020603050405020304" pitchFamily="18" charset="0"/>
              <a:cs typeface="Times New Roman" panose="02020603050405020304" pitchFamily="18" charset="0"/>
            </a:endParaRPr>
          </a:p>
          <a:p>
            <a:r>
              <a:rPr lang="en-IN" b="1" dirty="0">
                <a:latin typeface="Times New Roman" panose="02020603050405020304" pitchFamily="18" charset="0"/>
                <a:cs typeface="Times New Roman" panose="02020603050405020304" pitchFamily="18" charset="0"/>
              </a:rPr>
              <a:t>Consequences of failure to deduct EL</a:t>
            </a:r>
          </a:p>
          <a:p>
            <a:endParaRPr lang="en-IN" b="1"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IN" b="1" dirty="0">
                <a:latin typeface="Times New Roman" panose="02020603050405020304" pitchFamily="18" charset="0"/>
                <a:cs typeface="Times New Roman" panose="02020603050405020304" pitchFamily="18" charset="0"/>
              </a:rPr>
              <a:t>Simple Interest @ 1% </a:t>
            </a:r>
            <a:r>
              <a:rPr lang="en-IN" b="1" dirty="0" err="1">
                <a:latin typeface="Times New Roman" panose="02020603050405020304" pitchFamily="18" charset="0"/>
                <a:cs typeface="Times New Roman" panose="02020603050405020304" pitchFamily="18" charset="0"/>
              </a:rPr>
              <a:t>p.m</a:t>
            </a:r>
            <a:r>
              <a:rPr lang="en-IN" b="1" dirty="0">
                <a:latin typeface="Times New Roman" panose="02020603050405020304" pitchFamily="18" charset="0"/>
                <a:cs typeface="Times New Roman" panose="02020603050405020304" pitchFamily="18" charset="0"/>
              </a:rPr>
              <a:t> or part of the month is attracted for the period of delay in remittance</a:t>
            </a:r>
          </a:p>
          <a:p>
            <a:pPr marL="342900" indent="-342900">
              <a:buFont typeface="+mj-lt"/>
              <a:buAutoNum type="arabicPeriod"/>
            </a:pPr>
            <a:r>
              <a:rPr lang="en-IN" b="1" dirty="0">
                <a:latin typeface="Times New Roman" panose="02020603050405020304" pitchFamily="18" charset="0"/>
                <a:cs typeface="Times New Roman" panose="02020603050405020304" pitchFamily="18" charset="0"/>
              </a:rPr>
              <a:t>Penalty = the amount of EL deductible - </a:t>
            </a:r>
            <a:r>
              <a:rPr lang="en-IN" dirty="0">
                <a:latin typeface="Times New Roman" panose="02020603050405020304" pitchFamily="18" charset="0"/>
                <a:cs typeface="Times New Roman" panose="02020603050405020304" pitchFamily="18" charset="0"/>
              </a:rPr>
              <a:t>For delayed remittance, penalty @ </a:t>
            </a:r>
            <a:r>
              <a:rPr lang="en-IN" b="1" dirty="0">
                <a:latin typeface="Times New Roman" panose="02020603050405020304" pitchFamily="18" charset="0"/>
                <a:cs typeface="Times New Roman" panose="02020603050405020304" pitchFamily="18" charset="0"/>
              </a:rPr>
              <a:t>1,000 per day</a:t>
            </a:r>
            <a:r>
              <a:rPr lang="en-IN" dirty="0">
                <a:latin typeface="Times New Roman" panose="02020603050405020304" pitchFamily="18" charset="0"/>
                <a:cs typeface="Times New Roman" panose="02020603050405020304" pitchFamily="18" charset="0"/>
              </a:rPr>
              <a:t> of failure attracted, not exceeding the amount of EL  not paid.</a:t>
            </a:r>
          </a:p>
        </p:txBody>
      </p:sp>
      <p:sp>
        <p:nvSpPr>
          <p:cNvPr id="29" name="Oval 28">
            <a:extLst>
              <a:ext uri="{FF2B5EF4-FFF2-40B4-BE49-F238E27FC236}">
                <a16:creationId xmlns:a16="http://schemas.microsoft.com/office/drawing/2014/main" id="{1B76226C-DD98-4775-A13C-493DEED2CF17}"/>
              </a:ext>
            </a:extLst>
          </p:cNvPr>
          <p:cNvSpPr/>
          <p:nvPr/>
        </p:nvSpPr>
        <p:spPr>
          <a:xfrm>
            <a:off x="10301113" y="2088283"/>
            <a:ext cx="965028" cy="784127"/>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latin typeface="Times New Roman" panose="02020603050405020304" pitchFamily="18" charset="0"/>
                <a:cs typeface="Times New Roman" panose="02020603050405020304" pitchFamily="18" charset="0"/>
              </a:rPr>
              <a:t>EL 1.0</a:t>
            </a:r>
          </a:p>
        </p:txBody>
      </p:sp>
      <p:sp>
        <p:nvSpPr>
          <p:cNvPr id="30" name="Oval 29">
            <a:extLst>
              <a:ext uri="{FF2B5EF4-FFF2-40B4-BE49-F238E27FC236}">
                <a16:creationId xmlns:a16="http://schemas.microsoft.com/office/drawing/2014/main" id="{485FF84F-C3E3-4276-97CB-179EC692BA9C}"/>
              </a:ext>
            </a:extLst>
          </p:cNvPr>
          <p:cNvSpPr/>
          <p:nvPr/>
        </p:nvSpPr>
        <p:spPr>
          <a:xfrm>
            <a:off x="10474266" y="5152794"/>
            <a:ext cx="965028" cy="784127"/>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latin typeface="Times New Roman" panose="02020603050405020304" pitchFamily="18" charset="0"/>
                <a:cs typeface="Times New Roman" panose="02020603050405020304" pitchFamily="18" charset="0"/>
              </a:rPr>
              <a:t>EL 2.0</a:t>
            </a:r>
          </a:p>
        </p:txBody>
      </p:sp>
      <p:sp>
        <p:nvSpPr>
          <p:cNvPr id="9" name="Slide Number Placeholder 3">
            <a:extLst>
              <a:ext uri="{FF2B5EF4-FFF2-40B4-BE49-F238E27FC236}">
                <a16:creationId xmlns:a16="http://schemas.microsoft.com/office/drawing/2014/main" id="{6C815AB1-F28D-4A85-B9A0-41AE9094F309}"/>
              </a:ext>
            </a:extLst>
          </p:cNvPr>
          <p:cNvSpPr>
            <a:spLocks noGrp="1"/>
          </p:cNvSpPr>
          <p:nvPr>
            <p:ph type="sldNum" sz="quarter" idx="12"/>
          </p:nvPr>
        </p:nvSpPr>
        <p:spPr>
          <a:xfrm>
            <a:off x="10558300" y="5956137"/>
            <a:ext cx="105251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sp>
        <p:nvSpPr>
          <p:cNvPr id="10"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754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9753AC1-7343-4649-B2C5-619B5454697F}"/>
              </a:ext>
            </a:extLst>
          </p:cNvPr>
          <p:cNvSpPr>
            <a:spLocks noGrp="1"/>
          </p:cNvSpPr>
          <p:nvPr>
            <p:ph type="ftr" sz="quarter" idx="11"/>
          </p:nvPr>
        </p:nvSpPr>
        <p:spPr>
          <a:xfrm>
            <a:off x="581192" y="6305763"/>
            <a:ext cx="6917210" cy="365125"/>
          </a:xfrm>
        </p:spPr>
        <p:txBody>
          <a:bodyPr/>
          <a:lstStyle/>
          <a:p>
            <a:r>
              <a:rPr lang="en-IN">
                <a:latin typeface="Times New Roman" panose="02020603050405020304" pitchFamily="18" charset="0"/>
                <a:cs typeface="Times New Roman" panose="02020603050405020304" pitchFamily="18" charset="0"/>
              </a:rPr>
              <a:t>T. P. Ostwal &amp; Associates LLP</a:t>
            </a:r>
          </a:p>
        </p:txBody>
      </p:sp>
      <p:sp>
        <p:nvSpPr>
          <p:cNvPr id="4" name="Slide Number Placeholder 3">
            <a:extLst>
              <a:ext uri="{FF2B5EF4-FFF2-40B4-BE49-F238E27FC236}">
                <a16:creationId xmlns:a16="http://schemas.microsoft.com/office/drawing/2014/main" id="{C92A569E-D920-4B1B-8B9D-EC20D23D95D3}"/>
              </a:ext>
            </a:extLst>
          </p:cNvPr>
          <p:cNvSpPr>
            <a:spLocks noGrp="1"/>
          </p:cNvSpPr>
          <p:nvPr>
            <p:ph type="sldNum" sz="quarter" idx="12"/>
          </p:nvPr>
        </p:nvSpPr>
        <p:spPr/>
        <p:txBody>
          <a:bodyPr/>
          <a:lstStyle/>
          <a:p>
            <a:fld id="{FB304E44-DC5A-4BBB-82BB-295DB7EB1D1F}" type="slidenum">
              <a:rPr lang="en-IN" smtClean="0">
                <a:latin typeface="Times New Roman" panose="02020603050405020304" pitchFamily="18" charset="0"/>
                <a:cs typeface="Times New Roman" panose="02020603050405020304" pitchFamily="18" charset="0"/>
              </a:rPr>
              <a:t>22</a:t>
            </a:fld>
            <a:endParaRPr lang="en-IN">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F17631CB-C98C-4588-A8C7-0F0A8BA54956}"/>
              </a:ext>
            </a:extLst>
          </p:cNvPr>
          <p:cNvSpPr/>
          <p:nvPr/>
        </p:nvSpPr>
        <p:spPr>
          <a:xfrm>
            <a:off x="2212259" y="2779909"/>
            <a:ext cx="7475080" cy="15856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4C58F2E2-2539-4753-A902-B3D8C0CBD26B}"/>
              </a:ext>
            </a:extLst>
          </p:cNvPr>
          <p:cNvSpPr txBox="1"/>
          <p:nvPr/>
        </p:nvSpPr>
        <p:spPr>
          <a:xfrm>
            <a:off x="2403790" y="3230783"/>
            <a:ext cx="7111177" cy="523220"/>
          </a:xfrm>
          <a:prstGeom prst="rect">
            <a:avLst/>
          </a:prstGeom>
          <a:noFill/>
        </p:spPr>
        <p:txBody>
          <a:bodyPr wrap="none" rtlCol="0">
            <a:spAutoFit/>
          </a:bodyPr>
          <a:lstStyle/>
          <a:p>
            <a:pPr algn="just" fontAlgn="base">
              <a:spcBef>
                <a:spcPts val="600"/>
              </a:spcBef>
              <a:spcAft>
                <a:spcPts val="600"/>
              </a:spcAft>
            </a:pPr>
            <a:r>
              <a:rPr lang="en-US" sz="2800" b="1" dirty="0">
                <a:solidFill>
                  <a:schemeClr val="bg1"/>
                </a:solidFill>
                <a:latin typeface="Times New Roman" panose="02020603050405020304" pitchFamily="18" charset="0"/>
                <a:cs typeface="Times New Roman" panose="02020603050405020304" pitchFamily="18" charset="0"/>
              </a:rPr>
              <a:t>TDS ON E-COMMERCE TRANSACTIONS</a:t>
            </a:r>
          </a:p>
        </p:txBody>
      </p:sp>
      <p:sp>
        <p:nvSpPr>
          <p:cNvPr id="7"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2351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3880156039"/>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TDS on E-commerce Transactions (Section-194-O )</a:t>
                      </a:r>
                      <a:endParaRPr lang="en-IN" sz="1800" b="1" kern="1200" dirty="0">
                        <a:solidFill>
                          <a:schemeClr val="bg1"/>
                        </a:solidFill>
                        <a:effectLst/>
                        <a:latin typeface="Times New Roman" panose="02020603050405020304" pitchFamily="18" charset="0"/>
                        <a:ea typeface="+mn-ea"/>
                        <a:cs typeface="Times New Roman" panose="02020603050405020304" pitchFamily="18" charset="0"/>
                      </a:endParaRP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37" name="object 8">
            <a:extLst>
              <a:ext uri="{FF2B5EF4-FFF2-40B4-BE49-F238E27FC236}">
                <a16:creationId xmlns:a16="http://schemas.microsoft.com/office/drawing/2014/main" id="{3F506646-6502-54CE-ACAD-9EB4E0D0C29B}"/>
              </a:ext>
            </a:extLst>
          </p:cNvPr>
          <p:cNvSpPr/>
          <p:nvPr/>
        </p:nvSpPr>
        <p:spPr>
          <a:xfrm>
            <a:off x="582168" y="1295400"/>
            <a:ext cx="5666232" cy="2676144"/>
          </a:xfrm>
          <a:custGeom>
            <a:avLst/>
            <a:gdLst/>
            <a:ahLst/>
            <a:cxnLst/>
            <a:rect l="l" t="t" r="r" b="b"/>
            <a:pathLst>
              <a:path w="3959860" h="2316479">
                <a:moveTo>
                  <a:pt x="0" y="2316480"/>
                </a:moveTo>
                <a:lnTo>
                  <a:pt x="3959352" y="2316480"/>
                </a:lnTo>
                <a:lnTo>
                  <a:pt x="3959352" y="0"/>
                </a:lnTo>
                <a:lnTo>
                  <a:pt x="0" y="0"/>
                </a:lnTo>
                <a:lnTo>
                  <a:pt x="0" y="2316480"/>
                </a:lnTo>
                <a:close/>
              </a:path>
            </a:pathLst>
          </a:custGeom>
          <a:ln w="9524">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38" name="object 9">
            <a:extLst>
              <a:ext uri="{FF2B5EF4-FFF2-40B4-BE49-F238E27FC236}">
                <a16:creationId xmlns:a16="http://schemas.microsoft.com/office/drawing/2014/main" id="{D0A550A2-42CC-3949-66AB-B36626508812}"/>
              </a:ext>
            </a:extLst>
          </p:cNvPr>
          <p:cNvSpPr txBox="1"/>
          <p:nvPr/>
        </p:nvSpPr>
        <p:spPr>
          <a:xfrm>
            <a:off x="609600" y="1733287"/>
            <a:ext cx="5663998" cy="2259593"/>
          </a:xfrm>
          <a:prstGeom prst="rect">
            <a:avLst/>
          </a:prstGeom>
        </p:spPr>
        <p:txBody>
          <a:bodyPr vert="horz" wrap="square" lIns="0" tIns="12700" rIns="0" bIns="0" rtlCol="0">
            <a:spAutoFit/>
          </a:bodyPr>
          <a:lstStyle/>
          <a:p>
            <a:pPr marL="190500" marR="5080" lvl="0" indent="-178435" algn="l" defTabSz="914400" rtl="0" eaLnBrk="1" fontAlgn="auto" latinLnBrk="0" hangingPunct="1">
              <a:lnSpc>
                <a:spcPct val="100000"/>
              </a:lnSpc>
              <a:spcBef>
                <a:spcPts val="500"/>
              </a:spcBef>
              <a:spcAft>
                <a:spcPts val="500"/>
              </a:spcAft>
              <a:buClrTx/>
              <a:buSzPct val="120833"/>
              <a:buFontTx/>
              <a:buChar char="–"/>
              <a:tabLst>
                <a:tab pos="191135" algn="l"/>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-commerce operator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(resident or non-resident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of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India)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liable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 </a:t>
            </a:r>
            <a:r>
              <a:rPr kumimoji="0" sz="1800"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deduct TDS </a:t>
            </a:r>
            <a:r>
              <a:rPr kumimoji="0" sz="1800"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 1</a:t>
            </a:r>
            <a:r>
              <a:rPr kumimoji="0" lang="en-US" sz="1800"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on gross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amount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of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sales or services</a:t>
            </a:r>
            <a:r>
              <a:rPr kumimoji="0" lang="en-IN"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or both paid or payable </a:t>
            </a:r>
            <a:r>
              <a:rPr kumimoji="0" sz="1800" b="0" i="0" u="none" strike="noStrike" kern="1200" cap="none" spc="-3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a:t>
            </a:r>
            <a:r>
              <a:rPr kumimoji="0" sz="1800"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resident</a:t>
            </a:r>
            <a:r>
              <a:rPr kumimoji="0" sz="1800" b="0" i="0" u="none" strike="noStrike" kern="1200" cap="none" spc="-3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-commerce</a:t>
            </a:r>
            <a:r>
              <a:rPr kumimoji="0" sz="1800" b="0" i="0" u="none" strike="noStrike" kern="1200" cap="none" spc="-4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participant</a:t>
            </a:r>
            <a:endPar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190500" marR="26670" lvl="0" indent="-178435" algn="l" defTabSz="914400" rtl="0" eaLnBrk="1" fontAlgn="auto" latinLnBrk="0" hangingPunct="1">
              <a:lnSpc>
                <a:spcPct val="100000"/>
              </a:lnSpc>
              <a:spcBef>
                <a:spcPts val="500"/>
              </a:spcBef>
              <a:spcAft>
                <a:spcPts val="500"/>
              </a:spcAft>
              <a:buClrTx/>
              <a:buSzPct val="120833"/>
              <a:buFontTx/>
              <a:buChar char="–"/>
              <a:tabLst>
                <a:tab pos="191135" algn="l"/>
              </a:tabLst>
              <a:defRPr/>
            </a:pPr>
            <a:r>
              <a:rPr kumimoji="0" sz="1800" b="0" i="0" u="none" strike="noStrike" kern="1200" cap="none" spc="-4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Tax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be deducted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the time of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credit or payment </a:t>
            </a:r>
            <a:r>
              <a:rPr kumimoji="0" sz="1800" b="0" i="0" u="none" strike="noStrike" kern="1200" cap="none" spc="-3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(whichever</a:t>
            </a:r>
            <a:r>
              <a:rPr kumimoji="0" sz="1800"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is</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earlier)</a:t>
            </a:r>
            <a:endPar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190500" marR="205104" lvl="0" indent="-178435" algn="l" defTabSz="914400" rtl="0" eaLnBrk="1" fontAlgn="auto" latinLnBrk="0" hangingPunct="1">
              <a:lnSpc>
                <a:spcPct val="100000"/>
              </a:lnSpc>
              <a:spcBef>
                <a:spcPts val="500"/>
              </a:spcBef>
              <a:spcAft>
                <a:spcPts val="500"/>
              </a:spcAft>
              <a:buClrTx/>
              <a:buSzPct val="120833"/>
              <a:buFontTx/>
              <a:buChar char="–"/>
              <a:tabLst>
                <a:tab pos="191135" algn="l"/>
              </a:tabLst>
              <a:defRPr/>
            </a:pP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TDS</a:t>
            </a:r>
            <a:r>
              <a:rPr kumimoji="0" sz="1800"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rate</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5</a:t>
            </a:r>
            <a:r>
              <a:rPr kumimoji="0" lang="en-US" sz="1800"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a:t>
            </a:r>
            <a:r>
              <a:rPr kumimoji="0" sz="1800" b="0" i="0" u="none" strike="noStrike" kern="1200" cap="none" spc="-4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for</a:t>
            </a:r>
            <a:r>
              <a:rPr kumimoji="0" sz="1800"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non-PAN</a:t>
            </a:r>
            <a:r>
              <a:rPr kumimoji="0" lang="en-IN" sz="1800"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sz="1800" b="0" i="0" u="none" strike="noStrike" kern="1200" cap="none" spc="-4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non-Aadhaar </a:t>
            </a:r>
            <a:r>
              <a:rPr kumimoji="0" sz="1800" b="0" i="0" u="none" strike="noStrike" kern="1200" cap="none" spc="-3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cases</a:t>
            </a:r>
            <a:endPar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9" name="object 10">
            <a:extLst>
              <a:ext uri="{FF2B5EF4-FFF2-40B4-BE49-F238E27FC236}">
                <a16:creationId xmlns:a16="http://schemas.microsoft.com/office/drawing/2014/main" id="{14636864-98E6-476D-177F-A0E6E228432C}"/>
              </a:ext>
            </a:extLst>
          </p:cNvPr>
          <p:cNvSpPr/>
          <p:nvPr/>
        </p:nvSpPr>
        <p:spPr>
          <a:xfrm>
            <a:off x="6400800" y="1295400"/>
            <a:ext cx="5257800" cy="2667000"/>
          </a:xfrm>
          <a:custGeom>
            <a:avLst/>
            <a:gdLst/>
            <a:ahLst/>
            <a:cxnLst/>
            <a:rect l="l" t="t" r="r" b="b"/>
            <a:pathLst>
              <a:path w="3959859" h="2132329">
                <a:moveTo>
                  <a:pt x="0" y="2132076"/>
                </a:moveTo>
                <a:lnTo>
                  <a:pt x="3959352" y="2132076"/>
                </a:lnTo>
                <a:lnTo>
                  <a:pt x="3959352" y="0"/>
                </a:lnTo>
                <a:lnTo>
                  <a:pt x="0" y="0"/>
                </a:lnTo>
                <a:lnTo>
                  <a:pt x="0" y="2132076"/>
                </a:lnTo>
                <a:close/>
              </a:path>
            </a:pathLst>
          </a:custGeom>
          <a:ln w="9525">
            <a:solidFill>
              <a:schemeClr val="accent1"/>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40" name="object 11">
            <a:extLst>
              <a:ext uri="{FF2B5EF4-FFF2-40B4-BE49-F238E27FC236}">
                <a16:creationId xmlns:a16="http://schemas.microsoft.com/office/drawing/2014/main" id="{A04E81BC-F118-1F4A-D15C-CDBEB4721BFC}"/>
              </a:ext>
            </a:extLst>
          </p:cNvPr>
          <p:cNvSpPr txBox="1"/>
          <p:nvPr/>
        </p:nvSpPr>
        <p:spPr>
          <a:xfrm>
            <a:off x="6400800" y="1579136"/>
            <a:ext cx="5181600" cy="2268826"/>
          </a:xfrm>
          <a:prstGeom prst="rect">
            <a:avLst/>
          </a:prstGeom>
        </p:spPr>
        <p:txBody>
          <a:bodyPr vert="horz" wrap="square" lIns="0" tIns="12700" rIns="0" bIns="0" rtlCol="0">
            <a:spAutoFit/>
          </a:bodyPr>
          <a:lstStyle/>
          <a:p>
            <a:pPr marL="53975" marR="0" lvl="0" indent="0" algn="ctr" defTabSz="914400" rtl="0" eaLnBrk="1" fontAlgn="auto" latinLnBrk="0" hangingPunct="1">
              <a:lnSpc>
                <a:spcPct val="140000"/>
              </a:lnSpc>
              <a:spcBef>
                <a:spcPts val="300"/>
              </a:spcBef>
              <a:spcAft>
                <a:spcPts val="300"/>
              </a:spcAft>
              <a:buClrTx/>
              <a:buSzTx/>
              <a:buFontTx/>
              <a:buNone/>
              <a:tabLst/>
              <a:defRPr/>
            </a:pPr>
            <a:endParaRPr kumimoji="0" lang="en-US" sz="400"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endParaRPr>
          </a:p>
          <a:p>
            <a:pPr marL="190500" marR="0" lvl="0" indent="-178435" algn="just" defTabSz="914400" rtl="0" eaLnBrk="1" fontAlgn="auto" latinLnBrk="0" hangingPunct="1">
              <a:lnSpc>
                <a:spcPct val="100000"/>
              </a:lnSpc>
              <a:spcBef>
                <a:spcPts val="300"/>
              </a:spcBef>
              <a:spcAft>
                <a:spcPts val="300"/>
              </a:spcAft>
              <a:buClrTx/>
              <a:buSzPct val="120833"/>
              <a:buFontTx/>
              <a:buChar char="–"/>
              <a:tabLst>
                <a:tab pos="191135" algn="l"/>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-commerce</a:t>
            </a:r>
            <a:r>
              <a:rPr kumimoji="0" sz="1800" b="0" i="0" u="none" strike="noStrike" kern="1200" cap="none" spc="-4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participant</a:t>
            </a:r>
            <a:r>
              <a:rPr kumimoji="0" sz="1800" b="0" i="0" u="none" strike="noStrike" kern="1200" cap="none" spc="-3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is</a:t>
            </a:r>
            <a:r>
              <a:rPr kumimoji="0" sz="1800"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a:t>
            </a:r>
            <a:r>
              <a:rPr kumimoji="0" lang="en-IN"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NR</a:t>
            </a:r>
            <a:endPar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190500" marR="5080" lvl="0" indent="-178435" algn="just" defTabSz="914400" rtl="0" eaLnBrk="1" fontAlgn="auto" latinLnBrk="0" hangingPunct="1">
              <a:lnSpc>
                <a:spcPct val="100000"/>
              </a:lnSpc>
              <a:spcBef>
                <a:spcPts val="300"/>
              </a:spcBef>
              <a:spcAft>
                <a:spcPts val="300"/>
              </a:spcAft>
              <a:buClrTx/>
              <a:buSzPct val="120833"/>
              <a:buFontTx/>
              <a:buChar char="–"/>
              <a:tabLst>
                <a:tab pos="191135" algn="l"/>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-commerce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participant</a:t>
            </a:r>
            <a:r>
              <a:rPr kumimoji="0" lang="en-IN"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is resident individual or HUF</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where gross amount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of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sales through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e-commerce operator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during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PY does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not exceed </a:t>
            </a:r>
            <a:r>
              <a:rPr kumimoji="0" sz="1800"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INR </a:t>
            </a:r>
            <a:r>
              <a:rPr kumimoji="0" sz="1800"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5 </a:t>
            </a:r>
            <a:r>
              <a:rPr kumimoji="0" sz="1800"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lakhs</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(PAN</a:t>
            </a:r>
            <a:r>
              <a:rPr kumimoji="0" lang="en-IN" sz="1800"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Aadhaar</a:t>
            </a:r>
            <a:r>
              <a:rPr kumimoji="0" sz="1800" b="0" i="0" u="none" strike="noStrike" kern="1200" cap="none" spc="-4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needed)</a:t>
            </a:r>
            <a:endPar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190500" marR="0" lvl="0" indent="-178435" algn="just" defTabSz="914400" rtl="0" eaLnBrk="1" fontAlgn="auto" latinLnBrk="0" hangingPunct="1">
              <a:lnSpc>
                <a:spcPct val="100000"/>
              </a:lnSpc>
              <a:spcBef>
                <a:spcPts val="300"/>
              </a:spcBef>
              <a:spcAft>
                <a:spcPts val="300"/>
              </a:spcAft>
              <a:buClrTx/>
              <a:buSzPct val="120833"/>
              <a:buFontTx/>
              <a:buChar char="–"/>
              <a:tabLst>
                <a:tab pos="191135" algn="l"/>
              </a:tabLst>
              <a:defRPr/>
            </a:pP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On</a:t>
            </a:r>
            <a:r>
              <a:rPr kumimoji="0" sz="1800"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amounts</a:t>
            </a:r>
            <a:r>
              <a:rPr kumimoji="0" sz="1800" b="0" i="0" u="none" strike="noStrike" kern="1200" cap="none" spc="-3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received</a:t>
            </a:r>
            <a:r>
              <a:rPr kumimoji="0" sz="1800" b="0" i="0" u="none" strike="noStrike" kern="1200" cap="none" spc="-2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or receivable</a:t>
            </a:r>
            <a:r>
              <a:rPr kumimoji="0" sz="1800" b="0" i="0" u="none" strike="noStrike" kern="1200" cap="none" spc="-3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by</a:t>
            </a:r>
            <a:r>
              <a:rPr kumimoji="0" sz="1800"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-commerce</a:t>
            </a:r>
            <a:r>
              <a:rPr kumimoji="0" sz="1800" b="0" i="0" u="none" strike="noStrike" kern="1200" cap="none" spc="-5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operator</a:t>
            </a:r>
            <a:r>
              <a:rPr kumimoji="0" sz="1800" b="0" i="0" u="none" strike="noStrike" kern="1200" cap="none" spc="-4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for</a:t>
            </a:r>
            <a:r>
              <a:rPr kumimoji="0"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hosting</a:t>
            </a:r>
            <a:r>
              <a:rPr kumimoji="0" sz="1800" b="0" i="0" u="none" strike="noStrike" kern="1200" cap="none" spc="-3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advertisements</a:t>
            </a:r>
            <a:endPar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nvGrpSpPr>
          <p:cNvPr id="41" name="object 12">
            <a:extLst>
              <a:ext uri="{FF2B5EF4-FFF2-40B4-BE49-F238E27FC236}">
                <a16:creationId xmlns:a16="http://schemas.microsoft.com/office/drawing/2014/main" id="{6A4F72F8-13E1-D86E-B6B7-290EA13578CB}"/>
              </a:ext>
            </a:extLst>
          </p:cNvPr>
          <p:cNvGrpSpPr/>
          <p:nvPr/>
        </p:nvGrpSpPr>
        <p:grpSpPr>
          <a:xfrm>
            <a:off x="685800" y="4800600"/>
            <a:ext cx="2971800" cy="1219200"/>
            <a:chOff x="601980" y="4977384"/>
            <a:chExt cx="2592705" cy="1152525"/>
          </a:xfrm>
        </p:grpSpPr>
        <p:sp>
          <p:nvSpPr>
            <p:cNvPr id="42" name="object 13">
              <a:extLst>
                <a:ext uri="{FF2B5EF4-FFF2-40B4-BE49-F238E27FC236}">
                  <a16:creationId xmlns:a16="http://schemas.microsoft.com/office/drawing/2014/main" id="{7775D550-2A07-467C-1396-FE9861A1C543}"/>
                </a:ext>
              </a:extLst>
            </p:cNvPr>
            <p:cNvSpPr/>
            <p:nvPr/>
          </p:nvSpPr>
          <p:spPr>
            <a:xfrm>
              <a:off x="601980" y="4977384"/>
              <a:ext cx="2592705" cy="1152525"/>
            </a:xfrm>
            <a:custGeom>
              <a:avLst/>
              <a:gdLst/>
              <a:ahLst/>
              <a:cxnLst/>
              <a:rect l="l" t="t" r="r" b="b"/>
              <a:pathLst>
                <a:path w="2592705" h="1152525">
                  <a:moveTo>
                    <a:pt x="2592324" y="0"/>
                  </a:moveTo>
                  <a:lnTo>
                    <a:pt x="0" y="0"/>
                  </a:lnTo>
                  <a:lnTo>
                    <a:pt x="0" y="1152144"/>
                  </a:lnTo>
                  <a:lnTo>
                    <a:pt x="2400300" y="1152144"/>
                  </a:lnTo>
                  <a:lnTo>
                    <a:pt x="2592324" y="960120"/>
                  </a:lnTo>
                  <a:lnTo>
                    <a:pt x="2592324" y="0"/>
                  </a:lnTo>
                  <a:close/>
                </a:path>
              </a:pathLst>
            </a:custGeom>
            <a:solidFill>
              <a:srgbClr val="D9D9D9"/>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43" name="object 14">
              <a:extLst>
                <a:ext uri="{FF2B5EF4-FFF2-40B4-BE49-F238E27FC236}">
                  <a16:creationId xmlns:a16="http://schemas.microsoft.com/office/drawing/2014/main" id="{9B204EDD-C4AF-C7EB-1ED3-6D18CBE1D0A9}"/>
                </a:ext>
              </a:extLst>
            </p:cNvPr>
            <p:cNvSpPr/>
            <p:nvPr/>
          </p:nvSpPr>
          <p:spPr>
            <a:xfrm>
              <a:off x="3002280" y="5937504"/>
              <a:ext cx="192405" cy="192405"/>
            </a:xfrm>
            <a:custGeom>
              <a:avLst/>
              <a:gdLst/>
              <a:ahLst/>
              <a:cxnLst/>
              <a:rect l="l" t="t" r="r" b="b"/>
              <a:pathLst>
                <a:path w="192405" h="192404">
                  <a:moveTo>
                    <a:pt x="192024" y="0"/>
                  </a:moveTo>
                  <a:lnTo>
                    <a:pt x="38353" y="38404"/>
                  </a:lnTo>
                  <a:lnTo>
                    <a:pt x="0" y="192024"/>
                  </a:lnTo>
                  <a:lnTo>
                    <a:pt x="192024" y="0"/>
                  </a:lnTo>
                  <a:close/>
                </a:path>
              </a:pathLst>
            </a:custGeom>
            <a:solidFill>
              <a:srgbClr val="ADADAD"/>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Gill Sans MT"/>
                <a:ea typeface="+mn-ea"/>
                <a:cs typeface="+mn-cs"/>
              </a:endParaRPr>
            </a:p>
          </p:txBody>
        </p:sp>
      </p:grpSp>
      <p:grpSp>
        <p:nvGrpSpPr>
          <p:cNvPr id="44" name="object 15">
            <a:extLst>
              <a:ext uri="{FF2B5EF4-FFF2-40B4-BE49-F238E27FC236}">
                <a16:creationId xmlns:a16="http://schemas.microsoft.com/office/drawing/2014/main" id="{677100E5-82B9-31BD-4B3D-3F3653A11894}"/>
              </a:ext>
            </a:extLst>
          </p:cNvPr>
          <p:cNvGrpSpPr/>
          <p:nvPr/>
        </p:nvGrpSpPr>
        <p:grpSpPr>
          <a:xfrm>
            <a:off x="609600" y="1096942"/>
            <a:ext cx="11049000" cy="3657938"/>
            <a:chOff x="552546" y="1191431"/>
            <a:chExt cx="8300672" cy="3657938"/>
          </a:xfrm>
        </p:grpSpPr>
        <p:sp>
          <p:nvSpPr>
            <p:cNvPr id="45" name="object 16">
              <a:extLst>
                <a:ext uri="{FF2B5EF4-FFF2-40B4-BE49-F238E27FC236}">
                  <a16:creationId xmlns:a16="http://schemas.microsoft.com/office/drawing/2014/main" id="{D152AFD3-DB7D-E0EA-0A5F-BBBA4AFE3556}"/>
                </a:ext>
              </a:extLst>
            </p:cNvPr>
            <p:cNvSpPr/>
            <p:nvPr/>
          </p:nvSpPr>
          <p:spPr>
            <a:xfrm>
              <a:off x="552546" y="4148329"/>
              <a:ext cx="8300672" cy="304800"/>
            </a:xfrm>
            <a:custGeom>
              <a:avLst/>
              <a:gdLst/>
              <a:ahLst/>
              <a:cxnLst/>
              <a:rect l="l" t="t" r="r" b="b"/>
              <a:pathLst>
                <a:path w="8208645" h="335279">
                  <a:moveTo>
                    <a:pt x="0" y="335279"/>
                  </a:moveTo>
                  <a:lnTo>
                    <a:pt x="8208264" y="335279"/>
                  </a:lnTo>
                  <a:lnTo>
                    <a:pt x="8208264" y="0"/>
                  </a:lnTo>
                  <a:lnTo>
                    <a:pt x="0" y="0"/>
                  </a:lnTo>
                  <a:lnTo>
                    <a:pt x="0" y="335279"/>
                  </a:lnTo>
                  <a:close/>
                </a:path>
              </a:pathLst>
            </a:custGeom>
            <a:ln/>
          </p:spPr>
          <p:style>
            <a:lnRef idx="2">
              <a:schemeClr val="accent2"/>
            </a:lnRef>
            <a:fillRef idx="1">
              <a:schemeClr val="lt1"/>
            </a:fillRef>
            <a:effectRef idx="0">
              <a:schemeClr val="accent2"/>
            </a:effectRef>
            <a:fontRef idx="minor">
              <a:schemeClr val="dk1"/>
            </a:fontRef>
          </p:style>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Gill Sans MT"/>
                <a:ea typeface="+mn-ea"/>
                <a:cs typeface="+mn-cs"/>
              </a:endParaRPr>
            </a:p>
          </p:txBody>
        </p:sp>
        <p:pic>
          <p:nvPicPr>
            <p:cNvPr id="48" name="object 19">
              <a:extLst>
                <a:ext uri="{FF2B5EF4-FFF2-40B4-BE49-F238E27FC236}">
                  <a16:creationId xmlns:a16="http://schemas.microsoft.com/office/drawing/2014/main" id="{4204F9D4-F2F4-B12A-F8DC-4B17D0BF106F}"/>
                </a:ext>
              </a:extLst>
            </p:cNvPr>
            <p:cNvPicPr/>
            <p:nvPr/>
          </p:nvPicPr>
          <p:blipFill>
            <a:blip r:embed="rId2" cstate="print"/>
            <a:stretch>
              <a:fillRect/>
            </a:stretch>
          </p:blipFill>
          <p:spPr>
            <a:xfrm>
              <a:off x="2441664" y="1210157"/>
              <a:ext cx="464711" cy="377851"/>
            </a:xfrm>
            <a:prstGeom prst="rect">
              <a:avLst/>
            </a:prstGeom>
          </p:spPr>
        </p:pic>
        <p:pic>
          <p:nvPicPr>
            <p:cNvPr id="49" name="object 20">
              <a:extLst>
                <a:ext uri="{FF2B5EF4-FFF2-40B4-BE49-F238E27FC236}">
                  <a16:creationId xmlns:a16="http://schemas.microsoft.com/office/drawing/2014/main" id="{E0F40D83-3E0D-025B-ED56-0A1E0B98C152}"/>
                </a:ext>
              </a:extLst>
            </p:cNvPr>
            <p:cNvPicPr/>
            <p:nvPr/>
          </p:nvPicPr>
          <p:blipFill>
            <a:blip r:embed="rId3" cstate="print"/>
            <a:stretch>
              <a:fillRect/>
            </a:stretch>
          </p:blipFill>
          <p:spPr>
            <a:xfrm>
              <a:off x="6563377" y="1191431"/>
              <a:ext cx="457967" cy="387927"/>
            </a:xfrm>
            <a:prstGeom prst="rect">
              <a:avLst/>
            </a:prstGeom>
          </p:spPr>
        </p:pic>
        <p:sp>
          <p:nvSpPr>
            <p:cNvPr id="50" name="object 21">
              <a:extLst>
                <a:ext uri="{FF2B5EF4-FFF2-40B4-BE49-F238E27FC236}">
                  <a16:creationId xmlns:a16="http://schemas.microsoft.com/office/drawing/2014/main" id="{D426FAA3-23A9-F2F5-8F22-60D803B2ABDB}"/>
                </a:ext>
              </a:extLst>
            </p:cNvPr>
            <p:cNvSpPr/>
            <p:nvPr/>
          </p:nvSpPr>
          <p:spPr>
            <a:xfrm>
              <a:off x="552546" y="4514089"/>
              <a:ext cx="8275545" cy="335280"/>
            </a:xfrm>
            <a:custGeom>
              <a:avLst/>
              <a:gdLst/>
              <a:ahLst/>
              <a:cxnLst/>
              <a:rect l="l" t="t" r="r" b="b"/>
              <a:pathLst>
                <a:path w="8208645" h="335279">
                  <a:moveTo>
                    <a:pt x="0" y="335279"/>
                  </a:moveTo>
                  <a:lnTo>
                    <a:pt x="8208264" y="335279"/>
                  </a:lnTo>
                  <a:lnTo>
                    <a:pt x="8208264" y="0"/>
                  </a:lnTo>
                  <a:lnTo>
                    <a:pt x="0" y="0"/>
                  </a:lnTo>
                  <a:lnTo>
                    <a:pt x="0" y="335279"/>
                  </a:lnTo>
                  <a:close/>
                </a:path>
              </a:pathLst>
            </a:custGeom>
            <a:ln/>
          </p:spPr>
          <p:style>
            <a:lnRef idx="2">
              <a:schemeClr val="accent2"/>
            </a:lnRef>
            <a:fillRef idx="1">
              <a:schemeClr val="lt1"/>
            </a:fillRef>
            <a:effectRef idx="0">
              <a:schemeClr val="accent2"/>
            </a:effectRef>
            <a:fontRef idx="minor">
              <a:schemeClr val="dk1"/>
            </a:fontRef>
          </p:style>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Gill Sans MT"/>
                <a:ea typeface="+mn-ea"/>
                <a:cs typeface="+mn-cs"/>
              </a:endParaRPr>
            </a:p>
          </p:txBody>
        </p:sp>
      </p:grpSp>
      <p:sp>
        <p:nvSpPr>
          <p:cNvPr id="51" name="object 22">
            <a:extLst>
              <a:ext uri="{FF2B5EF4-FFF2-40B4-BE49-F238E27FC236}">
                <a16:creationId xmlns:a16="http://schemas.microsoft.com/office/drawing/2014/main" id="{2C509EB8-C3FB-316B-2824-BE687A8A73E3}"/>
              </a:ext>
            </a:extLst>
          </p:cNvPr>
          <p:cNvSpPr txBox="1"/>
          <p:nvPr/>
        </p:nvSpPr>
        <p:spPr>
          <a:xfrm>
            <a:off x="685800" y="4770120"/>
            <a:ext cx="2895600" cy="1076577"/>
          </a:xfrm>
          <a:prstGeom prst="rect">
            <a:avLst/>
          </a:prstGeom>
        </p:spPr>
        <p:txBody>
          <a:bodyPr vert="horz" wrap="square" lIns="0" tIns="29845" rIns="0" bIns="0" rtlCol="0">
            <a:spAutoFit/>
          </a:bodyPr>
          <a:lstStyle/>
          <a:p>
            <a:pPr marL="12700" marR="5080" lvl="0" indent="469265" algn="just" defTabSz="914400" rtl="0" eaLnBrk="1" fontAlgn="auto" latinLnBrk="0" hangingPunct="1">
              <a:lnSpc>
                <a:spcPct val="100000"/>
              </a:lnSpc>
              <a:spcBef>
                <a:spcPts val="0"/>
              </a:spcBef>
              <a:spcAft>
                <a:spcPts val="0"/>
              </a:spcAft>
              <a:buClrTx/>
              <a:buSzTx/>
              <a:buFontTx/>
              <a:buNone/>
              <a:tabLst/>
              <a:defRPr/>
            </a:pPr>
            <a:r>
              <a:rPr kumimoji="0" sz="1675"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Electronic</a:t>
            </a:r>
            <a:r>
              <a:rPr kumimoji="0" sz="1675" b="1" i="0" u="none" strike="noStrike" kern="1200" cap="none" spc="33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 </a:t>
            </a:r>
            <a:r>
              <a:rPr kumimoji="0" sz="1675"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commerce </a:t>
            </a:r>
            <a:r>
              <a:rPr kumimoji="0"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 </a:t>
            </a:r>
            <a:endParaRPr kumimoji="0" lang="en-US"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endParaRPr>
          </a:p>
          <a:p>
            <a:pPr marL="12700" marR="5080" lvl="0" indent="-12700" algn="just" defTabSz="914400" rtl="0" eaLnBrk="1" fontAlgn="auto" latinLnBrk="0" hangingPunct="1">
              <a:lnSpc>
                <a:spcPct val="100000"/>
              </a:lnSpc>
              <a:spcBef>
                <a:spcPts val="0"/>
              </a:spcBef>
              <a:spcAft>
                <a:spcPts val="0"/>
              </a:spcAft>
              <a:buClrTx/>
              <a:buSzTx/>
              <a:buFontTx/>
              <a:buNone/>
              <a:tabLst/>
              <a:defRPr/>
            </a:pP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supply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of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goods or services or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both,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including</a:t>
            </a:r>
            <a:r>
              <a:rPr kumimoji="0" sz="1675" b="0" i="0" u="none" strike="noStrike" kern="1200" cap="none" spc="-3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digital</a:t>
            </a:r>
            <a:r>
              <a:rPr kumimoji="0" sz="1675" b="0" i="0" u="none" strike="noStrike" kern="1200" cap="none" spc="-3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products,</a:t>
            </a:r>
            <a:r>
              <a:rPr kumimoji="0" sz="1675"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over digital</a:t>
            </a:r>
            <a:r>
              <a:rPr kumimoji="0" lang="en-US"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or</a:t>
            </a:r>
            <a:r>
              <a:rPr kumimoji="0" sz="1675"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electronic</a:t>
            </a:r>
            <a:r>
              <a:rPr kumimoji="0" sz="1675" b="0" i="0" u="none" strike="noStrike" kern="1200" cap="none" spc="-4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network</a:t>
            </a:r>
            <a:endPar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nvGrpSpPr>
          <p:cNvPr id="52" name="object 23">
            <a:extLst>
              <a:ext uri="{FF2B5EF4-FFF2-40B4-BE49-F238E27FC236}">
                <a16:creationId xmlns:a16="http://schemas.microsoft.com/office/drawing/2014/main" id="{A0DA111D-AF41-D0A2-8C47-7C486719A598}"/>
              </a:ext>
            </a:extLst>
          </p:cNvPr>
          <p:cNvGrpSpPr/>
          <p:nvPr/>
        </p:nvGrpSpPr>
        <p:grpSpPr>
          <a:xfrm>
            <a:off x="3733800" y="4800600"/>
            <a:ext cx="4648200" cy="1295400"/>
            <a:chOff x="3447288" y="4969764"/>
            <a:chExt cx="2592705" cy="1355090"/>
          </a:xfrm>
        </p:grpSpPr>
        <p:sp>
          <p:nvSpPr>
            <p:cNvPr id="53" name="object 24">
              <a:extLst>
                <a:ext uri="{FF2B5EF4-FFF2-40B4-BE49-F238E27FC236}">
                  <a16:creationId xmlns:a16="http://schemas.microsoft.com/office/drawing/2014/main" id="{8EC24695-8FC2-6971-C561-36A9744ED1EA}"/>
                </a:ext>
              </a:extLst>
            </p:cNvPr>
            <p:cNvSpPr/>
            <p:nvPr/>
          </p:nvSpPr>
          <p:spPr>
            <a:xfrm>
              <a:off x="3447288" y="4969764"/>
              <a:ext cx="2592705" cy="1355090"/>
            </a:xfrm>
            <a:custGeom>
              <a:avLst/>
              <a:gdLst/>
              <a:ahLst/>
              <a:cxnLst/>
              <a:rect l="l" t="t" r="r" b="b"/>
              <a:pathLst>
                <a:path w="2592704" h="1355089">
                  <a:moveTo>
                    <a:pt x="2592324" y="0"/>
                  </a:moveTo>
                  <a:lnTo>
                    <a:pt x="0" y="0"/>
                  </a:lnTo>
                  <a:lnTo>
                    <a:pt x="0" y="1354836"/>
                  </a:lnTo>
                  <a:lnTo>
                    <a:pt x="2323084" y="1354836"/>
                  </a:lnTo>
                  <a:lnTo>
                    <a:pt x="2592324" y="1085570"/>
                  </a:lnTo>
                  <a:lnTo>
                    <a:pt x="2592324" y="0"/>
                  </a:lnTo>
                  <a:close/>
                </a:path>
              </a:pathLst>
            </a:custGeom>
            <a:solidFill>
              <a:srgbClr val="D9D9D9"/>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54" name="object 25">
              <a:extLst>
                <a:ext uri="{FF2B5EF4-FFF2-40B4-BE49-F238E27FC236}">
                  <a16:creationId xmlns:a16="http://schemas.microsoft.com/office/drawing/2014/main" id="{19FF50A7-90BB-6E3D-6E51-D110235BFBCF}"/>
                </a:ext>
              </a:extLst>
            </p:cNvPr>
            <p:cNvSpPr/>
            <p:nvPr/>
          </p:nvSpPr>
          <p:spPr>
            <a:xfrm>
              <a:off x="5770372" y="6055334"/>
              <a:ext cx="269240" cy="269875"/>
            </a:xfrm>
            <a:custGeom>
              <a:avLst/>
              <a:gdLst/>
              <a:ahLst/>
              <a:cxnLst/>
              <a:rect l="l" t="t" r="r" b="b"/>
              <a:pathLst>
                <a:path w="269239" h="269875">
                  <a:moveTo>
                    <a:pt x="269239" y="0"/>
                  </a:moveTo>
                  <a:lnTo>
                    <a:pt x="53848" y="53860"/>
                  </a:lnTo>
                  <a:lnTo>
                    <a:pt x="0" y="269265"/>
                  </a:lnTo>
                  <a:lnTo>
                    <a:pt x="269239" y="0"/>
                  </a:lnTo>
                  <a:close/>
                </a:path>
              </a:pathLst>
            </a:custGeom>
            <a:solidFill>
              <a:srgbClr val="ADADAD"/>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Gill Sans MT"/>
                <a:ea typeface="+mn-ea"/>
                <a:cs typeface="+mn-cs"/>
              </a:endParaRPr>
            </a:p>
          </p:txBody>
        </p:sp>
      </p:grpSp>
      <p:sp>
        <p:nvSpPr>
          <p:cNvPr id="55" name="object 26">
            <a:extLst>
              <a:ext uri="{FF2B5EF4-FFF2-40B4-BE49-F238E27FC236}">
                <a16:creationId xmlns:a16="http://schemas.microsoft.com/office/drawing/2014/main" id="{B12820C9-A389-E6E9-1D0D-3CC3F639CF0C}"/>
              </a:ext>
            </a:extLst>
          </p:cNvPr>
          <p:cNvSpPr txBox="1"/>
          <p:nvPr/>
        </p:nvSpPr>
        <p:spPr>
          <a:xfrm>
            <a:off x="3817277" y="4741886"/>
            <a:ext cx="4412323" cy="1354858"/>
          </a:xfrm>
          <a:prstGeom prst="rect">
            <a:avLst/>
          </a:prstGeom>
        </p:spPr>
        <p:txBody>
          <a:bodyPr vert="horz" wrap="square" lIns="0" tIns="46355" rIns="0" bIns="0" rtlCol="0">
            <a:spAutoFit/>
          </a:bodyPr>
          <a:lstStyle/>
          <a:p>
            <a:pPr marL="2540" marR="0" lvl="0" indent="0" algn="ctr" defTabSz="914400" rtl="0" eaLnBrk="1" fontAlgn="auto" latinLnBrk="0" hangingPunct="1">
              <a:lnSpc>
                <a:spcPct val="100000"/>
              </a:lnSpc>
              <a:spcBef>
                <a:spcPts val="0"/>
              </a:spcBef>
              <a:spcAft>
                <a:spcPts val="0"/>
              </a:spcAft>
              <a:buClrTx/>
              <a:buSzTx/>
              <a:buFontTx/>
              <a:buNone/>
              <a:tabLst/>
              <a:defRPr/>
            </a:pPr>
            <a:r>
              <a:rPr kumimoji="0" lang="en-US"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E</a:t>
            </a:r>
            <a:r>
              <a:rPr kumimoji="0"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-commerce</a:t>
            </a:r>
            <a:r>
              <a:rPr kumimoji="0" sz="1675" b="1" i="0" u="none" strike="noStrike" kern="1200" cap="none" spc="-2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 </a:t>
            </a:r>
            <a:r>
              <a:rPr kumimoji="0"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participant</a:t>
            </a:r>
            <a:endParaRPr kumimoji="0" sz="1675" b="0"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endParaRPr>
          </a:p>
          <a:p>
            <a:pPr marL="12700" marR="5080" lvl="0" indent="2540" algn="just" defTabSz="914400" rtl="0" eaLnBrk="1" fontAlgn="auto" latinLnBrk="0" hangingPunct="1">
              <a:lnSpc>
                <a:spcPct val="100000"/>
              </a:lnSpc>
              <a:spcBef>
                <a:spcPts val="0"/>
              </a:spcBef>
              <a:spcAft>
                <a:spcPts val="0"/>
              </a:spcAft>
              <a:buClrTx/>
              <a:buSzTx/>
              <a:buFontTx/>
              <a:buNone/>
              <a:tabLst/>
              <a:defRPr/>
            </a:pP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person </a:t>
            </a:r>
            <a:r>
              <a:rPr kumimoji="0" sz="1675"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resident</a:t>
            </a:r>
            <a:r>
              <a:rPr kumimoji="0" sz="1675"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India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selling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goods or providing services or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both,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including digital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products,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through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digital</a:t>
            </a:r>
            <a:r>
              <a:rPr kumimoji="0" sz="1675" b="0" i="0" u="none" strike="noStrike" kern="1200" cap="none" spc="-2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or</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electronic</a:t>
            </a:r>
            <a:r>
              <a:rPr kumimoji="0" sz="1675" b="0" i="0" u="none" strike="noStrike" kern="1200" cap="none" spc="-4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facility</a:t>
            </a:r>
            <a:r>
              <a:rPr kumimoji="0" sz="1675"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or</a:t>
            </a:r>
            <a:r>
              <a:rPr kumimoji="0" sz="1675"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platform </a:t>
            </a:r>
            <a:r>
              <a:rPr kumimoji="0" sz="1675" b="0" i="0" u="none" strike="noStrike" kern="1200" cap="none" spc="-3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for</a:t>
            </a:r>
            <a:r>
              <a:rPr kumimoji="0" sz="1675"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electronic</a:t>
            </a:r>
            <a:r>
              <a:rPr kumimoji="0" sz="1675" b="0" i="0" u="none" strike="noStrike" kern="1200" cap="none" spc="-4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commerce</a:t>
            </a:r>
          </a:p>
        </p:txBody>
      </p:sp>
      <p:grpSp>
        <p:nvGrpSpPr>
          <p:cNvPr id="56" name="object 27">
            <a:extLst>
              <a:ext uri="{FF2B5EF4-FFF2-40B4-BE49-F238E27FC236}">
                <a16:creationId xmlns:a16="http://schemas.microsoft.com/office/drawing/2014/main" id="{718338BA-FB61-7E2C-A284-AA25B683E749}"/>
              </a:ext>
            </a:extLst>
          </p:cNvPr>
          <p:cNvGrpSpPr/>
          <p:nvPr/>
        </p:nvGrpSpPr>
        <p:grpSpPr>
          <a:xfrm>
            <a:off x="8442960" y="4821555"/>
            <a:ext cx="3124200" cy="1243965"/>
            <a:chOff x="6246876" y="4977384"/>
            <a:chExt cx="2592705" cy="1152525"/>
          </a:xfrm>
        </p:grpSpPr>
        <p:sp>
          <p:nvSpPr>
            <p:cNvPr id="57" name="object 28">
              <a:extLst>
                <a:ext uri="{FF2B5EF4-FFF2-40B4-BE49-F238E27FC236}">
                  <a16:creationId xmlns:a16="http://schemas.microsoft.com/office/drawing/2014/main" id="{8D04AA42-8785-E4F7-0755-2C3C570BBEF5}"/>
                </a:ext>
              </a:extLst>
            </p:cNvPr>
            <p:cNvSpPr/>
            <p:nvPr/>
          </p:nvSpPr>
          <p:spPr>
            <a:xfrm>
              <a:off x="6246876" y="4977384"/>
              <a:ext cx="2592705" cy="1152525"/>
            </a:xfrm>
            <a:custGeom>
              <a:avLst/>
              <a:gdLst/>
              <a:ahLst/>
              <a:cxnLst/>
              <a:rect l="l" t="t" r="r" b="b"/>
              <a:pathLst>
                <a:path w="2592704" h="1152525">
                  <a:moveTo>
                    <a:pt x="2592324" y="0"/>
                  </a:moveTo>
                  <a:lnTo>
                    <a:pt x="0" y="0"/>
                  </a:lnTo>
                  <a:lnTo>
                    <a:pt x="0" y="1152144"/>
                  </a:lnTo>
                  <a:lnTo>
                    <a:pt x="2400300" y="1152144"/>
                  </a:lnTo>
                  <a:lnTo>
                    <a:pt x="2592324" y="960120"/>
                  </a:lnTo>
                  <a:lnTo>
                    <a:pt x="2592324" y="0"/>
                  </a:lnTo>
                  <a:close/>
                </a:path>
              </a:pathLst>
            </a:custGeom>
            <a:solidFill>
              <a:srgbClr val="D9D9D9"/>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8" name="object 29">
              <a:extLst>
                <a:ext uri="{FF2B5EF4-FFF2-40B4-BE49-F238E27FC236}">
                  <a16:creationId xmlns:a16="http://schemas.microsoft.com/office/drawing/2014/main" id="{06523E63-814F-21FA-761F-FF66E171C642}"/>
                </a:ext>
              </a:extLst>
            </p:cNvPr>
            <p:cNvSpPr/>
            <p:nvPr/>
          </p:nvSpPr>
          <p:spPr>
            <a:xfrm>
              <a:off x="8647176" y="5937504"/>
              <a:ext cx="192405" cy="192405"/>
            </a:xfrm>
            <a:custGeom>
              <a:avLst/>
              <a:gdLst/>
              <a:ahLst/>
              <a:cxnLst/>
              <a:rect l="l" t="t" r="r" b="b"/>
              <a:pathLst>
                <a:path w="192404" h="192404">
                  <a:moveTo>
                    <a:pt x="192024" y="0"/>
                  </a:moveTo>
                  <a:lnTo>
                    <a:pt x="38353" y="38404"/>
                  </a:lnTo>
                  <a:lnTo>
                    <a:pt x="0" y="192024"/>
                  </a:lnTo>
                  <a:lnTo>
                    <a:pt x="192024" y="0"/>
                  </a:lnTo>
                  <a:close/>
                </a:path>
              </a:pathLst>
            </a:custGeom>
            <a:solidFill>
              <a:srgbClr val="ADADAD"/>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59" name="object 30">
            <a:extLst>
              <a:ext uri="{FF2B5EF4-FFF2-40B4-BE49-F238E27FC236}">
                <a16:creationId xmlns:a16="http://schemas.microsoft.com/office/drawing/2014/main" id="{58C18497-1D7A-DC40-0353-5FA9B4DC3E2D}"/>
              </a:ext>
            </a:extLst>
          </p:cNvPr>
          <p:cNvSpPr txBox="1"/>
          <p:nvPr/>
        </p:nvSpPr>
        <p:spPr>
          <a:xfrm>
            <a:off x="8519160" y="4763733"/>
            <a:ext cx="2978894" cy="1355499"/>
          </a:xfrm>
          <a:prstGeom prst="rect">
            <a:avLst/>
          </a:prstGeom>
        </p:spPr>
        <p:txBody>
          <a:bodyPr vert="horz" wrap="square" lIns="0" tIns="46990" rIns="0" bIns="0" rtlCol="0">
            <a:spAutoFit/>
          </a:bodyPr>
          <a:lstStyle/>
          <a:p>
            <a:pPr marL="408940" marR="0" lvl="0" indent="0" algn="l" defTabSz="914400" rtl="0" eaLnBrk="1" fontAlgn="auto" latinLnBrk="0" hangingPunct="1">
              <a:lnSpc>
                <a:spcPct val="100000"/>
              </a:lnSpc>
              <a:spcBef>
                <a:spcPts val="0"/>
              </a:spcBef>
              <a:spcAft>
                <a:spcPts val="0"/>
              </a:spcAft>
              <a:buClrTx/>
              <a:buSzTx/>
              <a:buFontTx/>
              <a:buNone/>
              <a:tabLst/>
              <a:defRPr/>
            </a:pPr>
            <a:r>
              <a:rPr kumimoji="0" lang="en-US"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E</a:t>
            </a:r>
            <a:r>
              <a:rPr kumimoji="0"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-commerce</a:t>
            </a:r>
            <a:r>
              <a:rPr kumimoji="0" sz="1675" b="1" i="0" u="none" strike="noStrike" kern="1200" cap="none" spc="-2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 </a:t>
            </a:r>
            <a:r>
              <a:rPr kumimoji="0"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operators</a:t>
            </a:r>
            <a:endParaRPr kumimoji="0" sz="1675" b="0"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endParaRPr>
          </a:p>
          <a:p>
            <a:pPr marL="13970" marR="5080" lvl="0" indent="-1905" algn="just" defTabSz="914400" rtl="0" eaLnBrk="1" fontAlgn="auto" latinLnBrk="0" hangingPunct="1">
              <a:lnSpc>
                <a:spcPct val="100000"/>
              </a:lnSpc>
              <a:spcBef>
                <a:spcPts val="0"/>
              </a:spcBef>
              <a:spcAft>
                <a:spcPts val="0"/>
              </a:spcAft>
              <a:buClrTx/>
              <a:buSzTx/>
              <a:buFontTx/>
              <a:buNone/>
              <a:tabLst/>
              <a:defRPr/>
            </a:pP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Any</a:t>
            </a:r>
            <a:r>
              <a:rPr kumimoji="0" sz="1675"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person</a:t>
            </a:r>
            <a:r>
              <a:rPr kumimoji="0" sz="1675" b="0" i="0" u="none" strike="noStrike" kern="1200" cap="none" spc="-3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who</a:t>
            </a:r>
            <a:r>
              <a:rPr kumimoji="0" sz="1675"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owns,</a:t>
            </a:r>
            <a:r>
              <a:rPr kumimoji="0" sz="1675" b="1" i="0" u="none" strike="noStrike" kern="1200" cap="none" spc="-2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 </a:t>
            </a:r>
            <a:r>
              <a:rPr kumimoji="0"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operates</a:t>
            </a:r>
            <a:r>
              <a:rPr kumimoji="0" sz="1675" b="1" i="0" u="none" strike="noStrike" kern="1200" cap="none" spc="-2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 </a:t>
            </a:r>
            <a:r>
              <a:rPr kumimoji="0" sz="1675"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or </a:t>
            </a:r>
            <a:r>
              <a:rPr kumimoji="0" sz="1675" b="1" i="0" u="none" strike="noStrike" kern="1200" cap="none" spc="-32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 </a:t>
            </a:r>
            <a:r>
              <a:rPr kumimoji="0" sz="1675"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manages</a:t>
            </a:r>
            <a:r>
              <a:rPr kumimoji="0" sz="1675" b="1"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digital or electronic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facility </a:t>
            </a:r>
            <a:r>
              <a:rPr kumimoji="0" sz="1675" b="0" i="0" u="none" strike="noStrike" kern="1200" cap="none" spc="-3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or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platform</a:t>
            </a:r>
            <a:r>
              <a:rPr kumimoji="0" sz="1675" b="0" i="0" u="none" strike="noStrike" kern="1200" cap="none" spc="-3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for</a:t>
            </a:r>
            <a:r>
              <a:rPr kumimoji="0" sz="1675"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electronic</a:t>
            </a:r>
            <a:r>
              <a:rPr kumimoji="0" sz="1675" b="0" i="0" u="none" strike="noStrike" kern="1200" cap="none" spc="-4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675"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commerce</a:t>
            </a:r>
          </a:p>
        </p:txBody>
      </p:sp>
      <p:sp>
        <p:nvSpPr>
          <p:cNvPr id="60" name="object 31">
            <a:extLst>
              <a:ext uri="{FF2B5EF4-FFF2-40B4-BE49-F238E27FC236}">
                <a16:creationId xmlns:a16="http://schemas.microsoft.com/office/drawing/2014/main" id="{85A4AEB1-3C42-4B6F-5426-7F2F095481DA}"/>
              </a:ext>
            </a:extLst>
          </p:cNvPr>
          <p:cNvSpPr txBox="1"/>
          <p:nvPr/>
        </p:nvSpPr>
        <p:spPr>
          <a:xfrm>
            <a:off x="762000" y="4157578"/>
            <a:ext cx="10363200" cy="566822"/>
          </a:xfrm>
          <a:prstGeom prst="rect">
            <a:avLst/>
          </a:prstGeom>
        </p:spPr>
        <p:txBody>
          <a:bodyPr vert="horz" wrap="square" lIns="0" tIns="12700" rIns="0" bIns="0" rtlCol="0">
            <a:spAutoFit/>
          </a:bodyPr>
          <a:lstStyle/>
          <a:p>
            <a:pPr marL="12700" marR="0" lvl="0" indent="0" algn="l" defTabSz="914400" rtl="0" eaLnBrk="1" fontAlgn="auto" latinLnBrk="0" hangingPunct="1">
              <a:lnSpc>
                <a:spcPct val="100000"/>
              </a:lnSpc>
              <a:spcBef>
                <a:spcPts val="10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30"/>
              </a:spcBef>
              <a:spcAft>
                <a:spcPts val="0"/>
              </a:spcAft>
              <a:buClrTx/>
              <a:buSzTx/>
              <a:buFontTx/>
              <a:buNone/>
              <a:tabLst/>
              <a:defRPr/>
            </a:pPr>
            <a:r>
              <a:rPr kumimoji="0" lang="en-IN"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Services</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includes</a:t>
            </a:r>
            <a:r>
              <a:rPr kumimoji="0" sz="1800" b="0" i="0" u="none" strike="noStrike" kern="1200" cap="none" spc="-2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fees</a:t>
            </a:r>
            <a:r>
              <a:rPr kumimoji="0"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for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technical</a:t>
            </a:r>
            <a:r>
              <a:rPr kumimoji="0" sz="1800" b="0" i="0" u="none" strike="noStrike" kern="1200" cap="none" spc="-3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services</a:t>
            </a:r>
            <a:r>
              <a:rPr kumimoji="0" sz="1800"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and</a:t>
            </a:r>
            <a:r>
              <a:rPr kumimoji="0" sz="1800" b="0"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fees</a:t>
            </a:r>
            <a:r>
              <a:rPr kumimoji="0" sz="1800" b="0" i="0" u="none" strike="noStrike" kern="1200" cap="none" spc="2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for</a:t>
            </a:r>
            <a:r>
              <a:rPr kumimoji="0"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professional</a:t>
            </a:r>
            <a:r>
              <a:rPr kumimoji="0" sz="1800" b="0" i="0" u="none" strike="noStrike" kern="1200" cap="none" spc="-3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services</a:t>
            </a:r>
            <a:r>
              <a:rPr kumimoji="0"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as</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defined</a:t>
            </a:r>
            <a:r>
              <a:rPr kumimoji="0" sz="1800" b="0" i="0" u="none" strike="noStrike" kern="1200" cap="none" spc="-3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in</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Expl</a:t>
            </a:r>
            <a:r>
              <a:rPr kumimoji="0"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a:t>
            </a:r>
            <a:r>
              <a:rPr kumimoji="0"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Sec</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sz="1800" b="0"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194J</a:t>
            </a:r>
            <a:endParaRPr kumimoji="0"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6" name="TextBox 35">
            <a:extLst>
              <a:ext uri="{FF2B5EF4-FFF2-40B4-BE49-F238E27FC236}">
                <a16:creationId xmlns:a16="http://schemas.microsoft.com/office/drawing/2014/main" id="{93261399-909C-EC57-87CC-284DEC10556E}"/>
              </a:ext>
            </a:extLst>
          </p:cNvPr>
          <p:cNvSpPr txBox="1"/>
          <p:nvPr/>
        </p:nvSpPr>
        <p:spPr>
          <a:xfrm>
            <a:off x="697931" y="4001869"/>
            <a:ext cx="9817669"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E-commerce</a:t>
            </a:r>
            <a:r>
              <a:rPr kumimoji="0" lang="en-US" sz="1800" b="0" i="0" u="none" strike="noStrike" kern="1200" cap="none" spc="-4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operator</a:t>
            </a:r>
            <a:r>
              <a:rPr kumimoji="0" lang="en-US" sz="1800" b="0" i="0" u="none" strike="noStrike" kern="1200" cap="none" spc="-2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deemed</a:t>
            </a:r>
            <a:r>
              <a:rPr kumimoji="0" lang="en-US" sz="1800" b="1" i="0" u="none" strike="noStrike" kern="1200" cap="none" spc="-2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to</a:t>
            </a:r>
            <a:r>
              <a:rPr kumimoji="0" lang="en-US" sz="1800" b="1"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be</a:t>
            </a:r>
            <a:r>
              <a:rPr kumimoji="0" lang="en-US" sz="1800" b="1"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person responsible</a:t>
            </a:r>
            <a:r>
              <a:rPr kumimoji="0" lang="en-US" sz="1800" b="1"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for</a:t>
            </a:r>
            <a:r>
              <a:rPr kumimoji="0" lang="en-US" sz="1800" b="1"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1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paying</a:t>
            </a:r>
            <a:r>
              <a:rPr kumimoji="0" lang="en-US" sz="1800" b="1" i="0" u="none" strike="noStrike" kern="1200" cap="none" spc="4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e-commerce</a:t>
            </a:r>
            <a:r>
              <a:rPr kumimoji="0" lang="en-US" sz="1800" b="1" i="0" u="none" strike="noStrike" kern="1200" cap="none" spc="-4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1800" b="1" i="0" u="none" strike="noStrike" kern="1200" cap="none" spc="-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participants</a:t>
            </a:r>
            <a:endParaRPr kumimoji="0" lang="en-IN" sz="18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7" name="TextBox 6">
            <a:extLst>
              <a:ext uri="{FF2B5EF4-FFF2-40B4-BE49-F238E27FC236}">
                <a16:creationId xmlns:a16="http://schemas.microsoft.com/office/drawing/2014/main" id="{EFE456D9-6016-D474-A572-6409B979E424}"/>
              </a:ext>
            </a:extLst>
          </p:cNvPr>
          <p:cNvSpPr txBox="1"/>
          <p:nvPr/>
        </p:nvSpPr>
        <p:spPr>
          <a:xfrm>
            <a:off x="2773680" y="1383268"/>
            <a:ext cx="175260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Applicability</a:t>
            </a:r>
            <a:endParaRPr kumimoji="0" lang="en-IN" sz="18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9" name="TextBox 8">
            <a:extLst>
              <a:ext uri="{FF2B5EF4-FFF2-40B4-BE49-F238E27FC236}">
                <a16:creationId xmlns:a16="http://schemas.microsoft.com/office/drawing/2014/main" id="{C027F3A4-ABD9-4778-C3A1-A421823856A6}"/>
              </a:ext>
            </a:extLst>
          </p:cNvPr>
          <p:cNvSpPr txBox="1"/>
          <p:nvPr/>
        </p:nvSpPr>
        <p:spPr>
          <a:xfrm>
            <a:off x="8104632" y="1402080"/>
            <a:ext cx="2212848" cy="3015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800" b="1" i="0" u="none" strike="noStrike" kern="1200" cap="none" spc="-5"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rPr>
              <a:t>Non-Applicability</a:t>
            </a:r>
            <a:endParaRPr kumimoji="0" lang="en-IN" sz="18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30" name="Footer Placeholder 3"/>
          <p:cNvSpPr>
            <a:spLocks noGrp="1"/>
          </p:cNvSpPr>
          <p:nvPr>
            <p:ph type="ftr" sz="quarter" idx="11"/>
          </p:nvPr>
        </p:nvSpPr>
        <p:spPr>
          <a:xfrm>
            <a:off x="474190" y="6492875"/>
            <a:ext cx="6917210" cy="365125"/>
          </a:xfrm>
        </p:spPr>
        <p:txBody>
          <a:bodyPr/>
          <a:lstStyle/>
          <a:p>
            <a:pPr>
              <a:defRPr/>
            </a:pPr>
            <a:r>
              <a:rPr lang="en-US" dirty="0">
                <a:solidFill>
                  <a:srgbClr val="4590B8"/>
                </a:solidFill>
                <a:latin typeface="Times New Roman" panose="02020603050405020304" pitchFamily="18" charset="0"/>
                <a:cs typeface="Times New Roman" panose="02020603050405020304" pitchFamily="18" charset="0"/>
              </a:rPr>
              <a:t>T. P. Ostwal &amp; Associates LLP</a:t>
            </a:r>
          </a:p>
        </p:txBody>
      </p:sp>
      <p:sp>
        <p:nvSpPr>
          <p:cNvPr id="31"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2022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9753AC1-7343-4649-B2C5-619B5454697F}"/>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900" b="0" i="0" u="none" strike="noStrike" kern="1200" cap="all" spc="0" normalizeH="0" baseline="0" noProof="0">
                <a:ln>
                  <a:noFill/>
                </a:ln>
                <a:solidFill>
                  <a:srgbClr val="4590B8"/>
                </a:solidFill>
                <a:effectLst/>
                <a:uLnTx/>
                <a:uFillTx/>
                <a:latin typeface="Times New Roman" panose="02020603050405020304" pitchFamily="18" charset="0"/>
                <a:ea typeface="+mn-ea"/>
                <a:cs typeface="Times New Roman" panose="02020603050405020304" pitchFamily="18" charset="0"/>
              </a:rPr>
              <a:t>T. P. Ostwal &amp; Associates LLP</a:t>
            </a:r>
          </a:p>
        </p:txBody>
      </p:sp>
      <p:sp>
        <p:nvSpPr>
          <p:cNvPr id="4" name="Slide Number Placeholder 3">
            <a:extLst>
              <a:ext uri="{FF2B5EF4-FFF2-40B4-BE49-F238E27FC236}">
                <a16:creationId xmlns:a16="http://schemas.microsoft.com/office/drawing/2014/main" id="{C92A569E-D920-4B1B-8B9D-EC20D23D95D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304E44-DC5A-4BBB-82BB-295DB7EB1D1F}" type="slidenum">
              <a:rPr kumimoji="0" lang="en-IN" sz="900" b="0" i="0" u="none" strike="noStrike" kern="1200" cap="none" spc="0" normalizeH="0" baseline="0" noProof="0" smtClean="0">
                <a:ln>
                  <a:noFill/>
                </a:ln>
                <a:solidFill>
                  <a:srgbClr val="4590B8"/>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IN" sz="900" b="0" i="0" u="none" strike="noStrike" kern="1200" cap="none" spc="0" normalizeH="0" baseline="0" noProof="0">
              <a:ln>
                <a:noFill/>
              </a:ln>
              <a:solidFill>
                <a:srgbClr val="4590B8"/>
              </a:solidFill>
              <a:effectLst/>
              <a:uLnTx/>
              <a:uFillTx/>
              <a:latin typeface="Times New Roman" panose="02020603050405020304" pitchFamily="18" charset="0"/>
              <a:ea typeface="+mn-ea"/>
              <a:cs typeface="Times New Roman" panose="02020603050405020304" pitchFamily="18" charset="0"/>
            </a:endParaRPr>
          </a:p>
        </p:txBody>
      </p:sp>
      <p:sp>
        <p:nvSpPr>
          <p:cNvPr id="5" name="Rectangle 4">
            <a:extLst>
              <a:ext uri="{FF2B5EF4-FFF2-40B4-BE49-F238E27FC236}">
                <a16:creationId xmlns:a16="http://schemas.microsoft.com/office/drawing/2014/main" id="{F17631CB-C98C-4588-A8C7-0F0A8BA54956}"/>
              </a:ext>
            </a:extLst>
          </p:cNvPr>
          <p:cNvSpPr/>
          <p:nvPr/>
        </p:nvSpPr>
        <p:spPr>
          <a:xfrm>
            <a:off x="2587784" y="2779909"/>
            <a:ext cx="7099554" cy="13258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6" name="TextBox 5">
            <a:extLst>
              <a:ext uri="{FF2B5EF4-FFF2-40B4-BE49-F238E27FC236}">
                <a16:creationId xmlns:a16="http://schemas.microsoft.com/office/drawing/2014/main" id="{4C58F2E2-2539-4753-A902-B3D8C0CBD26B}"/>
              </a:ext>
            </a:extLst>
          </p:cNvPr>
          <p:cNvSpPr txBox="1"/>
          <p:nvPr/>
        </p:nvSpPr>
        <p:spPr>
          <a:xfrm>
            <a:off x="3978182" y="3186539"/>
            <a:ext cx="4404796" cy="523220"/>
          </a:xfrm>
          <a:prstGeom prst="rect">
            <a:avLst/>
          </a:prstGeom>
          <a:noFill/>
        </p:spPr>
        <p:txBody>
          <a:bodyPr wrap="none" rtlCol="0">
            <a:spAutoFit/>
          </a:bodyPr>
          <a:lstStyle/>
          <a:p>
            <a:pPr marL="0" marR="0" lvl="0" indent="0" algn="just" defTabSz="914400" rtl="0" eaLnBrk="1" fontAlgn="base" latinLnBrk="0" hangingPunct="1">
              <a:lnSpc>
                <a:spcPct val="100000"/>
              </a:lnSpc>
              <a:spcBef>
                <a:spcPts val="600"/>
              </a:spcBef>
              <a:spcAft>
                <a:spcPts val="60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JUDICIAL PRECEDENTS</a:t>
            </a:r>
          </a:p>
        </p:txBody>
      </p:sp>
      <p:sp>
        <p:nvSpPr>
          <p:cNvPr id="7"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699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ea typeface="+mn-ea"/>
                <a:cs typeface="Times New Roman" panose="02020603050405020304" pitchFamily="18" charset="0"/>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ea typeface="+mn-ea"/>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ea typeface="+mn-ea"/>
                <a:cs typeface="Times New Roman" panose="02020603050405020304" pitchFamily="18" charset="0"/>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1023630" y="1472509"/>
            <a:ext cx="10692581" cy="5261697"/>
          </a:xfrm>
          <a:prstGeom prst="rect">
            <a:avLst/>
          </a:prstGeom>
        </p:spPr>
        <p:txBody>
          <a:bodyPr wrap="square">
            <a:spAutoFit/>
          </a:bodyPr>
          <a:lstStyle/>
          <a:p>
            <a:pPr marL="285750" marR="241300" lvl="0" indent="-285750" algn="just" defTabSz="914400" rtl="0" eaLnBrk="1" fontAlgn="auto" latinLnBrk="0" hangingPunct="1">
              <a:spcBef>
                <a:spcPts val="100"/>
              </a:spcBef>
              <a:spcAft>
                <a:spcPts val="0"/>
              </a:spcAft>
              <a:buClr>
                <a:srgbClr val="4590B8"/>
              </a:buClr>
              <a:buSzPct val="100000"/>
              <a:buFont typeface="Wingdings" panose="05000000000000000000" pitchFamily="2" charset="2"/>
              <a:buChar char="§"/>
              <a:tabLst>
                <a:tab pos="281305" algn="l"/>
                <a:tab pos="281940" algn="l"/>
              </a:tabLst>
              <a:defRPr/>
            </a:pP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Assessing officer issued tax deduction certificate under section 195(2) of the Act to a Singapore based entity, (tax payer) providing cloud services in India directing Google Cloud India </a:t>
            </a:r>
            <a:r>
              <a:rPr kumimoji="0" lang="en-GB" sz="1800" b="0" i="0" u="none" strike="noStrike" kern="1200" cap="none" spc="-15"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Pvt.</a:t>
            </a: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Ltd. (GCI) to deduct tax at the rate of 10% at the time of making payment to the tax payer.</a:t>
            </a:r>
          </a:p>
          <a:p>
            <a:pPr marL="285750" marR="241300" lvl="0" indent="-285750" algn="just" defTabSz="914400" rtl="0" eaLnBrk="1" fontAlgn="auto" latinLnBrk="0" hangingPunct="1">
              <a:spcBef>
                <a:spcPts val="100"/>
              </a:spcBef>
              <a:spcAft>
                <a:spcPts val="0"/>
              </a:spcAft>
              <a:buClr>
                <a:srgbClr val="4590B8"/>
              </a:buClr>
              <a:buSzPct val="100000"/>
              <a:buFont typeface="Wingdings" panose="05000000000000000000" pitchFamily="2" charset="2"/>
              <a:buChar char="§"/>
              <a:tabLst>
                <a:tab pos="281305" algn="l"/>
                <a:tab pos="281940" algn="l"/>
              </a:tabLst>
              <a:defRPr/>
            </a:pPr>
            <a:endPar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241300" lvl="0" indent="-285750" algn="just" defTabSz="914400" rtl="0" eaLnBrk="1" fontAlgn="auto" latinLnBrk="0" hangingPunct="1">
              <a:spcBef>
                <a:spcPts val="100"/>
              </a:spcBef>
              <a:spcAft>
                <a:spcPts val="0"/>
              </a:spcAft>
              <a:buClr>
                <a:srgbClr val="4590B8"/>
              </a:buClr>
              <a:buSzPct val="100000"/>
              <a:buFont typeface="Wingdings" panose="05000000000000000000" pitchFamily="2" charset="2"/>
              <a:buChar char="§"/>
              <a:tabLst>
                <a:tab pos="281305" algn="l"/>
                <a:tab pos="281940" algn="l"/>
              </a:tabLst>
              <a:defRPr/>
            </a:pP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Tax payer filed a writ petition before the HC challenging the said certificate stating that it had already been subjected to EL and deducting tax at the rate of 10% over and above the EL would lead to double jeopardy.</a:t>
            </a:r>
          </a:p>
          <a:p>
            <a:pPr marL="285750" marR="241300" lvl="0" indent="-285750" algn="just" defTabSz="914400" rtl="0" eaLnBrk="1" fontAlgn="auto" latinLnBrk="0" hangingPunct="1">
              <a:spcBef>
                <a:spcPts val="100"/>
              </a:spcBef>
              <a:spcAft>
                <a:spcPts val="0"/>
              </a:spcAft>
              <a:buClr>
                <a:srgbClr val="4590B8"/>
              </a:buClr>
              <a:buSzPct val="100000"/>
              <a:buFont typeface="Wingdings" panose="05000000000000000000" pitchFamily="2" charset="2"/>
              <a:buChar char="§"/>
              <a:tabLst>
                <a:tab pos="281305" algn="l"/>
                <a:tab pos="281940" algn="l"/>
              </a:tabLst>
              <a:defRPr/>
            </a:pPr>
            <a:endPar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241300" lvl="0" indent="-285750" algn="just" defTabSz="914400" rtl="0" eaLnBrk="1" fontAlgn="auto" latinLnBrk="0" hangingPunct="1">
              <a:spcBef>
                <a:spcPts val="100"/>
              </a:spcBef>
              <a:spcAft>
                <a:spcPts val="0"/>
              </a:spcAft>
              <a:buClr>
                <a:srgbClr val="4590B8"/>
              </a:buClr>
              <a:buSzPct val="100000"/>
              <a:buFont typeface="Wingdings" panose="05000000000000000000" pitchFamily="2" charset="2"/>
              <a:buChar char="§"/>
              <a:tabLst>
                <a:tab pos="281305" algn="l"/>
                <a:tab pos="281940" algn="l"/>
              </a:tabLst>
              <a:defRPr/>
            </a:pP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Alternatively, the tax payer contended that it should be allowed to receive the remittances after suffering a withholding of tax at the rate of 8% saying that 2% EL was already paid.</a:t>
            </a:r>
          </a:p>
          <a:p>
            <a:pPr marL="285750" marR="241300" lvl="0" indent="-285750" algn="just" defTabSz="914400" rtl="0" eaLnBrk="1" fontAlgn="auto" latinLnBrk="0" hangingPunct="1">
              <a:spcBef>
                <a:spcPts val="100"/>
              </a:spcBef>
              <a:spcAft>
                <a:spcPts val="0"/>
              </a:spcAft>
              <a:buClr>
                <a:srgbClr val="4590B8"/>
              </a:buClr>
              <a:buSzPct val="100000"/>
              <a:buFont typeface="Wingdings" panose="05000000000000000000" pitchFamily="2" charset="2"/>
              <a:buChar char="§"/>
              <a:tabLst>
                <a:tab pos="281305" algn="l"/>
                <a:tab pos="281940" algn="l"/>
              </a:tabLst>
              <a:defRPr/>
            </a:pPr>
            <a:endPar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241300" lvl="0" indent="-285750" algn="just" defTabSz="914400" rtl="0" eaLnBrk="1" fontAlgn="auto" latinLnBrk="0" hangingPunct="1">
              <a:spcBef>
                <a:spcPts val="100"/>
              </a:spcBef>
              <a:spcAft>
                <a:spcPts val="0"/>
              </a:spcAft>
              <a:buClr>
                <a:srgbClr val="4590B8"/>
              </a:buClr>
              <a:buSzPct val="100000"/>
              <a:buFont typeface="Wingdings" panose="05000000000000000000" pitchFamily="2" charset="2"/>
              <a:buChar char="§"/>
              <a:tabLst>
                <a:tab pos="281305" algn="l"/>
                <a:tab pos="281940" algn="l"/>
              </a:tabLst>
              <a:defRPr/>
            </a:pP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tax payer also relying on the judgement of </a:t>
            </a:r>
            <a:r>
              <a:rPr kumimoji="0" lang="en-GB" sz="1800" b="0" i="0" u="none" strike="noStrike" kern="1200" cap="none" spc="-15"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Epcos</a:t>
            </a: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Electronic Components S.A. v. UOI [2020] 316 CTR 126 (Delhi) contended that the rate of 10% is inclusive of applicable surcharge and cess. </a:t>
            </a:r>
          </a:p>
          <a:p>
            <a:pPr marL="285750" marR="241300" lvl="0" indent="-285750" algn="just" defTabSz="914400" rtl="0" eaLnBrk="1" fontAlgn="auto" latinLnBrk="0" hangingPunct="1">
              <a:spcBef>
                <a:spcPts val="100"/>
              </a:spcBef>
              <a:spcAft>
                <a:spcPts val="0"/>
              </a:spcAft>
              <a:buClr>
                <a:srgbClr val="4590B8"/>
              </a:buClr>
              <a:buSzPct val="100000"/>
              <a:buFont typeface="Wingdings" panose="05000000000000000000" pitchFamily="2" charset="2"/>
              <a:buChar char="§"/>
              <a:tabLst>
                <a:tab pos="281305" algn="l"/>
                <a:tab pos="281940" algn="l"/>
              </a:tabLst>
              <a:defRPr/>
            </a:pPr>
            <a:endPar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285750" marR="241300" lvl="0" indent="-285750" algn="just" defTabSz="914400" rtl="0" eaLnBrk="1" fontAlgn="auto" latinLnBrk="0" hangingPunct="1">
              <a:spcBef>
                <a:spcPts val="100"/>
              </a:spcBef>
              <a:spcAft>
                <a:spcPts val="0"/>
              </a:spcAft>
              <a:buClr>
                <a:srgbClr val="4590B8"/>
              </a:buClr>
              <a:buSzPct val="100000"/>
              <a:buFont typeface="Wingdings" panose="05000000000000000000" pitchFamily="2" charset="2"/>
              <a:buChar char="§"/>
              <a:tabLst>
                <a:tab pos="281305" algn="l"/>
                <a:tab pos="281940" algn="l"/>
              </a:tabLst>
              <a:defRPr/>
            </a:pP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High Court also relied on the judgement of </a:t>
            </a:r>
            <a:r>
              <a:rPr kumimoji="0" lang="en-GB" sz="1800" b="0" i="0" u="none" strike="noStrike" kern="1200" cap="none" spc="-15" normalizeH="0" baseline="0" noProof="0" dirty="0" err="1">
                <a:ln>
                  <a:noFill/>
                </a:ln>
                <a:solidFill>
                  <a:prstClr val="black"/>
                </a:solidFill>
                <a:effectLst/>
                <a:uLnTx/>
                <a:uFillTx/>
                <a:latin typeface="Times New Roman" panose="02020603050405020304" pitchFamily="18" charset="0"/>
                <a:ea typeface="+mn-ea"/>
                <a:cs typeface="Times New Roman" panose="02020603050405020304" pitchFamily="18" charset="0"/>
              </a:rPr>
              <a:t>Epcos</a:t>
            </a: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Electronic Components (</a:t>
            </a:r>
            <a:r>
              <a:rPr kumimoji="0" lang="en-GB" sz="1800" b="0" i="1"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supra</a:t>
            </a: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GB" sz="1800" b="0" i="0" u="none" strike="noStrike" kern="1200" cap="none" spc="-15" normalizeH="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GB" sz="1800" b="0" i="0" u="none" strike="noStrike" kern="1200" cap="none" spc="-15"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clarified that no additional surcharge or cess should be applied over and above the rate of 10% as prescribed under the treaty. The High Court as an interim measure directed that the tax payer shall be entitled to receive its payment from GCI after deduction of tax at the rate of 8%.</a:t>
            </a:r>
          </a:p>
          <a:p>
            <a:pPr marL="0" marR="241300" lvl="0" indent="0" algn="just" defTabSz="914400" rtl="0" eaLnBrk="1" fontAlgn="auto" latinLnBrk="0" hangingPunct="1">
              <a:lnSpc>
                <a:spcPct val="140000"/>
              </a:lnSpc>
              <a:spcBef>
                <a:spcPts val="100"/>
              </a:spcBef>
              <a:spcAft>
                <a:spcPts val="0"/>
              </a:spcAft>
              <a:buClr>
                <a:srgbClr val="4590B8"/>
              </a:buClr>
              <a:buSzPct val="100000"/>
              <a:buFontTx/>
              <a:buNone/>
              <a:tabLst>
                <a:tab pos="281305" algn="l"/>
                <a:tab pos="281940" algn="l"/>
              </a:tabLst>
              <a:defRPr/>
            </a:pPr>
            <a:endParaRPr kumimoji="0" lang="en-GB" sz="1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480242" y="1103177"/>
            <a:ext cx="7509235" cy="369332"/>
          </a:xfrm>
          <a:prstGeom prst="rect">
            <a:avLst/>
          </a:prstGeom>
        </p:spPr>
        <p:txBody>
          <a:bodyPr wrap="none">
            <a:spAutoFit/>
          </a:bodyPr>
          <a:lstStyle/>
          <a:p>
            <a:pPr lvl="0" algn="ctr" defTabSz="457200">
              <a:defRPr/>
            </a:pPr>
            <a:r>
              <a:rPr lang="en-US" b="1" i="1" dirty="0">
                <a:latin typeface="Times New Roman" panose="02020603050405020304" pitchFamily="18" charset="0"/>
                <a:cs typeface="Times New Roman" panose="02020603050405020304" pitchFamily="18" charset="0"/>
              </a:rPr>
              <a:t>1.   Google Asia Pacific </a:t>
            </a:r>
            <a:r>
              <a:rPr lang="en-US" b="1" i="1" dirty="0" err="1">
                <a:latin typeface="Times New Roman" panose="02020603050405020304" pitchFamily="18" charset="0"/>
                <a:cs typeface="Times New Roman" panose="02020603050405020304" pitchFamily="18" charset="0"/>
              </a:rPr>
              <a:t>Pte</a:t>
            </a:r>
            <a:r>
              <a:rPr lang="en-US" b="1" i="1" dirty="0">
                <a:latin typeface="Times New Roman" panose="02020603050405020304" pitchFamily="18" charset="0"/>
                <a:cs typeface="Times New Roman" panose="02020603050405020304" pitchFamily="18" charset="0"/>
              </a:rPr>
              <a:t> Ltd. v. CIT [2022] 137 taxmann.com 486 (Del.)</a:t>
            </a:r>
          </a:p>
        </p:txBody>
      </p:sp>
      <p:sp>
        <p:nvSpPr>
          <p:cNvPr id="9"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3175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850743119"/>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T. P. </a:t>
            </a:r>
            <a:r>
              <a:rPr lang="en-US" dirty="0" err="1">
                <a:solidFill>
                  <a:srgbClr val="4590B8"/>
                </a:solidFill>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 &amp; Associates LLP</a:t>
            </a:r>
          </a:p>
        </p:txBody>
      </p:sp>
      <p:grpSp>
        <p:nvGrpSpPr>
          <p:cNvPr id="8" name="Group">
            <a:extLst>
              <a:ext uri="{FF2B5EF4-FFF2-40B4-BE49-F238E27FC236}">
                <a16:creationId xmlns:a16="http://schemas.microsoft.com/office/drawing/2014/main" id="{23C951B9-7E4C-442C-A28D-F3BA4E820557}"/>
              </a:ext>
            </a:extLst>
          </p:cNvPr>
          <p:cNvGrpSpPr/>
          <p:nvPr/>
        </p:nvGrpSpPr>
        <p:grpSpPr>
          <a:xfrm>
            <a:off x="2383337" y="1528382"/>
            <a:ext cx="7052969" cy="2562224"/>
            <a:chOff x="-16834" y="0"/>
            <a:chExt cx="7052968" cy="2562223"/>
          </a:xfrm>
        </p:grpSpPr>
        <p:grpSp>
          <p:nvGrpSpPr>
            <p:cNvPr id="9" name="Group">
              <a:extLst>
                <a:ext uri="{FF2B5EF4-FFF2-40B4-BE49-F238E27FC236}">
                  <a16:creationId xmlns:a16="http://schemas.microsoft.com/office/drawing/2014/main" id="{C3C002D4-063E-40F3-8945-41381A29618F}"/>
                </a:ext>
              </a:extLst>
            </p:cNvPr>
            <p:cNvGrpSpPr/>
            <p:nvPr/>
          </p:nvGrpSpPr>
          <p:grpSpPr>
            <a:xfrm>
              <a:off x="1026591" y="0"/>
              <a:ext cx="1405910" cy="2431701"/>
              <a:chOff x="0" y="0"/>
              <a:chExt cx="1405909" cy="2431700"/>
            </a:xfrm>
          </p:grpSpPr>
          <p:sp>
            <p:nvSpPr>
              <p:cNvPr id="43" name="Shape">
                <a:extLst>
                  <a:ext uri="{FF2B5EF4-FFF2-40B4-BE49-F238E27FC236}">
                    <a16:creationId xmlns:a16="http://schemas.microsoft.com/office/drawing/2014/main" id="{A8BD3ABE-633A-4ADF-9730-9D6B877363D6}"/>
                  </a:ext>
                </a:extLst>
              </p:cNvPr>
              <p:cNvSpPr/>
              <p:nvPr/>
            </p:nvSpPr>
            <p:spPr>
              <a:xfrm rot="245424">
                <a:off x="82200" y="41286"/>
                <a:ext cx="1241510" cy="2349128"/>
              </a:xfrm>
              <a:custGeom>
                <a:avLst/>
                <a:gdLst/>
                <a:ahLst/>
                <a:cxnLst>
                  <a:cxn ang="0">
                    <a:pos x="wd2" y="hd2"/>
                  </a:cxn>
                  <a:cxn ang="5400000">
                    <a:pos x="wd2" y="hd2"/>
                  </a:cxn>
                  <a:cxn ang="10800000">
                    <a:pos x="wd2" y="hd2"/>
                  </a:cxn>
                  <a:cxn ang="16200000">
                    <a:pos x="wd2" y="hd2"/>
                  </a:cxn>
                </a:cxnLst>
                <a:rect l="0" t="0" r="r" b="b"/>
                <a:pathLst>
                  <a:path w="20631" h="21600" extrusionOk="0">
                    <a:moveTo>
                      <a:pt x="2" y="9530"/>
                    </a:moveTo>
                    <a:cubicBezTo>
                      <a:pt x="2" y="14210"/>
                      <a:pt x="7360" y="18198"/>
                      <a:pt x="17365" y="18939"/>
                    </a:cubicBezTo>
                    <a:lnTo>
                      <a:pt x="17365" y="18052"/>
                    </a:lnTo>
                    <a:lnTo>
                      <a:pt x="20631" y="19946"/>
                    </a:lnTo>
                    <a:lnTo>
                      <a:pt x="17365" y="21600"/>
                    </a:lnTo>
                    <a:lnTo>
                      <a:pt x="17365" y="20713"/>
                    </a:lnTo>
                    <a:lnTo>
                      <a:pt x="17365" y="20713"/>
                    </a:lnTo>
                    <a:cubicBezTo>
                      <a:pt x="7360" y="19972"/>
                      <a:pt x="2" y="15984"/>
                      <a:pt x="2" y="11304"/>
                    </a:cubicBezTo>
                    <a:close/>
                    <a:moveTo>
                      <a:pt x="20631" y="1774"/>
                    </a:moveTo>
                    <a:cubicBezTo>
                      <a:pt x="9982" y="1774"/>
                      <a:pt x="1082" y="5518"/>
                      <a:pt x="91" y="10417"/>
                    </a:cubicBezTo>
                    <a:lnTo>
                      <a:pt x="91" y="10417"/>
                    </a:lnTo>
                    <a:cubicBezTo>
                      <a:pt x="-969" y="5176"/>
                      <a:pt x="7367" y="531"/>
                      <a:pt x="18711" y="41"/>
                    </a:cubicBezTo>
                    <a:cubicBezTo>
                      <a:pt x="19349" y="14"/>
                      <a:pt x="19990" y="0"/>
                      <a:pt x="20631" y="0"/>
                    </a:cubicBezTo>
                    <a:close/>
                  </a:path>
                </a:pathLst>
              </a:custGeom>
              <a:solidFill>
                <a:schemeClr val="accent2"/>
              </a:solidFill>
              <a:ln w="12700" cap="flat">
                <a:solidFill>
                  <a:schemeClr val="tx1"/>
                </a:solidFill>
                <a:miter lim="400000"/>
              </a:ln>
              <a:effectLst>
                <a:outerShdw blurRad="50800" dist="25400" dir="5400000" rotWithShape="0">
                  <a:srgbClr val="000000">
                    <a:alpha val="70000"/>
                  </a:srgbClr>
                </a:outerShdw>
              </a:effectLst>
            </p:spPr>
            <p:txBody>
              <a:bodyPr wrap="square" lIns="45719" tIns="45719" rIns="45719" bIns="45719" numCol="1" anchor="t">
                <a:noAutofit/>
              </a:bodyPr>
              <a:lstStyle/>
              <a:p>
                <a:pPr>
                  <a:defRPr>
                    <a:solidFill>
                      <a:srgbClr val="FF0000"/>
                    </a:solidFill>
                  </a:defRPr>
                </a:pPr>
                <a:endParaRPr/>
              </a:p>
            </p:txBody>
          </p:sp>
          <p:sp>
            <p:nvSpPr>
              <p:cNvPr id="44" name="Shape">
                <a:extLst>
                  <a:ext uri="{FF2B5EF4-FFF2-40B4-BE49-F238E27FC236}">
                    <a16:creationId xmlns:a16="http://schemas.microsoft.com/office/drawing/2014/main" id="{F8644A1E-54E0-481F-966D-5AB3DC2FC994}"/>
                  </a:ext>
                </a:extLst>
              </p:cNvPr>
              <p:cNvSpPr/>
              <p:nvPr/>
            </p:nvSpPr>
            <p:spPr>
              <a:xfrm rot="245424">
                <a:off x="125578" y="42835"/>
                <a:ext cx="1241510" cy="1132869"/>
              </a:xfrm>
              <a:custGeom>
                <a:avLst/>
                <a:gdLst/>
                <a:ahLst/>
                <a:cxnLst>
                  <a:cxn ang="0">
                    <a:pos x="wd2" y="hd2"/>
                  </a:cxn>
                  <a:cxn ang="5400000">
                    <a:pos x="wd2" y="hd2"/>
                  </a:cxn>
                  <a:cxn ang="10800000">
                    <a:pos x="wd2" y="hd2"/>
                  </a:cxn>
                  <a:cxn ang="16200000">
                    <a:pos x="wd2" y="hd2"/>
                  </a:cxn>
                </a:cxnLst>
                <a:rect l="0" t="0" r="r" b="b"/>
                <a:pathLst>
                  <a:path w="20631" h="21600" extrusionOk="0">
                    <a:moveTo>
                      <a:pt x="20631" y="3678"/>
                    </a:moveTo>
                    <a:cubicBezTo>
                      <a:pt x="9982" y="3678"/>
                      <a:pt x="1082" y="11443"/>
                      <a:pt x="91" y="21600"/>
                    </a:cubicBezTo>
                    <a:lnTo>
                      <a:pt x="91" y="21600"/>
                    </a:lnTo>
                    <a:cubicBezTo>
                      <a:pt x="-969" y="10734"/>
                      <a:pt x="7367" y="1101"/>
                      <a:pt x="18711" y="86"/>
                    </a:cubicBezTo>
                    <a:cubicBezTo>
                      <a:pt x="19349" y="29"/>
                      <a:pt x="19990" y="0"/>
                      <a:pt x="20631" y="0"/>
                    </a:cubicBezTo>
                    <a:close/>
                  </a:path>
                </a:pathLst>
              </a:custGeom>
              <a:solidFill>
                <a:srgbClr val="000000">
                  <a:alpha val="20000"/>
                </a:srgbClr>
              </a:solidFill>
              <a:ln w="12700" cap="flat">
                <a:solidFill>
                  <a:schemeClr val="tx1"/>
                </a:solidFill>
                <a:miter lim="400000"/>
              </a:ln>
              <a:effectLst/>
            </p:spPr>
            <p:txBody>
              <a:bodyPr wrap="square" lIns="45719" tIns="45719" rIns="45719" bIns="45719" numCol="1" anchor="t">
                <a:noAutofit/>
              </a:bodyPr>
              <a:lstStyle/>
              <a:p>
                <a:pPr>
                  <a:defRPr>
                    <a:solidFill>
                      <a:srgbClr val="FF0000"/>
                    </a:solidFill>
                  </a:defRPr>
                </a:pPr>
                <a:endParaRPr/>
              </a:p>
            </p:txBody>
          </p:sp>
          <p:sp>
            <p:nvSpPr>
              <p:cNvPr id="45" name="Line">
                <a:extLst>
                  <a:ext uri="{FF2B5EF4-FFF2-40B4-BE49-F238E27FC236}">
                    <a16:creationId xmlns:a16="http://schemas.microsoft.com/office/drawing/2014/main" id="{917604B2-54AC-499A-BC31-30B09B22FEA3}"/>
                  </a:ext>
                </a:extLst>
              </p:cNvPr>
              <p:cNvSpPr/>
              <p:nvPr/>
            </p:nvSpPr>
            <p:spPr>
              <a:xfrm rot="245424">
                <a:off x="82284" y="41289"/>
                <a:ext cx="1241426" cy="2349128"/>
              </a:xfrm>
              <a:custGeom>
                <a:avLst/>
                <a:gdLst/>
                <a:ahLst/>
                <a:cxnLst>
                  <a:cxn ang="0">
                    <a:pos x="wd2" y="hd2"/>
                  </a:cxn>
                  <a:cxn ang="5400000">
                    <a:pos x="wd2" y="hd2"/>
                  </a:cxn>
                  <a:cxn ang="10800000">
                    <a:pos x="wd2" y="hd2"/>
                  </a:cxn>
                  <a:cxn ang="16200000">
                    <a:pos x="wd2" y="hd2"/>
                  </a:cxn>
                </a:cxnLst>
                <a:rect l="0" t="0" r="r" b="b"/>
                <a:pathLst>
                  <a:path w="21600" h="21600" extrusionOk="0">
                    <a:moveTo>
                      <a:pt x="0" y="9530"/>
                    </a:moveTo>
                    <a:cubicBezTo>
                      <a:pt x="0" y="14210"/>
                      <a:pt x="7705" y="18198"/>
                      <a:pt x="18180" y="18939"/>
                    </a:cubicBezTo>
                    <a:lnTo>
                      <a:pt x="18180" y="18052"/>
                    </a:lnTo>
                    <a:lnTo>
                      <a:pt x="21600" y="19946"/>
                    </a:lnTo>
                    <a:lnTo>
                      <a:pt x="18180" y="21600"/>
                    </a:lnTo>
                    <a:lnTo>
                      <a:pt x="18180" y="20713"/>
                    </a:lnTo>
                    <a:lnTo>
                      <a:pt x="18180" y="20713"/>
                    </a:lnTo>
                    <a:cubicBezTo>
                      <a:pt x="7705" y="19972"/>
                      <a:pt x="0" y="15984"/>
                      <a:pt x="0" y="11304"/>
                    </a:cubicBezTo>
                    <a:lnTo>
                      <a:pt x="0" y="9530"/>
                    </a:lnTo>
                    <a:cubicBezTo>
                      <a:pt x="0" y="4267"/>
                      <a:pt x="9671" y="0"/>
                      <a:pt x="21600" y="0"/>
                    </a:cubicBezTo>
                    <a:lnTo>
                      <a:pt x="21600" y="1774"/>
                    </a:lnTo>
                    <a:cubicBezTo>
                      <a:pt x="10449" y="1774"/>
                      <a:pt x="1132" y="5518"/>
                      <a:pt x="94" y="10417"/>
                    </a:cubicBezTo>
                  </a:path>
                </a:pathLst>
              </a:custGeom>
              <a:noFill/>
              <a:ln w="22225" cap="flat">
                <a:solidFill>
                  <a:schemeClr val="tx1"/>
                </a:solidFill>
                <a:prstDash val="solid"/>
                <a:round/>
              </a:ln>
              <a:effectLst/>
            </p:spPr>
            <p:txBody>
              <a:bodyPr wrap="square" lIns="45719" tIns="45719" rIns="45719" bIns="45719" numCol="1" anchor="t">
                <a:noAutofit/>
              </a:bodyPr>
              <a:lstStyle/>
              <a:p>
                <a:pPr>
                  <a:defRPr>
                    <a:solidFill>
                      <a:srgbClr val="FF0000"/>
                    </a:solidFill>
                  </a:defRPr>
                </a:pPr>
                <a:endParaRPr/>
              </a:p>
            </p:txBody>
          </p:sp>
        </p:grpSp>
        <p:grpSp>
          <p:nvGrpSpPr>
            <p:cNvPr id="10" name="Group">
              <a:extLst>
                <a:ext uri="{FF2B5EF4-FFF2-40B4-BE49-F238E27FC236}">
                  <a16:creationId xmlns:a16="http://schemas.microsoft.com/office/drawing/2014/main" id="{659EBD8A-FA9B-4ADB-9FE3-BCB13809AC96}"/>
                </a:ext>
              </a:extLst>
            </p:cNvPr>
            <p:cNvGrpSpPr/>
            <p:nvPr/>
          </p:nvGrpSpPr>
          <p:grpSpPr>
            <a:xfrm>
              <a:off x="2962608" y="28572"/>
              <a:ext cx="971551" cy="441326"/>
              <a:chOff x="0" y="0"/>
              <a:chExt cx="971550" cy="441325"/>
            </a:xfrm>
          </p:grpSpPr>
          <p:sp>
            <p:nvSpPr>
              <p:cNvPr id="41" name="Rectangle">
                <a:extLst>
                  <a:ext uri="{FF2B5EF4-FFF2-40B4-BE49-F238E27FC236}">
                    <a16:creationId xmlns:a16="http://schemas.microsoft.com/office/drawing/2014/main" id="{12CA9D84-73A8-4474-8A22-154E7FEE3AF6}"/>
                  </a:ext>
                </a:extLst>
              </p:cNvPr>
              <p:cNvSpPr/>
              <p:nvPr/>
            </p:nvSpPr>
            <p:spPr>
              <a:xfrm>
                <a:off x="0" y="0"/>
                <a:ext cx="971550" cy="441325"/>
              </a:xfrm>
              <a:prstGeom prst="rect">
                <a:avLst/>
              </a:prstGeom>
              <a:solidFill>
                <a:schemeClr val="accent4"/>
              </a:solidFill>
              <a:ln w="22225" cap="flat">
                <a:solidFill>
                  <a:schemeClr val="tx1"/>
                </a:solidFill>
                <a:prstDash val="solid"/>
                <a:round/>
              </a:ln>
              <a:effectLst>
                <a:outerShdw blurRad="50800" dist="25400" dir="5400000" rotWithShape="0">
                  <a:srgbClr val="000000">
                    <a:alpha val="70000"/>
                  </a:srgbClr>
                </a:outerShdw>
              </a:effectLst>
            </p:spPr>
            <p:txBody>
              <a:bodyPr wrap="square" lIns="45719" tIns="45719" rIns="45719" bIns="45719" numCol="1" anchor="t">
                <a:noAutofit/>
              </a:bodyPr>
              <a:lstStyle/>
              <a:p>
                <a:pPr algn="ctr">
                  <a:defRPr sz="1500">
                    <a:latin typeface="Garamond"/>
                    <a:ea typeface="Garamond"/>
                    <a:cs typeface="Garamond"/>
                    <a:sym typeface="Garamond"/>
                  </a:defRPr>
                </a:pPr>
                <a:endParaRPr/>
              </a:p>
            </p:txBody>
          </p:sp>
          <p:sp>
            <p:nvSpPr>
              <p:cNvPr id="42" name="GI">
                <a:extLst>
                  <a:ext uri="{FF2B5EF4-FFF2-40B4-BE49-F238E27FC236}">
                    <a16:creationId xmlns:a16="http://schemas.microsoft.com/office/drawing/2014/main" id="{B7257AA3-E657-4CA3-90B7-C0D589E9397F}"/>
                  </a:ext>
                </a:extLst>
              </p:cNvPr>
              <p:cNvSpPr txBox="1"/>
              <p:nvPr/>
            </p:nvSpPr>
            <p:spPr>
              <a:xfrm>
                <a:off x="0" y="0"/>
                <a:ext cx="971550" cy="32316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500" b="1">
                    <a:latin typeface="Garamond"/>
                    <a:ea typeface="Garamond"/>
                    <a:cs typeface="Garamond"/>
                    <a:sym typeface="Garamond"/>
                  </a:defRPr>
                </a:lvl1pPr>
              </a:lstStyle>
              <a:p>
                <a:r>
                  <a:rPr dirty="0"/>
                  <a:t>GI</a:t>
                </a:r>
              </a:p>
            </p:txBody>
          </p:sp>
        </p:grpSp>
        <p:sp>
          <p:nvSpPr>
            <p:cNvPr id="11" name="Line">
              <a:extLst>
                <a:ext uri="{FF2B5EF4-FFF2-40B4-BE49-F238E27FC236}">
                  <a16:creationId xmlns:a16="http://schemas.microsoft.com/office/drawing/2014/main" id="{5308A961-E325-45CB-9E43-55FC52E0E491}"/>
                </a:ext>
              </a:extLst>
            </p:cNvPr>
            <p:cNvSpPr/>
            <p:nvPr/>
          </p:nvSpPr>
          <p:spPr>
            <a:xfrm flipV="1">
              <a:off x="87646" y="803272"/>
              <a:ext cx="6764338" cy="28576"/>
            </a:xfrm>
            <a:prstGeom prst="line">
              <a:avLst/>
            </a:prstGeom>
            <a:noFill/>
            <a:ln w="19050" cap="flat">
              <a:solidFill>
                <a:schemeClr val="tx1"/>
              </a:solidFill>
              <a:prstDash val="dashDot"/>
              <a:round/>
            </a:ln>
            <a:effectLst/>
          </p:spPr>
          <p:txBody>
            <a:bodyPr wrap="square" lIns="45719" tIns="45719" rIns="45719" bIns="45719" numCol="1" anchor="t">
              <a:noAutofit/>
            </a:bodyPr>
            <a:lstStyle/>
            <a:p>
              <a:pPr>
                <a:defRPr>
                  <a:solidFill>
                    <a:srgbClr val="FFFFFF"/>
                  </a:solidFill>
                </a:defRPr>
              </a:pPr>
              <a:endParaRPr/>
            </a:p>
          </p:txBody>
        </p:sp>
        <p:sp>
          <p:nvSpPr>
            <p:cNvPr id="12" name="COMMISSION  PAID WAS MORE THAN  AMOUNT OF REVENUE ATTRIBUTABLE TO INDIAN OPERATIONS">
              <a:extLst>
                <a:ext uri="{FF2B5EF4-FFF2-40B4-BE49-F238E27FC236}">
                  <a16:creationId xmlns:a16="http://schemas.microsoft.com/office/drawing/2014/main" id="{99EC4C42-4CED-4BCB-B7C3-AF5AB39FB122}"/>
                </a:ext>
              </a:extLst>
            </p:cNvPr>
            <p:cNvSpPr txBox="1"/>
            <p:nvPr/>
          </p:nvSpPr>
          <p:spPr>
            <a:xfrm>
              <a:off x="1365583" y="866772"/>
              <a:ext cx="1985963" cy="103746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r">
                <a:defRPr sz="1200" b="1">
                  <a:solidFill>
                    <a:srgbClr val="FAE1AD"/>
                  </a:solidFill>
                  <a:latin typeface="Calisto MT"/>
                  <a:ea typeface="Calisto MT"/>
                  <a:cs typeface="Calisto MT"/>
                  <a:sym typeface="Calisto MT"/>
                </a:defRPr>
              </a:lvl1pPr>
            </a:lstStyle>
            <a:p>
              <a:r>
                <a:rPr dirty="0">
                  <a:solidFill>
                    <a:schemeClr val="tx1"/>
                  </a:solidFill>
                </a:rPr>
                <a:t>COMMISSION  PAID WAS MORE THAN  AMOUNT OF REVENUE ATTRIBUTABLE TO INDIAN OPERATIONS</a:t>
              </a:r>
            </a:p>
          </p:txBody>
        </p:sp>
        <p:sp>
          <p:nvSpPr>
            <p:cNvPr id="13" name="Line">
              <a:extLst>
                <a:ext uri="{FF2B5EF4-FFF2-40B4-BE49-F238E27FC236}">
                  <a16:creationId xmlns:a16="http://schemas.microsoft.com/office/drawing/2014/main" id="{E65557EC-A28F-4602-847B-B58679A63123}"/>
                </a:ext>
              </a:extLst>
            </p:cNvPr>
            <p:cNvSpPr/>
            <p:nvPr/>
          </p:nvSpPr>
          <p:spPr>
            <a:xfrm>
              <a:off x="3403933" y="814385"/>
              <a:ext cx="1" cy="1104901"/>
            </a:xfrm>
            <a:prstGeom prst="line">
              <a:avLst/>
            </a:prstGeom>
            <a:noFill/>
            <a:ln w="12700" cap="flat">
              <a:solidFill>
                <a:schemeClr val="tx1"/>
              </a:solidFill>
              <a:prstDash val="solid"/>
              <a:round/>
              <a:tailEnd type="triangle" w="med" len="med"/>
            </a:ln>
            <a:effectLst/>
          </p:spPr>
          <p:txBody>
            <a:bodyPr wrap="square" lIns="45719" tIns="45719" rIns="45719" bIns="45719" numCol="1" anchor="t">
              <a:noAutofit/>
            </a:bodyPr>
            <a:lstStyle/>
            <a:p>
              <a:pPr>
                <a:defRPr>
                  <a:solidFill>
                    <a:srgbClr val="FFFFFF"/>
                  </a:solidFill>
                </a:defRPr>
              </a:pPr>
              <a:endParaRPr/>
            </a:p>
          </p:txBody>
        </p:sp>
        <p:sp>
          <p:nvSpPr>
            <p:cNvPr id="14" name="DISTRIBUTOR FOR MRKTG CRS SERVICES TO TRAVEL AGENTS IN INDIA">
              <a:extLst>
                <a:ext uri="{FF2B5EF4-FFF2-40B4-BE49-F238E27FC236}">
                  <a16:creationId xmlns:a16="http://schemas.microsoft.com/office/drawing/2014/main" id="{0087249F-894E-42B5-90D1-9B8F3D062CA5}"/>
                </a:ext>
              </a:extLst>
            </p:cNvPr>
            <p:cNvSpPr txBox="1"/>
            <p:nvPr/>
          </p:nvSpPr>
          <p:spPr>
            <a:xfrm>
              <a:off x="3503946" y="893760"/>
              <a:ext cx="2725738" cy="73866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defRPr sz="1400" b="1">
                  <a:solidFill>
                    <a:srgbClr val="FAE1AD"/>
                  </a:solidFill>
                  <a:latin typeface="Calisto MT"/>
                  <a:ea typeface="Calisto MT"/>
                  <a:cs typeface="Calisto MT"/>
                  <a:sym typeface="Calisto MT"/>
                </a:defRPr>
              </a:lvl1pPr>
            </a:lstStyle>
            <a:p>
              <a:r>
                <a:rPr dirty="0">
                  <a:solidFill>
                    <a:schemeClr val="tx1"/>
                  </a:solidFill>
                </a:rPr>
                <a:t>DISTRIBUTOR FOR MRKTG CRS SERVICES TO TRAVEL AGENTS IN INDIA </a:t>
              </a:r>
            </a:p>
          </p:txBody>
        </p:sp>
        <p:sp>
          <p:nvSpPr>
            <p:cNvPr id="15" name="INDIA">
              <a:extLst>
                <a:ext uri="{FF2B5EF4-FFF2-40B4-BE49-F238E27FC236}">
                  <a16:creationId xmlns:a16="http://schemas.microsoft.com/office/drawing/2014/main" id="{26643BB7-F56C-4053-B2DF-ACE429B27DA3}"/>
                </a:ext>
              </a:extLst>
            </p:cNvPr>
            <p:cNvSpPr txBox="1"/>
            <p:nvPr/>
          </p:nvSpPr>
          <p:spPr>
            <a:xfrm>
              <a:off x="-16834" y="858936"/>
              <a:ext cx="661397" cy="30777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ctr">
              <a:spAutoFit/>
            </a:bodyPr>
            <a:lstStyle>
              <a:lvl1pPr algn="ctr">
                <a:defRPr sz="1400" b="1">
                  <a:solidFill>
                    <a:srgbClr val="FAE1AD"/>
                  </a:solidFill>
                  <a:latin typeface="Calisto MT"/>
                  <a:ea typeface="Calisto MT"/>
                  <a:cs typeface="Calisto MT"/>
                  <a:sym typeface="Calisto MT"/>
                </a:defRPr>
              </a:lvl1pPr>
            </a:lstStyle>
            <a:p>
              <a:r>
                <a:rPr dirty="0">
                  <a:solidFill>
                    <a:schemeClr val="tx1"/>
                  </a:solidFill>
                </a:rPr>
                <a:t>INDIA</a:t>
              </a:r>
            </a:p>
          </p:txBody>
        </p:sp>
        <p:grpSp>
          <p:nvGrpSpPr>
            <p:cNvPr id="16" name="Group">
              <a:extLst>
                <a:ext uri="{FF2B5EF4-FFF2-40B4-BE49-F238E27FC236}">
                  <a16:creationId xmlns:a16="http://schemas.microsoft.com/office/drawing/2014/main" id="{42D3E0BA-E22B-443E-ACBC-DF2F341CB20B}"/>
                </a:ext>
              </a:extLst>
            </p:cNvPr>
            <p:cNvGrpSpPr/>
            <p:nvPr/>
          </p:nvGrpSpPr>
          <p:grpSpPr>
            <a:xfrm>
              <a:off x="2700576" y="1952622"/>
              <a:ext cx="1635317" cy="609601"/>
              <a:chOff x="-2425" y="0"/>
              <a:chExt cx="1635316" cy="609600"/>
            </a:xfrm>
          </p:grpSpPr>
          <p:sp>
            <p:nvSpPr>
              <p:cNvPr id="39" name="Rectangle">
                <a:extLst>
                  <a:ext uri="{FF2B5EF4-FFF2-40B4-BE49-F238E27FC236}">
                    <a16:creationId xmlns:a16="http://schemas.microsoft.com/office/drawing/2014/main" id="{296EE023-3E41-40D0-9E0C-FB61FB5506CA}"/>
                  </a:ext>
                </a:extLst>
              </p:cNvPr>
              <p:cNvSpPr/>
              <p:nvPr/>
            </p:nvSpPr>
            <p:spPr>
              <a:xfrm>
                <a:off x="5607" y="0"/>
                <a:ext cx="1619251" cy="609600"/>
              </a:xfrm>
              <a:prstGeom prst="rect">
                <a:avLst/>
              </a:prstGeom>
              <a:solidFill>
                <a:schemeClr val="accent4"/>
              </a:solidFill>
              <a:ln w="22225" cap="flat">
                <a:solidFill>
                  <a:schemeClr val="tx1"/>
                </a:solidFill>
                <a:prstDash val="solid"/>
                <a:round/>
              </a:ln>
              <a:effectLst>
                <a:outerShdw blurRad="50800" dist="25400" dir="5400000" rotWithShape="0">
                  <a:srgbClr val="000000">
                    <a:alpha val="70000"/>
                  </a:srgbClr>
                </a:outerShdw>
              </a:effectLst>
            </p:spPr>
            <p:txBody>
              <a:bodyPr wrap="square" lIns="45719" tIns="45719" rIns="45719" bIns="45719" numCol="1" anchor="ctr">
                <a:noAutofit/>
              </a:bodyPr>
              <a:lstStyle/>
              <a:p>
                <a:pPr algn="ctr">
                  <a:defRPr>
                    <a:solidFill>
                      <a:srgbClr val="FFFFFF"/>
                    </a:solidFill>
                  </a:defRPr>
                </a:pPr>
                <a:endParaRPr/>
              </a:p>
            </p:txBody>
          </p:sp>
          <p:sp>
            <p:nvSpPr>
              <p:cNvPr id="40" name="INTERGLOBE…">
                <a:extLst>
                  <a:ext uri="{FF2B5EF4-FFF2-40B4-BE49-F238E27FC236}">
                    <a16:creationId xmlns:a16="http://schemas.microsoft.com/office/drawing/2014/main" id="{78E568D2-9F18-4E7B-8E5C-5D656E2CB16B}"/>
                  </a:ext>
                </a:extLst>
              </p:cNvPr>
              <p:cNvSpPr txBox="1"/>
              <p:nvPr/>
            </p:nvSpPr>
            <p:spPr>
              <a:xfrm>
                <a:off x="-2425" y="27802"/>
                <a:ext cx="1635316" cy="55399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ctr">
                <a:spAutoFit/>
              </a:bodyPr>
              <a:lstStyle/>
              <a:p>
                <a:pPr algn="ctr">
                  <a:defRPr sz="1500" b="1">
                    <a:latin typeface="Garamond"/>
                    <a:ea typeface="Garamond"/>
                    <a:cs typeface="Garamond"/>
                    <a:sym typeface="Garamond"/>
                  </a:defRPr>
                </a:pPr>
                <a:r>
                  <a:rPr dirty="0"/>
                  <a:t>INTERGLOBE</a:t>
                </a:r>
              </a:p>
              <a:p>
                <a:pPr algn="ctr">
                  <a:defRPr sz="1500" b="1">
                    <a:latin typeface="Garamond"/>
                    <a:ea typeface="Garamond"/>
                    <a:cs typeface="Garamond"/>
                    <a:sym typeface="Garamond"/>
                  </a:defRPr>
                </a:pPr>
                <a:r>
                  <a:rPr dirty="0"/>
                  <a:t>(DISTRIBUTOR )</a:t>
                </a:r>
              </a:p>
            </p:txBody>
          </p:sp>
        </p:grpSp>
        <p:sp>
          <p:nvSpPr>
            <p:cNvPr id="17" name="US">
              <a:extLst>
                <a:ext uri="{FF2B5EF4-FFF2-40B4-BE49-F238E27FC236}">
                  <a16:creationId xmlns:a16="http://schemas.microsoft.com/office/drawing/2014/main" id="{8A00327B-36EA-4DC9-8696-8D06D073E4FC}"/>
                </a:ext>
              </a:extLst>
            </p:cNvPr>
            <p:cNvSpPr txBox="1"/>
            <p:nvPr/>
          </p:nvSpPr>
          <p:spPr>
            <a:xfrm>
              <a:off x="6179" y="479523"/>
              <a:ext cx="334385" cy="30777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ctr">
              <a:spAutoFit/>
            </a:bodyPr>
            <a:lstStyle>
              <a:lvl1pPr algn="ctr">
                <a:defRPr sz="1400" b="1">
                  <a:solidFill>
                    <a:srgbClr val="FAE1AD"/>
                  </a:solidFill>
                  <a:latin typeface="Calisto MT"/>
                  <a:ea typeface="Calisto MT"/>
                  <a:cs typeface="Calisto MT"/>
                  <a:sym typeface="Calisto MT"/>
                </a:defRPr>
              </a:lvl1pPr>
            </a:lstStyle>
            <a:p>
              <a:r>
                <a:rPr>
                  <a:solidFill>
                    <a:schemeClr val="tx1"/>
                  </a:solidFill>
                </a:rPr>
                <a:t>US</a:t>
              </a:r>
            </a:p>
          </p:txBody>
        </p:sp>
        <p:sp>
          <p:nvSpPr>
            <p:cNvPr id="18" name="Oval">
              <a:extLst>
                <a:ext uri="{FF2B5EF4-FFF2-40B4-BE49-F238E27FC236}">
                  <a16:creationId xmlns:a16="http://schemas.microsoft.com/office/drawing/2014/main" id="{4373BF1C-4A94-450D-AAEE-276F10D8F447}"/>
                </a:ext>
              </a:extLst>
            </p:cNvPr>
            <p:cNvSpPr/>
            <p:nvPr/>
          </p:nvSpPr>
          <p:spPr>
            <a:xfrm rot="21288334" flipH="1">
              <a:off x="6286834" y="1409697"/>
              <a:ext cx="106363" cy="187327"/>
            </a:xfrm>
            <a:prstGeom prst="ellipse">
              <a:avLst/>
            </a:prstGeom>
            <a:noFill/>
            <a:ln w="22225" cap="flat">
              <a:solidFill>
                <a:schemeClr val="tx1"/>
              </a:solidFill>
              <a:prstDash val="solid"/>
              <a:round/>
            </a:ln>
            <a:effectLst/>
          </p:spPr>
          <p:txBody>
            <a:bodyPr wrap="square" lIns="45719" tIns="45719" rIns="45719" bIns="45719" numCol="1" anchor="ctr">
              <a:noAutofit/>
            </a:bodyPr>
            <a:lstStyle/>
            <a:p>
              <a:pPr>
                <a:defRPr>
                  <a:solidFill>
                    <a:srgbClr val="FF0000"/>
                  </a:solidFill>
                </a:defRPr>
              </a:pPr>
              <a:endParaRPr/>
            </a:p>
          </p:txBody>
        </p:sp>
        <p:sp>
          <p:nvSpPr>
            <p:cNvPr id="19" name="Line">
              <a:extLst>
                <a:ext uri="{FF2B5EF4-FFF2-40B4-BE49-F238E27FC236}">
                  <a16:creationId xmlns:a16="http://schemas.microsoft.com/office/drawing/2014/main" id="{5AE1905A-692C-4AE2-AF4D-F575BEE4B2E1}"/>
                </a:ext>
              </a:extLst>
            </p:cNvPr>
            <p:cNvSpPr/>
            <p:nvPr/>
          </p:nvSpPr>
          <p:spPr>
            <a:xfrm>
              <a:off x="6362164" y="1595690"/>
              <a:ext cx="13799" cy="151776"/>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0" name="Line">
              <a:extLst>
                <a:ext uri="{FF2B5EF4-FFF2-40B4-BE49-F238E27FC236}">
                  <a16:creationId xmlns:a16="http://schemas.microsoft.com/office/drawing/2014/main" id="{49BA20B2-11F9-4EC4-A657-B9DFB9FD04EB}"/>
                </a:ext>
              </a:extLst>
            </p:cNvPr>
            <p:cNvSpPr/>
            <p:nvPr/>
          </p:nvSpPr>
          <p:spPr>
            <a:xfrm>
              <a:off x="6364585" y="1632588"/>
              <a:ext cx="122310" cy="65396"/>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1" name="Line">
              <a:extLst>
                <a:ext uri="{FF2B5EF4-FFF2-40B4-BE49-F238E27FC236}">
                  <a16:creationId xmlns:a16="http://schemas.microsoft.com/office/drawing/2014/main" id="{C5F4356C-7644-4D01-8F1E-4CFD8C6D4C23}"/>
                </a:ext>
              </a:extLst>
            </p:cNvPr>
            <p:cNvSpPr/>
            <p:nvPr/>
          </p:nvSpPr>
          <p:spPr>
            <a:xfrm flipH="1">
              <a:off x="6258908" y="1633286"/>
              <a:ext cx="105064" cy="124324"/>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2" name="Line">
              <a:extLst>
                <a:ext uri="{FF2B5EF4-FFF2-40B4-BE49-F238E27FC236}">
                  <a16:creationId xmlns:a16="http://schemas.microsoft.com/office/drawing/2014/main" id="{366A25E3-FB94-45A9-94C8-E09442501328}"/>
                </a:ext>
              </a:extLst>
            </p:cNvPr>
            <p:cNvSpPr/>
            <p:nvPr/>
          </p:nvSpPr>
          <p:spPr>
            <a:xfrm>
              <a:off x="6373607" y="1746773"/>
              <a:ext cx="53466" cy="149762"/>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3" name="Line">
              <a:extLst>
                <a:ext uri="{FF2B5EF4-FFF2-40B4-BE49-F238E27FC236}">
                  <a16:creationId xmlns:a16="http://schemas.microsoft.com/office/drawing/2014/main" id="{59AE7DEF-A2A8-402B-898C-D8D0649316F8}"/>
                </a:ext>
              </a:extLst>
            </p:cNvPr>
            <p:cNvSpPr/>
            <p:nvPr/>
          </p:nvSpPr>
          <p:spPr>
            <a:xfrm flipV="1">
              <a:off x="6309767" y="1747802"/>
              <a:ext cx="63671" cy="158817"/>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4" name="Oval">
              <a:extLst>
                <a:ext uri="{FF2B5EF4-FFF2-40B4-BE49-F238E27FC236}">
                  <a16:creationId xmlns:a16="http://schemas.microsoft.com/office/drawing/2014/main" id="{1F38091F-4319-40A6-9BA3-B9A89217F1CD}"/>
                </a:ext>
              </a:extLst>
            </p:cNvPr>
            <p:cNvSpPr/>
            <p:nvPr/>
          </p:nvSpPr>
          <p:spPr>
            <a:xfrm rot="21288334" flipH="1">
              <a:off x="6480509" y="1479547"/>
              <a:ext cx="106363" cy="187327"/>
            </a:xfrm>
            <a:prstGeom prst="ellipse">
              <a:avLst/>
            </a:prstGeom>
            <a:noFill/>
            <a:ln w="22225" cap="flat">
              <a:solidFill>
                <a:schemeClr val="tx1"/>
              </a:solidFill>
              <a:prstDash val="solid"/>
              <a:round/>
            </a:ln>
            <a:effectLst/>
          </p:spPr>
          <p:txBody>
            <a:bodyPr wrap="square" lIns="45719" tIns="45719" rIns="45719" bIns="45719" numCol="1" anchor="ctr">
              <a:noAutofit/>
            </a:bodyPr>
            <a:lstStyle/>
            <a:p>
              <a:pPr>
                <a:defRPr>
                  <a:solidFill>
                    <a:srgbClr val="FF0000"/>
                  </a:solidFill>
                </a:defRPr>
              </a:pPr>
              <a:endParaRPr/>
            </a:p>
          </p:txBody>
        </p:sp>
        <p:sp>
          <p:nvSpPr>
            <p:cNvPr id="25" name="Line">
              <a:extLst>
                <a:ext uri="{FF2B5EF4-FFF2-40B4-BE49-F238E27FC236}">
                  <a16:creationId xmlns:a16="http://schemas.microsoft.com/office/drawing/2014/main" id="{C63ED054-E8B2-4258-BE42-AD5B9D205A25}"/>
                </a:ext>
              </a:extLst>
            </p:cNvPr>
            <p:cNvSpPr/>
            <p:nvPr/>
          </p:nvSpPr>
          <p:spPr>
            <a:xfrm>
              <a:off x="6554324" y="1665537"/>
              <a:ext cx="13655" cy="150194"/>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6" name="Line">
              <a:extLst>
                <a:ext uri="{FF2B5EF4-FFF2-40B4-BE49-F238E27FC236}">
                  <a16:creationId xmlns:a16="http://schemas.microsoft.com/office/drawing/2014/main" id="{D69E0912-18C4-4C25-8B8C-A8BA4EC3F029}"/>
                </a:ext>
              </a:extLst>
            </p:cNvPr>
            <p:cNvSpPr/>
            <p:nvPr/>
          </p:nvSpPr>
          <p:spPr>
            <a:xfrm>
              <a:off x="6556675" y="1702509"/>
              <a:ext cx="123892" cy="65253"/>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7" name="Line">
              <a:extLst>
                <a:ext uri="{FF2B5EF4-FFF2-40B4-BE49-F238E27FC236}">
                  <a16:creationId xmlns:a16="http://schemas.microsoft.com/office/drawing/2014/main" id="{A35B6F73-AB58-4F76-AE14-3166E57D6A97}"/>
                </a:ext>
              </a:extLst>
            </p:cNvPr>
            <p:cNvSpPr/>
            <p:nvPr/>
          </p:nvSpPr>
          <p:spPr>
            <a:xfrm flipH="1">
              <a:off x="6452583" y="1703136"/>
              <a:ext cx="105064" cy="124324"/>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8" name="Line">
              <a:extLst>
                <a:ext uri="{FF2B5EF4-FFF2-40B4-BE49-F238E27FC236}">
                  <a16:creationId xmlns:a16="http://schemas.microsoft.com/office/drawing/2014/main" id="{754CDC18-D979-4FE9-A2FD-A4F8B6E5B283}"/>
                </a:ext>
              </a:extLst>
            </p:cNvPr>
            <p:cNvSpPr/>
            <p:nvPr/>
          </p:nvSpPr>
          <p:spPr>
            <a:xfrm>
              <a:off x="6567350" y="1816548"/>
              <a:ext cx="51742" cy="148325"/>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29" name="Line">
              <a:extLst>
                <a:ext uri="{FF2B5EF4-FFF2-40B4-BE49-F238E27FC236}">
                  <a16:creationId xmlns:a16="http://schemas.microsoft.com/office/drawing/2014/main" id="{F46DA4A7-FAFD-4872-89D7-03BA8DC9B167}"/>
                </a:ext>
              </a:extLst>
            </p:cNvPr>
            <p:cNvSpPr/>
            <p:nvPr/>
          </p:nvSpPr>
          <p:spPr>
            <a:xfrm flipV="1">
              <a:off x="6503514" y="1816068"/>
              <a:ext cx="63527" cy="160398"/>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30" name="Oval">
              <a:extLst>
                <a:ext uri="{FF2B5EF4-FFF2-40B4-BE49-F238E27FC236}">
                  <a16:creationId xmlns:a16="http://schemas.microsoft.com/office/drawing/2014/main" id="{BAA4BFEA-8B5F-4423-9041-CEF77D8E1BF7}"/>
                </a:ext>
              </a:extLst>
            </p:cNvPr>
            <p:cNvSpPr/>
            <p:nvPr/>
          </p:nvSpPr>
          <p:spPr>
            <a:xfrm rot="21288334" flipH="1">
              <a:off x="6674184" y="1341435"/>
              <a:ext cx="106363" cy="185739"/>
            </a:xfrm>
            <a:prstGeom prst="ellipse">
              <a:avLst/>
            </a:prstGeom>
            <a:noFill/>
            <a:ln w="22225" cap="flat">
              <a:solidFill>
                <a:schemeClr val="tx1"/>
              </a:solidFill>
              <a:prstDash val="solid"/>
              <a:round/>
            </a:ln>
            <a:effectLst/>
          </p:spPr>
          <p:txBody>
            <a:bodyPr wrap="square" lIns="45719" tIns="45719" rIns="45719" bIns="45719" numCol="1" anchor="ctr">
              <a:noAutofit/>
            </a:bodyPr>
            <a:lstStyle/>
            <a:p>
              <a:pPr>
                <a:defRPr>
                  <a:solidFill>
                    <a:srgbClr val="FF0000"/>
                  </a:solidFill>
                </a:defRPr>
              </a:pPr>
              <a:endParaRPr/>
            </a:p>
          </p:txBody>
        </p:sp>
        <p:sp>
          <p:nvSpPr>
            <p:cNvPr id="31" name="Line">
              <a:extLst>
                <a:ext uri="{FF2B5EF4-FFF2-40B4-BE49-F238E27FC236}">
                  <a16:creationId xmlns:a16="http://schemas.microsoft.com/office/drawing/2014/main" id="{AB833E66-10B3-4F0C-90BD-B83CAE6B917D}"/>
                </a:ext>
              </a:extLst>
            </p:cNvPr>
            <p:cNvSpPr/>
            <p:nvPr/>
          </p:nvSpPr>
          <p:spPr>
            <a:xfrm>
              <a:off x="6747927" y="1525840"/>
              <a:ext cx="13799" cy="151776"/>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32" name="Line">
              <a:extLst>
                <a:ext uri="{FF2B5EF4-FFF2-40B4-BE49-F238E27FC236}">
                  <a16:creationId xmlns:a16="http://schemas.microsoft.com/office/drawing/2014/main" id="{C556040E-FF12-494C-82ED-D9873737A5CC}"/>
                </a:ext>
              </a:extLst>
            </p:cNvPr>
            <p:cNvSpPr/>
            <p:nvPr/>
          </p:nvSpPr>
          <p:spPr>
            <a:xfrm>
              <a:off x="6750278" y="1562813"/>
              <a:ext cx="124036" cy="66832"/>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33" name="Line">
              <a:extLst>
                <a:ext uri="{FF2B5EF4-FFF2-40B4-BE49-F238E27FC236}">
                  <a16:creationId xmlns:a16="http://schemas.microsoft.com/office/drawing/2014/main" id="{71C5A0E6-C32A-44E1-A258-A82C3FF13638}"/>
                </a:ext>
              </a:extLst>
            </p:cNvPr>
            <p:cNvSpPr/>
            <p:nvPr/>
          </p:nvSpPr>
          <p:spPr>
            <a:xfrm flipH="1">
              <a:off x="6646259" y="1565024"/>
              <a:ext cx="105064" cy="124323"/>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34" name="Line">
              <a:extLst>
                <a:ext uri="{FF2B5EF4-FFF2-40B4-BE49-F238E27FC236}">
                  <a16:creationId xmlns:a16="http://schemas.microsoft.com/office/drawing/2014/main" id="{CE3FD042-4D1F-4D6D-9059-5652E298E609}"/>
                </a:ext>
              </a:extLst>
            </p:cNvPr>
            <p:cNvSpPr/>
            <p:nvPr/>
          </p:nvSpPr>
          <p:spPr>
            <a:xfrm>
              <a:off x="6760954" y="1676851"/>
              <a:ext cx="51885" cy="149906"/>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35" name="Line">
              <a:extLst>
                <a:ext uri="{FF2B5EF4-FFF2-40B4-BE49-F238E27FC236}">
                  <a16:creationId xmlns:a16="http://schemas.microsoft.com/office/drawing/2014/main" id="{CCD1B04B-D3A1-439B-A0F0-0B0A2ACF6E6E}"/>
                </a:ext>
              </a:extLst>
            </p:cNvPr>
            <p:cNvSpPr/>
            <p:nvPr/>
          </p:nvSpPr>
          <p:spPr>
            <a:xfrm flipV="1">
              <a:off x="6697117" y="1677952"/>
              <a:ext cx="63671" cy="158817"/>
            </a:xfrm>
            <a:prstGeom prst="line">
              <a:avLst/>
            </a:prstGeom>
            <a:noFill/>
            <a:ln w="25400" cap="flat">
              <a:solidFill>
                <a:schemeClr val="tx1"/>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36" name="Oval">
              <a:extLst>
                <a:ext uri="{FF2B5EF4-FFF2-40B4-BE49-F238E27FC236}">
                  <a16:creationId xmlns:a16="http://schemas.microsoft.com/office/drawing/2014/main" id="{58E36CAE-006C-45DE-9B1A-A0137AE3DFAE}"/>
                </a:ext>
              </a:extLst>
            </p:cNvPr>
            <p:cNvSpPr/>
            <p:nvPr/>
          </p:nvSpPr>
          <p:spPr>
            <a:xfrm>
              <a:off x="6148721" y="1204910"/>
              <a:ext cx="838201" cy="903289"/>
            </a:xfrm>
            <a:prstGeom prst="ellipse">
              <a:avLst/>
            </a:prstGeom>
            <a:noFill/>
            <a:ln w="9525" cap="flat">
              <a:solidFill>
                <a:schemeClr val="tx1"/>
              </a:solidFill>
              <a:prstDash val="dash"/>
              <a:round/>
            </a:ln>
            <a:effectLst/>
          </p:spPr>
          <p:txBody>
            <a:bodyPr wrap="square" lIns="45719" tIns="45719" rIns="45719" bIns="45719" numCol="1" anchor="ctr">
              <a:noAutofit/>
            </a:bodyPr>
            <a:lstStyle/>
            <a:p>
              <a:pPr>
                <a:defRPr>
                  <a:solidFill>
                    <a:srgbClr val="FF0000"/>
                  </a:solidFill>
                </a:defRPr>
              </a:pPr>
              <a:endParaRPr/>
            </a:p>
          </p:txBody>
        </p:sp>
        <p:sp>
          <p:nvSpPr>
            <p:cNvPr id="37" name="Travel agents">
              <a:extLst>
                <a:ext uri="{FF2B5EF4-FFF2-40B4-BE49-F238E27FC236}">
                  <a16:creationId xmlns:a16="http://schemas.microsoft.com/office/drawing/2014/main" id="{D33DB5D3-8146-4384-B674-1AA7F56D6177}"/>
                </a:ext>
              </a:extLst>
            </p:cNvPr>
            <p:cNvSpPr txBox="1"/>
            <p:nvPr/>
          </p:nvSpPr>
          <p:spPr>
            <a:xfrm>
              <a:off x="6004258" y="2179635"/>
              <a:ext cx="1031876" cy="215444"/>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defRPr sz="1400" b="1">
                  <a:solidFill>
                    <a:srgbClr val="FAE1AD"/>
                  </a:solidFill>
                  <a:latin typeface="Calisto MT"/>
                  <a:ea typeface="Calisto MT"/>
                  <a:cs typeface="Calisto MT"/>
                  <a:sym typeface="Calisto MT"/>
                </a:defRPr>
              </a:lvl1pPr>
            </a:lstStyle>
            <a:p>
              <a:r>
                <a:rPr dirty="0">
                  <a:solidFill>
                    <a:schemeClr val="tx1"/>
                  </a:solidFill>
                </a:rPr>
                <a:t>Travel agents</a:t>
              </a:r>
            </a:p>
          </p:txBody>
        </p:sp>
        <p:sp>
          <p:nvSpPr>
            <p:cNvPr id="38" name="Line">
              <a:extLst>
                <a:ext uri="{FF2B5EF4-FFF2-40B4-BE49-F238E27FC236}">
                  <a16:creationId xmlns:a16="http://schemas.microsoft.com/office/drawing/2014/main" id="{369B210E-855C-46BB-ADB5-459D8BB474BB}"/>
                </a:ext>
              </a:extLst>
            </p:cNvPr>
            <p:cNvSpPr/>
            <p:nvPr/>
          </p:nvSpPr>
          <p:spPr>
            <a:xfrm>
              <a:off x="4336050" y="2054780"/>
              <a:ext cx="1871663" cy="1"/>
            </a:xfrm>
            <a:prstGeom prst="line">
              <a:avLst/>
            </a:prstGeom>
            <a:noFill/>
            <a:ln w="9525" cap="flat">
              <a:solidFill>
                <a:schemeClr val="tx1"/>
              </a:solidFill>
              <a:prstDash val="dash"/>
              <a:round/>
              <a:tailEnd type="triangle" w="med" len="med"/>
            </a:ln>
            <a:effectLst/>
          </p:spPr>
          <p:txBody>
            <a:bodyPr wrap="square" lIns="45719" tIns="45719" rIns="45719" bIns="45719" numCol="1" anchor="t">
              <a:noAutofit/>
            </a:bodyPr>
            <a:lstStyle/>
            <a:p>
              <a:pPr>
                <a:defRPr>
                  <a:solidFill>
                    <a:srgbClr val="FFFFFF"/>
                  </a:solidFill>
                </a:defRPr>
              </a:pPr>
              <a:endParaRPr/>
            </a:p>
          </p:txBody>
        </p:sp>
      </p:grpSp>
      <p:sp>
        <p:nvSpPr>
          <p:cNvPr id="3" name="Rectangle 2">
            <a:extLst>
              <a:ext uri="{FF2B5EF4-FFF2-40B4-BE49-F238E27FC236}">
                <a16:creationId xmlns:a16="http://schemas.microsoft.com/office/drawing/2014/main" id="{B85B3419-0ABD-4DCA-A192-66C992CB8D8F}"/>
              </a:ext>
            </a:extLst>
          </p:cNvPr>
          <p:cNvSpPr/>
          <p:nvPr/>
        </p:nvSpPr>
        <p:spPr>
          <a:xfrm>
            <a:off x="636792" y="4142128"/>
            <a:ext cx="11081017" cy="2419124"/>
          </a:xfrm>
          <a:prstGeom prst="rect">
            <a:avLst/>
          </a:prstGeom>
        </p:spPr>
        <p:txBody>
          <a:bodyPr wrap="square">
            <a:spAutoFit/>
          </a:bodyPr>
          <a:lstStyle/>
          <a:p>
            <a:pPr marR="241300" algn="just">
              <a:lnSpc>
                <a:spcPct val="140000"/>
              </a:lnSpc>
              <a:spcBef>
                <a:spcPts val="100"/>
              </a:spcBef>
              <a:buClr>
                <a:srgbClr val="4590B8"/>
              </a:buClr>
              <a:buSzPct val="100000"/>
              <a:tabLst>
                <a:tab pos="281305" algn="l"/>
                <a:tab pos="281940" algn="l"/>
              </a:tabLst>
              <a:defRPr/>
            </a:pPr>
            <a:r>
              <a:rPr lang="en-GB" dirty="0">
                <a:solidFill>
                  <a:prstClr val="black"/>
                </a:solidFill>
                <a:latin typeface="Times New Roman" panose="02020603050405020304" pitchFamily="18" charset="0"/>
                <a:cs typeface="Times New Roman" panose="02020603050405020304" pitchFamily="18" charset="0"/>
              </a:rPr>
              <a:t>Non-resident assessee, owner of the Compu</a:t>
            </a:r>
            <a:r>
              <a:rPr lang="en-GB" spc="-15" dirty="0">
                <a:latin typeface="Times New Roman" panose="02020603050405020304" pitchFamily="18" charset="0"/>
                <a:cs typeface="Times New Roman" panose="02020603050405020304" pitchFamily="18" charset="0"/>
              </a:rPr>
              <a:t>terized Reservation System (CRS), was liable to tax in India in as much as the assessee had a fixed place PE in India, in view of the fact that CRS which is a source of revenue is partially existent in the machines, i.e., computers installed at the premises of the subscribers; the computers so connected and configured which can perform the function of reservation and ticketing are part and parcel of the entire CRS; the installation required approval and the computers cannot be shifted and thus the appellant exercises complete control over the computers resulting in the creation of a fixed place PE.</a:t>
            </a:r>
            <a:endParaRPr lang="en-GB" b="1" i="1" spc="-15" dirty="0">
              <a:latin typeface="Times New Roman" panose="02020603050405020304" pitchFamily="18" charset="0"/>
              <a:cs typeface="Times New Roman" panose="02020603050405020304" pitchFamily="18" charset="0"/>
            </a:endParaRPr>
          </a:p>
        </p:txBody>
      </p:sp>
      <p:sp>
        <p:nvSpPr>
          <p:cNvPr id="2" name="Rectangle 1"/>
          <p:cNvSpPr/>
          <p:nvPr/>
        </p:nvSpPr>
        <p:spPr>
          <a:xfrm>
            <a:off x="636792" y="1117095"/>
            <a:ext cx="7912101" cy="369332"/>
          </a:xfrm>
          <a:prstGeom prst="rect">
            <a:avLst/>
          </a:prstGeom>
        </p:spPr>
        <p:txBody>
          <a:bodyPr wrap="square">
            <a:spAutoFit/>
          </a:bodyPr>
          <a:lstStyle/>
          <a:p>
            <a:pPr lvl="0" defTabSz="457200">
              <a:defRPr/>
            </a:pPr>
            <a:r>
              <a:rPr lang="en-US" b="1" dirty="0">
                <a:solidFill>
                  <a:sysClr val="windowText" lastClr="000000"/>
                </a:solidFill>
                <a:latin typeface="Times New Roman" panose="02020603050405020304" pitchFamily="18" charset="0"/>
                <a:cs typeface="Times New Roman" panose="02020603050405020304" pitchFamily="18" charset="0"/>
              </a:rPr>
              <a:t>2.   </a:t>
            </a:r>
            <a:r>
              <a:rPr lang="en-US" b="1" i="1" dirty="0">
                <a:solidFill>
                  <a:sysClr val="windowText" lastClr="000000"/>
                </a:solidFill>
                <a:latin typeface="Times New Roman" panose="02020603050405020304" pitchFamily="18" charset="0"/>
                <a:cs typeface="Times New Roman" panose="02020603050405020304" pitchFamily="18" charset="0"/>
              </a:rPr>
              <a:t>DIT vs. Galileo International Inc. [2011] 336 ITR 264 (Delhi)</a:t>
            </a:r>
          </a:p>
        </p:txBody>
      </p:sp>
      <p:sp>
        <p:nvSpPr>
          <p:cNvPr id="47"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8835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T. P. </a:t>
            </a:r>
            <a:r>
              <a:rPr lang="en-US" dirty="0" err="1">
                <a:solidFill>
                  <a:srgbClr val="4590B8"/>
                </a:solidFill>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516192" y="1083493"/>
            <a:ext cx="10973555" cy="880754"/>
          </a:xfrm>
          <a:prstGeom prst="rect">
            <a:avLst/>
          </a:prstGeom>
        </p:spPr>
        <p:txBody>
          <a:bodyPr wrap="square">
            <a:spAutoFit/>
          </a:bodyPr>
          <a:lstStyle/>
          <a:p>
            <a:pPr marR="241300" algn="just">
              <a:lnSpc>
                <a:spcPct val="140000"/>
              </a:lnSpc>
              <a:spcBef>
                <a:spcPts val="100"/>
              </a:spcBef>
              <a:buClr>
                <a:srgbClr val="4590B8"/>
              </a:buClr>
              <a:buSzPct val="100000"/>
              <a:tabLst>
                <a:tab pos="281305" algn="l"/>
                <a:tab pos="281940" algn="l"/>
              </a:tabLst>
              <a:defRPr/>
            </a:pPr>
            <a:r>
              <a:rPr lang="en-GB" b="1" dirty="0">
                <a:solidFill>
                  <a:prstClr val="black"/>
                </a:solidFill>
                <a:latin typeface="Times New Roman" panose="02020603050405020304" pitchFamily="18" charset="0"/>
                <a:cs typeface="Times New Roman" panose="02020603050405020304" pitchFamily="18" charset="0"/>
              </a:rPr>
              <a:t>3. </a:t>
            </a:r>
            <a:r>
              <a:rPr lang="en-GB" b="1" i="1" dirty="0">
                <a:solidFill>
                  <a:prstClr val="black"/>
                </a:solidFill>
                <a:latin typeface="Times New Roman" panose="02020603050405020304" pitchFamily="18" charset="0"/>
                <a:cs typeface="Times New Roman" panose="02020603050405020304" pitchFamily="18" charset="0"/>
              </a:rPr>
              <a:t>   ITO vs. Right Florists (</a:t>
            </a:r>
            <a:r>
              <a:rPr lang="en-GB" b="1" i="1" dirty="0" err="1">
                <a:solidFill>
                  <a:prstClr val="black"/>
                </a:solidFill>
                <a:latin typeface="Times New Roman" panose="02020603050405020304" pitchFamily="18" charset="0"/>
                <a:cs typeface="Times New Roman" panose="02020603050405020304" pitchFamily="18" charset="0"/>
              </a:rPr>
              <a:t>Pvt.</a:t>
            </a:r>
            <a:r>
              <a:rPr lang="en-GB" b="1" i="1" dirty="0">
                <a:solidFill>
                  <a:prstClr val="black"/>
                </a:solidFill>
                <a:latin typeface="Times New Roman" panose="02020603050405020304" pitchFamily="18" charset="0"/>
                <a:cs typeface="Times New Roman" panose="02020603050405020304" pitchFamily="18" charset="0"/>
              </a:rPr>
              <a:t>) Ltd. [2013] 143 ITD 445 (</a:t>
            </a:r>
            <a:r>
              <a:rPr lang="en-GB" b="1" i="1" dirty="0" err="1">
                <a:solidFill>
                  <a:prstClr val="black"/>
                </a:solidFill>
                <a:latin typeface="Times New Roman" panose="02020603050405020304" pitchFamily="18" charset="0"/>
                <a:cs typeface="Times New Roman" panose="02020603050405020304" pitchFamily="18" charset="0"/>
              </a:rPr>
              <a:t>Kol</a:t>
            </a:r>
            <a:r>
              <a:rPr lang="en-GB" b="1" i="1" dirty="0">
                <a:solidFill>
                  <a:prstClr val="black"/>
                </a:solidFill>
                <a:latin typeface="Times New Roman" panose="02020603050405020304" pitchFamily="18" charset="0"/>
                <a:cs typeface="Times New Roman" panose="02020603050405020304" pitchFamily="18" charset="0"/>
              </a:rPr>
              <a:t>.)</a:t>
            </a:r>
          </a:p>
          <a:p>
            <a:pPr marR="241300" algn="just">
              <a:lnSpc>
                <a:spcPct val="140000"/>
              </a:lnSpc>
              <a:spcBef>
                <a:spcPts val="100"/>
              </a:spcBef>
              <a:spcAft>
                <a:spcPts val="1200"/>
              </a:spcAft>
              <a:buClr>
                <a:srgbClr val="4590B8"/>
              </a:buClr>
              <a:buSzPct val="100000"/>
              <a:tabLst>
                <a:tab pos="281305" algn="l"/>
                <a:tab pos="281940" algn="l"/>
              </a:tabLst>
              <a:defRPr/>
            </a:pPr>
            <a:r>
              <a:rPr lang="en-GB" b="1" i="1" dirty="0">
                <a:solidFill>
                  <a:prstClr val="black"/>
                </a:solidFill>
                <a:latin typeface="Times New Roman" panose="02020603050405020304" pitchFamily="18" charset="0"/>
                <a:cs typeface="Times New Roman" panose="02020603050405020304" pitchFamily="18" charset="0"/>
              </a:rPr>
              <a:t>	</a:t>
            </a:r>
            <a:endParaRPr lang="en-GB" b="1" dirty="0">
              <a:solidFill>
                <a:prstClr val="black"/>
              </a:solidFill>
              <a:latin typeface="Times New Roman" panose="02020603050405020304" pitchFamily="18" charset="0"/>
              <a:cs typeface="Times New Roman" panose="02020603050405020304" pitchFamily="18" charset="0"/>
            </a:endParaRPr>
          </a:p>
        </p:txBody>
      </p:sp>
      <p:grpSp>
        <p:nvGrpSpPr>
          <p:cNvPr id="8" name="Group"/>
          <p:cNvGrpSpPr/>
          <p:nvPr/>
        </p:nvGrpSpPr>
        <p:grpSpPr>
          <a:xfrm>
            <a:off x="648149" y="1690218"/>
            <a:ext cx="6399130" cy="4165567"/>
            <a:chOff x="-1" y="-102351"/>
            <a:chExt cx="8688391" cy="4369553"/>
          </a:xfrm>
        </p:grpSpPr>
        <p:grpSp>
          <p:nvGrpSpPr>
            <p:cNvPr id="9" name="Group"/>
            <p:cNvGrpSpPr/>
            <p:nvPr/>
          </p:nvGrpSpPr>
          <p:grpSpPr>
            <a:xfrm>
              <a:off x="-1" y="-102351"/>
              <a:ext cx="5334004" cy="3846889"/>
              <a:chOff x="0" y="-189663"/>
              <a:chExt cx="5334002" cy="3846887"/>
            </a:xfrm>
          </p:grpSpPr>
          <p:grpSp>
            <p:nvGrpSpPr>
              <p:cNvPr id="27" name="Group"/>
              <p:cNvGrpSpPr/>
              <p:nvPr/>
            </p:nvGrpSpPr>
            <p:grpSpPr>
              <a:xfrm>
                <a:off x="0" y="0"/>
                <a:ext cx="5334002" cy="3657224"/>
                <a:chOff x="0" y="0"/>
                <a:chExt cx="5334001" cy="3657223"/>
              </a:xfrm>
            </p:grpSpPr>
            <p:pic>
              <p:nvPicPr>
                <p:cNvPr id="29" name="http://www.resultantsys.com/wp-content/uploads/webserver.gif" descr="http://www.resultantsys.com/wp-content/uploads/webserver.gif"/>
                <p:cNvPicPr>
                  <a:picLocks noChangeAspect="1"/>
                </p:cNvPicPr>
                <p:nvPr/>
              </p:nvPicPr>
              <p:blipFill>
                <a:blip r:embed="rId2"/>
                <a:stretch>
                  <a:fillRect/>
                </a:stretch>
              </p:blipFill>
              <p:spPr>
                <a:xfrm>
                  <a:off x="0" y="0"/>
                  <a:ext cx="5334001" cy="3405189"/>
                </a:xfrm>
                <a:prstGeom prst="rect">
                  <a:avLst/>
                </a:prstGeom>
                <a:ln w="12700" cap="flat">
                  <a:noFill/>
                  <a:miter lim="400000"/>
                </a:ln>
                <a:effectLst/>
              </p:spPr>
            </p:pic>
            <p:sp>
              <p:nvSpPr>
                <p:cNvPr id="30" name="Customers"/>
                <p:cNvSpPr txBox="1"/>
                <p:nvPr/>
              </p:nvSpPr>
              <p:spPr>
                <a:xfrm>
                  <a:off x="34671" y="3281178"/>
                  <a:ext cx="1947106" cy="37604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b="1" i="1"/>
                  </a:lvl1pPr>
                </a:lstStyle>
                <a:p>
                  <a:r>
                    <a:rPr dirty="0"/>
                    <a:t>Customers</a:t>
                  </a:r>
                </a:p>
              </p:txBody>
            </p:sp>
          </p:grpSp>
          <p:sp>
            <p:nvSpPr>
              <p:cNvPr id="28" name="Foreign Web Server"/>
              <p:cNvSpPr txBox="1"/>
              <p:nvPr/>
            </p:nvSpPr>
            <p:spPr>
              <a:xfrm>
                <a:off x="2478739" y="-189663"/>
                <a:ext cx="2057401" cy="532731"/>
              </a:xfrm>
              <a:prstGeom prst="rect">
                <a:avLst/>
              </a:prstGeom>
              <a:solidFill>
                <a:schemeClr val="bg1"/>
              </a:solid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400" b="1"/>
                </a:lvl1pPr>
              </a:lstStyle>
              <a:p>
                <a:r>
                  <a:rPr dirty="0"/>
                  <a:t>Foreign Web</a:t>
                </a:r>
                <a:r>
                  <a:rPr lang="en-IN" dirty="0"/>
                  <a:t> Server</a:t>
                </a:r>
                <a:endParaRPr dirty="0"/>
              </a:p>
            </p:txBody>
          </p:sp>
        </p:grpSp>
        <p:grpSp>
          <p:nvGrpSpPr>
            <p:cNvPr id="10" name="Group"/>
            <p:cNvGrpSpPr/>
            <p:nvPr/>
          </p:nvGrpSpPr>
          <p:grpSpPr>
            <a:xfrm>
              <a:off x="6400800" y="1986426"/>
              <a:ext cx="1600200" cy="832975"/>
              <a:chOff x="0" y="0"/>
              <a:chExt cx="1600200" cy="832973"/>
            </a:xfrm>
          </p:grpSpPr>
          <p:sp>
            <p:nvSpPr>
              <p:cNvPr id="25" name="Rounded Rectangle"/>
              <p:cNvSpPr/>
              <p:nvPr/>
            </p:nvSpPr>
            <p:spPr>
              <a:xfrm>
                <a:off x="0" y="0"/>
                <a:ext cx="1600200" cy="832973"/>
              </a:xfrm>
              <a:prstGeom prst="roundRect">
                <a:avLst>
                  <a:gd name="adj" fmla="val 16667"/>
                </a:avLst>
              </a:prstGeom>
              <a:solidFill>
                <a:srgbClr val="FFC000"/>
              </a:solidFill>
              <a:ln w="9525" cap="flat">
                <a:solidFill>
                  <a:schemeClr val="accent6"/>
                </a:solidFill>
                <a:prstDash val="solid"/>
                <a:round/>
              </a:ln>
              <a:effectLst>
                <a:outerShdw blurRad="50800" dist="25400" dir="5400000" rotWithShape="0">
                  <a:srgbClr val="000000">
                    <a:alpha val="70000"/>
                  </a:srgbClr>
                </a:outerShdw>
              </a:effectLst>
            </p:spPr>
            <p:txBody>
              <a:bodyPr wrap="square" lIns="45719" tIns="45719" rIns="45719" bIns="45719" numCol="1" anchor="ctr">
                <a:noAutofit/>
              </a:bodyPr>
              <a:lstStyle/>
              <a:p>
                <a:pPr algn="ctr"/>
                <a:endParaRPr/>
              </a:p>
            </p:txBody>
          </p:sp>
          <p:sp>
            <p:nvSpPr>
              <p:cNvPr id="26" name="GOOGLE INC USA"/>
              <p:cNvSpPr txBox="1"/>
              <p:nvPr/>
            </p:nvSpPr>
            <p:spPr>
              <a:xfrm>
                <a:off x="168442" y="95797"/>
                <a:ext cx="1263316" cy="53273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600" b="1"/>
                </a:lvl1pPr>
              </a:lstStyle>
              <a:p>
                <a:r>
                  <a:rPr sz="1400" dirty="0"/>
                  <a:t>GOOGLE INC USA</a:t>
                </a:r>
              </a:p>
            </p:txBody>
          </p:sp>
        </p:grpSp>
        <p:grpSp>
          <p:nvGrpSpPr>
            <p:cNvPr id="11" name="Group"/>
            <p:cNvGrpSpPr/>
            <p:nvPr/>
          </p:nvGrpSpPr>
          <p:grpSpPr>
            <a:xfrm>
              <a:off x="6400800" y="3481388"/>
              <a:ext cx="1600200" cy="785814"/>
              <a:chOff x="0" y="0"/>
              <a:chExt cx="1600200" cy="785812"/>
            </a:xfrm>
          </p:grpSpPr>
          <p:sp>
            <p:nvSpPr>
              <p:cNvPr id="23" name="Rounded Rectangle"/>
              <p:cNvSpPr/>
              <p:nvPr/>
            </p:nvSpPr>
            <p:spPr>
              <a:xfrm>
                <a:off x="0" y="0"/>
                <a:ext cx="1600200" cy="785812"/>
              </a:xfrm>
              <a:prstGeom prst="roundRect">
                <a:avLst>
                  <a:gd name="adj" fmla="val 16667"/>
                </a:avLst>
              </a:prstGeom>
              <a:solidFill>
                <a:srgbClr val="FF643F"/>
              </a:solidFill>
              <a:ln w="9525" cap="flat">
                <a:solidFill>
                  <a:schemeClr val="accent3"/>
                </a:solidFill>
                <a:prstDash val="solid"/>
                <a:round/>
              </a:ln>
              <a:effectLst>
                <a:outerShdw blurRad="50800" dist="25400" dir="5400000" rotWithShape="0">
                  <a:srgbClr val="000000">
                    <a:alpha val="70000"/>
                  </a:srgbClr>
                </a:outerShdw>
              </a:effectLst>
            </p:spPr>
            <p:txBody>
              <a:bodyPr wrap="square" lIns="45719" tIns="45719" rIns="45719" bIns="45719" numCol="1" anchor="ctr">
                <a:noAutofit/>
              </a:bodyPr>
              <a:lstStyle/>
              <a:p>
                <a:pPr algn="ctr"/>
                <a:endParaRPr/>
              </a:p>
            </p:txBody>
          </p:sp>
          <p:sp>
            <p:nvSpPr>
              <p:cNvPr id="24" name="YAHOO LTD HONG KONG"/>
              <p:cNvSpPr txBox="1"/>
              <p:nvPr/>
            </p:nvSpPr>
            <p:spPr>
              <a:xfrm>
                <a:off x="0" y="47485"/>
                <a:ext cx="1600200" cy="53273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600" b="1"/>
                </a:lvl1pPr>
              </a:lstStyle>
              <a:p>
                <a:r>
                  <a:rPr sz="1400" dirty="0"/>
                  <a:t>YAHOO LTD HONG KONG</a:t>
                </a:r>
              </a:p>
            </p:txBody>
          </p:sp>
        </p:grpSp>
        <p:grpSp>
          <p:nvGrpSpPr>
            <p:cNvPr id="12" name="Group"/>
            <p:cNvGrpSpPr/>
            <p:nvPr/>
          </p:nvGrpSpPr>
          <p:grpSpPr>
            <a:xfrm>
              <a:off x="6400800" y="-1"/>
              <a:ext cx="1676400" cy="785815"/>
              <a:chOff x="0" y="0"/>
              <a:chExt cx="1676400" cy="785813"/>
            </a:xfrm>
          </p:grpSpPr>
          <p:sp>
            <p:nvSpPr>
              <p:cNvPr id="21" name="Rounded Rectangle"/>
              <p:cNvSpPr/>
              <p:nvPr/>
            </p:nvSpPr>
            <p:spPr>
              <a:xfrm>
                <a:off x="0" y="0"/>
                <a:ext cx="1676400" cy="785813"/>
              </a:xfrm>
              <a:prstGeom prst="roundRect">
                <a:avLst>
                  <a:gd name="adj" fmla="val 16667"/>
                </a:avLst>
              </a:prstGeom>
              <a:solidFill>
                <a:srgbClr val="FBE2CE"/>
              </a:solidFill>
              <a:ln w="9525" cap="flat">
                <a:solidFill>
                  <a:schemeClr val="accent5"/>
                </a:solidFill>
                <a:prstDash val="solid"/>
                <a:round/>
              </a:ln>
              <a:effectLst>
                <a:outerShdw blurRad="50800" dist="25400" dir="5400000" rotWithShape="0">
                  <a:srgbClr val="000000">
                    <a:alpha val="70000"/>
                  </a:srgbClr>
                </a:outerShdw>
              </a:effectLst>
            </p:spPr>
            <p:txBody>
              <a:bodyPr wrap="square" lIns="45719" tIns="45719" rIns="45719" bIns="45719" numCol="1" anchor="ctr">
                <a:noAutofit/>
              </a:bodyPr>
              <a:lstStyle/>
              <a:p>
                <a:pPr algn="ctr"/>
                <a:endParaRPr/>
              </a:p>
            </p:txBody>
          </p:sp>
          <p:sp>
            <p:nvSpPr>
              <p:cNvPr id="22" name="RIGHT FLORISTS"/>
              <p:cNvSpPr txBox="1"/>
              <p:nvPr/>
            </p:nvSpPr>
            <p:spPr>
              <a:xfrm>
                <a:off x="176464" y="82749"/>
                <a:ext cx="1323474" cy="53273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600" b="1"/>
                </a:lvl1pPr>
              </a:lstStyle>
              <a:p>
                <a:r>
                  <a:rPr sz="1400" dirty="0"/>
                  <a:t>RIGHT FLORISTS</a:t>
                </a:r>
              </a:p>
            </p:txBody>
          </p:sp>
        </p:grpSp>
        <p:sp>
          <p:nvSpPr>
            <p:cNvPr id="13" name="Line"/>
            <p:cNvSpPr/>
            <p:nvPr/>
          </p:nvSpPr>
          <p:spPr>
            <a:xfrm>
              <a:off x="8687434" y="349885"/>
              <a:ext cx="1" cy="3536951"/>
            </a:xfrm>
            <a:prstGeom prst="line">
              <a:avLst/>
            </a:prstGeom>
            <a:noFill/>
            <a:ln w="12700" cap="flat">
              <a:solidFill>
                <a:srgbClr val="0070C0"/>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14" name="Line"/>
            <p:cNvSpPr/>
            <p:nvPr/>
          </p:nvSpPr>
          <p:spPr>
            <a:xfrm flipH="1" flipV="1">
              <a:off x="8077200" y="350520"/>
              <a:ext cx="609600" cy="1"/>
            </a:xfrm>
            <a:prstGeom prst="line">
              <a:avLst/>
            </a:prstGeom>
            <a:noFill/>
            <a:ln w="12700" cap="flat">
              <a:solidFill>
                <a:srgbClr val="0070C0"/>
              </a:solidFill>
              <a:prstDash val="solid"/>
              <a:round/>
            </a:ln>
            <a:effectLst/>
          </p:spPr>
          <p:txBody>
            <a:bodyPr wrap="square" lIns="45719" tIns="45719" rIns="45719" bIns="45719" numCol="1" anchor="t">
              <a:noAutofit/>
            </a:bodyPr>
            <a:lstStyle/>
            <a:p>
              <a:pPr>
                <a:defRPr>
                  <a:solidFill>
                    <a:srgbClr val="FFFFFF"/>
                  </a:solidFill>
                </a:defRPr>
              </a:pPr>
              <a:endParaRPr/>
            </a:p>
          </p:txBody>
        </p:sp>
        <p:sp>
          <p:nvSpPr>
            <p:cNvPr id="15" name="Line"/>
            <p:cNvSpPr/>
            <p:nvPr/>
          </p:nvSpPr>
          <p:spPr>
            <a:xfrm flipH="1">
              <a:off x="8001000" y="2424258"/>
              <a:ext cx="685800" cy="1"/>
            </a:xfrm>
            <a:prstGeom prst="line">
              <a:avLst/>
            </a:prstGeom>
            <a:noFill/>
            <a:ln w="12700" cap="flat">
              <a:solidFill>
                <a:srgbClr val="0070C0"/>
              </a:solidFill>
              <a:prstDash val="solid"/>
              <a:round/>
              <a:tailEnd type="stealth" w="med" len="med"/>
            </a:ln>
            <a:effectLst/>
          </p:spPr>
          <p:txBody>
            <a:bodyPr wrap="square" lIns="45719" tIns="45719" rIns="45719" bIns="45719" numCol="1" anchor="t">
              <a:noAutofit/>
            </a:bodyPr>
            <a:lstStyle/>
            <a:p>
              <a:pPr>
                <a:defRPr>
                  <a:solidFill>
                    <a:srgbClr val="FFFFFF"/>
                  </a:solidFill>
                </a:defRPr>
              </a:pPr>
              <a:endParaRPr/>
            </a:p>
          </p:txBody>
        </p:sp>
        <p:sp>
          <p:nvSpPr>
            <p:cNvPr id="16" name="Line"/>
            <p:cNvSpPr/>
            <p:nvPr/>
          </p:nvSpPr>
          <p:spPr>
            <a:xfrm flipH="1" flipV="1">
              <a:off x="5029200" y="1981200"/>
              <a:ext cx="1371601" cy="228600"/>
            </a:xfrm>
            <a:prstGeom prst="line">
              <a:avLst/>
            </a:prstGeom>
            <a:noFill/>
            <a:ln w="25400" cap="flat">
              <a:solidFill>
                <a:srgbClr val="0070C0"/>
              </a:solidFill>
              <a:prstDash val="solid"/>
              <a:round/>
              <a:tailEnd type="stealth" w="med" len="med"/>
            </a:ln>
            <a:effectLst/>
          </p:spPr>
          <p:txBody>
            <a:bodyPr wrap="square" lIns="45719" tIns="45719" rIns="45719" bIns="45719" numCol="1" anchor="t">
              <a:noAutofit/>
            </a:bodyPr>
            <a:lstStyle/>
            <a:p>
              <a:pPr>
                <a:defRPr>
                  <a:solidFill>
                    <a:srgbClr val="FFFFFF"/>
                  </a:solidFill>
                </a:defRPr>
              </a:pPr>
              <a:endParaRPr/>
            </a:p>
          </p:txBody>
        </p:sp>
        <p:sp>
          <p:nvSpPr>
            <p:cNvPr id="17" name="Payment for Online Advertising"/>
            <p:cNvSpPr txBox="1"/>
            <p:nvPr/>
          </p:nvSpPr>
          <p:spPr>
            <a:xfrm>
              <a:off x="7391400" y="873125"/>
              <a:ext cx="1295400" cy="73866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lvl1pPr algn="ctr">
                <a:defRPr sz="1400">
                  <a:solidFill>
                    <a:srgbClr val="FFFFFF"/>
                  </a:solidFill>
                </a:defRPr>
              </a:lvl1pPr>
            </a:lstStyle>
            <a:p>
              <a:r>
                <a:t>Payment for Online Advertising</a:t>
              </a:r>
            </a:p>
          </p:txBody>
        </p:sp>
        <p:sp>
          <p:nvSpPr>
            <p:cNvPr id="18" name="Line"/>
            <p:cNvSpPr/>
            <p:nvPr/>
          </p:nvSpPr>
          <p:spPr>
            <a:xfrm flipH="1">
              <a:off x="8686801" y="1135062"/>
              <a:ext cx="1589" cy="174626"/>
            </a:xfrm>
            <a:prstGeom prst="line">
              <a:avLst/>
            </a:prstGeom>
            <a:noFill/>
            <a:ln w="9525" cap="flat">
              <a:solidFill>
                <a:srgbClr val="00B0F0"/>
              </a:solidFill>
              <a:prstDash val="solid"/>
              <a:round/>
              <a:tailEnd type="stealth" w="med" len="med"/>
            </a:ln>
            <a:effectLst/>
          </p:spPr>
          <p:txBody>
            <a:bodyPr wrap="square" lIns="45719" tIns="45719" rIns="45719" bIns="45719" numCol="1" anchor="t">
              <a:noAutofit/>
            </a:bodyPr>
            <a:lstStyle/>
            <a:p>
              <a:pPr>
                <a:defRPr>
                  <a:solidFill>
                    <a:srgbClr val="FFFFFF"/>
                  </a:solidFill>
                </a:defRPr>
              </a:pPr>
              <a:endParaRPr/>
            </a:p>
          </p:txBody>
        </p:sp>
        <p:sp>
          <p:nvSpPr>
            <p:cNvPr id="19" name="Line"/>
            <p:cNvSpPr/>
            <p:nvPr/>
          </p:nvSpPr>
          <p:spPr>
            <a:xfrm flipH="1">
              <a:off x="8001000" y="3887468"/>
              <a:ext cx="685800" cy="1"/>
            </a:xfrm>
            <a:prstGeom prst="line">
              <a:avLst/>
            </a:prstGeom>
            <a:noFill/>
            <a:ln w="12700" cap="flat">
              <a:solidFill>
                <a:srgbClr val="0070C0"/>
              </a:solidFill>
              <a:prstDash val="solid"/>
              <a:round/>
              <a:tailEnd type="stealth" w="med" len="med"/>
            </a:ln>
            <a:effectLst/>
          </p:spPr>
          <p:txBody>
            <a:bodyPr wrap="square" lIns="45719" tIns="45719" rIns="45719" bIns="45719" numCol="1" anchor="t">
              <a:noAutofit/>
            </a:bodyPr>
            <a:lstStyle/>
            <a:p>
              <a:pPr>
                <a:defRPr>
                  <a:solidFill>
                    <a:srgbClr val="FFFFFF"/>
                  </a:solidFill>
                </a:defRPr>
              </a:pPr>
              <a:endParaRPr/>
            </a:p>
          </p:txBody>
        </p:sp>
        <p:sp>
          <p:nvSpPr>
            <p:cNvPr id="20" name="Line"/>
            <p:cNvSpPr/>
            <p:nvPr/>
          </p:nvSpPr>
          <p:spPr>
            <a:xfrm flipH="1" flipV="1">
              <a:off x="5029199" y="2514601"/>
              <a:ext cx="1371601" cy="1295402"/>
            </a:xfrm>
            <a:prstGeom prst="line">
              <a:avLst/>
            </a:prstGeom>
            <a:noFill/>
            <a:ln w="25400" cap="flat">
              <a:solidFill>
                <a:srgbClr val="0070C0"/>
              </a:solidFill>
              <a:prstDash val="solid"/>
              <a:round/>
              <a:tailEnd type="stealth" w="med" len="med"/>
            </a:ln>
            <a:effectLst/>
          </p:spPr>
          <p:txBody>
            <a:bodyPr wrap="square" lIns="45719" tIns="45719" rIns="45719" bIns="45719" numCol="1" anchor="t">
              <a:noAutofit/>
            </a:bodyPr>
            <a:lstStyle/>
            <a:p>
              <a:pPr>
                <a:defRPr>
                  <a:solidFill>
                    <a:srgbClr val="FFFFFF"/>
                  </a:solidFill>
                </a:defRPr>
              </a:pPr>
              <a:endParaRPr/>
            </a:p>
          </p:txBody>
        </p:sp>
      </p:grpSp>
      <p:sp>
        <p:nvSpPr>
          <p:cNvPr id="3" name="Rectangle 2"/>
          <p:cNvSpPr/>
          <p:nvPr/>
        </p:nvSpPr>
        <p:spPr>
          <a:xfrm>
            <a:off x="7167717" y="1342155"/>
            <a:ext cx="4537587" cy="5216813"/>
          </a:xfrm>
          <a:prstGeom prst="rect">
            <a:avLst/>
          </a:prstGeom>
        </p:spPr>
        <p:txBody>
          <a:bodyPr wrap="square">
            <a:spAutoFit/>
          </a:bodyPr>
          <a:lstStyle/>
          <a:p>
            <a:pPr>
              <a:spcAft>
                <a:spcPts val="600"/>
              </a:spcAft>
            </a:pPr>
            <a:r>
              <a:rPr lang="en-IN" u="sng" dirty="0">
                <a:solidFill>
                  <a:prstClr val="black"/>
                </a:solidFill>
                <a:latin typeface="Times New Roman" panose="02020603050405020304" pitchFamily="18" charset="0"/>
                <a:cs typeface="Times New Roman" panose="02020603050405020304" pitchFamily="18" charset="0"/>
              </a:rPr>
              <a:t>Facts of the case</a:t>
            </a:r>
            <a:r>
              <a:rPr lang="en-IN" dirty="0">
                <a:solidFill>
                  <a:prstClr val="black"/>
                </a:solidFill>
                <a:latin typeface="Times New Roman" panose="02020603050405020304" pitchFamily="18" charset="0"/>
                <a:cs typeface="Times New Roman" panose="02020603050405020304" pitchFamily="18" charset="0"/>
              </a:rPr>
              <a:t>:</a:t>
            </a:r>
          </a:p>
          <a:p>
            <a:pPr marL="285750" indent="-285750" algn="just">
              <a:spcBef>
                <a:spcPts val="600"/>
              </a:spcBef>
              <a:spcAft>
                <a:spcPts val="600"/>
              </a:spcAft>
              <a:buFont typeface="Arial" panose="020B0604020202020204" pitchFamily="34" charset="0"/>
              <a:buChar char="•"/>
            </a:pPr>
            <a:r>
              <a:rPr lang="en-IN" dirty="0">
                <a:solidFill>
                  <a:prstClr val="black"/>
                </a:solidFill>
                <a:latin typeface="Times New Roman" panose="02020603050405020304" pitchFamily="18" charset="0"/>
                <a:cs typeface="Times New Roman" panose="02020603050405020304" pitchFamily="18" charset="0"/>
              </a:rPr>
              <a:t>Right Florists (RF), an Indian company, is engaged in the business of online florist and it uses online advertising on search engines i.e. Google &amp; Yahoo to generate business</a:t>
            </a:r>
          </a:p>
          <a:p>
            <a:pPr marL="285750" indent="-285750" algn="just">
              <a:spcBef>
                <a:spcPts val="600"/>
              </a:spcBef>
              <a:spcAft>
                <a:spcPts val="600"/>
              </a:spcAft>
              <a:buFont typeface="Arial" panose="020B0604020202020204" pitchFamily="34" charset="0"/>
              <a:buChar char="•"/>
            </a:pPr>
            <a:r>
              <a:rPr lang="en-IN" dirty="0">
                <a:solidFill>
                  <a:prstClr val="black"/>
                </a:solidFill>
                <a:latin typeface="Times New Roman" panose="02020603050405020304" pitchFamily="18" charset="0"/>
                <a:cs typeface="Times New Roman" panose="02020603050405020304" pitchFamily="18" charset="0"/>
              </a:rPr>
              <a:t>RF made payment for the same without deducting tax at source.</a:t>
            </a:r>
          </a:p>
          <a:p>
            <a:endParaRPr lang="en-GB" dirty="0">
              <a:solidFill>
                <a:prstClr val="black"/>
              </a:solidFill>
              <a:latin typeface="Times New Roman" panose="02020603050405020304" pitchFamily="18" charset="0"/>
              <a:cs typeface="Times New Roman" panose="02020603050405020304" pitchFamily="18" charset="0"/>
            </a:endParaRPr>
          </a:p>
          <a:p>
            <a:pPr>
              <a:spcAft>
                <a:spcPts val="600"/>
              </a:spcAft>
            </a:pPr>
            <a:r>
              <a:rPr lang="en-IN" u="sng" dirty="0">
                <a:solidFill>
                  <a:prstClr val="black"/>
                </a:solidFill>
                <a:latin typeface="Times New Roman" panose="02020603050405020304" pitchFamily="18" charset="0"/>
                <a:cs typeface="Times New Roman" panose="02020603050405020304" pitchFamily="18" charset="0"/>
              </a:rPr>
              <a:t>Issues for consideration:</a:t>
            </a:r>
          </a:p>
          <a:p>
            <a:pPr marL="285750" indent="-285750">
              <a:spcBef>
                <a:spcPts val="600"/>
              </a:spcBef>
              <a:spcAft>
                <a:spcPts val="600"/>
              </a:spcAft>
              <a:buFont typeface="Arial" panose="020B0604020202020204" pitchFamily="34" charset="0"/>
              <a:buChar char="•"/>
            </a:pPr>
            <a:r>
              <a:rPr lang="en-IN" dirty="0">
                <a:solidFill>
                  <a:prstClr val="black"/>
                </a:solidFill>
                <a:latin typeface="Times New Roman" panose="02020603050405020304" pitchFamily="18" charset="0"/>
                <a:cs typeface="Times New Roman" panose="02020603050405020304" pitchFamily="18" charset="0"/>
              </a:rPr>
              <a:t>Whether payment to Google be construed as payment in nature of Fees for Technical Services as per the Act or Fees for Included Services as per India-US Tax Treaty?</a:t>
            </a:r>
          </a:p>
          <a:p>
            <a:pPr marL="285750" indent="-285750">
              <a:spcBef>
                <a:spcPts val="600"/>
              </a:spcBef>
              <a:spcAft>
                <a:spcPts val="600"/>
              </a:spcAft>
              <a:buFont typeface="Arial" panose="020B0604020202020204" pitchFamily="34" charset="0"/>
              <a:buChar char="•"/>
            </a:pPr>
            <a:r>
              <a:rPr lang="en-IN" dirty="0">
                <a:solidFill>
                  <a:prstClr val="black"/>
                </a:solidFill>
                <a:latin typeface="Times New Roman" panose="02020603050405020304" pitchFamily="18" charset="0"/>
                <a:cs typeface="Times New Roman" panose="02020603050405020304" pitchFamily="18" charset="0"/>
              </a:rPr>
              <a:t>Whether the virtual presence of Google through website per se can constitute its permanent establishment in India?</a:t>
            </a:r>
          </a:p>
        </p:txBody>
      </p:sp>
      <p:sp>
        <p:nvSpPr>
          <p:cNvPr id="32"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
        <p:nvSpPr>
          <p:cNvPr id="31" name="Rectangle: Rounded Corners 30">
            <a:extLst>
              <a:ext uri="{FF2B5EF4-FFF2-40B4-BE49-F238E27FC236}">
                <a16:creationId xmlns:a16="http://schemas.microsoft.com/office/drawing/2014/main" id="{4F51F137-BD44-4169-BA7E-1D2EA0856AFB}"/>
              </a:ext>
            </a:extLst>
          </p:cNvPr>
          <p:cNvSpPr/>
          <p:nvPr/>
        </p:nvSpPr>
        <p:spPr>
          <a:xfrm>
            <a:off x="3480619" y="2390106"/>
            <a:ext cx="1432370" cy="5732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dirty="0"/>
              <a:t>Webpages and graphic files</a:t>
            </a:r>
          </a:p>
        </p:txBody>
      </p:sp>
    </p:spTree>
    <p:extLst>
      <p:ext uri="{BB962C8B-B14F-4D97-AF65-F5344CB8AC3E}">
        <p14:creationId xmlns:p14="http://schemas.microsoft.com/office/powerpoint/2010/main" val="4238687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T. P. </a:t>
            </a:r>
            <a:r>
              <a:rPr lang="en-US" dirty="0" err="1">
                <a:solidFill>
                  <a:srgbClr val="4590B8"/>
                </a:solidFill>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628512" y="1078577"/>
            <a:ext cx="10973555" cy="5484065"/>
          </a:xfrm>
          <a:prstGeom prst="rect">
            <a:avLst/>
          </a:prstGeom>
        </p:spPr>
        <p:txBody>
          <a:bodyPr wrap="square">
            <a:spAutoFit/>
          </a:bodyPr>
          <a:lstStyle/>
          <a:p>
            <a:pPr marR="241300" algn="just">
              <a:lnSpc>
                <a:spcPct val="140000"/>
              </a:lnSpc>
              <a:spcBef>
                <a:spcPts val="100"/>
              </a:spcBef>
              <a:buClr>
                <a:srgbClr val="4590B8"/>
              </a:buClr>
              <a:buSzPct val="100000"/>
              <a:tabLst>
                <a:tab pos="281305" algn="l"/>
                <a:tab pos="281940" algn="l"/>
              </a:tabLst>
              <a:defRPr/>
            </a:pPr>
            <a:r>
              <a:rPr lang="en-GB" b="1" i="1" dirty="0">
                <a:solidFill>
                  <a:prstClr val="black"/>
                </a:solidFill>
                <a:latin typeface="Times New Roman" panose="02020603050405020304" pitchFamily="18" charset="0"/>
                <a:cs typeface="Times New Roman" panose="02020603050405020304" pitchFamily="18" charset="0"/>
              </a:rPr>
              <a:t>3.   ITO vs. Right Florists (</a:t>
            </a:r>
            <a:r>
              <a:rPr lang="en-GB" b="1" i="1" dirty="0" err="1">
                <a:solidFill>
                  <a:prstClr val="black"/>
                </a:solidFill>
                <a:latin typeface="Times New Roman" panose="02020603050405020304" pitchFamily="18" charset="0"/>
                <a:cs typeface="Times New Roman" panose="02020603050405020304" pitchFamily="18" charset="0"/>
              </a:rPr>
              <a:t>Pvt.</a:t>
            </a:r>
            <a:r>
              <a:rPr lang="en-GB" b="1" i="1" dirty="0">
                <a:solidFill>
                  <a:prstClr val="black"/>
                </a:solidFill>
                <a:latin typeface="Times New Roman" panose="02020603050405020304" pitchFamily="18" charset="0"/>
                <a:cs typeface="Times New Roman" panose="02020603050405020304" pitchFamily="18" charset="0"/>
              </a:rPr>
              <a:t>) Ltd. [2013] 143 ITD 445 (</a:t>
            </a:r>
            <a:r>
              <a:rPr lang="en-GB" b="1" i="1" dirty="0" err="1">
                <a:solidFill>
                  <a:prstClr val="black"/>
                </a:solidFill>
                <a:latin typeface="Times New Roman" panose="02020603050405020304" pitchFamily="18" charset="0"/>
                <a:cs typeface="Times New Roman" panose="02020603050405020304" pitchFamily="18" charset="0"/>
              </a:rPr>
              <a:t>Kol</a:t>
            </a:r>
            <a:r>
              <a:rPr lang="en-GB" b="1" i="1" dirty="0">
                <a:solidFill>
                  <a:prstClr val="black"/>
                </a:solidFill>
                <a:latin typeface="Times New Roman" panose="02020603050405020304" pitchFamily="18" charset="0"/>
                <a:cs typeface="Times New Roman" panose="02020603050405020304" pitchFamily="18" charset="0"/>
              </a:rPr>
              <a:t>.) (cont’d)</a:t>
            </a:r>
          </a:p>
          <a:p>
            <a:pPr marR="241300" algn="just">
              <a:lnSpc>
                <a:spcPct val="140000"/>
              </a:lnSpc>
              <a:spcBef>
                <a:spcPts val="100"/>
              </a:spcBef>
              <a:buClr>
                <a:srgbClr val="4590B8"/>
              </a:buClr>
              <a:buSzPct val="100000"/>
              <a:tabLst>
                <a:tab pos="281305" algn="l"/>
                <a:tab pos="281940" algn="l"/>
              </a:tabLst>
              <a:defRPr/>
            </a:pPr>
            <a:r>
              <a:rPr lang="en-IN" b="1" i="1" dirty="0">
                <a:solidFill>
                  <a:prstClr val="black"/>
                </a:solidFill>
                <a:latin typeface="Times New Roman" panose="02020603050405020304" pitchFamily="18" charset="0"/>
                <a:cs typeface="Times New Roman" panose="02020603050405020304" pitchFamily="18" charset="0"/>
              </a:rPr>
              <a:t>	</a:t>
            </a:r>
            <a:r>
              <a:rPr lang="en-IN" u="sng" dirty="0">
                <a:solidFill>
                  <a:prstClr val="black"/>
                </a:solidFill>
                <a:latin typeface="Times New Roman" panose="02020603050405020304" pitchFamily="18" charset="0"/>
                <a:cs typeface="Times New Roman" panose="02020603050405020304" pitchFamily="18" charset="0"/>
              </a:rPr>
              <a:t>Kolkata ITAT Observations &amp; Rulings</a:t>
            </a:r>
            <a:r>
              <a:rPr lang="en-IN" b="1" dirty="0">
                <a:solidFill>
                  <a:prstClr val="black"/>
                </a:solidFill>
                <a:latin typeface="Times New Roman" panose="02020603050405020304" pitchFamily="18" charset="0"/>
                <a:cs typeface="Times New Roman" panose="02020603050405020304" pitchFamily="18" charset="0"/>
              </a:rPr>
              <a:t>:</a:t>
            </a:r>
          </a:p>
          <a:p>
            <a:pPr marL="638175" marR="241300" indent="-285750" algn="just">
              <a:lnSpc>
                <a:spcPct val="130000"/>
              </a:lnSpc>
              <a:spcBef>
                <a:spcPts val="200"/>
              </a:spcBef>
              <a:spcAft>
                <a:spcPts val="200"/>
              </a:spcAft>
              <a:buClr>
                <a:srgbClr val="4590B8"/>
              </a:buClr>
              <a:buSzPct val="100000"/>
              <a:buFont typeface="Wingdings" panose="05000000000000000000" pitchFamily="2" charset="2"/>
              <a:buChar char="ü"/>
              <a:tabLst>
                <a:tab pos="633413" algn="l"/>
              </a:tabLst>
              <a:defRPr/>
            </a:pPr>
            <a:r>
              <a:rPr lang="en-IN" spc="-15" dirty="0">
                <a:latin typeface="Times New Roman" panose="02020603050405020304" pitchFamily="18" charset="0"/>
                <a:cs typeface="Times New Roman" panose="02020603050405020304" pitchFamily="18" charset="0"/>
              </a:rPr>
              <a:t>Applying the rule of </a:t>
            </a:r>
            <a:r>
              <a:rPr lang="en-IN" spc="-15" dirty="0" err="1">
                <a:latin typeface="Times New Roman" panose="02020603050405020304" pitchFamily="18" charset="0"/>
                <a:cs typeface="Times New Roman" panose="02020603050405020304" pitchFamily="18" charset="0"/>
              </a:rPr>
              <a:t>Noscitur</a:t>
            </a:r>
            <a:r>
              <a:rPr lang="en-IN" spc="-15" dirty="0">
                <a:latin typeface="Times New Roman" panose="02020603050405020304" pitchFamily="18" charset="0"/>
                <a:cs typeface="Times New Roman" panose="02020603050405020304" pitchFamily="18" charset="0"/>
              </a:rPr>
              <a:t> a </a:t>
            </a:r>
            <a:r>
              <a:rPr lang="en-IN" spc="-15" dirty="0" err="1">
                <a:latin typeface="Times New Roman" panose="02020603050405020304" pitchFamily="18" charset="0"/>
                <a:cs typeface="Times New Roman" panose="02020603050405020304" pitchFamily="18" charset="0"/>
              </a:rPr>
              <a:t>sociis</a:t>
            </a:r>
            <a:r>
              <a:rPr lang="en-IN" spc="-15" dirty="0">
                <a:latin typeface="Times New Roman" panose="02020603050405020304" pitchFamily="18" charset="0"/>
                <a:cs typeface="Times New Roman" panose="02020603050405020304" pitchFamily="18" charset="0"/>
              </a:rPr>
              <a:t>, the word “technical” as appearing in section 9(1)(vii) would be construed as involving human element.</a:t>
            </a:r>
          </a:p>
          <a:p>
            <a:pPr marL="638175" marR="241300" indent="-285750" algn="just">
              <a:lnSpc>
                <a:spcPct val="130000"/>
              </a:lnSpc>
              <a:spcBef>
                <a:spcPts val="200"/>
              </a:spcBef>
              <a:spcAft>
                <a:spcPts val="200"/>
              </a:spcAft>
              <a:buClr>
                <a:srgbClr val="4590B8"/>
              </a:buClr>
              <a:buSzPct val="100000"/>
              <a:buFont typeface="Wingdings" panose="05000000000000000000" pitchFamily="2" charset="2"/>
              <a:buChar char="ü"/>
              <a:tabLst>
                <a:tab pos="633413" algn="l"/>
              </a:tabLst>
              <a:defRPr/>
            </a:pPr>
            <a:r>
              <a:rPr lang="en-IN" spc="-15" dirty="0">
                <a:latin typeface="Times New Roman" panose="02020603050405020304" pitchFamily="18" charset="0"/>
                <a:cs typeface="Times New Roman" panose="02020603050405020304" pitchFamily="18" charset="0"/>
              </a:rPr>
              <a:t>Since Online advertising services do not involve Human Element, payment towards the same cannot be construed as Fees for Technical Services u/s of the Act.</a:t>
            </a:r>
          </a:p>
          <a:p>
            <a:pPr marL="638175" marR="241300" indent="-285750" algn="just">
              <a:lnSpc>
                <a:spcPct val="130000"/>
              </a:lnSpc>
              <a:spcBef>
                <a:spcPts val="200"/>
              </a:spcBef>
              <a:spcAft>
                <a:spcPts val="200"/>
              </a:spcAft>
              <a:buClr>
                <a:srgbClr val="4590B8"/>
              </a:buClr>
              <a:buSzPct val="100000"/>
              <a:buFont typeface="Wingdings" panose="05000000000000000000" pitchFamily="2" charset="2"/>
              <a:buChar char="ü"/>
              <a:tabLst>
                <a:tab pos="633413" algn="l"/>
              </a:tabLst>
              <a:defRPr/>
            </a:pPr>
            <a:r>
              <a:rPr lang="en-IN" spc="-15" dirty="0">
                <a:latin typeface="Times New Roman" panose="02020603050405020304" pitchFamily="18" charset="0"/>
                <a:cs typeface="Times New Roman" panose="02020603050405020304" pitchFamily="18" charset="0"/>
              </a:rPr>
              <a:t>No transfer of technology – ‘Make Available’ clause not satisfied – Therefore, not Fees for Included Services</a:t>
            </a:r>
          </a:p>
          <a:p>
            <a:pPr marL="638175" marR="241300" indent="-285750" algn="just">
              <a:lnSpc>
                <a:spcPct val="130000"/>
              </a:lnSpc>
              <a:spcBef>
                <a:spcPts val="200"/>
              </a:spcBef>
              <a:spcAft>
                <a:spcPts val="200"/>
              </a:spcAft>
              <a:buClr>
                <a:srgbClr val="4590B8"/>
              </a:buClr>
              <a:buSzPct val="100000"/>
              <a:buFont typeface="Wingdings" panose="05000000000000000000" pitchFamily="2" charset="2"/>
              <a:buChar char="ü"/>
              <a:tabLst>
                <a:tab pos="633413" algn="l"/>
              </a:tabLst>
              <a:defRPr/>
            </a:pPr>
            <a:r>
              <a:rPr lang="en-IN" spc="-15" dirty="0">
                <a:latin typeface="Times New Roman" panose="02020603050405020304" pitchFamily="18" charset="0"/>
                <a:cs typeface="Times New Roman" panose="02020603050405020304" pitchFamily="18" charset="0"/>
              </a:rPr>
              <a:t>Payments made to Search Engines - Not even Royalty but taxable as Business Profits in accordance with section 5 read with section 9 of the Act.</a:t>
            </a:r>
          </a:p>
          <a:p>
            <a:pPr marL="638175" marR="241300" indent="-285750" algn="just">
              <a:lnSpc>
                <a:spcPct val="130000"/>
              </a:lnSpc>
              <a:spcBef>
                <a:spcPts val="200"/>
              </a:spcBef>
              <a:spcAft>
                <a:spcPts val="200"/>
              </a:spcAft>
              <a:buClr>
                <a:srgbClr val="4590B8"/>
              </a:buClr>
              <a:buSzPct val="100000"/>
              <a:buFont typeface="Wingdings" panose="05000000000000000000" pitchFamily="2" charset="2"/>
              <a:buChar char="ü"/>
              <a:tabLst>
                <a:tab pos="633413" algn="l"/>
              </a:tabLst>
              <a:defRPr/>
            </a:pPr>
            <a:r>
              <a:rPr lang="en-IN" spc="-15" dirty="0">
                <a:latin typeface="Times New Roman" panose="02020603050405020304" pitchFamily="18" charset="0"/>
                <a:cs typeface="Times New Roman" panose="02020603050405020304" pitchFamily="18" charset="0"/>
              </a:rPr>
              <a:t>It is the Web-server and not the Website which constitutes a “Permanent Establishment” – examined only on the basis of website </a:t>
            </a:r>
            <a:r>
              <a:rPr lang="en-IN" spc="-15" dirty="0" err="1">
                <a:latin typeface="Times New Roman" panose="02020603050405020304" pitchFamily="18" charset="0"/>
                <a:cs typeface="Times New Roman" panose="02020603050405020304" pitchFamily="18" charset="0"/>
              </a:rPr>
              <a:t>simplicitor</a:t>
            </a:r>
            <a:r>
              <a:rPr lang="en-IN" spc="-15" dirty="0">
                <a:latin typeface="Times New Roman" panose="02020603050405020304" pitchFamily="18" charset="0"/>
                <a:cs typeface="Times New Roman" panose="02020603050405020304" pitchFamily="18" charset="0"/>
              </a:rPr>
              <a:t> and no other additional basis.</a:t>
            </a:r>
          </a:p>
          <a:p>
            <a:pPr marL="638175" marR="241300" indent="-285750" algn="just">
              <a:lnSpc>
                <a:spcPct val="130000"/>
              </a:lnSpc>
              <a:spcBef>
                <a:spcPts val="200"/>
              </a:spcBef>
              <a:spcAft>
                <a:spcPts val="200"/>
              </a:spcAft>
              <a:buClr>
                <a:srgbClr val="4590B8"/>
              </a:buClr>
              <a:buSzPct val="100000"/>
              <a:buFont typeface="Wingdings" panose="05000000000000000000" pitchFamily="2" charset="2"/>
              <a:buChar char="ü"/>
              <a:tabLst>
                <a:tab pos="633413" algn="l"/>
              </a:tabLst>
              <a:defRPr/>
            </a:pPr>
            <a:r>
              <a:rPr lang="en-GB" dirty="0">
                <a:solidFill>
                  <a:prstClr val="black"/>
                </a:solidFill>
                <a:latin typeface="Times New Roman" panose="02020603050405020304" pitchFamily="18" charset="0"/>
                <a:cs typeface="Times New Roman" panose="02020603050405020304" pitchFamily="18" charset="0"/>
              </a:rPr>
              <a:t>Held that a virtual PE can be established in India if the business of a NR is carried out through the website hosted on a 	server in India and where the NR has the server at his disposal, in capacity of owner, lessee or otherwise. However, if the server is not located in India, the website in itself cannot constitute a virtual PE.</a:t>
            </a:r>
            <a:endParaRPr lang="en-IN" spc="-15" dirty="0">
              <a:latin typeface="Times New Roman" panose="02020603050405020304" pitchFamily="18" charset="0"/>
              <a:cs typeface="Times New Roman" panose="02020603050405020304" pitchFamily="18" charset="0"/>
            </a:endParaRPr>
          </a:p>
        </p:txBody>
      </p:sp>
      <p:sp>
        <p:nvSpPr>
          <p:cNvPr id="8"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2026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T. P. </a:t>
            </a:r>
            <a:r>
              <a:rPr lang="en-US" dirty="0" err="1">
                <a:solidFill>
                  <a:srgbClr val="4590B8"/>
                </a:solidFill>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628512" y="1285049"/>
            <a:ext cx="10973555" cy="5074979"/>
          </a:xfrm>
          <a:prstGeom prst="rect">
            <a:avLst/>
          </a:prstGeom>
        </p:spPr>
        <p:txBody>
          <a:bodyPr wrap="square">
            <a:spAutoFit/>
          </a:bodyPr>
          <a:lstStyle/>
          <a:p>
            <a:pPr marR="241300" algn="just">
              <a:lnSpc>
                <a:spcPct val="140000"/>
              </a:lnSpc>
              <a:spcBef>
                <a:spcPts val="100"/>
              </a:spcBef>
              <a:buClr>
                <a:srgbClr val="4590B8"/>
              </a:buClr>
              <a:buSzPct val="100000"/>
              <a:tabLst>
                <a:tab pos="281305" algn="l"/>
                <a:tab pos="281940" algn="l"/>
              </a:tabLst>
              <a:defRPr/>
            </a:pPr>
            <a:r>
              <a:rPr lang="en-US" b="1" i="1" spc="-15" dirty="0">
                <a:latin typeface="Times New Roman" panose="02020603050405020304" pitchFamily="18" charset="0"/>
                <a:cs typeface="Times New Roman" panose="02020603050405020304" pitchFamily="18" charset="0"/>
              </a:rPr>
              <a:t>4.  Google India (P.) Ltd v. ACIT (2017) 190 TTJ 409 (Bang.)– </a:t>
            </a:r>
          </a:p>
          <a:p>
            <a:pPr marL="265113" marR="241300" indent="-265113" algn="just">
              <a:lnSpc>
                <a:spcPct val="140000"/>
              </a:lnSpc>
              <a:spcBef>
                <a:spcPts val="100"/>
              </a:spcBef>
              <a:spcAft>
                <a:spcPts val="1200"/>
              </a:spcAft>
              <a:buClr>
                <a:srgbClr val="4590B8"/>
              </a:buClr>
              <a:buSzPct val="100000"/>
              <a:tabLst>
                <a:tab pos="281305" algn="l"/>
                <a:tab pos="281940" algn="l"/>
              </a:tabLst>
              <a:defRPr/>
            </a:pPr>
            <a:r>
              <a:rPr lang="en-US" b="1" i="1" spc="-15"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The tribunal based on various terms and conditions of agreement, held that the payment towards distribution 	rights is in the nature of royalty under the ITA as well as under the DTAA because of the right to access not only 	to the technology but also to customer data and intellectual property rights. </a:t>
            </a:r>
          </a:p>
          <a:p>
            <a:pPr marL="265113" marR="241300" indent="-265113" algn="just">
              <a:lnSpc>
                <a:spcPct val="140000"/>
              </a:lnSpc>
              <a:spcBef>
                <a:spcPts val="100"/>
              </a:spcBef>
              <a:spcAft>
                <a:spcPts val="1200"/>
              </a:spcAft>
              <a:buClr>
                <a:srgbClr val="4590B8"/>
              </a:buClr>
              <a:buSzPct val="100000"/>
              <a:tabLst>
                <a:tab pos="281305" algn="l"/>
                <a:tab pos="281940" algn="l"/>
              </a:tabLst>
              <a:defRPr/>
            </a:pPr>
            <a:r>
              <a:rPr lang="en-US" spc="-15" dirty="0">
                <a:latin typeface="Times New Roman" panose="02020603050405020304" pitchFamily="18" charset="0"/>
                <a:cs typeface="Times New Roman" panose="02020603050405020304" pitchFamily="18" charset="0"/>
              </a:rPr>
              <a:t>	The matter was also dealt with by Karnataka High Court who has remanded back the matter to be decided by the Tribunal for deciding it afresh on the merits.</a:t>
            </a:r>
            <a:endParaRPr lang="en-US" b="1" i="1" spc="-15" dirty="0">
              <a:latin typeface="Times New Roman" panose="02020603050405020304" pitchFamily="18" charset="0"/>
              <a:cs typeface="Times New Roman" panose="02020603050405020304" pitchFamily="18" charset="0"/>
            </a:endParaRPr>
          </a:p>
          <a:p>
            <a:pPr marR="241300" algn="just">
              <a:lnSpc>
                <a:spcPct val="140000"/>
              </a:lnSpc>
              <a:spcBef>
                <a:spcPts val="100"/>
              </a:spcBef>
              <a:buClr>
                <a:srgbClr val="4590B8"/>
              </a:buClr>
              <a:buSzPct val="100000"/>
              <a:tabLst>
                <a:tab pos="281305" algn="l"/>
                <a:tab pos="281940" algn="l"/>
              </a:tabLst>
              <a:defRPr/>
            </a:pPr>
            <a:r>
              <a:rPr lang="en-US" b="1" i="1" spc="-15" dirty="0">
                <a:latin typeface="Times New Roman" panose="02020603050405020304" pitchFamily="18" charset="0"/>
                <a:cs typeface="Times New Roman" panose="02020603050405020304" pitchFamily="18" charset="0"/>
              </a:rPr>
              <a:t>5.  Cargo Community Network Pte Ltd.: [2007] 289 ITR 355 (AAR)– </a:t>
            </a:r>
          </a:p>
          <a:p>
            <a:pPr marR="241300" algn="just">
              <a:lnSpc>
                <a:spcPct val="140000"/>
              </a:lnSpc>
              <a:spcBef>
                <a:spcPts val="100"/>
              </a:spcBef>
              <a:buClr>
                <a:srgbClr val="4590B8"/>
              </a:buClr>
              <a:buSzPct val="100000"/>
              <a:tabLst>
                <a:tab pos="281305" algn="l"/>
                <a:tab pos="281940" algn="l"/>
              </a:tabLst>
              <a:defRPr/>
            </a:pPr>
            <a:r>
              <a:rPr lang="en-US" b="1" i="1" spc="-15" dirty="0">
                <a:latin typeface="Times New Roman" panose="02020603050405020304" pitchFamily="18" charset="0"/>
                <a:cs typeface="Times New Roman" panose="02020603050405020304" pitchFamily="18" charset="0"/>
              </a:rPr>
              <a:t>	</a:t>
            </a:r>
            <a:r>
              <a:rPr lang="en-US" spc="-15" dirty="0">
                <a:latin typeface="Times New Roman" panose="02020603050405020304" pitchFamily="18" charset="0"/>
                <a:cs typeface="Times New Roman" panose="02020603050405020304" pitchFamily="18" charset="0"/>
              </a:rPr>
              <a:t>The AAR held that the use of the portal is not possible without the use of the server that provides internet 	access to the cargo agents/subscribers, on the on hand and to different airlines, on the other hand, for to and fro 	communication; the portal and server together constitute integrated, commercial cum scientific equipment and 	for obtaining internet access to airlines, the use of the portal without the server is unthinkable.</a:t>
            </a:r>
          </a:p>
          <a:p>
            <a:pPr marR="241300" algn="just">
              <a:lnSpc>
                <a:spcPct val="140000"/>
              </a:lnSpc>
              <a:spcBef>
                <a:spcPts val="100"/>
              </a:spcBef>
              <a:buClr>
                <a:srgbClr val="4590B8"/>
              </a:buClr>
              <a:buSzPct val="100000"/>
              <a:tabLst>
                <a:tab pos="281305" algn="l"/>
                <a:tab pos="281940" algn="l"/>
              </a:tabLst>
              <a:defRPr/>
            </a:pPr>
            <a:endParaRPr lang="en-GB" b="1" dirty="0">
              <a:solidFill>
                <a:prstClr val="black"/>
              </a:solidFill>
              <a:latin typeface="Times New Roman" panose="02020603050405020304" pitchFamily="18" charset="0"/>
              <a:cs typeface="Times New Roman" panose="02020603050405020304" pitchFamily="18" charset="0"/>
            </a:endParaRPr>
          </a:p>
        </p:txBody>
      </p:sp>
      <p:sp>
        <p:nvSpPr>
          <p:cNvPr id="8"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7553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9753AC1-7343-4649-B2C5-619B5454697F}"/>
              </a:ext>
            </a:extLst>
          </p:cNvPr>
          <p:cNvSpPr>
            <a:spLocks noGrp="1"/>
          </p:cNvSpPr>
          <p:nvPr>
            <p:ph type="ftr" sz="quarter" idx="11"/>
          </p:nvPr>
        </p:nvSpPr>
        <p:spPr>
          <a:xfrm>
            <a:off x="581192" y="6305763"/>
            <a:ext cx="6917210" cy="365125"/>
          </a:xfrm>
        </p:spPr>
        <p:txBody>
          <a:bodyPr/>
          <a:lstStyle/>
          <a:p>
            <a:r>
              <a:rPr lang="en-IN">
                <a:latin typeface="Times New Roman" panose="02020603050405020304" pitchFamily="18" charset="0"/>
                <a:cs typeface="Times New Roman" panose="02020603050405020304" pitchFamily="18" charset="0"/>
              </a:rPr>
              <a:t>T. P. Ostwal &amp; Associates LLP</a:t>
            </a:r>
          </a:p>
        </p:txBody>
      </p:sp>
      <p:sp>
        <p:nvSpPr>
          <p:cNvPr id="4" name="Slide Number Placeholder 3">
            <a:extLst>
              <a:ext uri="{FF2B5EF4-FFF2-40B4-BE49-F238E27FC236}">
                <a16:creationId xmlns:a16="http://schemas.microsoft.com/office/drawing/2014/main" id="{C92A569E-D920-4B1B-8B9D-EC20D23D95D3}"/>
              </a:ext>
            </a:extLst>
          </p:cNvPr>
          <p:cNvSpPr>
            <a:spLocks noGrp="1"/>
          </p:cNvSpPr>
          <p:nvPr>
            <p:ph type="sldNum" sz="quarter" idx="12"/>
          </p:nvPr>
        </p:nvSpPr>
        <p:spPr/>
        <p:txBody>
          <a:bodyPr/>
          <a:lstStyle/>
          <a:p>
            <a:fld id="{FB304E44-DC5A-4BBB-82BB-295DB7EB1D1F}" type="slidenum">
              <a:rPr lang="en-IN" smtClean="0">
                <a:latin typeface="Times New Roman" panose="02020603050405020304" pitchFamily="18" charset="0"/>
                <a:cs typeface="Times New Roman" panose="02020603050405020304" pitchFamily="18" charset="0"/>
              </a:rPr>
              <a:t>3</a:t>
            </a:fld>
            <a:endParaRPr lang="en-IN">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F17631CB-C98C-4588-A8C7-0F0A8BA54956}"/>
              </a:ext>
            </a:extLst>
          </p:cNvPr>
          <p:cNvSpPr/>
          <p:nvPr/>
        </p:nvSpPr>
        <p:spPr>
          <a:xfrm>
            <a:off x="2212259" y="2779909"/>
            <a:ext cx="7475080" cy="15856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4C58F2E2-2539-4753-A902-B3D8C0CBD26B}"/>
              </a:ext>
            </a:extLst>
          </p:cNvPr>
          <p:cNvSpPr txBox="1"/>
          <p:nvPr/>
        </p:nvSpPr>
        <p:spPr>
          <a:xfrm>
            <a:off x="2837840" y="3230783"/>
            <a:ext cx="6243056" cy="523220"/>
          </a:xfrm>
          <a:prstGeom prst="rect">
            <a:avLst/>
          </a:prstGeom>
          <a:noFill/>
        </p:spPr>
        <p:txBody>
          <a:bodyPr wrap="none" rtlCol="0">
            <a:spAutoFit/>
          </a:bodyPr>
          <a:lstStyle/>
          <a:p>
            <a:pPr algn="just" fontAlgn="base">
              <a:spcBef>
                <a:spcPts val="600"/>
              </a:spcBef>
              <a:spcAft>
                <a:spcPts val="600"/>
              </a:spcAft>
            </a:pPr>
            <a:r>
              <a:rPr lang="en-US" sz="2800" b="1" dirty="0">
                <a:solidFill>
                  <a:schemeClr val="bg1"/>
                </a:solidFill>
                <a:latin typeface="Times New Roman" panose="02020603050405020304" pitchFamily="18" charset="0"/>
                <a:cs typeface="Times New Roman" panose="02020603050405020304" pitchFamily="18" charset="0"/>
              </a:rPr>
              <a:t>TAXATION OF DIGITAL ECONOMY</a:t>
            </a:r>
          </a:p>
        </p:txBody>
      </p:sp>
      <p:sp>
        <p:nvSpPr>
          <p:cNvPr id="7" name="Footer Placeholder 3"/>
          <p:cNvSpPr txBox="1">
            <a:spLocks/>
          </p:cNvSpPr>
          <p:nvPr/>
        </p:nvSpPr>
        <p:spPr>
          <a:xfrm>
            <a:off x="4489872" y="6395303"/>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66859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761245" y="1329293"/>
            <a:ext cx="10692581" cy="4925451"/>
          </a:xfrm>
          <a:prstGeom prst="rect">
            <a:avLst/>
          </a:prstGeom>
        </p:spPr>
        <p:txBody>
          <a:bodyPr wrap="square">
            <a:spAutoFit/>
          </a:bodyPr>
          <a:lstStyle/>
          <a:p>
            <a:pPr marR="241300" algn="just">
              <a:lnSpc>
                <a:spcPct val="140000"/>
              </a:lnSpc>
              <a:spcBef>
                <a:spcPts val="100"/>
              </a:spcBef>
              <a:buClr>
                <a:srgbClr val="4590B8"/>
              </a:buClr>
              <a:buSzPct val="100000"/>
              <a:tabLst>
                <a:tab pos="281305" algn="l"/>
                <a:tab pos="281940" algn="l"/>
              </a:tabLst>
              <a:defRPr/>
            </a:pPr>
            <a:r>
              <a:rPr lang="en-GB" b="1" i="1" dirty="0">
                <a:solidFill>
                  <a:prstClr val="black"/>
                </a:solidFill>
                <a:latin typeface="Times New Roman" panose="02020603050405020304" pitchFamily="18" charset="0"/>
                <a:cs typeface="Times New Roman" panose="02020603050405020304" pitchFamily="18" charset="0"/>
              </a:rPr>
              <a:t>6.   </a:t>
            </a:r>
            <a:r>
              <a:rPr lang="en-GB" b="1" i="1" dirty="0" err="1">
                <a:solidFill>
                  <a:prstClr val="black"/>
                </a:solidFill>
                <a:latin typeface="Times New Roman" panose="02020603050405020304" pitchFamily="18" charset="0"/>
                <a:cs typeface="Times New Roman" panose="02020603050405020304" pitchFamily="18" charset="0"/>
              </a:rPr>
              <a:t>Pinstorm</a:t>
            </a:r>
            <a:r>
              <a:rPr lang="en-GB" b="1" i="1" dirty="0">
                <a:solidFill>
                  <a:prstClr val="black"/>
                </a:solidFill>
                <a:latin typeface="Times New Roman" panose="02020603050405020304" pitchFamily="18" charset="0"/>
                <a:cs typeface="Times New Roman" panose="02020603050405020304" pitchFamily="18" charset="0"/>
              </a:rPr>
              <a:t> Technologies </a:t>
            </a:r>
            <a:r>
              <a:rPr lang="en-GB" b="1" i="1" dirty="0" err="1">
                <a:solidFill>
                  <a:prstClr val="black"/>
                </a:solidFill>
                <a:latin typeface="Times New Roman" panose="02020603050405020304" pitchFamily="18" charset="0"/>
                <a:cs typeface="Times New Roman" panose="02020603050405020304" pitchFamily="18" charset="0"/>
              </a:rPr>
              <a:t>Pvt.</a:t>
            </a:r>
            <a:r>
              <a:rPr lang="en-GB" b="1" i="1" dirty="0">
                <a:solidFill>
                  <a:prstClr val="black"/>
                </a:solidFill>
                <a:latin typeface="Times New Roman" panose="02020603050405020304" pitchFamily="18" charset="0"/>
                <a:cs typeface="Times New Roman" panose="02020603050405020304" pitchFamily="18" charset="0"/>
              </a:rPr>
              <a:t> Ltd. vs. ITO [2012] 154 TTJ 173 (Mum.) </a:t>
            </a:r>
            <a:endParaRPr lang="en-GB" b="1" dirty="0">
              <a:solidFill>
                <a:prstClr val="black"/>
              </a:solidFill>
              <a:latin typeface="Times New Roman" panose="02020603050405020304" pitchFamily="18" charset="0"/>
              <a:cs typeface="Times New Roman" panose="02020603050405020304" pitchFamily="18" charset="0"/>
            </a:endParaRPr>
          </a:p>
          <a:p>
            <a:pPr marR="241300" algn="just">
              <a:lnSpc>
                <a:spcPct val="140000"/>
              </a:lnSpc>
              <a:spcBef>
                <a:spcPts val="100"/>
              </a:spcBef>
              <a:buClr>
                <a:srgbClr val="4590B8"/>
              </a:buClr>
              <a:buSzPct val="100000"/>
              <a:tabLst>
                <a:tab pos="281305" algn="l"/>
                <a:tab pos="281940" algn="l"/>
              </a:tabLst>
              <a:defRPr/>
            </a:pPr>
            <a:r>
              <a:rPr lang="en-GB" dirty="0">
                <a:solidFill>
                  <a:prstClr val="black"/>
                </a:solidFill>
                <a:latin typeface="Times New Roman" panose="02020603050405020304" pitchFamily="18" charset="0"/>
                <a:cs typeface="Times New Roman" panose="02020603050405020304" pitchFamily="18" charset="0"/>
              </a:rPr>
              <a:t>	A company was engaged in the business of digital marketing and internet marketing and used the internet 	search engine such as Google, Yahoo, etc., to buy advertising space on the internet. The tax authorities were 	of the view that payment was subject to tax in India since the services rendered by Google Ireland was in the 	nature of technical services. The ITAT held that the amount paid by the appellant to Google Ireland for the 	services rendered for uploading and display of banner advertisement on its portal was in the nature of 	business profit, which was not chargeable to tax in India in the absence of any PE of Google Ireland in India. </a:t>
            </a:r>
            <a:endParaRPr lang="en-GB" b="1" dirty="0">
              <a:solidFill>
                <a:prstClr val="black"/>
              </a:solidFill>
              <a:latin typeface="Times New Roman" panose="02020603050405020304" pitchFamily="18" charset="0"/>
              <a:cs typeface="Times New Roman" panose="02020603050405020304" pitchFamily="18" charset="0"/>
            </a:endParaRPr>
          </a:p>
          <a:p>
            <a:pPr marR="241300" algn="just">
              <a:lnSpc>
                <a:spcPct val="140000"/>
              </a:lnSpc>
              <a:spcBef>
                <a:spcPts val="1200"/>
              </a:spcBef>
              <a:buClr>
                <a:srgbClr val="4590B8"/>
              </a:buClr>
              <a:buSzPct val="100000"/>
              <a:tabLst>
                <a:tab pos="281305" algn="l"/>
                <a:tab pos="281940" algn="l"/>
              </a:tabLst>
              <a:defRPr/>
            </a:pPr>
            <a:r>
              <a:rPr lang="en-GB" b="1" i="1" dirty="0">
                <a:solidFill>
                  <a:prstClr val="black"/>
                </a:solidFill>
                <a:latin typeface="Times New Roman" panose="02020603050405020304" pitchFamily="18" charset="0"/>
                <a:cs typeface="Times New Roman" panose="02020603050405020304" pitchFamily="18" charset="0"/>
              </a:rPr>
              <a:t>7.  Millennium </a:t>
            </a:r>
            <a:r>
              <a:rPr lang="en-GB" b="1" i="1" dirty="0" err="1">
                <a:solidFill>
                  <a:prstClr val="black"/>
                </a:solidFill>
                <a:latin typeface="Times New Roman" panose="02020603050405020304" pitchFamily="18" charset="0"/>
                <a:cs typeface="Times New Roman" panose="02020603050405020304" pitchFamily="18" charset="0"/>
              </a:rPr>
              <a:t>Infocom</a:t>
            </a:r>
            <a:r>
              <a:rPr lang="en-GB" b="1" i="1" dirty="0">
                <a:solidFill>
                  <a:prstClr val="black"/>
                </a:solidFill>
                <a:latin typeface="Times New Roman" panose="02020603050405020304" pitchFamily="18" charset="0"/>
                <a:cs typeface="Times New Roman" panose="02020603050405020304" pitchFamily="18" charset="0"/>
              </a:rPr>
              <a:t> Technologies Ltd. vs. ACIT [2009] 117 ITD 114 </a:t>
            </a:r>
            <a:r>
              <a:rPr lang="en-GB" b="1" i="1" spc="-15" dirty="0">
                <a:latin typeface="Times New Roman" panose="02020603050405020304" pitchFamily="18" charset="0"/>
                <a:cs typeface="Times New Roman" panose="02020603050405020304" pitchFamily="18" charset="0"/>
              </a:rPr>
              <a:t>(Del.)</a:t>
            </a:r>
            <a:endParaRPr lang="en-GB" i="1" dirty="0">
              <a:solidFill>
                <a:prstClr val="black"/>
              </a:solidFill>
              <a:latin typeface="Times New Roman" panose="02020603050405020304" pitchFamily="18" charset="0"/>
              <a:cs typeface="Times New Roman" panose="02020603050405020304" pitchFamily="18" charset="0"/>
            </a:endParaRPr>
          </a:p>
          <a:p>
            <a:pPr marL="265113" marR="241300" algn="just">
              <a:lnSpc>
                <a:spcPct val="140000"/>
              </a:lnSpc>
              <a:spcBef>
                <a:spcPts val="100"/>
              </a:spcBef>
              <a:buClr>
                <a:srgbClr val="4590B8"/>
              </a:buClr>
              <a:buSzPct val="100000"/>
              <a:tabLst>
                <a:tab pos="281305" algn="l"/>
                <a:tab pos="281940" algn="l"/>
              </a:tabLst>
              <a:defRPr/>
            </a:pPr>
            <a:r>
              <a:rPr lang="en-GB" dirty="0">
                <a:solidFill>
                  <a:prstClr val="black"/>
                </a:solidFill>
                <a:latin typeface="Times New Roman" panose="02020603050405020304" pitchFamily="18" charset="0"/>
                <a:cs typeface="Times New Roman" panose="02020603050405020304" pitchFamily="18" charset="0"/>
              </a:rPr>
              <a:t>Payments made to non-residents by way of rentals for hosting of website on servers are not inn the nature of interest, or royalty or fees for Technical Services. The providing of space on the servers for the purpose hosting of the website, it was held will not result in the provision of technical service to the assessee Indian Payer for a fee. </a:t>
            </a:r>
            <a:endParaRPr lang="en-GB" b="1" spc="-15" dirty="0">
              <a:latin typeface="Times New Roman" panose="02020603050405020304" pitchFamily="18" charset="0"/>
              <a:cs typeface="Times New Roman" panose="02020603050405020304" pitchFamily="18" charset="0"/>
            </a:endParaRPr>
          </a:p>
        </p:txBody>
      </p:sp>
      <p:sp>
        <p:nvSpPr>
          <p:cNvPr id="8"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2283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Gill Sans MT"/>
                <a:ea typeface="+mn-ea"/>
                <a:cs typeface="+mn-cs"/>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Gill Sans MT"/>
                <a:ea typeface="+mn-ea"/>
                <a:cs typeface="+mn-cs"/>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661221" y="1079042"/>
            <a:ext cx="10985091" cy="5553059"/>
          </a:xfrm>
          <a:prstGeom prst="rect">
            <a:avLst/>
          </a:prstGeom>
        </p:spPr>
        <p:txBody>
          <a:bodyPr wrap="square">
            <a:spAutoFit/>
          </a:bodyPr>
          <a:lstStyle/>
          <a:p>
            <a:pPr marR="241300" algn="just">
              <a:spcBef>
                <a:spcPts val="100"/>
              </a:spcBef>
              <a:buClr>
                <a:srgbClr val="4590B8"/>
              </a:buClr>
              <a:buSzPct val="100000"/>
              <a:tabLst>
                <a:tab pos="281305" algn="l"/>
                <a:tab pos="281940" algn="l"/>
              </a:tabLst>
              <a:defRPr/>
            </a:pPr>
            <a:r>
              <a:rPr lang="en-US" b="1" i="1" dirty="0">
                <a:solidFill>
                  <a:sysClr val="windowText" lastClr="000000"/>
                </a:solidFill>
                <a:latin typeface="Times New Roman" panose="02020603050405020304" pitchFamily="18" charset="0"/>
                <a:cs typeface="Times New Roman" panose="02020603050405020304" pitchFamily="18" charset="0"/>
              </a:rPr>
              <a:t>8.  MasterCard Asia Pacific Pte. Ltd: [2018] 94 taxmann.com 195 (AAR- New Delhi)</a:t>
            </a:r>
            <a:endParaRPr lang="en-US" i="1" spc="-15" dirty="0">
              <a:latin typeface="Times New Roman" panose="02020603050405020304" pitchFamily="18" charset="0"/>
              <a:cs typeface="Times New Roman" panose="02020603050405020304" pitchFamily="18" charset="0"/>
            </a:endParaRPr>
          </a:p>
          <a:p>
            <a:pPr marL="285750" marR="241300" indent="-285750" algn="just">
              <a:lnSpc>
                <a:spcPct val="110000"/>
              </a:lnSpc>
              <a:spcBef>
                <a:spcPts val="400"/>
              </a:spcBef>
              <a:spcAft>
                <a:spcPts val="400"/>
              </a:spcAft>
              <a:buClr>
                <a:srgbClr val="4590B8"/>
              </a:buClr>
              <a:buSzPct val="100000"/>
              <a:buFont typeface="Wingdings" panose="05000000000000000000" pitchFamily="2" charset="2"/>
              <a:buChar char="§"/>
              <a:tabLst>
                <a:tab pos="281305" algn="l"/>
                <a:tab pos="281940" algn="l"/>
              </a:tabLst>
              <a:defRPr/>
            </a:pPr>
            <a:r>
              <a:rPr lang="en-IN" sz="1600" u="sng" spc="-15" dirty="0">
                <a:latin typeface="Times New Roman" panose="02020603050405020304" pitchFamily="18" charset="0"/>
                <a:cs typeface="Times New Roman" panose="02020603050405020304" pitchFamily="18" charset="0"/>
              </a:rPr>
              <a:t>Facts of the case:</a:t>
            </a:r>
            <a:endParaRPr lang="en-US" sz="1600" u="sng" spc="-15" dirty="0">
              <a:latin typeface="Times New Roman" panose="02020603050405020304" pitchFamily="18" charset="0"/>
              <a:cs typeface="Times New Roman" panose="02020603050405020304" pitchFamily="18" charset="0"/>
            </a:endParaRPr>
          </a:p>
          <a:p>
            <a:pPr marL="638175" marR="241300" indent="-285750" algn="just">
              <a:spcBef>
                <a:spcPts val="400"/>
              </a:spcBef>
              <a:spcAft>
                <a:spcPts val="400"/>
              </a:spcAft>
              <a:buClr>
                <a:srgbClr val="4590B8"/>
              </a:buClr>
              <a:buSzPct val="100000"/>
              <a:buFont typeface="Wingdings" panose="05000000000000000000" pitchFamily="2" charset="2"/>
              <a:buChar char="§"/>
              <a:tabLst>
                <a:tab pos="530225" algn="l"/>
                <a:tab pos="633413" algn="l"/>
              </a:tabLst>
              <a:defRPr/>
            </a:pPr>
            <a:r>
              <a:rPr lang="en-US" sz="1600" spc="-15" dirty="0">
                <a:latin typeface="Times New Roman" panose="02020603050405020304" pitchFamily="18" charset="0"/>
                <a:cs typeface="Times New Roman" panose="02020603050405020304" pitchFamily="18" charset="0"/>
              </a:rPr>
              <a:t>MasterCard International Incorporated (MCI) is a 100% subsidiary of MasterCard, USA and is engaged </a:t>
            </a:r>
            <a:r>
              <a:rPr lang="en-US" sz="1600" i="1" spc="-15" dirty="0">
                <a:latin typeface="Times New Roman" panose="02020603050405020304" pitchFamily="18" charset="0"/>
                <a:cs typeface="Times New Roman" panose="02020603050405020304" pitchFamily="18" charset="0"/>
              </a:rPr>
              <a:t>inter alia</a:t>
            </a:r>
            <a:r>
              <a:rPr lang="en-US" sz="1600" spc="-15" dirty="0">
                <a:latin typeface="Times New Roman" panose="02020603050405020304" pitchFamily="18" charset="0"/>
                <a:cs typeface="Times New Roman" panose="02020603050405020304" pitchFamily="18" charset="0"/>
              </a:rPr>
              <a:t> in the business of facilitating the authorization, clearing and settlement of MasterCard card transactions carried on globally, including in India. </a:t>
            </a:r>
          </a:p>
          <a:p>
            <a:pPr marL="638175" marR="241300" indent="-285750" algn="just">
              <a:spcBef>
                <a:spcPts val="400"/>
              </a:spcBef>
              <a:spcAft>
                <a:spcPts val="400"/>
              </a:spcAft>
              <a:buClr>
                <a:srgbClr val="4590B8"/>
              </a:buClr>
              <a:buSzPct val="100000"/>
              <a:buFont typeface="Wingdings" panose="05000000000000000000" pitchFamily="2" charset="2"/>
              <a:buChar char="§"/>
              <a:tabLst>
                <a:tab pos="530225" algn="l"/>
                <a:tab pos="633413" algn="l"/>
              </a:tabLst>
              <a:defRPr/>
            </a:pPr>
            <a:r>
              <a:rPr lang="en-US" sz="1600" spc="-15" dirty="0">
                <a:latin typeface="Times New Roman" panose="02020603050405020304" pitchFamily="18" charset="0"/>
                <a:cs typeface="Times New Roman" panose="02020603050405020304" pitchFamily="18" charset="0"/>
              </a:rPr>
              <a:t>For such services, MCI received transaction processing fees, assessment fees and miscellaneous revenue under the aegis of the MasterCard License Agreement (MLA), which it enters into with its customers that are banks. MCI had a liaison office (LO) in India, acting as a communication channel between MCI and customer banks, purely carrying out liaison activities. </a:t>
            </a:r>
          </a:p>
          <a:p>
            <a:pPr marL="638175" marR="241300" indent="-285750" algn="just">
              <a:spcBef>
                <a:spcPts val="400"/>
              </a:spcBef>
              <a:spcAft>
                <a:spcPts val="400"/>
              </a:spcAft>
              <a:buClr>
                <a:srgbClr val="4590B8"/>
              </a:buClr>
              <a:buSzPct val="100000"/>
              <a:buFont typeface="Wingdings" panose="05000000000000000000" pitchFamily="2" charset="2"/>
              <a:buChar char="§"/>
              <a:tabLst>
                <a:tab pos="530225" algn="l"/>
                <a:tab pos="633413" algn="l"/>
              </a:tabLst>
              <a:defRPr/>
            </a:pPr>
            <a:r>
              <a:rPr lang="en-US" sz="1600" spc="-15" dirty="0">
                <a:latin typeface="Times New Roman" panose="02020603050405020304" pitchFamily="18" charset="0"/>
                <a:cs typeface="Times New Roman" panose="02020603050405020304" pitchFamily="18" charset="0"/>
              </a:rPr>
              <a:t>The taxpayer (MasterCard Asia Pacific Pte Ltd) was incorporated in Singapore as an indirect subsidiary of MCI. MasterCard India Services Private Limited (MISPL) was incorporated as a subsidiary (99%) of the taxpayer under the Companies Act, 1956 to </a:t>
            </a:r>
            <a:r>
              <a:rPr lang="en-US" sz="1600" i="1" spc="-15" dirty="0">
                <a:latin typeface="Times New Roman" panose="02020603050405020304" pitchFamily="18" charset="0"/>
                <a:cs typeface="Times New Roman" panose="02020603050405020304" pitchFamily="18" charset="0"/>
              </a:rPr>
              <a:t>inter alia</a:t>
            </a:r>
            <a:r>
              <a:rPr lang="en-US" sz="1600" spc="-15" dirty="0">
                <a:latin typeface="Times New Roman" panose="02020603050405020304" pitchFamily="18" charset="0"/>
                <a:cs typeface="Times New Roman" panose="02020603050405020304" pitchFamily="18" charset="0"/>
              </a:rPr>
              <a:t> render certain marketing, liaison and support services to the taxpayer.</a:t>
            </a:r>
          </a:p>
          <a:p>
            <a:pPr marL="638175" marR="241300" indent="-285750" algn="just">
              <a:spcBef>
                <a:spcPts val="400"/>
              </a:spcBef>
              <a:spcAft>
                <a:spcPts val="400"/>
              </a:spcAft>
              <a:buClr>
                <a:srgbClr val="4590B8"/>
              </a:buClr>
              <a:buSzPct val="100000"/>
              <a:buFont typeface="Wingdings" panose="05000000000000000000" pitchFamily="2" charset="2"/>
              <a:buChar char="§"/>
              <a:tabLst>
                <a:tab pos="530225" algn="l"/>
                <a:tab pos="633413" algn="l"/>
              </a:tabLst>
              <a:defRPr/>
            </a:pPr>
            <a:r>
              <a:rPr lang="en-US" sz="1600" spc="-15" dirty="0">
                <a:latin typeface="Times New Roman" panose="02020603050405020304" pitchFamily="18" charset="0"/>
                <a:cs typeface="Times New Roman" panose="02020603050405020304" pitchFamily="18" charset="0"/>
              </a:rPr>
              <a:t>The taxpayer charges its customers transaction processing fees relating to authorization, clearing and settlement of transactions and other ancillary charges as per the terms of Master License Agreements. The transaction processing activity consists of electronic processing of payments between banks of merchants (acquirer bank) and banks of cardholders (issuer bank) through the use of MasterCard Worldwide Network (the MasterCard Network).</a:t>
            </a:r>
          </a:p>
          <a:p>
            <a:pPr marL="638175" marR="241300" indent="-285750" algn="just">
              <a:spcBef>
                <a:spcPts val="400"/>
              </a:spcBef>
              <a:spcAft>
                <a:spcPts val="400"/>
              </a:spcAft>
              <a:buClr>
                <a:srgbClr val="4590B8"/>
              </a:buClr>
              <a:buSzPct val="100000"/>
              <a:buFont typeface="Wingdings" panose="05000000000000000000" pitchFamily="2" charset="2"/>
              <a:buChar char="§"/>
              <a:tabLst>
                <a:tab pos="530225" algn="l"/>
                <a:tab pos="633413" algn="l"/>
              </a:tabLst>
              <a:defRPr/>
            </a:pPr>
            <a:r>
              <a:rPr lang="en-US" sz="1600" spc="-15" dirty="0">
                <a:latin typeface="Times New Roman" panose="02020603050405020304" pitchFamily="18" charset="0"/>
                <a:cs typeface="Times New Roman" panose="02020603050405020304" pitchFamily="18" charset="0"/>
              </a:rPr>
              <a:t>The taxpayer provides a customer with a MasterCard Interface Processor (MIP) that connects to the MasterCard Network and processing </a:t>
            </a:r>
            <a:r>
              <a:rPr lang="en-US" sz="1600" spc="-15" dirty="0" err="1">
                <a:latin typeface="Times New Roman" panose="02020603050405020304" pitchFamily="18" charset="0"/>
                <a:cs typeface="Times New Roman" panose="02020603050405020304" pitchFamily="18" charset="0"/>
              </a:rPr>
              <a:t>centres</a:t>
            </a:r>
            <a:r>
              <a:rPr lang="en-US" sz="1600" spc="-15" dirty="0">
                <a:latin typeface="Times New Roman" panose="02020603050405020304" pitchFamily="18" charset="0"/>
                <a:cs typeface="Times New Roman" panose="02020603050405020304" pitchFamily="18" charset="0"/>
              </a:rPr>
              <a:t> placed in India and outside India. An MIP is placed at the customers’ locations in India. The taxpayer is able to facilitate authorization, clearing and settlement of payment transactions through network and processing </a:t>
            </a:r>
            <a:r>
              <a:rPr lang="en-US" sz="1600" spc="-15" dirty="0" err="1">
                <a:latin typeface="Times New Roman" panose="02020603050405020304" pitchFamily="18" charset="0"/>
                <a:cs typeface="Times New Roman" panose="02020603050405020304" pitchFamily="18" charset="0"/>
              </a:rPr>
              <a:t>centres</a:t>
            </a:r>
            <a:r>
              <a:rPr lang="en-US" sz="1600" spc="-15" dirty="0">
                <a:latin typeface="Times New Roman" panose="02020603050405020304" pitchFamily="18" charset="0"/>
                <a:cs typeface="Times New Roman" panose="02020603050405020304" pitchFamily="18" charset="0"/>
              </a:rPr>
              <a:t>.</a:t>
            </a:r>
          </a:p>
          <a:p>
            <a:pPr marL="285750" marR="241300" indent="-285750" algn="just">
              <a:lnSpc>
                <a:spcPct val="140000"/>
              </a:lnSpc>
              <a:spcBef>
                <a:spcPts val="100"/>
              </a:spcBef>
              <a:buClr>
                <a:srgbClr val="4590B8"/>
              </a:buClr>
              <a:buSzPct val="100000"/>
              <a:buFont typeface="Wingdings" panose="05000000000000000000" pitchFamily="2" charset="2"/>
              <a:buChar char="§"/>
              <a:tabLst>
                <a:tab pos="281305" algn="l"/>
                <a:tab pos="281940" algn="l"/>
              </a:tabLst>
              <a:defRPr/>
            </a:pPr>
            <a:endParaRPr lang="en-GB" b="1" i="1" spc="-15" dirty="0">
              <a:latin typeface="Times New Roman" panose="02020603050405020304" pitchFamily="18" charset="0"/>
              <a:cs typeface="Times New Roman" panose="02020603050405020304" pitchFamily="18" charset="0"/>
            </a:endParaRPr>
          </a:p>
        </p:txBody>
      </p:sp>
      <p:sp>
        <p:nvSpPr>
          <p:cNvPr id="8"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210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983828795"/>
              </p:ext>
            </p:extLst>
          </p:nvPr>
        </p:nvGraphicFramePr>
        <p:xfrm>
          <a:off x="474190" y="658332"/>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Gill Sans MT"/>
                <a:ea typeface="+mn-ea"/>
                <a:cs typeface="+mn-cs"/>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Gill Sans MT"/>
                <a:ea typeface="+mn-ea"/>
                <a:cs typeface="+mn-cs"/>
              </a:rPr>
              <a:t> &amp; Associates LLP</a:t>
            </a:r>
          </a:p>
        </p:txBody>
      </p:sp>
      <p:grpSp>
        <p:nvGrpSpPr>
          <p:cNvPr id="8" name="Group 7"/>
          <p:cNvGrpSpPr/>
          <p:nvPr/>
        </p:nvGrpSpPr>
        <p:grpSpPr>
          <a:xfrm>
            <a:off x="2630356" y="1305247"/>
            <a:ext cx="8180215" cy="5210538"/>
            <a:chOff x="2099428" y="1084140"/>
            <a:chExt cx="7870483" cy="5431645"/>
          </a:xfrm>
        </p:grpSpPr>
        <p:grpSp>
          <p:nvGrpSpPr>
            <p:cNvPr id="2" name="Group 1"/>
            <p:cNvGrpSpPr/>
            <p:nvPr/>
          </p:nvGrpSpPr>
          <p:grpSpPr>
            <a:xfrm>
              <a:off x="2099428" y="1084140"/>
              <a:ext cx="7870483" cy="5431645"/>
              <a:chOff x="2069932" y="1084140"/>
              <a:chExt cx="7870483" cy="5431645"/>
            </a:xfrm>
          </p:grpSpPr>
          <p:grpSp>
            <p:nvGrpSpPr>
              <p:cNvPr id="9" name="Group 52">
                <a:extLst>
                  <a:ext uri="{FF2B5EF4-FFF2-40B4-BE49-F238E27FC236}">
                    <a16:creationId xmlns:a16="http://schemas.microsoft.com/office/drawing/2014/main" id="{EDFE0A1D-47A6-4216-9FB6-AFF1BF1A8D78}"/>
                  </a:ext>
                </a:extLst>
              </p:cNvPr>
              <p:cNvGrpSpPr/>
              <p:nvPr/>
            </p:nvGrpSpPr>
            <p:grpSpPr>
              <a:xfrm>
                <a:off x="2069932" y="1084140"/>
                <a:ext cx="7870483" cy="5431645"/>
                <a:chOff x="0" y="89773"/>
                <a:chExt cx="7798476" cy="5648291"/>
              </a:xfrm>
            </p:grpSpPr>
            <p:pic>
              <p:nvPicPr>
                <p:cNvPr id="10" name="Picture 53" descr="Picture 53">
                  <a:extLst>
                    <a:ext uri="{FF2B5EF4-FFF2-40B4-BE49-F238E27FC236}">
                      <a16:creationId xmlns:a16="http://schemas.microsoft.com/office/drawing/2014/main" id="{B6697005-1DB6-4DA6-9AE4-9669BD228CC5}"/>
                    </a:ext>
                  </a:extLst>
                </p:cNvPr>
                <p:cNvPicPr>
                  <a:picLocks noChangeAspect="1"/>
                </p:cNvPicPr>
                <p:nvPr/>
              </p:nvPicPr>
              <p:blipFill>
                <a:blip r:embed="rId2"/>
                <a:srcRect b="11539"/>
                <a:stretch>
                  <a:fillRect/>
                </a:stretch>
              </p:blipFill>
              <p:spPr>
                <a:xfrm>
                  <a:off x="18689" y="306422"/>
                  <a:ext cx="1200151" cy="1533525"/>
                </a:xfrm>
                <a:prstGeom prst="rect">
                  <a:avLst/>
                </a:prstGeom>
                <a:ln w="12700" cap="flat">
                  <a:noFill/>
                  <a:miter lim="400000"/>
                </a:ln>
                <a:effectLst/>
              </p:spPr>
            </p:pic>
            <p:pic>
              <p:nvPicPr>
                <p:cNvPr id="11" name="Picture 54" descr="Picture 54">
                  <a:extLst>
                    <a:ext uri="{FF2B5EF4-FFF2-40B4-BE49-F238E27FC236}">
                      <a16:creationId xmlns:a16="http://schemas.microsoft.com/office/drawing/2014/main" id="{DBB7F9A5-7AB7-4417-BB3B-E0A0FAFD1FDB}"/>
                    </a:ext>
                  </a:extLst>
                </p:cNvPr>
                <p:cNvPicPr>
                  <a:picLocks noChangeAspect="1"/>
                </p:cNvPicPr>
                <p:nvPr/>
              </p:nvPicPr>
              <p:blipFill>
                <a:blip r:embed="rId3"/>
                <a:srcRect b="12098"/>
                <a:stretch>
                  <a:fillRect/>
                </a:stretch>
              </p:blipFill>
              <p:spPr>
                <a:xfrm>
                  <a:off x="6609679" y="214511"/>
                  <a:ext cx="1010842" cy="1533528"/>
                </a:xfrm>
                <a:prstGeom prst="rect">
                  <a:avLst/>
                </a:prstGeom>
                <a:ln w="12700" cap="flat">
                  <a:noFill/>
                  <a:miter lim="400000"/>
                </a:ln>
                <a:effectLst/>
              </p:spPr>
            </p:pic>
            <p:sp>
              <p:nvSpPr>
                <p:cNvPr id="12" name="Straight Arrow Connector 55">
                  <a:extLst>
                    <a:ext uri="{FF2B5EF4-FFF2-40B4-BE49-F238E27FC236}">
                      <a16:creationId xmlns:a16="http://schemas.microsoft.com/office/drawing/2014/main" id="{6983E436-C727-440F-ACAC-841A12A20C69}"/>
                    </a:ext>
                  </a:extLst>
                </p:cNvPr>
                <p:cNvSpPr/>
                <p:nvPr/>
              </p:nvSpPr>
              <p:spPr>
                <a:xfrm flipV="1">
                  <a:off x="1365536" y="844751"/>
                  <a:ext cx="5086351" cy="2"/>
                </a:xfrm>
                <a:prstGeom prst="line">
                  <a:avLst/>
                </a:prstGeom>
                <a:noFill/>
                <a:ln w="9525" cap="flat">
                  <a:solidFill>
                    <a:srgbClr val="000000"/>
                  </a:solidFill>
                  <a:prstDash val="dash"/>
                  <a:round/>
                  <a:tailEnd type="triangle" w="med" len="med"/>
                </a:ln>
                <a:effectLst/>
              </p:spPr>
              <p:txBody>
                <a:bodyPr wrap="square" lIns="45718" tIns="45718" rIns="45718" bIns="45718" numCol="1" anchor="t">
                  <a:noAutofit/>
                </a:bodyPr>
                <a:lstStyle/>
                <a:p>
                  <a:endParaRPr/>
                </a:p>
              </p:txBody>
            </p:sp>
            <p:pic>
              <p:nvPicPr>
                <p:cNvPr id="13" name="Picture 2" descr="Picture 2">
                  <a:extLst>
                    <a:ext uri="{FF2B5EF4-FFF2-40B4-BE49-F238E27FC236}">
                      <a16:creationId xmlns:a16="http://schemas.microsoft.com/office/drawing/2014/main" id="{294DCBC8-C401-40F2-BE81-1AE82B30E0AC}"/>
                    </a:ext>
                  </a:extLst>
                </p:cNvPr>
                <p:cNvPicPr>
                  <a:picLocks noChangeAspect="1"/>
                </p:cNvPicPr>
                <p:nvPr/>
              </p:nvPicPr>
              <p:blipFill>
                <a:blip r:embed="rId4"/>
                <a:stretch>
                  <a:fillRect/>
                </a:stretch>
              </p:blipFill>
              <p:spPr>
                <a:xfrm>
                  <a:off x="6538241" y="3886399"/>
                  <a:ext cx="1154074" cy="1533601"/>
                </a:xfrm>
                <a:prstGeom prst="rect">
                  <a:avLst/>
                </a:prstGeom>
                <a:ln w="12700" cap="flat">
                  <a:noFill/>
                  <a:miter lim="400000"/>
                </a:ln>
                <a:effectLst/>
              </p:spPr>
            </p:pic>
            <p:pic>
              <p:nvPicPr>
                <p:cNvPr id="14" name="Picture 2" descr="Picture 2">
                  <a:extLst>
                    <a:ext uri="{FF2B5EF4-FFF2-40B4-BE49-F238E27FC236}">
                      <a16:creationId xmlns:a16="http://schemas.microsoft.com/office/drawing/2014/main" id="{27B9DBA6-A772-4151-B620-36637443333E}"/>
                    </a:ext>
                  </a:extLst>
                </p:cNvPr>
                <p:cNvPicPr>
                  <a:picLocks noChangeAspect="1"/>
                </p:cNvPicPr>
                <p:nvPr/>
              </p:nvPicPr>
              <p:blipFill>
                <a:blip r:embed="rId4"/>
                <a:stretch>
                  <a:fillRect/>
                </a:stretch>
              </p:blipFill>
              <p:spPr>
                <a:xfrm>
                  <a:off x="41000" y="3883978"/>
                  <a:ext cx="1154074" cy="1533601"/>
                </a:xfrm>
                <a:prstGeom prst="rect">
                  <a:avLst/>
                </a:prstGeom>
                <a:ln w="12700" cap="flat">
                  <a:noFill/>
                  <a:miter lim="400000"/>
                </a:ln>
                <a:effectLst/>
              </p:spPr>
            </p:pic>
            <p:sp>
              <p:nvSpPr>
                <p:cNvPr id="15" name="Straight Arrow Connector 58">
                  <a:extLst>
                    <a:ext uri="{FF2B5EF4-FFF2-40B4-BE49-F238E27FC236}">
                      <a16:creationId xmlns:a16="http://schemas.microsoft.com/office/drawing/2014/main" id="{7E9860CD-3779-4F2F-A6E2-2BF23EB318D7}"/>
                    </a:ext>
                  </a:extLst>
                </p:cNvPr>
                <p:cNvSpPr/>
                <p:nvPr/>
              </p:nvSpPr>
              <p:spPr>
                <a:xfrm flipH="1">
                  <a:off x="1319732" y="971748"/>
                  <a:ext cx="5086351" cy="3"/>
                </a:xfrm>
                <a:prstGeom prst="line">
                  <a:avLst/>
                </a:prstGeom>
                <a:noFill/>
                <a:ln w="9525" cap="flat">
                  <a:solidFill>
                    <a:srgbClr val="000000"/>
                  </a:solidFill>
                  <a:prstDash val="dash"/>
                  <a:round/>
                  <a:tailEnd type="triangle" w="med" len="med"/>
                </a:ln>
                <a:effectLst/>
              </p:spPr>
              <p:txBody>
                <a:bodyPr wrap="square" lIns="45718" tIns="45718" rIns="45718" bIns="45718" numCol="1" anchor="t">
                  <a:noAutofit/>
                </a:bodyPr>
                <a:lstStyle/>
                <a:p>
                  <a:endParaRPr dirty="0"/>
                </a:p>
              </p:txBody>
            </p:sp>
            <p:sp>
              <p:nvSpPr>
                <p:cNvPr id="16" name="Straight Arrow Connector 59">
                  <a:extLst>
                    <a:ext uri="{FF2B5EF4-FFF2-40B4-BE49-F238E27FC236}">
                      <a16:creationId xmlns:a16="http://schemas.microsoft.com/office/drawing/2014/main" id="{F36475A9-74B7-4DF2-B248-F747D8A6BDE6}"/>
                    </a:ext>
                  </a:extLst>
                </p:cNvPr>
                <p:cNvSpPr/>
                <p:nvPr/>
              </p:nvSpPr>
              <p:spPr>
                <a:xfrm flipH="1" flipV="1">
                  <a:off x="7115100" y="1748038"/>
                  <a:ext cx="179" cy="2138363"/>
                </a:xfrm>
                <a:prstGeom prst="line">
                  <a:avLst/>
                </a:prstGeom>
                <a:noFill/>
                <a:ln w="9525" cap="flat">
                  <a:solidFill>
                    <a:srgbClr val="000000"/>
                  </a:solidFill>
                  <a:prstDash val="dash"/>
                  <a:round/>
                  <a:tailEnd type="triangle" w="med" len="med"/>
                </a:ln>
                <a:effectLst/>
              </p:spPr>
              <p:txBody>
                <a:bodyPr wrap="square" lIns="45718" tIns="45718" rIns="45718" bIns="45718" numCol="1" anchor="t">
                  <a:noAutofit/>
                </a:bodyPr>
                <a:lstStyle/>
                <a:p>
                  <a:endParaRPr/>
                </a:p>
              </p:txBody>
            </p:sp>
            <p:sp>
              <p:nvSpPr>
                <p:cNvPr id="17" name="Straight Arrow Connector 60">
                  <a:extLst>
                    <a:ext uri="{FF2B5EF4-FFF2-40B4-BE49-F238E27FC236}">
                      <a16:creationId xmlns:a16="http://schemas.microsoft.com/office/drawing/2014/main" id="{A04EC1EB-0BC8-4DD5-858E-3E7A8A685631}"/>
                    </a:ext>
                  </a:extLst>
                </p:cNvPr>
                <p:cNvSpPr/>
                <p:nvPr/>
              </p:nvSpPr>
              <p:spPr>
                <a:xfrm flipV="1">
                  <a:off x="618037" y="1839946"/>
                  <a:ext cx="728" cy="2044033"/>
                </a:xfrm>
                <a:prstGeom prst="line">
                  <a:avLst/>
                </a:prstGeom>
                <a:noFill/>
                <a:ln w="9525" cap="flat">
                  <a:solidFill>
                    <a:srgbClr val="000000"/>
                  </a:solidFill>
                  <a:prstDash val="dash"/>
                  <a:round/>
                  <a:tailEnd type="triangle" w="med" len="med"/>
                </a:ln>
                <a:effectLst/>
              </p:spPr>
              <p:txBody>
                <a:bodyPr wrap="square" lIns="45718" tIns="45718" rIns="45718" bIns="45718" numCol="1" anchor="t">
                  <a:noAutofit/>
                </a:bodyPr>
                <a:lstStyle/>
                <a:p>
                  <a:endParaRPr/>
                </a:p>
              </p:txBody>
            </p:sp>
            <p:sp>
              <p:nvSpPr>
                <p:cNvPr id="18" name="Straight Arrow Connector 61">
                  <a:extLst>
                    <a:ext uri="{FF2B5EF4-FFF2-40B4-BE49-F238E27FC236}">
                      <a16:creationId xmlns:a16="http://schemas.microsoft.com/office/drawing/2014/main" id="{CA24EE51-A022-470E-BC49-151198561BBE}"/>
                    </a:ext>
                  </a:extLst>
                </p:cNvPr>
                <p:cNvSpPr/>
                <p:nvPr/>
              </p:nvSpPr>
              <p:spPr>
                <a:xfrm flipV="1">
                  <a:off x="1312588" y="2883893"/>
                  <a:ext cx="1166788" cy="1597859"/>
                </a:xfrm>
                <a:prstGeom prst="line">
                  <a:avLst/>
                </a:prstGeom>
                <a:noFill/>
                <a:ln w="9525" cap="flat">
                  <a:solidFill>
                    <a:srgbClr val="000000"/>
                  </a:solidFill>
                  <a:prstDash val="dash"/>
                  <a:round/>
                  <a:tailEnd type="triangle" w="med" len="med"/>
                </a:ln>
                <a:effectLst/>
              </p:spPr>
              <p:txBody>
                <a:bodyPr wrap="square" lIns="45718" tIns="45718" rIns="45718" bIns="45718" numCol="1" anchor="t">
                  <a:noAutofit/>
                </a:bodyPr>
                <a:lstStyle/>
                <a:p>
                  <a:endParaRPr/>
                </a:p>
              </p:txBody>
            </p:sp>
            <p:sp>
              <p:nvSpPr>
                <p:cNvPr id="19" name="Straight Arrow Connector 62">
                  <a:extLst>
                    <a:ext uri="{FF2B5EF4-FFF2-40B4-BE49-F238E27FC236}">
                      <a16:creationId xmlns:a16="http://schemas.microsoft.com/office/drawing/2014/main" id="{57B5C46D-70FC-4454-A96A-390BC5DB7A65}"/>
                    </a:ext>
                  </a:extLst>
                </p:cNvPr>
                <p:cNvSpPr/>
                <p:nvPr/>
              </p:nvSpPr>
              <p:spPr>
                <a:xfrm flipH="1">
                  <a:off x="1516933" y="2910087"/>
                  <a:ext cx="1137465" cy="1581189"/>
                </a:xfrm>
                <a:prstGeom prst="line">
                  <a:avLst/>
                </a:prstGeom>
                <a:noFill/>
                <a:ln w="9525" cap="flat">
                  <a:solidFill>
                    <a:srgbClr val="000000"/>
                  </a:solidFill>
                  <a:prstDash val="dash"/>
                  <a:round/>
                  <a:tailEnd type="triangle" w="med" len="med"/>
                </a:ln>
                <a:effectLst/>
              </p:spPr>
              <p:txBody>
                <a:bodyPr wrap="square" lIns="45718" tIns="45718" rIns="45718" bIns="45718" numCol="1" anchor="t">
                  <a:noAutofit/>
                </a:bodyPr>
                <a:lstStyle/>
                <a:p>
                  <a:endParaRPr/>
                </a:p>
              </p:txBody>
            </p:sp>
            <p:sp>
              <p:nvSpPr>
                <p:cNvPr id="20" name="Straight Arrow Connector 63">
                  <a:extLst>
                    <a:ext uri="{FF2B5EF4-FFF2-40B4-BE49-F238E27FC236}">
                      <a16:creationId xmlns:a16="http://schemas.microsoft.com/office/drawing/2014/main" id="{A6D9AF48-B254-4ACD-B74F-ABBC7BF22496}"/>
                    </a:ext>
                  </a:extLst>
                </p:cNvPr>
                <p:cNvSpPr/>
                <p:nvPr/>
              </p:nvSpPr>
              <p:spPr>
                <a:xfrm>
                  <a:off x="5334519" y="2919612"/>
                  <a:ext cx="1210867" cy="1444626"/>
                </a:xfrm>
                <a:prstGeom prst="line">
                  <a:avLst/>
                </a:prstGeom>
                <a:noFill/>
                <a:ln w="9525" cap="flat">
                  <a:solidFill>
                    <a:srgbClr val="000000"/>
                  </a:solidFill>
                  <a:prstDash val="dash"/>
                  <a:round/>
                  <a:tailEnd type="triangle" w="med" len="med"/>
                </a:ln>
                <a:effectLst/>
              </p:spPr>
              <p:txBody>
                <a:bodyPr wrap="square" lIns="45718" tIns="45718" rIns="45718" bIns="45718" numCol="1" anchor="t">
                  <a:noAutofit/>
                </a:bodyPr>
                <a:lstStyle/>
                <a:p>
                  <a:endParaRPr/>
                </a:p>
              </p:txBody>
            </p:sp>
            <p:sp>
              <p:nvSpPr>
                <p:cNvPr id="21" name="Straight Arrow Connector 64">
                  <a:extLst>
                    <a:ext uri="{FF2B5EF4-FFF2-40B4-BE49-F238E27FC236}">
                      <a16:creationId xmlns:a16="http://schemas.microsoft.com/office/drawing/2014/main" id="{A9D3377E-5622-4DC0-AE25-D7EB9D21410D}"/>
                    </a:ext>
                  </a:extLst>
                </p:cNvPr>
                <p:cNvSpPr/>
                <p:nvPr/>
              </p:nvSpPr>
              <p:spPr>
                <a:xfrm flipH="1" flipV="1">
                  <a:off x="5128925" y="2919612"/>
                  <a:ext cx="1219400" cy="1478795"/>
                </a:xfrm>
                <a:prstGeom prst="line">
                  <a:avLst/>
                </a:prstGeom>
                <a:noFill/>
                <a:ln w="9525" cap="flat">
                  <a:solidFill>
                    <a:srgbClr val="000000"/>
                  </a:solidFill>
                  <a:prstDash val="dash"/>
                  <a:round/>
                  <a:tailEnd type="triangle" w="med" len="med"/>
                </a:ln>
                <a:effectLst/>
              </p:spPr>
              <p:txBody>
                <a:bodyPr wrap="square" lIns="45718" tIns="45718" rIns="45718" bIns="45718" numCol="1" anchor="t">
                  <a:noAutofit/>
                </a:bodyPr>
                <a:lstStyle/>
                <a:p>
                  <a:endParaRPr/>
                </a:p>
              </p:txBody>
            </p:sp>
            <p:grpSp>
              <p:nvGrpSpPr>
                <p:cNvPr id="22" name="Rectangle: Rounded Corners 65">
                  <a:extLst>
                    <a:ext uri="{FF2B5EF4-FFF2-40B4-BE49-F238E27FC236}">
                      <a16:creationId xmlns:a16="http://schemas.microsoft.com/office/drawing/2014/main" id="{8C86FE16-C613-4B33-8F83-8951C24ED96F}"/>
                    </a:ext>
                  </a:extLst>
                </p:cNvPr>
                <p:cNvGrpSpPr/>
                <p:nvPr/>
              </p:nvGrpSpPr>
              <p:grpSpPr>
                <a:xfrm>
                  <a:off x="2339324" y="1862346"/>
                  <a:ext cx="2478848" cy="992971"/>
                  <a:chOff x="0" y="0"/>
                  <a:chExt cx="2478846" cy="992970"/>
                </a:xfrm>
              </p:grpSpPr>
              <p:sp>
                <p:nvSpPr>
                  <p:cNvPr id="56" name="Rounded Rectangle">
                    <a:extLst>
                      <a:ext uri="{FF2B5EF4-FFF2-40B4-BE49-F238E27FC236}">
                        <a16:creationId xmlns:a16="http://schemas.microsoft.com/office/drawing/2014/main" id="{D007A7AB-8A74-4930-903E-BEC2434CAB4A}"/>
                      </a:ext>
                    </a:extLst>
                  </p:cNvPr>
                  <p:cNvSpPr/>
                  <p:nvPr/>
                </p:nvSpPr>
                <p:spPr>
                  <a:xfrm>
                    <a:off x="0" y="0"/>
                    <a:ext cx="2478847" cy="992971"/>
                  </a:xfrm>
                  <a:prstGeom prst="roundRect">
                    <a:avLst>
                      <a:gd name="adj" fmla="val 16667"/>
                    </a:avLst>
                  </a:prstGeom>
                  <a:solidFill>
                    <a:srgbClr val="3494BA"/>
                  </a:solidFill>
                  <a:ln w="13970" cap="flat">
                    <a:solidFill>
                      <a:srgbClr val="266C88"/>
                    </a:solidFill>
                    <a:prstDash val="solid"/>
                    <a:round/>
                  </a:ln>
                  <a:effectLst/>
                </p:spPr>
                <p:txBody>
                  <a:bodyPr wrap="square" lIns="45718" tIns="45718" rIns="45718" bIns="45718" numCol="1" anchor="ctr">
                    <a:noAutofit/>
                  </a:bodyPr>
                  <a:lstStyle/>
                  <a:p>
                    <a:pPr algn="ctr" defTabSz="457200">
                      <a:defRPr>
                        <a:latin typeface="Arial"/>
                        <a:ea typeface="Arial"/>
                        <a:cs typeface="Arial"/>
                        <a:sym typeface="Arial"/>
                      </a:defRPr>
                    </a:pPr>
                    <a:endParaRPr/>
                  </a:p>
                </p:txBody>
              </p:sp>
              <p:sp>
                <p:nvSpPr>
                  <p:cNvPr id="57" name="Master Card">
                    <a:extLst>
                      <a:ext uri="{FF2B5EF4-FFF2-40B4-BE49-F238E27FC236}">
                        <a16:creationId xmlns:a16="http://schemas.microsoft.com/office/drawing/2014/main" id="{55B34C92-F898-4524-87B1-2D98680095FC}"/>
                      </a:ext>
                    </a:extLst>
                  </p:cNvPr>
                  <p:cNvSpPr txBox="1"/>
                  <p:nvPr/>
                </p:nvSpPr>
                <p:spPr>
                  <a:xfrm>
                    <a:off x="101178" y="311065"/>
                    <a:ext cx="2276490"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defTabSz="457200">
                      <a:defRPr>
                        <a:solidFill>
                          <a:srgbClr val="FFFFFF"/>
                        </a:solidFill>
                        <a:latin typeface="Century Schoolbook"/>
                        <a:ea typeface="Century Schoolbook"/>
                        <a:cs typeface="Century Schoolbook"/>
                        <a:sym typeface="Century Schoolbook"/>
                      </a:defRPr>
                    </a:lvl1pPr>
                  </a:lstStyle>
                  <a:p>
                    <a:r>
                      <a:rPr>
                        <a:solidFill>
                          <a:schemeClr val="tx1"/>
                        </a:solidFill>
                      </a:rPr>
                      <a:t>Master Card</a:t>
                    </a:r>
                  </a:p>
                </p:txBody>
              </p:sp>
            </p:grpSp>
            <p:pic>
              <p:nvPicPr>
                <p:cNvPr id="23" name="Picture 4" descr="Picture 4">
                  <a:extLst>
                    <a:ext uri="{FF2B5EF4-FFF2-40B4-BE49-F238E27FC236}">
                      <a16:creationId xmlns:a16="http://schemas.microsoft.com/office/drawing/2014/main" id="{174A3A7D-F620-43C9-9EB5-02D3F224D3AE}"/>
                    </a:ext>
                  </a:extLst>
                </p:cNvPr>
                <p:cNvPicPr>
                  <a:picLocks noChangeAspect="1"/>
                </p:cNvPicPr>
                <p:nvPr/>
              </p:nvPicPr>
              <p:blipFill>
                <a:blip r:embed="rId5"/>
                <a:stretch>
                  <a:fillRect/>
                </a:stretch>
              </p:blipFill>
              <p:spPr>
                <a:xfrm>
                  <a:off x="4362137" y="1900239"/>
                  <a:ext cx="1004317" cy="904876"/>
                </a:xfrm>
                <a:prstGeom prst="rect">
                  <a:avLst/>
                </a:prstGeom>
                <a:ln w="12700" cap="flat">
                  <a:noFill/>
                  <a:miter lim="400000"/>
                </a:ln>
                <a:effectLst/>
              </p:spPr>
            </p:pic>
            <p:grpSp>
              <p:nvGrpSpPr>
                <p:cNvPr id="24" name="Rectangle: Rounded Corners 67">
                  <a:extLst>
                    <a:ext uri="{FF2B5EF4-FFF2-40B4-BE49-F238E27FC236}">
                      <a16:creationId xmlns:a16="http://schemas.microsoft.com/office/drawing/2014/main" id="{8511341C-2A6E-4417-AB1E-063954244F7B}"/>
                    </a:ext>
                  </a:extLst>
                </p:cNvPr>
                <p:cNvGrpSpPr/>
                <p:nvPr/>
              </p:nvGrpSpPr>
              <p:grpSpPr>
                <a:xfrm>
                  <a:off x="2777057" y="3557787"/>
                  <a:ext cx="2273287" cy="561976"/>
                  <a:chOff x="0" y="0"/>
                  <a:chExt cx="2273286" cy="561975"/>
                </a:xfrm>
              </p:grpSpPr>
              <p:sp>
                <p:nvSpPr>
                  <p:cNvPr id="54" name="Rounded Rectangle">
                    <a:extLst>
                      <a:ext uri="{FF2B5EF4-FFF2-40B4-BE49-F238E27FC236}">
                        <a16:creationId xmlns:a16="http://schemas.microsoft.com/office/drawing/2014/main" id="{948B0FAB-2D9B-4042-91E5-C8031C80CA5F}"/>
                      </a:ext>
                    </a:extLst>
                  </p:cNvPr>
                  <p:cNvSpPr/>
                  <p:nvPr/>
                </p:nvSpPr>
                <p:spPr>
                  <a:xfrm>
                    <a:off x="0" y="0"/>
                    <a:ext cx="2273287" cy="561975"/>
                  </a:xfrm>
                  <a:prstGeom prst="roundRect">
                    <a:avLst>
                      <a:gd name="adj" fmla="val 16667"/>
                    </a:avLst>
                  </a:prstGeom>
                  <a:solidFill>
                    <a:srgbClr val="3494BA"/>
                  </a:solidFill>
                  <a:ln w="13970" cap="flat">
                    <a:solidFill>
                      <a:srgbClr val="266C88"/>
                    </a:solidFill>
                    <a:prstDash val="solid"/>
                    <a:round/>
                  </a:ln>
                  <a:effectLst/>
                </p:spPr>
                <p:txBody>
                  <a:bodyPr wrap="square" lIns="45718" tIns="45718" rIns="45718" bIns="45718" numCol="1" anchor="ctr">
                    <a:noAutofit/>
                  </a:bodyPr>
                  <a:lstStyle/>
                  <a:p>
                    <a:pPr algn="ctr" defTabSz="457200">
                      <a:defRPr>
                        <a:latin typeface="Arial"/>
                        <a:ea typeface="Arial"/>
                        <a:cs typeface="Arial"/>
                        <a:sym typeface="Arial"/>
                      </a:defRPr>
                    </a:pPr>
                    <a:endParaRPr/>
                  </a:p>
                </p:txBody>
              </p:sp>
              <p:sp>
                <p:nvSpPr>
                  <p:cNvPr id="55" name="Settlement Bank">
                    <a:extLst>
                      <a:ext uri="{FF2B5EF4-FFF2-40B4-BE49-F238E27FC236}">
                        <a16:creationId xmlns:a16="http://schemas.microsoft.com/office/drawing/2014/main" id="{0040085E-4D32-4FD7-B613-54A3CBE774DB}"/>
                      </a:ext>
                    </a:extLst>
                  </p:cNvPr>
                  <p:cNvSpPr txBox="1"/>
                  <p:nvPr/>
                </p:nvSpPr>
                <p:spPr>
                  <a:xfrm>
                    <a:off x="80137" y="95567"/>
                    <a:ext cx="2113011"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defTabSz="457200">
                      <a:defRPr>
                        <a:solidFill>
                          <a:srgbClr val="FFFFFF"/>
                        </a:solidFill>
                        <a:latin typeface="Century Schoolbook"/>
                        <a:ea typeface="Century Schoolbook"/>
                        <a:cs typeface="Century Schoolbook"/>
                        <a:sym typeface="Century Schoolbook"/>
                      </a:defRPr>
                    </a:lvl1pPr>
                  </a:lstStyle>
                  <a:p>
                    <a:r>
                      <a:rPr dirty="0">
                        <a:solidFill>
                          <a:schemeClr val="tx1"/>
                        </a:solidFill>
                      </a:rPr>
                      <a:t>Settlement Bank</a:t>
                    </a:r>
                  </a:p>
                </p:txBody>
              </p:sp>
            </p:grpSp>
            <p:sp>
              <p:nvSpPr>
                <p:cNvPr id="25" name="Straight Arrow Connector 68">
                  <a:extLst>
                    <a:ext uri="{FF2B5EF4-FFF2-40B4-BE49-F238E27FC236}">
                      <a16:creationId xmlns:a16="http://schemas.microsoft.com/office/drawing/2014/main" id="{047F76B4-D9A2-4855-925B-AFACAEFC2B4C}"/>
                    </a:ext>
                  </a:extLst>
                </p:cNvPr>
                <p:cNvSpPr/>
                <p:nvPr/>
              </p:nvSpPr>
              <p:spPr>
                <a:xfrm flipV="1">
                  <a:off x="1448319" y="5057974"/>
                  <a:ext cx="5086351" cy="2"/>
                </a:xfrm>
                <a:prstGeom prst="line">
                  <a:avLst/>
                </a:prstGeom>
                <a:noFill/>
                <a:ln w="9525" cap="flat">
                  <a:solidFill>
                    <a:srgbClr val="000000"/>
                  </a:solidFill>
                  <a:prstDash val="dash"/>
                  <a:round/>
                  <a:tailEnd type="triangle" w="med" len="med"/>
                </a:ln>
                <a:effectLst/>
              </p:spPr>
              <p:txBody>
                <a:bodyPr wrap="square" lIns="45718" tIns="45718" rIns="45718" bIns="45718" numCol="1" anchor="t">
                  <a:noAutofit/>
                </a:bodyPr>
                <a:lstStyle/>
                <a:p>
                  <a:endParaRPr/>
                </a:p>
              </p:txBody>
            </p:sp>
            <p:sp>
              <p:nvSpPr>
                <p:cNvPr id="26" name="Straight Arrow Connector 69">
                  <a:extLst>
                    <a:ext uri="{FF2B5EF4-FFF2-40B4-BE49-F238E27FC236}">
                      <a16:creationId xmlns:a16="http://schemas.microsoft.com/office/drawing/2014/main" id="{0077DA01-2CBF-4FBC-AFC8-6CBE51F230F4}"/>
                    </a:ext>
                  </a:extLst>
                </p:cNvPr>
                <p:cNvSpPr/>
                <p:nvPr/>
              </p:nvSpPr>
              <p:spPr>
                <a:xfrm flipV="1">
                  <a:off x="1862970" y="3838774"/>
                  <a:ext cx="914086" cy="958472"/>
                </a:xfrm>
                <a:prstGeom prst="line">
                  <a:avLst/>
                </a:prstGeom>
                <a:noFill/>
                <a:ln w="9525" cap="flat">
                  <a:solidFill>
                    <a:srgbClr val="000000"/>
                  </a:solidFill>
                  <a:prstDash val="solid"/>
                  <a:round/>
                  <a:tailEnd type="triangle" w="med" len="med"/>
                </a:ln>
                <a:effectLst/>
              </p:spPr>
              <p:txBody>
                <a:bodyPr wrap="square" lIns="45718" tIns="45718" rIns="45718" bIns="45718" numCol="1" anchor="t">
                  <a:noAutofit/>
                </a:bodyPr>
                <a:lstStyle/>
                <a:p>
                  <a:endParaRPr/>
                </a:p>
              </p:txBody>
            </p:sp>
            <p:sp>
              <p:nvSpPr>
                <p:cNvPr id="27" name="Straight Arrow Connector 70">
                  <a:extLst>
                    <a:ext uri="{FF2B5EF4-FFF2-40B4-BE49-F238E27FC236}">
                      <a16:creationId xmlns:a16="http://schemas.microsoft.com/office/drawing/2014/main" id="{C7379C23-0120-4596-A55C-3A76F04A807A}"/>
                    </a:ext>
                  </a:extLst>
                </p:cNvPr>
                <p:cNvSpPr/>
                <p:nvPr/>
              </p:nvSpPr>
              <p:spPr>
                <a:xfrm flipH="1" flipV="1">
                  <a:off x="5050343" y="3838774"/>
                  <a:ext cx="851229" cy="937002"/>
                </a:xfrm>
                <a:prstGeom prst="line">
                  <a:avLst/>
                </a:prstGeom>
                <a:noFill/>
                <a:ln w="9525" cap="flat">
                  <a:solidFill>
                    <a:srgbClr val="000000"/>
                  </a:solidFill>
                  <a:prstDash val="solid"/>
                  <a:round/>
                  <a:tailEnd type="triangle" w="med" len="med"/>
                </a:ln>
                <a:effectLst/>
              </p:spPr>
              <p:txBody>
                <a:bodyPr wrap="square" lIns="45718" tIns="45718" rIns="45718" bIns="45718" numCol="1" anchor="t">
                  <a:noAutofit/>
                </a:bodyPr>
                <a:lstStyle/>
                <a:p>
                  <a:endParaRPr/>
                </a:p>
              </p:txBody>
            </p:sp>
            <p:grpSp>
              <p:nvGrpSpPr>
                <p:cNvPr id="28" name="Rectangle 71">
                  <a:extLst>
                    <a:ext uri="{FF2B5EF4-FFF2-40B4-BE49-F238E27FC236}">
                      <a16:creationId xmlns:a16="http://schemas.microsoft.com/office/drawing/2014/main" id="{4A1DD3AD-05C7-49CE-B187-6BAB84897A29}"/>
                    </a:ext>
                  </a:extLst>
                </p:cNvPr>
                <p:cNvGrpSpPr/>
                <p:nvPr/>
              </p:nvGrpSpPr>
              <p:grpSpPr>
                <a:xfrm>
                  <a:off x="1109021" y="4472125"/>
                  <a:ext cx="753951" cy="650241"/>
                  <a:chOff x="0" y="0"/>
                  <a:chExt cx="753950" cy="650240"/>
                </a:xfrm>
              </p:grpSpPr>
              <p:sp>
                <p:nvSpPr>
                  <p:cNvPr id="52" name="Rectangle">
                    <a:extLst>
                      <a:ext uri="{FF2B5EF4-FFF2-40B4-BE49-F238E27FC236}">
                        <a16:creationId xmlns:a16="http://schemas.microsoft.com/office/drawing/2014/main" id="{EAE03F4E-A150-4983-98E2-E5774E760016}"/>
                      </a:ext>
                    </a:extLst>
                  </p:cNvPr>
                  <p:cNvSpPr/>
                  <p:nvPr/>
                </p:nvSpPr>
                <p:spPr>
                  <a:xfrm>
                    <a:off x="0" y="145355"/>
                    <a:ext cx="753951" cy="359530"/>
                  </a:xfrm>
                  <a:prstGeom prst="rect">
                    <a:avLst/>
                  </a:prstGeom>
                  <a:solidFill>
                    <a:srgbClr val="3494BA"/>
                  </a:solidFill>
                  <a:ln w="13970" cap="flat">
                    <a:solidFill>
                      <a:srgbClr val="266C88"/>
                    </a:solidFill>
                    <a:prstDash val="solid"/>
                    <a:round/>
                  </a:ln>
                  <a:effectLst/>
                </p:spPr>
                <p:txBody>
                  <a:bodyPr wrap="square" lIns="45718" tIns="45718" rIns="45718" bIns="45718" numCol="1" anchor="ctr">
                    <a:noAutofit/>
                  </a:bodyPr>
                  <a:lstStyle/>
                  <a:p>
                    <a:pPr algn="ctr" defTabSz="457200">
                      <a:defRPr>
                        <a:latin typeface="Arial"/>
                        <a:ea typeface="Arial"/>
                        <a:cs typeface="Arial"/>
                        <a:sym typeface="Arial"/>
                      </a:defRPr>
                    </a:pPr>
                    <a:endParaRPr/>
                  </a:p>
                </p:txBody>
              </p:sp>
              <p:sp>
                <p:nvSpPr>
                  <p:cNvPr id="53" name="MIPs">
                    <a:extLst>
                      <a:ext uri="{FF2B5EF4-FFF2-40B4-BE49-F238E27FC236}">
                        <a16:creationId xmlns:a16="http://schemas.microsoft.com/office/drawing/2014/main" id="{5EE76646-DB14-4AC2-BF46-C823FB580B6D}"/>
                      </a:ext>
                    </a:extLst>
                  </p:cNvPr>
                  <p:cNvSpPr txBox="1"/>
                  <p:nvPr/>
                </p:nvSpPr>
                <p:spPr>
                  <a:xfrm>
                    <a:off x="52705" y="0"/>
                    <a:ext cx="648541" cy="6502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defTabSz="457200">
                      <a:defRPr>
                        <a:solidFill>
                          <a:srgbClr val="FFFFFF"/>
                        </a:solidFill>
                        <a:latin typeface="Century Schoolbook"/>
                        <a:ea typeface="Century Schoolbook"/>
                        <a:cs typeface="Century Schoolbook"/>
                        <a:sym typeface="Century Schoolbook"/>
                      </a:defRPr>
                    </a:lvl1pPr>
                  </a:lstStyle>
                  <a:p>
                    <a:r>
                      <a:rPr>
                        <a:solidFill>
                          <a:schemeClr val="tx1"/>
                        </a:solidFill>
                      </a:rPr>
                      <a:t>MIPs</a:t>
                    </a:r>
                  </a:p>
                </p:txBody>
              </p:sp>
            </p:grpSp>
            <p:grpSp>
              <p:nvGrpSpPr>
                <p:cNvPr id="29" name="Rectangle 72">
                  <a:extLst>
                    <a:ext uri="{FF2B5EF4-FFF2-40B4-BE49-F238E27FC236}">
                      <a16:creationId xmlns:a16="http://schemas.microsoft.com/office/drawing/2014/main" id="{86D74328-E82A-46BF-95B1-68E3A7AE0008}"/>
                    </a:ext>
                  </a:extLst>
                </p:cNvPr>
                <p:cNvGrpSpPr/>
                <p:nvPr/>
              </p:nvGrpSpPr>
              <p:grpSpPr>
                <a:xfrm>
                  <a:off x="5901570" y="4450656"/>
                  <a:ext cx="753951" cy="650241"/>
                  <a:chOff x="0" y="0"/>
                  <a:chExt cx="753950" cy="650240"/>
                </a:xfrm>
              </p:grpSpPr>
              <p:sp>
                <p:nvSpPr>
                  <p:cNvPr id="50" name="Rectangle">
                    <a:extLst>
                      <a:ext uri="{FF2B5EF4-FFF2-40B4-BE49-F238E27FC236}">
                        <a16:creationId xmlns:a16="http://schemas.microsoft.com/office/drawing/2014/main" id="{1163EF63-5D34-4C84-9D5B-7D3A84D08091}"/>
                      </a:ext>
                    </a:extLst>
                  </p:cNvPr>
                  <p:cNvSpPr/>
                  <p:nvPr/>
                </p:nvSpPr>
                <p:spPr>
                  <a:xfrm>
                    <a:off x="0" y="145355"/>
                    <a:ext cx="753951" cy="359530"/>
                  </a:xfrm>
                  <a:prstGeom prst="rect">
                    <a:avLst/>
                  </a:prstGeom>
                  <a:solidFill>
                    <a:srgbClr val="3494BA"/>
                  </a:solidFill>
                  <a:ln w="13970" cap="flat">
                    <a:solidFill>
                      <a:srgbClr val="266C88"/>
                    </a:solidFill>
                    <a:prstDash val="solid"/>
                    <a:round/>
                  </a:ln>
                  <a:effectLst/>
                </p:spPr>
                <p:txBody>
                  <a:bodyPr wrap="square" lIns="45718" tIns="45718" rIns="45718" bIns="45718" numCol="1" anchor="ctr">
                    <a:noAutofit/>
                  </a:bodyPr>
                  <a:lstStyle/>
                  <a:p>
                    <a:pPr algn="ctr" defTabSz="457200">
                      <a:defRPr>
                        <a:latin typeface="Arial"/>
                        <a:ea typeface="Arial"/>
                        <a:cs typeface="Arial"/>
                        <a:sym typeface="Arial"/>
                      </a:defRPr>
                    </a:pPr>
                    <a:endParaRPr/>
                  </a:p>
                </p:txBody>
              </p:sp>
              <p:sp>
                <p:nvSpPr>
                  <p:cNvPr id="51" name="MIPs">
                    <a:extLst>
                      <a:ext uri="{FF2B5EF4-FFF2-40B4-BE49-F238E27FC236}">
                        <a16:creationId xmlns:a16="http://schemas.microsoft.com/office/drawing/2014/main" id="{BCCB1D35-7D02-4791-9889-2A89FA33C7D8}"/>
                      </a:ext>
                    </a:extLst>
                  </p:cNvPr>
                  <p:cNvSpPr txBox="1"/>
                  <p:nvPr/>
                </p:nvSpPr>
                <p:spPr>
                  <a:xfrm>
                    <a:off x="52705" y="0"/>
                    <a:ext cx="648541" cy="6502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defTabSz="457200">
                      <a:defRPr>
                        <a:solidFill>
                          <a:srgbClr val="FFFFFF"/>
                        </a:solidFill>
                        <a:latin typeface="Century Schoolbook"/>
                        <a:ea typeface="Century Schoolbook"/>
                        <a:cs typeface="Century Schoolbook"/>
                        <a:sym typeface="Century Schoolbook"/>
                      </a:defRPr>
                    </a:lvl1pPr>
                  </a:lstStyle>
                  <a:p>
                    <a:r>
                      <a:rPr>
                        <a:solidFill>
                          <a:schemeClr val="tx1"/>
                        </a:solidFill>
                      </a:rPr>
                      <a:t>MIPs</a:t>
                    </a:r>
                  </a:p>
                </p:txBody>
              </p:sp>
            </p:grpSp>
            <p:pic>
              <p:nvPicPr>
                <p:cNvPr id="30" name="Graphic 73" descr="Graphic 73">
                  <a:extLst>
                    <a:ext uri="{FF2B5EF4-FFF2-40B4-BE49-F238E27FC236}">
                      <a16:creationId xmlns:a16="http://schemas.microsoft.com/office/drawing/2014/main" id="{800E8928-263B-4BA6-9F81-7C4D13E167C0}"/>
                    </a:ext>
                  </a:extLst>
                </p:cNvPr>
                <p:cNvPicPr>
                  <a:picLocks noChangeAspect="1"/>
                </p:cNvPicPr>
                <p:nvPr/>
              </p:nvPicPr>
              <p:blipFill>
                <a:blip r:embed="rId6"/>
                <a:stretch>
                  <a:fillRect/>
                </a:stretch>
              </p:blipFill>
              <p:spPr>
                <a:xfrm>
                  <a:off x="2864734" y="89773"/>
                  <a:ext cx="685801" cy="914400"/>
                </a:xfrm>
                <a:prstGeom prst="rect">
                  <a:avLst/>
                </a:prstGeom>
                <a:ln w="12700" cap="flat">
                  <a:noFill/>
                  <a:miter lim="400000"/>
                </a:ln>
                <a:effectLst/>
              </p:spPr>
            </p:pic>
            <p:pic>
              <p:nvPicPr>
                <p:cNvPr id="31" name="Graphic 74" descr="Graphic 74">
                  <a:extLst>
                    <a:ext uri="{FF2B5EF4-FFF2-40B4-BE49-F238E27FC236}">
                      <a16:creationId xmlns:a16="http://schemas.microsoft.com/office/drawing/2014/main" id="{791E6AE9-09F0-4691-AE82-47EC621A1788}"/>
                    </a:ext>
                  </a:extLst>
                </p:cNvPr>
                <p:cNvPicPr>
                  <a:picLocks noChangeAspect="1"/>
                </p:cNvPicPr>
                <p:nvPr/>
              </p:nvPicPr>
              <p:blipFill>
                <a:blip r:embed="rId7"/>
                <a:stretch>
                  <a:fillRect/>
                </a:stretch>
              </p:blipFill>
              <p:spPr>
                <a:xfrm>
                  <a:off x="4217431" y="1027064"/>
                  <a:ext cx="590979" cy="787972"/>
                </a:xfrm>
                <a:prstGeom prst="rect">
                  <a:avLst/>
                </a:prstGeom>
                <a:ln w="12700" cap="flat">
                  <a:noFill/>
                  <a:miter lim="400000"/>
                </a:ln>
                <a:effectLst/>
              </p:spPr>
            </p:pic>
            <p:sp>
              <p:nvSpPr>
                <p:cNvPr id="32" name="TextBox 75">
                  <a:extLst>
                    <a:ext uri="{FF2B5EF4-FFF2-40B4-BE49-F238E27FC236}">
                      <a16:creationId xmlns:a16="http://schemas.microsoft.com/office/drawing/2014/main" id="{A7B07051-69DF-47EA-93EE-8C40C8446B02}"/>
                    </a:ext>
                  </a:extLst>
                </p:cNvPr>
                <p:cNvSpPr txBox="1"/>
                <p:nvPr/>
              </p:nvSpPr>
              <p:spPr>
                <a:xfrm>
                  <a:off x="3530008" y="393704"/>
                  <a:ext cx="1954596"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defTabSz="457200">
                    <a:defRPr>
                      <a:solidFill>
                        <a:srgbClr val="FFFFFF"/>
                      </a:solidFill>
                      <a:latin typeface="Century Schoolbook"/>
                      <a:ea typeface="Century Schoolbook"/>
                      <a:cs typeface="Century Schoolbook"/>
                      <a:sym typeface="Century Schoolbook"/>
                    </a:defRPr>
                  </a:lvl1pPr>
                </a:lstStyle>
                <a:p>
                  <a:r>
                    <a:rPr>
                      <a:solidFill>
                        <a:schemeClr val="tx1"/>
                      </a:solidFill>
                    </a:rPr>
                    <a:t>Payment by Card</a:t>
                  </a:r>
                </a:p>
              </p:txBody>
            </p:sp>
            <p:sp>
              <p:nvSpPr>
                <p:cNvPr id="33" name="TextBox 76">
                  <a:extLst>
                    <a:ext uri="{FF2B5EF4-FFF2-40B4-BE49-F238E27FC236}">
                      <a16:creationId xmlns:a16="http://schemas.microsoft.com/office/drawing/2014/main" id="{B8729522-0094-48B4-87C1-56500C500EE6}"/>
                    </a:ext>
                  </a:extLst>
                </p:cNvPr>
                <p:cNvSpPr txBox="1"/>
                <p:nvPr/>
              </p:nvSpPr>
              <p:spPr>
                <a:xfrm>
                  <a:off x="3416783" y="1292371"/>
                  <a:ext cx="933709"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defTabSz="457200">
                    <a:defRPr>
                      <a:solidFill>
                        <a:srgbClr val="FFFFFF"/>
                      </a:solidFill>
                      <a:latin typeface="Century Schoolbook"/>
                      <a:ea typeface="Century Schoolbook"/>
                      <a:cs typeface="Century Schoolbook"/>
                      <a:sym typeface="Century Schoolbook"/>
                    </a:defRPr>
                  </a:lvl1pPr>
                </a:lstStyle>
                <a:p>
                  <a:r>
                    <a:rPr dirty="0">
                      <a:solidFill>
                        <a:schemeClr val="tx1"/>
                      </a:solidFill>
                    </a:rPr>
                    <a:t>Product</a:t>
                  </a:r>
                </a:p>
              </p:txBody>
            </p:sp>
            <p:sp>
              <p:nvSpPr>
                <p:cNvPr id="34" name="TextBox 77">
                  <a:extLst>
                    <a:ext uri="{FF2B5EF4-FFF2-40B4-BE49-F238E27FC236}">
                      <a16:creationId xmlns:a16="http://schemas.microsoft.com/office/drawing/2014/main" id="{FFFE106A-2D86-47F5-8FBA-0F04CB76BDEE}"/>
                    </a:ext>
                  </a:extLst>
                </p:cNvPr>
                <p:cNvSpPr txBox="1"/>
                <p:nvPr/>
              </p:nvSpPr>
              <p:spPr>
                <a:xfrm rot="16200000">
                  <a:off x="-592339" y="2749852"/>
                  <a:ext cx="2081062"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defTabSz="457200">
                    <a:defRPr>
                      <a:solidFill>
                        <a:srgbClr val="FFFFFF"/>
                      </a:solidFill>
                      <a:latin typeface="Century Schoolbook"/>
                      <a:ea typeface="Century Schoolbook"/>
                      <a:cs typeface="Century Schoolbook"/>
                      <a:sym typeface="Century Schoolbook"/>
                    </a:defRPr>
                  </a:lvl1pPr>
                </a:lstStyle>
                <a:p>
                  <a:r>
                    <a:rPr dirty="0">
                      <a:solidFill>
                        <a:schemeClr val="tx1"/>
                      </a:solidFill>
                    </a:rPr>
                    <a:t>Amount Deducted </a:t>
                  </a:r>
                </a:p>
              </p:txBody>
            </p:sp>
            <p:sp>
              <p:nvSpPr>
                <p:cNvPr id="35" name="TextBox 78">
                  <a:extLst>
                    <a:ext uri="{FF2B5EF4-FFF2-40B4-BE49-F238E27FC236}">
                      <a16:creationId xmlns:a16="http://schemas.microsoft.com/office/drawing/2014/main" id="{D8AA625F-38FA-4328-B0F7-8939E5E8AE97}"/>
                    </a:ext>
                  </a:extLst>
                </p:cNvPr>
                <p:cNvSpPr txBox="1"/>
                <p:nvPr/>
              </p:nvSpPr>
              <p:spPr>
                <a:xfrm rot="5400000">
                  <a:off x="6348324" y="2664422"/>
                  <a:ext cx="2283171" cy="3581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defTabSz="457200">
                    <a:defRPr sz="1700">
                      <a:solidFill>
                        <a:srgbClr val="FFFFFF"/>
                      </a:solidFill>
                      <a:latin typeface="Century Schoolbook"/>
                      <a:ea typeface="Century Schoolbook"/>
                      <a:cs typeface="Century Schoolbook"/>
                      <a:sym typeface="Century Schoolbook"/>
                    </a:defRPr>
                  </a:lvl1pPr>
                </a:lstStyle>
                <a:p>
                  <a:r>
                    <a:rPr>
                      <a:solidFill>
                        <a:schemeClr val="tx1"/>
                      </a:solidFill>
                    </a:rPr>
                    <a:t>Payment to Merchant</a:t>
                  </a:r>
                </a:p>
              </p:txBody>
            </p:sp>
            <p:sp>
              <p:nvSpPr>
                <p:cNvPr id="36" name="TextBox 79">
                  <a:extLst>
                    <a:ext uri="{FF2B5EF4-FFF2-40B4-BE49-F238E27FC236}">
                      <a16:creationId xmlns:a16="http://schemas.microsoft.com/office/drawing/2014/main" id="{E1770892-77F0-4408-B2F0-1C624F897F90}"/>
                    </a:ext>
                  </a:extLst>
                </p:cNvPr>
                <p:cNvSpPr txBox="1"/>
                <p:nvPr/>
              </p:nvSpPr>
              <p:spPr>
                <a:xfrm>
                  <a:off x="1756290" y="5050668"/>
                  <a:ext cx="4138016"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defTabSz="457200">
                    <a:defRPr>
                      <a:solidFill>
                        <a:srgbClr val="FFFFFF"/>
                      </a:solidFill>
                      <a:latin typeface="Century Schoolbook"/>
                      <a:ea typeface="Century Schoolbook"/>
                      <a:cs typeface="Century Schoolbook"/>
                      <a:sym typeface="Century Schoolbook"/>
                    </a:defRPr>
                  </a:lvl1pPr>
                </a:lstStyle>
                <a:p>
                  <a:r>
                    <a:rPr>
                      <a:solidFill>
                        <a:schemeClr val="tx1"/>
                      </a:solidFill>
                    </a:rPr>
                    <a:t>Transfer of funds less transaction fees</a:t>
                  </a:r>
                </a:p>
              </p:txBody>
            </p:sp>
            <p:sp>
              <p:nvSpPr>
                <p:cNvPr id="37" name="TextBox 80">
                  <a:extLst>
                    <a:ext uri="{FF2B5EF4-FFF2-40B4-BE49-F238E27FC236}">
                      <a16:creationId xmlns:a16="http://schemas.microsoft.com/office/drawing/2014/main" id="{A1A9A611-5800-4E66-8414-914C0AC3053A}"/>
                    </a:ext>
                  </a:extLst>
                </p:cNvPr>
                <p:cNvSpPr txBox="1"/>
                <p:nvPr/>
              </p:nvSpPr>
              <p:spPr>
                <a:xfrm rot="2968455">
                  <a:off x="4485638" y="3441316"/>
                  <a:ext cx="1958725"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defTabSz="457200">
                    <a:defRPr>
                      <a:solidFill>
                        <a:srgbClr val="FFFFFF"/>
                      </a:solidFill>
                      <a:latin typeface="Century Schoolbook"/>
                      <a:ea typeface="Century Schoolbook"/>
                      <a:cs typeface="Century Schoolbook"/>
                      <a:sym typeface="Century Schoolbook"/>
                    </a:defRPr>
                  </a:lvl1pPr>
                </a:lstStyle>
                <a:p>
                  <a:r>
                    <a:rPr>
                      <a:solidFill>
                        <a:schemeClr val="tx1"/>
                      </a:solidFill>
                    </a:rPr>
                    <a:t>Transaction Data</a:t>
                  </a:r>
                </a:p>
              </p:txBody>
            </p:sp>
            <p:sp>
              <p:nvSpPr>
                <p:cNvPr id="38" name="TextBox 81">
                  <a:extLst>
                    <a:ext uri="{FF2B5EF4-FFF2-40B4-BE49-F238E27FC236}">
                      <a16:creationId xmlns:a16="http://schemas.microsoft.com/office/drawing/2014/main" id="{71623023-3B2A-4204-B50E-FB540DD936C7}"/>
                    </a:ext>
                  </a:extLst>
                </p:cNvPr>
                <p:cNvSpPr txBox="1"/>
                <p:nvPr/>
              </p:nvSpPr>
              <p:spPr>
                <a:xfrm rot="18394094">
                  <a:off x="942790" y="3388624"/>
                  <a:ext cx="1577205"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defTabSz="457200">
                    <a:defRPr>
                      <a:solidFill>
                        <a:srgbClr val="FFFFFF"/>
                      </a:solidFill>
                      <a:latin typeface="Century Schoolbook"/>
                      <a:ea typeface="Century Schoolbook"/>
                      <a:cs typeface="Century Schoolbook"/>
                      <a:sym typeface="Century Schoolbook"/>
                    </a:defRPr>
                  </a:lvl1pPr>
                </a:lstStyle>
                <a:p>
                  <a:r>
                    <a:rPr>
                      <a:solidFill>
                        <a:schemeClr val="tx1"/>
                      </a:solidFill>
                    </a:rPr>
                    <a:t>Authorization</a:t>
                  </a:r>
                </a:p>
              </p:txBody>
            </p:sp>
            <p:sp>
              <p:nvSpPr>
                <p:cNvPr id="39" name="TextBox 82">
                  <a:extLst>
                    <a:ext uri="{FF2B5EF4-FFF2-40B4-BE49-F238E27FC236}">
                      <a16:creationId xmlns:a16="http://schemas.microsoft.com/office/drawing/2014/main" id="{4500194C-96E7-4F18-92EA-5BB9057CBC20}"/>
                    </a:ext>
                  </a:extLst>
                </p:cNvPr>
                <p:cNvSpPr txBox="1"/>
                <p:nvPr/>
              </p:nvSpPr>
              <p:spPr>
                <a:xfrm rot="18430382">
                  <a:off x="1224622" y="3664094"/>
                  <a:ext cx="1958725"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defTabSz="457200">
                    <a:defRPr>
                      <a:solidFill>
                        <a:srgbClr val="FFFFFF"/>
                      </a:solidFill>
                      <a:latin typeface="Century Schoolbook"/>
                      <a:ea typeface="Century Schoolbook"/>
                      <a:cs typeface="Century Schoolbook"/>
                      <a:sym typeface="Century Schoolbook"/>
                    </a:defRPr>
                  </a:lvl1pPr>
                </a:lstStyle>
                <a:p>
                  <a:r>
                    <a:rPr dirty="0">
                      <a:solidFill>
                        <a:schemeClr val="tx1"/>
                      </a:solidFill>
                    </a:rPr>
                    <a:t>Transaction Data</a:t>
                  </a:r>
                </a:p>
              </p:txBody>
            </p:sp>
            <p:sp>
              <p:nvSpPr>
                <p:cNvPr id="40" name="TextBox 83">
                  <a:extLst>
                    <a:ext uri="{FF2B5EF4-FFF2-40B4-BE49-F238E27FC236}">
                      <a16:creationId xmlns:a16="http://schemas.microsoft.com/office/drawing/2014/main" id="{34A48AC1-34B3-4748-BB24-49014088ADF5}"/>
                    </a:ext>
                  </a:extLst>
                </p:cNvPr>
                <p:cNvSpPr txBox="1"/>
                <p:nvPr/>
              </p:nvSpPr>
              <p:spPr>
                <a:xfrm rot="2904776">
                  <a:off x="5237956" y="3248077"/>
                  <a:ext cx="1577205" cy="3708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tIns="45719" rIns="45719" bIns="45719" numCol="1" anchor="t">
                  <a:spAutoFit/>
                </a:bodyPr>
                <a:lstStyle>
                  <a:lvl1pPr defTabSz="457200">
                    <a:defRPr>
                      <a:solidFill>
                        <a:srgbClr val="FFFFFF"/>
                      </a:solidFill>
                      <a:latin typeface="Century Schoolbook"/>
                      <a:ea typeface="Century Schoolbook"/>
                      <a:cs typeface="Century Schoolbook"/>
                      <a:sym typeface="Century Schoolbook"/>
                    </a:defRPr>
                  </a:lvl1pPr>
                </a:lstStyle>
                <a:p>
                  <a:r>
                    <a:rPr dirty="0">
                      <a:solidFill>
                        <a:schemeClr val="tx1"/>
                      </a:solidFill>
                    </a:rPr>
                    <a:t>Authorization</a:t>
                  </a:r>
                </a:p>
              </p:txBody>
            </p:sp>
            <p:grpSp>
              <p:nvGrpSpPr>
                <p:cNvPr id="41" name="Flowchart: Process 84">
                  <a:extLst>
                    <a:ext uri="{FF2B5EF4-FFF2-40B4-BE49-F238E27FC236}">
                      <a16:creationId xmlns:a16="http://schemas.microsoft.com/office/drawing/2014/main" id="{7C9F9852-CD83-40B9-B220-FD752E880341}"/>
                    </a:ext>
                  </a:extLst>
                </p:cNvPr>
                <p:cNvGrpSpPr/>
                <p:nvPr/>
              </p:nvGrpSpPr>
              <p:grpSpPr>
                <a:xfrm>
                  <a:off x="5625023" y="1548011"/>
                  <a:ext cx="1035844" cy="309899"/>
                  <a:chOff x="0" y="0"/>
                  <a:chExt cx="1035842" cy="309897"/>
                </a:xfrm>
              </p:grpSpPr>
              <p:sp>
                <p:nvSpPr>
                  <p:cNvPr id="48" name="Rectangle">
                    <a:extLst>
                      <a:ext uri="{FF2B5EF4-FFF2-40B4-BE49-F238E27FC236}">
                        <a16:creationId xmlns:a16="http://schemas.microsoft.com/office/drawing/2014/main" id="{62AA93E5-4380-4679-91B6-4EB45679DF61}"/>
                      </a:ext>
                    </a:extLst>
                  </p:cNvPr>
                  <p:cNvSpPr/>
                  <p:nvPr/>
                </p:nvSpPr>
                <p:spPr>
                  <a:xfrm>
                    <a:off x="0" y="0"/>
                    <a:ext cx="1035843" cy="309898"/>
                  </a:xfrm>
                  <a:prstGeom prst="rect">
                    <a:avLst/>
                  </a:prstGeom>
                  <a:noFill/>
                  <a:ln w="9525" cap="flat">
                    <a:noFill/>
                    <a:prstDash val="solid"/>
                    <a:round/>
                  </a:ln>
                  <a:effectLst/>
                </p:spPr>
                <p:txBody>
                  <a:bodyPr wrap="square" lIns="45718" tIns="45718" rIns="45718" bIns="45718" numCol="1" anchor="ctr">
                    <a:noAutofit/>
                  </a:bodyPr>
                  <a:lstStyle/>
                  <a:p>
                    <a:pPr algn="ctr" defTabSz="457200">
                      <a:defRPr>
                        <a:latin typeface="Arial"/>
                        <a:ea typeface="Arial"/>
                        <a:cs typeface="Arial"/>
                        <a:sym typeface="Arial"/>
                      </a:defRPr>
                    </a:pPr>
                    <a:endParaRPr dirty="0"/>
                  </a:p>
                </p:txBody>
              </p:sp>
              <p:sp>
                <p:nvSpPr>
                  <p:cNvPr id="49" name="Merchant">
                    <a:extLst>
                      <a:ext uri="{FF2B5EF4-FFF2-40B4-BE49-F238E27FC236}">
                        <a16:creationId xmlns:a16="http://schemas.microsoft.com/office/drawing/2014/main" id="{8F3A10F1-5E0D-4AF9-8586-0EDF3BFC89AA}"/>
                      </a:ext>
                    </a:extLst>
                  </p:cNvPr>
                  <p:cNvSpPr txBox="1"/>
                  <p:nvPr/>
                </p:nvSpPr>
                <p:spPr>
                  <a:xfrm>
                    <a:off x="50482" y="1278"/>
                    <a:ext cx="934879" cy="3073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defTabSz="457200">
                      <a:defRPr sz="1400">
                        <a:solidFill>
                          <a:srgbClr val="FFFFFF"/>
                        </a:solidFill>
                        <a:latin typeface="Century Schoolbook"/>
                        <a:ea typeface="Century Schoolbook"/>
                        <a:cs typeface="Century Schoolbook"/>
                        <a:sym typeface="Century Schoolbook"/>
                      </a:defRPr>
                    </a:lvl1pPr>
                  </a:lstStyle>
                  <a:p>
                    <a:r>
                      <a:rPr dirty="0">
                        <a:solidFill>
                          <a:schemeClr val="tx1"/>
                        </a:solidFill>
                      </a:rPr>
                      <a:t>Merchant</a:t>
                    </a:r>
                  </a:p>
                </p:txBody>
              </p:sp>
            </p:grpSp>
            <p:grpSp>
              <p:nvGrpSpPr>
                <p:cNvPr id="42" name="Flowchart: Process 85">
                  <a:extLst>
                    <a:ext uri="{FF2B5EF4-FFF2-40B4-BE49-F238E27FC236}">
                      <a16:creationId xmlns:a16="http://schemas.microsoft.com/office/drawing/2014/main" id="{4040EC37-415C-4C05-9BCA-E210934E1E99}"/>
                    </a:ext>
                  </a:extLst>
                </p:cNvPr>
                <p:cNvGrpSpPr/>
                <p:nvPr/>
              </p:nvGrpSpPr>
              <p:grpSpPr>
                <a:xfrm>
                  <a:off x="6053970" y="5430723"/>
                  <a:ext cx="1744506" cy="307341"/>
                  <a:chOff x="0" y="0"/>
                  <a:chExt cx="1744504" cy="307340"/>
                </a:xfrm>
              </p:grpSpPr>
              <p:sp>
                <p:nvSpPr>
                  <p:cNvPr id="46" name="Rectangle">
                    <a:extLst>
                      <a:ext uri="{FF2B5EF4-FFF2-40B4-BE49-F238E27FC236}">
                        <a16:creationId xmlns:a16="http://schemas.microsoft.com/office/drawing/2014/main" id="{5578CB4B-7959-44A8-9F45-66591EB4D46A}"/>
                      </a:ext>
                    </a:extLst>
                  </p:cNvPr>
                  <p:cNvSpPr/>
                  <p:nvPr/>
                </p:nvSpPr>
                <p:spPr>
                  <a:xfrm>
                    <a:off x="0" y="3487"/>
                    <a:ext cx="1744505" cy="300366"/>
                  </a:xfrm>
                  <a:prstGeom prst="rect">
                    <a:avLst/>
                  </a:prstGeom>
                  <a:noFill/>
                  <a:ln w="9525" cap="flat">
                    <a:noFill/>
                    <a:prstDash val="solid"/>
                    <a:round/>
                  </a:ln>
                  <a:effectLst/>
                </p:spPr>
                <p:txBody>
                  <a:bodyPr wrap="square" lIns="45718" tIns="45718" rIns="45718" bIns="45718" numCol="1" anchor="ctr">
                    <a:noAutofit/>
                  </a:bodyPr>
                  <a:lstStyle/>
                  <a:p>
                    <a:pPr algn="ctr" defTabSz="457200">
                      <a:defRPr>
                        <a:latin typeface="Arial"/>
                        <a:ea typeface="Arial"/>
                        <a:cs typeface="Arial"/>
                        <a:sym typeface="Arial"/>
                      </a:defRPr>
                    </a:pPr>
                    <a:endParaRPr/>
                  </a:p>
                </p:txBody>
              </p:sp>
              <p:sp>
                <p:nvSpPr>
                  <p:cNvPr id="47" name="Merchant’s Bank">
                    <a:extLst>
                      <a:ext uri="{FF2B5EF4-FFF2-40B4-BE49-F238E27FC236}">
                        <a16:creationId xmlns:a16="http://schemas.microsoft.com/office/drawing/2014/main" id="{D529B858-F74D-4F1D-B408-2F7298C63A16}"/>
                      </a:ext>
                    </a:extLst>
                  </p:cNvPr>
                  <p:cNvSpPr txBox="1"/>
                  <p:nvPr/>
                </p:nvSpPr>
                <p:spPr>
                  <a:xfrm>
                    <a:off x="50482" y="-1"/>
                    <a:ext cx="1643541" cy="3073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defTabSz="457200">
                      <a:defRPr sz="1400">
                        <a:solidFill>
                          <a:srgbClr val="FFFFFF"/>
                        </a:solidFill>
                        <a:latin typeface="Century Schoolbook"/>
                        <a:ea typeface="Century Schoolbook"/>
                        <a:cs typeface="Century Schoolbook"/>
                        <a:sym typeface="Century Schoolbook"/>
                      </a:defRPr>
                    </a:lvl1pPr>
                  </a:lstStyle>
                  <a:p>
                    <a:r>
                      <a:rPr dirty="0">
                        <a:solidFill>
                          <a:schemeClr val="tx1"/>
                        </a:solidFill>
                      </a:rPr>
                      <a:t>Merchant’s Bank</a:t>
                    </a:r>
                  </a:p>
                </p:txBody>
              </p:sp>
            </p:grpSp>
            <p:grpSp>
              <p:nvGrpSpPr>
                <p:cNvPr id="43" name="Flowchart: Process 86">
                  <a:extLst>
                    <a:ext uri="{FF2B5EF4-FFF2-40B4-BE49-F238E27FC236}">
                      <a16:creationId xmlns:a16="http://schemas.microsoft.com/office/drawing/2014/main" id="{7012E96C-5381-4B81-AC23-04E23AA43283}"/>
                    </a:ext>
                  </a:extLst>
                </p:cNvPr>
                <p:cNvGrpSpPr/>
                <p:nvPr/>
              </p:nvGrpSpPr>
              <p:grpSpPr>
                <a:xfrm>
                  <a:off x="0" y="5422003"/>
                  <a:ext cx="1253371" cy="309899"/>
                  <a:chOff x="0" y="0"/>
                  <a:chExt cx="1253370" cy="309897"/>
                </a:xfrm>
              </p:grpSpPr>
              <p:sp>
                <p:nvSpPr>
                  <p:cNvPr id="44" name="Rectangle">
                    <a:extLst>
                      <a:ext uri="{FF2B5EF4-FFF2-40B4-BE49-F238E27FC236}">
                        <a16:creationId xmlns:a16="http://schemas.microsoft.com/office/drawing/2014/main" id="{217E13B1-9214-4474-ACA5-C052DF354C49}"/>
                      </a:ext>
                    </a:extLst>
                  </p:cNvPr>
                  <p:cNvSpPr/>
                  <p:nvPr/>
                </p:nvSpPr>
                <p:spPr>
                  <a:xfrm>
                    <a:off x="-1" y="0"/>
                    <a:ext cx="1253372" cy="309898"/>
                  </a:xfrm>
                  <a:prstGeom prst="rect">
                    <a:avLst/>
                  </a:prstGeom>
                  <a:noFill/>
                  <a:ln w="9525" cap="flat">
                    <a:noFill/>
                    <a:prstDash val="solid"/>
                    <a:round/>
                  </a:ln>
                  <a:effectLst/>
                </p:spPr>
                <p:txBody>
                  <a:bodyPr wrap="square" lIns="45718" tIns="45718" rIns="45718" bIns="45718" numCol="1" anchor="ctr">
                    <a:noAutofit/>
                  </a:bodyPr>
                  <a:lstStyle/>
                  <a:p>
                    <a:pPr algn="ctr" defTabSz="457200">
                      <a:defRPr>
                        <a:latin typeface="Arial"/>
                        <a:ea typeface="Arial"/>
                        <a:cs typeface="Arial"/>
                        <a:sym typeface="Arial"/>
                      </a:defRPr>
                    </a:pPr>
                    <a:endParaRPr/>
                  </a:p>
                </p:txBody>
              </p:sp>
              <p:sp>
                <p:nvSpPr>
                  <p:cNvPr id="45" name="Issuer Bank">
                    <a:extLst>
                      <a:ext uri="{FF2B5EF4-FFF2-40B4-BE49-F238E27FC236}">
                        <a16:creationId xmlns:a16="http://schemas.microsoft.com/office/drawing/2014/main" id="{279B79BC-71A7-48BD-BDC2-FF69B1CDEFB7}"/>
                      </a:ext>
                    </a:extLst>
                  </p:cNvPr>
                  <p:cNvSpPr txBox="1"/>
                  <p:nvPr/>
                </p:nvSpPr>
                <p:spPr>
                  <a:xfrm>
                    <a:off x="50482" y="1278"/>
                    <a:ext cx="1152406" cy="3073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defTabSz="457200">
                      <a:defRPr sz="1400">
                        <a:solidFill>
                          <a:srgbClr val="FFFFFF"/>
                        </a:solidFill>
                        <a:latin typeface="Century Schoolbook"/>
                        <a:ea typeface="Century Schoolbook"/>
                        <a:cs typeface="Century Schoolbook"/>
                        <a:sym typeface="Century Schoolbook"/>
                      </a:defRPr>
                    </a:lvl1pPr>
                  </a:lstStyle>
                  <a:p>
                    <a:r>
                      <a:rPr>
                        <a:solidFill>
                          <a:schemeClr val="tx1"/>
                        </a:solidFill>
                      </a:rPr>
                      <a:t>Issuer Bank</a:t>
                    </a:r>
                  </a:p>
                </p:txBody>
              </p:sp>
            </p:grpSp>
          </p:grpSp>
          <p:grpSp>
            <p:nvGrpSpPr>
              <p:cNvPr id="58" name="Flowchart: Process 93">
                <a:extLst>
                  <a:ext uri="{FF2B5EF4-FFF2-40B4-BE49-F238E27FC236}">
                    <a16:creationId xmlns:a16="http://schemas.microsoft.com/office/drawing/2014/main" id="{8F98BE06-B015-47A6-9C52-1DFEA15E3AFD}"/>
                  </a:ext>
                </a:extLst>
              </p:cNvPr>
              <p:cNvGrpSpPr/>
              <p:nvPr/>
            </p:nvGrpSpPr>
            <p:grpSpPr>
              <a:xfrm>
                <a:off x="3173111" y="2271185"/>
                <a:ext cx="1239186" cy="528365"/>
                <a:chOff x="-184878" y="67823"/>
                <a:chExt cx="1227847" cy="528364"/>
              </a:xfrm>
            </p:grpSpPr>
            <p:sp>
              <p:nvSpPr>
                <p:cNvPr id="59" name="Rectangle">
                  <a:extLst>
                    <a:ext uri="{FF2B5EF4-FFF2-40B4-BE49-F238E27FC236}">
                      <a16:creationId xmlns:a16="http://schemas.microsoft.com/office/drawing/2014/main" id="{57FB00EA-26B6-4DE7-9D08-D79E6CA6A90A}"/>
                    </a:ext>
                  </a:extLst>
                </p:cNvPr>
                <p:cNvSpPr/>
                <p:nvPr/>
              </p:nvSpPr>
              <p:spPr>
                <a:xfrm>
                  <a:off x="0" y="67823"/>
                  <a:ext cx="1042969" cy="387594"/>
                </a:xfrm>
                <a:prstGeom prst="rect">
                  <a:avLst/>
                </a:prstGeom>
                <a:noFill/>
                <a:ln w="9525" cap="flat">
                  <a:noFill/>
                  <a:prstDash val="solid"/>
                  <a:round/>
                </a:ln>
                <a:effectLst/>
              </p:spPr>
              <p:txBody>
                <a:bodyPr wrap="square" lIns="45718" tIns="45718" rIns="45718" bIns="45718" numCol="1" anchor="ctr">
                  <a:noAutofit/>
                </a:bodyPr>
                <a:lstStyle/>
                <a:p>
                  <a:pPr algn="ctr" defTabSz="457200">
                    <a:defRPr>
                      <a:latin typeface="Arial"/>
                      <a:ea typeface="Arial"/>
                      <a:cs typeface="Arial"/>
                      <a:sym typeface="Arial"/>
                    </a:defRPr>
                  </a:pPr>
                  <a:endParaRPr/>
                </a:p>
              </p:txBody>
            </p:sp>
            <p:sp>
              <p:nvSpPr>
                <p:cNvPr id="60" name="Card Holder">
                  <a:extLst>
                    <a:ext uri="{FF2B5EF4-FFF2-40B4-BE49-F238E27FC236}">
                      <a16:creationId xmlns:a16="http://schemas.microsoft.com/office/drawing/2014/main" id="{06CCCCB4-ABA6-4B71-9806-89541906490B}"/>
                    </a:ext>
                  </a:extLst>
                </p:cNvPr>
                <p:cNvSpPr txBox="1"/>
                <p:nvPr/>
              </p:nvSpPr>
              <p:spPr>
                <a:xfrm>
                  <a:off x="-184878" y="72946"/>
                  <a:ext cx="942005" cy="5232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defTabSz="457200">
                    <a:defRPr sz="1400">
                      <a:solidFill>
                        <a:srgbClr val="FFFFFF"/>
                      </a:solidFill>
                      <a:latin typeface="Century Schoolbook"/>
                      <a:ea typeface="Century Schoolbook"/>
                      <a:cs typeface="Century Schoolbook"/>
                      <a:sym typeface="Century Schoolbook"/>
                    </a:defRPr>
                  </a:lvl1pPr>
                </a:lstStyle>
                <a:p>
                  <a:r>
                    <a:rPr dirty="0">
                      <a:solidFill>
                        <a:schemeClr val="tx1"/>
                      </a:solidFill>
                    </a:rPr>
                    <a:t>Card Holder</a:t>
                  </a:r>
                </a:p>
              </p:txBody>
            </p:sp>
          </p:grpSp>
        </p:grpSp>
        <p:sp>
          <p:nvSpPr>
            <p:cNvPr id="61" name="TextBox 94">
              <a:extLst>
                <a:ext uri="{FF2B5EF4-FFF2-40B4-BE49-F238E27FC236}">
                  <a16:creationId xmlns:a16="http://schemas.microsoft.com/office/drawing/2014/main" id="{B2BE934F-7E25-4DC5-9A2E-38FAA4749B40}"/>
                </a:ext>
              </a:extLst>
            </p:cNvPr>
            <p:cNvSpPr txBox="1"/>
            <p:nvPr/>
          </p:nvSpPr>
          <p:spPr>
            <a:xfrm rot="5400000">
              <a:off x="8179417" y="3502657"/>
              <a:ext cx="1811733" cy="3581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defTabSz="457200">
                <a:defRPr sz="1700">
                  <a:solidFill>
                    <a:srgbClr val="FFFFFF"/>
                  </a:solidFill>
                  <a:latin typeface="Century Schoolbook"/>
                  <a:ea typeface="Century Schoolbook"/>
                  <a:cs typeface="Century Schoolbook"/>
                  <a:sym typeface="Century Schoolbook"/>
                </a:defRPr>
              </a:lvl1pPr>
            </a:lstStyle>
            <a:p>
              <a:r>
                <a:rPr>
                  <a:solidFill>
                    <a:schemeClr val="tx1"/>
                  </a:solidFill>
                </a:rPr>
                <a:t>Transaction data</a:t>
              </a:r>
            </a:p>
          </p:txBody>
        </p:sp>
      </p:grpSp>
      <p:sp>
        <p:nvSpPr>
          <p:cNvPr id="68" name="Straight Arrow Connector 108">
            <a:extLst>
              <a:ext uri="{FF2B5EF4-FFF2-40B4-BE49-F238E27FC236}">
                <a16:creationId xmlns:a16="http://schemas.microsoft.com/office/drawing/2014/main" id="{EB6C9845-CF23-4288-B383-4F593ADED98E}"/>
              </a:ext>
            </a:extLst>
          </p:cNvPr>
          <p:cNvSpPr/>
          <p:nvPr/>
        </p:nvSpPr>
        <p:spPr>
          <a:xfrm flipV="1">
            <a:off x="3547749" y="5949278"/>
            <a:ext cx="5133314" cy="2"/>
          </a:xfrm>
          <a:prstGeom prst="line">
            <a:avLst/>
          </a:prstGeom>
          <a:ln>
            <a:solidFill>
              <a:srgbClr val="FFFFFF"/>
            </a:solidFill>
            <a:prstDash val="dash"/>
            <a:tailEnd type="triangle"/>
          </a:ln>
        </p:spPr>
        <p:txBody>
          <a:bodyPr lIns="45718" tIns="45718" rIns="45718" bIns="45718"/>
          <a:lstStyle/>
          <a:p>
            <a:endParaRPr/>
          </a:p>
        </p:txBody>
      </p:sp>
      <p:sp>
        <p:nvSpPr>
          <p:cNvPr id="3" name="Rectangle: Rounded Corners 2">
            <a:extLst>
              <a:ext uri="{FF2B5EF4-FFF2-40B4-BE49-F238E27FC236}">
                <a16:creationId xmlns:a16="http://schemas.microsoft.com/office/drawing/2014/main" id="{C15CE11A-7DF7-4F84-A815-3FD73D3ECDD6}"/>
              </a:ext>
            </a:extLst>
          </p:cNvPr>
          <p:cNvSpPr/>
          <p:nvPr/>
        </p:nvSpPr>
        <p:spPr>
          <a:xfrm>
            <a:off x="825125" y="3598377"/>
            <a:ext cx="1962881" cy="59041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i="1" dirty="0">
                <a:solidFill>
                  <a:schemeClr val="tx1"/>
                </a:solidFill>
              </a:rPr>
              <a:t>Transaction </a:t>
            </a:r>
          </a:p>
          <a:p>
            <a:pPr algn="ctr"/>
            <a:r>
              <a:rPr lang="en-IN" b="1" i="1" dirty="0">
                <a:solidFill>
                  <a:schemeClr val="tx1"/>
                </a:solidFill>
              </a:rPr>
              <a:t>Process</a:t>
            </a:r>
          </a:p>
        </p:txBody>
      </p:sp>
      <p:sp>
        <p:nvSpPr>
          <p:cNvPr id="69" name="Rectangle 68"/>
          <p:cNvSpPr/>
          <p:nvPr/>
        </p:nvSpPr>
        <p:spPr>
          <a:xfrm>
            <a:off x="682195" y="1120581"/>
            <a:ext cx="9043886" cy="369332"/>
          </a:xfrm>
          <a:prstGeom prst="rect">
            <a:avLst/>
          </a:prstGeom>
        </p:spPr>
        <p:txBody>
          <a:bodyPr wrap="none">
            <a:spAutoFit/>
          </a:bodyPr>
          <a:lstStyle/>
          <a:p>
            <a:r>
              <a:rPr lang="en-US" b="1" i="1" dirty="0">
                <a:solidFill>
                  <a:sysClr val="windowText" lastClr="000000"/>
                </a:solidFill>
                <a:latin typeface="Times New Roman" panose="02020603050405020304" pitchFamily="18" charset="0"/>
                <a:cs typeface="Times New Roman" panose="02020603050405020304" pitchFamily="18" charset="0"/>
              </a:rPr>
              <a:t>8.  MasterCard Asia Pacific Pte. Ltd: [2018] 94 taxmann.com 195 (AAR- New Delhi) (cont’d)</a:t>
            </a:r>
            <a:endParaRPr lang="en-US" dirty="0"/>
          </a:p>
        </p:txBody>
      </p:sp>
      <p:sp>
        <p:nvSpPr>
          <p:cNvPr id="64"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78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Gill Sans MT"/>
                <a:ea typeface="+mn-ea"/>
                <a:cs typeface="+mn-cs"/>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Gill Sans MT"/>
                <a:ea typeface="+mn-ea"/>
                <a:cs typeface="+mn-cs"/>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688532" y="1002177"/>
            <a:ext cx="10874197" cy="5181931"/>
          </a:xfrm>
          <a:prstGeom prst="rect">
            <a:avLst/>
          </a:prstGeom>
        </p:spPr>
        <p:txBody>
          <a:bodyPr wrap="square">
            <a:spAutoFit/>
          </a:bodyPr>
          <a:lstStyle/>
          <a:p>
            <a:pPr marR="241300" algn="just">
              <a:lnSpc>
                <a:spcPct val="140000"/>
              </a:lnSpc>
              <a:spcBef>
                <a:spcPts val="100"/>
              </a:spcBef>
              <a:buClr>
                <a:srgbClr val="4590B8"/>
              </a:buClr>
              <a:buSzPct val="100000"/>
              <a:tabLst>
                <a:tab pos="281305" algn="l"/>
                <a:tab pos="281940" algn="l"/>
              </a:tabLst>
              <a:defRPr/>
            </a:pPr>
            <a:r>
              <a:rPr lang="en-US" b="1" i="1" dirty="0">
                <a:solidFill>
                  <a:sysClr val="windowText" lastClr="000000"/>
                </a:solidFill>
                <a:latin typeface="Times New Roman" panose="02020603050405020304" pitchFamily="18" charset="0"/>
                <a:cs typeface="Times New Roman" panose="02020603050405020304" pitchFamily="18" charset="0"/>
              </a:rPr>
              <a:t>8.   MasterCard Asia Pacific Pte. Ltd: [2018] 94 taxmann.com 195 (AAR- New Delhi)(Cont’d)</a:t>
            </a:r>
            <a:endParaRPr lang="en-GB" b="1" spc="-15" dirty="0">
              <a:latin typeface="Times New Roman" panose="02020603050405020304" pitchFamily="18" charset="0"/>
              <a:cs typeface="Times New Roman" panose="02020603050405020304" pitchFamily="18" charset="0"/>
            </a:endParaRPr>
          </a:p>
          <a:p>
            <a:pPr marR="241300" algn="just">
              <a:lnSpc>
                <a:spcPct val="140000"/>
              </a:lnSpc>
              <a:spcBef>
                <a:spcPts val="100"/>
              </a:spcBef>
              <a:buClr>
                <a:srgbClr val="4590B8"/>
              </a:buClr>
              <a:buSzPct val="100000"/>
              <a:tabLst>
                <a:tab pos="281305" algn="l"/>
                <a:tab pos="281940" algn="l"/>
              </a:tabLst>
              <a:defRPr/>
            </a:pPr>
            <a:r>
              <a:rPr lang="en-GB" spc="-15" dirty="0">
                <a:latin typeface="Times New Roman" panose="02020603050405020304" pitchFamily="18" charset="0"/>
                <a:cs typeface="Times New Roman" panose="02020603050405020304" pitchFamily="18" charset="0"/>
              </a:rPr>
              <a:t>	</a:t>
            </a:r>
            <a:r>
              <a:rPr lang="en-GB" u="sng" spc="-15" dirty="0">
                <a:latin typeface="Times New Roman" panose="02020603050405020304" pitchFamily="18" charset="0"/>
                <a:cs typeface="Times New Roman" panose="02020603050405020304" pitchFamily="18" charset="0"/>
              </a:rPr>
              <a:t>AAR Ruling</a:t>
            </a:r>
          </a:p>
          <a:p>
            <a:pPr marL="534988" marR="241300" indent="-285750" algn="just">
              <a:spcBef>
                <a:spcPts val="100"/>
              </a:spcBef>
              <a:buClr>
                <a:srgbClr val="4590B8"/>
              </a:buClr>
              <a:buSzPct val="100000"/>
              <a:buFont typeface="Wingdings" panose="05000000000000000000" pitchFamily="2" charset="2"/>
              <a:buChar char="§"/>
              <a:tabLst>
                <a:tab pos="530225" algn="l"/>
              </a:tabLst>
              <a:defRPr/>
            </a:pPr>
            <a:r>
              <a:rPr lang="en-GB" sz="1600" spc="-15" dirty="0">
                <a:latin typeface="Times New Roman" panose="02020603050405020304" pitchFamily="18" charset="0"/>
                <a:cs typeface="Times New Roman" panose="02020603050405020304" pitchFamily="18" charset="0"/>
              </a:rPr>
              <a:t>The AAR held that the MIP installed at the premises of the banks constitute fixed place PE and authorization of transaction between Acquiror Bank and Issuer bank carried out by MIP constitute part of business of the applicant in nature.</a:t>
            </a:r>
          </a:p>
          <a:p>
            <a:pPr marL="534988" marR="241300" indent="-285750" algn="just">
              <a:spcBef>
                <a:spcPts val="100"/>
              </a:spcBef>
              <a:buClr>
                <a:srgbClr val="4590B8"/>
              </a:buClr>
              <a:buSzPct val="100000"/>
              <a:buFont typeface="Wingdings" panose="05000000000000000000" pitchFamily="2" charset="2"/>
              <a:buChar char="§"/>
              <a:tabLst>
                <a:tab pos="530225" algn="l"/>
              </a:tabLst>
              <a:defRPr/>
            </a:pPr>
            <a:endParaRPr lang="en-GB" sz="1600" spc="-15" dirty="0">
              <a:latin typeface="Times New Roman" panose="02020603050405020304" pitchFamily="18" charset="0"/>
              <a:cs typeface="Times New Roman" panose="02020603050405020304" pitchFamily="18" charset="0"/>
            </a:endParaRPr>
          </a:p>
          <a:p>
            <a:pPr marL="534988" marR="241300" indent="-285750" algn="just">
              <a:spcBef>
                <a:spcPts val="100"/>
              </a:spcBef>
              <a:buClr>
                <a:srgbClr val="4590B8"/>
              </a:buClr>
              <a:buSzPct val="100000"/>
              <a:buFont typeface="Wingdings" panose="05000000000000000000" pitchFamily="2" charset="2"/>
              <a:buChar char="§"/>
              <a:tabLst>
                <a:tab pos="530225" algn="l"/>
              </a:tabLst>
              <a:defRPr/>
            </a:pPr>
            <a:r>
              <a:rPr lang="en-GB" sz="1600" spc="-15" dirty="0">
                <a:latin typeface="Times New Roman" panose="02020603050405020304" pitchFamily="18" charset="0"/>
                <a:cs typeface="Times New Roman" panose="02020603050405020304" pitchFamily="18" charset="0"/>
              </a:rPr>
              <a:t> The visit of employees of the applicant for introducing new products to the existing customers constitute service PE, if their stay exceeded 90 days.</a:t>
            </a:r>
          </a:p>
          <a:p>
            <a:pPr marL="534988" marR="241300" indent="-285750" algn="just">
              <a:spcBef>
                <a:spcPts val="100"/>
              </a:spcBef>
              <a:buClr>
                <a:srgbClr val="4590B8"/>
              </a:buClr>
              <a:buSzPct val="100000"/>
              <a:buFont typeface="Wingdings" panose="05000000000000000000" pitchFamily="2" charset="2"/>
              <a:buChar char="§"/>
              <a:tabLst>
                <a:tab pos="530225" algn="l"/>
              </a:tabLst>
              <a:defRPr/>
            </a:pPr>
            <a:endParaRPr lang="en-GB" sz="1600" spc="-15" dirty="0">
              <a:latin typeface="Times New Roman" panose="02020603050405020304" pitchFamily="18" charset="0"/>
              <a:cs typeface="Times New Roman" panose="02020603050405020304" pitchFamily="18" charset="0"/>
            </a:endParaRPr>
          </a:p>
          <a:p>
            <a:pPr marL="534988" marR="241300" indent="-285750" algn="just">
              <a:spcBef>
                <a:spcPts val="100"/>
              </a:spcBef>
              <a:buClr>
                <a:srgbClr val="4590B8"/>
              </a:buClr>
              <a:buSzPct val="100000"/>
              <a:buFont typeface="Wingdings" panose="05000000000000000000" pitchFamily="2" charset="2"/>
              <a:buChar char="§"/>
              <a:tabLst>
                <a:tab pos="530225" algn="l"/>
              </a:tabLst>
              <a:defRPr/>
            </a:pPr>
            <a:r>
              <a:rPr lang="en-GB" sz="1600" spc="-15" dirty="0">
                <a:latin typeface="Times New Roman" panose="02020603050405020304" pitchFamily="18" charset="0"/>
                <a:cs typeface="Times New Roman" panose="02020603050405020304" pitchFamily="18" charset="0"/>
              </a:rPr>
              <a:t>An agency PE is also said to be constituted as MISPL, a subsidiary of the applicant was habitually securing orders from seven customer banks.</a:t>
            </a:r>
          </a:p>
          <a:p>
            <a:pPr marL="534988" marR="241300" indent="-285750" algn="just">
              <a:spcBef>
                <a:spcPts val="100"/>
              </a:spcBef>
              <a:buClr>
                <a:srgbClr val="4590B8"/>
              </a:buClr>
              <a:buSzPct val="100000"/>
              <a:buFont typeface="Wingdings" panose="05000000000000000000" pitchFamily="2" charset="2"/>
              <a:buChar char="§"/>
              <a:tabLst>
                <a:tab pos="530225" algn="l"/>
              </a:tabLst>
              <a:defRPr/>
            </a:pPr>
            <a:endParaRPr lang="en-US" sz="1600" spc="-15" dirty="0">
              <a:latin typeface="Times New Roman" panose="02020603050405020304" pitchFamily="18" charset="0"/>
              <a:cs typeface="Times New Roman" panose="02020603050405020304" pitchFamily="18" charset="0"/>
            </a:endParaRPr>
          </a:p>
          <a:p>
            <a:pPr marL="534988" marR="241300" indent="-285750" algn="just">
              <a:spcBef>
                <a:spcPts val="100"/>
              </a:spcBef>
              <a:buClr>
                <a:srgbClr val="4590B8"/>
              </a:buClr>
              <a:buSzPct val="100000"/>
              <a:buFont typeface="Wingdings" panose="05000000000000000000" pitchFamily="2" charset="2"/>
              <a:buChar char="§"/>
              <a:tabLst>
                <a:tab pos="530225" algn="l"/>
              </a:tabLst>
              <a:defRPr/>
            </a:pPr>
            <a:r>
              <a:rPr lang="en-US" sz="1600" spc="-15" dirty="0">
                <a:latin typeface="Times New Roman" panose="02020603050405020304" pitchFamily="18" charset="0"/>
                <a:cs typeface="Times New Roman" panose="02020603050405020304" pitchFamily="18" charset="0"/>
              </a:rPr>
              <a:t>MasterCard Network also creates a fixed place PE considering significant activities relating to clearance and settlement taking place in India through the MasterCard Network.</a:t>
            </a:r>
          </a:p>
          <a:p>
            <a:pPr marL="534988" marR="241300" indent="-285750" algn="just">
              <a:spcBef>
                <a:spcPts val="100"/>
              </a:spcBef>
              <a:buClr>
                <a:srgbClr val="4590B8"/>
              </a:buClr>
              <a:buSzPct val="100000"/>
              <a:buFont typeface="Wingdings" panose="05000000000000000000" pitchFamily="2" charset="2"/>
              <a:buChar char="§"/>
              <a:tabLst>
                <a:tab pos="530225" algn="l"/>
              </a:tabLst>
              <a:defRPr/>
            </a:pPr>
            <a:endParaRPr lang="en-US" sz="1600" spc="-15" dirty="0">
              <a:latin typeface="Times New Roman" panose="02020603050405020304" pitchFamily="18" charset="0"/>
              <a:cs typeface="Times New Roman" panose="02020603050405020304" pitchFamily="18" charset="0"/>
            </a:endParaRPr>
          </a:p>
          <a:p>
            <a:pPr marL="534988" marR="241300" indent="-285750" algn="just">
              <a:spcBef>
                <a:spcPts val="100"/>
              </a:spcBef>
              <a:buClr>
                <a:srgbClr val="4590B8"/>
              </a:buClr>
              <a:buSzPct val="100000"/>
              <a:buFont typeface="Wingdings" panose="05000000000000000000" pitchFamily="2" charset="2"/>
              <a:buChar char="§"/>
              <a:tabLst>
                <a:tab pos="530225" algn="l"/>
              </a:tabLst>
              <a:defRPr/>
            </a:pPr>
            <a:r>
              <a:rPr lang="en-US" sz="1600" spc="-15" dirty="0">
                <a:latin typeface="Times New Roman" panose="02020603050405020304" pitchFamily="18" charset="0"/>
                <a:cs typeface="Times New Roman" panose="02020603050405020304" pitchFamily="18" charset="0"/>
              </a:rPr>
              <a:t>AAR clarifies that since the payment is effectively connected with various types of PEs held as above, “it would get taxed with the PE under Article 7 and not under Article 12.”; Lastly, AAR clarifies that arm’s length remuneration to PE on account of Indian Subsidiary for the activities performed / to be performed in India, would not absolve the Applicant from any further attribution of its global profits in India since the FAR of the Indian Subsidiary does not reflect the functions/risks of the Applicant performed/undertaken by it.</a:t>
            </a:r>
            <a:endParaRPr lang="en-GB" sz="1600" spc="-15" dirty="0">
              <a:latin typeface="Times New Roman" panose="02020603050405020304" pitchFamily="18" charset="0"/>
              <a:cs typeface="Times New Roman" panose="02020603050405020304" pitchFamily="18" charset="0"/>
            </a:endParaRPr>
          </a:p>
        </p:txBody>
      </p:sp>
      <p:sp>
        <p:nvSpPr>
          <p:cNvPr id="8"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450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Gill Sans MT"/>
                <a:ea typeface="+mn-ea"/>
                <a:cs typeface="+mn-cs"/>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Gill Sans MT"/>
                <a:ea typeface="+mn-ea"/>
                <a:cs typeface="+mn-cs"/>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761245" y="1211309"/>
            <a:ext cx="10692581" cy="5103705"/>
          </a:xfrm>
          <a:prstGeom prst="rect">
            <a:avLst/>
          </a:prstGeom>
        </p:spPr>
        <p:txBody>
          <a:bodyPr wrap="square">
            <a:spAutoFit/>
          </a:bodyPr>
          <a:lstStyle/>
          <a:p>
            <a:pPr marR="241300" algn="just">
              <a:lnSpc>
                <a:spcPct val="140000"/>
              </a:lnSpc>
              <a:spcBef>
                <a:spcPts val="100"/>
              </a:spcBef>
              <a:buClr>
                <a:srgbClr val="4590B8"/>
              </a:buClr>
              <a:buSzPct val="100000"/>
              <a:tabLst>
                <a:tab pos="281305" algn="l"/>
                <a:tab pos="281940" algn="l"/>
              </a:tabLst>
              <a:defRPr/>
            </a:pPr>
            <a:r>
              <a:rPr lang="en-GB" b="1" i="1" spc="-15" dirty="0">
                <a:latin typeface="Times New Roman" panose="02020603050405020304" pitchFamily="18" charset="0"/>
                <a:cs typeface="Times New Roman" panose="02020603050405020304" pitchFamily="18" charset="0"/>
              </a:rPr>
              <a:t>9.  ONGC </a:t>
            </a:r>
            <a:r>
              <a:rPr lang="en-GB" b="1" i="1" spc="-15" dirty="0" err="1">
                <a:latin typeface="Times New Roman" panose="02020603050405020304" pitchFamily="18" charset="0"/>
                <a:cs typeface="Times New Roman" panose="02020603050405020304" pitchFamily="18" charset="0"/>
              </a:rPr>
              <a:t>Videsh</a:t>
            </a:r>
            <a:r>
              <a:rPr lang="en-GB" b="1" i="1" spc="-15" dirty="0">
                <a:latin typeface="Times New Roman" panose="02020603050405020304" pitchFamily="18" charset="0"/>
                <a:cs typeface="Times New Roman" panose="02020603050405020304" pitchFamily="18" charset="0"/>
              </a:rPr>
              <a:t> Ltd  [2012] ITA No. 3179 to 3182 and ITA No. 3394 (Del.) </a:t>
            </a:r>
            <a:endParaRPr lang="en-GB" spc="-15" dirty="0">
              <a:latin typeface="Times New Roman" panose="02020603050405020304" pitchFamily="18" charset="0"/>
              <a:cs typeface="Times New Roman" panose="02020603050405020304" pitchFamily="18" charset="0"/>
            </a:endParaRPr>
          </a:p>
          <a:p>
            <a:pPr marL="265113" marR="241300" algn="just">
              <a:lnSpc>
                <a:spcPct val="140000"/>
              </a:lnSpc>
              <a:spcBef>
                <a:spcPts val="100"/>
              </a:spcBef>
              <a:buClr>
                <a:srgbClr val="4590B8"/>
              </a:buClr>
              <a:buSzPct val="100000"/>
              <a:tabLst>
                <a:tab pos="281305" algn="l"/>
                <a:tab pos="281940" algn="l"/>
              </a:tabLst>
              <a:defRPr/>
            </a:pPr>
            <a:r>
              <a:rPr lang="en-GB" spc="-15" dirty="0">
                <a:latin typeface="Times New Roman" panose="02020603050405020304" pitchFamily="18" charset="0"/>
                <a:cs typeface="Times New Roman" panose="02020603050405020304" pitchFamily="18" charset="0"/>
              </a:rPr>
              <a:t>The assessee was engaged in the business  of exploration and development of hydrocarbon. In order to get information in relation to economic conditions along with other aspects, specially overview of oil and gas industry in different countries, </a:t>
            </a:r>
            <a:r>
              <a:rPr lang="en-GB" b="1" i="1" spc="-15" dirty="0">
                <a:solidFill>
                  <a:schemeClr val="accent1"/>
                </a:solidFill>
                <a:latin typeface="Times New Roman" panose="02020603050405020304" pitchFamily="18" charset="0"/>
                <a:cs typeface="Times New Roman" panose="02020603050405020304" pitchFamily="18" charset="0"/>
              </a:rPr>
              <a:t>it subscribed to a website of a company</a:t>
            </a:r>
            <a:r>
              <a:rPr lang="en-GB" spc="-15" dirty="0">
                <a:latin typeface="Times New Roman" panose="02020603050405020304" pitchFamily="18" charset="0"/>
                <a:cs typeface="Times New Roman" panose="02020603050405020304" pitchFamily="18" charset="0"/>
              </a:rPr>
              <a:t> which was a global energy and mining research unit by way of a research agreement. </a:t>
            </a:r>
            <a:r>
              <a:rPr lang="en-GB" b="1" i="1" spc="-15" dirty="0">
                <a:solidFill>
                  <a:schemeClr val="accent1"/>
                </a:solidFill>
                <a:latin typeface="Times New Roman" panose="02020603050405020304" pitchFamily="18" charset="0"/>
                <a:cs typeface="Times New Roman" panose="02020603050405020304" pitchFamily="18" charset="0"/>
              </a:rPr>
              <a:t>Under the agreement the company granted non-transferable licence to the assessee against the subscription fee for downloading information from its websites but such downloaded information was to be used only by the assessee for its purposes</a:t>
            </a:r>
            <a:r>
              <a:rPr lang="en-GB" spc="-15" dirty="0">
                <a:latin typeface="Times New Roman" panose="02020603050405020304" pitchFamily="18" charset="0"/>
                <a:cs typeface="Times New Roman" panose="02020603050405020304" pitchFamily="18" charset="0"/>
              </a:rPr>
              <a:t>. </a:t>
            </a:r>
            <a:r>
              <a:rPr lang="en-GB" b="1" i="1" spc="-15" dirty="0">
                <a:solidFill>
                  <a:schemeClr val="accent1"/>
                </a:solidFill>
                <a:latin typeface="Times New Roman" panose="02020603050405020304" pitchFamily="18" charset="0"/>
                <a:cs typeface="Times New Roman" panose="02020603050405020304" pitchFamily="18" charset="0"/>
              </a:rPr>
              <a:t>The Mumbai ITAT in the said case held that the user names and passwords provided to the assessee were trade secrets and proprietary and confidential information of the licensor.</a:t>
            </a:r>
            <a:r>
              <a:rPr lang="en-GB" spc="-15" dirty="0">
                <a:latin typeface="Times New Roman" panose="02020603050405020304" pitchFamily="18" charset="0"/>
                <a:cs typeface="Times New Roman" panose="02020603050405020304" pitchFamily="18" charset="0"/>
              </a:rPr>
              <a:t> The assessee was specifically denied of disclosing to unauthorized person and even the assessee is not authorized to copy the same or to distribute to the unauthorized persons as per the terms of the agreement. Accordingly, since the licensor granted a non-transferable and non-inclusive license to use the confidential name and passwords for the sole purpose of downloading to a permitted computer copies, the same is taxable as royalty under the ITA. </a:t>
            </a:r>
            <a:endParaRPr lang="en-GB" b="1" i="1" spc="-15" dirty="0">
              <a:latin typeface="Times New Roman" panose="02020603050405020304" pitchFamily="18" charset="0"/>
              <a:cs typeface="Times New Roman" panose="02020603050405020304" pitchFamily="18" charset="0"/>
            </a:endParaRPr>
          </a:p>
        </p:txBody>
      </p:sp>
      <p:sp>
        <p:nvSpPr>
          <p:cNvPr id="8"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746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Gill Sans MT"/>
                <a:ea typeface="+mn-ea"/>
                <a:cs typeface="+mn-cs"/>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Gill Sans MT"/>
                <a:ea typeface="+mn-ea"/>
                <a:cs typeface="+mn-cs"/>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761245" y="1270301"/>
            <a:ext cx="10692581" cy="3595343"/>
          </a:xfrm>
          <a:prstGeom prst="rect">
            <a:avLst/>
          </a:prstGeom>
        </p:spPr>
        <p:txBody>
          <a:bodyPr wrap="square">
            <a:spAutoFit/>
          </a:bodyPr>
          <a:lstStyle/>
          <a:p>
            <a:pPr marR="241300" algn="just">
              <a:lnSpc>
                <a:spcPct val="140000"/>
              </a:lnSpc>
              <a:spcBef>
                <a:spcPts val="100"/>
              </a:spcBef>
              <a:buClr>
                <a:srgbClr val="4590B8"/>
              </a:buClr>
              <a:buSzPct val="100000"/>
              <a:tabLst>
                <a:tab pos="281305" algn="l"/>
                <a:tab pos="281940" algn="l"/>
              </a:tabLst>
              <a:defRPr/>
            </a:pPr>
            <a:r>
              <a:rPr lang="en-GB" b="1" i="1" spc="-15" dirty="0">
                <a:latin typeface="Times New Roman" panose="02020603050405020304" pitchFamily="18" charset="0"/>
                <a:cs typeface="Times New Roman" panose="02020603050405020304" pitchFamily="18" charset="0"/>
              </a:rPr>
              <a:t>10.  DIT vs. Dun &amp; Bradstreet Information Services India </a:t>
            </a:r>
            <a:r>
              <a:rPr lang="en-GB" b="1" i="1" spc="-15" dirty="0" err="1">
                <a:latin typeface="Times New Roman" panose="02020603050405020304" pitchFamily="18" charset="0"/>
                <a:cs typeface="Times New Roman" panose="02020603050405020304" pitchFamily="18" charset="0"/>
              </a:rPr>
              <a:t>Pvt.</a:t>
            </a:r>
            <a:r>
              <a:rPr lang="en-GB" b="1" i="1" spc="-15" dirty="0">
                <a:latin typeface="Times New Roman" panose="02020603050405020304" pitchFamily="18" charset="0"/>
                <a:cs typeface="Times New Roman" panose="02020603050405020304" pitchFamily="18" charset="0"/>
              </a:rPr>
              <a:t> Ltd [2011] 338 ITR 95 (Bom.)</a:t>
            </a:r>
            <a:endParaRPr lang="en-GB" spc="-15" dirty="0">
              <a:latin typeface="Times New Roman" panose="02020603050405020304" pitchFamily="18" charset="0"/>
              <a:cs typeface="Times New Roman" panose="02020603050405020304" pitchFamily="18" charset="0"/>
            </a:endParaRPr>
          </a:p>
          <a:p>
            <a:pPr marL="265113" marR="241300" algn="just">
              <a:lnSpc>
                <a:spcPct val="140000"/>
              </a:lnSpc>
              <a:spcBef>
                <a:spcPts val="100"/>
              </a:spcBef>
              <a:buClr>
                <a:srgbClr val="4590B8"/>
              </a:buClr>
              <a:buSzPct val="100000"/>
              <a:tabLst>
                <a:tab pos="281305" algn="l"/>
                <a:tab pos="281940" algn="l"/>
              </a:tabLst>
              <a:defRPr/>
            </a:pPr>
            <a:r>
              <a:rPr lang="en-GB" spc="-15" dirty="0">
                <a:latin typeface="Times New Roman" panose="02020603050405020304" pitchFamily="18" charset="0"/>
                <a:cs typeface="Times New Roman" panose="02020603050405020304" pitchFamily="18" charset="0"/>
              </a:rPr>
              <a:t>The Bombay High Court in assessee’s case observed that the assessee had imported business information reports (BIR) from DUN and Bradstreet, USA, and made remittances in respect thereof without deducting tax at source. The Court held that BIR is a compilation of publically available information in relation to the existence, operation, financial condition, management, location of a company etc. and payment made for purchasing such BIR does not fall within the meaning of royalty as such payment is not made for the use of or right to use any copyright of literary, artistic or scientific work or any patent trade mark or for information of commercial experience. Accordingly, payment made for purchasing the BIR is taxable as business income and in absence of PE, the same is not liable to tax in India. </a:t>
            </a:r>
            <a:endParaRPr lang="en-GB" b="1" i="1" spc="-15" dirty="0">
              <a:latin typeface="Times New Roman" panose="02020603050405020304" pitchFamily="18" charset="0"/>
              <a:cs typeface="Times New Roman" panose="02020603050405020304" pitchFamily="18" charset="0"/>
            </a:endParaRPr>
          </a:p>
        </p:txBody>
      </p:sp>
      <p:sp>
        <p:nvSpPr>
          <p:cNvPr id="8"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10892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Gill Sans MT"/>
                <a:ea typeface="+mn-ea"/>
                <a:cs typeface="+mn-cs"/>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Gill Sans MT"/>
                <a:ea typeface="+mn-ea"/>
                <a:cs typeface="+mn-cs"/>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5176678" y="1152317"/>
            <a:ext cx="6513116" cy="4848507"/>
          </a:xfrm>
          <a:prstGeom prst="rect">
            <a:avLst/>
          </a:prstGeom>
        </p:spPr>
        <p:txBody>
          <a:bodyPr wrap="square">
            <a:spAutoFit/>
          </a:bodyPr>
          <a:lstStyle/>
          <a:p>
            <a:pPr marL="265113" marR="241300" algn="just">
              <a:lnSpc>
                <a:spcPct val="140000"/>
              </a:lnSpc>
              <a:spcBef>
                <a:spcPts val="100"/>
              </a:spcBef>
              <a:buClr>
                <a:srgbClr val="4590B8"/>
              </a:buClr>
              <a:buSzPct val="100000"/>
              <a:tabLst>
                <a:tab pos="281305" algn="l"/>
                <a:tab pos="281940" algn="l"/>
              </a:tabLst>
              <a:defRPr/>
            </a:pPr>
            <a:endParaRPr lang="en-IN" u="sng" spc="-15" dirty="0">
              <a:latin typeface="Times New Roman" panose="02020603050405020304" pitchFamily="18" charset="0"/>
              <a:cs typeface="Times New Roman" panose="02020603050405020304" pitchFamily="18" charset="0"/>
            </a:endParaRPr>
          </a:p>
          <a:p>
            <a:pPr marL="265113" marR="241300" algn="just">
              <a:lnSpc>
                <a:spcPct val="140000"/>
              </a:lnSpc>
              <a:spcBef>
                <a:spcPts val="100"/>
              </a:spcBef>
              <a:buClr>
                <a:srgbClr val="4590B8"/>
              </a:buClr>
              <a:buSzPct val="100000"/>
              <a:tabLst>
                <a:tab pos="281305" algn="l"/>
                <a:tab pos="281940" algn="l"/>
              </a:tabLst>
              <a:defRPr/>
            </a:pPr>
            <a:r>
              <a:rPr lang="en-IN" u="sng" spc="-15" dirty="0">
                <a:latin typeface="Times New Roman" panose="02020603050405020304" pitchFamily="18" charset="0"/>
                <a:cs typeface="Times New Roman" panose="02020603050405020304" pitchFamily="18" charset="0"/>
              </a:rPr>
              <a:t>Background</a:t>
            </a:r>
          </a:p>
          <a:p>
            <a:pPr marL="550863" marR="241300" indent="-285750" algn="just">
              <a:lnSpc>
                <a:spcPct val="140000"/>
              </a:lnSpc>
              <a:spcBef>
                <a:spcPts val="100"/>
              </a:spcBef>
              <a:buClr>
                <a:srgbClr val="4590B8"/>
              </a:buClr>
              <a:buSzPct val="100000"/>
              <a:buFont typeface="Arial" panose="020B0604020202020204" pitchFamily="34" charset="0"/>
              <a:buChar char="•"/>
              <a:tabLst>
                <a:tab pos="281305" algn="l"/>
                <a:tab pos="281940" algn="l"/>
              </a:tabLst>
              <a:defRPr/>
            </a:pPr>
            <a:r>
              <a:rPr lang="en-IN" spc="-15" dirty="0">
                <a:latin typeface="Times New Roman" panose="02020603050405020304" pitchFamily="18" charset="0"/>
                <a:cs typeface="Times New Roman" panose="02020603050405020304" pitchFamily="18" charset="0"/>
              </a:rPr>
              <a:t>The </a:t>
            </a:r>
            <a:r>
              <a:rPr lang="en-IN" spc="-15" dirty="0" err="1">
                <a:latin typeface="Times New Roman" panose="02020603050405020304" pitchFamily="18" charset="0"/>
                <a:cs typeface="Times New Roman" panose="02020603050405020304" pitchFamily="18" charset="0"/>
              </a:rPr>
              <a:t>assessee</a:t>
            </a:r>
            <a:r>
              <a:rPr lang="en-IN" spc="-15" dirty="0">
                <a:latin typeface="Times New Roman" panose="02020603050405020304" pitchFamily="18" charset="0"/>
                <a:cs typeface="Times New Roman" panose="02020603050405020304" pitchFamily="18" charset="0"/>
              </a:rPr>
              <a:t> is a tax resident of USA, having no PE in India</a:t>
            </a:r>
          </a:p>
          <a:p>
            <a:pPr marL="550863" marR="241300" indent="-285750" algn="just">
              <a:lnSpc>
                <a:spcPct val="140000"/>
              </a:lnSpc>
              <a:spcBef>
                <a:spcPts val="100"/>
              </a:spcBef>
              <a:buClr>
                <a:srgbClr val="4590B8"/>
              </a:buClr>
              <a:buSzPct val="100000"/>
              <a:buFont typeface="Arial" panose="020B0604020202020204" pitchFamily="34" charset="0"/>
              <a:buChar char="•"/>
              <a:tabLst>
                <a:tab pos="281305" algn="l"/>
                <a:tab pos="281940" algn="l"/>
              </a:tabLst>
              <a:defRPr/>
            </a:pPr>
            <a:r>
              <a:rPr lang="en-IN" spc="-15" dirty="0">
                <a:latin typeface="Times New Roman" panose="02020603050405020304" pitchFamily="18" charset="0"/>
                <a:cs typeface="Times New Roman" panose="02020603050405020304" pitchFamily="18" charset="0"/>
              </a:rPr>
              <a:t>Assessee has entered into service level agreement with Indian customers for providing of public cloud hosting and dedicated/managed hosting of services.</a:t>
            </a:r>
          </a:p>
          <a:p>
            <a:pPr marL="265113" marR="241300" algn="just">
              <a:lnSpc>
                <a:spcPct val="140000"/>
              </a:lnSpc>
              <a:spcBef>
                <a:spcPts val="100"/>
              </a:spcBef>
              <a:buClr>
                <a:srgbClr val="4590B8"/>
              </a:buClr>
              <a:buSzPct val="100000"/>
              <a:tabLst>
                <a:tab pos="281305" algn="l"/>
                <a:tab pos="281940" algn="l"/>
              </a:tabLst>
              <a:defRPr/>
            </a:pPr>
            <a:r>
              <a:rPr lang="en-IN" u="sng" spc="-15" dirty="0">
                <a:latin typeface="Times New Roman" panose="02020603050405020304" pitchFamily="18" charset="0"/>
                <a:cs typeface="Times New Roman" panose="02020603050405020304" pitchFamily="18" charset="0"/>
              </a:rPr>
              <a:t>Assessee’s contention</a:t>
            </a:r>
          </a:p>
          <a:p>
            <a:pPr marL="265113" marR="241300" algn="just">
              <a:lnSpc>
                <a:spcPct val="140000"/>
              </a:lnSpc>
              <a:spcBef>
                <a:spcPts val="100"/>
              </a:spcBef>
              <a:buClr>
                <a:srgbClr val="4590B8"/>
              </a:buClr>
              <a:buSzPct val="100000"/>
              <a:tabLst>
                <a:tab pos="281305" algn="l"/>
                <a:tab pos="281940" algn="l"/>
              </a:tabLst>
              <a:defRPr/>
            </a:pPr>
            <a:r>
              <a:rPr lang="en-IN" spc="-15" dirty="0">
                <a:latin typeface="Times New Roman" panose="02020603050405020304" pitchFamily="18" charset="0"/>
                <a:cs typeface="Times New Roman" panose="02020603050405020304" pitchFamily="18" charset="0"/>
              </a:rPr>
              <a:t>Business income, not taxable in India since it does not have a PE in India</a:t>
            </a:r>
          </a:p>
          <a:p>
            <a:pPr marL="265113" marR="241300" algn="just">
              <a:lnSpc>
                <a:spcPct val="140000"/>
              </a:lnSpc>
              <a:spcBef>
                <a:spcPts val="100"/>
              </a:spcBef>
              <a:buClr>
                <a:srgbClr val="4590B8"/>
              </a:buClr>
              <a:buSzPct val="100000"/>
              <a:tabLst>
                <a:tab pos="281305" algn="l"/>
                <a:tab pos="281940" algn="l"/>
              </a:tabLst>
              <a:defRPr/>
            </a:pPr>
            <a:r>
              <a:rPr lang="en-IN" u="sng" spc="-15" dirty="0">
                <a:latin typeface="Times New Roman" panose="02020603050405020304" pitchFamily="18" charset="0"/>
                <a:cs typeface="Times New Roman" panose="02020603050405020304" pitchFamily="18" charset="0"/>
              </a:rPr>
              <a:t>Revenue’s contention</a:t>
            </a:r>
          </a:p>
          <a:p>
            <a:pPr marL="265113" marR="241300" algn="just">
              <a:lnSpc>
                <a:spcPct val="140000"/>
              </a:lnSpc>
              <a:spcBef>
                <a:spcPts val="100"/>
              </a:spcBef>
              <a:buClr>
                <a:srgbClr val="4590B8"/>
              </a:buClr>
              <a:buSzPct val="100000"/>
              <a:tabLst>
                <a:tab pos="281305" algn="l"/>
                <a:tab pos="281940" algn="l"/>
              </a:tabLst>
              <a:defRPr/>
            </a:pPr>
            <a:r>
              <a:rPr lang="en-IN" spc="-15" dirty="0">
                <a:latin typeface="Times New Roman" panose="02020603050405020304" pitchFamily="18" charset="0"/>
                <a:cs typeface="Times New Roman" panose="02020603050405020304" pitchFamily="18" charset="0"/>
              </a:rPr>
              <a:t>Income is in the nature of royalty and thus taxable in India</a:t>
            </a:r>
          </a:p>
          <a:p>
            <a:pPr marL="265113" marR="241300" algn="just">
              <a:lnSpc>
                <a:spcPct val="140000"/>
              </a:lnSpc>
              <a:spcBef>
                <a:spcPts val="100"/>
              </a:spcBef>
              <a:buClr>
                <a:srgbClr val="4590B8"/>
              </a:buClr>
              <a:buSzPct val="100000"/>
              <a:tabLst>
                <a:tab pos="281305" algn="l"/>
                <a:tab pos="281940" algn="l"/>
              </a:tabLst>
              <a:defRPr/>
            </a:pPr>
            <a:endParaRPr lang="en-IN" spc="-15" dirty="0">
              <a:latin typeface="Times New Roman" panose="02020603050405020304" pitchFamily="18" charset="0"/>
              <a:cs typeface="Times New Roman" panose="02020603050405020304" pitchFamily="18" charset="0"/>
            </a:endParaRPr>
          </a:p>
        </p:txBody>
      </p:sp>
      <p:grpSp>
        <p:nvGrpSpPr>
          <p:cNvPr id="8" name="Group 7"/>
          <p:cNvGrpSpPr/>
          <p:nvPr/>
        </p:nvGrpSpPr>
        <p:grpSpPr>
          <a:xfrm>
            <a:off x="485755" y="1760640"/>
            <a:ext cx="4617183" cy="3868691"/>
            <a:chOff x="323528" y="1052736"/>
            <a:chExt cx="3448372" cy="4176466"/>
          </a:xfrm>
        </p:grpSpPr>
        <p:cxnSp>
          <p:nvCxnSpPr>
            <p:cNvPr id="9" name="Straight Connector 8"/>
            <p:cNvCxnSpPr/>
            <p:nvPr/>
          </p:nvCxnSpPr>
          <p:spPr>
            <a:xfrm>
              <a:off x="323528" y="3769297"/>
              <a:ext cx="3448372" cy="0"/>
            </a:xfrm>
            <a:prstGeom prst="line">
              <a:avLst/>
            </a:prstGeom>
            <a:ln>
              <a:prstDash val="dashDot"/>
            </a:ln>
          </p:spPr>
          <p:style>
            <a:lnRef idx="1">
              <a:schemeClr val="accent4"/>
            </a:lnRef>
            <a:fillRef idx="0">
              <a:schemeClr val="accent4"/>
            </a:fillRef>
            <a:effectRef idx="0">
              <a:schemeClr val="accent4"/>
            </a:effectRef>
            <a:fontRef idx="minor">
              <a:schemeClr val="tx1"/>
            </a:fontRef>
          </p:style>
        </p:cxnSp>
        <p:sp>
          <p:nvSpPr>
            <p:cNvPr id="10" name="Rounded Rectangle 9"/>
            <p:cNvSpPr/>
            <p:nvPr/>
          </p:nvSpPr>
          <p:spPr>
            <a:xfrm>
              <a:off x="1007604" y="2033841"/>
              <a:ext cx="2124236" cy="374568"/>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IN" sz="1600" b="1" i="0" u="none" strike="noStrike" cap="none" spc="0" normalizeH="0" baseline="0" dirty="0" err="1">
                  <a:ln>
                    <a:noFill/>
                  </a:ln>
                  <a:solidFill>
                    <a:srgbClr val="000000"/>
                  </a:solidFill>
                  <a:effectLst/>
                  <a:uFillTx/>
                  <a:latin typeface="Arial"/>
                  <a:ea typeface="Arial"/>
                  <a:cs typeface="Arial"/>
                  <a:sym typeface="Arial"/>
                </a:rPr>
                <a:t>Rackspace</a:t>
              </a:r>
              <a:r>
                <a:rPr kumimoji="0" lang="en-IN" sz="1600" b="1" i="0" u="none" strike="noStrike" cap="none" spc="0" normalizeH="0" baseline="0" dirty="0">
                  <a:ln>
                    <a:noFill/>
                  </a:ln>
                  <a:solidFill>
                    <a:srgbClr val="000000"/>
                  </a:solidFill>
                  <a:effectLst/>
                  <a:uFillTx/>
                  <a:latin typeface="Arial"/>
                  <a:ea typeface="Arial"/>
                  <a:cs typeface="Arial"/>
                  <a:sym typeface="Arial"/>
                </a:rPr>
                <a:t> US </a:t>
              </a:r>
              <a:r>
                <a:rPr kumimoji="0" lang="en-IN" sz="1600" b="1" i="0" u="none" strike="noStrike" cap="none" spc="0" normalizeH="0" baseline="0" dirty="0" err="1">
                  <a:ln>
                    <a:noFill/>
                  </a:ln>
                  <a:solidFill>
                    <a:srgbClr val="000000"/>
                  </a:solidFill>
                  <a:effectLst/>
                  <a:uFillTx/>
                  <a:latin typeface="Arial"/>
                  <a:ea typeface="Arial"/>
                  <a:cs typeface="Arial"/>
                  <a:sym typeface="Arial"/>
                </a:rPr>
                <a:t>Inc</a:t>
              </a:r>
              <a:endParaRPr kumimoji="0" lang="en-IN" sz="1600" b="1" i="0" u="none" strike="noStrike" cap="none" spc="0" normalizeH="0" baseline="0" dirty="0">
                <a:ln>
                  <a:noFill/>
                </a:ln>
                <a:solidFill>
                  <a:srgbClr val="000000"/>
                </a:solidFill>
                <a:effectLst/>
                <a:uFillTx/>
                <a:latin typeface="Arial"/>
                <a:ea typeface="Arial"/>
                <a:cs typeface="Arial"/>
                <a:sym typeface="Arial"/>
              </a:endParaRPr>
            </a:p>
          </p:txBody>
        </p:sp>
        <p:sp>
          <p:nvSpPr>
            <p:cNvPr id="11" name="Oval 10"/>
            <p:cNvSpPr/>
            <p:nvPr/>
          </p:nvSpPr>
          <p:spPr>
            <a:xfrm>
              <a:off x="1214920" y="4481731"/>
              <a:ext cx="360040" cy="519348"/>
            </a:xfrm>
            <a:prstGeom prst="ellipse">
              <a:avLst/>
            </a:prstGeom>
            <a:solidFill>
              <a:srgbClr val="92D050"/>
            </a:solidFill>
            <a:ln w="13970" cap="flat">
              <a:solidFill>
                <a:srgbClr val="008A3E"/>
              </a:solidFill>
              <a:prstDash val="solid"/>
              <a:round/>
            </a:ln>
            <a:effectLst>
              <a:outerShdw blurRad="25400" dist="25400" dir="5400000" rotWithShape="0">
                <a:srgbClr val="000000">
                  <a:alpha val="7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IN" sz="1800" b="0" i="0" u="none" strike="noStrike" cap="none" spc="0" normalizeH="0" baseline="0">
                <a:ln>
                  <a:noFill/>
                </a:ln>
                <a:solidFill>
                  <a:srgbClr val="000000"/>
                </a:solidFill>
                <a:effectLst/>
                <a:uFillTx/>
                <a:latin typeface="Arial"/>
                <a:ea typeface="Arial"/>
                <a:cs typeface="Arial"/>
                <a:sym typeface="Arial"/>
              </a:endParaRPr>
            </a:p>
          </p:txBody>
        </p:sp>
        <p:sp>
          <p:nvSpPr>
            <p:cNvPr id="12" name="Oval 11"/>
            <p:cNvSpPr/>
            <p:nvPr/>
          </p:nvSpPr>
          <p:spPr>
            <a:xfrm>
              <a:off x="1691680" y="4481731"/>
              <a:ext cx="360040" cy="519348"/>
            </a:xfrm>
            <a:prstGeom prst="ellipse">
              <a:avLst/>
            </a:prstGeom>
            <a:solidFill>
              <a:srgbClr val="0070C0"/>
            </a:solidFill>
            <a:ln w="13970" cap="flat">
              <a:solidFill>
                <a:srgbClr val="004070"/>
              </a:solidFill>
              <a:prstDash val="solid"/>
              <a:round/>
            </a:ln>
            <a:effectLst>
              <a:outerShdw blurRad="25400" dist="25400" dir="5400000" rotWithShape="0">
                <a:srgbClr val="000000">
                  <a:alpha val="7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IN" sz="1800" b="0" i="0" u="none" strike="noStrike" cap="none" spc="0" normalizeH="0" baseline="0">
                <a:ln>
                  <a:noFill/>
                </a:ln>
                <a:solidFill>
                  <a:srgbClr val="000000"/>
                </a:solidFill>
                <a:effectLst/>
                <a:uFillTx/>
                <a:latin typeface="Arial"/>
                <a:ea typeface="Arial"/>
                <a:cs typeface="Arial"/>
                <a:sym typeface="Arial"/>
              </a:endParaRPr>
            </a:p>
          </p:txBody>
        </p:sp>
        <p:sp>
          <p:nvSpPr>
            <p:cNvPr id="13" name="Oval 12"/>
            <p:cNvSpPr/>
            <p:nvPr/>
          </p:nvSpPr>
          <p:spPr>
            <a:xfrm>
              <a:off x="2195736" y="4481731"/>
              <a:ext cx="360040" cy="519348"/>
            </a:xfrm>
            <a:prstGeom prst="ellipse">
              <a:avLst/>
            </a:prstGeom>
            <a:solidFill>
              <a:srgbClr val="FFC000"/>
            </a:solidFill>
            <a:ln w="13970" cap="flat">
              <a:solidFill>
                <a:srgbClr val="FFC000"/>
              </a:solidFill>
              <a:prstDash val="solid"/>
              <a:round/>
            </a:ln>
            <a:effectLst>
              <a:outerShdw blurRad="25400" dist="25400" dir="5400000" rotWithShape="0">
                <a:srgbClr val="000000">
                  <a:alpha val="7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IN" sz="1800" b="0" i="0" u="none" strike="noStrike" cap="none" spc="0" normalizeH="0" baseline="0">
                <a:ln>
                  <a:noFill/>
                </a:ln>
                <a:solidFill>
                  <a:srgbClr val="000000"/>
                </a:solidFill>
                <a:effectLst/>
                <a:uFillTx/>
                <a:latin typeface="Arial"/>
                <a:ea typeface="Arial"/>
                <a:cs typeface="Arial"/>
                <a:sym typeface="Arial"/>
              </a:endParaRPr>
            </a:p>
          </p:txBody>
        </p:sp>
        <p:sp>
          <p:nvSpPr>
            <p:cNvPr id="14" name="Oval 13"/>
            <p:cNvSpPr/>
            <p:nvPr/>
          </p:nvSpPr>
          <p:spPr>
            <a:xfrm>
              <a:off x="2699792" y="4481731"/>
              <a:ext cx="360040" cy="519348"/>
            </a:xfrm>
            <a:prstGeom prst="ellipse">
              <a:avLst/>
            </a:prstGeom>
            <a:solidFill>
              <a:schemeClr val="accent5">
                <a:lumMod val="60000"/>
                <a:lumOff val="40000"/>
              </a:schemeClr>
            </a:solidFill>
            <a:ln w="13970" cap="flat">
              <a:solidFill>
                <a:schemeClr val="accent1"/>
              </a:solidFill>
              <a:prstDash val="solid"/>
              <a:round/>
            </a:ln>
            <a:effectLst>
              <a:outerShdw blurRad="25400" dist="25400" dir="5400000" rotWithShape="0">
                <a:srgbClr val="000000">
                  <a:alpha val="7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IN" sz="1800" b="0" i="0" u="none" strike="noStrike" cap="none" spc="0" normalizeH="0" baseline="0">
                <a:ln>
                  <a:noFill/>
                </a:ln>
                <a:solidFill>
                  <a:srgbClr val="000000"/>
                </a:solidFill>
                <a:effectLst/>
                <a:uFillTx/>
                <a:latin typeface="Arial"/>
                <a:ea typeface="Arial"/>
                <a:cs typeface="Arial"/>
                <a:sym typeface="Arial"/>
              </a:endParaRPr>
            </a:p>
          </p:txBody>
        </p:sp>
        <p:cxnSp>
          <p:nvCxnSpPr>
            <p:cNvPr id="15" name="Straight Arrow Connector 14"/>
            <p:cNvCxnSpPr>
              <a:endCxn id="11" idx="0"/>
            </p:cNvCxnSpPr>
            <p:nvPr/>
          </p:nvCxnSpPr>
          <p:spPr>
            <a:xfrm flipH="1">
              <a:off x="1394940" y="2408409"/>
              <a:ext cx="656781" cy="2073322"/>
            </a:xfrm>
            <a:prstGeom prst="straightConnector1">
              <a:avLst/>
            </a:prstGeom>
            <a:noFill/>
            <a:ln w="13970" cap="flat">
              <a:solidFill>
                <a:schemeClr val="accent1"/>
              </a:solidFill>
              <a:prstDash val="solid"/>
              <a:round/>
              <a:tailEnd type="arrow"/>
            </a:ln>
            <a:effectLst>
              <a:outerShdw blurRad="50800" dist="25400" dir="5400000" rotWithShape="0">
                <a:srgbClr val="000000">
                  <a:alpha val="70000"/>
                </a:srgbClr>
              </a:outerShdw>
            </a:effectLst>
            <a:sp3d/>
          </p:spPr>
          <p:style>
            <a:lnRef idx="0">
              <a:scrgbClr r="0" g="0" b="0"/>
            </a:lnRef>
            <a:fillRef idx="0">
              <a:scrgbClr r="0" g="0" b="0"/>
            </a:fillRef>
            <a:effectRef idx="0">
              <a:scrgbClr r="0" g="0" b="0"/>
            </a:effectRef>
            <a:fontRef idx="none"/>
          </p:style>
        </p:cxnSp>
        <p:cxnSp>
          <p:nvCxnSpPr>
            <p:cNvPr id="16" name="Straight Arrow Connector 15"/>
            <p:cNvCxnSpPr>
              <a:endCxn id="12" idx="0"/>
            </p:cNvCxnSpPr>
            <p:nvPr/>
          </p:nvCxnSpPr>
          <p:spPr>
            <a:xfrm flipH="1">
              <a:off x="1871700" y="2408409"/>
              <a:ext cx="180021" cy="2073322"/>
            </a:xfrm>
            <a:prstGeom prst="straightConnector1">
              <a:avLst/>
            </a:prstGeom>
            <a:noFill/>
            <a:ln w="13970" cap="flat">
              <a:solidFill>
                <a:schemeClr val="accent1"/>
              </a:solidFill>
              <a:prstDash val="solid"/>
              <a:round/>
              <a:tailEnd type="arrow"/>
            </a:ln>
            <a:effectLst>
              <a:outerShdw blurRad="50800" dist="25400" dir="5400000" rotWithShape="0">
                <a:srgbClr val="000000">
                  <a:alpha val="70000"/>
                </a:srgbClr>
              </a:outerShdw>
            </a:effectLst>
            <a:sp3d/>
          </p:spPr>
          <p:style>
            <a:lnRef idx="0">
              <a:scrgbClr r="0" g="0" b="0"/>
            </a:lnRef>
            <a:fillRef idx="0">
              <a:scrgbClr r="0" g="0" b="0"/>
            </a:fillRef>
            <a:effectRef idx="0">
              <a:scrgbClr r="0" g="0" b="0"/>
            </a:effectRef>
            <a:fontRef idx="none"/>
          </p:style>
        </p:cxnSp>
        <p:cxnSp>
          <p:nvCxnSpPr>
            <p:cNvPr id="17" name="Straight Arrow Connector 16"/>
            <p:cNvCxnSpPr>
              <a:endCxn id="13" idx="0"/>
            </p:cNvCxnSpPr>
            <p:nvPr/>
          </p:nvCxnSpPr>
          <p:spPr>
            <a:xfrm>
              <a:off x="2051720" y="2408409"/>
              <a:ext cx="324036" cy="2073322"/>
            </a:xfrm>
            <a:prstGeom prst="straightConnector1">
              <a:avLst/>
            </a:prstGeom>
            <a:noFill/>
            <a:ln w="13970" cap="flat">
              <a:solidFill>
                <a:schemeClr val="accent1"/>
              </a:solidFill>
              <a:prstDash val="solid"/>
              <a:round/>
              <a:tailEnd type="arrow"/>
            </a:ln>
            <a:effectLst>
              <a:outerShdw blurRad="50800" dist="25400" dir="5400000" rotWithShape="0">
                <a:srgbClr val="000000">
                  <a:alpha val="70000"/>
                </a:srgbClr>
              </a:outerShdw>
            </a:effectLst>
            <a:sp3d/>
          </p:spPr>
          <p:style>
            <a:lnRef idx="0">
              <a:scrgbClr r="0" g="0" b="0"/>
            </a:lnRef>
            <a:fillRef idx="0">
              <a:scrgbClr r="0" g="0" b="0"/>
            </a:fillRef>
            <a:effectRef idx="0">
              <a:scrgbClr r="0" g="0" b="0"/>
            </a:effectRef>
            <a:fontRef idx="none"/>
          </p:style>
        </p:cxnSp>
        <p:cxnSp>
          <p:nvCxnSpPr>
            <p:cNvPr id="18" name="Straight Arrow Connector 17"/>
            <p:cNvCxnSpPr>
              <a:endCxn id="14" idx="0"/>
            </p:cNvCxnSpPr>
            <p:nvPr/>
          </p:nvCxnSpPr>
          <p:spPr>
            <a:xfrm>
              <a:off x="2051720" y="2408409"/>
              <a:ext cx="828092" cy="2073322"/>
            </a:xfrm>
            <a:prstGeom prst="straightConnector1">
              <a:avLst/>
            </a:prstGeom>
            <a:noFill/>
            <a:ln w="13970" cap="flat">
              <a:solidFill>
                <a:schemeClr val="accent1"/>
              </a:solidFill>
              <a:prstDash val="solid"/>
              <a:round/>
              <a:tailEnd type="arrow"/>
            </a:ln>
            <a:effectLst>
              <a:outerShdw blurRad="50800" dist="25400" dir="5400000" rotWithShape="0">
                <a:srgbClr val="000000">
                  <a:alpha val="70000"/>
                </a:srgbClr>
              </a:outerShdw>
            </a:effectLst>
            <a:sp3d/>
          </p:spPr>
          <p:style>
            <a:lnRef idx="0">
              <a:scrgbClr r="0" g="0" b="0"/>
            </a:lnRef>
            <a:fillRef idx="0">
              <a:scrgbClr r="0" g="0" b="0"/>
            </a:fillRef>
            <a:effectRef idx="0">
              <a:scrgbClr r="0" g="0" b="0"/>
            </a:effectRef>
            <a:fontRef idx="none"/>
          </p:style>
        </p:cxnSp>
        <p:sp>
          <p:nvSpPr>
            <p:cNvPr id="19" name="TextBox 18"/>
            <p:cNvSpPr txBox="1"/>
            <p:nvPr/>
          </p:nvSpPr>
          <p:spPr>
            <a:xfrm>
              <a:off x="1394940" y="4921427"/>
              <a:ext cx="1484872" cy="3077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IN" sz="1400" b="0" i="0" u="none" strike="noStrike" cap="none" spc="0" normalizeH="0" baseline="0" dirty="0">
                  <a:ln>
                    <a:noFill/>
                  </a:ln>
                  <a:solidFill>
                    <a:srgbClr val="F8F8F8"/>
                  </a:solidFill>
                  <a:effectLst/>
                  <a:uFillTx/>
                  <a:latin typeface="Arial"/>
                  <a:ea typeface="Arial"/>
                  <a:cs typeface="Arial"/>
                  <a:sym typeface="Arial"/>
                </a:rPr>
                <a:t>Indian customers</a:t>
              </a:r>
              <a:endParaRPr kumimoji="0" lang="en-IN" sz="1800" b="0" i="0" u="none" strike="noStrike" cap="none" spc="0" normalizeH="0" baseline="0" dirty="0">
                <a:ln>
                  <a:noFill/>
                </a:ln>
                <a:solidFill>
                  <a:srgbClr val="F8F8F8"/>
                </a:solidFill>
                <a:effectLst/>
                <a:uFillTx/>
                <a:latin typeface="Arial"/>
                <a:ea typeface="Arial"/>
                <a:cs typeface="Arial"/>
                <a:sym typeface="Arial"/>
              </a:endParaRPr>
            </a:p>
          </p:txBody>
        </p:sp>
        <p:sp>
          <p:nvSpPr>
            <p:cNvPr id="20" name="TextBox 19"/>
            <p:cNvSpPr txBox="1"/>
            <p:nvPr/>
          </p:nvSpPr>
          <p:spPr>
            <a:xfrm>
              <a:off x="876815" y="2815192"/>
              <a:ext cx="972108" cy="9541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lang="en-IN" sz="1400" dirty="0">
                  <a:solidFill>
                    <a:schemeClr val="tx2"/>
                  </a:solidFill>
                </a:rPr>
                <a:t>p</a:t>
              </a:r>
              <a:r>
                <a:rPr kumimoji="0" lang="en-IN" sz="1400" b="0" i="0" u="none" strike="noStrike" cap="none" spc="0" normalizeH="0" baseline="0" dirty="0">
                  <a:ln>
                    <a:noFill/>
                  </a:ln>
                  <a:solidFill>
                    <a:schemeClr val="tx2"/>
                  </a:solidFill>
                  <a:effectLst/>
                  <a:uFillTx/>
                  <a:latin typeface="Arial"/>
                  <a:ea typeface="Arial"/>
                  <a:cs typeface="Arial"/>
                  <a:sym typeface="Arial"/>
                </a:rPr>
                <a:t>rovides cloud hosting</a:t>
              </a:r>
              <a:r>
                <a:rPr kumimoji="0" lang="en-IN" sz="1400" b="0" i="0" u="none" strike="noStrike" cap="none" spc="0" normalizeH="0" dirty="0">
                  <a:ln>
                    <a:noFill/>
                  </a:ln>
                  <a:solidFill>
                    <a:schemeClr val="tx2"/>
                  </a:solidFill>
                  <a:effectLst/>
                  <a:uFillTx/>
                  <a:latin typeface="Arial"/>
                  <a:ea typeface="Arial"/>
                  <a:cs typeface="Arial"/>
                  <a:sym typeface="Arial"/>
                </a:rPr>
                <a:t> services</a:t>
              </a:r>
              <a:endParaRPr kumimoji="0" lang="en-IN" sz="1800" b="0" i="0" u="none" strike="noStrike" cap="none" spc="0" normalizeH="0" baseline="0" dirty="0">
                <a:ln>
                  <a:noFill/>
                </a:ln>
                <a:solidFill>
                  <a:schemeClr val="tx2"/>
                </a:solidFill>
                <a:effectLst/>
                <a:uFillTx/>
                <a:latin typeface="Arial"/>
                <a:ea typeface="Arial"/>
                <a:cs typeface="Arial"/>
                <a:sym typeface="Arial"/>
              </a:endParaRPr>
            </a:p>
          </p:txBody>
        </p:sp>
        <p:sp>
          <p:nvSpPr>
            <p:cNvPr id="21" name="TextBox 20"/>
            <p:cNvSpPr txBox="1"/>
            <p:nvPr/>
          </p:nvSpPr>
          <p:spPr>
            <a:xfrm>
              <a:off x="323528" y="3409257"/>
              <a:ext cx="576064" cy="3385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IN" sz="1600" b="0" i="0" u="none" strike="noStrike" cap="none" spc="0" normalizeH="0" baseline="0" dirty="0">
                  <a:ln>
                    <a:noFill/>
                  </a:ln>
                  <a:solidFill>
                    <a:srgbClr val="F8F8F8"/>
                  </a:solidFill>
                  <a:effectLst/>
                  <a:uFillTx/>
                  <a:latin typeface="Arial"/>
                  <a:ea typeface="Arial"/>
                  <a:cs typeface="Arial"/>
                  <a:sym typeface="Arial"/>
                </a:rPr>
                <a:t>USA</a:t>
              </a:r>
            </a:p>
          </p:txBody>
        </p:sp>
        <p:sp>
          <p:nvSpPr>
            <p:cNvPr id="22" name="TextBox 21"/>
            <p:cNvSpPr txBox="1"/>
            <p:nvPr/>
          </p:nvSpPr>
          <p:spPr>
            <a:xfrm>
              <a:off x="323528" y="3790785"/>
              <a:ext cx="576064" cy="3385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IN" sz="1600" b="0" i="0" u="none" strike="noStrike" cap="none" spc="0" normalizeH="0" baseline="0" dirty="0">
                  <a:ln>
                    <a:noFill/>
                  </a:ln>
                  <a:solidFill>
                    <a:srgbClr val="F8F8F8"/>
                  </a:solidFill>
                  <a:effectLst/>
                  <a:uFillTx/>
                  <a:latin typeface="Arial"/>
                  <a:ea typeface="Arial"/>
                  <a:cs typeface="Arial"/>
                  <a:sym typeface="Arial"/>
                </a:rPr>
                <a:t>India</a:t>
              </a:r>
            </a:p>
          </p:txBody>
        </p:sp>
        <p:sp>
          <p:nvSpPr>
            <p:cNvPr id="23" name="laptop"/>
            <p:cNvSpPr>
              <a:spLocks noEditPoints="1" noChangeArrowheads="1"/>
            </p:cNvSpPr>
            <p:nvPr/>
          </p:nvSpPr>
          <p:spPr bwMode="auto">
            <a:xfrm>
              <a:off x="585341" y="1321025"/>
              <a:ext cx="616843" cy="490274"/>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24" name="laptop"/>
            <p:cNvSpPr>
              <a:spLocks noEditPoints="1" noChangeArrowheads="1"/>
            </p:cNvSpPr>
            <p:nvPr/>
          </p:nvSpPr>
          <p:spPr bwMode="auto">
            <a:xfrm>
              <a:off x="1362870" y="1052736"/>
              <a:ext cx="616843" cy="490274"/>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25" name="laptop"/>
            <p:cNvSpPr>
              <a:spLocks noEditPoints="1" noChangeArrowheads="1"/>
            </p:cNvSpPr>
            <p:nvPr/>
          </p:nvSpPr>
          <p:spPr bwMode="auto">
            <a:xfrm>
              <a:off x="2082950" y="1478823"/>
              <a:ext cx="616843" cy="490274"/>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a:p>
          </p:txBody>
        </p:sp>
        <p:sp>
          <p:nvSpPr>
            <p:cNvPr id="26" name="laptop"/>
            <p:cNvSpPr>
              <a:spLocks noEditPoints="1" noChangeArrowheads="1"/>
            </p:cNvSpPr>
            <p:nvPr/>
          </p:nvSpPr>
          <p:spPr bwMode="auto">
            <a:xfrm>
              <a:off x="2875038" y="1052736"/>
              <a:ext cx="616843" cy="490274"/>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N"/>
            </a:p>
          </p:txBody>
        </p:sp>
      </p:grpSp>
      <p:sp>
        <p:nvSpPr>
          <p:cNvPr id="3" name="Rectangle 2"/>
          <p:cNvSpPr/>
          <p:nvPr/>
        </p:nvSpPr>
        <p:spPr>
          <a:xfrm>
            <a:off x="502206" y="1193717"/>
            <a:ext cx="6414064" cy="437299"/>
          </a:xfrm>
          <a:prstGeom prst="rect">
            <a:avLst/>
          </a:prstGeom>
        </p:spPr>
        <p:txBody>
          <a:bodyPr wrap="none">
            <a:spAutoFit/>
          </a:bodyPr>
          <a:lstStyle/>
          <a:p>
            <a:pPr marR="241300" algn="just">
              <a:lnSpc>
                <a:spcPct val="140000"/>
              </a:lnSpc>
              <a:spcBef>
                <a:spcPts val="100"/>
              </a:spcBef>
              <a:buClr>
                <a:srgbClr val="4590B8"/>
              </a:buClr>
              <a:buSzPct val="100000"/>
              <a:tabLst>
                <a:tab pos="281305" algn="l"/>
                <a:tab pos="281940" algn="l"/>
              </a:tabLst>
              <a:defRPr/>
            </a:pPr>
            <a:r>
              <a:rPr lang="en-GB" b="1" i="1" spc="-15" dirty="0">
                <a:latin typeface="Times New Roman" panose="02020603050405020304" pitchFamily="18" charset="0"/>
                <a:cs typeface="Times New Roman" panose="02020603050405020304" pitchFamily="18" charset="0"/>
              </a:rPr>
              <a:t>11. RACKSPACE US INC v. DCIT [2019] ITA No. 5249 (Mum.)</a:t>
            </a:r>
          </a:p>
        </p:txBody>
      </p:sp>
      <p:sp>
        <p:nvSpPr>
          <p:cNvPr id="27"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35415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9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9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Judicial Precedents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Gill Sans MT"/>
                <a:ea typeface="+mn-ea"/>
                <a:cs typeface="+mn-cs"/>
              </a:rPr>
              <a:t>T. P. </a:t>
            </a:r>
            <a:r>
              <a:rPr kumimoji="0" lang="en-US" sz="9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900" b="0" i="0" u="none" strike="noStrike" kern="1200" cap="all" spc="0" normalizeH="0" baseline="0" noProof="0" dirty="0">
                <a:ln>
                  <a:noFill/>
                </a:ln>
                <a:solidFill>
                  <a:srgbClr val="4590B8"/>
                </a:solidFill>
                <a:effectLst/>
                <a:uLnTx/>
                <a:uFillTx/>
                <a:latin typeface="Gill Sans MT"/>
                <a:ea typeface="+mn-ea"/>
                <a:cs typeface="+mn-cs"/>
              </a:rPr>
              <a:t> &amp; Associates LLP</a:t>
            </a:r>
          </a:p>
        </p:txBody>
      </p:sp>
      <p:sp>
        <p:nvSpPr>
          <p:cNvPr id="2" name="Rectangle 1">
            <a:extLst>
              <a:ext uri="{FF2B5EF4-FFF2-40B4-BE49-F238E27FC236}">
                <a16:creationId xmlns:a16="http://schemas.microsoft.com/office/drawing/2014/main" id="{B80045F2-0C25-4745-AEA3-9461552E6883}"/>
              </a:ext>
            </a:extLst>
          </p:cNvPr>
          <p:cNvSpPr/>
          <p:nvPr/>
        </p:nvSpPr>
        <p:spPr>
          <a:xfrm>
            <a:off x="634181" y="1152317"/>
            <a:ext cx="10819645" cy="5692328"/>
          </a:xfrm>
          <a:prstGeom prst="rect">
            <a:avLst/>
          </a:prstGeom>
        </p:spPr>
        <p:txBody>
          <a:bodyPr wrap="square">
            <a:spAutoFit/>
          </a:bodyPr>
          <a:lstStyle/>
          <a:p>
            <a:pPr marR="241300" algn="just">
              <a:lnSpc>
                <a:spcPct val="140000"/>
              </a:lnSpc>
              <a:spcBef>
                <a:spcPts val="100"/>
              </a:spcBef>
              <a:buClr>
                <a:srgbClr val="4590B8"/>
              </a:buClr>
              <a:buSzPct val="100000"/>
              <a:tabLst>
                <a:tab pos="281305" algn="l"/>
                <a:tab pos="281940" algn="l"/>
              </a:tabLst>
              <a:defRPr/>
            </a:pPr>
            <a:r>
              <a:rPr lang="en-GB" b="1" i="1" spc="-15" dirty="0">
                <a:latin typeface="Times New Roman" panose="02020603050405020304" pitchFamily="18" charset="0"/>
                <a:cs typeface="Times New Roman" panose="02020603050405020304" pitchFamily="18" charset="0"/>
              </a:rPr>
              <a:t>11.  RACKSPACE US INC v. DCIT [2019] ITA No. 5249 (Mum.) (cont’d)</a:t>
            </a:r>
          </a:p>
          <a:p>
            <a:pPr marL="265113" marR="241300" algn="just">
              <a:lnSpc>
                <a:spcPct val="140000"/>
              </a:lnSpc>
              <a:spcBef>
                <a:spcPts val="100"/>
              </a:spcBef>
              <a:buClr>
                <a:srgbClr val="4590B8"/>
              </a:buClr>
              <a:buSzPct val="100000"/>
              <a:tabLst>
                <a:tab pos="281305" algn="l"/>
                <a:tab pos="281940" algn="l"/>
              </a:tabLst>
              <a:defRPr/>
            </a:pPr>
            <a:r>
              <a:rPr lang="en-IN" u="sng" spc="-15" dirty="0">
                <a:latin typeface="Times New Roman" panose="02020603050405020304" pitchFamily="18" charset="0"/>
                <a:cs typeface="Times New Roman" panose="02020603050405020304" pitchFamily="18" charset="0"/>
              </a:rPr>
              <a:t>Mumbai Tribunal’s Ruling</a:t>
            </a:r>
            <a:r>
              <a:rPr lang="en-IN" spc="-15" dirty="0">
                <a:latin typeface="Times New Roman" panose="02020603050405020304" pitchFamily="18" charset="0"/>
                <a:cs typeface="Times New Roman" panose="02020603050405020304" pitchFamily="18" charset="0"/>
              </a:rPr>
              <a:t>:</a:t>
            </a:r>
          </a:p>
          <a:p>
            <a:pPr marL="550863" marR="241300" indent="-285750" algn="just">
              <a:lnSpc>
                <a:spcPct val="130000"/>
              </a:lnSpc>
              <a:spcBef>
                <a:spcPts val="100"/>
              </a:spcBef>
              <a:buClr>
                <a:srgbClr val="4590B8"/>
              </a:buClr>
              <a:buSzPct val="100000"/>
              <a:buFont typeface="Wingdings" panose="05000000000000000000" pitchFamily="2" charset="2"/>
              <a:buChar char="ü"/>
              <a:tabLst>
                <a:tab pos="281305" algn="l"/>
                <a:tab pos="281940" algn="l"/>
              </a:tabLst>
              <a:defRPr/>
            </a:pPr>
            <a:r>
              <a:rPr lang="en-IN" spc="-15" dirty="0">
                <a:latin typeface="Times New Roman" panose="02020603050405020304" pitchFamily="18" charset="0"/>
                <a:cs typeface="Times New Roman" panose="02020603050405020304" pitchFamily="18" charset="0"/>
              </a:rPr>
              <a:t>Income earned by </a:t>
            </a:r>
            <a:r>
              <a:rPr lang="en-IN" spc="-15" dirty="0" err="1">
                <a:latin typeface="Times New Roman" panose="02020603050405020304" pitchFamily="18" charset="0"/>
                <a:cs typeface="Times New Roman" panose="02020603050405020304" pitchFamily="18" charset="0"/>
              </a:rPr>
              <a:t>assessee</a:t>
            </a:r>
            <a:r>
              <a:rPr lang="en-IN" spc="-15" dirty="0">
                <a:latin typeface="Times New Roman" panose="02020603050405020304" pitchFamily="18" charset="0"/>
                <a:cs typeface="Times New Roman" panose="02020603050405020304" pitchFamily="18" charset="0"/>
              </a:rPr>
              <a:t> (a US company) from rendering cloud hosting services to Indian customers doesn’t constitute royalty under Article 12 of India-USA DTAA:</a:t>
            </a:r>
          </a:p>
          <a:p>
            <a:pPr marL="815975" marR="241300" indent="-285750" algn="just">
              <a:lnSpc>
                <a:spcPct val="130000"/>
              </a:lnSpc>
              <a:spcBef>
                <a:spcPts val="100"/>
              </a:spcBef>
              <a:buClr>
                <a:srgbClr val="4590B8"/>
              </a:buClr>
              <a:buSzPct val="100000"/>
              <a:buFont typeface="Arial" panose="020B0604020202020204" pitchFamily="34" charset="0"/>
              <a:buChar char="•"/>
              <a:tabLst>
                <a:tab pos="281305" algn="l"/>
                <a:tab pos="281940" algn="l"/>
              </a:tabLst>
              <a:defRPr/>
            </a:pPr>
            <a:r>
              <a:rPr lang="en-IN" spc="-15" dirty="0">
                <a:latin typeface="Times New Roman" panose="02020603050405020304" pitchFamily="18" charset="0"/>
                <a:cs typeface="Times New Roman" panose="02020603050405020304" pitchFamily="18" charset="0"/>
              </a:rPr>
              <a:t>absent possession / physical control by customers over the servers/equipment</a:t>
            </a:r>
          </a:p>
          <a:p>
            <a:pPr marL="815975" marR="241300" indent="-285750" algn="just">
              <a:lnSpc>
                <a:spcPct val="130000"/>
              </a:lnSpc>
              <a:spcBef>
                <a:spcPts val="100"/>
              </a:spcBef>
              <a:buClr>
                <a:srgbClr val="4590B8"/>
              </a:buClr>
              <a:buSzPct val="100000"/>
              <a:buFont typeface="Arial" panose="020B0604020202020204" pitchFamily="34" charset="0"/>
              <a:buChar char="•"/>
              <a:tabLst>
                <a:tab pos="281305" algn="l"/>
                <a:tab pos="281940" algn="l"/>
              </a:tabLst>
              <a:defRPr/>
            </a:pPr>
            <a:r>
              <a:rPr lang="en-IN" spc="-15" dirty="0">
                <a:latin typeface="Times New Roman" panose="02020603050405020304" pitchFamily="18" charset="0"/>
                <a:cs typeface="Times New Roman" panose="02020603050405020304" pitchFamily="18" charset="0"/>
              </a:rPr>
              <a:t>agreement with customers is for providing hosting services simpliciter and not for use of / leasing of any equipment</a:t>
            </a:r>
          </a:p>
          <a:p>
            <a:pPr marL="815975" marR="241300" indent="-285750" algn="just">
              <a:lnSpc>
                <a:spcPct val="130000"/>
              </a:lnSpc>
              <a:spcBef>
                <a:spcPts val="100"/>
              </a:spcBef>
              <a:buClr>
                <a:srgbClr val="4590B8"/>
              </a:buClr>
              <a:buSzPct val="100000"/>
              <a:buFont typeface="Arial" panose="020B0604020202020204" pitchFamily="34" charset="0"/>
              <a:buChar char="•"/>
              <a:tabLst>
                <a:tab pos="281305" algn="l"/>
                <a:tab pos="281940" algn="l"/>
              </a:tabLst>
              <a:defRPr/>
            </a:pPr>
            <a:r>
              <a:rPr lang="en-IN" spc="-15" dirty="0">
                <a:latin typeface="Times New Roman" panose="02020603050405020304" pitchFamily="18" charset="0"/>
                <a:cs typeface="Times New Roman" panose="02020603050405020304" pitchFamily="18" charset="0"/>
              </a:rPr>
              <a:t>right to operate and manage the infrastructure / servers vested solely with the </a:t>
            </a:r>
            <a:r>
              <a:rPr lang="en-IN" spc="-15" dirty="0" err="1">
                <a:latin typeface="Times New Roman" panose="02020603050405020304" pitchFamily="18" charset="0"/>
                <a:cs typeface="Times New Roman" panose="02020603050405020304" pitchFamily="18" charset="0"/>
              </a:rPr>
              <a:t>assessee</a:t>
            </a:r>
            <a:endParaRPr lang="en-IN" spc="-15" dirty="0">
              <a:latin typeface="Times New Roman" panose="02020603050405020304" pitchFamily="18" charset="0"/>
              <a:cs typeface="Times New Roman" panose="02020603050405020304" pitchFamily="18" charset="0"/>
            </a:endParaRPr>
          </a:p>
          <a:p>
            <a:pPr marL="550863" marR="241300" indent="-285750" algn="just">
              <a:lnSpc>
                <a:spcPct val="130000"/>
              </a:lnSpc>
              <a:spcBef>
                <a:spcPts val="100"/>
              </a:spcBef>
              <a:buClr>
                <a:srgbClr val="4590B8"/>
              </a:buClr>
              <a:buSzPct val="100000"/>
              <a:buFont typeface="Wingdings" panose="05000000000000000000" pitchFamily="2" charset="2"/>
              <a:buChar char="ü"/>
              <a:tabLst>
                <a:tab pos="281305" algn="l"/>
                <a:tab pos="281940" algn="l"/>
              </a:tabLst>
              <a:defRPr/>
            </a:pPr>
            <a:r>
              <a:rPr lang="en-IN" spc="-15" dirty="0">
                <a:latin typeface="Times New Roman" panose="02020603050405020304" pitchFamily="18" charset="0"/>
                <a:cs typeface="Times New Roman" panose="02020603050405020304" pitchFamily="18" charset="0"/>
              </a:rPr>
              <a:t>The definition of royalty under Article 12(3) of DTAA is in </a:t>
            </a:r>
            <a:r>
              <a:rPr lang="en-IN" spc="-15" dirty="0" err="1">
                <a:latin typeface="Times New Roman" panose="02020603050405020304" pitchFamily="18" charset="0"/>
                <a:cs typeface="Times New Roman" panose="02020603050405020304" pitchFamily="18" charset="0"/>
              </a:rPr>
              <a:t>pari-materia</a:t>
            </a:r>
            <a:r>
              <a:rPr lang="en-IN" spc="-15" dirty="0">
                <a:latin typeface="Times New Roman" panose="02020603050405020304" pitchFamily="18" charset="0"/>
                <a:cs typeface="Times New Roman" panose="02020603050405020304" pitchFamily="18" charset="0"/>
              </a:rPr>
              <a:t> with the pre-amendment definition of royalties in the Act:</a:t>
            </a:r>
          </a:p>
          <a:p>
            <a:pPr marL="815975" marR="241300" indent="-285750" algn="just">
              <a:lnSpc>
                <a:spcPct val="130000"/>
              </a:lnSpc>
              <a:spcBef>
                <a:spcPts val="100"/>
              </a:spcBef>
              <a:buClr>
                <a:srgbClr val="4590B8"/>
              </a:buClr>
              <a:buSzPct val="100000"/>
              <a:buFont typeface="Arial" panose="020B0604020202020204" pitchFamily="34" charset="0"/>
              <a:buChar char="•"/>
              <a:tabLst>
                <a:tab pos="281305" algn="l"/>
                <a:tab pos="281940" algn="l"/>
              </a:tabLst>
              <a:defRPr/>
            </a:pPr>
            <a:r>
              <a:rPr lang="en-IN" spc="-15" dirty="0">
                <a:latin typeface="Times New Roman" panose="02020603050405020304" pitchFamily="18" charset="0"/>
                <a:cs typeface="Times New Roman" panose="02020603050405020304" pitchFamily="18" charset="0"/>
              </a:rPr>
              <a:t>term ‘use’ or ‘right to use’ in DTAA entails that the payer has a possession / control over the property and that the said property is at its disposal</a:t>
            </a:r>
          </a:p>
          <a:p>
            <a:pPr marL="815975" marR="241300" indent="-285750" algn="just">
              <a:lnSpc>
                <a:spcPct val="130000"/>
              </a:lnSpc>
              <a:spcBef>
                <a:spcPts val="100"/>
              </a:spcBef>
              <a:buClr>
                <a:srgbClr val="4590B8"/>
              </a:buClr>
              <a:buSzPct val="100000"/>
              <a:buFont typeface="Arial" panose="020B0604020202020204" pitchFamily="34" charset="0"/>
              <a:buChar char="•"/>
              <a:tabLst>
                <a:tab pos="281305" algn="l"/>
                <a:tab pos="281940" algn="l"/>
              </a:tabLst>
              <a:defRPr/>
            </a:pPr>
            <a:r>
              <a:rPr lang="en-IN" spc="-15" dirty="0">
                <a:latin typeface="Times New Roman" panose="02020603050405020304" pitchFamily="18" charset="0"/>
                <a:cs typeface="Times New Roman" panose="02020603050405020304" pitchFamily="18" charset="0"/>
              </a:rPr>
              <a:t>retrospective amendment in the definition of royalty in the Act does not impact definition of royalties in the India-USA treaty</a:t>
            </a:r>
          </a:p>
          <a:p>
            <a:pPr marL="265113" marR="241300" algn="just">
              <a:lnSpc>
                <a:spcPct val="140000"/>
              </a:lnSpc>
              <a:spcBef>
                <a:spcPts val="100"/>
              </a:spcBef>
              <a:buClr>
                <a:srgbClr val="4590B8"/>
              </a:buClr>
              <a:buSzPct val="100000"/>
              <a:tabLst>
                <a:tab pos="281305" algn="l"/>
                <a:tab pos="281940" algn="l"/>
              </a:tabLst>
              <a:defRPr/>
            </a:pPr>
            <a:endParaRPr lang="en-IN" spc="-15" dirty="0">
              <a:latin typeface="Times New Roman" panose="02020603050405020304" pitchFamily="18" charset="0"/>
              <a:cs typeface="Times New Roman" panose="02020603050405020304" pitchFamily="18" charset="0"/>
            </a:endParaRPr>
          </a:p>
        </p:txBody>
      </p:sp>
      <p:sp>
        <p:nvSpPr>
          <p:cNvPr id="27"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10279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9753AC1-7343-4649-B2C5-619B5454697F}"/>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900" b="0" i="0" u="none" strike="noStrike" kern="1200" cap="all" spc="0" normalizeH="0" baseline="0" noProof="0">
                <a:ln>
                  <a:noFill/>
                </a:ln>
                <a:solidFill>
                  <a:srgbClr val="4590B8"/>
                </a:solidFill>
                <a:effectLst/>
                <a:uLnTx/>
                <a:uFillTx/>
                <a:latin typeface="Times New Roman" panose="02020603050405020304" pitchFamily="18" charset="0"/>
                <a:ea typeface="+mn-ea"/>
                <a:cs typeface="Times New Roman" panose="02020603050405020304" pitchFamily="18" charset="0"/>
              </a:rPr>
              <a:t>T. P. Ostwal &amp; Associates LLP</a:t>
            </a:r>
          </a:p>
        </p:txBody>
      </p:sp>
      <p:sp>
        <p:nvSpPr>
          <p:cNvPr id="4" name="Slide Number Placeholder 3">
            <a:extLst>
              <a:ext uri="{FF2B5EF4-FFF2-40B4-BE49-F238E27FC236}">
                <a16:creationId xmlns:a16="http://schemas.microsoft.com/office/drawing/2014/main" id="{C92A569E-D920-4B1B-8B9D-EC20D23D95D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B304E44-DC5A-4BBB-82BB-295DB7EB1D1F}" type="slidenum">
              <a:rPr kumimoji="0" lang="en-IN" sz="900" b="0" i="0" u="none" strike="noStrike" kern="1200" cap="none" spc="0" normalizeH="0" baseline="0" noProof="0" smtClean="0">
                <a:ln>
                  <a:noFill/>
                </a:ln>
                <a:solidFill>
                  <a:srgbClr val="4590B8"/>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IN" sz="900" b="0" i="0" u="none" strike="noStrike" kern="1200" cap="none" spc="0" normalizeH="0" baseline="0" noProof="0">
              <a:ln>
                <a:noFill/>
              </a:ln>
              <a:solidFill>
                <a:srgbClr val="4590B8"/>
              </a:solidFill>
              <a:effectLst/>
              <a:uLnTx/>
              <a:uFillTx/>
              <a:latin typeface="Times New Roman" panose="02020603050405020304" pitchFamily="18" charset="0"/>
              <a:ea typeface="+mn-ea"/>
              <a:cs typeface="Times New Roman" panose="02020603050405020304" pitchFamily="18" charset="0"/>
            </a:endParaRPr>
          </a:p>
        </p:txBody>
      </p:sp>
      <p:sp>
        <p:nvSpPr>
          <p:cNvPr id="5" name="Rectangle 4">
            <a:extLst>
              <a:ext uri="{FF2B5EF4-FFF2-40B4-BE49-F238E27FC236}">
                <a16:creationId xmlns:a16="http://schemas.microsoft.com/office/drawing/2014/main" id="{F17631CB-C98C-4588-A8C7-0F0A8BA54956}"/>
              </a:ext>
            </a:extLst>
          </p:cNvPr>
          <p:cNvSpPr/>
          <p:nvPr/>
        </p:nvSpPr>
        <p:spPr>
          <a:xfrm>
            <a:off x="2587784" y="2779909"/>
            <a:ext cx="7099554" cy="13258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Gill Sans MT"/>
              <a:ea typeface="+mn-ea"/>
              <a:cs typeface="+mn-cs"/>
            </a:endParaRPr>
          </a:p>
        </p:txBody>
      </p:sp>
      <p:sp>
        <p:nvSpPr>
          <p:cNvPr id="6" name="TextBox 5">
            <a:extLst>
              <a:ext uri="{FF2B5EF4-FFF2-40B4-BE49-F238E27FC236}">
                <a16:creationId xmlns:a16="http://schemas.microsoft.com/office/drawing/2014/main" id="{4C58F2E2-2539-4753-A902-B3D8C0CBD26B}"/>
              </a:ext>
            </a:extLst>
          </p:cNvPr>
          <p:cNvSpPr txBox="1"/>
          <p:nvPr/>
        </p:nvSpPr>
        <p:spPr>
          <a:xfrm>
            <a:off x="3356700" y="3186539"/>
            <a:ext cx="5647765" cy="523220"/>
          </a:xfrm>
          <a:prstGeom prst="rect">
            <a:avLst/>
          </a:prstGeom>
          <a:noFill/>
        </p:spPr>
        <p:txBody>
          <a:bodyPr wrap="none" rtlCol="0">
            <a:spAutoFit/>
          </a:bodyPr>
          <a:lstStyle/>
          <a:p>
            <a:pPr marL="0" marR="0" lvl="0" indent="0" algn="just" defTabSz="914400" rtl="0" eaLnBrk="1" fontAlgn="base" latinLnBrk="0" hangingPunct="1">
              <a:lnSpc>
                <a:spcPct val="100000"/>
              </a:lnSpc>
              <a:spcBef>
                <a:spcPts val="600"/>
              </a:spcBef>
              <a:spcAft>
                <a:spcPts val="600"/>
              </a:spcAft>
              <a:buClrTx/>
              <a:buSzTx/>
              <a:buFontTx/>
              <a:buNone/>
              <a:tabLst/>
              <a:defRPr/>
            </a:pPr>
            <a:r>
              <a:rPr lang="en-US" sz="2800" b="1" dirty="0">
                <a:solidFill>
                  <a:prstClr val="white"/>
                </a:solidFill>
                <a:latin typeface="Times New Roman" panose="02020603050405020304" pitchFamily="18" charset="0"/>
                <a:cs typeface="Times New Roman" panose="02020603050405020304" pitchFamily="18" charset="0"/>
              </a:rPr>
              <a:t>TAXATION OF DIGITAL ASSETS</a:t>
            </a:r>
            <a:endPar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7"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0421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4590B8"/>
                </a:solidFill>
                <a:effectLst/>
                <a:uLnTx/>
                <a:uFillTx/>
                <a:latin typeface="Times New Roman" panose="02020603050405020304" pitchFamily="18" charset="0"/>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600" b="0" i="0" u="none" strike="noStrike" kern="1200" cap="none"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664148365"/>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Tax on Digital Assets</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7"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T. P. </a:t>
            </a:r>
            <a:r>
              <a:rPr kumimoji="0" lang="en-US" sz="1100" b="0" i="0" u="none" strike="noStrike" kern="1200" cap="all" spc="0" normalizeH="0" baseline="0" noProof="0" dirty="0" err="1">
                <a:ln>
                  <a:noFill/>
                </a:ln>
                <a:solidFill>
                  <a:srgbClr val="4590B8"/>
                </a:solidFill>
                <a:effectLst/>
                <a:uLnTx/>
                <a:uFillTx/>
                <a:latin typeface="Times New Roman" panose="02020603050405020304" pitchFamily="18" charset="0"/>
                <a:cs typeface="Times New Roman" panose="02020603050405020304" pitchFamily="18" charset="0"/>
              </a:rPr>
              <a:t>Ostwal</a:t>
            </a:r>
            <a:r>
              <a:rPr kumimoji="0" lang="en-US" sz="11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 &amp; Associates LLP</a:t>
            </a:r>
          </a:p>
        </p:txBody>
      </p:sp>
      <p:sp>
        <p:nvSpPr>
          <p:cNvPr id="3" name="Rectangle 2">
            <a:extLst>
              <a:ext uri="{FF2B5EF4-FFF2-40B4-BE49-F238E27FC236}">
                <a16:creationId xmlns:a16="http://schemas.microsoft.com/office/drawing/2014/main" id="{989B046E-021B-4368-88A1-0EF10C2EBAEB}"/>
              </a:ext>
            </a:extLst>
          </p:cNvPr>
          <p:cNvSpPr/>
          <p:nvPr/>
        </p:nvSpPr>
        <p:spPr>
          <a:xfrm>
            <a:off x="452564" y="1218630"/>
            <a:ext cx="11260610" cy="1152110"/>
          </a:xfrm>
          <a:prstGeom prst="rect">
            <a:avLst/>
          </a:prstGeom>
        </p:spPr>
        <p:txBody>
          <a:bodyPr wrap="square">
            <a:spAutoFit/>
          </a:bodyPr>
          <a:lstStyle/>
          <a:p>
            <a:pPr marL="285750" marR="241300" indent="-285750" algn="just">
              <a:lnSpc>
                <a:spcPct val="140000"/>
              </a:lnSpc>
              <a:spcBef>
                <a:spcPts val="100"/>
              </a:spcBef>
              <a:buClr>
                <a:srgbClr val="4590B8"/>
              </a:buClr>
              <a:buSzPct val="100000"/>
              <a:buFont typeface="Wingdings" panose="05000000000000000000" pitchFamily="2" charset="2"/>
              <a:buChar char="§"/>
              <a:tabLst>
                <a:tab pos="281305" algn="l"/>
                <a:tab pos="281940" algn="l"/>
              </a:tabLst>
              <a:defRPr/>
            </a:pPr>
            <a:r>
              <a:rPr lang="en-US" sz="1600" spc="-15" dirty="0">
                <a:latin typeface="Times New Roman" panose="02020603050405020304" pitchFamily="18" charset="0"/>
                <a:cs typeface="Times New Roman" panose="02020603050405020304" pitchFamily="18" charset="0"/>
              </a:rPr>
              <a:t>The Finance Act, 2022 introduced provisions for taxation of Virtual digital assets.</a:t>
            </a:r>
          </a:p>
          <a:p>
            <a:pPr marL="285750" marR="241300" indent="-285750" algn="just">
              <a:lnSpc>
                <a:spcPct val="140000"/>
              </a:lnSpc>
              <a:spcBef>
                <a:spcPts val="100"/>
              </a:spcBef>
              <a:buClr>
                <a:srgbClr val="4590B8"/>
              </a:buClr>
              <a:buSzPct val="100000"/>
              <a:buFont typeface="Wingdings" panose="05000000000000000000" pitchFamily="2" charset="2"/>
              <a:buChar char="§"/>
              <a:tabLst>
                <a:tab pos="281305" algn="l"/>
                <a:tab pos="281940" algn="l"/>
              </a:tabLst>
              <a:defRPr/>
            </a:pPr>
            <a:r>
              <a:rPr lang="en-US" sz="1600" spc="-15" dirty="0">
                <a:latin typeface="Times New Roman" panose="02020603050405020304" pitchFamily="18" charset="0"/>
                <a:cs typeface="Times New Roman" panose="02020603050405020304" pitchFamily="18" charset="0"/>
              </a:rPr>
              <a:t>Section 2(47A) of the Income Tax Act, 1961 defines Virtual Digital Assets as</a:t>
            </a:r>
          </a:p>
          <a:p>
            <a:pPr marL="285750" marR="241300" indent="-285750" algn="just">
              <a:lnSpc>
                <a:spcPct val="140000"/>
              </a:lnSpc>
              <a:spcBef>
                <a:spcPts val="100"/>
              </a:spcBef>
              <a:buClr>
                <a:srgbClr val="4590B8"/>
              </a:buClr>
              <a:buSzPct val="100000"/>
              <a:buFont typeface="Wingdings" panose="05000000000000000000" pitchFamily="2" charset="2"/>
              <a:buChar char="§"/>
              <a:tabLst>
                <a:tab pos="281305" algn="l"/>
                <a:tab pos="281940" algn="l"/>
              </a:tabLst>
              <a:defRPr/>
            </a:pPr>
            <a:endParaRPr lang="en-US" sz="1600" spc="-15" dirty="0">
              <a:latin typeface="Times New Roman" panose="02020603050405020304" pitchFamily="18"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E58BCD5F-5379-4EB6-87C6-99D466E1C9ED}"/>
              </a:ext>
            </a:extLst>
          </p:cNvPr>
          <p:cNvSpPr/>
          <p:nvPr/>
        </p:nvSpPr>
        <p:spPr>
          <a:xfrm>
            <a:off x="2728452" y="2062124"/>
            <a:ext cx="3082413" cy="107663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latin typeface="Times New Roman" panose="02020603050405020304" pitchFamily="18" charset="0"/>
                <a:cs typeface="Times New Roman" panose="02020603050405020304" pitchFamily="18" charset="0"/>
              </a:rPr>
              <a:t>Any information, code, number or token (not being Indian or Foreign Currency)</a:t>
            </a:r>
            <a:r>
              <a:rPr lang="en-IN" sz="1600" dirty="0">
                <a:latin typeface="Times New Roman" panose="02020603050405020304" pitchFamily="18" charset="0"/>
                <a:cs typeface="Times New Roman" panose="02020603050405020304" pitchFamily="18" charset="0"/>
              </a:rPr>
              <a:t> </a:t>
            </a:r>
          </a:p>
        </p:txBody>
      </p:sp>
      <p:sp>
        <p:nvSpPr>
          <p:cNvPr id="10" name="Arrow: Right 9">
            <a:extLst>
              <a:ext uri="{FF2B5EF4-FFF2-40B4-BE49-F238E27FC236}">
                <a16:creationId xmlns:a16="http://schemas.microsoft.com/office/drawing/2014/main" id="{710F98D2-F4EE-40B8-B388-3E61F4A9A739}"/>
              </a:ext>
            </a:extLst>
          </p:cNvPr>
          <p:cNvSpPr/>
          <p:nvPr/>
        </p:nvSpPr>
        <p:spPr>
          <a:xfrm>
            <a:off x="5987846" y="2489827"/>
            <a:ext cx="280219" cy="2555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00">
              <a:latin typeface="Times New Roman" panose="02020603050405020304" pitchFamily="18"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1DE0AFDE-9757-4DFB-90DF-D3D6CB09039F}"/>
              </a:ext>
            </a:extLst>
          </p:cNvPr>
          <p:cNvSpPr/>
          <p:nvPr/>
        </p:nvSpPr>
        <p:spPr>
          <a:xfrm>
            <a:off x="6380381" y="2080392"/>
            <a:ext cx="3082413" cy="107663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a:solidFill>
                  <a:schemeClr val="tx1"/>
                </a:solidFill>
                <a:latin typeface="Times New Roman" panose="02020603050405020304" pitchFamily="18" charset="0"/>
                <a:cs typeface="Times New Roman" panose="02020603050405020304" pitchFamily="18" charset="0"/>
              </a:rPr>
              <a:t>Generated through cryptographic means or otherwise, by whatever name called </a:t>
            </a:r>
          </a:p>
        </p:txBody>
      </p:sp>
      <p:sp>
        <p:nvSpPr>
          <p:cNvPr id="12" name="Rectangle: Rounded Corners 11">
            <a:extLst>
              <a:ext uri="{FF2B5EF4-FFF2-40B4-BE49-F238E27FC236}">
                <a16:creationId xmlns:a16="http://schemas.microsoft.com/office/drawing/2014/main" id="{A8A42083-BD90-44A3-8EAC-0794A94FAE1F}"/>
              </a:ext>
            </a:extLst>
          </p:cNvPr>
          <p:cNvSpPr/>
          <p:nvPr/>
        </p:nvSpPr>
        <p:spPr>
          <a:xfrm>
            <a:off x="527324" y="3279136"/>
            <a:ext cx="5460522" cy="166157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a:solidFill>
                  <a:schemeClr val="tx2"/>
                </a:solidFill>
                <a:latin typeface="Times New Roman" panose="02020603050405020304" pitchFamily="18" charset="0"/>
                <a:cs typeface="Times New Roman" panose="02020603050405020304" pitchFamily="18" charset="0"/>
              </a:rPr>
              <a:t>providing a </a:t>
            </a:r>
            <a:r>
              <a:rPr lang="en-US" sz="1600" b="1" dirty="0">
                <a:solidFill>
                  <a:schemeClr val="tx2"/>
                </a:solidFill>
                <a:latin typeface="Times New Roman" panose="02020603050405020304" pitchFamily="18" charset="0"/>
                <a:cs typeface="Times New Roman" panose="02020603050405020304" pitchFamily="18" charset="0"/>
              </a:rPr>
              <a:t>digital representation</a:t>
            </a:r>
            <a:r>
              <a:rPr lang="en-US" sz="1600" dirty="0">
                <a:solidFill>
                  <a:schemeClr val="tx2"/>
                </a:solidFill>
                <a:latin typeface="Times New Roman" panose="02020603050405020304" pitchFamily="18" charset="0"/>
                <a:cs typeface="Times New Roman" panose="02020603050405020304" pitchFamily="18" charset="0"/>
              </a:rPr>
              <a:t> of value exchanged with or without consideration, with the promise or representation of </a:t>
            </a:r>
            <a:r>
              <a:rPr lang="en-US" sz="1600" b="1" dirty="0">
                <a:solidFill>
                  <a:schemeClr val="tx2"/>
                </a:solidFill>
                <a:latin typeface="Times New Roman" panose="02020603050405020304" pitchFamily="18" charset="0"/>
                <a:cs typeface="Times New Roman" panose="02020603050405020304" pitchFamily="18" charset="0"/>
              </a:rPr>
              <a:t>having inherent value</a:t>
            </a:r>
            <a:r>
              <a:rPr lang="en-US" sz="1600" dirty="0">
                <a:solidFill>
                  <a:schemeClr val="tx2"/>
                </a:solidFill>
                <a:latin typeface="Times New Roman" panose="02020603050405020304" pitchFamily="18" charset="0"/>
                <a:cs typeface="Times New Roman" panose="02020603050405020304" pitchFamily="18" charset="0"/>
              </a:rPr>
              <a:t>, or functions as a store of value or a unit of account including its use in any financial transaction or investment, but not limited to investment scheme; </a:t>
            </a:r>
            <a:r>
              <a:rPr lang="en-US" sz="1600" b="1" dirty="0">
                <a:solidFill>
                  <a:schemeClr val="tx2"/>
                </a:solidFill>
                <a:latin typeface="Times New Roman" panose="02020603050405020304" pitchFamily="18" charset="0"/>
                <a:cs typeface="Times New Roman" panose="02020603050405020304" pitchFamily="18" charset="0"/>
              </a:rPr>
              <a:t>and can be transferred, stored or traded electronically</a:t>
            </a:r>
            <a:r>
              <a:rPr lang="en-US" sz="1600" dirty="0">
                <a:solidFill>
                  <a:schemeClr val="tx2"/>
                </a:solidFill>
                <a:latin typeface="Times New Roman" panose="02020603050405020304" pitchFamily="18" charset="0"/>
                <a:cs typeface="Times New Roman" panose="02020603050405020304" pitchFamily="18" charset="0"/>
              </a:rPr>
              <a:t>;</a:t>
            </a:r>
            <a:endParaRPr lang="en-IN" sz="1600" dirty="0">
              <a:solidFill>
                <a:schemeClr val="tx2"/>
              </a:solidFill>
              <a:latin typeface="Times New Roman" panose="02020603050405020304" pitchFamily="18" charset="0"/>
              <a:cs typeface="Times New Roman" panose="02020603050405020304" pitchFamily="18" charset="0"/>
            </a:endParaRPr>
          </a:p>
        </p:txBody>
      </p:sp>
      <p:sp>
        <p:nvSpPr>
          <p:cNvPr id="13" name="Rectangle: Rounded Corners 12">
            <a:extLst>
              <a:ext uri="{FF2B5EF4-FFF2-40B4-BE49-F238E27FC236}">
                <a16:creationId xmlns:a16="http://schemas.microsoft.com/office/drawing/2014/main" id="{5697663E-8978-4E97-A0CB-EF760A3D2639}"/>
              </a:ext>
            </a:extLst>
          </p:cNvPr>
          <p:cNvSpPr/>
          <p:nvPr/>
        </p:nvSpPr>
        <p:spPr>
          <a:xfrm>
            <a:off x="6286641" y="3318484"/>
            <a:ext cx="5378035" cy="162222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1600" b="1" dirty="0">
                <a:solidFill>
                  <a:schemeClr val="tx2"/>
                </a:solidFill>
                <a:latin typeface="Times New Roman" panose="02020603050405020304" pitchFamily="18" charset="0"/>
                <a:cs typeface="Times New Roman" panose="02020603050405020304" pitchFamily="18" charset="0"/>
              </a:rPr>
              <a:t>Including</a:t>
            </a:r>
          </a:p>
          <a:p>
            <a:pPr marL="285750" indent="-285750">
              <a:buFont typeface="Arial" panose="020B0604020202020204" pitchFamily="34" charset="0"/>
              <a:buChar char="•"/>
            </a:pPr>
            <a:r>
              <a:rPr lang="en-IN" sz="1600" dirty="0">
                <a:solidFill>
                  <a:schemeClr val="tx2"/>
                </a:solidFill>
                <a:latin typeface="Times New Roman" panose="02020603050405020304" pitchFamily="18" charset="0"/>
                <a:cs typeface="Times New Roman" panose="02020603050405020304" pitchFamily="18" charset="0"/>
              </a:rPr>
              <a:t>a non-fungible token (NFT)* or any other token of similar nature by whatever name called</a:t>
            </a:r>
          </a:p>
          <a:p>
            <a:pPr marL="285750" indent="-285750">
              <a:buFont typeface="Arial" panose="020B0604020202020204" pitchFamily="34" charset="0"/>
              <a:buChar char="•"/>
            </a:pPr>
            <a:r>
              <a:rPr lang="en-IN" sz="1600" dirty="0">
                <a:solidFill>
                  <a:schemeClr val="tx2"/>
                </a:solidFill>
                <a:latin typeface="Times New Roman" panose="02020603050405020304" pitchFamily="18" charset="0"/>
                <a:cs typeface="Times New Roman" panose="02020603050405020304" pitchFamily="18" charset="0"/>
              </a:rPr>
              <a:t> any other digital asset as the CG my by notification the official gazette specify**</a:t>
            </a:r>
          </a:p>
        </p:txBody>
      </p:sp>
      <p:sp>
        <p:nvSpPr>
          <p:cNvPr id="14" name="TextBox 13">
            <a:extLst>
              <a:ext uri="{FF2B5EF4-FFF2-40B4-BE49-F238E27FC236}">
                <a16:creationId xmlns:a16="http://schemas.microsoft.com/office/drawing/2014/main" id="{261B3811-F170-4F39-BF22-8381DC307EFD}"/>
              </a:ext>
            </a:extLst>
          </p:cNvPr>
          <p:cNvSpPr txBox="1"/>
          <p:nvPr/>
        </p:nvSpPr>
        <p:spPr>
          <a:xfrm>
            <a:off x="637183" y="5009934"/>
            <a:ext cx="10701326" cy="830997"/>
          </a:xfrm>
          <a:prstGeom prst="rect">
            <a:avLst/>
          </a:prstGeom>
          <a:noFill/>
        </p:spPr>
        <p:txBody>
          <a:bodyPr wrap="square" rtlCol="0">
            <a:spAutoFit/>
          </a:bodyPr>
          <a:lstStyle/>
          <a:p>
            <a:r>
              <a:rPr lang="en-IN" sz="1600" dirty="0">
                <a:latin typeface="Times New Roman" panose="02020603050405020304" pitchFamily="18" charset="0"/>
                <a:cs typeface="Times New Roman" panose="02020603050405020304" pitchFamily="18" charset="0"/>
              </a:rPr>
              <a:t>*NFT means such digital asset as the CG may by notification the official gazette specify</a:t>
            </a:r>
          </a:p>
          <a:p>
            <a:pPr algn="just"/>
            <a:r>
              <a:rPr lang="en-IN" sz="1600" dirty="0">
                <a:latin typeface="Times New Roman" panose="02020603050405020304" pitchFamily="18" charset="0"/>
                <a:cs typeface="Times New Roman" panose="02020603050405020304" pitchFamily="18" charset="0"/>
              </a:rPr>
              <a:t>**</a:t>
            </a:r>
            <a:r>
              <a:rPr lang="en-US" sz="1600" b="1" dirty="0">
                <a:latin typeface="Times New Roman" panose="02020603050405020304" pitchFamily="18" charset="0"/>
                <a:cs typeface="Times New Roman" panose="02020603050405020304" pitchFamily="18" charset="0"/>
              </a:rPr>
              <a:t> Provided</a:t>
            </a:r>
            <a:r>
              <a:rPr lang="en-US" sz="1600" dirty="0">
                <a:latin typeface="Times New Roman" panose="02020603050405020304" pitchFamily="18" charset="0"/>
                <a:cs typeface="Times New Roman" panose="02020603050405020304" pitchFamily="18" charset="0"/>
              </a:rPr>
              <a:t> that the Central Government may, by notification in the Official Gazette, exclude any digital asset from the definition of virtual digital asset subject to such conditions as may be specified therein.</a:t>
            </a:r>
            <a:endParaRPr lang="en-IN" sz="1600" dirty="0">
              <a:latin typeface="Times New Roman" panose="02020603050405020304" pitchFamily="18" charset="0"/>
              <a:cs typeface="Times New Roman" panose="02020603050405020304" pitchFamily="18" charset="0"/>
            </a:endParaRPr>
          </a:p>
        </p:txBody>
      </p:sp>
      <p:sp>
        <p:nvSpPr>
          <p:cNvPr id="15" name="Rectangle: Rounded Corners 14">
            <a:extLst>
              <a:ext uri="{FF2B5EF4-FFF2-40B4-BE49-F238E27FC236}">
                <a16:creationId xmlns:a16="http://schemas.microsoft.com/office/drawing/2014/main" id="{B642CB2E-8740-4A18-AB83-BC0B42C7230C}"/>
              </a:ext>
            </a:extLst>
          </p:cNvPr>
          <p:cNvSpPr/>
          <p:nvPr/>
        </p:nvSpPr>
        <p:spPr>
          <a:xfrm>
            <a:off x="892278" y="5896545"/>
            <a:ext cx="10191136" cy="5963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Times New Roman" panose="02020603050405020304" pitchFamily="18" charset="0"/>
                <a:cs typeface="Times New Roman" panose="02020603050405020304" pitchFamily="18" charset="0"/>
              </a:rPr>
              <a:t>Virtual Digital Asset does not include subscription to any OTT platform, mobile applications and e-commerce platforms.</a:t>
            </a:r>
          </a:p>
        </p:txBody>
      </p:sp>
      <p:sp>
        <p:nvSpPr>
          <p:cNvPr id="16"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610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a:xfrm>
            <a:off x="10624380" y="6186859"/>
            <a:ext cx="105251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400" b="0" i="0" u="none" strike="noStrike" kern="1200" cap="none" spc="0" normalizeH="0" baseline="0" noProof="0" smtClean="0">
                <a:ln>
                  <a:noFill/>
                </a:ln>
                <a:solidFill>
                  <a:srgbClr val="4590B8"/>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srgbClr val="4590B8"/>
              </a:solidFill>
              <a:effectLst/>
              <a:uLnTx/>
              <a:uFillTx/>
              <a:latin typeface="Gill Sans MT"/>
              <a:ea typeface="+mn-ea"/>
              <a:cs typeface="+mn-cs"/>
            </a:endParaRPr>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2182074436"/>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OECD Action Plan 1 – Taxation of Digital Economy</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523280" y="1297522"/>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4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8" name="TextBox 7">
            <a:extLst>
              <a:ext uri="{FF2B5EF4-FFF2-40B4-BE49-F238E27FC236}">
                <a16:creationId xmlns:a16="http://schemas.microsoft.com/office/drawing/2014/main" id="{D13FA4B8-47BC-4191-83E1-7C892903D216}"/>
              </a:ext>
            </a:extLst>
          </p:cNvPr>
          <p:cNvSpPr txBox="1"/>
          <p:nvPr/>
        </p:nvSpPr>
        <p:spPr>
          <a:xfrm>
            <a:off x="523280" y="1297522"/>
            <a:ext cx="11277600" cy="662297"/>
          </a:xfrm>
          <a:prstGeom prst="rect">
            <a:avLst/>
          </a:prstGeom>
          <a:noFill/>
        </p:spPr>
        <p:txBody>
          <a:bodyPr wrap="square">
            <a:spAutoFit/>
          </a:bodyPr>
          <a:lstStyle/>
          <a:p>
            <a:pPr marR="0" lvl="0" algn="just" defTabSz="914400" rtl="0" eaLnBrk="1" fontAlgn="auto" latinLnBrk="0" hangingPunct="1">
              <a:lnSpc>
                <a:spcPct val="140000"/>
              </a:lnSpc>
              <a:spcBef>
                <a:spcPts val="0"/>
              </a:spcBef>
              <a:spcAft>
                <a:spcPts val="0"/>
              </a:spcAft>
              <a:buClr>
                <a:srgbClr val="4590B8"/>
              </a:buClr>
              <a:buSzPct val="100000"/>
              <a:tabLst/>
              <a:defRPr/>
            </a:pP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55625" marR="0" lvl="0" indent="-285750" algn="just" defTabSz="914400" rtl="0" eaLnBrk="1" fontAlgn="auto" latinLnBrk="0" hangingPunct="1">
              <a:lnSpc>
                <a:spcPct val="140000"/>
              </a:lnSpc>
              <a:spcBef>
                <a:spcPts val="0"/>
              </a:spcBef>
              <a:spcAft>
                <a:spcPts val="0"/>
              </a:spcAft>
              <a:buClr>
                <a:srgbClr val="4590B8"/>
              </a:buClr>
              <a:buSzPct val="100000"/>
              <a:buFont typeface="Wingdings" panose="05000000000000000000" pitchFamily="2" charset="2"/>
              <a:buChar char="§"/>
              <a:tabLst/>
              <a:defRPr/>
            </a:pPr>
            <a:endParaRPr kumimoji="0" lang="en-US" sz="1400"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ea typeface="+mn-ea"/>
              <a:cs typeface="Times New Roman" panose="02020603050405020304" pitchFamily="18" charset="0"/>
            </a:endParaRPr>
          </a:p>
        </p:txBody>
      </p:sp>
      <p:grpSp>
        <p:nvGrpSpPr>
          <p:cNvPr id="9" name="object 2">
            <a:extLst>
              <a:ext uri="{FF2B5EF4-FFF2-40B4-BE49-F238E27FC236}">
                <a16:creationId xmlns:a16="http://schemas.microsoft.com/office/drawing/2014/main" id="{D97CB41B-879F-4F6B-9CF2-EDD492E2E061}"/>
              </a:ext>
            </a:extLst>
          </p:cNvPr>
          <p:cNvGrpSpPr/>
          <p:nvPr/>
        </p:nvGrpSpPr>
        <p:grpSpPr>
          <a:xfrm>
            <a:off x="523280" y="1571256"/>
            <a:ext cx="11239229" cy="3618252"/>
            <a:chOff x="301752" y="1563624"/>
            <a:chExt cx="9857740" cy="4578350"/>
          </a:xfrm>
        </p:grpSpPr>
        <p:sp>
          <p:nvSpPr>
            <p:cNvPr id="10" name="object 3">
              <a:extLst>
                <a:ext uri="{FF2B5EF4-FFF2-40B4-BE49-F238E27FC236}">
                  <a16:creationId xmlns:a16="http://schemas.microsoft.com/office/drawing/2014/main" id="{4BAF2F89-4D1B-4A61-ABEF-C05294B5C04C}"/>
                </a:ext>
              </a:extLst>
            </p:cNvPr>
            <p:cNvSpPr/>
            <p:nvPr/>
          </p:nvSpPr>
          <p:spPr>
            <a:xfrm>
              <a:off x="307848" y="1621536"/>
              <a:ext cx="3462654" cy="4517390"/>
            </a:xfrm>
            <a:custGeom>
              <a:avLst/>
              <a:gdLst/>
              <a:ahLst/>
              <a:cxnLst/>
              <a:rect l="l" t="t" r="r" b="b"/>
              <a:pathLst>
                <a:path w="3462654" h="4517390">
                  <a:moveTo>
                    <a:pt x="3462528" y="0"/>
                  </a:moveTo>
                  <a:lnTo>
                    <a:pt x="0" y="0"/>
                  </a:lnTo>
                  <a:lnTo>
                    <a:pt x="0" y="4517135"/>
                  </a:lnTo>
                  <a:lnTo>
                    <a:pt x="3462528" y="4517135"/>
                  </a:lnTo>
                  <a:lnTo>
                    <a:pt x="3462528" y="0"/>
                  </a:lnTo>
                  <a:close/>
                </a:path>
              </a:pathLst>
            </a:custGeom>
            <a:solidFill>
              <a:srgbClr val="F1F1F1"/>
            </a:solidFill>
          </p:spPr>
          <p:txBody>
            <a:bodyPr wrap="square" lIns="0" tIns="0" rIns="0" bIns="0" rtlCol="0"/>
            <a:lstStyle/>
            <a:p>
              <a:endParaRPr sz="1400">
                <a:latin typeface="Times New Roman" panose="02020603050405020304" pitchFamily="18" charset="0"/>
                <a:cs typeface="Times New Roman" panose="02020603050405020304" pitchFamily="18" charset="0"/>
              </a:endParaRPr>
            </a:p>
          </p:txBody>
        </p:sp>
        <p:sp>
          <p:nvSpPr>
            <p:cNvPr id="11" name="object 4">
              <a:extLst>
                <a:ext uri="{FF2B5EF4-FFF2-40B4-BE49-F238E27FC236}">
                  <a16:creationId xmlns:a16="http://schemas.microsoft.com/office/drawing/2014/main" id="{6D1EE6E4-7C5C-4B69-814F-307A29450E2F}"/>
                </a:ext>
              </a:extLst>
            </p:cNvPr>
            <p:cNvSpPr/>
            <p:nvPr/>
          </p:nvSpPr>
          <p:spPr>
            <a:xfrm>
              <a:off x="301752" y="1615440"/>
              <a:ext cx="3472179" cy="4526280"/>
            </a:xfrm>
            <a:custGeom>
              <a:avLst/>
              <a:gdLst/>
              <a:ahLst/>
              <a:cxnLst/>
              <a:rect l="l" t="t" r="r" b="b"/>
              <a:pathLst>
                <a:path w="3472179" h="4526280">
                  <a:moveTo>
                    <a:pt x="3471672" y="0"/>
                  </a:moveTo>
                  <a:lnTo>
                    <a:pt x="3048" y="0"/>
                  </a:lnTo>
                  <a:lnTo>
                    <a:pt x="0" y="3048"/>
                  </a:lnTo>
                  <a:lnTo>
                    <a:pt x="0" y="4523232"/>
                  </a:lnTo>
                  <a:lnTo>
                    <a:pt x="3048" y="4526280"/>
                  </a:lnTo>
                  <a:lnTo>
                    <a:pt x="3471672" y="4526280"/>
                  </a:lnTo>
                  <a:lnTo>
                    <a:pt x="3471672" y="4523232"/>
                  </a:lnTo>
                  <a:lnTo>
                    <a:pt x="9144" y="4523232"/>
                  </a:lnTo>
                  <a:lnTo>
                    <a:pt x="6096" y="4517136"/>
                  </a:lnTo>
                  <a:lnTo>
                    <a:pt x="9144" y="4517136"/>
                  </a:lnTo>
                  <a:lnTo>
                    <a:pt x="9144" y="9144"/>
                  </a:lnTo>
                  <a:lnTo>
                    <a:pt x="6095" y="9144"/>
                  </a:lnTo>
                  <a:lnTo>
                    <a:pt x="9144" y="6096"/>
                  </a:lnTo>
                  <a:lnTo>
                    <a:pt x="3471672" y="6096"/>
                  </a:lnTo>
                  <a:lnTo>
                    <a:pt x="3471672" y="0"/>
                  </a:lnTo>
                  <a:close/>
                </a:path>
                <a:path w="3472179" h="4526280">
                  <a:moveTo>
                    <a:pt x="9144" y="4517136"/>
                  </a:moveTo>
                  <a:lnTo>
                    <a:pt x="6096" y="4517136"/>
                  </a:lnTo>
                  <a:lnTo>
                    <a:pt x="9144" y="4523232"/>
                  </a:lnTo>
                  <a:lnTo>
                    <a:pt x="9144" y="4517136"/>
                  </a:lnTo>
                  <a:close/>
                </a:path>
                <a:path w="3472179" h="4526280">
                  <a:moveTo>
                    <a:pt x="3465576" y="4517136"/>
                  </a:moveTo>
                  <a:lnTo>
                    <a:pt x="9144" y="4517136"/>
                  </a:lnTo>
                  <a:lnTo>
                    <a:pt x="9144" y="4523232"/>
                  </a:lnTo>
                  <a:lnTo>
                    <a:pt x="3465576" y="4523232"/>
                  </a:lnTo>
                  <a:lnTo>
                    <a:pt x="3465576" y="4517136"/>
                  </a:lnTo>
                  <a:close/>
                </a:path>
                <a:path w="3472179" h="4526280">
                  <a:moveTo>
                    <a:pt x="3465576" y="6096"/>
                  </a:moveTo>
                  <a:lnTo>
                    <a:pt x="3465576" y="4523232"/>
                  </a:lnTo>
                  <a:lnTo>
                    <a:pt x="3468624" y="4517136"/>
                  </a:lnTo>
                  <a:lnTo>
                    <a:pt x="3471672" y="4517136"/>
                  </a:lnTo>
                  <a:lnTo>
                    <a:pt x="3471672" y="9144"/>
                  </a:lnTo>
                  <a:lnTo>
                    <a:pt x="3468624" y="9144"/>
                  </a:lnTo>
                  <a:lnTo>
                    <a:pt x="3465576" y="6096"/>
                  </a:lnTo>
                  <a:close/>
                </a:path>
                <a:path w="3472179" h="4526280">
                  <a:moveTo>
                    <a:pt x="3471672" y="4517136"/>
                  </a:moveTo>
                  <a:lnTo>
                    <a:pt x="3468624" y="4517136"/>
                  </a:lnTo>
                  <a:lnTo>
                    <a:pt x="3465576" y="4523232"/>
                  </a:lnTo>
                  <a:lnTo>
                    <a:pt x="3471672" y="4523232"/>
                  </a:lnTo>
                  <a:lnTo>
                    <a:pt x="3471672" y="4517136"/>
                  </a:lnTo>
                  <a:close/>
                </a:path>
                <a:path w="3472179" h="4526280">
                  <a:moveTo>
                    <a:pt x="9144" y="6096"/>
                  </a:moveTo>
                  <a:lnTo>
                    <a:pt x="6095" y="9144"/>
                  </a:lnTo>
                  <a:lnTo>
                    <a:pt x="9144" y="9144"/>
                  </a:lnTo>
                  <a:lnTo>
                    <a:pt x="9144" y="6096"/>
                  </a:lnTo>
                  <a:close/>
                </a:path>
                <a:path w="3472179" h="4526280">
                  <a:moveTo>
                    <a:pt x="3465576" y="6096"/>
                  </a:moveTo>
                  <a:lnTo>
                    <a:pt x="9144" y="6096"/>
                  </a:lnTo>
                  <a:lnTo>
                    <a:pt x="9144" y="9144"/>
                  </a:lnTo>
                  <a:lnTo>
                    <a:pt x="3465576" y="9144"/>
                  </a:lnTo>
                  <a:lnTo>
                    <a:pt x="3465576" y="6096"/>
                  </a:lnTo>
                  <a:close/>
                </a:path>
                <a:path w="3472179" h="4526280">
                  <a:moveTo>
                    <a:pt x="3471672" y="6096"/>
                  </a:moveTo>
                  <a:lnTo>
                    <a:pt x="3465576" y="6096"/>
                  </a:lnTo>
                  <a:lnTo>
                    <a:pt x="3468624" y="9144"/>
                  </a:lnTo>
                  <a:lnTo>
                    <a:pt x="3471672" y="9144"/>
                  </a:lnTo>
                  <a:lnTo>
                    <a:pt x="3471672" y="6096"/>
                  </a:lnTo>
                  <a:close/>
                </a:path>
              </a:pathLst>
            </a:custGeom>
            <a:solidFill>
              <a:srgbClr val="2CB756"/>
            </a:solidFill>
          </p:spPr>
          <p:txBody>
            <a:bodyPr wrap="square" lIns="0" tIns="0" rIns="0" bIns="0" rtlCol="0"/>
            <a:lstStyle/>
            <a:p>
              <a:endParaRPr sz="1400">
                <a:latin typeface="Times New Roman" panose="02020603050405020304" pitchFamily="18" charset="0"/>
                <a:cs typeface="Times New Roman" panose="02020603050405020304" pitchFamily="18" charset="0"/>
              </a:endParaRPr>
            </a:p>
          </p:txBody>
        </p:sp>
        <p:sp>
          <p:nvSpPr>
            <p:cNvPr id="12" name="object 5">
              <a:extLst>
                <a:ext uri="{FF2B5EF4-FFF2-40B4-BE49-F238E27FC236}">
                  <a16:creationId xmlns:a16="http://schemas.microsoft.com/office/drawing/2014/main" id="{D471AC4F-1FD6-4FF0-B99C-281C26B660C2}"/>
                </a:ext>
              </a:extLst>
            </p:cNvPr>
            <p:cNvSpPr/>
            <p:nvPr/>
          </p:nvSpPr>
          <p:spPr>
            <a:xfrm>
              <a:off x="316992" y="2758440"/>
              <a:ext cx="3358896" cy="2310383"/>
            </a:xfrm>
            <a:prstGeom prst="rect">
              <a:avLst/>
            </a:prstGeom>
            <a:blipFill>
              <a:blip r:embed="rId2" cstate="print"/>
              <a:stretch>
                <a:fillRect/>
              </a:stretch>
            </a:blipFill>
          </p:spPr>
          <p:txBody>
            <a:bodyPr wrap="square" lIns="0" tIns="0" rIns="0" bIns="0" rtlCol="0"/>
            <a:lstStyle/>
            <a:p>
              <a:endParaRPr sz="1400">
                <a:latin typeface="Times New Roman" panose="02020603050405020304" pitchFamily="18" charset="0"/>
                <a:cs typeface="Times New Roman" panose="02020603050405020304" pitchFamily="18" charset="0"/>
              </a:endParaRPr>
            </a:p>
          </p:txBody>
        </p:sp>
      </p:grpSp>
      <p:sp>
        <p:nvSpPr>
          <p:cNvPr id="13" name="object 7">
            <a:extLst>
              <a:ext uri="{FF2B5EF4-FFF2-40B4-BE49-F238E27FC236}">
                <a16:creationId xmlns:a16="http://schemas.microsoft.com/office/drawing/2014/main" id="{55ABE740-17B5-47E2-8C90-592C06DF9B71}"/>
              </a:ext>
            </a:extLst>
          </p:cNvPr>
          <p:cNvSpPr txBox="1"/>
          <p:nvPr/>
        </p:nvSpPr>
        <p:spPr>
          <a:xfrm>
            <a:off x="4549029" y="1541797"/>
            <a:ext cx="6947413" cy="438903"/>
          </a:xfrm>
          <a:prstGeom prst="rect">
            <a:avLst/>
          </a:prstGeom>
        </p:spPr>
        <p:txBody>
          <a:bodyPr vert="horz" wrap="square" lIns="0" tIns="12065" rIns="0" bIns="0" rtlCol="0">
            <a:spAutoFit/>
          </a:bodyPr>
          <a:lstStyle/>
          <a:p>
            <a:pPr marL="12700" marR="5080">
              <a:lnSpc>
                <a:spcPct val="101899"/>
              </a:lnSpc>
              <a:spcBef>
                <a:spcPts val="95"/>
              </a:spcBef>
            </a:pPr>
            <a:r>
              <a:rPr sz="1400" spc="20" dirty="0">
                <a:solidFill>
                  <a:srgbClr val="2D2D38"/>
                </a:solidFill>
                <a:latin typeface="Times New Roman" panose="02020603050405020304" pitchFamily="18" charset="0"/>
                <a:cs typeface="Times New Roman" panose="02020603050405020304" pitchFamily="18" charset="0"/>
              </a:rPr>
              <a:t>BEPS</a:t>
            </a:r>
            <a:r>
              <a:rPr sz="1400" spc="5"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Report</a:t>
            </a:r>
            <a:r>
              <a:rPr sz="1400" spc="-35"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on</a:t>
            </a:r>
            <a:r>
              <a:rPr sz="1400" spc="-80"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Action</a:t>
            </a:r>
            <a:r>
              <a:rPr sz="1400" spc="10"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Plan</a:t>
            </a:r>
            <a:r>
              <a:rPr sz="1400" spc="-45"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1</a:t>
            </a:r>
            <a:r>
              <a:rPr sz="1400" spc="10"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issued</a:t>
            </a:r>
            <a:r>
              <a:rPr sz="1400" spc="-20"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on</a:t>
            </a:r>
            <a:r>
              <a:rPr sz="1400" spc="10"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5</a:t>
            </a:r>
            <a:r>
              <a:rPr sz="1400" spc="5"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October</a:t>
            </a:r>
            <a:r>
              <a:rPr sz="1400" spc="10"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2015</a:t>
            </a:r>
            <a:r>
              <a:rPr sz="1400" spc="-40"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identified</a:t>
            </a:r>
            <a:r>
              <a:rPr sz="1400" spc="-75" dirty="0">
                <a:solidFill>
                  <a:srgbClr val="2D2D38"/>
                </a:solidFill>
                <a:latin typeface="Times New Roman" panose="02020603050405020304" pitchFamily="18" charset="0"/>
                <a:cs typeface="Times New Roman" panose="02020603050405020304" pitchFamily="18" charset="0"/>
              </a:rPr>
              <a:t> </a:t>
            </a:r>
            <a:r>
              <a:rPr sz="1400" spc="15" dirty="0">
                <a:solidFill>
                  <a:srgbClr val="2D2D38"/>
                </a:solidFill>
                <a:latin typeface="Times New Roman" panose="02020603050405020304" pitchFamily="18" charset="0"/>
                <a:cs typeface="Times New Roman" panose="02020603050405020304" pitchFamily="18" charset="0"/>
              </a:rPr>
              <a:t>3  options and </a:t>
            </a:r>
            <a:r>
              <a:rPr sz="1400" spc="10" dirty="0">
                <a:solidFill>
                  <a:srgbClr val="2D2D38"/>
                </a:solidFill>
                <a:latin typeface="Times New Roman" panose="02020603050405020304" pitchFamily="18" charset="0"/>
                <a:cs typeface="Times New Roman" panose="02020603050405020304" pitchFamily="18" charset="0"/>
              </a:rPr>
              <a:t>left </a:t>
            </a:r>
            <a:r>
              <a:rPr sz="1400" spc="5" dirty="0">
                <a:solidFill>
                  <a:srgbClr val="2D2D38"/>
                </a:solidFill>
                <a:latin typeface="Times New Roman" panose="02020603050405020304" pitchFamily="18" charset="0"/>
                <a:cs typeface="Times New Roman" panose="02020603050405020304" pitchFamily="18" charset="0"/>
              </a:rPr>
              <a:t>it </a:t>
            </a:r>
            <a:r>
              <a:rPr sz="1400" spc="10" dirty="0">
                <a:solidFill>
                  <a:srgbClr val="2D2D38"/>
                </a:solidFill>
                <a:latin typeface="Times New Roman" panose="02020603050405020304" pitchFamily="18" charset="0"/>
                <a:cs typeface="Times New Roman" panose="02020603050405020304" pitchFamily="18" charset="0"/>
              </a:rPr>
              <a:t>to </a:t>
            </a:r>
            <a:r>
              <a:rPr sz="1400" spc="15" dirty="0">
                <a:solidFill>
                  <a:srgbClr val="2D2D38"/>
                </a:solidFill>
                <a:latin typeface="Times New Roman" panose="02020603050405020304" pitchFamily="18" charset="0"/>
                <a:cs typeface="Times New Roman" panose="02020603050405020304" pitchFamily="18" charset="0"/>
              </a:rPr>
              <a:t>countries </a:t>
            </a:r>
            <a:r>
              <a:rPr sz="1400" spc="10" dirty="0">
                <a:solidFill>
                  <a:srgbClr val="2D2D38"/>
                </a:solidFill>
                <a:latin typeface="Times New Roman" panose="02020603050405020304" pitchFamily="18" charset="0"/>
                <a:cs typeface="Times New Roman" panose="02020603050405020304" pitchFamily="18" charset="0"/>
              </a:rPr>
              <a:t>to </a:t>
            </a:r>
            <a:r>
              <a:rPr sz="1400" spc="15" dirty="0">
                <a:solidFill>
                  <a:srgbClr val="2D2D38"/>
                </a:solidFill>
                <a:latin typeface="Times New Roman" panose="02020603050405020304" pitchFamily="18" charset="0"/>
                <a:cs typeface="Times New Roman" panose="02020603050405020304" pitchFamily="18" charset="0"/>
              </a:rPr>
              <a:t>consider them, with the </a:t>
            </a:r>
            <a:r>
              <a:rPr sz="1400" spc="10" dirty="0">
                <a:solidFill>
                  <a:srgbClr val="2D2D38"/>
                </a:solidFill>
                <a:latin typeface="Times New Roman" panose="02020603050405020304" pitchFamily="18" charset="0"/>
                <a:cs typeface="Times New Roman" panose="02020603050405020304" pitchFamily="18" charset="0"/>
              </a:rPr>
              <a:t>rider that  existing treaties </a:t>
            </a:r>
            <a:r>
              <a:rPr sz="1400" spc="15" dirty="0">
                <a:solidFill>
                  <a:srgbClr val="2D2D38"/>
                </a:solidFill>
                <a:latin typeface="Times New Roman" panose="02020603050405020304" pitchFamily="18" charset="0"/>
                <a:cs typeface="Times New Roman" panose="02020603050405020304" pitchFamily="18" charset="0"/>
              </a:rPr>
              <a:t>should be respected</a:t>
            </a:r>
            <a:r>
              <a:rPr sz="1400" spc="-130" dirty="0">
                <a:solidFill>
                  <a:srgbClr val="2D2D38"/>
                </a:solidFill>
                <a:latin typeface="Times New Roman" panose="02020603050405020304" pitchFamily="18" charset="0"/>
                <a:cs typeface="Times New Roman" panose="02020603050405020304" pitchFamily="18" charset="0"/>
              </a:rPr>
              <a:t> </a:t>
            </a:r>
            <a:r>
              <a:rPr sz="1400" spc="5" dirty="0">
                <a:solidFill>
                  <a:srgbClr val="2D2D38"/>
                </a:solidFill>
                <a:latin typeface="Times New Roman" panose="02020603050405020304" pitchFamily="18" charset="0"/>
                <a:cs typeface="Times New Roman" panose="02020603050405020304" pitchFamily="18" charset="0"/>
              </a:rPr>
              <a:t>:</a:t>
            </a:r>
            <a:endParaRPr sz="1400" dirty="0">
              <a:latin typeface="Times New Roman" panose="02020603050405020304" pitchFamily="18" charset="0"/>
              <a:cs typeface="Times New Roman" panose="02020603050405020304" pitchFamily="18" charset="0"/>
            </a:endParaRPr>
          </a:p>
        </p:txBody>
      </p:sp>
      <p:sp>
        <p:nvSpPr>
          <p:cNvPr id="14" name="object 8">
            <a:extLst>
              <a:ext uri="{FF2B5EF4-FFF2-40B4-BE49-F238E27FC236}">
                <a16:creationId xmlns:a16="http://schemas.microsoft.com/office/drawing/2014/main" id="{98A0306E-4510-48AD-B81A-CA9A6E409539}"/>
              </a:ext>
            </a:extLst>
          </p:cNvPr>
          <p:cNvSpPr txBox="1"/>
          <p:nvPr/>
        </p:nvSpPr>
        <p:spPr>
          <a:xfrm>
            <a:off x="7138018" y="2059522"/>
            <a:ext cx="2047445" cy="273152"/>
          </a:xfrm>
          <a:prstGeom prst="rect">
            <a:avLst/>
          </a:prstGeom>
          <a:solidFill>
            <a:srgbClr val="BEBEBE"/>
          </a:solidFill>
        </p:spPr>
        <p:txBody>
          <a:bodyPr vert="horz" wrap="square" lIns="0" tIns="57150" rIns="0" bIns="0" rtlCol="0">
            <a:spAutoFit/>
          </a:bodyPr>
          <a:lstStyle/>
          <a:p>
            <a:pPr marL="228600">
              <a:lnSpc>
                <a:spcPct val="100000"/>
              </a:lnSpc>
              <a:spcBef>
                <a:spcPts val="450"/>
              </a:spcBef>
            </a:pPr>
            <a:r>
              <a:rPr sz="1400" b="1" spc="5" dirty="0">
                <a:solidFill>
                  <a:srgbClr val="2D2D38"/>
                </a:solidFill>
                <a:latin typeface="Times New Roman" panose="02020603050405020304" pitchFamily="18" charset="0"/>
                <a:cs typeface="Times New Roman" panose="02020603050405020304" pitchFamily="18" charset="0"/>
              </a:rPr>
              <a:t>Withholding</a:t>
            </a:r>
            <a:r>
              <a:rPr sz="1400" b="1" spc="-85" dirty="0">
                <a:solidFill>
                  <a:srgbClr val="2D2D38"/>
                </a:solidFill>
                <a:latin typeface="Times New Roman" panose="02020603050405020304" pitchFamily="18" charset="0"/>
                <a:cs typeface="Times New Roman" panose="02020603050405020304" pitchFamily="18" charset="0"/>
              </a:rPr>
              <a:t> </a:t>
            </a:r>
            <a:r>
              <a:rPr sz="1400" b="1" spc="-25" dirty="0">
                <a:solidFill>
                  <a:srgbClr val="2D2D38"/>
                </a:solidFill>
                <a:latin typeface="Times New Roman" panose="02020603050405020304" pitchFamily="18" charset="0"/>
                <a:cs typeface="Times New Roman" panose="02020603050405020304" pitchFamily="18" charset="0"/>
              </a:rPr>
              <a:t>Tax</a:t>
            </a:r>
            <a:endParaRPr sz="1400" dirty="0">
              <a:latin typeface="Times New Roman" panose="02020603050405020304" pitchFamily="18" charset="0"/>
              <a:cs typeface="Times New Roman" panose="02020603050405020304" pitchFamily="18" charset="0"/>
            </a:endParaRPr>
          </a:p>
        </p:txBody>
      </p:sp>
      <p:sp>
        <p:nvSpPr>
          <p:cNvPr id="15" name="object 9">
            <a:extLst>
              <a:ext uri="{FF2B5EF4-FFF2-40B4-BE49-F238E27FC236}">
                <a16:creationId xmlns:a16="http://schemas.microsoft.com/office/drawing/2014/main" id="{74355C02-CA41-4892-A80F-EC235CD6E026}"/>
              </a:ext>
            </a:extLst>
          </p:cNvPr>
          <p:cNvSpPr txBox="1"/>
          <p:nvPr/>
        </p:nvSpPr>
        <p:spPr>
          <a:xfrm>
            <a:off x="9497648" y="2059522"/>
            <a:ext cx="2206723" cy="269946"/>
          </a:xfrm>
          <a:prstGeom prst="rect">
            <a:avLst/>
          </a:prstGeom>
          <a:solidFill>
            <a:srgbClr val="BEBEBE"/>
          </a:solidFill>
        </p:spPr>
        <p:txBody>
          <a:bodyPr vert="horz" wrap="square" lIns="0" tIns="53975" rIns="0" bIns="0" rtlCol="0">
            <a:spAutoFit/>
          </a:bodyPr>
          <a:lstStyle/>
          <a:p>
            <a:pPr marL="237490">
              <a:lnSpc>
                <a:spcPct val="100000"/>
              </a:lnSpc>
              <a:spcBef>
                <a:spcPts val="425"/>
              </a:spcBef>
            </a:pPr>
            <a:r>
              <a:rPr sz="1400" b="1" spc="10" dirty="0">
                <a:solidFill>
                  <a:srgbClr val="2D2D38"/>
                </a:solidFill>
                <a:latin typeface="Times New Roman" panose="02020603050405020304" pitchFamily="18" charset="0"/>
                <a:cs typeface="Times New Roman" panose="02020603050405020304" pitchFamily="18" charset="0"/>
              </a:rPr>
              <a:t>Equalisation</a:t>
            </a:r>
            <a:r>
              <a:rPr sz="1400" b="1" spc="-95" dirty="0">
                <a:solidFill>
                  <a:srgbClr val="2D2D38"/>
                </a:solidFill>
                <a:latin typeface="Times New Roman" panose="02020603050405020304" pitchFamily="18" charset="0"/>
                <a:cs typeface="Times New Roman" panose="02020603050405020304" pitchFamily="18" charset="0"/>
              </a:rPr>
              <a:t> </a:t>
            </a:r>
            <a:r>
              <a:rPr sz="1400" b="1" spc="5" dirty="0">
                <a:solidFill>
                  <a:srgbClr val="2D2D38"/>
                </a:solidFill>
                <a:latin typeface="Times New Roman" panose="02020603050405020304" pitchFamily="18" charset="0"/>
                <a:cs typeface="Times New Roman" panose="02020603050405020304" pitchFamily="18" charset="0"/>
              </a:rPr>
              <a:t>levy</a:t>
            </a:r>
            <a:endParaRPr sz="1400">
              <a:latin typeface="Times New Roman" panose="02020603050405020304" pitchFamily="18" charset="0"/>
              <a:cs typeface="Times New Roman" panose="02020603050405020304" pitchFamily="18" charset="0"/>
            </a:endParaRPr>
          </a:p>
        </p:txBody>
      </p:sp>
      <p:sp>
        <p:nvSpPr>
          <p:cNvPr id="16" name="object 10">
            <a:extLst>
              <a:ext uri="{FF2B5EF4-FFF2-40B4-BE49-F238E27FC236}">
                <a16:creationId xmlns:a16="http://schemas.microsoft.com/office/drawing/2014/main" id="{4460AC29-30F6-44BD-82C2-0D58350000B5}"/>
              </a:ext>
            </a:extLst>
          </p:cNvPr>
          <p:cNvSpPr txBox="1"/>
          <p:nvPr/>
        </p:nvSpPr>
        <p:spPr>
          <a:xfrm>
            <a:off x="4549029" y="2364322"/>
            <a:ext cx="2308082" cy="4208973"/>
          </a:xfrm>
          <a:prstGeom prst="rect">
            <a:avLst/>
          </a:prstGeom>
          <a:solidFill>
            <a:srgbClr val="EFEFEF"/>
          </a:solidFill>
        </p:spPr>
        <p:txBody>
          <a:bodyPr vert="horz" wrap="square" lIns="0" tIns="67310" rIns="0" bIns="0" rtlCol="0">
            <a:spAutoFit/>
          </a:bodyPr>
          <a:lstStyle/>
          <a:p>
            <a:pPr marL="267970" marR="165100" indent="-201295">
              <a:lnSpc>
                <a:spcPct val="100000"/>
              </a:lnSpc>
              <a:spcBef>
                <a:spcPts val="530"/>
              </a:spcBef>
              <a:buClr>
                <a:srgbClr val="2D2D38"/>
              </a:buClr>
              <a:buSzPct val="71428"/>
              <a:buChar char="►"/>
              <a:tabLst>
                <a:tab pos="268605" algn="l"/>
              </a:tabLst>
            </a:pPr>
            <a:r>
              <a:rPr sz="1400" dirty="0">
                <a:latin typeface="Times New Roman" panose="02020603050405020304" pitchFamily="18" charset="0"/>
                <a:cs typeface="Times New Roman" panose="02020603050405020304" pitchFamily="18" charset="0"/>
              </a:rPr>
              <a:t>A </a:t>
            </a:r>
            <a:r>
              <a:rPr sz="1400" spc="-5" dirty="0">
                <a:latin typeface="Times New Roman" panose="02020603050405020304" pitchFamily="18" charset="0"/>
                <a:cs typeface="Times New Roman" panose="02020603050405020304" pitchFamily="18" charset="0"/>
              </a:rPr>
              <a:t>new nexus </a:t>
            </a:r>
            <a:r>
              <a:rPr sz="1400" dirty="0">
                <a:latin typeface="Times New Roman" panose="02020603050405020304" pitchFamily="18" charset="0"/>
                <a:cs typeface="Times New Roman" panose="02020603050405020304" pitchFamily="18" charset="0"/>
              </a:rPr>
              <a:t>rule for  determining </a:t>
            </a:r>
            <a:r>
              <a:rPr sz="1400" spc="-5" dirty="0">
                <a:latin typeface="Times New Roman" panose="02020603050405020304" pitchFamily="18" charset="0"/>
                <a:cs typeface="Times New Roman" panose="02020603050405020304" pitchFamily="18" charset="0"/>
              </a:rPr>
              <a:t>the </a:t>
            </a:r>
            <a:r>
              <a:rPr sz="1400" dirty="0">
                <a:latin typeface="Times New Roman" panose="02020603050405020304" pitchFamily="18" charset="0"/>
                <a:cs typeface="Times New Roman" panose="02020603050405020304" pitchFamily="18" charset="0"/>
              </a:rPr>
              <a:t>taxable  presence </a:t>
            </a:r>
            <a:r>
              <a:rPr sz="1400" spc="-10" dirty="0">
                <a:latin typeface="Times New Roman" panose="02020603050405020304" pitchFamily="18" charset="0"/>
                <a:cs typeface="Times New Roman" panose="02020603050405020304" pitchFamily="18" charset="0"/>
              </a:rPr>
              <a:t>of </a:t>
            </a:r>
            <a:r>
              <a:rPr sz="1400" dirty="0">
                <a:latin typeface="Times New Roman" panose="02020603050405020304" pitchFamily="18" charset="0"/>
                <a:cs typeface="Times New Roman" panose="02020603050405020304" pitchFamily="18" charset="0"/>
              </a:rPr>
              <a:t>a</a:t>
            </a:r>
            <a:r>
              <a:rPr sz="1400" spc="-75" dirty="0">
                <a:latin typeface="Times New Roman" panose="02020603050405020304" pitchFamily="18" charset="0"/>
                <a:cs typeface="Times New Roman" panose="02020603050405020304" pitchFamily="18" charset="0"/>
              </a:rPr>
              <a:t> </a:t>
            </a:r>
            <a:r>
              <a:rPr sz="1400" spc="-5" dirty="0">
                <a:latin typeface="Times New Roman" panose="02020603050405020304" pitchFamily="18" charset="0"/>
                <a:cs typeface="Times New Roman" panose="02020603050405020304" pitchFamily="18" charset="0"/>
              </a:rPr>
              <a:t>non-resident  </a:t>
            </a:r>
            <a:r>
              <a:rPr sz="1400" dirty="0">
                <a:latin typeface="Times New Roman" panose="02020603050405020304" pitchFamily="18" charset="0"/>
                <a:cs typeface="Times New Roman" panose="02020603050405020304" pitchFamily="18" charset="0"/>
              </a:rPr>
              <a:t>in a </a:t>
            </a:r>
            <a:r>
              <a:rPr sz="1400" spc="-5" dirty="0">
                <a:latin typeface="Times New Roman" panose="02020603050405020304" pitchFamily="18" charset="0"/>
                <a:cs typeface="Times New Roman" panose="02020603050405020304" pitchFamily="18" charset="0"/>
              </a:rPr>
              <a:t>country </a:t>
            </a:r>
            <a:r>
              <a:rPr sz="1400" dirty="0">
                <a:latin typeface="Times New Roman" panose="02020603050405020304" pitchFamily="18" charset="0"/>
                <a:cs typeface="Times New Roman" panose="02020603050405020304" pitchFamily="18" charset="0"/>
              </a:rPr>
              <a:t>based </a:t>
            </a:r>
            <a:r>
              <a:rPr sz="1400" spc="-10" dirty="0">
                <a:latin typeface="Times New Roman" panose="02020603050405020304" pitchFamily="18" charset="0"/>
                <a:cs typeface="Times New Roman" panose="02020603050405020304" pitchFamily="18" charset="0"/>
              </a:rPr>
              <a:t>on  </a:t>
            </a:r>
            <a:r>
              <a:rPr sz="1400" spc="5" dirty="0">
                <a:latin typeface="Times New Roman" panose="02020603050405020304" pitchFamily="18" charset="0"/>
                <a:cs typeface="Times New Roman" panose="02020603050405020304" pitchFamily="18" charset="0"/>
              </a:rPr>
              <a:t>following</a:t>
            </a:r>
            <a:r>
              <a:rPr sz="1400" spc="-25"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factors:</a:t>
            </a:r>
          </a:p>
          <a:p>
            <a:pPr marL="514984" lvl="1" indent="-235585">
              <a:lnSpc>
                <a:spcPct val="100000"/>
              </a:lnSpc>
              <a:spcBef>
                <a:spcPts val="540"/>
              </a:spcBef>
              <a:buClr>
                <a:srgbClr val="2D2D38"/>
              </a:buClr>
              <a:buSzPct val="71428"/>
              <a:buChar char="►"/>
              <a:tabLst>
                <a:tab pos="514984" algn="l"/>
                <a:tab pos="515620" algn="l"/>
              </a:tabLst>
            </a:pPr>
            <a:r>
              <a:rPr sz="1400" dirty="0">
                <a:latin typeface="Times New Roman" panose="02020603050405020304" pitchFamily="18" charset="0"/>
                <a:cs typeface="Times New Roman" panose="02020603050405020304" pitchFamily="18" charset="0"/>
              </a:rPr>
              <a:t>Revenue-based</a:t>
            </a:r>
            <a:r>
              <a:rPr sz="1400" spc="-60"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factors</a:t>
            </a:r>
          </a:p>
          <a:p>
            <a:pPr marL="514984" marR="153670" lvl="1" indent="-234950">
              <a:lnSpc>
                <a:spcPct val="100299"/>
              </a:lnSpc>
              <a:spcBef>
                <a:spcPts val="515"/>
              </a:spcBef>
              <a:buClr>
                <a:srgbClr val="2D2D38"/>
              </a:buClr>
              <a:buSzPct val="71428"/>
              <a:buChar char="►"/>
              <a:tabLst>
                <a:tab pos="514984" algn="l"/>
                <a:tab pos="515620" algn="l"/>
              </a:tabLst>
            </a:pPr>
            <a:r>
              <a:rPr sz="1400" spc="5" dirty="0">
                <a:latin typeface="Times New Roman" panose="02020603050405020304" pitchFamily="18" charset="0"/>
                <a:cs typeface="Times New Roman" panose="02020603050405020304" pitchFamily="18" charset="0"/>
              </a:rPr>
              <a:t>Digital </a:t>
            </a:r>
            <a:r>
              <a:rPr sz="1400" dirty="0">
                <a:latin typeface="Times New Roman" panose="02020603050405020304" pitchFamily="18" charset="0"/>
                <a:cs typeface="Times New Roman" panose="02020603050405020304" pitchFamily="18" charset="0"/>
              </a:rPr>
              <a:t>factors (such</a:t>
            </a:r>
            <a:r>
              <a:rPr sz="1400" spc="-155" dirty="0">
                <a:latin typeface="Times New Roman" panose="02020603050405020304" pitchFamily="18" charset="0"/>
                <a:cs typeface="Times New Roman" panose="02020603050405020304" pitchFamily="18" charset="0"/>
              </a:rPr>
              <a:t> </a:t>
            </a:r>
            <a:r>
              <a:rPr sz="1400" spc="-10" dirty="0">
                <a:latin typeface="Times New Roman" panose="02020603050405020304" pitchFamily="18" charset="0"/>
                <a:cs typeface="Times New Roman" panose="02020603050405020304" pitchFamily="18" charset="0"/>
              </a:rPr>
              <a:t>as  </a:t>
            </a:r>
            <a:r>
              <a:rPr sz="1400" spc="-5" dirty="0">
                <a:latin typeface="Times New Roman" panose="02020603050405020304" pitchFamily="18" charset="0"/>
                <a:cs typeface="Times New Roman" panose="02020603050405020304" pitchFamily="18" charset="0"/>
              </a:rPr>
              <a:t>local </a:t>
            </a:r>
            <a:r>
              <a:rPr sz="1400" dirty="0">
                <a:latin typeface="Times New Roman" panose="02020603050405020304" pitchFamily="18" charset="0"/>
                <a:cs typeface="Times New Roman" panose="02020603050405020304" pitchFamily="18" charset="0"/>
              </a:rPr>
              <a:t>domain name,  </a:t>
            </a:r>
            <a:r>
              <a:rPr sz="1400" spc="-5" dirty="0">
                <a:latin typeface="Times New Roman" panose="02020603050405020304" pitchFamily="18" charset="0"/>
                <a:cs typeface="Times New Roman" panose="02020603050405020304" pitchFamily="18" charset="0"/>
              </a:rPr>
              <a:t>local </a:t>
            </a:r>
            <a:r>
              <a:rPr sz="1400" dirty="0">
                <a:latin typeface="Times New Roman" panose="02020603050405020304" pitchFamily="18" charset="0"/>
                <a:cs typeface="Times New Roman" panose="02020603050405020304" pitchFamily="18" charset="0"/>
              </a:rPr>
              <a:t>payment </a:t>
            </a:r>
            <a:r>
              <a:rPr sz="1400" spc="-5" dirty="0">
                <a:latin typeface="Times New Roman" panose="02020603050405020304" pitchFamily="18" charset="0"/>
                <a:cs typeface="Times New Roman" panose="02020603050405020304" pitchFamily="18" charset="0"/>
              </a:rPr>
              <a:t>options,  etc)</a:t>
            </a:r>
            <a:endParaRPr sz="1400" dirty="0">
              <a:latin typeface="Times New Roman" panose="02020603050405020304" pitchFamily="18" charset="0"/>
              <a:cs typeface="Times New Roman" panose="02020603050405020304" pitchFamily="18" charset="0"/>
            </a:endParaRPr>
          </a:p>
          <a:p>
            <a:pPr marL="267970" marR="254635" indent="-201295">
              <a:lnSpc>
                <a:spcPct val="101000"/>
              </a:lnSpc>
              <a:spcBef>
                <a:spcPts val="505"/>
              </a:spcBef>
              <a:buClr>
                <a:srgbClr val="2D2D38"/>
              </a:buClr>
              <a:buSzPct val="71428"/>
              <a:buChar char="►"/>
              <a:tabLst>
                <a:tab pos="268605" algn="l"/>
              </a:tabLst>
            </a:pPr>
            <a:r>
              <a:rPr sz="1400" dirty="0">
                <a:latin typeface="Times New Roman" panose="02020603050405020304" pitchFamily="18" charset="0"/>
                <a:cs typeface="Times New Roman" panose="02020603050405020304" pitchFamily="18" charset="0"/>
              </a:rPr>
              <a:t>User-based factors</a:t>
            </a:r>
            <a:r>
              <a:rPr sz="1400" spc="-85"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(such  as monthly active </a:t>
            </a:r>
            <a:r>
              <a:rPr sz="1400" spc="-5" dirty="0">
                <a:latin typeface="Times New Roman" panose="02020603050405020304" pitchFamily="18" charset="0"/>
                <a:cs typeface="Times New Roman" panose="02020603050405020304" pitchFamily="18" charset="0"/>
              </a:rPr>
              <a:t>users,  data collection, </a:t>
            </a:r>
            <a:r>
              <a:rPr sz="1400" dirty="0">
                <a:latin typeface="Times New Roman" panose="02020603050405020304" pitchFamily="18" charset="0"/>
                <a:cs typeface="Times New Roman" panose="02020603050405020304" pitchFamily="18" charset="0"/>
              </a:rPr>
              <a:t>etc)</a:t>
            </a:r>
          </a:p>
          <a:p>
            <a:pPr marL="280035" marR="106045" indent="-234950">
              <a:lnSpc>
                <a:spcPct val="100299"/>
              </a:lnSpc>
              <a:spcBef>
                <a:spcPts val="509"/>
              </a:spcBef>
              <a:buClr>
                <a:srgbClr val="2D2D38"/>
              </a:buClr>
              <a:buSzPct val="71428"/>
              <a:buChar char="►"/>
              <a:tabLst>
                <a:tab pos="280035" algn="l"/>
                <a:tab pos="280670" algn="l"/>
              </a:tabLst>
            </a:pPr>
            <a:r>
              <a:rPr sz="1400" dirty="0">
                <a:latin typeface="Times New Roman" panose="02020603050405020304" pitchFamily="18" charset="0"/>
                <a:cs typeface="Times New Roman" panose="02020603050405020304" pitchFamily="18" charset="0"/>
              </a:rPr>
              <a:t>Changes in profit</a:t>
            </a:r>
            <a:r>
              <a:rPr sz="1400" spc="-130"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attribution  rules </a:t>
            </a:r>
            <a:r>
              <a:rPr sz="1400" spc="-10" dirty="0">
                <a:latin typeface="Times New Roman" panose="02020603050405020304" pitchFamily="18" charset="0"/>
                <a:cs typeface="Times New Roman" panose="02020603050405020304" pitchFamily="18" charset="0"/>
              </a:rPr>
              <a:t>to </a:t>
            </a:r>
            <a:r>
              <a:rPr sz="1400" dirty="0">
                <a:latin typeface="Times New Roman" panose="02020603050405020304" pitchFamily="18" charset="0"/>
                <a:cs typeface="Times New Roman" panose="02020603050405020304" pitchFamily="18" charset="0"/>
              </a:rPr>
              <a:t>determine income  attributable to significant  economic</a:t>
            </a:r>
            <a:r>
              <a:rPr sz="1400" spc="-35"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presence</a:t>
            </a:r>
          </a:p>
        </p:txBody>
      </p:sp>
      <p:sp>
        <p:nvSpPr>
          <p:cNvPr id="17" name="object 11">
            <a:extLst>
              <a:ext uri="{FF2B5EF4-FFF2-40B4-BE49-F238E27FC236}">
                <a16:creationId xmlns:a16="http://schemas.microsoft.com/office/drawing/2014/main" id="{03EBF2CC-BD62-4167-AC1E-91DD9D75BFEE}"/>
              </a:ext>
            </a:extLst>
          </p:cNvPr>
          <p:cNvSpPr txBox="1"/>
          <p:nvPr/>
        </p:nvSpPr>
        <p:spPr>
          <a:xfrm>
            <a:off x="4549029" y="2059522"/>
            <a:ext cx="2308082" cy="273152"/>
          </a:xfrm>
          <a:prstGeom prst="rect">
            <a:avLst/>
          </a:prstGeom>
          <a:solidFill>
            <a:srgbClr val="BEBEBE"/>
          </a:solidFill>
        </p:spPr>
        <p:txBody>
          <a:bodyPr vert="horz" wrap="square" lIns="0" tIns="57150" rIns="0" bIns="0" rtlCol="0">
            <a:spAutoFit/>
          </a:bodyPr>
          <a:lstStyle/>
          <a:p>
            <a:pPr marL="389890">
              <a:lnSpc>
                <a:spcPct val="100000"/>
              </a:lnSpc>
              <a:spcBef>
                <a:spcPts val="450"/>
              </a:spcBef>
            </a:pPr>
            <a:r>
              <a:rPr sz="1400" b="1" spc="10" dirty="0">
                <a:solidFill>
                  <a:srgbClr val="2D2D38"/>
                </a:solidFill>
                <a:latin typeface="Times New Roman" panose="02020603050405020304" pitchFamily="18" charset="0"/>
                <a:cs typeface="Times New Roman" panose="02020603050405020304" pitchFamily="18" charset="0"/>
              </a:rPr>
              <a:t>SEP/ </a:t>
            </a:r>
            <a:r>
              <a:rPr sz="1400" b="1" dirty="0">
                <a:solidFill>
                  <a:srgbClr val="2D2D38"/>
                </a:solidFill>
                <a:latin typeface="Times New Roman" panose="02020603050405020304" pitchFamily="18" charset="0"/>
                <a:cs typeface="Times New Roman" panose="02020603050405020304" pitchFamily="18" charset="0"/>
              </a:rPr>
              <a:t>Digital</a:t>
            </a:r>
            <a:r>
              <a:rPr sz="1400" b="1" spc="-85" dirty="0">
                <a:solidFill>
                  <a:srgbClr val="2D2D38"/>
                </a:solidFill>
                <a:latin typeface="Times New Roman" panose="02020603050405020304" pitchFamily="18" charset="0"/>
                <a:cs typeface="Times New Roman" panose="02020603050405020304" pitchFamily="18" charset="0"/>
              </a:rPr>
              <a:t> </a:t>
            </a:r>
            <a:r>
              <a:rPr sz="1400" b="1" spc="10" dirty="0">
                <a:solidFill>
                  <a:srgbClr val="2D2D38"/>
                </a:solidFill>
                <a:latin typeface="Times New Roman" panose="02020603050405020304" pitchFamily="18" charset="0"/>
                <a:cs typeface="Times New Roman" panose="02020603050405020304" pitchFamily="18" charset="0"/>
              </a:rPr>
              <a:t>PE</a:t>
            </a:r>
            <a:endParaRPr sz="1400">
              <a:latin typeface="Times New Roman" panose="02020603050405020304" pitchFamily="18" charset="0"/>
              <a:cs typeface="Times New Roman" panose="02020603050405020304" pitchFamily="18" charset="0"/>
            </a:endParaRPr>
          </a:p>
        </p:txBody>
      </p:sp>
      <p:sp>
        <p:nvSpPr>
          <p:cNvPr id="18" name="object 12">
            <a:extLst>
              <a:ext uri="{FF2B5EF4-FFF2-40B4-BE49-F238E27FC236}">
                <a16:creationId xmlns:a16="http://schemas.microsoft.com/office/drawing/2014/main" id="{A0916A88-4431-4D77-A084-CFCD3B220E69}"/>
              </a:ext>
            </a:extLst>
          </p:cNvPr>
          <p:cNvSpPr txBox="1"/>
          <p:nvPr/>
        </p:nvSpPr>
        <p:spPr>
          <a:xfrm>
            <a:off x="7138018" y="2405013"/>
            <a:ext cx="2047445" cy="1357423"/>
          </a:xfrm>
          <a:prstGeom prst="rect">
            <a:avLst/>
          </a:prstGeom>
          <a:solidFill>
            <a:srgbClr val="EFEFEF"/>
          </a:solidFill>
        </p:spPr>
        <p:txBody>
          <a:bodyPr vert="horz" wrap="square" lIns="0" tIns="64135" rIns="0" bIns="0" rtlCol="0">
            <a:spAutoFit/>
          </a:bodyPr>
          <a:lstStyle/>
          <a:p>
            <a:pPr marL="292100" marR="92710" indent="-201295">
              <a:lnSpc>
                <a:spcPct val="100200"/>
              </a:lnSpc>
              <a:spcBef>
                <a:spcPts val="505"/>
              </a:spcBef>
              <a:buClr>
                <a:srgbClr val="2D2D38"/>
              </a:buClr>
              <a:buSzPct val="71428"/>
              <a:buChar char="►"/>
              <a:tabLst>
                <a:tab pos="292735" algn="l"/>
              </a:tabLst>
            </a:pPr>
            <a:r>
              <a:rPr sz="1400" dirty="0">
                <a:latin typeface="Times New Roman" panose="02020603050405020304" pitchFamily="18" charset="0"/>
                <a:cs typeface="Times New Roman" panose="02020603050405020304" pitchFamily="18" charset="0"/>
              </a:rPr>
              <a:t>A</a:t>
            </a:r>
            <a:r>
              <a:rPr sz="1400" spc="-80" dirty="0">
                <a:latin typeface="Times New Roman" panose="02020603050405020304" pitchFamily="18" charset="0"/>
                <a:cs typeface="Times New Roman" panose="02020603050405020304" pitchFamily="18" charset="0"/>
              </a:rPr>
              <a:t> </a:t>
            </a:r>
            <a:r>
              <a:rPr sz="1400" spc="20" dirty="0">
                <a:latin typeface="Times New Roman" panose="02020603050405020304" pitchFamily="18" charset="0"/>
                <a:cs typeface="Times New Roman" panose="02020603050405020304" pitchFamily="18" charset="0"/>
              </a:rPr>
              <a:t>WHT</a:t>
            </a:r>
            <a:r>
              <a:rPr sz="1400" spc="-85"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on</a:t>
            </a:r>
            <a:r>
              <a:rPr sz="1400" spc="-45"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payments</a:t>
            </a:r>
            <a:r>
              <a:rPr sz="1400" spc="-25"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by  </a:t>
            </a:r>
            <a:r>
              <a:rPr sz="1400" spc="-5" dirty="0">
                <a:latin typeface="Times New Roman" panose="02020603050405020304" pitchFamily="18" charset="0"/>
                <a:cs typeface="Times New Roman" panose="02020603050405020304" pitchFamily="18" charset="0"/>
              </a:rPr>
              <a:t>residents (and </a:t>
            </a:r>
            <a:r>
              <a:rPr sz="1400" dirty="0">
                <a:latin typeface="Times New Roman" panose="02020603050405020304" pitchFamily="18" charset="0"/>
                <a:cs typeface="Times New Roman" panose="02020603050405020304" pitchFamily="18" charset="0"/>
              </a:rPr>
              <a:t>local  </a:t>
            </a:r>
            <a:r>
              <a:rPr sz="1400" spc="-5" dirty="0">
                <a:latin typeface="Times New Roman" panose="02020603050405020304" pitchFamily="18" charset="0"/>
                <a:cs typeface="Times New Roman" panose="02020603050405020304" pitchFamily="18" charset="0"/>
              </a:rPr>
              <a:t>PEs) </a:t>
            </a:r>
            <a:r>
              <a:rPr sz="1400" dirty="0">
                <a:latin typeface="Times New Roman" panose="02020603050405020304" pitchFamily="18" charset="0"/>
                <a:cs typeface="Times New Roman" panose="02020603050405020304" pitchFamily="18" charset="0"/>
              </a:rPr>
              <a:t>of a </a:t>
            </a:r>
            <a:r>
              <a:rPr sz="1400" spc="-5" dirty="0">
                <a:latin typeface="Times New Roman" panose="02020603050405020304" pitchFamily="18" charset="0"/>
                <a:cs typeface="Times New Roman" panose="02020603050405020304" pitchFamily="18" charset="0"/>
              </a:rPr>
              <a:t>country </a:t>
            </a:r>
            <a:r>
              <a:rPr sz="1400" spc="5" dirty="0">
                <a:latin typeface="Times New Roman" panose="02020603050405020304" pitchFamily="18" charset="0"/>
                <a:cs typeface="Times New Roman" panose="02020603050405020304" pitchFamily="18" charset="0"/>
              </a:rPr>
              <a:t>for  </a:t>
            </a:r>
            <a:r>
              <a:rPr sz="1400" spc="-5" dirty="0">
                <a:latin typeface="Times New Roman" panose="02020603050405020304" pitchFamily="18" charset="0"/>
                <a:cs typeface="Times New Roman" panose="02020603050405020304" pitchFamily="18" charset="0"/>
              </a:rPr>
              <a:t>goods and </a:t>
            </a:r>
            <a:r>
              <a:rPr sz="1400" spc="5" dirty="0">
                <a:latin typeface="Times New Roman" panose="02020603050405020304" pitchFamily="18" charset="0"/>
                <a:cs typeface="Times New Roman" panose="02020603050405020304" pitchFamily="18" charset="0"/>
              </a:rPr>
              <a:t>services  </a:t>
            </a:r>
            <a:r>
              <a:rPr sz="1400" dirty="0">
                <a:latin typeface="Times New Roman" panose="02020603050405020304" pitchFamily="18" charset="0"/>
                <a:cs typeface="Times New Roman" panose="02020603050405020304" pitchFamily="18" charset="0"/>
              </a:rPr>
              <a:t>purchased </a:t>
            </a:r>
            <a:r>
              <a:rPr sz="1400" spc="-5" dirty="0">
                <a:latin typeface="Times New Roman" panose="02020603050405020304" pitchFamily="18" charset="0"/>
                <a:cs typeface="Times New Roman" panose="02020603050405020304" pitchFamily="18" charset="0"/>
              </a:rPr>
              <a:t>online </a:t>
            </a:r>
            <a:r>
              <a:rPr sz="1400" spc="5" dirty="0">
                <a:latin typeface="Times New Roman" panose="02020603050405020304" pitchFamily="18" charset="0"/>
                <a:cs typeface="Times New Roman" panose="02020603050405020304" pitchFamily="18" charset="0"/>
              </a:rPr>
              <a:t>from  </a:t>
            </a:r>
            <a:r>
              <a:rPr sz="1400" spc="-5" dirty="0">
                <a:latin typeface="Times New Roman" panose="02020603050405020304" pitchFamily="18" charset="0"/>
                <a:cs typeface="Times New Roman" panose="02020603050405020304" pitchFamily="18" charset="0"/>
              </a:rPr>
              <a:t>non-resident</a:t>
            </a:r>
            <a:r>
              <a:rPr sz="1400" spc="-10"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providers</a:t>
            </a:r>
          </a:p>
        </p:txBody>
      </p:sp>
      <p:sp>
        <p:nvSpPr>
          <p:cNvPr id="19" name="object 13">
            <a:extLst>
              <a:ext uri="{FF2B5EF4-FFF2-40B4-BE49-F238E27FC236}">
                <a16:creationId xmlns:a16="http://schemas.microsoft.com/office/drawing/2014/main" id="{BB0C4D47-5ECF-4AF9-A75F-C16649D1E678}"/>
              </a:ext>
            </a:extLst>
          </p:cNvPr>
          <p:cNvSpPr txBox="1"/>
          <p:nvPr/>
        </p:nvSpPr>
        <p:spPr>
          <a:xfrm>
            <a:off x="9497648" y="2421596"/>
            <a:ext cx="2206723" cy="3836114"/>
          </a:xfrm>
          <a:prstGeom prst="rect">
            <a:avLst/>
          </a:prstGeom>
          <a:solidFill>
            <a:srgbClr val="EFEFEF"/>
          </a:solidFill>
        </p:spPr>
        <p:txBody>
          <a:bodyPr vert="horz" wrap="square" lIns="0" tIns="64769" rIns="0" bIns="0" rtlCol="0">
            <a:spAutoFit/>
          </a:bodyPr>
          <a:lstStyle/>
          <a:p>
            <a:pPr marL="292100" marR="236854" indent="-201295">
              <a:lnSpc>
                <a:spcPct val="100000"/>
              </a:lnSpc>
              <a:spcBef>
                <a:spcPts val="509"/>
              </a:spcBef>
              <a:buClr>
                <a:srgbClr val="2D2D38"/>
              </a:buClr>
              <a:buSzPct val="71428"/>
              <a:buChar char="►"/>
              <a:tabLst>
                <a:tab pos="292735" algn="l"/>
              </a:tabLst>
            </a:pPr>
            <a:r>
              <a:rPr sz="1400" dirty="0">
                <a:latin typeface="Times New Roman" panose="02020603050405020304" pitchFamily="18" charset="0"/>
                <a:cs typeface="Times New Roman" panose="02020603050405020304" pitchFamily="18" charset="0"/>
              </a:rPr>
              <a:t>An equalisation </a:t>
            </a:r>
            <a:r>
              <a:rPr sz="1400" spc="5" dirty="0">
                <a:latin typeface="Times New Roman" panose="02020603050405020304" pitchFamily="18" charset="0"/>
                <a:cs typeface="Times New Roman" panose="02020603050405020304" pitchFamily="18" charset="0"/>
              </a:rPr>
              <a:t>levy </a:t>
            </a:r>
            <a:r>
              <a:rPr sz="1400" dirty="0">
                <a:latin typeface="Times New Roman" panose="02020603050405020304" pitchFamily="18" charset="0"/>
                <a:cs typeface="Times New Roman" panose="02020603050405020304" pitchFamily="18" charset="0"/>
              </a:rPr>
              <a:t>to  avoid difficulties arising  </a:t>
            </a:r>
            <a:r>
              <a:rPr sz="1400" spc="5" dirty="0">
                <a:latin typeface="Times New Roman" panose="02020603050405020304" pitchFamily="18" charset="0"/>
                <a:cs typeface="Times New Roman" panose="02020603050405020304" pitchFamily="18" charset="0"/>
              </a:rPr>
              <a:t>from </a:t>
            </a:r>
            <a:r>
              <a:rPr sz="1400" dirty="0">
                <a:latin typeface="Times New Roman" panose="02020603050405020304" pitchFamily="18" charset="0"/>
                <a:cs typeface="Times New Roman" panose="02020603050405020304" pitchFamily="18" charset="0"/>
              </a:rPr>
              <a:t>creating </a:t>
            </a:r>
            <a:r>
              <a:rPr sz="1400" spc="-5" dirty="0">
                <a:latin typeface="Times New Roman" panose="02020603050405020304" pitchFamily="18" charset="0"/>
                <a:cs typeface="Times New Roman" panose="02020603050405020304" pitchFamily="18" charset="0"/>
              </a:rPr>
              <a:t>new</a:t>
            </a:r>
            <a:r>
              <a:rPr sz="1400" spc="-120" dirty="0">
                <a:latin typeface="Times New Roman" panose="02020603050405020304" pitchFamily="18" charset="0"/>
                <a:cs typeface="Times New Roman" panose="02020603050405020304" pitchFamily="18" charset="0"/>
              </a:rPr>
              <a:t> </a:t>
            </a:r>
            <a:r>
              <a:rPr sz="1400" spc="5" dirty="0">
                <a:latin typeface="Times New Roman" panose="02020603050405020304" pitchFamily="18" charset="0"/>
                <a:cs typeface="Times New Roman" panose="02020603050405020304" pitchFamily="18" charset="0"/>
              </a:rPr>
              <a:t>profit  </a:t>
            </a:r>
            <a:r>
              <a:rPr sz="1400" dirty="0">
                <a:latin typeface="Times New Roman" panose="02020603050405020304" pitchFamily="18" charset="0"/>
                <a:cs typeface="Times New Roman" panose="02020603050405020304" pitchFamily="18" charset="0"/>
              </a:rPr>
              <a:t>attribution rules </a:t>
            </a:r>
            <a:r>
              <a:rPr sz="1400" spc="5" dirty="0">
                <a:latin typeface="Times New Roman" panose="02020603050405020304" pitchFamily="18" charset="0"/>
                <a:cs typeface="Times New Roman" panose="02020603050405020304" pitchFamily="18" charset="0"/>
              </a:rPr>
              <a:t>for  </a:t>
            </a:r>
            <a:r>
              <a:rPr sz="1400" dirty="0">
                <a:latin typeface="Times New Roman" panose="02020603050405020304" pitchFamily="18" charset="0"/>
                <a:cs typeface="Times New Roman" panose="02020603050405020304" pitchFamily="18" charset="0"/>
              </a:rPr>
              <a:t>purposes of a </a:t>
            </a:r>
            <a:r>
              <a:rPr sz="1400" spc="-10" dirty="0">
                <a:latin typeface="Times New Roman" panose="02020603050405020304" pitchFamily="18" charset="0"/>
                <a:cs typeface="Times New Roman" panose="02020603050405020304" pitchFamily="18" charset="0"/>
              </a:rPr>
              <a:t>nexus  </a:t>
            </a:r>
            <a:r>
              <a:rPr sz="1400" dirty="0">
                <a:latin typeface="Times New Roman" panose="02020603050405020304" pitchFamily="18" charset="0"/>
                <a:cs typeface="Times New Roman" panose="02020603050405020304" pitchFamily="18" charset="0"/>
              </a:rPr>
              <a:t>based </a:t>
            </a:r>
            <a:r>
              <a:rPr sz="1400" spc="-10" dirty="0">
                <a:latin typeface="Times New Roman" panose="02020603050405020304" pitchFamily="18" charset="0"/>
                <a:cs typeface="Times New Roman" panose="02020603050405020304" pitchFamily="18" charset="0"/>
              </a:rPr>
              <a:t>on </a:t>
            </a:r>
            <a:r>
              <a:rPr sz="1400" dirty="0">
                <a:latin typeface="Times New Roman" panose="02020603050405020304" pitchFamily="18" charset="0"/>
                <a:cs typeface="Times New Roman" panose="02020603050405020304" pitchFamily="18" charset="0"/>
              </a:rPr>
              <a:t>significant  economic</a:t>
            </a:r>
            <a:r>
              <a:rPr sz="1400" spc="-35"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presence</a:t>
            </a:r>
          </a:p>
          <a:p>
            <a:pPr marL="292100" indent="-201930">
              <a:lnSpc>
                <a:spcPct val="100000"/>
              </a:lnSpc>
              <a:spcBef>
                <a:spcPts val="540"/>
              </a:spcBef>
              <a:buClr>
                <a:srgbClr val="2D2D38"/>
              </a:buClr>
              <a:buSzPct val="71428"/>
              <a:buChar char="►"/>
              <a:tabLst>
                <a:tab pos="292735" algn="l"/>
              </a:tabLst>
            </a:pPr>
            <a:r>
              <a:rPr sz="1400" dirty="0">
                <a:latin typeface="Times New Roman" panose="02020603050405020304" pitchFamily="18" charset="0"/>
                <a:cs typeface="Times New Roman" panose="02020603050405020304" pitchFamily="18" charset="0"/>
              </a:rPr>
              <a:t>Approaches to </a:t>
            </a:r>
            <a:r>
              <a:rPr sz="1400" spc="-5" dirty="0">
                <a:latin typeface="Times New Roman" panose="02020603050405020304" pitchFamily="18" charset="0"/>
                <a:cs typeface="Times New Roman" panose="02020603050405020304" pitchFamily="18" charset="0"/>
              </a:rPr>
              <a:t>the</a:t>
            </a:r>
            <a:r>
              <a:rPr sz="1400" spc="-60"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levy:</a:t>
            </a:r>
          </a:p>
          <a:p>
            <a:pPr marL="539115" marR="117475" lvl="1" indent="-234950">
              <a:lnSpc>
                <a:spcPct val="100200"/>
              </a:lnSpc>
              <a:spcBef>
                <a:spcPts val="509"/>
              </a:spcBef>
              <a:buClr>
                <a:srgbClr val="2D2D38"/>
              </a:buClr>
              <a:buSzPct val="71428"/>
              <a:buChar char="►"/>
              <a:tabLst>
                <a:tab pos="539115" algn="l"/>
                <a:tab pos="539750" algn="l"/>
              </a:tabLst>
            </a:pPr>
            <a:r>
              <a:rPr sz="1400" spc="5" dirty="0">
                <a:latin typeface="Times New Roman" panose="02020603050405020304" pitchFamily="18" charset="0"/>
                <a:cs typeface="Times New Roman" panose="02020603050405020304" pitchFamily="18" charset="0"/>
              </a:rPr>
              <a:t>Apply </a:t>
            </a:r>
            <a:r>
              <a:rPr sz="1400" spc="-5" dirty="0">
                <a:latin typeface="Times New Roman" panose="02020603050405020304" pitchFamily="18" charset="0"/>
                <a:cs typeface="Times New Roman" panose="02020603050405020304" pitchFamily="18" charset="0"/>
              </a:rPr>
              <a:t>only </a:t>
            </a:r>
            <a:r>
              <a:rPr sz="1400" dirty="0">
                <a:latin typeface="Times New Roman" panose="02020603050405020304" pitchFamily="18" charset="0"/>
                <a:cs typeface="Times New Roman" panose="02020603050405020304" pitchFamily="18" charset="0"/>
              </a:rPr>
              <a:t>to  </a:t>
            </a:r>
            <a:r>
              <a:rPr sz="1400" spc="-5" dirty="0">
                <a:latin typeface="Times New Roman" panose="02020603050405020304" pitchFamily="18" charset="0"/>
                <a:cs typeface="Times New Roman" panose="02020603050405020304" pitchFamily="18" charset="0"/>
              </a:rPr>
              <a:t>situations </a:t>
            </a:r>
            <a:r>
              <a:rPr sz="1400" dirty="0">
                <a:latin typeface="Times New Roman" panose="02020603050405020304" pitchFamily="18" charset="0"/>
                <a:cs typeface="Times New Roman" panose="02020603050405020304" pitchFamily="18" charset="0"/>
              </a:rPr>
              <a:t>in </a:t>
            </a:r>
            <a:r>
              <a:rPr sz="1400" spc="5" dirty="0">
                <a:latin typeface="Times New Roman" panose="02020603050405020304" pitchFamily="18" charset="0"/>
                <a:cs typeface="Times New Roman" panose="02020603050405020304" pitchFamily="18" charset="0"/>
              </a:rPr>
              <a:t>which  </a:t>
            </a:r>
            <a:r>
              <a:rPr sz="1400" dirty="0">
                <a:latin typeface="Times New Roman" panose="02020603050405020304" pitchFamily="18" charset="0"/>
                <a:cs typeface="Times New Roman" panose="02020603050405020304" pitchFamily="18" charset="0"/>
              </a:rPr>
              <a:t>income is otherwise  </a:t>
            </a:r>
            <a:r>
              <a:rPr sz="1400" spc="-5" dirty="0">
                <a:latin typeface="Times New Roman" panose="02020603050405020304" pitchFamily="18" charset="0"/>
                <a:cs typeface="Times New Roman" panose="02020603050405020304" pitchFamily="18" charset="0"/>
              </a:rPr>
              <a:t>untaxed </a:t>
            </a:r>
            <a:r>
              <a:rPr sz="1400" dirty="0">
                <a:latin typeface="Times New Roman" panose="02020603050405020304" pitchFamily="18" charset="0"/>
                <a:cs typeface="Times New Roman" panose="02020603050405020304" pitchFamily="18" charset="0"/>
              </a:rPr>
              <a:t>or subject to  a </a:t>
            </a:r>
            <a:r>
              <a:rPr sz="1400" spc="10" dirty="0">
                <a:latin typeface="Times New Roman" panose="02020603050405020304" pitchFamily="18" charset="0"/>
                <a:cs typeface="Times New Roman" panose="02020603050405020304" pitchFamily="18" charset="0"/>
              </a:rPr>
              <a:t>very </a:t>
            </a:r>
            <a:r>
              <a:rPr sz="1400" dirty="0">
                <a:latin typeface="Times New Roman" panose="02020603050405020304" pitchFamily="18" charset="0"/>
                <a:cs typeface="Times New Roman" panose="02020603050405020304" pitchFamily="18" charset="0"/>
              </a:rPr>
              <a:t>low rate of</a:t>
            </a:r>
            <a:r>
              <a:rPr sz="1400" spc="-135"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tax;  or</a:t>
            </a:r>
          </a:p>
          <a:p>
            <a:pPr marL="539115" marR="67310" lvl="1" indent="-234950">
              <a:lnSpc>
                <a:spcPts val="1250"/>
              </a:lnSpc>
              <a:spcBef>
                <a:spcPts val="590"/>
              </a:spcBef>
              <a:buClr>
                <a:srgbClr val="2D2D38"/>
              </a:buClr>
              <a:buSzPct val="71428"/>
              <a:buChar char="►"/>
              <a:tabLst>
                <a:tab pos="539115" algn="l"/>
                <a:tab pos="539750" algn="l"/>
              </a:tabLst>
            </a:pPr>
            <a:r>
              <a:rPr sz="1400" dirty="0">
                <a:latin typeface="Times New Roman" panose="02020603050405020304" pitchFamily="18" charset="0"/>
                <a:cs typeface="Times New Roman" panose="02020603050405020304" pitchFamily="18" charset="0"/>
              </a:rPr>
              <a:t>Credit </a:t>
            </a:r>
            <a:r>
              <a:rPr sz="1400" spc="-10" dirty="0">
                <a:latin typeface="Times New Roman" panose="02020603050405020304" pitchFamily="18" charset="0"/>
                <a:cs typeface="Times New Roman" panose="02020603050405020304" pitchFamily="18" charset="0"/>
              </a:rPr>
              <a:t>the </a:t>
            </a:r>
            <a:r>
              <a:rPr sz="1400" spc="5" dirty="0">
                <a:latin typeface="Times New Roman" panose="02020603050405020304" pitchFamily="18" charset="0"/>
                <a:cs typeface="Times New Roman" panose="02020603050405020304" pitchFamily="18" charset="0"/>
              </a:rPr>
              <a:t>levy</a:t>
            </a:r>
            <a:r>
              <a:rPr sz="1400" spc="-55" dirty="0">
                <a:latin typeface="Times New Roman" panose="02020603050405020304" pitchFamily="18" charset="0"/>
                <a:cs typeface="Times New Roman" panose="02020603050405020304" pitchFamily="18" charset="0"/>
              </a:rPr>
              <a:t> </a:t>
            </a:r>
            <a:r>
              <a:rPr sz="1400" spc="-5" dirty="0">
                <a:latin typeface="Times New Roman" panose="02020603050405020304" pitchFamily="18" charset="0"/>
                <a:cs typeface="Times New Roman" panose="02020603050405020304" pitchFamily="18" charset="0"/>
              </a:rPr>
              <a:t>against  </a:t>
            </a:r>
            <a:r>
              <a:rPr sz="1400" dirty="0">
                <a:latin typeface="Times New Roman" panose="02020603050405020304" pitchFamily="18" charset="0"/>
                <a:cs typeface="Times New Roman" panose="02020603050405020304" pitchFamily="18" charset="0"/>
              </a:rPr>
              <a:t>corporate</a:t>
            </a:r>
            <a:r>
              <a:rPr sz="1400" spc="-45" dirty="0">
                <a:latin typeface="Times New Roman" panose="02020603050405020304" pitchFamily="18" charset="0"/>
                <a:cs typeface="Times New Roman" panose="02020603050405020304" pitchFamily="18" charset="0"/>
              </a:rPr>
              <a:t> </a:t>
            </a:r>
            <a:r>
              <a:rPr sz="1400" dirty="0">
                <a:latin typeface="Times New Roman" panose="02020603050405020304" pitchFamily="18" charset="0"/>
                <a:cs typeface="Times New Roman" panose="02020603050405020304" pitchFamily="18" charset="0"/>
              </a:rPr>
              <a:t>income-tax</a:t>
            </a:r>
          </a:p>
        </p:txBody>
      </p:sp>
      <p:sp>
        <p:nvSpPr>
          <p:cNvPr id="20" name="object 14">
            <a:extLst>
              <a:ext uri="{FF2B5EF4-FFF2-40B4-BE49-F238E27FC236}">
                <a16:creationId xmlns:a16="http://schemas.microsoft.com/office/drawing/2014/main" id="{4CDF8470-298A-4C2A-943A-C519534C1168}"/>
              </a:ext>
            </a:extLst>
          </p:cNvPr>
          <p:cNvSpPr txBox="1"/>
          <p:nvPr/>
        </p:nvSpPr>
        <p:spPr>
          <a:xfrm>
            <a:off x="1628307" y="3669722"/>
            <a:ext cx="1654318" cy="619656"/>
          </a:xfrm>
          <a:prstGeom prst="rect">
            <a:avLst/>
          </a:prstGeom>
        </p:spPr>
        <p:txBody>
          <a:bodyPr vert="horz" wrap="square" lIns="0" tIns="36194" rIns="0" bIns="0" rtlCol="0">
            <a:spAutoFit/>
          </a:bodyPr>
          <a:lstStyle/>
          <a:p>
            <a:pPr marR="5080" algn="ctr">
              <a:lnSpc>
                <a:spcPts val="1510"/>
              </a:lnSpc>
              <a:spcBef>
                <a:spcPts val="284"/>
              </a:spcBef>
            </a:pPr>
            <a:r>
              <a:rPr sz="1400" b="1" spc="-40" dirty="0">
                <a:latin typeface="Times New Roman" panose="02020603050405020304" pitchFamily="18" charset="0"/>
                <a:cs typeface="Times New Roman" panose="02020603050405020304" pitchFamily="18" charset="0"/>
              </a:rPr>
              <a:t>Characteristics </a:t>
            </a:r>
            <a:r>
              <a:rPr sz="1400" b="1" spc="-45" dirty="0">
                <a:latin typeface="Times New Roman" panose="02020603050405020304" pitchFamily="18" charset="0"/>
                <a:cs typeface="Times New Roman" panose="02020603050405020304" pitchFamily="18" charset="0"/>
              </a:rPr>
              <a:t>of  </a:t>
            </a:r>
            <a:r>
              <a:rPr sz="1400" b="1" spc="-15" dirty="0">
                <a:latin typeface="Times New Roman" panose="02020603050405020304" pitchFamily="18" charset="0"/>
                <a:cs typeface="Times New Roman" panose="02020603050405020304" pitchFamily="18" charset="0"/>
              </a:rPr>
              <a:t>a </a:t>
            </a:r>
            <a:r>
              <a:rPr sz="1400" b="1" spc="-40" dirty="0">
                <a:latin typeface="Times New Roman" panose="02020603050405020304" pitchFamily="18" charset="0"/>
                <a:cs typeface="Times New Roman" panose="02020603050405020304" pitchFamily="18" charset="0"/>
              </a:rPr>
              <a:t>highly digitised  </a:t>
            </a:r>
            <a:r>
              <a:rPr sz="1400" b="1" spc="-70" dirty="0">
                <a:latin typeface="Times New Roman" panose="02020603050405020304" pitchFamily="18" charset="0"/>
                <a:cs typeface="Times New Roman" panose="02020603050405020304" pitchFamily="18" charset="0"/>
              </a:rPr>
              <a:t>business</a:t>
            </a:r>
            <a:endParaRPr sz="1400" dirty="0">
              <a:latin typeface="Times New Roman" panose="02020603050405020304" pitchFamily="18" charset="0"/>
              <a:cs typeface="Times New Roman" panose="02020603050405020304" pitchFamily="18" charset="0"/>
            </a:endParaRPr>
          </a:p>
        </p:txBody>
      </p:sp>
      <p:sp>
        <p:nvSpPr>
          <p:cNvPr id="21" name="object 15">
            <a:extLst>
              <a:ext uri="{FF2B5EF4-FFF2-40B4-BE49-F238E27FC236}">
                <a16:creationId xmlns:a16="http://schemas.microsoft.com/office/drawing/2014/main" id="{C07BE8EB-A377-4C60-8E18-BF50C0AAF450}"/>
              </a:ext>
            </a:extLst>
          </p:cNvPr>
          <p:cNvSpPr txBox="1"/>
          <p:nvPr/>
        </p:nvSpPr>
        <p:spPr>
          <a:xfrm>
            <a:off x="799865" y="2766990"/>
            <a:ext cx="624804" cy="534570"/>
          </a:xfrm>
          <a:prstGeom prst="rect">
            <a:avLst/>
          </a:prstGeom>
        </p:spPr>
        <p:txBody>
          <a:bodyPr vert="horz" wrap="square" lIns="0" tIns="33655" rIns="0" bIns="0" rtlCol="0">
            <a:spAutoFit/>
          </a:bodyPr>
          <a:lstStyle/>
          <a:p>
            <a:pPr marR="5080" indent="20320" algn="ctr">
              <a:lnSpc>
                <a:spcPts val="1320"/>
              </a:lnSpc>
              <a:spcBef>
                <a:spcPts val="265"/>
              </a:spcBef>
            </a:pPr>
            <a:r>
              <a:rPr sz="1400" b="1" spc="-15" dirty="0">
                <a:latin typeface="Times New Roman" panose="02020603050405020304" pitchFamily="18" charset="0"/>
                <a:cs typeface="Times New Roman" panose="02020603050405020304" pitchFamily="18" charset="0"/>
              </a:rPr>
              <a:t>Scale  </a:t>
            </a:r>
            <a:r>
              <a:rPr sz="1400" b="1" spc="-20" dirty="0">
                <a:latin typeface="Times New Roman" panose="02020603050405020304" pitchFamily="18" charset="0"/>
                <a:cs typeface="Times New Roman" panose="02020603050405020304" pitchFamily="18" charset="0"/>
              </a:rPr>
              <a:t>wi</a:t>
            </a:r>
            <a:r>
              <a:rPr sz="1400" b="1" spc="70" dirty="0">
                <a:latin typeface="Times New Roman" panose="02020603050405020304" pitchFamily="18" charset="0"/>
                <a:cs typeface="Times New Roman" panose="02020603050405020304" pitchFamily="18" charset="0"/>
              </a:rPr>
              <a:t>t</a:t>
            </a:r>
            <a:r>
              <a:rPr sz="1400" b="1" spc="-40" dirty="0">
                <a:latin typeface="Times New Roman" panose="02020603050405020304" pitchFamily="18" charset="0"/>
                <a:cs typeface="Times New Roman" panose="02020603050405020304" pitchFamily="18" charset="0"/>
              </a:rPr>
              <a:t>hou</a:t>
            </a:r>
            <a:r>
              <a:rPr sz="1400" b="1" spc="5" dirty="0">
                <a:latin typeface="Times New Roman" panose="02020603050405020304" pitchFamily="18" charset="0"/>
                <a:cs typeface="Times New Roman" panose="02020603050405020304" pitchFamily="18" charset="0"/>
              </a:rPr>
              <a:t>t  </a:t>
            </a:r>
            <a:r>
              <a:rPr sz="1400" b="1" spc="-35" dirty="0">
                <a:latin typeface="Times New Roman" panose="02020603050405020304" pitchFamily="18" charset="0"/>
                <a:cs typeface="Times New Roman" panose="02020603050405020304" pitchFamily="18" charset="0"/>
              </a:rPr>
              <a:t>mass</a:t>
            </a:r>
            <a:endParaRPr sz="1400" dirty="0">
              <a:latin typeface="Times New Roman" panose="02020603050405020304" pitchFamily="18" charset="0"/>
              <a:cs typeface="Times New Roman" panose="02020603050405020304" pitchFamily="18" charset="0"/>
            </a:endParaRPr>
          </a:p>
        </p:txBody>
      </p:sp>
      <p:sp>
        <p:nvSpPr>
          <p:cNvPr id="22" name="object 16">
            <a:extLst>
              <a:ext uri="{FF2B5EF4-FFF2-40B4-BE49-F238E27FC236}">
                <a16:creationId xmlns:a16="http://schemas.microsoft.com/office/drawing/2014/main" id="{59EAAE65-9643-4B7F-A572-90561EF58374}"/>
              </a:ext>
            </a:extLst>
          </p:cNvPr>
          <p:cNvSpPr txBox="1"/>
          <p:nvPr/>
        </p:nvSpPr>
        <p:spPr>
          <a:xfrm>
            <a:off x="2042183" y="2577490"/>
            <a:ext cx="964354" cy="534570"/>
          </a:xfrm>
          <a:prstGeom prst="rect">
            <a:avLst/>
          </a:prstGeom>
        </p:spPr>
        <p:txBody>
          <a:bodyPr vert="horz" wrap="square" lIns="0" tIns="33655" rIns="0" bIns="0" rtlCol="0">
            <a:spAutoFit/>
          </a:bodyPr>
          <a:lstStyle/>
          <a:p>
            <a:pPr marR="5080" algn="ctr">
              <a:lnSpc>
                <a:spcPts val="1320"/>
              </a:lnSpc>
              <a:spcBef>
                <a:spcPts val="265"/>
              </a:spcBef>
            </a:pPr>
            <a:r>
              <a:rPr sz="1400" b="1" spc="-15" dirty="0">
                <a:latin typeface="Times New Roman" panose="02020603050405020304" pitchFamily="18" charset="0"/>
                <a:cs typeface="Times New Roman" panose="02020603050405020304" pitchFamily="18" charset="0"/>
              </a:rPr>
              <a:t>Reliance</a:t>
            </a:r>
            <a:r>
              <a:rPr sz="1400" b="1" spc="-80" dirty="0">
                <a:latin typeface="Times New Roman" panose="02020603050405020304" pitchFamily="18" charset="0"/>
                <a:cs typeface="Times New Roman" panose="02020603050405020304" pitchFamily="18" charset="0"/>
              </a:rPr>
              <a:t> </a:t>
            </a:r>
            <a:r>
              <a:rPr sz="1400" b="1" spc="-40" dirty="0">
                <a:latin typeface="Times New Roman" panose="02020603050405020304" pitchFamily="18" charset="0"/>
                <a:cs typeface="Times New Roman" panose="02020603050405020304" pitchFamily="18" charset="0"/>
              </a:rPr>
              <a:t>on </a:t>
            </a:r>
            <a:r>
              <a:rPr sz="1400" b="1" spc="-20" dirty="0">
                <a:latin typeface="Times New Roman" panose="02020603050405020304" pitchFamily="18" charset="0"/>
                <a:cs typeface="Times New Roman" panose="02020603050405020304" pitchFamily="18" charset="0"/>
              </a:rPr>
              <a:t> </a:t>
            </a:r>
            <a:r>
              <a:rPr sz="1400" b="1" spc="-15" dirty="0">
                <a:latin typeface="Times New Roman" panose="02020603050405020304" pitchFamily="18" charset="0"/>
                <a:cs typeface="Times New Roman" panose="02020603050405020304" pitchFamily="18" charset="0"/>
              </a:rPr>
              <a:t>intangible  </a:t>
            </a:r>
            <a:r>
              <a:rPr sz="1400" b="1" spc="-25" dirty="0">
                <a:latin typeface="Times New Roman" panose="02020603050405020304" pitchFamily="18" charset="0"/>
                <a:cs typeface="Times New Roman" panose="02020603050405020304" pitchFamily="18" charset="0"/>
              </a:rPr>
              <a:t>assets</a:t>
            </a:r>
            <a:endParaRPr sz="1400" dirty="0">
              <a:latin typeface="Times New Roman" panose="02020603050405020304" pitchFamily="18" charset="0"/>
              <a:cs typeface="Times New Roman" panose="02020603050405020304" pitchFamily="18" charset="0"/>
            </a:endParaRPr>
          </a:p>
        </p:txBody>
      </p:sp>
      <p:sp>
        <p:nvSpPr>
          <p:cNvPr id="23" name="object 17">
            <a:extLst>
              <a:ext uri="{FF2B5EF4-FFF2-40B4-BE49-F238E27FC236}">
                <a16:creationId xmlns:a16="http://schemas.microsoft.com/office/drawing/2014/main" id="{7C86BF88-4EF0-4BC3-9FF5-417C9BEFE860}"/>
              </a:ext>
            </a:extLst>
          </p:cNvPr>
          <p:cNvSpPr txBox="1"/>
          <p:nvPr/>
        </p:nvSpPr>
        <p:spPr>
          <a:xfrm>
            <a:off x="3298599" y="2766990"/>
            <a:ext cx="1010691" cy="534570"/>
          </a:xfrm>
          <a:prstGeom prst="rect">
            <a:avLst/>
          </a:prstGeom>
        </p:spPr>
        <p:txBody>
          <a:bodyPr vert="horz" wrap="square" lIns="0" tIns="33655" rIns="0" bIns="0" rtlCol="0">
            <a:spAutoFit/>
          </a:bodyPr>
          <a:lstStyle/>
          <a:p>
            <a:pPr marR="5080" indent="8890" algn="ctr">
              <a:lnSpc>
                <a:spcPts val="1320"/>
              </a:lnSpc>
              <a:spcBef>
                <a:spcPts val="265"/>
              </a:spcBef>
            </a:pPr>
            <a:r>
              <a:rPr sz="1400" b="1" spc="5" dirty="0">
                <a:latin typeface="Times New Roman" panose="02020603050405020304" pitchFamily="18" charset="0"/>
                <a:cs typeface="Times New Roman" panose="02020603050405020304" pitchFamily="18" charset="0"/>
              </a:rPr>
              <a:t>Data </a:t>
            </a:r>
            <a:r>
              <a:rPr sz="1400" b="1" spc="-25" dirty="0">
                <a:latin typeface="Times New Roman" panose="02020603050405020304" pitchFamily="18" charset="0"/>
                <a:cs typeface="Times New Roman" panose="02020603050405020304" pitchFamily="18" charset="0"/>
              </a:rPr>
              <a:t>and  user  </a:t>
            </a:r>
            <a:r>
              <a:rPr sz="1400" b="1" spc="-35" dirty="0">
                <a:latin typeface="Times New Roman" panose="02020603050405020304" pitchFamily="18" charset="0"/>
                <a:cs typeface="Times New Roman" panose="02020603050405020304" pitchFamily="18" charset="0"/>
              </a:rPr>
              <a:t>co</a:t>
            </a:r>
            <a:r>
              <a:rPr sz="1400" b="1" spc="-50" dirty="0">
                <a:latin typeface="Times New Roman" panose="02020603050405020304" pitchFamily="18" charset="0"/>
                <a:cs typeface="Times New Roman" panose="02020603050405020304" pitchFamily="18" charset="0"/>
              </a:rPr>
              <a:t>n</a:t>
            </a:r>
            <a:r>
              <a:rPr sz="1400" b="1" spc="45" dirty="0">
                <a:latin typeface="Times New Roman" panose="02020603050405020304" pitchFamily="18" charset="0"/>
                <a:cs typeface="Times New Roman" panose="02020603050405020304" pitchFamily="18" charset="0"/>
              </a:rPr>
              <a:t>t</a:t>
            </a:r>
            <a:r>
              <a:rPr sz="1400" b="1" spc="20" dirty="0">
                <a:latin typeface="Times New Roman" panose="02020603050405020304" pitchFamily="18" charset="0"/>
                <a:cs typeface="Times New Roman" panose="02020603050405020304" pitchFamily="18" charset="0"/>
              </a:rPr>
              <a:t>r</a:t>
            </a:r>
            <a:r>
              <a:rPr sz="1400" b="1" spc="-30" dirty="0">
                <a:latin typeface="Times New Roman" panose="02020603050405020304" pitchFamily="18" charset="0"/>
                <a:cs typeface="Times New Roman" panose="02020603050405020304" pitchFamily="18" charset="0"/>
              </a:rPr>
              <a:t>ibu</a:t>
            </a:r>
            <a:r>
              <a:rPr sz="1400" b="1" spc="65" dirty="0">
                <a:latin typeface="Times New Roman" panose="02020603050405020304" pitchFamily="18" charset="0"/>
                <a:cs typeface="Times New Roman" panose="02020603050405020304" pitchFamily="18" charset="0"/>
              </a:rPr>
              <a:t>t</a:t>
            </a:r>
            <a:r>
              <a:rPr sz="1400" b="1" spc="-30" dirty="0">
                <a:latin typeface="Times New Roman" panose="02020603050405020304" pitchFamily="18" charset="0"/>
                <a:cs typeface="Times New Roman" panose="02020603050405020304" pitchFamily="18" charset="0"/>
              </a:rPr>
              <a:t>ion</a:t>
            </a:r>
            <a:endParaRPr sz="1400" dirty="0">
              <a:latin typeface="Times New Roman" panose="02020603050405020304" pitchFamily="18" charset="0"/>
              <a:cs typeface="Times New Roman" panose="02020603050405020304" pitchFamily="18" charset="0"/>
            </a:endParaRPr>
          </a:p>
        </p:txBody>
      </p:sp>
      <p:sp>
        <p:nvSpPr>
          <p:cNvPr id="27" name="object 7">
            <a:extLst>
              <a:ext uri="{FF2B5EF4-FFF2-40B4-BE49-F238E27FC236}">
                <a16:creationId xmlns:a16="http://schemas.microsoft.com/office/drawing/2014/main" id="{B4C64778-CDB7-4446-8FED-E2A58DB01930}"/>
              </a:ext>
            </a:extLst>
          </p:cNvPr>
          <p:cNvSpPr txBox="1"/>
          <p:nvPr/>
        </p:nvSpPr>
        <p:spPr>
          <a:xfrm>
            <a:off x="7148254" y="4042954"/>
            <a:ext cx="2047446" cy="1317861"/>
          </a:xfrm>
          <a:prstGeom prst="rect">
            <a:avLst/>
          </a:prstGeom>
          <a:solidFill>
            <a:schemeClr val="accent3">
              <a:lumMod val="20000"/>
              <a:lumOff val="80000"/>
            </a:schemeClr>
          </a:solidFill>
        </p:spPr>
        <p:txBody>
          <a:bodyPr vert="horz" wrap="square" lIns="0" tIns="12065" rIns="0" bIns="0" rtlCol="0">
            <a:spAutoFit/>
          </a:bodyPr>
          <a:lstStyle/>
          <a:p>
            <a:pPr marL="12700" marR="5080" algn="ctr">
              <a:lnSpc>
                <a:spcPct val="101899"/>
              </a:lnSpc>
              <a:spcBef>
                <a:spcPts val="95"/>
              </a:spcBef>
            </a:pPr>
            <a:r>
              <a:rPr lang="en-IN" sz="1400" b="1" spc="20" dirty="0">
                <a:solidFill>
                  <a:srgbClr val="2D2D38"/>
                </a:solidFill>
                <a:latin typeface="Times New Roman" panose="02020603050405020304" pitchFamily="18" charset="0"/>
                <a:cs typeface="Times New Roman" panose="02020603050405020304" pitchFamily="18" charset="0"/>
              </a:rPr>
              <a:t>India has adopted all three measures recommended by OECD under BEPS Report on Action Plan I which no other country has done</a:t>
            </a:r>
            <a:endParaRPr sz="1400" b="1" dirty="0">
              <a:latin typeface="Times New Roman" panose="02020603050405020304" pitchFamily="18" charset="0"/>
              <a:cs typeface="Times New Roman" panose="02020603050405020304" pitchFamily="18" charset="0"/>
            </a:endParaRPr>
          </a:p>
        </p:txBody>
      </p:sp>
      <p:sp>
        <p:nvSpPr>
          <p:cNvPr id="24" name="Footer Placeholder 3"/>
          <p:cNvSpPr>
            <a:spLocks noGrp="1"/>
          </p:cNvSpPr>
          <p:nvPr>
            <p:ph type="ftr" sz="quarter" idx="11"/>
          </p:nvPr>
        </p:nvSpPr>
        <p:spPr>
          <a:xfrm>
            <a:off x="503686" y="6478127"/>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Gill Sans MT"/>
                <a:ea typeface="+mn-ea"/>
                <a:cs typeface="+mn-cs"/>
              </a:rPr>
              <a:t>T. P. </a:t>
            </a:r>
            <a:r>
              <a:rPr kumimoji="0" lang="en-US" sz="900" b="0" i="0" u="none" strike="noStrike" kern="1200" cap="all" spc="0" normalizeH="0" baseline="0" noProof="0" dirty="0" err="1">
                <a:ln>
                  <a:noFill/>
                </a:ln>
                <a:solidFill>
                  <a:srgbClr val="4590B8"/>
                </a:solidFill>
                <a:effectLst/>
                <a:uLnTx/>
                <a:uFillTx/>
                <a:latin typeface="Gill Sans MT"/>
                <a:ea typeface="+mn-ea"/>
                <a:cs typeface="+mn-cs"/>
              </a:rPr>
              <a:t>Ostwal</a:t>
            </a:r>
            <a:r>
              <a:rPr kumimoji="0" lang="en-US" sz="900" b="0" i="0" u="none" strike="noStrike" kern="1200" cap="all" spc="0" normalizeH="0" baseline="0" noProof="0" dirty="0">
                <a:ln>
                  <a:noFill/>
                </a:ln>
                <a:solidFill>
                  <a:srgbClr val="4590B8"/>
                </a:solidFill>
                <a:effectLst/>
                <a:uLnTx/>
                <a:uFillTx/>
                <a:latin typeface="Gill Sans MT"/>
                <a:ea typeface="+mn-ea"/>
                <a:cs typeface="+mn-cs"/>
              </a:rPr>
              <a:t> &amp; </a:t>
            </a: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Associates</a:t>
            </a:r>
            <a:r>
              <a:rPr kumimoji="0" lang="en-US" sz="900" b="0" i="0" u="none" strike="noStrike" kern="1200" cap="all" spc="0" normalizeH="0" baseline="0" noProof="0" dirty="0">
                <a:ln>
                  <a:noFill/>
                </a:ln>
                <a:solidFill>
                  <a:srgbClr val="4590B8"/>
                </a:solidFill>
                <a:effectLst/>
                <a:uLnTx/>
                <a:uFillTx/>
                <a:latin typeface="Gill Sans MT"/>
                <a:ea typeface="+mn-ea"/>
                <a:cs typeface="+mn-cs"/>
              </a:rPr>
              <a:t> LLP</a:t>
            </a:r>
          </a:p>
        </p:txBody>
      </p:sp>
      <p:sp>
        <p:nvSpPr>
          <p:cNvPr id="25" name="Footer Placeholder 3"/>
          <p:cNvSpPr txBox="1">
            <a:spLocks/>
          </p:cNvSpPr>
          <p:nvPr/>
        </p:nvSpPr>
        <p:spPr>
          <a:xfrm>
            <a:off x="4489872" y="6395303"/>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7560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1601000471"/>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Tax on Digital Assets</a:t>
                      </a:r>
                    </a:p>
                  </a:txBody>
                  <a:tcPr marL="121904" marR="121904" marT="45731" marB="45731"/>
                </a:tc>
                <a:extLst>
                  <a:ext uri="{0D108BD9-81ED-4DB2-BD59-A6C34878D82A}">
                    <a16:rowId xmlns:a16="http://schemas.microsoft.com/office/drawing/2014/main" val="10000"/>
                  </a:ext>
                </a:extLst>
              </a:tr>
            </a:tbl>
          </a:graphicData>
        </a:graphic>
      </p:graphicFrame>
      <p:sp>
        <p:nvSpPr>
          <p:cNvPr id="8" name="TextBox 7">
            <a:extLst>
              <a:ext uri="{FF2B5EF4-FFF2-40B4-BE49-F238E27FC236}">
                <a16:creationId xmlns:a16="http://schemas.microsoft.com/office/drawing/2014/main" id="{28ECB318-01F5-4002-831D-A12F45F228A2}"/>
              </a:ext>
            </a:extLst>
          </p:cNvPr>
          <p:cNvSpPr txBox="1"/>
          <p:nvPr/>
        </p:nvSpPr>
        <p:spPr>
          <a:xfrm>
            <a:off x="599766" y="1693842"/>
            <a:ext cx="10722077" cy="2585323"/>
          </a:xfrm>
          <a:prstGeom prst="rect">
            <a:avLst/>
          </a:prstGeom>
          <a:noFill/>
        </p:spPr>
        <p:txBody>
          <a:bodyPr wrap="square" rtlCol="0">
            <a:spAutoFit/>
          </a:bodyPr>
          <a:lstStyle/>
          <a:p>
            <a:pPr marL="285750" indent="-285750">
              <a:buFont typeface="Wingdings" panose="05000000000000000000" pitchFamily="2" charset="2"/>
              <a:buChar char="§"/>
            </a:pPr>
            <a:r>
              <a:rPr lang="en-IN" dirty="0">
                <a:latin typeface="Times New Roman" panose="02020603050405020304" pitchFamily="18" charset="0"/>
                <a:cs typeface="Times New Roman" panose="02020603050405020304" pitchFamily="18" charset="0"/>
              </a:rPr>
              <a:t>Any gains arising from transfer of a Virtual Digital asset is taxed at the rate of 30% as Capital Gains - </a:t>
            </a:r>
            <a:r>
              <a:rPr lang="en-IN" b="1" i="1" dirty="0">
                <a:latin typeface="Times New Roman" panose="02020603050405020304" pitchFamily="18" charset="0"/>
                <a:cs typeface="Times New Roman" panose="02020603050405020304" pitchFamily="18" charset="0"/>
              </a:rPr>
              <a:t>Section 115BBH</a:t>
            </a:r>
          </a:p>
          <a:p>
            <a:pPr marL="285750" indent="-285750">
              <a:buFont typeface="Wingdings" panose="05000000000000000000" pitchFamily="2" charset="2"/>
              <a:buChar char="§"/>
            </a:pPr>
            <a:endParaRPr lang="en-IN"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en-IN"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IN" dirty="0">
                <a:latin typeface="Times New Roman" panose="02020603050405020304" pitchFamily="18" charset="0"/>
                <a:cs typeface="Times New Roman" panose="02020603050405020304" pitchFamily="18" charset="0"/>
              </a:rPr>
              <a:t>Period of holding –</a:t>
            </a:r>
          </a:p>
          <a:p>
            <a:pPr marL="285750" indent="-285750">
              <a:buFont typeface="Wingdings" panose="05000000000000000000" pitchFamily="2" charset="2"/>
              <a:buChar char="§"/>
            </a:pPr>
            <a:endParaRPr lang="en-IN"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IN" dirty="0">
                <a:latin typeface="Times New Roman" panose="02020603050405020304" pitchFamily="18" charset="0"/>
                <a:cs typeface="Times New Roman" panose="02020603050405020304" pitchFamily="18" charset="0"/>
              </a:rPr>
              <a:t>Computation of Capital Gains: </a:t>
            </a:r>
          </a:p>
        </p:txBody>
      </p:sp>
      <p:sp>
        <p:nvSpPr>
          <p:cNvPr id="9" name="Rectangle: Rounded Corners 8">
            <a:extLst>
              <a:ext uri="{FF2B5EF4-FFF2-40B4-BE49-F238E27FC236}">
                <a16:creationId xmlns:a16="http://schemas.microsoft.com/office/drawing/2014/main" id="{1FD111C9-05E6-4F5C-AA0D-D6863873E508}"/>
              </a:ext>
            </a:extLst>
          </p:cNvPr>
          <p:cNvSpPr/>
          <p:nvPr/>
        </p:nvSpPr>
        <p:spPr>
          <a:xfrm>
            <a:off x="2949677" y="2406743"/>
            <a:ext cx="2536724" cy="48669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2"/>
                </a:solidFill>
                <a:latin typeface="Times New Roman" panose="02020603050405020304" pitchFamily="18" charset="0"/>
                <a:cs typeface="Times New Roman" panose="02020603050405020304" pitchFamily="18" charset="0"/>
              </a:rPr>
              <a:t>Greater than 36 months</a:t>
            </a:r>
          </a:p>
        </p:txBody>
      </p:sp>
      <p:sp>
        <p:nvSpPr>
          <p:cNvPr id="15" name="Rectangle: Rounded Corners 14">
            <a:extLst>
              <a:ext uri="{FF2B5EF4-FFF2-40B4-BE49-F238E27FC236}">
                <a16:creationId xmlns:a16="http://schemas.microsoft.com/office/drawing/2014/main" id="{18F12C41-50F4-4F35-A749-09C88A505029}"/>
              </a:ext>
            </a:extLst>
          </p:cNvPr>
          <p:cNvSpPr/>
          <p:nvPr/>
        </p:nvSpPr>
        <p:spPr>
          <a:xfrm>
            <a:off x="2949677" y="3118521"/>
            <a:ext cx="2536724" cy="48669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2"/>
                </a:solidFill>
                <a:latin typeface="Times New Roman" panose="02020603050405020304" pitchFamily="18" charset="0"/>
                <a:cs typeface="Times New Roman" panose="02020603050405020304" pitchFamily="18" charset="0"/>
              </a:rPr>
              <a:t>Less than 36 months</a:t>
            </a:r>
          </a:p>
        </p:txBody>
      </p:sp>
      <p:sp>
        <p:nvSpPr>
          <p:cNvPr id="16" name="Arrow: Right 15">
            <a:extLst>
              <a:ext uri="{FF2B5EF4-FFF2-40B4-BE49-F238E27FC236}">
                <a16:creationId xmlns:a16="http://schemas.microsoft.com/office/drawing/2014/main" id="{A9DB4F8E-FDE1-43E9-B188-1F4B663C50A3}"/>
              </a:ext>
            </a:extLst>
          </p:cNvPr>
          <p:cNvSpPr/>
          <p:nvPr/>
        </p:nvSpPr>
        <p:spPr>
          <a:xfrm>
            <a:off x="5633885" y="2535960"/>
            <a:ext cx="270387" cy="20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sp>
        <p:nvSpPr>
          <p:cNvPr id="17" name="Arrow: Right 16">
            <a:extLst>
              <a:ext uri="{FF2B5EF4-FFF2-40B4-BE49-F238E27FC236}">
                <a16:creationId xmlns:a16="http://schemas.microsoft.com/office/drawing/2014/main" id="{C350FFFB-1C39-4373-A559-ED39E97CE087}"/>
              </a:ext>
            </a:extLst>
          </p:cNvPr>
          <p:cNvSpPr/>
          <p:nvPr/>
        </p:nvSpPr>
        <p:spPr>
          <a:xfrm>
            <a:off x="5690418" y="5155419"/>
            <a:ext cx="270387" cy="20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sp>
        <p:nvSpPr>
          <p:cNvPr id="18" name="Rectangle: Rounded Corners 17">
            <a:extLst>
              <a:ext uri="{FF2B5EF4-FFF2-40B4-BE49-F238E27FC236}">
                <a16:creationId xmlns:a16="http://schemas.microsoft.com/office/drawing/2014/main" id="{112640DB-08FC-4D41-A771-939CA877EF06}"/>
              </a:ext>
            </a:extLst>
          </p:cNvPr>
          <p:cNvSpPr/>
          <p:nvPr/>
        </p:nvSpPr>
        <p:spPr>
          <a:xfrm>
            <a:off x="6051756" y="2409854"/>
            <a:ext cx="2989006" cy="48669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2"/>
                </a:solidFill>
                <a:latin typeface="Times New Roman" panose="02020603050405020304" pitchFamily="18" charset="0"/>
                <a:cs typeface="Times New Roman" panose="02020603050405020304" pitchFamily="18" charset="0"/>
              </a:rPr>
              <a:t>Long term Capital Gain/Loss</a:t>
            </a:r>
          </a:p>
        </p:txBody>
      </p:sp>
      <p:sp>
        <p:nvSpPr>
          <p:cNvPr id="20" name="Rectangle: Rounded Corners 19">
            <a:extLst>
              <a:ext uri="{FF2B5EF4-FFF2-40B4-BE49-F238E27FC236}">
                <a16:creationId xmlns:a16="http://schemas.microsoft.com/office/drawing/2014/main" id="{206F40D5-3793-4FA6-A82A-9CE3DA666794}"/>
              </a:ext>
            </a:extLst>
          </p:cNvPr>
          <p:cNvSpPr/>
          <p:nvPr/>
        </p:nvSpPr>
        <p:spPr>
          <a:xfrm>
            <a:off x="6051756" y="3159564"/>
            <a:ext cx="2989006" cy="48669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solidFill>
                  <a:schemeClr val="tx2"/>
                </a:solidFill>
                <a:latin typeface="Times New Roman" panose="02020603050405020304" pitchFamily="18" charset="0"/>
                <a:cs typeface="Times New Roman" panose="02020603050405020304" pitchFamily="18" charset="0"/>
              </a:rPr>
              <a:t>Short term Capital Gain/Loss</a:t>
            </a:r>
          </a:p>
        </p:txBody>
      </p:sp>
      <p:graphicFrame>
        <p:nvGraphicFramePr>
          <p:cNvPr id="23" name="Table 23">
            <a:extLst>
              <a:ext uri="{FF2B5EF4-FFF2-40B4-BE49-F238E27FC236}">
                <a16:creationId xmlns:a16="http://schemas.microsoft.com/office/drawing/2014/main" id="{F0F15663-330C-424C-B532-C897C4761555}"/>
              </a:ext>
            </a:extLst>
          </p:cNvPr>
          <p:cNvGraphicFramePr>
            <a:graphicFrameLocks noGrp="1"/>
          </p:cNvGraphicFramePr>
          <p:nvPr>
            <p:extLst>
              <p:ext uri="{D42A27DB-BD31-4B8C-83A1-F6EECF244321}">
                <p14:modId xmlns:p14="http://schemas.microsoft.com/office/powerpoint/2010/main" val="2628264291"/>
              </p:ext>
            </p:extLst>
          </p:nvPr>
        </p:nvGraphicFramePr>
        <p:xfrm>
          <a:off x="599767" y="4439509"/>
          <a:ext cx="4978400" cy="1483360"/>
        </p:xfrm>
        <a:graphic>
          <a:graphicData uri="http://schemas.openxmlformats.org/drawingml/2006/table">
            <a:tbl>
              <a:tblPr firstRow="1" bandRow="1">
                <a:tableStyleId>{5C22544A-7EE6-4342-B048-85BDC9FD1C3A}</a:tableStyleId>
              </a:tblPr>
              <a:tblGrid>
                <a:gridCol w="2884129">
                  <a:extLst>
                    <a:ext uri="{9D8B030D-6E8A-4147-A177-3AD203B41FA5}">
                      <a16:colId xmlns:a16="http://schemas.microsoft.com/office/drawing/2014/main" val="365074422"/>
                    </a:ext>
                  </a:extLst>
                </a:gridCol>
                <a:gridCol w="2094271">
                  <a:extLst>
                    <a:ext uri="{9D8B030D-6E8A-4147-A177-3AD203B41FA5}">
                      <a16:colId xmlns:a16="http://schemas.microsoft.com/office/drawing/2014/main" val="3996852886"/>
                    </a:ext>
                  </a:extLst>
                </a:gridCol>
              </a:tblGrid>
              <a:tr h="370840">
                <a:tc>
                  <a:txBody>
                    <a:bodyPr/>
                    <a:lstStyle/>
                    <a:p>
                      <a:pPr algn="ctr"/>
                      <a:r>
                        <a:rPr lang="en-IN" dirty="0">
                          <a:latin typeface="Times New Roman" panose="02020603050405020304" pitchFamily="18" charset="0"/>
                          <a:cs typeface="Times New Roman" panose="02020603050405020304" pitchFamily="18" charset="0"/>
                        </a:rPr>
                        <a:t>Particulars</a:t>
                      </a:r>
                    </a:p>
                  </a:txBody>
                  <a:tcPr/>
                </a:tc>
                <a:tc>
                  <a:txBody>
                    <a:bodyPr/>
                    <a:lstStyle/>
                    <a:p>
                      <a:pPr algn="ctr"/>
                      <a:r>
                        <a:rPr lang="en-IN" dirty="0">
                          <a:latin typeface="Times New Roman" panose="02020603050405020304" pitchFamily="18" charset="0"/>
                          <a:cs typeface="Times New Roman" panose="02020603050405020304" pitchFamily="18" charset="0"/>
                        </a:rPr>
                        <a:t>Amount</a:t>
                      </a:r>
                    </a:p>
                  </a:txBody>
                  <a:tcPr/>
                </a:tc>
                <a:extLst>
                  <a:ext uri="{0D108BD9-81ED-4DB2-BD59-A6C34878D82A}">
                    <a16:rowId xmlns:a16="http://schemas.microsoft.com/office/drawing/2014/main" val="155688258"/>
                  </a:ext>
                </a:extLst>
              </a:tr>
              <a:tr h="370840">
                <a:tc>
                  <a:txBody>
                    <a:bodyPr/>
                    <a:lstStyle/>
                    <a:p>
                      <a:r>
                        <a:rPr lang="en-IN" dirty="0">
                          <a:latin typeface="Times New Roman" panose="02020603050405020304" pitchFamily="18" charset="0"/>
                          <a:cs typeface="Times New Roman" panose="02020603050405020304" pitchFamily="18" charset="0"/>
                        </a:rPr>
                        <a:t>Full Value of Consideration</a:t>
                      </a:r>
                    </a:p>
                  </a:txBody>
                  <a:tcPr/>
                </a:tc>
                <a:tc>
                  <a:txBody>
                    <a:bodyPr/>
                    <a:lstStyle/>
                    <a:p>
                      <a:pPr algn="r"/>
                      <a:r>
                        <a:rPr lang="en-IN" dirty="0">
                          <a:latin typeface="Times New Roman" panose="02020603050405020304" pitchFamily="18" charset="0"/>
                          <a:cs typeface="Times New Roman" panose="02020603050405020304" pitchFamily="18" charset="0"/>
                        </a:rPr>
                        <a:t>xxx</a:t>
                      </a:r>
                    </a:p>
                  </a:txBody>
                  <a:tcPr/>
                </a:tc>
                <a:extLst>
                  <a:ext uri="{0D108BD9-81ED-4DB2-BD59-A6C34878D82A}">
                    <a16:rowId xmlns:a16="http://schemas.microsoft.com/office/drawing/2014/main" val="1709618887"/>
                  </a:ext>
                </a:extLst>
              </a:tr>
              <a:tr h="370840">
                <a:tc>
                  <a:txBody>
                    <a:bodyPr/>
                    <a:lstStyle/>
                    <a:p>
                      <a:r>
                        <a:rPr lang="en-IN" dirty="0">
                          <a:latin typeface="Times New Roman" panose="02020603050405020304" pitchFamily="18" charset="0"/>
                          <a:cs typeface="Times New Roman" panose="02020603050405020304" pitchFamily="18" charset="0"/>
                        </a:rPr>
                        <a:t>Less: Cost of acquisition*</a:t>
                      </a:r>
                    </a:p>
                  </a:txBody>
                  <a:tcPr/>
                </a:tc>
                <a:tc>
                  <a:txBody>
                    <a:bodyPr/>
                    <a:lstStyle/>
                    <a:p>
                      <a:pPr algn="r"/>
                      <a:r>
                        <a:rPr lang="en-IN" dirty="0">
                          <a:latin typeface="Times New Roman" panose="02020603050405020304" pitchFamily="18" charset="0"/>
                          <a:cs typeface="Times New Roman" panose="02020603050405020304" pitchFamily="18" charset="0"/>
                        </a:rPr>
                        <a:t>(xxx)</a:t>
                      </a:r>
                    </a:p>
                  </a:txBody>
                  <a:tcPr/>
                </a:tc>
                <a:extLst>
                  <a:ext uri="{0D108BD9-81ED-4DB2-BD59-A6C34878D82A}">
                    <a16:rowId xmlns:a16="http://schemas.microsoft.com/office/drawing/2014/main" val="2059628785"/>
                  </a:ext>
                </a:extLst>
              </a:tr>
              <a:tr h="370840">
                <a:tc>
                  <a:txBody>
                    <a:bodyPr/>
                    <a:lstStyle/>
                    <a:p>
                      <a:r>
                        <a:rPr lang="en-IN" dirty="0">
                          <a:latin typeface="Times New Roman" panose="02020603050405020304" pitchFamily="18" charset="0"/>
                          <a:cs typeface="Times New Roman" panose="02020603050405020304" pitchFamily="18" charset="0"/>
                        </a:rPr>
                        <a:t>LTCG/STCG</a:t>
                      </a:r>
                    </a:p>
                  </a:txBody>
                  <a:tcPr/>
                </a:tc>
                <a:tc>
                  <a:txBody>
                    <a:bodyPr/>
                    <a:lstStyle/>
                    <a:p>
                      <a:pPr algn="r"/>
                      <a:r>
                        <a:rPr lang="en-IN" dirty="0">
                          <a:latin typeface="Times New Roman" panose="02020603050405020304" pitchFamily="18" charset="0"/>
                          <a:cs typeface="Times New Roman" panose="02020603050405020304" pitchFamily="18" charset="0"/>
                        </a:rPr>
                        <a:t>xxx</a:t>
                      </a:r>
                    </a:p>
                  </a:txBody>
                  <a:tcPr/>
                </a:tc>
                <a:extLst>
                  <a:ext uri="{0D108BD9-81ED-4DB2-BD59-A6C34878D82A}">
                    <a16:rowId xmlns:a16="http://schemas.microsoft.com/office/drawing/2014/main" val="575382359"/>
                  </a:ext>
                </a:extLst>
              </a:tr>
            </a:tbl>
          </a:graphicData>
        </a:graphic>
      </p:graphicFrame>
      <p:sp>
        <p:nvSpPr>
          <p:cNvPr id="26" name="Rectangle: Rounded Corners 25">
            <a:extLst>
              <a:ext uri="{FF2B5EF4-FFF2-40B4-BE49-F238E27FC236}">
                <a16:creationId xmlns:a16="http://schemas.microsoft.com/office/drawing/2014/main" id="{3856BABE-4387-4C2D-B5D1-B309CE5BEDEB}"/>
              </a:ext>
            </a:extLst>
          </p:cNvPr>
          <p:cNvSpPr/>
          <p:nvPr/>
        </p:nvSpPr>
        <p:spPr>
          <a:xfrm>
            <a:off x="6022260" y="3998533"/>
            <a:ext cx="5666509" cy="249076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dirty="0">
                <a:solidFill>
                  <a:schemeClr val="tx2"/>
                </a:solidFill>
                <a:latin typeface="Times New Roman" panose="02020603050405020304" pitchFamily="18" charset="0"/>
                <a:cs typeface="Times New Roman" panose="02020603050405020304" pitchFamily="18" charset="0"/>
              </a:rPr>
              <a:t>*No deduction shall be allowed in respect of any expenditure other than the cost of acquisition which computing the capital gains.</a:t>
            </a:r>
          </a:p>
          <a:p>
            <a:pPr algn="just"/>
            <a:r>
              <a:rPr lang="en-IN" dirty="0">
                <a:solidFill>
                  <a:schemeClr val="tx2"/>
                </a:solidFill>
                <a:latin typeface="Times New Roman" panose="02020603050405020304" pitchFamily="18" charset="0"/>
                <a:cs typeface="Times New Roman" panose="02020603050405020304" pitchFamily="18" charset="0"/>
              </a:rPr>
              <a:t>For </a:t>
            </a:r>
            <a:r>
              <a:rPr lang="en-IN" dirty="0" err="1">
                <a:solidFill>
                  <a:schemeClr val="tx2"/>
                </a:solidFill>
                <a:latin typeface="Times New Roman" panose="02020603050405020304" pitchFamily="18" charset="0"/>
                <a:cs typeface="Times New Roman" panose="02020603050405020304" pitchFamily="18" charset="0"/>
              </a:rPr>
              <a:t>eg</a:t>
            </a:r>
            <a:r>
              <a:rPr lang="en-IN" dirty="0">
                <a:solidFill>
                  <a:schemeClr val="tx2"/>
                </a:solidFill>
                <a:latin typeface="Times New Roman" panose="02020603050405020304" pitchFamily="18" charset="0"/>
                <a:cs typeface="Times New Roman" panose="02020603050405020304" pitchFamily="18" charset="0"/>
              </a:rPr>
              <a:t>: Following deduction are not allowed:</a:t>
            </a:r>
          </a:p>
          <a:p>
            <a:pPr marL="285750" indent="-285750" algn="just">
              <a:buFont typeface="Arial" panose="020B0604020202020204" pitchFamily="34" charset="0"/>
              <a:buChar char="•"/>
            </a:pPr>
            <a:r>
              <a:rPr lang="en-IN" dirty="0">
                <a:solidFill>
                  <a:schemeClr val="tx2"/>
                </a:solidFill>
                <a:latin typeface="Times New Roman" panose="02020603050405020304" pitchFamily="18" charset="0"/>
                <a:cs typeface="Times New Roman" panose="02020603050405020304" pitchFamily="18" charset="0"/>
              </a:rPr>
              <a:t>Exp in connection with transfer of VDA</a:t>
            </a:r>
          </a:p>
          <a:p>
            <a:pPr marL="285750" indent="-285750" algn="just">
              <a:buFont typeface="Arial" panose="020B0604020202020204" pitchFamily="34" charset="0"/>
              <a:buChar char="•"/>
            </a:pPr>
            <a:r>
              <a:rPr lang="en-IN" dirty="0">
                <a:solidFill>
                  <a:schemeClr val="tx2"/>
                </a:solidFill>
                <a:latin typeface="Times New Roman" panose="02020603050405020304" pitchFamily="18" charset="0"/>
                <a:cs typeface="Times New Roman" panose="02020603050405020304" pitchFamily="18" charset="0"/>
              </a:rPr>
              <a:t>Cost of improvement</a:t>
            </a:r>
          </a:p>
          <a:p>
            <a:pPr marL="285750" indent="-285750" algn="just">
              <a:buFont typeface="Arial" panose="020B0604020202020204" pitchFamily="34" charset="0"/>
              <a:buChar char="•"/>
            </a:pPr>
            <a:r>
              <a:rPr lang="en-IN" dirty="0">
                <a:solidFill>
                  <a:schemeClr val="tx2"/>
                </a:solidFill>
                <a:latin typeface="Times New Roman" panose="02020603050405020304" pitchFamily="18" charset="0"/>
                <a:cs typeface="Times New Roman" panose="02020603050405020304" pitchFamily="18" charset="0"/>
              </a:rPr>
              <a:t>Indexation of COA</a:t>
            </a:r>
          </a:p>
          <a:p>
            <a:pPr marL="285750" indent="-285750" algn="just">
              <a:buFont typeface="Arial" panose="020B0604020202020204" pitchFamily="34" charset="0"/>
              <a:buChar char="•"/>
            </a:pPr>
            <a:r>
              <a:rPr lang="en-IN" dirty="0">
                <a:solidFill>
                  <a:schemeClr val="tx2"/>
                </a:solidFill>
                <a:latin typeface="Times New Roman" panose="02020603050405020304" pitchFamily="18" charset="0"/>
                <a:cs typeface="Times New Roman" panose="02020603050405020304" pitchFamily="18" charset="0"/>
              </a:rPr>
              <a:t>Exemption u/s. 54F</a:t>
            </a:r>
          </a:p>
          <a:p>
            <a:pPr algn="ctr"/>
            <a:endParaRPr lang="en-IN" dirty="0">
              <a:solidFill>
                <a:schemeClr val="tx2"/>
              </a:solidFill>
            </a:endParaRPr>
          </a:p>
        </p:txBody>
      </p:sp>
      <p:sp>
        <p:nvSpPr>
          <p:cNvPr id="27" name="Arrow: Right 26">
            <a:extLst>
              <a:ext uri="{FF2B5EF4-FFF2-40B4-BE49-F238E27FC236}">
                <a16:creationId xmlns:a16="http://schemas.microsoft.com/office/drawing/2014/main" id="{BCEEE719-27F9-4547-B36D-76A145FE4391}"/>
              </a:ext>
            </a:extLst>
          </p:cNvPr>
          <p:cNvSpPr/>
          <p:nvPr/>
        </p:nvSpPr>
        <p:spPr>
          <a:xfrm>
            <a:off x="5633885" y="3196435"/>
            <a:ext cx="270387" cy="20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latin typeface="Times New Roman" panose="02020603050405020304" pitchFamily="18" charset="0"/>
              <a:cs typeface="Times New Roman" panose="02020603050405020304" pitchFamily="18" charset="0"/>
            </a:endParaRPr>
          </a:p>
        </p:txBody>
      </p:sp>
      <p:sp>
        <p:nvSpPr>
          <p:cNvPr id="28" name="Slide Number Placeholder 3">
            <a:extLst>
              <a:ext uri="{FF2B5EF4-FFF2-40B4-BE49-F238E27FC236}">
                <a16:creationId xmlns:a16="http://schemas.microsoft.com/office/drawing/2014/main" id="{2F1BABD7-6499-45D2-8F7C-A4676A0E54A9}"/>
              </a:ext>
            </a:extLst>
          </p:cNvPr>
          <p:cNvSpPr>
            <a:spLocks noGrp="1"/>
          </p:cNvSpPr>
          <p:nvPr>
            <p:ph type="sldNum" sz="quarter" idx="12"/>
          </p:nvPr>
        </p:nvSpPr>
        <p:spPr>
          <a:xfrm>
            <a:off x="11059740" y="6472333"/>
            <a:ext cx="105251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4590B8"/>
                </a:solidFill>
                <a:effectLst/>
                <a:uLnTx/>
                <a:uFillTx/>
                <a:latin typeface="Times New Roman" panose="02020603050405020304" pitchFamily="18" charset="0"/>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600" b="0" i="0" u="none" strike="noStrike" kern="1200" cap="none"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9"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5841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474884992"/>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Tax on Digital Assets</a:t>
                      </a:r>
                    </a:p>
                  </a:txBody>
                  <a:tcPr marL="121904" marR="121904" marT="45731" marB="45731"/>
                </a:tc>
                <a:extLst>
                  <a:ext uri="{0D108BD9-81ED-4DB2-BD59-A6C34878D82A}">
                    <a16:rowId xmlns:a16="http://schemas.microsoft.com/office/drawing/2014/main" val="10000"/>
                  </a:ext>
                </a:extLst>
              </a:tr>
            </a:tbl>
          </a:graphicData>
        </a:graphic>
      </p:graphicFrame>
      <p:sp>
        <p:nvSpPr>
          <p:cNvPr id="8" name="TextBox 7">
            <a:extLst>
              <a:ext uri="{FF2B5EF4-FFF2-40B4-BE49-F238E27FC236}">
                <a16:creationId xmlns:a16="http://schemas.microsoft.com/office/drawing/2014/main" id="{28ECB318-01F5-4002-831D-A12F45F228A2}"/>
              </a:ext>
            </a:extLst>
          </p:cNvPr>
          <p:cNvSpPr txBox="1"/>
          <p:nvPr/>
        </p:nvSpPr>
        <p:spPr>
          <a:xfrm>
            <a:off x="452564" y="1295636"/>
            <a:ext cx="10722077" cy="2585323"/>
          </a:xfrm>
          <a:prstGeom prst="rect">
            <a:avLst/>
          </a:prstGeom>
          <a:noFill/>
        </p:spPr>
        <p:txBody>
          <a:bodyPr wrap="square" rtlCol="0">
            <a:spAutoFit/>
          </a:bodyPr>
          <a:lstStyle/>
          <a:p>
            <a:pPr marL="285750" indent="-285750" algn="just">
              <a:buFont typeface="Wingdings" panose="05000000000000000000" pitchFamily="2" charset="2"/>
              <a:buChar char="§"/>
            </a:pPr>
            <a:r>
              <a:rPr lang="en-IN" b="1" i="1" dirty="0">
                <a:latin typeface="Times New Roman" panose="02020603050405020304" pitchFamily="18" charset="0"/>
                <a:cs typeface="Times New Roman" panose="02020603050405020304" pitchFamily="18" charset="0"/>
              </a:rPr>
              <a:t>Business Income : </a:t>
            </a:r>
            <a:r>
              <a:rPr lang="en-IN" dirty="0">
                <a:latin typeface="Times New Roman" panose="02020603050405020304" pitchFamily="18" charset="0"/>
                <a:cs typeface="Times New Roman" panose="02020603050405020304" pitchFamily="18" charset="0"/>
              </a:rPr>
              <a:t>If the transactions in VDA’s are frequent and substantial, the income arising from such sale of assets shall be taxable as business income at the rate of 30% plus surcharge and cess (without deduction of any expense or allowance).</a:t>
            </a:r>
          </a:p>
          <a:p>
            <a:pPr marL="285750" indent="-285750" algn="just">
              <a:buFont typeface="Wingdings" panose="05000000000000000000" pitchFamily="2" charset="2"/>
              <a:buChar char="§"/>
            </a:pPr>
            <a:r>
              <a:rPr lang="en-IN" b="1" i="1" dirty="0">
                <a:latin typeface="Times New Roman" panose="02020603050405020304" pitchFamily="18" charset="0"/>
                <a:cs typeface="Times New Roman" panose="02020603050405020304" pitchFamily="18" charset="0"/>
              </a:rPr>
              <a:t>IFOS : </a:t>
            </a:r>
            <a:r>
              <a:rPr lang="en-IN" dirty="0">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f a person receives a VDA without consideration (gift) or for inadequate consideration and the value of such benefit exceeds Rs. 50,000, it shall be taxable in the hands of the recipient under Section 56(2)(x) as income from other sources.</a:t>
            </a:r>
          </a:p>
          <a:p>
            <a:pPr marL="285750" indent="-285750" algn="just">
              <a:buFont typeface="Wingdings" panose="05000000000000000000" pitchFamily="2" charset="2"/>
              <a:buChar char="§"/>
            </a:pPr>
            <a:r>
              <a:rPr lang="en-IN" b="1" dirty="0">
                <a:latin typeface="Times New Roman" panose="02020603050405020304" pitchFamily="18" charset="0"/>
                <a:cs typeface="Times New Roman" panose="02020603050405020304" pitchFamily="18" charset="0"/>
              </a:rPr>
              <a:t>Carry forward and set-off of loss – </a:t>
            </a:r>
            <a:r>
              <a:rPr lang="en-IN" dirty="0">
                <a:latin typeface="Times New Roman" panose="02020603050405020304" pitchFamily="18" charset="0"/>
                <a:cs typeface="Times New Roman" panose="02020603050405020304" pitchFamily="18" charset="0"/>
              </a:rPr>
              <a:t>No set off of loss on VDA and neither carry forward of loss on VDA is allowed as per Section 115BBH(2)(b). However loss from one VDA can be set-off against loss of another VDA.</a:t>
            </a:r>
            <a:endParaRPr lang="en-IN" b="1"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0FF41A6B-8F98-43D3-B927-FEA79941FED5}"/>
              </a:ext>
            </a:extLst>
          </p:cNvPr>
          <p:cNvSpPr txBox="1"/>
          <p:nvPr/>
        </p:nvSpPr>
        <p:spPr>
          <a:xfrm>
            <a:off x="619432" y="3850795"/>
            <a:ext cx="1917290" cy="369332"/>
          </a:xfrm>
          <a:prstGeom prst="rect">
            <a:avLst/>
          </a:prstGeom>
          <a:noFill/>
        </p:spPr>
        <p:txBody>
          <a:bodyPr wrap="square" rtlCol="0">
            <a:spAutoFit/>
          </a:bodyPr>
          <a:lstStyle/>
          <a:p>
            <a:r>
              <a:rPr lang="en-IN" b="1" u="sng" dirty="0">
                <a:latin typeface="Times New Roman" panose="02020603050405020304" pitchFamily="18" charset="0"/>
                <a:cs typeface="Times New Roman" panose="02020603050405020304" pitchFamily="18" charset="0"/>
              </a:rPr>
              <a:t>TDS Provisions</a:t>
            </a:r>
          </a:p>
        </p:txBody>
      </p:sp>
      <p:sp>
        <p:nvSpPr>
          <p:cNvPr id="3" name="Oval 2">
            <a:extLst>
              <a:ext uri="{FF2B5EF4-FFF2-40B4-BE49-F238E27FC236}">
                <a16:creationId xmlns:a16="http://schemas.microsoft.com/office/drawing/2014/main" id="{B3AC3782-07D0-4E7F-AAF6-491BAD426194}"/>
              </a:ext>
            </a:extLst>
          </p:cNvPr>
          <p:cNvSpPr/>
          <p:nvPr/>
        </p:nvSpPr>
        <p:spPr>
          <a:xfrm>
            <a:off x="1799303" y="4260914"/>
            <a:ext cx="1224116" cy="69317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a:solidFill>
                  <a:schemeClr val="tx2"/>
                </a:solidFill>
                <a:latin typeface="Times New Roman" panose="02020603050405020304" pitchFamily="18" charset="0"/>
                <a:cs typeface="Times New Roman" panose="02020603050405020304" pitchFamily="18" charset="0"/>
              </a:rPr>
              <a:t>Section 194S</a:t>
            </a:r>
          </a:p>
        </p:txBody>
      </p:sp>
      <p:sp>
        <p:nvSpPr>
          <p:cNvPr id="19" name="Oval 18">
            <a:extLst>
              <a:ext uri="{FF2B5EF4-FFF2-40B4-BE49-F238E27FC236}">
                <a16:creationId xmlns:a16="http://schemas.microsoft.com/office/drawing/2014/main" id="{370B7236-7D28-458D-9CB1-4142ADB8BD25}"/>
              </a:ext>
            </a:extLst>
          </p:cNvPr>
          <p:cNvSpPr/>
          <p:nvPr/>
        </p:nvSpPr>
        <p:spPr>
          <a:xfrm>
            <a:off x="3598606" y="4260914"/>
            <a:ext cx="1799304" cy="69317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a:solidFill>
                  <a:schemeClr val="tx2"/>
                </a:solidFill>
                <a:latin typeface="Times New Roman" panose="02020603050405020304" pitchFamily="18" charset="0"/>
                <a:cs typeface="Times New Roman" panose="02020603050405020304" pitchFamily="18" charset="0"/>
              </a:rPr>
              <a:t>1% of consideration</a:t>
            </a:r>
          </a:p>
        </p:txBody>
      </p:sp>
      <p:sp>
        <p:nvSpPr>
          <p:cNvPr id="4" name="Arrow: Right 3">
            <a:extLst>
              <a:ext uri="{FF2B5EF4-FFF2-40B4-BE49-F238E27FC236}">
                <a16:creationId xmlns:a16="http://schemas.microsoft.com/office/drawing/2014/main" id="{9D507781-0DB9-4BAF-BE32-6ADFF3D78657}"/>
              </a:ext>
            </a:extLst>
          </p:cNvPr>
          <p:cNvSpPr/>
          <p:nvPr/>
        </p:nvSpPr>
        <p:spPr>
          <a:xfrm>
            <a:off x="3200400" y="4555882"/>
            <a:ext cx="250722" cy="1622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Oval 20">
            <a:extLst>
              <a:ext uri="{FF2B5EF4-FFF2-40B4-BE49-F238E27FC236}">
                <a16:creationId xmlns:a16="http://schemas.microsoft.com/office/drawing/2014/main" id="{B2F39212-81C0-42E4-AEF3-3C94E3AAD78C}"/>
              </a:ext>
            </a:extLst>
          </p:cNvPr>
          <p:cNvSpPr/>
          <p:nvPr/>
        </p:nvSpPr>
        <p:spPr>
          <a:xfrm>
            <a:off x="5973097" y="4260913"/>
            <a:ext cx="1799304" cy="69317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a:solidFill>
                  <a:schemeClr val="tx2"/>
                </a:solidFill>
                <a:latin typeface="Times New Roman" panose="02020603050405020304" pitchFamily="18" charset="0"/>
                <a:cs typeface="Times New Roman" panose="02020603050405020304" pitchFamily="18" charset="0"/>
              </a:rPr>
              <a:t>No PAN – TDS @ 20%</a:t>
            </a:r>
          </a:p>
        </p:txBody>
      </p:sp>
      <p:sp>
        <p:nvSpPr>
          <p:cNvPr id="22" name="Arrow: Right 21">
            <a:extLst>
              <a:ext uri="{FF2B5EF4-FFF2-40B4-BE49-F238E27FC236}">
                <a16:creationId xmlns:a16="http://schemas.microsoft.com/office/drawing/2014/main" id="{E2FC64A2-B338-4CEF-A33D-676ED9C4A929}"/>
              </a:ext>
            </a:extLst>
          </p:cNvPr>
          <p:cNvSpPr/>
          <p:nvPr/>
        </p:nvSpPr>
        <p:spPr>
          <a:xfrm>
            <a:off x="5560142" y="4510126"/>
            <a:ext cx="250722" cy="1622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Oval 23">
            <a:extLst>
              <a:ext uri="{FF2B5EF4-FFF2-40B4-BE49-F238E27FC236}">
                <a16:creationId xmlns:a16="http://schemas.microsoft.com/office/drawing/2014/main" id="{3859411A-0496-40CD-9225-E66729954B46}"/>
              </a:ext>
            </a:extLst>
          </p:cNvPr>
          <p:cNvSpPr/>
          <p:nvPr/>
        </p:nvSpPr>
        <p:spPr>
          <a:xfrm>
            <a:off x="8234516" y="4260913"/>
            <a:ext cx="1799304" cy="69317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dirty="0">
                <a:solidFill>
                  <a:schemeClr val="tx2"/>
                </a:solidFill>
                <a:latin typeface="Times New Roman" panose="02020603050405020304" pitchFamily="18" charset="0"/>
                <a:cs typeface="Times New Roman" panose="02020603050405020304" pitchFamily="18" charset="0"/>
              </a:rPr>
              <a:t>Applicable from 1-7-2022</a:t>
            </a:r>
          </a:p>
        </p:txBody>
      </p:sp>
      <p:sp>
        <p:nvSpPr>
          <p:cNvPr id="25" name="Arrow: Right 24">
            <a:extLst>
              <a:ext uri="{FF2B5EF4-FFF2-40B4-BE49-F238E27FC236}">
                <a16:creationId xmlns:a16="http://schemas.microsoft.com/office/drawing/2014/main" id="{73207F97-92CF-4F0A-AAEC-C8422F25D558}"/>
              </a:ext>
            </a:extLst>
          </p:cNvPr>
          <p:cNvSpPr/>
          <p:nvPr/>
        </p:nvSpPr>
        <p:spPr>
          <a:xfrm>
            <a:off x="7878097" y="4510126"/>
            <a:ext cx="250722" cy="1622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Rounded Corners 5">
            <a:extLst>
              <a:ext uri="{FF2B5EF4-FFF2-40B4-BE49-F238E27FC236}">
                <a16:creationId xmlns:a16="http://schemas.microsoft.com/office/drawing/2014/main" id="{9C0807AF-2296-4462-9D75-318BEA2D17E4}"/>
              </a:ext>
            </a:extLst>
          </p:cNvPr>
          <p:cNvSpPr/>
          <p:nvPr/>
        </p:nvSpPr>
        <p:spPr>
          <a:xfrm>
            <a:off x="496809" y="5273217"/>
            <a:ext cx="4837471" cy="120936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2"/>
                </a:solidFill>
                <a:latin typeface="Times New Roman" panose="02020603050405020304" pitchFamily="18" charset="0"/>
                <a:cs typeface="Times New Roman" panose="02020603050405020304" pitchFamily="18" charset="0"/>
              </a:rPr>
              <a:t>No tax shall be deducted under if the consideration is payable by any person (other than a specified person) and its aggregate value does not exceed Rs. 10,000 during the FY.</a:t>
            </a:r>
            <a:endParaRPr lang="en-IN" dirty="0">
              <a:solidFill>
                <a:schemeClr val="tx2"/>
              </a:solidFill>
              <a:latin typeface="Times New Roman" panose="02020603050405020304" pitchFamily="18"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D2E87A04-2208-494E-BAD7-C62110B0424A}"/>
              </a:ext>
            </a:extLst>
          </p:cNvPr>
          <p:cNvSpPr/>
          <p:nvPr/>
        </p:nvSpPr>
        <p:spPr>
          <a:xfrm>
            <a:off x="5390543" y="5014454"/>
            <a:ext cx="6304936" cy="150925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300" dirty="0">
                <a:solidFill>
                  <a:schemeClr val="tx2"/>
                </a:solidFill>
                <a:latin typeface="Times New Roman" panose="02020603050405020304" pitchFamily="18" charset="0"/>
                <a:cs typeface="Times New Roman" panose="02020603050405020304" pitchFamily="18" charset="0"/>
              </a:rPr>
              <a:t>No tax shall be deducted under this provision if the consideration is payable by the following specified persons and its aggregate value does not exceed Rs. 50,000 during the FY:</a:t>
            </a:r>
          </a:p>
          <a:p>
            <a:pPr algn="just"/>
            <a:r>
              <a:rPr lang="en-US" sz="1300" dirty="0">
                <a:solidFill>
                  <a:schemeClr val="tx2"/>
                </a:solidFill>
                <a:latin typeface="Times New Roman" panose="02020603050405020304" pitchFamily="18" charset="0"/>
                <a:cs typeface="Times New Roman" panose="02020603050405020304" pitchFamily="18" charset="0"/>
              </a:rPr>
              <a:t>(</a:t>
            </a:r>
            <a:r>
              <a:rPr lang="en-US" sz="1300" i="1" dirty="0">
                <a:solidFill>
                  <a:schemeClr val="tx2"/>
                </a:solidFill>
                <a:latin typeface="Times New Roman" panose="02020603050405020304" pitchFamily="18" charset="0"/>
                <a:cs typeface="Times New Roman" panose="02020603050405020304" pitchFamily="18" charset="0"/>
              </a:rPr>
              <a:t>a</a:t>
            </a:r>
            <a:r>
              <a:rPr lang="en-US" sz="1300" dirty="0">
                <a:solidFill>
                  <a:schemeClr val="tx2"/>
                </a:solidFill>
                <a:latin typeface="Times New Roman" panose="02020603050405020304" pitchFamily="18" charset="0"/>
                <a:cs typeface="Times New Roman" panose="02020603050405020304" pitchFamily="18" charset="0"/>
              </a:rPr>
              <a:t>)</a:t>
            </a:r>
            <a:r>
              <a:rPr lang="en-US" sz="1300" i="1" dirty="0">
                <a:solidFill>
                  <a:schemeClr val="tx2"/>
                </a:solidFill>
                <a:latin typeface="Times New Roman" panose="02020603050405020304" pitchFamily="18" charset="0"/>
                <a:cs typeface="Times New Roman" panose="02020603050405020304" pitchFamily="18" charset="0"/>
              </a:rPr>
              <a:t>  </a:t>
            </a:r>
            <a:r>
              <a:rPr lang="en-US" sz="1300" dirty="0">
                <a:solidFill>
                  <a:schemeClr val="tx2"/>
                </a:solidFill>
                <a:latin typeface="Times New Roman" panose="02020603050405020304" pitchFamily="18" charset="0"/>
                <a:cs typeface="Times New Roman" panose="02020603050405020304" pitchFamily="18" charset="0"/>
              </a:rPr>
              <a:t>An individual or a HUF, whose total sales, gross receipts or turnover does not exceed Rs. 1 crore in case of business or Rs. 50 lakh in case of a profession, during the FY immediately preceding the FY in which such VDA is transferred;</a:t>
            </a:r>
          </a:p>
          <a:p>
            <a:pPr algn="just"/>
            <a:r>
              <a:rPr lang="en-US" sz="1300" i="1" dirty="0">
                <a:solidFill>
                  <a:schemeClr val="tx2"/>
                </a:solidFill>
                <a:latin typeface="Times New Roman" panose="02020603050405020304" pitchFamily="18" charset="0"/>
                <a:cs typeface="Times New Roman" panose="02020603050405020304" pitchFamily="18" charset="0"/>
              </a:rPr>
              <a:t> </a:t>
            </a:r>
            <a:r>
              <a:rPr lang="en-US" sz="1300" dirty="0">
                <a:solidFill>
                  <a:schemeClr val="tx2"/>
                </a:solidFill>
                <a:latin typeface="Times New Roman" panose="02020603050405020304" pitchFamily="18" charset="0"/>
                <a:cs typeface="Times New Roman" panose="02020603050405020304" pitchFamily="18" charset="0"/>
              </a:rPr>
              <a:t>(</a:t>
            </a:r>
            <a:r>
              <a:rPr lang="en-US" sz="1300" i="1" dirty="0">
                <a:solidFill>
                  <a:schemeClr val="tx2"/>
                </a:solidFill>
                <a:latin typeface="Times New Roman" panose="02020603050405020304" pitchFamily="18" charset="0"/>
                <a:cs typeface="Times New Roman" panose="02020603050405020304" pitchFamily="18" charset="0"/>
              </a:rPr>
              <a:t>b</a:t>
            </a:r>
            <a:r>
              <a:rPr lang="en-US" sz="1300" dirty="0">
                <a:solidFill>
                  <a:schemeClr val="tx2"/>
                </a:solidFill>
                <a:latin typeface="Times New Roman" panose="02020603050405020304" pitchFamily="18" charset="0"/>
                <a:cs typeface="Times New Roman" panose="02020603050405020304" pitchFamily="18" charset="0"/>
              </a:rPr>
              <a:t>)</a:t>
            </a:r>
            <a:r>
              <a:rPr lang="en-US" sz="1300" i="1" dirty="0">
                <a:solidFill>
                  <a:schemeClr val="tx2"/>
                </a:solidFill>
                <a:latin typeface="Times New Roman" panose="02020603050405020304" pitchFamily="18" charset="0"/>
                <a:cs typeface="Times New Roman" panose="02020603050405020304" pitchFamily="18" charset="0"/>
              </a:rPr>
              <a:t>  </a:t>
            </a:r>
            <a:r>
              <a:rPr lang="en-US" sz="1300" dirty="0">
                <a:solidFill>
                  <a:schemeClr val="tx2"/>
                </a:solidFill>
                <a:latin typeface="Times New Roman" panose="02020603050405020304" pitchFamily="18" charset="0"/>
                <a:cs typeface="Times New Roman" panose="02020603050405020304" pitchFamily="18" charset="0"/>
              </a:rPr>
              <a:t>An individual or a HUF who does not have any income under the head PGBP.</a:t>
            </a:r>
          </a:p>
        </p:txBody>
      </p:sp>
      <p:sp>
        <p:nvSpPr>
          <p:cNvPr id="29" name="Slide Number Placeholder 3">
            <a:extLst>
              <a:ext uri="{FF2B5EF4-FFF2-40B4-BE49-F238E27FC236}">
                <a16:creationId xmlns:a16="http://schemas.microsoft.com/office/drawing/2014/main" id="{15FDD091-4982-4B67-BAF7-4A3E2F9889D6}"/>
              </a:ext>
            </a:extLst>
          </p:cNvPr>
          <p:cNvSpPr>
            <a:spLocks noGrp="1"/>
          </p:cNvSpPr>
          <p:nvPr>
            <p:ph type="sldNum" sz="quarter" idx="12"/>
          </p:nvPr>
        </p:nvSpPr>
        <p:spPr>
          <a:xfrm>
            <a:off x="11177728" y="6531326"/>
            <a:ext cx="105251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600" b="0" i="0" u="none" strike="noStrike" kern="1200" cap="none" spc="0" normalizeH="0" baseline="0" noProof="0" smtClean="0">
                <a:ln>
                  <a:noFill/>
                </a:ln>
                <a:solidFill>
                  <a:srgbClr val="4590B8"/>
                </a:solidFill>
                <a:effectLst/>
                <a:uLnTx/>
                <a:uFillTx/>
                <a:latin typeface="Times New Roman" panose="02020603050405020304" pitchFamily="18" charset="0"/>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600" b="0" i="0" u="none" strike="noStrike" kern="1200" cap="none"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600" b="0" i="0" u="none" strike="noStrike" kern="1200" cap="none" spc="0" normalizeH="0" baseline="0" noProof="0" dirty="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6"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51798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98CBB-CFF4-4A82-8CCA-6E6969AFDC68}"/>
              </a:ext>
            </a:extLst>
          </p:cNvPr>
          <p:cNvSpPr>
            <a:spLocks noGrp="1"/>
          </p:cNvSpPr>
          <p:nvPr>
            <p:ph type="title"/>
          </p:nvPr>
        </p:nvSpPr>
        <p:spPr>
          <a:xfrm>
            <a:off x="581194" y="-128791"/>
            <a:ext cx="11029615" cy="1497507"/>
          </a:xfrm>
        </p:spPr>
        <p:txBody>
          <a:bodyPr/>
          <a:lstStyle/>
          <a:p>
            <a:pPr algn="ctr"/>
            <a:r>
              <a:rPr lang="en-IN" dirty="0">
                <a:latin typeface="Times New Roman" panose="02020603050405020304" pitchFamily="18" charset="0"/>
                <a:cs typeface="Times New Roman" panose="02020603050405020304" pitchFamily="18" charset="0"/>
              </a:rPr>
              <a:t>Thank you</a:t>
            </a:r>
          </a:p>
        </p:txBody>
      </p:sp>
      <p:sp>
        <p:nvSpPr>
          <p:cNvPr id="5" name="Footer Placeholder 4">
            <a:extLst>
              <a:ext uri="{FF2B5EF4-FFF2-40B4-BE49-F238E27FC236}">
                <a16:creationId xmlns:a16="http://schemas.microsoft.com/office/drawing/2014/main" id="{0BC37313-92A3-43DE-9873-F4FBA7EAAD1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900" b="0" i="0" u="none" strike="noStrike" kern="1200" cap="all" spc="0" normalizeH="0" baseline="0" noProof="0" dirty="0">
                <a:ln>
                  <a:noFill/>
                </a:ln>
                <a:solidFill>
                  <a:srgbClr val="1A3260">
                    <a:lumMod val="75000"/>
                    <a:lumOff val="25000"/>
                  </a:srgbClr>
                </a:solidFill>
                <a:effectLst/>
                <a:uLnTx/>
                <a:uFillTx/>
                <a:latin typeface="Gill Sans MT"/>
                <a:ea typeface="+mn-ea"/>
                <a:cs typeface="+mn-cs"/>
              </a:rPr>
              <a:t>T. P. Ostwal &amp; Associates LLP</a:t>
            </a:r>
          </a:p>
        </p:txBody>
      </p:sp>
      <p:sp>
        <p:nvSpPr>
          <p:cNvPr id="6" name="Rectangle 5">
            <a:extLst>
              <a:ext uri="{FF2B5EF4-FFF2-40B4-BE49-F238E27FC236}">
                <a16:creationId xmlns:a16="http://schemas.microsoft.com/office/drawing/2014/main" id="{5F88B08F-F181-49D9-B2C8-0B21B3A8C049}"/>
              </a:ext>
            </a:extLst>
          </p:cNvPr>
          <p:cNvSpPr>
            <a:spLocks noGrp="1" noChangeArrowheads="1"/>
          </p:cNvSpPr>
          <p:nvPr/>
        </p:nvSpPr>
        <p:spPr bwMode="auto">
          <a:xfrm>
            <a:off x="3352800" y="1635850"/>
            <a:ext cx="5486400" cy="1923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1" rIns="68580" bIns="34291" numCol="1" rtlCol="0" anchor="ctr" anchorCtr="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88"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rPr>
              <a:t>T. P. Ostwal &amp; </a:t>
            </a:r>
            <a:r>
              <a:rPr kumimoji="0" lang="en-US" sz="1400" b="1" i="0" u="none" strike="noStrike" kern="1200" cap="none" spc="225"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rPr>
              <a:t>Assoc</a:t>
            </a:r>
            <a:r>
              <a:rPr kumimoji="0" lang="en-US" sz="1400" b="1" i="0" u="none" strike="noStrike" kern="1200" cap="none" spc="375"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rPr>
              <a:t>i</a:t>
            </a:r>
            <a:r>
              <a:rPr kumimoji="0" lang="en-US" sz="1400" b="1" i="0" u="none" strike="noStrike" kern="1200" cap="none" spc="225"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rPr>
              <a:t>ates LLP</a:t>
            </a:r>
            <a:br>
              <a:rPr kumimoji="0" lang="en-US" sz="1400" b="0" i="0" u="none" strike="noStrike" kern="1200" cap="none" spc="0" normalizeH="0" baseline="0" noProof="0" dirty="0">
                <a:ln>
                  <a:noFill/>
                </a:ln>
                <a:solidFill>
                  <a:srgbClr val="0033CC"/>
                </a:solidFill>
                <a:effectLst/>
                <a:uLnTx/>
                <a:uFillTx/>
                <a:latin typeface="Times New Roman" panose="02020603050405020304" pitchFamily="18" charset="0"/>
                <a:ea typeface="+mn-ea"/>
                <a:cs typeface="Times New Roman" panose="02020603050405020304" pitchFamily="18" charset="0"/>
              </a:rPr>
            </a:br>
            <a:r>
              <a:rPr kumimoji="0" lang="en-US" sz="1400" b="0" i="0" u="none" strike="noStrike" kern="1200" cap="none" spc="0" normalizeH="0" baseline="0" noProof="0" dirty="0">
                <a:ln>
                  <a:noFill/>
                </a:ln>
                <a:solidFill>
                  <a:srgbClr val="0000CC"/>
                </a:solidFill>
                <a:effectLst/>
                <a:uLnTx/>
                <a:uFillTx/>
                <a:latin typeface="Times New Roman" panose="02020603050405020304" pitchFamily="18" charset="0"/>
                <a:ea typeface="+mn-ea"/>
                <a:cs typeface="Times New Roman" panose="02020603050405020304" pitchFamily="18" charset="0"/>
              </a:rPr>
              <a:t>Chartered Accountants </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3CC"/>
                </a:solidFill>
                <a:effectLst/>
                <a:uLnTx/>
                <a:uFillTx/>
                <a:latin typeface="Times New Roman" panose="02020603050405020304" pitchFamily="18" charset="0"/>
                <a:ea typeface="+mn-ea"/>
                <a:cs typeface="Times New Roman" panose="02020603050405020304" pitchFamily="18" charset="0"/>
              </a:rPr>
              <a:t>Suite# 1306-1307, Lodha Supremus,  Senapati Bapat Marg,  Lower Parel, Mumbai 400 013 Contact: +91 (22) 4945 4000 (Board) 4945 4010 (Fax)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33CC"/>
                </a:solidFill>
                <a:effectLst/>
                <a:uLnTx/>
                <a:uFillTx/>
                <a:latin typeface="Times New Roman" panose="02020603050405020304" pitchFamily="18" charset="0"/>
                <a:ea typeface="+mn-ea"/>
                <a:cs typeface="Times New Roman" panose="02020603050405020304" pitchFamily="18" charset="0"/>
              </a:rPr>
              <a:t>Website: </a:t>
            </a:r>
            <a:r>
              <a:rPr kumimoji="0" lang="en-US" sz="1400" b="0"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hlinkClick r:id="rId2"/>
              </a:rPr>
              <a:t>www.tpostwal.in</a:t>
            </a:r>
            <a:endParaRPr kumimoji="0" lang="en-US" sz="1400" b="0" i="0" u="none" strike="noStrike" kern="1200" cap="none" spc="0" normalizeH="0" baseline="0" noProof="0" dirty="0">
              <a:ln>
                <a:noFill/>
              </a:ln>
              <a:solidFill>
                <a:srgbClr val="0070C0"/>
              </a:solidFill>
              <a:effectLst/>
              <a:uLnTx/>
              <a:uFillTx/>
              <a:latin typeface="Times New Roman" panose="02020603050405020304" pitchFamily="18" charset="0"/>
              <a:ea typeface="+mn-ea"/>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33CC"/>
                </a:solidFill>
                <a:effectLst/>
                <a:uLnTx/>
                <a:uFillTx/>
                <a:latin typeface="Times New Roman" panose="02020603050405020304" pitchFamily="18" charset="0"/>
                <a:ea typeface="+mn-ea"/>
                <a:cs typeface="Times New Roman" panose="02020603050405020304" pitchFamily="18" charset="0"/>
              </a:rPr>
              <a:t>Direct : +91 (22) 4945 4007</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33CC"/>
                </a:solidFill>
                <a:effectLst/>
                <a:uLnTx/>
                <a:uFillTx/>
                <a:latin typeface="Times New Roman" panose="02020603050405020304" pitchFamily="18" charset="0"/>
                <a:ea typeface="+mn-ea"/>
                <a:cs typeface="Times New Roman" panose="02020603050405020304" pitchFamily="18" charset="0"/>
              </a:rPr>
              <a:t>Email: tp@tpostwal.in</a:t>
            </a:r>
            <a:endParaRPr kumimoji="0" lang="en-IN" sz="1400" b="1" i="0" u="none" strike="noStrike" kern="1200" cap="none" spc="0" normalizeH="0" baseline="0" noProof="0" dirty="0">
              <a:ln>
                <a:noFill/>
              </a:ln>
              <a:solidFill>
                <a:srgbClr val="0033CC"/>
              </a:solidFill>
              <a:effectLst/>
              <a:uLnTx/>
              <a:uFillTx/>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N" sz="2251"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7" name="TextBox 9">
            <a:extLst>
              <a:ext uri="{FF2B5EF4-FFF2-40B4-BE49-F238E27FC236}">
                <a16:creationId xmlns:a16="http://schemas.microsoft.com/office/drawing/2014/main" id="{4D9DDCE2-7597-48D8-90FF-12CB5279D1D9}"/>
              </a:ext>
            </a:extLst>
          </p:cNvPr>
          <p:cNvSpPr txBox="1"/>
          <p:nvPr/>
        </p:nvSpPr>
        <p:spPr>
          <a:xfrm>
            <a:off x="1257300" y="3407749"/>
            <a:ext cx="9677400" cy="1815882"/>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dirty="0">
                <a:ln>
                  <a:noFill/>
                </a:ln>
                <a:solidFill>
                  <a:srgbClr val="EBEBEB">
                    <a:lumMod val="50000"/>
                  </a:srgbClr>
                </a:solidFill>
                <a:effectLst/>
                <a:uLnTx/>
                <a:uFillTx/>
                <a:latin typeface="Book Antiqua" pitchFamily="18" charset="0"/>
                <a:ea typeface="+mn-ea"/>
                <a:cs typeface="+mn-cs"/>
              </a:rPr>
              <a:t>Disclaimer</a:t>
            </a:r>
            <a:endParaRPr kumimoji="0" lang="en-US" sz="1400" b="1" i="0" u="none" strike="noStrike" kern="1200" cap="none" spc="0" normalizeH="0" baseline="0" noProof="0" dirty="0">
              <a:ln>
                <a:noFill/>
              </a:ln>
              <a:solidFill>
                <a:srgbClr val="EBEBEB">
                  <a:lumMod val="50000"/>
                </a:srgbClr>
              </a:solidFill>
              <a:effectLst/>
              <a:uLnTx/>
              <a:uFillTx/>
              <a:latin typeface="Book Antiqua" pitchFamily="18" charset="0"/>
              <a:ea typeface="+mn-ea"/>
              <a:cs typeface="+mn-cs"/>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EBEBEB">
                    <a:lumMod val="50000"/>
                  </a:srgbClr>
                </a:solidFill>
                <a:effectLst/>
                <a:uLnTx/>
                <a:uFillTx/>
                <a:latin typeface="Book Antiqua" pitchFamily="18" charset="0"/>
                <a:ea typeface="+mn-ea"/>
                <a:cs typeface="+mn-cs"/>
              </a:rPr>
              <a:t>The information provided in this presentation is for informational purposes only, and should not be construed as legal advice on any subject matter. No recipients of this presentation, clients or otherwise, should act or refrain from acting on the basis of any content included in this presentation without seeking the appropriate legal or other professional advice on the particular facts and circumstances at issue. The content of this presentation contains general information and may not be accurate or reflect current legal developments, verdicts or settlements.  The presenter and M/s. T. P. Ostwal &amp; Associates </a:t>
            </a:r>
            <a:r>
              <a:rPr kumimoji="0" lang="en-US" sz="1400" b="0" i="0" u="none" strike="noStrike" kern="1200" cap="small" spc="0" normalizeH="0" baseline="0" noProof="0" dirty="0">
                <a:ln>
                  <a:noFill/>
                </a:ln>
                <a:solidFill>
                  <a:srgbClr val="EBEBEB">
                    <a:lumMod val="50000"/>
                  </a:srgbClr>
                </a:solidFill>
                <a:effectLst/>
                <a:uLnTx/>
                <a:uFillTx/>
                <a:latin typeface="Book Antiqua" pitchFamily="18" charset="0"/>
                <a:ea typeface="+mn-ea"/>
                <a:cs typeface="+mn-cs"/>
              </a:rPr>
              <a:t>LLP</a:t>
            </a:r>
            <a:r>
              <a:rPr kumimoji="0" lang="en-US" sz="1400" b="0" i="0" u="none" strike="noStrike" kern="1200" cap="none" spc="0" normalizeH="0" baseline="0" noProof="0" dirty="0">
                <a:ln>
                  <a:noFill/>
                </a:ln>
                <a:solidFill>
                  <a:srgbClr val="EBEBEB">
                    <a:lumMod val="50000"/>
                  </a:srgbClr>
                </a:solidFill>
                <a:effectLst/>
                <a:uLnTx/>
                <a:uFillTx/>
                <a:latin typeface="Book Antiqua" pitchFamily="18" charset="0"/>
                <a:ea typeface="+mn-ea"/>
                <a:cs typeface="+mn-cs"/>
              </a:rPr>
              <a:t> expressly disclaims all liability in respect to actions taken or not taken based on any or all the contents of this presentation</a:t>
            </a:r>
            <a:r>
              <a:rPr kumimoji="0" lang="en-US" sz="1400" b="0" i="0" u="none" strike="noStrike" kern="1200" cap="none" spc="0" normalizeH="0" baseline="0" noProof="0" dirty="0">
                <a:ln>
                  <a:noFill/>
                </a:ln>
                <a:solidFill>
                  <a:prstClr val="black"/>
                </a:solidFill>
                <a:effectLst/>
                <a:uLnTx/>
                <a:uFillTx/>
                <a:latin typeface="Book Antiqua" pitchFamily="18" charset="0"/>
                <a:ea typeface="+mn-ea"/>
                <a:cs typeface="+mn-cs"/>
              </a:rPr>
              <a:t>.</a:t>
            </a:r>
            <a:endParaRPr kumimoji="0" lang="en-US" sz="1400" b="0" i="0" u="none" strike="noStrike" kern="1200" cap="none" spc="0" normalizeH="0" baseline="0" noProof="0" dirty="0">
              <a:ln>
                <a:noFill/>
              </a:ln>
              <a:solidFill>
                <a:prstClr val="black"/>
              </a:solidFill>
              <a:effectLst/>
              <a:uLnTx/>
              <a:uFillTx/>
              <a:latin typeface="Gill Sans MT"/>
              <a:ea typeface="+mn-ea"/>
              <a:cs typeface="+mn-cs"/>
            </a:endParaRPr>
          </a:p>
        </p:txBody>
      </p:sp>
      <p:sp>
        <p:nvSpPr>
          <p:cNvPr id="3" name="Slide Number Placeholder 2">
            <a:extLst>
              <a:ext uri="{FF2B5EF4-FFF2-40B4-BE49-F238E27FC236}">
                <a16:creationId xmlns:a16="http://schemas.microsoft.com/office/drawing/2014/main" id="{732412C7-649F-4237-BD3A-ADB92EBC45D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FB145F-AD77-4C22-B03F-D6CD9C1988FD}" type="slidenum">
              <a:rPr kumimoji="0" lang="en-IN" sz="900" b="0" i="0" u="none" strike="noStrike" kern="1200" cap="none" spc="0" normalizeH="0" baseline="0" noProof="0" smtClean="0">
                <a:ln>
                  <a:noFill/>
                </a:ln>
                <a:solidFill>
                  <a:srgbClr val="1A3260">
                    <a:lumMod val="75000"/>
                    <a:lumOff val="25000"/>
                  </a:srgbClr>
                </a:solidFill>
                <a:effectLst/>
                <a:uLnTx/>
                <a:uFillTx/>
                <a:latin typeface="Gill Sans M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IN" sz="900" b="0" i="0" u="none" strike="noStrike" kern="1200" cap="none" spc="0" normalizeH="0" baseline="0" noProof="0" dirty="0">
              <a:ln>
                <a:noFill/>
              </a:ln>
              <a:solidFill>
                <a:srgbClr val="1A3260">
                  <a:lumMod val="75000"/>
                  <a:lumOff val="25000"/>
                </a:srgbClr>
              </a:solidFill>
              <a:effectLst/>
              <a:uLnTx/>
              <a:uFillTx/>
              <a:latin typeface="Gill Sans MT"/>
              <a:ea typeface="+mn-ea"/>
              <a:cs typeface="+mn-cs"/>
            </a:endParaRPr>
          </a:p>
        </p:txBody>
      </p:sp>
    </p:spTree>
    <p:extLst>
      <p:ext uri="{BB962C8B-B14F-4D97-AF65-F5344CB8AC3E}">
        <p14:creationId xmlns:p14="http://schemas.microsoft.com/office/powerpoint/2010/main" val="822098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693416821"/>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Timeline -  India Developments</a:t>
                      </a:r>
                    </a:p>
                  </a:txBody>
                  <a:tcPr marL="121904" marR="121904" marT="45731" marB="45731"/>
                </a:tc>
                <a:extLst>
                  <a:ext uri="{0D108BD9-81ED-4DB2-BD59-A6C34878D82A}">
                    <a16:rowId xmlns:a16="http://schemas.microsoft.com/office/drawing/2014/main" val="10000"/>
                  </a:ext>
                </a:extLst>
              </a:tr>
            </a:tbl>
          </a:graphicData>
        </a:graphic>
      </p:graphicFrame>
      <p:grpSp>
        <p:nvGrpSpPr>
          <p:cNvPr id="24" name="object 3">
            <a:extLst>
              <a:ext uri="{FF2B5EF4-FFF2-40B4-BE49-F238E27FC236}">
                <a16:creationId xmlns:a16="http://schemas.microsoft.com/office/drawing/2014/main" id="{DD674D05-C253-4B24-8686-0A39C25115D7}"/>
              </a:ext>
            </a:extLst>
          </p:cNvPr>
          <p:cNvGrpSpPr/>
          <p:nvPr/>
        </p:nvGrpSpPr>
        <p:grpSpPr>
          <a:xfrm>
            <a:off x="246735" y="2559398"/>
            <a:ext cx="11336243" cy="1232828"/>
            <a:chOff x="216407" y="2822447"/>
            <a:chExt cx="9942830" cy="1359535"/>
          </a:xfrm>
        </p:grpSpPr>
        <p:sp>
          <p:nvSpPr>
            <p:cNvPr id="25" name="object 4">
              <a:extLst>
                <a:ext uri="{FF2B5EF4-FFF2-40B4-BE49-F238E27FC236}">
                  <a16:creationId xmlns:a16="http://schemas.microsoft.com/office/drawing/2014/main" id="{14DEE426-CBEE-46D6-9338-CCC289B69691}"/>
                </a:ext>
              </a:extLst>
            </p:cNvPr>
            <p:cNvSpPr/>
            <p:nvPr/>
          </p:nvSpPr>
          <p:spPr>
            <a:xfrm>
              <a:off x="6928104" y="3614928"/>
              <a:ext cx="9525" cy="554990"/>
            </a:xfrm>
            <a:custGeom>
              <a:avLst/>
              <a:gdLst/>
              <a:ahLst/>
              <a:cxnLst/>
              <a:rect l="l" t="t" r="r" b="b"/>
              <a:pathLst>
                <a:path w="9525" h="554989">
                  <a:moveTo>
                    <a:pt x="6096" y="0"/>
                  </a:moveTo>
                  <a:lnTo>
                    <a:pt x="0" y="0"/>
                  </a:lnTo>
                  <a:lnTo>
                    <a:pt x="0" y="554736"/>
                  </a:lnTo>
                  <a:lnTo>
                    <a:pt x="9144" y="554736"/>
                  </a:lnTo>
                  <a:lnTo>
                    <a:pt x="6096" y="0"/>
                  </a:lnTo>
                  <a:close/>
                </a:path>
              </a:pathLst>
            </a:custGeom>
            <a:solidFill>
              <a:srgbClr val="797991"/>
            </a:solidFill>
          </p:spPr>
          <p:txBody>
            <a:bodyPr wrap="square" lIns="0" tIns="0" rIns="0" bIns="0" rtlCol="0"/>
            <a:lstStyle/>
            <a:p>
              <a:endParaRPr/>
            </a:p>
          </p:txBody>
        </p:sp>
        <p:sp>
          <p:nvSpPr>
            <p:cNvPr id="26" name="object 5">
              <a:extLst>
                <a:ext uri="{FF2B5EF4-FFF2-40B4-BE49-F238E27FC236}">
                  <a16:creationId xmlns:a16="http://schemas.microsoft.com/office/drawing/2014/main" id="{BCFB7476-20F2-43AD-950B-E74B82F0EB0B}"/>
                </a:ext>
              </a:extLst>
            </p:cNvPr>
            <p:cNvSpPr/>
            <p:nvPr/>
          </p:nvSpPr>
          <p:spPr>
            <a:xfrm>
              <a:off x="6900671" y="4117848"/>
              <a:ext cx="64007" cy="64007"/>
            </a:xfrm>
            <a:prstGeom prst="rect">
              <a:avLst/>
            </a:prstGeom>
            <a:blipFill>
              <a:blip r:embed="rId2" cstate="print"/>
              <a:stretch>
                <a:fillRect/>
              </a:stretch>
            </a:blipFill>
          </p:spPr>
          <p:txBody>
            <a:bodyPr wrap="square" lIns="0" tIns="0" rIns="0" bIns="0" rtlCol="0"/>
            <a:lstStyle/>
            <a:p>
              <a:endParaRPr/>
            </a:p>
          </p:txBody>
        </p:sp>
        <p:sp>
          <p:nvSpPr>
            <p:cNvPr id="28" name="object 6">
              <a:extLst>
                <a:ext uri="{FF2B5EF4-FFF2-40B4-BE49-F238E27FC236}">
                  <a16:creationId xmlns:a16="http://schemas.microsoft.com/office/drawing/2014/main" id="{6E5A1A53-5EF2-4A7B-A9C5-CC47D382B8C3}"/>
                </a:ext>
              </a:extLst>
            </p:cNvPr>
            <p:cNvSpPr/>
            <p:nvPr/>
          </p:nvSpPr>
          <p:spPr>
            <a:xfrm>
              <a:off x="6467855" y="3090671"/>
              <a:ext cx="878205" cy="878205"/>
            </a:xfrm>
            <a:custGeom>
              <a:avLst/>
              <a:gdLst/>
              <a:ahLst/>
              <a:cxnLst/>
              <a:rect l="l" t="t" r="r" b="b"/>
              <a:pathLst>
                <a:path w="878204" h="878204">
                  <a:moveTo>
                    <a:pt x="438912" y="0"/>
                  </a:moveTo>
                  <a:lnTo>
                    <a:pt x="391368" y="2595"/>
                  </a:lnTo>
                  <a:lnTo>
                    <a:pt x="345239" y="10197"/>
                  </a:lnTo>
                  <a:lnTo>
                    <a:pt x="300801" y="22530"/>
                  </a:lnTo>
                  <a:lnTo>
                    <a:pt x="258329" y="39317"/>
                  </a:lnTo>
                  <a:lnTo>
                    <a:pt x="218101" y="60282"/>
                  </a:lnTo>
                  <a:lnTo>
                    <a:pt x="180392" y="85148"/>
                  </a:lnTo>
                  <a:lnTo>
                    <a:pt x="145480" y="113640"/>
                  </a:lnTo>
                  <a:lnTo>
                    <a:pt x="113640" y="145480"/>
                  </a:lnTo>
                  <a:lnTo>
                    <a:pt x="85148" y="180392"/>
                  </a:lnTo>
                  <a:lnTo>
                    <a:pt x="60282" y="218101"/>
                  </a:lnTo>
                  <a:lnTo>
                    <a:pt x="39317" y="258329"/>
                  </a:lnTo>
                  <a:lnTo>
                    <a:pt x="22530" y="300801"/>
                  </a:lnTo>
                  <a:lnTo>
                    <a:pt x="10197" y="345239"/>
                  </a:lnTo>
                  <a:lnTo>
                    <a:pt x="2595" y="391368"/>
                  </a:lnTo>
                  <a:lnTo>
                    <a:pt x="0" y="438912"/>
                  </a:lnTo>
                  <a:lnTo>
                    <a:pt x="2595" y="486455"/>
                  </a:lnTo>
                  <a:lnTo>
                    <a:pt x="10197" y="532584"/>
                  </a:lnTo>
                  <a:lnTo>
                    <a:pt x="22530" y="577022"/>
                  </a:lnTo>
                  <a:lnTo>
                    <a:pt x="39317" y="619494"/>
                  </a:lnTo>
                  <a:lnTo>
                    <a:pt x="60282" y="659722"/>
                  </a:lnTo>
                  <a:lnTo>
                    <a:pt x="85148" y="697431"/>
                  </a:lnTo>
                  <a:lnTo>
                    <a:pt x="113640" y="732343"/>
                  </a:lnTo>
                  <a:lnTo>
                    <a:pt x="145480" y="764183"/>
                  </a:lnTo>
                  <a:lnTo>
                    <a:pt x="180392" y="792675"/>
                  </a:lnTo>
                  <a:lnTo>
                    <a:pt x="218101" y="817541"/>
                  </a:lnTo>
                  <a:lnTo>
                    <a:pt x="258329" y="838506"/>
                  </a:lnTo>
                  <a:lnTo>
                    <a:pt x="300801" y="855293"/>
                  </a:lnTo>
                  <a:lnTo>
                    <a:pt x="345239" y="867626"/>
                  </a:lnTo>
                  <a:lnTo>
                    <a:pt x="391368" y="875228"/>
                  </a:lnTo>
                  <a:lnTo>
                    <a:pt x="438912" y="877824"/>
                  </a:lnTo>
                  <a:lnTo>
                    <a:pt x="486455" y="875228"/>
                  </a:lnTo>
                  <a:lnTo>
                    <a:pt x="532584" y="867626"/>
                  </a:lnTo>
                  <a:lnTo>
                    <a:pt x="577022" y="855293"/>
                  </a:lnTo>
                  <a:lnTo>
                    <a:pt x="619494" y="838506"/>
                  </a:lnTo>
                  <a:lnTo>
                    <a:pt x="659722" y="817541"/>
                  </a:lnTo>
                  <a:lnTo>
                    <a:pt x="697431" y="792675"/>
                  </a:lnTo>
                  <a:lnTo>
                    <a:pt x="732343" y="764183"/>
                  </a:lnTo>
                  <a:lnTo>
                    <a:pt x="764183" y="732343"/>
                  </a:lnTo>
                  <a:lnTo>
                    <a:pt x="792675" y="697431"/>
                  </a:lnTo>
                  <a:lnTo>
                    <a:pt x="817541" y="659722"/>
                  </a:lnTo>
                  <a:lnTo>
                    <a:pt x="838506" y="619494"/>
                  </a:lnTo>
                  <a:lnTo>
                    <a:pt x="855293" y="577022"/>
                  </a:lnTo>
                  <a:lnTo>
                    <a:pt x="867626" y="532584"/>
                  </a:lnTo>
                  <a:lnTo>
                    <a:pt x="875228" y="486455"/>
                  </a:lnTo>
                  <a:lnTo>
                    <a:pt x="877824" y="438912"/>
                  </a:lnTo>
                  <a:lnTo>
                    <a:pt x="875228" y="391368"/>
                  </a:lnTo>
                  <a:lnTo>
                    <a:pt x="867626" y="345239"/>
                  </a:lnTo>
                  <a:lnTo>
                    <a:pt x="855293" y="300801"/>
                  </a:lnTo>
                  <a:lnTo>
                    <a:pt x="838506" y="258329"/>
                  </a:lnTo>
                  <a:lnTo>
                    <a:pt x="817541" y="218101"/>
                  </a:lnTo>
                  <a:lnTo>
                    <a:pt x="792675" y="180392"/>
                  </a:lnTo>
                  <a:lnTo>
                    <a:pt x="764183" y="145480"/>
                  </a:lnTo>
                  <a:lnTo>
                    <a:pt x="732343" y="113640"/>
                  </a:lnTo>
                  <a:lnTo>
                    <a:pt x="697431" y="85148"/>
                  </a:lnTo>
                  <a:lnTo>
                    <a:pt x="659722" y="60282"/>
                  </a:lnTo>
                  <a:lnTo>
                    <a:pt x="619494" y="39317"/>
                  </a:lnTo>
                  <a:lnTo>
                    <a:pt x="577022" y="22530"/>
                  </a:lnTo>
                  <a:lnTo>
                    <a:pt x="532584" y="10197"/>
                  </a:lnTo>
                  <a:lnTo>
                    <a:pt x="486455" y="2595"/>
                  </a:lnTo>
                  <a:lnTo>
                    <a:pt x="438912" y="0"/>
                  </a:lnTo>
                  <a:close/>
                </a:path>
              </a:pathLst>
            </a:custGeom>
            <a:solidFill>
              <a:srgbClr val="2D2D38"/>
            </a:solidFill>
          </p:spPr>
          <p:txBody>
            <a:bodyPr wrap="square" lIns="0" tIns="0" rIns="0" bIns="0" rtlCol="0"/>
            <a:lstStyle/>
            <a:p>
              <a:endParaRPr/>
            </a:p>
          </p:txBody>
        </p:sp>
        <p:sp>
          <p:nvSpPr>
            <p:cNvPr id="29" name="object 7">
              <a:extLst>
                <a:ext uri="{FF2B5EF4-FFF2-40B4-BE49-F238E27FC236}">
                  <a16:creationId xmlns:a16="http://schemas.microsoft.com/office/drawing/2014/main" id="{B98AB1E9-DA1A-4196-AAB9-60F5E5727976}"/>
                </a:ext>
              </a:extLst>
            </p:cNvPr>
            <p:cNvSpPr/>
            <p:nvPr/>
          </p:nvSpPr>
          <p:spPr>
            <a:xfrm>
              <a:off x="2353055" y="2834640"/>
              <a:ext cx="9525" cy="558165"/>
            </a:xfrm>
            <a:custGeom>
              <a:avLst/>
              <a:gdLst/>
              <a:ahLst/>
              <a:cxnLst/>
              <a:rect l="l" t="t" r="r" b="b"/>
              <a:pathLst>
                <a:path w="9525" h="558164">
                  <a:moveTo>
                    <a:pt x="9144" y="0"/>
                  </a:moveTo>
                  <a:lnTo>
                    <a:pt x="0" y="0"/>
                  </a:lnTo>
                  <a:lnTo>
                    <a:pt x="0" y="557784"/>
                  </a:lnTo>
                  <a:lnTo>
                    <a:pt x="6096" y="557784"/>
                  </a:lnTo>
                  <a:lnTo>
                    <a:pt x="9144" y="0"/>
                  </a:lnTo>
                  <a:close/>
                </a:path>
              </a:pathLst>
            </a:custGeom>
            <a:solidFill>
              <a:srgbClr val="797991"/>
            </a:solidFill>
          </p:spPr>
          <p:txBody>
            <a:bodyPr wrap="square" lIns="0" tIns="0" rIns="0" bIns="0" rtlCol="0"/>
            <a:lstStyle/>
            <a:p>
              <a:endParaRPr/>
            </a:p>
          </p:txBody>
        </p:sp>
        <p:sp>
          <p:nvSpPr>
            <p:cNvPr id="30" name="object 8">
              <a:extLst>
                <a:ext uri="{FF2B5EF4-FFF2-40B4-BE49-F238E27FC236}">
                  <a16:creationId xmlns:a16="http://schemas.microsoft.com/office/drawing/2014/main" id="{3E170902-C6E2-4DC1-A1B7-6D4B70BFBF6B}"/>
                </a:ext>
              </a:extLst>
            </p:cNvPr>
            <p:cNvSpPr/>
            <p:nvPr/>
          </p:nvSpPr>
          <p:spPr>
            <a:xfrm>
              <a:off x="2331719" y="2822448"/>
              <a:ext cx="67056" cy="64007"/>
            </a:xfrm>
            <a:prstGeom prst="rect">
              <a:avLst/>
            </a:prstGeom>
            <a:blipFill>
              <a:blip r:embed="rId3" cstate="print"/>
              <a:stretch>
                <a:fillRect/>
              </a:stretch>
            </a:blipFill>
          </p:spPr>
          <p:txBody>
            <a:bodyPr wrap="square" lIns="0" tIns="0" rIns="0" bIns="0" rtlCol="0"/>
            <a:lstStyle/>
            <a:p>
              <a:endParaRPr/>
            </a:p>
          </p:txBody>
        </p:sp>
        <p:sp>
          <p:nvSpPr>
            <p:cNvPr id="31" name="object 9">
              <a:extLst>
                <a:ext uri="{FF2B5EF4-FFF2-40B4-BE49-F238E27FC236}">
                  <a16:creationId xmlns:a16="http://schemas.microsoft.com/office/drawing/2014/main" id="{30014E08-90D6-4696-A59A-EAFB6F1A7B08}"/>
                </a:ext>
              </a:extLst>
            </p:cNvPr>
            <p:cNvSpPr/>
            <p:nvPr/>
          </p:nvSpPr>
          <p:spPr>
            <a:xfrm>
              <a:off x="1917191" y="3090671"/>
              <a:ext cx="878205" cy="878205"/>
            </a:xfrm>
            <a:custGeom>
              <a:avLst/>
              <a:gdLst/>
              <a:ahLst/>
              <a:cxnLst/>
              <a:rect l="l" t="t" r="r" b="b"/>
              <a:pathLst>
                <a:path w="878205" h="878204">
                  <a:moveTo>
                    <a:pt x="438912" y="0"/>
                  </a:moveTo>
                  <a:lnTo>
                    <a:pt x="391368" y="2595"/>
                  </a:lnTo>
                  <a:lnTo>
                    <a:pt x="345239" y="10197"/>
                  </a:lnTo>
                  <a:lnTo>
                    <a:pt x="300801" y="22530"/>
                  </a:lnTo>
                  <a:lnTo>
                    <a:pt x="258329" y="39317"/>
                  </a:lnTo>
                  <a:lnTo>
                    <a:pt x="218101" y="60282"/>
                  </a:lnTo>
                  <a:lnTo>
                    <a:pt x="180392" y="85148"/>
                  </a:lnTo>
                  <a:lnTo>
                    <a:pt x="145480" y="113640"/>
                  </a:lnTo>
                  <a:lnTo>
                    <a:pt x="113640" y="145480"/>
                  </a:lnTo>
                  <a:lnTo>
                    <a:pt x="85148" y="180392"/>
                  </a:lnTo>
                  <a:lnTo>
                    <a:pt x="60282" y="218101"/>
                  </a:lnTo>
                  <a:lnTo>
                    <a:pt x="39317" y="258329"/>
                  </a:lnTo>
                  <a:lnTo>
                    <a:pt x="22530" y="300801"/>
                  </a:lnTo>
                  <a:lnTo>
                    <a:pt x="10197" y="345239"/>
                  </a:lnTo>
                  <a:lnTo>
                    <a:pt x="2595" y="391368"/>
                  </a:lnTo>
                  <a:lnTo>
                    <a:pt x="0" y="438912"/>
                  </a:lnTo>
                  <a:lnTo>
                    <a:pt x="2595" y="486455"/>
                  </a:lnTo>
                  <a:lnTo>
                    <a:pt x="10197" y="532584"/>
                  </a:lnTo>
                  <a:lnTo>
                    <a:pt x="22530" y="577022"/>
                  </a:lnTo>
                  <a:lnTo>
                    <a:pt x="39317" y="619494"/>
                  </a:lnTo>
                  <a:lnTo>
                    <a:pt x="60282" y="659722"/>
                  </a:lnTo>
                  <a:lnTo>
                    <a:pt x="85148" y="697431"/>
                  </a:lnTo>
                  <a:lnTo>
                    <a:pt x="113640" y="732343"/>
                  </a:lnTo>
                  <a:lnTo>
                    <a:pt x="145480" y="764183"/>
                  </a:lnTo>
                  <a:lnTo>
                    <a:pt x="180392" y="792675"/>
                  </a:lnTo>
                  <a:lnTo>
                    <a:pt x="218101" y="817541"/>
                  </a:lnTo>
                  <a:lnTo>
                    <a:pt x="258329" y="838506"/>
                  </a:lnTo>
                  <a:lnTo>
                    <a:pt x="300801" y="855293"/>
                  </a:lnTo>
                  <a:lnTo>
                    <a:pt x="345239" y="867626"/>
                  </a:lnTo>
                  <a:lnTo>
                    <a:pt x="391368" y="875228"/>
                  </a:lnTo>
                  <a:lnTo>
                    <a:pt x="438912" y="877824"/>
                  </a:lnTo>
                  <a:lnTo>
                    <a:pt x="486455" y="875228"/>
                  </a:lnTo>
                  <a:lnTo>
                    <a:pt x="532584" y="867626"/>
                  </a:lnTo>
                  <a:lnTo>
                    <a:pt x="577022" y="855293"/>
                  </a:lnTo>
                  <a:lnTo>
                    <a:pt x="619494" y="838506"/>
                  </a:lnTo>
                  <a:lnTo>
                    <a:pt x="659722" y="817541"/>
                  </a:lnTo>
                  <a:lnTo>
                    <a:pt x="697431" y="792675"/>
                  </a:lnTo>
                  <a:lnTo>
                    <a:pt x="732343" y="764183"/>
                  </a:lnTo>
                  <a:lnTo>
                    <a:pt x="764183" y="732343"/>
                  </a:lnTo>
                  <a:lnTo>
                    <a:pt x="792675" y="697431"/>
                  </a:lnTo>
                  <a:lnTo>
                    <a:pt x="817541" y="659722"/>
                  </a:lnTo>
                  <a:lnTo>
                    <a:pt x="838506" y="619494"/>
                  </a:lnTo>
                  <a:lnTo>
                    <a:pt x="855293" y="577022"/>
                  </a:lnTo>
                  <a:lnTo>
                    <a:pt x="867626" y="532584"/>
                  </a:lnTo>
                  <a:lnTo>
                    <a:pt x="875228" y="486455"/>
                  </a:lnTo>
                  <a:lnTo>
                    <a:pt x="877824" y="438912"/>
                  </a:lnTo>
                  <a:lnTo>
                    <a:pt x="875228" y="391368"/>
                  </a:lnTo>
                  <a:lnTo>
                    <a:pt x="867626" y="345239"/>
                  </a:lnTo>
                  <a:lnTo>
                    <a:pt x="855293" y="300801"/>
                  </a:lnTo>
                  <a:lnTo>
                    <a:pt x="838506" y="258329"/>
                  </a:lnTo>
                  <a:lnTo>
                    <a:pt x="817541" y="218101"/>
                  </a:lnTo>
                  <a:lnTo>
                    <a:pt x="792675" y="180392"/>
                  </a:lnTo>
                  <a:lnTo>
                    <a:pt x="764183" y="145480"/>
                  </a:lnTo>
                  <a:lnTo>
                    <a:pt x="732343" y="113640"/>
                  </a:lnTo>
                  <a:lnTo>
                    <a:pt x="697431" y="85148"/>
                  </a:lnTo>
                  <a:lnTo>
                    <a:pt x="659722" y="60282"/>
                  </a:lnTo>
                  <a:lnTo>
                    <a:pt x="619494" y="39317"/>
                  </a:lnTo>
                  <a:lnTo>
                    <a:pt x="577022" y="22530"/>
                  </a:lnTo>
                  <a:lnTo>
                    <a:pt x="532584" y="10197"/>
                  </a:lnTo>
                  <a:lnTo>
                    <a:pt x="486455" y="2595"/>
                  </a:lnTo>
                  <a:lnTo>
                    <a:pt x="438912" y="0"/>
                  </a:lnTo>
                  <a:close/>
                </a:path>
              </a:pathLst>
            </a:custGeom>
            <a:solidFill>
              <a:srgbClr val="2D2D38"/>
            </a:solidFill>
          </p:spPr>
          <p:txBody>
            <a:bodyPr wrap="square" lIns="0" tIns="0" rIns="0" bIns="0" rtlCol="0"/>
            <a:lstStyle/>
            <a:p>
              <a:endParaRPr/>
            </a:p>
          </p:txBody>
        </p:sp>
        <p:sp>
          <p:nvSpPr>
            <p:cNvPr id="32" name="object 10">
              <a:extLst>
                <a:ext uri="{FF2B5EF4-FFF2-40B4-BE49-F238E27FC236}">
                  <a16:creationId xmlns:a16="http://schemas.microsoft.com/office/drawing/2014/main" id="{BBF74C72-9EC8-4C1E-8A02-AA0D6140DF8A}"/>
                </a:ext>
              </a:extLst>
            </p:cNvPr>
            <p:cNvSpPr/>
            <p:nvPr/>
          </p:nvSpPr>
          <p:spPr>
            <a:xfrm>
              <a:off x="1051559" y="3614927"/>
              <a:ext cx="9525" cy="554990"/>
            </a:xfrm>
            <a:custGeom>
              <a:avLst/>
              <a:gdLst/>
              <a:ahLst/>
              <a:cxnLst/>
              <a:rect l="l" t="t" r="r" b="b"/>
              <a:pathLst>
                <a:path w="9525" h="554989">
                  <a:moveTo>
                    <a:pt x="9143" y="0"/>
                  </a:moveTo>
                  <a:lnTo>
                    <a:pt x="0" y="0"/>
                  </a:lnTo>
                  <a:lnTo>
                    <a:pt x="3047" y="554736"/>
                  </a:lnTo>
                  <a:lnTo>
                    <a:pt x="9143" y="554736"/>
                  </a:lnTo>
                  <a:lnTo>
                    <a:pt x="9143" y="0"/>
                  </a:lnTo>
                  <a:close/>
                </a:path>
              </a:pathLst>
            </a:custGeom>
            <a:solidFill>
              <a:srgbClr val="797991"/>
            </a:solidFill>
          </p:spPr>
          <p:txBody>
            <a:bodyPr wrap="square" lIns="0" tIns="0" rIns="0" bIns="0" rtlCol="0"/>
            <a:lstStyle/>
            <a:p>
              <a:endParaRPr/>
            </a:p>
          </p:txBody>
        </p:sp>
        <p:sp>
          <p:nvSpPr>
            <p:cNvPr id="33" name="object 11">
              <a:extLst>
                <a:ext uri="{FF2B5EF4-FFF2-40B4-BE49-F238E27FC236}">
                  <a16:creationId xmlns:a16="http://schemas.microsoft.com/office/drawing/2014/main" id="{48D8BDF5-C5C5-4B3D-9141-1931A385465B}"/>
                </a:ext>
              </a:extLst>
            </p:cNvPr>
            <p:cNvSpPr/>
            <p:nvPr/>
          </p:nvSpPr>
          <p:spPr>
            <a:xfrm>
              <a:off x="1030223" y="4117847"/>
              <a:ext cx="67056" cy="64007"/>
            </a:xfrm>
            <a:prstGeom prst="rect">
              <a:avLst/>
            </a:prstGeom>
            <a:blipFill>
              <a:blip r:embed="rId4" cstate="print"/>
              <a:stretch>
                <a:fillRect/>
              </a:stretch>
            </a:blipFill>
          </p:spPr>
          <p:txBody>
            <a:bodyPr wrap="square" lIns="0" tIns="0" rIns="0" bIns="0" rtlCol="0"/>
            <a:lstStyle/>
            <a:p>
              <a:endParaRPr/>
            </a:p>
          </p:txBody>
        </p:sp>
        <p:sp>
          <p:nvSpPr>
            <p:cNvPr id="34" name="object 12">
              <a:extLst>
                <a:ext uri="{FF2B5EF4-FFF2-40B4-BE49-F238E27FC236}">
                  <a16:creationId xmlns:a16="http://schemas.microsoft.com/office/drawing/2014/main" id="{AC755F85-98EC-45EB-98DF-C98D7ECEF515}"/>
                </a:ext>
              </a:extLst>
            </p:cNvPr>
            <p:cNvSpPr/>
            <p:nvPr/>
          </p:nvSpPr>
          <p:spPr>
            <a:xfrm>
              <a:off x="624839" y="3090671"/>
              <a:ext cx="875030" cy="878205"/>
            </a:xfrm>
            <a:custGeom>
              <a:avLst/>
              <a:gdLst/>
              <a:ahLst/>
              <a:cxnLst/>
              <a:rect l="l" t="t" r="r" b="b"/>
              <a:pathLst>
                <a:path w="875030" h="878204">
                  <a:moveTo>
                    <a:pt x="435864" y="0"/>
                  </a:moveTo>
                  <a:lnTo>
                    <a:pt x="388359" y="2595"/>
                  </a:lnTo>
                  <a:lnTo>
                    <a:pt x="342339" y="10197"/>
                  </a:lnTo>
                  <a:lnTo>
                    <a:pt x="298070" y="22530"/>
                  </a:lnTo>
                  <a:lnTo>
                    <a:pt x="255816" y="39317"/>
                  </a:lnTo>
                  <a:lnTo>
                    <a:pt x="215843" y="60282"/>
                  </a:lnTo>
                  <a:lnTo>
                    <a:pt x="178417" y="85148"/>
                  </a:lnTo>
                  <a:lnTo>
                    <a:pt x="143804" y="113640"/>
                  </a:lnTo>
                  <a:lnTo>
                    <a:pt x="112268" y="145480"/>
                  </a:lnTo>
                  <a:lnTo>
                    <a:pt x="84076" y="180392"/>
                  </a:lnTo>
                  <a:lnTo>
                    <a:pt x="59492" y="218101"/>
                  </a:lnTo>
                  <a:lnTo>
                    <a:pt x="38783" y="258329"/>
                  </a:lnTo>
                  <a:lnTo>
                    <a:pt x="22213" y="300801"/>
                  </a:lnTo>
                  <a:lnTo>
                    <a:pt x="10049" y="345239"/>
                  </a:lnTo>
                  <a:lnTo>
                    <a:pt x="2556" y="391368"/>
                  </a:lnTo>
                  <a:lnTo>
                    <a:pt x="0" y="438912"/>
                  </a:lnTo>
                  <a:lnTo>
                    <a:pt x="2556" y="486455"/>
                  </a:lnTo>
                  <a:lnTo>
                    <a:pt x="10049" y="532584"/>
                  </a:lnTo>
                  <a:lnTo>
                    <a:pt x="22213" y="577022"/>
                  </a:lnTo>
                  <a:lnTo>
                    <a:pt x="38783" y="619494"/>
                  </a:lnTo>
                  <a:lnTo>
                    <a:pt x="59492" y="659722"/>
                  </a:lnTo>
                  <a:lnTo>
                    <a:pt x="84076" y="697431"/>
                  </a:lnTo>
                  <a:lnTo>
                    <a:pt x="112268" y="732343"/>
                  </a:lnTo>
                  <a:lnTo>
                    <a:pt x="143804" y="764183"/>
                  </a:lnTo>
                  <a:lnTo>
                    <a:pt x="178417" y="792675"/>
                  </a:lnTo>
                  <a:lnTo>
                    <a:pt x="215843" y="817541"/>
                  </a:lnTo>
                  <a:lnTo>
                    <a:pt x="255816" y="838506"/>
                  </a:lnTo>
                  <a:lnTo>
                    <a:pt x="298070" y="855293"/>
                  </a:lnTo>
                  <a:lnTo>
                    <a:pt x="342339" y="867626"/>
                  </a:lnTo>
                  <a:lnTo>
                    <a:pt x="388359" y="875228"/>
                  </a:lnTo>
                  <a:lnTo>
                    <a:pt x="435864" y="877824"/>
                  </a:lnTo>
                  <a:lnTo>
                    <a:pt x="483407" y="875228"/>
                  </a:lnTo>
                  <a:lnTo>
                    <a:pt x="529536" y="867626"/>
                  </a:lnTo>
                  <a:lnTo>
                    <a:pt x="573974" y="855293"/>
                  </a:lnTo>
                  <a:lnTo>
                    <a:pt x="616446" y="838506"/>
                  </a:lnTo>
                  <a:lnTo>
                    <a:pt x="656674" y="817541"/>
                  </a:lnTo>
                  <a:lnTo>
                    <a:pt x="694383" y="792675"/>
                  </a:lnTo>
                  <a:lnTo>
                    <a:pt x="729295" y="764183"/>
                  </a:lnTo>
                  <a:lnTo>
                    <a:pt x="761135" y="732343"/>
                  </a:lnTo>
                  <a:lnTo>
                    <a:pt x="789627" y="697431"/>
                  </a:lnTo>
                  <a:lnTo>
                    <a:pt x="814493" y="659722"/>
                  </a:lnTo>
                  <a:lnTo>
                    <a:pt x="835458" y="619494"/>
                  </a:lnTo>
                  <a:lnTo>
                    <a:pt x="852245" y="577022"/>
                  </a:lnTo>
                  <a:lnTo>
                    <a:pt x="864578" y="532584"/>
                  </a:lnTo>
                  <a:lnTo>
                    <a:pt x="872180" y="486455"/>
                  </a:lnTo>
                  <a:lnTo>
                    <a:pt x="874776" y="438912"/>
                  </a:lnTo>
                  <a:lnTo>
                    <a:pt x="872180" y="391368"/>
                  </a:lnTo>
                  <a:lnTo>
                    <a:pt x="864578" y="345239"/>
                  </a:lnTo>
                  <a:lnTo>
                    <a:pt x="852245" y="300801"/>
                  </a:lnTo>
                  <a:lnTo>
                    <a:pt x="835458" y="258329"/>
                  </a:lnTo>
                  <a:lnTo>
                    <a:pt x="814493" y="218101"/>
                  </a:lnTo>
                  <a:lnTo>
                    <a:pt x="789627" y="180392"/>
                  </a:lnTo>
                  <a:lnTo>
                    <a:pt x="761135" y="145480"/>
                  </a:lnTo>
                  <a:lnTo>
                    <a:pt x="729295" y="113640"/>
                  </a:lnTo>
                  <a:lnTo>
                    <a:pt x="694383" y="85148"/>
                  </a:lnTo>
                  <a:lnTo>
                    <a:pt x="656674" y="60282"/>
                  </a:lnTo>
                  <a:lnTo>
                    <a:pt x="616446" y="39317"/>
                  </a:lnTo>
                  <a:lnTo>
                    <a:pt x="573974" y="22530"/>
                  </a:lnTo>
                  <a:lnTo>
                    <a:pt x="529536" y="10197"/>
                  </a:lnTo>
                  <a:lnTo>
                    <a:pt x="483407" y="2595"/>
                  </a:lnTo>
                  <a:lnTo>
                    <a:pt x="435864" y="0"/>
                  </a:lnTo>
                  <a:close/>
                </a:path>
              </a:pathLst>
            </a:custGeom>
            <a:solidFill>
              <a:srgbClr val="2D2D38"/>
            </a:solidFill>
          </p:spPr>
          <p:txBody>
            <a:bodyPr wrap="square" lIns="0" tIns="0" rIns="0" bIns="0" rtlCol="0"/>
            <a:lstStyle/>
            <a:p>
              <a:endParaRPr/>
            </a:p>
          </p:txBody>
        </p:sp>
        <p:sp>
          <p:nvSpPr>
            <p:cNvPr id="35" name="object 13">
              <a:extLst>
                <a:ext uri="{FF2B5EF4-FFF2-40B4-BE49-F238E27FC236}">
                  <a16:creationId xmlns:a16="http://schemas.microsoft.com/office/drawing/2014/main" id="{0FB1CE13-33E4-4863-B7F6-BDB270994A8A}"/>
                </a:ext>
              </a:extLst>
            </p:cNvPr>
            <p:cNvSpPr/>
            <p:nvPr/>
          </p:nvSpPr>
          <p:spPr>
            <a:xfrm>
              <a:off x="5346191" y="2834640"/>
              <a:ext cx="12700" cy="558165"/>
            </a:xfrm>
            <a:custGeom>
              <a:avLst/>
              <a:gdLst/>
              <a:ahLst/>
              <a:cxnLst/>
              <a:rect l="l" t="t" r="r" b="b"/>
              <a:pathLst>
                <a:path w="12700" h="558164">
                  <a:moveTo>
                    <a:pt x="12192" y="0"/>
                  </a:moveTo>
                  <a:lnTo>
                    <a:pt x="3048" y="0"/>
                  </a:lnTo>
                  <a:lnTo>
                    <a:pt x="0" y="557784"/>
                  </a:lnTo>
                  <a:lnTo>
                    <a:pt x="9144" y="557784"/>
                  </a:lnTo>
                  <a:lnTo>
                    <a:pt x="12192" y="0"/>
                  </a:lnTo>
                  <a:close/>
                </a:path>
              </a:pathLst>
            </a:custGeom>
            <a:solidFill>
              <a:srgbClr val="797991"/>
            </a:solidFill>
          </p:spPr>
          <p:txBody>
            <a:bodyPr wrap="square" lIns="0" tIns="0" rIns="0" bIns="0" rtlCol="0"/>
            <a:lstStyle/>
            <a:p>
              <a:endParaRPr/>
            </a:p>
          </p:txBody>
        </p:sp>
        <p:sp>
          <p:nvSpPr>
            <p:cNvPr id="36" name="object 14">
              <a:extLst>
                <a:ext uri="{FF2B5EF4-FFF2-40B4-BE49-F238E27FC236}">
                  <a16:creationId xmlns:a16="http://schemas.microsoft.com/office/drawing/2014/main" id="{6939AA1F-D2B2-4A08-BA91-F7AB719D4E75}"/>
                </a:ext>
              </a:extLst>
            </p:cNvPr>
            <p:cNvSpPr/>
            <p:nvPr/>
          </p:nvSpPr>
          <p:spPr>
            <a:xfrm>
              <a:off x="5321807" y="2822447"/>
              <a:ext cx="64008" cy="64007"/>
            </a:xfrm>
            <a:prstGeom prst="rect">
              <a:avLst/>
            </a:prstGeom>
            <a:blipFill>
              <a:blip r:embed="rId5" cstate="print"/>
              <a:stretch>
                <a:fillRect/>
              </a:stretch>
            </a:blipFill>
          </p:spPr>
          <p:txBody>
            <a:bodyPr wrap="square" lIns="0" tIns="0" rIns="0" bIns="0" rtlCol="0"/>
            <a:lstStyle/>
            <a:p>
              <a:endParaRPr/>
            </a:p>
          </p:txBody>
        </p:sp>
        <p:sp>
          <p:nvSpPr>
            <p:cNvPr id="37" name="object 15">
              <a:extLst>
                <a:ext uri="{FF2B5EF4-FFF2-40B4-BE49-F238E27FC236}">
                  <a16:creationId xmlns:a16="http://schemas.microsoft.com/office/drawing/2014/main" id="{06E890AF-4F90-4E66-A78A-99FF8B7F86FE}"/>
                </a:ext>
              </a:extLst>
            </p:cNvPr>
            <p:cNvSpPr/>
            <p:nvPr/>
          </p:nvSpPr>
          <p:spPr>
            <a:xfrm>
              <a:off x="271259" y="3090671"/>
              <a:ext cx="9875520" cy="878205"/>
            </a:xfrm>
            <a:custGeom>
              <a:avLst/>
              <a:gdLst/>
              <a:ahLst/>
              <a:cxnLst/>
              <a:rect l="l" t="t" r="r" b="b"/>
              <a:pathLst>
                <a:path w="9875520" h="878204">
                  <a:moveTo>
                    <a:pt x="9875520" y="435864"/>
                  </a:moveTo>
                  <a:lnTo>
                    <a:pt x="5562422" y="435864"/>
                  </a:lnTo>
                  <a:lnTo>
                    <a:pt x="5560009" y="391375"/>
                  </a:lnTo>
                  <a:lnTo>
                    <a:pt x="5552402" y="345249"/>
                  </a:lnTo>
                  <a:lnTo>
                    <a:pt x="5540070" y="300812"/>
                  </a:lnTo>
                  <a:lnTo>
                    <a:pt x="5523293" y="258330"/>
                  </a:lnTo>
                  <a:lnTo>
                    <a:pt x="5502326" y="218109"/>
                  </a:lnTo>
                  <a:lnTo>
                    <a:pt x="5477459" y="180403"/>
                  </a:lnTo>
                  <a:lnTo>
                    <a:pt x="5448960" y="145491"/>
                  </a:lnTo>
                  <a:lnTo>
                    <a:pt x="5417121" y="113652"/>
                  </a:lnTo>
                  <a:lnTo>
                    <a:pt x="5382209" y="85153"/>
                  </a:lnTo>
                  <a:lnTo>
                    <a:pt x="5344503" y="60286"/>
                  </a:lnTo>
                  <a:lnTo>
                    <a:pt x="5304282" y="39319"/>
                  </a:lnTo>
                  <a:lnTo>
                    <a:pt x="5261800" y="22542"/>
                  </a:lnTo>
                  <a:lnTo>
                    <a:pt x="5217363" y="10198"/>
                  </a:lnTo>
                  <a:lnTo>
                    <a:pt x="5171237" y="2603"/>
                  </a:lnTo>
                  <a:lnTo>
                    <a:pt x="5123688" y="0"/>
                  </a:lnTo>
                  <a:lnTo>
                    <a:pt x="5076190" y="2603"/>
                  </a:lnTo>
                  <a:lnTo>
                    <a:pt x="5030165" y="10198"/>
                  </a:lnTo>
                  <a:lnTo>
                    <a:pt x="4985905" y="22542"/>
                  </a:lnTo>
                  <a:lnTo>
                    <a:pt x="4943640" y="39319"/>
                  </a:lnTo>
                  <a:lnTo>
                    <a:pt x="4903673" y="60286"/>
                  </a:lnTo>
                  <a:lnTo>
                    <a:pt x="4866246" y="85153"/>
                  </a:lnTo>
                  <a:lnTo>
                    <a:pt x="4831639" y="113652"/>
                  </a:lnTo>
                  <a:lnTo>
                    <a:pt x="4800104" y="145491"/>
                  </a:lnTo>
                  <a:lnTo>
                    <a:pt x="4771910" y="180403"/>
                  </a:lnTo>
                  <a:lnTo>
                    <a:pt x="4747323" y="218109"/>
                  </a:lnTo>
                  <a:lnTo>
                    <a:pt x="4726610" y="258330"/>
                  </a:lnTo>
                  <a:lnTo>
                    <a:pt x="4710049" y="300812"/>
                  </a:lnTo>
                  <a:lnTo>
                    <a:pt x="4697882" y="345249"/>
                  </a:lnTo>
                  <a:lnTo>
                    <a:pt x="4690389" y="391375"/>
                  </a:lnTo>
                  <a:lnTo>
                    <a:pt x="4687976" y="435864"/>
                  </a:lnTo>
                  <a:lnTo>
                    <a:pt x="0" y="435864"/>
                  </a:lnTo>
                  <a:lnTo>
                    <a:pt x="0" y="445008"/>
                  </a:lnTo>
                  <a:lnTo>
                    <a:pt x="4688141" y="445008"/>
                  </a:lnTo>
                  <a:lnTo>
                    <a:pt x="4690389" y="486460"/>
                  </a:lnTo>
                  <a:lnTo>
                    <a:pt x="4697882" y="532587"/>
                  </a:lnTo>
                  <a:lnTo>
                    <a:pt x="4710049" y="577024"/>
                  </a:lnTo>
                  <a:lnTo>
                    <a:pt x="4726610" y="619506"/>
                  </a:lnTo>
                  <a:lnTo>
                    <a:pt x="4747323" y="659726"/>
                  </a:lnTo>
                  <a:lnTo>
                    <a:pt x="4771910" y="697433"/>
                  </a:lnTo>
                  <a:lnTo>
                    <a:pt x="4800104" y="732345"/>
                  </a:lnTo>
                  <a:lnTo>
                    <a:pt x="4831639" y="764184"/>
                  </a:lnTo>
                  <a:lnTo>
                    <a:pt x="4866246" y="792683"/>
                  </a:lnTo>
                  <a:lnTo>
                    <a:pt x="4903673" y="817549"/>
                  </a:lnTo>
                  <a:lnTo>
                    <a:pt x="4943640" y="838517"/>
                  </a:lnTo>
                  <a:lnTo>
                    <a:pt x="4985905" y="855294"/>
                  </a:lnTo>
                  <a:lnTo>
                    <a:pt x="5030165" y="867625"/>
                  </a:lnTo>
                  <a:lnTo>
                    <a:pt x="5076190" y="875233"/>
                  </a:lnTo>
                  <a:lnTo>
                    <a:pt x="5123688" y="877824"/>
                  </a:lnTo>
                  <a:lnTo>
                    <a:pt x="5171237" y="875233"/>
                  </a:lnTo>
                  <a:lnTo>
                    <a:pt x="5217363" y="867625"/>
                  </a:lnTo>
                  <a:lnTo>
                    <a:pt x="5261800" y="855294"/>
                  </a:lnTo>
                  <a:lnTo>
                    <a:pt x="5304282" y="838517"/>
                  </a:lnTo>
                  <a:lnTo>
                    <a:pt x="5344503" y="817549"/>
                  </a:lnTo>
                  <a:lnTo>
                    <a:pt x="5382209" y="792683"/>
                  </a:lnTo>
                  <a:lnTo>
                    <a:pt x="5417121" y="764184"/>
                  </a:lnTo>
                  <a:lnTo>
                    <a:pt x="5448960" y="732345"/>
                  </a:lnTo>
                  <a:lnTo>
                    <a:pt x="5477459" y="697433"/>
                  </a:lnTo>
                  <a:lnTo>
                    <a:pt x="5502326" y="659726"/>
                  </a:lnTo>
                  <a:lnTo>
                    <a:pt x="5523293" y="619506"/>
                  </a:lnTo>
                  <a:lnTo>
                    <a:pt x="5540070" y="577024"/>
                  </a:lnTo>
                  <a:lnTo>
                    <a:pt x="5552402" y="532587"/>
                  </a:lnTo>
                  <a:lnTo>
                    <a:pt x="5560009" y="486460"/>
                  </a:lnTo>
                  <a:lnTo>
                    <a:pt x="5562257" y="445008"/>
                  </a:lnTo>
                  <a:lnTo>
                    <a:pt x="9875520" y="445008"/>
                  </a:lnTo>
                  <a:lnTo>
                    <a:pt x="9875520" y="435864"/>
                  </a:lnTo>
                  <a:close/>
                </a:path>
              </a:pathLst>
            </a:custGeom>
            <a:solidFill>
              <a:srgbClr val="2D2D38"/>
            </a:solidFill>
          </p:spPr>
          <p:txBody>
            <a:bodyPr wrap="square" lIns="0" tIns="0" rIns="0" bIns="0" rtlCol="0"/>
            <a:lstStyle/>
            <a:p>
              <a:endParaRPr/>
            </a:p>
          </p:txBody>
        </p:sp>
        <p:sp>
          <p:nvSpPr>
            <p:cNvPr id="38" name="object 16">
              <a:extLst>
                <a:ext uri="{FF2B5EF4-FFF2-40B4-BE49-F238E27FC236}">
                  <a16:creationId xmlns:a16="http://schemas.microsoft.com/office/drawing/2014/main" id="{85B50FD3-699C-4FA7-8268-03DBFC9F0B23}"/>
                </a:ext>
              </a:extLst>
            </p:cNvPr>
            <p:cNvSpPr/>
            <p:nvPr/>
          </p:nvSpPr>
          <p:spPr>
            <a:xfrm>
              <a:off x="216407" y="3474719"/>
              <a:ext cx="109728" cy="109727"/>
            </a:xfrm>
            <a:prstGeom prst="rect">
              <a:avLst/>
            </a:prstGeom>
            <a:blipFill>
              <a:blip r:embed="rId6" cstate="print"/>
              <a:stretch>
                <a:fillRect/>
              </a:stretch>
            </a:blipFill>
          </p:spPr>
          <p:txBody>
            <a:bodyPr wrap="square" lIns="0" tIns="0" rIns="0" bIns="0" rtlCol="0"/>
            <a:lstStyle/>
            <a:p>
              <a:endParaRPr/>
            </a:p>
          </p:txBody>
        </p:sp>
        <p:sp>
          <p:nvSpPr>
            <p:cNvPr id="39" name="object 17">
              <a:extLst>
                <a:ext uri="{FF2B5EF4-FFF2-40B4-BE49-F238E27FC236}">
                  <a16:creationId xmlns:a16="http://schemas.microsoft.com/office/drawing/2014/main" id="{2945EB8A-A1CB-4E33-B91D-770B2BC418F6}"/>
                </a:ext>
              </a:extLst>
            </p:cNvPr>
            <p:cNvSpPr/>
            <p:nvPr/>
          </p:nvSpPr>
          <p:spPr>
            <a:xfrm>
              <a:off x="10049255" y="3474719"/>
              <a:ext cx="109727" cy="109727"/>
            </a:xfrm>
            <a:prstGeom prst="rect">
              <a:avLst/>
            </a:prstGeom>
            <a:blipFill>
              <a:blip r:embed="rId6" cstate="print"/>
              <a:stretch>
                <a:fillRect/>
              </a:stretch>
            </a:blipFill>
          </p:spPr>
          <p:txBody>
            <a:bodyPr wrap="square" lIns="0" tIns="0" rIns="0" bIns="0" rtlCol="0"/>
            <a:lstStyle/>
            <a:p>
              <a:endParaRPr/>
            </a:p>
          </p:txBody>
        </p:sp>
        <p:sp>
          <p:nvSpPr>
            <p:cNvPr id="40" name="object 18">
              <a:extLst>
                <a:ext uri="{FF2B5EF4-FFF2-40B4-BE49-F238E27FC236}">
                  <a16:creationId xmlns:a16="http://schemas.microsoft.com/office/drawing/2014/main" id="{9EAEB610-64D1-437F-9B52-7D0E61A58D2D}"/>
                </a:ext>
              </a:extLst>
            </p:cNvPr>
            <p:cNvSpPr/>
            <p:nvPr/>
          </p:nvSpPr>
          <p:spPr>
            <a:xfrm>
              <a:off x="649223" y="3118103"/>
              <a:ext cx="826135" cy="822960"/>
            </a:xfrm>
            <a:custGeom>
              <a:avLst/>
              <a:gdLst/>
              <a:ahLst/>
              <a:cxnLst/>
              <a:rect l="l" t="t" r="r" b="b"/>
              <a:pathLst>
                <a:path w="826135" h="822960">
                  <a:moveTo>
                    <a:pt x="9144" y="451103"/>
                  </a:moveTo>
                  <a:lnTo>
                    <a:pt x="3048" y="454151"/>
                  </a:lnTo>
                  <a:lnTo>
                    <a:pt x="6096" y="478535"/>
                  </a:lnTo>
                  <a:lnTo>
                    <a:pt x="15240" y="478535"/>
                  </a:lnTo>
                  <a:lnTo>
                    <a:pt x="9144" y="451103"/>
                  </a:lnTo>
                  <a:close/>
                </a:path>
                <a:path w="826135" h="822960">
                  <a:moveTo>
                    <a:pt x="9144" y="426719"/>
                  </a:moveTo>
                  <a:lnTo>
                    <a:pt x="0" y="426719"/>
                  </a:lnTo>
                  <a:lnTo>
                    <a:pt x="0" y="454151"/>
                  </a:lnTo>
                  <a:lnTo>
                    <a:pt x="9144" y="451103"/>
                  </a:lnTo>
                  <a:lnTo>
                    <a:pt x="9144" y="426719"/>
                  </a:lnTo>
                  <a:close/>
                </a:path>
                <a:path w="826135" h="822960">
                  <a:moveTo>
                    <a:pt x="9144" y="393191"/>
                  </a:moveTo>
                  <a:lnTo>
                    <a:pt x="0" y="393191"/>
                  </a:lnTo>
                  <a:lnTo>
                    <a:pt x="0" y="420623"/>
                  </a:lnTo>
                  <a:lnTo>
                    <a:pt x="9144" y="417575"/>
                  </a:lnTo>
                  <a:lnTo>
                    <a:pt x="9144" y="393191"/>
                  </a:lnTo>
                  <a:close/>
                </a:path>
                <a:path w="826135" h="822960">
                  <a:moveTo>
                    <a:pt x="3048" y="359663"/>
                  </a:moveTo>
                  <a:lnTo>
                    <a:pt x="0" y="368807"/>
                  </a:lnTo>
                  <a:lnTo>
                    <a:pt x="0" y="387095"/>
                  </a:lnTo>
                  <a:lnTo>
                    <a:pt x="9144" y="387095"/>
                  </a:lnTo>
                  <a:lnTo>
                    <a:pt x="9144" y="368807"/>
                  </a:lnTo>
                  <a:lnTo>
                    <a:pt x="12192" y="362711"/>
                  </a:lnTo>
                  <a:lnTo>
                    <a:pt x="3048" y="359663"/>
                  </a:lnTo>
                  <a:close/>
                </a:path>
                <a:path w="826135" h="822960">
                  <a:moveTo>
                    <a:pt x="9144" y="326135"/>
                  </a:moveTo>
                  <a:lnTo>
                    <a:pt x="9144" y="329183"/>
                  </a:lnTo>
                  <a:lnTo>
                    <a:pt x="3048" y="353567"/>
                  </a:lnTo>
                  <a:lnTo>
                    <a:pt x="12192" y="353567"/>
                  </a:lnTo>
                  <a:lnTo>
                    <a:pt x="15240" y="329183"/>
                  </a:lnTo>
                  <a:lnTo>
                    <a:pt x="9144" y="326135"/>
                  </a:lnTo>
                  <a:close/>
                </a:path>
                <a:path w="826135" h="822960">
                  <a:moveTo>
                    <a:pt x="24384" y="295655"/>
                  </a:moveTo>
                  <a:lnTo>
                    <a:pt x="15240" y="295655"/>
                  </a:lnTo>
                  <a:lnTo>
                    <a:pt x="9144" y="320039"/>
                  </a:lnTo>
                  <a:lnTo>
                    <a:pt x="18288" y="320039"/>
                  </a:lnTo>
                  <a:lnTo>
                    <a:pt x="24384" y="295655"/>
                  </a:lnTo>
                  <a:close/>
                </a:path>
                <a:path w="826135" h="822960">
                  <a:moveTo>
                    <a:pt x="27432" y="262127"/>
                  </a:moveTo>
                  <a:lnTo>
                    <a:pt x="18288" y="286511"/>
                  </a:lnTo>
                  <a:lnTo>
                    <a:pt x="27432" y="289559"/>
                  </a:lnTo>
                  <a:lnTo>
                    <a:pt x="36576" y="265175"/>
                  </a:lnTo>
                  <a:lnTo>
                    <a:pt x="27432" y="262127"/>
                  </a:lnTo>
                  <a:close/>
                </a:path>
                <a:path w="826135" h="822960">
                  <a:moveTo>
                    <a:pt x="39624" y="231647"/>
                  </a:moveTo>
                  <a:lnTo>
                    <a:pt x="30480" y="249935"/>
                  </a:lnTo>
                  <a:lnTo>
                    <a:pt x="30480" y="256031"/>
                  </a:lnTo>
                  <a:lnTo>
                    <a:pt x="39624" y="259079"/>
                  </a:lnTo>
                  <a:lnTo>
                    <a:pt x="39624" y="252983"/>
                  </a:lnTo>
                  <a:lnTo>
                    <a:pt x="48768" y="234695"/>
                  </a:lnTo>
                  <a:lnTo>
                    <a:pt x="39624" y="231647"/>
                  </a:lnTo>
                  <a:close/>
                </a:path>
                <a:path w="826135" h="822960">
                  <a:moveTo>
                    <a:pt x="57912" y="201167"/>
                  </a:moveTo>
                  <a:lnTo>
                    <a:pt x="48768" y="213359"/>
                  </a:lnTo>
                  <a:lnTo>
                    <a:pt x="45720" y="225551"/>
                  </a:lnTo>
                  <a:lnTo>
                    <a:pt x="51816" y="228599"/>
                  </a:lnTo>
                  <a:lnTo>
                    <a:pt x="57912" y="219455"/>
                  </a:lnTo>
                  <a:lnTo>
                    <a:pt x="64008" y="207263"/>
                  </a:lnTo>
                  <a:lnTo>
                    <a:pt x="57912" y="201167"/>
                  </a:lnTo>
                  <a:close/>
                </a:path>
                <a:path w="826135" h="822960">
                  <a:moveTo>
                    <a:pt x="76200" y="173735"/>
                  </a:moveTo>
                  <a:lnTo>
                    <a:pt x="70104" y="179831"/>
                  </a:lnTo>
                  <a:lnTo>
                    <a:pt x="60960" y="195071"/>
                  </a:lnTo>
                  <a:lnTo>
                    <a:pt x="67056" y="198119"/>
                  </a:lnTo>
                  <a:lnTo>
                    <a:pt x="76200" y="185927"/>
                  </a:lnTo>
                  <a:lnTo>
                    <a:pt x="82296" y="179831"/>
                  </a:lnTo>
                  <a:lnTo>
                    <a:pt x="76200" y="173735"/>
                  </a:lnTo>
                  <a:close/>
                </a:path>
                <a:path w="826135" h="822960">
                  <a:moveTo>
                    <a:pt x="94488" y="146303"/>
                  </a:moveTo>
                  <a:lnTo>
                    <a:pt x="94488" y="149351"/>
                  </a:lnTo>
                  <a:lnTo>
                    <a:pt x="79248" y="167639"/>
                  </a:lnTo>
                  <a:lnTo>
                    <a:pt x="85344" y="170687"/>
                  </a:lnTo>
                  <a:lnTo>
                    <a:pt x="100584" y="152399"/>
                  </a:lnTo>
                  <a:lnTo>
                    <a:pt x="94488" y="146303"/>
                  </a:lnTo>
                  <a:close/>
                </a:path>
                <a:path w="826135" h="822960">
                  <a:moveTo>
                    <a:pt x="118872" y="121919"/>
                  </a:moveTo>
                  <a:lnTo>
                    <a:pt x="100584" y="140207"/>
                  </a:lnTo>
                  <a:lnTo>
                    <a:pt x="106680" y="146303"/>
                  </a:lnTo>
                  <a:lnTo>
                    <a:pt x="124968" y="128015"/>
                  </a:lnTo>
                  <a:lnTo>
                    <a:pt x="118872" y="121919"/>
                  </a:lnTo>
                  <a:close/>
                </a:path>
                <a:path w="826135" h="822960">
                  <a:moveTo>
                    <a:pt x="143256" y="97535"/>
                  </a:moveTo>
                  <a:lnTo>
                    <a:pt x="124968" y="115823"/>
                  </a:lnTo>
                  <a:lnTo>
                    <a:pt x="131064" y="121919"/>
                  </a:lnTo>
                  <a:lnTo>
                    <a:pt x="149352" y="106679"/>
                  </a:lnTo>
                  <a:lnTo>
                    <a:pt x="143256" y="97535"/>
                  </a:lnTo>
                  <a:close/>
                </a:path>
                <a:path w="826135" h="822960">
                  <a:moveTo>
                    <a:pt x="170688" y="79247"/>
                  </a:moveTo>
                  <a:lnTo>
                    <a:pt x="149352" y="94487"/>
                  </a:lnTo>
                  <a:lnTo>
                    <a:pt x="155448" y="100583"/>
                  </a:lnTo>
                  <a:lnTo>
                    <a:pt x="173736" y="85343"/>
                  </a:lnTo>
                  <a:lnTo>
                    <a:pt x="170688" y="79247"/>
                  </a:lnTo>
                  <a:close/>
                </a:path>
                <a:path w="826135" h="822960">
                  <a:moveTo>
                    <a:pt x="198120" y="57911"/>
                  </a:moveTo>
                  <a:lnTo>
                    <a:pt x="179832" y="70103"/>
                  </a:lnTo>
                  <a:lnTo>
                    <a:pt x="176784" y="73151"/>
                  </a:lnTo>
                  <a:lnTo>
                    <a:pt x="179832" y="79247"/>
                  </a:lnTo>
                  <a:lnTo>
                    <a:pt x="185928" y="76199"/>
                  </a:lnTo>
                  <a:lnTo>
                    <a:pt x="201168" y="67055"/>
                  </a:lnTo>
                  <a:lnTo>
                    <a:pt x="198120" y="57911"/>
                  </a:lnTo>
                  <a:close/>
                </a:path>
                <a:path w="826135" h="822960">
                  <a:moveTo>
                    <a:pt x="225552" y="42671"/>
                  </a:moveTo>
                  <a:lnTo>
                    <a:pt x="216408" y="48767"/>
                  </a:lnTo>
                  <a:lnTo>
                    <a:pt x="204215" y="54863"/>
                  </a:lnTo>
                  <a:lnTo>
                    <a:pt x="210311" y="60959"/>
                  </a:lnTo>
                  <a:lnTo>
                    <a:pt x="219456" y="54863"/>
                  </a:lnTo>
                  <a:lnTo>
                    <a:pt x="231647" y="51815"/>
                  </a:lnTo>
                  <a:lnTo>
                    <a:pt x="225552" y="42671"/>
                  </a:lnTo>
                  <a:close/>
                </a:path>
                <a:path w="826135" h="822960">
                  <a:moveTo>
                    <a:pt x="259079" y="27431"/>
                  </a:moveTo>
                  <a:lnTo>
                    <a:pt x="249936" y="30479"/>
                  </a:lnTo>
                  <a:lnTo>
                    <a:pt x="234696" y="39623"/>
                  </a:lnTo>
                  <a:lnTo>
                    <a:pt x="237744" y="45719"/>
                  </a:lnTo>
                  <a:lnTo>
                    <a:pt x="256032" y="39623"/>
                  </a:lnTo>
                  <a:lnTo>
                    <a:pt x="259079" y="36575"/>
                  </a:lnTo>
                  <a:lnTo>
                    <a:pt x="259079" y="27431"/>
                  </a:lnTo>
                  <a:close/>
                </a:path>
                <a:path w="826135" h="822960">
                  <a:moveTo>
                    <a:pt x="289560" y="18287"/>
                  </a:moveTo>
                  <a:lnTo>
                    <a:pt x="265176" y="27431"/>
                  </a:lnTo>
                  <a:lnTo>
                    <a:pt x="268224" y="33527"/>
                  </a:lnTo>
                  <a:lnTo>
                    <a:pt x="292608" y="24383"/>
                  </a:lnTo>
                  <a:lnTo>
                    <a:pt x="289560" y="18287"/>
                  </a:lnTo>
                  <a:close/>
                </a:path>
                <a:path w="826135" h="822960">
                  <a:moveTo>
                    <a:pt x="323088" y="9143"/>
                  </a:moveTo>
                  <a:lnTo>
                    <a:pt x="298704" y="15239"/>
                  </a:lnTo>
                  <a:lnTo>
                    <a:pt x="298704" y="24383"/>
                  </a:lnTo>
                  <a:lnTo>
                    <a:pt x="323088" y="18287"/>
                  </a:lnTo>
                  <a:lnTo>
                    <a:pt x="323088" y="9143"/>
                  </a:lnTo>
                  <a:close/>
                </a:path>
                <a:path w="826135" h="822960">
                  <a:moveTo>
                    <a:pt x="353568" y="3047"/>
                  </a:moveTo>
                  <a:lnTo>
                    <a:pt x="329184" y="6095"/>
                  </a:lnTo>
                  <a:lnTo>
                    <a:pt x="332232" y="15239"/>
                  </a:lnTo>
                  <a:lnTo>
                    <a:pt x="356616" y="12191"/>
                  </a:lnTo>
                  <a:lnTo>
                    <a:pt x="353568" y="3047"/>
                  </a:lnTo>
                  <a:close/>
                </a:path>
                <a:path w="826135" h="822960">
                  <a:moveTo>
                    <a:pt x="390144" y="0"/>
                  </a:moveTo>
                  <a:lnTo>
                    <a:pt x="368808" y="0"/>
                  </a:lnTo>
                  <a:lnTo>
                    <a:pt x="362712" y="3047"/>
                  </a:lnTo>
                  <a:lnTo>
                    <a:pt x="365760" y="9143"/>
                  </a:lnTo>
                  <a:lnTo>
                    <a:pt x="390144" y="9143"/>
                  </a:lnTo>
                  <a:lnTo>
                    <a:pt x="390144" y="0"/>
                  </a:lnTo>
                  <a:close/>
                </a:path>
                <a:path w="826135" h="822960">
                  <a:moveTo>
                    <a:pt x="423672" y="0"/>
                  </a:moveTo>
                  <a:lnTo>
                    <a:pt x="396240" y="0"/>
                  </a:lnTo>
                  <a:lnTo>
                    <a:pt x="396240" y="9143"/>
                  </a:lnTo>
                  <a:lnTo>
                    <a:pt x="411480" y="6095"/>
                  </a:lnTo>
                  <a:lnTo>
                    <a:pt x="421639" y="6095"/>
                  </a:lnTo>
                  <a:lnTo>
                    <a:pt x="423672" y="0"/>
                  </a:lnTo>
                  <a:close/>
                </a:path>
                <a:path w="826135" h="822960">
                  <a:moveTo>
                    <a:pt x="421639" y="6095"/>
                  </a:moveTo>
                  <a:lnTo>
                    <a:pt x="411480" y="6095"/>
                  </a:lnTo>
                  <a:lnTo>
                    <a:pt x="420623" y="9143"/>
                  </a:lnTo>
                  <a:lnTo>
                    <a:pt x="421639" y="6095"/>
                  </a:lnTo>
                  <a:close/>
                </a:path>
                <a:path w="826135" h="822960">
                  <a:moveTo>
                    <a:pt x="457200" y="0"/>
                  </a:moveTo>
                  <a:lnTo>
                    <a:pt x="429768" y="0"/>
                  </a:lnTo>
                  <a:lnTo>
                    <a:pt x="429768" y="9143"/>
                  </a:lnTo>
                  <a:lnTo>
                    <a:pt x="454152" y="9143"/>
                  </a:lnTo>
                  <a:lnTo>
                    <a:pt x="457200" y="0"/>
                  </a:lnTo>
                  <a:close/>
                </a:path>
                <a:path w="826135" h="822960">
                  <a:moveTo>
                    <a:pt x="463295" y="3047"/>
                  </a:moveTo>
                  <a:lnTo>
                    <a:pt x="463295" y="12191"/>
                  </a:lnTo>
                  <a:lnTo>
                    <a:pt x="487680" y="15239"/>
                  </a:lnTo>
                  <a:lnTo>
                    <a:pt x="490728" y="6095"/>
                  </a:lnTo>
                  <a:lnTo>
                    <a:pt x="463295" y="3047"/>
                  </a:lnTo>
                  <a:close/>
                </a:path>
                <a:path w="826135" h="822960">
                  <a:moveTo>
                    <a:pt x="496823" y="9143"/>
                  </a:moveTo>
                  <a:lnTo>
                    <a:pt x="496823" y="15239"/>
                  </a:lnTo>
                  <a:lnTo>
                    <a:pt x="521208" y="21335"/>
                  </a:lnTo>
                  <a:lnTo>
                    <a:pt x="521208" y="15239"/>
                  </a:lnTo>
                  <a:lnTo>
                    <a:pt x="496823" y="9143"/>
                  </a:lnTo>
                  <a:close/>
                </a:path>
                <a:path w="826135" h="822960">
                  <a:moveTo>
                    <a:pt x="530352" y="15239"/>
                  </a:moveTo>
                  <a:lnTo>
                    <a:pt x="527304" y="24383"/>
                  </a:lnTo>
                  <a:lnTo>
                    <a:pt x="533400" y="24383"/>
                  </a:lnTo>
                  <a:lnTo>
                    <a:pt x="551688" y="33527"/>
                  </a:lnTo>
                  <a:lnTo>
                    <a:pt x="554736" y="24383"/>
                  </a:lnTo>
                  <a:lnTo>
                    <a:pt x="533400" y="18287"/>
                  </a:lnTo>
                  <a:lnTo>
                    <a:pt x="530352" y="15239"/>
                  </a:lnTo>
                  <a:close/>
                </a:path>
                <a:path w="826135" h="822960">
                  <a:moveTo>
                    <a:pt x="560832" y="27431"/>
                  </a:moveTo>
                  <a:lnTo>
                    <a:pt x="557784" y="36575"/>
                  </a:lnTo>
                  <a:lnTo>
                    <a:pt x="569976" y="39623"/>
                  </a:lnTo>
                  <a:lnTo>
                    <a:pt x="582168" y="45719"/>
                  </a:lnTo>
                  <a:lnTo>
                    <a:pt x="585216" y="36575"/>
                  </a:lnTo>
                  <a:lnTo>
                    <a:pt x="573024" y="30479"/>
                  </a:lnTo>
                  <a:lnTo>
                    <a:pt x="560832" y="27431"/>
                  </a:lnTo>
                  <a:close/>
                </a:path>
                <a:path w="826135" h="822960">
                  <a:moveTo>
                    <a:pt x="594360" y="39623"/>
                  </a:moveTo>
                  <a:lnTo>
                    <a:pt x="588264" y="48767"/>
                  </a:lnTo>
                  <a:lnTo>
                    <a:pt x="603504" y="54863"/>
                  </a:lnTo>
                  <a:lnTo>
                    <a:pt x="612648" y="60959"/>
                  </a:lnTo>
                  <a:lnTo>
                    <a:pt x="615696" y="51815"/>
                  </a:lnTo>
                  <a:lnTo>
                    <a:pt x="609600" y="48767"/>
                  </a:lnTo>
                  <a:lnTo>
                    <a:pt x="594360" y="39623"/>
                  </a:lnTo>
                  <a:close/>
                </a:path>
                <a:path w="826135" h="822960">
                  <a:moveTo>
                    <a:pt x="621792" y="57911"/>
                  </a:moveTo>
                  <a:lnTo>
                    <a:pt x="618744" y="64007"/>
                  </a:lnTo>
                  <a:lnTo>
                    <a:pt x="637032" y="76199"/>
                  </a:lnTo>
                  <a:lnTo>
                    <a:pt x="640080" y="76199"/>
                  </a:lnTo>
                  <a:lnTo>
                    <a:pt x="643128" y="70103"/>
                  </a:lnTo>
                  <a:lnTo>
                    <a:pt x="621792" y="57911"/>
                  </a:lnTo>
                  <a:close/>
                </a:path>
                <a:path w="826135" h="822960">
                  <a:moveTo>
                    <a:pt x="652272" y="76199"/>
                  </a:moveTo>
                  <a:lnTo>
                    <a:pt x="646176" y="82295"/>
                  </a:lnTo>
                  <a:lnTo>
                    <a:pt x="667512" y="97535"/>
                  </a:lnTo>
                  <a:lnTo>
                    <a:pt x="670560" y="91439"/>
                  </a:lnTo>
                  <a:lnTo>
                    <a:pt x="652272" y="76199"/>
                  </a:lnTo>
                  <a:close/>
                </a:path>
                <a:path w="826135" h="822960">
                  <a:moveTo>
                    <a:pt x="676656" y="94487"/>
                  </a:moveTo>
                  <a:lnTo>
                    <a:pt x="673608" y="100583"/>
                  </a:lnTo>
                  <a:lnTo>
                    <a:pt x="691896" y="118871"/>
                  </a:lnTo>
                  <a:lnTo>
                    <a:pt x="694944" y="112775"/>
                  </a:lnTo>
                  <a:lnTo>
                    <a:pt x="676656" y="94487"/>
                  </a:lnTo>
                  <a:close/>
                </a:path>
                <a:path w="826135" h="822960">
                  <a:moveTo>
                    <a:pt x="725424" y="143255"/>
                  </a:moveTo>
                  <a:lnTo>
                    <a:pt x="719328" y="149351"/>
                  </a:lnTo>
                  <a:lnTo>
                    <a:pt x="725424" y="155447"/>
                  </a:lnTo>
                  <a:lnTo>
                    <a:pt x="734568" y="167639"/>
                  </a:lnTo>
                  <a:lnTo>
                    <a:pt x="740664" y="164591"/>
                  </a:lnTo>
                  <a:lnTo>
                    <a:pt x="731520" y="149351"/>
                  </a:lnTo>
                  <a:lnTo>
                    <a:pt x="725424" y="143255"/>
                  </a:lnTo>
                  <a:close/>
                </a:path>
                <a:path w="826135" h="822960">
                  <a:moveTo>
                    <a:pt x="704088" y="118871"/>
                  </a:moveTo>
                  <a:lnTo>
                    <a:pt x="701040" y="118871"/>
                  </a:lnTo>
                  <a:lnTo>
                    <a:pt x="697992" y="124967"/>
                  </a:lnTo>
                  <a:lnTo>
                    <a:pt x="713232" y="143255"/>
                  </a:lnTo>
                  <a:lnTo>
                    <a:pt x="719328" y="137159"/>
                  </a:lnTo>
                  <a:lnTo>
                    <a:pt x="704088" y="118871"/>
                  </a:lnTo>
                  <a:close/>
                </a:path>
                <a:path w="826135" h="822960">
                  <a:moveTo>
                    <a:pt x="746760" y="170687"/>
                  </a:moveTo>
                  <a:lnTo>
                    <a:pt x="740664" y="173735"/>
                  </a:lnTo>
                  <a:lnTo>
                    <a:pt x="746760" y="185927"/>
                  </a:lnTo>
                  <a:lnTo>
                    <a:pt x="752856" y="195071"/>
                  </a:lnTo>
                  <a:lnTo>
                    <a:pt x="758952" y="192023"/>
                  </a:lnTo>
                  <a:lnTo>
                    <a:pt x="752856" y="179831"/>
                  </a:lnTo>
                  <a:lnTo>
                    <a:pt x="746760" y="170687"/>
                  </a:lnTo>
                  <a:close/>
                </a:path>
                <a:path w="826135" h="822960">
                  <a:moveTo>
                    <a:pt x="765048" y="198119"/>
                  </a:moveTo>
                  <a:lnTo>
                    <a:pt x="758952" y="201167"/>
                  </a:lnTo>
                  <a:lnTo>
                    <a:pt x="768096" y="219455"/>
                  </a:lnTo>
                  <a:lnTo>
                    <a:pt x="771144" y="222503"/>
                  </a:lnTo>
                  <a:lnTo>
                    <a:pt x="777240" y="219455"/>
                  </a:lnTo>
                  <a:lnTo>
                    <a:pt x="774192" y="213359"/>
                  </a:lnTo>
                  <a:lnTo>
                    <a:pt x="765048" y="198119"/>
                  </a:lnTo>
                  <a:close/>
                </a:path>
                <a:path w="826135" h="822960">
                  <a:moveTo>
                    <a:pt x="780288" y="228599"/>
                  </a:moveTo>
                  <a:lnTo>
                    <a:pt x="774192" y="231647"/>
                  </a:lnTo>
                  <a:lnTo>
                    <a:pt x="783336" y="252983"/>
                  </a:lnTo>
                  <a:lnTo>
                    <a:pt x="792480" y="249935"/>
                  </a:lnTo>
                  <a:lnTo>
                    <a:pt x="780288" y="228599"/>
                  </a:lnTo>
                  <a:close/>
                </a:path>
                <a:path w="826135" h="822960">
                  <a:moveTo>
                    <a:pt x="795528" y="259079"/>
                  </a:moveTo>
                  <a:lnTo>
                    <a:pt x="786384" y="262127"/>
                  </a:lnTo>
                  <a:lnTo>
                    <a:pt x="795528" y="283463"/>
                  </a:lnTo>
                  <a:lnTo>
                    <a:pt x="804672" y="280415"/>
                  </a:lnTo>
                  <a:lnTo>
                    <a:pt x="795528" y="259079"/>
                  </a:lnTo>
                  <a:close/>
                </a:path>
                <a:path w="826135" h="822960">
                  <a:moveTo>
                    <a:pt x="807720" y="289559"/>
                  </a:moveTo>
                  <a:lnTo>
                    <a:pt x="798576" y="292607"/>
                  </a:lnTo>
                  <a:lnTo>
                    <a:pt x="804672" y="316991"/>
                  </a:lnTo>
                  <a:lnTo>
                    <a:pt x="813816" y="313943"/>
                  </a:lnTo>
                  <a:lnTo>
                    <a:pt x="807720" y="289559"/>
                  </a:lnTo>
                  <a:close/>
                </a:path>
                <a:path w="826135" h="822960">
                  <a:moveTo>
                    <a:pt x="813816" y="323087"/>
                  </a:moveTo>
                  <a:lnTo>
                    <a:pt x="807720" y="323087"/>
                  </a:lnTo>
                  <a:lnTo>
                    <a:pt x="807720" y="329183"/>
                  </a:lnTo>
                  <a:lnTo>
                    <a:pt x="810768" y="347471"/>
                  </a:lnTo>
                  <a:lnTo>
                    <a:pt x="819912" y="347471"/>
                  </a:lnTo>
                  <a:lnTo>
                    <a:pt x="816863" y="329183"/>
                  </a:lnTo>
                  <a:lnTo>
                    <a:pt x="813816" y="323087"/>
                  </a:lnTo>
                  <a:close/>
                </a:path>
                <a:path w="826135" h="822960">
                  <a:moveTo>
                    <a:pt x="819912" y="356615"/>
                  </a:moveTo>
                  <a:lnTo>
                    <a:pt x="810768" y="356615"/>
                  </a:lnTo>
                  <a:lnTo>
                    <a:pt x="813816" y="368807"/>
                  </a:lnTo>
                  <a:lnTo>
                    <a:pt x="813816" y="380999"/>
                  </a:lnTo>
                  <a:lnTo>
                    <a:pt x="822960" y="380999"/>
                  </a:lnTo>
                  <a:lnTo>
                    <a:pt x="822960" y="368807"/>
                  </a:lnTo>
                  <a:lnTo>
                    <a:pt x="819912" y="356615"/>
                  </a:lnTo>
                  <a:close/>
                </a:path>
                <a:path w="826135" h="822960">
                  <a:moveTo>
                    <a:pt x="822960" y="390143"/>
                  </a:moveTo>
                  <a:lnTo>
                    <a:pt x="813816" y="390143"/>
                  </a:lnTo>
                  <a:lnTo>
                    <a:pt x="816863" y="411479"/>
                  </a:lnTo>
                  <a:lnTo>
                    <a:pt x="816863" y="414527"/>
                  </a:lnTo>
                  <a:lnTo>
                    <a:pt x="822960" y="414527"/>
                  </a:lnTo>
                  <a:lnTo>
                    <a:pt x="826008" y="411479"/>
                  </a:lnTo>
                  <a:lnTo>
                    <a:pt x="822960" y="390143"/>
                  </a:lnTo>
                  <a:close/>
                </a:path>
                <a:path w="826135" h="822960">
                  <a:moveTo>
                    <a:pt x="822960" y="423671"/>
                  </a:moveTo>
                  <a:lnTo>
                    <a:pt x="816863" y="423671"/>
                  </a:lnTo>
                  <a:lnTo>
                    <a:pt x="813816" y="448055"/>
                  </a:lnTo>
                  <a:lnTo>
                    <a:pt x="822960" y="448055"/>
                  </a:lnTo>
                  <a:lnTo>
                    <a:pt x="822960" y="423671"/>
                  </a:lnTo>
                  <a:close/>
                </a:path>
                <a:path w="826135" h="822960">
                  <a:moveTo>
                    <a:pt x="813816" y="454151"/>
                  </a:moveTo>
                  <a:lnTo>
                    <a:pt x="810768" y="481583"/>
                  </a:lnTo>
                  <a:lnTo>
                    <a:pt x="816863" y="481583"/>
                  </a:lnTo>
                  <a:lnTo>
                    <a:pt x="822960" y="457199"/>
                  </a:lnTo>
                  <a:lnTo>
                    <a:pt x="813816" y="454151"/>
                  </a:lnTo>
                  <a:close/>
                </a:path>
                <a:path w="826135" h="822960">
                  <a:moveTo>
                    <a:pt x="807720" y="487679"/>
                  </a:moveTo>
                  <a:lnTo>
                    <a:pt x="807720" y="493775"/>
                  </a:lnTo>
                  <a:lnTo>
                    <a:pt x="801624" y="512063"/>
                  </a:lnTo>
                  <a:lnTo>
                    <a:pt x="810768" y="515111"/>
                  </a:lnTo>
                  <a:lnTo>
                    <a:pt x="816863" y="493775"/>
                  </a:lnTo>
                  <a:lnTo>
                    <a:pt x="816863" y="490727"/>
                  </a:lnTo>
                  <a:lnTo>
                    <a:pt x="807720" y="487679"/>
                  </a:lnTo>
                  <a:close/>
                </a:path>
                <a:path w="826135" h="822960">
                  <a:moveTo>
                    <a:pt x="801624" y="521207"/>
                  </a:moveTo>
                  <a:lnTo>
                    <a:pt x="798576" y="530351"/>
                  </a:lnTo>
                  <a:lnTo>
                    <a:pt x="792480" y="545591"/>
                  </a:lnTo>
                  <a:lnTo>
                    <a:pt x="801624" y="545591"/>
                  </a:lnTo>
                  <a:lnTo>
                    <a:pt x="807720" y="533399"/>
                  </a:lnTo>
                  <a:lnTo>
                    <a:pt x="807720" y="524255"/>
                  </a:lnTo>
                  <a:lnTo>
                    <a:pt x="801624" y="521207"/>
                  </a:lnTo>
                  <a:close/>
                </a:path>
                <a:path w="826135" h="822960">
                  <a:moveTo>
                    <a:pt x="789432" y="551687"/>
                  </a:moveTo>
                  <a:lnTo>
                    <a:pt x="783336" y="566927"/>
                  </a:lnTo>
                  <a:lnTo>
                    <a:pt x="780288" y="576071"/>
                  </a:lnTo>
                  <a:lnTo>
                    <a:pt x="789432" y="579119"/>
                  </a:lnTo>
                  <a:lnTo>
                    <a:pt x="792480" y="569975"/>
                  </a:lnTo>
                  <a:lnTo>
                    <a:pt x="798576" y="554735"/>
                  </a:lnTo>
                  <a:lnTo>
                    <a:pt x="789432" y="551687"/>
                  </a:lnTo>
                  <a:close/>
                </a:path>
                <a:path w="826135" h="822960">
                  <a:moveTo>
                    <a:pt x="777240" y="582167"/>
                  </a:moveTo>
                  <a:lnTo>
                    <a:pt x="768096" y="603503"/>
                  </a:lnTo>
                  <a:lnTo>
                    <a:pt x="774192" y="609599"/>
                  </a:lnTo>
                  <a:lnTo>
                    <a:pt x="774192" y="606551"/>
                  </a:lnTo>
                  <a:lnTo>
                    <a:pt x="786384" y="585215"/>
                  </a:lnTo>
                  <a:lnTo>
                    <a:pt x="777240" y="582167"/>
                  </a:lnTo>
                  <a:close/>
                </a:path>
                <a:path w="826135" h="822960">
                  <a:moveTo>
                    <a:pt x="762000" y="612647"/>
                  </a:moveTo>
                  <a:lnTo>
                    <a:pt x="749808" y="633983"/>
                  </a:lnTo>
                  <a:lnTo>
                    <a:pt x="755904" y="637031"/>
                  </a:lnTo>
                  <a:lnTo>
                    <a:pt x="768096" y="615695"/>
                  </a:lnTo>
                  <a:lnTo>
                    <a:pt x="762000" y="612647"/>
                  </a:lnTo>
                  <a:close/>
                </a:path>
                <a:path w="826135" h="822960">
                  <a:moveTo>
                    <a:pt x="743712" y="640079"/>
                  </a:moveTo>
                  <a:lnTo>
                    <a:pt x="728472" y="658367"/>
                  </a:lnTo>
                  <a:lnTo>
                    <a:pt x="737616" y="664463"/>
                  </a:lnTo>
                  <a:lnTo>
                    <a:pt x="752856" y="643127"/>
                  </a:lnTo>
                  <a:lnTo>
                    <a:pt x="743712" y="640079"/>
                  </a:lnTo>
                  <a:close/>
                </a:path>
                <a:path w="826135" h="822960">
                  <a:moveTo>
                    <a:pt x="725424" y="667511"/>
                  </a:moveTo>
                  <a:lnTo>
                    <a:pt x="722376" y="667511"/>
                  </a:lnTo>
                  <a:lnTo>
                    <a:pt x="707136" y="685799"/>
                  </a:lnTo>
                  <a:lnTo>
                    <a:pt x="713232" y="688847"/>
                  </a:lnTo>
                  <a:lnTo>
                    <a:pt x="731520" y="673607"/>
                  </a:lnTo>
                  <a:lnTo>
                    <a:pt x="731520" y="670559"/>
                  </a:lnTo>
                  <a:lnTo>
                    <a:pt x="725424" y="667511"/>
                  </a:lnTo>
                  <a:close/>
                </a:path>
                <a:path w="826135" h="822960">
                  <a:moveTo>
                    <a:pt x="679704" y="713231"/>
                  </a:moveTo>
                  <a:lnTo>
                    <a:pt x="670560" y="722376"/>
                  </a:lnTo>
                  <a:lnTo>
                    <a:pt x="661416" y="728471"/>
                  </a:lnTo>
                  <a:lnTo>
                    <a:pt x="664464" y="734567"/>
                  </a:lnTo>
                  <a:lnTo>
                    <a:pt x="673608" y="728471"/>
                  </a:lnTo>
                  <a:lnTo>
                    <a:pt x="685800" y="719327"/>
                  </a:lnTo>
                  <a:lnTo>
                    <a:pt x="679704" y="713231"/>
                  </a:lnTo>
                  <a:close/>
                </a:path>
                <a:path w="826135" h="822960">
                  <a:moveTo>
                    <a:pt x="704088" y="691895"/>
                  </a:moveTo>
                  <a:lnTo>
                    <a:pt x="697992" y="694943"/>
                  </a:lnTo>
                  <a:lnTo>
                    <a:pt x="685800" y="707135"/>
                  </a:lnTo>
                  <a:lnTo>
                    <a:pt x="691896" y="713231"/>
                  </a:lnTo>
                  <a:lnTo>
                    <a:pt x="710184" y="694943"/>
                  </a:lnTo>
                  <a:lnTo>
                    <a:pt x="704088" y="691895"/>
                  </a:lnTo>
                  <a:close/>
                </a:path>
                <a:path w="826135" h="822960">
                  <a:moveTo>
                    <a:pt x="652272" y="734567"/>
                  </a:moveTo>
                  <a:lnTo>
                    <a:pt x="637032" y="746759"/>
                  </a:lnTo>
                  <a:lnTo>
                    <a:pt x="633984" y="749807"/>
                  </a:lnTo>
                  <a:lnTo>
                    <a:pt x="637032" y="755904"/>
                  </a:lnTo>
                  <a:lnTo>
                    <a:pt x="643128" y="752855"/>
                  </a:lnTo>
                  <a:lnTo>
                    <a:pt x="658368" y="740663"/>
                  </a:lnTo>
                  <a:lnTo>
                    <a:pt x="652272" y="734567"/>
                  </a:lnTo>
                  <a:close/>
                </a:path>
                <a:path w="826135" h="822960">
                  <a:moveTo>
                    <a:pt x="624840" y="752855"/>
                  </a:moveTo>
                  <a:lnTo>
                    <a:pt x="603504" y="765047"/>
                  </a:lnTo>
                  <a:lnTo>
                    <a:pt x="609600" y="774191"/>
                  </a:lnTo>
                  <a:lnTo>
                    <a:pt x="630936" y="758951"/>
                  </a:lnTo>
                  <a:lnTo>
                    <a:pt x="624840" y="752855"/>
                  </a:lnTo>
                  <a:close/>
                </a:path>
                <a:path w="826135" h="822960">
                  <a:moveTo>
                    <a:pt x="597408" y="768095"/>
                  </a:moveTo>
                  <a:lnTo>
                    <a:pt x="576072" y="780287"/>
                  </a:lnTo>
                  <a:lnTo>
                    <a:pt x="579120" y="786383"/>
                  </a:lnTo>
                  <a:lnTo>
                    <a:pt x="600456" y="777239"/>
                  </a:lnTo>
                  <a:lnTo>
                    <a:pt x="597408" y="768095"/>
                  </a:lnTo>
                  <a:close/>
                </a:path>
                <a:path w="826135" h="822960">
                  <a:moveTo>
                    <a:pt x="566928" y="783335"/>
                  </a:moveTo>
                  <a:lnTo>
                    <a:pt x="545592" y="792479"/>
                  </a:lnTo>
                  <a:lnTo>
                    <a:pt x="545592" y="798576"/>
                  </a:lnTo>
                  <a:lnTo>
                    <a:pt x="569976" y="792479"/>
                  </a:lnTo>
                  <a:lnTo>
                    <a:pt x="566928" y="783335"/>
                  </a:lnTo>
                  <a:close/>
                </a:path>
                <a:path w="826135" h="822960">
                  <a:moveTo>
                    <a:pt x="536448" y="795527"/>
                  </a:moveTo>
                  <a:lnTo>
                    <a:pt x="533400" y="795527"/>
                  </a:lnTo>
                  <a:lnTo>
                    <a:pt x="512064" y="801623"/>
                  </a:lnTo>
                  <a:lnTo>
                    <a:pt x="515112" y="810767"/>
                  </a:lnTo>
                  <a:lnTo>
                    <a:pt x="536448" y="804671"/>
                  </a:lnTo>
                  <a:lnTo>
                    <a:pt x="539496" y="801623"/>
                  </a:lnTo>
                  <a:lnTo>
                    <a:pt x="536448" y="795527"/>
                  </a:lnTo>
                  <a:close/>
                </a:path>
                <a:path w="826135" h="822960">
                  <a:moveTo>
                    <a:pt x="505968" y="804671"/>
                  </a:moveTo>
                  <a:lnTo>
                    <a:pt x="493776" y="807719"/>
                  </a:lnTo>
                  <a:lnTo>
                    <a:pt x="481584" y="807719"/>
                  </a:lnTo>
                  <a:lnTo>
                    <a:pt x="481584" y="816863"/>
                  </a:lnTo>
                  <a:lnTo>
                    <a:pt x="496823" y="813815"/>
                  </a:lnTo>
                  <a:lnTo>
                    <a:pt x="505968" y="810767"/>
                  </a:lnTo>
                  <a:lnTo>
                    <a:pt x="505968" y="804671"/>
                  </a:lnTo>
                  <a:close/>
                </a:path>
                <a:path w="826135" h="822960">
                  <a:moveTo>
                    <a:pt x="472440" y="810767"/>
                  </a:moveTo>
                  <a:lnTo>
                    <a:pt x="454152" y="813815"/>
                  </a:lnTo>
                  <a:lnTo>
                    <a:pt x="448056" y="813815"/>
                  </a:lnTo>
                  <a:lnTo>
                    <a:pt x="448056" y="819911"/>
                  </a:lnTo>
                  <a:lnTo>
                    <a:pt x="454152" y="819911"/>
                  </a:lnTo>
                  <a:lnTo>
                    <a:pt x="472440" y="816863"/>
                  </a:lnTo>
                  <a:lnTo>
                    <a:pt x="472440" y="810767"/>
                  </a:lnTo>
                  <a:close/>
                </a:path>
                <a:path w="826135" h="822960">
                  <a:moveTo>
                    <a:pt x="438912" y="813815"/>
                  </a:moveTo>
                  <a:lnTo>
                    <a:pt x="414528" y="813815"/>
                  </a:lnTo>
                  <a:lnTo>
                    <a:pt x="414528" y="822959"/>
                  </a:lnTo>
                  <a:lnTo>
                    <a:pt x="438912" y="819911"/>
                  </a:lnTo>
                  <a:lnTo>
                    <a:pt x="438912" y="813815"/>
                  </a:lnTo>
                  <a:close/>
                </a:path>
                <a:path w="826135" h="822960">
                  <a:moveTo>
                    <a:pt x="405384" y="813815"/>
                  </a:moveTo>
                  <a:lnTo>
                    <a:pt x="381000" y="813815"/>
                  </a:lnTo>
                  <a:lnTo>
                    <a:pt x="381000" y="819911"/>
                  </a:lnTo>
                  <a:lnTo>
                    <a:pt x="405384" y="822959"/>
                  </a:lnTo>
                  <a:lnTo>
                    <a:pt x="405384" y="813815"/>
                  </a:lnTo>
                  <a:close/>
                </a:path>
                <a:path w="826135" h="822960">
                  <a:moveTo>
                    <a:pt x="347472" y="807719"/>
                  </a:moveTo>
                  <a:lnTo>
                    <a:pt x="347472" y="816863"/>
                  </a:lnTo>
                  <a:lnTo>
                    <a:pt x="368808" y="819911"/>
                  </a:lnTo>
                  <a:lnTo>
                    <a:pt x="371856" y="819911"/>
                  </a:lnTo>
                  <a:lnTo>
                    <a:pt x="371856" y="810767"/>
                  </a:lnTo>
                  <a:lnTo>
                    <a:pt x="347472" y="807719"/>
                  </a:lnTo>
                  <a:close/>
                </a:path>
                <a:path w="826135" h="822960">
                  <a:moveTo>
                    <a:pt x="316992" y="801623"/>
                  </a:moveTo>
                  <a:lnTo>
                    <a:pt x="313944" y="810767"/>
                  </a:lnTo>
                  <a:lnTo>
                    <a:pt x="329184" y="813815"/>
                  </a:lnTo>
                  <a:lnTo>
                    <a:pt x="338328" y="816863"/>
                  </a:lnTo>
                  <a:lnTo>
                    <a:pt x="341376" y="807719"/>
                  </a:lnTo>
                  <a:lnTo>
                    <a:pt x="329184" y="807719"/>
                  </a:lnTo>
                  <a:lnTo>
                    <a:pt x="316992" y="801623"/>
                  </a:lnTo>
                  <a:close/>
                </a:path>
                <a:path w="826135" h="822960">
                  <a:moveTo>
                    <a:pt x="283464" y="792479"/>
                  </a:moveTo>
                  <a:lnTo>
                    <a:pt x="280416" y="801623"/>
                  </a:lnTo>
                  <a:lnTo>
                    <a:pt x="289560" y="804671"/>
                  </a:lnTo>
                  <a:lnTo>
                    <a:pt x="304800" y="807719"/>
                  </a:lnTo>
                  <a:lnTo>
                    <a:pt x="307848" y="801623"/>
                  </a:lnTo>
                  <a:lnTo>
                    <a:pt x="292608" y="795527"/>
                  </a:lnTo>
                  <a:lnTo>
                    <a:pt x="283464" y="792479"/>
                  </a:lnTo>
                  <a:close/>
                </a:path>
                <a:path w="826135" h="822960">
                  <a:moveTo>
                    <a:pt x="256032" y="783335"/>
                  </a:moveTo>
                  <a:lnTo>
                    <a:pt x="252984" y="783335"/>
                  </a:lnTo>
                  <a:lnTo>
                    <a:pt x="249936" y="789431"/>
                  </a:lnTo>
                  <a:lnTo>
                    <a:pt x="252984" y="789431"/>
                  </a:lnTo>
                  <a:lnTo>
                    <a:pt x="274320" y="798576"/>
                  </a:lnTo>
                  <a:lnTo>
                    <a:pt x="277368" y="789431"/>
                  </a:lnTo>
                  <a:lnTo>
                    <a:pt x="256032" y="783335"/>
                  </a:lnTo>
                  <a:close/>
                </a:path>
                <a:path w="826135" h="822960">
                  <a:moveTo>
                    <a:pt x="222504" y="768095"/>
                  </a:moveTo>
                  <a:lnTo>
                    <a:pt x="219456" y="774191"/>
                  </a:lnTo>
                  <a:lnTo>
                    <a:pt x="243840" y="786383"/>
                  </a:lnTo>
                  <a:lnTo>
                    <a:pt x="246888" y="777239"/>
                  </a:lnTo>
                  <a:lnTo>
                    <a:pt x="222504" y="768095"/>
                  </a:lnTo>
                  <a:close/>
                </a:path>
                <a:path w="826135" h="822960">
                  <a:moveTo>
                    <a:pt x="195072" y="749807"/>
                  </a:moveTo>
                  <a:lnTo>
                    <a:pt x="192024" y="758951"/>
                  </a:lnTo>
                  <a:lnTo>
                    <a:pt x="213360" y="771143"/>
                  </a:lnTo>
                  <a:lnTo>
                    <a:pt x="216408" y="765047"/>
                  </a:lnTo>
                  <a:lnTo>
                    <a:pt x="195072" y="749807"/>
                  </a:lnTo>
                  <a:close/>
                </a:path>
                <a:path w="826135" h="822960">
                  <a:moveTo>
                    <a:pt x="167640" y="731519"/>
                  </a:moveTo>
                  <a:lnTo>
                    <a:pt x="164592" y="737615"/>
                  </a:lnTo>
                  <a:lnTo>
                    <a:pt x="182880" y="752855"/>
                  </a:lnTo>
                  <a:lnTo>
                    <a:pt x="188976" y="746759"/>
                  </a:lnTo>
                  <a:lnTo>
                    <a:pt x="185928" y="746759"/>
                  </a:lnTo>
                  <a:lnTo>
                    <a:pt x="167640" y="731519"/>
                  </a:lnTo>
                  <a:close/>
                </a:path>
                <a:path w="826135" h="822960">
                  <a:moveTo>
                    <a:pt x="143256" y="710183"/>
                  </a:moveTo>
                  <a:lnTo>
                    <a:pt x="137160" y="716279"/>
                  </a:lnTo>
                  <a:lnTo>
                    <a:pt x="155448" y="734567"/>
                  </a:lnTo>
                  <a:lnTo>
                    <a:pt x="161544" y="728471"/>
                  </a:lnTo>
                  <a:lnTo>
                    <a:pt x="143256" y="710183"/>
                  </a:lnTo>
                  <a:close/>
                </a:path>
                <a:path w="826135" h="822960">
                  <a:moveTo>
                    <a:pt x="118872" y="688847"/>
                  </a:moveTo>
                  <a:lnTo>
                    <a:pt x="112776" y="694943"/>
                  </a:lnTo>
                  <a:lnTo>
                    <a:pt x="121920" y="701039"/>
                  </a:lnTo>
                  <a:lnTo>
                    <a:pt x="131064" y="713231"/>
                  </a:lnTo>
                  <a:lnTo>
                    <a:pt x="137160" y="707135"/>
                  </a:lnTo>
                  <a:lnTo>
                    <a:pt x="118872" y="688847"/>
                  </a:lnTo>
                  <a:close/>
                </a:path>
                <a:path w="826135" h="822960">
                  <a:moveTo>
                    <a:pt x="97536" y="664463"/>
                  </a:moveTo>
                  <a:lnTo>
                    <a:pt x="91440" y="667511"/>
                  </a:lnTo>
                  <a:lnTo>
                    <a:pt x="94488" y="673607"/>
                  </a:lnTo>
                  <a:lnTo>
                    <a:pt x="106680" y="688847"/>
                  </a:lnTo>
                  <a:lnTo>
                    <a:pt x="112776" y="682751"/>
                  </a:lnTo>
                  <a:lnTo>
                    <a:pt x="100584" y="667511"/>
                  </a:lnTo>
                  <a:lnTo>
                    <a:pt x="97536" y="664463"/>
                  </a:lnTo>
                  <a:close/>
                </a:path>
                <a:path w="826135" h="822960">
                  <a:moveTo>
                    <a:pt x="76200" y="637031"/>
                  </a:moveTo>
                  <a:lnTo>
                    <a:pt x="70104" y="643127"/>
                  </a:lnTo>
                  <a:lnTo>
                    <a:pt x="85344" y="661415"/>
                  </a:lnTo>
                  <a:lnTo>
                    <a:pt x="91440" y="658367"/>
                  </a:lnTo>
                  <a:lnTo>
                    <a:pt x="76200" y="637031"/>
                  </a:lnTo>
                  <a:close/>
                </a:path>
                <a:path w="826135" h="822960">
                  <a:moveTo>
                    <a:pt x="60960" y="609599"/>
                  </a:moveTo>
                  <a:lnTo>
                    <a:pt x="51816" y="612647"/>
                  </a:lnTo>
                  <a:lnTo>
                    <a:pt x="67056" y="633983"/>
                  </a:lnTo>
                  <a:lnTo>
                    <a:pt x="73152" y="630935"/>
                  </a:lnTo>
                  <a:lnTo>
                    <a:pt x="60960" y="609599"/>
                  </a:lnTo>
                  <a:close/>
                </a:path>
                <a:path w="826135" h="822960">
                  <a:moveTo>
                    <a:pt x="45720" y="579119"/>
                  </a:moveTo>
                  <a:lnTo>
                    <a:pt x="36576" y="582167"/>
                  </a:lnTo>
                  <a:lnTo>
                    <a:pt x="48768" y="606551"/>
                  </a:lnTo>
                  <a:lnTo>
                    <a:pt x="54864" y="600455"/>
                  </a:lnTo>
                  <a:lnTo>
                    <a:pt x="45720" y="579119"/>
                  </a:lnTo>
                  <a:close/>
                </a:path>
                <a:path w="826135" h="822960">
                  <a:moveTo>
                    <a:pt x="33528" y="548639"/>
                  </a:moveTo>
                  <a:lnTo>
                    <a:pt x="24384" y="551687"/>
                  </a:lnTo>
                  <a:lnTo>
                    <a:pt x="33528" y="569975"/>
                  </a:lnTo>
                  <a:lnTo>
                    <a:pt x="33528" y="576071"/>
                  </a:lnTo>
                  <a:lnTo>
                    <a:pt x="42672" y="573023"/>
                  </a:lnTo>
                  <a:lnTo>
                    <a:pt x="39624" y="566927"/>
                  </a:lnTo>
                  <a:lnTo>
                    <a:pt x="33528" y="548639"/>
                  </a:lnTo>
                  <a:close/>
                </a:path>
                <a:path w="826135" h="822960">
                  <a:moveTo>
                    <a:pt x="21336" y="518159"/>
                  </a:moveTo>
                  <a:lnTo>
                    <a:pt x="15240" y="518159"/>
                  </a:lnTo>
                  <a:lnTo>
                    <a:pt x="18288" y="533399"/>
                  </a:lnTo>
                  <a:lnTo>
                    <a:pt x="21336" y="542543"/>
                  </a:lnTo>
                  <a:lnTo>
                    <a:pt x="30480" y="542543"/>
                  </a:lnTo>
                  <a:lnTo>
                    <a:pt x="24384" y="530351"/>
                  </a:lnTo>
                  <a:lnTo>
                    <a:pt x="21336" y="518159"/>
                  </a:lnTo>
                  <a:close/>
                </a:path>
                <a:path w="826135" h="822960">
                  <a:moveTo>
                    <a:pt x="15240" y="484631"/>
                  </a:moveTo>
                  <a:lnTo>
                    <a:pt x="6096" y="487679"/>
                  </a:lnTo>
                  <a:lnTo>
                    <a:pt x="9144" y="493775"/>
                  </a:lnTo>
                  <a:lnTo>
                    <a:pt x="12192" y="512063"/>
                  </a:lnTo>
                  <a:lnTo>
                    <a:pt x="21336" y="509015"/>
                  </a:lnTo>
                  <a:lnTo>
                    <a:pt x="15240" y="490727"/>
                  </a:lnTo>
                  <a:lnTo>
                    <a:pt x="15240" y="484631"/>
                  </a:lnTo>
                  <a:close/>
                </a:path>
              </a:pathLst>
            </a:custGeom>
            <a:solidFill>
              <a:srgbClr val="FFE600"/>
            </a:solidFill>
          </p:spPr>
          <p:txBody>
            <a:bodyPr wrap="square" lIns="0" tIns="0" rIns="0" bIns="0" rtlCol="0"/>
            <a:lstStyle/>
            <a:p>
              <a:endParaRPr/>
            </a:p>
          </p:txBody>
        </p:sp>
        <p:sp>
          <p:nvSpPr>
            <p:cNvPr id="41" name="object 19">
              <a:extLst>
                <a:ext uri="{FF2B5EF4-FFF2-40B4-BE49-F238E27FC236}">
                  <a16:creationId xmlns:a16="http://schemas.microsoft.com/office/drawing/2014/main" id="{B423C24B-4F11-4D8B-B8D1-E03EC3D3F029}"/>
                </a:ext>
              </a:extLst>
            </p:cNvPr>
            <p:cNvSpPr/>
            <p:nvPr/>
          </p:nvSpPr>
          <p:spPr>
            <a:xfrm>
              <a:off x="679691" y="3148583"/>
              <a:ext cx="2057400" cy="768350"/>
            </a:xfrm>
            <a:custGeom>
              <a:avLst/>
              <a:gdLst/>
              <a:ahLst/>
              <a:cxnLst/>
              <a:rect l="l" t="t" r="r" b="b"/>
              <a:pathLst>
                <a:path w="2057400" h="768350">
                  <a:moveTo>
                    <a:pt x="768096" y="384048"/>
                  </a:moveTo>
                  <a:lnTo>
                    <a:pt x="765124" y="335635"/>
                  </a:lnTo>
                  <a:lnTo>
                    <a:pt x="756450" y="289077"/>
                  </a:lnTo>
                  <a:lnTo>
                    <a:pt x="742403" y="244729"/>
                  </a:lnTo>
                  <a:lnTo>
                    <a:pt x="723353" y="202958"/>
                  </a:lnTo>
                  <a:lnTo>
                    <a:pt x="699630" y="164084"/>
                  </a:lnTo>
                  <a:lnTo>
                    <a:pt x="671614" y="128485"/>
                  </a:lnTo>
                  <a:lnTo>
                    <a:pt x="639622" y="96494"/>
                  </a:lnTo>
                  <a:lnTo>
                    <a:pt x="604012" y="68465"/>
                  </a:lnTo>
                  <a:lnTo>
                    <a:pt x="565150" y="44754"/>
                  </a:lnTo>
                  <a:lnTo>
                    <a:pt x="523379" y="25704"/>
                  </a:lnTo>
                  <a:lnTo>
                    <a:pt x="479031" y="11658"/>
                  </a:lnTo>
                  <a:lnTo>
                    <a:pt x="432473" y="2971"/>
                  </a:lnTo>
                  <a:lnTo>
                    <a:pt x="384048" y="0"/>
                  </a:lnTo>
                  <a:lnTo>
                    <a:pt x="335635" y="2971"/>
                  </a:lnTo>
                  <a:lnTo>
                    <a:pt x="289077" y="11658"/>
                  </a:lnTo>
                  <a:lnTo>
                    <a:pt x="244729" y="25704"/>
                  </a:lnTo>
                  <a:lnTo>
                    <a:pt x="202958" y="44754"/>
                  </a:lnTo>
                  <a:lnTo>
                    <a:pt x="164084" y="68465"/>
                  </a:lnTo>
                  <a:lnTo>
                    <a:pt x="128485" y="96494"/>
                  </a:lnTo>
                  <a:lnTo>
                    <a:pt x="96494" y="128485"/>
                  </a:lnTo>
                  <a:lnTo>
                    <a:pt x="68465" y="164084"/>
                  </a:lnTo>
                  <a:lnTo>
                    <a:pt x="44754" y="202958"/>
                  </a:lnTo>
                  <a:lnTo>
                    <a:pt x="25704" y="244729"/>
                  </a:lnTo>
                  <a:lnTo>
                    <a:pt x="11658" y="289077"/>
                  </a:lnTo>
                  <a:lnTo>
                    <a:pt x="2971" y="335635"/>
                  </a:lnTo>
                  <a:lnTo>
                    <a:pt x="0" y="384048"/>
                  </a:lnTo>
                  <a:lnTo>
                    <a:pt x="2971" y="431876"/>
                  </a:lnTo>
                  <a:lnTo>
                    <a:pt x="11658" y="478028"/>
                  </a:lnTo>
                  <a:lnTo>
                    <a:pt x="25704" y="522122"/>
                  </a:lnTo>
                  <a:lnTo>
                    <a:pt x="44754" y="563803"/>
                  </a:lnTo>
                  <a:lnTo>
                    <a:pt x="68465" y="602691"/>
                  </a:lnTo>
                  <a:lnTo>
                    <a:pt x="96494" y="638390"/>
                  </a:lnTo>
                  <a:lnTo>
                    <a:pt x="128485" y="670560"/>
                  </a:lnTo>
                  <a:lnTo>
                    <a:pt x="164084" y="698804"/>
                  </a:lnTo>
                  <a:lnTo>
                    <a:pt x="202958" y="722757"/>
                  </a:lnTo>
                  <a:lnTo>
                    <a:pt x="244729" y="742035"/>
                  </a:lnTo>
                  <a:lnTo>
                    <a:pt x="289077" y="756259"/>
                  </a:lnTo>
                  <a:lnTo>
                    <a:pt x="335635" y="765086"/>
                  </a:lnTo>
                  <a:lnTo>
                    <a:pt x="384048" y="768096"/>
                  </a:lnTo>
                  <a:lnTo>
                    <a:pt x="432473" y="765086"/>
                  </a:lnTo>
                  <a:lnTo>
                    <a:pt x="479031" y="756259"/>
                  </a:lnTo>
                  <a:lnTo>
                    <a:pt x="523379" y="742035"/>
                  </a:lnTo>
                  <a:lnTo>
                    <a:pt x="565150" y="722757"/>
                  </a:lnTo>
                  <a:lnTo>
                    <a:pt x="604012" y="698804"/>
                  </a:lnTo>
                  <a:lnTo>
                    <a:pt x="639622" y="670560"/>
                  </a:lnTo>
                  <a:lnTo>
                    <a:pt x="671614" y="638390"/>
                  </a:lnTo>
                  <a:lnTo>
                    <a:pt x="699630" y="602691"/>
                  </a:lnTo>
                  <a:lnTo>
                    <a:pt x="723353" y="563803"/>
                  </a:lnTo>
                  <a:lnTo>
                    <a:pt x="742403" y="522122"/>
                  </a:lnTo>
                  <a:lnTo>
                    <a:pt x="756450" y="478028"/>
                  </a:lnTo>
                  <a:lnTo>
                    <a:pt x="765124" y="431876"/>
                  </a:lnTo>
                  <a:lnTo>
                    <a:pt x="768096" y="384048"/>
                  </a:lnTo>
                  <a:close/>
                </a:path>
                <a:path w="2057400" h="768350">
                  <a:moveTo>
                    <a:pt x="2057400" y="384048"/>
                  </a:moveTo>
                  <a:lnTo>
                    <a:pt x="2054440" y="335635"/>
                  </a:lnTo>
                  <a:lnTo>
                    <a:pt x="2045766" y="289077"/>
                  </a:lnTo>
                  <a:lnTo>
                    <a:pt x="2031746" y="244729"/>
                  </a:lnTo>
                  <a:lnTo>
                    <a:pt x="2012746" y="202958"/>
                  </a:lnTo>
                  <a:lnTo>
                    <a:pt x="1989112" y="164084"/>
                  </a:lnTo>
                  <a:lnTo>
                    <a:pt x="1961210" y="128485"/>
                  </a:lnTo>
                  <a:lnTo>
                    <a:pt x="1929396" y="96494"/>
                  </a:lnTo>
                  <a:lnTo>
                    <a:pt x="1894027" y="68465"/>
                  </a:lnTo>
                  <a:lnTo>
                    <a:pt x="1855470" y="44754"/>
                  </a:lnTo>
                  <a:lnTo>
                    <a:pt x="1814068" y="25704"/>
                  </a:lnTo>
                  <a:lnTo>
                    <a:pt x="1770176" y="11658"/>
                  </a:lnTo>
                  <a:lnTo>
                    <a:pt x="1724177" y="2971"/>
                  </a:lnTo>
                  <a:lnTo>
                    <a:pt x="1676400" y="0"/>
                  </a:lnTo>
                  <a:lnTo>
                    <a:pt x="1627987" y="2971"/>
                  </a:lnTo>
                  <a:lnTo>
                    <a:pt x="1581429" y="11658"/>
                  </a:lnTo>
                  <a:lnTo>
                    <a:pt x="1537081" y="25704"/>
                  </a:lnTo>
                  <a:lnTo>
                    <a:pt x="1495310" y="44754"/>
                  </a:lnTo>
                  <a:lnTo>
                    <a:pt x="1456436" y="68465"/>
                  </a:lnTo>
                  <a:lnTo>
                    <a:pt x="1420837" y="96494"/>
                  </a:lnTo>
                  <a:lnTo>
                    <a:pt x="1388846" y="128485"/>
                  </a:lnTo>
                  <a:lnTo>
                    <a:pt x="1360817" y="164084"/>
                  </a:lnTo>
                  <a:lnTo>
                    <a:pt x="1337106" y="202958"/>
                  </a:lnTo>
                  <a:lnTo>
                    <a:pt x="1318056" y="244729"/>
                  </a:lnTo>
                  <a:lnTo>
                    <a:pt x="1304010" y="289077"/>
                  </a:lnTo>
                  <a:lnTo>
                    <a:pt x="1295323" y="335635"/>
                  </a:lnTo>
                  <a:lnTo>
                    <a:pt x="1292352" y="384048"/>
                  </a:lnTo>
                  <a:lnTo>
                    <a:pt x="1295323" y="431876"/>
                  </a:lnTo>
                  <a:lnTo>
                    <a:pt x="1304010" y="478028"/>
                  </a:lnTo>
                  <a:lnTo>
                    <a:pt x="1318056" y="522122"/>
                  </a:lnTo>
                  <a:lnTo>
                    <a:pt x="1337106" y="563803"/>
                  </a:lnTo>
                  <a:lnTo>
                    <a:pt x="1360817" y="602691"/>
                  </a:lnTo>
                  <a:lnTo>
                    <a:pt x="1388846" y="638390"/>
                  </a:lnTo>
                  <a:lnTo>
                    <a:pt x="1420837" y="670560"/>
                  </a:lnTo>
                  <a:lnTo>
                    <a:pt x="1456436" y="698804"/>
                  </a:lnTo>
                  <a:lnTo>
                    <a:pt x="1495310" y="722757"/>
                  </a:lnTo>
                  <a:lnTo>
                    <a:pt x="1537081" y="742035"/>
                  </a:lnTo>
                  <a:lnTo>
                    <a:pt x="1581429" y="756259"/>
                  </a:lnTo>
                  <a:lnTo>
                    <a:pt x="1627987" y="765086"/>
                  </a:lnTo>
                  <a:lnTo>
                    <a:pt x="1676400" y="768096"/>
                  </a:lnTo>
                  <a:lnTo>
                    <a:pt x="1724177" y="765086"/>
                  </a:lnTo>
                  <a:lnTo>
                    <a:pt x="1770176" y="756259"/>
                  </a:lnTo>
                  <a:lnTo>
                    <a:pt x="1814068" y="742035"/>
                  </a:lnTo>
                  <a:lnTo>
                    <a:pt x="1855470" y="722757"/>
                  </a:lnTo>
                  <a:lnTo>
                    <a:pt x="1894027" y="698804"/>
                  </a:lnTo>
                  <a:lnTo>
                    <a:pt x="1929396" y="670560"/>
                  </a:lnTo>
                  <a:lnTo>
                    <a:pt x="1961210" y="638390"/>
                  </a:lnTo>
                  <a:lnTo>
                    <a:pt x="1989112" y="602691"/>
                  </a:lnTo>
                  <a:lnTo>
                    <a:pt x="2012746" y="563803"/>
                  </a:lnTo>
                  <a:lnTo>
                    <a:pt x="2031746" y="522122"/>
                  </a:lnTo>
                  <a:lnTo>
                    <a:pt x="2045766" y="478028"/>
                  </a:lnTo>
                  <a:lnTo>
                    <a:pt x="2054440" y="431876"/>
                  </a:lnTo>
                  <a:lnTo>
                    <a:pt x="2057400" y="384048"/>
                  </a:lnTo>
                  <a:close/>
                </a:path>
              </a:pathLst>
            </a:custGeom>
            <a:solidFill>
              <a:srgbClr val="797991"/>
            </a:solidFill>
          </p:spPr>
          <p:txBody>
            <a:bodyPr wrap="square" lIns="0" tIns="0" rIns="0" bIns="0" rtlCol="0"/>
            <a:lstStyle/>
            <a:p>
              <a:endParaRPr/>
            </a:p>
          </p:txBody>
        </p:sp>
        <p:sp>
          <p:nvSpPr>
            <p:cNvPr id="42" name="object 20">
              <a:extLst>
                <a:ext uri="{FF2B5EF4-FFF2-40B4-BE49-F238E27FC236}">
                  <a16:creationId xmlns:a16="http://schemas.microsoft.com/office/drawing/2014/main" id="{40B1BC1D-D69F-48C0-9A4C-95406D55C7CE}"/>
                </a:ext>
              </a:extLst>
            </p:cNvPr>
            <p:cNvSpPr/>
            <p:nvPr/>
          </p:nvSpPr>
          <p:spPr>
            <a:xfrm>
              <a:off x="1944623" y="3118103"/>
              <a:ext cx="822960" cy="822960"/>
            </a:xfrm>
            <a:custGeom>
              <a:avLst/>
              <a:gdLst/>
              <a:ahLst/>
              <a:cxnLst/>
              <a:rect l="l" t="t" r="r" b="b"/>
              <a:pathLst>
                <a:path w="822960" h="822960">
                  <a:moveTo>
                    <a:pt x="9144" y="451103"/>
                  </a:moveTo>
                  <a:lnTo>
                    <a:pt x="3048" y="454151"/>
                  </a:lnTo>
                  <a:lnTo>
                    <a:pt x="6096" y="475487"/>
                  </a:lnTo>
                  <a:lnTo>
                    <a:pt x="12192" y="475487"/>
                  </a:lnTo>
                  <a:lnTo>
                    <a:pt x="9144" y="451103"/>
                  </a:lnTo>
                  <a:close/>
                </a:path>
                <a:path w="822960" h="822960">
                  <a:moveTo>
                    <a:pt x="9144" y="426719"/>
                  </a:moveTo>
                  <a:lnTo>
                    <a:pt x="0" y="426719"/>
                  </a:lnTo>
                  <a:lnTo>
                    <a:pt x="3048" y="454151"/>
                  </a:lnTo>
                  <a:lnTo>
                    <a:pt x="9144" y="451103"/>
                  </a:lnTo>
                  <a:lnTo>
                    <a:pt x="9144" y="426719"/>
                  </a:lnTo>
                  <a:close/>
                </a:path>
                <a:path w="822960" h="822960">
                  <a:moveTo>
                    <a:pt x="9144" y="393191"/>
                  </a:moveTo>
                  <a:lnTo>
                    <a:pt x="0" y="393191"/>
                  </a:lnTo>
                  <a:lnTo>
                    <a:pt x="0" y="420623"/>
                  </a:lnTo>
                  <a:lnTo>
                    <a:pt x="9144" y="417575"/>
                  </a:lnTo>
                  <a:lnTo>
                    <a:pt x="9144" y="393191"/>
                  </a:lnTo>
                  <a:close/>
                </a:path>
                <a:path w="822960" h="822960">
                  <a:moveTo>
                    <a:pt x="3048" y="359663"/>
                  </a:moveTo>
                  <a:lnTo>
                    <a:pt x="3048" y="368807"/>
                  </a:lnTo>
                  <a:lnTo>
                    <a:pt x="0" y="387095"/>
                  </a:lnTo>
                  <a:lnTo>
                    <a:pt x="9144" y="387095"/>
                  </a:lnTo>
                  <a:lnTo>
                    <a:pt x="9144" y="368807"/>
                  </a:lnTo>
                  <a:lnTo>
                    <a:pt x="12192" y="362711"/>
                  </a:lnTo>
                  <a:lnTo>
                    <a:pt x="3048" y="359663"/>
                  </a:lnTo>
                  <a:close/>
                </a:path>
                <a:path w="822960" h="822960">
                  <a:moveTo>
                    <a:pt x="9144" y="326135"/>
                  </a:moveTo>
                  <a:lnTo>
                    <a:pt x="9144" y="329183"/>
                  </a:lnTo>
                  <a:lnTo>
                    <a:pt x="3048" y="353567"/>
                  </a:lnTo>
                  <a:lnTo>
                    <a:pt x="12192" y="353567"/>
                  </a:lnTo>
                  <a:lnTo>
                    <a:pt x="15240" y="329183"/>
                  </a:lnTo>
                  <a:lnTo>
                    <a:pt x="9144" y="326135"/>
                  </a:lnTo>
                  <a:close/>
                </a:path>
                <a:path w="822960" h="822960">
                  <a:moveTo>
                    <a:pt x="24384" y="295655"/>
                  </a:moveTo>
                  <a:lnTo>
                    <a:pt x="15240" y="295655"/>
                  </a:lnTo>
                  <a:lnTo>
                    <a:pt x="9144" y="320039"/>
                  </a:lnTo>
                  <a:lnTo>
                    <a:pt x="18288" y="320039"/>
                  </a:lnTo>
                  <a:lnTo>
                    <a:pt x="24384" y="295655"/>
                  </a:lnTo>
                  <a:close/>
                </a:path>
                <a:path w="822960" h="822960">
                  <a:moveTo>
                    <a:pt x="27432" y="262127"/>
                  </a:moveTo>
                  <a:lnTo>
                    <a:pt x="18288" y="286511"/>
                  </a:lnTo>
                  <a:lnTo>
                    <a:pt x="27432" y="289559"/>
                  </a:lnTo>
                  <a:lnTo>
                    <a:pt x="36576" y="265175"/>
                  </a:lnTo>
                  <a:lnTo>
                    <a:pt x="27432" y="262127"/>
                  </a:lnTo>
                  <a:close/>
                </a:path>
                <a:path w="822960" h="822960">
                  <a:moveTo>
                    <a:pt x="39624" y="231647"/>
                  </a:moveTo>
                  <a:lnTo>
                    <a:pt x="30480" y="249935"/>
                  </a:lnTo>
                  <a:lnTo>
                    <a:pt x="30480" y="256031"/>
                  </a:lnTo>
                  <a:lnTo>
                    <a:pt x="36576" y="259079"/>
                  </a:lnTo>
                  <a:lnTo>
                    <a:pt x="48768" y="234695"/>
                  </a:lnTo>
                  <a:lnTo>
                    <a:pt x="39624" y="231647"/>
                  </a:lnTo>
                  <a:close/>
                </a:path>
                <a:path w="822960" h="822960">
                  <a:moveTo>
                    <a:pt x="57912" y="201167"/>
                  </a:moveTo>
                  <a:lnTo>
                    <a:pt x="48768" y="213359"/>
                  </a:lnTo>
                  <a:lnTo>
                    <a:pt x="45720" y="225551"/>
                  </a:lnTo>
                  <a:lnTo>
                    <a:pt x="51816" y="228599"/>
                  </a:lnTo>
                  <a:lnTo>
                    <a:pt x="57912" y="219455"/>
                  </a:lnTo>
                  <a:lnTo>
                    <a:pt x="64008" y="207263"/>
                  </a:lnTo>
                  <a:lnTo>
                    <a:pt x="57912" y="201167"/>
                  </a:lnTo>
                  <a:close/>
                </a:path>
                <a:path w="822960" h="822960">
                  <a:moveTo>
                    <a:pt x="76200" y="173735"/>
                  </a:moveTo>
                  <a:lnTo>
                    <a:pt x="70104" y="179831"/>
                  </a:lnTo>
                  <a:lnTo>
                    <a:pt x="60960" y="195071"/>
                  </a:lnTo>
                  <a:lnTo>
                    <a:pt x="67056" y="198119"/>
                  </a:lnTo>
                  <a:lnTo>
                    <a:pt x="76200" y="185927"/>
                  </a:lnTo>
                  <a:lnTo>
                    <a:pt x="82296" y="179831"/>
                  </a:lnTo>
                  <a:lnTo>
                    <a:pt x="76200" y="173735"/>
                  </a:lnTo>
                  <a:close/>
                </a:path>
                <a:path w="822960" h="822960">
                  <a:moveTo>
                    <a:pt x="94488" y="146303"/>
                  </a:moveTo>
                  <a:lnTo>
                    <a:pt x="94488" y="149351"/>
                  </a:lnTo>
                  <a:lnTo>
                    <a:pt x="79248" y="167639"/>
                  </a:lnTo>
                  <a:lnTo>
                    <a:pt x="85344" y="170687"/>
                  </a:lnTo>
                  <a:lnTo>
                    <a:pt x="100584" y="152399"/>
                  </a:lnTo>
                  <a:lnTo>
                    <a:pt x="94488" y="146303"/>
                  </a:lnTo>
                  <a:close/>
                </a:path>
                <a:path w="822960" h="822960">
                  <a:moveTo>
                    <a:pt x="118872" y="121919"/>
                  </a:moveTo>
                  <a:lnTo>
                    <a:pt x="100584" y="140207"/>
                  </a:lnTo>
                  <a:lnTo>
                    <a:pt x="106680" y="146303"/>
                  </a:lnTo>
                  <a:lnTo>
                    <a:pt x="124968" y="128015"/>
                  </a:lnTo>
                  <a:lnTo>
                    <a:pt x="118872" y="121919"/>
                  </a:lnTo>
                  <a:close/>
                </a:path>
                <a:path w="822960" h="822960">
                  <a:moveTo>
                    <a:pt x="143256" y="97535"/>
                  </a:moveTo>
                  <a:lnTo>
                    <a:pt x="124968" y="115823"/>
                  </a:lnTo>
                  <a:lnTo>
                    <a:pt x="131064" y="121919"/>
                  </a:lnTo>
                  <a:lnTo>
                    <a:pt x="149352" y="103631"/>
                  </a:lnTo>
                  <a:lnTo>
                    <a:pt x="143256" y="97535"/>
                  </a:lnTo>
                  <a:close/>
                </a:path>
                <a:path w="822960" h="822960">
                  <a:moveTo>
                    <a:pt x="170688" y="79247"/>
                  </a:moveTo>
                  <a:lnTo>
                    <a:pt x="149352" y="94487"/>
                  </a:lnTo>
                  <a:lnTo>
                    <a:pt x="155448" y="100583"/>
                  </a:lnTo>
                  <a:lnTo>
                    <a:pt x="173736" y="85343"/>
                  </a:lnTo>
                  <a:lnTo>
                    <a:pt x="170688" y="79247"/>
                  </a:lnTo>
                  <a:close/>
                </a:path>
                <a:path w="822960" h="822960">
                  <a:moveTo>
                    <a:pt x="198120" y="57911"/>
                  </a:moveTo>
                  <a:lnTo>
                    <a:pt x="179832" y="70103"/>
                  </a:lnTo>
                  <a:lnTo>
                    <a:pt x="176784" y="73151"/>
                  </a:lnTo>
                  <a:lnTo>
                    <a:pt x="179832" y="79247"/>
                  </a:lnTo>
                  <a:lnTo>
                    <a:pt x="185928" y="76199"/>
                  </a:lnTo>
                  <a:lnTo>
                    <a:pt x="201168" y="67055"/>
                  </a:lnTo>
                  <a:lnTo>
                    <a:pt x="198120" y="57911"/>
                  </a:lnTo>
                  <a:close/>
                </a:path>
                <a:path w="822960" h="822960">
                  <a:moveTo>
                    <a:pt x="225552" y="42671"/>
                  </a:moveTo>
                  <a:lnTo>
                    <a:pt x="216408" y="48767"/>
                  </a:lnTo>
                  <a:lnTo>
                    <a:pt x="204216" y="54863"/>
                  </a:lnTo>
                  <a:lnTo>
                    <a:pt x="210312" y="60959"/>
                  </a:lnTo>
                  <a:lnTo>
                    <a:pt x="219456" y="54863"/>
                  </a:lnTo>
                  <a:lnTo>
                    <a:pt x="231648" y="51815"/>
                  </a:lnTo>
                  <a:lnTo>
                    <a:pt x="225552" y="42671"/>
                  </a:lnTo>
                  <a:close/>
                </a:path>
                <a:path w="822960" h="822960">
                  <a:moveTo>
                    <a:pt x="256032" y="27431"/>
                  </a:moveTo>
                  <a:lnTo>
                    <a:pt x="249936" y="30479"/>
                  </a:lnTo>
                  <a:lnTo>
                    <a:pt x="234696" y="39623"/>
                  </a:lnTo>
                  <a:lnTo>
                    <a:pt x="237744" y="45719"/>
                  </a:lnTo>
                  <a:lnTo>
                    <a:pt x="256032" y="39623"/>
                  </a:lnTo>
                  <a:lnTo>
                    <a:pt x="259080" y="36575"/>
                  </a:lnTo>
                  <a:lnTo>
                    <a:pt x="256032" y="27431"/>
                  </a:lnTo>
                  <a:close/>
                </a:path>
                <a:path w="822960" h="822960">
                  <a:moveTo>
                    <a:pt x="289560" y="18287"/>
                  </a:moveTo>
                  <a:lnTo>
                    <a:pt x="265176" y="27431"/>
                  </a:lnTo>
                  <a:lnTo>
                    <a:pt x="268224" y="33527"/>
                  </a:lnTo>
                  <a:lnTo>
                    <a:pt x="292608" y="24383"/>
                  </a:lnTo>
                  <a:lnTo>
                    <a:pt x="289560" y="18287"/>
                  </a:lnTo>
                  <a:close/>
                </a:path>
                <a:path w="822960" h="822960">
                  <a:moveTo>
                    <a:pt x="323088" y="9143"/>
                  </a:moveTo>
                  <a:lnTo>
                    <a:pt x="298704" y="15239"/>
                  </a:lnTo>
                  <a:lnTo>
                    <a:pt x="298704" y="24383"/>
                  </a:lnTo>
                  <a:lnTo>
                    <a:pt x="323088" y="18287"/>
                  </a:lnTo>
                  <a:lnTo>
                    <a:pt x="323088" y="9143"/>
                  </a:lnTo>
                  <a:close/>
                </a:path>
                <a:path w="822960" h="822960">
                  <a:moveTo>
                    <a:pt x="353568" y="3047"/>
                  </a:moveTo>
                  <a:lnTo>
                    <a:pt x="329184" y="6095"/>
                  </a:lnTo>
                  <a:lnTo>
                    <a:pt x="332232" y="15239"/>
                  </a:lnTo>
                  <a:lnTo>
                    <a:pt x="356616" y="12191"/>
                  </a:lnTo>
                  <a:lnTo>
                    <a:pt x="353568" y="3047"/>
                  </a:lnTo>
                  <a:close/>
                </a:path>
                <a:path w="822960" h="822960">
                  <a:moveTo>
                    <a:pt x="387096" y="0"/>
                  </a:moveTo>
                  <a:lnTo>
                    <a:pt x="368808" y="0"/>
                  </a:lnTo>
                  <a:lnTo>
                    <a:pt x="362712" y="3047"/>
                  </a:lnTo>
                  <a:lnTo>
                    <a:pt x="365760" y="9143"/>
                  </a:lnTo>
                  <a:lnTo>
                    <a:pt x="390144" y="9143"/>
                  </a:lnTo>
                  <a:lnTo>
                    <a:pt x="387096" y="0"/>
                  </a:lnTo>
                  <a:close/>
                </a:path>
                <a:path w="822960" h="822960">
                  <a:moveTo>
                    <a:pt x="423672" y="0"/>
                  </a:moveTo>
                  <a:lnTo>
                    <a:pt x="396240" y="0"/>
                  </a:lnTo>
                  <a:lnTo>
                    <a:pt x="396240" y="9143"/>
                  </a:lnTo>
                  <a:lnTo>
                    <a:pt x="411480" y="6095"/>
                  </a:lnTo>
                  <a:lnTo>
                    <a:pt x="421640" y="6095"/>
                  </a:lnTo>
                  <a:lnTo>
                    <a:pt x="423672" y="0"/>
                  </a:lnTo>
                  <a:close/>
                </a:path>
                <a:path w="822960" h="822960">
                  <a:moveTo>
                    <a:pt x="421640" y="6095"/>
                  </a:moveTo>
                  <a:lnTo>
                    <a:pt x="411480" y="6095"/>
                  </a:lnTo>
                  <a:lnTo>
                    <a:pt x="420624" y="9143"/>
                  </a:lnTo>
                  <a:lnTo>
                    <a:pt x="421640" y="6095"/>
                  </a:lnTo>
                  <a:close/>
                </a:path>
                <a:path w="822960" h="822960">
                  <a:moveTo>
                    <a:pt x="457200" y="0"/>
                  </a:moveTo>
                  <a:lnTo>
                    <a:pt x="429768" y="0"/>
                  </a:lnTo>
                  <a:lnTo>
                    <a:pt x="429768" y="9143"/>
                  </a:lnTo>
                  <a:lnTo>
                    <a:pt x="454152" y="9143"/>
                  </a:lnTo>
                  <a:lnTo>
                    <a:pt x="457200" y="0"/>
                  </a:lnTo>
                  <a:close/>
                </a:path>
                <a:path w="822960" h="822960">
                  <a:moveTo>
                    <a:pt x="463296" y="3047"/>
                  </a:moveTo>
                  <a:lnTo>
                    <a:pt x="463296" y="12191"/>
                  </a:lnTo>
                  <a:lnTo>
                    <a:pt x="487680" y="15239"/>
                  </a:lnTo>
                  <a:lnTo>
                    <a:pt x="487680" y="6095"/>
                  </a:lnTo>
                  <a:lnTo>
                    <a:pt x="463296" y="3047"/>
                  </a:lnTo>
                  <a:close/>
                </a:path>
                <a:path w="822960" h="822960">
                  <a:moveTo>
                    <a:pt x="496824" y="9143"/>
                  </a:moveTo>
                  <a:lnTo>
                    <a:pt x="496824" y="15239"/>
                  </a:lnTo>
                  <a:lnTo>
                    <a:pt x="521208" y="21335"/>
                  </a:lnTo>
                  <a:lnTo>
                    <a:pt x="521208" y="15239"/>
                  </a:lnTo>
                  <a:lnTo>
                    <a:pt x="496824" y="9143"/>
                  </a:lnTo>
                  <a:close/>
                </a:path>
                <a:path w="822960" h="822960">
                  <a:moveTo>
                    <a:pt x="530352" y="15239"/>
                  </a:moveTo>
                  <a:lnTo>
                    <a:pt x="527304" y="24383"/>
                  </a:lnTo>
                  <a:lnTo>
                    <a:pt x="530352" y="24383"/>
                  </a:lnTo>
                  <a:lnTo>
                    <a:pt x="551688" y="33527"/>
                  </a:lnTo>
                  <a:lnTo>
                    <a:pt x="554736" y="24383"/>
                  </a:lnTo>
                  <a:lnTo>
                    <a:pt x="533400" y="18287"/>
                  </a:lnTo>
                  <a:lnTo>
                    <a:pt x="530352" y="15239"/>
                  </a:lnTo>
                  <a:close/>
                </a:path>
                <a:path w="822960" h="822960">
                  <a:moveTo>
                    <a:pt x="560832" y="27431"/>
                  </a:moveTo>
                  <a:lnTo>
                    <a:pt x="557784" y="36575"/>
                  </a:lnTo>
                  <a:lnTo>
                    <a:pt x="569976" y="39623"/>
                  </a:lnTo>
                  <a:lnTo>
                    <a:pt x="582168" y="45719"/>
                  </a:lnTo>
                  <a:lnTo>
                    <a:pt x="585216" y="36575"/>
                  </a:lnTo>
                  <a:lnTo>
                    <a:pt x="573024" y="30479"/>
                  </a:lnTo>
                  <a:lnTo>
                    <a:pt x="560832" y="27431"/>
                  </a:lnTo>
                  <a:close/>
                </a:path>
                <a:path w="822960" h="822960">
                  <a:moveTo>
                    <a:pt x="591312" y="42671"/>
                  </a:moveTo>
                  <a:lnTo>
                    <a:pt x="588264" y="48767"/>
                  </a:lnTo>
                  <a:lnTo>
                    <a:pt x="603504" y="54863"/>
                  </a:lnTo>
                  <a:lnTo>
                    <a:pt x="609600" y="60959"/>
                  </a:lnTo>
                  <a:lnTo>
                    <a:pt x="615696" y="51815"/>
                  </a:lnTo>
                  <a:lnTo>
                    <a:pt x="606552" y="48767"/>
                  </a:lnTo>
                  <a:lnTo>
                    <a:pt x="591312" y="42671"/>
                  </a:lnTo>
                  <a:close/>
                </a:path>
                <a:path w="822960" h="822960">
                  <a:moveTo>
                    <a:pt x="621792" y="57911"/>
                  </a:moveTo>
                  <a:lnTo>
                    <a:pt x="618744" y="64007"/>
                  </a:lnTo>
                  <a:lnTo>
                    <a:pt x="637032" y="76199"/>
                  </a:lnTo>
                  <a:lnTo>
                    <a:pt x="640080" y="76199"/>
                  </a:lnTo>
                  <a:lnTo>
                    <a:pt x="643128" y="70103"/>
                  </a:lnTo>
                  <a:lnTo>
                    <a:pt x="621792" y="57911"/>
                  </a:lnTo>
                  <a:close/>
                </a:path>
                <a:path w="822960" h="822960">
                  <a:moveTo>
                    <a:pt x="676656" y="97535"/>
                  </a:moveTo>
                  <a:lnTo>
                    <a:pt x="670560" y="103631"/>
                  </a:lnTo>
                  <a:lnTo>
                    <a:pt x="688848" y="118871"/>
                  </a:lnTo>
                  <a:lnTo>
                    <a:pt x="694944" y="112775"/>
                  </a:lnTo>
                  <a:lnTo>
                    <a:pt x="676656" y="97535"/>
                  </a:lnTo>
                  <a:close/>
                </a:path>
                <a:path w="822960" h="822960">
                  <a:moveTo>
                    <a:pt x="649224" y="76199"/>
                  </a:moveTo>
                  <a:lnTo>
                    <a:pt x="646176" y="82295"/>
                  </a:lnTo>
                  <a:lnTo>
                    <a:pt x="664464" y="97535"/>
                  </a:lnTo>
                  <a:lnTo>
                    <a:pt x="670560" y="91439"/>
                  </a:lnTo>
                  <a:lnTo>
                    <a:pt x="649224" y="76199"/>
                  </a:lnTo>
                  <a:close/>
                </a:path>
                <a:path w="822960" h="822960">
                  <a:moveTo>
                    <a:pt x="725424" y="143255"/>
                  </a:moveTo>
                  <a:lnTo>
                    <a:pt x="719328" y="149351"/>
                  </a:lnTo>
                  <a:lnTo>
                    <a:pt x="722376" y="155447"/>
                  </a:lnTo>
                  <a:lnTo>
                    <a:pt x="734568" y="167639"/>
                  </a:lnTo>
                  <a:lnTo>
                    <a:pt x="740664" y="164591"/>
                  </a:lnTo>
                  <a:lnTo>
                    <a:pt x="728472" y="149351"/>
                  </a:lnTo>
                  <a:lnTo>
                    <a:pt x="725424" y="143255"/>
                  </a:lnTo>
                  <a:close/>
                </a:path>
                <a:path w="822960" h="822960">
                  <a:moveTo>
                    <a:pt x="701040" y="118871"/>
                  </a:moveTo>
                  <a:lnTo>
                    <a:pt x="697992" y="124967"/>
                  </a:lnTo>
                  <a:lnTo>
                    <a:pt x="713232" y="143255"/>
                  </a:lnTo>
                  <a:lnTo>
                    <a:pt x="719328" y="137159"/>
                  </a:lnTo>
                  <a:lnTo>
                    <a:pt x="701040" y="118871"/>
                  </a:lnTo>
                  <a:close/>
                </a:path>
                <a:path w="822960" h="822960">
                  <a:moveTo>
                    <a:pt x="746760" y="170687"/>
                  </a:moveTo>
                  <a:lnTo>
                    <a:pt x="737616" y="176783"/>
                  </a:lnTo>
                  <a:lnTo>
                    <a:pt x="746760" y="185927"/>
                  </a:lnTo>
                  <a:lnTo>
                    <a:pt x="752856" y="195071"/>
                  </a:lnTo>
                  <a:lnTo>
                    <a:pt x="758952" y="192023"/>
                  </a:lnTo>
                  <a:lnTo>
                    <a:pt x="752856" y="179831"/>
                  </a:lnTo>
                  <a:lnTo>
                    <a:pt x="746760" y="170687"/>
                  </a:lnTo>
                  <a:close/>
                </a:path>
                <a:path w="822960" h="822960">
                  <a:moveTo>
                    <a:pt x="765048" y="198119"/>
                  </a:moveTo>
                  <a:lnTo>
                    <a:pt x="755904" y="204215"/>
                  </a:lnTo>
                  <a:lnTo>
                    <a:pt x="765048" y="219455"/>
                  </a:lnTo>
                  <a:lnTo>
                    <a:pt x="768096" y="225551"/>
                  </a:lnTo>
                  <a:lnTo>
                    <a:pt x="777240" y="219455"/>
                  </a:lnTo>
                  <a:lnTo>
                    <a:pt x="774192" y="213359"/>
                  </a:lnTo>
                  <a:lnTo>
                    <a:pt x="765048" y="198119"/>
                  </a:lnTo>
                  <a:close/>
                </a:path>
                <a:path w="822960" h="822960">
                  <a:moveTo>
                    <a:pt x="780288" y="228599"/>
                  </a:moveTo>
                  <a:lnTo>
                    <a:pt x="774192" y="231647"/>
                  </a:lnTo>
                  <a:lnTo>
                    <a:pt x="783336" y="252983"/>
                  </a:lnTo>
                  <a:lnTo>
                    <a:pt x="792480" y="249935"/>
                  </a:lnTo>
                  <a:lnTo>
                    <a:pt x="789432" y="249935"/>
                  </a:lnTo>
                  <a:lnTo>
                    <a:pt x="780288" y="228599"/>
                  </a:lnTo>
                  <a:close/>
                </a:path>
                <a:path w="822960" h="822960">
                  <a:moveTo>
                    <a:pt x="795528" y="259079"/>
                  </a:moveTo>
                  <a:lnTo>
                    <a:pt x="786384" y="262127"/>
                  </a:lnTo>
                  <a:lnTo>
                    <a:pt x="795528" y="286511"/>
                  </a:lnTo>
                  <a:lnTo>
                    <a:pt x="801624" y="283463"/>
                  </a:lnTo>
                  <a:lnTo>
                    <a:pt x="795528" y="259079"/>
                  </a:lnTo>
                  <a:close/>
                </a:path>
                <a:path w="822960" h="822960">
                  <a:moveTo>
                    <a:pt x="804672" y="292607"/>
                  </a:moveTo>
                  <a:lnTo>
                    <a:pt x="798576" y="292607"/>
                  </a:lnTo>
                  <a:lnTo>
                    <a:pt x="804672" y="316991"/>
                  </a:lnTo>
                  <a:lnTo>
                    <a:pt x="810768" y="313943"/>
                  </a:lnTo>
                  <a:lnTo>
                    <a:pt x="804672" y="292607"/>
                  </a:lnTo>
                  <a:close/>
                </a:path>
                <a:path w="822960" h="822960">
                  <a:moveTo>
                    <a:pt x="813816" y="323087"/>
                  </a:moveTo>
                  <a:lnTo>
                    <a:pt x="804672" y="326135"/>
                  </a:lnTo>
                  <a:lnTo>
                    <a:pt x="807720" y="329183"/>
                  </a:lnTo>
                  <a:lnTo>
                    <a:pt x="810768" y="350519"/>
                  </a:lnTo>
                  <a:lnTo>
                    <a:pt x="816864" y="347471"/>
                  </a:lnTo>
                  <a:lnTo>
                    <a:pt x="813816" y="329183"/>
                  </a:lnTo>
                  <a:lnTo>
                    <a:pt x="813816" y="323087"/>
                  </a:lnTo>
                  <a:close/>
                </a:path>
                <a:path w="822960" h="822960">
                  <a:moveTo>
                    <a:pt x="819912" y="356615"/>
                  </a:moveTo>
                  <a:lnTo>
                    <a:pt x="810768" y="356615"/>
                  </a:lnTo>
                  <a:lnTo>
                    <a:pt x="813816" y="368807"/>
                  </a:lnTo>
                  <a:lnTo>
                    <a:pt x="813816" y="384047"/>
                  </a:lnTo>
                  <a:lnTo>
                    <a:pt x="822960" y="380999"/>
                  </a:lnTo>
                  <a:lnTo>
                    <a:pt x="819912" y="368807"/>
                  </a:lnTo>
                  <a:lnTo>
                    <a:pt x="819912" y="356615"/>
                  </a:lnTo>
                  <a:close/>
                </a:path>
                <a:path w="822960" h="822960">
                  <a:moveTo>
                    <a:pt x="822960" y="390143"/>
                  </a:moveTo>
                  <a:lnTo>
                    <a:pt x="813816" y="390143"/>
                  </a:lnTo>
                  <a:lnTo>
                    <a:pt x="813816" y="414527"/>
                  </a:lnTo>
                  <a:lnTo>
                    <a:pt x="822960" y="414527"/>
                  </a:lnTo>
                  <a:lnTo>
                    <a:pt x="822960" y="390143"/>
                  </a:lnTo>
                  <a:close/>
                </a:path>
                <a:path w="822960" h="822960">
                  <a:moveTo>
                    <a:pt x="822960" y="423671"/>
                  </a:moveTo>
                  <a:lnTo>
                    <a:pt x="813816" y="423671"/>
                  </a:lnTo>
                  <a:lnTo>
                    <a:pt x="813816" y="448055"/>
                  </a:lnTo>
                  <a:lnTo>
                    <a:pt x="819912" y="448055"/>
                  </a:lnTo>
                  <a:lnTo>
                    <a:pt x="822960" y="423671"/>
                  </a:lnTo>
                  <a:close/>
                </a:path>
                <a:path w="822960" h="822960">
                  <a:moveTo>
                    <a:pt x="819912" y="457199"/>
                  </a:moveTo>
                  <a:lnTo>
                    <a:pt x="810768" y="457199"/>
                  </a:lnTo>
                  <a:lnTo>
                    <a:pt x="807720" y="481583"/>
                  </a:lnTo>
                  <a:lnTo>
                    <a:pt x="816864" y="481583"/>
                  </a:lnTo>
                  <a:lnTo>
                    <a:pt x="819912" y="457199"/>
                  </a:lnTo>
                  <a:close/>
                </a:path>
                <a:path w="822960" h="822960">
                  <a:moveTo>
                    <a:pt x="816864" y="490727"/>
                  </a:moveTo>
                  <a:lnTo>
                    <a:pt x="807720" y="490727"/>
                  </a:lnTo>
                  <a:lnTo>
                    <a:pt x="807720" y="493775"/>
                  </a:lnTo>
                  <a:lnTo>
                    <a:pt x="801624" y="515111"/>
                  </a:lnTo>
                  <a:lnTo>
                    <a:pt x="810768" y="515111"/>
                  </a:lnTo>
                  <a:lnTo>
                    <a:pt x="813816" y="493775"/>
                  </a:lnTo>
                  <a:lnTo>
                    <a:pt x="816864" y="490727"/>
                  </a:lnTo>
                  <a:close/>
                </a:path>
                <a:path w="822960" h="822960">
                  <a:moveTo>
                    <a:pt x="798576" y="521207"/>
                  </a:moveTo>
                  <a:lnTo>
                    <a:pt x="795528" y="530351"/>
                  </a:lnTo>
                  <a:lnTo>
                    <a:pt x="792480" y="545591"/>
                  </a:lnTo>
                  <a:lnTo>
                    <a:pt x="798576" y="548639"/>
                  </a:lnTo>
                  <a:lnTo>
                    <a:pt x="804672" y="533399"/>
                  </a:lnTo>
                  <a:lnTo>
                    <a:pt x="807720" y="524255"/>
                  </a:lnTo>
                  <a:lnTo>
                    <a:pt x="798576" y="521207"/>
                  </a:lnTo>
                  <a:close/>
                </a:path>
                <a:path w="822960" h="822960">
                  <a:moveTo>
                    <a:pt x="789432" y="551687"/>
                  </a:moveTo>
                  <a:lnTo>
                    <a:pt x="783336" y="566927"/>
                  </a:lnTo>
                  <a:lnTo>
                    <a:pt x="780288" y="576071"/>
                  </a:lnTo>
                  <a:lnTo>
                    <a:pt x="786384" y="579119"/>
                  </a:lnTo>
                  <a:lnTo>
                    <a:pt x="792480" y="569975"/>
                  </a:lnTo>
                  <a:lnTo>
                    <a:pt x="795528" y="554735"/>
                  </a:lnTo>
                  <a:lnTo>
                    <a:pt x="789432" y="551687"/>
                  </a:lnTo>
                  <a:close/>
                </a:path>
                <a:path w="822960" h="822960">
                  <a:moveTo>
                    <a:pt x="777240" y="582167"/>
                  </a:moveTo>
                  <a:lnTo>
                    <a:pt x="765048" y="603503"/>
                  </a:lnTo>
                  <a:lnTo>
                    <a:pt x="765048" y="606551"/>
                  </a:lnTo>
                  <a:lnTo>
                    <a:pt x="771144" y="609599"/>
                  </a:lnTo>
                  <a:lnTo>
                    <a:pt x="774192" y="606551"/>
                  </a:lnTo>
                  <a:lnTo>
                    <a:pt x="783336" y="588263"/>
                  </a:lnTo>
                  <a:lnTo>
                    <a:pt x="777240" y="582167"/>
                  </a:lnTo>
                  <a:close/>
                </a:path>
                <a:path w="822960" h="822960">
                  <a:moveTo>
                    <a:pt x="762000" y="612647"/>
                  </a:moveTo>
                  <a:lnTo>
                    <a:pt x="746760" y="633983"/>
                  </a:lnTo>
                  <a:lnTo>
                    <a:pt x="755904" y="637031"/>
                  </a:lnTo>
                  <a:lnTo>
                    <a:pt x="768096" y="615695"/>
                  </a:lnTo>
                  <a:lnTo>
                    <a:pt x="762000" y="612647"/>
                  </a:lnTo>
                  <a:close/>
                </a:path>
                <a:path w="822960" h="822960">
                  <a:moveTo>
                    <a:pt x="743712" y="640079"/>
                  </a:moveTo>
                  <a:lnTo>
                    <a:pt x="728472" y="661415"/>
                  </a:lnTo>
                  <a:lnTo>
                    <a:pt x="734568" y="664463"/>
                  </a:lnTo>
                  <a:lnTo>
                    <a:pt x="749808" y="646175"/>
                  </a:lnTo>
                  <a:lnTo>
                    <a:pt x="743712" y="640079"/>
                  </a:lnTo>
                  <a:close/>
                </a:path>
                <a:path w="822960" h="822960">
                  <a:moveTo>
                    <a:pt x="676656" y="713231"/>
                  </a:moveTo>
                  <a:lnTo>
                    <a:pt x="667512" y="722376"/>
                  </a:lnTo>
                  <a:lnTo>
                    <a:pt x="658368" y="728471"/>
                  </a:lnTo>
                  <a:lnTo>
                    <a:pt x="664464" y="737615"/>
                  </a:lnTo>
                  <a:lnTo>
                    <a:pt x="682752" y="719327"/>
                  </a:lnTo>
                  <a:lnTo>
                    <a:pt x="676656" y="713231"/>
                  </a:lnTo>
                  <a:close/>
                </a:path>
                <a:path w="822960" h="822960">
                  <a:moveTo>
                    <a:pt x="701040" y="691895"/>
                  </a:moveTo>
                  <a:lnTo>
                    <a:pt x="697992" y="694943"/>
                  </a:lnTo>
                  <a:lnTo>
                    <a:pt x="682752" y="707135"/>
                  </a:lnTo>
                  <a:lnTo>
                    <a:pt x="688848" y="713231"/>
                  </a:lnTo>
                  <a:lnTo>
                    <a:pt x="704088" y="701039"/>
                  </a:lnTo>
                  <a:lnTo>
                    <a:pt x="707136" y="697991"/>
                  </a:lnTo>
                  <a:lnTo>
                    <a:pt x="701040" y="691895"/>
                  </a:lnTo>
                  <a:close/>
                </a:path>
                <a:path w="822960" h="822960">
                  <a:moveTo>
                    <a:pt x="722376" y="667511"/>
                  </a:moveTo>
                  <a:lnTo>
                    <a:pt x="707136" y="685799"/>
                  </a:lnTo>
                  <a:lnTo>
                    <a:pt x="713232" y="691895"/>
                  </a:lnTo>
                  <a:lnTo>
                    <a:pt x="728472" y="673607"/>
                  </a:lnTo>
                  <a:lnTo>
                    <a:pt x="722376" y="667511"/>
                  </a:lnTo>
                  <a:close/>
                </a:path>
                <a:path w="822960" h="822960">
                  <a:moveTo>
                    <a:pt x="652272" y="734567"/>
                  </a:moveTo>
                  <a:lnTo>
                    <a:pt x="637032" y="746759"/>
                  </a:lnTo>
                  <a:lnTo>
                    <a:pt x="630936" y="749807"/>
                  </a:lnTo>
                  <a:lnTo>
                    <a:pt x="637032" y="755904"/>
                  </a:lnTo>
                  <a:lnTo>
                    <a:pt x="643128" y="752855"/>
                  </a:lnTo>
                  <a:lnTo>
                    <a:pt x="655320" y="740663"/>
                  </a:lnTo>
                  <a:lnTo>
                    <a:pt x="652272" y="734567"/>
                  </a:lnTo>
                  <a:close/>
                </a:path>
                <a:path w="822960" h="822960">
                  <a:moveTo>
                    <a:pt x="624840" y="752855"/>
                  </a:moveTo>
                  <a:lnTo>
                    <a:pt x="603504" y="765047"/>
                  </a:lnTo>
                  <a:lnTo>
                    <a:pt x="606552" y="774191"/>
                  </a:lnTo>
                  <a:lnTo>
                    <a:pt x="627888" y="761999"/>
                  </a:lnTo>
                  <a:lnTo>
                    <a:pt x="624840" y="752855"/>
                  </a:lnTo>
                  <a:close/>
                </a:path>
                <a:path w="822960" h="822960">
                  <a:moveTo>
                    <a:pt x="594360" y="771143"/>
                  </a:moveTo>
                  <a:lnTo>
                    <a:pt x="573024" y="780287"/>
                  </a:lnTo>
                  <a:lnTo>
                    <a:pt x="576072" y="789431"/>
                  </a:lnTo>
                  <a:lnTo>
                    <a:pt x="600456" y="777239"/>
                  </a:lnTo>
                  <a:lnTo>
                    <a:pt x="594360" y="771143"/>
                  </a:lnTo>
                  <a:close/>
                </a:path>
                <a:path w="822960" h="822960">
                  <a:moveTo>
                    <a:pt x="566928" y="783335"/>
                  </a:moveTo>
                  <a:lnTo>
                    <a:pt x="542544" y="792479"/>
                  </a:lnTo>
                  <a:lnTo>
                    <a:pt x="545592" y="801623"/>
                  </a:lnTo>
                  <a:lnTo>
                    <a:pt x="569976" y="792479"/>
                  </a:lnTo>
                  <a:lnTo>
                    <a:pt x="566928" y="783335"/>
                  </a:lnTo>
                  <a:close/>
                </a:path>
                <a:path w="822960" h="822960">
                  <a:moveTo>
                    <a:pt x="533400" y="795527"/>
                  </a:moveTo>
                  <a:lnTo>
                    <a:pt x="530352" y="795527"/>
                  </a:lnTo>
                  <a:lnTo>
                    <a:pt x="509016" y="801623"/>
                  </a:lnTo>
                  <a:lnTo>
                    <a:pt x="512064" y="810767"/>
                  </a:lnTo>
                  <a:lnTo>
                    <a:pt x="533400" y="804671"/>
                  </a:lnTo>
                  <a:lnTo>
                    <a:pt x="536448" y="801623"/>
                  </a:lnTo>
                  <a:lnTo>
                    <a:pt x="533400" y="795527"/>
                  </a:lnTo>
                  <a:close/>
                </a:path>
                <a:path w="822960" h="822960">
                  <a:moveTo>
                    <a:pt x="502920" y="804671"/>
                  </a:moveTo>
                  <a:lnTo>
                    <a:pt x="493776" y="807719"/>
                  </a:lnTo>
                  <a:lnTo>
                    <a:pt x="478536" y="807719"/>
                  </a:lnTo>
                  <a:lnTo>
                    <a:pt x="478536" y="816863"/>
                  </a:lnTo>
                  <a:lnTo>
                    <a:pt x="493776" y="813815"/>
                  </a:lnTo>
                  <a:lnTo>
                    <a:pt x="505968" y="810767"/>
                  </a:lnTo>
                  <a:lnTo>
                    <a:pt x="502920" y="804671"/>
                  </a:lnTo>
                  <a:close/>
                </a:path>
                <a:path w="822960" h="822960">
                  <a:moveTo>
                    <a:pt x="469392" y="810767"/>
                  </a:moveTo>
                  <a:lnTo>
                    <a:pt x="451104" y="813815"/>
                  </a:lnTo>
                  <a:lnTo>
                    <a:pt x="445008" y="813815"/>
                  </a:lnTo>
                  <a:lnTo>
                    <a:pt x="445008" y="819911"/>
                  </a:lnTo>
                  <a:lnTo>
                    <a:pt x="454152" y="819911"/>
                  </a:lnTo>
                  <a:lnTo>
                    <a:pt x="472440" y="816863"/>
                  </a:lnTo>
                  <a:lnTo>
                    <a:pt x="469392" y="810767"/>
                  </a:lnTo>
                  <a:close/>
                </a:path>
                <a:path w="822960" h="822960">
                  <a:moveTo>
                    <a:pt x="435864" y="813815"/>
                  </a:moveTo>
                  <a:lnTo>
                    <a:pt x="411480" y="813815"/>
                  </a:lnTo>
                  <a:lnTo>
                    <a:pt x="411480" y="822959"/>
                  </a:lnTo>
                  <a:lnTo>
                    <a:pt x="438912" y="819911"/>
                  </a:lnTo>
                  <a:lnTo>
                    <a:pt x="435864" y="813815"/>
                  </a:lnTo>
                  <a:close/>
                </a:path>
                <a:path w="822960" h="822960">
                  <a:moveTo>
                    <a:pt x="405384" y="813815"/>
                  </a:moveTo>
                  <a:lnTo>
                    <a:pt x="377952" y="813815"/>
                  </a:lnTo>
                  <a:lnTo>
                    <a:pt x="377952" y="819911"/>
                  </a:lnTo>
                  <a:lnTo>
                    <a:pt x="405384" y="822959"/>
                  </a:lnTo>
                  <a:lnTo>
                    <a:pt x="405384" y="813815"/>
                  </a:lnTo>
                  <a:close/>
                </a:path>
                <a:path w="822960" h="822960">
                  <a:moveTo>
                    <a:pt x="347472" y="807719"/>
                  </a:moveTo>
                  <a:lnTo>
                    <a:pt x="344424" y="816863"/>
                  </a:lnTo>
                  <a:lnTo>
                    <a:pt x="368808" y="819911"/>
                  </a:lnTo>
                  <a:lnTo>
                    <a:pt x="371856" y="819911"/>
                  </a:lnTo>
                  <a:lnTo>
                    <a:pt x="371856" y="813815"/>
                  </a:lnTo>
                  <a:lnTo>
                    <a:pt x="368808" y="810767"/>
                  </a:lnTo>
                  <a:lnTo>
                    <a:pt x="347472" y="807719"/>
                  </a:lnTo>
                  <a:close/>
                </a:path>
                <a:path w="822960" h="822960">
                  <a:moveTo>
                    <a:pt x="313944" y="801623"/>
                  </a:moveTo>
                  <a:lnTo>
                    <a:pt x="310896" y="810767"/>
                  </a:lnTo>
                  <a:lnTo>
                    <a:pt x="329184" y="813815"/>
                  </a:lnTo>
                  <a:lnTo>
                    <a:pt x="338328" y="816863"/>
                  </a:lnTo>
                  <a:lnTo>
                    <a:pt x="338328" y="807719"/>
                  </a:lnTo>
                  <a:lnTo>
                    <a:pt x="329184" y="807719"/>
                  </a:lnTo>
                  <a:lnTo>
                    <a:pt x="313944" y="801623"/>
                  </a:lnTo>
                  <a:close/>
                </a:path>
                <a:path w="822960" h="822960">
                  <a:moveTo>
                    <a:pt x="283464" y="792479"/>
                  </a:moveTo>
                  <a:lnTo>
                    <a:pt x="280416" y="801623"/>
                  </a:lnTo>
                  <a:lnTo>
                    <a:pt x="289560" y="804671"/>
                  </a:lnTo>
                  <a:lnTo>
                    <a:pt x="304800" y="807719"/>
                  </a:lnTo>
                  <a:lnTo>
                    <a:pt x="304800" y="798576"/>
                  </a:lnTo>
                  <a:lnTo>
                    <a:pt x="292608" y="795527"/>
                  </a:lnTo>
                  <a:lnTo>
                    <a:pt x="283464" y="792479"/>
                  </a:lnTo>
                  <a:close/>
                </a:path>
                <a:path w="822960" h="822960">
                  <a:moveTo>
                    <a:pt x="252984" y="780287"/>
                  </a:moveTo>
                  <a:lnTo>
                    <a:pt x="246888" y="789431"/>
                  </a:lnTo>
                  <a:lnTo>
                    <a:pt x="249936" y="789431"/>
                  </a:lnTo>
                  <a:lnTo>
                    <a:pt x="271272" y="798576"/>
                  </a:lnTo>
                  <a:lnTo>
                    <a:pt x="274320" y="789431"/>
                  </a:lnTo>
                  <a:lnTo>
                    <a:pt x="252984" y="783335"/>
                  </a:lnTo>
                  <a:lnTo>
                    <a:pt x="252984" y="780287"/>
                  </a:lnTo>
                  <a:close/>
                </a:path>
                <a:path w="822960" h="822960">
                  <a:moveTo>
                    <a:pt x="222504" y="768095"/>
                  </a:moveTo>
                  <a:lnTo>
                    <a:pt x="219456" y="774191"/>
                  </a:lnTo>
                  <a:lnTo>
                    <a:pt x="240792" y="786383"/>
                  </a:lnTo>
                  <a:lnTo>
                    <a:pt x="243840" y="777239"/>
                  </a:lnTo>
                  <a:lnTo>
                    <a:pt x="222504" y="768095"/>
                  </a:lnTo>
                  <a:close/>
                </a:path>
                <a:path w="822960" h="822960">
                  <a:moveTo>
                    <a:pt x="192024" y="749807"/>
                  </a:moveTo>
                  <a:lnTo>
                    <a:pt x="188976" y="755904"/>
                  </a:lnTo>
                  <a:lnTo>
                    <a:pt x="210312" y="771143"/>
                  </a:lnTo>
                  <a:lnTo>
                    <a:pt x="213360" y="761999"/>
                  </a:lnTo>
                  <a:lnTo>
                    <a:pt x="192024" y="749807"/>
                  </a:lnTo>
                  <a:close/>
                </a:path>
                <a:path w="822960" h="822960">
                  <a:moveTo>
                    <a:pt x="167640" y="731519"/>
                  </a:moveTo>
                  <a:lnTo>
                    <a:pt x="161544" y="737615"/>
                  </a:lnTo>
                  <a:lnTo>
                    <a:pt x="179832" y="752855"/>
                  </a:lnTo>
                  <a:lnTo>
                    <a:pt x="182880" y="752855"/>
                  </a:lnTo>
                  <a:lnTo>
                    <a:pt x="185928" y="746759"/>
                  </a:lnTo>
                  <a:lnTo>
                    <a:pt x="167640" y="731519"/>
                  </a:lnTo>
                  <a:close/>
                </a:path>
                <a:path w="822960" h="822960">
                  <a:moveTo>
                    <a:pt x="140208" y="710183"/>
                  </a:moveTo>
                  <a:lnTo>
                    <a:pt x="134112" y="716279"/>
                  </a:lnTo>
                  <a:lnTo>
                    <a:pt x="149352" y="728471"/>
                  </a:lnTo>
                  <a:lnTo>
                    <a:pt x="155448" y="731519"/>
                  </a:lnTo>
                  <a:lnTo>
                    <a:pt x="158496" y="725423"/>
                  </a:lnTo>
                  <a:lnTo>
                    <a:pt x="155448" y="722376"/>
                  </a:lnTo>
                  <a:lnTo>
                    <a:pt x="140208" y="710183"/>
                  </a:lnTo>
                  <a:close/>
                </a:path>
                <a:path w="822960" h="822960">
                  <a:moveTo>
                    <a:pt x="118872" y="685799"/>
                  </a:moveTo>
                  <a:lnTo>
                    <a:pt x="112776" y="691895"/>
                  </a:lnTo>
                  <a:lnTo>
                    <a:pt x="118872" y="701039"/>
                  </a:lnTo>
                  <a:lnTo>
                    <a:pt x="128016" y="710183"/>
                  </a:lnTo>
                  <a:lnTo>
                    <a:pt x="134112" y="704087"/>
                  </a:lnTo>
                  <a:lnTo>
                    <a:pt x="124968" y="694943"/>
                  </a:lnTo>
                  <a:lnTo>
                    <a:pt x="118872" y="685799"/>
                  </a:lnTo>
                  <a:close/>
                </a:path>
                <a:path w="822960" h="822960">
                  <a:moveTo>
                    <a:pt x="94488" y="661415"/>
                  </a:moveTo>
                  <a:lnTo>
                    <a:pt x="88392" y="667511"/>
                  </a:lnTo>
                  <a:lnTo>
                    <a:pt x="106680" y="685799"/>
                  </a:lnTo>
                  <a:lnTo>
                    <a:pt x="112776" y="679704"/>
                  </a:lnTo>
                  <a:lnTo>
                    <a:pt x="94488" y="661415"/>
                  </a:lnTo>
                  <a:close/>
                </a:path>
                <a:path w="822960" h="822960">
                  <a:moveTo>
                    <a:pt x="76200" y="637031"/>
                  </a:moveTo>
                  <a:lnTo>
                    <a:pt x="70104" y="640079"/>
                  </a:lnTo>
                  <a:lnTo>
                    <a:pt x="85344" y="661415"/>
                  </a:lnTo>
                  <a:lnTo>
                    <a:pt x="91440" y="655319"/>
                  </a:lnTo>
                  <a:lnTo>
                    <a:pt x="76200" y="637031"/>
                  </a:lnTo>
                  <a:close/>
                </a:path>
                <a:path w="822960" h="822960">
                  <a:moveTo>
                    <a:pt x="57912" y="606551"/>
                  </a:moveTo>
                  <a:lnTo>
                    <a:pt x="51816" y="612647"/>
                  </a:lnTo>
                  <a:lnTo>
                    <a:pt x="64008" y="633983"/>
                  </a:lnTo>
                  <a:lnTo>
                    <a:pt x="73152" y="627887"/>
                  </a:lnTo>
                  <a:lnTo>
                    <a:pt x="57912" y="606551"/>
                  </a:lnTo>
                  <a:close/>
                </a:path>
                <a:path w="822960" h="822960">
                  <a:moveTo>
                    <a:pt x="42672" y="576071"/>
                  </a:moveTo>
                  <a:lnTo>
                    <a:pt x="36576" y="582167"/>
                  </a:lnTo>
                  <a:lnTo>
                    <a:pt x="48768" y="603503"/>
                  </a:lnTo>
                  <a:lnTo>
                    <a:pt x="54864" y="600455"/>
                  </a:lnTo>
                  <a:lnTo>
                    <a:pt x="42672" y="576071"/>
                  </a:lnTo>
                  <a:close/>
                </a:path>
                <a:path w="822960" h="822960">
                  <a:moveTo>
                    <a:pt x="30480" y="545591"/>
                  </a:moveTo>
                  <a:lnTo>
                    <a:pt x="24384" y="548639"/>
                  </a:lnTo>
                  <a:lnTo>
                    <a:pt x="30480" y="569975"/>
                  </a:lnTo>
                  <a:lnTo>
                    <a:pt x="33528" y="573023"/>
                  </a:lnTo>
                  <a:lnTo>
                    <a:pt x="39624" y="569975"/>
                  </a:lnTo>
                  <a:lnTo>
                    <a:pt x="39624" y="566927"/>
                  </a:lnTo>
                  <a:lnTo>
                    <a:pt x="30480" y="545591"/>
                  </a:lnTo>
                  <a:close/>
                </a:path>
                <a:path w="822960" h="822960">
                  <a:moveTo>
                    <a:pt x="21336" y="515111"/>
                  </a:moveTo>
                  <a:lnTo>
                    <a:pt x="15240" y="518159"/>
                  </a:lnTo>
                  <a:lnTo>
                    <a:pt x="18288" y="533399"/>
                  </a:lnTo>
                  <a:lnTo>
                    <a:pt x="21336" y="542543"/>
                  </a:lnTo>
                  <a:lnTo>
                    <a:pt x="27432" y="539495"/>
                  </a:lnTo>
                  <a:lnTo>
                    <a:pt x="24384" y="530351"/>
                  </a:lnTo>
                  <a:lnTo>
                    <a:pt x="21336" y="515111"/>
                  </a:lnTo>
                  <a:close/>
                </a:path>
                <a:path w="822960" h="822960">
                  <a:moveTo>
                    <a:pt x="15240" y="484631"/>
                  </a:moveTo>
                  <a:lnTo>
                    <a:pt x="6096" y="484631"/>
                  </a:lnTo>
                  <a:lnTo>
                    <a:pt x="9144" y="493775"/>
                  </a:lnTo>
                  <a:lnTo>
                    <a:pt x="12192" y="509015"/>
                  </a:lnTo>
                  <a:lnTo>
                    <a:pt x="21336" y="505967"/>
                  </a:lnTo>
                  <a:lnTo>
                    <a:pt x="15240" y="490727"/>
                  </a:lnTo>
                  <a:lnTo>
                    <a:pt x="15240" y="484631"/>
                  </a:lnTo>
                  <a:close/>
                </a:path>
              </a:pathLst>
            </a:custGeom>
            <a:solidFill>
              <a:srgbClr val="FFE600"/>
            </a:solidFill>
          </p:spPr>
          <p:txBody>
            <a:bodyPr wrap="square" lIns="0" tIns="0" rIns="0" bIns="0" rtlCol="0"/>
            <a:lstStyle/>
            <a:p>
              <a:endParaRPr/>
            </a:p>
          </p:txBody>
        </p:sp>
        <p:sp>
          <p:nvSpPr>
            <p:cNvPr id="43" name="object 21">
              <a:extLst>
                <a:ext uri="{FF2B5EF4-FFF2-40B4-BE49-F238E27FC236}">
                  <a16:creationId xmlns:a16="http://schemas.microsoft.com/office/drawing/2014/main" id="{4A06F2E4-5A44-46B6-AAA5-B23B24B02217}"/>
                </a:ext>
              </a:extLst>
            </p:cNvPr>
            <p:cNvSpPr/>
            <p:nvPr/>
          </p:nvSpPr>
          <p:spPr>
            <a:xfrm>
              <a:off x="5013959" y="3148583"/>
              <a:ext cx="768350" cy="768350"/>
            </a:xfrm>
            <a:custGeom>
              <a:avLst/>
              <a:gdLst/>
              <a:ahLst/>
              <a:cxnLst/>
              <a:rect l="l" t="t" r="r" b="b"/>
              <a:pathLst>
                <a:path w="768350" h="768350">
                  <a:moveTo>
                    <a:pt x="384048" y="0"/>
                  </a:moveTo>
                  <a:lnTo>
                    <a:pt x="335626" y="2971"/>
                  </a:lnTo>
                  <a:lnTo>
                    <a:pt x="289070" y="11653"/>
                  </a:lnTo>
                  <a:lnTo>
                    <a:pt x="244727" y="25696"/>
                  </a:lnTo>
                  <a:lnTo>
                    <a:pt x="202949" y="44750"/>
                  </a:lnTo>
                  <a:lnTo>
                    <a:pt x="164084" y="68465"/>
                  </a:lnTo>
                  <a:lnTo>
                    <a:pt x="128482" y="96492"/>
                  </a:lnTo>
                  <a:lnTo>
                    <a:pt x="96492" y="128482"/>
                  </a:lnTo>
                  <a:lnTo>
                    <a:pt x="68465" y="164084"/>
                  </a:lnTo>
                  <a:lnTo>
                    <a:pt x="44750" y="202949"/>
                  </a:lnTo>
                  <a:lnTo>
                    <a:pt x="25696" y="244727"/>
                  </a:lnTo>
                  <a:lnTo>
                    <a:pt x="11653" y="289070"/>
                  </a:lnTo>
                  <a:lnTo>
                    <a:pt x="2971" y="335626"/>
                  </a:lnTo>
                  <a:lnTo>
                    <a:pt x="0" y="384048"/>
                  </a:lnTo>
                  <a:lnTo>
                    <a:pt x="2971" y="431869"/>
                  </a:lnTo>
                  <a:lnTo>
                    <a:pt x="11653" y="478018"/>
                  </a:lnTo>
                  <a:lnTo>
                    <a:pt x="25696" y="522119"/>
                  </a:lnTo>
                  <a:lnTo>
                    <a:pt x="44750" y="563798"/>
                  </a:lnTo>
                  <a:lnTo>
                    <a:pt x="68465" y="602679"/>
                  </a:lnTo>
                  <a:lnTo>
                    <a:pt x="96492" y="638390"/>
                  </a:lnTo>
                  <a:lnTo>
                    <a:pt x="128482" y="670554"/>
                  </a:lnTo>
                  <a:lnTo>
                    <a:pt x="164084" y="698798"/>
                  </a:lnTo>
                  <a:lnTo>
                    <a:pt x="202949" y="722746"/>
                  </a:lnTo>
                  <a:lnTo>
                    <a:pt x="244727" y="742024"/>
                  </a:lnTo>
                  <a:lnTo>
                    <a:pt x="289070" y="756259"/>
                  </a:lnTo>
                  <a:lnTo>
                    <a:pt x="335626" y="765074"/>
                  </a:lnTo>
                  <a:lnTo>
                    <a:pt x="384048" y="768096"/>
                  </a:lnTo>
                  <a:lnTo>
                    <a:pt x="431869" y="765074"/>
                  </a:lnTo>
                  <a:lnTo>
                    <a:pt x="478018" y="756259"/>
                  </a:lnTo>
                  <a:lnTo>
                    <a:pt x="522119" y="742024"/>
                  </a:lnTo>
                  <a:lnTo>
                    <a:pt x="563798" y="722746"/>
                  </a:lnTo>
                  <a:lnTo>
                    <a:pt x="602679" y="698798"/>
                  </a:lnTo>
                  <a:lnTo>
                    <a:pt x="638390" y="670554"/>
                  </a:lnTo>
                  <a:lnTo>
                    <a:pt x="670554" y="638390"/>
                  </a:lnTo>
                  <a:lnTo>
                    <a:pt x="698798" y="602679"/>
                  </a:lnTo>
                  <a:lnTo>
                    <a:pt x="722746" y="563798"/>
                  </a:lnTo>
                  <a:lnTo>
                    <a:pt x="742024" y="522119"/>
                  </a:lnTo>
                  <a:lnTo>
                    <a:pt x="756259" y="478018"/>
                  </a:lnTo>
                  <a:lnTo>
                    <a:pt x="765074" y="431869"/>
                  </a:lnTo>
                  <a:lnTo>
                    <a:pt x="768096" y="384048"/>
                  </a:lnTo>
                  <a:lnTo>
                    <a:pt x="765074" y="335626"/>
                  </a:lnTo>
                  <a:lnTo>
                    <a:pt x="756259" y="289070"/>
                  </a:lnTo>
                  <a:lnTo>
                    <a:pt x="742024" y="244727"/>
                  </a:lnTo>
                  <a:lnTo>
                    <a:pt x="722746" y="202949"/>
                  </a:lnTo>
                  <a:lnTo>
                    <a:pt x="698798" y="164084"/>
                  </a:lnTo>
                  <a:lnTo>
                    <a:pt x="670554" y="128482"/>
                  </a:lnTo>
                  <a:lnTo>
                    <a:pt x="638390" y="96492"/>
                  </a:lnTo>
                  <a:lnTo>
                    <a:pt x="602679" y="68465"/>
                  </a:lnTo>
                  <a:lnTo>
                    <a:pt x="563798" y="44750"/>
                  </a:lnTo>
                  <a:lnTo>
                    <a:pt x="522119" y="25696"/>
                  </a:lnTo>
                  <a:lnTo>
                    <a:pt x="478018" y="11653"/>
                  </a:lnTo>
                  <a:lnTo>
                    <a:pt x="431869" y="2971"/>
                  </a:lnTo>
                  <a:lnTo>
                    <a:pt x="384048" y="0"/>
                  </a:lnTo>
                  <a:close/>
                </a:path>
              </a:pathLst>
            </a:custGeom>
            <a:solidFill>
              <a:srgbClr val="797991"/>
            </a:solidFill>
          </p:spPr>
          <p:txBody>
            <a:bodyPr wrap="square" lIns="0" tIns="0" rIns="0" bIns="0" rtlCol="0"/>
            <a:lstStyle/>
            <a:p>
              <a:endParaRPr/>
            </a:p>
          </p:txBody>
        </p:sp>
        <p:sp>
          <p:nvSpPr>
            <p:cNvPr id="44" name="object 22">
              <a:extLst>
                <a:ext uri="{FF2B5EF4-FFF2-40B4-BE49-F238E27FC236}">
                  <a16:creationId xmlns:a16="http://schemas.microsoft.com/office/drawing/2014/main" id="{C6126947-16EA-4AC1-907E-2CB86EE9A99C}"/>
                </a:ext>
              </a:extLst>
            </p:cNvPr>
            <p:cNvSpPr/>
            <p:nvPr/>
          </p:nvSpPr>
          <p:spPr>
            <a:xfrm>
              <a:off x="4983479" y="3118103"/>
              <a:ext cx="822960" cy="822960"/>
            </a:xfrm>
            <a:custGeom>
              <a:avLst/>
              <a:gdLst/>
              <a:ahLst/>
              <a:cxnLst/>
              <a:rect l="l" t="t" r="r" b="b"/>
              <a:pathLst>
                <a:path w="822960" h="822960">
                  <a:moveTo>
                    <a:pt x="9144" y="451103"/>
                  </a:moveTo>
                  <a:lnTo>
                    <a:pt x="3048" y="454151"/>
                  </a:lnTo>
                  <a:lnTo>
                    <a:pt x="6096" y="475487"/>
                  </a:lnTo>
                  <a:lnTo>
                    <a:pt x="12192" y="475487"/>
                  </a:lnTo>
                  <a:lnTo>
                    <a:pt x="9144" y="451103"/>
                  </a:lnTo>
                  <a:close/>
                </a:path>
                <a:path w="822960" h="822960">
                  <a:moveTo>
                    <a:pt x="9144" y="426719"/>
                  </a:moveTo>
                  <a:lnTo>
                    <a:pt x="0" y="426719"/>
                  </a:lnTo>
                  <a:lnTo>
                    <a:pt x="3048" y="454151"/>
                  </a:lnTo>
                  <a:lnTo>
                    <a:pt x="9144" y="451103"/>
                  </a:lnTo>
                  <a:lnTo>
                    <a:pt x="9144" y="426719"/>
                  </a:lnTo>
                  <a:close/>
                </a:path>
                <a:path w="822960" h="822960">
                  <a:moveTo>
                    <a:pt x="9144" y="393191"/>
                  </a:moveTo>
                  <a:lnTo>
                    <a:pt x="0" y="393191"/>
                  </a:lnTo>
                  <a:lnTo>
                    <a:pt x="0" y="420623"/>
                  </a:lnTo>
                  <a:lnTo>
                    <a:pt x="9144" y="417575"/>
                  </a:lnTo>
                  <a:lnTo>
                    <a:pt x="9144" y="393191"/>
                  </a:lnTo>
                  <a:close/>
                </a:path>
                <a:path w="822960" h="822960">
                  <a:moveTo>
                    <a:pt x="3048" y="359663"/>
                  </a:moveTo>
                  <a:lnTo>
                    <a:pt x="3048" y="368807"/>
                  </a:lnTo>
                  <a:lnTo>
                    <a:pt x="0" y="387095"/>
                  </a:lnTo>
                  <a:lnTo>
                    <a:pt x="9144" y="387095"/>
                  </a:lnTo>
                  <a:lnTo>
                    <a:pt x="9144" y="368807"/>
                  </a:lnTo>
                  <a:lnTo>
                    <a:pt x="12192" y="362711"/>
                  </a:lnTo>
                  <a:lnTo>
                    <a:pt x="3048" y="359663"/>
                  </a:lnTo>
                  <a:close/>
                </a:path>
                <a:path w="822960" h="822960">
                  <a:moveTo>
                    <a:pt x="9144" y="326135"/>
                  </a:moveTo>
                  <a:lnTo>
                    <a:pt x="9144" y="329183"/>
                  </a:lnTo>
                  <a:lnTo>
                    <a:pt x="3048" y="353567"/>
                  </a:lnTo>
                  <a:lnTo>
                    <a:pt x="12192" y="353567"/>
                  </a:lnTo>
                  <a:lnTo>
                    <a:pt x="15240" y="329183"/>
                  </a:lnTo>
                  <a:lnTo>
                    <a:pt x="9144" y="326135"/>
                  </a:lnTo>
                  <a:close/>
                </a:path>
                <a:path w="822960" h="822960">
                  <a:moveTo>
                    <a:pt x="24384" y="295655"/>
                  </a:moveTo>
                  <a:lnTo>
                    <a:pt x="15240" y="295655"/>
                  </a:lnTo>
                  <a:lnTo>
                    <a:pt x="9144" y="320039"/>
                  </a:lnTo>
                  <a:lnTo>
                    <a:pt x="18288" y="320039"/>
                  </a:lnTo>
                  <a:lnTo>
                    <a:pt x="24384" y="295655"/>
                  </a:lnTo>
                  <a:close/>
                </a:path>
                <a:path w="822960" h="822960">
                  <a:moveTo>
                    <a:pt x="27432" y="262127"/>
                  </a:moveTo>
                  <a:lnTo>
                    <a:pt x="18288" y="286511"/>
                  </a:lnTo>
                  <a:lnTo>
                    <a:pt x="27432" y="289559"/>
                  </a:lnTo>
                  <a:lnTo>
                    <a:pt x="36576" y="265175"/>
                  </a:lnTo>
                  <a:lnTo>
                    <a:pt x="27432" y="262127"/>
                  </a:lnTo>
                  <a:close/>
                </a:path>
                <a:path w="822960" h="822960">
                  <a:moveTo>
                    <a:pt x="39624" y="231647"/>
                  </a:moveTo>
                  <a:lnTo>
                    <a:pt x="30480" y="249935"/>
                  </a:lnTo>
                  <a:lnTo>
                    <a:pt x="30480" y="256031"/>
                  </a:lnTo>
                  <a:lnTo>
                    <a:pt x="39624" y="259079"/>
                  </a:lnTo>
                  <a:lnTo>
                    <a:pt x="39624" y="252983"/>
                  </a:lnTo>
                  <a:lnTo>
                    <a:pt x="48768" y="234695"/>
                  </a:lnTo>
                  <a:lnTo>
                    <a:pt x="39624" y="231647"/>
                  </a:lnTo>
                  <a:close/>
                </a:path>
                <a:path w="822960" h="822960">
                  <a:moveTo>
                    <a:pt x="57912" y="201167"/>
                  </a:moveTo>
                  <a:lnTo>
                    <a:pt x="48768" y="213359"/>
                  </a:lnTo>
                  <a:lnTo>
                    <a:pt x="45720" y="225551"/>
                  </a:lnTo>
                  <a:lnTo>
                    <a:pt x="51816" y="228599"/>
                  </a:lnTo>
                  <a:lnTo>
                    <a:pt x="57912" y="219455"/>
                  </a:lnTo>
                  <a:lnTo>
                    <a:pt x="64008" y="207263"/>
                  </a:lnTo>
                  <a:lnTo>
                    <a:pt x="57912" y="201167"/>
                  </a:lnTo>
                  <a:close/>
                </a:path>
                <a:path w="822960" h="822960">
                  <a:moveTo>
                    <a:pt x="76200" y="173735"/>
                  </a:moveTo>
                  <a:lnTo>
                    <a:pt x="70104" y="179831"/>
                  </a:lnTo>
                  <a:lnTo>
                    <a:pt x="60960" y="195071"/>
                  </a:lnTo>
                  <a:lnTo>
                    <a:pt x="67056" y="198119"/>
                  </a:lnTo>
                  <a:lnTo>
                    <a:pt x="76200" y="185927"/>
                  </a:lnTo>
                  <a:lnTo>
                    <a:pt x="82296" y="179831"/>
                  </a:lnTo>
                  <a:lnTo>
                    <a:pt x="76200" y="173735"/>
                  </a:lnTo>
                  <a:close/>
                </a:path>
                <a:path w="822960" h="822960">
                  <a:moveTo>
                    <a:pt x="94488" y="146303"/>
                  </a:moveTo>
                  <a:lnTo>
                    <a:pt x="94488" y="149351"/>
                  </a:lnTo>
                  <a:lnTo>
                    <a:pt x="79248" y="167639"/>
                  </a:lnTo>
                  <a:lnTo>
                    <a:pt x="85344" y="170687"/>
                  </a:lnTo>
                  <a:lnTo>
                    <a:pt x="100584" y="152399"/>
                  </a:lnTo>
                  <a:lnTo>
                    <a:pt x="94488" y="146303"/>
                  </a:lnTo>
                  <a:close/>
                </a:path>
                <a:path w="822960" h="822960">
                  <a:moveTo>
                    <a:pt x="118872" y="121919"/>
                  </a:moveTo>
                  <a:lnTo>
                    <a:pt x="100584" y="140207"/>
                  </a:lnTo>
                  <a:lnTo>
                    <a:pt x="106680" y="146303"/>
                  </a:lnTo>
                  <a:lnTo>
                    <a:pt x="124968" y="128015"/>
                  </a:lnTo>
                  <a:lnTo>
                    <a:pt x="118872" y="121919"/>
                  </a:lnTo>
                  <a:close/>
                </a:path>
                <a:path w="822960" h="822960">
                  <a:moveTo>
                    <a:pt x="143256" y="97535"/>
                  </a:moveTo>
                  <a:lnTo>
                    <a:pt x="124968" y="115823"/>
                  </a:lnTo>
                  <a:lnTo>
                    <a:pt x="131064" y="121919"/>
                  </a:lnTo>
                  <a:lnTo>
                    <a:pt x="149352" y="103631"/>
                  </a:lnTo>
                  <a:lnTo>
                    <a:pt x="143256" y="97535"/>
                  </a:lnTo>
                  <a:close/>
                </a:path>
                <a:path w="822960" h="822960">
                  <a:moveTo>
                    <a:pt x="170688" y="79247"/>
                  </a:moveTo>
                  <a:lnTo>
                    <a:pt x="149352" y="94487"/>
                  </a:lnTo>
                  <a:lnTo>
                    <a:pt x="155448" y="100583"/>
                  </a:lnTo>
                  <a:lnTo>
                    <a:pt x="173736" y="85343"/>
                  </a:lnTo>
                  <a:lnTo>
                    <a:pt x="170688" y="79247"/>
                  </a:lnTo>
                  <a:close/>
                </a:path>
                <a:path w="822960" h="822960">
                  <a:moveTo>
                    <a:pt x="198120" y="57911"/>
                  </a:moveTo>
                  <a:lnTo>
                    <a:pt x="179832" y="70103"/>
                  </a:lnTo>
                  <a:lnTo>
                    <a:pt x="176784" y="73151"/>
                  </a:lnTo>
                  <a:lnTo>
                    <a:pt x="179832" y="79247"/>
                  </a:lnTo>
                  <a:lnTo>
                    <a:pt x="185928" y="76199"/>
                  </a:lnTo>
                  <a:lnTo>
                    <a:pt x="201168" y="67055"/>
                  </a:lnTo>
                  <a:lnTo>
                    <a:pt x="198120" y="57911"/>
                  </a:lnTo>
                  <a:close/>
                </a:path>
                <a:path w="822960" h="822960">
                  <a:moveTo>
                    <a:pt x="225552" y="42671"/>
                  </a:moveTo>
                  <a:lnTo>
                    <a:pt x="216408" y="48767"/>
                  </a:lnTo>
                  <a:lnTo>
                    <a:pt x="204216" y="54863"/>
                  </a:lnTo>
                  <a:lnTo>
                    <a:pt x="210312" y="60959"/>
                  </a:lnTo>
                  <a:lnTo>
                    <a:pt x="219456" y="54863"/>
                  </a:lnTo>
                  <a:lnTo>
                    <a:pt x="231648" y="51815"/>
                  </a:lnTo>
                  <a:lnTo>
                    <a:pt x="225552" y="42671"/>
                  </a:lnTo>
                  <a:close/>
                </a:path>
                <a:path w="822960" h="822960">
                  <a:moveTo>
                    <a:pt x="259080" y="27431"/>
                  </a:moveTo>
                  <a:lnTo>
                    <a:pt x="249936" y="30479"/>
                  </a:lnTo>
                  <a:lnTo>
                    <a:pt x="234696" y="39623"/>
                  </a:lnTo>
                  <a:lnTo>
                    <a:pt x="237744" y="45719"/>
                  </a:lnTo>
                  <a:lnTo>
                    <a:pt x="256032" y="39623"/>
                  </a:lnTo>
                  <a:lnTo>
                    <a:pt x="259080" y="36575"/>
                  </a:lnTo>
                  <a:lnTo>
                    <a:pt x="259080" y="27431"/>
                  </a:lnTo>
                  <a:close/>
                </a:path>
                <a:path w="822960" h="822960">
                  <a:moveTo>
                    <a:pt x="289560" y="18287"/>
                  </a:moveTo>
                  <a:lnTo>
                    <a:pt x="265176" y="27431"/>
                  </a:lnTo>
                  <a:lnTo>
                    <a:pt x="268224" y="33527"/>
                  </a:lnTo>
                  <a:lnTo>
                    <a:pt x="292608" y="24383"/>
                  </a:lnTo>
                  <a:lnTo>
                    <a:pt x="289560" y="18287"/>
                  </a:lnTo>
                  <a:close/>
                </a:path>
                <a:path w="822960" h="822960">
                  <a:moveTo>
                    <a:pt x="323088" y="9143"/>
                  </a:moveTo>
                  <a:lnTo>
                    <a:pt x="298704" y="15239"/>
                  </a:lnTo>
                  <a:lnTo>
                    <a:pt x="298704" y="24383"/>
                  </a:lnTo>
                  <a:lnTo>
                    <a:pt x="323088" y="18287"/>
                  </a:lnTo>
                  <a:lnTo>
                    <a:pt x="323088" y="9143"/>
                  </a:lnTo>
                  <a:close/>
                </a:path>
                <a:path w="822960" h="822960">
                  <a:moveTo>
                    <a:pt x="353568" y="3047"/>
                  </a:moveTo>
                  <a:lnTo>
                    <a:pt x="329184" y="6095"/>
                  </a:lnTo>
                  <a:lnTo>
                    <a:pt x="332232" y="15239"/>
                  </a:lnTo>
                  <a:lnTo>
                    <a:pt x="356616" y="12191"/>
                  </a:lnTo>
                  <a:lnTo>
                    <a:pt x="353568" y="3047"/>
                  </a:lnTo>
                  <a:close/>
                </a:path>
                <a:path w="822960" h="822960">
                  <a:moveTo>
                    <a:pt x="390144" y="0"/>
                  </a:moveTo>
                  <a:lnTo>
                    <a:pt x="368808" y="0"/>
                  </a:lnTo>
                  <a:lnTo>
                    <a:pt x="362712" y="3047"/>
                  </a:lnTo>
                  <a:lnTo>
                    <a:pt x="365760" y="9143"/>
                  </a:lnTo>
                  <a:lnTo>
                    <a:pt x="390144" y="9143"/>
                  </a:lnTo>
                  <a:lnTo>
                    <a:pt x="390144" y="0"/>
                  </a:lnTo>
                  <a:close/>
                </a:path>
                <a:path w="822960" h="822960">
                  <a:moveTo>
                    <a:pt x="423672" y="0"/>
                  </a:moveTo>
                  <a:lnTo>
                    <a:pt x="396240" y="0"/>
                  </a:lnTo>
                  <a:lnTo>
                    <a:pt x="396240" y="9143"/>
                  </a:lnTo>
                  <a:lnTo>
                    <a:pt x="411480" y="6095"/>
                  </a:lnTo>
                  <a:lnTo>
                    <a:pt x="421640" y="6095"/>
                  </a:lnTo>
                  <a:lnTo>
                    <a:pt x="423672" y="0"/>
                  </a:lnTo>
                  <a:close/>
                </a:path>
                <a:path w="822960" h="822960">
                  <a:moveTo>
                    <a:pt x="421640" y="6095"/>
                  </a:moveTo>
                  <a:lnTo>
                    <a:pt x="411480" y="6095"/>
                  </a:lnTo>
                  <a:lnTo>
                    <a:pt x="420624" y="9143"/>
                  </a:lnTo>
                  <a:lnTo>
                    <a:pt x="421640" y="6095"/>
                  </a:lnTo>
                  <a:close/>
                </a:path>
                <a:path w="822960" h="822960">
                  <a:moveTo>
                    <a:pt x="457200" y="0"/>
                  </a:moveTo>
                  <a:lnTo>
                    <a:pt x="429768" y="0"/>
                  </a:lnTo>
                  <a:lnTo>
                    <a:pt x="429768" y="9143"/>
                  </a:lnTo>
                  <a:lnTo>
                    <a:pt x="454152" y="9143"/>
                  </a:lnTo>
                  <a:lnTo>
                    <a:pt x="457200" y="0"/>
                  </a:lnTo>
                  <a:close/>
                </a:path>
                <a:path w="822960" h="822960">
                  <a:moveTo>
                    <a:pt x="463296" y="3047"/>
                  </a:moveTo>
                  <a:lnTo>
                    <a:pt x="463296" y="12191"/>
                  </a:lnTo>
                  <a:lnTo>
                    <a:pt x="487680" y="15239"/>
                  </a:lnTo>
                  <a:lnTo>
                    <a:pt x="487680" y="6095"/>
                  </a:lnTo>
                  <a:lnTo>
                    <a:pt x="463296" y="3047"/>
                  </a:lnTo>
                  <a:close/>
                </a:path>
                <a:path w="822960" h="822960">
                  <a:moveTo>
                    <a:pt x="496824" y="9143"/>
                  </a:moveTo>
                  <a:lnTo>
                    <a:pt x="496824" y="15239"/>
                  </a:lnTo>
                  <a:lnTo>
                    <a:pt x="521208" y="21335"/>
                  </a:lnTo>
                  <a:lnTo>
                    <a:pt x="521208" y="15239"/>
                  </a:lnTo>
                  <a:lnTo>
                    <a:pt x="496824" y="9143"/>
                  </a:lnTo>
                  <a:close/>
                </a:path>
                <a:path w="822960" h="822960">
                  <a:moveTo>
                    <a:pt x="530352" y="15239"/>
                  </a:moveTo>
                  <a:lnTo>
                    <a:pt x="527304" y="24383"/>
                  </a:lnTo>
                  <a:lnTo>
                    <a:pt x="530352" y="24383"/>
                  </a:lnTo>
                  <a:lnTo>
                    <a:pt x="551688" y="33527"/>
                  </a:lnTo>
                  <a:lnTo>
                    <a:pt x="554736" y="24383"/>
                  </a:lnTo>
                  <a:lnTo>
                    <a:pt x="533400" y="18287"/>
                  </a:lnTo>
                  <a:lnTo>
                    <a:pt x="530352" y="15239"/>
                  </a:lnTo>
                  <a:close/>
                </a:path>
                <a:path w="822960" h="822960">
                  <a:moveTo>
                    <a:pt x="560832" y="27431"/>
                  </a:moveTo>
                  <a:lnTo>
                    <a:pt x="557784" y="36575"/>
                  </a:lnTo>
                  <a:lnTo>
                    <a:pt x="569976" y="39623"/>
                  </a:lnTo>
                  <a:lnTo>
                    <a:pt x="582168" y="45719"/>
                  </a:lnTo>
                  <a:lnTo>
                    <a:pt x="585216" y="36575"/>
                  </a:lnTo>
                  <a:lnTo>
                    <a:pt x="573024" y="30479"/>
                  </a:lnTo>
                  <a:lnTo>
                    <a:pt x="560832" y="27431"/>
                  </a:lnTo>
                  <a:close/>
                </a:path>
                <a:path w="822960" h="822960">
                  <a:moveTo>
                    <a:pt x="594360" y="42671"/>
                  </a:moveTo>
                  <a:lnTo>
                    <a:pt x="588264" y="48767"/>
                  </a:lnTo>
                  <a:lnTo>
                    <a:pt x="603504" y="54863"/>
                  </a:lnTo>
                  <a:lnTo>
                    <a:pt x="609600" y="60959"/>
                  </a:lnTo>
                  <a:lnTo>
                    <a:pt x="615696" y="51815"/>
                  </a:lnTo>
                  <a:lnTo>
                    <a:pt x="606552" y="48767"/>
                  </a:lnTo>
                  <a:lnTo>
                    <a:pt x="594360" y="42671"/>
                  </a:lnTo>
                  <a:close/>
                </a:path>
                <a:path w="822960" h="822960">
                  <a:moveTo>
                    <a:pt x="621792" y="57911"/>
                  </a:moveTo>
                  <a:lnTo>
                    <a:pt x="618744" y="64007"/>
                  </a:lnTo>
                  <a:lnTo>
                    <a:pt x="637032" y="76199"/>
                  </a:lnTo>
                  <a:lnTo>
                    <a:pt x="640080" y="76199"/>
                  </a:lnTo>
                  <a:lnTo>
                    <a:pt x="643128" y="70103"/>
                  </a:lnTo>
                  <a:lnTo>
                    <a:pt x="621792" y="57911"/>
                  </a:lnTo>
                  <a:close/>
                </a:path>
                <a:path w="822960" h="822960">
                  <a:moveTo>
                    <a:pt x="676656" y="97535"/>
                  </a:moveTo>
                  <a:lnTo>
                    <a:pt x="670560" y="103631"/>
                  </a:lnTo>
                  <a:lnTo>
                    <a:pt x="691896" y="118871"/>
                  </a:lnTo>
                  <a:lnTo>
                    <a:pt x="694944" y="112775"/>
                  </a:lnTo>
                  <a:lnTo>
                    <a:pt x="676656" y="97535"/>
                  </a:lnTo>
                  <a:close/>
                </a:path>
                <a:path w="822960" h="822960">
                  <a:moveTo>
                    <a:pt x="649224" y="76199"/>
                  </a:moveTo>
                  <a:lnTo>
                    <a:pt x="646176" y="82295"/>
                  </a:lnTo>
                  <a:lnTo>
                    <a:pt x="664464" y="97535"/>
                  </a:lnTo>
                  <a:lnTo>
                    <a:pt x="670560" y="91439"/>
                  </a:lnTo>
                  <a:lnTo>
                    <a:pt x="649224" y="76199"/>
                  </a:lnTo>
                  <a:close/>
                </a:path>
                <a:path w="822960" h="822960">
                  <a:moveTo>
                    <a:pt x="725424" y="143255"/>
                  </a:moveTo>
                  <a:lnTo>
                    <a:pt x="719328" y="149351"/>
                  </a:lnTo>
                  <a:lnTo>
                    <a:pt x="722376" y="155447"/>
                  </a:lnTo>
                  <a:lnTo>
                    <a:pt x="734568" y="167639"/>
                  </a:lnTo>
                  <a:lnTo>
                    <a:pt x="740664" y="164591"/>
                  </a:lnTo>
                  <a:lnTo>
                    <a:pt x="728472" y="149351"/>
                  </a:lnTo>
                  <a:lnTo>
                    <a:pt x="725424" y="143255"/>
                  </a:lnTo>
                  <a:close/>
                </a:path>
                <a:path w="822960" h="822960">
                  <a:moveTo>
                    <a:pt x="701040" y="118871"/>
                  </a:moveTo>
                  <a:lnTo>
                    <a:pt x="697992" y="124967"/>
                  </a:lnTo>
                  <a:lnTo>
                    <a:pt x="713232" y="143255"/>
                  </a:lnTo>
                  <a:lnTo>
                    <a:pt x="719328" y="137159"/>
                  </a:lnTo>
                  <a:lnTo>
                    <a:pt x="701040" y="118871"/>
                  </a:lnTo>
                  <a:close/>
                </a:path>
                <a:path w="822960" h="822960">
                  <a:moveTo>
                    <a:pt x="746760" y="170687"/>
                  </a:moveTo>
                  <a:lnTo>
                    <a:pt x="737616" y="176783"/>
                  </a:lnTo>
                  <a:lnTo>
                    <a:pt x="746760" y="185927"/>
                  </a:lnTo>
                  <a:lnTo>
                    <a:pt x="752856" y="195071"/>
                  </a:lnTo>
                  <a:lnTo>
                    <a:pt x="758952" y="192023"/>
                  </a:lnTo>
                  <a:lnTo>
                    <a:pt x="752856" y="179831"/>
                  </a:lnTo>
                  <a:lnTo>
                    <a:pt x="746760" y="170687"/>
                  </a:lnTo>
                  <a:close/>
                </a:path>
                <a:path w="822960" h="822960">
                  <a:moveTo>
                    <a:pt x="765048" y="198119"/>
                  </a:moveTo>
                  <a:lnTo>
                    <a:pt x="755904" y="204215"/>
                  </a:lnTo>
                  <a:lnTo>
                    <a:pt x="765048" y="219455"/>
                  </a:lnTo>
                  <a:lnTo>
                    <a:pt x="768096" y="225551"/>
                  </a:lnTo>
                  <a:lnTo>
                    <a:pt x="777240" y="219455"/>
                  </a:lnTo>
                  <a:lnTo>
                    <a:pt x="774192" y="213359"/>
                  </a:lnTo>
                  <a:lnTo>
                    <a:pt x="765048" y="198119"/>
                  </a:lnTo>
                  <a:close/>
                </a:path>
                <a:path w="822960" h="822960">
                  <a:moveTo>
                    <a:pt x="780288" y="228599"/>
                  </a:moveTo>
                  <a:lnTo>
                    <a:pt x="774192" y="231647"/>
                  </a:lnTo>
                  <a:lnTo>
                    <a:pt x="783336" y="252983"/>
                  </a:lnTo>
                  <a:lnTo>
                    <a:pt x="792480" y="249935"/>
                  </a:lnTo>
                  <a:lnTo>
                    <a:pt x="789432" y="249935"/>
                  </a:lnTo>
                  <a:lnTo>
                    <a:pt x="780288" y="228599"/>
                  </a:lnTo>
                  <a:close/>
                </a:path>
                <a:path w="822960" h="822960">
                  <a:moveTo>
                    <a:pt x="795528" y="259079"/>
                  </a:moveTo>
                  <a:lnTo>
                    <a:pt x="786384" y="262127"/>
                  </a:lnTo>
                  <a:lnTo>
                    <a:pt x="795528" y="286511"/>
                  </a:lnTo>
                  <a:lnTo>
                    <a:pt x="801624" y="283463"/>
                  </a:lnTo>
                  <a:lnTo>
                    <a:pt x="795528" y="259079"/>
                  </a:lnTo>
                  <a:close/>
                </a:path>
                <a:path w="822960" h="822960">
                  <a:moveTo>
                    <a:pt x="804672" y="292607"/>
                  </a:moveTo>
                  <a:lnTo>
                    <a:pt x="798576" y="292607"/>
                  </a:lnTo>
                  <a:lnTo>
                    <a:pt x="804672" y="316991"/>
                  </a:lnTo>
                  <a:lnTo>
                    <a:pt x="810768" y="313943"/>
                  </a:lnTo>
                  <a:lnTo>
                    <a:pt x="804672" y="292607"/>
                  </a:lnTo>
                  <a:close/>
                </a:path>
                <a:path w="822960" h="822960">
                  <a:moveTo>
                    <a:pt x="813816" y="323087"/>
                  </a:moveTo>
                  <a:lnTo>
                    <a:pt x="804672" y="326135"/>
                  </a:lnTo>
                  <a:lnTo>
                    <a:pt x="807720" y="329183"/>
                  </a:lnTo>
                  <a:lnTo>
                    <a:pt x="810768" y="350519"/>
                  </a:lnTo>
                  <a:lnTo>
                    <a:pt x="816864" y="347471"/>
                  </a:lnTo>
                  <a:lnTo>
                    <a:pt x="813816" y="329183"/>
                  </a:lnTo>
                  <a:lnTo>
                    <a:pt x="813816" y="323087"/>
                  </a:lnTo>
                  <a:close/>
                </a:path>
                <a:path w="822960" h="822960">
                  <a:moveTo>
                    <a:pt x="819912" y="356615"/>
                  </a:moveTo>
                  <a:lnTo>
                    <a:pt x="810768" y="356615"/>
                  </a:lnTo>
                  <a:lnTo>
                    <a:pt x="813816" y="368807"/>
                  </a:lnTo>
                  <a:lnTo>
                    <a:pt x="813816" y="384047"/>
                  </a:lnTo>
                  <a:lnTo>
                    <a:pt x="822960" y="380999"/>
                  </a:lnTo>
                  <a:lnTo>
                    <a:pt x="819912" y="368807"/>
                  </a:lnTo>
                  <a:lnTo>
                    <a:pt x="819912" y="356615"/>
                  </a:lnTo>
                  <a:close/>
                </a:path>
                <a:path w="822960" h="822960">
                  <a:moveTo>
                    <a:pt x="822960" y="390143"/>
                  </a:moveTo>
                  <a:lnTo>
                    <a:pt x="813816" y="390143"/>
                  </a:lnTo>
                  <a:lnTo>
                    <a:pt x="813816" y="414527"/>
                  </a:lnTo>
                  <a:lnTo>
                    <a:pt x="822960" y="414527"/>
                  </a:lnTo>
                  <a:lnTo>
                    <a:pt x="822960" y="390143"/>
                  </a:lnTo>
                  <a:close/>
                </a:path>
                <a:path w="822960" h="822960">
                  <a:moveTo>
                    <a:pt x="822960" y="423671"/>
                  </a:moveTo>
                  <a:lnTo>
                    <a:pt x="813816" y="423671"/>
                  </a:lnTo>
                  <a:lnTo>
                    <a:pt x="813816" y="448055"/>
                  </a:lnTo>
                  <a:lnTo>
                    <a:pt x="822960" y="448055"/>
                  </a:lnTo>
                  <a:lnTo>
                    <a:pt x="822960" y="423671"/>
                  </a:lnTo>
                  <a:close/>
                </a:path>
                <a:path w="822960" h="822960">
                  <a:moveTo>
                    <a:pt x="819912" y="457199"/>
                  </a:moveTo>
                  <a:lnTo>
                    <a:pt x="810768" y="457199"/>
                  </a:lnTo>
                  <a:lnTo>
                    <a:pt x="807720" y="481583"/>
                  </a:lnTo>
                  <a:lnTo>
                    <a:pt x="816864" y="481583"/>
                  </a:lnTo>
                  <a:lnTo>
                    <a:pt x="819912" y="457199"/>
                  </a:lnTo>
                  <a:close/>
                </a:path>
                <a:path w="822960" h="822960">
                  <a:moveTo>
                    <a:pt x="816864" y="490727"/>
                  </a:moveTo>
                  <a:lnTo>
                    <a:pt x="807720" y="490727"/>
                  </a:lnTo>
                  <a:lnTo>
                    <a:pt x="807720" y="493775"/>
                  </a:lnTo>
                  <a:lnTo>
                    <a:pt x="801624" y="515111"/>
                  </a:lnTo>
                  <a:lnTo>
                    <a:pt x="810768" y="515111"/>
                  </a:lnTo>
                  <a:lnTo>
                    <a:pt x="813816" y="493775"/>
                  </a:lnTo>
                  <a:lnTo>
                    <a:pt x="816864" y="490727"/>
                  </a:lnTo>
                  <a:close/>
                </a:path>
                <a:path w="822960" h="822960">
                  <a:moveTo>
                    <a:pt x="798576" y="521207"/>
                  </a:moveTo>
                  <a:lnTo>
                    <a:pt x="795528" y="530351"/>
                  </a:lnTo>
                  <a:lnTo>
                    <a:pt x="792480" y="545591"/>
                  </a:lnTo>
                  <a:lnTo>
                    <a:pt x="798576" y="548639"/>
                  </a:lnTo>
                  <a:lnTo>
                    <a:pt x="804672" y="533399"/>
                  </a:lnTo>
                  <a:lnTo>
                    <a:pt x="807720" y="524255"/>
                  </a:lnTo>
                  <a:lnTo>
                    <a:pt x="798576" y="521207"/>
                  </a:lnTo>
                  <a:close/>
                </a:path>
                <a:path w="822960" h="822960">
                  <a:moveTo>
                    <a:pt x="789432" y="551687"/>
                  </a:moveTo>
                  <a:lnTo>
                    <a:pt x="783336" y="566927"/>
                  </a:lnTo>
                  <a:lnTo>
                    <a:pt x="780288" y="576071"/>
                  </a:lnTo>
                  <a:lnTo>
                    <a:pt x="786384" y="579119"/>
                  </a:lnTo>
                  <a:lnTo>
                    <a:pt x="792480" y="569975"/>
                  </a:lnTo>
                  <a:lnTo>
                    <a:pt x="795528" y="554735"/>
                  </a:lnTo>
                  <a:lnTo>
                    <a:pt x="789432" y="551687"/>
                  </a:lnTo>
                  <a:close/>
                </a:path>
                <a:path w="822960" h="822960">
                  <a:moveTo>
                    <a:pt x="777240" y="582167"/>
                  </a:moveTo>
                  <a:lnTo>
                    <a:pt x="765048" y="603503"/>
                  </a:lnTo>
                  <a:lnTo>
                    <a:pt x="765048" y="606551"/>
                  </a:lnTo>
                  <a:lnTo>
                    <a:pt x="771144" y="609599"/>
                  </a:lnTo>
                  <a:lnTo>
                    <a:pt x="774192" y="606551"/>
                  </a:lnTo>
                  <a:lnTo>
                    <a:pt x="783336" y="588263"/>
                  </a:lnTo>
                  <a:lnTo>
                    <a:pt x="777240" y="582167"/>
                  </a:lnTo>
                  <a:close/>
                </a:path>
                <a:path w="822960" h="822960">
                  <a:moveTo>
                    <a:pt x="762000" y="612647"/>
                  </a:moveTo>
                  <a:lnTo>
                    <a:pt x="746760" y="633983"/>
                  </a:lnTo>
                  <a:lnTo>
                    <a:pt x="755904" y="637031"/>
                  </a:lnTo>
                  <a:lnTo>
                    <a:pt x="768096" y="615695"/>
                  </a:lnTo>
                  <a:lnTo>
                    <a:pt x="762000" y="612647"/>
                  </a:lnTo>
                  <a:close/>
                </a:path>
                <a:path w="822960" h="822960">
                  <a:moveTo>
                    <a:pt x="743712" y="640079"/>
                  </a:moveTo>
                  <a:lnTo>
                    <a:pt x="728472" y="661415"/>
                  </a:lnTo>
                  <a:lnTo>
                    <a:pt x="734568" y="664463"/>
                  </a:lnTo>
                  <a:lnTo>
                    <a:pt x="749808" y="646175"/>
                  </a:lnTo>
                  <a:lnTo>
                    <a:pt x="743712" y="640079"/>
                  </a:lnTo>
                  <a:close/>
                </a:path>
                <a:path w="822960" h="822960">
                  <a:moveTo>
                    <a:pt x="676656" y="713231"/>
                  </a:moveTo>
                  <a:lnTo>
                    <a:pt x="667512" y="722376"/>
                  </a:lnTo>
                  <a:lnTo>
                    <a:pt x="658368" y="728471"/>
                  </a:lnTo>
                  <a:lnTo>
                    <a:pt x="664464" y="737615"/>
                  </a:lnTo>
                  <a:lnTo>
                    <a:pt x="682752" y="719327"/>
                  </a:lnTo>
                  <a:lnTo>
                    <a:pt x="676656" y="713231"/>
                  </a:lnTo>
                  <a:close/>
                </a:path>
                <a:path w="822960" h="822960">
                  <a:moveTo>
                    <a:pt x="701040" y="691895"/>
                  </a:moveTo>
                  <a:lnTo>
                    <a:pt x="697992" y="694943"/>
                  </a:lnTo>
                  <a:lnTo>
                    <a:pt x="682752" y="707135"/>
                  </a:lnTo>
                  <a:lnTo>
                    <a:pt x="688848" y="713231"/>
                  </a:lnTo>
                  <a:lnTo>
                    <a:pt x="704088" y="701039"/>
                  </a:lnTo>
                  <a:lnTo>
                    <a:pt x="707136" y="697991"/>
                  </a:lnTo>
                  <a:lnTo>
                    <a:pt x="701040" y="691895"/>
                  </a:lnTo>
                  <a:close/>
                </a:path>
                <a:path w="822960" h="822960">
                  <a:moveTo>
                    <a:pt x="722376" y="667511"/>
                  </a:moveTo>
                  <a:lnTo>
                    <a:pt x="707136" y="685799"/>
                  </a:lnTo>
                  <a:lnTo>
                    <a:pt x="713232" y="691895"/>
                  </a:lnTo>
                  <a:lnTo>
                    <a:pt x="728472" y="673607"/>
                  </a:lnTo>
                  <a:lnTo>
                    <a:pt x="722376" y="667511"/>
                  </a:lnTo>
                  <a:close/>
                </a:path>
                <a:path w="822960" h="822960">
                  <a:moveTo>
                    <a:pt x="652272" y="734567"/>
                  </a:moveTo>
                  <a:lnTo>
                    <a:pt x="637032" y="746759"/>
                  </a:lnTo>
                  <a:lnTo>
                    <a:pt x="630936" y="749807"/>
                  </a:lnTo>
                  <a:lnTo>
                    <a:pt x="637032" y="755904"/>
                  </a:lnTo>
                  <a:lnTo>
                    <a:pt x="643128" y="752855"/>
                  </a:lnTo>
                  <a:lnTo>
                    <a:pt x="655320" y="740663"/>
                  </a:lnTo>
                  <a:lnTo>
                    <a:pt x="652272" y="734567"/>
                  </a:lnTo>
                  <a:close/>
                </a:path>
                <a:path w="822960" h="822960">
                  <a:moveTo>
                    <a:pt x="624840" y="752855"/>
                  </a:moveTo>
                  <a:lnTo>
                    <a:pt x="603504" y="765047"/>
                  </a:lnTo>
                  <a:lnTo>
                    <a:pt x="606552" y="774191"/>
                  </a:lnTo>
                  <a:lnTo>
                    <a:pt x="627888" y="761999"/>
                  </a:lnTo>
                  <a:lnTo>
                    <a:pt x="624840" y="752855"/>
                  </a:lnTo>
                  <a:close/>
                </a:path>
                <a:path w="822960" h="822960">
                  <a:moveTo>
                    <a:pt x="594360" y="771143"/>
                  </a:moveTo>
                  <a:lnTo>
                    <a:pt x="573024" y="780287"/>
                  </a:lnTo>
                  <a:lnTo>
                    <a:pt x="576072" y="789431"/>
                  </a:lnTo>
                  <a:lnTo>
                    <a:pt x="600456" y="777239"/>
                  </a:lnTo>
                  <a:lnTo>
                    <a:pt x="594360" y="771143"/>
                  </a:lnTo>
                  <a:close/>
                </a:path>
                <a:path w="822960" h="822960">
                  <a:moveTo>
                    <a:pt x="566928" y="783335"/>
                  </a:moveTo>
                  <a:lnTo>
                    <a:pt x="542544" y="792479"/>
                  </a:lnTo>
                  <a:lnTo>
                    <a:pt x="545592" y="801623"/>
                  </a:lnTo>
                  <a:lnTo>
                    <a:pt x="569976" y="792479"/>
                  </a:lnTo>
                  <a:lnTo>
                    <a:pt x="566928" y="783335"/>
                  </a:lnTo>
                  <a:close/>
                </a:path>
                <a:path w="822960" h="822960">
                  <a:moveTo>
                    <a:pt x="533400" y="795527"/>
                  </a:moveTo>
                  <a:lnTo>
                    <a:pt x="530352" y="795527"/>
                  </a:lnTo>
                  <a:lnTo>
                    <a:pt x="509016" y="801623"/>
                  </a:lnTo>
                  <a:lnTo>
                    <a:pt x="512064" y="810767"/>
                  </a:lnTo>
                  <a:lnTo>
                    <a:pt x="533400" y="804671"/>
                  </a:lnTo>
                  <a:lnTo>
                    <a:pt x="536448" y="801623"/>
                  </a:lnTo>
                  <a:lnTo>
                    <a:pt x="533400" y="795527"/>
                  </a:lnTo>
                  <a:close/>
                </a:path>
                <a:path w="822960" h="822960">
                  <a:moveTo>
                    <a:pt x="502920" y="804671"/>
                  </a:moveTo>
                  <a:lnTo>
                    <a:pt x="493776" y="807719"/>
                  </a:lnTo>
                  <a:lnTo>
                    <a:pt x="478536" y="807719"/>
                  </a:lnTo>
                  <a:lnTo>
                    <a:pt x="478536" y="816863"/>
                  </a:lnTo>
                  <a:lnTo>
                    <a:pt x="493776" y="813815"/>
                  </a:lnTo>
                  <a:lnTo>
                    <a:pt x="505968" y="810767"/>
                  </a:lnTo>
                  <a:lnTo>
                    <a:pt x="502920" y="804671"/>
                  </a:lnTo>
                  <a:close/>
                </a:path>
                <a:path w="822960" h="822960">
                  <a:moveTo>
                    <a:pt x="469392" y="810767"/>
                  </a:moveTo>
                  <a:lnTo>
                    <a:pt x="451104" y="813815"/>
                  </a:lnTo>
                  <a:lnTo>
                    <a:pt x="445008" y="813815"/>
                  </a:lnTo>
                  <a:lnTo>
                    <a:pt x="445008" y="819911"/>
                  </a:lnTo>
                  <a:lnTo>
                    <a:pt x="454152" y="819911"/>
                  </a:lnTo>
                  <a:lnTo>
                    <a:pt x="472440" y="816863"/>
                  </a:lnTo>
                  <a:lnTo>
                    <a:pt x="469392" y="810767"/>
                  </a:lnTo>
                  <a:close/>
                </a:path>
                <a:path w="822960" h="822960">
                  <a:moveTo>
                    <a:pt x="435864" y="813815"/>
                  </a:moveTo>
                  <a:lnTo>
                    <a:pt x="411480" y="813815"/>
                  </a:lnTo>
                  <a:lnTo>
                    <a:pt x="411480" y="822959"/>
                  </a:lnTo>
                  <a:lnTo>
                    <a:pt x="438912" y="819911"/>
                  </a:lnTo>
                  <a:lnTo>
                    <a:pt x="435864" y="813815"/>
                  </a:lnTo>
                  <a:close/>
                </a:path>
                <a:path w="822960" h="822960">
                  <a:moveTo>
                    <a:pt x="405384" y="813815"/>
                  </a:moveTo>
                  <a:lnTo>
                    <a:pt x="377952" y="813815"/>
                  </a:lnTo>
                  <a:lnTo>
                    <a:pt x="377952" y="819911"/>
                  </a:lnTo>
                  <a:lnTo>
                    <a:pt x="405384" y="822959"/>
                  </a:lnTo>
                  <a:lnTo>
                    <a:pt x="405384" y="813815"/>
                  </a:lnTo>
                  <a:close/>
                </a:path>
                <a:path w="822960" h="822960">
                  <a:moveTo>
                    <a:pt x="347472" y="807719"/>
                  </a:moveTo>
                  <a:lnTo>
                    <a:pt x="344424" y="816863"/>
                  </a:lnTo>
                  <a:lnTo>
                    <a:pt x="368808" y="819911"/>
                  </a:lnTo>
                  <a:lnTo>
                    <a:pt x="371856" y="819911"/>
                  </a:lnTo>
                  <a:lnTo>
                    <a:pt x="371856" y="813815"/>
                  </a:lnTo>
                  <a:lnTo>
                    <a:pt x="368808" y="810767"/>
                  </a:lnTo>
                  <a:lnTo>
                    <a:pt x="347472" y="807719"/>
                  </a:lnTo>
                  <a:close/>
                </a:path>
                <a:path w="822960" h="822960">
                  <a:moveTo>
                    <a:pt x="313944" y="801623"/>
                  </a:moveTo>
                  <a:lnTo>
                    <a:pt x="310896" y="810767"/>
                  </a:lnTo>
                  <a:lnTo>
                    <a:pt x="329184" y="813815"/>
                  </a:lnTo>
                  <a:lnTo>
                    <a:pt x="338328" y="816863"/>
                  </a:lnTo>
                  <a:lnTo>
                    <a:pt x="338328" y="807719"/>
                  </a:lnTo>
                  <a:lnTo>
                    <a:pt x="329184" y="807719"/>
                  </a:lnTo>
                  <a:lnTo>
                    <a:pt x="313944" y="801623"/>
                  </a:lnTo>
                  <a:close/>
                </a:path>
                <a:path w="822960" h="822960">
                  <a:moveTo>
                    <a:pt x="283464" y="792479"/>
                  </a:moveTo>
                  <a:lnTo>
                    <a:pt x="280416" y="801623"/>
                  </a:lnTo>
                  <a:lnTo>
                    <a:pt x="289560" y="804671"/>
                  </a:lnTo>
                  <a:lnTo>
                    <a:pt x="304800" y="807719"/>
                  </a:lnTo>
                  <a:lnTo>
                    <a:pt x="304800" y="798576"/>
                  </a:lnTo>
                  <a:lnTo>
                    <a:pt x="292608" y="795527"/>
                  </a:lnTo>
                  <a:lnTo>
                    <a:pt x="283464" y="792479"/>
                  </a:lnTo>
                  <a:close/>
                </a:path>
                <a:path w="822960" h="822960">
                  <a:moveTo>
                    <a:pt x="252984" y="780287"/>
                  </a:moveTo>
                  <a:lnTo>
                    <a:pt x="246888" y="789431"/>
                  </a:lnTo>
                  <a:lnTo>
                    <a:pt x="249936" y="789431"/>
                  </a:lnTo>
                  <a:lnTo>
                    <a:pt x="271272" y="798576"/>
                  </a:lnTo>
                  <a:lnTo>
                    <a:pt x="274320" y="789431"/>
                  </a:lnTo>
                  <a:lnTo>
                    <a:pt x="252984" y="783335"/>
                  </a:lnTo>
                  <a:lnTo>
                    <a:pt x="252984" y="780287"/>
                  </a:lnTo>
                  <a:close/>
                </a:path>
                <a:path w="822960" h="822960">
                  <a:moveTo>
                    <a:pt x="222504" y="768095"/>
                  </a:moveTo>
                  <a:lnTo>
                    <a:pt x="219456" y="774191"/>
                  </a:lnTo>
                  <a:lnTo>
                    <a:pt x="240792" y="786383"/>
                  </a:lnTo>
                  <a:lnTo>
                    <a:pt x="243840" y="777239"/>
                  </a:lnTo>
                  <a:lnTo>
                    <a:pt x="222504" y="768095"/>
                  </a:lnTo>
                  <a:close/>
                </a:path>
                <a:path w="822960" h="822960">
                  <a:moveTo>
                    <a:pt x="192024" y="749807"/>
                  </a:moveTo>
                  <a:lnTo>
                    <a:pt x="188976" y="755904"/>
                  </a:lnTo>
                  <a:lnTo>
                    <a:pt x="210312" y="771143"/>
                  </a:lnTo>
                  <a:lnTo>
                    <a:pt x="213360" y="761999"/>
                  </a:lnTo>
                  <a:lnTo>
                    <a:pt x="192024" y="749807"/>
                  </a:lnTo>
                  <a:close/>
                </a:path>
                <a:path w="822960" h="822960">
                  <a:moveTo>
                    <a:pt x="167640" y="731519"/>
                  </a:moveTo>
                  <a:lnTo>
                    <a:pt x="161544" y="737615"/>
                  </a:lnTo>
                  <a:lnTo>
                    <a:pt x="179832" y="752855"/>
                  </a:lnTo>
                  <a:lnTo>
                    <a:pt x="182880" y="752855"/>
                  </a:lnTo>
                  <a:lnTo>
                    <a:pt x="185928" y="746759"/>
                  </a:lnTo>
                  <a:lnTo>
                    <a:pt x="167640" y="731519"/>
                  </a:lnTo>
                  <a:close/>
                </a:path>
                <a:path w="822960" h="822960">
                  <a:moveTo>
                    <a:pt x="140208" y="710183"/>
                  </a:moveTo>
                  <a:lnTo>
                    <a:pt x="134112" y="716279"/>
                  </a:lnTo>
                  <a:lnTo>
                    <a:pt x="149352" y="728471"/>
                  </a:lnTo>
                  <a:lnTo>
                    <a:pt x="155448" y="731519"/>
                  </a:lnTo>
                  <a:lnTo>
                    <a:pt x="158496" y="725423"/>
                  </a:lnTo>
                  <a:lnTo>
                    <a:pt x="155448" y="722376"/>
                  </a:lnTo>
                  <a:lnTo>
                    <a:pt x="140208" y="710183"/>
                  </a:lnTo>
                  <a:close/>
                </a:path>
                <a:path w="822960" h="822960">
                  <a:moveTo>
                    <a:pt x="118872" y="685799"/>
                  </a:moveTo>
                  <a:lnTo>
                    <a:pt x="112776" y="691895"/>
                  </a:lnTo>
                  <a:lnTo>
                    <a:pt x="118872" y="701039"/>
                  </a:lnTo>
                  <a:lnTo>
                    <a:pt x="128016" y="710183"/>
                  </a:lnTo>
                  <a:lnTo>
                    <a:pt x="134112" y="704087"/>
                  </a:lnTo>
                  <a:lnTo>
                    <a:pt x="124968" y="694943"/>
                  </a:lnTo>
                  <a:lnTo>
                    <a:pt x="118872" y="685799"/>
                  </a:lnTo>
                  <a:close/>
                </a:path>
                <a:path w="822960" h="822960">
                  <a:moveTo>
                    <a:pt x="94488" y="661415"/>
                  </a:moveTo>
                  <a:lnTo>
                    <a:pt x="88392" y="667511"/>
                  </a:lnTo>
                  <a:lnTo>
                    <a:pt x="106680" y="685799"/>
                  </a:lnTo>
                  <a:lnTo>
                    <a:pt x="112776" y="679704"/>
                  </a:lnTo>
                  <a:lnTo>
                    <a:pt x="94488" y="661415"/>
                  </a:lnTo>
                  <a:close/>
                </a:path>
                <a:path w="822960" h="822960">
                  <a:moveTo>
                    <a:pt x="76200" y="637031"/>
                  </a:moveTo>
                  <a:lnTo>
                    <a:pt x="70104" y="640079"/>
                  </a:lnTo>
                  <a:lnTo>
                    <a:pt x="85344" y="661415"/>
                  </a:lnTo>
                  <a:lnTo>
                    <a:pt x="91440" y="655319"/>
                  </a:lnTo>
                  <a:lnTo>
                    <a:pt x="76200" y="637031"/>
                  </a:lnTo>
                  <a:close/>
                </a:path>
                <a:path w="822960" h="822960">
                  <a:moveTo>
                    <a:pt x="57912" y="606551"/>
                  </a:moveTo>
                  <a:lnTo>
                    <a:pt x="51816" y="612647"/>
                  </a:lnTo>
                  <a:lnTo>
                    <a:pt x="64008" y="633983"/>
                  </a:lnTo>
                  <a:lnTo>
                    <a:pt x="73152" y="627887"/>
                  </a:lnTo>
                  <a:lnTo>
                    <a:pt x="57912" y="606551"/>
                  </a:lnTo>
                  <a:close/>
                </a:path>
                <a:path w="822960" h="822960">
                  <a:moveTo>
                    <a:pt x="42672" y="576071"/>
                  </a:moveTo>
                  <a:lnTo>
                    <a:pt x="36576" y="582167"/>
                  </a:lnTo>
                  <a:lnTo>
                    <a:pt x="48768" y="603503"/>
                  </a:lnTo>
                  <a:lnTo>
                    <a:pt x="54864" y="600455"/>
                  </a:lnTo>
                  <a:lnTo>
                    <a:pt x="42672" y="576071"/>
                  </a:lnTo>
                  <a:close/>
                </a:path>
                <a:path w="822960" h="822960">
                  <a:moveTo>
                    <a:pt x="30480" y="545591"/>
                  </a:moveTo>
                  <a:lnTo>
                    <a:pt x="24384" y="548639"/>
                  </a:lnTo>
                  <a:lnTo>
                    <a:pt x="30480" y="569975"/>
                  </a:lnTo>
                  <a:lnTo>
                    <a:pt x="33528" y="573023"/>
                  </a:lnTo>
                  <a:lnTo>
                    <a:pt x="39624" y="569975"/>
                  </a:lnTo>
                  <a:lnTo>
                    <a:pt x="39624" y="566927"/>
                  </a:lnTo>
                  <a:lnTo>
                    <a:pt x="30480" y="545591"/>
                  </a:lnTo>
                  <a:close/>
                </a:path>
                <a:path w="822960" h="822960">
                  <a:moveTo>
                    <a:pt x="21336" y="515111"/>
                  </a:moveTo>
                  <a:lnTo>
                    <a:pt x="15240" y="518159"/>
                  </a:lnTo>
                  <a:lnTo>
                    <a:pt x="18288" y="533399"/>
                  </a:lnTo>
                  <a:lnTo>
                    <a:pt x="21336" y="542543"/>
                  </a:lnTo>
                  <a:lnTo>
                    <a:pt x="30480" y="539495"/>
                  </a:lnTo>
                  <a:lnTo>
                    <a:pt x="24384" y="530351"/>
                  </a:lnTo>
                  <a:lnTo>
                    <a:pt x="21336" y="515111"/>
                  </a:lnTo>
                  <a:close/>
                </a:path>
                <a:path w="822960" h="822960">
                  <a:moveTo>
                    <a:pt x="15240" y="484631"/>
                  </a:moveTo>
                  <a:lnTo>
                    <a:pt x="6096" y="484631"/>
                  </a:lnTo>
                  <a:lnTo>
                    <a:pt x="9144" y="493775"/>
                  </a:lnTo>
                  <a:lnTo>
                    <a:pt x="12192" y="509015"/>
                  </a:lnTo>
                  <a:lnTo>
                    <a:pt x="21336" y="505967"/>
                  </a:lnTo>
                  <a:lnTo>
                    <a:pt x="15240" y="490727"/>
                  </a:lnTo>
                  <a:lnTo>
                    <a:pt x="15240" y="484631"/>
                  </a:lnTo>
                  <a:close/>
                </a:path>
              </a:pathLst>
            </a:custGeom>
            <a:solidFill>
              <a:srgbClr val="FFE600"/>
            </a:solidFill>
          </p:spPr>
          <p:txBody>
            <a:bodyPr wrap="square" lIns="0" tIns="0" rIns="0" bIns="0" rtlCol="0"/>
            <a:lstStyle/>
            <a:p>
              <a:endParaRPr/>
            </a:p>
          </p:txBody>
        </p:sp>
        <p:sp>
          <p:nvSpPr>
            <p:cNvPr id="45" name="object 23">
              <a:extLst>
                <a:ext uri="{FF2B5EF4-FFF2-40B4-BE49-F238E27FC236}">
                  <a16:creationId xmlns:a16="http://schemas.microsoft.com/office/drawing/2014/main" id="{7C6B2BD6-1C1F-4B62-9348-EB6650F3BA2C}"/>
                </a:ext>
              </a:extLst>
            </p:cNvPr>
            <p:cNvSpPr/>
            <p:nvPr/>
          </p:nvSpPr>
          <p:spPr>
            <a:xfrm>
              <a:off x="6522720" y="3148583"/>
              <a:ext cx="768350" cy="768350"/>
            </a:xfrm>
            <a:custGeom>
              <a:avLst/>
              <a:gdLst/>
              <a:ahLst/>
              <a:cxnLst/>
              <a:rect l="l" t="t" r="r" b="b"/>
              <a:pathLst>
                <a:path w="768350" h="768350">
                  <a:moveTo>
                    <a:pt x="384048" y="0"/>
                  </a:moveTo>
                  <a:lnTo>
                    <a:pt x="335626" y="2971"/>
                  </a:lnTo>
                  <a:lnTo>
                    <a:pt x="289070" y="11653"/>
                  </a:lnTo>
                  <a:lnTo>
                    <a:pt x="244727" y="25696"/>
                  </a:lnTo>
                  <a:lnTo>
                    <a:pt x="202949" y="44750"/>
                  </a:lnTo>
                  <a:lnTo>
                    <a:pt x="164084" y="68465"/>
                  </a:lnTo>
                  <a:lnTo>
                    <a:pt x="128482" y="96492"/>
                  </a:lnTo>
                  <a:lnTo>
                    <a:pt x="96492" y="128482"/>
                  </a:lnTo>
                  <a:lnTo>
                    <a:pt x="68465" y="164084"/>
                  </a:lnTo>
                  <a:lnTo>
                    <a:pt x="44750" y="202949"/>
                  </a:lnTo>
                  <a:lnTo>
                    <a:pt x="25696" y="244727"/>
                  </a:lnTo>
                  <a:lnTo>
                    <a:pt x="11653" y="289070"/>
                  </a:lnTo>
                  <a:lnTo>
                    <a:pt x="2971" y="335626"/>
                  </a:lnTo>
                  <a:lnTo>
                    <a:pt x="0" y="384048"/>
                  </a:lnTo>
                  <a:lnTo>
                    <a:pt x="2971" y="431869"/>
                  </a:lnTo>
                  <a:lnTo>
                    <a:pt x="11653" y="478018"/>
                  </a:lnTo>
                  <a:lnTo>
                    <a:pt x="25696" y="522119"/>
                  </a:lnTo>
                  <a:lnTo>
                    <a:pt x="44750" y="563798"/>
                  </a:lnTo>
                  <a:lnTo>
                    <a:pt x="68465" y="602679"/>
                  </a:lnTo>
                  <a:lnTo>
                    <a:pt x="96492" y="638390"/>
                  </a:lnTo>
                  <a:lnTo>
                    <a:pt x="128482" y="670554"/>
                  </a:lnTo>
                  <a:lnTo>
                    <a:pt x="164084" y="698798"/>
                  </a:lnTo>
                  <a:lnTo>
                    <a:pt x="202949" y="722746"/>
                  </a:lnTo>
                  <a:lnTo>
                    <a:pt x="244727" y="742024"/>
                  </a:lnTo>
                  <a:lnTo>
                    <a:pt x="289070" y="756259"/>
                  </a:lnTo>
                  <a:lnTo>
                    <a:pt x="335626" y="765074"/>
                  </a:lnTo>
                  <a:lnTo>
                    <a:pt x="384048" y="768096"/>
                  </a:lnTo>
                  <a:lnTo>
                    <a:pt x="431869" y="765074"/>
                  </a:lnTo>
                  <a:lnTo>
                    <a:pt x="478018" y="756259"/>
                  </a:lnTo>
                  <a:lnTo>
                    <a:pt x="522119" y="742024"/>
                  </a:lnTo>
                  <a:lnTo>
                    <a:pt x="563798" y="722746"/>
                  </a:lnTo>
                  <a:lnTo>
                    <a:pt x="602679" y="698798"/>
                  </a:lnTo>
                  <a:lnTo>
                    <a:pt x="638390" y="670554"/>
                  </a:lnTo>
                  <a:lnTo>
                    <a:pt x="670554" y="638390"/>
                  </a:lnTo>
                  <a:lnTo>
                    <a:pt x="698798" y="602679"/>
                  </a:lnTo>
                  <a:lnTo>
                    <a:pt x="722746" y="563798"/>
                  </a:lnTo>
                  <a:lnTo>
                    <a:pt x="742024" y="522119"/>
                  </a:lnTo>
                  <a:lnTo>
                    <a:pt x="756259" y="478018"/>
                  </a:lnTo>
                  <a:lnTo>
                    <a:pt x="765074" y="431869"/>
                  </a:lnTo>
                  <a:lnTo>
                    <a:pt x="768096" y="384048"/>
                  </a:lnTo>
                  <a:lnTo>
                    <a:pt x="765074" y="335626"/>
                  </a:lnTo>
                  <a:lnTo>
                    <a:pt x="756259" y="289070"/>
                  </a:lnTo>
                  <a:lnTo>
                    <a:pt x="742024" y="244727"/>
                  </a:lnTo>
                  <a:lnTo>
                    <a:pt x="722746" y="202949"/>
                  </a:lnTo>
                  <a:lnTo>
                    <a:pt x="698798" y="164084"/>
                  </a:lnTo>
                  <a:lnTo>
                    <a:pt x="670554" y="128482"/>
                  </a:lnTo>
                  <a:lnTo>
                    <a:pt x="638390" y="96492"/>
                  </a:lnTo>
                  <a:lnTo>
                    <a:pt x="602679" y="68465"/>
                  </a:lnTo>
                  <a:lnTo>
                    <a:pt x="563798" y="44750"/>
                  </a:lnTo>
                  <a:lnTo>
                    <a:pt x="522119" y="25696"/>
                  </a:lnTo>
                  <a:lnTo>
                    <a:pt x="478018" y="11653"/>
                  </a:lnTo>
                  <a:lnTo>
                    <a:pt x="431869" y="2971"/>
                  </a:lnTo>
                  <a:lnTo>
                    <a:pt x="384048" y="0"/>
                  </a:lnTo>
                  <a:close/>
                </a:path>
              </a:pathLst>
            </a:custGeom>
            <a:solidFill>
              <a:srgbClr val="797991"/>
            </a:solidFill>
          </p:spPr>
          <p:txBody>
            <a:bodyPr wrap="square" lIns="0" tIns="0" rIns="0" bIns="0" rtlCol="0"/>
            <a:lstStyle/>
            <a:p>
              <a:endParaRPr/>
            </a:p>
          </p:txBody>
        </p:sp>
        <p:sp>
          <p:nvSpPr>
            <p:cNvPr id="46" name="object 24">
              <a:extLst>
                <a:ext uri="{FF2B5EF4-FFF2-40B4-BE49-F238E27FC236}">
                  <a16:creationId xmlns:a16="http://schemas.microsoft.com/office/drawing/2014/main" id="{FCAB13FC-BA6E-472A-B188-98FE55A6DFF2}"/>
                </a:ext>
              </a:extLst>
            </p:cNvPr>
            <p:cNvSpPr/>
            <p:nvPr/>
          </p:nvSpPr>
          <p:spPr>
            <a:xfrm>
              <a:off x="6495288" y="3118103"/>
              <a:ext cx="822960" cy="822960"/>
            </a:xfrm>
            <a:custGeom>
              <a:avLst/>
              <a:gdLst/>
              <a:ahLst/>
              <a:cxnLst/>
              <a:rect l="l" t="t" r="r" b="b"/>
              <a:pathLst>
                <a:path w="822959" h="822960">
                  <a:moveTo>
                    <a:pt x="9144" y="451103"/>
                  </a:moveTo>
                  <a:lnTo>
                    <a:pt x="0" y="454151"/>
                  </a:lnTo>
                  <a:lnTo>
                    <a:pt x="6096" y="478535"/>
                  </a:lnTo>
                  <a:lnTo>
                    <a:pt x="12192" y="478535"/>
                  </a:lnTo>
                  <a:lnTo>
                    <a:pt x="9144" y="451103"/>
                  </a:lnTo>
                  <a:close/>
                </a:path>
                <a:path w="822959" h="822960">
                  <a:moveTo>
                    <a:pt x="9144" y="426719"/>
                  </a:moveTo>
                  <a:lnTo>
                    <a:pt x="0" y="426719"/>
                  </a:lnTo>
                  <a:lnTo>
                    <a:pt x="0" y="454151"/>
                  </a:lnTo>
                  <a:lnTo>
                    <a:pt x="9144" y="451103"/>
                  </a:lnTo>
                  <a:lnTo>
                    <a:pt x="9144" y="426719"/>
                  </a:lnTo>
                  <a:close/>
                </a:path>
                <a:path w="822959" h="822960">
                  <a:moveTo>
                    <a:pt x="9144" y="393191"/>
                  </a:moveTo>
                  <a:lnTo>
                    <a:pt x="0" y="393191"/>
                  </a:lnTo>
                  <a:lnTo>
                    <a:pt x="0" y="420623"/>
                  </a:lnTo>
                  <a:lnTo>
                    <a:pt x="6096" y="417575"/>
                  </a:lnTo>
                  <a:lnTo>
                    <a:pt x="6096" y="411479"/>
                  </a:lnTo>
                  <a:lnTo>
                    <a:pt x="9144" y="393191"/>
                  </a:lnTo>
                  <a:close/>
                </a:path>
                <a:path w="822959" h="822960">
                  <a:moveTo>
                    <a:pt x="3048" y="359663"/>
                  </a:moveTo>
                  <a:lnTo>
                    <a:pt x="0" y="368807"/>
                  </a:lnTo>
                  <a:lnTo>
                    <a:pt x="0" y="387095"/>
                  </a:lnTo>
                  <a:lnTo>
                    <a:pt x="9144" y="387095"/>
                  </a:lnTo>
                  <a:lnTo>
                    <a:pt x="9144" y="362711"/>
                  </a:lnTo>
                  <a:lnTo>
                    <a:pt x="3048" y="359663"/>
                  </a:lnTo>
                  <a:close/>
                </a:path>
                <a:path w="822959" h="822960">
                  <a:moveTo>
                    <a:pt x="6096" y="326135"/>
                  </a:moveTo>
                  <a:lnTo>
                    <a:pt x="6096" y="329183"/>
                  </a:lnTo>
                  <a:lnTo>
                    <a:pt x="3048" y="353567"/>
                  </a:lnTo>
                  <a:lnTo>
                    <a:pt x="12192" y="353567"/>
                  </a:lnTo>
                  <a:lnTo>
                    <a:pt x="15240" y="329183"/>
                  </a:lnTo>
                  <a:lnTo>
                    <a:pt x="6096" y="326135"/>
                  </a:lnTo>
                  <a:close/>
                </a:path>
                <a:path w="822959" h="822960">
                  <a:moveTo>
                    <a:pt x="24384" y="295655"/>
                  </a:moveTo>
                  <a:lnTo>
                    <a:pt x="15240" y="295655"/>
                  </a:lnTo>
                  <a:lnTo>
                    <a:pt x="9144" y="320039"/>
                  </a:lnTo>
                  <a:lnTo>
                    <a:pt x="18288" y="320039"/>
                  </a:lnTo>
                  <a:lnTo>
                    <a:pt x="24384" y="295655"/>
                  </a:lnTo>
                  <a:close/>
                </a:path>
                <a:path w="822959" h="822960">
                  <a:moveTo>
                    <a:pt x="27432" y="262127"/>
                  </a:moveTo>
                  <a:lnTo>
                    <a:pt x="18288" y="286511"/>
                  </a:lnTo>
                  <a:lnTo>
                    <a:pt x="24384" y="289559"/>
                  </a:lnTo>
                  <a:lnTo>
                    <a:pt x="33528" y="265175"/>
                  </a:lnTo>
                  <a:lnTo>
                    <a:pt x="27432" y="262127"/>
                  </a:lnTo>
                  <a:close/>
                </a:path>
                <a:path w="822959" h="822960">
                  <a:moveTo>
                    <a:pt x="39624" y="231647"/>
                  </a:moveTo>
                  <a:lnTo>
                    <a:pt x="30480" y="249935"/>
                  </a:lnTo>
                  <a:lnTo>
                    <a:pt x="30480" y="256031"/>
                  </a:lnTo>
                  <a:lnTo>
                    <a:pt x="36576" y="259079"/>
                  </a:lnTo>
                  <a:lnTo>
                    <a:pt x="48768" y="234695"/>
                  </a:lnTo>
                  <a:lnTo>
                    <a:pt x="39624" y="231647"/>
                  </a:lnTo>
                  <a:close/>
                </a:path>
                <a:path w="822959" h="822960">
                  <a:moveTo>
                    <a:pt x="54864" y="201167"/>
                  </a:moveTo>
                  <a:lnTo>
                    <a:pt x="42672" y="225551"/>
                  </a:lnTo>
                  <a:lnTo>
                    <a:pt x="51816" y="228599"/>
                  </a:lnTo>
                  <a:lnTo>
                    <a:pt x="54864" y="219455"/>
                  </a:lnTo>
                  <a:lnTo>
                    <a:pt x="64008" y="207263"/>
                  </a:lnTo>
                  <a:lnTo>
                    <a:pt x="54864" y="201167"/>
                  </a:lnTo>
                  <a:close/>
                </a:path>
                <a:path w="822959" h="822960">
                  <a:moveTo>
                    <a:pt x="73152" y="173735"/>
                  </a:moveTo>
                  <a:lnTo>
                    <a:pt x="70104" y="179831"/>
                  </a:lnTo>
                  <a:lnTo>
                    <a:pt x="60960" y="195071"/>
                  </a:lnTo>
                  <a:lnTo>
                    <a:pt x="67056" y="198119"/>
                  </a:lnTo>
                  <a:lnTo>
                    <a:pt x="76200" y="185927"/>
                  </a:lnTo>
                  <a:lnTo>
                    <a:pt x="82296" y="179831"/>
                  </a:lnTo>
                  <a:lnTo>
                    <a:pt x="73152" y="173735"/>
                  </a:lnTo>
                  <a:close/>
                </a:path>
                <a:path w="822959" h="822960">
                  <a:moveTo>
                    <a:pt x="94488" y="146303"/>
                  </a:moveTo>
                  <a:lnTo>
                    <a:pt x="94488" y="149351"/>
                  </a:lnTo>
                  <a:lnTo>
                    <a:pt x="79248" y="167639"/>
                  </a:lnTo>
                  <a:lnTo>
                    <a:pt x="85344" y="170687"/>
                  </a:lnTo>
                  <a:lnTo>
                    <a:pt x="100584" y="152399"/>
                  </a:lnTo>
                  <a:lnTo>
                    <a:pt x="94488" y="146303"/>
                  </a:lnTo>
                  <a:close/>
                </a:path>
                <a:path w="822959" h="822960">
                  <a:moveTo>
                    <a:pt x="118872" y="121919"/>
                  </a:moveTo>
                  <a:lnTo>
                    <a:pt x="100584" y="140207"/>
                  </a:lnTo>
                  <a:lnTo>
                    <a:pt x="106680" y="146303"/>
                  </a:lnTo>
                  <a:lnTo>
                    <a:pt x="124968" y="128015"/>
                  </a:lnTo>
                  <a:lnTo>
                    <a:pt x="118872" y="121919"/>
                  </a:lnTo>
                  <a:close/>
                </a:path>
                <a:path w="822959" h="822960">
                  <a:moveTo>
                    <a:pt x="143256" y="97535"/>
                  </a:moveTo>
                  <a:lnTo>
                    <a:pt x="124968" y="115823"/>
                  </a:lnTo>
                  <a:lnTo>
                    <a:pt x="128016" y="121919"/>
                  </a:lnTo>
                  <a:lnTo>
                    <a:pt x="146304" y="106679"/>
                  </a:lnTo>
                  <a:lnTo>
                    <a:pt x="143256" y="97535"/>
                  </a:lnTo>
                  <a:close/>
                </a:path>
                <a:path w="822959" h="822960">
                  <a:moveTo>
                    <a:pt x="167640" y="79247"/>
                  </a:moveTo>
                  <a:lnTo>
                    <a:pt x="149352" y="94487"/>
                  </a:lnTo>
                  <a:lnTo>
                    <a:pt x="155448" y="100583"/>
                  </a:lnTo>
                  <a:lnTo>
                    <a:pt x="173736" y="85343"/>
                  </a:lnTo>
                  <a:lnTo>
                    <a:pt x="167640" y="79247"/>
                  </a:lnTo>
                  <a:close/>
                </a:path>
                <a:path w="822959" h="822960">
                  <a:moveTo>
                    <a:pt x="198120" y="57911"/>
                  </a:moveTo>
                  <a:lnTo>
                    <a:pt x="179832" y="70103"/>
                  </a:lnTo>
                  <a:lnTo>
                    <a:pt x="176784" y="73151"/>
                  </a:lnTo>
                  <a:lnTo>
                    <a:pt x="179832" y="79247"/>
                  </a:lnTo>
                  <a:lnTo>
                    <a:pt x="185928" y="76199"/>
                  </a:lnTo>
                  <a:lnTo>
                    <a:pt x="201168" y="67055"/>
                  </a:lnTo>
                  <a:lnTo>
                    <a:pt x="198120" y="57911"/>
                  </a:lnTo>
                  <a:close/>
                </a:path>
                <a:path w="822959" h="822960">
                  <a:moveTo>
                    <a:pt x="225552" y="42671"/>
                  </a:moveTo>
                  <a:lnTo>
                    <a:pt x="213360" y="48767"/>
                  </a:lnTo>
                  <a:lnTo>
                    <a:pt x="204215" y="54863"/>
                  </a:lnTo>
                  <a:lnTo>
                    <a:pt x="207264" y="60959"/>
                  </a:lnTo>
                  <a:lnTo>
                    <a:pt x="219456" y="54863"/>
                  </a:lnTo>
                  <a:lnTo>
                    <a:pt x="228600" y="51815"/>
                  </a:lnTo>
                  <a:lnTo>
                    <a:pt x="225552" y="42671"/>
                  </a:lnTo>
                  <a:close/>
                </a:path>
                <a:path w="822959" h="822960">
                  <a:moveTo>
                    <a:pt x="256032" y="27431"/>
                  </a:moveTo>
                  <a:lnTo>
                    <a:pt x="249936" y="30479"/>
                  </a:lnTo>
                  <a:lnTo>
                    <a:pt x="234696" y="39623"/>
                  </a:lnTo>
                  <a:lnTo>
                    <a:pt x="237744" y="45719"/>
                  </a:lnTo>
                  <a:lnTo>
                    <a:pt x="252984" y="39623"/>
                  </a:lnTo>
                  <a:lnTo>
                    <a:pt x="259079" y="36575"/>
                  </a:lnTo>
                  <a:lnTo>
                    <a:pt x="256032" y="27431"/>
                  </a:lnTo>
                  <a:close/>
                </a:path>
                <a:path w="822959" h="822960">
                  <a:moveTo>
                    <a:pt x="289560" y="18287"/>
                  </a:moveTo>
                  <a:lnTo>
                    <a:pt x="265176" y="27431"/>
                  </a:lnTo>
                  <a:lnTo>
                    <a:pt x="268224" y="33527"/>
                  </a:lnTo>
                  <a:lnTo>
                    <a:pt x="292608" y="24383"/>
                  </a:lnTo>
                  <a:lnTo>
                    <a:pt x="289560" y="18287"/>
                  </a:lnTo>
                  <a:close/>
                </a:path>
                <a:path w="822959" h="822960">
                  <a:moveTo>
                    <a:pt x="320040" y="9143"/>
                  </a:moveTo>
                  <a:lnTo>
                    <a:pt x="295656" y="15239"/>
                  </a:lnTo>
                  <a:lnTo>
                    <a:pt x="298704" y="24383"/>
                  </a:lnTo>
                  <a:lnTo>
                    <a:pt x="323088" y="18287"/>
                  </a:lnTo>
                  <a:lnTo>
                    <a:pt x="320040" y="9143"/>
                  </a:lnTo>
                  <a:close/>
                </a:path>
                <a:path w="822959" h="822960">
                  <a:moveTo>
                    <a:pt x="353568" y="3047"/>
                  </a:moveTo>
                  <a:lnTo>
                    <a:pt x="329184" y="6095"/>
                  </a:lnTo>
                  <a:lnTo>
                    <a:pt x="332232" y="15239"/>
                  </a:lnTo>
                  <a:lnTo>
                    <a:pt x="356616" y="12191"/>
                  </a:lnTo>
                  <a:lnTo>
                    <a:pt x="353568" y="3047"/>
                  </a:lnTo>
                  <a:close/>
                </a:path>
                <a:path w="822959" h="822960">
                  <a:moveTo>
                    <a:pt x="387096" y="0"/>
                  </a:moveTo>
                  <a:lnTo>
                    <a:pt x="368808" y="0"/>
                  </a:lnTo>
                  <a:lnTo>
                    <a:pt x="362712" y="3047"/>
                  </a:lnTo>
                  <a:lnTo>
                    <a:pt x="362712" y="9143"/>
                  </a:lnTo>
                  <a:lnTo>
                    <a:pt x="387096" y="9143"/>
                  </a:lnTo>
                  <a:lnTo>
                    <a:pt x="387096" y="0"/>
                  </a:lnTo>
                  <a:close/>
                </a:path>
                <a:path w="822959" h="822960">
                  <a:moveTo>
                    <a:pt x="420623" y="0"/>
                  </a:moveTo>
                  <a:lnTo>
                    <a:pt x="396240" y="0"/>
                  </a:lnTo>
                  <a:lnTo>
                    <a:pt x="396240" y="9143"/>
                  </a:lnTo>
                  <a:lnTo>
                    <a:pt x="411480" y="6095"/>
                  </a:lnTo>
                  <a:lnTo>
                    <a:pt x="420623" y="6095"/>
                  </a:lnTo>
                  <a:lnTo>
                    <a:pt x="420623" y="0"/>
                  </a:lnTo>
                  <a:close/>
                </a:path>
                <a:path w="822959" h="822960">
                  <a:moveTo>
                    <a:pt x="420623" y="6095"/>
                  </a:moveTo>
                  <a:lnTo>
                    <a:pt x="411480" y="6095"/>
                  </a:lnTo>
                  <a:lnTo>
                    <a:pt x="420623" y="9143"/>
                  </a:lnTo>
                  <a:lnTo>
                    <a:pt x="420623" y="6095"/>
                  </a:lnTo>
                  <a:close/>
                </a:path>
                <a:path w="822959" h="822960">
                  <a:moveTo>
                    <a:pt x="454152" y="0"/>
                  </a:moveTo>
                  <a:lnTo>
                    <a:pt x="429768" y="0"/>
                  </a:lnTo>
                  <a:lnTo>
                    <a:pt x="429768" y="9143"/>
                  </a:lnTo>
                  <a:lnTo>
                    <a:pt x="454152" y="9143"/>
                  </a:lnTo>
                  <a:lnTo>
                    <a:pt x="454152" y="0"/>
                  </a:lnTo>
                  <a:close/>
                </a:path>
                <a:path w="822959" h="822960">
                  <a:moveTo>
                    <a:pt x="463295" y="3047"/>
                  </a:moveTo>
                  <a:lnTo>
                    <a:pt x="463295" y="12191"/>
                  </a:lnTo>
                  <a:lnTo>
                    <a:pt x="487680" y="15239"/>
                  </a:lnTo>
                  <a:lnTo>
                    <a:pt x="487680" y="6095"/>
                  </a:lnTo>
                  <a:lnTo>
                    <a:pt x="463295" y="3047"/>
                  </a:lnTo>
                  <a:close/>
                </a:path>
                <a:path w="822959" h="822960">
                  <a:moveTo>
                    <a:pt x="496823" y="9143"/>
                  </a:moveTo>
                  <a:lnTo>
                    <a:pt x="493776" y="15239"/>
                  </a:lnTo>
                  <a:lnTo>
                    <a:pt x="518159" y="21335"/>
                  </a:lnTo>
                  <a:lnTo>
                    <a:pt x="521208" y="15239"/>
                  </a:lnTo>
                  <a:lnTo>
                    <a:pt x="496823" y="9143"/>
                  </a:lnTo>
                  <a:close/>
                </a:path>
                <a:path w="822959" h="822960">
                  <a:moveTo>
                    <a:pt x="530352" y="15239"/>
                  </a:moveTo>
                  <a:lnTo>
                    <a:pt x="527304" y="24383"/>
                  </a:lnTo>
                  <a:lnTo>
                    <a:pt x="533400" y="24383"/>
                  </a:lnTo>
                  <a:lnTo>
                    <a:pt x="551688" y="33527"/>
                  </a:lnTo>
                  <a:lnTo>
                    <a:pt x="554736" y="24383"/>
                  </a:lnTo>
                  <a:lnTo>
                    <a:pt x="533400" y="18287"/>
                  </a:lnTo>
                  <a:lnTo>
                    <a:pt x="530352" y="15239"/>
                  </a:lnTo>
                  <a:close/>
                </a:path>
                <a:path w="822959" h="822960">
                  <a:moveTo>
                    <a:pt x="560832" y="27431"/>
                  </a:moveTo>
                  <a:lnTo>
                    <a:pt x="557784" y="36575"/>
                  </a:lnTo>
                  <a:lnTo>
                    <a:pt x="569976" y="39623"/>
                  </a:lnTo>
                  <a:lnTo>
                    <a:pt x="582168" y="45719"/>
                  </a:lnTo>
                  <a:lnTo>
                    <a:pt x="585216" y="36575"/>
                  </a:lnTo>
                  <a:lnTo>
                    <a:pt x="573024" y="30479"/>
                  </a:lnTo>
                  <a:lnTo>
                    <a:pt x="560832" y="27431"/>
                  </a:lnTo>
                  <a:close/>
                </a:path>
                <a:path w="822959" h="822960">
                  <a:moveTo>
                    <a:pt x="591312" y="39623"/>
                  </a:moveTo>
                  <a:lnTo>
                    <a:pt x="588264" y="48767"/>
                  </a:lnTo>
                  <a:lnTo>
                    <a:pt x="603504" y="54863"/>
                  </a:lnTo>
                  <a:lnTo>
                    <a:pt x="609600" y="60959"/>
                  </a:lnTo>
                  <a:lnTo>
                    <a:pt x="615696" y="51815"/>
                  </a:lnTo>
                  <a:lnTo>
                    <a:pt x="606552" y="48767"/>
                  </a:lnTo>
                  <a:lnTo>
                    <a:pt x="591312" y="39623"/>
                  </a:lnTo>
                  <a:close/>
                </a:path>
                <a:path w="822959" h="822960">
                  <a:moveTo>
                    <a:pt x="621792" y="57911"/>
                  </a:moveTo>
                  <a:lnTo>
                    <a:pt x="618744" y="64007"/>
                  </a:lnTo>
                  <a:lnTo>
                    <a:pt x="637032" y="76199"/>
                  </a:lnTo>
                  <a:lnTo>
                    <a:pt x="640080" y="76199"/>
                  </a:lnTo>
                  <a:lnTo>
                    <a:pt x="643128" y="70103"/>
                  </a:lnTo>
                  <a:lnTo>
                    <a:pt x="621792" y="57911"/>
                  </a:lnTo>
                  <a:close/>
                </a:path>
                <a:path w="822959" h="822960">
                  <a:moveTo>
                    <a:pt x="725424" y="143255"/>
                  </a:moveTo>
                  <a:lnTo>
                    <a:pt x="719328" y="149351"/>
                  </a:lnTo>
                  <a:lnTo>
                    <a:pt x="722376" y="155447"/>
                  </a:lnTo>
                  <a:lnTo>
                    <a:pt x="734568" y="167639"/>
                  </a:lnTo>
                  <a:lnTo>
                    <a:pt x="740664" y="164591"/>
                  </a:lnTo>
                  <a:lnTo>
                    <a:pt x="728472" y="149351"/>
                  </a:lnTo>
                  <a:lnTo>
                    <a:pt x="725424" y="143255"/>
                  </a:lnTo>
                  <a:close/>
                </a:path>
                <a:path w="822959" h="822960">
                  <a:moveTo>
                    <a:pt x="704088" y="118871"/>
                  </a:moveTo>
                  <a:lnTo>
                    <a:pt x="701040" y="118871"/>
                  </a:lnTo>
                  <a:lnTo>
                    <a:pt x="694944" y="124967"/>
                  </a:lnTo>
                  <a:lnTo>
                    <a:pt x="697992" y="124967"/>
                  </a:lnTo>
                  <a:lnTo>
                    <a:pt x="713232" y="143255"/>
                  </a:lnTo>
                  <a:lnTo>
                    <a:pt x="719328" y="137159"/>
                  </a:lnTo>
                  <a:lnTo>
                    <a:pt x="704088" y="118871"/>
                  </a:lnTo>
                  <a:close/>
                </a:path>
                <a:path w="822959" h="822960">
                  <a:moveTo>
                    <a:pt x="676656" y="94487"/>
                  </a:moveTo>
                  <a:lnTo>
                    <a:pt x="670560" y="100583"/>
                  </a:lnTo>
                  <a:lnTo>
                    <a:pt x="688848" y="118871"/>
                  </a:lnTo>
                  <a:lnTo>
                    <a:pt x="694944" y="112775"/>
                  </a:lnTo>
                  <a:lnTo>
                    <a:pt x="676656" y="94487"/>
                  </a:lnTo>
                  <a:close/>
                </a:path>
                <a:path w="822959" h="822960">
                  <a:moveTo>
                    <a:pt x="649224" y="76199"/>
                  </a:moveTo>
                  <a:lnTo>
                    <a:pt x="646176" y="82295"/>
                  </a:lnTo>
                  <a:lnTo>
                    <a:pt x="664464" y="97535"/>
                  </a:lnTo>
                  <a:lnTo>
                    <a:pt x="670560" y="91439"/>
                  </a:lnTo>
                  <a:lnTo>
                    <a:pt x="649224" y="76199"/>
                  </a:lnTo>
                  <a:close/>
                </a:path>
                <a:path w="822959" h="822960">
                  <a:moveTo>
                    <a:pt x="746760" y="170687"/>
                  </a:moveTo>
                  <a:lnTo>
                    <a:pt x="737616" y="173735"/>
                  </a:lnTo>
                  <a:lnTo>
                    <a:pt x="746760" y="185927"/>
                  </a:lnTo>
                  <a:lnTo>
                    <a:pt x="752856" y="195071"/>
                  </a:lnTo>
                  <a:lnTo>
                    <a:pt x="758952" y="192023"/>
                  </a:lnTo>
                  <a:lnTo>
                    <a:pt x="752856" y="179831"/>
                  </a:lnTo>
                  <a:lnTo>
                    <a:pt x="746760" y="170687"/>
                  </a:lnTo>
                  <a:close/>
                </a:path>
                <a:path w="822959" h="822960">
                  <a:moveTo>
                    <a:pt x="765048" y="198119"/>
                  </a:moveTo>
                  <a:lnTo>
                    <a:pt x="755904" y="201167"/>
                  </a:lnTo>
                  <a:lnTo>
                    <a:pt x="768096" y="219455"/>
                  </a:lnTo>
                  <a:lnTo>
                    <a:pt x="768096" y="222503"/>
                  </a:lnTo>
                  <a:lnTo>
                    <a:pt x="777240" y="219455"/>
                  </a:lnTo>
                  <a:lnTo>
                    <a:pt x="774192" y="213359"/>
                  </a:lnTo>
                  <a:lnTo>
                    <a:pt x="765048" y="198119"/>
                  </a:lnTo>
                  <a:close/>
                </a:path>
                <a:path w="822959" h="822960">
                  <a:moveTo>
                    <a:pt x="780288" y="228599"/>
                  </a:moveTo>
                  <a:lnTo>
                    <a:pt x="774192" y="231647"/>
                  </a:lnTo>
                  <a:lnTo>
                    <a:pt x="783336" y="252983"/>
                  </a:lnTo>
                  <a:lnTo>
                    <a:pt x="792480" y="249935"/>
                  </a:lnTo>
                  <a:lnTo>
                    <a:pt x="780288" y="228599"/>
                  </a:lnTo>
                  <a:close/>
                </a:path>
                <a:path w="822959" h="822960">
                  <a:moveTo>
                    <a:pt x="795528" y="259079"/>
                  </a:moveTo>
                  <a:lnTo>
                    <a:pt x="786384" y="262127"/>
                  </a:lnTo>
                  <a:lnTo>
                    <a:pt x="795528" y="283463"/>
                  </a:lnTo>
                  <a:lnTo>
                    <a:pt x="804672" y="280415"/>
                  </a:lnTo>
                  <a:lnTo>
                    <a:pt x="795528" y="259079"/>
                  </a:lnTo>
                  <a:close/>
                </a:path>
                <a:path w="822959" h="822960">
                  <a:moveTo>
                    <a:pt x="804672" y="289559"/>
                  </a:moveTo>
                  <a:lnTo>
                    <a:pt x="798576" y="292607"/>
                  </a:lnTo>
                  <a:lnTo>
                    <a:pt x="804672" y="316991"/>
                  </a:lnTo>
                  <a:lnTo>
                    <a:pt x="810768" y="313943"/>
                  </a:lnTo>
                  <a:lnTo>
                    <a:pt x="804672" y="289559"/>
                  </a:lnTo>
                  <a:close/>
                </a:path>
                <a:path w="822959" h="822960">
                  <a:moveTo>
                    <a:pt x="813816" y="323087"/>
                  </a:moveTo>
                  <a:lnTo>
                    <a:pt x="804672" y="323087"/>
                  </a:lnTo>
                  <a:lnTo>
                    <a:pt x="807720" y="329183"/>
                  </a:lnTo>
                  <a:lnTo>
                    <a:pt x="810768" y="347471"/>
                  </a:lnTo>
                  <a:lnTo>
                    <a:pt x="819912" y="347471"/>
                  </a:lnTo>
                  <a:lnTo>
                    <a:pt x="816863" y="329183"/>
                  </a:lnTo>
                  <a:lnTo>
                    <a:pt x="813816" y="323087"/>
                  </a:lnTo>
                  <a:close/>
                </a:path>
                <a:path w="822959" h="822960">
                  <a:moveTo>
                    <a:pt x="819912" y="356615"/>
                  </a:moveTo>
                  <a:lnTo>
                    <a:pt x="810768" y="356615"/>
                  </a:lnTo>
                  <a:lnTo>
                    <a:pt x="813816" y="368807"/>
                  </a:lnTo>
                  <a:lnTo>
                    <a:pt x="813816" y="380999"/>
                  </a:lnTo>
                  <a:lnTo>
                    <a:pt x="822960" y="380999"/>
                  </a:lnTo>
                  <a:lnTo>
                    <a:pt x="822960" y="368807"/>
                  </a:lnTo>
                  <a:lnTo>
                    <a:pt x="819912" y="356615"/>
                  </a:lnTo>
                  <a:close/>
                </a:path>
                <a:path w="822959" h="822960">
                  <a:moveTo>
                    <a:pt x="822960" y="390143"/>
                  </a:moveTo>
                  <a:lnTo>
                    <a:pt x="813816" y="390143"/>
                  </a:lnTo>
                  <a:lnTo>
                    <a:pt x="816863" y="411479"/>
                  </a:lnTo>
                  <a:lnTo>
                    <a:pt x="816863" y="414527"/>
                  </a:lnTo>
                  <a:lnTo>
                    <a:pt x="822960" y="414527"/>
                  </a:lnTo>
                  <a:lnTo>
                    <a:pt x="822960" y="390143"/>
                  </a:lnTo>
                  <a:close/>
                </a:path>
                <a:path w="822959" h="822960">
                  <a:moveTo>
                    <a:pt x="822960" y="423671"/>
                  </a:moveTo>
                  <a:lnTo>
                    <a:pt x="813816" y="423671"/>
                  </a:lnTo>
                  <a:lnTo>
                    <a:pt x="813816" y="448055"/>
                  </a:lnTo>
                  <a:lnTo>
                    <a:pt x="822960" y="448055"/>
                  </a:lnTo>
                  <a:lnTo>
                    <a:pt x="822960" y="423671"/>
                  </a:lnTo>
                  <a:close/>
                </a:path>
                <a:path w="822959" h="822960">
                  <a:moveTo>
                    <a:pt x="813816" y="454151"/>
                  </a:moveTo>
                  <a:lnTo>
                    <a:pt x="807720" y="481583"/>
                  </a:lnTo>
                  <a:lnTo>
                    <a:pt x="816863" y="481583"/>
                  </a:lnTo>
                  <a:lnTo>
                    <a:pt x="819912" y="457199"/>
                  </a:lnTo>
                  <a:lnTo>
                    <a:pt x="813816" y="454151"/>
                  </a:lnTo>
                  <a:close/>
                </a:path>
                <a:path w="822959" h="822960">
                  <a:moveTo>
                    <a:pt x="807720" y="487679"/>
                  </a:moveTo>
                  <a:lnTo>
                    <a:pt x="807720" y="493775"/>
                  </a:lnTo>
                  <a:lnTo>
                    <a:pt x="801624" y="512063"/>
                  </a:lnTo>
                  <a:lnTo>
                    <a:pt x="810768" y="515111"/>
                  </a:lnTo>
                  <a:lnTo>
                    <a:pt x="816863" y="493775"/>
                  </a:lnTo>
                  <a:lnTo>
                    <a:pt x="816863" y="490727"/>
                  </a:lnTo>
                  <a:lnTo>
                    <a:pt x="807720" y="487679"/>
                  </a:lnTo>
                  <a:close/>
                </a:path>
                <a:path w="822959" h="822960">
                  <a:moveTo>
                    <a:pt x="801624" y="521207"/>
                  </a:moveTo>
                  <a:lnTo>
                    <a:pt x="798576" y="530351"/>
                  </a:lnTo>
                  <a:lnTo>
                    <a:pt x="792480" y="545591"/>
                  </a:lnTo>
                  <a:lnTo>
                    <a:pt x="801624" y="545591"/>
                  </a:lnTo>
                  <a:lnTo>
                    <a:pt x="804672" y="533399"/>
                  </a:lnTo>
                  <a:lnTo>
                    <a:pt x="807720" y="524255"/>
                  </a:lnTo>
                  <a:lnTo>
                    <a:pt x="801624" y="521207"/>
                  </a:lnTo>
                  <a:close/>
                </a:path>
                <a:path w="822959" h="822960">
                  <a:moveTo>
                    <a:pt x="789432" y="551687"/>
                  </a:moveTo>
                  <a:lnTo>
                    <a:pt x="783336" y="566927"/>
                  </a:lnTo>
                  <a:lnTo>
                    <a:pt x="780288" y="576071"/>
                  </a:lnTo>
                  <a:lnTo>
                    <a:pt x="789432" y="579119"/>
                  </a:lnTo>
                  <a:lnTo>
                    <a:pt x="792480" y="569975"/>
                  </a:lnTo>
                  <a:lnTo>
                    <a:pt x="798576" y="554735"/>
                  </a:lnTo>
                  <a:lnTo>
                    <a:pt x="789432" y="551687"/>
                  </a:lnTo>
                  <a:close/>
                </a:path>
                <a:path w="822959" h="822960">
                  <a:moveTo>
                    <a:pt x="777240" y="582167"/>
                  </a:moveTo>
                  <a:lnTo>
                    <a:pt x="768096" y="603503"/>
                  </a:lnTo>
                  <a:lnTo>
                    <a:pt x="765048" y="603503"/>
                  </a:lnTo>
                  <a:lnTo>
                    <a:pt x="774192" y="609599"/>
                  </a:lnTo>
                  <a:lnTo>
                    <a:pt x="774192" y="606551"/>
                  </a:lnTo>
                  <a:lnTo>
                    <a:pt x="783336" y="585215"/>
                  </a:lnTo>
                  <a:lnTo>
                    <a:pt x="777240" y="582167"/>
                  </a:lnTo>
                  <a:close/>
                </a:path>
                <a:path w="822959" h="822960">
                  <a:moveTo>
                    <a:pt x="762000" y="612647"/>
                  </a:moveTo>
                  <a:lnTo>
                    <a:pt x="749808" y="633983"/>
                  </a:lnTo>
                  <a:lnTo>
                    <a:pt x="755904" y="637031"/>
                  </a:lnTo>
                  <a:lnTo>
                    <a:pt x="768096" y="615695"/>
                  </a:lnTo>
                  <a:lnTo>
                    <a:pt x="762000" y="612647"/>
                  </a:lnTo>
                  <a:close/>
                </a:path>
                <a:path w="822959" h="822960">
                  <a:moveTo>
                    <a:pt x="743712" y="640079"/>
                  </a:moveTo>
                  <a:lnTo>
                    <a:pt x="728472" y="658367"/>
                  </a:lnTo>
                  <a:lnTo>
                    <a:pt x="734568" y="664463"/>
                  </a:lnTo>
                  <a:lnTo>
                    <a:pt x="749808" y="643127"/>
                  </a:lnTo>
                  <a:lnTo>
                    <a:pt x="743712" y="640079"/>
                  </a:lnTo>
                  <a:close/>
                </a:path>
                <a:path w="822959" h="822960">
                  <a:moveTo>
                    <a:pt x="725424" y="667511"/>
                  </a:moveTo>
                  <a:lnTo>
                    <a:pt x="722376" y="667511"/>
                  </a:lnTo>
                  <a:lnTo>
                    <a:pt x="707136" y="685799"/>
                  </a:lnTo>
                  <a:lnTo>
                    <a:pt x="713232" y="688847"/>
                  </a:lnTo>
                  <a:lnTo>
                    <a:pt x="731520" y="670559"/>
                  </a:lnTo>
                  <a:lnTo>
                    <a:pt x="725424" y="667511"/>
                  </a:lnTo>
                  <a:close/>
                </a:path>
                <a:path w="822959" h="822960">
                  <a:moveTo>
                    <a:pt x="701040" y="691895"/>
                  </a:moveTo>
                  <a:lnTo>
                    <a:pt x="685800" y="707135"/>
                  </a:lnTo>
                  <a:lnTo>
                    <a:pt x="688848" y="713231"/>
                  </a:lnTo>
                  <a:lnTo>
                    <a:pt x="704088" y="701039"/>
                  </a:lnTo>
                  <a:lnTo>
                    <a:pt x="707136" y="694943"/>
                  </a:lnTo>
                  <a:lnTo>
                    <a:pt x="701040" y="691895"/>
                  </a:lnTo>
                  <a:close/>
                </a:path>
                <a:path w="822959" h="822960">
                  <a:moveTo>
                    <a:pt x="652272" y="734567"/>
                  </a:moveTo>
                  <a:lnTo>
                    <a:pt x="637032" y="746759"/>
                  </a:lnTo>
                  <a:lnTo>
                    <a:pt x="633984" y="749807"/>
                  </a:lnTo>
                  <a:lnTo>
                    <a:pt x="637032" y="755904"/>
                  </a:lnTo>
                  <a:lnTo>
                    <a:pt x="643128" y="752855"/>
                  </a:lnTo>
                  <a:lnTo>
                    <a:pt x="658368" y="740663"/>
                  </a:lnTo>
                  <a:lnTo>
                    <a:pt x="652272" y="734567"/>
                  </a:lnTo>
                  <a:close/>
                </a:path>
                <a:path w="822959" h="822960">
                  <a:moveTo>
                    <a:pt x="679704" y="713231"/>
                  </a:moveTo>
                  <a:lnTo>
                    <a:pt x="667512" y="722376"/>
                  </a:lnTo>
                  <a:lnTo>
                    <a:pt x="658368" y="728471"/>
                  </a:lnTo>
                  <a:lnTo>
                    <a:pt x="664464" y="734567"/>
                  </a:lnTo>
                  <a:lnTo>
                    <a:pt x="673608" y="728471"/>
                  </a:lnTo>
                  <a:lnTo>
                    <a:pt x="682752" y="719327"/>
                  </a:lnTo>
                  <a:lnTo>
                    <a:pt x="679704" y="713231"/>
                  </a:lnTo>
                  <a:close/>
                </a:path>
                <a:path w="822959" h="822960">
                  <a:moveTo>
                    <a:pt x="624840" y="752855"/>
                  </a:moveTo>
                  <a:lnTo>
                    <a:pt x="603504" y="765047"/>
                  </a:lnTo>
                  <a:lnTo>
                    <a:pt x="609600" y="774191"/>
                  </a:lnTo>
                  <a:lnTo>
                    <a:pt x="630936" y="758951"/>
                  </a:lnTo>
                  <a:lnTo>
                    <a:pt x="624840" y="752855"/>
                  </a:lnTo>
                  <a:close/>
                </a:path>
                <a:path w="822959" h="822960">
                  <a:moveTo>
                    <a:pt x="597408" y="768095"/>
                  </a:moveTo>
                  <a:lnTo>
                    <a:pt x="573024" y="780287"/>
                  </a:lnTo>
                  <a:lnTo>
                    <a:pt x="579120" y="786383"/>
                  </a:lnTo>
                  <a:lnTo>
                    <a:pt x="600456" y="777239"/>
                  </a:lnTo>
                  <a:lnTo>
                    <a:pt x="597408" y="768095"/>
                  </a:lnTo>
                  <a:close/>
                </a:path>
                <a:path w="822959" h="822960">
                  <a:moveTo>
                    <a:pt x="566928" y="783335"/>
                  </a:moveTo>
                  <a:lnTo>
                    <a:pt x="542544" y="792479"/>
                  </a:lnTo>
                  <a:lnTo>
                    <a:pt x="545592" y="798576"/>
                  </a:lnTo>
                  <a:lnTo>
                    <a:pt x="569976" y="792479"/>
                  </a:lnTo>
                  <a:lnTo>
                    <a:pt x="566928" y="783335"/>
                  </a:lnTo>
                  <a:close/>
                </a:path>
                <a:path w="822959" h="822960">
                  <a:moveTo>
                    <a:pt x="536448" y="795527"/>
                  </a:moveTo>
                  <a:lnTo>
                    <a:pt x="530352" y="795527"/>
                  </a:lnTo>
                  <a:lnTo>
                    <a:pt x="512064" y="801623"/>
                  </a:lnTo>
                  <a:lnTo>
                    <a:pt x="515112" y="810767"/>
                  </a:lnTo>
                  <a:lnTo>
                    <a:pt x="533400" y="804671"/>
                  </a:lnTo>
                  <a:lnTo>
                    <a:pt x="539496" y="801623"/>
                  </a:lnTo>
                  <a:lnTo>
                    <a:pt x="536448" y="795527"/>
                  </a:lnTo>
                  <a:close/>
                </a:path>
                <a:path w="822959" h="822960">
                  <a:moveTo>
                    <a:pt x="502920" y="804671"/>
                  </a:moveTo>
                  <a:lnTo>
                    <a:pt x="493776" y="807719"/>
                  </a:lnTo>
                  <a:lnTo>
                    <a:pt x="478536" y="807719"/>
                  </a:lnTo>
                  <a:lnTo>
                    <a:pt x="481584" y="816863"/>
                  </a:lnTo>
                  <a:lnTo>
                    <a:pt x="505968" y="810767"/>
                  </a:lnTo>
                  <a:lnTo>
                    <a:pt x="502920" y="804671"/>
                  </a:lnTo>
                  <a:close/>
                </a:path>
                <a:path w="822959" h="822960">
                  <a:moveTo>
                    <a:pt x="472440" y="810767"/>
                  </a:moveTo>
                  <a:lnTo>
                    <a:pt x="451104" y="813815"/>
                  </a:lnTo>
                  <a:lnTo>
                    <a:pt x="448056" y="813815"/>
                  </a:lnTo>
                  <a:lnTo>
                    <a:pt x="448056" y="819911"/>
                  </a:lnTo>
                  <a:lnTo>
                    <a:pt x="454152" y="819911"/>
                  </a:lnTo>
                  <a:lnTo>
                    <a:pt x="472440" y="816863"/>
                  </a:lnTo>
                  <a:lnTo>
                    <a:pt x="472440" y="810767"/>
                  </a:lnTo>
                  <a:close/>
                </a:path>
                <a:path w="822959" h="822960">
                  <a:moveTo>
                    <a:pt x="438912" y="813815"/>
                  </a:moveTo>
                  <a:lnTo>
                    <a:pt x="414528" y="813815"/>
                  </a:lnTo>
                  <a:lnTo>
                    <a:pt x="414528" y="822959"/>
                  </a:lnTo>
                  <a:lnTo>
                    <a:pt x="438912" y="819911"/>
                  </a:lnTo>
                  <a:lnTo>
                    <a:pt x="438912" y="813815"/>
                  </a:lnTo>
                  <a:close/>
                </a:path>
                <a:path w="822959" h="822960">
                  <a:moveTo>
                    <a:pt x="405384" y="813815"/>
                  </a:moveTo>
                  <a:lnTo>
                    <a:pt x="381000" y="813815"/>
                  </a:lnTo>
                  <a:lnTo>
                    <a:pt x="381000" y="819911"/>
                  </a:lnTo>
                  <a:lnTo>
                    <a:pt x="405384" y="822959"/>
                  </a:lnTo>
                  <a:lnTo>
                    <a:pt x="405384" y="813815"/>
                  </a:lnTo>
                  <a:close/>
                </a:path>
                <a:path w="822959" h="822960">
                  <a:moveTo>
                    <a:pt x="347472" y="807719"/>
                  </a:moveTo>
                  <a:lnTo>
                    <a:pt x="347472" y="816863"/>
                  </a:lnTo>
                  <a:lnTo>
                    <a:pt x="368808" y="819911"/>
                  </a:lnTo>
                  <a:lnTo>
                    <a:pt x="371856" y="819911"/>
                  </a:lnTo>
                  <a:lnTo>
                    <a:pt x="371856" y="813815"/>
                  </a:lnTo>
                  <a:lnTo>
                    <a:pt x="368808" y="810767"/>
                  </a:lnTo>
                  <a:lnTo>
                    <a:pt x="347472" y="807719"/>
                  </a:lnTo>
                  <a:close/>
                </a:path>
                <a:path w="822959" h="822960">
                  <a:moveTo>
                    <a:pt x="316992" y="801623"/>
                  </a:moveTo>
                  <a:lnTo>
                    <a:pt x="313944" y="810767"/>
                  </a:lnTo>
                  <a:lnTo>
                    <a:pt x="329184" y="813815"/>
                  </a:lnTo>
                  <a:lnTo>
                    <a:pt x="338328" y="816863"/>
                  </a:lnTo>
                  <a:lnTo>
                    <a:pt x="338328" y="807719"/>
                  </a:lnTo>
                  <a:lnTo>
                    <a:pt x="329184" y="807719"/>
                  </a:lnTo>
                  <a:lnTo>
                    <a:pt x="316992" y="801623"/>
                  </a:lnTo>
                  <a:close/>
                </a:path>
                <a:path w="822959" h="822960">
                  <a:moveTo>
                    <a:pt x="283464" y="792479"/>
                  </a:moveTo>
                  <a:lnTo>
                    <a:pt x="280416" y="801623"/>
                  </a:lnTo>
                  <a:lnTo>
                    <a:pt x="289560" y="804671"/>
                  </a:lnTo>
                  <a:lnTo>
                    <a:pt x="304800" y="807719"/>
                  </a:lnTo>
                  <a:lnTo>
                    <a:pt x="307848" y="801623"/>
                  </a:lnTo>
                  <a:lnTo>
                    <a:pt x="289560" y="795527"/>
                  </a:lnTo>
                  <a:lnTo>
                    <a:pt x="283464" y="792479"/>
                  </a:lnTo>
                  <a:close/>
                </a:path>
                <a:path w="822959" h="822960">
                  <a:moveTo>
                    <a:pt x="252984" y="783335"/>
                  </a:moveTo>
                  <a:lnTo>
                    <a:pt x="249936" y="789431"/>
                  </a:lnTo>
                  <a:lnTo>
                    <a:pt x="274320" y="798576"/>
                  </a:lnTo>
                  <a:lnTo>
                    <a:pt x="277368" y="789431"/>
                  </a:lnTo>
                  <a:lnTo>
                    <a:pt x="252984" y="783335"/>
                  </a:lnTo>
                  <a:close/>
                </a:path>
                <a:path w="822959" h="822960">
                  <a:moveTo>
                    <a:pt x="222504" y="768095"/>
                  </a:moveTo>
                  <a:lnTo>
                    <a:pt x="219456" y="774191"/>
                  </a:lnTo>
                  <a:lnTo>
                    <a:pt x="240792" y="786383"/>
                  </a:lnTo>
                  <a:lnTo>
                    <a:pt x="246888" y="777239"/>
                  </a:lnTo>
                  <a:lnTo>
                    <a:pt x="222504" y="768095"/>
                  </a:lnTo>
                  <a:close/>
                </a:path>
                <a:path w="822959" h="822960">
                  <a:moveTo>
                    <a:pt x="195072" y="749807"/>
                  </a:moveTo>
                  <a:lnTo>
                    <a:pt x="188976" y="758951"/>
                  </a:lnTo>
                  <a:lnTo>
                    <a:pt x="210311" y="771143"/>
                  </a:lnTo>
                  <a:lnTo>
                    <a:pt x="216408" y="765047"/>
                  </a:lnTo>
                  <a:lnTo>
                    <a:pt x="195072" y="749807"/>
                  </a:lnTo>
                  <a:close/>
                </a:path>
                <a:path w="822959" h="822960">
                  <a:moveTo>
                    <a:pt x="167640" y="731519"/>
                  </a:moveTo>
                  <a:lnTo>
                    <a:pt x="161544" y="737615"/>
                  </a:lnTo>
                  <a:lnTo>
                    <a:pt x="179832" y="752855"/>
                  </a:lnTo>
                  <a:lnTo>
                    <a:pt x="182880" y="752855"/>
                  </a:lnTo>
                  <a:lnTo>
                    <a:pt x="185928" y="746759"/>
                  </a:lnTo>
                  <a:lnTo>
                    <a:pt x="167640" y="731519"/>
                  </a:lnTo>
                  <a:close/>
                </a:path>
                <a:path w="822959" h="822960">
                  <a:moveTo>
                    <a:pt x="143256" y="710183"/>
                  </a:moveTo>
                  <a:lnTo>
                    <a:pt x="137160" y="716279"/>
                  </a:lnTo>
                  <a:lnTo>
                    <a:pt x="155448" y="734567"/>
                  </a:lnTo>
                  <a:lnTo>
                    <a:pt x="161544" y="728471"/>
                  </a:lnTo>
                  <a:lnTo>
                    <a:pt x="143256" y="710183"/>
                  </a:lnTo>
                  <a:close/>
                </a:path>
                <a:path w="822959" h="822960">
                  <a:moveTo>
                    <a:pt x="118872" y="688847"/>
                  </a:moveTo>
                  <a:lnTo>
                    <a:pt x="112776" y="694943"/>
                  </a:lnTo>
                  <a:lnTo>
                    <a:pt x="131064" y="713231"/>
                  </a:lnTo>
                  <a:lnTo>
                    <a:pt x="137160" y="707135"/>
                  </a:lnTo>
                  <a:lnTo>
                    <a:pt x="118872" y="688847"/>
                  </a:lnTo>
                  <a:close/>
                </a:path>
                <a:path w="822959" h="822960">
                  <a:moveTo>
                    <a:pt x="97536" y="664463"/>
                  </a:moveTo>
                  <a:lnTo>
                    <a:pt x="91440" y="667511"/>
                  </a:lnTo>
                  <a:lnTo>
                    <a:pt x="94488" y="673607"/>
                  </a:lnTo>
                  <a:lnTo>
                    <a:pt x="106680" y="688847"/>
                  </a:lnTo>
                  <a:lnTo>
                    <a:pt x="112776" y="682751"/>
                  </a:lnTo>
                  <a:lnTo>
                    <a:pt x="100584" y="667511"/>
                  </a:lnTo>
                  <a:lnTo>
                    <a:pt x="97536" y="664463"/>
                  </a:lnTo>
                  <a:close/>
                </a:path>
                <a:path w="822959" h="822960">
                  <a:moveTo>
                    <a:pt x="76200" y="637031"/>
                  </a:moveTo>
                  <a:lnTo>
                    <a:pt x="70104" y="643127"/>
                  </a:lnTo>
                  <a:lnTo>
                    <a:pt x="85344" y="661415"/>
                  </a:lnTo>
                  <a:lnTo>
                    <a:pt x="91440" y="658367"/>
                  </a:lnTo>
                  <a:lnTo>
                    <a:pt x="76200" y="637031"/>
                  </a:lnTo>
                  <a:close/>
                </a:path>
                <a:path w="822959" h="822960">
                  <a:moveTo>
                    <a:pt x="57912" y="609599"/>
                  </a:moveTo>
                  <a:lnTo>
                    <a:pt x="51816" y="612647"/>
                  </a:lnTo>
                  <a:lnTo>
                    <a:pt x="64008" y="633983"/>
                  </a:lnTo>
                  <a:lnTo>
                    <a:pt x="73152" y="630935"/>
                  </a:lnTo>
                  <a:lnTo>
                    <a:pt x="57912" y="609599"/>
                  </a:lnTo>
                  <a:close/>
                </a:path>
                <a:path w="822959" h="822960">
                  <a:moveTo>
                    <a:pt x="45720" y="579119"/>
                  </a:moveTo>
                  <a:lnTo>
                    <a:pt x="36576" y="582167"/>
                  </a:lnTo>
                  <a:lnTo>
                    <a:pt x="48768" y="606551"/>
                  </a:lnTo>
                  <a:lnTo>
                    <a:pt x="54864" y="600455"/>
                  </a:lnTo>
                  <a:lnTo>
                    <a:pt x="45720" y="579119"/>
                  </a:lnTo>
                  <a:close/>
                </a:path>
                <a:path w="822959" h="822960">
                  <a:moveTo>
                    <a:pt x="30480" y="548639"/>
                  </a:moveTo>
                  <a:lnTo>
                    <a:pt x="24384" y="551687"/>
                  </a:lnTo>
                  <a:lnTo>
                    <a:pt x="30480" y="569975"/>
                  </a:lnTo>
                  <a:lnTo>
                    <a:pt x="33528" y="576071"/>
                  </a:lnTo>
                  <a:lnTo>
                    <a:pt x="39624" y="573023"/>
                  </a:lnTo>
                  <a:lnTo>
                    <a:pt x="39624" y="566927"/>
                  </a:lnTo>
                  <a:lnTo>
                    <a:pt x="30480" y="548639"/>
                  </a:lnTo>
                  <a:close/>
                </a:path>
                <a:path w="822959" h="822960">
                  <a:moveTo>
                    <a:pt x="21336" y="518159"/>
                  </a:moveTo>
                  <a:lnTo>
                    <a:pt x="15240" y="518159"/>
                  </a:lnTo>
                  <a:lnTo>
                    <a:pt x="18288" y="533399"/>
                  </a:lnTo>
                  <a:lnTo>
                    <a:pt x="21336" y="542543"/>
                  </a:lnTo>
                  <a:lnTo>
                    <a:pt x="30480" y="542543"/>
                  </a:lnTo>
                  <a:lnTo>
                    <a:pt x="24384" y="530351"/>
                  </a:lnTo>
                  <a:lnTo>
                    <a:pt x="21336" y="518159"/>
                  </a:lnTo>
                  <a:close/>
                </a:path>
                <a:path w="822959" h="822960">
                  <a:moveTo>
                    <a:pt x="15240" y="484631"/>
                  </a:moveTo>
                  <a:lnTo>
                    <a:pt x="6096" y="487679"/>
                  </a:lnTo>
                  <a:lnTo>
                    <a:pt x="6096" y="493775"/>
                  </a:lnTo>
                  <a:lnTo>
                    <a:pt x="12192" y="512063"/>
                  </a:lnTo>
                  <a:lnTo>
                    <a:pt x="21336" y="509015"/>
                  </a:lnTo>
                  <a:lnTo>
                    <a:pt x="15240" y="490727"/>
                  </a:lnTo>
                  <a:lnTo>
                    <a:pt x="15240" y="484631"/>
                  </a:lnTo>
                  <a:close/>
                </a:path>
              </a:pathLst>
            </a:custGeom>
            <a:solidFill>
              <a:srgbClr val="FFE600"/>
            </a:solidFill>
          </p:spPr>
          <p:txBody>
            <a:bodyPr wrap="square" lIns="0" tIns="0" rIns="0" bIns="0" rtlCol="0"/>
            <a:lstStyle/>
            <a:p>
              <a:endParaRPr/>
            </a:p>
          </p:txBody>
        </p:sp>
        <p:sp>
          <p:nvSpPr>
            <p:cNvPr id="47" name="object 25">
              <a:extLst>
                <a:ext uri="{FF2B5EF4-FFF2-40B4-BE49-F238E27FC236}">
                  <a16:creationId xmlns:a16="http://schemas.microsoft.com/office/drawing/2014/main" id="{4E61D7DB-D05F-4541-BB95-3D014BD56F3E}"/>
                </a:ext>
              </a:extLst>
            </p:cNvPr>
            <p:cNvSpPr/>
            <p:nvPr/>
          </p:nvSpPr>
          <p:spPr>
            <a:xfrm>
              <a:off x="3797807" y="3614927"/>
              <a:ext cx="12700" cy="554990"/>
            </a:xfrm>
            <a:custGeom>
              <a:avLst/>
              <a:gdLst/>
              <a:ahLst/>
              <a:cxnLst/>
              <a:rect l="l" t="t" r="r" b="b"/>
              <a:pathLst>
                <a:path w="12700" h="554989">
                  <a:moveTo>
                    <a:pt x="9144" y="0"/>
                  </a:moveTo>
                  <a:lnTo>
                    <a:pt x="0" y="0"/>
                  </a:lnTo>
                  <a:lnTo>
                    <a:pt x="3048" y="554736"/>
                  </a:lnTo>
                  <a:lnTo>
                    <a:pt x="12192" y="554736"/>
                  </a:lnTo>
                  <a:lnTo>
                    <a:pt x="9144" y="0"/>
                  </a:lnTo>
                  <a:close/>
                </a:path>
              </a:pathLst>
            </a:custGeom>
            <a:solidFill>
              <a:srgbClr val="797991"/>
            </a:solidFill>
          </p:spPr>
          <p:txBody>
            <a:bodyPr wrap="square" lIns="0" tIns="0" rIns="0" bIns="0" rtlCol="0"/>
            <a:lstStyle/>
            <a:p>
              <a:endParaRPr/>
            </a:p>
          </p:txBody>
        </p:sp>
        <p:sp>
          <p:nvSpPr>
            <p:cNvPr id="48" name="object 26">
              <a:extLst>
                <a:ext uri="{FF2B5EF4-FFF2-40B4-BE49-F238E27FC236}">
                  <a16:creationId xmlns:a16="http://schemas.microsoft.com/office/drawing/2014/main" id="{53473806-2A59-415F-B076-B5874FB258BE}"/>
                </a:ext>
              </a:extLst>
            </p:cNvPr>
            <p:cNvSpPr/>
            <p:nvPr/>
          </p:nvSpPr>
          <p:spPr>
            <a:xfrm>
              <a:off x="3773423" y="4117847"/>
              <a:ext cx="64008" cy="64007"/>
            </a:xfrm>
            <a:prstGeom prst="rect">
              <a:avLst/>
            </a:prstGeom>
            <a:blipFill>
              <a:blip r:embed="rId7" cstate="print"/>
              <a:stretch>
                <a:fillRect/>
              </a:stretch>
            </a:blipFill>
          </p:spPr>
          <p:txBody>
            <a:bodyPr wrap="square" lIns="0" tIns="0" rIns="0" bIns="0" rtlCol="0"/>
            <a:lstStyle/>
            <a:p>
              <a:endParaRPr/>
            </a:p>
          </p:txBody>
        </p:sp>
      </p:grpSp>
      <p:sp>
        <p:nvSpPr>
          <p:cNvPr id="49" name="object 27">
            <a:extLst>
              <a:ext uri="{FF2B5EF4-FFF2-40B4-BE49-F238E27FC236}">
                <a16:creationId xmlns:a16="http://schemas.microsoft.com/office/drawing/2014/main" id="{F955BF45-6882-4245-A8E8-D6D5169746CA}"/>
              </a:ext>
            </a:extLst>
          </p:cNvPr>
          <p:cNvSpPr txBox="1"/>
          <p:nvPr/>
        </p:nvSpPr>
        <p:spPr>
          <a:xfrm>
            <a:off x="517218" y="5290430"/>
            <a:ext cx="7331128" cy="289182"/>
          </a:xfrm>
          <a:prstGeom prst="rect">
            <a:avLst/>
          </a:prstGeom>
        </p:spPr>
        <p:txBody>
          <a:bodyPr vert="horz" wrap="square" lIns="0" tIns="12065" rIns="0" bIns="0" rtlCol="0">
            <a:spAutoFit/>
          </a:bodyPr>
          <a:lstStyle/>
          <a:p>
            <a:pPr marL="12700">
              <a:lnSpc>
                <a:spcPct val="100000"/>
              </a:lnSpc>
              <a:spcBef>
                <a:spcPts val="95"/>
              </a:spcBef>
            </a:pPr>
            <a:r>
              <a:rPr sz="900" i="1" spc="-5" dirty="0">
                <a:solidFill>
                  <a:srgbClr val="2D2D38"/>
                </a:solidFill>
                <a:latin typeface="Arial"/>
                <a:cs typeface="Arial"/>
              </a:rPr>
              <a:t>*</a:t>
            </a:r>
            <a:r>
              <a:rPr sz="900" i="1" spc="15" dirty="0">
                <a:solidFill>
                  <a:srgbClr val="2D2D38"/>
                </a:solidFill>
                <a:latin typeface="Arial"/>
                <a:cs typeface="Arial"/>
              </a:rPr>
              <a:t> </a:t>
            </a:r>
            <a:r>
              <a:rPr sz="900" i="1" dirty="0">
                <a:solidFill>
                  <a:srgbClr val="2D2D38"/>
                </a:solidFill>
                <a:latin typeface="Arial"/>
                <a:cs typeface="Arial"/>
              </a:rPr>
              <a:t>Online</a:t>
            </a:r>
            <a:r>
              <a:rPr sz="900" i="1" spc="5" dirty="0">
                <a:solidFill>
                  <a:srgbClr val="2D2D38"/>
                </a:solidFill>
                <a:latin typeface="Arial"/>
                <a:cs typeface="Arial"/>
              </a:rPr>
              <a:t> </a:t>
            </a:r>
            <a:r>
              <a:rPr sz="900" i="1" spc="-5" dirty="0">
                <a:solidFill>
                  <a:srgbClr val="2D2D38"/>
                </a:solidFill>
                <a:latin typeface="Arial"/>
                <a:cs typeface="Arial"/>
              </a:rPr>
              <a:t>Information</a:t>
            </a:r>
            <a:r>
              <a:rPr sz="900" i="1" spc="80" dirty="0">
                <a:solidFill>
                  <a:srgbClr val="2D2D38"/>
                </a:solidFill>
                <a:latin typeface="Arial"/>
                <a:cs typeface="Arial"/>
              </a:rPr>
              <a:t> </a:t>
            </a:r>
            <a:r>
              <a:rPr sz="900" i="1" spc="-5" dirty="0">
                <a:solidFill>
                  <a:srgbClr val="2D2D38"/>
                </a:solidFill>
                <a:latin typeface="Arial"/>
                <a:cs typeface="Arial"/>
              </a:rPr>
              <a:t>and</a:t>
            </a:r>
            <a:r>
              <a:rPr sz="900" i="1" spc="45" dirty="0">
                <a:solidFill>
                  <a:srgbClr val="2D2D38"/>
                </a:solidFill>
                <a:latin typeface="Arial"/>
                <a:cs typeface="Arial"/>
              </a:rPr>
              <a:t> </a:t>
            </a:r>
            <a:r>
              <a:rPr sz="900" i="1" spc="-5" dirty="0">
                <a:solidFill>
                  <a:srgbClr val="2D2D38"/>
                </a:solidFill>
                <a:latin typeface="Arial"/>
                <a:cs typeface="Arial"/>
              </a:rPr>
              <a:t>Database</a:t>
            </a:r>
            <a:r>
              <a:rPr sz="900" i="1" spc="50" dirty="0">
                <a:solidFill>
                  <a:srgbClr val="2D2D38"/>
                </a:solidFill>
                <a:latin typeface="Arial"/>
                <a:cs typeface="Arial"/>
              </a:rPr>
              <a:t> </a:t>
            </a:r>
            <a:r>
              <a:rPr sz="900" i="1" dirty="0">
                <a:solidFill>
                  <a:srgbClr val="2D2D38"/>
                </a:solidFill>
                <a:latin typeface="Arial"/>
                <a:cs typeface="Arial"/>
              </a:rPr>
              <a:t>Access</a:t>
            </a:r>
            <a:r>
              <a:rPr sz="900" i="1" spc="25" dirty="0">
                <a:solidFill>
                  <a:srgbClr val="2D2D38"/>
                </a:solidFill>
                <a:latin typeface="Arial"/>
                <a:cs typeface="Arial"/>
              </a:rPr>
              <a:t> </a:t>
            </a:r>
            <a:r>
              <a:rPr sz="900" i="1" spc="-5" dirty="0">
                <a:solidFill>
                  <a:srgbClr val="2D2D38"/>
                </a:solidFill>
                <a:latin typeface="Arial"/>
                <a:cs typeface="Arial"/>
              </a:rPr>
              <a:t>Retrieval </a:t>
            </a:r>
            <a:r>
              <a:rPr sz="900" i="1" dirty="0">
                <a:solidFill>
                  <a:srgbClr val="2D2D38"/>
                </a:solidFill>
                <a:latin typeface="Arial"/>
                <a:cs typeface="Arial"/>
              </a:rPr>
              <a:t>services</a:t>
            </a:r>
            <a:r>
              <a:rPr sz="900" i="1" spc="-10" dirty="0">
                <a:solidFill>
                  <a:srgbClr val="2D2D38"/>
                </a:solidFill>
                <a:latin typeface="Arial"/>
                <a:cs typeface="Arial"/>
              </a:rPr>
              <a:t> </a:t>
            </a:r>
            <a:r>
              <a:rPr sz="900" i="1" spc="-5" dirty="0">
                <a:solidFill>
                  <a:srgbClr val="2D2D38"/>
                </a:solidFill>
                <a:latin typeface="Arial"/>
                <a:cs typeface="Arial"/>
              </a:rPr>
              <a:t>– </a:t>
            </a:r>
            <a:r>
              <a:rPr sz="900" i="1" dirty="0">
                <a:solidFill>
                  <a:srgbClr val="2D2D38"/>
                </a:solidFill>
                <a:latin typeface="Arial"/>
                <a:cs typeface="Arial"/>
              </a:rPr>
              <a:t>such</a:t>
            </a:r>
            <a:r>
              <a:rPr sz="900" i="1" spc="35" dirty="0">
                <a:solidFill>
                  <a:srgbClr val="2D2D38"/>
                </a:solidFill>
                <a:latin typeface="Arial"/>
                <a:cs typeface="Arial"/>
              </a:rPr>
              <a:t> </a:t>
            </a:r>
            <a:r>
              <a:rPr sz="900" i="1" spc="-5" dirty="0">
                <a:solidFill>
                  <a:srgbClr val="2D2D38"/>
                </a:solidFill>
                <a:latin typeface="Arial"/>
                <a:cs typeface="Arial"/>
              </a:rPr>
              <a:t>as</a:t>
            </a:r>
            <a:r>
              <a:rPr sz="900" i="1" spc="5" dirty="0">
                <a:solidFill>
                  <a:srgbClr val="2D2D38"/>
                </a:solidFill>
                <a:latin typeface="Arial"/>
                <a:cs typeface="Arial"/>
              </a:rPr>
              <a:t> </a:t>
            </a:r>
            <a:r>
              <a:rPr sz="900" i="1" dirty="0">
                <a:solidFill>
                  <a:srgbClr val="2D2D38"/>
                </a:solidFill>
                <a:latin typeface="Arial"/>
                <a:cs typeface="Arial"/>
              </a:rPr>
              <a:t>online</a:t>
            </a:r>
            <a:r>
              <a:rPr sz="900" i="1" spc="25" dirty="0">
                <a:solidFill>
                  <a:srgbClr val="2D2D38"/>
                </a:solidFill>
                <a:latin typeface="Arial"/>
                <a:cs typeface="Arial"/>
              </a:rPr>
              <a:t> </a:t>
            </a:r>
            <a:r>
              <a:rPr sz="900" i="1" spc="-5" dirty="0">
                <a:solidFill>
                  <a:srgbClr val="2D2D38"/>
                </a:solidFill>
                <a:latin typeface="Arial"/>
                <a:cs typeface="Arial"/>
              </a:rPr>
              <a:t>supply</a:t>
            </a:r>
            <a:r>
              <a:rPr sz="900" i="1" spc="20" dirty="0">
                <a:solidFill>
                  <a:srgbClr val="2D2D38"/>
                </a:solidFill>
                <a:latin typeface="Arial"/>
                <a:cs typeface="Arial"/>
              </a:rPr>
              <a:t> </a:t>
            </a:r>
            <a:r>
              <a:rPr sz="900" i="1" spc="-5" dirty="0">
                <a:solidFill>
                  <a:srgbClr val="2D2D38"/>
                </a:solidFill>
                <a:latin typeface="Arial"/>
                <a:cs typeface="Arial"/>
              </a:rPr>
              <a:t>of</a:t>
            </a:r>
            <a:r>
              <a:rPr sz="900" i="1" spc="25" dirty="0">
                <a:solidFill>
                  <a:srgbClr val="2D2D38"/>
                </a:solidFill>
                <a:latin typeface="Arial"/>
                <a:cs typeface="Arial"/>
              </a:rPr>
              <a:t> </a:t>
            </a:r>
            <a:r>
              <a:rPr sz="900" i="1" dirty="0">
                <a:solidFill>
                  <a:srgbClr val="2D2D38"/>
                </a:solidFill>
                <a:latin typeface="Arial"/>
                <a:cs typeface="Arial"/>
              </a:rPr>
              <a:t>digital</a:t>
            </a:r>
            <a:r>
              <a:rPr sz="900" i="1" spc="5" dirty="0">
                <a:solidFill>
                  <a:srgbClr val="2D2D38"/>
                </a:solidFill>
                <a:latin typeface="Arial"/>
                <a:cs typeface="Arial"/>
              </a:rPr>
              <a:t> </a:t>
            </a:r>
            <a:r>
              <a:rPr sz="900" i="1" spc="-5" dirty="0">
                <a:solidFill>
                  <a:srgbClr val="2D2D38"/>
                </a:solidFill>
                <a:latin typeface="Arial"/>
                <a:cs typeface="Arial"/>
              </a:rPr>
              <a:t>content,</a:t>
            </a:r>
            <a:r>
              <a:rPr sz="900" i="1" spc="50" dirty="0">
                <a:solidFill>
                  <a:srgbClr val="2D2D38"/>
                </a:solidFill>
                <a:latin typeface="Arial"/>
                <a:cs typeface="Arial"/>
              </a:rPr>
              <a:t> </a:t>
            </a:r>
            <a:r>
              <a:rPr sz="900" i="1" dirty="0">
                <a:solidFill>
                  <a:srgbClr val="2D2D38"/>
                </a:solidFill>
                <a:latin typeface="Arial"/>
                <a:cs typeface="Arial"/>
              </a:rPr>
              <a:t>provision </a:t>
            </a:r>
            <a:r>
              <a:rPr sz="900" i="1" spc="-10" dirty="0">
                <a:solidFill>
                  <a:srgbClr val="2D2D38"/>
                </a:solidFill>
                <a:latin typeface="Arial"/>
                <a:cs typeface="Arial"/>
              </a:rPr>
              <a:t>of</a:t>
            </a:r>
            <a:r>
              <a:rPr sz="900" i="1" spc="5" dirty="0">
                <a:solidFill>
                  <a:srgbClr val="2D2D38"/>
                </a:solidFill>
                <a:latin typeface="Arial"/>
                <a:cs typeface="Arial"/>
              </a:rPr>
              <a:t> </a:t>
            </a:r>
            <a:r>
              <a:rPr sz="900" i="1" spc="-5" dirty="0">
                <a:solidFill>
                  <a:srgbClr val="2D2D38"/>
                </a:solidFill>
                <a:latin typeface="Arial"/>
                <a:cs typeface="Arial"/>
              </a:rPr>
              <a:t>e-books,</a:t>
            </a:r>
            <a:r>
              <a:rPr sz="900" i="1" spc="25" dirty="0">
                <a:solidFill>
                  <a:srgbClr val="2D2D38"/>
                </a:solidFill>
                <a:latin typeface="Arial"/>
                <a:cs typeface="Arial"/>
              </a:rPr>
              <a:t> </a:t>
            </a:r>
            <a:r>
              <a:rPr sz="900" i="1" dirty="0">
                <a:solidFill>
                  <a:srgbClr val="2D2D38"/>
                </a:solidFill>
                <a:latin typeface="Arial"/>
                <a:cs typeface="Arial"/>
              </a:rPr>
              <a:t>movie,</a:t>
            </a:r>
            <a:r>
              <a:rPr sz="900" i="1" spc="20" dirty="0">
                <a:solidFill>
                  <a:srgbClr val="2D2D38"/>
                </a:solidFill>
                <a:latin typeface="Arial"/>
                <a:cs typeface="Arial"/>
              </a:rPr>
              <a:t> </a:t>
            </a:r>
            <a:r>
              <a:rPr sz="900" i="1" dirty="0">
                <a:solidFill>
                  <a:srgbClr val="2D2D38"/>
                </a:solidFill>
                <a:latin typeface="Arial"/>
                <a:cs typeface="Arial"/>
              </a:rPr>
              <a:t>music,</a:t>
            </a:r>
            <a:r>
              <a:rPr sz="900" i="1" spc="5" dirty="0">
                <a:solidFill>
                  <a:srgbClr val="2D2D38"/>
                </a:solidFill>
                <a:latin typeface="Arial"/>
                <a:cs typeface="Arial"/>
              </a:rPr>
              <a:t> </a:t>
            </a:r>
            <a:r>
              <a:rPr sz="900" i="1" spc="-5" dirty="0">
                <a:solidFill>
                  <a:srgbClr val="2D2D38"/>
                </a:solidFill>
                <a:latin typeface="Arial"/>
                <a:cs typeface="Arial"/>
              </a:rPr>
              <a:t>etc</a:t>
            </a:r>
            <a:r>
              <a:rPr sz="900" i="1" spc="5" dirty="0">
                <a:solidFill>
                  <a:srgbClr val="2D2D38"/>
                </a:solidFill>
                <a:latin typeface="Arial"/>
                <a:cs typeface="Arial"/>
              </a:rPr>
              <a:t> </a:t>
            </a:r>
            <a:r>
              <a:rPr sz="900" i="1" spc="-5" dirty="0">
                <a:solidFill>
                  <a:srgbClr val="2D2D38"/>
                </a:solidFill>
                <a:latin typeface="Arial"/>
                <a:cs typeface="Arial"/>
              </a:rPr>
              <a:t>and</a:t>
            </a:r>
            <a:r>
              <a:rPr sz="900" i="1" spc="50" dirty="0">
                <a:solidFill>
                  <a:srgbClr val="2D2D38"/>
                </a:solidFill>
                <a:latin typeface="Arial"/>
                <a:cs typeface="Arial"/>
              </a:rPr>
              <a:t> </a:t>
            </a:r>
            <a:r>
              <a:rPr sz="900" i="1" dirty="0">
                <a:solidFill>
                  <a:srgbClr val="2D2D38"/>
                </a:solidFill>
                <a:latin typeface="Arial"/>
                <a:cs typeface="Arial"/>
              </a:rPr>
              <a:t>digital storage</a:t>
            </a:r>
            <a:endParaRPr sz="900" dirty="0">
              <a:latin typeface="Arial"/>
              <a:cs typeface="Arial"/>
            </a:endParaRPr>
          </a:p>
        </p:txBody>
      </p:sp>
      <p:sp>
        <p:nvSpPr>
          <p:cNvPr id="50" name="object 28">
            <a:extLst>
              <a:ext uri="{FF2B5EF4-FFF2-40B4-BE49-F238E27FC236}">
                <a16:creationId xmlns:a16="http://schemas.microsoft.com/office/drawing/2014/main" id="{8969CB02-D70D-4B69-AFCC-99EF70DF0B95}"/>
              </a:ext>
            </a:extLst>
          </p:cNvPr>
          <p:cNvSpPr txBox="1"/>
          <p:nvPr/>
        </p:nvSpPr>
        <p:spPr>
          <a:xfrm>
            <a:off x="930763" y="3061972"/>
            <a:ext cx="527789" cy="148117"/>
          </a:xfrm>
          <a:prstGeom prst="rect">
            <a:avLst/>
          </a:prstGeom>
        </p:spPr>
        <p:txBody>
          <a:bodyPr vert="horz" wrap="square" lIns="0" tIns="17145" rIns="0" bIns="0" rtlCol="0">
            <a:spAutoFit/>
          </a:bodyPr>
          <a:lstStyle/>
          <a:p>
            <a:pPr marL="12700">
              <a:lnSpc>
                <a:spcPct val="100000"/>
              </a:lnSpc>
              <a:spcBef>
                <a:spcPts val="135"/>
              </a:spcBef>
            </a:pPr>
            <a:r>
              <a:rPr sz="850" b="1" spc="25" dirty="0">
                <a:solidFill>
                  <a:srgbClr val="FFFFFF"/>
                </a:solidFill>
                <a:latin typeface="Arial"/>
                <a:cs typeface="Arial"/>
              </a:rPr>
              <a:t>O</a:t>
            </a:r>
            <a:r>
              <a:rPr sz="850" b="1" spc="35" dirty="0">
                <a:solidFill>
                  <a:srgbClr val="FFFFFF"/>
                </a:solidFill>
                <a:latin typeface="Arial"/>
                <a:cs typeface="Arial"/>
              </a:rPr>
              <a:t>c</a:t>
            </a:r>
            <a:r>
              <a:rPr sz="850" b="1" spc="15" dirty="0">
                <a:solidFill>
                  <a:srgbClr val="FFFFFF"/>
                </a:solidFill>
                <a:latin typeface="Arial"/>
                <a:cs typeface="Arial"/>
              </a:rPr>
              <a:t>tob</a:t>
            </a:r>
            <a:r>
              <a:rPr sz="850" b="1" spc="40" dirty="0">
                <a:solidFill>
                  <a:srgbClr val="FFFFFF"/>
                </a:solidFill>
                <a:latin typeface="Arial"/>
                <a:cs typeface="Arial"/>
              </a:rPr>
              <a:t>e</a:t>
            </a:r>
            <a:r>
              <a:rPr sz="850" b="1" spc="10" dirty="0">
                <a:solidFill>
                  <a:srgbClr val="FFFFFF"/>
                </a:solidFill>
                <a:latin typeface="Arial"/>
                <a:cs typeface="Arial"/>
              </a:rPr>
              <a:t>r</a:t>
            </a:r>
            <a:endParaRPr sz="850">
              <a:latin typeface="Arial"/>
              <a:cs typeface="Arial"/>
            </a:endParaRPr>
          </a:p>
        </p:txBody>
      </p:sp>
      <p:sp>
        <p:nvSpPr>
          <p:cNvPr id="51" name="object 29">
            <a:extLst>
              <a:ext uri="{FF2B5EF4-FFF2-40B4-BE49-F238E27FC236}">
                <a16:creationId xmlns:a16="http://schemas.microsoft.com/office/drawing/2014/main" id="{807FB8AC-29B1-4DB0-BA27-6E717ED52B6E}"/>
              </a:ext>
            </a:extLst>
          </p:cNvPr>
          <p:cNvSpPr txBox="1"/>
          <p:nvPr/>
        </p:nvSpPr>
        <p:spPr>
          <a:xfrm>
            <a:off x="1035017" y="3180821"/>
            <a:ext cx="318556" cy="148117"/>
          </a:xfrm>
          <a:prstGeom prst="rect">
            <a:avLst/>
          </a:prstGeom>
        </p:spPr>
        <p:txBody>
          <a:bodyPr vert="horz" wrap="square" lIns="0" tIns="17145" rIns="0" bIns="0" rtlCol="0">
            <a:spAutoFit/>
          </a:bodyPr>
          <a:lstStyle/>
          <a:p>
            <a:pPr marL="12700">
              <a:lnSpc>
                <a:spcPct val="100000"/>
              </a:lnSpc>
              <a:spcBef>
                <a:spcPts val="135"/>
              </a:spcBef>
            </a:pPr>
            <a:r>
              <a:rPr sz="850" b="1" spc="20" dirty="0">
                <a:solidFill>
                  <a:srgbClr val="FFFFFF"/>
                </a:solidFill>
                <a:latin typeface="Arial"/>
                <a:cs typeface="Arial"/>
              </a:rPr>
              <a:t>2</a:t>
            </a:r>
            <a:r>
              <a:rPr sz="850" b="1" spc="40" dirty="0">
                <a:solidFill>
                  <a:srgbClr val="FFFFFF"/>
                </a:solidFill>
                <a:latin typeface="Arial"/>
                <a:cs typeface="Arial"/>
              </a:rPr>
              <a:t>0</a:t>
            </a:r>
            <a:r>
              <a:rPr sz="850" b="1" spc="20" dirty="0">
                <a:solidFill>
                  <a:srgbClr val="FFFFFF"/>
                </a:solidFill>
                <a:latin typeface="Arial"/>
                <a:cs typeface="Arial"/>
              </a:rPr>
              <a:t>15</a:t>
            </a:r>
            <a:endParaRPr sz="850">
              <a:latin typeface="Arial"/>
              <a:cs typeface="Arial"/>
            </a:endParaRPr>
          </a:p>
        </p:txBody>
      </p:sp>
      <p:sp>
        <p:nvSpPr>
          <p:cNvPr id="52" name="object 30">
            <a:extLst>
              <a:ext uri="{FF2B5EF4-FFF2-40B4-BE49-F238E27FC236}">
                <a16:creationId xmlns:a16="http://schemas.microsoft.com/office/drawing/2014/main" id="{F3E10A1F-F28D-4D7E-B877-6FE063B3C0BE}"/>
              </a:ext>
            </a:extLst>
          </p:cNvPr>
          <p:cNvSpPr txBox="1"/>
          <p:nvPr/>
        </p:nvSpPr>
        <p:spPr>
          <a:xfrm>
            <a:off x="2529334" y="3061972"/>
            <a:ext cx="332312" cy="148117"/>
          </a:xfrm>
          <a:prstGeom prst="rect">
            <a:avLst/>
          </a:prstGeom>
        </p:spPr>
        <p:txBody>
          <a:bodyPr vert="horz" wrap="square" lIns="0" tIns="17145" rIns="0" bIns="0" rtlCol="0">
            <a:spAutoFit/>
          </a:bodyPr>
          <a:lstStyle/>
          <a:p>
            <a:pPr marL="12700">
              <a:lnSpc>
                <a:spcPct val="100000"/>
              </a:lnSpc>
              <a:spcBef>
                <a:spcPts val="135"/>
              </a:spcBef>
            </a:pPr>
            <a:r>
              <a:rPr sz="850" b="1" spc="20" dirty="0">
                <a:solidFill>
                  <a:srgbClr val="FFFFFF"/>
                </a:solidFill>
                <a:latin typeface="Arial"/>
                <a:cs typeface="Arial"/>
              </a:rPr>
              <a:t>J</a:t>
            </a:r>
            <a:r>
              <a:rPr sz="850" b="1" spc="35" dirty="0">
                <a:solidFill>
                  <a:srgbClr val="FFFFFF"/>
                </a:solidFill>
                <a:latin typeface="Arial"/>
                <a:cs typeface="Arial"/>
              </a:rPr>
              <a:t>u</a:t>
            </a:r>
            <a:r>
              <a:rPr sz="850" b="1" spc="20" dirty="0">
                <a:solidFill>
                  <a:srgbClr val="FFFFFF"/>
                </a:solidFill>
                <a:latin typeface="Arial"/>
                <a:cs typeface="Arial"/>
              </a:rPr>
              <a:t>ne</a:t>
            </a:r>
            <a:endParaRPr sz="850">
              <a:latin typeface="Arial"/>
              <a:cs typeface="Arial"/>
            </a:endParaRPr>
          </a:p>
        </p:txBody>
      </p:sp>
      <p:sp>
        <p:nvSpPr>
          <p:cNvPr id="53" name="object 31">
            <a:extLst>
              <a:ext uri="{FF2B5EF4-FFF2-40B4-BE49-F238E27FC236}">
                <a16:creationId xmlns:a16="http://schemas.microsoft.com/office/drawing/2014/main" id="{B2346CDE-7B5E-4EC9-B3DE-5B5D9F878DCF}"/>
              </a:ext>
            </a:extLst>
          </p:cNvPr>
          <p:cNvSpPr txBox="1"/>
          <p:nvPr/>
        </p:nvSpPr>
        <p:spPr>
          <a:xfrm>
            <a:off x="2536283" y="3180821"/>
            <a:ext cx="318556" cy="148117"/>
          </a:xfrm>
          <a:prstGeom prst="rect">
            <a:avLst/>
          </a:prstGeom>
        </p:spPr>
        <p:txBody>
          <a:bodyPr vert="horz" wrap="square" lIns="0" tIns="17145" rIns="0" bIns="0" rtlCol="0">
            <a:spAutoFit/>
          </a:bodyPr>
          <a:lstStyle/>
          <a:p>
            <a:pPr marL="12700">
              <a:lnSpc>
                <a:spcPct val="100000"/>
              </a:lnSpc>
              <a:spcBef>
                <a:spcPts val="135"/>
              </a:spcBef>
            </a:pPr>
            <a:r>
              <a:rPr sz="850" b="1" spc="20" dirty="0">
                <a:solidFill>
                  <a:srgbClr val="FFFFFF"/>
                </a:solidFill>
                <a:latin typeface="Arial"/>
                <a:cs typeface="Arial"/>
              </a:rPr>
              <a:t>2</a:t>
            </a:r>
            <a:r>
              <a:rPr sz="850" b="1" spc="40" dirty="0">
                <a:solidFill>
                  <a:srgbClr val="FFFFFF"/>
                </a:solidFill>
                <a:latin typeface="Arial"/>
                <a:cs typeface="Arial"/>
              </a:rPr>
              <a:t>0</a:t>
            </a:r>
            <a:r>
              <a:rPr sz="850" b="1" spc="20" dirty="0">
                <a:solidFill>
                  <a:srgbClr val="FFFFFF"/>
                </a:solidFill>
                <a:latin typeface="Arial"/>
                <a:cs typeface="Arial"/>
              </a:rPr>
              <a:t>16</a:t>
            </a:r>
            <a:endParaRPr sz="850">
              <a:latin typeface="Arial"/>
              <a:cs typeface="Arial"/>
            </a:endParaRPr>
          </a:p>
        </p:txBody>
      </p:sp>
      <p:sp>
        <p:nvSpPr>
          <p:cNvPr id="54" name="object 32">
            <a:extLst>
              <a:ext uri="{FF2B5EF4-FFF2-40B4-BE49-F238E27FC236}">
                <a16:creationId xmlns:a16="http://schemas.microsoft.com/office/drawing/2014/main" id="{6E4A336A-790F-4F11-A716-ACEB291AA8FE}"/>
              </a:ext>
            </a:extLst>
          </p:cNvPr>
          <p:cNvSpPr txBox="1"/>
          <p:nvPr/>
        </p:nvSpPr>
        <p:spPr>
          <a:xfrm>
            <a:off x="5980162" y="3075792"/>
            <a:ext cx="322176" cy="148117"/>
          </a:xfrm>
          <a:prstGeom prst="rect">
            <a:avLst/>
          </a:prstGeom>
        </p:spPr>
        <p:txBody>
          <a:bodyPr vert="horz" wrap="square" lIns="0" tIns="17145" rIns="0" bIns="0" rtlCol="0">
            <a:spAutoFit/>
          </a:bodyPr>
          <a:lstStyle/>
          <a:p>
            <a:pPr marL="12700">
              <a:lnSpc>
                <a:spcPct val="100000"/>
              </a:lnSpc>
              <a:spcBef>
                <a:spcPts val="135"/>
              </a:spcBef>
            </a:pPr>
            <a:r>
              <a:rPr sz="850" b="1" spc="25" dirty="0">
                <a:solidFill>
                  <a:srgbClr val="FFFFFF"/>
                </a:solidFill>
                <a:latin typeface="Arial"/>
                <a:cs typeface="Arial"/>
              </a:rPr>
              <a:t>A</a:t>
            </a:r>
            <a:r>
              <a:rPr sz="850" b="1" spc="35" dirty="0">
                <a:solidFill>
                  <a:srgbClr val="FFFFFF"/>
                </a:solidFill>
                <a:latin typeface="Arial"/>
                <a:cs typeface="Arial"/>
              </a:rPr>
              <a:t>p</a:t>
            </a:r>
            <a:r>
              <a:rPr sz="850" b="1" spc="10" dirty="0">
                <a:solidFill>
                  <a:srgbClr val="FFFFFF"/>
                </a:solidFill>
                <a:latin typeface="Arial"/>
                <a:cs typeface="Arial"/>
              </a:rPr>
              <a:t>r</a:t>
            </a:r>
            <a:r>
              <a:rPr sz="850" b="1" spc="-10" dirty="0">
                <a:solidFill>
                  <a:srgbClr val="FFFFFF"/>
                </a:solidFill>
                <a:latin typeface="Arial"/>
                <a:cs typeface="Arial"/>
              </a:rPr>
              <a:t>i</a:t>
            </a:r>
            <a:r>
              <a:rPr sz="850" b="1" spc="10" dirty="0">
                <a:solidFill>
                  <a:srgbClr val="FFFFFF"/>
                </a:solidFill>
                <a:latin typeface="Arial"/>
                <a:cs typeface="Arial"/>
              </a:rPr>
              <a:t>l</a:t>
            </a:r>
            <a:endParaRPr sz="850">
              <a:latin typeface="Arial"/>
              <a:cs typeface="Arial"/>
            </a:endParaRPr>
          </a:p>
        </p:txBody>
      </p:sp>
      <p:sp>
        <p:nvSpPr>
          <p:cNvPr id="55" name="object 33">
            <a:extLst>
              <a:ext uri="{FF2B5EF4-FFF2-40B4-BE49-F238E27FC236}">
                <a16:creationId xmlns:a16="http://schemas.microsoft.com/office/drawing/2014/main" id="{027C5311-4468-43DC-9828-8E315E3A7D98}"/>
              </a:ext>
            </a:extLst>
          </p:cNvPr>
          <p:cNvSpPr txBox="1"/>
          <p:nvPr/>
        </p:nvSpPr>
        <p:spPr>
          <a:xfrm>
            <a:off x="5980161" y="3194641"/>
            <a:ext cx="318556" cy="148117"/>
          </a:xfrm>
          <a:prstGeom prst="rect">
            <a:avLst/>
          </a:prstGeom>
        </p:spPr>
        <p:txBody>
          <a:bodyPr vert="horz" wrap="square" lIns="0" tIns="17145" rIns="0" bIns="0" rtlCol="0">
            <a:spAutoFit/>
          </a:bodyPr>
          <a:lstStyle/>
          <a:p>
            <a:pPr marL="12700">
              <a:lnSpc>
                <a:spcPct val="100000"/>
              </a:lnSpc>
              <a:spcBef>
                <a:spcPts val="135"/>
              </a:spcBef>
            </a:pPr>
            <a:r>
              <a:rPr sz="850" b="1" spc="20" dirty="0">
                <a:solidFill>
                  <a:srgbClr val="FFFFFF"/>
                </a:solidFill>
                <a:latin typeface="Arial"/>
                <a:cs typeface="Arial"/>
              </a:rPr>
              <a:t>2</a:t>
            </a:r>
            <a:r>
              <a:rPr sz="850" b="1" spc="40" dirty="0">
                <a:solidFill>
                  <a:srgbClr val="FFFFFF"/>
                </a:solidFill>
                <a:latin typeface="Arial"/>
                <a:cs typeface="Arial"/>
              </a:rPr>
              <a:t>0</a:t>
            </a:r>
            <a:r>
              <a:rPr sz="850" b="1" spc="20" dirty="0">
                <a:solidFill>
                  <a:srgbClr val="FFFFFF"/>
                </a:solidFill>
                <a:latin typeface="Arial"/>
                <a:cs typeface="Arial"/>
              </a:rPr>
              <a:t>18</a:t>
            </a:r>
            <a:endParaRPr sz="850">
              <a:latin typeface="Arial"/>
              <a:cs typeface="Arial"/>
            </a:endParaRPr>
          </a:p>
        </p:txBody>
      </p:sp>
      <p:sp>
        <p:nvSpPr>
          <p:cNvPr id="56" name="object 34">
            <a:extLst>
              <a:ext uri="{FF2B5EF4-FFF2-40B4-BE49-F238E27FC236}">
                <a16:creationId xmlns:a16="http://schemas.microsoft.com/office/drawing/2014/main" id="{CFA3B937-639B-4E9C-A403-B93D376F7599}"/>
              </a:ext>
            </a:extLst>
          </p:cNvPr>
          <p:cNvSpPr txBox="1"/>
          <p:nvPr/>
        </p:nvSpPr>
        <p:spPr>
          <a:xfrm>
            <a:off x="7443202" y="3078556"/>
            <a:ext cx="839829" cy="148117"/>
          </a:xfrm>
          <a:prstGeom prst="rect">
            <a:avLst/>
          </a:prstGeom>
        </p:spPr>
        <p:txBody>
          <a:bodyPr vert="horz" wrap="square" lIns="0" tIns="17145" rIns="0" bIns="0" rtlCol="0">
            <a:spAutoFit/>
          </a:bodyPr>
          <a:lstStyle/>
          <a:p>
            <a:pPr marL="12700">
              <a:lnSpc>
                <a:spcPct val="100000"/>
              </a:lnSpc>
              <a:spcBef>
                <a:spcPts val="135"/>
              </a:spcBef>
            </a:pPr>
            <a:r>
              <a:rPr sz="850" b="1" spc="25" dirty="0">
                <a:solidFill>
                  <a:srgbClr val="FFFFFF"/>
                </a:solidFill>
                <a:latin typeface="Arial"/>
                <a:cs typeface="Arial"/>
              </a:rPr>
              <a:t>October</a:t>
            </a:r>
            <a:r>
              <a:rPr sz="850" b="1" spc="-135" dirty="0">
                <a:solidFill>
                  <a:srgbClr val="FFFFFF"/>
                </a:solidFill>
                <a:latin typeface="Arial"/>
                <a:cs typeface="Arial"/>
              </a:rPr>
              <a:t> </a:t>
            </a:r>
            <a:r>
              <a:rPr sz="850" b="1" spc="25" dirty="0">
                <a:solidFill>
                  <a:srgbClr val="FFFFFF"/>
                </a:solidFill>
                <a:latin typeface="Arial"/>
                <a:cs typeface="Arial"/>
              </a:rPr>
              <a:t>2018</a:t>
            </a:r>
            <a:endParaRPr sz="850">
              <a:latin typeface="Arial"/>
              <a:cs typeface="Arial"/>
            </a:endParaRPr>
          </a:p>
        </p:txBody>
      </p:sp>
      <p:sp>
        <p:nvSpPr>
          <p:cNvPr id="57" name="object 35">
            <a:extLst>
              <a:ext uri="{FF2B5EF4-FFF2-40B4-BE49-F238E27FC236}">
                <a16:creationId xmlns:a16="http://schemas.microsoft.com/office/drawing/2014/main" id="{88D82FE0-C553-42DD-89AF-DDA1A061778F}"/>
              </a:ext>
            </a:extLst>
          </p:cNvPr>
          <p:cNvSpPr txBox="1"/>
          <p:nvPr/>
        </p:nvSpPr>
        <p:spPr>
          <a:xfrm>
            <a:off x="535173" y="3830807"/>
            <a:ext cx="1908439" cy="169277"/>
          </a:xfrm>
          <a:prstGeom prst="rect">
            <a:avLst/>
          </a:prstGeom>
          <a:solidFill>
            <a:srgbClr val="2D2D38"/>
          </a:solidFill>
        </p:spPr>
        <p:txBody>
          <a:bodyPr vert="horz" wrap="square" lIns="0" tIns="38100" rIns="0" bIns="0" rtlCol="0">
            <a:spAutoFit/>
          </a:bodyPr>
          <a:lstStyle/>
          <a:p>
            <a:pPr marL="78740">
              <a:lnSpc>
                <a:spcPct val="100000"/>
              </a:lnSpc>
              <a:spcBef>
                <a:spcPts val="300"/>
              </a:spcBef>
            </a:pPr>
            <a:r>
              <a:rPr sz="850" b="1" spc="25" dirty="0">
                <a:solidFill>
                  <a:srgbClr val="FFFFFF"/>
                </a:solidFill>
                <a:latin typeface="Arial"/>
                <a:cs typeface="Arial"/>
              </a:rPr>
              <a:t>BEPS </a:t>
            </a:r>
            <a:r>
              <a:rPr sz="850" b="1" spc="15" dirty="0">
                <a:solidFill>
                  <a:srgbClr val="FFFFFF"/>
                </a:solidFill>
                <a:latin typeface="Arial"/>
                <a:cs typeface="Arial"/>
              </a:rPr>
              <a:t>Action</a:t>
            </a:r>
            <a:r>
              <a:rPr sz="850" b="1" spc="-110" dirty="0">
                <a:solidFill>
                  <a:srgbClr val="FFFFFF"/>
                </a:solidFill>
                <a:latin typeface="Arial"/>
                <a:cs typeface="Arial"/>
              </a:rPr>
              <a:t> </a:t>
            </a:r>
            <a:r>
              <a:rPr sz="850" b="1" spc="20" dirty="0">
                <a:solidFill>
                  <a:srgbClr val="FFFFFF"/>
                </a:solidFill>
                <a:latin typeface="Arial"/>
                <a:cs typeface="Arial"/>
              </a:rPr>
              <a:t>1</a:t>
            </a:r>
            <a:endParaRPr sz="850">
              <a:latin typeface="Arial"/>
              <a:cs typeface="Arial"/>
            </a:endParaRPr>
          </a:p>
        </p:txBody>
      </p:sp>
      <p:sp>
        <p:nvSpPr>
          <p:cNvPr id="58" name="object 36">
            <a:extLst>
              <a:ext uri="{FF2B5EF4-FFF2-40B4-BE49-F238E27FC236}">
                <a16:creationId xmlns:a16="http://schemas.microsoft.com/office/drawing/2014/main" id="{2514FB0A-AF6E-4515-AF46-1D2BA845DCAE}"/>
              </a:ext>
            </a:extLst>
          </p:cNvPr>
          <p:cNvSpPr txBox="1"/>
          <p:nvPr/>
        </p:nvSpPr>
        <p:spPr>
          <a:xfrm>
            <a:off x="510269" y="4043167"/>
            <a:ext cx="1589159" cy="627736"/>
          </a:xfrm>
          <a:prstGeom prst="rect">
            <a:avLst/>
          </a:prstGeom>
        </p:spPr>
        <p:txBody>
          <a:bodyPr vert="horz" wrap="square" lIns="0" tIns="12065" rIns="0" bIns="0" rtlCol="0">
            <a:spAutoFit/>
          </a:bodyPr>
          <a:lstStyle/>
          <a:p>
            <a:pPr marL="12700" marR="5080">
              <a:lnSpc>
                <a:spcPct val="100000"/>
              </a:lnSpc>
              <a:spcBef>
                <a:spcPts val="95"/>
              </a:spcBef>
            </a:pPr>
            <a:r>
              <a:rPr sz="800" b="1" spc="-5" dirty="0">
                <a:latin typeface="Arial"/>
                <a:cs typeface="Arial"/>
              </a:rPr>
              <a:t>Identified 3 </a:t>
            </a:r>
            <a:r>
              <a:rPr sz="800" b="1" dirty="0">
                <a:latin typeface="Arial"/>
                <a:cs typeface="Arial"/>
              </a:rPr>
              <a:t>options to </a:t>
            </a:r>
            <a:r>
              <a:rPr sz="800" b="1" spc="-5" dirty="0">
                <a:latin typeface="Arial"/>
                <a:cs typeface="Arial"/>
              </a:rPr>
              <a:t>tax digital  economy</a:t>
            </a:r>
            <a:r>
              <a:rPr sz="800" b="1" spc="15" dirty="0">
                <a:latin typeface="Arial"/>
                <a:cs typeface="Arial"/>
              </a:rPr>
              <a:t> </a:t>
            </a:r>
            <a:r>
              <a:rPr sz="800" b="1" spc="-5" dirty="0">
                <a:latin typeface="Arial"/>
                <a:cs typeface="Arial"/>
              </a:rPr>
              <a:t>transactions</a:t>
            </a:r>
            <a:r>
              <a:rPr sz="800" spc="-5" dirty="0">
                <a:latin typeface="Arial"/>
                <a:cs typeface="Arial"/>
              </a:rPr>
              <a:t>:</a:t>
            </a:r>
            <a:endParaRPr sz="800" dirty="0">
              <a:latin typeface="Arial"/>
              <a:cs typeface="Arial"/>
            </a:endParaRPr>
          </a:p>
          <a:p>
            <a:pPr marL="167640" indent="-155575">
              <a:lnSpc>
                <a:spcPct val="100000"/>
              </a:lnSpc>
              <a:spcBef>
                <a:spcPts val="25"/>
              </a:spcBef>
              <a:buSzPct val="64285"/>
              <a:buChar char="►"/>
              <a:tabLst>
                <a:tab pos="168275" algn="l"/>
              </a:tabLst>
            </a:pPr>
            <a:r>
              <a:rPr sz="800" spc="-5" dirty="0">
                <a:latin typeface="Arial"/>
                <a:cs typeface="Arial"/>
              </a:rPr>
              <a:t>A new </a:t>
            </a:r>
            <a:r>
              <a:rPr sz="800" spc="-15" dirty="0">
                <a:latin typeface="Arial"/>
                <a:cs typeface="Arial"/>
              </a:rPr>
              <a:t>nexus </a:t>
            </a:r>
            <a:r>
              <a:rPr sz="800" spc="-5" dirty="0">
                <a:latin typeface="Arial"/>
                <a:cs typeface="Arial"/>
              </a:rPr>
              <a:t>based on</a:t>
            </a:r>
            <a:r>
              <a:rPr sz="800" spc="-45" dirty="0">
                <a:latin typeface="Arial"/>
                <a:cs typeface="Arial"/>
              </a:rPr>
              <a:t> </a:t>
            </a:r>
            <a:r>
              <a:rPr sz="800" spc="-10" dirty="0">
                <a:latin typeface="Arial"/>
                <a:cs typeface="Arial"/>
              </a:rPr>
              <a:t>SEP</a:t>
            </a:r>
            <a:endParaRPr sz="800" dirty="0">
              <a:latin typeface="Arial"/>
              <a:cs typeface="Arial"/>
            </a:endParaRPr>
          </a:p>
          <a:p>
            <a:pPr marL="167640" indent="-155575">
              <a:lnSpc>
                <a:spcPct val="100000"/>
              </a:lnSpc>
              <a:buSzPct val="64285"/>
              <a:buChar char="►"/>
              <a:tabLst>
                <a:tab pos="168275" algn="l"/>
              </a:tabLst>
            </a:pPr>
            <a:r>
              <a:rPr sz="800" spc="-5" dirty="0">
                <a:latin typeface="Arial"/>
                <a:cs typeface="Arial"/>
              </a:rPr>
              <a:t>A W</a:t>
            </a:r>
            <a:r>
              <a:rPr sz="800" spc="-135" dirty="0">
                <a:latin typeface="Arial"/>
                <a:cs typeface="Arial"/>
              </a:rPr>
              <a:t> </a:t>
            </a:r>
            <a:r>
              <a:rPr sz="800" spc="-5" dirty="0">
                <a:latin typeface="Arial"/>
                <a:cs typeface="Arial"/>
              </a:rPr>
              <a:t>HT</a:t>
            </a:r>
            <a:r>
              <a:rPr sz="800" spc="-80" dirty="0">
                <a:latin typeface="Arial"/>
                <a:cs typeface="Arial"/>
              </a:rPr>
              <a:t> </a:t>
            </a:r>
            <a:r>
              <a:rPr sz="800" spc="-5" dirty="0">
                <a:latin typeface="Arial"/>
                <a:cs typeface="Arial"/>
              </a:rPr>
              <a:t>on</a:t>
            </a:r>
            <a:r>
              <a:rPr sz="800" spc="5" dirty="0">
                <a:latin typeface="Arial"/>
                <a:cs typeface="Arial"/>
              </a:rPr>
              <a:t> </a:t>
            </a:r>
            <a:r>
              <a:rPr sz="800" dirty="0">
                <a:latin typeface="Arial"/>
                <a:cs typeface="Arial"/>
              </a:rPr>
              <a:t>digital</a:t>
            </a:r>
            <a:r>
              <a:rPr sz="800" spc="-15" dirty="0">
                <a:latin typeface="Arial"/>
                <a:cs typeface="Arial"/>
              </a:rPr>
              <a:t> </a:t>
            </a:r>
            <a:r>
              <a:rPr sz="800" dirty="0">
                <a:latin typeface="Arial"/>
                <a:cs typeface="Arial"/>
              </a:rPr>
              <a:t>transactions</a:t>
            </a:r>
          </a:p>
          <a:p>
            <a:pPr marL="167640" indent="-155575">
              <a:lnSpc>
                <a:spcPct val="100000"/>
              </a:lnSpc>
              <a:buSzPct val="64285"/>
              <a:buChar char="►"/>
              <a:tabLst>
                <a:tab pos="168275" algn="l"/>
              </a:tabLst>
            </a:pPr>
            <a:r>
              <a:rPr sz="800" spc="-5" dirty="0">
                <a:latin typeface="Arial"/>
                <a:cs typeface="Arial"/>
              </a:rPr>
              <a:t>Equalisation</a:t>
            </a:r>
            <a:r>
              <a:rPr sz="800" spc="15" dirty="0">
                <a:latin typeface="Arial"/>
                <a:cs typeface="Arial"/>
              </a:rPr>
              <a:t> </a:t>
            </a:r>
            <a:r>
              <a:rPr sz="800" spc="-10" dirty="0">
                <a:latin typeface="Arial"/>
                <a:cs typeface="Arial"/>
              </a:rPr>
              <a:t>levy</a:t>
            </a:r>
            <a:endParaRPr sz="800" dirty="0">
              <a:latin typeface="Arial"/>
              <a:cs typeface="Arial"/>
            </a:endParaRPr>
          </a:p>
        </p:txBody>
      </p:sp>
      <p:sp>
        <p:nvSpPr>
          <p:cNvPr id="59" name="object 37">
            <a:extLst>
              <a:ext uri="{FF2B5EF4-FFF2-40B4-BE49-F238E27FC236}">
                <a16:creationId xmlns:a16="http://schemas.microsoft.com/office/drawing/2014/main" id="{3533730B-6549-47D8-A3F7-07E86C56387E}"/>
              </a:ext>
            </a:extLst>
          </p:cNvPr>
          <p:cNvSpPr txBox="1"/>
          <p:nvPr/>
        </p:nvSpPr>
        <p:spPr>
          <a:xfrm>
            <a:off x="1772329" y="1437335"/>
            <a:ext cx="1769433" cy="162865"/>
          </a:xfrm>
          <a:prstGeom prst="rect">
            <a:avLst/>
          </a:prstGeom>
          <a:solidFill>
            <a:srgbClr val="2D2D38"/>
          </a:solidFill>
        </p:spPr>
        <p:txBody>
          <a:bodyPr vert="horz" wrap="square" lIns="0" tIns="31750" rIns="0" bIns="0" rtlCol="0">
            <a:spAutoFit/>
          </a:bodyPr>
          <a:lstStyle/>
          <a:p>
            <a:pPr marL="76200">
              <a:lnSpc>
                <a:spcPct val="100000"/>
              </a:lnSpc>
              <a:spcBef>
                <a:spcPts val="250"/>
              </a:spcBef>
            </a:pPr>
            <a:r>
              <a:rPr sz="850" b="1" spc="15" dirty="0">
                <a:solidFill>
                  <a:srgbClr val="FFFFFF"/>
                </a:solidFill>
                <a:latin typeface="Arial"/>
                <a:cs typeface="Arial"/>
              </a:rPr>
              <a:t>Equalisation </a:t>
            </a:r>
            <a:r>
              <a:rPr sz="850" b="1" spc="25" dirty="0">
                <a:solidFill>
                  <a:srgbClr val="FFFFFF"/>
                </a:solidFill>
                <a:latin typeface="Arial"/>
                <a:cs typeface="Arial"/>
              </a:rPr>
              <a:t>Levy</a:t>
            </a:r>
            <a:r>
              <a:rPr sz="850" b="1" spc="-150" dirty="0">
                <a:solidFill>
                  <a:srgbClr val="FFFFFF"/>
                </a:solidFill>
                <a:latin typeface="Arial"/>
                <a:cs typeface="Arial"/>
              </a:rPr>
              <a:t> </a:t>
            </a:r>
            <a:r>
              <a:rPr sz="850" b="1" spc="15" dirty="0">
                <a:solidFill>
                  <a:srgbClr val="FFFFFF"/>
                </a:solidFill>
                <a:latin typeface="Arial"/>
                <a:cs typeface="Arial"/>
              </a:rPr>
              <a:t>(EL)</a:t>
            </a:r>
            <a:endParaRPr sz="850">
              <a:latin typeface="Arial"/>
              <a:cs typeface="Arial"/>
            </a:endParaRPr>
          </a:p>
        </p:txBody>
      </p:sp>
      <p:sp>
        <p:nvSpPr>
          <p:cNvPr id="60" name="object 38">
            <a:extLst>
              <a:ext uri="{FF2B5EF4-FFF2-40B4-BE49-F238E27FC236}">
                <a16:creationId xmlns:a16="http://schemas.microsoft.com/office/drawing/2014/main" id="{EB259426-ED5A-4A4F-86B4-9129996FDC98}"/>
              </a:ext>
            </a:extLst>
          </p:cNvPr>
          <p:cNvSpPr txBox="1"/>
          <p:nvPr/>
        </p:nvSpPr>
        <p:spPr>
          <a:xfrm>
            <a:off x="1747423" y="1641312"/>
            <a:ext cx="1598571" cy="630109"/>
          </a:xfrm>
          <a:prstGeom prst="rect">
            <a:avLst/>
          </a:prstGeom>
        </p:spPr>
        <p:txBody>
          <a:bodyPr vert="horz" wrap="square" lIns="0" tIns="10795" rIns="0" bIns="0" rtlCol="0">
            <a:spAutoFit/>
          </a:bodyPr>
          <a:lstStyle/>
          <a:p>
            <a:pPr marL="167640" marR="5080" indent="-155575">
              <a:lnSpc>
                <a:spcPct val="101400"/>
              </a:lnSpc>
              <a:spcBef>
                <a:spcPts val="85"/>
              </a:spcBef>
              <a:buSzPct val="64285"/>
              <a:buChar char="►"/>
              <a:tabLst>
                <a:tab pos="168275" algn="l"/>
              </a:tabLst>
            </a:pPr>
            <a:r>
              <a:rPr sz="800" spc="-5" dirty="0">
                <a:latin typeface="Arial"/>
                <a:cs typeface="Arial"/>
              </a:rPr>
              <a:t>6% </a:t>
            </a:r>
            <a:r>
              <a:rPr sz="800" spc="-10" dirty="0">
                <a:latin typeface="Arial"/>
                <a:cs typeface="Arial"/>
              </a:rPr>
              <a:t>levy </a:t>
            </a:r>
            <a:r>
              <a:rPr sz="800" spc="-5" dirty="0">
                <a:latin typeface="Arial"/>
                <a:cs typeface="Arial"/>
              </a:rPr>
              <a:t>on </a:t>
            </a:r>
            <a:r>
              <a:rPr sz="800" dirty="0">
                <a:latin typeface="Arial"/>
                <a:cs typeface="Arial"/>
              </a:rPr>
              <a:t>gross </a:t>
            </a:r>
            <a:r>
              <a:rPr sz="800" spc="-10" dirty="0">
                <a:latin typeface="Arial"/>
                <a:cs typeface="Arial"/>
              </a:rPr>
              <a:t>revenues  </a:t>
            </a:r>
            <a:r>
              <a:rPr sz="800" spc="-5" dirty="0">
                <a:latin typeface="Arial"/>
                <a:cs typeface="Arial"/>
              </a:rPr>
              <a:t>from </a:t>
            </a:r>
            <a:r>
              <a:rPr sz="800" dirty="0">
                <a:latin typeface="Arial"/>
                <a:cs typeface="Arial"/>
              </a:rPr>
              <a:t>online </a:t>
            </a:r>
            <a:r>
              <a:rPr sz="800" spc="-5" dirty="0">
                <a:latin typeface="Arial"/>
                <a:cs typeface="Arial"/>
              </a:rPr>
              <a:t>advertisement  services or connected</a:t>
            </a:r>
            <a:r>
              <a:rPr sz="800" spc="50" dirty="0">
                <a:latin typeface="Arial"/>
                <a:cs typeface="Arial"/>
              </a:rPr>
              <a:t> </a:t>
            </a:r>
            <a:r>
              <a:rPr sz="800" spc="-5" dirty="0">
                <a:latin typeface="Arial"/>
                <a:cs typeface="Arial"/>
              </a:rPr>
              <a:t>services</a:t>
            </a:r>
            <a:endParaRPr sz="800" dirty="0">
              <a:latin typeface="Arial"/>
              <a:cs typeface="Arial"/>
            </a:endParaRPr>
          </a:p>
          <a:p>
            <a:pPr marL="167640" marR="146685" indent="-155575">
              <a:lnSpc>
                <a:spcPct val="100000"/>
              </a:lnSpc>
              <a:buSzPct val="64285"/>
              <a:buChar char="►"/>
              <a:tabLst>
                <a:tab pos="168275" algn="l"/>
              </a:tabLst>
            </a:pPr>
            <a:r>
              <a:rPr sz="800" spc="-5" dirty="0">
                <a:latin typeface="Arial"/>
                <a:cs typeface="Arial"/>
              </a:rPr>
              <a:t>No </a:t>
            </a:r>
            <a:r>
              <a:rPr sz="800" dirty="0">
                <a:latin typeface="Arial"/>
                <a:cs typeface="Arial"/>
              </a:rPr>
              <a:t>credit </a:t>
            </a:r>
            <a:r>
              <a:rPr sz="800" spc="-5" dirty="0">
                <a:latin typeface="Arial"/>
                <a:cs typeface="Arial"/>
              </a:rPr>
              <a:t>available </a:t>
            </a:r>
            <a:r>
              <a:rPr sz="800" dirty="0">
                <a:latin typeface="Arial"/>
                <a:cs typeface="Arial"/>
              </a:rPr>
              <a:t>in </a:t>
            </a:r>
            <a:r>
              <a:rPr sz="800" spc="-5" dirty="0">
                <a:latin typeface="Arial"/>
                <a:cs typeface="Arial"/>
              </a:rPr>
              <a:t>home  country - Additional</a:t>
            </a:r>
            <a:r>
              <a:rPr sz="800" spc="55" dirty="0">
                <a:latin typeface="Arial"/>
                <a:cs typeface="Arial"/>
              </a:rPr>
              <a:t> </a:t>
            </a:r>
            <a:r>
              <a:rPr sz="800" dirty="0">
                <a:latin typeface="Arial"/>
                <a:cs typeface="Arial"/>
              </a:rPr>
              <a:t>cost</a:t>
            </a:r>
          </a:p>
        </p:txBody>
      </p:sp>
      <p:sp>
        <p:nvSpPr>
          <p:cNvPr id="61" name="object 39">
            <a:extLst>
              <a:ext uri="{FF2B5EF4-FFF2-40B4-BE49-F238E27FC236}">
                <a16:creationId xmlns:a16="http://schemas.microsoft.com/office/drawing/2014/main" id="{92B7D78C-3CE8-41F6-9C28-525C52AE4820}"/>
              </a:ext>
            </a:extLst>
          </p:cNvPr>
          <p:cNvSpPr txBox="1"/>
          <p:nvPr/>
        </p:nvSpPr>
        <p:spPr>
          <a:xfrm>
            <a:off x="4048432" y="1154770"/>
            <a:ext cx="2474600" cy="166071"/>
          </a:xfrm>
          <a:prstGeom prst="rect">
            <a:avLst/>
          </a:prstGeom>
          <a:solidFill>
            <a:srgbClr val="2D2D38"/>
          </a:solidFill>
        </p:spPr>
        <p:txBody>
          <a:bodyPr vert="horz" wrap="square" lIns="0" tIns="34925" rIns="0" bIns="0" rtlCol="0">
            <a:spAutoFit/>
          </a:bodyPr>
          <a:lstStyle/>
          <a:p>
            <a:pPr marL="78740">
              <a:lnSpc>
                <a:spcPct val="100000"/>
              </a:lnSpc>
              <a:spcBef>
                <a:spcPts val="275"/>
              </a:spcBef>
            </a:pPr>
            <a:r>
              <a:rPr sz="850" b="1" spc="15" dirty="0">
                <a:solidFill>
                  <a:srgbClr val="FFFFFF"/>
                </a:solidFill>
                <a:latin typeface="Arial"/>
                <a:cs typeface="Arial"/>
              </a:rPr>
              <a:t>Significant</a:t>
            </a:r>
            <a:r>
              <a:rPr sz="850" b="1" spc="-85" dirty="0">
                <a:solidFill>
                  <a:srgbClr val="FFFFFF"/>
                </a:solidFill>
                <a:latin typeface="Arial"/>
                <a:cs typeface="Arial"/>
              </a:rPr>
              <a:t> </a:t>
            </a:r>
            <a:r>
              <a:rPr sz="850" b="1" spc="20" dirty="0">
                <a:solidFill>
                  <a:srgbClr val="FFFFFF"/>
                </a:solidFill>
                <a:latin typeface="Arial"/>
                <a:cs typeface="Arial"/>
              </a:rPr>
              <a:t>Economic</a:t>
            </a:r>
            <a:r>
              <a:rPr sz="850" b="1" spc="-90" dirty="0">
                <a:solidFill>
                  <a:srgbClr val="FFFFFF"/>
                </a:solidFill>
                <a:latin typeface="Arial"/>
                <a:cs typeface="Arial"/>
              </a:rPr>
              <a:t> </a:t>
            </a:r>
            <a:r>
              <a:rPr sz="850" b="1" spc="20" dirty="0">
                <a:solidFill>
                  <a:srgbClr val="FFFFFF"/>
                </a:solidFill>
                <a:latin typeface="Arial"/>
                <a:cs typeface="Arial"/>
              </a:rPr>
              <a:t>Presence</a:t>
            </a:r>
            <a:r>
              <a:rPr sz="850" b="1" spc="-65" dirty="0">
                <a:solidFill>
                  <a:srgbClr val="FFFFFF"/>
                </a:solidFill>
                <a:latin typeface="Arial"/>
                <a:cs typeface="Arial"/>
              </a:rPr>
              <a:t> </a:t>
            </a:r>
            <a:r>
              <a:rPr sz="850" b="1" spc="20" dirty="0">
                <a:solidFill>
                  <a:srgbClr val="FFFFFF"/>
                </a:solidFill>
                <a:latin typeface="Arial"/>
                <a:cs typeface="Arial"/>
              </a:rPr>
              <a:t>(SEP)</a:t>
            </a:r>
            <a:endParaRPr sz="850" dirty="0">
              <a:latin typeface="Arial"/>
              <a:cs typeface="Arial"/>
            </a:endParaRPr>
          </a:p>
        </p:txBody>
      </p:sp>
      <p:sp>
        <p:nvSpPr>
          <p:cNvPr id="62" name="object 40">
            <a:extLst>
              <a:ext uri="{FF2B5EF4-FFF2-40B4-BE49-F238E27FC236}">
                <a16:creationId xmlns:a16="http://schemas.microsoft.com/office/drawing/2014/main" id="{BC61D30D-5A83-491D-93BD-6B9419132FC4}"/>
              </a:ext>
            </a:extLst>
          </p:cNvPr>
          <p:cNvSpPr txBox="1"/>
          <p:nvPr/>
        </p:nvSpPr>
        <p:spPr>
          <a:xfrm>
            <a:off x="4028644" y="1322454"/>
            <a:ext cx="3903033" cy="1247777"/>
          </a:xfrm>
          <a:prstGeom prst="rect">
            <a:avLst/>
          </a:prstGeom>
        </p:spPr>
        <p:txBody>
          <a:bodyPr vert="horz" wrap="square" lIns="0" tIns="36830" rIns="0" bIns="0" rtlCol="0">
            <a:spAutoFit/>
          </a:bodyPr>
          <a:lstStyle/>
          <a:p>
            <a:pPr marL="167640" indent="-155575">
              <a:lnSpc>
                <a:spcPct val="100000"/>
              </a:lnSpc>
              <a:spcBef>
                <a:spcPts val="290"/>
              </a:spcBef>
              <a:buSzPct val="64285"/>
              <a:buChar char="►"/>
              <a:tabLst>
                <a:tab pos="168275" algn="l"/>
              </a:tabLst>
            </a:pPr>
            <a:r>
              <a:rPr sz="800" spc="-10" dirty="0">
                <a:latin typeface="Arial"/>
                <a:cs typeface="Arial"/>
              </a:rPr>
              <a:t>SEP</a:t>
            </a:r>
            <a:r>
              <a:rPr sz="800" spc="30" dirty="0">
                <a:latin typeface="Arial"/>
                <a:cs typeface="Arial"/>
              </a:rPr>
              <a:t> </a:t>
            </a:r>
            <a:r>
              <a:rPr sz="800" dirty="0">
                <a:latin typeface="Arial"/>
                <a:cs typeface="Arial"/>
              </a:rPr>
              <a:t>means:</a:t>
            </a:r>
          </a:p>
          <a:p>
            <a:pPr marL="311150" marR="5080" lvl="1" indent="-143510">
              <a:lnSpc>
                <a:spcPct val="100000"/>
              </a:lnSpc>
              <a:spcBef>
                <a:spcPts val="195"/>
              </a:spcBef>
              <a:buSzPct val="64285"/>
              <a:buChar char="►"/>
              <a:tabLst>
                <a:tab pos="311785" algn="l"/>
              </a:tabLst>
            </a:pPr>
            <a:r>
              <a:rPr sz="800" dirty="0">
                <a:latin typeface="Arial"/>
                <a:cs typeface="Arial"/>
              </a:rPr>
              <a:t>Transaction </a:t>
            </a:r>
            <a:r>
              <a:rPr sz="800" spc="-5" dirty="0">
                <a:latin typeface="Arial"/>
                <a:cs typeface="Arial"/>
              </a:rPr>
              <a:t>in </a:t>
            </a:r>
            <a:r>
              <a:rPr sz="800" dirty="0">
                <a:latin typeface="Arial"/>
                <a:cs typeface="Arial"/>
              </a:rPr>
              <a:t>respect </a:t>
            </a:r>
            <a:r>
              <a:rPr sz="800" spc="-5" dirty="0">
                <a:latin typeface="Arial"/>
                <a:cs typeface="Arial"/>
              </a:rPr>
              <a:t>of any goods, services or property </a:t>
            </a:r>
            <a:r>
              <a:rPr sz="800" dirty="0">
                <a:latin typeface="Arial"/>
                <a:cs typeface="Arial"/>
              </a:rPr>
              <a:t>carried </a:t>
            </a:r>
            <a:r>
              <a:rPr sz="800" spc="-10" dirty="0">
                <a:latin typeface="Arial"/>
                <a:cs typeface="Arial"/>
              </a:rPr>
              <a:t>out </a:t>
            </a:r>
            <a:r>
              <a:rPr sz="800" spc="-5" dirty="0">
                <a:latin typeface="Arial"/>
                <a:cs typeface="Arial"/>
              </a:rPr>
              <a:t>by a </a:t>
            </a:r>
            <a:r>
              <a:rPr sz="800" spc="-10" dirty="0">
                <a:latin typeface="Arial"/>
                <a:cs typeface="Arial"/>
              </a:rPr>
              <a:t>non-  </a:t>
            </a:r>
            <a:r>
              <a:rPr sz="800" dirty="0">
                <a:latin typeface="Arial"/>
                <a:cs typeface="Arial"/>
              </a:rPr>
              <a:t>resident in </a:t>
            </a:r>
            <a:r>
              <a:rPr sz="800" spc="-10" dirty="0">
                <a:latin typeface="Arial"/>
                <a:cs typeface="Arial"/>
              </a:rPr>
              <a:t>India </a:t>
            </a:r>
            <a:r>
              <a:rPr sz="800" dirty="0">
                <a:latin typeface="Arial"/>
                <a:cs typeface="Arial"/>
              </a:rPr>
              <a:t>including </a:t>
            </a:r>
            <a:r>
              <a:rPr sz="800" spc="-5" dirty="0">
                <a:latin typeface="Arial"/>
                <a:cs typeface="Arial"/>
              </a:rPr>
              <a:t>provision of download of data or software </a:t>
            </a:r>
            <a:r>
              <a:rPr sz="800" dirty="0">
                <a:latin typeface="Arial"/>
                <a:cs typeface="Arial"/>
              </a:rPr>
              <a:t>in </a:t>
            </a:r>
            <a:r>
              <a:rPr sz="800" spc="-10" dirty="0">
                <a:latin typeface="Arial"/>
                <a:cs typeface="Arial"/>
              </a:rPr>
              <a:t>India, </a:t>
            </a:r>
            <a:r>
              <a:rPr sz="800" dirty="0">
                <a:latin typeface="Arial"/>
                <a:cs typeface="Arial"/>
              </a:rPr>
              <a:t>if  </a:t>
            </a:r>
            <a:r>
              <a:rPr sz="800" spc="-5" dirty="0">
                <a:latin typeface="Arial"/>
                <a:cs typeface="Arial"/>
              </a:rPr>
              <a:t>the aggregate of </a:t>
            </a:r>
            <a:r>
              <a:rPr sz="800" spc="-10" dirty="0">
                <a:latin typeface="Arial"/>
                <a:cs typeface="Arial"/>
              </a:rPr>
              <a:t>payments </a:t>
            </a:r>
            <a:r>
              <a:rPr sz="800" dirty="0">
                <a:latin typeface="Arial"/>
                <a:cs typeface="Arial"/>
              </a:rPr>
              <a:t>arising </a:t>
            </a:r>
            <a:r>
              <a:rPr sz="800" spc="-5" dirty="0">
                <a:latin typeface="Arial"/>
                <a:cs typeface="Arial"/>
              </a:rPr>
              <a:t>from </a:t>
            </a:r>
            <a:r>
              <a:rPr sz="800" dirty="0">
                <a:latin typeface="Arial"/>
                <a:cs typeface="Arial"/>
              </a:rPr>
              <a:t>such transactions </a:t>
            </a:r>
            <a:r>
              <a:rPr sz="800" spc="-10" dirty="0">
                <a:latin typeface="Arial"/>
                <a:cs typeface="Arial"/>
              </a:rPr>
              <a:t>exceeds </a:t>
            </a:r>
            <a:r>
              <a:rPr sz="800" spc="-5" dirty="0">
                <a:latin typeface="Arial"/>
                <a:cs typeface="Arial"/>
              </a:rPr>
              <a:t>the  </a:t>
            </a:r>
            <a:r>
              <a:rPr sz="800" dirty="0">
                <a:latin typeface="Arial"/>
                <a:cs typeface="Arial"/>
              </a:rPr>
              <a:t>prescribed</a:t>
            </a:r>
            <a:r>
              <a:rPr sz="800" spc="-20" dirty="0">
                <a:latin typeface="Arial"/>
                <a:cs typeface="Arial"/>
              </a:rPr>
              <a:t> </a:t>
            </a:r>
            <a:r>
              <a:rPr sz="800" spc="-5" dirty="0">
                <a:latin typeface="Arial"/>
                <a:cs typeface="Arial"/>
              </a:rPr>
              <a:t>threshold</a:t>
            </a:r>
            <a:endParaRPr sz="800" dirty="0">
              <a:latin typeface="Arial"/>
              <a:cs typeface="Arial"/>
            </a:endParaRPr>
          </a:p>
          <a:p>
            <a:pPr marL="311150" marR="222885" lvl="1" indent="-143510">
              <a:lnSpc>
                <a:spcPct val="100000"/>
              </a:lnSpc>
              <a:spcBef>
                <a:spcPts val="165"/>
              </a:spcBef>
              <a:buSzPct val="64285"/>
              <a:buChar char="►"/>
              <a:tabLst>
                <a:tab pos="311785" algn="l"/>
              </a:tabLst>
            </a:pPr>
            <a:r>
              <a:rPr sz="800" spc="-5" dirty="0">
                <a:latin typeface="Arial"/>
                <a:cs typeface="Arial"/>
              </a:rPr>
              <a:t>Systematic and continuous </a:t>
            </a:r>
            <a:r>
              <a:rPr sz="800" dirty="0">
                <a:latin typeface="Arial"/>
                <a:cs typeface="Arial"/>
              </a:rPr>
              <a:t>soliciting </a:t>
            </a:r>
            <a:r>
              <a:rPr sz="800" spc="-5" dirty="0">
                <a:latin typeface="Arial"/>
                <a:cs typeface="Arial"/>
              </a:rPr>
              <a:t>of business activities or engaging </a:t>
            </a:r>
            <a:r>
              <a:rPr sz="800" dirty="0">
                <a:latin typeface="Arial"/>
                <a:cs typeface="Arial"/>
              </a:rPr>
              <a:t>in  interaction with prescribed </a:t>
            </a:r>
            <a:r>
              <a:rPr sz="800" spc="-5" dirty="0">
                <a:latin typeface="Arial"/>
                <a:cs typeface="Arial"/>
              </a:rPr>
              <a:t>number of </a:t>
            </a:r>
            <a:r>
              <a:rPr sz="800" dirty="0">
                <a:latin typeface="Arial"/>
                <a:cs typeface="Arial"/>
              </a:rPr>
              <a:t>users, </a:t>
            </a:r>
            <a:r>
              <a:rPr sz="800" spc="-5" dirty="0">
                <a:latin typeface="Arial"/>
                <a:cs typeface="Arial"/>
              </a:rPr>
              <a:t>through </a:t>
            </a:r>
            <a:r>
              <a:rPr sz="800" dirty="0">
                <a:latin typeface="Arial"/>
                <a:cs typeface="Arial"/>
              </a:rPr>
              <a:t>digital</a:t>
            </a:r>
            <a:r>
              <a:rPr sz="800" spc="75" dirty="0">
                <a:latin typeface="Arial"/>
                <a:cs typeface="Arial"/>
              </a:rPr>
              <a:t> </a:t>
            </a:r>
            <a:r>
              <a:rPr sz="800" dirty="0">
                <a:latin typeface="Arial"/>
                <a:cs typeface="Arial"/>
              </a:rPr>
              <a:t>means</a:t>
            </a:r>
          </a:p>
          <a:p>
            <a:pPr marL="167640" indent="-155575">
              <a:lnSpc>
                <a:spcPct val="100000"/>
              </a:lnSpc>
              <a:spcBef>
                <a:spcPts val="195"/>
              </a:spcBef>
              <a:buSzPct val="64285"/>
              <a:buChar char="►"/>
              <a:tabLst>
                <a:tab pos="168275" algn="l"/>
              </a:tabLst>
            </a:pPr>
            <a:r>
              <a:rPr sz="800" spc="-10" dirty="0">
                <a:latin typeface="Arial"/>
                <a:cs typeface="Arial"/>
              </a:rPr>
              <a:t>SEP </a:t>
            </a:r>
            <a:r>
              <a:rPr sz="800" dirty="0">
                <a:latin typeface="Arial"/>
                <a:cs typeface="Arial"/>
              </a:rPr>
              <a:t>can </a:t>
            </a:r>
            <a:r>
              <a:rPr sz="800" spc="-10" dirty="0">
                <a:latin typeface="Arial"/>
                <a:cs typeface="Arial"/>
              </a:rPr>
              <a:t>exist </a:t>
            </a:r>
            <a:r>
              <a:rPr sz="800" spc="-5" dirty="0">
                <a:latin typeface="Arial"/>
                <a:cs typeface="Arial"/>
              </a:rPr>
              <a:t>irrespective of </a:t>
            </a:r>
            <a:r>
              <a:rPr sz="800" dirty="0">
                <a:latin typeface="Arial"/>
                <a:cs typeface="Arial"/>
              </a:rPr>
              <a:t>residence </a:t>
            </a:r>
            <a:r>
              <a:rPr sz="800" spc="-5" dirty="0">
                <a:latin typeface="Arial"/>
                <a:cs typeface="Arial"/>
              </a:rPr>
              <a:t>or </a:t>
            </a:r>
            <a:r>
              <a:rPr sz="800" dirty="0">
                <a:latin typeface="Arial"/>
                <a:cs typeface="Arial"/>
              </a:rPr>
              <a:t>place </a:t>
            </a:r>
            <a:r>
              <a:rPr sz="800" spc="-5" dirty="0">
                <a:latin typeface="Arial"/>
                <a:cs typeface="Arial"/>
              </a:rPr>
              <a:t>of business </a:t>
            </a:r>
            <a:r>
              <a:rPr sz="800" dirty="0">
                <a:latin typeface="Arial"/>
                <a:cs typeface="Arial"/>
              </a:rPr>
              <a:t>in</a:t>
            </a:r>
            <a:r>
              <a:rPr sz="800" spc="30" dirty="0">
                <a:latin typeface="Arial"/>
                <a:cs typeface="Arial"/>
              </a:rPr>
              <a:t> </a:t>
            </a:r>
            <a:r>
              <a:rPr sz="800" spc="-10" dirty="0">
                <a:latin typeface="Arial"/>
                <a:cs typeface="Arial"/>
              </a:rPr>
              <a:t>India</a:t>
            </a:r>
            <a:endParaRPr sz="800" dirty="0">
              <a:latin typeface="Arial"/>
              <a:cs typeface="Arial"/>
            </a:endParaRPr>
          </a:p>
          <a:p>
            <a:pPr marL="167640" indent="-155575">
              <a:lnSpc>
                <a:spcPct val="100000"/>
              </a:lnSpc>
              <a:spcBef>
                <a:spcPts val="165"/>
              </a:spcBef>
              <a:buSzPct val="64285"/>
              <a:buChar char="►"/>
              <a:tabLst>
                <a:tab pos="168275" algn="l"/>
              </a:tabLst>
            </a:pPr>
            <a:r>
              <a:rPr sz="800" dirty="0">
                <a:latin typeface="Arial"/>
                <a:cs typeface="Arial"/>
              </a:rPr>
              <a:t>DTAA </a:t>
            </a:r>
            <a:r>
              <a:rPr sz="800" spc="-5" dirty="0">
                <a:latin typeface="Arial"/>
                <a:cs typeface="Arial"/>
              </a:rPr>
              <a:t>override – existing PE </a:t>
            </a:r>
            <a:r>
              <a:rPr sz="800" dirty="0">
                <a:latin typeface="Arial"/>
                <a:cs typeface="Arial"/>
              </a:rPr>
              <a:t>rules </a:t>
            </a:r>
            <a:r>
              <a:rPr sz="800" spc="-5" dirty="0">
                <a:latin typeface="Arial"/>
                <a:cs typeface="Arial"/>
              </a:rPr>
              <a:t>prevail, until</a:t>
            </a:r>
            <a:r>
              <a:rPr sz="800" spc="145" dirty="0">
                <a:latin typeface="Arial"/>
                <a:cs typeface="Arial"/>
              </a:rPr>
              <a:t> </a:t>
            </a:r>
            <a:r>
              <a:rPr sz="800" spc="-5" dirty="0">
                <a:latin typeface="Arial"/>
                <a:cs typeface="Arial"/>
              </a:rPr>
              <a:t>amended</a:t>
            </a:r>
            <a:endParaRPr sz="800" dirty="0">
              <a:latin typeface="Arial"/>
              <a:cs typeface="Arial"/>
            </a:endParaRPr>
          </a:p>
        </p:txBody>
      </p:sp>
      <p:grpSp>
        <p:nvGrpSpPr>
          <p:cNvPr id="63" name="object 41">
            <a:extLst>
              <a:ext uri="{FF2B5EF4-FFF2-40B4-BE49-F238E27FC236}">
                <a16:creationId xmlns:a16="http://schemas.microsoft.com/office/drawing/2014/main" id="{334F8E26-4CB0-4305-ADB7-9692A6B6A3A3}"/>
              </a:ext>
            </a:extLst>
          </p:cNvPr>
          <p:cNvGrpSpPr/>
          <p:nvPr/>
        </p:nvGrpSpPr>
        <p:grpSpPr>
          <a:xfrm>
            <a:off x="3836570" y="2802624"/>
            <a:ext cx="997659" cy="796357"/>
            <a:chOff x="3364992" y="3090671"/>
            <a:chExt cx="875030" cy="878205"/>
          </a:xfrm>
        </p:grpSpPr>
        <p:sp>
          <p:nvSpPr>
            <p:cNvPr id="64" name="object 42">
              <a:extLst>
                <a:ext uri="{FF2B5EF4-FFF2-40B4-BE49-F238E27FC236}">
                  <a16:creationId xmlns:a16="http://schemas.microsoft.com/office/drawing/2014/main" id="{1D3B9999-E5B9-4EF8-B6C7-52B30AFAC78F}"/>
                </a:ext>
              </a:extLst>
            </p:cNvPr>
            <p:cNvSpPr/>
            <p:nvPr/>
          </p:nvSpPr>
          <p:spPr>
            <a:xfrm>
              <a:off x="3364992" y="3090671"/>
              <a:ext cx="875030" cy="878205"/>
            </a:xfrm>
            <a:custGeom>
              <a:avLst/>
              <a:gdLst/>
              <a:ahLst/>
              <a:cxnLst/>
              <a:rect l="l" t="t" r="r" b="b"/>
              <a:pathLst>
                <a:path w="875029" h="878204">
                  <a:moveTo>
                    <a:pt x="435864" y="0"/>
                  </a:moveTo>
                  <a:lnTo>
                    <a:pt x="388359" y="2595"/>
                  </a:lnTo>
                  <a:lnTo>
                    <a:pt x="342339" y="10197"/>
                  </a:lnTo>
                  <a:lnTo>
                    <a:pt x="298070" y="22530"/>
                  </a:lnTo>
                  <a:lnTo>
                    <a:pt x="255816" y="39317"/>
                  </a:lnTo>
                  <a:lnTo>
                    <a:pt x="215843" y="60282"/>
                  </a:lnTo>
                  <a:lnTo>
                    <a:pt x="178417" y="85148"/>
                  </a:lnTo>
                  <a:lnTo>
                    <a:pt x="143804" y="113640"/>
                  </a:lnTo>
                  <a:lnTo>
                    <a:pt x="112268" y="145480"/>
                  </a:lnTo>
                  <a:lnTo>
                    <a:pt x="84076" y="180392"/>
                  </a:lnTo>
                  <a:lnTo>
                    <a:pt x="59492" y="218101"/>
                  </a:lnTo>
                  <a:lnTo>
                    <a:pt x="38783" y="258329"/>
                  </a:lnTo>
                  <a:lnTo>
                    <a:pt x="22213" y="300801"/>
                  </a:lnTo>
                  <a:lnTo>
                    <a:pt x="10049" y="345239"/>
                  </a:lnTo>
                  <a:lnTo>
                    <a:pt x="2556" y="391368"/>
                  </a:lnTo>
                  <a:lnTo>
                    <a:pt x="0" y="438912"/>
                  </a:lnTo>
                  <a:lnTo>
                    <a:pt x="2556" y="486455"/>
                  </a:lnTo>
                  <a:lnTo>
                    <a:pt x="10049" y="532584"/>
                  </a:lnTo>
                  <a:lnTo>
                    <a:pt x="22213" y="577022"/>
                  </a:lnTo>
                  <a:lnTo>
                    <a:pt x="38783" y="619494"/>
                  </a:lnTo>
                  <a:lnTo>
                    <a:pt x="59492" y="659722"/>
                  </a:lnTo>
                  <a:lnTo>
                    <a:pt x="84076" y="697431"/>
                  </a:lnTo>
                  <a:lnTo>
                    <a:pt x="112268" y="732343"/>
                  </a:lnTo>
                  <a:lnTo>
                    <a:pt x="143804" y="764183"/>
                  </a:lnTo>
                  <a:lnTo>
                    <a:pt x="178417" y="792675"/>
                  </a:lnTo>
                  <a:lnTo>
                    <a:pt x="215843" y="817541"/>
                  </a:lnTo>
                  <a:lnTo>
                    <a:pt x="255816" y="838506"/>
                  </a:lnTo>
                  <a:lnTo>
                    <a:pt x="298070" y="855293"/>
                  </a:lnTo>
                  <a:lnTo>
                    <a:pt x="342339" y="867626"/>
                  </a:lnTo>
                  <a:lnTo>
                    <a:pt x="388359" y="875228"/>
                  </a:lnTo>
                  <a:lnTo>
                    <a:pt x="435864" y="877824"/>
                  </a:lnTo>
                  <a:lnTo>
                    <a:pt x="483938" y="875228"/>
                  </a:lnTo>
                  <a:lnTo>
                    <a:pt x="530452" y="867626"/>
                  </a:lnTo>
                  <a:lnTo>
                    <a:pt x="575145" y="855293"/>
                  </a:lnTo>
                  <a:lnTo>
                    <a:pt x="617757" y="838506"/>
                  </a:lnTo>
                  <a:lnTo>
                    <a:pt x="658029" y="817541"/>
                  </a:lnTo>
                  <a:lnTo>
                    <a:pt x="695699" y="792675"/>
                  </a:lnTo>
                  <a:lnTo>
                    <a:pt x="730509" y="764183"/>
                  </a:lnTo>
                  <a:lnTo>
                    <a:pt x="762197" y="732343"/>
                  </a:lnTo>
                  <a:lnTo>
                    <a:pt x="790504" y="697431"/>
                  </a:lnTo>
                  <a:lnTo>
                    <a:pt x="815170" y="659722"/>
                  </a:lnTo>
                  <a:lnTo>
                    <a:pt x="835934" y="619494"/>
                  </a:lnTo>
                  <a:lnTo>
                    <a:pt x="852537" y="577022"/>
                  </a:lnTo>
                  <a:lnTo>
                    <a:pt x="864718" y="532584"/>
                  </a:lnTo>
                  <a:lnTo>
                    <a:pt x="872218" y="486455"/>
                  </a:lnTo>
                  <a:lnTo>
                    <a:pt x="874776" y="438912"/>
                  </a:lnTo>
                  <a:lnTo>
                    <a:pt x="872218" y="391368"/>
                  </a:lnTo>
                  <a:lnTo>
                    <a:pt x="864718" y="345239"/>
                  </a:lnTo>
                  <a:lnTo>
                    <a:pt x="852537" y="300801"/>
                  </a:lnTo>
                  <a:lnTo>
                    <a:pt x="835934" y="258329"/>
                  </a:lnTo>
                  <a:lnTo>
                    <a:pt x="815170" y="218101"/>
                  </a:lnTo>
                  <a:lnTo>
                    <a:pt x="790504" y="180392"/>
                  </a:lnTo>
                  <a:lnTo>
                    <a:pt x="762197" y="145480"/>
                  </a:lnTo>
                  <a:lnTo>
                    <a:pt x="730509" y="113640"/>
                  </a:lnTo>
                  <a:lnTo>
                    <a:pt x="695699" y="85148"/>
                  </a:lnTo>
                  <a:lnTo>
                    <a:pt x="658029" y="60282"/>
                  </a:lnTo>
                  <a:lnTo>
                    <a:pt x="617757" y="39317"/>
                  </a:lnTo>
                  <a:lnTo>
                    <a:pt x="575145" y="22530"/>
                  </a:lnTo>
                  <a:lnTo>
                    <a:pt x="530452" y="10197"/>
                  </a:lnTo>
                  <a:lnTo>
                    <a:pt x="483938" y="2595"/>
                  </a:lnTo>
                  <a:lnTo>
                    <a:pt x="435864" y="0"/>
                  </a:lnTo>
                  <a:close/>
                </a:path>
              </a:pathLst>
            </a:custGeom>
            <a:solidFill>
              <a:srgbClr val="2D2D38"/>
            </a:solidFill>
          </p:spPr>
          <p:txBody>
            <a:bodyPr wrap="square" lIns="0" tIns="0" rIns="0" bIns="0" rtlCol="0"/>
            <a:lstStyle/>
            <a:p>
              <a:endParaRPr/>
            </a:p>
          </p:txBody>
        </p:sp>
        <p:sp>
          <p:nvSpPr>
            <p:cNvPr id="65" name="object 43">
              <a:extLst>
                <a:ext uri="{FF2B5EF4-FFF2-40B4-BE49-F238E27FC236}">
                  <a16:creationId xmlns:a16="http://schemas.microsoft.com/office/drawing/2014/main" id="{D061CE97-4720-48A6-AFD7-C6407383CBBE}"/>
                </a:ext>
              </a:extLst>
            </p:cNvPr>
            <p:cNvSpPr/>
            <p:nvPr/>
          </p:nvSpPr>
          <p:spPr>
            <a:xfrm>
              <a:off x="3389376" y="3118103"/>
              <a:ext cx="826135" cy="822960"/>
            </a:xfrm>
            <a:custGeom>
              <a:avLst/>
              <a:gdLst/>
              <a:ahLst/>
              <a:cxnLst/>
              <a:rect l="l" t="t" r="r" b="b"/>
              <a:pathLst>
                <a:path w="826135" h="822960">
                  <a:moveTo>
                    <a:pt x="12192" y="451103"/>
                  </a:moveTo>
                  <a:lnTo>
                    <a:pt x="3048" y="454151"/>
                  </a:lnTo>
                  <a:lnTo>
                    <a:pt x="6096" y="478535"/>
                  </a:lnTo>
                  <a:lnTo>
                    <a:pt x="15240" y="478535"/>
                  </a:lnTo>
                  <a:lnTo>
                    <a:pt x="12192" y="451103"/>
                  </a:lnTo>
                  <a:close/>
                </a:path>
                <a:path w="826135" h="822960">
                  <a:moveTo>
                    <a:pt x="9144" y="426719"/>
                  </a:moveTo>
                  <a:lnTo>
                    <a:pt x="0" y="426719"/>
                  </a:lnTo>
                  <a:lnTo>
                    <a:pt x="3048" y="454151"/>
                  </a:lnTo>
                  <a:lnTo>
                    <a:pt x="12192" y="451103"/>
                  </a:lnTo>
                  <a:lnTo>
                    <a:pt x="9144" y="426719"/>
                  </a:lnTo>
                  <a:close/>
                </a:path>
                <a:path w="826135" h="822960">
                  <a:moveTo>
                    <a:pt x="9144" y="393191"/>
                  </a:moveTo>
                  <a:lnTo>
                    <a:pt x="0" y="393191"/>
                  </a:lnTo>
                  <a:lnTo>
                    <a:pt x="0" y="420623"/>
                  </a:lnTo>
                  <a:lnTo>
                    <a:pt x="9144" y="417575"/>
                  </a:lnTo>
                  <a:lnTo>
                    <a:pt x="9144" y="393191"/>
                  </a:lnTo>
                  <a:close/>
                </a:path>
                <a:path w="826135" h="822960">
                  <a:moveTo>
                    <a:pt x="3048" y="359663"/>
                  </a:moveTo>
                  <a:lnTo>
                    <a:pt x="3048" y="387095"/>
                  </a:lnTo>
                  <a:lnTo>
                    <a:pt x="9144" y="387095"/>
                  </a:lnTo>
                  <a:lnTo>
                    <a:pt x="12192" y="368807"/>
                  </a:lnTo>
                  <a:lnTo>
                    <a:pt x="12192" y="362711"/>
                  </a:lnTo>
                  <a:lnTo>
                    <a:pt x="3048" y="359663"/>
                  </a:lnTo>
                  <a:close/>
                </a:path>
                <a:path w="826135" h="822960">
                  <a:moveTo>
                    <a:pt x="9144" y="326135"/>
                  </a:moveTo>
                  <a:lnTo>
                    <a:pt x="9144" y="329183"/>
                  </a:lnTo>
                  <a:lnTo>
                    <a:pt x="6096" y="353567"/>
                  </a:lnTo>
                  <a:lnTo>
                    <a:pt x="12192" y="353567"/>
                  </a:lnTo>
                  <a:lnTo>
                    <a:pt x="18288" y="329183"/>
                  </a:lnTo>
                  <a:lnTo>
                    <a:pt x="9144" y="326135"/>
                  </a:lnTo>
                  <a:close/>
                </a:path>
                <a:path w="826135" h="822960">
                  <a:moveTo>
                    <a:pt x="24384" y="295655"/>
                  </a:moveTo>
                  <a:lnTo>
                    <a:pt x="18288" y="295655"/>
                  </a:lnTo>
                  <a:lnTo>
                    <a:pt x="12192" y="320039"/>
                  </a:lnTo>
                  <a:lnTo>
                    <a:pt x="18288" y="320039"/>
                  </a:lnTo>
                  <a:lnTo>
                    <a:pt x="24384" y="295655"/>
                  </a:lnTo>
                  <a:close/>
                </a:path>
                <a:path w="826135" h="822960">
                  <a:moveTo>
                    <a:pt x="27432" y="262127"/>
                  </a:moveTo>
                  <a:lnTo>
                    <a:pt x="18288" y="286511"/>
                  </a:lnTo>
                  <a:lnTo>
                    <a:pt x="27432" y="289559"/>
                  </a:lnTo>
                  <a:lnTo>
                    <a:pt x="36576" y="265175"/>
                  </a:lnTo>
                  <a:lnTo>
                    <a:pt x="27432" y="262127"/>
                  </a:lnTo>
                  <a:close/>
                </a:path>
                <a:path w="826135" h="822960">
                  <a:moveTo>
                    <a:pt x="42672" y="231647"/>
                  </a:moveTo>
                  <a:lnTo>
                    <a:pt x="30480" y="256031"/>
                  </a:lnTo>
                  <a:lnTo>
                    <a:pt x="39624" y="259079"/>
                  </a:lnTo>
                  <a:lnTo>
                    <a:pt x="39624" y="252983"/>
                  </a:lnTo>
                  <a:lnTo>
                    <a:pt x="48768" y="234695"/>
                  </a:lnTo>
                  <a:lnTo>
                    <a:pt x="42672" y="231647"/>
                  </a:lnTo>
                  <a:close/>
                </a:path>
                <a:path w="826135" h="822960">
                  <a:moveTo>
                    <a:pt x="57912" y="201167"/>
                  </a:moveTo>
                  <a:lnTo>
                    <a:pt x="48768" y="213359"/>
                  </a:lnTo>
                  <a:lnTo>
                    <a:pt x="45720" y="225551"/>
                  </a:lnTo>
                  <a:lnTo>
                    <a:pt x="51816" y="228599"/>
                  </a:lnTo>
                  <a:lnTo>
                    <a:pt x="57912" y="219455"/>
                  </a:lnTo>
                  <a:lnTo>
                    <a:pt x="64008" y="207263"/>
                  </a:lnTo>
                  <a:lnTo>
                    <a:pt x="57912" y="201167"/>
                  </a:lnTo>
                  <a:close/>
                </a:path>
                <a:path w="826135" h="822960">
                  <a:moveTo>
                    <a:pt x="76200" y="173735"/>
                  </a:moveTo>
                  <a:lnTo>
                    <a:pt x="70104" y="179831"/>
                  </a:lnTo>
                  <a:lnTo>
                    <a:pt x="60960" y="195071"/>
                  </a:lnTo>
                  <a:lnTo>
                    <a:pt x="70104" y="198119"/>
                  </a:lnTo>
                  <a:lnTo>
                    <a:pt x="79248" y="185927"/>
                  </a:lnTo>
                  <a:lnTo>
                    <a:pt x="82296" y="179831"/>
                  </a:lnTo>
                  <a:lnTo>
                    <a:pt x="76200" y="173735"/>
                  </a:lnTo>
                  <a:close/>
                </a:path>
                <a:path w="826135" h="822960">
                  <a:moveTo>
                    <a:pt x="97536" y="146303"/>
                  </a:moveTo>
                  <a:lnTo>
                    <a:pt x="94488" y="149351"/>
                  </a:lnTo>
                  <a:lnTo>
                    <a:pt x="82296" y="167639"/>
                  </a:lnTo>
                  <a:lnTo>
                    <a:pt x="88392" y="170687"/>
                  </a:lnTo>
                  <a:lnTo>
                    <a:pt x="100584" y="152399"/>
                  </a:lnTo>
                  <a:lnTo>
                    <a:pt x="103632" y="152399"/>
                  </a:lnTo>
                  <a:lnTo>
                    <a:pt x="97536" y="146303"/>
                  </a:lnTo>
                  <a:close/>
                </a:path>
                <a:path w="826135" h="822960">
                  <a:moveTo>
                    <a:pt x="118872" y="121919"/>
                  </a:moveTo>
                  <a:lnTo>
                    <a:pt x="103632" y="140207"/>
                  </a:lnTo>
                  <a:lnTo>
                    <a:pt x="109728" y="146303"/>
                  </a:lnTo>
                  <a:lnTo>
                    <a:pt x="124968" y="128015"/>
                  </a:lnTo>
                  <a:lnTo>
                    <a:pt x="118872" y="121919"/>
                  </a:lnTo>
                  <a:close/>
                </a:path>
                <a:path w="826135" h="822960">
                  <a:moveTo>
                    <a:pt x="143256" y="97535"/>
                  </a:moveTo>
                  <a:lnTo>
                    <a:pt x="124968" y="115823"/>
                  </a:lnTo>
                  <a:lnTo>
                    <a:pt x="131064" y="121919"/>
                  </a:lnTo>
                  <a:lnTo>
                    <a:pt x="149352" y="106679"/>
                  </a:lnTo>
                  <a:lnTo>
                    <a:pt x="143256" y="97535"/>
                  </a:lnTo>
                  <a:close/>
                </a:path>
                <a:path w="826135" h="822960">
                  <a:moveTo>
                    <a:pt x="170688" y="79247"/>
                  </a:moveTo>
                  <a:lnTo>
                    <a:pt x="149352" y="94487"/>
                  </a:lnTo>
                  <a:lnTo>
                    <a:pt x="155448" y="100583"/>
                  </a:lnTo>
                  <a:lnTo>
                    <a:pt x="176784" y="85343"/>
                  </a:lnTo>
                  <a:lnTo>
                    <a:pt x="170688" y="79247"/>
                  </a:lnTo>
                  <a:close/>
                </a:path>
                <a:path w="826135" h="822960">
                  <a:moveTo>
                    <a:pt x="198120" y="57911"/>
                  </a:moveTo>
                  <a:lnTo>
                    <a:pt x="182880" y="70103"/>
                  </a:lnTo>
                  <a:lnTo>
                    <a:pt x="176784" y="73151"/>
                  </a:lnTo>
                  <a:lnTo>
                    <a:pt x="182880" y="79247"/>
                  </a:lnTo>
                  <a:lnTo>
                    <a:pt x="185928" y="76199"/>
                  </a:lnTo>
                  <a:lnTo>
                    <a:pt x="204216" y="67055"/>
                  </a:lnTo>
                  <a:lnTo>
                    <a:pt x="198120" y="57911"/>
                  </a:lnTo>
                  <a:close/>
                </a:path>
                <a:path w="826135" h="822960">
                  <a:moveTo>
                    <a:pt x="228600" y="42671"/>
                  </a:moveTo>
                  <a:lnTo>
                    <a:pt x="204216" y="54863"/>
                  </a:lnTo>
                  <a:lnTo>
                    <a:pt x="210312" y="60959"/>
                  </a:lnTo>
                  <a:lnTo>
                    <a:pt x="219456" y="54863"/>
                  </a:lnTo>
                  <a:lnTo>
                    <a:pt x="231648" y="51815"/>
                  </a:lnTo>
                  <a:lnTo>
                    <a:pt x="228600" y="42671"/>
                  </a:lnTo>
                  <a:close/>
                </a:path>
                <a:path w="826135" h="822960">
                  <a:moveTo>
                    <a:pt x="259080" y="27431"/>
                  </a:moveTo>
                  <a:lnTo>
                    <a:pt x="234696" y="39623"/>
                  </a:lnTo>
                  <a:lnTo>
                    <a:pt x="237744" y="45719"/>
                  </a:lnTo>
                  <a:lnTo>
                    <a:pt x="256032" y="39623"/>
                  </a:lnTo>
                  <a:lnTo>
                    <a:pt x="262128" y="36575"/>
                  </a:lnTo>
                  <a:lnTo>
                    <a:pt x="259080" y="27431"/>
                  </a:lnTo>
                  <a:close/>
                </a:path>
                <a:path w="826135" h="822960">
                  <a:moveTo>
                    <a:pt x="289560" y="18287"/>
                  </a:moveTo>
                  <a:lnTo>
                    <a:pt x="265176" y="27431"/>
                  </a:lnTo>
                  <a:lnTo>
                    <a:pt x="268224" y="33527"/>
                  </a:lnTo>
                  <a:lnTo>
                    <a:pt x="292608" y="24383"/>
                  </a:lnTo>
                  <a:lnTo>
                    <a:pt x="289560" y="18287"/>
                  </a:lnTo>
                  <a:close/>
                </a:path>
                <a:path w="826135" h="822960">
                  <a:moveTo>
                    <a:pt x="323088" y="9143"/>
                  </a:moveTo>
                  <a:lnTo>
                    <a:pt x="298704" y="15239"/>
                  </a:lnTo>
                  <a:lnTo>
                    <a:pt x="301752" y="24383"/>
                  </a:lnTo>
                  <a:lnTo>
                    <a:pt x="326136" y="18287"/>
                  </a:lnTo>
                  <a:lnTo>
                    <a:pt x="323088" y="9143"/>
                  </a:lnTo>
                  <a:close/>
                </a:path>
                <a:path w="826135" h="822960">
                  <a:moveTo>
                    <a:pt x="356616" y="3047"/>
                  </a:moveTo>
                  <a:lnTo>
                    <a:pt x="332232" y="6095"/>
                  </a:lnTo>
                  <a:lnTo>
                    <a:pt x="332232" y="15239"/>
                  </a:lnTo>
                  <a:lnTo>
                    <a:pt x="356616" y="12191"/>
                  </a:lnTo>
                  <a:lnTo>
                    <a:pt x="356616" y="3047"/>
                  </a:lnTo>
                  <a:close/>
                </a:path>
                <a:path w="826135" h="822960">
                  <a:moveTo>
                    <a:pt x="390144" y="0"/>
                  </a:moveTo>
                  <a:lnTo>
                    <a:pt x="371856" y="0"/>
                  </a:lnTo>
                  <a:lnTo>
                    <a:pt x="365760" y="3047"/>
                  </a:lnTo>
                  <a:lnTo>
                    <a:pt x="365760" y="9143"/>
                  </a:lnTo>
                  <a:lnTo>
                    <a:pt x="390144" y="9143"/>
                  </a:lnTo>
                  <a:lnTo>
                    <a:pt x="390144" y="0"/>
                  </a:lnTo>
                  <a:close/>
                </a:path>
                <a:path w="826135" h="822960">
                  <a:moveTo>
                    <a:pt x="423672" y="0"/>
                  </a:moveTo>
                  <a:lnTo>
                    <a:pt x="399288" y="0"/>
                  </a:lnTo>
                  <a:lnTo>
                    <a:pt x="399288" y="9143"/>
                  </a:lnTo>
                  <a:lnTo>
                    <a:pt x="414528" y="6095"/>
                  </a:lnTo>
                  <a:lnTo>
                    <a:pt x="423672" y="6095"/>
                  </a:lnTo>
                  <a:lnTo>
                    <a:pt x="423672" y="0"/>
                  </a:lnTo>
                  <a:close/>
                </a:path>
                <a:path w="826135" h="822960">
                  <a:moveTo>
                    <a:pt x="423672" y="6095"/>
                  </a:moveTo>
                  <a:lnTo>
                    <a:pt x="414528" y="6095"/>
                  </a:lnTo>
                  <a:lnTo>
                    <a:pt x="423672" y="9143"/>
                  </a:lnTo>
                  <a:lnTo>
                    <a:pt x="423672" y="6095"/>
                  </a:lnTo>
                  <a:close/>
                </a:path>
                <a:path w="826135" h="822960">
                  <a:moveTo>
                    <a:pt x="457200" y="0"/>
                  </a:moveTo>
                  <a:lnTo>
                    <a:pt x="432816" y="0"/>
                  </a:lnTo>
                  <a:lnTo>
                    <a:pt x="432816" y="9143"/>
                  </a:lnTo>
                  <a:lnTo>
                    <a:pt x="457200" y="9143"/>
                  </a:lnTo>
                  <a:lnTo>
                    <a:pt x="457200" y="0"/>
                  </a:lnTo>
                  <a:close/>
                </a:path>
                <a:path w="826135" h="822960">
                  <a:moveTo>
                    <a:pt x="466344" y="3047"/>
                  </a:moveTo>
                  <a:lnTo>
                    <a:pt x="463296" y="12191"/>
                  </a:lnTo>
                  <a:lnTo>
                    <a:pt x="487680" y="15239"/>
                  </a:lnTo>
                  <a:lnTo>
                    <a:pt x="490728" y="6095"/>
                  </a:lnTo>
                  <a:lnTo>
                    <a:pt x="466344" y="3047"/>
                  </a:lnTo>
                  <a:close/>
                </a:path>
                <a:path w="826135" h="822960">
                  <a:moveTo>
                    <a:pt x="499872" y="9143"/>
                  </a:moveTo>
                  <a:lnTo>
                    <a:pt x="496824" y="15239"/>
                  </a:lnTo>
                  <a:lnTo>
                    <a:pt x="521208" y="21335"/>
                  </a:lnTo>
                  <a:lnTo>
                    <a:pt x="524256" y="15239"/>
                  </a:lnTo>
                  <a:lnTo>
                    <a:pt x="499872" y="9143"/>
                  </a:lnTo>
                  <a:close/>
                </a:path>
                <a:path w="826135" h="822960">
                  <a:moveTo>
                    <a:pt x="530352" y="15239"/>
                  </a:moveTo>
                  <a:lnTo>
                    <a:pt x="530352" y="24383"/>
                  </a:lnTo>
                  <a:lnTo>
                    <a:pt x="533400" y="24383"/>
                  </a:lnTo>
                  <a:lnTo>
                    <a:pt x="551688" y="33527"/>
                  </a:lnTo>
                  <a:lnTo>
                    <a:pt x="554736" y="24383"/>
                  </a:lnTo>
                  <a:lnTo>
                    <a:pt x="536448" y="18287"/>
                  </a:lnTo>
                  <a:lnTo>
                    <a:pt x="530352" y="15239"/>
                  </a:lnTo>
                  <a:close/>
                </a:path>
                <a:path w="826135" h="822960">
                  <a:moveTo>
                    <a:pt x="563880" y="27431"/>
                  </a:moveTo>
                  <a:lnTo>
                    <a:pt x="560832" y="36575"/>
                  </a:lnTo>
                  <a:lnTo>
                    <a:pt x="569976" y="39623"/>
                  </a:lnTo>
                  <a:lnTo>
                    <a:pt x="582168" y="45719"/>
                  </a:lnTo>
                  <a:lnTo>
                    <a:pt x="585216" y="36575"/>
                  </a:lnTo>
                  <a:lnTo>
                    <a:pt x="573024" y="30479"/>
                  </a:lnTo>
                  <a:lnTo>
                    <a:pt x="563880" y="27431"/>
                  </a:lnTo>
                  <a:close/>
                </a:path>
                <a:path w="826135" h="822960">
                  <a:moveTo>
                    <a:pt x="594360" y="39623"/>
                  </a:moveTo>
                  <a:lnTo>
                    <a:pt x="591312" y="48767"/>
                  </a:lnTo>
                  <a:lnTo>
                    <a:pt x="606552" y="54863"/>
                  </a:lnTo>
                  <a:lnTo>
                    <a:pt x="612648" y="60959"/>
                  </a:lnTo>
                  <a:lnTo>
                    <a:pt x="615696" y="51815"/>
                  </a:lnTo>
                  <a:lnTo>
                    <a:pt x="609600" y="48767"/>
                  </a:lnTo>
                  <a:lnTo>
                    <a:pt x="594360" y="39623"/>
                  </a:lnTo>
                  <a:close/>
                </a:path>
                <a:path w="826135" h="822960">
                  <a:moveTo>
                    <a:pt x="652272" y="76199"/>
                  </a:moveTo>
                  <a:lnTo>
                    <a:pt x="646176" y="82295"/>
                  </a:lnTo>
                  <a:lnTo>
                    <a:pt x="667512" y="97535"/>
                  </a:lnTo>
                  <a:lnTo>
                    <a:pt x="670560" y="91439"/>
                  </a:lnTo>
                  <a:lnTo>
                    <a:pt x="652272" y="76199"/>
                  </a:lnTo>
                  <a:close/>
                </a:path>
                <a:path w="826135" h="822960">
                  <a:moveTo>
                    <a:pt x="624840" y="57911"/>
                  </a:moveTo>
                  <a:lnTo>
                    <a:pt x="618744" y="64007"/>
                  </a:lnTo>
                  <a:lnTo>
                    <a:pt x="640080" y="76199"/>
                  </a:lnTo>
                  <a:lnTo>
                    <a:pt x="646176" y="70103"/>
                  </a:lnTo>
                  <a:lnTo>
                    <a:pt x="643128" y="70103"/>
                  </a:lnTo>
                  <a:lnTo>
                    <a:pt x="624840" y="57911"/>
                  </a:lnTo>
                  <a:close/>
                </a:path>
                <a:path w="826135" h="822960">
                  <a:moveTo>
                    <a:pt x="725424" y="143255"/>
                  </a:moveTo>
                  <a:lnTo>
                    <a:pt x="719328" y="149351"/>
                  </a:lnTo>
                  <a:lnTo>
                    <a:pt x="725424" y="155447"/>
                  </a:lnTo>
                  <a:lnTo>
                    <a:pt x="734568" y="167639"/>
                  </a:lnTo>
                  <a:lnTo>
                    <a:pt x="740664" y="164591"/>
                  </a:lnTo>
                  <a:lnTo>
                    <a:pt x="731520" y="149351"/>
                  </a:lnTo>
                  <a:lnTo>
                    <a:pt x="725424" y="143255"/>
                  </a:lnTo>
                  <a:close/>
                </a:path>
                <a:path w="826135" h="822960">
                  <a:moveTo>
                    <a:pt x="704088" y="118871"/>
                  </a:moveTo>
                  <a:lnTo>
                    <a:pt x="697992" y="124967"/>
                  </a:lnTo>
                  <a:lnTo>
                    <a:pt x="713232" y="143255"/>
                  </a:lnTo>
                  <a:lnTo>
                    <a:pt x="719328" y="137159"/>
                  </a:lnTo>
                  <a:lnTo>
                    <a:pt x="704088" y="118871"/>
                  </a:lnTo>
                  <a:close/>
                </a:path>
                <a:path w="826135" h="822960">
                  <a:moveTo>
                    <a:pt x="679704" y="94487"/>
                  </a:moveTo>
                  <a:lnTo>
                    <a:pt x="673608" y="100583"/>
                  </a:lnTo>
                  <a:lnTo>
                    <a:pt x="691896" y="118871"/>
                  </a:lnTo>
                  <a:lnTo>
                    <a:pt x="697992" y="112775"/>
                  </a:lnTo>
                  <a:lnTo>
                    <a:pt x="679704" y="94487"/>
                  </a:lnTo>
                  <a:close/>
                </a:path>
                <a:path w="826135" h="822960">
                  <a:moveTo>
                    <a:pt x="746760" y="170687"/>
                  </a:moveTo>
                  <a:lnTo>
                    <a:pt x="740664" y="173735"/>
                  </a:lnTo>
                  <a:lnTo>
                    <a:pt x="749808" y="185927"/>
                  </a:lnTo>
                  <a:lnTo>
                    <a:pt x="752856" y="195071"/>
                  </a:lnTo>
                  <a:lnTo>
                    <a:pt x="762000" y="192023"/>
                  </a:lnTo>
                  <a:lnTo>
                    <a:pt x="755904" y="179831"/>
                  </a:lnTo>
                  <a:lnTo>
                    <a:pt x="746760" y="170687"/>
                  </a:lnTo>
                  <a:close/>
                </a:path>
                <a:path w="826135" h="822960">
                  <a:moveTo>
                    <a:pt x="765048" y="198119"/>
                  </a:moveTo>
                  <a:lnTo>
                    <a:pt x="758952" y="201167"/>
                  </a:lnTo>
                  <a:lnTo>
                    <a:pt x="768096" y="219455"/>
                  </a:lnTo>
                  <a:lnTo>
                    <a:pt x="771144" y="222503"/>
                  </a:lnTo>
                  <a:lnTo>
                    <a:pt x="777240" y="219455"/>
                  </a:lnTo>
                  <a:lnTo>
                    <a:pt x="774192" y="213359"/>
                  </a:lnTo>
                  <a:lnTo>
                    <a:pt x="765048" y="198119"/>
                  </a:lnTo>
                  <a:close/>
                </a:path>
                <a:path w="826135" h="822960">
                  <a:moveTo>
                    <a:pt x="783336" y="228599"/>
                  </a:moveTo>
                  <a:lnTo>
                    <a:pt x="774192" y="231647"/>
                  </a:lnTo>
                  <a:lnTo>
                    <a:pt x="786384" y="252983"/>
                  </a:lnTo>
                  <a:lnTo>
                    <a:pt x="792480" y="249935"/>
                  </a:lnTo>
                  <a:lnTo>
                    <a:pt x="783336" y="228599"/>
                  </a:lnTo>
                  <a:close/>
                </a:path>
                <a:path w="826135" h="822960">
                  <a:moveTo>
                    <a:pt x="795528" y="259079"/>
                  </a:moveTo>
                  <a:lnTo>
                    <a:pt x="789432" y="262127"/>
                  </a:lnTo>
                  <a:lnTo>
                    <a:pt x="795528" y="283463"/>
                  </a:lnTo>
                  <a:lnTo>
                    <a:pt x="804672" y="280415"/>
                  </a:lnTo>
                  <a:lnTo>
                    <a:pt x="795528" y="259079"/>
                  </a:lnTo>
                  <a:close/>
                </a:path>
                <a:path w="826135" h="822960">
                  <a:moveTo>
                    <a:pt x="807720" y="289559"/>
                  </a:moveTo>
                  <a:lnTo>
                    <a:pt x="798576" y="292607"/>
                  </a:lnTo>
                  <a:lnTo>
                    <a:pt x="804672" y="316991"/>
                  </a:lnTo>
                  <a:lnTo>
                    <a:pt x="813816" y="313943"/>
                  </a:lnTo>
                  <a:lnTo>
                    <a:pt x="807720" y="289559"/>
                  </a:lnTo>
                  <a:close/>
                </a:path>
                <a:path w="826135" h="822960">
                  <a:moveTo>
                    <a:pt x="816864" y="323087"/>
                  </a:moveTo>
                  <a:lnTo>
                    <a:pt x="807720" y="323087"/>
                  </a:lnTo>
                  <a:lnTo>
                    <a:pt x="807720" y="329183"/>
                  </a:lnTo>
                  <a:lnTo>
                    <a:pt x="810768" y="347471"/>
                  </a:lnTo>
                  <a:lnTo>
                    <a:pt x="819912" y="347471"/>
                  </a:lnTo>
                  <a:lnTo>
                    <a:pt x="816864" y="329183"/>
                  </a:lnTo>
                  <a:lnTo>
                    <a:pt x="816864" y="323087"/>
                  </a:lnTo>
                  <a:close/>
                </a:path>
                <a:path w="826135" h="822960">
                  <a:moveTo>
                    <a:pt x="822960" y="356615"/>
                  </a:moveTo>
                  <a:lnTo>
                    <a:pt x="813816" y="356615"/>
                  </a:lnTo>
                  <a:lnTo>
                    <a:pt x="813816" y="368807"/>
                  </a:lnTo>
                  <a:lnTo>
                    <a:pt x="816864" y="380999"/>
                  </a:lnTo>
                  <a:lnTo>
                    <a:pt x="822960" y="380999"/>
                  </a:lnTo>
                  <a:lnTo>
                    <a:pt x="822960" y="356615"/>
                  </a:lnTo>
                  <a:close/>
                </a:path>
                <a:path w="826135" h="822960">
                  <a:moveTo>
                    <a:pt x="826008" y="390143"/>
                  </a:moveTo>
                  <a:lnTo>
                    <a:pt x="816864" y="390143"/>
                  </a:lnTo>
                  <a:lnTo>
                    <a:pt x="816864" y="414527"/>
                  </a:lnTo>
                  <a:lnTo>
                    <a:pt x="826008" y="414527"/>
                  </a:lnTo>
                  <a:lnTo>
                    <a:pt x="826008" y="390143"/>
                  </a:lnTo>
                  <a:close/>
                </a:path>
                <a:path w="826135" h="822960">
                  <a:moveTo>
                    <a:pt x="826008" y="423671"/>
                  </a:moveTo>
                  <a:lnTo>
                    <a:pt x="816864" y="423671"/>
                  </a:lnTo>
                  <a:lnTo>
                    <a:pt x="816864" y="448055"/>
                  </a:lnTo>
                  <a:lnTo>
                    <a:pt x="822960" y="448055"/>
                  </a:lnTo>
                  <a:lnTo>
                    <a:pt x="826008" y="423671"/>
                  </a:lnTo>
                  <a:close/>
                </a:path>
                <a:path w="826135" h="822960">
                  <a:moveTo>
                    <a:pt x="813816" y="454151"/>
                  </a:moveTo>
                  <a:lnTo>
                    <a:pt x="810768" y="481583"/>
                  </a:lnTo>
                  <a:lnTo>
                    <a:pt x="819912" y="481583"/>
                  </a:lnTo>
                  <a:lnTo>
                    <a:pt x="822960" y="457199"/>
                  </a:lnTo>
                  <a:lnTo>
                    <a:pt x="813816" y="454151"/>
                  </a:lnTo>
                  <a:close/>
                </a:path>
                <a:path w="826135" h="822960">
                  <a:moveTo>
                    <a:pt x="810768" y="487679"/>
                  </a:moveTo>
                  <a:lnTo>
                    <a:pt x="807720" y="493775"/>
                  </a:lnTo>
                  <a:lnTo>
                    <a:pt x="804672" y="512063"/>
                  </a:lnTo>
                  <a:lnTo>
                    <a:pt x="810768" y="515111"/>
                  </a:lnTo>
                  <a:lnTo>
                    <a:pt x="816864" y="493775"/>
                  </a:lnTo>
                  <a:lnTo>
                    <a:pt x="816864" y="490727"/>
                  </a:lnTo>
                  <a:lnTo>
                    <a:pt x="810768" y="487679"/>
                  </a:lnTo>
                  <a:close/>
                </a:path>
                <a:path w="826135" h="822960">
                  <a:moveTo>
                    <a:pt x="801624" y="521207"/>
                  </a:moveTo>
                  <a:lnTo>
                    <a:pt x="798576" y="530351"/>
                  </a:lnTo>
                  <a:lnTo>
                    <a:pt x="795528" y="545591"/>
                  </a:lnTo>
                  <a:lnTo>
                    <a:pt x="801624" y="545591"/>
                  </a:lnTo>
                  <a:lnTo>
                    <a:pt x="807720" y="533399"/>
                  </a:lnTo>
                  <a:lnTo>
                    <a:pt x="810768" y="524255"/>
                  </a:lnTo>
                  <a:lnTo>
                    <a:pt x="801624" y="521207"/>
                  </a:lnTo>
                  <a:close/>
                </a:path>
                <a:path w="826135" h="822960">
                  <a:moveTo>
                    <a:pt x="792480" y="551687"/>
                  </a:moveTo>
                  <a:lnTo>
                    <a:pt x="786384" y="566927"/>
                  </a:lnTo>
                  <a:lnTo>
                    <a:pt x="783336" y="576071"/>
                  </a:lnTo>
                  <a:lnTo>
                    <a:pt x="789432" y="579119"/>
                  </a:lnTo>
                  <a:lnTo>
                    <a:pt x="792480" y="569975"/>
                  </a:lnTo>
                  <a:lnTo>
                    <a:pt x="798576" y="554735"/>
                  </a:lnTo>
                  <a:lnTo>
                    <a:pt x="792480" y="551687"/>
                  </a:lnTo>
                  <a:close/>
                </a:path>
                <a:path w="826135" h="822960">
                  <a:moveTo>
                    <a:pt x="777240" y="582167"/>
                  </a:moveTo>
                  <a:lnTo>
                    <a:pt x="768096" y="603503"/>
                  </a:lnTo>
                  <a:lnTo>
                    <a:pt x="774192" y="609599"/>
                  </a:lnTo>
                  <a:lnTo>
                    <a:pt x="777240" y="606551"/>
                  </a:lnTo>
                  <a:lnTo>
                    <a:pt x="786384" y="585215"/>
                  </a:lnTo>
                  <a:lnTo>
                    <a:pt x="777240" y="582167"/>
                  </a:lnTo>
                  <a:close/>
                </a:path>
                <a:path w="826135" h="822960">
                  <a:moveTo>
                    <a:pt x="762000" y="612647"/>
                  </a:moveTo>
                  <a:lnTo>
                    <a:pt x="749808" y="633983"/>
                  </a:lnTo>
                  <a:lnTo>
                    <a:pt x="758952" y="637031"/>
                  </a:lnTo>
                  <a:lnTo>
                    <a:pt x="771144" y="615695"/>
                  </a:lnTo>
                  <a:lnTo>
                    <a:pt x="762000" y="612647"/>
                  </a:lnTo>
                  <a:close/>
                </a:path>
                <a:path w="826135" h="822960">
                  <a:moveTo>
                    <a:pt x="746760" y="640079"/>
                  </a:moveTo>
                  <a:lnTo>
                    <a:pt x="731520" y="658367"/>
                  </a:lnTo>
                  <a:lnTo>
                    <a:pt x="737616" y="664463"/>
                  </a:lnTo>
                  <a:lnTo>
                    <a:pt x="752856" y="643127"/>
                  </a:lnTo>
                  <a:lnTo>
                    <a:pt x="746760" y="640079"/>
                  </a:lnTo>
                  <a:close/>
                </a:path>
                <a:path w="826135" h="822960">
                  <a:moveTo>
                    <a:pt x="725424" y="667511"/>
                  </a:moveTo>
                  <a:lnTo>
                    <a:pt x="710184" y="685799"/>
                  </a:lnTo>
                  <a:lnTo>
                    <a:pt x="716280" y="688847"/>
                  </a:lnTo>
                  <a:lnTo>
                    <a:pt x="731520" y="673607"/>
                  </a:lnTo>
                  <a:lnTo>
                    <a:pt x="731520" y="670559"/>
                  </a:lnTo>
                  <a:lnTo>
                    <a:pt x="725424" y="667511"/>
                  </a:lnTo>
                  <a:close/>
                </a:path>
                <a:path w="826135" h="822960">
                  <a:moveTo>
                    <a:pt x="679704" y="713231"/>
                  </a:moveTo>
                  <a:lnTo>
                    <a:pt x="670560" y="722376"/>
                  </a:lnTo>
                  <a:lnTo>
                    <a:pt x="661416" y="728471"/>
                  </a:lnTo>
                  <a:lnTo>
                    <a:pt x="664464" y="734567"/>
                  </a:lnTo>
                  <a:lnTo>
                    <a:pt x="676656" y="728471"/>
                  </a:lnTo>
                  <a:lnTo>
                    <a:pt x="685800" y="719327"/>
                  </a:lnTo>
                  <a:lnTo>
                    <a:pt x="679704" y="713231"/>
                  </a:lnTo>
                  <a:close/>
                </a:path>
                <a:path w="826135" h="822960">
                  <a:moveTo>
                    <a:pt x="704088" y="691895"/>
                  </a:moveTo>
                  <a:lnTo>
                    <a:pt x="697992" y="694943"/>
                  </a:lnTo>
                  <a:lnTo>
                    <a:pt x="685800" y="707135"/>
                  </a:lnTo>
                  <a:lnTo>
                    <a:pt x="691896" y="713231"/>
                  </a:lnTo>
                  <a:lnTo>
                    <a:pt x="710184" y="694943"/>
                  </a:lnTo>
                  <a:lnTo>
                    <a:pt x="704088" y="691895"/>
                  </a:lnTo>
                  <a:close/>
                </a:path>
                <a:path w="826135" h="822960">
                  <a:moveTo>
                    <a:pt x="655320" y="734567"/>
                  </a:moveTo>
                  <a:lnTo>
                    <a:pt x="640080" y="746759"/>
                  </a:lnTo>
                  <a:lnTo>
                    <a:pt x="633984" y="749807"/>
                  </a:lnTo>
                  <a:lnTo>
                    <a:pt x="637032" y="755904"/>
                  </a:lnTo>
                  <a:lnTo>
                    <a:pt x="643128" y="752855"/>
                  </a:lnTo>
                  <a:lnTo>
                    <a:pt x="658368" y="740663"/>
                  </a:lnTo>
                  <a:lnTo>
                    <a:pt x="655320" y="734567"/>
                  </a:lnTo>
                  <a:close/>
                </a:path>
                <a:path w="826135" h="822960">
                  <a:moveTo>
                    <a:pt x="627888" y="752855"/>
                  </a:moveTo>
                  <a:lnTo>
                    <a:pt x="606552" y="765047"/>
                  </a:lnTo>
                  <a:lnTo>
                    <a:pt x="609600" y="774191"/>
                  </a:lnTo>
                  <a:lnTo>
                    <a:pt x="630936" y="758951"/>
                  </a:lnTo>
                  <a:lnTo>
                    <a:pt x="627888" y="752855"/>
                  </a:lnTo>
                  <a:close/>
                </a:path>
                <a:path w="826135" h="822960">
                  <a:moveTo>
                    <a:pt x="597408" y="768095"/>
                  </a:moveTo>
                  <a:lnTo>
                    <a:pt x="576072" y="780287"/>
                  </a:lnTo>
                  <a:lnTo>
                    <a:pt x="579120" y="786383"/>
                  </a:lnTo>
                  <a:lnTo>
                    <a:pt x="603504" y="777239"/>
                  </a:lnTo>
                  <a:lnTo>
                    <a:pt x="597408" y="768095"/>
                  </a:lnTo>
                  <a:close/>
                </a:path>
                <a:path w="826135" h="822960">
                  <a:moveTo>
                    <a:pt x="569976" y="783335"/>
                  </a:moveTo>
                  <a:lnTo>
                    <a:pt x="545592" y="792479"/>
                  </a:lnTo>
                  <a:lnTo>
                    <a:pt x="548640" y="798576"/>
                  </a:lnTo>
                  <a:lnTo>
                    <a:pt x="573024" y="792479"/>
                  </a:lnTo>
                  <a:lnTo>
                    <a:pt x="569976" y="783335"/>
                  </a:lnTo>
                  <a:close/>
                </a:path>
                <a:path w="826135" h="822960">
                  <a:moveTo>
                    <a:pt x="536448" y="795527"/>
                  </a:moveTo>
                  <a:lnTo>
                    <a:pt x="533400" y="795527"/>
                  </a:lnTo>
                  <a:lnTo>
                    <a:pt x="512064" y="801623"/>
                  </a:lnTo>
                  <a:lnTo>
                    <a:pt x="515112" y="810767"/>
                  </a:lnTo>
                  <a:lnTo>
                    <a:pt x="536448" y="804671"/>
                  </a:lnTo>
                  <a:lnTo>
                    <a:pt x="539496" y="801623"/>
                  </a:lnTo>
                  <a:lnTo>
                    <a:pt x="536448" y="795527"/>
                  </a:lnTo>
                  <a:close/>
                </a:path>
                <a:path w="826135" h="822960">
                  <a:moveTo>
                    <a:pt x="505968" y="804671"/>
                  </a:moveTo>
                  <a:lnTo>
                    <a:pt x="493776" y="807719"/>
                  </a:lnTo>
                  <a:lnTo>
                    <a:pt x="481584" y="807719"/>
                  </a:lnTo>
                  <a:lnTo>
                    <a:pt x="481584" y="816863"/>
                  </a:lnTo>
                  <a:lnTo>
                    <a:pt x="496824" y="813815"/>
                  </a:lnTo>
                  <a:lnTo>
                    <a:pt x="509016" y="810767"/>
                  </a:lnTo>
                  <a:lnTo>
                    <a:pt x="505968" y="804671"/>
                  </a:lnTo>
                  <a:close/>
                </a:path>
                <a:path w="826135" h="822960">
                  <a:moveTo>
                    <a:pt x="472440" y="810767"/>
                  </a:moveTo>
                  <a:lnTo>
                    <a:pt x="454152" y="813815"/>
                  </a:lnTo>
                  <a:lnTo>
                    <a:pt x="448056" y="813815"/>
                  </a:lnTo>
                  <a:lnTo>
                    <a:pt x="448056" y="819911"/>
                  </a:lnTo>
                  <a:lnTo>
                    <a:pt x="454152" y="819911"/>
                  </a:lnTo>
                  <a:lnTo>
                    <a:pt x="475488" y="816863"/>
                  </a:lnTo>
                  <a:lnTo>
                    <a:pt x="472440" y="810767"/>
                  </a:lnTo>
                  <a:close/>
                </a:path>
                <a:path w="826135" h="822960">
                  <a:moveTo>
                    <a:pt x="438912" y="813815"/>
                  </a:moveTo>
                  <a:lnTo>
                    <a:pt x="414528" y="813815"/>
                  </a:lnTo>
                  <a:lnTo>
                    <a:pt x="414528" y="822959"/>
                  </a:lnTo>
                  <a:lnTo>
                    <a:pt x="441960" y="819911"/>
                  </a:lnTo>
                  <a:lnTo>
                    <a:pt x="438912" y="813815"/>
                  </a:lnTo>
                  <a:close/>
                </a:path>
                <a:path w="826135" h="822960">
                  <a:moveTo>
                    <a:pt x="408432" y="813815"/>
                  </a:moveTo>
                  <a:lnTo>
                    <a:pt x="381000" y="813815"/>
                  </a:lnTo>
                  <a:lnTo>
                    <a:pt x="381000" y="819911"/>
                  </a:lnTo>
                  <a:lnTo>
                    <a:pt x="408432" y="822959"/>
                  </a:lnTo>
                  <a:lnTo>
                    <a:pt x="408432" y="813815"/>
                  </a:lnTo>
                  <a:close/>
                </a:path>
                <a:path w="826135" h="822960">
                  <a:moveTo>
                    <a:pt x="350520" y="807719"/>
                  </a:moveTo>
                  <a:lnTo>
                    <a:pt x="347472" y="816863"/>
                  </a:lnTo>
                  <a:lnTo>
                    <a:pt x="371856" y="819911"/>
                  </a:lnTo>
                  <a:lnTo>
                    <a:pt x="374904" y="819911"/>
                  </a:lnTo>
                  <a:lnTo>
                    <a:pt x="374904" y="813815"/>
                  </a:lnTo>
                  <a:lnTo>
                    <a:pt x="371856" y="810767"/>
                  </a:lnTo>
                  <a:lnTo>
                    <a:pt x="350520" y="807719"/>
                  </a:lnTo>
                  <a:close/>
                </a:path>
                <a:path w="826135" h="822960">
                  <a:moveTo>
                    <a:pt x="316992" y="801623"/>
                  </a:moveTo>
                  <a:lnTo>
                    <a:pt x="313944" y="810767"/>
                  </a:lnTo>
                  <a:lnTo>
                    <a:pt x="329184" y="813815"/>
                  </a:lnTo>
                  <a:lnTo>
                    <a:pt x="341376" y="816863"/>
                  </a:lnTo>
                  <a:lnTo>
                    <a:pt x="341376" y="807719"/>
                  </a:lnTo>
                  <a:lnTo>
                    <a:pt x="332232" y="807719"/>
                  </a:lnTo>
                  <a:lnTo>
                    <a:pt x="316992" y="801623"/>
                  </a:lnTo>
                  <a:close/>
                </a:path>
                <a:path w="826135" h="822960">
                  <a:moveTo>
                    <a:pt x="286512" y="792479"/>
                  </a:moveTo>
                  <a:lnTo>
                    <a:pt x="283464" y="801623"/>
                  </a:lnTo>
                  <a:lnTo>
                    <a:pt x="289560" y="804671"/>
                  </a:lnTo>
                  <a:lnTo>
                    <a:pt x="307848" y="807719"/>
                  </a:lnTo>
                  <a:lnTo>
                    <a:pt x="307848" y="801623"/>
                  </a:lnTo>
                  <a:lnTo>
                    <a:pt x="292608" y="795527"/>
                  </a:lnTo>
                  <a:lnTo>
                    <a:pt x="286512" y="792479"/>
                  </a:lnTo>
                  <a:close/>
                </a:path>
                <a:path w="826135" h="822960">
                  <a:moveTo>
                    <a:pt x="256032" y="783335"/>
                  </a:moveTo>
                  <a:lnTo>
                    <a:pt x="249936" y="789431"/>
                  </a:lnTo>
                  <a:lnTo>
                    <a:pt x="252984" y="789431"/>
                  </a:lnTo>
                  <a:lnTo>
                    <a:pt x="274320" y="798576"/>
                  </a:lnTo>
                  <a:lnTo>
                    <a:pt x="277368" y="789431"/>
                  </a:lnTo>
                  <a:lnTo>
                    <a:pt x="256032" y="783335"/>
                  </a:lnTo>
                  <a:close/>
                </a:path>
                <a:path w="826135" h="822960">
                  <a:moveTo>
                    <a:pt x="225552" y="768095"/>
                  </a:moveTo>
                  <a:lnTo>
                    <a:pt x="222504" y="774191"/>
                  </a:lnTo>
                  <a:lnTo>
                    <a:pt x="243840" y="786383"/>
                  </a:lnTo>
                  <a:lnTo>
                    <a:pt x="246888" y="777239"/>
                  </a:lnTo>
                  <a:lnTo>
                    <a:pt x="225552" y="768095"/>
                  </a:lnTo>
                  <a:close/>
                </a:path>
                <a:path w="826135" h="822960">
                  <a:moveTo>
                    <a:pt x="195072" y="749807"/>
                  </a:moveTo>
                  <a:lnTo>
                    <a:pt x="192024" y="758951"/>
                  </a:lnTo>
                  <a:lnTo>
                    <a:pt x="213360" y="771143"/>
                  </a:lnTo>
                  <a:lnTo>
                    <a:pt x="216408" y="765047"/>
                  </a:lnTo>
                  <a:lnTo>
                    <a:pt x="195072" y="749807"/>
                  </a:lnTo>
                  <a:close/>
                </a:path>
                <a:path w="826135" h="822960">
                  <a:moveTo>
                    <a:pt x="170688" y="731519"/>
                  </a:moveTo>
                  <a:lnTo>
                    <a:pt x="164592" y="737615"/>
                  </a:lnTo>
                  <a:lnTo>
                    <a:pt x="182880" y="752855"/>
                  </a:lnTo>
                  <a:lnTo>
                    <a:pt x="185928" y="752855"/>
                  </a:lnTo>
                  <a:lnTo>
                    <a:pt x="188976" y="746759"/>
                  </a:lnTo>
                  <a:lnTo>
                    <a:pt x="185928" y="746759"/>
                  </a:lnTo>
                  <a:lnTo>
                    <a:pt x="170688" y="731519"/>
                  </a:lnTo>
                  <a:close/>
                </a:path>
                <a:path w="826135" h="822960">
                  <a:moveTo>
                    <a:pt x="143256" y="710183"/>
                  </a:moveTo>
                  <a:lnTo>
                    <a:pt x="137160" y="716279"/>
                  </a:lnTo>
                  <a:lnTo>
                    <a:pt x="149352" y="728471"/>
                  </a:lnTo>
                  <a:lnTo>
                    <a:pt x="158496" y="734567"/>
                  </a:lnTo>
                  <a:lnTo>
                    <a:pt x="161544" y="728471"/>
                  </a:lnTo>
                  <a:lnTo>
                    <a:pt x="143256" y="710183"/>
                  </a:lnTo>
                  <a:close/>
                </a:path>
                <a:path w="826135" h="822960">
                  <a:moveTo>
                    <a:pt x="118872" y="688847"/>
                  </a:moveTo>
                  <a:lnTo>
                    <a:pt x="112776" y="694943"/>
                  </a:lnTo>
                  <a:lnTo>
                    <a:pt x="121920" y="701039"/>
                  </a:lnTo>
                  <a:lnTo>
                    <a:pt x="131064" y="713231"/>
                  </a:lnTo>
                  <a:lnTo>
                    <a:pt x="137160" y="707135"/>
                  </a:lnTo>
                  <a:lnTo>
                    <a:pt x="128016" y="694943"/>
                  </a:lnTo>
                  <a:lnTo>
                    <a:pt x="118872" y="688847"/>
                  </a:lnTo>
                  <a:close/>
                </a:path>
                <a:path w="826135" h="822960">
                  <a:moveTo>
                    <a:pt x="97536" y="664463"/>
                  </a:moveTo>
                  <a:lnTo>
                    <a:pt x="91440" y="667511"/>
                  </a:lnTo>
                  <a:lnTo>
                    <a:pt x="94488" y="673607"/>
                  </a:lnTo>
                  <a:lnTo>
                    <a:pt x="109728" y="688847"/>
                  </a:lnTo>
                  <a:lnTo>
                    <a:pt x="115824" y="682751"/>
                  </a:lnTo>
                  <a:lnTo>
                    <a:pt x="97536" y="664463"/>
                  </a:lnTo>
                  <a:close/>
                </a:path>
                <a:path w="826135" h="822960">
                  <a:moveTo>
                    <a:pt x="79248" y="637031"/>
                  </a:moveTo>
                  <a:lnTo>
                    <a:pt x="70104" y="643127"/>
                  </a:lnTo>
                  <a:lnTo>
                    <a:pt x="85344" y="661415"/>
                  </a:lnTo>
                  <a:lnTo>
                    <a:pt x="94488" y="658367"/>
                  </a:lnTo>
                  <a:lnTo>
                    <a:pt x="79248" y="637031"/>
                  </a:lnTo>
                  <a:close/>
                </a:path>
                <a:path w="826135" h="822960">
                  <a:moveTo>
                    <a:pt x="60960" y="609599"/>
                  </a:moveTo>
                  <a:lnTo>
                    <a:pt x="54864" y="612647"/>
                  </a:lnTo>
                  <a:lnTo>
                    <a:pt x="67056" y="633983"/>
                  </a:lnTo>
                  <a:lnTo>
                    <a:pt x="73152" y="630935"/>
                  </a:lnTo>
                  <a:lnTo>
                    <a:pt x="60960" y="609599"/>
                  </a:lnTo>
                  <a:close/>
                </a:path>
                <a:path w="826135" h="822960">
                  <a:moveTo>
                    <a:pt x="45720" y="579119"/>
                  </a:moveTo>
                  <a:lnTo>
                    <a:pt x="39624" y="582167"/>
                  </a:lnTo>
                  <a:lnTo>
                    <a:pt x="48768" y="606551"/>
                  </a:lnTo>
                  <a:lnTo>
                    <a:pt x="57912" y="600455"/>
                  </a:lnTo>
                  <a:lnTo>
                    <a:pt x="45720" y="579119"/>
                  </a:lnTo>
                  <a:close/>
                </a:path>
                <a:path w="826135" h="822960">
                  <a:moveTo>
                    <a:pt x="33528" y="548639"/>
                  </a:moveTo>
                  <a:lnTo>
                    <a:pt x="24384" y="551687"/>
                  </a:lnTo>
                  <a:lnTo>
                    <a:pt x="33528" y="569975"/>
                  </a:lnTo>
                  <a:lnTo>
                    <a:pt x="33528" y="576071"/>
                  </a:lnTo>
                  <a:lnTo>
                    <a:pt x="42672" y="573023"/>
                  </a:lnTo>
                  <a:lnTo>
                    <a:pt x="39624" y="566927"/>
                  </a:lnTo>
                  <a:lnTo>
                    <a:pt x="33528" y="548639"/>
                  </a:lnTo>
                  <a:close/>
                </a:path>
                <a:path w="826135" h="822960">
                  <a:moveTo>
                    <a:pt x="24384" y="518159"/>
                  </a:moveTo>
                  <a:lnTo>
                    <a:pt x="15240" y="518159"/>
                  </a:lnTo>
                  <a:lnTo>
                    <a:pt x="18288" y="533399"/>
                  </a:lnTo>
                  <a:lnTo>
                    <a:pt x="21336" y="542543"/>
                  </a:lnTo>
                  <a:lnTo>
                    <a:pt x="30480" y="542543"/>
                  </a:lnTo>
                  <a:lnTo>
                    <a:pt x="24384" y="518159"/>
                  </a:lnTo>
                  <a:close/>
                </a:path>
                <a:path w="826135" h="822960">
                  <a:moveTo>
                    <a:pt x="15240" y="484631"/>
                  </a:moveTo>
                  <a:lnTo>
                    <a:pt x="9144" y="487679"/>
                  </a:lnTo>
                  <a:lnTo>
                    <a:pt x="9144" y="493775"/>
                  </a:lnTo>
                  <a:lnTo>
                    <a:pt x="12192" y="512063"/>
                  </a:lnTo>
                  <a:lnTo>
                    <a:pt x="21336" y="509015"/>
                  </a:lnTo>
                  <a:lnTo>
                    <a:pt x="18288" y="490727"/>
                  </a:lnTo>
                  <a:lnTo>
                    <a:pt x="15240" y="484631"/>
                  </a:lnTo>
                  <a:close/>
                </a:path>
              </a:pathLst>
            </a:custGeom>
            <a:solidFill>
              <a:srgbClr val="FFE600"/>
            </a:solidFill>
          </p:spPr>
          <p:txBody>
            <a:bodyPr wrap="square" lIns="0" tIns="0" rIns="0" bIns="0" rtlCol="0"/>
            <a:lstStyle/>
            <a:p>
              <a:endParaRPr/>
            </a:p>
          </p:txBody>
        </p:sp>
        <p:sp>
          <p:nvSpPr>
            <p:cNvPr id="66" name="object 44">
              <a:extLst>
                <a:ext uri="{FF2B5EF4-FFF2-40B4-BE49-F238E27FC236}">
                  <a16:creationId xmlns:a16="http://schemas.microsoft.com/office/drawing/2014/main" id="{B142B5BF-3A08-4E48-8923-2CAAC7A72388}"/>
                </a:ext>
              </a:extLst>
            </p:cNvPr>
            <p:cNvSpPr/>
            <p:nvPr/>
          </p:nvSpPr>
          <p:spPr>
            <a:xfrm>
              <a:off x="3419856" y="3148583"/>
              <a:ext cx="771525" cy="768350"/>
            </a:xfrm>
            <a:custGeom>
              <a:avLst/>
              <a:gdLst/>
              <a:ahLst/>
              <a:cxnLst/>
              <a:rect l="l" t="t" r="r" b="b"/>
              <a:pathLst>
                <a:path w="771525" h="768350">
                  <a:moveTo>
                    <a:pt x="384048" y="0"/>
                  </a:moveTo>
                  <a:lnTo>
                    <a:pt x="336226" y="2971"/>
                  </a:lnTo>
                  <a:lnTo>
                    <a:pt x="290077" y="11653"/>
                  </a:lnTo>
                  <a:lnTo>
                    <a:pt x="245976" y="25696"/>
                  </a:lnTo>
                  <a:lnTo>
                    <a:pt x="204297" y="44750"/>
                  </a:lnTo>
                  <a:lnTo>
                    <a:pt x="165416" y="68465"/>
                  </a:lnTo>
                  <a:lnTo>
                    <a:pt x="129705" y="96492"/>
                  </a:lnTo>
                  <a:lnTo>
                    <a:pt x="97541" y="128482"/>
                  </a:lnTo>
                  <a:lnTo>
                    <a:pt x="69297" y="164084"/>
                  </a:lnTo>
                  <a:lnTo>
                    <a:pt x="45349" y="202949"/>
                  </a:lnTo>
                  <a:lnTo>
                    <a:pt x="26071" y="244727"/>
                  </a:lnTo>
                  <a:lnTo>
                    <a:pt x="11836" y="289070"/>
                  </a:lnTo>
                  <a:lnTo>
                    <a:pt x="3021" y="335626"/>
                  </a:lnTo>
                  <a:lnTo>
                    <a:pt x="0" y="384048"/>
                  </a:lnTo>
                  <a:lnTo>
                    <a:pt x="3021" y="431869"/>
                  </a:lnTo>
                  <a:lnTo>
                    <a:pt x="11836" y="478018"/>
                  </a:lnTo>
                  <a:lnTo>
                    <a:pt x="26071" y="522119"/>
                  </a:lnTo>
                  <a:lnTo>
                    <a:pt x="45349" y="563798"/>
                  </a:lnTo>
                  <a:lnTo>
                    <a:pt x="69297" y="602679"/>
                  </a:lnTo>
                  <a:lnTo>
                    <a:pt x="97541" y="638390"/>
                  </a:lnTo>
                  <a:lnTo>
                    <a:pt x="129705" y="670554"/>
                  </a:lnTo>
                  <a:lnTo>
                    <a:pt x="165416" y="698798"/>
                  </a:lnTo>
                  <a:lnTo>
                    <a:pt x="204297" y="722746"/>
                  </a:lnTo>
                  <a:lnTo>
                    <a:pt x="245976" y="742024"/>
                  </a:lnTo>
                  <a:lnTo>
                    <a:pt x="290077" y="756259"/>
                  </a:lnTo>
                  <a:lnTo>
                    <a:pt x="336226" y="765074"/>
                  </a:lnTo>
                  <a:lnTo>
                    <a:pt x="384048" y="768096"/>
                  </a:lnTo>
                  <a:lnTo>
                    <a:pt x="432520" y="765074"/>
                  </a:lnTo>
                  <a:lnTo>
                    <a:pt x="479219" y="756259"/>
                  </a:lnTo>
                  <a:lnTo>
                    <a:pt x="523780" y="742024"/>
                  </a:lnTo>
                  <a:lnTo>
                    <a:pt x="565834" y="722746"/>
                  </a:lnTo>
                  <a:lnTo>
                    <a:pt x="605017" y="698798"/>
                  </a:lnTo>
                  <a:lnTo>
                    <a:pt x="640962" y="670554"/>
                  </a:lnTo>
                  <a:lnTo>
                    <a:pt x="673302" y="638390"/>
                  </a:lnTo>
                  <a:lnTo>
                    <a:pt x="701672" y="602679"/>
                  </a:lnTo>
                  <a:lnTo>
                    <a:pt x="725705" y="563798"/>
                  </a:lnTo>
                  <a:lnTo>
                    <a:pt x="745035" y="522119"/>
                  </a:lnTo>
                  <a:lnTo>
                    <a:pt x="759296" y="478018"/>
                  </a:lnTo>
                  <a:lnTo>
                    <a:pt x="768120" y="431869"/>
                  </a:lnTo>
                  <a:lnTo>
                    <a:pt x="771144" y="384048"/>
                  </a:lnTo>
                  <a:lnTo>
                    <a:pt x="768120" y="335626"/>
                  </a:lnTo>
                  <a:lnTo>
                    <a:pt x="759296" y="289070"/>
                  </a:lnTo>
                  <a:lnTo>
                    <a:pt x="745035" y="244727"/>
                  </a:lnTo>
                  <a:lnTo>
                    <a:pt x="725705" y="202949"/>
                  </a:lnTo>
                  <a:lnTo>
                    <a:pt x="701672" y="164084"/>
                  </a:lnTo>
                  <a:lnTo>
                    <a:pt x="673302" y="128482"/>
                  </a:lnTo>
                  <a:lnTo>
                    <a:pt x="640962" y="96492"/>
                  </a:lnTo>
                  <a:lnTo>
                    <a:pt x="605017" y="68465"/>
                  </a:lnTo>
                  <a:lnTo>
                    <a:pt x="565834" y="44750"/>
                  </a:lnTo>
                  <a:lnTo>
                    <a:pt x="523780" y="25696"/>
                  </a:lnTo>
                  <a:lnTo>
                    <a:pt x="479219" y="11653"/>
                  </a:lnTo>
                  <a:lnTo>
                    <a:pt x="432520" y="2971"/>
                  </a:lnTo>
                  <a:lnTo>
                    <a:pt x="384048" y="0"/>
                  </a:lnTo>
                  <a:close/>
                </a:path>
              </a:pathLst>
            </a:custGeom>
            <a:solidFill>
              <a:srgbClr val="797991"/>
            </a:solidFill>
          </p:spPr>
          <p:txBody>
            <a:bodyPr wrap="square" lIns="0" tIns="0" rIns="0" bIns="0" rtlCol="0"/>
            <a:lstStyle/>
            <a:p>
              <a:endParaRPr/>
            </a:p>
          </p:txBody>
        </p:sp>
      </p:grpSp>
      <p:sp>
        <p:nvSpPr>
          <p:cNvPr id="67" name="object 45">
            <a:extLst>
              <a:ext uri="{FF2B5EF4-FFF2-40B4-BE49-F238E27FC236}">
                <a16:creationId xmlns:a16="http://schemas.microsoft.com/office/drawing/2014/main" id="{2EF0F33A-AADB-4327-9E01-9A6C814D427E}"/>
              </a:ext>
            </a:extLst>
          </p:cNvPr>
          <p:cNvSpPr txBox="1"/>
          <p:nvPr/>
        </p:nvSpPr>
        <p:spPr>
          <a:xfrm>
            <a:off x="3981224" y="3001166"/>
            <a:ext cx="895576" cy="280205"/>
          </a:xfrm>
          <a:prstGeom prst="rect">
            <a:avLst/>
          </a:prstGeom>
        </p:spPr>
        <p:txBody>
          <a:bodyPr vert="horz" wrap="square" lIns="0" tIns="15875" rIns="0" bIns="0" rtlCol="0">
            <a:spAutoFit/>
          </a:bodyPr>
          <a:lstStyle/>
          <a:p>
            <a:pPr marL="12700" marR="5080" indent="106680">
              <a:lnSpc>
                <a:spcPct val="101200"/>
              </a:lnSpc>
              <a:spcBef>
                <a:spcPts val="125"/>
              </a:spcBef>
            </a:pPr>
            <a:r>
              <a:rPr sz="850" b="1" spc="20" dirty="0">
                <a:solidFill>
                  <a:srgbClr val="FFFFFF"/>
                </a:solidFill>
                <a:latin typeface="Arial"/>
                <a:cs typeface="Arial"/>
              </a:rPr>
              <a:t>December  </a:t>
            </a:r>
            <a:r>
              <a:rPr sz="850" b="1" spc="25" dirty="0">
                <a:solidFill>
                  <a:srgbClr val="FFFFFF"/>
                </a:solidFill>
                <a:latin typeface="Arial"/>
                <a:cs typeface="Arial"/>
              </a:rPr>
              <a:t>2016 and</a:t>
            </a:r>
            <a:r>
              <a:rPr sz="850" b="1" spc="40" dirty="0">
                <a:solidFill>
                  <a:srgbClr val="FFFFFF"/>
                </a:solidFill>
                <a:latin typeface="Arial"/>
                <a:cs typeface="Arial"/>
              </a:rPr>
              <a:t> </a:t>
            </a:r>
            <a:r>
              <a:rPr sz="850" b="1" spc="15" dirty="0">
                <a:solidFill>
                  <a:srgbClr val="FFFFFF"/>
                </a:solidFill>
                <a:latin typeface="Arial"/>
                <a:cs typeface="Arial"/>
              </a:rPr>
              <a:t>July</a:t>
            </a:r>
            <a:endParaRPr sz="850" dirty="0">
              <a:latin typeface="Arial"/>
              <a:cs typeface="Arial"/>
            </a:endParaRPr>
          </a:p>
        </p:txBody>
      </p:sp>
      <p:sp>
        <p:nvSpPr>
          <p:cNvPr id="68" name="object 46">
            <a:extLst>
              <a:ext uri="{FF2B5EF4-FFF2-40B4-BE49-F238E27FC236}">
                <a16:creationId xmlns:a16="http://schemas.microsoft.com/office/drawing/2014/main" id="{FE99FD06-AF0B-4CE3-8574-7B6F83E07E40}"/>
              </a:ext>
            </a:extLst>
          </p:cNvPr>
          <p:cNvSpPr txBox="1"/>
          <p:nvPr/>
        </p:nvSpPr>
        <p:spPr>
          <a:xfrm>
            <a:off x="4162656" y="3241628"/>
            <a:ext cx="318556" cy="148117"/>
          </a:xfrm>
          <a:prstGeom prst="rect">
            <a:avLst/>
          </a:prstGeom>
        </p:spPr>
        <p:txBody>
          <a:bodyPr vert="horz" wrap="square" lIns="0" tIns="17145" rIns="0" bIns="0" rtlCol="0">
            <a:spAutoFit/>
          </a:bodyPr>
          <a:lstStyle/>
          <a:p>
            <a:pPr marL="12700">
              <a:lnSpc>
                <a:spcPct val="100000"/>
              </a:lnSpc>
              <a:spcBef>
                <a:spcPts val="135"/>
              </a:spcBef>
            </a:pPr>
            <a:r>
              <a:rPr sz="850" b="1" spc="20" dirty="0">
                <a:solidFill>
                  <a:srgbClr val="FFFFFF"/>
                </a:solidFill>
                <a:latin typeface="Arial"/>
                <a:cs typeface="Arial"/>
              </a:rPr>
              <a:t>2</a:t>
            </a:r>
            <a:r>
              <a:rPr sz="850" b="1" spc="40" dirty="0">
                <a:solidFill>
                  <a:srgbClr val="FFFFFF"/>
                </a:solidFill>
                <a:latin typeface="Arial"/>
                <a:cs typeface="Arial"/>
              </a:rPr>
              <a:t>0</a:t>
            </a:r>
            <a:r>
              <a:rPr sz="850" b="1" spc="20" dirty="0">
                <a:solidFill>
                  <a:srgbClr val="FFFFFF"/>
                </a:solidFill>
                <a:latin typeface="Arial"/>
                <a:cs typeface="Arial"/>
              </a:rPr>
              <a:t>17</a:t>
            </a:r>
            <a:endParaRPr sz="850">
              <a:latin typeface="Arial"/>
              <a:cs typeface="Arial"/>
            </a:endParaRPr>
          </a:p>
        </p:txBody>
      </p:sp>
      <p:sp>
        <p:nvSpPr>
          <p:cNvPr id="69" name="object 47">
            <a:extLst>
              <a:ext uri="{FF2B5EF4-FFF2-40B4-BE49-F238E27FC236}">
                <a16:creationId xmlns:a16="http://schemas.microsoft.com/office/drawing/2014/main" id="{67E868A1-1875-4C81-94B5-B25308121C84}"/>
              </a:ext>
            </a:extLst>
          </p:cNvPr>
          <p:cNvSpPr txBox="1"/>
          <p:nvPr/>
        </p:nvSpPr>
        <p:spPr>
          <a:xfrm>
            <a:off x="3078986" y="3830807"/>
            <a:ext cx="2512971" cy="169277"/>
          </a:xfrm>
          <a:prstGeom prst="rect">
            <a:avLst/>
          </a:prstGeom>
          <a:solidFill>
            <a:srgbClr val="2D2D38"/>
          </a:solidFill>
        </p:spPr>
        <p:txBody>
          <a:bodyPr vert="horz" wrap="square" lIns="0" tIns="38100" rIns="0" bIns="0" rtlCol="0">
            <a:spAutoFit/>
          </a:bodyPr>
          <a:lstStyle/>
          <a:p>
            <a:pPr marL="78740">
              <a:lnSpc>
                <a:spcPct val="100000"/>
              </a:lnSpc>
              <a:spcBef>
                <a:spcPts val="300"/>
              </a:spcBef>
            </a:pPr>
            <a:r>
              <a:rPr sz="850" b="1" spc="20" dirty="0">
                <a:solidFill>
                  <a:srgbClr val="FFFFFF"/>
                </a:solidFill>
                <a:latin typeface="Arial"/>
                <a:cs typeface="Arial"/>
              </a:rPr>
              <a:t>Service</a:t>
            </a:r>
            <a:r>
              <a:rPr sz="850" b="1" spc="-85" dirty="0">
                <a:solidFill>
                  <a:srgbClr val="FFFFFF"/>
                </a:solidFill>
                <a:latin typeface="Arial"/>
                <a:cs typeface="Arial"/>
              </a:rPr>
              <a:t> </a:t>
            </a:r>
            <a:r>
              <a:rPr sz="850" b="1" spc="15" dirty="0">
                <a:solidFill>
                  <a:srgbClr val="FFFFFF"/>
                </a:solidFill>
                <a:latin typeface="Arial"/>
                <a:cs typeface="Arial"/>
              </a:rPr>
              <a:t>tax/</a:t>
            </a:r>
            <a:r>
              <a:rPr sz="850" b="1" spc="-55" dirty="0">
                <a:solidFill>
                  <a:srgbClr val="FFFFFF"/>
                </a:solidFill>
                <a:latin typeface="Arial"/>
                <a:cs typeface="Arial"/>
              </a:rPr>
              <a:t> </a:t>
            </a:r>
            <a:r>
              <a:rPr sz="850" b="1" spc="25" dirty="0">
                <a:solidFill>
                  <a:srgbClr val="FFFFFF"/>
                </a:solidFill>
                <a:latin typeface="Arial"/>
                <a:cs typeface="Arial"/>
              </a:rPr>
              <a:t>GST</a:t>
            </a:r>
            <a:r>
              <a:rPr sz="850" b="1" spc="-40" dirty="0">
                <a:solidFill>
                  <a:srgbClr val="FFFFFF"/>
                </a:solidFill>
                <a:latin typeface="Arial"/>
                <a:cs typeface="Arial"/>
              </a:rPr>
              <a:t> </a:t>
            </a:r>
            <a:r>
              <a:rPr sz="850" b="1" spc="20" dirty="0">
                <a:solidFill>
                  <a:srgbClr val="FFFFFF"/>
                </a:solidFill>
                <a:latin typeface="Arial"/>
                <a:cs typeface="Arial"/>
              </a:rPr>
              <a:t>on</a:t>
            </a:r>
            <a:r>
              <a:rPr sz="850" b="1" spc="-10" dirty="0">
                <a:solidFill>
                  <a:srgbClr val="FFFFFF"/>
                </a:solidFill>
                <a:latin typeface="Arial"/>
                <a:cs typeface="Arial"/>
              </a:rPr>
              <a:t> </a:t>
            </a:r>
            <a:r>
              <a:rPr sz="850" b="1" spc="15" dirty="0">
                <a:solidFill>
                  <a:srgbClr val="FFFFFF"/>
                </a:solidFill>
                <a:latin typeface="Arial"/>
                <a:cs typeface="Arial"/>
              </a:rPr>
              <a:t>OIDAR*</a:t>
            </a:r>
            <a:r>
              <a:rPr sz="850" b="1" spc="-25" dirty="0">
                <a:solidFill>
                  <a:srgbClr val="FFFFFF"/>
                </a:solidFill>
                <a:latin typeface="Arial"/>
                <a:cs typeface="Arial"/>
              </a:rPr>
              <a:t> </a:t>
            </a:r>
            <a:r>
              <a:rPr sz="850" b="1" spc="20" dirty="0">
                <a:solidFill>
                  <a:srgbClr val="FFFFFF"/>
                </a:solidFill>
                <a:latin typeface="Arial"/>
                <a:cs typeface="Arial"/>
              </a:rPr>
              <a:t>Services</a:t>
            </a:r>
            <a:endParaRPr sz="850" dirty="0">
              <a:latin typeface="Arial"/>
              <a:cs typeface="Arial"/>
            </a:endParaRPr>
          </a:p>
        </p:txBody>
      </p:sp>
      <p:sp>
        <p:nvSpPr>
          <p:cNvPr id="70" name="object 48">
            <a:extLst>
              <a:ext uri="{FF2B5EF4-FFF2-40B4-BE49-F238E27FC236}">
                <a16:creationId xmlns:a16="http://schemas.microsoft.com/office/drawing/2014/main" id="{F831B0B5-68BC-4E4E-9B9F-760BE5F7BC07}"/>
              </a:ext>
            </a:extLst>
          </p:cNvPr>
          <p:cNvSpPr txBox="1"/>
          <p:nvPr/>
        </p:nvSpPr>
        <p:spPr>
          <a:xfrm>
            <a:off x="3054082" y="4043167"/>
            <a:ext cx="2414508" cy="1123128"/>
          </a:xfrm>
          <a:prstGeom prst="rect">
            <a:avLst/>
          </a:prstGeom>
        </p:spPr>
        <p:txBody>
          <a:bodyPr vert="horz" wrap="square" lIns="0" tIns="10795" rIns="0" bIns="0" rtlCol="0">
            <a:spAutoFit/>
          </a:bodyPr>
          <a:lstStyle/>
          <a:p>
            <a:pPr marL="167640" marR="5080" indent="-155575">
              <a:lnSpc>
                <a:spcPct val="101400"/>
              </a:lnSpc>
              <a:spcBef>
                <a:spcPts val="85"/>
              </a:spcBef>
              <a:buSzPct val="64285"/>
              <a:buChar char="►"/>
              <a:tabLst>
                <a:tab pos="168275" algn="l"/>
              </a:tabLst>
            </a:pPr>
            <a:r>
              <a:rPr sz="900" spc="-10" dirty="0">
                <a:latin typeface="Arial"/>
                <a:cs typeface="Arial"/>
              </a:rPr>
              <a:t>Service </a:t>
            </a:r>
            <a:r>
              <a:rPr sz="900" spc="-15" dirty="0">
                <a:latin typeface="Arial"/>
                <a:cs typeface="Arial"/>
              </a:rPr>
              <a:t>tax/ </a:t>
            </a:r>
            <a:r>
              <a:rPr sz="900" dirty="0">
                <a:latin typeface="Arial"/>
                <a:cs typeface="Arial"/>
              </a:rPr>
              <a:t>GST </a:t>
            </a:r>
            <a:r>
              <a:rPr sz="900" spc="-5" dirty="0">
                <a:latin typeface="Arial"/>
                <a:cs typeface="Arial"/>
              </a:rPr>
              <a:t>on services whose delivery </a:t>
            </a:r>
            <a:r>
              <a:rPr sz="900" dirty="0">
                <a:latin typeface="Arial"/>
                <a:cs typeface="Arial"/>
              </a:rPr>
              <a:t>is  mediated </a:t>
            </a:r>
            <a:r>
              <a:rPr sz="900" spc="-5" dirty="0">
                <a:latin typeface="Arial"/>
                <a:cs typeface="Arial"/>
              </a:rPr>
              <a:t>by </a:t>
            </a:r>
            <a:r>
              <a:rPr sz="900" dirty="0">
                <a:latin typeface="Arial"/>
                <a:cs typeface="Arial"/>
              </a:rPr>
              <a:t>information </a:t>
            </a:r>
            <a:r>
              <a:rPr sz="900" spc="-5" dirty="0">
                <a:latin typeface="Arial"/>
                <a:cs typeface="Arial"/>
              </a:rPr>
              <a:t>technology </a:t>
            </a:r>
            <a:r>
              <a:rPr sz="900" spc="-15" dirty="0">
                <a:latin typeface="Arial"/>
                <a:cs typeface="Arial"/>
              </a:rPr>
              <a:t>over </a:t>
            </a:r>
            <a:r>
              <a:rPr sz="900" spc="-5" dirty="0">
                <a:latin typeface="Arial"/>
                <a:cs typeface="Arial"/>
              </a:rPr>
              <a:t>internet  or </a:t>
            </a:r>
            <a:r>
              <a:rPr sz="900" dirty="0">
                <a:latin typeface="Arial"/>
                <a:cs typeface="Arial"/>
              </a:rPr>
              <a:t>electronic</a:t>
            </a:r>
            <a:r>
              <a:rPr sz="900" spc="10" dirty="0">
                <a:latin typeface="Arial"/>
                <a:cs typeface="Arial"/>
              </a:rPr>
              <a:t> </a:t>
            </a:r>
            <a:r>
              <a:rPr sz="900" spc="-5" dirty="0">
                <a:latin typeface="Arial"/>
                <a:cs typeface="Arial"/>
              </a:rPr>
              <a:t>network</a:t>
            </a:r>
            <a:endParaRPr sz="900" dirty="0">
              <a:latin typeface="Arial"/>
              <a:cs typeface="Arial"/>
            </a:endParaRPr>
          </a:p>
          <a:p>
            <a:pPr marL="329565" marR="215900" lvl="1" indent="-165100">
              <a:lnSpc>
                <a:spcPct val="100000"/>
              </a:lnSpc>
              <a:buSzPct val="64285"/>
              <a:buChar char="►"/>
              <a:tabLst>
                <a:tab pos="330200" algn="l"/>
              </a:tabLst>
            </a:pPr>
            <a:r>
              <a:rPr sz="900" spc="-5" dirty="0">
                <a:latin typeface="Arial"/>
                <a:cs typeface="Arial"/>
              </a:rPr>
              <a:t>1 </a:t>
            </a:r>
            <a:r>
              <a:rPr sz="900" dirty="0">
                <a:latin typeface="Arial"/>
                <a:cs typeface="Arial"/>
              </a:rPr>
              <a:t>December </a:t>
            </a:r>
            <a:r>
              <a:rPr sz="900" spc="-5" dirty="0">
                <a:latin typeface="Arial"/>
                <a:cs typeface="Arial"/>
              </a:rPr>
              <a:t>2016-30 </a:t>
            </a:r>
            <a:r>
              <a:rPr sz="900" dirty="0">
                <a:latin typeface="Arial"/>
                <a:cs typeface="Arial"/>
              </a:rPr>
              <a:t>June </a:t>
            </a:r>
            <a:r>
              <a:rPr sz="900" spc="-5" dirty="0">
                <a:latin typeface="Arial"/>
                <a:cs typeface="Arial"/>
              </a:rPr>
              <a:t>2017 – 15%  service</a:t>
            </a:r>
            <a:r>
              <a:rPr sz="900" spc="10" dirty="0">
                <a:latin typeface="Arial"/>
                <a:cs typeface="Arial"/>
              </a:rPr>
              <a:t> </a:t>
            </a:r>
            <a:r>
              <a:rPr sz="900" spc="-5" dirty="0">
                <a:latin typeface="Arial"/>
                <a:cs typeface="Arial"/>
              </a:rPr>
              <a:t>tax</a:t>
            </a:r>
            <a:endParaRPr sz="900" dirty="0">
              <a:latin typeface="Arial"/>
              <a:cs typeface="Arial"/>
            </a:endParaRPr>
          </a:p>
          <a:p>
            <a:pPr marL="329565" lvl="1" indent="-165100">
              <a:lnSpc>
                <a:spcPct val="100000"/>
              </a:lnSpc>
              <a:buSzPct val="64285"/>
              <a:buChar char="►"/>
              <a:tabLst>
                <a:tab pos="330200" algn="l"/>
              </a:tabLst>
            </a:pPr>
            <a:r>
              <a:rPr sz="900" spc="-5" dirty="0">
                <a:latin typeface="Arial"/>
                <a:cs typeface="Arial"/>
              </a:rPr>
              <a:t>1 </a:t>
            </a:r>
            <a:r>
              <a:rPr sz="900" dirty="0">
                <a:latin typeface="Arial"/>
                <a:cs typeface="Arial"/>
              </a:rPr>
              <a:t>July </a:t>
            </a:r>
            <a:r>
              <a:rPr sz="900" spc="-5" dirty="0">
                <a:latin typeface="Arial"/>
                <a:cs typeface="Arial"/>
              </a:rPr>
              <a:t>2017 - 18%</a:t>
            </a:r>
            <a:r>
              <a:rPr sz="900" spc="60" dirty="0">
                <a:latin typeface="Arial"/>
                <a:cs typeface="Arial"/>
              </a:rPr>
              <a:t> </a:t>
            </a:r>
            <a:r>
              <a:rPr sz="900" dirty="0">
                <a:latin typeface="Arial"/>
                <a:cs typeface="Arial"/>
              </a:rPr>
              <a:t>GST</a:t>
            </a:r>
          </a:p>
          <a:p>
            <a:pPr marL="167640" marR="75565" indent="-155575">
              <a:lnSpc>
                <a:spcPct val="100000"/>
              </a:lnSpc>
              <a:buSzPct val="64285"/>
              <a:buChar char="►"/>
              <a:tabLst>
                <a:tab pos="168275" algn="l"/>
              </a:tabLst>
            </a:pPr>
            <a:r>
              <a:rPr sz="900" spc="-5" dirty="0">
                <a:latin typeface="Arial"/>
                <a:cs typeface="Arial"/>
              </a:rPr>
              <a:t>Supplier of </a:t>
            </a:r>
            <a:r>
              <a:rPr sz="900" dirty="0">
                <a:latin typeface="Arial"/>
                <a:cs typeface="Arial"/>
              </a:rPr>
              <a:t>such </a:t>
            </a:r>
            <a:r>
              <a:rPr sz="900" spc="-5" dirty="0">
                <a:latin typeface="Arial"/>
                <a:cs typeface="Arial"/>
              </a:rPr>
              <a:t>services required to </a:t>
            </a:r>
            <a:r>
              <a:rPr sz="900" dirty="0">
                <a:latin typeface="Arial"/>
                <a:cs typeface="Arial"/>
              </a:rPr>
              <a:t>register in  </a:t>
            </a:r>
            <a:r>
              <a:rPr sz="900" spc="-10" dirty="0">
                <a:latin typeface="Arial"/>
                <a:cs typeface="Arial"/>
              </a:rPr>
              <a:t>India</a:t>
            </a:r>
            <a:endParaRPr sz="900" dirty="0">
              <a:latin typeface="Arial"/>
              <a:cs typeface="Arial"/>
            </a:endParaRPr>
          </a:p>
        </p:txBody>
      </p:sp>
      <p:sp>
        <p:nvSpPr>
          <p:cNvPr id="71" name="object 49">
            <a:extLst>
              <a:ext uri="{FF2B5EF4-FFF2-40B4-BE49-F238E27FC236}">
                <a16:creationId xmlns:a16="http://schemas.microsoft.com/office/drawing/2014/main" id="{1B387B95-61AC-4B16-9750-792EA4D22C98}"/>
              </a:ext>
            </a:extLst>
          </p:cNvPr>
          <p:cNvSpPr txBox="1"/>
          <p:nvPr/>
        </p:nvSpPr>
        <p:spPr>
          <a:xfrm>
            <a:off x="6415135" y="3830807"/>
            <a:ext cx="2345729" cy="160299"/>
          </a:xfrm>
          <a:prstGeom prst="rect">
            <a:avLst/>
          </a:prstGeom>
          <a:solidFill>
            <a:srgbClr val="2D2D38"/>
          </a:solidFill>
        </p:spPr>
        <p:txBody>
          <a:bodyPr vert="horz" wrap="square" lIns="0" tIns="29209" rIns="0" bIns="0" rtlCol="0">
            <a:spAutoFit/>
          </a:bodyPr>
          <a:lstStyle/>
          <a:p>
            <a:pPr marL="78740">
              <a:lnSpc>
                <a:spcPct val="100000"/>
              </a:lnSpc>
              <a:spcBef>
                <a:spcPts val="229"/>
              </a:spcBef>
            </a:pPr>
            <a:r>
              <a:rPr sz="850" b="1" spc="30" dirty="0">
                <a:solidFill>
                  <a:srgbClr val="FFFFFF"/>
                </a:solidFill>
                <a:latin typeface="Arial"/>
                <a:cs typeface="Arial"/>
              </a:rPr>
              <a:t>TCS</a:t>
            </a:r>
            <a:r>
              <a:rPr sz="850" b="1" spc="-45" dirty="0">
                <a:solidFill>
                  <a:srgbClr val="FFFFFF"/>
                </a:solidFill>
                <a:latin typeface="Arial"/>
                <a:cs typeface="Arial"/>
              </a:rPr>
              <a:t> </a:t>
            </a:r>
            <a:r>
              <a:rPr sz="850" b="1" spc="20" dirty="0">
                <a:solidFill>
                  <a:srgbClr val="FFFFFF"/>
                </a:solidFill>
                <a:latin typeface="Arial"/>
                <a:cs typeface="Arial"/>
              </a:rPr>
              <a:t>on</a:t>
            </a:r>
            <a:r>
              <a:rPr sz="850" b="1" spc="-10" dirty="0">
                <a:solidFill>
                  <a:srgbClr val="FFFFFF"/>
                </a:solidFill>
                <a:latin typeface="Arial"/>
                <a:cs typeface="Arial"/>
              </a:rPr>
              <a:t> </a:t>
            </a:r>
            <a:r>
              <a:rPr sz="850" b="1" spc="20" dirty="0">
                <a:solidFill>
                  <a:srgbClr val="FFFFFF"/>
                </a:solidFill>
                <a:latin typeface="Arial"/>
                <a:cs typeface="Arial"/>
              </a:rPr>
              <a:t>e-commerce</a:t>
            </a:r>
            <a:r>
              <a:rPr sz="850" b="1" spc="-90" dirty="0">
                <a:solidFill>
                  <a:srgbClr val="FFFFFF"/>
                </a:solidFill>
                <a:latin typeface="Arial"/>
                <a:cs typeface="Arial"/>
              </a:rPr>
              <a:t> </a:t>
            </a:r>
            <a:r>
              <a:rPr sz="850" b="1" spc="20" dirty="0">
                <a:solidFill>
                  <a:srgbClr val="FFFFFF"/>
                </a:solidFill>
                <a:latin typeface="Arial"/>
                <a:cs typeface="Arial"/>
              </a:rPr>
              <a:t>operators</a:t>
            </a:r>
            <a:endParaRPr sz="850">
              <a:latin typeface="Arial"/>
              <a:cs typeface="Arial"/>
            </a:endParaRPr>
          </a:p>
        </p:txBody>
      </p:sp>
      <p:sp>
        <p:nvSpPr>
          <p:cNvPr id="72" name="object 50">
            <a:extLst>
              <a:ext uri="{FF2B5EF4-FFF2-40B4-BE49-F238E27FC236}">
                <a16:creationId xmlns:a16="http://schemas.microsoft.com/office/drawing/2014/main" id="{D27694EE-6284-4F7B-B0A1-3023A40EB9B3}"/>
              </a:ext>
            </a:extLst>
          </p:cNvPr>
          <p:cNvSpPr txBox="1"/>
          <p:nvPr/>
        </p:nvSpPr>
        <p:spPr>
          <a:xfrm>
            <a:off x="6390230" y="4043167"/>
            <a:ext cx="2061925" cy="376193"/>
          </a:xfrm>
          <a:prstGeom prst="rect">
            <a:avLst/>
          </a:prstGeom>
        </p:spPr>
        <p:txBody>
          <a:bodyPr vert="horz" wrap="square" lIns="0" tIns="10795" rIns="0" bIns="0" rtlCol="0">
            <a:spAutoFit/>
          </a:bodyPr>
          <a:lstStyle/>
          <a:p>
            <a:pPr marL="167640" marR="5080" indent="-155575">
              <a:lnSpc>
                <a:spcPct val="101400"/>
              </a:lnSpc>
              <a:spcBef>
                <a:spcPts val="85"/>
              </a:spcBef>
              <a:buSzPct val="64285"/>
              <a:buChar char="►"/>
              <a:tabLst>
                <a:tab pos="168275" algn="l"/>
              </a:tabLst>
            </a:pPr>
            <a:r>
              <a:rPr sz="800" spc="5" dirty="0">
                <a:latin typeface="Arial"/>
                <a:cs typeface="Arial"/>
              </a:rPr>
              <a:t>Tax </a:t>
            </a:r>
            <a:r>
              <a:rPr sz="800" dirty="0">
                <a:latin typeface="Arial"/>
                <a:cs typeface="Arial"/>
              </a:rPr>
              <a:t>collection </a:t>
            </a:r>
            <a:r>
              <a:rPr sz="800" spc="-10" dirty="0">
                <a:latin typeface="Arial"/>
                <a:cs typeface="Arial"/>
              </a:rPr>
              <a:t>at </a:t>
            </a:r>
            <a:r>
              <a:rPr sz="800" dirty="0">
                <a:latin typeface="Arial"/>
                <a:cs typeface="Arial"/>
              </a:rPr>
              <a:t>source </a:t>
            </a:r>
            <a:r>
              <a:rPr sz="800" spc="-5" dirty="0">
                <a:latin typeface="Arial"/>
                <a:cs typeface="Arial"/>
              </a:rPr>
              <a:t>at 1% on </a:t>
            </a:r>
            <a:r>
              <a:rPr sz="800" spc="-10" dirty="0">
                <a:latin typeface="Arial"/>
                <a:cs typeface="Arial"/>
              </a:rPr>
              <a:t>taxable  </a:t>
            </a:r>
            <a:r>
              <a:rPr sz="800" dirty="0">
                <a:latin typeface="Arial"/>
                <a:cs typeface="Arial"/>
              </a:rPr>
              <a:t>supplies made </a:t>
            </a:r>
            <a:r>
              <a:rPr sz="800" spc="-5" dirty="0">
                <a:latin typeface="Arial"/>
                <a:cs typeface="Arial"/>
              </a:rPr>
              <a:t>by a </a:t>
            </a:r>
            <a:r>
              <a:rPr sz="800" dirty="0">
                <a:latin typeface="Arial"/>
                <a:cs typeface="Arial"/>
              </a:rPr>
              <a:t>supplier </a:t>
            </a:r>
            <a:r>
              <a:rPr sz="800" spc="-5" dirty="0">
                <a:latin typeface="Arial"/>
                <a:cs typeface="Arial"/>
              </a:rPr>
              <a:t>through e-  </a:t>
            </a:r>
            <a:r>
              <a:rPr sz="800" spc="5" dirty="0">
                <a:latin typeface="Arial"/>
                <a:cs typeface="Arial"/>
              </a:rPr>
              <a:t>commerce </a:t>
            </a:r>
            <a:r>
              <a:rPr sz="800" spc="-5" dirty="0">
                <a:latin typeface="Arial"/>
                <a:cs typeface="Arial"/>
              </a:rPr>
              <a:t>operators</a:t>
            </a:r>
            <a:r>
              <a:rPr sz="800" spc="-10" dirty="0">
                <a:latin typeface="Arial"/>
                <a:cs typeface="Arial"/>
              </a:rPr>
              <a:t> (B2B)</a:t>
            </a:r>
            <a:endParaRPr sz="800" dirty="0">
              <a:latin typeface="Arial"/>
              <a:cs typeface="Arial"/>
            </a:endParaRPr>
          </a:p>
        </p:txBody>
      </p:sp>
      <p:sp>
        <p:nvSpPr>
          <p:cNvPr id="73" name="object 51">
            <a:extLst>
              <a:ext uri="{FF2B5EF4-FFF2-40B4-BE49-F238E27FC236}">
                <a16:creationId xmlns:a16="http://schemas.microsoft.com/office/drawing/2014/main" id="{128FF866-0D6C-4D66-BFCF-1947DE98395A}"/>
              </a:ext>
            </a:extLst>
          </p:cNvPr>
          <p:cNvSpPr txBox="1"/>
          <p:nvPr/>
        </p:nvSpPr>
        <p:spPr>
          <a:xfrm>
            <a:off x="8846982" y="3808695"/>
            <a:ext cx="2912614" cy="162865"/>
          </a:xfrm>
          <a:prstGeom prst="rect">
            <a:avLst/>
          </a:prstGeom>
          <a:solidFill>
            <a:srgbClr val="2D2D38"/>
          </a:solidFill>
        </p:spPr>
        <p:txBody>
          <a:bodyPr vert="horz" wrap="square" lIns="0" tIns="31750" rIns="0" bIns="0" rtlCol="0">
            <a:spAutoFit/>
          </a:bodyPr>
          <a:lstStyle/>
          <a:p>
            <a:pPr marL="78740">
              <a:lnSpc>
                <a:spcPct val="100000"/>
              </a:lnSpc>
              <a:spcBef>
                <a:spcPts val="250"/>
              </a:spcBef>
            </a:pPr>
            <a:r>
              <a:rPr sz="850" b="1" spc="20" dirty="0">
                <a:solidFill>
                  <a:srgbClr val="FFFFFF"/>
                </a:solidFill>
                <a:latin typeface="Arial"/>
                <a:cs typeface="Arial"/>
              </a:rPr>
              <a:t>Finance </a:t>
            </a:r>
            <a:r>
              <a:rPr sz="850" b="1" spc="25" dirty="0">
                <a:solidFill>
                  <a:srgbClr val="FFFFFF"/>
                </a:solidFill>
                <a:latin typeface="Arial"/>
                <a:cs typeface="Arial"/>
              </a:rPr>
              <a:t>Act</a:t>
            </a:r>
            <a:r>
              <a:rPr sz="850" b="1" spc="-145" dirty="0">
                <a:solidFill>
                  <a:srgbClr val="FFFFFF"/>
                </a:solidFill>
                <a:latin typeface="Arial"/>
                <a:cs typeface="Arial"/>
              </a:rPr>
              <a:t> </a:t>
            </a:r>
            <a:r>
              <a:rPr sz="850" b="1" spc="25" dirty="0">
                <a:solidFill>
                  <a:srgbClr val="FFFFFF"/>
                </a:solidFill>
                <a:latin typeface="Arial"/>
                <a:cs typeface="Arial"/>
              </a:rPr>
              <a:t>2020</a:t>
            </a:r>
            <a:endParaRPr sz="850">
              <a:latin typeface="Arial"/>
              <a:cs typeface="Arial"/>
            </a:endParaRPr>
          </a:p>
        </p:txBody>
      </p:sp>
      <p:sp>
        <p:nvSpPr>
          <p:cNvPr id="74" name="object 52">
            <a:extLst>
              <a:ext uri="{FF2B5EF4-FFF2-40B4-BE49-F238E27FC236}">
                <a16:creationId xmlns:a16="http://schemas.microsoft.com/office/drawing/2014/main" id="{B99795D0-CD01-4C23-B476-0124E708BAAC}"/>
              </a:ext>
            </a:extLst>
          </p:cNvPr>
          <p:cNvSpPr txBox="1"/>
          <p:nvPr/>
        </p:nvSpPr>
        <p:spPr>
          <a:xfrm>
            <a:off x="8849030" y="4004473"/>
            <a:ext cx="2895238" cy="2304092"/>
          </a:xfrm>
          <a:prstGeom prst="rect">
            <a:avLst/>
          </a:prstGeom>
        </p:spPr>
        <p:txBody>
          <a:bodyPr vert="horz" wrap="square" lIns="0" tIns="11430" rIns="0" bIns="0" rtlCol="0">
            <a:spAutoFit/>
          </a:bodyPr>
          <a:lstStyle/>
          <a:p>
            <a:pPr marL="167640" marR="5080" indent="-155575">
              <a:lnSpc>
                <a:spcPct val="100600"/>
              </a:lnSpc>
              <a:spcBef>
                <a:spcPts val="90"/>
              </a:spcBef>
              <a:buClr>
                <a:srgbClr val="000000"/>
              </a:buClr>
              <a:buSzPct val="71428"/>
              <a:buChar char="►"/>
              <a:tabLst>
                <a:tab pos="168275" algn="l"/>
              </a:tabLst>
            </a:pPr>
            <a:r>
              <a:rPr sz="800" spc="-5" dirty="0">
                <a:latin typeface="Arial"/>
                <a:cs typeface="Arial"/>
              </a:rPr>
              <a:t>Scope of </a:t>
            </a:r>
            <a:r>
              <a:rPr sz="800" dirty="0">
                <a:latin typeface="Arial"/>
                <a:cs typeface="Arial"/>
              </a:rPr>
              <a:t>income </a:t>
            </a:r>
            <a:r>
              <a:rPr sz="800" spc="-5" dirty="0">
                <a:latin typeface="Arial"/>
                <a:cs typeface="Arial"/>
              </a:rPr>
              <a:t>attribution </a:t>
            </a:r>
            <a:r>
              <a:rPr sz="800" dirty="0">
                <a:latin typeface="Arial"/>
                <a:cs typeface="Arial"/>
              </a:rPr>
              <a:t>in case </a:t>
            </a:r>
            <a:r>
              <a:rPr sz="800" spc="-5" dirty="0">
                <a:latin typeface="Arial"/>
                <a:cs typeface="Arial"/>
              </a:rPr>
              <a:t>of business connection  </a:t>
            </a:r>
            <a:r>
              <a:rPr sz="800" spc="-10" dirty="0">
                <a:latin typeface="Arial"/>
                <a:cs typeface="Arial"/>
              </a:rPr>
              <a:t>expanded </a:t>
            </a:r>
            <a:r>
              <a:rPr sz="800" spc="-5" dirty="0">
                <a:latin typeface="Arial"/>
                <a:cs typeface="Arial"/>
              </a:rPr>
              <a:t>to </a:t>
            </a:r>
            <a:r>
              <a:rPr sz="800" spc="-10" dirty="0">
                <a:latin typeface="Arial"/>
                <a:cs typeface="Arial"/>
              </a:rPr>
              <a:t>cover </a:t>
            </a:r>
            <a:r>
              <a:rPr sz="800" spc="-5" dirty="0">
                <a:latin typeface="Arial"/>
                <a:cs typeface="Arial"/>
              </a:rPr>
              <a:t>(a) </a:t>
            </a:r>
            <a:r>
              <a:rPr sz="800" dirty="0">
                <a:latin typeface="Arial"/>
                <a:cs typeface="Arial"/>
              </a:rPr>
              <a:t>income </a:t>
            </a:r>
            <a:r>
              <a:rPr sz="800" spc="-5" dirty="0">
                <a:latin typeface="Arial"/>
                <a:cs typeface="Arial"/>
              </a:rPr>
              <a:t>from </a:t>
            </a:r>
            <a:r>
              <a:rPr sz="800" dirty="0">
                <a:latin typeface="Arial"/>
                <a:cs typeface="Arial"/>
              </a:rPr>
              <a:t>sale </a:t>
            </a:r>
            <a:r>
              <a:rPr sz="800" spc="-5" dirty="0">
                <a:latin typeface="Arial"/>
                <a:cs typeface="Arial"/>
              </a:rPr>
              <a:t>of advertisements  targeted to </a:t>
            </a:r>
            <a:r>
              <a:rPr sz="800" spc="-10" dirty="0">
                <a:latin typeface="Arial"/>
                <a:cs typeface="Arial"/>
              </a:rPr>
              <a:t>Indian </a:t>
            </a:r>
            <a:r>
              <a:rPr sz="800" dirty="0">
                <a:latin typeface="Arial"/>
                <a:cs typeface="Arial"/>
              </a:rPr>
              <a:t>users; </a:t>
            </a:r>
            <a:r>
              <a:rPr sz="800" spc="-5" dirty="0">
                <a:latin typeface="Arial"/>
                <a:cs typeface="Arial"/>
              </a:rPr>
              <a:t>(b) </a:t>
            </a:r>
            <a:r>
              <a:rPr sz="800" dirty="0">
                <a:latin typeface="Arial"/>
                <a:cs typeface="Arial"/>
              </a:rPr>
              <a:t>sale </a:t>
            </a:r>
            <a:r>
              <a:rPr sz="800" spc="-5" dirty="0">
                <a:latin typeface="Arial"/>
                <a:cs typeface="Arial"/>
              </a:rPr>
              <a:t>of data </a:t>
            </a:r>
            <a:r>
              <a:rPr sz="800" dirty="0">
                <a:latin typeface="Arial"/>
                <a:cs typeface="Arial"/>
              </a:rPr>
              <a:t>collected </a:t>
            </a:r>
            <a:r>
              <a:rPr sz="800" spc="-5" dirty="0">
                <a:latin typeface="Arial"/>
                <a:cs typeface="Arial"/>
              </a:rPr>
              <a:t>from  </a:t>
            </a:r>
            <a:r>
              <a:rPr sz="800" spc="-10" dirty="0">
                <a:latin typeface="Arial"/>
                <a:cs typeface="Arial"/>
              </a:rPr>
              <a:t>Indian </a:t>
            </a:r>
            <a:r>
              <a:rPr sz="800" dirty="0">
                <a:latin typeface="Arial"/>
                <a:cs typeface="Arial"/>
              </a:rPr>
              <a:t>users; </a:t>
            </a:r>
            <a:r>
              <a:rPr sz="800" spc="-5" dirty="0">
                <a:latin typeface="Arial"/>
                <a:cs typeface="Arial"/>
              </a:rPr>
              <a:t>and </a:t>
            </a:r>
            <a:r>
              <a:rPr sz="800" spc="5" dirty="0">
                <a:latin typeface="Arial"/>
                <a:cs typeface="Arial"/>
              </a:rPr>
              <a:t>(c) </a:t>
            </a:r>
            <a:r>
              <a:rPr sz="800" dirty="0">
                <a:latin typeface="Arial"/>
                <a:cs typeface="Arial"/>
              </a:rPr>
              <a:t>sale </a:t>
            </a:r>
            <a:r>
              <a:rPr sz="800" spc="-5" dirty="0">
                <a:latin typeface="Arial"/>
                <a:cs typeface="Arial"/>
              </a:rPr>
              <a:t>of </a:t>
            </a:r>
            <a:r>
              <a:rPr sz="800" spc="-10" dirty="0">
                <a:latin typeface="Arial"/>
                <a:cs typeface="Arial"/>
              </a:rPr>
              <a:t>goods </a:t>
            </a:r>
            <a:r>
              <a:rPr sz="800" spc="-5" dirty="0">
                <a:latin typeface="Arial"/>
                <a:cs typeface="Arial"/>
              </a:rPr>
              <a:t>or provisions of services  </a:t>
            </a:r>
            <a:r>
              <a:rPr sz="800" dirty="0">
                <a:latin typeface="Arial"/>
                <a:cs typeface="Arial"/>
              </a:rPr>
              <a:t>using </a:t>
            </a:r>
            <a:r>
              <a:rPr sz="800" spc="-5" dirty="0">
                <a:latin typeface="Arial"/>
                <a:cs typeface="Arial"/>
              </a:rPr>
              <a:t>data </a:t>
            </a:r>
            <a:r>
              <a:rPr sz="800" dirty="0">
                <a:latin typeface="Arial"/>
                <a:cs typeface="Arial"/>
              </a:rPr>
              <a:t>collected </a:t>
            </a:r>
            <a:r>
              <a:rPr sz="800" spc="-5" dirty="0">
                <a:latin typeface="Arial"/>
                <a:cs typeface="Arial"/>
              </a:rPr>
              <a:t>from </a:t>
            </a:r>
            <a:r>
              <a:rPr sz="800" spc="-10" dirty="0">
                <a:latin typeface="Arial"/>
                <a:cs typeface="Arial"/>
              </a:rPr>
              <a:t>Indian </a:t>
            </a:r>
            <a:r>
              <a:rPr sz="800" dirty="0">
                <a:latin typeface="Arial"/>
                <a:cs typeface="Arial"/>
              </a:rPr>
              <a:t>users (from </a:t>
            </a:r>
            <a:r>
              <a:rPr sz="800" spc="-5" dirty="0">
                <a:latin typeface="Arial"/>
                <a:cs typeface="Arial"/>
              </a:rPr>
              <a:t>1 April 2020  onwards)</a:t>
            </a:r>
            <a:endParaRPr sz="800" dirty="0">
              <a:latin typeface="Arial"/>
              <a:cs typeface="Arial"/>
            </a:endParaRPr>
          </a:p>
          <a:p>
            <a:pPr marL="167640" marR="60960" indent="-155575" algn="just">
              <a:lnSpc>
                <a:spcPct val="100000"/>
              </a:lnSpc>
              <a:spcBef>
                <a:spcPts val="265"/>
              </a:spcBef>
              <a:buClr>
                <a:srgbClr val="000000"/>
              </a:buClr>
              <a:buSzPct val="71428"/>
              <a:buChar char="►"/>
              <a:tabLst>
                <a:tab pos="168275" algn="l"/>
              </a:tabLst>
            </a:pPr>
            <a:r>
              <a:rPr sz="800" spc="-5" dirty="0">
                <a:latin typeface="Arial"/>
                <a:cs typeface="Arial"/>
              </a:rPr>
              <a:t>W HT on </a:t>
            </a:r>
            <a:r>
              <a:rPr sz="800" dirty="0">
                <a:latin typeface="Arial"/>
                <a:cs typeface="Arial"/>
              </a:rPr>
              <a:t>e-commerce </a:t>
            </a:r>
            <a:r>
              <a:rPr sz="800" spc="-5" dirty="0">
                <a:latin typeface="Arial"/>
                <a:cs typeface="Arial"/>
              </a:rPr>
              <a:t>operators </a:t>
            </a:r>
            <a:r>
              <a:rPr sz="800" dirty="0">
                <a:latin typeface="Arial"/>
                <a:cs typeface="Arial"/>
              </a:rPr>
              <a:t>(being </a:t>
            </a:r>
            <a:r>
              <a:rPr sz="800" spc="-5" dirty="0">
                <a:latin typeface="Arial"/>
                <a:cs typeface="Arial"/>
              </a:rPr>
              <a:t>residents and non-  </a:t>
            </a:r>
            <a:r>
              <a:rPr sz="800" dirty="0">
                <a:latin typeface="Arial"/>
                <a:cs typeface="Arial"/>
              </a:rPr>
              <a:t>residents) </a:t>
            </a:r>
            <a:r>
              <a:rPr sz="800" spc="-5" dirty="0">
                <a:latin typeface="Arial"/>
                <a:cs typeface="Arial"/>
              </a:rPr>
              <a:t>on </a:t>
            </a:r>
            <a:r>
              <a:rPr sz="800" spc="-10" dirty="0">
                <a:latin typeface="Arial"/>
                <a:cs typeface="Arial"/>
              </a:rPr>
              <a:t>payments </a:t>
            </a:r>
            <a:r>
              <a:rPr sz="800" spc="-5" dirty="0">
                <a:latin typeface="Arial"/>
                <a:cs typeface="Arial"/>
              </a:rPr>
              <a:t>to </a:t>
            </a:r>
            <a:r>
              <a:rPr sz="800" spc="-10" dirty="0">
                <a:latin typeface="Arial"/>
                <a:cs typeface="Arial"/>
              </a:rPr>
              <a:t>Indian </a:t>
            </a:r>
            <a:r>
              <a:rPr sz="800" dirty="0">
                <a:latin typeface="Arial"/>
                <a:cs typeface="Arial"/>
              </a:rPr>
              <a:t>e-commerce </a:t>
            </a:r>
            <a:r>
              <a:rPr sz="800" spc="-5" dirty="0">
                <a:latin typeface="Arial"/>
                <a:cs typeface="Arial"/>
              </a:rPr>
              <a:t>participants  </a:t>
            </a:r>
            <a:r>
              <a:rPr sz="800" dirty="0">
                <a:latin typeface="Arial"/>
                <a:cs typeface="Arial"/>
              </a:rPr>
              <a:t>(from </a:t>
            </a:r>
            <a:r>
              <a:rPr sz="800" spc="-5" dirty="0">
                <a:latin typeface="Arial"/>
                <a:cs typeface="Arial"/>
              </a:rPr>
              <a:t>1 October 2020</a:t>
            </a:r>
            <a:r>
              <a:rPr sz="800" spc="65" dirty="0">
                <a:latin typeface="Arial"/>
                <a:cs typeface="Arial"/>
              </a:rPr>
              <a:t> </a:t>
            </a:r>
            <a:r>
              <a:rPr sz="800" spc="-5" dirty="0">
                <a:latin typeface="Arial"/>
                <a:cs typeface="Arial"/>
              </a:rPr>
              <a:t>onwards)</a:t>
            </a:r>
            <a:endParaRPr sz="800" dirty="0">
              <a:latin typeface="Arial"/>
              <a:cs typeface="Arial"/>
            </a:endParaRPr>
          </a:p>
          <a:p>
            <a:pPr marL="167640" indent="-155575" algn="just">
              <a:lnSpc>
                <a:spcPct val="100000"/>
              </a:lnSpc>
              <a:spcBef>
                <a:spcPts val="260"/>
              </a:spcBef>
              <a:buClr>
                <a:srgbClr val="000000"/>
              </a:buClr>
              <a:buSzPct val="71428"/>
              <a:buChar char="►"/>
              <a:tabLst>
                <a:tab pos="168275" algn="l"/>
              </a:tabLst>
            </a:pPr>
            <a:r>
              <a:rPr sz="800" spc="-10" dirty="0">
                <a:latin typeface="Arial"/>
                <a:cs typeface="Arial"/>
              </a:rPr>
              <a:t>SEP </a:t>
            </a:r>
            <a:r>
              <a:rPr sz="800" spc="-5" dirty="0">
                <a:latin typeface="Arial"/>
                <a:cs typeface="Arial"/>
              </a:rPr>
              <a:t>deferred to 1 April </a:t>
            </a:r>
            <a:r>
              <a:rPr sz="800" spc="-10" dirty="0">
                <a:latin typeface="Arial"/>
                <a:cs typeface="Arial"/>
              </a:rPr>
              <a:t>2021; </a:t>
            </a:r>
            <a:r>
              <a:rPr sz="800" dirty="0">
                <a:latin typeface="Arial"/>
                <a:cs typeface="Arial"/>
              </a:rPr>
              <a:t>definition</a:t>
            </a:r>
            <a:r>
              <a:rPr sz="800" spc="185" dirty="0">
                <a:latin typeface="Arial"/>
                <a:cs typeface="Arial"/>
              </a:rPr>
              <a:t> </a:t>
            </a:r>
            <a:r>
              <a:rPr sz="800" spc="-5" dirty="0">
                <a:latin typeface="Arial"/>
                <a:cs typeface="Arial"/>
              </a:rPr>
              <a:t>amended:</a:t>
            </a:r>
            <a:endParaRPr sz="800" dirty="0">
              <a:latin typeface="Arial"/>
              <a:cs typeface="Arial"/>
            </a:endParaRPr>
          </a:p>
          <a:p>
            <a:pPr marL="243840" marR="57785" lvl="1" indent="-79375">
              <a:lnSpc>
                <a:spcPct val="100000"/>
              </a:lnSpc>
              <a:spcBef>
                <a:spcPts val="265"/>
              </a:spcBef>
              <a:buClr>
                <a:srgbClr val="000000"/>
              </a:buClr>
              <a:buSzPct val="71428"/>
              <a:buChar char="►"/>
              <a:tabLst>
                <a:tab pos="244475" algn="l"/>
              </a:tabLst>
            </a:pPr>
            <a:r>
              <a:rPr sz="800" spc="5" dirty="0">
                <a:latin typeface="Arial"/>
                <a:cs typeface="Arial"/>
              </a:rPr>
              <a:t>First </a:t>
            </a:r>
            <a:r>
              <a:rPr sz="800" dirty="0">
                <a:latin typeface="Arial"/>
                <a:cs typeface="Arial"/>
              </a:rPr>
              <a:t>condition </a:t>
            </a:r>
            <a:r>
              <a:rPr sz="800" spc="-5" dirty="0">
                <a:latin typeface="Arial"/>
                <a:cs typeface="Arial"/>
              </a:rPr>
              <a:t>to apply </a:t>
            </a:r>
            <a:r>
              <a:rPr sz="800" dirty="0">
                <a:latin typeface="Arial"/>
                <a:cs typeface="Arial"/>
              </a:rPr>
              <a:t>if </a:t>
            </a:r>
            <a:r>
              <a:rPr sz="800" spc="-5" dirty="0">
                <a:latin typeface="Arial"/>
                <a:cs typeface="Arial"/>
              </a:rPr>
              <a:t>the </a:t>
            </a:r>
            <a:r>
              <a:rPr sz="800" dirty="0">
                <a:latin typeface="Arial"/>
                <a:cs typeface="Arial"/>
              </a:rPr>
              <a:t>non-resident carries </a:t>
            </a:r>
            <a:r>
              <a:rPr sz="800" spc="-5" dirty="0">
                <a:latin typeface="Arial"/>
                <a:cs typeface="Arial"/>
              </a:rPr>
              <a:t>out the  </a:t>
            </a:r>
            <a:r>
              <a:rPr sz="800" dirty="0">
                <a:latin typeface="Arial"/>
                <a:cs typeface="Arial"/>
              </a:rPr>
              <a:t>transaction with </a:t>
            </a:r>
            <a:r>
              <a:rPr sz="800" spc="-10" dirty="0">
                <a:latin typeface="Arial"/>
                <a:cs typeface="Arial"/>
              </a:rPr>
              <a:t>any </a:t>
            </a:r>
            <a:r>
              <a:rPr sz="800" spc="-5" dirty="0">
                <a:latin typeface="Arial"/>
                <a:cs typeface="Arial"/>
              </a:rPr>
              <a:t>person </a:t>
            </a:r>
            <a:r>
              <a:rPr sz="800" dirty="0">
                <a:latin typeface="Arial"/>
                <a:cs typeface="Arial"/>
              </a:rPr>
              <a:t>in</a:t>
            </a:r>
            <a:r>
              <a:rPr sz="800" spc="60" dirty="0">
                <a:latin typeface="Arial"/>
                <a:cs typeface="Arial"/>
              </a:rPr>
              <a:t> </a:t>
            </a:r>
            <a:r>
              <a:rPr sz="800" spc="-10" dirty="0">
                <a:latin typeface="Arial"/>
                <a:cs typeface="Arial"/>
              </a:rPr>
              <a:t>India</a:t>
            </a:r>
            <a:endParaRPr sz="800" dirty="0">
              <a:latin typeface="Arial"/>
              <a:cs typeface="Arial"/>
            </a:endParaRPr>
          </a:p>
          <a:p>
            <a:pPr marL="243840" marR="208915" lvl="1" indent="-79375">
              <a:lnSpc>
                <a:spcPct val="100000"/>
              </a:lnSpc>
              <a:spcBef>
                <a:spcPts val="265"/>
              </a:spcBef>
              <a:buClr>
                <a:srgbClr val="000000"/>
              </a:buClr>
              <a:buSzPct val="71428"/>
              <a:buChar char="►"/>
              <a:tabLst>
                <a:tab pos="244475" algn="l"/>
              </a:tabLst>
            </a:pPr>
            <a:r>
              <a:rPr sz="800" spc="-5" dirty="0">
                <a:latin typeface="Arial"/>
                <a:cs typeface="Arial"/>
              </a:rPr>
              <a:t>Second </a:t>
            </a:r>
            <a:r>
              <a:rPr sz="800" dirty="0">
                <a:latin typeface="Arial"/>
                <a:cs typeface="Arial"/>
              </a:rPr>
              <a:t>condition </a:t>
            </a:r>
            <a:r>
              <a:rPr sz="800" spc="-5" dirty="0">
                <a:latin typeface="Arial"/>
                <a:cs typeface="Arial"/>
              </a:rPr>
              <a:t>amended to delete “through </a:t>
            </a:r>
            <a:r>
              <a:rPr sz="800" dirty="0">
                <a:latin typeface="Arial"/>
                <a:cs typeface="Arial"/>
              </a:rPr>
              <a:t>digital  means”</a:t>
            </a:r>
          </a:p>
          <a:p>
            <a:pPr marL="167640" marR="8255" indent="-155575">
              <a:lnSpc>
                <a:spcPct val="100000"/>
              </a:lnSpc>
              <a:spcBef>
                <a:spcPts val="265"/>
              </a:spcBef>
              <a:buClr>
                <a:srgbClr val="000000"/>
              </a:buClr>
              <a:buSzPct val="71428"/>
              <a:buChar char="►"/>
              <a:tabLst>
                <a:tab pos="168275" algn="l"/>
              </a:tabLst>
            </a:pPr>
            <a:r>
              <a:rPr sz="800" spc="-5" dirty="0">
                <a:latin typeface="Arial"/>
                <a:cs typeface="Arial"/>
              </a:rPr>
              <a:t>EL at 2% on </a:t>
            </a:r>
            <a:r>
              <a:rPr sz="800" dirty="0">
                <a:latin typeface="Arial"/>
                <a:cs typeface="Arial"/>
              </a:rPr>
              <a:t>consideration </a:t>
            </a:r>
            <a:r>
              <a:rPr sz="800" spc="-5" dirty="0">
                <a:latin typeface="Arial"/>
                <a:cs typeface="Arial"/>
              </a:rPr>
              <a:t>received by </a:t>
            </a:r>
            <a:r>
              <a:rPr sz="800" dirty="0">
                <a:latin typeface="Arial"/>
                <a:cs typeface="Arial"/>
              </a:rPr>
              <a:t>e-commerce  </a:t>
            </a:r>
            <a:r>
              <a:rPr sz="800" spc="-5" dirty="0">
                <a:latin typeface="Arial"/>
                <a:cs typeface="Arial"/>
              </a:rPr>
              <a:t>operators from </a:t>
            </a:r>
            <a:r>
              <a:rPr sz="800" dirty="0">
                <a:latin typeface="Arial"/>
                <a:cs typeface="Arial"/>
              </a:rPr>
              <a:t>e-commerce </a:t>
            </a:r>
            <a:r>
              <a:rPr sz="800" spc="-5" dirty="0">
                <a:latin typeface="Arial"/>
                <a:cs typeface="Arial"/>
              </a:rPr>
              <a:t>supply or services </a:t>
            </a:r>
            <a:r>
              <a:rPr sz="800" dirty="0">
                <a:latin typeface="Arial"/>
                <a:cs typeface="Arial"/>
              </a:rPr>
              <a:t>(from </a:t>
            </a:r>
            <a:r>
              <a:rPr sz="800" spc="-5" dirty="0">
                <a:latin typeface="Arial"/>
                <a:cs typeface="Arial"/>
              </a:rPr>
              <a:t>1 April  2020</a:t>
            </a:r>
            <a:r>
              <a:rPr sz="800" spc="25" dirty="0">
                <a:latin typeface="Arial"/>
                <a:cs typeface="Arial"/>
              </a:rPr>
              <a:t> </a:t>
            </a:r>
            <a:r>
              <a:rPr sz="800" spc="-5" dirty="0">
                <a:latin typeface="Arial"/>
                <a:cs typeface="Arial"/>
              </a:rPr>
              <a:t>onwards)</a:t>
            </a:r>
            <a:endParaRPr sz="800" dirty="0">
              <a:latin typeface="Arial"/>
              <a:cs typeface="Arial"/>
            </a:endParaRPr>
          </a:p>
        </p:txBody>
      </p:sp>
      <p:grpSp>
        <p:nvGrpSpPr>
          <p:cNvPr id="75" name="object 53">
            <a:extLst>
              <a:ext uri="{FF2B5EF4-FFF2-40B4-BE49-F238E27FC236}">
                <a16:creationId xmlns:a16="http://schemas.microsoft.com/office/drawing/2014/main" id="{1D70B9C0-4C89-49B7-871A-66E97BC2E2CC}"/>
              </a:ext>
            </a:extLst>
          </p:cNvPr>
          <p:cNvGrpSpPr/>
          <p:nvPr/>
        </p:nvGrpSpPr>
        <p:grpSpPr>
          <a:xfrm>
            <a:off x="8861644" y="2755637"/>
            <a:ext cx="997659" cy="793478"/>
            <a:chOff x="7772400" y="3038855"/>
            <a:chExt cx="875030" cy="875030"/>
          </a:xfrm>
        </p:grpSpPr>
        <p:sp>
          <p:nvSpPr>
            <p:cNvPr id="76" name="object 54">
              <a:extLst>
                <a:ext uri="{FF2B5EF4-FFF2-40B4-BE49-F238E27FC236}">
                  <a16:creationId xmlns:a16="http://schemas.microsoft.com/office/drawing/2014/main" id="{22B42DC9-A963-41C1-81CE-8E074CC4E9A3}"/>
                </a:ext>
              </a:extLst>
            </p:cNvPr>
            <p:cNvSpPr/>
            <p:nvPr/>
          </p:nvSpPr>
          <p:spPr>
            <a:xfrm>
              <a:off x="7772400" y="3038855"/>
              <a:ext cx="875030" cy="875030"/>
            </a:xfrm>
            <a:custGeom>
              <a:avLst/>
              <a:gdLst/>
              <a:ahLst/>
              <a:cxnLst/>
              <a:rect l="l" t="t" r="r" b="b"/>
              <a:pathLst>
                <a:path w="875029" h="875029">
                  <a:moveTo>
                    <a:pt x="438912" y="0"/>
                  </a:moveTo>
                  <a:lnTo>
                    <a:pt x="390837" y="2556"/>
                  </a:lnTo>
                  <a:lnTo>
                    <a:pt x="344323" y="10049"/>
                  </a:lnTo>
                  <a:lnTo>
                    <a:pt x="299630" y="22213"/>
                  </a:lnTo>
                  <a:lnTo>
                    <a:pt x="257018" y="38783"/>
                  </a:lnTo>
                  <a:lnTo>
                    <a:pt x="216746" y="59492"/>
                  </a:lnTo>
                  <a:lnTo>
                    <a:pt x="179076" y="84076"/>
                  </a:lnTo>
                  <a:lnTo>
                    <a:pt x="144266" y="112268"/>
                  </a:lnTo>
                  <a:lnTo>
                    <a:pt x="112578" y="143804"/>
                  </a:lnTo>
                  <a:lnTo>
                    <a:pt x="84271" y="178417"/>
                  </a:lnTo>
                  <a:lnTo>
                    <a:pt x="59605" y="215843"/>
                  </a:lnTo>
                  <a:lnTo>
                    <a:pt x="38841" y="255816"/>
                  </a:lnTo>
                  <a:lnTo>
                    <a:pt x="22238" y="298070"/>
                  </a:lnTo>
                  <a:lnTo>
                    <a:pt x="10057" y="342339"/>
                  </a:lnTo>
                  <a:lnTo>
                    <a:pt x="2557" y="388359"/>
                  </a:lnTo>
                  <a:lnTo>
                    <a:pt x="0" y="435863"/>
                  </a:lnTo>
                  <a:lnTo>
                    <a:pt x="2557" y="483407"/>
                  </a:lnTo>
                  <a:lnTo>
                    <a:pt x="10057" y="529536"/>
                  </a:lnTo>
                  <a:lnTo>
                    <a:pt x="22238" y="573974"/>
                  </a:lnTo>
                  <a:lnTo>
                    <a:pt x="38841" y="616446"/>
                  </a:lnTo>
                  <a:lnTo>
                    <a:pt x="59605" y="656674"/>
                  </a:lnTo>
                  <a:lnTo>
                    <a:pt x="84271" y="694383"/>
                  </a:lnTo>
                  <a:lnTo>
                    <a:pt x="112578" y="729295"/>
                  </a:lnTo>
                  <a:lnTo>
                    <a:pt x="144266" y="761135"/>
                  </a:lnTo>
                  <a:lnTo>
                    <a:pt x="179076" y="789627"/>
                  </a:lnTo>
                  <a:lnTo>
                    <a:pt x="216746" y="814493"/>
                  </a:lnTo>
                  <a:lnTo>
                    <a:pt x="257018" y="835458"/>
                  </a:lnTo>
                  <a:lnTo>
                    <a:pt x="299630" y="852245"/>
                  </a:lnTo>
                  <a:lnTo>
                    <a:pt x="344323" y="864578"/>
                  </a:lnTo>
                  <a:lnTo>
                    <a:pt x="390837" y="872180"/>
                  </a:lnTo>
                  <a:lnTo>
                    <a:pt x="438912" y="874776"/>
                  </a:lnTo>
                  <a:lnTo>
                    <a:pt x="486416" y="872180"/>
                  </a:lnTo>
                  <a:lnTo>
                    <a:pt x="532436" y="864578"/>
                  </a:lnTo>
                  <a:lnTo>
                    <a:pt x="576705" y="852245"/>
                  </a:lnTo>
                  <a:lnTo>
                    <a:pt x="618959" y="835458"/>
                  </a:lnTo>
                  <a:lnTo>
                    <a:pt x="658932" y="814493"/>
                  </a:lnTo>
                  <a:lnTo>
                    <a:pt x="696358" y="789627"/>
                  </a:lnTo>
                  <a:lnTo>
                    <a:pt x="730971" y="761135"/>
                  </a:lnTo>
                  <a:lnTo>
                    <a:pt x="762507" y="729295"/>
                  </a:lnTo>
                  <a:lnTo>
                    <a:pt x="790699" y="694383"/>
                  </a:lnTo>
                  <a:lnTo>
                    <a:pt x="815283" y="656674"/>
                  </a:lnTo>
                  <a:lnTo>
                    <a:pt x="835992" y="616446"/>
                  </a:lnTo>
                  <a:lnTo>
                    <a:pt x="852562" y="573974"/>
                  </a:lnTo>
                  <a:lnTo>
                    <a:pt x="864726" y="529536"/>
                  </a:lnTo>
                  <a:lnTo>
                    <a:pt x="872219" y="483407"/>
                  </a:lnTo>
                  <a:lnTo>
                    <a:pt x="874776" y="435863"/>
                  </a:lnTo>
                  <a:lnTo>
                    <a:pt x="872219" y="388359"/>
                  </a:lnTo>
                  <a:lnTo>
                    <a:pt x="864726" y="342339"/>
                  </a:lnTo>
                  <a:lnTo>
                    <a:pt x="852562" y="298070"/>
                  </a:lnTo>
                  <a:lnTo>
                    <a:pt x="835992" y="255816"/>
                  </a:lnTo>
                  <a:lnTo>
                    <a:pt x="815283" y="215843"/>
                  </a:lnTo>
                  <a:lnTo>
                    <a:pt x="790699" y="178417"/>
                  </a:lnTo>
                  <a:lnTo>
                    <a:pt x="762507" y="143804"/>
                  </a:lnTo>
                  <a:lnTo>
                    <a:pt x="730971" y="112268"/>
                  </a:lnTo>
                  <a:lnTo>
                    <a:pt x="696358" y="84076"/>
                  </a:lnTo>
                  <a:lnTo>
                    <a:pt x="658932" y="59492"/>
                  </a:lnTo>
                  <a:lnTo>
                    <a:pt x="618959" y="38783"/>
                  </a:lnTo>
                  <a:lnTo>
                    <a:pt x="576705" y="22213"/>
                  </a:lnTo>
                  <a:lnTo>
                    <a:pt x="532436" y="10049"/>
                  </a:lnTo>
                  <a:lnTo>
                    <a:pt x="486416" y="2556"/>
                  </a:lnTo>
                  <a:lnTo>
                    <a:pt x="438912" y="0"/>
                  </a:lnTo>
                  <a:close/>
                </a:path>
              </a:pathLst>
            </a:custGeom>
            <a:solidFill>
              <a:srgbClr val="2D2D38"/>
            </a:solidFill>
          </p:spPr>
          <p:txBody>
            <a:bodyPr wrap="square" lIns="0" tIns="0" rIns="0" bIns="0" rtlCol="0"/>
            <a:lstStyle/>
            <a:p>
              <a:endParaRPr/>
            </a:p>
          </p:txBody>
        </p:sp>
        <p:sp>
          <p:nvSpPr>
            <p:cNvPr id="77" name="object 55">
              <a:extLst>
                <a:ext uri="{FF2B5EF4-FFF2-40B4-BE49-F238E27FC236}">
                  <a16:creationId xmlns:a16="http://schemas.microsoft.com/office/drawing/2014/main" id="{2B4BA72A-3690-483D-A2CB-23CA0FCC351A}"/>
                </a:ext>
              </a:extLst>
            </p:cNvPr>
            <p:cNvSpPr/>
            <p:nvPr/>
          </p:nvSpPr>
          <p:spPr>
            <a:xfrm>
              <a:off x="7824217" y="3093719"/>
              <a:ext cx="768350" cy="768350"/>
            </a:xfrm>
            <a:custGeom>
              <a:avLst/>
              <a:gdLst/>
              <a:ahLst/>
              <a:cxnLst/>
              <a:rect l="l" t="t" r="r" b="b"/>
              <a:pathLst>
                <a:path w="768350" h="768350">
                  <a:moveTo>
                    <a:pt x="384048" y="0"/>
                  </a:moveTo>
                  <a:lnTo>
                    <a:pt x="336226" y="3021"/>
                  </a:lnTo>
                  <a:lnTo>
                    <a:pt x="290077" y="11836"/>
                  </a:lnTo>
                  <a:lnTo>
                    <a:pt x="245976" y="26071"/>
                  </a:lnTo>
                  <a:lnTo>
                    <a:pt x="204297" y="45349"/>
                  </a:lnTo>
                  <a:lnTo>
                    <a:pt x="165416" y="69297"/>
                  </a:lnTo>
                  <a:lnTo>
                    <a:pt x="129705" y="97541"/>
                  </a:lnTo>
                  <a:lnTo>
                    <a:pt x="97541" y="129705"/>
                  </a:lnTo>
                  <a:lnTo>
                    <a:pt x="69297" y="165416"/>
                  </a:lnTo>
                  <a:lnTo>
                    <a:pt x="45349" y="204297"/>
                  </a:lnTo>
                  <a:lnTo>
                    <a:pt x="26071" y="245976"/>
                  </a:lnTo>
                  <a:lnTo>
                    <a:pt x="11836" y="290077"/>
                  </a:lnTo>
                  <a:lnTo>
                    <a:pt x="3021" y="336226"/>
                  </a:lnTo>
                  <a:lnTo>
                    <a:pt x="0" y="384048"/>
                  </a:lnTo>
                  <a:lnTo>
                    <a:pt x="3021" y="432469"/>
                  </a:lnTo>
                  <a:lnTo>
                    <a:pt x="11836" y="479025"/>
                  </a:lnTo>
                  <a:lnTo>
                    <a:pt x="26071" y="523368"/>
                  </a:lnTo>
                  <a:lnTo>
                    <a:pt x="45349" y="565146"/>
                  </a:lnTo>
                  <a:lnTo>
                    <a:pt x="69297" y="604011"/>
                  </a:lnTo>
                  <a:lnTo>
                    <a:pt x="97541" y="639613"/>
                  </a:lnTo>
                  <a:lnTo>
                    <a:pt x="129705" y="671603"/>
                  </a:lnTo>
                  <a:lnTo>
                    <a:pt x="165416" y="699630"/>
                  </a:lnTo>
                  <a:lnTo>
                    <a:pt x="204297" y="723345"/>
                  </a:lnTo>
                  <a:lnTo>
                    <a:pt x="245976" y="742399"/>
                  </a:lnTo>
                  <a:lnTo>
                    <a:pt x="290077" y="756442"/>
                  </a:lnTo>
                  <a:lnTo>
                    <a:pt x="336226" y="765124"/>
                  </a:lnTo>
                  <a:lnTo>
                    <a:pt x="384048" y="768096"/>
                  </a:lnTo>
                  <a:lnTo>
                    <a:pt x="432469" y="765124"/>
                  </a:lnTo>
                  <a:lnTo>
                    <a:pt x="479025" y="756442"/>
                  </a:lnTo>
                  <a:lnTo>
                    <a:pt x="523368" y="742399"/>
                  </a:lnTo>
                  <a:lnTo>
                    <a:pt x="565146" y="723345"/>
                  </a:lnTo>
                  <a:lnTo>
                    <a:pt x="604011" y="699630"/>
                  </a:lnTo>
                  <a:lnTo>
                    <a:pt x="639613" y="671603"/>
                  </a:lnTo>
                  <a:lnTo>
                    <a:pt x="671603" y="639613"/>
                  </a:lnTo>
                  <a:lnTo>
                    <a:pt x="699630" y="604011"/>
                  </a:lnTo>
                  <a:lnTo>
                    <a:pt x="723345" y="565146"/>
                  </a:lnTo>
                  <a:lnTo>
                    <a:pt x="742399" y="523368"/>
                  </a:lnTo>
                  <a:lnTo>
                    <a:pt x="756442" y="479025"/>
                  </a:lnTo>
                  <a:lnTo>
                    <a:pt x="765124" y="432469"/>
                  </a:lnTo>
                  <a:lnTo>
                    <a:pt x="768096" y="384048"/>
                  </a:lnTo>
                  <a:lnTo>
                    <a:pt x="765124" y="336226"/>
                  </a:lnTo>
                  <a:lnTo>
                    <a:pt x="756442" y="290077"/>
                  </a:lnTo>
                  <a:lnTo>
                    <a:pt x="742399" y="245976"/>
                  </a:lnTo>
                  <a:lnTo>
                    <a:pt x="723345" y="204297"/>
                  </a:lnTo>
                  <a:lnTo>
                    <a:pt x="699630" y="165416"/>
                  </a:lnTo>
                  <a:lnTo>
                    <a:pt x="671603" y="129705"/>
                  </a:lnTo>
                  <a:lnTo>
                    <a:pt x="639613" y="97541"/>
                  </a:lnTo>
                  <a:lnTo>
                    <a:pt x="604011" y="69297"/>
                  </a:lnTo>
                  <a:lnTo>
                    <a:pt x="565146" y="45349"/>
                  </a:lnTo>
                  <a:lnTo>
                    <a:pt x="523368" y="26071"/>
                  </a:lnTo>
                  <a:lnTo>
                    <a:pt x="479025" y="11836"/>
                  </a:lnTo>
                  <a:lnTo>
                    <a:pt x="432469" y="3021"/>
                  </a:lnTo>
                  <a:lnTo>
                    <a:pt x="384048" y="0"/>
                  </a:lnTo>
                  <a:close/>
                </a:path>
              </a:pathLst>
            </a:custGeom>
            <a:solidFill>
              <a:srgbClr val="797991"/>
            </a:solidFill>
          </p:spPr>
          <p:txBody>
            <a:bodyPr wrap="square" lIns="0" tIns="0" rIns="0" bIns="0" rtlCol="0"/>
            <a:lstStyle/>
            <a:p>
              <a:endParaRPr/>
            </a:p>
          </p:txBody>
        </p:sp>
        <p:sp>
          <p:nvSpPr>
            <p:cNvPr id="78" name="object 56">
              <a:extLst>
                <a:ext uri="{FF2B5EF4-FFF2-40B4-BE49-F238E27FC236}">
                  <a16:creationId xmlns:a16="http://schemas.microsoft.com/office/drawing/2014/main" id="{59185750-D271-4B23-BF7E-6E0B8A59AE0B}"/>
                </a:ext>
              </a:extLst>
            </p:cNvPr>
            <p:cNvSpPr/>
            <p:nvPr/>
          </p:nvSpPr>
          <p:spPr>
            <a:xfrm>
              <a:off x="7796784" y="3236975"/>
              <a:ext cx="82550" cy="280670"/>
            </a:xfrm>
            <a:custGeom>
              <a:avLst/>
              <a:gdLst/>
              <a:ahLst/>
              <a:cxnLst/>
              <a:rect l="l" t="t" r="r" b="b"/>
              <a:pathLst>
                <a:path w="82550" h="280670">
                  <a:moveTo>
                    <a:pt x="9144" y="252983"/>
                  </a:moveTo>
                  <a:lnTo>
                    <a:pt x="3048" y="256031"/>
                  </a:lnTo>
                  <a:lnTo>
                    <a:pt x="3048" y="280415"/>
                  </a:lnTo>
                  <a:lnTo>
                    <a:pt x="12192" y="280415"/>
                  </a:lnTo>
                  <a:lnTo>
                    <a:pt x="9144" y="252983"/>
                  </a:lnTo>
                  <a:close/>
                </a:path>
                <a:path w="82550" h="280670">
                  <a:moveTo>
                    <a:pt x="3048" y="219455"/>
                  </a:moveTo>
                  <a:lnTo>
                    <a:pt x="0" y="237743"/>
                  </a:lnTo>
                  <a:lnTo>
                    <a:pt x="0" y="246887"/>
                  </a:lnTo>
                  <a:lnTo>
                    <a:pt x="9144" y="246887"/>
                  </a:lnTo>
                  <a:lnTo>
                    <a:pt x="9144" y="222503"/>
                  </a:lnTo>
                  <a:lnTo>
                    <a:pt x="3048" y="219455"/>
                  </a:lnTo>
                  <a:close/>
                </a:path>
                <a:path w="82550" h="280670">
                  <a:moveTo>
                    <a:pt x="3048" y="185927"/>
                  </a:moveTo>
                  <a:lnTo>
                    <a:pt x="3048" y="213359"/>
                  </a:lnTo>
                  <a:lnTo>
                    <a:pt x="9144" y="213359"/>
                  </a:lnTo>
                  <a:lnTo>
                    <a:pt x="12192" y="195071"/>
                  </a:lnTo>
                  <a:lnTo>
                    <a:pt x="12192" y="188975"/>
                  </a:lnTo>
                  <a:lnTo>
                    <a:pt x="3048" y="185927"/>
                  </a:lnTo>
                  <a:close/>
                </a:path>
                <a:path w="82550" h="280670">
                  <a:moveTo>
                    <a:pt x="9144" y="152399"/>
                  </a:moveTo>
                  <a:lnTo>
                    <a:pt x="9144" y="155447"/>
                  </a:lnTo>
                  <a:lnTo>
                    <a:pt x="6096" y="179831"/>
                  </a:lnTo>
                  <a:lnTo>
                    <a:pt x="15240" y="179831"/>
                  </a:lnTo>
                  <a:lnTo>
                    <a:pt x="18288" y="155447"/>
                  </a:lnTo>
                  <a:lnTo>
                    <a:pt x="9144" y="152399"/>
                  </a:lnTo>
                  <a:close/>
                </a:path>
                <a:path w="82550" h="280670">
                  <a:moveTo>
                    <a:pt x="18288" y="121919"/>
                  </a:moveTo>
                  <a:lnTo>
                    <a:pt x="12192" y="146303"/>
                  </a:lnTo>
                  <a:lnTo>
                    <a:pt x="18288" y="146303"/>
                  </a:lnTo>
                  <a:lnTo>
                    <a:pt x="24384" y="124967"/>
                  </a:lnTo>
                  <a:lnTo>
                    <a:pt x="18288" y="121919"/>
                  </a:lnTo>
                  <a:close/>
                </a:path>
                <a:path w="82550" h="280670">
                  <a:moveTo>
                    <a:pt x="27432" y="88391"/>
                  </a:moveTo>
                  <a:lnTo>
                    <a:pt x="21336" y="112775"/>
                  </a:lnTo>
                  <a:lnTo>
                    <a:pt x="27432" y="115823"/>
                  </a:lnTo>
                  <a:lnTo>
                    <a:pt x="36576" y="91439"/>
                  </a:lnTo>
                  <a:lnTo>
                    <a:pt x="27432" y="88391"/>
                  </a:lnTo>
                  <a:close/>
                </a:path>
                <a:path w="82550" h="280670">
                  <a:moveTo>
                    <a:pt x="42672" y="57911"/>
                  </a:moveTo>
                  <a:lnTo>
                    <a:pt x="30480" y="82295"/>
                  </a:lnTo>
                  <a:lnTo>
                    <a:pt x="39624" y="85343"/>
                  </a:lnTo>
                  <a:lnTo>
                    <a:pt x="39624" y="79247"/>
                  </a:lnTo>
                  <a:lnTo>
                    <a:pt x="48768" y="60959"/>
                  </a:lnTo>
                  <a:lnTo>
                    <a:pt x="42672" y="57911"/>
                  </a:lnTo>
                  <a:close/>
                </a:path>
                <a:path w="82550" h="280670">
                  <a:moveTo>
                    <a:pt x="57912" y="27431"/>
                  </a:moveTo>
                  <a:lnTo>
                    <a:pt x="51816" y="42671"/>
                  </a:lnTo>
                  <a:lnTo>
                    <a:pt x="45720" y="51815"/>
                  </a:lnTo>
                  <a:lnTo>
                    <a:pt x="54864" y="54863"/>
                  </a:lnTo>
                  <a:lnTo>
                    <a:pt x="57912" y="45719"/>
                  </a:lnTo>
                  <a:lnTo>
                    <a:pt x="64008" y="33527"/>
                  </a:lnTo>
                  <a:lnTo>
                    <a:pt x="57912" y="27431"/>
                  </a:lnTo>
                  <a:close/>
                </a:path>
                <a:path w="82550" h="280670">
                  <a:moveTo>
                    <a:pt x="76200" y="0"/>
                  </a:moveTo>
                  <a:lnTo>
                    <a:pt x="70104" y="6095"/>
                  </a:lnTo>
                  <a:lnTo>
                    <a:pt x="64008" y="21335"/>
                  </a:lnTo>
                  <a:lnTo>
                    <a:pt x="70104" y="27431"/>
                  </a:lnTo>
                  <a:lnTo>
                    <a:pt x="79248" y="12191"/>
                  </a:lnTo>
                  <a:lnTo>
                    <a:pt x="82296" y="6095"/>
                  </a:lnTo>
                  <a:lnTo>
                    <a:pt x="76200" y="0"/>
                  </a:lnTo>
                  <a:close/>
                </a:path>
              </a:pathLst>
            </a:custGeom>
            <a:solidFill>
              <a:srgbClr val="FFE600"/>
            </a:solidFill>
          </p:spPr>
          <p:txBody>
            <a:bodyPr wrap="square" lIns="0" tIns="0" rIns="0" bIns="0" rtlCol="0"/>
            <a:lstStyle/>
            <a:p>
              <a:endParaRPr/>
            </a:p>
          </p:txBody>
        </p:sp>
        <p:sp>
          <p:nvSpPr>
            <p:cNvPr id="79" name="object 57">
              <a:extLst>
                <a:ext uri="{FF2B5EF4-FFF2-40B4-BE49-F238E27FC236}">
                  <a16:creationId xmlns:a16="http://schemas.microsoft.com/office/drawing/2014/main" id="{0CEF3585-01F3-441A-ACAF-9DF973DA0691}"/>
                </a:ext>
              </a:extLst>
            </p:cNvPr>
            <p:cNvSpPr/>
            <p:nvPr/>
          </p:nvSpPr>
          <p:spPr>
            <a:xfrm>
              <a:off x="7879081" y="3072383"/>
              <a:ext cx="243840" cy="164592"/>
            </a:xfrm>
            <a:prstGeom prst="rect">
              <a:avLst/>
            </a:prstGeom>
            <a:blipFill>
              <a:blip r:embed="rId8" cstate="print"/>
              <a:stretch>
                <a:fillRect/>
              </a:stretch>
            </a:blipFill>
          </p:spPr>
          <p:txBody>
            <a:bodyPr wrap="square" lIns="0" tIns="0" rIns="0" bIns="0" rtlCol="0"/>
            <a:lstStyle/>
            <a:p>
              <a:endParaRPr/>
            </a:p>
          </p:txBody>
        </p:sp>
        <p:sp>
          <p:nvSpPr>
            <p:cNvPr id="80" name="object 58">
              <a:extLst>
                <a:ext uri="{FF2B5EF4-FFF2-40B4-BE49-F238E27FC236}">
                  <a16:creationId xmlns:a16="http://schemas.microsoft.com/office/drawing/2014/main" id="{77B036DB-2192-4732-B07A-7B2447F67CB1}"/>
                </a:ext>
              </a:extLst>
            </p:cNvPr>
            <p:cNvSpPr/>
            <p:nvPr/>
          </p:nvSpPr>
          <p:spPr>
            <a:xfrm>
              <a:off x="8129017" y="3063239"/>
              <a:ext cx="283845" cy="60960"/>
            </a:xfrm>
            <a:custGeom>
              <a:avLst/>
              <a:gdLst/>
              <a:ahLst/>
              <a:cxnLst/>
              <a:rect l="l" t="t" r="r" b="b"/>
              <a:pathLst>
                <a:path w="283845" h="60960">
                  <a:moveTo>
                    <a:pt x="24384" y="3048"/>
                  </a:moveTo>
                  <a:lnTo>
                    <a:pt x="0" y="9144"/>
                  </a:lnTo>
                  <a:lnTo>
                    <a:pt x="0" y="15240"/>
                  </a:lnTo>
                  <a:lnTo>
                    <a:pt x="24384" y="12192"/>
                  </a:lnTo>
                  <a:lnTo>
                    <a:pt x="24384" y="3048"/>
                  </a:lnTo>
                  <a:close/>
                </a:path>
                <a:path w="283845" h="60960">
                  <a:moveTo>
                    <a:pt x="57912" y="0"/>
                  </a:moveTo>
                  <a:lnTo>
                    <a:pt x="39624" y="3048"/>
                  </a:lnTo>
                  <a:lnTo>
                    <a:pt x="33528" y="3048"/>
                  </a:lnTo>
                  <a:lnTo>
                    <a:pt x="33528" y="12192"/>
                  </a:lnTo>
                  <a:lnTo>
                    <a:pt x="39624" y="9144"/>
                  </a:lnTo>
                  <a:lnTo>
                    <a:pt x="57912" y="9144"/>
                  </a:lnTo>
                  <a:lnTo>
                    <a:pt x="57912" y="0"/>
                  </a:lnTo>
                  <a:close/>
                </a:path>
                <a:path w="283845" h="60960">
                  <a:moveTo>
                    <a:pt x="91440" y="0"/>
                  </a:moveTo>
                  <a:lnTo>
                    <a:pt x="67056" y="0"/>
                  </a:lnTo>
                  <a:lnTo>
                    <a:pt x="67056" y="9144"/>
                  </a:lnTo>
                  <a:lnTo>
                    <a:pt x="91440" y="9144"/>
                  </a:lnTo>
                  <a:lnTo>
                    <a:pt x="91440" y="0"/>
                  </a:lnTo>
                  <a:close/>
                </a:path>
                <a:path w="283845" h="60960">
                  <a:moveTo>
                    <a:pt x="100584" y="0"/>
                  </a:moveTo>
                  <a:lnTo>
                    <a:pt x="100584" y="9144"/>
                  </a:lnTo>
                  <a:lnTo>
                    <a:pt x="124968" y="9144"/>
                  </a:lnTo>
                  <a:lnTo>
                    <a:pt x="124968" y="3048"/>
                  </a:lnTo>
                  <a:lnTo>
                    <a:pt x="121920" y="3048"/>
                  </a:lnTo>
                  <a:lnTo>
                    <a:pt x="100584" y="0"/>
                  </a:lnTo>
                  <a:close/>
                </a:path>
                <a:path w="283845" h="60960">
                  <a:moveTo>
                    <a:pt x="134112" y="3048"/>
                  </a:moveTo>
                  <a:lnTo>
                    <a:pt x="131064" y="12192"/>
                  </a:lnTo>
                  <a:lnTo>
                    <a:pt x="158496" y="15240"/>
                  </a:lnTo>
                  <a:lnTo>
                    <a:pt x="158496" y="6096"/>
                  </a:lnTo>
                  <a:lnTo>
                    <a:pt x="134112" y="3048"/>
                  </a:lnTo>
                  <a:close/>
                </a:path>
                <a:path w="283845" h="60960">
                  <a:moveTo>
                    <a:pt x="167640" y="9144"/>
                  </a:moveTo>
                  <a:lnTo>
                    <a:pt x="164592" y="15240"/>
                  </a:lnTo>
                  <a:lnTo>
                    <a:pt x="188976" y="21336"/>
                  </a:lnTo>
                  <a:lnTo>
                    <a:pt x="192024" y="15240"/>
                  </a:lnTo>
                  <a:lnTo>
                    <a:pt x="167640" y="9144"/>
                  </a:lnTo>
                  <a:close/>
                </a:path>
                <a:path w="283845" h="60960">
                  <a:moveTo>
                    <a:pt x="198120" y="15240"/>
                  </a:moveTo>
                  <a:lnTo>
                    <a:pt x="198120" y="24384"/>
                  </a:lnTo>
                  <a:lnTo>
                    <a:pt x="201168" y="27432"/>
                  </a:lnTo>
                  <a:lnTo>
                    <a:pt x="219456" y="33528"/>
                  </a:lnTo>
                  <a:lnTo>
                    <a:pt x="222504" y="24384"/>
                  </a:lnTo>
                  <a:lnTo>
                    <a:pt x="204215" y="18288"/>
                  </a:lnTo>
                  <a:lnTo>
                    <a:pt x="198120" y="15240"/>
                  </a:lnTo>
                  <a:close/>
                </a:path>
                <a:path w="283845" h="60960">
                  <a:moveTo>
                    <a:pt x="231647" y="27432"/>
                  </a:moveTo>
                  <a:lnTo>
                    <a:pt x="228600" y="36576"/>
                  </a:lnTo>
                  <a:lnTo>
                    <a:pt x="237744" y="39624"/>
                  </a:lnTo>
                  <a:lnTo>
                    <a:pt x="249936" y="45720"/>
                  </a:lnTo>
                  <a:lnTo>
                    <a:pt x="256032" y="36576"/>
                  </a:lnTo>
                  <a:lnTo>
                    <a:pt x="240792" y="30480"/>
                  </a:lnTo>
                  <a:lnTo>
                    <a:pt x="231647" y="27432"/>
                  </a:lnTo>
                  <a:close/>
                </a:path>
                <a:path w="283845" h="60960">
                  <a:moveTo>
                    <a:pt x="262128" y="42672"/>
                  </a:moveTo>
                  <a:lnTo>
                    <a:pt x="259079" y="48768"/>
                  </a:lnTo>
                  <a:lnTo>
                    <a:pt x="274320" y="57912"/>
                  </a:lnTo>
                  <a:lnTo>
                    <a:pt x="280416" y="60960"/>
                  </a:lnTo>
                  <a:lnTo>
                    <a:pt x="283464" y="51816"/>
                  </a:lnTo>
                  <a:lnTo>
                    <a:pt x="277368" y="48768"/>
                  </a:lnTo>
                  <a:lnTo>
                    <a:pt x="262128" y="42672"/>
                  </a:lnTo>
                  <a:close/>
                </a:path>
              </a:pathLst>
            </a:custGeom>
            <a:solidFill>
              <a:srgbClr val="FFE600"/>
            </a:solidFill>
          </p:spPr>
          <p:txBody>
            <a:bodyPr wrap="square" lIns="0" tIns="0" rIns="0" bIns="0" rtlCol="0"/>
            <a:lstStyle/>
            <a:p>
              <a:endParaRPr/>
            </a:p>
          </p:txBody>
        </p:sp>
        <p:sp>
          <p:nvSpPr>
            <p:cNvPr id="81" name="object 59">
              <a:extLst>
                <a:ext uri="{FF2B5EF4-FFF2-40B4-BE49-F238E27FC236}">
                  <a16:creationId xmlns:a16="http://schemas.microsoft.com/office/drawing/2014/main" id="{174A3599-9C68-406F-8FFD-492B72D6939A}"/>
                </a:ext>
              </a:extLst>
            </p:cNvPr>
            <p:cNvSpPr/>
            <p:nvPr/>
          </p:nvSpPr>
          <p:spPr>
            <a:xfrm>
              <a:off x="8415529" y="3121151"/>
              <a:ext cx="185927" cy="228600"/>
            </a:xfrm>
            <a:prstGeom prst="rect">
              <a:avLst/>
            </a:prstGeom>
            <a:blipFill>
              <a:blip r:embed="rId9" cstate="print"/>
              <a:stretch>
                <a:fillRect/>
              </a:stretch>
            </a:blipFill>
          </p:spPr>
          <p:txBody>
            <a:bodyPr wrap="square" lIns="0" tIns="0" rIns="0" bIns="0" rtlCol="0"/>
            <a:lstStyle/>
            <a:p>
              <a:endParaRPr/>
            </a:p>
          </p:txBody>
        </p:sp>
        <p:sp>
          <p:nvSpPr>
            <p:cNvPr id="82" name="object 60">
              <a:extLst>
                <a:ext uri="{FF2B5EF4-FFF2-40B4-BE49-F238E27FC236}">
                  <a16:creationId xmlns:a16="http://schemas.microsoft.com/office/drawing/2014/main" id="{DF125ADA-F78A-473B-942F-A2071EF4EC0C}"/>
                </a:ext>
              </a:extLst>
            </p:cNvPr>
            <p:cNvSpPr/>
            <p:nvPr/>
          </p:nvSpPr>
          <p:spPr>
            <a:xfrm>
              <a:off x="8580121" y="3352799"/>
              <a:ext cx="43180" cy="289560"/>
            </a:xfrm>
            <a:custGeom>
              <a:avLst/>
              <a:gdLst/>
              <a:ahLst/>
              <a:cxnLst/>
              <a:rect l="l" t="t" r="r" b="b"/>
              <a:pathLst>
                <a:path w="43179" h="289560">
                  <a:moveTo>
                    <a:pt x="24383" y="0"/>
                  </a:moveTo>
                  <a:lnTo>
                    <a:pt x="15239" y="3048"/>
                  </a:lnTo>
                  <a:lnTo>
                    <a:pt x="21335" y="27432"/>
                  </a:lnTo>
                  <a:lnTo>
                    <a:pt x="30479" y="24384"/>
                  </a:lnTo>
                  <a:lnTo>
                    <a:pt x="24383" y="0"/>
                  </a:lnTo>
                  <a:close/>
                </a:path>
                <a:path w="43179" h="289560">
                  <a:moveTo>
                    <a:pt x="33527" y="33528"/>
                  </a:moveTo>
                  <a:lnTo>
                    <a:pt x="24383" y="36576"/>
                  </a:lnTo>
                  <a:lnTo>
                    <a:pt x="27431" y="39624"/>
                  </a:lnTo>
                  <a:lnTo>
                    <a:pt x="30479" y="60960"/>
                  </a:lnTo>
                  <a:lnTo>
                    <a:pt x="36575" y="57912"/>
                  </a:lnTo>
                  <a:lnTo>
                    <a:pt x="33527" y="39624"/>
                  </a:lnTo>
                  <a:lnTo>
                    <a:pt x="33527" y="33528"/>
                  </a:lnTo>
                  <a:close/>
                </a:path>
                <a:path w="43179" h="289560">
                  <a:moveTo>
                    <a:pt x="39623" y="67056"/>
                  </a:moveTo>
                  <a:lnTo>
                    <a:pt x="30479" y="67056"/>
                  </a:lnTo>
                  <a:lnTo>
                    <a:pt x="33527" y="82296"/>
                  </a:lnTo>
                  <a:lnTo>
                    <a:pt x="33527" y="91440"/>
                  </a:lnTo>
                  <a:lnTo>
                    <a:pt x="42671" y="91440"/>
                  </a:lnTo>
                  <a:lnTo>
                    <a:pt x="39623" y="79248"/>
                  </a:lnTo>
                  <a:lnTo>
                    <a:pt x="39623" y="67056"/>
                  </a:lnTo>
                  <a:close/>
                </a:path>
                <a:path w="43179" h="289560">
                  <a:moveTo>
                    <a:pt x="42671" y="100584"/>
                  </a:moveTo>
                  <a:lnTo>
                    <a:pt x="33527" y="100584"/>
                  </a:lnTo>
                  <a:lnTo>
                    <a:pt x="33527" y="124968"/>
                  </a:lnTo>
                  <a:lnTo>
                    <a:pt x="42671" y="124968"/>
                  </a:lnTo>
                  <a:lnTo>
                    <a:pt x="42671" y="100584"/>
                  </a:lnTo>
                  <a:close/>
                </a:path>
                <a:path w="43179" h="289560">
                  <a:moveTo>
                    <a:pt x="42671" y="134112"/>
                  </a:moveTo>
                  <a:lnTo>
                    <a:pt x="33527" y="134112"/>
                  </a:lnTo>
                  <a:lnTo>
                    <a:pt x="33527" y="158496"/>
                  </a:lnTo>
                  <a:lnTo>
                    <a:pt x="39623" y="158496"/>
                  </a:lnTo>
                  <a:lnTo>
                    <a:pt x="42671" y="134112"/>
                  </a:lnTo>
                  <a:close/>
                </a:path>
                <a:path w="43179" h="289560">
                  <a:moveTo>
                    <a:pt x="39623" y="167640"/>
                  </a:moveTo>
                  <a:lnTo>
                    <a:pt x="30479" y="167640"/>
                  </a:lnTo>
                  <a:lnTo>
                    <a:pt x="27431" y="192024"/>
                  </a:lnTo>
                  <a:lnTo>
                    <a:pt x="36575" y="192024"/>
                  </a:lnTo>
                  <a:lnTo>
                    <a:pt x="39623" y="167640"/>
                  </a:lnTo>
                  <a:close/>
                </a:path>
                <a:path w="43179" h="289560">
                  <a:moveTo>
                    <a:pt x="33527" y="201168"/>
                  </a:moveTo>
                  <a:lnTo>
                    <a:pt x="27431" y="201168"/>
                  </a:lnTo>
                  <a:lnTo>
                    <a:pt x="27431" y="204215"/>
                  </a:lnTo>
                  <a:lnTo>
                    <a:pt x="21335" y="222504"/>
                  </a:lnTo>
                  <a:lnTo>
                    <a:pt x="30479" y="225552"/>
                  </a:lnTo>
                  <a:lnTo>
                    <a:pt x="33527" y="204215"/>
                  </a:lnTo>
                  <a:lnTo>
                    <a:pt x="33527" y="201168"/>
                  </a:lnTo>
                  <a:close/>
                </a:path>
                <a:path w="43179" h="289560">
                  <a:moveTo>
                    <a:pt x="18287" y="231647"/>
                  </a:moveTo>
                  <a:lnTo>
                    <a:pt x="15239" y="240792"/>
                  </a:lnTo>
                  <a:lnTo>
                    <a:pt x="12191" y="256032"/>
                  </a:lnTo>
                  <a:lnTo>
                    <a:pt x="18287" y="259079"/>
                  </a:lnTo>
                  <a:lnTo>
                    <a:pt x="24383" y="243840"/>
                  </a:lnTo>
                  <a:lnTo>
                    <a:pt x="27431" y="234696"/>
                  </a:lnTo>
                  <a:lnTo>
                    <a:pt x="18287" y="231647"/>
                  </a:lnTo>
                  <a:close/>
                </a:path>
                <a:path w="43179" h="289560">
                  <a:moveTo>
                    <a:pt x="9143" y="262128"/>
                  </a:moveTo>
                  <a:lnTo>
                    <a:pt x="3047" y="280416"/>
                  </a:lnTo>
                  <a:lnTo>
                    <a:pt x="0" y="286512"/>
                  </a:lnTo>
                  <a:lnTo>
                    <a:pt x="6095" y="289560"/>
                  </a:lnTo>
                  <a:lnTo>
                    <a:pt x="9143" y="283464"/>
                  </a:lnTo>
                  <a:lnTo>
                    <a:pt x="15239" y="265176"/>
                  </a:lnTo>
                  <a:lnTo>
                    <a:pt x="9143" y="262128"/>
                  </a:lnTo>
                  <a:close/>
                </a:path>
              </a:pathLst>
            </a:custGeom>
            <a:solidFill>
              <a:srgbClr val="FFE600"/>
            </a:solidFill>
          </p:spPr>
          <p:txBody>
            <a:bodyPr wrap="square" lIns="0" tIns="0" rIns="0" bIns="0" rtlCol="0"/>
            <a:lstStyle/>
            <a:p>
              <a:endParaRPr/>
            </a:p>
          </p:txBody>
        </p:sp>
        <p:sp>
          <p:nvSpPr>
            <p:cNvPr id="83" name="object 61">
              <a:extLst>
                <a:ext uri="{FF2B5EF4-FFF2-40B4-BE49-F238E27FC236}">
                  <a16:creationId xmlns:a16="http://schemas.microsoft.com/office/drawing/2014/main" id="{AB20757D-40AE-49F8-A2EA-D01B8F07F0C9}"/>
                </a:ext>
              </a:extLst>
            </p:cNvPr>
            <p:cNvSpPr/>
            <p:nvPr/>
          </p:nvSpPr>
          <p:spPr>
            <a:xfrm>
              <a:off x="8372857" y="3645407"/>
              <a:ext cx="210311" cy="207263"/>
            </a:xfrm>
            <a:prstGeom prst="rect">
              <a:avLst/>
            </a:prstGeom>
            <a:blipFill>
              <a:blip r:embed="rId10" cstate="print"/>
              <a:stretch>
                <a:fillRect/>
              </a:stretch>
            </a:blipFill>
          </p:spPr>
          <p:txBody>
            <a:bodyPr wrap="square" lIns="0" tIns="0" rIns="0" bIns="0" rtlCol="0"/>
            <a:lstStyle/>
            <a:p>
              <a:endParaRPr/>
            </a:p>
          </p:txBody>
        </p:sp>
        <p:sp>
          <p:nvSpPr>
            <p:cNvPr id="84" name="object 62">
              <a:extLst>
                <a:ext uri="{FF2B5EF4-FFF2-40B4-BE49-F238E27FC236}">
                  <a16:creationId xmlns:a16="http://schemas.microsoft.com/office/drawing/2014/main" id="{7019446A-76A9-4AC2-B0CB-BAEC2B7C0C42}"/>
                </a:ext>
              </a:extLst>
            </p:cNvPr>
            <p:cNvSpPr/>
            <p:nvPr/>
          </p:nvSpPr>
          <p:spPr>
            <a:xfrm>
              <a:off x="7799832" y="3517392"/>
              <a:ext cx="570230" cy="368935"/>
            </a:xfrm>
            <a:custGeom>
              <a:avLst/>
              <a:gdLst/>
              <a:ahLst/>
              <a:cxnLst/>
              <a:rect l="l" t="t" r="r" b="b"/>
              <a:pathLst>
                <a:path w="570229" h="368935">
                  <a:moveTo>
                    <a:pt x="12192" y="24384"/>
                  </a:moveTo>
                  <a:lnTo>
                    <a:pt x="9144" y="0"/>
                  </a:lnTo>
                  <a:lnTo>
                    <a:pt x="0" y="0"/>
                  </a:lnTo>
                  <a:lnTo>
                    <a:pt x="3048" y="24384"/>
                  </a:lnTo>
                  <a:lnTo>
                    <a:pt x="12192" y="24384"/>
                  </a:lnTo>
                  <a:close/>
                </a:path>
                <a:path w="570229" h="368935">
                  <a:moveTo>
                    <a:pt x="18288" y="54864"/>
                  </a:moveTo>
                  <a:lnTo>
                    <a:pt x="15240" y="39624"/>
                  </a:lnTo>
                  <a:lnTo>
                    <a:pt x="12192" y="30480"/>
                  </a:lnTo>
                  <a:lnTo>
                    <a:pt x="6096" y="33528"/>
                  </a:lnTo>
                  <a:lnTo>
                    <a:pt x="6096" y="39624"/>
                  </a:lnTo>
                  <a:lnTo>
                    <a:pt x="12192" y="57912"/>
                  </a:lnTo>
                  <a:lnTo>
                    <a:pt x="18288" y="54864"/>
                  </a:lnTo>
                  <a:close/>
                </a:path>
                <a:path w="570229" h="368935">
                  <a:moveTo>
                    <a:pt x="27432" y="88392"/>
                  </a:moveTo>
                  <a:lnTo>
                    <a:pt x="21336" y="64008"/>
                  </a:lnTo>
                  <a:lnTo>
                    <a:pt x="12192" y="67056"/>
                  </a:lnTo>
                  <a:lnTo>
                    <a:pt x="15240" y="79248"/>
                  </a:lnTo>
                  <a:lnTo>
                    <a:pt x="21336" y="91440"/>
                  </a:lnTo>
                  <a:lnTo>
                    <a:pt x="27432" y="88392"/>
                  </a:lnTo>
                  <a:close/>
                </a:path>
                <a:path w="570229" h="368935">
                  <a:moveTo>
                    <a:pt x="39624" y="118872"/>
                  </a:moveTo>
                  <a:lnTo>
                    <a:pt x="36576" y="112776"/>
                  </a:lnTo>
                  <a:lnTo>
                    <a:pt x="30480" y="94488"/>
                  </a:lnTo>
                  <a:lnTo>
                    <a:pt x="24384" y="97536"/>
                  </a:lnTo>
                  <a:lnTo>
                    <a:pt x="30480" y="118872"/>
                  </a:lnTo>
                  <a:lnTo>
                    <a:pt x="33528" y="121920"/>
                  </a:lnTo>
                  <a:lnTo>
                    <a:pt x="39624" y="118872"/>
                  </a:lnTo>
                  <a:close/>
                </a:path>
                <a:path w="570229" h="368935">
                  <a:moveTo>
                    <a:pt x="54864" y="149352"/>
                  </a:moveTo>
                  <a:lnTo>
                    <a:pt x="42672" y="124968"/>
                  </a:lnTo>
                  <a:lnTo>
                    <a:pt x="36576" y="128016"/>
                  </a:lnTo>
                  <a:lnTo>
                    <a:pt x="45720" y="152400"/>
                  </a:lnTo>
                  <a:lnTo>
                    <a:pt x="54864" y="149352"/>
                  </a:lnTo>
                  <a:close/>
                </a:path>
                <a:path w="570229" h="368935">
                  <a:moveTo>
                    <a:pt x="70104" y="176784"/>
                  </a:moveTo>
                  <a:lnTo>
                    <a:pt x="57912" y="155448"/>
                  </a:lnTo>
                  <a:lnTo>
                    <a:pt x="51816" y="158496"/>
                  </a:lnTo>
                  <a:lnTo>
                    <a:pt x="64008" y="179832"/>
                  </a:lnTo>
                  <a:lnTo>
                    <a:pt x="70104" y="176784"/>
                  </a:lnTo>
                  <a:close/>
                </a:path>
                <a:path w="570229" h="368935">
                  <a:moveTo>
                    <a:pt x="91440" y="204216"/>
                  </a:moveTo>
                  <a:lnTo>
                    <a:pt x="76200" y="182880"/>
                  </a:lnTo>
                  <a:lnTo>
                    <a:pt x="70104" y="188976"/>
                  </a:lnTo>
                  <a:lnTo>
                    <a:pt x="85344" y="207264"/>
                  </a:lnTo>
                  <a:lnTo>
                    <a:pt x="91440" y="204216"/>
                  </a:lnTo>
                  <a:close/>
                </a:path>
                <a:path w="570229" h="368935">
                  <a:moveTo>
                    <a:pt x="112776" y="228600"/>
                  </a:moveTo>
                  <a:lnTo>
                    <a:pt x="94488" y="210312"/>
                  </a:lnTo>
                  <a:lnTo>
                    <a:pt x="88392" y="216408"/>
                  </a:lnTo>
                  <a:lnTo>
                    <a:pt x="106680" y="234696"/>
                  </a:lnTo>
                  <a:lnTo>
                    <a:pt x="112776" y="228600"/>
                  </a:lnTo>
                  <a:close/>
                </a:path>
                <a:path w="570229" h="368935">
                  <a:moveTo>
                    <a:pt x="134112" y="252984"/>
                  </a:moveTo>
                  <a:lnTo>
                    <a:pt x="124968" y="243840"/>
                  </a:lnTo>
                  <a:lnTo>
                    <a:pt x="118872" y="234696"/>
                  </a:lnTo>
                  <a:lnTo>
                    <a:pt x="112776" y="240792"/>
                  </a:lnTo>
                  <a:lnTo>
                    <a:pt x="118872" y="249936"/>
                  </a:lnTo>
                  <a:lnTo>
                    <a:pt x="128016" y="259080"/>
                  </a:lnTo>
                  <a:lnTo>
                    <a:pt x="134112" y="252984"/>
                  </a:lnTo>
                  <a:close/>
                </a:path>
                <a:path w="570229" h="368935">
                  <a:moveTo>
                    <a:pt x="158496" y="274320"/>
                  </a:moveTo>
                  <a:lnTo>
                    <a:pt x="152400" y="268224"/>
                  </a:lnTo>
                  <a:lnTo>
                    <a:pt x="140208" y="259080"/>
                  </a:lnTo>
                  <a:lnTo>
                    <a:pt x="134112" y="265176"/>
                  </a:lnTo>
                  <a:lnTo>
                    <a:pt x="149352" y="274320"/>
                  </a:lnTo>
                  <a:lnTo>
                    <a:pt x="155448" y="280416"/>
                  </a:lnTo>
                  <a:lnTo>
                    <a:pt x="158496" y="274320"/>
                  </a:lnTo>
                  <a:close/>
                </a:path>
                <a:path w="570229" h="368935">
                  <a:moveTo>
                    <a:pt x="185928" y="292608"/>
                  </a:moveTo>
                  <a:lnTo>
                    <a:pt x="182880" y="292608"/>
                  </a:lnTo>
                  <a:lnTo>
                    <a:pt x="167640" y="277368"/>
                  </a:lnTo>
                  <a:lnTo>
                    <a:pt x="161544" y="286512"/>
                  </a:lnTo>
                  <a:lnTo>
                    <a:pt x="179832" y="298704"/>
                  </a:lnTo>
                  <a:lnTo>
                    <a:pt x="182880" y="301752"/>
                  </a:lnTo>
                  <a:lnTo>
                    <a:pt x="185928" y="292608"/>
                  </a:lnTo>
                  <a:close/>
                </a:path>
                <a:path w="570229" h="368935">
                  <a:moveTo>
                    <a:pt x="216408" y="310896"/>
                  </a:moveTo>
                  <a:lnTo>
                    <a:pt x="195072" y="298704"/>
                  </a:lnTo>
                  <a:lnTo>
                    <a:pt x="188976" y="304800"/>
                  </a:lnTo>
                  <a:lnTo>
                    <a:pt x="210312" y="316992"/>
                  </a:lnTo>
                  <a:lnTo>
                    <a:pt x="216408" y="310896"/>
                  </a:lnTo>
                  <a:close/>
                </a:path>
                <a:path w="570229" h="368935">
                  <a:moveTo>
                    <a:pt x="243840" y="326136"/>
                  </a:moveTo>
                  <a:lnTo>
                    <a:pt x="222504" y="313944"/>
                  </a:lnTo>
                  <a:lnTo>
                    <a:pt x="219456" y="323088"/>
                  </a:lnTo>
                  <a:lnTo>
                    <a:pt x="240792" y="332232"/>
                  </a:lnTo>
                  <a:lnTo>
                    <a:pt x="243840" y="326136"/>
                  </a:lnTo>
                  <a:close/>
                </a:path>
                <a:path w="570229" h="368935">
                  <a:moveTo>
                    <a:pt x="274320" y="338328"/>
                  </a:moveTo>
                  <a:lnTo>
                    <a:pt x="252984" y="329184"/>
                  </a:lnTo>
                  <a:lnTo>
                    <a:pt x="249936" y="335280"/>
                  </a:lnTo>
                  <a:lnTo>
                    <a:pt x="249936" y="338328"/>
                  </a:lnTo>
                  <a:lnTo>
                    <a:pt x="271272" y="344424"/>
                  </a:lnTo>
                  <a:lnTo>
                    <a:pt x="274320" y="338328"/>
                  </a:lnTo>
                  <a:close/>
                </a:path>
                <a:path w="570229" h="368935">
                  <a:moveTo>
                    <a:pt x="307848" y="347472"/>
                  </a:moveTo>
                  <a:lnTo>
                    <a:pt x="289560" y="341376"/>
                  </a:lnTo>
                  <a:lnTo>
                    <a:pt x="283464" y="341376"/>
                  </a:lnTo>
                  <a:lnTo>
                    <a:pt x="280416" y="347472"/>
                  </a:lnTo>
                  <a:lnTo>
                    <a:pt x="286512" y="350520"/>
                  </a:lnTo>
                  <a:lnTo>
                    <a:pt x="304800" y="353568"/>
                  </a:lnTo>
                  <a:lnTo>
                    <a:pt x="307848" y="347472"/>
                  </a:lnTo>
                  <a:close/>
                </a:path>
                <a:path w="570229" h="368935">
                  <a:moveTo>
                    <a:pt x="338328" y="353568"/>
                  </a:moveTo>
                  <a:lnTo>
                    <a:pt x="329184" y="353568"/>
                  </a:lnTo>
                  <a:lnTo>
                    <a:pt x="313944" y="350520"/>
                  </a:lnTo>
                  <a:lnTo>
                    <a:pt x="313944" y="356616"/>
                  </a:lnTo>
                  <a:lnTo>
                    <a:pt x="338328" y="362712"/>
                  </a:lnTo>
                  <a:lnTo>
                    <a:pt x="338328" y="353568"/>
                  </a:lnTo>
                  <a:close/>
                </a:path>
                <a:path w="570229" h="368935">
                  <a:moveTo>
                    <a:pt x="371856" y="359664"/>
                  </a:moveTo>
                  <a:lnTo>
                    <a:pt x="368808" y="359664"/>
                  </a:lnTo>
                  <a:lnTo>
                    <a:pt x="347472" y="356616"/>
                  </a:lnTo>
                  <a:lnTo>
                    <a:pt x="344424" y="362712"/>
                  </a:lnTo>
                  <a:lnTo>
                    <a:pt x="368808" y="365760"/>
                  </a:lnTo>
                  <a:lnTo>
                    <a:pt x="371856" y="365760"/>
                  </a:lnTo>
                  <a:lnTo>
                    <a:pt x="371856" y="359664"/>
                  </a:lnTo>
                  <a:close/>
                </a:path>
                <a:path w="570229" h="368935">
                  <a:moveTo>
                    <a:pt x="405384" y="359664"/>
                  </a:moveTo>
                  <a:lnTo>
                    <a:pt x="381000" y="359664"/>
                  </a:lnTo>
                  <a:lnTo>
                    <a:pt x="377952" y="368808"/>
                  </a:lnTo>
                  <a:lnTo>
                    <a:pt x="405384" y="368808"/>
                  </a:lnTo>
                  <a:lnTo>
                    <a:pt x="405384" y="359664"/>
                  </a:lnTo>
                  <a:close/>
                </a:path>
                <a:path w="570229" h="368935">
                  <a:moveTo>
                    <a:pt x="438912" y="359664"/>
                  </a:moveTo>
                  <a:lnTo>
                    <a:pt x="411480" y="359664"/>
                  </a:lnTo>
                  <a:lnTo>
                    <a:pt x="414528" y="368808"/>
                  </a:lnTo>
                  <a:lnTo>
                    <a:pt x="438912" y="368808"/>
                  </a:lnTo>
                  <a:lnTo>
                    <a:pt x="438912" y="359664"/>
                  </a:lnTo>
                  <a:close/>
                </a:path>
                <a:path w="570229" h="368935">
                  <a:moveTo>
                    <a:pt x="472440" y="362712"/>
                  </a:moveTo>
                  <a:lnTo>
                    <a:pt x="469392" y="356616"/>
                  </a:lnTo>
                  <a:lnTo>
                    <a:pt x="451104" y="359664"/>
                  </a:lnTo>
                  <a:lnTo>
                    <a:pt x="445008" y="359664"/>
                  </a:lnTo>
                  <a:lnTo>
                    <a:pt x="448056" y="368808"/>
                  </a:lnTo>
                  <a:lnTo>
                    <a:pt x="454152" y="365760"/>
                  </a:lnTo>
                  <a:lnTo>
                    <a:pt x="472440" y="362712"/>
                  </a:lnTo>
                  <a:close/>
                </a:path>
                <a:path w="570229" h="368935">
                  <a:moveTo>
                    <a:pt x="505968" y="356616"/>
                  </a:moveTo>
                  <a:lnTo>
                    <a:pt x="502920" y="350520"/>
                  </a:lnTo>
                  <a:lnTo>
                    <a:pt x="490728" y="353568"/>
                  </a:lnTo>
                  <a:lnTo>
                    <a:pt x="478536" y="353568"/>
                  </a:lnTo>
                  <a:lnTo>
                    <a:pt x="478536" y="362712"/>
                  </a:lnTo>
                  <a:lnTo>
                    <a:pt x="493776" y="359664"/>
                  </a:lnTo>
                  <a:lnTo>
                    <a:pt x="505968" y="356616"/>
                  </a:lnTo>
                  <a:close/>
                </a:path>
                <a:path w="570229" h="368935">
                  <a:moveTo>
                    <a:pt x="536448" y="350520"/>
                  </a:moveTo>
                  <a:lnTo>
                    <a:pt x="533400" y="341376"/>
                  </a:lnTo>
                  <a:lnTo>
                    <a:pt x="530352" y="341376"/>
                  </a:lnTo>
                  <a:lnTo>
                    <a:pt x="512064" y="347472"/>
                  </a:lnTo>
                  <a:lnTo>
                    <a:pt x="512064" y="356616"/>
                  </a:lnTo>
                  <a:lnTo>
                    <a:pt x="533400" y="350520"/>
                  </a:lnTo>
                  <a:lnTo>
                    <a:pt x="536448" y="350520"/>
                  </a:lnTo>
                  <a:close/>
                </a:path>
                <a:path w="570229" h="368935">
                  <a:moveTo>
                    <a:pt x="569976" y="338328"/>
                  </a:moveTo>
                  <a:lnTo>
                    <a:pt x="566928" y="329184"/>
                  </a:lnTo>
                  <a:lnTo>
                    <a:pt x="542544" y="338328"/>
                  </a:lnTo>
                  <a:lnTo>
                    <a:pt x="545592" y="347472"/>
                  </a:lnTo>
                  <a:lnTo>
                    <a:pt x="569976" y="338328"/>
                  </a:lnTo>
                  <a:close/>
                </a:path>
              </a:pathLst>
            </a:custGeom>
            <a:solidFill>
              <a:srgbClr val="FFE600"/>
            </a:solidFill>
          </p:spPr>
          <p:txBody>
            <a:bodyPr wrap="square" lIns="0" tIns="0" rIns="0" bIns="0" rtlCol="0"/>
            <a:lstStyle/>
            <a:p>
              <a:endParaRPr/>
            </a:p>
          </p:txBody>
        </p:sp>
      </p:grpSp>
      <p:sp>
        <p:nvSpPr>
          <p:cNvPr id="85" name="object 63">
            <a:extLst>
              <a:ext uri="{FF2B5EF4-FFF2-40B4-BE49-F238E27FC236}">
                <a16:creationId xmlns:a16="http://schemas.microsoft.com/office/drawing/2014/main" id="{1EA9B17E-1A57-4CA5-8734-2BA6F09691B1}"/>
              </a:ext>
            </a:extLst>
          </p:cNvPr>
          <p:cNvSpPr txBox="1"/>
          <p:nvPr/>
        </p:nvSpPr>
        <p:spPr>
          <a:xfrm>
            <a:off x="9146027" y="3031569"/>
            <a:ext cx="409779" cy="280205"/>
          </a:xfrm>
          <a:prstGeom prst="rect">
            <a:avLst/>
          </a:prstGeom>
        </p:spPr>
        <p:txBody>
          <a:bodyPr vert="horz" wrap="square" lIns="0" tIns="15875" rIns="0" bIns="0" rtlCol="0">
            <a:spAutoFit/>
          </a:bodyPr>
          <a:lstStyle/>
          <a:p>
            <a:pPr marL="67310" marR="5080" indent="-55244">
              <a:lnSpc>
                <a:spcPct val="101200"/>
              </a:lnSpc>
              <a:spcBef>
                <a:spcPts val="125"/>
              </a:spcBef>
            </a:pPr>
            <a:r>
              <a:rPr sz="850" b="1" spc="30" dirty="0">
                <a:solidFill>
                  <a:srgbClr val="FFFFFF"/>
                </a:solidFill>
                <a:latin typeface="Arial"/>
                <a:cs typeface="Arial"/>
              </a:rPr>
              <a:t>Ma</a:t>
            </a:r>
            <a:r>
              <a:rPr sz="850" b="1" spc="15" dirty="0">
                <a:solidFill>
                  <a:srgbClr val="FFFFFF"/>
                </a:solidFill>
                <a:latin typeface="Arial"/>
                <a:cs typeface="Arial"/>
              </a:rPr>
              <a:t>rch  </a:t>
            </a:r>
            <a:r>
              <a:rPr sz="850" b="1" spc="25" dirty="0">
                <a:solidFill>
                  <a:srgbClr val="FFFFFF"/>
                </a:solidFill>
                <a:latin typeface="Arial"/>
                <a:cs typeface="Arial"/>
              </a:rPr>
              <a:t>2019</a:t>
            </a:r>
            <a:endParaRPr sz="850">
              <a:latin typeface="Arial"/>
              <a:cs typeface="Arial"/>
            </a:endParaRPr>
          </a:p>
        </p:txBody>
      </p:sp>
      <p:sp>
        <p:nvSpPr>
          <p:cNvPr id="86" name="object 64">
            <a:extLst>
              <a:ext uri="{FF2B5EF4-FFF2-40B4-BE49-F238E27FC236}">
                <a16:creationId xmlns:a16="http://schemas.microsoft.com/office/drawing/2014/main" id="{AA96A1ED-6FE5-4F43-A24E-B4C1A52423A0}"/>
              </a:ext>
            </a:extLst>
          </p:cNvPr>
          <p:cNvSpPr txBox="1"/>
          <p:nvPr/>
        </p:nvSpPr>
        <p:spPr>
          <a:xfrm>
            <a:off x="8350795" y="1388328"/>
            <a:ext cx="2512971" cy="166071"/>
          </a:xfrm>
          <a:prstGeom prst="rect">
            <a:avLst/>
          </a:prstGeom>
          <a:solidFill>
            <a:srgbClr val="2D2D38"/>
          </a:solidFill>
        </p:spPr>
        <p:txBody>
          <a:bodyPr vert="horz" wrap="square" lIns="0" tIns="34925" rIns="0" bIns="0" rtlCol="0">
            <a:spAutoFit/>
          </a:bodyPr>
          <a:lstStyle/>
          <a:p>
            <a:pPr marL="78740">
              <a:lnSpc>
                <a:spcPct val="100000"/>
              </a:lnSpc>
              <a:spcBef>
                <a:spcPts val="275"/>
              </a:spcBef>
            </a:pPr>
            <a:r>
              <a:rPr sz="850" b="1" spc="15" dirty="0">
                <a:solidFill>
                  <a:srgbClr val="FFFFFF"/>
                </a:solidFill>
                <a:latin typeface="Arial"/>
                <a:cs typeface="Arial"/>
              </a:rPr>
              <a:t>Draft Profit </a:t>
            </a:r>
            <a:r>
              <a:rPr sz="850" b="1" spc="10" dirty="0">
                <a:solidFill>
                  <a:srgbClr val="FFFFFF"/>
                </a:solidFill>
                <a:latin typeface="Arial"/>
                <a:cs typeface="Arial"/>
              </a:rPr>
              <a:t>Attribution</a:t>
            </a:r>
            <a:r>
              <a:rPr sz="850" b="1" spc="-100" dirty="0">
                <a:solidFill>
                  <a:srgbClr val="FFFFFF"/>
                </a:solidFill>
                <a:latin typeface="Arial"/>
                <a:cs typeface="Arial"/>
              </a:rPr>
              <a:t> </a:t>
            </a:r>
            <a:r>
              <a:rPr sz="850" b="1" spc="20" dirty="0">
                <a:solidFill>
                  <a:srgbClr val="FFFFFF"/>
                </a:solidFill>
                <a:latin typeface="Arial"/>
                <a:cs typeface="Arial"/>
              </a:rPr>
              <a:t>Rules</a:t>
            </a:r>
            <a:endParaRPr sz="850" dirty="0">
              <a:latin typeface="Arial"/>
              <a:cs typeface="Arial"/>
            </a:endParaRPr>
          </a:p>
        </p:txBody>
      </p:sp>
      <p:sp>
        <p:nvSpPr>
          <p:cNvPr id="87" name="object 65">
            <a:extLst>
              <a:ext uri="{FF2B5EF4-FFF2-40B4-BE49-F238E27FC236}">
                <a16:creationId xmlns:a16="http://schemas.microsoft.com/office/drawing/2014/main" id="{40C278AF-9C9C-46F7-9342-60C619E6CC70}"/>
              </a:ext>
            </a:extLst>
          </p:cNvPr>
          <p:cNvSpPr txBox="1"/>
          <p:nvPr/>
        </p:nvSpPr>
        <p:spPr>
          <a:xfrm>
            <a:off x="8325891" y="1608980"/>
            <a:ext cx="2293602" cy="753220"/>
          </a:xfrm>
          <a:prstGeom prst="rect">
            <a:avLst/>
          </a:prstGeom>
        </p:spPr>
        <p:txBody>
          <a:bodyPr vert="horz" wrap="square" lIns="0" tIns="10795" rIns="0" bIns="0" rtlCol="0">
            <a:spAutoFit/>
          </a:bodyPr>
          <a:lstStyle/>
          <a:p>
            <a:pPr marL="167640" marR="5080" indent="-155575">
              <a:lnSpc>
                <a:spcPct val="101400"/>
              </a:lnSpc>
              <a:spcBef>
                <a:spcPts val="85"/>
              </a:spcBef>
              <a:buSzPct val="64285"/>
              <a:buChar char="►"/>
              <a:tabLst>
                <a:tab pos="168275" algn="l"/>
              </a:tabLst>
            </a:pPr>
            <a:r>
              <a:rPr sz="800" spc="-5" dirty="0">
                <a:latin typeface="Arial"/>
                <a:cs typeface="Arial"/>
              </a:rPr>
              <a:t>Profits attributable to operations </a:t>
            </a:r>
            <a:r>
              <a:rPr sz="800" dirty="0">
                <a:latin typeface="Arial"/>
                <a:cs typeface="Arial"/>
              </a:rPr>
              <a:t>in </a:t>
            </a:r>
            <a:r>
              <a:rPr sz="800" spc="-10" dirty="0">
                <a:latin typeface="Arial"/>
                <a:cs typeface="Arial"/>
              </a:rPr>
              <a:t>India </a:t>
            </a:r>
            <a:r>
              <a:rPr sz="800" dirty="0">
                <a:latin typeface="Arial"/>
                <a:cs typeface="Arial"/>
              </a:rPr>
              <a:t>is  </a:t>
            </a:r>
            <a:r>
              <a:rPr sz="800" spc="-5" dirty="0">
                <a:latin typeface="Arial"/>
                <a:cs typeface="Arial"/>
              </a:rPr>
              <a:t>computed based on equally weighted factors -  Sales, Employees and</a:t>
            </a:r>
            <a:r>
              <a:rPr sz="800" spc="110" dirty="0">
                <a:latin typeface="Arial"/>
                <a:cs typeface="Arial"/>
              </a:rPr>
              <a:t> </a:t>
            </a:r>
            <a:r>
              <a:rPr sz="800" dirty="0">
                <a:latin typeface="Arial"/>
                <a:cs typeface="Arial"/>
              </a:rPr>
              <a:t>Assets</a:t>
            </a:r>
          </a:p>
          <a:p>
            <a:pPr marL="167640" marR="20955" indent="-155575" algn="just">
              <a:lnSpc>
                <a:spcPct val="100000"/>
              </a:lnSpc>
              <a:buSzPct val="64285"/>
              <a:buChar char="►"/>
              <a:tabLst>
                <a:tab pos="168275" algn="l"/>
              </a:tabLst>
            </a:pPr>
            <a:r>
              <a:rPr sz="800" spc="-20" dirty="0">
                <a:latin typeface="Arial"/>
                <a:cs typeface="Arial"/>
              </a:rPr>
              <a:t>In </a:t>
            </a:r>
            <a:r>
              <a:rPr sz="800" dirty="0">
                <a:latin typeface="Arial"/>
                <a:cs typeface="Arial"/>
              </a:rPr>
              <a:t>case </a:t>
            </a:r>
            <a:r>
              <a:rPr sz="800" spc="-5" dirty="0">
                <a:latin typeface="Arial"/>
                <a:cs typeface="Arial"/>
              </a:rPr>
              <a:t>of </a:t>
            </a:r>
            <a:r>
              <a:rPr sz="800" spc="-10" dirty="0">
                <a:latin typeface="Arial"/>
                <a:cs typeface="Arial"/>
              </a:rPr>
              <a:t>SEP, </a:t>
            </a:r>
            <a:r>
              <a:rPr sz="800" spc="-5" dirty="0">
                <a:latin typeface="Arial"/>
                <a:cs typeface="Arial"/>
              </a:rPr>
              <a:t>10%-20% weightage to </a:t>
            </a:r>
            <a:r>
              <a:rPr sz="800" dirty="0">
                <a:latin typeface="Arial"/>
                <a:cs typeface="Arial"/>
              </a:rPr>
              <a:t>users  </a:t>
            </a:r>
            <a:r>
              <a:rPr sz="800" spc="-5" dirty="0">
                <a:latin typeface="Arial"/>
                <a:cs typeface="Arial"/>
              </a:rPr>
              <a:t>(depending on the user intensity) to </a:t>
            </a:r>
            <a:r>
              <a:rPr sz="800" dirty="0">
                <a:latin typeface="Arial"/>
                <a:cs typeface="Arial"/>
              </a:rPr>
              <a:t>substitute  assets </a:t>
            </a:r>
            <a:r>
              <a:rPr sz="800" spc="-5" dirty="0">
                <a:latin typeface="Arial"/>
                <a:cs typeface="Arial"/>
              </a:rPr>
              <a:t>or</a:t>
            </a:r>
            <a:r>
              <a:rPr sz="800" dirty="0">
                <a:latin typeface="Arial"/>
                <a:cs typeface="Arial"/>
              </a:rPr>
              <a:t> </a:t>
            </a:r>
            <a:r>
              <a:rPr sz="800" spc="-5" dirty="0">
                <a:latin typeface="Arial"/>
                <a:cs typeface="Arial"/>
              </a:rPr>
              <a:t>employees</a:t>
            </a:r>
            <a:endParaRPr sz="800" dirty="0">
              <a:latin typeface="Arial"/>
              <a:cs typeface="Arial"/>
            </a:endParaRPr>
          </a:p>
        </p:txBody>
      </p:sp>
      <p:grpSp>
        <p:nvGrpSpPr>
          <p:cNvPr id="88" name="object 66">
            <a:extLst>
              <a:ext uri="{FF2B5EF4-FFF2-40B4-BE49-F238E27FC236}">
                <a16:creationId xmlns:a16="http://schemas.microsoft.com/office/drawing/2014/main" id="{860F25A6-5B2E-48FD-9C40-D40DECD81281}"/>
              </a:ext>
            </a:extLst>
          </p:cNvPr>
          <p:cNvGrpSpPr/>
          <p:nvPr/>
        </p:nvGrpSpPr>
        <p:grpSpPr>
          <a:xfrm>
            <a:off x="9344691" y="2399089"/>
            <a:ext cx="2088713" cy="1401543"/>
            <a:chOff x="8196072" y="2645662"/>
            <a:chExt cx="1831975" cy="1545590"/>
          </a:xfrm>
        </p:grpSpPr>
        <p:sp>
          <p:nvSpPr>
            <p:cNvPr id="89" name="object 67">
              <a:extLst>
                <a:ext uri="{FF2B5EF4-FFF2-40B4-BE49-F238E27FC236}">
                  <a16:creationId xmlns:a16="http://schemas.microsoft.com/office/drawing/2014/main" id="{B40E787F-4CC3-4DD3-8DFE-4CD45C3E58B9}"/>
                </a:ext>
              </a:extLst>
            </p:cNvPr>
            <p:cNvSpPr/>
            <p:nvPr/>
          </p:nvSpPr>
          <p:spPr>
            <a:xfrm>
              <a:off x="8223504" y="2654807"/>
              <a:ext cx="9525" cy="368935"/>
            </a:xfrm>
            <a:custGeom>
              <a:avLst/>
              <a:gdLst/>
              <a:ahLst/>
              <a:cxnLst/>
              <a:rect l="l" t="t" r="r" b="b"/>
              <a:pathLst>
                <a:path w="9525" h="368935">
                  <a:moveTo>
                    <a:pt x="9144" y="0"/>
                  </a:moveTo>
                  <a:lnTo>
                    <a:pt x="0" y="0"/>
                  </a:lnTo>
                  <a:lnTo>
                    <a:pt x="0" y="368808"/>
                  </a:lnTo>
                  <a:lnTo>
                    <a:pt x="6096" y="368808"/>
                  </a:lnTo>
                  <a:lnTo>
                    <a:pt x="9144" y="0"/>
                  </a:lnTo>
                  <a:close/>
                </a:path>
              </a:pathLst>
            </a:custGeom>
            <a:solidFill>
              <a:srgbClr val="797991"/>
            </a:solidFill>
          </p:spPr>
          <p:txBody>
            <a:bodyPr wrap="square" lIns="0" tIns="0" rIns="0" bIns="0" rtlCol="0"/>
            <a:lstStyle/>
            <a:p>
              <a:endParaRPr/>
            </a:p>
          </p:txBody>
        </p:sp>
        <p:sp>
          <p:nvSpPr>
            <p:cNvPr id="90" name="object 68">
              <a:extLst>
                <a:ext uri="{FF2B5EF4-FFF2-40B4-BE49-F238E27FC236}">
                  <a16:creationId xmlns:a16="http://schemas.microsoft.com/office/drawing/2014/main" id="{02E8D038-94F3-4F63-A312-030DCC6D9A69}"/>
                </a:ext>
              </a:extLst>
            </p:cNvPr>
            <p:cNvSpPr/>
            <p:nvPr/>
          </p:nvSpPr>
          <p:spPr>
            <a:xfrm>
              <a:off x="8196072" y="2645662"/>
              <a:ext cx="64135" cy="43180"/>
            </a:xfrm>
            <a:custGeom>
              <a:avLst/>
              <a:gdLst/>
              <a:ahLst/>
              <a:cxnLst/>
              <a:rect l="l" t="t" r="r" b="b"/>
              <a:pathLst>
                <a:path w="64134" h="43180">
                  <a:moveTo>
                    <a:pt x="33528" y="0"/>
                  </a:moveTo>
                  <a:lnTo>
                    <a:pt x="20574" y="1619"/>
                  </a:lnTo>
                  <a:lnTo>
                    <a:pt x="9905" y="6096"/>
                  </a:lnTo>
                  <a:lnTo>
                    <a:pt x="2666" y="12858"/>
                  </a:lnTo>
                  <a:lnTo>
                    <a:pt x="0" y="21336"/>
                  </a:lnTo>
                  <a:lnTo>
                    <a:pt x="2667" y="29813"/>
                  </a:lnTo>
                  <a:lnTo>
                    <a:pt x="9905" y="36576"/>
                  </a:lnTo>
                  <a:lnTo>
                    <a:pt x="20574" y="41052"/>
                  </a:lnTo>
                  <a:lnTo>
                    <a:pt x="33528" y="42672"/>
                  </a:lnTo>
                  <a:lnTo>
                    <a:pt x="46005" y="41052"/>
                  </a:lnTo>
                  <a:lnTo>
                    <a:pt x="55626" y="36576"/>
                  </a:lnTo>
                  <a:lnTo>
                    <a:pt x="61817" y="29813"/>
                  </a:lnTo>
                  <a:lnTo>
                    <a:pt x="64008" y="21336"/>
                  </a:lnTo>
                  <a:lnTo>
                    <a:pt x="61817" y="12858"/>
                  </a:lnTo>
                  <a:lnTo>
                    <a:pt x="55626" y="6096"/>
                  </a:lnTo>
                  <a:lnTo>
                    <a:pt x="46005" y="1619"/>
                  </a:lnTo>
                  <a:lnTo>
                    <a:pt x="33528" y="0"/>
                  </a:lnTo>
                  <a:close/>
                </a:path>
              </a:pathLst>
            </a:custGeom>
            <a:solidFill>
              <a:srgbClr val="FFE600"/>
            </a:solidFill>
          </p:spPr>
          <p:txBody>
            <a:bodyPr wrap="square" lIns="0" tIns="0" rIns="0" bIns="0" rtlCol="0"/>
            <a:lstStyle/>
            <a:p>
              <a:endParaRPr/>
            </a:p>
          </p:txBody>
        </p:sp>
        <p:sp>
          <p:nvSpPr>
            <p:cNvPr id="91" name="object 69">
              <a:extLst>
                <a:ext uri="{FF2B5EF4-FFF2-40B4-BE49-F238E27FC236}">
                  <a16:creationId xmlns:a16="http://schemas.microsoft.com/office/drawing/2014/main" id="{911B2744-1D67-4222-94D2-6E54795E7B47}"/>
                </a:ext>
              </a:extLst>
            </p:cNvPr>
            <p:cNvSpPr/>
            <p:nvPr/>
          </p:nvSpPr>
          <p:spPr>
            <a:xfrm>
              <a:off x="9610344" y="3621022"/>
              <a:ext cx="9525" cy="554990"/>
            </a:xfrm>
            <a:custGeom>
              <a:avLst/>
              <a:gdLst/>
              <a:ahLst/>
              <a:cxnLst/>
              <a:rect l="l" t="t" r="r" b="b"/>
              <a:pathLst>
                <a:path w="9525" h="554989">
                  <a:moveTo>
                    <a:pt x="6096" y="0"/>
                  </a:moveTo>
                  <a:lnTo>
                    <a:pt x="0" y="0"/>
                  </a:lnTo>
                  <a:lnTo>
                    <a:pt x="3048" y="554736"/>
                  </a:lnTo>
                  <a:lnTo>
                    <a:pt x="9144" y="554736"/>
                  </a:lnTo>
                  <a:lnTo>
                    <a:pt x="6096" y="0"/>
                  </a:lnTo>
                  <a:close/>
                </a:path>
              </a:pathLst>
            </a:custGeom>
            <a:solidFill>
              <a:srgbClr val="797991"/>
            </a:solidFill>
          </p:spPr>
          <p:txBody>
            <a:bodyPr wrap="square" lIns="0" tIns="0" rIns="0" bIns="0" rtlCol="0"/>
            <a:lstStyle/>
            <a:p>
              <a:endParaRPr/>
            </a:p>
          </p:txBody>
        </p:sp>
        <p:sp>
          <p:nvSpPr>
            <p:cNvPr id="92" name="object 70">
              <a:extLst>
                <a:ext uri="{FF2B5EF4-FFF2-40B4-BE49-F238E27FC236}">
                  <a16:creationId xmlns:a16="http://schemas.microsoft.com/office/drawing/2014/main" id="{9B352DF1-4F67-43B9-9635-271FCE2A68C8}"/>
                </a:ext>
              </a:extLst>
            </p:cNvPr>
            <p:cNvSpPr/>
            <p:nvPr/>
          </p:nvSpPr>
          <p:spPr>
            <a:xfrm>
              <a:off x="9582912" y="4123942"/>
              <a:ext cx="64007" cy="67055"/>
            </a:xfrm>
            <a:prstGeom prst="rect">
              <a:avLst/>
            </a:prstGeom>
            <a:blipFill>
              <a:blip r:embed="rId11" cstate="print"/>
              <a:stretch>
                <a:fillRect/>
              </a:stretch>
            </a:blipFill>
          </p:spPr>
          <p:txBody>
            <a:bodyPr wrap="square" lIns="0" tIns="0" rIns="0" bIns="0" rtlCol="0"/>
            <a:lstStyle/>
            <a:p>
              <a:endParaRPr/>
            </a:p>
          </p:txBody>
        </p:sp>
        <p:sp>
          <p:nvSpPr>
            <p:cNvPr id="93" name="object 71">
              <a:extLst>
                <a:ext uri="{FF2B5EF4-FFF2-40B4-BE49-F238E27FC236}">
                  <a16:creationId xmlns:a16="http://schemas.microsoft.com/office/drawing/2014/main" id="{EA80FD97-7B01-488D-851F-FBA339D30ADA}"/>
                </a:ext>
              </a:extLst>
            </p:cNvPr>
            <p:cNvSpPr/>
            <p:nvPr/>
          </p:nvSpPr>
          <p:spPr>
            <a:xfrm>
              <a:off x="9153144" y="3099814"/>
              <a:ext cx="875030" cy="875030"/>
            </a:xfrm>
            <a:custGeom>
              <a:avLst/>
              <a:gdLst/>
              <a:ahLst/>
              <a:cxnLst/>
              <a:rect l="l" t="t" r="r" b="b"/>
              <a:pathLst>
                <a:path w="875029" h="875029">
                  <a:moveTo>
                    <a:pt x="435864" y="0"/>
                  </a:moveTo>
                  <a:lnTo>
                    <a:pt x="388359" y="2556"/>
                  </a:lnTo>
                  <a:lnTo>
                    <a:pt x="342339" y="10049"/>
                  </a:lnTo>
                  <a:lnTo>
                    <a:pt x="298070" y="22213"/>
                  </a:lnTo>
                  <a:lnTo>
                    <a:pt x="255816" y="38783"/>
                  </a:lnTo>
                  <a:lnTo>
                    <a:pt x="215843" y="59492"/>
                  </a:lnTo>
                  <a:lnTo>
                    <a:pt x="178417" y="84076"/>
                  </a:lnTo>
                  <a:lnTo>
                    <a:pt x="143804" y="112268"/>
                  </a:lnTo>
                  <a:lnTo>
                    <a:pt x="112268" y="143804"/>
                  </a:lnTo>
                  <a:lnTo>
                    <a:pt x="84076" y="178417"/>
                  </a:lnTo>
                  <a:lnTo>
                    <a:pt x="59492" y="215843"/>
                  </a:lnTo>
                  <a:lnTo>
                    <a:pt x="38783" y="255816"/>
                  </a:lnTo>
                  <a:lnTo>
                    <a:pt x="22213" y="298070"/>
                  </a:lnTo>
                  <a:lnTo>
                    <a:pt x="10049" y="342339"/>
                  </a:lnTo>
                  <a:lnTo>
                    <a:pt x="2556" y="388359"/>
                  </a:lnTo>
                  <a:lnTo>
                    <a:pt x="0" y="435863"/>
                  </a:lnTo>
                  <a:lnTo>
                    <a:pt x="2556" y="483938"/>
                  </a:lnTo>
                  <a:lnTo>
                    <a:pt x="10049" y="530452"/>
                  </a:lnTo>
                  <a:lnTo>
                    <a:pt x="22213" y="575145"/>
                  </a:lnTo>
                  <a:lnTo>
                    <a:pt x="38783" y="617757"/>
                  </a:lnTo>
                  <a:lnTo>
                    <a:pt x="59492" y="658029"/>
                  </a:lnTo>
                  <a:lnTo>
                    <a:pt x="84076" y="695699"/>
                  </a:lnTo>
                  <a:lnTo>
                    <a:pt x="112268" y="730509"/>
                  </a:lnTo>
                  <a:lnTo>
                    <a:pt x="143804" y="762197"/>
                  </a:lnTo>
                  <a:lnTo>
                    <a:pt x="178417" y="790504"/>
                  </a:lnTo>
                  <a:lnTo>
                    <a:pt x="215843" y="815170"/>
                  </a:lnTo>
                  <a:lnTo>
                    <a:pt x="255816" y="835934"/>
                  </a:lnTo>
                  <a:lnTo>
                    <a:pt x="298070" y="852537"/>
                  </a:lnTo>
                  <a:lnTo>
                    <a:pt x="342339" y="864718"/>
                  </a:lnTo>
                  <a:lnTo>
                    <a:pt x="388359" y="872218"/>
                  </a:lnTo>
                  <a:lnTo>
                    <a:pt x="435864" y="874776"/>
                  </a:lnTo>
                  <a:lnTo>
                    <a:pt x="483407" y="872218"/>
                  </a:lnTo>
                  <a:lnTo>
                    <a:pt x="529536" y="864718"/>
                  </a:lnTo>
                  <a:lnTo>
                    <a:pt x="573974" y="852537"/>
                  </a:lnTo>
                  <a:lnTo>
                    <a:pt x="616446" y="835934"/>
                  </a:lnTo>
                  <a:lnTo>
                    <a:pt x="656674" y="815170"/>
                  </a:lnTo>
                  <a:lnTo>
                    <a:pt x="694383" y="790504"/>
                  </a:lnTo>
                  <a:lnTo>
                    <a:pt x="729295" y="762197"/>
                  </a:lnTo>
                  <a:lnTo>
                    <a:pt x="761135" y="730509"/>
                  </a:lnTo>
                  <a:lnTo>
                    <a:pt x="789627" y="695699"/>
                  </a:lnTo>
                  <a:lnTo>
                    <a:pt x="814493" y="658029"/>
                  </a:lnTo>
                  <a:lnTo>
                    <a:pt x="835458" y="617757"/>
                  </a:lnTo>
                  <a:lnTo>
                    <a:pt x="852245" y="575145"/>
                  </a:lnTo>
                  <a:lnTo>
                    <a:pt x="864578" y="530452"/>
                  </a:lnTo>
                  <a:lnTo>
                    <a:pt x="872180" y="483938"/>
                  </a:lnTo>
                  <a:lnTo>
                    <a:pt x="874776" y="435863"/>
                  </a:lnTo>
                  <a:lnTo>
                    <a:pt x="872180" y="388359"/>
                  </a:lnTo>
                  <a:lnTo>
                    <a:pt x="864578" y="342339"/>
                  </a:lnTo>
                  <a:lnTo>
                    <a:pt x="852245" y="298070"/>
                  </a:lnTo>
                  <a:lnTo>
                    <a:pt x="835458" y="255816"/>
                  </a:lnTo>
                  <a:lnTo>
                    <a:pt x="814493" y="215843"/>
                  </a:lnTo>
                  <a:lnTo>
                    <a:pt x="789627" y="178417"/>
                  </a:lnTo>
                  <a:lnTo>
                    <a:pt x="761135" y="143804"/>
                  </a:lnTo>
                  <a:lnTo>
                    <a:pt x="729295" y="112268"/>
                  </a:lnTo>
                  <a:lnTo>
                    <a:pt x="694383" y="84076"/>
                  </a:lnTo>
                  <a:lnTo>
                    <a:pt x="656674" y="59492"/>
                  </a:lnTo>
                  <a:lnTo>
                    <a:pt x="616446" y="38783"/>
                  </a:lnTo>
                  <a:lnTo>
                    <a:pt x="573974" y="22213"/>
                  </a:lnTo>
                  <a:lnTo>
                    <a:pt x="529536" y="10049"/>
                  </a:lnTo>
                  <a:lnTo>
                    <a:pt x="483407" y="2556"/>
                  </a:lnTo>
                  <a:lnTo>
                    <a:pt x="435864" y="0"/>
                  </a:lnTo>
                  <a:close/>
                </a:path>
              </a:pathLst>
            </a:custGeom>
            <a:solidFill>
              <a:srgbClr val="2D2D38"/>
            </a:solidFill>
          </p:spPr>
          <p:txBody>
            <a:bodyPr wrap="square" lIns="0" tIns="0" rIns="0" bIns="0" rtlCol="0"/>
            <a:lstStyle/>
            <a:p>
              <a:endParaRPr/>
            </a:p>
          </p:txBody>
        </p:sp>
        <p:sp>
          <p:nvSpPr>
            <p:cNvPr id="94" name="object 72">
              <a:extLst>
                <a:ext uri="{FF2B5EF4-FFF2-40B4-BE49-F238E27FC236}">
                  <a16:creationId xmlns:a16="http://schemas.microsoft.com/office/drawing/2014/main" id="{1BFCBF4A-6B56-485E-A0A4-36EB4DF8EA61}"/>
                </a:ext>
              </a:extLst>
            </p:cNvPr>
            <p:cNvSpPr/>
            <p:nvPr/>
          </p:nvSpPr>
          <p:spPr>
            <a:xfrm>
              <a:off x="9204960" y="3154679"/>
              <a:ext cx="768350" cy="768350"/>
            </a:xfrm>
            <a:custGeom>
              <a:avLst/>
              <a:gdLst/>
              <a:ahLst/>
              <a:cxnLst/>
              <a:rect l="l" t="t" r="r" b="b"/>
              <a:pathLst>
                <a:path w="768350" h="768350">
                  <a:moveTo>
                    <a:pt x="384048" y="0"/>
                  </a:moveTo>
                  <a:lnTo>
                    <a:pt x="335626" y="3021"/>
                  </a:lnTo>
                  <a:lnTo>
                    <a:pt x="289070" y="11836"/>
                  </a:lnTo>
                  <a:lnTo>
                    <a:pt x="244727" y="26071"/>
                  </a:lnTo>
                  <a:lnTo>
                    <a:pt x="202949" y="45349"/>
                  </a:lnTo>
                  <a:lnTo>
                    <a:pt x="164084" y="69297"/>
                  </a:lnTo>
                  <a:lnTo>
                    <a:pt x="128482" y="97541"/>
                  </a:lnTo>
                  <a:lnTo>
                    <a:pt x="96492" y="129705"/>
                  </a:lnTo>
                  <a:lnTo>
                    <a:pt x="68465" y="165416"/>
                  </a:lnTo>
                  <a:lnTo>
                    <a:pt x="44750" y="204297"/>
                  </a:lnTo>
                  <a:lnTo>
                    <a:pt x="25696" y="245976"/>
                  </a:lnTo>
                  <a:lnTo>
                    <a:pt x="11653" y="290077"/>
                  </a:lnTo>
                  <a:lnTo>
                    <a:pt x="2971" y="336226"/>
                  </a:lnTo>
                  <a:lnTo>
                    <a:pt x="0" y="384048"/>
                  </a:lnTo>
                  <a:lnTo>
                    <a:pt x="2971" y="432469"/>
                  </a:lnTo>
                  <a:lnTo>
                    <a:pt x="11653" y="479025"/>
                  </a:lnTo>
                  <a:lnTo>
                    <a:pt x="25696" y="523368"/>
                  </a:lnTo>
                  <a:lnTo>
                    <a:pt x="44750" y="565146"/>
                  </a:lnTo>
                  <a:lnTo>
                    <a:pt x="68465" y="604011"/>
                  </a:lnTo>
                  <a:lnTo>
                    <a:pt x="96492" y="639613"/>
                  </a:lnTo>
                  <a:lnTo>
                    <a:pt x="128482" y="671603"/>
                  </a:lnTo>
                  <a:lnTo>
                    <a:pt x="164084" y="699630"/>
                  </a:lnTo>
                  <a:lnTo>
                    <a:pt x="202949" y="723345"/>
                  </a:lnTo>
                  <a:lnTo>
                    <a:pt x="244727" y="742399"/>
                  </a:lnTo>
                  <a:lnTo>
                    <a:pt x="289070" y="756442"/>
                  </a:lnTo>
                  <a:lnTo>
                    <a:pt x="335626" y="765124"/>
                  </a:lnTo>
                  <a:lnTo>
                    <a:pt x="384048" y="768096"/>
                  </a:lnTo>
                  <a:lnTo>
                    <a:pt x="431869" y="765124"/>
                  </a:lnTo>
                  <a:lnTo>
                    <a:pt x="478018" y="756442"/>
                  </a:lnTo>
                  <a:lnTo>
                    <a:pt x="522119" y="742399"/>
                  </a:lnTo>
                  <a:lnTo>
                    <a:pt x="563798" y="723345"/>
                  </a:lnTo>
                  <a:lnTo>
                    <a:pt x="602679" y="699630"/>
                  </a:lnTo>
                  <a:lnTo>
                    <a:pt x="638390" y="671603"/>
                  </a:lnTo>
                  <a:lnTo>
                    <a:pt x="670554" y="639613"/>
                  </a:lnTo>
                  <a:lnTo>
                    <a:pt x="698798" y="604011"/>
                  </a:lnTo>
                  <a:lnTo>
                    <a:pt x="722746" y="565146"/>
                  </a:lnTo>
                  <a:lnTo>
                    <a:pt x="742024" y="523368"/>
                  </a:lnTo>
                  <a:lnTo>
                    <a:pt x="756259" y="479025"/>
                  </a:lnTo>
                  <a:lnTo>
                    <a:pt x="765074" y="432469"/>
                  </a:lnTo>
                  <a:lnTo>
                    <a:pt x="768096" y="384048"/>
                  </a:lnTo>
                  <a:lnTo>
                    <a:pt x="765074" y="336226"/>
                  </a:lnTo>
                  <a:lnTo>
                    <a:pt x="756259" y="290077"/>
                  </a:lnTo>
                  <a:lnTo>
                    <a:pt x="742024" y="245976"/>
                  </a:lnTo>
                  <a:lnTo>
                    <a:pt x="722746" y="204297"/>
                  </a:lnTo>
                  <a:lnTo>
                    <a:pt x="698798" y="165416"/>
                  </a:lnTo>
                  <a:lnTo>
                    <a:pt x="670554" y="129705"/>
                  </a:lnTo>
                  <a:lnTo>
                    <a:pt x="638390" y="97541"/>
                  </a:lnTo>
                  <a:lnTo>
                    <a:pt x="602679" y="69297"/>
                  </a:lnTo>
                  <a:lnTo>
                    <a:pt x="563798" y="45349"/>
                  </a:lnTo>
                  <a:lnTo>
                    <a:pt x="522119" y="26071"/>
                  </a:lnTo>
                  <a:lnTo>
                    <a:pt x="478018" y="11836"/>
                  </a:lnTo>
                  <a:lnTo>
                    <a:pt x="431869" y="3021"/>
                  </a:lnTo>
                  <a:lnTo>
                    <a:pt x="384048" y="0"/>
                  </a:lnTo>
                  <a:close/>
                </a:path>
              </a:pathLst>
            </a:custGeom>
            <a:solidFill>
              <a:srgbClr val="797991"/>
            </a:solidFill>
          </p:spPr>
          <p:txBody>
            <a:bodyPr wrap="square" lIns="0" tIns="0" rIns="0" bIns="0" rtlCol="0"/>
            <a:lstStyle/>
            <a:p>
              <a:endParaRPr/>
            </a:p>
          </p:txBody>
        </p:sp>
        <p:sp>
          <p:nvSpPr>
            <p:cNvPr id="95" name="object 73">
              <a:extLst>
                <a:ext uri="{FF2B5EF4-FFF2-40B4-BE49-F238E27FC236}">
                  <a16:creationId xmlns:a16="http://schemas.microsoft.com/office/drawing/2014/main" id="{576A2F8C-C75B-4349-964E-9A30FD01E078}"/>
                </a:ext>
              </a:extLst>
            </p:cNvPr>
            <p:cNvSpPr/>
            <p:nvPr/>
          </p:nvSpPr>
          <p:spPr>
            <a:xfrm>
              <a:off x="9177528" y="3297935"/>
              <a:ext cx="82550" cy="280670"/>
            </a:xfrm>
            <a:custGeom>
              <a:avLst/>
              <a:gdLst/>
              <a:ahLst/>
              <a:cxnLst/>
              <a:rect l="l" t="t" r="r" b="b"/>
              <a:pathLst>
                <a:path w="82550" h="280670">
                  <a:moveTo>
                    <a:pt x="9144" y="252983"/>
                  </a:moveTo>
                  <a:lnTo>
                    <a:pt x="0" y="256031"/>
                  </a:lnTo>
                  <a:lnTo>
                    <a:pt x="0" y="280415"/>
                  </a:lnTo>
                  <a:lnTo>
                    <a:pt x="9144" y="280415"/>
                  </a:lnTo>
                  <a:lnTo>
                    <a:pt x="9144" y="252983"/>
                  </a:lnTo>
                  <a:close/>
                </a:path>
                <a:path w="82550" h="280670">
                  <a:moveTo>
                    <a:pt x="9144" y="222503"/>
                  </a:moveTo>
                  <a:lnTo>
                    <a:pt x="0" y="222503"/>
                  </a:lnTo>
                  <a:lnTo>
                    <a:pt x="0" y="246887"/>
                  </a:lnTo>
                  <a:lnTo>
                    <a:pt x="9144" y="246887"/>
                  </a:lnTo>
                  <a:lnTo>
                    <a:pt x="6096" y="237743"/>
                  </a:lnTo>
                  <a:lnTo>
                    <a:pt x="9144" y="222503"/>
                  </a:lnTo>
                  <a:close/>
                </a:path>
                <a:path w="82550" h="280670">
                  <a:moveTo>
                    <a:pt x="3048" y="185927"/>
                  </a:moveTo>
                  <a:lnTo>
                    <a:pt x="0" y="195071"/>
                  </a:lnTo>
                  <a:lnTo>
                    <a:pt x="0" y="213359"/>
                  </a:lnTo>
                  <a:lnTo>
                    <a:pt x="9144" y="213359"/>
                  </a:lnTo>
                  <a:lnTo>
                    <a:pt x="9144" y="195071"/>
                  </a:lnTo>
                  <a:lnTo>
                    <a:pt x="12192" y="188975"/>
                  </a:lnTo>
                  <a:lnTo>
                    <a:pt x="3048" y="185927"/>
                  </a:lnTo>
                  <a:close/>
                </a:path>
                <a:path w="82550" h="280670">
                  <a:moveTo>
                    <a:pt x="15240" y="155447"/>
                  </a:moveTo>
                  <a:lnTo>
                    <a:pt x="6096" y="155447"/>
                  </a:lnTo>
                  <a:lnTo>
                    <a:pt x="3048" y="179831"/>
                  </a:lnTo>
                  <a:lnTo>
                    <a:pt x="12192" y="179831"/>
                  </a:lnTo>
                  <a:lnTo>
                    <a:pt x="15240" y="155447"/>
                  </a:lnTo>
                  <a:close/>
                </a:path>
                <a:path w="82550" h="280670">
                  <a:moveTo>
                    <a:pt x="15240" y="121919"/>
                  </a:moveTo>
                  <a:lnTo>
                    <a:pt x="9144" y="146303"/>
                  </a:lnTo>
                  <a:lnTo>
                    <a:pt x="18288" y="149351"/>
                  </a:lnTo>
                  <a:lnTo>
                    <a:pt x="24384" y="124967"/>
                  </a:lnTo>
                  <a:lnTo>
                    <a:pt x="15240" y="121919"/>
                  </a:lnTo>
                  <a:close/>
                </a:path>
                <a:path w="82550" h="280670">
                  <a:moveTo>
                    <a:pt x="27432" y="88391"/>
                  </a:moveTo>
                  <a:lnTo>
                    <a:pt x="18288" y="112775"/>
                  </a:lnTo>
                  <a:lnTo>
                    <a:pt x="27432" y="115823"/>
                  </a:lnTo>
                  <a:lnTo>
                    <a:pt x="33528" y="91439"/>
                  </a:lnTo>
                  <a:lnTo>
                    <a:pt x="27432" y="88391"/>
                  </a:lnTo>
                  <a:close/>
                </a:path>
                <a:path w="82550" h="280670">
                  <a:moveTo>
                    <a:pt x="39624" y="57911"/>
                  </a:moveTo>
                  <a:lnTo>
                    <a:pt x="30480" y="79247"/>
                  </a:lnTo>
                  <a:lnTo>
                    <a:pt x="30480" y="82295"/>
                  </a:lnTo>
                  <a:lnTo>
                    <a:pt x="36576" y="85343"/>
                  </a:lnTo>
                  <a:lnTo>
                    <a:pt x="39624" y="79247"/>
                  </a:lnTo>
                  <a:lnTo>
                    <a:pt x="48768" y="64007"/>
                  </a:lnTo>
                  <a:lnTo>
                    <a:pt x="39624" y="57911"/>
                  </a:lnTo>
                  <a:close/>
                </a:path>
                <a:path w="82550" h="280670">
                  <a:moveTo>
                    <a:pt x="57912" y="30479"/>
                  </a:moveTo>
                  <a:lnTo>
                    <a:pt x="48768" y="42671"/>
                  </a:lnTo>
                  <a:lnTo>
                    <a:pt x="45720" y="51815"/>
                  </a:lnTo>
                  <a:lnTo>
                    <a:pt x="51816" y="54863"/>
                  </a:lnTo>
                  <a:lnTo>
                    <a:pt x="57912" y="45719"/>
                  </a:lnTo>
                  <a:lnTo>
                    <a:pt x="64008" y="33527"/>
                  </a:lnTo>
                  <a:lnTo>
                    <a:pt x="57912" y="30479"/>
                  </a:lnTo>
                  <a:close/>
                </a:path>
                <a:path w="82550" h="280670">
                  <a:moveTo>
                    <a:pt x="76200" y="0"/>
                  </a:moveTo>
                  <a:lnTo>
                    <a:pt x="70104" y="9143"/>
                  </a:lnTo>
                  <a:lnTo>
                    <a:pt x="60960" y="21335"/>
                  </a:lnTo>
                  <a:lnTo>
                    <a:pt x="67056" y="27431"/>
                  </a:lnTo>
                  <a:lnTo>
                    <a:pt x="76200" y="12191"/>
                  </a:lnTo>
                  <a:lnTo>
                    <a:pt x="82296" y="6095"/>
                  </a:lnTo>
                  <a:lnTo>
                    <a:pt x="76200" y="0"/>
                  </a:lnTo>
                  <a:close/>
                </a:path>
              </a:pathLst>
            </a:custGeom>
            <a:solidFill>
              <a:srgbClr val="FFE600"/>
            </a:solidFill>
          </p:spPr>
          <p:txBody>
            <a:bodyPr wrap="square" lIns="0" tIns="0" rIns="0" bIns="0" rtlCol="0"/>
            <a:lstStyle/>
            <a:p>
              <a:endParaRPr/>
            </a:p>
          </p:txBody>
        </p:sp>
        <p:sp>
          <p:nvSpPr>
            <p:cNvPr id="96" name="object 74">
              <a:extLst>
                <a:ext uri="{FF2B5EF4-FFF2-40B4-BE49-F238E27FC236}">
                  <a16:creationId xmlns:a16="http://schemas.microsoft.com/office/drawing/2014/main" id="{E079E59C-805A-4F9E-8E70-1357636813DB}"/>
                </a:ext>
              </a:extLst>
            </p:cNvPr>
            <p:cNvSpPr/>
            <p:nvPr/>
          </p:nvSpPr>
          <p:spPr>
            <a:xfrm>
              <a:off x="9256776" y="3133343"/>
              <a:ext cx="243840" cy="164592"/>
            </a:xfrm>
            <a:prstGeom prst="rect">
              <a:avLst/>
            </a:prstGeom>
            <a:blipFill>
              <a:blip r:embed="rId12" cstate="print"/>
              <a:stretch>
                <a:fillRect/>
              </a:stretch>
            </a:blipFill>
          </p:spPr>
          <p:txBody>
            <a:bodyPr wrap="square" lIns="0" tIns="0" rIns="0" bIns="0" rtlCol="0"/>
            <a:lstStyle/>
            <a:p>
              <a:endParaRPr/>
            </a:p>
          </p:txBody>
        </p:sp>
        <p:sp>
          <p:nvSpPr>
            <p:cNvPr id="97" name="object 75">
              <a:extLst>
                <a:ext uri="{FF2B5EF4-FFF2-40B4-BE49-F238E27FC236}">
                  <a16:creationId xmlns:a16="http://schemas.microsoft.com/office/drawing/2014/main" id="{6D2026E3-909A-45BC-A7F2-CBF41F309398}"/>
                </a:ext>
              </a:extLst>
            </p:cNvPr>
            <p:cNvSpPr/>
            <p:nvPr/>
          </p:nvSpPr>
          <p:spPr>
            <a:xfrm>
              <a:off x="9506712" y="3124199"/>
              <a:ext cx="287020" cy="60960"/>
            </a:xfrm>
            <a:custGeom>
              <a:avLst/>
              <a:gdLst/>
              <a:ahLst/>
              <a:cxnLst/>
              <a:rect l="l" t="t" r="r" b="b"/>
              <a:pathLst>
                <a:path w="287020" h="60960">
                  <a:moveTo>
                    <a:pt x="24384" y="3048"/>
                  </a:moveTo>
                  <a:lnTo>
                    <a:pt x="0" y="9144"/>
                  </a:lnTo>
                  <a:lnTo>
                    <a:pt x="3048" y="15240"/>
                  </a:lnTo>
                  <a:lnTo>
                    <a:pt x="27432" y="12192"/>
                  </a:lnTo>
                  <a:lnTo>
                    <a:pt x="24384" y="3048"/>
                  </a:lnTo>
                  <a:close/>
                </a:path>
                <a:path w="287020" h="60960">
                  <a:moveTo>
                    <a:pt x="57912" y="0"/>
                  </a:moveTo>
                  <a:lnTo>
                    <a:pt x="39624" y="3048"/>
                  </a:lnTo>
                  <a:lnTo>
                    <a:pt x="33528" y="3048"/>
                  </a:lnTo>
                  <a:lnTo>
                    <a:pt x="36576" y="12192"/>
                  </a:lnTo>
                  <a:lnTo>
                    <a:pt x="42672" y="9144"/>
                  </a:lnTo>
                  <a:lnTo>
                    <a:pt x="60960" y="9144"/>
                  </a:lnTo>
                  <a:lnTo>
                    <a:pt x="57912" y="0"/>
                  </a:lnTo>
                  <a:close/>
                </a:path>
                <a:path w="287020" h="60960">
                  <a:moveTo>
                    <a:pt x="94488" y="0"/>
                  </a:moveTo>
                  <a:lnTo>
                    <a:pt x="67056" y="0"/>
                  </a:lnTo>
                  <a:lnTo>
                    <a:pt x="67056" y="9144"/>
                  </a:lnTo>
                  <a:lnTo>
                    <a:pt x="91440" y="9144"/>
                  </a:lnTo>
                  <a:lnTo>
                    <a:pt x="94488" y="0"/>
                  </a:lnTo>
                  <a:close/>
                </a:path>
                <a:path w="287020" h="60960">
                  <a:moveTo>
                    <a:pt x="100584" y="0"/>
                  </a:moveTo>
                  <a:lnTo>
                    <a:pt x="100584" y="9144"/>
                  </a:lnTo>
                  <a:lnTo>
                    <a:pt x="124968" y="9144"/>
                  </a:lnTo>
                  <a:lnTo>
                    <a:pt x="128016" y="3048"/>
                  </a:lnTo>
                  <a:lnTo>
                    <a:pt x="124968" y="3048"/>
                  </a:lnTo>
                  <a:lnTo>
                    <a:pt x="100584" y="0"/>
                  </a:lnTo>
                  <a:close/>
                </a:path>
                <a:path w="287020" h="60960">
                  <a:moveTo>
                    <a:pt x="134112" y="3048"/>
                  </a:moveTo>
                  <a:lnTo>
                    <a:pt x="134112" y="12192"/>
                  </a:lnTo>
                  <a:lnTo>
                    <a:pt x="158496" y="15240"/>
                  </a:lnTo>
                  <a:lnTo>
                    <a:pt x="158496" y="6096"/>
                  </a:lnTo>
                  <a:lnTo>
                    <a:pt x="134112" y="3048"/>
                  </a:lnTo>
                  <a:close/>
                </a:path>
                <a:path w="287020" h="60960">
                  <a:moveTo>
                    <a:pt x="167640" y="9144"/>
                  </a:moveTo>
                  <a:lnTo>
                    <a:pt x="167640" y="18288"/>
                  </a:lnTo>
                  <a:lnTo>
                    <a:pt x="192024" y="24384"/>
                  </a:lnTo>
                  <a:lnTo>
                    <a:pt x="192024" y="15240"/>
                  </a:lnTo>
                  <a:lnTo>
                    <a:pt x="167640" y="9144"/>
                  </a:lnTo>
                  <a:close/>
                </a:path>
                <a:path w="287020" h="60960">
                  <a:moveTo>
                    <a:pt x="204215" y="18288"/>
                  </a:moveTo>
                  <a:lnTo>
                    <a:pt x="201168" y="18288"/>
                  </a:lnTo>
                  <a:lnTo>
                    <a:pt x="198120" y="24384"/>
                  </a:lnTo>
                  <a:lnTo>
                    <a:pt x="204215" y="27432"/>
                  </a:lnTo>
                  <a:lnTo>
                    <a:pt x="222504" y="33528"/>
                  </a:lnTo>
                  <a:lnTo>
                    <a:pt x="225552" y="24384"/>
                  </a:lnTo>
                  <a:lnTo>
                    <a:pt x="204215" y="18288"/>
                  </a:lnTo>
                  <a:close/>
                </a:path>
                <a:path w="287020" h="60960">
                  <a:moveTo>
                    <a:pt x="231647" y="27432"/>
                  </a:moveTo>
                  <a:lnTo>
                    <a:pt x="228600" y="36576"/>
                  </a:lnTo>
                  <a:lnTo>
                    <a:pt x="240792" y="39624"/>
                  </a:lnTo>
                  <a:lnTo>
                    <a:pt x="252984" y="45720"/>
                  </a:lnTo>
                  <a:lnTo>
                    <a:pt x="256032" y="39624"/>
                  </a:lnTo>
                  <a:lnTo>
                    <a:pt x="243840" y="30480"/>
                  </a:lnTo>
                  <a:lnTo>
                    <a:pt x="231647" y="27432"/>
                  </a:lnTo>
                  <a:close/>
                </a:path>
                <a:path w="287020" h="60960">
                  <a:moveTo>
                    <a:pt x="262128" y="42672"/>
                  </a:moveTo>
                  <a:lnTo>
                    <a:pt x="259079" y="48768"/>
                  </a:lnTo>
                  <a:lnTo>
                    <a:pt x="274320" y="57912"/>
                  </a:lnTo>
                  <a:lnTo>
                    <a:pt x="280416" y="60960"/>
                  </a:lnTo>
                  <a:lnTo>
                    <a:pt x="286512" y="54864"/>
                  </a:lnTo>
                  <a:lnTo>
                    <a:pt x="280416" y="48768"/>
                  </a:lnTo>
                  <a:lnTo>
                    <a:pt x="262128" y="42672"/>
                  </a:lnTo>
                  <a:close/>
                </a:path>
              </a:pathLst>
            </a:custGeom>
            <a:solidFill>
              <a:srgbClr val="FFE600"/>
            </a:solidFill>
          </p:spPr>
          <p:txBody>
            <a:bodyPr wrap="square" lIns="0" tIns="0" rIns="0" bIns="0" rtlCol="0"/>
            <a:lstStyle/>
            <a:p>
              <a:endParaRPr/>
            </a:p>
          </p:txBody>
        </p:sp>
        <p:sp>
          <p:nvSpPr>
            <p:cNvPr id="98" name="object 76">
              <a:extLst>
                <a:ext uri="{FF2B5EF4-FFF2-40B4-BE49-F238E27FC236}">
                  <a16:creationId xmlns:a16="http://schemas.microsoft.com/office/drawing/2014/main" id="{28E7844F-EB92-40F8-9E15-E13DB7473976}"/>
                </a:ext>
              </a:extLst>
            </p:cNvPr>
            <p:cNvSpPr/>
            <p:nvPr/>
          </p:nvSpPr>
          <p:spPr>
            <a:xfrm>
              <a:off x="9796272" y="3182111"/>
              <a:ext cx="185927" cy="228600"/>
            </a:xfrm>
            <a:prstGeom prst="rect">
              <a:avLst/>
            </a:prstGeom>
            <a:blipFill>
              <a:blip r:embed="rId13" cstate="print"/>
              <a:stretch>
                <a:fillRect/>
              </a:stretch>
            </a:blipFill>
          </p:spPr>
          <p:txBody>
            <a:bodyPr wrap="square" lIns="0" tIns="0" rIns="0" bIns="0" rtlCol="0"/>
            <a:lstStyle/>
            <a:p>
              <a:endParaRPr/>
            </a:p>
          </p:txBody>
        </p:sp>
        <p:sp>
          <p:nvSpPr>
            <p:cNvPr id="99" name="object 77">
              <a:extLst>
                <a:ext uri="{FF2B5EF4-FFF2-40B4-BE49-F238E27FC236}">
                  <a16:creationId xmlns:a16="http://schemas.microsoft.com/office/drawing/2014/main" id="{2505CB89-A24E-4470-8475-1EEBDFD597D6}"/>
                </a:ext>
              </a:extLst>
            </p:cNvPr>
            <p:cNvSpPr/>
            <p:nvPr/>
          </p:nvSpPr>
          <p:spPr>
            <a:xfrm>
              <a:off x="9957816" y="3413759"/>
              <a:ext cx="43180" cy="289560"/>
            </a:xfrm>
            <a:custGeom>
              <a:avLst/>
              <a:gdLst/>
              <a:ahLst/>
              <a:cxnLst/>
              <a:rect l="l" t="t" r="r" b="b"/>
              <a:pathLst>
                <a:path w="43179" h="289560">
                  <a:moveTo>
                    <a:pt x="27431" y="0"/>
                  </a:moveTo>
                  <a:lnTo>
                    <a:pt x="18287" y="3048"/>
                  </a:lnTo>
                  <a:lnTo>
                    <a:pt x="24383" y="27432"/>
                  </a:lnTo>
                  <a:lnTo>
                    <a:pt x="33527" y="24384"/>
                  </a:lnTo>
                  <a:lnTo>
                    <a:pt x="27431" y="0"/>
                  </a:lnTo>
                  <a:close/>
                </a:path>
                <a:path w="43179" h="289560">
                  <a:moveTo>
                    <a:pt x="33527" y="33528"/>
                  </a:moveTo>
                  <a:lnTo>
                    <a:pt x="27431" y="36576"/>
                  </a:lnTo>
                  <a:lnTo>
                    <a:pt x="27431" y="39624"/>
                  </a:lnTo>
                  <a:lnTo>
                    <a:pt x="30479" y="60960"/>
                  </a:lnTo>
                  <a:lnTo>
                    <a:pt x="39623" y="57912"/>
                  </a:lnTo>
                  <a:lnTo>
                    <a:pt x="36575" y="39624"/>
                  </a:lnTo>
                  <a:lnTo>
                    <a:pt x="33527" y="33528"/>
                  </a:lnTo>
                  <a:close/>
                </a:path>
                <a:path w="43179" h="289560">
                  <a:moveTo>
                    <a:pt x="39623" y="67056"/>
                  </a:moveTo>
                  <a:lnTo>
                    <a:pt x="30479" y="67056"/>
                  </a:lnTo>
                  <a:lnTo>
                    <a:pt x="33527" y="82296"/>
                  </a:lnTo>
                  <a:lnTo>
                    <a:pt x="33527" y="91440"/>
                  </a:lnTo>
                  <a:lnTo>
                    <a:pt x="42671" y="91440"/>
                  </a:lnTo>
                  <a:lnTo>
                    <a:pt x="42671" y="79248"/>
                  </a:lnTo>
                  <a:lnTo>
                    <a:pt x="39623" y="67056"/>
                  </a:lnTo>
                  <a:close/>
                </a:path>
                <a:path w="43179" h="289560">
                  <a:moveTo>
                    <a:pt x="42671" y="100584"/>
                  </a:moveTo>
                  <a:lnTo>
                    <a:pt x="33527" y="100584"/>
                  </a:lnTo>
                  <a:lnTo>
                    <a:pt x="36575" y="121920"/>
                  </a:lnTo>
                  <a:lnTo>
                    <a:pt x="36575" y="124968"/>
                  </a:lnTo>
                  <a:lnTo>
                    <a:pt x="42671" y="124968"/>
                  </a:lnTo>
                  <a:lnTo>
                    <a:pt x="42671" y="100584"/>
                  </a:lnTo>
                  <a:close/>
                </a:path>
                <a:path w="43179" h="289560">
                  <a:moveTo>
                    <a:pt x="42671" y="134112"/>
                  </a:moveTo>
                  <a:lnTo>
                    <a:pt x="36575" y="134112"/>
                  </a:lnTo>
                  <a:lnTo>
                    <a:pt x="33527" y="158496"/>
                  </a:lnTo>
                  <a:lnTo>
                    <a:pt x="42671" y="158496"/>
                  </a:lnTo>
                  <a:lnTo>
                    <a:pt x="42671" y="134112"/>
                  </a:lnTo>
                  <a:close/>
                </a:path>
                <a:path w="43179" h="289560">
                  <a:moveTo>
                    <a:pt x="42671" y="167640"/>
                  </a:moveTo>
                  <a:lnTo>
                    <a:pt x="33527" y="167640"/>
                  </a:lnTo>
                  <a:lnTo>
                    <a:pt x="30479" y="192024"/>
                  </a:lnTo>
                  <a:lnTo>
                    <a:pt x="36575" y="192024"/>
                  </a:lnTo>
                  <a:lnTo>
                    <a:pt x="42671" y="167640"/>
                  </a:lnTo>
                  <a:close/>
                </a:path>
                <a:path w="43179" h="289560">
                  <a:moveTo>
                    <a:pt x="36575" y="201168"/>
                  </a:moveTo>
                  <a:lnTo>
                    <a:pt x="27431" y="201168"/>
                  </a:lnTo>
                  <a:lnTo>
                    <a:pt x="27431" y="204215"/>
                  </a:lnTo>
                  <a:lnTo>
                    <a:pt x="21335" y="222504"/>
                  </a:lnTo>
                  <a:lnTo>
                    <a:pt x="30479" y="225552"/>
                  </a:lnTo>
                  <a:lnTo>
                    <a:pt x="36575" y="204215"/>
                  </a:lnTo>
                  <a:lnTo>
                    <a:pt x="36575" y="201168"/>
                  </a:lnTo>
                  <a:close/>
                </a:path>
                <a:path w="43179" h="289560">
                  <a:moveTo>
                    <a:pt x="21335" y="231647"/>
                  </a:moveTo>
                  <a:lnTo>
                    <a:pt x="18287" y="240792"/>
                  </a:lnTo>
                  <a:lnTo>
                    <a:pt x="12191" y="256032"/>
                  </a:lnTo>
                  <a:lnTo>
                    <a:pt x="21335" y="259079"/>
                  </a:lnTo>
                  <a:lnTo>
                    <a:pt x="24383" y="243840"/>
                  </a:lnTo>
                  <a:lnTo>
                    <a:pt x="27431" y="234696"/>
                  </a:lnTo>
                  <a:lnTo>
                    <a:pt x="21335" y="231647"/>
                  </a:lnTo>
                  <a:close/>
                </a:path>
                <a:path w="43179" h="289560">
                  <a:moveTo>
                    <a:pt x="9143" y="262128"/>
                  </a:moveTo>
                  <a:lnTo>
                    <a:pt x="3047" y="280416"/>
                  </a:lnTo>
                  <a:lnTo>
                    <a:pt x="0" y="286512"/>
                  </a:lnTo>
                  <a:lnTo>
                    <a:pt x="9143" y="289560"/>
                  </a:lnTo>
                  <a:lnTo>
                    <a:pt x="12191" y="283464"/>
                  </a:lnTo>
                  <a:lnTo>
                    <a:pt x="18287" y="265176"/>
                  </a:lnTo>
                  <a:lnTo>
                    <a:pt x="9143" y="262128"/>
                  </a:lnTo>
                  <a:close/>
                </a:path>
              </a:pathLst>
            </a:custGeom>
            <a:solidFill>
              <a:srgbClr val="FFE600"/>
            </a:solidFill>
          </p:spPr>
          <p:txBody>
            <a:bodyPr wrap="square" lIns="0" tIns="0" rIns="0" bIns="0" rtlCol="0"/>
            <a:lstStyle/>
            <a:p>
              <a:endParaRPr/>
            </a:p>
          </p:txBody>
        </p:sp>
        <p:sp>
          <p:nvSpPr>
            <p:cNvPr id="100" name="object 78">
              <a:extLst>
                <a:ext uri="{FF2B5EF4-FFF2-40B4-BE49-F238E27FC236}">
                  <a16:creationId xmlns:a16="http://schemas.microsoft.com/office/drawing/2014/main" id="{7BD03E36-B88E-4E97-B63F-2EB30B98D68F}"/>
                </a:ext>
              </a:extLst>
            </p:cNvPr>
            <p:cNvSpPr/>
            <p:nvPr/>
          </p:nvSpPr>
          <p:spPr>
            <a:xfrm>
              <a:off x="9753600" y="3706367"/>
              <a:ext cx="210311" cy="207263"/>
            </a:xfrm>
            <a:prstGeom prst="rect">
              <a:avLst/>
            </a:prstGeom>
            <a:blipFill>
              <a:blip r:embed="rId14" cstate="print"/>
              <a:stretch>
                <a:fillRect/>
              </a:stretch>
            </a:blipFill>
          </p:spPr>
          <p:txBody>
            <a:bodyPr wrap="square" lIns="0" tIns="0" rIns="0" bIns="0" rtlCol="0"/>
            <a:lstStyle/>
            <a:p>
              <a:endParaRPr/>
            </a:p>
          </p:txBody>
        </p:sp>
        <p:sp>
          <p:nvSpPr>
            <p:cNvPr id="101" name="object 79">
              <a:extLst>
                <a:ext uri="{FF2B5EF4-FFF2-40B4-BE49-F238E27FC236}">
                  <a16:creationId xmlns:a16="http://schemas.microsoft.com/office/drawing/2014/main" id="{706D511E-5A5D-42CE-B31F-6CAF9EA2B570}"/>
                </a:ext>
              </a:extLst>
            </p:cNvPr>
            <p:cNvSpPr/>
            <p:nvPr/>
          </p:nvSpPr>
          <p:spPr>
            <a:xfrm>
              <a:off x="9177528" y="3578352"/>
              <a:ext cx="570230" cy="368935"/>
            </a:xfrm>
            <a:custGeom>
              <a:avLst/>
              <a:gdLst/>
              <a:ahLst/>
              <a:cxnLst/>
              <a:rect l="l" t="t" r="r" b="b"/>
              <a:pathLst>
                <a:path w="570229" h="368935">
                  <a:moveTo>
                    <a:pt x="12192" y="24384"/>
                  </a:moveTo>
                  <a:lnTo>
                    <a:pt x="9144" y="0"/>
                  </a:lnTo>
                  <a:lnTo>
                    <a:pt x="0" y="0"/>
                  </a:lnTo>
                  <a:lnTo>
                    <a:pt x="6096" y="24384"/>
                  </a:lnTo>
                  <a:lnTo>
                    <a:pt x="12192" y="24384"/>
                  </a:lnTo>
                  <a:close/>
                </a:path>
                <a:path w="570229" h="368935">
                  <a:moveTo>
                    <a:pt x="21336" y="54864"/>
                  </a:moveTo>
                  <a:lnTo>
                    <a:pt x="15240" y="39624"/>
                  </a:lnTo>
                  <a:lnTo>
                    <a:pt x="15240" y="33528"/>
                  </a:lnTo>
                  <a:lnTo>
                    <a:pt x="6096" y="33528"/>
                  </a:lnTo>
                  <a:lnTo>
                    <a:pt x="9144" y="39624"/>
                  </a:lnTo>
                  <a:lnTo>
                    <a:pt x="12192" y="57912"/>
                  </a:lnTo>
                  <a:lnTo>
                    <a:pt x="21336" y="54864"/>
                  </a:lnTo>
                  <a:close/>
                </a:path>
                <a:path w="570229" h="368935">
                  <a:moveTo>
                    <a:pt x="30480" y="88392"/>
                  </a:moveTo>
                  <a:lnTo>
                    <a:pt x="24384" y="76200"/>
                  </a:lnTo>
                  <a:lnTo>
                    <a:pt x="21336" y="64008"/>
                  </a:lnTo>
                  <a:lnTo>
                    <a:pt x="15240" y="67056"/>
                  </a:lnTo>
                  <a:lnTo>
                    <a:pt x="21336" y="91440"/>
                  </a:lnTo>
                  <a:lnTo>
                    <a:pt x="30480" y="88392"/>
                  </a:lnTo>
                  <a:close/>
                </a:path>
                <a:path w="570229" h="368935">
                  <a:moveTo>
                    <a:pt x="42672" y="118872"/>
                  </a:moveTo>
                  <a:lnTo>
                    <a:pt x="39624" y="115824"/>
                  </a:lnTo>
                  <a:lnTo>
                    <a:pt x="33528" y="94488"/>
                  </a:lnTo>
                  <a:lnTo>
                    <a:pt x="24384" y="97536"/>
                  </a:lnTo>
                  <a:lnTo>
                    <a:pt x="30480" y="118872"/>
                  </a:lnTo>
                  <a:lnTo>
                    <a:pt x="33528" y="121920"/>
                  </a:lnTo>
                  <a:lnTo>
                    <a:pt x="42672" y="118872"/>
                  </a:lnTo>
                  <a:close/>
                </a:path>
                <a:path w="570229" h="368935">
                  <a:moveTo>
                    <a:pt x="54864" y="149352"/>
                  </a:moveTo>
                  <a:lnTo>
                    <a:pt x="45720" y="124968"/>
                  </a:lnTo>
                  <a:lnTo>
                    <a:pt x="36576" y="131064"/>
                  </a:lnTo>
                  <a:lnTo>
                    <a:pt x="48768" y="152400"/>
                  </a:lnTo>
                  <a:lnTo>
                    <a:pt x="54864" y="149352"/>
                  </a:lnTo>
                  <a:close/>
                </a:path>
                <a:path w="570229" h="368935">
                  <a:moveTo>
                    <a:pt x="73152" y="176784"/>
                  </a:moveTo>
                  <a:lnTo>
                    <a:pt x="60960" y="155448"/>
                  </a:lnTo>
                  <a:lnTo>
                    <a:pt x="51816" y="158496"/>
                  </a:lnTo>
                  <a:lnTo>
                    <a:pt x="67056" y="179832"/>
                  </a:lnTo>
                  <a:lnTo>
                    <a:pt x="73152" y="176784"/>
                  </a:lnTo>
                  <a:close/>
                </a:path>
                <a:path w="570229" h="368935">
                  <a:moveTo>
                    <a:pt x="91440" y="204216"/>
                  </a:moveTo>
                  <a:lnTo>
                    <a:pt x="76200" y="182880"/>
                  </a:lnTo>
                  <a:lnTo>
                    <a:pt x="70104" y="188976"/>
                  </a:lnTo>
                  <a:lnTo>
                    <a:pt x="85344" y="207264"/>
                  </a:lnTo>
                  <a:lnTo>
                    <a:pt x="91440" y="204216"/>
                  </a:lnTo>
                  <a:close/>
                </a:path>
                <a:path w="570229" h="368935">
                  <a:moveTo>
                    <a:pt x="112776" y="228600"/>
                  </a:moveTo>
                  <a:lnTo>
                    <a:pt x="100584" y="213360"/>
                  </a:lnTo>
                  <a:lnTo>
                    <a:pt x="97536" y="210312"/>
                  </a:lnTo>
                  <a:lnTo>
                    <a:pt x="91440" y="216408"/>
                  </a:lnTo>
                  <a:lnTo>
                    <a:pt x="94488" y="219456"/>
                  </a:lnTo>
                  <a:lnTo>
                    <a:pt x="106680" y="234696"/>
                  </a:lnTo>
                  <a:lnTo>
                    <a:pt x="112776" y="228600"/>
                  </a:lnTo>
                  <a:close/>
                </a:path>
                <a:path w="570229" h="368935">
                  <a:moveTo>
                    <a:pt x="137160" y="252984"/>
                  </a:moveTo>
                  <a:lnTo>
                    <a:pt x="124968" y="243840"/>
                  </a:lnTo>
                  <a:lnTo>
                    <a:pt x="118872" y="234696"/>
                  </a:lnTo>
                  <a:lnTo>
                    <a:pt x="112776" y="240792"/>
                  </a:lnTo>
                  <a:lnTo>
                    <a:pt x="118872" y="249936"/>
                  </a:lnTo>
                  <a:lnTo>
                    <a:pt x="131064" y="259080"/>
                  </a:lnTo>
                  <a:lnTo>
                    <a:pt x="137160" y="252984"/>
                  </a:lnTo>
                  <a:close/>
                </a:path>
                <a:path w="570229" h="368935">
                  <a:moveTo>
                    <a:pt x="161544" y="274320"/>
                  </a:moveTo>
                  <a:lnTo>
                    <a:pt x="155448" y="268224"/>
                  </a:lnTo>
                  <a:lnTo>
                    <a:pt x="143256" y="259080"/>
                  </a:lnTo>
                  <a:lnTo>
                    <a:pt x="137160" y="265176"/>
                  </a:lnTo>
                  <a:lnTo>
                    <a:pt x="149352" y="274320"/>
                  </a:lnTo>
                  <a:lnTo>
                    <a:pt x="155448" y="280416"/>
                  </a:lnTo>
                  <a:lnTo>
                    <a:pt x="161544" y="274320"/>
                  </a:lnTo>
                  <a:close/>
                </a:path>
                <a:path w="570229" h="368935">
                  <a:moveTo>
                    <a:pt x="188976" y="292608"/>
                  </a:moveTo>
                  <a:lnTo>
                    <a:pt x="185928" y="292608"/>
                  </a:lnTo>
                  <a:lnTo>
                    <a:pt x="167640" y="280416"/>
                  </a:lnTo>
                  <a:lnTo>
                    <a:pt x="161544" y="286512"/>
                  </a:lnTo>
                  <a:lnTo>
                    <a:pt x="179832" y="298704"/>
                  </a:lnTo>
                  <a:lnTo>
                    <a:pt x="182880" y="301752"/>
                  </a:lnTo>
                  <a:lnTo>
                    <a:pt x="188976" y="292608"/>
                  </a:lnTo>
                  <a:close/>
                </a:path>
                <a:path w="570229" h="368935">
                  <a:moveTo>
                    <a:pt x="216408" y="310896"/>
                  </a:moveTo>
                  <a:lnTo>
                    <a:pt x="195072" y="298704"/>
                  </a:lnTo>
                  <a:lnTo>
                    <a:pt x="192024" y="304800"/>
                  </a:lnTo>
                  <a:lnTo>
                    <a:pt x="213360" y="316992"/>
                  </a:lnTo>
                  <a:lnTo>
                    <a:pt x="216408" y="310896"/>
                  </a:lnTo>
                  <a:close/>
                </a:path>
                <a:path w="570229" h="368935">
                  <a:moveTo>
                    <a:pt x="246888" y="326136"/>
                  </a:moveTo>
                  <a:lnTo>
                    <a:pt x="222504" y="313944"/>
                  </a:lnTo>
                  <a:lnTo>
                    <a:pt x="219456" y="323088"/>
                  </a:lnTo>
                  <a:lnTo>
                    <a:pt x="243840" y="332232"/>
                  </a:lnTo>
                  <a:lnTo>
                    <a:pt x="246888" y="326136"/>
                  </a:lnTo>
                  <a:close/>
                </a:path>
                <a:path w="570229" h="368935">
                  <a:moveTo>
                    <a:pt x="277368" y="338328"/>
                  </a:moveTo>
                  <a:lnTo>
                    <a:pt x="252984" y="329184"/>
                  </a:lnTo>
                  <a:lnTo>
                    <a:pt x="249936" y="335280"/>
                  </a:lnTo>
                  <a:lnTo>
                    <a:pt x="252984" y="338328"/>
                  </a:lnTo>
                  <a:lnTo>
                    <a:pt x="274320" y="344424"/>
                  </a:lnTo>
                  <a:lnTo>
                    <a:pt x="277368" y="338328"/>
                  </a:lnTo>
                  <a:close/>
                </a:path>
                <a:path w="570229" h="368935">
                  <a:moveTo>
                    <a:pt x="307848" y="347472"/>
                  </a:moveTo>
                  <a:lnTo>
                    <a:pt x="292608" y="344424"/>
                  </a:lnTo>
                  <a:lnTo>
                    <a:pt x="283464" y="341376"/>
                  </a:lnTo>
                  <a:lnTo>
                    <a:pt x="280416" y="347472"/>
                  </a:lnTo>
                  <a:lnTo>
                    <a:pt x="289560" y="350520"/>
                  </a:lnTo>
                  <a:lnTo>
                    <a:pt x="304800" y="356616"/>
                  </a:lnTo>
                  <a:lnTo>
                    <a:pt x="307848" y="347472"/>
                  </a:lnTo>
                  <a:close/>
                </a:path>
                <a:path w="570229" h="368935">
                  <a:moveTo>
                    <a:pt x="341376" y="353568"/>
                  </a:moveTo>
                  <a:lnTo>
                    <a:pt x="329184" y="353568"/>
                  </a:lnTo>
                  <a:lnTo>
                    <a:pt x="316992" y="350520"/>
                  </a:lnTo>
                  <a:lnTo>
                    <a:pt x="313944" y="356616"/>
                  </a:lnTo>
                  <a:lnTo>
                    <a:pt x="329184" y="359664"/>
                  </a:lnTo>
                  <a:lnTo>
                    <a:pt x="338328" y="362712"/>
                  </a:lnTo>
                  <a:lnTo>
                    <a:pt x="341376" y="353568"/>
                  </a:lnTo>
                  <a:close/>
                </a:path>
                <a:path w="570229" h="368935">
                  <a:moveTo>
                    <a:pt x="371856" y="359664"/>
                  </a:moveTo>
                  <a:lnTo>
                    <a:pt x="368808" y="359664"/>
                  </a:lnTo>
                  <a:lnTo>
                    <a:pt x="347472" y="356616"/>
                  </a:lnTo>
                  <a:lnTo>
                    <a:pt x="347472" y="362712"/>
                  </a:lnTo>
                  <a:lnTo>
                    <a:pt x="368808" y="368808"/>
                  </a:lnTo>
                  <a:lnTo>
                    <a:pt x="371856" y="368808"/>
                  </a:lnTo>
                  <a:lnTo>
                    <a:pt x="371856" y="359664"/>
                  </a:lnTo>
                  <a:close/>
                </a:path>
                <a:path w="570229" h="368935">
                  <a:moveTo>
                    <a:pt x="405384" y="359664"/>
                  </a:moveTo>
                  <a:lnTo>
                    <a:pt x="381000" y="359664"/>
                  </a:lnTo>
                  <a:lnTo>
                    <a:pt x="381000" y="368808"/>
                  </a:lnTo>
                  <a:lnTo>
                    <a:pt x="405384" y="368808"/>
                  </a:lnTo>
                  <a:lnTo>
                    <a:pt x="405384" y="359664"/>
                  </a:lnTo>
                  <a:close/>
                </a:path>
                <a:path w="570229" h="368935">
                  <a:moveTo>
                    <a:pt x="438912" y="359664"/>
                  </a:moveTo>
                  <a:lnTo>
                    <a:pt x="414528" y="359664"/>
                  </a:lnTo>
                  <a:lnTo>
                    <a:pt x="414528" y="368808"/>
                  </a:lnTo>
                  <a:lnTo>
                    <a:pt x="438912" y="368808"/>
                  </a:lnTo>
                  <a:lnTo>
                    <a:pt x="438912" y="359664"/>
                  </a:lnTo>
                  <a:close/>
                </a:path>
                <a:path w="570229" h="368935">
                  <a:moveTo>
                    <a:pt x="472440" y="356616"/>
                  </a:moveTo>
                  <a:lnTo>
                    <a:pt x="454152" y="359664"/>
                  </a:lnTo>
                  <a:lnTo>
                    <a:pt x="448056" y="359664"/>
                  </a:lnTo>
                  <a:lnTo>
                    <a:pt x="448056" y="368808"/>
                  </a:lnTo>
                  <a:lnTo>
                    <a:pt x="454152" y="365760"/>
                  </a:lnTo>
                  <a:lnTo>
                    <a:pt x="472440" y="365760"/>
                  </a:lnTo>
                  <a:lnTo>
                    <a:pt x="472440" y="356616"/>
                  </a:lnTo>
                  <a:close/>
                </a:path>
                <a:path w="570229" h="368935">
                  <a:moveTo>
                    <a:pt x="505968" y="359664"/>
                  </a:moveTo>
                  <a:lnTo>
                    <a:pt x="502920" y="350520"/>
                  </a:lnTo>
                  <a:lnTo>
                    <a:pt x="493776" y="353568"/>
                  </a:lnTo>
                  <a:lnTo>
                    <a:pt x="481584" y="353568"/>
                  </a:lnTo>
                  <a:lnTo>
                    <a:pt x="481584" y="362712"/>
                  </a:lnTo>
                  <a:lnTo>
                    <a:pt x="493776" y="359664"/>
                  </a:lnTo>
                  <a:lnTo>
                    <a:pt x="505968" y="359664"/>
                  </a:lnTo>
                  <a:close/>
                </a:path>
                <a:path w="570229" h="368935">
                  <a:moveTo>
                    <a:pt x="539496" y="350520"/>
                  </a:moveTo>
                  <a:lnTo>
                    <a:pt x="536448" y="341376"/>
                  </a:lnTo>
                  <a:lnTo>
                    <a:pt x="533400" y="344424"/>
                  </a:lnTo>
                  <a:lnTo>
                    <a:pt x="512064" y="347472"/>
                  </a:lnTo>
                  <a:lnTo>
                    <a:pt x="515112" y="356616"/>
                  </a:lnTo>
                  <a:lnTo>
                    <a:pt x="533400" y="350520"/>
                  </a:lnTo>
                  <a:lnTo>
                    <a:pt x="539496" y="350520"/>
                  </a:lnTo>
                  <a:close/>
                </a:path>
                <a:path w="570229" h="368935">
                  <a:moveTo>
                    <a:pt x="569976" y="338328"/>
                  </a:moveTo>
                  <a:lnTo>
                    <a:pt x="566928" y="329184"/>
                  </a:lnTo>
                  <a:lnTo>
                    <a:pt x="542544" y="338328"/>
                  </a:lnTo>
                  <a:lnTo>
                    <a:pt x="545592" y="347472"/>
                  </a:lnTo>
                  <a:lnTo>
                    <a:pt x="569976" y="338328"/>
                  </a:lnTo>
                  <a:close/>
                </a:path>
              </a:pathLst>
            </a:custGeom>
            <a:solidFill>
              <a:srgbClr val="FFE600"/>
            </a:solidFill>
          </p:spPr>
          <p:txBody>
            <a:bodyPr wrap="square" lIns="0" tIns="0" rIns="0" bIns="0" rtlCol="0"/>
            <a:lstStyle/>
            <a:p>
              <a:endParaRPr/>
            </a:p>
          </p:txBody>
        </p:sp>
      </p:grpSp>
      <p:sp>
        <p:nvSpPr>
          <p:cNvPr id="102" name="object 80">
            <a:extLst>
              <a:ext uri="{FF2B5EF4-FFF2-40B4-BE49-F238E27FC236}">
                <a16:creationId xmlns:a16="http://schemas.microsoft.com/office/drawing/2014/main" id="{66C7515E-F4EE-45A7-8702-6FE8D221F621}"/>
              </a:ext>
            </a:extLst>
          </p:cNvPr>
          <p:cNvSpPr txBox="1"/>
          <p:nvPr/>
        </p:nvSpPr>
        <p:spPr>
          <a:xfrm>
            <a:off x="10598643" y="3086847"/>
            <a:ext cx="641456" cy="148117"/>
          </a:xfrm>
          <a:prstGeom prst="rect">
            <a:avLst/>
          </a:prstGeom>
        </p:spPr>
        <p:txBody>
          <a:bodyPr vert="horz" wrap="square" lIns="0" tIns="17145" rIns="0" bIns="0" rtlCol="0">
            <a:spAutoFit/>
          </a:bodyPr>
          <a:lstStyle/>
          <a:p>
            <a:pPr marL="12700">
              <a:lnSpc>
                <a:spcPct val="100000"/>
              </a:lnSpc>
              <a:spcBef>
                <a:spcPts val="135"/>
              </a:spcBef>
            </a:pPr>
            <a:r>
              <a:rPr sz="850" b="1" spc="15" dirty="0">
                <a:solidFill>
                  <a:srgbClr val="FFFFFF"/>
                </a:solidFill>
                <a:latin typeface="Arial"/>
                <a:cs typeface="Arial"/>
              </a:rPr>
              <a:t>April</a:t>
            </a:r>
            <a:r>
              <a:rPr sz="850" b="1" spc="-90" dirty="0">
                <a:solidFill>
                  <a:srgbClr val="FFFFFF"/>
                </a:solidFill>
                <a:latin typeface="Arial"/>
                <a:cs typeface="Arial"/>
              </a:rPr>
              <a:t> </a:t>
            </a:r>
            <a:r>
              <a:rPr sz="850" b="1" spc="25" dirty="0">
                <a:solidFill>
                  <a:srgbClr val="FFFFFF"/>
                </a:solidFill>
                <a:latin typeface="Arial"/>
                <a:cs typeface="Arial"/>
              </a:rPr>
              <a:t>2020</a:t>
            </a:r>
            <a:endParaRPr sz="850">
              <a:latin typeface="Arial"/>
              <a:cs typeface="Arial"/>
            </a:endParaRPr>
          </a:p>
        </p:txBody>
      </p:sp>
      <p:sp>
        <p:nvSpPr>
          <p:cNvPr id="104" name="Slide Number Placeholder 81">
            <a:extLst>
              <a:ext uri="{FF2B5EF4-FFF2-40B4-BE49-F238E27FC236}">
                <a16:creationId xmlns:a16="http://schemas.microsoft.com/office/drawing/2014/main" id="{A2A03311-870E-4076-80BD-C7E068A95BB9}"/>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900" kern="1200">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5</a:t>
            </a:fld>
            <a:endParaRPr lang="en-US" dirty="0"/>
          </a:p>
        </p:txBody>
      </p:sp>
      <p:sp>
        <p:nvSpPr>
          <p:cNvPr id="105" name="TextBox 104">
            <a:extLst>
              <a:ext uri="{FF2B5EF4-FFF2-40B4-BE49-F238E27FC236}">
                <a16:creationId xmlns:a16="http://schemas.microsoft.com/office/drawing/2014/main" id="{0C0FCA0E-8120-4379-8C4B-782DF0463E75}"/>
              </a:ext>
            </a:extLst>
          </p:cNvPr>
          <p:cNvSpPr txBox="1"/>
          <p:nvPr/>
        </p:nvSpPr>
        <p:spPr>
          <a:xfrm>
            <a:off x="2861646" y="5582911"/>
            <a:ext cx="5978856" cy="513089"/>
          </a:xfrm>
          <a:prstGeom prst="rect">
            <a:avLst/>
          </a:prstGeom>
          <a:solidFill>
            <a:schemeClr val="accent3">
              <a:lumMod val="40000"/>
              <a:lumOff val="60000"/>
            </a:schemeClr>
          </a:solidFill>
          <a:ln>
            <a:noFill/>
          </a:ln>
        </p:spPr>
        <p:txBody>
          <a:bodyPr anchor="t"/>
          <a:lstStyle>
            <a:defPPr>
              <a:defRPr lang="en-US"/>
            </a:defPPr>
            <a:lvl1pPr marR="0" lvl="0" indent="0" fontAlgn="auto">
              <a:lnSpc>
                <a:spcPct val="100000"/>
              </a:lnSpc>
              <a:spcBef>
                <a:spcPct val="0"/>
              </a:spcBef>
              <a:spcAft>
                <a:spcPts val="0"/>
              </a:spcAft>
              <a:buClrTx/>
              <a:buSzTx/>
              <a:buFontTx/>
              <a:buNone/>
              <a:tabLst/>
              <a:defRPr kumimoji="0" sz="2400" b="1" i="0" u="none" strike="noStrike" cap="small" spc="0" normalizeH="0" baseline="0">
                <a:ln>
                  <a:noFill/>
                </a:ln>
                <a:solidFill>
                  <a:prstClr val="white">
                    <a:lumMod val="95000"/>
                  </a:prstClr>
                </a:solidFill>
                <a:effectLst/>
                <a:uLnTx/>
                <a:uFillTx/>
                <a:latin typeface="Century" pitchFamily="18" charset="0"/>
              </a:defRPr>
            </a:lvl1pPr>
          </a:lstStyle>
          <a:p>
            <a:pPr algn="ctr">
              <a:spcBef>
                <a:spcPts val="0"/>
              </a:spcBef>
            </a:pPr>
            <a:r>
              <a:rPr lang="en-IN" sz="1400" i="1" dirty="0">
                <a:solidFill>
                  <a:schemeClr val="tx1"/>
                </a:solidFill>
                <a:latin typeface="+mj-lt"/>
                <a:cs typeface="Times New Roman" panose="02020603050405020304" pitchFamily="18" charset="0"/>
              </a:rPr>
              <a:t>As per G7, such levies needs to be withdrawn once a global consensus on taxation of digital economy is reached</a:t>
            </a:r>
          </a:p>
        </p:txBody>
      </p:sp>
      <p:sp>
        <p:nvSpPr>
          <p:cNvPr id="103" name="Footer Placeholder 3"/>
          <p:cNvSpPr>
            <a:spLocks noGrp="1"/>
          </p:cNvSpPr>
          <p:nvPr>
            <p:ph type="ftr" sz="quarter" idx="11"/>
          </p:nvPr>
        </p:nvSpPr>
        <p:spPr>
          <a:xfrm>
            <a:off x="474190" y="6492875"/>
            <a:ext cx="691721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4590B8"/>
                </a:solidFill>
                <a:effectLst/>
                <a:uLnTx/>
                <a:uFillTx/>
                <a:latin typeface="Gill Sans MT"/>
                <a:ea typeface="+mn-ea"/>
                <a:cs typeface="+mn-cs"/>
              </a:rPr>
              <a:t>T. P. </a:t>
            </a:r>
            <a:r>
              <a:rPr kumimoji="0" lang="en-US" sz="900" b="0" i="0" u="none" strike="noStrike" kern="1200" cap="all" spc="0" normalizeH="0" baseline="0" noProof="0" dirty="0" err="1">
                <a:ln>
                  <a:noFill/>
                </a:ln>
                <a:solidFill>
                  <a:srgbClr val="4590B8"/>
                </a:solidFill>
                <a:effectLst/>
                <a:uLnTx/>
                <a:uFillTx/>
                <a:latin typeface="Gill Sans MT"/>
                <a:ea typeface="+mn-ea"/>
                <a:cs typeface="+mn-cs"/>
              </a:rPr>
              <a:t>Ostwal</a:t>
            </a:r>
            <a:r>
              <a:rPr kumimoji="0" lang="en-US" sz="900" b="0" i="0" u="none" strike="noStrike" kern="1200" cap="all" spc="0" normalizeH="0" baseline="0" noProof="0" dirty="0">
                <a:ln>
                  <a:noFill/>
                </a:ln>
                <a:solidFill>
                  <a:srgbClr val="4590B8"/>
                </a:solidFill>
                <a:effectLst/>
                <a:uLnTx/>
                <a:uFillTx/>
                <a:latin typeface="Gill Sans MT"/>
                <a:ea typeface="+mn-ea"/>
                <a:cs typeface="+mn-cs"/>
              </a:rPr>
              <a:t> &amp; </a:t>
            </a:r>
            <a:r>
              <a:rPr kumimoji="0" lang="en-US" sz="900" b="0" i="0" u="none" strike="noStrike" kern="1200" cap="all" spc="0" normalizeH="0" baseline="0" noProof="0" dirty="0">
                <a:ln>
                  <a:noFill/>
                </a:ln>
                <a:solidFill>
                  <a:srgbClr val="4590B8"/>
                </a:solidFill>
                <a:effectLst/>
                <a:uLnTx/>
                <a:uFillTx/>
                <a:latin typeface="Times New Roman" panose="02020603050405020304" pitchFamily="18" charset="0"/>
                <a:cs typeface="Times New Roman" panose="02020603050405020304" pitchFamily="18" charset="0"/>
              </a:rPr>
              <a:t>Associates</a:t>
            </a:r>
            <a:r>
              <a:rPr kumimoji="0" lang="en-US" sz="900" b="0" i="0" u="none" strike="noStrike" kern="1200" cap="all" spc="0" normalizeH="0" baseline="0" noProof="0" dirty="0">
                <a:ln>
                  <a:noFill/>
                </a:ln>
                <a:solidFill>
                  <a:srgbClr val="4590B8"/>
                </a:solidFill>
                <a:effectLst/>
                <a:uLnTx/>
                <a:uFillTx/>
                <a:latin typeface="Gill Sans MT"/>
                <a:ea typeface="+mn-ea"/>
                <a:cs typeface="+mn-cs"/>
              </a:rPr>
              <a:t> LLP</a:t>
            </a:r>
          </a:p>
        </p:txBody>
      </p:sp>
      <p:sp>
        <p:nvSpPr>
          <p:cNvPr id="106" name="Rectangle 105">
            <a:extLst>
              <a:ext uri="{FF2B5EF4-FFF2-40B4-BE49-F238E27FC236}">
                <a16:creationId xmlns:a16="http://schemas.microsoft.com/office/drawing/2014/main" id="{207B0E3F-A266-4948-AC75-EA4A64B7B144}"/>
              </a:ext>
            </a:extLst>
          </p:cNvPr>
          <p:cNvSpPr/>
          <p:nvPr/>
        </p:nvSpPr>
        <p:spPr>
          <a:xfrm>
            <a:off x="479036" y="109105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400" b="0" i="0" u="none" strike="noStrike" kern="1200" cap="none" spc="0" normalizeH="0" baseline="0" noProof="0" dirty="0">
              <a:ln>
                <a:noFill/>
              </a:ln>
              <a:solidFill>
                <a:prstClr val="white"/>
              </a:solidFill>
              <a:effectLst/>
              <a:uLnTx/>
              <a:uFillTx/>
              <a:latin typeface="Gill Sans MT"/>
              <a:ea typeface="+mn-ea"/>
              <a:cs typeface="+mn-cs"/>
            </a:endParaRPr>
          </a:p>
        </p:txBody>
      </p:sp>
      <p:sp>
        <p:nvSpPr>
          <p:cNvPr id="107" name="Footer Placeholder 3"/>
          <p:cNvSpPr txBox="1">
            <a:spLocks/>
          </p:cNvSpPr>
          <p:nvPr/>
        </p:nvSpPr>
        <p:spPr>
          <a:xfrm>
            <a:off x="4489872" y="6542783"/>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3974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9753AC1-7343-4649-B2C5-619B5454697F}"/>
              </a:ext>
            </a:extLst>
          </p:cNvPr>
          <p:cNvSpPr>
            <a:spLocks noGrp="1"/>
          </p:cNvSpPr>
          <p:nvPr>
            <p:ph type="ftr" sz="quarter" idx="11"/>
          </p:nvPr>
        </p:nvSpPr>
        <p:spPr>
          <a:xfrm>
            <a:off x="581192" y="6305763"/>
            <a:ext cx="6917210" cy="365125"/>
          </a:xfrm>
        </p:spPr>
        <p:txBody>
          <a:bodyPr/>
          <a:lstStyle/>
          <a:p>
            <a:r>
              <a:rPr lang="en-IN">
                <a:latin typeface="Times New Roman" panose="02020603050405020304" pitchFamily="18" charset="0"/>
                <a:cs typeface="Times New Roman" panose="02020603050405020304" pitchFamily="18" charset="0"/>
              </a:rPr>
              <a:t>T. P. Ostwal &amp; Associates LLP</a:t>
            </a:r>
          </a:p>
        </p:txBody>
      </p:sp>
      <p:sp>
        <p:nvSpPr>
          <p:cNvPr id="4" name="Slide Number Placeholder 3">
            <a:extLst>
              <a:ext uri="{FF2B5EF4-FFF2-40B4-BE49-F238E27FC236}">
                <a16:creationId xmlns:a16="http://schemas.microsoft.com/office/drawing/2014/main" id="{C92A569E-D920-4B1B-8B9D-EC20D23D95D3}"/>
              </a:ext>
            </a:extLst>
          </p:cNvPr>
          <p:cNvSpPr>
            <a:spLocks noGrp="1"/>
          </p:cNvSpPr>
          <p:nvPr>
            <p:ph type="sldNum" sz="quarter" idx="12"/>
          </p:nvPr>
        </p:nvSpPr>
        <p:spPr/>
        <p:txBody>
          <a:bodyPr/>
          <a:lstStyle/>
          <a:p>
            <a:fld id="{FB304E44-DC5A-4BBB-82BB-295DB7EB1D1F}" type="slidenum">
              <a:rPr lang="en-IN" smtClean="0">
                <a:latin typeface="Times New Roman" panose="02020603050405020304" pitchFamily="18" charset="0"/>
                <a:cs typeface="Times New Roman" panose="02020603050405020304" pitchFamily="18" charset="0"/>
              </a:rPr>
              <a:t>6</a:t>
            </a:fld>
            <a:endParaRPr lang="en-IN">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F17631CB-C98C-4588-A8C7-0F0A8BA54956}"/>
              </a:ext>
            </a:extLst>
          </p:cNvPr>
          <p:cNvSpPr/>
          <p:nvPr/>
        </p:nvSpPr>
        <p:spPr>
          <a:xfrm>
            <a:off x="2212259" y="2779909"/>
            <a:ext cx="7475080" cy="15856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4C58F2E2-2539-4753-A902-B3D8C0CBD26B}"/>
              </a:ext>
            </a:extLst>
          </p:cNvPr>
          <p:cNvSpPr txBox="1"/>
          <p:nvPr/>
        </p:nvSpPr>
        <p:spPr>
          <a:xfrm>
            <a:off x="2598555" y="3230783"/>
            <a:ext cx="6721648" cy="523220"/>
          </a:xfrm>
          <a:prstGeom prst="rect">
            <a:avLst/>
          </a:prstGeom>
          <a:noFill/>
        </p:spPr>
        <p:txBody>
          <a:bodyPr wrap="none" rtlCol="0">
            <a:spAutoFit/>
          </a:bodyPr>
          <a:lstStyle/>
          <a:p>
            <a:pPr algn="just" fontAlgn="base">
              <a:spcBef>
                <a:spcPts val="600"/>
              </a:spcBef>
              <a:spcAft>
                <a:spcPts val="600"/>
              </a:spcAft>
            </a:pPr>
            <a:r>
              <a:rPr lang="en-US" sz="2800" b="1" dirty="0">
                <a:solidFill>
                  <a:schemeClr val="bg1"/>
                </a:solidFill>
                <a:latin typeface="Times New Roman" panose="02020603050405020304" pitchFamily="18" charset="0"/>
                <a:cs typeface="Times New Roman" panose="02020603050405020304" pitchFamily="18" charset="0"/>
              </a:rPr>
              <a:t>SIGNIFICANT ECONOMIC PRESENCE</a:t>
            </a:r>
          </a:p>
        </p:txBody>
      </p:sp>
      <p:sp>
        <p:nvSpPr>
          <p:cNvPr id="7" name="Footer Placeholder 3"/>
          <p:cNvSpPr txBox="1">
            <a:spLocks/>
          </p:cNvSpPr>
          <p:nvPr/>
        </p:nvSpPr>
        <p:spPr>
          <a:xfrm>
            <a:off x="4489872" y="6395303"/>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728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fld id="{B6F15528-21DE-4FAA-801E-634DDDAF4B2B}" type="slidenum">
              <a:rPr lang="en-US" smtClean="0"/>
              <a:pPr/>
              <a:t>7</a:t>
            </a:fld>
            <a:endParaRPr lang="en-US" dirty="0"/>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315814658"/>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Significant Economic Presence</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D13FA4B8-47BC-4191-83E1-7C892903D216}"/>
              </a:ext>
            </a:extLst>
          </p:cNvPr>
          <p:cNvSpPr txBox="1"/>
          <p:nvPr/>
        </p:nvSpPr>
        <p:spPr>
          <a:xfrm>
            <a:off x="457200" y="1066800"/>
            <a:ext cx="11277600" cy="5246052"/>
          </a:xfrm>
          <a:prstGeom prst="rect">
            <a:avLst/>
          </a:prstGeom>
          <a:noFill/>
        </p:spPr>
        <p:txBody>
          <a:bodyPr wrap="square">
            <a:spAutoFit/>
          </a:bodyPr>
          <a:lstStyle/>
          <a:p>
            <a:pPr marL="285750" lvl="0" indent="-285750" algn="just">
              <a:lnSpc>
                <a:spcPct val="140000"/>
              </a:lnSpc>
              <a:spcBef>
                <a:spcPts val="600"/>
              </a:spcBef>
              <a:spcAft>
                <a:spcPts val="600"/>
              </a:spcAft>
              <a:buClr>
                <a:schemeClr val="accent2"/>
              </a:buClr>
              <a:buSzPct val="100000"/>
              <a:buFont typeface="Wingdings" panose="05000000000000000000" pitchFamily="2" charset="2"/>
              <a:buChar char="Ø"/>
            </a:pPr>
            <a:r>
              <a:rPr lang="en-US" dirty="0">
                <a:solidFill>
                  <a:prstClr val="black"/>
                </a:solidFill>
                <a:latin typeface="Times New Roman" panose="02020603050405020304" pitchFamily="18" charset="0"/>
                <a:cs typeface="Times New Roman" panose="02020603050405020304" pitchFamily="18" charset="0"/>
              </a:rPr>
              <a:t>The existing nexus rule in section 9(1)(</a:t>
            </a:r>
            <a:r>
              <a:rPr lang="en-US" dirty="0" err="1">
                <a:solidFill>
                  <a:prstClr val="black"/>
                </a:solidFill>
                <a:latin typeface="Times New Roman" panose="02020603050405020304" pitchFamily="18" charset="0"/>
                <a:cs typeface="Times New Roman" panose="02020603050405020304" pitchFamily="18" charset="0"/>
              </a:rPr>
              <a:t>i</a:t>
            </a:r>
            <a:r>
              <a:rPr lang="en-US" dirty="0">
                <a:solidFill>
                  <a:prstClr val="black"/>
                </a:solidFill>
                <a:latin typeface="Times New Roman" panose="02020603050405020304" pitchFamily="18" charset="0"/>
                <a:cs typeface="Times New Roman" panose="02020603050405020304" pitchFamily="18" charset="0"/>
              </a:rPr>
              <a:t>) of the ITA was found insufficient to tax the emerging business model of the digital economy. </a:t>
            </a:r>
            <a:r>
              <a:rPr lang="en-US" dirty="0">
                <a:latin typeface="Times New Roman" panose="02020603050405020304" pitchFamily="18" charset="0"/>
                <a:cs typeface="Times New Roman" panose="02020603050405020304" pitchFamily="18" charset="0"/>
              </a:rPr>
              <a:t>Significant Economic Presence (‘SEP’) is India’s new nexus rule pursuant to BEPS Action 1 recommendation applicable </a:t>
            </a:r>
            <a:r>
              <a:rPr lang="en-US" b="1" dirty="0">
                <a:solidFill>
                  <a:schemeClr val="accent1">
                    <a:lumMod val="75000"/>
                  </a:schemeClr>
                </a:solidFill>
                <a:latin typeface="Times New Roman" panose="02020603050405020304" pitchFamily="18" charset="0"/>
                <a:cs typeface="Times New Roman" panose="02020603050405020304" pitchFamily="18" charset="0"/>
              </a:rPr>
              <a:t>w. e. f. 1</a:t>
            </a:r>
            <a:r>
              <a:rPr lang="en-US" b="1" baseline="30000" dirty="0">
                <a:solidFill>
                  <a:schemeClr val="accent1">
                    <a:lumMod val="75000"/>
                  </a:schemeClr>
                </a:solidFill>
                <a:latin typeface="Times New Roman" panose="02020603050405020304" pitchFamily="18" charset="0"/>
                <a:cs typeface="Times New Roman" panose="02020603050405020304" pitchFamily="18" charset="0"/>
              </a:rPr>
              <a:t>st</a:t>
            </a:r>
            <a:r>
              <a:rPr lang="en-US" b="1" dirty="0">
                <a:solidFill>
                  <a:schemeClr val="accent1">
                    <a:lumMod val="75000"/>
                  </a:schemeClr>
                </a:solidFill>
                <a:latin typeface="Times New Roman" panose="02020603050405020304" pitchFamily="18" charset="0"/>
                <a:cs typeface="Times New Roman" panose="02020603050405020304" pitchFamily="18" charset="0"/>
              </a:rPr>
              <a:t> April 2022</a:t>
            </a:r>
            <a:r>
              <a:rPr lang="en-US" dirty="0">
                <a:latin typeface="Times New Roman" panose="02020603050405020304" pitchFamily="18" charset="0"/>
                <a:cs typeface="Times New Roman" panose="02020603050405020304" pitchFamily="18" charset="0"/>
              </a:rPr>
              <a:t>. </a:t>
            </a:r>
          </a:p>
          <a:p>
            <a:pPr marL="285750" indent="-285750" algn="just">
              <a:lnSpc>
                <a:spcPct val="140000"/>
              </a:lnSpc>
              <a:spcBef>
                <a:spcPts val="600"/>
              </a:spcBef>
              <a:spcAft>
                <a:spcPts val="600"/>
              </a:spcAft>
              <a:buClr>
                <a:schemeClr val="accent2"/>
              </a:buClr>
              <a:buSzPct val="10000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significant economic presence of an NR in India would constitute a “business connection”. </a:t>
            </a:r>
          </a:p>
          <a:p>
            <a:pPr marL="285750" indent="-285750" algn="just">
              <a:lnSpc>
                <a:spcPct val="140000"/>
              </a:lnSpc>
              <a:spcBef>
                <a:spcPts val="600"/>
              </a:spcBef>
              <a:spcAft>
                <a:spcPts val="600"/>
              </a:spcAft>
              <a:buClr>
                <a:schemeClr val="accent2"/>
              </a:buClr>
              <a:buSzPct val="100000"/>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Explanation 2A to Section 9(1)(</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 - Under the SEP provisions, a “</a:t>
            </a:r>
            <a:r>
              <a:rPr lang="en-US" b="1" dirty="0">
                <a:solidFill>
                  <a:schemeClr val="accent1">
                    <a:lumMod val="75000"/>
                  </a:schemeClr>
                </a:solidFill>
                <a:latin typeface="Times New Roman" panose="02020603050405020304" pitchFamily="18" charset="0"/>
                <a:cs typeface="Times New Roman" panose="02020603050405020304" pitchFamily="18" charset="0"/>
              </a:rPr>
              <a:t>business connection</a:t>
            </a:r>
            <a:r>
              <a:rPr lang="en-US" dirty="0">
                <a:latin typeface="Times New Roman" panose="02020603050405020304" pitchFamily="18" charset="0"/>
                <a:cs typeface="Times New Roman" panose="02020603050405020304" pitchFamily="18" charset="0"/>
              </a:rPr>
              <a:t>” will be created in India based on either of the following conditions:</a:t>
            </a:r>
          </a:p>
          <a:p>
            <a:pPr marL="727075" indent="-373063" algn="just">
              <a:lnSpc>
                <a:spcPct val="140000"/>
              </a:lnSpc>
              <a:spcBef>
                <a:spcPts val="300"/>
              </a:spcBef>
              <a:spcAft>
                <a:spcPts val="300"/>
              </a:spcAft>
              <a:buClr>
                <a:schemeClr val="accent2"/>
              </a:buClr>
              <a:buSzPct val="100000"/>
              <a:buFont typeface="Wingdings" panose="05000000000000000000" pitchFamily="2" charset="2"/>
              <a:buChar char="§"/>
            </a:pPr>
            <a:r>
              <a:rPr lang="en-US" b="1" dirty="0">
                <a:solidFill>
                  <a:schemeClr val="accent1">
                    <a:lumMod val="75000"/>
                  </a:schemeClr>
                </a:solidFill>
                <a:latin typeface="Times New Roman" panose="02020603050405020304" pitchFamily="18" charset="0"/>
                <a:cs typeface="Times New Roman" panose="02020603050405020304" pitchFamily="18" charset="0"/>
              </a:rPr>
              <a:t>Revenue-linked condition:</a:t>
            </a:r>
            <a:r>
              <a:rPr lang="en-US" dirty="0">
                <a:latin typeface="Times New Roman" panose="02020603050405020304" pitchFamily="18" charset="0"/>
                <a:cs typeface="Times New Roman" panose="02020603050405020304" pitchFamily="18" charset="0"/>
              </a:rPr>
              <a:t> Any transaction in respect of any goods, services or property carried out by a non-resident with any person in India, including the provision of data or software downloads in India, if the aggregate payments arising from such transaction or transactions during the tax year exceeds the prescribed amount. Law will be applicable if it is carried out with person in India. [</a:t>
            </a:r>
            <a:r>
              <a:rPr lang="en-US" b="1" dirty="0">
                <a:solidFill>
                  <a:schemeClr val="accent1">
                    <a:lumMod val="75000"/>
                  </a:schemeClr>
                </a:solidFill>
                <a:latin typeface="Times New Roman" panose="02020603050405020304" pitchFamily="18" charset="0"/>
                <a:cs typeface="Times New Roman" panose="02020603050405020304" pitchFamily="18" charset="0"/>
              </a:rPr>
              <a:t>INR 2 Crore]</a:t>
            </a:r>
            <a:endParaRPr lang="en-US" dirty="0">
              <a:latin typeface="Times New Roman" panose="02020603050405020304" pitchFamily="18" charset="0"/>
              <a:cs typeface="Times New Roman" panose="02020603050405020304" pitchFamily="18" charset="0"/>
            </a:endParaRPr>
          </a:p>
          <a:p>
            <a:pPr marL="727075" indent="-373063" algn="just">
              <a:lnSpc>
                <a:spcPct val="140000"/>
              </a:lnSpc>
              <a:spcBef>
                <a:spcPts val="300"/>
              </a:spcBef>
              <a:spcAft>
                <a:spcPts val="300"/>
              </a:spcAft>
              <a:buClr>
                <a:schemeClr val="accent2"/>
              </a:buClr>
              <a:buSzPct val="100000"/>
              <a:buFont typeface="Wingdings" panose="05000000000000000000" pitchFamily="2" charset="2"/>
              <a:buChar char="§"/>
            </a:pPr>
            <a:r>
              <a:rPr lang="en-US" b="1" dirty="0">
                <a:solidFill>
                  <a:schemeClr val="accent1">
                    <a:lumMod val="75000"/>
                  </a:schemeClr>
                </a:solidFill>
                <a:latin typeface="Times New Roman" panose="02020603050405020304" pitchFamily="18" charset="0"/>
                <a:cs typeface="Times New Roman" panose="02020603050405020304" pitchFamily="18" charset="0"/>
              </a:rPr>
              <a:t>User-linked condition: </a:t>
            </a:r>
            <a:r>
              <a:rPr lang="en-US" dirty="0">
                <a:latin typeface="Times New Roman" panose="02020603050405020304" pitchFamily="18" charset="0"/>
                <a:cs typeface="Times New Roman" panose="02020603050405020304" pitchFamily="18" charset="0"/>
              </a:rPr>
              <a:t>Systematic and continuous soliciting of its business activities or engaging in interaction with users in India exceeds the prescribed amount. Law will be applicable if user is in India. [</a:t>
            </a:r>
            <a:r>
              <a:rPr lang="en-US" b="1" dirty="0">
                <a:solidFill>
                  <a:schemeClr val="accent1">
                    <a:lumMod val="75000"/>
                  </a:schemeClr>
                </a:solidFill>
                <a:latin typeface="Times New Roman" panose="02020603050405020304" pitchFamily="18" charset="0"/>
                <a:cs typeface="Times New Roman" panose="02020603050405020304" pitchFamily="18" charset="0"/>
              </a:rPr>
              <a:t>300,000 users]</a:t>
            </a:r>
            <a:endParaRPr lang="en-IN" dirty="0">
              <a:latin typeface="Times New Roman" panose="02020603050405020304" pitchFamily="18" charset="0"/>
              <a:cs typeface="Times New Roman" panose="02020603050405020304" pitchFamily="18" charset="0"/>
            </a:endParaRPr>
          </a:p>
        </p:txBody>
      </p:sp>
      <p:sp>
        <p:nvSpPr>
          <p:cNvPr id="7" name="Footer Placeholder 3"/>
          <p:cNvSpPr>
            <a:spLocks noGrp="1"/>
          </p:cNvSpPr>
          <p:nvPr>
            <p:ph type="ftr" sz="quarter" idx="11"/>
          </p:nvPr>
        </p:nvSpPr>
        <p:spPr>
          <a:xfrm>
            <a:off x="474190" y="6492875"/>
            <a:ext cx="6917210" cy="365125"/>
          </a:xfrm>
        </p:spPr>
        <p:txBody>
          <a:bodyPr/>
          <a:lstStyle/>
          <a:p>
            <a:r>
              <a:rPr lang="en-US" dirty="0"/>
              <a:t>T. P. </a:t>
            </a:r>
            <a:r>
              <a:rPr lang="en-US" dirty="0" err="1"/>
              <a:t>Ostwal</a:t>
            </a:r>
            <a:r>
              <a:rPr lang="en-US" dirty="0"/>
              <a:t> &amp; Associates LLP</a:t>
            </a:r>
          </a:p>
        </p:txBody>
      </p:sp>
      <p:sp>
        <p:nvSpPr>
          <p:cNvPr id="9" name="Footer Placeholder 3"/>
          <p:cNvSpPr txBox="1">
            <a:spLocks/>
          </p:cNvSpPr>
          <p:nvPr/>
        </p:nvSpPr>
        <p:spPr>
          <a:xfrm>
            <a:off x="4489872" y="6528035"/>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019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fld id="{B6F15528-21DE-4FAA-801E-634DDDAF4B2B}" type="slidenum">
              <a:rPr lang="en-US" smtClean="0"/>
              <a:pPr/>
              <a:t>8</a:t>
            </a:fld>
            <a:endParaRPr lang="en-US" dirty="0"/>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406591366"/>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Significant Economic Presence</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D13FA4B8-47BC-4191-83E1-7C892903D216}"/>
              </a:ext>
            </a:extLst>
          </p:cNvPr>
          <p:cNvSpPr txBox="1"/>
          <p:nvPr/>
        </p:nvSpPr>
        <p:spPr>
          <a:xfrm>
            <a:off x="457200" y="1066800"/>
            <a:ext cx="11277600" cy="5499967"/>
          </a:xfrm>
          <a:prstGeom prst="rect">
            <a:avLst/>
          </a:prstGeom>
          <a:noFill/>
        </p:spPr>
        <p:txBody>
          <a:bodyPr wrap="square">
            <a:spAutoFit/>
          </a:bodyPr>
          <a:lstStyle/>
          <a:p>
            <a:pPr marL="285750" indent="-285750" algn="just">
              <a:lnSpc>
                <a:spcPct val="140000"/>
              </a:lnSpc>
              <a:buClr>
                <a:schemeClr val="accent2"/>
              </a:buClr>
              <a:buSzPct val="100000"/>
              <a:buFont typeface="Wingdings" panose="05000000000000000000" pitchFamily="2" charset="2"/>
              <a:buChar char="Ø"/>
            </a:pPr>
            <a:r>
              <a:rPr lang="en-US" sz="1800" b="1" dirty="0">
                <a:solidFill>
                  <a:schemeClr val="accent1"/>
                </a:solidFill>
                <a:latin typeface="Times New Roman" panose="02020603050405020304" pitchFamily="18" charset="0"/>
                <a:cs typeface="Times New Roman" panose="02020603050405020304" pitchFamily="18" charset="0"/>
              </a:rPr>
              <a:t>SEP will be determined independent of whether</a:t>
            </a:r>
            <a:r>
              <a:rPr lang="en-US" sz="1800" dirty="0">
                <a:latin typeface="Times New Roman" panose="02020603050405020304" pitchFamily="18" charset="0"/>
                <a:cs typeface="Times New Roman" panose="02020603050405020304" pitchFamily="18" charset="0"/>
              </a:rPr>
              <a:t>:</a:t>
            </a:r>
          </a:p>
          <a:p>
            <a:pPr marL="560387" indent="-285750" algn="just">
              <a:lnSpc>
                <a:spcPct val="140000"/>
              </a:lnSpc>
              <a:buClr>
                <a:schemeClr val="accent2"/>
              </a:buClr>
              <a:buSzPct val="100000"/>
              <a:buFont typeface="Wingdings" panose="05000000000000000000" pitchFamily="2" charset="2"/>
              <a:buChar char="§"/>
              <a:tabLst>
                <a:tab pos="898525" algn="l"/>
              </a:tabLst>
            </a:pPr>
            <a:r>
              <a:rPr lang="en-US" sz="1800" dirty="0">
                <a:latin typeface="Times New Roman" panose="02020603050405020304" pitchFamily="18" charset="0"/>
                <a:cs typeface="Times New Roman" panose="02020603050405020304" pitchFamily="18" charset="0"/>
              </a:rPr>
              <a:t>Any agreement for such transactions or activities is entered into within India.</a:t>
            </a:r>
          </a:p>
          <a:p>
            <a:pPr marL="560387" indent="-285750" algn="just">
              <a:lnSpc>
                <a:spcPct val="140000"/>
              </a:lnSpc>
              <a:buClr>
                <a:schemeClr val="accent2"/>
              </a:buClr>
              <a:buSzPct val="100000"/>
              <a:buFont typeface="Wingdings" panose="05000000000000000000" pitchFamily="2" charset="2"/>
              <a:buChar char="§"/>
              <a:tabLst>
                <a:tab pos="898525" algn="l"/>
              </a:tabLst>
            </a:pPr>
            <a:r>
              <a:rPr lang="en-US" sz="1800" dirty="0">
                <a:latin typeface="Times New Roman" panose="02020603050405020304" pitchFamily="18" charset="0"/>
                <a:cs typeface="Times New Roman" panose="02020603050405020304" pitchFamily="18" charset="0"/>
              </a:rPr>
              <a:t>The NR has a residence or place of business in India.</a:t>
            </a:r>
          </a:p>
          <a:p>
            <a:pPr marL="560387" indent="-285750" algn="just">
              <a:lnSpc>
                <a:spcPct val="140000"/>
              </a:lnSpc>
              <a:buClr>
                <a:schemeClr val="accent2"/>
              </a:buClr>
              <a:buSzPct val="100000"/>
              <a:buFont typeface="Wingdings" panose="05000000000000000000" pitchFamily="2" charset="2"/>
              <a:buChar char="§"/>
              <a:tabLst>
                <a:tab pos="898525" algn="l"/>
              </a:tabLst>
            </a:pPr>
            <a:r>
              <a:rPr lang="en-US" sz="1800" dirty="0">
                <a:latin typeface="Times New Roman" panose="02020603050405020304" pitchFamily="18" charset="0"/>
                <a:cs typeface="Times New Roman" panose="02020603050405020304" pitchFamily="18" charset="0"/>
              </a:rPr>
              <a:t>The NR renders services in India.</a:t>
            </a:r>
          </a:p>
          <a:p>
            <a:pPr marL="274637" algn="just">
              <a:lnSpc>
                <a:spcPct val="140000"/>
              </a:lnSpc>
              <a:buClr>
                <a:schemeClr val="accent2"/>
              </a:buClr>
              <a:buSzPct val="100000"/>
              <a:tabLst>
                <a:tab pos="898525" algn="l"/>
              </a:tabLst>
            </a:pPr>
            <a:endParaRPr lang="en-US" sz="1800" dirty="0">
              <a:latin typeface="Times New Roman" panose="02020603050405020304" pitchFamily="18" charset="0"/>
              <a:cs typeface="Times New Roman" panose="02020603050405020304" pitchFamily="18" charset="0"/>
            </a:endParaRPr>
          </a:p>
          <a:p>
            <a:pPr marL="349250" lvl="0" indent="-285750" algn="just">
              <a:lnSpc>
                <a:spcPct val="140000"/>
              </a:lnSpc>
              <a:buClr>
                <a:srgbClr val="4590B8"/>
              </a:buClr>
              <a:buSzPct val="100000"/>
              <a:buFont typeface="Wingdings" panose="05000000000000000000" pitchFamily="2" charset="2"/>
              <a:buChar char="Ø"/>
              <a:defRPr/>
            </a:pPr>
            <a:r>
              <a:rPr lang="en-US" b="1" dirty="0">
                <a:solidFill>
                  <a:srgbClr val="1A3260">
                    <a:lumMod val="75000"/>
                  </a:srgbClr>
                </a:solidFill>
                <a:latin typeface="Times New Roman" panose="02020603050405020304" pitchFamily="18" charset="0"/>
                <a:cs typeface="Times New Roman" panose="02020603050405020304" pitchFamily="18" charset="0"/>
              </a:rPr>
              <a:t>Implication of Clause (a) of Explanation 2A</a:t>
            </a:r>
            <a:endParaRPr lang="en-US" dirty="0">
              <a:latin typeface="Times New Roman" panose="02020603050405020304" pitchFamily="18" charset="0"/>
              <a:cs typeface="Times New Roman" panose="02020603050405020304" pitchFamily="18" charset="0"/>
            </a:endParaRPr>
          </a:p>
          <a:p>
            <a:pPr marL="717550" lvl="0" indent="-363538" algn="just">
              <a:lnSpc>
                <a:spcPct val="140000"/>
              </a:lnSpc>
              <a:buClr>
                <a:srgbClr val="4590B8"/>
              </a:buClr>
              <a:buSzPct val="100000"/>
              <a:buFont typeface="Wingdings" panose="05000000000000000000" pitchFamily="2" charset="2"/>
              <a:buChar char="§"/>
              <a:defRPr/>
            </a:pPr>
            <a:r>
              <a:rPr lang="en-US" dirty="0">
                <a:latin typeface="Times New Roman" panose="02020603050405020304" pitchFamily="18" charset="0"/>
                <a:cs typeface="Times New Roman" panose="02020603050405020304" pitchFamily="18" charset="0"/>
              </a:rPr>
              <a:t>NR</a:t>
            </a:r>
            <a:r>
              <a:rPr lang="en-US" dirty="0">
                <a:solidFill>
                  <a:prstClr val="black"/>
                </a:solidFill>
                <a:latin typeface="Times New Roman" panose="02020603050405020304" pitchFamily="18" charset="0"/>
                <a:cs typeface="Times New Roman" panose="02020603050405020304" pitchFamily="18" charset="0"/>
              </a:rPr>
              <a:t> need not be in India to carry out specified transaction</a:t>
            </a:r>
          </a:p>
          <a:p>
            <a:pPr marL="717550" lvl="0" indent="-363538" algn="just">
              <a:lnSpc>
                <a:spcPct val="140000"/>
              </a:lnSpc>
              <a:buClr>
                <a:srgbClr val="4590B8"/>
              </a:buClr>
              <a:buSzPct val="100000"/>
              <a:buFont typeface="Wingdings" panose="05000000000000000000" pitchFamily="2" charset="2"/>
              <a:buChar char="§"/>
              <a:defRPr/>
            </a:pPr>
            <a:r>
              <a:rPr lang="en-US" dirty="0">
                <a:solidFill>
                  <a:prstClr val="black"/>
                </a:solidFill>
                <a:latin typeface="Times New Roman" panose="02020603050405020304" pitchFamily="18" charset="0"/>
                <a:cs typeface="Times New Roman" panose="02020603050405020304" pitchFamily="18" charset="0"/>
              </a:rPr>
              <a:t>It is locale of person in India that creates Business Connection</a:t>
            </a:r>
          </a:p>
          <a:p>
            <a:pPr marL="717550" lvl="0" indent="-363538" algn="just">
              <a:lnSpc>
                <a:spcPct val="140000"/>
              </a:lnSpc>
              <a:buClr>
                <a:srgbClr val="4590B8"/>
              </a:buClr>
              <a:buSzPct val="100000"/>
              <a:buFont typeface="Wingdings" panose="05000000000000000000" pitchFamily="2" charset="2"/>
              <a:buChar char="§"/>
              <a:defRPr/>
            </a:pPr>
            <a:r>
              <a:rPr lang="en-US" dirty="0">
                <a:solidFill>
                  <a:prstClr val="black"/>
                </a:solidFill>
                <a:latin typeface="Times New Roman" panose="02020603050405020304" pitchFamily="18" charset="0"/>
                <a:cs typeface="Times New Roman" panose="02020603050405020304" pitchFamily="18" charset="0"/>
              </a:rPr>
              <a:t>Off-shore sales, offshore services will result in creation of SEP if customer is in India</a:t>
            </a:r>
          </a:p>
          <a:p>
            <a:pPr marL="717550" lvl="0" indent="-363538" algn="just">
              <a:lnSpc>
                <a:spcPct val="140000"/>
              </a:lnSpc>
              <a:buClr>
                <a:srgbClr val="4590B8"/>
              </a:buClr>
              <a:buSzPct val="100000"/>
              <a:buFont typeface="Wingdings" panose="05000000000000000000" pitchFamily="2" charset="2"/>
              <a:buChar char="§"/>
              <a:defRPr/>
            </a:pPr>
            <a:r>
              <a:rPr lang="en-US" dirty="0">
                <a:solidFill>
                  <a:prstClr val="black"/>
                </a:solidFill>
                <a:latin typeface="Times New Roman" panose="02020603050405020304" pitchFamily="18" charset="0"/>
                <a:cs typeface="Times New Roman" panose="02020603050405020304" pitchFamily="18" charset="0"/>
              </a:rPr>
              <a:t>Clause (a) of Explanation 2A to Section 9(1) is not restrictive to digital goods, download of data or software but also covers transaction of physical goods</a:t>
            </a:r>
          </a:p>
          <a:p>
            <a:pPr marL="717550" lvl="0" indent="-363538" algn="just">
              <a:lnSpc>
                <a:spcPct val="140000"/>
              </a:lnSpc>
              <a:buClr>
                <a:srgbClr val="4590B8"/>
              </a:buClr>
              <a:buSzPct val="100000"/>
              <a:buFont typeface="Wingdings" panose="05000000000000000000" pitchFamily="2" charset="2"/>
              <a:buChar char="§"/>
              <a:defRPr/>
            </a:pPr>
            <a:r>
              <a:rPr lang="en-US" dirty="0">
                <a:solidFill>
                  <a:prstClr val="black"/>
                </a:solidFill>
                <a:latin typeface="Times New Roman" panose="02020603050405020304" pitchFamily="18" charset="0"/>
                <a:cs typeface="Times New Roman" panose="02020603050405020304" pitchFamily="18" charset="0"/>
              </a:rPr>
              <a:t>Purchase of shrink wrapped software may not result in royalty but may result in SEP</a:t>
            </a:r>
          </a:p>
          <a:p>
            <a:pPr marL="717550" lvl="0" indent="-363538" algn="just">
              <a:lnSpc>
                <a:spcPct val="140000"/>
              </a:lnSpc>
              <a:buClr>
                <a:srgbClr val="4590B8"/>
              </a:buClr>
              <a:buSzPct val="100000"/>
              <a:buFont typeface="Wingdings" panose="05000000000000000000" pitchFamily="2" charset="2"/>
              <a:buChar char="§"/>
              <a:defRPr/>
            </a:pPr>
            <a:r>
              <a:rPr lang="en-US" dirty="0">
                <a:solidFill>
                  <a:prstClr val="black"/>
                </a:solidFill>
                <a:latin typeface="Times New Roman" panose="02020603050405020304" pitchFamily="18" charset="0"/>
                <a:cs typeface="Times New Roman" panose="02020603050405020304" pitchFamily="18" charset="0"/>
              </a:rPr>
              <a:t>Services which are not technical or consultancy – any service will result in SEP</a:t>
            </a:r>
          </a:p>
          <a:p>
            <a:pPr marL="360363" lvl="1" indent="-360363">
              <a:lnSpc>
                <a:spcPct val="140000"/>
              </a:lnSpc>
              <a:spcAft>
                <a:spcPts val="600"/>
              </a:spcAft>
              <a:buClr>
                <a:srgbClr val="E95E11"/>
              </a:buClr>
              <a:buFont typeface="Arial"/>
              <a:buChar char="–"/>
              <a:defRPr sz="1700"/>
            </a:pPr>
            <a:endParaRPr lang="en-IN" dirty="0">
              <a:latin typeface="Times New Roman" panose="02020603050405020304" pitchFamily="18" charset="0"/>
              <a:cs typeface="Times New Roman" panose="02020603050405020304" pitchFamily="18" charset="0"/>
            </a:endParaRPr>
          </a:p>
        </p:txBody>
      </p:sp>
      <p:sp>
        <p:nvSpPr>
          <p:cNvPr id="7" name="Footer Placeholder 3"/>
          <p:cNvSpPr>
            <a:spLocks noGrp="1"/>
          </p:cNvSpPr>
          <p:nvPr>
            <p:ph type="ftr" sz="quarter" idx="11"/>
          </p:nvPr>
        </p:nvSpPr>
        <p:spPr>
          <a:xfrm>
            <a:off x="474190" y="6477000"/>
            <a:ext cx="6917210" cy="365125"/>
          </a:xfrm>
        </p:spPr>
        <p:txBody>
          <a:bodyPr/>
          <a:lstStyle/>
          <a:p>
            <a:r>
              <a:rPr lang="en-US" dirty="0"/>
              <a:t>T. P. </a:t>
            </a:r>
            <a:r>
              <a:rPr lang="en-US" dirty="0" err="1"/>
              <a:t>Ostwal</a:t>
            </a:r>
            <a:r>
              <a:rPr lang="en-US" dirty="0"/>
              <a:t> &amp; Associates LLP</a:t>
            </a:r>
          </a:p>
        </p:txBody>
      </p:sp>
      <p:sp>
        <p:nvSpPr>
          <p:cNvPr id="9"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822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12E424-F9FE-478D-8A67-74EEDDD7ED6F}"/>
              </a:ext>
            </a:extLst>
          </p:cNvPr>
          <p:cNvSpPr>
            <a:spLocks noGrp="1"/>
          </p:cNvSpPr>
          <p:nvPr>
            <p:ph type="sldNum" sz="quarter" idx="12"/>
          </p:nvPr>
        </p:nvSpPr>
        <p:spPr/>
        <p:txBody>
          <a:bodyPr/>
          <a:lstStyle/>
          <a:p>
            <a:fld id="{B6F15528-21DE-4FAA-801E-634DDDAF4B2B}" type="slidenum">
              <a:rPr lang="en-US" smtClean="0"/>
              <a:pPr/>
              <a:t>9</a:t>
            </a:fld>
            <a:endParaRPr lang="en-US" dirty="0"/>
          </a:p>
        </p:txBody>
      </p:sp>
      <p:graphicFrame>
        <p:nvGraphicFramePr>
          <p:cNvPr id="5" name="Table 4">
            <a:extLst>
              <a:ext uri="{FF2B5EF4-FFF2-40B4-BE49-F238E27FC236}">
                <a16:creationId xmlns:a16="http://schemas.microsoft.com/office/drawing/2014/main" id="{C811AB0D-94E2-4852-AFFB-747A01F7D898}"/>
              </a:ext>
            </a:extLst>
          </p:cNvPr>
          <p:cNvGraphicFramePr>
            <a:graphicFrameLocks noGrp="1"/>
          </p:cNvGraphicFramePr>
          <p:nvPr>
            <p:extLst>
              <p:ext uri="{D42A27DB-BD31-4B8C-83A1-F6EECF244321}">
                <p14:modId xmlns:p14="http://schemas.microsoft.com/office/powerpoint/2010/main" val="3582774606"/>
              </p:ext>
            </p:extLst>
          </p:nvPr>
        </p:nvGraphicFramePr>
        <p:xfrm>
          <a:off x="452564" y="672727"/>
          <a:ext cx="11309945" cy="396195"/>
        </p:xfrm>
        <a:graphic>
          <a:graphicData uri="http://schemas.openxmlformats.org/drawingml/2006/table">
            <a:tbl>
              <a:tblPr firstRow="1" bandRow="1">
                <a:tableStyleId>{69012ECD-51FC-41F1-AA8D-1B2483CD663E}</a:tableStyleId>
              </a:tblPr>
              <a:tblGrid>
                <a:gridCol w="11309945">
                  <a:extLst>
                    <a:ext uri="{9D8B030D-6E8A-4147-A177-3AD203B41FA5}">
                      <a16:colId xmlns:a16="http://schemas.microsoft.com/office/drawing/2014/main" val="20000"/>
                    </a:ext>
                  </a:extLst>
                </a:gridCol>
              </a:tblGrid>
              <a:tr h="39619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bg1"/>
                          </a:solidFill>
                          <a:effectLst/>
                          <a:latin typeface="Times New Roman" panose="02020603050405020304" pitchFamily="18" charset="0"/>
                          <a:ea typeface="+mn-ea"/>
                          <a:cs typeface="Times New Roman" panose="02020603050405020304" pitchFamily="18" charset="0"/>
                        </a:rPr>
                        <a:t>Significant Economic Presence</a:t>
                      </a:r>
                    </a:p>
                  </a:txBody>
                  <a:tcPr marL="121904" marR="121904" marT="45731" marB="45731"/>
                </a:tc>
                <a:extLst>
                  <a:ext uri="{0D108BD9-81ED-4DB2-BD59-A6C34878D82A}">
                    <a16:rowId xmlns:a16="http://schemas.microsoft.com/office/drawing/2014/main" val="10000"/>
                  </a:ext>
                </a:extLst>
              </a:tr>
            </a:tbl>
          </a:graphicData>
        </a:graphic>
      </p:graphicFrame>
      <p:sp>
        <p:nvSpPr>
          <p:cNvPr id="6" name="Rectangle 5">
            <a:extLst>
              <a:ext uri="{FF2B5EF4-FFF2-40B4-BE49-F238E27FC236}">
                <a16:creationId xmlns:a16="http://schemas.microsoft.com/office/drawing/2014/main" id="{207B0E3F-A266-4948-AC75-EA4A64B7B144}"/>
              </a:ext>
            </a:extLst>
          </p:cNvPr>
          <p:cNvSpPr/>
          <p:nvPr/>
        </p:nvSpPr>
        <p:spPr>
          <a:xfrm>
            <a:off x="457200" y="1066800"/>
            <a:ext cx="11277600" cy="5486400"/>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8" name="TextBox 7">
            <a:extLst>
              <a:ext uri="{FF2B5EF4-FFF2-40B4-BE49-F238E27FC236}">
                <a16:creationId xmlns:a16="http://schemas.microsoft.com/office/drawing/2014/main" id="{D13FA4B8-47BC-4191-83E1-7C892903D216}"/>
              </a:ext>
            </a:extLst>
          </p:cNvPr>
          <p:cNvSpPr txBox="1"/>
          <p:nvPr/>
        </p:nvSpPr>
        <p:spPr>
          <a:xfrm>
            <a:off x="457200" y="1066800"/>
            <a:ext cx="11277600" cy="5909310"/>
          </a:xfrm>
          <a:prstGeom prst="rect">
            <a:avLst/>
          </a:prstGeom>
          <a:noFill/>
        </p:spPr>
        <p:txBody>
          <a:bodyPr wrap="square">
            <a:spAutoFit/>
          </a:bodyPr>
          <a:lstStyle/>
          <a:p>
            <a:pPr marL="285750" marR="0" lvl="0" indent="-285750" algn="just" defTabSz="914400" rtl="0" eaLnBrk="1" fontAlgn="auto" latinLnBrk="0" hangingPunct="1">
              <a:lnSpc>
                <a:spcPct val="140000"/>
              </a:lnSpc>
              <a:spcBef>
                <a:spcPts val="0"/>
              </a:spcBef>
              <a:spcAft>
                <a:spcPts val="0"/>
              </a:spcAft>
              <a:buClr>
                <a:srgbClr val="4590B8"/>
              </a:buClr>
              <a:buSzPct val="100000"/>
              <a:buFont typeface="Wingdings" panose="05000000000000000000" pitchFamily="2" charset="2"/>
              <a:buChar char="Ø"/>
              <a:tabLst/>
              <a:defRPr/>
            </a:pPr>
            <a:r>
              <a:rPr kumimoji="0" lang="en-US" sz="1800"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cs typeface="Times New Roman" panose="02020603050405020304" pitchFamily="18" charset="0"/>
              </a:rPr>
              <a:t>Implication of Clause (b) of Explanation 2A</a:t>
            </a:r>
            <a:endParaRPr kumimoji="0" lang="en-US" sz="1600"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cs typeface="Times New Roman" panose="02020603050405020304" pitchFamily="18" charset="0"/>
            </a:endParaRPr>
          </a:p>
          <a:p>
            <a:pPr marL="555625" marR="0" lvl="0" indent="-285750" algn="just" defTabSz="914400" rtl="0" eaLnBrk="1" fontAlgn="auto" latinLnBrk="0" hangingPunct="1">
              <a:lnSpc>
                <a:spcPct val="140000"/>
              </a:lnSpc>
              <a:spcBef>
                <a:spcPts val="0"/>
              </a:spcBef>
              <a:spcAft>
                <a:spcPts val="0"/>
              </a:spcAft>
              <a:buClr>
                <a:srgbClr val="4590B8"/>
              </a:buClr>
              <a:buSzPct val="100000"/>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User in India creates Business Connection for NR</a:t>
            </a:r>
          </a:p>
          <a:p>
            <a:pPr marL="555625" marR="0" lvl="0" indent="-285750" algn="just" defTabSz="914400" rtl="0" eaLnBrk="1" fontAlgn="auto" latinLnBrk="0" hangingPunct="1">
              <a:lnSpc>
                <a:spcPct val="140000"/>
              </a:lnSpc>
              <a:spcBef>
                <a:spcPts val="0"/>
              </a:spcBef>
              <a:spcAft>
                <a:spcPts val="0"/>
              </a:spcAft>
              <a:buClr>
                <a:srgbClr val="4590B8"/>
              </a:buClr>
              <a:buSzPct val="100000"/>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NR need not be in India to carry out specified activity</a:t>
            </a:r>
          </a:p>
          <a:p>
            <a:pPr marL="555625" lvl="0" indent="-285750" algn="just">
              <a:lnSpc>
                <a:spcPct val="140000"/>
              </a:lnSpc>
              <a:buClr>
                <a:srgbClr val="4590B8"/>
              </a:buClr>
              <a:buSzPct val="100000"/>
              <a:buFont typeface="Wingdings" panose="05000000000000000000" pitchFamily="2" charset="2"/>
              <a:buChar char="§"/>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Reference to ‘though digital means’ deleted. Thus, irrespective of the medium – action of  systematic and continuous soliciting of business activities or engaging in interaction  results in SEP. </a:t>
            </a:r>
            <a:r>
              <a:rPr lang="en-US" dirty="0">
                <a:solidFill>
                  <a:prstClr val="black"/>
                </a:solidFill>
                <a:latin typeface="Times New Roman" panose="02020603050405020304" pitchFamily="18" charset="0"/>
                <a:cs typeface="Times New Roman" panose="02020603050405020304" pitchFamily="18" charset="0"/>
              </a:rPr>
              <a:t>Thus, the SEP provisions can apply not only to social media platform, marketplace aggregators, online gaming business, online streaming websites but may also apply to physical import of goods by Indian resident from a non-resident based in country with whom India does not have a tax treaty.</a:t>
            </a: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555625" marR="0" lvl="0" indent="-285750" algn="just" defTabSz="914400" rtl="0" eaLnBrk="1" fontAlgn="auto" latinLnBrk="0" hangingPunct="1">
              <a:lnSpc>
                <a:spcPct val="140000"/>
              </a:lnSpc>
              <a:spcBef>
                <a:spcPts val="0"/>
              </a:spcBef>
              <a:spcAft>
                <a:spcPts val="0"/>
              </a:spcAft>
              <a:buClr>
                <a:srgbClr val="4590B8"/>
              </a:buClr>
              <a:buSzPct val="100000"/>
              <a:buFont typeface="Wingdings" panose="05000000000000000000" pitchFamily="2" charset="2"/>
              <a:buChar char="§"/>
              <a:tabLst/>
              <a:defRPr/>
            </a:pP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Even specified activity carried out by third party NR service provider or software may result in SEP for both NR service provider as also NR.</a:t>
            </a:r>
          </a:p>
          <a:p>
            <a:pPr marL="285750" indent="-285750" algn="just">
              <a:lnSpc>
                <a:spcPct val="140000"/>
              </a:lnSpc>
              <a:buClr>
                <a:srgbClr val="4590B8"/>
              </a:buClr>
              <a:buSzPct val="100000"/>
              <a:buFont typeface="Wingdings" panose="05000000000000000000" pitchFamily="2" charset="2"/>
              <a:buChar char="Ø"/>
              <a:defRPr/>
            </a:pPr>
            <a:r>
              <a:rPr lang="en-US" dirty="0">
                <a:latin typeface="Times New Roman" panose="02020603050405020304" pitchFamily="18" charset="0"/>
                <a:cs typeface="Times New Roman" panose="02020603050405020304" pitchFamily="18" charset="0"/>
              </a:rPr>
              <a:t>In case of a business connection, only that income which is attributable to activities in India shall be deemed to accrue or arise in India.  If no operations are carried out in India, no income  can  be deemed  to accrue  or  arise in India even  though  there  may  be  a "business connection" in India</a:t>
            </a:r>
            <a:r>
              <a:rPr lang="en-US" b="1" dirty="0">
                <a:solidFill>
                  <a:schemeClr val="accent1">
                    <a:lumMod val="75000"/>
                  </a:schemeClr>
                </a:solidFill>
                <a:latin typeface="Times New Roman" panose="02020603050405020304" pitchFamily="18" charset="0"/>
                <a:cs typeface="Times New Roman" panose="02020603050405020304" pitchFamily="18" charset="0"/>
              </a:rPr>
              <a:t> [CIT v Toshoku Ltd. 125 ITR 525 (SC)]</a:t>
            </a:r>
          </a:p>
          <a:p>
            <a:pPr marL="555625" marR="0" lvl="0" indent="-285750" algn="just" defTabSz="914400" rtl="0" eaLnBrk="1" fontAlgn="auto" latinLnBrk="0" hangingPunct="1">
              <a:lnSpc>
                <a:spcPct val="140000"/>
              </a:lnSpc>
              <a:spcBef>
                <a:spcPts val="0"/>
              </a:spcBef>
              <a:spcAft>
                <a:spcPts val="0"/>
              </a:spcAft>
              <a:buClr>
                <a:srgbClr val="4590B8"/>
              </a:buClr>
              <a:buSzPct val="100000"/>
              <a:buFont typeface="Wingdings" panose="05000000000000000000" pitchFamily="2" charset="2"/>
              <a:buChar char="§"/>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555625" marR="0" lvl="0" indent="-285750" algn="just" defTabSz="914400" rtl="0" eaLnBrk="1" fontAlgn="auto" latinLnBrk="0" hangingPunct="1">
              <a:lnSpc>
                <a:spcPct val="140000"/>
              </a:lnSpc>
              <a:spcBef>
                <a:spcPts val="0"/>
              </a:spcBef>
              <a:spcAft>
                <a:spcPts val="0"/>
              </a:spcAft>
              <a:buClr>
                <a:srgbClr val="4590B8"/>
              </a:buClr>
              <a:buSzPct val="100000"/>
              <a:buFont typeface="Wingdings" panose="05000000000000000000" pitchFamily="2" charset="2"/>
              <a:buChar char="§"/>
              <a:tabLst/>
              <a:defRPr/>
            </a:pPr>
            <a:endParaRPr kumimoji="0" lang="en-US" sz="1800" b="1" i="0" u="none" strike="noStrike" kern="1200" cap="none" spc="0" normalizeH="0" baseline="0" noProof="0" dirty="0">
              <a:ln>
                <a:noFill/>
              </a:ln>
              <a:solidFill>
                <a:srgbClr val="1A3260">
                  <a:lumMod val="75000"/>
                </a:srgbClr>
              </a:solidFill>
              <a:effectLst/>
              <a:uLnTx/>
              <a:uFillTx/>
              <a:latin typeface="Times New Roman" panose="02020603050405020304" pitchFamily="18" charset="0"/>
              <a:cs typeface="Times New Roman" panose="02020603050405020304" pitchFamily="18" charset="0"/>
            </a:endParaRPr>
          </a:p>
        </p:txBody>
      </p:sp>
      <p:sp>
        <p:nvSpPr>
          <p:cNvPr id="7" name="Footer Placeholder 3"/>
          <p:cNvSpPr>
            <a:spLocks noGrp="1"/>
          </p:cNvSpPr>
          <p:nvPr>
            <p:ph type="ftr" sz="quarter" idx="11"/>
          </p:nvPr>
        </p:nvSpPr>
        <p:spPr>
          <a:xfrm>
            <a:off x="474190" y="6492875"/>
            <a:ext cx="6917210" cy="365125"/>
          </a:xfrm>
        </p:spPr>
        <p:txBody>
          <a:bodyPr/>
          <a:lstStyle/>
          <a:p>
            <a:r>
              <a:rPr lang="en-US" dirty="0"/>
              <a:t>T. P. </a:t>
            </a:r>
            <a:r>
              <a:rPr lang="en-US" dirty="0" err="1"/>
              <a:t>Ostwal</a:t>
            </a:r>
            <a:r>
              <a:rPr lang="en-US" dirty="0"/>
              <a:t> &amp; Associates LLP</a:t>
            </a:r>
          </a:p>
        </p:txBody>
      </p:sp>
      <p:sp>
        <p:nvSpPr>
          <p:cNvPr id="9" name="Footer Placeholder 3"/>
          <p:cNvSpPr txBox="1">
            <a:spLocks/>
          </p:cNvSpPr>
          <p:nvPr/>
        </p:nvSpPr>
        <p:spPr>
          <a:xfrm>
            <a:off x="4489872" y="6513287"/>
            <a:ext cx="6917210" cy="365125"/>
          </a:xfrm>
          <a:prstGeom prst="rect">
            <a:avLst/>
          </a:prstGeom>
        </p:spPr>
        <p:txBody>
          <a:bodyPr vert="horz" lIns="91440" tIns="45720" rIns="91440" bIns="45720" rtlCol="0" anchor="ctr"/>
          <a:lstStyle>
            <a:defPPr>
              <a:defRPr lang="en-US"/>
            </a:defPPr>
            <a:lvl1pPr marL="0" algn="l" defTabSz="914400" rtl="0" eaLnBrk="1" latinLnBrk="0" hangingPunct="1">
              <a:defRPr sz="900" kern="1200" cap="all">
                <a:solidFill>
                  <a:schemeClr val="accent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dirty="0">
                <a:solidFill>
                  <a:srgbClr val="1A3260">
                    <a:lumMod val="75000"/>
                    <a:lumOff val="25000"/>
                  </a:srgbClr>
                </a:solidFill>
                <a:latin typeface="Times New Roman" panose="02020603050405020304" pitchFamily="18" charset="0"/>
                <a:cs typeface="Times New Roman" panose="02020603050405020304" pitchFamily="18" charset="0"/>
              </a:rPr>
              <a:t>29</a:t>
            </a:r>
            <a:r>
              <a:rPr lang="en-US" baseline="30000" dirty="0">
                <a:solidFill>
                  <a:srgbClr val="1A3260">
                    <a:lumMod val="75000"/>
                    <a:lumOff val="25000"/>
                  </a:srgbClr>
                </a:solidFill>
                <a:latin typeface="Times New Roman" panose="02020603050405020304" pitchFamily="18" charset="0"/>
                <a:cs typeface="Times New Roman" panose="02020603050405020304" pitchFamily="18" charset="0"/>
              </a:rPr>
              <a:t>th</a:t>
            </a:r>
            <a:r>
              <a:rPr lang="en-US" dirty="0">
                <a:solidFill>
                  <a:srgbClr val="1A3260">
                    <a:lumMod val="75000"/>
                    <a:lumOff val="25000"/>
                  </a:srgbClr>
                </a:solidFill>
                <a:latin typeface="Times New Roman" panose="02020603050405020304" pitchFamily="18" charset="0"/>
                <a:cs typeface="Times New Roman" panose="02020603050405020304" pitchFamily="18" charset="0"/>
              </a:rPr>
              <a:t> </a:t>
            </a:r>
            <a:r>
              <a:rPr lang="en-US" cap="none" dirty="0">
                <a:solidFill>
                  <a:srgbClr val="1A3260">
                    <a:lumMod val="75000"/>
                    <a:lumOff val="25000"/>
                  </a:srgbClr>
                </a:solidFill>
                <a:latin typeface="Times New Roman" panose="02020603050405020304" pitchFamily="18" charset="0"/>
                <a:cs typeface="Times New Roman" panose="02020603050405020304" pitchFamily="18" charset="0"/>
              </a:rPr>
              <a:t>May 2022</a:t>
            </a:r>
            <a:endParaRPr lang="en-US" dirty="0">
              <a:solidFill>
                <a:srgbClr val="1A3260">
                  <a:lumMod val="75000"/>
                  <a:lumOff val="2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870392"/>
      </p:ext>
    </p:extLst>
  </p:cSld>
  <p:clrMapOvr>
    <a:masterClrMapping/>
  </p:clrMapOvr>
</p:sld>
</file>

<file path=ppt/theme/theme1.xml><?xml version="1.0" encoding="utf-8"?>
<a:theme xmlns:a="http://schemas.openxmlformats.org/drawingml/2006/main" name="Theme1">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1_Theme1">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3461</TotalTime>
  <Words>5809</Words>
  <Application>Microsoft Office PowerPoint</Application>
  <PresentationFormat>Widescreen</PresentationFormat>
  <Paragraphs>570</Paragraphs>
  <Slides>42</Slides>
  <Notes>1</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42</vt:i4>
      </vt:variant>
    </vt:vector>
  </HeadingPairs>
  <TitlesOfParts>
    <vt:vector size="56" baseType="lpstr">
      <vt:lpstr>Arial</vt:lpstr>
      <vt:lpstr>Book Antiqua</vt:lpstr>
      <vt:lpstr>Calibri</vt:lpstr>
      <vt:lpstr>Calisto MT</vt:lpstr>
      <vt:lpstr>Cambria</vt:lpstr>
      <vt:lpstr>Century</vt:lpstr>
      <vt:lpstr>Century Schoolbook</vt:lpstr>
      <vt:lpstr>Garamond</vt:lpstr>
      <vt:lpstr>Gill Sans MT</vt:lpstr>
      <vt:lpstr>Times New Roman</vt:lpstr>
      <vt:lpstr>Wingdings</vt:lpstr>
      <vt:lpstr>Wingdings 2</vt:lpstr>
      <vt:lpstr>Theme1</vt:lpstr>
      <vt:lpstr>1_Theme1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TPA16</dc:creator>
  <cp:lastModifiedBy>TPA16</cp:lastModifiedBy>
  <cp:revision>336</cp:revision>
  <cp:lastPrinted>2022-05-27T05:10:20Z</cp:lastPrinted>
  <dcterms:created xsi:type="dcterms:W3CDTF">2022-05-12T14:09:18Z</dcterms:created>
  <dcterms:modified xsi:type="dcterms:W3CDTF">2022-05-27T07:34:25Z</dcterms:modified>
</cp:coreProperties>
</file>