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media/image4.jp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5" r:id="rId1"/>
  </p:sldMasterIdLst>
  <p:notesMasterIdLst>
    <p:notesMasterId r:id="rId67"/>
  </p:notesMasterIdLst>
  <p:handoutMasterIdLst>
    <p:handoutMasterId r:id="rId68"/>
  </p:handoutMasterIdLst>
  <p:sldIdLst>
    <p:sldId id="256" r:id="rId2"/>
    <p:sldId id="323" r:id="rId3"/>
    <p:sldId id="328" r:id="rId4"/>
    <p:sldId id="325" r:id="rId5"/>
    <p:sldId id="263" r:id="rId6"/>
    <p:sldId id="262" r:id="rId7"/>
    <p:sldId id="300" r:id="rId8"/>
    <p:sldId id="258" r:id="rId9"/>
    <p:sldId id="260" r:id="rId10"/>
    <p:sldId id="266" r:id="rId11"/>
    <p:sldId id="264" r:id="rId12"/>
    <p:sldId id="267" r:id="rId13"/>
    <p:sldId id="269" r:id="rId14"/>
    <p:sldId id="271" r:id="rId15"/>
    <p:sldId id="272" r:id="rId16"/>
    <p:sldId id="273" r:id="rId17"/>
    <p:sldId id="329" r:id="rId18"/>
    <p:sldId id="330" r:id="rId19"/>
    <p:sldId id="259" r:id="rId20"/>
    <p:sldId id="331" r:id="rId21"/>
    <p:sldId id="332" r:id="rId22"/>
    <p:sldId id="261" r:id="rId23"/>
    <p:sldId id="333" r:id="rId24"/>
    <p:sldId id="334" r:id="rId25"/>
    <p:sldId id="335" r:id="rId26"/>
    <p:sldId id="265" r:id="rId27"/>
    <p:sldId id="336" r:id="rId28"/>
    <p:sldId id="337" r:id="rId29"/>
    <p:sldId id="268" r:id="rId30"/>
    <p:sldId id="338" r:id="rId31"/>
    <p:sldId id="270" r:id="rId32"/>
    <p:sldId id="339" r:id="rId33"/>
    <p:sldId id="274" r:id="rId34"/>
    <p:sldId id="275" r:id="rId35"/>
    <p:sldId id="276" r:id="rId36"/>
    <p:sldId id="277" r:id="rId37"/>
    <p:sldId id="278" r:id="rId38"/>
    <p:sldId id="296" r:id="rId39"/>
    <p:sldId id="298" r:id="rId40"/>
    <p:sldId id="316" r:id="rId41"/>
    <p:sldId id="317" r:id="rId42"/>
    <p:sldId id="318" r:id="rId43"/>
    <p:sldId id="319" r:id="rId44"/>
    <p:sldId id="320" r:id="rId45"/>
    <p:sldId id="321" r:id="rId46"/>
    <p:sldId id="322" r:id="rId47"/>
    <p:sldId id="306" r:id="rId48"/>
    <p:sldId id="280" r:id="rId49"/>
    <p:sldId id="281" r:id="rId50"/>
    <p:sldId id="282" r:id="rId51"/>
    <p:sldId id="283" r:id="rId52"/>
    <p:sldId id="285" r:id="rId53"/>
    <p:sldId id="286" r:id="rId54"/>
    <p:sldId id="288" r:id="rId55"/>
    <p:sldId id="309" r:id="rId56"/>
    <p:sldId id="289" r:id="rId57"/>
    <p:sldId id="290" r:id="rId58"/>
    <p:sldId id="297" r:id="rId59"/>
    <p:sldId id="293" r:id="rId60"/>
    <p:sldId id="294" r:id="rId61"/>
    <p:sldId id="299" r:id="rId62"/>
    <p:sldId id="301" r:id="rId63"/>
    <p:sldId id="257" r:id="rId64"/>
    <p:sldId id="302" r:id="rId65"/>
    <p:sldId id="295"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7D4D"/>
    <a:srgbClr val="9D5127"/>
    <a:srgbClr val="A491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83" autoAdjust="0"/>
    <p:restoredTop sz="94660"/>
  </p:normalViewPr>
  <p:slideViewPr>
    <p:cSldViewPr snapToGrid="0">
      <p:cViewPr varScale="1">
        <p:scale>
          <a:sx n="115" d="100"/>
          <a:sy n="115" d="100"/>
        </p:scale>
        <p:origin x="512" y="20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39A32F-DFB4-4C67-B89E-8C0767E11A8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7A6CAF4-4AA7-4323-8652-AAAD7A8BD996}">
      <dgm:prSet phldrT="[Text]" custT="1"/>
      <dgm:spPr>
        <a:solidFill>
          <a:srgbClr val="124680"/>
        </a:solidFill>
      </dgm:spPr>
      <dgm:t>
        <a:bodyPr/>
        <a:lstStyle/>
        <a:p>
          <a:r>
            <a:rPr lang="en-US" sz="1400" b="1" dirty="0">
              <a:latin typeface="+mn-lt"/>
            </a:rPr>
            <a:t>P. Leelavathi (D) v. Shankaranarayana Rao (SC - Civil Appeal No. 1099 of 2008) (2019)</a:t>
          </a:r>
          <a:endParaRPr lang="en-US" sz="1400" dirty="0">
            <a:latin typeface="+mn-lt"/>
          </a:endParaRPr>
        </a:p>
      </dgm:t>
    </dgm:pt>
    <dgm:pt modelId="{63C74626-43A5-4817-834D-F10D620D0E25}" type="parTrans" cxnId="{87AB8559-7978-445D-8B8C-DC9680D6149F}">
      <dgm:prSet/>
      <dgm:spPr/>
      <dgm:t>
        <a:bodyPr/>
        <a:lstStyle/>
        <a:p>
          <a:endParaRPr lang="en-US"/>
        </a:p>
      </dgm:t>
    </dgm:pt>
    <dgm:pt modelId="{648ADF58-5C65-45DC-8CD3-B3483EEF30AD}" type="sibTrans" cxnId="{87AB8559-7978-445D-8B8C-DC9680D6149F}">
      <dgm:prSet/>
      <dgm:spPr/>
      <dgm:t>
        <a:bodyPr/>
        <a:lstStyle/>
        <a:p>
          <a:endParaRPr lang="en-US"/>
        </a:p>
      </dgm:t>
    </dgm:pt>
    <dgm:pt modelId="{A6543CA0-7D62-4635-9539-C45EAFF8DF7F}">
      <dgm:prSet phldrT="[Text]" custT="1"/>
      <dgm:spPr/>
      <dgm:t>
        <a:bodyPr/>
        <a:lstStyle/>
        <a:p>
          <a:r>
            <a:rPr lang="en-US" sz="1400" dirty="0"/>
            <a:t>Burden of proof on the person who assert the transaction is benami which is to be discharged by legal evidence</a:t>
          </a:r>
        </a:p>
      </dgm:t>
    </dgm:pt>
    <dgm:pt modelId="{059203C6-9BCD-4485-BBFA-5E375AAD9EC4}" type="parTrans" cxnId="{A92BDB36-7859-4338-A4A1-F6C13ADD2439}">
      <dgm:prSet/>
      <dgm:spPr/>
      <dgm:t>
        <a:bodyPr/>
        <a:lstStyle/>
        <a:p>
          <a:endParaRPr lang="en-US"/>
        </a:p>
      </dgm:t>
    </dgm:pt>
    <dgm:pt modelId="{BB62BE34-4222-4099-B968-B3A302C053FF}" type="sibTrans" cxnId="{A92BDB36-7859-4338-A4A1-F6C13ADD2439}">
      <dgm:prSet/>
      <dgm:spPr/>
      <dgm:t>
        <a:bodyPr/>
        <a:lstStyle/>
        <a:p>
          <a:endParaRPr lang="en-US"/>
        </a:p>
      </dgm:t>
    </dgm:pt>
    <dgm:pt modelId="{95818373-CC97-4ADD-A82B-C440D5CA509E}">
      <dgm:prSet phldrT="[Text]" custT="1"/>
      <dgm:spPr>
        <a:solidFill>
          <a:srgbClr val="E23D1C"/>
        </a:solidFill>
      </dgm:spPr>
      <dgm:t>
        <a:bodyPr/>
        <a:lstStyle/>
        <a:p>
          <a:r>
            <a:rPr lang="en-US" sz="1400" b="1" dirty="0"/>
            <a:t>Mangathai Ammal (Died) vs. Rajeshwari and Ors. (SC - Civil Appeal No. 4805 of 2019) (SC)</a:t>
          </a:r>
          <a:endParaRPr lang="en-US" sz="1400" dirty="0"/>
        </a:p>
      </dgm:t>
    </dgm:pt>
    <dgm:pt modelId="{D1A87008-289D-449E-B24A-18914639DB32}" type="parTrans" cxnId="{7E64DCFE-7378-4BA8-9708-04B9F080B96C}">
      <dgm:prSet/>
      <dgm:spPr/>
      <dgm:t>
        <a:bodyPr/>
        <a:lstStyle/>
        <a:p>
          <a:endParaRPr lang="en-US"/>
        </a:p>
      </dgm:t>
    </dgm:pt>
    <dgm:pt modelId="{204ABBF4-42FB-43A0-8A10-6BC8286AD26B}" type="sibTrans" cxnId="{7E64DCFE-7378-4BA8-9708-04B9F080B96C}">
      <dgm:prSet/>
      <dgm:spPr/>
      <dgm:t>
        <a:bodyPr/>
        <a:lstStyle/>
        <a:p>
          <a:endParaRPr lang="en-US"/>
        </a:p>
      </dgm:t>
    </dgm:pt>
    <dgm:pt modelId="{54B76D5C-3F19-4331-AA74-73FEA911E639}">
      <dgm:prSet phldrT="[Text]" custT="1"/>
      <dgm:spPr/>
      <dgm:t>
        <a:bodyPr/>
        <a:lstStyle/>
        <a:p>
          <a:r>
            <a:rPr lang="en-IN" sz="1400" dirty="0"/>
            <a:t>Intention of the person contributed to the purchase money relevant to determine the nature of transaction as benami </a:t>
          </a:r>
          <a:endParaRPr lang="en-US" sz="1400" dirty="0"/>
        </a:p>
      </dgm:t>
    </dgm:pt>
    <dgm:pt modelId="{35FFEEEB-3107-46E4-85CC-69CA2A443B7E}" type="parTrans" cxnId="{CF44113B-7F7D-482E-87A9-35E4CA4644CB}">
      <dgm:prSet/>
      <dgm:spPr/>
      <dgm:t>
        <a:bodyPr/>
        <a:lstStyle/>
        <a:p>
          <a:endParaRPr lang="en-US"/>
        </a:p>
      </dgm:t>
    </dgm:pt>
    <dgm:pt modelId="{A924A28C-A8C2-4F0B-B87D-B3B3EC284ECF}" type="sibTrans" cxnId="{CF44113B-7F7D-482E-87A9-35E4CA4644CB}">
      <dgm:prSet/>
      <dgm:spPr/>
      <dgm:t>
        <a:bodyPr/>
        <a:lstStyle/>
        <a:p>
          <a:endParaRPr lang="en-US"/>
        </a:p>
      </dgm:t>
    </dgm:pt>
    <dgm:pt modelId="{F631D60C-A11B-4819-8925-AF15CD99FD13}">
      <dgm:prSet phldrT="[Text]" custT="1"/>
      <dgm:spPr/>
      <dgm:t>
        <a:bodyPr/>
        <a:lstStyle/>
        <a:p>
          <a:r>
            <a:rPr lang="en-US" sz="1400" dirty="0"/>
            <a:t>The Amendment Act would not be applicable retrospectively </a:t>
          </a:r>
        </a:p>
      </dgm:t>
    </dgm:pt>
    <dgm:pt modelId="{86EE217A-9CB2-4C45-9D86-255B4CC41E7D}" type="parTrans" cxnId="{2F67F976-7A7E-421F-9ACB-04108EC41226}">
      <dgm:prSet/>
      <dgm:spPr/>
      <dgm:t>
        <a:bodyPr/>
        <a:lstStyle/>
        <a:p>
          <a:endParaRPr lang="en-US"/>
        </a:p>
      </dgm:t>
    </dgm:pt>
    <dgm:pt modelId="{E61ECFEB-D8EE-453F-AD83-17119C51AFB2}" type="sibTrans" cxnId="{2F67F976-7A7E-421F-9ACB-04108EC41226}">
      <dgm:prSet/>
      <dgm:spPr/>
      <dgm:t>
        <a:bodyPr/>
        <a:lstStyle/>
        <a:p>
          <a:endParaRPr lang="en-US"/>
        </a:p>
      </dgm:t>
    </dgm:pt>
    <dgm:pt modelId="{15080D42-7D9A-414A-883F-6A5D943FF7B1}">
      <dgm:prSet phldrT="[Text]" custT="1"/>
      <dgm:spPr/>
      <dgm:t>
        <a:bodyPr/>
        <a:lstStyle/>
        <a:p>
          <a:endParaRPr lang="en-US" sz="1400" dirty="0"/>
        </a:p>
      </dgm:t>
    </dgm:pt>
    <dgm:pt modelId="{ED714E4D-F2B6-47A5-9775-D3CB5E7C5A3B}" type="parTrans" cxnId="{ECD10F50-EC0C-46A2-A793-711B5228C481}">
      <dgm:prSet/>
      <dgm:spPr/>
      <dgm:t>
        <a:bodyPr/>
        <a:lstStyle/>
        <a:p>
          <a:endParaRPr lang="en-US"/>
        </a:p>
      </dgm:t>
    </dgm:pt>
    <dgm:pt modelId="{B88C428C-07AD-46F5-9B9D-DCA26D2655EA}" type="sibTrans" cxnId="{ECD10F50-EC0C-46A2-A793-711B5228C481}">
      <dgm:prSet/>
      <dgm:spPr/>
      <dgm:t>
        <a:bodyPr/>
        <a:lstStyle/>
        <a:p>
          <a:endParaRPr lang="en-US"/>
        </a:p>
      </dgm:t>
    </dgm:pt>
    <dgm:pt modelId="{308BB627-1B4D-4FE1-8E4D-BB7C195D1F49}">
      <dgm:prSet phldrT="[Text]" custT="1"/>
      <dgm:spPr/>
      <dgm:t>
        <a:bodyPr/>
        <a:lstStyle/>
        <a:p>
          <a:endParaRPr lang="en-US" sz="1400" dirty="0"/>
        </a:p>
      </dgm:t>
    </dgm:pt>
    <dgm:pt modelId="{C9546FC3-D5D5-4A06-8A32-CCD9C22D4947}" type="parTrans" cxnId="{D2BBDC0B-8BA5-4A03-A71B-FB0F11B6663A}">
      <dgm:prSet/>
      <dgm:spPr/>
      <dgm:t>
        <a:bodyPr/>
        <a:lstStyle/>
        <a:p>
          <a:endParaRPr lang="en-US"/>
        </a:p>
      </dgm:t>
    </dgm:pt>
    <dgm:pt modelId="{8C93A4B8-E0C9-443D-83A8-A8FD0A2D9CB7}" type="sibTrans" cxnId="{D2BBDC0B-8BA5-4A03-A71B-FB0F11B6663A}">
      <dgm:prSet/>
      <dgm:spPr/>
      <dgm:t>
        <a:bodyPr/>
        <a:lstStyle/>
        <a:p>
          <a:endParaRPr lang="en-US"/>
        </a:p>
      </dgm:t>
    </dgm:pt>
    <dgm:pt modelId="{5257C358-8666-42DB-BAFC-C9BA210C8238}">
      <dgm:prSet phldrT="[Text]" custT="1"/>
      <dgm:spPr/>
      <dgm:t>
        <a:bodyPr/>
        <a:lstStyle/>
        <a:p>
          <a:endParaRPr lang="en-US" sz="1400" dirty="0"/>
        </a:p>
      </dgm:t>
    </dgm:pt>
    <dgm:pt modelId="{86872356-DC69-4B7C-971B-E8E4B30BBB76}" type="parTrans" cxnId="{278E9BD2-2D0C-43ED-9FA9-96F2C22972D6}">
      <dgm:prSet/>
      <dgm:spPr/>
      <dgm:t>
        <a:bodyPr/>
        <a:lstStyle/>
        <a:p>
          <a:endParaRPr lang="en-US"/>
        </a:p>
      </dgm:t>
    </dgm:pt>
    <dgm:pt modelId="{7EE666F8-2A11-4FBB-AEAF-2843C50DE8EA}" type="sibTrans" cxnId="{278E9BD2-2D0C-43ED-9FA9-96F2C22972D6}">
      <dgm:prSet/>
      <dgm:spPr/>
      <dgm:t>
        <a:bodyPr/>
        <a:lstStyle/>
        <a:p>
          <a:endParaRPr lang="en-US"/>
        </a:p>
      </dgm:t>
    </dgm:pt>
    <dgm:pt modelId="{A1605FEE-7586-47E4-9F6D-ED04DB095B3F}">
      <dgm:prSet phldrT="[Text]" custT="1"/>
      <dgm:spPr/>
      <dgm:t>
        <a:bodyPr/>
        <a:lstStyle/>
        <a:p>
          <a:endParaRPr lang="en-US" sz="1400" dirty="0"/>
        </a:p>
      </dgm:t>
    </dgm:pt>
    <dgm:pt modelId="{64D128CD-E08E-4D1B-9AB8-C523616A0E9A}" type="parTrans" cxnId="{EB448CB5-F7EF-4EE0-AE16-5D51B0A1D109}">
      <dgm:prSet/>
      <dgm:spPr/>
      <dgm:t>
        <a:bodyPr/>
        <a:lstStyle/>
        <a:p>
          <a:endParaRPr lang="en-US"/>
        </a:p>
      </dgm:t>
    </dgm:pt>
    <dgm:pt modelId="{9FE281C0-EC10-49C1-A2FF-323D979AD54A}" type="sibTrans" cxnId="{EB448CB5-F7EF-4EE0-AE16-5D51B0A1D109}">
      <dgm:prSet/>
      <dgm:spPr/>
      <dgm:t>
        <a:bodyPr/>
        <a:lstStyle/>
        <a:p>
          <a:endParaRPr lang="en-US"/>
        </a:p>
      </dgm:t>
    </dgm:pt>
    <dgm:pt modelId="{023B73E5-0AB0-4546-9427-66B4EB2380ED}" type="pres">
      <dgm:prSet presAssocID="{C839A32F-DFB4-4C67-B89E-8C0767E11A81}" presName="linear" presStyleCnt="0">
        <dgm:presLayoutVars>
          <dgm:animLvl val="lvl"/>
          <dgm:resizeHandles val="exact"/>
        </dgm:presLayoutVars>
      </dgm:prSet>
      <dgm:spPr/>
    </dgm:pt>
    <dgm:pt modelId="{0D8EC74F-E08C-4F02-912B-80F3D48C3F1C}" type="pres">
      <dgm:prSet presAssocID="{A7A6CAF4-4AA7-4323-8652-AAAD7A8BD996}" presName="parentText" presStyleLbl="node1" presStyleIdx="0" presStyleCnt="2" custScaleY="49568" custLinFactNeighborY="-4319">
        <dgm:presLayoutVars>
          <dgm:chMax val="0"/>
          <dgm:bulletEnabled val="1"/>
        </dgm:presLayoutVars>
      </dgm:prSet>
      <dgm:spPr>
        <a:prstGeom prst="round2SameRect">
          <a:avLst/>
        </a:prstGeom>
      </dgm:spPr>
    </dgm:pt>
    <dgm:pt modelId="{8C05CD54-E337-486D-80B3-7C66941988C9}" type="pres">
      <dgm:prSet presAssocID="{A7A6CAF4-4AA7-4323-8652-AAAD7A8BD996}" presName="childText" presStyleLbl="revTx" presStyleIdx="0" presStyleCnt="2">
        <dgm:presLayoutVars>
          <dgm:bulletEnabled val="1"/>
        </dgm:presLayoutVars>
      </dgm:prSet>
      <dgm:spPr/>
    </dgm:pt>
    <dgm:pt modelId="{FCD6D44D-13A6-4E06-97CF-C21063C70D2F}" type="pres">
      <dgm:prSet presAssocID="{95818373-CC97-4ADD-A82B-C440D5CA509E}" presName="parentText" presStyleLbl="node1" presStyleIdx="1" presStyleCnt="2" custScaleY="49143">
        <dgm:presLayoutVars>
          <dgm:chMax val="0"/>
          <dgm:bulletEnabled val="1"/>
        </dgm:presLayoutVars>
      </dgm:prSet>
      <dgm:spPr>
        <a:prstGeom prst="round2SameRect">
          <a:avLst/>
        </a:prstGeom>
      </dgm:spPr>
    </dgm:pt>
    <dgm:pt modelId="{A34CD09F-739C-4E3E-8407-C7B2AEA73467}" type="pres">
      <dgm:prSet presAssocID="{95818373-CC97-4ADD-A82B-C440D5CA509E}" presName="childText" presStyleLbl="revTx" presStyleIdx="1" presStyleCnt="2">
        <dgm:presLayoutVars>
          <dgm:bulletEnabled val="1"/>
        </dgm:presLayoutVars>
      </dgm:prSet>
      <dgm:spPr/>
    </dgm:pt>
  </dgm:ptLst>
  <dgm:cxnLst>
    <dgm:cxn modelId="{D2BBDC0B-8BA5-4A03-A71B-FB0F11B6663A}" srcId="{95818373-CC97-4ADD-A82B-C440D5CA509E}" destId="{308BB627-1B4D-4FE1-8E4D-BB7C195D1F49}" srcOrd="0" destOrd="0" parTransId="{C9546FC3-D5D5-4A06-8A32-CCD9C22D4947}" sibTransId="{8C93A4B8-E0C9-443D-83A8-A8FD0A2D9CB7}"/>
    <dgm:cxn modelId="{FA8D1A2E-CEFA-4BA8-B555-53F7C51CE369}" type="presOf" srcId="{5257C358-8666-42DB-BAFC-C9BA210C8238}" destId="{A34CD09F-739C-4E3E-8407-C7B2AEA73467}" srcOrd="0" destOrd="2" presId="urn:microsoft.com/office/officeart/2005/8/layout/vList2"/>
    <dgm:cxn modelId="{A92BDB36-7859-4338-A4A1-F6C13ADD2439}" srcId="{A7A6CAF4-4AA7-4323-8652-AAAD7A8BD996}" destId="{A6543CA0-7D62-4635-9539-C45EAFF8DF7F}" srcOrd="1" destOrd="0" parTransId="{059203C6-9BCD-4485-BBFA-5E375AAD9EC4}" sibTransId="{BB62BE34-4222-4099-B968-B3A302C053FF}"/>
    <dgm:cxn modelId="{537D2538-3439-43A3-AD61-E6450E5CC9B3}" type="presOf" srcId="{A7A6CAF4-4AA7-4323-8652-AAAD7A8BD996}" destId="{0D8EC74F-E08C-4F02-912B-80F3D48C3F1C}" srcOrd="0" destOrd="0" presId="urn:microsoft.com/office/officeart/2005/8/layout/vList2"/>
    <dgm:cxn modelId="{CF44113B-7F7D-482E-87A9-35E4CA4644CB}" srcId="{95818373-CC97-4ADD-A82B-C440D5CA509E}" destId="{54B76D5C-3F19-4331-AA74-73FEA911E639}" srcOrd="1" destOrd="0" parTransId="{35FFEEEB-3107-46E4-85CC-69CA2A443B7E}" sibTransId="{A924A28C-A8C2-4F0B-B87D-B3B3EC284ECF}"/>
    <dgm:cxn modelId="{ECD10F50-EC0C-46A2-A793-711B5228C481}" srcId="{A7A6CAF4-4AA7-4323-8652-AAAD7A8BD996}" destId="{15080D42-7D9A-414A-883F-6A5D943FF7B1}" srcOrd="0" destOrd="0" parTransId="{ED714E4D-F2B6-47A5-9775-D3CB5E7C5A3B}" sibTransId="{B88C428C-07AD-46F5-9B9D-DCA26D2655EA}"/>
    <dgm:cxn modelId="{87AB8559-7978-445D-8B8C-DC9680D6149F}" srcId="{C839A32F-DFB4-4C67-B89E-8C0767E11A81}" destId="{A7A6CAF4-4AA7-4323-8652-AAAD7A8BD996}" srcOrd="0" destOrd="0" parTransId="{63C74626-43A5-4817-834D-F10D620D0E25}" sibTransId="{648ADF58-5C65-45DC-8CD3-B3483EEF30AD}"/>
    <dgm:cxn modelId="{35330574-D181-4CEA-99E2-872F6BC55141}" type="presOf" srcId="{C839A32F-DFB4-4C67-B89E-8C0767E11A81}" destId="{023B73E5-0AB0-4546-9427-66B4EB2380ED}" srcOrd="0" destOrd="0" presId="urn:microsoft.com/office/officeart/2005/8/layout/vList2"/>
    <dgm:cxn modelId="{2F67F976-7A7E-421F-9ACB-04108EC41226}" srcId="{95818373-CC97-4ADD-A82B-C440D5CA509E}" destId="{F631D60C-A11B-4819-8925-AF15CD99FD13}" srcOrd="3" destOrd="0" parTransId="{86EE217A-9CB2-4C45-9D86-255B4CC41E7D}" sibTransId="{E61ECFEB-D8EE-453F-AD83-17119C51AFB2}"/>
    <dgm:cxn modelId="{8F9B417A-03BC-472B-B034-8757CE18369A}" type="presOf" srcId="{308BB627-1B4D-4FE1-8E4D-BB7C195D1F49}" destId="{A34CD09F-739C-4E3E-8407-C7B2AEA73467}" srcOrd="0" destOrd="0" presId="urn:microsoft.com/office/officeart/2005/8/layout/vList2"/>
    <dgm:cxn modelId="{5392F57C-AC45-421E-8F47-19D72EA52CD3}" type="presOf" srcId="{A1605FEE-7586-47E4-9F6D-ED04DB095B3F}" destId="{A34CD09F-739C-4E3E-8407-C7B2AEA73467}" srcOrd="0" destOrd="4" presId="urn:microsoft.com/office/officeart/2005/8/layout/vList2"/>
    <dgm:cxn modelId="{F9F8EA92-C1A1-48C6-86BC-9B28128FB1D4}" type="presOf" srcId="{F631D60C-A11B-4819-8925-AF15CD99FD13}" destId="{A34CD09F-739C-4E3E-8407-C7B2AEA73467}" srcOrd="0" destOrd="3" presId="urn:microsoft.com/office/officeart/2005/8/layout/vList2"/>
    <dgm:cxn modelId="{C665CD9E-079C-487A-AAFF-04364A8EC310}" type="presOf" srcId="{95818373-CC97-4ADD-A82B-C440D5CA509E}" destId="{FCD6D44D-13A6-4E06-97CF-C21063C70D2F}" srcOrd="0" destOrd="0" presId="urn:microsoft.com/office/officeart/2005/8/layout/vList2"/>
    <dgm:cxn modelId="{EB448CB5-F7EF-4EE0-AE16-5D51B0A1D109}" srcId="{95818373-CC97-4ADD-A82B-C440D5CA509E}" destId="{A1605FEE-7586-47E4-9F6D-ED04DB095B3F}" srcOrd="4" destOrd="0" parTransId="{64D128CD-E08E-4D1B-9AB8-C523616A0E9A}" sibTransId="{9FE281C0-EC10-49C1-A2FF-323D979AD54A}"/>
    <dgm:cxn modelId="{278E9BD2-2D0C-43ED-9FA9-96F2C22972D6}" srcId="{95818373-CC97-4ADD-A82B-C440D5CA509E}" destId="{5257C358-8666-42DB-BAFC-C9BA210C8238}" srcOrd="2" destOrd="0" parTransId="{86872356-DC69-4B7C-971B-E8E4B30BBB76}" sibTransId="{7EE666F8-2A11-4FBB-AEAF-2843C50DE8EA}"/>
    <dgm:cxn modelId="{0D7BEADD-42BD-4688-B762-0B03633061D7}" type="presOf" srcId="{54B76D5C-3F19-4331-AA74-73FEA911E639}" destId="{A34CD09F-739C-4E3E-8407-C7B2AEA73467}" srcOrd="0" destOrd="1" presId="urn:microsoft.com/office/officeart/2005/8/layout/vList2"/>
    <dgm:cxn modelId="{26EE66E1-C53F-462A-B795-AB7BE5646F99}" type="presOf" srcId="{15080D42-7D9A-414A-883F-6A5D943FF7B1}" destId="{8C05CD54-E337-486D-80B3-7C66941988C9}" srcOrd="0" destOrd="0" presId="urn:microsoft.com/office/officeart/2005/8/layout/vList2"/>
    <dgm:cxn modelId="{F073B3FC-82D7-47E5-AD17-7D153D06D5BD}" type="presOf" srcId="{A6543CA0-7D62-4635-9539-C45EAFF8DF7F}" destId="{8C05CD54-E337-486D-80B3-7C66941988C9}" srcOrd="0" destOrd="1" presId="urn:microsoft.com/office/officeart/2005/8/layout/vList2"/>
    <dgm:cxn modelId="{7E64DCFE-7378-4BA8-9708-04B9F080B96C}" srcId="{C839A32F-DFB4-4C67-B89E-8C0767E11A81}" destId="{95818373-CC97-4ADD-A82B-C440D5CA509E}" srcOrd="1" destOrd="0" parTransId="{D1A87008-289D-449E-B24A-18914639DB32}" sibTransId="{204ABBF4-42FB-43A0-8A10-6BC8286AD26B}"/>
    <dgm:cxn modelId="{2306D1B1-C31D-4839-AB2D-04DF9A4519C1}" type="presParOf" srcId="{023B73E5-0AB0-4546-9427-66B4EB2380ED}" destId="{0D8EC74F-E08C-4F02-912B-80F3D48C3F1C}" srcOrd="0" destOrd="0" presId="urn:microsoft.com/office/officeart/2005/8/layout/vList2"/>
    <dgm:cxn modelId="{C369FA10-A784-4403-B2E0-D22F3A642EDF}" type="presParOf" srcId="{023B73E5-0AB0-4546-9427-66B4EB2380ED}" destId="{8C05CD54-E337-486D-80B3-7C66941988C9}" srcOrd="1" destOrd="0" presId="urn:microsoft.com/office/officeart/2005/8/layout/vList2"/>
    <dgm:cxn modelId="{4A1544FE-A17B-4629-BF25-30C2E82E26D7}" type="presParOf" srcId="{023B73E5-0AB0-4546-9427-66B4EB2380ED}" destId="{FCD6D44D-13A6-4E06-97CF-C21063C70D2F}" srcOrd="2" destOrd="0" presId="urn:microsoft.com/office/officeart/2005/8/layout/vList2"/>
    <dgm:cxn modelId="{E15BC237-C905-406D-99A1-9327D5CF498B}" type="presParOf" srcId="{023B73E5-0AB0-4546-9427-66B4EB2380ED}" destId="{A34CD09F-739C-4E3E-8407-C7B2AEA73467}"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49BE94-77C3-452F-AF59-BBDFF11D4785}"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FA74E406-C3CC-4C9C-AA46-BC1EAD256005}">
      <dgm:prSet phldrT="[Text]" custT="1"/>
      <dgm:spPr>
        <a:solidFill>
          <a:schemeClr val="bg1">
            <a:lumMod val="75000"/>
          </a:schemeClr>
        </a:solidFill>
      </dgm:spPr>
      <dgm:t>
        <a:bodyPr/>
        <a:lstStyle/>
        <a:p>
          <a:r>
            <a:rPr lang="en-US" sz="1600" b="1" dirty="0"/>
            <a:t>PLACEMENT</a:t>
          </a:r>
        </a:p>
      </dgm:t>
    </dgm:pt>
    <dgm:pt modelId="{1325095F-13AD-48D0-9A39-A99891143857}" type="parTrans" cxnId="{E73C8171-EB24-4F81-9D20-6B37E957AD9B}">
      <dgm:prSet/>
      <dgm:spPr/>
      <dgm:t>
        <a:bodyPr/>
        <a:lstStyle/>
        <a:p>
          <a:endParaRPr lang="en-US"/>
        </a:p>
      </dgm:t>
    </dgm:pt>
    <dgm:pt modelId="{3B4E1341-BD71-4353-8ECC-40E5DF447CCD}" type="sibTrans" cxnId="{E73C8171-EB24-4F81-9D20-6B37E957AD9B}">
      <dgm:prSet/>
      <dgm:spPr/>
      <dgm:t>
        <a:bodyPr/>
        <a:lstStyle/>
        <a:p>
          <a:endParaRPr lang="en-US"/>
        </a:p>
      </dgm:t>
    </dgm:pt>
    <dgm:pt modelId="{0AE2C833-5742-4BCB-8F59-30C7CB21B05B}">
      <dgm:prSet phldrT="[Text]" custT="1"/>
      <dgm:spPr/>
      <dgm:t>
        <a:bodyPr/>
        <a:lstStyle/>
        <a:p>
          <a:pPr algn="just"/>
          <a:r>
            <a:rPr lang="en-US" sz="1800" b="1" dirty="0"/>
            <a:t>ASSIMILATING OF PROCEEDS OF CRIME INTO FINANCIAL SYSTEM</a:t>
          </a:r>
        </a:p>
      </dgm:t>
    </dgm:pt>
    <dgm:pt modelId="{2F32D7D0-95F4-40D9-8B87-F791E73D277A}" type="parTrans" cxnId="{8D0FC381-B1B3-487F-AC44-4880CE14F486}">
      <dgm:prSet/>
      <dgm:spPr/>
      <dgm:t>
        <a:bodyPr/>
        <a:lstStyle/>
        <a:p>
          <a:endParaRPr lang="en-US"/>
        </a:p>
      </dgm:t>
    </dgm:pt>
    <dgm:pt modelId="{A3109415-0A6F-48B4-A624-7EF182022516}" type="sibTrans" cxnId="{8D0FC381-B1B3-487F-AC44-4880CE14F486}">
      <dgm:prSet/>
      <dgm:spPr/>
      <dgm:t>
        <a:bodyPr/>
        <a:lstStyle/>
        <a:p>
          <a:endParaRPr lang="en-US"/>
        </a:p>
      </dgm:t>
    </dgm:pt>
    <dgm:pt modelId="{399AE0B3-6067-417E-A1E3-FC3EC2B073CF}">
      <dgm:prSet phldrT="[Text]" custT="1"/>
      <dgm:spPr>
        <a:solidFill>
          <a:schemeClr val="bg1">
            <a:lumMod val="75000"/>
          </a:schemeClr>
        </a:solidFill>
      </dgm:spPr>
      <dgm:t>
        <a:bodyPr/>
        <a:lstStyle/>
        <a:p>
          <a:r>
            <a:rPr lang="en-US" sz="1600" b="1" dirty="0"/>
            <a:t>LAYERING</a:t>
          </a:r>
        </a:p>
      </dgm:t>
    </dgm:pt>
    <dgm:pt modelId="{E3EBCEA2-BE75-4F1E-99FF-5D7A68DBD5D3}" type="parTrans" cxnId="{E19FB8AC-6EED-4975-8772-4C50D261927B}">
      <dgm:prSet/>
      <dgm:spPr/>
      <dgm:t>
        <a:bodyPr/>
        <a:lstStyle/>
        <a:p>
          <a:endParaRPr lang="en-US"/>
        </a:p>
      </dgm:t>
    </dgm:pt>
    <dgm:pt modelId="{FCEB75D2-7026-4A10-8B97-EA314C4851EE}" type="sibTrans" cxnId="{E19FB8AC-6EED-4975-8772-4C50D261927B}">
      <dgm:prSet/>
      <dgm:spPr/>
      <dgm:t>
        <a:bodyPr/>
        <a:lstStyle/>
        <a:p>
          <a:endParaRPr lang="en-US"/>
        </a:p>
      </dgm:t>
    </dgm:pt>
    <dgm:pt modelId="{CF37E65C-4555-49EC-A321-7FE2F7FC27F4}">
      <dgm:prSet phldrT="[Text]" custT="1"/>
      <dgm:spPr/>
      <dgm:t>
        <a:bodyPr/>
        <a:lstStyle/>
        <a:p>
          <a:pPr algn="just"/>
          <a:r>
            <a:rPr lang="en-US" sz="1800" b="1" dirty="0"/>
            <a:t>ROUTING OF ASSIMILATED PROCEEDS OF CRIME TO HIDE ITS SOURCE</a:t>
          </a:r>
        </a:p>
      </dgm:t>
    </dgm:pt>
    <dgm:pt modelId="{5325574B-163D-41B5-9B06-F8ED907FFEBB}" type="parTrans" cxnId="{BCCBBDE9-63C0-4DEF-9FDE-58774FDE3A8C}">
      <dgm:prSet/>
      <dgm:spPr/>
      <dgm:t>
        <a:bodyPr/>
        <a:lstStyle/>
        <a:p>
          <a:endParaRPr lang="en-US"/>
        </a:p>
      </dgm:t>
    </dgm:pt>
    <dgm:pt modelId="{B6DC5C31-B0B2-453B-8564-885323449A89}" type="sibTrans" cxnId="{BCCBBDE9-63C0-4DEF-9FDE-58774FDE3A8C}">
      <dgm:prSet/>
      <dgm:spPr/>
      <dgm:t>
        <a:bodyPr/>
        <a:lstStyle/>
        <a:p>
          <a:endParaRPr lang="en-US"/>
        </a:p>
      </dgm:t>
    </dgm:pt>
    <dgm:pt modelId="{2A6C26EF-0155-481A-B67F-1F5B7805BB7A}">
      <dgm:prSet phldrT="[Text]" custT="1"/>
      <dgm:spPr>
        <a:solidFill>
          <a:schemeClr val="bg1">
            <a:lumMod val="75000"/>
          </a:schemeClr>
        </a:solidFill>
      </dgm:spPr>
      <dgm:t>
        <a:bodyPr/>
        <a:lstStyle/>
        <a:p>
          <a:r>
            <a:rPr lang="en-US" sz="1600" b="0" dirty="0"/>
            <a:t>INTEGRATION</a:t>
          </a:r>
        </a:p>
      </dgm:t>
    </dgm:pt>
    <dgm:pt modelId="{331203BE-9521-4C32-B0E6-BA4A38FCDF69}" type="parTrans" cxnId="{B91E781C-6477-4EE9-8F11-0AC9AADBA6E7}">
      <dgm:prSet/>
      <dgm:spPr/>
      <dgm:t>
        <a:bodyPr/>
        <a:lstStyle/>
        <a:p>
          <a:endParaRPr lang="en-US"/>
        </a:p>
      </dgm:t>
    </dgm:pt>
    <dgm:pt modelId="{EAEFD8B2-AFD7-43D4-9072-A141C283D334}" type="sibTrans" cxnId="{B91E781C-6477-4EE9-8F11-0AC9AADBA6E7}">
      <dgm:prSet/>
      <dgm:spPr/>
      <dgm:t>
        <a:bodyPr/>
        <a:lstStyle/>
        <a:p>
          <a:endParaRPr lang="en-US"/>
        </a:p>
      </dgm:t>
    </dgm:pt>
    <dgm:pt modelId="{167DA878-DBA2-4B89-AC4F-DBB48376C3A8}">
      <dgm:prSet phldrT="[Text]"/>
      <dgm:spPr/>
      <dgm:t>
        <a:bodyPr/>
        <a:lstStyle/>
        <a:p>
          <a:pPr algn="l"/>
          <a:endParaRPr lang="en-US" sz="1400" b="1" dirty="0"/>
        </a:p>
      </dgm:t>
    </dgm:pt>
    <dgm:pt modelId="{DE8C543C-50A2-45C5-841B-6D3B6752DBA6}" type="parTrans" cxnId="{A3884EA9-9D06-4A41-9C8C-E6F454DAB780}">
      <dgm:prSet/>
      <dgm:spPr/>
      <dgm:t>
        <a:bodyPr/>
        <a:lstStyle/>
        <a:p>
          <a:endParaRPr lang="en-US"/>
        </a:p>
      </dgm:t>
    </dgm:pt>
    <dgm:pt modelId="{06BED91E-0E83-43C1-A349-566289E82EBB}" type="sibTrans" cxnId="{A3884EA9-9D06-4A41-9C8C-E6F454DAB780}">
      <dgm:prSet/>
      <dgm:spPr/>
      <dgm:t>
        <a:bodyPr/>
        <a:lstStyle/>
        <a:p>
          <a:endParaRPr lang="en-US"/>
        </a:p>
      </dgm:t>
    </dgm:pt>
    <dgm:pt modelId="{47512247-8C28-44D0-9011-FEAD8CDADD7E}">
      <dgm:prSet phldrT="[Text]" custT="1"/>
      <dgm:spPr/>
      <dgm:t>
        <a:bodyPr/>
        <a:lstStyle/>
        <a:p>
          <a:pPr algn="just"/>
          <a:r>
            <a:rPr lang="en-US" sz="1800" b="1" dirty="0"/>
            <a:t>RE INTRODUCTION OF THE PROCEEDS OF CRIME SUBSEQUENT TO ABOVE TWO STAGES TO PROJECT SUCH PROCEEDS OF CRIME AS WHITE  MONEY.</a:t>
          </a:r>
        </a:p>
      </dgm:t>
    </dgm:pt>
    <dgm:pt modelId="{FB8CB0FA-6D01-4DCF-8991-0CF168497880}" type="parTrans" cxnId="{780D2C22-1595-410A-8D0C-E2EA61526946}">
      <dgm:prSet/>
      <dgm:spPr/>
      <dgm:t>
        <a:bodyPr/>
        <a:lstStyle/>
        <a:p>
          <a:endParaRPr lang="en-US"/>
        </a:p>
      </dgm:t>
    </dgm:pt>
    <dgm:pt modelId="{58E956BA-E385-4B36-9A9D-89D865024E18}" type="sibTrans" cxnId="{780D2C22-1595-410A-8D0C-E2EA61526946}">
      <dgm:prSet/>
      <dgm:spPr/>
      <dgm:t>
        <a:bodyPr/>
        <a:lstStyle/>
        <a:p>
          <a:endParaRPr lang="en-US"/>
        </a:p>
      </dgm:t>
    </dgm:pt>
    <dgm:pt modelId="{1D5168B2-27FD-403C-9AEE-7AB9F677D66D}" type="pres">
      <dgm:prSet presAssocID="{7849BE94-77C3-452F-AF59-BBDFF11D4785}" presName="linearFlow" presStyleCnt="0">
        <dgm:presLayoutVars>
          <dgm:dir/>
          <dgm:animLvl val="lvl"/>
          <dgm:resizeHandles val="exact"/>
        </dgm:presLayoutVars>
      </dgm:prSet>
      <dgm:spPr/>
    </dgm:pt>
    <dgm:pt modelId="{E8BD71ED-C3E0-4367-A5D8-ADE4CAA480DA}" type="pres">
      <dgm:prSet presAssocID="{FA74E406-C3CC-4C9C-AA46-BC1EAD256005}" presName="composite" presStyleCnt="0"/>
      <dgm:spPr/>
    </dgm:pt>
    <dgm:pt modelId="{0433ED7C-76AA-4BE7-9AFF-299456DEE160}" type="pres">
      <dgm:prSet presAssocID="{FA74E406-C3CC-4C9C-AA46-BC1EAD256005}" presName="parentText" presStyleLbl="alignNode1" presStyleIdx="0" presStyleCnt="3" custScaleX="124675" custLinFactNeighborX="0" custLinFactNeighborY="-163">
        <dgm:presLayoutVars>
          <dgm:chMax val="1"/>
          <dgm:bulletEnabled val="1"/>
        </dgm:presLayoutVars>
      </dgm:prSet>
      <dgm:spPr/>
    </dgm:pt>
    <dgm:pt modelId="{04BD9CEA-0FC2-46BB-98A3-4C9B2AF58673}" type="pres">
      <dgm:prSet presAssocID="{FA74E406-C3CC-4C9C-AA46-BC1EAD256005}" presName="descendantText" presStyleLbl="alignAcc1" presStyleIdx="0" presStyleCnt="3">
        <dgm:presLayoutVars>
          <dgm:bulletEnabled val="1"/>
        </dgm:presLayoutVars>
      </dgm:prSet>
      <dgm:spPr/>
    </dgm:pt>
    <dgm:pt modelId="{85D41175-DDA0-482B-98F1-2E28140AD605}" type="pres">
      <dgm:prSet presAssocID="{3B4E1341-BD71-4353-8ECC-40E5DF447CCD}" presName="sp" presStyleCnt="0"/>
      <dgm:spPr/>
    </dgm:pt>
    <dgm:pt modelId="{BB984957-3617-44B4-AFE5-47D7F4D6E447}" type="pres">
      <dgm:prSet presAssocID="{399AE0B3-6067-417E-A1E3-FC3EC2B073CF}" presName="composite" presStyleCnt="0"/>
      <dgm:spPr/>
    </dgm:pt>
    <dgm:pt modelId="{2CA196B3-0DD9-4542-85D8-2EDFF2FEB278}" type="pres">
      <dgm:prSet presAssocID="{399AE0B3-6067-417E-A1E3-FC3EC2B073CF}" presName="parentText" presStyleLbl="alignNode1" presStyleIdx="1" presStyleCnt="3" custScaleX="128788">
        <dgm:presLayoutVars>
          <dgm:chMax val="1"/>
          <dgm:bulletEnabled val="1"/>
        </dgm:presLayoutVars>
      </dgm:prSet>
      <dgm:spPr/>
    </dgm:pt>
    <dgm:pt modelId="{7283D49D-AA0A-498D-8738-1AE958165436}" type="pres">
      <dgm:prSet presAssocID="{399AE0B3-6067-417E-A1E3-FC3EC2B073CF}" presName="descendantText" presStyleLbl="alignAcc1" presStyleIdx="1" presStyleCnt="3">
        <dgm:presLayoutVars>
          <dgm:bulletEnabled val="1"/>
        </dgm:presLayoutVars>
      </dgm:prSet>
      <dgm:spPr/>
    </dgm:pt>
    <dgm:pt modelId="{2CE5C400-AE97-4F51-AD60-91B71E892F46}" type="pres">
      <dgm:prSet presAssocID="{FCEB75D2-7026-4A10-8B97-EA314C4851EE}" presName="sp" presStyleCnt="0"/>
      <dgm:spPr/>
    </dgm:pt>
    <dgm:pt modelId="{4FB9AAC2-2E15-462D-8322-4CE1C5F48A73}" type="pres">
      <dgm:prSet presAssocID="{2A6C26EF-0155-481A-B67F-1F5B7805BB7A}" presName="composite" presStyleCnt="0"/>
      <dgm:spPr/>
    </dgm:pt>
    <dgm:pt modelId="{95DAB89D-1D80-4B87-BDB6-914204A21189}" type="pres">
      <dgm:prSet presAssocID="{2A6C26EF-0155-481A-B67F-1F5B7805BB7A}" presName="parentText" presStyleLbl="alignNode1" presStyleIdx="2" presStyleCnt="3" custScaleX="116450" custLinFactNeighborX="-979">
        <dgm:presLayoutVars>
          <dgm:chMax val="1"/>
          <dgm:bulletEnabled val="1"/>
        </dgm:presLayoutVars>
      </dgm:prSet>
      <dgm:spPr/>
    </dgm:pt>
    <dgm:pt modelId="{8775ECD1-8181-48CD-B9E7-BCC7BCE93EB0}" type="pres">
      <dgm:prSet presAssocID="{2A6C26EF-0155-481A-B67F-1F5B7805BB7A}" presName="descendantText" presStyleLbl="alignAcc1" presStyleIdx="2" presStyleCnt="3">
        <dgm:presLayoutVars>
          <dgm:bulletEnabled val="1"/>
        </dgm:presLayoutVars>
      </dgm:prSet>
      <dgm:spPr/>
    </dgm:pt>
  </dgm:ptLst>
  <dgm:cxnLst>
    <dgm:cxn modelId="{D80D8C0C-88F0-4093-B3AD-F0E72888A3C6}" type="presOf" srcId="{167DA878-DBA2-4B89-AC4F-DBB48376C3A8}" destId="{8775ECD1-8181-48CD-B9E7-BCC7BCE93EB0}" srcOrd="0" destOrd="0" presId="urn:microsoft.com/office/officeart/2005/8/layout/chevron2"/>
    <dgm:cxn modelId="{B91E781C-6477-4EE9-8F11-0AC9AADBA6E7}" srcId="{7849BE94-77C3-452F-AF59-BBDFF11D4785}" destId="{2A6C26EF-0155-481A-B67F-1F5B7805BB7A}" srcOrd="2" destOrd="0" parTransId="{331203BE-9521-4C32-B0E6-BA4A38FCDF69}" sibTransId="{EAEFD8B2-AFD7-43D4-9072-A141C283D334}"/>
    <dgm:cxn modelId="{780D2C22-1595-410A-8D0C-E2EA61526946}" srcId="{2A6C26EF-0155-481A-B67F-1F5B7805BB7A}" destId="{47512247-8C28-44D0-9011-FEAD8CDADD7E}" srcOrd="1" destOrd="0" parTransId="{FB8CB0FA-6D01-4DCF-8991-0CF168497880}" sibTransId="{58E956BA-E385-4B36-9A9D-89D865024E18}"/>
    <dgm:cxn modelId="{9499DE35-04CE-4E3D-82E7-3F19227FDC22}" type="presOf" srcId="{CF37E65C-4555-49EC-A321-7FE2F7FC27F4}" destId="{7283D49D-AA0A-498D-8738-1AE958165436}" srcOrd="0" destOrd="0" presId="urn:microsoft.com/office/officeart/2005/8/layout/chevron2"/>
    <dgm:cxn modelId="{CAFED068-B582-435E-91BD-5C525EDD61E8}" type="presOf" srcId="{2A6C26EF-0155-481A-B67F-1F5B7805BB7A}" destId="{95DAB89D-1D80-4B87-BDB6-914204A21189}" srcOrd="0" destOrd="0" presId="urn:microsoft.com/office/officeart/2005/8/layout/chevron2"/>
    <dgm:cxn modelId="{E73C8171-EB24-4F81-9D20-6B37E957AD9B}" srcId="{7849BE94-77C3-452F-AF59-BBDFF11D4785}" destId="{FA74E406-C3CC-4C9C-AA46-BC1EAD256005}" srcOrd="0" destOrd="0" parTransId="{1325095F-13AD-48D0-9A39-A99891143857}" sibTransId="{3B4E1341-BD71-4353-8ECC-40E5DF447CCD}"/>
    <dgm:cxn modelId="{8D0FC381-B1B3-487F-AC44-4880CE14F486}" srcId="{FA74E406-C3CC-4C9C-AA46-BC1EAD256005}" destId="{0AE2C833-5742-4BCB-8F59-30C7CB21B05B}" srcOrd="0" destOrd="0" parTransId="{2F32D7D0-95F4-40D9-8B87-F791E73D277A}" sibTransId="{A3109415-0A6F-48B4-A624-7EF182022516}"/>
    <dgm:cxn modelId="{C50FEB90-5124-46D1-9027-25AF0C29869D}" type="presOf" srcId="{FA74E406-C3CC-4C9C-AA46-BC1EAD256005}" destId="{0433ED7C-76AA-4BE7-9AFF-299456DEE160}" srcOrd="0" destOrd="0" presId="urn:microsoft.com/office/officeart/2005/8/layout/chevron2"/>
    <dgm:cxn modelId="{81ADDFA5-629A-4A08-ADEB-523857225CC5}" type="presOf" srcId="{0AE2C833-5742-4BCB-8F59-30C7CB21B05B}" destId="{04BD9CEA-0FC2-46BB-98A3-4C9B2AF58673}" srcOrd="0" destOrd="0" presId="urn:microsoft.com/office/officeart/2005/8/layout/chevron2"/>
    <dgm:cxn modelId="{A3884EA9-9D06-4A41-9C8C-E6F454DAB780}" srcId="{2A6C26EF-0155-481A-B67F-1F5B7805BB7A}" destId="{167DA878-DBA2-4B89-AC4F-DBB48376C3A8}" srcOrd="0" destOrd="0" parTransId="{DE8C543C-50A2-45C5-841B-6D3B6752DBA6}" sibTransId="{06BED91E-0E83-43C1-A349-566289E82EBB}"/>
    <dgm:cxn modelId="{E19FB8AC-6EED-4975-8772-4C50D261927B}" srcId="{7849BE94-77C3-452F-AF59-BBDFF11D4785}" destId="{399AE0B3-6067-417E-A1E3-FC3EC2B073CF}" srcOrd="1" destOrd="0" parTransId="{E3EBCEA2-BE75-4F1E-99FF-5D7A68DBD5D3}" sibTransId="{FCEB75D2-7026-4A10-8B97-EA314C4851EE}"/>
    <dgm:cxn modelId="{023AC7DF-5905-4448-BA23-C7614B384FF0}" type="presOf" srcId="{399AE0B3-6067-417E-A1E3-FC3EC2B073CF}" destId="{2CA196B3-0DD9-4542-85D8-2EDFF2FEB278}" srcOrd="0" destOrd="0" presId="urn:microsoft.com/office/officeart/2005/8/layout/chevron2"/>
    <dgm:cxn modelId="{BCCBBDE9-63C0-4DEF-9FDE-58774FDE3A8C}" srcId="{399AE0B3-6067-417E-A1E3-FC3EC2B073CF}" destId="{CF37E65C-4555-49EC-A321-7FE2F7FC27F4}" srcOrd="0" destOrd="0" parTransId="{5325574B-163D-41B5-9B06-F8ED907FFEBB}" sibTransId="{B6DC5C31-B0B2-453B-8564-885323449A89}"/>
    <dgm:cxn modelId="{2BEA29F1-6473-4EC4-93A2-419B96B740B8}" type="presOf" srcId="{7849BE94-77C3-452F-AF59-BBDFF11D4785}" destId="{1D5168B2-27FD-403C-9AEE-7AB9F677D66D}" srcOrd="0" destOrd="0" presId="urn:microsoft.com/office/officeart/2005/8/layout/chevron2"/>
    <dgm:cxn modelId="{444231F7-6E25-4CF0-80C9-26B6828AAB28}" type="presOf" srcId="{47512247-8C28-44D0-9011-FEAD8CDADD7E}" destId="{8775ECD1-8181-48CD-B9E7-BCC7BCE93EB0}" srcOrd="0" destOrd="1" presId="urn:microsoft.com/office/officeart/2005/8/layout/chevron2"/>
    <dgm:cxn modelId="{0594F83A-13BA-41D4-9C6D-4F7169A47E3B}" type="presParOf" srcId="{1D5168B2-27FD-403C-9AEE-7AB9F677D66D}" destId="{E8BD71ED-C3E0-4367-A5D8-ADE4CAA480DA}" srcOrd="0" destOrd="0" presId="urn:microsoft.com/office/officeart/2005/8/layout/chevron2"/>
    <dgm:cxn modelId="{C5167156-F7F0-447B-AB6B-7F1C9AF86FE9}" type="presParOf" srcId="{E8BD71ED-C3E0-4367-A5D8-ADE4CAA480DA}" destId="{0433ED7C-76AA-4BE7-9AFF-299456DEE160}" srcOrd="0" destOrd="0" presId="urn:microsoft.com/office/officeart/2005/8/layout/chevron2"/>
    <dgm:cxn modelId="{25E878C5-6BEF-434C-8CB4-F58E8E1B52A7}" type="presParOf" srcId="{E8BD71ED-C3E0-4367-A5D8-ADE4CAA480DA}" destId="{04BD9CEA-0FC2-46BB-98A3-4C9B2AF58673}" srcOrd="1" destOrd="0" presId="urn:microsoft.com/office/officeart/2005/8/layout/chevron2"/>
    <dgm:cxn modelId="{49126E44-A7E7-48B0-9C5E-75239A1F03AA}" type="presParOf" srcId="{1D5168B2-27FD-403C-9AEE-7AB9F677D66D}" destId="{85D41175-DDA0-482B-98F1-2E28140AD605}" srcOrd="1" destOrd="0" presId="urn:microsoft.com/office/officeart/2005/8/layout/chevron2"/>
    <dgm:cxn modelId="{1EE402C8-4F74-4797-8FB6-A8BEC7CA1686}" type="presParOf" srcId="{1D5168B2-27FD-403C-9AEE-7AB9F677D66D}" destId="{BB984957-3617-44B4-AFE5-47D7F4D6E447}" srcOrd="2" destOrd="0" presId="urn:microsoft.com/office/officeart/2005/8/layout/chevron2"/>
    <dgm:cxn modelId="{C3EAE973-F197-4C37-BEF5-295633F72F69}" type="presParOf" srcId="{BB984957-3617-44B4-AFE5-47D7F4D6E447}" destId="{2CA196B3-0DD9-4542-85D8-2EDFF2FEB278}" srcOrd="0" destOrd="0" presId="urn:microsoft.com/office/officeart/2005/8/layout/chevron2"/>
    <dgm:cxn modelId="{8F21632F-0880-474C-B243-0AABB7007AFA}" type="presParOf" srcId="{BB984957-3617-44B4-AFE5-47D7F4D6E447}" destId="{7283D49D-AA0A-498D-8738-1AE958165436}" srcOrd="1" destOrd="0" presId="urn:microsoft.com/office/officeart/2005/8/layout/chevron2"/>
    <dgm:cxn modelId="{10F662A1-E96B-4464-8E52-C0380FCC3801}" type="presParOf" srcId="{1D5168B2-27FD-403C-9AEE-7AB9F677D66D}" destId="{2CE5C400-AE97-4F51-AD60-91B71E892F46}" srcOrd="3" destOrd="0" presId="urn:microsoft.com/office/officeart/2005/8/layout/chevron2"/>
    <dgm:cxn modelId="{ADF7E8ED-3D06-441F-8E59-8A9035A36C34}" type="presParOf" srcId="{1D5168B2-27FD-403C-9AEE-7AB9F677D66D}" destId="{4FB9AAC2-2E15-462D-8322-4CE1C5F48A73}" srcOrd="4" destOrd="0" presId="urn:microsoft.com/office/officeart/2005/8/layout/chevron2"/>
    <dgm:cxn modelId="{19768F4E-5176-4F5B-89CD-2B2D971E2963}" type="presParOf" srcId="{4FB9AAC2-2E15-462D-8322-4CE1C5F48A73}" destId="{95DAB89D-1D80-4B87-BDB6-914204A21189}" srcOrd="0" destOrd="0" presId="urn:microsoft.com/office/officeart/2005/8/layout/chevron2"/>
    <dgm:cxn modelId="{A29D933F-9EBC-4D27-9D85-4831E73AD6AE}" type="presParOf" srcId="{4FB9AAC2-2E15-462D-8322-4CE1C5F48A73}" destId="{8775ECD1-8181-48CD-B9E7-BCC7BCE93EB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8EC74F-E08C-4F02-912B-80F3D48C3F1C}">
      <dsp:nvSpPr>
        <dsp:cNvPr id="0" name=""/>
        <dsp:cNvSpPr/>
      </dsp:nvSpPr>
      <dsp:spPr>
        <a:xfrm>
          <a:off x="0" y="0"/>
          <a:ext cx="7959725" cy="603143"/>
        </a:xfrm>
        <a:prstGeom prst="round2SameRect">
          <a:avLst/>
        </a:prstGeom>
        <a:solidFill>
          <a:srgbClr val="124680"/>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latin typeface="+mn-lt"/>
            </a:rPr>
            <a:t>P. Leelavathi (D) v. Shankaranarayana Rao (SC - Civil Appeal No. 1099 of 2008) (2019)</a:t>
          </a:r>
          <a:endParaRPr lang="en-US" sz="1400" kern="1200" dirty="0">
            <a:latin typeface="+mn-lt"/>
          </a:endParaRPr>
        </a:p>
      </dsp:txBody>
      <dsp:txXfrm>
        <a:off x="29443" y="29443"/>
        <a:ext cx="7900839" cy="573700"/>
      </dsp:txXfrm>
    </dsp:sp>
    <dsp:sp modelId="{8C05CD54-E337-486D-80B3-7C66941988C9}">
      <dsp:nvSpPr>
        <dsp:cNvPr id="0" name=""/>
        <dsp:cNvSpPr/>
      </dsp:nvSpPr>
      <dsp:spPr>
        <a:xfrm>
          <a:off x="0" y="618114"/>
          <a:ext cx="7959725"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21"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Burden of proof on the person who assert the transaction is benami which is to be discharged by legal evidence</a:t>
          </a:r>
        </a:p>
      </dsp:txBody>
      <dsp:txXfrm>
        <a:off x="0" y="618114"/>
        <a:ext cx="7959725" cy="1076400"/>
      </dsp:txXfrm>
    </dsp:sp>
    <dsp:sp modelId="{FCD6D44D-13A6-4E06-97CF-C21063C70D2F}">
      <dsp:nvSpPr>
        <dsp:cNvPr id="0" name=""/>
        <dsp:cNvSpPr/>
      </dsp:nvSpPr>
      <dsp:spPr>
        <a:xfrm>
          <a:off x="0" y="1694514"/>
          <a:ext cx="7959725" cy="597972"/>
        </a:xfrm>
        <a:prstGeom prst="round2SameRect">
          <a:avLst/>
        </a:prstGeom>
        <a:solidFill>
          <a:srgbClr val="E23D1C"/>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1" kern="1200" dirty="0"/>
            <a:t>Mangathai Ammal (Died) vs. Rajeshwari and Ors. (SC - Civil Appeal No. 4805 of 2019) (SC)</a:t>
          </a:r>
          <a:endParaRPr lang="en-US" sz="1400" kern="1200" dirty="0"/>
        </a:p>
      </dsp:txBody>
      <dsp:txXfrm>
        <a:off x="29191" y="1723705"/>
        <a:ext cx="7901343" cy="568781"/>
      </dsp:txXfrm>
    </dsp:sp>
    <dsp:sp modelId="{A34CD09F-739C-4E3E-8407-C7B2AEA73467}">
      <dsp:nvSpPr>
        <dsp:cNvPr id="0" name=""/>
        <dsp:cNvSpPr/>
      </dsp:nvSpPr>
      <dsp:spPr>
        <a:xfrm>
          <a:off x="0" y="2292486"/>
          <a:ext cx="7959725" cy="1345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2721" tIns="17780" rIns="99568" bIns="17780" numCol="1" spcCol="1270" anchor="t" anchorCtr="0">
          <a:noAutofit/>
        </a:bodyPr>
        <a:lstStyle/>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IN" sz="1400" kern="1200" dirty="0"/>
            <a:t>Intention of the person contributed to the purchase money relevant to determine the nature of transaction as benami </a:t>
          </a:r>
          <a:endParaRPr lang="en-US" sz="1400" kern="1200" dirty="0"/>
        </a:p>
        <a:p>
          <a:pPr marL="114300" lvl="1" indent="-114300" algn="l" defTabSz="622300">
            <a:lnSpc>
              <a:spcPct val="90000"/>
            </a:lnSpc>
            <a:spcBef>
              <a:spcPct val="0"/>
            </a:spcBef>
            <a:spcAft>
              <a:spcPct val="20000"/>
            </a:spcAft>
            <a:buChar char="•"/>
          </a:pPr>
          <a:endParaRPr lang="en-US" sz="1400" kern="1200" dirty="0"/>
        </a:p>
        <a:p>
          <a:pPr marL="114300" lvl="1" indent="-114300" algn="l" defTabSz="622300">
            <a:lnSpc>
              <a:spcPct val="90000"/>
            </a:lnSpc>
            <a:spcBef>
              <a:spcPct val="0"/>
            </a:spcBef>
            <a:spcAft>
              <a:spcPct val="20000"/>
            </a:spcAft>
            <a:buChar char="•"/>
          </a:pPr>
          <a:r>
            <a:rPr lang="en-US" sz="1400" kern="1200" dirty="0"/>
            <a:t>The Amendment Act would not be applicable retrospectively </a:t>
          </a:r>
        </a:p>
        <a:p>
          <a:pPr marL="114300" lvl="1" indent="-114300" algn="l" defTabSz="622300">
            <a:lnSpc>
              <a:spcPct val="90000"/>
            </a:lnSpc>
            <a:spcBef>
              <a:spcPct val="0"/>
            </a:spcBef>
            <a:spcAft>
              <a:spcPct val="20000"/>
            </a:spcAft>
            <a:buChar char="•"/>
          </a:pPr>
          <a:endParaRPr lang="en-US" sz="1400" kern="1200" dirty="0"/>
        </a:p>
      </dsp:txBody>
      <dsp:txXfrm>
        <a:off x="0" y="2292486"/>
        <a:ext cx="7959725" cy="1345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33ED7C-76AA-4BE7-9AFF-299456DEE160}">
      <dsp:nvSpPr>
        <dsp:cNvPr id="0" name=""/>
        <dsp:cNvSpPr/>
      </dsp:nvSpPr>
      <dsp:spPr>
        <a:xfrm rot="5400000">
          <a:off x="-194959" y="108883"/>
          <a:ext cx="1709926" cy="1492295"/>
        </a:xfrm>
        <a:prstGeom prst="chevron">
          <a:avLst/>
        </a:prstGeom>
        <a:solidFill>
          <a:schemeClr val="bg1">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PLACEMENT</a:t>
          </a:r>
        </a:p>
      </dsp:txBody>
      <dsp:txXfrm rot="-5400000">
        <a:off x="-86143" y="746216"/>
        <a:ext cx="1492295" cy="217631"/>
      </dsp:txXfrm>
    </dsp:sp>
    <dsp:sp modelId="{04BD9CEA-0FC2-46BB-98A3-4C9B2AF58673}">
      <dsp:nvSpPr>
        <dsp:cNvPr id="0" name=""/>
        <dsp:cNvSpPr/>
      </dsp:nvSpPr>
      <dsp:spPr>
        <a:xfrm rot="5400000">
          <a:off x="4180685" y="-2919352"/>
          <a:ext cx="1112036" cy="695645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b="1" kern="1200" dirty="0"/>
            <a:t>ASSIMILATING OF PROCEEDS OF CRIME INTO FINANCIAL SYSTEM</a:t>
          </a:r>
        </a:p>
      </dsp:txBody>
      <dsp:txXfrm rot="-5400000">
        <a:off x="1258478" y="57140"/>
        <a:ext cx="6902166" cy="1003466"/>
      </dsp:txXfrm>
    </dsp:sp>
    <dsp:sp modelId="{2CA196B3-0DD9-4542-85D8-2EDFF2FEB278}">
      <dsp:nvSpPr>
        <dsp:cNvPr id="0" name=""/>
        <dsp:cNvSpPr/>
      </dsp:nvSpPr>
      <dsp:spPr>
        <a:xfrm rot="5400000">
          <a:off x="-170344" y="1604137"/>
          <a:ext cx="1709926" cy="1541525"/>
        </a:xfrm>
        <a:prstGeom prst="chevron">
          <a:avLst/>
        </a:prstGeom>
        <a:solidFill>
          <a:schemeClr val="bg1">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1" kern="1200" dirty="0"/>
            <a:t>LAYERING</a:t>
          </a:r>
        </a:p>
      </dsp:txBody>
      <dsp:txXfrm rot="-5400000">
        <a:off x="-86143" y="2290700"/>
        <a:ext cx="1541525" cy="168401"/>
      </dsp:txXfrm>
    </dsp:sp>
    <dsp:sp modelId="{7283D49D-AA0A-498D-8738-1AE958165436}">
      <dsp:nvSpPr>
        <dsp:cNvPr id="0" name=""/>
        <dsp:cNvSpPr/>
      </dsp:nvSpPr>
      <dsp:spPr>
        <a:xfrm rot="5400000">
          <a:off x="4205592" y="-1402562"/>
          <a:ext cx="1111452" cy="695645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71450" lvl="1" indent="-171450" algn="just" defTabSz="800100">
            <a:lnSpc>
              <a:spcPct val="90000"/>
            </a:lnSpc>
            <a:spcBef>
              <a:spcPct val="0"/>
            </a:spcBef>
            <a:spcAft>
              <a:spcPct val="15000"/>
            </a:spcAft>
            <a:buChar char="•"/>
          </a:pPr>
          <a:r>
            <a:rPr lang="en-US" sz="1800" b="1" kern="1200" dirty="0"/>
            <a:t>ROUTING OF ASSIMILATED PROCEEDS OF CRIME TO HIDE ITS SOURCE</a:t>
          </a:r>
        </a:p>
      </dsp:txBody>
      <dsp:txXfrm rot="-5400000">
        <a:off x="1283093" y="1574194"/>
        <a:ext cx="6902194" cy="1002938"/>
      </dsp:txXfrm>
    </dsp:sp>
    <dsp:sp modelId="{95DAB89D-1D80-4B87-BDB6-914204A21189}">
      <dsp:nvSpPr>
        <dsp:cNvPr id="0" name=""/>
        <dsp:cNvSpPr/>
      </dsp:nvSpPr>
      <dsp:spPr>
        <a:xfrm rot="5400000">
          <a:off x="-244184" y="3195058"/>
          <a:ext cx="1709926" cy="1393846"/>
        </a:xfrm>
        <a:prstGeom prst="chevron">
          <a:avLst/>
        </a:prstGeom>
        <a:solidFill>
          <a:schemeClr val="bg1">
            <a:lumMod val="7500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US" sz="1600" b="0" kern="1200" dirty="0"/>
            <a:t>INTEGRATION</a:t>
          </a:r>
        </a:p>
      </dsp:txBody>
      <dsp:txXfrm rot="-5400000">
        <a:off x="-86144" y="3733941"/>
        <a:ext cx="1393846" cy="316080"/>
      </dsp:txXfrm>
    </dsp:sp>
    <dsp:sp modelId="{8775ECD1-8181-48CD-B9E7-BCC7BCE93EB0}">
      <dsp:nvSpPr>
        <dsp:cNvPr id="0" name=""/>
        <dsp:cNvSpPr/>
      </dsp:nvSpPr>
      <dsp:spPr>
        <a:xfrm rot="5400000">
          <a:off x="4131752" y="114518"/>
          <a:ext cx="1111452" cy="6956451"/>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1430" rIns="11430" bIns="11430" numCol="1" spcCol="1270" anchor="ctr" anchorCtr="0">
          <a:noAutofit/>
        </a:bodyPr>
        <a:lstStyle/>
        <a:p>
          <a:pPr marL="114300" lvl="1" indent="-114300" algn="l" defTabSz="622300">
            <a:lnSpc>
              <a:spcPct val="90000"/>
            </a:lnSpc>
            <a:spcBef>
              <a:spcPct val="0"/>
            </a:spcBef>
            <a:spcAft>
              <a:spcPct val="15000"/>
            </a:spcAft>
            <a:buChar char="•"/>
          </a:pPr>
          <a:endParaRPr lang="en-US" sz="1400" b="1" kern="1200" dirty="0"/>
        </a:p>
        <a:p>
          <a:pPr marL="171450" lvl="1" indent="-171450" algn="just" defTabSz="800100">
            <a:lnSpc>
              <a:spcPct val="90000"/>
            </a:lnSpc>
            <a:spcBef>
              <a:spcPct val="0"/>
            </a:spcBef>
            <a:spcAft>
              <a:spcPct val="15000"/>
            </a:spcAft>
            <a:buChar char="•"/>
          </a:pPr>
          <a:r>
            <a:rPr lang="en-US" sz="1800" b="1" kern="1200" dirty="0"/>
            <a:t>RE INTRODUCTION OF THE PROCEEDS OF CRIME SUBSEQUENT TO ABOVE TWO STAGES TO PROJECT SUCH PROCEEDS OF CRIME AS WHITE  MONEY.</a:t>
          </a:r>
        </a:p>
      </dsp:txBody>
      <dsp:txXfrm rot="-5400000">
        <a:off x="1209253" y="3091275"/>
        <a:ext cx="6902194" cy="100293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9C81F08-5BCB-49E9-B883-AFBD169AB3CB}" type="datetimeFigureOut">
              <a:rPr lang="en-IN" smtClean="0"/>
              <a:t>26/02/22</a:t>
            </a:fld>
            <a:endParaRPr lang="en-IN"/>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AD603DF-44FE-4CB1-8272-3B2940712905}" type="slidenum">
              <a:rPr lang="en-IN" smtClean="0"/>
              <a:t>‹#›</a:t>
            </a:fld>
            <a:endParaRPr lang="en-IN"/>
          </a:p>
        </p:txBody>
      </p:sp>
    </p:spTree>
    <p:extLst>
      <p:ext uri="{BB962C8B-B14F-4D97-AF65-F5344CB8AC3E}">
        <p14:creationId xmlns:p14="http://schemas.microsoft.com/office/powerpoint/2010/main" val="45451171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148A7B-2B21-43AF-976C-D170EC677D7C}" type="datetimeFigureOut">
              <a:rPr lang="en-IN" smtClean="0"/>
              <a:t>26/02/22</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FA6A7C-8DE1-4A7E-A93E-22F376D03345}" type="slidenum">
              <a:rPr lang="en-IN" smtClean="0"/>
              <a:t>‹#›</a:t>
            </a:fld>
            <a:endParaRPr lang="en-IN"/>
          </a:p>
        </p:txBody>
      </p:sp>
    </p:spTree>
    <p:extLst>
      <p:ext uri="{BB962C8B-B14F-4D97-AF65-F5344CB8AC3E}">
        <p14:creationId xmlns:p14="http://schemas.microsoft.com/office/powerpoint/2010/main" val="389727781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36378435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131608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7716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4154152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64982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IN"/>
          </a:p>
        </p:txBody>
      </p:sp>
    </p:spTree>
    <p:extLst>
      <p:ext uri="{BB962C8B-B14F-4D97-AF65-F5344CB8AC3E}">
        <p14:creationId xmlns:p14="http://schemas.microsoft.com/office/powerpoint/2010/main" val="1049027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6816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7570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3833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2332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Tree>
    <p:extLst>
      <p:ext uri="{BB962C8B-B14F-4D97-AF65-F5344CB8AC3E}">
        <p14:creationId xmlns:p14="http://schemas.microsoft.com/office/powerpoint/2010/main" val="39981836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754674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659900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960A236-BB53-4FE4-B65D-04318F361C21}"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086133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00938C-40A2-49D6-B026-F260953B862D}"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912828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0D9B746-32E8-4D1F-A887-D4264CCD8951}"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1893720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1D7C99A-11EF-4FA9-AE5A-4594346D9C4A}"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0040823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CADABF3-A70C-40E7-A003-3E90C2136125}"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962737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B9ADEF-76A5-46BA-BDC2-6739BCDE4055}"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5502514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6C3EFC-B1EC-44CE-8C08-B557B5638189}"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4583084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C9011BF-8905-4BC1-B90C-E428415E651F}"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2840322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353CB433-A6EE-44F1-B9D3-A6E8EE95F9C9}" type="slidenum">
              <a:rPr lang="en-IN" smtClean="0"/>
              <a:pPr/>
              <a:t>‹#›</a:t>
            </a:fld>
            <a:endParaRPr lang="en-IN" dirty="0"/>
          </a:p>
        </p:txBody>
      </p:sp>
      <p:sp>
        <p:nvSpPr>
          <p:cNvPr id="9" name="Text Placeholder 8"/>
          <p:cNvSpPr>
            <a:spLocks noGrp="1"/>
          </p:cNvSpPr>
          <p:nvPr>
            <p:ph type="body" sz="quarter" idx="13" hasCustomPrompt="1"/>
          </p:nvPr>
        </p:nvSpPr>
        <p:spPr>
          <a:xfrm>
            <a:off x="1025388" y="1658983"/>
            <a:ext cx="6690408" cy="4402092"/>
          </a:xfrm>
        </p:spPr>
        <p:txBody>
          <a:bodyPr>
            <a:normAutofit/>
          </a:bodyPr>
          <a:lstStyle>
            <a:lvl1pPr marL="457189" indent="-457189">
              <a:lnSpc>
                <a:spcPts val="3000"/>
              </a:lnSpc>
              <a:buFont typeface="+mj-lt"/>
              <a:buAutoNum type="arabicPeriod"/>
              <a:defRPr sz="1800" b="0">
                <a:solidFill>
                  <a:srgbClr val="124680"/>
                </a:solidFill>
              </a:defRPr>
            </a:lvl1pPr>
          </a:lstStyle>
          <a:p>
            <a:pPr lvl="0"/>
            <a:r>
              <a:rPr lang="en-IN" dirty="0"/>
              <a:t>Section 1 header will come here</a:t>
            </a:r>
          </a:p>
          <a:p>
            <a:pPr lvl="0"/>
            <a:r>
              <a:rPr lang="en-IN" dirty="0"/>
              <a:t>Section 2 header will come here</a:t>
            </a:r>
          </a:p>
          <a:p>
            <a:pPr lvl="0"/>
            <a:r>
              <a:rPr lang="en-IN" dirty="0"/>
              <a:t>Section 3 header will come here</a:t>
            </a:r>
          </a:p>
          <a:p>
            <a:pPr lvl="0"/>
            <a:r>
              <a:rPr lang="en-IN" dirty="0"/>
              <a:t>Section 4 header will come here</a:t>
            </a:r>
          </a:p>
          <a:p>
            <a:pPr lvl="0"/>
            <a:r>
              <a:rPr lang="en-IN" dirty="0"/>
              <a:t>Section 5 header will come here</a:t>
            </a:r>
          </a:p>
          <a:p>
            <a:pPr lvl="0"/>
            <a:r>
              <a:rPr lang="en-IN" dirty="0"/>
              <a:t>Section 6 header will come here</a:t>
            </a:r>
          </a:p>
          <a:p>
            <a:pPr lvl="0"/>
            <a:r>
              <a:rPr lang="en-IN" dirty="0"/>
              <a:t>Section 7 header will come here</a:t>
            </a:r>
          </a:p>
          <a:p>
            <a:pPr lvl="0"/>
            <a:r>
              <a:rPr lang="en-IN" dirty="0"/>
              <a:t>Section 8 header will come here</a:t>
            </a:r>
          </a:p>
        </p:txBody>
      </p:sp>
      <p:sp>
        <p:nvSpPr>
          <p:cNvPr id="8" name="Title Placeholder 1"/>
          <p:cNvSpPr>
            <a:spLocks noGrp="1"/>
          </p:cNvSpPr>
          <p:nvPr>
            <p:ph type="title"/>
          </p:nvPr>
        </p:nvSpPr>
        <p:spPr>
          <a:xfrm>
            <a:off x="1029293" y="64785"/>
            <a:ext cx="8281411" cy="856675"/>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34846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A403F3-F6ED-4843-BF15-CDD496717619}"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5569770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B53FA8F-7352-44A1-AB67-205792DD39FD}" type="datetime2">
              <a:rPr lang="en-IN" smtClean="0"/>
              <a:t>Saturday, 26 February 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548794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AF22F-4A34-45FD-B354-97DED04E8A7E}" type="datetime2">
              <a:rPr lang="en-IN" smtClean="0"/>
              <a:t>Saturday, 26 February 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169402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3DF454-653A-46BD-91CE-B6FC4A49FADB}" type="datetime2">
              <a:rPr lang="en-IN" smtClean="0"/>
              <a:t>Saturday, 26 February 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829681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E0B341F-00FA-4CF2-AD0C-40F248DAEA1F}" type="datetime2">
              <a:rPr lang="en-IN" smtClean="0"/>
              <a:t>Saturday, 26 February 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3527437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D2F16E-076F-4E31-80EE-755E4E2A4178}" type="datetime2">
              <a:rPr lang="en-IN" smtClean="0"/>
              <a:t>Saturday, 26 February 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1781954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6BEE8B-2E2C-4812-84E9-F998959A41CB}" type="datetime2">
              <a:rPr lang="en-IN" smtClean="0"/>
              <a:t>Saturday, 26 February 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EDA7FB-97B7-43AA-8622-D18CF065DC98}" type="slidenum">
              <a:rPr lang="en-IN" smtClean="0"/>
              <a:t>‹#›</a:t>
            </a:fld>
            <a:endParaRPr lang="en-IN"/>
          </a:p>
        </p:txBody>
      </p:sp>
    </p:spTree>
    <p:extLst>
      <p:ext uri="{BB962C8B-B14F-4D97-AF65-F5344CB8AC3E}">
        <p14:creationId xmlns:p14="http://schemas.microsoft.com/office/powerpoint/2010/main" val="24220765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BEEDA7FB-97B7-43AA-8622-D18CF065DC98}" type="slidenum">
              <a:rPr lang="en-IN" smtClean="0"/>
              <a:t>‹#›</a:t>
            </a:fld>
            <a:endParaRPr lang="en-IN"/>
          </a:p>
        </p:txBody>
      </p:sp>
      <p:sp>
        <p:nvSpPr>
          <p:cNvPr id="5" name="Date Placeholder 4"/>
          <p:cNvSpPr>
            <a:spLocks noGrp="1"/>
          </p:cNvSpPr>
          <p:nvPr>
            <p:ph type="dt" sz="half" idx="10"/>
          </p:nvPr>
        </p:nvSpPr>
        <p:spPr/>
        <p:txBody>
          <a:bodyPr/>
          <a:lstStyle/>
          <a:p>
            <a:fld id="{63380551-2E37-48F2-A86A-2516F3C3ED17}" type="datetime2">
              <a:rPr lang="en-IN" smtClean="0"/>
              <a:t>Saturday, 26 February 2022</a:t>
            </a:fld>
            <a:endParaRPr lang="en-IN"/>
          </a:p>
        </p:txBody>
      </p:sp>
    </p:spTree>
    <p:extLst>
      <p:ext uri="{BB962C8B-B14F-4D97-AF65-F5344CB8AC3E}">
        <p14:creationId xmlns:p14="http://schemas.microsoft.com/office/powerpoint/2010/main" val="3246672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9408C300-EB44-4A14-9AB9-E5DCA5A9E1A4}" type="datetime2">
              <a:rPr lang="en-IN" smtClean="0"/>
              <a:t>Saturday, 26 February 2022</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BEEDA7FB-97B7-43AA-8622-D18CF065DC98}" type="slidenum">
              <a:rPr lang="en-IN" smtClean="0"/>
              <a:t>‹#›</a:t>
            </a:fld>
            <a:endParaRPr lang="en-IN"/>
          </a:p>
        </p:txBody>
      </p:sp>
    </p:spTree>
    <p:extLst>
      <p:ext uri="{BB962C8B-B14F-4D97-AF65-F5344CB8AC3E}">
        <p14:creationId xmlns:p14="http://schemas.microsoft.com/office/powerpoint/2010/main" val="1491946357"/>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 id="2147484037" r:id="rId12"/>
    <p:sldLayoutId id="2147484038" r:id="rId13"/>
    <p:sldLayoutId id="2147484039" r:id="rId14"/>
    <p:sldLayoutId id="2147484040" r:id="rId15"/>
    <p:sldLayoutId id="2147484041" r:id="rId16"/>
    <p:sldLayoutId id="2147484042" r:id="rId17"/>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svg"/><Relationship Id="rId7" Type="http://schemas.openxmlformats.org/officeDocument/2006/relationships/image" Target="../media/image19.sv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svg"/><Relationship Id="rId10" Type="http://schemas.openxmlformats.org/officeDocument/2006/relationships/image" Target="../media/image1.png"/><Relationship Id="rId4" Type="http://schemas.openxmlformats.org/officeDocument/2006/relationships/image" Target="../media/image16.png"/><Relationship Id="rId9" Type="http://schemas.openxmlformats.org/officeDocument/2006/relationships/image" Target="../media/image21.sv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10" Type="http://schemas.openxmlformats.org/officeDocument/2006/relationships/image" Target="../media/image1.png"/><Relationship Id="rId4" Type="http://schemas.openxmlformats.org/officeDocument/2006/relationships/image" Target="../media/image34.svg"/><Relationship Id="rId9" Type="http://schemas.openxmlformats.org/officeDocument/2006/relationships/image" Target="../media/image39.png"/></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g"/><Relationship Id="rId1" Type="http://schemas.openxmlformats.org/officeDocument/2006/relationships/slideLayout" Target="../slideLayouts/slideLayout7.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49.jpeg"/></Relationships>
</file>

<file path=ppt/slides/_rels/slide57.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52.jpeg"/></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7.png"/></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3.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p:cNvSpPr txBox="1"/>
          <p:nvPr/>
        </p:nvSpPr>
        <p:spPr>
          <a:xfrm>
            <a:off x="292541" y="353558"/>
            <a:ext cx="10300771" cy="5632311"/>
          </a:xfrm>
          <a:prstGeom prst="rect">
            <a:avLst/>
          </a:prstGeom>
          <a:noFill/>
        </p:spPr>
        <p:txBody>
          <a:bodyPr wrap="square" rtlCol="0">
            <a:spAutoFit/>
          </a:bodyPr>
          <a:lstStyle/>
          <a:p>
            <a:pPr algn="ctr"/>
            <a:endParaRPr lang="en-US" sz="4000" b="1" dirty="0">
              <a:latin typeface="Times New Roman" panose="02020603050405020304" pitchFamily="18" charset="0"/>
              <a:cs typeface="Times New Roman" panose="02020603050405020304" pitchFamily="18" charset="0"/>
            </a:endParaRPr>
          </a:p>
          <a:p>
            <a:pPr algn="ctr"/>
            <a:r>
              <a:rPr lang="en-US" sz="4000" b="1" dirty="0">
                <a:solidFill>
                  <a:srgbClr val="C00000"/>
                </a:solidFill>
                <a:latin typeface="Times New Roman" panose="02020603050405020304" pitchFamily="18" charset="0"/>
                <a:cs typeface="Times New Roman" panose="02020603050405020304" pitchFamily="18" charset="0"/>
              </a:rPr>
              <a:t>INTERPLAY of LAWS </a:t>
            </a:r>
          </a:p>
          <a:p>
            <a:pPr algn="ctr"/>
            <a:r>
              <a:rPr lang="en-US" sz="4000" b="1" dirty="0">
                <a:solidFill>
                  <a:srgbClr val="C00000"/>
                </a:solidFill>
                <a:latin typeface="Times New Roman" panose="02020603050405020304" pitchFamily="18" charset="0"/>
                <a:cs typeface="Times New Roman" panose="02020603050405020304" pitchFamily="18" charset="0"/>
              </a:rPr>
              <a:t>dealing with </a:t>
            </a:r>
          </a:p>
          <a:p>
            <a:pPr algn="ctr"/>
            <a:r>
              <a:rPr lang="en-US" sz="4000" b="1" dirty="0">
                <a:solidFill>
                  <a:srgbClr val="C00000"/>
                </a:solidFill>
                <a:latin typeface="Times New Roman" panose="02020603050405020304" pitchFamily="18" charset="0"/>
                <a:cs typeface="Times New Roman" panose="02020603050405020304" pitchFamily="18" charset="0"/>
              </a:rPr>
              <a:t>ECONOMIC OFFENCES </a:t>
            </a:r>
          </a:p>
          <a:p>
            <a:pPr algn="ctr"/>
            <a:r>
              <a:rPr lang="en-US" sz="4000" b="1" dirty="0">
                <a:solidFill>
                  <a:srgbClr val="C00000"/>
                </a:solidFill>
                <a:latin typeface="Times New Roman" panose="02020603050405020304" pitchFamily="18" charset="0"/>
                <a:cs typeface="Times New Roman" panose="02020603050405020304" pitchFamily="18" charset="0"/>
              </a:rPr>
              <a:t>(With Emphasis on International Transactions)</a:t>
            </a:r>
          </a:p>
          <a:p>
            <a:pPr algn="ctr"/>
            <a:endParaRPr lang="en-US" sz="4000" b="1" dirty="0">
              <a:latin typeface="Times New Roman" panose="02020603050405020304" pitchFamily="18" charset="0"/>
              <a:cs typeface="Times New Roman" panose="02020603050405020304" pitchFamily="18" charset="0"/>
            </a:endParaRPr>
          </a:p>
          <a:p>
            <a:pPr algn="ctr"/>
            <a:endParaRPr lang="en-US" sz="4000" b="1" dirty="0">
              <a:latin typeface="Times New Roman" panose="02020603050405020304" pitchFamily="18" charset="0"/>
              <a:cs typeface="Times New Roman" panose="02020603050405020304" pitchFamily="18" charset="0"/>
            </a:endParaRPr>
          </a:p>
          <a:p>
            <a:pPr algn="ctr"/>
            <a:endParaRPr lang="en-IN" sz="4000" b="1" dirty="0">
              <a:latin typeface="Times New Roman" panose="02020603050405020304" pitchFamily="18" charset="0"/>
              <a:cs typeface="Times New Roman" panose="02020603050405020304" pitchFamily="18" charset="0"/>
            </a:endParaRPr>
          </a:p>
        </p:txBody>
      </p:sp>
      <p:sp>
        <p:nvSpPr>
          <p:cNvPr id="3" name="Rectangle 2"/>
          <p:cNvSpPr/>
          <p:nvPr/>
        </p:nvSpPr>
        <p:spPr>
          <a:xfrm>
            <a:off x="3995996" y="3728561"/>
            <a:ext cx="6597316" cy="2308324"/>
          </a:xfrm>
          <a:prstGeom prst="rect">
            <a:avLst/>
          </a:prstGeom>
        </p:spPr>
        <p:txBody>
          <a:bodyPr wrap="square">
            <a:spAutoFit/>
          </a:bodyPr>
          <a:lstStyle/>
          <a:p>
            <a:pPr algn="r"/>
            <a:endParaRPr lang="en-US" altLang="en-US" sz="1600" b="1" dirty="0">
              <a:solidFill>
                <a:srgbClr val="C00000"/>
              </a:solidFill>
              <a:latin typeface="Bookman Old Style" pitchFamily="18" charset="0"/>
            </a:endParaRPr>
          </a:p>
          <a:p>
            <a:pPr algn="r"/>
            <a:r>
              <a:rPr lang="en-US" altLang="en-US" sz="3200" b="1" dirty="0">
                <a:solidFill>
                  <a:srgbClr val="C00000"/>
                </a:solidFill>
                <a:latin typeface="Bookman Old Style" pitchFamily="18" charset="0"/>
              </a:rPr>
              <a:t> </a:t>
            </a:r>
            <a:r>
              <a:rPr lang="en-US" altLang="en-US" sz="3200" b="1" dirty="0" err="1">
                <a:solidFill>
                  <a:schemeClr val="accent2">
                    <a:lumMod val="50000"/>
                  </a:schemeClr>
                </a:solidFill>
                <a:latin typeface="Bookman Old Style" pitchFamily="18" charset="0"/>
              </a:rPr>
              <a:t>Ashwani</a:t>
            </a:r>
            <a:r>
              <a:rPr lang="en-US" altLang="en-US" sz="3200" b="1" dirty="0">
                <a:solidFill>
                  <a:schemeClr val="accent2">
                    <a:lumMod val="50000"/>
                  </a:schemeClr>
                </a:solidFill>
                <a:latin typeface="Bookman Old Style" pitchFamily="18" charset="0"/>
              </a:rPr>
              <a:t> </a:t>
            </a:r>
            <a:r>
              <a:rPr lang="en-US" altLang="en-US" sz="3200" b="1" dirty="0" err="1">
                <a:solidFill>
                  <a:schemeClr val="accent2">
                    <a:lumMod val="50000"/>
                  </a:schemeClr>
                </a:solidFill>
                <a:latin typeface="Bookman Old Style" pitchFamily="18" charset="0"/>
              </a:rPr>
              <a:t>Taneja</a:t>
            </a:r>
            <a:endParaRPr lang="en-US" altLang="en-US" sz="3200" b="1" dirty="0">
              <a:solidFill>
                <a:schemeClr val="accent2">
                  <a:lumMod val="50000"/>
                </a:schemeClr>
              </a:solidFill>
              <a:latin typeface="Bookman Old Style" pitchFamily="18" charset="0"/>
            </a:endParaRPr>
          </a:p>
          <a:p>
            <a:pPr algn="r"/>
            <a:r>
              <a:rPr lang="en-US" altLang="en-US" sz="1600" b="1" dirty="0">
                <a:solidFill>
                  <a:schemeClr val="accent2">
                    <a:lumMod val="50000"/>
                  </a:schemeClr>
                </a:solidFill>
                <a:latin typeface="Bookman Old Style" pitchFamily="18" charset="0"/>
              </a:rPr>
              <a:t>(FCA, ACS, AICWA, FICA, DISA, NCFM, LL.B, LL.M)</a:t>
            </a:r>
          </a:p>
          <a:p>
            <a:pPr algn="r"/>
            <a:r>
              <a:rPr lang="en-US" altLang="en-US" sz="1600" b="1" dirty="0">
                <a:solidFill>
                  <a:schemeClr val="accent2">
                    <a:lumMod val="50000"/>
                  </a:schemeClr>
                </a:solidFill>
                <a:latin typeface="Bookman Old Style" pitchFamily="18" charset="0"/>
              </a:rPr>
              <a:t> (EX- MEMBER,  INCOME TAX APPELLATE TRIBUNAL-</a:t>
            </a:r>
            <a:br>
              <a:rPr lang="en-US" altLang="en-US" sz="1600" b="1" dirty="0">
                <a:solidFill>
                  <a:schemeClr val="accent2">
                    <a:lumMod val="50000"/>
                  </a:schemeClr>
                </a:solidFill>
                <a:latin typeface="Bookman Old Style" pitchFamily="18" charset="0"/>
              </a:rPr>
            </a:br>
            <a:r>
              <a:rPr lang="en-US" altLang="en-US" sz="1600" b="1" dirty="0">
                <a:solidFill>
                  <a:schemeClr val="accent2">
                    <a:lumMod val="50000"/>
                  </a:schemeClr>
                </a:solidFill>
                <a:latin typeface="Bookman Old Style" pitchFamily="18" charset="0"/>
              </a:rPr>
              <a:t>MINISTRY OF LAW &amp; JUSTICE-GOVERNMENT OF INDIA)</a:t>
            </a:r>
          </a:p>
          <a:p>
            <a:pPr algn="r"/>
            <a:r>
              <a:rPr lang="en-US" altLang="en-US" sz="2400" b="1" dirty="0">
                <a:solidFill>
                  <a:schemeClr val="accent2">
                    <a:lumMod val="50000"/>
                  </a:schemeClr>
                </a:solidFill>
                <a:latin typeface="Bookman Old Style" pitchFamily="18" charset="0"/>
              </a:rPr>
              <a:t>Mobile: 9810064777</a:t>
            </a:r>
          </a:p>
          <a:p>
            <a:pPr algn="r"/>
            <a:r>
              <a:rPr lang="en-US" altLang="en-US" sz="2400" b="1" dirty="0">
                <a:solidFill>
                  <a:schemeClr val="accent2">
                    <a:lumMod val="50000"/>
                  </a:schemeClr>
                </a:solidFill>
                <a:latin typeface="Bookman Old Style" pitchFamily="18" charset="0"/>
              </a:rPr>
              <a:t>EMAIL: ashwani@taxindia.net</a:t>
            </a:r>
            <a:endParaRPr lang="en-US" altLang="en-US" sz="2800" b="1" dirty="0">
              <a:solidFill>
                <a:schemeClr val="accent2">
                  <a:lumMod val="50000"/>
                </a:schemeClr>
              </a:solidFill>
              <a:latin typeface="Bookman Old Style" pitchFamily="18" charset="0"/>
            </a:endParaRPr>
          </a:p>
        </p:txBody>
      </p:sp>
      <p:pic>
        <p:nvPicPr>
          <p:cNvPr id="5" name="Picture 4"/>
          <p:cNvPicPr>
            <a:picLocks noChangeAspect="1"/>
          </p:cNvPicPr>
          <p:nvPr/>
        </p:nvPicPr>
        <p:blipFill>
          <a:blip r:embed="rId3"/>
          <a:stretch>
            <a:fillRect/>
          </a:stretch>
        </p:blipFill>
        <p:spPr>
          <a:xfrm>
            <a:off x="9368308" y="6036885"/>
            <a:ext cx="2450008" cy="779026"/>
          </a:xfrm>
          <a:prstGeom prst="rect">
            <a:avLst/>
          </a:prstGeom>
        </p:spPr>
      </p:pic>
    </p:spTree>
    <p:extLst>
      <p:ext uri="{BB962C8B-B14F-4D97-AF65-F5344CB8AC3E}">
        <p14:creationId xmlns:p14="http://schemas.microsoft.com/office/powerpoint/2010/main" val="12639121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14">
            <a:extLst>
              <a:ext uri="{FF2B5EF4-FFF2-40B4-BE49-F238E27FC236}">
                <a16:creationId xmlns:a16="http://schemas.microsoft.com/office/drawing/2014/main" id="{089D8C8B-7E87-4756-ACE5-02FF968633B9}"/>
              </a:ext>
            </a:extLst>
          </p:cNvPr>
          <p:cNvSpPr>
            <a:spLocks noChangeArrowheads="1"/>
          </p:cNvSpPr>
          <p:nvPr/>
        </p:nvSpPr>
        <p:spPr bwMode="auto">
          <a:xfrm flipH="1" flipV="1">
            <a:off x="5035299" y="4142027"/>
            <a:ext cx="1939519" cy="1974097"/>
          </a:xfrm>
          <a:prstGeom prst="upArrow">
            <a:avLst>
              <a:gd name="adj1" fmla="val 68130"/>
              <a:gd name="adj2" fmla="val 60359"/>
            </a:avLst>
          </a:prstGeom>
          <a:solidFill>
            <a:schemeClr val="accent4">
              <a:lumMod val="75000"/>
            </a:schemeClr>
          </a:solidFill>
          <a:ln w="9525">
            <a:noFill/>
            <a:miter lim="800000"/>
            <a:headEnd/>
            <a:tailEnd/>
          </a:ln>
        </p:spPr>
        <p:txBody>
          <a:bodyPr wrap="none" anchor="ctr"/>
          <a:lstStyle/>
          <a:p>
            <a:pPr defTabSz="685800">
              <a:defRPr/>
            </a:pPr>
            <a:endParaRPr lang="en-US" sz="1350" kern="0" dirty="0">
              <a:solidFill>
                <a:sysClr val="windowText" lastClr="000000"/>
              </a:solidFill>
              <a:latin typeface="+mj-lt"/>
            </a:endParaRPr>
          </a:p>
        </p:txBody>
      </p:sp>
      <p:sp>
        <p:nvSpPr>
          <p:cNvPr id="2" name="Title 1">
            <a:extLst>
              <a:ext uri="{FF2B5EF4-FFF2-40B4-BE49-F238E27FC236}">
                <a16:creationId xmlns:a16="http://schemas.microsoft.com/office/drawing/2014/main" id="{AC964CF4-2928-480D-A439-5BFB05A611E3}"/>
              </a:ext>
            </a:extLst>
          </p:cNvPr>
          <p:cNvSpPr>
            <a:spLocks noGrp="1"/>
          </p:cNvSpPr>
          <p:nvPr>
            <p:ph type="title"/>
          </p:nvPr>
        </p:nvSpPr>
        <p:spPr>
          <a:xfrm>
            <a:off x="169565" y="222297"/>
            <a:ext cx="11409163" cy="1173877"/>
          </a:xfrm>
        </p:spPr>
        <p:txBody>
          <a:bodyPr>
            <a:noAutofit/>
          </a:bodyPr>
          <a:lstStyle/>
          <a:p>
            <a:r>
              <a:rPr lang="en-US" sz="3600" b="1" dirty="0">
                <a:solidFill>
                  <a:srgbClr val="C00000"/>
                </a:solidFill>
                <a:latin typeface="Times New Roman" panose="02020603050405020304" pitchFamily="18" charset="0"/>
                <a:cs typeface="Times New Roman" panose="02020603050405020304" pitchFamily="18" charset="0"/>
              </a:rPr>
              <a:t>Interplay of </a:t>
            </a:r>
            <a:r>
              <a:rPr lang="en-US" b="1" dirty="0">
                <a:solidFill>
                  <a:srgbClr val="C00000"/>
                </a:solidFill>
                <a:latin typeface="Times New Roman" panose="02020603050405020304" pitchFamily="18" charset="0"/>
                <a:cs typeface="Times New Roman" panose="02020603050405020304" pitchFamily="18" charset="0"/>
              </a:rPr>
              <a:t>v</a:t>
            </a:r>
            <a:r>
              <a:rPr lang="en-US" sz="3600" b="1" dirty="0">
                <a:solidFill>
                  <a:srgbClr val="C00000"/>
                </a:solidFill>
                <a:latin typeface="Times New Roman" panose="02020603050405020304" pitchFamily="18" charset="0"/>
                <a:cs typeface="Times New Roman" panose="02020603050405020304" pitchFamily="18" charset="0"/>
              </a:rPr>
              <a:t>arious Laws Dealing With Economic Offences.</a:t>
            </a:r>
          </a:p>
        </p:txBody>
      </p:sp>
      <p:sp>
        <p:nvSpPr>
          <p:cNvPr id="32" name="AutoShape 14">
            <a:extLst>
              <a:ext uri="{FF2B5EF4-FFF2-40B4-BE49-F238E27FC236}">
                <a16:creationId xmlns:a16="http://schemas.microsoft.com/office/drawing/2014/main" id="{0B095EA3-DD4B-42E5-9FA8-E91A95CC69CA}"/>
              </a:ext>
            </a:extLst>
          </p:cNvPr>
          <p:cNvSpPr>
            <a:spLocks noChangeArrowheads="1"/>
          </p:cNvSpPr>
          <p:nvPr/>
        </p:nvSpPr>
        <p:spPr bwMode="auto">
          <a:xfrm rot="5400000" flipV="1">
            <a:off x="3555013" y="2331784"/>
            <a:ext cx="1525582" cy="2625479"/>
          </a:xfrm>
          <a:prstGeom prst="upArrow">
            <a:avLst>
              <a:gd name="adj1" fmla="val 68130"/>
              <a:gd name="adj2" fmla="val 60359"/>
            </a:avLst>
          </a:prstGeom>
          <a:solidFill>
            <a:srgbClr val="DA471F"/>
          </a:solidFill>
          <a:ln w="9525">
            <a:noFill/>
            <a:miter lim="800000"/>
            <a:headEnd/>
            <a:tailEnd/>
          </a:ln>
        </p:spPr>
        <p:txBody>
          <a:bodyPr wrap="none" anchor="ctr"/>
          <a:lstStyle/>
          <a:p>
            <a:pPr defTabSz="685800">
              <a:defRPr/>
            </a:pPr>
            <a:endParaRPr lang="en-US" sz="1350" kern="0" dirty="0">
              <a:solidFill>
                <a:sysClr val="windowText" lastClr="000000"/>
              </a:solidFill>
              <a:latin typeface="+mj-lt"/>
            </a:endParaRPr>
          </a:p>
        </p:txBody>
      </p:sp>
      <p:sp>
        <p:nvSpPr>
          <p:cNvPr id="33" name="AutoShape 14">
            <a:extLst>
              <a:ext uri="{FF2B5EF4-FFF2-40B4-BE49-F238E27FC236}">
                <a16:creationId xmlns:a16="http://schemas.microsoft.com/office/drawing/2014/main" id="{BF9E9772-CDC6-4054-8650-0643686E067C}"/>
              </a:ext>
            </a:extLst>
          </p:cNvPr>
          <p:cNvSpPr>
            <a:spLocks noChangeArrowheads="1"/>
          </p:cNvSpPr>
          <p:nvPr/>
        </p:nvSpPr>
        <p:spPr bwMode="auto">
          <a:xfrm rot="16200000" flipH="1" flipV="1">
            <a:off x="6546225" y="2171917"/>
            <a:ext cx="1525582" cy="2945215"/>
          </a:xfrm>
          <a:prstGeom prst="upArrow">
            <a:avLst>
              <a:gd name="adj1" fmla="val 68130"/>
              <a:gd name="adj2" fmla="val 60359"/>
            </a:avLst>
          </a:prstGeom>
          <a:solidFill>
            <a:srgbClr val="124680"/>
          </a:solidFill>
          <a:ln w="9525">
            <a:noFill/>
            <a:miter lim="800000"/>
            <a:headEnd/>
            <a:tailEnd/>
          </a:ln>
        </p:spPr>
        <p:txBody>
          <a:bodyPr wrap="none" anchor="ctr"/>
          <a:lstStyle/>
          <a:p>
            <a:pPr defTabSz="685800">
              <a:defRPr/>
            </a:pPr>
            <a:endParaRPr lang="en-US" sz="1350" kern="0" dirty="0">
              <a:solidFill>
                <a:sysClr val="windowText" lastClr="000000"/>
              </a:solidFill>
              <a:latin typeface="+mj-lt"/>
            </a:endParaRPr>
          </a:p>
        </p:txBody>
      </p:sp>
      <p:sp>
        <p:nvSpPr>
          <p:cNvPr id="34" name="AutoShape 14">
            <a:extLst>
              <a:ext uri="{FF2B5EF4-FFF2-40B4-BE49-F238E27FC236}">
                <a16:creationId xmlns:a16="http://schemas.microsoft.com/office/drawing/2014/main" id="{CDD111CD-15C7-4696-B239-F2B80C916994}"/>
              </a:ext>
            </a:extLst>
          </p:cNvPr>
          <p:cNvSpPr>
            <a:spLocks noChangeArrowheads="1"/>
          </p:cNvSpPr>
          <p:nvPr/>
        </p:nvSpPr>
        <p:spPr bwMode="auto">
          <a:xfrm rot="10800000" flipV="1">
            <a:off x="5107916" y="1093315"/>
            <a:ext cx="1794293" cy="2084608"/>
          </a:xfrm>
          <a:prstGeom prst="upArrow">
            <a:avLst>
              <a:gd name="adj1" fmla="val 68130"/>
              <a:gd name="adj2" fmla="val 60359"/>
            </a:avLst>
          </a:prstGeom>
          <a:solidFill>
            <a:srgbClr val="C00000"/>
          </a:solidFill>
          <a:ln w="9525">
            <a:noFill/>
            <a:miter lim="800000"/>
            <a:headEnd/>
            <a:tailEnd/>
          </a:ln>
        </p:spPr>
        <p:txBody>
          <a:bodyPr wrap="none" anchor="ctr"/>
          <a:lstStyle/>
          <a:p>
            <a:pPr defTabSz="685800">
              <a:defRPr/>
            </a:pPr>
            <a:endParaRPr lang="en-US" sz="1350" kern="0" dirty="0">
              <a:solidFill>
                <a:sysClr val="windowText" lastClr="000000"/>
              </a:solidFill>
              <a:latin typeface="+mj-lt"/>
            </a:endParaRPr>
          </a:p>
        </p:txBody>
      </p:sp>
      <p:sp>
        <p:nvSpPr>
          <p:cNvPr id="45" name="Oval 44">
            <a:extLst>
              <a:ext uri="{FF2B5EF4-FFF2-40B4-BE49-F238E27FC236}">
                <a16:creationId xmlns:a16="http://schemas.microsoft.com/office/drawing/2014/main" id="{5107BC60-E38E-435A-AA36-1729E9BF4EA9}"/>
              </a:ext>
            </a:extLst>
          </p:cNvPr>
          <p:cNvSpPr/>
          <p:nvPr/>
        </p:nvSpPr>
        <p:spPr bwMode="ltGray">
          <a:xfrm>
            <a:off x="5161250" y="2937565"/>
            <a:ext cx="1496687" cy="1399799"/>
          </a:xfrm>
          <a:prstGeom prst="ellipse">
            <a:avLst/>
          </a:prstGeom>
          <a:solidFill>
            <a:schemeClr val="bg1"/>
          </a:solidFill>
          <a:ln w="3175">
            <a:solidFill>
              <a:srgbClr val="A3202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b="1" kern="0" dirty="0">
                <a:solidFill>
                  <a:srgbClr val="7B0A14"/>
                </a:solidFill>
                <a:latin typeface="+mj-lt"/>
              </a:rPr>
              <a:t>Benami law</a:t>
            </a:r>
          </a:p>
        </p:txBody>
      </p:sp>
      <p:sp>
        <p:nvSpPr>
          <p:cNvPr id="46" name="TextBox 45">
            <a:extLst>
              <a:ext uri="{FF2B5EF4-FFF2-40B4-BE49-F238E27FC236}">
                <a16:creationId xmlns:a16="http://schemas.microsoft.com/office/drawing/2014/main" id="{5107CBBE-1803-4C91-9B51-9B59A6046B45}"/>
              </a:ext>
            </a:extLst>
          </p:cNvPr>
          <p:cNvSpPr txBox="1"/>
          <p:nvPr/>
        </p:nvSpPr>
        <p:spPr>
          <a:xfrm>
            <a:off x="3977589" y="3544233"/>
            <a:ext cx="1175327" cy="558870"/>
          </a:xfrm>
          <a:prstGeom prst="rect">
            <a:avLst/>
          </a:prstGeom>
          <a:noFill/>
        </p:spPr>
        <p:txBody>
          <a:bodyPr vert="horz" wrap="none" lIns="0" tIns="0" rIns="0" bIns="0" rtlCol="0">
            <a:noAutofit/>
          </a:bodyPr>
          <a:lstStyle/>
          <a:p>
            <a:pPr indent="-182880" algn="ctr" defTabSz="685800"/>
            <a:r>
              <a:rPr lang="en-US" sz="1050" b="1" dirty="0">
                <a:solidFill>
                  <a:prstClr val="white"/>
                </a:solidFill>
                <a:latin typeface="+mj-lt"/>
              </a:rPr>
              <a:t>SEBI Regulations</a:t>
            </a:r>
          </a:p>
        </p:txBody>
      </p:sp>
      <p:sp>
        <p:nvSpPr>
          <p:cNvPr id="47" name="Oval 46">
            <a:extLst>
              <a:ext uri="{FF2B5EF4-FFF2-40B4-BE49-F238E27FC236}">
                <a16:creationId xmlns:a16="http://schemas.microsoft.com/office/drawing/2014/main" id="{1914E494-7119-452A-B839-9F272FE924BF}"/>
              </a:ext>
            </a:extLst>
          </p:cNvPr>
          <p:cNvSpPr/>
          <p:nvPr/>
        </p:nvSpPr>
        <p:spPr bwMode="ltGray">
          <a:xfrm>
            <a:off x="5818065" y="5381288"/>
            <a:ext cx="358296" cy="405473"/>
          </a:xfrm>
          <a:prstGeom prst="ellipse">
            <a:avLst/>
          </a:prstGeom>
          <a:solidFill>
            <a:schemeClr val="bg1"/>
          </a:solidFill>
          <a:ln w="3175">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b="1" kern="0" dirty="0">
                <a:solidFill>
                  <a:schemeClr val="tx1">
                    <a:lumMod val="75000"/>
                    <a:lumOff val="25000"/>
                  </a:schemeClr>
                </a:solidFill>
                <a:latin typeface="+mj-lt"/>
              </a:rPr>
              <a:t>3</a:t>
            </a:r>
          </a:p>
        </p:txBody>
      </p:sp>
      <p:sp>
        <p:nvSpPr>
          <p:cNvPr id="48" name="Oval 47">
            <a:extLst>
              <a:ext uri="{FF2B5EF4-FFF2-40B4-BE49-F238E27FC236}">
                <a16:creationId xmlns:a16="http://schemas.microsoft.com/office/drawing/2014/main" id="{5C40D2C7-B475-4F2E-9408-96CD2BB549E3}"/>
              </a:ext>
            </a:extLst>
          </p:cNvPr>
          <p:cNvSpPr/>
          <p:nvPr/>
        </p:nvSpPr>
        <p:spPr bwMode="ltGray">
          <a:xfrm>
            <a:off x="8176308" y="3402118"/>
            <a:ext cx="358296" cy="405473"/>
          </a:xfrm>
          <a:prstGeom prst="ellipse">
            <a:avLst/>
          </a:prstGeom>
          <a:solidFill>
            <a:schemeClr val="bg1"/>
          </a:solidFill>
          <a:ln w="3175">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b="1" kern="0" dirty="0">
                <a:solidFill>
                  <a:schemeClr val="tx1">
                    <a:lumMod val="75000"/>
                    <a:lumOff val="25000"/>
                  </a:schemeClr>
                </a:solidFill>
                <a:latin typeface="+mj-lt"/>
              </a:rPr>
              <a:t>2</a:t>
            </a:r>
          </a:p>
        </p:txBody>
      </p:sp>
      <p:sp>
        <p:nvSpPr>
          <p:cNvPr id="51" name="Oval 50">
            <a:extLst>
              <a:ext uri="{FF2B5EF4-FFF2-40B4-BE49-F238E27FC236}">
                <a16:creationId xmlns:a16="http://schemas.microsoft.com/office/drawing/2014/main" id="{0280C79B-0FCC-4B80-B1B4-103F3604EBFB}"/>
              </a:ext>
            </a:extLst>
          </p:cNvPr>
          <p:cNvSpPr/>
          <p:nvPr/>
        </p:nvSpPr>
        <p:spPr bwMode="ltGray">
          <a:xfrm>
            <a:off x="5825911" y="1546193"/>
            <a:ext cx="358296" cy="405473"/>
          </a:xfrm>
          <a:prstGeom prst="ellipse">
            <a:avLst/>
          </a:prstGeom>
          <a:solidFill>
            <a:schemeClr val="bg1"/>
          </a:solidFill>
          <a:ln w="3175">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b="1" kern="0" dirty="0">
                <a:solidFill>
                  <a:schemeClr val="tx1">
                    <a:lumMod val="75000"/>
                    <a:lumOff val="25000"/>
                  </a:schemeClr>
                </a:solidFill>
                <a:latin typeface="+mj-lt"/>
              </a:rPr>
              <a:t>1</a:t>
            </a:r>
          </a:p>
        </p:txBody>
      </p:sp>
      <p:sp>
        <p:nvSpPr>
          <p:cNvPr id="53" name="Oval 52">
            <a:extLst>
              <a:ext uri="{FF2B5EF4-FFF2-40B4-BE49-F238E27FC236}">
                <a16:creationId xmlns:a16="http://schemas.microsoft.com/office/drawing/2014/main" id="{DE9BBB9C-B5E6-41F1-AE72-B2FBB2449340}"/>
              </a:ext>
            </a:extLst>
          </p:cNvPr>
          <p:cNvSpPr/>
          <p:nvPr/>
        </p:nvSpPr>
        <p:spPr bwMode="ltGray">
          <a:xfrm>
            <a:off x="3348425" y="3441789"/>
            <a:ext cx="358296" cy="405473"/>
          </a:xfrm>
          <a:prstGeom prst="ellipse">
            <a:avLst/>
          </a:prstGeom>
          <a:solidFill>
            <a:schemeClr val="bg1"/>
          </a:solidFill>
          <a:ln w="3175">
            <a:noFill/>
            <a:prstDash val="dash"/>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r>
              <a:rPr lang="en-GB" sz="1200" b="1" kern="0" dirty="0">
                <a:solidFill>
                  <a:schemeClr val="tx1">
                    <a:lumMod val="75000"/>
                    <a:lumOff val="25000"/>
                  </a:schemeClr>
                </a:solidFill>
                <a:latin typeface="+mj-lt"/>
              </a:rPr>
              <a:t>4</a:t>
            </a:r>
          </a:p>
        </p:txBody>
      </p:sp>
      <p:sp>
        <p:nvSpPr>
          <p:cNvPr id="54" name="TextBox 53">
            <a:extLst>
              <a:ext uri="{FF2B5EF4-FFF2-40B4-BE49-F238E27FC236}">
                <a16:creationId xmlns:a16="http://schemas.microsoft.com/office/drawing/2014/main" id="{E1C1C116-7260-47BE-9B9C-D4EC8E139CDF}"/>
              </a:ext>
            </a:extLst>
          </p:cNvPr>
          <p:cNvSpPr txBox="1"/>
          <p:nvPr/>
        </p:nvSpPr>
        <p:spPr>
          <a:xfrm>
            <a:off x="7015651" y="3551428"/>
            <a:ext cx="898412" cy="364872"/>
          </a:xfrm>
          <a:prstGeom prst="rect">
            <a:avLst/>
          </a:prstGeom>
          <a:noFill/>
        </p:spPr>
        <p:txBody>
          <a:bodyPr vert="horz" wrap="none" lIns="0" tIns="0" rIns="0" bIns="0" rtlCol="0">
            <a:noAutofit/>
          </a:bodyPr>
          <a:lstStyle/>
          <a:p>
            <a:pPr indent="-205740" algn="ctr" defTabSz="685800"/>
            <a:r>
              <a:rPr lang="en-US" sz="1050" b="1" dirty="0">
                <a:solidFill>
                  <a:prstClr val="white"/>
                </a:solidFill>
                <a:latin typeface="+mj-lt"/>
              </a:rPr>
              <a:t>Companies Act, 2013</a:t>
            </a:r>
          </a:p>
        </p:txBody>
      </p:sp>
      <p:sp>
        <p:nvSpPr>
          <p:cNvPr id="57" name="TextBox 56">
            <a:extLst>
              <a:ext uri="{FF2B5EF4-FFF2-40B4-BE49-F238E27FC236}">
                <a16:creationId xmlns:a16="http://schemas.microsoft.com/office/drawing/2014/main" id="{1E636F70-A1F3-413D-A95E-E25829012314}"/>
              </a:ext>
            </a:extLst>
          </p:cNvPr>
          <p:cNvSpPr txBox="1"/>
          <p:nvPr/>
        </p:nvSpPr>
        <p:spPr>
          <a:xfrm>
            <a:off x="5444301" y="2201979"/>
            <a:ext cx="1134300" cy="491454"/>
          </a:xfrm>
          <a:prstGeom prst="rect">
            <a:avLst/>
          </a:prstGeom>
          <a:noFill/>
        </p:spPr>
        <p:txBody>
          <a:bodyPr vert="horz" wrap="none" lIns="0" tIns="0" rIns="0" bIns="0" rtlCol="0">
            <a:noAutofit/>
          </a:bodyPr>
          <a:lstStyle/>
          <a:p>
            <a:pPr indent="-182880" algn="ctr" defTabSz="685800"/>
            <a:r>
              <a:rPr lang="en-US" sz="1050" b="1" dirty="0">
                <a:solidFill>
                  <a:prstClr val="white"/>
                </a:solidFill>
                <a:latin typeface="+mj-lt"/>
              </a:rPr>
              <a:t>Income-tax Act,</a:t>
            </a:r>
          </a:p>
          <a:p>
            <a:pPr indent="-182880" algn="ctr" defTabSz="685800"/>
            <a:r>
              <a:rPr lang="en-US" sz="1050" b="1" dirty="0">
                <a:solidFill>
                  <a:prstClr val="white"/>
                </a:solidFill>
                <a:latin typeface="+mj-lt"/>
              </a:rPr>
              <a:t>1961</a:t>
            </a:r>
          </a:p>
          <a:p>
            <a:pPr indent="-205740" algn="ctr" defTabSz="685800">
              <a:spcAft>
                <a:spcPts val="675"/>
              </a:spcAft>
            </a:pPr>
            <a:endParaRPr lang="en-US" sz="1050" b="1" dirty="0">
              <a:solidFill>
                <a:prstClr val="white"/>
              </a:solidFill>
              <a:latin typeface="+mj-lt"/>
            </a:endParaRPr>
          </a:p>
        </p:txBody>
      </p:sp>
      <p:sp>
        <p:nvSpPr>
          <p:cNvPr id="59" name="TextBox 58">
            <a:extLst>
              <a:ext uri="{FF2B5EF4-FFF2-40B4-BE49-F238E27FC236}">
                <a16:creationId xmlns:a16="http://schemas.microsoft.com/office/drawing/2014/main" id="{7F049806-87D7-40B6-86D2-2E4C462D1699}"/>
              </a:ext>
            </a:extLst>
          </p:cNvPr>
          <p:cNvSpPr txBox="1"/>
          <p:nvPr/>
        </p:nvSpPr>
        <p:spPr>
          <a:xfrm>
            <a:off x="5363887" y="4543866"/>
            <a:ext cx="1295127" cy="548834"/>
          </a:xfrm>
          <a:prstGeom prst="rect">
            <a:avLst/>
          </a:prstGeom>
          <a:noFill/>
        </p:spPr>
        <p:txBody>
          <a:bodyPr vert="horz" wrap="none" lIns="0" tIns="0" rIns="0" bIns="0" rtlCol="0">
            <a:noAutofit/>
          </a:bodyPr>
          <a:lstStyle/>
          <a:p>
            <a:pPr indent="-182880" algn="ctr" defTabSz="685800"/>
            <a:r>
              <a:rPr lang="en-US" sz="1050" b="1" dirty="0">
                <a:solidFill>
                  <a:prstClr val="white"/>
                </a:solidFill>
                <a:latin typeface="+mj-lt"/>
              </a:rPr>
              <a:t>Prohibition of </a:t>
            </a:r>
          </a:p>
          <a:p>
            <a:pPr indent="-182880" algn="ctr" defTabSz="685800"/>
            <a:r>
              <a:rPr lang="en-US" sz="1050" b="1" dirty="0">
                <a:solidFill>
                  <a:prstClr val="white"/>
                </a:solidFill>
                <a:latin typeface="+mj-lt"/>
              </a:rPr>
              <a:t>Money Laundering </a:t>
            </a:r>
            <a:br>
              <a:rPr lang="en-US" sz="1050" b="1" dirty="0">
                <a:solidFill>
                  <a:prstClr val="white"/>
                </a:solidFill>
                <a:latin typeface="+mj-lt"/>
              </a:rPr>
            </a:br>
            <a:r>
              <a:rPr lang="en-US" sz="1050" b="1" dirty="0">
                <a:solidFill>
                  <a:prstClr val="white"/>
                </a:solidFill>
                <a:latin typeface="+mj-lt"/>
              </a:rPr>
              <a:t>Act, 2003 and</a:t>
            </a:r>
          </a:p>
          <a:p>
            <a:pPr indent="-182880" algn="ctr" defTabSz="685800"/>
            <a:r>
              <a:rPr lang="en-US" sz="1050" b="1" dirty="0">
                <a:solidFill>
                  <a:prstClr val="white"/>
                </a:solidFill>
                <a:latin typeface="+mj-lt"/>
              </a:rPr>
              <a:t>Black Money law</a:t>
            </a:r>
          </a:p>
        </p:txBody>
      </p:sp>
      <p:sp>
        <p:nvSpPr>
          <p:cNvPr id="72" name="AutoShape 19">
            <a:extLst>
              <a:ext uri="{FF2B5EF4-FFF2-40B4-BE49-F238E27FC236}">
                <a16:creationId xmlns:a16="http://schemas.microsoft.com/office/drawing/2014/main" id="{C520166A-E762-48D3-8876-A782DF3AB3D2}"/>
              </a:ext>
            </a:extLst>
          </p:cNvPr>
          <p:cNvSpPr>
            <a:spLocks/>
          </p:cNvSpPr>
          <p:nvPr/>
        </p:nvSpPr>
        <p:spPr bwMode="blackWhite">
          <a:xfrm>
            <a:off x="2130591" y="5393211"/>
            <a:ext cx="3219375" cy="106384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marR="154305" lvl="1" indent="-171450" defTabSz="685800">
              <a:spcBef>
                <a:spcPts val="225"/>
              </a:spcBef>
              <a:spcAft>
                <a:spcPts val="450"/>
              </a:spcAft>
              <a:buFont typeface="Georgia" panose="02040502050405020303" pitchFamily="18" charset="0"/>
              <a:buChar char="●"/>
              <a:defRPr/>
            </a:pPr>
            <a:endParaRPr lang="en-US" sz="1100" kern="0" dirty="0">
              <a:solidFill>
                <a:prstClr val="black"/>
              </a:solidFill>
            </a:endParaRPr>
          </a:p>
        </p:txBody>
      </p:sp>
      <p:grpSp>
        <p:nvGrpSpPr>
          <p:cNvPr id="7" name="Group 6">
            <a:extLst>
              <a:ext uri="{FF2B5EF4-FFF2-40B4-BE49-F238E27FC236}">
                <a16:creationId xmlns:a16="http://schemas.microsoft.com/office/drawing/2014/main" id="{1FC8097A-DB70-4813-8C2C-2B0205A7148E}"/>
              </a:ext>
            </a:extLst>
          </p:cNvPr>
          <p:cNvGrpSpPr/>
          <p:nvPr/>
        </p:nvGrpSpPr>
        <p:grpSpPr>
          <a:xfrm>
            <a:off x="2415351" y="1825816"/>
            <a:ext cx="2692563" cy="961272"/>
            <a:chOff x="891351" y="1825816"/>
            <a:chExt cx="2692562" cy="961272"/>
          </a:xfrm>
        </p:grpSpPr>
        <p:sp>
          <p:nvSpPr>
            <p:cNvPr id="60" name="AutoShape 18">
              <a:extLst>
                <a:ext uri="{FF2B5EF4-FFF2-40B4-BE49-F238E27FC236}">
                  <a16:creationId xmlns:a16="http://schemas.microsoft.com/office/drawing/2014/main" id="{639D2DF4-D61E-4C8B-9C57-59923CD3C185}"/>
                </a:ext>
              </a:extLst>
            </p:cNvPr>
            <p:cNvSpPr>
              <a:spLocks/>
            </p:cNvSpPr>
            <p:nvPr/>
          </p:nvSpPr>
          <p:spPr bwMode="blackWhite">
            <a:xfrm>
              <a:off x="941786" y="1825816"/>
              <a:ext cx="2350579" cy="752325"/>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Whether Persons acting in concert are subject to Benami law?</a:t>
              </a:r>
            </a:p>
          </p:txBody>
        </p:sp>
        <p:sp>
          <p:nvSpPr>
            <p:cNvPr id="83" name="Isosceles Triangle 82">
              <a:extLst>
                <a:ext uri="{FF2B5EF4-FFF2-40B4-BE49-F238E27FC236}">
                  <a16:creationId xmlns:a16="http://schemas.microsoft.com/office/drawing/2014/main" id="{C9FD9730-3A48-4D7F-9D65-1D325AE0378E}"/>
                </a:ext>
              </a:extLst>
            </p:cNvPr>
            <p:cNvSpPr/>
            <p:nvPr/>
          </p:nvSpPr>
          <p:spPr bwMode="ltGray">
            <a:xfrm flipH="1">
              <a:off x="891351" y="2477009"/>
              <a:ext cx="339405" cy="310079"/>
            </a:xfrm>
            <a:prstGeom prst="triangle">
              <a:avLst/>
            </a:prstGeom>
            <a:solidFill>
              <a:srgbClr val="E23D1C"/>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mj-lt"/>
              </a:endParaRPr>
            </a:p>
          </p:txBody>
        </p:sp>
        <p:cxnSp>
          <p:nvCxnSpPr>
            <p:cNvPr id="80" name="Straight Connector 79">
              <a:extLst>
                <a:ext uri="{FF2B5EF4-FFF2-40B4-BE49-F238E27FC236}">
                  <a16:creationId xmlns:a16="http://schemas.microsoft.com/office/drawing/2014/main" id="{10969A42-0551-4313-BA96-95234047E314}"/>
                </a:ext>
              </a:extLst>
            </p:cNvPr>
            <p:cNvCxnSpPr/>
            <p:nvPr/>
          </p:nvCxnSpPr>
          <p:spPr>
            <a:xfrm flipH="1">
              <a:off x="891353" y="2784468"/>
              <a:ext cx="2692560" cy="0"/>
            </a:xfrm>
            <a:prstGeom prst="line">
              <a:avLst/>
            </a:prstGeom>
            <a:ln>
              <a:solidFill>
                <a:srgbClr val="E23D1C"/>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24B830E8-229C-440B-BDFF-91F78BA09F71}"/>
              </a:ext>
            </a:extLst>
          </p:cNvPr>
          <p:cNvGrpSpPr/>
          <p:nvPr/>
        </p:nvGrpSpPr>
        <p:grpSpPr>
          <a:xfrm>
            <a:off x="6948115" y="1206026"/>
            <a:ext cx="3121884" cy="1757790"/>
            <a:chOff x="5424115" y="1206026"/>
            <a:chExt cx="3121884" cy="1757790"/>
          </a:xfrm>
        </p:grpSpPr>
        <p:sp>
          <p:nvSpPr>
            <p:cNvPr id="61" name="AutoShape 17">
              <a:extLst>
                <a:ext uri="{FF2B5EF4-FFF2-40B4-BE49-F238E27FC236}">
                  <a16:creationId xmlns:a16="http://schemas.microsoft.com/office/drawing/2014/main" id="{3B30169D-017E-4D0E-9893-6CF8BBD0861E}"/>
                </a:ext>
              </a:extLst>
            </p:cNvPr>
            <p:cNvSpPr>
              <a:spLocks/>
            </p:cNvSpPr>
            <p:nvPr/>
          </p:nvSpPr>
          <p:spPr bwMode="blackWhite">
            <a:xfrm>
              <a:off x="5772547" y="1258617"/>
              <a:ext cx="2773452" cy="1434816"/>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Implication under Income-tax Act on  benamidar and beneficial owner vis-à-vis the unexplained investments and credits</a:t>
              </a:r>
            </a:p>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Impact on holding company structures for denial of beneficial ownership criteria</a:t>
              </a:r>
            </a:p>
          </p:txBody>
        </p:sp>
        <p:cxnSp>
          <p:nvCxnSpPr>
            <p:cNvPr id="82" name="Straight Connector 81">
              <a:extLst>
                <a:ext uri="{FF2B5EF4-FFF2-40B4-BE49-F238E27FC236}">
                  <a16:creationId xmlns:a16="http://schemas.microsoft.com/office/drawing/2014/main" id="{51028E95-E391-4CE2-BC7E-2DB31B7D8BC4}"/>
                </a:ext>
              </a:extLst>
            </p:cNvPr>
            <p:cNvCxnSpPr>
              <a:cxnSpLocks/>
            </p:cNvCxnSpPr>
            <p:nvPr/>
          </p:nvCxnSpPr>
          <p:spPr>
            <a:xfrm>
              <a:off x="5424115" y="1206027"/>
              <a:ext cx="1" cy="1757789"/>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77" name="Isosceles Triangle 76">
              <a:extLst>
                <a:ext uri="{FF2B5EF4-FFF2-40B4-BE49-F238E27FC236}">
                  <a16:creationId xmlns:a16="http://schemas.microsoft.com/office/drawing/2014/main" id="{E45535C0-E77E-49F7-BCDC-20A536B81D64}"/>
                </a:ext>
              </a:extLst>
            </p:cNvPr>
            <p:cNvSpPr/>
            <p:nvPr/>
          </p:nvSpPr>
          <p:spPr bwMode="ltGray">
            <a:xfrm rot="5400000" flipH="1">
              <a:off x="5379566" y="1257070"/>
              <a:ext cx="332009" cy="229922"/>
            </a:xfrm>
            <a:prstGeom prst="triangle">
              <a:avLst/>
            </a:prstGeom>
            <a:solidFill>
              <a:srgbClr val="C0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mj-lt"/>
              </a:endParaRPr>
            </a:p>
          </p:txBody>
        </p:sp>
      </p:grpSp>
      <p:grpSp>
        <p:nvGrpSpPr>
          <p:cNvPr id="6" name="Group 5">
            <a:extLst>
              <a:ext uri="{FF2B5EF4-FFF2-40B4-BE49-F238E27FC236}">
                <a16:creationId xmlns:a16="http://schemas.microsoft.com/office/drawing/2014/main" id="{D2E50612-C6B9-4B14-B866-D3D032019E1D}"/>
              </a:ext>
            </a:extLst>
          </p:cNvPr>
          <p:cNvGrpSpPr/>
          <p:nvPr/>
        </p:nvGrpSpPr>
        <p:grpSpPr>
          <a:xfrm>
            <a:off x="2381581" y="4301796"/>
            <a:ext cx="2771335" cy="1764713"/>
            <a:chOff x="857580" y="4301793"/>
            <a:chExt cx="2771334" cy="1764713"/>
          </a:xfrm>
        </p:grpSpPr>
        <p:sp>
          <p:nvSpPr>
            <p:cNvPr id="73" name="AutoShape 20">
              <a:extLst>
                <a:ext uri="{FF2B5EF4-FFF2-40B4-BE49-F238E27FC236}">
                  <a16:creationId xmlns:a16="http://schemas.microsoft.com/office/drawing/2014/main" id="{DB89F294-908C-413F-B90A-99762AAF3F9D}"/>
                </a:ext>
              </a:extLst>
            </p:cNvPr>
            <p:cNvSpPr>
              <a:spLocks/>
            </p:cNvSpPr>
            <p:nvPr/>
          </p:nvSpPr>
          <p:spPr bwMode="blackWhite">
            <a:xfrm>
              <a:off x="857580" y="4652901"/>
              <a:ext cx="2771334" cy="112965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Property outside India – whether covered under the Benami law or under Black Money law?</a:t>
              </a:r>
            </a:p>
            <a:p>
              <a:pPr marL="171450" marR="154305" lvl="1" indent="-171450" defTabSz="685800">
                <a:spcBef>
                  <a:spcPts val="225"/>
                </a:spcBef>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PMLA invoked, Benami law applicable</a:t>
              </a:r>
            </a:p>
          </p:txBody>
        </p:sp>
        <p:sp>
          <p:nvSpPr>
            <p:cNvPr id="81" name="Isosceles Triangle 80">
              <a:extLst>
                <a:ext uri="{FF2B5EF4-FFF2-40B4-BE49-F238E27FC236}">
                  <a16:creationId xmlns:a16="http://schemas.microsoft.com/office/drawing/2014/main" id="{2EBA62E8-5BD6-4E13-A79F-C0B7FE885C52}"/>
                </a:ext>
              </a:extLst>
            </p:cNvPr>
            <p:cNvSpPr/>
            <p:nvPr/>
          </p:nvSpPr>
          <p:spPr bwMode="ltGray">
            <a:xfrm rot="16200000">
              <a:off x="3135792" y="5730131"/>
              <a:ext cx="355827" cy="316924"/>
            </a:xfrm>
            <a:prstGeom prst="triangle">
              <a:avLst/>
            </a:prstGeom>
            <a:solidFill>
              <a:schemeClr val="accent4">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mj-lt"/>
              </a:endParaRPr>
            </a:p>
          </p:txBody>
        </p:sp>
        <p:cxnSp>
          <p:nvCxnSpPr>
            <p:cNvPr id="78" name="Straight Connector 77">
              <a:extLst>
                <a:ext uri="{FF2B5EF4-FFF2-40B4-BE49-F238E27FC236}">
                  <a16:creationId xmlns:a16="http://schemas.microsoft.com/office/drawing/2014/main" id="{8E4D1417-7687-47EC-BF53-0D77915F3C1B}"/>
                </a:ext>
              </a:extLst>
            </p:cNvPr>
            <p:cNvCxnSpPr/>
            <p:nvPr/>
          </p:nvCxnSpPr>
          <p:spPr>
            <a:xfrm>
              <a:off x="3468836" y="4301793"/>
              <a:ext cx="2" cy="1764713"/>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6875EAC-CD09-4EEB-90BC-1238D9E69B4D}"/>
              </a:ext>
            </a:extLst>
          </p:cNvPr>
          <p:cNvGrpSpPr/>
          <p:nvPr/>
        </p:nvGrpSpPr>
        <p:grpSpPr>
          <a:xfrm>
            <a:off x="6856118" y="4456128"/>
            <a:ext cx="2773452" cy="1713881"/>
            <a:chOff x="5332117" y="4456125"/>
            <a:chExt cx="2773452" cy="1713881"/>
          </a:xfrm>
        </p:grpSpPr>
        <p:cxnSp>
          <p:nvCxnSpPr>
            <p:cNvPr id="84" name="Straight Connector 83">
              <a:extLst>
                <a:ext uri="{FF2B5EF4-FFF2-40B4-BE49-F238E27FC236}">
                  <a16:creationId xmlns:a16="http://schemas.microsoft.com/office/drawing/2014/main" id="{3B9C3B44-186C-40DE-B508-6B2921F7C81F}"/>
                </a:ext>
              </a:extLst>
            </p:cNvPr>
            <p:cNvCxnSpPr/>
            <p:nvPr/>
          </p:nvCxnSpPr>
          <p:spPr>
            <a:xfrm>
              <a:off x="5332117" y="4456125"/>
              <a:ext cx="2773452" cy="0"/>
            </a:xfrm>
            <a:prstGeom prst="line">
              <a:avLst/>
            </a:prstGeom>
            <a:ln>
              <a:solidFill>
                <a:srgbClr val="124680"/>
              </a:solidFill>
            </a:ln>
          </p:spPr>
          <p:style>
            <a:lnRef idx="1">
              <a:schemeClr val="accent1"/>
            </a:lnRef>
            <a:fillRef idx="0">
              <a:schemeClr val="accent1"/>
            </a:fillRef>
            <a:effectRef idx="0">
              <a:schemeClr val="accent1"/>
            </a:effectRef>
            <a:fontRef idx="minor">
              <a:schemeClr val="tx1"/>
            </a:fontRef>
          </p:style>
        </p:cxnSp>
        <p:sp>
          <p:nvSpPr>
            <p:cNvPr id="79" name="Isosceles Triangle 78">
              <a:extLst>
                <a:ext uri="{FF2B5EF4-FFF2-40B4-BE49-F238E27FC236}">
                  <a16:creationId xmlns:a16="http://schemas.microsoft.com/office/drawing/2014/main" id="{D0086B68-ED9E-4D38-8281-9A2630DB342D}"/>
                </a:ext>
              </a:extLst>
            </p:cNvPr>
            <p:cNvSpPr/>
            <p:nvPr/>
          </p:nvSpPr>
          <p:spPr bwMode="ltGray">
            <a:xfrm flipV="1">
              <a:off x="7796258" y="4456125"/>
              <a:ext cx="309311" cy="323473"/>
            </a:xfrm>
            <a:prstGeom prst="triangle">
              <a:avLst/>
            </a:prstGeom>
            <a:solidFill>
              <a:srgbClr val="12468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mj-lt"/>
              </a:endParaRPr>
            </a:p>
          </p:txBody>
        </p:sp>
        <p:sp>
          <p:nvSpPr>
            <p:cNvPr id="85" name="AutoShape 18">
              <a:extLst>
                <a:ext uri="{FF2B5EF4-FFF2-40B4-BE49-F238E27FC236}">
                  <a16:creationId xmlns:a16="http://schemas.microsoft.com/office/drawing/2014/main" id="{44572115-FA3D-4471-A9A7-9175BF220E0B}"/>
                </a:ext>
              </a:extLst>
            </p:cNvPr>
            <p:cNvSpPr>
              <a:spLocks/>
            </p:cNvSpPr>
            <p:nvPr/>
          </p:nvSpPr>
          <p:spPr bwMode="blackWhite">
            <a:xfrm>
              <a:off x="5534355" y="4724347"/>
              <a:ext cx="2487676" cy="1445659"/>
            </a:xfrm>
            <a:prstGeom prst="rect">
              <a:avLst/>
            </a:prstGeom>
            <a:noFill/>
            <a:ln>
              <a:noFill/>
              <a:headEnd/>
              <a:tailEnd/>
            </a:ln>
          </p:spPr>
          <p:style>
            <a:lnRef idx="2">
              <a:schemeClr val="accent1"/>
            </a:lnRef>
            <a:fillRef idx="1">
              <a:schemeClr val="lt1"/>
            </a:fillRef>
            <a:effectRef idx="0">
              <a:schemeClr val="accent1"/>
            </a:effectRef>
            <a:fontRef idx="minor">
              <a:schemeClr val="dk1"/>
            </a:fontRef>
          </p:style>
          <p:txBody>
            <a:bodyPr lIns="47625" tIns="68580" rIns="48600" bIns="68580" anchor="t" anchorCtr="0"/>
            <a:lstStyle/>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Significant Beneficial Owners Reporting </a:t>
              </a:r>
            </a:p>
            <a:p>
              <a:pPr marL="171450" indent="-171450" defTabSz="685800">
                <a:spcAft>
                  <a:spcPts val="450"/>
                </a:spcAft>
                <a:buFont typeface="Georgia" panose="02040502050405020303" pitchFamily="18" charset="0"/>
                <a:buChar char="●"/>
                <a:defRPr/>
              </a:pPr>
              <a:r>
                <a:rPr lang="en-US" sz="1400" kern="0" dirty="0">
                  <a:solidFill>
                    <a:prstClr val="black"/>
                  </a:solidFill>
                  <a:latin typeface="Times New Roman" panose="02020603050405020304" pitchFamily="18" charset="0"/>
                  <a:cs typeface="Times New Roman" panose="02020603050405020304" pitchFamily="18" charset="0"/>
                </a:rPr>
                <a:t>Dematerialization of shares in Unlisted Public Company – step to curb benami dealing ?</a:t>
              </a:r>
            </a:p>
          </p:txBody>
        </p:sp>
      </p:grpSp>
      <p:pic>
        <p:nvPicPr>
          <p:cNvPr id="36" name="Picture 35"/>
          <p:cNvPicPr>
            <a:picLocks noChangeAspect="1"/>
          </p:cNvPicPr>
          <p:nvPr/>
        </p:nvPicPr>
        <p:blipFill>
          <a:blip r:embed="rId3"/>
          <a:stretch>
            <a:fillRect/>
          </a:stretch>
        </p:blipFill>
        <p:spPr>
          <a:xfrm>
            <a:off x="9472361" y="5959399"/>
            <a:ext cx="2450008" cy="779026"/>
          </a:xfrm>
          <a:prstGeom prst="rect">
            <a:avLst/>
          </a:prstGeom>
        </p:spPr>
      </p:pic>
    </p:spTree>
    <p:extLst>
      <p:ext uri="{BB962C8B-B14F-4D97-AF65-F5344CB8AC3E}">
        <p14:creationId xmlns:p14="http://schemas.microsoft.com/office/powerpoint/2010/main" val="292330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40425" y="436281"/>
            <a:ext cx="9874642" cy="5365214"/>
          </a:xfrm>
          <a:prstGeom prst="roundRect">
            <a:avLst/>
          </a:prstGeom>
          <a:solidFill>
            <a:schemeClr val="bg2">
              <a:lumMod val="75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cxnSp>
        <p:nvCxnSpPr>
          <p:cNvPr id="9" name="Straight Connector 8"/>
          <p:cNvCxnSpPr/>
          <p:nvPr/>
        </p:nvCxnSpPr>
        <p:spPr>
          <a:xfrm>
            <a:off x="2400700" y="513268"/>
            <a:ext cx="968704" cy="1839947"/>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924814" y="3864049"/>
            <a:ext cx="1547967" cy="18604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endCxn id="5" idx="2"/>
          </p:cNvCxnSpPr>
          <p:nvPr/>
        </p:nvCxnSpPr>
        <p:spPr>
          <a:xfrm>
            <a:off x="5151245" y="3951865"/>
            <a:ext cx="126501" cy="184963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5" idx="0"/>
          </p:cNvCxnSpPr>
          <p:nvPr/>
        </p:nvCxnSpPr>
        <p:spPr>
          <a:xfrm flipH="1">
            <a:off x="5179766" y="436281"/>
            <a:ext cx="97980" cy="191693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7627853" y="513268"/>
            <a:ext cx="1523083" cy="184554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7646177" y="3884560"/>
            <a:ext cx="1161808" cy="1916935"/>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2999127" y="4461181"/>
            <a:ext cx="2404643"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FEMA, 1999</a:t>
            </a:r>
            <a:endParaRPr lang="en-IN" sz="2400" b="1" dirty="0">
              <a:latin typeface="Times New Roman" panose="02020603050405020304" pitchFamily="18" charset="0"/>
              <a:cs typeface="Times New Roman" panose="02020603050405020304" pitchFamily="18" charset="0"/>
            </a:endParaRPr>
          </a:p>
        </p:txBody>
      </p:sp>
      <p:sp>
        <p:nvSpPr>
          <p:cNvPr id="26" name="TextBox 25"/>
          <p:cNvSpPr txBox="1"/>
          <p:nvPr/>
        </p:nvSpPr>
        <p:spPr>
          <a:xfrm>
            <a:off x="340425" y="3622949"/>
            <a:ext cx="2658703" cy="523220"/>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PMLA, 2002</a:t>
            </a:r>
            <a:endParaRPr lang="en-IN" sz="2800" b="1" dirty="0">
              <a:latin typeface="Times New Roman" panose="02020603050405020304" pitchFamily="18" charset="0"/>
              <a:cs typeface="Times New Roman" panose="02020603050405020304" pitchFamily="18" charset="0"/>
            </a:endParaRPr>
          </a:p>
        </p:txBody>
      </p:sp>
      <p:sp>
        <p:nvSpPr>
          <p:cNvPr id="27" name="TextBox 26"/>
          <p:cNvSpPr txBox="1"/>
          <p:nvPr/>
        </p:nvSpPr>
        <p:spPr>
          <a:xfrm>
            <a:off x="5158480" y="881224"/>
            <a:ext cx="2489811" cy="1384995"/>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BLACK MONEY ACT,2015</a:t>
            </a:r>
            <a:endParaRPr lang="en-IN" sz="2800" b="1" dirty="0">
              <a:latin typeface="Times New Roman" panose="02020603050405020304" pitchFamily="18" charset="0"/>
              <a:cs typeface="Times New Roman" panose="02020603050405020304" pitchFamily="18" charset="0"/>
            </a:endParaRPr>
          </a:p>
        </p:txBody>
      </p:sp>
      <p:sp>
        <p:nvSpPr>
          <p:cNvPr id="28" name="TextBox 27"/>
          <p:cNvSpPr txBox="1"/>
          <p:nvPr/>
        </p:nvSpPr>
        <p:spPr>
          <a:xfrm>
            <a:off x="3351693" y="726923"/>
            <a:ext cx="1905913" cy="138499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INCOME TAX ACT,1961</a:t>
            </a:r>
            <a:endParaRPr lang="en-IN" sz="2800" b="1" dirty="0">
              <a:latin typeface="Times New Roman" panose="02020603050405020304" pitchFamily="18" charset="0"/>
              <a:cs typeface="Times New Roman" panose="02020603050405020304" pitchFamily="18" charset="0"/>
            </a:endParaRPr>
          </a:p>
        </p:txBody>
      </p:sp>
      <p:sp>
        <p:nvSpPr>
          <p:cNvPr id="29" name="TextBox 28"/>
          <p:cNvSpPr txBox="1"/>
          <p:nvPr/>
        </p:nvSpPr>
        <p:spPr>
          <a:xfrm>
            <a:off x="8115350" y="1916403"/>
            <a:ext cx="2071173" cy="830997"/>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COMPANIES ACT, 2013</a:t>
            </a:r>
            <a:endParaRPr lang="en-IN" sz="2400" b="1" dirty="0">
              <a:latin typeface="Times New Roman" panose="02020603050405020304" pitchFamily="18" charset="0"/>
              <a:cs typeface="Times New Roman" panose="02020603050405020304" pitchFamily="18" charset="0"/>
            </a:endParaRPr>
          </a:p>
        </p:txBody>
      </p:sp>
      <p:sp>
        <p:nvSpPr>
          <p:cNvPr id="31" name="TextBox 30"/>
          <p:cNvSpPr txBox="1"/>
          <p:nvPr/>
        </p:nvSpPr>
        <p:spPr>
          <a:xfrm>
            <a:off x="519556" y="1793293"/>
            <a:ext cx="2365496" cy="954107"/>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PBPT ACT, 1988</a:t>
            </a:r>
            <a:endParaRPr lang="en-IN" sz="2800" b="1" dirty="0">
              <a:latin typeface="Times New Roman" panose="02020603050405020304" pitchFamily="18" charset="0"/>
              <a:cs typeface="Times New Roman" panose="02020603050405020304" pitchFamily="18" charset="0"/>
            </a:endParaRPr>
          </a:p>
        </p:txBody>
      </p:sp>
      <p:sp>
        <p:nvSpPr>
          <p:cNvPr id="41" name="Rounded Rectangle 40"/>
          <p:cNvSpPr/>
          <p:nvPr/>
        </p:nvSpPr>
        <p:spPr>
          <a:xfrm>
            <a:off x="3288536" y="2353215"/>
            <a:ext cx="4428781" cy="1531345"/>
          </a:xfrm>
          <a:prstGeom prst="roundRect">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Times New Roman" panose="02020603050405020304" pitchFamily="18" charset="0"/>
                <a:cs typeface="Times New Roman" panose="02020603050405020304" pitchFamily="18" charset="0"/>
              </a:rPr>
              <a:t>SMUGGLING (SCHEDULED OFFENCE)</a:t>
            </a:r>
            <a:endParaRPr lang="en-IN" sz="3200" b="1" dirty="0">
              <a:solidFill>
                <a:schemeClr val="tx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8227081" y="3380509"/>
            <a:ext cx="1544992" cy="830997"/>
          </a:xfrm>
          <a:prstGeom prst="rect">
            <a:avLst/>
          </a:prstGeom>
          <a:noFill/>
        </p:spPr>
        <p:txBody>
          <a:bodyPr wrap="square" rtlCol="0">
            <a:spAutoFit/>
          </a:bodyPr>
          <a:lstStyle/>
          <a:p>
            <a:r>
              <a:rPr lang="en-IN" sz="2400" b="1" dirty="0">
                <a:latin typeface="Times New Roman" panose="02020603050405020304" pitchFamily="18" charset="0"/>
                <a:cs typeface="Times New Roman" panose="02020603050405020304" pitchFamily="18" charset="0"/>
              </a:rPr>
              <a:t>SEBI Act,1992</a:t>
            </a:r>
          </a:p>
        </p:txBody>
      </p:sp>
      <p:cxnSp>
        <p:nvCxnSpPr>
          <p:cNvPr id="6" name="Straight Connector 5"/>
          <p:cNvCxnSpPr>
            <a:endCxn id="5" idx="3"/>
          </p:cNvCxnSpPr>
          <p:nvPr/>
        </p:nvCxnSpPr>
        <p:spPr>
          <a:xfrm>
            <a:off x="7717317" y="3108962"/>
            <a:ext cx="2497750" cy="992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5725551" y="4360985"/>
            <a:ext cx="2264898" cy="1200329"/>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Insolvency and Bankruptcy Code,2015</a:t>
            </a:r>
            <a:endParaRPr lang="en-IN" sz="2400" b="1" dirty="0">
              <a:latin typeface="Times New Roman" panose="02020603050405020304" pitchFamily="18" charset="0"/>
              <a:cs typeface="Times New Roman" panose="02020603050405020304" pitchFamily="18" charset="0"/>
            </a:endParaRPr>
          </a:p>
        </p:txBody>
      </p:sp>
      <p:cxnSp>
        <p:nvCxnSpPr>
          <p:cNvPr id="16" name="Straight Connector 15"/>
          <p:cNvCxnSpPr>
            <a:stCxn id="5" idx="1"/>
            <a:endCxn id="41" idx="1"/>
          </p:cNvCxnSpPr>
          <p:nvPr/>
        </p:nvCxnSpPr>
        <p:spPr>
          <a:xfrm>
            <a:off x="340425" y="3118888"/>
            <a:ext cx="2948111"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2"/>
          <a:stretch>
            <a:fillRect/>
          </a:stretch>
        </p:blipFill>
        <p:spPr>
          <a:xfrm>
            <a:off x="9460638" y="5982845"/>
            <a:ext cx="2450008" cy="779026"/>
          </a:xfrm>
          <a:prstGeom prst="rect">
            <a:avLst/>
          </a:prstGeom>
        </p:spPr>
      </p:pic>
    </p:spTree>
    <p:extLst>
      <p:ext uri="{BB962C8B-B14F-4D97-AF65-F5344CB8AC3E}">
        <p14:creationId xmlns:p14="http://schemas.microsoft.com/office/powerpoint/2010/main" val="925851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855742" y="1046426"/>
            <a:ext cx="5473493" cy="2479007"/>
          </a:xfrm>
          <a:prstGeom prst="ellipse">
            <a:avLst/>
          </a:prstGeom>
          <a:solidFill>
            <a:srgbClr val="D37D4D"/>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 name="TextBox 2"/>
          <p:cNvSpPr txBox="1"/>
          <p:nvPr/>
        </p:nvSpPr>
        <p:spPr>
          <a:xfrm>
            <a:off x="3173341" y="1300566"/>
            <a:ext cx="4924540" cy="2246769"/>
          </a:xfrm>
          <a:prstGeom prst="rect">
            <a:avLst/>
          </a:prstGeom>
          <a:noFill/>
        </p:spPr>
        <p:txBody>
          <a:bodyPr wrap="square" rtlCol="0">
            <a:spAutoFit/>
          </a:bodyPr>
          <a:lstStyle/>
          <a:p>
            <a:pPr algn="ctr"/>
            <a:r>
              <a:rPr lang="en-US" sz="2800" b="1" dirty="0">
                <a:latin typeface="Times New Roman" panose="02020603050405020304" pitchFamily="18" charset="0"/>
                <a:cs typeface="Times New Roman" panose="02020603050405020304" pitchFamily="18" charset="0"/>
              </a:rPr>
              <a:t>MOST COMMON INGREDIENT FOUND IN VIOLATION OF LAWS RELATED TO ECONOMIC OFFENCES</a:t>
            </a:r>
            <a:endParaRPr lang="en-IN" sz="2800" b="1" dirty="0">
              <a:latin typeface="Times New Roman" panose="02020603050405020304" pitchFamily="18" charset="0"/>
              <a:cs typeface="Times New Roman" panose="02020603050405020304" pitchFamily="18" charset="0"/>
            </a:endParaRPr>
          </a:p>
        </p:txBody>
      </p:sp>
      <p:sp>
        <p:nvSpPr>
          <p:cNvPr id="4" name="Down Arrow 3"/>
          <p:cNvSpPr/>
          <p:nvPr/>
        </p:nvSpPr>
        <p:spPr>
          <a:xfrm>
            <a:off x="5272055" y="3530100"/>
            <a:ext cx="462708" cy="141395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5" name="Oval 4"/>
          <p:cNvSpPr/>
          <p:nvPr/>
        </p:nvSpPr>
        <p:spPr>
          <a:xfrm>
            <a:off x="2908936" y="4956865"/>
            <a:ext cx="5188944" cy="1619480"/>
          </a:xfrm>
          <a:prstGeom prst="ellipse">
            <a:avLst/>
          </a:prstGeom>
          <a:solidFill>
            <a:schemeClr val="bg1">
              <a:lumMod val="8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6" name="TextBox 5"/>
          <p:cNvSpPr txBox="1"/>
          <p:nvPr/>
        </p:nvSpPr>
        <p:spPr>
          <a:xfrm>
            <a:off x="3817829" y="5175164"/>
            <a:ext cx="3371161" cy="1200329"/>
          </a:xfrm>
          <a:prstGeom prst="rect">
            <a:avLst/>
          </a:prstGeom>
          <a:noFill/>
        </p:spPr>
        <p:txBody>
          <a:bodyPr wrap="square" rtlCol="0">
            <a:spAutoFit/>
          </a:bodyPr>
          <a:lstStyle/>
          <a:p>
            <a:pPr algn="ctr"/>
            <a:r>
              <a:rPr lang="en-US" sz="2400" b="1" dirty="0">
                <a:latin typeface="Times New Roman" panose="02020603050405020304" pitchFamily="18" charset="0"/>
                <a:cs typeface="Times New Roman" panose="02020603050405020304" pitchFamily="18" charset="0"/>
              </a:rPr>
              <a:t>TRANSACTIONS DONE ARE ‘</a:t>
            </a:r>
            <a:r>
              <a:rPr lang="en-US" sz="2400" b="1" dirty="0">
                <a:solidFill>
                  <a:srgbClr val="FF0000"/>
                </a:solidFill>
                <a:latin typeface="Times New Roman" panose="02020603050405020304" pitchFamily="18" charset="0"/>
                <a:cs typeface="Times New Roman" panose="02020603050405020304" pitchFamily="18" charset="0"/>
              </a:rPr>
              <a:t>BENAMI</a:t>
            </a:r>
            <a:r>
              <a:rPr lang="en-US" sz="2400" b="1" dirty="0">
                <a:latin typeface="Times New Roman" panose="02020603050405020304" pitchFamily="18" charset="0"/>
                <a:cs typeface="Times New Roman" panose="02020603050405020304" pitchFamily="18" charset="0"/>
              </a:rPr>
              <a:t>’ IN NATURE.</a:t>
            </a:r>
            <a:endParaRPr lang="en-IN" sz="2400" b="1" dirty="0">
              <a:latin typeface="Times New Roman" panose="02020603050405020304" pitchFamily="18" charset="0"/>
              <a:cs typeface="Times New Roman" panose="02020603050405020304" pitchFamily="18" charset="0"/>
            </a:endParaRPr>
          </a:p>
        </p:txBody>
      </p:sp>
      <p:sp>
        <p:nvSpPr>
          <p:cNvPr id="7" name="Rectangle 6"/>
          <p:cNvSpPr/>
          <p:nvPr/>
        </p:nvSpPr>
        <p:spPr>
          <a:xfrm>
            <a:off x="573445" y="289863"/>
            <a:ext cx="9397219" cy="523220"/>
          </a:xfrm>
          <a:prstGeom prst="rect">
            <a:avLst/>
          </a:prstGeom>
        </p:spPr>
        <p:txBody>
          <a:bodyPr wrap="square">
            <a:spAutoFit/>
          </a:bodyPr>
          <a:lstStyle/>
          <a:p>
            <a:r>
              <a:rPr lang="en-US" sz="2800" b="1" dirty="0">
                <a:solidFill>
                  <a:srgbClr val="C00000"/>
                </a:solidFill>
                <a:latin typeface="Times New Roman" panose="02020603050405020304" pitchFamily="18" charset="0"/>
                <a:cs typeface="Times New Roman" panose="02020603050405020304" pitchFamily="18" charset="0"/>
              </a:rPr>
              <a:t>NEW FINDINGS of INVESTIGATION AGENCIES</a:t>
            </a:r>
            <a:endParaRPr lang="en-IN" sz="2800" b="1" dirty="0">
              <a:solidFill>
                <a:srgbClr val="C0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3389780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C22D9BC-99BB-4F21-925F-2DC97C8ECEF8}"/>
              </a:ext>
            </a:extLst>
          </p:cNvPr>
          <p:cNvSpPr>
            <a:spLocks noGrp="1"/>
          </p:cNvSpPr>
          <p:nvPr>
            <p:ph type="title"/>
          </p:nvPr>
        </p:nvSpPr>
        <p:spPr>
          <a:xfrm>
            <a:off x="593503" y="100771"/>
            <a:ext cx="10515600" cy="1325563"/>
          </a:xfrm>
        </p:spPr>
        <p:txBody>
          <a:bodyPr>
            <a:noAutofit/>
          </a:bodyPr>
          <a:lstStyle/>
          <a:p>
            <a:pPr algn="just"/>
            <a:r>
              <a:rPr lang="en-US" sz="3600" b="1" dirty="0">
                <a:solidFill>
                  <a:srgbClr val="C00000"/>
                </a:solidFill>
                <a:latin typeface="Times New Roman" panose="02020603050405020304" pitchFamily="18" charset="0"/>
                <a:cs typeface="Times New Roman" panose="02020603050405020304" pitchFamily="18" charset="0"/>
              </a:rPr>
              <a:t>Benami Transaction – Background</a:t>
            </a:r>
          </a:p>
        </p:txBody>
      </p:sp>
      <p:sp>
        <p:nvSpPr>
          <p:cNvPr id="6" name="Oval 5">
            <a:extLst>
              <a:ext uri="{FF2B5EF4-FFF2-40B4-BE49-F238E27FC236}">
                <a16:creationId xmlns:a16="http://schemas.microsoft.com/office/drawing/2014/main" id="{08FD5C0F-384F-4CF5-A132-5621CC30A336}"/>
              </a:ext>
            </a:extLst>
          </p:cNvPr>
          <p:cNvSpPr/>
          <p:nvPr/>
        </p:nvSpPr>
        <p:spPr>
          <a:xfrm>
            <a:off x="2694775" y="1543748"/>
            <a:ext cx="872208" cy="852585"/>
          </a:xfrm>
          <a:prstGeom prst="ellipse">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Content Placeholder 5" descr="Man">
            <a:extLst>
              <a:ext uri="{FF2B5EF4-FFF2-40B4-BE49-F238E27FC236}">
                <a16:creationId xmlns:a16="http://schemas.microsoft.com/office/drawing/2014/main" id="{2874A2A3-BA58-4203-AEC5-0E69EC0CDB7E}"/>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96149" y="1629100"/>
            <a:ext cx="469465" cy="660866"/>
          </a:xfrm>
          <a:prstGeom prst="rect">
            <a:avLst/>
          </a:prstGeom>
        </p:spPr>
      </p:pic>
      <p:sp>
        <p:nvSpPr>
          <p:cNvPr id="12" name="Oval 11">
            <a:extLst>
              <a:ext uri="{FF2B5EF4-FFF2-40B4-BE49-F238E27FC236}">
                <a16:creationId xmlns:a16="http://schemas.microsoft.com/office/drawing/2014/main" id="{EC1AFC87-9CD3-445C-951B-9311D4CEC526}"/>
              </a:ext>
            </a:extLst>
          </p:cNvPr>
          <p:cNvSpPr/>
          <p:nvPr/>
        </p:nvSpPr>
        <p:spPr>
          <a:xfrm>
            <a:off x="5382653" y="3481969"/>
            <a:ext cx="941948" cy="905036"/>
          </a:xfrm>
          <a:prstGeom prst="ellipse">
            <a:avLst/>
          </a:prstGeom>
          <a:solidFill>
            <a:srgbClr val="C00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FFFF00"/>
              </a:highlight>
            </a:endParaRPr>
          </a:p>
        </p:txBody>
      </p:sp>
      <p:pic>
        <p:nvPicPr>
          <p:cNvPr id="13" name="Content Placeholder 5" descr="Man">
            <a:extLst>
              <a:ext uri="{FF2B5EF4-FFF2-40B4-BE49-F238E27FC236}">
                <a16:creationId xmlns:a16="http://schemas.microsoft.com/office/drawing/2014/main" id="{BB0A2432-897C-4954-9701-5E58C54B47A2}"/>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457181" y="3549802"/>
            <a:ext cx="469465" cy="660866"/>
          </a:xfrm>
          <a:prstGeom prst="rect">
            <a:avLst/>
          </a:prstGeom>
        </p:spPr>
      </p:pic>
      <p:sp>
        <p:nvSpPr>
          <p:cNvPr id="14" name="Oval 13">
            <a:extLst>
              <a:ext uri="{FF2B5EF4-FFF2-40B4-BE49-F238E27FC236}">
                <a16:creationId xmlns:a16="http://schemas.microsoft.com/office/drawing/2014/main" id="{423EEA81-73DD-4611-9DE0-E93D1731F53C}"/>
              </a:ext>
            </a:extLst>
          </p:cNvPr>
          <p:cNvSpPr/>
          <p:nvPr/>
        </p:nvSpPr>
        <p:spPr>
          <a:xfrm>
            <a:off x="5714143" y="3166045"/>
            <a:ext cx="274320" cy="27432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C</a:t>
            </a:r>
          </a:p>
        </p:txBody>
      </p:sp>
      <p:sp>
        <p:nvSpPr>
          <p:cNvPr id="15" name="Oval 14">
            <a:extLst>
              <a:ext uri="{FF2B5EF4-FFF2-40B4-BE49-F238E27FC236}">
                <a16:creationId xmlns:a16="http://schemas.microsoft.com/office/drawing/2014/main" id="{BAD8480D-E4C4-431E-ABE1-1EF0FB1E60DC}"/>
              </a:ext>
            </a:extLst>
          </p:cNvPr>
          <p:cNvSpPr/>
          <p:nvPr/>
        </p:nvSpPr>
        <p:spPr>
          <a:xfrm>
            <a:off x="8206294" y="1532530"/>
            <a:ext cx="902967" cy="887203"/>
          </a:xfrm>
          <a:prstGeom prst="ellipse">
            <a:avLst/>
          </a:prstGeom>
          <a:solidFill>
            <a:srgbClr val="12468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Content Placeholder 5" descr="Man">
            <a:extLst>
              <a:ext uri="{FF2B5EF4-FFF2-40B4-BE49-F238E27FC236}">
                <a16:creationId xmlns:a16="http://schemas.microsoft.com/office/drawing/2014/main" id="{0B0D012E-997C-425B-B8DF-0AAB5210FBA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23046" y="1605941"/>
            <a:ext cx="469465" cy="660866"/>
          </a:xfrm>
          <a:prstGeom prst="rect">
            <a:avLst/>
          </a:prstGeom>
        </p:spPr>
      </p:pic>
      <p:sp>
        <p:nvSpPr>
          <p:cNvPr id="17" name="Oval 16">
            <a:extLst>
              <a:ext uri="{FF2B5EF4-FFF2-40B4-BE49-F238E27FC236}">
                <a16:creationId xmlns:a16="http://schemas.microsoft.com/office/drawing/2014/main" id="{86F2B8BE-1955-4048-9064-0A1082012AB3}"/>
              </a:ext>
            </a:extLst>
          </p:cNvPr>
          <p:cNvSpPr/>
          <p:nvPr/>
        </p:nvSpPr>
        <p:spPr>
          <a:xfrm>
            <a:off x="2993719" y="1213732"/>
            <a:ext cx="274320" cy="274320"/>
          </a:xfrm>
          <a:prstGeom prst="ellipse">
            <a:avLst/>
          </a:prstGeom>
          <a:ln>
            <a:solidFill>
              <a:srgbClr val="B22F1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A</a:t>
            </a:r>
          </a:p>
        </p:txBody>
      </p:sp>
      <p:sp>
        <p:nvSpPr>
          <p:cNvPr id="19" name="TextBox 18">
            <a:extLst>
              <a:ext uri="{FF2B5EF4-FFF2-40B4-BE49-F238E27FC236}">
                <a16:creationId xmlns:a16="http://schemas.microsoft.com/office/drawing/2014/main" id="{7816B75D-162F-44A1-82C1-2EFC1FA9206C}"/>
              </a:ext>
            </a:extLst>
          </p:cNvPr>
          <p:cNvSpPr txBox="1"/>
          <p:nvPr/>
        </p:nvSpPr>
        <p:spPr>
          <a:xfrm>
            <a:off x="4997775" y="2089395"/>
            <a:ext cx="3502855" cy="292388"/>
          </a:xfrm>
          <a:prstGeom prst="rect">
            <a:avLst/>
          </a:prstGeom>
          <a:noFill/>
        </p:spPr>
        <p:txBody>
          <a:bodyPr wrap="square" rtlCol="0">
            <a:spAutoFit/>
          </a:bodyPr>
          <a:lstStyle/>
          <a:p>
            <a:r>
              <a:rPr lang="en-US" sz="1300" dirty="0"/>
              <a:t>Sale consideration </a:t>
            </a:r>
          </a:p>
        </p:txBody>
      </p:sp>
      <p:pic>
        <p:nvPicPr>
          <p:cNvPr id="20" name="Graphic 19" descr="Money">
            <a:extLst>
              <a:ext uri="{FF2B5EF4-FFF2-40B4-BE49-F238E27FC236}">
                <a16:creationId xmlns:a16="http://schemas.microsoft.com/office/drawing/2014/main" id="{CFB1FAA7-AF32-4287-AA10-26300E7FC56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652990" y="1981027"/>
            <a:ext cx="474679" cy="474679"/>
          </a:xfrm>
          <a:prstGeom prst="rect">
            <a:avLst/>
          </a:prstGeom>
        </p:spPr>
      </p:pic>
      <p:pic>
        <p:nvPicPr>
          <p:cNvPr id="21" name="Graphic 20" descr="Money">
            <a:extLst>
              <a:ext uri="{FF2B5EF4-FFF2-40B4-BE49-F238E27FC236}">
                <a16:creationId xmlns:a16="http://schemas.microsoft.com/office/drawing/2014/main" id="{5703B1FA-1704-4193-9BE8-558321CA763F}"/>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80662" y="2025277"/>
            <a:ext cx="474679" cy="474679"/>
          </a:xfrm>
          <a:prstGeom prst="rect">
            <a:avLst/>
          </a:prstGeom>
        </p:spPr>
      </p:pic>
      <p:pic>
        <p:nvPicPr>
          <p:cNvPr id="22" name="Graphic 21" descr="City">
            <a:extLst>
              <a:ext uri="{FF2B5EF4-FFF2-40B4-BE49-F238E27FC236}">
                <a16:creationId xmlns:a16="http://schemas.microsoft.com/office/drawing/2014/main" id="{15A25378-7C74-4B06-9B60-CC4867432C9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69505" y="3801407"/>
            <a:ext cx="477505" cy="477505"/>
          </a:xfrm>
          <a:prstGeom prst="rect">
            <a:avLst/>
          </a:prstGeom>
        </p:spPr>
      </p:pic>
      <p:pic>
        <p:nvPicPr>
          <p:cNvPr id="23" name="Graphic 22" descr="Newspaper">
            <a:extLst>
              <a:ext uri="{FF2B5EF4-FFF2-40B4-BE49-F238E27FC236}">
                <a16:creationId xmlns:a16="http://schemas.microsoft.com/office/drawing/2014/main" id="{6B8E6E2C-7CD1-496C-8650-A45A1310285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589948" y="3553485"/>
            <a:ext cx="380439" cy="380438"/>
          </a:xfrm>
          <a:prstGeom prst="rect">
            <a:avLst/>
          </a:prstGeom>
        </p:spPr>
      </p:pic>
      <p:sp>
        <p:nvSpPr>
          <p:cNvPr id="24" name="TextBox 23">
            <a:extLst>
              <a:ext uri="{FF2B5EF4-FFF2-40B4-BE49-F238E27FC236}">
                <a16:creationId xmlns:a16="http://schemas.microsoft.com/office/drawing/2014/main" id="{A54B63FD-DBB9-4437-9CFB-238D08B3AA98}"/>
              </a:ext>
            </a:extLst>
          </p:cNvPr>
          <p:cNvSpPr txBox="1"/>
          <p:nvPr/>
        </p:nvSpPr>
        <p:spPr>
          <a:xfrm>
            <a:off x="7127667" y="3934487"/>
            <a:ext cx="1954028" cy="292388"/>
          </a:xfrm>
          <a:prstGeom prst="rect">
            <a:avLst/>
          </a:prstGeom>
          <a:noFill/>
        </p:spPr>
        <p:txBody>
          <a:bodyPr wrap="square" rtlCol="0">
            <a:spAutoFit/>
          </a:bodyPr>
          <a:lstStyle/>
          <a:p>
            <a:r>
              <a:rPr lang="en-US" sz="1300" dirty="0"/>
              <a:t>Transfer of title</a:t>
            </a:r>
          </a:p>
        </p:txBody>
      </p:sp>
      <p:sp>
        <p:nvSpPr>
          <p:cNvPr id="29" name="Rectangle: Top Corners Rounded 28">
            <a:extLst>
              <a:ext uri="{FF2B5EF4-FFF2-40B4-BE49-F238E27FC236}">
                <a16:creationId xmlns:a16="http://schemas.microsoft.com/office/drawing/2014/main" id="{BD1BB18D-4A4B-49F2-878F-4CE7B6EA8BE6}"/>
              </a:ext>
            </a:extLst>
          </p:cNvPr>
          <p:cNvSpPr/>
          <p:nvPr/>
        </p:nvSpPr>
        <p:spPr>
          <a:xfrm>
            <a:off x="2145629" y="4914329"/>
            <a:ext cx="8105081" cy="1097915"/>
          </a:xfrm>
          <a:prstGeom prst="round2SameRect">
            <a:avLst>
              <a:gd name="adj1" fmla="val 0"/>
              <a:gd name="adj2" fmla="val 9896"/>
            </a:avLst>
          </a:prstGeom>
          <a:solidFill>
            <a:schemeClr val="tx1">
              <a:lumMod val="65000"/>
              <a:lumOff val="35000"/>
            </a:schemeClr>
          </a:solidFill>
          <a:effectLst>
            <a:innerShdw blurRad="63500" dist="50800" dir="13500000">
              <a:prstClr val="black">
                <a:alpha val="50000"/>
              </a:prstClr>
            </a:innerShdw>
          </a:effectLst>
        </p:spPr>
        <p:txBody>
          <a:bodyPr wrap="square">
            <a:spAutoFit/>
          </a:bodyPr>
          <a:lstStyle/>
          <a:p>
            <a:pPr algn="ctr">
              <a:spcAft>
                <a:spcPts val="800"/>
              </a:spcAft>
              <a:buSzPct val="120000"/>
            </a:pPr>
            <a:r>
              <a:rPr lang="en-US" b="1" dirty="0">
                <a:solidFill>
                  <a:schemeClr val="bg1"/>
                </a:solidFill>
                <a:latin typeface="Arial" panose="020B0604020202020204" pitchFamily="34" charset="0"/>
                <a:cs typeface="Arial" panose="020B0604020202020204" pitchFamily="34" charset="0"/>
              </a:rPr>
              <a:t>Factors leading to the origin of Benami law</a:t>
            </a:r>
          </a:p>
          <a:p>
            <a:pPr algn="ctr">
              <a:spcAft>
                <a:spcPts val="800"/>
              </a:spcAft>
              <a:buSzPct val="120000"/>
            </a:pPr>
            <a:r>
              <a:rPr lang="en-US" sz="1600" dirty="0">
                <a:solidFill>
                  <a:schemeClr val="bg1"/>
                </a:solidFill>
                <a:latin typeface="Arial" panose="020B0604020202020204" pitchFamily="34" charset="0"/>
                <a:cs typeface="Arial" panose="020B0604020202020204" pitchFamily="34" charset="0"/>
              </a:rPr>
              <a:t>Fraud on creditors            |            Tax evasion</a:t>
            </a:r>
            <a:r>
              <a:rPr lang="en-US" sz="1600" dirty="0">
                <a:solidFill>
                  <a:prstClr val="white"/>
                </a:solidFill>
                <a:latin typeface="Arial" panose="020B0604020202020204" pitchFamily="34" charset="0"/>
                <a:cs typeface="Arial" panose="020B0604020202020204" pitchFamily="34" charset="0"/>
              </a:rPr>
              <a:t>        |         </a:t>
            </a:r>
            <a:r>
              <a:rPr lang="en-US" sz="1600" dirty="0">
                <a:solidFill>
                  <a:schemeClr val="bg1"/>
                </a:solidFill>
                <a:latin typeface="Arial" panose="020B0604020202020204" pitchFamily="34" charset="0"/>
                <a:cs typeface="Arial" panose="020B0604020202020204" pitchFamily="34" charset="0"/>
              </a:rPr>
              <a:t>Black Money   </a:t>
            </a:r>
          </a:p>
          <a:p>
            <a:pPr algn="ctr">
              <a:spcAft>
                <a:spcPts val="800"/>
              </a:spcAft>
              <a:buSzPct val="120000"/>
            </a:pPr>
            <a:r>
              <a:rPr lang="en-US" sz="1600" dirty="0">
                <a:solidFill>
                  <a:schemeClr val="bg1"/>
                </a:solidFill>
                <a:latin typeface="Arial" panose="020B0604020202020204" pitchFamily="34" charset="0"/>
                <a:cs typeface="Arial" panose="020B0604020202020204" pitchFamily="34" charset="0"/>
              </a:rPr>
              <a:t>Corrupt practices</a:t>
            </a:r>
          </a:p>
        </p:txBody>
      </p:sp>
      <p:sp>
        <p:nvSpPr>
          <p:cNvPr id="2" name="TextBox 1">
            <a:extLst>
              <a:ext uri="{FF2B5EF4-FFF2-40B4-BE49-F238E27FC236}">
                <a16:creationId xmlns:a16="http://schemas.microsoft.com/office/drawing/2014/main" id="{A3EE548D-0AC6-41C8-B402-323AED638F6F}"/>
              </a:ext>
            </a:extLst>
          </p:cNvPr>
          <p:cNvSpPr txBox="1"/>
          <p:nvPr/>
        </p:nvSpPr>
        <p:spPr>
          <a:xfrm>
            <a:off x="2326510" y="2367881"/>
            <a:ext cx="1608740" cy="292388"/>
          </a:xfrm>
          <a:prstGeom prst="rect">
            <a:avLst/>
          </a:prstGeom>
          <a:noFill/>
        </p:spPr>
        <p:txBody>
          <a:bodyPr wrap="square" rtlCol="0">
            <a:spAutoFit/>
          </a:bodyPr>
          <a:lstStyle/>
          <a:p>
            <a:pPr algn="ctr"/>
            <a:r>
              <a:rPr lang="en-US" sz="1300" b="1" dirty="0"/>
              <a:t>Beneficial owner</a:t>
            </a:r>
          </a:p>
        </p:txBody>
      </p:sp>
      <p:sp>
        <p:nvSpPr>
          <p:cNvPr id="25" name="TextBox 24">
            <a:extLst>
              <a:ext uri="{FF2B5EF4-FFF2-40B4-BE49-F238E27FC236}">
                <a16:creationId xmlns:a16="http://schemas.microsoft.com/office/drawing/2014/main" id="{EBA82813-1887-46DA-9F11-CED21C6A5CFD}"/>
              </a:ext>
            </a:extLst>
          </p:cNvPr>
          <p:cNvSpPr txBox="1"/>
          <p:nvPr/>
        </p:nvSpPr>
        <p:spPr>
          <a:xfrm>
            <a:off x="5310704" y="4343265"/>
            <a:ext cx="1085849" cy="292388"/>
          </a:xfrm>
          <a:prstGeom prst="rect">
            <a:avLst/>
          </a:prstGeom>
          <a:noFill/>
        </p:spPr>
        <p:txBody>
          <a:bodyPr wrap="square" rtlCol="0">
            <a:spAutoFit/>
          </a:bodyPr>
          <a:lstStyle/>
          <a:p>
            <a:pPr algn="ctr"/>
            <a:r>
              <a:rPr lang="en-US" sz="1300" b="1" dirty="0"/>
              <a:t>Benamidar</a:t>
            </a:r>
          </a:p>
        </p:txBody>
      </p:sp>
      <p:sp>
        <p:nvSpPr>
          <p:cNvPr id="26" name="TextBox 25">
            <a:extLst>
              <a:ext uri="{FF2B5EF4-FFF2-40B4-BE49-F238E27FC236}">
                <a16:creationId xmlns:a16="http://schemas.microsoft.com/office/drawing/2014/main" id="{50C5E688-1F23-490C-BC1E-0541F9BB8F82}"/>
              </a:ext>
            </a:extLst>
          </p:cNvPr>
          <p:cNvSpPr txBox="1"/>
          <p:nvPr/>
        </p:nvSpPr>
        <p:spPr>
          <a:xfrm>
            <a:off x="8619157" y="2350841"/>
            <a:ext cx="1608740" cy="292388"/>
          </a:xfrm>
          <a:prstGeom prst="rect">
            <a:avLst/>
          </a:prstGeom>
          <a:noFill/>
        </p:spPr>
        <p:txBody>
          <a:bodyPr wrap="square" rtlCol="0">
            <a:spAutoFit/>
          </a:bodyPr>
          <a:lstStyle/>
          <a:p>
            <a:r>
              <a:rPr lang="en-US" sz="1300" b="1" dirty="0"/>
              <a:t>Seller</a:t>
            </a:r>
          </a:p>
        </p:txBody>
      </p:sp>
      <p:sp>
        <p:nvSpPr>
          <p:cNvPr id="27" name="Freeform 36">
            <a:extLst>
              <a:ext uri="{FF2B5EF4-FFF2-40B4-BE49-F238E27FC236}">
                <a16:creationId xmlns:a16="http://schemas.microsoft.com/office/drawing/2014/main" id="{C27F084E-3E9D-4F39-8E50-74EBDA8ACD10}"/>
              </a:ext>
            </a:extLst>
          </p:cNvPr>
          <p:cNvSpPr>
            <a:spLocks noEditPoints="1"/>
          </p:cNvSpPr>
          <p:nvPr/>
        </p:nvSpPr>
        <p:spPr bwMode="auto">
          <a:xfrm>
            <a:off x="9785383" y="5344576"/>
            <a:ext cx="430991" cy="325315"/>
          </a:xfrm>
          <a:custGeom>
            <a:avLst/>
            <a:gdLst>
              <a:gd name="T0" fmla="*/ 6 w 416"/>
              <a:gd name="T1" fmla="*/ 176 h 314"/>
              <a:gd name="T2" fmla="*/ 250 w 416"/>
              <a:gd name="T3" fmla="*/ 126 h 314"/>
              <a:gd name="T4" fmla="*/ 118 w 416"/>
              <a:gd name="T5" fmla="*/ 56 h 314"/>
              <a:gd name="T6" fmla="*/ 252 w 416"/>
              <a:gd name="T7" fmla="*/ 136 h 314"/>
              <a:gd name="T8" fmla="*/ 298 w 416"/>
              <a:gd name="T9" fmla="*/ 118 h 314"/>
              <a:gd name="T10" fmla="*/ 136 w 416"/>
              <a:gd name="T11" fmla="*/ 86 h 314"/>
              <a:gd name="T12" fmla="*/ 124 w 416"/>
              <a:gd name="T13" fmla="*/ 102 h 314"/>
              <a:gd name="T14" fmla="*/ 128 w 416"/>
              <a:gd name="T15" fmla="*/ 110 h 314"/>
              <a:gd name="T16" fmla="*/ 146 w 416"/>
              <a:gd name="T17" fmla="*/ 118 h 314"/>
              <a:gd name="T18" fmla="*/ 190 w 416"/>
              <a:gd name="T19" fmla="*/ 116 h 314"/>
              <a:gd name="T20" fmla="*/ 280 w 416"/>
              <a:gd name="T21" fmla="*/ 72 h 314"/>
              <a:gd name="T22" fmla="*/ 272 w 416"/>
              <a:gd name="T23" fmla="*/ 66 h 314"/>
              <a:gd name="T24" fmla="*/ 220 w 416"/>
              <a:gd name="T25" fmla="*/ 60 h 314"/>
              <a:gd name="T26" fmla="*/ 276 w 416"/>
              <a:gd name="T27" fmla="*/ 82 h 314"/>
              <a:gd name="T28" fmla="*/ 280 w 416"/>
              <a:gd name="T29" fmla="*/ 72 h 314"/>
              <a:gd name="T30" fmla="*/ 126 w 416"/>
              <a:gd name="T31" fmla="*/ 164 h 314"/>
              <a:gd name="T32" fmla="*/ 218 w 416"/>
              <a:gd name="T33" fmla="*/ 120 h 314"/>
              <a:gd name="T34" fmla="*/ 162 w 416"/>
              <a:gd name="T35" fmla="*/ 128 h 314"/>
              <a:gd name="T36" fmla="*/ 132 w 416"/>
              <a:gd name="T37" fmla="*/ 122 h 314"/>
              <a:gd name="T38" fmla="*/ 114 w 416"/>
              <a:gd name="T39" fmla="*/ 106 h 314"/>
              <a:gd name="T40" fmla="*/ 116 w 416"/>
              <a:gd name="T41" fmla="*/ 94 h 314"/>
              <a:gd name="T42" fmla="*/ 136 w 416"/>
              <a:gd name="T43" fmla="*/ 76 h 314"/>
              <a:gd name="T44" fmla="*/ 294 w 416"/>
              <a:gd name="T45" fmla="*/ 0 h 314"/>
              <a:gd name="T46" fmla="*/ 306 w 416"/>
              <a:gd name="T47" fmla="*/ 116 h 314"/>
              <a:gd name="T48" fmla="*/ 408 w 416"/>
              <a:gd name="T49" fmla="*/ 106 h 314"/>
              <a:gd name="T50" fmla="*/ 416 w 416"/>
              <a:gd name="T51" fmla="*/ 116 h 314"/>
              <a:gd name="T52" fmla="*/ 306 w 416"/>
              <a:gd name="T53" fmla="*/ 176 h 314"/>
              <a:gd name="T54" fmla="*/ 304 w 416"/>
              <a:gd name="T55" fmla="*/ 186 h 314"/>
              <a:gd name="T56" fmla="*/ 416 w 416"/>
              <a:gd name="T57" fmla="*/ 168 h 314"/>
              <a:gd name="T58" fmla="*/ 408 w 416"/>
              <a:gd name="T59" fmla="*/ 182 h 314"/>
              <a:gd name="T60" fmla="*/ 304 w 416"/>
              <a:gd name="T61" fmla="*/ 240 h 314"/>
              <a:gd name="T62" fmla="*/ 304 w 416"/>
              <a:gd name="T63" fmla="*/ 250 h 314"/>
              <a:gd name="T64" fmla="*/ 242 w 416"/>
              <a:gd name="T65" fmla="*/ 272 h 314"/>
              <a:gd name="T66" fmla="*/ 0 w 416"/>
              <a:gd name="T67" fmla="*/ 236 h 314"/>
              <a:gd name="T68" fmla="*/ 242 w 416"/>
              <a:gd name="T69" fmla="*/ 250 h 314"/>
              <a:gd name="T70" fmla="*/ 6 w 416"/>
              <a:gd name="T71" fmla="*/ 218 h 314"/>
              <a:gd name="T72" fmla="*/ 242 w 416"/>
              <a:gd name="T73" fmla="*/ 228 h 314"/>
              <a:gd name="T74" fmla="*/ 0 w 416"/>
              <a:gd name="T75" fmla="*/ 194 h 314"/>
              <a:gd name="T76" fmla="*/ 242 w 416"/>
              <a:gd name="T77" fmla="*/ 208 h 314"/>
              <a:gd name="T78" fmla="*/ 242 w 416"/>
              <a:gd name="T79" fmla="*/ 198 h 314"/>
              <a:gd name="T80" fmla="*/ 0 w 416"/>
              <a:gd name="T81" fmla="*/ 160 h 314"/>
              <a:gd name="T82" fmla="*/ 242 w 416"/>
              <a:gd name="T83" fmla="*/ 176 h 314"/>
              <a:gd name="T84" fmla="*/ 136 w 416"/>
              <a:gd name="T85" fmla="*/ 192 h 314"/>
              <a:gd name="T86" fmla="*/ 126 w 416"/>
              <a:gd name="T87" fmla="*/ 182 h 314"/>
              <a:gd name="T88" fmla="*/ 96 w 416"/>
              <a:gd name="T89" fmla="*/ 68 h 314"/>
              <a:gd name="T90" fmla="*/ 166 w 416"/>
              <a:gd name="T91" fmla="*/ 32 h 314"/>
              <a:gd name="T92" fmla="*/ 200 w 416"/>
              <a:gd name="T93" fmla="*/ 50 h 314"/>
              <a:gd name="T94" fmla="*/ 234 w 416"/>
              <a:gd name="T95" fmla="*/ 50 h 314"/>
              <a:gd name="T96" fmla="*/ 276 w 416"/>
              <a:gd name="T97" fmla="*/ 58 h 314"/>
              <a:gd name="T98" fmla="*/ 288 w 416"/>
              <a:gd name="T99" fmla="*/ 68 h 314"/>
              <a:gd name="T100" fmla="*/ 284 w 416"/>
              <a:gd name="T101" fmla="*/ 86 h 314"/>
              <a:gd name="T102" fmla="*/ 392 w 416"/>
              <a:gd name="T103" fmla="*/ 68 h 314"/>
              <a:gd name="T104" fmla="*/ 6 w 416"/>
              <a:gd name="T105" fmla="*/ 142 h 314"/>
              <a:gd name="T106" fmla="*/ 126 w 416"/>
              <a:gd name="T107" fmla="*/ 206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6" h="314">
                <a:moveTo>
                  <a:pt x="116" y="244"/>
                </a:moveTo>
                <a:lnTo>
                  <a:pt x="6" y="186"/>
                </a:lnTo>
                <a:lnTo>
                  <a:pt x="6" y="176"/>
                </a:lnTo>
                <a:lnTo>
                  <a:pt x="116" y="234"/>
                </a:lnTo>
                <a:lnTo>
                  <a:pt x="116" y="244"/>
                </a:lnTo>
                <a:close/>
                <a:moveTo>
                  <a:pt x="250" y="126"/>
                </a:moveTo>
                <a:lnTo>
                  <a:pt x="294" y="110"/>
                </a:lnTo>
                <a:lnTo>
                  <a:pt x="164" y="40"/>
                </a:lnTo>
                <a:lnTo>
                  <a:pt x="118" y="56"/>
                </a:lnTo>
                <a:lnTo>
                  <a:pt x="250" y="126"/>
                </a:lnTo>
                <a:close/>
                <a:moveTo>
                  <a:pt x="298" y="118"/>
                </a:moveTo>
                <a:lnTo>
                  <a:pt x="252" y="136"/>
                </a:lnTo>
                <a:lnTo>
                  <a:pt x="252" y="270"/>
                </a:lnTo>
                <a:lnTo>
                  <a:pt x="296" y="254"/>
                </a:lnTo>
                <a:lnTo>
                  <a:pt x="298" y="118"/>
                </a:lnTo>
                <a:close/>
                <a:moveTo>
                  <a:pt x="146" y="82"/>
                </a:moveTo>
                <a:lnTo>
                  <a:pt x="146" y="82"/>
                </a:lnTo>
                <a:lnTo>
                  <a:pt x="136" y="86"/>
                </a:lnTo>
                <a:lnTo>
                  <a:pt x="130" y="92"/>
                </a:lnTo>
                <a:lnTo>
                  <a:pt x="126" y="98"/>
                </a:lnTo>
                <a:lnTo>
                  <a:pt x="124" y="102"/>
                </a:lnTo>
                <a:lnTo>
                  <a:pt x="124" y="102"/>
                </a:lnTo>
                <a:lnTo>
                  <a:pt x="124" y="106"/>
                </a:lnTo>
                <a:lnTo>
                  <a:pt x="128" y="110"/>
                </a:lnTo>
                <a:lnTo>
                  <a:pt x="136" y="114"/>
                </a:lnTo>
                <a:lnTo>
                  <a:pt x="146" y="118"/>
                </a:lnTo>
                <a:lnTo>
                  <a:pt x="146" y="118"/>
                </a:lnTo>
                <a:lnTo>
                  <a:pt x="160" y="118"/>
                </a:lnTo>
                <a:lnTo>
                  <a:pt x="174" y="118"/>
                </a:lnTo>
                <a:lnTo>
                  <a:pt x="190" y="116"/>
                </a:lnTo>
                <a:lnTo>
                  <a:pt x="208" y="114"/>
                </a:lnTo>
                <a:lnTo>
                  <a:pt x="146" y="82"/>
                </a:lnTo>
                <a:close/>
                <a:moveTo>
                  <a:pt x="280" y="72"/>
                </a:moveTo>
                <a:lnTo>
                  <a:pt x="280" y="72"/>
                </a:lnTo>
                <a:lnTo>
                  <a:pt x="276" y="68"/>
                </a:lnTo>
                <a:lnTo>
                  <a:pt x="272" y="66"/>
                </a:lnTo>
                <a:lnTo>
                  <a:pt x="260" y="62"/>
                </a:lnTo>
                <a:lnTo>
                  <a:pt x="242" y="60"/>
                </a:lnTo>
                <a:lnTo>
                  <a:pt x="220" y="60"/>
                </a:lnTo>
                <a:lnTo>
                  <a:pt x="270" y="88"/>
                </a:lnTo>
                <a:lnTo>
                  <a:pt x="270" y="88"/>
                </a:lnTo>
                <a:lnTo>
                  <a:pt x="276" y="82"/>
                </a:lnTo>
                <a:lnTo>
                  <a:pt x="278" y="78"/>
                </a:lnTo>
                <a:lnTo>
                  <a:pt x="280" y="74"/>
                </a:lnTo>
                <a:lnTo>
                  <a:pt x="280" y="72"/>
                </a:lnTo>
                <a:close/>
                <a:moveTo>
                  <a:pt x="130" y="74"/>
                </a:moveTo>
                <a:lnTo>
                  <a:pt x="24" y="110"/>
                </a:lnTo>
                <a:lnTo>
                  <a:pt x="126" y="164"/>
                </a:lnTo>
                <a:lnTo>
                  <a:pt x="230" y="126"/>
                </a:lnTo>
                <a:lnTo>
                  <a:pt x="218" y="120"/>
                </a:lnTo>
                <a:lnTo>
                  <a:pt x="218" y="120"/>
                </a:lnTo>
                <a:lnTo>
                  <a:pt x="200" y="124"/>
                </a:lnTo>
                <a:lnTo>
                  <a:pt x="180" y="126"/>
                </a:lnTo>
                <a:lnTo>
                  <a:pt x="162" y="128"/>
                </a:lnTo>
                <a:lnTo>
                  <a:pt x="144" y="126"/>
                </a:lnTo>
                <a:lnTo>
                  <a:pt x="144" y="126"/>
                </a:lnTo>
                <a:lnTo>
                  <a:pt x="132" y="122"/>
                </a:lnTo>
                <a:lnTo>
                  <a:pt x="122" y="118"/>
                </a:lnTo>
                <a:lnTo>
                  <a:pt x="116" y="110"/>
                </a:lnTo>
                <a:lnTo>
                  <a:pt x="114" y="106"/>
                </a:lnTo>
                <a:lnTo>
                  <a:pt x="114" y="102"/>
                </a:lnTo>
                <a:lnTo>
                  <a:pt x="114" y="102"/>
                </a:lnTo>
                <a:lnTo>
                  <a:pt x="116" y="94"/>
                </a:lnTo>
                <a:lnTo>
                  <a:pt x="122" y="88"/>
                </a:lnTo>
                <a:lnTo>
                  <a:pt x="128" y="82"/>
                </a:lnTo>
                <a:lnTo>
                  <a:pt x="136" y="76"/>
                </a:lnTo>
                <a:lnTo>
                  <a:pt x="130" y="74"/>
                </a:lnTo>
                <a:close/>
                <a:moveTo>
                  <a:pt x="180" y="40"/>
                </a:moveTo>
                <a:lnTo>
                  <a:pt x="294" y="0"/>
                </a:lnTo>
                <a:lnTo>
                  <a:pt x="414" y="62"/>
                </a:lnTo>
                <a:lnTo>
                  <a:pt x="414" y="78"/>
                </a:lnTo>
                <a:lnTo>
                  <a:pt x="306" y="116"/>
                </a:lnTo>
                <a:lnTo>
                  <a:pt x="306" y="132"/>
                </a:lnTo>
                <a:lnTo>
                  <a:pt x="408" y="96"/>
                </a:lnTo>
                <a:lnTo>
                  <a:pt x="408" y="106"/>
                </a:lnTo>
                <a:lnTo>
                  <a:pt x="306" y="142"/>
                </a:lnTo>
                <a:lnTo>
                  <a:pt x="306" y="154"/>
                </a:lnTo>
                <a:lnTo>
                  <a:pt x="416" y="116"/>
                </a:lnTo>
                <a:lnTo>
                  <a:pt x="416" y="124"/>
                </a:lnTo>
                <a:lnTo>
                  <a:pt x="306" y="164"/>
                </a:lnTo>
                <a:lnTo>
                  <a:pt x="306" y="176"/>
                </a:lnTo>
                <a:lnTo>
                  <a:pt x="408" y="140"/>
                </a:lnTo>
                <a:lnTo>
                  <a:pt x="408" y="148"/>
                </a:lnTo>
                <a:lnTo>
                  <a:pt x="304" y="186"/>
                </a:lnTo>
                <a:lnTo>
                  <a:pt x="304" y="198"/>
                </a:lnTo>
                <a:lnTo>
                  <a:pt x="416" y="158"/>
                </a:lnTo>
                <a:lnTo>
                  <a:pt x="416" y="168"/>
                </a:lnTo>
                <a:lnTo>
                  <a:pt x="304" y="206"/>
                </a:lnTo>
                <a:lnTo>
                  <a:pt x="304" y="220"/>
                </a:lnTo>
                <a:lnTo>
                  <a:pt x="408" y="182"/>
                </a:lnTo>
                <a:lnTo>
                  <a:pt x="408" y="192"/>
                </a:lnTo>
                <a:lnTo>
                  <a:pt x="304" y="228"/>
                </a:lnTo>
                <a:lnTo>
                  <a:pt x="304" y="240"/>
                </a:lnTo>
                <a:lnTo>
                  <a:pt x="416" y="202"/>
                </a:lnTo>
                <a:lnTo>
                  <a:pt x="416" y="210"/>
                </a:lnTo>
                <a:lnTo>
                  <a:pt x="304" y="250"/>
                </a:lnTo>
                <a:lnTo>
                  <a:pt x="304" y="262"/>
                </a:lnTo>
                <a:lnTo>
                  <a:pt x="242" y="282"/>
                </a:lnTo>
                <a:lnTo>
                  <a:pt x="242" y="272"/>
                </a:lnTo>
                <a:lnTo>
                  <a:pt x="126" y="314"/>
                </a:lnTo>
                <a:lnTo>
                  <a:pt x="0" y="246"/>
                </a:lnTo>
                <a:lnTo>
                  <a:pt x="0" y="236"/>
                </a:lnTo>
                <a:lnTo>
                  <a:pt x="128" y="304"/>
                </a:lnTo>
                <a:lnTo>
                  <a:pt x="242" y="262"/>
                </a:lnTo>
                <a:lnTo>
                  <a:pt x="242" y="250"/>
                </a:lnTo>
                <a:lnTo>
                  <a:pt x="126" y="292"/>
                </a:lnTo>
                <a:lnTo>
                  <a:pt x="6" y="228"/>
                </a:lnTo>
                <a:lnTo>
                  <a:pt x="6" y="218"/>
                </a:lnTo>
                <a:lnTo>
                  <a:pt x="128" y="282"/>
                </a:lnTo>
                <a:lnTo>
                  <a:pt x="242" y="242"/>
                </a:lnTo>
                <a:lnTo>
                  <a:pt x="242" y="228"/>
                </a:lnTo>
                <a:lnTo>
                  <a:pt x="126" y="270"/>
                </a:lnTo>
                <a:lnTo>
                  <a:pt x="0" y="204"/>
                </a:lnTo>
                <a:lnTo>
                  <a:pt x="0" y="194"/>
                </a:lnTo>
                <a:lnTo>
                  <a:pt x="128" y="260"/>
                </a:lnTo>
                <a:lnTo>
                  <a:pt x="242" y="220"/>
                </a:lnTo>
                <a:lnTo>
                  <a:pt x="242" y="208"/>
                </a:lnTo>
                <a:lnTo>
                  <a:pt x="128" y="248"/>
                </a:lnTo>
                <a:lnTo>
                  <a:pt x="128" y="240"/>
                </a:lnTo>
                <a:lnTo>
                  <a:pt x="242" y="198"/>
                </a:lnTo>
                <a:lnTo>
                  <a:pt x="242" y="186"/>
                </a:lnTo>
                <a:lnTo>
                  <a:pt x="126" y="228"/>
                </a:lnTo>
                <a:lnTo>
                  <a:pt x="0" y="160"/>
                </a:lnTo>
                <a:lnTo>
                  <a:pt x="0" y="150"/>
                </a:lnTo>
                <a:lnTo>
                  <a:pt x="128" y="218"/>
                </a:lnTo>
                <a:lnTo>
                  <a:pt x="242" y="176"/>
                </a:lnTo>
                <a:lnTo>
                  <a:pt x="242" y="164"/>
                </a:lnTo>
                <a:lnTo>
                  <a:pt x="136" y="202"/>
                </a:lnTo>
                <a:lnTo>
                  <a:pt x="136" y="192"/>
                </a:lnTo>
                <a:lnTo>
                  <a:pt x="242" y="156"/>
                </a:lnTo>
                <a:lnTo>
                  <a:pt x="242" y="140"/>
                </a:lnTo>
                <a:lnTo>
                  <a:pt x="126" y="182"/>
                </a:lnTo>
                <a:lnTo>
                  <a:pt x="2" y="116"/>
                </a:lnTo>
                <a:lnTo>
                  <a:pt x="2" y="100"/>
                </a:lnTo>
                <a:lnTo>
                  <a:pt x="96" y="68"/>
                </a:lnTo>
                <a:lnTo>
                  <a:pt x="96" y="56"/>
                </a:lnTo>
                <a:lnTo>
                  <a:pt x="96" y="56"/>
                </a:lnTo>
                <a:lnTo>
                  <a:pt x="166" y="32"/>
                </a:lnTo>
                <a:lnTo>
                  <a:pt x="180" y="40"/>
                </a:lnTo>
                <a:close/>
                <a:moveTo>
                  <a:pt x="294" y="18"/>
                </a:moveTo>
                <a:lnTo>
                  <a:pt x="200" y="50"/>
                </a:lnTo>
                <a:lnTo>
                  <a:pt x="206" y="54"/>
                </a:lnTo>
                <a:lnTo>
                  <a:pt x="206" y="54"/>
                </a:lnTo>
                <a:lnTo>
                  <a:pt x="234" y="50"/>
                </a:lnTo>
                <a:lnTo>
                  <a:pt x="258" y="52"/>
                </a:lnTo>
                <a:lnTo>
                  <a:pt x="268" y="54"/>
                </a:lnTo>
                <a:lnTo>
                  <a:pt x="276" y="58"/>
                </a:lnTo>
                <a:lnTo>
                  <a:pt x="282" y="62"/>
                </a:lnTo>
                <a:lnTo>
                  <a:pt x="288" y="68"/>
                </a:lnTo>
                <a:lnTo>
                  <a:pt x="288" y="68"/>
                </a:lnTo>
                <a:lnTo>
                  <a:pt x="288" y="74"/>
                </a:lnTo>
                <a:lnTo>
                  <a:pt x="288" y="80"/>
                </a:lnTo>
                <a:lnTo>
                  <a:pt x="284" y="86"/>
                </a:lnTo>
                <a:lnTo>
                  <a:pt x="278" y="92"/>
                </a:lnTo>
                <a:lnTo>
                  <a:pt x="298" y="102"/>
                </a:lnTo>
                <a:lnTo>
                  <a:pt x="392" y="68"/>
                </a:lnTo>
                <a:lnTo>
                  <a:pt x="294" y="18"/>
                </a:lnTo>
                <a:close/>
                <a:moveTo>
                  <a:pt x="126" y="206"/>
                </a:moveTo>
                <a:lnTo>
                  <a:pt x="6" y="142"/>
                </a:lnTo>
                <a:lnTo>
                  <a:pt x="6" y="132"/>
                </a:lnTo>
                <a:lnTo>
                  <a:pt x="126" y="196"/>
                </a:lnTo>
                <a:lnTo>
                  <a:pt x="126" y="20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p>
        </p:txBody>
      </p:sp>
      <p:cxnSp>
        <p:nvCxnSpPr>
          <p:cNvPr id="7" name="Straight Connector 6">
            <a:extLst>
              <a:ext uri="{FF2B5EF4-FFF2-40B4-BE49-F238E27FC236}">
                <a16:creationId xmlns:a16="http://schemas.microsoft.com/office/drawing/2014/main" id="{83344A08-82DB-4047-BC9D-059267E5CADC}"/>
              </a:ext>
            </a:extLst>
          </p:cNvPr>
          <p:cNvCxnSpPr/>
          <p:nvPr/>
        </p:nvCxnSpPr>
        <p:spPr>
          <a:xfrm>
            <a:off x="9721229" y="4926514"/>
            <a:ext cx="0" cy="106135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Connector: Elbow 27">
            <a:extLst>
              <a:ext uri="{FF2B5EF4-FFF2-40B4-BE49-F238E27FC236}">
                <a16:creationId xmlns:a16="http://schemas.microsoft.com/office/drawing/2014/main" id="{EC3C7D67-0C87-4948-8C0E-17658F6AE7F7}"/>
              </a:ext>
            </a:extLst>
          </p:cNvPr>
          <p:cNvCxnSpPr>
            <a:cxnSpLocks/>
            <a:stCxn id="15" idx="4"/>
            <a:endCxn id="12" idx="6"/>
          </p:cNvCxnSpPr>
          <p:nvPr/>
        </p:nvCxnSpPr>
        <p:spPr>
          <a:xfrm rot="5400000">
            <a:off x="6733813" y="2010521"/>
            <a:ext cx="1514755" cy="2333176"/>
          </a:xfrm>
          <a:prstGeom prst="bentConnector2">
            <a:avLst/>
          </a:prstGeom>
          <a:ln>
            <a:tailEnd type="triangle"/>
          </a:ln>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48ADA649-D515-4988-B758-F517532BD57D}"/>
              </a:ext>
            </a:extLst>
          </p:cNvPr>
          <p:cNvSpPr/>
          <p:nvPr/>
        </p:nvSpPr>
        <p:spPr>
          <a:xfrm>
            <a:off x="8520616" y="1213732"/>
            <a:ext cx="274320" cy="274320"/>
          </a:xfrm>
          <a:prstGeom prst="ellipse">
            <a:avLst/>
          </a:prstGeom>
          <a:ln>
            <a:solidFill>
              <a:srgbClr val="B22F16"/>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t>B</a:t>
            </a:r>
          </a:p>
        </p:txBody>
      </p:sp>
      <p:grpSp>
        <p:nvGrpSpPr>
          <p:cNvPr id="11" name="Group 10">
            <a:extLst>
              <a:ext uri="{FF2B5EF4-FFF2-40B4-BE49-F238E27FC236}">
                <a16:creationId xmlns:a16="http://schemas.microsoft.com/office/drawing/2014/main" id="{46FA2C10-53DD-40C3-87C8-F6E9AB65EF19}"/>
              </a:ext>
            </a:extLst>
          </p:cNvPr>
          <p:cNvGrpSpPr/>
          <p:nvPr/>
        </p:nvGrpSpPr>
        <p:grpSpPr>
          <a:xfrm>
            <a:off x="3566983" y="1911033"/>
            <a:ext cx="4639311" cy="130346"/>
            <a:chOff x="2042983" y="1911033"/>
            <a:chExt cx="4639310" cy="130346"/>
          </a:xfrm>
        </p:grpSpPr>
        <p:cxnSp>
          <p:nvCxnSpPr>
            <p:cNvPr id="9" name="Straight Arrow Connector 8">
              <a:extLst>
                <a:ext uri="{FF2B5EF4-FFF2-40B4-BE49-F238E27FC236}">
                  <a16:creationId xmlns:a16="http://schemas.microsoft.com/office/drawing/2014/main" id="{35F66174-8395-4656-A2EA-D9B6588D33C3}"/>
                </a:ext>
              </a:extLst>
            </p:cNvPr>
            <p:cNvCxnSpPr>
              <a:cxnSpLocks/>
              <a:stCxn id="15" idx="2"/>
              <a:endCxn id="6" idx="6"/>
            </p:cNvCxnSpPr>
            <p:nvPr/>
          </p:nvCxnSpPr>
          <p:spPr>
            <a:xfrm flipH="1" flipV="1">
              <a:off x="2042983" y="1970038"/>
              <a:ext cx="4639310" cy="6093"/>
            </a:xfrm>
            <a:prstGeom prst="straightConnector1">
              <a:avLst/>
            </a:prstGeom>
            <a:ln w="22225">
              <a:solidFill>
                <a:schemeClr val="tx1">
                  <a:lumMod val="65000"/>
                  <a:lumOff val="35000"/>
                </a:schemeClr>
              </a:solidFill>
              <a:prstDash val="sysDot"/>
              <a:headEnd type="triangle" w="med" len="med"/>
              <a:tailEnd type="none" w="sm" len="sm"/>
            </a:ln>
          </p:spPr>
          <p:style>
            <a:lnRef idx="1">
              <a:schemeClr val="accent1"/>
            </a:lnRef>
            <a:fillRef idx="0">
              <a:schemeClr val="accent1"/>
            </a:fillRef>
            <a:effectRef idx="0">
              <a:schemeClr val="accent1"/>
            </a:effectRef>
            <a:fontRef idx="minor">
              <a:schemeClr val="tx1"/>
            </a:fontRef>
          </p:style>
        </p:cxnSp>
        <p:sp>
          <p:nvSpPr>
            <p:cNvPr id="10" name="Isosceles Triangle 9">
              <a:extLst>
                <a:ext uri="{FF2B5EF4-FFF2-40B4-BE49-F238E27FC236}">
                  <a16:creationId xmlns:a16="http://schemas.microsoft.com/office/drawing/2014/main" id="{390E6A98-FBAC-403F-A770-E7E4E772ACA4}"/>
                </a:ext>
              </a:extLst>
            </p:cNvPr>
            <p:cNvSpPr/>
            <p:nvPr/>
          </p:nvSpPr>
          <p:spPr>
            <a:xfrm rot="5400000">
              <a:off x="6560936" y="1920022"/>
              <a:ext cx="130346" cy="112367"/>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Isosceles Triangle 30">
            <a:extLst>
              <a:ext uri="{FF2B5EF4-FFF2-40B4-BE49-F238E27FC236}">
                <a16:creationId xmlns:a16="http://schemas.microsoft.com/office/drawing/2014/main" id="{4CA3596E-77CF-4094-9FE3-5D832678AB6E}"/>
              </a:ext>
            </a:extLst>
          </p:cNvPr>
          <p:cNvSpPr/>
          <p:nvPr/>
        </p:nvSpPr>
        <p:spPr>
          <a:xfrm rot="16200000">
            <a:off x="6317454" y="3881852"/>
            <a:ext cx="130346" cy="112367"/>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a:blip r:embed="rId10"/>
          <a:stretch>
            <a:fillRect/>
          </a:stretch>
        </p:blipFill>
        <p:spPr>
          <a:xfrm>
            <a:off x="9613038" y="6052978"/>
            <a:ext cx="2450008" cy="779026"/>
          </a:xfrm>
          <a:prstGeom prst="rect">
            <a:avLst/>
          </a:prstGeom>
        </p:spPr>
      </p:pic>
    </p:spTree>
    <p:extLst>
      <p:ext uri="{BB962C8B-B14F-4D97-AF65-F5344CB8AC3E}">
        <p14:creationId xmlns:p14="http://schemas.microsoft.com/office/powerpoint/2010/main" val="3446666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a:extLst>
              <a:ext uri="{FF2B5EF4-FFF2-40B4-BE49-F238E27FC236}">
                <a16:creationId xmlns:a16="http://schemas.microsoft.com/office/drawing/2014/main" id="{A6D75768-8E80-4A8D-861A-249B92A8E6ED}"/>
              </a:ext>
            </a:extLst>
          </p:cNvPr>
          <p:cNvSpPr/>
          <p:nvPr/>
        </p:nvSpPr>
        <p:spPr>
          <a:xfrm>
            <a:off x="7943051" y="2200956"/>
            <a:ext cx="1625744" cy="1929384"/>
          </a:xfrm>
          <a:prstGeom prst="rect">
            <a:avLst/>
          </a:prstGeom>
          <a:solidFill>
            <a:srgbClr val="1246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dirty="0"/>
          </a:p>
        </p:txBody>
      </p:sp>
      <p:sp>
        <p:nvSpPr>
          <p:cNvPr id="46" name="Rectangle 45">
            <a:extLst>
              <a:ext uri="{FF2B5EF4-FFF2-40B4-BE49-F238E27FC236}">
                <a16:creationId xmlns:a16="http://schemas.microsoft.com/office/drawing/2014/main" id="{F3EFFCAD-576E-417C-9ABB-F016A5FC5947}"/>
              </a:ext>
            </a:extLst>
          </p:cNvPr>
          <p:cNvSpPr/>
          <p:nvPr/>
        </p:nvSpPr>
        <p:spPr>
          <a:xfrm>
            <a:off x="6183403" y="2200956"/>
            <a:ext cx="1625744" cy="1929384"/>
          </a:xfrm>
          <a:prstGeom prst="rect">
            <a:avLst/>
          </a:prstGeom>
          <a:solidFill>
            <a:srgbClr val="1246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dirty="0"/>
          </a:p>
        </p:txBody>
      </p:sp>
      <p:sp>
        <p:nvSpPr>
          <p:cNvPr id="45" name="Rectangle 44">
            <a:extLst>
              <a:ext uri="{FF2B5EF4-FFF2-40B4-BE49-F238E27FC236}">
                <a16:creationId xmlns:a16="http://schemas.microsoft.com/office/drawing/2014/main" id="{4E779649-0CF2-4DF7-AF1D-E9361D423A8B}"/>
              </a:ext>
            </a:extLst>
          </p:cNvPr>
          <p:cNvSpPr/>
          <p:nvPr/>
        </p:nvSpPr>
        <p:spPr>
          <a:xfrm>
            <a:off x="4418039" y="2200956"/>
            <a:ext cx="1625744" cy="1929384"/>
          </a:xfrm>
          <a:prstGeom prst="rect">
            <a:avLst/>
          </a:prstGeom>
          <a:solidFill>
            <a:srgbClr val="1246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en-US" sz="1400" dirty="0"/>
          </a:p>
        </p:txBody>
      </p:sp>
      <p:sp>
        <p:nvSpPr>
          <p:cNvPr id="32" name="Rectangle 31">
            <a:extLst>
              <a:ext uri="{FF2B5EF4-FFF2-40B4-BE49-F238E27FC236}">
                <a16:creationId xmlns:a16="http://schemas.microsoft.com/office/drawing/2014/main" id="{53A0DFF1-CA8E-4C67-95A8-724CF609E256}"/>
              </a:ext>
            </a:extLst>
          </p:cNvPr>
          <p:cNvSpPr/>
          <p:nvPr/>
        </p:nvSpPr>
        <p:spPr>
          <a:xfrm>
            <a:off x="2173398" y="2200956"/>
            <a:ext cx="2085165" cy="1932194"/>
          </a:xfrm>
          <a:prstGeom prst="rect">
            <a:avLst/>
          </a:prstGeom>
          <a:solidFill>
            <a:srgbClr val="12468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400" dirty="0"/>
          </a:p>
        </p:txBody>
      </p:sp>
      <p:sp>
        <p:nvSpPr>
          <p:cNvPr id="41" name="TextBox 40">
            <a:extLst>
              <a:ext uri="{FF2B5EF4-FFF2-40B4-BE49-F238E27FC236}">
                <a16:creationId xmlns:a16="http://schemas.microsoft.com/office/drawing/2014/main" id="{D75B9565-0AF1-408B-80DF-263AF1A5EBB8}"/>
              </a:ext>
            </a:extLst>
          </p:cNvPr>
          <p:cNvSpPr txBox="1"/>
          <p:nvPr/>
        </p:nvSpPr>
        <p:spPr>
          <a:xfrm>
            <a:off x="6893153" y="1880157"/>
            <a:ext cx="304800" cy="308271"/>
          </a:xfrm>
          <a:prstGeom prst="ellipse">
            <a:avLst/>
          </a:prstGeom>
          <a:solidFill>
            <a:srgbClr val="DA471F"/>
          </a:solidFill>
        </p:spPr>
        <p:txBody>
          <a:bodyPr wrap="square" lIns="0" tIns="0" rIns="0" bIns="0" rtlCol="0">
            <a:noAutofit/>
          </a:bodyPr>
          <a:lstStyle/>
          <a:p>
            <a:pPr algn="ctr"/>
            <a:r>
              <a:rPr lang="en-US" sz="1400" b="1" dirty="0">
                <a:solidFill>
                  <a:schemeClr val="bg1"/>
                </a:solidFill>
              </a:rPr>
              <a:t>C</a:t>
            </a:r>
          </a:p>
        </p:txBody>
      </p:sp>
      <p:sp>
        <p:nvSpPr>
          <p:cNvPr id="2" name="Title 1">
            <a:extLst>
              <a:ext uri="{FF2B5EF4-FFF2-40B4-BE49-F238E27FC236}">
                <a16:creationId xmlns:a16="http://schemas.microsoft.com/office/drawing/2014/main" id="{76A02181-863F-4896-98AB-6CDC7D6CD2B4}"/>
              </a:ext>
            </a:extLst>
          </p:cNvPr>
          <p:cNvSpPr>
            <a:spLocks noGrp="1"/>
          </p:cNvSpPr>
          <p:nvPr>
            <p:ph type="title"/>
          </p:nvPr>
        </p:nvSpPr>
        <p:spPr>
          <a:xfrm>
            <a:off x="2295969" y="18691"/>
            <a:ext cx="7918096" cy="976225"/>
          </a:xfrm>
        </p:spPr>
        <p:txBody>
          <a:bodyPr>
            <a:normAutofit/>
          </a:bodyPr>
          <a:lstStyle/>
          <a:p>
            <a:r>
              <a:rPr lang="en-IN" sz="2900" b="1" dirty="0">
                <a:solidFill>
                  <a:srgbClr val="C00000"/>
                </a:solidFill>
              </a:rPr>
              <a:t>What is a Benami</a:t>
            </a:r>
            <a:r>
              <a:rPr lang="en-IN" sz="2900" b="1" dirty="0"/>
              <a:t> </a:t>
            </a:r>
            <a:r>
              <a:rPr lang="en-IN" sz="2900" b="1" dirty="0">
                <a:solidFill>
                  <a:srgbClr val="C00000"/>
                </a:solidFill>
              </a:rPr>
              <a:t>Transaction?</a:t>
            </a:r>
            <a:endParaRPr lang="en-US" sz="2900" b="1" dirty="0"/>
          </a:p>
        </p:txBody>
      </p:sp>
      <p:cxnSp>
        <p:nvCxnSpPr>
          <p:cNvPr id="6" name="Straight Arrow Connector 5">
            <a:extLst>
              <a:ext uri="{FF2B5EF4-FFF2-40B4-BE49-F238E27FC236}">
                <a16:creationId xmlns:a16="http://schemas.microsoft.com/office/drawing/2014/main" id="{4187785B-8DED-4205-BFB2-0975F278EA98}"/>
              </a:ext>
            </a:extLst>
          </p:cNvPr>
          <p:cNvCxnSpPr/>
          <p:nvPr/>
        </p:nvCxnSpPr>
        <p:spPr>
          <a:xfrm>
            <a:off x="5902463" y="1307143"/>
            <a:ext cx="0" cy="310124"/>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C530885-9F0F-4F22-92F9-BBD31DE970E1}"/>
              </a:ext>
            </a:extLst>
          </p:cNvPr>
          <p:cNvCxnSpPr>
            <a:cxnSpLocks/>
          </p:cNvCxnSpPr>
          <p:nvPr/>
        </p:nvCxnSpPr>
        <p:spPr>
          <a:xfrm>
            <a:off x="2751302" y="1617267"/>
            <a:ext cx="5939497" cy="0"/>
          </a:xfrm>
          <a:prstGeom prst="line">
            <a:avLst/>
          </a:prstGeom>
          <a:ln w="12700">
            <a:solidFill>
              <a:srgbClr val="B22F16"/>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E896CCD0-423E-447C-8997-1C9AE5E5CCA3}"/>
              </a:ext>
            </a:extLst>
          </p:cNvPr>
          <p:cNvCxnSpPr>
            <a:cxnSpLocks/>
          </p:cNvCxnSpPr>
          <p:nvPr/>
        </p:nvCxnSpPr>
        <p:spPr>
          <a:xfrm>
            <a:off x="2750831" y="1612507"/>
            <a:ext cx="0" cy="238189"/>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10159EAF-3C4A-440E-B8B8-6EA04246A1E9}"/>
              </a:ext>
            </a:extLst>
          </p:cNvPr>
          <p:cNvCxnSpPr>
            <a:cxnSpLocks/>
            <a:endCxn id="40" idx="0"/>
          </p:cNvCxnSpPr>
          <p:nvPr/>
        </p:nvCxnSpPr>
        <p:spPr>
          <a:xfrm>
            <a:off x="5191997" y="1626794"/>
            <a:ext cx="1896" cy="253363"/>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E6F19CA5-738D-4869-A22D-C5FE841CE8AE}"/>
              </a:ext>
            </a:extLst>
          </p:cNvPr>
          <p:cNvCxnSpPr>
            <a:cxnSpLocks/>
            <a:endCxn id="41" idx="0"/>
          </p:cNvCxnSpPr>
          <p:nvPr/>
        </p:nvCxnSpPr>
        <p:spPr>
          <a:xfrm>
            <a:off x="7045553" y="1626791"/>
            <a:ext cx="0" cy="253364"/>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9E9773F-BECB-4F25-8E06-D85E2468FF4C}"/>
              </a:ext>
            </a:extLst>
          </p:cNvPr>
          <p:cNvCxnSpPr>
            <a:cxnSpLocks/>
            <a:endCxn id="42" idx="0"/>
          </p:cNvCxnSpPr>
          <p:nvPr/>
        </p:nvCxnSpPr>
        <p:spPr>
          <a:xfrm>
            <a:off x="8690797" y="1626794"/>
            <a:ext cx="2875" cy="253363"/>
          </a:xfrm>
          <a:prstGeom prst="straightConnector1">
            <a:avLst/>
          </a:prstGeom>
          <a:ln w="12700">
            <a:solidFill>
              <a:srgbClr val="B22F1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5DFFC851-715C-4676-A414-4BA254CEB2F3}"/>
              </a:ext>
            </a:extLst>
          </p:cNvPr>
          <p:cNvSpPr txBox="1"/>
          <p:nvPr/>
        </p:nvSpPr>
        <p:spPr>
          <a:xfrm>
            <a:off x="2202894" y="2181529"/>
            <a:ext cx="2085164" cy="1969770"/>
          </a:xfrm>
          <a:prstGeom prst="rect">
            <a:avLst/>
          </a:prstGeom>
          <a:noFill/>
          <a:ln>
            <a:noFill/>
          </a:ln>
        </p:spPr>
        <p:txBody>
          <a:bodyPr wrap="square" rtlCol="0">
            <a:spAutoFit/>
          </a:bodyPr>
          <a:lstStyle/>
          <a:p>
            <a:pPr marL="114300" indent="-114300">
              <a:spcBef>
                <a:spcPts val="600"/>
              </a:spcBef>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Property transferred to </a:t>
            </a:r>
            <a:r>
              <a:rPr lang="en-US" sz="1400" b="1" u="sng" dirty="0">
                <a:solidFill>
                  <a:schemeClr val="bg1"/>
                </a:solidFill>
                <a:latin typeface="Times New Roman" panose="02020603050405020304" pitchFamily="18" charset="0"/>
                <a:cs typeface="Times New Roman" panose="02020603050405020304" pitchFamily="18" charset="0"/>
              </a:rPr>
              <a:t>or</a:t>
            </a:r>
            <a:r>
              <a:rPr lang="en-US" sz="1400" b="1" dirty="0">
                <a:solidFill>
                  <a:schemeClr val="bg1"/>
                </a:solidFill>
                <a:latin typeface="Times New Roman" panose="02020603050405020304" pitchFamily="18" charset="0"/>
                <a:cs typeface="Times New Roman" panose="02020603050405020304" pitchFamily="18" charset="0"/>
              </a:rPr>
              <a:t> </a:t>
            </a:r>
            <a:r>
              <a:rPr lang="en-US" sz="1400" b="1" i="1" dirty="0">
                <a:solidFill>
                  <a:schemeClr val="bg1"/>
                </a:solidFill>
                <a:latin typeface="Times New Roman" panose="02020603050405020304" pitchFamily="18" charset="0"/>
                <a:cs typeface="Times New Roman" panose="02020603050405020304" pitchFamily="18" charset="0"/>
              </a:rPr>
              <a:t>held</a:t>
            </a:r>
            <a:r>
              <a:rPr lang="en-US" sz="1400" b="1" dirty="0">
                <a:solidFill>
                  <a:schemeClr val="bg1"/>
                </a:solidFill>
                <a:latin typeface="Times New Roman" panose="02020603050405020304" pitchFamily="18" charset="0"/>
                <a:cs typeface="Times New Roman" panose="02020603050405020304" pitchFamily="18" charset="0"/>
              </a:rPr>
              <a:t> by Benamidar; </a:t>
            </a:r>
            <a:r>
              <a:rPr lang="en-US" sz="1400" b="1" u="sng" dirty="0">
                <a:solidFill>
                  <a:schemeClr val="bg1"/>
                </a:solidFill>
                <a:latin typeface="Times New Roman" panose="02020603050405020304" pitchFamily="18" charset="0"/>
                <a:cs typeface="Times New Roman" panose="02020603050405020304" pitchFamily="18" charset="0"/>
              </a:rPr>
              <a:t>and</a:t>
            </a:r>
            <a:r>
              <a:rPr lang="en-US" sz="1400" b="1" dirty="0">
                <a:solidFill>
                  <a:schemeClr val="bg1"/>
                </a:solidFill>
                <a:latin typeface="Times New Roman" panose="02020603050405020304" pitchFamily="18" charset="0"/>
                <a:cs typeface="Times New Roman" panose="02020603050405020304" pitchFamily="18" charset="0"/>
              </a:rPr>
              <a:t> </a:t>
            </a:r>
          </a:p>
          <a:p>
            <a:pPr marL="114300" indent="-114300">
              <a:spcBef>
                <a:spcPts val="600"/>
              </a:spcBef>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Consideration paid by Beneficial owner; </a:t>
            </a:r>
            <a:r>
              <a:rPr lang="en-US" sz="1400" b="1" u="sng" dirty="0">
                <a:solidFill>
                  <a:schemeClr val="bg1"/>
                </a:solidFill>
                <a:latin typeface="Times New Roman" panose="02020603050405020304" pitchFamily="18" charset="0"/>
                <a:cs typeface="Times New Roman" panose="02020603050405020304" pitchFamily="18" charset="0"/>
              </a:rPr>
              <a:t>and</a:t>
            </a:r>
            <a:r>
              <a:rPr lang="en-US" sz="1400" b="1" dirty="0">
                <a:solidFill>
                  <a:schemeClr val="bg1"/>
                </a:solidFill>
                <a:latin typeface="Times New Roman" panose="02020603050405020304" pitchFamily="18" charset="0"/>
                <a:cs typeface="Times New Roman" panose="02020603050405020304" pitchFamily="18" charset="0"/>
              </a:rPr>
              <a:t> </a:t>
            </a:r>
          </a:p>
          <a:p>
            <a:pPr marL="114300" indent="-114300">
              <a:spcBef>
                <a:spcPts val="600"/>
              </a:spcBef>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Property </a:t>
            </a:r>
            <a:r>
              <a:rPr lang="en-US" sz="1400" b="1" i="1" dirty="0">
                <a:solidFill>
                  <a:schemeClr val="bg1"/>
                </a:solidFill>
                <a:latin typeface="Times New Roman" panose="02020603050405020304" pitchFamily="18" charset="0"/>
                <a:cs typeface="Times New Roman" panose="02020603050405020304" pitchFamily="18" charset="0"/>
              </a:rPr>
              <a:t>held</a:t>
            </a:r>
            <a:r>
              <a:rPr lang="en-US" sz="1400" b="1" dirty="0">
                <a:solidFill>
                  <a:schemeClr val="bg1"/>
                </a:solidFill>
                <a:latin typeface="Times New Roman" panose="02020603050405020304" pitchFamily="18" charset="0"/>
                <a:cs typeface="Times New Roman" panose="02020603050405020304" pitchFamily="18" charset="0"/>
              </a:rPr>
              <a:t> for benefit of Beneficial owner </a:t>
            </a:r>
          </a:p>
        </p:txBody>
      </p:sp>
      <p:sp>
        <p:nvSpPr>
          <p:cNvPr id="23" name="TextBox 22">
            <a:extLst>
              <a:ext uri="{FF2B5EF4-FFF2-40B4-BE49-F238E27FC236}">
                <a16:creationId xmlns:a16="http://schemas.microsoft.com/office/drawing/2014/main" id="{D3FBEA38-3D30-4CB6-BAE0-B96E46F7916F}"/>
              </a:ext>
            </a:extLst>
          </p:cNvPr>
          <p:cNvSpPr txBox="1"/>
          <p:nvPr/>
        </p:nvSpPr>
        <p:spPr>
          <a:xfrm>
            <a:off x="2598431" y="1880157"/>
            <a:ext cx="304800" cy="308271"/>
          </a:xfrm>
          <a:prstGeom prst="ellipse">
            <a:avLst/>
          </a:prstGeom>
          <a:solidFill>
            <a:srgbClr val="DA471F"/>
          </a:solidFill>
        </p:spPr>
        <p:txBody>
          <a:bodyPr wrap="square" lIns="0" tIns="0" rIns="0" bIns="0" rtlCol="0">
            <a:noAutofit/>
          </a:bodyPr>
          <a:lstStyle/>
          <a:p>
            <a:pPr algn="ctr"/>
            <a:r>
              <a:rPr lang="en-US" sz="1400" b="1" dirty="0">
                <a:solidFill>
                  <a:schemeClr val="bg1"/>
                </a:solidFill>
              </a:rPr>
              <a:t>A</a:t>
            </a:r>
          </a:p>
        </p:txBody>
      </p:sp>
      <p:sp>
        <p:nvSpPr>
          <p:cNvPr id="31" name="TextBox 30">
            <a:extLst>
              <a:ext uri="{FF2B5EF4-FFF2-40B4-BE49-F238E27FC236}">
                <a16:creationId xmlns:a16="http://schemas.microsoft.com/office/drawing/2014/main" id="{F2553A3F-EA57-4DB8-9F94-190DE674CF38}"/>
              </a:ext>
            </a:extLst>
          </p:cNvPr>
          <p:cNvSpPr txBox="1"/>
          <p:nvPr/>
        </p:nvSpPr>
        <p:spPr>
          <a:xfrm>
            <a:off x="4388545" y="2218242"/>
            <a:ext cx="1622719" cy="523220"/>
          </a:xfrm>
          <a:prstGeom prst="rect">
            <a:avLst/>
          </a:prstGeom>
          <a:noFill/>
          <a:ln>
            <a:noFill/>
          </a:ln>
        </p:spPr>
        <p:txBody>
          <a:bodyPr wrap="square" rtlCol="0">
            <a:spAutoFit/>
          </a:bodyPr>
          <a:lstStyle/>
          <a:p>
            <a:pPr marL="114300" indent="-114300">
              <a:spcBef>
                <a:spcPts val="600"/>
              </a:spcBef>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Property held in Fictitious Name</a:t>
            </a:r>
          </a:p>
        </p:txBody>
      </p:sp>
      <p:sp>
        <p:nvSpPr>
          <p:cNvPr id="35" name="TextBox 34">
            <a:extLst>
              <a:ext uri="{FF2B5EF4-FFF2-40B4-BE49-F238E27FC236}">
                <a16:creationId xmlns:a16="http://schemas.microsoft.com/office/drawing/2014/main" id="{2B17E027-A489-41FA-B7F2-DD0C1B2DFD6B}"/>
              </a:ext>
            </a:extLst>
          </p:cNvPr>
          <p:cNvSpPr txBox="1"/>
          <p:nvPr/>
        </p:nvSpPr>
        <p:spPr>
          <a:xfrm>
            <a:off x="6157766" y="2274228"/>
            <a:ext cx="1624941" cy="1477328"/>
          </a:xfrm>
          <a:prstGeom prst="rect">
            <a:avLst/>
          </a:prstGeom>
          <a:noFill/>
        </p:spPr>
        <p:txBody>
          <a:bodyPr wrap="square" rtlCol="0">
            <a:spAutoFit/>
          </a:bodyPr>
          <a:lstStyle/>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Owner</a:t>
            </a:r>
          </a:p>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Not aware of ownership</a:t>
            </a:r>
          </a:p>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Denies ownership</a:t>
            </a:r>
          </a:p>
        </p:txBody>
      </p:sp>
      <p:sp>
        <p:nvSpPr>
          <p:cNvPr id="36" name="TextBox 35">
            <a:extLst>
              <a:ext uri="{FF2B5EF4-FFF2-40B4-BE49-F238E27FC236}">
                <a16:creationId xmlns:a16="http://schemas.microsoft.com/office/drawing/2014/main" id="{0F0ABCAA-4595-42EF-ADCD-A36896093C45}"/>
              </a:ext>
            </a:extLst>
          </p:cNvPr>
          <p:cNvSpPr txBox="1"/>
          <p:nvPr/>
        </p:nvSpPr>
        <p:spPr>
          <a:xfrm>
            <a:off x="8476851" y="2225841"/>
            <a:ext cx="1625744" cy="307777"/>
          </a:xfrm>
          <a:prstGeom prst="rect">
            <a:avLst/>
          </a:prstGeom>
          <a:noFill/>
        </p:spPr>
        <p:txBody>
          <a:bodyPr wrap="square" rtlCol="0">
            <a:spAutoFit/>
          </a:bodyPr>
          <a:lstStyle/>
          <a:p>
            <a:endParaRPr lang="en-US" sz="1400" dirty="0"/>
          </a:p>
        </p:txBody>
      </p:sp>
      <p:sp>
        <p:nvSpPr>
          <p:cNvPr id="38" name="TextBox 37">
            <a:extLst>
              <a:ext uri="{FF2B5EF4-FFF2-40B4-BE49-F238E27FC236}">
                <a16:creationId xmlns:a16="http://schemas.microsoft.com/office/drawing/2014/main" id="{DB49EAB5-2ADB-4A29-AC4D-43B8EEF9E47E}"/>
              </a:ext>
            </a:extLst>
          </p:cNvPr>
          <p:cNvSpPr txBox="1"/>
          <p:nvPr/>
        </p:nvSpPr>
        <p:spPr>
          <a:xfrm>
            <a:off x="7945648" y="2239583"/>
            <a:ext cx="1623147" cy="1261884"/>
          </a:xfrm>
          <a:prstGeom prst="rect">
            <a:avLst/>
          </a:prstGeom>
          <a:noFill/>
        </p:spPr>
        <p:txBody>
          <a:bodyPr wrap="square" rtlCol="0">
            <a:spAutoFit/>
          </a:bodyPr>
          <a:lstStyle/>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Payer of Consideration </a:t>
            </a:r>
          </a:p>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Not traceable </a:t>
            </a:r>
          </a:p>
          <a:p>
            <a:pPr marL="114300" indent="-114300">
              <a:spcBef>
                <a:spcPts val="600"/>
              </a:spcBef>
              <a:spcAft>
                <a:spcPts val="600"/>
              </a:spcAft>
              <a:buFont typeface="Arial" panose="020B0604020202020204" pitchFamily="34" charset="0"/>
              <a:buChar char="•"/>
            </a:pPr>
            <a:r>
              <a:rPr lang="en-US" sz="1400" b="1" dirty="0">
                <a:solidFill>
                  <a:schemeClr val="bg1"/>
                </a:solidFill>
                <a:latin typeface="Times New Roman" panose="02020603050405020304" pitchFamily="18" charset="0"/>
                <a:cs typeface="Times New Roman" panose="02020603050405020304" pitchFamily="18" charset="0"/>
              </a:rPr>
              <a:t>Fictitious </a:t>
            </a:r>
          </a:p>
        </p:txBody>
      </p:sp>
      <p:sp>
        <p:nvSpPr>
          <p:cNvPr id="5" name="Rectangle: Rounded Corners 4">
            <a:extLst>
              <a:ext uri="{FF2B5EF4-FFF2-40B4-BE49-F238E27FC236}">
                <a16:creationId xmlns:a16="http://schemas.microsoft.com/office/drawing/2014/main" id="{DDA7DD0A-92CB-4F98-BF6D-AE56FB660FE7}"/>
              </a:ext>
            </a:extLst>
          </p:cNvPr>
          <p:cNvSpPr/>
          <p:nvPr/>
        </p:nvSpPr>
        <p:spPr>
          <a:xfrm>
            <a:off x="3193366" y="723455"/>
            <a:ext cx="5036234" cy="712496"/>
          </a:xfrm>
          <a:prstGeom prst="roundRect">
            <a:avLst>
              <a:gd name="adj" fmla="val 50000"/>
            </a:avLst>
          </a:prstGeom>
          <a:solidFill>
            <a:srgbClr val="D37D4D"/>
          </a:solidFill>
        </p:spPr>
        <p:txBody>
          <a:bodyPr wrap="none" anchor="ctr" anchorCtr="0">
            <a:noAutofit/>
          </a:bodyPr>
          <a:lstStyle/>
          <a:p>
            <a:pPr algn="ctr"/>
            <a:r>
              <a:rPr lang="en-IN" sz="2400" b="1" dirty="0">
                <a:solidFill>
                  <a:schemeClr val="bg1"/>
                </a:solidFill>
                <a:latin typeface="Times New Roman" panose="02020603050405020304" pitchFamily="18" charset="0"/>
                <a:cs typeface="Times New Roman" panose="02020603050405020304" pitchFamily="18" charset="0"/>
              </a:rPr>
              <a:t>TRANSACTION / ARRANGEMENT</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40" name="TextBox 39">
            <a:extLst>
              <a:ext uri="{FF2B5EF4-FFF2-40B4-BE49-F238E27FC236}">
                <a16:creationId xmlns:a16="http://schemas.microsoft.com/office/drawing/2014/main" id="{242E2397-8258-477C-BE16-5CCBDC17BAD3}"/>
              </a:ext>
            </a:extLst>
          </p:cNvPr>
          <p:cNvSpPr txBox="1"/>
          <p:nvPr/>
        </p:nvSpPr>
        <p:spPr>
          <a:xfrm>
            <a:off x="5041493" y="1880157"/>
            <a:ext cx="304800" cy="308271"/>
          </a:xfrm>
          <a:prstGeom prst="ellipse">
            <a:avLst/>
          </a:prstGeom>
          <a:solidFill>
            <a:srgbClr val="DA471F"/>
          </a:solidFill>
        </p:spPr>
        <p:txBody>
          <a:bodyPr wrap="square" lIns="0" tIns="0" rIns="0" bIns="0" rtlCol="0">
            <a:noAutofit/>
          </a:bodyPr>
          <a:lstStyle/>
          <a:p>
            <a:pPr algn="ctr"/>
            <a:r>
              <a:rPr lang="en-US" sz="1400" b="1" dirty="0">
                <a:solidFill>
                  <a:schemeClr val="bg1"/>
                </a:solidFill>
              </a:rPr>
              <a:t>B</a:t>
            </a:r>
          </a:p>
        </p:txBody>
      </p:sp>
      <p:sp>
        <p:nvSpPr>
          <p:cNvPr id="42" name="TextBox 41">
            <a:extLst>
              <a:ext uri="{FF2B5EF4-FFF2-40B4-BE49-F238E27FC236}">
                <a16:creationId xmlns:a16="http://schemas.microsoft.com/office/drawing/2014/main" id="{67FA0E66-B47C-4797-BFC3-6E5B5274E894}"/>
              </a:ext>
            </a:extLst>
          </p:cNvPr>
          <p:cNvSpPr txBox="1"/>
          <p:nvPr/>
        </p:nvSpPr>
        <p:spPr>
          <a:xfrm>
            <a:off x="8541271" y="1880157"/>
            <a:ext cx="304800" cy="308271"/>
          </a:xfrm>
          <a:prstGeom prst="ellipse">
            <a:avLst/>
          </a:prstGeom>
          <a:solidFill>
            <a:srgbClr val="DA471F"/>
          </a:solidFill>
        </p:spPr>
        <p:txBody>
          <a:bodyPr wrap="square" lIns="0" tIns="0" rIns="0" bIns="0" rtlCol="0">
            <a:noAutofit/>
          </a:bodyPr>
          <a:lstStyle/>
          <a:p>
            <a:pPr algn="ctr"/>
            <a:r>
              <a:rPr lang="en-US" sz="1400" b="1" dirty="0">
                <a:solidFill>
                  <a:schemeClr val="bg1"/>
                </a:solidFill>
              </a:rPr>
              <a:t>D</a:t>
            </a:r>
          </a:p>
        </p:txBody>
      </p:sp>
      <p:sp>
        <p:nvSpPr>
          <p:cNvPr id="28" name="Rectangle 27">
            <a:extLst>
              <a:ext uri="{FF2B5EF4-FFF2-40B4-BE49-F238E27FC236}">
                <a16:creationId xmlns:a16="http://schemas.microsoft.com/office/drawing/2014/main" id="{8B259FCF-F5F2-4566-AE66-9DA656887567}"/>
              </a:ext>
            </a:extLst>
          </p:cNvPr>
          <p:cNvSpPr/>
          <p:nvPr/>
        </p:nvSpPr>
        <p:spPr>
          <a:xfrm>
            <a:off x="2202749" y="4473230"/>
            <a:ext cx="7395543" cy="1719862"/>
          </a:xfrm>
          <a:prstGeom prst="rect">
            <a:avLst/>
          </a:prstGeom>
          <a:solidFill>
            <a:schemeClr val="bg2">
              <a:lumMod val="9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latin typeface="Times New Roman" panose="02020603050405020304" pitchFamily="18" charset="0"/>
                <a:cs typeface="Times New Roman" panose="02020603050405020304" pitchFamily="18" charset="0"/>
              </a:rPr>
              <a:t>Exception </a:t>
            </a:r>
          </a:p>
          <a:p>
            <a:pPr marL="171450" indent="-171450">
              <a:spcBef>
                <a:spcPts val="600"/>
              </a:spcBef>
              <a:buFont typeface="Arial" panose="020B0604020202020204" pitchFamily="34" charset="0"/>
              <a:buChar char="•"/>
            </a:pPr>
            <a:r>
              <a:rPr lang="en-US" sz="1600" b="1" dirty="0">
                <a:solidFill>
                  <a:schemeClr val="tx1"/>
                </a:solidFill>
                <a:latin typeface="Times New Roman" panose="02020603050405020304" pitchFamily="18" charset="0"/>
                <a:cs typeface="Times New Roman" panose="02020603050405020304" pitchFamily="18" charset="0"/>
              </a:rPr>
              <a:t>Person acting in fiduciary capacity - Executor, Trustee, Partner, Director </a:t>
            </a:r>
          </a:p>
          <a:p>
            <a:pPr marL="171450" indent="-171450">
              <a:spcBef>
                <a:spcPts val="600"/>
              </a:spcBef>
              <a:buFont typeface="Arial" panose="020B0604020202020204" pitchFamily="34" charset="0"/>
              <a:buChar char="•"/>
            </a:pPr>
            <a:r>
              <a:rPr lang="en-US" sz="1600" b="1" dirty="0">
                <a:solidFill>
                  <a:schemeClr val="tx1"/>
                </a:solidFill>
                <a:latin typeface="Times New Roman" panose="02020603050405020304" pitchFamily="18" charset="0"/>
                <a:cs typeface="Times New Roman" panose="02020603050405020304" pitchFamily="18" charset="0"/>
              </a:rPr>
              <a:t>Karta</a:t>
            </a:r>
          </a:p>
          <a:p>
            <a:pPr marL="171450" indent="-171450">
              <a:spcBef>
                <a:spcPts val="600"/>
              </a:spcBef>
              <a:buFont typeface="Arial" panose="020B0604020202020204" pitchFamily="34" charset="0"/>
              <a:buChar char="•"/>
            </a:pPr>
            <a:r>
              <a:rPr lang="en-US" sz="1600" b="1" dirty="0">
                <a:solidFill>
                  <a:schemeClr val="tx1"/>
                </a:solidFill>
                <a:latin typeface="Times New Roman" panose="02020603050405020304" pitchFamily="18" charset="0"/>
                <a:cs typeface="Times New Roman" panose="02020603050405020304" pitchFamily="18" charset="0"/>
              </a:rPr>
              <a:t>Spouse / child</a:t>
            </a:r>
          </a:p>
          <a:p>
            <a:pPr marL="171450" indent="-171450">
              <a:spcBef>
                <a:spcPts val="600"/>
              </a:spcBef>
              <a:buFont typeface="Arial" panose="020B0604020202020204" pitchFamily="34" charset="0"/>
              <a:buChar char="•"/>
            </a:pPr>
            <a:r>
              <a:rPr lang="en-US" sz="1600" b="1" dirty="0">
                <a:solidFill>
                  <a:schemeClr val="tx1"/>
                </a:solidFill>
                <a:latin typeface="Times New Roman" panose="02020603050405020304" pitchFamily="18" charset="0"/>
                <a:cs typeface="Times New Roman" panose="02020603050405020304" pitchFamily="18" charset="0"/>
              </a:rPr>
              <a:t>Brother, Sister, lineal D/A (Jt. Ownership)</a:t>
            </a:r>
          </a:p>
        </p:txBody>
      </p:sp>
      <p:sp>
        <p:nvSpPr>
          <p:cNvPr id="30" name="TextBox 29">
            <a:extLst>
              <a:ext uri="{FF2B5EF4-FFF2-40B4-BE49-F238E27FC236}">
                <a16:creationId xmlns:a16="http://schemas.microsoft.com/office/drawing/2014/main" id="{C1039A0C-ABB1-41ED-88A5-45485288DF49}"/>
              </a:ext>
            </a:extLst>
          </p:cNvPr>
          <p:cNvSpPr txBox="1"/>
          <p:nvPr/>
        </p:nvSpPr>
        <p:spPr>
          <a:xfrm>
            <a:off x="6057900" y="5226225"/>
            <a:ext cx="1762944" cy="923330"/>
          </a:xfrm>
          <a:prstGeom prst="rect">
            <a:avLst/>
          </a:prstGeom>
          <a:noFill/>
        </p:spPr>
        <p:txBody>
          <a:bodyPr wrap="square" rtlCol="0">
            <a:spAutoFit/>
          </a:bodyPr>
          <a:lstStyle/>
          <a:p>
            <a:r>
              <a:rPr lang="en-US" b="1" dirty="0">
                <a:solidFill>
                  <a:srgbClr val="B22F16"/>
                </a:solidFill>
                <a:latin typeface="Times New Roman" panose="02020603050405020304" pitchFamily="18" charset="0"/>
                <a:cs typeface="Times New Roman" panose="02020603050405020304" pitchFamily="18" charset="0"/>
              </a:rPr>
              <a:t>Consideration paid out of known sources</a:t>
            </a:r>
          </a:p>
        </p:txBody>
      </p:sp>
      <p:cxnSp>
        <p:nvCxnSpPr>
          <p:cNvPr id="18" name="Straight Arrow Connector 17">
            <a:extLst>
              <a:ext uri="{FF2B5EF4-FFF2-40B4-BE49-F238E27FC236}">
                <a16:creationId xmlns:a16="http://schemas.microsoft.com/office/drawing/2014/main" id="{902A8A73-8770-4850-BF87-A24373114611}"/>
              </a:ext>
            </a:extLst>
          </p:cNvPr>
          <p:cNvCxnSpPr/>
          <p:nvPr/>
        </p:nvCxnSpPr>
        <p:spPr>
          <a:xfrm>
            <a:off x="2721804" y="4151300"/>
            <a:ext cx="0" cy="321933"/>
          </a:xfrm>
          <a:prstGeom prst="straightConnector1">
            <a:avLst/>
          </a:prstGeom>
          <a:ln>
            <a:solidFill>
              <a:srgbClr val="124680"/>
            </a:solidFill>
            <a:tailEnd type="triangle"/>
          </a:ln>
        </p:spPr>
        <p:style>
          <a:lnRef idx="1">
            <a:schemeClr val="accent1"/>
          </a:lnRef>
          <a:fillRef idx="0">
            <a:schemeClr val="accent1"/>
          </a:fillRef>
          <a:effectRef idx="0">
            <a:schemeClr val="accent1"/>
          </a:effectRef>
          <a:fontRef idx="minor">
            <a:schemeClr val="tx1"/>
          </a:fontRef>
        </p:style>
      </p:cxnSp>
      <p:sp>
        <p:nvSpPr>
          <p:cNvPr id="3" name="Right Bracket 2">
            <a:extLst>
              <a:ext uri="{FF2B5EF4-FFF2-40B4-BE49-F238E27FC236}">
                <a16:creationId xmlns:a16="http://schemas.microsoft.com/office/drawing/2014/main" id="{BBE43E3A-5D84-42AE-B22A-0800D60702E5}"/>
              </a:ext>
            </a:extLst>
          </p:cNvPr>
          <p:cNvSpPr/>
          <p:nvPr/>
        </p:nvSpPr>
        <p:spPr>
          <a:xfrm>
            <a:off x="5695952" y="5240736"/>
            <a:ext cx="300989" cy="782787"/>
          </a:xfrm>
          <a:prstGeom prst="rightBracket">
            <a:avLst/>
          </a:prstGeom>
          <a:ln w="28575">
            <a:solidFill>
              <a:schemeClr val="tx1">
                <a:lumMod val="65000"/>
                <a:lumOff val="35000"/>
              </a:schemeClr>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9" name="Picture 28"/>
          <p:cNvPicPr>
            <a:picLocks noChangeAspect="1"/>
          </p:cNvPicPr>
          <p:nvPr/>
        </p:nvPicPr>
        <p:blipFill>
          <a:blip r:embed="rId3"/>
          <a:stretch>
            <a:fillRect/>
          </a:stretch>
        </p:blipFill>
        <p:spPr>
          <a:xfrm>
            <a:off x="9659251" y="5924230"/>
            <a:ext cx="2450008" cy="779026"/>
          </a:xfrm>
          <a:prstGeom prst="rect">
            <a:avLst/>
          </a:prstGeom>
        </p:spPr>
      </p:pic>
    </p:spTree>
    <p:extLst>
      <p:ext uri="{BB962C8B-B14F-4D97-AF65-F5344CB8AC3E}">
        <p14:creationId xmlns:p14="http://schemas.microsoft.com/office/powerpoint/2010/main" val="2195086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id="{362C4AFD-D5E6-4786-8204-4A25B9DAAEDF}"/>
              </a:ext>
            </a:extLst>
          </p:cNvPr>
          <p:cNvSpPr txBox="1"/>
          <p:nvPr/>
        </p:nvSpPr>
        <p:spPr>
          <a:xfrm>
            <a:off x="838196" y="913826"/>
            <a:ext cx="9276468" cy="722213"/>
          </a:xfrm>
          <a:prstGeom prst="round2SameRect">
            <a:avLst/>
          </a:prstGeom>
          <a:solidFill>
            <a:srgbClr val="124680"/>
          </a:solidFill>
          <a:ln>
            <a:noFill/>
          </a:ln>
          <a:effectLst>
            <a:innerShdw blurRad="63500" dist="50800" dir="13500000">
              <a:prstClr val="black">
                <a:alpha val="50000"/>
              </a:prstClr>
            </a:innerShdw>
          </a:effectLst>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indent="-205685" algn="ctr">
              <a:spcAft>
                <a:spcPts val="675"/>
              </a:spcAft>
            </a:pPr>
            <a:r>
              <a:rPr lang="en-US" sz="3600" b="1" dirty="0">
                <a:solidFill>
                  <a:schemeClr val="bg1"/>
                </a:solidFill>
                <a:latin typeface="Times New Roman" panose="02020603050405020304" pitchFamily="18" charset="0"/>
                <a:cs typeface="Times New Roman" panose="02020603050405020304" pitchFamily="18" charset="0"/>
              </a:rPr>
              <a:t>Authorities </a:t>
            </a:r>
          </a:p>
        </p:txBody>
      </p:sp>
      <p:sp>
        <p:nvSpPr>
          <p:cNvPr id="2" name="Title 1">
            <a:extLst>
              <a:ext uri="{FF2B5EF4-FFF2-40B4-BE49-F238E27FC236}">
                <a16:creationId xmlns:a16="http://schemas.microsoft.com/office/drawing/2014/main" id="{13EB6626-9AE4-4A62-B4BA-5351C37E673C}"/>
              </a:ext>
            </a:extLst>
          </p:cNvPr>
          <p:cNvSpPr>
            <a:spLocks noGrp="1"/>
          </p:cNvSpPr>
          <p:nvPr>
            <p:ph type="title"/>
          </p:nvPr>
        </p:nvSpPr>
        <p:spPr>
          <a:xfrm>
            <a:off x="838200" y="-29374"/>
            <a:ext cx="10515600" cy="887503"/>
          </a:xfrm>
        </p:spPr>
        <p:txBody>
          <a:bodyPr/>
          <a:lstStyle/>
          <a:p>
            <a:r>
              <a:rPr lang="en-US" b="1" dirty="0">
                <a:solidFill>
                  <a:srgbClr val="C00000"/>
                </a:solidFill>
              </a:rPr>
              <a:t>Authorities under Benami law</a:t>
            </a:r>
            <a:endParaRPr lang="en-US" b="1" dirty="0"/>
          </a:p>
        </p:txBody>
      </p:sp>
      <p:sp>
        <p:nvSpPr>
          <p:cNvPr id="49" name="Rectangle: Diagonal Corners Rounded 48">
            <a:extLst>
              <a:ext uri="{FF2B5EF4-FFF2-40B4-BE49-F238E27FC236}">
                <a16:creationId xmlns:a16="http://schemas.microsoft.com/office/drawing/2014/main" id="{E38EB102-CDED-47CC-B852-C10A2AA97358}"/>
              </a:ext>
            </a:extLst>
          </p:cNvPr>
          <p:cNvSpPr/>
          <p:nvPr/>
        </p:nvSpPr>
        <p:spPr>
          <a:xfrm>
            <a:off x="859121" y="5654971"/>
            <a:ext cx="9255543" cy="939491"/>
          </a:xfrm>
          <a:prstGeom prst="round2DiagRect">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Adjudicating authority to pass order confirming / revoking the provisional attachment within one year from the date of reference made by the IO</a:t>
            </a:r>
          </a:p>
        </p:txBody>
      </p:sp>
      <p:grpSp>
        <p:nvGrpSpPr>
          <p:cNvPr id="3" name="Group 2">
            <a:extLst>
              <a:ext uri="{FF2B5EF4-FFF2-40B4-BE49-F238E27FC236}">
                <a16:creationId xmlns:a16="http://schemas.microsoft.com/office/drawing/2014/main" id="{7063D1AC-5070-4C2D-9A15-38DB13FB1B4A}"/>
              </a:ext>
            </a:extLst>
          </p:cNvPr>
          <p:cNvGrpSpPr/>
          <p:nvPr/>
        </p:nvGrpSpPr>
        <p:grpSpPr>
          <a:xfrm>
            <a:off x="838199" y="1665050"/>
            <a:ext cx="9276471" cy="3947476"/>
            <a:chOff x="718769" y="1549139"/>
            <a:chExt cx="8216424" cy="3630134"/>
          </a:xfrm>
        </p:grpSpPr>
        <p:sp>
          <p:nvSpPr>
            <p:cNvPr id="6" name="Rectangle 5">
              <a:extLst>
                <a:ext uri="{FF2B5EF4-FFF2-40B4-BE49-F238E27FC236}">
                  <a16:creationId xmlns:a16="http://schemas.microsoft.com/office/drawing/2014/main" id="{D1EAA7D0-198C-4389-B090-008C9B1D0E80}"/>
                </a:ext>
              </a:extLst>
            </p:cNvPr>
            <p:cNvSpPr/>
            <p:nvPr/>
          </p:nvSpPr>
          <p:spPr bwMode="ltGray">
            <a:xfrm>
              <a:off x="736200" y="3393215"/>
              <a:ext cx="1544276"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24" tIns="91440" rIns="137124" bIns="205686" rtlCol="0" anchor="t" anchorCtr="0"/>
            <a:lstStyle/>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Conducting inquiries, impound documents  </a:t>
              </a:r>
            </a:p>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Provisional attachment of property </a:t>
              </a:r>
            </a:p>
          </p:txBody>
        </p:sp>
        <p:sp>
          <p:nvSpPr>
            <p:cNvPr id="9" name="Rectangle 8">
              <a:extLst>
                <a:ext uri="{FF2B5EF4-FFF2-40B4-BE49-F238E27FC236}">
                  <a16:creationId xmlns:a16="http://schemas.microsoft.com/office/drawing/2014/main" id="{7425E40F-2F83-48CF-BD7E-8CB02223AFB0}"/>
                </a:ext>
              </a:extLst>
            </p:cNvPr>
            <p:cNvSpPr/>
            <p:nvPr/>
          </p:nvSpPr>
          <p:spPr bwMode="ltGray">
            <a:xfrm>
              <a:off x="2353462" y="3393215"/>
              <a:ext cx="1558312"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24" tIns="91440" rIns="137124" bIns="205686" rtlCol="0" anchor="t" anchorCtr="0"/>
            <a:lstStyle/>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Grants approval to IO</a:t>
              </a:r>
            </a:p>
          </p:txBody>
        </p:sp>
        <p:sp>
          <p:nvSpPr>
            <p:cNvPr id="21" name="Rectangle 20">
              <a:extLst>
                <a:ext uri="{FF2B5EF4-FFF2-40B4-BE49-F238E27FC236}">
                  <a16:creationId xmlns:a16="http://schemas.microsoft.com/office/drawing/2014/main" id="{F118D04D-DDDB-421A-9967-2D5FF0432A48}"/>
                </a:ext>
              </a:extLst>
            </p:cNvPr>
            <p:cNvSpPr/>
            <p:nvPr/>
          </p:nvSpPr>
          <p:spPr bwMode="ltGray">
            <a:xfrm>
              <a:off x="3988620" y="3393215"/>
              <a:ext cx="1558312"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91440" rIns="0" bIns="205686" rtlCol="0" anchor="t" anchorCtr="0"/>
            <a:lstStyle/>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Pass order confirming or revoking the provisional attachment</a:t>
              </a:r>
            </a:p>
            <a:p>
              <a:pPr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Pass order for confiscation of property </a:t>
              </a:r>
            </a:p>
            <a:p>
              <a:pPr marL="285750" lvl="1" indent="-285750">
                <a:spcBef>
                  <a:spcPts val="600"/>
                </a:spcBef>
                <a:spcAft>
                  <a:spcPts val="600"/>
                </a:spcAft>
                <a:buFont typeface="Symbol" panose="05050102010706020507" pitchFamily="18" charset="2"/>
                <a:buChar char=""/>
              </a:pPr>
              <a:endParaRPr lang="en-GB" sz="1300" dirty="0">
                <a:solidFill>
                  <a:schemeClr val="tx1"/>
                </a:solidFill>
              </a:endParaRPr>
            </a:p>
          </p:txBody>
        </p:sp>
        <p:sp>
          <p:nvSpPr>
            <p:cNvPr id="7" name="Rectangle 6">
              <a:extLst>
                <a:ext uri="{FF2B5EF4-FFF2-40B4-BE49-F238E27FC236}">
                  <a16:creationId xmlns:a16="http://schemas.microsoft.com/office/drawing/2014/main" id="{ACA18056-170B-4755-972C-526FD289BBDB}"/>
                </a:ext>
              </a:extLst>
            </p:cNvPr>
            <p:cNvSpPr/>
            <p:nvPr/>
          </p:nvSpPr>
          <p:spPr bwMode="ltGray">
            <a:xfrm>
              <a:off x="718769" y="1549139"/>
              <a:ext cx="1561707" cy="822960"/>
            </a:xfrm>
            <a:prstGeom prst="rect">
              <a:avLst/>
            </a:prstGeom>
            <a:solidFill>
              <a:srgbClr val="D9471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r>
                <a:rPr lang="en-US" sz="2000" b="1" dirty="0">
                  <a:solidFill>
                    <a:schemeClr val="bg1"/>
                  </a:solidFill>
                  <a:latin typeface="Times New Roman" panose="02020603050405020304" pitchFamily="18" charset="0"/>
                  <a:cs typeface="Times New Roman" panose="02020603050405020304" pitchFamily="18" charset="0"/>
                </a:rPr>
                <a:t>Initiating Officer (IO)</a:t>
              </a:r>
            </a:p>
          </p:txBody>
        </p:sp>
        <p:sp>
          <p:nvSpPr>
            <p:cNvPr id="10" name="Rectangle 9">
              <a:extLst>
                <a:ext uri="{FF2B5EF4-FFF2-40B4-BE49-F238E27FC236}">
                  <a16:creationId xmlns:a16="http://schemas.microsoft.com/office/drawing/2014/main" id="{960F3965-5780-44FB-B754-5487938AF2C4}"/>
                </a:ext>
              </a:extLst>
            </p:cNvPr>
            <p:cNvSpPr/>
            <p:nvPr/>
          </p:nvSpPr>
          <p:spPr bwMode="ltGray">
            <a:xfrm>
              <a:off x="2350067" y="1549139"/>
              <a:ext cx="1561707" cy="822960"/>
            </a:xfrm>
            <a:prstGeom prst="rect">
              <a:avLst/>
            </a:prstGeom>
            <a:solidFill>
              <a:srgbClr val="D9471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r>
                <a:rPr lang="en-US" sz="2000" b="1" dirty="0">
                  <a:solidFill>
                    <a:schemeClr val="bg1"/>
                  </a:solidFill>
                  <a:latin typeface="Times New Roman" panose="02020603050405020304" pitchFamily="18" charset="0"/>
                  <a:cs typeface="Times New Roman" panose="02020603050405020304" pitchFamily="18" charset="0"/>
                </a:rPr>
                <a:t>Approving</a:t>
              </a:r>
              <a:r>
                <a:rPr lang="en-US" sz="2000" b="1" dirty="0">
                  <a:solidFill>
                    <a:srgbClr val="124680"/>
                  </a:solidFill>
                  <a:latin typeface="Times New Roman" panose="02020603050405020304" pitchFamily="18" charset="0"/>
                  <a:cs typeface="Times New Roman" panose="02020603050405020304" pitchFamily="18" charset="0"/>
                </a:rPr>
                <a:t> </a:t>
              </a:r>
              <a:r>
                <a:rPr lang="en-US" sz="2000" b="1" dirty="0">
                  <a:solidFill>
                    <a:schemeClr val="bg1"/>
                  </a:solidFill>
                  <a:latin typeface="Times New Roman" panose="02020603050405020304" pitchFamily="18" charset="0"/>
                  <a:cs typeface="Times New Roman" panose="02020603050405020304" pitchFamily="18" charset="0"/>
                </a:rPr>
                <a:t>Authority</a:t>
              </a:r>
            </a:p>
          </p:txBody>
        </p:sp>
        <p:sp>
          <p:nvSpPr>
            <p:cNvPr id="22" name="Rectangle 21">
              <a:extLst>
                <a:ext uri="{FF2B5EF4-FFF2-40B4-BE49-F238E27FC236}">
                  <a16:creationId xmlns:a16="http://schemas.microsoft.com/office/drawing/2014/main" id="{9E1E086B-FB3D-4E2D-B724-596B7845F3F3}"/>
                </a:ext>
              </a:extLst>
            </p:cNvPr>
            <p:cNvSpPr/>
            <p:nvPr/>
          </p:nvSpPr>
          <p:spPr bwMode="ltGray">
            <a:xfrm>
              <a:off x="3990343" y="1549139"/>
              <a:ext cx="1561707" cy="822960"/>
            </a:xfrm>
            <a:prstGeom prst="rect">
              <a:avLst/>
            </a:prstGeom>
            <a:solidFill>
              <a:srgbClr val="D9471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r>
                <a:rPr lang="en-US" sz="2000" b="1" dirty="0">
                  <a:solidFill>
                    <a:schemeClr val="bg1"/>
                  </a:solidFill>
                  <a:latin typeface="Times New Roman" panose="02020603050405020304" pitchFamily="18" charset="0"/>
                  <a:cs typeface="Times New Roman" panose="02020603050405020304" pitchFamily="18" charset="0"/>
                </a:rPr>
                <a:t>Adjudicating Authority</a:t>
              </a:r>
            </a:p>
          </p:txBody>
        </p:sp>
        <p:sp>
          <p:nvSpPr>
            <p:cNvPr id="40" name="TextBox 39">
              <a:extLst>
                <a:ext uri="{FF2B5EF4-FFF2-40B4-BE49-F238E27FC236}">
                  <a16:creationId xmlns:a16="http://schemas.microsoft.com/office/drawing/2014/main" id="{34BAD793-0EDC-443D-AD6E-E52B261EBF60}"/>
                </a:ext>
              </a:extLst>
            </p:cNvPr>
            <p:cNvSpPr txBox="1"/>
            <p:nvPr/>
          </p:nvSpPr>
          <p:spPr>
            <a:xfrm>
              <a:off x="745561" y="2414093"/>
              <a:ext cx="1561708" cy="914400"/>
            </a:xfrm>
            <a:prstGeom prst="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lvl="0" algn="ctr"/>
              <a:r>
                <a:rPr lang="en-US" sz="1600" b="1" dirty="0">
                  <a:latin typeface="Times New Roman" panose="02020603050405020304" pitchFamily="18" charset="0"/>
                  <a:cs typeface="Times New Roman" panose="02020603050405020304" pitchFamily="18" charset="0"/>
                </a:rPr>
                <a:t>Assistant / Deputy Commissioner of Income Tax</a:t>
              </a:r>
            </a:p>
          </p:txBody>
        </p:sp>
        <p:sp>
          <p:nvSpPr>
            <p:cNvPr id="41" name="TextBox 40">
              <a:extLst>
                <a:ext uri="{FF2B5EF4-FFF2-40B4-BE49-F238E27FC236}">
                  <a16:creationId xmlns:a16="http://schemas.microsoft.com/office/drawing/2014/main" id="{CFCB46CC-273B-4C71-8837-9C6A72B488F5}"/>
                </a:ext>
              </a:extLst>
            </p:cNvPr>
            <p:cNvSpPr txBox="1"/>
            <p:nvPr/>
          </p:nvSpPr>
          <p:spPr>
            <a:xfrm>
              <a:off x="2350068" y="2425457"/>
              <a:ext cx="1561707" cy="914400"/>
            </a:xfrm>
            <a:prstGeom prst="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algn="ctr">
                <a:lnSpc>
                  <a:spcPct val="90000"/>
                </a:lnSpc>
                <a:spcBef>
                  <a:spcPct val="0"/>
                </a:spcBef>
                <a:spcAft>
                  <a:spcPct val="35000"/>
                </a:spcAft>
              </a:pPr>
              <a:r>
                <a:rPr lang="en-US" sz="1600" b="1" dirty="0">
                  <a:latin typeface="Times New Roman" panose="02020603050405020304" pitchFamily="18" charset="0"/>
                  <a:cs typeface="Times New Roman" panose="02020603050405020304" pitchFamily="18" charset="0"/>
                </a:rPr>
                <a:t>Additional / Joint Commissioner of Income Tax </a:t>
              </a:r>
            </a:p>
          </p:txBody>
        </p:sp>
        <p:sp>
          <p:nvSpPr>
            <p:cNvPr id="43" name="TextBox 42">
              <a:extLst>
                <a:ext uri="{FF2B5EF4-FFF2-40B4-BE49-F238E27FC236}">
                  <a16:creationId xmlns:a16="http://schemas.microsoft.com/office/drawing/2014/main" id="{4BDB8ADC-1EDA-43CB-A64D-406E1904648D}"/>
                </a:ext>
              </a:extLst>
            </p:cNvPr>
            <p:cNvSpPr txBox="1"/>
            <p:nvPr/>
          </p:nvSpPr>
          <p:spPr>
            <a:xfrm>
              <a:off x="3977297" y="2425457"/>
              <a:ext cx="1584620" cy="914400"/>
            </a:xfrm>
            <a:prstGeom prst="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indent="-205685" algn="ctr">
                <a:spcAft>
                  <a:spcPts val="675"/>
                </a:spcAft>
              </a:pPr>
              <a:r>
                <a:rPr lang="en-US" sz="1600" b="1" dirty="0">
                  <a:latin typeface="Times New Roman" panose="02020603050405020304" pitchFamily="18" charset="0"/>
                  <a:cs typeface="Times New Roman" panose="02020603050405020304" pitchFamily="18" charset="0"/>
                </a:rPr>
                <a:t>Bench of three Members chaired by CIT / Joint Secretary </a:t>
              </a:r>
            </a:p>
          </p:txBody>
        </p:sp>
        <p:sp>
          <p:nvSpPr>
            <p:cNvPr id="23" name="Rectangle 22">
              <a:extLst>
                <a:ext uri="{FF2B5EF4-FFF2-40B4-BE49-F238E27FC236}">
                  <a16:creationId xmlns:a16="http://schemas.microsoft.com/office/drawing/2014/main" id="{2D6AD74E-E265-44A4-833E-2C02C43E2008}"/>
                </a:ext>
              </a:extLst>
            </p:cNvPr>
            <p:cNvSpPr/>
            <p:nvPr/>
          </p:nvSpPr>
          <p:spPr bwMode="ltGray">
            <a:xfrm>
              <a:off x="5616739" y="3393215"/>
              <a:ext cx="1558311"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24" tIns="91440" rIns="137124" bIns="205686" rtlCol="0" anchor="t" anchorCtr="0"/>
            <a:lstStyle/>
            <a:p>
              <a:pPr marL="0" lvl="1"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Review the order passed by Adjudicating Authority</a:t>
              </a:r>
            </a:p>
          </p:txBody>
        </p:sp>
        <p:sp>
          <p:nvSpPr>
            <p:cNvPr id="24" name="Rectangle 23">
              <a:extLst>
                <a:ext uri="{FF2B5EF4-FFF2-40B4-BE49-F238E27FC236}">
                  <a16:creationId xmlns:a16="http://schemas.microsoft.com/office/drawing/2014/main" id="{884B1F0C-9C52-415E-8826-9BA23DE75E22}"/>
                </a:ext>
              </a:extLst>
            </p:cNvPr>
            <p:cNvSpPr/>
            <p:nvPr/>
          </p:nvSpPr>
          <p:spPr bwMode="ltGray">
            <a:xfrm>
              <a:off x="5618461" y="1549139"/>
              <a:ext cx="1561707" cy="822960"/>
            </a:xfrm>
            <a:prstGeom prst="rect">
              <a:avLst/>
            </a:prstGeom>
            <a:solidFill>
              <a:srgbClr val="D9471F"/>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r>
                <a:rPr lang="en-US" sz="2000" b="1" dirty="0">
                  <a:solidFill>
                    <a:schemeClr val="bg1"/>
                  </a:solidFill>
                  <a:latin typeface="Times New Roman" panose="02020603050405020304" pitchFamily="18" charset="0"/>
                  <a:cs typeface="Times New Roman" panose="02020603050405020304" pitchFamily="18" charset="0"/>
                </a:rPr>
                <a:t>Appellate Tribunal</a:t>
              </a:r>
            </a:p>
          </p:txBody>
        </p:sp>
        <p:sp>
          <p:nvSpPr>
            <p:cNvPr id="25" name="TextBox 24">
              <a:extLst>
                <a:ext uri="{FF2B5EF4-FFF2-40B4-BE49-F238E27FC236}">
                  <a16:creationId xmlns:a16="http://schemas.microsoft.com/office/drawing/2014/main" id="{480658FF-98C2-4909-ACD6-47AF6E190666}"/>
                </a:ext>
              </a:extLst>
            </p:cNvPr>
            <p:cNvSpPr txBox="1"/>
            <p:nvPr/>
          </p:nvSpPr>
          <p:spPr>
            <a:xfrm>
              <a:off x="5620163" y="2425457"/>
              <a:ext cx="1560005" cy="914400"/>
            </a:xfrm>
            <a:prstGeom prst="rect">
              <a:avLst/>
            </a:prstGeom>
            <a:solidFill>
              <a:schemeClr val="accent6">
                <a:lumMod val="60000"/>
                <a:lumOff val="4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indent="-205685" algn="ctr">
                <a:spcAft>
                  <a:spcPts val="675"/>
                </a:spcAft>
              </a:pPr>
              <a:r>
                <a:rPr lang="en-US" sz="1600" b="1" dirty="0">
                  <a:latin typeface="Times New Roman" panose="02020603050405020304" pitchFamily="18" charset="0"/>
                  <a:cs typeface="Times New Roman" panose="02020603050405020304" pitchFamily="18" charset="0"/>
                </a:rPr>
                <a:t>Bench of three Members</a:t>
              </a:r>
            </a:p>
          </p:txBody>
        </p:sp>
        <p:sp>
          <p:nvSpPr>
            <p:cNvPr id="26" name="Rectangle 25">
              <a:extLst>
                <a:ext uri="{FF2B5EF4-FFF2-40B4-BE49-F238E27FC236}">
                  <a16:creationId xmlns:a16="http://schemas.microsoft.com/office/drawing/2014/main" id="{F8180DB2-0084-467D-B5CD-E39D488FFD04}"/>
                </a:ext>
              </a:extLst>
            </p:cNvPr>
            <p:cNvSpPr/>
            <p:nvPr/>
          </p:nvSpPr>
          <p:spPr bwMode="ltGray">
            <a:xfrm>
              <a:off x="7362668" y="3393215"/>
              <a:ext cx="1572519" cy="1773871"/>
            </a:xfrm>
            <a:prstGeom prst="rect">
              <a:avLst/>
            </a:prstGeom>
            <a:solidFill>
              <a:schemeClr val="bg1"/>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37124" tIns="91440" rIns="137124" bIns="205686" rtlCol="0" anchor="t" anchorCtr="0"/>
            <a:lstStyle/>
            <a:p>
              <a:pPr marL="0" lvl="1"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To receive and manage the property</a:t>
              </a:r>
            </a:p>
            <a:p>
              <a:pPr marL="0" lvl="1" indent="-285750">
                <a:spcBef>
                  <a:spcPts val="600"/>
                </a:spcBef>
                <a:spcAft>
                  <a:spcPts val="600"/>
                </a:spcAft>
                <a:buFont typeface="Symbol" panose="05050102010706020507" pitchFamily="18" charset="2"/>
                <a:buChar char=""/>
              </a:pPr>
              <a:r>
                <a:rPr lang="en-US" sz="1400" b="1" dirty="0">
                  <a:solidFill>
                    <a:schemeClr val="dk1"/>
                  </a:solidFill>
                  <a:latin typeface="Times New Roman" panose="02020603050405020304" pitchFamily="18" charset="0"/>
                  <a:cs typeface="Times New Roman" panose="02020603050405020304" pitchFamily="18" charset="0"/>
                </a:rPr>
                <a:t>To dispose of the property</a:t>
              </a:r>
            </a:p>
          </p:txBody>
        </p:sp>
        <p:sp>
          <p:nvSpPr>
            <p:cNvPr id="27" name="Rectangle 26">
              <a:extLst>
                <a:ext uri="{FF2B5EF4-FFF2-40B4-BE49-F238E27FC236}">
                  <a16:creationId xmlns:a16="http://schemas.microsoft.com/office/drawing/2014/main" id="{C2B28245-8769-4CCD-B80B-53267A73A175}"/>
                </a:ext>
              </a:extLst>
            </p:cNvPr>
            <p:cNvSpPr/>
            <p:nvPr/>
          </p:nvSpPr>
          <p:spPr bwMode="ltGray">
            <a:xfrm>
              <a:off x="7362668" y="1549139"/>
              <a:ext cx="1572525" cy="822960"/>
            </a:xfrm>
            <a:prstGeom prst="rect">
              <a:avLst/>
            </a:prstGeom>
            <a:solidFill>
              <a:schemeClr val="accent4">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4281" tIns="91440" bIns="137124" rtlCol="0" anchor="ctr" anchorCtr="0"/>
            <a:lstStyle/>
            <a:p>
              <a:pPr algn="ctr">
                <a:spcAft>
                  <a:spcPts val="225"/>
                </a:spcAft>
              </a:pPr>
              <a:r>
                <a:rPr lang="en-US" sz="2000" b="1" dirty="0">
                  <a:solidFill>
                    <a:schemeClr val="bg1"/>
                  </a:solidFill>
                  <a:latin typeface="Times New Roman" panose="02020603050405020304" pitchFamily="18" charset="0"/>
                  <a:cs typeface="Times New Roman" panose="02020603050405020304" pitchFamily="18" charset="0"/>
                </a:rPr>
                <a:t>Administrator</a:t>
              </a:r>
            </a:p>
          </p:txBody>
        </p:sp>
        <p:sp>
          <p:nvSpPr>
            <p:cNvPr id="30" name="TextBox 29">
              <a:extLst>
                <a:ext uri="{FF2B5EF4-FFF2-40B4-BE49-F238E27FC236}">
                  <a16:creationId xmlns:a16="http://schemas.microsoft.com/office/drawing/2014/main" id="{B53B5587-8825-4143-AE25-65EEC221955A}"/>
                </a:ext>
              </a:extLst>
            </p:cNvPr>
            <p:cNvSpPr txBox="1"/>
            <p:nvPr/>
          </p:nvSpPr>
          <p:spPr>
            <a:xfrm>
              <a:off x="7362667" y="2425457"/>
              <a:ext cx="1572521" cy="914400"/>
            </a:xfrm>
            <a:prstGeom prst="rect">
              <a:avLst/>
            </a:prstGeom>
            <a:solidFill>
              <a:schemeClr val="accent6">
                <a:lumMod val="20000"/>
                <a:lumOff val="80000"/>
              </a:schemeClr>
            </a:solidFill>
            <a:ln>
              <a:noFill/>
            </a:ln>
          </p:spPr>
          <p:style>
            <a:lnRef idx="1">
              <a:schemeClr val="accent4"/>
            </a:lnRef>
            <a:fillRef idx="2">
              <a:schemeClr val="accent4"/>
            </a:fillRef>
            <a:effectRef idx="1">
              <a:schemeClr val="accent4"/>
            </a:effectRef>
            <a:fontRef idx="minor">
              <a:schemeClr val="dk1"/>
            </a:fontRef>
          </p:style>
          <p:txBody>
            <a:bodyPr wrap="square" lIns="0" tIns="0" rIns="0" bIns="0" rtlCol="0" anchor="ctr" anchorCtr="0">
              <a:noAutofit/>
            </a:bodyPr>
            <a:lstStyle/>
            <a:p>
              <a:pPr algn="ctr">
                <a:lnSpc>
                  <a:spcPct val="90000"/>
                </a:lnSpc>
                <a:spcBef>
                  <a:spcPct val="0"/>
                </a:spcBef>
                <a:spcAft>
                  <a:spcPct val="35000"/>
                </a:spcAft>
              </a:pPr>
              <a:r>
                <a:rPr lang="en-US" sz="1600" b="1" dirty="0">
                  <a:latin typeface="Times New Roman" panose="02020603050405020304" pitchFamily="18" charset="0"/>
                  <a:cs typeface="Times New Roman" panose="02020603050405020304" pitchFamily="18" charset="0"/>
                </a:rPr>
                <a:t>Income Tax Officer</a:t>
              </a:r>
            </a:p>
          </p:txBody>
        </p:sp>
        <p:cxnSp>
          <p:nvCxnSpPr>
            <p:cNvPr id="5" name="Straight Connector 4">
              <a:extLst>
                <a:ext uri="{FF2B5EF4-FFF2-40B4-BE49-F238E27FC236}">
                  <a16:creationId xmlns:a16="http://schemas.microsoft.com/office/drawing/2014/main" id="{E584F60D-6075-4EFA-B7E2-5591EF35D896}"/>
                </a:ext>
              </a:extLst>
            </p:cNvPr>
            <p:cNvCxnSpPr>
              <a:cxnSpLocks/>
            </p:cNvCxnSpPr>
            <p:nvPr/>
          </p:nvCxnSpPr>
          <p:spPr>
            <a:xfrm>
              <a:off x="7260648" y="1549139"/>
              <a:ext cx="1" cy="3630134"/>
            </a:xfrm>
            <a:prstGeom prst="line">
              <a:avLst/>
            </a:prstGeom>
            <a:ln w="28575" cap="flat" cmpd="sng" algn="ctr">
              <a:solidFill>
                <a:schemeClr val="tx1">
                  <a:lumMod val="50000"/>
                  <a:lumOff val="50000"/>
                </a:schemeClr>
              </a:solidFill>
              <a:prstDash val="sysDot"/>
              <a:round/>
              <a:headEnd type="none" w="med" len="med"/>
              <a:tailEnd type="none" w="med" len="med"/>
            </a:ln>
          </p:spPr>
          <p:style>
            <a:lnRef idx="0">
              <a:scrgbClr r="0" g="0" b="0"/>
            </a:lnRef>
            <a:fillRef idx="0">
              <a:scrgbClr r="0" g="0" b="0"/>
            </a:fillRef>
            <a:effectRef idx="0">
              <a:scrgbClr r="0" g="0" b="0"/>
            </a:effectRef>
            <a:fontRef idx="minor">
              <a:schemeClr val="tx1"/>
            </a:fontRef>
          </p:style>
        </p:cxnSp>
      </p:grpSp>
      <p:pic>
        <p:nvPicPr>
          <p:cNvPr id="29" name="Picture 28"/>
          <p:cNvPicPr>
            <a:picLocks noChangeAspect="1"/>
          </p:cNvPicPr>
          <p:nvPr/>
        </p:nvPicPr>
        <p:blipFill>
          <a:blip r:embed="rId3"/>
          <a:stretch>
            <a:fillRect/>
          </a:stretch>
        </p:blipFill>
        <p:spPr>
          <a:xfrm>
            <a:off x="9741877" y="5965543"/>
            <a:ext cx="2332892" cy="741787"/>
          </a:xfrm>
          <a:prstGeom prst="rect">
            <a:avLst/>
          </a:prstGeom>
        </p:spPr>
      </p:pic>
    </p:spTree>
    <p:extLst>
      <p:ext uri="{BB962C8B-B14F-4D97-AF65-F5344CB8AC3E}">
        <p14:creationId xmlns:p14="http://schemas.microsoft.com/office/powerpoint/2010/main" val="302937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25D993-349F-49F0-9539-CF737AD156F0}"/>
              </a:ext>
            </a:extLst>
          </p:cNvPr>
          <p:cNvSpPr>
            <a:spLocks noGrp="1"/>
          </p:cNvSpPr>
          <p:nvPr>
            <p:ph type="title"/>
          </p:nvPr>
        </p:nvSpPr>
        <p:spPr>
          <a:xfrm>
            <a:off x="838200" y="44069"/>
            <a:ext cx="10515600" cy="1325563"/>
          </a:xfrm>
        </p:spPr>
        <p:txBody>
          <a:bodyPr>
            <a:normAutofit/>
          </a:bodyPr>
          <a:lstStyle/>
          <a:p>
            <a:r>
              <a:rPr lang="en-US" sz="2900" b="1" dirty="0">
                <a:solidFill>
                  <a:srgbClr val="C00000"/>
                </a:solidFill>
              </a:rPr>
              <a:t>Assistance from other Authorities </a:t>
            </a:r>
          </a:p>
        </p:txBody>
      </p:sp>
      <p:sp>
        <p:nvSpPr>
          <p:cNvPr id="50" name="Isosceles Triangle 49">
            <a:extLst>
              <a:ext uri="{FF2B5EF4-FFF2-40B4-BE49-F238E27FC236}">
                <a16:creationId xmlns:a16="http://schemas.microsoft.com/office/drawing/2014/main" id="{440EA11B-931A-45F8-BF04-28C11C5A69B7}"/>
              </a:ext>
            </a:extLst>
          </p:cNvPr>
          <p:cNvSpPr/>
          <p:nvPr/>
        </p:nvSpPr>
        <p:spPr>
          <a:xfrm rot="5400000">
            <a:off x="5011942" y="1710248"/>
            <a:ext cx="3994877" cy="3202443"/>
          </a:xfrm>
          <a:prstGeom prst="triangle">
            <a:avLst/>
          </a:prstGeom>
          <a:gradFill>
            <a:gsLst>
              <a:gs pos="0">
                <a:schemeClr val="accent1">
                  <a:lumMod val="5000"/>
                  <a:lumOff val="95000"/>
                </a:schemeClr>
              </a:gs>
              <a:gs pos="77000">
                <a:schemeClr val="bg1">
                  <a:lumMod val="85000"/>
                </a:schemeClr>
              </a:gs>
              <a:gs pos="45000">
                <a:schemeClr val="bg1">
                  <a:lumMod val="95000"/>
                </a:schemeClr>
              </a:gs>
              <a:gs pos="100000">
                <a:schemeClr val="bg1">
                  <a:lumMod val="95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350" dirty="0"/>
          </a:p>
        </p:txBody>
      </p:sp>
      <p:sp>
        <p:nvSpPr>
          <p:cNvPr id="49" name="Isosceles Triangle 48">
            <a:extLst>
              <a:ext uri="{FF2B5EF4-FFF2-40B4-BE49-F238E27FC236}">
                <a16:creationId xmlns:a16="http://schemas.microsoft.com/office/drawing/2014/main" id="{1AE420F9-D26D-4229-A80F-048FCB562148}"/>
              </a:ext>
            </a:extLst>
          </p:cNvPr>
          <p:cNvSpPr/>
          <p:nvPr/>
        </p:nvSpPr>
        <p:spPr>
          <a:xfrm rot="5400000">
            <a:off x="3632972" y="1206667"/>
            <a:ext cx="3994877" cy="3861204"/>
          </a:xfrm>
          <a:prstGeom prst="triangle">
            <a:avLst/>
          </a:prstGeom>
          <a:gradFill>
            <a:gsLst>
              <a:gs pos="0">
                <a:schemeClr val="accent1">
                  <a:lumMod val="5000"/>
                  <a:lumOff val="95000"/>
                </a:schemeClr>
              </a:gs>
              <a:gs pos="77000">
                <a:schemeClr val="bg1">
                  <a:lumMod val="85000"/>
                </a:schemeClr>
              </a:gs>
              <a:gs pos="45000">
                <a:schemeClr val="bg1">
                  <a:lumMod val="95000"/>
                </a:schemeClr>
              </a:gs>
              <a:gs pos="100000">
                <a:schemeClr val="bg1">
                  <a:lumMod val="9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3" name="Rectangle 2">
            <a:extLst>
              <a:ext uri="{FF2B5EF4-FFF2-40B4-BE49-F238E27FC236}">
                <a16:creationId xmlns:a16="http://schemas.microsoft.com/office/drawing/2014/main" id="{7CD2F840-5101-4D4F-86E6-492028CD6DA0}"/>
              </a:ext>
            </a:extLst>
          </p:cNvPr>
          <p:cNvSpPr/>
          <p:nvPr/>
        </p:nvSpPr>
        <p:spPr>
          <a:xfrm>
            <a:off x="4154657" y="2360924"/>
            <a:ext cx="2821651"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Customs and Central Excise Department</a:t>
            </a:r>
          </a:p>
        </p:txBody>
      </p:sp>
      <p:sp>
        <p:nvSpPr>
          <p:cNvPr id="7" name="Rectangle 6">
            <a:extLst>
              <a:ext uri="{FF2B5EF4-FFF2-40B4-BE49-F238E27FC236}">
                <a16:creationId xmlns:a16="http://schemas.microsoft.com/office/drawing/2014/main" id="{6D1CBFF0-D7B3-42F9-BEE4-FDF55FD395DA}"/>
              </a:ext>
            </a:extLst>
          </p:cNvPr>
          <p:cNvSpPr/>
          <p:nvPr/>
        </p:nvSpPr>
        <p:spPr>
          <a:xfrm>
            <a:off x="4154657" y="1660707"/>
            <a:ext cx="2821651"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en-US" b="1" dirty="0">
                <a:solidFill>
                  <a:srgbClr val="124680"/>
                </a:solidFill>
                <a:latin typeface="Times New Roman" panose="02020603050405020304" pitchFamily="18" charset="0"/>
                <a:cs typeface="Times New Roman" panose="02020603050405020304" pitchFamily="18" charset="0"/>
              </a:rPr>
              <a:t>Income Tax Authorities</a:t>
            </a:r>
          </a:p>
        </p:txBody>
      </p:sp>
      <p:sp>
        <p:nvSpPr>
          <p:cNvPr id="8" name="Rectangle 7">
            <a:extLst>
              <a:ext uri="{FF2B5EF4-FFF2-40B4-BE49-F238E27FC236}">
                <a16:creationId xmlns:a16="http://schemas.microsoft.com/office/drawing/2014/main" id="{A381E4C3-C400-4E1B-B808-1D3AF580C5EB}"/>
              </a:ext>
            </a:extLst>
          </p:cNvPr>
          <p:cNvSpPr/>
          <p:nvPr/>
        </p:nvSpPr>
        <p:spPr>
          <a:xfrm>
            <a:off x="4154657" y="3069148"/>
            <a:ext cx="2821651"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24680"/>
                </a:solidFill>
                <a:latin typeface="Times New Roman" panose="02020603050405020304" pitchFamily="18" charset="0"/>
                <a:cs typeface="Times New Roman" panose="02020603050405020304" pitchFamily="18" charset="0"/>
              </a:rPr>
              <a:t>Narcotics Drugs and Psychotropic Substances Act</a:t>
            </a:r>
          </a:p>
        </p:txBody>
      </p:sp>
      <p:sp>
        <p:nvSpPr>
          <p:cNvPr id="14" name="Rectangle 13">
            <a:extLst>
              <a:ext uri="{FF2B5EF4-FFF2-40B4-BE49-F238E27FC236}">
                <a16:creationId xmlns:a16="http://schemas.microsoft.com/office/drawing/2014/main" id="{DD6A207E-F638-433C-AF16-10A7062707EA}"/>
              </a:ext>
            </a:extLst>
          </p:cNvPr>
          <p:cNvSpPr/>
          <p:nvPr/>
        </p:nvSpPr>
        <p:spPr>
          <a:xfrm>
            <a:off x="4154657" y="3792837"/>
            <a:ext cx="2821651"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Recognized Stock Exchange</a:t>
            </a:r>
          </a:p>
        </p:txBody>
      </p:sp>
      <p:grpSp>
        <p:nvGrpSpPr>
          <p:cNvPr id="15" name="Group 14">
            <a:extLst>
              <a:ext uri="{FF2B5EF4-FFF2-40B4-BE49-F238E27FC236}">
                <a16:creationId xmlns:a16="http://schemas.microsoft.com/office/drawing/2014/main" id="{F2118555-E67D-469A-AB12-2F0A91BFC234}"/>
              </a:ext>
            </a:extLst>
          </p:cNvPr>
          <p:cNvGrpSpPr/>
          <p:nvPr/>
        </p:nvGrpSpPr>
        <p:grpSpPr>
          <a:xfrm>
            <a:off x="7178688" y="1083215"/>
            <a:ext cx="3035379" cy="3910819"/>
            <a:chOff x="5654686" y="1233612"/>
            <a:chExt cx="3035379" cy="3698037"/>
          </a:xfrm>
        </p:grpSpPr>
        <p:sp>
          <p:nvSpPr>
            <p:cNvPr id="6" name="Rectangle 5">
              <a:extLst>
                <a:ext uri="{FF2B5EF4-FFF2-40B4-BE49-F238E27FC236}">
                  <a16:creationId xmlns:a16="http://schemas.microsoft.com/office/drawing/2014/main" id="{91935CF6-A9F9-46AD-968A-4BD252191A75}"/>
                </a:ext>
              </a:extLst>
            </p:cNvPr>
            <p:cNvSpPr/>
            <p:nvPr/>
          </p:nvSpPr>
          <p:spPr>
            <a:xfrm>
              <a:off x="5654686" y="1233612"/>
              <a:ext cx="3035379"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RBI</a:t>
              </a:r>
            </a:p>
          </p:txBody>
        </p:sp>
        <p:sp>
          <p:nvSpPr>
            <p:cNvPr id="9" name="Rectangle 8">
              <a:extLst>
                <a:ext uri="{FF2B5EF4-FFF2-40B4-BE49-F238E27FC236}">
                  <a16:creationId xmlns:a16="http://schemas.microsoft.com/office/drawing/2014/main" id="{16CC444B-17EF-4359-8946-91F2340C8D75}"/>
                </a:ext>
              </a:extLst>
            </p:cNvPr>
            <p:cNvSpPr/>
            <p:nvPr/>
          </p:nvSpPr>
          <p:spPr>
            <a:xfrm>
              <a:off x="5654686" y="1915909"/>
              <a:ext cx="3035379"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Foreign Exchange Management Act</a:t>
              </a:r>
            </a:p>
          </p:txBody>
        </p:sp>
        <p:sp>
          <p:nvSpPr>
            <p:cNvPr id="10" name="Rectangle 9">
              <a:extLst>
                <a:ext uri="{FF2B5EF4-FFF2-40B4-BE49-F238E27FC236}">
                  <a16:creationId xmlns:a16="http://schemas.microsoft.com/office/drawing/2014/main" id="{F0B4C656-7486-45C9-ABBC-1B26D09AC8F0}"/>
                </a:ext>
              </a:extLst>
            </p:cNvPr>
            <p:cNvSpPr/>
            <p:nvPr/>
          </p:nvSpPr>
          <p:spPr>
            <a:xfrm>
              <a:off x="5654686" y="2598207"/>
              <a:ext cx="3035379" cy="557120"/>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124680"/>
                  </a:solidFill>
                  <a:latin typeface="Times New Roman" panose="02020603050405020304" pitchFamily="18" charset="0"/>
                  <a:cs typeface="Times New Roman" panose="02020603050405020304" pitchFamily="18" charset="0"/>
                </a:rPr>
                <a:t>SEBI</a:t>
              </a:r>
            </a:p>
          </p:txBody>
        </p:sp>
        <p:sp>
          <p:nvSpPr>
            <p:cNvPr id="16" name="Rectangle 15">
              <a:extLst>
                <a:ext uri="{FF2B5EF4-FFF2-40B4-BE49-F238E27FC236}">
                  <a16:creationId xmlns:a16="http://schemas.microsoft.com/office/drawing/2014/main" id="{D381E57C-3A57-4A7C-9762-1F8ABC6D794A}"/>
                </a:ext>
              </a:extLst>
            </p:cNvPr>
            <p:cNvSpPr/>
            <p:nvPr/>
          </p:nvSpPr>
          <p:spPr>
            <a:xfrm>
              <a:off x="5654686" y="4053698"/>
              <a:ext cx="3035379" cy="877951"/>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24680"/>
                  </a:solidFill>
                  <a:latin typeface="Times New Roman" panose="02020603050405020304" pitchFamily="18" charset="0"/>
                  <a:cs typeface="Times New Roman" panose="02020603050405020304" pitchFamily="18" charset="0"/>
                </a:rPr>
                <a:t>Central Government, State Government, local authorities or banking companies, notified by Central Government </a:t>
              </a:r>
            </a:p>
          </p:txBody>
        </p:sp>
        <p:sp>
          <p:nvSpPr>
            <p:cNvPr id="17" name="Rectangle 16">
              <a:extLst>
                <a:ext uri="{FF2B5EF4-FFF2-40B4-BE49-F238E27FC236}">
                  <a16:creationId xmlns:a16="http://schemas.microsoft.com/office/drawing/2014/main" id="{1A8C85B2-2AB8-48DB-BA34-20060BAE0360}"/>
                </a:ext>
              </a:extLst>
            </p:cNvPr>
            <p:cNvSpPr/>
            <p:nvPr/>
          </p:nvSpPr>
          <p:spPr>
            <a:xfrm>
              <a:off x="5654686" y="3208862"/>
              <a:ext cx="3035379" cy="711816"/>
            </a:xfrm>
            <a:prstGeom prst="rect">
              <a:avLst/>
            </a:prstGeom>
            <a:solidFill>
              <a:schemeClr val="bg1"/>
            </a:solidFill>
            <a:ln>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rgbClr val="124680"/>
                  </a:solidFill>
                  <a:latin typeface="Times New Roman" panose="02020603050405020304" pitchFamily="18" charset="0"/>
                  <a:cs typeface="Times New Roman" panose="02020603050405020304" pitchFamily="18" charset="0"/>
                </a:rPr>
                <a:t>Any ‘body corporate’ constituted or established under State of Central Act.</a:t>
              </a:r>
            </a:p>
          </p:txBody>
        </p:sp>
      </p:grpSp>
      <p:grpSp>
        <p:nvGrpSpPr>
          <p:cNvPr id="5" name="Group 4">
            <a:extLst>
              <a:ext uri="{FF2B5EF4-FFF2-40B4-BE49-F238E27FC236}">
                <a16:creationId xmlns:a16="http://schemas.microsoft.com/office/drawing/2014/main" id="{1CF54DB5-1BA6-427A-87CB-105AE30AFFB2}"/>
              </a:ext>
            </a:extLst>
          </p:cNvPr>
          <p:cNvGrpSpPr/>
          <p:nvPr/>
        </p:nvGrpSpPr>
        <p:grpSpPr>
          <a:xfrm>
            <a:off x="2009462" y="1071983"/>
            <a:ext cx="2191210" cy="3910277"/>
            <a:chOff x="458479" y="1728733"/>
            <a:chExt cx="1604282" cy="3596202"/>
          </a:xfrm>
        </p:grpSpPr>
        <p:sp>
          <p:nvSpPr>
            <p:cNvPr id="13" name="Rectangle: Diagonal Corners Rounded 12">
              <a:extLst>
                <a:ext uri="{FF2B5EF4-FFF2-40B4-BE49-F238E27FC236}">
                  <a16:creationId xmlns:a16="http://schemas.microsoft.com/office/drawing/2014/main" id="{B810B3EB-4F13-42BA-A821-820B05B57FD5}"/>
                </a:ext>
              </a:extLst>
            </p:cNvPr>
            <p:cNvSpPr/>
            <p:nvPr/>
          </p:nvSpPr>
          <p:spPr>
            <a:xfrm>
              <a:off x="458479" y="1728733"/>
              <a:ext cx="1604282" cy="3562336"/>
            </a:xfrm>
            <a:prstGeom prst="round2DiagRect">
              <a:avLst/>
            </a:prstGeom>
            <a:solidFill>
              <a:srgbClr val="B22F16"/>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Authorities</a:t>
              </a:r>
            </a:p>
          </p:txBody>
        </p:sp>
        <p:sp>
          <p:nvSpPr>
            <p:cNvPr id="18" name="Rectangle: Diagonal Corners Rounded 17">
              <a:extLst>
                <a:ext uri="{FF2B5EF4-FFF2-40B4-BE49-F238E27FC236}">
                  <a16:creationId xmlns:a16="http://schemas.microsoft.com/office/drawing/2014/main" id="{CB47A70F-B96A-44E0-9402-8D98310758F1}"/>
                </a:ext>
              </a:extLst>
            </p:cNvPr>
            <p:cNvSpPr/>
            <p:nvPr/>
          </p:nvSpPr>
          <p:spPr>
            <a:xfrm>
              <a:off x="758656" y="1891300"/>
              <a:ext cx="1196330" cy="3433635"/>
            </a:xfrm>
            <a:prstGeom prst="round2DiagRect">
              <a:avLst/>
            </a:prstGeom>
            <a:noFill/>
            <a:ln>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grpSp>
      <p:sp>
        <p:nvSpPr>
          <p:cNvPr id="20" name="Rectangle: Diagonal Corners Rounded 19">
            <a:extLst>
              <a:ext uri="{FF2B5EF4-FFF2-40B4-BE49-F238E27FC236}">
                <a16:creationId xmlns:a16="http://schemas.microsoft.com/office/drawing/2014/main" id="{0ED5B0A9-9A59-4E62-83D6-E976B8F7E7D9}"/>
              </a:ext>
            </a:extLst>
          </p:cNvPr>
          <p:cNvSpPr/>
          <p:nvPr/>
        </p:nvSpPr>
        <p:spPr>
          <a:xfrm>
            <a:off x="2009462" y="5381451"/>
            <a:ext cx="8541307" cy="856587"/>
          </a:xfrm>
          <a:prstGeom prst="round2DiagRect">
            <a:avLst/>
          </a:prstGeom>
          <a:solidFill>
            <a:schemeClr val="tx1">
              <a:lumMod val="65000"/>
              <a:lumOff val="3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400" dirty="0"/>
              <a:t>‘</a:t>
            </a:r>
            <a:r>
              <a:rPr lang="en-US" sz="2000" b="1" dirty="0">
                <a:latin typeface="Times New Roman" panose="02020603050405020304" pitchFamily="18" charset="0"/>
                <a:cs typeface="Times New Roman" panose="02020603050405020304" pitchFamily="18" charset="0"/>
              </a:rPr>
              <a:t>Shell Companies’ - PMO set up a task force in February 2017 under the joint chairmanship of the Revenue Secretary and Secretary, MCA </a:t>
            </a:r>
          </a:p>
        </p:txBody>
      </p:sp>
      <p:pic>
        <p:nvPicPr>
          <p:cNvPr id="21" name="Picture 20"/>
          <p:cNvPicPr>
            <a:picLocks noChangeAspect="1"/>
          </p:cNvPicPr>
          <p:nvPr/>
        </p:nvPicPr>
        <p:blipFill>
          <a:blip r:embed="rId3"/>
          <a:stretch>
            <a:fillRect/>
          </a:stretch>
        </p:blipFill>
        <p:spPr>
          <a:xfrm>
            <a:off x="9980047" y="6072738"/>
            <a:ext cx="2094722" cy="666056"/>
          </a:xfrm>
          <a:prstGeom prst="rect">
            <a:avLst/>
          </a:prstGeom>
        </p:spPr>
      </p:pic>
    </p:spTree>
    <p:extLst>
      <p:ext uri="{BB962C8B-B14F-4D97-AF65-F5344CB8AC3E}">
        <p14:creationId xmlns:p14="http://schemas.microsoft.com/office/powerpoint/2010/main" val="1733419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36" y="1258361"/>
            <a:ext cx="11677475" cy="7137018"/>
          </a:xfrm>
          <a:prstGeom prst="rect">
            <a:avLst/>
          </a:prstGeom>
        </p:spPr>
        <p:txBody>
          <a:bodyPr wrap="square">
            <a:spAutoFit/>
          </a:bodyPr>
          <a:lstStyle/>
          <a:p>
            <a:pPr marL="342900" lvl="0" indent="-342900" algn="just">
              <a:lnSpc>
                <a:spcPct val="115000"/>
              </a:lnSpc>
              <a:spcAft>
                <a:spcPts val="0"/>
              </a:spcAft>
              <a:buFont typeface="+mj-lt"/>
              <a:buAutoNum type="arabicPeriod"/>
            </a:pPr>
            <a:r>
              <a:rPr lang="en-IN" sz="2800" b="1" dirty="0">
                <a:effectLst/>
                <a:latin typeface="Calibri" panose="020F0502020204030204" pitchFamily="34" charset="0"/>
                <a:ea typeface="Calibri" panose="020F0502020204030204" pitchFamily="34" charset="0"/>
                <a:cs typeface="Mangal" panose="02040503050203030202" pitchFamily="18" charset="0"/>
              </a:rPr>
              <a:t>Whether transactions done in the past and properties held presently (purchased decades back) can also be attached under new </a:t>
            </a:r>
            <a:r>
              <a:rPr lang="en-IN" sz="2800" b="1" dirty="0" err="1">
                <a:effectLst/>
                <a:latin typeface="Calibri" panose="020F0502020204030204" pitchFamily="34" charset="0"/>
                <a:ea typeface="Calibri" panose="020F0502020204030204" pitchFamily="34" charset="0"/>
                <a:cs typeface="Mangal" panose="02040503050203030202" pitchFamily="18" charset="0"/>
              </a:rPr>
              <a:t>benami</a:t>
            </a:r>
            <a:r>
              <a:rPr lang="en-IN" sz="2800" b="1" dirty="0">
                <a:effectLst/>
                <a:latin typeface="Calibri" panose="020F0502020204030204" pitchFamily="34" charset="0"/>
                <a:ea typeface="Calibri" panose="020F0502020204030204" pitchFamily="34" charset="0"/>
                <a:cs typeface="Mangal" panose="02040503050203030202" pitchFamily="18" charset="0"/>
              </a:rPr>
              <a:t> law?</a:t>
            </a:r>
          </a:p>
          <a:p>
            <a:pPr marL="342900" lvl="0" indent="-342900" algn="just">
              <a:lnSpc>
                <a:spcPct val="115000"/>
              </a:lnSpc>
              <a:spcAft>
                <a:spcPts val="1000"/>
              </a:spcAft>
              <a:buFont typeface="+mj-lt"/>
              <a:buAutoNum type="arabicPeriod"/>
            </a:pPr>
            <a:r>
              <a:rPr lang="en-IN" sz="2800" b="1" dirty="0">
                <a:effectLst/>
                <a:latin typeface="Calibri" panose="020F0502020204030204" pitchFamily="34" charset="0"/>
                <a:ea typeface="Calibri" panose="020F0502020204030204" pitchFamily="34" charset="0"/>
                <a:cs typeface="Mangal" panose="02040503050203030202" pitchFamily="18" charset="0"/>
              </a:rPr>
              <a:t>Whether there is any future time limit for making attachment of the property purchased today under this law?</a:t>
            </a:r>
          </a:p>
          <a:p>
            <a:pPr marL="342900" indent="-342900" algn="just">
              <a:lnSpc>
                <a:spcPct val="115000"/>
              </a:lnSpc>
              <a:spcAft>
                <a:spcPts val="1000"/>
              </a:spcAft>
              <a:buFont typeface="+mj-lt"/>
              <a:buAutoNum type="arabicPeriod"/>
            </a:pPr>
            <a:r>
              <a:rPr lang="en-IN" sz="2800" b="1" dirty="0"/>
              <a:t>Whether properties acquired in the names of close relatives can also be attached as ‘benami’ e.g. in the name of Brother, Sister, Mother, Father, Grand Parents, Grand Children, Wife’s Brother/Sister, Sister’s Husband etc.</a:t>
            </a:r>
          </a:p>
          <a:p>
            <a:pPr marL="342900" indent="-342900" algn="just">
              <a:lnSpc>
                <a:spcPct val="115000"/>
              </a:lnSpc>
              <a:spcAft>
                <a:spcPts val="1000"/>
              </a:spcAft>
              <a:buFont typeface="+mj-lt"/>
              <a:buAutoNum type="arabicPeriod"/>
            </a:pPr>
            <a:r>
              <a:rPr lang="en-IN" sz="2800" b="1" dirty="0"/>
              <a:t>What about property acquired in the name of wife or children?     (</a:t>
            </a:r>
            <a:r>
              <a:rPr lang="en-IN" sz="2800" b="1" dirty="0" err="1"/>
              <a:t>Contd</a:t>
            </a:r>
            <a:r>
              <a:rPr lang="en-IN" sz="2800" b="1" dirty="0"/>
              <a:t>……)  </a:t>
            </a:r>
          </a:p>
          <a:p>
            <a:pPr algn="just">
              <a:lnSpc>
                <a:spcPct val="115000"/>
              </a:lnSpc>
              <a:spcAft>
                <a:spcPts val="1000"/>
              </a:spcAft>
            </a:pPr>
            <a:r>
              <a:rPr lang="en-IN" sz="2800" b="1" dirty="0"/>
              <a:t> </a:t>
            </a:r>
          </a:p>
          <a:p>
            <a:pPr algn="just">
              <a:lnSpc>
                <a:spcPct val="115000"/>
              </a:lnSpc>
              <a:spcAft>
                <a:spcPts val="1000"/>
              </a:spcAft>
            </a:pPr>
            <a:r>
              <a:rPr lang="en-IN" sz="2800" b="1" dirty="0"/>
              <a:t>                   </a:t>
            </a:r>
          </a:p>
          <a:p>
            <a:pPr marL="342900" indent="-342900" algn="just">
              <a:lnSpc>
                <a:spcPct val="115000"/>
              </a:lnSpc>
              <a:spcAft>
                <a:spcPts val="1000"/>
              </a:spcAft>
              <a:buFont typeface="+mj-lt"/>
              <a:buAutoNum type="arabicPeriod"/>
            </a:pPr>
            <a:endParaRPr lang="en-IN" sz="2400" b="1" dirty="0"/>
          </a:p>
          <a:p>
            <a:pPr marL="342900" indent="-342900" algn="just">
              <a:lnSpc>
                <a:spcPct val="115000"/>
              </a:lnSpc>
              <a:spcAft>
                <a:spcPts val="1000"/>
              </a:spcAft>
              <a:buFont typeface="+mj-lt"/>
              <a:buAutoNum type="arabicPeriod"/>
            </a:pPr>
            <a:endParaRPr lang="en-IN" sz="2400" b="1" dirty="0"/>
          </a:p>
        </p:txBody>
      </p:sp>
      <p:sp>
        <p:nvSpPr>
          <p:cNvPr id="5" name="TextBox 4"/>
          <p:cNvSpPr txBox="1"/>
          <p:nvPr/>
        </p:nvSpPr>
        <p:spPr>
          <a:xfrm>
            <a:off x="2008503" y="404922"/>
            <a:ext cx="7118243" cy="646331"/>
          </a:xfrm>
          <a:prstGeom prst="rect">
            <a:avLst/>
          </a:prstGeom>
          <a:noFill/>
        </p:spPr>
        <p:txBody>
          <a:bodyPr wrap="square" rtlCol="0">
            <a:spAutoFit/>
          </a:bodyPr>
          <a:lstStyle/>
          <a:p>
            <a:r>
              <a:rPr lang="en-IN" sz="3600" b="1" dirty="0">
                <a:latin typeface="Times New Roman" panose="02020603050405020304" pitchFamily="18" charset="0"/>
                <a:cs typeface="Times New Roman" panose="02020603050405020304" pitchFamily="18" charset="0"/>
              </a:rPr>
              <a:t>FUNDAMENTAL QUESTIONS </a:t>
            </a:r>
          </a:p>
        </p:txBody>
      </p:sp>
      <p:pic>
        <p:nvPicPr>
          <p:cNvPr id="6" name="Picture 5"/>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1555106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2324" y="225993"/>
            <a:ext cx="10558733" cy="10826297"/>
          </a:xfrm>
          <a:prstGeom prst="rect">
            <a:avLst/>
          </a:prstGeom>
        </p:spPr>
        <p:txBody>
          <a:bodyPr wrap="square">
            <a:spAutoFit/>
          </a:bodyPr>
          <a:lstStyle/>
          <a:p>
            <a:pPr algn="just">
              <a:lnSpc>
                <a:spcPct val="115000"/>
              </a:lnSpc>
              <a:spcAft>
                <a:spcPts val="1000"/>
              </a:spcAft>
            </a:pPr>
            <a:r>
              <a:rPr lang="en-IN" sz="2400" b="1" dirty="0"/>
              <a:t>5.</a:t>
            </a:r>
            <a:r>
              <a:rPr lang="en-IN" sz="2800" b="1" dirty="0"/>
              <a:t>  What kinds of properties are covered under new PBPT Act, 1988; </a:t>
            </a:r>
          </a:p>
          <a:p>
            <a:pPr algn="just">
              <a:lnSpc>
                <a:spcPct val="115000"/>
              </a:lnSpc>
              <a:spcAft>
                <a:spcPts val="1000"/>
              </a:spcAft>
            </a:pPr>
            <a:r>
              <a:rPr lang="en-IN" sz="2800" b="1" dirty="0"/>
              <a:t>whether immovable properties only are covered or movable also       covered?</a:t>
            </a:r>
          </a:p>
          <a:p>
            <a:pPr algn="just">
              <a:lnSpc>
                <a:spcPct val="115000"/>
              </a:lnSpc>
              <a:spcAft>
                <a:spcPts val="1000"/>
              </a:spcAft>
            </a:pPr>
            <a:r>
              <a:rPr lang="en-IN" sz="2800" b="1" dirty="0"/>
              <a:t>6.  Whether it affects any particular class of people or any individual (of any class) can be roped in?</a:t>
            </a:r>
          </a:p>
          <a:p>
            <a:pPr algn="just">
              <a:lnSpc>
                <a:spcPct val="115000"/>
              </a:lnSpc>
              <a:spcAft>
                <a:spcPts val="1000"/>
              </a:spcAft>
            </a:pPr>
            <a:r>
              <a:rPr lang="en-IN" sz="2800" b="1" dirty="0"/>
              <a:t>7. Whether the bonafide intention/motive of the person can be an escape route and such transaction can be excluded from the proceedings under PBPT Act, 1988?</a:t>
            </a:r>
          </a:p>
          <a:p>
            <a:pPr lvl="0" algn="just"/>
            <a:r>
              <a:rPr lang="en-IN" sz="2800" b="1" dirty="0"/>
              <a:t>8. Is there any protection to the purchaser who had no knowledge of benami transaction? Any protection available to a bonafide purchaser under the new law?                                                                (</a:t>
            </a:r>
            <a:r>
              <a:rPr lang="en-IN" sz="2800" b="1" dirty="0" err="1"/>
              <a:t>Contd</a:t>
            </a:r>
            <a:r>
              <a:rPr lang="en-IN" sz="2800" b="1" dirty="0"/>
              <a:t>……) </a:t>
            </a:r>
          </a:p>
          <a:p>
            <a:pPr algn="just"/>
            <a:endParaRPr lang="en-IN" sz="2400" b="1" dirty="0"/>
          </a:p>
          <a:p>
            <a:pPr lvl="0" algn="just"/>
            <a:endParaRPr lang="en-IN" sz="2400" b="1" dirty="0"/>
          </a:p>
          <a:p>
            <a:pPr algn="just">
              <a:lnSpc>
                <a:spcPct val="115000"/>
              </a:lnSpc>
              <a:spcAft>
                <a:spcPts val="1000"/>
              </a:spcAft>
            </a:pPr>
            <a:endParaRPr lang="en-IN" sz="2400" b="1" dirty="0"/>
          </a:p>
          <a:p>
            <a:pPr algn="just">
              <a:lnSpc>
                <a:spcPct val="115000"/>
              </a:lnSpc>
              <a:spcAft>
                <a:spcPts val="1000"/>
              </a:spcAft>
            </a:pPr>
            <a:endParaRPr lang="en-IN" sz="2400" b="1" dirty="0"/>
          </a:p>
          <a:p>
            <a:pPr algn="just">
              <a:lnSpc>
                <a:spcPct val="115000"/>
              </a:lnSpc>
              <a:spcAft>
                <a:spcPts val="1000"/>
              </a:spcAft>
            </a:pPr>
            <a:endParaRPr lang="en-IN" sz="2400" b="1" dirty="0"/>
          </a:p>
          <a:p>
            <a:pPr marL="342900" indent="-342900">
              <a:lnSpc>
                <a:spcPct val="115000"/>
              </a:lnSpc>
              <a:spcAft>
                <a:spcPts val="1000"/>
              </a:spcAft>
              <a:buFont typeface="+mj-lt"/>
              <a:buAutoNum type="arabicPeriod"/>
            </a:pPr>
            <a:endParaRPr lang="en-IN" dirty="0"/>
          </a:p>
          <a:p>
            <a:pPr marL="342900" lvl="0" indent="-342900">
              <a:lnSpc>
                <a:spcPct val="115000"/>
              </a:lnSpc>
              <a:spcAft>
                <a:spcPts val="1000"/>
              </a:spcAft>
              <a:buFont typeface="+mj-lt"/>
              <a:buAutoNum type="arabicPeriod"/>
            </a:pPr>
            <a:endParaRPr lang="en-IN" dirty="0"/>
          </a:p>
          <a:p>
            <a:pPr marL="342900" lvl="0" indent="-342900">
              <a:lnSpc>
                <a:spcPct val="115000"/>
              </a:lnSpc>
              <a:spcAft>
                <a:spcPts val="1000"/>
              </a:spcAft>
              <a:buFont typeface="+mj-lt"/>
              <a:buAutoNum type="arabicPeriod"/>
            </a:pPr>
            <a:endParaRPr lang="en-IN" dirty="0"/>
          </a:p>
          <a:p>
            <a:pPr marL="342900" lvl="0" indent="-342900">
              <a:lnSpc>
                <a:spcPct val="115000"/>
              </a:lnSpc>
              <a:spcAft>
                <a:spcPts val="1000"/>
              </a:spcAft>
              <a:buFont typeface="+mj-lt"/>
              <a:buAutoNum type="arabicPeriod"/>
            </a:pPr>
            <a:endParaRPr lang="en-IN" dirty="0">
              <a:effectLst/>
              <a:latin typeface="Calibri" panose="020F0502020204030204" pitchFamily="34" charset="0"/>
              <a:ea typeface="Calibri" panose="020F0502020204030204" pitchFamily="34" charset="0"/>
              <a:cs typeface="Mangal" panose="02040503050203030202" pitchFamily="18" charset="0"/>
            </a:endParaRPr>
          </a:p>
        </p:txBody>
      </p:sp>
      <p:sp>
        <p:nvSpPr>
          <p:cNvPr id="3" name="TextBox 2"/>
          <p:cNvSpPr txBox="1"/>
          <p:nvPr/>
        </p:nvSpPr>
        <p:spPr>
          <a:xfrm>
            <a:off x="655836" y="22368"/>
            <a:ext cx="1815643" cy="1200329"/>
          </a:xfrm>
          <a:prstGeom prst="rect">
            <a:avLst/>
          </a:prstGeom>
          <a:noFill/>
        </p:spPr>
        <p:txBody>
          <a:bodyPr wrap="square" rtlCol="0">
            <a:spAutoFit/>
          </a:bodyPr>
          <a:lstStyle/>
          <a:p>
            <a:r>
              <a:rPr lang="en-IN" sz="2400" b="1" dirty="0"/>
              <a:t>.</a:t>
            </a:r>
          </a:p>
          <a:p>
            <a:r>
              <a:rPr lang="en-IN" sz="2400" b="1" dirty="0"/>
              <a:t>)</a:t>
            </a:r>
          </a:p>
          <a:p>
            <a:endParaRPr lang="en-IN" sz="2400" b="1" dirty="0"/>
          </a:p>
        </p:txBody>
      </p:sp>
      <p:pic>
        <p:nvPicPr>
          <p:cNvPr id="7" name="Picture 6"/>
          <p:cNvPicPr>
            <a:picLocks noChangeAspect="1"/>
          </p:cNvPicPr>
          <p:nvPr/>
        </p:nvPicPr>
        <p:blipFill>
          <a:blip r:embed="rId2"/>
          <a:stretch>
            <a:fillRect/>
          </a:stretch>
        </p:blipFill>
        <p:spPr>
          <a:xfrm>
            <a:off x="10238703" y="5679583"/>
            <a:ext cx="1969721" cy="639052"/>
          </a:xfrm>
          <a:prstGeom prst="rect">
            <a:avLst/>
          </a:prstGeom>
        </p:spPr>
      </p:pic>
    </p:spTree>
    <p:extLst>
      <p:ext uri="{BB962C8B-B14F-4D97-AF65-F5344CB8AC3E}">
        <p14:creationId xmlns:p14="http://schemas.microsoft.com/office/powerpoint/2010/main" val="18964697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6117" y="891436"/>
            <a:ext cx="11563303" cy="5139869"/>
          </a:xfrm>
          <a:prstGeom prst="rect">
            <a:avLst/>
          </a:prstGeom>
        </p:spPr>
        <p:txBody>
          <a:bodyPr wrap="square">
            <a:spAutoFit/>
          </a:bodyPr>
          <a:lstStyle/>
          <a:p>
            <a:pPr algn="just"/>
            <a:endParaRPr lang="en-IN" sz="2400" b="1" dirty="0"/>
          </a:p>
          <a:p>
            <a:pPr algn="just"/>
            <a:r>
              <a:rPr lang="en-IN" sz="2400" b="1" dirty="0"/>
              <a:t>9. </a:t>
            </a:r>
            <a:r>
              <a:rPr lang="en-IN" sz="2800" b="1" dirty="0"/>
              <a:t>Whether the provisions of the PBPT Act, 1988 debar the provisions of benami law and vice-versa?</a:t>
            </a:r>
          </a:p>
          <a:p>
            <a:pPr algn="just"/>
            <a:r>
              <a:rPr lang="en-IN" sz="2800" b="1" dirty="0"/>
              <a:t>10. Is there any scope of U-Turn if benami transaction is done inadvertently?</a:t>
            </a:r>
          </a:p>
          <a:p>
            <a:pPr lvl="0" algn="just"/>
            <a:r>
              <a:rPr lang="en-IN" sz="2800" b="1" dirty="0"/>
              <a:t>11. Is there any provision of compounding or settlement under the law?</a:t>
            </a:r>
          </a:p>
          <a:p>
            <a:pPr lvl="0" algn="just"/>
            <a:r>
              <a:rPr lang="en-IN" sz="2800" b="1" dirty="0"/>
              <a:t>12. Whether the application of other laws is debarred if the provisions of PBPT Act, 1988 are applicable?</a:t>
            </a:r>
          </a:p>
          <a:p>
            <a:pPr lvl="0" algn="just"/>
            <a:r>
              <a:rPr lang="en-IN" sz="2800" b="1" dirty="0"/>
              <a:t>13.Is there any provision of compensation from the government to the affected party for the wrong attachment done by Department? </a:t>
            </a:r>
          </a:p>
          <a:p>
            <a:r>
              <a:rPr lang="en-IN" sz="2400" b="1" dirty="0"/>
              <a:t> </a:t>
            </a:r>
          </a:p>
        </p:txBody>
      </p:sp>
      <p:sp>
        <p:nvSpPr>
          <p:cNvPr id="3" name="Rectangle 2"/>
          <p:cNvSpPr/>
          <p:nvPr/>
        </p:nvSpPr>
        <p:spPr>
          <a:xfrm>
            <a:off x="603850" y="273276"/>
            <a:ext cx="1572738" cy="461665"/>
          </a:xfrm>
          <a:prstGeom prst="rect">
            <a:avLst/>
          </a:prstGeom>
        </p:spPr>
        <p:txBody>
          <a:bodyPr wrap="none">
            <a:spAutoFit/>
          </a:bodyPr>
          <a:lstStyle/>
          <a:p>
            <a:r>
              <a:rPr lang="en-IN" sz="2400" b="1" dirty="0"/>
              <a:t>(…….Cont.)</a:t>
            </a:r>
          </a:p>
        </p:txBody>
      </p:sp>
      <p:pic>
        <p:nvPicPr>
          <p:cNvPr id="4" name="Picture 3"/>
          <p:cNvPicPr>
            <a:picLocks noChangeAspect="1"/>
          </p:cNvPicPr>
          <p:nvPr/>
        </p:nvPicPr>
        <p:blipFill>
          <a:blip r:embed="rId2"/>
          <a:stretch>
            <a:fillRect/>
          </a:stretch>
        </p:blipFill>
        <p:spPr>
          <a:xfrm>
            <a:off x="9916731" y="5743977"/>
            <a:ext cx="2291693" cy="574657"/>
          </a:xfrm>
          <a:prstGeom prst="rect">
            <a:avLst/>
          </a:prstGeom>
        </p:spPr>
      </p:pic>
    </p:spTree>
    <p:extLst>
      <p:ext uri="{BB962C8B-B14F-4D97-AF65-F5344CB8AC3E}">
        <p14:creationId xmlns:p14="http://schemas.microsoft.com/office/powerpoint/2010/main" val="333478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BAE6FE-D72C-47A9-AB00-47F55AE1AB45}"/>
              </a:ext>
            </a:extLst>
          </p:cNvPr>
          <p:cNvSpPr/>
          <p:nvPr/>
        </p:nvSpPr>
        <p:spPr>
          <a:xfrm>
            <a:off x="1394624" y="1533593"/>
            <a:ext cx="9584754" cy="2585323"/>
          </a:xfrm>
          <a:prstGeom prst="rect">
            <a:avLst/>
          </a:prstGeom>
        </p:spPr>
        <p:txBody>
          <a:bodyPr wrap="square">
            <a:spAutoFit/>
          </a:bodyPr>
          <a:lstStyle/>
          <a:p>
            <a:pPr algn="ctr"/>
            <a:r>
              <a:rPr lang="en-IN" sz="5400" b="1" dirty="0">
                <a:latin typeface="Times New Roman" panose="02020603050405020304" pitchFamily="18" charset="0"/>
                <a:cs typeface="Times New Roman" panose="02020603050405020304" pitchFamily="18" charset="0"/>
              </a:rPr>
              <a:t>IMPACT  OF  ECONOMIC OFFENCES  LAWS  ON BUSINESS  ENTITIES</a:t>
            </a:r>
          </a:p>
        </p:txBody>
      </p:sp>
      <p:pic>
        <p:nvPicPr>
          <p:cNvPr id="3" name="Picture 2">
            <a:extLst>
              <a:ext uri="{FF2B5EF4-FFF2-40B4-BE49-F238E27FC236}">
                <a16:creationId xmlns:a16="http://schemas.microsoft.com/office/drawing/2014/main" id="{3789D356-94A4-4131-9525-FFFD9FB561D4}"/>
              </a:ext>
            </a:extLst>
          </p:cNvPr>
          <p:cNvPicPr>
            <a:picLocks noChangeAspect="1"/>
          </p:cNvPicPr>
          <p:nvPr/>
        </p:nvPicPr>
        <p:blipFill>
          <a:blip r:embed="rId2"/>
          <a:stretch>
            <a:fillRect/>
          </a:stretch>
        </p:blipFill>
        <p:spPr>
          <a:xfrm>
            <a:off x="9452541" y="5324407"/>
            <a:ext cx="2450008" cy="779026"/>
          </a:xfrm>
          <a:prstGeom prst="rect">
            <a:avLst/>
          </a:prstGeom>
        </p:spPr>
      </p:pic>
    </p:spTree>
    <p:extLst>
      <p:ext uri="{BB962C8B-B14F-4D97-AF65-F5344CB8AC3E}">
        <p14:creationId xmlns:p14="http://schemas.microsoft.com/office/powerpoint/2010/main" val="2917080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562" y="1524719"/>
            <a:ext cx="10124536" cy="4441216"/>
          </a:xfrm>
          <a:prstGeom prst="rect">
            <a:avLst/>
          </a:prstGeom>
        </p:spPr>
        <p:txBody>
          <a:bodyPr wrap="square">
            <a:spAutoFit/>
          </a:bodyPr>
          <a:lstStyle/>
          <a:p>
            <a:pPr>
              <a:lnSpc>
                <a:spcPct val="115000"/>
              </a:lnSpc>
              <a:spcAft>
                <a:spcPts val="1000"/>
              </a:spcAft>
            </a:pPr>
            <a:r>
              <a:rPr lang="en-IN" sz="2800" dirty="0">
                <a:effectLst/>
                <a:latin typeface="Calibri" panose="020F0502020204030204" pitchFamily="34" charset="0"/>
                <a:ea typeface="Calibri" panose="020F0502020204030204" pitchFamily="34" charset="0"/>
                <a:cs typeface="Mangal" panose="02040503050203030202" pitchFamily="18" charset="0"/>
              </a:rPr>
              <a:t>•	</a:t>
            </a:r>
            <a:r>
              <a:rPr lang="en-IN" sz="3200" b="1" dirty="0">
                <a:effectLst/>
                <a:latin typeface="Calibri" panose="020F0502020204030204" pitchFamily="34" charset="0"/>
                <a:ea typeface="Calibri" panose="020F0502020204030204" pitchFamily="34" charset="0"/>
                <a:cs typeface="Mangal" panose="02040503050203030202" pitchFamily="18" charset="0"/>
              </a:rPr>
              <a:t>Retrospective Operation</a:t>
            </a:r>
            <a:r>
              <a:rPr lang="en-IN" sz="3200" dirty="0">
                <a:effectLst/>
                <a:latin typeface="Calibri" panose="020F0502020204030204" pitchFamily="34" charset="0"/>
                <a:ea typeface="Calibri" panose="020F0502020204030204" pitchFamily="34" charset="0"/>
                <a:cs typeface="Mangal" panose="02040503050203030202" pitchFamily="18" charset="0"/>
              </a:rPr>
              <a:t>: It attempts to cover old transactions done </a:t>
            </a:r>
            <a:r>
              <a:rPr lang="en-IN" sz="3200" b="1" u="sng" dirty="0">
                <a:effectLst/>
                <a:latin typeface="Calibri" panose="020F0502020204030204" pitchFamily="34" charset="0"/>
                <a:ea typeface="Calibri" panose="020F0502020204030204" pitchFamily="34" charset="0"/>
                <a:cs typeface="Mangal" panose="02040503050203030202" pitchFamily="18" charset="0"/>
              </a:rPr>
              <a:t>even prior to 1.11.2016 </a:t>
            </a:r>
            <a:r>
              <a:rPr lang="en-IN" sz="3200" dirty="0">
                <a:effectLst/>
                <a:latin typeface="Calibri" panose="020F0502020204030204" pitchFamily="34" charset="0"/>
                <a:ea typeface="Calibri" panose="020F0502020204030204" pitchFamily="34" charset="0"/>
                <a:cs typeface="Mangal" panose="02040503050203030202" pitchFamily="18" charset="0"/>
              </a:rPr>
              <a:t>(date of notification of new law).</a:t>
            </a:r>
          </a:p>
          <a:p>
            <a:pPr>
              <a:lnSpc>
                <a:spcPct val="115000"/>
              </a:lnSpc>
              <a:spcAft>
                <a:spcPts val="1000"/>
              </a:spcAft>
            </a:pPr>
            <a:endParaRPr lang="en-IN" sz="3200" dirty="0">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•Word – ‘held’ used in current definition of benami property. It covers ‘held’ as on date.	</a:t>
            </a:r>
            <a:endParaRPr lang="en-IN" sz="3200" b="1" u="sng" dirty="0">
              <a:effectLst/>
              <a:latin typeface="Calibri" panose="020F0502020204030204" pitchFamily="34" charset="0"/>
              <a:ea typeface="Calibri" panose="020F0502020204030204" pitchFamily="34" charset="0"/>
              <a:cs typeface="Mangal" panose="02040503050203030202" pitchFamily="18" charset="0"/>
            </a:endParaRPr>
          </a:p>
          <a:p>
            <a:pPr>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	</a:t>
            </a:r>
          </a:p>
        </p:txBody>
      </p:sp>
      <p:sp>
        <p:nvSpPr>
          <p:cNvPr id="3" name="TextBox 2"/>
          <p:cNvSpPr txBox="1"/>
          <p:nvPr/>
        </p:nvSpPr>
        <p:spPr>
          <a:xfrm>
            <a:off x="2242868" y="267418"/>
            <a:ext cx="7599871" cy="861774"/>
          </a:xfrm>
          <a:prstGeom prst="rect">
            <a:avLst/>
          </a:prstGeom>
          <a:noFill/>
        </p:spPr>
        <p:txBody>
          <a:bodyPr wrap="square" rtlCol="0">
            <a:spAutoFit/>
          </a:bodyPr>
          <a:lstStyle/>
          <a:p>
            <a:r>
              <a:rPr lang="en-IN" sz="3200" b="1" u="sng" dirty="0">
                <a:effectLst/>
                <a:latin typeface="Calibri" panose="020F0502020204030204" pitchFamily="34" charset="0"/>
                <a:ea typeface="Calibri" panose="020F0502020204030204" pitchFamily="34" charset="0"/>
                <a:cs typeface="Mangal" panose="02040503050203030202" pitchFamily="18" charset="0"/>
              </a:rPr>
              <a:t>Few Startling Facts about New Benami Law:</a:t>
            </a:r>
          </a:p>
          <a:p>
            <a:endParaRPr lang="en-IN" dirty="0"/>
          </a:p>
        </p:txBody>
      </p:sp>
      <p:pic>
        <p:nvPicPr>
          <p:cNvPr id="4" name="Picture 3"/>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145361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966" y="1121769"/>
            <a:ext cx="11658344" cy="4154984"/>
          </a:xfrm>
          <a:prstGeom prst="rect">
            <a:avLst/>
          </a:prstGeom>
        </p:spPr>
        <p:txBody>
          <a:bodyPr wrap="square">
            <a:spAutoFit/>
          </a:bodyPr>
          <a:lstStyle/>
          <a:p>
            <a:pPr algn="ctr"/>
            <a:r>
              <a:rPr lang="en-IN" sz="4400" b="1" dirty="0">
                <a:latin typeface="Calibri" panose="020F0502020204030204" pitchFamily="34" charset="0"/>
                <a:ea typeface="Calibri" panose="020F0502020204030204" pitchFamily="34" charset="0"/>
                <a:cs typeface="Mangal" panose="02040503050203030202" pitchFamily="18" charset="0"/>
              </a:rPr>
              <a:t>No Future Time Limit</a:t>
            </a:r>
            <a:r>
              <a:rPr lang="en-IN" sz="4400" dirty="0">
                <a:latin typeface="Calibri" panose="020F0502020204030204" pitchFamily="34" charset="0"/>
                <a:ea typeface="Calibri" panose="020F0502020204030204" pitchFamily="34" charset="0"/>
                <a:cs typeface="Mangal" panose="02040503050203030202" pitchFamily="18" charset="0"/>
              </a:rPr>
              <a:t> </a:t>
            </a:r>
          </a:p>
          <a:p>
            <a:r>
              <a:rPr lang="en-IN" sz="4400" dirty="0">
                <a:latin typeface="Calibri" panose="020F0502020204030204" pitchFamily="34" charset="0"/>
                <a:ea typeface="Calibri" panose="020F0502020204030204" pitchFamily="34" charset="0"/>
                <a:cs typeface="Mangal" panose="02040503050203030202" pitchFamily="18" charset="0"/>
              </a:rPr>
              <a:t>There is no future time limit for taking action under the new law for transaction being done now. Thus, it is essential to ensure for the buyers that property being purchased is </a:t>
            </a:r>
            <a:r>
              <a:rPr lang="en-IN" sz="4400" b="1" u="sng" dirty="0">
                <a:latin typeface="Calibri" panose="020F0502020204030204" pitchFamily="34" charset="0"/>
                <a:ea typeface="Calibri" panose="020F0502020204030204" pitchFamily="34" charset="0"/>
                <a:cs typeface="Mangal" panose="02040503050203030202" pitchFamily="18" charset="0"/>
              </a:rPr>
              <a:t>NOT a benami property.</a:t>
            </a:r>
            <a:endParaRPr lang="en-IN" sz="4400" dirty="0"/>
          </a:p>
        </p:txBody>
      </p:sp>
      <p:pic>
        <p:nvPicPr>
          <p:cNvPr id="3" name="Picture 2"/>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969446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6816" y="113456"/>
            <a:ext cx="10783018" cy="6635663"/>
          </a:xfrm>
          <a:prstGeom prst="rect">
            <a:avLst/>
          </a:prstGeom>
        </p:spPr>
        <p:txBody>
          <a:bodyPr wrap="square">
            <a:spAutoFit/>
          </a:bodyPr>
          <a:lstStyle/>
          <a:p>
            <a:pPr marL="457200" indent="-457200" algn="just">
              <a:lnSpc>
                <a:spcPct val="115000"/>
              </a:lnSpc>
              <a:spcAft>
                <a:spcPts val="1000"/>
              </a:spcAft>
              <a:buFont typeface="Arial" panose="020B0604020202020204" pitchFamily="34" charset="0"/>
              <a:buChar char="•"/>
            </a:pPr>
            <a:r>
              <a:rPr lang="en-IN" sz="4800" b="1" dirty="0">
                <a:effectLst/>
                <a:latin typeface="Calibri" panose="020F0502020204030204" pitchFamily="34" charset="0"/>
                <a:ea typeface="Calibri" panose="020F0502020204030204" pitchFamily="34" charset="0"/>
                <a:cs typeface="Mangal" panose="02040503050203030202" pitchFamily="18" charset="0"/>
              </a:rPr>
              <a:t>Any Property Covered</a:t>
            </a:r>
            <a:r>
              <a:rPr lang="en-IN" sz="4800" dirty="0">
                <a:effectLst/>
                <a:latin typeface="Calibri" panose="020F0502020204030204" pitchFamily="34" charset="0"/>
                <a:ea typeface="Calibri" panose="020F0502020204030204" pitchFamily="34" charset="0"/>
                <a:cs typeface="Mangal" panose="02040503050203030202" pitchFamily="18" charset="0"/>
              </a:rPr>
              <a:t>: It covers not only immovable properties like land &amp; building but also movable and other assets e.g. </a:t>
            </a:r>
            <a:r>
              <a:rPr lang="en-IN" sz="4800" b="1" u="sng" dirty="0">
                <a:effectLst/>
                <a:latin typeface="Calibri" panose="020F0502020204030204" pitchFamily="34" charset="0"/>
                <a:ea typeface="Calibri" panose="020F0502020204030204" pitchFamily="34" charset="0"/>
                <a:cs typeface="Mangal" panose="02040503050203030202" pitchFamily="18" charset="0"/>
              </a:rPr>
              <a:t>shares, FDRs, bank accounts, Gold </a:t>
            </a:r>
            <a:r>
              <a:rPr lang="en-IN" sz="4800" dirty="0">
                <a:effectLst/>
                <a:latin typeface="Calibri" panose="020F0502020204030204" pitchFamily="34" charset="0"/>
                <a:ea typeface="Calibri" panose="020F0502020204030204" pitchFamily="34" charset="0"/>
                <a:cs typeface="Mangal" panose="02040503050203030202" pitchFamily="18" charset="0"/>
              </a:rPr>
              <a:t>etc.</a:t>
            </a:r>
          </a:p>
          <a:p>
            <a:pPr marL="457200" indent="-457200" algn="just">
              <a:lnSpc>
                <a:spcPct val="115000"/>
              </a:lnSpc>
              <a:spcAft>
                <a:spcPts val="1000"/>
              </a:spcAft>
              <a:buFont typeface="Arial" panose="020B0604020202020204" pitchFamily="34" charset="0"/>
              <a:buChar char="•"/>
            </a:pPr>
            <a:endParaRPr lang="en-IN" sz="3600" dirty="0">
              <a:latin typeface="Calibri" panose="020F0502020204030204" pitchFamily="34" charset="0"/>
              <a:ea typeface="Calibri" panose="020F0502020204030204" pitchFamily="34" charset="0"/>
              <a:cs typeface="Mangal" panose="02040503050203030202" pitchFamily="18" charset="0"/>
            </a:endParaRPr>
          </a:p>
          <a:p>
            <a:pPr marL="457200" indent="-457200" algn="just">
              <a:lnSpc>
                <a:spcPct val="115000"/>
              </a:lnSpc>
              <a:spcAft>
                <a:spcPts val="1000"/>
              </a:spcAft>
              <a:buFont typeface="Arial" panose="020B0604020202020204" pitchFamily="34" charset="0"/>
              <a:buChar char="•"/>
            </a:pPr>
            <a:endParaRPr lang="en-IN" sz="3600" dirty="0">
              <a:effectLst/>
              <a:latin typeface="Calibri" panose="020F0502020204030204" pitchFamily="34" charset="0"/>
              <a:ea typeface="Calibri" panose="020F0502020204030204" pitchFamily="34" charset="0"/>
              <a:cs typeface="Mangal" panose="02040503050203030202" pitchFamily="18" charset="0"/>
            </a:endParaRPr>
          </a:p>
          <a:p>
            <a:pPr marL="457200" indent="-457200" algn="just">
              <a:lnSpc>
                <a:spcPct val="115000"/>
              </a:lnSpc>
              <a:spcAft>
                <a:spcPts val="1000"/>
              </a:spcAft>
              <a:buFont typeface="Arial" panose="020B0604020202020204" pitchFamily="34" charset="0"/>
              <a:buChar char="•"/>
            </a:pPr>
            <a:endParaRPr lang="en-IN" sz="36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3355" y="3664802"/>
            <a:ext cx="3994032" cy="2113472"/>
          </a:xfrm>
          <a:prstGeom prst="rect">
            <a:avLst/>
          </a:prstGeom>
        </p:spPr>
      </p:pic>
      <p:pic>
        <p:nvPicPr>
          <p:cNvPr id="5" name="Picture 4"/>
          <p:cNvPicPr>
            <a:picLocks noChangeAspect="1"/>
          </p:cNvPicPr>
          <p:nvPr/>
        </p:nvPicPr>
        <p:blipFill>
          <a:blip r:embed="rId3"/>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7409545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7586" y="415975"/>
            <a:ext cx="11205712" cy="6140142"/>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IN" sz="3200" b="1" dirty="0"/>
              <a:t>Any Class</a:t>
            </a:r>
            <a:r>
              <a:rPr lang="en-IN" sz="3200" dirty="0"/>
              <a:t>: It may hit not only rich but poor also, as it has </a:t>
            </a:r>
            <a:r>
              <a:rPr lang="en-IN" sz="3200" b="1" u="sng" dirty="0"/>
              <a:t>no threshold limit.</a:t>
            </a:r>
          </a:p>
          <a:p>
            <a:pPr marL="285750" indent="-285750" algn="just">
              <a:lnSpc>
                <a:spcPct val="115000"/>
              </a:lnSpc>
              <a:spcAft>
                <a:spcPts val="1000"/>
              </a:spcAft>
              <a:buFont typeface="Arial" panose="020B0604020202020204" pitchFamily="34" charset="0"/>
              <a:buChar char="•"/>
            </a:pPr>
            <a:r>
              <a:rPr lang="en-IN" sz="3200" dirty="0">
                <a:effectLst/>
                <a:latin typeface="Calibri" panose="020F0502020204030204" pitchFamily="34" charset="0"/>
                <a:ea typeface="Calibri" panose="020F0502020204030204" pitchFamily="34" charset="0"/>
                <a:cs typeface="Mangal" panose="02040503050203030202" pitchFamily="18" charset="0"/>
              </a:rPr>
              <a:t>It may affect </a:t>
            </a:r>
            <a:r>
              <a:rPr lang="en-IN" sz="3200" b="1" u="sng" dirty="0">
                <a:effectLst/>
                <a:latin typeface="Calibri" panose="020F0502020204030204" pitchFamily="34" charset="0"/>
                <a:ea typeface="Calibri" panose="020F0502020204030204" pitchFamily="34" charset="0"/>
                <a:cs typeface="Mangal" panose="02040503050203030202" pitchFamily="18" charset="0"/>
              </a:rPr>
              <a:t>not only urban people but rural also,</a:t>
            </a:r>
            <a:r>
              <a:rPr lang="en-IN" sz="3200" dirty="0">
                <a:effectLst/>
                <a:latin typeface="Calibri" panose="020F0502020204030204" pitchFamily="34" charset="0"/>
                <a:ea typeface="Calibri" panose="020F0502020204030204" pitchFamily="34" charset="0"/>
                <a:cs typeface="Mangal" panose="02040503050203030202" pitchFamily="18" charset="0"/>
              </a:rPr>
              <a:t> as it extends to whole of India.</a:t>
            </a:r>
          </a:p>
          <a:p>
            <a:pPr marL="285750" indent="-285750" algn="just">
              <a:lnSpc>
                <a:spcPct val="115000"/>
              </a:lnSpc>
              <a:spcAft>
                <a:spcPts val="1000"/>
              </a:spcAft>
              <a:buFont typeface="Arial" panose="020B0604020202020204" pitchFamily="34" charset="0"/>
              <a:buChar char="•"/>
            </a:pPr>
            <a:r>
              <a:rPr lang="en-IN" sz="3200" b="1" dirty="0"/>
              <a:t>Any Profile</a:t>
            </a:r>
            <a:r>
              <a:rPr lang="en-IN" sz="3200" dirty="0"/>
              <a:t>: It is troubling not only errant politicians, but also officers in the public service or otherwise, </a:t>
            </a:r>
            <a:r>
              <a:rPr lang="en-IN" sz="3200" b="1" dirty="0"/>
              <a:t>businessmen, employees of PSUs as well as private sectors</a:t>
            </a:r>
            <a:r>
              <a:rPr lang="en-IN" sz="3200" dirty="0"/>
              <a:t> and every else who may possess wealth in the form of properties not found registered in their names.</a:t>
            </a:r>
          </a:p>
          <a:p>
            <a:pPr marL="285750" indent="-285750">
              <a:lnSpc>
                <a:spcPct val="115000"/>
              </a:lnSpc>
              <a:spcAft>
                <a:spcPts val="1000"/>
              </a:spcAft>
              <a:buFont typeface="Arial" panose="020B0604020202020204" pitchFamily="34" charset="0"/>
              <a:buChar char="•"/>
            </a:pPr>
            <a:endParaRPr lang="en-IN" sz="3200" dirty="0">
              <a:effectLst/>
              <a:latin typeface="Calibri" panose="020F0502020204030204" pitchFamily="34" charset="0"/>
              <a:ea typeface="Calibri" panose="020F0502020204030204" pitchFamily="34" charset="0"/>
              <a:cs typeface="Mangal" panose="02040503050203030202" pitchFamily="18" charset="0"/>
            </a:endParaRPr>
          </a:p>
        </p:txBody>
      </p:sp>
      <p:pic>
        <p:nvPicPr>
          <p:cNvPr id="3" name="Picture 2"/>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39930677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2825" y="539365"/>
            <a:ext cx="9730596" cy="2215991"/>
          </a:xfrm>
          <a:prstGeom prst="rect">
            <a:avLst/>
          </a:prstGeom>
        </p:spPr>
        <p:txBody>
          <a:bodyPr wrap="square">
            <a:spAutoFit/>
          </a:bodyPr>
          <a:lstStyle/>
          <a:p>
            <a:pPr marL="571500" indent="-571500" algn="just">
              <a:lnSpc>
                <a:spcPct val="115000"/>
              </a:lnSpc>
              <a:spcAft>
                <a:spcPts val="1000"/>
              </a:spcAft>
              <a:buFont typeface="Arial" panose="020B0604020202020204" pitchFamily="34" charset="0"/>
              <a:buChar char="•"/>
            </a:pPr>
            <a:r>
              <a:rPr lang="en-IN" sz="4000" b="1" dirty="0">
                <a:effectLst/>
                <a:latin typeface="Calibri" panose="020F0502020204030204" pitchFamily="34" charset="0"/>
                <a:ea typeface="Calibri" panose="020F0502020204030204" pitchFamily="34" charset="0"/>
                <a:cs typeface="Mangal" panose="02040503050203030202" pitchFamily="18" charset="0"/>
              </a:rPr>
              <a:t>Any Structure</a:t>
            </a:r>
            <a:r>
              <a:rPr lang="en-IN" sz="4000" dirty="0">
                <a:effectLst/>
                <a:latin typeface="Calibri" panose="020F0502020204030204" pitchFamily="34" charset="0"/>
                <a:ea typeface="Calibri" panose="020F0502020204030204" pitchFamily="34" charset="0"/>
                <a:cs typeface="Mangal" panose="02040503050203030202" pitchFamily="18" charset="0"/>
              </a:rPr>
              <a:t>: It is roping in </a:t>
            </a:r>
            <a:r>
              <a:rPr lang="en-IN" sz="4000" b="1" u="sng" dirty="0">
                <a:effectLst/>
                <a:latin typeface="Calibri" panose="020F0502020204030204" pitchFamily="34" charset="0"/>
                <a:ea typeface="Calibri" panose="020F0502020204030204" pitchFamily="34" charset="0"/>
                <a:cs typeface="Mangal" panose="02040503050203030202" pitchFamily="18" charset="0"/>
              </a:rPr>
              <a:t>corporate as well as non-corporate entities</a:t>
            </a:r>
            <a:r>
              <a:rPr lang="en-IN" sz="4000" dirty="0">
                <a:effectLst/>
                <a:latin typeface="Calibri" panose="020F0502020204030204" pitchFamily="34" charset="0"/>
                <a:ea typeface="Calibri" panose="020F0502020204030204" pitchFamily="34" charset="0"/>
                <a:cs typeface="Mangal" panose="02040503050203030202" pitchFamily="18" charset="0"/>
              </a:rPr>
              <a:t> and </a:t>
            </a:r>
            <a:r>
              <a:rPr lang="en-IN" sz="4000" b="1" u="sng" dirty="0">
                <a:effectLst/>
                <a:latin typeface="Calibri" panose="020F0502020204030204" pitchFamily="34" charset="0"/>
                <a:ea typeface="Calibri" panose="020F0502020204030204" pitchFamily="34" charset="0"/>
                <a:cs typeface="Mangal" panose="02040503050203030202" pitchFamily="18" charset="0"/>
              </a:rPr>
              <a:t>individuals </a:t>
            </a:r>
            <a:r>
              <a:rPr lang="en-IN" sz="4000" dirty="0">
                <a:effectLst/>
                <a:latin typeface="Calibri" panose="020F0502020204030204" pitchFamily="34" charset="0"/>
                <a:ea typeface="Calibri" panose="020F0502020204030204" pitchFamily="34" charset="0"/>
                <a:cs typeface="Mangal" panose="02040503050203030202" pitchFamily="18" charset="0"/>
              </a:rPr>
              <a:t>as well.</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0930" y="3392153"/>
            <a:ext cx="4209331" cy="2184639"/>
          </a:xfrm>
          <a:prstGeom prst="rect">
            <a:avLst/>
          </a:prstGeom>
        </p:spPr>
      </p:pic>
      <p:pic>
        <p:nvPicPr>
          <p:cNvPr id="4" name="Picture 3"/>
          <p:cNvPicPr>
            <a:picLocks noChangeAspect="1"/>
          </p:cNvPicPr>
          <p:nvPr/>
        </p:nvPicPr>
        <p:blipFill>
          <a:blip r:embed="rId3"/>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3248285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774" y="858073"/>
            <a:ext cx="9963510" cy="4879284"/>
          </a:xfrm>
          <a:prstGeom prst="rect">
            <a:avLst/>
          </a:prstGeom>
        </p:spPr>
        <p:txBody>
          <a:bodyPr wrap="square">
            <a:spAutoFit/>
          </a:bodyPr>
          <a:lstStyle/>
          <a:p>
            <a:pPr marL="285750" indent="-285750" algn="just">
              <a:lnSpc>
                <a:spcPct val="115000"/>
              </a:lnSpc>
              <a:spcAft>
                <a:spcPts val="1000"/>
              </a:spcAft>
              <a:buFont typeface="Arial" panose="020B0604020202020204" pitchFamily="34" charset="0"/>
              <a:buChar char="•"/>
            </a:pPr>
            <a:r>
              <a:rPr lang="en-IN" sz="3200" b="1" dirty="0">
                <a:effectLst/>
                <a:latin typeface="Calibri" panose="020F0502020204030204" pitchFamily="34" charset="0"/>
                <a:ea typeface="Calibri" panose="020F0502020204030204" pitchFamily="34" charset="0"/>
                <a:cs typeface="Mangal" panose="02040503050203030202" pitchFamily="18" charset="0"/>
              </a:rPr>
              <a:t>Any Intention</a:t>
            </a:r>
            <a:r>
              <a:rPr lang="en-IN" sz="3200" dirty="0">
                <a:effectLst/>
                <a:latin typeface="Calibri" panose="020F0502020204030204" pitchFamily="34" charset="0"/>
                <a:ea typeface="Calibri" panose="020F0502020204030204" pitchFamily="34" charset="0"/>
                <a:cs typeface="Mangal" panose="02040503050203030202" pitchFamily="18" charset="0"/>
              </a:rPr>
              <a:t>: Whether there was malafide intention of the offender </a:t>
            </a:r>
            <a:r>
              <a:rPr lang="en-IN" sz="3200" b="1" u="sng" dirty="0">
                <a:effectLst/>
                <a:latin typeface="Calibri" panose="020F0502020204030204" pitchFamily="34" charset="0"/>
                <a:ea typeface="Calibri" panose="020F0502020204030204" pitchFamily="34" charset="0"/>
                <a:cs typeface="Mangal" panose="02040503050203030202" pitchFamily="18" charset="0"/>
              </a:rPr>
              <a:t>or not</a:t>
            </a:r>
            <a:r>
              <a:rPr lang="en-IN" sz="3200" dirty="0">
                <a:effectLst/>
                <a:latin typeface="Calibri" panose="020F0502020204030204" pitchFamily="34" charset="0"/>
                <a:ea typeface="Calibri" panose="020F0502020204030204" pitchFamily="34" charset="0"/>
                <a:cs typeface="Mangal" panose="02040503050203030202" pitchFamily="18" charset="0"/>
              </a:rPr>
              <a:t>, if </a:t>
            </a:r>
            <a:r>
              <a:rPr lang="en-IN" sz="3200" dirty="0">
                <a:latin typeface="Calibri" panose="020F0502020204030204" pitchFamily="34" charset="0"/>
                <a:ea typeface="Calibri" panose="020F0502020204030204" pitchFamily="34" charset="0"/>
                <a:cs typeface="Mangal" panose="02040503050203030202" pitchFamily="18" charset="0"/>
              </a:rPr>
              <a:t>B</a:t>
            </a:r>
            <a:r>
              <a:rPr lang="en-IN" sz="3200" dirty="0">
                <a:effectLst/>
                <a:latin typeface="Calibri" panose="020F0502020204030204" pitchFamily="34" charset="0"/>
                <a:ea typeface="Calibri" panose="020F0502020204030204" pitchFamily="34" charset="0"/>
                <a:cs typeface="Mangal" panose="02040503050203030202" pitchFamily="18" charset="0"/>
              </a:rPr>
              <a:t>enami transaction has been done, then property transferred/held as Benami may be acquired/confiscated under this law.</a:t>
            </a:r>
          </a:p>
          <a:p>
            <a:pPr algn="just">
              <a:lnSpc>
                <a:spcPct val="115000"/>
              </a:lnSpc>
              <a:spcAft>
                <a:spcPts val="1000"/>
              </a:spcAft>
            </a:pPr>
            <a:endParaRPr lang="en-IN" sz="3200" dirty="0">
              <a:effectLst/>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    </a:t>
            </a:r>
            <a:r>
              <a:rPr lang="en-IN" sz="3200" b="1" dirty="0">
                <a:effectLst/>
                <a:latin typeface="Calibri" panose="020F0502020204030204" pitchFamily="34" charset="0"/>
                <a:ea typeface="Calibri" panose="020F0502020204030204" pitchFamily="34" charset="0"/>
                <a:cs typeface="Mangal" panose="02040503050203030202" pitchFamily="18" charset="0"/>
              </a:rPr>
              <a:t>Any Motive</a:t>
            </a:r>
            <a:r>
              <a:rPr lang="en-IN" sz="3200" dirty="0">
                <a:effectLst/>
                <a:latin typeface="Calibri" panose="020F0502020204030204" pitchFamily="34" charset="0"/>
                <a:ea typeface="Calibri" panose="020F0502020204030204" pitchFamily="34" charset="0"/>
                <a:cs typeface="Mangal" panose="02040503050203030202" pitchFamily="18" charset="0"/>
              </a:rPr>
              <a:t>: Intention or motive may be relevant for prosecution u/s 53, </a:t>
            </a:r>
            <a:r>
              <a:rPr lang="en-IN" sz="3200" b="1" u="sng" dirty="0">
                <a:effectLst/>
                <a:latin typeface="Calibri" panose="020F0502020204030204" pitchFamily="34" charset="0"/>
                <a:ea typeface="Calibri" panose="020F0502020204030204" pitchFamily="34" charset="0"/>
                <a:cs typeface="Mangal" panose="02040503050203030202" pitchFamily="18" charset="0"/>
              </a:rPr>
              <a:t>but not for acquisition/confiscation of the property.</a:t>
            </a:r>
          </a:p>
        </p:txBody>
      </p:sp>
      <p:pic>
        <p:nvPicPr>
          <p:cNvPr id="3" name="Picture 2"/>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4263230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642" y="916378"/>
            <a:ext cx="10938294" cy="4724370"/>
          </a:xfrm>
          <a:prstGeom prst="rect">
            <a:avLst/>
          </a:prstGeom>
        </p:spPr>
        <p:txBody>
          <a:bodyPr wrap="square">
            <a:spAutoFit/>
          </a:bodyPr>
          <a:lstStyle/>
          <a:p>
            <a:pPr algn="just">
              <a:lnSpc>
                <a:spcPct val="115000"/>
              </a:lnSpc>
              <a:spcAft>
                <a:spcPts val="1000"/>
              </a:spcAft>
            </a:pPr>
            <a:r>
              <a:rPr lang="en-IN" sz="4000" b="1" dirty="0">
                <a:effectLst/>
                <a:latin typeface="Calibri" panose="020F0502020204030204" pitchFamily="34" charset="0"/>
                <a:ea typeface="Calibri" panose="020F0502020204030204" pitchFamily="34" charset="0"/>
                <a:cs typeface="Mangal" panose="02040503050203030202" pitchFamily="18" charset="0"/>
              </a:rPr>
              <a:t>Inadequate Protection </a:t>
            </a:r>
          </a:p>
          <a:p>
            <a:pPr algn="just">
              <a:lnSpc>
                <a:spcPct val="115000"/>
              </a:lnSpc>
              <a:spcAft>
                <a:spcPts val="1000"/>
              </a:spcAft>
            </a:pPr>
            <a:r>
              <a:rPr lang="en-IN" sz="4000" b="1" dirty="0">
                <a:effectLst/>
                <a:latin typeface="Calibri" panose="020F0502020204030204" pitchFamily="34" charset="0"/>
                <a:ea typeface="Calibri" panose="020F0502020204030204" pitchFamily="34" charset="0"/>
                <a:cs typeface="Mangal" panose="02040503050203030202" pitchFamily="18" charset="0"/>
              </a:rPr>
              <a:t>for </a:t>
            </a:r>
            <a:r>
              <a:rPr lang="en-IN" sz="4000" b="1" dirty="0">
                <a:latin typeface="Calibri" panose="020F0502020204030204" pitchFamily="34" charset="0"/>
                <a:ea typeface="Calibri" panose="020F0502020204030204" pitchFamily="34" charset="0"/>
                <a:cs typeface="Mangal" panose="02040503050203030202" pitchFamily="18" charset="0"/>
              </a:rPr>
              <a:t>B</a:t>
            </a:r>
            <a:r>
              <a:rPr lang="en-IN" sz="4000" b="1" dirty="0">
                <a:effectLst/>
                <a:latin typeface="Calibri" panose="020F0502020204030204" pitchFamily="34" charset="0"/>
                <a:ea typeface="Calibri" panose="020F0502020204030204" pitchFamily="34" charset="0"/>
                <a:cs typeface="Mangal" panose="02040503050203030202" pitchFamily="18" charset="0"/>
              </a:rPr>
              <a:t>onafide Purchasers</a:t>
            </a:r>
            <a:r>
              <a:rPr lang="en-IN" sz="4000" dirty="0">
                <a:effectLst/>
                <a:latin typeface="Calibri" panose="020F0502020204030204" pitchFamily="34" charset="0"/>
                <a:ea typeface="Calibri" panose="020F0502020204030204" pitchFamily="34" charset="0"/>
                <a:cs typeface="Mangal" panose="02040503050203030202" pitchFamily="18" charset="0"/>
              </a:rPr>
              <a:t>:</a:t>
            </a:r>
          </a:p>
          <a:p>
            <a:pPr algn="just">
              <a:lnSpc>
                <a:spcPct val="115000"/>
              </a:lnSpc>
              <a:spcAft>
                <a:spcPts val="1000"/>
              </a:spcAft>
            </a:pPr>
            <a:endParaRPr lang="en-IN" sz="4000" dirty="0">
              <a:latin typeface="Calibri" panose="020F0502020204030204" pitchFamily="34" charset="0"/>
              <a:ea typeface="Calibri" panose="020F0502020204030204" pitchFamily="34" charset="0"/>
              <a:cs typeface="Mangal" panose="02040503050203030202" pitchFamily="18" charset="0"/>
            </a:endParaRPr>
          </a:p>
          <a:p>
            <a:pPr algn="just">
              <a:lnSpc>
                <a:spcPct val="115000"/>
              </a:lnSpc>
              <a:spcAft>
                <a:spcPts val="1000"/>
              </a:spcAft>
            </a:pPr>
            <a:r>
              <a:rPr lang="en-IN" sz="4000" dirty="0">
                <a:effectLst/>
                <a:latin typeface="Calibri" panose="020F0502020204030204" pitchFamily="34" charset="0"/>
                <a:ea typeface="Calibri" panose="020F0502020204030204" pitchFamily="34" charset="0"/>
                <a:cs typeface="Mangal" panose="02040503050203030202" pitchFamily="18" charset="0"/>
              </a:rPr>
              <a:t> Though protection has been provided to the purchasers of bonafide properties, but it is </a:t>
            </a:r>
            <a:r>
              <a:rPr lang="en-IN" sz="4000" b="1" u="sng" dirty="0">
                <a:effectLst/>
                <a:latin typeface="Calibri" panose="020F0502020204030204" pitchFamily="34" charset="0"/>
                <a:ea typeface="Calibri" panose="020F0502020204030204" pitchFamily="34" charset="0"/>
                <a:cs typeface="Mangal" panose="02040503050203030202" pitchFamily="18" charset="0"/>
              </a:rPr>
              <a:t>neither absolute nor free from ifs and buts.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8778" y="916378"/>
            <a:ext cx="2793880" cy="2609850"/>
          </a:xfrm>
          <a:prstGeom prst="rect">
            <a:avLst/>
          </a:prstGeom>
        </p:spPr>
      </p:pic>
      <p:pic>
        <p:nvPicPr>
          <p:cNvPr id="4" name="Picture 3"/>
          <p:cNvPicPr>
            <a:picLocks noChangeAspect="1"/>
          </p:cNvPicPr>
          <p:nvPr/>
        </p:nvPicPr>
        <p:blipFill>
          <a:blip r:embed="rId3"/>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32986225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21434" y="360847"/>
            <a:ext cx="9549441" cy="5408147"/>
          </a:xfrm>
          <a:prstGeom prst="rect">
            <a:avLst/>
          </a:prstGeom>
        </p:spPr>
        <p:txBody>
          <a:bodyPr wrap="square">
            <a:spAutoFit/>
          </a:bodyPr>
          <a:lstStyle/>
          <a:p>
            <a:pPr algn="ctr">
              <a:lnSpc>
                <a:spcPct val="115000"/>
              </a:lnSpc>
              <a:spcAft>
                <a:spcPts val="1000"/>
              </a:spcAft>
            </a:pPr>
            <a:r>
              <a:rPr lang="en-IN" sz="3600" b="1" dirty="0">
                <a:effectLst/>
                <a:latin typeface="Calibri" panose="020F0502020204030204" pitchFamily="34" charset="0"/>
                <a:ea typeface="Calibri" panose="020F0502020204030204" pitchFamily="34" charset="0"/>
                <a:cs typeface="Mangal" panose="02040503050203030202" pitchFamily="18" charset="0"/>
              </a:rPr>
              <a:t>Makes no distinction between </a:t>
            </a:r>
          </a:p>
          <a:p>
            <a:pPr algn="ctr">
              <a:lnSpc>
                <a:spcPct val="115000"/>
              </a:lnSpc>
              <a:spcAft>
                <a:spcPts val="1000"/>
              </a:spcAft>
            </a:pPr>
            <a:r>
              <a:rPr lang="en-IN" sz="3600" b="1" dirty="0">
                <a:effectLst/>
                <a:latin typeface="Calibri" panose="020F0502020204030204" pitchFamily="34" charset="0"/>
                <a:ea typeface="Calibri" panose="020F0502020204030204" pitchFamily="34" charset="0"/>
                <a:cs typeface="Mangal" panose="02040503050203030202" pitchFamily="18" charset="0"/>
              </a:rPr>
              <a:t>‘Black </a:t>
            </a:r>
            <a:r>
              <a:rPr lang="en-IN" sz="3600" b="1" dirty="0">
                <a:latin typeface="Calibri" panose="020F0502020204030204" pitchFamily="34" charset="0"/>
                <a:ea typeface="Calibri" panose="020F0502020204030204" pitchFamily="34" charset="0"/>
                <a:cs typeface="Mangal" panose="02040503050203030202" pitchFamily="18" charset="0"/>
              </a:rPr>
              <a:t>M</a:t>
            </a:r>
            <a:r>
              <a:rPr lang="en-IN" sz="3600" b="1" dirty="0">
                <a:effectLst/>
                <a:latin typeface="Calibri" panose="020F0502020204030204" pitchFamily="34" charset="0"/>
                <a:ea typeface="Calibri" panose="020F0502020204030204" pitchFamily="34" charset="0"/>
                <a:cs typeface="Mangal" panose="02040503050203030202" pitchFamily="18" charset="0"/>
              </a:rPr>
              <a:t>oney’ and ‘Tax-</a:t>
            </a:r>
            <a:r>
              <a:rPr lang="en-IN" sz="3600" b="1" dirty="0">
                <a:latin typeface="Calibri" panose="020F0502020204030204" pitchFamily="34" charset="0"/>
                <a:ea typeface="Calibri" panose="020F0502020204030204" pitchFamily="34" charset="0"/>
                <a:cs typeface="Mangal" panose="02040503050203030202" pitchFamily="18" charset="0"/>
              </a:rPr>
              <a:t>P</a:t>
            </a:r>
            <a:r>
              <a:rPr lang="en-IN" sz="3600" b="1" dirty="0">
                <a:effectLst/>
                <a:latin typeface="Calibri" panose="020F0502020204030204" pitchFamily="34" charset="0"/>
                <a:ea typeface="Calibri" panose="020F0502020204030204" pitchFamily="34" charset="0"/>
                <a:cs typeface="Mangal" panose="02040503050203030202" pitchFamily="18" charset="0"/>
              </a:rPr>
              <a:t>aid </a:t>
            </a:r>
            <a:r>
              <a:rPr lang="en-IN" sz="3600" b="1" dirty="0">
                <a:latin typeface="Calibri" panose="020F0502020204030204" pitchFamily="34" charset="0"/>
                <a:ea typeface="Calibri" panose="020F0502020204030204" pitchFamily="34" charset="0"/>
                <a:cs typeface="Mangal" panose="02040503050203030202" pitchFamily="18" charset="0"/>
              </a:rPr>
              <a:t>M</a:t>
            </a:r>
            <a:r>
              <a:rPr lang="en-IN" sz="3600" b="1" dirty="0">
                <a:effectLst/>
                <a:latin typeface="Calibri" panose="020F0502020204030204" pitchFamily="34" charset="0"/>
                <a:ea typeface="Calibri" panose="020F0502020204030204" pitchFamily="34" charset="0"/>
                <a:cs typeface="Mangal" panose="02040503050203030202" pitchFamily="18" charset="0"/>
              </a:rPr>
              <a:t>oney’</a:t>
            </a:r>
            <a:r>
              <a:rPr lang="en-IN" sz="3600" dirty="0">
                <a:effectLst/>
                <a:latin typeface="Calibri" panose="020F0502020204030204" pitchFamily="34" charset="0"/>
                <a:ea typeface="Calibri" panose="020F0502020204030204" pitchFamily="34" charset="0"/>
                <a:cs typeface="Mangal" panose="02040503050203030202" pitchFamily="18" charset="0"/>
              </a:rPr>
              <a:t>:</a:t>
            </a:r>
          </a:p>
          <a:p>
            <a:pPr algn="just">
              <a:lnSpc>
                <a:spcPct val="115000"/>
              </a:lnSpc>
              <a:spcAft>
                <a:spcPts val="1000"/>
              </a:spcAft>
            </a:pPr>
            <a:r>
              <a:rPr lang="en-IN" sz="3600" dirty="0">
                <a:effectLst/>
                <a:latin typeface="Calibri" panose="020F0502020204030204" pitchFamily="34" charset="0"/>
                <a:ea typeface="Calibri" panose="020F0502020204030204" pitchFamily="34" charset="0"/>
                <a:cs typeface="Mangal" panose="02040503050203030202" pitchFamily="18" charset="0"/>
              </a:rPr>
              <a:t> Any property held Benami shall be treated as Benami Property under the law and all consequences of its confiscation and prosecution of offenders shall follow </a:t>
            </a:r>
            <a:r>
              <a:rPr lang="en-IN" sz="3600" b="1" u="sng" dirty="0">
                <a:effectLst/>
                <a:latin typeface="Calibri" panose="020F0502020204030204" pitchFamily="34" charset="0"/>
                <a:ea typeface="Calibri" panose="020F0502020204030204" pitchFamily="34" charset="0"/>
                <a:cs typeface="Mangal" panose="02040503050203030202" pitchFamily="18" charset="0"/>
              </a:rPr>
              <a:t>irrespective of the fact whether BLACK MONEY was used or TAX-PAID MONEY was used.</a:t>
            </a:r>
          </a:p>
        </p:txBody>
      </p:sp>
      <p:pic>
        <p:nvPicPr>
          <p:cNvPr id="3" name="Picture 2"/>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1514543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00663" y="578914"/>
            <a:ext cx="9963509" cy="5284139"/>
          </a:xfrm>
          <a:prstGeom prst="rect">
            <a:avLst/>
          </a:prstGeom>
        </p:spPr>
        <p:txBody>
          <a:bodyPr wrap="square">
            <a:spAutoFit/>
          </a:bodyPr>
          <a:lstStyle/>
          <a:p>
            <a:pPr algn="just">
              <a:lnSpc>
                <a:spcPct val="115000"/>
              </a:lnSpc>
              <a:spcAft>
                <a:spcPts val="1000"/>
              </a:spcAft>
            </a:pPr>
            <a:r>
              <a:rPr lang="en-IN" sz="3200" b="1" dirty="0">
                <a:effectLst/>
                <a:latin typeface="Calibri" panose="020F0502020204030204" pitchFamily="34" charset="0"/>
                <a:ea typeface="Calibri" panose="020F0502020204030204" pitchFamily="34" charset="0"/>
                <a:cs typeface="Mangal" panose="02040503050203030202" pitchFamily="18" charset="0"/>
              </a:rPr>
              <a:t>                                    No U-Turn allowed</a:t>
            </a:r>
            <a:r>
              <a:rPr lang="en-IN" sz="3200" dirty="0">
                <a:effectLst/>
                <a:latin typeface="Calibri" panose="020F0502020204030204" pitchFamily="34" charset="0"/>
                <a:ea typeface="Calibri" panose="020F0502020204030204" pitchFamily="34" charset="0"/>
                <a:cs typeface="Mangal" panose="02040503050203030202" pitchFamily="18" charset="0"/>
              </a:rPr>
              <a:t>: </a:t>
            </a:r>
          </a:p>
          <a:p>
            <a:pPr algn="just">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 Once benami transactions is done and benami property is acquired, its </a:t>
            </a:r>
            <a:r>
              <a:rPr lang="en-IN" sz="3200" b="1" u="sng" dirty="0">
                <a:effectLst/>
                <a:latin typeface="Calibri" panose="020F0502020204030204" pitchFamily="34" charset="0"/>
                <a:ea typeface="Calibri" panose="020F0502020204030204" pitchFamily="34" charset="0"/>
                <a:cs typeface="Mangal" panose="02040503050203030202" pitchFamily="18" charset="0"/>
              </a:rPr>
              <a:t>re-transfer is not allowed </a:t>
            </a:r>
            <a:r>
              <a:rPr lang="en-IN" sz="3200" dirty="0">
                <a:effectLst/>
                <a:latin typeface="Calibri" panose="020F0502020204030204" pitchFamily="34" charset="0"/>
                <a:ea typeface="Calibri" panose="020F0502020204030204" pitchFamily="34" charset="0"/>
                <a:cs typeface="Mangal" panose="02040503050203030202" pitchFamily="18" charset="0"/>
              </a:rPr>
              <a:t>under the law. Thus, its correction or reversal is </a:t>
            </a:r>
            <a:r>
              <a:rPr lang="en-IN" sz="3200" b="1" u="sng" dirty="0">
                <a:effectLst/>
                <a:latin typeface="Calibri" panose="020F0502020204030204" pitchFamily="34" charset="0"/>
                <a:ea typeface="Calibri" panose="020F0502020204030204" pitchFamily="34" charset="0"/>
                <a:cs typeface="Mangal" panose="02040503050203030202" pitchFamily="18" charset="0"/>
              </a:rPr>
              <a:t>NOT</a:t>
            </a:r>
            <a:r>
              <a:rPr lang="en-IN" sz="3200" dirty="0">
                <a:effectLst/>
                <a:latin typeface="Calibri" panose="020F0502020204030204" pitchFamily="34" charset="0"/>
                <a:ea typeface="Calibri" panose="020F0502020204030204" pitchFamily="34" charset="0"/>
                <a:cs typeface="Mangal" panose="02040503050203030202" pitchFamily="18" charset="0"/>
              </a:rPr>
              <a:t> envisaged under the old or new law. There is no scope of confession or surrender or settlement or compounding etc. Thus, </a:t>
            </a:r>
            <a:r>
              <a:rPr lang="en-IN" sz="3200" b="1" u="sng" dirty="0">
                <a:effectLst/>
                <a:latin typeface="Calibri" panose="020F0502020204030204" pitchFamily="34" charset="0"/>
                <a:ea typeface="Calibri" panose="020F0502020204030204" pitchFamily="34" charset="0"/>
                <a:cs typeface="Mangal" panose="02040503050203030202" pitchFamily="18" charset="0"/>
              </a:rPr>
              <a:t>legal consequences of entering into the benami transaction are imminent </a:t>
            </a:r>
            <a:r>
              <a:rPr lang="en-IN" sz="3200" dirty="0">
                <a:effectLst/>
                <a:latin typeface="Calibri" panose="020F0502020204030204" pitchFamily="34" charset="0"/>
                <a:ea typeface="Calibri" panose="020F0502020204030204" pitchFamily="34" charset="0"/>
                <a:cs typeface="Mangal" panose="02040503050203030202" pitchFamily="18" charset="0"/>
              </a:rPr>
              <a:t>viz. confiscation of benami property and prosecution of the offender.</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83117" y="281585"/>
            <a:ext cx="1733910" cy="1086736"/>
          </a:xfrm>
          <a:prstGeom prst="rect">
            <a:avLst/>
          </a:prstGeom>
        </p:spPr>
      </p:pic>
      <p:pic>
        <p:nvPicPr>
          <p:cNvPr id="4" name="Picture 3"/>
          <p:cNvPicPr>
            <a:picLocks noChangeAspect="1"/>
          </p:cNvPicPr>
          <p:nvPr/>
        </p:nvPicPr>
        <p:blipFill>
          <a:blip r:embed="rId3"/>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4208743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7222" y="1676689"/>
            <a:ext cx="10210800" cy="4151521"/>
          </a:xfrm>
          <a:prstGeom prst="rect">
            <a:avLst/>
          </a:prstGeom>
        </p:spPr>
        <p:txBody>
          <a:bodyPr wrap="square">
            <a:spAutoFit/>
          </a:bodyPr>
          <a:lstStyle/>
          <a:p>
            <a:pPr algn="just">
              <a:lnSpc>
                <a:spcPct val="115000"/>
              </a:lnSpc>
              <a:spcAft>
                <a:spcPts val="1000"/>
              </a:spcAft>
            </a:pPr>
            <a:r>
              <a:rPr lang="en-IN" sz="3200" b="1" dirty="0">
                <a:effectLst/>
                <a:latin typeface="Calibri" panose="020F0502020204030204" pitchFamily="34" charset="0"/>
                <a:ea typeface="Calibri" panose="020F0502020204030204" pitchFamily="34" charset="0"/>
                <a:cs typeface="Mangal" panose="02040503050203030202" pitchFamily="18" charset="0"/>
              </a:rPr>
              <a:t>                                 Multiplier Effect: </a:t>
            </a:r>
          </a:p>
          <a:p>
            <a:pPr algn="just">
              <a:lnSpc>
                <a:spcPct val="115000"/>
              </a:lnSpc>
              <a:spcAft>
                <a:spcPts val="1000"/>
              </a:spcAft>
            </a:pPr>
            <a:r>
              <a:rPr lang="en-IN" sz="3200" dirty="0">
                <a:effectLst/>
                <a:latin typeface="Calibri" panose="020F0502020204030204" pitchFamily="34" charset="0"/>
                <a:ea typeface="Calibri" panose="020F0502020204030204" pitchFamily="34" charset="0"/>
                <a:cs typeface="Mangal" panose="02040503050203030202" pitchFamily="18" charset="0"/>
              </a:rPr>
              <a:t>Provisions of the Benami Law are in addition to provisions contained in any other law. These are not designed to be mutually exclusive. Thus, in any given situation </a:t>
            </a:r>
            <a:r>
              <a:rPr lang="en-IN" sz="3200" b="1" u="sng" dirty="0">
                <a:effectLst/>
                <a:latin typeface="Calibri" panose="020F0502020204030204" pitchFamily="34" charset="0"/>
                <a:ea typeface="Calibri" panose="020F0502020204030204" pitchFamily="34" charset="0"/>
                <a:cs typeface="Mangal" panose="02040503050203030202" pitchFamily="18" charset="0"/>
              </a:rPr>
              <a:t>all three laws i.e. Income Tax Law, PMLA as well as Benami Law can be invoked simultaneously</a:t>
            </a:r>
            <a:r>
              <a:rPr lang="en-IN" sz="3200" dirty="0">
                <a:effectLst/>
                <a:latin typeface="Calibri" panose="020F0502020204030204" pitchFamily="34" charset="0"/>
                <a:ea typeface="Calibri" panose="020F0502020204030204" pitchFamily="34" charset="0"/>
                <a:cs typeface="Mangal" panose="02040503050203030202" pitchFamily="18" charset="0"/>
              </a:rPr>
              <a:t> if violation has taken place or offence has been committed in respective laws.</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55505" y="193529"/>
            <a:ext cx="1443966" cy="1702699"/>
          </a:xfrm>
          <a:prstGeom prst="rect">
            <a:avLst/>
          </a:prstGeom>
        </p:spPr>
      </p:pic>
      <p:pic>
        <p:nvPicPr>
          <p:cNvPr id="4" name="Picture 3"/>
          <p:cNvPicPr>
            <a:picLocks noChangeAspect="1"/>
          </p:cNvPicPr>
          <p:nvPr/>
        </p:nvPicPr>
        <p:blipFill>
          <a:blip r:embed="rId3"/>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3959863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7288274" y="2029780"/>
            <a:ext cx="912228" cy="1374432"/>
          </a:xfrm>
          <a:prstGeom prst="rect">
            <a:avLst/>
          </a:prstGeom>
        </p:spPr>
        <p:txBody>
          <a:bodyPr vert="horz" wrap="square" lIns="0" tIns="8145" rIns="0" bIns="0" rtlCol="0">
            <a:spAutoFit/>
          </a:bodyPr>
          <a:lstStyle/>
          <a:p>
            <a:pPr marL="8145" marR="483784">
              <a:lnSpc>
                <a:spcPct val="117700"/>
              </a:lnSpc>
              <a:spcBef>
                <a:spcPts val="64"/>
              </a:spcBef>
            </a:pPr>
            <a:r>
              <a:rPr sz="1090" spc="-13" dirty="0">
                <a:solidFill>
                  <a:srgbClr val="FFFFFF"/>
                </a:solidFill>
                <a:latin typeface="Century Schoolbook"/>
                <a:cs typeface="Century Schoolbook"/>
              </a:rPr>
              <a:t>The </a:t>
            </a:r>
            <a:r>
              <a:rPr sz="1090" spc="-10" dirty="0">
                <a:solidFill>
                  <a:srgbClr val="FFFFFF"/>
                </a:solidFill>
                <a:latin typeface="Century Schoolbook"/>
                <a:cs typeface="Century Schoolbook"/>
              </a:rPr>
              <a:t> </a:t>
            </a:r>
            <a:r>
              <a:rPr sz="1090" spc="-13" dirty="0">
                <a:solidFill>
                  <a:srgbClr val="FFFFFF"/>
                </a:solidFill>
                <a:latin typeface="Century Schoolbook"/>
                <a:cs typeface="Century Schoolbook"/>
              </a:rPr>
              <a:t>26,134</a:t>
            </a:r>
            <a:endParaRPr sz="1090">
              <a:latin typeface="Century Schoolbook"/>
              <a:cs typeface="Century Schoolbook"/>
            </a:endParaRPr>
          </a:p>
          <a:p>
            <a:pPr marL="8145" marR="3258">
              <a:lnSpc>
                <a:spcPct val="117700"/>
              </a:lnSpc>
            </a:pPr>
            <a:r>
              <a:rPr sz="1090" spc="-13" dirty="0">
                <a:solidFill>
                  <a:srgbClr val="FFFFFF"/>
                </a:solidFill>
                <a:latin typeface="Century Schoolbook"/>
                <a:cs typeface="Century Schoolbook"/>
              </a:rPr>
              <a:t>Imprisonment  Clauses in </a:t>
            </a:r>
            <a:r>
              <a:rPr sz="1090" spc="-10" dirty="0">
                <a:solidFill>
                  <a:srgbClr val="FFFFFF"/>
                </a:solidFill>
                <a:latin typeface="Century Schoolbook"/>
                <a:cs typeface="Century Schoolbook"/>
              </a:rPr>
              <a:t> </a:t>
            </a:r>
            <a:r>
              <a:rPr sz="1090" spc="-13" dirty="0">
                <a:solidFill>
                  <a:srgbClr val="FFFFFF"/>
                </a:solidFill>
                <a:latin typeface="Century Schoolbook"/>
                <a:cs typeface="Century Schoolbook"/>
              </a:rPr>
              <a:t>India’s </a:t>
            </a:r>
            <a:r>
              <a:rPr sz="1090" spc="-10" dirty="0">
                <a:solidFill>
                  <a:srgbClr val="FFFFFF"/>
                </a:solidFill>
                <a:latin typeface="Century Schoolbook"/>
                <a:cs typeface="Century Schoolbook"/>
              </a:rPr>
              <a:t> </a:t>
            </a:r>
            <a:r>
              <a:rPr sz="1090" spc="-13" dirty="0">
                <a:solidFill>
                  <a:srgbClr val="FFFFFF"/>
                </a:solidFill>
                <a:latin typeface="Century Schoolbook"/>
                <a:cs typeface="Century Schoolbook"/>
              </a:rPr>
              <a:t>Business </a:t>
            </a:r>
            <a:r>
              <a:rPr sz="1090" spc="-10" dirty="0">
                <a:solidFill>
                  <a:srgbClr val="FFFFFF"/>
                </a:solidFill>
                <a:latin typeface="Century Schoolbook"/>
                <a:cs typeface="Century Schoolbook"/>
              </a:rPr>
              <a:t> </a:t>
            </a:r>
            <a:r>
              <a:rPr sz="1090" spc="-13" dirty="0">
                <a:solidFill>
                  <a:srgbClr val="FFFFFF"/>
                </a:solidFill>
                <a:latin typeface="Century Schoolbook"/>
                <a:cs typeface="Century Schoolbook"/>
              </a:rPr>
              <a:t>Laws</a:t>
            </a:r>
            <a:endParaRPr sz="1090">
              <a:latin typeface="Century Schoolbook"/>
              <a:cs typeface="Century Schoolbook"/>
            </a:endParaRPr>
          </a:p>
        </p:txBody>
      </p:sp>
      <p:grpSp>
        <p:nvGrpSpPr>
          <p:cNvPr id="3" name="object 3"/>
          <p:cNvGrpSpPr/>
          <p:nvPr/>
        </p:nvGrpSpPr>
        <p:grpSpPr>
          <a:xfrm>
            <a:off x="4044499" y="160823"/>
            <a:ext cx="4175887" cy="759919"/>
            <a:chOff x="579429" y="250765"/>
            <a:chExt cx="6511290" cy="1184910"/>
          </a:xfrm>
        </p:grpSpPr>
        <p:sp>
          <p:nvSpPr>
            <p:cNvPr id="4" name="object 4"/>
            <p:cNvSpPr/>
            <p:nvPr/>
          </p:nvSpPr>
          <p:spPr>
            <a:xfrm>
              <a:off x="579424" y="601154"/>
              <a:ext cx="1129665" cy="484505"/>
            </a:xfrm>
            <a:custGeom>
              <a:avLst/>
              <a:gdLst/>
              <a:ahLst/>
              <a:cxnLst/>
              <a:rect l="l" t="t" r="r" b="b"/>
              <a:pathLst>
                <a:path w="1129664" h="484505">
                  <a:moveTo>
                    <a:pt x="339572" y="130721"/>
                  </a:moveTo>
                  <a:lnTo>
                    <a:pt x="339521" y="127177"/>
                  </a:lnTo>
                  <a:lnTo>
                    <a:pt x="339394" y="123050"/>
                  </a:lnTo>
                  <a:lnTo>
                    <a:pt x="338086" y="112293"/>
                  </a:lnTo>
                  <a:lnTo>
                    <a:pt x="332206" y="116027"/>
                  </a:lnTo>
                  <a:lnTo>
                    <a:pt x="326694" y="119443"/>
                  </a:lnTo>
                  <a:lnTo>
                    <a:pt x="321767" y="122123"/>
                  </a:lnTo>
                  <a:lnTo>
                    <a:pt x="319455" y="127177"/>
                  </a:lnTo>
                  <a:lnTo>
                    <a:pt x="320471" y="129946"/>
                  </a:lnTo>
                  <a:lnTo>
                    <a:pt x="325145" y="132588"/>
                  </a:lnTo>
                  <a:lnTo>
                    <a:pt x="328117" y="130721"/>
                  </a:lnTo>
                  <a:lnTo>
                    <a:pt x="328574" y="137452"/>
                  </a:lnTo>
                  <a:lnTo>
                    <a:pt x="336854" y="134556"/>
                  </a:lnTo>
                  <a:lnTo>
                    <a:pt x="339572" y="130721"/>
                  </a:lnTo>
                  <a:close/>
                </a:path>
                <a:path w="1129664" h="484505">
                  <a:moveTo>
                    <a:pt x="480504" y="241935"/>
                  </a:moveTo>
                  <a:lnTo>
                    <a:pt x="475526" y="193306"/>
                  </a:lnTo>
                  <a:lnTo>
                    <a:pt x="461378" y="148082"/>
                  </a:lnTo>
                  <a:lnTo>
                    <a:pt x="439280" y="107162"/>
                  </a:lnTo>
                  <a:lnTo>
                    <a:pt x="411759" y="73101"/>
                  </a:lnTo>
                  <a:lnTo>
                    <a:pt x="411759" y="241935"/>
                  </a:lnTo>
                  <a:lnTo>
                    <a:pt x="408228" y="277101"/>
                  </a:lnTo>
                  <a:lnTo>
                    <a:pt x="382485" y="338607"/>
                  </a:lnTo>
                  <a:lnTo>
                    <a:pt x="336016" y="385279"/>
                  </a:lnTo>
                  <a:lnTo>
                    <a:pt x="274142" y="411581"/>
                  </a:lnTo>
                  <a:lnTo>
                    <a:pt x="259346" y="413118"/>
                  </a:lnTo>
                  <a:lnTo>
                    <a:pt x="258229" y="405803"/>
                  </a:lnTo>
                  <a:lnTo>
                    <a:pt x="256298" y="391833"/>
                  </a:lnTo>
                  <a:lnTo>
                    <a:pt x="254596" y="382943"/>
                  </a:lnTo>
                  <a:lnTo>
                    <a:pt x="252984" y="375323"/>
                  </a:lnTo>
                  <a:lnTo>
                    <a:pt x="251460" y="363893"/>
                  </a:lnTo>
                  <a:lnTo>
                    <a:pt x="250444" y="352463"/>
                  </a:lnTo>
                  <a:lnTo>
                    <a:pt x="250329" y="344843"/>
                  </a:lnTo>
                  <a:lnTo>
                    <a:pt x="250825" y="338493"/>
                  </a:lnTo>
                  <a:lnTo>
                    <a:pt x="268300" y="304203"/>
                  </a:lnTo>
                  <a:lnTo>
                    <a:pt x="284111" y="310553"/>
                  </a:lnTo>
                  <a:lnTo>
                    <a:pt x="280441" y="310553"/>
                  </a:lnTo>
                  <a:lnTo>
                    <a:pt x="276199" y="313093"/>
                  </a:lnTo>
                  <a:lnTo>
                    <a:pt x="277114" y="319443"/>
                  </a:lnTo>
                  <a:lnTo>
                    <a:pt x="281165" y="324523"/>
                  </a:lnTo>
                  <a:lnTo>
                    <a:pt x="289039" y="328333"/>
                  </a:lnTo>
                  <a:lnTo>
                    <a:pt x="297853" y="329603"/>
                  </a:lnTo>
                  <a:lnTo>
                    <a:pt x="304723" y="330873"/>
                  </a:lnTo>
                  <a:lnTo>
                    <a:pt x="321627" y="330873"/>
                  </a:lnTo>
                  <a:lnTo>
                    <a:pt x="314452" y="321983"/>
                  </a:lnTo>
                  <a:lnTo>
                    <a:pt x="309486" y="311823"/>
                  </a:lnTo>
                  <a:lnTo>
                    <a:pt x="307162" y="306743"/>
                  </a:lnTo>
                  <a:lnTo>
                    <a:pt x="305993" y="304203"/>
                  </a:lnTo>
                  <a:lnTo>
                    <a:pt x="302475" y="299123"/>
                  </a:lnTo>
                  <a:lnTo>
                    <a:pt x="298132" y="296583"/>
                  </a:lnTo>
                  <a:lnTo>
                    <a:pt x="292214" y="296583"/>
                  </a:lnTo>
                  <a:lnTo>
                    <a:pt x="285559" y="297853"/>
                  </a:lnTo>
                  <a:lnTo>
                    <a:pt x="286766" y="304203"/>
                  </a:lnTo>
                  <a:lnTo>
                    <a:pt x="287985" y="306743"/>
                  </a:lnTo>
                  <a:lnTo>
                    <a:pt x="281724" y="304203"/>
                  </a:lnTo>
                  <a:lnTo>
                    <a:pt x="278587" y="302933"/>
                  </a:lnTo>
                  <a:lnTo>
                    <a:pt x="272326" y="300393"/>
                  </a:lnTo>
                  <a:lnTo>
                    <a:pt x="276999" y="294043"/>
                  </a:lnTo>
                  <a:lnTo>
                    <a:pt x="282041" y="288963"/>
                  </a:lnTo>
                  <a:lnTo>
                    <a:pt x="287362" y="282613"/>
                  </a:lnTo>
                  <a:lnTo>
                    <a:pt x="292887" y="277533"/>
                  </a:lnTo>
                  <a:lnTo>
                    <a:pt x="309676" y="282613"/>
                  </a:lnTo>
                  <a:lnTo>
                    <a:pt x="306666" y="283883"/>
                  </a:lnTo>
                  <a:lnTo>
                    <a:pt x="303187" y="286423"/>
                  </a:lnTo>
                  <a:lnTo>
                    <a:pt x="305219" y="297853"/>
                  </a:lnTo>
                  <a:lnTo>
                    <a:pt x="321221" y="300393"/>
                  </a:lnTo>
                  <a:lnTo>
                    <a:pt x="340487" y="300393"/>
                  </a:lnTo>
                  <a:lnTo>
                    <a:pt x="334606" y="292773"/>
                  </a:lnTo>
                  <a:lnTo>
                    <a:pt x="328955" y="281343"/>
                  </a:lnTo>
                  <a:lnTo>
                    <a:pt x="326453" y="276263"/>
                  </a:lnTo>
                  <a:lnTo>
                    <a:pt x="325513" y="273850"/>
                  </a:lnTo>
                  <a:lnTo>
                    <a:pt x="339013" y="276263"/>
                  </a:lnTo>
                  <a:lnTo>
                    <a:pt x="356184" y="276263"/>
                  </a:lnTo>
                  <a:lnTo>
                    <a:pt x="350939" y="269913"/>
                  </a:lnTo>
                  <a:lnTo>
                    <a:pt x="345490" y="258483"/>
                  </a:lnTo>
                  <a:lnTo>
                    <a:pt x="343649" y="254584"/>
                  </a:lnTo>
                  <a:lnTo>
                    <a:pt x="341464" y="248323"/>
                  </a:lnTo>
                  <a:lnTo>
                    <a:pt x="329793" y="252133"/>
                  </a:lnTo>
                  <a:lnTo>
                    <a:pt x="330682" y="255943"/>
                  </a:lnTo>
                  <a:lnTo>
                    <a:pt x="331558" y="258483"/>
                  </a:lnTo>
                  <a:lnTo>
                    <a:pt x="328739" y="257340"/>
                  </a:lnTo>
                  <a:lnTo>
                    <a:pt x="328739" y="261023"/>
                  </a:lnTo>
                  <a:lnTo>
                    <a:pt x="326047" y="261023"/>
                  </a:lnTo>
                  <a:lnTo>
                    <a:pt x="322948" y="263563"/>
                  </a:lnTo>
                  <a:lnTo>
                    <a:pt x="324167" y="270421"/>
                  </a:lnTo>
                  <a:lnTo>
                    <a:pt x="323977" y="269913"/>
                  </a:lnTo>
                  <a:lnTo>
                    <a:pt x="310870" y="272453"/>
                  </a:lnTo>
                  <a:lnTo>
                    <a:pt x="311873" y="277533"/>
                  </a:lnTo>
                  <a:lnTo>
                    <a:pt x="312864" y="281343"/>
                  </a:lnTo>
                  <a:lnTo>
                    <a:pt x="296760" y="273723"/>
                  </a:lnTo>
                  <a:lnTo>
                    <a:pt x="301421" y="268643"/>
                  </a:lnTo>
                  <a:lnTo>
                    <a:pt x="306082" y="264833"/>
                  </a:lnTo>
                  <a:lnTo>
                    <a:pt x="310718" y="259753"/>
                  </a:lnTo>
                  <a:lnTo>
                    <a:pt x="315277" y="255943"/>
                  </a:lnTo>
                  <a:lnTo>
                    <a:pt x="328739" y="261023"/>
                  </a:lnTo>
                  <a:lnTo>
                    <a:pt x="328739" y="257340"/>
                  </a:lnTo>
                  <a:lnTo>
                    <a:pt x="325335" y="255943"/>
                  </a:lnTo>
                  <a:lnTo>
                    <a:pt x="319125" y="253403"/>
                  </a:lnTo>
                  <a:lnTo>
                    <a:pt x="321805" y="250863"/>
                  </a:lnTo>
                  <a:lnTo>
                    <a:pt x="328091" y="245783"/>
                  </a:lnTo>
                  <a:lnTo>
                    <a:pt x="339001" y="238163"/>
                  </a:lnTo>
                  <a:lnTo>
                    <a:pt x="352107" y="243243"/>
                  </a:lnTo>
                  <a:lnTo>
                    <a:pt x="349592" y="243243"/>
                  </a:lnTo>
                  <a:lnTo>
                    <a:pt x="346684" y="245783"/>
                  </a:lnTo>
                  <a:lnTo>
                    <a:pt x="348386" y="255943"/>
                  </a:lnTo>
                  <a:lnTo>
                    <a:pt x="361708" y="257213"/>
                  </a:lnTo>
                  <a:lnTo>
                    <a:pt x="377761" y="257213"/>
                  </a:lnTo>
                  <a:lnTo>
                    <a:pt x="372859" y="250863"/>
                  </a:lnTo>
                  <a:lnTo>
                    <a:pt x="367919" y="240703"/>
                  </a:lnTo>
                  <a:lnTo>
                    <a:pt x="366064" y="236893"/>
                  </a:lnTo>
                  <a:lnTo>
                    <a:pt x="364007" y="231813"/>
                  </a:lnTo>
                  <a:lnTo>
                    <a:pt x="353098" y="234353"/>
                  </a:lnTo>
                  <a:lnTo>
                    <a:pt x="353923" y="238163"/>
                  </a:lnTo>
                  <a:lnTo>
                    <a:pt x="354761" y="240703"/>
                  </a:lnTo>
                  <a:lnTo>
                    <a:pt x="343027" y="235623"/>
                  </a:lnTo>
                  <a:lnTo>
                    <a:pt x="349415" y="230543"/>
                  </a:lnTo>
                  <a:lnTo>
                    <a:pt x="355765" y="226733"/>
                  </a:lnTo>
                  <a:lnTo>
                    <a:pt x="361543" y="222923"/>
                  </a:lnTo>
                  <a:lnTo>
                    <a:pt x="374002" y="226733"/>
                  </a:lnTo>
                  <a:lnTo>
                    <a:pt x="371703" y="228003"/>
                  </a:lnTo>
                  <a:lnTo>
                    <a:pt x="369011" y="229273"/>
                  </a:lnTo>
                  <a:lnTo>
                    <a:pt x="370586" y="238163"/>
                  </a:lnTo>
                  <a:lnTo>
                    <a:pt x="382879" y="239433"/>
                  </a:lnTo>
                  <a:lnTo>
                    <a:pt x="397713" y="239433"/>
                  </a:lnTo>
                  <a:lnTo>
                    <a:pt x="393179" y="234353"/>
                  </a:lnTo>
                  <a:lnTo>
                    <a:pt x="388785" y="225463"/>
                  </a:lnTo>
                  <a:lnTo>
                    <a:pt x="386905" y="221653"/>
                  </a:lnTo>
                  <a:lnTo>
                    <a:pt x="385000" y="216573"/>
                  </a:lnTo>
                  <a:lnTo>
                    <a:pt x="379120" y="217843"/>
                  </a:lnTo>
                  <a:lnTo>
                    <a:pt x="374929" y="219113"/>
                  </a:lnTo>
                  <a:lnTo>
                    <a:pt x="375678" y="222923"/>
                  </a:lnTo>
                  <a:lnTo>
                    <a:pt x="376453" y="225463"/>
                  </a:lnTo>
                  <a:lnTo>
                    <a:pt x="370903" y="222923"/>
                  </a:lnTo>
                  <a:lnTo>
                    <a:pt x="365366" y="220383"/>
                  </a:lnTo>
                  <a:lnTo>
                    <a:pt x="370979" y="216573"/>
                  </a:lnTo>
                  <a:lnTo>
                    <a:pt x="382320" y="208953"/>
                  </a:lnTo>
                  <a:lnTo>
                    <a:pt x="381520" y="210223"/>
                  </a:lnTo>
                  <a:lnTo>
                    <a:pt x="380682" y="212763"/>
                  </a:lnTo>
                  <a:lnTo>
                    <a:pt x="387350" y="215303"/>
                  </a:lnTo>
                  <a:lnTo>
                    <a:pt x="391960" y="214033"/>
                  </a:lnTo>
                  <a:lnTo>
                    <a:pt x="396582" y="208953"/>
                  </a:lnTo>
                  <a:lnTo>
                    <a:pt x="402336" y="198793"/>
                  </a:lnTo>
                  <a:lnTo>
                    <a:pt x="395414" y="198793"/>
                  </a:lnTo>
                  <a:lnTo>
                    <a:pt x="389001" y="197523"/>
                  </a:lnTo>
                  <a:lnTo>
                    <a:pt x="383463" y="196253"/>
                  </a:lnTo>
                  <a:lnTo>
                    <a:pt x="378485" y="198793"/>
                  </a:lnTo>
                  <a:lnTo>
                    <a:pt x="377532" y="201333"/>
                  </a:lnTo>
                  <a:lnTo>
                    <a:pt x="379488" y="206413"/>
                  </a:lnTo>
                  <a:lnTo>
                    <a:pt x="382981" y="207683"/>
                  </a:lnTo>
                  <a:lnTo>
                    <a:pt x="382765" y="207683"/>
                  </a:lnTo>
                  <a:lnTo>
                    <a:pt x="379222" y="208953"/>
                  </a:lnTo>
                  <a:lnTo>
                    <a:pt x="372008" y="212763"/>
                  </a:lnTo>
                  <a:lnTo>
                    <a:pt x="363626" y="216573"/>
                  </a:lnTo>
                  <a:lnTo>
                    <a:pt x="362953" y="205143"/>
                  </a:lnTo>
                  <a:lnTo>
                    <a:pt x="362800" y="202603"/>
                  </a:lnTo>
                  <a:lnTo>
                    <a:pt x="364617" y="205143"/>
                  </a:lnTo>
                  <a:lnTo>
                    <a:pt x="368185" y="206413"/>
                  </a:lnTo>
                  <a:lnTo>
                    <a:pt x="370878" y="202603"/>
                  </a:lnTo>
                  <a:lnTo>
                    <a:pt x="374459" y="197523"/>
                  </a:lnTo>
                  <a:lnTo>
                    <a:pt x="370484" y="193713"/>
                  </a:lnTo>
                  <a:lnTo>
                    <a:pt x="359549" y="182283"/>
                  </a:lnTo>
                  <a:lnTo>
                    <a:pt x="355879" y="175933"/>
                  </a:lnTo>
                  <a:lnTo>
                    <a:pt x="353288" y="182283"/>
                  </a:lnTo>
                  <a:lnTo>
                    <a:pt x="350202" y="191173"/>
                  </a:lnTo>
                  <a:lnTo>
                    <a:pt x="346837" y="203873"/>
                  </a:lnTo>
                  <a:lnTo>
                    <a:pt x="355790" y="208953"/>
                  </a:lnTo>
                  <a:lnTo>
                    <a:pt x="358355" y="206413"/>
                  </a:lnTo>
                  <a:lnTo>
                    <a:pt x="359930" y="205143"/>
                  </a:lnTo>
                  <a:lnTo>
                    <a:pt x="359537" y="219113"/>
                  </a:lnTo>
                  <a:lnTo>
                    <a:pt x="350202" y="222923"/>
                  </a:lnTo>
                  <a:lnTo>
                    <a:pt x="340944" y="228003"/>
                  </a:lnTo>
                  <a:lnTo>
                    <a:pt x="332422" y="233083"/>
                  </a:lnTo>
                  <a:lnTo>
                    <a:pt x="325170" y="238163"/>
                  </a:lnTo>
                  <a:lnTo>
                    <a:pt x="327101" y="225463"/>
                  </a:lnTo>
                  <a:lnTo>
                    <a:pt x="327291" y="224193"/>
                  </a:lnTo>
                  <a:lnTo>
                    <a:pt x="329057" y="226733"/>
                  </a:lnTo>
                  <a:lnTo>
                    <a:pt x="332714" y="230543"/>
                  </a:lnTo>
                  <a:lnTo>
                    <a:pt x="338861" y="224193"/>
                  </a:lnTo>
                  <a:lnTo>
                    <a:pt x="342557" y="220383"/>
                  </a:lnTo>
                  <a:lnTo>
                    <a:pt x="338785" y="215303"/>
                  </a:lnTo>
                  <a:lnTo>
                    <a:pt x="328688" y="198793"/>
                  </a:lnTo>
                  <a:lnTo>
                    <a:pt x="326021" y="189903"/>
                  </a:lnTo>
                  <a:lnTo>
                    <a:pt x="321246" y="197523"/>
                  </a:lnTo>
                  <a:lnTo>
                    <a:pt x="318338" y="201333"/>
                  </a:lnTo>
                  <a:lnTo>
                    <a:pt x="315595" y="206413"/>
                  </a:lnTo>
                  <a:lnTo>
                    <a:pt x="312864" y="214033"/>
                  </a:lnTo>
                  <a:lnTo>
                    <a:pt x="311772" y="220383"/>
                  </a:lnTo>
                  <a:lnTo>
                    <a:pt x="313969" y="226733"/>
                  </a:lnTo>
                  <a:lnTo>
                    <a:pt x="317423" y="229273"/>
                  </a:lnTo>
                  <a:lnTo>
                    <a:pt x="321017" y="228003"/>
                  </a:lnTo>
                  <a:lnTo>
                    <a:pt x="323418" y="225463"/>
                  </a:lnTo>
                  <a:lnTo>
                    <a:pt x="319252" y="241973"/>
                  </a:lnTo>
                  <a:lnTo>
                    <a:pt x="310756" y="248323"/>
                  </a:lnTo>
                  <a:lnTo>
                    <a:pt x="301167" y="254673"/>
                  </a:lnTo>
                  <a:lnTo>
                    <a:pt x="291084" y="262293"/>
                  </a:lnTo>
                  <a:lnTo>
                    <a:pt x="281127" y="268643"/>
                  </a:lnTo>
                  <a:lnTo>
                    <a:pt x="282587" y="253403"/>
                  </a:lnTo>
                  <a:lnTo>
                    <a:pt x="282714" y="252133"/>
                  </a:lnTo>
                  <a:lnTo>
                    <a:pt x="284848" y="254673"/>
                  </a:lnTo>
                  <a:lnTo>
                    <a:pt x="289217" y="258483"/>
                  </a:lnTo>
                  <a:lnTo>
                    <a:pt x="293624" y="253403"/>
                  </a:lnTo>
                  <a:lnTo>
                    <a:pt x="294538" y="252133"/>
                  </a:lnTo>
                  <a:lnTo>
                    <a:pt x="296367" y="249593"/>
                  </a:lnTo>
                  <a:lnTo>
                    <a:pt x="295935" y="244513"/>
                  </a:lnTo>
                  <a:lnTo>
                    <a:pt x="293192" y="238163"/>
                  </a:lnTo>
                  <a:lnTo>
                    <a:pt x="288988" y="233083"/>
                  </a:lnTo>
                  <a:lnTo>
                    <a:pt x="282790" y="222923"/>
                  </a:lnTo>
                  <a:lnTo>
                    <a:pt x="279260" y="214033"/>
                  </a:lnTo>
                  <a:lnTo>
                    <a:pt x="274281" y="221653"/>
                  </a:lnTo>
                  <a:lnTo>
                    <a:pt x="271246" y="226733"/>
                  </a:lnTo>
                  <a:lnTo>
                    <a:pt x="268452" y="233083"/>
                  </a:lnTo>
                  <a:lnTo>
                    <a:pt x="265772" y="240703"/>
                  </a:lnTo>
                  <a:lnTo>
                    <a:pt x="264947" y="249593"/>
                  </a:lnTo>
                  <a:lnTo>
                    <a:pt x="267766" y="254673"/>
                  </a:lnTo>
                  <a:lnTo>
                    <a:pt x="271856" y="258483"/>
                  </a:lnTo>
                  <a:lnTo>
                    <a:pt x="275831" y="255943"/>
                  </a:lnTo>
                  <a:lnTo>
                    <a:pt x="278422" y="253403"/>
                  </a:lnTo>
                  <a:lnTo>
                    <a:pt x="274878" y="272453"/>
                  </a:lnTo>
                  <a:lnTo>
                    <a:pt x="251282" y="240703"/>
                  </a:lnTo>
                  <a:lnTo>
                    <a:pt x="246138" y="210223"/>
                  </a:lnTo>
                  <a:lnTo>
                    <a:pt x="246253" y="196253"/>
                  </a:lnTo>
                  <a:lnTo>
                    <a:pt x="246430" y="186093"/>
                  </a:lnTo>
                  <a:lnTo>
                    <a:pt x="247891" y="184823"/>
                  </a:lnTo>
                  <a:lnTo>
                    <a:pt x="250240" y="182283"/>
                  </a:lnTo>
                  <a:lnTo>
                    <a:pt x="254292" y="179743"/>
                  </a:lnTo>
                  <a:lnTo>
                    <a:pt x="255524" y="179743"/>
                  </a:lnTo>
                  <a:lnTo>
                    <a:pt x="271487" y="184823"/>
                  </a:lnTo>
                  <a:lnTo>
                    <a:pt x="268236" y="186093"/>
                  </a:lnTo>
                  <a:lnTo>
                    <a:pt x="264452" y="187363"/>
                  </a:lnTo>
                  <a:lnTo>
                    <a:pt x="265277" y="192443"/>
                  </a:lnTo>
                  <a:lnTo>
                    <a:pt x="268871" y="197523"/>
                  </a:lnTo>
                  <a:lnTo>
                    <a:pt x="275882" y="201333"/>
                  </a:lnTo>
                  <a:lnTo>
                    <a:pt x="283718" y="202603"/>
                  </a:lnTo>
                  <a:lnTo>
                    <a:pt x="304850" y="202603"/>
                  </a:lnTo>
                  <a:lnTo>
                    <a:pt x="298475" y="194983"/>
                  </a:lnTo>
                  <a:lnTo>
                    <a:pt x="292163" y="182283"/>
                  </a:lnTo>
                  <a:lnTo>
                    <a:pt x="289648" y="177203"/>
                  </a:lnTo>
                  <a:lnTo>
                    <a:pt x="286969" y="170853"/>
                  </a:lnTo>
                  <a:lnTo>
                    <a:pt x="272783" y="173393"/>
                  </a:lnTo>
                  <a:lnTo>
                    <a:pt x="273850" y="178473"/>
                  </a:lnTo>
                  <a:lnTo>
                    <a:pt x="274929" y="182283"/>
                  </a:lnTo>
                  <a:lnTo>
                    <a:pt x="269671" y="179743"/>
                  </a:lnTo>
                  <a:lnTo>
                    <a:pt x="261797" y="175933"/>
                  </a:lnTo>
                  <a:lnTo>
                    <a:pt x="268109" y="173393"/>
                  </a:lnTo>
                  <a:lnTo>
                    <a:pt x="271259" y="172123"/>
                  </a:lnTo>
                  <a:lnTo>
                    <a:pt x="282257" y="168313"/>
                  </a:lnTo>
                  <a:lnTo>
                    <a:pt x="293662" y="163233"/>
                  </a:lnTo>
                  <a:lnTo>
                    <a:pt x="304520" y="158153"/>
                  </a:lnTo>
                  <a:lnTo>
                    <a:pt x="315582" y="161963"/>
                  </a:lnTo>
                  <a:lnTo>
                    <a:pt x="312902" y="163233"/>
                  </a:lnTo>
                  <a:lnTo>
                    <a:pt x="309803" y="164503"/>
                  </a:lnTo>
                  <a:lnTo>
                    <a:pt x="311619" y="175933"/>
                  </a:lnTo>
                  <a:lnTo>
                    <a:pt x="325869" y="177203"/>
                  </a:lnTo>
                  <a:lnTo>
                    <a:pt x="343039" y="177203"/>
                  </a:lnTo>
                  <a:lnTo>
                    <a:pt x="337794" y="170853"/>
                  </a:lnTo>
                  <a:lnTo>
                    <a:pt x="332333" y="159423"/>
                  </a:lnTo>
                  <a:lnTo>
                    <a:pt x="330517" y="155613"/>
                  </a:lnTo>
                  <a:lnTo>
                    <a:pt x="328320" y="150533"/>
                  </a:lnTo>
                  <a:lnTo>
                    <a:pt x="316649" y="153073"/>
                  </a:lnTo>
                  <a:lnTo>
                    <a:pt x="317525" y="158153"/>
                  </a:lnTo>
                  <a:lnTo>
                    <a:pt x="318414" y="159423"/>
                  </a:lnTo>
                  <a:lnTo>
                    <a:pt x="315290" y="158153"/>
                  </a:lnTo>
                  <a:lnTo>
                    <a:pt x="309041" y="155613"/>
                  </a:lnTo>
                  <a:lnTo>
                    <a:pt x="313474" y="151803"/>
                  </a:lnTo>
                  <a:lnTo>
                    <a:pt x="317919" y="147993"/>
                  </a:lnTo>
                  <a:lnTo>
                    <a:pt x="323811" y="140373"/>
                  </a:lnTo>
                  <a:lnTo>
                    <a:pt x="327075" y="134023"/>
                  </a:lnTo>
                  <a:lnTo>
                    <a:pt x="328079" y="131483"/>
                  </a:lnTo>
                  <a:lnTo>
                    <a:pt x="321754" y="137833"/>
                  </a:lnTo>
                  <a:lnTo>
                    <a:pt x="317614" y="141643"/>
                  </a:lnTo>
                  <a:lnTo>
                    <a:pt x="313842" y="144183"/>
                  </a:lnTo>
                  <a:lnTo>
                    <a:pt x="307213" y="149263"/>
                  </a:lnTo>
                  <a:lnTo>
                    <a:pt x="305511" y="150533"/>
                  </a:lnTo>
                  <a:lnTo>
                    <a:pt x="303593" y="151803"/>
                  </a:lnTo>
                  <a:lnTo>
                    <a:pt x="304025" y="150533"/>
                  </a:lnTo>
                  <a:lnTo>
                    <a:pt x="305346" y="144183"/>
                  </a:lnTo>
                  <a:lnTo>
                    <a:pt x="305523" y="142913"/>
                  </a:lnTo>
                  <a:lnTo>
                    <a:pt x="305600" y="141643"/>
                  </a:lnTo>
                  <a:lnTo>
                    <a:pt x="306844" y="141643"/>
                  </a:lnTo>
                  <a:lnTo>
                    <a:pt x="309270" y="142913"/>
                  </a:lnTo>
                  <a:lnTo>
                    <a:pt x="315087" y="142913"/>
                  </a:lnTo>
                  <a:lnTo>
                    <a:pt x="315899" y="141643"/>
                  </a:lnTo>
                  <a:lnTo>
                    <a:pt x="318363" y="137833"/>
                  </a:lnTo>
                  <a:lnTo>
                    <a:pt x="305752" y="117513"/>
                  </a:lnTo>
                  <a:lnTo>
                    <a:pt x="296976" y="112433"/>
                  </a:lnTo>
                  <a:lnTo>
                    <a:pt x="297700" y="116243"/>
                  </a:lnTo>
                  <a:lnTo>
                    <a:pt x="296938" y="121323"/>
                  </a:lnTo>
                  <a:lnTo>
                    <a:pt x="295287" y="126403"/>
                  </a:lnTo>
                  <a:lnTo>
                    <a:pt x="292150" y="135293"/>
                  </a:lnTo>
                  <a:lnTo>
                    <a:pt x="291680" y="141643"/>
                  </a:lnTo>
                  <a:lnTo>
                    <a:pt x="297002" y="144183"/>
                  </a:lnTo>
                  <a:lnTo>
                    <a:pt x="300342" y="144183"/>
                  </a:lnTo>
                  <a:lnTo>
                    <a:pt x="302539" y="142913"/>
                  </a:lnTo>
                  <a:lnTo>
                    <a:pt x="303720" y="141643"/>
                  </a:lnTo>
                  <a:lnTo>
                    <a:pt x="303517" y="142913"/>
                  </a:lnTo>
                  <a:lnTo>
                    <a:pt x="270522" y="163233"/>
                  </a:lnTo>
                  <a:lnTo>
                    <a:pt x="271106" y="160693"/>
                  </a:lnTo>
                  <a:lnTo>
                    <a:pt x="271881" y="158153"/>
                  </a:lnTo>
                  <a:lnTo>
                    <a:pt x="272923" y="153073"/>
                  </a:lnTo>
                  <a:lnTo>
                    <a:pt x="273138" y="150533"/>
                  </a:lnTo>
                  <a:lnTo>
                    <a:pt x="273253" y="149263"/>
                  </a:lnTo>
                  <a:lnTo>
                    <a:pt x="274777" y="150533"/>
                  </a:lnTo>
                  <a:lnTo>
                    <a:pt x="277774" y="151803"/>
                  </a:lnTo>
                  <a:lnTo>
                    <a:pt x="284988" y="151803"/>
                  </a:lnTo>
                  <a:lnTo>
                    <a:pt x="286334" y="149263"/>
                  </a:lnTo>
                  <a:lnTo>
                    <a:pt x="289039" y="144183"/>
                  </a:lnTo>
                  <a:lnTo>
                    <a:pt x="281228" y="132753"/>
                  </a:lnTo>
                  <a:lnTo>
                    <a:pt x="275018" y="123863"/>
                  </a:lnTo>
                  <a:lnTo>
                    <a:pt x="268973" y="117513"/>
                  </a:lnTo>
                  <a:lnTo>
                    <a:pt x="264388" y="114973"/>
                  </a:lnTo>
                  <a:lnTo>
                    <a:pt x="262572" y="113703"/>
                  </a:lnTo>
                  <a:lnTo>
                    <a:pt x="263474" y="118783"/>
                  </a:lnTo>
                  <a:lnTo>
                    <a:pt x="262521" y="125133"/>
                  </a:lnTo>
                  <a:lnTo>
                    <a:pt x="260489" y="131483"/>
                  </a:lnTo>
                  <a:lnTo>
                    <a:pt x="256590" y="141643"/>
                  </a:lnTo>
                  <a:lnTo>
                    <a:pt x="256019" y="150533"/>
                  </a:lnTo>
                  <a:lnTo>
                    <a:pt x="266738" y="153073"/>
                  </a:lnTo>
                  <a:lnTo>
                    <a:pt x="269455" y="151803"/>
                  </a:lnTo>
                  <a:lnTo>
                    <a:pt x="270916" y="150533"/>
                  </a:lnTo>
                  <a:lnTo>
                    <a:pt x="270344" y="153073"/>
                  </a:lnTo>
                  <a:lnTo>
                    <a:pt x="269151" y="158153"/>
                  </a:lnTo>
                  <a:lnTo>
                    <a:pt x="267347" y="161963"/>
                  </a:lnTo>
                  <a:lnTo>
                    <a:pt x="265925" y="164503"/>
                  </a:lnTo>
                  <a:lnTo>
                    <a:pt x="263093" y="164503"/>
                  </a:lnTo>
                  <a:lnTo>
                    <a:pt x="253288" y="168313"/>
                  </a:lnTo>
                  <a:lnTo>
                    <a:pt x="248170" y="170853"/>
                  </a:lnTo>
                  <a:lnTo>
                    <a:pt x="245757" y="173393"/>
                  </a:lnTo>
                  <a:lnTo>
                    <a:pt x="244259" y="167043"/>
                  </a:lnTo>
                  <a:lnTo>
                    <a:pt x="241401" y="160693"/>
                  </a:lnTo>
                  <a:lnTo>
                    <a:pt x="236728" y="154343"/>
                  </a:lnTo>
                  <a:lnTo>
                    <a:pt x="229768" y="146723"/>
                  </a:lnTo>
                  <a:lnTo>
                    <a:pt x="229133" y="144183"/>
                  </a:lnTo>
                  <a:lnTo>
                    <a:pt x="228574" y="142913"/>
                  </a:lnTo>
                  <a:lnTo>
                    <a:pt x="228434" y="140373"/>
                  </a:lnTo>
                  <a:lnTo>
                    <a:pt x="228295" y="136563"/>
                  </a:lnTo>
                  <a:lnTo>
                    <a:pt x="229362" y="137833"/>
                  </a:lnTo>
                  <a:lnTo>
                    <a:pt x="231533" y="139103"/>
                  </a:lnTo>
                  <a:lnTo>
                    <a:pt x="241503" y="139103"/>
                  </a:lnTo>
                  <a:lnTo>
                    <a:pt x="241769" y="136563"/>
                  </a:lnTo>
                  <a:lnTo>
                    <a:pt x="242316" y="131483"/>
                  </a:lnTo>
                  <a:lnTo>
                    <a:pt x="240449" y="121323"/>
                  </a:lnTo>
                  <a:lnTo>
                    <a:pt x="239674" y="114973"/>
                  </a:lnTo>
                  <a:lnTo>
                    <a:pt x="239712" y="109893"/>
                  </a:lnTo>
                  <a:lnTo>
                    <a:pt x="241401" y="104813"/>
                  </a:lnTo>
                  <a:lnTo>
                    <a:pt x="230708" y="108623"/>
                  </a:lnTo>
                  <a:lnTo>
                    <a:pt x="213017" y="128943"/>
                  </a:lnTo>
                  <a:lnTo>
                    <a:pt x="215607" y="135293"/>
                  </a:lnTo>
                  <a:lnTo>
                    <a:pt x="226377" y="135293"/>
                  </a:lnTo>
                  <a:lnTo>
                    <a:pt x="226237" y="136563"/>
                  </a:lnTo>
                  <a:lnTo>
                    <a:pt x="226199" y="142862"/>
                  </a:lnTo>
                  <a:lnTo>
                    <a:pt x="223913" y="141643"/>
                  </a:lnTo>
                  <a:lnTo>
                    <a:pt x="220573" y="139103"/>
                  </a:lnTo>
                  <a:lnTo>
                    <a:pt x="215582" y="135293"/>
                  </a:lnTo>
                  <a:lnTo>
                    <a:pt x="208127" y="131483"/>
                  </a:lnTo>
                  <a:lnTo>
                    <a:pt x="201129" y="128943"/>
                  </a:lnTo>
                  <a:lnTo>
                    <a:pt x="200660" y="127673"/>
                  </a:lnTo>
                  <a:lnTo>
                    <a:pt x="200190" y="126403"/>
                  </a:lnTo>
                  <a:lnTo>
                    <a:pt x="199186" y="125133"/>
                  </a:lnTo>
                  <a:lnTo>
                    <a:pt x="198475" y="121323"/>
                  </a:lnTo>
                  <a:lnTo>
                    <a:pt x="198107" y="118783"/>
                  </a:lnTo>
                  <a:lnTo>
                    <a:pt x="199199" y="120053"/>
                  </a:lnTo>
                  <a:lnTo>
                    <a:pt x="201307" y="121323"/>
                  </a:lnTo>
                  <a:lnTo>
                    <a:pt x="209804" y="120053"/>
                  </a:lnTo>
                  <a:lnTo>
                    <a:pt x="209765" y="118783"/>
                  </a:lnTo>
                  <a:lnTo>
                    <a:pt x="209740" y="117513"/>
                  </a:lnTo>
                  <a:lnTo>
                    <a:pt x="209600" y="112433"/>
                  </a:lnTo>
                  <a:lnTo>
                    <a:pt x="206857" y="104813"/>
                  </a:lnTo>
                  <a:lnTo>
                    <a:pt x="205473" y="98463"/>
                  </a:lnTo>
                  <a:lnTo>
                    <a:pt x="204901" y="94653"/>
                  </a:lnTo>
                  <a:lnTo>
                    <a:pt x="205778" y="89573"/>
                  </a:lnTo>
                  <a:lnTo>
                    <a:pt x="197053" y="94653"/>
                  </a:lnTo>
                  <a:lnTo>
                    <a:pt x="184048" y="113703"/>
                  </a:lnTo>
                  <a:lnTo>
                    <a:pt x="187032" y="118783"/>
                  </a:lnTo>
                  <a:lnTo>
                    <a:pt x="195097" y="118783"/>
                  </a:lnTo>
                  <a:lnTo>
                    <a:pt x="196303" y="117513"/>
                  </a:lnTo>
                  <a:lnTo>
                    <a:pt x="196342" y="118783"/>
                  </a:lnTo>
                  <a:lnTo>
                    <a:pt x="196456" y="120053"/>
                  </a:lnTo>
                  <a:lnTo>
                    <a:pt x="197040" y="125133"/>
                  </a:lnTo>
                  <a:lnTo>
                    <a:pt x="197459" y="126403"/>
                  </a:lnTo>
                  <a:lnTo>
                    <a:pt x="197827" y="127673"/>
                  </a:lnTo>
                  <a:lnTo>
                    <a:pt x="188074" y="125133"/>
                  </a:lnTo>
                  <a:lnTo>
                    <a:pt x="179552" y="123863"/>
                  </a:lnTo>
                  <a:lnTo>
                    <a:pt x="175679" y="123863"/>
                  </a:lnTo>
                  <a:lnTo>
                    <a:pt x="176961" y="121323"/>
                  </a:lnTo>
                  <a:lnTo>
                    <a:pt x="176060" y="116243"/>
                  </a:lnTo>
                  <a:lnTo>
                    <a:pt x="173393" y="114973"/>
                  </a:lnTo>
                  <a:lnTo>
                    <a:pt x="166928" y="114973"/>
                  </a:lnTo>
                  <a:lnTo>
                    <a:pt x="162052" y="118783"/>
                  </a:lnTo>
                  <a:lnTo>
                    <a:pt x="156171" y="123863"/>
                  </a:lnTo>
                  <a:lnTo>
                    <a:pt x="149771" y="128943"/>
                  </a:lnTo>
                  <a:lnTo>
                    <a:pt x="161099" y="135293"/>
                  </a:lnTo>
                  <a:lnTo>
                    <a:pt x="169405" y="137833"/>
                  </a:lnTo>
                  <a:lnTo>
                    <a:pt x="174777" y="136563"/>
                  </a:lnTo>
                  <a:lnTo>
                    <a:pt x="180682" y="128943"/>
                  </a:lnTo>
                  <a:lnTo>
                    <a:pt x="175501" y="126403"/>
                  </a:lnTo>
                  <a:lnTo>
                    <a:pt x="174205" y="125133"/>
                  </a:lnTo>
                  <a:lnTo>
                    <a:pt x="180162" y="126403"/>
                  </a:lnTo>
                  <a:lnTo>
                    <a:pt x="187985" y="128943"/>
                  </a:lnTo>
                  <a:lnTo>
                    <a:pt x="205765" y="136563"/>
                  </a:lnTo>
                  <a:lnTo>
                    <a:pt x="204368" y="137833"/>
                  </a:lnTo>
                  <a:lnTo>
                    <a:pt x="197700" y="141643"/>
                  </a:lnTo>
                  <a:lnTo>
                    <a:pt x="196227" y="142913"/>
                  </a:lnTo>
                  <a:lnTo>
                    <a:pt x="195135" y="144183"/>
                  </a:lnTo>
                  <a:lnTo>
                    <a:pt x="194652" y="141643"/>
                  </a:lnTo>
                  <a:lnTo>
                    <a:pt x="193560" y="139103"/>
                  </a:lnTo>
                  <a:lnTo>
                    <a:pt x="189077" y="135293"/>
                  </a:lnTo>
                  <a:lnTo>
                    <a:pt x="182206" y="136563"/>
                  </a:lnTo>
                  <a:lnTo>
                    <a:pt x="176085" y="161963"/>
                  </a:lnTo>
                  <a:lnTo>
                    <a:pt x="178587" y="173393"/>
                  </a:lnTo>
                  <a:lnTo>
                    <a:pt x="181787" y="169583"/>
                  </a:lnTo>
                  <a:lnTo>
                    <a:pt x="186156" y="165773"/>
                  </a:lnTo>
                  <a:lnTo>
                    <a:pt x="191808" y="163233"/>
                  </a:lnTo>
                  <a:lnTo>
                    <a:pt x="200952" y="159423"/>
                  </a:lnTo>
                  <a:lnTo>
                    <a:pt x="206971" y="154343"/>
                  </a:lnTo>
                  <a:lnTo>
                    <a:pt x="201968" y="145453"/>
                  </a:lnTo>
                  <a:lnTo>
                    <a:pt x="199136" y="144183"/>
                  </a:lnTo>
                  <a:lnTo>
                    <a:pt x="197307" y="144183"/>
                  </a:lnTo>
                  <a:lnTo>
                    <a:pt x="199555" y="142862"/>
                  </a:lnTo>
                  <a:lnTo>
                    <a:pt x="203644" y="140373"/>
                  </a:lnTo>
                  <a:lnTo>
                    <a:pt x="207035" y="139103"/>
                  </a:lnTo>
                  <a:lnTo>
                    <a:pt x="209448" y="139103"/>
                  </a:lnTo>
                  <a:lnTo>
                    <a:pt x="233794" y="178473"/>
                  </a:lnTo>
                  <a:lnTo>
                    <a:pt x="234696" y="192443"/>
                  </a:lnTo>
                  <a:lnTo>
                    <a:pt x="233489" y="205143"/>
                  </a:lnTo>
                  <a:lnTo>
                    <a:pt x="231482" y="215303"/>
                  </a:lnTo>
                  <a:lnTo>
                    <a:pt x="230441" y="220383"/>
                  </a:lnTo>
                  <a:lnTo>
                    <a:pt x="226174" y="212763"/>
                  </a:lnTo>
                  <a:lnTo>
                    <a:pt x="216166" y="202603"/>
                  </a:lnTo>
                  <a:lnTo>
                    <a:pt x="216420" y="200063"/>
                  </a:lnTo>
                  <a:lnTo>
                    <a:pt x="216547" y="198793"/>
                  </a:lnTo>
                  <a:lnTo>
                    <a:pt x="217462" y="189903"/>
                  </a:lnTo>
                  <a:lnTo>
                    <a:pt x="217589" y="188633"/>
                  </a:lnTo>
                  <a:lnTo>
                    <a:pt x="219316" y="189903"/>
                  </a:lnTo>
                  <a:lnTo>
                    <a:pt x="222897" y="193713"/>
                  </a:lnTo>
                  <a:lnTo>
                    <a:pt x="227215" y="188633"/>
                  </a:lnTo>
                  <a:lnTo>
                    <a:pt x="231533" y="183553"/>
                  </a:lnTo>
                  <a:lnTo>
                    <a:pt x="227787" y="179743"/>
                  </a:lnTo>
                  <a:lnTo>
                    <a:pt x="217639" y="164503"/>
                  </a:lnTo>
                  <a:lnTo>
                    <a:pt x="214744" y="156883"/>
                  </a:lnTo>
                  <a:lnTo>
                    <a:pt x="210680" y="163233"/>
                  </a:lnTo>
                  <a:lnTo>
                    <a:pt x="208203" y="168313"/>
                  </a:lnTo>
                  <a:lnTo>
                    <a:pt x="205917" y="172123"/>
                  </a:lnTo>
                  <a:lnTo>
                    <a:pt x="203720" y="178473"/>
                  </a:lnTo>
                  <a:lnTo>
                    <a:pt x="203047" y="186093"/>
                  </a:lnTo>
                  <a:lnTo>
                    <a:pt x="205346" y="191173"/>
                  </a:lnTo>
                  <a:lnTo>
                    <a:pt x="208699" y="193713"/>
                  </a:lnTo>
                  <a:lnTo>
                    <a:pt x="211937" y="191173"/>
                  </a:lnTo>
                  <a:lnTo>
                    <a:pt x="214058" y="189903"/>
                  </a:lnTo>
                  <a:lnTo>
                    <a:pt x="212293" y="198793"/>
                  </a:lnTo>
                  <a:lnTo>
                    <a:pt x="209461" y="196253"/>
                  </a:lnTo>
                  <a:lnTo>
                    <a:pt x="206260" y="193713"/>
                  </a:lnTo>
                  <a:lnTo>
                    <a:pt x="202666" y="189903"/>
                  </a:lnTo>
                  <a:lnTo>
                    <a:pt x="193852" y="184823"/>
                  </a:lnTo>
                  <a:lnTo>
                    <a:pt x="191655" y="183553"/>
                  </a:lnTo>
                  <a:lnTo>
                    <a:pt x="184086" y="181013"/>
                  </a:lnTo>
                  <a:lnTo>
                    <a:pt x="180314" y="179743"/>
                  </a:lnTo>
                  <a:lnTo>
                    <a:pt x="168910" y="177203"/>
                  </a:lnTo>
                  <a:lnTo>
                    <a:pt x="157746" y="177203"/>
                  </a:lnTo>
                  <a:lnTo>
                    <a:pt x="156387" y="175933"/>
                  </a:lnTo>
                  <a:lnTo>
                    <a:pt x="154813" y="173393"/>
                  </a:lnTo>
                  <a:lnTo>
                    <a:pt x="152742" y="168313"/>
                  </a:lnTo>
                  <a:lnTo>
                    <a:pt x="153720" y="168313"/>
                  </a:lnTo>
                  <a:lnTo>
                    <a:pt x="156146" y="169583"/>
                  </a:lnTo>
                  <a:lnTo>
                    <a:pt x="158838" y="168313"/>
                  </a:lnTo>
                  <a:lnTo>
                    <a:pt x="161544" y="167043"/>
                  </a:lnTo>
                  <a:lnTo>
                    <a:pt x="164236" y="165773"/>
                  </a:lnTo>
                  <a:lnTo>
                    <a:pt x="162394" y="159423"/>
                  </a:lnTo>
                  <a:lnTo>
                    <a:pt x="157657" y="151803"/>
                  </a:lnTo>
                  <a:lnTo>
                    <a:pt x="154978" y="146723"/>
                  </a:lnTo>
                  <a:lnTo>
                    <a:pt x="153301" y="141643"/>
                  </a:lnTo>
                  <a:lnTo>
                    <a:pt x="153098" y="136563"/>
                  </a:lnTo>
                  <a:lnTo>
                    <a:pt x="145529" y="144183"/>
                  </a:lnTo>
                  <a:lnTo>
                    <a:pt x="137045" y="165773"/>
                  </a:lnTo>
                  <a:lnTo>
                    <a:pt x="141325" y="170853"/>
                  </a:lnTo>
                  <a:lnTo>
                    <a:pt x="147040" y="169583"/>
                  </a:lnTo>
                  <a:lnTo>
                    <a:pt x="149212" y="168313"/>
                  </a:lnTo>
                  <a:lnTo>
                    <a:pt x="150317" y="167043"/>
                  </a:lnTo>
                  <a:lnTo>
                    <a:pt x="150647" y="168313"/>
                  </a:lnTo>
                  <a:lnTo>
                    <a:pt x="151142" y="170853"/>
                  </a:lnTo>
                  <a:lnTo>
                    <a:pt x="152806" y="174663"/>
                  </a:lnTo>
                  <a:lnTo>
                    <a:pt x="153746" y="175933"/>
                  </a:lnTo>
                  <a:lnTo>
                    <a:pt x="154457" y="177203"/>
                  </a:lnTo>
                  <a:lnTo>
                    <a:pt x="149987" y="177203"/>
                  </a:lnTo>
                  <a:lnTo>
                    <a:pt x="145656" y="178473"/>
                  </a:lnTo>
                  <a:lnTo>
                    <a:pt x="137934" y="179743"/>
                  </a:lnTo>
                  <a:lnTo>
                    <a:pt x="134721" y="181013"/>
                  </a:lnTo>
                  <a:lnTo>
                    <a:pt x="131902" y="181013"/>
                  </a:lnTo>
                  <a:lnTo>
                    <a:pt x="123812" y="170853"/>
                  </a:lnTo>
                  <a:lnTo>
                    <a:pt x="122796" y="169583"/>
                  </a:lnTo>
                  <a:lnTo>
                    <a:pt x="125196" y="170853"/>
                  </a:lnTo>
                  <a:lnTo>
                    <a:pt x="128384" y="170853"/>
                  </a:lnTo>
                  <a:lnTo>
                    <a:pt x="128930" y="169583"/>
                  </a:lnTo>
                  <a:lnTo>
                    <a:pt x="132194" y="161963"/>
                  </a:lnTo>
                  <a:lnTo>
                    <a:pt x="122135" y="154343"/>
                  </a:lnTo>
                  <a:lnTo>
                    <a:pt x="114896" y="149263"/>
                  </a:lnTo>
                  <a:lnTo>
                    <a:pt x="109131" y="145453"/>
                  </a:lnTo>
                  <a:lnTo>
                    <a:pt x="110172" y="153073"/>
                  </a:lnTo>
                  <a:lnTo>
                    <a:pt x="108445" y="168313"/>
                  </a:lnTo>
                  <a:lnTo>
                    <a:pt x="107569" y="173393"/>
                  </a:lnTo>
                  <a:lnTo>
                    <a:pt x="117716" y="175933"/>
                  </a:lnTo>
                  <a:lnTo>
                    <a:pt x="119595" y="170853"/>
                  </a:lnTo>
                  <a:lnTo>
                    <a:pt x="127914" y="182283"/>
                  </a:lnTo>
                  <a:lnTo>
                    <a:pt x="122809" y="184823"/>
                  </a:lnTo>
                  <a:lnTo>
                    <a:pt x="119316" y="187363"/>
                  </a:lnTo>
                  <a:lnTo>
                    <a:pt x="117106" y="189903"/>
                  </a:lnTo>
                  <a:lnTo>
                    <a:pt x="117284" y="188633"/>
                  </a:lnTo>
                  <a:lnTo>
                    <a:pt x="117360" y="186093"/>
                  </a:lnTo>
                  <a:lnTo>
                    <a:pt x="113525" y="182283"/>
                  </a:lnTo>
                  <a:lnTo>
                    <a:pt x="110083" y="182283"/>
                  </a:lnTo>
                  <a:lnTo>
                    <a:pt x="105206" y="186093"/>
                  </a:lnTo>
                  <a:lnTo>
                    <a:pt x="103835" y="192443"/>
                  </a:lnTo>
                  <a:lnTo>
                    <a:pt x="101866" y="200063"/>
                  </a:lnTo>
                  <a:lnTo>
                    <a:pt x="99644" y="207683"/>
                  </a:lnTo>
                  <a:lnTo>
                    <a:pt x="112102" y="206413"/>
                  </a:lnTo>
                  <a:lnTo>
                    <a:pt x="120713" y="203873"/>
                  </a:lnTo>
                  <a:lnTo>
                    <a:pt x="124142" y="198793"/>
                  </a:lnTo>
                  <a:lnTo>
                    <a:pt x="124498" y="191173"/>
                  </a:lnTo>
                  <a:lnTo>
                    <a:pt x="121996" y="191173"/>
                  </a:lnTo>
                  <a:lnTo>
                    <a:pt x="119849" y="189903"/>
                  </a:lnTo>
                  <a:lnTo>
                    <a:pt x="123532" y="188633"/>
                  </a:lnTo>
                  <a:lnTo>
                    <a:pt x="129286" y="187363"/>
                  </a:lnTo>
                  <a:lnTo>
                    <a:pt x="138049" y="186093"/>
                  </a:lnTo>
                  <a:lnTo>
                    <a:pt x="144640" y="184823"/>
                  </a:lnTo>
                  <a:lnTo>
                    <a:pt x="165722" y="184823"/>
                  </a:lnTo>
                  <a:lnTo>
                    <a:pt x="158521" y="194983"/>
                  </a:lnTo>
                  <a:lnTo>
                    <a:pt x="158102" y="192443"/>
                  </a:lnTo>
                  <a:lnTo>
                    <a:pt x="156781" y="188633"/>
                  </a:lnTo>
                  <a:lnTo>
                    <a:pt x="146799" y="192443"/>
                  </a:lnTo>
                  <a:lnTo>
                    <a:pt x="147535" y="197523"/>
                  </a:lnTo>
                  <a:lnTo>
                    <a:pt x="148932" y="211493"/>
                  </a:lnTo>
                  <a:lnTo>
                    <a:pt x="147764" y="219113"/>
                  </a:lnTo>
                  <a:lnTo>
                    <a:pt x="153492" y="215303"/>
                  </a:lnTo>
                  <a:lnTo>
                    <a:pt x="157073" y="214033"/>
                  </a:lnTo>
                  <a:lnTo>
                    <a:pt x="160667" y="211493"/>
                  </a:lnTo>
                  <a:lnTo>
                    <a:pt x="170662" y="203873"/>
                  </a:lnTo>
                  <a:lnTo>
                    <a:pt x="167132" y="194983"/>
                  </a:lnTo>
                  <a:lnTo>
                    <a:pt x="161632" y="194983"/>
                  </a:lnTo>
                  <a:lnTo>
                    <a:pt x="170205" y="184823"/>
                  </a:lnTo>
                  <a:lnTo>
                    <a:pt x="179628" y="186093"/>
                  </a:lnTo>
                  <a:lnTo>
                    <a:pt x="187947" y="188633"/>
                  </a:lnTo>
                  <a:lnTo>
                    <a:pt x="194500" y="193713"/>
                  </a:lnTo>
                  <a:lnTo>
                    <a:pt x="196392" y="194983"/>
                  </a:lnTo>
                  <a:lnTo>
                    <a:pt x="198335" y="196253"/>
                  </a:lnTo>
                  <a:lnTo>
                    <a:pt x="192836" y="210223"/>
                  </a:lnTo>
                  <a:lnTo>
                    <a:pt x="191935" y="207683"/>
                  </a:lnTo>
                  <a:lnTo>
                    <a:pt x="189852" y="205143"/>
                  </a:lnTo>
                  <a:lnTo>
                    <a:pt x="180759" y="210223"/>
                  </a:lnTo>
                  <a:lnTo>
                    <a:pt x="182600" y="215303"/>
                  </a:lnTo>
                  <a:lnTo>
                    <a:pt x="187185" y="229273"/>
                  </a:lnTo>
                  <a:lnTo>
                    <a:pt x="187566" y="235623"/>
                  </a:lnTo>
                  <a:lnTo>
                    <a:pt x="192430" y="231813"/>
                  </a:lnTo>
                  <a:lnTo>
                    <a:pt x="198488" y="225463"/>
                  </a:lnTo>
                  <a:lnTo>
                    <a:pt x="206616" y="216573"/>
                  </a:lnTo>
                  <a:lnTo>
                    <a:pt x="203187" y="211493"/>
                  </a:lnTo>
                  <a:lnTo>
                    <a:pt x="202514" y="210223"/>
                  </a:lnTo>
                  <a:lnTo>
                    <a:pt x="201180" y="207683"/>
                  </a:lnTo>
                  <a:lnTo>
                    <a:pt x="198145" y="208953"/>
                  </a:lnTo>
                  <a:lnTo>
                    <a:pt x="195973" y="210223"/>
                  </a:lnTo>
                  <a:lnTo>
                    <a:pt x="201256" y="200063"/>
                  </a:lnTo>
                  <a:lnTo>
                    <a:pt x="207708" y="207683"/>
                  </a:lnTo>
                  <a:lnTo>
                    <a:pt x="213601" y="214033"/>
                  </a:lnTo>
                  <a:lnTo>
                    <a:pt x="218249" y="220383"/>
                  </a:lnTo>
                  <a:lnTo>
                    <a:pt x="220967" y="224193"/>
                  </a:lnTo>
                  <a:lnTo>
                    <a:pt x="223685" y="226733"/>
                  </a:lnTo>
                  <a:lnTo>
                    <a:pt x="224523" y="230543"/>
                  </a:lnTo>
                  <a:lnTo>
                    <a:pt x="234530" y="255943"/>
                  </a:lnTo>
                  <a:lnTo>
                    <a:pt x="247942" y="290233"/>
                  </a:lnTo>
                  <a:lnTo>
                    <a:pt x="241020" y="296583"/>
                  </a:lnTo>
                  <a:lnTo>
                    <a:pt x="233349" y="302933"/>
                  </a:lnTo>
                  <a:lnTo>
                    <a:pt x="223710" y="291503"/>
                  </a:lnTo>
                  <a:lnTo>
                    <a:pt x="218097" y="285153"/>
                  </a:lnTo>
                  <a:lnTo>
                    <a:pt x="214350" y="281343"/>
                  </a:lnTo>
                  <a:lnTo>
                    <a:pt x="210299" y="276263"/>
                  </a:lnTo>
                  <a:lnTo>
                    <a:pt x="209334" y="274993"/>
                  </a:lnTo>
                  <a:lnTo>
                    <a:pt x="208788" y="273723"/>
                  </a:lnTo>
                  <a:lnTo>
                    <a:pt x="207683" y="271183"/>
                  </a:lnTo>
                  <a:lnTo>
                    <a:pt x="207302" y="263563"/>
                  </a:lnTo>
                  <a:lnTo>
                    <a:pt x="207264" y="262293"/>
                  </a:lnTo>
                  <a:lnTo>
                    <a:pt x="210527" y="266103"/>
                  </a:lnTo>
                  <a:lnTo>
                    <a:pt x="220497" y="264833"/>
                  </a:lnTo>
                  <a:lnTo>
                    <a:pt x="220764" y="262293"/>
                  </a:lnTo>
                  <a:lnTo>
                    <a:pt x="220891" y="261023"/>
                  </a:lnTo>
                  <a:lnTo>
                    <a:pt x="221284" y="257213"/>
                  </a:lnTo>
                  <a:lnTo>
                    <a:pt x="219354" y="247053"/>
                  </a:lnTo>
                  <a:lnTo>
                    <a:pt x="218567" y="240703"/>
                  </a:lnTo>
                  <a:lnTo>
                    <a:pt x="218592" y="235623"/>
                  </a:lnTo>
                  <a:lnTo>
                    <a:pt x="220268" y="230543"/>
                  </a:lnTo>
                  <a:lnTo>
                    <a:pt x="209575" y="234353"/>
                  </a:lnTo>
                  <a:lnTo>
                    <a:pt x="191985" y="254673"/>
                  </a:lnTo>
                  <a:lnTo>
                    <a:pt x="194589" y="261023"/>
                  </a:lnTo>
                  <a:lnTo>
                    <a:pt x="201028" y="262293"/>
                  </a:lnTo>
                  <a:lnTo>
                    <a:pt x="203898" y="261023"/>
                  </a:lnTo>
                  <a:lnTo>
                    <a:pt x="205359" y="261023"/>
                  </a:lnTo>
                  <a:lnTo>
                    <a:pt x="205206" y="262293"/>
                  </a:lnTo>
                  <a:lnTo>
                    <a:pt x="205181" y="269913"/>
                  </a:lnTo>
                  <a:lnTo>
                    <a:pt x="205486" y="271183"/>
                  </a:lnTo>
                  <a:lnTo>
                    <a:pt x="205765" y="273723"/>
                  </a:lnTo>
                  <a:lnTo>
                    <a:pt x="198551" y="268643"/>
                  </a:lnTo>
                  <a:lnTo>
                    <a:pt x="189585" y="264833"/>
                  </a:lnTo>
                  <a:lnTo>
                    <a:pt x="186474" y="263563"/>
                  </a:lnTo>
                  <a:lnTo>
                    <a:pt x="180251" y="261023"/>
                  </a:lnTo>
                  <a:lnTo>
                    <a:pt x="171945" y="257213"/>
                  </a:lnTo>
                  <a:lnTo>
                    <a:pt x="167500" y="255943"/>
                  </a:lnTo>
                  <a:lnTo>
                    <a:pt x="166433" y="254673"/>
                  </a:lnTo>
                  <a:lnTo>
                    <a:pt x="165379" y="252133"/>
                  </a:lnTo>
                  <a:lnTo>
                    <a:pt x="164299" y="248323"/>
                  </a:lnTo>
                  <a:lnTo>
                    <a:pt x="163639" y="245783"/>
                  </a:lnTo>
                  <a:lnTo>
                    <a:pt x="165023" y="247053"/>
                  </a:lnTo>
                  <a:lnTo>
                    <a:pt x="167576" y="249593"/>
                  </a:lnTo>
                  <a:lnTo>
                    <a:pt x="177114" y="245783"/>
                  </a:lnTo>
                  <a:lnTo>
                    <a:pt x="176136" y="238163"/>
                  </a:lnTo>
                  <a:lnTo>
                    <a:pt x="172085" y="229273"/>
                  </a:lnTo>
                  <a:lnTo>
                    <a:pt x="169913" y="222923"/>
                  </a:lnTo>
                  <a:lnTo>
                    <a:pt x="168770" y="217843"/>
                  </a:lnTo>
                  <a:lnTo>
                    <a:pt x="169278" y="212763"/>
                  </a:lnTo>
                  <a:lnTo>
                    <a:pt x="159829" y="219113"/>
                  </a:lnTo>
                  <a:lnTo>
                    <a:pt x="147015" y="241973"/>
                  </a:lnTo>
                  <a:lnTo>
                    <a:pt x="151015" y="248323"/>
                  </a:lnTo>
                  <a:lnTo>
                    <a:pt x="157505" y="247053"/>
                  </a:lnTo>
                  <a:lnTo>
                    <a:pt x="160147" y="245783"/>
                  </a:lnTo>
                  <a:lnTo>
                    <a:pt x="161480" y="245783"/>
                  </a:lnTo>
                  <a:lnTo>
                    <a:pt x="161658" y="247053"/>
                  </a:lnTo>
                  <a:lnTo>
                    <a:pt x="162902" y="252133"/>
                  </a:lnTo>
                  <a:lnTo>
                    <a:pt x="163322" y="254584"/>
                  </a:lnTo>
                  <a:lnTo>
                    <a:pt x="139573" y="241973"/>
                  </a:lnTo>
                  <a:lnTo>
                    <a:pt x="138582" y="241973"/>
                  </a:lnTo>
                  <a:lnTo>
                    <a:pt x="136486" y="239433"/>
                  </a:lnTo>
                  <a:lnTo>
                    <a:pt x="135648" y="235623"/>
                  </a:lnTo>
                  <a:lnTo>
                    <a:pt x="133438" y="225463"/>
                  </a:lnTo>
                  <a:lnTo>
                    <a:pt x="135331" y="226733"/>
                  </a:lnTo>
                  <a:lnTo>
                    <a:pt x="138226" y="229273"/>
                  </a:lnTo>
                  <a:lnTo>
                    <a:pt x="142125" y="225463"/>
                  </a:lnTo>
                  <a:lnTo>
                    <a:pt x="143421" y="224193"/>
                  </a:lnTo>
                  <a:lnTo>
                    <a:pt x="146024" y="221653"/>
                  </a:lnTo>
                  <a:lnTo>
                    <a:pt x="140462" y="210223"/>
                  </a:lnTo>
                  <a:lnTo>
                    <a:pt x="135940" y="202603"/>
                  </a:lnTo>
                  <a:lnTo>
                    <a:pt x="132245" y="196253"/>
                  </a:lnTo>
                  <a:lnTo>
                    <a:pt x="129844" y="203873"/>
                  </a:lnTo>
                  <a:lnTo>
                    <a:pt x="121196" y="216573"/>
                  </a:lnTo>
                  <a:lnTo>
                    <a:pt x="117983" y="220383"/>
                  </a:lnTo>
                  <a:lnTo>
                    <a:pt x="125742" y="229273"/>
                  </a:lnTo>
                  <a:lnTo>
                    <a:pt x="128828" y="225463"/>
                  </a:lnTo>
                  <a:lnTo>
                    <a:pt x="130314" y="224193"/>
                  </a:lnTo>
                  <a:lnTo>
                    <a:pt x="131749" y="235623"/>
                  </a:lnTo>
                  <a:lnTo>
                    <a:pt x="126187" y="231813"/>
                  </a:lnTo>
                  <a:lnTo>
                    <a:pt x="124333" y="230543"/>
                  </a:lnTo>
                  <a:lnTo>
                    <a:pt x="116128" y="228003"/>
                  </a:lnTo>
                  <a:lnTo>
                    <a:pt x="100279" y="228003"/>
                  </a:lnTo>
                  <a:lnTo>
                    <a:pt x="100926" y="225463"/>
                  </a:lnTo>
                  <a:lnTo>
                    <a:pt x="99631" y="221653"/>
                  </a:lnTo>
                  <a:lnTo>
                    <a:pt x="96774" y="219113"/>
                  </a:lnTo>
                  <a:lnTo>
                    <a:pt x="90398" y="220383"/>
                  </a:lnTo>
                  <a:lnTo>
                    <a:pt x="85966" y="225463"/>
                  </a:lnTo>
                  <a:lnTo>
                    <a:pt x="80568" y="230543"/>
                  </a:lnTo>
                  <a:lnTo>
                    <a:pt x="74688" y="235623"/>
                  </a:lnTo>
                  <a:lnTo>
                    <a:pt x="86499" y="240703"/>
                  </a:lnTo>
                  <a:lnTo>
                    <a:pt x="95084" y="243243"/>
                  </a:lnTo>
                  <a:lnTo>
                    <a:pt x="100279" y="240703"/>
                  </a:lnTo>
                  <a:lnTo>
                    <a:pt x="104203" y="235623"/>
                  </a:lnTo>
                  <a:lnTo>
                    <a:pt x="102844" y="233083"/>
                  </a:lnTo>
                  <a:lnTo>
                    <a:pt x="101219" y="231813"/>
                  </a:lnTo>
                  <a:lnTo>
                    <a:pt x="107911" y="231813"/>
                  </a:lnTo>
                  <a:lnTo>
                    <a:pt x="115874" y="233083"/>
                  </a:lnTo>
                  <a:lnTo>
                    <a:pt x="122948" y="238163"/>
                  </a:lnTo>
                  <a:lnTo>
                    <a:pt x="125844" y="240703"/>
                  </a:lnTo>
                  <a:lnTo>
                    <a:pt x="129044" y="243243"/>
                  </a:lnTo>
                  <a:lnTo>
                    <a:pt x="118237" y="250863"/>
                  </a:lnTo>
                  <a:lnTo>
                    <a:pt x="118529" y="248323"/>
                  </a:lnTo>
                  <a:lnTo>
                    <a:pt x="118414" y="244513"/>
                  </a:lnTo>
                  <a:lnTo>
                    <a:pt x="107353" y="244513"/>
                  </a:lnTo>
                  <a:lnTo>
                    <a:pt x="106476" y="249593"/>
                  </a:lnTo>
                  <a:lnTo>
                    <a:pt x="103111" y="264833"/>
                  </a:lnTo>
                  <a:lnTo>
                    <a:pt x="99669" y="271183"/>
                  </a:lnTo>
                  <a:lnTo>
                    <a:pt x="106489" y="269913"/>
                  </a:lnTo>
                  <a:lnTo>
                    <a:pt x="115112" y="268643"/>
                  </a:lnTo>
                  <a:lnTo>
                    <a:pt x="127622" y="263563"/>
                  </a:lnTo>
                  <a:lnTo>
                    <a:pt x="126974" y="253403"/>
                  </a:lnTo>
                  <a:lnTo>
                    <a:pt x="123812" y="252133"/>
                  </a:lnTo>
                  <a:lnTo>
                    <a:pt x="121246" y="252133"/>
                  </a:lnTo>
                  <a:lnTo>
                    <a:pt x="123469" y="250863"/>
                  </a:lnTo>
                  <a:lnTo>
                    <a:pt x="132334" y="245783"/>
                  </a:lnTo>
                  <a:lnTo>
                    <a:pt x="142354" y="253403"/>
                  </a:lnTo>
                  <a:lnTo>
                    <a:pt x="147497" y="258483"/>
                  </a:lnTo>
                  <a:lnTo>
                    <a:pt x="152539" y="262293"/>
                  </a:lnTo>
                  <a:lnTo>
                    <a:pt x="144005" y="268643"/>
                  </a:lnTo>
                  <a:lnTo>
                    <a:pt x="144335" y="266103"/>
                  </a:lnTo>
                  <a:lnTo>
                    <a:pt x="144195" y="261023"/>
                  </a:lnTo>
                  <a:lnTo>
                    <a:pt x="132524" y="261023"/>
                  </a:lnTo>
                  <a:lnTo>
                    <a:pt x="131597" y="267373"/>
                  </a:lnTo>
                  <a:lnTo>
                    <a:pt x="128028" y="282613"/>
                  </a:lnTo>
                  <a:lnTo>
                    <a:pt x="124396" y="290233"/>
                  </a:lnTo>
                  <a:lnTo>
                    <a:pt x="131610" y="288963"/>
                  </a:lnTo>
                  <a:lnTo>
                    <a:pt x="140728" y="286423"/>
                  </a:lnTo>
                  <a:lnTo>
                    <a:pt x="153911" y="281343"/>
                  </a:lnTo>
                  <a:lnTo>
                    <a:pt x="153250" y="271183"/>
                  </a:lnTo>
                  <a:lnTo>
                    <a:pt x="149898" y="269913"/>
                  </a:lnTo>
                  <a:lnTo>
                    <a:pt x="147193" y="269913"/>
                  </a:lnTo>
                  <a:lnTo>
                    <a:pt x="148971" y="268643"/>
                  </a:lnTo>
                  <a:lnTo>
                    <a:pt x="156083" y="263563"/>
                  </a:lnTo>
                  <a:lnTo>
                    <a:pt x="157911" y="264833"/>
                  </a:lnTo>
                  <a:lnTo>
                    <a:pt x="158788" y="266103"/>
                  </a:lnTo>
                  <a:lnTo>
                    <a:pt x="164592" y="268643"/>
                  </a:lnTo>
                  <a:lnTo>
                    <a:pt x="171107" y="272453"/>
                  </a:lnTo>
                  <a:lnTo>
                    <a:pt x="177901" y="274993"/>
                  </a:lnTo>
                  <a:lnTo>
                    <a:pt x="184569" y="278803"/>
                  </a:lnTo>
                  <a:lnTo>
                    <a:pt x="171462" y="288963"/>
                  </a:lnTo>
                  <a:lnTo>
                    <a:pt x="171818" y="286423"/>
                  </a:lnTo>
                  <a:lnTo>
                    <a:pt x="171678" y="281343"/>
                  </a:lnTo>
                  <a:lnTo>
                    <a:pt x="158584" y="281343"/>
                  </a:lnTo>
                  <a:lnTo>
                    <a:pt x="157543" y="287693"/>
                  </a:lnTo>
                  <a:lnTo>
                    <a:pt x="153555" y="305473"/>
                  </a:lnTo>
                  <a:lnTo>
                    <a:pt x="149491" y="313093"/>
                  </a:lnTo>
                  <a:lnTo>
                    <a:pt x="157556" y="311823"/>
                  </a:lnTo>
                  <a:lnTo>
                    <a:pt x="167767" y="309283"/>
                  </a:lnTo>
                  <a:lnTo>
                    <a:pt x="182562" y="304203"/>
                  </a:lnTo>
                  <a:lnTo>
                    <a:pt x="181813" y="291503"/>
                  </a:lnTo>
                  <a:lnTo>
                    <a:pt x="178066" y="290233"/>
                  </a:lnTo>
                  <a:lnTo>
                    <a:pt x="175031" y="290233"/>
                  </a:lnTo>
                  <a:lnTo>
                    <a:pt x="177025" y="288963"/>
                  </a:lnTo>
                  <a:lnTo>
                    <a:pt x="189001" y="281343"/>
                  </a:lnTo>
                  <a:lnTo>
                    <a:pt x="193395" y="285153"/>
                  </a:lnTo>
                  <a:lnTo>
                    <a:pt x="197091" y="288963"/>
                  </a:lnTo>
                  <a:lnTo>
                    <a:pt x="201256" y="296583"/>
                  </a:lnTo>
                  <a:lnTo>
                    <a:pt x="203339" y="301663"/>
                  </a:lnTo>
                  <a:lnTo>
                    <a:pt x="205308" y="305473"/>
                  </a:lnTo>
                  <a:lnTo>
                    <a:pt x="192239" y="315633"/>
                  </a:lnTo>
                  <a:lnTo>
                    <a:pt x="192620" y="313093"/>
                  </a:lnTo>
                  <a:lnTo>
                    <a:pt x="192468" y="306743"/>
                  </a:lnTo>
                  <a:lnTo>
                    <a:pt x="178104" y="306743"/>
                  </a:lnTo>
                  <a:lnTo>
                    <a:pt x="176974" y="314363"/>
                  </a:lnTo>
                  <a:lnTo>
                    <a:pt x="172605" y="333413"/>
                  </a:lnTo>
                  <a:lnTo>
                    <a:pt x="168148" y="342303"/>
                  </a:lnTo>
                  <a:lnTo>
                    <a:pt x="176987" y="341033"/>
                  </a:lnTo>
                  <a:lnTo>
                    <a:pt x="182587" y="339763"/>
                  </a:lnTo>
                  <a:lnTo>
                    <a:pt x="188353" y="337223"/>
                  </a:lnTo>
                  <a:lnTo>
                    <a:pt x="195529" y="334683"/>
                  </a:lnTo>
                  <a:lnTo>
                    <a:pt x="201574" y="329603"/>
                  </a:lnTo>
                  <a:lnTo>
                    <a:pt x="203898" y="323253"/>
                  </a:lnTo>
                  <a:lnTo>
                    <a:pt x="203581" y="319443"/>
                  </a:lnTo>
                  <a:lnTo>
                    <a:pt x="199478" y="318173"/>
                  </a:lnTo>
                  <a:lnTo>
                    <a:pt x="196138" y="316903"/>
                  </a:lnTo>
                  <a:lnTo>
                    <a:pt x="198386" y="315633"/>
                  </a:lnTo>
                  <a:lnTo>
                    <a:pt x="207403" y="310553"/>
                  </a:lnTo>
                  <a:lnTo>
                    <a:pt x="211264" y="319443"/>
                  </a:lnTo>
                  <a:lnTo>
                    <a:pt x="214350" y="328333"/>
                  </a:lnTo>
                  <a:lnTo>
                    <a:pt x="214795" y="332143"/>
                  </a:lnTo>
                  <a:lnTo>
                    <a:pt x="214858" y="342303"/>
                  </a:lnTo>
                  <a:lnTo>
                    <a:pt x="214680" y="347383"/>
                  </a:lnTo>
                  <a:lnTo>
                    <a:pt x="214528" y="356273"/>
                  </a:lnTo>
                  <a:lnTo>
                    <a:pt x="215011" y="363893"/>
                  </a:lnTo>
                  <a:lnTo>
                    <a:pt x="216230" y="370243"/>
                  </a:lnTo>
                  <a:lnTo>
                    <a:pt x="217589" y="379133"/>
                  </a:lnTo>
                  <a:lnTo>
                    <a:pt x="218541" y="389293"/>
                  </a:lnTo>
                  <a:lnTo>
                    <a:pt x="218579" y="399453"/>
                  </a:lnTo>
                  <a:lnTo>
                    <a:pt x="215874" y="412635"/>
                  </a:lnTo>
                  <a:lnTo>
                    <a:pt x="205803" y="411581"/>
                  </a:lnTo>
                  <a:lnTo>
                    <a:pt x="144665" y="385279"/>
                  </a:lnTo>
                  <a:lnTo>
                    <a:pt x="98298" y="338505"/>
                  </a:lnTo>
                  <a:lnTo>
                    <a:pt x="72275" y="276821"/>
                  </a:lnTo>
                  <a:lnTo>
                    <a:pt x="68732" y="241935"/>
                  </a:lnTo>
                  <a:lnTo>
                    <a:pt x="72275" y="207048"/>
                  </a:lnTo>
                  <a:lnTo>
                    <a:pt x="98298" y="145351"/>
                  </a:lnTo>
                  <a:lnTo>
                    <a:pt x="144665" y="98577"/>
                  </a:lnTo>
                  <a:lnTo>
                    <a:pt x="205803" y="72275"/>
                  </a:lnTo>
                  <a:lnTo>
                    <a:pt x="239915" y="68732"/>
                  </a:lnTo>
                  <a:lnTo>
                    <a:pt x="274142" y="72275"/>
                  </a:lnTo>
                  <a:lnTo>
                    <a:pt x="336016" y="98577"/>
                  </a:lnTo>
                  <a:lnTo>
                    <a:pt x="382485" y="145262"/>
                  </a:lnTo>
                  <a:lnTo>
                    <a:pt x="408228" y="206768"/>
                  </a:lnTo>
                  <a:lnTo>
                    <a:pt x="411759" y="241935"/>
                  </a:lnTo>
                  <a:lnTo>
                    <a:pt x="411759" y="73101"/>
                  </a:lnTo>
                  <a:lnTo>
                    <a:pt x="410413" y="71424"/>
                  </a:lnTo>
                  <a:lnTo>
                    <a:pt x="407162" y="68732"/>
                  </a:lnTo>
                  <a:lnTo>
                    <a:pt x="374675" y="41783"/>
                  </a:lnTo>
                  <a:lnTo>
                    <a:pt x="333756" y="19278"/>
                  </a:lnTo>
                  <a:lnTo>
                    <a:pt x="288544" y="4991"/>
                  </a:lnTo>
                  <a:lnTo>
                    <a:pt x="239915" y="0"/>
                  </a:lnTo>
                  <a:lnTo>
                    <a:pt x="191579" y="4991"/>
                  </a:lnTo>
                  <a:lnTo>
                    <a:pt x="146405" y="19278"/>
                  </a:lnTo>
                  <a:lnTo>
                    <a:pt x="105524" y="41783"/>
                  </a:lnTo>
                  <a:lnTo>
                    <a:pt x="70078" y="71424"/>
                  </a:lnTo>
                  <a:lnTo>
                    <a:pt x="41211" y="107162"/>
                  </a:lnTo>
                  <a:lnTo>
                    <a:pt x="19113" y="148082"/>
                  </a:lnTo>
                  <a:lnTo>
                    <a:pt x="4978" y="193306"/>
                  </a:lnTo>
                  <a:lnTo>
                    <a:pt x="0" y="241935"/>
                  </a:lnTo>
                  <a:lnTo>
                    <a:pt x="4978" y="290563"/>
                  </a:lnTo>
                  <a:lnTo>
                    <a:pt x="19113" y="335775"/>
                  </a:lnTo>
                  <a:lnTo>
                    <a:pt x="41211" y="376694"/>
                  </a:lnTo>
                  <a:lnTo>
                    <a:pt x="70078" y="412445"/>
                  </a:lnTo>
                  <a:lnTo>
                    <a:pt x="105524" y="442366"/>
                  </a:lnTo>
                  <a:lnTo>
                    <a:pt x="146405" y="464845"/>
                  </a:lnTo>
                  <a:lnTo>
                    <a:pt x="191579" y="478967"/>
                  </a:lnTo>
                  <a:lnTo>
                    <a:pt x="239915" y="483882"/>
                  </a:lnTo>
                  <a:lnTo>
                    <a:pt x="288544" y="478967"/>
                  </a:lnTo>
                  <a:lnTo>
                    <a:pt x="333756" y="464845"/>
                  </a:lnTo>
                  <a:lnTo>
                    <a:pt x="374675" y="442366"/>
                  </a:lnTo>
                  <a:lnTo>
                    <a:pt x="407200" y="415137"/>
                  </a:lnTo>
                  <a:lnTo>
                    <a:pt x="439280" y="376694"/>
                  </a:lnTo>
                  <a:lnTo>
                    <a:pt x="461378" y="335775"/>
                  </a:lnTo>
                  <a:lnTo>
                    <a:pt x="475526" y="290563"/>
                  </a:lnTo>
                  <a:lnTo>
                    <a:pt x="480504" y="241935"/>
                  </a:lnTo>
                  <a:close/>
                </a:path>
                <a:path w="1129664" h="484505">
                  <a:moveTo>
                    <a:pt x="1129461" y="6642"/>
                  </a:moveTo>
                  <a:lnTo>
                    <a:pt x="848423" y="6642"/>
                  </a:lnTo>
                  <a:lnTo>
                    <a:pt x="848423" y="75222"/>
                  </a:lnTo>
                  <a:lnTo>
                    <a:pt x="848423" y="207302"/>
                  </a:lnTo>
                  <a:lnTo>
                    <a:pt x="848423" y="275882"/>
                  </a:lnTo>
                  <a:lnTo>
                    <a:pt x="848423" y="476999"/>
                  </a:lnTo>
                  <a:lnTo>
                    <a:pt x="700189" y="300558"/>
                  </a:lnTo>
                  <a:lnTo>
                    <a:pt x="753364" y="281444"/>
                  </a:lnTo>
                  <a:lnTo>
                    <a:pt x="791502" y="248170"/>
                  </a:lnTo>
                  <a:lnTo>
                    <a:pt x="814476" y="205041"/>
                  </a:lnTo>
                  <a:lnTo>
                    <a:pt x="822172" y="156337"/>
                  </a:lnTo>
                  <a:lnTo>
                    <a:pt x="816025" y="111988"/>
                  </a:lnTo>
                  <a:lnTo>
                    <a:pt x="797585" y="71120"/>
                  </a:lnTo>
                  <a:lnTo>
                    <a:pt x="766851" y="37414"/>
                  </a:lnTo>
                  <a:lnTo>
                    <a:pt x="723823" y="14503"/>
                  </a:lnTo>
                  <a:lnTo>
                    <a:pt x="668502" y="6045"/>
                  </a:lnTo>
                  <a:lnTo>
                    <a:pt x="496646" y="6045"/>
                  </a:lnTo>
                  <a:lnTo>
                    <a:pt x="496646" y="477812"/>
                  </a:lnTo>
                  <a:lnTo>
                    <a:pt x="564045" y="477812"/>
                  </a:lnTo>
                  <a:lnTo>
                    <a:pt x="564045" y="74790"/>
                  </a:lnTo>
                  <a:lnTo>
                    <a:pt x="668502" y="74790"/>
                  </a:lnTo>
                  <a:lnTo>
                    <a:pt x="706043" y="81851"/>
                  </a:lnTo>
                  <a:lnTo>
                    <a:pt x="732777" y="100406"/>
                  </a:lnTo>
                  <a:lnTo>
                    <a:pt x="748766" y="126542"/>
                  </a:lnTo>
                  <a:lnTo>
                    <a:pt x="754087" y="156337"/>
                  </a:lnTo>
                  <a:lnTo>
                    <a:pt x="748766" y="186537"/>
                  </a:lnTo>
                  <a:lnTo>
                    <a:pt x="732777" y="212864"/>
                  </a:lnTo>
                  <a:lnTo>
                    <a:pt x="706043" y="231495"/>
                  </a:lnTo>
                  <a:lnTo>
                    <a:pt x="668502" y="238556"/>
                  </a:lnTo>
                  <a:lnTo>
                    <a:pt x="588987" y="238556"/>
                  </a:lnTo>
                  <a:lnTo>
                    <a:pt x="588987" y="270903"/>
                  </a:lnTo>
                  <a:lnTo>
                    <a:pt x="760857" y="477812"/>
                  </a:lnTo>
                  <a:lnTo>
                    <a:pt x="848423" y="477812"/>
                  </a:lnTo>
                  <a:lnTo>
                    <a:pt x="849109" y="477812"/>
                  </a:lnTo>
                  <a:lnTo>
                    <a:pt x="916495" y="477812"/>
                  </a:lnTo>
                  <a:lnTo>
                    <a:pt x="916495" y="275882"/>
                  </a:lnTo>
                  <a:lnTo>
                    <a:pt x="1081938" y="275882"/>
                  </a:lnTo>
                  <a:lnTo>
                    <a:pt x="1081938" y="207302"/>
                  </a:lnTo>
                  <a:lnTo>
                    <a:pt x="916495" y="207302"/>
                  </a:lnTo>
                  <a:lnTo>
                    <a:pt x="916495" y="75222"/>
                  </a:lnTo>
                  <a:lnTo>
                    <a:pt x="1129461" y="75222"/>
                  </a:lnTo>
                  <a:lnTo>
                    <a:pt x="1129461" y="6642"/>
                  </a:lnTo>
                  <a:close/>
                </a:path>
              </a:pathLst>
            </a:custGeom>
            <a:solidFill>
              <a:srgbClr val="FFFFFF"/>
            </a:solidFill>
          </p:spPr>
          <p:txBody>
            <a:bodyPr wrap="square" lIns="0" tIns="0" rIns="0" bIns="0" rtlCol="0"/>
            <a:lstStyle/>
            <a:p>
              <a:endParaRPr sz="1154"/>
            </a:p>
          </p:txBody>
        </p:sp>
        <p:pic>
          <p:nvPicPr>
            <p:cNvPr id="5" name="object 5"/>
            <p:cNvPicPr/>
            <p:nvPr/>
          </p:nvPicPr>
          <p:blipFill>
            <a:blip r:embed="rId2" cstate="print"/>
            <a:stretch>
              <a:fillRect/>
            </a:stretch>
          </p:blipFill>
          <p:spPr>
            <a:xfrm>
              <a:off x="5650444" y="250765"/>
              <a:ext cx="1439866" cy="1184635"/>
            </a:xfrm>
            <a:prstGeom prst="rect">
              <a:avLst/>
            </a:prstGeom>
          </p:spPr>
        </p:pic>
      </p:grpSp>
      <p:sp>
        <p:nvSpPr>
          <p:cNvPr id="6" name="object 6"/>
          <p:cNvSpPr txBox="1"/>
          <p:nvPr/>
        </p:nvSpPr>
        <p:spPr>
          <a:xfrm>
            <a:off x="7270975" y="5628618"/>
            <a:ext cx="953767" cy="838645"/>
          </a:xfrm>
          <a:prstGeom prst="rect">
            <a:avLst/>
          </a:prstGeom>
        </p:spPr>
        <p:txBody>
          <a:bodyPr vert="horz" wrap="square" lIns="0" tIns="8145" rIns="0" bIns="0" rtlCol="0">
            <a:spAutoFit/>
          </a:bodyPr>
          <a:lstStyle/>
          <a:p>
            <a:pPr marL="8145" marR="3258">
              <a:lnSpc>
                <a:spcPct val="145800"/>
              </a:lnSpc>
              <a:spcBef>
                <a:spcPts val="64"/>
              </a:spcBef>
            </a:pPr>
            <a:r>
              <a:rPr sz="1283" spc="-369" dirty="0">
                <a:solidFill>
                  <a:srgbClr val="FFFFFF"/>
                </a:solidFill>
                <a:latin typeface="Trebuchet MS"/>
                <a:cs typeface="Trebuchet MS"/>
              </a:rPr>
              <a:t>GAU</a:t>
            </a:r>
            <a:r>
              <a:rPr sz="1283" spc="-366" dirty="0">
                <a:solidFill>
                  <a:srgbClr val="FFFFFF"/>
                </a:solidFill>
                <a:latin typeface="Trebuchet MS"/>
                <a:cs typeface="Trebuchet MS"/>
              </a:rPr>
              <a:t>T</a:t>
            </a:r>
            <a:r>
              <a:rPr sz="1283" spc="-273" dirty="0">
                <a:solidFill>
                  <a:srgbClr val="FFFFFF"/>
                </a:solidFill>
                <a:latin typeface="Trebuchet MS"/>
                <a:cs typeface="Trebuchet MS"/>
              </a:rPr>
              <a:t>A</a:t>
            </a:r>
            <a:r>
              <a:rPr sz="1283" spc="-310" dirty="0">
                <a:solidFill>
                  <a:srgbClr val="FFFFFF"/>
                </a:solidFill>
                <a:latin typeface="Trebuchet MS"/>
                <a:cs typeface="Trebuchet MS"/>
              </a:rPr>
              <a:t>M</a:t>
            </a:r>
            <a:r>
              <a:rPr sz="1283" spc="-215" dirty="0">
                <a:solidFill>
                  <a:srgbClr val="FFFFFF"/>
                </a:solidFill>
                <a:latin typeface="Trebuchet MS"/>
                <a:cs typeface="Trebuchet MS"/>
              </a:rPr>
              <a:t> </a:t>
            </a:r>
            <a:r>
              <a:rPr sz="1283" spc="-273" dirty="0">
                <a:solidFill>
                  <a:srgbClr val="FFFFFF"/>
                </a:solidFill>
                <a:latin typeface="Trebuchet MS"/>
                <a:cs typeface="Trebuchet MS"/>
              </a:rPr>
              <a:t>CHIKERMANE  </a:t>
            </a:r>
            <a:r>
              <a:rPr sz="1283" spc="-244" dirty="0">
                <a:solidFill>
                  <a:srgbClr val="FFFFFF"/>
                </a:solidFill>
                <a:latin typeface="Trebuchet MS"/>
                <a:cs typeface="Trebuchet MS"/>
              </a:rPr>
              <a:t>RISH</a:t>
            </a:r>
            <a:r>
              <a:rPr sz="1283" spc="-128" dirty="0">
                <a:solidFill>
                  <a:srgbClr val="FFFFFF"/>
                </a:solidFill>
                <a:latin typeface="Trebuchet MS"/>
                <a:cs typeface="Trebuchet MS"/>
              </a:rPr>
              <a:t>I</a:t>
            </a:r>
            <a:r>
              <a:rPr sz="1283" spc="-215" dirty="0">
                <a:solidFill>
                  <a:srgbClr val="FFFFFF"/>
                </a:solidFill>
                <a:latin typeface="Trebuchet MS"/>
                <a:cs typeface="Trebuchet MS"/>
              </a:rPr>
              <a:t> </a:t>
            </a:r>
            <a:r>
              <a:rPr sz="1283" spc="-326" dirty="0">
                <a:solidFill>
                  <a:srgbClr val="FFFFFF"/>
                </a:solidFill>
                <a:latin typeface="Trebuchet MS"/>
                <a:cs typeface="Trebuchet MS"/>
              </a:rPr>
              <a:t>AGR</a:t>
            </a:r>
            <a:r>
              <a:rPr sz="1283" spc="-343" dirty="0">
                <a:solidFill>
                  <a:srgbClr val="FFFFFF"/>
                </a:solidFill>
                <a:latin typeface="Trebuchet MS"/>
                <a:cs typeface="Trebuchet MS"/>
              </a:rPr>
              <a:t>A</a:t>
            </a:r>
            <a:r>
              <a:rPr sz="1283" spc="-346" dirty="0">
                <a:solidFill>
                  <a:srgbClr val="FFFFFF"/>
                </a:solidFill>
                <a:latin typeface="Trebuchet MS"/>
                <a:cs typeface="Trebuchet MS"/>
              </a:rPr>
              <a:t>WAL</a:t>
            </a:r>
            <a:endParaRPr sz="1283">
              <a:latin typeface="Trebuchet MS"/>
              <a:cs typeface="Trebuchet MS"/>
            </a:endParaRPr>
          </a:p>
        </p:txBody>
      </p:sp>
      <p:pic>
        <p:nvPicPr>
          <p:cNvPr id="10" name="Picture 9">
            <a:extLst>
              <a:ext uri="{FF2B5EF4-FFF2-40B4-BE49-F238E27FC236}">
                <a16:creationId xmlns:a16="http://schemas.microsoft.com/office/drawing/2014/main" id="{3DC36156-F00D-484D-9F8C-7AB22DF480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68081"/>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50830" y="430215"/>
            <a:ext cx="9730595" cy="5201424"/>
          </a:xfrm>
          <a:prstGeom prst="rect">
            <a:avLst/>
          </a:prstGeom>
        </p:spPr>
        <p:txBody>
          <a:bodyPr wrap="square">
            <a:spAutoFit/>
          </a:bodyPr>
          <a:lstStyle/>
          <a:p>
            <a:pPr algn="ctr"/>
            <a:r>
              <a:rPr lang="en-IN" sz="3600" b="1" dirty="0">
                <a:effectLst/>
                <a:latin typeface="Calibri" panose="020F0502020204030204" pitchFamily="34" charset="0"/>
                <a:ea typeface="Calibri" panose="020F0502020204030204" pitchFamily="34" charset="0"/>
                <a:cs typeface="Mangal" panose="02040503050203030202" pitchFamily="18" charset="0"/>
              </a:rPr>
              <a:t>                      </a:t>
            </a:r>
            <a:r>
              <a:rPr lang="en-IN" sz="4400" b="1" dirty="0">
                <a:effectLst/>
                <a:latin typeface="Calibri" panose="020F0502020204030204" pitchFamily="34" charset="0"/>
                <a:ea typeface="Calibri" panose="020F0502020204030204" pitchFamily="34" charset="0"/>
                <a:cs typeface="Mangal" panose="02040503050203030202" pitchFamily="18" charset="0"/>
              </a:rPr>
              <a:t>No compensation for any 	 damage</a:t>
            </a:r>
            <a:r>
              <a:rPr lang="en-IN" sz="4400" dirty="0">
                <a:effectLst/>
                <a:latin typeface="Calibri" panose="020F0502020204030204" pitchFamily="34" charset="0"/>
                <a:ea typeface="Calibri" panose="020F0502020204030204" pitchFamily="34" charset="0"/>
                <a:cs typeface="Mangal" panose="02040503050203030202" pitchFamily="18" charset="0"/>
              </a:rPr>
              <a:t>: </a:t>
            </a:r>
          </a:p>
          <a:p>
            <a:pPr algn="just"/>
            <a:endParaRPr lang="en-IN" sz="4400" dirty="0">
              <a:effectLst/>
              <a:latin typeface="Calibri" panose="020F0502020204030204" pitchFamily="34" charset="0"/>
              <a:ea typeface="Calibri" panose="020F0502020204030204" pitchFamily="34" charset="0"/>
              <a:cs typeface="Mangal" panose="02040503050203030202" pitchFamily="18" charset="0"/>
            </a:endParaRPr>
          </a:p>
          <a:p>
            <a:pPr algn="just"/>
            <a:r>
              <a:rPr lang="en-IN" sz="4000" dirty="0">
                <a:effectLst/>
                <a:latin typeface="Calibri" panose="020F0502020204030204" pitchFamily="34" charset="0"/>
                <a:ea typeface="Calibri" panose="020F0502020204030204" pitchFamily="34" charset="0"/>
                <a:cs typeface="Mangal" panose="02040503050203030202" pitchFamily="18" charset="0"/>
              </a:rPr>
              <a:t>There is </a:t>
            </a:r>
            <a:r>
              <a:rPr lang="en-IN" sz="4000" b="1" u="sng" dirty="0">
                <a:effectLst/>
                <a:latin typeface="Calibri" panose="020F0502020204030204" pitchFamily="34" charset="0"/>
                <a:ea typeface="Calibri" panose="020F0502020204030204" pitchFamily="34" charset="0"/>
                <a:cs typeface="Mangal" panose="02040503050203030202" pitchFamily="18" charset="0"/>
              </a:rPr>
              <a:t>no</a:t>
            </a:r>
            <a:r>
              <a:rPr lang="en-IN" sz="4000" dirty="0">
                <a:effectLst/>
                <a:latin typeface="Calibri" panose="020F0502020204030204" pitchFamily="34" charset="0"/>
                <a:ea typeface="Calibri" panose="020F0502020204030204" pitchFamily="34" charset="0"/>
                <a:cs typeface="Mangal" panose="02040503050203030202" pitchFamily="18" charset="0"/>
              </a:rPr>
              <a:t> provision for payment of any </a:t>
            </a:r>
            <a:r>
              <a:rPr lang="en-IN" sz="4000" b="1" u="sng" dirty="0">
                <a:effectLst/>
                <a:latin typeface="Calibri" panose="020F0502020204030204" pitchFamily="34" charset="0"/>
                <a:ea typeface="Calibri" panose="020F0502020204030204" pitchFamily="34" charset="0"/>
                <a:cs typeface="Mangal" panose="02040503050203030202" pitchFamily="18" charset="0"/>
              </a:rPr>
              <a:t>compensation </a:t>
            </a:r>
            <a:r>
              <a:rPr lang="en-IN" sz="4000" dirty="0">
                <a:effectLst/>
                <a:latin typeface="Calibri" panose="020F0502020204030204" pitchFamily="34" charset="0"/>
                <a:ea typeface="Calibri" panose="020F0502020204030204" pitchFamily="34" charset="0"/>
                <a:cs typeface="Mangal" panose="02040503050203030202" pitchFamily="18" charset="0"/>
              </a:rPr>
              <a:t>to the person whose property is confiscated under PBPT Act, 1988. Similarly </a:t>
            </a:r>
            <a:r>
              <a:rPr lang="en-IN" sz="4000" b="1" u="sng" dirty="0">
                <a:effectLst/>
                <a:latin typeface="Calibri" panose="020F0502020204030204" pitchFamily="34" charset="0"/>
                <a:ea typeface="Calibri" panose="020F0502020204030204" pitchFamily="34" charset="0"/>
                <a:cs typeface="Mangal" panose="02040503050203030202" pitchFamily="18" charset="0"/>
              </a:rPr>
              <a:t>no damage can be claimed</a:t>
            </a:r>
            <a:r>
              <a:rPr lang="en-IN" sz="4000" dirty="0">
                <a:effectLst/>
                <a:latin typeface="Calibri" panose="020F0502020204030204" pitchFamily="34" charset="0"/>
                <a:ea typeface="Calibri" panose="020F0502020204030204" pitchFamily="34" charset="0"/>
                <a:cs typeface="Mangal" panose="02040503050203030202" pitchFamily="18" charset="0"/>
              </a:rPr>
              <a:t> for vacation of any wrongful attachment done under this law.</a:t>
            </a:r>
            <a:endParaRPr lang="en-IN" sz="4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358" y="553528"/>
            <a:ext cx="2436483" cy="1827362"/>
          </a:xfrm>
          <a:prstGeom prst="rect">
            <a:avLst/>
          </a:prstGeom>
        </p:spPr>
      </p:pic>
      <p:pic>
        <p:nvPicPr>
          <p:cNvPr id="4" name="Picture 3"/>
          <p:cNvPicPr>
            <a:picLocks noChangeAspect="1"/>
          </p:cNvPicPr>
          <p:nvPr/>
        </p:nvPicPr>
        <p:blipFill>
          <a:blip r:embed="rId3"/>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19470568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062" y="756208"/>
            <a:ext cx="9333781" cy="1446550"/>
          </a:xfrm>
          <a:prstGeom prst="rect">
            <a:avLst/>
          </a:prstGeom>
          <a:noFill/>
        </p:spPr>
        <p:txBody>
          <a:bodyPr wrap="square" rtlCol="0">
            <a:spAutoFit/>
          </a:bodyPr>
          <a:lstStyle/>
          <a:p>
            <a:pPr algn="ctr"/>
            <a:r>
              <a:rPr lang="en-IN" sz="4400" b="1" u="sng" dirty="0">
                <a:latin typeface="Times New Roman" panose="02020603050405020304" pitchFamily="18" charset="0"/>
                <a:cs typeface="Times New Roman" panose="02020603050405020304" pitchFamily="18" charset="0"/>
              </a:rPr>
              <a:t>Variety of other issues arising under new Benami Law</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2843" y="292489"/>
            <a:ext cx="2247900" cy="2028825"/>
          </a:xfrm>
          <a:prstGeom prst="rect">
            <a:avLst/>
          </a:prstGeom>
        </p:spPr>
      </p:pic>
      <p:sp>
        <p:nvSpPr>
          <p:cNvPr id="4" name="TextBox 3"/>
          <p:cNvSpPr txBox="1"/>
          <p:nvPr/>
        </p:nvSpPr>
        <p:spPr>
          <a:xfrm>
            <a:off x="793631" y="2758575"/>
            <a:ext cx="10489720" cy="3416320"/>
          </a:xfrm>
          <a:prstGeom prst="rect">
            <a:avLst/>
          </a:prstGeom>
          <a:noFill/>
        </p:spPr>
        <p:txBody>
          <a:bodyPr wrap="square" rtlCol="0">
            <a:spAutoFit/>
          </a:bodyPr>
          <a:lstStyle/>
          <a:p>
            <a:pPr marL="285750" indent="-285750" algn="just">
              <a:buFont typeface="Wingdings" panose="05000000000000000000" pitchFamily="2" charset="2"/>
              <a:buChar char="Ø"/>
            </a:pPr>
            <a:r>
              <a:rPr lang="en-US" sz="3600" dirty="0"/>
              <a:t> </a:t>
            </a:r>
            <a:r>
              <a:rPr lang="en-US" sz="3600" b="1" dirty="0"/>
              <a:t>Is Benami Law applicable to properties situated outside India?</a:t>
            </a:r>
          </a:p>
          <a:p>
            <a:pPr marL="285750" indent="-285750" algn="just">
              <a:buFont typeface="Wingdings" panose="05000000000000000000" pitchFamily="2" charset="2"/>
              <a:buChar char="Ø"/>
            </a:pPr>
            <a:r>
              <a:rPr lang="en-US" sz="3600" b="1" dirty="0"/>
              <a:t> What if the jewellery purchased 10 to 20 years back and the person in possession is not having the receipt of the jewellery. Can that be roped into benami transaction?</a:t>
            </a:r>
          </a:p>
        </p:txBody>
      </p:sp>
      <p:pic>
        <p:nvPicPr>
          <p:cNvPr id="5" name="Picture 4"/>
          <p:cNvPicPr>
            <a:picLocks noChangeAspect="1"/>
          </p:cNvPicPr>
          <p:nvPr/>
        </p:nvPicPr>
        <p:blipFill>
          <a:blip r:embed="rId3"/>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4332204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9895" y="998128"/>
            <a:ext cx="10653622" cy="5016758"/>
          </a:xfrm>
          <a:prstGeom prst="rect">
            <a:avLst/>
          </a:prstGeom>
        </p:spPr>
        <p:txBody>
          <a:bodyPr wrap="square">
            <a:spAutoFit/>
          </a:bodyPr>
          <a:lstStyle/>
          <a:p>
            <a:pPr marL="285750" indent="-285750">
              <a:buFont typeface="Wingdings" panose="05000000000000000000" pitchFamily="2" charset="2"/>
              <a:buChar char="Ø"/>
            </a:pPr>
            <a:r>
              <a:rPr lang="en-US" sz="3200" b="1" dirty="0"/>
              <a:t>If anyone purchase land through NRI salary and paid money through NRI  account cheque and registered the land on wife's name. Will this land considered as benami property?</a:t>
            </a:r>
          </a:p>
          <a:p>
            <a:pPr marL="285750" indent="-285750">
              <a:buFont typeface="Wingdings" panose="05000000000000000000" pitchFamily="2" charset="2"/>
              <a:buChar char="Ø"/>
            </a:pPr>
            <a:endParaRPr lang="en-US" sz="3200" b="1" dirty="0"/>
          </a:p>
          <a:p>
            <a:pPr marL="285750" indent="-285750">
              <a:buFont typeface="Wingdings" panose="05000000000000000000" pitchFamily="2" charset="2"/>
              <a:buChar char="Ø"/>
            </a:pPr>
            <a:endParaRPr lang="en-US" sz="3200" b="1" dirty="0"/>
          </a:p>
          <a:p>
            <a:pPr marL="285750" indent="-285750">
              <a:buFont typeface="Wingdings" panose="05000000000000000000" pitchFamily="2" charset="2"/>
              <a:buChar char="Ø"/>
            </a:pPr>
            <a:r>
              <a:rPr lang="en-US" sz="3200" b="1" dirty="0"/>
              <a:t>If A is from Punjab, but wants to do business in Himachal, where he can not buy property, so he buys a property in the name of his cousin who is a ‘himachali’, and sets up a hotel, and starts reaping benefits, will that property be considered benami or not?</a:t>
            </a:r>
            <a:endParaRPr lang="en-IN" sz="3200" b="1" dirty="0"/>
          </a:p>
        </p:txBody>
      </p:sp>
      <p:pic>
        <p:nvPicPr>
          <p:cNvPr id="3" name="Picture 2"/>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2285357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64952A-AE7C-4425-840C-ED8AA62C80A6}"/>
              </a:ext>
            </a:extLst>
          </p:cNvPr>
          <p:cNvSpPr>
            <a:spLocks noGrp="1"/>
          </p:cNvSpPr>
          <p:nvPr>
            <p:ph type="title"/>
          </p:nvPr>
        </p:nvSpPr>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Interplay with Income Tax Act</a:t>
            </a:r>
            <a:endParaRPr lang="en-US" b="1" dirty="0">
              <a:latin typeface="Times New Roman" panose="02020603050405020304" pitchFamily="18" charset="0"/>
              <a:cs typeface="Times New Roman" panose="02020603050405020304" pitchFamily="18" charset="0"/>
            </a:endParaRPr>
          </a:p>
        </p:txBody>
      </p:sp>
      <p:grpSp>
        <p:nvGrpSpPr>
          <p:cNvPr id="5" name="Group 4">
            <a:extLst>
              <a:ext uri="{FF2B5EF4-FFF2-40B4-BE49-F238E27FC236}">
                <a16:creationId xmlns:a16="http://schemas.microsoft.com/office/drawing/2014/main" id="{65818ACF-9BC1-48DF-B077-6DFA78D8112B}"/>
              </a:ext>
            </a:extLst>
          </p:cNvPr>
          <p:cNvGrpSpPr/>
          <p:nvPr/>
        </p:nvGrpSpPr>
        <p:grpSpPr>
          <a:xfrm>
            <a:off x="1998976" y="1446170"/>
            <a:ext cx="8135624" cy="4365452"/>
            <a:chOff x="474975" y="1671253"/>
            <a:chExt cx="8135624" cy="4365452"/>
          </a:xfrm>
        </p:grpSpPr>
        <p:sp>
          <p:nvSpPr>
            <p:cNvPr id="28" name="Rectangle 27">
              <a:extLst>
                <a:ext uri="{FF2B5EF4-FFF2-40B4-BE49-F238E27FC236}">
                  <a16:creationId xmlns:a16="http://schemas.microsoft.com/office/drawing/2014/main" id="{691E683D-E1CF-408A-89B8-9D2E46BF0F09}"/>
                </a:ext>
              </a:extLst>
            </p:cNvPr>
            <p:cNvSpPr/>
            <p:nvPr/>
          </p:nvSpPr>
          <p:spPr>
            <a:xfrm>
              <a:off x="5156437" y="3879171"/>
              <a:ext cx="3454161" cy="2157534"/>
            </a:xfrm>
            <a:prstGeom prst="rect">
              <a:avLst/>
            </a:prstGeom>
            <a:noFill/>
            <a:ln w="12700">
              <a:solidFill>
                <a:schemeClr val="tx1">
                  <a:lumMod val="50000"/>
                  <a:lumOff val="50000"/>
                </a:schemeClr>
              </a:solidFill>
              <a:prstDash val="sys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8720" tIns="91440" rIns="0" bIns="399667" numCol="1" spcCol="1270" anchor="t" anchorCtr="0">
              <a:noAutofit/>
            </a:bodyPr>
            <a:lstStyle/>
            <a:p>
              <a:pPr lvl="0">
                <a:lnSpc>
                  <a:spcPct val="150000"/>
                </a:lnSpc>
                <a:defRPr/>
              </a:pPr>
              <a:endParaRPr lang="en-US" sz="1400" dirty="0"/>
            </a:p>
            <a:p>
              <a:pPr lvl="0">
                <a:lnSpc>
                  <a:spcPct val="150000"/>
                </a:lnSpc>
                <a:defRPr/>
              </a:pPr>
              <a:r>
                <a:rPr lang="en-US" sz="1600" b="1" dirty="0">
                  <a:latin typeface="Times New Roman" panose="02020603050405020304" pitchFamily="18" charset="0"/>
                  <a:cs typeface="Times New Roman" panose="02020603050405020304" pitchFamily="18" charset="0"/>
                </a:rPr>
                <a:t>Whether a transaction subjected to GAAR be also exposed to the Benami </a:t>
              </a:r>
              <a:br>
                <a:rPr lang="en-US" sz="1600" b="1" dirty="0">
                  <a:latin typeface="Times New Roman" panose="02020603050405020304" pitchFamily="18" charset="0"/>
                  <a:cs typeface="Times New Roman" panose="02020603050405020304" pitchFamily="18" charset="0"/>
                </a:rPr>
              </a:br>
              <a:r>
                <a:rPr lang="en-US" sz="1600" b="1" dirty="0">
                  <a:latin typeface="Times New Roman" panose="02020603050405020304" pitchFamily="18" charset="0"/>
                  <a:cs typeface="Times New Roman" panose="02020603050405020304" pitchFamily="18" charset="0"/>
                </a:rPr>
                <a:t>Law ?</a:t>
              </a:r>
            </a:p>
          </p:txBody>
        </p:sp>
        <p:sp>
          <p:nvSpPr>
            <p:cNvPr id="20" name="Rectangle 19">
              <a:extLst>
                <a:ext uri="{FF2B5EF4-FFF2-40B4-BE49-F238E27FC236}">
                  <a16:creationId xmlns:a16="http://schemas.microsoft.com/office/drawing/2014/main" id="{80E63EDA-F282-4C1E-829D-8AD0DE3AD1C3}"/>
                </a:ext>
              </a:extLst>
            </p:cNvPr>
            <p:cNvSpPr/>
            <p:nvPr/>
          </p:nvSpPr>
          <p:spPr>
            <a:xfrm>
              <a:off x="5156438" y="1671253"/>
              <a:ext cx="3454161" cy="1934931"/>
            </a:xfrm>
            <a:prstGeom prst="rect">
              <a:avLst/>
            </a:prstGeom>
            <a:ln w="12700">
              <a:solidFill>
                <a:schemeClr val="tx1">
                  <a:lumMod val="50000"/>
                  <a:lumOff val="50000"/>
                </a:schemeClr>
              </a:solidFill>
              <a:prstDash val="sys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188720" tIns="91440" rIns="0" bIns="399667" numCol="1" spcCol="1270" anchor="t" anchorCtr="0">
              <a:noAutofit/>
            </a:bodyPr>
            <a:lstStyle/>
            <a:p>
              <a:pPr>
                <a:lnSpc>
                  <a:spcPct val="150000"/>
                </a:lnSpc>
                <a:defRPr/>
              </a:pPr>
              <a:r>
                <a:rPr lang="en-US" sz="1600" b="1" dirty="0">
                  <a:latin typeface="Times New Roman" panose="02020603050405020304" pitchFamily="18" charset="0"/>
                  <a:cs typeface="Times New Roman" panose="02020603050405020304" pitchFamily="18" charset="0"/>
                </a:rPr>
                <a:t>Implication under section 56(2)(x) ?</a:t>
              </a:r>
            </a:p>
          </p:txBody>
        </p:sp>
        <p:sp>
          <p:nvSpPr>
            <p:cNvPr id="21" name="Rectangle 20">
              <a:extLst>
                <a:ext uri="{FF2B5EF4-FFF2-40B4-BE49-F238E27FC236}">
                  <a16:creationId xmlns:a16="http://schemas.microsoft.com/office/drawing/2014/main" id="{C9B5736D-3493-48FC-AA1A-15788690C1E3}"/>
                </a:ext>
              </a:extLst>
            </p:cNvPr>
            <p:cNvSpPr/>
            <p:nvPr/>
          </p:nvSpPr>
          <p:spPr>
            <a:xfrm>
              <a:off x="495300" y="1671253"/>
              <a:ext cx="3408732" cy="1934931"/>
            </a:xfrm>
            <a:prstGeom prst="rect">
              <a:avLst/>
            </a:prstGeom>
            <a:ln w="12700">
              <a:solidFill>
                <a:schemeClr val="tx1">
                  <a:lumMod val="50000"/>
                  <a:lumOff val="50000"/>
                </a:schemeClr>
              </a:solidFill>
              <a:prstDash val="sys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345" tIns="91440" rIns="1005840" bIns="399667" numCol="1" spcCol="1270" anchor="t" anchorCtr="0">
              <a:noAutofit/>
            </a:bodyPr>
            <a:lstStyle/>
            <a:p>
              <a:pPr>
                <a:lnSpc>
                  <a:spcPct val="150000"/>
                </a:lnSpc>
                <a:defRPr/>
              </a:pPr>
              <a:r>
                <a:rPr lang="en-US" sz="1600" b="1" dirty="0">
                  <a:latin typeface="Times New Roman" panose="02020603050405020304" pitchFamily="18" charset="0"/>
                  <a:cs typeface="Times New Roman" panose="02020603050405020304" pitchFamily="18" charset="0"/>
                </a:rPr>
                <a:t>Whether provisions of Benami law can apply to the transaction covered under section 68 and 69A </a:t>
              </a:r>
              <a:r>
                <a:rPr lang="en-US" sz="1600" dirty="0">
                  <a:latin typeface="Times New Roman" panose="02020603050405020304" pitchFamily="18" charset="0"/>
                  <a:cs typeface="Times New Roman" panose="02020603050405020304" pitchFamily="18" charset="0"/>
                </a:rPr>
                <a:t>?</a:t>
              </a:r>
            </a:p>
          </p:txBody>
        </p:sp>
        <p:sp>
          <p:nvSpPr>
            <p:cNvPr id="22" name="Freeform 116">
              <a:extLst>
                <a:ext uri="{FF2B5EF4-FFF2-40B4-BE49-F238E27FC236}">
                  <a16:creationId xmlns:a16="http://schemas.microsoft.com/office/drawing/2014/main" id="{CA0FE098-FF4E-4829-A83B-0A796C366D73}"/>
                </a:ext>
              </a:extLst>
            </p:cNvPr>
            <p:cNvSpPr/>
            <p:nvPr/>
          </p:nvSpPr>
          <p:spPr>
            <a:xfrm>
              <a:off x="2777083" y="1944240"/>
              <a:ext cx="1738114" cy="1738114"/>
            </a:xfrm>
            <a:custGeom>
              <a:avLst/>
              <a:gdLst>
                <a:gd name="connsiteX0" fmla="*/ 0 w 1457707"/>
                <a:gd name="connsiteY0" fmla="*/ 1457707 h 1457707"/>
                <a:gd name="connsiteX1" fmla="*/ 1457707 w 1457707"/>
                <a:gd name="connsiteY1" fmla="*/ 0 h 1457707"/>
                <a:gd name="connsiteX2" fmla="*/ 1457707 w 1457707"/>
                <a:gd name="connsiteY2" fmla="*/ 1457707 h 1457707"/>
                <a:gd name="connsiteX3" fmla="*/ 0 w 1457707"/>
                <a:gd name="connsiteY3" fmla="*/ 1457707 h 1457707"/>
              </a:gdLst>
              <a:ahLst/>
              <a:cxnLst>
                <a:cxn ang="0">
                  <a:pos x="connsiteX0" y="connsiteY0"/>
                </a:cxn>
                <a:cxn ang="0">
                  <a:pos x="connsiteX1" y="connsiteY1"/>
                </a:cxn>
                <a:cxn ang="0">
                  <a:pos x="connsiteX2" y="connsiteY2"/>
                </a:cxn>
                <a:cxn ang="0">
                  <a:pos x="connsiteX3" y="connsiteY3"/>
                </a:cxn>
              </a:cxnLst>
              <a:rect l="l" t="t" r="r" b="b"/>
              <a:pathLst>
                <a:path w="1457707" h="1457707">
                  <a:moveTo>
                    <a:pt x="0" y="1457707"/>
                  </a:moveTo>
                  <a:cubicBezTo>
                    <a:pt x="0" y="652638"/>
                    <a:pt x="652638" y="0"/>
                    <a:pt x="1457707" y="0"/>
                  </a:cubicBezTo>
                  <a:lnTo>
                    <a:pt x="1457707" y="1457707"/>
                  </a:lnTo>
                  <a:lnTo>
                    <a:pt x="0" y="1457707"/>
                  </a:lnTo>
                  <a:close/>
                </a:path>
              </a:pathLst>
            </a:custGeom>
            <a:solidFill>
              <a:srgbClr val="124680"/>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528" tIns="590528" rIns="163576" bIns="163576" numCol="1" spcCol="1270" anchor="ctr" anchorCtr="0">
              <a:noAutofit/>
            </a:bodyPr>
            <a:lstStyle/>
            <a:p>
              <a:pPr algn="ctr" defTabSz="1022350">
                <a:lnSpc>
                  <a:spcPct val="90000"/>
                </a:lnSpc>
                <a:spcBef>
                  <a:spcPct val="0"/>
                </a:spcBef>
                <a:spcAft>
                  <a:spcPct val="35000"/>
                </a:spcAft>
              </a:pPr>
              <a:endParaRPr lang="en-US" sz="2300" dirty="0"/>
            </a:p>
          </p:txBody>
        </p:sp>
        <p:sp>
          <p:nvSpPr>
            <p:cNvPr id="23" name="Freeform 117">
              <a:extLst>
                <a:ext uri="{FF2B5EF4-FFF2-40B4-BE49-F238E27FC236}">
                  <a16:creationId xmlns:a16="http://schemas.microsoft.com/office/drawing/2014/main" id="{E24C2D33-89BF-4B35-8A42-D995936E0AA3}"/>
                </a:ext>
              </a:extLst>
            </p:cNvPr>
            <p:cNvSpPr/>
            <p:nvPr/>
          </p:nvSpPr>
          <p:spPr>
            <a:xfrm>
              <a:off x="4570376" y="1944240"/>
              <a:ext cx="1738114" cy="1738114"/>
            </a:xfrm>
            <a:custGeom>
              <a:avLst/>
              <a:gdLst>
                <a:gd name="connsiteX0" fmla="*/ 0 w 1457707"/>
                <a:gd name="connsiteY0" fmla="*/ 1457707 h 1457707"/>
                <a:gd name="connsiteX1" fmla="*/ 1457707 w 1457707"/>
                <a:gd name="connsiteY1" fmla="*/ 0 h 1457707"/>
                <a:gd name="connsiteX2" fmla="*/ 1457707 w 1457707"/>
                <a:gd name="connsiteY2" fmla="*/ 1457707 h 1457707"/>
                <a:gd name="connsiteX3" fmla="*/ 0 w 1457707"/>
                <a:gd name="connsiteY3" fmla="*/ 1457707 h 1457707"/>
              </a:gdLst>
              <a:ahLst/>
              <a:cxnLst>
                <a:cxn ang="0">
                  <a:pos x="connsiteX0" y="connsiteY0"/>
                </a:cxn>
                <a:cxn ang="0">
                  <a:pos x="connsiteX1" y="connsiteY1"/>
                </a:cxn>
                <a:cxn ang="0">
                  <a:pos x="connsiteX2" y="connsiteY2"/>
                </a:cxn>
                <a:cxn ang="0">
                  <a:pos x="connsiteX3" y="connsiteY3"/>
                </a:cxn>
              </a:cxnLst>
              <a:rect l="l" t="t" r="r" b="b"/>
              <a:pathLst>
                <a:path w="1457707" h="1457707">
                  <a:moveTo>
                    <a:pt x="0" y="0"/>
                  </a:moveTo>
                  <a:cubicBezTo>
                    <a:pt x="805069" y="0"/>
                    <a:pt x="1457707" y="652638"/>
                    <a:pt x="1457707" y="1457707"/>
                  </a:cubicBezTo>
                  <a:lnTo>
                    <a:pt x="0" y="1457707"/>
                  </a:lnTo>
                  <a:lnTo>
                    <a:pt x="0" y="0"/>
                  </a:lnTo>
                  <a:close/>
                </a:path>
              </a:pathLst>
            </a:custGeom>
            <a:solidFill>
              <a:srgbClr val="B22F16"/>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590528" rIns="590528" bIns="163576" numCol="1" spcCol="1270" anchor="ctr" anchorCtr="0">
              <a:noAutofit/>
            </a:bodyPr>
            <a:lstStyle/>
            <a:p>
              <a:pPr algn="ctr" defTabSz="1022350">
                <a:lnSpc>
                  <a:spcPct val="90000"/>
                </a:lnSpc>
                <a:spcBef>
                  <a:spcPct val="0"/>
                </a:spcBef>
                <a:spcAft>
                  <a:spcPct val="35000"/>
                </a:spcAft>
              </a:pPr>
              <a:endParaRPr lang="en-US" sz="2300" dirty="0"/>
            </a:p>
          </p:txBody>
        </p:sp>
        <p:sp>
          <p:nvSpPr>
            <p:cNvPr id="24" name="Oval 23">
              <a:extLst>
                <a:ext uri="{FF2B5EF4-FFF2-40B4-BE49-F238E27FC236}">
                  <a16:creationId xmlns:a16="http://schemas.microsoft.com/office/drawing/2014/main" id="{08F9727C-F7BA-496B-947E-0668B975732E}"/>
                </a:ext>
              </a:extLst>
            </p:cNvPr>
            <p:cNvSpPr/>
            <p:nvPr/>
          </p:nvSpPr>
          <p:spPr bwMode="ltGray">
            <a:xfrm>
              <a:off x="2895723" y="2300780"/>
              <a:ext cx="586062" cy="586062"/>
            </a:xfrm>
            <a:prstGeom prst="ellipse">
              <a:avLst/>
            </a:prstGeom>
            <a:solidFill>
              <a:schemeClr val="bg1"/>
            </a:solidFill>
            <a:ln w="28575">
              <a:solidFill>
                <a:srgbClr val="12468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lumMod val="50000"/>
                      <a:lumOff val="50000"/>
                    </a:schemeClr>
                  </a:solidFill>
                  <a:latin typeface="+mj-lt"/>
                </a:rPr>
                <a:t>01</a:t>
              </a:r>
            </a:p>
          </p:txBody>
        </p:sp>
        <p:sp>
          <p:nvSpPr>
            <p:cNvPr id="25" name="Oval 24">
              <a:extLst>
                <a:ext uri="{FF2B5EF4-FFF2-40B4-BE49-F238E27FC236}">
                  <a16:creationId xmlns:a16="http://schemas.microsoft.com/office/drawing/2014/main" id="{B7C21568-C160-4D73-8B73-C351E578B524}"/>
                </a:ext>
              </a:extLst>
            </p:cNvPr>
            <p:cNvSpPr/>
            <p:nvPr/>
          </p:nvSpPr>
          <p:spPr bwMode="ltGray">
            <a:xfrm>
              <a:off x="5465697" y="2300780"/>
              <a:ext cx="586062" cy="586062"/>
            </a:xfrm>
            <a:prstGeom prst="ellipse">
              <a:avLst/>
            </a:prstGeom>
            <a:solidFill>
              <a:schemeClr val="bg1"/>
            </a:solidFill>
            <a:ln w="28575">
              <a:solidFill>
                <a:srgbClr val="B22F16"/>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lumMod val="50000"/>
                      <a:lumOff val="50000"/>
                    </a:schemeClr>
                  </a:solidFill>
                  <a:latin typeface="+mj-lt"/>
                </a:rPr>
                <a:t>02</a:t>
              </a:r>
            </a:p>
          </p:txBody>
        </p:sp>
        <p:sp>
          <p:nvSpPr>
            <p:cNvPr id="26" name="Freeform 4847">
              <a:extLst>
                <a:ext uri="{FF2B5EF4-FFF2-40B4-BE49-F238E27FC236}">
                  <a16:creationId xmlns:a16="http://schemas.microsoft.com/office/drawing/2014/main" id="{BA5796B2-48ED-4DF4-B3CD-5F3B455851D0}"/>
                </a:ext>
              </a:extLst>
            </p:cNvPr>
            <p:cNvSpPr>
              <a:spLocks noEditPoints="1"/>
            </p:cNvSpPr>
            <p:nvPr/>
          </p:nvSpPr>
          <p:spPr bwMode="auto">
            <a:xfrm>
              <a:off x="4758150" y="2903794"/>
              <a:ext cx="463123" cy="599030"/>
            </a:xfrm>
            <a:custGeom>
              <a:avLst/>
              <a:gdLst>
                <a:gd name="T0" fmla="*/ 252 w 252"/>
                <a:gd name="T1" fmla="*/ 332 h 348"/>
                <a:gd name="T2" fmla="*/ 242 w 252"/>
                <a:gd name="T3" fmla="*/ 346 h 348"/>
                <a:gd name="T4" fmla="*/ 16 w 252"/>
                <a:gd name="T5" fmla="*/ 348 h 348"/>
                <a:gd name="T6" fmla="*/ 2 w 252"/>
                <a:gd name="T7" fmla="*/ 338 h 348"/>
                <a:gd name="T8" fmla="*/ 0 w 252"/>
                <a:gd name="T9" fmla="*/ 32 h 348"/>
                <a:gd name="T10" fmla="*/ 10 w 252"/>
                <a:gd name="T11" fmla="*/ 16 h 348"/>
                <a:gd name="T12" fmla="*/ 90 w 252"/>
                <a:gd name="T13" fmla="*/ 16 h 348"/>
                <a:gd name="T14" fmla="*/ 86 w 252"/>
                <a:gd name="T15" fmla="*/ 30 h 348"/>
                <a:gd name="T16" fmla="*/ 16 w 252"/>
                <a:gd name="T17" fmla="*/ 332 h 348"/>
                <a:gd name="T18" fmla="*/ 168 w 252"/>
                <a:gd name="T19" fmla="*/ 34 h 348"/>
                <a:gd name="T20" fmla="*/ 164 w 252"/>
                <a:gd name="T21" fmla="*/ 26 h 348"/>
                <a:gd name="T22" fmla="*/ 236 w 252"/>
                <a:gd name="T23" fmla="*/ 16 h 348"/>
                <a:gd name="T24" fmla="*/ 248 w 252"/>
                <a:gd name="T25" fmla="*/ 20 h 348"/>
                <a:gd name="T26" fmla="*/ 252 w 252"/>
                <a:gd name="T27" fmla="*/ 32 h 348"/>
                <a:gd name="T28" fmla="*/ 36 w 252"/>
                <a:gd name="T29" fmla="*/ 312 h 348"/>
                <a:gd name="T30" fmla="*/ 36 w 252"/>
                <a:gd name="T31" fmla="*/ 94 h 348"/>
                <a:gd name="T32" fmla="*/ 216 w 252"/>
                <a:gd name="T33" fmla="*/ 94 h 348"/>
                <a:gd name="T34" fmla="*/ 132 w 252"/>
                <a:gd name="T35" fmla="*/ 186 h 348"/>
                <a:gd name="T36" fmla="*/ 122 w 252"/>
                <a:gd name="T37" fmla="*/ 184 h 348"/>
                <a:gd name="T38" fmla="*/ 74 w 252"/>
                <a:gd name="T39" fmla="*/ 206 h 348"/>
                <a:gd name="T40" fmla="*/ 68 w 252"/>
                <a:gd name="T41" fmla="*/ 204 h 348"/>
                <a:gd name="T42" fmla="*/ 60 w 252"/>
                <a:gd name="T43" fmla="*/ 206 h 348"/>
                <a:gd name="T44" fmla="*/ 58 w 252"/>
                <a:gd name="T45" fmla="*/ 218 h 348"/>
                <a:gd name="T46" fmla="*/ 78 w 252"/>
                <a:gd name="T47" fmla="*/ 238 h 348"/>
                <a:gd name="T48" fmla="*/ 86 w 252"/>
                <a:gd name="T49" fmla="*/ 242 h 348"/>
                <a:gd name="T50" fmla="*/ 132 w 252"/>
                <a:gd name="T51" fmla="*/ 200 h 348"/>
                <a:gd name="T52" fmla="*/ 134 w 252"/>
                <a:gd name="T53" fmla="*/ 192 h 348"/>
                <a:gd name="T54" fmla="*/ 132 w 252"/>
                <a:gd name="T55" fmla="*/ 186 h 348"/>
                <a:gd name="T56" fmla="*/ 128 w 252"/>
                <a:gd name="T57" fmla="*/ 122 h 348"/>
                <a:gd name="T58" fmla="*/ 118 w 252"/>
                <a:gd name="T59" fmla="*/ 124 h 348"/>
                <a:gd name="T60" fmla="*/ 74 w 252"/>
                <a:gd name="T61" fmla="*/ 144 h 348"/>
                <a:gd name="T62" fmla="*/ 64 w 252"/>
                <a:gd name="T63" fmla="*/ 142 h 348"/>
                <a:gd name="T64" fmla="*/ 58 w 252"/>
                <a:gd name="T65" fmla="*/ 148 h 348"/>
                <a:gd name="T66" fmla="*/ 60 w 252"/>
                <a:gd name="T67" fmla="*/ 158 h 348"/>
                <a:gd name="T68" fmla="*/ 82 w 252"/>
                <a:gd name="T69" fmla="*/ 180 h 348"/>
                <a:gd name="T70" fmla="*/ 90 w 252"/>
                <a:gd name="T71" fmla="*/ 180 h 348"/>
                <a:gd name="T72" fmla="*/ 132 w 252"/>
                <a:gd name="T73" fmla="*/ 138 h 348"/>
                <a:gd name="T74" fmla="*/ 134 w 252"/>
                <a:gd name="T75" fmla="*/ 126 h 348"/>
                <a:gd name="T76" fmla="*/ 36 w 252"/>
                <a:gd name="T77" fmla="*/ 64 h 348"/>
                <a:gd name="T78" fmla="*/ 40 w 252"/>
                <a:gd name="T79" fmla="*/ 54 h 348"/>
                <a:gd name="T80" fmla="*/ 78 w 252"/>
                <a:gd name="T81" fmla="*/ 48 h 348"/>
                <a:gd name="T82" fmla="*/ 94 w 252"/>
                <a:gd name="T83" fmla="*/ 42 h 348"/>
                <a:gd name="T84" fmla="*/ 100 w 252"/>
                <a:gd name="T85" fmla="*/ 26 h 348"/>
                <a:gd name="T86" fmla="*/ 116 w 252"/>
                <a:gd name="T87" fmla="*/ 2 h 348"/>
                <a:gd name="T88" fmla="*/ 136 w 252"/>
                <a:gd name="T89" fmla="*/ 2 h 348"/>
                <a:gd name="T90" fmla="*/ 152 w 252"/>
                <a:gd name="T91" fmla="*/ 26 h 348"/>
                <a:gd name="T92" fmla="*/ 158 w 252"/>
                <a:gd name="T93" fmla="*/ 42 h 348"/>
                <a:gd name="T94" fmla="*/ 200 w 252"/>
                <a:gd name="T95" fmla="*/ 48 h 348"/>
                <a:gd name="T96" fmla="*/ 212 w 252"/>
                <a:gd name="T97" fmla="*/ 54 h 348"/>
                <a:gd name="T98" fmla="*/ 216 w 252"/>
                <a:gd name="T99" fmla="*/ 78 h 348"/>
                <a:gd name="T100" fmla="*/ 36 w 252"/>
                <a:gd name="T101" fmla="*/ 82 h 348"/>
                <a:gd name="T102" fmla="*/ 36 w 252"/>
                <a:gd name="T103" fmla="*/ 64 h 348"/>
                <a:gd name="T104" fmla="*/ 116 w 252"/>
                <a:gd name="T105" fmla="*/ 30 h 348"/>
                <a:gd name="T106" fmla="*/ 126 w 252"/>
                <a:gd name="T107" fmla="*/ 38 h 348"/>
                <a:gd name="T108" fmla="*/ 134 w 252"/>
                <a:gd name="T109" fmla="*/ 34 h 348"/>
                <a:gd name="T110" fmla="*/ 136 w 252"/>
                <a:gd name="T111" fmla="*/ 26 h 348"/>
                <a:gd name="T112" fmla="*/ 130 w 252"/>
                <a:gd name="T113" fmla="*/ 16 h 348"/>
                <a:gd name="T114" fmla="*/ 122 w 252"/>
                <a:gd name="T115" fmla="*/ 16 h 348"/>
                <a:gd name="T116" fmla="*/ 116 w 252"/>
                <a:gd name="T117" fmla="*/ 2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52" h="348">
                  <a:moveTo>
                    <a:pt x="252" y="32"/>
                  </a:moveTo>
                  <a:lnTo>
                    <a:pt x="252" y="332"/>
                  </a:lnTo>
                  <a:lnTo>
                    <a:pt x="252" y="332"/>
                  </a:lnTo>
                  <a:lnTo>
                    <a:pt x="250" y="338"/>
                  </a:lnTo>
                  <a:lnTo>
                    <a:pt x="248" y="344"/>
                  </a:lnTo>
                  <a:lnTo>
                    <a:pt x="242" y="346"/>
                  </a:lnTo>
                  <a:lnTo>
                    <a:pt x="236" y="348"/>
                  </a:lnTo>
                  <a:lnTo>
                    <a:pt x="16" y="348"/>
                  </a:lnTo>
                  <a:lnTo>
                    <a:pt x="16" y="348"/>
                  </a:lnTo>
                  <a:lnTo>
                    <a:pt x="10" y="346"/>
                  </a:lnTo>
                  <a:lnTo>
                    <a:pt x="4" y="344"/>
                  </a:lnTo>
                  <a:lnTo>
                    <a:pt x="2" y="338"/>
                  </a:lnTo>
                  <a:lnTo>
                    <a:pt x="0" y="332"/>
                  </a:lnTo>
                  <a:lnTo>
                    <a:pt x="0" y="32"/>
                  </a:lnTo>
                  <a:lnTo>
                    <a:pt x="0" y="32"/>
                  </a:lnTo>
                  <a:lnTo>
                    <a:pt x="2" y="26"/>
                  </a:lnTo>
                  <a:lnTo>
                    <a:pt x="4" y="20"/>
                  </a:lnTo>
                  <a:lnTo>
                    <a:pt x="10" y="16"/>
                  </a:lnTo>
                  <a:lnTo>
                    <a:pt x="16" y="16"/>
                  </a:lnTo>
                  <a:lnTo>
                    <a:pt x="90" y="16"/>
                  </a:lnTo>
                  <a:lnTo>
                    <a:pt x="90" y="16"/>
                  </a:lnTo>
                  <a:lnTo>
                    <a:pt x="88" y="26"/>
                  </a:lnTo>
                  <a:lnTo>
                    <a:pt x="88" y="26"/>
                  </a:lnTo>
                  <a:lnTo>
                    <a:pt x="86" y="30"/>
                  </a:lnTo>
                  <a:lnTo>
                    <a:pt x="84" y="34"/>
                  </a:lnTo>
                  <a:lnTo>
                    <a:pt x="16" y="34"/>
                  </a:lnTo>
                  <a:lnTo>
                    <a:pt x="16" y="332"/>
                  </a:lnTo>
                  <a:lnTo>
                    <a:pt x="236" y="332"/>
                  </a:lnTo>
                  <a:lnTo>
                    <a:pt x="236" y="34"/>
                  </a:lnTo>
                  <a:lnTo>
                    <a:pt x="168" y="34"/>
                  </a:lnTo>
                  <a:lnTo>
                    <a:pt x="168" y="34"/>
                  </a:lnTo>
                  <a:lnTo>
                    <a:pt x="166" y="30"/>
                  </a:lnTo>
                  <a:lnTo>
                    <a:pt x="164" y="26"/>
                  </a:lnTo>
                  <a:lnTo>
                    <a:pt x="164" y="26"/>
                  </a:lnTo>
                  <a:lnTo>
                    <a:pt x="162" y="16"/>
                  </a:lnTo>
                  <a:lnTo>
                    <a:pt x="236" y="16"/>
                  </a:lnTo>
                  <a:lnTo>
                    <a:pt x="236" y="16"/>
                  </a:lnTo>
                  <a:lnTo>
                    <a:pt x="242" y="16"/>
                  </a:lnTo>
                  <a:lnTo>
                    <a:pt x="248" y="20"/>
                  </a:lnTo>
                  <a:lnTo>
                    <a:pt x="250" y="26"/>
                  </a:lnTo>
                  <a:lnTo>
                    <a:pt x="252" y="32"/>
                  </a:lnTo>
                  <a:lnTo>
                    <a:pt x="252" y="32"/>
                  </a:lnTo>
                  <a:close/>
                  <a:moveTo>
                    <a:pt x="216" y="94"/>
                  </a:moveTo>
                  <a:lnTo>
                    <a:pt x="216" y="312"/>
                  </a:lnTo>
                  <a:lnTo>
                    <a:pt x="36" y="312"/>
                  </a:lnTo>
                  <a:lnTo>
                    <a:pt x="36" y="94"/>
                  </a:lnTo>
                  <a:lnTo>
                    <a:pt x="36" y="94"/>
                  </a:lnTo>
                  <a:lnTo>
                    <a:pt x="36" y="94"/>
                  </a:lnTo>
                  <a:lnTo>
                    <a:pt x="216" y="94"/>
                  </a:lnTo>
                  <a:lnTo>
                    <a:pt x="216" y="94"/>
                  </a:lnTo>
                  <a:lnTo>
                    <a:pt x="216" y="94"/>
                  </a:lnTo>
                  <a:lnTo>
                    <a:pt x="216" y="94"/>
                  </a:lnTo>
                  <a:close/>
                  <a:moveTo>
                    <a:pt x="132" y="186"/>
                  </a:moveTo>
                  <a:lnTo>
                    <a:pt x="132" y="186"/>
                  </a:lnTo>
                  <a:lnTo>
                    <a:pt x="128" y="184"/>
                  </a:lnTo>
                  <a:lnTo>
                    <a:pt x="124" y="182"/>
                  </a:lnTo>
                  <a:lnTo>
                    <a:pt x="122" y="184"/>
                  </a:lnTo>
                  <a:lnTo>
                    <a:pt x="118" y="186"/>
                  </a:lnTo>
                  <a:lnTo>
                    <a:pt x="86" y="218"/>
                  </a:lnTo>
                  <a:lnTo>
                    <a:pt x="74" y="206"/>
                  </a:lnTo>
                  <a:lnTo>
                    <a:pt x="74" y="206"/>
                  </a:lnTo>
                  <a:lnTo>
                    <a:pt x="70" y="204"/>
                  </a:lnTo>
                  <a:lnTo>
                    <a:pt x="68" y="204"/>
                  </a:lnTo>
                  <a:lnTo>
                    <a:pt x="64" y="204"/>
                  </a:lnTo>
                  <a:lnTo>
                    <a:pt x="60" y="206"/>
                  </a:lnTo>
                  <a:lnTo>
                    <a:pt x="60" y="206"/>
                  </a:lnTo>
                  <a:lnTo>
                    <a:pt x="58" y="210"/>
                  </a:lnTo>
                  <a:lnTo>
                    <a:pt x="58" y="214"/>
                  </a:lnTo>
                  <a:lnTo>
                    <a:pt x="58" y="218"/>
                  </a:lnTo>
                  <a:lnTo>
                    <a:pt x="60" y="220"/>
                  </a:lnTo>
                  <a:lnTo>
                    <a:pt x="78" y="238"/>
                  </a:lnTo>
                  <a:lnTo>
                    <a:pt x="78" y="238"/>
                  </a:lnTo>
                  <a:lnTo>
                    <a:pt x="82" y="242"/>
                  </a:lnTo>
                  <a:lnTo>
                    <a:pt x="86" y="242"/>
                  </a:lnTo>
                  <a:lnTo>
                    <a:pt x="86" y="242"/>
                  </a:lnTo>
                  <a:lnTo>
                    <a:pt x="90" y="242"/>
                  </a:lnTo>
                  <a:lnTo>
                    <a:pt x="92" y="238"/>
                  </a:lnTo>
                  <a:lnTo>
                    <a:pt x="132" y="200"/>
                  </a:lnTo>
                  <a:lnTo>
                    <a:pt x="132" y="200"/>
                  </a:lnTo>
                  <a:lnTo>
                    <a:pt x="134" y="196"/>
                  </a:lnTo>
                  <a:lnTo>
                    <a:pt x="134" y="192"/>
                  </a:lnTo>
                  <a:lnTo>
                    <a:pt x="134" y="188"/>
                  </a:lnTo>
                  <a:lnTo>
                    <a:pt x="132" y="186"/>
                  </a:lnTo>
                  <a:lnTo>
                    <a:pt x="132" y="186"/>
                  </a:lnTo>
                  <a:close/>
                  <a:moveTo>
                    <a:pt x="132" y="124"/>
                  </a:moveTo>
                  <a:lnTo>
                    <a:pt x="132" y="124"/>
                  </a:lnTo>
                  <a:lnTo>
                    <a:pt x="128" y="122"/>
                  </a:lnTo>
                  <a:lnTo>
                    <a:pt x="124" y="120"/>
                  </a:lnTo>
                  <a:lnTo>
                    <a:pt x="122" y="122"/>
                  </a:lnTo>
                  <a:lnTo>
                    <a:pt x="118" y="124"/>
                  </a:lnTo>
                  <a:lnTo>
                    <a:pt x="86" y="156"/>
                  </a:lnTo>
                  <a:lnTo>
                    <a:pt x="74" y="144"/>
                  </a:lnTo>
                  <a:lnTo>
                    <a:pt x="74" y="144"/>
                  </a:lnTo>
                  <a:lnTo>
                    <a:pt x="70" y="142"/>
                  </a:lnTo>
                  <a:lnTo>
                    <a:pt x="68" y="142"/>
                  </a:lnTo>
                  <a:lnTo>
                    <a:pt x="64" y="142"/>
                  </a:lnTo>
                  <a:lnTo>
                    <a:pt x="60" y="144"/>
                  </a:lnTo>
                  <a:lnTo>
                    <a:pt x="60" y="144"/>
                  </a:lnTo>
                  <a:lnTo>
                    <a:pt x="58" y="148"/>
                  </a:lnTo>
                  <a:lnTo>
                    <a:pt x="58" y="152"/>
                  </a:lnTo>
                  <a:lnTo>
                    <a:pt x="58" y="156"/>
                  </a:lnTo>
                  <a:lnTo>
                    <a:pt x="60" y="158"/>
                  </a:lnTo>
                  <a:lnTo>
                    <a:pt x="78" y="178"/>
                  </a:lnTo>
                  <a:lnTo>
                    <a:pt x="78" y="178"/>
                  </a:lnTo>
                  <a:lnTo>
                    <a:pt x="82" y="180"/>
                  </a:lnTo>
                  <a:lnTo>
                    <a:pt x="86" y="180"/>
                  </a:lnTo>
                  <a:lnTo>
                    <a:pt x="86" y="180"/>
                  </a:lnTo>
                  <a:lnTo>
                    <a:pt x="90" y="180"/>
                  </a:lnTo>
                  <a:lnTo>
                    <a:pt x="92" y="178"/>
                  </a:lnTo>
                  <a:lnTo>
                    <a:pt x="132" y="138"/>
                  </a:lnTo>
                  <a:lnTo>
                    <a:pt x="132" y="138"/>
                  </a:lnTo>
                  <a:lnTo>
                    <a:pt x="134" y="134"/>
                  </a:lnTo>
                  <a:lnTo>
                    <a:pt x="134" y="130"/>
                  </a:lnTo>
                  <a:lnTo>
                    <a:pt x="134" y="126"/>
                  </a:lnTo>
                  <a:lnTo>
                    <a:pt x="132" y="124"/>
                  </a:lnTo>
                  <a:lnTo>
                    <a:pt x="132" y="124"/>
                  </a:lnTo>
                  <a:close/>
                  <a:moveTo>
                    <a:pt x="36" y="64"/>
                  </a:moveTo>
                  <a:lnTo>
                    <a:pt x="36" y="64"/>
                  </a:lnTo>
                  <a:lnTo>
                    <a:pt x="36" y="58"/>
                  </a:lnTo>
                  <a:lnTo>
                    <a:pt x="40" y="54"/>
                  </a:lnTo>
                  <a:lnTo>
                    <a:pt x="46" y="50"/>
                  </a:lnTo>
                  <a:lnTo>
                    <a:pt x="52" y="48"/>
                  </a:lnTo>
                  <a:lnTo>
                    <a:pt x="78" y="48"/>
                  </a:lnTo>
                  <a:lnTo>
                    <a:pt x="78" y="48"/>
                  </a:lnTo>
                  <a:lnTo>
                    <a:pt x="86" y="46"/>
                  </a:lnTo>
                  <a:lnTo>
                    <a:pt x="94" y="42"/>
                  </a:lnTo>
                  <a:lnTo>
                    <a:pt x="98" y="36"/>
                  </a:lnTo>
                  <a:lnTo>
                    <a:pt x="100" y="26"/>
                  </a:lnTo>
                  <a:lnTo>
                    <a:pt x="100" y="26"/>
                  </a:lnTo>
                  <a:lnTo>
                    <a:pt x="102" y="16"/>
                  </a:lnTo>
                  <a:lnTo>
                    <a:pt x="108" y="8"/>
                  </a:lnTo>
                  <a:lnTo>
                    <a:pt x="116" y="2"/>
                  </a:lnTo>
                  <a:lnTo>
                    <a:pt x="126" y="0"/>
                  </a:lnTo>
                  <a:lnTo>
                    <a:pt x="126" y="0"/>
                  </a:lnTo>
                  <a:lnTo>
                    <a:pt x="136" y="2"/>
                  </a:lnTo>
                  <a:lnTo>
                    <a:pt x="144" y="8"/>
                  </a:lnTo>
                  <a:lnTo>
                    <a:pt x="150" y="16"/>
                  </a:lnTo>
                  <a:lnTo>
                    <a:pt x="152" y="26"/>
                  </a:lnTo>
                  <a:lnTo>
                    <a:pt x="152" y="26"/>
                  </a:lnTo>
                  <a:lnTo>
                    <a:pt x="154" y="36"/>
                  </a:lnTo>
                  <a:lnTo>
                    <a:pt x="158" y="42"/>
                  </a:lnTo>
                  <a:lnTo>
                    <a:pt x="166" y="46"/>
                  </a:lnTo>
                  <a:lnTo>
                    <a:pt x="174" y="48"/>
                  </a:lnTo>
                  <a:lnTo>
                    <a:pt x="200" y="48"/>
                  </a:lnTo>
                  <a:lnTo>
                    <a:pt x="200" y="48"/>
                  </a:lnTo>
                  <a:lnTo>
                    <a:pt x="206" y="50"/>
                  </a:lnTo>
                  <a:lnTo>
                    <a:pt x="212" y="54"/>
                  </a:lnTo>
                  <a:lnTo>
                    <a:pt x="216" y="58"/>
                  </a:lnTo>
                  <a:lnTo>
                    <a:pt x="216" y="64"/>
                  </a:lnTo>
                  <a:lnTo>
                    <a:pt x="216" y="78"/>
                  </a:lnTo>
                  <a:lnTo>
                    <a:pt x="216" y="78"/>
                  </a:lnTo>
                  <a:lnTo>
                    <a:pt x="216" y="82"/>
                  </a:lnTo>
                  <a:lnTo>
                    <a:pt x="36" y="82"/>
                  </a:lnTo>
                  <a:lnTo>
                    <a:pt x="36" y="82"/>
                  </a:lnTo>
                  <a:lnTo>
                    <a:pt x="36" y="78"/>
                  </a:lnTo>
                  <a:lnTo>
                    <a:pt x="36" y="64"/>
                  </a:lnTo>
                  <a:close/>
                  <a:moveTo>
                    <a:pt x="116" y="26"/>
                  </a:moveTo>
                  <a:lnTo>
                    <a:pt x="116" y="26"/>
                  </a:lnTo>
                  <a:lnTo>
                    <a:pt x="116" y="30"/>
                  </a:lnTo>
                  <a:lnTo>
                    <a:pt x="118" y="34"/>
                  </a:lnTo>
                  <a:lnTo>
                    <a:pt x="122" y="36"/>
                  </a:lnTo>
                  <a:lnTo>
                    <a:pt x="126" y="38"/>
                  </a:lnTo>
                  <a:lnTo>
                    <a:pt x="126" y="38"/>
                  </a:lnTo>
                  <a:lnTo>
                    <a:pt x="130" y="36"/>
                  </a:lnTo>
                  <a:lnTo>
                    <a:pt x="134" y="34"/>
                  </a:lnTo>
                  <a:lnTo>
                    <a:pt x="136" y="30"/>
                  </a:lnTo>
                  <a:lnTo>
                    <a:pt x="136" y="26"/>
                  </a:lnTo>
                  <a:lnTo>
                    <a:pt x="136" y="26"/>
                  </a:lnTo>
                  <a:lnTo>
                    <a:pt x="136" y="22"/>
                  </a:lnTo>
                  <a:lnTo>
                    <a:pt x="134" y="20"/>
                  </a:lnTo>
                  <a:lnTo>
                    <a:pt x="130" y="16"/>
                  </a:lnTo>
                  <a:lnTo>
                    <a:pt x="126" y="16"/>
                  </a:lnTo>
                  <a:lnTo>
                    <a:pt x="126" y="16"/>
                  </a:lnTo>
                  <a:lnTo>
                    <a:pt x="122" y="16"/>
                  </a:lnTo>
                  <a:lnTo>
                    <a:pt x="118" y="20"/>
                  </a:lnTo>
                  <a:lnTo>
                    <a:pt x="116" y="22"/>
                  </a:lnTo>
                  <a:lnTo>
                    <a:pt x="116" y="26"/>
                  </a:lnTo>
                  <a:lnTo>
                    <a:pt x="116" y="26"/>
                  </a:lnTo>
                  <a:close/>
                </a:path>
              </a:pathLst>
            </a:custGeom>
            <a:solidFill>
              <a:schemeClr val="bg1"/>
            </a:solidFill>
            <a:ln>
              <a:noFill/>
            </a:ln>
          </p:spPr>
          <p:txBody>
            <a:bodyPr vert="horz" wrap="square" lIns="80682" tIns="40341" rIns="80682" bIns="40341" numCol="1" anchor="t" anchorCtr="0" compatLnSpc="1">
              <a:prstTxWarp prst="textNoShape">
                <a:avLst/>
              </a:prstTxWarp>
            </a:bodyPr>
            <a:lstStyle/>
            <a:p>
              <a:endParaRPr lang="en-GB" sz="1588" dirty="0">
                <a:solidFill>
                  <a:srgbClr val="000000"/>
                </a:solidFill>
              </a:endParaRPr>
            </a:p>
          </p:txBody>
        </p:sp>
        <p:sp>
          <p:nvSpPr>
            <p:cNvPr id="27" name="Freeform 46">
              <a:extLst>
                <a:ext uri="{FF2B5EF4-FFF2-40B4-BE49-F238E27FC236}">
                  <a16:creationId xmlns:a16="http://schemas.microsoft.com/office/drawing/2014/main" id="{7D1C9519-2F89-45D3-8CF6-8A1FFD9C22B2}"/>
                </a:ext>
              </a:extLst>
            </p:cNvPr>
            <p:cNvSpPr>
              <a:spLocks noEditPoints="1"/>
            </p:cNvSpPr>
            <p:nvPr/>
          </p:nvSpPr>
          <p:spPr bwMode="auto">
            <a:xfrm>
              <a:off x="3672209" y="2908786"/>
              <a:ext cx="671191" cy="649802"/>
            </a:xfrm>
            <a:custGeom>
              <a:avLst/>
              <a:gdLst>
                <a:gd name="T0" fmla="*/ 184 w 486"/>
                <a:gd name="T1" fmla="*/ 242 h 350"/>
                <a:gd name="T2" fmla="*/ 354 w 486"/>
                <a:gd name="T3" fmla="*/ 226 h 350"/>
                <a:gd name="T4" fmla="*/ 486 w 486"/>
                <a:gd name="T5" fmla="*/ 148 h 350"/>
                <a:gd name="T6" fmla="*/ 230 w 486"/>
                <a:gd name="T7" fmla="*/ 318 h 350"/>
                <a:gd name="T8" fmla="*/ 78 w 486"/>
                <a:gd name="T9" fmla="*/ 312 h 350"/>
                <a:gd name="T10" fmla="*/ 8 w 486"/>
                <a:gd name="T11" fmla="*/ 186 h 350"/>
                <a:gd name="T12" fmla="*/ 116 w 486"/>
                <a:gd name="T13" fmla="*/ 244 h 350"/>
                <a:gd name="T14" fmla="*/ 6 w 486"/>
                <a:gd name="T15" fmla="*/ 134 h 350"/>
                <a:gd name="T16" fmla="*/ 368 w 486"/>
                <a:gd name="T17" fmla="*/ 186 h 350"/>
                <a:gd name="T18" fmla="*/ 378 w 486"/>
                <a:gd name="T19" fmla="*/ 172 h 350"/>
                <a:gd name="T20" fmla="*/ 126 w 486"/>
                <a:gd name="T21" fmla="*/ 272 h 350"/>
                <a:gd name="T22" fmla="*/ 128 w 486"/>
                <a:gd name="T23" fmla="*/ 262 h 350"/>
                <a:gd name="T24" fmla="*/ 170 w 486"/>
                <a:gd name="T25" fmla="*/ 234 h 350"/>
                <a:gd name="T26" fmla="*/ 180 w 486"/>
                <a:gd name="T27" fmla="*/ 222 h 350"/>
                <a:gd name="T28" fmla="*/ 400 w 486"/>
                <a:gd name="T29" fmla="*/ 144 h 350"/>
                <a:gd name="T30" fmla="*/ 318 w 486"/>
                <a:gd name="T31" fmla="*/ 172 h 350"/>
                <a:gd name="T32" fmla="*/ 198 w 486"/>
                <a:gd name="T33" fmla="*/ 236 h 350"/>
                <a:gd name="T34" fmla="*/ 190 w 486"/>
                <a:gd name="T35" fmla="*/ 228 h 350"/>
                <a:gd name="T36" fmla="*/ 242 w 486"/>
                <a:gd name="T37" fmla="*/ 188 h 350"/>
                <a:gd name="T38" fmla="*/ 0 w 486"/>
                <a:gd name="T39" fmla="*/ 152 h 350"/>
                <a:gd name="T40" fmla="*/ 242 w 486"/>
                <a:gd name="T41" fmla="*/ 166 h 350"/>
                <a:gd name="T42" fmla="*/ 242 w 486"/>
                <a:gd name="T43" fmla="*/ 156 h 350"/>
                <a:gd name="T44" fmla="*/ 2 w 486"/>
                <a:gd name="T45" fmla="*/ 118 h 350"/>
                <a:gd name="T46" fmla="*/ 96 w 486"/>
                <a:gd name="T47" fmla="*/ 56 h 350"/>
                <a:gd name="T48" fmla="*/ 296 w 486"/>
                <a:gd name="T49" fmla="*/ 0 h 350"/>
                <a:gd name="T50" fmla="*/ 308 w 486"/>
                <a:gd name="T51" fmla="*/ 120 h 350"/>
                <a:gd name="T52" fmla="*/ 408 w 486"/>
                <a:gd name="T53" fmla="*/ 106 h 350"/>
                <a:gd name="T54" fmla="*/ 416 w 486"/>
                <a:gd name="T55" fmla="*/ 116 h 350"/>
                <a:gd name="T56" fmla="*/ 308 w 486"/>
                <a:gd name="T57" fmla="*/ 164 h 350"/>
                <a:gd name="T58" fmla="*/ 252 w 486"/>
                <a:gd name="T59" fmla="*/ 136 h 350"/>
                <a:gd name="T60" fmla="*/ 250 w 486"/>
                <a:gd name="T61" fmla="*/ 128 h 350"/>
                <a:gd name="T62" fmla="*/ 120 w 486"/>
                <a:gd name="T63" fmla="*/ 58 h 350"/>
                <a:gd name="T64" fmla="*/ 270 w 486"/>
                <a:gd name="T65" fmla="*/ 88 h 350"/>
                <a:gd name="T66" fmla="*/ 280 w 486"/>
                <a:gd name="T67" fmla="*/ 76 h 350"/>
                <a:gd name="T68" fmla="*/ 276 w 486"/>
                <a:gd name="T69" fmla="*/ 70 h 350"/>
                <a:gd name="T70" fmla="*/ 244 w 486"/>
                <a:gd name="T71" fmla="*/ 62 h 350"/>
                <a:gd name="T72" fmla="*/ 206 w 486"/>
                <a:gd name="T73" fmla="*/ 54 h 350"/>
                <a:gd name="T74" fmla="*/ 258 w 486"/>
                <a:gd name="T75" fmla="*/ 52 h 350"/>
                <a:gd name="T76" fmla="*/ 284 w 486"/>
                <a:gd name="T77" fmla="*/ 64 h 350"/>
                <a:gd name="T78" fmla="*/ 290 w 486"/>
                <a:gd name="T79" fmla="*/ 76 h 350"/>
                <a:gd name="T80" fmla="*/ 280 w 486"/>
                <a:gd name="T81" fmla="*/ 94 h 350"/>
                <a:gd name="T82" fmla="*/ 294 w 486"/>
                <a:gd name="T83" fmla="*/ 22 h 350"/>
                <a:gd name="T84" fmla="*/ 146 w 486"/>
                <a:gd name="T85" fmla="*/ 84 h 350"/>
                <a:gd name="T86" fmla="*/ 126 w 486"/>
                <a:gd name="T87" fmla="*/ 98 h 350"/>
                <a:gd name="T88" fmla="*/ 126 w 486"/>
                <a:gd name="T89" fmla="*/ 108 h 350"/>
                <a:gd name="T90" fmla="*/ 146 w 486"/>
                <a:gd name="T91" fmla="*/ 118 h 350"/>
                <a:gd name="T92" fmla="*/ 174 w 486"/>
                <a:gd name="T93" fmla="*/ 118 h 350"/>
                <a:gd name="T94" fmla="*/ 114 w 486"/>
                <a:gd name="T95" fmla="*/ 102 h 350"/>
                <a:gd name="T96" fmla="*/ 120 w 486"/>
                <a:gd name="T97" fmla="*/ 90 h 350"/>
                <a:gd name="T98" fmla="*/ 132 w 486"/>
                <a:gd name="T99" fmla="*/ 76 h 350"/>
                <a:gd name="T100" fmla="*/ 228 w 486"/>
                <a:gd name="T101" fmla="*/ 126 h 350"/>
                <a:gd name="T102" fmla="*/ 214 w 486"/>
                <a:gd name="T103" fmla="*/ 124 h 350"/>
                <a:gd name="T104" fmla="*/ 176 w 486"/>
                <a:gd name="T105" fmla="*/ 128 h 350"/>
                <a:gd name="T106" fmla="*/ 146 w 486"/>
                <a:gd name="T107" fmla="*/ 128 h 350"/>
                <a:gd name="T108" fmla="*/ 120 w 486"/>
                <a:gd name="T109" fmla="*/ 116 h 350"/>
                <a:gd name="T110" fmla="*/ 114 w 486"/>
                <a:gd name="T111" fmla="*/ 102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86" h="350">
                  <a:moveTo>
                    <a:pt x="78" y="288"/>
                  </a:moveTo>
                  <a:lnTo>
                    <a:pt x="124" y="322"/>
                  </a:lnTo>
                  <a:lnTo>
                    <a:pt x="184" y="242"/>
                  </a:lnTo>
                  <a:lnTo>
                    <a:pt x="226" y="286"/>
                  </a:lnTo>
                  <a:lnTo>
                    <a:pt x="294" y="174"/>
                  </a:lnTo>
                  <a:lnTo>
                    <a:pt x="354" y="226"/>
                  </a:lnTo>
                  <a:lnTo>
                    <a:pt x="442" y="114"/>
                  </a:lnTo>
                  <a:lnTo>
                    <a:pt x="480" y="108"/>
                  </a:lnTo>
                  <a:lnTo>
                    <a:pt x="486" y="148"/>
                  </a:lnTo>
                  <a:lnTo>
                    <a:pt x="384" y="282"/>
                  </a:lnTo>
                  <a:lnTo>
                    <a:pt x="298" y="204"/>
                  </a:lnTo>
                  <a:lnTo>
                    <a:pt x="230" y="318"/>
                  </a:lnTo>
                  <a:lnTo>
                    <a:pt x="186" y="272"/>
                  </a:lnTo>
                  <a:lnTo>
                    <a:pt x="128" y="350"/>
                  </a:lnTo>
                  <a:lnTo>
                    <a:pt x="78" y="312"/>
                  </a:lnTo>
                  <a:lnTo>
                    <a:pt x="78" y="288"/>
                  </a:lnTo>
                  <a:close/>
                  <a:moveTo>
                    <a:pt x="116" y="244"/>
                  </a:moveTo>
                  <a:lnTo>
                    <a:pt x="8" y="186"/>
                  </a:lnTo>
                  <a:lnTo>
                    <a:pt x="8" y="176"/>
                  </a:lnTo>
                  <a:lnTo>
                    <a:pt x="116" y="234"/>
                  </a:lnTo>
                  <a:lnTo>
                    <a:pt x="116" y="244"/>
                  </a:lnTo>
                  <a:close/>
                  <a:moveTo>
                    <a:pt x="126" y="206"/>
                  </a:moveTo>
                  <a:lnTo>
                    <a:pt x="6" y="144"/>
                  </a:lnTo>
                  <a:lnTo>
                    <a:pt x="6" y="134"/>
                  </a:lnTo>
                  <a:lnTo>
                    <a:pt x="126" y="196"/>
                  </a:lnTo>
                  <a:lnTo>
                    <a:pt x="126" y="206"/>
                  </a:lnTo>
                  <a:close/>
                  <a:moveTo>
                    <a:pt x="368" y="186"/>
                  </a:moveTo>
                  <a:lnTo>
                    <a:pt x="344" y="194"/>
                  </a:lnTo>
                  <a:lnTo>
                    <a:pt x="336" y="188"/>
                  </a:lnTo>
                  <a:lnTo>
                    <a:pt x="378" y="172"/>
                  </a:lnTo>
                  <a:lnTo>
                    <a:pt x="368" y="186"/>
                  </a:lnTo>
                  <a:close/>
                  <a:moveTo>
                    <a:pt x="148" y="264"/>
                  </a:moveTo>
                  <a:lnTo>
                    <a:pt x="126" y="272"/>
                  </a:lnTo>
                  <a:lnTo>
                    <a:pt x="0" y="204"/>
                  </a:lnTo>
                  <a:lnTo>
                    <a:pt x="0" y="194"/>
                  </a:lnTo>
                  <a:lnTo>
                    <a:pt x="128" y="262"/>
                  </a:lnTo>
                  <a:lnTo>
                    <a:pt x="158" y="252"/>
                  </a:lnTo>
                  <a:lnTo>
                    <a:pt x="148" y="264"/>
                  </a:lnTo>
                  <a:close/>
                  <a:moveTo>
                    <a:pt x="170" y="234"/>
                  </a:moveTo>
                  <a:lnTo>
                    <a:pt x="128" y="250"/>
                  </a:lnTo>
                  <a:lnTo>
                    <a:pt x="128" y="240"/>
                  </a:lnTo>
                  <a:lnTo>
                    <a:pt x="180" y="222"/>
                  </a:lnTo>
                  <a:lnTo>
                    <a:pt x="170" y="234"/>
                  </a:lnTo>
                  <a:close/>
                  <a:moveTo>
                    <a:pt x="318" y="172"/>
                  </a:moveTo>
                  <a:lnTo>
                    <a:pt x="400" y="144"/>
                  </a:lnTo>
                  <a:lnTo>
                    <a:pt x="390" y="156"/>
                  </a:lnTo>
                  <a:lnTo>
                    <a:pt x="326" y="178"/>
                  </a:lnTo>
                  <a:lnTo>
                    <a:pt x="318" y="172"/>
                  </a:lnTo>
                  <a:close/>
                  <a:moveTo>
                    <a:pt x="242" y="230"/>
                  </a:moveTo>
                  <a:lnTo>
                    <a:pt x="206" y="244"/>
                  </a:lnTo>
                  <a:lnTo>
                    <a:pt x="198" y="236"/>
                  </a:lnTo>
                  <a:lnTo>
                    <a:pt x="242" y="220"/>
                  </a:lnTo>
                  <a:lnTo>
                    <a:pt x="242" y="208"/>
                  </a:lnTo>
                  <a:lnTo>
                    <a:pt x="190" y="228"/>
                  </a:lnTo>
                  <a:lnTo>
                    <a:pt x="184" y="220"/>
                  </a:lnTo>
                  <a:lnTo>
                    <a:pt x="242" y="200"/>
                  </a:lnTo>
                  <a:lnTo>
                    <a:pt x="242" y="188"/>
                  </a:lnTo>
                  <a:lnTo>
                    <a:pt x="126" y="228"/>
                  </a:lnTo>
                  <a:lnTo>
                    <a:pt x="0" y="162"/>
                  </a:lnTo>
                  <a:lnTo>
                    <a:pt x="0" y="152"/>
                  </a:lnTo>
                  <a:lnTo>
                    <a:pt x="128" y="218"/>
                  </a:lnTo>
                  <a:lnTo>
                    <a:pt x="242" y="178"/>
                  </a:lnTo>
                  <a:lnTo>
                    <a:pt x="242" y="166"/>
                  </a:lnTo>
                  <a:lnTo>
                    <a:pt x="138" y="202"/>
                  </a:lnTo>
                  <a:lnTo>
                    <a:pt x="138" y="194"/>
                  </a:lnTo>
                  <a:lnTo>
                    <a:pt x="242" y="156"/>
                  </a:lnTo>
                  <a:lnTo>
                    <a:pt x="242" y="142"/>
                  </a:lnTo>
                  <a:lnTo>
                    <a:pt x="126" y="184"/>
                  </a:lnTo>
                  <a:lnTo>
                    <a:pt x="2" y="118"/>
                  </a:lnTo>
                  <a:lnTo>
                    <a:pt x="2" y="98"/>
                  </a:lnTo>
                  <a:lnTo>
                    <a:pt x="96" y="68"/>
                  </a:lnTo>
                  <a:lnTo>
                    <a:pt x="96" y="56"/>
                  </a:lnTo>
                  <a:lnTo>
                    <a:pt x="166" y="32"/>
                  </a:lnTo>
                  <a:lnTo>
                    <a:pt x="180" y="40"/>
                  </a:lnTo>
                  <a:lnTo>
                    <a:pt x="296" y="0"/>
                  </a:lnTo>
                  <a:lnTo>
                    <a:pt x="414" y="60"/>
                  </a:lnTo>
                  <a:lnTo>
                    <a:pt x="414" y="82"/>
                  </a:lnTo>
                  <a:lnTo>
                    <a:pt x="308" y="120"/>
                  </a:lnTo>
                  <a:lnTo>
                    <a:pt x="306" y="134"/>
                  </a:lnTo>
                  <a:lnTo>
                    <a:pt x="408" y="98"/>
                  </a:lnTo>
                  <a:lnTo>
                    <a:pt x="408" y="106"/>
                  </a:lnTo>
                  <a:lnTo>
                    <a:pt x="306" y="142"/>
                  </a:lnTo>
                  <a:lnTo>
                    <a:pt x="306" y="154"/>
                  </a:lnTo>
                  <a:lnTo>
                    <a:pt x="416" y="116"/>
                  </a:lnTo>
                  <a:lnTo>
                    <a:pt x="416" y="122"/>
                  </a:lnTo>
                  <a:lnTo>
                    <a:pt x="412" y="126"/>
                  </a:lnTo>
                  <a:lnTo>
                    <a:pt x="308" y="164"/>
                  </a:lnTo>
                  <a:lnTo>
                    <a:pt x="296" y="154"/>
                  </a:lnTo>
                  <a:lnTo>
                    <a:pt x="298" y="120"/>
                  </a:lnTo>
                  <a:lnTo>
                    <a:pt x="252" y="136"/>
                  </a:lnTo>
                  <a:lnTo>
                    <a:pt x="252" y="216"/>
                  </a:lnTo>
                  <a:lnTo>
                    <a:pt x="242" y="230"/>
                  </a:lnTo>
                  <a:close/>
                  <a:moveTo>
                    <a:pt x="250" y="128"/>
                  </a:moveTo>
                  <a:lnTo>
                    <a:pt x="294" y="112"/>
                  </a:lnTo>
                  <a:lnTo>
                    <a:pt x="164" y="42"/>
                  </a:lnTo>
                  <a:lnTo>
                    <a:pt x="120" y="58"/>
                  </a:lnTo>
                  <a:lnTo>
                    <a:pt x="250" y="128"/>
                  </a:lnTo>
                  <a:close/>
                  <a:moveTo>
                    <a:pt x="270" y="88"/>
                  </a:moveTo>
                  <a:lnTo>
                    <a:pt x="270" y="88"/>
                  </a:lnTo>
                  <a:lnTo>
                    <a:pt x="276" y="84"/>
                  </a:lnTo>
                  <a:lnTo>
                    <a:pt x="278" y="80"/>
                  </a:lnTo>
                  <a:lnTo>
                    <a:pt x="280" y="76"/>
                  </a:lnTo>
                  <a:lnTo>
                    <a:pt x="278" y="74"/>
                  </a:lnTo>
                  <a:lnTo>
                    <a:pt x="278" y="74"/>
                  </a:lnTo>
                  <a:lnTo>
                    <a:pt x="276" y="70"/>
                  </a:lnTo>
                  <a:lnTo>
                    <a:pt x="272" y="68"/>
                  </a:lnTo>
                  <a:lnTo>
                    <a:pt x="260" y="64"/>
                  </a:lnTo>
                  <a:lnTo>
                    <a:pt x="244" y="62"/>
                  </a:lnTo>
                  <a:lnTo>
                    <a:pt x="222" y="62"/>
                  </a:lnTo>
                  <a:lnTo>
                    <a:pt x="270" y="88"/>
                  </a:lnTo>
                  <a:close/>
                  <a:moveTo>
                    <a:pt x="206" y="54"/>
                  </a:moveTo>
                  <a:lnTo>
                    <a:pt x="206" y="54"/>
                  </a:lnTo>
                  <a:lnTo>
                    <a:pt x="234" y="52"/>
                  </a:lnTo>
                  <a:lnTo>
                    <a:pt x="258" y="52"/>
                  </a:lnTo>
                  <a:lnTo>
                    <a:pt x="268" y="56"/>
                  </a:lnTo>
                  <a:lnTo>
                    <a:pt x="278" y="58"/>
                  </a:lnTo>
                  <a:lnTo>
                    <a:pt x="284" y="64"/>
                  </a:lnTo>
                  <a:lnTo>
                    <a:pt x="288" y="70"/>
                  </a:lnTo>
                  <a:lnTo>
                    <a:pt x="288" y="70"/>
                  </a:lnTo>
                  <a:lnTo>
                    <a:pt x="290" y="76"/>
                  </a:lnTo>
                  <a:lnTo>
                    <a:pt x="288" y="82"/>
                  </a:lnTo>
                  <a:lnTo>
                    <a:pt x="286" y="88"/>
                  </a:lnTo>
                  <a:lnTo>
                    <a:pt x="280" y="94"/>
                  </a:lnTo>
                  <a:lnTo>
                    <a:pt x="296" y="102"/>
                  </a:lnTo>
                  <a:lnTo>
                    <a:pt x="388" y="70"/>
                  </a:lnTo>
                  <a:lnTo>
                    <a:pt x="294" y="22"/>
                  </a:lnTo>
                  <a:lnTo>
                    <a:pt x="204" y="52"/>
                  </a:lnTo>
                  <a:lnTo>
                    <a:pt x="206" y="54"/>
                  </a:lnTo>
                  <a:close/>
                  <a:moveTo>
                    <a:pt x="146" y="84"/>
                  </a:moveTo>
                  <a:lnTo>
                    <a:pt x="146" y="84"/>
                  </a:lnTo>
                  <a:lnTo>
                    <a:pt x="130" y="94"/>
                  </a:lnTo>
                  <a:lnTo>
                    <a:pt x="126" y="98"/>
                  </a:lnTo>
                  <a:lnTo>
                    <a:pt x="124" y="104"/>
                  </a:lnTo>
                  <a:lnTo>
                    <a:pt x="124" y="104"/>
                  </a:lnTo>
                  <a:lnTo>
                    <a:pt x="126" y="108"/>
                  </a:lnTo>
                  <a:lnTo>
                    <a:pt x="128" y="112"/>
                  </a:lnTo>
                  <a:lnTo>
                    <a:pt x="136" y="114"/>
                  </a:lnTo>
                  <a:lnTo>
                    <a:pt x="146" y="118"/>
                  </a:lnTo>
                  <a:lnTo>
                    <a:pt x="146" y="118"/>
                  </a:lnTo>
                  <a:lnTo>
                    <a:pt x="160" y="118"/>
                  </a:lnTo>
                  <a:lnTo>
                    <a:pt x="174" y="118"/>
                  </a:lnTo>
                  <a:lnTo>
                    <a:pt x="206" y="114"/>
                  </a:lnTo>
                  <a:lnTo>
                    <a:pt x="146" y="84"/>
                  </a:lnTo>
                  <a:close/>
                  <a:moveTo>
                    <a:pt x="114" y="102"/>
                  </a:moveTo>
                  <a:lnTo>
                    <a:pt x="114" y="102"/>
                  </a:lnTo>
                  <a:lnTo>
                    <a:pt x="116" y="96"/>
                  </a:lnTo>
                  <a:lnTo>
                    <a:pt x="120" y="90"/>
                  </a:lnTo>
                  <a:lnTo>
                    <a:pt x="128" y="84"/>
                  </a:lnTo>
                  <a:lnTo>
                    <a:pt x="136" y="78"/>
                  </a:lnTo>
                  <a:lnTo>
                    <a:pt x="132" y="76"/>
                  </a:lnTo>
                  <a:lnTo>
                    <a:pt x="30" y="110"/>
                  </a:lnTo>
                  <a:lnTo>
                    <a:pt x="128" y="162"/>
                  </a:lnTo>
                  <a:lnTo>
                    <a:pt x="228" y="126"/>
                  </a:lnTo>
                  <a:lnTo>
                    <a:pt x="220" y="122"/>
                  </a:lnTo>
                  <a:lnTo>
                    <a:pt x="220" y="122"/>
                  </a:lnTo>
                  <a:lnTo>
                    <a:pt x="214" y="124"/>
                  </a:lnTo>
                  <a:lnTo>
                    <a:pt x="214" y="124"/>
                  </a:lnTo>
                  <a:lnTo>
                    <a:pt x="194" y="126"/>
                  </a:lnTo>
                  <a:lnTo>
                    <a:pt x="176" y="128"/>
                  </a:lnTo>
                  <a:lnTo>
                    <a:pt x="160" y="128"/>
                  </a:lnTo>
                  <a:lnTo>
                    <a:pt x="146" y="128"/>
                  </a:lnTo>
                  <a:lnTo>
                    <a:pt x="146" y="128"/>
                  </a:lnTo>
                  <a:lnTo>
                    <a:pt x="134" y="124"/>
                  </a:lnTo>
                  <a:lnTo>
                    <a:pt x="122" y="120"/>
                  </a:lnTo>
                  <a:lnTo>
                    <a:pt x="120" y="116"/>
                  </a:lnTo>
                  <a:lnTo>
                    <a:pt x="116" y="112"/>
                  </a:lnTo>
                  <a:lnTo>
                    <a:pt x="114" y="108"/>
                  </a:lnTo>
                  <a:lnTo>
                    <a:pt x="114" y="102"/>
                  </a:lnTo>
                  <a:close/>
                </a:path>
              </a:pathLst>
            </a:custGeom>
            <a:solidFill>
              <a:schemeClr val="bg1"/>
            </a:solidFill>
            <a:ln>
              <a:noFill/>
            </a:ln>
          </p:spPr>
          <p:txBody>
            <a:bodyPr vert="horz" wrap="square" lIns="80682" tIns="40341" rIns="80682" bIns="40341" numCol="1" anchor="t" anchorCtr="0" compatLnSpc="1">
              <a:prstTxWarp prst="textNoShape">
                <a:avLst/>
              </a:prstTxWarp>
            </a:bodyPr>
            <a:lstStyle/>
            <a:p>
              <a:endParaRPr lang="en-GB" sz="1588" dirty="0">
                <a:solidFill>
                  <a:srgbClr val="000000"/>
                </a:solidFill>
              </a:endParaRPr>
            </a:p>
          </p:txBody>
        </p:sp>
        <p:sp>
          <p:nvSpPr>
            <p:cNvPr id="14" name="Rectangle 13">
              <a:extLst>
                <a:ext uri="{FF2B5EF4-FFF2-40B4-BE49-F238E27FC236}">
                  <a16:creationId xmlns:a16="http://schemas.microsoft.com/office/drawing/2014/main" id="{8EA33FEE-481E-45CB-8888-F3CACDCAC4DD}"/>
                </a:ext>
              </a:extLst>
            </p:cNvPr>
            <p:cNvSpPr/>
            <p:nvPr/>
          </p:nvSpPr>
          <p:spPr>
            <a:xfrm>
              <a:off x="474975" y="3879171"/>
              <a:ext cx="3543695" cy="2157534"/>
            </a:xfrm>
            <a:prstGeom prst="rect">
              <a:avLst/>
            </a:prstGeom>
            <a:ln w="12700">
              <a:solidFill>
                <a:schemeClr val="tx1">
                  <a:lumMod val="50000"/>
                  <a:lumOff val="50000"/>
                </a:schemeClr>
              </a:solidFill>
              <a:prstDash val="sysDash"/>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30345" tIns="91440" rIns="1005840" bIns="399667" numCol="1" spcCol="1270" anchor="t" anchorCtr="0">
              <a:noAutofit/>
            </a:bodyPr>
            <a:lstStyle/>
            <a:p>
              <a:pPr>
                <a:lnSpc>
                  <a:spcPct val="150000"/>
                </a:lnSpc>
                <a:defRPr/>
              </a:pPr>
              <a:endParaRPr lang="en-US" sz="1400" dirty="0"/>
            </a:p>
            <a:p>
              <a:pPr algn="just">
                <a:lnSpc>
                  <a:spcPct val="150000"/>
                </a:lnSpc>
                <a:defRPr/>
              </a:pPr>
              <a:r>
                <a:rPr lang="en-US" b="1" dirty="0">
                  <a:latin typeface="Times New Roman" panose="02020603050405020304" pitchFamily="18" charset="0"/>
                  <a:cs typeface="Times New Roman" panose="02020603050405020304" pitchFamily="18" charset="0"/>
                </a:rPr>
                <a:t>Whether application of </a:t>
              </a:r>
              <a:br>
                <a:rPr lang="en-US" b="1"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both the law is mutually exclusive or it can be cumulative also ?</a:t>
              </a:r>
              <a:endParaRPr lang="en-US" b="1" dirty="0">
                <a:solidFill>
                  <a:srgbClr val="124680"/>
                </a:solidFill>
                <a:latin typeface="Times New Roman" panose="02020603050405020304" pitchFamily="18" charset="0"/>
                <a:cs typeface="Times New Roman" panose="02020603050405020304" pitchFamily="18" charset="0"/>
              </a:endParaRPr>
            </a:p>
            <a:p>
              <a:pPr algn="just">
                <a:defRPr/>
              </a:pPr>
              <a:endParaRPr lang="en-US" sz="1400" dirty="0"/>
            </a:p>
          </p:txBody>
        </p:sp>
        <p:sp>
          <p:nvSpPr>
            <p:cNvPr id="16" name="Freeform 116">
              <a:extLst>
                <a:ext uri="{FF2B5EF4-FFF2-40B4-BE49-F238E27FC236}">
                  <a16:creationId xmlns:a16="http://schemas.microsoft.com/office/drawing/2014/main" id="{23E051CF-08EF-4A9C-8F1B-FB4CD571F172}"/>
                </a:ext>
              </a:extLst>
            </p:cNvPr>
            <p:cNvSpPr/>
            <p:nvPr/>
          </p:nvSpPr>
          <p:spPr>
            <a:xfrm rot="16200000">
              <a:off x="2777083" y="3751339"/>
              <a:ext cx="1738114" cy="1738114"/>
            </a:xfrm>
            <a:custGeom>
              <a:avLst/>
              <a:gdLst>
                <a:gd name="connsiteX0" fmla="*/ 0 w 1457707"/>
                <a:gd name="connsiteY0" fmla="*/ 1457707 h 1457707"/>
                <a:gd name="connsiteX1" fmla="*/ 1457707 w 1457707"/>
                <a:gd name="connsiteY1" fmla="*/ 0 h 1457707"/>
                <a:gd name="connsiteX2" fmla="*/ 1457707 w 1457707"/>
                <a:gd name="connsiteY2" fmla="*/ 1457707 h 1457707"/>
                <a:gd name="connsiteX3" fmla="*/ 0 w 1457707"/>
                <a:gd name="connsiteY3" fmla="*/ 1457707 h 1457707"/>
              </a:gdLst>
              <a:ahLst/>
              <a:cxnLst>
                <a:cxn ang="0">
                  <a:pos x="connsiteX0" y="connsiteY0"/>
                </a:cxn>
                <a:cxn ang="0">
                  <a:pos x="connsiteX1" y="connsiteY1"/>
                </a:cxn>
                <a:cxn ang="0">
                  <a:pos x="connsiteX2" y="connsiteY2"/>
                </a:cxn>
                <a:cxn ang="0">
                  <a:pos x="connsiteX3" y="connsiteY3"/>
                </a:cxn>
              </a:cxnLst>
              <a:rect l="l" t="t" r="r" b="b"/>
              <a:pathLst>
                <a:path w="1457707" h="1457707">
                  <a:moveTo>
                    <a:pt x="0" y="1457707"/>
                  </a:moveTo>
                  <a:cubicBezTo>
                    <a:pt x="0" y="652638"/>
                    <a:pt x="652638" y="0"/>
                    <a:pt x="1457707" y="0"/>
                  </a:cubicBezTo>
                  <a:lnTo>
                    <a:pt x="1457707" y="1457707"/>
                  </a:lnTo>
                  <a:lnTo>
                    <a:pt x="0" y="1457707"/>
                  </a:lnTo>
                  <a:close/>
                </a:path>
              </a:pathLst>
            </a:custGeom>
            <a:solidFill>
              <a:schemeClr val="accent4">
                <a:lumMod val="75000"/>
              </a:schemeClr>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90528" tIns="590528" rIns="163576" bIns="163576" numCol="1" spcCol="1270" anchor="ctr" anchorCtr="0">
              <a:noAutofit/>
            </a:bodyPr>
            <a:lstStyle/>
            <a:p>
              <a:pPr algn="ctr" defTabSz="1022350">
                <a:lnSpc>
                  <a:spcPct val="90000"/>
                </a:lnSpc>
                <a:spcBef>
                  <a:spcPct val="0"/>
                </a:spcBef>
                <a:spcAft>
                  <a:spcPct val="35000"/>
                </a:spcAft>
              </a:pPr>
              <a:endParaRPr lang="en-US" sz="2300" dirty="0"/>
            </a:p>
          </p:txBody>
        </p:sp>
        <p:sp>
          <p:nvSpPr>
            <p:cNvPr id="17" name="Freeform 117">
              <a:extLst>
                <a:ext uri="{FF2B5EF4-FFF2-40B4-BE49-F238E27FC236}">
                  <a16:creationId xmlns:a16="http://schemas.microsoft.com/office/drawing/2014/main" id="{2305F1BB-C9C4-4C45-B99C-582D3785F7AA}"/>
                </a:ext>
              </a:extLst>
            </p:cNvPr>
            <p:cNvSpPr/>
            <p:nvPr/>
          </p:nvSpPr>
          <p:spPr>
            <a:xfrm rot="5400000">
              <a:off x="4570376" y="3751339"/>
              <a:ext cx="1738114" cy="1738114"/>
            </a:xfrm>
            <a:custGeom>
              <a:avLst/>
              <a:gdLst>
                <a:gd name="connsiteX0" fmla="*/ 0 w 1457707"/>
                <a:gd name="connsiteY0" fmla="*/ 1457707 h 1457707"/>
                <a:gd name="connsiteX1" fmla="*/ 1457707 w 1457707"/>
                <a:gd name="connsiteY1" fmla="*/ 0 h 1457707"/>
                <a:gd name="connsiteX2" fmla="*/ 1457707 w 1457707"/>
                <a:gd name="connsiteY2" fmla="*/ 1457707 h 1457707"/>
                <a:gd name="connsiteX3" fmla="*/ 0 w 1457707"/>
                <a:gd name="connsiteY3" fmla="*/ 1457707 h 1457707"/>
              </a:gdLst>
              <a:ahLst/>
              <a:cxnLst>
                <a:cxn ang="0">
                  <a:pos x="connsiteX0" y="connsiteY0"/>
                </a:cxn>
                <a:cxn ang="0">
                  <a:pos x="connsiteX1" y="connsiteY1"/>
                </a:cxn>
                <a:cxn ang="0">
                  <a:pos x="connsiteX2" y="connsiteY2"/>
                </a:cxn>
                <a:cxn ang="0">
                  <a:pos x="connsiteX3" y="connsiteY3"/>
                </a:cxn>
              </a:cxnLst>
              <a:rect l="l" t="t" r="r" b="b"/>
              <a:pathLst>
                <a:path w="1457707" h="1457707">
                  <a:moveTo>
                    <a:pt x="0" y="0"/>
                  </a:moveTo>
                  <a:cubicBezTo>
                    <a:pt x="805069" y="0"/>
                    <a:pt x="1457707" y="652638"/>
                    <a:pt x="1457707" y="1457707"/>
                  </a:cubicBezTo>
                  <a:lnTo>
                    <a:pt x="0" y="1457707"/>
                  </a:lnTo>
                  <a:lnTo>
                    <a:pt x="0" y="0"/>
                  </a:lnTo>
                  <a:close/>
                </a:path>
              </a:pathLst>
            </a:custGeom>
            <a:solidFill>
              <a:srgbClr val="E23D1C"/>
            </a:solidFill>
            <a:effectLst>
              <a:innerShdw blurRad="63500" dist="50800" dir="13500000">
                <a:prstClr val="black">
                  <a:alpha val="50000"/>
                </a:prstClr>
              </a:inn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63576" tIns="590528" rIns="590528" bIns="163576" numCol="1" spcCol="1270" anchor="ctr" anchorCtr="0">
              <a:noAutofit/>
            </a:bodyPr>
            <a:lstStyle/>
            <a:p>
              <a:pPr algn="ctr" defTabSz="1022350">
                <a:lnSpc>
                  <a:spcPct val="90000"/>
                </a:lnSpc>
                <a:spcBef>
                  <a:spcPct val="0"/>
                </a:spcBef>
                <a:spcAft>
                  <a:spcPct val="35000"/>
                </a:spcAft>
              </a:pPr>
              <a:endParaRPr lang="en-US" sz="2300" dirty="0"/>
            </a:p>
          </p:txBody>
        </p:sp>
        <p:sp>
          <p:nvSpPr>
            <p:cNvPr id="18" name="Oval 17">
              <a:extLst>
                <a:ext uri="{FF2B5EF4-FFF2-40B4-BE49-F238E27FC236}">
                  <a16:creationId xmlns:a16="http://schemas.microsoft.com/office/drawing/2014/main" id="{A055428E-EFBD-4DA6-8333-C70A021A07FA}"/>
                </a:ext>
              </a:extLst>
            </p:cNvPr>
            <p:cNvSpPr/>
            <p:nvPr/>
          </p:nvSpPr>
          <p:spPr bwMode="ltGray">
            <a:xfrm>
              <a:off x="2895723" y="4425144"/>
              <a:ext cx="586062" cy="586062"/>
            </a:xfrm>
            <a:prstGeom prst="ellipse">
              <a:avLst/>
            </a:prstGeom>
            <a:solidFill>
              <a:schemeClr val="bg1"/>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lumMod val="50000"/>
                      <a:lumOff val="50000"/>
                    </a:schemeClr>
                  </a:solidFill>
                  <a:latin typeface="+mj-lt"/>
                </a:rPr>
                <a:t>04</a:t>
              </a:r>
            </a:p>
          </p:txBody>
        </p:sp>
        <p:sp>
          <p:nvSpPr>
            <p:cNvPr id="19" name="Oval 18">
              <a:extLst>
                <a:ext uri="{FF2B5EF4-FFF2-40B4-BE49-F238E27FC236}">
                  <a16:creationId xmlns:a16="http://schemas.microsoft.com/office/drawing/2014/main" id="{789100FF-3275-4AE9-8259-3829009367C3}"/>
                </a:ext>
              </a:extLst>
            </p:cNvPr>
            <p:cNvSpPr/>
            <p:nvPr/>
          </p:nvSpPr>
          <p:spPr bwMode="ltGray">
            <a:xfrm>
              <a:off x="5577473" y="4425144"/>
              <a:ext cx="586062" cy="586062"/>
            </a:xfrm>
            <a:prstGeom prst="ellipse">
              <a:avLst/>
            </a:prstGeom>
            <a:solidFill>
              <a:schemeClr val="bg1"/>
            </a:solidFill>
            <a:ln w="28575">
              <a:solidFill>
                <a:srgbClr val="E23D1C"/>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2400" b="1" dirty="0">
                  <a:solidFill>
                    <a:schemeClr val="tx1">
                      <a:lumMod val="50000"/>
                      <a:lumOff val="50000"/>
                    </a:schemeClr>
                  </a:solidFill>
                  <a:latin typeface="+mj-lt"/>
                </a:rPr>
                <a:t>03</a:t>
              </a:r>
            </a:p>
          </p:txBody>
        </p:sp>
        <p:pic>
          <p:nvPicPr>
            <p:cNvPr id="6" name="Graphic 5" descr="Coins">
              <a:extLst>
                <a:ext uri="{FF2B5EF4-FFF2-40B4-BE49-F238E27FC236}">
                  <a16:creationId xmlns:a16="http://schemas.microsoft.com/office/drawing/2014/main" id="{2C0A8C39-89F7-46A6-AF29-9C183DE4A8F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55931" y="3975876"/>
              <a:ext cx="550484" cy="550484"/>
            </a:xfrm>
            <a:prstGeom prst="rect">
              <a:avLst/>
            </a:prstGeom>
          </p:spPr>
        </p:pic>
        <p:pic>
          <p:nvPicPr>
            <p:cNvPr id="8" name="Graphic 7" descr="Document">
              <a:extLst>
                <a:ext uri="{FF2B5EF4-FFF2-40B4-BE49-F238E27FC236}">
                  <a16:creationId xmlns:a16="http://schemas.microsoft.com/office/drawing/2014/main" id="{291FF0C4-23DC-4313-827A-783A42FCD41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36228" y="3967660"/>
              <a:ext cx="614159" cy="614159"/>
            </a:xfrm>
            <a:prstGeom prst="rect">
              <a:avLst/>
            </a:prstGeom>
          </p:spPr>
        </p:pic>
      </p:grpSp>
      <p:pic>
        <p:nvPicPr>
          <p:cNvPr id="30" name="Picture 29"/>
          <p:cNvPicPr>
            <a:picLocks noChangeAspect="1"/>
          </p:cNvPicPr>
          <p:nvPr/>
        </p:nvPicPr>
        <p:blipFill>
          <a:blip r:embed="rId7"/>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3836433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7">
            <a:extLst>
              <a:ext uri="{FF2B5EF4-FFF2-40B4-BE49-F238E27FC236}">
                <a16:creationId xmlns:a16="http://schemas.microsoft.com/office/drawing/2014/main" id="{85553D8D-69C0-4CC1-8B0E-93545C8AA4BC}"/>
              </a:ext>
            </a:extLst>
          </p:cNvPr>
          <p:cNvSpPr/>
          <p:nvPr/>
        </p:nvSpPr>
        <p:spPr bwMode="ltGray">
          <a:xfrm>
            <a:off x="6096000" y="1508366"/>
            <a:ext cx="4118067" cy="1500411"/>
          </a:xfrm>
          <a:custGeom>
            <a:avLst/>
            <a:gdLst>
              <a:gd name="connsiteX0" fmla="*/ 5404514 w 8079475"/>
              <a:gd name="connsiteY0" fmla="*/ 0 h 709683"/>
              <a:gd name="connsiteX1" fmla="*/ 8079475 w 8079475"/>
              <a:gd name="connsiteY1" fmla="*/ 0 h 709683"/>
              <a:gd name="connsiteX2" fmla="*/ 8079475 w 8079475"/>
              <a:gd name="connsiteY2" fmla="*/ 709683 h 709683"/>
              <a:gd name="connsiteX3" fmla="*/ 0 w 8079475"/>
              <a:gd name="connsiteY3" fmla="*/ 709683 h 709683"/>
            </a:gdLst>
            <a:ahLst/>
            <a:cxnLst>
              <a:cxn ang="0">
                <a:pos x="connsiteX0" y="connsiteY0"/>
              </a:cxn>
              <a:cxn ang="0">
                <a:pos x="connsiteX1" y="connsiteY1"/>
              </a:cxn>
              <a:cxn ang="0">
                <a:pos x="connsiteX2" y="connsiteY2"/>
              </a:cxn>
              <a:cxn ang="0">
                <a:pos x="connsiteX3" y="connsiteY3"/>
              </a:cxn>
            </a:cxnLst>
            <a:rect l="l" t="t" r="r" b="b"/>
            <a:pathLst>
              <a:path w="8079475" h="709683">
                <a:moveTo>
                  <a:pt x="5404514" y="0"/>
                </a:moveTo>
                <a:lnTo>
                  <a:pt x="8079475" y="0"/>
                </a:lnTo>
                <a:lnTo>
                  <a:pt x="8079475" y="709683"/>
                </a:lnTo>
                <a:lnTo>
                  <a:pt x="0" y="709683"/>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248F0652-7186-4471-8F05-0DB1C6FD8341}"/>
              </a:ext>
            </a:extLst>
          </p:cNvPr>
          <p:cNvSpPr/>
          <p:nvPr/>
        </p:nvSpPr>
        <p:spPr bwMode="ltGray">
          <a:xfrm>
            <a:off x="6057901" y="1270003"/>
            <a:ext cx="3784600" cy="482885"/>
          </a:xfrm>
          <a:prstGeom prst="rect">
            <a:avLst/>
          </a:prstGeom>
          <a:solidFill>
            <a:schemeClr val="bg2">
              <a:alpha val="98000"/>
            </a:schemeClr>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182880" rtlCol="0" anchor="ctr"/>
          <a:lstStyle/>
          <a:p>
            <a:pPr defTabSz="711200">
              <a:lnSpc>
                <a:spcPct val="90000"/>
              </a:lnSpc>
              <a:spcBef>
                <a:spcPct val="0"/>
              </a:spcBef>
              <a:spcAft>
                <a:spcPct val="35000"/>
              </a:spcAft>
            </a:pPr>
            <a:r>
              <a:rPr lang="en-US" sz="1400" b="1" dirty="0">
                <a:solidFill>
                  <a:srgbClr val="124680"/>
                </a:solidFill>
                <a:latin typeface="+mj-lt"/>
              </a:rPr>
              <a:t>Typical issues in holding company structures</a:t>
            </a:r>
          </a:p>
        </p:txBody>
      </p:sp>
      <p:sp>
        <p:nvSpPr>
          <p:cNvPr id="2" name="Title 1"/>
          <p:cNvSpPr>
            <a:spLocks noGrp="1"/>
          </p:cNvSpPr>
          <p:nvPr>
            <p:ph type="title"/>
          </p:nvPr>
        </p:nvSpPr>
        <p:spPr>
          <a:xfrm>
            <a:off x="0" y="124777"/>
            <a:ext cx="9274003" cy="1325563"/>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Interplay with Income Tax Act </a:t>
            </a:r>
            <a:r>
              <a:rPr lang="en-IN" b="1" dirty="0">
                <a:solidFill>
                  <a:srgbClr val="C00000"/>
                </a:solidFill>
                <a:latin typeface="Times New Roman" panose="02020603050405020304" pitchFamily="18" charset="0"/>
                <a:cs typeface="Times New Roman" panose="02020603050405020304" pitchFamily="18" charset="0"/>
              </a:rPr>
              <a:t>- Holding Structures</a:t>
            </a:r>
          </a:p>
        </p:txBody>
      </p:sp>
      <p:sp>
        <p:nvSpPr>
          <p:cNvPr id="51" name="TextBox 41">
            <a:extLst>
              <a:ext uri="{FF2B5EF4-FFF2-40B4-BE49-F238E27FC236}">
                <a16:creationId xmlns:a16="http://schemas.microsoft.com/office/drawing/2014/main" id="{21D8D549-34FF-47CB-B2C8-E4F38D18F0E2}"/>
              </a:ext>
            </a:extLst>
          </p:cNvPr>
          <p:cNvSpPr txBox="1"/>
          <p:nvPr/>
        </p:nvSpPr>
        <p:spPr>
          <a:xfrm>
            <a:off x="6125279" y="1500138"/>
            <a:ext cx="4059511" cy="1500411"/>
          </a:xfrm>
          <a:prstGeom prst="rect">
            <a:avLst/>
          </a:prstGeom>
          <a:noFill/>
          <a:ln w="9525">
            <a:noFill/>
            <a:prstDash val="soli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3363" indent="-233363">
              <a:spcBef>
                <a:spcPts val="300"/>
              </a:spcBef>
              <a:buFont typeface="Arial" panose="020B0604020202020204" pitchFamily="34" charset="0"/>
              <a:buChar char="•"/>
            </a:pPr>
            <a:endParaRPr lang="en-US" sz="1200" dirty="0">
              <a:latin typeface="Times New Roman" panose="02020603050405020304" pitchFamily="18" charset="0"/>
              <a:cs typeface="Times New Roman" panose="02020603050405020304" pitchFamily="18" charset="0"/>
            </a:endParaRP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Benefits under tax treaties available to beneficial owners</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Beneficial Ownership of Assets and Income of SPV under challenge under the Income Tax Proceedings</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Can denial of tax treaties on beneficial ownership criterion be the basis for invoking Benami law?</a:t>
            </a:r>
          </a:p>
        </p:txBody>
      </p:sp>
      <p:sp>
        <p:nvSpPr>
          <p:cNvPr id="58" name="Rectangle: Diagonal Corners Rounded 57">
            <a:extLst>
              <a:ext uri="{FF2B5EF4-FFF2-40B4-BE49-F238E27FC236}">
                <a16:creationId xmlns:a16="http://schemas.microsoft.com/office/drawing/2014/main" id="{993CAE96-7D69-4987-A86E-AC2B4FBB573F}"/>
              </a:ext>
            </a:extLst>
          </p:cNvPr>
          <p:cNvSpPr/>
          <p:nvPr/>
        </p:nvSpPr>
        <p:spPr>
          <a:xfrm>
            <a:off x="2236856" y="5934462"/>
            <a:ext cx="7977211" cy="501153"/>
          </a:xfrm>
          <a:prstGeom prst="round2DiagRect">
            <a:avLst/>
          </a:prstGeom>
          <a:solidFill>
            <a:schemeClr val="tx1">
              <a:lumMod val="65000"/>
              <a:lumOff val="35000"/>
            </a:schemeClr>
          </a:solidFill>
        </p:spPr>
        <p:txBody>
          <a:bodyPr wrap="square" anchor="ctr" anchorCtr="0">
            <a:noAutofit/>
          </a:bodyPr>
          <a:lstStyle/>
          <a:p>
            <a:pPr algn="ctr"/>
            <a:r>
              <a:rPr lang="en-US" sz="1400" b="1" dirty="0">
                <a:solidFill>
                  <a:schemeClr val="bg1"/>
                </a:solidFill>
                <a:latin typeface="Arial" panose="020B0604020202020204" pitchFamily="34" charset="0"/>
                <a:cs typeface="Arial" panose="020B0604020202020204" pitchFamily="34" charset="0"/>
              </a:rPr>
              <a:t>Burden of showing that transaction is benami lies on the IO</a:t>
            </a:r>
          </a:p>
        </p:txBody>
      </p:sp>
      <p:sp>
        <p:nvSpPr>
          <p:cNvPr id="5" name="Rectangle 4">
            <a:extLst>
              <a:ext uri="{FF2B5EF4-FFF2-40B4-BE49-F238E27FC236}">
                <a16:creationId xmlns:a16="http://schemas.microsoft.com/office/drawing/2014/main" id="{99B32FC4-2C97-4675-94C8-3FAD38E6411B}"/>
              </a:ext>
            </a:extLst>
          </p:cNvPr>
          <p:cNvSpPr/>
          <p:nvPr/>
        </p:nvSpPr>
        <p:spPr>
          <a:xfrm>
            <a:off x="2886272" y="4966962"/>
            <a:ext cx="1770134" cy="684541"/>
          </a:xfrm>
          <a:prstGeom prst="rect">
            <a:avLst/>
          </a:prstGeom>
          <a:solidFill>
            <a:srgbClr val="E23D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Indian company</a:t>
            </a:r>
          </a:p>
        </p:txBody>
      </p:sp>
      <p:sp>
        <p:nvSpPr>
          <p:cNvPr id="27" name="Rectangle 26">
            <a:extLst>
              <a:ext uri="{FF2B5EF4-FFF2-40B4-BE49-F238E27FC236}">
                <a16:creationId xmlns:a16="http://schemas.microsoft.com/office/drawing/2014/main" id="{3B2D8055-9473-468A-8998-15C98BA2ECB6}"/>
              </a:ext>
            </a:extLst>
          </p:cNvPr>
          <p:cNvSpPr/>
          <p:nvPr/>
        </p:nvSpPr>
        <p:spPr>
          <a:xfrm>
            <a:off x="2886272" y="2636865"/>
            <a:ext cx="1536151" cy="1249971"/>
          </a:xfrm>
          <a:prstGeom prst="rect">
            <a:avLst/>
          </a:prstGeom>
          <a:solidFill>
            <a:srgbClr val="12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Times New Roman" panose="02020603050405020304" pitchFamily="18" charset="0"/>
                <a:cs typeface="Times New Roman" panose="02020603050405020304" pitchFamily="18" charset="0"/>
              </a:rPr>
              <a:t>Hold Co SPV Singapore/ Mauritius</a:t>
            </a:r>
          </a:p>
        </p:txBody>
      </p:sp>
      <p:sp>
        <p:nvSpPr>
          <p:cNvPr id="28" name="Rectangle 27">
            <a:extLst>
              <a:ext uri="{FF2B5EF4-FFF2-40B4-BE49-F238E27FC236}">
                <a16:creationId xmlns:a16="http://schemas.microsoft.com/office/drawing/2014/main" id="{4A1C7264-B359-4B86-AA80-F287849F8D73}"/>
              </a:ext>
            </a:extLst>
          </p:cNvPr>
          <p:cNvSpPr/>
          <p:nvPr/>
        </p:nvSpPr>
        <p:spPr>
          <a:xfrm>
            <a:off x="2886272" y="1227980"/>
            <a:ext cx="1536151" cy="688559"/>
          </a:xfrm>
          <a:prstGeom prst="rect">
            <a:avLst/>
          </a:prstGeom>
          <a:solidFill>
            <a:srgbClr val="1246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Ultimate Parent</a:t>
            </a:r>
          </a:p>
        </p:txBody>
      </p:sp>
      <p:cxnSp>
        <p:nvCxnSpPr>
          <p:cNvPr id="12" name="Straight Arrow Connector 11">
            <a:extLst>
              <a:ext uri="{FF2B5EF4-FFF2-40B4-BE49-F238E27FC236}">
                <a16:creationId xmlns:a16="http://schemas.microsoft.com/office/drawing/2014/main" id="{321BCFFF-1A0D-4948-9463-2B1DA4DD657E}"/>
              </a:ext>
            </a:extLst>
          </p:cNvPr>
          <p:cNvCxnSpPr>
            <a:cxnSpLocks/>
          </p:cNvCxnSpPr>
          <p:nvPr/>
        </p:nvCxnSpPr>
        <p:spPr>
          <a:xfrm>
            <a:off x="3673124" y="3577315"/>
            <a:ext cx="0" cy="1389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A0E4A1F-C8FC-4E70-B0CD-2FC8DECC9787}"/>
              </a:ext>
            </a:extLst>
          </p:cNvPr>
          <p:cNvSpPr txBox="1"/>
          <p:nvPr/>
        </p:nvSpPr>
        <p:spPr>
          <a:xfrm>
            <a:off x="2503693" y="4176757"/>
            <a:ext cx="1367099" cy="430887"/>
          </a:xfrm>
          <a:prstGeom prst="rect">
            <a:avLst/>
          </a:prstGeom>
          <a:noFill/>
        </p:spPr>
        <p:txBody>
          <a:bodyPr wrap="square" rtlCol="0">
            <a:spAutoFit/>
          </a:bodyPr>
          <a:lstStyle/>
          <a:p>
            <a:r>
              <a:rPr lang="en-US" sz="1100" dirty="0">
                <a:solidFill>
                  <a:srgbClr val="124680"/>
                </a:solidFill>
              </a:rPr>
              <a:t>Subscription of shares of I Co / ECB to I Co</a:t>
            </a:r>
          </a:p>
        </p:txBody>
      </p:sp>
      <p:sp>
        <p:nvSpPr>
          <p:cNvPr id="8" name="Rectangle 7">
            <a:extLst>
              <a:ext uri="{FF2B5EF4-FFF2-40B4-BE49-F238E27FC236}">
                <a16:creationId xmlns:a16="http://schemas.microsoft.com/office/drawing/2014/main" id="{626ADAB7-B6A3-4840-9CA1-CB5197819517}"/>
              </a:ext>
            </a:extLst>
          </p:cNvPr>
          <p:cNvSpPr/>
          <p:nvPr/>
        </p:nvSpPr>
        <p:spPr>
          <a:xfrm>
            <a:off x="4422422" y="2958738"/>
            <a:ext cx="1306855" cy="276999"/>
          </a:xfrm>
          <a:prstGeom prst="rect">
            <a:avLst/>
          </a:prstGeom>
        </p:spPr>
        <p:txBody>
          <a:bodyPr wrap="square">
            <a:spAutoFit/>
          </a:bodyPr>
          <a:lstStyle/>
          <a:p>
            <a:r>
              <a:rPr lang="en-IN" sz="1200" dirty="0">
                <a:solidFill>
                  <a:srgbClr val="124680"/>
                </a:solidFill>
              </a:rPr>
              <a:t>Beneficial Owner? </a:t>
            </a:r>
            <a:endParaRPr lang="en-US" sz="1200" dirty="0">
              <a:solidFill>
                <a:srgbClr val="124680"/>
              </a:solidFill>
            </a:endParaRPr>
          </a:p>
        </p:txBody>
      </p:sp>
      <p:sp>
        <p:nvSpPr>
          <p:cNvPr id="23" name="TextBox 22">
            <a:extLst>
              <a:ext uri="{FF2B5EF4-FFF2-40B4-BE49-F238E27FC236}">
                <a16:creationId xmlns:a16="http://schemas.microsoft.com/office/drawing/2014/main" id="{92EBC9F1-6870-4EA8-B3BA-74AE58AE4F5B}"/>
              </a:ext>
            </a:extLst>
          </p:cNvPr>
          <p:cNvSpPr txBox="1"/>
          <p:nvPr/>
        </p:nvSpPr>
        <p:spPr>
          <a:xfrm>
            <a:off x="3616297" y="2145897"/>
            <a:ext cx="1367099" cy="261610"/>
          </a:xfrm>
          <a:prstGeom prst="rect">
            <a:avLst/>
          </a:prstGeom>
          <a:noFill/>
        </p:spPr>
        <p:txBody>
          <a:bodyPr wrap="square" rtlCol="0">
            <a:spAutoFit/>
          </a:bodyPr>
          <a:lstStyle/>
          <a:p>
            <a:r>
              <a:rPr lang="en-US" sz="1100" dirty="0">
                <a:solidFill>
                  <a:srgbClr val="124680"/>
                </a:solidFill>
              </a:rPr>
              <a:t>100%</a:t>
            </a:r>
          </a:p>
        </p:txBody>
      </p:sp>
      <p:sp>
        <p:nvSpPr>
          <p:cNvPr id="24" name="TextBox 23">
            <a:extLst>
              <a:ext uri="{FF2B5EF4-FFF2-40B4-BE49-F238E27FC236}">
                <a16:creationId xmlns:a16="http://schemas.microsoft.com/office/drawing/2014/main" id="{FA369A9B-636F-4EC9-97A6-718E2AF02CD3}"/>
              </a:ext>
            </a:extLst>
          </p:cNvPr>
          <p:cNvSpPr txBox="1"/>
          <p:nvPr/>
        </p:nvSpPr>
        <p:spPr>
          <a:xfrm>
            <a:off x="3616297" y="3948275"/>
            <a:ext cx="1367099" cy="261610"/>
          </a:xfrm>
          <a:prstGeom prst="rect">
            <a:avLst/>
          </a:prstGeom>
          <a:noFill/>
        </p:spPr>
        <p:txBody>
          <a:bodyPr wrap="square" rtlCol="0">
            <a:spAutoFit/>
          </a:bodyPr>
          <a:lstStyle/>
          <a:p>
            <a:r>
              <a:rPr lang="en-US" sz="1100" dirty="0">
                <a:solidFill>
                  <a:srgbClr val="124680"/>
                </a:solidFill>
              </a:rPr>
              <a:t>100%</a:t>
            </a:r>
          </a:p>
        </p:txBody>
      </p:sp>
      <p:sp>
        <p:nvSpPr>
          <p:cNvPr id="30" name="Oval 29">
            <a:extLst>
              <a:ext uri="{FF2B5EF4-FFF2-40B4-BE49-F238E27FC236}">
                <a16:creationId xmlns:a16="http://schemas.microsoft.com/office/drawing/2014/main" id="{990CFED5-14C2-4B3A-B247-E9C0A6CA7330}"/>
              </a:ext>
            </a:extLst>
          </p:cNvPr>
          <p:cNvSpPr/>
          <p:nvPr/>
        </p:nvSpPr>
        <p:spPr bwMode="ltGray">
          <a:xfrm>
            <a:off x="9766300" y="1431406"/>
            <a:ext cx="152400" cy="152400"/>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31" name="Freeform 7">
            <a:extLst>
              <a:ext uri="{FF2B5EF4-FFF2-40B4-BE49-F238E27FC236}">
                <a16:creationId xmlns:a16="http://schemas.microsoft.com/office/drawing/2014/main" id="{4837F29A-3BFE-4EB1-B5D6-D6DC4DB3ACE3}"/>
              </a:ext>
            </a:extLst>
          </p:cNvPr>
          <p:cNvSpPr/>
          <p:nvPr/>
        </p:nvSpPr>
        <p:spPr bwMode="ltGray">
          <a:xfrm>
            <a:off x="6096000" y="3431078"/>
            <a:ext cx="4118067" cy="2085737"/>
          </a:xfrm>
          <a:custGeom>
            <a:avLst/>
            <a:gdLst>
              <a:gd name="connsiteX0" fmla="*/ 5404514 w 8079475"/>
              <a:gd name="connsiteY0" fmla="*/ 0 h 709683"/>
              <a:gd name="connsiteX1" fmla="*/ 8079475 w 8079475"/>
              <a:gd name="connsiteY1" fmla="*/ 0 h 709683"/>
              <a:gd name="connsiteX2" fmla="*/ 8079475 w 8079475"/>
              <a:gd name="connsiteY2" fmla="*/ 709683 h 709683"/>
              <a:gd name="connsiteX3" fmla="*/ 0 w 8079475"/>
              <a:gd name="connsiteY3" fmla="*/ 709683 h 709683"/>
            </a:gdLst>
            <a:ahLst/>
            <a:cxnLst>
              <a:cxn ang="0">
                <a:pos x="connsiteX0" y="connsiteY0"/>
              </a:cxn>
              <a:cxn ang="0">
                <a:pos x="connsiteX1" y="connsiteY1"/>
              </a:cxn>
              <a:cxn ang="0">
                <a:pos x="connsiteX2" y="connsiteY2"/>
              </a:cxn>
              <a:cxn ang="0">
                <a:pos x="connsiteX3" y="connsiteY3"/>
              </a:cxn>
            </a:cxnLst>
            <a:rect l="l" t="t" r="r" b="b"/>
            <a:pathLst>
              <a:path w="8079475" h="709683">
                <a:moveTo>
                  <a:pt x="5404514" y="0"/>
                </a:moveTo>
                <a:lnTo>
                  <a:pt x="8079475" y="0"/>
                </a:lnTo>
                <a:lnTo>
                  <a:pt x="8079475" y="709683"/>
                </a:lnTo>
                <a:lnTo>
                  <a:pt x="0" y="709683"/>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13EE5369-2935-420A-980E-1478F2EE180A}"/>
              </a:ext>
            </a:extLst>
          </p:cNvPr>
          <p:cNvSpPr/>
          <p:nvPr/>
        </p:nvSpPr>
        <p:spPr bwMode="ltGray">
          <a:xfrm>
            <a:off x="6057901" y="3192716"/>
            <a:ext cx="3784600" cy="482885"/>
          </a:xfrm>
          <a:prstGeom prst="rect">
            <a:avLst/>
          </a:prstGeom>
          <a:solidFill>
            <a:schemeClr val="bg2">
              <a:alpha val="98000"/>
            </a:schemeClr>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182880" rtlCol="0" anchor="ctr"/>
          <a:lstStyle/>
          <a:p>
            <a:pPr defTabSz="711200">
              <a:lnSpc>
                <a:spcPct val="90000"/>
              </a:lnSpc>
              <a:spcBef>
                <a:spcPct val="0"/>
              </a:spcBef>
              <a:spcAft>
                <a:spcPct val="35000"/>
              </a:spcAft>
            </a:pPr>
            <a:r>
              <a:rPr lang="en-US" sz="1400" b="1" dirty="0">
                <a:solidFill>
                  <a:srgbClr val="124680"/>
                </a:solidFill>
                <a:latin typeface="+mj-lt"/>
              </a:rPr>
              <a:t>Implications under Benami law</a:t>
            </a:r>
          </a:p>
        </p:txBody>
      </p:sp>
      <p:sp>
        <p:nvSpPr>
          <p:cNvPr id="34" name="TextBox 41">
            <a:extLst>
              <a:ext uri="{FF2B5EF4-FFF2-40B4-BE49-F238E27FC236}">
                <a16:creationId xmlns:a16="http://schemas.microsoft.com/office/drawing/2014/main" id="{9AECA6B2-8EEA-4810-AC10-9EE460ABBEA3}"/>
              </a:ext>
            </a:extLst>
          </p:cNvPr>
          <p:cNvSpPr txBox="1"/>
          <p:nvPr/>
        </p:nvSpPr>
        <p:spPr>
          <a:xfrm>
            <a:off x="6125279" y="3689550"/>
            <a:ext cx="4059511" cy="1869743"/>
          </a:xfrm>
          <a:prstGeom prst="rect">
            <a:avLst/>
          </a:prstGeom>
          <a:noFill/>
          <a:ln w="9525">
            <a:noFill/>
            <a:prstDash val="solid"/>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Is the Ultimate Parent a Beneficial Owner?</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Is SPV a Benamidar? Holding Property for the Ultimate Parent- Consideration provided by Ultimate Parent</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Can shares held in Indian company be held as Benami Property? Subject to provisional attachment? </a:t>
            </a:r>
          </a:p>
          <a:p>
            <a:pPr marL="233363" indent="-233363">
              <a:spcBef>
                <a:spcPts val="300"/>
              </a:spcBef>
              <a:buFont typeface="Arial" panose="020B0604020202020204" pitchFamily="34" charset="0"/>
              <a:buChar char="•"/>
            </a:pPr>
            <a:r>
              <a:rPr lang="en-US" sz="1200" dirty="0">
                <a:latin typeface="Arial" panose="020B0604020202020204" pitchFamily="34" charset="0"/>
                <a:cs typeface="Arial" panose="020B0604020202020204" pitchFamily="34" charset="0"/>
              </a:rPr>
              <a:t>Holding company structures – </a:t>
            </a:r>
            <a:r>
              <a:rPr lang="en-US" sz="1200" u="sng" dirty="0">
                <a:latin typeface="Arial" panose="020B0604020202020204" pitchFamily="34" charset="0"/>
                <a:cs typeface="Arial" panose="020B0604020202020204" pitchFamily="34" charset="0"/>
              </a:rPr>
              <a:t>recognized under various commercial laws</a:t>
            </a:r>
            <a:r>
              <a:rPr lang="en-US" sz="1200" dirty="0">
                <a:latin typeface="Arial" panose="020B0604020202020204" pitchFamily="34" charset="0"/>
                <a:cs typeface="Arial" panose="020B0604020202020204" pitchFamily="34" charset="0"/>
              </a:rPr>
              <a:t> – Can it be subject to challenge under Benami law?</a:t>
            </a:r>
          </a:p>
        </p:txBody>
      </p:sp>
      <p:sp>
        <p:nvSpPr>
          <p:cNvPr id="35" name="Oval 34">
            <a:extLst>
              <a:ext uri="{FF2B5EF4-FFF2-40B4-BE49-F238E27FC236}">
                <a16:creationId xmlns:a16="http://schemas.microsoft.com/office/drawing/2014/main" id="{2ED007E7-C4D2-4BD1-BD0E-04941C3F95F2}"/>
              </a:ext>
            </a:extLst>
          </p:cNvPr>
          <p:cNvSpPr/>
          <p:nvPr/>
        </p:nvSpPr>
        <p:spPr bwMode="ltGray">
          <a:xfrm>
            <a:off x="9766300" y="3354119"/>
            <a:ext cx="152400" cy="152400"/>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36" name="Oval 35">
            <a:extLst>
              <a:ext uri="{FF2B5EF4-FFF2-40B4-BE49-F238E27FC236}">
                <a16:creationId xmlns:a16="http://schemas.microsoft.com/office/drawing/2014/main" id="{7280A4E0-EA53-439D-93CA-4E2D189663CF}"/>
              </a:ext>
            </a:extLst>
          </p:cNvPr>
          <p:cNvSpPr/>
          <p:nvPr/>
        </p:nvSpPr>
        <p:spPr bwMode="ltGray">
          <a:xfrm>
            <a:off x="6080130" y="2972523"/>
            <a:ext cx="90295" cy="90294"/>
          </a:xfrm>
          <a:prstGeom prst="ellipse">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37" name="Oval 36">
            <a:extLst>
              <a:ext uri="{FF2B5EF4-FFF2-40B4-BE49-F238E27FC236}">
                <a16:creationId xmlns:a16="http://schemas.microsoft.com/office/drawing/2014/main" id="{5A28C012-739E-4B73-B6B3-E478C57E5874}"/>
              </a:ext>
            </a:extLst>
          </p:cNvPr>
          <p:cNvSpPr/>
          <p:nvPr/>
        </p:nvSpPr>
        <p:spPr bwMode="ltGray">
          <a:xfrm>
            <a:off x="6080130" y="5465240"/>
            <a:ext cx="90295" cy="90294"/>
          </a:xfrm>
          <a:prstGeom prst="ellipse">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cxnSp>
        <p:nvCxnSpPr>
          <p:cNvPr id="29" name="Straight Arrow Connector 28">
            <a:extLst>
              <a:ext uri="{FF2B5EF4-FFF2-40B4-BE49-F238E27FC236}">
                <a16:creationId xmlns:a16="http://schemas.microsoft.com/office/drawing/2014/main" id="{1D89F548-C80F-49B2-A5F2-3A6C9C3C3C54}"/>
              </a:ext>
            </a:extLst>
          </p:cNvPr>
          <p:cNvCxnSpPr>
            <a:cxnSpLocks/>
            <a:stCxn id="28" idx="2"/>
            <a:endCxn id="27" idx="0"/>
          </p:cNvCxnSpPr>
          <p:nvPr/>
        </p:nvCxnSpPr>
        <p:spPr>
          <a:xfrm>
            <a:off x="3654348" y="1916539"/>
            <a:ext cx="0" cy="7203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3" name="Picture 32"/>
          <p:cNvPicPr>
            <a:picLocks noChangeAspect="1"/>
          </p:cNvPicPr>
          <p:nvPr/>
        </p:nvPicPr>
        <p:blipFill>
          <a:blip r:embed="rId3"/>
          <a:stretch>
            <a:fillRect/>
          </a:stretch>
        </p:blipFill>
        <p:spPr>
          <a:xfrm>
            <a:off x="9577870" y="5922385"/>
            <a:ext cx="2450008" cy="779026"/>
          </a:xfrm>
          <a:prstGeom prst="rect">
            <a:avLst/>
          </a:prstGeom>
        </p:spPr>
      </p:pic>
    </p:spTree>
    <p:extLst>
      <p:ext uri="{BB962C8B-B14F-4D97-AF65-F5344CB8AC3E}">
        <p14:creationId xmlns:p14="http://schemas.microsoft.com/office/powerpoint/2010/main" val="20707603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0547" y="316279"/>
            <a:ext cx="7918528" cy="856675"/>
          </a:xfrm>
        </p:spPr>
        <p:txBody>
          <a:bodyPr vert="horz" lIns="91440" tIns="45720" rIns="91440" bIns="45720" rtlCol="0" anchor="ctr">
            <a:noAutofit/>
          </a:bodyPr>
          <a:lstStyle/>
          <a:p>
            <a:r>
              <a:rPr lang="en-IN" sz="2800" b="1" dirty="0">
                <a:solidFill>
                  <a:srgbClr val="C00000"/>
                </a:solidFill>
              </a:rPr>
              <a:t>Significant Beneficial Owner disclosure under Companies Act 2013 – uncover Benami holding?</a:t>
            </a:r>
          </a:p>
        </p:txBody>
      </p:sp>
      <p:grpSp>
        <p:nvGrpSpPr>
          <p:cNvPr id="7" name="Group 6">
            <a:extLst>
              <a:ext uri="{FF2B5EF4-FFF2-40B4-BE49-F238E27FC236}">
                <a16:creationId xmlns:a16="http://schemas.microsoft.com/office/drawing/2014/main" id="{C946F942-3392-4E21-B893-49F4A058F58C}"/>
              </a:ext>
            </a:extLst>
          </p:cNvPr>
          <p:cNvGrpSpPr/>
          <p:nvPr/>
        </p:nvGrpSpPr>
        <p:grpSpPr>
          <a:xfrm>
            <a:off x="1139099" y="1259931"/>
            <a:ext cx="5190876" cy="5051673"/>
            <a:chOff x="-384901" y="1098336"/>
            <a:chExt cx="5190875" cy="4427988"/>
          </a:xfrm>
        </p:grpSpPr>
        <p:sp>
          <p:nvSpPr>
            <p:cNvPr id="31" name="Rectangle 30">
              <a:extLst>
                <a:ext uri="{FF2B5EF4-FFF2-40B4-BE49-F238E27FC236}">
                  <a16:creationId xmlns:a16="http://schemas.microsoft.com/office/drawing/2014/main" id="{C13480FB-89D9-488C-9136-04E17F9B55CA}"/>
                </a:ext>
              </a:extLst>
            </p:cNvPr>
            <p:cNvSpPr/>
            <p:nvPr/>
          </p:nvSpPr>
          <p:spPr>
            <a:xfrm>
              <a:off x="1150064" y="1098336"/>
              <a:ext cx="2609136" cy="449825"/>
            </a:xfrm>
            <a:prstGeom prst="rect">
              <a:avLst/>
            </a:prstGeom>
            <a:solidFill>
              <a:srgbClr val="B22F16"/>
            </a:solidFill>
            <a:ln>
              <a:solidFill>
                <a:schemeClr val="accent2">
                  <a:lumMod val="75000"/>
                </a:schemeClr>
              </a:solidFill>
            </a:ln>
          </p:spPr>
          <p:style>
            <a:lnRef idx="1">
              <a:schemeClr val="accent4"/>
            </a:lnRef>
            <a:fillRef idx="2">
              <a:schemeClr val="accent4"/>
            </a:fillRef>
            <a:effectRef idx="1">
              <a:schemeClr val="accent4"/>
            </a:effectRef>
            <a:fontRef idx="minor">
              <a:schemeClr val="dk1"/>
            </a:fontRef>
          </p:style>
          <p:txBody>
            <a:bodyPr rtlCol="0" anchor="ctr"/>
            <a:lstStyle/>
            <a:p>
              <a:pPr algn="ctr"/>
              <a:r>
                <a:rPr lang="en-IN" sz="1050" b="1" dirty="0">
                  <a:solidFill>
                    <a:schemeClr val="bg1"/>
                  </a:solidFill>
                  <a:latin typeface="Arial" panose="020B0604020202020204" pitchFamily="34" charset="0"/>
                  <a:cs typeface="Arial" panose="020B0604020202020204" pitchFamily="34" charset="0"/>
                </a:rPr>
                <a:t>Significant Beneficial Owner (SBO)</a:t>
              </a:r>
            </a:p>
          </p:txBody>
        </p:sp>
        <p:sp>
          <p:nvSpPr>
            <p:cNvPr id="46" name="TextBox 45">
              <a:extLst>
                <a:ext uri="{FF2B5EF4-FFF2-40B4-BE49-F238E27FC236}">
                  <a16:creationId xmlns:a16="http://schemas.microsoft.com/office/drawing/2014/main" id="{35E5C59D-9242-41DF-9BF0-751BE4223741}"/>
                </a:ext>
              </a:extLst>
            </p:cNvPr>
            <p:cNvSpPr txBox="1"/>
            <p:nvPr/>
          </p:nvSpPr>
          <p:spPr>
            <a:xfrm>
              <a:off x="323557" y="1780562"/>
              <a:ext cx="4262511" cy="836312"/>
            </a:xfrm>
            <a:prstGeom prst="rect">
              <a:avLst/>
            </a:prstGeom>
            <a:noFill/>
            <a:ln>
              <a:solidFill>
                <a:schemeClr val="accent1"/>
              </a:solidFill>
              <a:prstDash val="dash"/>
            </a:ln>
          </p:spPr>
          <p:txBody>
            <a:bodyPr wrap="square" rtlCol="0">
              <a:spAutoFit/>
            </a:bodyPr>
            <a:lstStyle/>
            <a:p>
              <a:pPr marL="6350" algn="ctr">
                <a:spcBef>
                  <a:spcPts val="800"/>
                </a:spcBef>
              </a:pPr>
              <a:r>
                <a:rPr lang="en-US" sz="1400" dirty="0">
                  <a:solidFill>
                    <a:srgbClr val="124680"/>
                  </a:solidFill>
                  <a:latin typeface="Arial" panose="020B0604020202020204" pitchFamily="34" charset="0"/>
                  <a:cs typeface="Arial" panose="020B0604020202020204" pitchFamily="34" charset="0"/>
                </a:rPr>
                <a:t>Individual – acting alone or </a:t>
              </a:r>
              <a:r>
                <a:rPr lang="en-US" sz="1400" i="1" u="sng" dirty="0">
                  <a:solidFill>
                    <a:srgbClr val="124680"/>
                  </a:solidFill>
                  <a:latin typeface="Arial" panose="020B0604020202020204" pitchFamily="34" charset="0"/>
                  <a:cs typeface="Arial" panose="020B0604020202020204" pitchFamily="34" charset="0"/>
                </a:rPr>
                <a:t>together</a:t>
              </a:r>
              <a:r>
                <a:rPr lang="en-US" sz="1400" dirty="0">
                  <a:solidFill>
                    <a:srgbClr val="124680"/>
                  </a:solidFill>
                  <a:latin typeface="Arial" panose="020B0604020202020204" pitchFamily="34" charset="0"/>
                  <a:cs typeface="Arial" panose="020B0604020202020204" pitchFamily="34" charset="0"/>
                </a:rPr>
                <a:t>, or through one or more persons or trust, possess one or more of  the following rights or entitlements in reporting company</a:t>
              </a:r>
            </a:p>
          </p:txBody>
        </p:sp>
        <p:cxnSp>
          <p:nvCxnSpPr>
            <p:cNvPr id="4" name="Straight Arrow Connector 3">
              <a:extLst>
                <a:ext uri="{FF2B5EF4-FFF2-40B4-BE49-F238E27FC236}">
                  <a16:creationId xmlns:a16="http://schemas.microsoft.com/office/drawing/2014/main" id="{D20892CE-669A-4E61-AE04-8E4576D52FE9}"/>
                </a:ext>
              </a:extLst>
            </p:cNvPr>
            <p:cNvCxnSpPr>
              <a:cxnSpLocks/>
              <a:stCxn id="31" idx="2"/>
              <a:endCxn id="46" idx="0"/>
            </p:cNvCxnSpPr>
            <p:nvPr/>
          </p:nvCxnSpPr>
          <p:spPr>
            <a:xfrm>
              <a:off x="2454632" y="1548161"/>
              <a:ext cx="180" cy="232401"/>
            </a:xfrm>
            <a:prstGeom prst="straightConnector1">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55" name="Rectangle 54">
              <a:extLst>
                <a:ext uri="{FF2B5EF4-FFF2-40B4-BE49-F238E27FC236}">
                  <a16:creationId xmlns:a16="http://schemas.microsoft.com/office/drawing/2014/main" id="{6615EDC3-9807-4D36-A9B6-A71CD0DC9389}"/>
                </a:ext>
              </a:extLst>
            </p:cNvPr>
            <p:cNvSpPr/>
            <p:nvPr/>
          </p:nvSpPr>
          <p:spPr>
            <a:xfrm>
              <a:off x="-384901" y="2896480"/>
              <a:ext cx="1516540" cy="2136928"/>
            </a:xfrm>
            <a:prstGeom prst="rect">
              <a:avLst/>
            </a:prstGeom>
            <a:solidFill>
              <a:srgbClr val="E23D1C"/>
            </a:solidFill>
            <a:ln>
              <a:solidFill>
                <a:schemeClr val="accent2">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900" dirty="0">
                  <a:solidFill>
                    <a:schemeClr val="bg1"/>
                  </a:solidFill>
                  <a:latin typeface="Arial" panose="020B0604020202020204" pitchFamily="34" charset="0"/>
                  <a:cs typeface="Arial" panose="020B0604020202020204" pitchFamily="34" charset="0"/>
                </a:rPr>
                <a:t>1.</a:t>
              </a:r>
            </a:p>
            <a:p>
              <a:pPr algn="ctr">
                <a:spcBef>
                  <a:spcPts val="600"/>
                </a:spcBef>
              </a:pPr>
              <a:r>
                <a:rPr lang="en-IN" sz="1600" b="1" u="sng" dirty="0">
                  <a:solidFill>
                    <a:schemeClr val="bg1"/>
                  </a:solidFill>
                  <a:latin typeface="Arial" panose="020B0604020202020204" pitchFamily="34" charset="0"/>
                  <a:cs typeface="Arial" panose="020B0604020202020204" pitchFamily="34" charset="0"/>
                </a:rPr>
                <a:t>Holds indirectly, or together with any direct holdings, not less than 10% of the shares</a:t>
              </a:r>
            </a:p>
          </p:txBody>
        </p:sp>
        <p:sp>
          <p:nvSpPr>
            <p:cNvPr id="71" name="Rectangle 70">
              <a:extLst>
                <a:ext uri="{FF2B5EF4-FFF2-40B4-BE49-F238E27FC236}">
                  <a16:creationId xmlns:a16="http://schemas.microsoft.com/office/drawing/2014/main" id="{07CD0CE6-D2F3-4237-B610-A8C46B1A31AE}"/>
                </a:ext>
              </a:extLst>
            </p:cNvPr>
            <p:cNvSpPr/>
            <p:nvPr/>
          </p:nvSpPr>
          <p:spPr>
            <a:xfrm>
              <a:off x="1195255" y="2896481"/>
              <a:ext cx="1231323" cy="2136927"/>
            </a:xfrm>
            <a:prstGeom prst="rect">
              <a:avLst/>
            </a:prstGeom>
            <a:solidFill>
              <a:schemeClr val="accent4">
                <a:lumMod val="60000"/>
                <a:lumOff val="40000"/>
              </a:schemeClr>
            </a:solidFill>
            <a:ln>
              <a:solidFill>
                <a:schemeClr val="accent4">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900" dirty="0">
                  <a:solidFill>
                    <a:schemeClr val="tx1"/>
                  </a:solidFill>
                  <a:latin typeface="Arial" panose="020B0604020202020204" pitchFamily="34" charset="0"/>
                  <a:cs typeface="Arial" panose="020B0604020202020204" pitchFamily="34" charset="0"/>
                </a:rPr>
                <a:t>2</a:t>
              </a:r>
              <a:r>
                <a:rPr lang="en-IN" sz="900" dirty="0">
                  <a:solidFill>
                    <a:schemeClr val="bg1"/>
                  </a:solidFill>
                  <a:latin typeface="Arial" panose="020B0604020202020204" pitchFamily="34" charset="0"/>
                  <a:cs typeface="Arial" panose="020B0604020202020204" pitchFamily="34" charset="0"/>
                </a:rPr>
                <a:t>.</a:t>
              </a:r>
            </a:p>
            <a:p>
              <a:pPr algn="ctr">
                <a:spcBef>
                  <a:spcPts val="600"/>
                </a:spcBef>
              </a:pPr>
              <a:r>
                <a:rPr lang="en-IN" sz="1200" b="1" dirty="0">
                  <a:solidFill>
                    <a:schemeClr val="bg1"/>
                  </a:solidFill>
                  <a:latin typeface="Arial" panose="020B0604020202020204" pitchFamily="34" charset="0"/>
                  <a:cs typeface="Arial" panose="020B0604020202020204" pitchFamily="34" charset="0"/>
                </a:rPr>
                <a:t>Holds indirectly, or together with any direct holdings, not less than 10% of the voting rights in the shares</a:t>
              </a:r>
            </a:p>
          </p:txBody>
        </p:sp>
        <p:sp>
          <p:nvSpPr>
            <p:cNvPr id="72" name="Rectangle 71">
              <a:extLst>
                <a:ext uri="{FF2B5EF4-FFF2-40B4-BE49-F238E27FC236}">
                  <a16:creationId xmlns:a16="http://schemas.microsoft.com/office/drawing/2014/main" id="{59BD5DB0-E9A6-4410-AECB-BE33B3510220}"/>
                </a:ext>
              </a:extLst>
            </p:cNvPr>
            <p:cNvSpPr/>
            <p:nvPr/>
          </p:nvSpPr>
          <p:spPr>
            <a:xfrm>
              <a:off x="2484095" y="2896481"/>
              <a:ext cx="1138322" cy="2136927"/>
            </a:xfrm>
            <a:prstGeom prst="rect">
              <a:avLst/>
            </a:prstGeom>
            <a:solidFill>
              <a:schemeClr val="accent4">
                <a:lumMod val="75000"/>
              </a:schemeClr>
            </a:solidFill>
            <a:ln>
              <a:solidFill>
                <a:schemeClr val="accent5">
                  <a:lumMod val="60000"/>
                  <a:lumOff val="40000"/>
                </a:schemeClr>
              </a:solidFill>
            </a:ln>
          </p:spPr>
          <p:style>
            <a:lnRef idx="1">
              <a:schemeClr val="accent4"/>
            </a:lnRef>
            <a:fillRef idx="2">
              <a:schemeClr val="accent4"/>
            </a:fillRef>
            <a:effectRef idx="1">
              <a:schemeClr val="accent4"/>
            </a:effectRef>
            <a:fontRef idx="minor">
              <a:schemeClr val="dk1"/>
            </a:fontRef>
          </p:style>
          <p:txBody>
            <a:bodyPr lIns="45720" rIns="45720" rtlCol="0" anchor="t" anchorCtr="0"/>
            <a:lstStyle/>
            <a:p>
              <a:pPr algn="ctr"/>
              <a:r>
                <a:rPr lang="en-IN" sz="900" dirty="0">
                  <a:solidFill>
                    <a:schemeClr val="bg1"/>
                  </a:solidFill>
                  <a:latin typeface="Arial" panose="020B0604020202020204" pitchFamily="34" charset="0"/>
                  <a:cs typeface="Arial" panose="020B0604020202020204" pitchFamily="34" charset="0"/>
                </a:rPr>
                <a:t>3.</a:t>
              </a:r>
            </a:p>
            <a:p>
              <a:pPr algn="ctr">
                <a:spcBef>
                  <a:spcPts val="600"/>
                </a:spcBef>
              </a:pPr>
              <a:r>
                <a:rPr lang="en-IN" sz="1100" b="1" dirty="0">
                  <a:solidFill>
                    <a:schemeClr val="bg1"/>
                  </a:solidFill>
                  <a:latin typeface="Arial" panose="020B0604020202020204" pitchFamily="34" charset="0"/>
                  <a:cs typeface="Arial" panose="020B0604020202020204" pitchFamily="34" charset="0"/>
                </a:rPr>
                <a:t>Has right to receive or participate in not less than 10% of the total distributable dividend, through indirect holdings alone, or together with any direct holdings</a:t>
              </a:r>
            </a:p>
          </p:txBody>
        </p:sp>
        <p:sp>
          <p:nvSpPr>
            <p:cNvPr id="73" name="Rectangle 72">
              <a:extLst>
                <a:ext uri="{FF2B5EF4-FFF2-40B4-BE49-F238E27FC236}">
                  <a16:creationId xmlns:a16="http://schemas.microsoft.com/office/drawing/2014/main" id="{85E70985-2303-4F27-9DDF-01AD55453060}"/>
                </a:ext>
              </a:extLst>
            </p:cNvPr>
            <p:cNvSpPr/>
            <p:nvPr/>
          </p:nvSpPr>
          <p:spPr>
            <a:xfrm>
              <a:off x="3651692" y="2896481"/>
              <a:ext cx="1154282" cy="2136927"/>
            </a:xfrm>
            <a:prstGeom prst="rect">
              <a:avLst/>
            </a:prstGeom>
            <a:solidFill>
              <a:srgbClr val="C00000"/>
            </a:solidFill>
            <a:ln>
              <a:solidFill>
                <a:schemeClr val="accent6">
                  <a:lumMod val="60000"/>
                  <a:lumOff val="40000"/>
                </a:schemeClr>
              </a:solidFill>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IN" sz="900" dirty="0">
                  <a:solidFill>
                    <a:schemeClr val="bg1"/>
                  </a:solidFill>
                  <a:latin typeface="Arial" panose="020B0604020202020204" pitchFamily="34" charset="0"/>
                  <a:cs typeface="Arial" panose="020B0604020202020204" pitchFamily="34" charset="0"/>
                </a:rPr>
                <a:t>4.</a:t>
              </a:r>
            </a:p>
            <a:p>
              <a:pPr algn="ctr">
                <a:spcBef>
                  <a:spcPts val="600"/>
                </a:spcBef>
              </a:pPr>
              <a:r>
                <a:rPr lang="en-IN" sz="1100" b="1" dirty="0">
                  <a:solidFill>
                    <a:schemeClr val="bg1"/>
                  </a:solidFill>
                  <a:latin typeface="Arial" panose="020B0604020202020204" pitchFamily="34" charset="0"/>
                  <a:cs typeface="Arial" panose="020B0604020202020204" pitchFamily="34" charset="0"/>
                </a:rPr>
                <a:t>Has right to exercise or actually exercises, significant influence or control, in any manner other than through direct holdings alone</a:t>
              </a:r>
            </a:p>
          </p:txBody>
        </p:sp>
        <p:cxnSp>
          <p:nvCxnSpPr>
            <p:cNvPr id="9" name="Connector: Elbow 8">
              <a:extLst>
                <a:ext uri="{FF2B5EF4-FFF2-40B4-BE49-F238E27FC236}">
                  <a16:creationId xmlns:a16="http://schemas.microsoft.com/office/drawing/2014/main" id="{D50F50D8-089A-46BC-A419-8692C406191D}"/>
                </a:ext>
              </a:extLst>
            </p:cNvPr>
            <p:cNvCxnSpPr>
              <a:cxnSpLocks/>
              <a:stCxn id="46" idx="2"/>
              <a:endCxn id="55" idx="0"/>
            </p:cNvCxnSpPr>
            <p:nvPr/>
          </p:nvCxnSpPr>
          <p:spPr>
            <a:xfrm rot="5400000">
              <a:off x="1274288" y="1715955"/>
              <a:ext cx="279606" cy="2081444"/>
            </a:xfrm>
            <a:prstGeom prst="bentConnector3">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1" name="Connector: Elbow 10">
              <a:extLst>
                <a:ext uri="{FF2B5EF4-FFF2-40B4-BE49-F238E27FC236}">
                  <a16:creationId xmlns:a16="http://schemas.microsoft.com/office/drawing/2014/main" id="{51E70231-8C68-49AC-B6F8-3926BB6BE82F}"/>
                </a:ext>
              </a:extLst>
            </p:cNvPr>
            <p:cNvCxnSpPr>
              <a:cxnSpLocks/>
              <a:stCxn id="46" idx="2"/>
              <a:endCxn id="71" idx="0"/>
            </p:cNvCxnSpPr>
            <p:nvPr/>
          </p:nvCxnSpPr>
          <p:spPr>
            <a:xfrm rot="5400000">
              <a:off x="1993061" y="2434730"/>
              <a:ext cx="279607" cy="643896"/>
            </a:xfrm>
            <a:prstGeom prst="bentConnector3">
              <a:avLst>
                <a:gd name="adj1" fmla="val 50000"/>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13" name="Connector: Elbow 12">
              <a:extLst>
                <a:ext uri="{FF2B5EF4-FFF2-40B4-BE49-F238E27FC236}">
                  <a16:creationId xmlns:a16="http://schemas.microsoft.com/office/drawing/2014/main" id="{09DA2C06-DB07-4F64-BEB1-2A78E03C1C1E}"/>
                </a:ext>
              </a:extLst>
            </p:cNvPr>
            <p:cNvCxnSpPr>
              <a:cxnSpLocks/>
              <a:stCxn id="46" idx="2"/>
              <a:endCxn id="72" idx="0"/>
            </p:cNvCxnSpPr>
            <p:nvPr/>
          </p:nvCxnSpPr>
          <p:spPr>
            <a:xfrm rot="16200000" flipH="1">
              <a:off x="2614231" y="2457456"/>
              <a:ext cx="279607" cy="598444"/>
            </a:xfrm>
            <a:prstGeom prst="bentConnector3">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cxnSp>
          <p:nvCxnSpPr>
            <p:cNvPr id="23" name="Connector: Elbow 22">
              <a:extLst>
                <a:ext uri="{FF2B5EF4-FFF2-40B4-BE49-F238E27FC236}">
                  <a16:creationId xmlns:a16="http://schemas.microsoft.com/office/drawing/2014/main" id="{C0995800-4CBE-40E7-91CA-35A32C124D3A}"/>
                </a:ext>
              </a:extLst>
            </p:cNvPr>
            <p:cNvCxnSpPr>
              <a:cxnSpLocks/>
              <a:stCxn id="46" idx="2"/>
              <a:endCxn id="73" idx="0"/>
            </p:cNvCxnSpPr>
            <p:nvPr/>
          </p:nvCxnSpPr>
          <p:spPr>
            <a:xfrm rot="16200000" flipH="1">
              <a:off x="3202019" y="1869667"/>
              <a:ext cx="279607" cy="1774021"/>
            </a:xfrm>
            <a:prstGeom prst="bentConnector3">
              <a:avLst>
                <a:gd name="adj1" fmla="val 50000"/>
              </a:avLst>
            </a:prstGeom>
            <a:ln>
              <a:solidFill>
                <a:schemeClr val="tx1">
                  <a:lumMod val="50000"/>
                  <a:lumOff val="50000"/>
                </a:schemeClr>
              </a:solidFill>
              <a:tailEnd type="triangle"/>
            </a:ln>
          </p:spPr>
          <p:style>
            <a:lnRef idx="1">
              <a:schemeClr val="dk1"/>
            </a:lnRef>
            <a:fillRef idx="0">
              <a:schemeClr val="dk1"/>
            </a:fillRef>
            <a:effectRef idx="0">
              <a:schemeClr val="dk1"/>
            </a:effectRef>
            <a:fontRef idx="minor">
              <a:schemeClr val="tx1"/>
            </a:fontRef>
          </p:style>
        </p:cxnSp>
        <p:sp>
          <p:nvSpPr>
            <p:cNvPr id="3" name="Left Brace 2">
              <a:extLst>
                <a:ext uri="{FF2B5EF4-FFF2-40B4-BE49-F238E27FC236}">
                  <a16:creationId xmlns:a16="http://schemas.microsoft.com/office/drawing/2014/main" id="{9A6190A2-3F39-4F94-81B1-20B347D063BE}"/>
                </a:ext>
              </a:extLst>
            </p:cNvPr>
            <p:cNvSpPr/>
            <p:nvPr/>
          </p:nvSpPr>
          <p:spPr>
            <a:xfrm rot="16200000">
              <a:off x="1751990" y="3685545"/>
              <a:ext cx="140675" cy="3130059"/>
            </a:xfrm>
            <a:prstGeom prst="leftBrace">
              <a:avLst>
                <a:gd name="adj1" fmla="val 56747"/>
                <a:gd name="adj2" fmla="val 50000"/>
              </a:avLst>
            </a:prstGeom>
            <a:ln>
              <a:solidFill>
                <a:srgbClr val="E23D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FF0000"/>
                </a:solidFill>
              </a:endParaRPr>
            </a:p>
          </p:txBody>
        </p:sp>
        <p:sp>
          <p:nvSpPr>
            <p:cNvPr id="22" name="Left Brace 21">
              <a:extLst>
                <a:ext uri="{FF2B5EF4-FFF2-40B4-BE49-F238E27FC236}">
                  <a16:creationId xmlns:a16="http://schemas.microsoft.com/office/drawing/2014/main" id="{66F9213E-5DE5-4DF5-981D-42CA088896D7}"/>
                </a:ext>
              </a:extLst>
            </p:cNvPr>
            <p:cNvSpPr/>
            <p:nvPr/>
          </p:nvSpPr>
          <p:spPr>
            <a:xfrm rot="16200000">
              <a:off x="4048542" y="4731213"/>
              <a:ext cx="140676" cy="1019905"/>
            </a:xfrm>
            <a:prstGeom prst="leftBrace">
              <a:avLst>
                <a:gd name="adj1" fmla="val 56747"/>
                <a:gd name="adj2" fmla="val 50000"/>
              </a:avLst>
            </a:prstGeom>
            <a:ln>
              <a:solidFill>
                <a:srgbClr val="E23D1C"/>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solidFill>
                  <a:srgbClr val="FF0000"/>
                </a:solidFill>
              </a:endParaRPr>
            </a:p>
          </p:txBody>
        </p:sp>
        <p:sp>
          <p:nvSpPr>
            <p:cNvPr id="24" name="TextBox 23">
              <a:extLst>
                <a:ext uri="{FF2B5EF4-FFF2-40B4-BE49-F238E27FC236}">
                  <a16:creationId xmlns:a16="http://schemas.microsoft.com/office/drawing/2014/main" id="{D8168C22-2802-46C6-9495-4EC924FEE455}"/>
                </a:ext>
              </a:extLst>
            </p:cNvPr>
            <p:cNvSpPr txBox="1"/>
            <p:nvPr/>
          </p:nvSpPr>
          <p:spPr>
            <a:xfrm>
              <a:off x="1251715" y="5332983"/>
              <a:ext cx="1292844" cy="193341"/>
            </a:xfrm>
            <a:prstGeom prst="rect">
              <a:avLst/>
            </a:prstGeom>
            <a:noFill/>
          </p:spPr>
          <p:txBody>
            <a:bodyPr wrap="square" rtlCol="0">
              <a:spAutoFit/>
            </a:bodyPr>
            <a:lstStyle/>
            <a:p>
              <a:pPr>
                <a:lnSpc>
                  <a:spcPts val="1000"/>
                </a:lnSpc>
              </a:pPr>
              <a:r>
                <a:rPr lang="en-US" sz="900" b="1" dirty="0">
                  <a:solidFill>
                    <a:srgbClr val="E23D1C"/>
                  </a:solidFill>
                  <a:latin typeface="Arial" panose="020B0604020202020204" pitchFamily="34" charset="0"/>
                  <a:cs typeface="Arial" panose="020B0604020202020204" pitchFamily="34" charset="0"/>
                </a:rPr>
                <a:t>Objective threshold</a:t>
              </a:r>
              <a:endParaRPr lang="en-US" sz="900" b="1" baseline="30000" dirty="0">
                <a:solidFill>
                  <a:srgbClr val="E23D1C"/>
                </a:solidFill>
                <a:latin typeface="Arial" panose="020B0604020202020204" pitchFamily="34" charset="0"/>
                <a:cs typeface="Arial" panose="020B0604020202020204" pitchFamily="34" charset="0"/>
              </a:endParaRPr>
            </a:p>
          </p:txBody>
        </p:sp>
        <p:sp>
          <p:nvSpPr>
            <p:cNvPr id="25" name="TextBox 24">
              <a:extLst>
                <a:ext uri="{FF2B5EF4-FFF2-40B4-BE49-F238E27FC236}">
                  <a16:creationId xmlns:a16="http://schemas.microsoft.com/office/drawing/2014/main" id="{4D94A188-74D8-4188-9776-3840AA95CE44}"/>
                </a:ext>
              </a:extLst>
            </p:cNvPr>
            <p:cNvSpPr txBox="1"/>
            <p:nvPr/>
          </p:nvSpPr>
          <p:spPr>
            <a:xfrm>
              <a:off x="3387357" y="5327839"/>
              <a:ext cx="1384283" cy="193341"/>
            </a:xfrm>
            <a:prstGeom prst="rect">
              <a:avLst/>
            </a:prstGeom>
            <a:noFill/>
          </p:spPr>
          <p:txBody>
            <a:bodyPr wrap="square" rtlCol="0">
              <a:spAutoFit/>
            </a:bodyPr>
            <a:lstStyle/>
            <a:p>
              <a:pPr>
                <a:lnSpc>
                  <a:spcPts val="1000"/>
                </a:lnSpc>
              </a:pPr>
              <a:r>
                <a:rPr lang="en-US" sz="900" b="1" dirty="0">
                  <a:solidFill>
                    <a:srgbClr val="E23D1C"/>
                  </a:solidFill>
                  <a:latin typeface="Arial" panose="020B0604020202020204" pitchFamily="34" charset="0"/>
                  <a:cs typeface="Arial" panose="020B0604020202020204" pitchFamily="34" charset="0"/>
                </a:rPr>
                <a:t>Subjective threshold</a:t>
              </a:r>
              <a:endParaRPr lang="en-US" sz="900" b="1" baseline="30000" dirty="0">
                <a:solidFill>
                  <a:srgbClr val="E23D1C"/>
                </a:solidFill>
                <a:latin typeface="Arial" panose="020B0604020202020204" pitchFamily="34" charset="0"/>
                <a:cs typeface="Arial" panose="020B0604020202020204" pitchFamily="34" charset="0"/>
              </a:endParaRPr>
            </a:p>
          </p:txBody>
        </p:sp>
      </p:grpSp>
      <p:sp>
        <p:nvSpPr>
          <p:cNvPr id="26" name="Freeform 7">
            <a:extLst>
              <a:ext uri="{FF2B5EF4-FFF2-40B4-BE49-F238E27FC236}">
                <a16:creationId xmlns:a16="http://schemas.microsoft.com/office/drawing/2014/main" id="{F74519BA-961B-44C6-888D-93C1F2329A80}"/>
              </a:ext>
            </a:extLst>
          </p:cNvPr>
          <p:cNvSpPr/>
          <p:nvPr/>
        </p:nvSpPr>
        <p:spPr bwMode="ltGray">
          <a:xfrm>
            <a:off x="6291878" y="1710284"/>
            <a:ext cx="4118067" cy="4195751"/>
          </a:xfrm>
          <a:custGeom>
            <a:avLst/>
            <a:gdLst>
              <a:gd name="connsiteX0" fmla="*/ 5404514 w 8079475"/>
              <a:gd name="connsiteY0" fmla="*/ 0 h 709683"/>
              <a:gd name="connsiteX1" fmla="*/ 8079475 w 8079475"/>
              <a:gd name="connsiteY1" fmla="*/ 0 h 709683"/>
              <a:gd name="connsiteX2" fmla="*/ 8079475 w 8079475"/>
              <a:gd name="connsiteY2" fmla="*/ 709683 h 709683"/>
              <a:gd name="connsiteX3" fmla="*/ 0 w 8079475"/>
              <a:gd name="connsiteY3" fmla="*/ 709683 h 709683"/>
            </a:gdLst>
            <a:ahLst/>
            <a:cxnLst>
              <a:cxn ang="0">
                <a:pos x="connsiteX0" y="connsiteY0"/>
              </a:cxn>
              <a:cxn ang="0">
                <a:pos x="connsiteX1" y="connsiteY1"/>
              </a:cxn>
              <a:cxn ang="0">
                <a:pos x="connsiteX2" y="connsiteY2"/>
              </a:cxn>
              <a:cxn ang="0">
                <a:pos x="connsiteX3" y="connsiteY3"/>
              </a:cxn>
            </a:cxnLst>
            <a:rect l="l" t="t" r="r" b="b"/>
            <a:pathLst>
              <a:path w="8079475" h="709683">
                <a:moveTo>
                  <a:pt x="5404514" y="0"/>
                </a:moveTo>
                <a:lnTo>
                  <a:pt x="8079475" y="0"/>
                </a:lnTo>
                <a:lnTo>
                  <a:pt x="8079475" y="709683"/>
                </a:lnTo>
                <a:lnTo>
                  <a:pt x="0" y="709683"/>
                </a:lnTo>
              </a:path>
            </a:pathLst>
          </a:custGeom>
          <a:noFill/>
          <a:ln w="12700">
            <a:solidFill>
              <a:schemeClr val="tx1">
                <a:lumMod val="50000"/>
                <a:lumOff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B5C330C8-AA78-490E-83FD-666B8190B26A}"/>
              </a:ext>
            </a:extLst>
          </p:cNvPr>
          <p:cNvSpPr/>
          <p:nvPr/>
        </p:nvSpPr>
        <p:spPr bwMode="ltGray">
          <a:xfrm>
            <a:off x="6291879" y="1270003"/>
            <a:ext cx="3784600" cy="482885"/>
          </a:xfrm>
          <a:prstGeom prst="rect">
            <a:avLst/>
          </a:prstGeom>
          <a:solidFill>
            <a:schemeClr val="bg2">
              <a:alpha val="98000"/>
            </a:schemeClr>
          </a:solidFill>
          <a:ln>
            <a:noFill/>
          </a:ln>
          <a:effectLst>
            <a:outerShdw blurRad="50800" dist="38100" algn="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lIns="182880" rtlCol="0" anchor="ctr"/>
          <a:lstStyle/>
          <a:p>
            <a:pPr defTabSz="711200">
              <a:lnSpc>
                <a:spcPct val="90000"/>
              </a:lnSpc>
              <a:spcBef>
                <a:spcPct val="0"/>
              </a:spcBef>
              <a:spcAft>
                <a:spcPct val="35000"/>
              </a:spcAft>
            </a:pPr>
            <a:r>
              <a:rPr lang="en-US" sz="1400" b="1" dirty="0">
                <a:solidFill>
                  <a:srgbClr val="124680"/>
                </a:solidFill>
                <a:latin typeface="+mj-lt"/>
              </a:rPr>
              <a:t>Key considerations</a:t>
            </a:r>
          </a:p>
        </p:txBody>
      </p:sp>
      <p:sp>
        <p:nvSpPr>
          <p:cNvPr id="28" name="TextBox 41">
            <a:extLst>
              <a:ext uri="{FF2B5EF4-FFF2-40B4-BE49-F238E27FC236}">
                <a16:creationId xmlns:a16="http://schemas.microsoft.com/office/drawing/2014/main" id="{168EEEFD-84B6-464F-A075-7E6CB56004F7}"/>
              </a:ext>
            </a:extLst>
          </p:cNvPr>
          <p:cNvSpPr txBox="1"/>
          <p:nvPr/>
        </p:nvSpPr>
        <p:spPr>
          <a:xfrm>
            <a:off x="6359257" y="1829842"/>
            <a:ext cx="4059511" cy="5653982"/>
          </a:xfrm>
          <a:prstGeom prst="rect">
            <a:avLst/>
          </a:prstGeom>
        </p:spPr>
        <p:txBody>
          <a:bodyPr vert="horz" lIns="91440" tIns="45720" rIns="91440" bIns="45720" rtlCol="0">
            <a:noAutofit/>
          </a:bodyPr>
          <a:lstStyle>
            <a:defPPr>
              <a:defRPr lang="en-US"/>
            </a:defPPr>
            <a:lvl1pPr marL="231775" lvl="0" indent="-231775">
              <a:lnSpc>
                <a:spcPct val="100000"/>
              </a:lnSpc>
              <a:spcBef>
                <a:spcPts val="0"/>
              </a:spcBef>
              <a:spcAft>
                <a:spcPts val="800"/>
              </a:spcAft>
              <a:buSzPct val="120000"/>
              <a:buFont typeface="Arial" panose="020B0604020202020204" pitchFamily="34" charset="0"/>
              <a:buChar char="•"/>
              <a:defRPr sz="1600">
                <a:latin typeface="Arial" panose="020B0604020202020204" pitchFamily="34" charset="0"/>
                <a:cs typeface="Arial" panose="020B0604020202020204" pitchFamily="34" charset="0"/>
              </a:defRPr>
            </a:lvl1pPr>
            <a:lvl2pPr marL="685800" lvl="1" indent="-222250">
              <a:lnSpc>
                <a:spcPct val="100000"/>
              </a:lnSpc>
              <a:spcBef>
                <a:spcPts val="500"/>
              </a:spcBef>
              <a:spcAft>
                <a:spcPts val="800"/>
              </a:spcAft>
              <a:buFont typeface="AppleSymbols" charset="0"/>
              <a:buChar char="⎼"/>
              <a:defRPr sz="1600">
                <a:latin typeface="Arial" panose="020B0604020202020204" pitchFamily="34" charset="0"/>
                <a:cs typeface="Arial" panose="020B0604020202020204" pitchFamily="34" charset="0"/>
              </a:defRPr>
            </a:lvl2pPr>
            <a:lvl3pPr marL="1143000" lvl="2" indent="-228600">
              <a:lnSpc>
                <a:spcPct val="100000"/>
              </a:lnSpc>
              <a:spcBef>
                <a:spcPts val="500"/>
              </a:spcBef>
              <a:spcAft>
                <a:spcPts val="800"/>
              </a:spcAft>
              <a:buFont typeface="Courier New" charset="0"/>
              <a:buChar char="o"/>
              <a:defRPr sz="1600">
                <a:latin typeface="Arial" panose="020B0604020202020204" pitchFamily="34" charset="0"/>
                <a:cs typeface="Arial" panose="020B0604020202020204" pitchFamily="34" charset="0"/>
              </a:defRPr>
            </a:lvl3pPr>
            <a:lvl4pPr marL="1600200" lvl="3" indent="-222250">
              <a:lnSpc>
                <a:spcPct val="100000"/>
              </a:lnSpc>
              <a:spcBef>
                <a:spcPts val="500"/>
              </a:spcBef>
              <a:spcAft>
                <a:spcPts val="800"/>
              </a:spcAft>
              <a:buFont typeface="Arial" charset="0"/>
              <a:buChar char="•"/>
              <a:defRPr sz="1600">
                <a:latin typeface="Arial" panose="020B0604020202020204" pitchFamily="34" charset="0"/>
                <a:cs typeface="Arial" panose="020B0604020202020204" pitchFamily="34" charset="0"/>
              </a:defRPr>
            </a:lvl4pPr>
            <a:lvl5pPr marL="2057400" lvl="4" indent="-270000">
              <a:lnSpc>
                <a:spcPct val="100000"/>
              </a:lnSpc>
              <a:spcBef>
                <a:spcPts val="500"/>
              </a:spcBef>
              <a:spcAft>
                <a:spcPts val="800"/>
              </a:spcAft>
              <a:buFont typeface="Wingdings" charset="2"/>
              <a:buChar char="§"/>
              <a:defRPr sz="1600">
                <a:latin typeface="Arial" panose="020B0604020202020204" pitchFamily="34"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400" b="1" dirty="0"/>
              <a:t>SBO required to make disclosures of his beneficial interest to the Reporting Company, which in turn to be reported to Registrar of Companies</a:t>
            </a:r>
          </a:p>
          <a:p>
            <a:r>
              <a:rPr lang="en-US" sz="1400" b="1" dirty="0"/>
              <a:t>SBO disclosures would enable the authorities to “follow the money” in monetary examinations including suspect accounts/assets held by Benamidars</a:t>
            </a:r>
          </a:p>
          <a:p>
            <a:r>
              <a:rPr lang="en-US" sz="1400" b="1" dirty="0"/>
              <a:t>Holding of persons “acting together” is clubbed in respect of their shareholding / influence / control. However, this term has not been defined</a:t>
            </a:r>
          </a:p>
          <a:p>
            <a:pPr lvl="1"/>
            <a:r>
              <a:rPr lang="en-US" sz="1400" b="1" dirty="0"/>
              <a:t>For determining situations of “acting together”, can one take reference from definition of “Persons acting in concert (PAC)” from SEBI Takeover Regulations, 2011?</a:t>
            </a:r>
          </a:p>
        </p:txBody>
      </p:sp>
      <p:sp>
        <p:nvSpPr>
          <p:cNvPr id="29" name="Oval 28">
            <a:extLst>
              <a:ext uri="{FF2B5EF4-FFF2-40B4-BE49-F238E27FC236}">
                <a16:creationId xmlns:a16="http://schemas.microsoft.com/office/drawing/2014/main" id="{70DA5335-D4A8-4E91-96A7-F436E76C3B6D}"/>
              </a:ext>
            </a:extLst>
          </p:cNvPr>
          <p:cNvSpPr/>
          <p:nvPr/>
        </p:nvSpPr>
        <p:spPr bwMode="ltGray">
          <a:xfrm>
            <a:off x="10000277" y="1431406"/>
            <a:ext cx="152400" cy="152400"/>
          </a:xfrm>
          <a:prstGeom prst="ellipse">
            <a:avLst/>
          </a:prstGeom>
          <a:solidFill>
            <a:schemeClr val="tx1">
              <a:lumMod val="50000"/>
              <a:lumOff val="50000"/>
            </a:scheme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sp>
        <p:nvSpPr>
          <p:cNvPr id="32" name="Oval 31">
            <a:extLst>
              <a:ext uri="{FF2B5EF4-FFF2-40B4-BE49-F238E27FC236}">
                <a16:creationId xmlns:a16="http://schemas.microsoft.com/office/drawing/2014/main" id="{5E3FD068-7439-42D9-A107-B3CDBA0B7021}"/>
              </a:ext>
            </a:extLst>
          </p:cNvPr>
          <p:cNvSpPr/>
          <p:nvPr/>
        </p:nvSpPr>
        <p:spPr bwMode="ltGray">
          <a:xfrm>
            <a:off x="6222539" y="5857534"/>
            <a:ext cx="90295" cy="90294"/>
          </a:xfrm>
          <a:prstGeom prst="ellipse">
            <a:avLst/>
          </a:prstGeom>
          <a:solidFill>
            <a:schemeClr val="bg1">
              <a:lumMod val="50000"/>
            </a:schemeClr>
          </a:solid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Georgia" pitchFamily="18" charset="0"/>
            </a:endParaRPr>
          </a:p>
        </p:txBody>
      </p:sp>
      <p:pic>
        <p:nvPicPr>
          <p:cNvPr id="33" name="Picture 32"/>
          <p:cNvPicPr>
            <a:picLocks noChangeAspect="1"/>
          </p:cNvPicPr>
          <p:nvPr/>
        </p:nvPicPr>
        <p:blipFill>
          <a:blip r:embed="rId3"/>
          <a:stretch>
            <a:fillRect/>
          </a:stretch>
        </p:blipFill>
        <p:spPr>
          <a:xfrm>
            <a:off x="9530977" y="5997015"/>
            <a:ext cx="2450008" cy="779026"/>
          </a:xfrm>
          <a:prstGeom prst="rect">
            <a:avLst/>
          </a:prstGeom>
        </p:spPr>
      </p:pic>
    </p:spTree>
    <p:extLst>
      <p:ext uri="{BB962C8B-B14F-4D97-AF65-F5344CB8AC3E}">
        <p14:creationId xmlns:p14="http://schemas.microsoft.com/office/powerpoint/2010/main" val="2445025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58544-062C-4F94-AC52-22551CD48D31}"/>
              </a:ext>
            </a:extLst>
          </p:cNvPr>
          <p:cNvSpPr>
            <a:spLocks noGrp="1"/>
          </p:cNvSpPr>
          <p:nvPr>
            <p:ph type="title"/>
          </p:nvPr>
        </p:nvSpPr>
        <p:spPr>
          <a:xfrm>
            <a:off x="661737" y="185718"/>
            <a:ext cx="9757610" cy="1320800"/>
          </a:xfrm>
        </p:spPr>
        <p:txBody>
          <a:bodyPr>
            <a:normAutofit/>
          </a:bodyPr>
          <a:lstStyle/>
          <a:p>
            <a:r>
              <a:rPr lang="en-US" b="1" dirty="0">
                <a:solidFill>
                  <a:srgbClr val="C00000"/>
                </a:solidFill>
              </a:rPr>
              <a:t>Burden of proof and Intention of the person </a:t>
            </a:r>
          </a:p>
        </p:txBody>
      </p:sp>
      <p:graphicFrame>
        <p:nvGraphicFramePr>
          <p:cNvPr id="5" name="Content Placeholder 4">
            <a:extLst>
              <a:ext uri="{FF2B5EF4-FFF2-40B4-BE49-F238E27FC236}">
                <a16:creationId xmlns:a16="http://schemas.microsoft.com/office/drawing/2014/main" id="{4A3F80EF-F340-4747-B923-3BA1EAC96F45}"/>
              </a:ext>
            </a:extLst>
          </p:cNvPr>
          <p:cNvGraphicFramePr>
            <a:graphicFrameLocks/>
          </p:cNvGraphicFramePr>
          <p:nvPr/>
        </p:nvGraphicFramePr>
        <p:xfrm>
          <a:off x="2236612" y="1491004"/>
          <a:ext cx="7959725" cy="36529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Diagonal Corners Rounded 6">
            <a:extLst>
              <a:ext uri="{FF2B5EF4-FFF2-40B4-BE49-F238E27FC236}">
                <a16:creationId xmlns:a16="http://schemas.microsoft.com/office/drawing/2014/main" id="{245A2723-FCB6-4DD7-9A6F-64824B0A542A}"/>
              </a:ext>
            </a:extLst>
          </p:cNvPr>
          <p:cNvSpPr/>
          <p:nvPr/>
        </p:nvSpPr>
        <p:spPr>
          <a:xfrm>
            <a:off x="2227868" y="5246565"/>
            <a:ext cx="7977211" cy="501153"/>
          </a:xfrm>
          <a:prstGeom prst="round2DiagRect">
            <a:avLst/>
          </a:prstGeom>
          <a:solidFill>
            <a:schemeClr val="tx1">
              <a:lumMod val="65000"/>
              <a:lumOff val="35000"/>
            </a:schemeClr>
          </a:solidFill>
        </p:spPr>
        <p:txBody>
          <a:bodyPr wrap="square" anchor="ctr" anchorCtr="0">
            <a:noAutofit/>
          </a:bodyPr>
          <a:lstStyle/>
          <a:p>
            <a:pPr algn="ctr"/>
            <a:r>
              <a:rPr lang="en-US" sz="1400" b="1" dirty="0">
                <a:solidFill>
                  <a:schemeClr val="bg1"/>
                </a:solidFill>
                <a:latin typeface="Arial" panose="020B0604020202020204" pitchFamily="34" charset="0"/>
                <a:cs typeface="Arial" panose="020B0604020202020204" pitchFamily="34" charset="0"/>
              </a:rPr>
              <a:t>Followed in </a:t>
            </a:r>
            <a:r>
              <a:rPr lang="en-US" sz="1400" b="1" i="1" dirty="0">
                <a:solidFill>
                  <a:schemeClr val="bg1"/>
                </a:solidFill>
                <a:latin typeface="Arial" panose="020B0604020202020204" pitchFamily="34" charset="0"/>
                <a:cs typeface="Arial" panose="020B0604020202020204" pitchFamily="34" charset="0"/>
              </a:rPr>
              <a:t>Smt. Pamela Bhardwaj </a:t>
            </a:r>
            <a:r>
              <a:rPr lang="en-US" sz="1400" b="1" dirty="0">
                <a:solidFill>
                  <a:schemeClr val="bg1"/>
                </a:solidFill>
                <a:latin typeface="Arial" panose="020B0604020202020204" pitchFamily="34" charset="0"/>
                <a:cs typeface="Arial" panose="020B0604020202020204" pitchFamily="34" charset="0"/>
              </a:rPr>
              <a:t>case by Tribunal under the amended Benami law</a:t>
            </a:r>
          </a:p>
        </p:txBody>
      </p:sp>
      <p:pic>
        <p:nvPicPr>
          <p:cNvPr id="6" name="Picture 5"/>
          <p:cNvPicPr>
            <a:picLocks noChangeAspect="1"/>
          </p:cNvPicPr>
          <p:nvPr/>
        </p:nvPicPr>
        <p:blipFill>
          <a:blip r:embed="rId8"/>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6435731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DAB27A-2F35-4D9D-BEA8-8677759D2429}"/>
              </a:ext>
            </a:extLst>
          </p:cNvPr>
          <p:cNvSpPr>
            <a:spLocks noGrp="1"/>
          </p:cNvSpPr>
          <p:nvPr>
            <p:ph type="title" idx="4294967295"/>
          </p:nvPr>
        </p:nvSpPr>
        <p:spPr>
          <a:xfrm>
            <a:off x="0" y="155575"/>
            <a:ext cx="10982325" cy="857250"/>
          </a:xfrm>
        </p:spPr>
        <p:txBody>
          <a:bodyPr>
            <a:normAutofit fontScale="90000"/>
          </a:bodyPr>
          <a:lstStyle/>
          <a:p>
            <a:r>
              <a:rPr lang="en-US" b="1" dirty="0">
                <a:solidFill>
                  <a:srgbClr val="C00000"/>
                </a:solidFill>
              </a:rPr>
              <a:t>Determination of beneficial owner of alleged property prerequisite for treating transaction as Benami </a:t>
            </a:r>
          </a:p>
        </p:txBody>
      </p:sp>
      <p:sp>
        <p:nvSpPr>
          <p:cNvPr id="33" name="TextBox 32">
            <a:extLst>
              <a:ext uri="{FF2B5EF4-FFF2-40B4-BE49-F238E27FC236}">
                <a16:creationId xmlns:a16="http://schemas.microsoft.com/office/drawing/2014/main" id="{22D1074D-4CBC-43EF-B321-9378F5856CCC}"/>
              </a:ext>
            </a:extLst>
          </p:cNvPr>
          <p:cNvSpPr txBox="1"/>
          <p:nvPr/>
        </p:nvSpPr>
        <p:spPr>
          <a:xfrm>
            <a:off x="2240801" y="5000231"/>
            <a:ext cx="8440925" cy="1246495"/>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Prerequisite for determining transaction as benami – identification of beneficial owner of alleged property</a:t>
            </a:r>
          </a:p>
          <a:p>
            <a:pPr marL="28575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Evidences establishing the genuineness of transaction which are at arm’s length relevant  to determine nature of transaction as benami </a:t>
            </a:r>
          </a:p>
          <a:p>
            <a:pPr marL="28575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Admissibility of written evidences vs. oral evidence </a:t>
            </a:r>
          </a:p>
          <a:p>
            <a:pPr marL="285750" indent="-285750">
              <a:spcBef>
                <a:spcPts val="600"/>
              </a:spcBef>
              <a:buFont typeface="Arial" panose="020B0604020202020204" pitchFamily="34" charset="0"/>
              <a:buChar char="•"/>
            </a:pPr>
            <a:r>
              <a:rPr lang="en-US" sz="1200" dirty="0">
                <a:latin typeface="Arial" panose="020B0604020202020204" pitchFamily="34" charset="0"/>
                <a:cs typeface="Arial" panose="020B0604020202020204" pitchFamily="34" charset="0"/>
              </a:rPr>
              <a:t>Attachment of properties as per rules prescribed    </a:t>
            </a:r>
          </a:p>
        </p:txBody>
      </p:sp>
      <p:grpSp>
        <p:nvGrpSpPr>
          <p:cNvPr id="12" name="Group 11">
            <a:extLst>
              <a:ext uri="{FF2B5EF4-FFF2-40B4-BE49-F238E27FC236}">
                <a16:creationId xmlns:a16="http://schemas.microsoft.com/office/drawing/2014/main" id="{4A4A0940-76B5-41BB-99E8-8AA7B3A8CAA7}"/>
              </a:ext>
            </a:extLst>
          </p:cNvPr>
          <p:cNvGrpSpPr/>
          <p:nvPr/>
        </p:nvGrpSpPr>
        <p:grpSpPr>
          <a:xfrm>
            <a:off x="1720695" y="1606471"/>
            <a:ext cx="4893099" cy="3051133"/>
            <a:chOff x="593302" y="1261350"/>
            <a:chExt cx="5549140" cy="3051133"/>
          </a:xfrm>
        </p:grpSpPr>
        <p:sp>
          <p:nvSpPr>
            <p:cNvPr id="22" name="Rectangle 21">
              <a:extLst>
                <a:ext uri="{FF2B5EF4-FFF2-40B4-BE49-F238E27FC236}">
                  <a16:creationId xmlns:a16="http://schemas.microsoft.com/office/drawing/2014/main" id="{5313B7F6-771A-4658-805D-FE0B81B954F9}"/>
                </a:ext>
              </a:extLst>
            </p:cNvPr>
            <p:cNvSpPr/>
            <p:nvPr/>
          </p:nvSpPr>
          <p:spPr>
            <a:xfrm>
              <a:off x="703077" y="3247981"/>
              <a:ext cx="5219074" cy="1037261"/>
            </a:xfrm>
            <a:prstGeom prst="rect">
              <a:avLst/>
            </a:prstGeom>
            <a:solidFill>
              <a:schemeClr val="bg1">
                <a:lumMod val="95000"/>
              </a:schemeClr>
            </a:solid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D88AB4A4-F235-4226-9D9F-12FA4BC314A1}"/>
                </a:ext>
              </a:extLst>
            </p:cNvPr>
            <p:cNvSpPr/>
            <p:nvPr/>
          </p:nvSpPr>
          <p:spPr>
            <a:xfrm>
              <a:off x="703075" y="1503853"/>
              <a:ext cx="1336675" cy="658769"/>
            </a:xfrm>
            <a:prstGeom prst="rect">
              <a:avLst/>
            </a:prstGeom>
            <a:solidFill>
              <a:srgbClr val="124680"/>
            </a:solidFill>
            <a:ln/>
          </p:spPr>
          <p:style>
            <a:lnRef idx="2">
              <a:schemeClr val="accent2">
                <a:shade val="50000"/>
              </a:schemeClr>
            </a:lnRef>
            <a:fillRef idx="1">
              <a:schemeClr val="accent2"/>
            </a:fillRef>
            <a:effectRef idx="0">
              <a:schemeClr val="accent2"/>
            </a:effectRef>
            <a:fontRef idx="minor">
              <a:schemeClr val="lt1"/>
            </a:fontRef>
          </p:style>
          <p:txBody>
            <a:bodyPr tIns="0" rtlCol="0" anchor="ctr"/>
            <a:lstStyle/>
            <a:p>
              <a:pPr algn="ctr"/>
              <a:r>
                <a:rPr lang="en-US" sz="1200" b="1" dirty="0">
                  <a:solidFill>
                    <a:schemeClr val="bg1"/>
                  </a:solidFill>
                </a:rPr>
                <a:t>Manpreet</a:t>
              </a:r>
              <a:r>
                <a:rPr lang="en-US" b="1" dirty="0">
                  <a:solidFill>
                    <a:schemeClr val="bg1"/>
                  </a:solidFill>
                </a:rPr>
                <a:t> </a:t>
              </a:r>
              <a:r>
                <a:rPr lang="en-US" sz="1200" b="1" dirty="0">
                  <a:solidFill>
                    <a:schemeClr val="bg1"/>
                  </a:solidFill>
                </a:rPr>
                <a:t>Estate LLP (Benamidar) </a:t>
              </a:r>
            </a:p>
          </p:txBody>
        </p:sp>
        <p:sp>
          <p:nvSpPr>
            <p:cNvPr id="6" name="Rectangle 5">
              <a:extLst>
                <a:ext uri="{FF2B5EF4-FFF2-40B4-BE49-F238E27FC236}">
                  <a16:creationId xmlns:a16="http://schemas.microsoft.com/office/drawing/2014/main" id="{8C214642-6634-44FB-9304-6194DD538ADF}"/>
                </a:ext>
              </a:extLst>
            </p:cNvPr>
            <p:cNvSpPr/>
            <p:nvPr/>
          </p:nvSpPr>
          <p:spPr>
            <a:xfrm>
              <a:off x="4440707" y="1509379"/>
              <a:ext cx="1481443" cy="630147"/>
            </a:xfrm>
            <a:prstGeom prst="rect">
              <a:avLst/>
            </a:prstGeom>
            <a:solidFill>
              <a:srgbClr val="E23D1C"/>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rPr>
                <a:t>5 Individuals &amp; 5 directors of Companies </a:t>
              </a:r>
            </a:p>
          </p:txBody>
        </p:sp>
        <p:sp>
          <p:nvSpPr>
            <p:cNvPr id="8" name="Rectangle 7">
              <a:extLst>
                <a:ext uri="{FF2B5EF4-FFF2-40B4-BE49-F238E27FC236}">
                  <a16:creationId xmlns:a16="http://schemas.microsoft.com/office/drawing/2014/main" id="{932B1449-1B13-49A1-A528-E509515B0823}"/>
                </a:ext>
              </a:extLst>
            </p:cNvPr>
            <p:cNvSpPr/>
            <p:nvPr/>
          </p:nvSpPr>
          <p:spPr>
            <a:xfrm>
              <a:off x="4176232" y="3441564"/>
              <a:ext cx="1645004" cy="562350"/>
            </a:xfrm>
            <a:prstGeom prst="rect">
              <a:avLst/>
            </a:prstGeom>
            <a:solidFill>
              <a:srgbClr val="E23D1C"/>
            </a:solidFill>
            <a:ln>
              <a:noFill/>
            </a:ln>
          </p:spPr>
          <p:style>
            <a:lnRef idx="2">
              <a:schemeClr val="accent4">
                <a:shade val="50000"/>
              </a:schemeClr>
            </a:lnRef>
            <a:fillRef idx="1">
              <a:schemeClr val="accent4"/>
            </a:fillRef>
            <a:effectRef idx="0">
              <a:schemeClr val="accent4"/>
            </a:effectRef>
            <a:fontRef idx="minor">
              <a:schemeClr val="lt1"/>
            </a:fontRef>
          </p:style>
          <p:txBody>
            <a:bodyPr lIns="0" rIns="0" rtlCol="0" anchor="ctr"/>
            <a:lstStyle/>
            <a:p>
              <a:pPr algn="ctr"/>
              <a:r>
                <a:rPr lang="en-US" sz="1200" b="1" dirty="0">
                  <a:solidFill>
                    <a:schemeClr val="bg1"/>
                  </a:solidFill>
                </a:rPr>
                <a:t>RKW Developers</a:t>
              </a:r>
              <a:br>
                <a:rPr lang="en-US" sz="1200" b="1" dirty="0">
                  <a:solidFill>
                    <a:schemeClr val="bg1"/>
                  </a:solidFill>
                </a:rPr>
              </a:br>
              <a:r>
                <a:rPr lang="en-US" sz="1200" b="1" dirty="0">
                  <a:solidFill>
                    <a:schemeClr val="bg1"/>
                  </a:solidFill>
                </a:rPr>
                <a:t>(Beneficial owner)</a:t>
              </a:r>
            </a:p>
          </p:txBody>
        </p:sp>
        <p:sp>
          <p:nvSpPr>
            <p:cNvPr id="10" name="Rectangle 9">
              <a:extLst>
                <a:ext uri="{FF2B5EF4-FFF2-40B4-BE49-F238E27FC236}">
                  <a16:creationId xmlns:a16="http://schemas.microsoft.com/office/drawing/2014/main" id="{81D3F1B3-6A20-40C9-AEBA-6747AA85D0A8}"/>
                </a:ext>
              </a:extLst>
            </p:cNvPr>
            <p:cNvSpPr/>
            <p:nvPr/>
          </p:nvSpPr>
          <p:spPr>
            <a:xfrm>
              <a:off x="766614" y="3441564"/>
              <a:ext cx="1521157" cy="562350"/>
            </a:xfrm>
            <a:prstGeom prst="rect">
              <a:avLst/>
            </a:prstGeom>
            <a:solidFill>
              <a:srgbClr val="E23D1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1200" b="1" dirty="0">
                  <a:solidFill>
                    <a:schemeClr val="bg1"/>
                  </a:solidFill>
                </a:rPr>
                <a:t>DHFL</a:t>
              </a:r>
            </a:p>
          </p:txBody>
        </p:sp>
        <p:cxnSp>
          <p:nvCxnSpPr>
            <p:cNvPr id="11" name="Straight Arrow Connector 10">
              <a:extLst>
                <a:ext uri="{FF2B5EF4-FFF2-40B4-BE49-F238E27FC236}">
                  <a16:creationId xmlns:a16="http://schemas.microsoft.com/office/drawing/2014/main" id="{A24BE05E-F1C8-41CC-8B2C-69288FC341C0}"/>
                </a:ext>
              </a:extLst>
            </p:cNvPr>
            <p:cNvCxnSpPr>
              <a:cxnSpLocks/>
            </p:cNvCxnSpPr>
            <p:nvPr/>
          </p:nvCxnSpPr>
          <p:spPr>
            <a:xfrm flipV="1">
              <a:off x="1530054" y="2189202"/>
              <a:ext cx="0" cy="9659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856A92B-8AD2-4C98-8816-6D83C3FB6FBC}"/>
                </a:ext>
              </a:extLst>
            </p:cNvPr>
            <p:cNvSpPr txBox="1"/>
            <p:nvPr/>
          </p:nvSpPr>
          <p:spPr>
            <a:xfrm>
              <a:off x="2351310" y="3397719"/>
              <a:ext cx="1928508" cy="646331"/>
            </a:xfrm>
            <a:prstGeom prst="rect">
              <a:avLst/>
            </a:prstGeom>
            <a:noFill/>
          </p:spPr>
          <p:txBody>
            <a:bodyPr wrap="square" rtlCol="0">
              <a:spAutoFit/>
            </a:bodyPr>
            <a:lstStyle/>
            <a:p>
              <a:r>
                <a:rPr lang="en-US" sz="1200" dirty="0"/>
                <a:t>Related party – common promoters, directors and office </a:t>
              </a:r>
            </a:p>
          </p:txBody>
        </p:sp>
        <p:cxnSp>
          <p:nvCxnSpPr>
            <p:cNvPr id="26" name="Straight Connector 25">
              <a:extLst>
                <a:ext uri="{FF2B5EF4-FFF2-40B4-BE49-F238E27FC236}">
                  <a16:creationId xmlns:a16="http://schemas.microsoft.com/office/drawing/2014/main" id="{AB0A407D-FCAF-47DE-8F30-1D55F5FAECFF}"/>
                </a:ext>
              </a:extLst>
            </p:cNvPr>
            <p:cNvCxnSpPr>
              <a:cxnSpLocks/>
            </p:cNvCxnSpPr>
            <p:nvPr/>
          </p:nvCxnSpPr>
          <p:spPr>
            <a:xfrm>
              <a:off x="4600047" y="2162622"/>
              <a:ext cx="0" cy="95181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D2C4397-E918-4F78-BC2A-CCE51EDECAD6}"/>
                </a:ext>
              </a:extLst>
            </p:cNvPr>
            <p:cNvCxnSpPr>
              <a:cxnSpLocks/>
            </p:cNvCxnSpPr>
            <p:nvPr/>
          </p:nvCxnSpPr>
          <p:spPr>
            <a:xfrm>
              <a:off x="2056140" y="2061100"/>
              <a:ext cx="237637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D54DCF3-189E-4BF9-BBAE-EECEACB4A4F0}"/>
                </a:ext>
              </a:extLst>
            </p:cNvPr>
            <p:cNvSpPr txBox="1"/>
            <p:nvPr/>
          </p:nvSpPr>
          <p:spPr>
            <a:xfrm>
              <a:off x="2604617" y="1824854"/>
              <a:ext cx="593691" cy="369332"/>
            </a:xfrm>
            <a:prstGeom prst="rect">
              <a:avLst/>
            </a:prstGeom>
            <a:solidFill>
              <a:schemeClr val="bg1"/>
            </a:solidFill>
          </p:spPr>
          <p:txBody>
            <a:bodyPr wrap="square" rtlCol="0">
              <a:spAutoFit/>
            </a:bodyPr>
            <a:lstStyle/>
            <a:p>
              <a:endParaRPr lang="en-US" dirty="0"/>
            </a:p>
          </p:txBody>
        </p:sp>
        <p:sp>
          <p:nvSpPr>
            <p:cNvPr id="51" name="TextBox 50">
              <a:extLst>
                <a:ext uri="{FF2B5EF4-FFF2-40B4-BE49-F238E27FC236}">
                  <a16:creationId xmlns:a16="http://schemas.microsoft.com/office/drawing/2014/main" id="{CCD72CC4-6DAD-4B7D-BA1A-3EEF976D195D}"/>
                </a:ext>
              </a:extLst>
            </p:cNvPr>
            <p:cNvSpPr txBox="1"/>
            <p:nvPr/>
          </p:nvSpPr>
          <p:spPr>
            <a:xfrm>
              <a:off x="1984366" y="1692676"/>
              <a:ext cx="1022828" cy="276999"/>
            </a:xfrm>
            <a:prstGeom prst="rect">
              <a:avLst/>
            </a:prstGeom>
            <a:noFill/>
          </p:spPr>
          <p:txBody>
            <a:bodyPr wrap="square" rtlCol="0">
              <a:spAutoFit/>
            </a:bodyPr>
            <a:lstStyle/>
            <a:p>
              <a:r>
                <a:rPr lang="en-US" sz="1200" dirty="0">
                  <a:solidFill>
                    <a:srgbClr val="FF0000"/>
                  </a:solidFill>
                </a:rPr>
                <a:t>Developer </a:t>
              </a:r>
            </a:p>
          </p:txBody>
        </p:sp>
        <p:sp>
          <p:nvSpPr>
            <p:cNvPr id="52" name="TextBox 51">
              <a:extLst>
                <a:ext uri="{FF2B5EF4-FFF2-40B4-BE49-F238E27FC236}">
                  <a16:creationId xmlns:a16="http://schemas.microsoft.com/office/drawing/2014/main" id="{39608712-8A64-4E52-BCBE-BDA259804428}"/>
                </a:ext>
              </a:extLst>
            </p:cNvPr>
            <p:cNvSpPr txBox="1"/>
            <p:nvPr/>
          </p:nvSpPr>
          <p:spPr>
            <a:xfrm>
              <a:off x="3662035" y="1713595"/>
              <a:ext cx="694885" cy="276999"/>
            </a:xfrm>
            <a:prstGeom prst="rect">
              <a:avLst/>
            </a:prstGeom>
            <a:solidFill>
              <a:schemeClr val="bg1"/>
            </a:solidFill>
          </p:spPr>
          <p:txBody>
            <a:bodyPr wrap="square" rtlCol="0">
              <a:spAutoFit/>
            </a:bodyPr>
            <a:lstStyle/>
            <a:p>
              <a:r>
                <a:rPr lang="en-US" sz="1200" dirty="0">
                  <a:solidFill>
                    <a:srgbClr val="FF0000"/>
                  </a:solidFill>
                </a:rPr>
                <a:t>Seller</a:t>
              </a:r>
            </a:p>
          </p:txBody>
        </p:sp>
        <p:sp>
          <p:nvSpPr>
            <p:cNvPr id="56" name="TextBox 55">
              <a:extLst>
                <a:ext uri="{FF2B5EF4-FFF2-40B4-BE49-F238E27FC236}">
                  <a16:creationId xmlns:a16="http://schemas.microsoft.com/office/drawing/2014/main" id="{B31092F3-59CB-4625-97A0-026DD5A1CFE0}"/>
                </a:ext>
              </a:extLst>
            </p:cNvPr>
            <p:cNvSpPr txBox="1"/>
            <p:nvPr/>
          </p:nvSpPr>
          <p:spPr>
            <a:xfrm>
              <a:off x="4071296" y="2340287"/>
              <a:ext cx="1076960" cy="276999"/>
            </a:xfrm>
            <a:prstGeom prst="rect">
              <a:avLst/>
            </a:prstGeom>
            <a:solidFill>
              <a:schemeClr val="bg1"/>
            </a:solidFill>
          </p:spPr>
          <p:txBody>
            <a:bodyPr wrap="square" rtlCol="0">
              <a:spAutoFit/>
            </a:bodyPr>
            <a:lstStyle/>
            <a:p>
              <a:r>
                <a:rPr lang="en-US" sz="1200" dirty="0">
                  <a:solidFill>
                    <a:srgbClr val="FF0000"/>
                  </a:solidFill>
                </a:rPr>
                <a:t>Employees</a:t>
              </a:r>
              <a:endParaRPr lang="en-US" sz="1200" dirty="0"/>
            </a:p>
          </p:txBody>
        </p:sp>
        <p:sp>
          <p:nvSpPr>
            <p:cNvPr id="57" name="TextBox 56">
              <a:extLst>
                <a:ext uri="{FF2B5EF4-FFF2-40B4-BE49-F238E27FC236}">
                  <a16:creationId xmlns:a16="http://schemas.microsoft.com/office/drawing/2014/main" id="{792B831B-764D-4B4E-B258-84E690A246C9}"/>
                </a:ext>
              </a:extLst>
            </p:cNvPr>
            <p:cNvSpPr txBox="1"/>
            <p:nvPr/>
          </p:nvSpPr>
          <p:spPr>
            <a:xfrm>
              <a:off x="1196867" y="4035484"/>
              <a:ext cx="990265" cy="276999"/>
            </a:xfrm>
            <a:prstGeom prst="rect">
              <a:avLst/>
            </a:prstGeom>
            <a:noFill/>
          </p:spPr>
          <p:txBody>
            <a:bodyPr wrap="square" rtlCol="0">
              <a:spAutoFit/>
            </a:bodyPr>
            <a:lstStyle/>
            <a:p>
              <a:r>
                <a:rPr lang="en-US" sz="1200" dirty="0">
                  <a:solidFill>
                    <a:srgbClr val="FF0000"/>
                  </a:solidFill>
                </a:rPr>
                <a:t>Lender  </a:t>
              </a:r>
            </a:p>
          </p:txBody>
        </p:sp>
        <p:pic>
          <p:nvPicPr>
            <p:cNvPr id="58" name="Graphic 57" descr="Money">
              <a:extLst>
                <a:ext uri="{FF2B5EF4-FFF2-40B4-BE49-F238E27FC236}">
                  <a16:creationId xmlns:a16="http://schemas.microsoft.com/office/drawing/2014/main" id="{B7276700-36A7-4C93-9963-7016D288235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50893" y="1859280"/>
              <a:ext cx="342534" cy="342534"/>
            </a:xfrm>
            <a:prstGeom prst="rect">
              <a:avLst/>
            </a:prstGeom>
          </p:spPr>
        </p:pic>
        <p:cxnSp>
          <p:nvCxnSpPr>
            <p:cNvPr id="76" name="Straight Arrow Connector 75">
              <a:extLst>
                <a:ext uri="{FF2B5EF4-FFF2-40B4-BE49-F238E27FC236}">
                  <a16:creationId xmlns:a16="http://schemas.microsoft.com/office/drawing/2014/main" id="{3402D445-CDFA-4E3B-9C2B-35DDFE92D844}"/>
                </a:ext>
              </a:extLst>
            </p:cNvPr>
            <p:cNvCxnSpPr>
              <a:cxnSpLocks/>
            </p:cNvCxnSpPr>
            <p:nvPr/>
          </p:nvCxnSpPr>
          <p:spPr>
            <a:xfrm flipH="1">
              <a:off x="2056142" y="1614610"/>
              <a:ext cx="237637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0" name="TextBox 79">
              <a:extLst>
                <a:ext uri="{FF2B5EF4-FFF2-40B4-BE49-F238E27FC236}">
                  <a16:creationId xmlns:a16="http://schemas.microsoft.com/office/drawing/2014/main" id="{FBCFB30D-B16D-4431-ABFD-5D70D0486DA2}"/>
                </a:ext>
              </a:extLst>
            </p:cNvPr>
            <p:cNvSpPr txBox="1"/>
            <p:nvPr/>
          </p:nvSpPr>
          <p:spPr>
            <a:xfrm>
              <a:off x="2817226" y="1261350"/>
              <a:ext cx="656036" cy="369332"/>
            </a:xfrm>
            <a:prstGeom prst="rect">
              <a:avLst/>
            </a:prstGeom>
            <a:solidFill>
              <a:schemeClr val="bg1"/>
            </a:solidFill>
          </p:spPr>
          <p:txBody>
            <a:bodyPr wrap="square" rtlCol="0">
              <a:spAutoFit/>
            </a:bodyPr>
            <a:lstStyle/>
            <a:p>
              <a:endParaRPr lang="en-US" dirty="0"/>
            </a:p>
          </p:txBody>
        </p:sp>
        <p:pic>
          <p:nvPicPr>
            <p:cNvPr id="82" name="Graphic 81" descr="City">
              <a:extLst>
                <a:ext uri="{FF2B5EF4-FFF2-40B4-BE49-F238E27FC236}">
                  <a16:creationId xmlns:a16="http://schemas.microsoft.com/office/drawing/2014/main" id="{47216183-19D5-47E5-A4CA-573A3E9C6FF3}"/>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93566" y="1289986"/>
              <a:ext cx="516786" cy="518768"/>
            </a:xfrm>
            <a:prstGeom prst="rect">
              <a:avLst/>
            </a:prstGeom>
          </p:spPr>
        </p:pic>
        <p:cxnSp>
          <p:nvCxnSpPr>
            <p:cNvPr id="84" name="Straight Arrow Connector 83">
              <a:extLst>
                <a:ext uri="{FF2B5EF4-FFF2-40B4-BE49-F238E27FC236}">
                  <a16:creationId xmlns:a16="http://schemas.microsoft.com/office/drawing/2014/main" id="{2AD6ECF3-CD8E-44B3-8B5A-D26A4134BB8C}"/>
                </a:ext>
              </a:extLst>
            </p:cNvPr>
            <p:cNvCxnSpPr>
              <a:cxnSpLocks/>
            </p:cNvCxnSpPr>
            <p:nvPr/>
          </p:nvCxnSpPr>
          <p:spPr>
            <a:xfrm>
              <a:off x="5520458" y="2144401"/>
              <a:ext cx="0" cy="1116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5261067D-888B-489C-ACFC-43D301A847A8}"/>
                </a:ext>
              </a:extLst>
            </p:cNvPr>
            <p:cNvSpPr txBox="1"/>
            <p:nvPr/>
          </p:nvSpPr>
          <p:spPr>
            <a:xfrm>
              <a:off x="5122370" y="2273075"/>
              <a:ext cx="1020072" cy="369332"/>
            </a:xfrm>
            <a:prstGeom prst="rect">
              <a:avLst/>
            </a:prstGeom>
            <a:solidFill>
              <a:schemeClr val="bg1"/>
            </a:solidFill>
          </p:spPr>
          <p:txBody>
            <a:bodyPr wrap="square" rtlCol="0">
              <a:spAutoFit/>
            </a:bodyPr>
            <a:lstStyle/>
            <a:p>
              <a:endParaRPr lang="en-US" dirty="0"/>
            </a:p>
          </p:txBody>
        </p:sp>
        <p:pic>
          <p:nvPicPr>
            <p:cNvPr id="87" name="Graphic 86" descr="Money">
              <a:extLst>
                <a:ext uri="{FF2B5EF4-FFF2-40B4-BE49-F238E27FC236}">
                  <a16:creationId xmlns:a16="http://schemas.microsoft.com/office/drawing/2014/main" id="{CA81C461-89EB-4447-AFF1-AF351B1A351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42334" y="2312845"/>
              <a:ext cx="478902" cy="478902"/>
            </a:xfrm>
            <a:prstGeom prst="rect">
              <a:avLst/>
            </a:prstGeom>
          </p:spPr>
        </p:pic>
        <p:sp>
          <p:nvSpPr>
            <p:cNvPr id="90" name="TextBox 89">
              <a:extLst>
                <a:ext uri="{FF2B5EF4-FFF2-40B4-BE49-F238E27FC236}">
                  <a16:creationId xmlns:a16="http://schemas.microsoft.com/office/drawing/2014/main" id="{D89CB782-CB9B-4790-9833-A88EEDB3275B}"/>
                </a:ext>
              </a:extLst>
            </p:cNvPr>
            <p:cNvSpPr txBox="1"/>
            <p:nvPr/>
          </p:nvSpPr>
          <p:spPr>
            <a:xfrm>
              <a:off x="1174754" y="2463824"/>
              <a:ext cx="775124" cy="369332"/>
            </a:xfrm>
            <a:prstGeom prst="rect">
              <a:avLst/>
            </a:prstGeom>
            <a:solidFill>
              <a:schemeClr val="bg1"/>
            </a:solidFill>
          </p:spPr>
          <p:txBody>
            <a:bodyPr wrap="square" rtlCol="0">
              <a:spAutoFit/>
            </a:bodyPr>
            <a:lstStyle/>
            <a:p>
              <a:endParaRPr lang="en-US" dirty="0"/>
            </a:p>
          </p:txBody>
        </p:sp>
        <p:pic>
          <p:nvPicPr>
            <p:cNvPr id="92" name="Graphic 91" descr="Money">
              <a:extLst>
                <a:ext uri="{FF2B5EF4-FFF2-40B4-BE49-F238E27FC236}">
                  <a16:creationId xmlns:a16="http://schemas.microsoft.com/office/drawing/2014/main" id="{0A321F6C-7250-43CA-945D-ED8CBB42A96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383167" y="2419440"/>
              <a:ext cx="377100" cy="377100"/>
            </a:xfrm>
            <a:prstGeom prst="rect">
              <a:avLst/>
            </a:prstGeom>
          </p:spPr>
        </p:pic>
        <p:sp>
          <p:nvSpPr>
            <p:cNvPr id="28" name="Oval 70">
              <a:extLst>
                <a:ext uri="{FF2B5EF4-FFF2-40B4-BE49-F238E27FC236}">
                  <a16:creationId xmlns:a16="http://schemas.microsoft.com/office/drawing/2014/main" id="{F66FAAA7-2124-4C10-BD1D-DAE3B049E7C7}"/>
                </a:ext>
              </a:extLst>
            </p:cNvPr>
            <p:cNvSpPr>
              <a:spLocks noChangeAspect="1"/>
            </p:cNvSpPr>
            <p:nvPr/>
          </p:nvSpPr>
          <p:spPr>
            <a:xfrm>
              <a:off x="2306185" y="1277523"/>
              <a:ext cx="311099" cy="311099"/>
            </a:xfrm>
            <a:prstGeom prst="ellipse">
              <a:avLst/>
            </a:prstGeom>
            <a:solidFill>
              <a:srgbClr val="C00000"/>
            </a:solidFill>
            <a:ln w="6350" cap="flat" cmpd="sng" algn="ctr">
              <a:solidFill>
                <a:srgbClr val="FFFFFF"/>
              </a:solidFill>
              <a:prstDash val="solid"/>
            </a:ln>
            <a:effectLst/>
          </p:spPr>
          <p:txBody>
            <a:bodyPr wrap="none" lIns="0" tIns="0" rIns="0" bIns="0" rtlCol="0" anchor="ctr" anchorCtr="1"/>
            <a:lstStyle/>
            <a:p>
              <a:pPr algn="ctr"/>
              <a:r>
                <a:rPr lang="en-US" sz="1200" b="1" kern="0" dirty="0">
                  <a:solidFill>
                    <a:srgbClr val="FFFFFF"/>
                  </a:solidFill>
                  <a:latin typeface="+mj-lt"/>
                </a:rPr>
                <a:t>1</a:t>
              </a:r>
            </a:p>
          </p:txBody>
        </p:sp>
        <p:sp>
          <p:nvSpPr>
            <p:cNvPr id="29" name="Oval 70">
              <a:extLst>
                <a:ext uri="{FF2B5EF4-FFF2-40B4-BE49-F238E27FC236}">
                  <a16:creationId xmlns:a16="http://schemas.microsoft.com/office/drawing/2014/main" id="{B1D8B56F-B6BA-4B0B-819E-27D5D1800E98}"/>
                </a:ext>
              </a:extLst>
            </p:cNvPr>
            <p:cNvSpPr>
              <a:spLocks noChangeAspect="1"/>
            </p:cNvSpPr>
            <p:nvPr/>
          </p:nvSpPr>
          <p:spPr>
            <a:xfrm>
              <a:off x="593302" y="2420779"/>
              <a:ext cx="311099" cy="311099"/>
            </a:xfrm>
            <a:prstGeom prst="ellipse">
              <a:avLst/>
            </a:prstGeom>
            <a:solidFill>
              <a:srgbClr val="C00000"/>
            </a:solidFill>
            <a:ln w="6350" cap="flat" cmpd="sng" algn="ctr">
              <a:solidFill>
                <a:srgbClr val="FFFFFF"/>
              </a:solidFill>
              <a:prstDash val="solid"/>
            </a:ln>
            <a:effectLst/>
          </p:spPr>
          <p:txBody>
            <a:bodyPr wrap="none" lIns="0" tIns="0" rIns="0" bIns="0" rtlCol="0" anchor="ctr" anchorCtr="1"/>
            <a:lstStyle/>
            <a:p>
              <a:pPr algn="ctr"/>
              <a:r>
                <a:rPr lang="en-US" sz="1200" b="1" kern="0" dirty="0">
                  <a:solidFill>
                    <a:srgbClr val="FFFFFF"/>
                  </a:solidFill>
                  <a:latin typeface="+mj-lt"/>
                </a:rPr>
                <a:t>2</a:t>
              </a:r>
            </a:p>
          </p:txBody>
        </p:sp>
        <p:sp>
          <p:nvSpPr>
            <p:cNvPr id="30" name="Oval 70">
              <a:extLst>
                <a:ext uri="{FF2B5EF4-FFF2-40B4-BE49-F238E27FC236}">
                  <a16:creationId xmlns:a16="http://schemas.microsoft.com/office/drawing/2014/main" id="{092E9DAA-C9B4-4D45-AF2D-483A8B4EAD49}"/>
                </a:ext>
              </a:extLst>
            </p:cNvPr>
            <p:cNvSpPr>
              <a:spLocks noChangeAspect="1"/>
            </p:cNvSpPr>
            <p:nvPr/>
          </p:nvSpPr>
          <p:spPr>
            <a:xfrm>
              <a:off x="3586435" y="2111415"/>
              <a:ext cx="311099" cy="311099"/>
            </a:xfrm>
            <a:prstGeom prst="ellipse">
              <a:avLst/>
            </a:prstGeom>
            <a:solidFill>
              <a:srgbClr val="C00000"/>
            </a:solidFill>
            <a:ln w="6350" cap="flat" cmpd="sng" algn="ctr">
              <a:solidFill>
                <a:srgbClr val="FFFFFF"/>
              </a:solidFill>
              <a:prstDash val="solid"/>
            </a:ln>
            <a:effectLst/>
          </p:spPr>
          <p:txBody>
            <a:bodyPr wrap="none" lIns="0" tIns="0" rIns="0" bIns="0" rtlCol="0" anchor="ctr" anchorCtr="1"/>
            <a:lstStyle/>
            <a:p>
              <a:pPr algn="ctr"/>
              <a:r>
                <a:rPr lang="en-US" sz="1200" b="1" kern="0" dirty="0">
                  <a:solidFill>
                    <a:srgbClr val="FFFFFF"/>
                  </a:solidFill>
                  <a:latin typeface="+mj-lt"/>
                </a:rPr>
                <a:t>3</a:t>
              </a:r>
            </a:p>
          </p:txBody>
        </p:sp>
        <p:sp>
          <p:nvSpPr>
            <p:cNvPr id="31" name="Oval 70">
              <a:extLst>
                <a:ext uri="{FF2B5EF4-FFF2-40B4-BE49-F238E27FC236}">
                  <a16:creationId xmlns:a16="http://schemas.microsoft.com/office/drawing/2014/main" id="{D0B124D0-50B9-443E-9C3E-DC5A4FC1A2A2}"/>
                </a:ext>
              </a:extLst>
            </p:cNvPr>
            <p:cNvSpPr>
              <a:spLocks noChangeAspect="1"/>
            </p:cNvSpPr>
            <p:nvPr/>
          </p:nvSpPr>
          <p:spPr>
            <a:xfrm>
              <a:off x="5029343" y="2715115"/>
              <a:ext cx="311099" cy="311099"/>
            </a:xfrm>
            <a:prstGeom prst="ellipse">
              <a:avLst/>
            </a:prstGeom>
            <a:solidFill>
              <a:srgbClr val="C00000"/>
            </a:solidFill>
            <a:ln w="6350" cap="flat" cmpd="sng" algn="ctr">
              <a:solidFill>
                <a:srgbClr val="FFFFFF"/>
              </a:solidFill>
              <a:prstDash val="solid"/>
            </a:ln>
            <a:effectLst/>
          </p:spPr>
          <p:txBody>
            <a:bodyPr wrap="none" lIns="0" tIns="0" rIns="0" bIns="0" rtlCol="0" anchor="ctr" anchorCtr="1"/>
            <a:lstStyle/>
            <a:p>
              <a:pPr algn="ctr"/>
              <a:r>
                <a:rPr lang="en-US" sz="1200" b="1" kern="0" dirty="0">
                  <a:solidFill>
                    <a:srgbClr val="FFFFFF"/>
                  </a:solidFill>
                  <a:latin typeface="+mj-lt"/>
                </a:rPr>
                <a:t>4</a:t>
              </a:r>
            </a:p>
          </p:txBody>
        </p:sp>
      </p:grpSp>
      <p:sp>
        <p:nvSpPr>
          <p:cNvPr id="36" name="Rectangle 35">
            <a:extLst>
              <a:ext uri="{FF2B5EF4-FFF2-40B4-BE49-F238E27FC236}">
                <a16:creationId xmlns:a16="http://schemas.microsoft.com/office/drawing/2014/main" id="{FC840556-AA88-461D-85CE-8F3E3B35419E}"/>
              </a:ext>
            </a:extLst>
          </p:cNvPr>
          <p:cNvSpPr/>
          <p:nvPr/>
        </p:nvSpPr>
        <p:spPr>
          <a:xfrm>
            <a:off x="6903355" y="2197215"/>
            <a:ext cx="3230043" cy="2383609"/>
          </a:xfrm>
          <a:prstGeom prst="rect">
            <a:avLst/>
          </a:prstGeom>
          <a:solidFill>
            <a:schemeClr val="bg1">
              <a:lumMod val="95000"/>
            </a:schemeClr>
          </a:solidFill>
          <a:ln>
            <a:solidFill>
              <a:schemeClr val="bg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47B57985-266D-4C40-BC14-EF2B3CC07048}"/>
              </a:ext>
            </a:extLst>
          </p:cNvPr>
          <p:cNvSpPr txBox="1"/>
          <p:nvPr/>
        </p:nvSpPr>
        <p:spPr>
          <a:xfrm>
            <a:off x="6907543" y="2317150"/>
            <a:ext cx="3084232" cy="1800493"/>
          </a:xfrm>
          <a:prstGeom prst="rect">
            <a:avLst/>
          </a:prstGeom>
          <a:noFill/>
        </p:spPr>
        <p:txBody>
          <a:bodyPr wrap="square" rtlCol="0">
            <a:spAutoFit/>
          </a:bodyPr>
          <a:lstStyle/>
          <a:p>
            <a:r>
              <a:rPr lang="en-US" sz="1200" b="1" dirty="0">
                <a:solidFill>
                  <a:srgbClr val="124680"/>
                </a:solidFill>
              </a:rPr>
              <a:t>IO Allegation </a:t>
            </a:r>
          </a:p>
          <a:p>
            <a:pPr marL="285750" indent="-285750" algn="just">
              <a:spcBef>
                <a:spcPts val="600"/>
              </a:spcBef>
              <a:buFont typeface="Arial" panose="020B0604020202020204" pitchFamily="34" charset="0"/>
              <a:buChar char="•"/>
            </a:pPr>
            <a:r>
              <a:rPr lang="en-US" sz="1200" dirty="0"/>
              <a:t>Manpreet Estate LLP (MEL) has taken loan from DHFL which was related party of RKW Developers P L (RKW)</a:t>
            </a:r>
          </a:p>
          <a:p>
            <a:pPr marL="285750" indent="-285750" algn="just">
              <a:spcBef>
                <a:spcPts val="600"/>
              </a:spcBef>
              <a:buFont typeface="Arial" panose="020B0604020202020204" pitchFamily="34" charset="0"/>
              <a:buChar char="•"/>
            </a:pPr>
            <a:r>
              <a:rPr lang="en-US" sz="1200" dirty="0"/>
              <a:t>Consideration received by sellers transferred to RKW or to its related concerns </a:t>
            </a:r>
          </a:p>
          <a:p>
            <a:pPr marL="285750" indent="-285750" algn="just">
              <a:spcBef>
                <a:spcPts val="600"/>
              </a:spcBef>
              <a:buFont typeface="Arial" panose="020B0604020202020204" pitchFamily="34" charset="0"/>
              <a:buChar char="•"/>
            </a:pPr>
            <a:r>
              <a:rPr lang="en-US" sz="1200" dirty="0"/>
              <a:t>RKW was beneficiary of development activity undertaken by MEL on said property</a:t>
            </a:r>
          </a:p>
        </p:txBody>
      </p:sp>
      <p:sp>
        <p:nvSpPr>
          <p:cNvPr id="13" name="Rectangle 12">
            <a:extLst>
              <a:ext uri="{FF2B5EF4-FFF2-40B4-BE49-F238E27FC236}">
                <a16:creationId xmlns:a16="http://schemas.microsoft.com/office/drawing/2014/main" id="{D200AF14-41C9-4459-918B-A42AADEB7052}"/>
              </a:ext>
            </a:extLst>
          </p:cNvPr>
          <p:cNvSpPr/>
          <p:nvPr/>
        </p:nvSpPr>
        <p:spPr>
          <a:xfrm>
            <a:off x="2295967" y="6277887"/>
            <a:ext cx="7918099" cy="307777"/>
          </a:xfrm>
          <a:prstGeom prst="rect">
            <a:avLst/>
          </a:prstGeom>
        </p:spPr>
        <p:txBody>
          <a:bodyPr wrap="square">
            <a:spAutoFit/>
          </a:bodyPr>
          <a:lstStyle/>
          <a:p>
            <a:pPr algn="ctr"/>
            <a:r>
              <a:rPr lang="en-US" sz="1400" b="1" dirty="0">
                <a:solidFill>
                  <a:srgbClr val="C00000"/>
                </a:solidFill>
              </a:rPr>
              <a:t>IO v. M/s. Manpreet Estates LLP (FPA-PBPT-206/MUM/2018)(2019)</a:t>
            </a:r>
          </a:p>
        </p:txBody>
      </p:sp>
      <p:cxnSp>
        <p:nvCxnSpPr>
          <p:cNvPr id="40" name="Straight Connector 39">
            <a:extLst>
              <a:ext uri="{FF2B5EF4-FFF2-40B4-BE49-F238E27FC236}">
                <a16:creationId xmlns:a16="http://schemas.microsoft.com/office/drawing/2014/main" id="{33C7B944-CF66-48F3-8EFB-F6DC5968C5E9}"/>
              </a:ext>
            </a:extLst>
          </p:cNvPr>
          <p:cNvCxnSpPr/>
          <p:nvPr/>
        </p:nvCxnSpPr>
        <p:spPr>
          <a:xfrm>
            <a:off x="2371513" y="4911135"/>
            <a:ext cx="791809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1E7A8921-71A4-4D95-B5E0-6639394A4822}"/>
              </a:ext>
            </a:extLst>
          </p:cNvPr>
          <p:cNvCxnSpPr/>
          <p:nvPr/>
        </p:nvCxnSpPr>
        <p:spPr>
          <a:xfrm>
            <a:off x="2205007" y="6277885"/>
            <a:ext cx="7918096" cy="0"/>
          </a:xfrm>
          <a:prstGeom prst="line">
            <a:avLst/>
          </a:prstGeom>
          <a:ln w="19050">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3" name="Picture 42"/>
          <p:cNvPicPr>
            <a:picLocks noChangeAspect="1"/>
          </p:cNvPicPr>
          <p:nvPr/>
        </p:nvPicPr>
        <p:blipFill>
          <a:blip r:embed="rId10"/>
          <a:stretch>
            <a:fillRect/>
          </a:stretch>
        </p:blipFill>
        <p:spPr>
          <a:xfrm>
            <a:off x="9547682" y="5946308"/>
            <a:ext cx="2450008" cy="779026"/>
          </a:xfrm>
          <a:prstGeom prst="rect">
            <a:avLst/>
          </a:prstGeom>
        </p:spPr>
      </p:pic>
    </p:spTree>
    <p:extLst>
      <p:ext uri="{BB962C8B-B14F-4D97-AF65-F5344CB8AC3E}">
        <p14:creationId xmlns:p14="http://schemas.microsoft.com/office/powerpoint/2010/main" val="14905327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590843" y="365760"/>
            <a:ext cx="3080827" cy="2532184"/>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6871" y="991772"/>
            <a:ext cx="2168771" cy="1280160"/>
          </a:xfrm>
          <a:prstGeom prst="rect">
            <a:avLst/>
          </a:prstGeom>
        </p:spPr>
      </p:pic>
      <p:sp>
        <p:nvSpPr>
          <p:cNvPr id="5" name="Rectangle 4"/>
          <p:cNvSpPr/>
          <p:nvPr/>
        </p:nvSpPr>
        <p:spPr>
          <a:xfrm>
            <a:off x="167642" y="2897945"/>
            <a:ext cx="3504028" cy="1200329"/>
          </a:xfrm>
          <a:prstGeom prst="rect">
            <a:avLst/>
          </a:prstGeom>
        </p:spPr>
        <p:txBody>
          <a:bodyPr wrap="square">
            <a:spAutoFit/>
          </a:bodyPr>
          <a:lstStyle/>
          <a:p>
            <a:pPr algn="ctr"/>
            <a:r>
              <a:rPr lang="en-US" b="1" dirty="0">
                <a:latin typeface="Times New Roman" panose="02020603050405020304" pitchFamily="18" charset="0"/>
                <a:cs typeface="Times New Roman" panose="02020603050405020304" pitchFamily="18" charset="0"/>
              </a:rPr>
              <a:t>Land acquisition in India by an NRI (based in USA) (cannot buy agricultural land in India being a non-resident)</a:t>
            </a:r>
          </a:p>
        </p:txBody>
      </p:sp>
      <p:sp>
        <p:nvSpPr>
          <p:cNvPr id="6" name="Right Arrow 5"/>
          <p:cNvSpPr/>
          <p:nvPr/>
        </p:nvSpPr>
        <p:spPr>
          <a:xfrm>
            <a:off x="3671669" y="1434906"/>
            <a:ext cx="2166424" cy="393895"/>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Oval 6"/>
          <p:cNvSpPr/>
          <p:nvPr/>
        </p:nvSpPr>
        <p:spPr>
          <a:xfrm>
            <a:off x="5838094" y="675249"/>
            <a:ext cx="3094892" cy="1913206"/>
          </a:xfrm>
          <a:prstGeom prst="ellipse">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0" name="Rectangle 9"/>
          <p:cNvSpPr/>
          <p:nvPr/>
        </p:nvSpPr>
        <p:spPr>
          <a:xfrm>
            <a:off x="3671668" y="511574"/>
            <a:ext cx="2166427" cy="92333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Remits funds to his friend who is resident in India</a:t>
            </a:r>
            <a:endParaRPr lang="en-IN" dirty="0"/>
          </a:p>
        </p:txBody>
      </p:sp>
      <p:pic>
        <p:nvPicPr>
          <p:cNvPr id="1026" name="Picture 2" descr="Image result for CA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1669" y="1892106"/>
            <a:ext cx="2067951" cy="759655"/>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4" descr="Image result for RESIDENTIAL LAND"/>
          <p:cNvSpPr>
            <a:spLocks noChangeAspect="1" noChangeArrowheads="1"/>
          </p:cNvSpPr>
          <p:nvPr/>
        </p:nvSpPr>
        <p:spPr bwMode="auto">
          <a:xfrm>
            <a:off x="155575" y="-144463"/>
            <a:ext cx="4135071" cy="41350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6" descr="Image result for RESIDENTIAL LAND"/>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4" name="Bent Arrow 13"/>
          <p:cNvSpPr/>
          <p:nvPr/>
        </p:nvSpPr>
        <p:spPr>
          <a:xfrm rot="5400000">
            <a:off x="9482574" y="542554"/>
            <a:ext cx="1179791" cy="2278967"/>
          </a:xfrm>
          <a:prstGeom prst="ben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solidFill>
                <a:schemeClr val="tx1"/>
              </a:solidFill>
            </a:endParaRPr>
          </a:p>
        </p:txBody>
      </p:sp>
      <p:sp>
        <p:nvSpPr>
          <p:cNvPr id="15" name="Oval 14"/>
          <p:cNvSpPr/>
          <p:nvPr/>
        </p:nvSpPr>
        <p:spPr>
          <a:xfrm>
            <a:off x="9031460" y="2301644"/>
            <a:ext cx="3108960" cy="1636600"/>
          </a:xfrm>
          <a:prstGeom prst="ellipse">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Rectangle 15"/>
          <p:cNvSpPr/>
          <p:nvPr/>
        </p:nvSpPr>
        <p:spPr>
          <a:xfrm>
            <a:off x="8750102" y="438568"/>
            <a:ext cx="1941343" cy="64633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 buys land in his name </a:t>
            </a:r>
            <a:endParaRPr lang="en-IN" dirty="0"/>
          </a:p>
        </p:txBody>
      </p:sp>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08235" y="2588455"/>
            <a:ext cx="2166424" cy="989668"/>
          </a:xfrm>
          <a:prstGeom prst="rect">
            <a:avLst/>
          </a:prstGeom>
        </p:spPr>
      </p:pic>
      <p:sp>
        <p:nvSpPr>
          <p:cNvPr id="18" name="Down Arrow 17"/>
          <p:cNvSpPr/>
          <p:nvPr/>
        </p:nvSpPr>
        <p:spPr>
          <a:xfrm>
            <a:off x="10473398" y="3938244"/>
            <a:ext cx="443132" cy="1291420"/>
          </a:xfrm>
          <a:prstGeom prst="down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Oval 18"/>
          <p:cNvSpPr/>
          <p:nvPr/>
        </p:nvSpPr>
        <p:spPr>
          <a:xfrm>
            <a:off x="9270610" y="5229664"/>
            <a:ext cx="2757268" cy="1491176"/>
          </a:xfrm>
          <a:prstGeom prst="ellipse">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1" name="Rectangle 20"/>
          <p:cNvSpPr/>
          <p:nvPr/>
        </p:nvSpPr>
        <p:spPr>
          <a:xfrm>
            <a:off x="6784140" y="4446715"/>
            <a:ext cx="2553291" cy="1477328"/>
          </a:xfrm>
          <a:prstGeom prst="rect">
            <a:avLst/>
          </a:prstGeom>
        </p:spPr>
        <p:txBody>
          <a:bodyPr wrap="square">
            <a:spAutoFit/>
          </a:bodyPr>
          <a:lstStyle/>
          <a:p>
            <a:pPr algn="just"/>
            <a:r>
              <a:rPr lang="en-US" b="1" dirty="0">
                <a:latin typeface="Times New Roman" panose="02020603050405020304" pitchFamily="18" charset="0"/>
                <a:cs typeface="Times New Roman" panose="02020603050405020304" pitchFamily="18" charset="0"/>
              </a:rPr>
              <a:t>He (Indian Friend) makes a statement that he is mere facilitator for transactions done by NRI friend</a:t>
            </a:r>
            <a:endParaRPr lang="en-IN" dirty="0"/>
          </a:p>
        </p:txBody>
      </p:sp>
      <p:sp>
        <p:nvSpPr>
          <p:cNvPr id="22" name="AutoShape 10" descr="Image result for SEARCH IN INCOME TAX DEPART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23" name="Picture 2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8996" y="5554981"/>
            <a:ext cx="2180493" cy="840545"/>
          </a:xfrm>
          <a:prstGeom prst="rect">
            <a:avLst/>
          </a:prstGeom>
        </p:spPr>
      </p:pic>
      <p:sp>
        <p:nvSpPr>
          <p:cNvPr id="24" name="TextBox 23"/>
          <p:cNvSpPr txBox="1"/>
          <p:nvPr/>
        </p:nvSpPr>
        <p:spPr>
          <a:xfrm>
            <a:off x="10916529" y="4057341"/>
            <a:ext cx="1012875" cy="1200329"/>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Search by ITD takes place</a:t>
            </a:r>
            <a:endParaRPr lang="en-IN" b="1" dirty="0">
              <a:latin typeface="Times New Roman" panose="02020603050405020304" pitchFamily="18" charset="0"/>
              <a:cs typeface="Times New Roman" panose="02020603050405020304" pitchFamily="18" charset="0"/>
            </a:endParaRPr>
          </a:p>
        </p:txBody>
      </p:sp>
      <p:sp>
        <p:nvSpPr>
          <p:cNvPr id="25" name="Left Arrow 24"/>
          <p:cNvSpPr/>
          <p:nvPr/>
        </p:nvSpPr>
        <p:spPr>
          <a:xfrm>
            <a:off x="6300564" y="5809957"/>
            <a:ext cx="2970045" cy="42506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29" name="Rectangle 28"/>
          <p:cNvSpPr/>
          <p:nvPr/>
        </p:nvSpPr>
        <p:spPr>
          <a:xfrm>
            <a:off x="181123" y="5430128"/>
            <a:ext cx="2252003" cy="1145700"/>
          </a:xfrm>
          <a:prstGeom prst="rect">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INCOME TAX PROCEEDINGS</a:t>
            </a:r>
            <a:endParaRPr lang="en-IN" sz="2000" b="1" dirty="0">
              <a:latin typeface="Times New Roman" panose="02020603050405020304" pitchFamily="18" charset="0"/>
              <a:cs typeface="Times New Roman" panose="02020603050405020304" pitchFamily="18" charset="0"/>
            </a:endParaRPr>
          </a:p>
        </p:txBody>
      </p:sp>
      <p:sp>
        <p:nvSpPr>
          <p:cNvPr id="30" name="Rectangle 29"/>
          <p:cNvSpPr/>
          <p:nvPr/>
        </p:nvSpPr>
        <p:spPr>
          <a:xfrm>
            <a:off x="2222693" y="4276577"/>
            <a:ext cx="2321169" cy="1083212"/>
          </a:xfrm>
          <a:prstGeom prst="rect">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BENAMI LAW PROCEEDINGS</a:t>
            </a:r>
            <a:endParaRPr lang="en-IN" sz="2000" b="1" dirty="0">
              <a:latin typeface="Times New Roman" panose="02020603050405020304" pitchFamily="18" charset="0"/>
              <a:cs typeface="Times New Roman" panose="02020603050405020304" pitchFamily="18" charset="0"/>
            </a:endParaRPr>
          </a:p>
        </p:txBody>
      </p:sp>
      <p:sp>
        <p:nvSpPr>
          <p:cNvPr id="1025" name="Rectangle 1024"/>
          <p:cNvSpPr/>
          <p:nvPr/>
        </p:nvSpPr>
        <p:spPr>
          <a:xfrm>
            <a:off x="3898505" y="5430128"/>
            <a:ext cx="2402059" cy="1145700"/>
          </a:xfrm>
          <a:prstGeom prst="rect">
            <a:avLst/>
          </a:prstGeom>
          <a:solidFill>
            <a:srgbClr val="D37D4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Times New Roman" panose="02020603050405020304" pitchFamily="18" charset="0"/>
                <a:cs typeface="Times New Roman" panose="02020603050405020304" pitchFamily="18" charset="0"/>
              </a:rPr>
              <a:t>FEMA PROCEEDINGS</a:t>
            </a:r>
            <a:endParaRPr lang="en-IN" sz="2000" b="1" dirty="0">
              <a:latin typeface="Times New Roman" panose="02020603050405020304" pitchFamily="18" charset="0"/>
              <a:cs typeface="Times New Roman" panose="02020603050405020304" pitchFamily="18" charset="0"/>
            </a:endParaRPr>
          </a:p>
        </p:txBody>
      </p:sp>
      <p:pic>
        <p:nvPicPr>
          <p:cNvPr id="2" name="Picture 2" descr="Image result for resident in in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2051" y="991772"/>
            <a:ext cx="1480624" cy="13098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9864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2031" y="520505"/>
            <a:ext cx="9396224" cy="6032695"/>
          </a:xfrm>
        </p:spPr>
        <p:txBody>
          <a:bodyPr>
            <a:noAutofit/>
          </a:bodyPr>
          <a:lstStyle/>
          <a:p>
            <a:pPr marL="0" indent="0" algn="ctr">
              <a:buNone/>
            </a:pPr>
            <a:endParaRPr lang="en-US" sz="3200" b="1" u="sng" dirty="0">
              <a:solidFill>
                <a:srgbClr val="C00000"/>
              </a:solidFill>
            </a:endParaRPr>
          </a:p>
          <a:p>
            <a:pPr marL="0" indent="0" algn="ctr">
              <a:buNone/>
            </a:pPr>
            <a:r>
              <a:rPr lang="en-US" sz="3600" b="1" u="sng" dirty="0">
                <a:solidFill>
                  <a:srgbClr val="C00000"/>
                </a:solidFill>
              </a:rPr>
              <a:t>ANTI-MONEY LAUNDERING:</a:t>
            </a:r>
          </a:p>
          <a:p>
            <a:pPr algn="ctr">
              <a:buNone/>
            </a:pPr>
            <a:r>
              <a:rPr lang="en-US" sz="3600" dirty="0"/>
              <a:t>	</a:t>
            </a:r>
          </a:p>
          <a:p>
            <a:pPr algn="ctr">
              <a:buNone/>
            </a:pPr>
            <a:r>
              <a:rPr lang="en-US" sz="3600" dirty="0"/>
              <a:t>The Prevention of Money Laundering Act,2002 defines the offence of Money Laundering u/s 3 as</a:t>
            </a:r>
          </a:p>
        </p:txBody>
      </p:sp>
      <p:pic>
        <p:nvPicPr>
          <p:cNvPr id="4" name="Picture 3"/>
          <p:cNvPicPr>
            <a:picLocks noChangeAspect="1"/>
          </p:cNvPicPr>
          <p:nvPr/>
        </p:nvPicPr>
        <p:blipFill>
          <a:blip r:embed="rId2"/>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4691742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741992" y="5581530"/>
            <a:ext cx="2450008" cy="703446"/>
          </a:xfrm>
          <a:prstGeom prst="rect">
            <a:avLst/>
          </a:prstGeom>
        </p:spPr>
      </p:pic>
      <p:sp>
        <p:nvSpPr>
          <p:cNvPr id="3" name="Rectangle 2"/>
          <p:cNvSpPr/>
          <p:nvPr/>
        </p:nvSpPr>
        <p:spPr>
          <a:xfrm>
            <a:off x="922681" y="397895"/>
            <a:ext cx="10322944" cy="6001643"/>
          </a:xfrm>
          <a:prstGeom prst="rect">
            <a:avLst/>
          </a:prstGeom>
        </p:spPr>
        <p:txBody>
          <a:bodyPr wrap="square">
            <a:spAutoFit/>
          </a:bodyPr>
          <a:lstStyle/>
          <a:p>
            <a:pPr algn="ctr"/>
            <a:r>
              <a:rPr lang="en-US" sz="4800" b="1" dirty="0"/>
              <a:t>Over 26,000 ways an entrepreneur can land in jail for non-compliance of business laws</a:t>
            </a:r>
          </a:p>
          <a:p>
            <a:pPr algn="ctr"/>
            <a:endParaRPr lang="en-US" sz="4800" b="1" dirty="0"/>
          </a:p>
          <a:p>
            <a:pPr algn="ctr"/>
            <a:r>
              <a:rPr lang="en-US" sz="4800" b="1" dirty="0"/>
              <a:t>[Research report by TeamLease RegTech and Observer Research Foundation (ORF)]</a:t>
            </a:r>
          </a:p>
          <a:p>
            <a:pPr algn="ctr"/>
            <a:endParaRPr lang="en-US" sz="4800" b="1" dirty="0"/>
          </a:p>
        </p:txBody>
      </p:sp>
    </p:spTree>
    <p:extLst>
      <p:ext uri="{BB962C8B-B14F-4D97-AF65-F5344CB8AC3E}">
        <p14:creationId xmlns:p14="http://schemas.microsoft.com/office/powerpoint/2010/main" val="32624308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4889" y="586596"/>
            <a:ext cx="11674415" cy="646331"/>
          </a:xfrm>
          <a:prstGeom prst="rect">
            <a:avLst/>
          </a:prstGeom>
          <a:noFill/>
        </p:spPr>
        <p:txBody>
          <a:bodyPr wrap="square" rtlCol="0">
            <a:spAutoFit/>
          </a:bodyPr>
          <a:lstStyle/>
          <a:p>
            <a:pPr algn="ctr"/>
            <a:r>
              <a:rPr lang="en-IN" sz="3600" b="1" u="sng" dirty="0">
                <a:latin typeface="Times New Roman" panose="02020603050405020304" pitchFamily="18" charset="0"/>
                <a:ea typeface="Arial Unicode MS" panose="020B0604020202020204" pitchFamily="34" charset="-128"/>
                <a:cs typeface="Times New Roman" panose="02020603050405020304" pitchFamily="18" charset="0"/>
              </a:rPr>
              <a:t>FEW FUNDAMENTAL QUESTIONS</a:t>
            </a:r>
          </a:p>
        </p:txBody>
      </p:sp>
      <p:sp>
        <p:nvSpPr>
          <p:cNvPr id="5" name="TextBox 4"/>
          <p:cNvSpPr txBox="1"/>
          <p:nvPr/>
        </p:nvSpPr>
        <p:spPr>
          <a:xfrm>
            <a:off x="1288688" y="1723180"/>
            <a:ext cx="10791645" cy="3816429"/>
          </a:xfrm>
          <a:prstGeom prst="rect">
            <a:avLst/>
          </a:prstGeom>
          <a:noFill/>
        </p:spPr>
        <p:txBody>
          <a:bodyPr wrap="square" rtlCol="0">
            <a:spAutoFit/>
          </a:bodyPr>
          <a:lstStyle/>
          <a:p>
            <a:pPr marL="285750" indent="-285750">
              <a:buFont typeface="Wingdings" panose="05000000000000000000" pitchFamily="2" charset="2"/>
              <a:buChar char="Ø"/>
            </a:pPr>
            <a:r>
              <a:rPr lang="en-IN" sz="3200" b="1" dirty="0"/>
              <a:t>What is </a:t>
            </a:r>
            <a:r>
              <a:rPr lang="en-IN" sz="3200" b="1" u="sng" dirty="0"/>
              <a:t>‘Money Laundering’</a:t>
            </a:r>
            <a:r>
              <a:rPr lang="en-IN" sz="3200" b="1" dirty="0"/>
              <a:t>?</a:t>
            </a:r>
          </a:p>
          <a:p>
            <a:pPr marL="285750" indent="-285750">
              <a:buFont typeface="Wingdings" panose="05000000000000000000" pitchFamily="2" charset="2"/>
              <a:buChar char="Ø"/>
            </a:pPr>
            <a:r>
              <a:rPr lang="en-IN" sz="3200" b="1" dirty="0"/>
              <a:t>Is it different from tax evasion?</a:t>
            </a:r>
          </a:p>
          <a:p>
            <a:pPr marL="285750" indent="-285750">
              <a:buFont typeface="Wingdings" panose="05000000000000000000" pitchFamily="2" charset="2"/>
              <a:buChar char="Ø"/>
            </a:pPr>
            <a:r>
              <a:rPr lang="en-IN" sz="3200" b="1" dirty="0"/>
              <a:t>Whether tax evasion is also Money Laundering?</a:t>
            </a:r>
          </a:p>
          <a:p>
            <a:pPr marL="285750" indent="-285750">
              <a:buFont typeface="Wingdings" panose="05000000000000000000" pitchFamily="2" charset="2"/>
              <a:buChar char="Ø"/>
            </a:pPr>
            <a:r>
              <a:rPr lang="en-IN" sz="3200" b="1" dirty="0"/>
              <a:t>What are the authorities governing Money Laundering Laws in India?</a:t>
            </a:r>
          </a:p>
          <a:p>
            <a:pPr marL="285750" indent="-285750">
              <a:buFont typeface="Wingdings" panose="05000000000000000000" pitchFamily="2" charset="2"/>
              <a:buChar char="Ø"/>
            </a:pPr>
            <a:r>
              <a:rPr lang="en-IN" sz="3200" b="1" dirty="0"/>
              <a:t>What is the punishment or offence of money laundering defined under PMLA,2002 ?</a:t>
            </a:r>
          </a:p>
          <a:p>
            <a:endParaRPr lang="en-IN" b="1" dirty="0"/>
          </a:p>
        </p:txBody>
      </p:sp>
      <p:pic>
        <p:nvPicPr>
          <p:cNvPr id="7" name="Picture 6"/>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5149097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2861" y="637770"/>
            <a:ext cx="10739886" cy="6001643"/>
          </a:xfrm>
          <a:prstGeom prst="rect">
            <a:avLst/>
          </a:prstGeom>
        </p:spPr>
        <p:txBody>
          <a:bodyPr wrap="square">
            <a:spAutoFit/>
          </a:bodyPr>
          <a:lstStyle/>
          <a:p>
            <a:pPr marL="285750" indent="-285750" algn="just">
              <a:buFont typeface="Wingdings" panose="05000000000000000000" pitchFamily="2" charset="2"/>
              <a:buChar char="Ø"/>
            </a:pPr>
            <a:r>
              <a:rPr lang="en-IN" sz="3200" b="1" dirty="0"/>
              <a:t>What are consequences if provisions of PMLA are invoked by Enforcement Directorate?</a:t>
            </a:r>
          </a:p>
          <a:p>
            <a:pPr algn="just"/>
            <a:endParaRPr lang="en-IN" sz="3200" b="1" dirty="0"/>
          </a:p>
          <a:p>
            <a:pPr marL="285750" indent="-285750" algn="just">
              <a:buFont typeface="Wingdings" panose="05000000000000000000" pitchFamily="2" charset="2"/>
              <a:buChar char="Ø"/>
            </a:pPr>
            <a:r>
              <a:rPr lang="en-IN" sz="3200" b="1" dirty="0"/>
              <a:t>What are the broad powers vested with Enforcement Directorate?</a:t>
            </a:r>
          </a:p>
          <a:p>
            <a:pPr algn="just"/>
            <a:endParaRPr lang="en-IN" sz="3200" b="1" dirty="0"/>
          </a:p>
          <a:p>
            <a:pPr marL="285750" indent="-285750" algn="just">
              <a:buFont typeface="Wingdings" panose="05000000000000000000" pitchFamily="2" charset="2"/>
              <a:buChar char="Ø"/>
            </a:pPr>
            <a:r>
              <a:rPr lang="en-IN" sz="3200" b="1" dirty="0"/>
              <a:t>What kind of properties are attached as prescribed in PMLA,2002?</a:t>
            </a:r>
            <a:r>
              <a:rPr lang="en-US" sz="3200" b="1" dirty="0"/>
              <a:t> Whether a property purchased out of any business activity which is not legitimate in the eyes of law can be covered under PMLA ? What all things cannot be covered under Illegal business?</a:t>
            </a:r>
            <a:endParaRPr lang="en-IN" sz="3200" b="1" dirty="0"/>
          </a:p>
          <a:p>
            <a:pPr marL="285750" indent="-285750" algn="just">
              <a:buFont typeface="Wingdings" panose="05000000000000000000" pitchFamily="2" charset="2"/>
              <a:buChar char="Ø"/>
            </a:pPr>
            <a:endParaRPr lang="en-IN" sz="3200" b="1" dirty="0"/>
          </a:p>
        </p:txBody>
      </p:sp>
      <p:pic>
        <p:nvPicPr>
          <p:cNvPr id="4" name="Picture 3"/>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19035312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4618" y="992038"/>
            <a:ext cx="10783019" cy="6186309"/>
          </a:xfrm>
          <a:prstGeom prst="rect">
            <a:avLst/>
          </a:prstGeom>
        </p:spPr>
        <p:txBody>
          <a:bodyPr wrap="square">
            <a:spAutoFit/>
          </a:bodyPr>
          <a:lstStyle/>
          <a:p>
            <a:pPr marL="285750" indent="-285750" algn="just">
              <a:buFont typeface="Wingdings" panose="05000000000000000000" pitchFamily="2" charset="2"/>
              <a:buChar char="Ø"/>
            </a:pPr>
            <a:r>
              <a:rPr lang="en-IN" sz="4400" b="1" dirty="0"/>
              <a:t>What are the legal remedies available ?</a:t>
            </a:r>
          </a:p>
          <a:p>
            <a:pPr algn="just"/>
            <a:endParaRPr lang="en-IN" sz="4400" b="1" dirty="0"/>
          </a:p>
          <a:p>
            <a:pPr marL="285750" indent="-285750" algn="just">
              <a:buFont typeface="Wingdings" panose="05000000000000000000" pitchFamily="2" charset="2"/>
              <a:buChar char="Ø"/>
            </a:pPr>
            <a:r>
              <a:rPr lang="en-IN" sz="4400" b="1" dirty="0"/>
              <a:t>What are the precautions to be taken to avoid entering into money laundering laws?</a:t>
            </a:r>
          </a:p>
          <a:p>
            <a:pPr algn="just"/>
            <a:endParaRPr lang="en-IN" sz="4400" b="1" dirty="0"/>
          </a:p>
          <a:p>
            <a:pPr marL="285750" indent="-285750" algn="just">
              <a:buFont typeface="Wingdings" panose="05000000000000000000" pitchFamily="2" charset="2"/>
              <a:buChar char="Ø"/>
            </a:pPr>
            <a:r>
              <a:rPr lang="en-IN" sz="4400" b="1" dirty="0"/>
              <a:t>What is the effect and impact of attachment of property by Enforcement Directorate?</a:t>
            </a:r>
          </a:p>
          <a:p>
            <a:pPr algn="just"/>
            <a:endParaRPr lang="en-IN" sz="4400" b="1" dirty="0"/>
          </a:p>
        </p:txBody>
      </p:sp>
      <p:pic>
        <p:nvPicPr>
          <p:cNvPr id="4" name="Picture 3"/>
          <p:cNvPicPr>
            <a:picLocks noChangeAspect="1"/>
          </p:cNvPicPr>
          <p:nvPr/>
        </p:nvPicPr>
        <p:blipFill>
          <a:blip r:embed="rId2"/>
          <a:stretch>
            <a:fillRect/>
          </a:stretch>
        </p:blipFill>
        <p:spPr>
          <a:xfrm>
            <a:off x="9758417" y="5615189"/>
            <a:ext cx="2450008" cy="703446"/>
          </a:xfrm>
          <a:prstGeom prst="rect">
            <a:avLst/>
          </a:prstGeom>
        </p:spPr>
      </p:pic>
    </p:spTree>
    <p:extLst>
      <p:ext uri="{BB962C8B-B14F-4D97-AF65-F5344CB8AC3E}">
        <p14:creationId xmlns:p14="http://schemas.microsoft.com/office/powerpoint/2010/main" val="3626846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264" y="214001"/>
            <a:ext cx="11375471" cy="5016758"/>
          </a:xfrm>
          <a:prstGeom prst="rect">
            <a:avLst/>
          </a:prstGeom>
        </p:spPr>
        <p:txBody>
          <a:bodyPr wrap="square">
            <a:spAutoFit/>
          </a:bodyPr>
          <a:lstStyle/>
          <a:p>
            <a:pPr marL="285750" indent="-285750" algn="just">
              <a:buFont typeface="Wingdings" panose="05000000000000000000" pitchFamily="2" charset="2"/>
              <a:buChar char="Ø"/>
            </a:pPr>
            <a:r>
              <a:rPr lang="en-IN" sz="3200" b="1" dirty="0"/>
              <a:t>What is a status of Bonafide purchaser ?</a:t>
            </a:r>
          </a:p>
          <a:p>
            <a:pPr algn="just"/>
            <a:endParaRPr lang="en-IN" sz="3200" b="1" dirty="0"/>
          </a:p>
          <a:p>
            <a:pPr marL="285750" indent="-285750" algn="just">
              <a:buFont typeface="Wingdings" panose="05000000000000000000" pitchFamily="2" charset="2"/>
              <a:buChar char="Ø"/>
            </a:pPr>
            <a:r>
              <a:rPr lang="en-IN" sz="3200" b="1" dirty="0"/>
              <a:t>What is the status of a ‘</a:t>
            </a:r>
            <a:r>
              <a:rPr lang="en-IN" sz="3200" b="1" dirty="0" err="1"/>
              <a:t>Donee</a:t>
            </a:r>
            <a:r>
              <a:rPr lang="en-IN" sz="3200" b="1" dirty="0"/>
              <a:t>’ of a property which was involved in money laundering?</a:t>
            </a:r>
          </a:p>
          <a:p>
            <a:pPr algn="just"/>
            <a:endParaRPr lang="en-IN" sz="3200" b="1" dirty="0"/>
          </a:p>
          <a:p>
            <a:pPr marL="285750" indent="-285750" algn="just">
              <a:buFont typeface="Wingdings" panose="05000000000000000000" pitchFamily="2" charset="2"/>
              <a:buChar char="Ø"/>
            </a:pPr>
            <a:r>
              <a:rPr lang="en-US" sz="3200" b="1" dirty="0"/>
              <a:t>What is status of Property purchased with clear transaction but previously subject to Money Laundering or </a:t>
            </a:r>
            <a:r>
              <a:rPr lang="en-US" sz="3200" b="1" dirty="0" err="1"/>
              <a:t>Benami</a:t>
            </a:r>
            <a:r>
              <a:rPr lang="en-US" sz="3200" b="1" dirty="0"/>
              <a:t> effect?</a:t>
            </a:r>
          </a:p>
          <a:p>
            <a:pPr algn="just"/>
            <a:endParaRPr lang="en-US" sz="3200" b="1" dirty="0"/>
          </a:p>
          <a:p>
            <a:pPr marL="285750" indent="-285750" algn="just">
              <a:buFont typeface="Wingdings" panose="05000000000000000000" pitchFamily="2" charset="2"/>
              <a:buChar char="Ø"/>
            </a:pPr>
            <a:r>
              <a:rPr lang="en-US" sz="3200" b="1" dirty="0"/>
              <a:t>Whether Unexplained Cash Credit (Loan) added by Income Tax into Taxable income,  be covered under Money Laundering  ?</a:t>
            </a:r>
            <a:r>
              <a:rPr lang="en-IN" sz="3200" b="1" dirty="0"/>
              <a:t> </a:t>
            </a:r>
            <a:endParaRPr lang="en-IN" sz="3200" dirty="0"/>
          </a:p>
        </p:txBody>
      </p:sp>
      <p:pic>
        <p:nvPicPr>
          <p:cNvPr id="4" name="Picture 3"/>
          <p:cNvPicPr>
            <a:picLocks noChangeAspect="1"/>
          </p:cNvPicPr>
          <p:nvPr/>
        </p:nvPicPr>
        <p:blipFill>
          <a:blip r:embed="rId2"/>
          <a:stretch>
            <a:fillRect/>
          </a:stretch>
        </p:blipFill>
        <p:spPr>
          <a:xfrm>
            <a:off x="9791309" y="5525871"/>
            <a:ext cx="2450008" cy="792763"/>
          </a:xfrm>
          <a:prstGeom prst="rect">
            <a:avLst/>
          </a:prstGeom>
        </p:spPr>
      </p:pic>
    </p:spTree>
    <p:extLst>
      <p:ext uri="{BB962C8B-B14F-4D97-AF65-F5344CB8AC3E}">
        <p14:creationId xmlns:p14="http://schemas.microsoft.com/office/powerpoint/2010/main" val="983476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4619" y="715992"/>
            <a:ext cx="10403456" cy="5786199"/>
          </a:xfrm>
          <a:prstGeom prst="rect">
            <a:avLst/>
          </a:prstGeom>
          <a:noFill/>
        </p:spPr>
        <p:txBody>
          <a:bodyPr wrap="square" rtlCol="0">
            <a:spAutoFit/>
          </a:bodyPr>
          <a:lstStyle/>
          <a:p>
            <a:pPr marL="285750" indent="-285750" algn="just">
              <a:buFont typeface="Wingdings" panose="05000000000000000000" pitchFamily="2" charset="2"/>
              <a:buChar char="Ø"/>
            </a:pPr>
            <a:r>
              <a:rPr lang="en-US" sz="3200" b="1" dirty="0"/>
              <a:t>Which </a:t>
            </a:r>
            <a:r>
              <a:rPr lang="en-US" sz="3200" b="1" dirty="0" err="1"/>
              <a:t>Hawala</a:t>
            </a:r>
            <a:r>
              <a:rPr lang="en-US" sz="3200" b="1" dirty="0"/>
              <a:t> transactions (Entries) can be covered under PMLA ?</a:t>
            </a:r>
          </a:p>
          <a:p>
            <a:pPr marL="285750" indent="-285750" algn="just">
              <a:buFont typeface="Wingdings" panose="05000000000000000000" pitchFamily="2" charset="2"/>
              <a:buChar char="Ø"/>
            </a:pPr>
            <a:endParaRPr lang="en-US" sz="3200" b="1" dirty="0"/>
          </a:p>
          <a:p>
            <a:pPr algn="just"/>
            <a:endParaRPr lang="en-US" sz="3200" b="1" dirty="0"/>
          </a:p>
          <a:p>
            <a:pPr marL="285750" indent="-285750" algn="just">
              <a:buFont typeface="Wingdings" panose="05000000000000000000" pitchFamily="2" charset="2"/>
              <a:buChar char="Ø"/>
            </a:pPr>
            <a:r>
              <a:rPr lang="en-US" sz="3200" b="1" dirty="0"/>
              <a:t>How overlapping of multiple offences &amp; laws are dealt with (like IPC and these laws) ? Which Act will prevail ? Whether punishment under one Law will rest the matter ?</a:t>
            </a:r>
          </a:p>
          <a:p>
            <a:pPr marL="285750" indent="-285750" algn="just">
              <a:buFont typeface="Wingdings" panose="05000000000000000000" pitchFamily="2" charset="2"/>
              <a:buChar char="Ø"/>
            </a:pPr>
            <a:endParaRPr lang="en-US" sz="3200" b="1" dirty="0"/>
          </a:p>
          <a:p>
            <a:pPr algn="just"/>
            <a:endParaRPr lang="en-US" sz="3200" b="1" dirty="0"/>
          </a:p>
          <a:p>
            <a:pPr algn="just"/>
            <a:endParaRPr lang="en-US" sz="3200" b="1" dirty="0"/>
          </a:p>
          <a:p>
            <a:pPr marL="285750" indent="-285750" algn="just">
              <a:buFont typeface="Wingdings" panose="05000000000000000000" pitchFamily="2" charset="2"/>
              <a:buChar char="Ø"/>
            </a:pPr>
            <a:endParaRPr lang="en-US" sz="3200" b="1" dirty="0"/>
          </a:p>
          <a:p>
            <a:pPr marL="285750" indent="-285750">
              <a:buFont typeface="Wingdings" panose="05000000000000000000" pitchFamily="2" charset="2"/>
              <a:buChar char="Ø"/>
            </a:pPr>
            <a:endParaRPr lang="en-IN" dirty="0"/>
          </a:p>
        </p:txBody>
      </p:sp>
      <p:pic>
        <p:nvPicPr>
          <p:cNvPr id="4" name="Picture 3"/>
          <p:cNvPicPr>
            <a:picLocks noChangeAspect="1"/>
          </p:cNvPicPr>
          <p:nvPr/>
        </p:nvPicPr>
        <p:blipFill>
          <a:blip r:embed="rId2"/>
          <a:stretch>
            <a:fillRect/>
          </a:stretch>
        </p:blipFill>
        <p:spPr>
          <a:xfrm>
            <a:off x="9758417" y="5615189"/>
            <a:ext cx="2450008" cy="703446"/>
          </a:xfrm>
          <a:prstGeom prst="rect">
            <a:avLst/>
          </a:prstGeom>
        </p:spPr>
      </p:pic>
    </p:spTree>
    <p:extLst>
      <p:ext uri="{BB962C8B-B14F-4D97-AF65-F5344CB8AC3E}">
        <p14:creationId xmlns:p14="http://schemas.microsoft.com/office/powerpoint/2010/main" val="32401838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8649" y="567285"/>
            <a:ext cx="11211464" cy="3970318"/>
          </a:xfrm>
          <a:prstGeom prst="rect">
            <a:avLst/>
          </a:prstGeom>
        </p:spPr>
        <p:txBody>
          <a:bodyPr wrap="square">
            <a:spAutoFit/>
          </a:bodyPr>
          <a:lstStyle/>
          <a:p>
            <a:pPr marL="285750" indent="-285750">
              <a:buFont typeface="Wingdings" panose="05000000000000000000" pitchFamily="2" charset="2"/>
              <a:buChar char="Ø"/>
            </a:pPr>
            <a:r>
              <a:rPr lang="en-US" sz="3600" b="1" dirty="0"/>
              <a:t>Whether Statements made by third party about accommodation entry/transaction lead to attachment and confiscation of property under any law?</a:t>
            </a:r>
          </a:p>
          <a:p>
            <a:pPr marL="285750" indent="-285750">
              <a:buFont typeface="Wingdings" panose="05000000000000000000" pitchFamily="2" charset="2"/>
              <a:buChar char="Ø"/>
            </a:pPr>
            <a:endParaRPr lang="en-US" sz="3600" dirty="0"/>
          </a:p>
          <a:p>
            <a:pPr marL="285750" indent="-285750">
              <a:buFont typeface="Wingdings" panose="05000000000000000000" pitchFamily="2" charset="2"/>
              <a:buChar char="Ø"/>
            </a:pPr>
            <a:r>
              <a:rPr lang="en-US" sz="3600" dirty="0"/>
              <a:t> </a:t>
            </a:r>
            <a:r>
              <a:rPr lang="en-US" sz="3600" b="1" dirty="0"/>
              <a:t>Can property gifted out of </a:t>
            </a:r>
            <a:r>
              <a:rPr lang="en-US" sz="3600" b="1" dirty="0" err="1"/>
              <a:t>Benami</a:t>
            </a:r>
            <a:r>
              <a:rPr lang="en-US" sz="3600" b="1" dirty="0"/>
              <a:t>, Money Laundering &amp; Black Money transaction be confiscated and recovered ?</a:t>
            </a:r>
          </a:p>
        </p:txBody>
      </p:sp>
      <p:pic>
        <p:nvPicPr>
          <p:cNvPr id="4" name="Picture 3"/>
          <p:cNvPicPr>
            <a:picLocks noChangeAspect="1"/>
          </p:cNvPicPr>
          <p:nvPr/>
        </p:nvPicPr>
        <p:blipFill>
          <a:blip r:embed="rId2"/>
          <a:stretch>
            <a:fillRect/>
          </a:stretch>
        </p:blipFill>
        <p:spPr>
          <a:xfrm>
            <a:off x="9758417" y="5615189"/>
            <a:ext cx="2450008" cy="703446"/>
          </a:xfrm>
          <a:prstGeom prst="rect">
            <a:avLst/>
          </a:prstGeom>
        </p:spPr>
      </p:pic>
    </p:spTree>
    <p:extLst>
      <p:ext uri="{BB962C8B-B14F-4D97-AF65-F5344CB8AC3E}">
        <p14:creationId xmlns:p14="http://schemas.microsoft.com/office/powerpoint/2010/main" val="2073923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1177" y="714887"/>
            <a:ext cx="10322944" cy="2554545"/>
          </a:xfrm>
          <a:prstGeom prst="rect">
            <a:avLst/>
          </a:prstGeom>
        </p:spPr>
        <p:txBody>
          <a:bodyPr wrap="square">
            <a:spAutoFit/>
          </a:bodyPr>
          <a:lstStyle/>
          <a:p>
            <a:pPr marL="285750" indent="-285750">
              <a:buFont typeface="Wingdings" panose="05000000000000000000" pitchFamily="2" charset="2"/>
              <a:buChar char="Ø"/>
            </a:pPr>
            <a:r>
              <a:rPr lang="en-US" sz="4000" b="1" dirty="0"/>
              <a:t>Can defaults in bank loans obtains through fraud can be covered under Money Laundering or any other Law?</a:t>
            </a:r>
          </a:p>
          <a:p>
            <a:endParaRPr lang="en-US" sz="4000" b="1" dirty="0"/>
          </a:p>
        </p:txBody>
      </p:sp>
      <p:pic>
        <p:nvPicPr>
          <p:cNvPr id="4" name="Picture 3"/>
          <p:cNvPicPr>
            <a:picLocks noChangeAspect="1"/>
          </p:cNvPicPr>
          <p:nvPr/>
        </p:nvPicPr>
        <p:blipFill>
          <a:blip r:embed="rId2"/>
          <a:stretch>
            <a:fillRect/>
          </a:stretch>
        </p:blipFill>
        <p:spPr>
          <a:xfrm>
            <a:off x="9758417" y="5615189"/>
            <a:ext cx="2450008" cy="703446"/>
          </a:xfrm>
          <a:prstGeom prst="rect">
            <a:avLst/>
          </a:prstGeom>
        </p:spPr>
      </p:pic>
    </p:spTree>
    <p:extLst>
      <p:ext uri="{BB962C8B-B14F-4D97-AF65-F5344CB8AC3E}">
        <p14:creationId xmlns:p14="http://schemas.microsoft.com/office/powerpoint/2010/main" val="1737461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102" y="-548957"/>
            <a:ext cx="8229600" cy="5486400"/>
          </a:xfrm>
        </p:spPr>
        <p:txBody>
          <a:bodyPr>
            <a:noAutofit/>
          </a:bodyPr>
          <a:lstStyle/>
          <a:p>
            <a:pPr lvl="1" algn="just">
              <a:buFont typeface="Wingdings" pitchFamily="2" charset="2"/>
              <a:buChar char="v"/>
            </a:pPr>
            <a:endParaRPr lang="en-US" sz="3000" b="1" u="sng" dirty="0"/>
          </a:p>
          <a:p>
            <a:pPr lvl="1" algn="just">
              <a:buFont typeface="Wingdings" pitchFamily="2" charset="2"/>
              <a:buChar char="v"/>
            </a:pPr>
            <a:r>
              <a:rPr lang="en-US" sz="3000" b="1" u="sng" dirty="0"/>
              <a:t>MONEY LAUNDERING:</a:t>
            </a:r>
          </a:p>
          <a:p>
            <a:pPr algn="just">
              <a:buNone/>
            </a:pPr>
            <a:endParaRPr lang="en-US" sz="3200" dirty="0"/>
          </a:p>
          <a:p>
            <a:pPr algn="just">
              <a:buNone/>
            </a:pPr>
            <a:r>
              <a:rPr lang="en-US" sz="3200" dirty="0"/>
              <a:t>   The PMLA defines the offence of Money Laundering u/s 3 as “Whosoever directly or indirectly attempts to indulge or knowingly assists or knowingly is a party or is actually involved in any process or activity connected with the proceeds of crime including its concealment, possession, acquisition or use </a:t>
            </a:r>
            <a:r>
              <a:rPr lang="en-US" sz="3200" dirty="0">
                <a:solidFill>
                  <a:srgbClr val="FF0000"/>
                </a:solidFill>
              </a:rPr>
              <a:t>and</a:t>
            </a:r>
            <a:r>
              <a:rPr lang="en-US" sz="3200" dirty="0"/>
              <a:t> projecting or claiming as untainted property shall be guilty of offence of Money Laundering”.</a:t>
            </a:r>
          </a:p>
        </p:txBody>
      </p:sp>
      <p:pic>
        <p:nvPicPr>
          <p:cNvPr id="4" name="Picture 3"/>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21984587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p:cNvPicPr>
            <a:picLocks noChangeAspect="1"/>
          </p:cNvPicPr>
          <p:nvPr/>
        </p:nvPicPr>
        <p:blipFill>
          <a:blip r:embed="rId3"/>
          <a:srcRect l="2159" r="1830"/>
          <a:stretch>
            <a:fillRect/>
          </a:stretch>
        </p:blipFill>
        <p:spPr bwMode="auto">
          <a:xfrm>
            <a:off x="506439" y="6393"/>
            <a:ext cx="8673897" cy="6732032"/>
          </a:xfrm>
          <a:prstGeom prst="rect">
            <a:avLst/>
          </a:prstGeom>
          <a:noFill/>
          <a:ln w="9525">
            <a:noFill/>
            <a:miter lim="800000"/>
            <a:headEnd/>
            <a:tailEnd/>
          </a:ln>
        </p:spPr>
      </p:pic>
      <p:pic>
        <p:nvPicPr>
          <p:cNvPr id="4" name="Picture 3"/>
          <p:cNvPicPr>
            <a:picLocks noChangeAspect="1"/>
          </p:cNvPicPr>
          <p:nvPr/>
        </p:nvPicPr>
        <p:blipFill>
          <a:blip r:embed="rId4"/>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710584989"/>
      </p:ext>
    </p:extLst>
  </p:cSld>
  <p:clrMapOvr>
    <a:masterClrMapping/>
  </p:clrMapOvr>
  <p:transition>
    <p:cut/>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p:cNvPicPr>
          <p:nvPr/>
        </p:nvPicPr>
        <p:blipFill>
          <a:blip r:embed="rId2"/>
          <a:srcRect l="2480" r="2119"/>
          <a:stretch>
            <a:fillRect/>
          </a:stretch>
        </p:blipFill>
        <p:spPr bwMode="auto">
          <a:xfrm>
            <a:off x="406994" y="102441"/>
            <a:ext cx="8608051" cy="6485927"/>
          </a:xfrm>
          <a:prstGeom prst="rect">
            <a:avLst/>
          </a:prstGeom>
          <a:noFill/>
          <a:ln w="9525">
            <a:noFill/>
            <a:miter lim="800000"/>
            <a:headEnd/>
            <a:tailEnd/>
          </a:ln>
        </p:spPr>
      </p:pic>
      <p:pic>
        <p:nvPicPr>
          <p:cNvPr id="4" name="Picture 3"/>
          <p:cNvPicPr>
            <a:picLocks noChangeAspect="1"/>
          </p:cNvPicPr>
          <p:nvPr/>
        </p:nvPicPr>
        <p:blipFill>
          <a:blip r:embed="rId3"/>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3907956067"/>
      </p:ext>
    </p:extLst>
  </p:cSld>
  <p:clrMapOvr>
    <a:masterClrMapping/>
  </p:clrMapOvr>
  <p:transition>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047" y="3"/>
            <a:ext cx="7491471" cy="6857997"/>
          </a:xfrm>
          <a:prstGeom prst="rect">
            <a:avLst/>
          </a:prstGeom>
        </p:spPr>
      </p:pic>
      <p:pic>
        <p:nvPicPr>
          <p:cNvPr id="6" name="Picture 5"/>
          <p:cNvPicPr>
            <a:picLocks noChangeAspect="1"/>
          </p:cNvPicPr>
          <p:nvPr/>
        </p:nvPicPr>
        <p:blipFill>
          <a:blip r:embed="rId3"/>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344788113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667" y="203200"/>
            <a:ext cx="8596668" cy="1320800"/>
          </a:xfrm>
        </p:spPr>
        <p:txBody>
          <a:bodyPr>
            <a:normAutofit/>
          </a:bodyPr>
          <a:lstStyle/>
          <a:p>
            <a:r>
              <a:rPr lang="en-US" b="1" dirty="0">
                <a:solidFill>
                  <a:srgbClr val="C00000"/>
                </a:solidFill>
                <a:latin typeface="Times New Roman" panose="02020603050405020304" pitchFamily="18" charset="0"/>
                <a:cs typeface="Times New Roman" panose="02020603050405020304" pitchFamily="18" charset="0"/>
              </a:rPr>
              <a:t>PROCESS OF MONEY LAUNDERING</a:t>
            </a:r>
          </a:p>
        </p:txBody>
      </p:sp>
      <p:cxnSp>
        <p:nvCxnSpPr>
          <p:cNvPr id="5" name="Straight Arrow Connector 4"/>
          <p:cNvCxnSpPr/>
          <p:nvPr/>
        </p:nvCxnSpPr>
        <p:spPr>
          <a:xfrm rot="10800000" flipV="1">
            <a:off x="1837007" y="1012341"/>
            <a:ext cx="19812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933745" y="1012342"/>
            <a:ext cx="2895600" cy="1524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21799" y="2634282"/>
            <a:ext cx="3810000" cy="3581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856851" y="2634282"/>
            <a:ext cx="3505200" cy="3581400"/>
          </a:xfrm>
          <a:prstGeom prst="rect">
            <a:avLst/>
          </a:prstGeom>
          <a:solidFill>
            <a:schemeClr val="bg2">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40899" y="2852173"/>
            <a:ext cx="2971800" cy="3046988"/>
          </a:xfrm>
          <a:prstGeom prst="rect">
            <a:avLst/>
          </a:prstGeom>
          <a:noFill/>
        </p:spPr>
        <p:txBody>
          <a:bodyPr wrap="square" rtlCol="0">
            <a:spAutoFit/>
          </a:bodyPr>
          <a:lstStyle/>
          <a:p>
            <a:r>
              <a:rPr lang="en-US" sz="2400" b="1" u="sng" dirty="0">
                <a:solidFill>
                  <a:srgbClr val="C00000"/>
                </a:solidFill>
              </a:rPr>
              <a:t>STAGE –I</a:t>
            </a:r>
          </a:p>
          <a:p>
            <a:r>
              <a:rPr lang="en-US" sz="2400" dirty="0">
                <a:solidFill>
                  <a:schemeClr val="accent2">
                    <a:lumMod val="50000"/>
                  </a:schemeClr>
                </a:solidFill>
              </a:rPr>
              <a:t>COMMISSION OF THE SCHEDULED OFFENCE</a:t>
            </a:r>
          </a:p>
          <a:p>
            <a:endParaRPr lang="en-US" sz="2400" dirty="0"/>
          </a:p>
          <a:p>
            <a:r>
              <a:rPr lang="en-US" sz="2400" b="1" u="sng" dirty="0">
                <a:solidFill>
                  <a:srgbClr val="C00000"/>
                </a:solidFill>
              </a:rPr>
              <a:t>STAGE-II</a:t>
            </a:r>
          </a:p>
          <a:p>
            <a:r>
              <a:rPr lang="en-US" sz="2400" dirty="0">
                <a:solidFill>
                  <a:schemeClr val="accent2">
                    <a:lumMod val="50000"/>
                  </a:schemeClr>
                </a:solidFill>
              </a:rPr>
              <a:t>GENERATION OF PROCEEDS OF CRIME </a:t>
            </a:r>
          </a:p>
        </p:txBody>
      </p:sp>
      <p:sp>
        <p:nvSpPr>
          <p:cNvPr id="11" name="TextBox 10"/>
          <p:cNvSpPr txBox="1"/>
          <p:nvPr/>
        </p:nvSpPr>
        <p:spPr>
          <a:xfrm>
            <a:off x="6290603" y="3215640"/>
            <a:ext cx="2895600" cy="2677656"/>
          </a:xfrm>
          <a:prstGeom prst="rect">
            <a:avLst/>
          </a:prstGeom>
          <a:noFill/>
        </p:spPr>
        <p:txBody>
          <a:bodyPr wrap="square" rtlCol="0">
            <a:spAutoFit/>
          </a:bodyPr>
          <a:lstStyle/>
          <a:p>
            <a:r>
              <a:rPr lang="en-US" sz="2400" b="1" u="sng" dirty="0">
                <a:solidFill>
                  <a:srgbClr val="C00000"/>
                </a:solidFill>
              </a:rPr>
              <a:t>STAGE-III</a:t>
            </a:r>
          </a:p>
          <a:p>
            <a:pPr algn="just"/>
            <a:r>
              <a:rPr lang="en-US" sz="2400" dirty="0">
                <a:solidFill>
                  <a:schemeClr val="accent2">
                    <a:lumMod val="50000"/>
                  </a:schemeClr>
                </a:solidFill>
              </a:rPr>
              <a:t>COMMISSION OF MONEY LAUNDERING BY:</a:t>
            </a:r>
          </a:p>
          <a:p>
            <a:pPr algn="just"/>
            <a:r>
              <a:rPr lang="en-US" sz="2400" dirty="0">
                <a:solidFill>
                  <a:schemeClr val="accent2">
                    <a:lumMod val="50000"/>
                  </a:schemeClr>
                </a:solidFill>
              </a:rPr>
              <a:t>PLACEMENT </a:t>
            </a:r>
          </a:p>
          <a:p>
            <a:pPr algn="just"/>
            <a:r>
              <a:rPr lang="en-US" sz="2400" dirty="0">
                <a:solidFill>
                  <a:schemeClr val="accent2">
                    <a:lumMod val="50000"/>
                  </a:schemeClr>
                </a:solidFill>
              </a:rPr>
              <a:t>LAYERING</a:t>
            </a:r>
          </a:p>
          <a:p>
            <a:pPr algn="just"/>
            <a:r>
              <a:rPr lang="en-US" sz="2400" dirty="0">
                <a:solidFill>
                  <a:schemeClr val="accent2">
                    <a:lumMod val="50000"/>
                  </a:schemeClr>
                </a:solidFill>
              </a:rPr>
              <a:t>INTEGRATION</a:t>
            </a:r>
          </a:p>
        </p:txBody>
      </p:sp>
      <p:pic>
        <p:nvPicPr>
          <p:cNvPr id="13" name="Picture 12"/>
          <p:cNvPicPr>
            <a:picLocks noChangeAspect="1"/>
          </p:cNvPicPr>
          <p:nvPr/>
        </p:nvPicPr>
        <p:blipFill>
          <a:blip r:embed="rId2"/>
          <a:stretch>
            <a:fillRect/>
          </a:stretch>
        </p:blipFill>
        <p:spPr>
          <a:xfrm>
            <a:off x="9619955" y="5893296"/>
            <a:ext cx="2450008" cy="779026"/>
          </a:xfrm>
          <a:prstGeom prst="rect">
            <a:avLst/>
          </a:prstGeom>
        </p:spPr>
      </p:pic>
    </p:spTree>
    <p:extLst>
      <p:ext uri="{BB962C8B-B14F-4D97-AF65-F5344CB8AC3E}">
        <p14:creationId xmlns:p14="http://schemas.microsoft.com/office/powerpoint/2010/main" val="31590501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9230" y="599112"/>
            <a:ext cx="8229600" cy="4782640"/>
          </a:xfrm>
        </p:spPr>
        <p:txBody>
          <a:bodyPr>
            <a:normAutofit/>
          </a:bodyPr>
          <a:lstStyle/>
          <a:p>
            <a:pPr algn="ctr">
              <a:buNone/>
            </a:pPr>
            <a:r>
              <a:rPr lang="en-US" sz="2400" b="1" dirty="0">
                <a:solidFill>
                  <a:srgbClr val="C00000"/>
                </a:solidFill>
              </a:rPr>
              <a:t>MONEY LAUNDERING INVOLVES 3 STAGES </a:t>
            </a:r>
          </a:p>
        </p:txBody>
      </p:sp>
      <p:graphicFrame>
        <p:nvGraphicFramePr>
          <p:cNvPr id="11" name="Diagram 10"/>
          <p:cNvGraphicFramePr/>
          <p:nvPr>
            <p:extLst>
              <p:ext uri="{D42A27DB-BD31-4B8C-83A1-F6EECF244321}">
                <p14:modId xmlns:p14="http://schemas.microsoft.com/office/powerpoint/2010/main" val="1394822389"/>
              </p:ext>
            </p:extLst>
          </p:nvPr>
        </p:nvGraphicFramePr>
        <p:xfrm>
          <a:off x="1301263" y="1676400"/>
          <a:ext cx="8153400" cy="474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41843555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0024" y="486507"/>
            <a:ext cx="8229600" cy="5769914"/>
          </a:xfrm>
        </p:spPr>
        <p:txBody>
          <a:bodyPr>
            <a:normAutofit/>
          </a:bodyPr>
          <a:lstStyle/>
          <a:p>
            <a:pPr marL="0" indent="0" algn="just">
              <a:buNone/>
            </a:pPr>
            <a:r>
              <a:rPr lang="en-US" sz="3200" b="1" dirty="0">
                <a:solidFill>
                  <a:srgbClr val="C00000"/>
                </a:solidFill>
              </a:rPr>
              <a:t>	</a:t>
            </a:r>
            <a:r>
              <a:rPr lang="en-US" sz="3200" b="1" u="sng" dirty="0">
                <a:solidFill>
                  <a:srgbClr val="C00000"/>
                </a:solidFill>
              </a:rPr>
              <a:t>PROCEEDS OF CRIME 2 (1)(u)</a:t>
            </a:r>
            <a:r>
              <a:rPr lang="en-US" sz="3200" b="1" dirty="0">
                <a:solidFill>
                  <a:srgbClr val="C00000"/>
                </a:solidFill>
              </a:rPr>
              <a:t>:</a:t>
            </a:r>
          </a:p>
          <a:p>
            <a:pPr algn="just">
              <a:buNone/>
            </a:pPr>
            <a:r>
              <a:rPr lang="en-US" sz="3200" b="1" dirty="0"/>
              <a:t>	It is defined as: </a:t>
            </a:r>
          </a:p>
          <a:p>
            <a:pPr algn="just">
              <a:buNone/>
            </a:pPr>
            <a:r>
              <a:rPr lang="en-US" sz="3200" dirty="0"/>
              <a:t>“proceeds of crime” means any property derived or obtained, directly or indirectly, by any person as a result of criminal activity relating to a </a:t>
            </a:r>
            <a:r>
              <a:rPr lang="en-US" sz="3200" b="1" i="1" u="sng" dirty="0"/>
              <a:t>scheduled offence</a:t>
            </a:r>
            <a:r>
              <a:rPr lang="en-US" sz="3200" dirty="0"/>
              <a:t> or the value of any such property </a:t>
            </a:r>
            <a:r>
              <a:rPr lang="en-US" sz="3200" b="1" dirty="0"/>
              <a:t>or</a:t>
            </a:r>
            <a:r>
              <a:rPr lang="en-US" sz="3200" dirty="0"/>
              <a:t> where such property is taken or held outside the country, then the property equivalent in the value held within the country or abroad;</a:t>
            </a:r>
          </a:p>
          <a:p>
            <a:endParaRPr lang="en-US" sz="3200" dirty="0"/>
          </a:p>
        </p:txBody>
      </p:sp>
      <p:pic>
        <p:nvPicPr>
          <p:cNvPr id="4" name="Picture 3"/>
          <p:cNvPicPr>
            <a:picLocks noChangeAspect="1"/>
          </p:cNvPicPr>
          <p:nvPr/>
        </p:nvPicPr>
        <p:blipFill>
          <a:blip r:embed="rId2"/>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226129421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0363" y="469232"/>
            <a:ext cx="8841660" cy="5991725"/>
          </a:xfrm>
        </p:spPr>
        <p:txBody>
          <a:bodyPr>
            <a:normAutofit lnSpcReduction="10000"/>
          </a:bodyPr>
          <a:lstStyle/>
          <a:p>
            <a:pPr marL="0" indent="0">
              <a:buNone/>
            </a:pPr>
            <a:r>
              <a:rPr lang="en-US" sz="3200" b="1" dirty="0">
                <a:solidFill>
                  <a:srgbClr val="C00000"/>
                </a:solidFill>
              </a:rPr>
              <a:t>		SCHEDULED OFFENCE</a:t>
            </a:r>
          </a:p>
          <a:p>
            <a:pPr marL="0" indent="0">
              <a:buNone/>
            </a:pPr>
            <a:endParaRPr lang="en-US" sz="3200" b="1" dirty="0">
              <a:solidFill>
                <a:srgbClr val="C00000"/>
              </a:solidFill>
            </a:endParaRPr>
          </a:p>
          <a:p>
            <a:pPr algn="just">
              <a:buClr>
                <a:srgbClr val="C00000"/>
              </a:buClr>
            </a:pPr>
            <a:r>
              <a:rPr lang="en-US" sz="3200" dirty="0"/>
              <a:t>The Scheduled Offences are the offences as prescribed in the schedule to the PMLA, which is divided in 3 parts i.e. Part ‘A’ ‘B’ ‘C’.</a:t>
            </a:r>
          </a:p>
          <a:p>
            <a:pPr algn="just">
              <a:buClr>
                <a:srgbClr val="C00000"/>
              </a:buClr>
            </a:pPr>
            <a:r>
              <a:rPr lang="en-US" sz="3200" dirty="0"/>
              <a:t>The Schedule Offence is the genesis of the offence of Money laundering, as there cannot be any offence of Money Laundering unless and until an Offence provided in the Schedule of the PMLA has been first committed. </a:t>
            </a:r>
          </a:p>
        </p:txBody>
      </p:sp>
      <p:pic>
        <p:nvPicPr>
          <p:cNvPr id="4" name="Picture 3"/>
          <p:cNvPicPr>
            <a:picLocks noChangeAspect="1"/>
          </p:cNvPicPr>
          <p:nvPr/>
        </p:nvPicPr>
        <p:blipFill>
          <a:blip r:embed="rId3"/>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266349394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4251" y="1272263"/>
            <a:ext cx="9011648" cy="5702968"/>
          </a:xfrm>
        </p:spPr>
        <p:txBody>
          <a:bodyPr>
            <a:normAutofit/>
          </a:bodyPr>
          <a:lstStyle/>
          <a:p>
            <a:pPr algn="just">
              <a:buClr>
                <a:srgbClr val="C00000"/>
              </a:buClr>
            </a:pPr>
            <a:r>
              <a:rPr lang="en-US" sz="2800" b="1" u="sng" dirty="0">
                <a:latin typeface="Times New Roman" panose="02020603050405020304" pitchFamily="18" charset="0"/>
                <a:cs typeface="Times New Roman" panose="02020603050405020304" pitchFamily="18" charset="0"/>
              </a:rPr>
              <a:t>Section 24:-</a:t>
            </a:r>
            <a:r>
              <a:rPr lang="en-US" sz="2800" b="1" dirty="0">
                <a:latin typeface="Times New Roman" panose="02020603050405020304" pitchFamily="18" charset="0"/>
                <a:cs typeface="Times New Roman" panose="02020603050405020304" pitchFamily="18" charset="0"/>
              </a:rPr>
              <a:t> “In any proceedings relating to proceeds of crime under this act- </a:t>
            </a:r>
          </a:p>
          <a:p>
            <a:pPr algn="just">
              <a:buClr>
                <a:srgbClr val="C00000"/>
              </a:buClr>
              <a:buNone/>
            </a:pPr>
            <a:r>
              <a:rPr lang="en-US" sz="2800" b="1" dirty="0">
                <a:latin typeface="Times New Roman" panose="02020603050405020304" pitchFamily="18" charset="0"/>
                <a:cs typeface="Times New Roman" panose="02020603050405020304" pitchFamily="18" charset="0"/>
              </a:rPr>
              <a:t>	a) in case of person charged with offence of Money Laundering, the authority or the court shall unless the contrary is proved, presume that such proceeds of crime are involved in Money Laundering.</a:t>
            </a:r>
          </a:p>
          <a:p>
            <a:pPr algn="just">
              <a:buClr>
                <a:srgbClr val="C00000"/>
              </a:buClr>
              <a:buNone/>
            </a:pPr>
            <a:r>
              <a:rPr lang="en-US" sz="2800" b="1" dirty="0">
                <a:latin typeface="Times New Roman" panose="02020603050405020304" pitchFamily="18" charset="0"/>
                <a:cs typeface="Times New Roman" panose="02020603050405020304" pitchFamily="18" charset="0"/>
              </a:rPr>
              <a:t>	b) in case of any other person the authority or court may presume that such proceeds of crime are involved in Money Laundering.”</a:t>
            </a:r>
          </a:p>
        </p:txBody>
      </p:sp>
      <p:sp>
        <p:nvSpPr>
          <p:cNvPr id="4" name="TextBox 3"/>
          <p:cNvSpPr txBox="1"/>
          <p:nvPr/>
        </p:nvSpPr>
        <p:spPr>
          <a:xfrm>
            <a:off x="564251" y="281356"/>
            <a:ext cx="8251503" cy="646331"/>
          </a:xfrm>
          <a:prstGeom prst="rect">
            <a:avLst/>
          </a:prstGeom>
          <a:noFill/>
        </p:spPr>
        <p:txBody>
          <a:bodyPr wrap="square" rtlCol="0">
            <a:spAutoFit/>
          </a:bodyPr>
          <a:lstStyle/>
          <a:p>
            <a:pPr algn="ctr"/>
            <a:r>
              <a:rPr lang="en-US" sz="3600" b="1" dirty="0">
                <a:solidFill>
                  <a:srgbClr val="C00000"/>
                </a:solidFill>
                <a:latin typeface="Times New Roman" panose="02020603050405020304" pitchFamily="18" charset="0"/>
                <a:cs typeface="Times New Roman" panose="02020603050405020304" pitchFamily="18" charset="0"/>
              </a:rPr>
              <a:t>REVERSE BURDEN OF PROOF</a:t>
            </a:r>
            <a:endParaRPr lang="en-IN" sz="3600" b="1" dirty="0">
              <a:solidFill>
                <a:srgbClr val="C0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9413747" y="5748384"/>
            <a:ext cx="2450008" cy="779026"/>
          </a:xfrm>
          <a:prstGeom prst="rect">
            <a:avLst/>
          </a:prstGeom>
        </p:spPr>
      </p:pic>
    </p:spTree>
    <p:extLst>
      <p:ext uri="{BB962C8B-B14F-4D97-AF65-F5344CB8AC3E}">
        <p14:creationId xmlns:p14="http://schemas.microsoft.com/office/powerpoint/2010/main" val="34055312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40550" y="181649"/>
            <a:ext cx="4903934" cy="861774"/>
          </a:xfrm>
          <a:prstGeom prst="rect">
            <a:avLst/>
          </a:prstGeom>
          <a:noFill/>
        </p:spPr>
        <p:txBody>
          <a:bodyPr wrap="square" rtlCol="0">
            <a:spAutoFit/>
          </a:bodyPr>
          <a:lstStyle/>
          <a:p>
            <a:r>
              <a:rPr lang="en-IN" sz="5000" b="1" dirty="0">
                <a:solidFill>
                  <a:schemeClr val="tx2"/>
                </a:solidFill>
                <a:latin typeface="+mj-lt"/>
                <a:ea typeface="+mj-ea"/>
                <a:cs typeface="+mj-cs"/>
              </a:rPr>
              <a:t>WEB OF ACTIONS </a:t>
            </a:r>
          </a:p>
        </p:txBody>
      </p:sp>
      <p:sp>
        <p:nvSpPr>
          <p:cNvPr id="4" name="Rectangle 3"/>
          <p:cNvSpPr/>
          <p:nvPr/>
        </p:nvSpPr>
        <p:spPr>
          <a:xfrm>
            <a:off x="1180170" y="919331"/>
            <a:ext cx="2354007" cy="13212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Investigation/Search by Income Tax/Police/CBI/NCB/</a:t>
            </a:r>
          </a:p>
          <a:p>
            <a:pPr algn="ctr"/>
            <a:r>
              <a:rPr lang="en-IN" dirty="0"/>
              <a:t>Forest </a:t>
            </a:r>
            <a:r>
              <a:rPr lang="en-IN" dirty="0" err="1"/>
              <a:t>Deptt</a:t>
            </a:r>
            <a:r>
              <a:rPr lang="en-IN" dirty="0"/>
              <a:t>.</a:t>
            </a:r>
          </a:p>
        </p:txBody>
      </p:sp>
      <p:cxnSp>
        <p:nvCxnSpPr>
          <p:cNvPr id="6" name="Straight Arrow Connector 5"/>
          <p:cNvCxnSpPr/>
          <p:nvPr/>
        </p:nvCxnSpPr>
        <p:spPr>
          <a:xfrm>
            <a:off x="2356100" y="2237762"/>
            <a:ext cx="0" cy="4572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131566" y="2719283"/>
            <a:ext cx="2449068" cy="12737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Complaint for Scheduled Offence</a:t>
            </a:r>
          </a:p>
          <a:p>
            <a:pPr algn="ctr"/>
            <a:r>
              <a:rPr lang="en-IN" dirty="0"/>
              <a:t>(Charge sheet) filed in the Jurisdictional Court</a:t>
            </a:r>
          </a:p>
        </p:txBody>
      </p:sp>
      <p:cxnSp>
        <p:nvCxnSpPr>
          <p:cNvPr id="9" name="Straight Arrow Connector 8"/>
          <p:cNvCxnSpPr/>
          <p:nvPr/>
        </p:nvCxnSpPr>
        <p:spPr>
          <a:xfrm flipV="1">
            <a:off x="3635017" y="1596468"/>
            <a:ext cx="2857500" cy="3838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6781800" y="1084968"/>
            <a:ext cx="2438400" cy="7728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Investigation by Enforcement Directorate</a:t>
            </a:r>
          </a:p>
        </p:txBody>
      </p:sp>
      <p:cxnSp>
        <p:nvCxnSpPr>
          <p:cNvPr id="12" name="Straight Connector 11"/>
          <p:cNvCxnSpPr/>
          <p:nvPr/>
        </p:nvCxnSpPr>
        <p:spPr>
          <a:xfrm flipH="1">
            <a:off x="2349312" y="3854414"/>
            <a:ext cx="5715" cy="507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2334220" y="4364996"/>
            <a:ext cx="1246414"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3626021" y="4027311"/>
            <a:ext cx="1828800" cy="4290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Special Court</a:t>
            </a:r>
          </a:p>
        </p:txBody>
      </p:sp>
      <p:cxnSp>
        <p:nvCxnSpPr>
          <p:cNvPr id="19" name="Straight Connector 18"/>
          <p:cNvCxnSpPr>
            <a:stCxn id="17" idx="2"/>
          </p:cNvCxnSpPr>
          <p:nvPr/>
        </p:nvCxnSpPr>
        <p:spPr>
          <a:xfrm>
            <a:off x="4540421" y="4456341"/>
            <a:ext cx="0" cy="203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322438" y="4656217"/>
            <a:ext cx="2819400" cy="13127"/>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322438" y="4687765"/>
            <a:ext cx="0" cy="3557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6135882" y="4662780"/>
            <a:ext cx="5956" cy="28937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6" name="Rectangle 35"/>
          <p:cNvSpPr/>
          <p:nvPr/>
        </p:nvSpPr>
        <p:spPr>
          <a:xfrm>
            <a:off x="2168394" y="5043545"/>
            <a:ext cx="2514600" cy="5368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Conviction for Scheduled Offence</a:t>
            </a:r>
          </a:p>
        </p:txBody>
      </p:sp>
      <p:sp>
        <p:nvSpPr>
          <p:cNvPr id="37" name="Rectangle 36"/>
          <p:cNvSpPr/>
          <p:nvPr/>
        </p:nvSpPr>
        <p:spPr>
          <a:xfrm>
            <a:off x="4930417" y="4958721"/>
            <a:ext cx="3124200" cy="55156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Conviction for Offence of Money Laundering</a:t>
            </a:r>
          </a:p>
        </p:txBody>
      </p:sp>
      <p:cxnSp>
        <p:nvCxnSpPr>
          <p:cNvPr id="39" name="Straight Arrow Connector 38"/>
          <p:cNvCxnSpPr/>
          <p:nvPr/>
        </p:nvCxnSpPr>
        <p:spPr>
          <a:xfrm>
            <a:off x="6492517" y="5558210"/>
            <a:ext cx="0" cy="2510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ectangle 40"/>
          <p:cNvSpPr/>
          <p:nvPr/>
        </p:nvSpPr>
        <p:spPr>
          <a:xfrm>
            <a:off x="4808620" y="5826942"/>
            <a:ext cx="36576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Confiscation of Property involved in Money Laundering</a:t>
            </a:r>
          </a:p>
        </p:txBody>
      </p:sp>
      <p:cxnSp>
        <p:nvCxnSpPr>
          <p:cNvPr id="45" name="Straight Connector 44"/>
          <p:cNvCxnSpPr/>
          <p:nvPr/>
        </p:nvCxnSpPr>
        <p:spPr>
          <a:xfrm>
            <a:off x="8001000" y="1841652"/>
            <a:ext cx="0" cy="444348"/>
          </a:xfrm>
          <a:prstGeom prst="line">
            <a:avLst/>
          </a:prstGeom>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a:endCxn id="17" idx="0"/>
          </p:cNvCxnSpPr>
          <p:nvPr/>
        </p:nvCxnSpPr>
        <p:spPr>
          <a:xfrm flipH="1">
            <a:off x="4540421" y="2292312"/>
            <a:ext cx="3449271" cy="173499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8001000" y="2302403"/>
            <a:ext cx="1257300" cy="7851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Rectangle 51"/>
          <p:cNvSpPr/>
          <p:nvPr/>
        </p:nvSpPr>
        <p:spPr>
          <a:xfrm>
            <a:off x="8159890" y="3200051"/>
            <a:ext cx="2403348" cy="57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Adjudicating Authority</a:t>
            </a:r>
          </a:p>
        </p:txBody>
      </p:sp>
      <p:cxnSp>
        <p:nvCxnSpPr>
          <p:cNvPr id="56" name="Straight Connector 55"/>
          <p:cNvCxnSpPr>
            <a:stCxn id="52" idx="2"/>
          </p:cNvCxnSpPr>
          <p:nvPr/>
        </p:nvCxnSpPr>
        <p:spPr>
          <a:xfrm>
            <a:off x="9361564" y="3779114"/>
            <a:ext cx="0" cy="259963"/>
          </a:xfrm>
          <a:prstGeom prst="line">
            <a:avLst/>
          </a:prstGeom>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7904322" y="4063118"/>
            <a:ext cx="2793181" cy="5965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dirty="0"/>
              <a:t>Confirmation of Provisional Attachment </a:t>
            </a:r>
          </a:p>
        </p:txBody>
      </p:sp>
      <p:sp>
        <p:nvSpPr>
          <p:cNvPr id="63" name="TextBox 62"/>
          <p:cNvSpPr txBox="1"/>
          <p:nvPr/>
        </p:nvSpPr>
        <p:spPr>
          <a:xfrm rot="19995258">
            <a:off x="5057806" y="2872052"/>
            <a:ext cx="2156149" cy="369332"/>
          </a:xfrm>
          <a:prstGeom prst="rect">
            <a:avLst/>
          </a:prstGeom>
          <a:noFill/>
        </p:spPr>
        <p:txBody>
          <a:bodyPr wrap="square" rtlCol="0">
            <a:spAutoFit/>
          </a:bodyPr>
          <a:lstStyle/>
          <a:p>
            <a:r>
              <a:rPr lang="en-IN" dirty="0"/>
              <a:t>Complaint to Court</a:t>
            </a:r>
          </a:p>
        </p:txBody>
      </p:sp>
      <p:sp>
        <p:nvSpPr>
          <p:cNvPr id="64" name="TextBox 63"/>
          <p:cNvSpPr txBox="1"/>
          <p:nvPr/>
        </p:nvSpPr>
        <p:spPr>
          <a:xfrm rot="1946779">
            <a:off x="8269174" y="2196675"/>
            <a:ext cx="2063479" cy="923330"/>
          </a:xfrm>
          <a:prstGeom prst="rect">
            <a:avLst/>
          </a:prstGeom>
          <a:noFill/>
        </p:spPr>
        <p:txBody>
          <a:bodyPr wrap="square" rtlCol="0">
            <a:spAutoFit/>
          </a:bodyPr>
          <a:lstStyle/>
          <a:p>
            <a:r>
              <a:rPr lang="en-IN" dirty="0"/>
              <a:t>Provisional Attachment of Property (PAO)</a:t>
            </a:r>
          </a:p>
        </p:txBody>
      </p:sp>
      <p:pic>
        <p:nvPicPr>
          <p:cNvPr id="33" name="Picture 32"/>
          <p:cNvPicPr>
            <a:picLocks noChangeAspect="1"/>
          </p:cNvPicPr>
          <p:nvPr/>
        </p:nvPicPr>
        <p:blipFill>
          <a:blip r:embed="rId2"/>
          <a:stretch>
            <a:fillRect/>
          </a:stretch>
        </p:blipFill>
        <p:spPr>
          <a:xfrm>
            <a:off x="9758417" y="5539609"/>
            <a:ext cx="2450008" cy="779026"/>
          </a:xfrm>
          <a:prstGeom prst="rect">
            <a:avLst/>
          </a:prstGeom>
        </p:spPr>
      </p:pic>
    </p:spTree>
    <p:extLst>
      <p:ext uri="{BB962C8B-B14F-4D97-AF65-F5344CB8AC3E}">
        <p14:creationId xmlns:p14="http://schemas.microsoft.com/office/powerpoint/2010/main" val="123461175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k.jpg"/>
          <p:cNvPicPr>
            <a:picLocks noChangeAspect="1"/>
          </p:cNvPicPr>
          <p:nvPr/>
        </p:nvPicPr>
        <p:blipFill>
          <a:blip r:embed="rId2"/>
          <a:stretch>
            <a:fillRect/>
          </a:stretch>
        </p:blipFill>
        <p:spPr>
          <a:xfrm>
            <a:off x="873369" y="990600"/>
            <a:ext cx="2514600" cy="1752600"/>
          </a:xfrm>
          <a:prstGeom prst="rect">
            <a:avLst/>
          </a:prstGeom>
        </p:spPr>
      </p:pic>
      <p:sp>
        <p:nvSpPr>
          <p:cNvPr id="6" name="Right Arrow 5"/>
          <p:cNvSpPr/>
          <p:nvPr/>
        </p:nvSpPr>
        <p:spPr>
          <a:xfrm>
            <a:off x="3387969" y="1371600"/>
            <a:ext cx="2895600" cy="9906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C00000"/>
                </a:solidFill>
              </a:rPr>
              <a:t>LOAN  OBTAINED BY FRAUD</a:t>
            </a:r>
          </a:p>
        </p:txBody>
      </p:sp>
      <p:pic>
        <p:nvPicPr>
          <p:cNvPr id="7" name="Picture 6" descr="Register-Cleaning-Company-in-Singapore.jpg"/>
          <p:cNvPicPr>
            <a:picLocks noChangeAspect="1"/>
          </p:cNvPicPr>
          <p:nvPr/>
        </p:nvPicPr>
        <p:blipFill>
          <a:blip r:embed="rId3"/>
          <a:stretch>
            <a:fillRect/>
          </a:stretch>
        </p:blipFill>
        <p:spPr>
          <a:xfrm>
            <a:off x="6477000" y="1134428"/>
            <a:ext cx="2667000" cy="1600200"/>
          </a:xfrm>
          <a:prstGeom prst="rect">
            <a:avLst/>
          </a:prstGeom>
        </p:spPr>
      </p:pic>
      <p:sp>
        <p:nvSpPr>
          <p:cNvPr id="8" name="TextBox 7"/>
          <p:cNvSpPr txBox="1"/>
          <p:nvPr/>
        </p:nvSpPr>
        <p:spPr>
          <a:xfrm>
            <a:off x="1342292" y="501134"/>
            <a:ext cx="1219200" cy="369332"/>
          </a:xfrm>
          <a:prstGeom prst="rect">
            <a:avLst/>
          </a:prstGeom>
          <a:noFill/>
        </p:spPr>
        <p:txBody>
          <a:bodyPr wrap="square" rtlCol="0">
            <a:spAutoFit/>
          </a:bodyPr>
          <a:lstStyle/>
          <a:p>
            <a:r>
              <a:rPr lang="en-US" b="1" dirty="0">
                <a:solidFill>
                  <a:srgbClr val="C00000"/>
                </a:solidFill>
              </a:rPr>
              <a:t>BANK</a:t>
            </a:r>
          </a:p>
        </p:txBody>
      </p:sp>
      <p:sp>
        <p:nvSpPr>
          <p:cNvPr id="9" name="TextBox 8"/>
          <p:cNvSpPr txBox="1"/>
          <p:nvPr/>
        </p:nvSpPr>
        <p:spPr>
          <a:xfrm>
            <a:off x="7048500" y="705389"/>
            <a:ext cx="1524000" cy="369332"/>
          </a:xfrm>
          <a:prstGeom prst="rect">
            <a:avLst/>
          </a:prstGeom>
          <a:noFill/>
        </p:spPr>
        <p:txBody>
          <a:bodyPr wrap="square" rtlCol="0">
            <a:spAutoFit/>
          </a:bodyPr>
          <a:lstStyle/>
          <a:p>
            <a:r>
              <a:rPr lang="en-US" b="1" dirty="0">
                <a:solidFill>
                  <a:srgbClr val="C00000"/>
                </a:solidFill>
              </a:rPr>
              <a:t>COMPANY</a:t>
            </a:r>
          </a:p>
        </p:txBody>
      </p:sp>
      <p:pic>
        <p:nvPicPr>
          <p:cNvPr id="10" name="Picture 9" descr="house-kavE--621x414@LiveMint.jpg"/>
          <p:cNvPicPr>
            <a:picLocks noChangeAspect="1"/>
          </p:cNvPicPr>
          <p:nvPr/>
        </p:nvPicPr>
        <p:blipFill>
          <a:blip r:embed="rId4"/>
          <a:stretch>
            <a:fillRect/>
          </a:stretch>
        </p:blipFill>
        <p:spPr>
          <a:xfrm>
            <a:off x="7312269" y="5308110"/>
            <a:ext cx="1892808" cy="1402080"/>
          </a:xfrm>
          <a:prstGeom prst="rect">
            <a:avLst/>
          </a:prstGeom>
        </p:spPr>
      </p:pic>
      <p:sp>
        <p:nvSpPr>
          <p:cNvPr id="12" name="Down Arrow 11"/>
          <p:cNvSpPr/>
          <p:nvPr/>
        </p:nvSpPr>
        <p:spPr>
          <a:xfrm>
            <a:off x="7959970" y="2698945"/>
            <a:ext cx="1001151" cy="2286000"/>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6283569" y="2733262"/>
            <a:ext cx="2057400" cy="1754326"/>
          </a:xfrm>
          <a:prstGeom prst="rect">
            <a:avLst/>
          </a:prstGeom>
          <a:noFill/>
        </p:spPr>
        <p:txBody>
          <a:bodyPr wrap="square" rtlCol="0">
            <a:spAutoFit/>
          </a:bodyPr>
          <a:lstStyle/>
          <a:p>
            <a:r>
              <a:rPr lang="en-US" b="1" dirty="0">
                <a:solidFill>
                  <a:srgbClr val="C00000"/>
                </a:solidFill>
              </a:rPr>
              <a:t>PROPERTY ACQUIRED QUA BANK LOAN ACQUIRED THROUGH FRAUD</a:t>
            </a:r>
          </a:p>
        </p:txBody>
      </p:sp>
      <p:sp>
        <p:nvSpPr>
          <p:cNvPr id="14" name="TextBox 13"/>
          <p:cNvSpPr txBox="1"/>
          <p:nvPr/>
        </p:nvSpPr>
        <p:spPr>
          <a:xfrm>
            <a:off x="8924895" y="4927111"/>
            <a:ext cx="1524000" cy="369332"/>
          </a:xfrm>
          <a:prstGeom prst="rect">
            <a:avLst/>
          </a:prstGeom>
          <a:noFill/>
        </p:spPr>
        <p:txBody>
          <a:bodyPr wrap="square" rtlCol="0">
            <a:spAutoFit/>
          </a:bodyPr>
          <a:lstStyle/>
          <a:p>
            <a:r>
              <a:rPr lang="en-US" b="1" dirty="0">
                <a:solidFill>
                  <a:srgbClr val="C00000"/>
                </a:solidFill>
              </a:rPr>
              <a:t>PROPERTY</a:t>
            </a:r>
          </a:p>
        </p:txBody>
      </p:sp>
      <p:sp>
        <p:nvSpPr>
          <p:cNvPr id="15" name="TextBox 14"/>
          <p:cNvSpPr txBox="1"/>
          <p:nvPr/>
        </p:nvSpPr>
        <p:spPr>
          <a:xfrm>
            <a:off x="5372100" y="4984946"/>
            <a:ext cx="2209800" cy="923330"/>
          </a:xfrm>
          <a:prstGeom prst="rect">
            <a:avLst/>
          </a:prstGeom>
          <a:noFill/>
        </p:spPr>
        <p:txBody>
          <a:bodyPr wrap="square" rtlCol="0">
            <a:spAutoFit/>
          </a:bodyPr>
          <a:lstStyle/>
          <a:p>
            <a:r>
              <a:rPr lang="en-US" b="1" dirty="0">
                <a:solidFill>
                  <a:srgbClr val="C00000"/>
                </a:solidFill>
              </a:rPr>
              <a:t>PROPERTY IS THUS PROCEEDS OF CRIME</a:t>
            </a:r>
          </a:p>
        </p:txBody>
      </p:sp>
      <p:pic>
        <p:nvPicPr>
          <p:cNvPr id="17" name="Picture 16"/>
          <p:cNvPicPr>
            <a:picLocks noChangeAspect="1"/>
          </p:cNvPicPr>
          <p:nvPr/>
        </p:nvPicPr>
        <p:blipFill>
          <a:blip r:embed="rId5"/>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12917183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tc-chart.jpg"/>
          <p:cNvPicPr>
            <a:picLocks noChangeAspect="1"/>
          </p:cNvPicPr>
          <p:nvPr/>
        </p:nvPicPr>
        <p:blipFill>
          <a:blip r:embed="rId2" cstate="print"/>
          <a:stretch>
            <a:fillRect/>
          </a:stretch>
        </p:blipFill>
        <p:spPr>
          <a:xfrm>
            <a:off x="2133600" y="2667000"/>
            <a:ext cx="2209800" cy="1524000"/>
          </a:xfrm>
          <a:prstGeom prst="rect">
            <a:avLst/>
          </a:prstGeom>
        </p:spPr>
      </p:pic>
      <p:sp>
        <p:nvSpPr>
          <p:cNvPr id="8" name="TextBox 7"/>
          <p:cNvSpPr txBox="1"/>
          <p:nvPr/>
        </p:nvSpPr>
        <p:spPr>
          <a:xfrm>
            <a:off x="1828800" y="1524000"/>
            <a:ext cx="2971800" cy="923330"/>
          </a:xfrm>
          <a:prstGeom prst="rect">
            <a:avLst/>
          </a:prstGeom>
          <a:noFill/>
        </p:spPr>
        <p:txBody>
          <a:bodyPr wrap="square" rtlCol="0">
            <a:spAutoFit/>
          </a:bodyPr>
          <a:lstStyle/>
          <a:p>
            <a:pPr algn="just"/>
            <a:r>
              <a:rPr lang="en-US" dirty="0" err="1">
                <a:solidFill>
                  <a:srgbClr val="C00000"/>
                </a:solidFill>
              </a:rPr>
              <a:t>Bitcoin</a:t>
            </a:r>
            <a:r>
              <a:rPr lang="en-US" dirty="0">
                <a:solidFill>
                  <a:srgbClr val="C00000"/>
                </a:solidFill>
              </a:rPr>
              <a:t> scheme floated in the year 2015 which ended in the year 2017</a:t>
            </a:r>
          </a:p>
        </p:txBody>
      </p:sp>
      <p:pic>
        <p:nvPicPr>
          <p:cNvPr id="9" name="Picture 8" descr="71sEKw-lGOL._SX466_.jpg"/>
          <p:cNvPicPr>
            <a:picLocks noChangeAspect="1"/>
          </p:cNvPicPr>
          <p:nvPr/>
        </p:nvPicPr>
        <p:blipFill>
          <a:blip r:embed="rId3"/>
          <a:stretch>
            <a:fillRect/>
          </a:stretch>
        </p:blipFill>
        <p:spPr>
          <a:xfrm>
            <a:off x="6858000" y="2286003"/>
            <a:ext cx="2667000" cy="1752599"/>
          </a:xfrm>
          <a:prstGeom prst="rect">
            <a:avLst/>
          </a:prstGeom>
        </p:spPr>
      </p:pic>
      <p:sp>
        <p:nvSpPr>
          <p:cNvPr id="10" name="TextBox 9"/>
          <p:cNvSpPr txBox="1"/>
          <p:nvPr/>
        </p:nvSpPr>
        <p:spPr>
          <a:xfrm>
            <a:off x="6858000" y="1239888"/>
            <a:ext cx="2971800" cy="923330"/>
          </a:xfrm>
          <a:prstGeom prst="rect">
            <a:avLst/>
          </a:prstGeom>
          <a:noFill/>
        </p:spPr>
        <p:txBody>
          <a:bodyPr wrap="square" rtlCol="0">
            <a:spAutoFit/>
          </a:bodyPr>
          <a:lstStyle/>
          <a:p>
            <a:pPr algn="just"/>
            <a:r>
              <a:rPr lang="en-US" dirty="0">
                <a:solidFill>
                  <a:srgbClr val="C00000"/>
                </a:solidFill>
              </a:rPr>
              <a:t>FDR created in the bank in the year 2018 out of funds having no nexus with the scheme</a:t>
            </a:r>
          </a:p>
        </p:txBody>
      </p:sp>
      <p:sp>
        <p:nvSpPr>
          <p:cNvPr id="11" name="Right Arrow 10"/>
          <p:cNvSpPr/>
          <p:nvPr/>
        </p:nvSpPr>
        <p:spPr>
          <a:xfrm>
            <a:off x="5029200" y="2514600"/>
            <a:ext cx="1447800" cy="304800"/>
          </a:xfrm>
          <a:prstGeom prst="right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7848600" y="4038600"/>
            <a:ext cx="381000" cy="685800"/>
          </a:xfrm>
          <a:prstGeom prst="downArrow">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Pankaj\Pictures\Desktop\Telangana-Elections-Cash-seizure-crosses-Rs.-100-crore.jpg"/>
          <p:cNvPicPr>
            <a:picLocks noChangeAspect="1" noChangeArrowheads="1"/>
          </p:cNvPicPr>
          <p:nvPr/>
        </p:nvPicPr>
        <p:blipFill>
          <a:blip r:embed="rId4"/>
          <a:srcRect/>
          <a:stretch>
            <a:fillRect/>
          </a:stretch>
        </p:blipFill>
        <p:spPr bwMode="auto">
          <a:xfrm>
            <a:off x="6477000" y="4724400"/>
            <a:ext cx="2971800" cy="1600200"/>
          </a:xfrm>
          <a:prstGeom prst="rect">
            <a:avLst/>
          </a:prstGeom>
          <a:noFill/>
        </p:spPr>
      </p:pic>
      <p:sp>
        <p:nvSpPr>
          <p:cNvPr id="15" name="TextBox 14"/>
          <p:cNvSpPr txBox="1"/>
          <p:nvPr/>
        </p:nvSpPr>
        <p:spPr>
          <a:xfrm>
            <a:off x="2852225" y="4938934"/>
            <a:ext cx="3352800" cy="923330"/>
          </a:xfrm>
          <a:prstGeom prst="rect">
            <a:avLst/>
          </a:prstGeom>
          <a:noFill/>
        </p:spPr>
        <p:txBody>
          <a:bodyPr wrap="square" rtlCol="0">
            <a:spAutoFit/>
          </a:bodyPr>
          <a:lstStyle/>
          <a:p>
            <a:r>
              <a:rPr lang="en-US" dirty="0">
                <a:solidFill>
                  <a:srgbClr val="C00000"/>
                </a:solidFill>
              </a:rPr>
              <a:t>FDR attached by ED without identifying any transaction linking POC with the attached property</a:t>
            </a:r>
          </a:p>
        </p:txBody>
      </p:sp>
      <p:pic>
        <p:nvPicPr>
          <p:cNvPr id="13" name="Picture 12"/>
          <p:cNvPicPr>
            <a:picLocks noChangeAspect="1"/>
          </p:cNvPicPr>
          <p:nvPr/>
        </p:nvPicPr>
        <p:blipFill>
          <a:blip r:embed="rId5"/>
          <a:stretch>
            <a:fillRect/>
          </a:stretch>
        </p:blipFill>
        <p:spPr>
          <a:xfrm>
            <a:off x="9525000" y="5862264"/>
            <a:ext cx="2450008" cy="779026"/>
          </a:xfrm>
          <a:prstGeom prst="rect">
            <a:avLst/>
          </a:prstGeom>
        </p:spPr>
      </p:pic>
    </p:spTree>
    <p:extLst>
      <p:ext uri="{BB962C8B-B14F-4D97-AF65-F5344CB8AC3E}">
        <p14:creationId xmlns:p14="http://schemas.microsoft.com/office/powerpoint/2010/main" val="93761421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9742" y="1271485"/>
            <a:ext cx="9008012" cy="3867912"/>
          </a:xfrm>
        </p:spPr>
        <p:txBody>
          <a:bodyPr>
            <a:normAutofit/>
          </a:bodyPr>
          <a:lstStyle/>
          <a:p>
            <a:pPr algn="ctr"/>
            <a:r>
              <a:rPr lang="en-US" sz="4800" b="1" dirty="0">
                <a:solidFill>
                  <a:srgbClr val="C00000"/>
                </a:solidFill>
                <a:latin typeface="Times New Roman" panose="02020603050405020304" pitchFamily="18" charset="0"/>
                <a:cs typeface="Times New Roman" panose="02020603050405020304" pitchFamily="18" charset="0"/>
              </a:rPr>
              <a:t>STEPS INVOLVED </a:t>
            </a:r>
            <a:br>
              <a:rPr lang="en-US" sz="4800" b="1" dirty="0">
                <a:solidFill>
                  <a:srgbClr val="C00000"/>
                </a:solidFill>
                <a:latin typeface="Times New Roman" panose="02020603050405020304" pitchFamily="18" charset="0"/>
                <a:cs typeface="Times New Roman" panose="02020603050405020304" pitchFamily="18" charset="0"/>
              </a:rPr>
            </a:br>
            <a:r>
              <a:rPr lang="en-US" sz="4800" b="1" dirty="0">
                <a:solidFill>
                  <a:srgbClr val="C00000"/>
                </a:solidFill>
                <a:latin typeface="Times New Roman" panose="02020603050405020304" pitchFamily="18" charset="0"/>
                <a:cs typeface="Times New Roman" panose="02020603050405020304" pitchFamily="18" charset="0"/>
              </a:rPr>
              <a:t>in</a:t>
            </a:r>
            <a:br>
              <a:rPr lang="en-US" sz="4800" b="1" dirty="0">
                <a:solidFill>
                  <a:srgbClr val="C00000"/>
                </a:solidFill>
                <a:latin typeface="Times New Roman" panose="02020603050405020304" pitchFamily="18" charset="0"/>
                <a:cs typeface="Times New Roman" panose="02020603050405020304" pitchFamily="18" charset="0"/>
              </a:rPr>
            </a:br>
            <a:r>
              <a:rPr lang="en-US" sz="4800" b="1" dirty="0">
                <a:solidFill>
                  <a:srgbClr val="C00000"/>
                </a:solidFill>
                <a:latin typeface="Times New Roman" panose="02020603050405020304" pitchFamily="18" charset="0"/>
                <a:cs typeface="Times New Roman" panose="02020603050405020304" pitchFamily="18" charset="0"/>
              </a:rPr>
              <a:t>CORRECT APPROACH </a:t>
            </a:r>
          </a:p>
        </p:txBody>
      </p:sp>
      <p:pic>
        <p:nvPicPr>
          <p:cNvPr id="4" name="Picture 3"/>
          <p:cNvPicPr>
            <a:picLocks noChangeAspect="1"/>
          </p:cNvPicPr>
          <p:nvPr/>
        </p:nvPicPr>
        <p:blipFill>
          <a:blip r:embed="rId2"/>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15576602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3243" y="1733844"/>
            <a:ext cx="8229600" cy="4648200"/>
          </a:xfrm>
        </p:spPr>
        <p:txBody>
          <a:bodyPr>
            <a:normAutofit/>
          </a:bodyPr>
          <a:lstStyle/>
          <a:p>
            <a:pPr algn="ctr"/>
            <a:r>
              <a:rPr lang="en-US" b="1" dirty="0">
                <a:solidFill>
                  <a:srgbClr val="C00000"/>
                </a:solidFill>
                <a:latin typeface="Times New Roman" panose="02020603050405020304" pitchFamily="18" charset="0"/>
                <a:cs typeface="Times New Roman" panose="02020603050405020304" pitchFamily="18" charset="0"/>
              </a:rPr>
              <a:t>ROLE OF CHARTERED ACCOUNTANTS, TAX LAWYERS and COMPANY EXECUTIVES IN HANDLING NOTICES AND ATTACHMENT ORDERS ISSUED BY THE ED</a:t>
            </a:r>
          </a:p>
        </p:txBody>
      </p:sp>
      <p:pic>
        <p:nvPicPr>
          <p:cNvPr id="4" name="Picture 3"/>
          <p:cNvPicPr>
            <a:picLocks noChangeAspect="1"/>
          </p:cNvPicPr>
          <p:nvPr/>
        </p:nvPicPr>
        <p:blipFill>
          <a:blip r:embed="rId2"/>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2951784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CAF5D2-281D-4576-9A69-D0500202AEC7}"/>
              </a:ext>
            </a:extLst>
          </p:cNvPr>
          <p:cNvSpPr>
            <a:spLocks noGrp="1"/>
          </p:cNvSpPr>
          <p:nvPr>
            <p:ph type="title"/>
          </p:nvPr>
        </p:nvSpPr>
        <p:spPr>
          <a:xfrm>
            <a:off x="2295969" y="64785"/>
            <a:ext cx="7918096" cy="856675"/>
          </a:xfrm>
        </p:spPr>
        <p:txBody>
          <a:bodyPr>
            <a:normAutofit/>
          </a:bodyPr>
          <a:lstStyle/>
          <a:p>
            <a:r>
              <a:rPr lang="en-US" sz="2900" b="1" dirty="0">
                <a:solidFill>
                  <a:srgbClr val="C00000"/>
                </a:solidFill>
              </a:rPr>
              <a:t>Recent news</a:t>
            </a:r>
          </a:p>
        </p:txBody>
      </p:sp>
      <p:pic>
        <p:nvPicPr>
          <p:cNvPr id="5" name="Content Placeholder 4">
            <a:extLst>
              <a:ext uri="{FF2B5EF4-FFF2-40B4-BE49-F238E27FC236}">
                <a16:creationId xmlns:a16="http://schemas.microsoft.com/office/drawing/2014/main" id="{69511547-B9B4-41DD-B5DB-DD5C9ADF9443}"/>
              </a:ext>
            </a:extLst>
          </p:cNvPr>
          <p:cNvPicPr>
            <a:picLocks noGrp="1" noChangeAspect="1"/>
          </p:cNvPicPr>
          <p:nvPr>
            <p:ph idx="1"/>
          </p:nvPr>
        </p:nvPicPr>
        <p:blipFill>
          <a:blip r:embed="rId2"/>
          <a:stretch>
            <a:fillRect/>
          </a:stretch>
        </p:blipFill>
        <p:spPr>
          <a:xfrm>
            <a:off x="5287032" y="2602858"/>
            <a:ext cx="3682688" cy="3881437"/>
          </a:xfrm>
          <a:prstGeom prst="rect">
            <a:avLst/>
          </a:prstGeom>
          <a:effectLst>
            <a:outerShdw blurRad="63500" sx="102000" sy="102000" algn="ctr" rotWithShape="0">
              <a:prstClr val="black">
                <a:alpha val="40000"/>
              </a:prstClr>
            </a:outerShdw>
          </a:effectLst>
        </p:spPr>
      </p:pic>
      <p:pic>
        <p:nvPicPr>
          <p:cNvPr id="24" name="Content Placeholder 4">
            <a:extLst>
              <a:ext uri="{FF2B5EF4-FFF2-40B4-BE49-F238E27FC236}">
                <a16:creationId xmlns:a16="http://schemas.microsoft.com/office/drawing/2014/main" id="{F08EE220-76AC-4F65-B56F-F29C648EC89C}"/>
              </a:ext>
            </a:extLst>
          </p:cNvPr>
          <p:cNvPicPr>
            <a:picLocks noChangeAspect="1"/>
          </p:cNvPicPr>
          <p:nvPr/>
        </p:nvPicPr>
        <p:blipFill rotWithShape="1">
          <a:blip r:embed="rId3"/>
          <a:srcRect l="4218" t="19338" r="5695" b="21057"/>
          <a:stretch/>
        </p:blipFill>
        <p:spPr>
          <a:xfrm>
            <a:off x="416193" y="796655"/>
            <a:ext cx="8124147" cy="3022121"/>
          </a:xfrm>
          <a:prstGeom prst="rect">
            <a:avLst/>
          </a:prstGeom>
          <a:effectLst>
            <a:outerShdw blurRad="63500" sx="102000" sy="102000" algn="ctr" rotWithShape="0">
              <a:prstClr val="black">
                <a:alpha val="40000"/>
              </a:prstClr>
            </a:outerShdw>
          </a:effectLst>
        </p:spPr>
      </p:pic>
      <p:pic>
        <p:nvPicPr>
          <p:cNvPr id="8" name="Picture 7">
            <a:extLst>
              <a:ext uri="{FF2B5EF4-FFF2-40B4-BE49-F238E27FC236}">
                <a16:creationId xmlns:a16="http://schemas.microsoft.com/office/drawing/2014/main" id="{10216ABB-C33C-4D7E-9340-51C4EBAF1D3A}"/>
              </a:ext>
            </a:extLst>
          </p:cNvPr>
          <p:cNvPicPr>
            <a:picLocks noChangeAspect="1"/>
          </p:cNvPicPr>
          <p:nvPr/>
        </p:nvPicPr>
        <p:blipFill rotWithShape="1">
          <a:blip r:embed="rId4"/>
          <a:srcRect l="3539" t="21615" r="34753" b="4742"/>
          <a:stretch/>
        </p:blipFill>
        <p:spPr>
          <a:xfrm>
            <a:off x="416194" y="3131692"/>
            <a:ext cx="4996669" cy="3352603"/>
          </a:xfrm>
          <a:prstGeom prst="rect">
            <a:avLst/>
          </a:prstGeom>
          <a:effectLst>
            <a:outerShdw blurRad="63500" sx="102000" sy="102000" algn="ctr" rotWithShape="0">
              <a:prstClr val="black">
                <a:alpha val="40000"/>
              </a:prstClr>
            </a:outerShdw>
          </a:effectLst>
        </p:spPr>
      </p:pic>
      <p:pic>
        <p:nvPicPr>
          <p:cNvPr id="7" name="Picture 6"/>
          <p:cNvPicPr>
            <a:picLocks noChangeAspect="1"/>
          </p:cNvPicPr>
          <p:nvPr/>
        </p:nvPicPr>
        <p:blipFill>
          <a:blip r:embed="rId5"/>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247491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844" y="489529"/>
            <a:ext cx="9619957" cy="6437745"/>
          </a:xfrm>
        </p:spPr>
        <p:txBody>
          <a:bodyPr>
            <a:normAutofit/>
          </a:bodyPr>
          <a:lstStyle/>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Finding out the source(s) and quantifying amount of Proceeds of Crime (POC) from commission of an offence</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Identifying the Properties to be attached (acquired with POC)</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Identifying the source of such properties and connecting it with the POC.</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Identifying Loan utilization in the attached property.</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Calculation of the correct value of the POC.</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Valuation of the property attached and comparison with the alleged POC.</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Proper Financial Accounting and Analysis.</a:t>
            </a:r>
          </a:p>
          <a:p>
            <a:pPr algn="just">
              <a:buClr>
                <a:srgbClr val="C00000"/>
              </a:buClr>
            </a:pPr>
            <a:r>
              <a:rPr lang="en-US" sz="2400" b="1" dirty="0">
                <a:solidFill>
                  <a:schemeClr val="tx1"/>
                </a:solidFill>
                <a:latin typeface="Times New Roman" panose="02020603050405020304" pitchFamily="18" charset="0"/>
                <a:cs typeface="Times New Roman" panose="02020603050405020304" pitchFamily="18" charset="0"/>
              </a:rPr>
              <a:t>Preparation of Money Trail for the attached properties to demonstrate the source(s) of funds.</a:t>
            </a:r>
          </a:p>
          <a:p>
            <a:pPr algn="just">
              <a:buClr>
                <a:srgbClr val="C00000"/>
              </a:buClr>
              <a:buNone/>
            </a:pPr>
            <a:endParaRPr lang="en-US" dirty="0">
              <a:solidFill>
                <a:schemeClr val="tx1"/>
              </a:solidFill>
            </a:endParaRPr>
          </a:p>
          <a:p>
            <a:pPr algn="just">
              <a:buClr>
                <a:srgbClr val="C00000"/>
              </a:buClr>
            </a:pPr>
            <a:endParaRPr lang="en-US" dirty="0">
              <a:solidFill>
                <a:schemeClr val="tx1"/>
              </a:solidFill>
            </a:endParaRPr>
          </a:p>
        </p:txBody>
      </p:sp>
      <p:pic>
        <p:nvPicPr>
          <p:cNvPr id="4" name="Picture 3"/>
          <p:cNvPicPr>
            <a:picLocks noChangeAspect="1"/>
          </p:cNvPicPr>
          <p:nvPr/>
        </p:nvPicPr>
        <p:blipFill>
          <a:blip r:embed="rId2"/>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2273307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431" y="1805824"/>
            <a:ext cx="10058400" cy="3352330"/>
          </a:xfrm>
        </p:spPr>
        <p:txBody>
          <a:bodyPr anchor="t"/>
          <a:lstStyle/>
          <a:p>
            <a:pPr algn="ctr"/>
            <a:r>
              <a:rPr lang="en-US" sz="4600" dirty="0">
                <a:solidFill>
                  <a:srgbClr val="C00000"/>
                </a:solidFill>
              </a:rPr>
              <a:t>The Black Money (Undisclosed Foreign Income and</a:t>
            </a:r>
            <a:br>
              <a:rPr lang="en-IN" sz="4600" dirty="0">
                <a:solidFill>
                  <a:srgbClr val="C00000"/>
                </a:solidFill>
              </a:rPr>
            </a:br>
            <a:r>
              <a:rPr lang="en-US" sz="4600" dirty="0">
                <a:solidFill>
                  <a:srgbClr val="C00000"/>
                </a:solidFill>
              </a:rPr>
              <a:t>Assets) and Imposition of Tax Act, 2015</a:t>
            </a:r>
            <a:endParaRPr lang="en-IN" sz="4600" dirty="0">
              <a:solidFill>
                <a:srgbClr val="C00000"/>
              </a:solidFill>
            </a:endParaRPr>
          </a:p>
        </p:txBody>
      </p:sp>
      <p:pic>
        <p:nvPicPr>
          <p:cNvPr id="4" name="Picture 3"/>
          <p:cNvPicPr>
            <a:picLocks noChangeAspect="1"/>
          </p:cNvPicPr>
          <p:nvPr/>
        </p:nvPicPr>
        <p:blipFill>
          <a:blip r:embed="rId2"/>
          <a:stretch>
            <a:fillRect/>
          </a:stretch>
        </p:blipFill>
        <p:spPr>
          <a:xfrm>
            <a:off x="8868826" y="5663364"/>
            <a:ext cx="3097380" cy="984870"/>
          </a:xfrm>
          <a:prstGeom prst="rect">
            <a:avLst/>
          </a:prstGeom>
        </p:spPr>
      </p:pic>
      <p:sp>
        <p:nvSpPr>
          <p:cNvPr id="6" name="Slide Number Placeholder 5"/>
          <p:cNvSpPr>
            <a:spLocks noGrp="1"/>
          </p:cNvSpPr>
          <p:nvPr>
            <p:ph type="sldNum" sz="quarter" idx="12"/>
          </p:nvPr>
        </p:nvSpPr>
        <p:spPr/>
        <p:txBody>
          <a:bodyPr/>
          <a:lstStyle/>
          <a:p>
            <a:fld id="{A5CC15C2-5419-4E24-B550-571A6A3A4508}" type="slidenum">
              <a:rPr lang="en-IN" smtClean="0"/>
              <a:t>61</a:t>
            </a:fld>
            <a:endParaRPr lang="en-IN"/>
          </a:p>
        </p:txBody>
      </p:sp>
    </p:spTree>
    <p:extLst>
      <p:ext uri="{BB962C8B-B14F-4D97-AF65-F5344CB8AC3E}">
        <p14:creationId xmlns:p14="http://schemas.microsoft.com/office/powerpoint/2010/main" val="382398589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37" y="451513"/>
            <a:ext cx="9396754" cy="1030271"/>
          </a:xfrm>
        </p:spPr>
        <p:txBody>
          <a:bodyPr>
            <a:noAutofit/>
          </a:bodyPr>
          <a:lstStyle/>
          <a:p>
            <a:pPr algn="ctr"/>
            <a:r>
              <a:rPr lang="en-US" sz="3600" b="1" u="heavy" dirty="0">
                <a:solidFill>
                  <a:srgbClr val="C00000"/>
                </a:solidFill>
                <a:latin typeface="+mn-lt"/>
              </a:rPr>
              <a:t>LIABILITY UNDER THE ACT:</a:t>
            </a:r>
            <a:r>
              <a:rPr lang="en-US" sz="3600" b="1" dirty="0">
                <a:solidFill>
                  <a:srgbClr val="C00000"/>
                </a:solidFill>
                <a:latin typeface="+mn-lt"/>
              </a:rPr>
              <a:t> </a:t>
            </a:r>
            <a:r>
              <a:rPr lang="en-US" sz="3600" b="1" u="heavy" dirty="0">
                <a:solidFill>
                  <a:srgbClr val="C00000"/>
                </a:solidFill>
                <a:latin typeface="+mn-lt"/>
              </a:rPr>
              <a:t>CHARGE OF TAX</a:t>
            </a:r>
            <a:endParaRPr lang="en-IN" sz="3600" b="1" dirty="0">
              <a:solidFill>
                <a:srgbClr val="C00000"/>
              </a:solidFill>
              <a:latin typeface="+mn-lt"/>
            </a:endParaRPr>
          </a:p>
        </p:txBody>
      </p:sp>
      <p:sp>
        <p:nvSpPr>
          <p:cNvPr id="3" name="Content Placeholder 2"/>
          <p:cNvSpPr>
            <a:spLocks noGrp="1"/>
          </p:cNvSpPr>
          <p:nvPr>
            <p:ph idx="1"/>
          </p:nvPr>
        </p:nvSpPr>
        <p:spPr>
          <a:xfrm>
            <a:off x="694112" y="1367929"/>
            <a:ext cx="9762873" cy="4312689"/>
          </a:xfrm>
        </p:spPr>
        <p:txBody>
          <a:bodyPr>
            <a:noAutofit/>
          </a:bodyPr>
          <a:lstStyle/>
          <a:p>
            <a:pPr marL="0" indent="0" algn="just">
              <a:buNone/>
            </a:pPr>
            <a:r>
              <a:rPr lang="en-US" sz="3600" b="1" u="heavy" dirty="0"/>
              <a:t>As per Section 3(1) of BMA :-</a:t>
            </a:r>
          </a:p>
          <a:p>
            <a:pPr lvl="0">
              <a:buClr>
                <a:srgbClr val="C00000"/>
              </a:buClr>
            </a:pPr>
            <a:r>
              <a:rPr lang="en-US" sz="3200" dirty="0"/>
              <a:t>There shall be charged on every assessee </a:t>
            </a:r>
          </a:p>
          <a:p>
            <a:pPr lvl="0">
              <a:buClr>
                <a:srgbClr val="C00000"/>
              </a:buClr>
            </a:pPr>
            <a:r>
              <a:rPr lang="en-US" sz="3200" dirty="0"/>
              <a:t>for every assessment year commencing on or after the 1st day of April, 2016 </a:t>
            </a:r>
          </a:p>
          <a:p>
            <a:pPr lvl="0">
              <a:buClr>
                <a:srgbClr val="C00000"/>
              </a:buClr>
            </a:pPr>
            <a:r>
              <a:rPr lang="en-US" sz="3200" dirty="0"/>
              <a:t>subject to the provisions of this Act </a:t>
            </a:r>
          </a:p>
          <a:p>
            <a:pPr>
              <a:buClr>
                <a:srgbClr val="C00000"/>
              </a:buClr>
            </a:pPr>
            <a:r>
              <a:rPr lang="en-US" sz="3200" dirty="0"/>
              <a:t>a tax in respect of his </a:t>
            </a:r>
            <a:r>
              <a:rPr lang="en-US" sz="3200" b="1" dirty="0"/>
              <a:t>total undisclosed foreign income and asset of the previous year </a:t>
            </a:r>
            <a:r>
              <a:rPr lang="en-US" sz="3200" dirty="0"/>
              <a:t>at the rate of </a:t>
            </a:r>
            <a:r>
              <a:rPr lang="en-US" sz="3200" b="1" dirty="0"/>
              <a:t>thirty per cent </a:t>
            </a:r>
            <a:r>
              <a:rPr lang="en-US" sz="3200" dirty="0"/>
              <a:t>of such undisclosed income and asset:</a:t>
            </a:r>
          </a:p>
          <a:p>
            <a:pPr lvl="0"/>
            <a:endParaRPr lang="en-US" sz="3200" dirty="0"/>
          </a:p>
        </p:txBody>
      </p:sp>
      <p:pic>
        <p:nvPicPr>
          <p:cNvPr id="4" name="Picture 3"/>
          <p:cNvPicPr>
            <a:picLocks noChangeAspect="1"/>
          </p:cNvPicPr>
          <p:nvPr/>
        </p:nvPicPr>
        <p:blipFill>
          <a:blip r:embed="rId2"/>
          <a:stretch>
            <a:fillRect/>
          </a:stretch>
        </p:blipFill>
        <p:spPr>
          <a:xfrm>
            <a:off x="9829891" y="6049720"/>
            <a:ext cx="2176585" cy="692086"/>
          </a:xfrm>
          <a:prstGeom prst="rect">
            <a:avLst/>
          </a:prstGeom>
        </p:spPr>
      </p:pic>
      <p:sp>
        <p:nvSpPr>
          <p:cNvPr id="6" name="Slide Number Placeholder 5"/>
          <p:cNvSpPr>
            <a:spLocks noGrp="1"/>
          </p:cNvSpPr>
          <p:nvPr>
            <p:ph type="sldNum" sz="quarter" idx="12"/>
          </p:nvPr>
        </p:nvSpPr>
        <p:spPr/>
        <p:txBody>
          <a:bodyPr/>
          <a:lstStyle/>
          <a:p>
            <a:fld id="{A5CC15C2-5419-4E24-B550-571A6A3A4508}" type="slidenum">
              <a:rPr lang="en-IN" smtClean="0"/>
              <a:t>62</a:t>
            </a:fld>
            <a:endParaRPr lang="en-IN"/>
          </a:p>
        </p:txBody>
      </p:sp>
    </p:spTree>
    <p:extLst>
      <p:ext uri="{BB962C8B-B14F-4D97-AF65-F5344CB8AC3E}">
        <p14:creationId xmlns:p14="http://schemas.microsoft.com/office/powerpoint/2010/main" val="197656608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599145054"/>
              </p:ext>
            </p:extLst>
          </p:nvPr>
        </p:nvGraphicFramePr>
        <p:xfrm>
          <a:off x="0" y="-10241"/>
          <a:ext cx="12192000" cy="7262268"/>
        </p:xfrm>
        <a:graphic>
          <a:graphicData uri="http://schemas.openxmlformats.org/drawingml/2006/table">
            <a:tbl>
              <a:tblPr firstRow="1" firstCol="1" bandRow="1">
                <a:tableStyleId>{5C22544A-7EE6-4342-B048-85BDC9FD1C3A}</a:tableStyleId>
              </a:tblPr>
              <a:tblGrid>
                <a:gridCol w="1514475">
                  <a:extLst>
                    <a:ext uri="{9D8B030D-6E8A-4147-A177-3AD203B41FA5}">
                      <a16:colId xmlns:a16="http://schemas.microsoft.com/office/drawing/2014/main" val="20000"/>
                    </a:ext>
                  </a:extLst>
                </a:gridCol>
                <a:gridCol w="5343525">
                  <a:extLst>
                    <a:ext uri="{9D8B030D-6E8A-4147-A177-3AD203B41FA5}">
                      <a16:colId xmlns:a16="http://schemas.microsoft.com/office/drawing/2014/main" val="20001"/>
                    </a:ext>
                  </a:extLst>
                </a:gridCol>
                <a:gridCol w="5334000">
                  <a:extLst>
                    <a:ext uri="{9D8B030D-6E8A-4147-A177-3AD203B41FA5}">
                      <a16:colId xmlns:a16="http://schemas.microsoft.com/office/drawing/2014/main" val="20002"/>
                    </a:ext>
                  </a:extLst>
                </a:gridCol>
              </a:tblGrid>
              <a:tr h="698208">
                <a:tc>
                  <a:txBody>
                    <a:bodyPr/>
                    <a:lstStyle/>
                    <a:p>
                      <a:pPr>
                        <a:lnSpc>
                          <a:spcPct val="115000"/>
                        </a:lnSpc>
                        <a:spcAft>
                          <a:spcPts val="0"/>
                        </a:spcAft>
                      </a:pPr>
                      <a:r>
                        <a:rPr lang="en-IN" sz="1800" dirty="0">
                          <a:effectLst/>
                        </a:rPr>
                        <a:t>Particulars</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Undisclosed Foreign Income</a:t>
                      </a:r>
                    </a:p>
                    <a:p>
                      <a:pPr>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Undisclosed Foreign Asset</a:t>
                      </a:r>
                    </a:p>
                    <a:p>
                      <a:pPr>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797855">
                <a:tc>
                  <a:txBody>
                    <a:bodyPr/>
                    <a:lstStyle/>
                    <a:p>
                      <a:pPr marL="0" lvl="0" indent="0">
                        <a:lnSpc>
                          <a:spcPct val="115000"/>
                        </a:lnSpc>
                        <a:spcAft>
                          <a:spcPts val="0"/>
                        </a:spcAft>
                        <a:buFont typeface="+mj-lt"/>
                        <a:buNone/>
                      </a:pPr>
                      <a:r>
                        <a:rPr lang="en-IN" sz="1800" dirty="0">
                          <a:effectLst/>
                        </a:rPr>
                        <a:t>A)</a:t>
                      </a:r>
                      <a:r>
                        <a:rPr lang="en-IN" sz="1800" baseline="0" dirty="0">
                          <a:effectLst/>
                        </a:rPr>
                        <a:t> </a:t>
                      </a:r>
                      <a:r>
                        <a:rPr lang="en-IN" sz="1800" dirty="0">
                          <a:effectLst/>
                        </a:rPr>
                        <a:t>Amount  of income /value of asset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( 1) Which has not been</a:t>
                      </a:r>
                    </a:p>
                    <a:p>
                      <a:pPr>
                        <a:lnSpc>
                          <a:spcPct val="115000"/>
                        </a:lnSpc>
                        <a:spcAft>
                          <a:spcPts val="0"/>
                        </a:spcAft>
                      </a:pPr>
                      <a:r>
                        <a:rPr lang="en-IN" sz="1800" dirty="0">
                          <a:effectLst/>
                        </a:rPr>
                        <a:t>disclosed in the return of income furnished by the assessee under sections 139(1) or 139(4) or 139(5) of</a:t>
                      </a:r>
                    </a:p>
                    <a:p>
                      <a:pPr>
                        <a:lnSpc>
                          <a:spcPct val="115000"/>
                        </a:lnSpc>
                        <a:spcAft>
                          <a:spcPts val="0"/>
                        </a:spcAft>
                      </a:pPr>
                      <a:r>
                        <a:rPr lang="en-IN" sz="1800" dirty="0">
                          <a:effectLst/>
                        </a:rPr>
                        <a:t>the IT Act;</a:t>
                      </a:r>
                    </a:p>
                    <a:p>
                      <a:pPr>
                        <a:lnSpc>
                          <a:spcPct val="115000"/>
                        </a:lnSpc>
                        <a:spcAft>
                          <a:spcPts val="0"/>
                        </a:spcAft>
                      </a:pPr>
                      <a:r>
                        <a:rPr lang="en-IN" sz="1800" dirty="0">
                          <a:effectLst/>
                        </a:rPr>
                        <a:t>(2) In respect of which a return is required to be furnished but no return of income has been furnished</a:t>
                      </a:r>
                    </a:p>
                    <a:p>
                      <a:pPr>
                        <a:lnSpc>
                          <a:spcPct val="115000"/>
                        </a:lnSpc>
                        <a:spcAft>
                          <a:spcPts val="0"/>
                        </a:spcAft>
                      </a:pPr>
                      <a:r>
                        <a:rPr lang="en-IN" sz="1800" dirty="0">
                          <a:effectLst/>
                        </a:rPr>
                        <a:t>within time specified under the IT Act.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Value of undisclosed foreign asset (as per section 3(2), of the </a:t>
                      </a:r>
                      <a:r>
                        <a:rPr lang="en-IN" sz="1800" b="1" dirty="0">
                          <a:effectLst/>
                        </a:rPr>
                        <a:t>BMA</a:t>
                      </a:r>
                    </a:p>
                    <a:p>
                      <a:pPr>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516335">
                <a:tc>
                  <a:txBody>
                    <a:bodyPr/>
                    <a:lstStyle/>
                    <a:p>
                      <a:pPr marL="0" lvl="0" indent="0">
                        <a:lnSpc>
                          <a:spcPct val="115000"/>
                        </a:lnSpc>
                        <a:spcAft>
                          <a:spcPts val="0"/>
                        </a:spcAft>
                        <a:buFont typeface="+mj-lt"/>
                        <a:buNone/>
                      </a:pPr>
                      <a:r>
                        <a:rPr lang="en-IN" sz="1800" dirty="0">
                          <a:effectLst/>
                        </a:rPr>
                        <a:t>B)</a:t>
                      </a:r>
                      <a:r>
                        <a:rPr lang="en-IN" sz="1800" baseline="0" dirty="0">
                          <a:effectLst/>
                        </a:rPr>
                        <a:t> </a:t>
                      </a:r>
                      <a:r>
                        <a:rPr lang="en-IN" sz="1800" dirty="0" err="1">
                          <a:effectLst/>
                        </a:rPr>
                        <a:t>Deduc</a:t>
                      </a:r>
                      <a:r>
                        <a:rPr lang="en-IN" sz="1800" dirty="0">
                          <a:effectLst/>
                        </a:rPr>
                        <a:t> </a:t>
                      </a:r>
                      <a:r>
                        <a:rPr lang="en-IN" sz="1800" dirty="0" err="1">
                          <a:effectLst/>
                        </a:rPr>
                        <a:t>tion</a:t>
                      </a:r>
                      <a:r>
                        <a:rPr lang="en-IN" sz="1800" dirty="0">
                          <a:effectLst/>
                        </a:rPr>
                        <a:t>/reduction</a:t>
                      </a:r>
                    </a:p>
                    <a:p>
                      <a:pPr marL="288290">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No deduction in respect of any expenditure or allowance or set off of any loss {refer section 5(1)(</a:t>
                      </a:r>
                      <a:r>
                        <a:rPr lang="en-IN" sz="1800" dirty="0" err="1">
                          <a:effectLst/>
                        </a:rPr>
                        <a:t>i</a:t>
                      </a:r>
                      <a:r>
                        <a:rPr lang="en-IN" sz="1800" dirty="0">
                          <a:effectLst/>
                        </a:rPr>
                        <a:t>)</a:t>
                      </a:r>
                    </a:p>
                    <a:p>
                      <a:pPr>
                        <a:lnSpc>
                          <a:spcPct val="115000"/>
                        </a:lnSpc>
                        <a:spcAft>
                          <a:spcPts val="0"/>
                        </a:spcAft>
                      </a:pPr>
                      <a:r>
                        <a:rPr lang="en-IN" sz="1800" dirty="0">
                          <a:effectLst/>
                        </a:rPr>
                        <a:t> </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Following two specified items (section 5(1)(ii)) of the </a:t>
                      </a:r>
                      <a:r>
                        <a:rPr lang="en-IN" sz="1800" b="1" dirty="0">
                          <a:effectLst/>
                        </a:rPr>
                        <a:t>BMA</a:t>
                      </a:r>
                      <a:r>
                        <a:rPr lang="en-IN" sz="1800" dirty="0">
                          <a:effectLst/>
                        </a:rPr>
                        <a:t>:</a:t>
                      </a:r>
                    </a:p>
                    <a:p>
                      <a:pPr marL="342900" lvl="0" indent="-342900">
                        <a:lnSpc>
                          <a:spcPct val="115000"/>
                        </a:lnSpc>
                        <a:spcAft>
                          <a:spcPts val="0"/>
                        </a:spcAft>
                        <a:buFont typeface="+mj-lt"/>
                        <a:buAutoNum type="alphaLcPeriod"/>
                      </a:pPr>
                      <a:r>
                        <a:rPr lang="en-IN" sz="1800" dirty="0">
                          <a:effectLst/>
                        </a:rPr>
                        <a:t>The income which has been assessed to tax for any AY under the IT Act prior to A Y to which the BMA applies {i.e. for and up to AY 2015-16) or</a:t>
                      </a:r>
                    </a:p>
                    <a:p>
                      <a:pPr marL="342900" lvl="0" indent="-342900">
                        <a:lnSpc>
                          <a:spcPct val="115000"/>
                        </a:lnSpc>
                        <a:spcAft>
                          <a:spcPts val="0"/>
                        </a:spcAft>
                        <a:buFont typeface="+mj-lt"/>
                        <a:buAutoNum type="alphaLcPeriod"/>
                      </a:pPr>
                      <a:r>
                        <a:rPr lang="en-IN" sz="1800" dirty="0">
                          <a:effectLst/>
                        </a:rPr>
                        <a:t>Any income which is assessable or has been assessed to tax for any A Y under the BMA (i.e. from and after AY 2016 17</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837850">
                <a:tc>
                  <a:txBody>
                    <a:bodyPr/>
                    <a:lstStyle/>
                    <a:p>
                      <a:pPr marL="0" lvl="0" indent="0">
                        <a:lnSpc>
                          <a:spcPct val="115000"/>
                        </a:lnSpc>
                        <a:spcAft>
                          <a:spcPts val="0"/>
                        </a:spcAft>
                        <a:buFont typeface="+mj-lt"/>
                        <a:buNone/>
                      </a:pPr>
                      <a:r>
                        <a:rPr lang="en-IN" sz="1800" dirty="0">
                          <a:effectLst/>
                        </a:rPr>
                        <a:t>C) Assess able income / asset</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Sum of A(1) and A(2) above</a:t>
                      </a:r>
                      <a:endParaRPr lang="en-IN"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n-IN" sz="1800" dirty="0">
                          <a:effectLst/>
                        </a:rPr>
                        <a:t>A (1) less B (a) or B (b)</a:t>
                      </a:r>
                      <a:r>
                        <a:rPr lang="en-IN" sz="1800" baseline="0" dirty="0">
                          <a:effectLst/>
                        </a:rPr>
                        <a:t> a</a:t>
                      </a:r>
                      <a:r>
                        <a:rPr lang="en-IN" sz="1800" dirty="0">
                          <a:effectLst/>
                        </a:rPr>
                        <a:t>bove</a:t>
                      </a:r>
                    </a:p>
                  </a:txBody>
                  <a:tcPr marL="68580" marR="68580" marT="0" marB="0"/>
                </a:tc>
                <a:extLst>
                  <a:ext uri="{0D108BD9-81ED-4DB2-BD59-A6C34878D82A}">
                    <a16:rowId xmlns:a16="http://schemas.microsoft.com/office/drawing/2014/main" val="10003"/>
                  </a:ext>
                </a:extLst>
              </a:tr>
            </a:tbl>
          </a:graphicData>
        </a:graphic>
      </p:graphicFrame>
      <p:sp>
        <p:nvSpPr>
          <p:cNvPr id="3" name="Slide Number Placeholder 2"/>
          <p:cNvSpPr>
            <a:spLocks noGrp="1"/>
          </p:cNvSpPr>
          <p:nvPr>
            <p:ph type="sldNum" sz="quarter" idx="12"/>
          </p:nvPr>
        </p:nvSpPr>
        <p:spPr/>
        <p:txBody>
          <a:bodyPr/>
          <a:lstStyle/>
          <a:p>
            <a:fld id="{A5CC15C2-5419-4E24-B550-571A6A3A4508}" type="slidenum">
              <a:rPr lang="en-IN" smtClean="0"/>
              <a:t>63</a:t>
            </a:fld>
            <a:endParaRPr lang="en-IN"/>
          </a:p>
        </p:txBody>
      </p:sp>
      <p:pic>
        <p:nvPicPr>
          <p:cNvPr id="4" name="Picture 3"/>
          <p:cNvPicPr>
            <a:picLocks noChangeAspect="1"/>
          </p:cNvPicPr>
          <p:nvPr/>
        </p:nvPicPr>
        <p:blipFill>
          <a:blip r:embed="rId2"/>
          <a:stretch>
            <a:fillRect/>
          </a:stretch>
        </p:blipFill>
        <p:spPr>
          <a:xfrm>
            <a:off x="10071537" y="6537653"/>
            <a:ext cx="2014956" cy="640693"/>
          </a:xfrm>
          <a:prstGeom prst="rect">
            <a:avLst/>
          </a:prstGeom>
        </p:spPr>
      </p:pic>
    </p:spTree>
    <p:extLst>
      <p:ext uri="{BB962C8B-B14F-4D97-AF65-F5344CB8AC3E}">
        <p14:creationId xmlns:p14="http://schemas.microsoft.com/office/powerpoint/2010/main" val="26372780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08462199"/>
              </p:ext>
            </p:extLst>
          </p:nvPr>
        </p:nvGraphicFramePr>
        <p:xfrm>
          <a:off x="0" y="78703"/>
          <a:ext cx="12192000" cy="6172495"/>
        </p:xfrm>
        <a:graphic>
          <a:graphicData uri="http://schemas.openxmlformats.org/drawingml/2006/table">
            <a:tbl>
              <a:tblPr firstRow="1" firstCol="1" bandRow="1">
                <a:tableStyleId>{5C22544A-7EE6-4342-B048-85BDC9FD1C3A}</a:tableStyleId>
              </a:tblPr>
              <a:tblGrid>
                <a:gridCol w="11128479">
                  <a:extLst>
                    <a:ext uri="{9D8B030D-6E8A-4147-A177-3AD203B41FA5}">
                      <a16:colId xmlns:a16="http://schemas.microsoft.com/office/drawing/2014/main" val="20000"/>
                    </a:ext>
                  </a:extLst>
                </a:gridCol>
                <a:gridCol w="1063521">
                  <a:extLst>
                    <a:ext uri="{9D8B030D-6E8A-4147-A177-3AD203B41FA5}">
                      <a16:colId xmlns:a16="http://schemas.microsoft.com/office/drawing/2014/main" val="20001"/>
                    </a:ext>
                  </a:extLst>
                </a:gridCol>
              </a:tblGrid>
              <a:tr h="571845">
                <a:tc gridSpan="2">
                  <a:txBody>
                    <a:bodyPr/>
                    <a:lstStyle/>
                    <a:p>
                      <a:pPr algn="ctr">
                        <a:lnSpc>
                          <a:spcPct val="115000"/>
                        </a:lnSpc>
                        <a:spcAft>
                          <a:spcPts val="0"/>
                        </a:spcAft>
                      </a:pPr>
                      <a:r>
                        <a:rPr lang="en-IN" sz="2200" dirty="0">
                          <a:solidFill>
                            <a:schemeClr val="bg1"/>
                          </a:solidFill>
                          <a:effectLst/>
                        </a:rPr>
                        <a:t>COMPUTATION OF TOTAL UNDISCLOSED FOREIGN INCOME AND ASSET</a:t>
                      </a:r>
                      <a:endParaRPr lang="en-IN" sz="2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hMerge="1">
                  <a:txBody>
                    <a:bodyPr/>
                    <a:lstStyle/>
                    <a:p>
                      <a:endParaRPr lang="en-IN"/>
                    </a:p>
                  </a:txBody>
                  <a:tcPr/>
                </a:tc>
                <a:extLst>
                  <a:ext uri="{0D108BD9-81ED-4DB2-BD59-A6C34878D82A}">
                    <a16:rowId xmlns:a16="http://schemas.microsoft.com/office/drawing/2014/main" val="10000"/>
                  </a:ext>
                </a:extLst>
              </a:tr>
              <a:tr h="711529">
                <a:tc>
                  <a:txBody>
                    <a:bodyPr/>
                    <a:lstStyle/>
                    <a:p>
                      <a:pPr>
                        <a:lnSpc>
                          <a:spcPct val="115000"/>
                        </a:lnSpc>
                        <a:spcAft>
                          <a:spcPts val="0"/>
                        </a:spcAft>
                      </a:pPr>
                      <a:r>
                        <a:rPr lang="en-IN" sz="2200" dirty="0">
                          <a:solidFill>
                            <a:schemeClr val="tx1">
                              <a:lumMod val="85000"/>
                              <a:lumOff val="15000"/>
                            </a:schemeClr>
                          </a:solidFill>
                          <a:effectLst/>
                        </a:rPr>
                        <a:t>Income from source located outside India (foreign income or ‘FI’) which has not been disclosed in IT Return</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1"/>
                  </a:ext>
                </a:extLst>
              </a:tr>
              <a:tr h="367344">
                <a:tc>
                  <a:txBody>
                    <a:bodyPr/>
                    <a:lstStyle/>
                    <a:p>
                      <a:pPr>
                        <a:lnSpc>
                          <a:spcPct val="115000"/>
                        </a:lnSpc>
                        <a:spcAft>
                          <a:spcPts val="0"/>
                        </a:spcAft>
                      </a:pPr>
                      <a:r>
                        <a:rPr lang="en-IN" sz="2200" dirty="0">
                          <a:solidFill>
                            <a:schemeClr val="tx1">
                              <a:lumMod val="85000"/>
                              <a:lumOff val="15000"/>
                            </a:schemeClr>
                          </a:solidFill>
                          <a:effectLst/>
                        </a:rPr>
                        <a:t>FI in respect  of which  no IT return has been filed</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2"/>
                  </a:ext>
                </a:extLst>
              </a:tr>
              <a:tr h="778158">
                <a:tc>
                  <a:txBody>
                    <a:bodyPr/>
                    <a:lstStyle/>
                    <a:p>
                      <a:pPr>
                        <a:lnSpc>
                          <a:spcPct val="115000"/>
                        </a:lnSpc>
                        <a:spcAft>
                          <a:spcPts val="0"/>
                        </a:spcAft>
                      </a:pPr>
                      <a:r>
                        <a:rPr lang="en-IN" sz="2200" dirty="0">
                          <a:solidFill>
                            <a:schemeClr val="tx1">
                              <a:lumMod val="85000"/>
                              <a:lumOff val="15000"/>
                            </a:schemeClr>
                          </a:solidFill>
                          <a:effectLst/>
                        </a:rPr>
                        <a:t>FMV of Undisclosed  Foreign  Asset (no explanation or unsatisfactory  explanation about the source of investment has been provided) – valuation u/r 3 of BMR</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3"/>
                  </a:ext>
                </a:extLst>
              </a:tr>
              <a:tr h="367344">
                <a:tc>
                  <a:txBody>
                    <a:bodyPr/>
                    <a:lstStyle/>
                    <a:p>
                      <a:pPr>
                        <a:lnSpc>
                          <a:spcPct val="115000"/>
                        </a:lnSpc>
                        <a:spcAft>
                          <a:spcPts val="0"/>
                        </a:spcAft>
                      </a:pPr>
                      <a:r>
                        <a:rPr lang="en-IN" sz="2200" dirty="0">
                          <a:solidFill>
                            <a:schemeClr val="tx1">
                              <a:lumMod val="85000"/>
                              <a:lumOff val="15000"/>
                            </a:schemeClr>
                          </a:solidFill>
                          <a:effectLst/>
                        </a:rPr>
                        <a:t>Less : </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 </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4"/>
                  </a:ext>
                </a:extLst>
              </a:tr>
              <a:tr h="732794">
                <a:tc>
                  <a:txBody>
                    <a:bodyPr/>
                    <a:lstStyle/>
                    <a:p>
                      <a:pPr>
                        <a:lnSpc>
                          <a:spcPct val="115000"/>
                        </a:lnSpc>
                        <a:spcAft>
                          <a:spcPts val="0"/>
                        </a:spcAft>
                      </a:pPr>
                      <a:r>
                        <a:rPr lang="en-IN" sz="2200">
                          <a:solidFill>
                            <a:schemeClr val="tx1">
                              <a:lumMod val="85000"/>
                              <a:lumOff val="15000"/>
                            </a:schemeClr>
                          </a:solidFill>
                          <a:effectLst/>
                        </a:rPr>
                        <a:t>Income which has been assessed to tax for any assessment year under the  IT Act prior to relevant assessment year in which the BMA applies.</a:t>
                      </a:r>
                      <a:endParaRPr lang="en-IN" sz="22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5"/>
                  </a:ext>
                </a:extLst>
              </a:tr>
              <a:tr h="711529">
                <a:tc>
                  <a:txBody>
                    <a:bodyPr/>
                    <a:lstStyle/>
                    <a:p>
                      <a:pPr>
                        <a:lnSpc>
                          <a:spcPct val="115000"/>
                        </a:lnSpc>
                        <a:spcAft>
                          <a:spcPts val="0"/>
                        </a:spcAft>
                      </a:pPr>
                      <a:r>
                        <a:rPr lang="en-IN" sz="2200" dirty="0">
                          <a:solidFill>
                            <a:schemeClr val="tx1">
                              <a:lumMod val="85000"/>
                              <a:lumOff val="15000"/>
                            </a:schemeClr>
                          </a:solidFill>
                          <a:effectLst/>
                        </a:rPr>
                        <a:t>Income which is assessable or has been assessed to tax for any assessment year in which the BMA applies</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6"/>
                  </a:ext>
                </a:extLst>
              </a:tr>
              <a:tr h="367344">
                <a:tc>
                  <a:txBody>
                    <a:bodyPr/>
                    <a:lstStyle/>
                    <a:p>
                      <a:pPr>
                        <a:lnSpc>
                          <a:spcPct val="115000"/>
                        </a:lnSpc>
                        <a:spcAft>
                          <a:spcPts val="0"/>
                        </a:spcAft>
                      </a:pPr>
                      <a:r>
                        <a:rPr lang="en-IN" sz="2200">
                          <a:solidFill>
                            <a:schemeClr val="tx1">
                              <a:lumMod val="85000"/>
                              <a:lumOff val="15000"/>
                            </a:schemeClr>
                          </a:solidFill>
                          <a:effectLst/>
                        </a:rPr>
                        <a:t>In case of immovable  properties, the deduction will be :</a:t>
                      </a:r>
                      <a:endParaRPr lang="en-IN" sz="22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 </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7"/>
                  </a:ext>
                </a:extLst>
              </a:tr>
              <a:tr h="703829">
                <a:tc>
                  <a:txBody>
                    <a:bodyPr/>
                    <a:lstStyle/>
                    <a:p>
                      <a:pPr>
                        <a:lnSpc>
                          <a:spcPct val="115000"/>
                        </a:lnSpc>
                        <a:spcAft>
                          <a:spcPts val="0"/>
                        </a:spcAft>
                      </a:pPr>
                      <a:r>
                        <a:rPr lang="en-IN" sz="2200" dirty="0">
                          <a:solidFill>
                            <a:schemeClr val="tx1">
                              <a:lumMod val="85000"/>
                              <a:lumOff val="15000"/>
                            </a:schemeClr>
                          </a:solidFill>
                          <a:effectLst/>
                        </a:rPr>
                        <a:t>Value of undisclosed foreign asset as on the first day of the financial year in the same proportion as assessed/assessable foreign income bears total costs</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a:solidFill>
                            <a:schemeClr val="tx1">
                              <a:lumMod val="85000"/>
                              <a:lumOff val="15000"/>
                            </a:schemeClr>
                          </a:solidFill>
                          <a:effectLst/>
                        </a:rPr>
                        <a:t>(XX)</a:t>
                      </a:r>
                      <a:endParaRPr lang="en-IN" sz="22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8"/>
                  </a:ext>
                </a:extLst>
              </a:tr>
              <a:tr h="367344">
                <a:tc>
                  <a:txBody>
                    <a:bodyPr/>
                    <a:lstStyle/>
                    <a:p>
                      <a:pPr>
                        <a:lnSpc>
                          <a:spcPct val="115000"/>
                        </a:lnSpc>
                        <a:spcAft>
                          <a:spcPts val="0"/>
                        </a:spcAft>
                      </a:pPr>
                      <a:r>
                        <a:rPr lang="en-IN" sz="2200" dirty="0">
                          <a:solidFill>
                            <a:schemeClr val="tx1">
                              <a:lumMod val="85000"/>
                              <a:lumOff val="15000"/>
                            </a:schemeClr>
                          </a:solidFill>
                          <a:effectLst/>
                        </a:rPr>
                        <a:t>Total value  of Undisclosed Foreign Income and Asset</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a:solidFill>
                            <a:schemeClr val="tx1">
                              <a:lumMod val="85000"/>
                              <a:lumOff val="15000"/>
                            </a:schemeClr>
                          </a:solidFill>
                          <a:effectLst/>
                        </a:rPr>
                        <a:t>XX</a:t>
                      </a:r>
                      <a:endParaRPr lang="en-IN" sz="220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09"/>
                  </a:ext>
                </a:extLst>
              </a:tr>
              <a:tr h="367344">
                <a:tc>
                  <a:txBody>
                    <a:bodyPr/>
                    <a:lstStyle/>
                    <a:p>
                      <a:pPr>
                        <a:lnSpc>
                          <a:spcPct val="115000"/>
                        </a:lnSpc>
                        <a:spcAft>
                          <a:spcPts val="0"/>
                        </a:spcAft>
                      </a:pPr>
                      <a:r>
                        <a:rPr lang="en-IN" sz="2200" dirty="0">
                          <a:solidFill>
                            <a:schemeClr val="tx1">
                              <a:lumMod val="85000"/>
                              <a:lumOff val="15000"/>
                            </a:schemeClr>
                          </a:solidFill>
                          <a:effectLst/>
                        </a:rPr>
                        <a:t>Tax @ 30%</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tc>
                  <a:txBody>
                    <a:bodyPr/>
                    <a:lstStyle/>
                    <a:p>
                      <a:pPr>
                        <a:lnSpc>
                          <a:spcPct val="115000"/>
                        </a:lnSpc>
                        <a:spcAft>
                          <a:spcPts val="0"/>
                        </a:spcAft>
                      </a:pPr>
                      <a:r>
                        <a:rPr lang="en-IN" sz="2200" dirty="0">
                          <a:solidFill>
                            <a:schemeClr val="tx1">
                              <a:lumMod val="85000"/>
                              <a:lumOff val="15000"/>
                            </a:schemeClr>
                          </a:solidFill>
                          <a:effectLst/>
                        </a:rPr>
                        <a:t>XX</a:t>
                      </a:r>
                      <a:endParaRPr lang="en-IN" sz="2200" dirty="0">
                        <a:solidFill>
                          <a:schemeClr val="tx1">
                            <a:lumMod val="85000"/>
                            <a:lumOff val="1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658" marR="62658" marT="0" marB="0"/>
                </a:tc>
                <a:extLst>
                  <a:ext uri="{0D108BD9-81ED-4DB2-BD59-A6C34878D82A}">
                    <a16:rowId xmlns:a16="http://schemas.microsoft.com/office/drawing/2014/main" val="10010"/>
                  </a:ext>
                </a:extLst>
              </a:tr>
            </a:tbl>
          </a:graphicData>
        </a:graphic>
      </p:graphicFrame>
      <p:sp>
        <p:nvSpPr>
          <p:cNvPr id="3" name="Slide Number Placeholder 2"/>
          <p:cNvSpPr>
            <a:spLocks noGrp="1"/>
          </p:cNvSpPr>
          <p:nvPr>
            <p:ph type="sldNum" sz="quarter" idx="12"/>
          </p:nvPr>
        </p:nvSpPr>
        <p:spPr>
          <a:xfrm>
            <a:off x="8590663" y="6120066"/>
            <a:ext cx="683339" cy="365125"/>
          </a:xfrm>
        </p:spPr>
        <p:txBody>
          <a:bodyPr/>
          <a:lstStyle/>
          <a:p>
            <a:fld id="{A5CC15C2-5419-4E24-B550-571A6A3A4508}" type="slidenum">
              <a:rPr lang="en-IN" smtClean="0"/>
              <a:t>64</a:t>
            </a:fld>
            <a:endParaRPr lang="en-IN"/>
          </a:p>
        </p:txBody>
      </p:sp>
      <p:pic>
        <p:nvPicPr>
          <p:cNvPr id="5" name="Picture 4"/>
          <p:cNvPicPr>
            <a:picLocks noChangeAspect="1"/>
          </p:cNvPicPr>
          <p:nvPr/>
        </p:nvPicPr>
        <p:blipFill>
          <a:blip r:embed="rId2"/>
          <a:stretch>
            <a:fillRect/>
          </a:stretch>
        </p:blipFill>
        <p:spPr>
          <a:xfrm>
            <a:off x="8878088" y="6236677"/>
            <a:ext cx="1954036" cy="621323"/>
          </a:xfrm>
          <a:prstGeom prst="rect">
            <a:avLst/>
          </a:prstGeom>
        </p:spPr>
      </p:pic>
    </p:spTree>
    <p:extLst>
      <p:ext uri="{BB962C8B-B14F-4D97-AF65-F5344CB8AC3E}">
        <p14:creationId xmlns:p14="http://schemas.microsoft.com/office/powerpoint/2010/main" val="228162018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2681289" y="620715"/>
            <a:ext cx="6596063" cy="5478423"/>
          </a:xfrm>
          <a:prstGeom prst="rect">
            <a:avLst/>
          </a:prstGeom>
          <a:noFill/>
          <a:ln w="9525">
            <a:noFill/>
            <a:miter lim="800000"/>
            <a:headEnd/>
            <a:tailEnd/>
          </a:ln>
        </p:spPr>
        <p:txBody>
          <a:bodyPr>
            <a:spAutoFit/>
          </a:bodyPr>
          <a:lstStyle/>
          <a:p>
            <a:pPr algn="r" eaLnBrk="1" hangingPunct="1"/>
            <a:endParaRPr lang="en-US" altLang="en-US" sz="3600" b="1" dirty="0">
              <a:solidFill>
                <a:schemeClr val="bg1"/>
              </a:solidFill>
              <a:latin typeface="Bookman Old Style" pitchFamily="18" charset="0"/>
            </a:endParaRPr>
          </a:p>
          <a:p>
            <a:pPr algn="r" eaLnBrk="1" hangingPunct="1"/>
            <a:endParaRPr lang="en-US" altLang="en-US" sz="3600" b="1" dirty="0">
              <a:solidFill>
                <a:schemeClr val="bg1"/>
              </a:solidFill>
              <a:latin typeface="Bookman Old Style" pitchFamily="18" charset="0"/>
            </a:endParaRPr>
          </a:p>
          <a:p>
            <a:pPr algn="r" eaLnBrk="1" hangingPunct="1"/>
            <a:endParaRPr lang="en-US" altLang="en-US" sz="3600" b="1" dirty="0">
              <a:solidFill>
                <a:schemeClr val="bg1"/>
              </a:solidFill>
              <a:latin typeface="Bookman Old Style" pitchFamily="18" charset="0"/>
            </a:endParaRPr>
          </a:p>
          <a:p>
            <a:pPr algn="r" eaLnBrk="1" hangingPunct="1"/>
            <a:r>
              <a:rPr lang="en-US" altLang="en-US" sz="3600" b="1" dirty="0">
                <a:solidFill>
                  <a:schemeClr val="bg1"/>
                </a:solidFill>
                <a:latin typeface="Bookman Old Style" pitchFamily="18" charset="0"/>
              </a:rPr>
              <a:t>ASHWANI TANEJA</a:t>
            </a:r>
          </a:p>
          <a:p>
            <a:pPr algn="r" eaLnBrk="1" hangingPunct="1"/>
            <a:r>
              <a:rPr lang="en-US" altLang="en-US" sz="2000" b="1" dirty="0">
                <a:solidFill>
                  <a:schemeClr val="bg1"/>
                </a:solidFill>
                <a:latin typeface="Bookman Old Style" pitchFamily="18" charset="0"/>
              </a:rPr>
              <a:t>(FCA, ACS, AICWA, FICA, DISA, NCFM, LL.B, LL.M)</a:t>
            </a:r>
          </a:p>
          <a:p>
            <a:pPr algn="r" eaLnBrk="1" hangingPunct="1"/>
            <a:r>
              <a:rPr lang="en-US" altLang="en-US" sz="2000" b="1" dirty="0">
                <a:solidFill>
                  <a:schemeClr val="bg1"/>
                </a:solidFill>
                <a:latin typeface="Bookman Old Style" pitchFamily="18" charset="0"/>
              </a:rPr>
              <a:t> (Ex- Member,  Income Tax Appellate Tribunal-</a:t>
            </a:r>
            <a:br>
              <a:rPr lang="en-US" altLang="en-US" sz="2000" b="1" dirty="0">
                <a:solidFill>
                  <a:schemeClr val="bg1"/>
                </a:solidFill>
                <a:latin typeface="Bookman Old Style" pitchFamily="18" charset="0"/>
              </a:rPr>
            </a:br>
            <a:r>
              <a:rPr lang="en-US" altLang="en-US" sz="2000" b="1" dirty="0">
                <a:solidFill>
                  <a:schemeClr val="bg1"/>
                </a:solidFill>
                <a:latin typeface="Bookman Old Style" pitchFamily="18" charset="0"/>
              </a:rPr>
              <a:t>Ministry of Law &amp; Justice-Government of India)</a:t>
            </a:r>
          </a:p>
          <a:p>
            <a:pPr algn="r" eaLnBrk="1" hangingPunct="1"/>
            <a:r>
              <a:rPr lang="en-US" altLang="en-US" sz="2800" b="1" dirty="0">
                <a:solidFill>
                  <a:schemeClr val="bg1"/>
                </a:solidFill>
                <a:latin typeface="Bookman Old Style" pitchFamily="18" charset="0"/>
              </a:rPr>
              <a:t>Email: ashwani@taxindia.net</a:t>
            </a:r>
          </a:p>
          <a:p>
            <a:pPr algn="ctr" eaLnBrk="1" hangingPunct="1"/>
            <a:endParaRPr lang="en-US" b="1" dirty="0">
              <a:solidFill>
                <a:schemeClr val="accent1"/>
              </a:solidFill>
            </a:endParaRPr>
          </a:p>
          <a:p>
            <a:pPr algn="ctr" eaLnBrk="1" hangingPunct="1"/>
            <a:r>
              <a:rPr lang="en-US" sz="8000" b="1" dirty="0">
                <a:solidFill>
                  <a:schemeClr val="accent1"/>
                </a:solidFill>
              </a:rPr>
              <a:t> </a:t>
            </a:r>
            <a:endParaRPr lang="en-IN" sz="8000" b="1" dirty="0">
              <a:solidFill>
                <a:schemeClr val="accent1"/>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9088" y="574006"/>
            <a:ext cx="8123542" cy="3585097"/>
          </a:xfrm>
          <a:prstGeom prst="rect">
            <a:avLst/>
          </a:prstGeom>
        </p:spPr>
      </p:pic>
      <p:sp>
        <p:nvSpPr>
          <p:cNvPr id="4" name="Rectangle 3"/>
          <p:cNvSpPr/>
          <p:nvPr/>
        </p:nvSpPr>
        <p:spPr>
          <a:xfrm>
            <a:off x="968050" y="3821070"/>
            <a:ext cx="7348575" cy="2616101"/>
          </a:xfrm>
          <a:prstGeom prst="rect">
            <a:avLst/>
          </a:prstGeom>
        </p:spPr>
        <p:txBody>
          <a:bodyPr wrap="square">
            <a:spAutoFit/>
          </a:bodyPr>
          <a:lstStyle/>
          <a:p>
            <a:pPr algn="r"/>
            <a:r>
              <a:rPr lang="en-US" altLang="en-US" sz="3600" b="1" dirty="0" err="1">
                <a:solidFill>
                  <a:schemeClr val="accent2">
                    <a:lumMod val="50000"/>
                  </a:schemeClr>
                </a:solidFill>
                <a:latin typeface="Bookman Old Style" pitchFamily="18" charset="0"/>
              </a:rPr>
              <a:t>Ashwani</a:t>
            </a:r>
            <a:r>
              <a:rPr lang="en-US" altLang="en-US" sz="3600" b="1" dirty="0">
                <a:solidFill>
                  <a:schemeClr val="accent2">
                    <a:lumMod val="50000"/>
                  </a:schemeClr>
                </a:solidFill>
                <a:latin typeface="Bookman Old Style" pitchFamily="18" charset="0"/>
              </a:rPr>
              <a:t> </a:t>
            </a:r>
            <a:r>
              <a:rPr lang="en-US" altLang="en-US" sz="3600" b="1" dirty="0" err="1">
                <a:solidFill>
                  <a:schemeClr val="accent2">
                    <a:lumMod val="50000"/>
                  </a:schemeClr>
                </a:solidFill>
                <a:latin typeface="Bookman Old Style" pitchFamily="18" charset="0"/>
              </a:rPr>
              <a:t>Taneja</a:t>
            </a:r>
            <a:endParaRPr lang="en-US" altLang="en-US" sz="3600" b="1" dirty="0">
              <a:solidFill>
                <a:schemeClr val="accent2">
                  <a:lumMod val="50000"/>
                </a:schemeClr>
              </a:solidFill>
              <a:latin typeface="Bookman Old Style" pitchFamily="18" charset="0"/>
            </a:endParaRPr>
          </a:p>
          <a:p>
            <a:pPr algn="r"/>
            <a:r>
              <a:rPr lang="en-US" altLang="en-US" b="1" dirty="0">
                <a:solidFill>
                  <a:schemeClr val="accent2">
                    <a:lumMod val="50000"/>
                  </a:schemeClr>
                </a:solidFill>
                <a:latin typeface="Bookman Old Style" pitchFamily="18" charset="0"/>
              </a:rPr>
              <a:t>(FCA, ACS, AICWA, FICA, DISA, NCFM, LL.B, LL.M)</a:t>
            </a:r>
          </a:p>
          <a:p>
            <a:pPr algn="r"/>
            <a:r>
              <a:rPr lang="en-US" altLang="en-US" b="1" dirty="0">
                <a:solidFill>
                  <a:schemeClr val="accent2">
                    <a:lumMod val="50000"/>
                  </a:schemeClr>
                </a:solidFill>
                <a:latin typeface="Bookman Old Style" pitchFamily="18" charset="0"/>
              </a:rPr>
              <a:t> (EX- MEMBER,  INCOME TAX APPELLATE TRIBUNAL-</a:t>
            </a:r>
            <a:br>
              <a:rPr lang="en-US" altLang="en-US" b="1" dirty="0">
                <a:solidFill>
                  <a:schemeClr val="accent2">
                    <a:lumMod val="50000"/>
                  </a:schemeClr>
                </a:solidFill>
                <a:latin typeface="Bookman Old Style" pitchFamily="18" charset="0"/>
              </a:rPr>
            </a:br>
            <a:r>
              <a:rPr lang="en-US" altLang="en-US" b="1" dirty="0">
                <a:solidFill>
                  <a:schemeClr val="accent2">
                    <a:lumMod val="50000"/>
                  </a:schemeClr>
                </a:solidFill>
                <a:latin typeface="Bookman Old Style" pitchFamily="18" charset="0"/>
              </a:rPr>
              <a:t>MINISTRY OF LAW &amp; JUSTICE-GOVERNMENT OF INDIA)</a:t>
            </a:r>
          </a:p>
          <a:p>
            <a:pPr algn="r"/>
            <a:r>
              <a:rPr lang="en-US" altLang="en-US" sz="2800" b="1" dirty="0">
                <a:solidFill>
                  <a:schemeClr val="accent2">
                    <a:lumMod val="50000"/>
                  </a:schemeClr>
                </a:solidFill>
                <a:latin typeface="Bookman Old Style" pitchFamily="18" charset="0"/>
              </a:rPr>
              <a:t>Mobile: 9810064777</a:t>
            </a:r>
          </a:p>
          <a:p>
            <a:pPr algn="r"/>
            <a:r>
              <a:rPr lang="en-US" altLang="en-US" sz="2800" b="1" dirty="0">
                <a:solidFill>
                  <a:schemeClr val="accent2">
                    <a:lumMod val="50000"/>
                  </a:schemeClr>
                </a:solidFill>
                <a:latin typeface="Bookman Old Style" pitchFamily="18" charset="0"/>
              </a:rPr>
              <a:t>EMAIL: ashwani@taxindia.net</a:t>
            </a:r>
            <a:endParaRPr lang="en-US" altLang="en-US" sz="3200" b="1" dirty="0">
              <a:solidFill>
                <a:schemeClr val="accent2">
                  <a:lumMod val="50000"/>
                </a:schemeClr>
              </a:solidFill>
              <a:latin typeface="Bookman Old Style" pitchFamily="18" charset="0"/>
            </a:endParaRPr>
          </a:p>
          <a:p>
            <a:pPr algn="r"/>
            <a:endParaRPr lang="en-US" altLang="en-US" b="1" dirty="0">
              <a:solidFill>
                <a:schemeClr val="accent2">
                  <a:lumMod val="50000"/>
                </a:schemeClr>
              </a:solidFill>
              <a:latin typeface="Bookman Old Style" pitchFamily="18" charset="0"/>
            </a:endParaRPr>
          </a:p>
        </p:txBody>
      </p:sp>
      <p:pic>
        <p:nvPicPr>
          <p:cNvPr id="6" name="Picture 5"/>
          <p:cNvPicPr>
            <a:picLocks noChangeAspect="1"/>
          </p:cNvPicPr>
          <p:nvPr/>
        </p:nvPicPr>
        <p:blipFill>
          <a:blip r:embed="rId3"/>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26435444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2983F1-C1FB-44A5-A4A0-E8A2B2402B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242" y="0"/>
            <a:ext cx="9398734" cy="8054440"/>
          </a:xfrm>
          <a:prstGeom prst="rect">
            <a:avLst/>
          </a:prstGeom>
        </p:spPr>
      </p:pic>
      <p:pic>
        <p:nvPicPr>
          <p:cNvPr id="4" name="Picture 3"/>
          <p:cNvPicPr>
            <a:picLocks noChangeAspect="1"/>
          </p:cNvPicPr>
          <p:nvPr/>
        </p:nvPicPr>
        <p:blipFill>
          <a:blip r:embed="rId3"/>
          <a:stretch>
            <a:fillRect/>
          </a:stretch>
        </p:blipFill>
        <p:spPr>
          <a:xfrm>
            <a:off x="9530976" y="5959399"/>
            <a:ext cx="2450008" cy="779026"/>
          </a:xfrm>
          <a:prstGeom prst="rect">
            <a:avLst/>
          </a:prstGeom>
        </p:spPr>
      </p:pic>
    </p:spTree>
    <p:extLst>
      <p:ext uri="{BB962C8B-B14F-4D97-AF65-F5344CB8AC3E}">
        <p14:creationId xmlns:p14="http://schemas.microsoft.com/office/powerpoint/2010/main" val="36790648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36098" y="351692"/>
            <a:ext cx="7976381" cy="6386733"/>
          </a:xfrm>
        </p:spPr>
      </p:pic>
      <p:pic>
        <p:nvPicPr>
          <p:cNvPr id="4" name="Picture 3"/>
          <p:cNvPicPr>
            <a:picLocks noChangeAspect="1"/>
          </p:cNvPicPr>
          <p:nvPr/>
        </p:nvPicPr>
        <p:blipFill>
          <a:blip r:embed="rId4"/>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412424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1"/>
            <a:ext cx="3073792" cy="609600"/>
          </a:xfrm>
        </p:spPr>
        <p:txBody>
          <a:bodyPr>
            <a:normAutofit/>
          </a:bodyPr>
          <a:lstStyle/>
          <a:p>
            <a:r>
              <a:rPr lang="en-US" sz="3200" b="1" dirty="0">
                <a:solidFill>
                  <a:srgbClr val="C00000"/>
                </a:solidFill>
                <a:latin typeface="Times New Roman" panose="02020603050405020304" pitchFamily="18" charset="0"/>
                <a:cs typeface="Times New Roman" panose="02020603050405020304" pitchFamily="18" charset="0"/>
              </a:rPr>
              <a:t>CASE-STUDY</a:t>
            </a:r>
          </a:p>
        </p:txBody>
      </p:sp>
      <p:pic>
        <p:nvPicPr>
          <p:cNvPr id="8" name="Content Placeholder 7" descr="pexels-photo-459728.jpeg"/>
          <p:cNvPicPr>
            <a:picLocks noGrp="1" noChangeAspect="1"/>
          </p:cNvPicPr>
          <p:nvPr>
            <p:ph idx="1"/>
          </p:nvPr>
        </p:nvPicPr>
        <p:blipFill>
          <a:blip r:embed="rId2" cstate="print"/>
          <a:stretch>
            <a:fillRect/>
          </a:stretch>
        </p:blipFill>
        <p:spPr>
          <a:xfrm>
            <a:off x="803035" y="1745398"/>
            <a:ext cx="2438399" cy="1600200"/>
          </a:xfrm>
        </p:spPr>
      </p:pic>
      <p:sp>
        <p:nvSpPr>
          <p:cNvPr id="6" name="TextBox 5"/>
          <p:cNvSpPr txBox="1"/>
          <p:nvPr/>
        </p:nvSpPr>
        <p:spPr>
          <a:xfrm>
            <a:off x="685800" y="972981"/>
            <a:ext cx="3048000" cy="584775"/>
          </a:xfrm>
          <a:prstGeom prst="rect">
            <a:avLst/>
          </a:prstGeom>
          <a:noFill/>
        </p:spPr>
        <p:txBody>
          <a:bodyPr wrap="square" rtlCol="0">
            <a:spAutoFit/>
          </a:bodyPr>
          <a:lstStyle/>
          <a:p>
            <a:r>
              <a:rPr lang="en-US" sz="1600" b="1" dirty="0"/>
              <a:t>1</a:t>
            </a:r>
            <a:r>
              <a:rPr lang="en-US" sz="1600" b="1" dirty="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 </a:t>
            </a:r>
            <a:r>
              <a:rPr lang="en-US" sz="1600" b="1" dirty="0">
                <a:latin typeface="Times New Roman" panose="02020603050405020304" pitchFamily="18" charset="0"/>
                <a:cs typeface="Times New Roman" panose="02020603050405020304" pitchFamily="18" charset="0"/>
              </a:rPr>
              <a:t>FACTORY PURCHASED IN THE YEAR 2005.</a:t>
            </a:r>
          </a:p>
        </p:txBody>
      </p:sp>
      <p:pic>
        <p:nvPicPr>
          <p:cNvPr id="9" name="Picture 8" descr="guide_waterpollution_66615937_2400.jpg"/>
          <p:cNvPicPr>
            <a:picLocks noChangeAspect="1"/>
          </p:cNvPicPr>
          <p:nvPr/>
        </p:nvPicPr>
        <p:blipFill>
          <a:blip r:embed="rId3"/>
          <a:stretch>
            <a:fillRect/>
          </a:stretch>
        </p:blipFill>
        <p:spPr>
          <a:xfrm>
            <a:off x="4657579" y="1897798"/>
            <a:ext cx="3124200" cy="1447800"/>
          </a:xfrm>
          <a:prstGeom prst="rect">
            <a:avLst/>
          </a:prstGeom>
        </p:spPr>
      </p:pic>
      <p:sp>
        <p:nvSpPr>
          <p:cNvPr id="10" name="TextBox 9"/>
          <p:cNvSpPr txBox="1"/>
          <p:nvPr/>
        </p:nvSpPr>
        <p:spPr>
          <a:xfrm>
            <a:off x="4648200" y="820580"/>
            <a:ext cx="4114800" cy="1077218"/>
          </a:xfrm>
          <a:prstGeom prst="rect">
            <a:avLst/>
          </a:prstGeom>
          <a:noFill/>
        </p:spPr>
        <p:txBody>
          <a:bodyPr wrap="square" rtlCol="0">
            <a:spAutoFit/>
          </a:bodyPr>
          <a:lstStyle/>
          <a:p>
            <a:pPr algn="just"/>
            <a:r>
              <a:rPr lang="en-US" sz="1600" b="1" dirty="0"/>
              <a:t>2</a:t>
            </a:r>
            <a:r>
              <a:rPr lang="en-US" sz="1600" b="1" dirty="0">
                <a:latin typeface="Times New Roman" panose="02020603050405020304" pitchFamily="18" charset="0"/>
                <a:cs typeface="Times New Roman" panose="02020603050405020304" pitchFamily="18" charset="0"/>
              </a:rPr>
              <a:t>. ALLEGED VIOLATION OF ENVIORNMENT PROTECTION ACT AND WATER POLLUTION ACT  IN THE YEAR 2009.</a:t>
            </a:r>
          </a:p>
        </p:txBody>
      </p:sp>
      <p:pic>
        <p:nvPicPr>
          <p:cNvPr id="11" name="Content Placeholder 3" descr="Illgottengains.jpg"/>
          <p:cNvPicPr>
            <a:picLocks noChangeAspect="1"/>
          </p:cNvPicPr>
          <p:nvPr/>
        </p:nvPicPr>
        <p:blipFill>
          <a:blip r:embed="rId4"/>
          <a:stretch>
            <a:fillRect/>
          </a:stretch>
        </p:blipFill>
        <p:spPr>
          <a:xfrm>
            <a:off x="1098457" y="4958174"/>
            <a:ext cx="2209800" cy="1504950"/>
          </a:xfrm>
          <a:prstGeom prst="rect">
            <a:avLst/>
          </a:prstGeom>
        </p:spPr>
      </p:pic>
      <p:sp>
        <p:nvSpPr>
          <p:cNvPr id="12" name="TextBox 11"/>
          <p:cNvSpPr txBox="1"/>
          <p:nvPr/>
        </p:nvSpPr>
        <p:spPr>
          <a:xfrm>
            <a:off x="1752600" y="4114800"/>
            <a:ext cx="2743200" cy="369332"/>
          </a:xfrm>
          <a:prstGeom prst="rect">
            <a:avLst/>
          </a:prstGeom>
          <a:noFill/>
        </p:spPr>
        <p:txBody>
          <a:bodyPr wrap="square" rtlCol="0">
            <a:spAutoFit/>
          </a:bodyPr>
          <a:lstStyle/>
          <a:p>
            <a:endParaRPr lang="en-US" dirty="0"/>
          </a:p>
        </p:txBody>
      </p:sp>
      <p:sp>
        <p:nvSpPr>
          <p:cNvPr id="13" name="TextBox 12"/>
          <p:cNvSpPr txBox="1"/>
          <p:nvPr/>
        </p:nvSpPr>
        <p:spPr>
          <a:xfrm>
            <a:off x="685800" y="3899359"/>
            <a:ext cx="3429000" cy="830997"/>
          </a:xfrm>
          <a:prstGeom prst="rect">
            <a:avLst/>
          </a:prstGeom>
          <a:noFill/>
        </p:spPr>
        <p:txBody>
          <a:bodyPr wrap="square" rtlCol="0">
            <a:spAutoFit/>
          </a:bodyPr>
          <a:lstStyle/>
          <a:p>
            <a:pPr algn="just"/>
            <a:r>
              <a:rPr lang="en-US" sz="1600" b="1" dirty="0"/>
              <a:t>3.</a:t>
            </a:r>
            <a:r>
              <a:rPr lang="en-US" sz="1600" b="1" dirty="0">
                <a:latin typeface="Times New Roman" panose="02020603050405020304" pitchFamily="18" charset="0"/>
                <a:cs typeface="Times New Roman" panose="02020603050405020304" pitchFamily="18" charset="0"/>
              </a:rPr>
              <a:t>POC ILLEGALLY CALCULATED FROM THE YEAR 2007-08 TILL 2012-13.</a:t>
            </a:r>
          </a:p>
        </p:txBody>
      </p:sp>
      <p:pic>
        <p:nvPicPr>
          <p:cNvPr id="15" name="Picture 14" descr="house-repo.jpg"/>
          <p:cNvPicPr>
            <a:picLocks noChangeAspect="1"/>
          </p:cNvPicPr>
          <p:nvPr/>
        </p:nvPicPr>
        <p:blipFill>
          <a:blip r:embed="rId5"/>
          <a:stretch>
            <a:fillRect/>
          </a:stretch>
        </p:blipFill>
        <p:spPr>
          <a:xfrm>
            <a:off x="5105400" y="5226762"/>
            <a:ext cx="2819400" cy="1447800"/>
          </a:xfrm>
          <a:prstGeom prst="rect">
            <a:avLst/>
          </a:prstGeom>
        </p:spPr>
      </p:pic>
      <p:sp>
        <p:nvSpPr>
          <p:cNvPr id="16" name="TextBox 15"/>
          <p:cNvSpPr txBox="1"/>
          <p:nvPr/>
        </p:nvSpPr>
        <p:spPr>
          <a:xfrm>
            <a:off x="5105400" y="3823772"/>
            <a:ext cx="3940126" cy="1077218"/>
          </a:xfrm>
          <a:prstGeom prst="rect">
            <a:avLst/>
          </a:prstGeom>
          <a:noFill/>
        </p:spPr>
        <p:txBody>
          <a:bodyPr wrap="square" rtlCol="0">
            <a:spAutoFit/>
          </a:bodyPr>
          <a:lstStyle/>
          <a:p>
            <a:r>
              <a:rPr lang="en-US" sz="1600" dirty="0"/>
              <a:t>4. </a:t>
            </a:r>
            <a:r>
              <a:rPr lang="en-US" sz="1600" b="1" dirty="0">
                <a:latin typeface="Times New Roman" panose="02020603050405020304" pitchFamily="18" charset="0"/>
                <a:cs typeface="Times New Roman" panose="02020603050405020304" pitchFamily="18" charset="0"/>
              </a:rPr>
              <a:t>FACTORY ACQUIRED IN 2005 HAVING NO NEXUS WITH POC ATTACHED BY THE ED UNDER PMLA IN 2018</a:t>
            </a:r>
          </a:p>
        </p:txBody>
      </p:sp>
      <p:pic>
        <p:nvPicPr>
          <p:cNvPr id="17" name="Picture 16"/>
          <p:cNvPicPr>
            <a:picLocks noChangeAspect="1"/>
          </p:cNvPicPr>
          <p:nvPr/>
        </p:nvPicPr>
        <p:blipFill>
          <a:blip r:embed="rId6"/>
          <a:stretch>
            <a:fillRect/>
          </a:stretch>
        </p:blipFill>
        <p:spPr>
          <a:xfrm>
            <a:off x="9402023" y="5959399"/>
            <a:ext cx="2450008" cy="779026"/>
          </a:xfrm>
          <a:prstGeom prst="rect">
            <a:avLst/>
          </a:prstGeom>
        </p:spPr>
      </p:pic>
    </p:spTree>
    <p:extLst>
      <p:ext uri="{BB962C8B-B14F-4D97-AF65-F5344CB8AC3E}">
        <p14:creationId xmlns:p14="http://schemas.microsoft.com/office/powerpoint/2010/main" val="50560815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748</TotalTime>
  <Words>4184</Words>
  <Application>Microsoft Macintosh PowerPoint</Application>
  <PresentationFormat>Widescreen</PresentationFormat>
  <Paragraphs>449</Paragraphs>
  <Slides>65</Slides>
  <Notes>13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65</vt:i4>
      </vt:variant>
    </vt:vector>
  </HeadingPairs>
  <TitlesOfParts>
    <vt:vector size="77" baseType="lpstr">
      <vt:lpstr>AppleSymbols</vt:lpstr>
      <vt:lpstr>Arial</vt:lpstr>
      <vt:lpstr>Bookman Old Style</vt:lpstr>
      <vt:lpstr>Calibri</vt:lpstr>
      <vt:lpstr>Century Schoolbook</vt:lpstr>
      <vt:lpstr>Georgia</vt:lpstr>
      <vt:lpstr>Symbol</vt:lpstr>
      <vt:lpstr>Times New Roman</vt:lpstr>
      <vt:lpstr>Trebuchet MS</vt:lpstr>
      <vt:lpstr>Wingdings</vt:lpstr>
      <vt:lpstr>Wingdings 3</vt:lpstr>
      <vt:lpstr>Facet</vt:lpstr>
      <vt:lpstr>PowerPoint Presentation</vt:lpstr>
      <vt:lpstr>PowerPoint Presentation</vt:lpstr>
      <vt:lpstr>PowerPoint Presentation</vt:lpstr>
      <vt:lpstr>PowerPoint Presentation</vt:lpstr>
      <vt:lpstr>PowerPoint Presentation</vt:lpstr>
      <vt:lpstr>Recent news</vt:lpstr>
      <vt:lpstr>PowerPoint Presentation</vt:lpstr>
      <vt:lpstr>PowerPoint Presentation</vt:lpstr>
      <vt:lpstr>CASE-STUDY</vt:lpstr>
      <vt:lpstr>Interplay of various Laws Dealing With Economic Offences.</vt:lpstr>
      <vt:lpstr>PowerPoint Presentation</vt:lpstr>
      <vt:lpstr>PowerPoint Presentation</vt:lpstr>
      <vt:lpstr>Benami Transaction – Background</vt:lpstr>
      <vt:lpstr>What is a Benami Transaction?</vt:lpstr>
      <vt:lpstr>Authorities under Benami law</vt:lpstr>
      <vt:lpstr>Assistance from other Authorities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Interplay with Income Tax Act</vt:lpstr>
      <vt:lpstr>Interplay with Income Tax Act - Holding Structures</vt:lpstr>
      <vt:lpstr>Significant Beneficial Owner disclosure under Companies Act 2013 – uncover Benami holding?</vt:lpstr>
      <vt:lpstr>Burden of proof and Intention of the person </vt:lpstr>
      <vt:lpstr>Determination of beneficial owner of alleged property prerequisite for treating transaction as Benami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PROCESS OF MONEY LAUNDERING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STEPS INVOLVED  in CORRECT APPROACH </vt:lpstr>
      <vt:lpstr>ROLE OF CHARTERED ACCOUNTANTS, TAX LAWYERS and COMPANY EXECUTIVES IN HANDLING NOTICES AND ATTACHMENT ORDERS ISSUED BY THE ED</vt:lpstr>
      <vt:lpstr>PowerPoint Presentation</vt:lpstr>
      <vt:lpstr>The Black Money (Undisclosed Foreign Income and Assets) and Imposition of Tax Act, 2015</vt:lpstr>
      <vt:lpstr>LIABILITY UNDER THE ACT: CHARGE OF TAX</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Renu Taneja</cp:lastModifiedBy>
  <cp:revision>64</cp:revision>
  <dcterms:created xsi:type="dcterms:W3CDTF">2019-11-01T07:32:46Z</dcterms:created>
  <dcterms:modified xsi:type="dcterms:W3CDTF">2022-02-26T03:04:12Z</dcterms:modified>
</cp:coreProperties>
</file>