
<file path=[Content_Types].xml><?xml version="1.0" encoding="utf-8"?>
<Types xmlns="http://schemas.openxmlformats.org/package/2006/content-types">
  <Default Extension="fntdata" ContentType="application/x-fontdata"/>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56" r:id="rId2"/>
    <p:sldId id="399" r:id="rId3"/>
    <p:sldId id="400" r:id="rId4"/>
    <p:sldId id="404" r:id="rId5"/>
    <p:sldId id="401" r:id="rId6"/>
    <p:sldId id="403" r:id="rId7"/>
    <p:sldId id="402" r:id="rId8"/>
    <p:sldId id="405" r:id="rId9"/>
    <p:sldId id="377" r:id="rId10"/>
    <p:sldId id="372" r:id="rId11"/>
    <p:sldId id="378" r:id="rId12"/>
    <p:sldId id="361" r:id="rId13"/>
    <p:sldId id="273" r:id="rId14"/>
    <p:sldId id="280" r:id="rId15"/>
    <p:sldId id="374" r:id="rId16"/>
    <p:sldId id="359" r:id="rId17"/>
    <p:sldId id="406" r:id="rId18"/>
    <p:sldId id="407" r:id="rId19"/>
    <p:sldId id="408" r:id="rId20"/>
    <p:sldId id="410" r:id="rId21"/>
    <p:sldId id="409" r:id="rId22"/>
    <p:sldId id="411" r:id="rId23"/>
    <p:sldId id="379" r:id="rId24"/>
    <p:sldId id="380" r:id="rId25"/>
    <p:sldId id="389" r:id="rId26"/>
    <p:sldId id="390" r:id="rId27"/>
    <p:sldId id="393" r:id="rId28"/>
    <p:sldId id="391" r:id="rId29"/>
    <p:sldId id="394" r:id="rId30"/>
    <p:sldId id="392" r:id="rId31"/>
    <p:sldId id="395" r:id="rId32"/>
    <p:sldId id="396" r:id="rId33"/>
    <p:sldId id="397" r:id="rId34"/>
    <p:sldId id="398" r:id="rId35"/>
  </p:sldIdLst>
  <p:sldSz cx="18288000" cy="10287000"/>
  <p:notesSz cx="7315200" cy="9601200"/>
  <p:embeddedFontLst>
    <p:embeddedFont>
      <p:font typeface="Arial Rounded MT Bold" panose="020F0704030504030204" pitchFamily="34" charset="0"/>
      <p:regular r:id="rId36"/>
    </p:embeddedFont>
    <p:embeddedFont>
      <p:font typeface="Calibri" panose="020F0502020204030204" pitchFamily="34" charset="0"/>
      <p:regular r:id="rId37"/>
      <p:bold r:id="rId38"/>
      <p:italic r:id="rId39"/>
      <p:boldItalic r:id="rId40"/>
    </p:embeddedFont>
    <p:embeddedFont>
      <p:font typeface="Clear Sans Regular" panose="020B0604020202020204" charset="0"/>
      <p:regular r:id="rId41"/>
    </p:embeddedFont>
    <p:embeddedFont>
      <p:font typeface="MattAntique BT" panose="02040502050306020404" pitchFamily="18" charset="0"/>
      <p:regular r:id="rId42"/>
      <p:bold r:id="rId43"/>
      <p:italic r:id="rId44"/>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2" autoAdjust="0"/>
  </p:normalViewPr>
  <p:slideViewPr>
    <p:cSldViewPr>
      <p:cViewPr varScale="1">
        <p:scale>
          <a:sx n="74" d="100"/>
          <a:sy n="74" d="100"/>
        </p:scale>
        <p:origin x="456"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font" Target="fonts/font4.fntdata"/><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font" Target="fonts/font7.fntdata"/><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font" Target="fonts/font2.fntdata"/><Relationship Id="rId40" Type="http://schemas.openxmlformats.org/officeDocument/2006/relationships/font" Target="fonts/font5.fntdata"/><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font" Target="fonts/font1.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font" Target="fonts/font9.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font" Target="fonts/font8.fntdata"/><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font" Target="fonts/font3.fntdata"/><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font" Target="fonts/font6.fntdata"/></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7/22/2022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7/22/2022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7/22/2022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7/22/2022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7/22/2022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7/22/2022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7/22/2022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7/22/2022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7/22/2022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CDAB91"/>
        </a:solidFill>
        <a:effectLst/>
      </p:bgPr>
    </p:bg>
    <p:spTree>
      <p:nvGrpSpPr>
        <p:cNvPr id="1" name=""/>
        <p:cNvGrpSpPr/>
        <p:nvPr/>
      </p:nvGrpSpPr>
      <p:grpSpPr>
        <a:xfrm>
          <a:off x="0" y="0"/>
          <a:ext cx="0" cy="0"/>
          <a:chOff x="0" y="0"/>
          <a:chExt cx="0" cy="0"/>
        </a:xfrm>
      </p:grpSpPr>
      <p:grpSp>
        <p:nvGrpSpPr>
          <p:cNvPr id="4" name="Group 4"/>
          <p:cNvGrpSpPr/>
          <p:nvPr/>
        </p:nvGrpSpPr>
        <p:grpSpPr>
          <a:xfrm>
            <a:off x="503040" y="329173"/>
            <a:ext cx="16245838" cy="9628654"/>
            <a:chOff x="0" y="0"/>
            <a:chExt cx="3571203" cy="3257100"/>
          </a:xfrm>
        </p:grpSpPr>
        <p:sp>
          <p:nvSpPr>
            <p:cNvPr id="5" name="Freeform 5"/>
            <p:cNvSpPr/>
            <p:nvPr/>
          </p:nvSpPr>
          <p:spPr>
            <a:xfrm>
              <a:off x="0" y="0"/>
              <a:ext cx="3571203" cy="3257100"/>
            </a:xfrm>
            <a:custGeom>
              <a:avLst/>
              <a:gdLst/>
              <a:ahLst/>
              <a:cxnLst/>
              <a:rect l="l" t="t" r="r" b="b"/>
              <a:pathLst>
                <a:path w="3571203" h="3257100">
                  <a:moveTo>
                    <a:pt x="3446743" y="3257100"/>
                  </a:moveTo>
                  <a:lnTo>
                    <a:pt x="124460" y="3257100"/>
                  </a:lnTo>
                  <a:cubicBezTo>
                    <a:pt x="55880" y="3257100"/>
                    <a:pt x="0" y="3201220"/>
                    <a:pt x="0" y="3132640"/>
                  </a:cubicBezTo>
                  <a:lnTo>
                    <a:pt x="0" y="124460"/>
                  </a:lnTo>
                  <a:cubicBezTo>
                    <a:pt x="0" y="55880"/>
                    <a:pt x="55880" y="0"/>
                    <a:pt x="124460" y="0"/>
                  </a:cubicBezTo>
                  <a:lnTo>
                    <a:pt x="3446743" y="0"/>
                  </a:lnTo>
                  <a:cubicBezTo>
                    <a:pt x="3515323" y="0"/>
                    <a:pt x="3571203" y="55880"/>
                    <a:pt x="3571203" y="124460"/>
                  </a:cubicBezTo>
                  <a:lnTo>
                    <a:pt x="3571203" y="3132640"/>
                  </a:lnTo>
                  <a:cubicBezTo>
                    <a:pt x="3571203" y="3201220"/>
                    <a:pt x="3515323" y="3257100"/>
                    <a:pt x="3446743" y="3257100"/>
                  </a:cubicBezTo>
                  <a:close/>
                </a:path>
              </a:pathLst>
            </a:custGeom>
            <a:solidFill>
              <a:srgbClr val="FFFFFF"/>
            </a:solidFill>
          </p:spPr>
        </p:sp>
      </p:grpSp>
      <p:sp>
        <p:nvSpPr>
          <p:cNvPr id="6" name="AutoShape 6"/>
          <p:cNvSpPr/>
          <p:nvPr/>
        </p:nvSpPr>
        <p:spPr>
          <a:xfrm>
            <a:off x="993491" y="1418577"/>
            <a:ext cx="9293775" cy="0"/>
          </a:xfrm>
          <a:prstGeom prst="line">
            <a:avLst/>
          </a:prstGeom>
          <a:ln w="28575" cap="flat">
            <a:solidFill>
              <a:srgbClr val="000000"/>
            </a:solidFill>
            <a:prstDash val="solid"/>
            <a:headEnd type="none" w="sm" len="sm"/>
            <a:tailEnd type="none" w="sm" len="sm"/>
          </a:ln>
        </p:spPr>
      </p:sp>
      <p:sp>
        <p:nvSpPr>
          <p:cNvPr id="7" name="AutoShape 7"/>
          <p:cNvSpPr/>
          <p:nvPr/>
        </p:nvSpPr>
        <p:spPr>
          <a:xfrm>
            <a:off x="993491" y="8632613"/>
            <a:ext cx="9293775" cy="0"/>
          </a:xfrm>
          <a:prstGeom prst="line">
            <a:avLst/>
          </a:prstGeom>
          <a:ln w="28575" cap="flat">
            <a:solidFill>
              <a:srgbClr val="000000"/>
            </a:solidFill>
            <a:prstDash val="solid"/>
            <a:headEnd type="none" w="sm" len="sm"/>
            <a:tailEnd type="none" w="sm" len="sm"/>
          </a:ln>
        </p:spPr>
      </p:sp>
      <p:grpSp>
        <p:nvGrpSpPr>
          <p:cNvPr id="8" name="Group 8"/>
          <p:cNvGrpSpPr/>
          <p:nvPr/>
        </p:nvGrpSpPr>
        <p:grpSpPr>
          <a:xfrm>
            <a:off x="15632572" y="3915174"/>
            <a:ext cx="2456652" cy="2456652"/>
            <a:chOff x="0" y="0"/>
            <a:chExt cx="6350000" cy="6350000"/>
          </a:xfrm>
        </p:grpSpPr>
        <p:sp>
          <p:nvSpPr>
            <p:cNvPr id="9" name="Freeform 9"/>
            <p:cNvSpPr/>
            <p:nvPr/>
          </p:nvSpPr>
          <p:spPr>
            <a:xfrm>
              <a:off x="14167" y="0"/>
              <a:ext cx="6321665" cy="6350000"/>
            </a:xfrm>
            <a:custGeom>
              <a:avLst/>
              <a:gdLst/>
              <a:ahLst/>
              <a:cxnLst/>
              <a:rect l="l" t="t" r="r" b="b"/>
              <a:pathLst>
                <a:path w="6321665" h="6350000">
                  <a:moveTo>
                    <a:pt x="3160833" y="0"/>
                  </a:moveTo>
                  <a:lnTo>
                    <a:pt x="3160833" y="0"/>
                  </a:lnTo>
                  <a:cubicBezTo>
                    <a:pt x="4908795" y="7817"/>
                    <a:pt x="6321666" y="1427021"/>
                    <a:pt x="6321666" y="3175000"/>
                  </a:cubicBezTo>
                  <a:cubicBezTo>
                    <a:pt x="6321666" y="4922979"/>
                    <a:pt x="4908795" y="6342183"/>
                    <a:pt x="3160833" y="6350000"/>
                  </a:cubicBezTo>
                  <a:cubicBezTo>
                    <a:pt x="1412871" y="6342183"/>
                    <a:pt x="0" y="4922979"/>
                    <a:pt x="0" y="3175000"/>
                  </a:cubicBezTo>
                  <a:cubicBezTo>
                    <a:pt x="0" y="1427021"/>
                    <a:pt x="1412871" y="7817"/>
                    <a:pt x="3160833" y="0"/>
                  </a:cubicBezTo>
                  <a:close/>
                </a:path>
              </a:pathLst>
            </a:custGeom>
            <a:solidFill>
              <a:srgbClr val="CDAB91"/>
            </a:solidFill>
          </p:spPr>
        </p:sp>
      </p:grpSp>
      <p:sp>
        <p:nvSpPr>
          <p:cNvPr id="10" name="TextBox 10"/>
          <p:cNvSpPr txBox="1"/>
          <p:nvPr/>
        </p:nvSpPr>
        <p:spPr>
          <a:xfrm>
            <a:off x="1028700" y="5285944"/>
            <a:ext cx="14482471" cy="3020186"/>
          </a:xfrm>
          <a:prstGeom prst="rect">
            <a:avLst/>
          </a:prstGeom>
        </p:spPr>
        <p:txBody>
          <a:bodyPr wrap="square" lIns="0" tIns="0" rIns="0" bIns="0" rtlCol="0" anchor="t">
            <a:spAutoFit/>
          </a:bodyPr>
          <a:lstStyle/>
          <a:p>
            <a:pPr marL="0" marR="0" lvl="0" indent="0" algn="l" defTabSz="914400" rtl="0" eaLnBrk="1" fontAlgn="auto" latinLnBrk="0" hangingPunct="1">
              <a:lnSpc>
                <a:spcPts val="12059"/>
              </a:lnSpc>
              <a:spcBef>
                <a:spcPts val="0"/>
              </a:spcBef>
              <a:spcAft>
                <a:spcPts val="0"/>
              </a:spcAft>
              <a:buClrTx/>
              <a:buSzTx/>
              <a:buFontTx/>
              <a:buNone/>
              <a:tabLst/>
              <a:defRPr/>
            </a:pPr>
            <a:r>
              <a:rPr kumimoji="0" lang="en-US" sz="9000" b="0" i="0" u="none" strike="noStrike" kern="1200" cap="none" spc="-200" normalizeH="0" baseline="0" noProof="0" dirty="0">
                <a:ln>
                  <a:noFill/>
                </a:ln>
                <a:solidFill>
                  <a:srgbClr val="420F0F"/>
                </a:solidFill>
                <a:effectLst/>
                <a:uLnTx/>
                <a:uFillTx/>
                <a:latin typeface="Sergio Trendy Bold"/>
                <a:ea typeface="+mn-ea"/>
                <a:cs typeface="+mn-cs"/>
              </a:rPr>
              <a:t>Panel Discussion on Assorted Case Studies GST</a:t>
            </a:r>
            <a:endParaRPr kumimoji="0" lang="en-US" sz="9000" b="0" i="0" u="none" strike="noStrike" kern="1200" cap="none" spc="-20" normalizeH="0" baseline="0" noProof="0" dirty="0">
              <a:ln>
                <a:noFill/>
              </a:ln>
              <a:solidFill>
                <a:srgbClr val="420F0F"/>
              </a:solidFill>
              <a:effectLst/>
              <a:uLnTx/>
              <a:uFillTx/>
              <a:latin typeface="Sergio Trendy Bold"/>
              <a:ea typeface="+mn-ea"/>
              <a:cs typeface="+mn-cs"/>
            </a:endParaRPr>
          </a:p>
        </p:txBody>
      </p:sp>
      <p:sp>
        <p:nvSpPr>
          <p:cNvPr id="11" name="TextBox 11"/>
          <p:cNvSpPr txBox="1"/>
          <p:nvPr/>
        </p:nvSpPr>
        <p:spPr>
          <a:xfrm>
            <a:off x="15764935" y="3847356"/>
            <a:ext cx="2191926" cy="2539157"/>
          </a:xfrm>
          <a:prstGeom prst="rect">
            <a:avLst/>
          </a:prstGeom>
        </p:spPr>
        <p:txBody>
          <a:bodyPr wrap="square" lIns="0" tIns="0" rIns="0" bIns="0" rtlCol="0" anchor="t">
            <a:spAutoFit/>
          </a:bodyPr>
          <a:lstStyle/>
          <a:p>
            <a:pPr marL="0" marR="0" lvl="0" indent="0" algn="ctr" defTabSz="914400" rtl="0" eaLnBrk="1" fontAlgn="auto" latinLnBrk="0" hangingPunct="1">
              <a:spcBef>
                <a:spcPts val="0"/>
              </a:spcBef>
              <a:spcAft>
                <a:spcPts val="0"/>
              </a:spcAft>
              <a:buClrTx/>
              <a:buSzTx/>
              <a:buFontTx/>
              <a:buNone/>
              <a:tabLst/>
              <a:defRPr/>
            </a:pPr>
            <a:r>
              <a:rPr kumimoji="0" lang="en-US" sz="5500" b="0" i="0" u="none" strike="noStrike" kern="1200" cap="none" spc="-200" normalizeH="0" baseline="0" noProof="0" dirty="0">
                <a:ln>
                  <a:noFill/>
                </a:ln>
                <a:solidFill>
                  <a:srgbClr val="FFFFFF"/>
                </a:solidFill>
                <a:effectLst/>
                <a:uLnTx/>
                <a:uFillTx/>
                <a:latin typeface="Sergio Trendy Bold"/>
                <a:ea typeface="+mn-ea"/>
                <a:cs typeface="+mn-cs"/>
              </a:rPr>
              <a:t>23</a:t>
            </a:r>
            <a:r>
              <a:rPr kumimoji="0" lang="en-US" sz="5500" b="0" i="0" u="none" strike="noStrike" kern="1200" cap="none" spc="-200" normalizeH="0" baseline="30000" noProof="0" dirty="0">
                <a:ln>
                  <a:noFill/>
                </a:ln>
                <a:solidFill>
                  <a:srgbClr val="FFFFFF"/>
                </a:solidFill>
                <a:effectLst/>
                <a:uLnTx/>
                <a:uFillTx/>
                <a:latin typeface="Sergio Trendy Bold"/>
                <a:ea typeface="+mn-ea"/>
                <a:cs typeface="+mn-cs"/>
              </a:rPr>
              <a:t>rd</a:t>
            </a:r>
            <a:r>
              <a:rPr kumimoji="0" lang="en-US" sz="5500" b="0" i="0" u="none" strike="noStrike" kern="1200" cap="none" spc="-200" normalizeH="0" baseline="0" noProof="0" dirty="0">
                <a:ln>
                  <a:noFill/>
                </a:ln>
                <a:solidFill>
                  <a:srgbClr val="FFFFFF"/>
                </a:solidFill>
                <a:effectLst/>
                <a:uLnTx/>
                <a:uFillTx/>
                <a:latin typeface="Sergio Trendy Bold"/>
                <a:ea typeface="+mn-ea"/>
                <a:cs typeface="+mn-cs"/>
              </a:rPr>
              <a:t> </a:t>
            </a:r>
          </a:p>
          <a:p>
            <a:pPr marL="0" marR="0" lvl="0" indent="0" algn="ctr" defTabSz="914400" rtl="0" eaLnBrk="1" fontAlgn="auto" latinLnBrk="0" hangingPunct="1">
              <a:spcBef>
                <a:spcPts val="0"/>
              </a:spcBef>
              <a:spcAft>
                <a:spcPts val="0"/>
              </a:spcAft>
              <a:buClrTx/>
              <a:buSzTx/>
              <a:buFontTx/>
              <a:buNone/>
              <a:tabLst/>
              <a:defRPr/>
            </a:pPr>
            <a:r>
              <a:rPr kumimoji="0" lang="en-US" sz="5500" b="0" i="0" u="none" strike="noStrike" kern="1200" cap="none" spc="-200" normalizeH="0" baseline="0" noProof="0" dirty="0">
                <a:ln>
                  <a:noFill/>
                </a:ln>
                <a:solidFill>
                  <a:srgbClr val="FFFFFF"/>
                </a:solidFill>
                <a:effectLst/>
                <a:uLnTx/>
                <a:uFillTx/>
                <a:latin typeface="Sergio Trendy Bold"/>
                <a:ea typeface="+mn-ea"/>
                <a:cs typeface="+mn-cs"/>
              </a:rPr>
              <a:t>July, 2022</a:t>
            </a:r>
          </a:p>
        </p:txBody>
      </p:sp>
      <p:sp>
        <p:nvSpPr>
          <p:cNvPr id="12" name="TextBox 12"/>
          <p:cNvSpPr txBox="1"/>
          <p:nvPr/>
        </p:nvSpPr>
        <p:spPr>
          <a:xfrm>
            <a:off x="993491" y="9006233"/>
            <a:ext cx="6738652" cy="257891"/>
          </a:xfrm>
          <a:prstGeom prst="rect">
            <a:avLst/>
          </a:prstGeom>
        </p:spPr>
        <p:txBody>
          <a:bodyPr lIns="0" tIns="0" rIns="0" bIns="0" rtlCol="0" anchor="t">
            <a:spAutoFit/>
          </a:bodyPr>
          <a:lstStyle/>
          <a:p>
            <a:pPr marL="0" marR="0" lvl="0" indent="0" algn="l" defTabSz="914400" rtl="0" eaLnBrk="1" fontAlgn="auto" latinLnBrk="0" hangingPunct="1">
              <a:lnSpc>
                <a:spcPts val="1919"/>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420F0F"/>
                </a:solidFill>
                <a:effectLst/>
                <a:uLnTx/>
                <a:uFillTx/>
                <a:latin typeface="Clear Sans Regular"/>
                <a:ea typeface="+mn-ea"/>
                <a:cs typeface="+mn-cs"/>
              </a:rPr>
              <a:t>Rajkot Branch of WIRC of ICAI</a:t>
            </a:r>
          </a:p>
        </p:txBody>
      </p:sp>
      <p:sp>
        <p:nvSpPr>
          <p:cNvPr id="13" name="TextBox 13"/>
          <p:cNvSpPr txBox="1"/>
          <p:nvPr/>
        </p:nvSpPr>
        <p:spPr>
          <a:xfrm>
            <a:off x="993490" y="910590"/>
            <a:ext cx="8942598" cy="286745"/>
          </a:xfrm>
          <a:prstGeom prst="rect">
            <a:avLst/>
          </a:prstGeom>
        </p:spPr>
        <p:txBody>
          <a:bodyPr wrap="square" lIns="0" tIns="0" rIns="0" bIns="0" rtlCol="0" anchor="t">
            <a:spAutoFit/>
          </a:bodyPr>
          <a:lstStyle/>
          <a:p>
            <a:pPr marL="0" marR="0" lvl="0" indent="0" algn="l" defTabSz="914400" rtl="0" eaLnBrk="1" fontAlgn="auto" latinLnBrk="0" hangingPunct="1">
              <a:lnSpc>
                <a:spcPts val="2239"/>
              </a:lnSpc>
              <a:spcBef>
                <a:spcPct val="0"/>
              </a:spcBef>
              <a:spcAft>
                <a:spcPts val="0"/>
              </a:spcAft>
              <a:buClrTx/>
              <a:buSzTx/>
              <a:buFontTx/>
              <a:buNone/>
              <a:tabLst/>
              <a:defRPr/>
            </a:pPr>
            <a:r>
              <a:rPr kumimoji="0" lang="en-US" sz="2400" b="0" i="0" u="none" strike="noStrike" kern="1200" cap="none" spc="705" normalizeH="0" baseline="0" noProof="0" dirty="0">
                <a:ln>
                  <a:noFill/>
                </a:ln>
                <a:solidFill>
                  <a:srgbClr val="420F0F"/>
                </a:solidFill>
                <a:effectLst/>
                <a:uLnTx/>
                <a:uFillTx/>
                <a:latin typeface="Clear Sans Regular"/>
                <a:ea typeface="+mn-ea"/>
                <a:cs typeface="+mn-cs"/>
              </a:rPr>
              <a:t>Regional GST Conclave at Rajkot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D9D9D9"/>
        </a:solidFill>
        <a:effectLst/>
      </p:bgPr>
    </p:bg>
    <p:spTree>
      <p:nvGrpSpPr>
        <p:cNvPr id="1" name=""/>
        <p:cNvGrpSpPr/>
        <p:nvPr/>
      </p:nvGrpSpPr>
      <p:grpSpPr>
        <a:xfrm>
          <a:off x="0" y="0"/>
          <a:ext cx="0" cy="0"/>
          <a:chOff x="0" y="0"/>
          <a:chExt cx="0" cy="0"/>
        </a:xfrm>
      </p:grpSpPr>
      <p:sp>
        <p:nvSpPr>
          <p:cNvPr id="2" name="AutoShape 2"/>
          <p:cNvSpPr/>
          <p:nvPr/>
        </p:nvSpPr>
        <p:spPr>
          <a:xfrm>
            <a:off x="993491" y="1790700"/>
            <a:ext cx="9293775" cy="0"/>
          </a:xfrm>
          <a:prstGeom prst="line">
            <a:avLst/>
          </a:prstGeom>
          <a:ln w="28575" cap="flat">
            <a:solidFill>
              <a:srgbClr val="000000"/>
            </a:solidFill>
            <a:prstDash val="solid"/>
            <a:headEnd type="none" w="sm" len="sm"/>
            <a:tailEnd type="none" w="sm" len="sm"/>
          </a:ln>
        </p:spPr>
      </p:sp>
      <p:sp>
        <p:nvSpPr>
          <p:cNvPr id="3" name="AutoShape 3"/>
          <p:cNvSpPr/>
          <p:nvPr/>
        </p:nvSpPr>
        <p:spPr>
          <a:xfrm>
            <a:off x="6347659" y="9824020"/>
            <a:ext cx="9293775" cy="0"/>
          </a:xfrm>
          <a:prstGeom prst="line">
            <a:avLst/>
          </a:prstGeom>
          <a:ln w="28575" cap="flat">
            <a:solidFill>
              <a:srgbClr val="420F0F"/>
            </a:solidFill>
            <a:prstDash val="solid"/>
            <a:headEnd type="none" w="sm" len="sm"/>
            <a:tailEnd type="none" w="sm" len="sm"/>
          </a:ln>
        </p:spPr>
      </p:sp>
      <p:sp>
        <p:nvSpPr>
          <p:cNvPr id="4" name="TextBox 4"/>
          <p:cNvSpPr txBox="1"/>
          <p:nvPr/>
        </p:nvSpPr>
        <p:spPr>
          <a:xfrm>
            <a:off x="1028700" y="104775"/>
            <a:ext cx="13002083" cy="1381125"/>
          </a:xfrm>
          <a:prstGeom prst="rect">
            <a:avLst/>
          </a:prstGeom>
        </p:spPr>
        <p:txBody>
          <a:bodyPr lIns="0" tIns="0" rIns="0" bIns="0" rtlCol="0" anchor="t">
            <a:spAutoFit/>
          </a:bodyPr>
          <a:lstStyle/>
          <a:p>
            <a:pPr marL="0" marR="0" lvl="0" indent="0" algn="l" defTabSz="914400" rtl="0" eaLnBrk="1" fontAlgn="auto" latinLnBrk="0" hangingPunct="1">
              <a:lnSpc>
                <a:spcPts val="12059"/>
              </a:lnSpc>
              <a:spcBef>
                <a:spcPts val="0"/>
              </a:spcBef>
              <a:spcAft>
                <a:spcPts val="0"/>
              </a:spcAft>
              <a:buClrTx/>
              <a:buSzTx/>
              <a:buFontTx/>
              <a:buNone/>
              <a:tabLst/>
              <a:defRPr/>
            </a:pPr>
            <a:r>
              <a:rPr kumimoji="0" lang="en-US" sz="6000" b="1" i="0" u="none" strike="noStrike" kern="1200" cap="none" spc="-200" normalizeH="0" baseline="0" noProof="0" dirty="0">
                <a:ln>
                  <a:noFill/>
                </a:ln>
                <a:solidFill>
                  <a:srgbClr val="420F0F"/>
                </a:solidFill>
                <a:effectLst/>
                <a:uLnTx/>
                <a:uFillTx/>
                <a:latin typeface="MattAntique BT" pitchFamily="18" charset="0"/>
                <a:ea typeface="+mn-ea"/>
                <a:cs typeface="+mn-cs"/>
              </a:rPr>
              <a:t>Facts of the Case</a:t>
            </a:r>
          </a:p>
        </p:txBody>
      </p:sp>
      <p:sp>
        <p:nvSpPr>
          <p:cNvPr id="7" name="TextBox 7"/>
          <p:cNvSpPr txBox="1"/>
          <p:nvPr/>
        </p:nvSpPr>
        <p:spPr>
          <a:xfrm>
            <a:off x="1028372" y="1797840"/>
            <a:ext cx="16532509" cy="8336449"/>
          </a:xfrm>
          <a:prstGeom prst="rect">
            <a:avLst/>
          </a:prstGeom>
        </p:spPr>
        <p:txBody>
          <a:bodyPr wrap="square" lIns="0" tIns="0" rIns="0" bIns="0" rtlCol="0" anchor="t">
            <a:spAutoFit/>
          </a:bodyPr>
          <a:lstStyle/>
          <a:p>
            <a:pPr marL="457200" indent="-457200" algn="just">
              <a:lnSpc>
                <a:spcPct val="130000"/>
              </a:lnSpc>
              <a:spcAft>
                <a:spcPts val="0"/>
              </a:spcAft>
              <a:buFont typeface="Wingdings" panose="05000000000000000000" pitchFamily="2" charset="2"/>
              <a:buChar char="q"/>
            </a:pPr>
            <a:r>
              <a:rPr lang="en-IN" sz="3000" spc="2" dirty="0">
                <a:solidFill>
                  <a:srgbClr val="420F0F"/>
                </a:solidFill>
                <a:latin typeface="Arial Rounded MT Bold" pitchFamily="34" charset="0"/>
              </a:rPr>
              <a:t>M/s B Ltd has been issued ASMT-10 for Financial Year 2017-18 informing discrepancies noticed by proper officer on scrutiny of monthly returns under Section 61 of the Act. It has following discrepancies/ clarifications sought from B Ltd.:</a:t>
            </a:r>
            <a:endParaRPr lang="en-US" sz="3000" spc="2" dirty="0">
              <a:solidFill>
                <a:srgbClr val="420F0F"/>
              </a:solidFill>
              <a:latin typeface="Arial Rounded MT Bold" pitchFamily="34" charset="0"/>
            </a:endParaRPr>
          </a:p>
          <a:p>
            <a:pPr algn="just">
              <a:lnSpc>
                <a:spcPct val="130000"/>
              </a:lnSpc>
              <a:spcAft>
                <a:spcPts val="0"/>
              </a:spcAft>
            </a:pPr>
            <a:r>
              <a:rPr lang="en-IN" sz="3000" spc="2" dirty="0">
                <a:solidFill>
                  <a:srgbClr val="420F0F"/>
                </a:solidFill>
                <a:latin typeface="Arial Rounded MT Bold" pitchFamily="34" charset="0"/>
              </a:rPr>
              <a:t>a) Difference in value of outward supplies as reported in GSTR-1 vis-à-vis as reported In E-Way Bill data for Rs 25 lacs.</a:t>
            </a:r>
            <a:endParaRPr lang="en-US" sz="3000" spc="2" dirty="0">
              <a:solidFill>
                <a:srgbClr val="420F0F"/>
              </a:solidFill>
              <a:latin typeface="Arial Rounded MT Bold" pitchFamily="34" charset="0"/>
            </a:endParaRPr>
          </a:p>
          <a:p>
            <a:pPr algn="just">
              <a:lnSpc>
                <a:spcPct val="130000"/>
              </a:lnSpc>
              <a:spcAft>
                <a:spcPts val="0"/>
              </a:spcAft>
            </a:pPr>
            <a:r>
              <a:rPr lang="en-IN" sz="3000" spc="2" dirty="0">
                <a:solidFill>
                  <a:srgbClr val="420F0F"/>
                </a:solidFill>
                <a:latin typeface="Arial Rounded MT Bold" pitchFamily="34" charset="0"/>
              </a:rPr>
              <a:t>b) Claim of ITC in respect of supplies from taxpayers whose registrations have been cancelled retrospectively for Rs 4 lacs.</a:t>
            </a:r>
            <a:endParaRPr lang="en-US" sz="3000" spc="2" dirty="0">
              <a:solidFill>
                <a:srgbClr val="420F0F"/>
              </a:solidFill>
              <a:latin typeface="Arial Rounded MT Bold" pitchFamily="34" charset="0"/>
            </a:endParaRPr>
          </a:p>
          <a:p>
            <a:pPr algn="just">
              <a:lnSpc>
                <a:spcPct val="130000"/>
              </a:lnSpc>
              <a:spcAft>
                <a:spcPts val="0"/>
              </a:spcAft>
            </a:pPr>
            <a:r>
              <a:rPr lang="en-IN" sz="3000" spc="2" dirty="0">
                <a:solidFill>
                  <a:srgbClr val="420F0F"/>
                </a:solidFill>
                <a:latin typeface="Arial Rounded MT Bold" pitchFamily="34" charset="0"/>
              </a:rPr>
              <a:t>c) ITC availed in respect of “Import of goods” in Table 4(A)(1) of FORM GSTR-3B verified with corresponding details in Table 10 and Table 11 of FORM GSTR-2A and not appearing to the extent of Rs 3 lacs.</a:t>
            </a:r>
            <a:endParaRPr lang="en-US" sz="3000" spc="2" dirty="0">
              <a:solidFill>
                <a:srgbClr val="420F0F"/>
              </a:solidFill>
              <a:latin typeface="Arial Rounded MT Bold" pitchFamily="34" charset="0"/>
            </a:endParaRPr>
          </a:p>
          <a:p>
            <a:pPr algn="just">
              <a:lnSpc>
                <a:spcPct val="130000"/>
              </a:lnSpc>
              <a:spcAft>
                <a:spcPts val="0"/>
              </a:spcAft>
            </a:pPr>
            <a:r>
              <a:rPr lang="en-IN" sz="3000" spc="2" dirty="0">
                <a:solidFill>
                  <a:srgbClr val="420F0F"/>
                </a:solidFill>
                <a:latin typeface="Arial Rounded MT Bold" pitchFamily="34" charset="0"/>
              </a:rPr>
              <a:t>d) Further M/s B Ltd has been called upon to explain calculation of ITC which has been reversed and shown in GSTR-3B as per Rule 42 and 43 of the CGST Rules?</a:t>
            </a:r>
          </a:p>
          <a:p>
            <a:pPr algn="just">
              <a:lnSpc>
                <a:spcPct val="130000"/>
              </a:lnSpc>
              <a:spcAft>
                <a:spcPts val="0"/>
              </a:spcAft>
            </a:pPr>
            <a:endParaRPr lang="en-US" sz="1500" spc="2" dirty="0">
              <a:solidFill>
                <a:srgbClr val="420F0F"/>
              </a:solidFill>
              <a:latin typeface="Arial Rounded MT Bold" pitchFamily="34" charset="0"/>
            </a:endParaRPr>
          </a:p>
          <a:p>
            <a:pPr algn="just">
              <a:lnSpc>
                <a:spcPct val="130000"/>
              </a:lnSpc>
              <a:spcAft>
                <a:spcPts val="0"/>
              </a:spcAft>
            </a:pPr>
            <a:r>
              <a:rPr lang="en-IN" sz="3000" spc="2" dirty="0">
                <a:solidFill>
                  <a:srgbClr val="420F0F"/>
                </a:solidFill>
                <a:latin typeface="Arial Rounded MT Bold" pitchFamily="34" charset="0"/>
              </a:rPr>
              <a:t> M/s B Ltd has been given a time of 14 days to reply to the ASMT-10 in ASMT-11.</a:t>
            </a:r>
          </a:p>
        </p:txBody>
      </p:sp>
    </p:spTree>
    <p:extLst>
      <p:ext uri="{BB962C8B-B14F-4D97-AF65-F5344CB8AC3E}">
        <p14:creationId xmlns:p14="http://schemas.microsoft.com/office/powerpoint/2010/main" val="20187593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D9D9D9"/>
        </a:solidFill>
        <a:effectLst/>
      </p:bgPr>
    </p:bg>
    <p:spTree>
      <p:nvGrpSpPr>
        <p:cNvPr id="1" name=""/>
        <p:cNvGrpSpPr/>
        <p:nvPr/>
      </p:nvGrpSpPr>
      <p:grpSpPr>
        <a:xfrm>
          <a:off x="0" y="0"/>
          <a:ext cx="0" cy="0"/>
          <a:chOff x="0" y="0"/>
          <a:chExt cx="0" cy="0"/>
        </a:xfrm>
      </p:grpSpPr>
      <p:sp>
        <p:nvSpPr>
          <p:cNvPr id="2" name="AutoShape 2"/>
          <p:cNvSpPr/>
          <p:nvPr/>
        </p:nvSpPr>
        <p:spPr>
          <a:xfrm>
            <a:off x="993491" y="1790700"/>
            <a:ext cx="9293775" cy="0"/>
          </a:xfrm>
          <a:prstGeom prst="line">
            <a:avLst/>
          </a:prstGeom>
          <a:ln w="28575" cap="flat">
            <a:solidFill>
              <a:srgbClr val="000000"/>
            </a:solidFill>
            <a:prstDash val="solid"/>
            <a:headEnd type="none" w="sm" len="sm"/>
            <a:tailEnd type="none" w="sm" len="sm"/>
          </a:ln>
        </p:spPr>
      </p:sp>
      <p:sp>
        <p:nvSpPr>
          <p:cNvPr id="3" name="AutoShape 3"/>
          <p:cNvSpPr/>
          <p:nvPr/>
        </p:nvSpPr>
        <p:spPr>
          <a:xfrm>
            <a:off x="6347659" y="9824020"/>
            <a:ext cx="9293775" cy="0"/>
          </a:xfrm>
          <a:prstGeom prst="line">
            <a:avLst/>
          </a:prstGeom>
          <a:ln w="28575" cap="flat">
            <a:solidFill>
              <a:srgbClr val="420F0F"/>
            </a:solidFill>
            <a:prstDash val="solid"/>
            <a:headEnd type="none" w="sm" len="sm"/>
            <a:tailEnd type="none" w="sm" len="sm"/>
          </a:ln>
        </p:spPr>
      </p:sp>
      <p:sp>
        <p:nvSpPr>
          <p:cNvPr id="4" name="TextBox 4"/>
          <p:cNvSpPr txBox="1"/>
          <p:nvPr/>
        </p:nvSpPr>
        <p:spPr>
          <a:xfrm>
            <a:off x="1028700" y="104775"/>
            <a:ext cx="13002083" cy="1381125"/>
          </a:xfrm>
          <a:prstGeom prst="rect">
            <a:avLst/>
          </a:prstGeom>
        </p:spPr>
        <p:txBody>
          <a:bodyPr lIns="0" tIns="0" rIns="0" bIns="0" rtlCol="0" anchor="t">
            <a:spAutoFit/>
          </a:bodyPr>
          <a:lstStyle/>
          <a:p>
            <a:pPr marL="0" marR="0" lvl="0" indent="0" algn="l" defTabSz="914400" rtl="0" eaLnBrk="1" fontAlgn="auto" latinLnBrk="0" hangingPunct="1">
              <a:lnSpc>
                <a:spcPts val="12059"/>
              </a:lnSpc>
              <a:spcBef>
                <a:spcPts val="0"/>
              </a:spcBef>
              <a:spcAft>
                <a:spcPts val="0"/>
              </a:spcAft>
              <a:buClrTx/>
              <a:buSzTx/>
              <a:buFontTx/>
              <a:buNone/>
              <a:tabLst/>
              <a:defRPr/>
            </a:pPr>
            <a:r>
              <a:rPr kumimoji="0" lang="en-US" sz="6000" b="1" i="0" u="none" strike="noStrike" kern="1200" cap="none" spc="-200" normalizeH="0" baseline="0" noProof="0" dirty="0">
                <a:ln>
                  <a:noFill/>
                </a:ln>
                <a:solidFill>
                  <a:srgbClr val="420F0F"/>
                </a:solidFill>
                <a:effectLst/>
                <a:uLnTx/>
                <a:uFillTx/>
                <a:latin typeface="MattAntique BT" pitchFamily="18" charset="0"/>
                <a:ea typeface="+mn-ea"/>
                <a:cs typeface="+mn-cs"/>
              </a:rPr>
              <a:t>Issues</a:t>
            </a:r>
          </a:p>
        </p:txBody>
      </p:sp>
      <p:sp>
        <p:nvSpPr>
          <p:cNvPr id="7" name="TextBox 7"/>
          <p:cNvSpPr txBox="1"/>
          <p:nvPr/>
        </p:nvSpPr>
        <p:spPr>
          <a:xfrm>
            <a:off x="1028372" y="1797840"/>
            <a:ext cx="16532509" cy="7736285"/>
          </a:xfrm>
          <a:prstGeom prst="rect">
            <a:avLst/>
          </a:prstGeom>
        </p:spPr>
        <p:txBody>
          <a:bodyPr wrap="square" lIns="0" tIns="0" rIns="0" bIns="0" rtlCol="0" anchor="t">
            <a:spAutoFit/>
          </a:bodyPr>
          <a:lstStyle/>
          <a:p>
            <a:pPr algn="just">
              <a:lnSpc>
                <a:spcPct val="130000"/>
              </a:lnSpc>
            </a:pPr>
            <a:r>
              <a:rPr lang="en-IN" sz="3000" spc="2" dirty="0">
                <a:solidFill>
                  <a:srgbClr val="420F0F"/>
                </a:solidFill>
                <a:latin typeface="Arial Rounded MT Bold" pitchFamily="34" charset="0"/>
              </a:rPr>
              <a:t> In respect of same, M/s B Ltd has following queries:</a:t>
            </a:r>
            <a:endParaRPr lang="en-US" sz="3000" spc="2" dirty="0">
              <a:solidFill>
                <a:srgbClr val="420F0F"/>
              </a:solidFill>
              <a:latin typeface="Arial Rounded MT Bold" pitchFamily="34" charset="0"/>
            </a:endParaRPr>
          </a:p>
          <a:p>
            <a:pPr algn="just">
              <a:lnSpc>
                <a:spcPct val="130000"/>
              </a:lnSpc>
            </a:pPr>
            <a:r>
              <a:rPr lang="en-IN" sz="3000" spc="2" dirty="0">
                <a:solidFill>
                  <a:srgbClr val="420F0F"/>
                </a:solidFill>
                <a:latin typeface="Arial Rounded MT Bold" pitchFamily="34" charset="0"/>
              </a:rPr>
              <a:t>1) Who is the proper officer for the purposes of issuance of ASMT-10?</a:t>
            </a:r>
            <a:endParaRPr lang="en-US" sz="3000" spc="2" dirty="0">
              <a:solidFill>
                <a:srgbClr val="420F0F"/>
              </a:solidFill>
              <a:latin typeface="Arial Rounded MT Bold" pitchFamily="34" charset="0"/>
            </a:endParaRPr>
          </a:p>
          <a:p>
            <a:pPr algn="just">
              <a:lnSpc>
                <a:spcPct val="130000"/>
              </a:lnSpc>
            </a:pPr>
            <a:r>
              <a:rPr lang="en-IN" sz="3000" spc="2" dirty="0">
                <a:solidFill>
                  <a:srgbClr val="420F0F"/>
                </a:solidFill>
                <a:latin typeface="Arial Rounded MT Bold" pitchFamily="34" charset="0"/>
              </a:rPr>
              <a:t>2) Whether scrutiny of monthly returns can be undertaken by proper officer when GSTR-9 and GSTR-9C have already been filed by it?</a:t>
            </a:r>
            <a:endParaRPr lang="en-US" sz="3000" spc="2" dirty="0">
              <a:solidFill>
                <a:srgbClr val="420F0F"/>
              </a:solidFill>
              <a:latin typeface="Arial Rounded MT Bold" pitchFamily="34" charset="0"/>
            </a:endParaRPr>
          </a:p>
          <a:p>
            <a:pPr algn="just">
              <a:lnSpc>
                <a:spcPct val="130000"/>
              </a:lnSpc>
            </a:pPr>
            <a:r>
              <a:rPr lang="en-IN" sz="3000" spc="2" dirty="0">
                <a:solidFill>
                  <a:srgbClr val="420F0F"/>
                </a:solidFill>
                <a:latin typeface="Arial Rounded MT Bold" pitchFamily="34" charset="0"/>
              </a:rPr>
              <a:t>3) Whether one consolidated ASMT-10 can be issued for whole financial year considering scrutiny of monthly returns has been done and financial year in that context is not a “tax period”?</a:t>
            </a:r>
            <a:endParaRPr lang="en-US" sz="3000" spc="2" dirty="0">
              <a:solidFill>
                <a:srgbClr val="420F0F"/>
              </a:solidFill>
              <a:latin typeface="Arial Rounded MT Bold" pitchFamily="34" charset="0"/>
            </a:endParaRPr>
          </a:p>
          <a:p>
            <a:pPr algn="just">
              <a:lnSpc>
                <a:spcPct val="130000"/>
              </a:lnSpc>
            </a:pPr>
            <a:r>
              <a:rPr lang="en-IN" sz="3000" spc="2" dirty="0">
                <a:solidFill>
                  <a:srgbClr val="420F0F"/>
                </a:solidFill>
                <a:latin typeface="Arial Rounded MT Bold" pitchFamily="34" charset="0"/>
              </a:rPr>
              <a:t>4) Whether discrepancy as mentioned in point no (a) above is covered within the scope of Section 61of the Act?</a:t>
            </a:r>
            <a:endParaRPr lang="en-US" sz="3000" spc="2" dirty="0">
              <a:solidFill>
                <a:srgbClr val="420F0F"/>
              </a:solidFill>
              <a:latin typeface="Arial Rounded MT Bold" pitchFamily="34" charset="0"/>
            </a:endParaRPr>
          </a:p>
          <a:p>
            <a:pPr algn="just">
              <a:lnSpc>
                <a:spcPct val="130000"/>
              </a:lnSpc>
            </a:pPr>
            <a:r>
              <a:rPr lang="en-IN" sz="3000" spc="2" dirty="0">
                <a:solidFill>
                  <a:srgbClr val="420F0F"/>
                </a:solidFill>
                <a:latin typeface="Arial Rounded MT Bold" pitchFamily="34" charset="0"/>
              </a:rPr>
              <a:t>5) Whether M/s B can be called upon to explain the manner of working of reversal of ITC as per Rule42 and 43 in ASMT-10 proceedings?</a:t>
            </a:r>
            <a:endParaRPr lang="en-US" sz="3000" spc="2" dirty="0">
              <a:solidFill>
                <a:srgbClr val="420F0F"/>
              </a:solidFill>
              <a:latin typeface="Arial Rounded MT Bold" pitchFamily="34" charset="0"/>
            </a:endParaRPr>
          </a:p>
          <a:p>
            <a:pPr>
              <a:lnSpc>
                <a:spcPct val="130000"/>
              </a:lnSpc>
            </a:pPr>
            <a:r>
              <a:rPr lang="en-IN" sz="3000" spc="2" dirty="0">
                <a:solidFill>
                  <a:srgbClr val="420F0F"/>
                </a:solidFill>
                <a:latin typeface="Arial Rounded MT Bold" pitchFamily="34" charset="0"/>
              </a:rPr>
              <a:t>6) Whether officer can bind M/s B Ltd to reply to ASMT-10 before expiry of 30 days in accordance with Section 61 read with Rule 99?</a:t>
            </a:r>
          </a:p>
        </p:txBody>
      </p:sp>
    </p:spTree>
    <p:extLst>
      <p:ext uri="{BB962C8B-B14F-4D97-AF65-F5344CB8AC3E}">
        <p14:creationId xmlns:p14="http://schemas.microsoft.com/office/powerpoint/2010/main" val="1124159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D9D9D9"/>
        </a:solidFill>
        <a:effectLst/>
      </p:bgPr>
    </p:bg>
    <p:spTree>
      <p:nvGrpSpPr>
        <p:cNvPr id="1" name=""/>
        <p:cNvGrpSpPr/>
        <p:nvPr/>
      </p:nvGrpSpPr>
      <p:grpSpPr>
        <a:xfrm>
          <a:off x="0" y="0"/>
          <a:ext cx="0" cy="0"/>
          <a:chOff x="0" y="0"/>
          <a:chExt cx="0" cy="0"/>
        </a:xfrm>
      </p:grpSpPr>
      <p:sp>
        <p:nvSpPr>
          <p:cNvPr id="2" name="AutoShape 2"/>
          <p:cNvSpPr/>
          <p:nvPr/>
        </p:nvSpPr>
        <p:spPr>
          <a:xfrm>
            <a:off x="993491" y="1790700"/>
            <a:ext cx="9293775" cy="0"/>
          </a:xfrm>
          <a:prstGeom prst="line">
            <a:avLst/>
          </a:prstGeom>
          <a:ln w="28575" cap="flat">
            <a:solidFill>
              <a:srgbClr val="000000"/>
            </a:solidFill>
            <a:prstDash val="solid"/>
            <a:headEnd type="none" w="sm" len="sm"/>
            <a:tailEnd type="none" w="sm" len="sm"/>
          </a:ln>
        </p:spPr>
      </p:sp>
      <p:sp>
        <p:nvSpPr>
          <p:cNvPr id="3" name="AutoShape 3"/>
          <p:cNvSpPr/>
          <p:nvPr/>
        </p:nvSpPr>
        <p:spPr>
          <a:xfrm>
            <a:off x="6347659" y="9824020"/>
            <a:ext cx="9293775" cy="0"/>
          </a:xfrm>
          <a:prstGeom prst="line">
            <a:avLst/>
          </a:prstGeom>
          <a:ln w="28575" cap="flat">
            <a:solidFill>
              <a:srgbClr val="420F0F"/>
            </a:solidFill>
            <a:prstDash val="solid"/>
            <a:headEnd type="none" w="sm" len="sm"/>
            <a:tailEnd type="none" w="sm" len="sm"/>
          </a:ln>
        </p:spPr>
      </p:sp>
      <p:sp>
        <p:nvSpPr>
          <p:cNvPr id="4" name="TextBox 4"/>
          <p:cNvSpPr txBox="1"/>
          <p:nvPr/>
        </p:nvSpPr>
        <p:spPr>
          <a:xfrm>
            <a:off x="1028700" y="104775"/>
            <a:ext cx="13002083" cy="1381125"/>
          </a:xfrm>
          <a:prstGeom prst="rect">
            <a:avLst/>
          </a:prstGeom>
        </p:spPr>
        <p:txBody>
          <a:bodyPr lIns="0" tIns="0" rIns="0" bIns="0" rtlCol="0" anchor="t">
            <a:spAutoFit/>
          </a:bodyPr>
          <a:lstStyle/>
          <a:p>
            <a:pPr marL="0" marR="0" lvl="0" indent="0" algn="l" defTabSz="914400" rtl="0" eaLnBrk="1" fontAlgn="auto" latinLnBrk="0" hangingPunct="1">
              <a:lnSpc>
                <a:spcPts val="12059"/>
              </a:lnSpc>
              <a:spcBef>
                <a:spcPts val="0"/>
              </a:spcBef>
              <a:spcAft>
                <a:spcPts val="0"/>
              </a:spcAft>
              <a:buClrTx/>
              <a:buSzTx/>
              <a:buFontTx/>
              <a:buNone/>
              <a:tabLst/>
              <a:defRPr/>
            </a:pPr>
            <a:r>
              <a:rPr lang="en-US" sz="6000" b="1" spc="-200" dirty="0">
                <a:solidFill>
                  <a:srgbClr val="420F0F"/>
                </a:solidFill>
                <a:latin typeface="MattAntique BT" pitchFamily="18" charset="0"/>
              </a:rPr>
              <a:t>Issues</a:t>
            </a:r>
            <a:endParaRPr kumimoji="0" lang="en-US" sz="6000" b="1" i="0" u="none" strike="noStrike" kern="1200" cap="none" spc="-200" normalizeH="0" baseline="0" noProof="0" dirty="0">
              <a:ln>
                <a:noFill/>
              </a:ln>
              <a:solidFill>
                <a:srgbClr val="420F0F"/>
              </a:solidFill>
              <a:effectLst/>
              <a:uLnTx/>
              <a:uFillTx/>
              <a:latin typeface="MattAntique BT" pitchFamily="18" charset="0"/>
              <a:ea typeface="+mn-ea"/>
              <a:cs typeface="+mn-cs"/>
            </a:endParaRPr>
          </a:p>
        </p:txBody>
      </p:sp>
      <p:sp>
        <p:nvSpPr>
          <p:cNvPr id="7" name="TextBox 7"/>
          <p:cNvSpPr txBox="1"/>
          <p:nvPr/>
        </p:nvSpPr>
        <p:spPr>
          <a:xfrm>
            <a:off x="1028372" y="1797840"/>
            <a:ext cx="16532509" cy="4758547"/>
          </a:xfrm>
          <a:prstGeom prst="rect">
            <a:avLst/>
          </a:prstGeom>
        </p:spPr>
        <p:txBody>
          <a:bodyPr wrap="square" lIns="0" tIns="0" rIns="0" bIns="0" rtlCol="0" anchor="t">
            <a:spAutoFit/>
          </a:bodyPr>
          <a:lstStyle/>
          <a:p>
            <a:pPr marL="457200" indent="-457200" algn="just">
              <a:lnSpc>
                <a:spcPct val="150000"/>
              </a:lnSpc>
              <a:spcAft>
                <a:spcPts val="0"/>
              </a:spcAft>
              <a:buFont typeface="Wingdings" panose="05000000000000000000" pitchFamily="2" charset="2"/>
              <a:buChar char="q"/>
            </a:pPr>
            <a:r>
              <a:rPr lang="en-IN" sz="3000" spc="2" dirty="0">
                <a:solidFill>
                  <a:srgbClr val="420F0F"/>
                </a:solidFill>
                <a:latin typeface="Arial Rounded MT Bold" pitchFamily="34" charset="0"/>
              </a:rPr>
              <a:t>The reply submitted in ASMT-11 was taken on record and DRC-01 was issued under Section 74 of the Act by the Superintendent. In respect of same M/s B has following additional doubts:</a:t>
            </a:r>
            <a:endParaRPr lang="en-US" sz="3000" spc="2" dirty="0">
              <a:solidFill>
                <a:srgbClr val="420F0F"/>
              </a:solidFill>
              <a:latin typeface="Arial Rounded MT Bold" pitchFamily="34" charset="0"/>
            </a:endParaRPr>
          </a:p>
          <a:p>
            <a:pPr marL="457200" indent="-457200" algn="just">
              <a:lnSpc>
                <a:spcPct val="150000"/>
              </a:lnSpc>
              <a:spcAft>
                <a:spcPts val="0"/>
              </a:spcAft>
              <a:buFont typeface="Wingdings" panose="05000000000000000000" pitchFamily="2" charset="2"/>
              <a:buChar char="q"/>
            </a:pPr>
            <a:r>
              <a:rPr lang="en-IN" sz="3000" spc="2" dirty="0">
                <a:solidFill>
                  <a:srgbClr val="420F0F"/>
                </a:solidFill>
                <a:latin typeface="Arial Rounded MT Bold" pitchFamily="34" charset="0"/>
              </a:rPr>
              <a:t>1) Whether Superintendent has violated the provisions of Rule 142(1A) by not issuing DRC-01A prior to issuance of DRC-01? In what circumstances officer is duty bound to issue DRC-01A prior to issuance of DRC-01?</a:t>
            </a:r>
            <a:endParaRPr lang="en-US" sz="3000" spc="2" dirty="0">
              <a:solidFill>
                <a:srgbClr val="420F0F"/>
              </a:solidFill>
              <a:latin typeface="Arial Rounded MT Bold" pitchFamily="34" charset="0"/>
            </a:endParaRPr>
          </a:p>
          <a:p>
            <a:pPr marL="457200" indent="-457200" algn="just">
              <a:lnSpc>
                <a:spcPct val="150000"/>
              </a:lnSpc>
              <a:spcAft>
                <a:spcPts val="0"/>
              </a:spcAft>
              <a:buFont typeface="Wingdings" panose="05000000000000000000" pitchFamily="2" charset="2"/>
              <a:buChar char="q"/>
            </a:pPr>
            <a:r>
              <a:rPr lang="en-IN" sz="3000" spc="2" dirty="0">
                <a:solidFill>
                  <a:srgbClr val="420F0F"/>
                </a:solidFill>
                <a:latin typeface="Arial Rounded MT Bold" pitchFamily="34" charset="0"/>
              </a:rPr>
              <a:t>2) Whether Superintendent is correct in his jurisdiction to issue DRC-01?</a:t>
            </a:r>
            <a:endParaRPr lang="en-US" sz="3000" spc="2" dirty="0">
              <a:solidFill>
                <a:srgbClr val="420F0F"/>
              </a:solidFill>
              <a:latin typeface="Arial Rounded MT Bold" pitchFamily="34" charset="0"/>
            </a:endParaRPr>
          </a:p>
        </p:txBody>
      </p:sp>
    </p:spTree>
    <p:extLst>
      <p:ext uri="{BB962C8B-B14F-4D97-AF65-F5344CB8AC3E}">
        <p14:creationId xmlns:p14="http://schemas.microsoft.com/office/powerpoint/2010/main" val="33461197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D9D9D9"/>
        </a:solidFill>
        <a:effectLst/>
      </p:bgPr>
    </p:bg>
    <p:spTree>
      <p:nvGrpSpPr>
        <p:cNvPr id="1" name=""/>
        <p:cNvGrpSpPr/>
        <p:nvPr/>
      </p:nvGrpSpPr>
      <p:grpSpPr>
        <a:xfrm>
          <a:off x="0" y="0"/>
          <a:ext cx="0" cy="0"/>
          <a:chOff x="0" y="0"/>
          <a:chExt cx="0" cy="0"/>
        </a:xfrm>
      </p:grpSpPr>
      <p:grpSp>
        <p:nvGrpSpPr>
          <p:cNvPr id="18" name="Group 18">
            <a:extLst>
              <a:ext uri="{FF2B5EF4-FFF2-40B4-BE49-F238E27FC236}">
                <a16:creationId xmlns:a16="http://schemas.microsoft.com/office/drawing/2014/main" id="{902CDBC3-9CC2-6922-E086-EEC88D59AFF8}"/>
              </a:ext>
            </a:extLst>
          </p:cNvPr>
          <p:cNvGrpSpPr/>
          <p:nvPr/>
        </p:nvGrpSpPr>
        <p:grpSpPr>
          <a:xfrm rot="5400000">
            <a:off x="317" y="542"/>
            <a:ext cx="792232" cy="790965"/>
            <a:chOff x="0" y="0"/>
            <a:chExt cx="6350000" cy="6339840"/>
          </a:xfrm>
          <a:solidFill>
            <a:schemeClr val="accent2">
              <a:lumMod val="50000"/>
            </a:schemeClr>
          </a:solidFill>
        </p:grpSpPr>
        <p:sp>
          <p:nvSpPr>
            <p:cNvPr id="19" name="Freeform 19">
              <a:extLst>
                <a:ext uri="{FF2B5EF4-FFF2-40B4-BE49-F238E27FC236}">
                  <a16:creationId xmlns:a16="http://schemas.microsoft.com/office/drawing/2014/main" id="{6645BE0A-3C62-1705-9D91-151E5162121F}"/>
                </a:ext>
              </a:extLst>
            </p:cNvPr>
            <p:cNvSpPr/>
            <p:nvPr/>
          </p:nvSpPr>
          <p:spPr>
            <a:xfrm>
              <a:off x="0" y="0"/>
              <a:ext cx="6350000" cy="6339840"/>
            </a:xfrm>
            <a:custGeom>
              <a:avLst/>
              <a:gdLst/>
              <a:ahLst/>
              <a:cxnLst/>
              <a:rect l="l" t="t" r="r" b="b"/>
              <a:pathLst>
                <a:path w="6350000" h="6339840">
                  <a:moveTo>
                    <a:pt x="6350000" y="6339840"/>
                  </a:moveTo>
                  <a:lnTo>
                    <a:pt x="0" y="6339840"/>
                  </a:lnTo>
                  <a:lnTo>
                    <a:pt x="0" y="0"/>
                  </a:lnTo>
                  <a:lnTo>
                    <a:pt x="6350000" y="6339840"/>
                  </a:lnTo>
                  <a:close/>
                </a:path>
              </a:pathLst>
            </a:custGeom>
            <a:grpFill/>
          </p:spPr>
        </p:sp>
      </p:grpSp>
      <p:grpSp>
        <p:nvGrpSpPr>
          <p:cNvPr id="20" name="Group 20">
            <a:extLst>
              <a:ext uri="{FF2B5EF4-FFF2-40B4-BE49-F238E27FC236}">
                <a16:creationId xmlns:a16="http://schemas.microsoft.com/office/drawing/2014/main" id="{AA2B3AF0-4362-1B8F-1492-F835B421E9A1}"/>
              </a:ext>
            </a:extLst>
          </p:cNvPr>
          <p:cNvGrpSpPr/>
          <p:nvPr/>
        </p:nvGrpSpPr>
        <p:grpSpPr>
          <a:xfrm rot="-10800000">
            <a:off x="17498451" y="2087"/>
            <a:ext cx="791319" cy="790053"/>
            <a:chOff x="0" y="0"/>
            <a:chExt cx="6350000" cy="6339840"/>
          </a:xfrm>
          <a:solidFill>
            <a:schemeClr val="accent2">
              <a:lumMod val="50000"/>
            </a:schemeClr>
          </a:solidFill>
        </p:grpSpPr>
        <p:sp>
          <p:nvSpPr>
            <p:cNvPr id="21" name="Freeform 21">
              <a:extLst>
                <a:ext uri="{FF2B5EF4-FFF2-40B4-BE49-F238E27FC236}">
                  <a16:creationId xmlns:a16="http://schemas.microsoft.com/office/drawing/2014/main" id="{988215EA-224E-58C1-EED9-0190EC126C4F}"/>
                </a:ext>
              </a:extLst>
            </p:cNvPr>
            <p:cNvSpPr/>
            <p:nvPr/>
          </p:nvSpPr>
          <p:spPr>
            <a:xfrm>
              <a:off x="0" y="0"/>
              <a:ext cx="6350000" cy="6339840"/>
            </a:xfrm>
            <a:custGeom>
              <a:avLst/>
              <a:gdLst/>
              <a:ahLst/>
              <a:cxnLst/>
              <a:rect l="l" t="t" r="r" b="b"/>
              <a:pathLst>
                <a:path w="6350000" h="6339840">
                  <a:moveTo>
                    <a:pt x="6350000" y="6339840"/>
                  </a:moveTo>
                  <a:lnTo>
                    <a:pt x="0" y="6339840"/>
                  </a:lnTo>
                  <a:lnTo>
                    <a:pt x="0" y="0"/>
                  </a:lnTo>
                  <a:lnTo>
                    <a:pt x="6350000" y="6339840"/>
                  </a:lnTo>
                  <a:close/>
                </a:path>
              </a:pathLst>
            </a:custGeom>
            <a:grpFill/>
          </p:spPr>
        </p:sp>
      </p:grpSp>
      <p:grpSp>
        <p:nvGrpSpPr>
          <p:cNvPr id="22" name="Group 18">
            <a:extLst>
              <a:ext uri="{FF2B5EF4-FFF2-40B4-BE49-F238E27FC236}">
                <a16:creationId xmlns:a16="http://schemas.microsoft.com/office/drawing/2014/main" id="{2E0D90EE-EA3B-9F4B-65B7-87F5F2AC6051}"/>
              </a:ext>
            </a:extLst>
          </p:cNvPr>
          <p:cNvGrpSpPr/>
          <p:nvPr/>
        </p:nvGrpSpPr>
        <p:grpSpPr>
          <a:xfrm>
            <a:off x="-633" y="9487534"/>
            <a:ext cx="792232" cy="790965"/>
            <a:chOff x="0" y="0"/>
            <a:chExt cx="6350000" cy="6339840"/>
          </a:xfrm>
          <a:solidFill>
            <a:schemeClr val="accent2">
              <a:lumMod val="50000"/>
            </a:schemeClr>
          </a:solidFill>
        </p:grpSpPr>
        <p:sp>
          <p:nvSpPr>
            <p:cNvPr id="23" name="Freeform 19">
              <a:extLst>
                <a:ext uri="{FF2B5EF4-FFF2-40B4-BE49-F238E27FC236}">
                  <a16:creationId xmlns:a16="http://schemas.microsoft.com/office/drawing/2014/main" id="{8B616241-F7A1-4BCE-0318-0924106F39BA}"/>
                </a:ext>
              </a:extLst>
            </p:cNvPr>
            <p:cNvSpPr/>
            <p:nvPr/>
          </p:nvSpPr>
          <p:spPr>
            <a:xfrm>
              <a:off x="0" y="0"/>
              <a:ext cx="6350000" cy="6339840"/>
            </a:xfrm>
            <a:custGeom>
              <a:avLst/>
              <a:gdLst/>
              <a:ahLst/>
              <a:cxnLst/>
              <a:rect l="l" t="t" r="r" b="b"/>
              <a:pathLst>
                <a:path w="6350000" h="6339840">
                  <a:moveTo>
                    <a:pt x="6350000" y="6339840"/>
                  </a:moveTo>
                  <a:lnTo>
                    <a:pt x="0" y="6339840"/>
                  </a:lnTo>
                  <a:lnTo>
                    <a:pt x="0" y="0"/>
                  </a:lnTo>
                  <a:lnTo>
                    <a:pt x="6350000" y="6339840"/>
                  </a:lnTo>
                  <a:close/>
                </a:path>
              </a:pathLst>
            </a:custGeom>
            <a:grpFill/>
          </p:spPr>
        </p:sp>
      </p:grpSp>
      <p:grpSp>
        <p:nvGrpSpPr>
          <p:cNvPr id="24" name="Group 20">
            <a:extLst>
              <a:ext uri="{FF2B5EF4-FFF2-40B4-BE49-F238E27FC236}">
                <a16:creationId xmlns:a16="http://schemas.microsoft.com/office/drawing/2014/main" id="{9314A115-D698-9F3E-B334-174A6BBD8DFA}"/>
              </a:ext>
            </a:extLst>
          </p:cNvPr>
          <p:cNvGrpSpPr/>
          <p:nvPr/>
        </p:nvGrpSpPr>
        <p:grpSpPr>
          <a:xfrm rot="16200000">
            <a:off x="17497501" y="9489079"/>
            <a:ext cx="791319" cy="790053"/>
            <a:chOff x="0" y="0"/>
            <a:chExt cx="6350000" cy="6339840"/>
          </a:xfrm>
          <a:solidFill>
            <a:schemeClr val="accent2">
              <a:lumMod val="50000"/>
            </a:schemeClr>
          </a:solidFill>
        </p:grpSpPr>
        <p:sp>
          <p:nvSpPr>
            <p:cNvPr id="25" name="Freeform 21">
              <a:extLst>
                <a:ext uri="{FF2B5EF4-FFF2-40B4-BE49-F238E27FC236}">
                  <a16:creationId xmlns:a16="http://schemas.microsoft.com/office/drawing/2014/main" id="{70CDA034-0FB0-2F00-C3D5-D1C08D4F860B}"/>
                </a:ext>
              </a:extLst>
            </p:cNvPr>
            <p:cNvSpPr/>
            <p:nvPr/>
          </p:nvSpPr>
          <p:spPr>
            <a:xfrm>
              <a:off x="0" y="0"/>
              <a:ext cx="6350000" cy="6339840"/>
            </a:xfrm>
            <a:custGeom>
              <a:avLst/>
              <a:gdLst/>
              <a:ahLst/>
              <a:cxnLst/>
              <a:rect l="l" t="t" r="r" b="b"/>
              <a:pathLst>
                <a:path w="6350000" h="6339840">
                  <a:moveTo>
                    <a:pt x="6350000" y="6339840"/>
                  </a:moveTo>
                  <a:lnTo>
                    <a:pt x="0" y="6339840"/>
                  </a:lnTo>
                  <a:lnTo>
                    <a:pt x="0" y="0"/>
                  </a:lnTo>
                  <a:lnTo>
                    <a:pt x="6350000" y="6339840"/>
                  </a:lnTo>
                  <a:close/>
                </a:path>
              </a:pathLst>
            </a:custGeom>
            <a:grpFill/>
          </p:spPr>
        </p:sp>
      </p:grpSp>
      <p:grpSp>
        <p:nvGrpSpPr>
          <p:cNvPr id="26" name="Group 4">
            <a:extLst>
              <a:ext uri="{FF2B5EF4-FFF2-40B4-BE49-F238E27FC236}">
                <a16:creationId xmlns:a16="http://schemas.microsoft.com/office/drawing/2014/main" id="{F3849EF3-B23F-CA44-5198-93DA311C2DB5}"/>
              </a:ext>
            </a:extLst>
          </p:cNvPr>
          <p:cNvGrpSpPr/>
          <p:nvPr/>
        </p:nvGrpSpPr>
        <p:grpSpPr>
          <a:xfrm>
            <a:off x="1981200" y="2628900"/>
            <a:ext cx="14325600" cy="4814327"/>
            <a:chOff x="0" y="0"/>
            <a:chExt cx="3571203" cy="3257100"/>
          </a:xfrm>
        </p:grpSpPr>
        <p:sp>
          <p:nvSpPr>
            <p:cNvPr id="27" name="Freeform 5">
              <a:extLst>
                <a:ext uri="{FF2B5EF4-FFF2-40B4-BE49-F238E27FC236}">
                  <a16:creationId xmlns:a16="http://schemas.microsoft.com/office/drawing/2014/main" id="{89DEC34E-762E-50E4-8ED8-91DACBBD0826}"/>
                </a:ext>
              </a:extLst>
            </p:cNvPr>
            <p:cNvSpPr/>
            <p:nvPr/>
          </p:nvSpPr>
          <p:spPr>
            <a:xfrm>
              <a:off x="0" y="0"/>
              <a:ext cx="3571203" cy="3257100"/>
            </a:xfrm>
            <a:custGeom>
              <a:avLst/>
              <a:gdLst/>
              <a:ahLst/>
              <a:cxnLst/>
              <a:rect l="l" t="t" r="r" b="b"/>
              <a:pathLst>
                <a:path w="3571203" h="3257100">
                  <a:moveTo>
                    <a:pt x="3446743" y="3257100"/>
                  </a:moveTo>
                  <a:lnTo>
                    <a:pt x="124460" y="3257100"/>
                  </a:lnTo>
                  <a:cubicBezTo>
                    <a:pt x="55880" y="3257100"/>
                    <a:pt x="0" y="3201220"/>
                    <a:pt x="0" y="3132640"/>
                  </a:cubicBezTo>
                  <a:lnTo>
                    <a:pt x="0" y="124460"/>
                  </a:lnTo>
                  <a:cubicBezTo>
                    <a:pt x="0" y="55880"/>
                    <a:pt x="55880" y="0"/>
                    <a:pt x="124460" y="0"/>
                  </a:cubicBezTo>
                  <a:lnTo>
                    <a:pt x="3446743" y="0"/>
                  </a:lnTo>
                  <a:cubicBezTo>
                    <a:pt x="3515323" y="0"/>
                    <a:pt x="3571203" y="55880"/>
                    <a:pt x="3571203" y="124460"/>
                  </a:cubicBezTo>
                  <a:lnTo>
                    <a:pt x="3571203" y="3132640"/>
                  </a:lnTo>
                  <a:cubicBezTo>
                    <a:pt x="3571203" y="3201220"/>
                    <a:pt x="3515323" y="3257100"/>
                    <a:pt x="3446743" y="3257100"/>
                  </a:cubicBezTo>
                  <a:close/>
                </a:path>
              </a:pathLst>
            </a:custGeom>
            <a:solidFill>
              <a:srgbClr val="FFFFFF"/>
            </a:solidFill>
          </p:spPr>
        </p:sp>
      </p:grpSp>
      <p:sp>
        <p:nvSpPr>
          <p:cNvPr id="28" name="TextBox 10">
            <a:extLst>
              <a:ext uri="{FF2B5EF4-FFF2-40B4-BE49-F238E27FC236}">
                <a16:creationId xmlns:a16="http://schemas.microsoft.com/office/drawing/2014/main" id="{25F3D6FB-2BAB-9DE3-D760-DD9513A8214D}"/>
              </a:ext>
            </a:extLst>
          </p:cNvPr>
          <p:cNvSpPr txBox="1"/>
          <p:nvPr/>
        </p:nvSpPr>
        <p:spPr>
          <a:xfrm>
            <a:off x="2764210" y="3545006"/>
            <a:ext cx="12759580" cy="2966646"/>
          </a:xfrm>
          <a:prstGeom prst="rect">
            <a:avLst/>
          </a:prstGeom>
        </p:spPr>
        <p:txBody>
          <a:bodyPr wrap="square" lIns="0" tIns="0" rIns="0" bIns="0" rtlCol="0" anchor="t">
            <a:spAutoFit/>
          </a:bodyPr>
          <a:lstStyle/>
          <a:p>
            <a:pPr marL="0" marR="0" lvl="0" indent="0" algn="ctr" defTabSz="914400" rtl="0" eaLnBrk="1" fontAlgn="auto" latinLnBrk="0" hangingPunct="1">
              <a:lnSpc>
                <a:spcPts val="12059"/>
              </a:lnSpc>
              <a:spcBef>
                <a:spcPts val="0"/>
              </a:spcBef>
              <a:spcAft>
                <a:spcPts val="0"/>
              </a:spcAft>
              <a:buClrTx/>
              <a:buSzTx/>
              <a:buFontTx/>
              <a:buNone/>
              <a:tabLst/>
              <a:defRPr/>
            </a:pPr>
            <a:r>
              <a:rPr kumimoji="0" lang="en-US" sz="8000" b="1" i="0" u="none" strike="noStrike" kern="1200" cap="none" spc="-200" normalizeH="0" baseline="0" noProof="0" dirty="0">
                <a:ln>
                  <a:noFill/>
                </a:ln>
                <a:solidFill>
                  <a:srgbClr val="420F0F"/>
                </a:solidFill>
                <a:effectLst/>
                <a:uLnTx/>
                <a:uFillTx/>
                <a:latin typeface="MattAntique BT" pitchFamily="18" charset="0"/>
                <a:ea typeface="+mn-ea"/>
                <a:cs typeface="+mn-cs"/>
              </a:rPr>
              <a:t>Case Study 1 – Error in </a:t>
            </a:r>
            <a:r>
              <a:rPr kumimoji="0" lang="en-US" sz="8000" b="1" i="0" u="none" strike="noStrike" kern="1200" cap="none" spc="-200" normalizeH="0" baseline="0" noProof="0" dirty="0" err="1">
                <a:ln>
                  <a:noFill/>
                </a:ln>
                <a:solidFill>
                  <a:srgbClr val="420F0F"/>
                </a:solidFill>
                <a:effectLst/>
                <a:uLnTx/>
                <a:uFillTx/>
                <a:latin typeface="MattAntique BT" pitchFamily="18" charset="0"/>
                <a:ea typeface="+mn-ea"/>
                <a:cs typeface="+mn-cs"/>
              </a:rPr>
              <a:t>availment</a:t>
            </a:r>
            <a:r>
              <a:rPr kumimoji="0" lang="en-US" sz="8000" b="1" i="0" u="none" strike="noStrike" kern="1200" cap="none" spc="-200" normalizeH="0" baseline="0" noProof="0" dirty="0">
                <a:ln>
                  <a:noFill/>
                </a:ln>
                <a:solidFill>
                  <a:srgbClr val="420F0F"/>
                </a:solidFill>
                <a:effectLst/>
                <a:uLnTx/>
                <a:uFillTx/>
                <a:latin typeface="MattAntique BT" pitchFamily="18" charset="0"/>
                <a:ea typeface="+mn-ea"/>
                <a:cs typeface="+mn-cs"/>
              </a:rPr>
              <a:t> of ITC</a:t>
            </a:r>
            <a:endParaRPr kumimoji="0" lang="en-US" sz="8000" b="1" i="0" u="none" strike="noStrike" kern="1200" cap="none" spc="-20" normalizeH="0" baseline="0" noProof="0" dirty="0">
              <a:ln>
                <a:noFill/>
              </a:ln>
              <a:solidFill>
                <a:srgbClr val="420F0F"/>
              </a:solidFill>
              <a:effectLst/>
              <a:uLnTx/>
              <a:uFillTx/>
              <a:latin typeface="MattAntique BT" pitchFamily="18" charset="0"/>
              <a:ea typeface="+mn-ea"/>
              <a:cs typeface="+mn-cs"/>
            </a:endParaRPr>
          </a:p>
        </p:txBody>
      </p:sp>
    </p:spTree>
    <p:extLst>
      <p:ext uri="{BB962C8B-B14F-4D97-AF65-F5344CB8AC3E}">
        <p14:creationId xmlns:p14="http://schemas.microsoft.com/office/powerpoint/2010/main" val="36790658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D9D9D9"/>
        </a:solidFill>
        <a:effectLst/>
      </p:bgPr>
    </p:bg>
    <p:spTree>
      <p:nvGrpSpPr>
        <p:cNvPr id="1" name=""/>
        <p:cNvGrpSpPr/>
        <p:nvPr/>
      </p:nvGrpSpPr>
      <p:grpSpPr>
        <a:xfrm>
          <a:off x="0" y="0"/>
          <a:ext cx="0" cy="0"/>
          <a:chOff x="0" y="0"/>
          <a:chExt cx="0" cy="0"/>
        </a:xfrm>
      </p:grpSpPr>
      <p:sp>
        <p:nvSpPr>
          <p:cNvPr id="2" name="AutoShape 2"/>
          <p:cNvSpPr/>
          <p:nvPr/>
        </p:nvSpPr>
        <p:spPr>
          <a:xfrm>
            <a:off x="993491" y="1790700"/>
            <a:ext cx="9293775" cy="0"/>
          </a:xfrm>
          <a:prstGeom prst="line">
            <a:avLst/>
          </a:prstGeom>
          <a:ln w="28575" cap="flat">
            <a:solidFill>
              <a:srgbClr val="000000"/>
            </a:solidFill>
            <a:prstDash val="solid"/>
            <a:headEnd type="none" w="sm" len="sm"/>
            <a:tailEnd type="none" w="sm" len="sm"/>
          </a:ln>
        </p:spPr>
      </p:sp>
      <p:sp>
        <p:nvSpPr>
          <p:cNvPr id="3" name="AutoShape 3"/>
          <p:cNvSpPr/>
          <p:nvPr/>
        </p:nvSpPr>
        <p:spPr>
          <a:xfrm>
            <a:off x="6347659" y="9824020"/>
            <a:ext cx="9293775" cy="0"/>
          </a:xfrm>
          <a:prstGeom prst="line">
            <a:avLst/>
          </a:prstGeom>
          <a:ln w="28575" cap="flat">
            <a:solidFill>
              <a:srgbClr val="420F0F"/>
            </a:solidFill>
            <a:prstDash val="solid"/>
            <a:headEnd type="none" w="sm" len="sm"/>
            <a:tailEnd type="none" w="sm" len="sm"/>
          </a:ln>
        </p:spPr>
      </p:sp>
      <p:sp>
        <p:nvSpPr>
          <p:cNvPr id="4" name="TextBox 4"/>
          <p:cNvSpPr txBox="1"/>
          <p:nvPr/>
        </p:nvSpPr>
        <p:spPr>
          <a:xfrm>
            <a:off x="1028700" y="104775"/>
            <a:ext cx="13002083" cy="1381125"/>
          </a:xfrm>
          <a:prstGeom prst="rect">
            <a:avLst/>
          </a:prstGeom>
        </p:spPr>
        <p:txBody>
          <a:bodyPr lIns="0" tIns="0" rIns="0" bIns="0" rtlCol="0" anchor="t">
            <a:spAutoFit/>
          </a:bodyPr>
          <a:lstStyle/>
          <a:p>
            <a:pPr marL="0" marR="0" lvl="0" indent="0" algn="l" defTabSz="914400" rtl="0" eaLnBrk="1" fontAlgn="auto" latinLnBrk="0" hangingPunct="1">
              <a:lnSpc>
                <a:spcPts val="12059"/>
              </a:lnSpc>
              <a:spcBef>
                <a:spcPts val="0"/>
              </a:spcBef>
              <a:spcAft>
                <a:spcPts val="0"/>
              </a:spcAft>
              <a:buClrTx/>
              <a:buSzTx/>
              <a:buFontTx/>
              <a:buNone/>
              <a:tabLst/>
              <a:defRPr/>
            </a:pPr>
            <a:r>
              <a:rPr kumimoji="0" lang="en-US" sz="6000" b="1" i="0" u="none" strike="noStrike" kern="1200" cap="none" spc="-200" normalizeH="0" baseline="0" noProof="0" dirty="0">
                <a:ln>
                  <a:noFill/>
                </a:ln>
                <a:solidFill>
                  <a:srgbClr val="420F0F"/>
                </a:solidFill>
                <a:effectLst/>
                <a:uLnTx/>
                <a:uFillTx/>
                <a:latin typeface="MattAntique BT" pitchFamily="18" charset="0"/>
                <a:ea typeface="+mn-ea"/>
                <a:cs typeface="+mn-cs"/>
              </a:rPr>
              <a:t>Facts of the Case</a:t>
            </a:r>
          </a:p>
        </p:txBody>
      </p:sp>
      <p:sp>
        <p:nvSpPr>
          <p:cNvPr id="7" name="TextBox 7"/>
          <p:cNvSpPr txBox="1"/>
          <p:nvPr/>
        </p:nvSpPr>
        <p:spPr>
          <a:xfrm>
            <a:off x="1028372" y="1797840"/>
            <a:ext cx="16532509" cy="4758547"/>
          </a:xfrm>
          <a:prstGeom prst="rect">
            <a:avLst/>
          </a:prstGeom>
        </p:spPr>
        <p:txBody>
          <a:bodyPr wrap="square" lIns="0" tIns="0" rIns="0" bIns="0" rtlCol="0" anchor="t">
            <a:spAutoFit/>
          </a:bodyPr>
          <a:lstStyle/>
          <a:p>
            <a:pPr marL="457200" marR="0" lvl="0" indent="-457200" algn="just" defTabSz="914400" rtl="0" eaLnBrk="1" fontAlgn="auto" latinLnBrk="0" hangingPunct="1">
              <a:lnSpc>
                <a:spcPct val="150000"/>
              </a:lnSpc>
              <a:spcBef>
                <a:spcPts val="0"/>
              </a:spcBef>
              <a:spcAft>
                <a:spcPts val="0"/>
              </a:spcAft>
              <a:buClrTx/>
              <a:buSzTx/>
              <a:buFont typeface="Wingdings" panose="05000000000000000000" pitchFamily="2" charset="2"/>
              <a:buChar char="q"/>
              <a:tabLst/>
              <a:defRPr/>
            </a:pPr>
            <a:r>
              <a:rPr kumimoji="0" lang="en-IN" sz="3000" b="0" i="0" u="none" strike="noStrike" kern="1200" cap="none" spc="2" normalizeH="0" baseline="0" noProof="0" dirty="0">
                <a:ln>
                  <a:noFill/>
                </a:ln>
                <a:solidFill>
                  <a:srgbClr val="420F0F"/>
                </a:solidFill>
                <a:effectLst/>
                <a:uLnTx/>
                <a:uFillTx/>
                <a:latin typeface="Arial Rounded MT Bold" pitchFamily="34" charset="0"/>
                <a:ea typeface="+mn-ea"/>
                <a:cs typeface="+mn-cs"/>
              </a:rPr>
              <a:t>A taxpayer purchases goods from a multi-locational vendor. During the period of 2018-2019, while recording the invoices, there were certain errors by virtue of which:</a:t>
            </a:r>
            <a:endParaRPr kumimoji="0" lang="en-US" sz="3000" b="0" i="0" u="none" strike="noStrike" kern="1200" cap="none" spc="2" normalizeH="0" baseline="0" noProof="0" dirty="0">
              <a:ln>
                <a:noFill/>
              </a:ln>
              <a:solidFill>
                <a:srgbClr val="420F0F"/>
              </a:solidFill>
              <a:effectLst/>
              <a:uLnTx/>
              <a:uFillTx/>
              <a:latin typeface="Arial Rounded MT Bold" pitchFamily="34" charset="0"/>
              <a:ea typeface="+mn-ea"/>
              <a:cs typeface="+mn-cs"/>
            </a:endParaRPr>
          </a:p>
          <a:p>
            <a:pPr marL="0" marR="0" lvl="0" indent="0" algn="just" defTabSz="914400" rtl="0" eaLnBrk="1" fontAlgn="auto" latinLnBrk="0" hangingPunct="1">
              <a:lnSpc>
                <a:spcPct val="150000"/>
              </a:lnSpc>
              <a:spcBef>
                <a:spcPts val="0"/>
              </a:spcBef>
              <a:spcAft>
                <a:spcPts val="0"/>
              </a:spcAft>
              <a:buClrTx/>
              <a:buSzTx/>
              <a:buFontTx/>
              <a:buNone/>
              <a:tabLst/>
              <a:defRPr/>
            </a:pPr>
            <a:r>
              <a:rPr kumimoji="0" lang="en-IN" sz="3000" b="0" i="0" u="none" strike="noStrike" kern="1200" cap="none" spc="2" normalizeH="0" baseline="0" noProof="0" dirty="0">
                <a:ln>
                  <a:noFill/>
                </a:ln>
                <a:solidFill>
                  <a:srgbClr val="420F0F"/>
                </a:solidFill>
                <a:effectLst/>
                <a:uLnTx/>
                <a:uFillTx/>
                <a:latin typeface="Arial Rounded MT Bold" pitchFamily="34" charset="0"/>
                <a:ea typeface="+mn-ea"/>
                <a:cs typeface="+mn-cs"/>
              </a:rPr>
              <a:t>	1. Supplies received from Gujarat with IGST were booked as supplies from 	Maharashtra and accounted as CGST &amp; SGST in books</a:t>
            </a:r>
            <a:endParaRPr kumimoji="0" lang="en-US" sz="3000" b="0" i="0" u="none" strike="noStrike" kern="1200" cap="none" spc="2" normalizeH="0" baseline="0" noProof="0" dirty="0">
              <a:ln>
                <a:noFill/>
              </a:ln>
              <a:solidFill>
                <a:srgbClr val="420F0F"/>
              </a:solidFill>
              <a:effectLst/>
              <a:uLnTx/>
              <a:uFillTx/>
              <a:latin typeface="Arial Rounded MT Bold" pitchFamily="34" charset="0"/>
              <a:ea typeface="+mn-ea"/>
              <a:cs typeface="+mn-cs"/>
            </a:endParaRPr>
          </a:p>
          <a:p>
            <a:pPr marL="0" marR="0" lvl="0" indent="0" algn="just" defTabSz="914400" rtl="0" eaLnBrk="1" fontAlgn="auto" latinLnBrk="0" hangingPunct="1">
              <a:lnSpc>
                <a:spcPct val="150000"/>
              </a:lnSpc>
              <a:spcBef>
                <a:spcPts val="0"/>
              </a:spcBef>
              <a:spcAft>
                <a:spcPts val="0"/>
              </a:spcAft>
              <a:buClrTx/>
              <a:buSzTx/>
              <a:buFontTx/>
              <a:buNone/>
              <a:tabLst/>
              <a:defRPr/>
            </a:pPr>
            <a:r>
              <a:rPr kumimoji="0" lang="en-IN" sz="3000" b="0" i="0" u="none" strike="noStrike" kern="1200" cap="none" spc="2" normalizeH="0" baseline="0" noProof="0" dirty="0">
                <a:ln>
                  <a:noFill/>
                </a:ln>
                <a:solidFill>
                  <a:srgbClr val="420F0F"/>
                </a:solidFill>
                <a:effectLst/>
                <a:uLnTx/>
                <a:uFillTx/>
                <a:latin typeface="Arial Rounded MT Bold" pitchFamily="34" charset="0"/>
                <a:ea typeface="+mn-ea"/>
                <a:cs typeface="+mn-cs"/>
              </a:rPr>
              <a:t>	2. Supplies received from Maharashtra with CGST/ SGST were booked as supplies 	from Gujarat and accounted as IGST in books</a:t>
            </a:r>
            <a:endParaRPr kumimoji="0" lang="en-US" sz="3000" b="0" i="0" u="none" strike="noStrike" kern="1200" cap="none" spc="2" normalizeH="0" baseline="0" noProof="0" dirty="0">
              <a:ln>
                <a:noFill/>
              </a:ln>
              <a:solidFill>
                <a:srgbClr val="420F0F"/>
              </a:solidFill>
              <a:effectLst/>
              <a:uLnTx/>
              <a:uFillTx/>
              <a:latin typeface="Arial Rounded MT Bold" pitchFamily="34" charset="0"/>
              <a:ea typeface="+mn-ea"/>
              <a:cs typeface="+mn-cs"/>
            </a:endParaRPr>
          </a:p>
          <a:p>
            <a:pPr marL="457200" marR="0" lvl="0" indent="-457200" algn="just" defTabSz="914400" rtl="0" eaLnBrk="1" fontAlgn="auto" latinLnBrk="0" hangingPunct="1">
              <a:lnSpc>
                <a:spcPct val="150000"/>
              </a:lnSpc>
              <a:spcBef>
                <a:spcPts val="0"/>
              </a:spcBef>
              <a:spcAft>
                <a:spcPts val="0"/>
              </a:spcAft>
              <a:buClrTx/>
              <a:buSzTx/>
              <a:buFont typeface="Wingdings" panose="05000000000000000000" pitchFamily="2" charset="2"/>
              <a:buChar char="q"/>
              <a:tabLst/>
              <a:defRPr/>
            </a:pPr>
            <a:r>
              <a:rPr kumimoji="0" lang="en-IN" sz="3000" b="0" i="0" u="none" strike="noStrike" kern="1200" cap="none" spc="2" normalizeH="0" baseline="0" noProof="0" dirty="0">
                <a:ln>
                  <a:noFill/>
                </a:ln>
                <a:solidFill>
                  <a:srgbClr val="420F0F"/>
                </a:solidFill>
                <a:effectLst/>
                <a:uLnTx/>
                <a:uFillTx/>
                <a:latin typeface="Arial Rounded MT Bold" pitchFamily="34" charset="0"/>
                <a:ea typeface="+mn-ea"/>
                <a:cs typeface="+mn-cs"/>
              </a:rPr>
              <a:t>The credit was accordingly claimed in GSTR 3B/ disclosed in GSTR 9.</a:t>
            </a:r>
          </a:p>
        </p:txBody>
      </p:sp>
    </p:spTree>
    <p:extLst>
      <p:ext uri="{BB962C8B-B14F-4D97-AF65-F5344CB8AC3E}">
        <p14:creationId xmlns:p14="http://schemas.microsoft.com/office/powerpoint/2010/main" val="18002621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D9D9D9"/>
        </a:solidFill>
        <a:effectLst/>
      </p:bgPr>
    </p:bg>
    <p:spTree>
      <p:nvGrpSpPr>
        <p:cNvPr id="1" name=""/>
        <p:cNvGrpSpPr/>
        <p:nvPr/>
      </p:nvGrpSpPr>
      <p:grpSpPr>
        <a:xfrm>
          <a:off x="0" y="0"/>
          <a:ext cx="0" cy="0"/>
          <a:chOff x="0" y="0"/>
          <a:chExt cx="0" cy="0"/>
        </a:xfrm>
      </p:grpSpPr>
      <p:sp>
        <p:nvSpPr>
          <p:cNvPr id="2" name="AutoShape 2"/>
          <p:cNvSpPr/>
          <p:nvPr/>
        </p:nvSpPr>
        <p:spPr>
          <a:xfrm>
            <a:off x="993491" y="1790700"/>
            <a:ext cx="9293775" cy="0"/>
          </a:xfrm>
          <a:prstGeom prst="line">
            <a:avLst/>
          </a:prstGeom>
          <a:ln w="28575" cap="flat">
            <a:solidFill>
              <a:srgbClr val="000000"/>
            </a:solidFill>
            <a:prstDash val="solid"/>
            <a:headEnd type="none" w="sm" len="sm"/>
            <a:tailEnd type="none" w="sm" len="sm"/>
          </a:ln>
        </p:spPr>
      </p:sp>
      <p:sp>
        <p:nvSpPr>
          <p:cNvPr id="3" name="AutoShape 3"/>
          <p:cNvSpPr/>
          <p:nvPr/>
        </p:nvSpPr>
        <p:spPr>
          <a:xfrm>
            <a:off x="6347659" y="9824020"/>
            <a:ext cx="9293775" cy="0"/>
          </a:xfrm>
          <a:prstGeom prst="line">
            <a:avLst/>
          </a:prstGeom>
          <a:ln w="28575" cap="flat">
            <a:solidFill>
              <a:srgbClr val="420F0F"/>
            </a:solidFill>
            <a:prstDash val="solid"/>
            <a:headEnd type="none" w="sm" len="sm"/>
            <a:tailEnd type="none" w="sm" len="sm"/>
          </a:ln>
        </p:spPr>
      </p:sp>
      <p:sp>
        <p:nvSpPr>
          <p:cNvPr id="4" name="TextBox 4"/>
          <p:cNvSpPr txBox="1"/>
          <p:nvPr/>
        </p:nvSpPr>
        <p:spPr>
          <a:xfrm>
            <a:off x="1028700" y="104775"/>
            <a:ext cx="13002083" cy="1381125"/>
          </a:xfrm>
          <a:prstGeom prst="rect">
            <a:avLst/>
          </a:prstGeom>
        </p:spPr>
        <p:txBody>
          <a:bodyPr lIns="0" tIns="0" rIns="0" bIns="0" rtlCol="0" anchor="t">
            <a:spAutoFit/>
          </a:bodyPr>
          <a:lstStyle/>
          <a:p>
            <a:pPr marL="0" marR="0" lvl="0" indent="0" algn="l" defTabSz="914400" rtl="0" eaLnBrk="1" fontAlgn="auto" latinLnBrk="0" hangingPunct="1">
              <a:lnSpc>
                <a:spcPts val="12059"/>
              </a:lnSpc>
              <a:spcBef>
                <a:spcPts val="0"/>
              </a:spcBef>
              <a:spcAft>
                <a:spcPts val="0"/>
              </a:spcAft>
              <a:buClrTx/>
              <a:buSzTx/>
              <a:buFontTx/>
              <a:buNone/>
              <a:tabLst/>
              <a:defRPr/>
            </a:pPr>
            <a:r>
              <a:rPr kumimoji="0" lang="en-US" sz="6000" b="1" i="0" u="none" strike="noStrike" kern="1200" cap="none" spc="-200" normalizeH="0" baseline="0" noProof="0" dirty="0">
                <a:ln>
                  <a:noFill/>
                </a:ln>
                <a:solidFill>
                  <a:srgbClr val="420F0F"/>
                </a:solidFill>
                <a:effectLst/>
                <a:uLnTx/>
                <a:uFillTx/>
                <a:latin typeface="MattAntique BT" pitchFamily="18" charset="0"/>
                <a:ea typeface="+mn-ea"/>
                <a:cs typeface="+mn-cs"/>
              </a:rPr>
              <a:t>Issue</a:t>
            </a:r>
          </a:p>
        </p:txBody>
      </p:sp>
      <p:sp>
        <p:nvSpPr>
          <p:cNvPr id="7" name="TextBox 7"/>
          <p:cNvSpPr txBox="1"/>
          <p:nvPr/>
        </p:nvSpPr>
        <p:spPr>
          <a:xfrm>
            <a:off x="1028372" y="1797840"/>
            <a:ext cx="16532509" cy="3924151"/>
          </a:xfrm>
          <a:prstGeom prst="rect">
            <a:avLst/>
          </a:prstGeom>
        </p:spPr>
        <p:txBody>
          <a:bodyPr wrap="square" lIns="0" tIns="0" rIns="0" bIns="0" rtlCol="0" anchor="t">
            <a:spAutoFit/>
          </a:bodyPr>
          <a:lstStyle/>
          <a:p>
            <a:pPr marL="457200" marR="0" lvl="0" indent="-457200" algn="just" defTabSz="914400" rtl="0" eaLnBrk="1" fontAlgn="auto" latinLnBrk="0" hangingPunct="1">
              <a:lnSpc>
                <a:spcPct val="150000"/>
              </a:lnSpc>
              <a:spcBef>
                <a:spcPts val="0"/>
              </a:spcBef>
              <a:spcAft>
                <a:spcPts val="0"/>
              </a:spcAft>
              <a:buClrTx/>
              <a:buSzTx/>
              <a:buFont typeface="Wingdings" panose="05000000000000000000" pitchFamily="2" charset="2"/>
              <a:buChar char="q"/>
              <a:tabLst/>
              <a:defRPr/>
            </a:pPr>
            <a:r>
              <a:rPr kumimoji="0" lang="en-IN" sz="3000" b="0" i="0" u="none" strike="noStrike" kern="1200" cap="none" spc="2" normalizeH="0" baseline="0" noProof="0" dirty="0">
                <a:ln>
                  <a:noFill/>
                </a:ln>
                <a:solidFill>
                  <a:srgbClr val="420F0F"/>
                </a:solidFill>
                <a:effectLst/>
                <a:uLnTx/>
                <a:uFillTx/>
                <a:latin typeface="Arial Rounded MT Bold" pitchFamily="34" charset="0"/>
                <a:ea typeface="+mn-ea"/>
                <a:cs typeface="+mn-cs"/>
              </a:rPr>
              <a:t>During investigation proceedings on the taxpayer, objection was raised on the following grounds:</a:t>
            </a:r>
            <a:endParaRPr kumimoji="0" lang="en-US" sz="3000" b="0" i="0" u="none" strike="noStrike" kern="1200" cap="none" spc="2" normalizeH="0" baseline="0" noProof="0" dirty="0">
              <a:ln>
                <a:noFill/>
              </a:ln>
              <a:solidFill>
                <a:srgbClr val="420F0F"/>
              </a:solidFill>
              <a:effectLst/>
              <a:uLnTx/>
              <a:uFillTx/>
              <a:latin typeface="Arial Rounded MT Bold" pitchFamily="34" charset="0"/>
              <a:ea typeface="+mn-ea"/>
              <a:cs typeface="+mn-cs"/>
            </a:endParaRPr>
          </a:p>
          <a:p>
            <a:pPr marL="0" marR="0" lvl="0" indent="0" algn="just" defTabSz="914400" rtl="0" eaLnBrk="1" fontAlgn="auto" latinLnBrk="0" hangingPunct="1">
              <a:lnSpc>
                <a:spcPct val="150000"/>
              </a:lnSpc>
              <a:spcBef>
                <a:spcPts val="0"/>
              </a:spcBef>
              <a:spcAft>
                <a:spcPts val="0"/>
              </a:spcAft>
              <a:buClrTx/>
              <a:buSzTx/>
              <a:buFontTx/>
              <a:buNone/>
              <a:tabLst/>
              <a:defRPr/>
            </a:pPr>
            <a:r>
              <a:rPr kumimoji="0" lang="en-IN" sz="3000" b="0" i="0" u="none" strike="noStrike" kern="1200" cap="none" spc="2" normalizeH="0" baseline="0" noProof="0" dirty="0">
                <a:ln>
                  <a:noFill/>
                </a:ln>
                <a:solidFill>
                  <a:srgbClr val="420F0F"/>
                </a:solidFill>
                <a:effectLst/>
                <a:uLnTx/>
                <a:uFillTx/>
                <a:latin typeface="Arial Rounded MT Bold" pitchFamily="34" charset="0"/>
                <a:ea typeface="+mn-ea"/>
                <a:cs typeface="+mn-cs"/>
              </a:rPr>
              <a:t>	1. That in case of the above supplies against whom credit is appearing in books and 	claimed in returns was in violation of Section 16 as the taxpayer is not in possession 	of valid tax invoice, the same are not matching with GSTR 2A, etc.,</a:t>
            </a:r>
            <a:endParaRPr kumimoji="0" lang="en-US" sz="3000" b="0" i="0" u="none" strike="noStrike" kern="1200" cap="none" spc="2" normalizeH="0" baseline="0" noProof="0" dirty="0">
              <a:ln>
                <a:noFill/>
              </a:ln>
              <a:solidFill>
                <a:srgbClr val="420F0F"/>
              </a:solidFill>
              <a:effectLst/>
              <a:uLnTx/>
              <a:uFillTx/>
              <a:latin typeface="Arial Rounded MT Bold"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3000" b="0" i="0" u="none" strike="noStrike" kern="1200" cap="none" spc="2" normalizeH="0" baseline="0" noProof="0" dirty="0">
                <a:ln>
                  <a:noFill/>
                </a:ln>
                <a:solidFill>
                  <a:srgbClr val="420F0F"/>
                </a:solidFill>
                <a:effectLst/>
                <a:uLnTx/>
                <a:uFillTx/>
                <a:latin typeface="Arial Rounded MT Bold" pitchFamily="34" charset="0"/>
                <a:ea typeface="+mn-ea"/>
                <a:cs typeface="+mn-cs"/>
              </a:rPr>
              <a:t>	2. The time-limit to claim correct credit has now lapsed u/s 16 (4).</a:t>
            </a:r>
          </a:p>
        </p:txBody>
      </p:sp>
    </p:spTree>
    <p:extLst>
      <p:ext uri="{BB962C8B-B14F-4D97-AF65-F5344CB8AC3E}">
        <p14:creationId xmlns:p14="http://schemas.microsoft.com/office/powerpoint/2010/main" val="25369614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D9D9D9"/>
        </a:solidFill>
        <a:effectLst/>
      </p:bgPr>
    </p:bg>
    <p:spTree>
      <p:nvGrpSpPr>
        <p:cNvPr id="1" name=""/>
        <p:cNvGrpSpPr/>
        <p:nvPr/>
      </p:nvGrpSpPr>
      <p:grpSpPr>
        <a:xfrm>
          <a:off x="0" y="0"/>
          <a:ext cx="0" cy="0"/>
          <a:chOff x="0" y="0"/>
          <a:chExt cx="0" cy="0"/>
        </a:xfrm>
      </p:grpSpPr>
      <p:sp>
        <p:nvSpPr>
          <p:cNvPr id="2" name="AutoShape 2"/>
          <p:cNvSpPr/>
          <p:nvPr/>
        </p:nvSpPr>
        <p:spPr>
          <a:xfrm>
            <a:off x="993491" y="1790700"/>
            <a:ext cx="9293775" cy="0"/>
          </a:xfrm>
          <a:prstGeom prst="line">
            <a:avLst/>
          </a:prstGeom>
          <a:ln w="28575" cap="flat">
            <a:solidFill>
              <a:srgbClr val="000000"/>
            </a:solidFill>
            <a:prstDash val="solid"/>
            <a:headEnd type="none" w="sm" len="sm"/>
            <a:tailEnd type="none" w="sm" len="sm"/>
          </a:ln>
        </p:spPr>
      </p:sp>
      <p:sp>
        <p:nvSpPr>
          <p:cNvPr id="3" name="AutoShape 3"/>
          <p:cNvSpPr/>
          <p:nvPr/>
        </p:nvSpPr>
        <p:spPr>
          <a:xfrm>
            <a:off x="6347659" y="9824020"/>
            <a:ext cx="9293775" cy="0"/>
          </a:xfrm>
          <a:prstGeom prst="line">
            <a:avLst/>
          </a:prstGeom>
          <a:ln w="28575" cap="flat">
            <a:solidFill>
              <a:srgbClr val="420F0F"/>
            </a:solidFill>
            <a:prstDash val="solid"/>
            <a:headEnd type="none" w="sm" len="sm"/>
            <a:tailEnd type="none" w="sm" len="sm"/>
          </a:ln>
        </p:spPr>
      </p:sp>
      <p:sp>
        <p:nvSpPr>
          <p:cNvPr id="4" name="TextBox 4"/>
          <p:cNvSpPr txBox="1"/>
          <p:nvPr/>
        </p:nvSpPr>
        <p:spPr>
          <a:xfrm>
            <a:off x="1028700" y="104775"/>
            <a:ext cx="13002083" cy="1381125"/>
          </a:xfrm>
          <a:prstGeom prst="rect">
            <a:avLst/>
          </a:prstGeom>
        </p:spPr>
        <p:txBody>
          <a:bodyPr lIns="0" tIns="0" rIns="0" bIns="0" rtlCol="0" anchor="t">
            <a:spAutoFit/>
          </a:bodyPr>
          <a:lstStyle/>
          <a:p>
            <a:pPr marL="0" marR="0" lvl="0" indent="0" algn="l" defTabSz="914400" rtl="0" eaLnBrk="1" fontAlgn="auto" latinLnBrk="0" hangingPunct="1">
              <a:lnSpc>
                <a:spcPts val="12059"/>
              </a:lnSpc>
              <a:spcBef>
                <a:spcPts val="0"/>
              </a:spcBef>
              <a:spcAft>
                <a:spcPts val="0"/>
              </a:spcAft>
              <a:buClrTx/>
              <a:buSzTx/>
              <a:buFontTx/>
              <a:buNone/>
              <a:tabLst/>
              <a:defRPr/>
            </a:pPr>
            <a:r>
              <a:rPr kumimoji="0" lang="en-US" sz="6000" b="1" i="0" u="none" strike="noStrike" kern="1200" cap="none" spc="-200" normalizeH="0" baseline="0" noProof="0" dirty="0">
                <a:ln>
                  <a:noFill/>
                </a:ln>
                <a:solidFill>
                  <a:srgbClr val="420F0F"/>
                </a:solidFill>
                <a:effectLst/>
                <a:uLnTx/>
                <a:uFillTx/>
                <a:latin typeface="MattAntique BT" pitchFamily="18" charset="0"/>
                <a:ea typeface="+mn-ea"/>
                <a:cs typeface="+mn-cs"/>
              </a:rPr>
              <a:t>Facts of the Case</a:t>
            </a:r>
          </a:p>
        </p:txBody>
      </p:sp>
      <p:sp>
        <p:nvSpPr>
          <p:cNvPr id="7" name="TextBox 7"/>
          <p:cNvSpPr txBox="1"/>
          <p:nvPr/>
        </p:nvSpPr>
        <p:spPr>
          <a:xfrm>
            <a:off x="1028372" y="1797840"/>
            <a:ext cx="16532509" cy="4758547"/>
          </a:xfrm>
          <a:prstGeom prst="rect">
            <a:avLst/>
          </a:prstGeom>
        </p:spPr>
        <p:txBody>
          <a:bodyPr wrap="square" lIns="0" tIns="0" rIns="0" bIns="0" rtlCol="0" anchor="t">
            <a:spAutoFit/>
          </a:bodyPr>
          <a:lstStyle/>
          <a:p>
            <a:pPr marL="457200" marR="0" lvl="0" indent="-457200" algn="just" defTabSz="914400" rtl="0" eaLnBrk="1" fontAlgn="auto" latinLnBrk="0" hangingPunct="1">
              <a:lnSpc>
                <a:spcPct val="150000"/>
              </a:lnSpc>
              <a:spcBef>
                <a:spcPts val="0"/>
              </a:spcBef>
              <a:spcAft>
                <a:spcPts val="0"/>
              </a:spcAft>
              <a:buClrTx/>
              <a:buSzTx/>
              <a:buFont typeface="Wingdings" panose="05000000000000000000" pitchFamily="2" charset="2"/>
              <a:buChar char="q"/>
              <a:tabLst/>
              <a:defRPr/>
            </a:pPr>
            <a:r>
              <a:rPr kumimoji="0" lang="en-IN" sz="3000" b="0" i="0" u="none" strike="noStrike" kern="1200" cap="none" spc="2" normalizeH="0" baseline="0" noProof="0" dirty="0">
                <a:ln>
                  <a:noFill/>
                </a:ln>
                <a:solidFill>
                  <a:srgbClr val="420F0F"/>
                </a:solidFill>
                <a:effectLst/>
                <a:uLnTx/>
                <a:uFillTx/>
                <a:latin typeface="Arial Rounded MT Bold" pitchFamily="34" charset="0"/>
                <a:ea typeface="+mn-ea"/>
                <a:cs typeface="+mn-cs"/>
              </a:rPr>
              <a:t>Certain credit notes in relation to outward supplies were also issued during the year. However, while filing GSTR 3B, instead of recording it as a reduction in output liability, the taxpayer has disclosed it as input tax credit. The same is also sought to be denied to the taxpayer though the same is revenue neutral.</a:t>
            </a:r>
          </a:p>
          <a:p>
            <a:pPr marL="457200" marR="0" lvl="0" indent="-457200" algn="just" defTabSz="914400" rtl="0" eaLnBrk="1" fontAlgn="auto" latinLnBrk="0" hangingPunct="1">
              <a:lnSpc>
                <a:spcPct val="150000"/>
              </a:lnSpc>
              <a:spcBef>
                <a:spcPts val="0"/>
              </a:spcBef>
              <a:spcAft>
                <a:spcPts val="0"/>
              </a:spcAft>
              <a:buClrTx/>
              <a:buSzTx/>
              <a:buFont typeface="Wingdings" panose="05000000000000000000" pitchFamily="2" charset="2"/>
              <a:buChar char="q"/>
              <a:tabLst/>
              <a:defRPr/>
            </a:pPr>
            <a:r>
              <a:rPr kumimoji="0" lang="en-IN" sz="3000" b="0" i="0" u="none" strike="noStrike" kern="1200" cap="none" spc="2" normalizeH="0" baseline="0" noProof="0" dirty="0">
                <a:ln>
                  <a:noFill/>
                </a:ln>
                <a:solidFill>
                  <a:srgbClr val="420F0F"/>
                </a:solidFill>
                <a:effectLst/>
                <a:uLnTx/>
                <a:uFillTx/>
                <a:latin typeface="Arial Rounded MT Bold" pitchFamily="34" charset="0"/>
                <a:ea typeface="+mn-ea"/>
                <a:cs typeface="+mn-cs"/>
              </a:rPr>
              <a:t>How should the taxpayer approach both the above situations? Would the answer change if the tax payer had rectified this disclosure error in GSTR 9, though not in GSTR 3B?</a:t>
            </a:r>
          </a:p>
        </p:txBody>
      </p:sp>
    </p:spTree>
    <p:extLst>
      <p:ext uri="{BB962C8B-B14F-4D97-AF65-F5344CB8AC3E}">
        <p14:creationId xmlns:p14="http://schemas.microsoft.com/office/powerpoint/2010/main" val="15764384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D9D9D9"/>
        </a:solidFill>
        <a:effectLst/>
      </p:bgPr>
    </p:bg>
    <p:spTree>
      <p:nvGrpSpPr>
        <p:cNvPr id="1" name=""/>
        <p:cNvGrpSpPr/>
        <p:nvPr/>
      </p:nvGrpSpPr>
      <p:grpSpPr>
        <a:xfrm>
          <a:off x="0" y="0"/>
          <a:ext cx="0" cy="0"/>
          <a:chOff x="0" y="0"/>
          <a:chExt cx="0" cy="0"/>
        </a:xfrm>
      </p:grpSpPr>
      <p:grpSp>
        <p:nvGrpSpPr>
          <p:cNvPr id="18" name="Group 18">
            <a:extLst>
              <a:ext uri="{FF2B5EF4-FFF2-40B4-BE49-F238E27FC236}">
                <a16:creationId xmlns:a16="http://schemas.microsoft.com/office/drawing/2014/main" id="{902CDBC3-9CC2-6922-E086-EEC88D59AFF8}"/>
              </a:ext>
            </a:extLst>
          </p:cNvPr>
          <p:cNvGrpSpPr/>
          <p:nvPr/>
        </p:nvGrpSpPr>
        <p:grpSpPr>
          <a:xfrm rot="5400000">
            <a:off x="317" y="542"/>
            <a:ext cx="792232" cy="790965"/>
            <a:chOff x="0" y="0"/>
            <a:chExt cx="6350000" cy="6339840"/>
          </a:xfrm>
          <a:solidFill>
            <a:schemeClr val="accent2">
              <a:lumMod val="50000"/>
            </a:schemeClr>
          </a:solidFill>
        </p:grpSpPr>
        <p:sp>
          <p:nvSpPr>
            <p:cNvPr id="19" name="Freeform 19">
              <a:extLst>
                <a:ext uri="{FF2B5EF4-FFF2-40B4-BE49-F238E27FC236}">
                  <a16:creationId xmlns:a16="http://schemas.microsoft.com/office/drawing/2014/main" id="{6645BE0A-3C62-1705-9D91-151E5162121F}"/>
                </a:ext>
              </a:extLst>
            </p:cNvPr>
            <p:cNvSpPr/>
            <p:nvPr/>
          </p:nvSpPr>
          <p:spPr>
            <a:xfrm>
              <a:off x="0" y="0"/>
              <a:ext cx="6350000" cy="6339840"/>
            </a:xfrm>
            <a:custGeom>
              <a:avLst/>
              <a:gdLst/>
              <a:ahLst/>
              <a:cxnLst/>
              <a:rect l="l" t="t" r="r" b="b"/>
              <a:pathLst>
                <a:path w="6350000" h="6339840">
                  <a:moveTo>
                    <a:pt x="6350000" y="6339840"/>
                  </a:moveTo>
                  <a:lnTo>
                    <a:pt x="0" y="6339840"/>
                  </a:lnTo>
                  <a:lnTo>
                    <a:pt x="0" y="0"/>
                  </a:lnTo>
                  <a:lnTo>
                    <a:pt x="6350000" y="6339840"/>
                  </a:lnTo>
                  <a:close/>
                </a:path>
              </a:pathLst>
            </a:custGeom>
            <a:grpFill/>
          </p:spPr>
        </p:sp>
      </p:grpSp>
      <p:grpSp>
        <p:nvGrpSpPr>
          <p:cNvPr id="20" name="Group 20">
            <a:extLst>
              <a:ext uri="{FF2B5EF4-FFF2-40B4-BE49-F238E27FC236}">
                <a16:creationId xmlns:a16="http://schemas.microsoft.com/office/drawing/2014/main" id="{AA2B3AF0-4362-1B8F-1492-F835B421E9A1}"/>
              </a:ext>
            </a:extLst>
          </p:cNvPr>
          <p:cNvGrpSpPr/>
          <p:nvPr/>
        </p:nvGrpSpPr>
        <p:grpSpPr>
          <a:xfrm rot="-10800000">
            <a:off x="17498451" y="2087"/>
            <a:ext cx="791319" cy="790053"/>
            <a:chOff x="0" y="0"/>
            <a:chExt cx="6350000" cy="6339840"/>
          </a:xfrm>
          <a:solidFill>
            <a:schemeClr val="accent2">
              <a:lumMod val="50000"/>
            </a:schemeClr>
          </a:solidFill>
        </p:grpSpPr>
        <p:sp>
          <p:nvSpPr>
            <p:cNvPr id="21" name="Freeform 21">
              <a:extLst>
                <a:ext uri="{FF2B5EF4-FFF2-40B4-BE49-F238E27FC236}">
                  <a16:creationId xmlns:a16="http://schemas.microsoft.com/office/drawing/2014/main" id="{988215EA-224E-58C1-EED9-0190EC126C4F}"/>
                </a:ext>
              </a:extLst>
            </p:cNvPr>
            <p:cNvSpPr/>
            <p:nvPr/>
          </p:nvSpPr>
          <p:spPr>
            <a:xfrm>
              <a:off x="0" y="0"/>
              <a:ext cx="6350000" cy="6339840"/>
            </a:xfrm>
            <a:custGeom>
              <a:avLst/>
              <a:gdLst/>
              <a:ahLst/>
              <a:cxnLst/>
              <a:rect l="l" t="t" r="r" b="b"/>
              <a:pathLst>
                <a:path w="6350000" h="6339840">
                  <a:moveTo>
                    <a:pt x="6350000" y="6339840"/>
                  </a:moveTo>
                  <a:lnTo>
                    <a:pt x="0" y="6339840"/>
                  </a:lnTo>
                  <a:lnTo>
                    <a:pt x="0" y="0"/>
                  </a:lnTo>
                  <a:lnTo>
                    <a:pt x="6350000" y="6339840"/>
                  </a:lnTo>
                  <a:close/>
                </a:path>
              </a:pathLst>
            </a:custGeom>
            <a:grpFill/>
          </p:spPr>
        </p:sp>
      </p:grpSp>
      <p:grpSp>
        <p:nvGrpSpPr>
          <p:cNvPr id="22" name="Group 18">
            <a:extLst>
              <a:ext uri="{FF2B5EF4-FFF2-40B4-BE49-F238E27FC236}">
                <a16:creationId xmlns:a16="http://schemas.microsoft.com/office/drawing/2014/main" id="{2E0D90EE-EA3B-9F4B-65B7-87F5F2AC6051}"/>
              </a:ext>
            </a:extLst>
          </p:cNvPr>
          <p:cNvGrpSpPr/>
          <p:nvPr/>
        </p:nvGrpSpPr>
        <p:grpSpPr>
          <a:xfrm>
            <a:off x="-633" y="9487534"/>
            <a:ext cx="792232" cy="790965"/>
            <a:chOff x="0" y="0"/>
            <a:chExt cx="6350000" cy="6339840"/>
          </a:xfrm>
          <a:solidFill>
            <a:schemeClr val="accent2">
              <a:lumMod val="50000"/>
            </a:schemeClr>
          </a:solidFill>
        </p:grpSpPr>
        <p:sp>
          <p:nvSpPr>
            <p:cNvPr id="23" name="Freeform 19">
              <a:extLst>
                <a:ext uri="{FF2B5EF4-FFF2-40B4-BE49-F238E27FC236}">
                  <a16:creationId xmlns:a16="http://schemas.microsoft.com/office/drawing/2014/main" id="{8B616241-F7A1-4BCE-0318-0924106F39BA}"/>
                </a:ext>
              </a:extLst>
            </p:cNvPr>
            <p:cNvSpPr/>
            <p:nvPr/>
          </p:nvSpPr>
          <p:spPr>
            <a:xfrm>
              <a:off x="0" y="0"/>
              <a:ext cx="6350000" cy="6339840"/>
            </a:xfrm>
            <a:custGeom>
              <a:avLst/>
              <a:gdLst/>
              <a:ahLst/>
              <a:cxnLst/>
              <a:rect l="l" t="t" r="r" b="b"/>
              <a:pathLst>
                <a:path w="6350000" h="6339840">
                  <a:moveTo>
                    <a:pt x="6350000" y="6339840"/>
                  </a:moveTo>
                  <a:lnTo>
                    <a:pt x="0" y="6339840"/>
                  </a:lnTo>
                  <a:lnTo>
                    <a:pt x="0" y="0"/>
                  </a:lnTo>
                  <a:lnTo>
                    <a:pt x="6350000" y="6339840"/>
                  </a:lnTo>
                  <a:close/>
                </a:path>
              </a:pathLst>
            </a:custGeom>
            <a:grpFill/>
          </p:spPr>
        </p:sp>
      </p:grpSp>
      <p:grpSp>
        <p:nvGrpSpPr>
          <p:cNvPr id="24" name="Group 20">
            <a:extLst>
              <a:ext uri="{FF2B5EF4-FFF2-40B4-BE49-F238E27FC236}">
                <a16:creationId xmlns:a16="http://schemas.microsoft.com/office/drawing/2014/main" id="{9314A115-D698-9F3E-B334-174A6BBD8DFA}"/>
              </a:ext>
            </a:extLst>
          </p:cNvPr>
          <p:cNvGrpSpPr/>
          <p:nvPr/>
        </p:nvGrpSpPr>
        <p:grpSpPr>
          <a:xfrm rot="16200000">
            <a:off x="17497501" y="9489079"/>
            <a:ext cx="791319" cy="790053"/>
            <a:chOff x="0" y="0"/>
            <a:chExt cx="6350000" cy="6339840"/>
          </a:xfrm>
          <a:solidFill>
            <a:schemeClr val="accent2">
              <a:lumMod val="50000"/>
            </a:schemeClr>
          </a:solidFill>
        </p:grpSpPr>
        <p:sp>
          <p:nvSpPr>
            <p:cNvPr id="25" name="Freeform 21">
              <a:extLst>
                <a:ext uri="{FF2B5EF4-FFF2-40B4-BE49-F238E27FC236}">
                  <a16:creationId xmlns:a16="http://schemas.microsoft.com/office/drawing/2014/main" id="{70CDA034-0FB0-2F00-C3D5-D1C08D4F860B}"/>
                </a:ext>
              </a:extLst>
            </p:cNvPr>
            <p:cNvSpPr/>
            <p:nvPr/>
          </p:nvSpPr>
          <p:spPr>
            <a:xfrm>
              <a:off x="0" y="0"/>
              <a:ext cx="6350000" cy="6339840"/>
            </a:xfrm>
            <a:custGeom>
              <a:avLst/>
              <a:gdLst/>
              <a:ahLst/>
              <a:cxnLst/>
              <a:rect l="l" t="t" r="r" b="b"/>
              <a:pathLst>
                <a:path w="6350000" h="6339840">
                  <a:moveTo>
                    <a:pt x="6350000" y="6339840"/>
                  </a:moveTo>
                  <a:lnTo>
                    <a:pt x="0" y="6339840"/>
                  </a:lnTo>
                  <a:lnTo>
                    <a:pt x="0" y="0"/>
                  </a:lnTo>
                  <a:lnTo>
                    <a:pt x="6350000" y="6339840"/>
                  </a:lnTo>
                  <a:close/>
                </a:path>
              </a:pathLst>
            </a:custGeom>
            <a:grpFill/>
          </p:spPr>
        </p:sp>
      </p:grpSp>
      <p:grpSp>
        <p:nvGrpSpPr>
          <p:cNvPr id="26" name="Group 4">
            <a:extLst>
              <a:ext uri="{FF2B5EF4-FFF2-40B4-BE49-F238E27FC236}">
                <a16:creationId xmlns:a16="http://schemas.microsoft.com/office/drawing/2014/main" id="{F3849EF3-B23F-CA44-5198-93DA311C2DB5}"/>
              </a:ext>
            </a:extLst>
          </p:cNvPr>
          <p:cNvGrpSpPr/>
          <p:nvPr/>
        </p:nvGrpSpPr>
        <p:grpSpPr>
          <a:xfrm>
            <a:off x="1981200" y="2628900"/>
            <a:ext cx="14325600" cy="4814327"/>
            <a:chOff x="0" y="0"/>
            <a:chExt cx="3571203" cy="3257100"/>
          </a:xfrm>
        </p:grpSpPr>
        <p:sp>
          <p:nvSpPr>
            <p:cNvPr id="27" name="Freeform 5">
              <a:extLst>
                <a:ext uri="{FF2B5EF4-FFF2-40B4-BE49-F238E27FC236}">
                  <a16:creationId xmlns:a16="http://schemas.microsoft.com/office/drawing/2014/main" id="{89DEC34E-762E-50E4-8ED8-91DACBBD0826}"/>
                </a:ext>
              </a:extLst>
            </p:cNvPr>
            <p:cNvSpPr/>
            <p:nvPr/>
          </p:nvSpPr>
          <p:spPr>
            <a:xfrm>
              <a:off x="0" y="0"/>
              <a:ext cx="3571203" cy="3257100"/>
            </a:xfrm>
            <a:custGeom>
              <a:avLst/>
              <a:gdLst/>
              <a:ahLst/>
              <a:cxnLst/>
              <a:rect l="l" t="t" r="r" b="b"/>
              <a:pathLst>
                <a:path w="3571203" h="3257100">
                  <a:moveTo>
                    <a:pt x="3446743" y="3257100"/>
                  </a:moveTo>
                  <a:lnTo>
                    <a:pt x="124460" y="3257100"/>
                  </a:lnTo>
                  <a:cubicBezTo>
                    <a:pt x="55880" y="3257100"/>
                    <a:pt x="0" y="3201220"/>
                    <a:pt x="0" y="3132640"/>
                  </a:cubicBezTo>
                  <a:lnTo>
                    <a:pt x="0" y="124460"/>
                  </a:lnTo>
                  <a:cubicBezTo>
                    <a:pt x="0" y="55880"/>
                    <a:pt x="55880" y="0"/>
                    <a:pt x="124460" y="0"/>
                  </a:cubicBezTo>
                  <a:lnTo>
                    <a:pt x="3446743" y="0"/>
                  </a:lnTo>
                  <a:cubicBezTo>
                    <a:pt x="3515323" y="0"/>
                    <a:pt x="3571203" y="55880"/>
                    <a:pt x="3571203" y="124460"/>
                  </a:cubicBezTo>
                  <a:lnTo>
                    <a:pt x="3571203" y="3132640"/>
                  </a:lnTo>
                  <a:cubicBezTo>
                    <a:pt x="3571203" y="3201220"/>
                    <a:pt x="3515323" y="3257100"/>
                    <a:pt x="3446743" y="3257100"/>
                  </a:cubicBezTo>
                  <a:close/>
                </a:path>
              </a:pathLst>
            </a:custGeom>
            <a:solidFill>
              <a:srgbClr val="FFFFFF"/>
            </a:solidFill>
          </p:spPr>
        </p:sp>
      </p:grpSp>
      <p:sp>
        <p:nvSpPr>
          <p:cNvPr id="28" name="TextBox 10">
            <a:extLst>
              <a:ext uri="{FF2B5EF4-FFF2-40B4-BE49-F238E27FC236}">
                <a16:creationId xmlns:a16="http://schemas.microsoft.com/office/drawing/2014/main" id="{25F3D6FB-2BAB-9DE3-D760-DD9513A8214D}"/>
              </a:ext>
            </a:extLst>
          </p:cNvPr>
          <p:cNvSpPr txBox="1"/>
          <p:nvPr/>
        </p:nvSpPr>
        <p:spPr>
          <a:xfrm>
            <a:off x="2764210" y="3545006"/>
            <a:ext cx="12759580" cy="2966646"/>
          </a:xfrm>
          <a:prstGeom prst="rect">
            <a:avLst/>
          </a:prstGeom>
        </p:spPr>
        <p:txBody>
          <a:bodyPr wrap="square" lIns="0" tIns="0" rIns="0" bIns="0" rtlCol="0" anchor="t">
            <a:spAutoFit/>
          </a:bodyPr>
          <a:lstStyle/>
          <a:p>
            <a:pPr marL="0" marR="0" lvl="0" indent="0" algn="ctr" defTabSz="914400" rtl="0" eaLnBrk="1" fontAlgn="auto" latinLnBrk="0" hangingPunct="1">
              <a:lnSpc>
                <a:spcPts val="12059"/>
              </a:lnSpc>
              <a:spcBef>
                <a:spcPts val="0"/>
              </a:spcBef>
              <a:spcAft>
                <a:spcPts val="0"/>
              </a:spcAft>
              <a:buClrTx/>
              <a:buSzTx/>
              <a:buFontTx/>
              <a:buNone/>
              <a:tabLst/>
              <a:defRPr/>
            </a:pPr>
            <a:r>
              <a:rPr kumimoji="0" lang="en-US" sz="8000" b="1" i="0" u="none" strike="noStrike" kern="1200" cap="none" spc="-200" normalizeH="0" baseline="0" noProof="0" dirty="0">
                <a:ln>
                  <a:noFill/>
                </a:ln>
                <a:solidFill>
                  <a:srgbClr val="420F0F"/>
                </a:solidFill>
                <a:effectLst/>
                <a:uLnTx/>
                <a:uFillTx/>
                <a:latin typeface="MattAntique BT" pitchFamily="18" charset="0"/>
                <a:ea typeface="+mn-ea"/>
                <a:cs typeface="+mn-cs"/>
              </a:rPr>
              <a:t>Case Study 6 – Recovery prior to Adjudication</a:t>
            </a:r>
            <a:endParaRPr kumimoji="0" lang="en-US" sz="8000" b="1" i="0" u="none" strike="noStrike" kern="1200" cap="none" spc="-20" normalizeH="0" baseline="0" noProof="0" dirty="0">
              <a:ln>
                <a:noFill/>
              </a:ln>
              <a:solidFill>
                <a:srgbClr val="420F0F"/>
              </a:solidFill>
              <a:effectLst/>
              <a:uLnTx/>
              <a:uFillTx/>
              <a:latin typeface="MattAntique BT" pitchFamily="18" charset="0"/>
              <a:ea typeface="+mn-ea"/>
              <a:cs typeface="+mn-cs"/>
            </a:endParaRPr>
          </a:p>
        </p:txBody>
      </p:sp>
    </p:spTree>
    <p:extLst>
      <p:ext uri="{BB962C8B-B14F-4D97-AF65-F5344CB8AC3E}">
        <p14:creationId xmlns:p14="http://schemas.microsoft.com/office/powerpoint/2010/main" val="1178008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D9D9D9"/>
        </a:solidFill>
        <a:effectLst/>
      </p:bgPr>
    </p:bg>
    <p:spTree>
      <p:nvGrpSpPr>
        <p:cNvPr id="1" name=""/>
        <p:cNvGrpSpPr/>
        <p:nvPr/>
      </p:nvGrpSpPr>
      <p:grpSpPr>
        <a:xfrm>
          <a:off x="0" y="0"/>
          <a:ext cx="0" cy="0"/>
          <a:chOff x="0" y="0"/>
          <a:chExt cx="0" cy="0"/>
        </a:xfrm>
      </p:grpSpPr>
      <p:sp>
        <p:nvSpPr>
          <p:cNvPr id="2" name="AutoShape 2"/>
          <p:cNvSpPr/>
          <p:nvPr/>
        </p:nvSpPr>
        <p:spPr>
          <a:xfrm>
            <a:off x="993491" y="1790700"/>
            <a:ext cx="9293775" cy="0"/>
          </a:xfrm>
          <a:prstGeom prst="line">
            <a:avLst/>
          </a:prstGeom>
          <a:ln w="28575" cap="flat">
            <a:solidFill>
              <a:srgbClr val="000000"/>
            </a:solidFill>
            <a:prstDash val="solid"/>
            <a:headEnd type="none" w="sm" len="sm"/>
            <a:tailEnd type="none" w="sm" len="sm"/>
          </a:ln>
        </p:spPr>
      </p:sp>
      <p:sp>
        <p:nvSpPr>
          <p:cNvPr id="3" name="AutoShape 3"/>
          <p:cNvSpPr/>
          <p:nvPr/>
        </p:nvSpPr>
        <p:spPr>
          <a:xfrm>
            <a:off x="6347659" y="9824020"/>
            <a:ext cx="9293775" cy="0"/>
          </a:xfrm>
          <a:prstGeom prst="line">
            <a:avLst/>
          </a:prstGeom>
          <a:ln w="28575" cap="flat">
            <a:solidFill>
              <a:srgbClr val="420F0F"/>
            </a:solidFill>
            <a:prstDash val="solid"/>
            <a:headEnd type="none" w="sm" len="sm"/>
            <a:tailEnd type="none" w="sm" len="sm"/>
          </a:ln>
        </p:spPr>
      </p:sp>
      <p:sp>
        <p:nvSpPr>
          <p:cNvPr id="4" name="TextBox 4"/>
          <p:cNvSpPr txBox="1"/>
          <p:nvPr/>
        </p:nvSpPr>
        <p:spPr>
          <a:xfrm>
            <a:off x="1028700" y="104775"/>
            <a:ext cx="13002083" cy="1381125"/>
          </a:xfrm>
          <a:prstGeom prst="rect">
            <a:avLst/>
          </a:prstGeom>
        </p:spPr>
        <p:txBody>
          <a:bodyPr lIns="0" tIns="0" rIns="0" bIns="0" rtlCol="0" anchor="t">
            <a:spAutoFit/>
          </a:bodyPr>
          <a:lstStyle/>
          <a:p>
            <a:pPr marL="0" marR="0" lvl="0" indent="0" algn="l" defTabSz="914400" rtl="0" eaLnBrk="1" fontAlgn="auto" latinLnBrk="0" hangingPunct="1">
              <a:lnSpc>
                <a:spcPts val="12059"/>
              </a:lnSpc>
              <a:spcBef>
                <a:spcPts val="0"/>
              </a:spcBef>
              <a:spcAft>
                <a:spcPts val="0"/>
              </a:spcAft>
              <a:buClrTx/>
              <a:buSzTx/>
              <a:buFontTx/>
              <a:buNone/>
              <a:tabLst/>
              <a:defRPr/>
            </a:pPr>
            <a:r>
              <a:rPr kumimoji="0" lang="en-US" sz="6000" b="1" i="0" u="none" strike="noStrike" kern="1200" cap="none" spc="-200" normalizeH="0" baseline="0" noProof="0" dirty="0">
                <a:ln>
                  <a:noFill/>
                </a:ln>
                <a:solidFill>
                  <a:srgbClr val="420F0F"/>
                </a:solidFill>
                <a:effectLst/>
                <a:uLnTx/>
                <a:uFillTx/>
                <a:latin typeface="MattAntique BT" pitchFamily="18" charset="0"/>
                <a:ea typeface="+mn-ea"/>
                <a:cs typeface="+mn-cs"/>
              </a:rPr>
              <a:t>Facts of the Case</a:t>
            </a:r>
          </a:p>
        </p:txBody>
      </p:sp>
      <p:sp>
        <p:nvSpPr>
          <p:cNvPr id="7" name="TextBox 7"/>
          <p:cNvSpPr txBox="1"/>
          <p:nvPr/>
        </p:nvSpPr>
        <p:spPr>
          <a:xfrm>
            <a:off x="1028372" y="1797840"/>
            <a:ext cx="16532509" cy="7528536"/>
          </a:xfrm>
          <a:prstGeom prst="rect">
            <a:avLst/>
          </a:prstGeom>
        </p:spPr>
        <p:txBody>
          <a:bodyPr wrap="square" lIns="0" tIns="0" rIns="0" bIns="0" rtlCol="0" anchor="t">
            <a:spAutoFit/>
          </a:bodyPr>
          <a:lstStyle/>
          <a:p>
            <a:pPr marL="457200" marR="0" lvl="0" indent="-457200" algn="just" defTabSz="914400" rtl="0" eaLnBrk="1" fontAlgn="auto" latinLnBrk="0" hangingPunct="1">
              <a:lnSpc>
                <a:spcPct val="150000"/>
              </a:lnSpc>
              <a:spcBef>
                <a:spcPts val="0"/>
              </a:spcBef>
              <a:spcAft>
                <a:spcPts val="0"/>
              </a:spcAft>
              <a:buClrTx/>
              <a:buSzTx/>
              <a:buFont typeface="Wingdings" panose="05000000000000000000" pitchFamily="2" charset="2"/>
              <a:buChar char="q"/>
              <a:tabLst/>
              <a:defRPr/>
            </a:pPr>
            <a:r>
              <a:rPr kumimoji="0" lang="en-IN" sz="3000" b="0" i="0" u="none" strike="noStrike" kern="1200" cap="none" spc="2" normalizeH="0" baseline="0" noProof="0" dirty="0">
                <a:ln>
                  <a:noFill/>
                </a:ln>
                <a:solidFill>
                  <a:srgbClr val="420F0F"/>
                </a:solidFill>
                <a:effectLst/>
                <a:uLnTx/>
                <a:uFillTx/>
                <a:latin typeface="Arial Rounded MT Bold" pitchFamily="34" charset="0"/>
                <a:ea typeface="+mn-ea"/>
                <a:cs typeface="+mn-cs"/>
              </a:rPr>
              <a:t>Mr. Mehra runs the proprietary trading business. In March 2021, there was a search operation carried out under section 67 of the Act. The search was conducted both at the business premises as well as at the residence of the proprietor.</a:t>
            </a:r>
            <a:endParaRPr kumimoji="0" lang="en-US" sz="3000" b="0" i="0" u="none" strike="noStrike" kern="1200" cap="none" spc="2" normalizeH="0" baseline="0" noProof="0" dirty="0">
              <a:ln>
                <a:noFill/>
              </a:ln>
              <a:solidFill>
                <a:srgbClr val="420F0F"/>
              </a:solidFill>
              <a:effectLst/>
              <a:uLnTx/>
              <a:uFillTx/>
              <a:latin typeface="Arial Rounded MT Bold" pitchFamily="34" charset="0"/>
              <a:ea typeface="+mn-ea"/>
              <a:cs typeface="+mn-cs"/>
            </a:endParaRPr>
          </a:p>
          <a:p>
            <a:pPr marL="457200" marR="0" lvl="0" indent="-457200" algn="just" defTabSz="914400" rtl="0" eaLnBrk="1" fontAlgn="auto" latinLnBrk="0" hangingPunct="1">
              <a:lnSpc>
                <a:spcPct val="150000"/>
              </a:lnSpc>
              <a:spcBef>
                <a:spcPts val="0"/>
              </a:spcBef>
              <a:spcAft>
                <a:spcPts val="0"/>
              </a:spcAft>
              <a:buClrTx/>
              <a:buSzTx/>
              <a:buFont typeface="Wingdings" panose="05000000000000000000" pitchFamily="2" charset="2"/>
              <a:buChar char="q"/>
              <a:tabLst/>
              <a:defRPr/>
            </a:pPr>
            <a:r>
              <a:rPr kumimoji="0" lang="en-IN" sz="3000" b="0" i="0" u="none" strike="noStrike" kern="1200" cap="none" spc="2" normalizeH="0" baseline="0" noProof="0" dirty="0">
                <a:ln>
                  <a:noFill/>
                </a:ln>
                <a:solidFill>
                  <a:srgbClr val="420F0F"/>
                </a:solidFill>
                <a:effectLst/>
                <a:uLnTx/>
                <a:uFillTx/>
                <a:latin typeface="Arial Rounded MT Bold" pitchFamily="34" charset="0"/>
                <a:ea typeface="+mn-ea"/>
                <a:cs typeface="+mn-cs"/>
              </a:rPr>
              <a:t>During the course of search, unaccounted cash to the extent of Rs. 20 lakhs was found at the business premises and unaccounted cash of Rs. 50 lakhs was found at the residence of the proprietor. Also, there was stock shortage to the extent of Rs. 10 lakhs. Further, one month reconciliation of  the supplier’s ledger suggested that there could be under-reporting to the extent of around Rs. 30 lakhs per month. Accordingly, the search party alleged a turnover evasion for 45 months since July 2017 and considering the subdued demand due to pandemic worked out the estimated tax evasion as under:</a:t>
            </a:r>
            <a:endParaRPr kumimoji="0" lang="en-US" sz="3000" b="0" i="0" u="none" strike="noStrike" kern="1200" cap="none" spc="2" normalizeH="0" baseline="0" noProof="0" dirty="0">
              <a:ln>
                <a:noFill/>
              </a:ln>
              <a:solidFill>
                <a:srgbClr val="420F0F"/>
              </a:solidFill>
              <a:effectLst/>
              <a:uLnTx/>
              <a:uFillTx/>
              <a:latin typeface="Arial Rounded MT Bold" pitchFamily="34" charset="0"/>
              <a:ea typeface="+mn-ea"/>
              <a:cs typeface="+mn-cs"/>
            </a:endParaRPr>
          </a:p>
        </p:txBody>
      </p:sp>
    </p:spTree>
    <p:extLst>
      <p:ext uri="{BB962C8B-B14F-4D97-AF65-F5344CB8AC3E}">
        <p14:creationId xmlns:p14="http://schemas.microsoft.com/office/powerpoint/2010/main" val="31164591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D9D9D9"/>
        </a:solidFill>
        <a:effectLst/>
      </p:bgPr>
    </p:bg>
    <p:spTree>
      <p:nvGrpSpPr>
        <p:cNvPr id="1" name=""/>
        <p:cNvGrpSpPr/>
        <p:nvPr/>
      </p:nvGrpSpPr>
      <p:grpSpPr>
        <a:xfrm>
          <a:off x="0" y="0"/>
          <a:ext cx="0" cy="0"/>
          <a:chOff x="0" y="0"/>
          <a:chExt cx="0" cy="0"/>
        </a:xfrm>
      </p:grpSpPr>
      <p:sp>
        <p:nvSpPr>
          <p:cNvPr id="2" name="AutoShape 2"/>
          <p:cNvSpPr/>
          <p:nvPr/>
        </p:nvSpPr>
        <p:spPr>
          <a:xfrm>
            <a:off x="993491" y="1790700"/>
            <a:ext cx="9293775" cy="0"/>
          </a:xfrm>
          <a:prstGeom prst="line">
            <a:avLst/>
          </a:prstGeom>
          <a:ln w="28575" cap="flat">
            <a:solidFill>
              <a:srgbClr val="000000"/>
            </a:solidFill>
            <a:prstDash val="solid"/>
            <a:headEnd type="none" w="sm" len="sm"/>
            <a:tailEnd type="none" w="sm" len="sm"/>
          </a:ln>
        </p:spPr>
      </p:sp>
      <p:sp>
        <p:nvSpPr>
          <p:cNvPr id="3" name="AutoShape 3"/>
          <p:cNvSpPr/>
          <p:nvPr/>
        </p:nvSpPr>
        <p:spPr>
          <a:xfrm>
            <a:off x="6347659" y="9824020"/>
            <a:ext cx="9293775" cy="0"/>
          </a:xfrm>
          <a:prstGeom prst="line">
            <a:avLst/>
          </a:prstGeom>
          <a:ln w="28575" cap="flat">
            <a:solidFill>
              <a:srgbClr val="420F0F"/>
            </a:solidFill>
            <a:prstDash val="solid"/>
            <a:headEnd type="none" w="sm" len="sm"/>
            <a:tailEnd type="none" w="sm" len="sm"/>
          </a:ln>
        </p:spPr>
      </p:sp>
      <p:sp>
        <p:nvSpPr>
          <p:cNvPr id="4" name="TextBox 4"/>
          <p:cNvSpPr txBox="1"/>
          <p:nvPr/>
        </p:nvSpPr>
        <p:spPr>
          <a:xfrm>
            <a:off x="1028700" y="104775"/>
            <a:ext cx="13002083" cy="1381125"/>
          </a:xfrm>
          <a:prstGeom prst="rect">
            <a:avLst/>
          </a:prstGeom>
        </p:spPr>
        <p:txBody>
          <a:bodyPr lIns="0" tIns="0" rIns="0" bIns="0" rtlCol="0" anchor="t">
            <a:spAutoFit/>
          </a:bodyPr>
          <a:lstStyle/>
          <a:p>
            <a:pPr marL="0" marR="0" lvl="0" indent="0" algn="l" defTabSz="914400" rtl="0" eaLnBrk="1" fontAlgn="auto" latinLnBrk="0" hangingPunct="1">
              <a:lnSpc>
                <a:spcPts val="12059"/>
              </a:lnSpc>
              <a:spcBef>
                <a:spcPts val="0"/>
              </a:spcBef>
              <a:spcAft>
                <a:spcPts val="0"/>
              </a:spcAft>
              <a:buClrTx/>
              <a:buSzTx/>
              <a:buFontTx/>
              <a:buNone/>
              <a:tabLst/>
              <a:defRPr/>
            </a:pPr>
            <a:r>
              <a:rPr kumimoji="0" lang="en-US" sz="6000" b="1" i="0" u="none" strike="noStrike" kern="1200" cap="none" spc="-200" normalizeH="0" baseline="0" noProof="0" dirty="0">
                <a:ln>
                  <a:noFill/>
                </a:ln>
                <a:solidFill>
                  <a:srgbClr val="420F0F"/>
                </a:solidFill>
                <a:effectLst/>
                <a:uLnTx/>
                <a:uFillTx/>
                <a:latin typeface="MattAntique BT" pitchFamily="18" charset="0"/>
                <a:ea typeface="+mn-ea"/>
                <a:cs typeface="+mn-cs"/>
              </a:rPr>
              <a:t>Facts of the Case</a:t>
            </a:r>
          </a:p>
        </p:txBody>
      </p:sp>
      <p:sp>
        <p:nvSpPr>
          <p:cNvPr id="7" name="TextBox 7"/>
          <p:cNvSpPr txBox="1"/>
          <p:nvPr/>
        </p:nvSpPr>
        <p:spPr>
          <a:xfrm>
            <a:off x="1028372" y="1797840"/>
            <a:ext cx="16532509" cy="6143541"/>
          </a:xfrm>
          <a:prstGeom prst="rect">
            <a:avLst/>
          </a:prstGeom>
        </p:spPr>
        <p:txBody>
          <a:bodyPr wrap="square" lIns="0" tIns="0" rIns="0" bIns="0" rtlCol="0" anchor="t">
            <a:spAutoFit/>
          </a:bodyPr>
          <a:lstStyle/>
          <a:p>
            <a:pPr marL="457200" marR="0" lvl="1" indent="0" algn="just" defTabSz="914400" rtl="0" eaLnBrk="1" fontAlgn="auto" latinLnBrk="0" hangingPunct="1">
              <a:lnSpc>
                <a:spcPct val="150000"/>
              </a:lnSpc>
              <a:spcBef>
                <a:spcPts val="0"/>
              </a:spcBef>
              <a:spcAft>
                <a:spcPts val="0"/>
              </a:spcAft>
              <a:buClrTx/>
              <a:buSzTx/>
              <a:buFontTx/>
              <a:buNone/>
              <a:tabLst/>
              <a:defRPr/>
            </a:pPr>
            <a:r>
              <a:rPr kumimoji="0" lang="en-IN" sz="3000" b="0" i="0" u="none" strike="noStrike" kern="1200" cap="none" spc="2" normalizeH="0" baseline="0" noProof="0" dirty="0">
                <a:ln>
                  <a:noFill/>
                </a:ln>
                <a:solidFill>
                  <a:srgbClr val="420F0F"/>
                </a:solidFill>
                <a:effectLst/>
                <a:uLnTx/>
                <a:uFillTx/>
                <a:latin typeface="Arial Rounded MT Bold" pitchFamily="34" charset="0"/>
                <a:ea typeface="+mn-ea"/>
                <a:cs typeface="+mn-cs"/>
              </a:rPr>
              <a:t>Period from 1st July 2017 to 28th February 2020 (turnover evasion estimated at 200% of</a:t>
            </a:r>
            <a:endParaRPr kumimoji="0" lang="en-US" sz="3000" b="0" i="0" u="none" strike="noStrike" kern="1200" cap="none" spc="2" normalizeH="0" baseline="0" noProof="0" dirty="0">
              <a:ln>
                <a:noFill/>
              </a:ln>
              <a:solidFill>
                <a:srgbClr val="420F0F"/>
              </a:solidFill>
              <a:effectLst/>
              <a:uLnTx/>
              <a:uFillTx/>
              <a:latin typeface="Arial Rounded MT Bold" pitchFamily="34" charset="0"/>
              <a:ea typeface="+mn-ea"/>
              <a:cs typeface="+mn-cs"/>
            </a:endParaRPr>
          </a:p>
          <a:p>
            <a:pPr marL="457200" marR="0" lvl="1" indent="0" algn="just" defTabSz="914400" rtl="0" eaLnBrk="1" fontAlgn="auto" latinLnBrk="0" hangingPunct="1">
              <a:lnSpc>
                <a:spcPct val="150000"/>
              </a:lnSpc>
              <a:spcBef>
                <a:spcPts val="0"/>
              </a:spcBef>
              <a:spcAft>
                <a:spcPts val="0"/>
              </a:spcAft>
              <a:buClrTx/>
              <a:buSzTx/>
              <a:buFontTx/>
              <a:buNone/>
              <a:tabLst/>
              <a:defRPr/>
            </a:pPr>
            <a:r>
              <a:rPr kumimoji="0" lang="en-IN" sz="3000" b="0" i="0" u="none" strike="noStrike" kern="1200" cap="none" spc="2" normalizeH="0" baseline="0" noProof="0" dirty="0">
                <a:ln>
                  <a:noFill/>
                </a:ln>
                <a:solidFill>
                  <a:srgbClr val="420F0F"/>
                </a:solidFill>
                <a:effectLst/>
                <a:uLnTx/>
                <a:uFillTx/>
                <a:latin typeface="Arial Rounded MT Bold" pitchFamily="34" charset="0"/>
                <a:ea typeface="+mn-ea"/>
                <a:cs typeface="+mn-cs"/>
              </a:rPr>
              <a:t>evasion during the pandemic period) i.e. 60 lakhs p.m. x 32 - 1980 lakhs</a:t>
            </a:r>
            <a:endParaRPr kumimoji="0" lang="en-US" sz="3000" b="0" i="0" u="none" strike="noStrike" kern="1200" cap="none" spc="2" normalizeH="0" baseline="0" noProof="0" dirty="0">
              <a:ln>
                <a:noFill/>
              </a:ln>
              <a:solidFill>
                <a:srgbClr val="420F0F"/>
              </a:solidFill>
              <a:effectLst/>
              <a:uLnTx/>
              <a:uFillTx/>
              <a:latin typeface="Arial Rounded MT Bold" pitchFamily="34" charset="0"/>
              <a:ea typeface="+mn-ea"/>
              <a:cs typeface="+mn-cs"/>
            </a:endParaRPr>
          </a:p>
          <a:p>
            <a:pPr marL="457200" marR="0" lvl="1" indent="0" algn="just" defTabSz="914400" rtl="0" eaLnBrk="1" fontAlgn="auto" latinLnBrk="0" hangingPunct="1">
              <a:lnSpc>
                <a:spcPct val="150000"/>
              </a:lnSpc>
              <a:spcBef>
                <a:spcPts val="0"/>
              </a:spcBef>
              <a:spcAft>
                <a:spcPts val="0"/>
              </a:spcAft>
              <a:buClrTx/>
              <a:buSzTx/>
              <a:buFontTx/>
              <a:buNone/>
              <a:tabLst/>
              <a:defRPr/>
            </a:pPr>
            <a:r>
              <a:rPr kumimoji="0" lang="en-IN" sz="3000" b="0" i="0" u="none" strike="noStrike" kern="1200" cap="none" spc="2" normalizeH="0" baseline="0" noProof="0" dirty="0">
                <a:ln>
                  <a:noFill/>
                </a:ln>
                <a:solidFill>
                  <a:srgbClr val="420F0F"/>
                </a:solidFill>
                <a:effectLst/>
                <a:uLnTx/>
                <a:uFillTx/>
                <a:latin typeface="Arial Rounded MT Bold" pitchFamily="34" charset="0"/>
                <a:ea typeface="+mn-ea"/>
                <a:cs typeface="+mn-cs"/>
              </a:rPr>
              <a:t>Period from 1st March 2020 till 28th February 2021 being pandemic period turnover</a:t>
            </a:r>
            <a:endParaRPr kumimoji="0" lang="en-US" sz="3000" b="0" i="0" u="none" strike="noStrike" kern="1200" cap="none" spc="2" normalizeH="0" baseline="0" noProof="0" dirty="0">
              <a:ln>
                <a:noFill/>
              </a:ln>
              <a:solidFill>
                <a:srgbClr val="420F0F"/>
              </a:solidFill>
              <a:effectLst/>
              <a:uLnTx/>
              <a:uFillTx/>
              <a:latin typeface="Arial Rounded MT Bold" pitchFamily="34" charset="0"/>
              <a:ea typeface="+mn-ea"/>
              <a:cs typeface="+mn-cs"/>
            </a:endParaRPr>
          </a:p>
          <a:p>
            <a:pPr marL="457200" marR="0" lvl="1" indent="0" algn="just" defTabSz="914400" rtl="0" eaLnBrk="1" fontAlgn="auto" latinLnBrk="0" hangingPunct="1">
              <a:lnSpc>
                <a:spcPct val="150000"/>
              </a:lnSpc>
              <a:spcBef>
                <a:spcPts val="0"/>
              </a:spcBef>
              <a:spcAft>
                <a:spcPts val="0"/>
              </a:spcAft>
              <a:buClrTx/>
              <a:buSzTx/>
              <a:buFontTx/>
              <a:buNone/>
              <a:tabLst/>
              <a:defRPr/>
            </a:pPr>
            <a:r>
              <a:rPr kumimoji="0" lang="en-IN" sz="3000" b="0" i="0" u="none" strike="noStrike" kern="1200" cap="none" spc="2" normalizeH="0" baseline="0" noProof="0" dirty="0">
                <a:ln>
                  <a:noFill/>
                </a:ln>
                <a:solidFill>
                  <a:srgbClr val="420F0F"/>
                </a:solidFill>
                <a:effectLst/>
                <a:uLnTx/>
                <a:uFillTx/>
                <a:latin typeface="Arial Rounded MT Bold" pitchFamily="34" charset="0"/>
                <a:ea typeface="+mn-ea"/>
                <a:cs typeface="+mn-cs"/>
              </a:rPr>
              <a:t>evasion @ 30 lakhs per month x 12 months - 360 lakhs</a:t>
            </a:r>
            <a:endParaRPr kumimoji="0" lang="en-US" sz="3000" b="0" i="0" u="none" strike="noStrike" kern="1200" cap="none" spc="2" normalizeH="0" baseline="0" noProof="0" dirty="0">
              <a:ln>
                <a:noFill/>
              </a:ln>
              <a:solidFill>
                <a:srgbClr val="420F0F"/>
              </a:solidFill>
              <a:effectLst/>
              <a:uLnTx/>
              <a:uFillTx/>
              <a:latin typeface="Arial Rounded MT Bold" pitchFamily="34" charset="0"/>
              <a:ea typeface="+mn-ea"/>
              <a:cs typeface="+mn-cs"/>
            </a:endParaRPr>
          </a:p>
          <a:p>
            <a:pPr marL="457200" marR="0" lvl="1" indent="0" algn="just" defTabSz="914400" rtl="0" eaLnBrk="1" fontAlgn="auto" latinLnBrk="0" hangingPunct="1">
              <a:lnSpc>
                <a:spcPct val="150000"/>
              </a:lnSpc>
              <a:spcBef>
                <a:spcPts val="0"/>
              </a:spcBef>
              <a:spcAft>
                <a:spcPts val="0"/>
              </a:spcAft>
              <a:buClrTx/>
              <a:buSzTx/>
              <a:buFontTx/>
              <a:buNone/>
              <a:tabLst/>
              <a:defRPr/>
            </a:pPr>
            <a:r>
              <a:rPr kumimoji="0" lang="en-IN" sz="3000" b="0" i="0" u="none" strike="noStrike" kern="1200" cap="none" spc="2" normalizeH="0" baseline="0" noProof="0" dirty="0">
                <a:ln>
                  <a:noFill/>
                </a:ln>
                <a:solidFill>
                  <a:srgbClr val="420F0F"/>
                </a:solidFill>
                <a:effectLst/>
                <a:uLnTx/>
                <a:uFillTx/>
                <a:latin typeface="Arial Rounded MT Bold" pitchFamily="34" charset="0"/>
                <a:ea typeface="+mn-ea"/>
                <a:cs typeface="+mn-cs"/>
              </a:rPr>
              <a:t>Total Turnover Evasion 2340 lakhs</a:t>
            </a:r>
            <a:endParaRPr kumimoji="0" lang="en-US" sz="3000" b="0" i="0" u="none" strike="noStrike" kern="1200" cap="none" spc="2" normalizeH="0" baseline="0" noProof="0" dirty="0">
              <a:ln>
                <a:noFill/>
              </a:ln>
              <a:solidFill>
                <a:srgbClr val="420F0F"/>
              </a:solidFill>
              <a:effectLst/>
              <a:uLnTx/>
              <a:uFillTx/>
              <a:latin typeface="Arial Rounded MT Bold" pitchFamily="34" charset="0"/>
              <a:ea typeface="+mn-ea"/>
              <a:cs typeface="+mn-cs"/>
            </a:endParaRPr>
          </a:p>
          <a:p>
            <a:pPr marL="457200" marR="0" lvl="1" indent="0" algn="l" defTabSz="914400" rtl="0" eaLnBrk="1" fontAlgn="auto" latinLnBrk="0" hangingPunct="1">
              <a:lnSpc>
                <a:spcPct val="150000"/>
              </a:lnSpc>
              <a:spcBef>
                <a:spcPts val="0"/>
              </a:spcBef>
              <a:spcAft>
                <a:spcPts val="0"/>
              </a:spcAft>
              <a:buClrTx/>
              <a:buSzTx/>
              <a:buFontTx/>
              <a:buNone/>
              <a:tabLst/>
              <a:defRPr/>
            </a:pPr>
            <a:r>
              <a:rPr kumimoji="0" lang="en-IN" sz="3000" b="0" i="0" u="none" strike="noStrike" kern="1200" cap="none" spc="2" normalizeH="0" baseline="0" noProof="0" dirty="0">
                <a:ln>
                  <a:noFill/>
                </a:ln>
                <a:solidFill>
                  <a:srgbClr val="420F0F"/>
                </a:solidFill>
                <a:effectLst/>
                <a:uLnTx/>
                <a:uFillTx/>
                <a:latin typeface="Arial Rounded MT Bold" pitchFamily="34" charset="0"/>
                <a:ea typeface="+mn-ea"/>
                <a:cs typeface="+mn-cs"/>
              </a:rPr>
              <a:t>GST @ 18% on evaded turnover 421 lakhs</a:t>
            </a:r>
          </a:p>
          <a:p>
            <a:pPr marL="457200" marR="0" lvl="0" indent="-457200" algn="just" defTabSz="914400" rtl="0" eaLnBrk="1" fontAlgn="auto" latinLnBrk="0" hangingPunct="1">
              <a:lnSpc>
                <a:spcPct val="150000"/>
              </a:lnSpc>
              <a:spcBef>
                <a:spcPts val="0"/>
              </a:spcBef>
              <a:spcAft>
                <a:spcPts val="0"/>
              </a:spcAft>
              <a:buClrTx/>
              <a:buSzTx/>
              <a:buFont typeface="Wingdings" panose="05000000000000000000" pitchFamily="2" charset="2"/>
              <a:buChar char="q"/>
              <a:tabLst/>
              <a:defRPr/>
            </a:pPr>
            <a:endParaRPr kumimoji="0" lang="en-IN" sz="3000" b="0" i="0" u="none" strike="noStrike" kern="1200" cap="none" spc="2" normalizeH="0" baseline="0" noProof="0" dirty="0">
              <a:ln>
                <a:noFill/>
              </a:ln>
              <a:solidFill>
                <a:srgbClr val="420F0F"/>
              </a:solidFill>
              <a:effectLst/>
              <a:uLnTx/>
              <a:uFillTx/>
              <a:latin typeface="Arial Rounded MT Bold" pitchFamily="34" charset="0"/>
              <a:ea typeface="+mn-ea"/>
              <a:cs typeface="+mn-cs"/>
            </a:endParaRPr>
          </a:p>
          <a:p>
            <a:pPr marL="457200" marR="0" lvl="0" indent="-457200" algn="just" defTabSz="914400" rtl="0" eaLnBrk="1" fontAlgn="auto" latinLnBrk="0" hangingPunct="1">
              <a:lnSpc>
                <a:spcPct val="150000"/>
              </a:lnSpc>
              <a:spcBef>
                <a:spcPts val="0"/>
              </a:spcBef>
              <a:spcAft>
                <a:spcPts val="0"/>
              </a:spcAft>
              <a:buClrTx/>
              <a:buSzTx/>
              <a:buFont typeface="Wingdings" panose="05000000000000000000" pitchFamily="2" charset="2"/>
              <a:buChar char="q"/>
              <a:tabLst/>
              <a:defRPr/>
            </a:pPr>
            <a:r>
              <a:rPr kumimoji="0" lang="en-IN" sz="3000" b="0" i="0" u="none" strike="noStrike" kern="1200" cap="none" spc="2" normalizeH="0" baseline="0" noProof="0" dirty="0">
                <a:ln>
                  <a:noFill/>
                </a:ln>
                <a:solidFill>
                  <a:srgbClr val="420F0F"/>
                </a:solidFill>
                <a:effectLst/>
                <a:uLnTx/>
                <a:uFillTx/>
                <a:latin typeface="Arial Rounded MT Bold" pitchFamily="34" charset="0"/>
                <a:ea typeface="+mn-ea"/>
                <a:cs typeface="+mn-cs"/>
              </a:rPr>
              <a:t>The search party also observed that there is mismatch of ITC to the tune of Rs. 1 Crore. Accordingly, in the view of the search party, the total tax evasion exceeded 5 crores.</a:t>
            </a:r>
            <a:endParaRPr kumimoji="0" lang="en-US" sz="3000" b="0" i="0" u="none" strike="noStrike" kern="1200" cap="none" spc="2" normalizeH="0" baseline="0" noProof="0" dirty="0">
              <a:ln>
                <a:noFill/>
              </a:ln>
              <a:solidFill>
                <a:srgbClr val="420F0F"/>
              </a:solidFill>
              <a:effectLst/>
              <a:uLnTx/>
              <a:uFillTx/>
              <a:latin typeface="Arial Rounded MT Bold" pitchFamily="34" charset="0"/>
              <a:ea typeface="+mn-ea"/>
              <a:cs typeface="+mn-cs"/>
            </a:endParaRPr>
          </a:p>
        </p:txBody>
      </p:sp>
    </p:spTree>
    <p:extLst>
      <p:ext uri="{BB962C8B-B14F-4D97-AF65-F5344CB8AC3E}">
        <p14:creationId xmlns:p14="http://schemas.microsoft.com/office/powerpoint/2010/main" val="36459749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D9D9D9"/>
        </a:solidFill>
        <a:effectLst/>
      </p:bgPr>
    </p:bg>
    <p:spTree>
      <p:nvGrpSpPr>
        <p:cNvPr id="1" name=""/>
        <p:cNvGrpSpPr/>
        <p:nvPr/>
      </p:nvGrpSpPr>
      <p:grpSpPr>
        <a:xfrm>
          <a:off x="0" y="0"/>
          <a:ext cx="0" cy="0"/>
          <a:chOff x="0" y="0"/>
          <a:chExt cx="0" cy="0"/>
        </a:xfrm>
      </p:grpSpPr>
      <p:grpSp>
        <p:nvGrpSpPr>
          <p:cNvPr id="18" name="Group 18">
            <a:extLst>
              <a:ext uri="{FF2B5EF4-FFF2-40B4-BE49-F238E27FC236}">
                <a16:creationId xmlns:a16="http://schemas.microsoft.com/office/drawing/2014/main" id="{902CDBC3-9CC2-6922-E086-EEC88D59AFF8}"/>
              </a:ext>
            </a:extLst>
          </p:cNvPr>
          <p:cNvGrpSpPr/>
          <p:nvPr/>
        </p:nvGrpSpPr>
        <p:grpSpPr>
          <a:xfrm rot="5400000">
            <a:off x="317" y="542"/>
            <a:ext cx="792232" cy="790965"/>
            <a:chOff x="0" y="0"/>
            <a:chExt cx="6350000" cy="6339840"/>
          </a:xfrm>
          <a:solidFill>
            <a:schemeClr val="accent2">
              <a:lumMod val="50000"/>
            </a:schemeClr>
          </a:solidFill>
        </p:grpSpPr>
        <p:sp>
          <p:nvSpPr>
            <p:cNvPr id="19" name="Freeform 19">
              <a:extLst>
                <a:ext uri="{FF2B5EF4-FFF2-40B4-BE49-F238E27FC236}">
                  <a16:creationId xmlns:a16="http://schemas.microsoft.com/office/drawing/2014/main" id="{6645BE0A-3C62-1705-9D91-151E5162121F}"/>
                </a:ext>
              </a:extLst>
            </p:cNvPr>
            <p:cNvSpPr/>
            <p:nvPr/>
          </p:nvSpPr>
          <p:spPr>
            <a:xfrm>
              <a:off x="0" y="0"/>
              <a:ext cx="6350000" cy="6339840"/>
            </a:xfrm>
            <a:custGeom>
              <a:avLst/>
              <a:gdLst/>
              <a:ahLst/>
              <a:cxnLst/>
              <a:rect l="l" t="t" r="r" b="b"/>
              <a:pathLst>
                <a:path w="6350000" h="6339840">
                  <a:moveTo>
                    <a:pt x="6350000" y="6339840"/>
                  </a:moveTo>
                  <a:lnTo>
                    <a:pt x="0" y="6339840"/>
                  </a:lnTo>
                  <a:lnTo>
                    <a:pt x="0" y="0"/>
                  </a:lnTo>
                  <a:lnTo>
                    <a:pt x="6350000" y="6339840"/>
                  </a:lnTo>
                  <a:close/>
                </a:path>
              </a:pathLst>
            </a:custGeom>
            <a:grpFill/>
          </p:spPr>
        </p:sp>
      </p:grpSp>
      <p:grpSp>
        <p:nvGrpSpPr>
          <p:cNvPr id="20" name="Group 20">
            <a:extLst>
              <a:ext uri="{FF2B5EF4-FFF2-40B4-BE49-F238E27FC236}">
                <a16:creationId xmlns:a16="http://schemas.microsoft.com/office/drawing/2014/main" id="{AA2B3AF0-4362-1B8F-1492-F835B421E9A1}"/>
              </a:ext>
            </a:extLst>
          </p:cNvPr>
          <p:cNvGrpSpPr/>
          <p:nvPr/>
        </p:nvGrpSpPr>
        <p:grpSpPr>
          <a:xfrm rot="-10800000">
            <a:off x="17498451" y="2087"/>
            <a:ext cx="791319" cy="790053"/>
            <a:chOff x="0" y="0"/>
            <a:chExt cx="6350000" cy="6339840"/>
          </a:xfrm>
          <a:solidFill>
            <a:schemeClr val="accent2">
              <a:lumMod val="50000"/>
            </a:schemeClr>
          </a:solidFill>
        </p:grpSpPr>
        <p:sp>
          <p:nvSpPr>
            <p:cNvPr id="21" name="Freeform 21">
              <a:extLst>
                <a:ext uri="{FF2B5EF4-FFF2-40B4-BE49-F238E27FC236}">
                  <a16:creationId xmlns:a16="http://schemas.microsoft.com/office/drawing/2014/main" id="{988215EA-224E-58C1-EED9-0190EC126C4F}"/>
                </a:ext>
              </a:extLst>
            </p:cNvPr>
            <p:cNvSpPr/>
            <p:nvPr/>
          </p:nvSpPr>
          <p:spPr>
            <a:xfrm>
              <a:off x="0" y="0"/>
              <a:ext cx="6350000" cy="6339840"/>
            </a:xfrm>
            <a:custGeom>
              <a:avLst/>
              <a:gdLst/>
              <a:ahLst/>
              <a:cxnLst/>
              <a:rect l="l" t="t" r="r" b="b"/>
              <a:pathLst>
                <a:path w="6350000" h="6339840">
                  <a:moveTo>
                    <a:pt x="6350000" y="6339840"/>
                  </a:moveTo>
                  <a:lnTo>
                    <a:pt x="0" y="6339840"/>
                  </a:lnTo>
                  <a:lnTo>
                    <a:pt x="0" y="0"/>
                  </a:lnTo>
                  <a:lnTo>
                    <a:pt x="6350000" y="6339840"/>
                  </a:lnTo>
                  <a:close/>
                </a:path>
              </a:pathLst>
            </a:custGeom>
            <a:grpFill/>
          </p:spPr>
        </p:sp>
      </p:grpSp>
      <p:grpSp>
        <p:nvGrpSpPr>
          <p:cNvPr id="22" name="Group 18">
            <a:extLst>
              <a:ext uri="{FF2B5EF4-FFF2-40B4-BE49-F238E27FC236}">
                <a16:creationId xmlns:a16="http://schemas.microsoft.com/office/drawing/2014/main" id="{2E0D90EE-EA3B-9F4B-65B7-87F5F2AC6051}"/>
              </a:ext>
            </a:extLst>
          </p:cNvPr>
          <p:cNvGrpSpPr/>
          <p:nvPr/>
        </p:nvGrpSpPr>
        <p:grpSpPr>
          <a:xfrm>
            <a:off x="-633" y="9487534"/>
            <a:ext cx="792232" cy="790965"/>
            <a:chOff x="0" y="0"/>
            <a:chExt cx="6350000" cy="6339840"/>
          </a:xfrm>
          <a:solidFill>
            <a:schemeClr val="accent2">
              <a:lumMod val="50000"/>
            </a:schemeClr>
          </a:solidFill>
        </p:grpSpPr>
        <p:sp>
          <p:nvSpPr>
            <p:cNvPr id="23" name="Freeform 19">
              <a:extLst>
                <a:ext uri="{FF2B5EF4-FFF2-40B4-BE49-F238E27FC236}">
                  <a16:creationId xmlns:a16="http://schemas.microsoft.com/office/drawing/2014/main" id="{8B616241-F7A1-4BCE-0318-0924106F39BA}"/>
                </a:ext>
              </a:extLst>
            </p:cNvPr>
            <p:cNvSpPr/>
            <p:nvPr/>
          </p:nvSpPr>
          <p:spPr>
            <a:xfrm>
              <a:off x="0" y="0"/>
              <a:ext cx="6350000" cy="6339840"/>
            </a:xfrm>
            <a:custGeom>
              <a:avLst/>
              <a:gdLst/>
              <a:ahLst/>
              <a:cxnLst/>
              <a:rect l="l" t="t" r="r" b="b"/>
              <a:pathLst>
                <a:path w="6350000" h="6339840">
                  <a:moveTo>
                    <a:pt x="6350000" y="6339840"/>
                  </a:moveTo>
                  <a:lnTo>
                    <a:pt x="0" y="6339840"/>
                  </a:lnTo>
                  <a:lnTo>
                    <a:pt x="0" y="0"/>
                  </a:lnTo>
                  <a:lnTo>
                    <a:pt x="6350000" y="6339840"/>
                  </a:lnTo>
                  <a:close/>
                </a:path>
              </a:pathLst>
            </a:custGeom>
            <a:grpFill/>
          </p:spPr>
        </p:sp>
      </p:grpSp>
      <p:grpSp>
        <p:nvGrpSpPr>
          <p:cNvPr id="24" name="Group 20">
            <a:extLst>
              <a:ext uri="{FF2B5EF4-FFF2-40B4-BE49-F238E27FC236}">
                <a16:creationId xmlns:a16="http://schemas.microsoft.com/office/drawing/2014/main" id="{9314A115-D698-9F3E-B334-174A6BBD8DFA}"/>
              </a:ext>
            </a:extLst>
          </p:cNvPr>
          <p:cNvGrpSpPr/>
          <p:nvPr/>
        </p:nvGrpSpPr>
        <p:grpSpPr>
          <a:xfrm rot="16200000">
            <a:off x="17497501" y="9489079"/>
            <a:ext cx="791319" cy="790053"/>
            <a:chOff x="0" y="0"/>
            <a:chExt cx="6350000" cy="6339840"/>
          </a:xfrm>
          <a:solidFill>
            <a:schemeClr val="accent2">
              <a:lumMod val="50000"/>
            </a:schemeClr>
          </a:solidFill>
        </p:grpSpPr>
        <p:sp>
          <p:nvSpPr>
            <p:cNvPr id="25" name="Freeform 21">
              <a:extLst>
                <a:ext uri="{FF2B5EF4-FFF2-40B4-BE49-F238E27FC236}">
                  <a16:creationId xmlns:a16="http://schemas.microsoft.com/office/drawing/2014/main" id="{70CDA034-0FB0-2F00-C3D5-D1C08D4F860B}"/>
                </a:ext>
              </a:extLst>
            </p:cNvPr>
            <p:cNvSpPr/>
            <p:nvPr/>
          </p:nvSpPr>
          <p:spPr>
            <a:xfrm>
              <a:off x="0" y="0"/>
              <a:ext cx="6350000" cy="6339840"/>
            </a:xfrm>
            <a:custGeom>
              <a:avLst/>
              <a:gdLst/>
              <a:ahLst/>
              <a:cxnLst/>
              <a:rect l="l" t="t" r="r" b="b"/>
              <a:pathLst>
                <a:path w="6350000" h="6339840">
                  <a:moveTo>
                    <a:pt x="6350000" y="6339840"/>
                  </a:moveTo>
                  <a:lnTo>
                    <a:pt x="0" y="6339840"/>
                  </a:lnTo>
                  <a:lnTo>
                    <a:pt x="0" y="0"/>
                  </a:lnTo>
                  <a:lnTo>
                    <a:pt x="6350000" y="6339840"/>
                  </a:lnTo>
                  <a:close/>
                </a:path>
              </a:pathLst>
            </a:custGeom>
            <a:grpFill/>
          </p:spPr>
        </p:sp>
      </p:grpSp>
      <p:grpSp>
        <p:nvGrpSpPr>
          <p:cNvPr id="26" name="Group 4">
            <a:extLst>
              <a:ext uri="{FF2B5EF4-FFF2-40B4-BE49-F238E27FC236}">
                <a16:creationId xmlns:a16="http://schemas.microsoft.com/office/drawing/2014/main" id="{F3849EF3-B23F-CA44-5198-93DA311C2DB5}"/>
              </a:ext>
            </a:extLst>
          </p:cNvPr>
          <p:cNvGrpSpPr/>
          <p:nvPr/>
        </p:nvGrpSpPr>
        <p:grpSpPr>
          <a:xfrm>
            <a:off x="1981200" y="2628900"/>
            <a:ext cx="14325600" cy="4814327"/>
            <a:chOff x="0" y="0"/>
            <a:chExt cx="3571203" cy="3257100"/>
          </a:xfrm>
        </p:grpSpPr>
        <p:sp>
          <p:nvSpPr>
            <p:cNvPr id="27" name="Freeform 5">
              <a:extLst>
                <a:ext uri="{FF2B5EF4-FFF2-40B4-BE49-F238E27FC236}">
                  <a16:creationId xmlns:a16="http://schemas.microsoft.com/office/drawing/2014/main" id="{89DEC34E-762E-50E4-8ED8-91DACBBD0826}"/>
                </a:ext>
              </a:extLst>
            </p:cNvPr>
            <p:cNvSpPr/>
            <p:nvPr/>
          </p:nvSpPr>
          <p:spPr>
            <a:xfrm>
              <a:off x="0" y="0"/>
              <a:ext cx="3571203" cy="3257100"/>
            </a:xfrm>
            <a:custGeom>
              <a:avLst/>
              <a:gdLst/>
              <a:ahLst/>
              <a:cxnLst/>
              <a:rect l="l" t="t" r="r" b="b"/>
              <a:pathLst>
                <a:path w="3571203" h="3257100">
                  <a:moveTo>
                    <a:pt x="3446743" y="3257100"/>
                  </a:moveTo>
                  <a:lnTo>
                    <a:pt x="124460" y="3257100"/>
                  </a:lnTo>
                  <a:cubicBezTo>
                    <a:pt x="55880" y="3257100"/>
                    <a:pt x="0" y="3201220"/>
                    <a:pt x="0" y="3132640"/>
                  </a:cubicBezTo>
                  <a:lnTo>
                    <a:pt x="0" y="124460"/>
                  </a:lnTo>
                  <a:cubicBezTo>
                    <a:pt x="0" y="55880"/>
                    <a:pt x="55880" y="0"/>
                    <a:pt x="124460" y="0"/>
                  </a:cubicBezTo>
                  <a:lnTo>
                    <a:pt x="3446743" y="0"/>
                  </a:lnTo>
                  <a:cubicBezTo>
                    <a:pt x="3515323" y="0"/>
                    <a:pt x="3571203" y="55880"/>
                    <a:pt x="3571203" y="124460"/>
                  </a:cubicBezTo>
                  <a:lnTo>
                    <a:pt x="3571203" y="3132640"/>
                  </a:lnTo>
                  <a:cubicBezTo>
                    <a:pt x="3571203" y="3201220"/>
                    <a:pt x="3515323" y="3257100"/>
                    <a:pt x="3446743" y="3257100"/>
                  </a:cubicBezTo>
                  <a:close/>
                </a:path>
              </a:pathLst>
            </a:custGeom>
            <a:solidFill>
              <a:srgbClr val="FFFFFF"/>
            </a:solidFill>
          </p:spPr>
        </p:sp>
      </p:grpSp>
      <p:sp>
        <p:nvSpPr>
          <p:cNvPr id="28" name="TextBox 10">
            <a:extLst>
              <a:ext uri="{FF2B5EF4-FFF2-40B4-BE49-F238E27FC236}">
                <a16:creationId xmlns:a16="http://schemas.microsoft.com/office/drawing/2014/main" id="{25F3D6FB-2BAB-9DE3-D760-DD9513A8214D}"/>
              </a:ext>
            </a:extLst>
          </p:cNvPr>
          <p:cNvSpPr txBox="1"/>
          <p:nvPr/>
        </p:nvSpPr>
        <p:spPr>
          <a:xfrm>
            <a:off x="2764210" y="3545006"/>
            <a:ext cx="12759580" cy="2966646"/>
          </a:xfrm>
          <a:prstGeom prst="rect">
            <a:avLst/>
          </a:prstGeom>
        </p:spPr>
        <p:txBody>
          <a:bodyPr wrap="square" lIns="0" tIns="0" rIns="0" bIns="0" rtlCol="0" anchor="t">
            <a:spAutoFit/>
          </a:bodyPr>
          <a:lstStyle/>
          <a:p>
            <a:pPr marL="0" marR="0" lvl="0" indent="0" algn="ctr" defTabSz="914400" rtl="0" eaLnBrk="1" fontAlgn="auto" latinLnBrk="0" hangingPunct="1">
              <a:lnSpc>
                <a:spcPts val="12059"/>
              </a:lnSpc>
              <a:spcBef>
                <a:spcPts val="0"/>
              </a:spcBef>
              <a:spcAft>
                <a:spcPts val="0"/>
              </a:spcAft>
              <a:buClrTx/>
              <a:buSzTx/>
              <a:buFontTx/>
              <a:buNone/>
              <a:tabLst/>
              <a:defRPr/>
            </a:pPr>
            <a:r>
              <a:rPr kumimoji="0" lang="en-US" sz="8000" b="1" i="0" u="none" strike="noStrike" kern="1200" cap="none" spc="-200" normalizeH="0" baseline="0" noProof="0" dirty="0">
                <a:ln>
                  <a:noFill/>
                </a:ln>
                <a:solidFill>
                  <a:srgbClr val="420F0F"/>
                </a:solidFill>
                <a:effectLst/>
                <a:uLnTx/>
                <a:uFillTx/>
                <a:latin typeface="MattAntique BT" pitchFamily="18" charset="0"/>
                <a:ea typeface="+mn-ea"/>
                <a:cs typeface="+mn-cs"/>
              </a:rPr>
              <a:t>Case Study 5 – Alleged Fake Invoicing / Circular Trading</a:t>
            </a:r>
            <a:endParaRPr kumimoji="0" lang="en-US" sz="8000" b="1" i="0" u="none" strike="noStrike" kern="1200" cap="none" spc="-20" normalizeH="0" baseline="0" noProof="0" dirty="0">
              <a:ln>
                <a:noFill/>
              </a:ln>
              <a:solidFill>
                <a:srgbClr val="420F0F"/>
              </a:solidFill>
              <a:effectLst/>
              <a:uLnTx/>
              <a:uFillTx/>
              <a:latin typeface="MattAntique BT" pitchFamily="18" charset="0"/>
              <a:ea typeface="+mn-ea"/>
              <a:cs typeface="+mn-cs"/>
            </a:endParaRPr>
          </a:p>
        </p:txBody>
      </p:sp>
    </p:spTree>
    <p:extLst>
      <p:ext uri="{BB962C8B-B14F-4D97-AF65-F5344CB8AC3E}">
        <p14:creationId xmlns:p14="http://schemas.microsoft.com/office/powerpoint/2010/main" val="11009878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D9D9D9"/>
        </a:solidFill>
        <a:effectLst/>
      </p:bgPr>
    </p:bg>
    <p:spTree>
      <p:nvGrpSpPr>
        <p:cNvPr id="1" name=""/>
        <p:cNvGrpSpPr/>
        <p:nvPr/>
      </p:nvGrpSpPr>
      <p:grpSpPr>
        <a:xfrm>
          <a:off x="0" y="0"/>
          <a:ext cx="0" cy="0"/>
          <a:chOff x="0" y="0"/>
          <a:chExt cx="0" cy="0"/>
        </a:xfrm>
      </p:grpSpPr>
      <p:sp>
        <p:nvSpPr>
          <p:cNvPr id="2" name="AutoShape 2"/>
          <p:cNvSpPr/>
          <p:nvPr/>
        </p:nvSpPr>
        <p:spPr>
          <a:xfrm>
            <a:off x="993491" y="1790700"/>
            <a:ext cx="9293775" cy="0"/>
          </a:xfrm>
          <a:prstGeom prst="line">
            <a:avLst/>
          </a:prstGeom>
          <a:ln w="28575" cap="flat">
            <a:solidFill>
              <a:srgbClr val="000000"/>
            </a:solidFill>
            <a:prstDash val="solid"/>
            <a:headEnd type="none" w="sm" len="sm"/>
            <a:tailEnd type="none" w="sm" len="sm"/>
          </a:ln>
        </p:spPr>
      </p:sp>
      <p:sp>
        <p:nvSpPr>
          <p:cNvPr id="3" name="AutoShape 3"/>
          <p:cNvSpPr/>
          <p:nvPr/>
        </p:nvSpPr>
        <p:spPr>
          <a:xfrm>
            <a:off x="6347659" y="9824020"/>
            <a:ext cx="9293775" cy="0"/>
          </a:xfrm>
          <a:prstGeom prst="line">
            <a:avLst/>
          </a:prstGeom>
          <a:ln w="28575" cap="flat">
            <a:solidFill>
              <a:srgbClr val="420F0F"/>
            </a:solidFill>
            <a:prstDash val="solid"/>
            <a:headEnd type="none" w="sm" len="sm"/>
            <a:tailEnd type="none" w="sm" len="sm"/>
          </a:ln>
        </p:spPr>
      </p:sp>
      <p:sp>
        <p:nvSpPr>
          <p:cNvPr id="4" name="TextBox 4"/>
          <p:cNvSpPr txBox="1"/>
          <p:nvPr/>
        </p:nvSpPr>
        <p:spPr>
          <a:xfrm>
            <a:off x="1028700" y="104775"/>
            <a:ext cx="13002083" cy="1381125"/>
          </a:xfrm>
          <a:prstGeom prst="rect">
            <a:avLst/>
          </a:prstGeom>
        </p:spPr>
        <p:txBody>
          <a:bodyPr lIns="0" tIns="0" rIns="0" bIns="0" rtlCol="0" anchor="t">
            <a:spAutoFit/>
          </a:bodyPr>
          <a:lstStyle/>
          <a:p>
            <a:pPr marL="0" marR="0" lvl="0" indent="0" algn="l" defTabSz="914400" rtl="0" eaLnBrk="1" fontAlgn="auto" latinLnBrk="0" hangingPunct="1">
              <a:lnSpc>
                <a:spcPts val="12059"/>
              </a:lnSpc>
              <a:spcBef>
                <a:spcPts val="0"/>
              </a:spcBef>
              <a:spcAft>
                <a:spcPts val="0"/>
              </a:spcAft>
              <a:buClrTx/>
              <a:buSzTx/>
              <a:buFontTx/>
              <a:buNone/>
              <a:tabLst/>
              <a:defRPr/>
            </a:pPr>
            <a:r>
              <a:rPr kumimoji="0" lang="en-US" sz="6000" b="1" i="0" u="none" strike="noStrike" kern="1200" cap="none" spc="-200" normalizeH="0" baseline="0" noProof="0" dirty="0">
                <a:ln>
                  <a:noFill/>
                </a:ln>
                <a:solidFill>
                  <a:srgbClr val="420F0F"/>
                </a:solidFill>
                <a:effectLst/>
                <a:uLnTx/>
                <a:uFillTx/>
                <a:latin typeface="MattAntique BT" pitchFamily="18" charset="0"/>
                <a:ea typeface="+mn-ea"/>
                <a:cs typeface="+mn-cs"/>
              </a:rPr>
              <a:t>Facts of the Case</a:t>
            </a:r>
          </a:p>
        </p:txBody>
      </p:sp>
      <p:sp>
        <p:nvSpPr>
          <p:cNvPr id="7" name="TextBox 7"/>
          <p:cNvSpPr txBox="1"/>
          <p:nvPr/>
        </p:nvSpPr>
        <p:spPr>
          <a:xfrm>
            <a:off x="1028372" y="1797840"/>
            <a:ext cx="16532509" cy="5451044"/>
          </a:xfrm>
          <a:prstGeom prst="rect">
            <a:avLst/>
          </a:prstGeom>
        </p:spPr>
        <p:txBody>
          <a:bodyPr wrap="square" lIns="0" tIns="0" rIns="0" bIns="0" rtlCol="0" anchor="t">
            <a:spAutoFit/>
          </a:bodyPr>
          <a:lstStyle/>
          <a:p>
            <a:pPr marL="457200" marR="0" lvl="0" indent="-457200" algn="just" defTabSz="914400" rtl="0" eaLnBrk="1" fontAlgn="auto" latinLnBrk="0" hangingPunct="1">
              <a:lnSpc>
                <a:spcPct val="150000"/>
              </a:lnSpc>
              <a:spcBef>
                <a:spcPts val="0"/>
              </a:spcBef>
              <a:spcAft>
                <a:spcPts val="0"/>
              </a:spcAft>
              <a:buClrTx/>
              <a:buSzTx/>
              <a:buFont typeface="Wingdings" panose="05000000000000000000" pitchFamily="2" charset="2"/>
              <a:buChar char="q"/>
              <a:tabLst/>
              <a:defRPr/>
            </a:pPr>
            <a:r>
              <a:rPr kumimoji="0" lang="en-IN" sz="3000" b="0" i="0" u="none" strike="noStrike" kern="1200" cap="none" spc="2" normalizeH="0" baseline="0" noProof="0" dirty="0">
                <a:ln>
                  <a:noFill/>
                </a:ln>
                <a:solidFill>
                  <a:srgbClr val="420F0F"/>
                </a:solidFill>
                <a:effectLst/>
                <a:uLnTx/>
                <a:uFillTx/>
                <a:latin typeface="Arial Rounded MT Bold" pitchFamily="34" charset="0"/>
                <a:ea typeface="+mn-ea"/>
                <a:cs typeface="+mn-cs"/>
              </a:rPr>
              <a:t>The search party therefore started threatening Mr. Mehra to concede and pay up the above amount to avoid arrest. Further, the cash of Rs. 70 lakhs was seized and the bank accounts were attached. The search party not only attached the bank accounts of Mr. Mehra but also of his father who had independent business of his own. Further, a prohibition order was issued to not sell or dispose off the pending stock, resulting in effective disruption of business.</a:t>
            </a:r>
            <a:endParaRPr kumimoji="0" lang="en-US" sz="3000" b="0" i="0" u="none" strike="noStrike" kern="1200" cap="none" spc="2" normalizeH="0" baseline="0" noProof="0" dirty="0">
              <a:ln>
                <a:noFill/>
              </a:ln>
              <a:solidFill>
                <a:srgbClr val="420F0F"/>
              </a:solidFill>
              <a:effectLst/>
              <a:uLnTx/>
              <a:uFillTx/>
              <a:latin typeface="Arial Rounded MT Bold" pitchFamily="34" charset="0"/>
              <a:ea typeface="+mn-ea"/>
              <a:cs typeface="+mn-cs"/>
            </a:endParaRPr>
          </a:p>
          <a:p>
            <a:pPr marL="457200" marR="0" lvl="0" indent="-457200" algn="just" defTabSz="914400" rtl="0" eaLnBrk="1" fontAlgn="auto" latinLnBrk="0" hangingPunct="1">
              <a:lnSpc>
                <a:spcPct val="150000"/>
              </a:lnSpc>
              <a:spcBef>
                <a:spcPts val="0"/>
              </a:spcBef>
              <a:spcAft>
                <a:spcPts val="0"/>
              </a:spcAft>
              <a:buClrTx/>
              <a:buSzTx/>
              <a:buFont typeface="Wingdings" panose="05000000000000000000" pitchFamily="2" charset="2"/>
              <a:buChar char="q"/>
              <a:tabLst/>
              <a:defRPr/>
            </a:pPr>
            <a:r>
              <a:rPr kumimoji="0" lang="en-IN" sz="3000" b="0" i="0" u="none" strike="noStrike" kern="1200" cap="none" spc="2" normalizeH="0" baseline="0" noProof="0" dirty="0">
                <a:ln>
                  <a:noFill/>
                </a:ln>
                <a:solidFill>
                  <a:srgbClr val="420F0F"/>
                </a:solidFill>
                <a:effectLst/>
                <a:uLnTx/>
                <a:uFillTx/>
                <a:latin typeface="Arial Rounded MT Bold" pitchFamily="34" charset="0"/>
                <a:ea typeface="+mn-ea"/>
                <a:cs typeface="+mn-cs"/>
              </a:rPr>
              <a:t>The business has certain amount of debtors in its’ books of accounts. The search party also issued garnishee orders under section 79 to such debtors.</a:t>
            </a:r>
            <a:endParaRPr kumimoji="0" lang="en-US" sz="3000" b="0" i="0" u="none" strike="noStrike" kern="1200" cap="none" spc="2" normalizeH="0" baseline="0" noProof="0" dirty="0">
              <a:ln>
                <a:noFill/>
              </a:ln>
              <a:solidFill>
                <a:srgbClr val="420F0F"/>
              </a:solidFill>
              <a:effectLst/>
              <a:uLnTx/>
              <a:uFillTx/>
              <a:latin typeface="Arial Rounded MT Bold" pitchFamily="34" charset="0"/>
              <a:ea typeface="+mn-ea"/>
              <a:cs typeface="+mn-cs"/>
            </a:endParaRPr>
          </a:p>
        </p:txBody>
      </p:sp>
    </p:spTree>
    <p:extLst>
      <p:ext uri="{BB962C8B-B14F-4D97-AF65-F5344CB8AC3E}">
        <p14:creationId xmlns:p14="http://schemas.microsoft.com/office/powerpoint/2010/main" val="16612902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D9D9D9"/>
        </a:solidFill>
        <a:effectLst/>
      </p:bgPr>
    </p:bg>
    <p:spTree>
      <p:nvGrpSpPr>
        <p:cNvPr id="1" name=""/>
        <p:cNvGrpSpPr/>
        <p:nvPr/>
      </p:nvGrpSpPr>
      <p:grpSpPr>
        <a:xfrm>
          <a:off x="0" y="0"/>
          <a:ext cx="0" cy="0"/>
          <a:chOff x="0" y="0"/>
          <a:chExt cx="0" cy="0"/>
        </a:xfrm>
      </p:grpSpPr>
      <p:sp>
        <p:nvSpPr>
          <p:cNvPr id="2" name="AutoShape 2"/>
          <p:cNvSpPr/>
          <p:nvPr/>
        </p:nvSpPr>
        <p:spPr>
          <a:xfrm>
            <a:off x="993491" y="1790700"/>
            <a:ext cx="9293775" cy="0"/>
          </a:xfrm>
          <a:prstGeom prst="line">
            <a:avLst/>
          </a:prstGeom>
          <a:ln w="28575" cap="flat">
            <a:solidFill>
              <a:srgbClr val="000000"/>
            </a:solidFill>
            <a:prstDash val="solid"/>
            <a:headEnd type="none" w="sm" len="sm"/>
            <a:tailEnd type="none" w="sm" len="sm"/>
          </a:ln>
        </p:spPr>
      </p:sp>
      <p:sp>
        <p:nvSpPr>
          <p:cNvPr id="3" name="AutoShape 3"/>
          <p:cNvSpPr/>
          <p:nvPr/>
        </p:nvSpPr>
        <p:spPr>
          <a:xfrm>
            <a:off x="6347659" y="9824020"/>
            <a:ext cx="9293775" cy="0"/>
          </a:xfrm>
          <a:prstGeom prst="line">
            <a:avLst/>
          </a:prstGeom>
          <a:ln w="28575" cap="flat">
            <a:solidFill>
              <a:srgbClr val="420F0F"/>
            </a:solidFill>
            <a:prstDash val="solid"/>
            <a:headEnd type="none" w="sm" len="sm"/>
            <a:tailEnd type="none" w="sm" len="sm"/>
          </a:ln>
        </p:spPr>
      </p:sp>
      <p:sp>
        <p:nvSpPr>
          <p:cNvPr id="4" name="TextBox 4"/>
          <p:cNvSpPr txBox="1"/>
          <p:nvPr/>
        </p:nvSpPr>
        <p:spPr>
          <a:xfrm>
            <a:off x="1028700" y="104775"/>
            <a:ext cx="13002083" cy="1381125"/>
          </a:xfrm>
          <a:prstGeom prst="rect">
            <a:avLst/>
          </a:prstGeom>
        </p:spPr>
        <p:txBody>
          <a:bodyPr lIns="0" tIns="0" rIns="0" bIns="0" rtlCol="0" anchor="t">
            <a:spAutoFit/>
          </a:bodyPr>
          <a:lstStyle/>
          <a:p>
            <a:pPr marL="0" marR="0" lvl="0" indent="0" algn="l" defTabSz="914400" rtl="0" eaLnBrk="1" fontAlgn="auto" latinLnBrk="0" hangingPunct="1">
              <a:lnSpc>
                <a:spcPts val="12059"/>
              </a:lnSpc>
              <a:spcBef>
                <a:spcPts val="0"/>
              </a:spcBef>
              <a:spcAft>
                <a:spcPts val="0"/>
              </a:spcAft>
              <a:buClrTx/>
              <a:buSzTx/>
              <a:buFontTx/>
              <a:buNone/>
              <a:tabLst/>
              <a:defRPr/>
            </a:pPr>
            <a:r>
              <a:rPr kumimoji="0" lang="en-US" sz="6000" b="1" i="0" u="none" strike="noStrike" kern="1200" cap="none" spc="-200" normalizeH="0" baseline="0" noProof="0" dirty="0">
                <a:ln>
                  <a:noFill/>
                </a:ln>
                <a:solidFill>
                  <a:srgbClr val="420F0F"/>
                </a:solidFill>
                <a:effectLst/>
                <a:uLnTx/>
                <a:uFillTx/>
                <a:latin typeface="MattAntique BT" pitchFamily="18" charset="0"/>
                <a:ea typeface="+mn-ea"/>
                <a:cs typeface="+mn-cs"/>
              </a:rPr>
              <a:t>Issues</a:t>
            </a:r>
          </a:p>
        </p:txBody>
      </p:sp>
      <p:sp>
        <p:nvSpPr>
          <p:cNvPr id="7" name="TextBox 7"/>
          <p:cNvSpPr txBox="1"/>
          <p:nvPr/>
        </p:nvSpPr>
        <p:spPr>
          <a:xfrm>
            <a:off x="1028372" y="1797840"/>
            <a:ext cx="16532509" cy="8221033"/>
          </a:xfrm>
          <a:prstGeom prst="rect">
            <a:avLst/>
          </a:prstGeom>
        </p:spPr>
        <p:txBody>
          <a:bodyPr wrap="square" lIns="0" tIns="0" rIns="0" bIns="0" rtlCol="0" anchor="t">
            <a:sp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en-IN" sz="3000" b="0" i="0" u="none" strike="noStrike" kern="1200" cap="none" spc="2" normalizeH="0" baseline="0" noProof="0" dirty="0">
                <a:ln>
                  <a:noFill/>
                </a:ln>
                <a:solidFill>
                  <a:srgbClr val="420F0F"/>
                </a:solidFill>
                <a:effectLst/>
                <a:uLnTx/>
                <a:uFillTx/>
                <a:latin typeface="Arial Rounded MT Bold" pitchFamily="34" charset="0"/>
                <a:ea typeface="+mn-ea"/>
                <a:cs typeface="+mn-cs"/>
              </a:rPr>
              <a:t>Please advise Mr. Mehra on the further course of action, specifically:-</a:t>
            </a:r>
            <a:endParaRPr kumimoji="0" lang="en-US" sz="3000" b="0" i="0" u="none" strike="noStrike" kern="1200" cap="none" spc="2" normalizeH="0" baseline="0" noProof="0" dirty="0">
              <a:ln>
                <a:noFill/>
              </a:ln>
              <a:solidFill>
                <a:srgbClr val="420F0F"/>
              </a:solidFill>
              <a:effectLst/>
              <a:uLnTx/>
              <a:uFillTx/>
              <a:latin typeface="Arial Rounded MT Bold" pitchFamily="34" charset="0"/>
              <a:ea typeface="+mn-ea"/>
              <a:cs typeface="+mn-cs"/>
            </a:endParaRPr>
          </a:p>
          <a:p>
            <a:pPr marL="0" marR="0" lvl="0" indent="0" algn="just" defTabSz="914400" rtl="0" eaLnBrk="1" fontAlgn="auto" latinLnBrk="0" hangingPunct="1">
              <a:lnSpc>
                <a:spcPct val="150000"/>
              </a:lnSpc>
              <a:spcBef>
                <a:spcPts val="0"/>
              </a:spcBef>
              <a:spcAft>
                <a:spcPts val="0"/>
              </a:spcAft>
              <a:buClrTx/>
              <a:buSzTx/>
              <a:buFontTx/>
              <a:buNone/>
              <a:tabLst/>
              <a:defRPr/>
            </a:pPr>
            <a:r>
              <a:rPr kumimoji="0" lang="en-IN" sz="3000" b="0" i="0" u="none" strike="noStrike" kern="1200" cap="none" spc="2" normalizeH="0" baseline="0" noProof="0" dirty="0">
                <a:ln>
                  <a:noFill/>
                </a:ln>
                <a:solidFill>
                  <a:srgbClr val="420F0F"/>
                </a:solidFill>
                <a:effectLst/>
                <a:uLnTx/>
                <a:uFillTx/>
                <a:latin typeface="Arial Rounded MT Bold" pitchFamily="34" charset="0"/>
                <a:ea typeface="+mn-ea"/>
                <a:cs typeface="+mn-cs"/>
              </a:rPr>
              <a:t>1. Whether the tax evasion can be estimated based on the presumptions mentioned above?</a:t>
            </a:r>
            <a:endParaRPr kumimoji="0" lang="en-US" sz="3000" b="0" i="0" u="none" strike="noStrike" kern="1200" cap="none" spc="2" normalizeH="0" baseline="0" noProof="0" dirty="0">
              <a:ln>
                <a:noFill/>
              </a:ln>
              <a:solidFill>
                <a:srgbClr val="420F0F"/>
              </a:solidFill>
              <a:effectLst/>
              <a:uLnTx/>
              <a:uFillTx/>
              <a:latin typeface="Arial Rounded MT Bold" pitchFamily="34" charset="0"/>
              <a:ea typeface="+mn-ea"/>
              <a:cs typeface="+mn-cs"/>
            </a:endParaRPr>
          </a:p>
          <a:p>
            <a:pPr marL="0" marR="0" lvl="0" indent="0" algn="just" defTabSz="914400" rtl="0" eaLnBrk="1" fontAlgn="auto" latinLnBrk="0" hangingPunct="1">
              <a:lnSpc>
                <a:spcPct val="150000"/>
              </a:lnSpc>
              <a:spcBef>
                <a:spcPts val="0"/>
              </a:spcBef>
              <a:spcAft>
                <a:spcPts val="0"/>
              </a:spcAft>
              <a:buClrTx/>
              <a:buSzTx/>
              <a:buFontTx/>
              <a:buNone/>
              <a:tabLst/>
              <a:defRPr/>
            </a:pPr>
            <a:r>
              <a:rPr kumimoji="0" lang="en-IN" sz="3000" b="0" i="0" u="none" strike="noStrike" kern="1200" cap="none" spc="2" normalizeH="0" baseline="0" noProof="0" dirty="0">
                <a:ln>
                  <a:noFill/>
                </a:ln>
                <a:solidFill>
                  <a:srgbClr val="420F0F"/>
                </a:solidFill>
                <a:effectLst/>
                <a:uLnTx/>
                <a:uFillTx/>
                <a:latin typeface="Arial Rounded MT Bold" pitchFamily="34" charset="0"/>
                <a:ea typeface="+mn-ea"/>
                <a:cs typeface="+mn-cs"/>
              </a:rPr>
              <a:t>2. Mr. Mehra defends that the unaccounted cash is actually explained through the sale of personal jewellery and is not from the business generated. Is this a plausible defence?</a:t>
            </a:r>
            <a:endParaRPr kumimoji="0" lang="en-US" sz="3000" b="0" i="0" u="none" strike="noStrike" kern="1200" cap="none" spc="2" normalizeH="0" baseline="0" noProof="0" dirty="0">
              <a:ln>
                <a:noFill/>
              </a:ln>
              <a:solidFill>
                <a:srgbClr val="420F0F"/>
              </a:solidFill>
              <a:effectLst/>
              <a:uLnTx/>
              <a:uFillTx/>
              <a:latin typeface="Arial Rounded MT Bold" pitchFamily="34" charset="0"/>
              <a:ea typeface="+mn-ea"/>
              <a:cs typeface="+mn-cs"/>
            </a:endParaRPr>
          </a:p>
          <a:p>
            <a:pPr marL="0" marR="0" lvl="0" indent="0" algn="just" defTabSz="914400" rtl="0" eaLnBrk="1" fontAlgn="auto" latinLnBrk="0" hangingPunct="1">
              <a:lnSpc>
                <a:spcPct val="150000"/>
              </a:lnSpc>
              <a:spcBef>
                <a:spcPts val="0"/>
              </a:spcBef>
              <a:spcAft>
                <a:spcPts val="0"/>
              </a:spcAft>
              <a:buClrTx/>
              <a:buSzTx/>
              <a:buFontTx/>
              <a:buNone/>
              <a:tabLst/>
              <a:defRPr/>
            </a:pPr>
            <a:r>
              <a:rPr kumimoji="0" lang="en-IN" sz="3000" b="0" i="0" u="none" strike="noStrike" kern="1200" cap="none" spc="2" normalizeH="0" baseline="0" noProof="0" dirty="0">
                <a:ln>
                  <a:noFill/>
                </a:ln>
                <a:solidFill>
                  <a:srgbClr val="420F0F"/>
                </a:solidFill>
                <a:effectLst/>
                <a:uLnTx/>
                <a:uFillTx/>
                <a:latin typeface="Arial Rounded MT Bold" pitchFamily="34" charset="0"/>
                <a:ea typeface="+mn-ea"/>
                <a:cs typeface="+mn-cs"/>
              </a:rPr>
              <a:t>3. Mr. Mehra further explains that the stock shortage is due to the fact that certain entries were not passed in the system and the same can be explained. Similarly, the difference in supplier’s ledger reconciliation can be explained and there is no evasion at all. However, the search party is not receptive to the explanations so provided. What is the recourse in such a scenario?</a:t>
            </a:r>
            <a:endParaRPr kumimoji="0" lang="en-US" sz="3000" b="0" i="0" u="none" strike="noStrike" kern="1200" cap="none" spc="2" normalizeH="0" baseline="0" noProof="0" dirty="0">
              <a:ln>
                <a:noFill/>
              </a:ln>
              <a:solidFill>
                <a:srgbClr val="420F0F"/>
              </a:solidFill>
              <a:effectLst/>
              <a:uLnTx/>
              <a:uFillTx/>
              <a:latin typeface="Arial Rounded MT Bold" pitchFamily="34" charset="0"/>
              <a:ea typeface="+mn-ea"/>
              <a:cs typeface="+mn-cs"/>
            </a:endParaRPr>
          </a:p>
          <a:p>
            <a:pPr marL="0" marR="0" lvl="0" indent="0" algn="just" defTabSz="914400" rtl="0" eaLnBrk="1" fontAlgn="auto" latinLnBrk="0" hangingPunct="1">
              <a:lnSpc>
                <a:spcPct val="150000"/>
              </a:lnSpc>
              <a:spcBef>
                <a:spcPts val="0"/>
              </a:spcBef>
              <a:spcAft>
                <a:spcPts val="0"/>
              </a:spcAft>
              <a:buClrTx/>
              <a:buSzTx/>
              <a:buFontTx/>
              <a:buNone/>
              <a:tabLst/>
              <a:defRPr/>
            </a:pPr>
            <a:r>
              <a:rPr kumimoji="0" lang="en-IN" sz="3000" b="0" i="0" u="none" strike="noStrike" kern="1200" cap="none" spc="2" normalizeH="0" baseline="0" noProof="0" dirty="0">
                <a:ln>
                  <a:noFill/>
                </a:ln>
                <a:solidFill>
                  <a:srgbClr val="420F0F"/>
                </a:solidFill>
                <a:effectLst/>
                <a:uLnTx/>
                <a:uFillTx/>
                <a:latin typeface="Arial Rounded MT Bold" pitchFamily="34" charset="0"/>
                <a:ea typeface="+mn-ea"/>
                <a:cs typeface="+mn-cs"/>
              </a:rPr>
              <a:t>4. If Mr. Mehra pays the lumpsum amount of Rs. 1 Crore to bring the disputed amount below Rs. 5 Crore, Can arrest be avoided?</a:t>
            </a:r>
            <a:endParaRPr kumimoji="0" lang="en-US" sz="3000" b="0" i="0" u="none" strike="noStrike" kern="1200" cap="none" spc="2" normalizeH="0" baseline="0" noProof="0" dirty="0">
              <a:ln>
                <a:noFill/>
              </a:ln>
              <a:solidFill>
                <a:srgbClr val="420F0F"/>
              </a:solidFill>
              <a:effectLst/>
              <a:uLnTx/>
              <a:uFillTx/>
              <a:latin typeface="Arial Rounded MT Bold" pitchFamily="34" charset="0"/>
              <a:ea typeface="+mn-ea"/>
              <a:cs typeface="+mn-cs"/>
            </a:endParaRPr>
          </a:p>
        </p:txBody>
      </p:sp>
    </p:spTree>
    <p:extLst>
      <p:ext uri="{BB962C8B-B14F-4D97-AF65-F5344CB8AC3E}">
        <p14:creationId xmlns:p14="http://schemas.microsoft.com/office/powerpoint/2010/main" val="7048404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D9D9D9"/>
        </a:solidFill>
        <a:effectLst/>
      </p:bgPr>
    </p:bg>
    <p:spTree>
      <p:nvGrpSpPr>
        <p:cNvPr id="1" name=""/>
        <p:cNvGrpSpPr/>
        <p:nvPr/>
      </p:nvGrpSpPr>
      <p:grpSpPr>
        <a:xfrm>
          <a:off x="0" y="0"/>
          <a:ext cx="0" cy="0"/>
          <a:chOff x="0" y="0"/>
          <a:chExt cx="0" cy="0"/>
        </a:xfrm>
      </p:grpSpPr>
      <p:sp>
        <p:nvSpPr>
          <p:cNvPr id="2" name="AutoShape 2"/>
          <p:cNvSpPr/>
          <p:nvPr/>
        </p:nvSpPr>
        <p:spPr>
          <a:xfrm>
            <a:off x="993491" y="1790700"/>
            <a:ext cx="9293775" cy="0"/>
          </a:xfrm>
          <a:prstGeom prst="line">
            <a:avLst/>
          </a:prstGeom>
          <a:ln w="28575" cap="flat">
            <a:solidFill>
              <a:srgbClr val="000000"/>
            </a:solidFill>
            <a:prstDash val="solid"/>
            <a:headEnd type="none" w="sm" len="sm"/>
            <a:tailEnd type="none" w="sm" len="sm"/>
          </a:ln>
        </p:spPr>
      </p:sp>
      <p:sp>
        <p:nvSpPr>
          <p:cNvPr id="3" name="AutoShape 3"/>
          <p:cNvSpPr/>
          <p:nvPr/>
        </p:nvSpPr>
        <p:spPr>
          <a:xfrm>
            <a:off x="6347659" y="9824020"/>
            <a:ext cx="9293775" cy="0"/>
          </a:xfrm>
          <a:prstGeom prst="line">
            <a:avLst/>
          </a:prstGeom>
          <a:ln w="28575" cap="flat">
            <a:solidFill>
              <a:srgbClr val="420F0F"/>
            </a:solidFill>
            <a:prstDash val="solid"/>
            <a:headEnd type="none" w="sm" len="sm"/>
            <a:tailEnd type="none" w="sm" len="sm"/>
          </a:ln>
        </p:spPr>
      </p:sp>
      <p:sp>
        <p:nvSpPr>
          <p:cNvPr id="4" name="TextBox 4"/>
          <p:cNvSpPr txBox="1"/>
          <p:nvPr/>
        </p:nvSpPr>
        <p:spPr>
          <a:xfrm>
            <a:off x="1028700" y="104775"/>
            <a:ext cx="13002083" cy="1381125"/>
          </a:xfrm>
          <a:prstGeom prst="rect">
            <a:avLst/>
          </a:prstGeom>
        </p:spPr>
        <p:txBody>
          <a:bodyPr lIns="0" tIns="0" rIns="0" bIns="0" rtlCol="0" anchor="t">
            <a:spAutoFit/>
          </a:bodyPr>
          <a:lstStyle/>
          <a:p>
            <a:pPr marL="0" marR="0" lvl="0" indent="0" algn="l" defTabSz="914400" rtl="0" eaLnBrk="1" fontAlgn="auto" latinLnBrk="0" hangingPunct="1">
              <a:lnSpc>
                <a:spcPts val="12059"/>
              </a:lnSpc>
              <a:spcBef>
                <a:spcPts val="0"/>
              </a:spcBef>
              <a:spcAft>
                <a:spcPts val="0"/>
              </a:spcAft>
              <a:buClrTx/>
              <a:buSzTx/>
              <a:buFontTx/>
              <a:buNone/>
              <a:tabLst/>
              <a:defRPr/>
            </a:pPr>
            <a:r>
              <a:rPr kumimoji="0" lang="en-US" sz="6000" b="1" i="0" u="none" strike="noStrike" kern="1200" cap="none" spc="-200" normalizeH="0" baseline="0" noProof="0" dirty="0">
                <a:ln>
                  <a:noFill/>
                </a:ln>
                <a:solidFill>
                  <a:srgbClr val="420F0F"/>
                </a:solidFill>
                <a:effectLst/>
                <a:uLnTx/>
                <a:uFillTx/>
                <a:latin typeface="MattAntique BT" pitchFamily="18" charset="0"/>
                <a:ea typeface="+mn-ea"/>
                <a:cs typeface="+mn-cs"/>
              </a:rPr>
              <a:t>Issues</a:t>
            </a:r>
          </a:p>
        </p:txBody>
      </p:sp>
      <p:sp>
        <p:nvSpPr>
          <p:cNvPr id="7" name="TextBox 7"/>
          <p:cNvSpPr txBox="1"/>
          <p:nvPr/>
        </p:nvSpPr>
        <p:spPr>
          <a:xfrm>
            <a:off x="1028372" y="1797840"/>
            <a:ext cx="16532509" cy="4066049"/>
          </a:xfrm>
          <a:prstGeom prst="rect">
            <a:avLst/>
          </a:prstGeom>
        </p:spPr>
        <p:txBody>
          <a:bodyPr wrap="square" lIns="0" tIns="0" rIns="0" bIns="0" rtlCol="0" anchor="t">
            <a:sp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en-IN" sz="3000" b="0" i="0" u="none" strike="noStrike" kern="1200" cap="none" spc="2" normalizeH="0" baseline="0" noProof="0" dirty="0">
                <a:ln>
                  <a:noFill/>
                </a:ln>
                <a:solidFill>
                  <a:srgbClr val="420F0F"/>
                </a:solidFill>
                <a:effectLst/>
                <a:uLnTx/>
                <a:uFillTx/>
                <a:latin typeface="Arial Rounded MT Bold" pitchFamily="34" charset="0"/>
                <a:ea typeface="+mn-ea"/>
                <a:cs typeface="+mn-cs"/>
              </a:rPr>
              <a:t>5. Can cash be seized by the search party?</a:t>
            </a:r>
            <a:endParaRPr kumimoji="0" lang="en-US" sz="3000" b="0" i="0" u="none" strike="noStrike" kern="1200" cap="none" spc="2" normalizeH="0" baseline="0" noProof="0" dirty="0">
              <a:ln>
                <a:noFill/>
              </a:ln>
              <a:solidFill>
                <a:srgbClr val="420F0F"/>
              </a:solidFill>
              <a:effectLst/>
              <a:uLnTx/>
              <a:uFillTx/>
              <a:latin typeface="Arial Rounded MT Bold" pitchFamily="34" charset="0"/>
              <a:ea typeface="+mn-ea"/>
              <a:cs typeface="+mn-cs"/>
            </a:endParaRPr>
          </a:p>
          <a:p>
            <a:pPr marL="0" marR="0" lvl="0" indent="0" algn="just" defTabSz="914400" rtl="0" eaLnBrk="1" fontAlgn="auto" latinLnBrk="0" hangingPunct="1">
              <a:lnSpc>
                <a:spcPct val="150000"/>
              </a:lnSpc>
              <a:spcBef>
                <a:spcPts val="0"/>
              </a:spcBef>
              <a:spcAft>
                <a:spcPts val="0"/>
              </a:spcAft>
              <a:buClrTx/>
              <a:buSzTx/>
              <a:buFontTx/>
              <a:buNone/>
              <a:tabLst/>
              <a:defRPr/>
            </a:pPr>
            <a:r>
              <a:rPr kumimoji="0" lang="en-IN" sz="3000" b="0" i="0" u="none" strike="noStrike" kern="1200" cap="none" spc="2" normalizeH="0" baseline="0" noProof="0" dirty="0">
                <a:ln>
                  <a:noFill/>
                </a:ln>
                <a:solidFill>
                  <a:srgbClr val="420F0F"/>
                </a:solidFill>
                <a:effectLst/>
                <a:uLnTx/>
                <a:uFillTx/>
                <a:latin typeface="Arial Rounded MT Bold" pitchFamily="34" charset="0"/>
                <a:ea typeface="+mn-ea"/>
                <a:cs typeface="+mn-cs"/>
              </a:rPr>
              <a:t>6. Can the stock prohibition order be issued to disrupt the business of the tax payer?</a:t>
            </a:r>
            <a:endParaRPr kumimoji="0" lang="en-US" sz="3000" b="0" i="0" u="none" strike="noStrike" kern="1200" cap="none" spc="2" normalizeH="0" baseline="0" noProof="0" dirty="0">
              <a:ln>
                <a:noFill/>
              </a:ln>
              <a:solidFill>
                <a:srgbClr val="420F0F"/>
              </a:solidFill>
              <a:effectLst/>
              <a:uLnTx/>
              <a:uFillTx/>
              <a:latin typeface="Arial Rounded MT Bold" pitchFamily="34" charset="0"/>
              <a:ea typeface="+mn-ea"/>
              <a:cs typeface="+mn-cs"/>
            </a:endParaRPr>
          </a:p>
          <a:p>
            <a:pPr marL="0" marR="0" lvl="0" indent="0" algn="just" defTabSz="914400" rtl="0" eaLnBrk="1" fontAlgn="auto" latinLnBrk="0" hangingPunct="1">
              <a:lnSpc>
                <a:spcPct val="150000"/>
              </a:lnSpc>
              <a:spcBef>
                <a:spcPts val="0"/>
              </a:spcBef>
              <a:spcAft>
                <a:spcPts val="0"/>
              </a:spcAft>
              <a:buClrTx/>
              <a:buSzTx/>
              <a:buFontTx/>
              <a:buNone/>
              <a:tabLst/>
              <a:defRPr/>
            </a:pPr>
            <a:r>
              <a:rPr kumimoji="0" lang="en-IN" sz="3000" b="0" i="0" u="none" strike="noStrike" kern="1200" cap="none" spc="2" normalizeH="0" baseline="0" noProof="0" dirty="0">
                <a:ln>
                  <a:noFill/>
                </a:ln>
                <a:solidFill>
                  <a:srgbClr val="420F0F"/>
                </a:solidFill>
                <a:effectLst/>
                <a:uLnTx/>
                <a:uFillTx/>
                <a:latin typeface="Arial Rounded MT Bold" pitchFamily="34" charset="0"/>
                <a:ea typeface="+mn-ea"/>
                <a:cs typeface="+mn-cs"/>
              </a:rPr>
              <a:t>7. Can bank accounts of relatives be attached even if they are not taxpayers?</a:t>
            </a:r>
            <a:endParaRPr kumimoji="0" lang="en-US" sz="3000" b="0" i="0" u="none" strike="noStrike" kern="1200" cap="none" spc="2" normalizeH="0" baseline="0" noProof="0" dirty="0">
              <a:ln>
                <a:noFill/>
              </a:ln>
              <a:solidFill>
                <a:srgbClr val="420F0F"/>
              </a:solidFill>
              <a:effectLst/>
              <a:uLnTx/>
              <a:uFillTx/>
              <a:latin typeface="Arial Rounded MT Bold" pitchFamily="34" charset="0"/>
              <a:ea typeface="+mn-ea"/>
              <a:cs typeface="+mn-cs"/>
            </a:endParaRPr>
          </a:p>
          <a:p>
            <a:pPr marL="0" marR="0" lvl="0" indent="0" algn="just" defTabSz="914400" rtl="0" eaLnBrk="1" fontAlgn="auto" latinLnBrk="0" hangingPunct="1">
              <a:lnSpc>
                <a:spcPct val="150000"/>
              </a:lnSpc>
              <a:spcBef>
                <a:spcPts val="0"/>
              </a:spcBef>
              <a:spcAft>
                <a:spcPts val="0"/>
              </a:spcAft>
              <a:buClrTx/>
              <a:buSzTx/>
              <a:buFontTx/>
              <a:buNone/>
              <a:tabLst/>
              <a:defRPr/>
            </a:pPr>
            <a:r>
              <a:rPr kumimoji="0" lang="en-IN" sz="3000" b="0" i="0" u="none" strike="noStrike" kern="1200" cap="none" spc="2" normalizeH="0" baseline="0" noProof="0" dirty="0">
                <a:ln>
                  <a:noFill/>
                </a:ln>
                <a:solidFill>
                  <a:srgbClr val="420F0F"/>
                </a:solidFill>
                <a:effectLst/>
                <a:uLnTx/>
                <a:uFillTx/>
                <a:latin typeface="Arial Rounded MT Bold" pitchFamily="34" charset="0"/>
                <a:ea typeface="+mn-ea"/>
                <a:cs typeface="+mn-cs"/>
              </a:rPr>
              <a:t>8. Can such attachment (of cash, bank accounts and debtors) be undertaken pending the issuance of the SCN or the adjudication order?</a:t>
            </a:r>
            <a:endParaRPr kumimoji="0" lang="en-US" sz="3000" b="0" i="0" u="none" strike="noStrike" kern="1200" cap="none" spc="2" normalizeH="0" baseline="0" noProof="0" dirty="0">
              <a:ln>
                <a:noFill/>
              </a:ln>
              <a:solidFill>
                <a:srgbClr val="420F0F"/>
              </a:solidFill>
              <a:effectLst/>
              <a:uLnTx/>
              <a:uFillTx/>
              <a:latin typeface="Arial Rounded MT Bold" pitchFamily="34" charset="0"/>
              <a:ea typeface="+mn-ea"/>
              <a:cs typeface="+mn-cs"/>
            </a:endParaRPr>
          </a:p>
          <a:p>
            <a:pPr marL="0" marR="0" lvl="0" indent="0" algn="just" defTabSz="914400" rtl="0" eaLnBrk="1" fontAlgn="auto" latinLnBrk="0" hangingPunct="1">
              <a:lnSpc>
                <a:spcPct val="150000"/>
              </a:lnSpc>
              <a:spcBef>
                <a:spcPts val="0"/>
              </a:spcBef>
              <a:spcAft>
                <a:spcPts val="0"/>
              </a:spcAft>
              <a:buClrTx/>
              <a:buSzTx/>
              <a:buFontTx/>
              <a:buNone/>
              <a:tabLst/>
              <a:defRPr/>
            </a:pPr>
            <a:r>
              <a:rPr kumimoji="0" lang="en-IN" sz="3000" b="0" i="0" u="none" strike="noStrike" kern="1200" cap="none" spc="2" normalizeH="0" baseline="0" noProof="0" dirty="0">
                <a:ln>
                  <a:noFill/>
                </a:ln>
                <a:solidFill>
                  <a:srgbClr val="420F0F"/>
                </a:solidFill>
                <a:effectLst/>
                <a:uLnTx/>
                <a:uFillTx/>
                <a:latin typeface="Arial Rounded MT Bold" pitchFamily="34" charset="0"/>
                <a:ea typeface="+mn-ea"/>
                <a:cs typeface="+mn-cs"/>
              </a:rPr>
              <a:t>9. What are the alternative remedies in such cases?</a:t>
            </a:r>
            <a:endParaRPr kumimoji="0" lang="en-US" sz="3000" b="0" i="0" u="none" strike="noStrike" kern="1200" cap="none" spc="2" normalizeH="0" baseline="0" noProof="0" dirty="0">
              <a:ln>
                <a:noFill/>
              </a:ln>
              <a:solidFill>
                <a:srgbClr val="420F0F"/>
              </a:solidFill>
              <a:effectLst/>
              <a:uLnTx/>
              <a:uFillTx/>
              <a:latin typeface="Arial Rounded MT Bold" pitchFamily="34" charset="0"/>
              <a:ea typeface="+mn-ea"/>
              <a:cs typeface="+mn-cs"/>
            </a:endParaRPr>
          </a:p>
        </p:txBody>
      </p:sp>
    </p:spTree>
    <p:extLst>
      <p:ext uri="{BB962C8B-B14F-4D97-AF65-F5344CB8AC3E}">
        <p14:creationId xmlns:p14="http://schemas.microsoft.com/office/powerpoint/2010/main" val="11793494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D9D9D9"/>
        </a:solidFill>
        <a:effectLst/>
      </p:bgPr>
    </p:bg>
    <p:spTree>
      <p:nvGrpSpPr>
        <p:cNvPr id="1" name=""/>
        <p:cNvGrpSpPr/>
        <p:nvPr/>
      </p:nvGrpSpPr>
      <p:grpSpPr>
        <a:xfrm>
          <a:off x="0" y="0"/>
          <a:ext cx="0" cy="0"/>
          <a:chOff x="0" y="0"/>
          <a:chExt cx="0" cy="0"/>
        </a:xfrm>
      </p:grpSpPr>
      <p:grpSp>
        <p:nvGrpSpPr>
          <p:cNvPr id="18" name="Group 18">
            <a:extLst>
              <a:ext uri="{FF2B5EF4-FFF2-40B4-BE49-F238E27FC236}">
                <a16:creationId xmlns:a16="http://schemas.microsoft.com/office/drawing/2014/main" id="{902CDBC3-9CC2-6922-E086-EEC88D59AFF8}"/>
              </a:ext>
            </a:extLst>
          </p:cNvPr>
          <p:cNvGrpSpPr/>
          <p:nvPr/>
        </p:nvGrpSpPr>
        <p:grpSpPr>
          <a:xfrm rot="5400000">
            <a:off x="317" y="542"/>
            <a:ext cx="792232" cy="790965"/>
            <a:chOff x="0" y="0"/>
            <a:chExt cx="6350000" cy="6339840"/>
          </a:xfrm>
          <a:solidFill>
            <a:schemeClr val="accent2">
              <a:lumMod val="50000"/>
            </a:schemeClr>
          </a:solidFill>
        </p:grpSpPr>
        <p:sp>
          <p:nvSpPr>
            <p:cNvPr id="19" name="Freeform 19">
              <a:extLst>
                <a:ext uri="{FF2B5EF4-FFF2-40B4-BE49-F238E27FC236}">
                  <a16:creationId xmlns:a16="http://schemas.microsoft.com/office/drawing/2014/main" id="{6645BE0A-3C62-1705-9D91-151E5162121F}"/>
                </a:ext>
              </a:extLst>
            </p:cNvPr>
            <p:cNvSpPr/>
            <p:nvPr/>
          </p:nvSpPr>
          <p:spPr>
            <a:xfrm>
              <a:off x="0" y="0"/>
              <a:ext cx="6350000" cy="6339840"/>
            </a:xfrm>
            <a:custGeom>
              <a:avLst/>
              <a:gdLst/>
              <a:ahLst/>
              <a:cxnLst/>
              <a:rect l="l" t="t" r="r" b="b"/>
              <a:pathLst>
                <a:path w="6350000" h="6339840">
                  <a:moveTo>
                    <a:pt x="6350000" y="6339840"/>
                  </a:moveTo>
                  <a:lnTo>
                    <a:pt x="0" y="6339840"/>
                  </a:lnTo>
                  <a:lnTo>
                    <a:pt x="0" y="0"/>
                  </a:lnTo>
                  <a:lnTo>
                    <a:pt x="6350000" y="6339840"/>
                  </a:lnTo>
                  <a:close/>
                </a:path>
              </a:pathLst>
            </a:custGeom>
            <a:grpFill/>
          </p:spPr>
        </p:sp>
      </p:grpSp>
      <p:grpSp>
        <p:nvGrpSpPr>
          <p:cNvPr id="20" name="Group 20">
            <a:extLst>
              <a:ext uri="{FF2B5EF4-FFF2-40B4-BE49-F238E27FC236}">
                <a16:creationId xmlns:a16="http://schemas.microsoft.com/office/drawing/2014/main" id="{AA2B3AF0-4362-1B8F-1492-F835B421E9A1}"/>
              </a:ext>
            </a:extLst>
          </p:cNvPr>
          <p:cNvGrpSpPr/>
          <p:nvPr/>
        </p:nvGrpSpPr>
        <p:grpSpPr>
          <a:xfrm rot="-10800000">
            <a:off x="17498451" y="2087"/>
            <a:ext cx="791319" cy="790053"/>
            <a:chOff x="0" y="0"/>
            <a:chExt cx="6350000" cy="6339840"/>
          </a:xfrm>
          <a:solidFill>
            <a:schemeClr val="accent2">
              <a:lumMod val="50000"/>
            </a:schemeClr>
          </a:solidFill>
        </p:grpSpPr>
        <p:sp>
          <p:nvSpPr>
            <p:cNvPr id="21" name="Freeform 21">
              <a:extLst>
                <a:ext uri="{FF2B5EF4-FFF2-40B4-BE49-F238E27FC236}">
                  <a16:creationId xmlns:a16="http://schemas.microsoft.com/office/drawing/2014/main" id="{988215EA-224E-58C1-EED9-0190EC126C4F}"/>
                </a:ext>
              </a:extLst>
            </p:cNvPr>
            <p:cNvSpPr/>
            <p:nvPr/>
          </p:nvSpPr>
          <p:spPr>
            <a:xfrm>
              <a:off x="0" y="0"/>
              <a:ext cx="6350000" cy="6339840"/>
            </a:xfrm>
            <a:custGeom>
              <a:avLst/>
              <a:gdLst/>
              <a:ahLst/>
              <a:cxnLst/>
              <a:rect l="l" t="t" r="r" b="b"/>
              <a:pathLst>
                <a:path w="6350000" h="6339840">
                  <a:moveTo>
                    <a:pt x="6350000" y="6339840"/>
                  </a:moveTo>
                  <a:lnTo>
                    <a:pt x="0" y="6339840"/>
                  </a:lnTo>
                  <a:lnTo>
                    <a:pt x="0" y="0"/>
                  </a:lnTo>
                  <a:lnTo>
                    <a:pt x="6350000" y="6339840"/>
                  </a:lnTo>
                  <a:close/>
                </a:path>
              </a:pathLst>
            </a:custGeom>
            <a:grpFill/>
          </p:spPr>
        </p:sp>
      </p:grpSp>
      <p:grpSp>
        <p:nvGrpSpPr>
          <p:cNvPr id="22" name="Group 18">
            <a:extLst>
              <a:ext uri="{FF2B5EF4-FFF2-40B4-BE49-F238E27FC236}">
                <a16:creationId xmlns:a16="http://schemas.microsoft.com/office/drawing/2014/main" id="{2E0D90EE-EA3B-9F4B-65B7-87F5F2AC6051}"/>
              </a:ext>
            </a:extLst>
          </p:cNvPr>
          <p:cNvGrpSpPr/>
          <p:nvPr/>
        </p:nvGrpSpPr>
        <p:grpSpPr>
          <a:xfrm>
            <a:off x="-633" y="9487534"/>
            <a:ext cx="792232" cy="790965"/>
            <a:chOff x="0" y="0"/>
            <a:chExt cx="6350000" cy="6339840"/>
          </a:xfrm>
          <a:solidFill>
            <a:schemeClr val="accent2">
              <a:lumMod val="50000"/>
            </a:schemeClr>
          </a:solidFill>
        </p:grpSpPr>
        <p:sp>
          <p:nvSpPr>
            <p:cNvPr id="23" name="Freeform 19">
              <a:extLst>
                <a:ext uri="{FF2B5EF4-FFF2-40B4-BE49-F238E27FC236}">
                  <a16:creationId xmlns:a16="http://schemas.microsoft.com/office/drawing/2014/main" id="{8B616241-F7A1-4BCE-0318-0924106F39BA}"/>
                </a:ext>
              </a:extLst>
            </p:cNvPr>
            <p:cNvSpPr/>
            <p:nvPr/>
          </p:nvSpPr>
          <p:spPr>
            <a:xfrm>
              <a:off x="0" y="0"/>
              <a:ext cx="6350000" cy="6339840"/>
            </a:xfrm>
            <a:custGeom>
              <a:avLst/>
              <a:gdLst/>
              <a:ahLst/>
              <a:cxnLst/>
              <a:rect l="l" t="t" r="r" b="b"/>
              <a:pathLst>
                <a:path w="6350000" h="6339840">
                  <a:moveTo>
                    <a:pt x="6350000" y="6339840"/>
                  </a:moveTo>
                  <a:lnTo>
                    <a:pt x="0" y="6339840"/>
                  </a:lnTo>
                  <a:lnTo>
                    <a:pt x="0" y="0"/>
                  </a:lnTo>
                  <a:lnTo>
                    <a:pt x="6350000" y="6339840"/>
                  </a:lnTo>
                  <a:close/>
                </a:path>
              </a:pathLst>
            </a:custGeom>
            <a:grpFill/>
          </p:spPr>
        </p:sp>
      </p:grpSp>
      <p:grpSp>
        <p:nvGrpSpPr>
          <p:cNvPr id="24" name="Group 20">
            <a:extLst>
              <a:ext uri="{FF2B5EF4-FFF2-40B4-BE49-F238E27FC236}">
                <a16:creationId xmlns:a16="http://schemas.microsoft.com/office/drawing/2014/main" id="{9314A115-D698-9F3E-B334-174A6BBD8DFA}"/>
              </a:ext>
            </a:extLst>
          </p:cNvPr>
          <p:cNvGrpSpPr/>
          <p:nvPr/>
        </p:nvGrpSpPr>
        <p:grpSpPr>
          <a:xfrm rot="16200000">
            <a:off x="17497501" y="9489079"/>
            <a:ext cx="791319" cy="790053"/>
            <a:chOff x="0" y="0"/>
            <a:chExt cx="6350000" cy="6339840"/>
          </a:xfrm>
          <a:solidFill>
            <a:schemeClr val="accent2">
              <a:lumMod val="50000"/>
            </a:schemeClr>
          </a:solidFill>
        </p:grpSpPr>
        <p:sp>
          <p:nvSpPr>
            <p:cNvPr id="25" name="Freeform 21">
              <a:extLst>
                <a:ext uri="{FF2B5EF4-FFF2-40B4-BE49-F238E27FC236}">
                  <a16:creationId xmlns:a16="http://schemas.microsoft.com/office/drawing/2014/main" id="{70CDA034-0FB0-2F00-C3D5-D1C08D4F860B}"/>
                </a:ext>
              </a:extLst>
            </p:cNvPr>
            <p:cNvSpPr/>
            <p:nvPr/>
          </p:nvSpPr>
          <p:spPr>
            <a:xfrm>
              <a:off x="0" y="0"/>
              <a:ext cx="6350000" cy="6339840"/>
            </a:xfrm>
            <a:custGeom>
              <a:avLst/>
              <a:gdLst/>
              <a:ahLst/>
              <a:cxnLst/>
              <a:rect l="l" t="t" r="r" b="b"/>
              <a:pathLst>
                <a:path w="6350000" h="6339840">
                  <a:moveTo>
                    <a:pt x="6350000" y="6339840"/>
                  </a:moveTo>
                  <a:lnTo>
                    <a:pt x="0" y="6339840"/>
                  </a:lnTo>
                  <a:lnTo>
                    <a:pt x="0" y="0"/>
                  </a:lnTo>
                  <a:lnTo>
                    <a:pt x="6350000" y="6339840"/>
                  </a:lnTo>
                  <a:close/>
                </a:path>
              </a:pathLst>
            </a:custGeom>
            <a:grpFill/>
          </p:spPr>
        </p:sp>
      </p:grpSp>
      <p:grpSp>
        <p:nvGrpSpPr>
          <p:cNvPr id="26" name="Group 4">
            <a:extLst>
              <a:ext uri="{FF2B5EF4-FFF2-40B4-BE49-F238E27FC236}">
                <a16:creationId xmlns:a16="http://schemas.microsoft.com/office/drawing/2014/main" id="{F3849EF3-B23F-CA44-5198-93DA311C2DB5}"/>
              </a:ext>
            </a:extLst>
          </p:cNvPr>
          <p:cNvGrpSpPr/>
          <p:nvPr/>
        </p:nvGrpSpPr>
        <p:grpSpPr>
          <a:xfrm>
            <a:off x="1981200" y="2628900"/>
            <a:ext cx="14325600" cy="4814327"/>
            <a:chOff x="0" y="0"/>
            <a:chExt cx="3571203" cy="3257100"/>
          </a:xfrm>
        </p:grpSpPr>
        <p:sp>
          <p:nvSpPr>
            <p:cNvPr id="27" name="Freeform 5">
              <a:extLst>
                <a:ext uri="{FF2B5EF4-FFF2-40B4-BE49-F238E27FC236}">
                  <a16:creationId xmlns:a16="http://schemas.microsoft.com/office/drawing/2014/main" id="{89DEC34E-762E-50E4-8ED8-91DACBBD0826}"/>
                </a:ext>
              </a:extLst>
            </p:cNvPr>
            <p:cNvSpPr/>
            <p:nvPr/>
          </p:nvSpPr>
          <p:spPr>
            <a:xfrm>
              <a:off x="0" y="0"/>
              <a:ext cx="3571203" cy="3257100"/>
            </a:xfrm>
            <a:custGeom>
              <a:avLst/>
              <a:gdLst/>
              <a:ahLst/>
              <a:cxnLst/>
              <a:rect l="l" t="t" r="r" b="b"/>
              <a:pathLst>
                <a:path w="3571203" h="3257100">
                  <a:moveTo>
                    <a:pt x="3446743" y="3257100"/>
                  </a:moveTo>
                  <a:lnTo>
                    <a:pt x="124460" y="3257100"/>
                  </a:lnTo>
                  <a:cubicBezTo>
                    <a:pt x="55880" y="3257100"/>
                    <a:pt x="0" y="3201220"/>
                    <a:pt x="0" y="3132640"/>
                  </a:cubicBezTo>
                  <a:lnTo>
                    <a:pt x="0" y="124460"/>
                  </a:lnTo>
                  <a:cubicBezTo>
                    <a:pt x="0" y="55880"/>
                    <a:pt x="55880" y="0"/>
                    <a:pt x="124460" y="0"/>
                  </a:cubicBezTo>
                  <a:lnTo>
                    <a:pt x="3446743" y="0"/>
                  </a:lnTo>
                  <a:cubicBezTo>
                    <a:pt x="3515323" y="0"/>
                    <a:pt x="3571203" y="55880"/>
                    <a:pt x="3571203" y="124460"/>
                  </a:cubicBezTo>
                  <a:lnTo>
                    <a:pt x="3571203" y="3132640"/>
                  </a:lnTo>
                  <a:cubicBezTo>
                    <a:pt x="3571203" y="3201220"/>
                    <a:pt x="3515323" y="3257100"/>
                    <a:pt x="3446743" y="3257100"/>
                  </a:cubicBezTo>
                  <a:close/>
                </a:path>
              </a:pathLst>
            </a:custGeom>
            <a:solidFill>
              <a:srgbClr val="FFFFFF"/>
            </a:solidFill>
          </p:spPr>
        </p:sp>
      </p:grpSp>
      <p:sp>
        <p:nvSpPr>
          <p:cNvPr id="28" name="TextBox 10">
            <a:extLst>
              <a:ext uri="{FF2B5EF4-FFF2-40B4-BE49-F238E27FC236}">
                <a16:creationId xmlns:a16="http://schemas.microsoft.com/office/drawing/2014/main" id="{25F3D6FB-2BAB-9DE3-D760-DD9513A8214D}"/>
              </a:ext>
            </a:extLst>
          </p:cNvPr>
          <p:cNvSpPr txBox="1"/>
          <p:nvPr/>
        </p:nvSpPr>
        <p:spPr>
          <a:xfrm>
            <a:off x="2764210" y="3545006"/>
            <a:ext cx="12759580" cy="2966646"/>
          </a:xfrm>
          <a:prstGeom prst="rect">
            <a:avLst/>
          </a:prstGeom>
        </p:spPr>
        <p:txBody>
          <a:bodyPr wrap="square" lIns="0" tIns="0" rIns="0" bIns="0" rtlCol="0" anchor="t">
            <a:spAutoFit/>
          </a:bodyPr>
          <a:lstStyle/>
          <a:p>
            <a:pPr marL="0" marR="0" lvl="0" indent="0" algn="ctr" defTabSz="914400" rtl="0" eaLnBrk="1" fontAlgn="auto" latinLnBrk="0" hangingPunct="1">
              <a:lnSpc>
                <a:spcPts val="12059"/>
              </a:lnSpc>
              <a:spcBef>
                <a:spcPts val="0"/>
              </a:spcBef>
              <a:spcAft>
                <a:spcPts val="0"/>
              </a:spcAft>
              <a:buClrTx/>
              <a:buSzTx/>
              <a:buFontTx/>
              <a:buNone/>
              <a:tabLst/>
              <a:defRPr/>
            </a:pPr>
            <a:r>
              <a:rPr kumimoji="0" lang="en-US" sz="8000" b="1" i="0" u="none" strike="noStrike" kern="1200" cap="none" spc="-200" normalizeH="0" baseline="0" noProof="0" dirty="0">
                <a:ln>
                  <a:noFill/>
                </a:ln>
                <a:solidFill>
                  <a:srgbClr val="420F0F"/>
                </a:solidFill>
                <a:effectLst/>
                <a:uLnTx/>
                <a:uFillTx/>
                <a:latin typeface="MattAntique BT" pitchFamily="18" charset="0"/>
                <a:ea typeface="+mn-ea"/>
                <a:cs typeface="+mn-cs"/>
              </a:rPr>
              <a:t>Case Study 3 – ITC Reversal</a:t>
            </a:r>
            <a:endParaRPr kumimoji="0" lang="en-US" sz="8000" b="1" i="0" u="none" strike="noStrike" kern="1200" cap="none" spc="-20" normalizeH="0" baseline="0" noProof="0" dirty="0">
              <a:ln>
                <a:noFill/>
              </a:ln>
              <a:solidFill>
                <a:srgbClr val="420F0F"/>
              </a:solidFill>
              <a:effectLst/>
              <a:uLnTx/>
              <a:uFillTx/>
              <a:latin typeface="MattAntique BT" pitchFamily="18" charset="0"/>
              <a:ea typeface="+mn-ea"/>
              <a:cs typeface="+mn-cs"/>
            </a:endParaRPr>
          </a:p>
        </p:txBody>
      </p:sp>
    </p:spTree>
    <p:extLst>
      <p:ext uri="{BB962C8B-B14F-4D97-AF65-F5344CB8AC3E}">
        <p14:creationId xmlns:p14="http://schemas.microsoft.com/office/powerpoint/2010/main" val="361827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D9D9D9"/>
        </a:solidFill>
        <a:effectLst/>
      </p:bgPr>
    </p:bg>
    <p:spTree>
      <p:nvGrpSpPr>
        <p:cNvPr id="1" name=""/>
        <p:cNvGrpSpPr/>
        <p:nvPr/>
      </p:nvGrpSpPr>
      <p:grpSpPr>
        <a:xfrm>
          <a:off x="0" y="0"/>
          <a:ext cx="0" cy="0"/>
          <a:chOff x="0" y="0"/>
          <a:chExt cx="0" cy="0"/>
        </a:xfrm>
      </p:grpSpPr>
      <p:sp>
        <p:nvSpPr>
          <p:cNvPr id="2" name="AutoShape 2"/>
          <p:cNvSpPr/>
          <p:nvPr/>
        </p:nvSpPr>
        <p:spPr>
          <a:xfrm>
            <a:off x="993491" y="1790700"/>
            <a:ext cx="9293775" cy="0"/>
          </a:xfrm>
          <a:prstGeom prst="line">
            <a:avLst/>
          </a:prstGeom>
          <a:ln w="28575" cap="flat">
            <a:solidFill>
              <a:srgbClr val="000000"/>
            </a:solidFill>
            <a:prstDash val="solid"/>
            <a:headEnd type="none" w="sm" len="sm"/>
            <a:tailEnd type="none" w="sm" len="sm"/>
          </a:ln>
        </p:spPr>
      </p:sp>
      <p:sp>
        <p:nvSpPr>
          <p:cNvPr id="3" name="AutoShape 3"/>
          <p:cNvSpPr/>
          <p:nvPr/>
        </p:nvSpPr>
        <p:spPr>
          <a:xfrm>
            <a:off x="6347659" y="9824020"/>
            <a:ext cx="9293775" cy="0"/>
          </a:xfrm>
          <a:prstGeom prst="line">
            <a:avLst/>
          </a:prstGeom>
          <a:ln w="28575" cap="flat">
            <a:solidFill>
              <a:srgbClr val="420F0F"/>
            </a:solidFill>
            <a:prstDash val="solid"/>
            <a:headEnd type="none" w="sm" len="sm"/>
            <a:tailEnd type="none" w="sm" len="sm"/>
          </a:ln>
        </p:spPr>
      </p:sp>
      <p:sp>
        <p:nvSpPr>
          <p:cNvPr id="4" name="TextBox 4"/>
          <p:cNvSpPr txBox="1"/>
          <p:nvPr/>
        </p:nvSpPr>
        <p:spPr>
          <a:xfrm>
            <a:off x="1028700" y="104775"/>
            <a:ext cx="13002083" cy="1381125"/>
          </a:xfrm>
          <a:prstGeom prst="rect">
            <a:avLst/>
          </a:prstGeom>
        </p:spPr>
        <p:txBody>
          <a:bodyPr lIns="0" tIns="0" rIns="0" bIns="0" rtlCol="0" anchor="t">
            <a:spAutoFit/>
          </a:bodyPr>
          <a:lstStyle/>
          <a:p>
            <a:pPr marL="0" marR="0" lvl="0" indent="0" algn="l" defTabSz="914400" rtl="0" eaLnBrk="1" fontAlgn="auto" latinLnBrk="0" hangingPunct="1">
              <a:lnSpc>
                <a:spcPts val="12059"/>
              </a:lnSpc>
              <a:spcBef>
                <a:spcPts val="0"/>
              </a:spcBef>
              <a:spcAft>
                <a:spcPts val="0"/>
              </a:spcAft>
              <a:buClrTx/>
              <a:buSzTx/>
              <a:buFontTx/>
              <a:buNone/>
              <a:tabLst/>
              <a:defRPr/>
            </a:pPr>
            <a:r>
              <a:rPr kumimoji="0" lang="en-US" sz="6000" b="1" i="0" u="none" strike="noStrike" kern="1200" cap="none" spc="-200" normalizeH="0" baseline="0" noProof="0" dirty="0">
                <a:ln>
                  <a:noFill/>
                </a:ln>
                <a:solidFill>
                  <a:srgbClr val="420F0F"/>
                </a:solidFill>
                <a:effectLst/>
                <a:uLnTx/>
                <a:uFillTx/>
                <a:latin typeface="MattAntique BT" pitchFamily="18" charset="0"/>
                <a:ea typeface="+mn-ea"/>
                <a:cs typeface="+mn-cs"/>
              </a:rPr>
              <a:t>Facts of the Case</a:t>
            </a:r>
          </a:p>
        </p:txBody>
      </p:sp>
      <p:sp>
        <p:nvSpPr>
          <p:cNvPr id="7" name="TextBox 7"/>
          <p:cNvSpPr txBox="1"/>
          <p:nvPr/>
        </p:nvSpPr>
        <p:spPr>
          <a:xfrm>
            <a:off x="1028372" y="1797840"/>
            <a:ext cx="16532509" cy="6836039"/>
          </a:xfrm>
          <a:prstGeom prst="rect">
            <a:avLst/>
          </a:prstGeom>
        </p:spPr>
        <p:txBody>
          <a:bodyPr wrap="square" lIns="0" tIns="0" rIns="0" bIns="0" rtlCol="0" anchor="t">
            <a:spAutoFit/>
          </a:bodyPr>
          <a:lstStyle/>
          <a:p>
            <a:pPr lvl="0" indent="-342900" algn="just">
              <a:lnSpc>
                <a:spcPct val="150000"/>
              </a:lnSpc>
              <a:buFont typeface="+mj-lt"/>
              <a:buAutoNum type="alphaLcParenBoth"/>
            </a:pPr>
            <a:r>
              <a:rPr lang="en-IN" sz="3000" spc="2" dirty="0">
                <a:solidFill>
                  <a:srgbClr val="420F0F"/>
                </a:solidFill>
                <a:latin typeface="Arial Rounded MT Bold" pitchFamily="34" charset="0"/>
              </a:rPr>
              <a:t>The company M/s. X is engaged in the manufacture and sale of </a:t>
            </a:r>
            <a:r>
              <a:rPr lang="en-IN" sz="3000" spc="2" dirty="0" err="1">
                <a:solidFill>
                  <a:srgbClr val="420F0F"/>
                </a:solidFill>
                <a:latin typeface="Arial Rounded MT Bold" pitchFamily="34" charset="0"/>
              </a:rPr>
              <a:t>Bournvita</a:t>
            </a:r>
            <a:r>
              <a:rPr lang="en-IN" sz="3000" spc="2" dirty="0">
                <a:solidFill>
                  <a:srgbClr val="420F0F"/>
                </a:solidFill>
                <a:latin typeface="Arial Rounded MT Bold" pitchFamily="34" charset="0"/>
              </a:rPr>
              <a:t>. They have floated the scheme for dealers under which the dealer is entitled to receive refrigerator, television, microwave-oven and other items depending upon the quantum of sale achieved by them. M/s. X has procured these items and availed the credit and have supplied these items to the dealer asper the eligibility given in the circular. The department is proposing to deny the credit on these items. M/s. X has approached you for advice.</a:t>
            </a:r>
            <a:endParaRPr lang="en-US" sz="3000" spc="2" dirty="0">
              <a:solidFill>
                <a:srgbClr val="420F0F"/>
              </a:solidFill>
              <a:latin typeface="Arial Rounded MT Bold" pitchFamily="34" charset="0"/>
            </a:endParaRPr>
          </a:p>
          <a:p>
            <a:pPr>
              <a:lnSpc>
                <a:spcPct val="150000"/>
              </a:lnSpc>
            </a:pPr>
            <a:r>
              <a:rPr lang="en-IN" sz="3000" spc="2" dirty="0">
                <a:solidFill>
                  <a:srgbClr val="420F0F"/>
                </a:solidFill>
                <a:latin typeface="Arial Rounded MT Bold" pitchFamily="34" charset="0"/>
              </a:rPr>
              <a:t>Would your answer be different if there is no scheme floated by M/s. X for providing these items to dealer before supply of materials? However, the company subsequently decides to provide the items as a measure of good will.</a:t>
            </a:r>
          </a:p>
        </p:txBody>
      </p:sp>
    </p:spTree>
    <p:extLst>
      <p:ext uri="{BB962C8B-B14F-4D97-AF65-F5344CB8AC3E}">
        <p14:creationId xmlns:p14="http://schemas.microsoft.com/office/powerpoint/2010/main" val="35936894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D9D9D9"/>
        </a:solidFill>
        <a:effectLst/>
      </p:bgPr>
    </p:bg>
    <p:spTree>
      <p:nvGrpSpPr>
        <p:cNvPr id="1" name=""/>
        <p:cNvGrpSpPr/>
        <p:nvPr/>
      </p:nvGrpSpPr>
      <p:grpSpPr>
        <a:xfrm>
          <a:off x="0" y="0"/>
          <a:ext cx="0" cy="0"/>
          <a:chOff x="0" y="0"/>
          <a:chExt cx="0" cy="0"/>
        </a:xfrm>
      </p:grpSpPr>
      <p:sp>
        <p:nvSpPr>
          <p:cNvPr id="2" name="AutoShape 2"/>
          <p:cNvSpPr/>
          <p:nvPr/>
        </p:nvSpPr>
        <p:spPr>
          <a:xfrm>
            <a:off x="993491" y="1790700"/>
            <a:ext cx="9293775" cy="0"/>
          </a:xfrm>
          <a:prstGeom prst="line">
            <a:avLst/>
          </a:prstGeom>
          <a:ln w="28575" cap="flat">
            <a:solidFill>
              <a:srgbClr val="000000"/>
            </a:solidFill>
            <a:prstDash val="solid"/>
            <a:headEnd type="none" w="sm" len="sm"/>
            <a:tailEnd type="none" w="sm" len="sm"/>
          </a:ln>
        </p:spPr>
      </p:sp>
      <p:sp>
        <p:nvSpPr>
          <p:cNvPr id="3" name="AutoShape 3"/>
          <p:cNvSpPr/>
          <p:nvPr/>
        </p:nvSpPr>
        <p:spPr>
          <a:xfrm>
            <a:off x="6347659" y="9824020"/>
            <a:ext cx="9293775" cy="0"/>
          </a:xfrm>
          <a:prstGeom prst="line">
            <a:avLst/>
          </a:prstGeom>
          <a:ln w="28575" cap="flat">
            <a:solidFill>
              <a:srgbClr val="420F0F"/>
            </a:solidFill>
            <a:prstDash val="solid"/>
            <a:headEnd type="none" w="sm" len="sm"/>
            <a:tailEnd type="none" w="sm" len="sm"/>
          </a:ln>
        </p:spPr>
      </p:sp>
      <p:sp>
        <p:nvSpPr>
          <p:cNvPr id="4" name="TextBox 4"/>
          <p:cNvSpPr txBox="1"/>
          <p:nvPr/>
        </p:nvSpPr>
        <p:spPr>
          <a:xfrm>
            <a:off x="1028700" y="104775"/>
            <a:ext cx="13002083" cy="1381125"/>
          </a:xfrm>
          <a:prstGeom prst="rect">
            <a:avLst/>
          </a:prstGeom>
        </p:spPr>
        <p:txBody>
          <a:bodyPr lIns="0" tIns="0" rIns="0" bIns="0" rtlCol="0" anchor="t">
            <a:spAutoFit/>
          </a:bodyPr>
          <a:lstStyle/>
          <a:p>
            <a:pPr marL="0" marR="0" lvl="0" indent="0" algn="l" defTabSz="914400" rtl="0" eaLnBrk="1" fontAlgn="auto" latinLnBrk="0" hangingPunct="1">
              <a:lnSpc>
                <a:spcPts val="12059"/>
              </a:lnSpc>
              <a:spcBef>
                <a:spcPts val="0"/>
              </a:spcBef>
              <a:spcAft>
                <a:spcPts val="0"/>
              </a:spcAft>
              <a:buClrTx/>
              <a:buSzTx/>
              <a:buFontTx/>
              <a:buNone/>
              <a:tabLst/>
              <a:defRPr/>
            </a:pPr>
            <a:r>
              <a:rPr kumimoji="0" lang="en-US" sz="6000" b="1" i="0" u="none" strike="noStrike" kern="1200" cap="none" spc="-200" normalizeH="0" baseline="0" noProof="0" dirty="0">
                <a:ln>
                  <a:noFill/>
                </a:ln>
                <a:solidFill>
                  <a:srgbClr val="420F0F"/>
                </a:solidFill>
                <a:effectLst/>
                <a:uLnTx/>
                <a:uFillTx/>
                <a:latin typeface="MattAntique BT" pitchFamily="18" charset="0"/>
                <a:ea typeface="+mn-ea"/>
                <a:cs typeface="+mn-cs"/>
              </a:rPr>
              <a:t>Facts of the Case</a:t>
            </a:r>
          </a:p>
        </p:txBody>
      </p:sp>
      <p:sp>
        <p:nvSpPr>
          <p:cNvPr id="7" name="TextBox 7"/>
          <p:cNvSpPr txBox="1"/>
          <p:nvPr/>
        </p:nvSpPr>
        <p:spPr>
          <a:xfrm>
            <a:off x="1028372" y="1797840"/>
            <a:ext cx="16532509" cy="4066049"/>
          </a:xfrm>
          <a:prstGeom prst="rect">
            <a:avLst/>
          </a:prstGeom>
        </p:spPr>
        <p:txBody>
          <a:bodyPr wrap="square" lIns="0" tIns="0" rIns="0" bIns="0" rtlCol="0" anchor="t">
            <a:spAutoFit/>
          </a:bodyPr>
          <a:lstStyle/>
          <a:p>
            <a:pPr lvl="0" algn="just">
              <a:lnSpc>
                <a:spcPct val="150000"/>
              </a:lnSpc>
              <a:spcAft>
                <a:spcPts val="0"/>
              </a:spcAft>
            </a:pPr>
            <a:r>
              <a:rPr lang="en-IN" sz="3000" spc="2" dirty="0">
                <a:solidFill>
                  <a:srgbClr val="420F0F"/>
                </a:solidFill>
                <a:latin typeface="Arial Rounded MT Bold" pitchFamily="34" charset="0"/>
              </a:rPr>
              <a:t>(b) Mr. Mukesh, a self-employed software professional, has purchased a laptop worth Rs. 1 Lac plus GST and a mobile phone worth Rs. 1 Lac plus GST under a Tax invoice. In his books of accounts he has capitalized the assets net of GST and has taken ITC of the GST purchased. He disallows 20%of the depreciation and repairs for computing profits and gains of business under the Income-tax Act, 1961 as being expenditure incurred for personal use. How much ITC would be available to Mr. Mukesh?</a:t>
            </a:r>
            <a:endParaRPr lang="en-US" sz="3000" spc="2" dirty="0">
              <a:solidFill>
                <a:srgbClr val="420F0F"/>
              </a:solidFill>
              <a:latin typeface="Arial Rounded MT Bold" pitchFamily="34" charset="0"/>
            </a:endParaRPr>
          </a:p>
        </p:txBody>
      </p:sp>
    </p:spTree>
    <p:extLst>
      <p:ext uri="{BB962C8B-B14F-4D97-AF65-F5344CB8AC3E}">
        <p14:creationId xmlns:p14="http://schemas.microsoft.com/office/powerpoint/2010/main" val="20934975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D9D9D9"/>
        </a:solidFill>
        <a:effectLst/>
      </p:bgPr>
    </p:bg>
    <p:spTree>
      <p:nvGrpSpPr>
        <p:cNvPr id="1" name=""/>
        <p:cNvGrpSpPr/>
        <p:nvPr/>
      </p:nvGrpSpPr>
      <p:grpSpPr>
        <a:xfrm>
          <a:off x="0" y="0"/>
          <a:ext cx="0" cy="0"/>
          <a:chOff x="0" y="0"/>
          <a:chExt cx="0" cy="0"/>
        </a:xfrm>
      </p:grpSpPr>
      <p:sp>
        <p:nvSpPr>
          <p:cNvPr id="2" name="AutoShape 2"/>
          <p:cNvSpPr/>
          <p:nvPr/>
        </p:nvSpPr>
        <p:spPr>
          <a:xfrm>
            <a:off x="993491" y="1790700"/>
            <a:ext cx="9293775" cy="0"/>
          </a:xfrm>
          <a:prstGeom prst="line">
            <a:avLst/>
          </a:prstGeom>
          <a:ln w="28575" cap="flat">
            <a:solidFill>
              <a:srgbClr val="000000"/>
            </a:solidFill>
            <a:prstDash val="solid"/>
            <a:headEnd type="none" w="sm" len="sm"/>
            <a:tailEnd type="none" w="sm" len="sm"/>
          </a:ln>
        </p:spPr>
      </p:sp>
      <p:sp>
        <p:nvSpPr>
          <p:cNvPr id="3" name="AutoShape 3"/>
          <p:cNvSpPr/>
          <p:nvPr/>
        </p:nvSpPr>
        <p:spPr>
          <a:xfrm>
            <a:off x="6347659" y="9824020"/>
            <a:ext cx="9293775" cy="0"/>
          </a:xfrm>
          <a:prstGeom prst="line">
            <a:avLst/>
          </a:prstGeom>
          <a:ln w="28575" cap="flat">
            <a:solidFill>
              <a:srgbClr val="420F0F"/>
            </a:solidFill>
            <a:prstDash val="solid"/>
            <a:headEnd type="none" w="sm" len="sm"/>
            <a:tailEnd type="none" w="sm" len="sm"/>
          </a:ln>
        </p:spPr>
      </p:sp>
      <p:sp>
        <p:nvSpPr>
          <p:cNvPr id="4" name="TextBox 4"/>
          <p:cNvSpPr txBox="1"/>
          <p:nvPr/>
        </p:nvSpPr>
        <p:spPr>
          <a:xfrm>
            <a:off x="1028700" y="104775"/>
            <a:ext cx="13002083" cy="1381125"/>
          </a:xfrm>
          <a:prstGeom prst="rect">
            <a:avLst/>
          </a:prstGeom>
        </p:spPr>
        <p:txBody>
          <a:bodyPr lIns="0" tIns="0" rIns="0" bIns="0" rtlCol="0" anchor="t">
            <a:spAutoFit/>
          </a:bodyPr>
          <a:lstStyle/>
          <a:p>
            <a:pPr marL="0" marR="0" lvl="0" indent="0" algn="l" defTabSz="914400" rtl="0" eaLnBrk="1" fontAlgn="auto" latinLnBrk="0" hangingPunct="1">
              <a:lnSpc>
                <a:spcPts val="12059"/>
              </a:lnSpc>
              <a:spcBef>
                <a:spcPts val="0"/>
              </a:spcBef>
              <a:spcAft>
                <a:spcPts val="0"/>
              </a:spcAft>
              <a:buClrTx/>
              <a:buSzTx/>
              <a:buFontTx/>
              <a:buNone/>
              <a:tabLst/>
              <a:defRPr/>
            </a:pPr>
            <a:r>
              <a:rPr kumimoji="0" lang="en-US" sz="6000" b="1" i="0" u="none" strike="noStrike" kern="1200" cap="none" spc="-200" normalizeH="0" baseline="0" noProof="0" dirty="0">
                <a:ln>
                  <a:noFill/>
                </a:ln>
                <a:solidFill>
                  <a:srgbClr val="420F0F"/>
                </a:solidFill>
                <a:effectLst/>
                <a:uLnTx/>
                <a:uFillTx/>
                <a:latin typeface="MattAntique BT" pitchFamily="18" charset="0"/>
                <a:ea typeface="+mn-ea"/>
                <a:cs typeface="+mn-cs"/>
              </a:rPr>
              <a:t>Facts of the Case</a:t>
            </a:r>
          </a:p>
        </p:txBody>
      </p:sp>
      <p:sp>
        <p:nvSpPr>
          <p:cNvPr id="7" name="TextBox 7"/>
          <p:cNvSpPr txBox="1"/>
          <p:nvPr/>
        </p:nvSpPr>
        <p:spPr>
          <a:xfrm>
            <a:off x="1028372" y="1797840"/>
            <a:ext cx="16532509" cy="6836039"/>
          </a:xfrm>
          <a:prstGeom prst="rect">
            <a:avLst/>
          </a:prstGeom>
        </p:spPr>
        <p:txBody>
          <a:bodyPr wrap="square" lIns="0" tIns="0" rIns="0" bIns="0" rtlCol="0" anchor="t">
            <a:spAutoFit/>
          </a:bodyPr>
          <a:lstStyle/>
          <a:p>
            <a:pPr lvl="0" algn="just">
              <a:lnSpc>
                <a:spcPct val="150000"/>
              </a:lnSpc>
              <a:spcAft>
                <a:spcPts val="0"/>
              </a:spcAft>
            </a:pPr>
            <a:r>
              <a:rPr lang="en-IN" sz="3000" spc="2" dirty="0">
                <a:solidFill>
                  <a:srgbClr val="420F0F"/>
                </a:solidFill>
                <a:latin typeface="Arial Rounded MT Bold" pitchFamily="34" charset="0"/>
              </a:rPr>
              <a:t>(c) ST Ltd. supplies exempt goods and taxable goods. The goods are stored in a common warehouse which it has taken on rent under one agreement for which it receives a single invoice from the landlord indicating a single amount as rent. Both the goods are, however, stored in earmarked areas and never mixed. The taxable goods occupy 95% of the area and the exempt goods occupy 5% of the area. However, due to high unit price of the exempt goods, the turnover of exempt goods constitute 40% of the turnover. ST Ltd. has apportioned the ITC on rent for each invoice based on area basis and taken the resultant ITC attributable to taxable goods. The tax officer has questioned this method of apportionment and contends that it is not in line with rule 42 which prescribes a turnover basis of apportionment.</a:t>
            </a:r>
            <a:endParaRPr lang="en-US" sz="3000" spc="2" dirty="0">
              <a:solidFill>
                <a:srgbClr val="420F0F"/>
              </a:solidFill>
              <a:latin typeface="Arial Rounded MT Bold" pitchFamily="34" charset="0"/>
            </a:endParaRPr>
          </a:p>
        </p:txBody>
      </p:sp>
    </p:spTree>
    <p:extLst>
      <p:ext uri="{BB962C8B-B14F-4D97-AF65-F5344CB8AC3E}">
        <p14:creationId xmlns:p14="http://schemas.microsoft.com/office/powerpoint/2010/main" val="29460799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D9D9D9"/>
        </a:solidFill>
        <a:effectLst/>
      </p:bgPr>
    </p:bg>
    <p:spTree>
      <p:nvGrpSpPr>
        <p:cNvPr id="1" name=""/>
        <p:cNvGrpSpPr/>
        <p:nvPr/>
      </p:nvGrpSpPr>
      <p:grpSpPr>
        <a:xfrm>
          <a:off x="0" y="0"/>
          <a:ext cx="0" cy="0"/>
          <a:chOff x="0" y="0"/>
          <a:chExt cx="0" cy="0"/>
        </a:xfrm>
      </p:grpSpPr>
      <p:sp>
        <p:nvSpPr>
          <p:cNvPr id="2" name="AutoShape 2"/>
          <p:cNvSpPr/>
          <p:nvPr/>
        </p:nvSpPr>
        <p:spPr>
          <a:xfrm>
            <a:off x="993491" y="1790700"/>
            <a:ext cx="9293775" cy="0"/>
          </a:xfrm>
          <a:prstGeom prst="line">
            <a:avLst/>
          </a:prstGeom>
          <a:ln w="28575" cap="flat">
            <a:solidFill>
              <a:srgbClr val="000000"/>
            </a:solidFill>
            <a:prstDash val="solid"/>
            <a:headEnd type="none" w="sm" len="sm"/>
            <a:tailEnd type="none" w="sm" len="sm"/>
          </a:ln>
        </p:spPr>
      </p:sp>
      <p:sp>
        <p:nvSpPr>
          <p:cNvPr id="3" name="AutoShape 3"/>
          <p:cNvSpPr/>
          <p:nvPr/>
        </p:nvSpPr>
        <p:spPr>
          <a:xfrm>
            <a:off x="6347659" y="9824020"/>
            <a:ext cx="9293775" cy="0"/>
          </a:xfrm>
          <a:prstGeom prst="line">
            <a:avLst/>
          </a:prstGeom>
          <a:ln w="28575" cap="flat">
            <a:solidFill>
              <a:srgbClr val="420F0F"/>
            </a:solidFill>
            <a:prstDash val="solid"/>
            <a:headEnd type="none" w="sm" len="sm"/>
            <a:tailEnd type="none" w="sm" len="sm"/>
          </a:ln>
        </p:spPr>
      </p:sp>
      <p:sp>
        <p:nvSpPr>
          <p:cNvPr id="4" name="TextBox 4"/>
          <p:cNvSpPr txBox="1"/>
          <p:nvPr/>
        </p:nvSpPr>
        <p:spPr>
          <a:xfrm>
            <a:off x="1028700" y="104775"/>
            <a:ext cx="13002083" cy="1381125"/>
          </a:xfrm>
          <a:prstGeom prst="rect">
            <a:avLst/>
          </a:prstGeom>
        </p:spPr>
        <p:txBody>
          <a:bodyPr lIns="0" tIns="0" rIns="0" bIns="0" rtlCol="0" anchor="t">
            <a:spAutoFit/>
          </a:bodyPr>
          <a:lstStyle/>
          <a:p>
            <a:pPr marL="0" marR="0" lvl="0" indent="0" algn="l" defTabSz="914400" rtl="0" eaLnBrk="1" fontAlgn="auto" latinLnBrk="0" hangingPunct="1">
              <a:lnSpc>
                <a:spcPts val="12059"/>
              </a:lnSpc>
              <a:spcBef>
                <a:spcPts val="0"/>
              </a:spcBef>
              <a:spcAft>
                <a:spcPts val="0"/>
              </a:spcAft>
              <a:buClrTx/>
              <a:buSzTx/>
              <a:buFontTx/>
              <a:buNone/>
              <a:tabLst/>
              <a:defRPr/>
            </a:pPr>
            <a:r>
              <a:rPr kumimoji="0" lang="en-US" sz="6000" b="1" i="0" u="none" strike="noStrike" kern="1200" cap="none" spc="-200" normalizeH="0" baseline="0" noProof="0" dirty="0">
                <a:ln>
                  <a:noFill/>
                </a:ln>
                <a:solidFill>
                  <a:srgbClr val="420F0F"/>
                </a:solidFill>
                <a:effectLst/>
                <a:uLnTx/>
                <a:uFillTx/>
                <a:latin typeface="MattAntique BT" pitchFamily="18" charset="0"/>
                <a:ea typeface="+mn-ea"/>
                <a:cs typeface="+mn-cs"/>
              </a:rPr>
              <a:t>Facts of the Case</a:t>
            </a:r>
          </a:p>
        </p:txBody>
      </p:sp>
      <p:sp>
        <p:nvSpPr>
          <p:cNvPr id="7" name="TextBox 7"/>
          <p:cNvSpPr txBox="1"/>
          <p:nvPr/>
        </p:nvSpPr>
        <p:spPr>
          <a:xfrm>
            <a:off x="1028372" y="1797840"/>
            <a:ext cx="16532509" cy="4066049"/>
          </a:xfrm>
          <a:prstGeom prst="rect">
            <a:avLst/>
          </a:prstGeom>
        </p:spPr>
        <p:txBody>
          <a:bodyPr wrap="square" lIns="0" tIns="0" rIns="0" bIns="0" rtlCol="0" anchor="t">
            <a:spAutoFit/>
          </a:bodyPr>
          <a:lstStyle/>
          <a:p>
            <a:pPr marL="457200" marR="0" lvl="0" indent="-457200" algn="just" defTabSz="914400" rtl="0" eaLnBrk="1" fontAlgn="auto" latinLnBrk="0" hangingPunct="1">
              <a:lnSpc>
                <a:spcPct val="150000"/>
              </a:lnSpc>
              <a:spcBef>
                <a:spcPts val="0"/>
              </a:spcBef>
              <a:spcAft>
                <a:spcPts val="0"/>
              </a:spcAft>
              <a:buClrTx/>
              <a:buSzTx/>
              <a:buFont typeface="Wingdings" panose="05000000000000000000" pitchFamily="2" charset="2"/>
              <a:buChar char="q"/>
              <a:tabLst/>
              <a:defRPr/>
            </a:pPr>
            <a:r>
              <a:rPr kumimoji="0" lang="en-IN" sz="3000" b="0" i="0" u="none" strike="noStrike" kern="1200" cap="none" spc="2" normalizeH="0" baseline="0" noProof="0" dirty="0">
                <a:ln>
                  <a:noFill/>
                </a:ln>
                <a:solidFill>
                  <a:srgbClr val="420F0F"/>
                </a:solidFill>
                <a:effectLst/>
                <a:uLnTx/>
                <a:uFillTx/>
                <a:latin typeface="Arial Rounded MT Bold" pitchFamily="34" charset="0"/>
                <a:ea typeface="+mn-ea"/>
                <a:cs typeface="+mn-cs"/>
              </a:rPr>
              <a:t>Issues for Deliberation:</a:t>
            </a:r>
            <a:endParaRPr kumimoji="0" lang="en-US" sz="3000" b="0" i="0" u="none" strike="noStrike" kern="1200" cap="none" spc="2" normalizeH="0" baseline="0" noProof="0" dirty="0">
              <a:ln>
                <a:noFill/>
              </a:ln>
              <a:solidFill>
                <a:srgbClr val="420F0F"/>
              </a:solidFill>
              <a:effectLst/>
              <a:uLnTx/>
              <a:uFillTx/>
              <a:latin typeface="Arial Rounded MT Bold" pitchFamily="34" charset="0"/>
              <a:ea typeface="+mn-ea"/>
              <a:cs typeface="+mn-cs"/>
            </a:endParaRPr>
          </a:p>
          <a:p>
            <a:pPr marL="457200" marR="0" lvl="0" indent="0" algn="just" defTabSz="914400" rtl="0" eaLnBrk="1" fontAlgn="auto" latinLnBrk="0" hangingPunct="1">
              <a:lnSpc>
                <a:spcPct val="150000"/>
              </a:lnSpc>
              <a:spcBef>
                <a:spcPts val="0"/>
              </a:spcBef>
              <a:spcAft>
                <a:spcPts val="0"/>
              </a:spcAft>
              <a:buClrTx/>
              <a:buSzTx/>
              <a:buFontTx/>
              <a:buNone/>
              <a:tabLst/>
              <a:defRPr/>
            </a:pPr>
            <a:r>
              <a:rPr kumimoji="0" lang="en-IN" sz="3000" b="0" i="0" u="none" strike="noStrike" kern="1200" cap="none" spc="2" normalizeH="0" baseline="0" noProof="0" dirty="0">
                <a:ln>
                  <a:noFill/>
                </a:ln>
                <a:solidFill>
                  <a:srgbClr val="420F0F"/>
                </a:solidFill>
                <a:effectLst/>
                <a:uLnTx/>
                <a:uFillTx/>
                <a:latin typeface="Arial Rounded MT Bold" pitchFamily="34" charset="0"/>
                <a:ea typeface="+mn-ea"/>
                <a:cs typeface="+mn-cs"/>
              </a:rPr>
              <a:t>Rule 42 provides statutory formula for working out non-eligible ITC pertaining to exempt supply.</a:t>
            </a:r>
            <a:endParaRPr kumimoji="0" lang="en-US" sz="3000" b="0" i="0" u="none" strike="noStrike" kern="1200" cap="none" spc="2" normalizeH="0" baseline="0" noProof="0" dirty="0">
              <a:ln>
                <a:noFill/>
              </a:ln>
              <a:solidFill>
                <a:srgbClr val="420F0F"/>
              </a:solidFill>
              <a:effectLst/>
              <a:uLnTx/>
              <a:uFillTx/>
              <a:latin typeface="Arial Rounded MT Bold" pitchFamily="34" charset="0"/>
              <a:ea typeface="+mn-ea"/>
              <a:cs typeface="+mn-cs"/>
            </a:endParaRPr>
          </a:p>
          <a:p>
            <a:pPr marL="457200" marR="0" lvl="0" indent="0" algn="just" defTabSz="914400" rtl="0" eaLnBrk="1" fontAlgn="auto" latinLnBrk="0" hangingPunct="1">
              <a:lnSpc>
                <a:spcPct val="150000"/>
              </a:lnSpc>
              <a:spcBef>
                <a:spcPts val="0"/>
              </a:spcBef>
              <a:spcAft>
                <a:spcPts val="0"/>
              </a:spcAft>
              <a:buClrTx/>
              <a:buSzTx/>
              <a:buFontTx/>
              <a:buNone/>
              <a:tabLst/>
              <a:defRPr/>
            </a:pPr>
            <a:r>
              <a:rPr kumimoji="0" lang="en-IN" sz="3000" b="0" i="0" u="none" strike="noStrike" kern="1200" cap="none" spc="2" normalizeH="0" baseline="0" noProof="0" dirty="0">
                <a:ln>
                  <a:noFill/>
                </a:ln>
                <a:solidFill>
                  <a:srgbClr val="420F0F"/>
                </a:solidFill>
                <a:effectLst/>
                <a:uLnTx/>
                <a:uFillTx/>
                <a:latin typeface="Arial Rounded MT Bold" pitchFamily="34" charset="0"/>
                <a:ea typeface="+mn-ea"/>
                <a:cs typeface="+mn-cs"/>
              </a:rPr>
              <a:t>It does not specifically permit apportionment of input tax credit based on scientific or reasonable basis. In view of this, whether ST Ltd. is justified in following apportionment based formula for reversal of ITC attributable to exempt supply?</a:t>
            </a:r>
            <a:endParaRPr kumimoji="0" lang="en-US" sz="3000" b="0" i="0" u="none" strike="noStrike" kern="1200" cap="none" spc="2" normalizeH="0" baseline="0" noProof="0" dirty="0">
              <a:ln>
                <a:noFill/>
              </a:ln>
              <a:solidFill>
                <a:srgbClr val="420F0F"/>
              </a:solidFill>
              <a:effectLst/>
              <a:uLnTx/>
              <a:uFillTx/>
              <a:latin typeface="Arial Rounded MT Bold" pitchFamily="34" charset="0"/>
              <a:ea typeface="+mn-ea"/>
              <a:cs typeface="+mn-cs"/>
            </a:endParaRPr>
          </a:p>
        </p:txBody>
      </p:sp>
    </p:spTree>
    <p:extLst>
      <p:ext uri="{BB962C8B-B14F-4D97-AF65-F5344CB8AC3E}">
        <p14:creationId xmlns:p14="http://schemas.microsoft.com/office/powerpoint/2010/main" val="30058288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D9D9D9"/>
        </a:solidFill>
        <a:effectLst/>
      </p:bgPr>
    </p:bg>
    <p:spTree>
      <p:nvGrpSpPr>
        <p:cNvPr id="1" name=""/>
        <p:cNvGrpSpPr/>
        <p:nvPr/>
      </p:nvGrpSpPr>
      <p:grpSpPr>
        <a:xfrm>
          <a:off x="0" y="0"/>
          <a:ext cx="0" cy="0"/>
          <a:chOff x="0" y="0"/>
          <a:chExt cx="0" cy="0"/>
        </a:xfrm>
      </p:grpSpPr>
      <p:sp>
        <p:nvSpPr>
          <p:cNvPr id="2" name="AutoShape 2"/>
          <p:cNvSpPr/>
          <p:nvPr/>
        </p:nvSpPr>
        <p:spPr>
          <a:xfrm>
            <a:off x="993491" y="1790700"/>
            <a:ext cx="9293775" cy="0"/>
          </a:xfrm>
          <a:prstGeom prst="line">
            <a:avLst/>
          </a:prstGeom>
          <a:ln w="28575" cap="flat">
            <a:solidFill>
              <a:srgbClr val="000000"/>
            </a:solidFill>
            <a:prstDash val="solid"/>
            <a:headEnd type="none" w="sm" len="sm"/>
            <a:tailEnd type="none" w="sm" len="sm"/>
          </a:ln>
        </p:spPr>
      </p:sp>
      <p:sp>
        <p:nvSpPr>
          <p:cNvPr id="3" name="AutoShape 3"/>
          <p:cNvSpPr/>
          <p:nvPr/>
        </p:nvSpPr>
        <p:spPr>
          <a:xfrm>
            <a:off x="6347659" y="9824020"/>
            <a:ext cx="9293775" cy="0"/>
          </a:xfrm>
          <a:prstGeom prst="line">
            <a:avLst/>
          </a:prstGeom>
          <a:ln w="28575" cap="flat">
            <a:solidFill>
              <a:srgbClr val="420F0F"/>
            </a:solidFill>
            <a:prstDash val="solid"/>
            <a:headEnd type="none" w="sm" len="sm"/>
            <a:tailEnd type="none" w="sm" len="sm"/>
          </a:ln>
        </p:spPr>
      </p:sp>
      <p:sp>
        <p:nvSpPr>
          <p:cNvPr id="4" name="TextBox 4"/>
          <p:cNvSpPr txBox="1"/>
          <p:nvPr/>
        </p:nvSpPr>
        <p:spPr>
          <a:xfrm>
            <a:off x="1028700" y="104775"/>
            <a:ext cx="13002083" cy="1381125"/>
          </a:xfrm>
          <a:prstGeom prst="rect">
            <a:avLst/>
          </a:prstGeom>
        </p:spPr>
        <p:txBody>
          <a:bodyPr lIns="0" tIns="0" rIns="0" bIns="0" rtlCol="0" anchor="t">
            <a:spAutoFit/>
          </a:bodyPr>
          <a:lstStyle/>
          <a:p>
            <a:pPr marL="0" marR="0" lvl="0" indent="0" algn="l" defTabSz="914400" rtl="0" eaLnBrk="1" fontAlgn="auto" latinLnBrk="0" hangingPunct="1">
              <a:lnSpc>
                <a:spcPts val="12059"/>
              </a:lnSpc>
              <a:spcBef>
                <a:spcPts val="0"/>
              </a:spcBef>
              <a:spcAft>
                <a:spcPts val="0"/>
              </a:spcAft>
              <a:buClrTx/>
              <a:buSzTx/>
              <a:buFontTx/>
              <a:buNone/>
              <a:tabLst/>
              <a:defRPr/>
            </a:pPr>
            <a:r>
              <a:rPr kumimoji="0" lang="en-US" sz="6000" b="1" i="0" u="none" strike="noStrike" kern="1200" cap="none" spc="-200" normalizeH="0" baseline="0" noProof="0" dirty="0">
                <a:ln>
                  <a:noFill/>
                </a:ln>
                <a:solidFill>
                  <a:srgbClr val="420F0F"/>
                </a:solidFill>
                <a:effectLst/>
                <a:uLnTx/>
                <a:uFillTx/>
                <a:latin typeface="MattAntique BT" pitchFamily="18" charset="0"/>
                <a:ea typeface="+mn-ea"/>
                <a:cs typeface="+mn-cs"/>
              </a:rPr>
              <a:t>Facts of the Case</a:t>
            </a:r>
          </a:p>
        </p:txBody>
      </p:sp>
      <p:sp>
        <p:nvSpPr>
          <p:cNvPr id="7" name="TextBox 7"/>
          <p:cNvSpPr txBox="1"/>
          <p:nvPr/>
        </p:nvSpPr>
        <p:spPr>
          <a:xfrm>
            <a:off x="1028372" y="1797840"/>
            <a:ext cx="16532509" cy="6143541"/>
          </a:xfrm>
          <a:prstGeom prst="rect">
            <a:avLst/>
          </a:prstGeom>
        </p:spPr>
        <p:txBody>
          <a:bodyPr wrap="square" lIns="0" tIns="0" rIns="0" bIns="0" rtlCol="0" anchor="t">
            <a:spAutoFit/>
          </a:bodyPr>
          <a:lstStyle/>
          <a:p>
            <a:pPr marL="457200" algn="just">
              <a:lnSpc>
                <a:spcPct val="150000"/>
              </a:lnSpc>
            </a:pPr>
            <a:r>
              <a:rPr lang="en-IN" sz="3000" spc="2" dirty="0">
                <a:solidFill>
                  <a:srgbClr val="420F0F"/>
                </a:solidFill>
                <a:latin typeface="Arial Rounded MT Bold" pitchFamily="34" charset="0"/>
              </a:rPr>
              <a:t>(d) </a:t>
            </a:r>
            <a:r>
              <a:rPr lang="en-IN" sz="3000" spc="2" dirty="0" err="1">
                <a:solidFill>
                  <a:srgbClr val="420F0F"/>
                </a:solidFill>
                <a:latin typeface="Arial Rounded MT Bold" pitchFamily="34" charset="0"/>
              </a:rPr>
              <a:t>Jalsa</a:t>
            </a:r>
            <a:r>
              <a:rPr lang="en-IN" sz="3000" spc="2" dirty="0">
                <a:solidFill>
                  <a:srgbClr val="420F0F"/>
                </a:solidFill>
                <a:latin typeface="Arial Rounded MT Bold" pitchFamily="34" charset="0"/>
              </a:rPr>
              <a:t> Ltd. celebrated its 100th Anniversary in the month of April 2021 and for this purpose, the company gifted house, cars, gold coins, etc to all its employees depending on their designation and seniority in the company. </a:t>
            </a:r>
            <a:r>
              <a:rPr lang="en-IN" sz="3000" spc="2" dirty="0" err="1">
                <a:solidFill>
                  <a:srgbClr val="420F0F"/>
                </a:solidFill>
                <a:latin typeface="Arial Rounded MT Bold" pitchFamily="34" charset="0"/>
              </a:rPr>
              <a:t>Jalsa</a:t>
            </a:r>
            <a:r>
              <a:rPr lang="en-IN" sz="3000" spc="2" dirty="0">
                <a:solidFill>
                  <a:srgbClr val="420F0F"/>
                </a:solidFill>
                <a:latin typeface="Arial Rounded MT Bold" pitchFamily="34" charset="0"/>
              </a:rPr>
              <a:t> Ltd. has availed credit on these gift items and their auditor has raised a query stating that they cannot avail credit on these items as they are not dealing in these products. What would be the position if the expenditure is treated as part of perquisites in Income Tax and included in Salary cost of the respective employee? Whether answer will be different if the Offer letter with the employee specifies that gifts will be given to employee based on performance?</a:t>
            </a:r>
            <a:endParaRPr lang="en-US" sz="3000" spc="2" dirty="0">
              <a:solidFill>
                <a:srgbClr val="420F0F"/>
              </a:solidFill>
              <a:latin typeface="Arial Rounded MT Bold" pitchFamily="34" charset="0"/>
            </a:endParaRPr>
          </a:p>
        </p:txBody>
      </p:sp>
    </p:spTree>
    <p:extLst>
      <p:ext uri="{BB962C8B-B14F-4D97-AF65-F5344CB8AC3E}">
        <p14:creationId xmlns:p14="http://schemas.microsoft.com/office/powerpoint/2010/main" val="4833834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D9D9D9"/>
        </a:solidFill>
        <a:effectLst/>
      </p:bgPr>
    </p:bg>
    <p:spTree>
      <p:nvGrpSpPr>
        <p:cNvPr id="1" name=""/>
        <p:cNvGrpSpPr/>
        <p:nvPr/>
      </p:nvGrpSpPr>
      <p:grpSpPr>
        <a:xfrm>
          <a:off x="0" y="0"/>
          <a:ext cx="0" cy="0"/>
          <a:chOff x="0" y="0"/>
          <a:chExt cx="0" cy="0"/>
        </a:xfrm>
      </p:grpSpPr>
      <p:grpSp>
        <p:nvGrpSpPr>
          <p:cNvPr id="18" name="Group 18">
            <a:extLst>
              <a:ext uri="{FF2B5EF4-FFF2-40B4-BE49-F238E27FC236}">
                <a16:creationId xmlns:a16="http://schemas.microsoft.com/office/drawing/2014/main" id="{902CDBC3-9CC2-6922-E086-EEC88D59AFF8}"/>
              </a:ext>
            </a:extLst>
          </p:cNvPr>
          <p:cNvGrpSpPr/>
          <p:nvPr/>
        </p:nvGrpSpPr>
        <p:grpSpPr>
          <a:xfrm rot="5400000">
            <a:off x="317" y="542"/>
            <a:ext cx="792232" cy="790965"/>
            <a:chOff x="0" y="0"/>
            <a:chExt cx="6350000" cy="6339840"/>
          </a:xfrm>
          <a:solidFill>
            <a:schemeClr val="accent2">
              <a:lumMod val="50000"/>
            </a:schemeClr>
          </a:solidFill>
        </p:grpSpPr>
        <p:sp>
          <p:nvSpPr>
            <p:cNvPr id="19" name="Freeform 19">
              <a:extLst>
                <a:ext uri="{FF2B5EF4-FFF2-40B4-BE49-F238E27FC236}">
                  <a16:creationId xmlns:a16="http://schemas.microsoft.com/office/drawing/2014/main" id="{6645BE0A-3C62-1705-9D91-151E5162121F}"/>
                </a:ext>
              </a:extLst>
            </p:cNvPr>
            <p:cNvSpPr/>
            <p:nvPr/>
          </p:nvSpPr>
          <p:spPr>
            <a:xfrm>
              <a:off x="0" y="0"/>
              <a:ext cx="6350000" cy="6339840"/>
            </a:xfrm>
            <a:custGeom>
              <a:avLst/>
              <a:gdLst/>
              <a:ahLst/>
              <a:cxnLst/>
              <a:rect l="l" t="t" r="r" b="b"/>
              <a:pathLst>
                <a:path w="6350000" h="6339840">
                  <a:moveTo>
                    <a:pt x="6350000" y="6339840"/>
                  </a:moveTo>
                  <a:lnTo>
                    <a:pt x="0" y="6339840"/>
                  </a:lnTo>
                  <a:lnTo>
                    <a:pt x="0" y="0"/>
                  </a:lnTo>
                  <a:lnTo>
                    <a:pt x="6350000" y="6339840"/>
                  </a:lnTo>
                  <a:close/>
                </a:path>
              </a:pathLst>
            </a:custGeom>
            <a:grpFill/>
          </p:spPr>
        </p:sp>
      </p:grpSp>
      <p:grpSp>
        <p:nvGrpSpPr>
          <p:cNvPr id="20" name="Group 20">
            <a:extLst>
              <a:ext uri="{FF2B5EF4-FFF2-40B4-BE49-F238E27FC236}">
                <a16:creationId xmlns:a16="http://schemas.microsoft.com/office/drawing/2014/main" id="{AA2B3AF0-4362-1B8F-1492-F835B421E9A1}"/>
              </a:ext>
            </a:extLst>
          </p:cNvPr>
          <p:cNvGrpSpPr/>
          <p:nvPr/>
        </p:nvGrpSpPr>
        <p:grpSpPr>
          <a:xfrm rot="-10800000">
            <a:off x="17498451" y="2087"/>
            <a:ext cx="791319" cy="790053"/>
            <a:chOff x="0" y="0"/>
            <a:chExt cx="6350000" cy="6339840"/>
          </a:xfrm>
          <a:solidFill>
            <a:schemeClr val="accent2">
              <a:lumMod val="50000"/>
            </a:schemeClr>
          </a:solidFill>
        </p:grpSpPr>
        <p:sp>
          <p:nvSpPr>
            <p:cNvPr id="21" name="Freeform 21">
              <a:extLst>
                <a:ext uri="{FF2B5EF4-FFF2-40B4-BE49-F238E27FC236}">
                  <a16:creationId xmlns:a16="http://schemas.microsoft.com/office/drawing/2014/main" id="{988215EA-224E-58C1-EED9-0190EC126C4F}"/>
                </a:ext>
              </a:extLst>
            </p:cNvPr>
            <p:cNvSpPr/>
            <p:nvPr/>
          </p:nvSpPr>
          <p:spPr>
            <a:xfrm>
              <a:off x="0" y="0"/>
              <a:ext cx="6350000" cy="6339840"/>
            </a:xfrm>
            <a:custGeom>
              <a:avLst/>
              <a:gdLst/>
              <a:ahLst/>
              <a:cxnLst/>
              <a:rect l="l" t="t" r="r" b="b"/>
              <a:pathLst>
                <a:path w="6350000" h="6339840">
                  <a:moveTo>
                    <a:pt x="6350000" y="6339840"/>
                  </a:moveTo>
                  <a:lnTo>
                    <a:pt x="0" y="6339840"/>
                  </a:lnTo>
                  <a:lnTo>
                    <a:pt x="0" y="0"/>
                  </a:lnTo>
                  <a:lnTo>
                    <a:pt x="6350000" y="6339840"/>
                  </a:lnTo>
                  <a:close/>
                </a:path>
              </a:pathLst>
            </a:custGeom>
            <a:grpFill/>
          </p:spPr>
        </p:sp>
      </p:grpSp>
      <p:grpSp>
        <p:nvGrpSpPr>
          <p:cNvPr id="22" name="Group 18">
            <a:extLst>
              <a:ext uri="{FF2B5EF4-FFF2-40B4-BE49-F238E27FC236}">
                <a16:creationId xmlns:a16="http://schemas.microsoft.com/office/drawing/2014/main" id="{2E0D90EE-EA3B-9F4B-65B7-87F5F2AC6051}"/>
              </a:ext>
            </a:extLst>
          </p:cNvPr>
          <p:cNvGrpSpPr/>
          <p:nvPr/>
        </p:nvGrpSpPr>
        <p:grpSpPr>
          <a:xfrm>
            <a:off x="-633" y="9487534"/>
            <a:ext cx="792232" cy="790965"/>
            <a:chOff x="0" y="0"/>
            <a:chExt cx="6350000" cy="6339840"/>
          </a:xfrm>
          <a:solidFill>
            <a:schemeClr val="accent2">
              <a:lumMod val="50000"/>
            </a:schemeClr>
          </a:solidFill>
        </p:grpSpPr>
        <p:sp>
          <p:nvSpPr>
            <p:cNvPr id="23" name="Freeform 19">
              <a:extLst>
                <a:ext uri="{FF2B5EF4-FFF2-40B4-BE49-F238E27FC236}">
                  <a16:creationId xmlns:a16="http://schemas.microsoft.com/office/drawing/2014/main" id="{8B616241-F7A1-4BCE-0318-0924106F39BA}"/>
                </a:ext>
              </a:extLst>
            </p:cNvPr>
            <p:cNvSpPr/>
            <p:nvPr/>
          </p:nvSpPr>
          <p:spPr>
            <a:xfrm>
              <a:off x="0" y="0"/>
              <a:ext cx="6350000" cy="6339840"/>
            </a:xfrm>
            <a:custGeom>
              <a:avLst/>
              <a:gdLst/>
              <a:ahLst/>
              <a:cxnLst/>
              <a:rect l="l" t="t" r="r" b="b"/>
              <a:pathLst>
                <a:path w="6350000" h="6339840">
                  <a:moveTo>
                    <a:pt x="6350000" y="6339840"/>
                  </a:moveTo>
                  <a:lnTo>
                    <a:pt x="0" y="6339840"/>
                  </a:lnTo>
                  <a:lnTo>
                    <a:pt x="0" y="0"/>
                  </a:lnTo>
                  <a:lnTo>
                    <a:pt x="6350000" y="6339840"/>
                  </a:lnTo>
                  <a:close/>
                </a:path>
              </a:pathLst>
            </a:custGeom>
            <a:grpFill/>
          </p:spPr>
        </p:sp>
      </p:grpSp>
      <p:grpSp>
        <p:nvGrpSpPr>
          <p:cNvPr id="24" name="Group 20">
            <a:extLst>
              <a:ext uri="{FF2B5EF4-FFF2-40B4-BE49-F238E27FC236}">
                <a16:creationId xmlns:a16="http://schemas.microsoft.com/office/drawing/2014/main" id="{9314A115-D698-9F3E-B334-174A6BBD8DFA}"/>
              </a:ext>
            </a:extLst>
          </p:cNvPr>
          <p:cNvGrpSpPr/>
          <p:nvPr/>
        </p:nvGrpSpPr>
        <p:grpSpPr>
          <a:xfrm rot="16200000">
            <a:off x="17497501" y="9489079"/>
            <a:ext cx="791319" cy="790053"/>
            <a:chOff x="0" y="0"/>
            <a:chExt cx="6350000" cy="6339840"/>
          </a:xfrm>
          <a:solidFill>
            <a:schemeClr val="accent2">
              <a:lumMod val="50000"/>
            </a:schemeClr>
          </a:solidFill>
        </p:grpSpPr>
        <p:sp>
          <p:nvSpPr>
            <p:cNvPr id="25" name="Freeform 21">
              <a:extLst>
                <a:ext uri="{FF2B5EF4-FFF2-40B4-BE49-F238E27FC236}">
                  <a16:creationId xmlns:a16="http://schemas.microsoft.com/office/drawing/2014/main" id="{70CDA034-0FB0-2F00-C3D5-D1C08D4F860B}"/>
                </a:ext>
              </a:extLst>
            </p:cNvPr>
            <p:cNvSpPr/>
            <p:nvPr/>
          </p:nvSpPr>
          <p:spPr>
            <a:xfrm>
              <a:off x="0" y="0"/>
              <a:ext cx="6350000" cy="6339840"/>
            </a:xfrm>
            <a:custGeom>
              <a:avLst/>
              <a:gdLst/>
              <a:ahLst/>
              <a:cxnLst/>
              <a:rect l="l" t="t" r="r" b="b"/>
              <a:pathLst>
                <a:path w="6350000" h="6339840">
                  <a:moveTo>
                    <a:pt x="6350000" y="6339840"/>
                  </a:moveTo>
                  <a:lnTo>
                    <a:pt x="0" y="6339840"/>
                  </a:lnTo>
                  <a:lnTo>
                    <a:pt x="0" y="0"/>
                  </a:lnTo>
                  <a:lnTo>
                    <a:pt x="6350000" y="6339840"/>
                  </a:lnTo>
                  <a:close/>
                </a:path>
              </a:pathLst>
            </a:custGeom>
            <a:grpFill/>
          </p:spPr>
        </p:sp>
      </p:grpSp>
      <p:grpSp>
        <p:nvGrpSpPr>
          <p:cNvPr id="26" name="Group 4">
            <a:extLst>
              <a:ext uri="{FF2B5EF4-FFF2-40B4-BE49-F238E27FC236}">
                <a16:creationId xmlns:a16="http://schemas.microsoft.com/office/drawing/2014/main" id="{F3849EF3-B23F-CA44-5198-93DA311C2DB5}"/>
              </a:ext>
            </a:extLst>
          </p:cNvPr>
          <p:cNvGrpSpPr/>
          <p:nvPr/>
        </p:nvGrpSpPr>
        <p:grpSpPr>
          <a:xfrm>
            <a:off x="1981200" y="2628900"/>
            <a:ext cx="14325600" cy="4814327"/>
            <a:chOff x="0" y="0"/>
            <a:chExt cx="3571203" cy="3257100"/>
          </a:xfrm>
        </p:grpSpPr>
        <p:sp>
          <p:nvSpPr>
            <p:cNvPr id="27" name="Freeform 5">
              <a:extLst>
                <a:ext uri="{FF2B5EF4-FFF2-40B4-BE49-F238E27FC236}">
                  <a16:creationId xmlns:a16="http://schemas.microsoft.com/office/drawing/2014/main" id="{89DEC34E-762E-50E4-8ED8-91DACBBD0826}"/>
                </a:ext>
              </a:extLst>
            </p:cNvPr>
            <p:cNvSpPr/>
            <p:nvPr/>
          </p:nvSpPr>
          <p:spPr>
            <a:xfrm>
              <a:off x="0" y="0"/>
              <a:ext cx="3571203" cy="3257100"/>
            </a:xfrm>
            <a:custGeom>
              <a:avLst/>
              <a:gdLst/>
              <a:ahLst/>
              <a:cxnLst/>
              <a:rect l="l" t="t" r="r" b="b"/>
              <a:pathLst>
                <a:path w="3571203" h="3257100">
                  <a:moveTo>
                    <a:pt x="3446743" y="3257100"/>
                  </a:moveTo>
                  <a:lnTo>
                    <a:pt x="124460" y="3257100"/>
                  </a:lnTo>
                  <a:cubicBezTo>
                    <a:pt x="55880" y="3257100"/>
                    <a:pt x="0" y="3201220"/>
                    <a:pt x="0" y="3132640"/>
                  </a:cubicBezTo>
                  <a:lnTo>
                    <a:pt x="0" y="124460"/>
                  </a:lnTo>
                  <a:cubicBezTo>
                    <a:pt x="0" y="55880"/>
                    <a:pt x="55880" y="0"/>
                    <a:pt x="124460" y="0"/>
                  </a:cubicBezTo>
                  <a:lnTo>
                    <a:pt x="3446743" y="0"/>
                  </a:lnTo>
                  <a:cubicBezTo>
                    <a:pt x="3515323" y="0"/>
                    <a:pt x="3571203" y="55880"/>
                    <a:pt x="3571203" y="124460"/>
                  </a:cubicBezTo>
                  <a:lnTo>
                    <a:pt x="3571203" y="3132640"/>
                  </a:lnTo>
                  <a:cubicBezTo>
                    <a:pt x="3571203" y="3201220"/>
                    <a:pt x="3515323" y="3257100"/>
                    <a:pt x="3446743" y="3257100"/>
                  </a:cubicBezTo>
                  <a:close/>
                </a:path>
              </a:pathLst>
            </a:custGeom>
            <a:solidFill>
              <a:srgbClr val="FFFFFF"/>
            </a:solidFill>
          </p:spPr>
        </p:sp>
      </p:grpSp>
      <p:sp>
        <p:nvSpPr>
          <p:cNvPr id="28" name="TextBox 10">
            <a:extLst>
              <a:ext uri="{FF2B5EF4-FFF2-40B4-BE49-F238E27FC236}">
                <a16:creationId xmlns:a16="http://schemas.microsoft.com/office/drawing/2014/main" id="{25F3D6FB-2BAB-9DE3-D760-DD9513A8214D}"/>
              </a:ext>
            </a:extLst>
          </p:cNvPr>
          <p:cNvSpPr txBox="1"/>
          <p:nvPr/>
        </p:nvSpPr>
        <p:spPr>
          <a:xfrm>
            <a:off x="2764210" y="3545006"/>
            <a:ext cx="12759580" cy="2966646"/>
          </a:xfrm>
          <a:prstGeom prst="rect">
            <a:avLst/>
          </a:prstGeom>
        </p:spPr>
        <p:txBody>
          <a:bodyPr wrap="square" lIns="0" tIns="0" rIns="0" bIns="0" rtlCol="0" anchor="t">
            <a:spAutoFit/>
          </a:bodyPr>
          <a:lstStyle/>
          <a:p>
            <a:pPr marL="0" marR="0" lvl="0" indent="0" algn="ctr" defTabSz="914400" rtl="0" eaLnBrk="1" fontAlgn="auto" latinLnBrk="0" hangingPunct="1">
              <a:lnSpc>
                <a:spcPts val="12059"/>
              </a:lnSpc>
              <a:spcBef>
                <a:spcPts val="0"/>
              </a:spcBef>
              <a:spcAft>
                <a:spcPts val="0"/>
              </a:spcAft>
              <a:buClrTx/>
              <a:buSzTx/>
              <a:buFontTx/>
              <a:buNone/>
              <a:tabLst/>
              <a:defRPr/>
            </a:pPr>
            <a:r>
              <a:rPr kumimoji="0" lang="en-US" sz="8000" b="1" i="0" u="none" strike="noStrike" kern="1200" cap="none" spc="-200" normalizeH="0" baseline="0" noProof="0" dirty="0">
                <a:ln>
                  <a:noFill/>
                </a:ln>
                <a:solidFill>
                  <a:srgbClr val="420F0F"/>
                </a:solidFill>
                <a:effectLst/>
                <a:uLnTx/>
                <a:uFillTx/>
                <a:latin typeface="MattAntique BT" pitchFamily="18" charset="0"/>
                <a:ea typeface="+mn-ea"/>
                <a:cs typeface="+mn-cs"/>
              </a:rPr>
              <a:t>Case Study 4 – Multiple Proceedings</a:t>
            </a:r>
            <a:endParaRPr kumimoji="0" lang="en-US" sz="8000" b="1" i="0" u="none" strike="noStrike" kern="1200" cap="none" spc="-20" normalizeH="0" baseline="0" noProof="0" dirty="0">
              <a:ln>
                <a:noFill/>
              </a:ln>
              <a:solidFill>
                <a:srgbClr val="420F0F"/>
              </a:solidFill>
              <a:effectLst/>
              <a:uLnTx/>
              <a:uFillTx/>
              <a:latin typeface="MattAntique BT" pitchFamily="18" charset="0"/>
              <a:ea typeface="+mn-ea"/>
              <a:cs typeface="+mn-cs"/>
            </a:endParaRPr>
          </a:p>
        </p:txBody>
      </p:sp>
    </p:spTree>
    <p:extLst>
      <p:ext uri="{BB962C8B-B14F-4D97-AF65-F5344CB8AC3E}">
        <p14:creationId xmlns:p14="http://schemas.microsoft.com/office/powerpoint/2010/main" val="23629913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D9D9D9"/>
        </a:solidFill>
        <a:effectLst/>
      </p:bgPr>
    </p:bg>
    <p:spTree>
      <p:nvGrpSpPr>
        <p:cNvPr id="1" name=""/>
        <p:cNvGrpSpPr/>
        <p:nvPr/>
      </p:nvGrpSpPr>
      <p:grpSpPr>
        <a:xfrm>
          <a:off x="0" y="0"/>
          <a:ext cx="0" cy="0"/>
          <a:chOff x="0" y="0"/>
          <a:chExt cx="0" cy="0"/>
        </a:xfrm>
      </p:grpSpPr>
      <p:sp>
        <p:nvSpPr>
          <p:cNvPr id="2" name="AutoShape 2"/>
          <p:cNvSpPr/>
          <p:nvPr/>
        </p:nvSpPr>
        <p:spPr>
          <a:xfrm>
            <a:off x="993491" y="1790700"/>
            <a:ext cx="9293775" cy="0"/>
          </a:xfrm>
          <a:prstGeom prst="line">
            <a:avLst/>
          </a:prstGeom>
          <a:ln w="28575" cap="flat">
            <a:solidFill>
              <a:srgbClr val="000000"/>
            </a:solidFill>
            <a:prstDash val="solid"/>
            <a:headEnd type="none" w="sm" len="sm"/>
            <a:tailEnd type="none" w="sm" len="sm"/>
          </a:ln>
        </p:spPr>
      </p:sp>
      <p:sp>
        <p:nvSpPr>
          <p:cNvPr id="3" name="AutoShape 3"/>
          <p:cNvSpPr/>
          <p:nvPr/>
        </p:nvSpPr>
        <p:spPr>
          <a:xfrm>
            <a:off x="6347659" y="9824020"/>
            <a:ext cx="9293775" cy="0"/>
          </a:xfrm>
          <a:prstGeom prst="line">
            <a:avLst/>
          </a:prstGeom>
          <a:ln w="28575" cap="flat">
            <a:solidFill>
              <a:srgbClr val="420F0F"/>
            </a:solidFill>
            <a:prstDash val="solid"/>
            <a:headEnd type="none" w="sm" len="sm"/>
            <a:tailEnd type="none" w="sm" len="sm"/>
          </a:ln>
        </p:spPr>
      </p:sp>
      <p:sp>
        <p:nvSpPr>
          <p:cNvPr id="4" name="TextBox 4"/>
          <p:cNvSpPr txBox="1"/>
          <p:nvPr/>
        </p:nvSpPr>
        <p:spPr>
          <a:xfrm>
            <a:off x="1028700" y="104775"/>
            <a:ext cx="13002083" cy="1381125"/>
          </a:xfrm>
          <a:prstGeom prst="rect">
            <a:avLst/>
          </a:prstGeom>
        </p:spPr>
        <p:txBody>
          <a:bodyPr lIns="0" tIns="0" rIns="0" bIns="0" rtlCol="0" anchor="t">
            <a:spAutoFit/>
          </a:bodyPr>
          <a:lstStyle/>
          <a:p>
            <a:pPr marL="0" marR="0" lvl="0" indent="0" algn="l" defTabSz="914400" rtl="0" eaLnBrk="1" fontAlgn="auto" latinLnBrk="0" hangingPunct="1">
              <a:lnSpc>
                <a:spcPts val="12059"/>
              </a:lnSpc>
              <a:spcBef>
                <a:spcPts val="0"/>
              </a:spcBef>
              <a:spcAft>
                <a:spcPts val="0"/>
              </a:spcAft>
              <a:buClrTx/>
              <a:buSzTx/>
              <a:buFontTx/>
              <a:buNone/>
              <a:tabLst/>
              <a:defRPr/>
            </a:pPr>
            <a:r>
              <a:rPr kumimoji="0" lang="en-US" sz="6000" b="1" i="0" u="none" strike="noStrike" kern="1200" cap="none" spc="-200" normalizeH="0" baseline="0" noProof="0" dirty="0">
                <a:ln>
                  <a:noFill/>
                </a:ln>
                <a:solidFill>
                  <a:srgbClr val="420F0F"/>
                </a:solidFill>
                <a:effectLst/>
                <a:uLnTx/>
                <a:uFillTx/>
                <a:latin typeface="MattAntique BT" pitchFamily="18" charset="0"/>
                <a:ea typeface="+mn-ea"/>
                <a:cs typeface="+mn-cs"/>
              </a:rPr>
              <a:t>Facts of the Case</a:t>
            </a:r>
          </a:p>
        </p:txBody>
      </p:sp>
      <p:sp>
        <p:nvSpPr>
          <p:cNvPr id="7" name="TextBox 7"/>
          <p:cNvSpPr txBox="1"/>
          <p:nvPr/>
        </p:nvSpPr>
        <p:spPr>
          <a:xfrm>
            <a:off x="1028372" y="1797840"/>
            <a:ext cx="16532509" cy="8221033"/>
          </a:xfrm>
          <a:prstGeom prst="rect">
            <a:avLst/>
          </a:prstGeom>
        </p:spPr>
        <p:txBody>
          <a:bodyPr wrap="square" lIns="0" tIns="0" rIns="0" bIns="0" rtlCol="0" anchor="t">
            <a:spAutoFit/>
          </a:bodyPr>
          <a:lstStyle/>
          <a:p>
            <a:pPr marL="457200" marR="0" lvl="0" indent="-457200" algn="just" defTabSz="914400" rtl="0" eaLnBrk="1" fontAlgn="auto" latinLnBrk="0" hangingPunct="1">
              <a:lnSpc>
                <a:spcPct val="150000"/>
              </a:lnSpc>
              <a:spcBef>
                <a:spcPts val="0"/>
              </a:spcBef>
              <a:spcAft>
                <a:spcPts val="0"/>
              </a:spcAft>
              <a:buClrTx/>
              <a:buSzTx/>
              <a:buFont typeface="Wingdings" panose="05000000000000000000" pitchFamily="2" charset="2"/>
              <a:buChar char="q"/>
              <a:tabLst/>
              <a:defRPr/>
            </a:pPr>
            <a:r>
              <a:rPr kumimoji="0" lang="en-IN" sz="3000" b="0" i="0" u="none" strike="noStrike" kern="1200" cap="none" spc="2" normalizeH="0" baseline="0" noProof="0" dirty="0">
                <a:ln>
                  <a:noFill/>
                </a:ln>
                <a:solidFill>
                  <a:srgbClr val="420F0F"/>
                </a:solidFill>
                <a:effectLst/>
                <a:uLnTx/>
                <a:uFillTx/>
                <a:latin typeface="Arial Rounded MT Bold" pitchFamily="34" charset="0"/>
                <a:ea typeface="+mn-ea"/>
                <a:cs typeface="+mn-cs"/>
              </a:rPr>
              <a:t>ABC Ltd is a listed company and is engaged in the manufacturing of steel at various plants and has an aggregate manufacturing capacity of 50 Mn TPA. It has an arrangement with four distributors whereby the entire production for domestic consumption is supplied to these four distributors only on a P2P Model.</a:t>
            </a:r>
          </a:p>
          <a:p>
            <a:pPr marL="457200" marR="0" lvl="0" indent="-457200" algn="just" defTabSz="914400" rtl="0" eaLnBrk="1" fontAlgn="auto" latinLnBrk="0" hangingPunct="1">
              <a:lnSpc>
                <a:spcPct val="150000"/>
              </a:lnSpc>
              <a:spcBef>
                <a:spcPts val="0"/>
              </a:spcBef>
              <a:spcAft>
                <a:spcPts val="0"/>
              </a:spcAft>
              <a:buClrTx/>
              <a:buSzTx/>
              <a:buFont typeface="Wingdings" panose="05000000000000000000" pitchFamily="2" charset="2"/>
              <a:buChar char="q"/>
              <a:tabLst/>
              <a:defRPr/>
            </a:pPr>
            <a:r>
              <a:rPr kumimoji="0" lang="en-IN" sz="3000" b="0" i="0" u="none" strike="noStrike" kern="1200" cap="none" spc="2" normalizeH="0" baseline="0" noProof="0" dirty="0">
                <a:ln>
                  <a:noFill/>
                </a:ln>
                <a:solidFill>
                  <a:srgbClr val="420F0F"/>
                </a:solidFill>
                <a:effectLst/>
                <a:uLnTx/>
                <a:uFillTx/>
                <a:latin typeface="Arial Rounded MT Bold" pitchFamily="34" charset="0"/>
                <a:ea typeface="+mn-ea"/>
                <a:cs typeface="+mn-cs"/>
              </a:rPr>
              <a:t>Over and above the domestic supplies, ABC Ltd directly exports goods outside the country. </a:t>
            </a:r>
          </a:p>
          <a:p>
            <a:pPr marL="457200" marR="0" lvl="0" indent="-457200" algn="just" defTabSz="914400" rtl="0" eaLnBrk="1" fontAlgn="auto" latinLnBrk="0" hangingPunct="1">
              <a:lnSpc>
                <a:spcPct val="150000"/>
              </a:lnSpc>
              <a:spcBef>
                <a:spcPts val="0"/>
              </a:spcBef>
              <a:spcAft>
                <a:spcPts val="0"/>
              </a:spcAft>
              <a:buClrTx/>
              <a:buSzTx/>
              <a:buFont typeface="Wingdings" panose="05000000000000000000" pitchFamily="2" charset="2"/>
              <a:buChar char="q"/>
              <a:tabLst/>
              <a:defRPr/>
            </a:pPr>
            <a:r>
              <a:rPr kumimoji="0" lang="en-IN" sz="3000" b="0" i="0" u="none" strike="noStrike" kern="1200" cap="none" spc="2" normalizeH="0" baseline="0" noProof="0" dirty="0">
                <a:ln>
                  <a:noFill/>
                </a:ln>
                <a:solidFill>
                  <a:srgbClr val="420F0F"/>
                </a:solidFill>
                <a:effectLst/>
                <a:uLnTx/>
                <a:uFillTx/>
                <a:latin typeface="Arial Rounded MT Bold" pitchFamily="34" charset="0"/>
                <a:ea typeface="+mn-ea"/>
                <a:cs typeface="+mn-cs"/>
              </a:rPr>
              <a:t>PQR Ltd. Is one of the distributors in Karnataka which has purchased steel aggregating to 10 Mn. T during the last year from ABC Ltd. In turn, PQR Ltd has immediately sold the said steel to its’ group company XYZ Ltd so as to obtain bank financing. XYZ Ltd thereafter sold these goods to DEF Ltd, a trader in Gujarat. However, under instructions from DEF Ltd, the goods were directly shipped to </a:t>
            </a:r>
            <a:r>
              <a:rPr kumimoji="0" lang="en-IN" sz="3000" b="0" i="0" u="none" strike="noStrike" kern="1200" cap="none" spc="2" normalizeH="0" baseline="0" noProof="0" dirty="0" err="1">
                <a:ln>
                  <a:noFill/>
                </a:ln>
                <a:solidFill>
                  <a:srgbClr val="420F0F"/>
                </a:solidFill>
                <a:effectLst/>
                <a:uLnTx/>
                <a:uFillTx/>
                <a:latin typeface="Arial Rounded MT Bold" pitchFamily="34" charset="0"/>
                <a:ea typeface="+mn-ea"/>
                <a:cs typeface="+mn-cs"/>
              </a:rPr>
              <a:t>Buildcon</a:t>
            </a:r>
            <a:r>
              <a:rPr kumimoji="0" lang="en-IN" sz="3000" b="0" i="0" u="none" strike="noStrike" kern="1200" cap="none" spc="2" normalizeH="0" baseline="0" noProof="0" dirty="0">
                <a:ln>
                  <a:noFill/>
                </a:ln>
                <a:solidFill>
                  <a:srgbClr val="420F0F"/>
                </a:solidFill>
                <a:effectLst/>
                <a:uLnTx/>
                <a:uFillTx/>
                <a:latin typeface="Arial Rounded MT Bold" pitchFamily="34" charset="0"/>
                <a:ea typeface="+mn-ea"/>
                <a:cs typeface="+mn-cs"/>
              </a:rPr>
              <a:t>, a builder developer located in Maharashtra. </a:t>
            </a:r>
          </a:p>
        </p:txBody>
      </p:sp>
    </p:spTree>
    <p:extLst>
      <p:ext uri="{BB962C8B-B14F-4D97-AF65-F5344CB8AC3E}">
        <p14:creationId xmlns:p14="http://schemas.microsoft.com/office/powerpoint/2010/main" val="3119897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D9D9D9"/>
        </a:solidFill>
        <a:effectLst/>
      </p:bgPr>
    </p:bg>
    <p:spTree>
      <p:nvGrpSpPr>
        <p:cNvPr id="1" name=""/>
        <p:cNvGrpSpPr/>
        <p:nvPr/>
      </p:nvGrpSpPr>
      <p:grpSpPr>
        <a:xfrm>
          <a:off x="0" y="0"/>
          <a:ext cx="0" cy="0"/>
          <a:chOff x="0" y="0"/>
          <a:chExt cx="0" cy="0"/>
        </a:xfrm>
      </p:grpSpPr>
      <p:sp>
        <p:nvSpPr>
          <p:cNvPr id="2" name="AutoShape 2"/>
          <p:cNvSpPr/>
          <p:nvPr/>
        </p:nvSpPr>
        <p:spPr>
          <a:xfrm>
            <a:off x="993491" y="1790700"/>
            <a:ext cx="9293775" cy="0"/>
          </a:xfrm>
          <a:prstGeom prst="line">
            <a:avLst/>
          </a:prstGeom>
          <a:ln w="28575" cap="flat">
            <a:solidFill>
              <a:srgbClr val="000000"/>
            </a:solidFill>
            <a:prstDash val="solid"/>
            <a:headEnd type="none" w="sm" len="sm"/>
            <a:tailEnd type="none" w="sm" len="sm"/>
          </a:ln>
        </p:spPr>
      </p:sp>
      <p:sp>
        <p:nvSpPr>
          <p:cNvPr id="3" name="AutoShape 3"/>
          <p:cNvSpPr/>
          <p:nvPr/>
        </p:nvSpPr>
        <p:spPr>
          <a:xfrm>
            <a:off x="6347659" y="9824020"/>
            <a:ext cx="9293775" cy="0"/>
          </a:xfrm>
          <a:prstGeom prst="line">
            <a:avLst/>
          </a:prstGeom>
          <a:ln w="28575" cap="flat">
            <a:solidFill>
              <a:srgbClr val="420F0F"/>
            </a:solidFill>
            <a:prstDash val="solid"/>
            <a:headEnd type="none" w="sm" len="sm"/>
            <a:tailEnd type="none" w="sm" len="sm"/>
          </a:ln>
        </p:spPr>
      </p:sp>
      <p:sp>
        <p:nvSpPr>
          <p:cNvPr id="4" name="TextBox 4"/>
          <p:cNvSpPr txBox="1"/>
          <p:nvPr/>
        </p:nvSpPr>
        <p:spPr>
          <a:xfrm>
            <a:off x="1028700" y="104775"/>
            <a:ext cx="13002083" cy="1381125"/>
          </a:xfrm>
          <a:prstGeom prst="rect">
            <a:avLst/>
          </a:prstGeom>
        </p:spPr>
        <p:txBody>
          <a:bodyPr lIns="0" tIns="0" rIns="0" bIns="0" rtlCol="0" anchor="t">
            <a:spAutoFit/>
          </a:bodyPr>
          <a:lstStyle/>
          <a:p>
            <a:pPr marL="0" marR="0" lvl="0" indent="0" algn="l" defTabSz="914400" rtl="0" eaLnBrk="1" fontAlgn="auto" latinLnBrk="0" hangingPunct="1">
              <a:lnSpc>
                <a:spcPts val="12059"/>
              </a:lnSpc>
              <a:spcBef>
                <a:spcPts val="0"/>
              </a:spcBef>
              <a:spcAft>
                <a:spcPts val="0"/>
              </a:spcAft>
              <a:buClrTx/>
              <a:buSzTx/>
              <a:buFontTx/>
              <a:buNone/>
              <a:tabLst/>
              <a:defRPr/>
            </a:pPr>
            <a:r>
              <a:rPr kumimoji="0" lang="en-US" sz="6000" b="1" i="0" u="none" strike="noStrike" kern="1200" cap="none" spc="-200" normalizeH="0" baseline="0" noProof="0" dirty="0">
                <a:ln>
                  <a:noFill/>
                </a:ln>
                <a:solidFill>
                  <a:srgbClr val="420F0F"/>
                </a:solidFill>
                <a:effectLst/>
                <a:uLnTx/>
                <a:uFillTx/>
                <a:latin typeface="MattAntique BT" pitchFamily="18" charset="0"/>
                <a:ea typeface="+mn-ea"/>
                <a:cs typeface="+mn-cs"/>
              </a:rPr>
              <a:t>Facts of the Case</a:t>
            </a:r>
          </a:p>
        </p:txBody>
      </p:sp>
      <p:sp>
        <p:nvSpPr>
          <p:cNvPr id="7" name="TextBox 7"/>
          <p:cNvSpPr txBox="1"/>
          <p:nvPr/>
        </p:nvSpPr>
        <p:spPr>
          <a:xfrm>
            <a:off x="1028372" y="1797840"/>
            <a:ext cx="16532509" cy="8221033"/>
          </a:xfrm>
          <a:prstGeom prst="rect">
            <a:avLst/>
          </a:prstGeom>
        </p:spPr>
        <p:txBody>
          <a:bodyPr wrap="square" lIns="0" tIns="0" rIns="0" bIns="0" rtlCol="0" anchor="t">
            <a:spAutoFit/>
          </a:bodyPr>
          <a:lstStyle/>
          <a:p>
            <a:pPr marL="457200" indent="-457200" algn="just">
              <a:lnSpc>
                <a:spcPct val="150000"/>
              </a:lnSpc>
              <a:buFont typeface="Wingdings" panose="05000000000000000000" pitchFamily="2" charset="2"/>
              <a:buChar char="q"/>
            </a:pPr>
            <a:r>
              <a:rPr lang="en-IN" sz="3000" spc="2" dirty="0">
                <a:solidFill>
                  <a:srgbClr val="420F0F"/>
                </a:solidFill>
                <a:latin typeface="Arial Rounded MT Bold" pitchFamily="34" charset="0"/>
              </a:rPr>
              <a:t>A taxpayer was inspected by State authorities and certain discrepancies emerged from its books of accounts as follows </a:t>
            </a:r>
            <a:endParaRPr lang="en-US" sz="3000" spc="2" dirty="0">
              <a:solidFill>
                <a:srgbClr val="420F0F"/>
              </a:solidFill>
              <a:latin typeface="Arial Rounded MT Bold" pitchFamily="34" charset="0"/>
            </a:endParaRPr>
          </a:p>
          <a:p>
            <a:pPr lvl="1" algn="just">
              <a:lnSpc>
                <a:spcPct val="150000"/>
              </a:lnSpc>
            </a:pPr>
            <a:r>
              <a:rPr lang="en-IN" sz="3000" spc="2" dirty="0">
                <a:solidFill>
                  <a:srgbClr val="420F0F"/>
                </a:solidFill>
                <a:latin typeface="Arial Rounded MT Bold" pitchFamily="34" charset="0"/>
              </a:rPr>
              <a:t>(A) GSTR-2A v/s GSTR-3B </a:t>
            </a:r>
            <a:endParaRPr lang="en-US" sz="3000" spc="2" dirty="0">
              <a:solidFill>
                <a:srgbClr val="420F0F"/>
              </a:solidFill>
              <a:latin typeface="Arial Rounded MT Bold" pitchFamily="34" charset="0"/>
            </a:endParaRPr>
          </a:p>
          <a:p>
            <a:pPr lvl="1" algn="just">
              <a:lnSpc>
                <a:spcPct val="150000"/>
              </a:lnSpc>
            </a:pPr>
            <a:r>
              <a:rPr lang="en-IN" sz="3000" spc="2" dirty="0">
                <a:solidFill>
                  <a:srgbClr val="420F0F"/>
                </a:solidFill>
                <a:latin typeface="Arial Rounded MT Bold" pitchFamily="34" charset="0"/>
              </a:rPr>
              <a:t>(B) Blocked input tax credit </a:t>
            </a:r>
            <a:endParaRPr lang="en-US" sz="3000" spc="2" dirty="0">
              <a:solidFill>
                <a:srgbClr val="420F0F"/>
              </a:solidFill>
              <a:latin typeface="Arial Rounded MT Bold" pitchFamily="34" charset="0"/>
            </a:endParaRPr>
          </a:p>
          <a:p>
            <a:pPr lvl="1" algn="just">
              <a:lnSpc>
                <a:spcPct val="150000"/>
              </a:lnSpc>
            </a:pPr>
            <a:r>
              <a:rPr lang="en-IN" sz="3000" spc="2" dirty="0">
                <a:solidFill>
                  <a:srgbClr val="420F0F"/>
                </a:solidFill>
                <a:latin typeface="Arial Rounded MT Bold" pitchFamily="34" charset="0"/>
              </a:rPr>
              <a:t>(C) Difference between GSTR-1 and 3B. </a:t>
            </a:r>
            <a:endParaRPr lang="en-US" sz="3000" spc="2" dirty="0">
              <a:solidFill>
                <a:srgbClr val="420F0F"/>
              </a:solidFill>
              <a:latin typeface="Arial Rounded MT Bold" pitchFamily="34" charset="0"/>
            </a:endParaRPr>
          </a:p>
          <a:p>
            <a:pPr lvl="1" algn="just">
              <a:lnSpc>
                <a:spcPct val="150000"/>
              </a:lnSpc>
            </a:pPr>
            <a:r>
              <a:rPr lang="en-IN" sz="3000" spc="2" dirty="0">
                <a:solidFill>
                  <a:srgbClr val="420F0F"/>
                </a:solidFill>
                <a:latin typeface="Arial Rounded MT Bold" pitchFamily="34" charset="0"/>
              </a:rPr>
              <a:t>The basis for inspection was high ITC utilisation by the taxpayer without any cash payment for a long period of time. </a:t>
            </a:r>
          </a:p>
          <a:p>
            <a:pPr marL="457200" indent="-457200" algn="just">
              <a:lnSpc>
                <a:spcPct val="150000"/>
              </a:lnSpc>
              <a:buFont typeface="Wingdings" panose="05000000000000000000" pitchFamily="2" charset="2"/>
              <a:buChar char="q"/>
            </a:pPr>
            <a:r>
              <a:rPr lang="en-IN" sz="3000" spc="2" dirty="0">
                <a:solidFill>
                  <a:srgbClr val="420F0F"/>
                </a:solidFill>
                <a:latin typeface="Arial Rounded MT Bold" pitchFamily="34" charset="0"/>
              </a:rPr>
              <a:t>Simultaneously, scrutiny assessment proceedings were initiated by the State proper officer on issue (A) and (B) vide two separate notices. </a:t>
            </a:r>
          </a:p>
          <a:p>
            <a:pPr marL="457200" indent="-457200" algn="just">
              <a:lnSpc>
                <a:spcPct val="150000"/>
              </a:lnSpc>
              <a:buFont typeface="Wingdings" panose="05000000000000000000" pitchFamily="2" charset="2"/>
              <a:buChar char="q"/>
            </a:pPr>
            <a:r>
              <a:rPr lang="en-IN" sz="3000" spc="2" dirty="0">
                <a:solidFill>
                  <a:srgbClr val="420F0F"/>
                </a:solidFill>
                <a:latin typeface="Arial Rounded MT Bold" pitchFamily="34" charset="0"/>
              </a:rPr>
              <a:t>Summons were issued by Anti-Evasion –Central Authorities on the ground of possibility of fake invoicing with two vendors (X) who’s invoice was appearing in GSTR-2A and (Y) who’s invoice was not appearing in GSTR-2A. </a:t>
            </a:r>
          </a:p>
        </p:txBody>
      </p:sp>
    </p:spTree>
    <p:extLst>
      <p:ext uri="{BB962C8B-B14F-4D97-AF65-F5344CB8AC3E}">
        <p14:creationId xmlns:p14="http://schemas.microsoft.com/office/powerpoint/2010/main" val="19530631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D9D9D9"/>
        </a:solidFill>
        <a:effectLst/>
      </p:bgPr>
    </p:bg>
    <p:spTree>
      <p:nvGrpSpPr>
        <p:cNvPr id="1" name=""/>
        <p:cNvGrpSpPr/>
        <p:nvPr/>
      </p:nvGrpSpPr>
      <p:grpSpPr>
        <a:xfrm>
          <a:off x="0" y="0"/>
          <a:ext cx="0" cy="0"/>
          <a:chOff x="0" y="0"/>
          <a:chExt cx="0" cy="0"/>
        </a:xfrm>
      </p:grpSpPr>
      <p:sp>
        <p:nvSpPr>
          <p:cNvPr id="2" name="AutoShape 2"/>
          <p:cNvSpPr/>
          <p:nvPr/>
        </p:nvSpPr>
        <p:spPr>
          <a:xfrm>
            <a:off x="993491" y="1790700"/>
            <a:ext cx="9293775" cy="0"/>
          </a:xfrm>
          <a:prstGeom prst="line">
            <a:avLst/>
          </a:prstGeom>
          <a:ln w="28575" cap="flat">
            <a:solidFill>
              <a:srgbClr val="000000"/>
            </a:solidFill>
            <a:prstDash val="solid"/>
            <a:headEnd type="none" w="sm" len="sm"/>
            <a:tailEnd type="none" w="sm" len="sm"/>
          </a:ln>
        </p:spPr>
      </p:sp>
      <p:sp>
        <p:nvSpPr>
          <p:cNvPr id="3" name="AutoShape 3"/>
          <p:cNvSpPr/>
          <p:nvPr/>
        </p:nvSpPr>
        <p:spPr>
          <a:xfrm>
            <a:off x="6347659" y="9824020"/>
            <a:ext cx="9293775" cy="0"/>
          </a:xfrm>
          <a:prstGeom prst="line">
            <a:avLst/>
          </a:prstGeom>
          <a:ln w="28575" cap="flat">
            <a:solidFill>
              <a:srgbClr val="420F0F"/>
            </a:solidFill>
            <a:prstDash val="solid"/>
            <a:headEnd type="none" w="sm" len="sm"/>
            <a:tailEnd type="none" w="sm" len="sm"/>
          </a:ln>
        </p:spPr>
      </p:sp>
      <p:sp>
        <p:nvSpPr>
          <p:cNvPr id="4" name="TextBox 4"/>
          <p:cNvSpPr txBox="1"/>
          <p:nvPr/>
        </p:nvSpPr>
        <p:spPr>
          <a:xfrm>
            <a:off x="1028700" y="104775"/>
            <a:ext cx="13002083" cy="1381125"/>
          </a:xfrm>
          <a:prstGeom prst="rect">
            <a:avLst/>
          </a:prstGeom>
        </p:spPr>
        <p:txBody>
          <a:bodyPr lIns="0" tIns="0" rIns="0" bIns="0" rtlCol="0" anchor="t">
            <a:spAutoFit/>
          </a:bodyPr>
          <a:lstStyle/>
          <a:p>
            <a:pPr marL="0" marR="0" lvl="0" indent="0" algn="l" defTabSz="914400" rtl="0" eaLnBrk="1" fontAlgn="auto" latinLnBrk="0" hangingPunct="1">
              <a:lnSpc>
                <a:spcPts val="12059"/>
              </a:lnSpc>
              <a:spcBef>
                <a:spcPts val="0"/>
              </a:spcBef>
              <a:spcAft>
                <a:spcPts val="0"/>
              </a:spcAft>
              <a:buClrTx/>
              <a:buSzTx/>
              <a:buFontTx/>
              <a:buNone/>
              <a:tabLst/>
              <a:defRPr/>
            </a:pPr>
            <a:r>
              <a:rPr kumimoji="0" lang="en-US" sz="6000" b="1" i="0" u="none" strike="noStrike" kern="1200" cap="none" spc="-200" normalizeH="0" baseline="0" noProof="0" dirty="0">
                <a:ln>
                  <a:noFill/>
                </a:ln>
                <a:solidFill>
                  <a:srgbClr val="420F0F"/>
                </a:solidFill>
                <a:effectLst/>
                <a:uLnTx/>
                <a:uFillTx/>
                <a:latin typeface="MattAntique BT" pitchFamily="18" charset="0"/>
                <a:ea typeface="+mn-ea"/>
                <a:cs typeface="+mn-cs"/>
              </a:rPr>
              <a:t>Facts of the Case</a:t>
            </a:r>
          </a:p>
        </p:txBody>
      </p:sp>
      <p:sp>
        <p:nvSpPr>
          <p:cNvPr id="7" name="TextBox 7"/>
          <p:cNvSpPr txBox="1"/>
          <p:nvPr/>
        </p:nvSpPr>
        <p:spPr>
          <a:xfrm>
            <a:off x="1028372" y="1797840"/>
            <a:ext cx="16532509" cy="5451044"/>
          </a:xfrm>
          <a:prstGeom prst="rect">
            <a:avLst/>
          </a:prstGeom>
        </p:spPr>
        <p:txBody>
          <a:bodyPr wrap="square" lIns="0" tIns="0" rIns="0" bIns="0" rtlCol="0" anchor="t">
            <a:spAutoFit/>
          </a:bodyPr>
          <a:lstStyle/>
          <a:p>
            <a:pPr marL="457200" marR="0" lvl="0" indent="-457200" algn="just" defTabSz="914400" rtl="0" eaLnBrk="1" fontAlgn="auto" latinLnBrk="0" hangingPunct="1">
              <a:lnSpc>
                <a:spcPct val="150000"/>
              </a:lnSpc>
              <a:spcBef>
                <a:spcPts val="0"/>
              </a:spcBef>
              <a:spcAft>
                <a:spcPts val="0"/>
              </a:spcAft>
              <a:buClrTx/>
              <a:buSzTx/>
              <a:buFont typeface="Wingdings" panose="05000000000000000000" pitchFamily="2" charset="2"/>
              <a:buChar char="q"/>
              <a:tabLst/>
              <a:defRPr/>
            </a:pPr>
            <a:r>
              <a:rPr kumimoji="0" lang="en-IN" sz="3000" b="0" i="0" u="none" strike="noStrike" kern="1200" cap="none" spc="2" normalizeH="0" baseline="0" noProof="0" dirty="0">
                <a:ln>
                  <a:noFill/>
                </a:ln>
                <a:solidFill>
                  <a:srgbClr val="420F0F"/>
                </a:solidFill>
                <a:effectLst/>
                <a:uLnTx/>
                <a:uFillTx/>
                <a:latin typeface="Arial Rounded MT Bold" pitchFamily="34" charset="0"/>
                <a:ea typeface="+mn-ea"/>
                <a:cs typeface="+mn-cs"/>
              </a:rPr>
              <a:t>DGGI has also issued summons based on DGARM report on the ground of suspicious activities with two other vendors who have not engaged made any cash payment since introduction of GST and some suppliers above the vendors admitted to Bill trading. </a:t>
            </a:r>
          </a:p>
          <a:p>
            <a:pPr marL="457200" marR="0" lvl="0" indent="-457200" algn="just" defTabSz="914400" rtl="0" eaLnBrk="1" fontAlgn="auto" latinLnBrk="0" hangingPunct="1">
              <a:lnSpc>
                <a:spcPct val="150000"/>
              </a:lnSpc>
              <a:spcBef>
                <a:spcPts val="0"/>
              </a:spcBef>
              <a:spcAft>
                <a:spcPts val="0"/>
              </a:spcAft>
              <a:buClrTx/>
              <a:buSzTx/>
              <a:buFont typeface="Wingdings" panose="05000000000000000000" pitchFamily="2" charset="2"/>
              <a:buChar char="q"/>
              <a:tabLst/>
              <a:defRPr/>
            </a:pPr>
            <a:r>
              <a:rPr kumimoji="0" lang="en-IN" sz="3000" b="0" i="0" u="none" strike="noStrike" kern="1200" cap="none" spc="2" normalizeH="0" baseline="0" noProof="0" dirty="0">
                <a:ln>
                  <a:noFill/>
                </a:ln>
                <a:solidFill>
                  <a:srgbClr val="420F0F"/>
                </a:solidFill>
                <a:effectLst/>
                <a:uLnTx/>
                <a:uFillTx/>
                <a:latin typeface="Arial Rounded MT Bold" pitchFamily="34" charset="0"/>
                <a:ea typeface="+mn-ea"/>
                <a:cs typeface="+mn-cs"/>
              </a:rPr>
              <a:t>Amidst all this, GST audit was directed to be performed which was concluded proposing reversal of input tax credit on account of issue (A) and (B) and not raising any issue on theGSTR-1 / GSTR-3B difference. All the above proceedings are pending before multiple authorities.</a:t>
            </a:r>
          </a:p>
          <a:p>
            <a:pPr marL="457200" marR="0" lvl="0" indent="-457200" algn="just" defTabSz="914400" rtl="0" eaLnBrk="1" fontAlgn="auto" latinLnBrk="0" hangingPunct="1">
              <a:lnSpc>
                <a:spcPct val="150000"/>
              </a:lnSpc>
              <a:spcBef>
                <a:spcPts val="0"/>
              </a:spcBef>
              <a:spcAft>
                <a:spcPts val="0"/>
              </a:spcAft>
              <a:buClrTx/>
              <a:buSzTx/>
              <a:buFont typeface="Wingdings" panose="05000000000000000000" pitchFamily="2" charset="2"/>
              <a:buChar char="q"/>
              <a:tabLst/>
              <a:defRPr/>
            </a:pPr>
            <a:endParaRPr kumimoji="0" lang="en-IN" sz="3000" b="0" i="0" u="none" strike="noStrike" kern="1200" cap="none" spc="2" normalizeH="0" baseline="0" noProof="0" dirty="0">
              <a:ln>
                <a:noFill/>
              </a:ln>
              <a:solidFill>
                <a:srgbClr val="420F0F"/>
              </a:solidFill>
              <a:effectLst/>
              <a:uLnTx/>
              <a:uFillTx/>
              <a:latin typeface="Arial Rounded MT Bold" pitchFamily="34" charset="0"/>
              <a:ea typeface="+mn-ea"/>
              <a:cs typeface="+mn-cs"/>
            </a:endParaRPr>
          </a:p>
        </p:txBody>
      </p:sp>
    </p:spTree>
    <p:extLst>
      <p:ext uri="{BB962C8B-B14F-4D97-AF65-F5344CB8AC3E}">
        <p14:creationId xmlns:p14="http://schemas.microsoft.com/office/powerpoint/2010/main" val="24149553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D9D9D9"/>
        </a:solidFill>
        <a:effectLst/>
      </p:bgPr>
    </p:bg>
    <p:spTree>
      <p:nvGrpSpPr>
        <p:cNvPr id="1" name=""/>
        <p:cNvGrpSpPr/>
        <p:nvPr/>
      </p:nvGrpSpPr>
      <p:grpSpPr>
        <a:xfrm>
          <a:off x="0" y="0"/>
          <a:ext cx="0" cy="0"/>
          <a:chOff x="0" y="0"/>
          <a:chExt cx="0" cy="0"/>
        </a:xfrm>
      </p:grpSpPr>
      <p:sp>
        <p:nvSpPr>
          <p:cNvPr id="2" name="AutoShape 2"/>
          <p:cNvSpPr/>
          <p:nvPr/>
        </p:nvSpPr>
        <p:spPr>
          <a:xfrm>
            <a:off x="993491" y="1790700"/>
            <a:ext cx="9293775" cy="0"/>
          </a:xfrm>
          <a:prstGeom prst="line">
            <a:avLst/>
          </a:prstGeom>
          <a:ln w="28575" cap="flat">
            <a:solidFill>
              <a:srgbClr val="000000"/>
            </a:solidFill>
            <a:prstDash val="solid"/>
            <a:headEnd type="none" w="sm" len="sm"/>
            <a:tailEnd type="none" w="sm" len="sm"/>
          </a:ln>
        </p:spPr>
      </p:sp>
      <p:sp>
        <p:nvSpPr>
          <p:cNvPr id="3" name="AutoShape 3"/>
          <p:cNvSpPr/>
          <p:nvPr/>
        </p:nvSpPr>
        <p:spPr>
          <a:xfrm>
            <a:off x="6347659" y="9824020"/>
            <a:ext cx="9293775" cy="0"/>
          </a:xfrm>
          <a:prstGeom prst="line">
            <a:avLst/>
          </a:prstGeom>
          <a:ln w="28575" cap="flat">
            <a:solidFill>
              <a:srgbClr val="420F0F"/>
            </a:solidFill>
            <a:prstDash val="solid"/>
            <a:headEnd type="none" w="sm" len="sm"/>
            <a:tailEnd type="none" w="sm" len="sm"/>
          </a:ln>
        </p:spPr>
      </p:sp>
      <p:sp>
        <p:nvSpPr>
          <p:cNvPr id="4" name="TextBox 4"/>
          <p:cNvSpPr txBox="1"/>
          <p:nvPr/>
        </p:nvSpPr>
        <p:spPr>
          <a:xfrm>
            <a:off x="1028700" y="104775"/>
            <a:ext cx="13002083" cy="1381125"/>
          </a:xfrm>
          <a:prstGeom prst="rect">
            <a:avLst/>
          </a:prstGeom>
        </p:spPr>
        <p:txBody>
          <a:bodyPr lIns="0" tIns="0" rIns="0" bIns="0" rtlCol="0" anchor="t">
            <a:spAutoFit/>
          </a:bodyPr>
          <a:lstStyle/>
          <a:p>
            <a:pPr marL="0" marR="0" lvl="0" indent="0" algn="l" defTabSz="914400" rtl="0" eaLnBrk="1" fontAlgn="auto" latinLnBrk="0" hangingPunct="1">
              <a:lnSpc>
                <a:spcPts val="12059"/>
              </a:lnSpc>
              <a:spcBef>
                <a:spcPts val="0"/>
              </a:spcBef>
              <a:spcAft>
                <a:spcPts val="0"/>
              </a:spcAft>
              <a:buClrTx/>
              <a:buSzTx/>
              <a:buFontTx/>
              <a:buNone/>
              <a:tabLst/>
              <a:defRPr/>
            </a:pPr>
            <a:r>
              <a:rPr kumimoji="0" lang="en-US" sz="6000" b="1" i="0" u="none" strike="noStrike" kern="1200" cap="none" spc="-200" normalizeH="0" baseline="0" noProof="0" dirty="0">
                <a:ln>
                  <a:noFill/>
                </a:ln>
                <a:solidFill>
                  <a:srgbClr val="420F0F"/>
                </a:solidFill>
                <a:effectLst/>
                <a:uLnTx/>
                <a:uFillTx/>
                <a:latin typeface="MattAntique BT" pitchFamily="18" charset="0"/>
                <a:ea typeface="+mn-ea"/>
                <a:cs typeface="+mn-cs"/>
              </a:rPr>
              <a:t>Issues</a:t>
            </a:r>
          </a:p>
        </p:txBody>
      </p:sp>
      <p:sp>
        <p:nvSpPr>
          <p:cNvPr id="7" name="TextBox 7"/>
          <p:cNvSpPr txBox="1"/>
          <p:nvPr/>
        </p:nvSpPr>
        <p:spPr>
          <a:xfrm>
            <a:off x="1028372" y="1797840"/>
            <a:ext cx="16532509" cy="8221033"/>
          </a:xfrm>
          <a:prstGeom prst="rect">
            <a:avLst/>
          </a:prstGeom>
        </p:spPr>
        <p:txBody>
          <a:bodyPr wrap="square" lIns="0" tIns="0" rIns="0" bIns="0" rtlCol="0" anchor="t">
            <a:spAutoFit/>
          </a:bodyPr>
          <a:lstStyle/>
          <a:p>
            <a:pPr algn="just">
              <a:lnSpc>
                <a:spcPct val="150000"/>
              </a:lnSpc>
              <a:spcAft>
                <a:spcPts val="0"/>
              </a:spcAft>
            </a:pPr>
            <a:r>
              <a:rPr kumimoji="0" lang="en-IN" sz="3000" b="0" i="0" u="none" strike="noStrike" kern="1200" cap="none" spc="2" normalizeH="0" baseline="0" noProof="0" dirty="0">
                <a:ln>
                  <a:noFill/>
                </a:ln>
                <a:solidFill>
                  <a:srgbClr val="420F0F"/>
                </a:solidFill>
                <a:effectLst/>
                <a:uLnTx/>
                <a:uFillTx/>
                <a:latin typeface="Arial Rounded MT Bold" pitchFamily="34" charset="0"/>
                <a:ea typeface="+mn-ea"/>
                <a:cs typeface="+mn-cs"/>
              </a:rPr>
              <a:t> </a:t>
            </a:r>
            <a:r>
              <a:rPr lang="en-IN" sz="3000" spc="2" dirty="0">
                <a:solidFill>
                  <a:srgbClr val="420F0F"/>
                </a:solidFill>
                <a:latin typeface="Arial Rounded MT Bold" pitchFamily="34" charset="0"/>
              </a:rPr>
              <a:t>Advise the tax-payer on its rights such as</a:t>
            </a:r>
            <a:endParaRPr lang="en-US" sz="3000" spc="2" dirty="0">
              <a:solidFill>
                <a:srgbClr val="420F0F"/>
              </a:solidFill>
              <a:latin typeface="Arial Rounded MT Bold" pitchFamily="34" charset="0"/>
            </a:endParaRPr>
          </a:p>
          <a:p>
            <a:pPr algn="just">
              <a:lnSpc>
                <a:spcPct val="150000"/>
              </a:lnSpc>
              <a:spcAft>
                <a:spcPts val="0"/>
              </a:spcAft>
            </a:pPr>
            <a:r>
              <a:rPr lang="en-IN" sz="3000" spc="2" dirty="0">
                <a:solidFill>
                  <a:srgbClr val="420F0F"/>
                </a:solidFill>
                <a:latin typeface="Arial Rounded MT Bold" pitchFamily="34" charset="0"/>
              </a:rPr>
              <a:t>a) Merging the jurisdiction at one location</a:t>
            </a:r>
            <a:endParaRPr lang="en-US" sz="3000" spc="2" dirty="0">
              <a:solidFill>
                <a:srgbClr val="420F0F"/>
              </a:solidFill>
              <a:latin typeface="Arial Rounded MT Bold" pitchFamily="34" charset="0"/>
            </a:endParaRPr>
          </a:p>
          <a:p>
            <a:pPr algn="just">
              <a:lnSpc>
                <a:spcPct val="150000"/>
              </a:lnSpc>
              <a:spcAft>
                <a:spcPts val="0"/>
              </a:spcAft>
            </a:pPr>
            <a:r>
              <a:rPr lang="en-IN" sz="3000" spc="2" dirty="0">
                <a:solidFill>
                  <a:srgbClr val="420F0F"/>
                </a:solidFill>
                <a:latin typeface="Arial Rounded MT Bold" pitchFamily="34" charset="0"/>
              </a:rPr>
              <a:t>b) State inspecting authority having a different conclusion on issue (C) vis-à-vis the audit report being silent on this aspect</a:t>
            </a:r>
            <a:endParaRPr lang="en-US" sz="3000" spc="2" dirty="0">
              <a:solidFill>
                <a:srgbClr val="420F0F"/>
              </a:solidFill>
              <a:latin typeface="Arial Rounded MT Bold" pitchFamily="34" charset="0"/>
            </a:endParaRPr>
          </a:p>
          <a:p>
            <a:pPr algn="just">
              <a:lnSpc>
                <a:spcPct val="150000"/>
              </a:lnSpc>
              <a:spcAft>
                <a:spcPts val="0"/>
              </a:spcAft>
            </a:pPr>
            <a:r>
              <a:rPr lang="en-IN" sz="3000" spc="2" dirty="0">
                <a:solidFill>
                  <a:srgbClr val="420F0F"/>
                </a:solidFill>
                <a:latin typeface="Arial Rounded MT Bold" pitchFamily="34" charset="0"/>
              </a:rPr>
              <a:t>c) Questioning the jurisdiction of any of the above authorities on the presumption that these proceedings were initiated in the same sequence as being enlisted above</a:t>
            </a:r>
            <a:endParaRPr lang="en-US" sz="3000" spc="2" dirty="0">
              <a:solidFill>
                <a:srgbClr val="420F0F"/>
              </a:solidFill>
              <a:latin typeface="Arial Rounded MT Bold" pitchFamily="34" charset="0"/>
            </a:endParaRPr>
          </a:p>
          <a:p>
            <a:pPr algn="just">
              <a:lnSpc>
                <a:spcPct val="150000"/>
              </a:lnSpc>
              <a:spcAft>
                <a:spcPts val="0"/>
              </a:spcAft>
            </a:pPr>
            <a:r>
              <a:rPr lang="en-IN" sz="3000" spc="2" dirty="0">
                <a:solidFill>
                  <a:srgbClr val="420F0F"/>
                </a:solidFill>
                <a:latin typeface="Arial Rounded MT Bold" pitchFamily="34" charset="0"/>
              </a:rPr>
              <a:t>d) Annual return before Inspection by the authorities is due to be filed based on statutory timelines</a:t>
            </a:r>
            <a:endParaRPr lang="en-US" sz="3000" spc="2" dirty="0">
              <a:solidFill>
                <a:srgbClr val="420F0F"/>
              </a:solidFill>
              <a:latin typeface="Arial Rounded MT Bold" pitchFamily="34" charset="0"/>
            </a:endParaRPr>
          </a:p>
          <a:p>
            <a:pPr algn="just">
              <a:lnSpc>
                <a:spcPct val="150000"/>
              </a:lnSpc>
              <a:spcAft>
                <a:spcPts val="0"/>
              </a:spcAft>
            </a:pPr>
            <a:r>
              <a:rPr lang="en-IN" sz="3000" spc="2" dirty="0">
                <a:solidFill>
                  <a:srgbClr val="420F0F"/>
                </a:solidFill>
                <a:latin typeface="Arial Rounded MT Bold" pitchFamily="34" charset="0"/>
              </a:rPr>
              <a:t>e) In many instances the assessment order in ASMT-12 is not issued and no adjudication is proposed u/s 73/74 by the proper officer. Can adjudication be initiated by the very same officer on account of an audit observation and reports from inspecting authority after a period of 1 year from the issuance of ASMT-10</a:t>
            </a:r>
            <a:endParaRPr lang="en-US" sz="3000" spc="2" dirty="0">
              <a:solidFill>
                <a:srgbClr val="420F0F"/>
              </a:solidFill>
              <a:latin typeface="Arial Rounded MT Bold" pitchFamily="34" charset="0"/>
            </a:endParaRPr>
          </a:p>
        </p:txBody>
      </p:sp>
    </p:spTree>
    <p:extLst>
      <p:ext uri="{BB962C8B-B14F-4D97-AF65-F5344CB8AC3E}">
        <p14:creationId xmlns:p14="http://schemas.microsoft.com/office/powerpoint/2010/main" val="17723069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rgbClr val="D9D9D9"/>
        </a:solidFill>
        <a:effectLst/>
      </p:bgPr>
    </p:bg>
    <p:spTree>
      <p:nvGrpSpPr>
        <p:cNvPr id="1" name=""/>
        <p:cNvGrpSpPr/>
        <p:nvPr/>
      </p:nvGrpSpPr>
      <p:grpSpPr>
        <a:xfrm>
          <a:off x="0" y="0"/>
          <a:ext cx="0" cy="0"/>
          <a:chOff x="0" y="0"/>
          <a:chExt cx="0" cy="0"/>
        </a:xfrm>
      </p:grpSpPr>
      <p:sp>
        <p:nvSpPr>
          <p:cNvPr id="2" name="AutoShape 2"/>
          <p:cNvSpPr/>
          <p:nvPr/>
        </p:nvSpPr>
        <p:spPr>
          <a:xfrm>
            <a:off x="993491" y="1790700"/>
            <a:ext cx="9293775" cy="0"/>
          </a:xfrm>
          <a:prstGeom prst="line">
            <a:avLst/>
          </a:prstGeom>
          <a:ln w="28575" cap="flat">
            <a:solidFill>
              <a:srgbClr val="000000"/>
            </a:solidFill>
            <a:prstDash val="solid"/>
            <a:headEnd type="none" w="sm" len="sm"/>
            <a:tailEnd type="none" w="sm" len="sm"/>
          </a:ln>
        </p:spPr>
      </p:sp>
      <p:sp>
        <p:nvSpPr>
          <p:cNvPr id="3" name="AutoShape 3"/>
          <p:cNvSpPr/>
          <p:nvPr/>
        </p:nvSpPr>
        <p:spPr>
          <a:xfrm>
            <a:off x="6347659" y="9824020"/>
            <a:ext cx="9293775" cy="0"/>
          </a:xfrm>
          <a:prstGeom prst="line">
            <a:avLst/>
          </a:prstGeom>
          <a:ln w="28575" cap="flat">
            <a:solidFill>
              <a:srgbClr val="420F0F"/>
            </a:solidFill>
            <a:prstDash val="solid"/>
            <a:headEnd type="none" w="sm" len="sm"/>
            <a:tailEnd type="none" w="sm" len="sm"/>
          </a:ln>
        </p:spPr>
      </p:sp>
      <p:sp>
        <p:nvSpPr>
          <p:cNvPr id="4" name="TextBox 4"/>
          <p:cNvSpPr txBox="1"/>
          <p:nvPr/>
        </p:nvSpPr>
        <p:spPr>
          <a:xfrm>
            <a:off x="1028700" y="104775"/>
            <a:ext cx="13002083" cy="1381125"/>
          </a:xfrm>
          <a:prstGeom prst="rect">
            <a:avLst/>
          </a:prstGeom>
        </p:spPr>
        <p:txBody>
          <a:bodyPr lIns="0" tIns="0" rIns="0" bIns="0" rtlCol="0" anchor="t">
            <a:spAutoFit/>
          </a:bodyPr>
          <a:lstStyle/>
          <a:p>
            <a:pPr marL="0" marR="0" lvl="0" indent="0" algn="l" defTabSz="914400" rtl="0" eaLnBrk="1" fontAlgn="auto" latinLnBrk="0" hangingPunct="1">
              <a:lnSpc>
                <a:spcPts val="12059"/>
              </a:lnSpc>
              <a:spcBef>
                <a:spcPts val="0"/>
              </a:spcBef>
              <a:spcAft>
                <a:spcPts val="0"/>
              </a:spcAft>
              <a:buClrTx/>
              <a:buSzTx/>
              <a:buFontTx/>
              <a:buNone/>
              <a:tabLst/>
              <a:defRPr/>
            </a:pPr>
            <a:r>
              <a:rPr kumimoji="0" lang="en-US" sz="6000" b="1" i="0" u="none" strike="noStrike" kern="1200" cap="none" spc="-200" normalizeH="0" baseline="0" noProof="0" dirty="0">
                <a:ln>
                  <a:noFill/>
                </a:ln>
                <a:solidFill>
                  <a:srgbClr val="420F0F"/>
                </a:solidFill>
                <a:effectLst/>
                <a:uLnTx/>
                <a:uFillTx/>
                <a:latin typeface="MattAntique BT" pitchFamily="18" charset="0"/>
                <a:ea typeface="+mn-ea"/>
                <a:cs typeface="+mn-cs"/>
              </a:rPr>
              <a:t>Issues</a:t>
            </a:r>
          </a:p>
        </p:txBody>
      </p:sp>
      <p:sp>
        <p:nvSpPr>
          <p:cNvPr id="7" name="TextBox 7"/>
          <p:cNvSpPr txBox="1"/>
          <p:nvPr/>
        </p:nvSpPr>
        <p:spPr>
          <a:xfrm>
            <a:off x="1028372" y="1797840"/>
            <a:ext cx="16532509" cy="8221033"/>
          </a:xfrm>
          <a:prstGeom prst="rect">
            <a:avLst/>
          </a:prstGeom>
        </p:spPr>
        <p:txBody>
          <a:bodyPr wrap="square" lIns="0" tIns="0" rIns="0" bIns="0" rtlCol="0" anchor="t">
            <a:spAutoFit/>
          </a:bodyPr>
          <a:lstStyle/>
          <a:p>
            <a:pPr algn="just">
              <a:lnSpc>
                <a:spcPct val="150000"/>
              </a:lnSpc>
              <a:spcAft>
                <a:spcPts val="0"/>
              </a:spcAft>
            </a:pPr>
            <a:r>
              <a:rPr lang="en-IN" sz="3000" spc="2" dirty="0">
                <a:solidFill>
                  <a:srgbClr val="420F0F"/>
                </a:solidFill>
                <a:latin typeface="Arial Rounded MT Bold" pitchFamily="34" charset="0"/>
              </a:rPr>
              <a:t>f) With information available on record the officer confirms the demand u/s 74 on issue (A) &amp; (B) and drops the issue for (C).</a:t>
            </a:r>
            <a:endParaRPr lang="en-US" sz="3000" spc="2" dirty="0">
              <a:solidFill>
                <a:srgbClr val="420F0F"/>
              </a:solidFill>
              <a:latin typeface="Arial Rounded MT Bold" pitchFamily="34" charset="0"/>
            </a:endParaRPr>
          </a:p>
          <a:p>
            <a:pPr algn="just">
              <a:lnSpc>
                <a:spcPct val="150000"/>
              </a:lnSpc>
              <a:spcAft>
                <a:spcPts val="0"/>
              </a:spcAft>
            </a:pPr>
            <a:r>
              <a:rPr lang="en-IN" sz="3000" spc="2" dirty="0">
                <a:solidFill>
                  <a:srgbClr val="420F0F"/>
                </a:solidFill>
                <a:latin typeface="Arial Rounded MT Bold" pitchFamily="34" charset="0"/>
              </a:rPr>
              <a:t>g) Certain tax was paid on lumpsum basis during the inspection on account of coercion without mentioning under protest and also lack of a direction towards any particular issue. The proper officer to appropriates this tax only towards issue (A) and (B) and chooses not to refund the same on the basis of issue (C) – this tax payment is more than the mandatory pre-deposit requirement.</a:t>
            </a:r>
            <a:endParaRPr lang="en-US" sz="3000" spc="2" dirty="0">
              <a:solidFill>
                <a:srgbClr val="420F0F"/>
              </a:solidFill>
              <a:latin typeface="Arial Rounded MT Bold" pitchFamily="34" charset="0"/>
            </a:endParaRPr>
          </a:p>
          <a:p>
            <a:pPr algn="just">
              <a:lnSpc>
                <a:spcPct val="150000"/>
              </a:lnSpc>
              <a:spcAft>
                <a:spcPts val="0"/>
              </a:spcAft>
            </a:pPr>
            <a:r>
              <a:rPr lang="en-IN" sz="3000" spc="2" dirty="0">
                <a:solidFill>
                  <a:srgbClr val="420F0F"/>
                </a:solidFill>
                <a:latin typeface="Arial Rounded MT Bold" pitchFamily="34" charset="0"/>
              </a:rPr>
              <a:t>h) The revisionary authority claims that the adjudication is erroneous in so far as it is prejudicial to interest of revenue since the proper officer has not (a) awaited the report of DGGI whose proceedings are pending (b) Central authorities have issued a report that the taxpayer has not received goods in certain cases and hence not eligible for input tax credit.</a:t>
            </a:r>
            <a:endParaRPr lang="en-US" sz="3000" spc="2" dirty="0">
              <a:solidFill>
                <a:srgbClr val="420F0F"/>
              </a:solidFill>
              <a:latin typeface="Arial Rounded MT Bold" pitchFamily="34" charset="0"/>
            </a:endParaRPr>
          </a:p>
        </p:txBody>
      </p:sp>
    </p:spTree>
    <p:extLst>
      <p:ext uri="{BB962C8B-B14F-4D97-AF65-F5344CB8AC3E}">
        <p14:creationId xmlns:p14="http://schemas.microsoft.com/office/powerpoint/2010/main" val="407879643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rgbClr val="D9D9D9"/>
        </a:solidFill>
        <a:effectLst/>
      </p:bgPr>
    </p:bg>
    <p:spTree>
      <p:nvGrpSpPr>
        <p:cNvPr id="1" name=""/>
        <p:cNvGrpSpPr/>
        <p:nvPr/>
      </p:nvGrpSpPr>
      <p:grpSpPr>
        <a:xfrm>
          <a:off x="0" y="0"/>
          <a:ext cx="0" cy="0"/>
          <a:chOff x="0" y="0"/>
          <a:chExt cx="0" cy="0"/>
        </a:xfrm>
      </p:grpSpPr>
      <p:sp>
        <p:nvSpPr>
          <p:cNvPr id="2" name="AutoShape 2"/>
          <p:cNvSpPr/>
          <p:nvPr/>
        </p:nvSpPr>
        <p:spPr>
          <a:xfrm>
            <a:off x="993491" y="1790700"/>
            <a:ext cx="9293775" cy="0"/>
          </a:xfrm>
          <a:prstGeom prst="line">
            <a:avLst/>
          </a:prstGeom>
          <a:ln w="28575" cap="flat">
            <a:solidFill>
              <a:srgbClr val="000000"/>
            </a:solidFill>
            <a:prstDash val="solid"/>
            <a:headEnd type="none" w="sm" len="sm"/>
            <a:tailEnd type="none" w="sm" len="sm"/>
          </a:ln>
        </p:spPr>
      </p:sp>
      <p:sp>
        <p:nvSpPr>
          <p:cNvPr id="3" name="AutoShape 3"/>
          <p:cNvSpPr/>
          <p:nvPr/>
        </p:nvSpPr>
        <p:spPr>
          <a:xfrm>
            <a:off x="6347659" y="9824020"/>
            <a:ext cx="9293775" cy="0"/>
          </a:xfrm>
          <a:prstGeom prst="line">
            <a:avLst/>
          </a:prstGeom>
          <a:ln w="28575" cap="flat">
            <a:solidFill>
              <a:srgbClr val="420F0F"/>
            </a:solidFill>
            <a:prstDash val="solid"/>
            <a:headEnd type="none" w="sm" len="sm"/>
            <a:tailEnd type="none" w="sm" len="sm"/>
          </a:ln>
        </p:spPr>
      </p:sp>
      <p:sp>
        <p:nvSpPr>
          <p:cNvPr id="4" name="TextBox 4"/>
          <p:cNvSpPr txBox="1"/>
          <p:nvPr/>
        </p:nvSpPr>
        <p:spPr>
          <a:xfrm>
            <a:off x="1028700" y="104775"/>
            <a:ext cx="13002083" cy="1381125"/>
          </a:xfrm>
          <a:prstGeom prst="rect">
            <a:avLst/>
          </a:prstGeom>
        </p:spPr>
        <p:txBody>
          <a:bodyPr lIns="0" tIns="0" rIns="0" bIns="0" rtlCol="0" anchor="t">
            <a:spAutoFit/>
          </a:bodyPr>
          <a:lstStyle/>
          <a:p>
            <a:pPr marL="0" marR="0" lvl="0" indent="0" algn="l" defTabSz="914400" rtl="0" eaLnBrk="1" fontAlgn="auto" latinLnBrk="0" hangingPunct="1">
              <a:lnSpc>
                <a:spcPts val="12059"/>
              </a:lnSpc>
              <a:spcBef>
                <a:spcPts val="0"/>
              </a:spcBef>
              <a:spcAft>
                <a:spcPts val="0"/>
              </a:spcAft>
              <a:buClrTx/>
              <a:buSzTx/>
              <a:buFontTx/>
              <a:buNone/>
              <a:tabLst/>
              <a:defRPr/>
            </a:pPr>
            <a:r>
              <a:rPr kumimoji="0" lang="en-US" sz="6000" b="1" i="0" u="none" strike="noStrike" kern="1200" cap="none" spc="-200" normalizeH="0" baseline="0" noProof="0" dirty="0">
                <a:ln>
                  <a:noFill/>
                </a:ln>
                <a:solidFill>
                  <a:srgbClr val="420F0F"/>
                </a:solidFill>
                <a:effectLst/>
                <a:uLnTx/>
                <a:uFillTx/>
                <a:latin typeface="MattAntique BT" pitchFamily="18" charset="0"/>
                <a:ea typeface="+mn-ea"/>
                <a:cs typeface="+mn-cs"/>
              </a:rPr>
              <a:t>Issues</a:t>
            </a:r>
          </a:p>
        </p:txBody>
      </p:sp>
      <p:sp>
        <p:nvSpPr>
          <p:cNvPr id="7" name="TextBox 7"/>
          <p:cNvSpPr txBox="1"/>
          <p:nvPr/>
        </p:nvSpPr>
        <p:spPr>
          <a:xfrm>
            <a:off x="1028372" y="1797840"/>
            <a:ext cx="16532509" cy="1296060"/>
          </a:xfrm>
          <a:prstGeom prst="rect">
            <a:avLst/>
          </a:prstGeom>
        </p:spPr>
        <p:txBody>
          <a:bodyPr wrap="square" lIns="0" tIns="0" rIns="0" bIns="0" rtlCol="0" anchor="t">
            <a:spAutoFit/>
          </a:bodyPr>
          <a:lstStyle/>
          <a:p>
            <a:pPr marL="457200" marR="0" lvl="0" indent="-457200" algn="l" defTabSz="914400" rtl="0" eaLnBrk="1" fontAlgn="auto" latinLnBrk="0" hangingPunct="1">
              <a:lnSpc>
                <a:spcPct val="150000"/>
              </a:lnSpc>
              <a:spcBef>
                <a:spcPts val="0"/>
              </a:spcBef>
              <a:spcAft>
                <a:spcPts val="0"/>
              </a:spcAft>
              <a:buClrTx/>
              <a:buSzTx/>
              <a:buFont typeface="Wingdings" panose="05000000000000000000" pitchFamily="2" charset="2"/>
              <a:buChar char="q"/>
              <a:tabLst/>
              <a:defRPr/>
            </a:pPr>
            <a:r>
              <a:rPr kumimoji="0" lang="en-IN" sz="3000" b="0" i="0" u="none" strike="noStrike" kern="1200" cap="none" spc="2" normalizeH="0" baseline="0" noProof="0" dirty="0">
                <a:ln>
                  <a:noFill/>
                </a:ln>
                <a:solidFill>
                  <a:srgbClr val="420F0F"/>
                </a:solidFill>
                <a:effectLst/>
                <a:uLnTx/>
                <a:uFillTx/>
                <a:latin typeface="Arial Rounded MT Bold" pitchFamily="34" charset="0"/>
                <a:ea typeface="+mn-ea"/>
                <a:cs typeface="+mn-cs"/>
              </a:rPr>
              <a:t>Examine of all these scenarios sequentially with advise the tax payer to address each situation on legality of the proceedings under the CGST/SGST Act.</a:t>
            </a:r>
          </a:p>
        </p:txBody>
      </p:sp>
    </p:spTree>
    <p:extLst>
      <p:ext uri="{BB962C8B-B14F-4D97-AF65-F5344CB8AC3E}">
        <p14:creationId xmlns:p14="http://schemas.microsoft.com/office/powerpoint/2010/main" val="41387450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D9D9D9"/>
        </a:solidFill>
        <a:effectLst/>
      </p:bgPr>
    </p:bg>
    <p:spTree>
      <p:nvGrpSpPr>
        <p:cNvPr id="1" name=""/>
        <p:cNvGrpSpPr/>
        <p:nvPr/>
      </p:nvGrpSpPr>
      <p:grpSpPr>
        <a:xfrm>
          <a:off x="0" y="0"/>
          <a:ext cx="0" cy="0"/>
          <a:chOff x="0" y="0"/>
          <a:chExt cx="0" cy="0"/>
        </a:xfrm>
      </p:grpSpPr>
      <p:sp>
        <p:nvSpPr>
          <p:cNvPr id="2" name="AutoShape 2"/>
          <p:cNvSpPr/>
          <p:nvPr/>
        </p:nvSpPr>
        <p:spPr>
          <a:xfrm>
            <a:off x="993491" y="1790700"/>
            <a:ext cx="9293775" cy="0"/>
          </a:xfrm>
          <a:prstGeom prst="line">
            <a:avLst/>
          </a:prstGeom>
          <a:ln w="28575" cap="flat">
            <a:solidFill>
              <a:srgbClr val="000000"/>
            </a:solidFill>
            <a:prstDash val="solid"/>
            <a:headEnd type="none" w="sm" len="sm"/>
            <a:tailEnd type="none" w="sm" len="sm"/>
          </a:ln>
        </p:spPr>
      </p:sp>
      <p:sp>
        <p:nvSpPr>
          <p:cNvPr id="3" name="AutoShape 3"/>
          <p:cNvSpPr/>
          <p:nvPr/>
        </p:nvSpPr>
        <p:spPr>
          <a:xfrm>
            <a:off x="6347659" y="9824020"/>
            <a:ext cx="9293775" cy="0"/>
          </a:xfrm>
          <a:prstGeom prst="line">
            <a:avLst/>
          </a:prstGeom>
          <a:ln w="28575" cap="flat">
            <a:solidFill>
              <a:srgbClr val="420F0F"/>
            </a:solidFill>
            <a:prstDash val="solid"/>
            <a:headEnd type="none" w="sm" len="sm"/>
            <a:tailEnd type="none" w="sm" len="sm"/>
          </a:ln>
        </p:spPr>
      </p:sp>
      <p:sp>
        <p:nvSpPr>
          <p:cNvPr id="4" name="TextBox 4"/>
          <p:cNvSpPr txBox="1"/>
          <p:nvPr/>
        </p:nvSpPr>
        <p:spPr>
          <a:xfrm>
            <a:off x="1028700" y="104775"/>
            <a:ext cx="13002083" cy="1381125"/>
          </a:xfrm>
          <a:prstGeom prst="rect">
            <a:avLst/>
          </a:prstGeom>
        </p:spPr>
        <p:txBody>
          <a:bodyPr lIns="0" tIns="0" rIns="0" bIns="0" rtlCol="0" anchor="t">
            <a:spAutoFit/>
          </a:bodyPr>
          <a:lstStyle/>
          <a:p>
            <a:pPr marL="0" marR="0" lvl="0" indent="0" algn="l" defTabSz="914400" rtl="0" eaLnBrk="1" fontAlgn="auto" latinLnBrk="0" hangingPunct="1">
              <a:lnSpc>
                <a:spcPts val="12059"/>
              </a:lnSpc>
              <a:spcBef>
                <a:spcPts val="0"/>
              </a:spcBef>
              <a:spcAft>
                <a:spcPts val="0"/>
              </a:spcAft>
              <a:buClrTx/>
              <a:buSzTx/>
              <a:buFontTx/>
              <a:buNone/>
              <a:tabLst/>
              <a:defRPr/>
            </a:pPr>
            <a:r>
              <a:rPr kumimoji="0" lang="en-US" sz="6000" b="1" i="0" u="none" strike="noStrike" kern="1200" cap="none" spc="-200" normalizeH="0" baseline="0" noProof="0" dirty="0">
                <a:ln>
                  <a:noFill/>
                </a:ln>
                <a:solidFill>
                  <a:srgbClr val="420F0F"/>
                </a:solidFill>
                <a:effectLst/>
                <a:uLnTx/>
                <a:uFillTx/>
                <a:latin typeface="MattAntique BT" pitchFamily="18" charset="0"/>
                <a:ea typeface="+mn-ea"/>
                <a:cs typeface="+mn-cs"/>
              </a:rPr>
              <a:t>Facts of the Case</a:t>
            </a:r>
          </a:p>
        </p:txBody>
      </p:sp>
      <p:sp>
        <p:nvSpPr>
          <p:cNvPr id="7" name="TextBox 7"/>
          <p:cNvSpPr txBox="1"/>
          <p:nvPr/>
        </p:nvSpPr>
        <p:spPr>
          <a:xfrm>
            <a:off x="1028700" y="1790700"/>
            <a:ext cx="16532509" cy="6143541"/>
          </a:xfrm>
          <a:prstGeom prst="rect">
            <a:avLst/>
          </a:prstGeom>
        </p:spPr>
        <p:txBody>
          <a:bodyPr wrap="square" lIns="0" tIns="0" rIns="0" bIns="0" rtlCol="0" anchor="t">
            <a:spAutoFit/>
          </a:bodyPr>
          <a:lstStyle/>
          <a:p>
            <a:pPr marL="457200" marR="0" lvl="0" indent="-457200" algn="just" defTabSz="914400" rtl="0" eaLnBrk="1" fontAlgn="auto" latinLnBrk="0" hangingPunct="1">
              <a:lnSpc>
                <a:spcPct val="150000"/>
              </a:lnSpc>
              <a:spcBef>
                <a:spcPts val="0"/>
              </a:spcBef>
              <a:spcAft>
                <a:spcPts val="0"/>
              </a:spcAft>
              <a:buClrTx/>
              <a:buSzTx/>
              <a:buFont typeface="Wingdings" panose="05000000000000000000" pitchFamily="2" charset="2"/>
              <a:buChar char="q"/>
              <a:tabLst/>
              <a:defRPr/>
            </a:pPr>
            <a:r>
              <a:rPr kumimoji="0" lang="en-IN" sz="3000" b="0" i="0" u="none" strike="noStrike" kern="1200" cap="none" spc="2" normalizeH="0" baseline="0" noProof="0" dirty="0">
                <a:ln>
                  <a:noFill/>
                </a:ln>
                <a:solidFill>
                  <a:srgbClr val="420F0F"/>
                </a:solidFill>
                <a:effectLst/>
                <a:uLnTx/>
                <a:uFillTx/>
                <a:latin typeface="Arial Rounded MT Bold" pitchFamily="34" charset="0"/>
                <a:ea typeface="+mn-ea"/>
                <a:cs typeface="+mn-cs"/>
              </a:rPr>
              <a:t>All the parties possess proper tax invoices, inventory records, transport proofs and </a:t>
            </a:r>
            <a:r>
              <a:rPr kumimoji="0" lang="en-IN" sz="3000" b="0" i="0" u="none" strike="noStrike" kern="1200" cap="none" spc="2" normalizeH="0" baseline="0" noProof="0" dirty="0" err="1">
                <a:ln>
                  <a:noFill/>
                </a:ln>
                <a:solidFill>
                  <a:srgbClr val="420F0F"/>
                </a:solidFill>
                <a:effectLst/>
                <a:uLnTx/>
                <a:uFillTx/>
                <a:latin typeface="Arial Rounded MT Bold" pitchFamily="34" charset="0"/>
                <a:ea typeface="+mn-ea"/>
                <a:cs typeface="+mn-cs"/>
              </a:rPr>
              <a:t>eway</a:t>
            </a:r>
            <a:r>
              <a:rPr kumimoji="0" lang="en-IN" sz="3000" b="0" i="0" u="none" strike="noStrike" kern="1200" cap="none" spc="2" normalizeH="0" baseline="0" noProof="0" dirty="0">
                <a:ln>
                  <a:noFill/>
                </a:ln>
                <a:solidFill>
                  <a:srgbClr val="420F0F"/>
                </a:solidFill>
                <a:effectLst/>
                <a:uLnTx/>
                <a:uFillTx/>
                <a:latin typeface="Arial Rounded MT Bold" pitchFamily="34" charset="0"/>
                <a:ea typeface="+mn-ea"/>
                <a:cs typeface="+mn-cs"/>
              </a:rPr>
              <a:t> bills for the said transactions. The taxes have been duly paid by the respective parties and input tax credit reflected in GSTR2A. All the parties have claimed the input tax credit, except </a:t>
            </a:r>
            <a:r>
              <a:rPr kumimoji="0" lang="en-IN" sz="3000" b="0" i="0" u="none" strike="noStrike" kern="1200" cap="none" spc="2" normalizeH="0" baseline="0" noProof="0" dirty="0" err="1">
                <a:ln>
                  <a:noFill/>
                </a:ln>
                <a:solidFill>
                  <a:srgbClr val="420F0F"/>
                </a:solidFill>
                <a:effectLst/>
                <a:uLnTx/>
                <a:uFillTx/>
                <a:latin typeface="Arial Rounded MT Bold" pitchFamily="34" charset="0"/>
                <a:ea typeface="+mn-ea"/>
                <a:cs typeface="+mn-cs"/>
              </a:rPr>
              <a:t>Buildcon</a:t>
            </a:r>
            <a:r>
              <a:rPr kumimoji="0" lang="en-IN" sz="3000" b="0" i="0" u="none" strike="noStrike" kern="1200" cap="none" spc="2" normalizeH="0" baseline="0" noProof="0" dirty="0">
                <a:ln>
                  <a:noFill/>
                </a:ln>
                <a:solidFill>
                  <a:srgbClr val="420F0F"/>
                </a:solidFill>
                <a:effectLst/>
                <a:uLnTx/>
                <a:uFillTx/>
                <a:latin typeface="Arial Rounded MT Bold" pitchFamily="34" charset="0"/>
                <a:ea typeface="+mn-ea"/>
                <a:cs typeface="+mn-cs"/>
              </a:rPr>
              <a:t> who does not claim input tax credit being governed by a specific restrictive notification. The payments between the parties have also been settled by normal banking channels. To reiterate, the series of transactions and invoicing is as under. </a:t>
            </a:r>
          </a:p>
          <a:p>
            <a:pPr marL="457200" marR="0" lvl="0" indent="-457200" algn="just" defTabSz="914400" rtl="0" eaLnBrk="1" fontAlgn="auto" latinLnBrk="0" hangingPunct="1">
              <a:lnSpc>
                <a:spcPct val="150000"/>
              </a:lnSpc>
              <a:spcBef>
                <a:spcPts val="0"/>
              </a:spcBef>
              <a:spcAft>
                <a:spcPts val="0"/>
              </a:spcAft>
              <a:buClrTx/>
              <a:buSzTx/>
              <a:buFont typeface="Wingdings" panose="05000000000000000000" pitchFamily="2" charset="2"/>
              <a:buChar char="q"/>
              <a:tabLst/>
              <a:defRPr/>
            </a:pPr>
            <a:r>
              <a:rPr kumimoji="0" lang="en-IN" sz="3000" b="0" i="0" u="none" strike="noStrike" kern="1200" cap="none" spc="2" normalizeH="0" baseline="0" noProof="0" dirty="0">
                <a:ln>
                  <a:noFill/>
                </a:ln>
                <a:solidFill>
                  <a:srgbClr val="420F0F"/>
                </a:solidFill>
                <a:effectLst/>
                <a:uLnTx/>
                <a:uFillTx/>
                <a:latin typeface="Arial Rounded MT Bold" pitchFamily="34" charset="0"/>
                <a:ea typeface="+mn-ea"/>
                <a:cs typeface="+mn-cs"/>
              </a:rPr>
              <a:t>ABC Ltd.      PQR Ltd.    XYZ Ltd     DEF Ltd    </a:t>
            </a:r>
            <a:r>
              <a:rPr kumimoji="0" lang="en-IN" sz="3000" b="0" i="0" u="none" strike="noStrike" kern="1200" cap="none" spc="2" normalizeH="0" baseline="0" noProof="0" dirty="0" err="1">
                <a:ln>
                  <a:noFill/>
                </a:ln>
                <a:solidFill>
                  <a:srgbClr val="420F0F"/>
                </a:solidFill>
                <a:effectLst/>
                <a:uLnTx/>
                <a:uFillTx/>
                <a:latin typeface="Arial Rounded MT Bold" pitchFamily="34" charset="0"/>
                <a:ea typeface="+mn-ea"/>
                <a:cs typeface="+mn-cs"/>
              </a:rPr>
              <a:t>Buildcon</a:t>
            </a:r>
            <a:r>
              <a:rPr kumimoji="0" lang="en-IN" sz="3000" b="0" i="0" u="none" strike="noStrike" kern="1200" cap="none" spc="2" normalizeH="0" baseline="0" noProof="0" dirty="0">
                <a:ln>
                  <a:noFill/>
                </a:ln>
                <a:solidFill>
                  <a:srgbClr val="420F0F"/>
                </a:solidFill>
                <a:effectLst/>
                <a:uLnTx/>
                <a:uFillTx/>
                <a:latin typeface="Arial Rounded MT Bold" pitchFamily="34" charset="0"/>
                <a:ea typeface="+mn-ea"/>
                <a:cs typeface="+mn-cs"/>
              </a:rPr>
              <a:t> - transactions for 10 Mn. T</a:t>
            </a:r>
          </a:p>
          <a:p>
            <a:pPr marL="457200" marR="0" lvl="0" indent="-457200" algn="just" defTabSz="914400" rtl="0" eaLnBrk="1" fontAlgn="auto" latinLnBrk="0" hangingPunct="1">
              <a:lnSpc>
                <a:spcPct val="150000"/>
              </a:lnSpc>
              <a:spcBef>
                <a:spcPts val="0"/>
              </a:spcBef>
              <a:spcAft>
                <a:spcPts val="0"/>
              </a:spcAft>
              <a:buClrTx/>
              <a:buSzTx/>
              <a:buFont typeface="Wingdings" panose="05000000000000000000" pitchFamily="2" charset="2"/>
              <a:buChar char="q"/>
              <a:tabLst/>
              <a:defRPr/>
            </a:pPr>
            <a:endParaRPr kumimoji="0" lang="en-IN" sz="3000" b="0" i="0" u="none" strike="noStrike" kern="1200" cap="none" spc="2" normalizeH="0" baseline="0" noProof="0" dirty="0">
              <a:ln>
                <a:noFill/>
              </a:ln>
              <a:solidFill>
                <a:srgbClr val="420F0F"/>
              </a:solidFill>
              <a:effectLst/>
              <a:uLnTx/>
              <a:uFillTx/>
              <a:latin typeface="Arial Rounded MT Bold" pitchFamily="34" charset="0"/>
              <a:ea typeface="+mn-ea"/>
              <a:cs typeface="+mn-cs"/>
            </a:endParaRPr>
          </a:p>
        </p:txBody>
      </p:sp>
      <p:cxnSp>
        <p:nvCxnSpPr>
          <p:cNvPr id="3074" name="Straight Arrow Connector 3">
            <a:extLst>
              <a:ext uri="{FF2B5EF4-FFF2-40B4-BE49-F238E27FC236}">
                <a16:creationId xmlns:a16="http://schemas.microsoft.com/office/drawing/2014/main" id="{9FABED6E-02CC-04A1-CB6E-556D60FF42C0}"/>
              </a:ext>
            </a:extLst>
          </p:cNvPr>
          <p:cNvCxnSpPr>
            <a:cxnSpLocks noChangeShapeType="1"/>
          </p:cNvCxnSpPr>
          <p:nvPr/>
        </p:nvCxnSpPr>
        <p:spPr bwMode="auto">
          <a:xfrm>
            <a:off x="3311352" y="7015708"/>
            <a:ext cx="209079" cy="0"/>
          </a:xfrm>
          <a:prstGeom prst="straightConnector1">
            <a:avLst/>
          </a:prstGeom>
          <a:noFill/>
          <a:ln w="6350">
            <a:solidFill>
              <a:srgbClr val="4472C4"/>
            </a:solidFill>
            <a:miter lim="800000"/>
            <a:headEnd/>
            <a:tailEnd type="triangle" w="med" len="med"/>
          </a:ln>
          <a:extLst>
            <a:ext uri="{909E8E84-426E-40DD-AFC4-6F175D3DCCD1}">
              <a14:hiddenFill xmlns:a14="http://schemas.microsoft.com/office/drawing/2010/main">
                <a:noFill/>
              </a14:hiddenFill>
            </a:ext>
          </a:extLst>
        </p:spPr>
      </p:cxnSp>
      <p:cxnSp>
        <p:nvCxnSpPr>
          <p:cNvPr id="9" name="Straight Arrow Connector 3">
            <a:extLst>
              <a:ext uri="{FF2B5EF4-FFF2-40B4-BE49-F238E27FC236}">
                <a16:creationId xmlns:a16="http://schemas.microsoft.com/office/drawing/2014/main" id="{E89125E2-4494-11C4-D197-D1EF89AD6CE6}"/>
              </a:ext>
            </a:extLst>
          </p:cNvPr>
          <p:cNvCxnSpPr>
            <a:cxnSpLocks noChangeShapeType="1"/>
          </p:cNvCxnSpPr>
          <p:nvPr/>
        </p:nvCxnSpPr>
        <p:spPr bwMode="auto">
          <a:xfrm>
            <a:off x="5399584" y="7010284"/>
            <a:ext cx="209079" cy="0"/>
          </a:xfrm>
          <a:prstGeom prst="straightConnector1">
            <a:avLst/>
          </a:prstGeom>
          <a:noFill/>
          <a:ln w="6350">
            <a:solidFill>
              <a:srgbClr val="4472C4"/>
            </a:solidFill>
            <a:miter lim="800000"/>
            <a:headEnd/>
            <a:tailEnd type="triangle" w="med" len="med"/>
          </a:ln>
          <a:extLst>
            <a:ext uri="{909E8E84-426E-40DD-AFC4-6F175D3DCCD1}">
              <a14:hiddenFill xmlns:a14="http://schemas.microsoft.com/office/drawing/2010/main">
                <a:noFill/>
              </a14:hiddenFill>
            </a:ext>
          </a:extLst>
        </p:spPr>
      </p:cxnSp>
      <p:cxnSp>
        <p:nvCxnSpPr>
          <p:cNvPr id="10" name="Straight Arrow Connector 3">
            <a:extLst>
              <a:ext uri="{FF2B5EF4-FFF2-40B4-BE49-F238E27FC236}">
                <a16:creationId xmlns:a16="http://schemas.microsoft.com/office/drawing/2014/main" id="{B0F23CE8-C631-BEC1-7710-C7D2404D990A}"/>
              </a:ext>
            </a:extLst>
          </p:cNvPr>
          <p:cNvCxnSpPr>
            <a:cxnSpLocks noChangeShapeType="1"/>
          </p:cNvCxnSpPr>
          <p:nvPr/>
        </p:nvCxnSpPr>
        <p:spPr bwMode="auto">
          <a:xfrm>
            <a:off x="7271792" y="6979102"/>
            <a:ext cx="209079" cy="0"/>
          </a:xfrm>
          <a:prstGeom prst="straightConnector1">
            <a:avLst/>
          </a:prstGeom>
          <a:noFill/>
          <a:ln w="6350">
            <a:solidFill>
              <a:srgbClr val="4472C4"/>
            </a:solidFill>
            <a:miter lim="800000"/>
            <a:headEnd/>
            <a:tailEnd type="triangle" w="med" len="med"/>
          </a:ln>
          <a:extLst>
            <a:ext uri="{909E8E84-426E-40DD-AFC4-6F175D3DCCD1}">
              <a14:hiddenFill xmlns:a14="http://schemas.microsoft.com/office/drawing/2010/main">
                <a:noFill/>
              </a14:hiddenFill>
            </a:ext>
          </a:extLst>
        </p:spPr>
      </p:cxnSp>
      <p:cxnSp>
        <p:nvCxnSpPr>
          <p:cNvPr id="12" name="Straight Arrow Connector 3">
            <a:extLst>
              <a:ext uri="{FF2B5EF4-FFF2-40B4-BE49-F238E27FC236}">
                <a16:creationId xmlns:a16="http://schemas.microsoft.com/office/drawing/2014/main" id="{F1E05C19-2834-11BC-2710-E7FA623432F8}"/>
              </a:ext>
            </a:extLst>
          </p:cNvPr>
          <p:cNvCxnSpPr>
            <a:cxnSpLocks noChangeShapeType="1"/>
          </p:cNvCxnSpPr>
          <p:nvPr/>
        </p:nvCxnSpPr>
        <p:spPr bwMode="auto">
          <a:xfrm>
            <a:off x="9204137" y="6979102"/>
            <a:ext cx="209079" cy="0"/>
          </a:xfrm>
          <a:prstGeom prst="straightConnector1">
            <a:avLst/>
          </a:prstGeom>
          <a:noFill/>
          <a:ln w="6350">
            <a:solidFill>
              <a:srgbClr val="4472C4"/>
            </a:solidFill>
            <a:miter lim="800000"/>
            <a:headEnd/>
            <a:tailEnd type="triangle"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33520151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D9D9D9"/>
        </a:solidFill>
        <a:effectLst/>
      </p:bgPr>
    </p:bg>
    <p:spTree>
      <p:nvGrpSpPr>
        <p:cNvPr id="1" name=""/>
        <p:cNvGrpSpPr/>
        <p:nvPr/>
      </p:nvGrpSpPr>
      <p:grpSpPr>
        <a:xfrm>
          <a:off x="0" y="0"/>
          <a:ext cx="0" cy="0"/>
          <a:chOff x="0" y="0"/>
          <a:chExt cx="0" cy="0"/>
        </a:xfrm>
      </p:grpSpPr>
      <p:sp>
        <p:nvSpPr>
          <p:cNvPr id="2" name="AutoShape 2"/>
          <p:cNvSpPr/>
          <p:nvPr/>
        </p:nvSpPr>
        <p:spPr>
          <a:xfrm>
            <a:off x="993491" y="1790700"/>
            <a:ext cx="9293775" cy="0"/>
          </a:xfrm>
          <a:prstGeom prst="line">
            <a:avLst/>
          </a:prstGeom>
          <a:ln w="28575" cap="flat">
            <a:solidFill>
              <a:srgbClr val="000000"/>
            </a:solidFill>
            <a:prstDash val="solid"/>
            <a:headEnd type="none" w="sm" len="sm"/>
            <a:tailEnd type="none" w="sm" len="sm"/>
          </a:ln>
        </p:spPr>
      </p:sp>
      <p:sp>
        <p:nvSpPr>
          <p:cNvPr id="3" name="AutoShape 3"/>
          <p:cNvSpPr/>
          <p:nvPr/>
        </p:nvSpPr>
        <p:spPr>
          <a:xfrm>
            <a:off x="6347659" y="9824020"/>
            <a:ext cx="9293775" cy="0"/>
          </a:xfrm>
          <a:prstGeom prst="line">
            <a:avLst/>
          </a:prstGeom>
          <a:ln w="28575" cap="flat">
            <a:solidFill>
              <a:srgbClr val="420F0F"/>
            </a:solidFill>
            <a:prstDash val="solid"/>
            <a:headEnd type="none" w="sm" len="sm"/>
            <a:tailEnd type="none" w="sm" len="sm"/>
          </a:ln>
        </p:spPr>
      </p:sp>
      <p:sp>
        <p:nvSpPr>
          <p:cNvPr id="4" name="TextBox 4"/>
          <p:cNvSpPr txBox="1"/>
          <p:nvPr/>
        </p:nvSpPr>
        <p:spPr>
          <a:xfrm>
            <a:off x="1028700" y="104775"/>
            <a:ext cx="13002083" cy="1381125"/>
          </a:xfrm>
          <a:prstGeom prst="rect">
            <a:avLst/>
          </a:prstGeom>
        </p:spPr>
        <p:txBody>
          <a:bodyPr lIns="0" tIns="0" rIns="0" bIns="0" rtlCol="0" anchor="t">
            <a:spAutoFit/>
          </a:bodyPr>
          <a:lstStyle/>
          <a:p>
            <a:pPr marL="0" marR="0" lvl="0" indent="0" algn="l" defTabSz="914400" rtl="0" eaLnBrk="1" fontAlgn="auto" latinLnBrk="0" hangingPunct="1">
              <a:lnSpc>
                <a:spcPts val="12059"/>
              </a:lnSpc>
              <a:spcBef>
                <a:spcPts val="0"/>
              </a:spcBef>
              <a:spcAft>
                <a:spcPts val="0"/>
              </a:spcAft>
              <a:buClrTx/>
              <a:buSzTx/>
              <a:buFontTx/>
              <a:buNone/>
              <a:tabLst/>
              <a:defRPr/>
            </a:pPr>
            <a:r>
              <a:rPr kumimoji="0" lang="en-US" sz="6000" b="1" i="0" u="none" strike="noStrike" kern="1200" cap="none" spc="-200" normalizeH="0" baseline="0" noProof="0" dirty="0">
                <a:ln>
                  <a:noFill/>
                </a:ln>
                <a:solidFill>
                  <a:srgbClr val="420F0F"/>
                </a:solidFill>
                <a:effectLst/>
                <a:uLnTx/>
                <a:uFillTx/>
                <a:latin typeface="MattAntique BT" pitchFamily="18" charset="0"/>
                <a:ea typeface="+mn-ea"/>
                <a:cs typeface="+mn-cs"/>
              </a:rPr>
              <a:t>Facts of the Case</a:t>
            </a:r>
          </a:p>
        </p:txBody>
      </p:sp>
      <p:sp>
        <p:nvSpPr>
          <p:cNvPr id="7" name="TextBox 7"/>
          <p:cNvSpPr txBox="1"/>
          <p:nvPr/>
        </p:nvSpPr>
        <p:spPr>
          <a:xfrm>
            <a:off x="1028372" y="1797840"/>
            <a:ext cx="16532509" cy="7386638"/>
          </a:xfrm>
          <a:prstGeom prst="rect">
            <a:avLst/>
          </a:prstGeom>
        </p:spPr>
        <p:txBody>
          <a:bodyPr wrap="square" lIns="0" tIns="0" rIns="0" bIns="0" rtlCol="0" anchor="t">
            <a:spAutoFit/>
          </a:bodyPr>
          <a:lstStyle/>
          <a:p>
            <a:pPr marL="457200" marR="0" lvl="0" indent="-457200" algn="just" defTabSz="914400" rtl="0" eaLnBrk="1" fontAlgn="auto" latinLnBrk="0" hangingPunct="1">
              <a:lnSpc>
                <a:spcPct val="150000"/>
              </a:lnSpc>
              <a:spcBef>
                <a:spcPts val="0"/>
              </a:spcBef>
              <a:spcAft>
                <a:spcPts val="0"/>
              </a:spcAft>
              <a:buClrTx/>
              <a:buSzTx/>
              <a:buFont typeface="Wingdings" panose="05000000000000000000" pitchFamily="2" charset="2"/>
              <a:buChar char="q"/>
              <a:tabLst/>
              <a:defRPr/>
            </a:pPr>
            <a:r>
              <a:rPr kumimoji="0" lang="en-IN" sz="3000" b="0" i="0" u="none" strike="noStrike" kern="1200" cap="none" spc="2" normalizeH="0" baseline="0" noProof="0" dirty="0">
                <a:ln>
                  <a:noFill/>
                </a:ln>
                <a:solidFill>
                  <a:srgbClr val="420F0F"/>
                </a:solidFill>
                <a:effectLst/>
                <a:uLnTx/>
                <a:uFillTx/>
                <a:latin typeface="Arial Rounded MT Bold" pitchFamily="34" charset="0"/>
                <a:ea typeface="+mn-ea"/>
                <a:cs typeface="+mn-cs"/>
              </a:rPr>
              <a:t>One fine day, the Managing Director of ABC Ltd recorded a video confession and shared the same on social media. Without going into specifics, he admitted that due to market expectations, he had indulged in fake invoicing and though the actual production was around 40 Mn T, ABC had issued invoices to the extent of around 120 Mn T. He further stated that it was like he was riding a tiger and could no longer sustain. After sharing the video on the social media, the Managing Director committed suicide. To reiterate the quantitative details:</a:t>
            </a:r>
            <a:endParaRPr kumimoji="0" lang="en-US" sz="3000" b="0" i="0" u="none" strike="noStrike" kern="1200" cap="none" spc="2" normalizeH="0" baseline="0" noProof="0" dirty="0">
              <a:ln>
                <a:noFill/>
              </a:ln>
              <a:solidFill>
                <a:srgbClr val="420F0F"/>
              </a:solidFill>
              <a:effectLst/>
              <a:uLnTx/>
              <a:uFillTx/>
              <a:latin typeface="Arial Rounded MT Bold" pitchFamily="34" charset="0"/>
              <a:ea typeface="+mn-ea"/>
              <a:cs typeface="+mn-cs"/>
            </a:endParaRPr>
          </a:p>
          <a:p>
            <a:pPr marL="0" marR="0" lvl="0" indent="0" algn="just" defTabSz="914400" rtl="0" eaLnBrk="1" fontAlgn="auto" latinLnBrk="0" hangingPunct="1">
              <a:lnSpc>
                <a:spcPct val="150000"/>
              </a:lnSpc>
              <a:spcBef>
                <a:spcPts val="0"/>
              </a:spcBef>
              <a:spcAft>
                <a:spcPts val="0"/>
              </a:spcAft>
              <a:buClrTx/>
              <a:buSzTx/>
              <a:buFontTx/>
              <a:buNone/>
              <a:tabLst/>
              <a:defRPr/>
            </a:pPr>
            <a:r>
              <a:rPr kumimoji="0" lang="en-IN" sz="3000" b="0" i="0" u="none" strike="noStrike" kern="1200" cap="none" spc="2" normalizeH="0" baseline="0" noProof="0" dirty="0">
                <a:ln>
                  <a:noFill/>
                </a:ln>
                <a:solidFill>
                  <a:srgbClr val="420F0F"/>
                </a:solidFill>
                <a:effectLst/>
                <a:uLnTx/>
                <a:uFillTx/>
                <a:latin typeface="Arial Rounded MT Bold" pitchFamily="34" charset="0"/>
                <a:ea typeface="+mn-ea"/>
                <a:cs typeface="+mn-cs"/>
              </a:rPr>
              <a:t>	Production Capacity 50 Mn. T.</a:t>
            </a:r>
            <a:endParaRPr kumimoji="0" lang="en-US" sz="3000" b="0" i="0" u="none" strike="noStrike" kern="1200" cap="none" spc="2" normalizeH="0" baseline="0" noProof="0" dirty="0">
              <a:ln>
                <a:noFill/>
              </a:ln>
              <a:solidFill>
                <a:srgbClr val="420F0F"/>
              </a:solidFill>
              <a:effectLst/>
              <a:uLnTx/>
              <a:uFillTx/>
              <a:latin typeface="Arial Rounded MT Bold" pitchFamily="34" charset="0"/>
              <a:ea typeface="+mn-ea"/>
              <a:cs typeface="+mn-cs"/>
            </a:endParaRPr>
          </a:p>
          <a:p>
            <a:pPr marL="0" marR="0" lvl="0" indent="0" algn="just" defTabSz="914400" rtl="0" eaLnBrk="1" fontAlgn="auto" latinLnBrk="0" hangingPunct="1">
              <a:lnSpc>
                <a:spcPct val="150000"/>
              </a:lnSpc>
              <a:spcBef>
                <a:spcPts val="0"/>
              </a:spcBef>
              <a:spcAft>
                <a:spcPts val="0"/>
              </a:spcAft>
              <a:buClrTx/>
              <a:buSzTx/>
              <a:buFontTx/>
              <a:buNone/>
              <a:tabLst/>
              <a:defRPr/>
            </a:pPr>
            <a:r>
              <a:rPr kumimoji="0" lang="en-IN" sz="3000" b="0" i="0" u="none" strike="noStrike" kern="1200" cap="none" spc="2" normalizeH="0" baseline="0" noProof="0" dirty="0">
                <a:ln>
                  <a:noFill/>
                </a:ln>
                <a:solidFill>
                  <a:srgbClr val="420F0F"/>
                </a:solidFill>
                <a:effectLst/>
                <a:uLnTx/>
                <a:uFillTx/>
                <a:latin typeface="Arial Rounded MT Bold" pitchFamily="34" charset="0"/>
                <a:ea typeface="+mn-ea"/>
                <a:cs typeface="+mn-cs"/>
              </a:rPr>
              <a:t>	Actual Production admitted by Managing Director 40 Mn. T.</a:t>
            </a:r>
            <a:endParaRPr kumimoji="0" lang="en-US" sz="3000" b="0" i="0" u="none" strike="noStrike" kern="1200" cap="none" spc="2" normalizeH="0" baseline="0" noProof="0" dirty="0">
              <a:ln>
                <a:noFill/>
              </a:ln>
              <a:solidFill>
                <a:srgbClr val="420F0F"/>
              </a:solidFill>
              <a:effectLst/>
              <a:uLnTx/>
              <a:uFillTx/>
              <a:latin typeface="Arial Rounded MT Bold" pitchFamily="34" charset="0"/>
              <a:ea typeface="+mn-ea"/>
              <a:cs typeface="+mn-cs"/>
            </a:endParaRPr>
          </a:p>
          <a:p>
            <a:pPr marL="0" marR="0" lvl="0" indent="0" algn="just" defTabSz="914400" rtl="0" eaLnBrk="1" fontAlgn="auto" latinLnBrk="0" hangingPunct="1">
              <a:lnSpc>
                <a:spcPct val="150000"/>
              </a:lnSpc>
              <a:spcBef>
                <a:spcPts val="0"/>
              </a:spcBef>
              <a:spcAft>
                <a:spcPts val="0"/>
              </a:spcAft>
              <a:buClrTx/>
              <a:buSzTx/>
              <a:buFontTx/>
              <a:buNone/>
              <a:tabLst/>
              <a:defRPr/>
            </a:pPr>
            <a:r>
              <a:rPr kumimoji="0" lang="en-IN" sz="3000" b="0" i="0" u="none" strike="noStrike" kern="1200" cap="none" spc="2" normalizeH="0" baseline="0" noProof="0" dirty="0">
                <a:ln>
                  <a:noFill/>
                </a:ln>
                <a:solidFill>
                  <a:srgbClr val="420F0F"/>
                </a:solidFill>
                <a:effectLst/>
                <a:uLnTx/>
                <a:uFillTx/>
                <a:latin typeface="Arial Rounded MT Bold" pitchFamily="34" charset="0"/>
                <a:ea typeface="+mn-ea"/>
                <a:cs typeface="+mn-cs"/>
              </a:rPr>
              <a:t>	Invoices issued 120 Mn. T.</a:t>
            </a:r>
            <a:endParaRPr kumimoji="0" lang="en-US" sz="3000" b="0" i="0" u="none" strike="noStrike" kern="1200" cap="none" spc="2" normalizeH="0" baseline="0" noProof="0" dirty="0">
              <a:ln>
                <a:noFill/>
              </a:ln>
              <a:solidFill>
                <a:srgbClr val="420F0F"/>
              </a:solidFill>
              <a:effectLst/>
              <a:uLnTx/>
              <a:uFillTx/>
              <a:latin typeface="Arial Rounded MT Bold"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3000" b="0" i="0" u="none" strike="noStrike" kern="1200" cap="none" spc="2" normalizeH="0" baseline="0" noProof="0" dirty="0">
                <a:ln>
                  <a:noFill/>
                </a:ln>
                <a:solidFill>
                  <a:srgbClr val="420F0F"/>
                </a:solidFill>
                <a:effectLst/>
                <a:uLnTx/>
                <a:uFillTx/>
                <a:latin typeface="Arial Rounded MT Bold" pitchFamily="34" charset="0"/>
                <a:ea typeface="+mn-ea"/>
                <a:cs typeface="+mn-cs"/>
              </a:rPr>
              <a:t>	Supplies made to PQR – one of the distributors 10 Mn. T</a:t>
            </a:r>
          </a:p>
        </p:txBody>
      </p:sp>
    </p:spTree>
    <p:extLst>
      <p:ext uri="{BB962C8B-B14F-4D97-AF65-F5344CB8AC3E}">
        <p14:creationId xmlns:p14="http://schemas.microsoft.com/office/powerpoint/2010/main" val="25013271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D9D9D9"/>
        </a:solidFill>
        <a:effectLst/>
      </p:bgPr>
    </p:bg>
    <p:spTree>
      <p:nvGrpSpPr>
        <p:cNvPr id="1" name=""/>
        <p:cNvGrpSpPr/>
        <p:nvPr/>
      </p:nvGrpSpPr>
      <p:grpSpPr>
        <a:xfrm>
          <a:off x="0" y="0"/>
          <a:ext cx="0" cy="0"/>
          <a:chOff x="0" y="0"/>
          <a:chExt cx="0" cy="0"/>
        </a:xfrm>
      </p:grpSpPr>
      <p:sp>
        <p:nvSpPr>
          <p:cNvPr id="2" name="AutoShape 2"/>
          <p:cNvSpPr/>
          <p:nvPr/>
        </p:nvSpPr>
        <p:spPr>
          <a:xfrm>
            <a:off x="993491" y="1790700"/>
            <a:ext cx="9293775" cy="0"/>
          </a:xfrm>
          <a:prstGeom prst="line">
            <a:avLst/>
          </a:prstGeom>
          <a:ln w="28575" cap="flat">
            <a:solidFill>
              <a:srgbClr val="000000"/>
            </a:solidFill>
            <a:prstDash val="solid"/>
            <a:headEnd type="none" w="sm" len="sm"/>
            <a:tailEnd type="none" w="sm" len="sm"/>
          </a:ln>
        </p:spPr>
      </p:sp>
      <p:sp>
        <p:nvSpPr>
          <p:cNvPr id="3" name="AutoShape 3"/>
          <p:cNvSpPr/>
          <p:nvPr/>
        </p:nvSpPr>
        <p:spPr>
          <a:xfrm>
            <a:off x="6347659" y="9824020"/>
            <a:ext cx="9293775" cy="0"/>
          </a:xfrm>
          <a:prstGeom prst="line">
            <a:avLst/>
          </a:prstGeom>
          <a:ln w="28575" cap="flat">
            <a:solidFill>
              <a:srgbClr val="420F0F"/>
            </a:solidFill>
            <a:prstDash val="solid"/>
            <a:headEnd type="none" w="sm" len="sm"/>
            <a:tailEnd type="none" w="sm" len="sm"/>
          </a:ln>
        </p:spPr>
      </p:sp>
      <p:sp>
        <p:nvSpPr>
          <p:cNvPr id="4" name="TextBox 4"/>
          <p:cNvSpPr txBox="1"/>
          <p:nvPr/>
        </p:nvSpPr>
        <p:spPr>
          <a:xfrm>
            <a:off x="1028700" y="104775"/>
            <a:ext cx="13002083" cy="1381125"/>
          </a:xfrm>
          <a:prstGeom prst="rect">
            <a:avLst/>
          </a:prstGeom>
        </p:spPr>
        <p:txBody>
          <a:bodyPr lIns="0" tIns="0" rIns="0" bIns="0" rtlCol="0" anchor="t">
            <a:spAutoFit/>
          </a:bodyPr>
          <a:lstStyle/>
          <a:p>
            <a:pPr marL="0" marR="0" lvl="0" indent="0" algn="l" defTabSz="914400" rtl="0" eaLnBrk="1" fontAlgn="auto" latinLnBrk="0" hangingPunct="1">
              <a:lnSpc>
                <a:spcPts val="12059"/>
              </a:lnSpc>
              <a:spcBef>
                <a:spcPts val="0"/>
              </a:spcBef>
              <a:spcAft>
                <a:spcPts val="0"/>
              </a:spcAft>
              <a:buClrTx/>
              <a:buSzTx/>
              <a:buFontTx/>
              <a:buNone/>
              <a:tabLst/>
              <a:defRPr/>
            </a:pPr>
            <a:r>
              <a:rPr kumimoji="0" lang="en-US" sz="6000" b="1" i="0" u="none" strike="noStrike" kern="1200" cap="none" spc="-200" normalizeH="0" baseline="0" noProof="0" dirty="0">
                <a:ln>
                  <a:noFill/>
                </a:ln>
                <a:solidFill>
                  <a:srgbClr val="420F0F"/>
                </a:solidFill>
                <a:effectLst/>
                <a:uLnTx/>
                <a:uFillTx/>
                <a:latin typeface="MattAntique BT" pitchFamily="18" charset="0"/>
                <a:ea typeface="+mn-ea"/>
                <a:cs typeface="+mn-cs"/>
              </a:rPr>
              <a:t>Facts of the Case</a:t>
            </a:r>
          </a:p>
        </p:txBody>
      </p:sp>
      <p:sp>
        <p:nvSpPr>
          <p:cNvPr id="7" name="TextBox 7"/>
          <p:cNvSpPr txBox="1"/>
          <p:nvPr/>
        </p:nvSpPr>
        <p:spPr>
          <a:xfrm>
            <a:off x="1028372" y="1797840"/>
            <a:ext cx="16532509" cy="6836039"/>
          </a:xfrm>
          <a:prstGeom prst="rect">
            <a:avLst/>
          </a:prstGeom>
        </p:spPr>
        <p:txBody>
          <a:bodyPr wrap="square" lIns="0" tIns="0" rIns="0" bIns="0" rtlCol="0" anchor="t">
            <a:spAutoFit/>
          </a:bodyPr>
          <a:lstStyle/>
          <a:p>
            <a:pPr marL="457200" marR="0" lvl="0" indent="-457200" algn="just" defTabSz="914400" rtl="0" eaLnBrk="1" fontAlgn="auto" latinLnBrk="0" hangingPunct="1">
              <a:lnSpc>
                <a:spcPct val="150000"/>
              </a:lnSpc>
              <a:spcBef>
                <a:spcPts val="0"/>
              </a:spcBef>
              <a:spcAft>
                <a:spcPts val="0"/>
              </a:spcAft>
              <a:buClrTx/>
              <a:buSzTx/>
              <a:buFont typeface="Wingdings" panose="05000000000000000000" pitchFamily="2" charset="2"/>
              <a:buChar char="q"/>
              <a:tabLst/>
              <a:defRPr/>
            </a:pPr>
            <a:r>
              <a:rPr kumimoji="0" lang="en-IN" sz="3000" b="0" i="0" u="none" strike="noStrike" kern="1200" cap="none" spc="2" normalizeH="0" baseline="0" noProof="0" dirty="0">
                <a:ln>
                  <a:noFill/>
                </a:ln>
                <a:solidFill>
                  <a:srgbClr val="420F0F"/>
                </a:solidFill>
                <a:effectLst/>
                <a:uLnTx/>
                <a:uFillTx/>
                <a:latin typeface="Arial Rounded MT Bold" pitchFamily="34" charset="0"/>
                <a:ea typeface="+mn-ea"/>
                <a:cs typeface="+mn-cs"/>
              </a:rPr>
              <a:t>All investigating agencies immediately sprung into action. The DGGI also took upon itself to investigate this issue and recorded statements from all the above parties. Each of the parties (except ABC Ltd.)asserted that their transactions are indeed genuine and provided all possible documentation to explain  their transactions. However, the DGGI appeared to have a pre-conceived mind and is expecting PQR,XYZ and DEF to reverse the entire input tax credit claimed along with interest and 15% penalty. It is also expecting </a:t>
            </a:r>
            <a:r>
              <a:rPr kumimoji="0" lang="en-IN" sz="3000" b="0" i="0" u="none" strike="noStrike" kern="1200" cap="none" spc="2" normalizeH="0" baseline="0" noProof="0" dirty="0" err="1">
                <a:ln>
                  <a:noFill/>
                </a:ln>
                <a:solidFill>
                  <a:srgbClr val="420F0F"/>
                </a:solidFill>
                <a:effectLst/>
                <a:uLnTx/>
                <a:uFillTx/>
                <a:latin typeface="Arial Rounded MT Bold" pitchFamily="34" charset="0"/>
                <a:ea typeface="+mn-ea"/>
                <a:cs typeface="+mn-cs"/>
              </a:rPr>
              <a:t>Buildcon</a:t>
            </a:r>
            <a:r>
              <a:rPr kumimoji="0" lang="en-IN" sz="3000" b="0" i="0" u="none" strike="noStrike" kern="1200" cap="none" spc="2" normalizeH="0" baseline="0" noProof="0" dirty="0">
                <a:ln>
                  <a:noFill/>
                </a:ln>
                <a:solidFill>
                  <a:srgbClr val="420F0F"/>
                </a:solidFill>
                <a:effectLst/>
                <a:uLnTx/>
                <a:uFillTx/>
                <a:latin typeface="Arial Rounded MT Bold" pitchFamily="34" charset="0"/>
                <a:ea typeface="+mn-ea"/>
                <a:cs typeface="+mn-cs"/>
              </a:rPr>
              <a:t> to either pay the tax under RCM under Notification 7/2019-CT(Rate) (on the  presumption that the actual supply was from an unregistered dealer) and/or to pay a penalty under section 122 for receiving an invoice without receiving the goods and/or services.</a:t>
            </a:r>
          </a:p>
        </p:txBody>
      </p:sp>
    </p:spTree>
    <p:extLst>
      <p:ext uri="{BB962C8B-B14F-4D97-AF65-F5344CB8AC3E}">
        <p14:creationId xmlns:p14="http://schemas.microsoft.com/office/powerpoint/2010/main" val="2641156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D9D9D9"/>
        </a:solidFill>
        <a:effectLst/>
      </p:bgPr>
    </p:bg>
    <p:spTree>
      <p:nvGrpSpPr>
        <p:cNvPr id="1" name=""/>
        <p:cNvGrpSpPr/>
        <p:nvPr/>
      </p:nvGrpSpPr>
      <p:grpSpPr>
        <a:xfrm>
          <a:off x="0" y="0"/>
          <a:ext cx="0" cy="0"/>
          <a:chOff x="0" y="0"/>
          <a:chExt cx="0" cy="0"/>
        </a:xfrm>
      </p:grpSpPr>
      <p:sp>
        <p:nvSpPr>
          <p:cNvPr id="2" name="AutoShape 2"/>
          <p:cNvSpPr/>
          <p:nvPr/>
        </p:nvSpPr>
        <p:spPr>
          <a:xfrm>
            <a:off x="993491" y="1790700"/>
            <a:ext cx="9293775" cy="0"/>
          </a:xfrm>
          <a:prstGeom prst="line">
            <a:avLst/>
          </a:prstGeom>
          <a:ln w="28575" cap="flat">
            <a:solidFill>
              <a:srgbClr val="000000"/>
            </a:solidFill>
            <a:prstDash val="solid"/>
            <a:headEnd type="none" w="sm" len="sm"/>
            <a:tailEnd type="none" w="sm" len="sm"/>
          </a:ln>
        </p:spPr>
      </p:sp>
      <p:sp>
        <p:nvSpPr>
          <p:cNvPr id="3" name="AutoShape 3"/>
          <p:cNvSpPr/>
          <p:nvPr/>
        </p:nvSpPr>
        <p:spPr>
          <a:xfrm>
            <a:off x="6347659" y="9824020"/>
            <a:ext cx="9293775" cy="0"/>
          </a:xfrm>
          <a:prstGeom prst="line">
            <a:avLst/>
          </a:prstGeom>
          <a:ln w="28575" cap="flat">
            <a:solidFill>
              <a:srgbClr val="420F0F"/>
            </a:solidFill>
            <a:prstDash val="solid"/>
            <a:headEnd type="none" w="sm" len="sm"/>
            <a:tailEnd type="none" w="sm" len="sm"/>
          </a:ln>
        </p:spPr>
      </p:sp>
      <p:sp>
        <p:nvSpPr>
          <p:cNvPr id="4" name="TextBox 4"/>
          <p:cNvSpPr txBox="1"/>
          <p:nvPr/>
        </p:nvSpPr>
        <p:spPr>
          <a:xfrm>
            <a:off x="1028700" y="104775"/>
            <a:ext cx="13002083" cy="1381125"/>
          </a:xfrm>
          <a:prstGeom prst="rect">
            <a:avLst/>
          </a:prstGeom>
        </p:spPr>
        <p:txBody>
          <a:bodyPr lIns="0" tIns="0" rIns="0" bIns="0" rtlCol="0" anchor="t">
            <a:spAutoFit/>
          </a:bodyPr>
          <a:lstStyle/>
          <a:p>
            <a:pPr marL="0" marR="0" lvl="0" indent="0" algn="l" defTabSz="914400" rtl="0" eaLnBrk="1" fontAlgn="auto" latinLnBrk="0" hangingPunct="1">
              <a:lnSpc>
                <a:spcPts val="12059"/>
              </a:lnSpc>
              <a:spcBef>
                <a:spcPts val="0"/>
              </a:spcBef>
              <a:spcAft>
                <a:spcPts val="0"/>
              </a:spcAft>
              <a:buClrTx/>
              <a:buSzTx/>
              <a:buFontTx/>
              <a:buNone/>
              <a:tabLst/>
              <a:defRPr/>
            </a:pPr>
            <a:r>
              <a:rPr kumimoji="0" lang="en-US" sz="6000" b="1" i="0" u="none" strike="noStrike" kern="1200" cap="none" spc="-200" normalizeH="0" baseline="0" noProof="0" dirty="0">
                <a:ln>
                  <a:noFill/>
                </a:ln>
                <a:solidFill>
                  <a:srgbClr val="420F0F"/>
                </a:solidFill>
                <a:effectLst/>
                <a:uLnTx/>
                <a:uFillTx/>
                <a:latin typeface="MattAntique BT" pitchFamily="18" charset="0"/>
                <a:ea typeface="+mn-ea"/>
                <a:cs typeface="+mn-cs"/>
              </a:rPr>
              <a:t>Issues</a:t>
            </a:r>
          </a:p>
        </p:txBody>
      </p:sp>
      <p:sp>
        <p:nvSpPr>
          <p:cNvPr id="7" name="TextBox 7"/>
          <p:cNvSpPr txBox="1"/>
          <p:nvPr/>
        </p:nvSpPr>
        <p:spPr>
          <a:xfrm>
            <a:off x="1028372" y="1797840"/>
            <a:ext cx="16532509" cy="7528536"/>
          </a:xfrm>
          <a:prstGeom prst="rect">
            <a:avLst/>
          </a:prstGeom>
        </p:spPr>
        <p:txBody>
          <a:bodyPr wrap="square" lIns="0" tIns="0" rIns="0" bIns="0" rtlCol="0" anchor="t">
            <a:spAutoFit/>
          </a:bodyPr>
          <a:lstStyle/>
          <a:p>
            <a:pPr marL="457200" marR="0" lvl="0" indent="-457200" algn="just" defTabSz="914400" rtl="0" eaLnBrk="1" fontAlgn="auto" latinLnBrk="0" hangingPunct="1">
              <a:lnSpc>
                <a:spcPct val="150000"/>
              </a:lnSpc>
              <a:spcBef>
                <a:spcPts val="0"/>
              </a:spcBef>
              <a:spcAft>
                <a:spcPts val="0"/>
              </a:spcAft>
              <a:buClrTx/>
              <a:buSzTx/>
              <a:buFont typeface="Wingdings" panose="05000000000000000000" pitchFamily="2" charset="2"/>
              <a:buChar char="q"/>
              <a:tabLst/>
              <a:defRPr/>
            </a:pPr>
            <a:r>
              <a:rPr kumimoji="0" lang="en-IN" sz="3000" b="0" i="0" u="none" strike="noStrike" kern="1200" cap="none" spc="2" normalizeH="0" baseline="0" noProof="0" dirty="0">
                <a:ln>
                  <a:noFill/>
                </a:ln>
                <a:solidFill>
                  <a:srgbClr val="420F0F"/>
                </a:solidFill>
                <a:effectLst/>
                <a:uLnTx/>
                <a:uFillTx/>
                <a:latin typeface="Arial Rounded MT Bold" pitchFamily="34" charset="0"/>
                <a:ea typeface="+mn-ea"/>
                <a:cs typeface="+mn-cs"/>
              </a:rPr>
              <a:t> The following issues emerge from the above fact background:</a:t>
            </a:r>
            <a:endParaRPr kumimoji="0" lang="en-US" sz="3000" b="0" i="0" u="none" strike="noStrike" kern="1200" cap="none" spc="2" normalizeH="0" baseline="0" noProof="0" dirty="0">
              <a:ln>
                <a:noFill/>
              </a:ln>
              <a:solidFill>
                <a:srgbClr val="420F0F"/>
              </a:solidFill>
              <a:effectLst/>
              <a:uLnTx/>
              <a:uFillTx/>
              <a:latin typeface="Arial Rounded MT Bold" pitchFamily="34" charset="0"/>
              <a:ea typeface="+mn-ea"/>
              <a:cs typeface="+mn-cs"/>
            </a:endParaRPr>
          </a:p>
          <a:p>
            <a:pPr marL="0" marR="0" lvl="0" indent="0" algn="just" defTabSz="914400" rtl="0" eaLnBrk="1" fontAlgn="auto" latinLnBrk="0" hangingPunct="1">
              <a:lnSpc>
                <a:spcPct val="150000"/>
              </a:lnSpc>
              <a:spcBef>
                <a:spcPts val="0"/>
              </a:spcBef>
              <a:spcAft>
                <a:spcPts val="0"/>
              </a:spcAft>
              <a:buClrTx/>
              <a:buSzTx/>
              <a:buFontTx/>
              <a:buNone/>
              <a:tabLst/>
              <a:defRPr/>
            </a:pPr>
            <a:r>
              <a:rPr kumimoji="0" lang="en-IN" sz="3000" b="0" i="0" u="none" strike="noStrike" kern="1200" cap="none" spc="2" normalizeH="0" baseline="0" noProof="0" dirty="0">
                <a:ln>
                  <a:noFill/>
                </a:ln>
                <a:solidFill>
                  <a:srgbClr val="420F0F"/>
                </a:solidFill>
                <a:effectLst/>
                <a:uLnTx/>
                <a:uFillTx/>
                <a:latin typeface="Arial Rounded MT Bold" pitchFamily="34" charset="0"/>
                <a:ea typeface="+mn-ea"/>
                <a:cs typeface="+mn-cs"/>
              </a:rPr>
              <a:t>1. What is the extent of documentation and the burden of proof to establish the genuineness of the supplies?</a:t>
            </a:r>
            <a:endParaRPr kumimoji="0" lang="en-US" sz="3000" b="0" i="0" u="none" strike="noStrike" kern="1200" cap="none" spc="2" normalizeH="0" baseline="0" noProof="0" dirty="0">
              <a:ln>
                <a:noFill/>
              </a:ln>
              <a:solidFill>
                <a:srgbClr val="420F0F"/>
              </a:solidFill>
              <a:effectLst/>
              <a:uLnTx/>
              <a:uFillTx/>
              <a:latin typeface="Arial Rounded MT Bold" pitchFamily="34" charset="0"/>
              <a:ea typeface="+mn-ea"/>
              <a:cs typeface="+mn-cs"/>
            </a:endParaRPr>
          </a:p>
          <a:p>
            <a:pPr marL="0" marR="0" lvl="0" indent="0" algn="just" defTabSz="914400" rtl="0" eaLnBrk="1" fontAlgn="auto" latinLnBrk="0" hangingPunct="1">
              <a:lnSpc>
                <a:spcPct val="150000"/>
              </a:lnSpc>
              <a:spcBef>
                <a:spcPts val="0"/>
              </a:spcBef>
              <a:spcAft>
                <a:spcPts val="0"/>
              </a:spcAft>
              <a:buClrTx/>
              <a:buSzTx/>
              <a:buFontTx/>
              <a:buNone/>
              <a:tabLst/>
              <a:defRPr/>
            </a:pPr>
            <a:r>
              <a:rPr kumimoji="0" lang="en-IN" sz="3000" b="0" i="0" u="none" strike="noStrike" kern="1200" cap="none" spc="2" normalizeH="0" baseline="0" noProof="0" dirty="0">
                <a:ln>
                  <a:noFill/>
                </a:ln>
                <a:solidFill>
                  <a:srgbClr val="420F0F"/>
                </a:solidFill>
                <a:effectLst/>
                <a:uLnTx/>
                <a:uFillTx/>
                <a:latin typeface="Arial Rounded MT Bold" pitchFamily="34" charset="0"/>
                <a:ea typeface="+mn-ea"/>
                <a:cs typeface="+mn-cs"/>
              </a:rPr>
              <a:t>2. What would be the evidentiary value of the video confession recorded by the Managing Director? Assuming that most of the officers down the line in the company would claim ignorance and may not corroborate the findings of the Managing Director, what could be the line of defence for the distributor and other parties?</a:t>
            </a:r>
            <a:endParaRPr kumimoji="0" lang="en-US" sz="3000" b="0" i="0" u="none" strike="noStrike" kern="1200" cap="none" spc="2" normalizeH="0" baseline="0" noProof="0" dirty="0">
              <a:ln>
                <a:noFill/>
              </a:ln>
              <a:solidFill>
                <a:srgbClr val="420F0F"/>
              </a:solidFill>
              <a:effectLst/>
              <a:uLnTx/>
              <a:uFillTx/>
              <a:latin typeface="Arial Rounded MT Bold" pitchFamily="34" charset="0"/>
              <a:ea typeface="+mn-ea"/>
              <a:cs typeface="+mn-cs"/>
            </a:endParaRPr>
          </a:p>
          <a:p>
            <a:pPr marL="0" marR="0" lvl="0" indent="0" algn="just" defTabSz="914400" rtl="0" eaLnBrk="1" fontAlgn="auto" latinLnBrk="0" hangingPunct="1">
              <a:lnSpc>
                <a:spcPct val="150000"/>
              </a:lnSpc>
              <a:spcBef>
                <a:spcPts val="0"/>
              </a:spcBef>
              <a:spcAft>
                <a:spcPts val="0"/>
              </a:spcAft>
              <a:buClrTx/>
              <a:buSzTx/>
              <a:buFontTx/>
              <a:buNone/>
              <a:tabLst/>
              <a:defRPr/>
            </a:pPr>
            <a:r>
              <a:rPr kumimoji="0" lang="en-IN" sz="3000" b="0" i="0" u="none" strike="noStrike" kern="1200" cap="none" spc="2" normalizeH="0" baseline="0" noProof="0" dirty="0">
                <a:ln>
                  <a:noFill/>
                </a:ln>
                <a:solidFill>
                  <a:srgbClr val="420F0F"/>
                </a:solidFill>
                <a:effectLst/>
                <a:uLnTx/>
                <a:uFillTx/>
                <a:latin typeface="Arial Rounded MT Bold" pitchFamily="34" charset="0"/>
                <a:ea typeface="+mn-ea"/>
                <a:cs typeface="+mn-cs"/>
              </a:rPr>
              <a:t>3. If the officers down the line in the company do corroborate the findings of the Managing Director in generality without going into specifics, what would be the rights of the distributor and the other parties? At what point of time, should the right of cross examination be exercised?</a:t>
            </a:r>
            <a:endParaRPr kumimoji="0" lang="en-US" sz="3000" b="0" i="0" u="none" strike="noStrike" kern="1200" cap="none" spc="2" normalizeH="0" baseline="0" noProof="0" dirty="0">
              <a:ln>
                <a:noFill/>
              </a:ln>
              <a:solidFill>
                <a:srgbClr val="420F0F"/>
              </a:solidFill>
              <a:effectLst/>
              <a:uLnTx/>
              <a:uFillTx/>
              <a:latin typeface="Arial Rounded MT Bold" pitchFamily="34" charset="0"/>
              <a:ea typeface="+mn-ea"/>
              <a:cs typeface="+mn-cs"/>
            </a:endParaRPr>
          </a:p>
        </p:txBody>
      </p:sp>
    </p:spTree>
    <p:extLst>
      <p:ext uri="{BB962C8B-B14F-4D97-AF65-F5344CB8AC3E}">
        <p14:creationId xmlns:p14="http://schemas.microsoft.com/office/powerpoint/2010/main" val="27092149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D9D9D9"/>
        </a:solidFill>
        <a:effectLst/>
      </p:bgPr>
    </p:bg>
    <p:spTree>
      <p:nvGrpSpPr>
        <p:cNvPr id="1" name=""/>
        <p:cNvGrpSpPr/>
        <p:nvPr/>
      </p:nvGrpSpPr>
      <p:grpSpPr>
        <a:xfrm>
          <a:off x="0" y="0"/>
          <a:ext cx="0" cy="0"/>
          <a:chOff x="0" y="0"/>
          <a:chExt cx="0" cy="0"/>
        </a:xfrm>
      </p:grpSpPr>
      <p:sp>
        <p:nvSpPr>
          <p:cNvPr id="2" name="AutoShape 2"/>
          <p:cNvSpPr/>
          <p:nvPr/>
        </p:nvSpPr>
        <p:spPr>
          <a:xfrm>
            <a:off x="993491" y="1790700"/>
            <a:ext cx="9293775" cy="0"/>
          </a:xfrm>
          <a:prstGeom prst="line">
            <a:avLst/>
          </a:prstGeom>
          <a:ln w="28575" cap="flat">
            <a:solidFill>
              <a:srgbClr val="000000"/>
            </a:solidFill>
            <a:prstDash val="solid"/>
            <a:headEnd type="none" w="sm" len="sm"/>
            <a:tailEnd type="none" w="sm" len="sm"/>
          </a:ln>
        </p:spPr>
      </p:sp>
      <p:sp>
        <p:nvSpPr>
          <p:cNvPr id="3" name="AutoShape 3"/>
          <p:cNvSpPr/>
          <p:nvPr/>
        </p:nvSpPr>
        <p:spPr>
          <a:xfrm>
            <a:off x="6347659" y="9824020"/>
            <a:ext cx="9293775" cy="0"/>
          </a:xfrm>
          <a:prstGeom prst="line">
            <a:avLst/>
          </a:prstGeom>
          <a:ln w="28575" cap="flat">
            <a:solidFill>
              <a:srgbClr val="420F0F"/>
            </a:solidFill>
            <a:prstDash val="solid"/>
            <a:headEnd type="none" w="sm" len="sm"/>
            <a:tailEnd type="none" w="sm" len="sm"/>
          </a:ln>
        </p:spPr>
      </p:sp>
      <p:sp>
        <p:nvSpPr>
          <p:cNvPr id="4" name="TextBox 4"/>
          <p:cNvSpPr txBox="1"/>
          <p:nvPr/>
        </p:nvSpPr>
        <p:spPr>
          <a:xfrm>
            <a:off x="1028700" y="104775"/>
            <a:ext cx="13002083" cy="1381125"/>
          </a:xfrm>
          <a:prstGeom prst="rect">
            <a:avLst/>
          </a:prstGeom>
        </p:spPr>
        <p:txBody>
          <a:bodyPr lIns="0" tIns="0" rIns="0" bIns="0" rtlCol="0" anchor="t">
            <a:spAutoFit/>
          </a:bodyPr>
          <a:lstStyle/>
          <a:p>
            <a:pPr marL="0" marR="0" lvl="0" indent="0" algn="l" defTabSz="914400" rtl="0" eaLnBrk="1" fontAlgn="auto" latinLnBrk="0" hangingPunct="1">
              <a:lnSpc>
                <a:spcPts val="12059"/>
              </a:lnSpc>
              <a:spcBef>
                <a:spcPts val="0"/>
              </a:spcBef>
              <a:spcAft>
                <a:spcPts val="0"/>
              </a:spcAft>
              <a:buClrTx/>
              <a:buSzTx/>
              <a:buFontTx/>
              <a:buNone/>
              <a:tabLst/>
              <a:defRPr/>
            </a:pPr>
            <a:r>
              <a:rPr kumimoji="0" lang="en-US" sz="6000" b="1" i="0" u="none" strike="noStrike" kern="1200" cap="none" spc="-200" normalizeH="0" baseline="0" noProof="0" dirty="0">
                <a:ln>
                  <a:noFill/>
                </a:ln>
                <a:solidFill>
                  <a:srgbClr val="420F0F"/>
                </a:solidFill>
                <a:effectLst/>
                <a:uLnTx/>
                <a:uFillTx/>
                <a:latin typeface="MattAntique BT" pitchFamily="18" charset="0"/>
                <a:ea typeface="+mn-ea"/>
                <a:cs typeface="+mn-cs"/>
              </a:rPr>
              <a:t>Issues</a:t>
            </a:r>
          </a:p>
        </p:txBody>
      </p:sp>
      <p:sp>
        <p:nvSpPr>
          <p:cNvPr id="7" name="TextBox 7"/>
          <p:cNvSpPr txBox="1"/>
          <p:nvPr/>
        </p:nvSpPr>
        <p:spPr>
          <a:xfrm>
            <a:off x="1028372" y="1797840"/>
            <a:ext cx="16532509" cy="7528536"/>
          </a:xfrm>
          <a:prstGeom prst="rect">
            <a:avLst/>
          </a:prstGeom>
        </p:spPr>
        <p:txBody>
          <a:bodyPr wrap="square" lIns="0" tIns="0" rIns="0" bIns="0" rtlCol="0" anchor="t">
            <a:sp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en-IN" sz="3000" b="0" i="0" u="none" strike="noStrike" kern="1200" cap="none" spc="2" normalizeH="0" baseline="0" noProof="0" dirty="0">
                <a:ln>
                  <a:noFill/>
                </a:ln>
                <a:solidFill>
                  <a:srgbClr val="420F0F"/>
                </a:solidFill>
                <a:effectLst/>
                <a:uLnTx/>
                <a:uFillTx/>
                <a:latin typeface="Arial Rounded MT Bold" pitchFamily="34" charset="0"/>
                <a:ea typeface="+mn-ea"/>
                <a:cs typeface="+mn-cs"/>
              </a:rPr>
              <a:t>4. In the absence of revenue loss purely from GST Perspective, can the action of the DGGI be justified?</a:t>
            </a:r>
            <a:endParaRPr kumimoji="0" lang="en-US" sz="3000" b="0" i="0" u="none" strike="noStrike" kern="1200" cap="none" spc="2" normalizeH="0" baseline="0" noProof="0" dirty="0">
              <a:ln>
                <a:noFill/>
              </a:ln>
              <a:solidFill>
                <a:srgbClr val="420F0F"/>
              </a:solidFill>
              <a:effectLst/>
              <a:uLnTx/>
              <a:uFillTx/>
              <a:latin typeface="Arial Rounded MT Bold" pitchFamily="34" charset="0"/>
              <a:ea typeface="+mn-ea"/>
              <a:cs typeface="+mn-cs"/>
            </a:endParaRPr>
          </a:p>
          <a:p>
            <a:pPr marL="0" marR="0" lvl="0" indent="0" algn="just" defTabSz="914400" rtl="0" eaLnBrk="1" fontAlgn="auto" latinLnBrk="0" hangingPunct="1">
              <a:lnSpc>
                <a:spcPct val="150000"/>
              </a:lnSpc>
              <a:spcBef>
                <a:spcPts val="0"/>
              </a:spcBef>
              <a:spcAft>
                <a:spcPts val="0"/>
              </a:spcAft>
              <a:buClrTx/>
              <a:buSzTx/>
              <a:buFontTx/>
              <a:buNone/>
              <a:tabLst/>
              <a:defRPr/>
            </a:pPr>
            <a:r>
              <a:rPr kumimoji="0" lang="en-IN" sz="3000" b="0" i="0" u="none" strike="noStrike" kern="1200" cap="none" spc="2" normalizeH="0" baseline="0" noProof="0" dirty="0">
                <a:ln>
                  <a:noFill/>
                </a:ln>
                <a:solidFill>
                  <a:srgbClr val="420F0F"/>
                </a:solidFill>
                <a:effectLst/>
                <a:uLnTx/>
                <a:uFillTx/>
                <a:latin typeface="Arial Rounded MT Bold" pitchFamily="34" charset="0"/>
                <a:ea typeface="+mn-ea"/>
                <a:cs typeface="+mn-cs"/>
              </a:rPr>
              <a:t>5. Can each of the parties mentioned above be implicated? Would it not result in multiple jeopardy?</a:t>
            </a:r>
            <a:endParaRPr kumimoji="0" lang="en-US" sz="3000" b="0" i="0" u="none" strike="noStrike" kern="1200" cap="none" spc="2" normalizeH="0" baseline="0" noProof="0" dirty="0">
              <a:ln>
                <a:noFill/>
              </a:ln>
              <a:solidFill>
                <a:srgbClr val="420F0F"/>
              </a:solidFill>
              <a:effectLst/>
              <a:uLnTx/>
              <a:uFillTx/>
              <a:latin typeface="Arial Rounded MT Bold" pitchFamily="34" charset="0"/>
              <a:ea typeface="+mn-ea"/>
              <a:cs typeface="+mn-cs"/>
            </a:endParaRPr>
          </a:p>
          <a:p>
            <a:pPr marL="0" marR="0" lvl="0" indent="0" algn="just" defTabSz="914400" rtl="0" eaLnBrk="1" fontAlgn="auto" latinLnBrk="0" hangingPunct="1">
              <a:lnSpc>
                <a:spcPct val="150000"/>
              </a:lnSpc>
              <a:spcBef>
                <a:spcPts val="0"/>
              </a:spcBef>
              <a:spcAft>
                <a:spcPts val="0"/>
              </a:spcAft>
              <a:buClrTx/>
              <a:buSzTx/>
              <a:buFontTx/>
              <a:buNone/>
              <a:tabLst/>
              <a:defRPr/>
            </a:pPr>
            <a:r>
              <a:rPr kumimoji="0" lang="en-IN" sz="3000" b="0" i="0" u="none" strike="noStrike" kern="1200" cap="none" spc="2" normalizeH="0" baseline="0" noProof="0" dirty="0">
                <a:ln>
                  <a:noFill/>
                </a:ln>
                <a:solidFill>
                  <a:srgbClr val="420F0F"/>
                </a:solidFill>
                <a:effectLst/>
                <a:uLnTx/>
                <a:uFillTx/>
                <a:latin typeface="Arial Rounded MT Bold" pitchFamily="34" charset="0"/>
                <a:ea typeface="+mn-ea"/>
                <a:cs typeface="+mn-cs"/>
              </a:rPr>
              <a:t>6. Would the situation change if one of the four parties mentioned above succumbs under pressure and agrees to the Department allegation of fake invoicing?</a:t>
            </a:r>
            <a:endParaRPr kumimoji="0" lang="en-US" sz="3000" b="0" i="0" u="none" strike="noStrike" kern="1200" cap="none" spc="2" normalizeH="0" baseline="0" noProof="0" dirty="0">
              <a:ln>
                <a:noFill/>
              </a:ln>
              <a:solidFill>
                <a:srgbClr val="420F0F"/>
              </a:solidFill>
              <a:effectLst/>
              <a:uLnTx/>
              <a:uFillTx/>
              <a:latin typeface="Arial Rounded MT Bold" pitchFamily="34" charset="0"/>
              <a:ea typeface="+mn-ea"/>
              <a:cs typeface="+mn-cs"/>
            </a:endParaRPr>
          </a:p>
          <a:p>
            <a:pPr marL="0" marR="0" lvl="0" indent="0" algn="just" defTabSz="914400" rtl="0" eaLnBrk="1" fontAlgn="auto" latinLnBrk="0" hangingPunct="1">
              <a:lnSpc>
                <a:spcPct val="150000"/>
              </a:lnSpc>
              <a:spcBef>
                <a:spcPts val="0"/>
              </a:spcBef>
              <a:spcAft>
                <a:spcPts val="0"/>
              </a:spcAft>
              <a:buClrTx/>
              <a:buSzTx/>
              <a:buFontTx/>
              <a:buNone/>
              <a:tabLst/>
              <a:defRPr/>
            </a:pPr>
            <a:r>
              <a:rPr kumimoji="0" lang="en-IN" sz="3000" b="0" i="0" u="none" strike="noStrike" kern="1200" cap="none" spc="2" normalizeH="0" baseline="0" noProof="0" dirty="0">
                <a:ln>
                  <a:noFill/>
                </a:ln>
                <a:solidFill>
                  <a:srgbClr val="420F0F"/>
                </a:solidFill>
                <a:effectLst/>
                <a:uLnTx/>
                <a:uFillTx/>
                <a:latin typeface="Arial Rounded MT Bold" pitchFamily="34" charset="0"/>
                <a:ea typeface="+mn-ea"/>
                <a:cs typeface="+mn-cs"/>
              </a:rPr>
              <a:t>7. Can the action against </a:t>
            </a:r>
            <a:r>
              <a:rPr kumimoji="0" lang="en-IN" sz="3000" b="0" i="0" u="none" strike="noStrike" kern="1200" cap="none" spc="2" normalizeH="0" baseline="0" noProof="0" dirty="0" err="1">
                <a:ln>
                  <a:noFill/>
                </a:ln>
                <a:solidFill>
                  <a:srgbClr val="420F0F"/>
                </a:solidFill>
                <a:effectLst/>
                <a:uLnTx/>
                <a:uFillTx/>
                <a:latin typeface="Arial Rounded MT Bold" pitchFamily="34" charset="0"/>
                <a:ea typeface="+mn-ea"/>
                <a:cs typeface="+mn-cs"/>
              </a:rPr>
              <a:t>Buildcon</a:t>
            </a:r>
            <a:r>
              <a:rPr kumimoji="0" lang="en-IN" sz="3000" b="0" i="0" u="none" strike="noStrike" kern="1200" cap="none" spc="2" normalizeH="0" baseline="0" noProof="0" dirty="0">
                <a:ln>
                  <a:noFill/>
                </a:ln>
                <a:solidFill>
                  <a:srgbClr val="420F0F"/>
                </a:solidFill>
                <a:effectLst/>
                <a:uLnTx/>
                <a:uFillTx/>
                <a:latin typeface="Arial Rounded MT Bold" pitchFamily="34" charset="0"/>
                <a:ea typeface="+mn-ea"/>
                <a:cs typeface="+mn-cs"/>
              </a:rPr>
              <a:t> be justified considering the fact that there is no input tax credit claimed by it?</a:t>
            </a:r>
            <a:endParaRPr kumimoji="0" lang="en-US" sz="3000" b="0" i="0" u="none" strike="noStrike" kern="1200" cap="none" spc="2" normalizeH="0" baseline="0" noProof="0" dirty="0">
              <a:ln>
                <a:noFill/>
              </a:ln>
              <a:solidFill>
                <a:srgbClr val="420F0F"/>
              </a:solidFill>
              <a:effectLst/>
              <a:uLnTx/>
              <a:uFillTx/>
              <a:latin typeface="Arial Rounded MT Bold" pitchFamily="34" charset="0"/>
              <a:ea typeface="+mn-ea"/>
              <a:cs typeface="+mn-cs"/>
            </a:endParaRPr>
          </a:p>
          <a:p>
            <a:pPr marL="0" marR="0" lvl="0" indent="0" algn="just" defTabSz="914400" rtl="0" eaLnBrk="1" fontAlgn="auto" latinLnBrk="0" hangingPunct="1">
              <a:lnSpc>
                <a:spcPct val="150000"/>
              </a:lnSpc>
              <a:spcBef>
                <a:spcPts val="0"/>
              </a:spcBef>
              <a:spcAft>
                <a:spcPts val="0"/>
              </a:spcAft>
              <a:buClrTx/>
              <a:buSzTx/>
              <a:buFontTx/>
              <a:buNone/>
              <a:tabLst/>
              <a:defRPr/>
            </a:pPr>
            <a:r>
              <a:rPr kumimoji="0" lang="en-IN" sz="3000" b="0" i="0" u="none" strike="noStrike" kern="1200" cap="none" spc="2" normalizeH="0" baseline="0" noProof="0" dirty="0">
                <a:ln>
                  <a:noFill/>
                </a:ln>
                <a:solidFill>
                  <a:srgbClr val="420F0F"/>
                </a:solidFill>
                <a:effectLst/>
                <a:uLnTx/>
                <a:uFillTx/>
                <a:latin typeface="Arial Rounded MT Bold" pitchFamily="34" charset="0"/>
                <a:ea typeface="+mn-ea"/>
                <a:cs typeface="+mn-cs"/>
              </a:rPr>
              <a:t>8. If the other parties voluntarily reverse the credit along with interest and 15% penalty, does it mean closure of all proceedings in this regard?</a:t>
            </a:r>
            <a:endParaRPr kumimoji="0" lang="en-US" sz="3000" b="0" i="0" u="none" strike="noStrike" kern="1200" cap="none" spc="2" normalizeH="0" baseline="0" noProof="0" dirty="0">
              <a:ln>
                <a:noFill/>
              </a:ln>
              <a:solidFill>
                <a:srgbClr val="420F0F"/>
              </a:solidFill>
              <a:effectLst/>
              <a:uLnTx/>
              <a:uFillTx/>
              <a:latin typeface="Arial Rounded MT Bold" pitchFamily="34" charset="0"/>
              <a:ea typeface="+mn-ea"/>
              <a:cs typeface="+mn-cs"/>
            </a:endParaRPr>
          </a:p>
          <a:p>
            <a:pPr marL="0" marR="0" lvl="0" indent="0" algn="just" defTabSz="914400" rtl="0" eaLnBrk="1" fontAlgn="auto" latinLnBrk="0" hangingPunct="1">
              <a:lnSpc>
                <a:spcPct val="150000"/>
              </a:lnSpc>
              <a:spcBef>
                <a:spcPts val="0"/>
              </a:spcBef>
              <a:spcAft>
                <a:spcPts val="0"/>
              </a:spcAft>
              <a:buClrTx/>
              <a:buSzTx/>
              <a:buFontTx/>
              <a:buNone/>
              <a:tabLst/>
              <a:defRPr/>
            </a:pPr>
            <a:endParaRPr kumimoji="0" lang="en-IN" sz="3000" b="0" i="0" u="none" strike="noStrike" kern="1200" cap="none" spc="2" normalizeH="0" baseline="0" noProof="0" dirty="0">
              <a:ln>
                <a:noFill/>
              </a:ln>
              <a:solidFill>
                <a:srgbClr val="420F0F"/>
              </a:solidFill>
              <a:effectLst/>
              <a:uLnTx/>
              <a:uFillTx/>
              <a:latin typeface="Arial Rounded MT Bold" pitchFamily="34" charset="0"/>
              <a:ea typeface="+mn-ea"/>
              <a:cs typeface="+mn-cs"/>
            </a:endParaRPr>
          </a:p>
        </p:txBody>
      </p:sp>
    </p:spTree>
    <p:extLst>
      <p:ext uri="{BB962C8B-B14F-4D97-AF65-F5344CB8AC3E}">
        <p14:creationId xmlns:p14="http://schemas.microsoft.com/office/powerpoint/2010/main" val="5889428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D9D9D9"/>
        </a:solidFill>
        <a:effectLst/>
      </p:bgPr>
    </p:bg>
    <p:spTree>
      <p:nvGrpSpPr>
        <p:cNvPr id="1" name=""/>
        <p:cNvGrpSpPr/>
        <p:nvPr/>
      </p:nvGrpSpPr>
      <p:grpSpPr>
        <a:xfrm>
          <a:off x="0" y="0"/>
          <a:ext cx="0" cy="0"/>
          <a:chOff x="0" y="0"/>
          <a:chExt cx="0" cy="0"/>
        </a:xfrm>
      </p:grpSpPr>
      <p:grpSp>
        <p:nvGrpSpPr>
          <p:cNvPr id="18" name="Group 18">
            <a:extLst>
              <a:ext uri="{FF2B5EF4-FFF2-40B4-BE49-F238E27FC236}">
                <a16:creationId xmlns:a16="http://schemas.microsoft.com/office/drawing/2014/main" id="{902CDBC3-9CC2-6922-E086-EEC88D59AFF8}"/>
              </a:ext>
            </a:extLst>
          </p:cNvPr>
          <p:cNvGrpSpPr/>
          <p:nvPr/>
        </p:nvGrpSpPr>
        <p:grpSpPr>
          <a:xfrm rot="5400000">
            <a:off x="317" y="542"/>
            <a:ext cx="792232" cy="790965"/>
            <a:chOff x="0" y="0"/>
            <a:chExt cx="6350000" cy="6339840"/>
          </a:xfrm>
          <a:solidFill>
            <a:schemeClr val="accent2">
              <a:lumMod val="50000"/>
            </a:schemeClr>
          </a:solidFill>
        </p:grpSpPr>
        <p:sp>
          <p:nvSpPr>
            <p:cNvPr id="19" name="Freeform 19">
              <a:extLst>
                <a:ext uri="{FF2B5EF4-FFF2-40B4-BE49-F238E27FC236}">
                  <a16:creationId xmlns:a16="http://schemas.microsoft.com/office/drawing/2014/main" id="{6645BE0A-3C62-1705-9D91-151E5162121F}"/>
                </a:ext>
              </a:extLst>
            </p:cNvPr>
            <p:cNvSpPr/>
            <p:nvPr/>
          </p:nvSpPr>
          <p:spPr>
            <a:xfrm>
              <a:off x="0" y="0"/>
              <a:ext cx="6350000" cy="6339840"/>
            </a:xfrm>
            <a:custGeom>
              <a:avLst/>
              <a:gdLst/>
              <a:ahLst/>
              <a:cxnLst/>
              <a:rect l="l" t="t" r="r" b="b"/>
              <a:pathLst>
                <a:path w="6350000" h="6339840">
                  <a:moveTo>
                    <a:pt x="6350000" y="6339840"/>
                  </a:moveTo>
                  <a:lnTo>
                    <a:pt x="0" y="6339840"/>
                  </a:lnTo>
                  <a:lnTo>
                    <a:pt x="0" y="0"/>
                  </a:lnTo>
                  <a:lnTo>
                    <a:pt x="6350000" y="6339840"/>
                  </a:lnTo>
                  <a:close/>
                </a:path>
              </a:pathLst>
            </a:custGeom>
            <a:grpFill/>
          </p:spPr>
        </p:sp>
      </p:grpSp>
      <p:grpSp>
        <p:nvGrpSpPr>
          <p:cNvPr id="20" name="Group 20">
            <a:extLst>
              <a:ext uri="{FF2B5EF4-FFF2-40B4-BE49-F238E27FC236}">
                <a16:creationId xmlns:a16="http://schemas.microsoft.com/office/drawing/2014/main" id="{AA2B3AF0-4362-1B8F-1492-F835B421E9A1}"/>
              </a:ext>
            </a:extLst>
          </p:cNvPr>
          <p:cNvGrpSpPr/>
          <p:nvPr/>
        </p:nvGrpSpPr>
        <p:grpSpPr>
          <a:xfrm rot="-10800000">
            <a:off x="17498451" y="2087"/>
            <a:ext cx="791319" cy="790053"/>
            <a:chOff x="0" y="0"/>
            <a:chExt cx="6350000" cy="6339840"/>
          </a:xfrm>
          <a:solidFill>
            <a:schemeClr val="accent2">
              <a:lumMod val="50000"/>
            </a:schemeClr>
          </a:solidFill>
        </p:grpSpPr>
        <p:sp>
          <p:nvSpPr>
            <p:cNvPr id="21" name="Freeform 21">
              <a:extLst>
                <a:ext uri="{FF2B5EF4-FFF2-40B4-BE49-F238E27FC236}">
                  <a16:creationId xmlns:a16="http://schemas.microsoft.com/office/drawing/2014/main" id="{988215EA-224E-58C1-EED9-0190EC126C4F}"/>
                </a:ext>
              </a:extLst>
            </p:cNvPr>
            <p:cNvSpPr/>
            <p:nvPr/>
          </p:nvSpPr>
          <p:spPr>
            <a:xfrm>
              <a:off x="0" y="0"/>
              <a:ext cx="6350000" cy="6339840"/>
            </a:xfrm>
            <a:custGeom>
              <a:avLst/>
              <a:gdLst/>
              <a:ahLst/>
              <a:cxnLst/>
              <a:rect l="l" t="t" r="r" b="b"/>
              <a:pathLst>
                <a:path w="6350000" h="6339840">
                  <a:moveTo>
                    <a:pt x="6350000" y="6339840"/>
                  </a:moveTo>
                  <a:lnTo>
                    <a:pt x="0" y="6339840"/>
                  </a:lnTo>
                  <a:lnTo>
                    <a:pt x="0" y="0"/>
                  </a:lnTo>
                  <a:lnTo>
                    <a:pt x="6350000" y="6339840"/>
                  </a:lnTo>
                  <a:close/>
                </a:path>
              </a:pathLst>
            </a:custGeom>
            <a:grpFill/>
          </p:spPr>
        </p:sp>
      </p:grpSp>
      <p:grpSp>
        <p:nvGrpSpPr>
          <p:cNvPr id="22" name="Group 18">
            <a:extLst>
              <a:ext uri="{FF2B5EF4-FFF2-40B4-BE49-F238E27FC236}">
                <a16:creationId xmlns:a16="http://schemas.microsoft.com/office/drawing/2014/main" id="{2E0D90EE-EA3B-9F4B-65B7-87F5F2AC6051}"/>
              </a:ext>
            </a:extLst>
          </p:cNvPr>
          <p:cNvGrpSpPr/>
          <p:nvPr/>
        </p:nvGrpSpPr>
        <p:grpSpPr>
          <a:xfrm>
            <a:off x="-633" y="9487534"/>
            <a:ext cx="792232" cy="790965"/>
            <a:chOff x="0" y="0"/>
            <a:chExt cx="6350000" cy="6339840"/>
          </a:xfrm>
          <a:solidFill>
            <a:schemeClr val="accent2">
              <a:lumMod val="50000"/>
            </a:schemeClr>
          </a:solidFill>
        </p:grpSpPr>
        <p:sp>
          <p:nvSpPr>
            <p:cNvPr id="23" name="Freeform 19">
              <a:extLst>
                <a:ext uri="{FF2B5EF4-FFF2-40B4-BE49-F238E27FC236}">
                  <a16:creationId xmlns:a16="http://schemas.microsoft.com/office/drawing/2014/main" id="{8B616241-F7A1-4BCE-0318-0924106F39BA}"/>
                </a:ext>
              </a:extLst>
            </p:cNvPr>
            <p:cNvSpPr/>
            <p:nvPr/>
          </p:nvSpPr>
          <p:spPr>
            <a:xfrm>
              <a:off x="0" y="0"/>
              <a:ext cx="6350000" cy="6339840"/>
            </a:xfrm>
            <a:custGeom>
              <a:avLst/>
              <a:gdLst/>
              <a:ahLst/>
              <a:cxnLst/>
              <a:rect l="l" t="t" r="r" b="b"/>
              <a:pathLst>
                <a:path w="6350000" h="6339840">
                  <a:moveTo>
                    <a:pt x="6350000" y="6339840"/>
                  </a:moveTo>
                  <a:lnTo>
                    <a:pt x="0" y="6339840"/>
                  </a:lnTo>
                  <a:lnTo>
                    <a:pt x="0" y="0"/>
                  </a:lnTo>
                  <a:lnTo>
                    <a:pt x="6350000" y="6339840"/>
                  </a:lnTo>
                  <a:close/>
                </a:path>
              </a:pathLst>
            </a:custGeom>
            <a:grpFill/>
          </p:spPr>
        </p:sp>
      </p:grpSp>
      <p:grpSp>
        <p:nvGrpSpPr>
          <p:cNvPr id="24" name="Group 20">
            <a:extLst>
              <a:ext uri="{FF2B5EF4-FFF2-40B4-BE49-F238E27FC236}">
                <a16:creationId xmlns:a16="http://schemas.microsoft.com/office/drawing/2014/main" id="{9314A115-D698-9F3E-B334-174A6BBD8DFA}"/>
              </a:ext>
            </a:extLst>
          </p:cNvPr>
          <p:cNvGrpSpPr/>
          <p:nvPr/>
        </p:nvGrpSpPr>
        <p:grpSpPr>
          <a:xfrm rot="16200000">
            <a:off x="17497501" y="9489079"/>
            <a:ext cx="791319" cy="790053"/>
            <a:chOff x="0" y="0"/>
            <a:chExt cx="6350000" cy="6339840"/>
          </a:xfrm>
          <a:solidFill>
            <a:schemeClr val="accent2">
              <a:lumMod val="50000"/>
            </a:schemeClr>
          </a:solidFill>
        </p:grpSpPr>
        <p:sp>
          <p:nvSpPr>
            <p:cNvPr id="25" name="Freeform 21">
              <a:extLst>
                <a:ext uri="{FF2B5EF4-FFF2-40B4-BE49-F238E27FC236}">
                  <a16:creationId xmlns:a16="http://schemas.microsoft.com/office/drawing/2014/main" id="{70CDA034-0FB0-2F00-C3D5-D1C08D4F860B}"/>
                </a:ext>
              </a:extLst>
            </p:cNvPr>
            <p:cNvSpPr/>
            <p:nvPr/>
          </p:nvSpPr>
          <p:spPr>
            <a:xfrm>
              <a:off x="0" y="0"/>
              <a:ext cx="6350000" cy="6339840"/>
            </a:xfrm>
            <a:custGeom>
              <a:avLst/>
              <a:gdLst/>
              <a:ahLst/>
              <a:cxnLst/>
              <a:rect l="l" t="t" r="r" b="b"/>
              <a:pathLst>
                <a:path w="6350000" h="6339840">
                  <a:moveTo>
                    <a:pt x="6350000" y="6339840"/>
                  </a:moveTo>
                  <a:lnTo>
                    <a:pt x="0" y="6339840"/>
                  </a:lnTo>
                  <a:lnTo>
                    <a:pt x="0" y="0"/>
                  </a:lnTo>
                  <a:lnTo>
                    <a:pt x="6350000" y="6339840"/>
                  </a:lnTo>
                  <a:close/>
                </a:path>
              </a:pathLst>
            </a:custGeom>
            <a:grpFill/>
          </p:spPr>
        </p:sp>
      </p:grpSp>
      <p:grpSp>
        <p:nvGrpSpPr>
          <p:cNvPr id="26" name="Group 4">
            <a:extLst>
              <a:ext uri="{FF2B5EF4-FFF2-40B4-BE49-F238E27FC236}">
                <a16:creationId xmlns:a16="http://schemas.microsoft.com/office/drawing/2014/main" id="{F3849EF3-B23F-CA44-5198-93DA311C2DB5}"/>
              </a:ext>
            </a:extLst>
          </p:cNvPr>
          <p:cNvGrpSpPr/>
          <p:nvPr/>
        </p:nvGrpSpPr>
        <p:grpSpPr>
          <a:xfrm>
            <a:off x="1981200" y="2628900"/>
            <a:ext cx="14325600" cy="4814327"/>
            <a:chOff x="0" y="0"/>
            <a:chExt cx="3571203" cy="3257100"/>
          </a:xfrm>
        </p:grpSpPr>
        <p:sp>
          <p:nvSpPr>
            <p:cNvPr id="27" name="Freeform 5">
              <a:extLst>
                <a:ext uri="{FF2B5EF4-FFF2-40B4-BE49-F238E27FC236}">
                  <a16:creationId xmlns:a16="http://schemas.microsoft.com/office/drawing/2014/main" id="{89DEC34E-762E-50E4-8ED8-91DACBBD0826}"/>
                </a:ext>
              </a:extLst>
            </p:cNvPr>
            <p:cNvSpPr/>
            <p:nvPr/>
          </p:nvSpPr>
          <p:spPr>
            <a:xfrm>
              <a:off x="0" y="0"/>
              <a:ext cx="3571203" cy="3257100"/>
            </a:xfrm>
            <a:custGeom>
              <a:avLst/>
              <a:gdLst/>
              <a:ahLst/>
              <a:cxnLst/>
              <a:rect l="l" t="t" r="r" b="b"/>
              <a:pathLst>
                <a:path w="3571203" h="3257100">
                  <a:moveTo>
                    <a:pt x="3446743" y="3257100"/>
                  </a:moveTo>
                  <a:lnTo>
                    <a:pt x="124460" y="3257100"/>
                  </a:lnTo>
                  <a:cubicBezTo>
                    <a:pt x="55880" y="3257100"/>
                    <a:pt x="0" y="3201220"/>
                    <a:pt x="0" y="3132640"/>
                  </a:cubicBezTo>
                  <a:lnTo>
                    <a:pt x="0" y="124460"/>
                  </a:lnTo>
                  <a:cubicBezTo>
                    <a:pt x="0" y="55880"/>
                    <a:pt x="55880" y="0"/>
                    <a:pt x="124460" y="0"/>
                  </a:cubicBezTo>
                  <a:lnTo>
                    <a:pt x="3446743" y="0"/>
                  </a:lnTo>
                  <a:cubicBezTo>
                    <a:pt x="3515323" y="0"/>
                    <a:pt x="3571203" y="55880"/>
                    <a:pt x="3571203" y="124460"/>
                  </a:cubicBezTo>
                  <a:lnTo>
                    <a:pt x="3571203" y="3132640"/>
                  </a:lnTo>
                  <a:cubicBezTo>
                    <a:pt x="3571203" y="3201220"/>
                    <a:pt x="3515323" y="3257100"/>
                    <a:pt x="3446743" y="3257100"/>
                  </a:cubicBezTo>
                  <a:close/>
                </a:path>
              </a:pathLst>
            </a:custGeom>
            <a:solidFill>
              <a:srgbClr val="FFFFFF"/>
            </a:solidFill>
          </p:spPr>
        </p:sp>
      </p:grpSp>
      <p:sp>
        <p:nvSpPr>
          <p:cNvPr id="28" name="TextBox 10">
            <a:extLst>
              <a:ext uri="{FF2B5EF4-FFF2-40B4-BE49-F238E27FC236}">
                <a16:creationId xmlns:a16="http://schemas.microsoft.com/office/drawing/2014/main" id="{25F3D6FB-2BAB-9DE3-D760-DD9513A8214D}"/>
              </a:ext>
            </a:extLst>
          </p:cNvPr>
          <p:cNvSpPr txBox="1"/>
          <p:nvPr/>
        </p:nvSpPr>
        <p:spPr>
          <a:xfrm>
            <a:off x="2764210" y="3545006"/>
            <a:ext cx="12759580" cy="2966646"/>
          </a:xfrm>
          <a:prstGeom prst="rect">
            <a:avLst/>
          </a:prstGeom>
        </p:spPr>
        <p:txBody>
          <a:bodyPr wrap="square" lIns="0" tIns="0" rIns="0" bIns="0" rtlCol="0" anchor="t">
            <a:spAutoFit/>
          </a:bodyPr>
          <a:lstStyle/>
          <a:p>
            <a:pPr marL="0" marR="0" lvl="0" indent="0" algn="ctr" defTabSz="914400" rtl="0" eaLnBrk="1" fontAlgn="auto" latinLnBrk="0" hangingPunct="1">
              <a:lnSpc>
                <a:spcPts val="12059"/>
              </a:lnSpc>
              <a:spcBef>
                <a:spcPts val="0"/>
              </a:spcBef>
              <a:spcAft>
                <a:spcPts val="0"/>
              </a:spcAft>
              <a:buClrTx/>
              <a:buSzTx/>
              <a:buFontTx/>
              <a:buNone/>
              <a:tabLst/>
              <a:defRPr/>
            </a:pPr>
            <a:r>
              <a:rPr kumimoji="0" lang="en-US" sz="8000" b="1" i="0" u="none" strike="noStrike" kern="1200" cap="none" spc="-200" normalizeH="0" baseline="0" noProof="0" dirty="0">
                <a:ln>
                  <a:noFill/>
                </a:ln>
                <a:solidFill>
                  <a:srgbClr val="420F0F"/>
                </a:solidFill>
                <a:effectLst/>
                <a:uLnTx/>
                <a:uFillTx/>
                <a:latin typeface="MattAntique BT" pitchFamily="18" charset="0"/>
                <a:ea typeface="+mn-ea"/>
                <a:cs typeface="+mn-cs"/>
              </a:rPr>
              <a:t>Case Study 2 – Scrutiny of Returns</a:t>
            </a:r>
            <a:endParaRPr kumimoji="0" lang="en-US" sz="8000" b="1" i="0" u="none" strike="noStrike" kern="1200" cap="none" spc="-20" normalizeH="0" baseline="0" noProof="0" dirty="0">
              <a:ln>
                <a:noFill/>
              </a:ln>
              <a:solidFill>
                <a:srgbClr val="420F0F"/>
              </a:solidFill>
              <a:effectLst/>
              <a:uLnTx/>
              <a:uFillTx/>
              <a:latin typeface="MattAntique BT" pitchFamily="18" charset="0"/>
              <a:ea typeface="+mn-ea"/>
              <a:cs typeface="+mn-cs"/>
            </a:endParaRPr>
          </a:p>
        </p:txBody>
      </p:sp>
    </p:spTree>
    <p:extLst>
      <p:ext uri="{BB962C8B-B14F-4D97-AF65-F5344CB8AC3E}">
        <p14:creationId xmlns:p14="http://schemas.microsoft.com/office/powerpoint/2010/main" val="29135407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1227</TotalTime>
  <Words>3508</Words>
  <Application>Microsoft Office PowerPoint</Application>
  <PresentationFormat>Custom</PresentationFormat>
  <Paragraphs>133</Paragraphs>
  <Slides>34</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34</vt:i4>
      </vt:variant>
    </vt:vector>
  </HeadingPairs>
  <TitlesOfParts>
    <vt:vector size="42" baseType="lpstr">
      <vt:lpstr>Sergio Trendy Bold</vt:lpstr>
      <vt:lpstr>MattAntique BT</vt:lpstr>
      <vt:lpstr>Clear Sans Regular</vt:lpstr>
      <vt:lpstr>Wingdings</vt:lpstr>
      <vt:lpstr>Arial</vt:lpstr>
      <vt:lpstr>Calibri</vt:lpstr>
      <vt:lpstr>Arial Rounded MT Bold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abhishek</dc:creator>
  <cp:lastModifiedBy>adoshi8885@outlook.com</cp:lastModifiedBy>
  <cp:revision>142</cp:revision>
  <dcterms:created xsi:type="dcterms:W3CDTF">2006-08-16T00:00:00Z</dcterms:created>
  <dcterms:modified xsi:type="dcterms:W3CDTF">2022-07-22T11:46:27Z</dcterms:modified>
  <dc:identifier>DAE_KwCm030</dc:identifier>
</cp:coreProperties>
</file>