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648" r:id="rId2"/>
    <p:sldId id="748" r:id="rId3"/>
    <p:sldId id="749" r:id="rId4"/>
    <p:sldId id="752" r:id="rId5"/>
    <p:sldId id="753" r:id="rId6"/>
    <p:sldId id="754" r:id="rId7"/>
    <p:sldId id="755" r:id="rId8"/>
    <p:sldId id="758" r:id="rId9"/>
    <p:sldId id="756" r:id="rId10"/>
    <p:sldId id="757" r:id="rId11"/>
    <p:sldId id="746" r:id="rId12"/>
    <p:sldId id="750" r:id="rId13"/>
    <p:sldId id="747" r:id="rId14"/>
    <p:sldId id="75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94660"/>
  </p:normalViewPr>
  <p:slideViewPr>
    <p:cSldViewPr>
      <p:cViewPr varScale="1">
        <p:scale>
          <a:sx n="62" d="100"/>
          <a:sy n="62" d="100"/>
        </p:scale>
        <p:origin x="1360"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20E29F-20D3-4016-ABE4-A4CF3BFACB6E}" type="datetimeFigureOut">
              <a:rPr lang="en-US" smtClean="0"/>
              <a:pPr/>
              <a:t>7/24/2022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EA0441-5A10-4C2A-993A-8D3FB57AE1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1</a:t>
            </a:fld>
            <a:endParaRPr lang="en-IN" altLang="en-US"/>
          </a:p>
        </p:txBody>
      </p:sp>
    </p:spTree>
    <p:extLst>
      <p:ext uri="{BB962C8B-B14F-4D97-AF65-F5344CB8AC3E}">
        <p14:creationId xmlns:p14="http://schemas.microsoft.com/office/powerpoint/2010/main" val="13298862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10</a:t>
            </a:fld>
            <a:endParaRPr lang="en-IN" altLang="en-US"/>
          </a:p>
        </p:txBody>
      </p:sp>
    </p:spTree>
    <p:extLst>
      <p:ext uri="{BB962C8B-B14F-4D97-AF65-F5344CB8AC3E}">
        <p14:creationId xmlns:p14="http://schemas.microsoft.com/office/powerpoint/2010/main" val="3138268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11</a:t>
            </a:fld>
            <a:endParaRPr lang="en-IN" altLang="en-US"/>
          </a:p>
        </p:txBody>
      </p:sp>
    </p:spTree>
    <p:extLst>
      <p:ext uri="{BB962C8B-B14F-4D97-AF65-F5344CB8AC3E}">
        <p14:creationId xmlns:p14="http://schemas.microsoft.com/office/powerpoint/2010/main" val="117870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12</a:t>
            </a:fld>
            <a:endParaRPr lang="en-IN" altLang="en-US"/>
          </a:p>
        </p:txBody>
      </p:sp>
    </p:spTree>
    <p:extLst>
      <p:ext uri="{BB962C8B-B14F-4D97-AF65-F5344CB8AC3E}">
        <p14:creationId xmlns:p14="http://schemas.microsoft.com/office/powerpoint/2010/main" val="7356248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13</a:t>
            </a:fld>
            <a:endParaRPr lang="en-IN" altLang="en-US"/>
          </a:p>
        </p:txBody>
      </p:sp>
    </p:spTree>
    <p:extLst>
      <p:ext uri="{BB962C8B-B14F-4D97-AF65-F5344CB8AC3E}">
        <p14:creationId xmlns:p14="http://schemas.microsoft.com/office/powerpoint/2010/main" val="117870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14</a:t>
            </a:fld>
            <a:endParaRPr lang="en-IN" altLang="en-US"/>
          </a:p>
        </p:txBody>
      </p:sp>
    </p:spTree>
    <p:extLst>
      <p:ext uri="{BB962C8B-B14F-4D97-AF65-F5344CB8AC3E}">
        <p14:creationId xmlns:p14="http://schemas.microsoft.com/office/powerpoint/2010/main" val="2861995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2</a:t>
            </a:fld>
            <a:endParaRPr lang="en-IN" altLang="en-US"/>
          </a:p>
        </p:txBody>
      </p:sp>
    </p:spTree>
    <p:extLst>
      <p:ext uri="{BB962C8B-B14F-4D97-AF65-F5344CB8AC3E}">
        <p14:creationId xmlns:p14="http://schemas.microsoft.com/office/powerpoint/2010/main" val="313206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3</a:t>
            </a:fld>
            <a:endParaRPr lang="en-IN" altLang="en-US"/>
          </a:p>
        </p:txBody>
      </p:sp>
    </p:spTree>
    <p:extLst>
      <p:ext uri="{BB962C8B-B14F-4D97-AF65-F5344CB8AC3E}">
        <p14:creationId xmlns:p14="http://schemas.microsoft.com/office/powerpoint/2010/main" val="3011755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4</a:t>
            </a:fld>
            <a:endParaRPr lang="en-IN" altLang="en-US"/>
          </a:p>
        </p:txBody>
      </p:sp>
    </p:spTree>
    <p:extLst>
      <p:ext uri="{BB962C8B-B14F-4D97-AF65-F5344CB8AC3E}">
        <p14:creationId xmlns:p14="http://schemas.microsoft.com/office/powerpoint/2010/main" val="3867068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5</a:t>
            </a:fld>
            <a:endParaRPr lang="en-IN" altLang="en-US"/>
          </a:p>
        </p:txBody>
      </p:sp>
    </p:spTree>
    <p:extLst>
      <p:ext uri="{BB962C8B-B14F-4D97-AF65-F5344CB8AC3E}">
        <p14:creationId xmlns:p14="http://schemas.microsoft.com/office/powerpoint/2010/main" val="402775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6</a:t>
            </a:fld>
            <a:endParaRPr lang="en-IN" altLang="en-US"/>
          </a:p>
        </p:txBody>
      </p:sp>
    </p:spTree>
    <p:extLst>
      <p:ext uri="{BB962C8B-B14F-4D97-AF65-F5344CB8AC3E}">
        <p14:creationId xmlns:p14="http://schemas.microsoft.com/office/powerpoint/2010/main" val="384750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7</a:t>
            </a:fld>
            <a:endParaRPr lang="en-IN" altLang="en-US"/>
          </a:p>
        </p:txBody>
      </p:sp>
    </p:spTree>
    <p:extLst>
      <p:ext uri="{BB962C8B-B14F-4D97-AF65-F5344CB8AC3E}">
        <p14:creationId xmlns:p14="http://schemas.microsoft.com/office/powerpoint/2010/main" val="2751275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8</a:t>
            </a:fld>
            <a:endParaRPr lang="en-IN" altLang="en-US"/>
          </a:p>
        </p:txBody>
      </p:sp>
    </p:spTree>
    <p:extLst>
      <p:ext uri="{BB962C8B-B14F-4D97-AF65-F5344CB8AC3E}">
        <p14:creationId xmlns:p14="http://schemas.microsoft.com/office/powerpoint/2010/main" val="25782813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778676-10C6-4C39-8026-ED3245729754}" type="slidenum">
              <a:rPr lang="en-IN" altLang="en-US" smtClean="0"/>
              <a:pPr/>
              <a:t>9</a:t>
            </a:fld>
            <a:endParaRPr lang="en-IN" altLang="en-US"/>
          </a:p>
        </p:txBody>
      </p:sp>
    </p:spTree>
    <p:extLst>
      <p:ext uri="{BB962C8B-B14F-4D97-AF65-F5344CB8AC3E}">
        <p14:creationId xmlns:p14="http://schemas.microsoft.com/office/powerpoint/2010/main" val="191235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7BA614C0-BBCD-4D6D-9A2A-B9D8C04BAA2C}" type="datetimeFigureOut">
              <a:rPr lang="en-US" smtClean="0"/>
              <a:pPr/>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147A-B6AC-411F-B8A2-055842538063}"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A614C0-BBCD-4D6D-9A2A-B9D8C04BAA2C}" type="datetimeFigureOut">
              <a:rPr lang="en-US" smtClean="0"/>
              <a:pPr/>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A614C0-BBCD-4D6D-9A2A-B9D8C04BAA2C}" type="datetimeFigureOut">
              <a:rPr lang="en-US" smtClean="0"/>
              <a:pPr/>
              <a:t>7/24/2022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A614C0-BBCD-4D6D-9A2A-B9D8C04BAA2C}" type="datetimeFigureOut">
              <a:rPr lang="en-US" smtClean="0"/>
              <a:pPr/>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BA614C0-BBCD-4D6D-9A2A-B9D8C04BAA2C}" type="datetimeFigureOut">
              <a:rPr lang="en-US" smtClean="0"/>
              <a:pPr/>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147A-B6AC-411F-B8A2-0558425380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BA614C0-BBCD-4D6D-9A2A-B9D8C04BAA2C}" type="datetimeFigureOut">
              <a:rPr lang="en-US" smtClean="0"/>
              <a:pPr/>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BA614C0-BBCD-4D6D-9A2A-B9D8C04BAA2C}" type="datetimeFigureOut">
              <a:rPr lang="en-US" smtClean="0"/>
              <a:pPr/>
              <a:t>7/24/2022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A614C0-BBCD-4D6D-9A2A-B9D8C04BAA2C}" type="datetimeFigureOut">
              <a:rPr lang="en-US" smtClean="0"/>
              <a:pPr/>
              <a:t>7/24/2022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A614C0-BBCD-4D6D-9A2A-B9D8C04BAA2C}" type="datetimeFigureOut">
              <a:rPr lang="en-US" smtClean="0"/>
              <a:pPr/>
              <a:t>7/24/2022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40147A-B6AC-411F-B8A2-0558425380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BA614C0-BBCD-4D6D-9A2A-B9D8C04BAA2C}" type="datetimeFigureOut">
              <a:rPr lang="en-US" smtClean="0"/>
              <a:pPr/>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0147A-B6AC-411F-B8A2-055842538063}"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BA614C0-BBCD-4D6D-9A2A-B9D8C04BAA2C}" type="datetimeFigureOut">
              <a:rPr lang="en-US" smtClean="0"/>
              <a:pPr/>
              <a:t>7/24/2022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240147A-B6AC-411F-B8A2-0558425380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BA614C0-BBCD-4D6D-9A2A-B9D8C04BAA2C}" type="datetimeFigureOut">
              <a:rPr lang="en-US" smtClean="0"/>
              <a:pPr/>
              <a:t>7/24/2022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240147A-B6AC-411F-B8A2-0558425380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C:\Program%20Files%20(x86)\GST-ExCus\__50800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C:\Program%20Files%20(x86)\GST-ExCus\__186215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C:\Program%20Files%20(x86)\GST-ExCus\__13200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file:///C:\Program%20Files%20(x86)\GST-ExCus\__16067"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1828800"/>
            <a:ext cx="8077200" cy="3100398"/>
          </a:xfrm>
        </p:spPr>
        <p:txBody>
          <a:bodyPr anchor="ctr">
            <a:normAutofit/>
          </a:bodyPr>
          <a:lstStyle/>
          <a:p>
            <a:pPr algn="ctr"/>
            <a:r>
              <a:rPr lang="en-US" sz="4200" dirty="0">
                <a:solidFill>
                  <a:srgbClr val="FFFF00"/>
                </a:solidFill>
              </a:rPr>
              <a:t>JURISPRUDENCE RELEVANT TO GST</a:t>
            </a: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1</a:t>
            </a:fld>
            <a:endParaRPr lang="en-IN" altLang="en-US">
              <a:solidFill>
                <a:schemeClr val="bg1"/>
              </a:solidFill>
            </a:endParaRPr>
          </a:p>
        </p:txBody>
      </p:sp>
    </p:spTree>
    <p:extLst>
      <p:ext uri="{BB962C8B-B14F-4D97-AF65-F5344CB8AC3E}">
        <p14:creationId xmlns:p14="http://schemas.microsoft.com/office/powerpoint/2010/main" val="40496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EXEMPTION</a:t>
            </a:r>
          </a:p>
        </p:txBody>
      </p:sp>
      <p:sp>
        <p:nvSpPr>
          <p:cNvPr id="5" name="Content Placeholder 4"/>
          <p:cNvSpPr>
            <a:spLocks noGrp="1"/>
          </p:cNvSpPr>
          <p:nvPr>
            <p:ph idx="1"/>
          </p:nvPr>
        </p:nvSpPr>
        <p:spPr>
          <a:xfrm>
            <a:off x="0" y="1428736"/>
            <a:ext cx="9144000" cy="5429263"/>
          </a:xfrm>
        </p:spPr>
        <p:txBody>
          <a:bodyPr>
            <a:noAutofit/>
          </a:bodyPr>
          <a:lstStyle/>
          <a:p>
            <a:pPr marL="28575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Hon’ble SC in the case of </a:t>
            </a:r>
            <a:r>
              <a:rPr lang="en-US" sz="1800" b="1" dirty="0">
                <a:effectLst/>
                <a:latin typeface="Tahoma" panose="020B0604030504040204" pitchFamily="34" charset="0"/>
                <a:ea typeface="Tahoma" panose="020B0604030504040204" pitchFamily="34" charset="0"/>
                <a:cs typeface="Tahoma" panose="020B0604030504040204" pitchFamily="34" charset="0"/>
              </a:rPr>
              <a:t>Government Of Kerala &amp; </a:t>
            </a:r>
            <a:r>
              <a:rPr lang="en-US" sz="1800" b="1" dirty="0" err="1">
                <a:effectLst/>
                <a:latin typeface="Tahoma" panose="020B0604030504040204" pitchFamily="34" charset="0"/>
                <a:ea typeface="Tahoma" panose="020B0604030504040204" pitchFamily="34" charset="0"/>
                <a:cs typeface="Tahoma" panose="020B0604030504040204" pitchFamily="34" charset="0"/>
              </a:rPr>
              <a:t>Anr</a:t>
            </a:r>
            <a:r>
              <a:rPr lang="en-US" sz="1800" b="1" dirty="0">
                <a:effectLst/>
                <a:latin typeface="Tahoma" panose="020B0604030504040204" pitchFamily="34" charset="0"/>
                <a:ea typeface="Tahoma" panose="020B0604030504040204" pitchFamily="34" charset="0"/>
                <a:cs typeface="Tahoma" panose="020B0604030504040204" pitchFamily="34" charset="0"/>
              </a:rPr>
              <a:t>. Vs Mother Superior Adoration Convent - 2021-VIL-43-SC </a:t>
            </a:r>
            <a:r>
              <a:rPr lang="en-US" sz="1800" dirty="0" err="1">
                <a:effectLst/>
                <a:latin typeface="Tahoma" panose="020B0604030504040204" pitchFamily="34" charset="0"/>
                <a:ea typeface="Tahoma" panose="020B0604030504040204" pitchFamily="34" charset="0"/>
                <a:cs typeface="Tahoma" panose="020B0604030504040204" pitchFamily="34" charset="0"/>
              </a:rPr>
              <a:t>a</a:t>
            </a:r>
            <a:r>
              <a:rPr lang="en-US" sz="1800" b="0" i="0" dirty="0" err="1">
                <a:effectLst/>
                <a:latin typeface="Tahoma" panose="020B0604030504040204" pitchFamily="34" charset="0"/>
                <a:ea typeface="Tahoma" panose="020B0604030504040204" pitchFamily="34" charset="0"/>
                <a:cs typeface="Tahoma" panose="020B0604030504040204" pitchFamily="34" charset="0"/>
              </a:rPr>
              <a:t>nalysed</a:t>
            </a:r>
            <a:r>
              <a:rPr lang="en-US" sz="1800" b="0" i="0" dirty="0">
                <a:effectLst/>
                <a:latin typeface="Tahoma" panose="020B0604030504040204" pitchFamily="34" charset="0"/>
                <a:ea typeface="Tahoma" panose="020B0604030504040204" pitchFamily="34" charset="0"/>
                <a:cs typeface="Tahoma" panose="020B0604030504040204" pitchFamily="34" charset="0"/>
              </a:rPr>
              <a:t> long line of judgments on interpretation of exemption notification in tax statutes and held that 5-Judge Bench judgment in </a:t>
            </a:r>
            <a:r>
              <a:rPr lang="en-US" sz="1800" b="0" i="0" dirty="0" err="1">
                <a:effectLst/>
                <a:latin typeface="Tahoma" panose="020B0604030504040204" pitchFamily="34" charset="0"/>
                <a:ea typeface="Tahoma" panose="020B0604030504040204" pitchFamily="34" charset="0"/>
                <a:cs typeface="Tahoma" panose="020B0604030504040204" pitchFamily="34" charset="0"/>
              </a:rPr>
              <a:t>Commr</a:t>
            </a:r>
            <a:r>
              <a:rPr lang="en-US" sz="1800" b="0" i="0" dirty="0">
                <a:effectLst/>
                <a:latin typeface="Tahoma" panose="020B0604030504040204" pitchFamily="34" charset="0"/>
                <a:ea typeface="Tahoma" panose="020B0604030504040204" pitchFamily="34" charset="0"/>
                <a:cs typeface="Tahoma" panose="020B0604030504040204" pitchFamily="34" charset="0"/>
              </a:rPr>
              <a:t>. of Customs v. </a:t>
            </a:r>
            <a:r>
              <a:rPr lang="en-US" sz="1800" b="0" i="0" dirty="0" err="1">
                <a:effectLst/>
                <a:latin typeface="Tahoma" panose="020B0604030504040204" pitchFamily="34" charset="0"/>
                <a:ea typeface="Tahoma" panose="020B0604030504040204" pitchFamily="34" charset="0"/>
                <a:cs typeface="Tahoma" panose="020B0604030504040204" pitchFamily="34" charset="0"/>
              </a:rPr>
              <a:t>Dilip</a:t>
            </a:r>
            <a:r>
              <a:rPr lang="en-US" sz="1800" b="0" i="0" dirty="0">
                <a:effectLst/>
                <a:latin typeface="Tahoma" panose="020B0604030504040204" pitchFamily="34" charset="0"/>
                <a:ea typeface="Tahoma" panose="020B0604030504040204" pitchFamily="34" charset="0"/>
                <a:cs typeface="Tahoma" panose="020B0604030504040204" pitchFamily="34" charset="0"/>
              </a:rPr>
              <a:t> Kumar &amp; Co. (2018) 9 SCC 1 did not refer to the line of authority which made a distinction between exemption provisions generally and exemption provisions which have a beneficial purpose. It was held by the Hon'ble Supreme Court that even in tax statutes, an exemption provision should be liberally construed in accordance with the object sought to be achieved if such provision is to grant incentive for promoting economic growth or otherwise has some beneficial reason behind it.</a:t>
            </a:r>
            <a:endParaRPr lang="en-US" sz="1800"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r>
              <a:rPr lang="en-US" sz="1800" b="0" i="0" dirty="0">
                <a:effectLst/>
                <a:latin typeface="Tahoma" panose="020B0604030504040204" pitchFamily="34" charset="0"/>
                <a:ea typeface="Tahoma" panose="020B0604030504040204" pitchFamily="34" charset="0"/>
                <a:cs typeface="Tahoma" panose="020B0604030504040204" pitchFamily="34" charset="0"/>
              </a:rPr>
              <a:t>It was held that residential accommodation for nuns and hostels for students would be eligible for exemption when Section 3(1)(b) of the Kerala Building Tax Act, 1975 exempted buildings that are used principally for religious, charitable or educational purposes or as factories or workshops from building tax under the Act. </a:t>
            </a:r>
            <a:r>
              <a:rPr lang="en-US" sz="1800" dirty="0">
                <a:effectLst/>
                <a:latin typeface="Tahoma" panose="020B0604030504040204" pitchFamily="34" charset="0"/>
                <a:ea typeface="Tahoma" panose="020B0604030504040204" pitchFamily="34" charset="0"/>
                <a:cs typeface="Tahoma" panose="020B0604030504040204" pitchFamily="34" charset="0"/>
              </a:rPr>
              <a:t>It was observed that the beneficial purpose of the exemption contained in Section 3(1)(b) must be given full effect to. We must first ask ourselves what is the object sought to be achieved by the provision, and construe the statute in accord with such object. And on the assumption that any ambiguity arises in such construction, such ambiguity must be in </a:t>
            </a:r>
            <a:r>
              <a:rPr lang="en-US" sz="1800" dirty="0" err="1">
                <a:effectLst/>
                <a:latin typeface="Tahoma" panose="020B0604030504040204" pitchFamily="34" charset="0"/>
                <a:ea typeface="Tahoma" panose="020B0604030504040204" pitchFamily="34" charset="0"/>
                <a:cs typeface="Tahoma" panose="020B0604030504040204" pitchFamily="34" charset="0"/>
              </a:rPr>
              <a:t>favour</a:t>
            </a:r>
            <a:r>
              <a:rPr lang="en-US" sz="1800" dirty="0">
                <a:effectLst/>
                <a:latin typeface="Tahoma" panose="020B0604030504040204" pitchFamily="34" charset="0"/>
                <a:ea typeface="Tahoma" panose="020B0604030504040204" pitchFamily="34" charset="0"/>
                <a:cs typeface="Tahoma" panose="020B0604030504040204" pitchFamily="34" charset="0"/>
              </a:rPr>
              <a:t> of that which is exempted.</a:t>
            </a:r>
          </a:p>
          <a:p>
            <a:pPr marL="285750" lvl="0" indent="-285750" algn="just">
              <a:spcAft>
                <a:spcPts val="600"/>
              </a:spcAft>
              <a:buFont typeface="Wingdings" panose="05000000000000000000" pitchFamily="2" charset="2"/>
              <a:buChar char="v"/>
              <a:tabLst>
                <a:tab pos="628650" algn="l"/>
              </a:tabLst>
            </a:pP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smtClean="0">
                <a:solidFill>
                  <a:schemeClr val="bg1"/>
                </a:solidFill>
              </a:rPr>
              <a:pPr>
                <a:spcBef>
                  <a:spcPct val="0"/>
                </a:spcBef>
                <a:buClrTx/>
                <a:buSzTx/>
                <a:buFontTx/>
                <a:buNone/>
              </a:pPr>
              <a:t>10</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2987229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SCN, DEMAND AND RECOVERY</a:t>
            </a:r>
          </a:p>
        </p:txBody>
      </p:sp>
      <p:sp>
        <p:nvSpPr>
          <p:cNvPr id="5" name="Content Placeholder 4"/>
          <p:cNvSpPr>
            <a:spLocks noGrp="1"/>
          </p:cNvSpPr>
          <p:nvPr>
            <p:ph idx="1"/>
          </p:nvPr>
        </p:nvSpPr>
        <p:spPr>
          <a:xfrm>
            <a:off x="0" y="1428736"/>
            <a:ext cx="9144000" cy="5429263"/>
          </a:xfrm>
        </p:spPr>
        <p:txBody>
          <a:bodyPr>
            <a:noAutofit/>
          </a:bodyPr>
          <a:lstStyle/>
          <a:p>
            <a:pPr marL="447675" lvl="1" indent="-361950" algn="just">
              <a:spcBef>
                <a:spcPts val="450"/>
              </a:spcBef>
              <a:spcAft>
                <a:spcPts val="450"/>
              </a:spcAft>
              <a:buClr>
                <a:schemeClr val="tx2"/>
              </a:buClr>
              <a:buFont typeface="Wingdings" pitchFamily="2" charset="2"/>
              <a:buChar char="v"/>
              <a:defRPr/>
            </a:pPr>
            <a:r>
              <a:rPr lang="en-IN" sz="1800" b="1"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Metal Forgings Versus Union Of India reported in 2002 (146) E.L.T. 241 (S.C.)</a:t>
            </a:r>
            <a:r>
              <a:rPr lang="en-IN"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 Each and every communication or order could be construed as a show cause notice. </a:t>
            </a:r>
          </a:p>
          <a:p>
            <a:pPr marL="447675" lvl="1" indent="-361950" algn="just">
              <a:spcBef>
                <a:spcPts val="450"/>
              </a:spcBef>
              <a:spcAft>
                <a:spcPts val="450"/>
              </a:spcAft>
              <a:buClr>
                <a:schemeClr val="tx2"/>
              </a:buClr>
              <a:buFont typeface="Wingdings" pitchFamily="2" charset="2"/>
              <a:buChar char="v"/>
              <a:defRPr/>
            </a:pPr>
            <a:r>
              <a:rPr lang="en-US" sz="1800" b="1" dirty="0">
                <a:latin typeface="Tahoma" panose="020B0604030504040204" pitchFamily="34" charset="0"/>
                <a:ea typeface="Tahoma" panose="020B0604030504040204" pitchFamily="34" charset="0"/>
                <a:cs typeface="Tahoma" panose="020B0604030504040204" pitchFamily="34" charset="0"/>
              </a:rPr>
              <a:t>Riddhi Siddhi Collection Versus UOI - 2019 (368) E.L.T. 852 (Bom.)</a:t>
            </a:r>
            <a:r>
              <a:rPr lang="en-US" sz="1800" dirty="0">
                <a:latin typeface="Tahoma" panose="020B0604030504040204" pitchFamily="34" charset="0"/>
                <a:ea typeface="Tahoma" panose="020B0604030504040204" pitchFamily="34" charset="0"/>
                <a:cs typeface="Tahoma" panose="020B0604030504040204" pitchFamily="34" charset="0"/>
              </a:rPr>
              <a:t> - The objective of giving show cause notice is not an empty formality.</a:t>
            </a:r>
          </a:p>
          <a:p>
            <a:pPr marL="447675" lvl="1" indent="-361950" algn="just">
              <a:spcBef>
                <a:spcPts val="450"/>
              </a:spcBef>
              <a:spcAft>
                <a:spcPts val="450"/>
              </a:spcAft>
              <a:buClr>
                <a:schemeClr val="tx2"/>
              </a:buClr>
              <a:buFont typeface="Wingdings" pitchFamily="2" charset="2"/>
              <a:buChar char="v"/>
              <a:defRPr/>
            </a:pPr>
            <a:r>
              <a:rPr lang="en-US" sz="1800" b="1" dirty="0">
                <a:latin typeface="Tahoma" panose="020B0604030504040204" pitchFamily="34" charset="0"/>
                <a:ea typeface="Tahoma" panose="020B0604030504040204" pitchFamily="34" charset="0"/>
                <a:cs typeface="Tahoma" panose="020B0604030504040204" pitchFamily="34" charset="0"/>
              </a:rPr>
              <a:t>Oryx Fisheries Pvt. Ltd. v. Union of India — 2011 (266) E.L.T. 422 (S.C.) </a:t>
            </a:r>
            <a:r>
              <a:rPr lang="en-US" sz="1800" dirty="0">
                <a:latin typeface="Tahoma" panose="020B0604030504040204" pitchFamily="34" charset="0"/>
                <a:ea typeface="Tahoma" panose="020B0604030504040204" pitchFamily="34" charset="0"/>
                <a:cs typeface="Tahoma" panose="020B0604030504040204" pitchFamily="34" charset="0"/>
              </a:rPr>
              <a:t>- while reading a show-cause notice the person who is subject to it must get an impression that he will get an effective opportunity to rebut the allegations contained in the show cause notice and prove his innocence. </a:t>
            </a:r>
          </a:p>
          <a:p>
            <a:pPr marL="447675" lvl="1" indent="-361950" algn="just">
              <a:spcBef>
                <a:spcPts val="450"/>
              </a:spcBef>
              <a:spcAft>
                <a:spcPts val="450"/>
              </a:spcAft>
              <a:buClr>
                <a:schemeClr val="tx2"/>
              </a:buClr>
              <a:buFont typeface="Wingdings" pitchFamily="2" charset="2"/>
              <a:buChar char="v"/>
              <a:defRPr/>
            </a:pPr>
            <a:r>
              <a:rPr lang="en-US" sz="1800" dirty="0">
                <a:latin typeface="Tahoma" panose="020B0604030504040204" pitchFamily="34" charset="0"/>
                <a:ea typeface="Tahoma" panose="020B0604030504040204" pitchFamily="34" charset="0"/>
                <a:cs typeface="Tahoma" panose="020B0604030504040204" pitchFamily="34" charset="0"/>
              </a:rPr>
              <a:t>Court in exercise of its jurisdiction under Art. 226 of the Constitution i.e. writ jurisdiction will interfere with a show cause notice in the following circumstances:</a:t>
            </a:r>
          </a:p>
          <a:p>
            <a:pPr marL="714375" indent="-266700">
              <a:buFont typeface="Wingdings" pitchFamily="2" charset="2"/>
              <a:buChar char="v"/>
            </a:pPr>
            <a:r>
              <a:rPr lang="en-US" sz="1800" dirty="0">
                <a:latin typeface="Tahoma" pitchFamily="34" charset="0"/>
                <a:ea typeface="Tahoma" pitchFamily="34" charset="0"/>
                <a:cs typeface="Tahoma" pitchFamily="34" charset="0"/>
              </a:rPr>
              <a:t>When the show cause notice </a:t>
            </a:r>
            <a:r>
              <a:rPr lang="en-US" sz="1800" i="1" dirty="0">
                <a:latin typeface="Tahoma" panose="020B0604030504040204" pitchFamily="34" charset="0"/>
                <a:ea typeface="Tahoma" panose="020B0604030504040204" pitchFamily="34" charset="0"/>
                <a:cs typeface="Tahoma" panose="020B0604030504040204" pitchFamily="34" charset="0"/>
              </a:rPr>
              <a:t>ex facie</a:t>
            </a:r>
            <a:r>
              <a:rPr lang="en-US" sz="1800" dirty="0">
                <a:latin typeface="Tahoma" pitchFamily="34" charset="0"/>
                <a:ea typeface="Tahoma" pitchFamily="34" charset="0"/>
                <a:cs typeface="Tahoma" pitchFamily="34" charset="0"/>
              </a:rPr>
              <a:t> or on the basis of admitted facts does not disclose the offence alleged to be committed;</a:t>
            </a:r>
          </a:p>
          <a:p>
            <a:pPr marL="714375" indent="-266700">
              <a:buFont typeface="Wingdings" pitchFamily="2" charset="2"/>
              <a:buChar char="v"/>
            </a:pPr>
            <a:r>
              <a:rPr lang="en-US" sz="1800" dirty="0">
                <a:latin typeface="Tahoma" pitchFamily="34" charset="0"/>
                <a:ea typeface="Tahoma" pitchFamily="34" charset="0"/>
                <a:cs typeface="Tahoma" pitchFamily="34" charset="0"/>
              </a:rPr>
              <a:t>When the show cause notice is otherwise without jurisdiction;</a:t>
            </a:r>
          </a:p>
          <a:p>
            <a:pPr marL="714375" indent="-266700">
              <a:buFont typeface="Wingdings" pitchFamily="2" charset="2"/>
              <a:buChar char="v"/>
            </a:pPr>
            <a:r>
              <a:rPr lang="en-US" sz="1800" dirty="0">
                <a:latin typeface="Tahoma" pitchFamily="34" charset="0"/>
                <a:ea typeface="Tahoma" pitchFamily="34" charset="0"/>
                <a:cs typeface="Tahoma" pitchFamily="34" charset="0"/>
              </a:rPr>
              <a:t>When the show cause notice is contrary to judicial decisions or decisions of the Tribunal;</a:t>
            </a:r>
          </a:p>
          <a:p>
            <a:pPr marL="118872" indent="0">
              <a:spcAft>
                <a:spcPts val="600"/>
              </a:spcAft>
              <a:buNone/>
            </a:pPr>
            <a:endParaRPr lang="en-US" sz="1600" dirty="0"/>
          </a:p>
          <a:p>
            <a:pPr>
              <a:spcAft>
                <a:spcPts val="600"/>
              </a:spcAft>
            </a:pPr>
            <a:endParaRPr lang="en-US" sz="1600" dirty="0">
              <a:latin typeface="Tahoma" pitchFamily="34" charset="0"/>
              <a:ea typeface="Tahoma" pitchFamily="34" charset="0"/>
              <a:cs typeface="Tahoma"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11</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252023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SCN, DEMAND AND RECOVERY</a:t>
            </a:r>
          </a:p>
        </p:txBody>
      </p:sp>
      <p:sp>
        <p:nvSpPr>
          <p:cNvPr id="5" name="Content Placeholder 4"/>
          <p:cNvSpPr>
            <a:spLocks noGrp="1"/>
          </p:cNvSpPr>
          <p:nvPr>
            <p:ph idx="1"/>
          </p:nvPr>
        </p:nvSpPr>
        <p:spPr>
          <a:xfrm>
            <a:off x="0" y="1428736"/>
            <a:ext cx="9144000" cy="5429263"/>
          </a:xfrm>
        </p:spPr>
        <p:txBody>
          <a:bodyPr>
            <a:noAutofit/>
          </a:bodyPr>
          <a:lstStyle/>
          <a:p>
            <a:pPr>
              <a:spcAft>
                <a:spcPts val="600"/>
              </a:spcAft>
            </a:pPr>
            <a:r>
              <a:rPr lang="en-US" sz="1800" b="1" dirty="0" err="1">
                <a:effectLst/>
                <a:latin typeface="Tahoma" panose="020B0604030504040204" pitchFamily="34" charset="0"/>
                <a:ea typeface="Tahoma" panose="020B0604030504040204" pitchFamily="34" charset="0"/>
                <a:cs typeface="Tahoma" panose="020B0604030504040204" pitchFamily="34" charset="0"/>
              </a:rPr>
              <a:t>Asstt</a:t>
            </a:r>
            <a:r>
              <a:rPr lang="en-US" sz="1800" b="1" dirty="0">
                <a:effectLst/>
                <a:latin typeface="Tahoma" panose="020B0604030504040204" pitchFamily="34" charset="0"/>
                <a:ea typeface="Tahoma" panose="020B0604030504040204" pitchFamily="34" charset="0"/>
                <a:cs typeface="Tahoma" panose="020B0604030504040204" pitchFamily="34" charset="0"/>
              </a:rPr>
              <a:t>. Commissioner Commercial Tax Department v. Shukla &amp; Bros. - </a:t>
            </a:r>
            <a:r>
              <a:rPr lang="en-US" sz="1800" b="1" dirty="0">
                <a:latin typeface="Tahoma" panose="020B0604030504040204" pitchFamily="34" charset="0"/>
                <a:ea typeface="Tahoma" panose="020B0604030504040204" pitchFamily="34" charset="0"/>
                <a:cs typeface="Tahoma" panose="020B0604030504040204" pitchFamily="34" charset="0"/>
                <a:hlinkClick r:id="rId3" action="ppaction://hlinkfile">
                  <a:extLst>
                    <a:ext uri="{A12FA001-AC4F-418D-AE19-62706E023703}">
                      <ahyp:hlinkClr xmlns:ahyp="http://schemas.microsoft.com/office/drawing/2018/hyperlinkcolor" val="tx"/>
                    </a:ext>
                  </a:extLst>
                </a:hlinkClick>
              </a:rPr>
              <a:t>2010 (254) E.L.T. 6</a:t>
            </a:r>
            <a:r>
              <a:rPr lang="en-US" sz="1800" b="1" dirty="0">
                <a:latin typeface="Tahoma" panose="020B0604030504040204" pitchFamily="34" charset="0"/>
                <a:ea typeface="Tahoma" panose="020B0604030504040204" pitchFamily="34" charset="0"/>
                <a:cs typeface="Tahoma" panose="020B0604030504040204" pitchFamily="34" charset="0"/>
              </a:rPr>
              <a:t> (S.C.) </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a:effectLst/>
                <a:latin typeface="Tahoma" panose="020B0604030504040204" pitchFamily="34" charset="0"/>
                <a:ea typeface="Tahoma" panose="020B0604030504040204" pitchFamily="34" charset="0"/>
                <a:cs typeface="Tahoma" panose="020B0604030504040204" pitchFamily="34" charset="0"/>
              </a:rPr>
              <a:t>The principle of natural justice has twin ingredients; firstly, the person who is likely to be adversely affected by the action of the authorities should be given notice to show cause thereof and granted an opportunity of hearing and secondly, the orders so passed by the authorities should give reason for arriving at any conclusion showing proper application of mind. Violation of either of them could in the given facts and circumstances of the case, vitiate the order itself. </a:t>
            </a:r>
          </a:p>
          <a:p>
            <a:pPr>
              <a:spcAft>
                <a:spcPts val="600"/>
              </a:spcAft>
            </a:pPr>
            <a:r>
              <a:rPr lang="en-US" sz="1800" b="1" dirty="0" err="1">
                <a:effectLst/>
                <a:latin typeface="Tahoma" panose="020B0604030504040204" pitchFamily="34" charset="0"/>
                <a:ea typeface="Tahoma" panose="020B0604030504040204" pitchFamily="34" charset="0"/>
                <a:cs typeface="Tahoma" panose="020B0604030504040204" pitchFamily="34" charset="0"/>
              </a:rPr>
              <a:t>Kishan</a:t>
            </a:r>
            <a:r>
              <a:rPr lang="en-US" sz="1800" b="1" dirty="0">
                <a:effectLst/>
                <a:latin typeface="Tahoma" panose="020B0604030504040204" pitchFamily="34" charset="0"/>
                <a:ea typeface="Tahoma" panose="020B0604030504040204" pitchFamily="34" charset="0"/>
                <a:cs typeface="Tahoma" panose="020B0604030504040204" pitchFamily="34" charset="0"/>
              </a:rPr>
              <a:t> Lal v. UOI [1998] 97 Taxman 556 (SC), </a:t>
            </a:r>
            <a:r>
              <a:rPr lang="en-US" sz="1800" dirty="0">
                <a:effectLst/>
                <a:latin typeface="Tahoma" panose="020B0604030504040204" pitchFamily="34" charset="0"/>
                <a:ea typeface="Tahoma" panose="020B0604030504040204" pitchFamily="34" charset="0"/>
                <a:cs typeface="Tahoma" panose="020B0604030504040204" pitchFamily="34" charset="0"/>
              </a:rPr>
              <a:t>a speaking order reduces arbitrariness. A reasoned order speaks for itself. It embodies in itself the principles of natural justice. </a:t>
            </a:r>
            <a:endParaRPr lang="en-US" sz="1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1800" dirty="0">
                <a:latin typeface="Tahoma" panose="020B0604030504040204" pitchFamily="34" charset="0"/>
                <a:ea typeface="Tahoma" panose="020B0604030504040204" pitchFamily="34" charset="0"/>
                <a:cs typeface="Tahoma" panose="020B0604030504040204" pitchFamily="34" charset="0"/>
              </a:rPr>
              <a:t>In </a:t>
            </a:r>
            <a:r>
              <a:rPr lang="en-US" sz="1800" b="1" i="1" dirty="0">
                <a:latin typeface="Tahoma" panose="020B0604030504040204" pitchFamily="34" charset="0"/>
                <a:ea typeface="Tahoma" panose="020B0604030504040204" pitchFamily="34" charset="0"/>
                <a:cs typeface="Tahoma" panose="020B0604030504040204" pitchFamily="34" charset="0"/>
              </a:rPr>
              <a:t>Diamond Shipping Company Ltd.</a:t>
            </a:r>
            <a:r>
              <a:rPr lang="en-US" sz="1800" b="1" dirty="0">
                <a:latin typeface="Tahoma" panose="020B0604030504040204" pitchFamily="34" charset="0"/>
                <a:ea typeface="Tahoma" panose="020B0604030504040204" pitchFamily="34" charset="0"/>
                <a:cs typeface="Tahoma" panose="020B0604030504040204" pitchFamily="34" charset="0"/>
              </a:rPr>
              <a:t> v. </a:t>
            </a:r>
            <a:r>
              <a:rPr lang="en-US" sz="1800" b="1" i="1" dirty="0">
                <a:latin typeface="Tahoma" panose="020B0604030504040204" pitchFamily="34" charset="0"/>
                <a:ea typeface="Tahoma" panose="020B0604030504040204" pitchFamily="34" charset="0"/>
                <a:cs typeface="Tahoma" panose="020B0604030504040204" pitchFamily="34" charset="0"/>
              </a:rPr>
              <a:t>CC</a:t>
            </a:r>
            <a:r>
              <a:rPr lang="en-US" sz="1800" b="1" dirty="0">
                <a:latin typeface="Tahoma" pitchFamily="34" charset="0"/>
                <a:ea typeface="Tahoma" pitchFamily="34" charset="0"/>
                <a:cs typeface="Tahoma" pitchFamily="34" charset="0"/>
              </a:rPr>
              <a:t> - (2017) 358 E.L.T. 108 (Cal) - </a:t>
            </a:r>
            <a:endParaRPr lang="en-US" sz="1800" dirty="0">
              <a:latin typeface="Tahoma" pitchFamily="34" charset="0"/>
              <a:ea typeface="Tahoma" pitchFamily="34" charset="0"/>
              <a:cs typeface="Tahoma" pitchFamily="34" charset="0"/>
            </a:endParaRPr>
          </a:p>
          <a:p>
            <a:pPr>
              <a:spcAft>
                <a:spcPts val="600"/>
              </a:spcAft>
              <a:buNone/>
            </a:pPr>
            <a:r>
              <a:rPr lang="en-US" sz="1800" dirty="0">
                <a:latin typeface="Tahoma" pitchFamily="34" charset="0"/>
                <a:ea typeface="Tahoma" pitchFamily="34" charset="0"/>
                <a:cs typeface="Tahoma" pitchFamily="34" charset="0"/>
              </a:rPr>
              <a:t>	The impugned order in original is appealable. The petitioner has chosen not to prefer an appeal </a:t>
            </a:r>
            <a:r>
              <a:rPr lang="en-US" sz="1800" dirty="0" err="1">
                <a:latin typeface="Tahoma" panose="020B0604030504040204" pitchFamily="34" charset="0"/>
                <a:ea typeface="Tahoma" panose="020B0604030504040204" pitchFamily="34" charset="0"/>
                <a:cs typeface="Tahoma" panose="020B0604030504040204" pitchFamily="34" charset="0"/>
              </a:rPr>
              <a:t>therefrom</a:t>
            </a:r>
            <a:r>
              <a:rPr lang="en-US" sz="1800" dirty="0">
                <a:latin typeface="Tahoma" panose="020B0604030504040204" pitchFamily="34" charset="0"/>
                <a:ea typeface="Tahoma" panose="020B0604030504040204" pitchFamily="34" charset="0"/>
                <a:cs typeface="Tahoma" panose="020B0604030504040204" pitchFamily="34" charset="0"/>
              </a:rPr>
              <a:t>. The scope of inference with an order passed by an authority acting under a statute can be summarized as (</a:t>
            </a:r>
            <a:r>
              <a:rPr lang="en-US" sz="1800" dirty="0" err="1">
                <a:latin typeface="Tahoma" panose="020B0604030504040204" pitchFamily="34" charset="0"/>
                <a:ea typeface="Tahoma" panose="020B0604030504040204" pitchFamily="34" charset="0"/>
                <a:cs typeface="Tahoma" panose="020B0604030504040204" pitchFamily="34" charset="0"/>
              </a:rPr>
              <a:t>i</a:t>
            </a:r>
            <a:r>
              <a:rPr lang="en-US" sz="1800" dirty="0">
                <a:latin typeface="Tahoma" panose="020B0604030504040204" pitchFamily="34" charset="0"/>
                <a:ea typeface="Tahoma" panose="020B0604030504040204" pitchFamily="34" charset="0"/>
                <a:cs typeface="Tahoma" panose="020B0604030504040204" pitchFamily="34" charset="0"/>
              </a:rPr>
              <a:t>) if the authority concerned has acted in breach of principles of natural justice (ii) impugned order is without jurisdiction (iii) if the impugned order is demonstrated to be perverse (iv) if the impugned order is vitiated by fraud or bias or malice and (v) if the impugned order is non-speaking. </a:t>
            </a: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12</a:t>
            </a:fld>
            <a:endParaRPr lang="en-IN" altLang="en-US">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1203371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SCN, DEMAND AND RECOVERY</a:t>
            </a:r>
          </a:p>
        </p:txBody>
      </p:sp>
      <p:sp>
        <p:nvSpPr>
          <p:cNvPr id="5" name="Content Placeholder 4"/>
          <p:cNvSpPr>
            <a:spLocks noGrp="1"/>
          </p:cNvSpPr>
          <p:nvPr>
            <p:ph idx="1"/>
          </p:nvPr>
        </p:nvSpPr>
        <p:spPr>
          <a:xfrm>
            <a:off x="0" y="1428736"/>
            <a:ext cx="9144000" cy="5429263"/>
          </a:xfrm>
        </p:spPr>
        <p:txBody>
          <a:bodyPr>
            <a:noAutofit/>
          </a:bodyPr>
          <a:lstStyle/>
          <a:p>
            <a:pPr>
              <a:spcAft>
                <a:spcPts val="600"/>
              </a:spcAft>
            </a:pPr>
            <a:r>
              <a:rPr lang="en-IN" sz="1800" b="1" dirty="0">
                <a:latin typeface="Tahoma" panose="020B0604030504040204" pitchFamily="34" charset="0"/>
                <a:ea typeface="Tahoma" panose="020B0604030504040204" pitchFamily="34" charset="0"/>
                <a:cs typeface="Tahoma" panose="020B0604030504040204" pitchFamily="34" charset="0"/>
              </a:rPr>
              <a:t>R.B. </a:t>
            </a:r>
            <a:r>
              <a:rPr lang="en-IN" sz="1800" b="1" dirty="0" err="1">
                <a:latin typeface="Tahoma" panose="020B0604030504040204" pitchFamily="34" charset="0"/>
                <a:ea typeface="Tahoma" panose="020B0604030504040204" pitchFamily="34" charset="0"/>
                <a:cs typeface="Tahoma" panose="020B0604030504040204" pitchFamily="34" charset="0"/>
              </a:rPr>
              <a:t>Shreeram</a:t>
            </a:r>
            <a:r>
              <a:rPr lang="en-IN" sz="1800" b="1" dirty="0">
                <a:latin typeface="Tahoma" panose="020B0604030504040204" pitchFamily="34" charset="0"/>
                <a:ea typeface="Tahoma" panose="020B0604030504040204" pitchFamily="34" charset="0"/>
                <a:cs typeface="Tahoma" panose="020B0604030504040204" pitchFamily="34" charset="0"/>
              </a:rPr>
              <a:t> Durga Prasad &amp; </a:t>
            </a:r>
            <a:r>
              <a:rPr lang="en-IN" sz="1800" b="1" dirty="0" err="1">
                <a:latin typeface="Tahoma" panose="020B0604030504040204" pitchFamily="34" charset="0"/>
                <a:ea typeface="Tahoma" panose="020B0604030504040204" pitchFamily="34" charset="0"/>
                <a:cs typeface="Tahoma" panose="020B0604030504040204" pitchFamily="34" charset="0"/>
              </a:rPr>
              <a:t>Fatehchand</a:t>
            </a:r>
            <a:r>
              <a:rPr lang="en-IN" sz="1800" b="1" dirty="0">
                <a:latin typeface="Tahoma" panose="020B0604030504040204" pitchFamily="34" charset="0"/>
                <a:ea typeface="Tahoma" panose="020B0604030504040204" pitchFamily="34" charset="0"/>
                <a:cs typeface="Tahoma" panose="020B0604030504040204" pitchFamily="34" charset="0"/>
              </a:rPr>
              <a:t> Nursing Das v. Settlement Commission - </a:t>
            </a:r>
            <a:r>
              <a:rPr lang="da-DK" sz="1800" b="1" dirty="0">
                <a:latin typeface="Tahoma" panose="020B0604030504040204" pitchFamily="34" charset="0"/>
                <a:ea typeface="Tahoma" panose="020B0604030504040204" pitchFamily="34" charset="0"/>
                <a:cs typeface="Tahoma" panose="020B0604030504040204" pitchFamily="34" charset="0"/>
              </a:rPr>
              <a:t>[1989] 43 Taxman 34 (SC) </a:t>
            </a:r>
            <a:r>
              <a:rPr lang="da-DK" sz="1800" dirty="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an order passed without giving an opportunity of hearing is a nullity being passed in violation of principles of natural justice. </a:t>
            </a:r>
          </a:p>
          <a:p>
            <a:pPr>
              <a:spcAft>
                <a:spcPts val="600"/>
              </a:spcAft>
            </a:pPr>
            <a:r>
              <a:rPr lang="en-IN" sz="1800" b="1" dirty="0">
                <a:latin typeface="Tahoma" panose="020B0604030504040204" pitchFamily="34" charset="0"/>
                <a:ea typeface="Tahoma" panose="020B0604030504040204" pitchFamily="34" charset="0"/>
                <a:cs typeface="Tahoma" panose="020B0604030504040204" pitchFamily="34" charset="0"/>
              </a:rPr>
              <a:t>West Asia Maritime Ltd. Versus </a:t>
            </a:r>
            <a:r>
              <a:rPr lang="en-IN" sz="1800" b="1" dirty="0" err="1">
                <a:latin typeface="Tahoma" panose="020B0604030504040204" pitchFamily="34" charset="0"/>
                <a:ea typeface="Tahoma" panose="020B0604030504040204" pitchFamily="34" charset="0"/>
                <a:cs typeface="Tahoma" panose="020B0604030504040204" pitchFamily="34" charset="0"/>
              </a:rPr>
              <a:t>Asstt</a:t>
            </a:r>
            <a:r>
              <a:rPr lang="en-IN" sz="1800" b="1" dirty="0">
                <a:latin typeface="Tahoma" panose="020B0604030504040204" pitchFamily="34" charset="0"/>
                <a:ea typeface="Tahoma" panose="020B0604030504040204" pitchFamily="34" charset="0"/>
                <a:cs typeface="Tahoma" panose="020B0604030504040204" pitchFamily="34" charset="0"/>
              </a:rPr>
              <a:t>. </a:t>
            </a:r>
            <a:r>
              <a:rPr lang="en-IN" sz="1800" b="1" dirty="0" err="1">
                <a:latin typeface="Tahoma" panose="020B0604030504040204" pitchFamily="34" charset="0"/>
                <a:ea typeface="Tahoma" panose="020B0604030504040204" pitchFamily="34" charset="0"/>
                <a:cs typeface="Tahoma" panose="020B0604030504040204" pitchFamily="34" charset="0"/>
              </a:rPr>
              <a:t>Commr</a:t>
            </a:r>
            <a:r>
              <a:rPr lang="en-IN" sz="1800" b="1" dirty="0">
                <a:latin typeface="Tahoma" panose="020B0604030504040204" pitchFamily="34" charset="0"/>
                <a:ea typeface="Tahoma" panose="020B0604030504040204" pitchFamily="34" charset="0"/>
                <a:cs typeface="Tahoma" panose="020B0604030504040204" pitchFamily="34" charset="0"/>
              </a:rPr>
              <a:t>. Of </a:t>
            </a:r>
            <a:r>
              <a:rPr lang="en-IN" sz="1800" b="1" dirty="0" err="1">
                <a:latin typeface="Tahoma" panose="020B0604030504040204" pitchFamily="34" charset="0"/>
                <a:ea typeface="Tahoma" panose="020B0604030504040204" pitchFamily="34" charset="0"/>
                <a:cs typeface="Tahoma" panose="020B0604030504040204" pitchFamily="34" charset="0"/>
              </a:rPr>
              <a:t>GsT</a:t>
            </a:r>
            <a:r>
              <a:rPr lang="en-IN" sz="1800" b="1" dirty="0">
                <a:latin typeface="Tahoma" panose="020B0604030504040204" pitchFamily="34" charset="0"/>
                <a:ea typeface="Tahoma" panose="020B0604030504040204" pitchFamily="34" charset="0"/>
                <a:cs typeface="Tahoma" panose="020B0604030504040204" pitchFamily="34" charset="0"/>
              </a:rPr>
              <a:t> &amp; C. Ex., Chennai - </a:t>
            </a:r>
            <a:r>
              <a:rPr lang="da-DK" sz="1800" b="1" dirty="0">
                <a:latin typeface="Tahoma" panose="020B0604030504040204" pitchFamily="34" charset="0"/>
                <a:ea typeface="Tahoma" panose="020B0604030504040204" pitchFamily="34" charset="0"/>
                <a:cs typeface="Tahoma" panose="020B0604030504040204" pitchFamily="34" charset="0"/>
              </a:rPr>
              <a:t>2021 (49) G.S.T.L. 351 (Mad.) </a:t>
            </a:r>
            <a:r>
              <a:rPr lang="da-DK" sz="1800" dirty="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Order passed by Statutory Authority even though not appealed against within the maximum period of limitation before the concerned Appellate Authority, can be challenged in a writ petition under Article 226 of Constitution of India if the challenge falls under any one of the exceptions. </a:t>
            </a:r>
          </a:p>
          <a:p>
            <a:pPr>
              <a:spcAft>
                <a:spcPts val="600"/>
              </a:spcAft>
            </a:pPr>
            <a:r>
              <a:rPr lang="en-US" sz="1800" b="1" dirty="0">
                <a:effectLst/>
                <a:latin typeface="Tahoma" panose="020B0604030504040204" pitchFamily="34" charset="0"/>
                <a:ea typeface="Tahoma" panose="020B0604030504040204" pitchFamily="34" charset="0"/>
                <a:cs typeface="Tahoma" panose="020B0604030504040204" pitchFamily="34" charset="0"/>
              </a:rPr>
              <a:t>Dabur India Ltd. v. State of U.P. reported in AIR 1990 SC 1814 </a:t>
            </a:r>
            <a:r>
              <a:rPr lang="en-IN" sz="1800" dirty="0">
                <a:effectLst/>
                <a:latin typeface="Tahoma" panose="020B0604030504040204" pitchFamily="34" charset="0"/>
                <a:ea typeface="Tahoma" panose="020B0604030504040204" pitchFamily="34" charset="0"/>
                <a:cs typeface="Tahoma" panose="020B0604030504040204" pitchFamily="34" charset="0"/>
              </a:rPr>
              <a:t>- </a:t>
            </a:r>
            <a:r>
              <a:rPr lang="en-US" sz="1800" dirty="0">
                <a:effectLst/>
                <a:latin typeface="Tahoma" panose="020B0604030504040204" pitchFamily="34" charset="0"/>
                <a:ea typeface="Tahoma" panose="020B0604030504040204" pitchFamily="34" charset="0"/>
                <a:cs typeface="Tahoma" panose="020B0604030504040204" pitchFamily="34" charset="0"/>
              </a:rPr>
              <a:t>“We would not like to hear from a litigant in this country that the Government is coercing citizens of this Country to make payment of duties which the litigant is contending not to be leviable. Government, of course, is entitled to enforce payment and for that purpose to take all legal steps but the Government, Central or State, cannot be permitted to play dirty games with the citizens of this country to coerce them in making payments which the citizens were not legally obliged to make. If any money is due to the Government, the Government should take steps but not take extra legal steps or </a:t>
            </a:r>
            <a:r>
              <a:rPr lang="en-US" sz="1800" dirty="0" err="1">
                <a:effectLst/>
                <a:latin typeface="Tahoma" panose="020B0604030504040204" pitchFamily="34" charset="0"/>
                <a:ea typeface="Tahoma" panose="020B0604030504040204" pitchFamily="34" charset="0"/>
                <a:cs typeface="Tahoma" panose="020B0604030504040204" pitchFamily="34" charset="0"/>
              </a:rPr>
              <a:t>manoeuvre</a:t>
            </a:r>
            <a:r>
              <a:rPr lang="en-US" sz="1800" dirty="0">
                <a:effectLst/>
                <a:latin typeface="Tahoma" panose="020B0604030504040204" pitchFamily="34" charset="0"/>
                <a:ea typeface="Tahoma" panose="020B0604030504040204" pitchFamily="34" charset="0"/>
                <a:cs typeface="Tahoma" panose="020B0604030504040204" pitchFamily="34" charset="0"/>
              </a:rPr>
              <a:t>.”</a:t>
            </a:r>
            <a:endParaRPr lang="en-IN" sz="1800" dirty="0">
              <a:effectLst/>
              <a:latin typeface="Tahoma" panose="020B0604030504040204" pitchFamily="34" charset="0"/>
              <a:ea typeface="Tahoma" panose="020B0604030504040204" pitchFamily="34" charset="0"/>
              <a:cs typeface="Tahoma" panose="020B0604030504040204" pitchFamily="34" charset="0"/>
            </a:endParaRPr>
          </a:p>
          <a:p>
            <a:pPr>
              <a:spcAft>
                <a:spcPts val="600"/>
              </a:spcAft>
            </a:pPr>
            <a:endParaRPr lang="en-US" sz="1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endParaRPr lang="en-US" sz="1800" dirty="0">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13</a:t>
            </a:fld>
            <a:endParaRPr lang="en-IN" altLang="en-US">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252023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SCN, DEMAND AND RECOVERY</a:t>
            </a:r>
          </a:p>
        </p:txBody>
      </p:sp>
      <p:sp>
        <p:nvSpPr>
          <p:cNvPr id="5" name="Content Placeholder 4"/>
          <p:cNvSpPr>
            <a:spLocks noGrp="1"/>
          </p:cNvSpPr>
          <p:nvPr>
            <p:ph idx="1"/>
          </p:nvPr>
        </p:nvSpPr>
        <p:spPr>
          <a:xfrm>
            <a:off x="0" y="1340768"/>
            <a:ext cx="9144000" cy="5517231"/>
          </a:xfrm>
        </p:spPr>
        <p:txBody>
          <a:bodyPr>
            <a:noAutofit/>
          </a:bodyPr>
          <a:lstStyle/>
          <a:p>
            <a:pPr>
              <a:spcAft>
                <a:spcPts val="600"/>
              </a:spcAft>
            </a:pPr>
            <a:r>
              <a:rPr lang="en-US" sz="1800" b="1" dirty="0">
                <a:effectLst/>
                <a:latin typeface="Tahoma" panose="020B0604030504040204" pitchFamily="34" charset="0"/>
                <a:ea typeface="Tahoma" panose="020B0604030504040204" pitchFamily="34" charset="0"/>
                <a:cs typeface="Tahoma" panose="020B0604030504040204" pitchFamily="34" charset="0"/>
              </a:rPr>
              <a:t>In Century Metal Recycling Pvt. Ltd. vs. Union of India reported in 2009 (234) E.L.T. 234 (P &amp; H), maintained by the Hon’ble Apex Court in 2009 (244) ELT A57 (SC), the Hon’ble Punjab and Haryana High Court observed </a:t>
            </a:r>
            <a:r>
              <a:rPr lang="en-US" sz="1800" dirty="0">
                <a:effectLst/>
                <a:latin typeface="Tahoma" panose="020B0604030504040204" pitchFamily="34" charset="0"/>
                <a:ea typeface="Tahoma" panose="020B0604030504040204" pitchFamily="34" charset="0"/>
                <a:cs typeface="Tahoma" panose="020B0604030504040204" pitchFamily="34" charset="0"/>
              </a:rPr>
              <a:t>that unless there is assessment and demand, the amount deposited by the petitioners cannot be appropriated. No justification has been shown for retaining the amount deposited, except saying that since it was voluntarily deposited. In view of this admitted position, the petitioners are entitled to be returned the amount paid.</a:t>
            </a:r>
          </a:p>
          <a:p>
            <a:pPr>
              <a:spcAft>
                <a:spcPts val="600"/>
              </a:spcAft>
            </a:pPr>
            <a:r>
              <a:rPr lang="en-US" sz="1800" b="1" dirty="0">
                <a:effectLst/>
                <a:latin typeface="Tahoma" panose="020B0604030504040204" pitchFamily="34" charset="0"/>
                <a:ea typeface="Tahoma" panose="020B0604030504040204" pitchFamily="34" charset="0"/>
                <a:cs typeface="Tahoma" panose="020B0604030504040204" pitchFamily="34" charset="0"/>
              </a:rPr>
              <a:t>Gokak Patel </a:t>
            </a:r>
            <a:r>
              <a:rPr lang="en-US" sz="1800" b="1" dirty="0" err="1">
                <a:effectLst/>
                <a:latin typeface="Tahoma" panose="020B0604030504040204" pitchFamily="34" charset="0"/>
                <a:ea typeface="Tahoma" panose="020B0604030504040204" pitchFamily="34" charset="0"/>
                <a:cs typeface="Tahoma" panose="020B0604030504040204" pitchFamily="34" charset="0"/>
              </a:rPr>
              <a:t>Volkart</a:t>
            </a:r>
            <a:r>
              <a:rPr lang="en-US" sz="1800" b="1" dirty="0">
                <a:effectLst/>
                <a:latin typeface="Tahoma" panose="020B0604030504040204" pitchFamily="34" charset="0"/>
                <a:ea typeface="Tahoma" panose="020B0604030504040204" pitchFamily="34" charset="0"/>
                <a:cs typeface="Tahoma" panose="020B0604030504040204" pitchFamily="34" charset="0"/>
              </a:rPr>
              <a:t> Ltd. vs. CCE, Belgaum -1987 (28) ELT 53 (SC)</a:t>
            </a:r>
            <a:r>
              <a:rPr lang="en-US" sz="1800" dirty="0">
                <a:effectLst/>
                <a:latin typeface="Tahoma" panose="020B0604030504040204" pitchFamily="34" charset="0"/>
                <a:ea typeface="Tahoma" panose="020B0604030504040204" pitchFamily="34" charset="0"/>
                <a:cs typeface="Tahoma" panose="020B0604030504040204" pitchFamily="34" charset="0"/>
              </a:rPr>
              <a:t> - No notice seems to have been issued in this case in regard to the period in question. Instead thereof an outright demand had been served. An opportunity to be heard is intended to be afforded to the person who is likely to be prejudiced when the order is made. Notice is thus a condition precedent to a demand.</a:t>
            </a:r>
          </a:p>
          <a:p>
            <a:pPr>
              <a:spcAft>
                <a:spcPts val="600"/>
              </a:spcAft>
            </a:pPr>
            <a:r>
              <a:rPr lang="en-US" sz="1800" b="1" dirty="0" err="1">
                <a:effectLst/>
                <a:latin typeface="Tahoma" panose="020B0604030504040204" pitchFamily="34" charset="0"/>
                <a:ea typeface="Tahoma" panose="020B0604030504040204" pitchFamily="34" charset="0"/>
                <a:cs typeface="Tahoma" panose="020B0604030504040204" pitchFamily="34" charset="0"/>
              </a:rPr>
              <a:t>Neelkamal</a:t>
            </a:r>
            <a:r>
              <a:rPr lang="en-US" sz="1800" b="1" dirty="0">
                <a:effectLst/>
                <a:latin typeface="Tahoma" panose="020B0604030504040204" pitchFamily="34" charset="0"/>
                <a:ea typeface="Tahoma" panose="020B0604030504040204" pitchFamily="34" charset="0"/>
                <a:cs typeface="Tahoma" panose="020B0604030504040204" pitchFamily="34" charset="0"/>
              </a:rPr>
              <a:t> Realtors Power Pvt. Ltd. Versus Union Of India reported in 2019 (31) G.S.T.L. 53 (Bom.) </a:t>
            </a:r>
            <a:r>
              <a:rPr lang="en-US" sz="1800" dirty="0">
                <a:effectLst/>
                <a:latin typeface="Tahoma" panose="020B0604030504040204" pitchFamily="34" charset="0"/>
                <a:ea typeface="Tahoma" panose="020B0604030504040204" pitchFamily="34" charset="0"/>
                <a:cs typeface="Tahoma" panose="020B0604030504040204" pitchFamily="34" charset="0"/>
              </a:rPr>
              <a:t>- The events as well as the material placed on record lead us to conclude that the respondents have acted in a high handed manner and forced the Petitioners under the threat of arrest to reverse the </a:t>
            </a:r>
            <a:r>
              <a:rPr lang="en-US" sz="1800" dirty="0" err="1">
                <a:effectLst/>
                <a:latin typeface="Tahoma" panose="020B0604030504040204" pitchFamily="34" charset="0"/>
                <a:ea typeface="Tahoma" panose="020B0604030504040204" pitchFamily="34" charset="0"/>
                <a:cs typeface="Tahoma" panose="020B0604030504040204" pitchFamily="34" charset="0"/>
              </a:rPr>
              <a:t>Cenvat</a:t>
            </a:r>
            <a:r>
              <a:rPr lang="en-US" sz="1800" dirty="0">
                <a:effectLst/>
                <a:latin typeface="Tahoma" panose="020B0604030504040204" pitchFamily="34" charset="0"/>
                <a:ea typeface="Tahoma" panose="020B0604030504040204" pitchFamily="34" charset="0"/>
                <a:cs typeface="Tahoma" panose="020B0604030504040204" pitchFamily="34" charset="0"/>
              </a:rPr>
              <a:t> Credit of Rs. 11.25 crores before the show cause notice was issued or before any adjudication order thereon was passed. In these circumstances, we direct the respondents to allow the Petitioners to recredit the amount of Rs. 11.25 crores. </a:t>
            </a:r>
          </a:p>
          <a:p>
            <a:pPr>
              <a:spcAft>
                <a:spcPts val="600"/>
              </a:spcAft>
            </a:pPr>
            <a:endParaRPr lang="en-US" sz="1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endParaRPr lang="en-US" sz="1800" dirty="0">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14</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69388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DEMAND OF ITC - RETROSPECTIVE CANCELLATION OF REGISTRATION </a:t>
            </a:r>
          </a:p>
        </p:txBody>
      </p:sp>
      <p:sp>
        <p:nvSpPr>
          <p:cNvPr id="5" name="Content Placeholder 4"/>
          <p:cNvSpPr>
            <a:spLocks noGrp="1"/>
          </p:cNvSpPr>
          <p:nvPr>
            <p:ph idx="1"/>
          </p:nvPr>
        </p:nvSpPr>
        <p:spPr>
          <a:xfrm>
            <a:off x="0" y="1428736"/>
            <a:ext cx="9144000" cy="5429263"/>
          </a:xfrm>
        </p:spPr>
        <p:txBody>
          <a:bodyPr>
            <a:noAutofit/>
          </a:bodyPr>
          <a:lstStyle/>
          <a:p>
            <a:pPr marL="285750" lvl="0" indent="-285750" algn="just">
              <a:spcAft>
                <a:spcPts val="600"/>
              </a:spcAft>
              <a:buFont typeface="Wingdings" panose="05000000000000000000" pitchFamily="2" charset="2"/>
              <a:buChar char="v"/>
              <a:tabLst>
                <a:tab pos="628650" algn="l"/>
              </a:tabLst>
            </a:pPr>
            <a:r>
              <a:rPr lang="en-US" sz="1800" b="1" i="1" dirty="0">
                <a:effectLst/>
                <a:latin typeface="Tahoma" panose="020B0604030504040204" pitchFamily="34" charset="0"/>
                <a:ea typeface="Tahoma" panose="020B0604030504040204" pitchFamily="34" charset="0"/>
                <a:cs typeface="Tahoma" panose="020B0604030504040204" pitchFamily="34" charset="0"/>
              </a:rPr>
              <a:t>State of Maharashtra v. Suresh Trading Company</a:t>
            </a:r>
            <a:r>
              <a:rPr lang="en-US" sz="1800" b="1" dirty="0">
                <a:effectLst/>
                <a:latin typeface="Tahoma" panose="020B0604030504040204" pitchFamily="34" charset="0"/>
                <a:ea typeface="Tahoma" panose="020B0604030504040204" pitchFamily="34" charset="0"/>
                <a:cs typeface="Tahoma" panose="020B0604030504040204" pitchFamily="34" charset="0"/>
              </a:rPr>
              <a:t> [1998] 109 STC 439 (SC)</a:t>
            </a:r>
            <a:r>
              <a:rPr lang="en-US" sz="1800" dirty="0">
                <a:effectLst/>
                <a:latin typeface="Tahoma" panose="020B0604030504040204" pitchFamily="34" charset="0"/>
                <a:ea typeface="Tahoma" panose="020B0604030504040204" pitchFamily="34" charset="0"/>
                <a:cs typeface="Tahoma" panose="020B0604030504040204" pitchFamily="34" charset="0"/>
              </a:rPr>
              <a:t> </a:t>
            </a:r>
            <a:r>
              <a:rPr lang="en-IN" sz="1800" dirty="0">
                <a:effectLst/>
                <a:latin typeface="Tahoma" panose="020B0604030504040204" pitchFamily="34" charset="0"/>
                <a:ea typeface="Tahoma" panose="020B0604030504040204" pitchFamily="34" charset="0"/>
                <a:cs typeface="Tahoma" panose="020B0604030504040204" pitchFamily="34" charset="0"/>
              </a:rPr>
              <a:t>-</a:t>
            </a:r>
            <a:r>
              <a:rPr lang="en-US" sz="1800" dirty="0">
                <a:effectLst/>
                <a:latin typeface="Tahoma" panose="020B0604030504040204" pitchFamily="34" charset="0"/>
                <a:ea typeface="Tahoma" panose="020B0604030504040204" pitchFamily="34" charset="0"/>
                <a:cs typeface="Tahoma" panose="020B0604030504040204" pitchFamily="34" charset="0"/>
              </a:rPr>
              <a:t> A purchasing dealer is entitled by law to rely upon the certificate of registration of the selling dealer and to act upon it. Whatever may be the effect of a retrospective cancellation upon the selling dealer, it can have no effect upon any person who has acted upon the strength of a registration certificate when the registration was current. The argument on behalf of the department that it was the duty of persons dealing with registered dealers to find out whether a state of facts exists which would justify the cancellation of registration must be rejected. To accept it would be to nullify the provisions of the statute which entitle persons dealing with registered dealers to act upon the strength of registration certificates.”</a:t>
            </a:r>
          </a:p>
          <a:p>
            <a:pPr marL="285750" lvl="0" indent="-285750" algn="just">
              <a:spcAft>
                <a:spcPts val="600"/>
              </a:spcAft>
              <a:buFont typeface="Wingdings" panose="05000000000000000000" pitchFamily="2" charset="2"/>
              <a:buChar char="v"/>
              <a:tabLst>
                <a:tab pos="628650" algn="l"/>
              </a:tabLst>
            </a:pPr>
            <a:r>
              <a:rPr lang="en-US" sz="1800" b="1" dirty="0">
                <a:latin typeface="Tahoma" panose="020B0604030504040204" pitchFamily="34" charset="0"/>
                <a:ea typeface="Tahoma" panose="020B0604030504040204" pitchFamily="34" charset="0"/>
                <a:cs typeface="Tahoma" panose="020B0604030504040204" pitchFamily="34" charset="0"/>
              </a:rPr>
              <a:t>LGW Industries Ltd. v. Union of India - </a:t>
            </a:r>
            <a:r>
              <a:rPr lang="pt-BR" sz="1800" b="1" dirty="0">
                <a:latin typeface="Tahoma" panose="020B0604030504040204" pitchFamily="34" charset="0"/>
                <a:ea typeface="Tahoma" panose="020B0604030504040204" pitchFamily="34" charset="0"/>
                <a:cs typeface="Tahoma" panose="020B0604030504040204" pitchFamily="34" charset="0"/>
              </a:rPr>
              <a:t>[2022] 134 taxmann.com 42 (Calcutta)  </a:t>
            </a:r>
            <a:r>
              <a:rPr lang="pt-BR" sz="1800" dirty="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If it is found upon considering the relevant documents that all the purchases and transactions in question are genuine and supported by valid documents and transactions in question were made before the cancellation of registration of those suppliers and after taking into consideration the judgments of the Supreme Court and various High Courts which have been referred in this order and in that event the petitioners shall be given the benefit of input tax credit in question. </a:t>
            </a:r>
            <a:endParaRPr lang="en-US" sz="1800" dirty="0">
              <a:effectLst/>
              <a:latin typeface="Tahoma" panose="020B0604030504040204" pitchFamily="34" charset="0"/>
              <a:ea typeface="Tahoma" panose="020B0604030504040204" pitchFamily="34" charset="0"/>
              <a:cs typeface="Tahoma" panose="020B0604030504040204" pitchFamily="34" charset="0"/>
            </a:endParaRPr>
          </a:p>
          <a:p>
            <a:pPr marL="342900" lvl="0" indent="-342900" algn="just">
              <a:buFont typeface="+mj-lt"/>
              <a:buAutoNum type="romanUcPeriod"/>
              <a:tabLst>
                <a:tab pos="628650" algn="l"/>
              </a:tabLst>
            </a:pPr>
            <a:endParaRPr lang="en-IN" sz="1800"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2</a:t>
            </a:fld>
            <a:endParaRPr lang="en-IN" altLang="en-US">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429452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DEMAND OF ITC – NON PAYMENT OF TAX BY SUPPLIER</a:t>
            </a:r>
          </a:p>
        </p:txBody>
      </p:sp>
      <p:sp>
        <p:nvSpPr>
          <p:cNvPr id="5" name="Content Placeholder 4"/>
          <p:cNvSpPr>
            <a:spLocks noGrp="1"/>
          </p:cNvSpPr>
          <p:nvPr>
            <p:ph idx="1"/>
          </p:nvPr>
        </p:nvSpPr>
        <p:spPr>
          <a:xfrm>
            <a:off x="0" y="1428736"/>
            <a:ext cx="9144000" cy="5429263"/>
          </a:xfrm>
        </p:spPr>
        <p:txBody>
          <a:bodyPr>
            <a:noAutofit/>
          </a:bodyPr>
          <a:lstStyle/>
          <a:p>
            <a:pPr marL="285750" lvl="0" indent="-285750" algn="just">
              <a:spcAft>
                <a:spcPts val="600"/>
              </a:spcAft>
              <a:buFont typeface="Wingdings" panose="05000000000000000000" pitchFamily="2" charset="2"/>
              <a:buChar char="v"/>
              <a:tabLst>
                <a:tab pos="628650" algn="l"/>
              </a:tabLst>
            </a:pPr>
            <a:r>
              <a:rPr lang="en-US" sz="1700" dirty="0">
                <a:effectLst/>
                <a:latin typeface="Tahoma" panose="020B0604030504040204" pitchFamily="34" charset="0"/>
                <a:ea typeface="Tahoma" panose="020B0604030504040204" pitchFamily="34" charset="0"/>
                <a:cs typeface="Tahoma" panose="020B0604030504040204" pitchFamily="34" charset="0"/>
              </a:rPr>
              <a:t>The doctrine of "Lex non </a:t>
            </a:r>
            <a:r>
              <a:rPr lang="en-US" sz="1700" dirty="0" err="1">
                <a:effectLst/>
                <a:latin typeface="Tahoma" panose="020B0604030504040204" pitchFamily="34" charset="0"/>
                <a:ea typeface="Tahoma" panose="020B0604030504040204" pitchFamily="34" charset="0"/>
                <a:cs typeface="Tahoma" panose="020B0604030504040204" pitchFamily="34" charset="0"/>
              </a:rPr>
              <a:t>Cogit</a:t>
            </a:r>
            <a:r>
              <a:rPr lang="en-US" sz="1700" dirty="0">
                <a:effectLst/>
                <a:latin typeface="Tahoma" panose="020B0604030504040204" pitchFamily="34" charset="0"/>
                <a:ea typeface="Tahoma" panose="020B0604030504040204" pitchFamily="34" charset="0"/>
                <a:cs typeface="Tahoma" panose="020B0604030504040204" pitchFamily="34" charset="0"/>
              </a:rPr>
              <a:t> Ad </a:t>
            </a:r>
            <a:r>
              <a:rPr lang="en-US" sz="1700" dirty="0" err="1">
                <a:effectLst/>
                <a:latin typeface="Tahoma" panose="020B0604030504040204" pitchFamily="34" charset="0"/>
                <a:ea typeface="Tahoma" panose="020B0604030504040204" pitchFamily="34" charset="0"/>
                <a:cs typeface="Tahoma" panose="020B0604030504040204" pitchFamily="34" charset="0"/>
              </a:rPr>
              <a:t>impossibilia</a:t>
            </a:r>
            <a:r>
              <a:rPr lang="en-US" sz="1700" dirty="0">
                <a:effectLst/>
                <a:latin typeface="Tahoma" panose="020B0604030504040204" pitchFamily="34" charset="0"/>
                <a:ea typeface="Tahoma" panose="020B0604030504040204" pitchFamily="34" charset="0"/>
                <a:cs typeface="Tahoma" panose="020B0604030504040204" pitchFamily="34" charset="0"/>
              </a:rPr>
              <a:t>" means the law does not compel a man to do anything vain or impossible or to do something which he cannot possibly perform. </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Indian Hotel and Restaurant Association vs State of Maharashtra, (2019) 3 SCC 429; Collector of Central Excise vs. Decent Dyeing Co. - 1990 (45) ELT 201 (S.C.); </a:t>
            </a:r>
            <a:r>
              <a:rPr lang="en-US" sz="1700" b="1" dirty="0">
                <a:effectLst/>
                <a:latin typeface="Tahoma" panose="020B0604030504040204" pitchFamily="34" charset="0"/>
                <a:ea typeface="Tahoma" panose="020B0604030504040204" pitchFamily="34" charset="0"/>
                <a:cs typeface="Tahoma" panose="020B0604030504040204" pitchFamily="34" charset="0"/>
              </a:rPr>
              <a:t>Jharkhand High Court in the case of Commissioner of C. Ex., East </a:t>
            </a:r>
            <a:r>
              <a:rPr lang="en-US" sz="1700" b="1" dirty="0" err="1">
                <a:effectLst/>
                <a:latin typeface="Tahoma" panose="020B0604030504040204" pitchFamily="34" charset="0"/>
                <a:ea typeface="Tahoma" panose="020B0604030504040204" pitchFamily="34" charset="0"/>
                <a:cs typeface="Tahoma" panose="020B0604030504040204" pitchFamily="34" charset="0"/>
              </a:rPr>
              <a:t>Singhbhum</a:t>
            </a:r>
            <a:r>
              <a:rPr lang="en-US" sz="1700" b="1" dirty="0">
                <a:effectLst/>
                <a:latin typeface="Tahoma" panose="020B0604030504040204" pitchFamily="34" charset="0"/>
                <a:ea typeface="Tahoma" panose="020B0604030504040204" pitchFamily="34" charset="0"/>
                <a:cs typeface="Tahoma" panose="020B0604030504040204" pitchFamily="34" charset="0"/>
              </a:rPr>
              <a:t> v. Tata Motors Ltd. - </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2010 SCC </a:t>
            </a:r>
            <a:r>
              <a:rPr lang="en-US" sz="1700" b="1"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OnLine</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1700" b="1"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Jhar</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1526</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p>
            <a:pPr marL="285750" lvl="0" indent="-285750" algn="just">
              <a:spcAft>
                <a:spcPts val="600"/>
              </a:spcAft>
              <a:buFont typeface="Wingdings" panose="05000000000000000000" pitchFamily="2" charset="2"/>
              <a:buChar char="v"/>
              <a:tabLst>
                <a:tab pos="628650" algn="l"/>
              </a:tabLst>
            </a:pP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Denying ITC to a buyer of goods and services would tantamount to treating both the ‘</a:t>
            </a:r>
            <a:r>
              <a:rPr lang="en-US" sz="17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guilty purchasers</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and the ‘</a:t>
            </a:r>
            <a:r>
              <a:rPr lang="en-US" sz="17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innocent purchasers</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par whereas they constitute two different classes. A ‘</a:t>
            </a:r>
            <a:r>
              <a:rPr lang="en-US" sz="17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guilty purchaser</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entering into a tacit agreement or understanding or arrangement in collusion with the ‘</a:t>
            </a:r>
            <a:r>
              <a:rPr lang="en-US" sz="17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guilty seller</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to falsely claim ITC and cause loss of revenue therefore the same cannot be treated at par with a bona fide purchaser. This is violative of Article 14 of the Constitution inasmuch as it treats both the </a:t>
            </a:r>
            <a:r>
              <a:rPr lang="en-US" sz="17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‘innocent purchasers</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and the ‘</a:t>
            </a:r>
            <a:r>
              <a:rPr lang="en-US" sz="17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guilty purchasers’</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alike. </a:t>
            </a:r>
          </a:p>
          <a:p>
            <a:pPr marL="285750" lvl="0" indent="-285750" algn="just">
              <a:spcAft>
                <a:spcPts val="600"/>
              </a:spcAft>
              <a:buFont typeface="Wingdings" panose="05000000000000000000" pitchFamily="2" charset="2"/>
              <a:buChar char="v"/>
              <a:tabLst>
                <a:tab pos="628650" algn="l"/>
              </a:tabLst>
            </a:pP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The </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Hon’ble Supreme Court in the case of Commissioner of Trade &amp; Taxes, Delhi and others Vs. Arise India Limited and others [TS-2-SC-2018- VAT], </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dismissed the Special Leave Petition</a:t>
            </a:r>
            <a:r>
              <a:rPr lang="en-US" sz="1700" dirty="0">
                <a:effectLst/>
                <a:latin typeface="Tahoma" panose="020B0604030504040204" pitchFamily="34" charset="0"/>
                <a:ea typeface="Tahoma" panose="020B0604030504040204" pitchFamily="34" charset="0"/>
                <a:cs typeface="Tahoma" panose="020B0604030504040204" pitchFamily="34" charset="0"/>
              </a:rPr>
              <a:t> No(s). 36750/2017</a:t>
            </a:r>
            <a:r>
              <a:rPr lang="en-US" sz="17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filed by the Revenue against the decision of the Hon’ble High Court of Delhi in </a:t>
            </a:r>
            <a:r>
              <a:rPr lang="en-US" sz="1700" b="1" dirty="0">
                <a:effectLst/>
                <a:latin typeface="Tahoma" panose="020B0604030504040204" pitchFamily="34" charset="0"/>
                <a:ea typeface="Tahoma" panose="020B0604030504040204" pitchFamily="34" charset="0"/>
                <a:cs typeface="Tahoma" panose="020B0604030504040204" pitchFamily="34" charset="0"/>
              </a:rPr>
              <a:t>On Quest Merchandising India Pvt. Ltd. Versus Govt. of NCT of Delhi</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 </a:t>
            </a:r>
            <a:r>
              <a:rPr lang="en-US" sz="1700" b="1" dirty="0">
                <a:effectLst/>
                <a:latin typeface="Tahoma" panose="020B0604030504040204" pitchFamily="34" charset="0"/>
                <a:ea typeface="Tahoma" panose="020B0604030504040204" pitchFamily="34" charset="0"/>
                <a:cs typeface="Tahoma" panose="020B0604030504040204" pitchFamily="34" charset="0"/>
              </a:rPr>
              <a:t>2018 (10) G.S.T.L. 182 (Del.)</a:t>
            </a:r>
            <a:r>
              <a:rPr lang="en-US" sz="1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p>
            <a:pPr marL="285750" lvl="0" indent="-285750" algn="just">
              <a:spcAft>
                <a:spcPts val="600"/>
              </a:spcAft>
              <a:buFont typeface="Wingdings" panose="05000000000000000000" pitchFamily="2" charset="2"/>
              <a:buChar char="v"/>
              <a:tabLst>
                <a:tab pos="628650" algn="l"/>
              </a:tabLst>
            </a:pPr>
            <a:r>
              <a:rPr lang="en-US" sz="1700" b="1" dirty="0">
                <a:effectLst/>
                <a:latin typeface="Tahoma" panose="020B0604030504040204" pitchFamily="34" charset="0"/>
                <a:ea typeface="Tahoma" panose="020B0604030504040204" pitchFamily="34" charset="0"/>
                <a:cs typeface="Tahoma" panose="020B0604030504040204" pitchFamily="34" charset="0"/>
              </a:rPr>
              <a:t>Deputy Commissioner of Income Tax &amp; </a:t>
            </a:r>
            <a:r>
              <a:rPr lang="en-US" sz="1700" b="1" dirty="0" err="1">
                <a:effectLst/>
                <a:latin typeface="Tahoma" panose="020B0604030504040204" pitchFamily="34" charset="0"/>
                <a:ea typeface="Tahoma" panose="020B0604030504040204" pitchFamily="34" charset="0"/>
                <a:cs typeface="Tahoma" panose="020B0604030504040204" pitchFamily="34" charset="0"/>
              </a:rPr>
              <a:t>Anr</a:t>
            </a:r>
            <a:r>
              <a:rPr lang="en-US" sz="1700" b="1" dirty="0">
                <a:effectLst/>
                <a:latin typeface="Tahoma" panose="020B0604030504040204" pitchFamily="34" charset="0"/>
                <a:ea typeface="Tahoma" panose="020B0604030504040204" pitchFamily="34" charset="0"/>
                <a:cs typeface="Tahoma" panose="020B0604030504040204" pitchFamily="34" charset="0"/>
              </a:rPr>
              <a:t>. Vs. Pepsi Foods Ltd. (2021) 7 SCC 413. )</a:t>
            </a:r>
            <a:r>
              <a:rPr lang="en-US" sz="1700" dirty="0">
                <a:effectLst/>
                <a:latin typeface="Tahoma" panose="020B0604030504040204" pitchFamily="34" charset="0"/>
                <a:ea typeface="Tahoma" panose="020B0604030504040204" pitchFamily="34" charset="0"/>
                <a:cs typeface="Tahoma" panose="020B0604030504040204" pitchFamily="34" charset="0"/>
              </a:rPr>
              <a:t> </a:t>
            </a:r>
            <a:endParaRPr lang="en-IN" sz="1700"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3</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255462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DEMAND OF ITC – SECTION 16(4)</a:t>
            </a:r>
          </a:p>
        </p:txBody>
      </p:sp>
      <p:sp>
        <p:nvSpPr>
          <p:cNvPr id="5" name="Content Placeholder 4"/>
          <p:cNvSpPr>
            <a:spLocks noGrp="1"/>
          </p:cNvSpPr>
          <p:nvPr>
            <p:ph idx="1"/>
          </p:nvPr>
        </p:nvSpPr>
        <p:spPr>
          <a:xfrm>
            <a:off x="0" y="1428736"/>
            <a:ext cx="9144000" cy="5429263"/>
          </a:xfrm>
        </p:spPr>
        <p:txBody>
          <a:bodyPr>
            <a:noAutofit/>
          </a:bodyPr>
          <a:lstStyle/>
          <a:p>
            <a:pPr marL="285750" lvl="0" indent="-285750" algn="just">
              <a:spcAft>
                <a:spcPts val="600"/>
              </a:spcAft>
              <a:buFont typeface="Wingdings" panose="05000000000000000000" pitchFamily="2" charset="2"/>
              <a:buChar char="v"/>
              <a:tabLst>
                <a:tab pos="628650" algn="l"/>
              </a:tabLst>
            </a:pPr>
            <a:r>
              <a:rPr lang="en-US" sz="1800" b="1" dirty="0">
                <a:latin typeface="Tahoma" panose="020B0604030504040204" pitchFamily="34" charset="0"/>
                <a:ea typeface="Tahoma" panose="020B0604030504040204" pitchFamily="34" charset="0"/>
                <a:cs typeface="Tahoma" panose="020B0604030504040204" pitchFamily="34" charset="0"/>
              </a:rPr>
              <a:t>UOI Versus Bharti Airtel Ltd. - </a:t>
            </a:r>
            <a:r>
              <a:rPr lang="en-IN" sz="1800" b="1" dirty="0">
                <a:latin typeface="Tahoma" panose="020B0604030504040204" pitchFamily="34" charset="0"/>
                <a:ea typeface="Tahoma" panose="020B0604030504040204" pitchFamily="34" charset="0"/>
                <a:cs typeface="Tahoma" panose="020B0604030504040204" pitchFamily="34" charset="0"/>
              </a:rPr>
              <a:t>2021 (54) G.S.T.L. 257 (- S.C.) –</a:t>
            </a:r>
          </a:p>
          <a:p>
            <a:pPr marL="285750" lvl="0" indent="-285750" algn="just">
              <a:spcAft>
                <a:spcPts val="600"/>
              </a:spcAft>
              <a:buFont typeface="Wingdings" panose="05000000000000000000" pitchFamily="2" charset="2"/>
              <a:buChar char="v"/>
              <a:tabLst>
                <a:tab pos="628650" algn="l"/>
              </a:tabLst>
            </a:pPr>
            <a:r>
              <a:rPr lang="en-US" sz="1620" dirty="0">
                <a:latin typeface="Tahoma" panose="020B0604030504040204" pitchFamily="34" charset="0"/>
                <a:ea typeface="Tahoma" panose="020B0604030504040204" pitchFamily="34" charset="0"/>
                <a:cs typeface="Tahoma" panose="020B0604030504040204" pitchFamily="34" charset="0"/>
              </a:rPr>
              <a:t>As per the scheme of the 2017 Act, it is noticed that registered person is obliged to do self-assessment of ITC, reckon its eligibility to ITC and of OTL including the balance amount lying in cash or credit ledger primarily on the basis of his office record and books of account required to be statutorily preserved and updated from time to time. That he could do even without the common electronic portal as was being done in the past till recently pre-GST regime. The common portal is only a facilitator to feed or retrieve such information and need not be the primary source for doing self-assessment. The primary source is in the form of agreements, invoices/challans, receipts of the goods and services and books of account which are maintained by the assessee manually/electronically. These are not within the control of the tax authorities. </a:t>
            </a:r>
          </a:p>
          <a:p>
            <a:pPr marL="285750" lvl="0" indent="-285750" algn="just">
              <a:spcAft>
                <a:spcPts val="600"/>
              </a:spcAft>
              <a:buFont typeface="Wingdings" panose="05000000000000000000" pitchFamily="2" charset="2"/>
              <a:buChar char="v"/>
              <a:tabLst>
                <a:tab pos="628650" algn="l"/>
              </a:tabLst>
            </a:pPr>
            <a:r>
              <a:rPr lang="en-US" sz="1620" dirty="0">
                <a:latin typeface="Tahoma" panose="020B0604030504040204" pitchFamily="34" charset="0"/>
                <a:ea typeface="Tahoma" panose="020B0604030504040204" pitchFamily="34" charset="0"/>
                <a:cs typeface="Tahoma" panose="020B0604030504040204" pitchFamily="34" charset="0"/>
              </a:rPr>
              <a:t>Every assessee is under obligation to self-assess the eligible ITC under Section 16(1) and 16(2) and “credit the same in the electronic credit ledger” defined in Section 2(46) read with Section 49(2) of the 2017 Act. Only thereafter, Section 59 steps in, whereunder the registered person is obliged to self-assess the taxes payable under the Act and furnish a return for each tax period as specified under Section 39 of the Act. To put it differently, for submitting return under Section 59, it is the registered person who has to undertake necessary measures including of maintaining books of account for the relevant period either manually or electronically. On the basis of such primary material, self-assessment can be and ought to be done by the assessee about the eligibility and availing of ITC and of OTL, which is reflected in the periodical return to be filed under Section 59 of the Act.</a:t>
            </a: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4</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2514232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POTENTIAL ITC DISPUTES </a:t>
            </a:r>
          </a:p>
        </p:txBody>
      </p:sp>
      <p:sp>
        <p:nvSpPr>
          <p:cNvPr id="5" name="Content Placeholder 4"/>
          <p:cNvSpPr>
            <a:spLocks noGrp="1"/>
          </p:cNvSpPr>
          <p:nvPr>
            <p:ph idx="1"/>
          </p:nvPr>
        </p:nvSpPr>
        <p:spPr>
          <a:xfrm>
            <a:off x="0" y="1428736"/>
            <a:ext cx="9144000" cy="5600664"/>
          </a:xfrm>
        </p:spPr>
        <p:txBody>
          <a:bodyPr>
            <a:noAutofit/>
          </a:bodyPr>
          <a:lstStyle/>
          <a:p>
            <a:pPr marL="28575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Cement and steel used in construction of new jetties and other commercial buildings entitled for input credit - </a:t>
            </a:r>
            <a:r>
              <a:rPr lang="en-US" sz="1800" b="1" dirty="0">
                <a:effectLst/>
                <a:latin typeface="Tahoma" panose="020B0604030504040204" pitchFamily="34" charset="0"/>
                <a:ea typeface="Tahoma" panose="020B0604030504040204" pitchFamily="34" charset="0"/>
                <a:cs typeface="Tahoma" panose="020B0604030504040204" pitchFamily="34" charset="0"/>
              </a:rPr>
              <a:t>Mundra Ports &amp; Special Economic Zone Ltd. Versus C.C.E. &amp; CUS. - 2015 (39) S.T.R. 726 (</a:t>
            </a:r>
            <a:r>
              <a:rPr lang="en-US" sz="1800" b="1" dirty="0" err="1">
                <a:effectLst/>
                <a:latin typeface="Tahoma" panose="020B0604030504040204" pitchFamily="34" charset="0"/>
                <a:ea typeface="Tahoma" panose="020B0604030504040204" pitchFamily="34" charset="0"/>
                <a:cs typeface="Tahoma" panose="020B0604030504040204" pitchFamily="34" charset="0"/>
              </a:rPr>
              <a:t>Guj</a:t>
            </a:r>
            <a:r>
              <a:rPr lang="en-US" sz="1800" b="1" dirty="0">
                <a:effectLst/>
                <a:latin typeface="Tahoma" panose="020B0604030504040204" pitchFamily="34" charset="0"/>
                <a:ea typeface="Tahoma" panose="020B0604030504040204" pitchFamily="34" charset="0"/>
                <a:cs typeface="Tahoma" panose="020B0604030504040204" pitchFamily="34" charset="0"/>
              </a:rPr>
              <a:t>.).</a:t>
            </a: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lvl="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M.S. plate, channel, angle, beam for </a:t>
            </a:r>
            <a:r>
              <a:rPr lang="en-US" sz="1800" dirty="0">
                <a:latin typeface="Tahoma" panose="020B0604030504040204" pitchFamily="34" charset="0"/>
                <a:ea typeface="Tahoma" panose="020B0604030504040204" pitchFamily="34" charset="0"/>
                <a:cs typeface="Tahoma" panose="020B0604030504040204" pitchFamily="34" charset="0"/>
              </a:rPr>
              <a:t>f</a:t>
            </a:r>
            <a:r>
              <a:rPr lang="en-US" sz="1800" dirty="0">
                <a:effectLst/>
                <a:latin typeface="Tahoma" panose="020B0604030504040204" pitchFamily="34" charset="0"/>
                <a:ea typeface="Tahoma" panose="020B0604030504040204" pitchFamily="34" charset="0"/>
                <a:cs typeface="Tahoma" panose="020B0604030504040204" pitchFamily="34" charset="0"/>
              </a:rPr>
              <a:t>abrication of capital goods entitled for CENVAT credit - </a:t>
            </a:r>
            <a:r>
              <a:rPr lang="en-IN" sz="1800" b="1" dirty="0">
                <a:effectLst/>
                <a:latin typeface="Tahoma" panose="020B0604030504040204" pitchFamily="34" charset="0"/>
                <a:ea typeface="Tahoma" panose="020B0604030504040204" pitchFamily="34" charset="0"/>
                <a:cs typeface="Tahoma" panose="020B0604030504040204" pitchFamily="34" charset="0"/>
              </a:rPr>
              <a:t>UOI Versus Associated Cement Co. Ltd. - 2016 (341) E.L.T. 175 (Chhattisgarh).</a:t>
            </a:r>
          </a:p>
          <a:p>
            <a:pPr marL="285750" lvl="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Cement although specified in Fifth Schedule, since it is used for laying foundation and erection of cement manufacturing plant and machinery, prior to commencement of commercial production, constitutes part and parcel of ‘plant’ and thus ‘capital goods’ used for manufacturing of cement - </a:t>
            </a:r>
            <a:r>
              <a:rPr lang="en-US" sz="1800" b="1" dirty="0">
                <a:effectLst/>
                <a:latin typeface="Tahoma" panose="020B0604030504040204" pitchFamily="34" charset="0"/>
                <a:ea typeface="Tahoma" panose="020B0604030504040204" pitchFamily="34" charset="0"/>
                <a:cs typeface="Tahoma" panose="020B0604030504040204" pitchFamily="34" charset="0"/>
              </a:rPr>
              <a:t>J.K. Cement Works Versus State Of Karnataka - 2017 (7) G.S.T.L. 408 (Kar.). </a:t>
            </a:r>
          </a:p>
          <a:p>
            <a:pPr marL="285750" indent="-285750" algn="just">
              <a:spcAft>
                <a:spcPts val="600"/>
              </a:spcAft>
              <a:buFont typeface="Wingdings" panose="05000000000000000000" pitchFamily="2" charset="2"/>
              <a:buChar char="v"/>
              <a:tabLst>
                <a:tab pos="628650" algn="l"/>
              </a:tabLst>
            </a:pPr>
            <a:r>
              <a:rPr lang="en-IN" sz="1800" dirty="0">
                <a:effectLst/>
                <a:latin typeface="Tahoma" panose="020B0604030504040204" pitchFamily="34" charset="0"/>
                <a:ea typeface="Tahoma" panose="020B0604030504040204" pitchFamily="34" charset="0"/>
                <a:cs typeface="Tahoma" panose="020B0604030504040204" pitchFamily="34" charset="0"/>
              </a:rPr>
              <a:t>Railway track installed within plant for transporting hot metal was handling system for raw material and processed material and therefore it was </a:t>
            </a:r>
            <a:r>
              <a:rPr lang="en-IN" sz="1800" dirty="0">
                <a:latin typeface="Tahoma" panose="020B0604030504040204" pitchFamily="34" charset="0"/>
                <a:ea typeface="Tahoma" panose="020B0604030504040204" pitchFamily="34" charset="0"/>
                <a:cs typeface="Tahoma" panose="020B0604030504040204" pitchFamily="34" charset="0"/>
              </a:rPr>
              <a:t>held to be </a:t>
            </a:r>
            <a:r>
              <a:rPr lang="en-IN" sz="1800" dirty="0">
                <a:effectLst/>
                <a:latin typeface="Tahoma" panose="020B0604030504040204" pitchFamily="34" charset="0"/>
                <a:ea typeface="Tahoma" panose="020B0604030504040204" pitchFamily="34" charset="0"/>
                <a:cs typeface="Tahoma" panose="020B0604030504040204" pitchFamily="34" charset="0"/>
              </a:rPr>
              <a:t>integral part of process of manufacturing as without activity for which railway tracks are used, manufacturing/commercial production of pig iron was not possible. Hence, railway tract was capital goods, on which assessee was entitled to take credit of duty paid by them - </a:t>
            </a:r>
            <a:r>
              <a:rPr lang="en-IN" sz="1800" b="1" dirty="0" err="1">
                <a:effectLst/>
                <a:latin typeface="Tahoma" panose="020B0604030504040204" pitchFamily="34" charset="0"/>
                <a:ea typeface="Tahoma" panose="020B0604030504040204" pitchFamily="34" charset="0"/>
                <a:cs typeface="Tahoma" panose="020B0604030504040204" pitchFamily="34" charset="0"/>
              </a:rPr>
              <a:t>Jayaswal</a:t>
            </a:r>
            <a:r>
              <a:rPr lang="en-IN" sz="1800" b="1" dirty="0">
                <a:effectLst/>
                <a:latin typeface="Tahoma" panose="020B0604030504040204" pitchFamily="34" charset="0"/>
                <a:ea typeface="Tahoma" panose="020B0604030504040204" pitchFamily="34" charset="0"/>
                <a:cs typeface="Tahoma" panose="020B0604030504040204" pitchFamily="34" charset="0"/>
              </a:rPr>
              <a:t> </a:t>
            </a:r>
            <a:r>
              <a:rPr lang="en-IN" sz="1800" b="1" dirty="0" err="1">
                <a:effectLst/>
                <a:latin typeface="Tahoma" panose="020B0604030504040204" pitchFamily="34" charset="0"/>
                <a:ea typeface="Tahoma" panose="020B0604030504040204" pitchFamily="34" charset="0"/>
                <a:cs typeface="Tahoma" panose="020B0604030504040204" pitchFamily="34" charset="0"/>
              </a:rPr>
              <a:t>Neco</a:t>
            </a:r>
            <a:r>
              <a:rPr lang="en-IN" sz="1800" b="1" dirty="0">
                <a:effectLst/>
                <a:latin typeface="Tahoma" panose="020B0604030504040204" pitchFamily="34" charset="0"/>
                <a:ea typeface="Tahoma" panose="020B0604030504040204" pitchFamily="34" charset="0"/>
                <a:cs typeface="Tahoma" panose="020B0604030504040204" pitchFamily="34" charset="0"/>
              </a:rPr>
              <a:t> Ltd. – Versus Commissioner of Central Excise, Raipur - 2015 (319) E.L.T. 247 (S.C.)</a:t>
            </a:r>
          </a:p>
          <a:p>
            <a:pPr marL="285750" lvl="0" indent="-285750" algn="just">
              <a:spcAft>
                <a:spcPts val="600"/>
              </a:spcAft>
              <a:buFont typeface="Wingdings" panose="05000000000000000000" pitchFamily="2" charset="2"/>
              <a:buChar char="v"/>
              <a:tabLst>
                <a:tab pos="628650" algn="l"/>
              </a:tabLst>
            </a:pP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spcAft>
                <a:spcPts val="600"/>
              </a:spcAft>
              <a:buFont typeface="Wingdings" panose="05000000000000000000" pitchFamily="2" charset="2"/>
              <a:buChar char="v"/>
              <a:tabLst>
                <a:tab pos="628650" algn="l"/>
              </a:tabLst>
            </a:pP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a:solidFill>
                  <a:schemeClr val="bg1"/>
                </a:solidFill>
              </a:rPr>
              <a:pPr>
                <a:spcBef>
                  <a:spcPct val="0"/>
                </a:spcBef>
                <a:buClrTx/>
                <a:buSzTx/>
                <a:buFontTx/>
                <a:buNone/>
              </a:pPr>
              <a:t>5</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3168309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POTENTIAL ITC DISPUTES </a:t>
            </a:r>
          </a:p>
        </p:txBody>
      </p:sp>
      <p:sp>
        <p:nvSpPr>
          <p:cNvPr id="5" name="Content Placeholder 4"/>
          <p:cNvSpPr>
            <a:spLocks noGrp="1"/>
          </p:cNvSpPr>
          <p:nvPr>
            <p:ph idx="1"/>
          </p:nvPr>
        </p:nvSpPr>
        <p:spPr>
          <a:xfrm>
            <a:off x="0" y="1428736"/>
            <a:ext cx="9144000" cy="5429263"/>
          </a:xfrm>
        </p:spPr>
        <p:txBody>
          <a:bodyPr>
            <a:noAutofit/>
          </a:bodyPr>
          <a:lstStyle/>
          <a:p>
            <a:pPr marL="28575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Assessee is entitled to ITC also on invisible loss of input during manufacturing process</a:t>
            </a:r>
            <a:r>
              <a:rPr lang="en-US" sz="1800" b="1" dirty="0">
                <a:effectLst/>
                <a:latin typeface="Tahoma" panose="020B0604030504040204" pitchFamily="34" charset="0"/>
                <a:ea typeface="Tahoma" panose="020B0604030504040204" pitchFamily="34" charset="0"/>
                <a:cs typeface="Tahoma" panose="020B0604030504040204" pitchFamily="34" charset="0"/>
              </a:rPr>
              <a:t>- </a:t>
            </a:r>
            <a:r>
              <a:rPr lang="en-US" sz="1800" dirty="0">
                <a:effectLst/>
                <a:latin typeface="Tahoma" panose="020B0604030504040204" pitchFamily="34" charset="0"/>
                <a:ea typeface="Tahoma" panose="020B0604030504040204" pitchFamily="34" charset="0"/>
                <a:cs typeface="Tahoma" panose="020B0604030504040204" pitchFamily="34" charset="0"/>
              </a:rPr>
              <a:t>R.K. </a:t>
            </a:r>
            <a:r>
              <a:rPr lang="en-US" sz="1800" b="1" dirty="0">
                <a:effectLst/>
                <a:latin typeface="Tahoma" panose="020B0604030504040204" pitchFamily="34" charset="0"/>
                <a:ea typeface="Tahoma" panose="020B0604030504040204" pitchFamily="34" charset="0"/>
                <a:cs typeface="Tahoma" panose="020B0604030504040204" pitchFamily="34" charset="0"/>
              </a:rPr>
              <a:t>Ganapathy </a:t>
            </a:r>
            <a:r>
              <a:rPr lang="en-US" sz="1800" b="1" dirty="0" err="1">
                <a:effectLst/>
                <a:latin typeface="Tahoma" panose="020B0604030504040204" pitchFamily="34" charset="0"/>
                <a:ea typeface="Tahoma" panose="020B0604030504040204" pitchFamily="34" charset="0"/>
                <a:cs typeface="Tahoma" panose="020B0604030504040204" pitchFamily="34" charset="0"/>
              </a:rPr>
              <a:t>Chettiar</a:t>
            </a:r>
            <a:r>
              <a:rPr lang="en-US" sz="1800" b="1" dirty="0">
                <a:effectLst/>
                <a:latin typeface="Tahoma" panose="020B0604030504040204" pitchFamily="34" charset="0"/>
                <a:ea typeface="Tahoma" panose="020B0604030504040204" pitchFamily="34" charset="0"/>
                <a:cs typeface="Tahoma" panose="020B0604030504040204" pitchFamily="34" charset="0"/>
              </a:rPr>
              <a:t> Versus Assistant Commissioner (St), </a:t>
            </a:r>
            <a:r>
              <a:rPr lang="en-US" sz="1800" b="1" dirty="0" err="1">
                <a:effectLst/>
                <a:latin typeface="Tahoma" panose="020B0604030504040204" pitchFamily="34" charset="0"/>
                <a:ea typeface="Tahoma" panose="020B0604030504040204" pitchFamily="34" charset="0"/>
                <a:cs typeface="Tahoma" panose="020B0604030504040204" pitchFamily="34" charset="0"/>
              </a:rPr>
              <a:t>Kangeyam</a:t>
            </a:r>
            <a:r>
              <a:rPr lang="en-US" sz="1800" b="1" dirty="0">
                <a:effectLst/>
                <a:latin typeface="Tahoma" panose="020B0604030504040204" pitchFamily="34" charset="0"/>
                <a:ea typeface="Tahoma" panose="020B0604030504040204" pitchFamily="34" charset="0"/>
                <a:cs typeface="Tahoma" panose="020B0604030504040204" pitchFamily="34" charset="0"/>
              </a:rPr>
              <a:t> - 2022 (56) G.S.T.L. 129 (Mad.).</a:t>
            </a:r>
          </a:p>
          <a:p>
            <a:pPr marL="285750" indent="-285750" algn="just">
              <a:spcAft>
                <a:spcPts val="600"/>
              </a:spcAft>
              <a:buFont typeface="Wingdings" panose="05000000000000000000" pitchFamily="2" charset="2"/>
              <a:buChar char="v"/>
              <a:tabLst>
                <a:tab pos="628650" algn="l"/>
              </a:tabLst>
            </a:pPr>
            <a:r>
              <a:rPr lang="en-IN" sz="1800" dirty="0">
                <a:effectLst/>
                <a:latin typeface="Tahoma" panose="020B0604030504040204" pitchFamily="34" charset="0"/>
                <a:ea typeface="Tahoma" panose="020B0604030504040204" pitchFamily="34" charset="0"/>
                <a:cs typeface="Tahoma" panose="020B0604030504040204" pitchFamily="34" charset="0"/>
              </a:rPr>
              <a:t>Physical presence in final product is not pre-requisite to claim credit- </a:t>
            </a:r>
            <a:r>
              <a:rPr lang="en-IN" sz="1800" b="1" dirty="0">
                <a:effectLst/>
                <a:latin typeface="Tahoma" panose="020B0604030504040204" pitchFamily="34" charset="0"/>
                <a:ea typeface="Tahoma" panose="020B0604030504040204" pitchFamily="34" charset="0"/>
                <a:cs typeface="Tahoma" panose="020B0604030504040204" pitchFamily="34" charset="0"/>
              </a:rPr>
              <a:t>Flex Engineering Ltd. Versus Commissioner Of Central Excise, U.P. - 2012 (276) E.L.T. 153. </a:t>
            </a:r>
          </a:p>
          <a:p>
            <a:pPr marL="285750" indent="-285750" algn="just">
              <a:spcAft>
                <a:spcPts val="600"/>
              </a:spcAft>
              <a:buFont typeface="Wingdings" panose="05000000000000000000" pitchFamily="2" charset="2"/>
              <a:buChar char="v"/>
              <a:tabLst>
                <a:tab pos="628650" algn="l"/>
              </a:tabLst>
            </a:pPr>
            <a:r>
              <a:rPr lang="en-US" sz="1800" dirty="0" err="1">
                <a:effectLst/>
                <a:latin typeface="Tahoma" panose="020B0604030504040204" pitchFamily="34" charset="0"/>
                <a:ea typeface="Tahoma" panose="020B0604030504040204" pitchFamily="34" charset="0"/>
                <a:cs typeface="Tahoma" panose="020B0604030504040204" pitchFamily="34" charset="0"/>
              </a:rPr>
              <a:t>Cenvat</a:t>
            </a:r>
            <a:r>
              <a:rPr lang="en-US" sz="1800" dirty="0">
                <a:effectLst/>
                <a:latin typeface="Tahoma" panose="020B0604030504040204" pitchFamily="34" charset="0"/>
                <a:ea typeface="Tahoma" panose="020B0604030504040204" pitchFamily="34" charset="0"/>
                <a:cs typeface="Tahoma" panose="020B0604030504040204" pitchFamily="34" charset="0"/>
              </a:rPr>
              <a:t> credit not deniable when inputs destroyed in fire accident - </a:t>
            </a:r>
            <a:r>
              <a:rPr lang="en-US" sz="1800" b="1" dirty="0" err="1">
                <a:effectLst/>
                <a:latin typeface="Tahoma" panose="020B0604030504040204" pitchFamily="34" charset="0"/>
                <a:ea typeface="Tahoma" panose="020B0604030504040204" pitchFamily="34" charset="0"/>
                <a:cs typeface="Tahoma" panose="020B0604030504040204" pitchFamily="34" charset="0"/>
              </a:rPr>
              <a:t>Commr</a:t>
            </a:r>
            <a:r>
              <a:rPr lang="en-US" sz="1800" b="1" dirty="0">
                <a:effectLst/>
                <a:latin typeface="Tahoma" panose="020B0604030504040204" pitchFamily="34" charset="0"/>
                <a:ea typeface="Tahoma" panose="020B0604030504040204" pitchFamily="34" charset="0"/>
                <a:cs typeface="Tahoma" panose="020B0604030504040204" pitchFamily="34" charset="0"/>
              </a:rPr>
              <a:t>. Of C. Ex., Chandigarh Versus Chandigarh Petro Foam (P) Ltd. - 2017 (350) E.L.T. 246 (P &amp; H).</a:t>
            </a:r>
          </a:p>
          <a:p>
            <a:pPr marL="285750" indent="-285750" algn="just">
              <a:spcAft>
                <a:spcPts val="600"/>
              </a:spcAft>
              <a:buFont typeface="Wingdings" panose="05000000000000000000" pitchFamily="2" charset="2"/>
              <a:buChar char="v"/>
              <a:tabLst>
                <a:tab pos="628650" algn="l"/>
              </a:tabLst>
            </a:pPr>
            <a:r>
              <a:rPr lang="en-IN" sz="1800" dirty="0">
                <a:effectLst/>
                <a:latin typeface="Tahoma" panose="020B0604030504040204" pitchFamily="34" charset="0"/>
                <a:ea typeface="Tahoma" panose="020B0604030504040204" pitchFamily="34" charset="0"/>
                <a:cs typeface="Tahoma" panose="020B0604030504040204" pitchFamily="34" charset="0"/>
              </a:rPr>
              <a:t>Credit not deniable </a:t>
            </a:r>
            <a:r>
              <a:rPr lang="en-IN" sz="1800" dirty="0">
                <a:latin typeface="Tahoma" panose="020B0604030504040204" pitchFamily="34" charset="0"/>
                <a:ea typeface="Tahoma" panose="020B0604030504040204" pitchFamily="34" charset="0"/>
                <a:cs typeface="Tahoma" panose="020B0604030504040204" pitchFamily="34" charset="0"/>
              </a:rPr>
              <a:t>on short receipt of inputs - </a:t>
            </a:r>
            <a:r>
              <a:rPr lang="en-IN" sz="1800" b="1" dirty="0" err="1">
                <a:effectLst/>
                <a:latin typeface="Tahoma" panose="020B0604030504040204" pitchFamily="34" charset="0"/>
                <a:ea typeface="Tahoma" panose="020B0604030504040204" pitchFamily="34" charset="0"/>
                <a:cs typeface="Tahoma" panose="020B0604030504040204" pitchFamily="34" charset="0"/>
              </a:rPr>
              <a:t>Commr</a:t>
            </a:r>
            <a:r>
              <a:rPr lang="en-IN" sz="1800" b="1" dirty="0">
                <a:effectLst/>
                <a:latin typeface="Tahoma" panose="020B0604030504040204" pitchFamily="34" charset="0"/>
                <a:ea typeface="Tahoma" panose="020B0604030504040204" pitchFamily="34" charset="0"/>
                <a:cs typeface="Tahoma" panose="020B0604030504040204" pitchFamily="34" charset="0"/>
              </a:rPr>
              <a:t>. Of Central Excise, Allahabad Versus Hindalco Industries Ltd. - 2017 (349) E.L.T. 211 (All.).</a:t>
            </a:r>
          </a:p>
          <a:p>
            <a:pPr marL="285750" indent="-285750" algn="just">
              <a:spcAft>
                <a:spcPts val="600"/>
              </a:spcAft>
              <a:buFont typeface="Wingdings" panose="05000000000000000000" pitchFamily="2" charset="2"/>
              <a:buChar char="v"/>
              <a:tabLst>
                <a:tab pos="628650" algn="l"/>
              </a:tabLst>
            </a:pPr>
            <a:r>
              <a:rPr lang="en-IN" sz="1800" dirty="0" err="1">
                <a:effectLst/>
                <a:latin typeface="Tahoma" panose="020B0604030504040204" pitchFamily="34" charset="0"/>
                <a:ea typeface="Tahoma" panose="020B0604030504040204" pitchFamily="34" charset="0"/>
                <a:cs typeface="Tahoma" panose="020B0604030504040204" pitchFamily="34" charset="0"/>
              </a:rPr>
              <a:t>Cenvat</a:t>
            </a:r>
            <a:r>
              <a:rPr lang="en-IN" sz="1800" dirty="0">
                <a:effectLst/>
                <a:latin typeface="Tahoma" panose="020B0604030504040204" pitchFamily="34" charset="0"/>
                <a:ea typeface="Tahoma" panose="020B0604030504040204" pitchFamily="34" charset="0"/>
                <a:cs typeface="Tahoma" panose="020B0604030504040204" pitchFamily="34" charset="0"/>
              </a:rPr>
              <a:t> credit admissible on Combo pack of different items for sales promotion - </a:t>
            </a:r>
            <a:r>
              <a:rPr lang="en-IN" sz="1800" b="1" dirty="0">
                <a:effectLst/>
                <a:latin typeface="Tahoma" panose="020B0604030504040204" pitchFamily="34" charset="0"/>
                <a:ea typeface="Tahoma" panose="020B0604030504040204" pitchFamily="34" charset="0"/>
                <a:cs typeface="Tahoma" panose="020B0604030504040204" pitchFamily="34" charset="0"/>
              </a:rPr>
              <a:t>Cello Home Products Versus Commissioner of Central Excise, Daman - 2012 (284) E.L.T. 52 (Tri. - </a:t>
            </a:r>
            <a:r>
              <a:rPr lang="en-IN" sz="1800" b="1" dirty="0" err="1">
                <a:effectLst/>
                <a:latin typeface="Tahoma" panose="020B0604030504040204" pitchFamily="34" charset="0"/>
                <a:ea typeface="Tahoma" panose="020B0604030504040204" pitchFamily="34" charset="0"/>
                <a:cs typeface="Tahoma" panose="020B0604030504040204" pitchFamily="34" charset="0"/>
              </a:rPr>
              <a:t>Ahmd</a:t>
            </a:r>
            <a:r>
              <a:rPr lang="en-IN" sz="1800" b="1" dirty="0">
                <a:effectLst/>
                <a:latin typeface="Tahoma" panose="020B0604030504040204" pitchFamily="34" charset="0"/>
                <a:ea typeface="Tahoma" panose="020B0604030504040204" pitchFamily="34" charset="0"/>
                <a:cs typeface="Tahoma" panose="020B0604030504040204" pitchFamily="34" charset="0"/>
              </a:rPr>
              <a:t>.)</a:t>
            </a:r>
          </a:p>
          <a:p>
            <a:pPr marL="285750" indent="-285750" algn="just">
              <a:spcAft>
                <a:spcPts val="600"/>
              </a:spcAft>
              <a:buFont typeface="Wingdings" panose="05000000000000000000" pitchFamily="2" charset="2"/>
              <a:buChar char="v"/>
              <a:tabLst>
                <a:tab pos="628650" algn="l"/>
              </a:tabLst>
            </a:pPr>
            <a:r>
              <a:rPr lang="en-IN" sz="1800" dirty="0" err="1">
                <a:effectLst/>
                <a:latin typeface="Tahoma" panose="020B0604030504040204" pitchFamily="34" charset="0"/>
                <a:ea typeface="Tahoma" panose="020B0604030504040204" pitchFamily="34" charset="0"/>
                <a:cs typeface="Tahoma" panose="020B0604030504040204" pitchFamily="34" charset="0"/>
              </a:rPr>
              <a:t>Cenvat</a:t>
            </a:r>
            <a:r>
              <a:rPr lang="en-IN" sz="1800" dirty="0">
                <a:effectLst/>
                <a:latin typeface="Tahoma" panose="020B0604030504040204" pitchFamily="34" charset="0"/>
                <a:ea typeface="Tahoma" panose="020B0604030504040204" pitchFamily="34" charset="0"/>
                <a:cs typeface="Tahoma" panose="020B0604030504040204" pitchFamily="34" charset="0"/>
              </a:rPr>
              <a:t> credit admissible on Playing cards supplied as a free gift along with final product - </a:t>
            </a:r>
            <a:r>
              <a:rPr lang="en-IN" sz="1800" b="1" dirty="0" err="1">
                <a:effectLst/>
                <a:latin typeface="Tahoma" panose="020B0604030504040204" pitchFamily="34" charset="0"/>
                <a:ea typeface="Tahoma" panose="020B0604030504040204" pitchFamily="34" charset="0"/>
                <a:cs typeface="Tahoma" panose="020B0604030504040204" pitchFamily="34" charset="0"/>
              </a:rPr>
              <a:t>Manik</a:t>
            </a:r>
            <a:r>
              <a:rPr lang="en-IN" sz="1800" b="1" dirty="0">
                <a:effectLst/>
                <a:latin typeface="Tahoma" panose="020B0604030504040204" pitchFamily="34" charset="0"/>
                <a:ea typeface="Tahoma" panose="020B0604030504040204" pitchFamily="34" charset="0"/>
                <a:cs typeface="Tahoma" panose="020B0604030504040204" pitchFamily="34" charset="0"/>
              </a:rPr>
              <a:t> Machinery Manufacturers P. Ltd. Versus C.C.E., MUMBAI-IV - 2016 (339) E.L.T. 334 (Tri. - Mumbai)</a:t>
            </a:r>
          </a:p>
          <a:p>
            <a:pPr marL="285750" indent="-285750" algn="just">
              <a:spcAft>
                <a:spcPts val="600"/>
              </a:spcAft>
              <a:buFont typeface="Wingdings" panose="05000000000000000000" pitchFamily="2" charset="2"/>
              <a:buChar char="v"/>
              <a:tabLst>
                <a:tab pos="628650" algn="l"/>
              </a:tabLst>
            </a:pP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spcAft>
                <a:spcPts val="600"/>
              </a:spcAft>
              <a:buFont typeface="Wingdings" panose="05000000000000000000" pitchFamily="2" charset="2"/>
              <a:buChar char="v"/>
              <a:tabLst>
                <a:tab pos="628650" algn="l"/>
              </a:tabLst>
            </a:pP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smtClean="0">
                <a:solidFill>
                  <a:schemeClr val="bg1"/>
                </a:solidFill>
              </a:rPr>
              <a:pPr>
                <a:spcBef>
                  <a:spcPct val="0"/>
                </a:spcBef>
                <a:buClrTx/>
                <a:buSzTx/>
                <a:buFontTx/>
                <a:buNone/>
              </a:pPr>
              <a:t>6</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1567040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POTENTIAL ITC DISPUTES </a:t>
            </a:r>
          </a:p>
        </p:txBody>
      </p:sp>
      <p:sp>
        <p:nvSpPr>
          <p:cNvPr id="5" name="Content Placeholder 4"/>
          <p:cNvSpPr>
            <a:spLocks noGrp="1"/>
          </p:cNvSpPr>
          <p:nvPr>
            <p:ph idx="1"/>
          </p:nvPr>
        </p:nvSpPr>
        <p:spPr>
          <a:xfrm>
            <a:off x="0" y="1428736"/>
            <a:ext cx="9144000" cy="5429263"/>
          </a:xfrm>
        </p:spPr>
        <p:txBody>
          <a:bodyPr>
            <a:noAutofit/>
          </a:bodyPr>
          <a:lstStyle/>
          <a:p>
            <a:pPr marL="28575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ITC need not pertain to same ‘Tax period’ of Output Tax Liability - </a:t>
            </a:r>
            <a:r>
              <a:rPr lang="en-US" sz="1800" b="1" dirty="0">
                <a:effectLst/>
                <a:latin typeface="Tahoma" panose="020B0604030504040204" pitchFamily="34" charset="0"/>
                <a:ea typeface="Tahoma" panose="020B0604030504040204" pitchFamily="34" charset="0"/>
                <a:cs typeface="Tahoma" panose="020B0604030504040204" pitchFamily="34" charset="0"/>
              </a:rPr>
              <a:t>Kirloskar Electric Co. Ltd. Versus State of Karnataka - 2018 (16) G.S.T.L. 564 (Kar.).</a:t>
            </a:r>
          </a:p>
          <a:p>
            <a:pPr marL="28575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Attested certified copy of Triplicate copy of Bill of Entry is valid duty paying document for availing credit - </a:t>
            </a:r>
            <a:r>
              <a:rPr lang="en-US" sz="1800" b="1" dirty="0" err="1">
                <a:effectLst/>
                <a:latin typeface="Tahoma" panose="020B0604030504040204" pitchFamily="34" charset="0"/>
                <a:ea typeface="Tahoma" panose="020B0604030504040204" pitchFamily="34" charset="0"/>
                <a:cs typeface="Tahoma" panose="020B0604030504040204" pitchFamily="34" charset="0"/>
              </a:rPr>
              <a:t>Shasun</a:t>
            </a:r>
            <a:r>
              <a:rPr lang="en-US" sz="1800" b="1" dirty="0">
                <a:effectLst/>
                <a:latin typeface="Tahoma" panose="020B0604030504040204" pitchFamily="34" charset="0"/>
                <a:ea typeface="Tahoma" panose="020B0604030504040204" pitchFamily="34" charset="0"/>
                <a:cs typeface="Tahoma" panose="020B0604030504040204" pitchFamily="34" charset="0"/>
              </a:rPr>
              <a:t> Chemicals and Drugs Ltd. v. CESTAT - </a:t>
            </a:r>
            <a:r>
              <a:rPr lang="en-US" sz="1800" b="1" u="sng" dirty="0">
                <a:effectLst/>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2018 (11) G.S.T.L. J39</a:t>
            </a:r>
            <a:r>
              <a:rPr lang="en-US" sz="1800" b="1" dirty="0">
                <a:effectLst/>
                <a:latin typeface="Tahoma" panose="020B0604030504040204" pitchFamily="34" charset="0"/>
                <a:ea typeface="Tahoma" panose="020B0604030504040204" pitchFamily="34" charset="0"/>
                <a:cs typeface="Tahoma" panose="020B0604030504040204" pitchFamily="34" charset="0"/>
              </a:rPr>
              <a:t> (Mad.).</a:t>
            </a: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r>
              <a:rPr lang="en-US" sz="1800" dirty="0">
                <a:effectLst/>
                <a:latin typeface="Tahoma" panose="020B0604030504040204" pitchFamily="34" charset="0"/>
                <a:ea typeface="Tahoma" panose="020B0604030504040204" pitchFamily="34" charset="0"/>
                <a:cs typeface="Tahoma" panose="020B0604030504040204" pitchFamily="34" charset="0"/>
              </a:rPr>
              <a:t>Petitioner bought SIM cards which were charged tax at a higher rate than what the goods were liable to suffer tax</a:t>
            </a:r>
            <a:r>
              <a:rPr lang="en-IN" sz="1800" dirty="0">
                <a:latin typeface="Tahoma" panose="020B0604030504040204" pitchFamily="34" charset="0"/>
                <a:ea typeface="Tahoma" panose="020B0604030504040204" pitchFamily="34" charset="0"/>
                <a:cs typeface="Tahoma" panose="020B0604030504040204" pitchFamily="34" charset="0"/>
              </a:rPr>
              <a:t>. It was h</a:t>
            </a:r>
            <a:r>
              <a:rPr lang="en-US" sz="1800" dirty="0">
                <a:effectLst/>
                <a:latin typeface="Tahoma" panose="020B0604030504040204" pitchFamily="34" charset="0"/>
                <a:ea typeface="Tahoma" panose="020B0604030504040204" pitchFamily="34" charset="0"/>
                <a:cs typeface="Tahoma" panose="020B0604030504040204" pitchFamily="34" charset="0"/>
              </a:rPr>
              <a:t>eld that for the purpose of claiming ITC, it was not relevant what was the exact rate of tax payable as per the scheduled rates, what is relevant is the amount of tax actually paid by the assessee on purchase of goods. - </a:t>
            </a:r>
            <a:r>
              <a:rPr lang="en-US" sz="1800" b="1" i="1" dirty="0">
                <a:effectLst/>
                <a:latin typeface="Tahoma" panose="020B0604030504040204" pitchFamily="34" charset="0"/>
                <a:ea typeface="Tahoma" panose="020B0604030504040204" pitchFamily="34" charset="0"/>
                <a:cs typeface="Tahoma" panose="020B0604030504040204" pitchFamily="34" charset="0"/>
              </a:rPr>
              <a:t>R.K. DISTRIBUTORS v. COMMISSIONER COMMERCIAL TAX</a:t>
            </a:r>
            <a:r>
              <a:rPr lang="en-US" sz="1800" dirty="0">
                <a:effectLst/>
                <a:latin typeface="Tahoma" panose="020B0604030504040204" pitchFamily="34" charset="0"/>
                <a:ea typeface="Tahoma" panose="020B0604030504040204" pitchFamily="34" charset="0"/>
                <a:cs typeface="Tahoma" panose="020B0604030504040204" pitchFamily="34" charset="0"/>
              </a:rPr>
              <a:t> (2019-VIL-03-ALH); </a:t>
            </a:r>
            <a:r>
              <a:rPr lang="en-US" sz="1800" b="1" i="1" dirty="0">
                <a:effectLst/>
                <a:latin typeface="Tahoma" panose="020B0604030504040204" pitchFamily="34" charset="0"/>
                <a:ea typeface="Tahoma" panose="020B0604030504040204" pitchFamily="34" charset="0"/>
                <a:cs typeface="Tahoma" panose="020B0604030504040204" pitchFamily="34" charset="0"/>
              </a:rPr>
              <a:t>VISTEON AUTOMOTIVE v. DEPUTY COMMISSIONER</a:t>
            </a:r>
            <a:r>
              <a:rPr lang="en-US" sz="1800" dirty="0">
                <a:effectLst/>
                <a:latin typeface="Tahoma" panose="020B0604030504040204" pitchFamily="34" charset="0"/>
                <a:ea typeface="Tahoma" panose="020B0604030504040204" pitchFamily="34" charset="0"/>
                <a:cs typeface="Tahoma" panose="020B0604030504040204" pitchFamily="34" charset="0"/>
              </a:rPr>
              <a:t> (2020-VIL-264-MAD); </a:t>
            </a:r>
            <a:endParaRPr lang="en-IN" sz="1800" dirty="0">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r>
              <a:rPr lang="en-IN" sz="1800" dirty="0" err="1">
                <a:effectLst/>
                <a:latin typeface="Tahoma" panose="020B0604030504040204" pitchFamily="34" charset="0"/>
                <a:ea typeface="Tahoma" panose="020B0604030504040204" pitchFamily="34" charset="0"/>
                <a:cs typeface="Tahoma" panose="020B0604030504040204" pitchFamily="34" charset="0"/>
              </a:rPr>
              <a:t>Modvat</a:t>
            </a:r>
            <a:r>
              <a:rPr lang="en-IN" sz="1800" dirty="0">
                <a:effectLst/>
                <a:latin typeface="Tahoma" panose="020B0604030504040204" pitchFamily="34" charset="0"/>
                <a:ea typeface="Tahoma" panose="020B0604030504040204" pitchFamily="34" charset="0"/>
                <a:cs typeface="Tahoma" panose="020B0604030504040204" pitchFamily="34" charset="0"/>
              </a:rPr>
              <a:t> credit on capital goods as well as depreciation under Income-tax Act taken simultaneously inadvertently but revised income tax return filed - credit admissible -</a:t>
            </a:r>
            <a:r>
              <a:rPr lang="en-IN" sz="1800" b="1" dirty="0">
                <a:effectLst/>
                <a:latin typeface="Tahoma" panose="020B0604030504040204" pitchFamily="34" charset="0"/>
                <a:ea typeface="Tahoma" panose="020B0604030504040204" pitchFamily="34" charset="0"/>
                <a:cs typeface="Tahoma" panose="020B0604030504040204" pitchFamily="34" charset="0"/>
              </a:rPr>
              <a:t>Abhishek Synthetics </a:t>
            </a:r>
            <a:r>
              <a:rPr lang="en-IN" sz="1800" b="1" dirty="0" err="1">
                <a:effectLst/>
                <a:latin typeface="Tahoma" panose="020B0604030504040204" pitchFamily="34" charset="0"/>
                <a:ea typeface="Tahoma" panose="020B0604030504040204" pitchFamily="34" charset="0"/>
                <a:cs typeface="Tahoma" panose="020B0604030504040204" pitchFamily="34" charset="0"/>
              </a:rPr>
              <a:t>Pvt.</a:t>
            </a:r>
            <a:r>
              <a:rPr lang="en-IN" sz="1800" b="1" dirty="0">
                <a:effectLst/>
                <a:latin typeface="Tahoma" panose="020B0604030504040204" pitchFamily="34" charset="0"/>
                <a:ea typeface="Tahoma" panose="020B0604030504040204" pitchFamily="34" charset="0"/>
                <a:cs typeface="Tahoma" panose="020B0604030504040204" pitchFamily="34" charset="0"/>
              </a:rPr>
              <a:t> Ltd. Versus Commissioner Of C. Ex., Hyderabad-III - 2005 (182) E.L.T. 339 (Tri. - Bang.)</a:t>
            </a:r>
          </a:p>
          <a:p>
            <a:pPr marL="285750" indent="-285750" algn="just">
              <a:spcAft>
                <a:spcPts val="600"/>
              </a:spcAft>
              <a:buFont typeface="Wingdings" panose="05000000000000000000" pitchFamily="2" charset="2"/>
              <a:buChar char="v"/>
              <a:tabLst>
                <a:tab pos="628650" algn="l"/>
              </a:tabLst>
            </a:pPr>
            <a:r>
              <a:rPr lang="en-IN" sz="1800" dirty="0">
                <a:effectLst/>
                <a:latin typeface="Times New Roman" panose="02020603050405020304" pitchFamily="18" charset="0"/>
                <a:ea typeface="Times New Roman" panose="02020603050405020304" pitchFamily="18" charset="0"/>
              </a:rPr>
              <a:t> </a:t>
            </a:r>
            <a:endParaRPr lang="en-US"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spcAft>
                <a:spcPts val="600"/>
              </a:spcAft>
              <a:buFont typeface="Wingdings" panose="05000000000000000000" pitchFamily="2" charset="2"/>
              <a:buChar char="v"/>
              <a:tabLst>
                <a:tab pos="628650" algn="l"/>
              </a:tabLst>
            </a:pP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smtClean="0">
                <a:solidFill>
                  <a:schemeClr val="bg1"/>
                </a:solidFill>
              </a:rPr>
              <a:pPr>
                <a:spcBef>
                  <a:spcPct val="0"/>
                </a:spcBef>
                <a:buClrTx/>
                <a:buSzTx/>
                <a:buFontTx/>
                <a:buNone/>
              </a:pPr>
              <a:t>7</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667765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CLASSIFICATION</a:t>
            </a:r>
          </a:p>
        </p:txBody>
      </p:sp>
      <p:sp>
        <p:nvSpPr>
          <p:cNvPr id="5" name="Content Placeholder 4"/>
          <p:cNvSpPr>
            <a:spLocks noGrp="1"/>
          </p:cNvSpPr>
          <p:nvPr>
            <p:ph idx="1"/>
          </p:nvPr>
        </p:nvSpPr>
        <p:spPr>
          <a:xfrm>
            <a:off x="0" y="1428736"/>
            <a:ext cx="9144000" cy="5429263"/>
          </a:xfrm>
        </p:spPr>
        <p:txBody>
          <a:bodyPr>
            <a:noAutofit/>
          </a:bodyPr>
          <a:lstStyle/>
          <a:p>
            <a:pPr marL="285750" indent="-285750" algn="just">
              <a:spcAft>
                <a:spcPts val="600"/>
              </a:spcAft>
              <a:buFont typeface="Wingdings" panose="05000000000000000000" pitchFamily="2" charset="2"/>
              <a:buChar char="v"/>
              <a:tabLst>
                <a:tab pos="628650" algn="l"/>
              </a:tabLst>
            </a:pPr>
            <a:r>
              <a:rPr lang="en-US" sz="1800" b="1" dirty="0" err="1">
                <a:effectLst/>
                <a:latin typeface="Tahoma" panose="020B0604030504040204" pitchFamily="34" charset="0"/>
                <a:ea typeface="Tahoma" panose="020B0604030504040204" pitchFamily="34" charset="0"/>
                <a:cs typeface="Tahoma" panose="020B0604030504040204" pitchFamily="34" charset="0"/>
              </a:rPr>
              <a:t>Oswal</a:t>
            </a:r>
            <a:r>
              <a:rPr lang="en-US" sz="1800" b="1" dirty="0">
                <a:effectLst/>
                <a:latin typeface="Tahoma" panose="020B0604030504040204" pitchFamily="34" charset="0"/>
                <a:ea typeface="Tahoma" panose="020B0604030504040204" pitchFamily="34" charset="0"/>
                <a:cs typeface="Tahoma" panose="020B0604030504040204" pitchFamily="34" charset="0"/>
              </a:rPr>
              <a:t> </a:t>
            </a:r>
            <a:r>
              <a:rPr lang="en-US" sz="1800" b="1" dirty="0" err="1">
                <a:effectLst/>
                <a:latin typeface="Tahoma" panose="020B0604030504040204" pitchFamily="34" charset="0"/>
                <a:ea typeface="Tahoma" panose="020B0604030504040204" pitchFamily="34" charset="0"/>
                <a:cs typeface="Tahoma" panose="020B0604030504040204" pitchFamily="34" charset="0"/>
              </a:rPr>
              <a:t>Agro</a:t>
            </a:r>
            <a:r>
              <a:rPr lang="en-US" sz="1800" b="1" dirty="0">
                <a:effectLst/>
                <a:latin typeface="Tahoma" panose="020B0604030504040204" pitchFamily="34" charset="0"/>
                <a:ea typeface="Tahoma" panose="020B0604030504040204" pitchFamily="34" charset="0"/>
                <a:cs typeface="Tahoma" panose="020B0604030504040204" pitchFamily="34" charset="0"/>
              </a:rPr>
              <a:t> Mills Ltd. v. Collector of Central Excise [</a:t>
            </a:r>
            <a:r>
              <a:rPr lang="en-US" sz="1800" b="1" u="sng" dirty="0">
                <a:effectLst/>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1993 (66) E.L.T. 37</a:t>
            </a:r>
            <a:r>
              <a:rPr lang="en-US" sz="1800" b="1" dirty="0">
                <a:effectLst/>
                <a:latin typeface="Tahoma" panose="020B0604030504040204" pitchFamily="34" charset="0"/>
                <a:ea typeface="Tahoma" panose="020B0604030504040204" pitchFamily="34" charset="0"/>
                <a:cs typeface="Tahoma" panose="020B0604030504040204" pitchFamily="34" charset="0"/>
              </a:rPr>
              <a:t> (S.C.)]. </a:t>
            </a:r>
            <a:r>
              <a:rPr lang="en-US" sz="1800" dirty="0">
                <a:effectLst/>
                <a:latin typeface="Tahoma" panose="020B0604030504040204" pitchFamily="34" charset="0"/>
                <a:ea typeface="Tahoma" panose="020B0604030504040204" pitchFamily="34" charset="0"/>
                <a:cs typeface="Tahoma" panose="020B0604030504040204" pitchFamily="34" charset="0"/>
              </a:rPr>
              <a:t>in absence of statutory definitions, they have to be construed according to their common parlance understanding. </a:t>
            </a:r>
          </a:p>
          <a:p>
            <a:pPr marL="285750" indent="-285750" algn="just">
              <a:spcAft>
                <a:spcPts val="600"/>
              </a:spcAft>
              <a:buFont typeface="Wingdings" panose="05000000000000000000" pitchFamily="2" charset="2"/>
              <a:buChar char="v"/>
              <a:tabLst>
                <a:tab pos="628650" algn="l"/>
              </a:tabLst>
            </a:pPr>
            <a:r>
              <a:rPr lang="en-US" sz="1800" b="1" dirty="0">
                <a:effectLst/>
                <a:latin typeface="Tahoma" panose="020B0604030504040204" pitchFamily="34" charset="0"/>
                <a:ea typeface="Tahoma" panose="020B0604030504040204" pitchFamily="34" charset="0"/>
                <a:cs typeface="Tahoma" panose="020B0604030504040204" pitchFamily="34" charset="0"/>
              </a:rPr>
              <a:t>Indo-International Industries v. Commissioner of Sales Tax, U.P. [</a:t>
            </a:r>
            <a:r>
              <a:rPr lang="en-US" sz="1800" b="1" u="sng" dirty="0">
                <a:effectLst/>
                <a:latin typeface="Tahoma" panose="020B0604030504040204" pitchFamily="34" charset="0"/>
                <a:ea typeface="Tahoma" panose="020B0604030504040204" pitchFamily="34" charset="0"/>
                <a:cs typeface="Tahoma" panose="020B0604030504040204" pitchFamily="34" charset="0"/>
                <a:hlinkClick r:id="rId4">
                  <a:extLst>
                    <a:ext uri="{A12FA001-AC4F-418D-AE19-62706E023703}">
                      <ahyp:hlinkClr xmlns:ahyp="http://schemas.microsoft.com/office/drawing/2018/hyperlinkcolor" val="tx"/>
                    </a:ext>
                  </a:extLst>
                </a:hlinkClick>
              </a:rPr>
              <a:t>1981 (8) E.L.T. 325</a:t>
            </a:r>
            <a:r>
              <a:rPr lang="en-US" sz="1800" b="1" dirty="0">
                <a:effectLst/>
                <a:latin typeface="Tahoma" panose="020B0604030504040204" pitchFamily="34" charset="0"/>
                <a:ea typeface="Tahoma" panose="020B0604030504040204" pitchFamily="34" charset="0"/>
                <a:cs typeface="Tahoma" panose="020B0604030504040204" pitchFamily="34" charset="0"/>
              </a:rPr>
              <a:t> (S.C.)] </a:t>
            </a:r>
            <a:r>
              <a:rPr lang="en-US" sz="1800" dirty="0">
                <a:effectLst/>
                <a:latin typeface="Tahoma" panose="020B0604030504040204" pitchFamily="34" charset="0"/>
                <a:ea typeface="Tahoma" panose="020B0604030504040204" pitchFamily="34" charset="0"/>
                <a:cs typeface="Tahoma" panose="020B0604030504040204" pitchFamily="34" charset="0"/>
              </a:rPr>
              <a:t>- It is well settled that in interpreting Items in statutes like the Excise Tax Acts or Sales Tax Acts, whose primary object is to raise revenue and for which purpose they classify diverse products, articles and substances resort should be had not to the scientific and technical meaning of the terms or expressions used but to their popular meaning, that is to say, the meaning attached to them by those dealing in them. </a:t>
            </a:r>
            <a:endParaRPr lang="en-IN" sz="1800" b="1"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r>
              <a:rPr lang="en-IN"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Wrong classification of the goods in question by the respondents at one stage, does not operate as estoppel/res judicata against them for claiming the classification under the correct tariff heading/subheading of the GST tariff at a late stage - </a:t>
            </a:r>
            <a:r>
              <a:rPr lang="en-IN" sz="1800" b="1" dirty="0" err="1">
                <a:effectLst/>
                <a:latin typeface="Tahoma" panose="020B0604030504040204" pitchFamily="34" charset="0"/>
                <a:ea typeface="Tahoma" panose="020B0604030504040204" pitchFamily="34" charset="0"/>
                <a:cs typeface="Tahoma" panose="020B0604030504040204" pitchFamily="34" charset="0"/>
              </a:rPr>
              <a:t>Plasmac</a:t>
            </a:r>
            <a:r>
              <a:rPr lang="en-IN" sz="1800" b="1" dirty="0">
                <a:effectLst/>
                <a:latin typeface="Tahoma" panose="020B0604030504040204" pitchFamily="34" charset="0"/>
                <a:ea typeface="Tahoma" panose="020B0604030504040204" pitchFamily="34" charset="0"/>
                <a:cs typeface="Tahoma" panose="020B0604030504040204" pitchFamily="34" charset="0"/>
              </a:rPr>
              <a:t> Machine Manufacturing Co. v. CCE, 1991 Supp (1) SCC 57; </a:t>
            </a:r>
            <a:r>
              <a:rPr lang="en-US" sz="1800" b="1" dirty="0">
                <a:effectLst/>
                <a:latin typeface="Tahoma" panose="020B0604030504040204" pitchFamily="34" charset="0"/>
                <a:ea typeface="Tahoma" panose="020B0604030504040204" pitchFamily="34" charset="0"/>
                <a:cs typeface="Tahoma" panose="020B0604030504040204" pitchFamily="34" charset="0"/>
              </a:rPr>
              <a:t>N.V.K. MOHAMMED ROWTHER &amp; SONS [2021 (50) G.S.T.L. 151 (Mad.)], </a:t>
            </a:r>
            <a:r>
              <a:rPr lang="en-IN"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Commissioner Of Central Excise; Bhopal Versus </a:t>
            </a:r>
            <a:r>
              <a:rPr lang="en-IN" sz="1800" b="1"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Mahakoshal</a:t>
            </a:r>
            <a:r>
              <a:rPr lang="en-IN"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Potteries reported in 2005 (183) E.L.T. 289 (Tri. - Del.), </a:t>
            </a:r>
          </a:p>
          <a:p>
            <a:pPr marL="285750" indent="-285750" algn="just">
              <a:spcAft>
                <a:spcPts val="600"/>
              </a:spcAft>
              <a:buFont typeface="Wingdings" panose="05000000000000000000" pitchFamily="2" charset="2"/>
              <a:buChar char="v"/>
              <a:tabLst>
                <a:tab pos="628650" algn="l"/>
              </a:tabLst>
            </a:pPr>
            <a:endParaRPr lang="en-IN" sz="1700" dirty="0">
              <a:effectLst/>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spcAft>
                <a:spcPts val="600"/>
              </a:spcAft>
              <a:buFont typeface="Wingdings" panose="05000000000000000000" pitchFamily="2" charset="2"/>
              <a:buChar char="v"/>
              <a:tabLst>
                <a:tab pos="628650" algn="l"/>
              </a:tabLst>
            </a:pP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smtClean="0">
                <a:solidFill>
                  <a:schemeClr val="bg1"/>
                </a:solidFill>
              </a:rPr>
              <a:pPr>
                <a:spcBef>
                  <a:spcPct val="0"/>
                </a:spcBef>
                <a:buClrTx/>
                <a:buSzTx/>
                <a:buFontTx/>
                <a:buNone/>
              </a:pPr>
              <a:t>8</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303885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500198"/>
          </a:xfrm>
        </p:spPr>
        <p:txBody>
          <a:bodyPr rtlCol="0">
            <a:noAutofit/>
          </a:bodyPr>
          <a:lstStyle/>
          <a:p>
            <a:pPr algn="ctr"/>
            <a:r>
              <a:rPr lang="en-US" sz="3200" dirty="0"/>
              <a:t>CLASSIFICATION</a:t>
            </a:r>
          </a:p>
        </p:txBody>
      </p:sp>
      <p:sp>
        <p:nvSpPr>
          <p:cNvPr id="5" name="Content Placeholder 4"/>
          <p:cNvSpPr>
            <a:spLocks noGrp="1"/>
          </p:cNvSpPr>
          <p:nvPr>
            <p:ph idx="1"/>
          </p:nvPr>
        </p:nvSpPr>
        <p:spPr>
          <a:xfrm>
            <a:off x="0" y="1428736"/>
            <a:ext cx="9144000" cy="5429263"/>
          </a:xfrm>
        </p:spPr>
        <p:txBody>
          <a:bodyPr>
            <a:noAutofit/>
          </a:bodyPr>
          <a:lstStyle/>
          <a:p>
            <a:pPr lvl="1" algn="just">
              <a:spcBef>
                <a:spcPts val="0"/>
              </a:spcBef>
              <a:spcAft>
                <a:spcPts val="600"/>
              </a:spcAft>
              <a:buFont typeface="Wingdings" panose="05000000000000000000" pitchFamily="2" charset="2"/>
              <a:buChar char="v"/>
            </a:pPr>
            <a:r>
              <a:rPr lang="en-US" sz="1800" b="1" dirty="0">
                <a:effectLst/>
                <a:latin typeface="Tahoma" panose="020B0604030504040204" pitchFamily="34" charset="0"/>
                <a:ea typeface="Tahoma" panose="020B0604030504040204" pitchFamily="34" charset="0"/>
                <a:cs typeface="Tahoma" panose="020B0604030504040204" pitchFamily="34" charset="0"/>
              </a:rPr>
              <a:t>Commissioner of Central Excise, Bhopal v. </a:t>
            </a:r>
            <a:r>
              <a:rPr lang="en-US" sz="1800" b="1" dirty="0" err="1">
                <a:effectLst/>
                <a:latin typeface="Tahoma" panose="020B0604030504040204" pitchFamily="34" charset="0"/>
                <a:ea typeface="Tahoma" panose="020B0604030504040204" pitchFamily="34" charset="0"/>
                <a:cs typeface="Tahoma" panose="020B0604030504040204" pitchFamily="34" charset="0"/>
              </a:rPr>
              <a:t>Minwool</a:t>
            </a:r>
            <a:r>
              <a:rPr lang="en-US" sz="1800" b="1" dirty="0">
                <a:effectLst/>
                <a:latin typeface="Tahoma" panose="020B0604030504040204" pitchFamily="34" charset="0"/>
                <a:ea typeface="Tahoma" panose="020B0604030504040204" pitchFamily="34" charset="0"/>
                <a:cs typeface="Tahoma" panose="020B0604030504040204" pitchFamily="34" charset="0"/>
              </a:rPr>
              <a:t> Rock </a:t>
            </a:r>
            <a:r>
              <a:rPr lang="en-US" sz="1800" b="1" dirty="0" err="1">
                <a:effectLst/>
                <a:latin typeface="Tahoma" panose="020B0604030504040204" pitchFamily="34" charset="0"/>
                <a:ea typeface="Tahoma" panose="020B0604030504040204" pitchFamily="34" charset="0"/>
                <a:cs typeface="Tahoma" panose="020B0604030504040204" pitchFamily="34" charset="0"/>
              </a:rPr>
              <a:t>Fibres</a:t>
            </a:r>
            <a:r>
              <a:rPr lang="en-US" sz="1800" b="1" dirty="0">
                <a:effectLst/>
                <a:latin typeface="Tahoma" panose="020B0604030504040204" pitchFamily="34" charset="0"/>
                <a:ea typeface="Tahoma" panose="020B0604030504040204" pitchFamily="34" charset="0"/>
                <a:cs typeface="Tahoma" panose="020B0604030504040204" pitchFamily="34" charset="0"/>
              </a:rPr>
              <a:t> Ltd. - 2012 (278) E.L.T. 581 </a:t>
            </a:r>
            <a:r>
              <a:rPr lang="en-US" sz="1800" dirty="0">
                <a:effectLst/>
                <a:latin typeface="Tahoma" panose="020B0604030504040204" pitchFamily="34" charset="0"/>
                <a:ea typeface="Tahoma" panose="020B0604030504040204" pitchFamily="34" charset="0"/>
                <a:cs typeface="Tahoma" panose="020B0604030504040204" pitchFamily="34" charset="0"/>
              </a:rPr>
              <a:t>- In case of classification, entry which is beneficial to the assessee requires to be applied.</a:t>
            </a:r>
            <a:r>
              <a:rPr lang="en-IN" sz="1800" dirty="0">
                <a:effectLst/>
                <a:latin typeface="Tahoma" panose="020B0604030504040204" pitchFamily="34" charset="0"/>
                <a:ea typeface="Tahoma" panose="020B0604030504040204" pitchFamily="34" charset="0"/>
                <a:cs typeface="Tahoma" panose="020B0604030504040204" pitchFamily="34" charset="0"/>
              </a:rPr>
              <a:t> </a:t>
            </a:r>
          </a:p>
          <a:p>
            <a:pPr lvl="1" algn="just">
              <a:spcBef>
                <a:spcPts val="0"/>
              </a:spcBef>
              <a:spcAft>
                <a:spcPts val="600"/>
              </a:spcAft>
              <a:buFont typeface="Wingdings" panose="05000000000000000000" pitchFamily="2" charset="2"/>
              <a:buChar char="v"/>
            </a:pPr>
            <a:r>
              <a:rPr lang="en-IN"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In the matter of classification of goods, if two views are possible, the view that benefits the assessee should be adopted. It is a well-settled principle of law that if there is ambiguity with regard to the rate of tax to be collected, the benefit should go to the assessee. - </a:t>
            </a:r>
            <a:r>
              <a:rPr lang="en-IN" sz="1800" b="1" i="1" dirty="0">
                <a:effectLst/>
                <a:latin typeface="Tahoma" panose="020B0604030504040204" pitchFamily="34" charset="0"/>
                <a:ea typeface="Tahoma" panose="020B0604030504040204" pitchFamily="34" charset="0"/>
                <a:cs typeface="Tahoma" panose="020B0604030504040204" pitchFamily="34" charset="0"/>
              </a:rPr>
              <a:t>Mauri </a:t>
            </a:r>
            <a:r>
              <a:rPr lang="en-IN" sz="1800" b="1" i="1" dirty="0" err="1">
                <a:effectLst/>
                <a:latin typeface="Tahoma" panose="020B0604030504040204" pitchFamily="34" charset="0"/>
                <a:ea typeface="Tahoma" panose="020B0604030504040204" pitchFamily="34" charset="0"/>
                <a:cs typeface="Tahoma" panose="020B0604030504040204" pitchFamily="34" charset="0"/>
              </a:rPr>
              <a:t>YeastIndia</a:t>
            </a:r>
            <a:r>
              <a:rPr lang="en-IN" sz="1800" b="1" i="1" dirty="0">
                <a:effectLst/>
                <a:latin typeface="Tahoma" panose="020B0604030504040204" pitchFamily="34" charset="0"/>
                <a:ea typeface="Tahoma" panose="020B0604030504040204" pitchFamily="34" charset="0"/>
                <a:cs typeface="Tahoma" panose="020B0604030504040204" pitchFamily="34" charset="0"/>
              </a:rPr>
              <a:t> </a:t>
            </a:r>
            <a:r>
              <a:rPr lang="en-IN" sz="1800" b="1" i="1" dirty="0" err="1">
                <a:effectLst/>
                <a:latin typeface="Tahoma" panose="020B0604030504040204" pitchFamily="34" charset="0"/>
                <a:ea typeface="Tahoma" panose="020B0604030504040204" pitchFamily="34" charset="0"/>
                <a:cs typeface="Tahoma" panose="020B0604030504040204" pitchFamily="34" charset="0"/>
              </a:rPr>
              <a:t>Pvt.</a:t>
            </a:r>
            <a:r>
              <a:rPr lang="en-IN" sz="1800" b="1" i="1" dirty="0">
                <a:effectLst/>
                <a:latin typeface="Tahoma" panose="020B0604030504040204" pitchFamily="34" charset="0"/>
                <a:ea typeface="Tahoma" panose="020B0604030504040204" pitchFamily="34" charset="0"/>
                <a:cs typeface="Tahoma" panose="020B0604030504040204" pitchFamily="34" charset="0"/>
              </a:rPr>
              <a:t> Ltd. </a:t>
            </a:r>
            <a:r>
              <a:rPr lang="en-IN" sz="1800" b="1" i="1" dirty="0" err="1">
                <a:effectLst/>
                <a:latin typeface="Tahoma" panose="020B0604030504040204" pitchFamily="34" charset="0"/>
                <a:ea typeface="Tahoma" panose="020B0604030504040204" pitchFamily="34" charset="0"/>
                <a:cs typeface="Tahoma" panose="020B0604030504040204" pitchFamily="34" charset="0"/>
              </a:rPr>
              <a:t>v.State</a:t>
            </a:r>
            <a:r>
              <a:rPr lang="en-IN" sz="1800" b="1" i="1" dirty="0">
                <a:effectLst/>
                <a:latin typeface="Tahoma" panose="020B0604030504040204" pitchFamily="34" charset="0"/>
                <a:ea typeface="Tahoma" panose="020B0604030504040204" pitchFamily="34" charset="0"/>
                <a:cs typeface="Tahoma" panose="020B0604030504040204" pitchFamily="34" charset="0"/>
              </a:rPr>
              <a:t> of U.P. reported in [2008] 14 VST 259 (SC)</a:t>
            </a:r>
            <a:r>
              <a:rPr lang="en-IN" sz="1800" dirty="0">
                <a:effectLst/>
                <a:latin typeface="Tahoma" panose="020B0604030504040204" pitchFamily="34" charset="0"/>
                <a:ea typeface="Tahoma" panose="020B0604030504040204" pitchFamily="34" charset="0"/>
                <a:cs typeface="Tahoma" panose="020B0604030504040204" pitchFamily="34" charset="0"/>
              </a:rPr>
              <a:t>, </a:t>
            </a:r>
            <a:r>
              <a:rPr lang="en-IN" sz="1800" b="1" i="1" dirty="0" err="1">
                <a:effectLst/>
                <a:latin typeface="Tahoma" panose="020B0604030504040204" pitchFamily="34" charset="0"/>
                <a:ea typeface="Tahoma" panose="020B0604030504040204" pitchFamily="34" charset="0"/>
                <a:cs typeface="Tahoma" panose="020B0604030504040204" pitchFamily="34" charset="0"/>
              </a:rPr>
              <a:t>Poulose</a:t>
            </a:r>
            <a:r>
              <a:rPr lang="en-IN" sz="1800" b="1" i="1" dirty="0">
                <a:effectLst/>
                <a:latin typeface="Tahoma" panose="020B0604030504040204" pitchFamily="34" charset="0"/>
                <a:ea typeface="Tahoma" panose="020B0604030504040204" pitchFamily="34" charset="0"/>
                <a:cs typeface="Tahoma" panose="020B0604030504040204" pitchFamily="34" charset="0"/>
              </a:rPr>
              <a:t> and </a:t>
            </a:r>
            <a:r>
              <a:rPr lang="en-IN" sz="1800" b="1" i="1" dirty="0" err="1">
                <a:effectLst/>
                <a:latin typeface="Tahoma" panose="020B0604030504040204" pitchFamily="34" charset="0"/>
                <a:ea typeface="Tahoma" panose="020B0604030504040204" pitchFamily="34" charset="0"/>
                <a:cs typeface="Tahoma" panose="020B0604030504040204" pitchFamily="34" charset="0"/>
              </a:rPr>
              <a:t>Mathen</a:t>
            </a:r>
            <a:r>
              <a:rPr lang="en-IN" sz="1800" b="1" i="1" dirty="0">
                <a:effectLst/>
                <a:latin typeface="Tahoma" panose="020B0604030504040204" pitchFamily="34" charset="0"/>
                <a:ea typeface="Tahoma" panose="020B0604030504040204" pitchFamily="34" charset="0"/>
                <a:cs typeface="Tahoma" panose="020B0604030504040204" pitchFamily="34" charset="0"/>
              </a:rPr>
              <a:t> v. Collector of Central Excise reported in [1997] 3 SCC 50, the</a:t>
            </a:r>
            <a:r>
              <a:rPr lang="en-IN" sz="1800" dirty="0">
                <a:effectLst/>
                <a:latin typeface="Tahoma" panose="020B0604030504040204" pitchFamily="34" charset="0"/>
                <a:ea typeface="Tahoma" panose="020B0604030504040204" pitchFamily="34" charset="0"/>
                <a:cs typeface="Tahoma" panose="020B0604030504040204" pitchFamily="34" charset="0"/>
              </a:rPr>
              <a:t> </a:t>
            </a:r>
            <a:r>
              <a:rPr lang="en-IN" sz="1800" b="1" i="1" dirty="0">
                <a:effectLst/>
                <a:latin typeface="Tahoma" panose="020B0604030504040204" pitchFamily="34" charset="0"/>
                <a:ea typeface="Tahoma" panose="020B0604030504040204" pitchFamily="34" charset="0"/>
                <a:cs typeface="Tahoma" panose="020B0604030504040204" pitchFamily="34" charset="0"/>
              </a:rPr>
              <a:t>Hon’ble Supreme Court ; Commissioner of Trade </a:t>
            </a:r>
            <a:r>
              <a:rPr lang="en-IN" sz="1800" b="1" i="1" dirty="0" err="1">
                <a:effectLst/>
                <a:latin typeface="Tahoma" panose="020B0604030504040204" pitchFamily="34" charset="0"/>
                <a:ea typeface="Tahoma" panose="020B0604030504040204" pitchFamily="34" charset="0"/>
                <a:cs typeface="Tahoma" panose="020B0604030504040204" pitchFamily="34" charset="0"/>
              </a:rPr>
              <a:t>Tax,U.P.v</a:t>
            </a:r>
            <a:r>
              <a:rPr lang="en-IN" sz="1800" b="1" i="1" dirty="0">
                <a:effectLst/>
                <a:latin typeface="Tahoma" panose="020B0604030504040204" pitchFamily="34" charset="0"/>
                <a:ea typeface="Tahoma" panose="020B0604030504040204" pitchFamily="34" charset="0"/>
                <a:cs typeface="Tahoma" panose="020B0604030504040204" pitchFamily="34" charset="0"/>
              </a:rPr>
              <a:t>. S.S. </a:t>
            </a:r>
            <a:r>
              <a:rPr lang="en-IN" sz="1800" b="1" i="1" dirty="0" err="1">
                <a:effectLst/>
                <a:latin typeface="Tahoma" panose="020B0604030504040204" pitchFamily="34" charset="0"/>
                <a:ea typeface="Tahoma" panose="020B0604030504040204" pitchFamily="34" charset="0"/>
                <a:cs typeface="Tahoma" panose="020B0604030504040204" pitchFamily="34" charset="0"/>
              </a:rPr>
              <a:t>Ayodhya</a:t>
            </a:r>
            <a:r>
              <a:rPr lang="en-IN" sz="1800" b="1" i="1" dirty="0">
                <a:effectLst/>
                <a:latin typeface="Tahoma" panose="020B0604030504040204" pitchFamily="34" charset="0"/>
                <a:ea typeface="Tahoma" panose="020B0604030504040204" pitchFamily="34" charset="0"/>
                <a:cs typeface="Tahoma" panose="020B0604030504040204" pitchFamily="34" charset="0"/>
              </a:rPr>
              <a:t> Distillery [2009] 19 VST 251 (SC); [2009] 233 ELT 146 (SC)</a:t>
            </a:r>
            <a:r>
              <a:rPr lang="en-IN" sz="1800" dirty="0">
                <a:effectLst/>
                <a:latin typeface="Tahoma" panose="020B0604030504040204" pitchFamily="34" charset="0"/>
                <a:ea typeface="Tahoma" panose="020B0604030504040204" pitchFamily="34" charset="0"/>
                <a:cs typeface="Tahoma" panose="020B0604030504040204" pitchFamily="34" charset="0"/>
              </a:rPr>
              <a:t> </a:t>
            </a:r>
            <a:endParaRPr lang="en-IN" sz="1800" b="1" i="1" dirty="0">
              <a:effectLst/>
              <a:latin typeface="Tahoma" panose="020B0604030504040204" pitchFamily="34" charset="0"/>
              <a:ea typeface="Tahoma" panose="020B0604030504040204" pitchFamily="34" charset="0"/>
              <a:cs typeface="Tahoma" panose="020B0604030504040204" pitchFamily="34" charset="0"/>
            </a:endParaRPr>
          </a:p>
          <a:p>
            <a:pPr lvl="1" algn="just">
              <a:spcBef>
                <a:spcPts val="0"/>
              </a:spcBef>
              <a:spcAft>
                <a:spcPts val="600"/>
              </a:spcAft>
              <a:buFont typeface="Wingdings" panose="05000000000000000000" pitchFamily="2" charset="2"/>
              <a:buChar char="v"/>
            </a:pPr>
            <a:r>
              <a:rPr lang="en-IN"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It is a well established principles of law in the matter of classification of goods in taxing statutes that when an article is classifiable under a specific item in the Tariff Schedule it would be against the very principle of classification to consign it to general category. </a:t>
            </a:r>
            <a:r>
              <a:rPr lang="en-IN" sz="1800" b="1" dirty="0">
                <a:effectLst/>
                <a:latin typeface="Tahoma" panose="020B0604030504040204" pitchFamily="34" charset="0"/>
                <a:ea typeface="Tahoma" panose="020B0604030504040204" pitchFamily="34" charset="0"/>
                <a:cs typeface="Tahoma" panose="020B0604030504040204" pitchFamily="34" charset="0"/>
              </a:rPr>
              <a:t>Speedway Rubber Co. V. Commissioner, Central Excise and others reported in [2004] 137 STC 503 (SC) ; State of Maharashtra V. </a:t>
            </a:r>
            <a:r>
              <a:rPr lang="en-IN" sz="1800" b="1" dirty="0" err="1">
                <a:effectLst/>
                <a:latin typeface="Tahoma" panose="020B0604030504040204" pitchFamily="34" charset="0"/>
                <a:ea typeface="Tahoma" panose="020B0604030504040204" pitchFamily="34" charset="0"/>
                <a:cs typeface="Tahoma" panose="020B0604030504040204" pitchFamily="34" charset="0"/>
              </a:rPr>
              <a:t>Bradma</a:t>
            </a:r>
            <a:r>
              <a:rPr lang="en-IN" sz="1800" b="1" dirty="0">
                <a:effectLst/>
                <a:latin typeface="Tahoma" panose="020B0604030504040204" pitchFamily="34" charset="0"/>
                <a:ea typeface="Tahoma" panose="020B0604030504040204" pitchFamily="34" charset="0"/>
                <a:cs typeface="Tahoma" panose="020B0604030504040204" pitchFamily="34" charset="0"/>
              </a:rPr>
              <a:t> of India Ltd. reported in [2005] 140 STC 17 (SC); COMMISSIONER OF COMMERCIAL TAX, U.P. Versus A.R. THERMOSETS (PVT.) LTD. reported in 2016 (339) E.L.T. 500 (S.C.)</a:t>
            </a:r>
            <a:r>
              <a:rPr lang="en-IN" sz="1800" dirty="0">
                <a:effectLst/>
                <a:latin typeface="Tahoma" panose="020B0604030504040204" pitchFamily="34" charset="0"/>
                <a:ea typeface="Tahoma" panose="020B0604030504040204" pitchFamily="34" charset="0"/>
                <a:cs typeface="Tahoma" panose="020B0604030504040204" pitchFamily="34" charset="0"/>
              </a:rPr>
              <a:t> </a:t>
            </a:r>
          </a:p>
          <a:p>
            <a:pPr lvl="1" algn="just">
              <a:spcBef>
                <a:spcPts val="0"/>
              </a:spcBef>
              <a:spcAft>
                <a:spcPts val="600"/>
              </a:spcAft>
              <a:buFont typeface="Wingdings" panose="05000000000000000000" pitchFamily="2" charset="2"/>
              <a:buChar char="v"/>
            </a:pPr>
            <a:endParaRPr lang="en-IN" sz="1800" b="1" i="1" u="sng" dirty="0">
              <a:effectLst/>
              <a:latin typeface="Tahoma" panose="020B0604030504040204" pitchFamily="34" charset="0"/>
              <a:ea typeface="Calibri" panose="020F0502020204030204" pitchFamily="34" charset="0"/>
            </a:endParaRPr>
          </a:p>
          <a:p>
            <a:pPr lvl="1" algn="just">
              <a:spcBef>
                <a:spcPts val="0"/>
              </a:spcBef>
              <a:spcAft>
                <a:spcPts val="600"/>
              </a:spcAft>
              <a:buFont typeface="Wingdings" panose="05000000000000000000" pitchFamily="2" charset="2"/>
              <a:buChar char="v"/>
            </a:pPr>
            <a:endParaRPr lang="en-IN" sz="14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spcAft>
                <a:spcPts val="600"/>
              </a:spcAft>
              <a:buFont typeface="Wingdings" panose="05000000000000000000" pitchFamily="2" charset="2"/>
              <a:buChar char="v"/>
              <a:tabLst>
                <a:tab pos="628650" algn="l"/>
              </a:tabLst>
            </a:pP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just">
              <a:spcAft>
                <a:spcPts val="600"/>
              </a:spcAft>
              <a:buFont typeface="Wingdings" panose="05000000000000000000" pitchFamily="2" charset="2"/>
              <a:buChar char="v"/>
              <a:tabLst>
                <a:tab pos="628650" algn="l"/>
              </a:tabLst>
            </a:pPr>
            <a:endParaRPr lang="en-IN" sz="162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6349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50"/>
              </a:spcBef>
              <a:buClr>
                <a:schemeClr val="accent1"/>
              </a:buClr>
              <a:buSzPct val="80000"/>
              <a:buFont typeface="Wingdings 3" panose="05040102010807070707" pitchFamily="18" charset="2"/>
              <a:buChar char=""/>
              <a:defRPr>
                <a:solidFill>
                  <a:srgbClr val="404040"/>
                </a:solidFill>
                <a:latin typeface="Times New Roman" panose="02020603050405020304" pitchFamily="18"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imes New Roman" panose="02020603050405020304" pitchFamily="18"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imes New Roman" panose="02020603050405020304" pitchFamily="18"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imes New Roman" panose="02020603050405020304" pitchFamily="18" charset="0"/>
              </a:defRPr>
            </a:lvl9pPr>
          </a:lstStyle>
          <a:p>
            <a:pPr>
              <a:spcBef>
                <a:spcPct val="0"/>
              </a:spcBef>
              <a:buClrTx/>
              <a:buSzTx/>
              <a:buFontTx/>
              <a:buNone/>
            </a:pPr>
            <a:fld id="{EC3BC060-E463-46B7-B118-AD0A28D3F79A}" type="slidenum">
              <a:rPr lang="en-IN" altLang="en-US" smtClean="0">
                <a:solidFill>
                  <a:schemeClr val="bg1"/>
                </a:solidFill>
              </a:rPr>
              <a:pPr>
                <a:spcBef>
                  <a:spcPct val="0"/>
                </a:spcBef>
                <a:buClrTx/>
                <a:buSzTx/>
                <a:buFontTx/>
                <a:buNone/>
              </a:pPr>
              <a:t>9</a:t>
            </a:fld>
            <a:endParaRPr lang="en-IN" altLang="en-US" dirty="0">
              <a:solidFill>
                <a:schemeClr val="bg1"/>
              </a:solidFill>
            </a:endParaRPr>
          </a:p>
        </p:txBody>
      </p:sp>
      <p:sp>
        <p:nvSpPr>
          <p:cNvPr id="8" name="Content Placeholder 2"/>
          <p:cNvSpPr txBox="1">
            <a:spLocks/>
          </p:cNvSpPr>
          <p:nvPr/>
        </p:nvSpPr>
        <p:spPr>
          <a:xfrm>
            <a:off x="1" y="1500174"/>
            <a:ext cx="9144000" cy="5357826"/>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 typeface="Wingdings" pitchFamily="2" charset="2"/>
              <a:buChar char="v"/>
            </a:pPr>
            <a:endParaRPr lang="en-US" sz="1600" dirty="0">
              <a:latin typeface="Tahoma" pitchFamily="34" charset="0"/>
              <a:ea typeface="Tahoma" pitchFamily="34" charset="0"/>
              <a:cs typeface="Tahoma" pitchFamily="34" charset="0"/>
            </a:endParaRPr>
          </a:p>
          <a:p>
            <a:pPr lvl="0" algn="l">
              <a:buFont typeface="Wingdings" pitchFamily="2" charset="2"/>
              <a:buChar char="v"/>
            </a:pPr>
            <a:endParaRPr lang="en-US" sz="1600" dirty="0"/>
          </a:p>
          <a:p>
            <a:pPr lvl="0" algn="l">
              <a:buFont typeface="Wingdings" pitchFamily="2" charset="2"/>
              <a:buChar char="v"/>
            </a:pPr>
            <a:endParaRPr lang="en-US" sz="157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l">
              <a:buFont typeface="Wingdings" pitchFamily="2" charset="2"/>
              <a:buChar char="v"/>
            </a:pPr>
            <a:endParaRPr lang="en-US" sz="1600" dirty="0"/>
          </a:p>
          <a:p>
            <a:pPr algn="l">
              <a:buFont typeface="Wingdings" pitchFamily="2" charset="2"/>
              <a:buChar char="v"/>
            </a:pPr>
            <a:endParaRPr lang="en-US" sz="1600" dirty="0">
              <a:latin typeface="Tahoma" pitchFamily="34" charset="0"/>
              <a:ea typeface="Tahoma" pitchFamily="34" charset="0"/>
              <a:cs typeface="Tahoma" pitchFamily="34" charset="0"/>
            </a:endParaRPr>
          </a:p>
          <a:p>
            <a:pPr algn="just"/>
            <a:endParaRPr lang="en-US" sz="3600" dirty="0">
              <a:latin typeface="Times New Roman" panose="02020603050405020304" pitchFamily="18" charset="0"/>
              <a:cs typeface="Times New Roman" panose="02020603050405020304" pitchFamily="18" charset="0"/>
            </a:endParaRPr>
          </a:p>
          <a:p>
            <a:pPr algn="just"/>
            <a:endParaRPr lang="en-US" sz="2500" dirty="0">
              <a:latin typeface="Times New Roman" panose="02020603050405020304" pitchFamily="18" charset="0"/>
              <a:cs typeface="Times New Roman" panose="02020603050405020304" pitchFamily="18" charset="0"/>
            </a:endParaRPr>
          </a:p>
          <a:p>
            <a:pPr algn="just"/>
            <a:endParaRPr lang="en-US" sz="3600" dirty="0"/>
          </a:p>
        </p:txBody>
      </p:sp>
    </p:spTree>
    <p:extLst>
      <p:ext uri="{BB962C8B-B14F-4D97-AF65-F5344CB8AC3E}">
        <p14:creationId xmlns:p14="http://schemas.microsoft.com/office/powerpoint/2010/main" val="2573365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2323</TotalTime>
  <Words>3681</Words>
  <Application>Microsoft Office PowerPoint</Application>
  <PresentationFormat>On-screen Show (4:3)</PresentationFormat>
  <Paragraphs>203</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Corbel</vt:lpstr>
      <vt:lpstr>Tahoma</vt:lpstr>
      <vt:lpstr>Times New Roman</vt:lpstr>
      <vt:lpstr>Wingdings</vt:lpstr>
      <vt:lpstr>Wingdings 2</vt:lpstr>
      <vt:lpstr>Wingdings 3</vt:lpstr>
      <vt:lpstr>Module</vt:lpstr>
      <vt:lpstr>PowerPoint Presentation</vt:lpstr>
      <vt:lpstr>DEMAND OF ITC - RETROSPECTIVE CANCELLATION OF REGISTRATION </vt:lpstr>
      <vt:lpstr>DEMAND OF ITC – NON PAYMENT OF TAX BY SUPPLIER</vt:lpstr>
      <vt:lpstr>DEMAND OF ITC – SECTION 16(4)</vt:lpstr>
      <vt:lpstr>POTENTIAL ITC DISPUTES </vt:lpstr>
      <vt:lpstr>POTENTIAL ITC DISPUTES </vt:lpstr>
      <vt:lpstr>POTENTIAL ITC DISPUTES </vt:lpstr>
      <vt:lpstr>CLASSIFICATION</vt:lpstr>
      <vt:lpstr>CLASSIFICATION</vt:lpstr>
      <vt:lpstr>EXEMPTION</vt:lpstr>
      <vt:lpstr>SCN, DEMAND AND RECOVERY</vt:lpstr>
      <vt:lpstr>SCN, DEMAND AND RECOVERY</vt:lpstr>
      <vt:lpstr>SCN, DEMAND AND RECOVERY</vt:lpstr>
      <vt:lpstr>SCN, DEMAND AND RECOVERY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INPUT TAX CREDIT</dc:title>
  <dc:creator>Vinay Kumar Shraff</dc:creator>
  <cp:lastModifiedBy>Vinay Shraff</cp:lastModifiedBy>
  <cp:revision>218</cp:revision>
  <dcterms:created xsi:type="dcterms:W3CDTF">2017-09-15T12:27:52Z</dcterms:created>
  <dcterms:modified xsi:type="dcterms:W3CDTF">2022-07-24T03:56:29Z</dcterms:modified>
</cp:coreProperties>
</file>