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84"/>
  </p:notesMasterIdLst>
  <p:sldIdLst>
    <p:sldId id="321" r:id="rId2"/>
    <p:sldId id="323" r:id="rId3"/>
    <p:sldId id="258" r:id="rId4"/>
    <p:sldId id="259" r:id="rId5"/>
    <p:sldId id="410" r:id="rId6"/>
    <p:sldId id="411" r:id="rId7"/>
    <p:sldId id="412" r:id="rId8"/>
    <p:sldId id="328" r:id="rId9"/>
    <p:sldId id="262" r:id="rId10"/>
    <p:sldId id="325" r:id="rId11"/>
    <p:sldId id="326" r:id="rId12"/>
    <p:sldId id="327" r:id="rId13"/>
    <p:sldId id="264" r:id="rId14"/>
    <p:sldId id="265" r:id="rId15"/>
    <p:sldId id="266" r:id="rId16"/>
    <p:sldId id="413" r:id="rId17"/>
    <p:sldId id="329" r:id="rId18"/>
    <p:sldId id="267" r:id="rId19"/>
    <p:sldId id="270" r:id="rId20"/>
    <p:sldId id="415" r:id="rId21"/>
    <p:sldId id="414" r:id="rId22"/>
    <p:sldId id="417" r:id="rId23"/>
    <p:sldId id="416" r:id="rId24"/>
    <p:sldId id="272" r:id="rId25"/>
    <p:sldId id="418" r:id="rId26"/>
    <p:sldId id="274" r:id="rId27"/>
    <p:sldId id="420" r:id="rId28"/>
    <p:sldId id="772" r:id="rId29"/>
    <p:sldId id="773" r:id="rId30"/>
    <p:sldId id="421" r:id="rId31"/>
    <p:sldId id="427" r:id="rId32"/>
    <p:sldId id="422" r:id="rId33"/>
    <p:sldId id="423" r:id="rId34"/>
    <p:sldId id="425" r:id="rId35"/>
    <p:sldId id="428" r:id="rId36"/>
    <p:sldId id="429" r:id="rId37"/>
    <p:sldId id="430" r:id="rId38"/>
    <p:sldId id="431" r:id="rId39"/>
    <p:sldId id="432" r:id="rId40"/>
    <p:sldId id="433" r:id="rId41"/>
    <p:sldId id="424" r:id="rId42"/>
    <p:sldId id="434" r:id="rId43"/>
    <p:sldId id="435" r:id="rId44"/>
    <p:sldId id="436" r:id="rId45"/>
    <p:sldId id="441" r:id="rId46"/>
    <p:sldId id="440" r:id="rId47"/>
    <p:sldId id="437" r:id="rId48"/>
    <p:sldId id="438" r:id="rId49"/>
    <p:sldId id="439" r:id="rId50"/>
    <p:sldId id="774" r:id="rId51"/>
    <p:sldId id="451" r:id="rId52"/>
    <p:sldId id="447" r:id="rId53"/>
    <p:sldId id="459" r:id="rId54"/>
    <p:sldId id="450" r:id="rId55"/>
    <p:sldId id="452" r:id="rId56"/>
    <p:sldId id="453" r:id="rId57"/>
    <p:sldId id="454" r:id="rId58"/>
    <p:sldId id="455" r:id="rId59"/>
    <p:sldId id="446" r:id="rId60"/>
    <p:sldId id="448" r:id="rId61"/>
    <p:sldId id="775" r:id="rId62"/>
    <p:sldId id="449" r:id="rId63"/>
    <p:sldId id="463" r:id="rId64"/>
    <p:sldId id="464" r:id="rId65"/>
    <p:sldId id="442" r:id="rId66"/>
    <p:sldId id="443" r:id="rId67"/>
    <p:sldId id="445" r:id="rId68"/>
    <p:sldId id="444" r:id="rId69"/>
    <p:sldId id="456" r:id="rId70"/>
    <p:sldId id="457" r:id="rId71"/>
    <p:sldId id="460" r:id="rId72"/>
    <p:sldId id="461" r:id="rId73"/>
    <p:sldId id="462" r:id="rId74"/>
    <p:sldId id="458" r:id="rId75"/>
    <p:sldId id="314" r:id="rId76"/>
    <p:sldId id="315" r:id="rId77"/>
    <p:sldId id="316" r:id="rId78"/>
    <p:sldId id="317" r:id="rId79"/>
    <p:sldId id="318" r:id="rId80"/>
    <p:sldId id="319" r:id="rId81"/>
    <p:sldId id="320" r:id="rId82"/>
    <p:sldId id="406" r:id="rId83"/>
  </p:sldIdLst>
  <p:sldSz cx="9144000" cy="5143500" type="screen16x9"/>
  <p:notesSz cx="6858000" cy="9144000"/>
  <p:embeddedFontLst>
    <p:embeddedFont>
      <p:font typeface="Economica" panose="020B0604020202020204" charset="0"/>
      <p:regular r:id="rId85"/>
      <p:bold r:id="rId86"/>
      <p:italic r:id="rId87"/>
      <p:boldItalic r:id="rId88"/>
    </p:embeddedFont>
    <p:embeddedFont>
      <p:font typeface="Lato" panose="020F0502020204030203" pitchFamily="34" charset="0"/>
      <p:regular r:id="rId89"/>
      <p:bold r:id="rId90"/>
      <p:italic r:id="rId91"/>
      <p:boldItalic r:id="rId92"/>
    </p:embeddedFont>
    <p:embeddedFont>
      <p:font typeface="Open Sans" panose="020B0606030504020204" pitchFamily="34" charset="0"/>
      <p:regular r:id="rId93"/>
      <p:bold r:id="rId94"/>
      <p:italic r:id="rId95"/>
      <p:boldItalic r:id="rId96"/>
    </p:embeddedFont>
    <p:embeddedFont>
      <p:font typeface="Webdings" panose="05030102010509060703" pitchFamily="18" charset="2"/>
      <p:regular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Background" id="{120015D5-5675-496F-8ED6-10D593615B4B}">
          <p14:sldIdLst>
            <p14:sldId id="321"/>
            <p14:sldId id="323"/>
            <p14:sldId id="258"/>
            <p14:sldId id="259"/>
            <p14:sldId id="410"/>
            <p14:sldId id="411"/>
            <p14:sldId id="412"/>
            <p14:sldId id="328"/>
            <p14:sldId id="262"/>
            <p14:sldId id="325"/>
            <p14:sldId id="326"/>
            <p14:sldId id="327"/>
            <p14:sldId id="264"/>
            <p14:sldId id="265"/>
            <p14:sldId id="266"/>
            <p14:sldId id="413"/>
          </p14:sldIdLst>
        </p14:section>
        <p14:section name="Overseas Direct Investment" id="{A21FD5D4-96FD-4CEF-9DD4-54957B7A1527}">
          <p14:sldIdLst>
            <p14:sldId id="329"/>
            <p14:sldId id="267"/>
            <p14:sldId id="270"/>
            <p14:sldId id="415"/>
            <p14:sldId id="414"/>
            <p14:sldId id="417"/>
            <p14:sldId id="416"/>
            <p14:sldId id="272"/>
            <p14:sldId id="418"/>
            <p14:sldId id="274"/>
            <p14:sldId id="420"/>
            <p14:sldId id="772"/>
            <p14:sldId id="773"/>
            <p14:sldId id="421"/>
            <p14:sldId id="427"/>
            <p14:sldId id="422"/>
            <p14:sldId id="423"/>
            <p14:sldId id="425"/>
            <p14:sldId id="428"/>
            <p14:sldId id="429"/>
            <p14:sldId id="430"/>
            <p14:sldId id="431"/>
            <p14:sldId id="432"/>
            <p14:sldId id="433"/>
            <p14:sldId id="424"/>
            <p14:sldId id="434"/>
            <p14:sldId id="435"/>
            <p14:sldId id="436"/>
            <p14:sldId id="441"/>
            <p14:sldId id="440"/>
            <p14:sldId id="437"/>
            <p14:sldId id="438"/>
            <p14:sldId id="439"/>
            <p14:sldId id="774"/>
            <p14:sldId id="451"/>
            <p14:sldId id="447"/>
            <p14:sldId id="459"/>
            <p14:sldId id="450"/>
            <p14:sldId id="452"/>
            <p14:sldId id="453"/>
            <p14:sldId id="454"/>
            <p14:sldId id="455"/>
            <p14:sldId id="446"/>
            <p14:sldId id="448"/>
            <p14:sldId id="775"/>
            <p14:sldId id="449"/>
            <p14:sldId id="463"/>
            <p14:sldId id="464"/>
            <p14:sldId id="442"/>
            <p14:sldId id="443"/>
            <p14:sldId id="445"/>
            <p14:sldId id="444"/>
            <p14:sldId id="456"/>
            <p14:sldId id="457"/>
            <p14:sldId id="460"/>
            <p14:sldId id="461"/>
            <p14:sldId id="462"/>
            <p14:sldId id="458"/>
            <p14:sldId id="314"/>
            <p14:sldId id="315"/>
            <p14:sldId id="316"/>
            <p14:sldId id="317"/>
            <p14:sldId id="318"/>
            <p14:sldId id="319"/>
            <p14:sldId id="320"/>
            <p14:sldId id="4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9" roundtripDataSignature="AMtx7mit1ddzJGlONRQFDhzyLn7ZrULM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EC46A-64EF-4A61-B1FD-EEA68DB85434}">
  <a:tblStyle styleId="{743EC46A-64EF-4A61-B1FD-EEA68DB8543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54FE5D4-CA98-4FD1-80A8-41936AD6CB8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3" autoAdjust="0"/>
  </p:normalViewPr>
  <p:slideViewPr>
    <p:cSldViewPr snapToGrid="0">
      <p:cViewPr varScale="1">
        <p:scale>
          <a:sx n="77" d="100"/>
          <a:sy n="77" d="100"/>
        </p:scale>
        <p:origin x="912" y="3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font" Target="fonts/font5.fntdata"/><Relationship Id="rId170"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1.fntdata"/><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16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9.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A3F79-9C91-485C-AED2-835F369F269C}"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D7A6C67A-4140-46F1-956C-CD2DF2C69192}">
      <dgm:prSet phldrT="[Text]" custT="1"/>
      <dgm:spPr>
        <a:solidFill>
          <a:srgbClr val="002060"/>
        </a:solidFill>
        <a:ln>
          <a:solidFill>
            <a:schemeClr val="bg1"/>
          </a:solidFill>
        </a:ln>
      </dgm:spPr>
      <dgm:t>
        <a:bodyPr/>
        <a:lstStyle/>
        <a:p>
          <a:r>
            <a:rPr lang="en-US" sz="2800" dirty="0">
              <a:solidFill>
                <a:schemeClr val="bg1"/>
              </a:solidFill>
              <a:latin typeface="Open Sans" panose="020B0604020202020204" charset="0"/>
              <a:ea typeface="Open Sans" panose="020B0604020202020204" charset="0"/>
              <a:cs typeface="Open Sans" panose="020B0604020202020204" charset="0"/>
            </a:rPr>
            <a:t>FEMA Basics</a:t>
          </a:r>
        </a:p>
      </dgm:t>
    </dgm:pt>
    <dgm:pt modelId="{1E2DC756-A0BA-42CF-9EA9-21A9BC91E169}" type="parTrans" cxnId="{CA24D666-187A-4B75-98CE-754E885D9865}">
      <dgm:prSet/>
      <dgm:spPr/>
      <dgm:t>
        <a:bodyPr/>
        <a:lstStyle/>
        <a:p>
          <a:endParaRPr lang="en-US"/>
        </a:p>
      </dgm:t>
    </dgm:pt>
    <dgm:pt modelId="{D25173C5-F6AD-40A0-8200-E3FB2EC2BFCF}" type="sibTrans" cxnId="{CA24D666-187A-4B75-98CE-754E885D9865}">
      <dgm:prSet/>
      <dgm:spPr/>
      <dgm:t>
        <a:bodyPr/>
        <a:lstStyle/>
        <a:p>
          <a:endParaRPr lang="en-US"/>
        </a:p>
      </dgm:t>
    </dgm:pt>
    <dgm:pt modelId="{94701E15-82ED-441D-A699-9CFFDBA296C3}">
      <dgm:prSet phldrT="[Text]" custT="1"/>
      <dgm:spPr>
        <a:solidFill>
          <a:schemeClr val="tx2"/>
        </a:solidFill>
        <a:ln>
          <a:solidFill>
            <a:schemeClr val="bg1"/>
          </a:solidFill>
        </a:ln>
      </dgm:spPr>
      <dgm:t>
        <a:bodyPr/>
        <a:lstStyle/>
        <a:p>
          <a:r>
            <a:rPr lang="en-US" sz="1200" dirty="0">
              <a:latin typeface="Open Sans" panose="020B0604020202020204" charset="0"/>
              <a:ea typeface="Open Sans" panose="020B0604020202020204" charset="0"/>
              <a:cs typeface="Open Sans" panose="020B0604020202020204" charset="0"/>
            </a:rPr>
            <a:t>Basic Scheme	</a:t>
          </a:r>
        </a:p>
      </dgm:t>
    </dgm:pt>
    <dgm:pt modelId="{C42EA35E-50B7-4CCB-897D-33C5225E9A98}" type="parTrans" cxnId="{9BA8626D-9285-46C8-9C3A-6A88649FF573}">
      <dgm:prSet/>
      <dgm:spPr/>
      <dgm:t>
        <a:bodyPr/>
        <a:lstStyle/>
        <a:p>
          <a:endParaRPr lang="en-US"/>
        </a:p>
      </dgm:t>
    </dgm:pt>
    <dgm:pt modelId="{82BBF962-6B47-4CA9-902C-2DABA5BB648E}" type="sibTrans" cxnId="{9BA8626D-9285-46C8-9C3A-6A88649FF573}">
      <dgm:prSet/>
      <dgm:spPr/>
      <dgm:t>
        <a:bodyPr/>
        <a:lstStyle/>
        <a:p>
          <a:endParaRPr lang="en-US"/>
        </a:p>
      </dgm:t>
    </dgm:pt>
    <dgm:pt modelId="{B6C6EFF1-1349-4D92-ACDB-71F6624AE70F}">
      <dgm:prSet phldrT="[Text]" custT="1"/>
      <dgm:spPr>
        <a:solidFill>
          <a:schemeClr val="tx2"/>
        </a:solidFill>
        <a:ln>
          <a:solidFill>
            <a:schemeClr val="bg1"/>
          </a:solidFill>
        </a:ln>
      </dgm:spPr>
      <dgm:t>
        <a:bodyPr/>
        <a:lstStyle/>
        <a:p>
          <a:r>
            <a:rPr lang="en-US" sz="1200" dirty="0">
              <a:latin typeface="Open Sans" panose="020B0604020202020204" charset="0"/>
              <a:ea typeface="Open Sans" panose="020B0604020202020204" charset="0"/>
              <a:cs typeface="Open Sans" panose="020B0604020202020204" charset="0"/>
            </a:rPr>
            <a:t>Capital Account Transaction - Scheme</a:t>
          </a:r>
        </a:p>
      </dgm:t>
    </dgm:pt>
    <dgm:pt modelId="{305E404E-505B-4CF2-9B70-EE47EE027640}" type="parTrans" cxnId="{2590D8EA-717C-40F6-BBBD-5F7BF476E72D}">
      <dgm:prSet/>
      <dgm:spPr/>
      <dgm:t>
        <a:bodyPr/>
        <a:lstStyle/>
        <a:p>
          <a:endParaRPr lang="en-US"/>
        </a:p>
      </dgm:t>
    </dgm:pt>
    <dgm:pt modelId="{AC2A4547-7C80-4EEA-820F-AD7E5D470A13}" type="sibTrans" cxnId="{2590D8EA-717C-40F6-BBBD-5F7BF476E72D}">
      <dgm:prSet/>
      <dgm:spPr/>
      <dgm:t>
        <a:bodyPr/>
        <a:lstStyle/>
        <a:p>
          <a:endParaRPr lang="en-US"/>
        </a:p>
      </dgm:t>
    </dgm:pt>
    <dgm:pt modelId="{CBA4E99A-29E7-48B1-B315-F270D22B8E04}">
      <dgm:prSet phldrT="[Text]" custT="1"/>
      <dgm:spPr>
        <a:solidFill>
          <a:schemeClr val="tx2"/>
        </a:solidFill>
        <a:ln>
          <a:solidFill>
            <a:schemeClr val="bg1"/>
          </a:solidFill>
        </a:ln>
      </dgm:spPr>
      <dgm:t>
        <a:bodyPr/>
        <a:lstStyle/>
        <a:p>
          <a:r>
            <a:rPr lang="en-US" sz="2800" dirty="0">
              <a:latin typeface="Open Sans" panose="020B0604020202020204" charset="0"/>
              <a:ea typeface="Open Sans" panose="020B0604020202020204" charset="0"/>
              <a:cs typeface="Open Sans" panose="020B0604020202020204" charset="0"/>
            </a:rPr>
            <a:t>OI New Regime</a:t>
          </a:r>
        </a:p>
      </dgm:t>
    </dgm:pt>
    <dgm:pt modelId="{F33EF0D7-5D1C-4EC9-8888-38D6DD66912F}" type="parTrans" cxnId="{A2EA02BD-5D6D-4725-8744-A37F95298C50}">
      <dgm:prSet/>
      <dgm:spPr/>
      <dgm:t>
        <a:bodyPr/>
        <a:lstStyle/>
        <a:p>
          <a:endParaRPr lang="en-US"/>
        </a:p>
      </dgm:t>
    </dgm:pt>
    <dgm:pt modelId="{F8A10BB8-4D4E-434B-94BD-B11DE2259FB3}" type="sibTrans" cxnId="{A2EA02BD-5D6D-4725-8744-A37F95298C50}">
      <dgm:prSet/>
      <dgm:spPr/>
      <dgm:t>
        <a:bodyPr/>
        <a:lstStyle/>
        <a:p>
          <a:endParaRPr lang="en-US"/>
        </a:p>
      </dgm:t>
    </dgm:pt>
    <dgm:pt modelId="{25347A9A-E1B1-463C-9FC9-A6CE09FB9939}">
      <dgm:prSet phldrT="[Text]" custT="1"/>
      <dgm:spPr>
        <a:solidFill>
          <a:srgbClr val="002060"/>
        </a:solidFill>
        <a:ln>
          <a:solidFill>
            <a:schemeClr val="bg1"/>
          </a:solidFill>
        </a:ln>
      </dgm:spPr>
      <dgm:t>
        <a:bodyPr/>
        <a:lstStyle/>
        <a:p>
          <a:r>
            <a:rPr lang="en-US" sz="1200" dirty="0">
              <a:solidFill>
                <a:schemeClr val="bg1"/>
              </a:solidFill>
              <a:latin typeface="Open Sans" panose="020B0604020202020204" charset="0"/>
              <a:ea typeface="Open Sans" panose="020B0604020202020204" charset="0"/>
              <a:cs typeface="Open Sans" panose="020B0604020202020204" charset="0"/>
            </a:rPr>
            <a:t>Governing Provisions/Rules/Reg.</a:t>
          </a:r>
        </a:p>
      </dgm:t>
    </dgm:pt>
    <dgm:pt modelId="{F723ED48-920D-4CA7-B552-6B5428E73A09}" type="parTrans" cxnId="{D7FB2EA6-A431-45D7-A7C0-937648B9D0EB}">
      <dgm:prSet/>
      <dgm:spPr/>
      <dgm:t>
        <a:bodyPr/>
        <a:lstStyle/>
        <a:p>
          <a:endParaRPr lang="en-US"/>
        </a:p>
      </dgm:t>
    </dgm:pt>
    <dgm:pt modelId="{FB391903-BF4E-4C01-B9D8-FB17FA8BA784}" type="sibTrans" cxnId="{D7FB2EA6-A431-45D7-A7C0-937648B9D0EB}">
      <dgm:prSet/>
      <dgm:spPr/>
      <dgm:t>
        <a:bodyPr/>
        <a:lstStyle/>
        <a:p>
          <a:endParaRPr lang="en-US"/>
        </a:p>
      </dgm:t>
    </dgm:pt>
    <dgm:pt modelId="{E7A2E6CE-223A-483D-880E-BCD3630EF544}">
      <dgm:prSet phldrT="[Text]" custT="1"/>
      <dgm:spPr>
        <a:solidFill>
          <a:srgbClr val="002060"/>
        </a:solidFill>
        <a:ln>
          <a:solidFill>
            <a:schemeClr val="bg1"/>
          </a:solidFill>
        </a:ln>
      </dgm:spPr>
      <dgm:t>
        <a:bodyPr anchor="ctr"/>
        <a:lstStyle/>
        <a:p>
          <a:r>
            <a:rPr lang="en-US" sz="2400" dirty="0">
              <a:solidFill>
                <a:schemeClr val="bg1"/>
              </a:solidFill>
              <a:latin typeface="Open Sans" panose="020B0604020202020204" charset="0"/>
              <a:ea typeface="Open Sans" panose="020B0604020202020204" charset="0"/>
              <a:cs typeface="Open Sans" panose="020B0604020202020204" charset="0"/>
            </a:rPr>
            <a:t>IFSC and Other Aspects</a:t>
          </a:r>
        </a:p>
      </dgm:t>
    </dgm:pt>
    <dgm:pt modelId="{BB4E15BD-E06F-4A09-B760-1E2E56918892}" type="parTrans" cxnId="{7FCE5608-50AB-4035-89D0-68EFD80FEF47}">
      <dgm:prSet/>
      <dgm:spPr/>
      <dgm:t>
        <a:bodyPr/>
        <a:lstStyle/>
        <a:p>
          <a:endParaRPr lang="en-US"/>
        </a:p>
      </dgm:t>
    </dgm:pt>
    <dgm:pt modelId="{5BCA93BE-D8DC-433F-838B-5BBCEB482BD5}" type="sibTrans" cxnId="{7FCE5608-50AB-4035-89D0-68EFD80FEF47}">
      <dgm:prSet/>
      <dgm:spPr/>
      <dgm:t>
        <a:bodyPr/>
        <a:lstStyle/>
        <a:p>
          <a:endParaRPr lang="en-US"/>
        </a:p>
      </dgm:t>
    </dgm:pt>
    <dgm:pt modelId="{77E67C4F-61C6-4798-8023-AAA8B847C7B7}">
      <dgm:prSet phldrT="[Text]" custT="1"/>
      <dgm:spPr>
        <a:solidFill>
          <a:schemeClr val="tx2"/>
        </a:solidFill>
        <a:ln>
          <a:solidFill>
            <a:schemeClr val="bg1"/>
          </a:solidFill>
        </a:ln>
      </dgm:spPr>
      <dgm:t>
        <a:bodyPr/>
        <a:lstStyle/>
        <a:p>
          <a:r>
            <a:rPr lang="en-US" sz="1200" dirty="0">
              <a:latin typeface="Open Sans" panose="020B0604020202020204" charset="0"/>
              <a:ea typeface="Open Sans" panose="020B0604020202020204" charset="0"/>
              <a:cs typeface="Open Sans" panose="020B0604020202020204" charset="0"/>
            </a:rPr>
            <a:t>Capital Acc. &amp; Current Account</a:t>
          </a:r>
        </a:p>
      </dgm:t>
    </dgm:pt>
    <dgm:pt modelId="{7EEB6BC7-3D88-4B9D-98F1-C683D1A3F5A0}" type="parTrans" cxnId="{AA7293B7-1AAA-4B3F-97D8-3F936175594A}">
      <dgm:prSet/>
      <dgm:spPr/>
      <dgm:t>
        <a:bodyPr/>
        <a:lstStyle/>
        <a:p>
          <a:endParaRPr lang="en-US"/>
        </a:p>
      </dgm:t>
    </dgm:pt>
    <dgm:pt modelId="{2F1AB24C-F01D-49B3-9B28-736923BA4AB8}" type="sibTrans" cxnId="{AA7293B7-1AAA-4B3F-97D8-3F936175594A}">
      <dgm:prSet/>
      <dgm:spPr/>
      <dgm:t>
        <a:bodyPr/>
        <a:lstStyle/>
        <a:p>
          <a:endParaRPr lang="en-US"/>
        </a:p>
      </dgm:t>
    </dgm:pt>
    <dgm:pt modelId="{FFA748A8-0603-44B2-B021-D5E3F756B45F}">
      <dgm:prSet phldrT="[Text]" custT="1"/>
      <dgm:spPr>
        <a:solidFill>
          <a:srgbClr val="002060"/>
        </a:solidFill>
        <a:ln>
          <a:solidFill>
            <a:schemeClr val="bg1"/>
          </a:solidFill>
        </a:ln>
      </dgm:spPr>
      <dgm:t>
        <a:bodyPr/>
        <a:lstStyle/>
        <a:p>
          <a:r>
            <a:rPr lang="en-US" sz="1200" dirty="0">
              <a:solidFill>
                <a:schemeClr val="bg1"/>
              </a:solidFill>
              <a:latin typeface="Open Sans" panose="020B0604020202020204" charset="0"/>
              <a:ea typeface="Open Sans" panose="020B0604020202020204" charset="0"/>
              <a:cs typeface="Open Sans" panose="020B0604020202020204" charset="0"/>
            </a:rPr>
            <a:t>Discussing ODI, OPI, Debt and Non-Fund Based Facilities</a:t>
          </a:r>
        </a:p>
      </dgm:t>
    </dgm:pt>
    <dgm:pt modelId="{CAD507EE-39D7-4177-9FF5-7B523C0D87F9}" type="parTrans" cxnId="{A26A9CFB-FE77-4CD7-A432-6AB27B970102}">
      <dgm:prSet/>
      <dgm:spPr/>
      <dgm:t>
        <a:bodyPr/>
        <a:lstStyle/>
        <a:p>
          <a:endParaRPr lang="en-US"/>
        </a:p>
      </dgm:t>
    </dgm:pt>
    <dgm:pt modelId="{BB863550-C0A4-485E-B5A9-814DCFAB48DF}" type="sibTrans" cxnId="{A26A9CFB-FE77-4CD7-A432-6AB27B970102}">
      <dgm:prSet/>
      <dgm:spPr/>
      <dgm:t>
        <a:bodyPr/>
        <a:lstStyle/>
        <a:p>
          <a:endParaRPr lang="en-US"/>
        </a:p>
      </dgm:t>
    </dgm:pt>
    <dgm:pt modelId="{528ECDB2-325F-46A8-8AC3-C6D72653ABAB}">
      <dgm:prSet phldrT="[Text]" custT="1"/>
      <dgm:spPr>
        <a:solidFill>
          <a:schemeClr val="tx2"/>
        </a:solidFill>
        <a:ln>
          <a:solidFill>
            <a:schemeClr val="bg1"/>
          </a:solidFill>
        </a:ln>
      </dgm:spPr>
      <dgm:t>
        <a:bodyPr/>
        <a:lstStyle/>
        <a:p>
          <a:r>
            <a:rPr lang="en-US" sz="1200" dirty="0">
              <a:solidFill>
                <a:schemeClr val="tx1"/>
              </a:solidFill>
              <a:latin typeface="Open Sans" panose="020B0604020202020204" charset="0"/>
              <a:ea typeface="Open Sans" panose="020B0604020202020204" charset="0"/>
              <a:cs typeface="Open Sans" panose="020B0604020202020204" charset="0"/>
            </a:rPr>
            <a:t>Basics of IFSC</a:t>
          </a:r>
        </a:p>
      </dgm:t>
    </dgm:pt>
    <dgm:pt modelId="{D899152E-6A8B-470E-92E1-5F6A3B53C961}" type="sibTrans" cxnId="{13FA25E6-F590-4840-94ED-94C2CC92A1C8}">
      <dgm:prSet/>
      <dgm:spPr/>
      <dgm:t>
        <a:bodyPr/>
        <a:lstStyle/>
        <a:p>
          <a:endParaRPr lang="en-US"/>
        </a:p>
      </dgm:t>
    </dgm:pt>
    <dgm:pt modelId="{D1595B4F-1DD3-4E5D-8040-696590BF8D95}" type="parTrans" cxnId="{13FA25E6-F590-4840-94ED-94C2CC92A1C8}">
      <dgm:prSet/>
      <dgm:spPr/>
      <dgm:t>
        <a:bodyPr/>
        <a:lstStyle/>
        <a:p>
          <a:endParaRPr lang="en-US"/>
        </a:p>
      </dgm:t>
    </dgm:pt>
    <dgm:pt modelId="{7E5FF858-D4C3-41CD-95C6-45EDC71F5915}">
      <dgm:prSet custT="1"/>
      <dgm:spPr/>
      <dgm:t>
        <a:bodyPr/>
        <a:lstStyle/>
        <a:p>
          <a:r>
            <a:rPr lang="en-US" sz="1200" dirty="0">
              <a:solidFill>
                <a:schemeClr val="tx1"/>
              </a:solidFill>
              <a:latin typeface="Open Sans" panose="020B0604020202020204" charset="0"/>
              <a:ea typeface="Open Sans" panose="020B0604020202020204" charset="0"/>
              <a:cs typeface="Open Sans" panose="020B0604020202020204" charset="0"/>
            </a:rPr>
            <a:t>Other Aspects related to Overseas Investments</a:t>
          </a:r>
        </a:p>
      </dgm:t>
    </dgm:pt>
    <dgm:pt modelId="{E7966F4A-2919-456B-A39B-FB64374DF00F}" type="parTrans" cxnId="{2C7B64BA-A817-46DA-B037-5DCFF5BF22DB}">
      <dgm:prSet/>
      <dgm:spPr/>
      <dgm:t>
        <a:bodyPr/>
        <a:lstStyle/>
        <a:p>
          <a:endParaRPr lang="en-US"/>
        </a:p>
      </dgm:t>
    </dgm:pt>
    <dgm:pt modelId="{87DDBCCF-5AB7-48B9-A3C3-D3E0EEC2DD3D}" type="sibTrans" cxnId="{2C7B64BA-A817-46DA-B037-5DCFF5BF22DB}">
      <dgm:prSet/>
      <dgm:spPr/>
      <dgm:t>
        <a:bodyPr/>
        <a:lstStyle/>
        <a:p>
          <a:endParaRPr lang="en-US"/>
        </a:p>
      </dgm:t>
    </dgm:pt>
    <dgm:pt modelId="{6616CAF3-4DF9-41BE-AD01-275650072F6A}">
      <dgm:prSet phldrT="[Text]" custT="1"/>
      <dgm:spPr>
        <a:solidFill>
          <a:srgbClr val="002060"/>
        </a:solidFill>
        <a:ln>
          <a:solidFill>
            <a:schemeClr val="bg1"/>
          </a:solidFill>
        </a:ln>
      </dgm:spPr>
      <dgm:t>
        <a:bodyPr/>
        <a:lstStyle/>
        <a:p>
          <a:r>
            <a:rPr lang="en-US" sz="1200" dirty="0">
              <a:solidFill>
                <a:schemeClr val="bg1"/>
              </a:solidFill>
              <a:latin typeface="Open Sans" panose="020B0604020202020204" charset="0"/>
              <a:ea typeface="Open Sans" panose="020B0604020202020204" charset="0"/>
              <a:cs typeface="Open Sans" panose="020B0604020202020204" charset="0"/>
            </a:rPr>
            <a:t>Immovable Properties outside India</a:t>
          </a:r>
        </a:p>
      </dgm:t>
    </dgm:pt>
    <dgm:pt modelId="{5368A6E7-032A-4523-B8A8-FCF64AA22505}" type="parTrans" cxnId="{E5A24D16-A55C-4A28-B03A-D48DC230A44C}">
      <dgm:prSet/>
      <dgm:spPr/>
      <dgm:t>
        <a:bodyPr/>
        <a:lstStyle/>
        <a:p>
          <a:endParaRPr lang="en-US"/>
        </a:p>
      </dgm:t>
    </dgm:pt>
    <dgm:pt modelId="{DA7A1393-669C-4986-B8E5-221890DAAED5}" type="sibTrans" cxnId="{E5A24D16-A55C-4A28-B03A-D48DC230A44C}">
      <dgm:prSet/>
      <dgm:spPr/>
      <dgm:t>
        <a:bodyPr/>
        <a:lstStyle/>
        <a:p>
          <a:endParaRPr lang="en-US"/>
        </a:p>
      </dgm:t>
    </dgm:pt>
    <dgm:pt modelId="{B80F8FF1-A918-4523-A31C-28A3DC1A58FE}">
      <dgm:prSet phldrT="[Text]" custT="1"/>
      <dgm:spPr>
        <a:solidFill>
          <a:schemeClr val="tx2"/>
        </a:solidFill>
        <a:ln>
          <a:solidFill>
            <a:schemeClr val="bg1"/>
          </a:solidFill>
        </a:ln>
      </dgm:spPr>
      <dgm:t>
        <a:bodyPr/>
        <a:lstStyle/>
        <a:p>
          <a:r>
            <a:rPr lang="en-US" sz="1200" dirty="0">
              <a:solidFill>
                <a:schemeClr val="tx1"/>
              </a:solidFill>
              <a:latin typeface="Open Sans" panose="020B0604020202020204" charset="0"/>
              <a:ea typeface="Open Sans" panose="020B0604020202020204" charset="0"/>
              <a:cs typeface="Open Sans" panose="020B0604020202020204" charset="0"/>
            </a:rPr>
            <a:t>Investment in and from IFSC</a:t>
          </a:r>
        </a:p>
      </dgm:t>
    </dgm:pt>
    <dgm:pt modelId="{68AA7E3F-786F-4C0E-9386-45534A6ED631}" type="parTrans" cxnId="{8EAA2759-E05F-4B78-9439-886CEC32A254}">
      <dgm:prSet/>
      <dgm:spPr/>
    </dgm:pt>
    <dgm:pt modelId="{6C8B7778-7E5C-43EC-B59D-6307EB75F3B0}" type="sibTrans" cxnId="{8EAA2759-E05F-4B78-9439-886CEC32A254}">
      <dgm:prSet/>
      <dgm:spPr/>
    </dgm:pt>
    <dgm:pt modelId="{D3D2DC82-537B-4AE7-8FDB-DD55D0B0AE6E}" type="pres">
      <dgm:prSet presAssocID="{950A3F79-9C91-485C-AED2-835F369F269C}" presName="Name0" presStyleCnt="0">
        <dgm:presLayoutVars>
          <dgm:dir/>
          <dgm:animLvl val="lvl"/>
          <dgm:resizeHandles val="exact"/>
        </dgm:presLayoutVars>
      </dgm:prSet>
      <dgm:spPr/>
    </dgm:pt>
    <dgm:pt modelId="{63992ADB-314D-4582-9DF2-B9614DA4F26F}" type="pres">
      <dgm:prSet presAssocID="{D7A6C67A-4140-46F1-956C-CD2DF2C69192}" presName="linNode" presStyleCnt="0"/>
      <dgm:spPr/>
    </dgm:pt>
    <dgm:pt modelId="{0511DBAC-C440-4E39-947E-03ABE4557D8A}" type="pres">
      <dgm:prSet presAssocID="{D7A6C67A-4140-46F1-956C-CD2DF2C69192}" presName="parentText" presStyleLbl="node1" presStyleIdx="0" presStyleCnt="3" custScaleX="86139">
        <dgm:presLayoutVars>
          <dgm:chMax val="1"/>
          <dgm:bulletEnabled val="1"/>
        </dgm:presLayoutVars>
      </dgm:prSet>
      <dgm:spPr/>
    </dgm:pt>
    <dgm:pt modelId="{C61906D5-8FE8-4C34-A36D-DA342612A3BE}" type="pres">
      <dgm:prSet presAssocID="{D7A6C67A-4140-46F1-956C-CD2DF2C69192}" presName="descendantText" presStyleLbl="alignAccFollowNode1" presStyleIdx="0" presStyleCnt="3" custScaleX="102238">
        <dgm:presLayoutVars>
          <dgm:bulletEnabled val="1"/>
        </dgm:presLayoutVars>
      </dgm:prSet>
      <dgm:spPr/>
    </dgm:pt>
    <dgm:pt modelId="{A8E46981-C381-4139-AB0C-C0F393A8F971}" type="pres">
      <dgm:prSet presAssocID="{D25173C5-F6AD-40A0-8200-E3FB2EC2BFCF}" presName="sp" presStyleCnt="0"/>
      <dgm:spPr/>
    </dgm:pt>
    <dgm:pt modelId="{4F1C8FAF-3690-466B-9A05-9322BA084542}" type="pres">
      <dgm:prSet presAssocID="{CBA4E99A-29E7-48B1-B315-F270D22B8E04}" presName="linNode" presStyleCnt="0"/>
      <dgm:spPr/>
    </dgm:pt>
    <dgm:pt modelId="{E62C0DE9-5DED-4509-BAAE-A7A01114611C}" type="pres">
      <dgm:prSet presAssocID="{CBA4E99A-29E7-48B1-B315-F270D22B8E04}" presName="parentText" presStyleLbl="node1" presStyleIdx="1" presStyleCnt="3" custScaleX="86139">
        <dgm:presLayoutVars>
          <dgm:chMax val="1"/>
          <dgm:bulletEnabled val="1"/>
        </dgm:presLayoutVars>
      </dgm:prSet>
      <dgm:spPr/>
    </dgm:pt>
    <dgm:pt modelId="{158042F8-2ABC-41AD-897B-0FAA5CDAAD9A}" type="pres">
      <dgm:prSet presAssocID="{CBA4E99A-29E7-48B1-B315-F270D22B8E04}" presName="descendantText" presStyleLbl="alignAccFollowNode1" presStyleIdx="1" presStyleCnt="3" custScaleX="102238">
        <dgm:presLayoutVars>
          <dgm:bulletEnabled val="1"/>
        </dgm:presLayoutVars>
      </dgm:prSet>
      <dgm:spPr/>
    </dgm:pt>
    <dgm:pt modelId="{F9418456-639B-4C28-A124-86AAD8A14DC8}" type="pres">
      <dgm:prSet presAssocID="{F8A10BB8-4D4E-434B-94BD-B11DE2259FB3}" presName="sp" presStyleCnt="0"/>
      <dgm:spPr/>
    </dgm:pt>
    <dgm:pt modelId="{55BF5017-755C-4A02-A41E-D5083846AB12}" type="pres">
      <dgm:prSet presAssocID="{E7A2E6CE-223A-483D-880E-BCD3630EF544}" presName="linNode" presStyleCnt="0"/>
      <dgm:spPr/>
    </dgm:pt>
    <dgm:pt modelId="{B44C3E84-D3A9-4B76-9B5F-3B2A706E8F8F}" type="pres">
      <dgm:prSet presAssocID="{E7A2E6CE-223A-483D-880E-BCD3630EF544}" presName="parentText" presStyleLbl="node1" presStyleIdx="2" presStyleCnt="3" custScaleX="86139">
        <dgm:presLayoutVars>
          <dgm:chMax val="1"/>
          <dgm:bulletEnabled val="1"/>
        </dgm:presLayoutVars>
      </dgm:prSet>
      <dgm:spPr/>
    </dgm:pt>
    <dgm:pt modelId="{B32809D4-A17D-4AE6-806C-3ED1FF241DB9}" type="pres">
      <dgm:prSet presAssocID="{E7A2E6CE-223A-483D-880E-BCD3630EF544}" presName="descendantText" presStyleLbl="alignAccFollowNode1" presStyleIdx="2" presStyleCnt="3" custScaleX="102238" custLinFactNeighborX="-1795" custLinFactNeighborY="-5316">
        <dgm:presLayoutVars>
          <dgm:bulletEnabled val="1"/>
        </dgm:presLayoutVars>
      </dgm:prSet>
      <dgm:spPr/>
    </dgm:pt>
  </dgm:ptLst>
  <dgm:cxnLst>
    <dgm:cxn modelId="{7FCE5608-50AB-4035-89D0-68EFD80FEF47}" srcId="{950A3F79-9C91-485C-AED2-835F369F269C}" destId="{E7A2E6CE-223A-483D-880E-BCD3630EF544}" srcOrd="2" destOrd="0" parTransId="{BB4E15BD-E06F-4A09-B760-1E2E56918892}" sibTransId="{5BCA93BE-D8DC-433F-838B-5BBCEB482BD5}"/>
    <dgm:cxn modelId="{E5A24D16-A55C-4A28-B03A-D48DC230A44C}" srcId="{CBA4E99A-29E7-48B1-B315-F270D22B8E04}" destId="{6616CAF3-4DF9-41BE-AD01-275650072F6A}" srcOrd="2" destOrd="0" parTransId="{5368A6E7-032A-4523-B8A8-FCF64AA22505}" sibTransId="{DA7A1393-669C-4986-B8E5-221890DAAED5}"/>
    <dgm:cxn modelId="{CA24D666-187A-4B75-98CE-754E885D9865}" srcId="{950A3F79-9C91-485C-AED2-835F369F269C}" destId="{D7A6C67A-4140-46F1-956C-CD2DF2C69192}" srcOrd="0" destOrd="0" parTransId="{1E2DC756-A0BA-42CF-9EA9-21A9BC91E169}" sibTransId="{D25173C5-F6AD-40A0-8200-E3FB2EC2BFCF}"/>
    <dgm:cxn modelId="{9BA8626D-9285-46C8-9C3A-6A88649FF573}" srcId="{D7A6C67A-4140-46F1-956C-CD2DF2C69192}" destId="{94701E15-82ED-441D-A699-9CFFDBA296C3}" srcOrd="0" destOrd="0" parTransId="{C42EA35E-50B7-4CCB-897D-33C5225E9A98}" sibTransId="{82BBF962-6B47-4CA9-902C-2DABA5BB648E}"/>
    <dgm:cxn modelId="{2CBB224E-9BC6-47E7-AB21-49C212F199F3}" type="presOf" srcId="{94701E15-82ED-441D-A699-9CFFDBA296C3}" destId="{C61906D5-8FE8-4C34-A36D-DA342612A3BE}" srcOrd="0" destOrd="0" presId="urn:microsoft.com/office/officeart/2005/8/layout/vList5"/>
    <dgm:cxn modelId="{9CF47D75-EA26-4F5D-83EC-023D74F6EC64}" type="presOf" srcId="{CBA4E99A-29E7-48B1-B315-F270D22B8E04}" destId="{E62C0DE9-5DED-4509-BAAE-A7A01114611C}" srcOrd="0" destOrd="0" presId="urn:microsoft.com/office/officeart/2005/8/layout/vList5"/>
    <dgm:cxn modelId="{DFF98E76-7D39-402A-9F93-DA4460329534}" type="presOf" srcId="{77E67C4F-61C6-4798-8023-AAA8B847C7B7}" destId="{C61906D5-8FE8-4C34-A36D-DA342612A3BE}" srcOrd="0" destOrd="1" presId="urn:microsoft.com/office/officeart/2005/8/layout/vList5"/>
    <dgm:cxn modelId="{8EAA2759-E05F-4B78-9439-886CEC32A254}" srcId="{E7A2E6CE-223A-483D-880E-BCD3630EF544}" destId="{B80F8FF1-A918-4523-A31C-28A3DC1A58FE}" srcOrd="1" destOrd="0" parTransId="{68AA7E3F-786F-4C0E-9386-45534A6ED631}" sibTransId="{6C8B7778-7E5C-43EC-B59D-6307EB75F3B0}"/>
    <dgm:cxn modelId="{BB1CA67C-1B67-4E01-82C6-E172104F1D6E}" type="presOf" srcId="{6616CAF3-4DF9-41BE-AD01-275650072F6A}" destId="{158042F8-2ABC-41AD-897B-0FAA5CDAAD9A}" srcOrd="0" destOrd="2" presId="urn:microsoft.com/office/officeart/2005/8/layout/vList5"/>
    <dgm:cxn modelId="{F3399F87-CAD9-4CE4-B334-45642A451823}" type="presOf" srcId="{D7A6C67A-4140-46F1-956C-CD2DF2C69192}" destId="{0511DBAC-C440-4E39-947E-03ABE4557D8A}" srcOrd="0" destOrd="0" presId="urn:microsoft.com/office/officeart/2005/8/layout/vList5"/>
    <dgm:cxn modelId="{18B1ECA0-EA42-4B2C-8690-30E55697FEE9}" type="presOf" srcId="{B80F8FF1-A918-4523-A31C-28A3DC1A58FE}" destId="{B32809D4-A17D-4AE6-806C-3ED1FF241DB9}" srcOrd="0" destOrd="1" presId="urn:microsoft.com/office/officeart/2005/8/layout/vList5"/>
    <dgm:cxn modelId="{D7FB2EA6-A431-45D7-A7C0-937648B9D0EB}" srcId="{CBA4E99A-29E7-48B1-B315-F270D22B8E04}" destId="{25347A9A-E1B1-463C-9FC9-A6CE09FB9939}" srcOrd="0" destOrd="0" parTransId="{F723ED48-920D-4CA7-B552-6B5428E73A09}" sibTransId="{FB391903-BF4E-4C01-B9D8-FB17FA8BA784}"/>
    <dgm:cxn modelId="{A24AE0AA-B19F-48ED-8F57-F5B90D3FB38E}" type="presOf" srcId="{7E5FF858-D4C3-41CD-95C6-45EDC71F5915}" destId="{B32809D4-A17D-4AE6-806C-3ED1FF241DB9}" srcOrd="0" destOrd="2" presId="urn:microsoft.com/office/officeart/2005/8/layout/vList5"/>
    <dgm:cxn modelId="{7C1A6BB6-DB6C-4598-95BD-04BC58E91DFC}" type="presOf" srcId="{B6C6EFF1-1349-4D92-ACDB-71F6624AE70F}" destId="{C61906D5-8FE8-4C34-A36D-DA342612A3BE}" srcOrd="0" destOrd="2" presId="urn:microsoft.com/office/officeart/2005/8/layout/vList5"/>
    <dgm:cxn modelId="{AA7293B7-1AAA-4B3F-97D8-3F936175594A}" srcId="{D7A6C67A-4140-46F1-956C-CD2DF2C69192}" destId="{77E67C4F-61C6-4798-8023-AAA8B847C7B7}" srcOrd="1" destOrd="0" parTransId="{7EEB6BC7-3D88-4B9D-98F1-C683D1A3F5A0}" sibTransId="{2F1AB24C-F01D-49B3-9B28-736923BA4AB8}"/>
    <dgm:cxn modelId="{2C7B64BA-A817-46DA-B037-5DCFF5BF22DB}" srcId="{E7A2E6CE-223A-483D-880E-BCD3630EF544}" destId="{7E5FF858-D4C3-41CD-95C6-45EDC71F5915}" srcOrd="2" destOrd="0" parTransId="{E7966F4A-2919-456B-A39B-FB64374DF00F}" sibTransId="{87DDBCCF-5AB7-48B9-A3C3-D3E0EEC2DD3D}"/>
    <dgm:cxn modelId="{A2EA02BD-5D6D-4725-8744-A37F95298C50}" srcId="{950A3F79-9C91-485C-AED2-835F369F269C}" destId="{CBA4E99A-29E7-48B1-B315-F270D22B8E04}" srcOrd="1" destOrd="0" parTransId="{F33EF0D7-5D1C-4EC9-8888-38D6DD66912F}" sibTransId="{F8A10BB8-4D4E-434B-94BD-B11DE2259FB3}"/>
    <dgm:cxn modelId="{020B03C3-4CB4-4337-A38D-1CA66D4450EE}" type="presOf" srcId="{528ECDB2-325F-46A8-8AC3-C6D72653ABAB}" destId="{B32809D4-A17D-4AE6-806C-3ED1FF241DB9}" srcOrd="0" destOrd="0" presId="urn:microsoft.com/office/officeart/2005/8/layout/vList5"/>
    <dgm:cxn modelId="{7A03A5C5-D2A1-4D67-B23F-A2F21189E692}" type="presOf" srcId="{25347A9A-E1B1-463C-9FC9-A6CE09FB9939}" destId="{158042F8-2ABC-41AD-897B-0FAA5CDAAD9A}" srcOrd="0" destOrd="0" presId="urn:microsoft.com/office/officeart/2005/8/layout/vList5"/>
    <dgm:cxn modelId="{91D694E4-E753-419A-A36E-C2A93183C059}" type="presOf" srcId="{E7A2E6CE-223A-483D-880E-BCD3630EF544}" destId="{B44C3E84-D3A9-4B76-9B5F-3B2A706E8F8F}" srcOrd="0" destOrd="0" presId="urn:microsoft.com/office/officeart/2005/8/layout/vList5"/>
    <dgm:cxn modelId="{13FA25E6-F590-4840-94ED-94C2CC92A1C8}" srcId="{E7A2E6CE-223A-483D-880E-BCD3630EF544}" destId="{528ECDB2-325F-46A8-8AC3-C6D72653ABAB}" srcOrd="0" destOrd="0" parTransId="{D1595B4F-1DD3-4E5D-8040-696590BF8D95}" sibTransId="{D899152E-6A8B-470E-92E1-5F6A3B53C961}"/>
    <dgm:cxn modelId="{2590D8EA-717C-40F6-BBBD-5F7BF476E72D}" srcId="{D7A6C67A-4140-46F1-956C-CD2DF2C69192}" destId="{B6C6EFF1-1349-4D92-ACDB-71F6624AE70F}" srcOrd="2" destOrd="0" parTransId="{305E404E-505B-4CF2-9B70-EE47EE027640}" sibTransId="{AC2A4547-7C80-4EEA-820F-AD7E5D470A13}"/>
    <dgm:cxn modelId="{4C3BFAEE-27C9-4851-BC3A-8DC0507884A9}" type="presOf" srcId="{FFA748A8-0603-44B2-B021-D5E3F756B45F}" destId="{158042F8-2ABC-41AD-897B-0FAA5CDAAD9A}" srcOrd="0" destOrd="1" presId="urn:microsoft.com/office/officeart/2005/8/layout/vList5"/>
    <dgm:cxn modelId="{A26A9CFB-FE77-4CD7-A432-6AB27B970102}" srcId="{CBA4E99A-29E7-48B1-B315-F270D22B8E04}" destId="{FFA748A8-0603-44B2-B021-D5E3F756B45F}" srcOrd="1" destOrd="0" parTransId="{CAD507EE-39D7-4177-9FF5-7B523C0D87F9}" sibTransId="{BB863550-C0A4-485E-B5A9-814DCFAB48DF}"/>
    <dgm:cxn modelId="{9BEDC3FF-B084-4C0B-9EEE-19C32C742AE4}" type="presOf" srcId="{950A3F79-9C91-485C-AED2-835F369F269C}" destId="{D3D2DC82-537B-4AE7-8FDB-DD55D0B0AE6E}" srcOrd="0" destOrd="0" presId="urn:microsoft.com/office/officeart/2005/8/layout/vList5"/>
    <dgm:cxn modelId="{3BA58DC5-0B5A-41C6-A694-2823D56DE839}" type="presParOf" srcId="{D3D2DC82-537B-4AE7-8FDB-DD55D0B0AE6E}" destId="{63992ADB-314D-4582-9DF2-B9614DA4F26F}" srcOrd="0" destOrd="0" presId="urn:microsoft.com/office/officeart/2005/8/layout/vList5"/>
    <dgm:cxn modelId="{CF206539-E706-4B78-B47C-BB95AC334991}" type="presParOf" srcId="{63992ADB-314D-4582-9DF2-B9614DA4F26F}" destId="{0511DBAC-C440-4E39-947E-03ABE4557D8A}" srcOrd="0" destOrd="0" presId="urn:microsoft.com/office/officeart/2005/8/layout/vList5"/>
    <dgm:cxn modelId="{0DD67DEF-7039-477A-ADE6-EF2982FC04E8}" type="presParOf" srcId="{63992ADB-314D-4582-9DF2-B9614DA4F26F}" destId="{C61906D5-8FE8-4C34-A36D-DA342612A3BE}" srcOrd="1" destOrd="0" presId="urn:microsoft.com/office/officeart/2005/8/layout/vList5"/>
    <dgm:cxn modelId="{3892A8DB-E30F-4EF2-B9D7-BF40651A7308}" type="presParOf" srcId="{D3D2DC82-537B-4AE7-8FDB-DD55D0B0AE6E}" destId="{A8E46981-C381-4139-AB0C-C0F393A8F971}" srcOrd="1" destOrd="0" presId="urn:microsoft.com/office/officeart/2005/8/layout/vList5"/>
    <dgm:cxn modelId="{69A5844C-B0CF-44DC-831A-782FA6612274}" type="presParOf" srcId="{D3D2DC82-537B-4AE7-8FDB-DD55D0B0AE6E}" destId="{4F1C8FAF-3690-466B-9A05-9322BA084542}" srcOrd="2" destOrd="0" presId="urn:microsoft.com/office/officeart/2005/8/layout/vList5"/>
    <dgm:cxn modelId="{791035A0-0DBE-41FD-9DDC-A3BD0820FA13}" type="presParOf" srcId="{4F1C8FAF-3690-466B-9A05-9322BA084542}" destId="{E62C0DE9-5DED-4509-BAAE-A7A01114611C}" srcOrd="0" destOrd="0" presId="urn:microsoft.com/office/officeart/2005/8/layout/vList5"/>
    <dgm:cxn modelId="{2FED3D33-AB75-4AAA-BDA2-6179EFC80F40}" type="presParOf" srcId="{4F1C8FAF-3690-466B-9A05-9322BA084542}" destId="{158042F8-2ABC-41AD-897B-0FAA5CDAAD9A}" srcOrd="1" destOrd="0" presId="urn:microsoft.com/office/officeart/2005/8/layout/vList5"/>
    <dgm:cxn modelId="{9B7D3242-C305-4902-AF33-17DB5BF893E9}" type="presParOf" srcId="{D3D2DC82-537B-4AE7-8FDB-DD55D0B0AE6E}" destId="{F9418456-639B-4C28-A124-86AAD8A14DC8}" srcOrd="3" destOrd="0" presId="urn:microsoft.com/office/officeart/2005/8/layout/vList5"/>
    <dgm:cxn modelId="{B1950D21-1D76-426B-A3A5-A7AEC898FA66}" type="presParOf" srcId="{D3D2DC82-537B-4AE7-8FDB-DD55D0B0AE6E}" destId="{55BF5017-755C-4A02-A41E-D5083846AB12}" srcOrd="4" destOrd="0" presId="urn:microsoft.com/office/officeart/2005/8/layout/vList5"/>
    <dgm:cxn modelId="{F2BC0088-C2E3-4871-8BBC-E4A40CB784E2}" type="presParOf" srcId="{55BF5017-755C-4A02-A41E-D5083846AB12}" destId="{B44C3E84-D3A9-4B76-9B5F-3B2A706E8F8F}" srcOrd="0" destOrd="0" presId="urn:microsoft.com/office/officeart/2005/8/layout/vList5"/>
    <dgm:cxn modelId="{44B7C00E-1DCB-45C0-88F3-D5911B1F94D5}" type="presParOf" srcId="{55BF5017-755C-4A02-A41E-D5083846AB12}" destId="{B32809D4-A17D-4AE6-806C-3ED1FF241DB9}"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A3F79-9C91-485C-AED2-835F369F269C}"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D7A6C67A-4140-46F1-956C-CD2DF2C69192}">
      <dgm:prSet phldrT="[Text]"/>
      <dgm:spPr>
        <a:solidFill>
          <a:srgbClr val="002060"/>
        </a:solidFill>
        <a:ln>
          <a:solidFill>
            <a:schemeClr val="bg1"/>
          </a:solidFill>
        </a:ln>
      </dgm:spPr>
      <dgm:t>
        <a:bodyPr/>
        <a:lstStyle/>
        <a:p>
          <a:r>
            <a:rPr lang="en-US" u="sng" dirty="0">
              <a:solidFill>
                <a:schemeClr val="bg1"/>
              </a:solidFill>
              <a:latin typeface="Economica" panose="020B0604020202020204" charset="0"/>
            </a:rPr>
            <a:t>P</a:t>
          </a:r>
          <a:r>
            <a:rPr lang="en-US" sz="3800" dirty="0">
              <a:solidFill>
                <a:schemeClr val="bg1"/>
              </a:solidFill>
              <a:latin typeface="Economica" panose="020B0604020202020204" charset="0"/>
            </a:rPr>
            <a:t>rohibit</a:t>
          </a:r>
        </a:p>
      </dgm:t>
    </dgm:pt>
    <dgm:pt modelId="{1E2DC756-A0BA-42CF-9EA9-21A9BC91E169}" type="parTrans" cxnId="{CA24D666-187A-4B75-98CE-754E885D9865}">
      <dgm:prSet/>
      <dgm:spPr/>
      <dgm:t>
        <a:bodyPr/>
        <a:lstStyle/>
        <a:p>
          <a:endParaRPr lang="en-US"/>
        </a:p>
      </dgm:t>
    </dgm:pt>
    <dgm:pt modelId="{D25173C5-F6AD-40A0-8200-E3FB2EC2BFCF}" type="sibTrans" cxnId="{CA24D666-187A-4B75-98CE-754E885D9865}">
      <dgm:prSet/>
      <dgm:spPr/>
      <dgm:t>
        <a:bodyPr/>
        <a:lstStyle/>
        <a:p>
          <a:endParaRPr lang="en-US"/>
        </a:p>
      </dgm:t>
    </dgm:pt>
    <dgm:pt modelId="{94701E15-82ED-441D-A699-9CFFDBA296C3}">
      <dgm:prSet phldrT="[Text]" custT="1"/>
      <dgm:spPr>
        <a:solidFill>
          <a:schemeClr val="tx2"/>
        </a:solidFill>
        <a:ln>
          <a:solidFill>
            <a:schemeClr val="bg1"/>
          </a:solidFill>
        </a:ln>
      </dgm:spPr>
      <dgm:t>
        <a:bodyPr/>
        <a:lstStyle/>
        <a:p>
          <a:r>
            <a:rPr lang="en-GB" sz="1600" b="1" u="sng" dirty="0">
              <a:latin typeface="Economica" panose="020B0604020202020204" charset="0"/>
            </a:rPr>
            <a:t>S. 3</a:t>
          </a:r>
          <a:r>
            <a:rPr lang="en-GB" sz="1600" dirty="0">
              <a:latin typeface="Economica" panose="020B0604020202020204" charset="0"/>
            </a:rPr>
            <a:t> - Restrictions on </a:t>
          </a:r>
          <a:r>
            <a:rPr lang="en-GB" sz="1600" b="1" u="sng" dirty="0">
              <a:latin typeface="Economica" panose="020B0604020202020204" charset="0"/>
            </a:rPr>
            <a:t>dealing</a:t>
          </a:r>
          <a:r>
            <a:rPr lang="en-GB" sz="1600" dirty="0">
              <a:latin typeface="Economica" panose="020B0604020202020204" charset="0"/>
            </a:rPr>
            <a:t> in foreign exchange, dealing with Non - Residents and </a:t>
          </a:r>
          <a:r>
            <a:rPr lang="en-GB" sz="1600" dirty="0" err="1">
              <a:latin typeface="Economica" panose="020B0604020202020204" charset="0"/>
            </a:rPr>
            <a:t>Hawala</a:t>
          </a:r>
          <a:r>
            <a:rPr lang="en-GB" sz="1600" dirty="0">
              <a:latin typeface="Economica" panose="020B0604020202020204" charset="0"/>
            </a:rPr>
            <a:t> </a:t>
          </a:r>
          <a:r>
            <a:rPr lang="en-US" sz="1600" dirty="0">
              <a:latin typeface="Economica" panose="020B0604020202020204" charset="0"/>
            </a:rPr>
            <a:t>	</a:t>
          </a:r>
        </a:p>
      </dgm:t>
    </dgm:pt>
    <dgm:pt modelId="{C42EA35E-50B7-4CCB-897D-33C5225E9A98}" type="parTrans" cxnId="{9BA8626D-9285-46C8-9C3A-6A88649FF573}">
      <dgm:prSet/>
      <dgm:spPr/>
      <dgm:t>
        <a:bodyPr/>
        <a:lstStyle/>
        <a:p>
          <a:endParaRPr lang="en-US"/>
        </a:p>
      </dgm:t>
    </dgm:pt>
    <dgm:pt modelId="{82BBF962-6B47-4CA9-902C-2DABA5BB648E}" type="sibTrans" cxnId="{9BA8626D-9285-46C8-9C3A-6A88649FF573}">
      <dgm:prSet/>
      <dgm:spPr/>
      <dgm:t>
        <a:bodyPr/>
        <a:lstStyle/>
        <a:p>
          <a:endParaRPr lang="en-US"/>
        </a:p>
      </dgm:t>
    </dgm:pt>
    <dgm:pt modelId="{CBA4E99A-29E7-48B1-B315-F270D22B8E04}">
      <dgm:prSet phldrT="[Text]"/>
      <dgm:spPr>
        <a:solidFill>
          <a:schemeClr val="tx2"/>
        </a:solidFill>
        <a:ln>
          <a:solidFill>
            <a:schemeClr val="bg1"/>
          </a:solidFill>
        </a:ln>
      </dgm:spPr>
      <dgm:t>
        <a:bodyPr/>
        <a:lstStyle/>
        <a:p>
          <a:r>
            <a:rPr lang="en-US" u="sng" dirty="0">
              <a:latin typeface="Economica" panose="020B0604020202020204" charset="0"/>
            </a:rPr>
            <a:t>R</a:t>
          </a:r>
          <a:r>
            <a:rPr lang="en-US" sz="3800" dirty="0">
              <a:latin typeface="Economica" panose="020B0604020202020204" charset="0"/>
            </a:rPr>
            <a:t>elax</a:t>
          </a:r>
        </a:p>
      </dgm:t>
    </dgm:pt>
    <dgm:pt modelId="{F33EF0D7-5D1C-4EC9-8888-38D6DD66912F}" type="parTrans" cxnId="{A2EA02BD-5D6D-4725-8744-A37F95298C50}">
      <dgm:prSet/>
      <dgm:spPr/>
      <dgm:t>
        <a:bodyPr/>
        <a:lstStyle/>
        <a:p>
          <a:endParaRPr lang="en-US"/>
        </a:p>
      </dgm:t>
    </dgm:pt>
    <dgm:pt modelId="{F8A10BB8-4D4E-434B-94BD-B11DE2259FB3}" type="sibTrans" cxnId="{A2EA02BD-5D6D-4725-8744-A37F95298C50}">
      <dgm:prSet/>
      <dgm:spPr/>
      <dgm:t>
        <a:bodyPr/>
        <a:lstStyle/>
        <a:p>
          <a:endParaRPr lang="en-US"/>
        </a:p>
      </dgm:t>
    </dgm:pt>
    <dgm:pt modelId="{25347A9A-E1B1-463C-9FC9-A6CE09FB9939}">
      <dgm:prSet phldrT="[Text]" custT="1"/>
      <dgm:spPr>
        <a:solidFill>
          <a:srgbClr val="002060"/>
        </a:solidFill>
        <a:ln>
          <a:solidFill>
            <a:schemeClr val="bg1"/>
          </a:solidFill>
        </a:ln>
      </dgm:spPr>
      <dgm:t>
        <a:bodyPr/>
        <a:lstStyle/>
        <a:p>
          <a:pPr defTabSz="933450"/>
          <a:r>
            <a:rPr lang="en-GB" sz="1600" b="1" u="sng" dirty="0">
              <a:solidFill>
                <a:schemeClr val="bg1"/>
              </a:solidFill>
              <a:latin typeface="Economica" panose="020B0604020202020204" charset="0"/>
            </a:rPr>
            <a:t>S. 5</a:t>
          </a:r>
          <a:r>
            <a:rPr lang="en-GB" sz="1600" dirty="0">
              <a:solidFill>
                <a:schemeClr val="bg1"/>
              </a:solidFill>
              <a:latin typeface="Economica" panose="020B0604020202020204" charset="0"/>
            </a:rPr>
            <a:t> – Current Account Transactions freely allowed unless prohibited/restricted</a:t>
          </a:r>
          <a:endParaRPr lang="en-US" sz="1600" dirty="0">
            <a:solidFill>
              <a:schemeClr val="bg1"/>
            </a:solidFill>
            <a:latin typeface="Economica" panose="020B0604020202020204" charset="0"/>
          </a:endParaRPr>
        </a:p>
      </dgm:t>
    </dgm:pt>
    <dgm:pt modelId="{F723ED48-920D-4CA7-B552-6B5428E73A09}" type="parTrans" cxnId="{D7FB2EA6-A431-45D7-A7C0-937648B9D0EB}">
      <dgm:prSet/>
      <dgm:spPr/>
      <dgm:t>
        <a:bodyPr/>
        <a:lstStyle/>
        <a:p>
          <a:endParaRPr lang="en-US"/>
        </a:p>
      </dgm:t>
    </dgm:pt>
    <dgm:pt modelId="{FB391903-BF4E-4C01-B9D8-FB17FA8BA784}" type="sibTrans" cxnId="{D7FB2EA6-A431-45D7-A7C0-937648B9D0EB}">
      <dgm:prSet/>
      <dgm:spPr/>
      <dgm:t>
        <a:bodyPr/>
        <a:lstStyle/>
        <a:p>
          <a:endParaRPr lang="en-US"/>
        </a:p>
      </dgm:t>
    </dgm:pt>
    <dgm:pt modelId="{9C959B35-8266-414D-B138-23ECAE848802}">
      <dgm:prSet phldrT="[Text]" custT="1"/>
      <dgm:spPr>
        <a:solidFill>
          <a:srgbClr val="002060"/>
        </a:solidFill>
        <a:ln>
          <a:solidFill>
            <a:schemeClr val="bg1"/>
          </a:solidFill>
        </a:ln>
      </dgm:spPr>
      <dgm:t>
        <a:bodyPr/>
        <a:lstStyle/>
        <a:p>
          <a:pPr defTabSz="711200" rtl="0"/>
          <a:r>
            <a:rPr lang="en-IN" sz="1600" b="1" u="sng" dirty="0">
              <a:solidFill>
                <a:schemeClr val="bg1"/>
              </a:solidFill>
              <a:latin typeface="Economica" panose="020B0604020202020204" charset="0"/>
            </a:rPr>
            <a:t>S. 9</a:t>
          </a:r>
          <a:r>
            <a:rPr lang="en-IN" sz="1600" dirty="0">
              <a:solidFill>
                <a:schemeClr val="bg1"/>
              </a:solidFill>
              <a:latin typeface="Economica" panose="020B0604020202020204" charset="0"/>
            </a:rPr>
            <a:t> – Exemptions from restrictions u/s section 8</a:t>
          </a:r>
          <a:endParaRPr lang="en-US" sz="1600" dirty="0">
            <a:solidFill>
              <a:schemeClr val="bg1"/>
            </a:solidFill>
            <a:latin typeface="Economica" panose="020B0604020202020204" charset="0"/>
          </a:endParaRPr>
        </a:p>
      </dgm:t>
    </dgm:pt>
    <dgm:pt modelId="{E972EF8E-BB6F-4933-88E6-94227A67D3D9}" type="parTrans" cxnId="{DC25EA1A-9B97-409B-9041-F6D89E859337}">
      <dgm:prSet/>
      <dgm:spPr/>
      <dgm:t>
        <a:bodyPr/>
        <a:lstStyle/>
        <a:p>
          <a:endParaRPr lang="en-US"/>
        </a:p>
      </dgm:t>
    </dgm:pt>
    <dgm:pt modelId="{93910C87-B5CB-4C9F-9F03-75570798D2CF}" type="sibTrans" cxnId="{DC25EA1A-9B97-409B-9041-F6D89E859337}">
      <dgm:prSet/>
      <dgm:spPr/>
      <dgm:t>
        <a:bodyPr/>
        <a:lstStyle/>
        <a:p>
          <a:endParaRPr lang="en-US"/>
        </a:p>
      </dgm:t>
    </dgm:pt>
    <dgm:pt modelId="{E7A2E6CE-223A-483D-880E-BCD3630EF544}">
      <dgm:prSet phldrT="[Text]"/>
      <dgm:spPr>
        <a:solidFill>
          <a:srgbClr val="002060"/>
        </a:solidFill>
        <a:ln>
          <a:solidFill>
            <a:schemeClr val="bg1"/>
          </a:solidFill>
        </a:ln>
      </dgm:spPr>
      <dgm:t>
        <a:bodyPr/>
        <a:lstStyle/>
        <a:p>
          <a:r>
            <a:rPr lang="en-US" u="sng" dirty="0">
              <a:solidFill>
                <a:schemeClr val="bg1"/>
              </a:solidFill>
              <a:latin typeface="Economica" panose="020B0604020202020204" charset="0"/>
            </a:rPr>
            <a:t>R</a:t>
          </a:r>
          <a:r>
            <a:rPr lang="en-US" sz="3800" dirty="0">
              <a:solidFill>
                <a:schemeClr val="bg1"/>
              </a:solidFill>
              <a:latin typeface="Economica" panose="020B0604020202020204" charset="0"/>
            </a:rPr>
            <a:t>egulate</a:t>
          </a:r>
        </a:p>
      </dgm:t>
    </dgm:pt>
    <dgm:pt modelId="{BB4E15BD-E06F-4A09-B760-1E2E56918892}" type="parTrans" cxnId="{7FCE5608-50AB-4035-89D0-68EFD80FEF47}">
      <dgm:prSet/>
      <dgm:spPr/>
      <dgm:t>
        <a:bodyPr/>
        <a:lstStyle/>
        <a:p>
          <a:endParaRPr lang="en-US"/>
        </a:p>
      </dgm:t>
    </dgm:pt>
    <dgm:pt modelId="{5BCA93BE-D8DC-433F-838B-5BBCEB482BD5}" type="sibTrans" cxnId="{7FCE5608-50AB-4035-89D0-68EFD80FEF47}">
      <dgm:prSet/>
      <dgm:spPr/>
      <dgm:t>
        <a:bodyPr/>
        <a:lstStyle/>
        <a:p>
          <a:endParaRPr lang="en-US"/>
        </a:p>
      </dgm:t>
    </dgm:pt>
    <dgm:pt modelId="{528ECDB2-325F-46A8-8AC3-C6D72653ABAB}">
      <dgm:prSet phldrT="[Text]" custT="1"/>
      <dgm:spPr>
        <a:solidFill>
          <a:schemeClr val="tx2"/>
        </a:solidFill>
        <a:ln>
          <a:solidFill>
            <a:schemeClr val="bg1"/>
          </a:solidFill>
        </a:ln>
      </dgm:spPr>
      <dgm:t>
        <a:bodyPr/>
        <a:lstStyle/>
        <a:p>
          <a:r>
            <a:rPr lang="en-GB" sz="1600" b="0" u="none" dirty="0">
              <a:latin typeface="Economica" panose="020B0604020202020204" charset="0"/>
            </a:rPr>
            <a:t>Current Account Transaction Rules</a:t>
          </a:r>
          <a:endParaRPr lang="en-US" sz="1600" b="0" u="none" dirty="0">
            <a:latin typeface="Economica" panose="020B0604020202020204" charset="0"/>
          </a:endParaRPr>
        </a:p>
      </dgm:t>
    </dgm:pt>
    <dgm:pt modelId="{D1595B4F-1DD3-4E5D-8040-696590BF8D95}" type="parTrans" cxnId="{13FA25E6-F590-4840-94ED-94C2CC92A1C8}">
      <dgm:prSet/>
      <dgm:spPr/>
      <dgm:t>
        <a:bodyPr/>
        <a:lstStyle/>
        <a:p>
          <a:endParaRPr lang="en-US"/>
        </a:p>
      </dgm:t>
    </dgm:pt>
    <dgm:pt modelId="{D899152E-6A8B-470E-92E1-5F6A3B53C961}" type="sibTrans" cxnId="{13FA25E6-F590-4840-94ED-94C2CC92A1C8}">
      <dgm:prSet/>
      <dgm:spPr/>
      <dgm:t>
        <a:bodyPr/>
        <a:lstStyle/>
        <a:p>
          <a:endParaRPr lang="en-US"/>
        </a:p>
      </dgm:t>
    </dgm:pt>
    <dgm:pt modelId="{FFA748A8-0603-44B2-B021-D5E3F756B45F}">
      <dgm:prSet phldrT="[Text]" custT="1"/>
      <dgm:spPr>
        <a:solidFill>
          <a:srgbClr val="002060"/>
        </a:solidFill>
        <a:ln>
          <a:solidFill>
            <a:schemeClr val="bg1"/>
          </a:solidFill>
        </a:ln>
      </dgm:spPr>
      <dgm:t>
        <a:bodyPr/>
        <a:lstStyle/>
        <a:p>
          <a:pPr defTabSz="711200"/>
          <a:r>
            <a:rPr lang="en" sz="1600" b="1" u="sng" dirty="0">
              <a:solidFill>
                <a:schemeClr val="bg1"/>
              </a:solidFill>
              <a:latin typeface="Economica" panose="020B0604020202020204" charset="0"/>
            </a:rPr>
            <a:t>S. 6</a:t>
          </a:r>
          <a:r>
            <a:rPr lang="en" sz="1600" dirty="0">
              <a:solidFill>
                <a:schemeClr val="bg1"/>
              </a:solidFill>
              <a:latin typeface="Economica" panose="020B0604020202020204" charset="0"/>
            </a:rPr>
            <a:t> - Capital Account Transactions continued to be restricted unless allowed</a:t>
          </a:r>
          <a:endParaRPr lang="en-US" sz="1600" dirty="0">
            <a:solidFill>
              <a:schemeClr val="bg1"/>
            </a:solidFill>
            <a:latin typeface="Economica" panose="020B0604020202020204" charset="0"/>
          </a:endParaRPr>
        </a:p>
      </dgm:t>
    </dgm:pt>
    <dgm:pt modelId="{CAD507EE-39D7-4177-9FF5-7B523C0D87F9}" type="parTrans" cxnId="{A26A9CFB-FE77-4CD7-A432-6AB27B970102}">
      <dgm:prSet/>
      <dgm:spPr/>
      <dgm:t>
        <a:bodyPr/>
        <a:lstStyle/>
        <a:p>
          <a:endParaRPr lang="en-US"/>
        </a:p>
      </dgm:t>
    </dgm:pt>
    <dgm:pt modelId="{BB863550-C0A4-485E-B5A9-814DCFAB48DF}" type="sibTrans" cxnId="{A26A9CFB-FE77-4CD7-A432-6AB27B970102}">
      <dgm:prSet/>
      <dgm:spPr/>
      <dgm:t>
        <a:bodyPr/>
        <a:lstStyle/>
        <a:p>
          <a:endParaRPr lang="en-US"/>
        </a:p>
      </dgm:t>
    </dgm:pt>
    <dgm:pt modelId="{A3906D7E-4098-4F66-913B-01E6FF12E017}">
      <dgm:prSet phldrT="[Text]" custT="1"/>
      <dgm:spPr>
        <a:solidFill>
          <a:schemeClr val="tx2"/>
        </a:solidFill>
        <a:ln>
          <a:solidFill>
            <a:schemeClr val="bg1"/>
          </a:solidFill>
        </a:ln>
      </dgm:spPr>
      <dgm:t>
        <a:bodyPr/>
        <a:lstStyle/>
        <a:p>
          <a:r>
            <a:rPr lang="en-GB" sz="1600" b="0" u="none" dirty="0">
              <a:latin typeface="Economica" panose="020B0604020202020204" charset="0"/>
            </a:rPr>
            <a:t>Capital Account Transactions </a:t>
          </a:r>
          <a:r>
            <a:rPr lang="en-GB" sz="1600" dirty="0">
              <a:latin typeface="Economica" panose="020B0604020202020204" charset="0"/>
            </a:rPr>
            <a:t>Rules &amp; Subject wise regulations</a:t>
          </a:r>
          <a:endParaRPr lang="en-US" sz="1600" dirty="0">
            <a:latin typeface="Economica" panose="020B0604020202020204" charset="0"/>
          </a:endParaRPr>
        </a:p>
      </dgm:t>
    </dgm:pt>
    <dgm:pt modelId="{3427619A-88CE-4AA4-8BB9-ABE615FB3DE7}" type="sibTrans" cxnId="{F822DB13-1C23-4C05-9966-45EAEC0D9456}">
      <dgm:prSet/>
      <dgm:spPr/>
      <dgm:t>
        <a:bodyPr/>
        <a:lstStyle/>
        <a:p>
          <a:endParaRPr lang="en-US"/>
        </a:p>
      </dgm:t>
    </dgm:pt>
    <dgm:pt modelId="{4F66E186-E765-44ED-B3BD-1354F9AD67CD}" type="parTrans" cxnId="{F822DB13-1C23-4C05-9966-45EAEC0D9456}">
      <dgm:prSet/>
      <dgm:spPr/>
      <dgm:t>
        <a:bodyPr/>
        <a:lstStyle/>
        <a:p>
          <a:endParaRPr lang="en-US"/>
        </a:p>
      </dgm:t>
    </dgm:pt>
    <dgm:pt modelId="{77E67C4F-61C6-4798-8023-AAA8B847C7B7}">
      <dgm:prSet phldrT="[Text]" custT="1"/>
      <dgm:spPr>
        <a:solidFill>
          <a:schemeClr val="tx2"/>
        </a:solidFill>
        <a:ln>
          <a:solidFill>
            <a:schemeClr val="bg1"/>
          </a:solidFill>
        </a:ln>
      </dgm:spPr>
      <dgm:t>
        <a:bodyPr/>
        <a:lstStyle/>
        <a:p>
          <a:r>
            <a:rPr lang="en" sz="1600" b="1" u="sng" dirty="0">
              <a:latin typeface="Economica" panose="020B0604020202020204" charset="0"/>
            </a:rPr>
            <a:t>S. 4</a:t>
          </a:r>
          <a:r>
            <a:rPr lang="en" sz="1600" dirty="0">
              <a:latin typeface="Economica" panose="020B0604020202020204" charset="0"/>
            </a:rPr>
            <a:t> - Restrictions on </a:t>
          </a:r>
          <a:r>
            <a:rPr lang="en" sz="1600" b="1" u="sng" dirty="0">
              <a:latin typeface="Economica" panose="020B0604020202020204" charset="0"/>
            </a:rPr>
            <a:t>holding</a:t>
          </a:r>
          <a:r>
            <a:rPr lang="en" sz="1600" dirty="0">
              <a:latin typeface="Economica" panose="020B0604020202020204" charset="0"/>
            </a:rPr>
            <a:t> foreign exchange, asset etc.</a:t>
          </a:r>
          <a:endParaRPr lang="en-US" sz="1600" dirty="0">
            <a:latin typeface="Economica" panose="020B0604020202020204" charset="0"/>
          </a:endParaRPr>
        </a:p>
      </dgm:t>
    </dgm:pt>
    <dgm:pt modelId="{2F1AB24C-F01D-49B3-9B28-736923BA4AB8}" type="sibTrans" cxnId="{AA7293B7-1AAA-4B3F-97D8-3F936175594A}">
      <dgm:prSet/>
      <dgm:spPr/>
      <dgm:t>
        <a:bodyPr/>
        <a:lstStyle/>
        <a:p>
          <a:endParaRPr lang="en-US"/>
        </a:p>
      </dgm:t>
    </dgm:pt>
    <dgm:pt modelId="{7EEB6BC7-3D88-4B9D-98F1-C683D1A3F5A0}" type="parTrans" cxnId="{AA7293B7-1AAA-4B3F-97D8-3F936175594A}">
      <dgm:prSet/>
      <dgm:spPr/>
      <dgm:t>
        <a:bodyPr/>
        <a:lstStyle/>
        <a:p>
          <a:endParaRPr lang="en-US"/>
        </a:p>
      </dgm:t>
    </dgm:pt>
    <dgm:pt modelId="{B6C6EFF1-1349-4D92-ACDB-71F6624AE70F}">
      <dgm:prSet phldrT="[Text]" custT="1"/>
      <dgm:spPr>
        <a:solidFill>
          <a:schemeClr val="tx2"/>
        </a:solidFill>
        <a:ln>
          <a:solidFill>
            <a:schemeClr val="bg1"/>
          </a:solidFill>
        </a:ln>
      </dgm:spPr>
      <dgm:t>
        <a:bodyPr/>
        <a:lstStyle/>
        <a:p>
          <a:r>
            <a:rPr lang="en-GB" sz="1600" b="1" u="sng" dirty="0">
              <a:latin typeface="Economica" panose="020B0604020202020204" charset="0"/>
            </a:rPr>
            <a:t>S. 8</a:t>
          </a:r>
          <a:r>
            <a:rPr lang="en-GB" sz="1600" dirty="0">
              <a:latin typeface="Economica" panose="020B0604020202020204" charset="0"/>
            </a:rPr>
            <a:t> - Restrictions on earning and keeping assets outside</a:t>
          </a:r>
          <a:endParaRPr lang="en-US" sz="1600" dirty="0">
            <a:latin typeface="Economica" panose="020B0604020202020204" charset="0"/>
          </a:endParaRPr>
        </a:p>
      </dgm:t>
    </dgm:pt>
    <dgm:pt modelId="{AC2A4547-7C80-4EEA-820F-AD7E5D470A13}" type="sibTrans" cxnId="{2590D8EA-717C-40F6-BBBD-5F7BF476E72D}">
      <dgm:prSet/>
      <dgm:spPr/>
      <dgm:t>
        <a:bodyPr/>
        <a:lstStyle/>
        <a:p>
          <a:endParaRPr lang="en-US"/>
        </a:p>
      </dgm:t>
    </dgm:pt>
    <dgm:pt modelId="{305E404E-505B-4CF2-9B70-EE47EE027640}" type="parTrans" cxnId="{2590D8EA-717C-40F6-BBBD-5F7BF476E72D}">
      <dgm:prSet/>
      <dgm:spPr/>
      <dgm:t>
        <a:bodyPr/>
        <a:lstStyle/>
        <a:p>
          <a:endParaRPr lang="en-US"/>
        </a:p>
      </dgm:t>
    </dgm:pt>
    <dgm:pt modelId="{4B57EE12-40ED-460F-9568-7C703C98F936}">
      <dgm:prSet phldrT="[Text]" custT="1"/>
      <dgm:spPr>
        <a:solidFill>
          <a:schemeClr val="tx2"/>
        </a:solidFill>
        <a:ln>
          <a:solidFill>
            <a:schemeClr val="bg1"/>
          </a:solidFill>
        </a:ln>
      </dgm:spPr>
      <dgm:t>
        <a:bodyPr/>
        <a:lstStyle/>
        <a:p>
          <a:r>
            <a:rPr lang="en-US" sz="1600" dirty="0">
              <a:latin typeface="Economica" panose="020B0604020202020204" charset="0"/>
            </a:rPr>
            <a:t>Administrative provisions and Rules (Section 10,11,13,15,37A, 46, 47 </a:t>
          </a:r>
          <a:r>
            <a:rPr lang="en-US" sz="1600" dirty="0" err="1">
              <a:latin typeface="Economica" panose="020B0604020202020204" charset="0"/>
            </a:rPr>
            <a:t>etc</a:t>
          </a:r>
          <a:r>
            <a:rPr lang="en-US" sz="1600" dirty="0">
              <a:latin typeface="Economica" panose="020B0604020202020204" charset="0"/>
            </a:rPr>
            <a:t>) </a:t>
          </a:r>
        </a:p>
      </dgm:t>
    </dgm:pt>
    <dgm:pt modelId="{E8044BC8-1AF5-4E09-9E3B-1B800FED9A52}" type="parTrans" cxnId="{FF671636-220C-4BD3-8AD4-EE87D7726F90}">
      <dgm:prSet/>
      <dgm:spPr/>
      <dgm:t>
        <a:bodyPr/>
        <a:lstStyle/>
        <a:p>
          <a:endParaRPr lang="en-US"/>
        </a:p>
      </dgm:t>
    </dgm:pt>
    <dgm:pt modelId="{DC3B9AA3-F606-4087-BC34-2E3B220FE578}" type="sibTrans" cxnId="{FF671636-220C-4BD3-8AD4-EE87D7726F90}">
      <dgm:prSet/>
      <dgm:spPr/>
      <dgm:t>
        <a:bodyPr/>
        <a:lstStyle/>
        <a:p>
          <a:endParaRPr lang="en-US"/>
        </a:p>
      </dgm:t>
    </dgm:pt>
    <dgm:pt modelId="{D3D2DC82-537B-4AE7-8FDB-DD55D0B0AE6E}" type="pres">
      <dgm:prSet presAssocID="{950A3F79-9C91-485C-AED2-835F369F269C}" presName="Name0" presStyleCnt="0">
        <dgm:presLayoutVars>
          <dgm:dir/>
          <dgm:animLvl val="lvl"/>
          <dgm:resizeHandles val="exact"/>
        </dgm:presLayoutVars>
      </dgm:prSet>
      <dgm:spPr/>
    </dgm:pt>
    <dgm:pt modelId="{63992ADB-314D-4582-9DF2-B9614DA4F26F}" type="pres">
      <dgm:prSet presAssocID="{D7A6C67A-4140-46F1-956C-CD2DF2C69192}" presName="linNode" presStyleCnt="0"/>
      <dgm:spPr/>
    </dgm:pt>
    <dgm:pt modelId="{0511DBAC-C440-4E39-947E-03ABE4557D8A}" type="pres">
      <dgm:prSet presAssocID="{D7A6C67A-4140-46F1-956C-CD2DF2C69192}" presName="parentText" presStyleLbl="node1" presStyleIdx="0" presStyleCnt="3" custLinFactNeighborY="-151">
        <dgm:presLayoutVars>
          <dgm:chMax val="1"/>
          <dgm:bulletEnabled val="1"/>
        </dgm:presLayoutVars>
      </dgm:prSet>
      <dgm:spPr/>
    </dgm:pt>
    <dgm:pt modelId="{C61906D5-8FE8-4C34-A36D-DA342612A3BE}" type="pres">
      <dgm:prSet presAssocID="{D7A6C67A-4140-46F1-956C-CD2DF2C69192}" presName="descendantText" presStyleLbl="alignAccFollowNode1" presStyleIdx="0" presStyleCnt="3" custLinFactNeighborY="87">
        <dgm:presLayoutVars>
          <dgm:bulletEnabled val="1"/>
        </dgm:presLayoutVars>
      </dgm:prSet>
      <dgm:spPr/>
    </dgm:pt>
    <dgm:pt modelId="{A8E46981-C381-4139-AB0C-C0F393A8F971}" type="pres">
      <dgm:prSet presAssocID="{D25173C5-F6AD-40A0-8200-E3FB2EC2BFCF}" presName="sp" presStyleCnt="0"/>
      <dgm:spPr/>
    </dgm:pt>
    <dgm:pt modelId="{4F1C8FAF-3690-466B-9A05-9322BA084542}" type="pres">
      <dgm:prSet presAssocID="{CBA4E99A-29E7-48B1-B315-F270D22B8E04}" presName="linNode" presStyleCnt="0"/>
      <dgm:spPr/>
    </dgm:pt>
    <dgm:pt modelId="{E62C0DE9-5DED-4509-BAAE-A7A01114611C}" type="pres">
      <dgm:prSet presAssocID="{CBA4E99A-29E7-48B1-B315-F270D22B8E04}" presName="parentText" presStyleLbl="node1" presStyleIdx="1" presStyleCnt="3" custLinFactNeighborY="70">
        <dgm:presLayoutVars>
          <dgm:chMax val="1"/>
          <dgm:bulletEnabled val="1"/>
        </dgm:presLayoutVars>
      </dgm:prSet>
      <dgm:spPr/>
    </dgm:pt>
    <dgm:pt modelId="{158042F8-2ABC-41AD-897B-0FAA5CDAAD9A}" type="pres">
      <dgm:prSet presAssocID="{CBA4E99A-29E7-48B1-B315-F270D22B8E04}" presName="descendantText" presStyleLbl="alignAccFollowNode1" presStyleIdx="1" presStyleCnt="3" custScaleY="99005" custLinFactNeighborY="-190">
        <dgm:presLayoutVars>
          <dgm:bulletEnabled val="1"/>
        </dgm:presLayoutVars>
      </dgm:prSet>
      <dgm:spPr/>
    </dgm:pt>
    <dgm:pt modelId="{F9418456-639B-4C28-A124-86AAD8A14DC8}" type="pres">
      <dgm:prSet presAssocID="{F8A10BB8-4D4E-434B-94BD-B11DE2259FB3}" presName="sp" presStyleCnt="0"/>
      <dgm:spPr/>
    </dgm:pt>
    <dgm:pt modelId="{55BF5017-755C-4A02-A41E-D5083846AB12}" type="pres">
      <dgm:prSet presAssocID="{E7A2E6CE-223A-483D-880E-BCD3630EF544}" presName="linNode" presStyleCnt="0"/>
      <dgm:spPr/>
    </dgm:pt>
    <dgm:pt modelId="{B44C3E84-D3A9-4B76-9B5F-3B2A706E8F8F}" type="pres">
      <dgm:prSet presAssocID="{E7A2E6CE-223A-483D-880E-BCD3630EF544}" presName="parentText" presStyleLbl="node1" presStyleIdx="2" presStyleCnt="3" custLinFactNeighborY="70">
        <dgm:presLayoutVars>
          <dgm:chMax val="1"/>
          <dgm:bulletEnabled val="1"/>
        </dgm:presLayoutVars>
      </dgm:prSet>
      <dgm:spPr/>
    </dgm:pt>
    <dgm:pt modelId="{B32809D4-A17D-4AE6-806C-3ED1FF241DB9}" type="pres">
      <dgm:prSet presAssocID="{E7A2E6CE-223A-483D-880E-BCD3630EF544}" presName="descendantText" presStyleLbl="alignAccFollowNode1" presStyleIdx="2" presStyleCnt="3" custLinFactNeighborY="87">
        <dgm:presLayoutVars>
          <dgm:bulletEnabled val="1"/>
        </dgm:presLayoutVars>
      </dgm:prSet>
      <dgm:spPr/>
    </dgm:pt>
  </dgm:ptLst>
  <dgm:cxnLst>
    <dgm:cxn modelId="{7FCE5608-50AB-4035-89D0-68EFD80FEF47}" srcId="{950A3F79-9C91-485C-AED2-835F369F269C}" destId="{E7A2E6CE-223A-483D-880E-BCD3630EF544}" srcOrd="2" destOrd="0" parTransId="{BB4E15BD-E06F-4A09-B760-1E2E56918892}" sibTransId="{5BCA93BE-D8DC-433F-838B-5BBCEB482BD5}"/>
    <dgm:cxn modelId="{7E63730B-D1F7-4F47-B33F-9677BD542FE8}" type="presOf" srcId="{A3906D7E-4098-4F66-913B-01E6FF12E017}" destId="{B32809D4-A17D-4AE6-806C-3ED1FF241DB9}" srcOrd="0" destOrd="1" presId="urn:microsoft.com/office/officeart/2005/8/layout/vList5"/>
    <dgm:cxn modelId="{F822DB13-1C23-4C05-9966-45EAEC0D9456}" srcId="{E7A2E6CE-223A-483D-880E-BCD3630EF544}" destId="{A3906D7E-4098-4F66-913B-01E6FF12E017}" srcOrd="1" destOrd="0" parTransId="{4F66E186-E765-44ED-B3BD-1354F9AD67CD}" sibTransId="{3427619A-88CE-4AA4-8BB9-ABE615FB3DE7}"/>
    <dgm:cxn modelId="{DC25EA1A-9B97-409B-9041-F6D89E859337}" srcId="{CBA4E99A-29E7-48B1-B315-F270D22B8E04}" destId="{9C959B35-8266-414D-B138-23ECAE848802}" srcOrd="2" destOrd="0" parTransId="{E972EF8E-BB6F-4933-88E6-94227A67D3D9}" sibTransId="{93910C87-B5CB-4C9F-9F03-75570798D2CF}"/>
    <dgm:cxn modelId="{C038BA2D-A26E-4713-8FFD-4EF85E18C6E1}" type="presOf" srcId="{4B57EE12-40ED-460F-9568-7C703C98F936}" destId="{B32809D4-A17D-4AE6-806C-3ED1FF241DB9}" srcOrd="0" destOrd="2" presId="urn:microsoft.com/office/officeart/2005/8/layout/vList5"/>
    <dgm:cxn modelId="{FF671636-220C-4BD3-8AD4-EE87D7726F90}" srcId="{E7A2E6CE-223A-483D-880E-BCD3630EF544}" destId="{4B57EE12-40ED-460F-9568-7C703C98F936}" srcOrd="2" destOrd="0" parTransId="{E8044BC8-1AF5-4E09-9E3B-1B800FED9A52}" sibTransId="{DC3B9AA3-F606-4087-BC34-2E3B220FE578}"/>
    <dgm:cxn modelId="{CA24D666-187A-4B75-98CE-754E885D9865}" srcId="{950A3F79-9C91-485C-AED2-835F369F269C}" destId="{D7A6C67A-4140-46F1-956C-CD2DF2C69192}" srcOrd="0" destOrd="0" parTransId="{1E2DC756-A0BA-42CF-9EA9-21A9BC91E169}" sibTransId="{D25173C5-F6AD-40A0-8200-E3FB2EC2BFCF}"/>
    <dgm:cxn modelId="{9BA8626D-9285-46C8-9C3A-6A88649FF573}" srcId="{D7A6C67A-4140-46F1-956C-CD2DF2C69192}" destId="{94701E15-82ED-441D-A699-9CFFDBA296C3}" srcOrd="0" destOrd="0" parTransId="{C42EA35E-50B7-4CCB-897D-33C5225E9A98}" sibTransId="{82BBF962-6B47-4CA9-902C-2DABA5BB648E}"/>
    <dgm:cxn modelId="{2CBB224E-9BC6-47E7-AB21-49C212F199F3}" type="presOf" srcId="{94701E15-82ED-441D-A699-9CFFDBA296C3}" destId="{C61906D5-8FE8-4C34-A36D-DA342612A3BE}" srcOrd="0" destOrd="0" presId="urn:microsoft.com/office/officeart/2005/8/layout/vList5"/>
    <dgm:cxn modelId="{9CF47D75-EA26-4F5D-83EC-023D74F6EC64}" type="presOf" srcId="{CBA4E99A-29E7-48B1-B315-F270D22B8E04}" destId="{E62C0DE9-5DED-4509-BAAE-A7A01114611C}" srcOrd="0" destOrd="0" presId="urn:microsoft.com/office/officeart/2005/8/layout/vList5"/>
    <dgm:cxn modelId="{DFF98E76-7D39-402A-9F93-DA4460329534}" type="presOf" srcId="{77E67C4F-61C6-4798-8023-AAA8B847C7B7}" destId="{C61906D5-8FE8-4C34-A36D-DA342612A3BE}" srcOrd="0" destOrd="1" presId="urn:microsoft.com/office/officeart/2005/8/layout/vList5"/>
    <dgm:cxn modelId="{F3399F87-CAD9-4CE4-B334-45642A451823}" type="presOf" srcId="{D7A6C67A-4140-46F1-956C-CD2DF2C69192}" destId="{0511DBAC-C440-4E39-947E-03ABE4557D8A}" srcOrd="0" destOrd="0" presId="urn:microsoft.com/office/officeart/2005/8/layout/vList5"/>
    <dgm:cxn modelId="{D7FB2EA6-A431-45D7-A7C0-937648B9D0EB}" srcId="{CBA4E99A-29E7-48B1-B315-F270D22B8E04}" destId="{25347A9A-E1B1-463C-9FC9-A6CE09FB9939}" srcOrd="0" destOrd="0" parTransId="{F723ED48-920D-4CA7-B552-6B5428E73A09}" sibTransId="{FB391903-BF4E-4C01-B9D8-FB17FA8BA784}"/>
    <dgm:cxn modelId="{7C1A6BB6-DB6C-4598-95BD-04BC58E91DFC}" type="presOf" srcId="{B6C6EFF1-1349-4D92-ACDB-71F6624AE70F}" destId="{C61906D5-8FE8-4C34-A36D-DA342612A3BE}" srcOrd="0" destOrd="2" presId="urn:microsoft.com/office/officeart/2005/8/layout/vList5"/>
    <dgm:cxn modelId="{AA7293B7-1AAA-4B3F-97D8-3F936175594A}" srcId="{D7A6C67A-4140-46F1-956C-CD2DF2C69192}" destId="{77E67C4F-61C6-4798-8023-AAA8B847C7B7}" srcOrd="1" destOrd="0" parTransId="{7EEB6BC7-3D88-4B9D-98F1-C683D1A3F5A0}" sibTransId="{2F1AB24C-F01D-49B3-9B28-736923BA4AB8}"/>
    <dgm:cxn modelId="{A2EA02BD-5D6D-4725-8744-A37F95298C50}" srcId="{950A3F79-9C91-485C-AED2-835F369F269C}" destId="{CBA4E99A-29E7-48B1-B315-F270D22B8E04}" srcOrd="1" destOrd="0" parTransId="{F33EF0D7-5D1C-4EC9-8888-38D6DD66912F}" sibTransId="{F8A10BB8-4D4E-434B-94BD-B11DE2259FB3}"/>
    <dgm:cxn modelId="{020B03C3-4CB4-4337-A38D-1CA66D4450EE}" type="presOf" srcId="{528ECDB2-325F-46A8-8AC3-C6D72653ABAB}" destId="{B32809D4-A17D-4AE6-806C-3ED1FF241DB9}" srcOrd="0" destOrd="0" presId="urn:microsoft.com/office/officeart/2005/8/layout/vList5"/>
    <dgm:cxn modelId="{7A03A5C5-D2A1-4D67-B23F-A2F21189E692}" type="presOf" srcId="{25347A9A-E1B1-463C-9FC9-A6CE09FB9939}" destId="{158042F8-2ABC-41AD-897B-0FAA5CDAAD9A}" srcOrd="0" destOrd="0" presId="urn:microsoft.com/office/officeart/2005/8/layout/vList5"/>
    <dgm:cxn modelId="{99C379D6-9265-4A87-8550-AF7A926428DA}" type="presOf" srcId="{9C959B35-8266-414D-B138-23ECAE848802}" destId="{158042F8-2ABC-41AD-897B-0FAA5CDAAD9A}" srcOrd="0" destOrd="2" presId="urn:microsoft.com/office/officeart/2005/8/layout/vList5"/>
    <dgm:cxn modelId="{91D694E4-E753-419A-A36E-C2A93183C059}" type="presOf" srcId="{E7A2E6CE-223A-483D-880E-BCD3630EF544}" destId="{B44C3E84-D3A9-4B76-9B5F-3B2A706E8F8F}" srcOrd="0" destOrd="0" presId="urn:microsoft.com/office/officeart/2005/8/layout/vList5"/>
    <dgm:cxn modelId="{13FA25E6-F590-4840-94ED-94C2CC92A1C8}" srcId="{E7A2E6CE-223A-483D-880E-BCD3630EF544}" destId="{528ECDB2-325F-46A8-8AC3-C6D72653ABAB}" srcOrd="0" destOrd="0" parTransId="{D1595B4F-1DD3-4E5D-8040-696590BF8D95}" sibTransId="{D899152E-6A8B-470E-92E1-5F6A3B53C961}"/>
    <dgm:cxn modelId="{2590D8EA-717C-40F6-BBBD-5F7BF476E72D}" srcId="{D7A6C67A-4140-46F1-956C-CD2DF2C69192}" destId="{B6C6EFF1-1349-4D92-ACDB-71F6624AE70F}" srcOrd="2" destOrd="0" parTransId="{305E404E-505B-4CF2-9B70-EE47EE027640}" sibTransId="{AC2A4547-7C80-4EEA-820F-AD7E5D470A13}"/>
    <dgm:cxn modelId="{4C3BFAEE-27C9-4851-BC3A-8DC0507884A9}" type="presOf" srcId="{FFA748A8-0603-44B2-B021-D5E3F756B45F}" destId="{158042F8-2ABC-41AD-897B-0FAA5CDAAD9A}" srcOrd="0" destOrd="1" presId="urn:microsoft.com/office/officeart/2005/8/layout/vList5"/>
    <dgm:cxn modelId="{A26A9CFB-FE77-4CD7-A432-6AB27B970102}" srcId="{CBA4E99A-29E7-48B1-B315-F270D22B8E04}" destId="{FFA748A8-0603-44B2-B021-D5E3F756B45F}" srcOrd="1" destOrd="0" parTransId="{CAD507EE-39D7-4177-9FF5-7B523C0D87F9}" sibTransId="{BB863550-C0A4-485E-B5A9-814DCFAB48DF}"/>
    <dgm:cxn modelId="{9BEDC3FF-B084-4C0B-9EEE-19C32C742AE4}" type="presOf" srcId="{950A3F79-9C91-485C-AED2-835F369F269C}" destId="{D3D2DC82-537B-4AE7-8FDB-DD55D0B0AE6E}" srcOrd="0" destOrd="0" presId="urn:microsoft.com/office/officeart/2005/8/layout/vList5"/>
    <dgm:cxn modelId="{3BA58DC5-0B5A-41C6-A694-2823D56DE839}" type="presParOf" srcId="{D3D2DC82-537B-4AE7-8FDB-DD55D0B0AE6E}" destId="{63992ADB-314D-4582-9DF2-B9614DA4F26F}" srcOrd="0" destOrd="0" presId="urn:microsoft.com/office/officeart/2005/8/layout/vList5"/>
    <dgm:cxn modelId="{CF206539-E706-4B78-B47C-BB95AC334991}" type="presParOf" srcId="{63992ADB-314D-4582-9DF2-B9614DA4F26F}" destId="{0511DBAC-C440-4E39-947E-03ABE4557D8A}" srcOrd="0" destOrd="0" presId="urn:microsoft.com/office/officeart/2005/8/layout/vList5"/>
    <dgm:cxn modelId="{0DD67DEF-7039-477A-ADE6-EF2982FC04E8}" type="presParOf" srcId="{63992ADB-314D-4582-9DF2-B9614DA4F26F}" destId="{C61906D5-8FE8-4C34-A36D-DA342612A3BE}" srcOrd="1" destOrd="0" presId="urn:microsoft.com/office/officeart/2005/8/layout/vList5"/>
    <dgm:cxn modelId="{3892A8DB-E30F-4EF2-B9D7-BF40651A7308}" type="presParOf" srcId="{D3D2DC82-537B-4AE7-8FDB-DD55D0B0AE6E}" destId="{A8E46981-C381-4139-AB0C-C0F393A8F971}" srcOrd="1" destOrd="0" presId="urn:microsoft.com/office/officeart/2005/8/layout/vList5"/>
    <dgm:cxn modelId="{69A5844C-B0CF-44DC-831A-782FA6612274}" type="presParOf" srcId="{D3D2DC82-537B-4AE7-8FDB-DD55D0B0AE6E}" destId="{4F1C8FAF-3690-466B-9A05-9322BA084542}" srcOrd="2" destOrd="0" presId="urn:microsoft.com/office/officeart/2005/8/layout/vList5"/>
    <dgm:cxn modelId="{791035A0-0DBE-41FD-9DDC-A3BD0820FA13}" type="presParOf" srcId="{4F1C8FAF-3690-466B-9A05-9322BA084542}" destId="{E62C0DE9-5DED-4509-BAAE-A7A01114611C}" srcOrd="0" destOrd="0" presId="urn:microsoft.com/office/officeart/2005/8/layout/vList5"/>
    <dgm:cxn modelId="{2FED3D33-AB75-4AAA-BDA2-6179EFC80F40}" type="presParOf" srcId="{4F1C8FAF-3690-466B-9A05-9322BA084542}" destId="{158042F8-2ABC-41AD-897B-0FAA5CDAAD9A}" srcOrd="1" destOrd="0" presId="urn:microsoft.com/office/officeart/2005/8/layout/vList5"/>
    <dgm:cxn modelId="{9B7D3242-C305-4902-AF33-17DB5BF893E9}" type="presParOf" srcId="{D3D2DC82-537B-4AE7-8FDB-DD55D0B0AE6E}" destId="{F9418456-639B-4C28-A124-86AAD8A14DC8}" srcOrd="3" destOrd="0" presId="urn:microsoft.com/office/officeart/2005/8/layout/vList5"/>
    <dgm:cxn modelId="{B1950D21-1D76-426B-A3A5-A7AEC898FA66}" type="presParOf" srcId="{D3D2DC82-537B-4AE7-8FDB-DD55D0B0AE6E}" destId="{55BF5017-755C-4A02-A41E-D5083846AB12}" srcOrd="4" destOrd="0" presId="urn:microsoft.com/office/officeart/2005/8/layout/vList5"/>
    <dgm:cxn modelId="{F2BC0088-C2E3-4871-8BBC-E4A40CB784E2}" type="presParOf" srcId="{55BF5017-755C-4A02-A41E-D5083846AB12}" destId="{B44C3E84-D3A9-4B76-9B5F-3B2A706E8F8F}" srcOrd="0" destOrd="0" presId="urn:microsoft.com/office/officeart/2005/8/layout/vList5"/>
    <dgm:cxn modelId="{44B7C00E-1DCB-45C0-88F3-D5911B1F94D5}" type="presParOf" srcId="{55BF5017-755C-4A02-A41E-D5083846AB12}" destId="{B32809D4-A17D-4AE6-806C-3ED1FF241DB9}"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21D74-674C-45C9-9AED-8C7CEDD4C92C}" type="doc">
      <dgm:prSet loTypeId="urn:microsoft.com/office/officeart/2005/8/layout/funnel1" loCatId="process" qsTypeId="urn:microsoft.com/office/officeart/2005/8/quickstyle/simple1" qsCatId="simple" csTypeId="urn:microsoft.com/office/officeart/2005/8/colors/accent0_1" csCatId="mainScheme" phldr="1"/>
      <dgm:spPr/>
      <dgm:t>
        <a:bodyPr/>
        <a:lstStyle/>
        <a:p>
          <a:endParaRPr lang="en-US"/>
        </a:p>
      </dgm:t>
    </dgm:pt>
    <dgm:pt modelId="{A5E09778-FA56-4FF0-97E9-3144819FEBB1}">
      <dgm:prSet phldrT="[Text]"/>
      <dgm:spPr/>
      <dgm:t>
        <a:bodyPr/>
        <a:lstStyle/>
        <a:p>
          <a:r>
            <a:rPr lang="en-US" dirty="0">
              <a:solidFill>
                <a:schemeClr val="tx1"/>
              </a:solidFill>
              <a:latin typeface="Economica" panose="020B0604020202020204" charset="0"/>
            </a:rPr>
            <a:t>Cap Acc.</a:t>
          </a:r>
        </a:p>
      </dgm:t>
    </dgm:pt>
    <dgm:pt modelId="{EB3A3CBA-1E71-4994-ADFC-A04399D3D09F}" type="parTrans" cxnId="{DF2565FE-F5E8-4C01-B630-C273F50ACDF6}">
      <dgm:prSet/>
      <dgm:spPr/>
      <dgm:t>
        <a:bodyPr/>
        <a:lstStyle/>
        <a:p>
          <a:endParaRPr lang="en-US"/>
        </a:p>
      </dgm:t>
    </dgm:pt>
    <dgm:pt modelId="{17BA834A-6DB3-4AB0-AB7C-861B5CB99B30}" type="sibTrans" cxnId="{DF2565FE-F5E8-4C01-B630-C273F50ACDF6}">
      <dgm:prSet/>
      <dgm:spPr/>
      <dgm:t>
        <a:bodyPr/>
        <a:lstStyle/>
        <a:p>
          <a:endParaRPr lang="en-US"/>
        </a:p>
      </dgm:t>
    </dgm:pt>
    <dgm:pt modelId="{C50F8D29-E3DA-40BF-9720-07E80DA08CFD}">
      <dgm:prSet phldrT="[Text]"/>
      <dgm:spPr/>
      <dgm:t>
        <a:bodyPr/>
        <a:lstStyle/>
        <a:p>
          <a:r>
            <a:rPr lang="en-US" dirty="0">
              <a:solidFill>
                <a:schemeClr val="tx1"/>
              </a:solidFill>
              <a:latin typeface="Economica" panose="020B0604020202020204" charset="0"/>
            </a:rPr>
            <a:t>Cap Acc</a:t>
          </a:r>
          <a:r>
            <a:rPr lang="en-US" dirty="0">
              <a:solidFill>
                <a:schemeClr val="tx1"/>
              </a:solidFill>
            </a:rPr>
            <a:t>.</a:t>
          </a:r>
        </a:p>
      </dgm:t>
    </dgm:pt>
    <dgm:pt modelId="{CAEE3ACF-2ECA-4FF0-A690-AEA0550E446C}" type="parTrans" cxnId="{950C7960-1797-4DFB-BD69-FE1A22CFF79E}">
      <dgm:prSet/>
      <dgm:spPr/>
      <dgm:t>
        <a:bodyPr/>
        <a:lstStyle/>
        <a:p>
          <a:endParaRPr lang="en-US"/>
        </a:p>
      </dgm:t>
    </dgm:pt>
    <dgm:pt modelId="{A0A79B25-3DA1-4253-A0BD-F265D2C7DA87}" type="sibTrans" cxnId="{950C7960-1797-4DFB-BD69-FE1A22CFF79E}">
      <dgm:prSet/>
      <dgm:spPr/>
      <dgm:t>
        <a:bodyPr/>
        <a:lstStyle/>
        <a:p>
          <a:endParaRPr lang="en-US"/>
        </a:p>
      </dgm:t>
    </dgm:pt>
    <dgm:pt modelId="{E51864DE-D022-4715-8B15-4CCAF9E0A36D}">
      <dgm:prSet phldrT="[Text]"/>
      <dgm:spPr/>
      <dgm:t>
        <a:bodyPr/>
        <a:lstStyle/>
        <a:p>
          <a:r>
            <a:rPr lang="en-US" dirty="0">
              <a:solidFill>
                <a:schemeClr val="tx1"/>
              </a:solidFill>
              <a:latin typeface="Economica" panose="020B0604020202020204" charset="0"/>
            </a:rPr>
            <a:t>Cap Acc.</a:t>
          </a:r>
        </a:p>
      </dgm:t>
    </dgm:pt>
    <dgm:pt modelId="{2462E969-4149-4D75-AA7D-ADCC4F6C8456}" type="parTrans" cxnId="{F4D20A61-A879-4545-80A0-43937F11D10B}">
      <dgm:prSet/>
      <dgm:spPr/>
      <dgm:t>
        <a:bodyPr/>
        <a:lstStyle/>
        <a:p>
          <a:endParaRPr lang="en-US"/>
        </a:p>
      </dgm:t>
    </dgm:pt>
    <dgm:pt modelId="{07A75485-095E-4E0A-A67C-6A1ECE5E67E3}" type="sibTrans" cxnId="{F4D20A61-A879-4545-80A0-43937F11D10B}">
      <dgm:prSet/>
      <dgm:spPr/>
      <dgm:t>
        <a:bodyPr/>
        <a:lstStyle/>
        <a:p>
          <a:endParaRPr lang="en-US"/>
        </a:p>
      </dgm:t>
    </dgm:pt>
    <dgm:pt modelId="{976FD068-4015-4858-8A89-38BE69BEB022}">
      <dgm:prSet phldrT="[Text]"/>
      <dgm:spPr/>
      <dgm:t>
        <a:bodyPr/>
        <a:lstStyle/>
        <a:p>
          <a:r>
            <a:rPr lang="en-US" dirty="0">
              <a:solidFill>
                <a:schemeClr val="tx1"/>
              </a:solidFill>
              <a:latin typeface="Economica" panose="020B0604020202020204" charset="0"/>
            </a:rPr>
            <a:t>Current </a:t>
          </a:r>
          <a:r>
            <a:rPr lang="en-US" dirty="0" err="1">
              <a:solidFill>
                <a:schemeClr val="tx1"/>
              </a:solidFill>
              <a:latin typeface="Economica" panose="020B0604020202020204" charset="0"/>
            </a:rPr>
            <a:t>Acc</a:t>
          </a:r>
          <a:endParaRPr lang="en-US" dirty="0">
            <a:solidFill>
              <a:schemeClr val="tx1"/>
            </a:solidFill>
            <a:latin typeface="Economica" panose="020B0604020202020204" charset="0"/>
          </a:endParaRPr>
        </a:p>
      </dgm:t>
    </dgm:pt>
    <dgm:pt modelId="{8B345CE5-CD23-46E7-822C-A67E5F5184BB}" type="parTrans" cxnId="{45EE6CA3-4208-4C15-8595-F771EEDE5650}">
      <dgm:prSet/>
      <dgm:spPr/>
      <dgm:t>
        <a:bodyPr/>
        <a:lstStyle/>
        <a:p>
          <a:endParaRPr lang="en-US"/>
        </a:p>
      </dgm:t>
    </dgm:pt>
    <dgm:pt modelId="{412A3702-3123-484E-9FEA-8CAF17F4EE8D}" type="sibTrans" cxnId="{45EE6CA3-4208-4C15-8595-F771EEDE5650}">
      <dgm:prSet/>
      <dgm:spPr/>
      <dgm:t>
        <a:bodyPr/>
        <a:lstStyle/>
        <a:p>
          <a:endParaRPr lang="en-US"/>
        </a:p>
      </dgm:t>
    </dgm:pt>
    <dgm:pt modelId="{FC5E494E-20CF-4369-9A26-93E127742FFC}" type="pres">
      <dgm:prSet presAssocID="{A7121D74-674C-45C9-9AED-8C7CEDD4C92C}" presName="Name0" presStyleCnt="0">
        <dgm:presLayoutVars>
          <dgm:chMax val="4"/>
          <dgm:resizeHandles val="exact"/>
        </dgm:presLayoutVars>
      </dgm:prSet>
      <dgm:spPr/>
    </dgm:pt>
    <dgm:pt modelId="{76E337AD-2E55-4651-9A6F-0379058638FA}" type="pres">
      <dgm:prSet presAssocID="{A7121D74-674C-45C9-9AED-8C7CEDD4C92C}" presName="ellipse" presStyleLbl="trBgShp" presStyleIdx="0" presStyleCnt="1"/>
      <dgm:spPr/>
    </dgm:pt>
    <dgm:pt modelId="{39703DD8-4383-45E4-804C-6BDC522580A1}" type="pres">
      <dgm:prSet presAssocID="{A7121D74-674C-45C9-9AED-8C7CEDD4C92C}" presName="arrow1" presStyleLbl="fgShp" presStyleIdx="0" presStyleCnt="1" custLinFactNeighborY="-19836"/>
      <dgm:spPr/>
    </dgm:pt>
    <dgm:pt modelId="{25485B73-323B-489A-B3BA-6CE252EEAE2C}" type="pres">
      <dgm:prSet presAssocID="{A7121D74-674C-45C9-9AED-8C7CEDD4C92C}" presName="rectangle" presStyleLbl="revTx" presStyleIdx="0" presStyleCnt="1" custLinFactNeighborY="5096">
        <dgm:presLayoutVars>
          <dgm:bulletEnabled val="1"/>
        </dgm:presLayoutVars>
      </dgm:prSet>
      <dgm:spPr/>
    </dgm:pt>
    <dgm:pt modelId="{8C47ADEB-9315-4BEC-AD91-405DB22F7482}" type="pres">
      <dgm:prSet presAssocID="{C50F8D29-E3DA-40BF-9720-07E80DA08CFD}" presName="item1" presStyleLbl="node1" presStyleIdx="0" presStyleCnt="3">
        <dgm:presLayoutVars>
          <dgm:bulletEnabled val="1"/>
        </dgm:presLayoutVars>
      </dgm:prSet>
      <dgm:spPr/>
    </dgm:pt>
    <dgm:pt modelId="{E09A9426-E8FF-4AC6-B2B2-2C359B6DBA04}" type="pres">
      <dgm:prSet presAssocID="{E51864DE-D022-4715-8B15-4CCAF9E0A36D}" presName="item2" presStyleLbl="node1" presStyleIdx="1" presStyleCnt="3" custLinFactNeighborX="-3397" custLinFactNeighborY="-28309">
        <dgm:presLayoutVars>
          <dgm:bulletEnabled val="1"/>
        </dgm:presLayoutVars>
      </dgm:prSet>
      <dgm:spPr/>
    </dgm:pt>
    <dgm:pt modelId="{F4413691-2110-41BE-BC45-1693178BE4FA}" type="pres">
      <dgm:prSet presAssocID="{976FD068-4015-4858-8A89-38BE69BEB022}" presName="item3" presStyleLbl="node1" presStyleIdx="2" presStyleCnt="3" custLinFactNeighborX="15853" custLinFactNeighborY="1290">
        <dgm:presLayoutVars>
          <dgm:bulletEnabled val="1"/>
        </dgm:presLayoutVars>
      </dgm:prSet>
      <dgm:spPr/>
    </dgm:pt>
    <dgm:pt modelId="{F3B2D13D-4777-45B0-97D0-78FF0056A58E}" type="pres">
      <dgm:prSet presAssocID="{A7121D74-674C-45C9-9AED-8C7CEDD4C92C}" presName="funnel" presStyleLbl="trAlignAcc1" presStyleIdx="0" presStyleCnt="1"/>
      <dgm:spPr/>
    </dgm:pt>
  </dgm:ptLst>
  <dgm:cxnLst>
    <dgm:cxn modelId="{950C7960-1797-4DFB-BD69-FE1A22CFF79E}" srcId="{A7121D74-674C-45C9-9AED-8C7CEDD4C92C}" destId="{C50F8D29-E3DA-40BF-9720-07E80DA08CFD}" srcOrd="1" destOrd="0" parTransId="{CAEE3ACF-2ECA-4FF0-A690-AEA0550E446C}" sibTransId="{A0A79B25-3DA1-4253-A0BD-F265D2C7DA87}"/>
    <dgm:cxn modelId="{F4D20A61-A879-4545-80A0-43937F11D10B}" srcId="{A7121D74-674C-45C9-9AED-8C7CEDD4C92C}" destId="{E51864DE-D022-4715-8B15-4CCAF9E0A36D}" srcOrd="2" destOrd="0" parTransId="{2462E969-4149-4D75-AA7D-ADCC4F6C8456}" sibTransId="{07A75485-095E-4E0A-A67C-6A1ECE5E67E3}"/>
    <dgm:cxn modelId="{4817244D-65A8-43A0-ADAF-81DA9988B84A}" type="presOf" srcId="{C50F8D29-E3DA-40BF-9720-07E80DA08CFD}" destId="{E09A9426-E8FF-4AC6-B2B2-2C359B6DBA04}" srcOrd="0" destOrd="0" presId="urn:microsoft.com/office/officeart/2005/8/layout/funnel1"/>
    <dgm:cxn modelId="{EA6E224E-C307-454B-A3E3-26B859362F36}" type="presOf" srcId="{A7121D74-674C-45C9-9AED-8C7CEDD4C92C}" destId="{FC5E494E-20CF-4369-9A26-93E127742FFC}" srcOrd="0" destOrd="0" presId="urn:microsoft.com/office/officeart/2005/8/layout/funnel1"/>
    <dgm:cxn modelId="{4903DE6F-BBAC-44E7-B2BB-5D0F7DCF490F}" type="presOf" srcId="{976FD068-4015-4858-8A89-38BE69BEB022}" destId="{25485B73-323B-489A-B3BA-6CE252EEAE2C}" srcOrd="0" destOrd="0" presId="urn:microsoft.com/office/officeart/2005/8/layout/funnel1"/>
    <dgm:cxn modelId="{FEDF307F-435A-48C1-8028-C0EE4C576018}" type="presOf" srcId="{E51864DE-D022-4715-8B15-4CCAF9E0A36D}" destId="{8C47ADEB-9315-4BEC-AD91-405DB22F7482}" srcOrd="0" destOrd="0" presId="urn:microsoft.com/office/officeart/2005/8/layout/funnel1"/>
    <dgm:cxn modelId="{38043799-0B45-4FCA-AD0A-44C19C29DA36}" type="presOf" srcId="{A5E09778-FA56-4FF0-97E9-3144819FEBB1}" destId="{F4413691-2110-41BE-BC45-1693178BE4FA}" srcOrd="0" destOrd="0" presId="urn:microsoft.com/office/officeart/2005/8/layout/funnel1"/>
    <dgm:cxn modelId="{45EE6CA3-4208-4C15-8595-F771EEDE5650}" srcId="{A7121D74-674C-45C9-9AED-8C7CEDD4C92C}" destId="{976FD068-4015-4858-8A89-38BE69BEB022}" srcOrd="3" destOrd="0" parTransId="{8B345CE5-CD23-46E7-822C-A67E5F5184BB}" sibTransId="{412A3702-3123-484E-9FEA-8CAF17F4EE8D}"/>
    <dgm:cxn modelId="{DF2565FE-F5E8-4C01-B630-C273F50ACDF6}" srcId="{A7121D74-674C-45C9-9AED-8C7CEDD4C92C}" destId="{A5E09778-FA56-4FF0-97E9-3144819FEBB1}" srcOrd="0" destOrd="0" parTransId="{EB3A3CBA-1E71-4994-ADFC-A04399D3D09F}" sibTransId="{17BA834A-6DB3-4AB0-AB7C-861B5CB99B30}"/>
    <dgm:cxn modelId="{E70CE0EE-C5B5-4C18-ACF8-2678296372FD}" type="presParOf" srcId="{FC5E494E-20CF-4369-9A26-93E127742FFC}" destId="{76E337AD-2E55-4651-9A6F-0379058638FA}" srcOrd="0" destOrd="0" presId="urn:microsoft.com/office/officeart/2005/8/layout/funnel1"/>
    <dgm:cxn modelId="{4825C752-B502-4B9D-A68B-8E57D1E9AC0E}" type="presParOf" srcId="{FC5E494E-20CF-4369-9A26-93E127742FFC}" destId="{39703DD8-4383-45E4-804C-6BDC522580A1}" srcOrd="1" destOrd="0" presId="urn:microsoft.com/office/officeart/2005/8/layout/funnel1"/>
    <dgm:cxn modelId="{D6109EA0-AA2D-4994-9AA4-71C50A58C5C6}" type="presParOf" srcId="{FC5E494E-20CF-4369-9A26-93E127742FFC}" destId="{25485B73-323B-489A-B3BA-6CE252EEAE2C}" srcOrd="2" destOrd="0" presId="urn:microsoft.com/office/officeart/2005/8/layout/funnel1"/>
    <dgm:cxn modelId="{65617FA2-37D9-4E84-8D1C-482201B9EAB8}" type="presParOf" srcId="{FC5E494E-20CF-4369-9A26-93E127742FFC}" destId="{8C47ADEB-9315-4BEC-AD91-405DB22F7482}" srcOrd="3" destOrd="0" presId="urn:microsoft.com/office/officeart/2005/8/layout/funnel1"/>
    <dgm:cxn modelId="{B8C5CCAF-E0BF-4128-AC4B-AE3270120926}" type="presParOf" srcId="{FC5E494E-20CF-4369-9A26-93E127742FFC}" destId="{E09A9426-E8FF-4AC6-B2B2-2C359B6DBA04}" srcOrd="4" destOrd="0" presId="urn:microsoft.com/office/officeart/2005/8/layout/funnel1"/>
    <dgm:cxn modelId="{7DD68132-015D-49EE-91D5-A8B2EA7E2D39}" type="presParOf" srcId="{FC5E494E-20CF-4369-9A26-93E127742FFC}" destId="{F4413691-2110-41BE-BC45-1693178BE4FA}" srcOrd="5" destOrd="0" presId="urn:microsoft.com/office/officeart/2005/8/layout/funnel1"/>
    <dgm:cxn modelId="{4CDCF456-28B3-486E-8E6C-52DBAFEE9533}" type="presParOf" srcId="{FC5E494E-20CF-4369-9A26-93E127742FFC}" destId="{F3B2D13D-4777-45B0-97D0-78FF0056A58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2B8341-2289-4B36-936B-9CC50E6428E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205EEF2B-9294-4F96-8204-EE4486FB7881}">
      <dgm:prSet phldrT="[Text]"/>
      <dgm:spPr/>
      <dgm:t>
        <a:bodyPr/>
        <a:lstStyle/>
        <a:p>
          <a:endParaRPr lang="en-US" dirty="0">
            <a:latin typeface="Economica" panose="020B0604020202020204" charset="0"/>
          </a:endParaRPr>
        </a:p>
      </dgm:t>
    </dgm:pt>
    <dgm:pt modelId="{876F8A67-5378-48AB-AB9A-A3C321116BC2}" type="sibTrans" cxnId="{38B3E60E-F4A8-42E5-B442-31D04AE8A2C1}">
      <dgm:prSet/>
      <dgm:spPr/>
      <dgm:t>
        <a:bodyPr/>
        <a:lstStyle/>
        <a:p>
          <a:endParaRPr lang="en-US"/>
        </a:p>
      </dgm:t>
    </dgm:pt>
    <dgm:pt modelId="{BC36881B-A29F-436F-8813-383667F07DBA}" type="parTrans" cxnId="{38B3E60E-F4A8-42E5-B442-31D04AE8A2C1}">
      <dgm:prSet/>
      <dgm:spPr/>
      <dgm:t>
        <a:bodyPr/>
        <a:lstStyle/>
        <a:p>
          <a:endParaRPr lang="en-US"/>
        </a:p>
      </dgm:t>
    </dgm:pt>
    <dgm:pt modelId="{02E6C953-13DF-498D-82F6-0CA593405240}" type="pres">
      <dgm:prSet presAssocID="{BF2B8341-2289-4B36-936B-9CC50E6428EC}" presName="Name0" presStyleCnt="0">
        <dgm:presLayoutVars>
          <dgm:chMax val="7"/>
          <dgm:chPref val="5"/>
        </dgm:presLayoutVars>
      </dgm:prSet>
      <dgm:spPr/>
    </dgm:pt>
    <dgm:pt modelId="{6E370501-9285-44B5-BB13-DB23447C35E8}" type="pres">
      <dgm:prSet presAssocID="{BF2B8341-2289-4B36-936B-9CC50E6428EC}" presName="arrowNode" presStyleLbl="node1" presStyleIdx="0" presStyleCnt="1" custAng="19743241" custScaleX="125893" custLinFactNeighborX="65413" custLinFactNeighborY="20290">
        <dgm:style>
          <a:lnRef idx="2">
            <a:schemeClr val="dk1"/>
          </a:lnRef>
          <a:fillRef idx="1">
            <a:schemeClr val="lt1"/>
          </a:fillRef>
          <a:effectRef idx="0">
            <a:schemeClr val="dk1"/>
          </a:effectRef>
          <a:fontRef idx="minor">
            <a:schemeClr val="dk1"/>
          </a:fontRef>
        </dgm:style>
      </dgm:prSet>
      <dgm:spPr/>
    </dgm:pt>
    <dgm:pt modelId="{A02F9EAA-053A-43C0-BDAC-133D317983E5}" type="pres">
      <dgm:prSet presAssocID="{205EEF2B-9294-4F96-8204-EE4486FB7881}" presName="txNode1" presStyleLbl="revTx" presStyleIdx="0" presStyleCnt="1" custScaleX="187044" custLinFactY="200000" custLinFactNeighborX="81116" custLinFactNeighborY="284458">
        <dgm:presLayoutVars>
          <dgm:bulletEnabled val="1"/>
        </dgm:presLayoutVars>
      </dgm:prSet>
      <dgm:spPr/>
    </dgm:pt>
  </dgm:ptLst>
  <dgm:cxnLst>
    <dgm:cxn modelId="{38B3E60E-F4A8-42E5-B442-31D04AE8A2C1}" srcId="{BF2B8341-2289-4B36-936B-9CC50E6428EC}" destId="{205EEF2B-9294-4F96-8204-EE4486FB7881}" srcOrd="0" destOrd="0" parTransId="{BC36881B-A29F-436F-8813-383667F07DBA}" sibTransId="{876F8A67-5378-48AB-AB9A-A3C321116BC2}"/>
    <dgm:cxn modelId="{15A06D39-03FF-4DB0-A912-F3909E46C164}" type="presOf" srcId="{205EEF2B-9294-4F96-8204-EE4486FB7881}" destId="{A02F9EAA-053A-43C0-BDAC-133D317983E5}" srcOrd="0" destOrd="0" presId="urn:microsoft.com/office/officeart/2009/3/layout/DescendingProcess"/>
    <dgm:cxn modelId="{7E6103DF-49FD-4239-97BE-D903EC289687}" type="presOf" srcId="{BF2B8341-2289-4B36-936B-9CC50E6428EC}" destId="{02E6C953-13DF-498D-82F6-0CA593405240}" srcOrd="0" destOrd="0" presId="urn:microsoft.com/office/officeart/2009/3/layout/DescendingProcess"/>
    <dgm:cxn modelId="{99A086E9-3280-4BF0-A1C9-E6EB71A048F3}" type="presParOf" srcId="{02E6C953-13DF-498D-82F6-0CA593405240}" destId="{6E370501-9285-44B5-BB13-DB23447C35E8}" srcOrd="0" destOrd="0" presId="urn:microsoft.com/office/officeart/2009/3/layout/DescendingProcess"/>
    <dgm:cxn modelId="{A0FFCD2E-F8C3-40B6-9049-F691B5C1FC24}" type="presParOf" srcId="{02E6C953-13DF-498D-82F6-0CA593405240}" destId="{A02F9EAA-053A-43C0-BDAC-133D317983E5}" srcOrd="1"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06D5-8FE8-4C34-A36D-DA342612A3BE}">
      <dsp:nvSpPr>
        <dsp:cNvPr id="0" name=""/>
        <dsp:cNvSpPr/>
      </dsp:nvSpPr>
      <dsp:spPr>
        <a:xfrm rot="5400000">
          <a:off x="4669399" y="-1970204"/>
          <a:ext cx="959522" cy="5143446"/>
        </a:xfrm>
        <a:prstGeom prst="round2Same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4020202020204" charset="0"/>
              <a:ea typeface="Open Sans" panose="020B0604020202020204" charset="0"/>
              <a:cs typeface="Open Sans" panose="020B0604020202020204" charset="0"/>
            </a:rPr>
            <a:t>Basic Scheme	</a:t>
          </a:r>
        </a:p>
        <a:p>
          <a:pPr marL="114300" lvl="1" indent="-114300" algn="l" defTabSz="533400">
            <a:lnSpc>
              <a:spcPct val="90000"/>
            </a:lnSpc>
            <a:spcBef>
              <a:spcPct val="0"/>
            </a:spcBef>
            <a:spcAft>
              <a:spcPct val="15000"/>
            </a:spcAft>
            <a:buChar char="•"/>
          </a:pPr>
          <a:r>
            <a:rPr lang="en-US" sz="1200" kern="1200" dirty="0">
              <a:latin typeface="Open Sans" panose="020B0604020202020204" charset="0"/>
              <a:ea typeface="Open Sans" panose="020B0604020202020204" charset="0"/>
              <a:cs typeface="Open Sans" panose="020B0604020202020204" charset="0"/>
            </a:rPr>
            <a:t>Capital Acc. &amp; Current Account</a:t>
          </a:r>
        </a:p>
        <a:p>
          <a:pPr marL="114300" lvl="1" indent="-114300" algn="l" defTabSz="533400">
            <a:lnSpc>
              <a:spcPct val="90000"/>
            </a:lnSpc>
            <a:spcBef>
              <a:spcPct val="0"/>
            </a:spcBef>
            <a:spcAft>
              <a:spcPct val="15000"/>
            </a:spcAft>
            <a:buChar char="•"/>
          </a:pPr>
          <a:r>
            <a:rPr lang="en-US" sz="1200" kern="1200" dirty="0">
              <a:latin typeface="Open Sans" panose="020B0604020202020204" charset="0"/>
              <a:ea typeface="Open Sans" panose="020B0604020202020204" charset="0"/>
              <a:cs typeface="Open Sans" panose="020B0604020202020204" charset="0"/>
            </a:rPr>
            <a:t>Capital Account Transaction - Scheme</a:t>
          </a:r>
        </a:p>
      </dsp:txBody>
      <dsp:txXfrm rot="-5400000">
        <a:off x="2577437" y="168598"/>
        <a:ext cx="5096606" cy="865842"/>
      </dsp:txXfrm>
    </dsp:sp>
    <dsp:sp modelId="{0511DBAC-C440-4E39-947E-03ABE4557D8A}">
      <dsp:nvSpPr>
        <dsp:cNvPr id="0" name=""/>
        <dsp:cNvSpPr/>
      </dsp:nvSpPr>
      <dsp:spPr>
        <a:xfrm>
          <a:off x="139827" y="1817"/>
          <a:ext cx="2437609" cy="1199403"/>
        </a:xfrm>
        <a:prstGeom prst="round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Open Sans" panose="020B0604020202020204" charset="0"/>
              <a:ea typeface="Open Sans" panose="020B0604020202020204" charset="0"/>
              <a:cs typeface="Open Sans" panose="020B0604020202020204" charset="0"/>
            </a:rPr>
            <a:t>FEMA Basics</a:t>
          </a:r>
        </a:p>
      </dsp:txBody>
      <dsp:txXfrm>
        <a:off x="198377" y="60367"/>
        <a:ext cx="2320509" cy="1082303"/>
      </dsp:txXfrm>
    </dsp:sp>
    <dsp:sp modelId="{158042F8-2ABC-41AD-897B-0FAA5CDAAD9A}">
      <dsp:nvSpPr>
        <dsp:cNvPr id="0" name=""/>
        <dsp:cNvSpPr/>
      </dsp:nvSpPr>
      <dsp:spPr>
        <a:xfrm rot="5400000">
          <a:off x="4669399" y="-710831"/>
          <a:ext cx="959522" cy="5143446"/>
        </a:xfrm>
        <a:prstGeom prst="round2Same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latin typeface="Open Sans" panose="020B0604020202020204" charset="0"/>
              <a:ea typeface="Open Sans" panose="020B0604020202020204" charset="0"/>
              <a:cs typeface="Open Sans" panose="020B0604020202020204" charset="0"/>
            </a:rPr>
            <a:t>Governing Provisions/Rules/Reg.</a:t>
          </a:r>
        </a:p>
        <a:p>
          <a:pPr marL="114300" lvl="1" indent="-114300" algn="l" defTabSz="533400">
            <a:lnSpc>
              <a:spcPct val="90000"/>
            </a:lnSpc>
            <a:spcBef>
              <a:spcPct val="0"/>
            </a:spcBef>
            <a:spcAft>
              <a:spcPct val="15000"/>
            </a:spcAft>
            <a:buChar char="•"/>
          </a:pPr>
          <a:r>
            <a:rPr lang="en-US" sz="1200" kern="1200" dirty="0">
              <a:solidFill>
                <a:schemeClr val="bg1"/>
              </a:solidFill>
              <a:latin typeface="Open Sans" panose="020B0604020202020204" charset="0"/>
              <a:ea typeface="Open Sans" panose="020B0604020202020204" charset="0"/>
              <a:cs typeface="Open Sans" panose="020B0604020202020204" charset="0"/>
            </a:rPr>
            <a:t>Discussing ODI, OPI, Debt and Non-Fund Based Facilities</a:t>
          </a:r>
        </a:p>
        <a:p>
          <a:pPr marL="114300" lvl="1" indent="-114300" algn="l" defTabSz="533400">
            <a:lnSpc>
              <a:spcPct val="90000"/>
            </a:lnSpc>
            <a:spcBef>
              <a:spcPct val="0"/>
            </a:spcBef>
            <a:spcAft>
              <a:spcPct val="15000"/>
            </a:spcAft>
            <a:buChar char="•"/>
          </a:pPr>
          <a:r>
            <a:rPr lang="en-US" sz="1200" kern="1200" dirty="0">
              <a:solidFill>
                <a:schemeClr val="bg1"/>
              </a:solidFill>
              <a:latin typeface="Open Sans" panose="020B0604020202020204" charset="0"/>
              <a:ea typeface="Open Sans" panose="020B0604020202020204" charset="0"/>
              <a:cs typeface="Open Sans" panose="020B0604020202020204" charset="0"/>
            </a:rPr>
            <a:t>Immovable Properties outside India</a:t>
          </a:r>
        </a:p>
      </dsp:txBody>
      <dsp:txXfrm rot="-5400000">
        <a:off x="2577437" y="1427971"/>
        <a:ext cx="5096606" cy="865842"/>
      </dsp:txXfrm>
    </dsp:sp>
    <dsp:sp modelId="{E62C0DE9-5DED-4509-BAAE-A7A01114611C}">
      <dsp:nvSpPr>
        <dsp:cNvPr id="0" name=""/>
        <dsp:cNvSpPr/>
      </dsp:nvSpPr>
      <dsp:spPr>
        <a:xfrm>
          <a:off x="139827" y="1261190"/>
          <a:ext cx="2437609" cy="1199403"/>
        </a:xfrm>
        <a:prstGeom prst="round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panose="020B0604020202020204" charset="0"/>
              <a:ea typeface="Open Sans" panose="020B0604020202020204" charset="0"/>
              <a:cs typeface="Open Sans" panose="020B0604020202020204" charset="0"/>
            </a:rPr>
            <a:t>OI New Regime</a:t>
          </a:r>
        </a:p>
      </dsp:txBody>
      <dsp:txXfrm>
        <a:off x="198377" y="1319740"/>
        <a:ext cx="2320509" cy="1082303"/>
      </dsp:txXfrm>
    </dsp:sp>
    <dsp:sp modelId="{B32809D4-A17D-4AE6-806C-3ED1FF241DB9}">
      <dsp:nvSpPr>
        <dsp:cNvPr id="0" name=""/>
        <dsp:cNvSpPr/>
      </dsp:nvSpPr>
      <dsp:spPr>
        <a:xfrm rot="5400000">
          <a:off x="4618603" y="497533"/>
          <a:ext cx="959522" cy="5143446"/>
        </a:xfrm>
        <a:prstGeom prst="round2Same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latin typeface="Open Sans" panose="020B0604020202020204" charset="0"/>
              <a:ea typeface="Open Sans" panose="020B0604020202020204" charset="0"/>
              <a:cs typeface="Open Sans" panose="020B0604020202020204" charset="0"/>
            </a:rPr>
            <a:t>Basics of IFSC</a:t>
          </a:r>
        </a:p>
        <a:p>
          <a:pPr marL="114300" lvl="1" indent="-114300" algn="l" defTabSz="533400">
            <a:lnSpc>
              <a:spcPct val="90000"/>
            </a:lnSpc>
            <a:spcBef>
              <a:spcPct val="0"/>
            </a:spcBef>
            <a:spcAft>
              <a:spcPct val="15000"/>
            </a:spcAft>
            <a:buChar char="•"/>
          </a:pPr>
          <a:r>
            <a:rPr lang="en-US" sz="1200" kern="1200" dirty="0">
              <a:solidFill>
                <a:schemeClr val="tx1"/>
              </a:solidFill>
              <a:latin typeface="Open Sans" panose="020B0604020202020204" charset="0"/>
              <a:ea typeface="Open Sans" panose="020B0604020202020204" charset="0"/>
              <a:cs typeface="Open Sans" panose="020B0604020202020204" charset="0"/>
            </a:rPr>
            <a:t>Investment in and from IFSC</a:t>
          </a:r>
        </a:p>
        <a:p>
          <a:pPr marL="114300" lvl="1" indent="-114300" algn="l" defTabSz="533400">
            <a:lnSpc>
              <a:spcPct val="90000"/>
            </a:lnSpc>
            <a:spcBef>
              <a:spcPct val="0"/>
            </a:spcBef>
            <a:spcAft>
              <a:spcPct val="15000"/>
            </a:spcAft>
            <a:buChar char="•"/>
          </a:pPr>
          <a:r>
            <a:rPr lang="en-US" sz="1200" kern="1200" dirty="0">
              <a:solidFill>
                <a:schemeClr val="tx1"/>
              </a:solidFill>
              <a:latin typeface="Open Sans" panose="020B0604020202020204" charset="0"/>
              <a:ea typeface="Open Sans" panose="020B0604020202020204" charset="0"/>
              <a:cs typeface="Open Sans" panose="020B0604020202020204" charset="0"/>
            </a:rPr>
            <a:t>Other Aspects related to Overseas Investments</a:t>
          </a:r>
        </a:p>
      </dsp:txBody>
      <dsp:txXfrm rot="-5400000">
        <a:off x="2526641" y="2636335"/>
        <a:ext cx="5096606" cy="865842"/>
      </dsp:txXfrm>
    </dsp:sp>
    <dsp:sp modelId="{B44C3E84-D3A9-4B76-9B5F-3B2A706E8F8F}">
      <dsp:nvSpPr>
        <dsp:cNvPr id="0" name=""/>
        <dsp:cNvSpPr/>
      </dsp:nvSpPr>
      <dsp:spPr>
        <a:xfrm>
          <a:off x="139827" y="2520563"/>
          <a:ext cx="2437609" cy="1199403"/>
        </a:xfrm>
        <a:prstGeom prst="round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Open Sans" panose="020B0604020202020204" charset="0"/>
              <a:ea typeface="Open Sans" panose="020B0604020202020204" charset="0"/>
              <a:cs typeface="Open Sans" panose="020B0604020202020204" charset="0"/>
            </a:rPr>
            <a:t>IFSC and Other Aspects</a:t>
          </a:r>
        </a:p>
      </dsp:txBody>
      <dsp:txXfrm>
        <a:off x="198377" y="2579113"/>
        <a:ext cx="2320509" cy="108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06D5-8FE8-4C34-A36D-DA342612A3BE}">
      <dsp:nvSpPr>
        <dsp:cNvPr id="0" name=""/>
        <dsp:cNvSpPr/>
      </dsp:nvSpPr>
      <dsp:spPr>
        <a:xfrm rot="5400000">
          <a:off x="5370067" y="-2131113"/>
          <a:ext cx="1008935" cy="5528974"/>
        </a:xfrm>
        <a:prstGeom prst="round2Same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u="sng" kern="1200" dirty="0">
              <a:latin typeface="Economica" panose="020B0604020202020204" charset="0"/>
            </a:rPr>
            <a:t>S. 3</a:t>
          </a:r>
          <a:r>
            <a:rPr lang="en-GB" sz="1600" kern="1200" dirty="0">
              <a:latin typeface="Economica" panose="020B0604020202020204" charset="0"/>
            </a:rPr>
            <a:t> - Restrictions on </a:t>
          </a:r>
          <a:r>
            <a:rPr lang="en-GB" sz="1600" b="1" u="sng" kern="1200" dirty="0">
              <a:latin typeface="Economica" panose="020B0604020202020204" charset="0"/>
            </a:rPr>
            <a:t>dealing</a:t>
          </a:r>
          <a:r>
            <a:rPr lang="en-GB" sz="1600" kern="1200" dirty="0">
              <a:latin typeface="Economica" panose="020B0604020202020204" charset="0"/>
            </a:rPr>
            <a:t> in foreign exchange, dealing with Non - Residents and </a:t>
          </a:r>
          <a:r>
            <a:rPr lang="en-GB" sz="1600" kern="1200" dirty="0" err="1">
              <a:latin typeface="Economica" panose="020B0604020202020204" charset="0"/>
            </a:rPr>
            <a:t>Hawala</a:t>
          </a:r>
          <a:r>
            <a:rPr lang="en-GB" sz="1600" kern="1200" dirty="0">
              <a:latin typeface="Economica" panose="020B0604020202020204" charset="0"/>
            </a:rPr>
            <a:t> </a:t>
          </a:r>
          <a:r>
            <a:rPr lang="en-US" sz="1600" kern="1200" dirty="0">
              <a:latin typeface="Economica" panose="020B0604020202020204" charset="0"/>
            </a:rPr>
            <a:t>	</a:t>
          </a:r>
        </a:p>
        <a:p>
          <a:pPr marL="171450" lvl="1" indent="-171450" algn="l" defTabSz="711200">
            <a:lnSpc>
              <a:spcPct val="90000"/>
            </a:lnSpc>
            <a:spcBef>
              <a:spcPct val="0"/>
            </a:spcBef>
            <a:spcAft>
              <a:spcPct val="15000"/>
            </a:spcAft>
            <a:buChar char="•"/>
          </a:pPr>
          <a:r>
            <a:rPr lang="en" sz="1600" b="1" u="sng" kern="1200" dirty="0">
              <a:latin typeface="Economica" panose="020B0604020202020204" charset="0"/>
            </a:rPr>
            <a:t>S. 4</a:t>
          </a:r>
          <a:r>
            <a:rPr lang="en" sz="1600" kern="1200" dirty="0">
              <a:latin typeface="Economica" panose="020B0604020202020204" charset="0"/>
            </a:rPr>
            <a:t> - Restrictions on </a:t>
          </a:r>
          <a:r>
            <a:rPr lang="en" sz="1600" b="1" u="sng" kern="1200" dirty="0">
              <a:latin typeface="Economica" panose="020B0604020202020204" charset="0"/>
            </a:rPr>
            <a:t>holding</a:t>
          </a:r>
          <a:r>
            <a:rPr lang="en" sz="1600" kern="1200" dirty="0">
              <a:latin typeface="Economica" panose="020B0604020202020204" charset="0"/>
            </a:rPr>
            <a:t> foreign exchange, asset etc.</a:t>
          </a:r>
          <a:endParaRPr lang="en-US" sz="1600" kern="1200" dirty="0">
            <a:latin typeface="Economica" panose="020B0604020202020204" charset="0"/>
          </a:endParaRPr>
        </a:p>
        <a:p>
          <a:pPr marL="171450" lvl="1" indent="-171450" algn="l" defTabSz="711200">
            <a:lnSpc>
              <a:spcPct val="90000"/>
            </a:lnSpc>
            <a:spcBef>
              <a:spcPct val="0"/>
            </a:spcBef>
            <a:spcAft>
              <a:spcPct val="15000"/>
            </a:spcAft>
            <a:buChar char="•"/>
          </a:pPr>
          <a:r>
            <a:rPr lang="en-GB" sz="1600" b="1" u="sng" kern="1200" dirty="0">
              <a:latin typeface="Economica" panose="020B0604020202020204" charset="0"/>
            </a:rPr>
            <a:t>S. 8</a:t>
          </a:r>
          <a:r>
            <a:rPr lang="en-GB" sz="1600" kern="1200" dirty="0">
              <a:latin typeface="Economica" panose="020B0604020202020204" charset="0"/>
            </a:rPr>
            <a:t> - Restrictions on earning and keeping assets outside</a:t>
          </a:r>
          <a:endParaRPr lang="en-US" sz="1600" kern="1200" dirty="0">
            <a:latin typeface="Economica" panose="020B0604020202020204" charset="0"/>
          </a:endParaRPr>
        </a:p>
      </dsp:txBody>
      <dsp:txXfrm rot="-5400000">
        <a:off x="3110048" y="178158"/>
        <a:ext cx="5479722" cy="910431"/>
      </dsp:txXfrm>
    </dsp:sp>
    <dsp:sp modelId="{0511DBAC-C440-4E39-947E-03ABE4557D8A}">
      <dsp:nvSpPr>
        <dsp:cNvPr id="0" name=""/>
        <dsp:cNvSpPr/>
      </dsp:nvSpPr>
      <dsp:spPr>
        <a:xfrm>
          <a:off x="0" y="6"/>
          <a:ext cx="3110047" cy="1261169"/>
        </a:xfrm>
        <a:prstGeom prst="round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u="sng" kern="1200" dirty="0">
              <a:solidFill>
                <a:schemeClr val="bg1"/>
              </a:solidFill>
              <a:latin typeface="Economica" panose="020B0604020202020204" charset="0"/>
            </a:rPr>
            <a:t>P</a:t>
          </a:r>
          <a:r>
            <a:rPr lang="en-US" sz="6500" kern="1200" dirty="0">
              <a:solidFill>
                <a:schemeClr val="bg1"/>
              </a:solidFill>
              <a:latin typeface="Economica" panose="020B0604020202020204" charset="0"/>
            </a:rPr>
            <a:t>rohibit</a:t>
          </a:r>
        </a:p>
      </dsp:txBody>
      <dsp:txXfrm>
        <a:off x="61565" y="61571"/>
        <a:ext cx="2986917" cy="1138039"/>
      </dsp:txXfrm>
    </dsp:sp>
    <dsp:sp modelId="{158042F8-2ABC-41AD-897B-0FAA5CDAAD9A}">
      <dsp:nvSpPr>
        <dsp:cNvPr id="0" name=""/>
        <dsp:cNvSpPr/>
      </dsp:nvSpPr>
      <dsp:spPr>
        <a:xfrm rot="5400000">
          <a:off x="5375086" y="-809680"/>
          <a:ext cx="998896" cy="5528974"/>
        </a:xfrm>
        <a:prstGeom prst="round2Same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933450">
            <a:lnSpc>
              <a:spcPct val="90000"/>
            </a:lnSpc>
            <a:spcBef>
              <a:spcPct val="0"/>
            </a:spcBef>
            <a:spcAft>
              <a:spcPct val="15000"/>
            </a:spcAft>
            <a:buChar char="•"/>
          </a:pPr>
          <a:r>
            <a:rPr lang="en-GB" sz="1600" b="1" u="sng" kern="1200" dirty="0">
              <a:solidFill>
                <a:schemeClr val="bg1"/>
              </a:solidFill>
              <a:latin typeface="Economica" panose="020B0604020202020204" charset="0"/>
            </a:rPr>
            <a:t>S. 5</a:t>
          </a:r>
          <a:r>
            <a:rPr lang="en-GB" sz="1600" kern="1200" dirty="0">
              <a:solidFill>
                <a:schemeClr val="bg1"/>
              </a:solidFill>
              <a:latin typeface="Economica" panose="020B0604020202020204" charset="0"/>
            </a:rPr>
            <a:t> – Current Account Transactions freely allowed unless prohibited/restricted</a:t>
          </a:r>
          <a:endParaRPr lang="en-US" sz="1600" kern="1200" dirty="0">
            <a:solidFill>
              <a:schemeClr val="bg1"/>
            </a:solidFill>
            <a:latin typeface="Economica" panose="020B0604020202020204" charset="0"/>
          </a:endParaRPr>
        </a:p>
        <a:p>
          <a:pPr marL="171450" lvl="1" indent="-171450" algn="l" defTabSz="711200">
            <a:lnSpc>
              <a:spcPct val="90000"/>
            </a:lnSpc>
            <a:spcBef>
              <a:spcPct val="0"/>
            </a:spcBef>
            <a:spcAft>
              <a:spcPct val="15000"/>
            </a:spcAft>
            <a:buChar char="•"/>
          </a:pPr>
          <a:r>
            <a:rPr lang="en" sz="1600" b="1" u="sng" kern="1200" dirty="0">
              <a:solidFill>
                <a:schemeClr val="bg1"/>
              </a:solidFill>
              <a:latin typeface="Economica" panose="020B0604020202020204" charset="0"/>
            </a:rPr>
            <a:t>S. 6</a:t>
          </a:r>
          <a:r>
            <a:rPr lang="en" sz="1600" kern="1200" dirty="0">
              <a:solidFill>
                <a:schemeClr val="bg1"/>
              </a:solidFill>
              <a:latin typeface="Economica" panose="020B0604020202020204" charset="0"/>
            </a:rPr>
            <a:t> - Capital Account Transactions continued to be restricted unless allowed</a:t>
          </a:r>
          <a:endParaRPr lang="en-US" sz="1600" kern="1200" dirty="0">
            <a:solidFill>
              <a:schemeClr val="bg1"/>
            </a:solidFill>
            <a:latin typeface="Economica" panose="020B0604020202020204" charset="0"/>
          </a:endParaRPr>
        </a:p>
        <a:p>
          <a:pPr marL="171450" lvl="1" indent="-171450" algn="l" defTabSz="711200" rtl="0">
            <a:lnSpc>
              <a:spcPct val="90000"/>
            </a:lnSpc>
            <a:spcBef>
              <a:spcPct val="0"/>
            </a:spcBef>
            <a:spcAft>
              <a:spcPct val="15000"/>
            </a:spcAft>
            <a:buChar char="•"/>
          </a:pPr>
          <a:r>
            <a:rPr lang="en-IN" sz="1600" b="1" u="sng" kern="1200" dirty="0">
              <a:solidFill>
                <a:schemeClr val="bg1"/>
              </a:solidFill>
              <a:latin typeface="Economica" panose="020B0604020202020204" charset="0"/>
            </a:rPr>
            <a:t>S. 9</a:t>
          </a:r>
          <a:r>
            <a:rPr lang="en-IN" sz="1600" kern="1200" dirty="0">
              <a:solidFill>
                <a:schemeClr val="bg1"/>
              </a:solidFill>
              <a:latin typeface="Economica" panose="020B0604020202020204" charset="0"/>
            </a:rPr>
            <a:t> – Exemptions from restrictions u/s section 8</a:t>
          </a:r>
          <a:endParaRPr lang="en-US" sz="1600" kern="1200" dirty="0">
            <a:solidFill>
              <a:schemeClr val="bg1"/>
            </a:solidFill>
            <a:latin typeface="Economica" panose="020B0604020202020204" charset="0"/>
          </a:endParaRPr>
        </a:p>
      </dsp:txBody>
      <dsp:txXfrm rot="-5400000">
        <a:off x="3110047" y="1504121"/>
        <a:ext cx="5480212" cy="901372"/>
      </dsp:txXfrm>
    </dsp:sp>
    <dsp:sp modelId="{E62C0DE9-5DED-4509-BAAE-A7A01114611C}">
      <dsp:nvSpPr>
        <dsp:cNvPr id="0" name=""/>
        <dsp:cNvSpPr/>
      </dsp:nvSpPr>
      <dsp:spPr>
        <a:xfrm>
          <a:off x="0" y="1327021"/>
          <a:ext cx="3110047" cy="1261169"/>
        </a:xfrm>
        <a:prstGeom prst="round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u="sng" kern="1200" dirty="0">
              <a:latin typeface="Economica" panose="020B0604020202020204" charset="0"/>
            </a:rPr>
            <a:t>R</a:t>
          </a:r>
          <a:r>
            <a:rPr lang="en-US" sz="6500" kern="1200" dirty="0">
              <a:latin typeface="Economica" panose="020B0604020202020204" charset="0"/>
            </a:rPr>
            <a:t>elax</a:t>
          </a:r>
        </a:p>
      </dsp:txBody>
      <dsp:txXfrm>
        <a:off x="61565" y="1388586"/>
        <a:ext cx="2986917" cy="1138039"/>
      </dsp:txXfrm>
    </dsp:sp>
    <dsp:sp modelId="{B32809D4-A17D-4AE6-806C-3ED1FF241DB9}">
      <dsp:nvSpPr>
        <dsp:cNvPr id="0" name=""/>
        <dsp:cNvSpPr/>
      </dsp:nvSpPr>
      <dsp:spPr>
        <a:xfrm rot="5400000">
          <a:off x="5370067" y="517342"/>
          <a:ext cx="1008935" cy="5528974"/>
        </a:xfrm>
        <a:prstGeom prst="round2SameRect">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u="none" kern="1200" dirty="0">
              <a:latin typeface="Economica" panose="020B0604020202020204" charset="0"/>
            </a:rPr>
            <a:t>Current Account Transaction Rules</a:t>
          </a:r>
          <a:endParaRPr lang="en-US" sz="1600" b="0" u="none" kern="1200" dirty="0">
            <a:latin typeface="Economica" panose="020B0604020202020204" charset="0"/>
          </a:endParaRPr>
        </a:p>
        <a:p>
          <a:pPr marL="171450" lvl="1" indent="-171450" algn="l" defTabSz="711200">
            <a:lnSpc>
              <a:spcPct val="90000"/>
            </a:lnSpc>
            <a:spcBef>
              <a:spcPct val="0"/>
            </a:spcBef>
            <a:spcAft>
              <a:spcPct val="15000"/>
            </a:spcAft>
            <a:buChar char="•"/>
          </a:pPr>
          <a:r>
            <a:rPr lang="en-GB" sz="1600" b="0" u="none" kern="1200" dirty="0">
              <a:latin typeface="Economica" panose="020B0604020202020204" charset="0"/>
            </a:rPr>
            <a:t>Capital Account Transactions </a:t>
          </a:r>
          <a:r>
            <a:rPr lang="en-GB" sz="1600" kern="1200" dirty="0">
              <a:latin typeface="Economica" panose="020B0604020202020204" charset="0"/>
            </a:rPr>
            <a:t>Rules &amp; Subject wise regulations</a:t>
          </a:r>
          <a:endParaRPr lang="en-US" sz="1600" kern="1200" dirty="0">
            <a:latin typeface="Economica" panose="020B0604020202020204" charset="0"/>
          </a:endParaRPr>
        </a:p>
        <a:p>
          <a:pPr marL="171450" lvl="1" indent="-171450" algn="l" defTabSz="711200">
            <a:lnSpc>
              <a:spcPct val="90000"/>
            </a:lnSpc>
            <a:spcBef>
              <a:spcPct val="0"/>
            </a:spcBef>
            <a:spcAft>
              <a:spcPct val="15000"/>
            </a:spcAft>
            <a:buChar char="•"/>
          </a:pPr>
          <a:r>
            <a:rPr lang="en-US" sz="1600" kern="1200" dirty="0">
              <a:latin typeface="Economica" panose="020B0604020202020204" charset="0"/>
            </a:rPr>
            <a:t>Administrative provisions and Rules (Section 10,11,13,15,37A, 46, 47 </a:t>
          </a:r>
          <a:r>
            <a:rPr lang="en-US" sz="1600" kern="1200" dirty="0" err="1">
              <a:latin typeface="Economica" panose="020B0604020202020204" charset="0"/>
            </a:rPr>
            <a:t>etc</a:t>
          </a:r>
          <a:r>
            <a:rPr lang="en-US" sz="1600" kern="1200" dirty="0">
              <a:latin typeface="Economica" panose="020B0604020202020204" charset="0"/>
            </a:rPr>
            <a:t>) </a:t>
          </a:r>
        </a:p>
      </dsp:txBody>
      <dsp:txXfrm rot="-5400000">
        <a:off x="3110048" y="2826613"/>
        <a:ext cx="5479722" cy="910431"/>
      </dsp:txXfrm>
    </dsp:sp>
    <dsp:sp modelId="{B44C3E84-D3A9-4B76-9B5F-3B2A706E8F8F}">
      <dsp:nvSpPr>
        <dsp:cNvPr id="0" name=""/>
        <dsp:cNvSpPr/>
      </dsp:nvSpPr>
      <dsp:spPr>
        <a:xfrm>
          <a:off x="0" y="2651250"/>
          <a:ext cx="3110047" cy="1261169"/>
        </a:xfrm>
        <a:prstGeom prst="round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u="sng" kern="1200" dirty="0">
              <a:solidFill>
                <a:schemeClr val="bg1"/>
              </a:solidFill>
              <a:latin typeface="Economica" panose="020B0604020202020204" charset="0"/>
            </a:rPr>
            <a:t>R</a:t>
          </a:r>
          <a:r>
            <a:rPr lang="en-US" sz="6500" kern="1200" dirty="0">
              <a:solidFill>
                <a:schemeClr val="bg1"/>
              </a:solidFill>
              <a:latin typeface="Economica" panose="020B0604020202020204" charset="0"/>
            </a:rPr>
            <a:t>egulate</a:t>
          </a:r>
        </a:p>
      </dsp:txBody>
      <dsp:txXfrm>
        <a:off x="61565" y="2712815"/>
        <a:ext cx="2986917" cy="1138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337AD-2E55-4651-9A6F-0379058638FA}">
      <dsp:nvSpPr>
        <dsp:cNvPr id="0" name=""/>
        <dsp:cNvSpPr/>
      </dsp:nvSpPr>
      <dsp:spPr>
        <a:xfrm>
          <a:off x="1632087" y="142247"/>
          <a:ext cx="2823071" cy="980415"/>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03DD8-4383-45E4-804C-6BDC522580A1}">
      <dsp:nvSpPr>
        <dsp:cNvPr id="0" name=""/>
        <dsp:cNvSpPr/>
      </dsp:nvSpPr>
      <dsp:spPr>
        <a:xfrm>
          <a:off x="2774446" y="2473497"/>
          <a:ext cx="547106" cy="350148"/>
        </a:xfrm>
        <a:prstGeom prst="down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485B73-323B-489A-B3BA-6CE252EEAE2C}">
      <dsp:nvSpPr>
        <dsp:cNvPr id="0" name=""/>
        <dsp:cNvSpPr/>
      </dsp:nvSpPr>
      <dsp:spPr>
        <a:xfrm>
          <a:off x="1734943" y="2844955"/>
          <a:ext cx="2626113" cy="65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latin typeface="Economica" panose="020B0604020202020204" charset="0"/>
            </a:rPr>
            <a:t>Current </a:t>
          </a:r>
          <a:r>
            <a:rPr lang="en-US" sz="2300" kern="1200" dirty="0" err="1">
              <a:solidFill>
                <a:schemeClr val="tx1"/>
              </a:solidFill>
              <a:latin typeface="Economica" panose="020B0604020202020204" charset="0"/>
            </a:rPr>
            <a:t>Acc</a:t>
          </a:r>
          <a:endParaRPr lang="en-US" sz="2300" kern="1200" dirty="0">
            <a:solidFill>
              <a:schemeClr val="tx1"/>
            </a:solidFill>
            <a:latin typeface="Economica" panose="020B0604020202020204" charset="0"/>
          </a:endParaRPr>
        </a:p>
      </dsp:txBody>
      <dsp:txXfrm>
        <a:off x="1734943" y="2844955"/>
        <a:ext cx="2626113" cy="656528"/>
      </dsp:txXfrm>
    </dsp:sp>
    <dsp:sp modelId="{8C47ADEB-9315-4BEC-AD91-405DB22F7482}">
      <dsp:nvSpPr>
        <dsp:cNvPr id="0" name=""/>
        <dsp:cNvSpPr/>
      </dsp:nvSpPr>
      <dsp:spPr>
        <a:xfrm>
          <a:off x="2658459" y="1198382"/>
          <a:ext cx="984792" cy="98479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Economica" panose="020B0604020202020204" charset="0"/>
            </a:rPr>
            <a:t>Cap Acc.</a:t>
          </a:r>
        </a:p>
      </dsp:txBody>
      <dsp:txXfrm>
        <a:off x="2802678" y="1342601"/>
        <a:ext cx="696354" cy="696354"/>
      </dsp:txXfrm>
    </dsp:sp>
    <dsp:sp modelId="{E09A9426-E8FF-4AC6-B2B2-2C359B6DBA04}">
      <dsp:nvSpPr>
        <dsp:cNvPr id="0" name=""/>
        <dsp:cNvSpPr/>
      </dsp:nvSpPr>
      <dsp:spPr>
        <a:xfrm>
          <a:off x="1920332" y="180784"/>
          <a:ext cx="984792" cy="98479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Economica" panose="020B0604020202020204" charset="0"/>
            </a:rPr>
            <a:t>Cap Acc</a:t>
          </a:r>
          <a:r>
            <a:rPr lang="en-US" sz="2400" kern="1200" dirty="0">
              <a:solidFill>
                <a:schemeClr val="tx1"/>
              </a:solidFill>
            </a:rPr>
            <a:t>.</a:t>
          </a:r>
        </a:p>
      </dsp:txBody>
      <dsp:txXfrm>
        <a:off x="2064551" y="325003"/>
        <a:ext cx="696354" cy="696354"/>
      </dsp:txXfrm>
    </dsp:sp>
    <dsp:sp modelId="{F4413691-2110-41BE-BC45-1693178BE4FA}">
      <dsp:nvSpPr>
        <dsp:cNvPr id="0" name=""/>
        <dsp:cNvSpPr/>
      </dsp:nvSpPr>
      <dsp:spPr>
        <a:xfrm>
          <a:off x="3116582" y="234172"/>
          <a:ext cx="984792" cy="98479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Economica" panose="020B0604020202020204" charset="0"/>
            </a:rPr>
            <a:t>Cap Acc.</a:t>
          </a:r>
        </a:p>
      </dsp:txBody>
      <dsp:txXfrm>
        <a:off x="3260801" y="378391"/>
        <a:ext cx="696354" cy="696354"/>
      </dsp:txXfrm>
    </dsp:sp>
    <dsp:sp modelId="{F3B2D13D-4777-45B0-97D0-78FF0056A58E}">
      <dsp:nvSpPr>
        <dsp:cNvPr id="0" name=""/>
        <dsp:cNvSpPr/>
      </dsp:nvSpPr>
      <dsp:spPr>
        <a:xfrm>
          <a:off x="1516100" y="21884"/>
          <a:ext cx="3063798" cy="2451038"/>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0501-9285-44B5-BB13-DB23447C35E8}">
      <dsp:nvSpPr>
        <dsp:cNvPr id="0" name=""/>
        <dsp:cNvSpPr/>
      </dsp:nvSpPr>
      <dsp:spPr>
        <a:xfrm rot="2539615">
          <a:off x="3446414" y="509177"/>
          <a:ext cx="1439468" cy="1544568"/>
        </a:xfrm>
        <a:prstGeom prst="swooshArrow">
          <a:avLst>
            <a:gd name="adj1" fmla="val 16310"/>
            <a:gd name="adj2" fmla="val 313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A02F9EAA-053A-43C0-BDAC-133D317983E5}">
      <dsp:nvSpPr>
        <dsp:cNvPr id="0" name=""/>
        <dsp:cNvSpPr/>
      </dsp:nvSpPr>
      <dsp:spPr>
        <a:xfrm>
          <a:off x="2568833" y="1413150"/>
          <a:ext cx="1387874" cy="29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endParaRPr lang="en-US" sz="1800" kern="1200" dirty="0">
            <a:latin typeface="Economica" panose="020B0604020202020204" charset="0"/>
          </a:endParaRPr>
        </a:p>
      </dsp:txBody>
      <dsp:txXfrm>
        <a:off x="2568833" y="1413150"/>
        <a:ext cx="1387874" cy="2916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34116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006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527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831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4822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3866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333333"/>
              </a:buClr>
              <a:buSzPts val="12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600"/>
              </a:spcBef>
              <a:spcAft>
                <a:spcPts val="0"/>
              </a:spcAft>
              <a:buSzPts val="1200"/>
              <a:buAutoNum type="arabicPeriod"/>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5499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600"/>
              </a:spcBef>
              <a:spcAft>
                <a:spcPts val="0"/>
              </a:spcAft>
              <a:buSzPts val="1200"/>
              <a:buAutoNum type="arabicPeriod"/>
            </a:pPr>
            <a:endParaRPr dirty="0"/>
          </a:p>
        </p:txBody>
      </p:sp>
    </p:spTree>
    <p:extLst>
      <p:ext uri="{BB962C8B-B14F-4D97-AF65-F5344CB8AC3E}">
        <p14:creationId xmlns:p14="http://schemas.microsoft.com/office/powerpoint/2010/main" val="78303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600"/>
              </a:spcBef>
              <a:spcAft>
                <a:spcPts val="0"/>
              </a:spcAft>
              <a:buSzPts val="1200"/>
              <a:buAutoNum type="arabicPeriod"/>
            </a:pPr>
            <a:endParaRPr dirty="0"/>
          </a:p>
        </p:txBody>
      </p:sp>
    </p:spTree>
    <p:extLst>
      <p:ext uri="{BB962C8B-B14F-4D97-AF65-F5344CB8AC3E}">
        <p14:creationId xmlns:p14="http://schemas.microsoft.com/office/powerpoint/2010/main" val="725136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333333"/>
              </a:buClr>
              <a:buSzPts val="1200"/>
              <a:buNone/>
            </a:pPr>
            <a:endParaRPr dirty="0"/>
          </a:p>
        </p:txBody>
      </p:sp>
    </p:spTree>
    <p:extLst>
      <p:ext uri="{BB962C8B-B14F-4D97-AF65-F5344CB8AC3E}">
        <p14:creationId xmlns:p14="http://schemas.microsoft.com/office/powerpoint/2010/main" val="2601436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600"/>
              </a:spcBef>
              <a:spcAft>
                <a:spcPts val="0"/>
              </a:spcAft>
              <a:buSzPts val="1200"/>
              <a:buAutoNum type="arabicPeriod"/>
            </a:pPr>
            <a:endParaRPr dirty="0"/>
          </a:p>
        </p:txBody>
      </p:sp>
    </p:spTree>
    <p:extLst>
      <p:ext uri="{BB962C8B-B14F-4D97-AF65-F5344CB8AC3E}">
        <p14:creationId xmlns:p14="http://schemas.microsoft.com/office/powerpoint/2010/main" val="3010690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333333"/>
              </a:buClr>
              <a:buSzPts val="1200"/>
              <a:buNone/>
            </a:pPr>
            <a:endParaRPr dirty="0"/>
          </a:p>
        </p:txBody>
      </p:sp>
    </p:spTree>
    <p:extLst>
      <p:ext uri="{BB962C8B-B14F-4D97-AF65-F5344CB8AC3E}">
        <p14:creationId xmlns:p14="http://schemas.microsoft.com/office/powerpoint/2010/main" val="326136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50733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87264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3691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9688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01430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2898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746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2550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558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6876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528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2262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5366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729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97819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2089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191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39336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9382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920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8718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3667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g91e81cac3d_0_251"/>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g91e81cac3d_0_251"/>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g91e81cac3d_0_251"/>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g91e81cac3d_0_2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91e81cac3d_0_25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g91e81cac3d_0_25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g91e81cac3d_0_25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g91e81cac3d_0_2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91e81cac3d_0_26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g91e81cac3d_0_269"/>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g91e81cac3d_0_2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g91e81cac3d_0_27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91e81cac3d_0_273"/>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g91e81cac3d_0_2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91e81cac3d_0_277"/>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g91e81cac3d_0_27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g91e81cac3d_0_277"/>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g91e81cac3d_0_277"/>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g91e81cac3d_0_27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g91e81cac3d_0_2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g91e81cac3d_0_284"/>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g91e81cac3d_0_2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g91e81cac3d_0_28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g91e81cac3d_0_287"/>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g91e81cac3d_0_287"/>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g91e81cac3d_0_2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91e81cac3d_0_2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g91e81cac3d_0_24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g91e81cac3d_0_24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g91e81cac3d_0_2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6" name="Google Shape;63;p1"/>
          <p:cNvSpPr txBox="1">
            <a:spLocks/>
          </p:cNvSpPr>
          <p:nvPr/>
        </p:nvSpPr>
        <p:spPr>
          <a:xfrm>
            <a:off x="5399649" y="3961817"/>
            <a:ext cx="3072809"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1300"/>
            </a:pPr>
            <a:endParaRPr lang="en-IN" sz="2400" b="1" dirty="0">
              <a:solidFill>
                <a:schemeClr val="dk1"/>
              </a:solidFill>
              <a:latin typeface="Economica"/>
              <a:ea typeface="Economica"/>
              <a:cs typeface="Economica"/>
            </a:endParaRPr>
          </a:p>
        </p:txBody>
      </p:sp>
      <p:sp>
        <p:nvSpPr>
          <p:cNvPr id="4" name="Google Shape;62;p1"/>
          <p:cNvSpPr txBox="1">
            <a:spLocks/>
          </p:cNvSpPr>
          <p:nvPr/>
        </p:nvSpPr>
        <p:spPr>
          <a:xfrm>
            <a:off x="470452" y="446819"/>
            <a:ext cx="8216348" cy="42163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ctr"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r>
              <a:rPr lang="en-GB" sz="3200" b="1" dirty="0"/>
              <a:t>Understanding New Overseas Investment Regime, Issues &amp; Controversies including investments from IFSC  </a:t>
            </a:r>
            <a:endParaRPr lang="en-US" sz="3200" dirty="0"/>
          </a:p>
          <a:p>
            <a:endParaRPr lang="en-GB" sz="2400" b="1" dirty="0"/>
          </a:p>
          <a:p>
            <a:r>
              <a:rPr lang="en-GB" sz="2400" b="1" dirty="0"/>
              <a:t>Program on FEMA</a:t>
            </a:r>
          </a:p>
          <a:p>
            <a:r>
              <a:rPr lang="en-GB" sz="2400" b="1" dirty="0"/>
              <a:t>Organized By</a:t>
            </a:r>
          </a:p>
          <a:p>
            <a:r>
              <a:rPr lang="en-GB" sz="2400" b="1" dirty="0"/>
              <a:t>Rajkot Branch of Western Indian Regional Council of</a:t>
            </a:r>
          </a:p>
          <a:p>
            <a:r>
              <a:rPr lang="en-GB" sz="2400" b="1" dirty="0"/>
              <a:t>The Institute of Chartered Accountants of India</a:t>
            </a:r>
          </a:p>
          <a:p>
            <a:endParaRPr lang="en-GB" sz="1800" dirty="0"/>
          </a:p>
          <a:p>
            <a:pPr>
              <a:buSzPts val="4000"/>
            </a:pPr>
            <a:r>
              <a:rPr lang="en-GB" sz="2000" b="1" dirty="0"/>
              <a:t>16</a:t>
            </a:r>
            <a:r>
              <a:rPr lang="en-GB" sz="2000" b="1" baseline="30000" dirty="0"/>
              <a:t>th</a:t>
            </a:r>
            <a:r>
              <a:rPr lang="en-GB" sz="2000" b="1" dirty="0"/>
              <a:t> November, 2022</a:t>
            </a:r>
          </a:p>
          <a:p>
            <a:pPr algn="l">
              <a:buSzPts val="4000"/>
            </a:pPr>
            <a:endParaRPr lang="en-GB" sz="1800" dirty="0">
              <a:latin typeface="Economica" panose="020B0604020202020204" charset="0"/>
            </a:endParaRPr>
          </a:p>
          <a:p>
            <a:pPr>
              <a:buSzPts val="4000"/>
            </a:pPr>
            <a:r>
              <a:rPr lang="en-IN" sz="2400" b="1" dirty="0"/>
              <a:t>CA. Vivek </a:t>
            </a:r>
            <a:r>
              <a:rPr lang="en-IN" sz="2400" b="1" dirty="0" err="1"/>
              <a:t>Vithlani</a:t>
            </a:r>
            <a:endParaRPr lang="en-IN" sz="2400" b="1" dirty="0"/>
          </a:p>
          <a:p>
            <a:pPr>
              <a:buSzPts val="4000"/>
            </a:pPr>
            <a:endParaRPr lang="en-GB" sz="3600" dirty="0">
              <a:latin typeface="Economica" panose="020B0604020202020204" charset="0"/>
            </a:endParaRPr>
          </a:p>
        </p:txBody>
      </p:sp>
    </p:spTree>
    <p:extLst>
      <p:ext uri="{BB962C8B-B14F-4D97-AF65-F5344CB8AC3E}">
        <p14:creationId xmlns:p14="http://schemas.microsoft.com/office/powerpoint/2010/main" val="103886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999029" y="0"/>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IN" b="1" dirty="0"/>
              <a:t>Capital Account &amp; Current Account</a:t>
            </a:r>
            <a:endParaRPr b="1" dirty="0"/>
          </a:p>
          <a:p>
            <a:pPr marL="0" lvl="0" indent="0" algn="l" rtl="0">
              <a:lnSpc>
                <a:spcPct val="100000"/>
              </a:lnSpc>
              <a:spcBef>
                <a:spcPts val="0"/>
              </a:spcBef>
              <a:spcAft>
                <a:spcPts val="0"/>
              </a:spcAft>
              <a:buSzPts val="2400"/>
              <a:buNone/>
            </a:pPr>
            <a:endParaRPr dirty="0"/>
          </a:p>
        </p:txBody>
      </p:sp>
      <p:sp>
        <p:nvSpPr>
          <p:cNvPr id="87" name="Google Shape;87;p4"/>
          <p:cNvSpPr txBox="1">
            <a:spLocks noGrp="1"/>
          </p:cNvSpPr>
          <p:nvPr>
            <p:ph type="body" idx="1"/>
          </p:nvPr>
        </p:nvSpPr>
        <p:spPr>
          <a:xfrm>
            <a:off x="492369" y="947854"/>
            <a:ext cx="8349176" cy="4108963"/>
          </a:xfrm>
          <a:prstGeom prst="rect">
            <a:avLst/>
          </a:prstGeom>
          <a:noFill/>
          <a:ln>
            <a:noFill/>
          </a:ln>
        </p:spPr>
        <p:txBody>
          <a:bodyPr spcFirstLastPara="1" wrap="square" lIns="91425" tIns="91425" rIns="91425" bIns="91425" anchor="t" anchorCtr="0">
            <a:noAutofit/>
          </a:bodyPr>
          <a:lstStyle/>
          <a:p>
            <a:pPr marL="114300" lvl="0" indent="0" algn="ctr">
              <a:buNone/>
            </a:pPr>
            <a:r>
              <a:rPr lang="en-GB" sz="2400" b="1" dirty="0">
                <a:latin typeface="Open Sans" panose="020B0604020202020204" charset="0"/>
                <a:ea typeface="Open Sans" panose="020B0604020202020204" charset="0"/>
                <a:cs typeface="Open Sans" panose="020B0604020202020204" charset="0"/>
              </a:rPr>
              <a:t>Section 2(e) of FEMA, 1999 – Capital Account Transactions</a:t>
            </a:r>
          </a:p>
          <a:p>
            <a:pPr marL="114300" lvl="0" indent="0" algn="ctr">
              <a:buNone/>
            </a:pPr>
            <a:endParaRPr lang="en-GB" sz="1600" dirty="0">
              <a:latin typeface="Open Sans" panose="020B0604020202020204" charset="0"/>
              <a:ea typeface="Open Sans" panose="020B0604020202020204" charset="0"/>
              <a:cs typeface="Open Sans" panose="020B0604020202020204" charset="0"/>
            </a:endParaRPr>
          </a:p>
          <a:p>
            <a:pPr marL="114300" lvl="0" indent="0" algn="just">
              <a:buNone/>
            </a:pPr>
            <a:r>
              <a:rPr lang="en-GB" sz="2400" i="1" dirty="0">
                <a:latin typeface="Open Sans" panose="020B0604020202020204" charset="0"/>
                <a:ea typeface="Open Sans" panose="020B0604020202020204" charset="0"/>
                <a:cs typeface="Open Sans" panose="020B0604020202020204" charset="0"/>
              </a:rPr>
              <a:t>“Capital Account Transaction" means a transaction which </a:t>
            </a:r>
            <a:r>
              <a:rPr lang="en-GB" sz="2400" b="1" i="1" u="sng" dirty="0">
                <a:latin typeface="Open Sans" panose="020B0604020202020204" charset="0"/>
                <a:ea typeface="Open Sans" panose="020B0604020202020204" charset="0"/>
                <a:cs typeface="Open Sans" panose="020B0604020202020204" charset="0"/>
              </a:rPr>
              <a:t>alters</a:t>
            </a:r>
            <a:r>
              <a:rPr lang="en-GB" sz="2400" i="1" dirty="0">
                <a:latin typeface="Open Sans" panose="020B0604020202020204" charset="0"/>
                <a:ea typeface="Open Sans" panose="020B0604020202020204" charset="0"/>
                <a:cs typeface="Open Sans" panose="020B0604020202020204" charset="0"/>
              </a:rPr>
              <a:t> the </a:t>
            </a:r>
            <a:r>
              <a:rPr lang="en-GB" sz="2400" b="1" i="1" u="sng" dirty="0">
                <a:latin typeface="Open Sans" panose="020B0604020202020204" charset="0"/>
                <a:ea typeface="Open Sans" panose="020B0604020202020204" charset="0"/>
                <a:cs typeface="Open Sans" panose="020B0604020202020204" charset="0"/>
              </a:rPr>
              <a:t>assets or liabilities</a:t>
            </a:r>
            <a:r>
              <a:rPr lang="en-GB" sz="2400" i="1" dirty="0">
                <a:latin typeface="Open Sans" panose="020B0604020202020204" charset="0"/>
                <a:ea typeface="Open Sans" panose="020B0604020202020204" charset="0"/>
                <a:cs typeface="Open Sans" panose="020B0604020202020204" charset="0"/>
              </a:rPr>
              <a:t>, including </a:t>
            </a:r>
            <a:r>
              <a:rPr lang="en-GB" sz="2400" b="1" i="1" u="sng" dirty="0">
                <a:latin typeface="Open Sans" panose="020B0604020202020204" charset="0"/>
                <a:ea typeface="Open Sans" panose="020B0604020202020204" charset="0"/>
                <a:cs typeface="Open Sans" panose="020B0604020202020204" charset="0"/>
              </a:rPr>
              <a:t>contingent liabilities</a:t>
            </a:r>
            <a:r>
              <a:rPr lang="en-GB" sz="2400" i="1" dirty="0">
                <a:latin typeface="Open Sans" panose="020B0604020202020204" charset="0"/>
                <a:ea typeface="Open Sans" panose="020B0604020202020204" charset="0"/>
                <a:cs typeface="Open Sans" panose="020B0604020202020204" charset="0"/>
              </a:rPr>
              <a:t>, </a:t>
            </a:r>
            <a:r>
              <a:rPr lang="en-GB" sz="2400" b="1" i="1" u="sng" dirty="0">
                <a:latin typeface="Open Sans" panose="020B0604020202020204" charset="0"/>
                <a:ea typeface="Open Sans" panose="020B0604020202020204" charset="0"/>
                <a:cs typeface="Open Sans" panose="020B0604020202020204" charset="0"/>
              </a:rPr>
              <a:t>outside India of persons resident in India</a:t>
            </a:r>
            <a:r>
              <a:rPr lang="en-GB" sz="2400" i="1" dirty="0">
                <a:latin typeface="Open Sans" panose="020B0604020202020204" charset="0"/>
                <a:ea typeface="Open Sans" panose="020B0604020202020204" charset="0"/>
                <a:cs typeface="Open Sans" panose="020B0604020202020204" charset="0"/>
              </a:rPr>
              <a:t> or </a:t>
            </a:r>
            <a:r>
              <a:rPr lang="en-GB" sz="2400" b="1" i="1" u="sng" dirty="0">
                <a:latin typeface="Open Sans" panose="020B0604020202020204" charset="0"/>
                <a:ea typeface="Open Sans" panose="020B0604020202020204" charset="0"/>
                <a:cs typeface="Open Sans" panose="020B0604020202020204" charset="0"/>
              </a:rPr>
              <a:t>assets or liabilities in India </a:t>
            </a:r>
            <a:r>
              <a:rPr lang="en-GB" sz="2400" i="1" dirty="0">
                <a:latin typeface="Open Sans" panose="020B0604020202020204" charset="0"/>
                <a:ea typeface="Open Sans" panose="020B0604020202020204" charset="0"/>
                <a:cs typeface="Open Sans" panose="020B0604020202020204" charset="0"/>
              </a:rPr>
              <a:t>of </a:t>
            </a:r>
            <a:r>
              <a:rPr lang="en-GB" sz="2400" b="1" i="1" u="sng" dirty="0">
                <a:latin typeface="Open Sans" panose="020B0604020202020204" charset="0"/>
                <a:ea typeface="Open Sans" panose="020B0604020202020204" charset="0"/>
                <a:cs typeface="Open Sans" panose="020B0604020202020204" charset="0"/>
              </a:rPr>
              <a:t>persons resident outside India</a:t>
            </a:r>
            <a:r>
              <a:rPr lang="en-GB" sz="2400" i="1" dirty="0">
                <a:latin typeface="Open Sans" panose="020B0604020202020204" charset="0"/>
                <a:ea typeface="Open Sans" panose="020B0604020202020204" charset="0"/>
                <a:cs typeface="Open Sans" panose="020B0604020202020204" charset="0"/>
              </a:rPr>
              <a:t>, and includes transactions referred to in sub-section (3) of section 6”</a:t>
            </a:r>
            <a:endParaRPr sz="2400" i="1"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48800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999029" y="0"/>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IN" b="1" dirty="0"/>
              <a:t>Current Account and Current Account</a:t>
            </a:r>
            <a:endParaRPr b="1" dirty="0"/>
          </a:p>
          <a:p>
            <a:pPr marL="0" lvl="0" indent="0" algn="l" rtl="0">
              <a:lnSpc>
                <a:spcPct val="100000"/>
              </a:lnSpc>
              <a:spcBef>
                <a:spcPts val="0"/>
              </a:spcBef>
              <a:spcAft>
                <a:spcPts val="0"/>
              </a:spcAft>
              <a:buSzPts val="2400"/>
              <a:buNone/>
            </a:pPr>
            <a:endParaRPr dirty="0"/>
          </a:p>
        </p:txBody>
      </p:sp>
      <p:sp>
        <p:nvSpPr>
          <p:cNvPr id="87" name="Google Shape;87;p4"/>
          <p:cNvSpPr txBox="1">
            <a:spLocks noGrp="1"/>
          </p:cNvSpPr>
          <p:nvPr>
            <p:ph type="body" idx="1"/>
          </p:nvPr>
        </p:nvSpPr>
        <p:spPr>
          <a:xfrm>
            <a:off x="465364" y="791177"/>
            <a:ext cx="8342142" cy="3912163"/>
          </a:xfrm>
          <a:prstGeom prst="rect">
            <a:avLst/>
          </a:prstGeom>
          <a:noFill/>
          <a:ln>
            <a:noFill/>
          </a:ln>
        </p:spPr>
        <p:txBody>
          <a:bodyPr spcFirstLastPara="1" wrap="square" lIns="91425" tIns="91425" rIns="91425" bIns="91425" anchor="t" anchorCtr="0">
            <a:noAutofit/>
          </a:bodyPr>
          <a:lstStyle/>
          <a:p>
            <a:pPr marL="114300" lvl="0" indent="0" algn="ctr">
              <a:buNone/>
            </a:pPr>
            <a:r>
              <a:rPr lang="en-GB" sz="2400" b="1" dirty="0">
                <a:latin typeface="Open Sans" panose="020B0604020202020204" charset="0"/>
                <a:ea typeface="Open Sans" panose="020B0604020202020204" charset="0"/>
                <a:cs typeface="Open Sans" panose="020B0604020202020204" charset="0"/>
              </a:rPr>
              <a:t>Section 2(j) of FEMA, 1999 – Current Account Transactions</a:t>
            </a:r>
          </a:p>
          <a:p>
            <a:pPr marL="114300" lvl="0" indent="0" algn="ctr">
              <a:buNone/>
            </a:pPr>
            <a:endParaRPr lang="en-GB" sz="1600" dirty="0">
              <a:latin typeface="Open Sans" panose="020B0604020202020204" charset="0"/>
              <a:ea typeface="Open Sans" panose="020B0604020202020204" charset="0"/>
              <a:cs typeface="Open Sans" panose="020B0604020202020204" charset="0"/>
            </a:endParaRPr>
          </a:p>
          <a:p>
            <a:pPr marL="114300" indent="0">
              <a:buNone/>
            </a:pPr>
            <a:r>
              <a:rPr lang="en-IN" sz="1600" i="1" dirty="0">
                <a:latin typeface="Open Sans" panose="020B0604020202020204" charset="0"/>
                <a:ea typeface="Open Sans" panose="020B0604020202020204" charset="0"/>
                <a:cs typeface="Open Sans" panose="020B0604020202020204" charset="0"/>
              </a:rPr>
              <a:t>““current account transaction" means a </a:t>
            </a:r>
            <a:r>
              <a:rPr lang="en-IN" sz="1600" b="1" i="1" u="sng" dirty="0">
                <a:latin typeface="Open Sans" panose="020B0604020202020204" charset="0"/>
                <a:ea typeface="Open Sans" panose="020B0604020202020204" charset="0"/>
                <a:cs typeface="Open Sans" panose="020B0604020202020204" charset="0"/>
              </a:rPr>
              <a:t>transaction other than a capital account transaction</a:t>
            </a:r>
            <a:r>
              <a:rPr lang="en-IN" sz="1600" i="1" dirty="0">
                <a:latin typeface="Open Sans" panose="020B0604020202020204" charset="0"/>
                <a:ea typeface="Open Sans" panose="020B0604020202020204" charset="0"/>
                <a:cs typeface="Open Sans" panose="020B0604020202020204" charset="0"/>
              </a:rPr>
              <a:t> and without prejudice to the generality of the foregoing such transaction </a:t>
            </a:r>
            <a:r>
              <a:rPr lang="en-IN" sz="1600" b="1" i="1" u="sng" dirty="0">
                <a:latin typeface="Open Sans" panose="020B0604020202020204" charset="0"/>
                <a:ea typeface="Open Sans" panose="020B0604020202020204" charset="0"/>
                <a:cs typeface="Open Sans" panose="020B0604020202020204" charset="0"/>
              </a:rPr>
              <a:t>includes</a:t>
            </a:r>
            <a:r>
              <a:rPr lang="en-IN" sz="1600" i="1" dirty="0">
                <a:latin typeface="Open Sans" panose="020B0604020202020204" charset="0"/>
                <a:ea typeface="Open Sans" panose="020B0604020202020204" charset="0"/>
                <a:cs typeface="Open Sans" panose="020B0604020202020204" charset="0"/>
              </a:rPr>
              <a:t>,--</a:t>
            </a:r>
          </a:p>
          <a:p>
            <a:pPr marL="114300" indent="0">
              <a:buNone/>
            </a:pPr>
            <a:r>
              <a:rPr lang="en-IN" sz="1200" i="1" dirty="0">
                <a:latin typeface="Open Sans" panose="020B0604020202020204" charset="0"/>
                <a:ea typeface="Open Sans" panose="020B0604020202020204" charset="0"/>
                <a:cs typeface="Open Sans" panose="020B0604020202020204" charset="0"/>
              </a:rPr>
              <a:t>	</a:t>
            </a:r>
          </a:p>
          <a:p>
            <a:pPr marL="114300" indent="0">
              <a:buNone/>
            </a:pPr>
            <a:r>
              <a:rPr lang="en-IN" sz="1600" i="1" dirty="0">
                <a:latin typeface="Open Sans" panose="020B0604020202020204" charset="0"/>
                <a:ea typeface="Open Sans" panose="020B0604020202020204" charset="0"/>
                <a:cs typeface="Open Sans" panose="020B0604020202020204" charset="0"/>
              </a:rPr>
              <a:t>(</a:t>
            </a:r>
            <a:r>
              <a:rPr lang="en-IN" sz="1600" i="1" dirty="0" err="1">
                <a:latin typeface="Open Sans" panose="020B0604020202020204" charset="0"/>
                <a:ea typeface="Open Sans" panose="020B0604020202020204" charset="0"/>
                <a:cs typeface="Open Sans" panose="020B0604020202020204" charset="0"/>
              </a:rPr>
              <a:t>i</a:t>
            </a:r>
            <a:r>
              <a:rPr lang="en-IN" sz="1600" i="1" dirty="0">
                <a:latin typeface="Open Sans" panose="020B0604020202020204" charset="0"/>
                <a:ea typeface="Open Sans" panose="020B0604020202020204" charset="0"/>
                <a:cs typeface="Open Sans" panose="020B0604020202020204" charset="0"/>
              </a:rPr>
              <a:t>) payments due in connection with foreign trade, other current business, services, and short-term banking and credit facilities in the ordinary course of business,</a:t>
            </a:r>
          </a:p>
          <a:p>
            <a:pPr marL="114300" indent="0">
              <a:buNone/>
            </a:pPr>
            <a:r>
              <a:rPr lang="en-IN" sz="1600" i="1" dirty="0">
                <a:latin typeface="Open Sans" panose="020B0604020202020204" charset="0"/>
                <a:ea typeface="Open Sans" panose="020B0604020202020204" charset="0"/>
                <a:cs typeface="Open Sans" panose="020B0604020202020204" charset="0"/>
              </a:rPr>
              <a:t>(ii) payments due as interest on loans and as net income from investments,</a:t>
            </a:r>
          </a:p>
          <a:p>
            <a:pPr marL="114300" indent="0">
              <a:buNone/>
            </a:pPr>
            <a:r>
              <a:rPr lang="en-IN" sz="1600" i="1" dirty="0">
                <a:latin typeface="Open Sans" panose="020B0604020202020204" charset="0"/>
                <a:ea typeface="Open Sans" panose="020B0604020202020204" charset="0"/>
                <a:cs typeface="Open Sans" panose="020B0604020202020204" charset="0"/>
              </a:rPr>
              <a:t>(iii) remittances for living expenses of parents, spouse and children residing abroad, and</a:t>
            </a:r>
          </a:p>
          <a:p>
            <a:pPr marL="114300" indent="0">
              <a:buNone/>
            </a:pPr>
            <a:r>
              <a:rPr lang="en-IN" sz="1600" i="1" dirty="0">
                <a:latin typeface="Open Sans" panose="020B0604020202020204" charset="0"/>
                <a:ea typeface="Open Sans" panose="020B0604020202020204" charset="0"/>
                <a:cs typeface="Open Sans" panose="020B0604020202020204" charset="0"/>
              </a:rPr>
              <a:t>(iv) expenses in connection with foreign travel, education and medical care of parents, spouse and children”</a:t>
            </a:r>
          </a:p>
          <a:p>
            <a:pPr marL="114300" lvl="0" indent="0" algn="ctr">
              <a:buNone/>
            </a:pPr>
            <a:endParaRPr lang="en-GB" sz="16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53537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964304" y="0"/>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IN" sz="3400" b="1" dirty="0"/>
              <a:t>Classification between Capital </a:t>
            </a:r>
            <a:r>
              <a:rPr lang="en-IN" sz="3400" b="1" dirty="0" err="1"/>
              <a:t>Acc</a:t>
            </a:r>
            <a:r>
              <a:rPr lang="en-IN" sz="3400" b="1" dirty="0"/>
              <a:t> &amp; Current </a:t>
            </a:r>
            <a:r>
              <a:rPr lang="en-IN" sz="3400" b="1" dirty="0" err="1"/>
              <a:t>Acc</a:t>
            </a:r>
            <a:endParaRPr sz="3400" b="1" dirty="0"/>
          </a:p>
          <a:p>
            <a:pPr marL="0" lvl="0" indent="0" algn="l" rtl="0">
              <a:lnSpc>
                <a:spcPct val="100000"/>
              </a:lnSpc>
              <a:spcBef>
                <a:spcPts val="0"/>
              </a:spcBef>
              <a:spcAft>
                <a:spcPts val="0"/>
              </a:spcAft>
              <a:buSzPts val="2400"/>
              <a:buNone/>
            </a:pPr>
            <a:endParaRPr dirty="0"/>
          </a:p>
        </p:txBody>
      </p:sp>
      <p:graphicFrame>
        <p:nvGraphicFramePr>
          <p:cNvPr id="6" name="Diagram 5"/>
          <p:cNvGraphicFramePr/>
          <p:nvPr>
            <p:extLst>
              <p:ext uri="{D42A27DB-BD31-4B8C-83A1-F6EECF244321}">
                <p14:modId xmlns:p14="http://schemas.microsoft.com/office/powerpoint/2010/main" val="30926933"/>
              </p:ext>
            </p:extLst>
          </p:nvPr>
        </p:nvGraphicFramePr>
        <p:xfrm>
          <a:off x="1357293" y="1188531"/>
          <a:ext cx="6096000" cy="3501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p:cNvSpPr/>
          <p:nvPr/>
        </p:nvSpPr>
        <p:spPr>
          <a:xfrm>
            <a:off x="5729451" y="1446829"/>
            <a:ext cx="659757" cy="298488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N">
              <a:ln w="0"/>
              <a:effectLst>
                <a:outerShdw blurRad="38100" dist="19050" dir="2700000" algn="tl" rotWithShape="0">
                  <a:schemeClr val="dk1">
                    <a:alpha val="40000"/>
                  </a:schemeClr>
                </a:outerShdw>
              </a:effectLst>
            </a:endParaRPr>
          </a:p>
        </p:txBody>
      </p:sp>
      <p:sp>
        <p:nvSpPr>
          <p:cNvPr id="4" name="TextBox 3"/>
          <p:cNvSpPr txBox="1"/>
          <p:nvPr/>
        </p:nvSpPr>
        <p:spPr>
          <a:xfrm>
            <a:off x="6389208" y="2007257"/>
            <a:ext cx="1440539" cy="2123658"/>
          </a:xfrm>
          <a:prstGeom prst="rect">
            <a:avLst/>
          </a:prstGeom>
          <a:noFill/>
        </p:spPr>
        <p:txBody>
          <a:bodyPr wrap="square" rtlCol="0">
            <a:spAutoFit/>
          </a:bodyPr>
          <a:lstStyle/>
          <a:p>
            <a:r>
              <a:rPr lang="en-IN" sz="2200" dirty="0">
                <a:latin typeface="Economica" panose="020B0604020202020204" charset="0"/>
              </a:rPr>
              <a:t>If not a capital account transaction, its current account transaction</a:t>
            </a:r>
          </a:p>
        </p:txBody>
      </p:sp>
      <p:graphicFrame>
        <p:nvGraphicFramePr>
          <p:cNvPr id="7" name="Diagram 6"/>
          <p:cNvGraphicFramePr/>
          <p:nvPr>
            <p:extLst>
              <p:ext uri="{D42A27DB-BD31-4B8C-83A1-F6EECF244321}">
                <p14:modId xmlns:p14="http://schemas.microsoft.com/office/powerpoint/2010/main" val="2033417940"/>
              </p:ext>
            </p:extLst>
          </p:nvPr>
        </p:nvGraphicFramePr>
        <p:xfrm>
          <a:off x="-1502480" y="98362"/>
          <a:ext cx="6096000" cy="1823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p:cNvGrpSpPr/>
          <p:nvPr/>
        </p:nvGrpSpPr>
        <p:grpSpPr>
          <a:xfrm>
            <a:off x="609600" y="1429073"/>
            <a:ext cx="1732485" cy="984792"/>
            <a:chOff x="1920332" y="180784"/>
            <a:chExt cx="984792" cy="984792"/>
          </a:xfrm>
        </p:grpSpPr>
        <p:sp>
          <p:nvSpPr>
            <p:cNvPr id="12" name="Oval 11"/>
            <p:cNvSpPr/>
            <p:nvPr/>
          </p:nvSpPr>
          <p:spPr>
            <a:xfrm>
              <a:off x="1920332" y="180784"/>
              <a:ext cx="984792" cy="984792"/>
            </a:xfrm>
            <a:prstGeom prst="ellipse">
              <a:avLst/>
            </a:prstGeom>
          </p:spPr>
          <p:style>
            <a:lnRef idx="2">
              <a:schemeClr val="dk1"/>
            </a:lnRef>
            <a:fillRef idx="1">
              <a:schemeClr val="lt1"/>
            </a:fillRef>
            <a:effectRef idx="0">
              <a:schemeClr val="dk1"/>
            </a:effectRef>
            <a:fontRef idx="minor">
              <a:schemeClr val="dk1">
                <a:hueOff val="0"/>
                <a:satOff val="0"/>
                <a:lumOff val="0"/>
                <a:alphaOff val="0"/>
              </a:schemeClr>
            </a:fontRef>
          </p:style>
        </p:sp>
        <p:sp>
          <p:nvSpPr>
            <p:cNvPr id="13" name="Oval 4"/>
            <p:cNvSpPr txBox="1"/>
            <p:nvPr/>
          </p:nvSpPr>
          <p:spPr>
            <a:xfrm>
              <a:off x="2064551" y="325003"/>
              <a:ext cx="696354" cy="696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Economica" panose="020B0604020202020204" charset="0"/>
                </a:rPr>
                <a:t>Any Transaction</a:t>
              </a:r>
              <a:endParaRPr lang="en-US" sz="2400" kern="1200" dirty="0"/>
            </a:p>
          </p:txBody>
        </p:sp>
      </p:grpSp>
    </p:spTree>
    <p:extLst>
      <p:ext uri="{BB962C8B-B14F-4D97-AF65-F5344CB8AC3E}">
        <p14:creationId xmlns:p14="http://schemas.microsoft.com/office/powerpoint/2010/main" val="103553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311700" y="203384"/>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Capital Account Transactions - Scheme</a:t>
            </a:r>
            <a:endParaRPr b="1" dirty="0"/>
          </a:p>
        </p:txBody>
      </p:sp>
      <p:sp>
        <p:nvSpPr>
          <p:cNvPr id="134" name="Google Shape;134;p9"/>
          <p:cNvSpPr txBox="1">
            <a:spLocks noGrp="1"/>
          </p:cNvSpPr>
          <p:nvPr>
            <p:ph type="body" idx="1"/>
          </p:nvPr>
        </p:nvSpPr>
        <p:spPr>
          <a:xfrm>
            <a:off x="311700" y="1230924"/>
            <a:ext cx="8709458" cy="3709566"/>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t>S. 6 of Foreign Exchange Management Act, 1999 </a:t>
            </a:r>
            <a:r>
              <a:rPr lang="en" b="1" u="sng" dirty="0"/>
              <a:t>(Before 15.10.2019)</a:t>
            </a:r>
            <a:endParaRPr b="1" u="sng" dirty="0"/>
          </a:p>
          <a:p>
            <a:pPr marL="914400" lvl="1" indent="-342900" algn="l" rtl="0">
              <a:lnSpc>
                <a:spcPct val="150000"/>
              </a:lnSpc>
              <a:spcBef>
                <a:spcPts val="0"/>
              </a:spcBef>
              <a:spcAft>
                <a:spcPts val="0"/>
              </a:spcAft>
              <a:buSzPts val="1800"/>
              <a:buChar char="✓"/>
            </a:pPr>
            <a:r>
              <a:rPr lang="en" sz="1800" dirty="0"/>
              <a:t>6(1) - Any person allowed to sell or draw foreign exchange to or from </a:t>
            </a:r>
            <a:r>
              <a:rPr lang="en" sz="1800" b="1" u="sng" dirty="0"/>
              <a:t>any authorized person</a:t>
            </a:r>
            <a:r>
              <a:rPr lang="en" sz="1800" b="1" dirty="0"/>
              <a:t> </a:t>
            </a:r>
            <a:r>
              <a:rPr lang="en" sz="1800" dirty="0"/>
              <a:t>for Capital Acc. Tran. </a:t>
            </a:r>
            <a:r>
              <a:rPr lang="en" sz="1800" b="1" u="sng" dirty="0"/>
              <a:t>subject to 6(2</a:t>
            </a:r>
            <a:r>
              <a:rPr lang="en" sz="1800" dirty="0"/>
              <a:t>)</a:t>
            </a:r>
            <a:endParaRPr sz="1800" dirty="0"/>
          </a:p>
          <a:p>
            <a:pPr marL="914400" lvl="1" indent="-342900" algn="l" rtl="0">
              <a:lnSpc>
                <a:spcPct val="150000"/>
              </a:lnSpc>
              <a:spcBef>
                <a:spcPts val="0"/>
              </a:spcBef>
              <a:spcAft>
                <a:spcPts val="0"/>
              </a:spcAft>
              <a:buSzPts val="1800"/>
              <a:buChar char="✓"/>
            </a:pPr>
            <a:r>
              <a:rPr lang="en" sz="1800" dirty="0"/>
              <a:t>6(2) - RBI (in consultation with CG) may notify any class of transaction(s) which are </a:t>
            </a:r>
            <a:r>
              <a:rPr lang="en" sz="1800" b="1" u="sng" dirty="0"/>
              <a:t>permissible</a:t>
            </a:r>
            <a:r>
              <a:rPr lang="en" sz="1800" dirty="0"/>
              <a:t> along with limits - </a:t>
            </a:r>
            <a:r>
              <a:rPr lang="en" sz="1800" b="1" u="sng" dirty="0"/>
              <a:t>FEMA Notfn. No. 1, 2000</a:t>
            </a:r>
            <a:endParaRPr sz="1800" b="1" u="sng" dirty="0"/>
          </a:p>
          <a:p>
            <a:pPr marL="914400" lvl="1" indent="-342900" algn="l" rtl="0">
              <a:lnSpc>
                <a:spcPct val="150000"/>
              </a:lnSpc>
              <a:spcBef>
                <a:spcPts val="0"/>
              </a:spcBef>
              <a:spcAft>
                <a:spcPts val="0"/>
              </a:spcAft>
              <a:buSzPts val="1800"/>
              <a:buChar char="✓"/>
            </a:pPr>
            <a:r>
              <a:rPr lang="en" sz="1800" b="1" u="sng" dirty="0"/>
              <a:t>6(3) - RBI was given powers to prohibit, restrict or regulate any  Capital Account Transactions specified therein</a:t>
            </a:r>
            <a:endParaRPr sz="1800" b="1" u="sng" dirty="0"/>
          </a:p>
          <a:p>
            <a:pPr marL="914400" lvl="1" indent="-342900" algn="l" rtl="0">
              <a:lnSpc>
                <a:spcPct val="150000"/>
              </a:lnSpc>
              <a:spcBef>
                <a:spcPts val="0"/>
              </a:spcBef>
              <a:spcAft>
                <a:spcPts val="0"/>
              </a:spcAft>
              <a:buSzPts val="1800"/>
              <a:buChar char="✓"/>
            </a:pPr>
            <a:r>
              <a:rPr lang="en" sz="1800" dirty="0"/>
              <a:t>6(4) &amp; 6(5) - Asset in India by PROI and Asset outside India by PRII</a:t>
            </a:r>
            <a:endParaRPr sz="1800" dirty="0"/>
          </a:p>
          <a:p>
            <a:pPr marL="914400" lvl="1" indent="-342900" algn="l" rtl="0">
              <a:lnSpc>
                <a:spcPct val="150000"/>
              </a:lnSpc>
              <a:spcBef>
                <a:spcPts val="0"/>
              </a:spcBef>
              <a:spcAft>
                <a:spcPts val="0"/>
              </a:spcAft>
              <a:buSzPts val="1800"/>
              <a:buChar char="✓"/>
            </a:pPr>
            <a:r>
              <a:rPr lang="en" sz="1800" dirty="0"/>
              <a:t>6(6) - Setting up of branch in India by NR – RBI May Regulate</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1270205" y="80690"/>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b="1" dirty="0"/>
              <a:t>Capital Account Transactions - Scheme</a:t>
            </a:r>
            <a:endParaRPr b="1" dirty="0"/>
          </a:p>
          <a:p>
            <a:pPr marL="0" lvl="0" indent="0" algn="l" rtl="0">
              <a:lnSpc>
                <a:spcPct val="100000"/>
              </a:lnSpc>
              <a:spcBef>
                <a:spcPts val="0"/>
              </a:spcBef>
              <a:spcAft>
                <a:spcPts val="0"/>
              </a:spcAft>
              <a:buSzPts val="2400"/>
              <a:buNone/>
            </a:pPr>
            <a:endParaRPr dirty="0"/>
          </a:p>
        </p:txBody>
      </p:sp>
      <p:sp>
        <p:nvSpPr>
          <p:cNvPr id="141" name="Google Shape;141;p10"/>
          <p:cNvSpPr txBox="1">
            <a:spLocks noGrp="1"/>
          </p:cNvSpPr>
          <p:nvPr>
            <p:ph type="body" idx="1"/>
          </p:nvPr>
        </p:nvSpPr>
        <p:spPr>
          <a:xfrm>
            <a:off x="91439" y="837028"/>
            <a:ext cx="8996290" cy="4306471"/>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t>S. 6 of Foreign Exchange Management Act, 1999 </a:t>
            </a:r>
            <a:r>
              <a:rPr lang="en" b="1" u="sng" dirty="0"/>
              <a:t>(w.e.f. 15.10.2019)</a:t>
            </a:r>
            <a:endParaRPr b="1" u="sng" dirty="0"/>
          </a:p>
          <a:p>
            <a:pPr lvl="1" indent="-457200" algn="l" rtl="0">
              <a:lnSpc>
                <a:spcPct val="150000"/>
              </a:lnSpc>
              <a:spcBef>
                <a:spcPts val="0"/>
              </a:spcBef>
              <a:spcAft>
                <a:spcPts val="0"/>
              </a:spcAft>
              <a:buSzPts val="1800"/>
              <a:buChar char="✓"/>
            </a:pPr>
            <a:r>
              <a:rPr lang="en" sz="1500" dirty="0"/>
              <a:t>6(1) - Any person allowed to sell or draw foreign exchange to or from </a:t>
            </a:r>
            <a:r>
              <a:rPr lang="en" sz="1500" b="1" u="sng" dirty="0"/>
              <a:t>any authorized person</a:t>
            </a:r>
            <a:r>
              <a:rPr lang="en" sz="1500" b="1" dirty="0"/>
              <a:t> </a:t>
            </a:r>
            <a:r>
              <a:rPr lang="en" sz="1500" dirty="0"/>
              <a:t>for Capital Acc. Tran.</a:t>
            </a:r>
            <a:r>
              <a:rPr lang="en" sz="1500" b="1" dirty="0"/>
              <a:t> </a:t>
            </a:r>
            <a:r>
              <a:rPr lang="en" sz="1500" b="1" u="sng" dirty="0"/>
              <a:t>subject to 6(2)</a:t>
            </a:r>
            <a:endParaRPr sz="1500" b="1" u="sng" dirty="0"/>
          </a:p>
          <a:p>
            <a:pPr lvl="1" indent="-457200" algn="l" rtl="0">
              <a:lnSpc>
                <a:spcPct val="150000"/>
              </a:lnSpc>
              <a:spcBef>
                <a:spcPts val="0"/>
              </a:spcBef>
              <a:spcAft>
                <a:spcPts val="0"/>
              </a:spcAft>
              <a:buSzPts val="1800"/>
              <a:buChar char="✓"/>
            </a:pPr>
            <a:r>
              <a:rPr lang="en" sz="1500" dirty="0"/>
              <a:t>6(2) - RBI (in consultation with CG) can notify any class of Cap. Acc. Trans. </a:t>
            </a:r>
            <a:r>
              <a:rPr lang="en" sz="1500" b="1" u="sng" dirty="0"/>
              <a:t>involving debt instruments which are permissible </a:t>
            </a:r>
            <a:r>
              <a:rPr lang="en" sz="1500" dirty="0"/>
              <a:t>and also regulate the same</a:t>
            </a:r>
          </a:p>
          <a:p>
            <a:pPr lvl="1" indent="-457200" algn="l" rtl="0">
              <a:lnSpc>
                <a:spcPct val="150000"/>
              </a:lnSpc>
              <a:spcBef>
                <a:spcPts val="0"/>
              </a:spcBef>
              <a:spcAft>
                <a:spcPts val="0"/>
              </a:spcAft>
              <a:buSzPts val="1800"/>
              <a:buChar char="✓"/>
            </a:pPr>
            <a:r>
              <a:rPr lang="en" sz="1500" b="1" u="sng" dirty="0"/>
              <a:t>6(2A)</a:t>
            </a:r>
            <a:r>
              <a:rPr lang="en" sz="1500" b="1" dirty="0"/>
              <a:t> </a:t>
            </a:r>
            <a:r>
              <a:rPr lang="en" sz="1500" dirty="0"/>
              <a:t>- CG (in consultation with RBI) can notify any class of Cap. Acc. Trans. </a:t>
            </a:r>
            <a:r>
              <a:rPr lang="en" sz="1500" b="1" u="sng" dirty="0"/>
              <a:t>not involving debt instruments </a:t>
            </a:r>
            <a:r>
              <a:rPr lang="en" sz="1500" dirty="0"/>
              <a:t>which are permissible and also regulate the same. </a:t>
            </a:r>
          </a:p>
          <a:p>
            <a:pPr lvl="2" indent="-457200">
              <a:lnSpc>
                <a:spcPct val="150000"/>
              </a:lnSpc>
              <a:spcBef>
                <a:spcPts val="0"/>
              </a:spcBef>
              <a:buSzPts val="1800"/>
              <a:buFont typeface="Open Sans"/>
              <a:buChar char="✓"/>
            </a:pPr>
            <a:r>
              <a:rPr lang="en" sz="1500" dirty="0"/>
              <a:t>Foreign Exchange Management (Non-debt Instruments) Rules, 2019</a:t>
            </a:r>
          </a:p>
          <a:p>
            <a:pPr lvl="1" indent="-457200">
              <a:lnSpc>
                <a:spcPct val="150000"/>
              </a:lnSpc>
              <a:spcBef>
                <a:spcPts val="0"/>
              </a:spcBef>
              <a:buSzPts val="1800"/>
              <a:buChar char="✓"/>
            </a:pPr>
            <a:r>
              <a:rPr lang="en-GB" sz="1500" u="sng" dirty="0"/>
              <a:t>6(3) - Removed</a:t>
            </a:r>
            <a:r>
              <a:rPr lang="en-GB" sz="1500" dirty="0"/>
              <a:t> </a:t>
            </a:r>
          </a:p>
          <a:p>
            <a:pPr lvl="1" indent="-457200">
              <a:lnSpc>
                <a:spcPct val="150000"/>
              </a:lnSpc>
              <a:spcBef>
                <a:spcPts val="0"/>
              </a:spcBef>
              <a:buSzPts val="1800"/>
              <a:buChar char="✓"/>
            </a:pPr>
            <a:r>
              <a:rPr lang="en-GB" sz="1500" dirty="0"/>
              <a:t>6(4), 6(5) &amp; 6(6)- Intact</a:t>
            </a:r>
          </a:p>
          <a:p>
            <a:pPr lvl="1" indent="-457200">
              <a:lnSpc>
                <a:spcPct val="150000"/>
              </a:lnSpc>
              <a:spcBef>
                <a:spcPts val="0"/>
              </a:spcBef>
              <a:buSzPts val="1800"/>
              <a:buChar char="✓"/>
            </a:pPr>
            <a:r>
              <a:rPr lang="en-GB" sz="1500" dirty="0"/>
              <a:t>6(7) - Debt instruments to be determined by CG</a:t>
            </a:r>
          </a:p>
          <a:p>
            <a:pPr lvl="2" indent="-457200">
              <a:lnSpc>
                <a:spcPct val="150000"/>
              </a:lnSpc>
              <a:spcBef>
                <a:spcPts val="0"/>
              </a:spcBef>
              <a:buSzPts val="1800"/>
              <a:buChar char="✓"/>
            </a:pPr>
            <a:r>
              <a:rPr lang="en-GB" sz="1500" dirty="0"/>
              <a:t>Notification No. SO 3722(E) dated 16-10-2019</a:t>
            </a: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1297500" y="168683"/>
            <a:ext cx="7038900" cy="9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b="1" dirty="0"/>
              <a:t>Capital Account Transactions - Scheme</a:t>
            </a:r>
            <a:endParaRPr b="1" dirty="0"/>
          </a:p>
          <a:p>
            <a:pPr marL="0" lvl="0" indent="0" algn="l" rtl="0">
              <a:lnSpc>
                <a:spcPct val="100000"/>
              </a:lnSpc>
              <a:spcBef>
                <a:spcPts val="0"/>
              </a:spcBef>
              <a:spcAft>
                <a:spcPts val="0"/>
              </a:spcAft>
              <a:buSzPts val="2400"/>
              <a:buNone/>
            </a:pPr>
            <a:endParaRPr b="1" dirty="0"/>
          </a:p>
        </p:txBody>
      </p:sp>
      <p:sp>
        <p:nvSpPr>
          <p:cNvPr id="148" name="Google Shape;148;p11"/>
          <p:cNvSpPr txBox="1">
            <a:spLocks noGrp="1"/>
          </p:cNvSpPr>
          <p:nvPr>
            <p:ph type="body" idx="1"/>
          </p:nvPr>
        </p:nvSpPr>
        <p:spPr>
          <a:xfrm>
            <a:off x="161778" y="803153"/>
            <a:ext cx="8585030" cy="4169775"/>
          </a:xfrm>
          <a:prstGeom prst="rect">
            <a:avLst/>
          </a:prstGeom>
          <a:noFill/>
          <a:ln>
            <a:noFill/>
          </a:ln>
        </p:spPr>
        <p:txBody>
          <a:bodyPr spcFirstLastPara="1" wrap="square" lIns="91425" tIns="91425" rIns="91425" bIns="91425" anchor="t" anchorCtr="0">
            <a:noAutofit/>
          </a:bodyPr>
          <a:lstStyle/>
          <a:p>
            <a:pPr marL="571500" lvl="1" indent="0" algn="ctr" rtl="0">
              <a:lnSpc>
                <a:spcPct val="115000"/>
              </a:lnSpc>
              <a:spcBef>
                <a:spcPts val="0"/>
              </a:spcBef>
              <a:spcAft>
                <a:spcPts val="0"/>
              </a:spcAft>
              <a:buSzPts val="1800"/>
              <a:buNone/>
            </a:pPr>
            <a:endParaRPr lang="en" sz="1000" b="1" dirty="0"/>
          </a:p>
          <a:p>
            <a:pPr marL="571500" lvl="1" indent="0" algn="ctr">
              <a:spcBef>
                <a:spcPts val="0"/>
              </a:spcBef>
              <a:buSzPts val="1800"/>
              <a:buNone/>
            </a:pPr>
            <a:r>
              <a:rPr lang="en" sz="1800" b="1" dirty="0"/>
              <a:t>Prevailing Regulatory Framework for Capital Acc. Trans. (From 15.10.2019)</a:t>
            </a:r>
            <a:endParaRPr lang="en" sz="1800" dirty="0"/>
          </a:p>
          <a:p>
            <a:pPr marL="571500" lvl="1" indent="0" algn="l" rtl="0">
              <a:lnSpc>
                <a:spcPct val="115000"/>
              </a:lnSpc>
              <a:spcBef>
                <a:spcPts val="0"/>
              </a:spcBef>
              <a:spcAft>
                <a:spcPts val="0"/>
              </a:spcAft>
              <a:buSzPts val="1800"/>
              <a:buNone/>
            </a:pPr>
            <a:endParaRPr lang="en" sz="1000" dirty="0"/>
          </a:p>
          <a:p>
            <a:pPr lvl="0">
              <a:buClr>
                <a:srgbClr val="000000"/>
              </a:buClr>
              <a:buFont typeface="Open Sans"/>
              <a:buChar char="➔"/>
            </a:pPr>
            <a:r>
              <a:rPr lang="en-US" dirty="0">
                <a:solidFill>
                  <a:srgbClr val="000000"/>
                </a:solidFill>
              </a:rPr>
              <a:t>C</a:t>
            </a:r>
            <a:r>
              <a:rPr lang="en" sz="1550" dirty="0"/>
              <a:t>lassification between NDI and DI done by CG – </a:t>
            </a:r>
            <a:r>
              <a:rPr lang="en-GB" sz="1550" dirty="0" err="1"/>
              <a:t>Ntfn</a:t>
            </a:r>
            <a:r>
              <a:rPr lang="en-GB" sz="1550" dirty="0"/>
              <a:t>. No. SO 3722(E) dated 16-10-2019</a:t>
            </a:r>
          </a:p>
          <a:p>
            <a:pPr lvl="0">
              <a:buClr>
                <a:srgbClr val="000000"/>
              </a:buClr>
              <a:buFont typeface="Open Sans"/>
              <a:buChar char="➔"/>
            </a:pPr>
            <a:r>
              <a:rPr lang="en-GB" sz="1550" dirty="0"/>
              <a:t>DI – RBI to permit and regulate</a:t>
            </a:r>
          </a:p>
          <a:p>
            <a:pPr>
              <a:buClr>
                <a:srgbClr val="000000"/>
              </a:buClr>
              <a:buFont typeface="Open Sans"/>
              <a:buChar char="➔"/>
            </a:pPr>
            <a:r>
              <a:rPr lang="en-GB" sz="1550" dirty="0"/>
              <a:t>NDI – CG to permit and regulate </a:t>
            </a:r>
            <a:endParaRPr lang="en" sz="1550" b="1" u="sng" dirty="0"/>
          </a:p>
          <a:p>
            <a:pPr>
              <a:lnSpc>
                <a:spcPct val="114999"/>
              </a:lnSpc>
              <a:buClr>
                <a:srgbClr val="000000"/>
              </a:buClr>
              <a:buFont typeface="Open Sans"/>
              <a:buChar char="➔"/>
            </a:pPr>
            <a:r>
              <a:rPr lang="en" sz="1550" dirty="0"/>
              <a:t>RBI's notifications operating on 15.10.2019 will remain operative until CG amends it or rescinds it. </a:t>
            </a:r>
            <a:r>
              <a:rPr lang="en" sz="1550" b="1" u="sng" dirty="0"/>
              <a:t>[Section 47(3)]</a:t>
            </a:r>
          </a:p>
          <a:p>
            <a:pPr algn="just">
              <a:lnSpc>
                <a:spcPct val="114999"/>
              </a:lnSpc>
              <a:buClr>
                <a:srgbClr val="000000"/>
              </a:buClr>
              <a:buFont typeface="Open Sans"/>
              <a:buChar char="➔"/>
            </a:pPr>
            <a:r>
              <a:rPr lang="en" sz="1550" b="1" u="sng" dirty="0"/>
              <a:t>So far, only for Inbound Investments and Outbound Investments, the CG has issued rules related to non – debt instruments and superseded the RBI's earstwhile regulations.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311098" y="2622"/>
            <a:ext cx="8520600" cy="83130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algn="ctr">
              <a:buSzPts val="2400"/>
            </a:pPr>
            <a:r>
              <a:rPr lang="en" sz="2400" b="1" dirty="0">
                <a:solidFill>
                  <a:schemeClr val="tx1"/>
                </a:solidFill>
              </a:rPr>
              <a:t>Distribution of Powers between CG &amp; RBI – Capital Acc. Trans &amp; Current Acc Trans. (Effective from 15.10.2019)</a:t>
            </a:r>
          </a:p>
        </p:txBody>
      </p:sp>
      <p:sp>
        <p:nvSpPr>
          <p:cNvPr id="109" name="Google Shape;109;p7"/>
          <p:cNvSpPr/>
          <p:nvPr/>
        </p:nvSpPr>
        <p:spPr>
          <a:xfrm>
            <a:off x="3676938" y="1031775"/>
            <a:ext cx="1922003" cy="709800"/>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rPr>
              <a:t>Transaction</a:t>
            </a:r>
            <a:endParaRPr sz="22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10" name="Google Shape;110;p7"/>
          <p:cNvSpPr/>
          <p:nvPr/>
        </p:nvSpPr>
        <p:spPr>
          <a:xfrm>
            <a:off x="5102667" y="2104201"/>
            <a:ext cx="1809000" cy="7098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rPr>
              <a:t>Current</a:t>
            </a:r>
            <a:endParaRPr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endParaRPr>
          </a:p>
        </p:txBody>
      </p:sp>
      <p:sp>
        <p:nvSpPr>
          <p:cNvPr id="111" name="Google Shape;111;p7"/>
          <p:cNvSpPr/>
          <p:nvPr/>
        </p:nvSpPr>
        <p:spPr>
          <a:xfrm>
            <a:off x="2243489" y="2142816"/>
            <a:ext cx="1809000" cy="7098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rPr>
              <a:t>Capital</a:t>
            </a:r>
            <a:endParaRPr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endParaRPr>
          </a:p>
        </p:txBody>
      </p:sp>
      <p:sp>
        <p:nvSpPr>
          <p:cNvPr id="112" name="Google Shape;112;p7"/>
          <p:cNvSpPr/>
          <p:nvPr/>
        </p:nvSpPr>
        <p:spPr>
          <a:xfrm>
            <a:off x="972176" y="3192060"/>
            <a:ext cx="1935000" cy="798314"/>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buSzPts val="1600"/>
            </a:pPr>
            <a:r>
              <a:rPr lang="en" sz="1800" dirty="0">
                <a:solidFill>
                  <a:schemeClr val="bg1"/>
                </a:solidFill>
                <a:latin typeface="Open Sans"/>
                <a:ea typeface="Open Sans"/>
                <a:cs typeface="Open Sans"/>
                <a:sym typeface="Lato"/>
              </a:rPr>
              <a:t>Debt Instrument</a:t>
            </a:r>
            <a:endParaRPr lang="en" sz="1800" b="0" i="0" u="none" strike="noStrike" cap="none" dirty="0">
              <a:solidFill>
                <a:schemeClr val="bg1"/>
              </a:solidFill>
              <a:latin typeface="Open Sans" panose="020B0604020202020204" charset="0"/>
              <a:ea typeface="Open Sans" panose="020B0604020202020204" charset="0"/>
              <a:cs typeface="Open Sans" panose="020B0604020202020204" charset="0"/>
            </a:endParaRPr>
          </a:p>
        </p:txBody>
      </p:sp>
      <p:sp>
        <p:nvSpPr>
          <p:cNvPr id="113" name="Google Shape;113;p7"/>
          <p:cNvSpPr/>
          <p:nvPr/>
        </p:nvSpPr>
        <p:spPr>
          <a:xfrm>
            <a:off x="3152962" y="3192059"/>
            <a:ext cx="1950445" cy="798315"/>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 sz="1800" dirty="0">
                <a:solidFill>
                  <a:schemeClr val="bg1"/>
                </a:solidFill>
                <a:latin typeface="Open Sans"/>
                <a:ea typeface="Open Sans"/>
                <a:cs typeface="Open Sans"/>
                <a:sym typeface="Lato"/>
              </a:rPr>
              <a:t>Non – Debt Instrument</a:t>
            </a:r>
            <a:endParaRPr lang="en-US" dirty="0">
              <a:solidFill>
                <a:schemeClr val="bg1"/>
              </a:solidFill>
            </a:endParaRPr>
          </a:p>
        </p:txBody>
      </p:sp>
      <p:sp>
        <p:nvSpPr>
          <p:cNvPr id="114" name="Google Shape;114;p7"/>
          <p:cNvSpPr/>
          <p:nvPr/>
        </p:nvSpPr>
        <p:spPr>
          <a:xfrm>
            <a:off x="5735345" y="3234031"/>
            <a:ext cx="1955214" cy="802681"/>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buSzPts val="1600"/>
            </a:pPr>
            <a:r>
              <a:rPr lang="en" sz="1800" dirty="0">
                <a:solidFill>
                  <a:schemeClr val="bg1"/>
                </a:solidFill>
                <a:latin typeface="Open Sans"/>
                <a:ea typeface="Open Sans"/>
                <a:cs typeface="Open Sans"/>
                <a:sym typeface="Roboto"/>
              </a:rPr>
              <a:t>CG to make Rules</a:t>
            </a:r>
            <a:endParaRPr lang="en" sz="1800" b="0" i="0" u="none" strike="noStrike" cap="none" dirty="0">
              <a:solidFill>
                <a:schemeClr val="bg1"/>
              </a:solidFill>
              <a:latin typeface="Open Sans" panose="020B0604020202020204" charset="0"/>
              <a:ea typeface="Open Sans" panose="020B0604020202020204" charset="0"/>
              <a:cs typeface="Open Sans" panose="020B0604020202020204" charset="0"/>
            </a:endParaRPr>
          </a:p>
        </p:txBody>
      </p:sp>
      <p:cxnSp>
        <p:nvCxnSpPr>
          <p:cNvPr id="116" name="Google Shape;116;p7"/>
          <p:cNvCxnSpPr>
            <a:cxnSpLocks/>
          </p:cNvCxnSpPr>
          <p:nvPr/>
        </p:nvCxnSpPr>
        <p:spPr>
          <a:xfrm rot="16200000" flipH="1">
            <a:off x="5141240" y="1276889"/>
            <a:ext cx="362626" cy="1369227"/>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17" name="Google Shape;117;p7"/>
          <p:cNvCxnSpPr>
            <a:stCxn id="111" idx="0"/>
            <a:endCxn id="109" idx="2"/>
          </p:cNvCxnSpPr>
          <p:nvPr/>
        </p:nvCxnSpPr>
        <p:spPr>
          <a:xfrm rot="5400000" flipH="1" flipV="1">
            <a:off x="3692344" y="1197221"/>
            <a:ext cx="401241" cy="1489951"/>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5" name="Straight Arrow Connector 4">
            <a:extLst>
              <a:ext uri="{FF2B5EF4-FFF2-40B4-BE49-F238E27FC236}">
                <a16:creationId xmlns:a16="http://schemas.microsoft.com/office/drawing/2014/main" id="{10AEE9D2-A278-A74C-D5FA-6874A0C50BC1}"/>
              </a:ext>
            </a:extLst>
          </p:cNvPr>
          <p:cNvCxnSpPr/>
          <p:nvPr/>
        </p:nvCxnSpPr>
        <p:spPr>
          <a:xfrm>
            <a:off x="5118786" y="3581916"/>
            <a:ext cx="620927" cy="18536"/>
          </a:xfrm>
          <a:prstGeom prst="straightConnector1">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6" name="Straight Arrow Connector 5">
            <a:extLst>
              <a:ext uri="{FF2B5EF4-FFF2-40B4-BE49-F238E27FC236}">
                <a16:creationId xmlns:a16="http://schemas.microsoft.com/office/drawing/2014/main" id="{E0F1E545-446C-B4D2-35BA-7702CE4E9891}"/>
              </a:ext>
            </a:extLst>
          </p:cNvPr>
          <p:cNvCxnSpPr/>
          <p:nvPr/>
        </p:nvCxnSpPr>
        <p:spPr>
          <a:xfrm>
            <a:off x="6168362" y="2794806"/>
            <a:ext cx="437076" cy="459784"/>
          </a:xfrm>
          <a:prstGeom prst="straightConnector1">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2" name="Straight Arrow Connector 1">
            <a:extLst>
              <a:ext uri="{FF2B5EF4-FFF2-40B4-BE49-F238E27FC236}">
                <a16:creationId xmlns:a16="http://schemas.microsoft.com/office/drawing/2014/main" id="{B6940C4C-9A27-6E5A-A349-700542A2350E}"/>
              </a:ext>
            </a:extLst>
          </p:cNvPr>
          <p:cNvCxnSpPr/>
          <p:nvPr/>
        </p:nvCxnSpPr>
        <p:spPr>
          <a:xfrm>
            <a:off x="3612807" y="2840509"/>
            <a:ext cx="443299" cy="327457"/>
          </a:xfrm>
          <a:prstGeom prst="straightConnector1">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3" name="Straight Arrow Connector 2">
            <a:extLst>
              <a:ext uri="{FF2B5EF4-FFF2-40B4-BE49-F238E27FC236}">
                <a16:creationId xmlns:a16="http://schemas.microsoft.com/office/drawing/2014/main" id="{4EB16B57-A044-B0A3-21A7-797733FA6DE9}"/>
              </a:ext>
            </a:extLst>
          </p:cNvPr>
          <p:cNvCxnSpPr/>
          <p:nvPr/>
        </p:nvCxnSpPr>
        <p:spPr>
          <a:xfrm flipH="1">
            <a:off x="2183286" y="2836648"/>
            <a:ext cx="491180" cy="327455"/>
          </a:xfrm>
          <a:prstGeom prst="straightConnector1">
            <a:avLst/>
          </a:prstGeom>
          <a:ln>
            <a:headEnd type="none" w="sm" len="sm"/>
            <a:tailEnd type="none" w="sm" len="sm"/>
          </a:ln>
        </p:spPr>
        <p:style>
          <a:lnRef idx="2">
            <a:schemeClr val="dk1"/>
          </a:lnRef>
          <a:fillRef idx="1">
            <a:schemeClr val="lt1"/>
          </a:fillRef>
          <a:effectRef idx="0">
            <a:schemeClr val="dk1"/>
          </a:effectRef>
          <a:fontRef idx="minor">
            <a:schemeClr val="dk1"/>
          </a:fontRef>
        </p:style>
      </p:cxnSp>
      <p:sp>
        <p:nvSpPr>
          <p:cNvPr id="4" name="Google Shape;111;p7">
            <a:extLst>
              <a:ext uri="{FF2B5EF4-FFF2-40B4-BE49-F238E27FC236}">
                <a16:creationId xmlns:a16="http://schemas.microsoft.com/office/drawing/2014/main" id="{EEE6AA99-5DD6-7EE7-7645-60DD28E10F6F}"/>
              </a:ext>
            </a:extLst>
          </p:cNvPr>
          <p:cNvSpPr/>
          <p:nvPr/>
        </p:nvSpPr>
        <p:spPr>
          <a:xfrm>
            <a:off x="2243489" y="4251187"/>
            <a:ext cx="1809000" cy="686632"/>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buSzPts val="1800"/>
            </a:pPr>
            <a:r>
              <a:rPr lang="en" sz="2000" dirty="0">
                <a:solidFill>
                  <a:schemeClr val="tx1"/>
                </a:solidFill>
                <a:latin typeface="Open Sans"/>
                <a:ea typeface="Open Sans"/>
                <a:cs typeface="Open Sans"/>
                <a:sym typeface="Lato"/>
              </a:rPr>
              <a:t>RBI Regulations</a:t>
            </a:r>
            <a:endParaRPr lang="en-US" sz="2000" b="0" i="0" u="none" strike="noStrike" cap="none">
              <a:solidFill>
                <a:schemeClr val="tx1"/>
              </a:solidFill>
              <a:latin typeface="Open Sans" panose="020B0604020202020204" charset="0"/>
              <a:ea typeface="Open Sans" panose="020B0604020202020204" charset="0"/>
              <a:cs typeface="Open Sans" panose="020B0604020202020204" charset="0"/>
            </a:endParaRPr>
          </a:p>
        </p:txBody>
      </p:sp>
      <p:cxnSp>
        <p:nvCxnSpPr>
          <p:cNvPr id="7" name="Straight Arrow Connector 6">
            <a:extLst>
              <a:ext uri="{FF2B5EF4-FFF2-40B4-BE49-F238E27FC236}">
                <a16:creationId xmlns:a16="http://schemas.microsoft.com/office/drawing/2014/main" id="{701986A2-20C1-061A-B25D-4AF556F26799}"/>
              </a:ext>
            </a:extLst>
          </p:cNvPr>
          <p:cNvCxnSpPr>
            <a:cxnSpLocks/>
          </p:cNvCxnSpPr>
          <p:nvPr/>
        </p:nvCxnSpPr>
        <p:spPr>
          <a:xfrm>
            <a:off x="1944644" y="3983509"/>
            <a:ext cx="443299" cy="327457"/>
          </a:xfrm>
          <a:prstGeom prst="straightConnector1">
            <a:avLst/>
          </a:prstGeom>
          <a:ln>
            <a:headEnd type="none" w="sm" len="sm"/>
            <a:tailEnd type="none" w="sm" len="sm"/>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6078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2486337" y="1601990"/>
            <a:ext cx="4266000" cy="1148700"/>
          </a:xfrm>
          <a:prstGeom prst="rect">
            <a:avLst/>
          </a:prstGeom>
          <a:noFill/>
          <a:ln>
            <a:noFill/>
          </a:ln>
        </p:spPr>
        <p:txBody>
          <a:bodyPr spcFirstLastPara="1" wrap="square" lIns="91425" tIns="91425" rIns="91425" bIns="91425" anchor="ctr" anchorCtr="0">
            <a:noAutofit/>
          </a:bodyPr>
          <a:lstStyle/>
          <a:p>
            <a:pPr>
              <a:buSzPts val="2800"/>
            </a:pPr>
            <a:r>
              <a:rPr lang="en" sz="4800" b="1" dirty="0"/>
              <a:t>New Overseas Investment Regime</a:t>
            </a:r>
          </a:p>
        </p:txBody>
      </p:sp>
    </p:spTree>
    <p:extLst>
      <p:ext uri="{BB962C8B-B14F-4D97-AF65-F5344CB8AC3E}">
        <p14:creationId xmlns:p14="http://schemas.microsoft.com/office/powerpoint/2010/main" val="169341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36250" y="4258"/>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IN" b="1" dirty="0"/>
              <a:t>Assets abroad for Resident Indians</a:t>
            </a:r>
            <a:endParaRPr b="1" dirty="0"/>
          </a:p>
        </p:txBody>
      </p:sp>
      <p:sp>
        <p:nvSpPr>
          <p:cNvPr id="155" name="Google Shape;155;p12"/>
          <p:cNvSpPr txBox="1">
            <a:spLocks noGrp="1"/>
          </p:cNvSpPr>
          <p:nvPr>
            <p:ph type="body" idx="1"/>
          </p:nvPr>
        </p:nvSpPr>
        <p:spPr>
          <a:xfrm>
            <a:off x="263057" y="868492"/>
            <a:ext cx="8593793" cy="3991525"/>
          </a:xfrm>
          <a:prstGeom prst="rect">
            <a:avLst/>
          </a:prstGeom>
          <a:noFill/>
          <a:ln>
            <a:noFill/>
          </a:ln>
        </p:spPr>
        <p:txBody>
          <a:bodyPr spcFirstLastPara="1" wrap="square" lIns="91425" tIns="91425" rIns="91425" bIns="91425" anchor="t" anchorCtr="0">
            <a:noAutofit/>
          </a:bodyPr>
          <a:lstStyle/>
          <a:p>
            <a:pPr lvl="0">
              <a:buChar char="➔"/>
            </a:pPr>
            <a:r>
              <a:rPr lang="en" sz="1600" b="1" dirty="0">
                <a:solidFill>
                  <a:schemeClr val="tx1"/>
                </a:solidFill>
              </a:rPr>
              <a:t>Immovable Properties abroad</a:t>
            </a:r>
          </a:p>
          <a:p>
            <a:pPr lvl="0">
              <a:buChar char="➔"/>
            </a:pPr>
            <a:endParaRPr lang="en" sz="1600" b="1" dirty="0">
              <a:solidFill>
                <a:srgbClr val="FF0000"/>
              </a:solidFill>
            </a:endParaRPr>
          </a:p>
          <a:p>
            <a:pPr lvl="0">
              <a:buChar char="➔"/>
            </a:pPr>
            <a:r>
              <a:rPr lang="en" sz="1600" b="1" dirty="0"/>
              <a:t>Foreign Bank Accounts</a:t>
            </a:r>
          </a:p>
          <a:p>
            <a:pPr lvl="0">
              <a:buChar char="➔"/>
            </a:pPr>
            <a:endParaRPr lang="en" sz="1600" b="1" dirty="0"/>
          </a:p>
          <a:p>
            <a:pPr lvl="0">
              <a:buChar char="➔"/>
            </a:pPr>
            <a:r>
              <a:rPr lang="en" sz="1600" b="1" dirty="0"/>
              <a:t>Insurance</a:t>
            </a:r>
          </a:p>
          <a:p>
            <a:pPr lvl="0">
              <a:buChar char="➔"/>
            </a:pPr>
            <a:endParaRPr lang="en" sz="1600" b="1" dirty="0"/>
          </a:p>
          <a:p>
            <a:pPr lvl="0">
              <a:buChar char="➔"/>
            </a:pPr>
            <a:r>
              <a:rPr lang="en" sz="1600" b="1" dirty="0"/>
              <a:t>Deposits</a:t>
            </a:r>
          </a:p>
          <a:p>
            <a:pPr lvl="0">
              <a:buChar char="➔"/>
            </a:pPr>
            <a:endParaRPr lang="en" sz="1600" b="1" dirty="0"/>
          </a:p>
          <a:p>
            <a:pPr lvl="0">
              <a:buChar char="➔"/>
            </a:pPr>
            <a:r>
              <a:rPr lang="en" sz="1600" b="1" dirty="0">
                <a:solidFill>
                  <a:schemeClr val="tx1"/>
                </a:solidFill>
              </a:rPr>
              <a:t>Lending &amp; providing of a Guarantee</a:t>
            </a:r>
          </a:p>
          <a:p>
            <a:pPr lvl="0">
              <a:buChar char="➔"/>
            </a:pPr>
            <a:endParaRPr lang="en" sz="1600" b="1" dirty="0">
              <a:solidFill>
                <a:srgbClr val="FF0000"/>
              </a:solidFill>
            </a:endParaRPr>
          </a:p>
          <a:p>
            <a:pPr lvl="0">
              <a:buChar char="➔"/>
            </a:pPr>
            <a:r>
              <a:rPr lang="en" sz="1600" b="1" dirty="0">
                <a:solidFill>
                  <a:schemeClr val="tx1"/>
                </a:solidFill>
              </a:rPr>
              <a:t>Investments in securities whether as a portfolio or for establishing/taking over the business</a:t>
            </a:r>
          </a:p>
          <a:p>
            <a:pPr lvl="0">
              <a:buChar char="➔"/>
            </a:pPr>
            <a:endParaRPr lang="en" sz="1600" b="1" dirty="0">
              <a:solidFill>
                <a:srgbClr val="FF0000"/>
              </a:solidFill>
            </a:endParaRPr>
          </a:p>
          <a:p>
            <a:pPr lvl="0">
              <a:buChar char="➔"/>
            </a:pPr>
            <a:r>
              <a:rPr lang="en" sz="1600" b="1" dirty="0"/>
              <a:t>Setting up offices abroad</a:t>
            </a:r>
          </a:p>
          <a:p>
            <a:pPr lvl="0">
              <a:buChar char="➔"/>
            </a:pPr>
            <a:endParaRPr lang="en" sz="1600" b="1" u="sng" dirty="0"/>
          </a:p>
          <a:p>
            <a:pPr marL="114300" lvl="0" indent="0">
              <a:buNone/>
            </a:pPr>
            <a:endParaRPr lang="en" sz="1600" dirty="0"/>
          </a:p>
          <a:p>
            <a:pPr marL="114300" lvl="0" indent="0">
              <a:buNone/>
            </a:pPr>
            <a:endParaRPr lang="en"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338499" y="0"/>
            <a:ext cx="8520600" cy="83130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2800" b="1" dirty="0">
                <a:ln w="0"/>
                <a:solidFill>
                  <a:schemeClr val="tx1"/>
                </a:solidFill>
              </a:rPr>
              <a:t>Changes w.e.f 22</a:t>
            </a:r>
            <a:r>
              <a:rPr lang="en" sz="2800" b="1" baseline="30000" dirty="0">
                <a:ln w="0"/>
                <a:solidFill>
                  <a:schemeClr val="tx1"/>
                </a:solidFill>
              </a:rPr>
              <a:t>nd</a:t>
            </a:r>
            <a:r>
              <a:rPr lang="en" sz="2800" b="1" dirty="0">
                <a:ln w="0"/>
                <a:solidFill>
                  <a:schemeClr val="tx1"/>
                </a:solidFill>
              </a:rPr>
              <a:t> August, 2022</a:t>
            </a:r>
            <a:endParaRPr sz="2800" b="1" dirty="0">
              <a:ln w="0"/>
              <a:solidFill>
                <a:schemeClr val="tx1"/>
              </a:solidFill>
            </a:endParaRPr>
          </a:p>
        </p:txBody>
      </p:sp>
      <p:graphicFrame>
        <p:nvGraphicFramePr>
          <p:cNvPr id="37" name="Table 36">
            <a:extLst>
              <a:ext uri="{FF2B5EF4-FFF2-40B4-BE49-F238E27FC236}">
                <a16:creationId xmlns:a16="http://schemas.microsoft.com/office/drawing/2014/main" id="{3141F4D7-1BD0-5122-9A3D-F47C60FA9470}"/>
              </a:ext>
            </a:extLst>
          </p:cNvPr>
          <p:cNvGraphicFramePr>
            <a:graphicFrameLocks noGrp="1"/>
          </p:cNvGraphicFramePr>
          <p:nvPr>
            <p:extLst>
              <p:ext uri="{D42A27DB-BD31-4B8C-83A1-F6EECF244321}">
                <p14:modId xmlns:p14="http://schemas.microsoft.com/office/powerpoint/2010/main" val="3587039365"/>
              </p:ext>
            </p:extLst>
          </p:nvPr>
        </p:nvGraphicFramePr>
        <p:xfrm>
          <a:off x="338499" y="527316"/>
          <a:ext cx="8380958" cy="4457859"/>
        </p:xfrm>
        <a:graphic>
          <a:graphicData uri="http://schemas.openxmlformats.org/drawingml/2006/table">
            <a:tbl>
              <a:tblPr firstRow="1" firstCol="1" bandRow="1"/>
              <a:tblGrid>
                <a:gridCol w="735104">
                  <a:extLst>
                    <a:ext uri="{9D8B030D-6E8A-4147-A177-3AD203B41FA5}">
                      <a16:colId xmlns:a16="http://schemas.microsoft.com/office/drawing/2014/main" val="3766400413"/>
                    </a:ext>
                  </a:extLst>
                </a:gridCol>
                <a:gridCol w="1411238">
                  <a:extLst>
                    <a:ext uri="{9D8B030D-6E8A-4147-A177-3AD203B41FA5}">
                      <a16:colId xmlns:a16="http://schemas.microsoft.com/office/drawing/2014/main" val="1549595994"/>
                    </a:ext>
                  </a:extLst>
                </a:gridCol>
                <a:gridCol w="3684312">
                  <a:extLst>
                    <a:ext uri="{9D8B030D-6E8A-4147-A177-3AD203B41FA5}">
                      <a16:colId xmlns:a16="http://schemas.microsoft.com/office/drawing/2014/main" val="1419834134"/>
                    </a:ext>
                  </a:extLst>
                </a:gridCol>
                <a:gridCol w="2550304">
                  <a:extLst>
                    <a:ext uri="{9D8B030D-6E8A-4147-A177-3AD203B41FA5}">
                      <a16:colId xmlns:a16="http://schemas.microsoft.com/office/drawing/2014/main" val="555246221"/>
                    </a:ext>
                  </a:extLst>
                </a:gridCol>
              </a:tblGrid>
              <a:tr h="143224">
                <a:tc>
                  <a:txBody>
                    <a:bodyPr/>
                    <a:lstStyle/>
                    <a:p>
                      <a:pPr algn="ctr">
                        <a:lnSpc>
                          <a:spcPct val="107000"/>
                        </a:lnSpc>
                        <a:spcAft>
                          <a:spcPts val="0"/>
                        </a:spcAft>
                      </a:pPr>
                      <a:r>
                        <a:rPr lang="en-IN" sz="1200" b="1" dirty="0">
                          <a:solidFill>
                            <a:schemeClr val="tx1"/>
                          </a:solidFill>
                          <a:effectLst/>
                          <a:latin typeface="Lato" panose="020B0604020202020204" charset="0"/>
                        </a:rPr>
                        <a:t>Sr. No.</a:t>
                      </a:r>
                      <a:endParaRPr lang="en-IN" sz="1200" b="1"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ctr">
                        <a:lnSpc>
                          <a:spcPct val="107000"/>
                        </a:lnSpc>
                        <a:spcAft>
                          <a:spcPts val="0"/>
                        </a:spcAft>
                      </a:pPr>
                      <a:r>
                        <a:rPr lang="en-IN" sz="1200" b="1" dirty="0">
                          <a:solidFill>
                            <a:schemeClr val="tx1"/>
                          </a:solidFill>
                          <a:effectLst/>
                          <a:latin typeface="Lato" panose="020B0604020202020204" charset="0"/>
                        </a:rPr>
                        <a:t>Form of Investment</a:t>
                      </a:r>
                    </a:p>
                    <a:p>
                      <a:pPr algn="ctr">
                        <a:lnSpc>
                          <a:spcPct val="107000"/>
                        </a:lnSpc>
                        <a:spcAft>
                          <a:spcPts val="0"/>
                        </a:spcAft>
                      </a:pPr>
                      <a:r>
                        <a:rPr lang="en-IN" sz="1200" b="1" dirty="0">
                          <a:solidFill>
                            <a:schemeClr val="tx1"/>
                          </a:solidFill>
                          <a:effectLst/>
                          <a:latin typeface="Lato" panose="020B0604020202020204" charset="0"/>
                        </a:rPr>
                        <a:t> </a:t>
                      </a:r>
                      <a:endParaRPr lang="en-IN" sz="1200" b="1"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ctr">
                        <a:lnSpc>
                          <a:spcPct val="107000"/>
                        </a:lnSpc>
                        <a:spcAft>
                          <a:spcPts val="0"/>
                        </a:spcAft>
                      </a:pPr>
                      <a:endParaRPr lang="en-IN" sz="1200" b="1" dirty="0">
                        <a:solidFill>
                          <a:schemeClr val="tx1"/>
                        </a:solidFill>
                        <a:effectLst/>
                        <a:latin typeface="Lato" panose="020B0604020202020204" charset="0"/>
                      </a:endParaRPr>
                    </a:p>
                    <a:p>
                      <a:pPr algn="ctr">
                        <a:lnSpc>
                          <a:spcPct val="107000"/>
                        </a:lnSpc>
                        <a:spcAft>
                          <a:spcPts val="0"/>
                        </a:spcAft>
                      </a:pPr>
                      <a:r>
                        <a:rPr lang="en-IN" sz="1200" b="1" dirty="0">
                          <a:solidFill>
                            <a:schemeClr val="tx1"/>
                          </a:solidFill>
                          <a:effectLst/>
                          <a:latin typeface="Lato" panose="020B0604020202020204" charset="0"/>
                        </a:rPr>
                        <a:t>Old Rules/ Notification</a:t>
                      </a:r>
                      <a:endParaRPr lang="en-IN" sz="1200" b="1"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ctr">
                        <a:lnSpc>
                          <a:spcPct val="107000"/>
                        </a:lnSpc>
                        <a:spcAft>
                          <a:spcPts val="0"/>
                        </a:spcAft>
                      </a:pPr>
                      <a:endParaRPr lang="en-IN" sz="1200" b="1" dirty="0">
                        <a:solidFill>
                          <a:schemeClr val="tx1"/>
                        </a:solidFill>
                        <a:effectLst/>
                        <a:latin typeface="Lato" panose="020B0604020202020204" charset="0"/>
                      </a:endParaRPr>
                    </a:p>
                    <a:p>
                      <a:pPr algn="ctr">
                        <a:lnSpc>
                          <a:spcPct val="107000"/>
                        </a:lnSpc>
                        <a:spcAft>
                          <a:spcPts val="0"/>
                        </a:spcAft>
                      </a:pPr>
                      <a:r>
                        <a:rPr lang="en-IN" sz="1200" b="1" dirty="0">
                          <a:solidFill>
                            <a:schemeClr val="tx1"/>
                          </a:solidFill>
                          <a:effectLst/>
                          <a:latin typeface="Lato" panose="020B0604020202020204" charset="0"/>
                        </a:rPr>
                        <a:t>New Rules/Regulations</a:t>
                      </a:r>
                      <a:endParaRPr lang="en-IN" sz="1200" b="1"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extLst>
                  <a:ext uri="{0D108BD9-81ED-4DB2-BD59-A6C34878D82A}">
                    <a16:rowId xmlns:a16="http://schemas.microsoft.com/office/drawing/2014/main" val="3268973395"/>
                  </a:ext>
                </a:extLst>
              </a:tr>
              <a:tr h="805210">
                <a:tc>
                  <a:txBody>
                    <a:bodyPr/>
                    <a:lstStyle/>
                    <a:p>
                      <a:pPr algn="ctr">
                        <a:lnSpc>
                          <a:spcPct val="107000"/>
                        </a:lnSpc>
                        <a:spcAft>
                          <a:spcPts val="0"/>
                        </a:spcAft>
                      </a:pPr>
                      <a:r>
                        <a:rPr lang="en-IN" sz="1200" dirty="0">
                          <a:solidFill>
                            <a:schemeClr val="tx1"/>
                          </a:solidFill>
                          <a:effectLst/>
                          <a:latin typeface="Lato" panose="020B0604020202020204" charset="0"/>
                        </a:rPr>
                        <a:t>1.</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a:solidFill>
                            <a:schemeClr val="tx1"/>
                          </a:solidFill>
                          <a:effectLst/>
                          <a:latin typeface="Lato" panose="020B0604020202020204" charset="0"/>
                        </a:rPr>
                        <a:t>Immovable Properties</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b="1" u="sng" dirty="0">
                          <a:solidFill>
                            <a:schemeClr val="tx1"/>
                          </a:solidFill>
                          <a:effectLst/>
                          <a:latin typeface="Lato" panose="020B0604020202020204" charset="0"/>
                        </a:rPr>
                        <a:t>FEMA 7(R)</a:t>
                      </a:r>
                      <a:r>
                        <a:rPr lang="en-IN" sz="1200" dirty="0">
                          <a:solidFill>
                            <a:schemeClr val="tx1"/>
                          </a:solidFill>
                          <a:effectLst/>
                          <a:latin typeface="Lato" panose="020B0604020202020204" charset="0"/>
                        </a:rPr>
                        <a:t>/2015-RB]/</a:t>
                      </a:r>
                      <a:r>
                        <a:rPr lang="en-IN" sz="1200" dirty="0" err="1">
                          <a:solidFill>
                            <a:schemeClr val="tx1"/>
                          </a:solidFill>
                          <a:effectLst/>
                          <a:latin typeface="Lato" panose="020B0604020202020204" charset="0"/>
                        </a:rPr>
                        <a:t>GSR</a:t>
                      </a:r>
                      <a:r>
                        <a:rPr lang="en-IN" sz="1200" dirty="0">
                          <a:solidFill>
                            <a:schemeClr val="tx1"/>
                          </a:solidFill>
                          <a:effectLst/>
                          <a:latin typeface="Lato" panose="020B0604020202020204" charset="0"/>
                        </a:rPr>
                        <a:t> 95(E), DATED 21-1-2016  - </a:t>
                      </a:r>
                    </a:p>
                    <a:p>
                      <a:pPr algn="l">
                        <a:lnSpc>
                          <a:spcPct val="107000"/>
                        </a:lnSpc>
                        <a:spcAft>
                          <a:spcPts val="0"/>
                        </a:spcAft>
                      </a:pPr>
                      <a:r>
                        <a:rPr lang="en-IN" sz="1200" dirty="0">
                          <a:solidFill>
                            <a:schemeClr val="tx1"/>
                          </a:solidFill>
                          <a:effectLst/>
                          <a:latin typeface="Lato" panose="020B0604020202020204" charset="0"/>
                        </a:rPr>
                        <a:t>FEM (Acquisition and transfer of immovable property outside India)</a:t>
                      </a:r>
                      <a:r>
                        <a:rPr lang="en-IN" sz="1200" baseline="0" dirty="0">
                          <a:solidFill>
                            <a:schemeClr val="tx1"/>
                          </a:solidFill>
                          <a:effectLst/>
                          <a:latin typeface="Lato" panose="020B0604020202020204" charset="0"/>
                        </a:rPr>
                        <a:t> </a:t>
                      </a:r>
                      <a:r>
                        <a:rPr lang="en-IN" sz="1200" dirty="0">
                          <a:solidFill>
                            <a:schemeClr val="tx1"/>
                          </a:solidFill>
                          <a:effectLst/>
                          <a:latin typeface="Lato" panose="020B0604020202020204" charset="0"/>
                        </a:rPr>
                        <a:t>Regulations, 2015</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b="1" dirty="0">
                          <a:solidFill>
                            <a:srgbClr val="00B0F0"/>
                          </a:solidFill>
                          <a:effectLst/>
                          <a:latin typeface="Lato" panose="020B0604020202020204" charset="0"/>
                        </a:rPr>
                        <a:t>Foreign Exchange Management (Overseas Investment) Rules, 2022 &amp; Amended LRS</a:t>
                      </a:r>
                      <a:endParaRPr lang="en-IN" sz="1200" b="1" dirty="0">
                        <a:solidFill>
                          <a:srgbClr val="00B0F0"/>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extLst>
                  <a:ext uri="{0D108BD9-81ED-4DB2-BD59-A6C34878D82A}">
                    <a16:rowId xmlns:a16="http://schemas.microsoft.com/office/drawing/2014/main" val="1073730183"/>
                  </a:ext>
                </a:extLst>
              </a:tr>
              <a:tr h="548577">
                <a:tc>
                  <a:txBody>
                    <a:bodyPr/>
                    <a:lstStyle/>
                    <a:p>
                      <a:pPr algn="ctr">
                        <a:lnSpc>
                          <a:spcPct val="107000"/>
                        </a:lnSpc>
                        <a:spcAft>
                          <a:spcPts val="0"/>
                        </a:spcAft>
                      </a:pPr>
                      <a:r>
                        <a:rPr lang="en-IN" sz="1200" dirty="0">
                          <a:solidFill>
                            <a:schemeClr val="tx1"/>
                          </a:solidFill>
                          <a:effectLst/>
                          <a:latin typeface="Lato" panose="020B0604020202020204" charset="0"/>
                        </a:rPr>
                        <a:t>2.</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a:solidFill>
                            <a:schemeClr val="tx1"/>
                          </a:solidFill>
                          <a:effectLst/>
                          <a:latin typeface="Lato" panose="020B0604020202020204" charset="0"/>
                        </a:rPr>
                        <a:t>Lending - INR</a:t>
                      </a:r>
                      <a:endParaRPr lang="en-IN" sz="12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err="1">
                          <a:solidFill>
                            <a:schemeClr val="tx1"/>
                          </a:solidFill>
                          <a:effectLst/>
                          <a:latin typeface="Lato" panose="020B0604020202020204" charset="0"/>
                        </a:rPr>
                        <a:t>G.S.R</a:t>
                      </a:r>
                      <a:r>
                        <a:rPr lang="en-IN" sz="1200" dirty="0">
                          <a:solidFill>
                            <a:schemeClr val="tx1"/>
                          </a:solidFill>
                          <a:effectLst/>
                          <a:latin typeface="Lato" panose="020B0604020202020204" charset="0"/>
                        </a:rPr>
                        <a:t>. 1213(E) [NO. </a:t>
                      </a:r>
                      <a:r>
                        <a:rPr lang="en-IN" sz="1200" b="1" u="sng" dirty="0">
                          <a:solidFill>
                            <a:schemeClr val="tx1"/>
                          </a:solidFill>
                          <a:effectLst/>
                          <a:latin typeface="Lato" panose="020B0604020202020204" charset="0"/>
                        </a:rPr>
                        <a:t>FEMA 3(R)</a:t>
                      </a:r>
                      <a:r>
                        <a:rPr lang="en-IN" sz="1200" dirty="0">
                          <a:solidFill>
                            <a:schemeClr val="tx1"/>
                          </a:solidFill>
                          <a:effectLst/>
                          <a:latin typeface="Lato" panose="020B0604020202020204" charset="0"/>
                        </a:rPr>
                        <a:t>/2018-RB], DATED 17-12-2018</a:t>
                      </a:r>
                    </a:p>
                    <a:p>
                      <a:pPr algn="l">
                        <a:lnSpc>
                          <a:spcPct val="107000"/>
                        </a:lnSpc>
                        <a:spcAft>
                          <a:spcPts val="0"/>
                        </a:spcAft>
                      </a:pPr>
                      <a:r>
                        <a:rPr lang="en-IN" sz="1200" dirty="0">
                          <a:solidFill>
                            <a:schemeClr val="tx1"/>
                          </a:solidFill>
                          <a:effectLst/>
                          <a:latin typeface="Lato" panose="020B0604020202020204" charset="0"/>
                        </a:rPr>
                        <a:t>FEM (Borrowing and Lending) Regulations, 2018</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rPr>
                        <a:t>No Change</a:t>
                      </a:r>
                    </a:p>
                  </a:txBody>
                  <a:tcPr marL="54419" marR="54419" marT="0" marB="0"/>
                </a:tc>
                <a:extLst>
                  <a:ext uri="{0D108BD9-81ED-4DB2-BD59-A6C34878D82A}">
                    <a16:rowId xmlns:a16="http://schemas.microsoft.com/office/drawing/2014/main" val="1555187240"/>
                  </a:ext>
                </a:extLst>
              </a:tr>
              <a:tr h="1172842">
                <a:tc>
                  <a:txBody>
                    <a:bodyPr/>
                    <a:lstStyle/>
                    <a:p>
                      <a:pPr algn="ctr">
                        <a:lnSpc>
                          <a:spcPct val="107000"/>
                        </a:lnSpc>
                        <a:spcAft>
                          <a:spcPts val="0"/>
                        </a:spcAft>
                      </a:pPr>
                      <a:r>
                        <a:rPr lang="en-IN" sz="1200" dirty="0">
                          <a:solidFill>
                            <a:schemeClr val="tx1"/>
                          </a:solidFill>
                          <a:effectLst/>
                          <a:latin typeface="Lato" panose="020B0604020202020204" charset="0"/>
                        </a:rPr>
                        <a:t>3.</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a:solidFill>
                            <a:schemeClr val="tx1"/>
                          </a:solidFill>
                          <a:effectLst/>
                          <a:latin typeface="Lato" panose="020B0604020202020204" charset="0"/>
                        </a:rPr>
                        <a:t>Lending – Forex </a:t>
                      </a:r>
                      <a:endParaRPr lang="en-IN" sz="12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err="1">
                          <a:solidFill>
                            <a:schemeClr val="tx1"/>
                          </a:solidFill>
                          <a:effectLst/>
                          <a:latin typeface="Lato" panose="020B0604020202020204" charset="0"/>
                        </a:rPr>
                        <a:t>G.S.R</a:t>
                      </a:r>
                      <a:r>
                        <a:rPr lang="en-IN" sz="1200" dirty="0">
                          <a:solidFill>
                            <a:schemeClr val="tx1"/>
                          </a:solidFill>
                          <a:effectLst/>
                          <a:latin typeface="Lato" panose="020B0604020202020204" charset="0"/>
                        </a:rPr>
                        <a:t>. 1213(E) [NO. </a:t>
                      </a:r>
                      <a:r>
                        <a:rPr lang="en-IN" sz="1200" b="1" u="sng" dirty="0">
                          <a:solidFill>
                            <a:schemeClr val="tx1"/>
                          </a:solidFill>
                          <a:effectLst/>
                          <a:latin typeface="Lato" panose="020B0604020202020204" charset="0"/>
                        </a:rPr>
                        <a:t>FEMA 3(R)</a:t>
                      </a:r>
                      <a:r>
                        <a:rPr lang="en-IN" sz="1200" dirty="0">
                          <a:solidFill>
                            <a:schemeClr val="tx1"/>
                          </a:solidFill>
                          <a:effectLst/>
                          <a:latin typeface="Lato" panose="020B0604020202020204" charset="0"/>
                        </a:rPr>
                        <a:t>/2018-RB], DATED</a:t>
                      </a:r>
                      <a:r>
                        <a:rPr lang="en-IN" sz="1200" baseline="0" dirty="0">
                          <a:solidFill>
                            <a:schemeClr val="tx1"/>
                          </a:solidFill>
                          <a:effectLst/>
                          <a:latin typeface="Lato" panose="020B0604020202020204" charset="0"/>
                        </a:rPr>
                        <a:t> 17-12-2018</a:t>
                      </a:r>
                      <a:r>
                        <a:rPr lang="en-IN" sz="1200" dirty="0">
                          <a:solidFill>
                            <a:schemeClr val="tx1"/>
                          </a:solidFill>
                          <a:effectLst/>
                          <a:latin typeface="Lato" panose="020B0604020202020204" charset="0"/>
                        </a:rPr>
                        <a:t> </a:t>
                      </a:r>
                    </a:p>
                    <a:p>
                      <a:pPr algn="l">
                        <a:lnSpc>
                          <a:spcPct val="107000"/>
                        </a:lnSpc>
                        <a:spcAft>
                          <a:spcPts val="0"/>
                        </a:spcAft>
                      </a:pPr>
                      <a:r>
                        <a:rPr lang="en-IN" sz="1200" dirty="0">
                          <a:solidFill>
                            <a:schemeClr val="tx1"/>
                          </a:solidFill>
                          <a:effectLst/>
                          <a:latin typeface="Lato" panose="020B0604020202020204" charset="0"/>
                        </a:rPr>
                        <a:t>FEM (Borrowing and Lending) Regulations, 2018</a:t>
                      </a:r>
                    </a:p>
                    <a:p>
                      <a:pPr algn="l">
                        <a:lnSpc>
                          <a:spcPct val="107000"/>
                        </a:lnSpc>
                        <a:spcAft>
                          <a:spcPts val="0"/>
                        </a:spcAft>
                      </a:pPr>
                      <a:r>
                        <a:rPr lang="en-IN" sz="1200" dirty="0">
                          <a:solidFill>
                            <a:schemeClr val="tx1"/>
                          </a:solidFill>
                          <a:effectLst/>
                          <a:latin typeface="Lato" panose="020B0604020202020204" charset="0"/>
                        </a:rPr>
                        <a:t>&amp;</a:t>
                      </a:r>
                    </a:p>
                    <a:p>
                      <a:pPr algn="l">
                        <a:lnSpc>
                          <a:spcPct val="107000"/>
                        </a:lnSpc>
                        <a:spcAft>
                          <a:spcPts val="0"/>
                        </a:spcAft>
                      </a:pPr>
                      <a:r>
                        <a:rPr lang="en-IN" sz="1200" b="1" u="sng" dirty="0">
                          <a:solidFill>
                            <a:schemeClr val="tx1"/>
                          </a:solidFill>
                          <a:effectLst/>
                          <a:latin typeface="Lato" panose="020B0604020202020204" charset="0"/>
                        </a:rPr>
                        <a:t>FEMA 120</a:t>
                      </a:r>
                      <a:r>
                        <a:rPr lang="en-IN" sz="1200" dirty="0">
                          <a:solidFill>
                            <a:schemeClr val="tx1"/>
                          </a:solidFill>
                          <a:effectLst/>
                          <a:latin typeface="Lato" panose="020B0604020202020204" charset="0"/>
                        </a:rPr>
                        <a:t>/2004-RB, dated 7-7-2004 -</a:t>
                      </a:r>
                    </a:p>
                    <a:p>
                      <a:pPr algn="l">
                        <a:lnSpc>
                          <a:spcPct val="107000"/>
                        </a:lnSpc>
                        <a:spcAft>
                          <a:spcPts val="0"/>
                        </a:spcAft>
                      </a:pPr>
                      <a:r>
                        <a:rPr lang="en-IN" sz="1200" dirty="0">
                          <a:solidFill>
                            <a:schemeClr val="tx1"/>
                          </a:solidFill>
                          <a:effectLst/>
                          <a:latin typeface="Lato" panose="020B0604020202020204" charset="0"/>
                        </a:rPr>
                        <a:t>FEM (TRANSFER OR ISSUE OF ANY FOREIGN SECURITY) REGULATIONS, 2004</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a:solidFill>
                            <a:schemeClr val="tx1"/>
                          </a:solidFill>
                          <a:effectLst/>
                          <a:latin typeface="Lato" panose="020B0604020202020204" charset="0"/>
                        </a:rPr>
                        <a:t>G.S.R. 1213(E) [NO. </a:t>
                      </a:r>
                      <a:r>
                        <a:rPr lang="en-IN" sz="1200" b="1" u="sng" dirty="0">
                          <a:solidFill>
                            <a:schemeClr val="tx1"/>
                          </a:solidFill>
                          <a:effectLst/>
                          <a:latin typeface="Lato" panose="020B0604020202020204" charset="0"/>
                        </a:rPr>
                        <a:t>FEMA 3(R)</a:t>
                      </a:r>
                      <a:r>
                        <a:rPr lang="en-IN" sz="1200" dirty="0">
                          <a:solidFill>
                            <a:schemeClr val="tx1"/>
                          </a:solidFill>
                          <a:effectLst/>
                          <a:latin typeface="Lato" panose="020B0604020202020204" charset="0"/>
                        </a:rPr>
                        <a:t>/2018-RB], DATED</a:t>
                      </a:r>
                      <a:r>
                        <a:rPr lang="en-IN" sz="1200" baseline="0" dirty="0">
                          <a:solidFill>
                            <a:schemeClr val="tx1"/>
                          </a:solidFill>
                          <a:effectLst/>
                          <a:latin typeface="Lato" panose="020B0604020202020204" charset="0"/>
                        </a:rPr>
                        <a:t> 17-12-2018</a:t>
                      </a:r>
                      <a:r>
                        <a:rPr lang="en-IN" sz="1200" dirty="0">
                          <a:solidFill>
                            <a:schemeClr val="tx1"/>
                          </a:solidFill>
                          <a:effectLst/>
                          <a:latin typeface="Lato" panose="020B0604020202020204" charset="0"/>
                        </a:rPr>
                        <a:t> </a:t>
                      </a:r>
                    </a:p>
                    <a:p>
                      <a:pPr algn="l">
                        <a:lnSpc>
                          <a:spcPct val="107000"/>
                        </a:lnSpc>
                        <a:spcAft>
                          <a:spcPts val="0"/>
                        </a:spcAft>
                      </a:pPr>
                      <a:r>
                        <a:rPr lang="en-IN" sz="1200" dirty="0">
                          <a:solidFill>
                            <a:schemeClr val="tx1"/>
                          </a:solidFill>
                          <a:effectLst/>
                          <a:latin typeface="Lato" panose="020B0604020202020204" charset="0"/>
                        </a:rPr>
                        <a:t>FEM (Borrowing and Lending) Regulations, 2018</a:t>
                      </a:r>
                    </a:p>
                    <a:p>
                      <a:pPr algn="l">
                        <a:lnSpc>
                          <a:spcPct val="107000"/>
                        </a:lnSpc>
                        <a:spcAft>
                          <a:spcPts val="0"/>
                        </a:spcAft>
                      </a:pPr>
                      <a:r>
                        <a:rPr lang="en-IN" sz="1200" dirty="0">
                          <a:solidFill>
                            <a:schemeClr val="tx1"/>
                          </a:solidFill>
                          <a:effectLst/>
                          <a:latin typeface="Lato" panose="020B0604020202020204" charset="0"/>
                        </a:rPr>
                        <a:t>&amp;</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IN" sz="1200" b="1" dirty="0">
                          <a:solidFill>
                            <a:srgbClr val="00B0F0"/>
                          </a:solidFill>
                          <a:effectLst/>
                          <a:latin typeface="Lato" panose="020B0604020202020204" charset="0"/>
                        </a:rPr>
                        <a:t>Foreign Exchange Management (Overseas Investment) Regulations, 2022</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lang="en-IN" sz="1200" dirty="0">
                        <a:solidFill>
                          <a:schemeClr val="tx1"/>
                        </a:solidFill>
                        <a:effectLst/>
                        <a:latin typeface="Lato" panose="020B0604020202020204" charset="0"/>
                      </a:endParaRPr>
                    </a:p>
                  </a:txBody>
                  <a:tcPr marL="54419" marR="54419" marT="0" marB="0"/>
                </a:tc>
                <a:extLst>
                  <a:ext uri="{0D108BD9-81ED-4DB2-BD59-A6C34878D82A}">
                    <a16:rowId xmlns:a16="http://schemas.microsoft.com/office/drawing/2014/main" val="2256422837"/>
                  </a:ext>
                </a:extLst>
              </a:tr>
              <a:tr h="548577">
                <a:tc>
                  <a:txBody>
                    <a:bodyPr/>
                    <a:lstStyle/>
                    <a:p>
                      <a:pPr algn="ctr">
                        <a:lnSpc>
                          <a:spcPct val="107000"/>
                        </a:lnSpc>
                        <a:spcAft>
                          <a:spcPts val="0"/>
                        </a:spcAft>
                      </a:pPr>
                      <a:r>
                        <a:rPr lang="en-IN" sz="1200" dirty="0">
                          <a:solidFill>
                            <a:schemeClr val="tx1"/>
                          </a:solidFill>
                          <a:effectLst/>
                          <a:latin typeface="Lato" panose="020B0604020202020204" charset="0"/>
                        </a:rPr>
                        <a:t>4.</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a:solidFill>
                            <a:schemeClr val="tx1"/>
                          </a:solidFill>
                          <a:effectLst/>
                          <a:latin typeface="Lato" panose="020B0604020202020204" charset="0"/>
                        </a:rPr>
                        <a:t>Deposits</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b="1" u="sng" dirty="0">
                          <a:solidFill>
                            <a:schemeClr val="tx1"/>
                          </a:solidFill>
                          <a:effectLst/>
                          <a:latin typeface="Lato" panose="020B0604020202020204" charset="0"/>
                        </a:rPr>
                        <a:t>FEMA 5(R)</a:t>
                      </a:r>
                      <a:r>
                        <a:rPr lang="en-IN" sz="1200" dirty="0">
                          <a:solidFill>
                            <a:schemeClr val="tx1"/>
                          </a:solidFill>
                          <a:effectLst/>
                          <a:latin typeface="Lato" panose="020B0604020202020204" charset="0"/>
                        </a:rPr>
                        <a:t>/2016-RB/</a:t>
                      </a:r>
                      <a:r>
                        <a:rPr lang="en-IN" sz="1200" dirty="0" err="1">
                          <a:solidFill>
                            <a:schemeClr val="tx1"/>
                          </a:solidFill>
                          <a:effectLst/>
                          <a:latin typeface="Lato" panose="020B0604020202020204" charset="0"/>
                        </a:rPr>
                        <a:t>GSR</a:t>
                      </a:r>
                      <a:r>
                        <a:rPr lang="en-IN" sz="1200" dirty="0">
                          <a:solidFill>
                            <a:schemeClr val="tx1"/>
                          </a:solidFill>
                          <a:effectLst/>
                          <a:latin typeface="Lato" panose="020B0604020202020204" charset="0"/>
                        </a:rPr>
                        <a:t> 389(E), DATED 1-4-2016 -</a:t>
                      </a:r>
                    </a:p>
                    <a:p>
                      <a:pPr algn="l">
                        <a:lnSpc>
                          <a:spcPct val="107000"/>
                        </a:lnSpc>
                        <a:spcAft>
                          <a:spcPts val="0"/>
                        </a:spcAft>
                      </a:pPr>
                      <a:r>
                        <a:rPr lang="en-IN" sz="1200" dirty="0">
                          <a:solidFill>
                            <a:schemeClr val="tx1"/>
                          </a:solidFill>
                          <a:effectLst/>
                          <a:latin typeface="Lato" panose="020B0604020202020204" charset="0"/>
                        </a:rPr>
                        <a:t>FEM (DEPOSIT) REGULATIONS, 2016 </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tc>
                  <a:txBody>
                    <a:bodyPr/>
                    <a:lstStyle/>
                    <a:p>
                      <a:pPr algn="l">
                        <a:lnSpc>
                          <a:spcPct val="107000"/>
                        </a:lnSpc>
                        <a:spcAft>
                          <a:spcPts val="0"/>
                        </a:spcAft>
                      </a:pPr>
                      <a:r>
                        <a:rPr lang="en-IN" sz="1200" dirty="0">
                          <a:solidFill>
                            <a:schemeClr val="tx1"/>
                          </a:solidFill>
                          <a:effectLst/>
                          <a:latin typeface="Lato" panose="020B0604020202020204" charset="0"/>
                        </a:rPr>
                        <a:t>No Change</a:t>
                      </a:r>
                      <a:endParaRPr lang="en-IN" sz="12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54419" marR="54419" marT="0" marB="0"/>
                </a:tc>
                <a:extLst>
                  <a:ext uri="{0D108BD9-81ED-4DB2-BD59-A6C34878D82A}">
                    <a16:rowId xmlns:a16="http://schemas.microsoft.com/office/drawing/2014/main" val="108780527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5" name="Google Shape;69;p2"/>
          <p:cNvSpPr txBox="1">
            <a:spLocks noGrp="1"/>
          </p:cNvSpPr>
          <p:nvPr>
            <p:ph type="title"/>
          </p:nvPr>
        </p:nvSpPr>
        <p:spPr>
          <a:xfrm>
            <a:off x="1036025" y="0"/>
            <a:ext cx="7038900" cy="6402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400"/>
              <a:buNone/>
            </a:pPr>
            <a:r>
              <a:rPr lang="en" sz="3800" b="1" dirty="0"/>
              <a:t>Layout</a:t>
            </a:r>
            <a:endParaRPr sz="3800" b="1" dirty="0"/>
          </a:p>
        </p:txBody>
      </p:sp>
      <p:graphicFrame>
        <p:nvGraphicFramePr>
          <p:cNvPr id="2" name="Diagram 1">
            <a:extLst>
              <a:ext uri="{FF2B5EF4-FFF2-40B4-BE49-F238E27FC236}">
                <a16:creationId xmlns:a16="http://schemas.microsoft.com/office/drawing/2014/main" id="{61D04A6E-AEF0-BD51-F6F8-2427A6F0B7C1}"/>
              </a:ext>
            </a:extLst>
          </p:cNvPr>
          <p:cNvGraphicFramePr/>
          <p:nvPr>
            <p:extLst>
              <p:ext uri="{D42A27DB-BD31-4B8C-83A1-F6EECF244321}">
                <p14:modId xmlns:p14="http://schemas.microsoft.com/office/powerpoint/2010/main" val="2633428827"/>
              </p:ext>
            </p:extLst>
          </p:nvPr>
        </p:nvGraphicFramePr>
        <p:xfrm>
          <a:off x="611746" y="772732"/>
          <a:ext cx="7860712" cy="372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245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311700" y="0"/>
            <a:ext cx="8520600" cy="83130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2800" b="1" dirty="0">
                <a:ln w="0"/>
                <a:solidFill>
                  <a:schemeClr val="tx1"/>
                </a:solidFill>
              </a:rPr>
              <a:t>Changes w.e.f 22</a:t>
            </a:r>
            <a:r>
              <a:rPr lang="en" sz="2800" b="1" baseline="30000" dirty="0">
                <a:ln w="0"/>
                <a:solidFill>
                  <a:schemeClr val="tx1"/>
                </a:solidFill>
              </a:rPr>
              <a:t>nd</a:t>
            </a:r>
            <a:r>
              <a:rPr lang="en" sz="2800" b="1" dirty="0">
                <a:ln w="0"/>
                <a:solidFill>
                  <a:schemeClr val="tx1"/>
                </a:solidFill>
              </a:rPr>
              <a:t> August, 2022</a:t>
            </a:r>
            <a:endParaRPr sz="2800" b="1" dirty="0">
              <a:ln w="0"/>
              <a:solidFill>
                <a:schemeClr val="tx1"/>
              </a:solidFill>
            </a:endParaRPr>
          </a:p>
        </p:txBody>
      </p:sp>
      <p:graphicFrame>
        <p:nvGraphicFramePr>
          <p:cNvPr id="2" name="Table 1">
            <a:extLst>
              <a:ext uri="{FF2B5EF4-FFF2-40B4-BE49-F238E27FC236}">
                <a16:creationId xmlns:a16="http://schemas.microsoft.com/office/drawing/2014/main" id="{DFF00BCC-F924-B700-F6F8-031ECD0C793E}"/>
              </a:ext>
            </a:extLst>
          </p:cNvPr>
          <p:cNvGraphicFramePr>
            <a:graphicFrameLocks noGrp="1"/>
          </p:cNvGraphicFramePr>
          <p:nvPr>
            <p:extLst>
              <p:ext uri="{D42A27DB-BD31-4B8C-83A1-F6EECF244321}">
                <p14:modId xmlns:p14="http://schemas.microsoft.com/office/powerpoint/2010/main" val="250278616"/>
              </p:ext>
            </p:extLst>
          </p:nvPr>
        </p:nvGraphicFramePr>
        <p:xfrm>
          <a:off x="311700" y="790684"/>
          <a:ext cx="8383265" cy="3841507"/>
        </p:xfrm>
        <a:graphic>
          <a:graphicData uri="http://schemas.openxmlformats.org/drawingml/2006/table">
            <a:tbl>
              <a:tblPr firstRow="1" firstCol="1" bandRow="1"/>
              <a:tblGrid>
                <a:gridCol w="725476">
                  <a:extLst>
                    <a:ext uri="{9D8B030D-6E8A-4147-A177-3AD203B41FA5}">
                      <a16:colId xmlns:a16="http://schemas.microsoft.com/office/drawing/2014/main" val="3028923234"/>
                    </a:ext>
                  </a:extLst>
                </a:gridCol>
                <a:gridCol w="1199838">
                  <a:extLst>
                    <a:ext uri="{9D8B030D-6E8A-4147-A177-3AD203B41FA5}">
                      <a16:colId xmlns:a16="http://schemas.microsoft.com/office/drawing/2014/main" val="2802886175"/>
                    </a:ext>
                  </a:extLst>
                </a:gridCol>
                <a:gridCol w="4278086">
                  <a:extLst>
                    <a:ext uri="{9D8B030D-6E8A-4147-A177-3AD203B41FA5}">
                      <a16:colId xmlns:a16="http://schemas.microsoft.com/office/drawing/2014/main" val="522364953"/>
                    </a:ext>
                  </a:extLst>
                </a:gridCol>
                <a:gridCol w="2179865">
                  <a:extLst>
                    <a:ext uri="{9D8B030D-6E8A-4147-A177-3AD203B41FA5}">
                      <a16:colId xmlns:a16="http://schemas.microsoft.com/office/drawing/2014/main" val="1509023420"/>
                    </a:ext>
                  </a:extLst>
                </a:gridCol>
              </a:tblGrid>
              <a:tr h="534643">
                <a:tc>
                  <a:txBody>
                    <a:bodyPr/>
                    <a:lstStyle/>
                    <a:p>
                      <a:pPr algn="ctr">
                        <a:lnSpc>
                          <a:spcPct val="107000"/>
                        </a:lnSpc>
                        <a:spcAft>
                          <a:spcPts val="0"/>
                        </a:spcAft>
                      </a:pPr>
                      <a:r>
                        <a:rPr lang="en-IN" sz="1000" dirty="0">
                          <a:solidFill>
                            <a:schemeClr val="tx1"/>
                          </a:solidFill>
                          <a:effectLst/>
                          <a:latin typeface="Lato" panose="020B0604020202020204" charset="0"/>
                        </a:rPr>
                        <a:t>5.</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dirty="0">
                          <a:solidFill>
                            <a:schemeClr val="tx1"/>
                          </a:solidFill>
                          <a:effectLst/>
                          <a:latin typeface="Lato" panose="020B0604020202020204" charset="0"/>
                        </a:rPr>
                        <a:t>Opening Offices Abroad</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u="sng" dirty="0">
                          <a:solidFill>
                            <a:schemeClr val="tx1"/>
                          </a:solidFill>
                          <a:effectLst/>
                          <a:latin typeface="Lato" panose="020B0604020202020204" charset="0"/>
                        </a:rPr>
                        <a:t>FEMA 10(R)</a:t>
                      </a:r>
                      <a:r>
                        <a:rPr lang="en-IN" sz="1000" dirty="0">
                          <a:solidFill>
                            <a:schemeClr val="tx1"/>
                          </a:solidFill>
                          <a:effectLst/>
                          <a:latin typeface="Lato" panose="020B0604020202020204" charset="0"/>
                        </a:rPr>
                        <a:t>/2015-RB]/</a:t>
                      </a:r>
                      <a:r>
                        <a:rPr lang="en-IN" sz="1000" dirty="0" err="1">
                          <a:solidFill>
                            <a:schemeClr val="tx1"/>
                          </a:solidFill>
                          <a:effectLst/>
                          <a:latin typeface="Lato" panose="020B0604020202020204" charset="0"/>
                        </a:rPr>
                        <a:t>GSR</a:t>
                      </a:r>
                      <a:r>
                        <a:rPr lang="en-IN" sz="1000" dirty="0">
                          <a:solidFill>
                            <a:schemeClr val="tx1"/>
                          </a:solidFill>
                          <a:effectLst/>
                          <a:latin typeface="Lato" panose="020B0604020202020204" charset="0"/>
                        </a:rPr>
                        <a:t> 96(E), DATED 21-1-2016 -</a:t>
                      </a:r>
                    </a:p>
                    <a:p>
                      <a:pPr algn="l">
                        <a:lnSpc>
                          <a:spcPct val="107000"/>
                        </a:lnSpc>
                        <a:spcAft>
                          <a:spcPts val="0"/>
                        </a:spcAft>
                      </a:pPr>
                      <a:r>
                        <a:rPr lang="en-IN" sz="1000" dirty="0">
                          <a:solidFill>
                            <a:schemeClr val="tx1"/>
                          </a:solidFill>
                          <a:effectLst/>
                          <a:latin typeface="Lato" panose="020B0604020202020204" charset="0"/>
                        </a:rPr>
                        <a:t>FEM (FOREIGN CURRENCY ACCOUNTS BY A PERSON RESIDENT IN INDIA) REGULATIONS, 2015</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dirty="0">
                          <a:solidFill>
                            <a:schemeClr val="tx1"/>
                          </a:solidFill>
                          <a:effectLst/>
                          <a:latin typeface="Lato" panose="020B0604020202020204" charset="0"/>
                        </a:rPr>
                        <a:t> No Change</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442415"/>
                  </a:ext>
                </a:extLst>
              </a:tr>
              <a:tr h="717993">
                <a:tc>
                  <a:txBody>
                    <a:bodyPr/>
                    <a:lstStyle/>
                    <a:p>
                      <a:pPr algn="ctr">
                        <a:lnSpc>
                          <a:spcPct val="107000"/>
                        </a:lnSpc>
                        <a:spcAft>
                          <a:spcPts val="0"/>
                        </a:spcAft>
                      </a:pPr>
                      <a:r>
                        <a:rPr lang="en-IN" sz="1000">
                          <a:solidFill>
                            <a:schemeClr val="tx1"/>
                          </a:solidFill>
                          <a:effectLst/>
                          <a:latin typeface="Lato" panose="020B0604020202020204" charset="0"/>
                        </a:rPr>
                        <a:t>6.</a:t>
                      </a:r>
                      <a:endParaRPr lang="en-IN" sz="10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a:solidFill>
                            <a:schemeClr val="tx1"/>
                          </a:solidFill>
                          <a:effectLst/>
                          <a:latin typeface="Lato" panose="020B0604020202020204" charset="0"/>
                        </a:rPr>
                        <a:t>Bank Accounts</a:t>
                      </a:r>
                      <a:endParaRPr lang="en-IN" sz="10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u="sng" dirty="0">
                          <a:solidFill>
                            <a:schemeClr val="tx1"/>
                          </a:solidFill>
                          <a:effectLst/>
                          <a:latin typeface="Lato" panose="020B0604020202020204" charset="0"/>
                        </a:rPr>
                        <a:t>FEMA 10(R)</a:t>
                      </a:r>
                      <a:r>
                        <a:rPr lang="en-IN" sz="1000" dirty="0">
                          <a:solidFill>
                            <a:schemeClr val="tx1"/>
                          </a:solidFill>
                          <a:effectLst/>
                          <a:latin typeface="Lato" panose="020B0604020202020204" charset="0"/>
                        </a:rPr>
                        <a:t>/2015-RB]/</a:t>
                      </a:r>
                      <a:r>
                        <a:rPr lang="en-IN" sz="1000" dirty="0" err="1">
                          <a:solidFill>
                            <a:schemeClr val="tx1"/>
                          </a:solidFill>
                          <a:effectLst/>
                          <a:latin typeface="Lato" panose="020B0604020202020204" charset="0"/>
                        </a:rPr>
                        <a:t>GSR</a:t>
                      </a:r>
                      <a:r>
                        <a:rPr lang="en-IN" sz="1000" dirty="0">
                          <a:solidFill>
                            <a:schemeClr val="tx1"/>
                          </a:solidFill>
                          <a:effectLst/>
                          <a:latin typeface="Lato" panose="020B0604020202020204" charset="0"/>
                        </a:rPr>
                        <a:t> 96(E), DATED 21-1-2016 -</a:t>
                      </a:r>
                    </a:p>
                    <a:p>
                      <a:pPr algn="l">
                        <a:lnSpc>
                          <a:spcPct val="107000"/>
                        </a:lnSpc>
                        <a:spcAft>
                          <a:spcPts val="0"/>
                        </a:spcAft>
                      </a:pPr>
                      <a:r>
                        <a:rPr lang="en-IN" sz="1000" dirty="0">
                          <a:solidFill>
                            <a:schemeClr val="tx1"/>
                          </a:solidFill>
                          <a:effectLst/>
                          <a:latin typeface="Lato" panose="020B0604020202020204" charset="0"/>
                        </a:rPr>
                        <a:t>FEM (FOREIGN CURRENCY ACCOUNTS BY A PERSON RESIDENT IN INDIA) REGULATIONS, 2015</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dirty="0">
                          <a:solidFill>
                            <a:schemeClr val="tx1"/>
                          </a:solidFill>
                          <a:effectLst/>
                          <a:latin typeface="Lato" panose="020B0604020202020204" charset="0"/>
                        </a:rPr>
                        <a:t>No Change</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264559"/>
                  </a:ext>
                </a:extLst>
              </a:tr>
              <a:tr h="1084693">
                <a:tc>
                  <a:txBody>
                    <a:bodyPr/>
                    <a:lstStyle/>
                    <a:p>
                      <a:pPr algn="ctr">
                        <a:lnSpc>
                          <a:spcPct val="107000"/>
                        </a:lnSpc>
                        <a:spcAft>
                          <a:spcPts val="0"/>
                        </a:spcAft>
                      </a:pPr>
                      <a:r>
                        <a:rPr lang="en-IN" sz="1000">
                          <a:solidFill>
                            <a:schemeClr val="tx1"/>
                          </a:solidFill>
                          <a:effectLst/>
                          <a:latin typeface="Lato" panose="020B0604020202020204" charset="0"/>
                        </a:rPr>
                        <a:t>7.</a:t>
                      </a:r>
                      <a:endParaRPr lang="en-IN" sz="10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a:solidFill>
                            <a:schemeClr val="tx1"/>
                          </a:solidFill>
                          <a:effectLst/>
                          <a:latin typeface="Lato" panose="020B0604020202020204" charset="0"/>
                        </a:rPr>
                        <a:t>Guarantees</a:t>
                      </a:r>
                      <a:endParaRPr lang="en-IN" sz="10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u="sng" dirty="0">
                          <a:solidFill>
                            <a:schemeClr val="tx1"/>
                          </a:solidFill>
                          <a:effectLst/>
                          <a:latin typeface="Lato" panose="020B0604020202020204" charset="0"/>
                        </a:rPr>
                        <a:t>FEMA 8</a:t>
                      </a:r>
                      <a:r>
                        <a:rPr lang="en-IN" sz="1000" dirty="0">
                          <a:solidFill>
                            <a:schemeClr val="tx1"/>
                          </a:solidFill>
                          <a:effectLst/>
                          <a:latin typeface="Lato" panose="020B0604020202020204" charset="0"/>
                        </a:rPr>
                        <a:t>/2000-RB, dated 3-5-2000 -</a:t>
                      </a:r>
                    </a:p>
                    <a:p>
                      <a:pPr algn="l">
                        <a:lnSpc>
                          <a:spcPct val="107000"/>
                        </a:lnSpc>
                        <a:spcAft>
                          <a:spcPts val="0"/>
                        </a:spcAft>
                      </a:pPr>
                      <a:r>
                        <a:rPr lang="en-IN" sz="1000" dirty="0">
                          <a:solidFill>
                            <a:schemeClr val="tx1"/>
                          </a:solidFill>
                          <a:effectLst/>
                          <a:latin typeface="Lato" panose="020B0604020202020204" charset="0"/>
                        </a:rPr>
                        <a:t>FEM (GUARANTEES) REGULATIONS, 2000</a:t>
                      </a:r>
                    </a:p>
                    <a:p>
                      <a:pPr algn="l">
                        <a:lnSpc>
                          <a:spcPct val="107000"/>
                        </a:lnSpc>
                        <a:spcAft>
                          <a:spcPts val="0"/>
                        </a:spcAft>
                      </a:pPr>
                      <a:r>
                        <a:rPr lang="en-IN" sz="1000" dirty="0">
                          <a:solidFill>
                            <a:schemeClr val="tx1"/>
                          </a:solidFill>
                          <a:effectLst/>
                          <a:latin typeface="Lato" panose="020B0604020202020204" charset="0"/>
                        </a:rPr>
                        <a:t>&amp;</a:t>
                      </a:r>
                    </a:p>
                    <a:p>
                      <a:pPr algn="l">
                        <a:lnSpc>
                          <a:spcPct val="107000"/>
                        </a:lnSpc>
                        <a:spcAft>
                          <a:spcPts val="0"/>
                        </a:spcAft>
                      </a:pPr>
                      <a:r>
                        <a:rPr lang="en-IN" sz="1000" b="1" u="sng" dirty="0">
                          <a:solidFill>
                            <a:schemeClr val="tx1"/>
                          </a:solidFill>
                          <a:effectLst/>
                          <a:latin typeface="Lato" panose="020B0604020202020204" charset="0"/>
                        </a:rPr>
                        <a:t>FEMA</a:t>
                      </a:r>
                      <a:r>
                        <a:rPr lang="en-IN" sz="1000" b="1" u="sng" baseline="0" dirty="0">
                          <a:solidFill>
                            <a:schemeClr val="tx1"/>
                          </a:solidFill>
                          <a:effectLst/>
                          <a:latin typeface="Lato" panose="020B0604020202020204" charset="0"/>
                        </a:rPr>
                        <a:t> 120</a:t>
                      </a:r>
                      <a:r>
                        <a:rPr lang="en-IN" sz="1000" dirty="0">
                          <a:solidFill>
                            <a:schemeClr val="tx1"/>
                          </a:solidFill>
                          <a:effectLst/>
                          <a:latin typeface="Lato" panose="020B0604020202020204" charset="0"/>
                        </a:rPr>
                        <a:t>/2004-RB, dated 7-7-2004 -</a:t>
                      </a:r>
                    </a:p>
                    <a:p>
                      <a:pPr algn="l">
                        <a:lnSpc>
                          <a:spcPct val="107000"/>
                        </a:lnSpc>
                        <a:spcAft>
                          <a:spcPts val="0"/>
                        </a:spcAft>
                      </a:pPr>
                      <a:r>
                        <a:rPr lang="en-IN" sz="1000" dirty="0">
                          <a:solidFill>
                            <a:schemeClr val="tx1"/>
                          </a:solidFill>
                          <a:effectLst/>
                          <a:latin typeface="Lato" panose="020B0604020202020204" charset="0"/>
                        </a:rPr>
                        <a:t>FEM (TRANSFER OR ISSUE OF ANY FOREIGN SECURITY) REGULATIONS, 2004</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u="sng" dirty="0">
                          <a:solidFill>
                            <a:schemeClr val="tx1"/>
                          </a:solidFill>
                          <a:effectLst/>
                          <a:latin typeface="Lato" panose="020B0604020202020204" charset="0"/>
                        </a:rPr>
                        <a:t>FEMA 8</a:t>
                      </a:r>
                      <a:r>
                        <a:rPr lang="en-IN" sz="1000" dirty="0">
                          <a:solidFill>
                            <a:schemeClr val="tx1"/>
                          </a:solidFill>
                          <a:effectLst/>
                          <a:latin typeface="Lato" panose="020B0604020202020204" charset="0"/>
                        </a:rPr>
                        <a:t>/2000-RB, dated 3-5-2000 -</a:t>
                      </a:r>
                    </a:p>
                    <a:p>
                      <a:pPr algn="l">
                        <a:lnSpc>
                          <a:spcPct val="107000"/>
                        </a:lnSpc>
                        <a:spcAft>
                          <a:spcPts val="0"/>
                        </a:spcAft>
                      </a:pPr>
                      <a:r>
                        <a:rPr lang="en-IN" sz="1000" dirty="0">
                          <a:solidFill>
                            <a:schemeClr val="tx1"/>
                          </a:solidFill>
                          <a:effectLst/>
                          <a:latin typeface="Lato" panose="020B0604020202020204" charset="0"/>
                        </a:rPr>
                        <a:t>FEM (GUARANTEES) REGULATIONS, 2000</a:t>
                      </a:r>
                    </a:p>
                    <a:p>
                      <a:pPr algn="l">
                        <a:lnSpc>
                          <a:spcPct val="107000"/>
                        </a:lnSpc>
                        <a:spcAft>
                          <a:spcPts val="0"/>
                        </a:spcAft>
                      </a:pPr>
                      <a:r>
                        <a:rPr lang="en-IN" sz="1000" dirty="0">
                          <a:solidFill>
                            <a:schemeClr val="tx1"/>
                          </a:solidFill>
                          <a:effectLst/>
                          <a:latin typeface="Lato" panose="020B0604020202020204" charset="0"/>
                        </a:rPr>
                        <a:t>&amp;</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IN" sz="1000" b="1" dirty="0">
                          <a:solidFill>
                            <a:srgbClr val="00B0F0"/>
                          </a:solidFill>
                          <a:effectLst/>
                          <a:latin typeface="Lato" panose="020B0604020202020204" charset="0"/>
                        </a:rPr>
                        <a:t>Foreign Exchange Management (Overseas Investment) Regulations, 2022</a:t>
                      </a:r>
                    </a:p>
                  </a:txBody>
                  <a:tcPr marL="68580" marR="68580" marT="0" marB="0"/>
                </a:tc>
                <a:extLst>
                  <a:ext uri="{0D108BD9-81ED-4DB2-BD59-A6C34878D82A}">
                    <a16:rowId xmlns:a16="http://schemas.microsoft.com/office/drawing/2014/main" val="2388116410"/>
                  </a:ext>
                </a:extLst>
              </a:tr>
              <a:tr h="534643">
                <a:tc>
                  <a:txBody>
                    <a:bodyPr/>
                    <a:lstStyle/>
                    <a:p>
                      <a:pPr algn="ctr">
                        <a:lnSpc>
                          <a:spcPct val="107000"/>
                        </a:lnSpc>
                        <a:spcAft>
                          <a:spcPts val="0"/>
                        </a:spcAft>
                      </a:pPr>
                      <a:r>
                        <a:rPr lang="en-IN" sz="1000" dirty="0">
                          <a:solidFill>
                            <a:schemeClr val="tx1"/>
                          </a:solidFill>
                          <a:effectLst/>
                          <a:latin typeface="Lato" panose="020B0604020202020204" charset="0"/>
                        </a:rPr>
                        <a:t>8.</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a:solidFill>
                            <a:schemeClr val="tx1"/>
                          </a:solidFill>
                          <a:effectLst/>
                          <a:latin typeface="Lato" panose="020B0604020202020204" charset="0"/>
                        </a:rPr>
                        <a:t>Insurance </a:t>
                      </a:r>
                      <a:endParaRPr lang="en-IN" sz="100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u="sng" dirty="0">
                          <a:solidFill>
                            <a:schemeClr val="tx1"/>
                          </a:solidFill>
                          <a:effectLst/>
                          <a:latin typeface="Lato" panose="020B0604020202020204" charset="0"/>
                        </a:rPr>
                        <a:t>FEMA 12(R</a:t>
                      </a:r>
                      <a:r>
                        <a:rPr lang="en-IN" sz="1000" b="1" dirty="0">
                          <a:solidFill>
                            <a:schemeClr val="tx1"/>
                          </a:solidFill>
                          <a:effectLst/>
                          <a:latin typeface="Lato" panose="020B0604020202020204" charset="0"/>
                        </a:rPr>
                        <a:t>)</a:t>
                      </a:r>
                      <a:r>
                        <a:rPr lang="en-IN" sz="1000" dirty="0">
                          <a:solidFill>
                            <a:schemeClr val="tx1"/>
                          </a:solidFill>
                          <a:effectLst/>
                          <a:latin typeface="Lato" panose="020B0604020202020204" charset="0"/>
                        </a:rPr>
                        <a:t>/2015-RB [F.NO.1/31/EM-2015]/</a:t>
                      </a:r>
                      <a:r>
                        <a:rPr lang="en-IN" sz="1000" dirty="0" err="1">
                          <a:solidFill>
                            <a:schemeClr val="tx1"/>
                          </a:solidFill>
                          <a:effectLst/>
                          <a:latin typeface="Lato" panose="020B0604020202020204" charset="0"/>
                        </a:rPr>
                        <a:t>GSR</a:t>
                      </a:r>
                      <a:r>
                        <a:rPr lang="en-IN" sz="1000" dirty="0">
                          <a:solidFill>
                            <a:schemeClr val="tx1"/>
                          </a:solidFill>
                          <a:effectLst/>
                          <a:latin typeface="Lato" panose="020B0604020202020204" charset="0"/>
                        </a:rPr>
                        <a:t> 1007(E), DATED 29-12-2015 -</a:t>
                      </a:r>
                    </a:p>
                    <a:p>
                      <a:pPr algn="l">
                        <a:lnSpc>
                          <a:spcPct val="107000"/>
                        </a:lnSpc>
                        <a:spcAft>
                          <a:spcPts val="0"/>
                        </a:spcAft>
                      </a:pPr>
                      <a:r>
                        <a:rPr lang="en-IN" sz="1000" dirty="0">
                          <a:solidFill>
                            <a:schemeClr val="tx1"/>
                          </a:solidFill>
                          <a:effectLst/>
                          <a:latin typeface="Lato" panose="020B0604020202020204" charset="0"/>
                        </a:rPr>
                        <a:t>FEM (INSURANCE) REGULATIONS, 2015</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dirty="0">
                          <a:solidFill>
                            <a:schemeClr val="tx1"/>
                          </a:solidFill>
                          <a:effectLst/>
                          <a:latin typeface="Lato" panose="020B0604020202020204" charset="0"/>
                        </a:rPr>
                        <a:t>No Change</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8120384"/>
                  </a:ext>
                </a:extLst>
              </a:tr>
              <a:tr h="926468">
                <a:tc>
                  <a:txBody>
                    <a:bodyPr/>
                    <a:lstStyle/>
                    <a:p>
                      <a:pPr algn="ctr">
                        <a:lnSpc>
                          <a:spcPct val="107000"/>
                        </a:lnSpc>
                        <a:spcAft>
                          <a:spcPts val="0"/>
                        </a:spcAft>
                      </a:pPr>
                      <a:r>
                        <a:rPr lang="en-IN" sz="1000" b="1" dirty="0">
                          <a:solidFill>
                            <a:schemeClr val="tx1"/>
                          </a:solidFill>
                          <a:effectLst/>
                          <a:latin typeface="Lato" panose="020B0604020202020204" charset="0"/>
                          <a:ea typeface="Calibri" panose="020F0502020204030204" pitchFamily="34" charset="0"/>
                          <a:cs typeface="Times New Roman" panose="02020603050405020304" pitchFamily="18" charset="0"/>
                        </a:rPr>
                        <a:t>9.</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dirty="0">
                          <a:solidFill>
                            <a:schemeClr val="tx1"/>
                          </a:solidFill>
                          <a:effectLst/>
                          <a:latin typeface="Lato" panose="020B0604020202020204" charset="0"/>
                          <a:ea typeface="Calibri" panose="020F0502020204030204" pitchFamily="34" charset="0"/>
                          <a:cs typeface="Times New Roman" panose="02020603050405020304" pitchFamily="18" charset="0"/>
                        </a:rPr>
                        <a:t>Direct Investment Outside India/ Portfolio Investment/</a:t>
                      </a:r>
                      <a:r>
                        <a:rPr lang="en-IN" sz="1000" b="1" baseline="0" dirty="0">
                          <a:solidFill>
                            <a:schemeClr val="tx1"/>
                          </a:solidFill>
                          <a:effectLst/>
                          <a:latin typeface="Lato" panose="020B0604020202020204" charset="0"/>
                          <a:ea typeface="Calibri" panose="020F0502020204030204" pitchFamily="34" charset="0"/>
                          <a:cs typeface="Times New Roman" panose="02020603050405020304" pitchFamily="18" charset="0"/>
                        </a:rPr>
                        <a:t> other Investments</a:t>
                      </a:r>
                      <a:endParaRPr lang="en-IN" sz="1000" b="1"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000" b="1" u="sng" dirty="0">
                          <a:solidFill>
                            <a:schemeClr val="tx1"/>
                          </a:solidFill>
                          <a:effectLst/>
                          <a:latin typeface="Lato" panose="020B0604020202020204" charset="0"/>
                          <a:ea typeface="Calibri" panose="020F0502020204030204" pitchFamily="34" charset="0"/>
                          <a:cs typeface="Times New Roman" panose="02020603050405020304" pitchFamily="18" charset="0"/>
                        </a:rPr>
                        <a:t>FEMA</a:t>
                      </a:r>
                      <a:r>
                        <a:rPr lang="en-IN" sz="1000" b="1" u="sng" baseline="0" dirty="0">
                          <a:solidFill>
                            <a:schemeClr val="tx1"/>
                          </a:solidFill>
                          <a:effectLst/>
                          <a:latin typeface="Lato" panose="020B0604020202020204" charset="0"/>
                          <a:ea typeface="Calibri" panose="020F0502020204030204" pitchFamily="34" charset="0"/>
                          <a:cs typeface="Times New Roman" panose="02020603050405020304" pitchFamily="18" charset="0"/>
                        </a:rPr>
                        <a:t> 120</a:t>
                      </a:r>
                      <a:r>
                        <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rPr>
                        <a:t>/2004-RB, dated 7-7-2004 -</a:t>
                      </a:r>
                    </a:p>
                    <a:p>
                      <a:pPr algn="l">
                        <a:lnSpc>
                          <a:spcPct val="107000"/>
                        </a:lnSpc>
                        <a:spcAft>
                          <a:spcPts val="0"/>
                        </a:spcAft>
                      </a:pPr>
                      <a:r>
                        <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rPr>
                        <a:t>FEM (TRANSFER OR ISSUE OF ANY FOREIGN SECURITY) REGULATIONS, 2004 </a:t>
                      </a:r>
                    </a:p>
                    <a:p>
                      <a:pPr algn="l">
                        <a:lnSpc>
                          <a:spcPct val="107000"/>
                        </a:lnSpc>
                        <a:spcAft>
                          <a:spcPts val="0"/>
                        </a:spcAft>
                      </a:pPr>
                      <a:r>
                        <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rPr>
                        <a:t>&amp;</a:t>
                      </a:r>
                    </a:p>
                    <a:p>
                      <a:pPr algn="l">
                        <a:lnSpc>
                          <a:spcPct val="107000"/>
                        </a:lnSpc>
                        <a:spcAft>
                          <a:spcPts val="0"/>
                        </a:spcAft>
                      </a:pPr>
                      <a:r>
                        <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rPr>
                        <a:t>Liberalised</a:t>
                      </a:r>
                      <a:r>
                        <a:rPr lang="en-IN" sz="1000" baseline="0" dirty="0">
                          <a:solidFill>
                            <a:schemeClr val="tx1"/>
                          </a:solidFill>
                          <a:effectLst/>
                          <a:latin typeface="Lato" panose="020B0604020202020204" charset="0"/>
                          <a:ea typeface="Calibri" panose="020F0502020204030204" pitchFamily="34" charset="0"/>
                          <a:cs typeface="Times New Roman" panose="02020603050405020304" pitchFamily="18" charset="0"/>
                        </a:rPr>
                        <a:t> Remittance Scheme</a:t>
                      </a:r>
                      <a:endParaRPr lang="en-IN" sz="10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IN" sz="1000" b="1" dirty="0">
                          <a:solidFill>
                            <a:srgbClr val="00B0F0"/>
                          </a:solidFill>
                          <a:effectLst/>
                          <a:latin typeface="Lato" panose="020B0604020202020204" charset="0"/>
                        </a:rPr>
                        <a:t>Foreign Exchange Management (Overseas Investment) Rules, 2022</a:t>
                      </a:r>
                      <a:endParaRPr lang="en-IN" sz="1000" b="1" dirty="0">
                        <a:solidFill>
                          <a:srgbClr val="00B0F0"/>
                        </a:solidFill>
                        <a:effectLst/>
                        <a:latin typeface="Lato" panose="020B0604020202020204" charset="0"/>
                        <a:ea typeface="Calibri" panose="020F0502020204030204" pitchFamily="34" charset="0"/>
                        <a:cs typeface="Times New Roman" panose="02020603050405020304" pitchFamily="18" charset="0"/>
                      </a:endParaRPr>
                    </a:p>
                    <a:p>
                      <a:pPr algn="l">
                        <a:lnSpc>
                          <a:spcPct val="107000"/>
                        </a:lnSpc>
                        <a:spcAft>
                          <a:spcPts val="0"/>
                        </a:spcAft>
                      </a:pPr>
                      <a:r>
                        <a:rPr lang="en-IN" sz="1000" dirty="0">
                          <a:solidFill>
                            <a:srgbClr val="00B0F0"/>
                          </a:solidFill>
                          <a:effectLst/>
                          <a:latin typeface="Lato" panose="020B0604020202020204" charset="0"/>
                          <a:ea typeface="Calibri" panose="020F0502020204030204" pitchFamily="34" charset="0"/>
                          <a:cs typeface="Times New Roman" panose="02020603050405020304" pitchFamily="18" charset="0"/>
                        </a:rPr>
                        <a:t>&amp;</a:t>
                      </a:r>
                    </a:p>
                    <a:p>
                      <a:pPr algn="l">
                        <a:lnSpc>
                          <a:spcPct val="107000"/>
                        </a:lnSpc>
                        <a:spcAft>
                          <a:spcPts val="0"/>
                        </a:spcAft>
                      </a:pPr>
                      <a:r>
                        <a:rPr lang="en-IN" sz="1000" b="1" dirty="0">
                          <a:solidFill>
                            <a:srgbClr val="00B0F0"/>
                          </a:solidFill>
                          <a:effectLst/>
                          <a:latin typeface="Lato" panose="020B0604020202020204" charset="0"/>
                          <a:ea typeface="Calibri" panose="020F0502020204030204" pitchFamily="34" charset="0"/>
                          <a:cs typeface="Times New Roman" panose="02020603050405020304" pitchFamily="18" charset="0"/>
                        </a:rPr>
                        <a:t>Amended LRS</a:t>
                      </a:r>
                    </a:p>
                  </a:txBody>
                  <a:tcPr marL="68580" marR="68580" marT="0" marB="0"/>
                </a:tc>
                <a:extLst>
                  <a:ext uri="{0D108BD9-81ED-4DB2-BD59-A6C34878D82A}">
                    <a16:rowId xmlns:a16="http://schemas.microsoft.com/office/drawing/2014/main" val="2175593928"/>
                  </a:ext>
                </a:extLst>
              </a:tr>
            </a:tbl>
          </a:graphicData>
        </a:graphic>
      </p:graphicFrame>
    </p:spTree>
    <p:extLst>
      <p:ext uri="{BB962C8B-B14F-4D97-AF65-F5344CB8AC3E}">
        <p14:creationId xmlns:p14="http://schemas.microsoft.com/office/powerpoint/2010/main" val="81086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338500" y="83129"/>
            <a:ext cx="8520600" cy="83130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sz="3200" b="1" dirty="0"/>
              <a:t>Overseas Investment – New regime from 22</a:t>
            </a:r>
            <a:r>
              <a:rPr lang="en-US" sz="3200" b="1" baseline="30000" dirty="0"/>
              <a:t>nd</a:t>
            </a:r>
            <a:r>
              <a:rPr lang="en-US" sz="3200" b="1" dirty="0"/>
              <a:t> August 2022</a:t>
            </a:r>
            <a:endParaRPr sz="3200" b="1" dirty="0">
              <a:ln w="0"/>
              <a:solidFill>
                <a:schemeClr val="tx1"/>
              </a:solidFill>
            </a:endParaRPr>
          </a:p>
        </p:txBody>
      </p:sp>
      <p:sp>
        <p:nvSpPr>
          <p:cNvPr id="31" name="Google Shape;155;p12">
            <a:extLst>
              <a:ext uri="{FF2B5EF4-FFF2-40B4-BE49-F238E27FC236}">
                <a16:creationId xmlns:a16="http://schemas.microsoft.com/office/drawing/2014/main" id="{FF2E3749-525C-A6B1-5D7A-8DFBFDE5E76B}"/>
              </a:ext>
            </a:extLst>
          </p:cNvPr>
          <p:cNvSpPr txBox="1">
            <a:spLocks noGrp="1"/>
          </p:cNvSpPr>
          <p:nvPr>
            <p:ph type="body" idx="1"/>
          </p:nvPr>
        </p:nvSpPr>
        <p:spPr>
          <a:xfrm>
            <a:off x="265307" y="688878"/>
            <a:ext cx="8593793" cy="3991525"/>
          </a:xfrm>
          <a:prstGeom prst="rect">
            <a:avLst/>
          </a:prstGeom>
          <a:noFill/>
          <a:ln>
            <a:noFill/>
          </a:ln>
        </p:spPr>
        <p:txBody>
          <a:bodyPr spcFirstLastPara="1" wrap="square" lIns="91425" tIns="91425" rIns="91425" bIns="91425" anchor="t" anchorCtr="0">
            <a:noAutofit/>
          </a:bodyPr>
          <a:lstStyle/>
          <a:p>
            <a:pPr marL="114300" indent="0">
              <a:buNone/>
            </a:pPr>
            <a:r>
              <a:rPr lang="en-IN" sz="1600" b="1" u="sng" dirty="0">
                <a:solidFill>
                  <a:schemeClr val="tx1"/>
                </a:solidFill>
                <a:effectLst/>
                <a:latin typeface="Lato" panose="020B0604020202020204" charset="0"/>
              </a:rPr>
              <a:t>New OI Regime consists of the following</a:t>
            </a:r>
          </a:p>
          <a:p>
            <a:pPr marL="114300" indent="0">
              <a:buNone/>
            </a:pPr>
            <a:endParaRPr lang="en-IN" sz="1600" b="1" u="sng" dirty="0">
              <a:solidFill>
                <a:schemeClr val="tx1"/>
              </a:solidFill>
              <a:effectLst/>
              <a:latin typeface="Lato" panose="020B0604020202020204" charset="0"/>
            </a:endParaRPr>
          </a:p>
          <a:p>
            <a:pPr>
              <a:buFont typeface="Open Sans"/>
              <a:buChar char="➔"/>
            </a:pPr>
            <a:r>
              <a:rPr lang="en-IN" sz="1600" dirty="0">
                <a:solidFill>
                  <a:schemeClr val="tx1"/>
                </a:solidFill>
                <a:effectLst/>
                <a:latin typeface="Lato" panose="020B0604020202020204" charset="0"/>
              </a:rPr>
              <a:t>Foreign Exchange Management (Overseas Investment) Rules, 2022</a:t>
            </a:r>
            <a:endParaRPr lang="en-IN" sz="1600" dirty="0">
              <a:solidFill>
                <a:schemeClr val="tx1"/>
              </a:solidFill>
              <a:latin typeface="Lato" panose="020B0604020202020204" charset="0"/>
              <a:ea typeface="Calibri" panose="020F0502020204030204" pitchFamily="34" charset="0"/>
              <a:cs typeface="Times New Roman" panose="02020603050405020304" pitchFamily="18" charset="0"/>
            </a:endParaRPr>
          </a:p>
          <a:p>
            <a:pPr>
              <a:buFont typeface="Open Sans"/>
              <a:buChar char="➔"/>
            </a:pPr>
            <a:r>
              <a:rPr lang="en-IN" sz="1600" dirty="0">
                <a:solidFill>
                  <a:schemeClr val="tx1"/>
                </a:solidFill>
                <a:effectLst/>
                <a:latin typeface="Lato" panose="020B0604020202020204" charset="0"/>
                <a:ea typeface="Calibri" panose="020F0502020204030204" pitchFamily="34" charset="0"/>
                <a:cs typeface="Times New Roman" panose="02020603050405020304" pitchFamily="18" charset="0"/>
              </a:rPr>
              <a:t>Foreign Exchange Management (Overseas Investment) Regulations, 2022</a:t>
            </a:r>
            <a:endParaRPr lang="en" sz="1600" u="sng" dirty="0">
              <a:solidFill>
                <a:srgbClr val="FF0000"/>
              </a:solidFill>
            </a:endParaRPr>
          </a:p>
          <a:p>
            <a:pPr lvl="0">
              <a:buChar char="➔"/>
            </a:pPr>
            <a:r>
              <a:rPr lang="en" sz="1600" dirty="0"/>
              <a:t>Foreign Exchange Management (Overseas Investment) Directions, 2022</a:t>
            </a:r>
          </a:p>
          <a:p>
            <a:pPr lvl="0">
              <a:buChar char="➔"/>
            </a:pPr>
            <a:r>
              <a:rPr lang="en" sz="1600" dirty="0"/>
              <a:t>Updated Master Directions on LRS &amp; Reporting</a:t>
            </a:r>
          </a:p>
          <a:p>
            <a:pPr lvl="0">
              <a:buChar char="➔"/>
            </a:pPr>
            <a:r>
              <a:rPr lang="en" sz="1600" dirty="0"/>
              <a:t>AP DIR Circular on LSF – Combined LSF Matrix for FDI, ECB &amp; OI</a:t>
            </a:r>
          </a:p>
          <a:p>
            <a:pPr lvl="0">
              <a:buChar char="➔"/>
            </a:pPr>
            <a:endParaRPr lang="en" sz="1600" b="1" u="sng" dirty="0"/>
          </a:p>
          <a:p>
            <a:pPr marL="114300" lvl="0" indent="0">
              <a:buNone/>
            </a:pPr>
            <a:r>
              <a:rPr lang="en" sz="1600" b="1" u="sng" dirty="0"/>
              <a:t>New OI Regime supersedes the following</a:t>
            </a:r>
          </a:p>
          <a:p>
            <a:pPr marL="114300" lvl="0" indent="0">
              <a:buNone/>
            </a:pPr>
            <a:endParaRPr lang="en" sz="1600" b="1" u="sng" dirty="0"/>
          </a:p>
          <a:p>
            <a:pPr lvl="0">
              <a:buChar char="➔"/>
            </a:pPr>
            <a:r>
              <a:rPr lang="en" sz="1600" dirty="0"/>
              <a:t>FEMA 120 (RBI’s ODI Notification)</a:t>
            </a:r>
          </a:p>
          <a:p>
            <a:pPr lvl="0">
              <a:buChar char="➔"/>
            </a:pPr>
            <a:r>
              <a:rPr lang="en" sz="1600" dirty="0"/>
              <a:t>FEMA 7(R) (RBI’s notification on acquisition &amp; transfer of immovable properties outside India)</a:t>
            </a:r>
          </a:p>
          <a:p>
            <a:pPr lvl="0">
              <a:buChar char="➔"/>
            </a:pPr>
            <a:r>
              <a:rPr lang="en" sz="1600" dirty="0"/>
              <a:t>Old LRS Provisions related to ODI &amp; Immovable Property outside India</a:t>
            </a:r>
          </a:p>
          <a:p>
            <a:pPr lvl="0">
              <a:buChar char="➔"/>
            </a:pPr>
            <a:r>
              <a:rPr lang="en" sz="1600" dirty="0"/>
              <a:t>Old provisions of MD on Reporting pertaining to ODI </a:t>
            </a:r>
          </a:p>
          <a:p>
            <a:pPr lvl="0">
              <a:buChar char="➔"/>
            </a:pPr>
            <a:endParaRPr lang="en" sz="1600" b="1" u="sng" dirty="0"/>
          </a:p>
          <a:p>
            <a:pPr marL="114300" lvl="0" indent="0">
              <a:buNone/>
            </a:pPr>
            <a:endParaRPr lang="en" sz="1600" dirty="0"/>
          </a:p>
          <a:p>
            <a:pPr marL="114300" lvl="0" indent="0">
              <a:buNone/>
            </a:pPr>
            <a:endParaRPr lang="en" sz="1400" dirty="0"/>
          </a:p>
        </p:txBody>
      </p:sp>
    </p:spTree>
    <p:extLst>
      <p:ext uri="{BB962C8B-B14F-4D97-AF65-F5344CB8AC3E}">
        <p14:creationId xmlns:p14="http://schemas.microsoft.com/office/powerpoint/2010/main" val="125006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36250" y="4258"/>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IN" b="1" dirty="0"/>
              <a:t>Matters covered under New Regime</a:t>
            </a:r>
            <a:endParaRPr b="1" dirty="0"/>
          </a:p>
        </p:txBody>
      </p:sp>
      <p:sp>
        <p:nvSpPr>
          <p:cNvPr id="155" name="Google Shape;155;p12"/>
          <p:cNvSpPr txBox="1">
            <a:spLocks noGrp="1"/>
          </p:cNvSpPr>
          <p:nvPr>
            <p:ph type="body" idx="1"/>
          </p:nvPr>
        </p:nvSpPr>
        <p:spPr>
          <a:xfrm>
            <a:off x="275103" y="895496"/>
            <a:ext cx="8593793" cy="3991525"/>
          </a:xfrm>
          <a:prstGeom prst="rect">
            <a:avLst/>
          </a:prstGeom>
          <a:noFill/>
          <a:ln>
            <a:noFill/>
          </a:ln>
        </p:spPr>
        <p:txBody>
          <a:bodyPr spcFirstLastPara="1" wrap="square" lIns="91425" tIns="91425" rIns="91425" bIns="91425" anchor="t" anchorCtr="0">
            <a:noAutofit/>
          </a:bodyPr>
          <a:lstStyle/>
          <a:p>
            <a:pPr lvl="0">
              <a:buChar char="➔"/>
            </a:pPr>
            <a:r>
              <a:rPr lang="en" sz="1600" b="1" dirty="0">
                <a:solidFill>
                  <a:srgbClr val="00B0F0"/>
                </a:solidFill>
              </a:rPr>
              <a:t>Immovable Properties abroad</a:t>
            </a:r>
          </a:p>
          <a:p>
            <a:pPr lvl="0">
              <a:buChar char="➔"/>
            </a:pPr>
            <a:r>
              <a:rPr lang="en" sz="1600" b="1" dirty="0"/>
              <a:t>Foreign Bank Accounts</a:t>
            </a:r>
          </a:p>
          <a:p>
            <a:pPr lvl="0">
              <a:buChar char="➔"/>
            </a:pPr>
            <a:r>
              <a:rPr lang="en" sz="1600" b="1" dirty="0"/>
              <a:t>Insurance</a:t>
            </a:r>
          </a:p>
          <a:p>
            <a:pPr lvl="0">
              <a:buChar char="➔"/>
            </a:pPr>
            <a:r>
              <a:rPr lang="en" sz="1600" b="1" dirty="0"/>
              <a:t>Deposits</a:t>
            </a:r>
          </a:p>
          <a:p>
            <a:pPr lvl="0">
              <a:buChar char="➔"/>
            </a:pPr>
            <a:r>
              <a:rPr lang="en" sz="1600" b="1" dirty="0">
                <a:solidFill>
                  <a:srgbClr val="00B0F0"/>
                </a:solidFill>
              </a:rPr>
              <a:t>Lending &amp; providing of a Guarantee (Lending to JV/WOS is now governed by new regime. Interbank loans and loans to individuals is still covered in borrowing and lending regulations)</a:t>
            </a:r>
          </a:p>
          <a:p>
            <a:pPr lvl="0">
              <a:buChar char="➔"/>
            </a:pPr>
            <a:r>
              <a:rPr lang="en" sz="1600" b="1" dirty="0">
                <a:solidFill>
                  <a:srgbClr val="00B0F0"/>
                </a:solidFill>
              </a:rPr>
              <a:t>Investments in securities whether as a portfolio or for establishing/taking over the business</a:t>
            </a:r>
          </a:p>
          <a:p>
            <a:pPr lvl="0">
              <a:buChar char="➔"/>
            </a:pPr>
            <a:r>
              <a:rPr lang="en" sz="1600" b="1" dirty="0"/>
              <a:t>Setting up offices abroad</a:t>
            </a:r>
          </a:p>
          <a:p>
            <a:pPr lvl="0">
              <a:buChar char="➔"/>
            </a:pPr>
            <a:endParaRPr lang="en" sz="1600" b="1" u="sng" dirty="0"/>
          </a:p>
          <a:p>
            <a:pPr marL="114300" lvl="0" indent="0">
              <a:buNone/>
            </a:pPr>
            <a:endParaRPr lang="en" sz="1600" dirty="0"/>
          </a:p>
          <a:p>
            <a:pPr marL="114300" lvl="0" indent="0">
              <a:buNone/>
            </a:pPr>
            <a:endParaRPr lang="en" sz="1400" dirty="0"/>
          </a:p>
        </p:txBody>
      </p:sp>
    </p:spTree>
    <p:extLst>
      <p:ext uri="{BB962C8B-B14F-4D97-AF65-F5344CB8AC3E}">
        <p14:creationId xmlns:p14="http://schemas.microsoft.com/office/powerpoint/2010/main" val="373835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338500" y="83129"/>
            <a:ext cx="8520600" cy="83130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sz="3400" b="1" dirty="0">
                <a:ln w="0"/>
                <a:solidFill>
                  <a:schemeClr val="tx1"/>
                </a:solidFill>
              </a:rPr>
              <a:t>O</a:t>
            </a:r>
            <a:r>
              <a:rPr lang="en" sz="3400" b="1" dirty="0">
                <a:ln w="0"/>
                <a:solidFill>
                  <a:schemeClr val="tx1"/>
                </a:solidFill>
              </a:rPr>
              <a:t>verseas Investments – Classification under new regime</a:t>
            </a:r>
            <a:endParaRPr sz="3400" b="1" dirty="0">
              <a:ln w="0"/>
              <a:solidFill>
                <a:schemeClr val="tx1"/>
              </a:solidFill>
            </a:endParaRPr>
          </a:p>
        </p:txBody>
      </p:sp>
      <p:sp>
        <p:nvSpPr>
          <p:cNvPr id="176" name="Google Shape;176;p15"/>
          <p:cNvSpPr/>
          <p:nvPr/>
        </p:nvSpPr>
        <p:spPr>
          <a:xfrm>
            <a:off x="2112448" y="1001000"/>
            <a:ext cx="5075100" cy="512700"/>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dirty="0">
                <a:ln w="0"/>
                <a:solidFill>
                  <a:schemeClr val="bg1"/>
                </a:solidFill>
                <a:latin typeface="Open Sans" panose="020B0604020202020204" charset="0"/>
                <a:ea typeface="Open Sans" panose="020B0604020202020204" charset="0"/>
                <a:cs typeface="Open Sans" panose="020B0604020202020204" charset="0"/>
                <a:sym typeface="Lato"/>
              </a:rPr>
              <a:t>Overseas Investments from India</a:t>
            </a:r>
            <a:endParaRPr sz="1800" b="1" i="0" u="none" strike="noStrike" dirty="0">
              <a:ln w="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77" name="Google Shape;177;p15"/>
          <p:cNvSpPr/>
          <p:nvPr/>
        </p:nvSpPr>
        <p:spPr>
          <a:xfrm>
            <a:off x="5573189" y="2043360"/>
            <a:ext cx="1538100" cy="5127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dirty="0">
                <a:ln w="0"/>
                <a:solidFill>
                  <a:schemeClr val="tx1"/>
                </a:solidFill>
                <a:latin typeface="Open Sans" panose="020B0604020202020204" charset="0"/>
                <a:ea typeface="Open Sans" panose="020B0604020202020204" charset="0"/>
                <a:cs typeface="Open Sans" panose="020B0604020202020204" charset="0"/>
                <a:sym typeface="Lato"/>
              </a:rPr>
              <a:t>Financial Commitment</a:t>
            </a:r>
            <a:endParaRPr sz="1400" i="0" u="none" strike="noStrike" dirty="0">
              <a:ln w="0"/>
              <a:solidFill>
                <a:schemeClr val="tx1"/>
              </a:solidFill>
              <a:latin typeface="Open Sans" panose="020B0604020202020204" charset="0"/>
              <a:ea typeface="Open Sans" panose="020B0604020202020204" charset="0"/>
              <a:cs typeface="Open Sans" panose="020B0604020202020204" charset="0"/>
              <a:sym typeface="Lato"/>
            </a:endParaRPr>
          </a:p>
        </p:txBody>
      </p:sp>
      <p:sp>
        <p:nvSpPr>
          <p:cNvPr id="178" name="Google Shape;178;p15"/>
          <p:cNvSpPr/>
          <p:nvPr/>
        </p:nvSpPr>
        <p:spPr>
          <a:xfrm>
            <a:off x="1791478" y="2043360"/>
            <a:ext cx="2065247" cy="5127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dirty="0">
                <a:ln w="0"/>
                <a:solidFill>
                  <a:schemeClr val="tx1"/>
                </a:solidFill>
                <a:latin typeface="Open Sans" panose="020B0604020202020204" charset="0"/>
                <a:ea typeface="Open Sans" panose="020B0604020202020204" charset="0"/>
                <a:cs typeface="Open Sans" panose="020B0604020202020204" charset="0"/>
                <a:sym typeface="Lato"/>
              </a:rPr>
              <a:t>Overseas Portfolio Investment (OPI)</a:t>
            </a:r>
            <a:endParaRPr sz="1400" i="0" u="none" strike="noStrike" dirty="0">
              <a:ln w="0"/>
              <a:solidFill>
                <a:schemeClr val="tx1"/>
              </a:solidFill>
              <a:latin typeface="Open Sans" panose="020B0604020202020204" charset="0"/>
              <a:ea typeface="Open Sans" panose="020B0604020202020204" charset="0"/>
              <a:cs typeface="Open Sans" panose="020B0604020202020204" charset="0"/>
              <a:sym typeface="Lato"/>
            </a:endParaRPr>
          </a:p>
        </p:txBody>
      </p:sp>
      <p:sp>
        <p:nvSpPr>
          <p:cNvPr id="179" name="Google Shape;179;p15"/>
          <p:cNvSpPr/>
          <p:nvPr/>
        </p:nvSpPr>
        <p:spPr>
          <a:xfrm>
            <a:off x="792350" y="3085725"/>
            <a:ext cx="2243400" cy="512700"/>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rPr>
              <a:t>Investment in Foreign Securities</a:t>
            </a:r>
            <a:endParaRPr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80" name="Google Shape;180;p15"/>
          <p:cNvSpPr/>
          <p:nvPr/>
        </p:nvSpPr>
        <p:spPr>
          <a:xfrm>
            <a:off x="4417750" y="3085725"/>
            <a:ext cx="1597500" cy="675114"/>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rPr>
              <a:t>Overseas Direct Investment</a:t>
            </a:r>
            <a:endParaRPr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81" name="Google Shape;181;p15"/>
          <p:cNvSpPr/>
          <p:nvPr/>
        </p:nvSpPr>
        <p:spPr>
          <a:xfrm>
            <a:off x="7397250" y="3085725"/>
            <a:ext cx="1359778" cy="697324"/>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rPr>
              <a:t>Non-fund based facility</a:t>
            </a:r>
            <a:endParaRPr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endParaRPr>
          </a:p>
        </p:txBody>
      </p:sp>
      <p:cxnSp>
        <p:nvCxnSpPr>
          <p:cNvPr id="182" name="Google Shape;182;p15"/>
          <p:cNvCxnSpPr>
            <a:cxnSpLocks/>
            <a:stCxn id="176" idx="2"/>
            <a:endCxn id="177" idx="0"/>
          </p:cNvCxnSpPr>
          <p:nvPr/>
        </p:nvCxnSpPr>
        <p:spPr>
          <a:xfrm rot="-5400000" flipH="1">
            <a:off x="5231248" y="932450"/>
            <a:ext cx="529800" cy="1692300"/>
          </a:xfrm>
          <a:prstGeom prst="bentConnector3">
            <a:avLst>
              <a:gd name="adj1" fmla="val 49987"/>
            </a:avLst>
          </a:prstGeom>
          <a:ln>
            <a:headEnd type="none" w="sm" len="sm"/>
            <a:tailEnd type="stealth" w="sm" len="sm"/>
          </a:ln>
        </p:spPr>
        <p:style>
          <a:lnRef idx="2">
            <a:schemeClr val="dk1"/>
          </a:lnRef>
          <a:fillRef idx="1">
            <a:schemeClr val="lt1"/>
          </a:fillRef>
          <a:effectRef idx="0">
            <a:schemeClr val="dk1"/>
          </a:effectRef>
          <a:fontRef idx="minor">
            <a:schemeClr val="dk1"/>
          </a:fontRef>
        </p:style>
      </p:cxnSp>
      <p:sp>
        <p:nvSpPr>
          <p:cNvPr id="183" name="Google Shape;183;p15"/>
          <p:cNvSpPr/>
          <p:nvPr/>
        </p:nvSpPr>
        <p:spPr>
          <a:xfrm>
            <a:off x="141449" y="4115342"/>
            <a:ext cx="3545199" cy="8313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285750" marR="0" lvl="0" indent="-285750" rtl="0">
              <a:lnSpc>
                <a:spcPct val="100000"/>
              </a:lnSpc>
              <a:spcBef>
                <a:spcPts val="0"/>
              </a:spcBef>
              <a:spcAft>
                <a:spcPts val="0"/>
              </a:spcAft>
              <a:buClr>
                <a:srgbClr val="000000"/>
              </a:buClr>
              <a:buSzPts val="1400"/>
              <a:buFont typeface="Wingdings" panose="05000000000000000000" pitchFamily="2" charset="2"/>
              <a:buChar char="§"/>
            </a:pPr>
            <a:r>
              <a:rPr lang="en" sz="1100" i="0" u="none" strike="noStrike" dirty="0">
                <a:ln w="0"/>
                <a:solidFill>
                  <a:schemeClr val="tx1"/>
                </a:solidFill>
                <a:latin typeface="Open Sans" panose="020B0604020202020204" charset="0"/>
                <a:ea typeface="Open Sans" panose="020B0604020202020204" charset="0"/>
                <a:cs typeface="Open Sans" panose="020B0604020202020204" charset="0"/>
                <a:sym typeface="Lato"/>
              </a:rPr>
              <a:t>Overseas Direct Investment (ODI)</a:t>
            </a:r>
          </a:p>
          <a:p>
            <a:pPr marL="285750" marR="0" lvl="0" indent="-285750" rtl="0">
              <a:lnSpc>
                <a:spcPct val="100000"/>
              </a:lnSpc>
              <a:spcBef>
                <a:spcPts val="0"/>
              </a:spcBef>
              <a:spcAft>
                <a:spcPts val="0"/>
              </a:spcAft>
              <a:buClr>
                <a:srgbClr val="000000"/>
              </a:buClr>
              <a:buSzPts val="1400"/>
              <a:buFont typeface="Wingdings" panose="05000000000000000000" pitchFamily="2" charset="2"/>
              <a:buChar char="§"/>
            </a:pPr>
            <a:r>
              <a:rPr lang="en" sz="1100" dirty="0">
                <a:ln w="0"/>
                <a:solidFill>
                  <a:schemeClr val="tx1"/>
                </a:solidFill>
                <a:latin typeface="Open Sans" panose="020B0604020202020204" charset="0"/>
                <a:ea typeface="Open Sans" panose="020B0604020202020204" charset="0"/>
                <a:cs typeface="Open Sans" panose="020B0604020202020204" charset="0"/>
                <a:sym typeface="Lato"/>
              </a:rPr>
              <a:t>Unlisted Debt Instrument</a:t>
            </a:r>
          </a:p>
          <a:p>
            <a:pPr marL="285750" marR="0" lvl="0" indent="-285750" rtl="0">
              <a:lnSpc>
                <a:spcPct val="100000"/>
              </a:lnSpc>
              <a:spcBef>
                <a:spcPts val="0"/>
              </a:spcBef>
              <a:spcAft>
                <a:spcPts val="0"/>
              </a:spcAft>
              <a:buClr>
                <a:srgbClr val="000000"/>
              </a:buClr>
              <a:buSzPts val="1400"/>
              <a:buFont typeface="Wingdings" panose="05000000000000000000" pitchFamily="2" charset="2"/>
              <a:buChar char="§"/>
            </a:pPr>
            <a:r>
              <a:rPr lang="en" sz="1100" i="0" u="none" strike="noStrike" dirty="0">
                <a:ln w="0"/>
                <a:solidFill>
                  <a:schemeClr val="tx1"/>
                </a:solidFill>
                <a:latin typeface="Open Sans" panose="020B0604020202020204" charset="0"/>
                <a:ea typeface="Open Sans" panose="020B0604020202020204" charset="0"/>
                <a:cs typeface="Open Sans" panose="020B0604020202020204" charset="0"/>
                <a:sym typeface="Lato"/>
              </a:rPr>
              <a:t>Security issued by PRII who is not in IFSC</a:t>
            </a:r>
          </a:p>
          <a:p>
            <a:pPr marL="285750" marR="0" lvl="0" indent="-285750" rtl="0">
              <a:lnSpc>
                <a:spcPct val="100000"/>
              </a:lnSpc>
              <a:spcBef>
                <a:spcPts val="0"/>
              </a:spcBef>
              <a:spcAft>
                <a:spcPts val="0"/>
              </a:spcAft>
              <a:buClr>
                <a:srgbClr val="000000"/>
              </a:buClr>
              <a:buSzPts val="1400"/>
              <a:buFont typeface="Wingdings" panose="05000000000000000000" pitchFamily="2" charset="2"/>
              <a:buChar char="§"/>
            </a:pPr>
            <a:r>
              <a:rPr lang="en" sz="1100" dirty="0">
                <a:ln w="0"/>
                <a:solidFill>
                  <a:schemeClr val="tx1"/>
                </a:solidFill>
                <a:latin typeface="Open Sans" panose="020B0604020202020204" charset="0"/>
                <a:ea typeface="Open Sans" panose="020B0604020202020204" charset="0"/>
                <a:cs typeface="Open Sans" panose="020B0604020202020204" charset="0"/>
                <a:sym typeface="Lato"/>
              </a:rPr>
              <a:t>Derivatives or commodities</a:t>
            </a:r>
            <a:endParaRPr sz="1100" i="0" u="none" strike="noStrike" dirty="0">
              <a:ln w="0"/>
              <a:solidFill>
                <a:schemeClr val="tx1"/>
              </a:solidFill>
              <a:latin typeface="Open Sans" panose="020B0604020202020204" charset="0"/>
              <a:ea typeface="Open Sans" panose="020B0604020202020204" charset="0"/>
              <a:cs typeface="Open Sans" panose="020B0604020202020204" charset="0"/>
              <a:sym typeface="Lato"/>
            </a:endParaRPr>
          </a:p>
        </p:txBody>
      </p:sp>
      <p:cxnSp>
        <p:nvCxnSpPr>
          <p:cNvPr id="188" name="Google Shape;188;p15"/>
          <p:cNvCxnSpPr>
            <a:stCxn id="177" idx="2"/>
            <a:endCxn id="180" idx="0"/>
          </p:cNvCxnSpPr>
          <p:nvPr/>
        </p:nvCxnSpPr>
        <p:spPr>
          <a:xfrm rot="5400000">
            <a:off x="5514539" y="2258160"/>
            <a:ext cx="529800" cy="1125600"/>
          </a:xfrm>
          <a:prstGeom prst="bentConnector3">
            <a:avLst>
              <a:gd name="adj1" fmla="val 49987"/>
            </a:avLst>
          </a:prstGeom>
          <a:ln>
            <a:headEnd type="none" w="sm" len="sm"/>
            <a:tailEnd type="stealth" w="med" len="med"/>
          </a:ln>
        </p:spPr>
        <p:style>
          <a:lnRef idx="2">
            <a:schemeClr val="dk1"/>
          </a:lnRef>
          <a:fillRef idx="1">
            <a:schemeClr val="lt1"/>
          </a:fillRef>
          <a:effectRef idx="0">
            <a:schemeClr val="dk1"/>
          </a:effectRef>
          <a:fontRef idx="minor">
            <a:schemeClr val="dk1"/>
          </a:fontRef>
        </p:style>
      </p:cxnSp>
      <p:cxnSp>
        <p:nvCxnSpPr>
          <p:cNvPr id="190" name="Google Shape;190;p15"/>
          <p:cNvCxnSpPr>
            <a:stCxn id="177" idx="2"/>
            <a:endCxn id="181" idx="0"/>
          </p:cNvCxnSpPr>
          <p:nvPr/>
        </p:nvCxnSpPr>
        <p:spPr>
          <a:xfrm rot="16200000" flipH="1">
            <a:off x="6944857" y="1953442"/>
            <a:ext cx="529665" cy="1734900"/>
          </a:xfrm>
          <a:prstGeom prst="bentConnector3">
            <a:avLst>
              <a:gd name="adj1" fmla="val 50000"/>
            </a:avLst>
          </a:prstGeom>
          <a:ln>
            <a:headEnd type="none" w="sm" len="sm"/>
            <a:tailEnd type="stealth" w="med" len="med"/>
          </a:ln>
        </p:spPr>
        <p:style>
          <a:lnRef idx="2">
            <a:schemeClr val="dk1"/>
          </a:lnRef>
          <a:fillRef idx="1">
            <a:schemeClr val="lt1"/>
          </a:fillRef>
          <a:effectRef idx="0">
            <a:schemeClr val="dk1"/>
          </a:effectRef>
          <a:fontRef idx="minor">
            <a:schemeClr val="dk1"/>
          </a:fontRef>
        </p:style>
      </p:cxnSp>
      <p:cxnSp>
        <p:nvCxnSpPr>
          <p:cNvPr id="191" name="Google Shape;191;p15"/>
          <p:cNvCxnSpPr>
            <a:cxnSpLocks/>
            <a:stCxn id="176" idx="2"/>
            <a:endCxn id="178" idx="0"/>
          </p:cNvCxnSpPr>
          <p:nvPr/>
        </p:nvCxnSpPr>
        <p:spPr>
          <a:xfrm rot="5400000">
            <a:off x="3472220" y="865582"/>
            <a:ext cx="529660" cy="1825896"/>
          </a:xfrm>
          <a:prstGeom prst="bentConnector3">
            <a:avLst>
              <a:gd name="adj1" fmla="val 50000"/>
            </a:avLst>
          </a:prstGeom>
          <a:ln>
            <a:headEnd type="none" w="sm" len="sm"/>
            <a:tailEnd type="stealth" w="med" len="med"/>
          </a:ln>
        </p:spPr>
        <p:style>
          <a:lnRef idx="2">
            <a:schemeClr val="dk1"/>
          </a:lnRef>
          <a:fillRef idx="1">
            <a:schemeClr val="lt1"/>
          </a:fillRef>
          <a:effectRef idx="0">
            <a:schemeClr val="dk1"/>
          </a:effectRef>
          <a:fontRef idx="minor">
            <a:schemeClr val="dk1"/>
          </a:fontRef>
        </p:style>
      </p:cxnSp>
      <p:cxnSp>
        <p:nvCxnSpPr>
          <p:cNvPr id="192" name="Google Shape;192;p15"/>
          <p:cNvCxnSpPr>
            <a:cxnSpLocks/>
            <a:stCxn id="178" idx="2"/>
            <a:endCxn id="179" idx="0"/>
          </p:cNvCxnSpPr>
          <p:nvPr/>
        </p:nvCxnSpPr>
        <p:spPr>
          <a:xfrm rot="5400000">
            <a:off x="2104244" y="2365866"/>
            <a:ext cx="529665" cy="910052"/>
          </a:xfrm>
          <a:prstGeom prst="bentConnector3">
            <a:avLst>
              <a:gd name="adj1" fmla="val 50000"/>
            </a:avLst>
          </a:prstGeom>
          <a:ln>
            <a:headEnd type="none" w="sm" len="sm"/>
            <a:tailEnd type="stealth" w="med" len="med"/>
          </a:ln>
        </p:spPr>
        <p:style>
          <a:lnRef idx="2">
            <a:schemeClr val="dk1"/>
          </a:lnRef>
          <a:fillRef idx="1">
            <a:schemeClr val="lt1"/>
          </a:fillRef>
          <a:effectRef idx="0">
            <a:schemeClr val="dk1"/>
          </a:effectRef>
          <a:fontRef idx="minor">
            <a:schemeClr val="dk1"/>
          </a:fontRef>
        </p:style>
      </p:cxnSp>
      <p:cxnSp>
        <p:nvCxnSpPr>
          <p:cNvPr id="193" name="Google Shape;193;p15"/>
          <p:cNvCxnSpPr>
            <a:cxnSpLocks/>
            <a:stCxn id="179" idx="2"/>
            <a:endCxn id="183" idx="0"/>
          </p:cNvCxnSpPr>
          <p:nvPr/>
        </p:nvCxnSpPr>
        <p:spPr>
          <a:xfrm rot="5400000">
            <a:off x="1655592" y="3856883"/>
            <a:ext cx="516917" cy="1"/>
          </a:xfrm>
          <a:prstGeom prst="bentConnector3">
            <a:avLst>
              <a:gd name="adj1" fmla="val 50000"/>
            </a:avLst>
          </a:prstGeom>
          <a:ln>
            <a:headEnd type="none" w="sm" len="sm"/>
            <a:tailEnd type="stealth" w="med" len="med"/>
          </a:ln>
        </p:spPr>
        <p:style>
          <a:lnRef idx="2">
            <a:schemeClr val="dk1"/>
          </a:lnRef>
          <a:fillRef idx="1">
            <a:schemeClr val="lt1"/>
          </a:fillRef>
          <a:effectRef idx="0">
            <a:schemeClr val="dk1"/>
          </a:effectRef>
          <a:fontRef idx="minor">
            <a:schemeClr val="dk1"/>
          </a:fontRef>
        </p:style>
      </p:cxnSp>
      <p:sp>
        <p:nvSpPr>
          <p:cNvPr id="8" name="Google Shape;181;p15">
            <a:extLst>
              <a:ext uri="{FF2B5EF4-FFF2-40B4-BE49-F238E27FC236}">
                <a16:creationId xmlns:a16="http://schemas.microsoft.com/office/drawing/2014/main" id="{04145937-AB25-935A-65A7-9B2EBDE17494}"/>
              </a:ext>
            </a:extLst>
          </p:cNvPr>
          <p:cNvSpPr/>
          <p:nvPr/>
        </p:nvSpPr>
        <p:spPr>
          <a:xfrm>
            <a:off x="6026361" y="3063495"/>
            <a:ext cx="1359778" cy="697324"/>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rPr>
              <a:t>Debt in case ODI is made</a:t>
            </a:r>
            <a:endParaRPr sz="1400" i="0" u="none" strike="noStrike" dirty="0">
              <a:ln w="0"/>
              <a:solidFill>
                <a:schemeClr val="bg1"/>
              </a:solidFill>
              <a:latin typeface="Open Sans" panose="020B0604020202020204" charset="0"/>
              <a:ea typeface="Open Sans" panose="020B0604020202020204" charset="0"/>
              <a:cs typeface="Open Sans" panose="020B0604020202020204" charset="0"/>
              <a:sym typeface="Lato"/>
            </a:endParaRPr>
          </a:p>
        </p:txBody>
      </p:sp>
      <p:cxnSp>
        <p:nvCxnSpPr>
          <p:cNvPr id="10" name="Connector: Elbow 9">
            <a:extLst>
              <a:ext uri="{FF2B5EF4-FFF2-40B4-BE49-F238E27FC236}">
                <a16:creationId xmlns:a16="http://schemas.microsoft.com/office/drawing/2014/main" id="{8726E0DF-A6A9-4070-D70E-3AFF311D49F8}"/>
              </a:ext>
            </a:extLst>
          </p:cNvPr>
          <p:cNvCxnSpPr>
            <a:stCxn id="177" idx="2"/>
            <a:endCxn id="8" idx="0"/>
          </p:cNvCxnSpPr>
          <p:nvPr/>
        </p:nvCxnSpPr>
        <p:spPr>
          <a:xfrm rot="16200000" flipH="1">
            <a:off x="6270527" y="2627771"/>
            <a:ext cx="507435" cy="36401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1AABC84-EC7B-8DA6-1291-A97C65E070B5}"/>
              </a:ext>
            </a:extLst>
          </p:cNvPr>
          <p:cNvSpPr/>
          <p:nvPr/>
        </p:nvSpPr>
        <p:spPr>
          <a:xfrm>
            <a:off x="1925162" y="3649310"/>
            <a:ext cx="1947699" cy="267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Exclusions</a:t>
            </a:r>
          </a:p>
        </p:txBody>
      </p:sp>
    </p:spTree>
    <p:extLst>
      <p:ext uri="{BB962C8B-B14F-4D97-AF65-F5344CB8AC3E}">
        <p14:creationId xmlns:p14="http://schemas.microsoft.com/office/powerpoint/2010/main" val="429018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1160692" y="-58747"/>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3400" b="1" dirty="0"/>
              <a:t>Overseas Investment in Foreign Entities</a:t>
            </a:r>
            <a:endParaRPr sz="3400" dirty="0"/>
          </a:p>
        </p:txBody>
      </p:sp>
      <p:grpSp>
        <p:nvGrpSpPr>
          <p:cNvPr id="210" name="Google Shape;210;p17"/>
          <p:cNvGrpSpPr/>
          <p:nvPr/>
        </p:nvGrpSpPr>
        <p:grpSpPr>
          <a:xfrm>
            <a:off x="985567" y="855353"/>
            <a:ext cx="7389149" cy="4053607"/>
            <a:chOff x="0" y="10392"/>
            <a:chExt cx="7389149" cy="4053607"/>
          </a:xfrm>
        </p:grpSpPr>
        <p:sp>
          <p:nvSpPr>
            <p:cNvPr id="211" name="Google Shape;211;p17"/>
            <p:cNvSpPr/>
            <p:nvPr/>
          </p:nvSpPr>
          <p:spPr>
            <a:xfrm>
              <a:off x="5233636" y="714044"/>
              <a:ext cx="2155513" cy="3349955"/>
            </a:xfrm>
            <a:prstGeom prst="wedgeRectCallout">
              <a:avLst>
                <a:gd name="adj1" fmla="val 0"/>
                <a:gd name="adj2" fmla="val 0"/>
              </a:avLst>
            </a:prstGeom>
            <a:solidFill>
              <a:schemeClr val="tx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4020202020204" charset="0"/>
                <a:ea typeface="Open Sans" panose="020B0604020202020204" charset="0"/>
                <a:cs typeface="Open Sans" panose="020B0604020202020204" charset="0"/>
              </a:endParaRPr>
            </a:p>
          </p:txBody>
        </p:sp>
        <p:sp>
          <p:nvSpPr>
            <p:cNvPr id="212" name="Google Shape;212;p17"/>
            <p:cNvSpPr txBox="1"/>
            <p:nvPr/>
          </p:nvSpPr>
          <p:spPr>
            <a:xfrm>
              <a:off x="5507198" y="714044"/>
              <a:ext cx="1881951" cy="3349955"/>
            </a:xfrm>
            <a:prstGeom prst="rect">
              <a:avLst/>
            </a:prstGeom>
            <a:solidFill>
              <a:schemeClr val="tx2"/>
            </a:solidFill>
            <a:ln>
              <a:noFill/>
            </a:ln>
          </p:spPr>
          <p:txBody>
            <a:bodyPr spcFirstLastPara="1" wrap="square" lIns="41275" tIns="41275" rIns="41275" bIns="41275" anchor="t" anchorCtr="0">
              <a:noAutofit/>
            </a:bodyPr>
            <a:lstStyle/>
            <a:p>
              <a:pPr marL="0" marR="0" lvl="0" indent="0" algn="l" rtl="0">
                <a:lnSpc>
                  <a:spcPct val="90000"/>
                </a:lnSpc>
                <a:spcBef>
                  <a:spcPts val="0"/>
                </a:spcBef>
                <a:spcAft>
                  <a:spcPts val="0"/>
                </a:spcAft>
                <a:buNone/>
              </a:pPr>
              <a:endParaRPr lang="en-IN" sz="1600" dirty="0">
                <a:latin typeface="Open Sans" panose="020B0604020202020204" charset="0"/>
                <a:ea typeface="Open Sans" panose="020B0604020202020204" charset="0"/>
                <a:cs typeface="Open Sans" panose="020B0604020202020204" charset="0"/>
              </a:endParaRPr>
            </a:p>
            <a:p>
              <a:pPr marL="0" marR="0" lvl="0" indent="0" algn="l" rtl="0">
                <a:lnSpc>
                  <a:spcPct val="90000"/>
                </a:lnSpc>
                <a:spcBef>
                  <a:spcPts val="0"/>
                </a:spcBef>
                <a:spcAft>
                  <a:spcPts val="0"/>
                </a:spcAft>
                <a:buNone/>
              </a:pPr>
              <a:endParaRPr lang="en-I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endParaRPr>
            </a:p>
            <a:p>
              <a:pPr marL="0" marR="0" lvl="0" indent="0" algn="l" rtl="0">
                <a:lnSpc>
                  <a:spcPct val="90000"/>
                </a:lnSpc>
                <a:spcBef>
                  <a:spcPts val="0"/>
                </a:spcBef>
                <a:spcAft>
                  <a:spcPts val="0"/>
                </a:spcAft>
                <a:buNone/>
              </a:pPr>
              <a:endParaRPr lang="en-IN" sz="1600" dirty="0">
                <a:latin typeface="Open Sans" panose="020B0604020202020204" charset="0"/>
                <a:ea typeface="Open Sans" panose="020B0604020202020204" charset="0"/>
                <a:cs typeface="Open Sans" panose="020B0604020202020204" charset="0"/>
              </a:endParaRPr>
            </a:p>
            <a:p>
              <a:pPr marL="0" marR="0" lvl="0" indent="0" algn="l" rtl="0">
                <a:lnSpc>
                  <a:spcPct val="90000"/>
                </a:lnSpc>
                <a:spcBef>
                  <a:spcPts val="0"/>
                </a:spcBef>
                <a:spcAft>
                  <a:spcPts val="0"/>
                </a:spcAft>
                <a:buNone/>
              </a:pPr>
              <a:endParaRPr lang="en-IN" sz="1600" dirty="0">
                <a:latin typeface="Open Sans" panose="020B0604020202020204" charset="0"/>
                <a:ea typeface="Open Sans" panose="020B0604020202020204" charset="0"/>
                <a:cs typeface="Open Sans" panose="020B0604020202020204" charset="0"/>
              </a:endParaRPr>
            </a:p>
            <a:p>
              <a:pPr marL="285750" marR="0" lvl="0" indent="-285750" algn="l" rtl="0">
                <a:lnSpc>
                  <a:spcPct val="90000"/>
                </a:lnSpc>
                <a:spcBef>
                  <a:spcPts val="0"/>
                </a:spcBef>
                <a:spcAft>
                  <a:spcPts val="0"/>
                </a:spcAft>
                <a:buFontTx/>
                <a:buChar char="-"/>
              </a:pPr>
              <a:r>
                <a:rPr lang="en-I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rPr>
                <a:t>Foreign Entities like Companies, LLCs, Firms, Corporations etc. (Listed or unlisted)</a:t>
              </a:r>
            </a:p>
            <a:p>
              <a:pPr marL="285750" marR="0" lvl="0" indent="-285750" algn="l" rtl="0">
                <a:lnSpc>
                  <a:spcPct val="90000"/>
                </a:lnSpc>
                <a:spcBef>
                  <a:spcPts val="0"/>
                </a:spcBef>
                <a:spcAft>
                  <a:spcPts val="0"/>
                </a:spcAft>
                <a:buFontTx/>
                <a:buChar char="-"/>
              </a:pPr>
              <a:r>
                <a:rPr lang="en-IN" sz="1600" dirty="0">
                  <a:latin typeface="Open Sans" panose="020B0604020202020204" charset="0"/>
                  <a:ea typeface="Open Sans" panose="020B0604020202020204" charset="0"/>
                  <a:cs typeface="Open Sans" panose="020B0604020202020204" charset="0"/>
                </a:rPr>
                <a:t>Entities in IFSC</a:t>
              </a:r>
            </a:p>
            <a:p>
              <a:pPr marL="285750" marR="0" lvl="0" indent="-285750" algn="l" rtl="0">
                <a:lnSpc>
                  <a:spcPct val="90000"/>
                </a:lnSpc>
                <a:spcBef>
                  <a:spcPts val="0"/>
                </a:spcBef>
                <a:spcAft>
                  <a:spcPts val="0"/>
                </a:spcAft>
                <a:buFontTx/>
                <a:buChar char="-"/>
              </a:pPr>
              <a:r>
                <a:rPr lang="en-I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rPr>
                <a:t>IP </a:t>
              </a:r>
            </a:p>
            <a:p>
              <a:pPr marR="0" lvl="0" algn="l" rtl="0">
                <a:lnSpc>
                  <a:spcPct val="90000"/>
                </a:lnSpc>
                <a:spcBef>
                  <a:spcPts val="0"/>
                </a:spcBef>
                <a:spcAft>
                  <a:spcPts val="0"/>
                </a:spcAft>
              </a:pPr>
              <a:endParaRPr lang="en-I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endParaRPr>
            </a:p>
            <a:p>
              <a:pPr marR="0" lvl="0" algn="l" rtl="0">
                <a:lnSpc>
                  <a:spcPct val="90000"/>
                </a:lnSpc>
                <a:spcBef>
                  <a:spcPts val="0"/>
                </a:spcBef>
                <a:spcAft>
                  <a:spcPts val="0"/>
                </a:spcAft>
              </a:pPr>
              <a:endParaRPr lang="en-I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endParaRPr>
            </a:p>
            <a:p>
              <a:pPr marR="0" lvl="0" algn="l" rtl="0">
                <a:lnSpc>
                  <a:spcPct val="90000"/>
                </a:lnSpc>
                <a:spcBef>
                  <a:spcPts val="0"/>
                </a:spcBef>
                <a:spcAft>
                  <a:spcPts val="0"/>
                </a:spcAft>
              </a:pPr>
              <a:r>
                <a:rPr lang="en-I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rPr>
                <a:t>	</a:t>
              </a:r>
              <a:endParaRPr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endParaRPr>
            </a:p>
          </p:txBody>
        </p:sp>
        <p:sp>
          <p:nvSpPr>
            <p:cNvPr id="213" name="Google Shape;213;p17"/>
            <p:cNvSpPr/>
            <p:nvPr/>
          </p:nvSpPr>
          <p:spPr>
            <a:xfrm>
              <a:off x="5194088" y="10392"/>
              <a:ext cx="2192130" cy="715264"/>
            </a:xfrm>
            <a:prstGeom prst="rect">
              <a:avLst/>
            </a:prstGeom>
            <a:solidFill>
              <a:srgbClr val="0044A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4020202020204" charset="0"/>
                <a:ea typeface="Open Sans" panose="020B0604020202020204" charset="0"/>
                <a:cs typeface="Open Sans" panose="020B0604020202020204" charset="0"/>
              </a:endParaRPr>
            </a:p>
          </p:txBody>
        </p:sp>
        <p:sp>
          <p:nvSpPr>
            <p:cNvPr id="214" name="Google Shape;214;p17"/>
            <p:cNvSpPr txBox="1"/>
            <p:nvPr/>
          </p:nvSpPr>
          <p:spPr>
            <a:xfrm>
              <a:off x="5194088" y="10392"/>
              <a:ext cx="2192130" cy="715264"/>
            </a:xfrm>
            <a:prstGeom prst="rect">
              <a:avLst/>
            </a:prstGeom>
            <a:solidFill>
              <a:srgbClr val="002060"/>
            </a:solidFill>
            <a:ln>
              <a:noFill/>
            </a:ln>
          </p:spPr>
          <p:txBody>
            <a:bodyPr spcFirstLastPara="1" wrap="square" lIns="53975" tIns="53975" rIns="53975" bIns="53975" anchor="ctr" anchorCtr="0">
              <a:noAutofit/>
            </a:bodyPr>
            <a:lstStyle/>
            <a:p>
              <a:pPr marL="0" marR="0" lvl="0" indent="0" algn="ctr" rtl="0">
                <a:lnSpc>
                  <a:spcPct val="90000"/>
                </a:lnSpc>
                <a:spcBef>
                  <a:spcPts val="0"/>
                </a:spcBef>
                <a:spcAft>
                  <a:spcPts val="0"/>
                </a:spcAft>
                <a:buNone/>
              </a:pPr>
              <a:r>
                <a:rPr lang="en" sz="1700" b="1" i="0" u="none" strike="noStrike" cap="none" dirty="0">
                  <a:solidFill>
                    <a:schemeClr val="lt1"/>
                  </a:solidFill>
                  <a:latin typeface="Open Sans" panose="020B0604020202020204" charset="0"/>
                  <a:ea typeface="Open Sans" panose="020B0604020202020204" charset="0"/>
                  <a:cs typeface="Open Sans" panose="020B0604020202020204" charset="0"/>
                  <a:sym typeface="Lato"/>
                </a:rPr>
                <a:t>Investees</a:t>
              </a:r>
              <a:endParaRPr sz="1700" b="1" i="0" u="none" strike="noStrike" cap="none" dirty="0">
                <a:solidFill>
                  <a:schemeClr val="lt1"/>
                </a:solidFill>
                <a:latin typeface="Open Sans" panose="020B0604020202020204" charset="0"/>
                <a:ea typeface="Open Sans" panose="020B0604020202020204" charset="0"/>
                <a:cs typeface="Open Sans" panose="020B0604020202020204" charset="0"/>
                <a:sym typeface="Lato"/>
              </a:endParaRPr>
            </a:p>
          </p:txBody>
        </p:sp>
        <p:sp>
          <p:nvSpPr>
            <p:cNvPr id="215" name="Google Shape;215;p17"/>
            <p:cNvSpPr/>
            <p:nvPr/>
          </p:nvSpPr>
          <p:spPr>
            <a:xfrm>
              <a:off x="2357286" y="714044"/>
              <a:ext cx="2876440" cy="3110992"/>
            </a:xfrm>
            <a:prstGeom prst="wedgeRectCallout">
              <a:avLst>
                <a:gd name="adj1" fmla="val 62500"/>
                <a:gd name="adj2" fmla="val 20830"/>
              </a:avLst>
            </a:prstGeom>
            <a:solidFill>
              <a:schemeClr val="tx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4020202020204" charset="0"/>
                <a:ea typeface="Open Sans" panose="020B0604020202020204" charset="0"/>
                <a:cs typeface="Open Sans" panose="020B0604020202020204" charset="0"/>
              </a:endParaRPr>
            </a:p>
          </p:txBody>
        </p:sp>
        <p:sp>
          <p:nvSpPr>
            <p:cNvPr id="216" name="Google Shape;216;p17"/>
            <p:cNvSpPr txBox="1"/>
            <p:nvPr/>
          </p:nvSpPr>
          <p:spPr>
            <a:xfrm>
              <a:off x="2678695" y="714044"/>
              <a:ext cx="2555031" cy="3110992"/>
            </a:xfrm>
            <a:prstGeom prst="rect">
              <a:avLst/>
            </a:prstGeom>
            <a:solidFill>
              <a:schemeClr val="tx2"/>
            </a:solidFill>
            <a:ln>
              <a:noFill/>
            </a:ln>
          </p:spPr>
          <p:txBody>
            <a:bodyPr spcFirstLastPara="1" wrap="square" lIns="41275" tIns="41275" rIns="41275" bIns="41275" anchor="t" anchorCtr="0">
              <a:noAutofit/>
            </a:bodyPr>
            <a:lstStyle/>
            <a:p>
              <a:pPr marL="285750" marR="0" lvl="0" indent="-285750" algn="just" rtl="0">
                <a:lnSpc>
                  <a:spcPct val="90000"/>
                </a:lnSpc>
                <a:spcBef>
                  <a:spcPts val="0"/>
                </a:spcBef>
                <a:spcAft>
                  <a:spcPts val="0"/>
                </a:spcAft>
                <a:buFontTx/>
                <a:buChar char="-"/>
              </a:pPr>
              <a:endParaRPr lang="en-IN" i="0" strike="noStrike" cap="none" dirty="0">
                <a:solidFill>
                  <a:srgbClr val="000000"/>
                </a:solidFill>
                <a:latin typeface="Open Sans" panose="020B0604020202020204" charset="0"/>
                <a:ea typeface="Open Sans" panose="020B0604020202020204" charset="0"/>
                <a:cs typeface="Open Sans" panose="020B0604020202020204" charset="0"/>
                <a:sym typeface="Lato"/>
              </a:endParaRPr>
            </a:p>
            <a:p>
              <a:pPr marL="285750" marR="0" lvl="0" indent="-285750" algn="just" rtl="0">
                <a:lnSpc>
                  <a:spcPct val="90000"/>
                </a:lnSpc>
                <a:spcBef>
                  <a:spcPts val="0"/>
                </a:spcBef>
                <a:spcAft>
                  <a:spcPts val="0"/>
                </a:spcAft>
                <a:buFontTx/>
                <a:buChar char="-"/>
              </a:pPr>
              <a:endParaRPr lang="en-IN" dirty="0">
                <a:latin typeface="Open Sans" panose="020B0604020202020204" charset="0"/>
                <a:ea typeface="Open Sans" panose="020B0604020202020204" charset="0"/>
                <a:cs typeface="Open Sans" panose="020B0604020202020204" charset="0"/>
                <a:sym typeface="Lato"/>
              </a:endParaRPr>
            </a:p>
            <a:p>
              <a:pPr marL="285750" marR="0" lvl="0" indent="-285750" algn="just" rtl="0">
                <a:lnSpc>
                  <a:spcPct val="90000"/>
                </a:lnSpc>
                <a:spcBef>
                  <a:spcPts val="0"/>
                </a:spcBef>
                <a:spcAft>
                  <a:spcPts val="0"/>
                </a:spcAft>
                <a:buFontTx/>
                <a:buChar char="-"/>
              </a:pPr>
              <a:endParaRPr lang="en-IN" i="0" strike="noStrike" cap="none" dirty="0">
                <a:solidFill>
                  <a:srgbClr val="000000"/>
                </a:solidFill>
                <a:latin typeface="Open Sans" panose="020B0604020202020204" charset="0"/>
                <a:ea typeface="Open Sans" panose="020B0604020202020204" charset="0"/>
                <a:cs typeface="Open Sans" panose="020B0604020202020204" charset="0"/>
                <a:sym typeface="Lato"/>
              </a:endParaRPr>
            </a:p>
            <a:p>
              <a:pPr marL="285750" marR="0" lvl="0" indent="-285750" algn="just" rtl="0">
                <a:lnSpc>
                  <a:spcPct val="90000"/>
                </a:lnSpc>
                <a:spcBef>
                  <a:spcPts val="0"/>
                </a:spcBef>
                <a:spcAft>
                  <a:spcPts val="0"/>
                </a:spcAft>
                <a:buFontTx/>
                <a:buChar char="-"/>
              </a:pPr>
              <a:endParaRPr lang="en-IN" dirty="0">
                <a:latin typeface="Open Sans" panose="020B0604020202020204" charset="0"/>
                <a:ea typeface="Open Sans" panose="020B0604020202020204" charset="0"/>
                <a:cs typeface="Open Sans" panose="020B0604020202020204" charset="0"/>
                <a:sym typeface="Lato"/>
              </a:endParaRPr>
            </a:p>
            <a:p>
              <a:pPr marL="285750" marR="0" lvl="0" indent="-285750" algn="just" rtl="0">
                <a:lnSpc>
                  <a:spcPct val="90000"/>
                </a:lnSpc>
                <a:spcBef>
                  <a:spcPts val="0"/>
                </a:spcBef>
                <a:spcAft>
                  <a:spcPts val="0"/>
                </a:spcAft>
                <a:buFontTx/>
                <a:buChar char="-"/>
              </a:pPr>
              <a:r>
                <a:rPr lang="en-IN" i="0" strike="noStrike" cap="none" dirty="0">
                  <a:solidFill>
                    <a:srgbClr val="000000"/>
                  </a:solidFill>
                  <a:latin typeface="Open Sans" panose="020B0604020202020204" charset="0"/>
                  <a:ea typeface="Open Sans" panose="020B0604020202020204" charset="0"/>
                  <a:cs typeface="Open Sans" panose="020B0604020202020204" charset="0"/>
                  <a:sym typeface="Lato"/>
                </a:rPr>
                <a:t>Unlisted Securities</a:t>
              </a:r>
            </a:p>
            <a:p>
              <a:pPr marL="285750" marR="0" lvl="0" indent="-285750" algn="just" rtl="0">
                <a:lnSpc>
                  <a:spcPct val="90000"/>
                </a:lnSpc>
                <a:spcBef>
                  <a:spcPts val="0"/>
                </a:spcBef>
                <a:spcAft>
                  <a:spcPts val="0"/>
                </a:spcAft>
                <a:buFontTx/>
                <a:buChar char="-"/>
              </a:pPr>
              <a:r>
                <a:rPr lang="en-IN" dirty="0">
                  <a:latin typeface="Open Sans" panose="020B0604020202020204" charset="0"/>
                  <a:ea typeface="Open Sans" panose="020B0604020202020204" charset="0"/>
                  <a:cs typeface="Open Sans" panose="020B0604020202020204" charset="0"/>
                  <a:sym typeface="Lato"/>
                </a:rPr>
                <a:t>Listed Securities</a:t>
              </a:r>
            </a:p>
            <a:p>
              <a:pPr marL="285750" marR="0" lvl="0" indent="-285750" algn="just" rtl="0">
                <a:lnSpc>
                  <a:spcPct val="90000"/>
                </a:lnSpc>
                <a:spcBef>
                  <a:spcPts val="0"/>
                </a:spcBef>
                <a:spcAft>
                  <a:spcPts val="0"/>
                </a:spcAft>
                <a:buFontTx/>
                <a:buChar char="-"/>
              </a:pPr>
              <a:r>
                <a:rPr lang="en-IN" i="0" strike="noStrike" cap="none" dirty="0">
                  <a:solidFill>
                    <a:srgbClr val="000000"/>
                  </a:solidFill>
                  <a:latin typeface="Open Sans" panose="020B0604020202020204" charset="0"/>
                  <a:ea typeface="Open Sans" panose="020B0604020202020204" charset="0"/>
                  <a:cs typeface="Open Sans" panose="020B0604020202020204" charset="0"/>
                  <a:sym typeface="Lato"/>
                </a:rPr>
                <a:t>Loans </a:t>
              </a:r>
            </a:p>
            <a:p>
              <a:pPr marL="285750" marR="0" lvl="0" indent="-285750" algn="just" rtl="0">
                <a:lnSpc>
                  <a:spcPct val="90000"/>
                </a:lnSpc>
                <a:spcBef>
                  <a:spcPts val="0"/>
                </a:spcBef>
                <a:spcAft>
                  <a:spcPts val="0"/>
                </a:spcAft>
                <a:buFontTx/>
                <a:buChar char="-"/>
              </a:pPr>
              <a:r>
                <a:rPr lang="en-IN" dirty="0">
                  <a:latin typeface="Open Sans" panose="020B0604020202020204" charset="0"/>
                  <a:ea typeface="Open Sans" panose="020B0604020202020204" charset="0"/>
                  <a:cs typeface="Open Sans" panose="020B0604020202020204" charset="0"/>
                  <a:sym typeface="Lato"/>
                </a:rPr>
                <a:t>Guarantees</a:t>
              </a:r>
            </a:p>
            <a:p>
              <a:pPr marL="285750" marR="0" lvl="0" indent="-285750" algn="just" rtl="0">
                <a:lnSpc>
                  <a:spcPct val="90000"/>
                </a:lnSpc>
                <a:spcBef>
                  <a:spcPts val="0"/>
                </a:spcBef>
                <a:spcAft>
                  <a:spcPts val="0"/>
                </a:spcAft>
                <a:buFontTx/>
                <a:buChar char="-"/>
              </a:pPr>
              <a:r>
                <a:rPr lang="en-IN" i="0" strike="noStrike" cap="none" dirty="0">
                  <a:solidFill>
                    <a:srgbClr val="000000"/>
                  </a:solidFill>
                  <a:latin typeface="Open Sans" panose="020B0604020202020204" charset="0"/>
                  <a:ea typeface="Open Sans" panose="020B0604020202020204" charset="0"/>
                  <a:cs typeface="Open Sans" panose="020B0604020202020204" charset="0"/>
                  <a:sym typeface="Lato"/>
                </a:rPr>
                <a:t>Pledge or Charge</a:t>
              </a:r>
            </a:p>
            <a:p>
              <a:pPr marL="285750" marR="0" lvl="0" indent="-285750" algn="just" rtl="0">
                <a:lnSpc>
                  <a:spcPct val="90000"/>
                </a:lnSpc>
                <a:spcBef>
                  <a:spcPts val="0"/>
                </a:spcBef>
                <a:spcAft>
                  <a:spcPts val="0"/>
                </a:spcAft>
                <a:buFontTx/>
                <a:buChar char="-"/>
              </a:pPr>
              <a:r>
                <a:rPr lang="en-IN" dirty="0">
                  <a:latin typeface="Open Sans" panose="020B0604020202020204" charset="0"/>
                  <a:ea typeface="Open Sans" panose="020B0604020202020204" charset="0"/>
                  <a:cs typeface="Open Sans" panose="020B0604020202020204" charset="0"/>
                  <a:sym typeface="Lato"/>
                </a:rPr>
                <a:t>Property Ownership</a:t>
              </a:r>
              <a:endParaRPr i="0" strike="noStrike" cap="none" dirty="0">
                <a:solidFill>
                  <a:srgbClr val="000000"/>
                </a:solidFill>
                <a:latin typeface="Open Sans" panose="020B0604020202020204" charset="0"/>
                <a:ea typeface="Open Sans" panose="020B0604020202020204" charset="0"/>
                <a:cs typeface="Open Sans" panose="020B0604020202020204" charset="0"/>
                <a:sym typeface="Lato"/>
              </a:endParaRPr>
            </a:p>
          </p:txBody>
        </p:sp>
        <p:sp>
          <p:nvSpPr>
            <p:cNvPr id="217" name="Google Shape;217;p17"/>
            <p:cNvSpPr/>
            <p:nvPr/>
          </p:nvSpPr>
          <p:spPr>
            <a:xfrm>
              <a:off x="2367680" y="115823"/>
              <a:ext cx="2855652" cy="598220"/>
            </a:xfrm>
            <a:prstGeom prst="rect">
              <a:avLst/>
            </a:prstGeom>
            <a:solidFill>
              <a:srgbClr val="0044A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4020202020204" charset="0"/>
                <a:ea typeface="Open Sans" panose="020B0604020202020204" charset="0"/>
                <a:cs typeface="Open Sans" panose="020B0604020202020204" charset="0"/>
              </a:endParaRPr>
            </a:p>
          </p:txBody>
        </p:sp>
        <p:sp>
          <p:nvSpPr>
            <p:cNvPr id="218" name="Google Shape;218;p17"/>
            <p:cNvSpPr txBox="1"/>
            <p:nvPr/>
          </p:nvSpPr>
          <p:spPr>
            <a:xfrm>
              <a:off x="2367680" y="115823"/>
              <a:ext cx="2855652" cy="598220"/>
            </a:xfrm>
            <a:prstGeom prst="rect">
              <a:avLst/>
            </a:prstGeom>
            <a:solidFill>
              <a:srgbClr val="002060"/>
            </a:solidFill>
            <a:ln>
              <a:noFill/>
            </a:ln>
          </p:spPr>
          <p:txBody>
            <a:bodyPr spcFirstLastPara="1" wrap="square" lIns="53975" tIns="53975" rIns="53975" bIns="53975" anchor="ctr" anchorCtr="0">
              <a:noAutofit/>
            </a:bodyPr>
            <a:lstStyle/>
            <a:p>
              <a:pPr marL="0" marR="0" lvl="0" indent="0" algn="ctr" rtl="0">
                <a:lnSpc>
                  <a:spcPct val="90000"/>
                </a:lnSpc>
                <a:spcBef>
                  <a:spcPts val="0"/>
                </a:spcBef>
                <a:spcAft>
                  <a:spcPts val="0"/>
                </a:spcAft>
                <a:buNone/>
              </a:pPr>
              <a:r>
                <a:rPr lang="en" sz="1700" b="1" i="0" u="none" strike="noStrike" cap="none" dirty="0">
                  <a:solidFill>
                    <a:schemeClr val="lt1"/>
                  </a:solidFill>
                  <a:latin typeface="Open Sans" panose="020B0604020202020204" charset="0"/>
                  <a:ea typeface="Open Sans" panose="020B0604020202020204" charset="0"/>
                  <a:cs typeface="Open Sans" panose="020B0604020202020204" charset="0"/>
                  <a:sym typeface="Lato"/>
                </a:rPr>
                <a:t>Forms of Investments</a:t>
              </a:r>
              <a:endParaRPr sz="1700" b="1" i="0" u="none" strike="noStrike" cap="none" dirty="0">
                <a:solidFill>
                  <a:schemeClr val="lt1"/>
                </a:solidFill>
                <a:latin typeface="Open Sans" panose="020B0604020202020204" charset="0"/>
                <a:ea typeface="Open Sans" panose="020B0604020202020204" charset="0"/>
                <a:cs typeface="Open Sans" panose="020B0604020202020204" charset="0"/>
                <a:sym typeface="Lato"/>
              </a:endParaRPr>
            </a:p>
          </p:txBody>
        </p:sp>
        <p:sp>
          <p:nvSpPr>
            <p:cNvPr id="219" name="Google Shape;219;p17"/>
            <p:cNvSpPr/>
            <p:nvPr/>
          </p:nvSpPr>
          <p:spPr>
            <a:xfrm>
              <a:off x="0" y="714044"/>
              <a:ext cx="2405224" cy="2871622"/>
            </a:xfrm>
            <a:prstGeom prst="wedgeRectCallout">
              <a:avLst>
                <a:gd name="adj1" fmla="val 62500"/>
                <a:gd name="adj2" fmla="val 20830"/>
              </a:avLst>
            </a:prstGeom>
            <a:solidFill>
              <a:schemeClr val="tx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4020202020204" charset="0"/>
                <a:ea typeface="Open Sans" panose="020B0604020202020204" charset="0"/>
                <a:cs typeface="Open Sans" panose="020B0604020202020204" charset="0"/>
              </a:endParaRPr>
            </a:p>
          </p:txBody>
        </p:sp>
        <p:sp>
          <p:nvSpPr>
            <p:cNvPr id="220" name="Google Shape;220;p17"/>
            <p:cNvSpPr txBox="1"/>
            <p:nvPr/>
          </p:nvSpPr>
          <p:spPr>
            <a:xfrm>
              <a:off x="90611" y="714044"/>
              <a:ext cx="2314612" cy="2871622"/>
            </a:xfrm>
            <a:prstGeom prst="rect">
              <a:avLst/>
            </a:prstGeom>
            <a:solidFill>
              <a:schemeClr val="tx2"/>
            </a:solidFill>
            <a:ln>
              <a:noFill/>
            </a:ln>
          </p:spPr>
          <p:txBody>
            <a:bodyPr spcFirstLastPara="1" wrap="square" lIns="38100" tIns="38100" rIns="38100" bIns="38100" anchor="t" anchorCtr="0">
              <a:noAutofit/>
            </a:bodyPr>
            <a:lstStyle/>
            <a:p>
              <a:pPr marL="0" marR="0" lvl="0" indent="0" algn="just" rtl="0">
                <a:lnSpc>
                  <a:spcPct val="90000"/>
                </a:lnSpc>
                <a:spcBef>
                  <a:spcPts val="420"/>
                </a:spcBef>
                <a:spcAft>
                  <a:spcPts val="0"/>
                </a:spcAft>
                <a:buNone/>
              </a:pPr>
              <a:endParaRPr lang="e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endParaRPr>
            </a:p>
            <a:p>
              <a:pPr marL="0" marR="0" lvl="0" indent="0" algn="just" rtl="0">
                <a:lnSpc>
                  <a:spcPct val="90000"/>
                </a:lnSpc>
                <a:spcBef>
                  <a:spcPts val="420"/>
                </a:spcBef>
                <a:spcAft>
                  <a:spcPts val="0"/>
                </a:spcAft>
                <a:buNone/>
              </a:pPr>
              <a:endParaRPr lang="en" sz="1600" dirty="0">
                <a:latin typeface="Open Sans" panose="020B0604020202020204" charset="0"/>
                <a:ea typeface="Open Sans" panose="020B0604020202020204" charset="0"/>
                <a:cs typeface="Open Sans" panose="020B0604020202020204" charset="0"/>
              </a:endParaRPr>
            </a:p>
            <a:p>
              <a:pPr marL="0" marR="0" lvl="0" indent="0" algn="just" rtl="0">
                <a:lnSpc>
                  <a:spcPct val="90000"/>
                </a:lnSpc>
                <a:spcBef>
                  <a:spcPts val="420"/>
                </a:spcBef>
                <a:spcAft>
                  <a:spcPts val="0"/>
                </a:spcAft>
                <a:buNone/>
              </a:pPr>
              <a:endParaRPr lang="e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endParaRPr>
            </a:p>
            <a:p>
              <a:pPr marL="285750" marR="0" lvl="0" indent="-285750" rtl="0">
                <a:lnSpc>
                  <a:spcPct val="90000"/>
                </a:lnSpc>
                <a:spcBef>
                  <a:spcPts val="420"/>
                </a:spcBef>
                <a:spcAft>
                  <a:spcPts val="0"/>
                </a:spcAft>
                <a:buNone/>
              </a:pPr>
              <a:r>
                <a:rPr lang="en" sz="1600" i="0" u="none" strike="noStrike" cap="none" dirty="0">
                  <a:solidFill>
                    <a:srgbClr val="000000"/>
                  </a:solidFill>
                  <a:latin typeface="Open Sans" panose="020B0604020202020204" charset="0"/>
                  <a:ea typeface="Open Sans" panose="020B0604020202020204" charset="0"/>
                  <a:cs typeface="Open Sans" panose="020B0604020202020204" charset="0"/>
                  <a:sym typeface="Arial"/>
                </a:rPr>
                <a:t>-	</a:t>
              </a:r>
              <a:r>
                <a:rPr lang="en" sz="1600" dirty="0">
                  <a:latin typeface="Open Sans" panose="020B0604020202020204" charset="0"/>
                  <a:ea typeface="Open Sans" panose="020B0604020202020204" charset="0"/>
                  <a:cs typeface="Open Sans" panose="020B0604020202020204" charset="0"/>
                  <a:sym typeface="Lato"/>
                </a:rPr>
                <a:t>Indian Entities (Listed; Unlisted)</a:t>
              </a:r>
              <a:endParaRPr lang="en-US" sz="1600" i="0" u="none" strike="noStrike" cap="none" dirty="0">
                <a:solidFill>
                  <a:srgbClr val="000000"/>
                </a:solidFill>
                <a:latin typeface="Open Sans" panose="020B0604020202020204" charset="0"/>
                <a:ea typeface="Open Sans" panose="020B0604020202020204" charset="0"/>
                <a:cs typeface="Open Sans" panose="020B0604020202020204" charset="0"/>
                <a:sym typeface="Lato"/>
              </a:endParaRPr>
            </a:p>
            <a:p>
              <a:pPr marL="285750" marR="0" lvl="0" indent="-285750" rtl="0">
                <a:lnSpc>
                  <a:spcPct val="90000"/>
                </a:lnSpc>
                <a:spcBef>
                  <a:spcPts val="420"/>
                </a:spcBef>
                <a:spcAft>
                  <a:spcPts val="0"/>
                </a:spcAft>
                <a:buFontTx/>
                <a:buChar char="-"/>
              </a:pPr>
              <a:r>
                <a:rPr lang="en-US" sz="1600" i="0" u="none" strike="noStrike" cap="none" dirty="0">
                  <a:solidFill>
                    <a:srgbClr val="000000"/>
                  </a:solidFill>
                  <a:latin typeface="Open Sans" panose="020B0604020202020204" charset="0"/>
                  <a:ea typeface="Open Sans" panose="020B0604020202020204" charset="0"/>
                  <a:cs typeface="Open Sans" panose="020B0604020202020204" charset="0"/>
                  <a:sym typeface="Lato"/>
                </a:rPr>
                <a:t>Resident Individuals</a:t>
              </a:r>
            </a:p>
            <a:p>
              <a:pPr marL="285750" marR="0" lvl="0" indent="-285750" rtl="0">
                <a:lnSpc>
                  <a:spcPct val="90000"/>
                </a:lnSpc>
                <a:spcBef>
                  <a:spcPts val="420"/>
                </a:spcBef>
                <a:spcAft>
                  <a:spcPts val="0"/>
                </a:spcAft>
                <a:buFontTx/>
                <a:buChar char="-"/>
              </a:pPr>
              <a:r>
                <a:rPr lang="en" sz="1600" dirty="0">
                  <a:latin typeface="Open Sans" panose="020B0604020202020204" charset="0"/>
                  <a:ea typeface="Open Sans" panose="020B0604020202020204" charset="0"/>
                  <a:cs typeface="Open Sans" panose="020B0604020202020204" charset="0"/>
                  <a:sym typeface="Lato"/>
                </a:rPr>
                <a:t>Person other than Individuals and Indian Entities</a:t>
              </a:r>
              <a:endParaRPr lang="en" sz="1600" i="0" u="none" strike="noStrike" cap="none" dirty="0">
                <a:solidFill>
                  <a:srgbClr val="000000"/>
                </a:solidFill>
                <a:latin typeface="Open Sans" panose="020B0604020202020204" charset="0"/>
                <a:ea typeface="Open Sans" panose="020B0604020202020204" charset="0"/>
                <a:cs typeface="Open Sans" panose="020B0604020202020204" charset="0"/>
                <a:sym typeface="Lato"/>
              </a:endParaRPr>
            </a:p>
          </p:txBody>
        </p:sp>
        <p:sp>
          <p:nvSpPr>
            <p:cNvPr id="221" name="Google Shape;221;p17"/>
            <p:cNvSpPr/>
            <p:nvPr/>
          </p:nvSpPr>
          <p:spPr>
            <a:xfrm>
              <a:off x="0" y="235305"/>
              <a:ext cx="2396903" cy="478739"/>
            </a:xfrm>
            <a:prstGeom prst="rect">
              <a:avLst/>
            </a:prstGeom>
            <a:solidFill>
              <a:srgbClr val="0044A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panose="020B0604020202020204" charset="0"/>
                <a:ea typeface="Open Sans" panose="020B0604020202020204" charset="0"/>
                <a:cs typeface="Open Sans" panose="020B0604020202020204" charset="0"/>
              </a:endParaRPr>
            </a:p>
          </p:txBody>
        </p:sp>
        <p:sp>
          <p:nvSpPr>
            <p:cNvPr id="222" name="Google Shape;222;p17"/>
            <p:cNvSpPr txBox="1"/>
            <p:nvPr/>
          </p:nvSpPr>
          <p:spPr>
            <a:xfrm>
              <a:off x="0" y="235305"/>
              <a:ext cx="2396903" cy="478739"/>
            </a:xfrm>
            <a:prstGeom prst="rect">
              <a:avLst/>
            </a:prstGeom>
            <a:solidFill>
              <a:srgbClr val="002060"/>
            </a:solidFill>
            <a:ln>
              <a:noFill/>
            </a:ln>
          </p:spPr>
          <p:txBody>
            <a:bodyPr spcFirstLastPara="1" wrap="square" lIns="53975" tIns="53975" rIns="53975" bIns="53975" anchor="ctr" anchorCtr="0">
              <a:noAutofit/>
            </a:bodyPr>
            <a:lstStyle/>
            <a:p>
              <a:pPr marL="0" marR="0" lvl="0" indent="0" algn="ctr" rtl="0">
                <a:lnSpc>
                  <a:spcPct val="90000"/>
                </a:lnSpc>
                <a:spcBef>
                  <a:spcPts val="0"/>
                </a:spcBef>
                <a:spcAft>
                  <a:spcPts val="0"/>
                </a:spcAft>
                <a:buNone/>
              </a:pPr>
              <a:r>
                <a:rPr lang="en" sz="1700" b="1" i="0" u="none" strike="noStrike" cap="none" dirty="0">
                  <a:solidFill>
                    <a:schemeClr val="lt1"/>
                  </a:solidFill>
                  <a:latin typeface="Open Sans" panose="020B0604020202020204" charset="0"/>
                  <a:ea typeface="Open Sans" panose="020B0604020202020204" charset="0"/>
                  <a:cs typeface="Open Sans" panose="020B0604020202020204" charset="0"/>
                  <a:sym typeface="Lato"/>
                </a:rPr>
                <a:t>Investors</a:t>
              </a:r>
              <a:endParaRPr sz="1700" b="1" i="0" u="none" strike="noStrike" cap="none" dirty="0">
                <a:solidFill>
                  <a:schemeClr val="lt1"/>
                </a:solidFill>
                <a:latin typeface="Open Sans" panose="020B0604020202020204" charset="0"/>
                <a:ea typeface="Open Sans" panose="020B0604020202020204" charset="0"/>
                <a:cs typeface="Open Sans" panose="020B0604020202020204" charset="0"/>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36250" y="4258"/>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IN" b="1" dirty="0"/>
              <a:t>Approach of Discussion</a:t>
            </a:r>
            <a:endParaRPr b="1" dirty="0"/>
          </a:p>
        </p:txBody>
      </p:sp>
      <p:sp>
        <p:nvSpPr>
          <p:cNvPr id="155" name="Google Shape;155;p12"/>
          <p:cNvSpPr txBox="1">
            <a:spLocks noGrp="1"/>
          </p:cNvSpPr>
          <p:nvPr>
            <p:ph type="body" idx="1"/>
          </p:nvPr>
        </p:nvSpPr>
        <p:spPr>
          <a:xfrm>
            <a:off x="275103" y="895496"/>
            <a:ext cx="8593793" cy="3991525"/>
          </a:xfrm>
          <a:prstGeom prst="rect">
            <a:avLst/>
          </a:prstGeom>
          <a:noFill/>
          <a:ln>
            <a:noFill/>
          </a:ln>
        </p:spPr>
        <p:txBody>
          <a:bodyPr spcFirstLastPara="1" wrap="square" lIns="91425" tIns="91425" rIns="91425" bIns="91425" anchor="t" anchorCtr="0">
            <a:noAutofit/>
          </a:bodyPr>
          <a:lstStyle/>
          <a:p>
            <a:pPr marL="114300" lvl="0" indent="0">
              <a:buNone/>
            </a:pPr>
            <a:r>
              <a:rPr lang="en" sz="1600" b="1" u="sng" dirty="0"/>
              <a:t>For each combination of investor, form of investment and the investee, we have to check the following to ensure that FEMA is complied with.</a:t>
            </a:r>
          </a:p>
          <a:p>
            <a:pPr marL="114300" lvl="0" indent="0">
              <a:buNone/>
            </a:pPr>
            <a:endParaRPr lang="en" sz="1600" b="1" u="sng" dirty="0"/>
          </a:p>
          <a:p>
            <a:pPr lvl="0">
              <a:buChar char="➔"/>
            </a:pPr>
            <a:r>
              <a:rPr lang="en" sz="1600" dirty="0"/>
              <a:t>Allowed or not allowed?</a:t>
            </a:r>
          </a:p>
          <a:p>
            <a:pPr lvl="0">
              <a:buChar char="➔"/>
            </a:pPr>
            <a:r>
              <a:rPr lang="en" sz="1600" dirty="0"/>
              <a:t>If allowed, whether allowed with approval or without approval?</a:t>
            </a:r>
          </a:p>
          <a:p>
            <a:pPr lvl="0">
              <a:buChar char="➔"/>
            </a:pPr>
            <a:r>
              <a:rPr lang="en" sz="1600" dirty="0"/>
              <a:t>What are the terms and conditions applicable?</a:t>
            </a:r>
          </a:p>
          <a:p>
            <a:pPr lvl="0">
              <a:buChar char="➔"/>
            </a:pPr>
            <a:r>
              <a:rPr lang="en" sz="1600" dirty="0"/>
              <a:t>What all compliances are to be done?</a:t>
            </a:r>
          </a:p>
          <a:p>
            <a:pPr lvl="0">
              <a:buChar char="➔"/>
            </a:pPr>
            <a:endParaRPr lang="en" sz="1600" b="1" u="sng" dirty="0"/>
          </a:p>
          <a:p>
            <a:pPr marL="114300" indent="0">
              <a:buNone/>
            </a:pPr>
            <a:r>
              <a:rPr lang="en" sz="1600" b="1" u="sng" dirty="0"/>
              <a:t>Above things are to be checked at each of the following levels of the OI transaction</a:t>
            </a:r>
          </a:p>
          <a:p>
            <a:pPr lvl="0">
              <a:buChar char="➔"/>
            </a:pPr>
            <a:endParaRPr lang="en" sz="1600" b="1" u="sng" dirty="0"/>
          </a:p>
          <a:p>
            <a:pPr>
              <a:buFont typeface="Open Sans"/>
              <a:buChar char="➔"/>
            </a:pPr>
            <a:r>
              <a:rPr lang="en" sz="1600" dirty="0"/>
              <a:t>At the time of Investment</a:t>
            </a:r>
          </a:p>
          <a:p>
            <a:pPr>
              <a:buFont typeface="Open Sans"/>
              <a:buChar char="➔"/>
            </a:pPr>
            <a:r>
              <a:rPr lang="en" sz="1600" dirty="0"/>
              <a:t>Post Investment Changes</a:t>
            </a:r>
          </a:p>
          <a:p>
            <a:pPr>
              <a:buFont typeface="Open Sans"/>
              <a:buChar char="➔"/>
            </a:pPr>
            <a:r>
              <a:rPr lang="en" sz="1600" dirty="0"/>
              <a:t>Exit from the investment</a:t>
            </a:r>
          </a:p>
          <a:p>
            <a:pPr lvl="0">
              <a:buChar char="➔"/>
            </a:pPr>
            <a:endParaRPr lang="en" sz="1600" b="1" u="sng" dirty="0"/>
          </a:p>
          <a:p>
            <a:pPr marL="114300" lvl="0" indent="0">
              <a:buNone/>
            </a:pPr>
            <a:endParaRPr lang="en" sz="1600" b="1" u="sng" dirty="0"/>
          </a:p>
          <a:p>
            <a:pPr marL="114300" lvl="0" indent="0">
              <a:buNone/>
            </a:pPr>
            <a:endParaRPr lang="en" sz="1600" b="1" u="sng" dirty="0"/>
          </a:p>
          <a:p>
            <a:pPr marL="114300" lvl="0" indent="0">
              <a:buNone/>
            </a:pPr>
            <a:r>
              <a:rPr lang="en" sz="1600" b="1" u="sng" dirty="0"/>
              <a:t> </a:t>
            </a:r>
          </a:p>
          <a:p>
            <a:pPr marL="114300" lvl="0" indent="0">
              <a:buNone/>
            </a:pPr>
            <a:endParaRPr lang="en" sz="1600" dirty="0"/>
          </a:p>
          <a:p>
            <a:pPr marL="114300" lvl="0" indent="0">
              <a:buNone/>
            </a:pPr>
            <a:endParaRPr lang="en" sz="1400" dirty="0"/>
          </a:p>
        </p:txBody>
      </p:sp>
    </p:spTree>
    <p:extLst>
      <p:ext uri="{BB962C8B-B14F-4D97-AF65-F5344CB8AC3E}">
        <p14:creationId xmlns:p14="http://schemas.microsoft.com/office/powerpoint/2010/main" val="71927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457658" y="0"/>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Important Definitions</a:t>
            </a:r>
            <a:endParaRPr dirty="0"/>
          </a:p>
        </p:txBody>
      </p:sp>
      <p:sp>
        <p:nvSpPr>
          <p:cNvPr id="2" name="Content Placeholder 10">
            <a:extLst>
              <a:ext uri="{FF2B5EF4-FFF2-40B4-BE49-F238E27FC236}">
                <a16:creationId xmlns:a16="http://schemas.microsoft.com/office/drawing/2014/main" id="{0A08ED54-230B-A037-1772-233BDCF6A150}"/>
              </a:ext>
            </a:extLst>
          </p:cNvPr>
          <p:cNvSpPr>
            <a:spLocks noGrp="1"/>
          </p:cNvSpPr>
          <p:nvPr>
            <p:ph type="body" idx="1"/>
          </p:nvPr>
        </p:nvSpPr>
        <p:spPr>
          <a:xfrm>
            <a:off x="688975" y="702906"/>
            <a:ext cx="8058150" cy="4353910"/>
          </a:xfrm>
        </p:spPr>
        <p:txBody>
          <a:bodyPr>
            <a:normAutofit fontScale="85000" lnSpcReduction="10000"/>
          </a:bodyPr>
          <a:lstStyle/>
          <a:p>
            <a:r>
              <a:rPr lang="en-US" sz="2200" b="1" dirty="0"/>
              <a:t>Indian Entity: </a:t>
            </a:r>
            <a:r>
              <a:rPr lang="en-US" sz="2200" dirty="0"/>
              <a:t>Company/ LLP/ Regd. Partnership/ Body Corporate</a:t>
            </a:r>
            <a:endParaRPr lang="en-US" sz="2200" b="1" dirty="0"/>
          </a:p>
          <a:p>
            <a:r>
              <a:rPr lang="en-US" sz="2200" b="1" dirty="0"/>
              <a:t>Foreign Entity: </a:t>
            </a:r>
            <a:r>
              <a:rPr lang="en-US" sz="2200" dirty="0"/>
              <a:t>Entity </a:t>
            </a:r>
            <a:r>
              <a:rPr lang="en-US" sz="2200" b="1" dirty="0"/>
              <a:t>formed or registered or incorporated</a:t>
            </a:r>
          </a:p>
          <a:p>
            <a:pPr lvl="1">
              <a:spcBef>
                <a:spcPts val="0"/>
              </a:spcBef>
            </a:pPr>
            <a:r>
              <a:rPr lang="en-US" sz="1800" dirty="0"/>
              <a:t>Outside India or in an IFSC; and</a:t>
            </a:r>
          </a:p>
          <a:p>
            <a:pPr lvl="1">
              <a:spcBef>
                <a:spcPts val="0"/>
              </a:spcBef>
            </a:pPr>
            <a:r>
              <a:rPr lang="en-US" sz="1800" dirty="0"/>
              <a:t>Having </a:t>
            </a:r>
            <a:r>
              <a:rPr lang="en-US" sz="1800" b="1" dirty="0"/>
              <a:t>limited liability </a:t>
            </a:r>
            <a:r>
              <a:rPr lang="en-US" sz="1800" dirty="0"/>
              <a:t>(</a:t>
            </a:r>
            <a:r>
              <a:rPr lang="en-US" sz="1800" b="1" dirty="0"/>
              <a:t>except </a:t>
            </a:r>
            <a:r>
              <a:rPr lang="en-US" sz="1800" dirty="0"/>
              <a:t>entity having core activity in </a:t>
            </a:r>
            <a:r>
              <a:rPr lang="en-US" sz="1800" b="1" dirty="0"/>
              <a:t>strategic sector</a:t>
            </a:r>
            <a:r>
              <a:rPr lang="en-US" sz="1800" dirty="0"/>
              <a:t>)</a:t>
            </a:r>
          </a:p>
          <a:p>
            <a:r>
              <a:rPr lang="en-US" sz="2200" b="1" dirty="0"/>
              <a:t>Strategic sector:</a:t>
            </a:r>
            <a:r>
              <a:rPr lang="en-US" sz="2200" dirty="0"/>
              <a:t> Energy &amp; natural resources, Start-ups.</a:t>
            </a:r>
            <a:endParaRPr lang="en-US" sz="800" b="1" dirty="0"/>
          </a:p>
          <a:p>
            <a:r>
              <a:rPr lang="en-US" sz="2200" b="1" dirty="0"/>
              <a:t>Equity Capital:</a:t>
            </a:r>
          </a:p>
          <a:p>
            <a:pPr lvl="1">
              <a:spcBef>
                <a:spcPts val="0"/>
              </a:spcBef>
            </a:pPr>
            <a:r>
              <a:rPr lang="en-US" sz="1800" dirty="0"/>
              <a:t>Equity shares/ Perpetual capital/ Irredeemable instruments/ Contribution to non-debt capital of a FE in the nature of fully &amp; compulsorily convertible instruments</a:t>
            </a:r>
            <a:endParaRPr lang="en-US" sz="2200" dirty="0"/>
          </a:p>
          <a:p>
            <a:r>
              <a:rPr lang="en-US" sz="2200" b="1" dirty="0"/>
              <a:t>ODI means Investment by way of:</a:t>
            </a:r>
          </a:p>
          <a:p>
            <a:pPr lvl="1">
              <a:spcBef>
                <a:spcPts val="0"/>
              </a:spcBef>
            </a:pPr>
            <a:r>
              <a:rPr lang="en-US" sz="1800" b="1" dirty="0"/>
              <a:t>Subscription to MOA </a:t>
            </a:r>
            <a:r>
              <a:rPr lang="en-US" sz="1800" dirty="0"/>
              <a:t>of a FE </a:t>
            </a:r>
          </a:p>
          <a:p>
            <a:pPr lvl="1">
              <a:spcBef>
                <a:spcPts val="0"/>
              </a:spcBef>
            </a:pPr>
            <a:r>
              <a:rPr lang="en-US" sz="1800" b="1" dirty="0"/>
              <a:t>Unlisted:</a:t>
            </a:r>
            <a:r>
              <a:rPr lang="en-US" sz="1800" dirty="0"/>
              <a:t> Acquisition of </a:t>
            </a:r>
            <a:r>
              <a:rPr lang="en-US" sz="1800" b="1" dirty="0"/>
              <a:t>unlisted equity capital </a:t>
            </a:r>
            <a:r>
              <a:rPr lang="en-US" sz="1800" dirty="0"/>
              <a:t>of a FE (0.01% to 100%)</a:t>
            </a:r>
          </a:p>
          <a:p>
            <a:pPr lvl="1">
              <a:spcBef>
                <a:spcPts val="0"/>
              </a:spcBef>
            </a:pPr>
            <a:r>
              <a:rPr lang="en-US" sz="1800" b="1" dirty="0"/>
              <a:t>Listed FE:</a:t>
            </a:r>
            <a:r>
              <a:rPr lang="en-US" sz="1800" dirty="0"/>
              <a:t> </a:t>
            </a:r>
          </a:p>
          <a:p>
            <a:pPr lvl="2">
              <a:spcBef>
                <a:spcPts val="0"/>
              </a:spcBef>
            </a:pPr>
            <a:r>
              <a:rPr lang="en-US" sz="1600" dirty="0"/>
              <a:t>Investment in </a:t>
            </a:r>
            <a:r>
              <a:rPr lang="en-US" sz="1600" b="1" u="sng" dirty="0"/>
              <a:t>&gt;</a:t>
            </a:r>
            <a:r>
              <a:rPr lang="en-US" sz="1600" b="1" dirty="0"/>
              <a:t> 10% </a:t>
            </a:r>
            <a:r>
              <a:rPr lang="en-US" sz="1600" dirty="0"/>
              <a:t>of paid-up equity capital of a listed FE</a:t>
            </a:r>
          </a:p>
          <a:p>
            <a:pPr lvl="2">
              <a:spcBef>
                <a:spcPts val="0"/>
              </a:spcBef>
            </a:pPr>
            <a:r>
              <a:rPr lang="en-US" sz="1600" dirty="0"/>
              <a:t>Investment </a:t>
            </a:r>
            <a:r>
              <a:rPr lang="en-US" sz="1600" b="1" dirty="0"/>
              <a:t>with control</a:t>
            </a:r>
            <a:r>
              <a:rPr lang="en-US" sz="1600" dirty="0"/>
              <a:t> in a listed FE (0.01% to </a:t>
            </a:r>
            <a:r>
              <a:rPr lang="en-US" sz="1600" dirty="0">
                <a:solidFill>
                  <a:schemeClr val="tx1"/>
                </a:solidFill>
              </a:rPr>
              <a:t>9.99%)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457658" y="0"/>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Important Definitions</a:t>
            </a:r>
            <a:endParaRPr dirty="0"/>
          </a:p>
        </p:txBody>
      </p:sp>
      <p:sp>
        <p:nvSpPr>
          <p:cNvPr id="5" name="Content Placeholder 10">
            <a:extLst>
              <a:ext uri="{FF2B5EF4-FFF2-40B4-BE49-F238E27FC236}">
                <a16:creationId xmlns:a16="http://schemas.microsoft.com/office/drawing/2014/main" id="{CF9ABA0A-BF1D-7A95-7A0A-87D4EF719BFA}"/>
              </a:ext>
            </a:extLst>
          </p:cNvPr>
          <p:cNvSpPr txBox="1">
            <a:spLocks/>
          </p:cNvSpPr>
          <p:nvPr/>
        </p:nvSpPr>
        <p:spPr>
          <a:xfrm>
            <a:off x="179512" y="831300"/>
            <a:ext cx="8712968" cy="4176129"/>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r>
              <a:rPr lang="en-US" sz="2200" b="1" dirty="0"/>
              <a:t>Control: </a:t>
            </a:r>
            <a:r>
              <a:rPr lang="en-US" sz="2200" dirty="0"/>
              <a:t>Individually or in concert, directly or indirectly:</a:t>
            </a:r>
          </a:p>
          <a:p>
            <a:pPr lvl="1">
              <a:spcBef>
                <a:spcPts val="0"/>
              </a:spcBef>
            </a:pPr>
            <a:r>
              <a:rPr lang="en-US" sz="1800" dirty="0"/>
              <a:t>Right to appoint majority of directors; or</a:t>
            </a:r>
          </a:p>
          <a:p>
            <a:pPr lvl="1">
              <a:spcBef>
                <a:spcPts val="0"/>
              </a:spcBef>
            </a:pPr>
            <a:r>
              <a:rPr lang="en-US" sz="1800" dirty="0"/>
              <a:t>Right to control management or policy decisions.  </a:t>
            </a:r>
          </a:p>
          <a:p>
            <a:pPr lvl="1">
              <a:spcBef>
                <a:spcPts val="0"/>
              </a:spcBef>
            </a:pPr>
            <a:r>
              <a:rPr lang="en-US" sz="1800" dirty="0"/>
              <a:t>Includes a situation where </a:t>
            </a:r>
            <a:r>
              <a:rPr lang="en-US" sz="1800" b="1" dirty="0"/>
              <a:t>Voting rights </a:t>
            </a:r>
            <a:r>
              <a:rPr lang="en-US" sz="1800" b="1" u="sng" dirty="0"/>
              <a:t>&gt;</a:t>
            </a:r>
            <a:r>
              <a:rPr lang="en-US" sz="1800" b="1" dirty="0"/>
              <a:t> 10%. </a:t>
            </a:r>
            <a:endParaRPr lang="en-US" b="1" dirty="0"/>
          </a:p>
          <a:p>
            <a:r>
              <a:rPr lang="en-US" sz="2200" b="1" dirty="0"/>
              <a:t>Financial Commitment: </a:t>
            </a:r>
            <a:endParaRPr lang="en-US" sz="2200" dirty="0"/>
          </a:p>
          <a:p>
            <a:pPr lvl="1">
              <a:spcBef>
                <a:spcPts val="0"/>
              </a:spcBef>
            </a:pPr>
            <a:r>
              <a:rPr lang="en-US" sz="1800" dirty="0"/>
              <a:t>ODI</a:t>
            </a:r>
          </a:p>
          <a:p>
            <a:pPr lvl="1">
              <a:spcBef>
                <a:spcPts val="0"/>
              </a:spcBef>
            </a:pPr>
            <a:r>
              <a:rPr lang="en-US" sz="1800" dirty="0"/>
              <a:t>Debt in a FE in which ODI is made (excluding OPI)</a:t>
            </a:r>
          </a:p>
          <a:p>
            <a:pPr lvl="1">
              <a:spcBef>
                <a:spcPts val="0"/>
              </a:spcBef>
            </a:pPr>
            <a:r>
              <a:rPr lang="en-US" sz="1800" dirty="0"/>
              <a:t>Non-fund-based facilities extended to or on behalf of FE</a:t>
            </a:r>
            <a:endParaRPr lang="en-US" sz="1600" b="1" dirty="0"/>
          </a:p>
          <a:p>
            <a:r>
              <a:rPr lang="en-US" sz="2200" b="1" dirty="0"/>
              <a:t>Net Worth: </a:t>
            </a:r>
          </a:p>
          <a:p>
            <a:pPr lvl="1">
              <a:spcBef>
                <a:spcPts val="0"/>
              </a:spcBef>
            </a:pPr>
            <a:r>
              <a:rPr lang="en-US" sz="1800" b="1" dirty="0"/>
              <a:t>Company:</a:t>
            </a:r>
            <a:r>
              <a:rPr lang="en-US" sz="1800" dirty="0"/>
              <a:t> As per S. 2(57) of Companies Act, 2013</a:t>
            </a:r>
          </a:p>
          <a:p>
            <a:pPr lvl="1">
              <a:spcBef>
                <a:spcPts val="0"/>
              </a:spcBef>
            </a:pPr>
            <a:r>
              <a:rPr lang="en-US" sz="1800" b="1" dirty="0"/>
              <a:t>Regd. Partnership/ LLP: </a:t>
            </a:r>
          </a:p>
          <a:p>
            <a:pPr lvl="2">
              <a:spcBef>
                <a:spcPts val="0"/>
              </a:spcBef>
            </a:pPr>
            <a:r>
              <a:rPr lang="en-US" sz="1600" dirty="0"/>
              <a:t>Capital + undistributed profits</a:t>
            </a:r>
          </a:p>
          <a:p>
            <a:pPr lvl="2">
              <a:spcBef>
                <a:spcPts val="0"/>
              </a:spcBef>
            </a:pPr>
            <a:r>
              <a:rPr lang="en-US" sz="1600" dirty="0"/>
              <a:t>Reduced by accumulated losses and expenditure not written off</a:t>
            </a:r>
            <a:endParaRPr lang="en-US" b="1" dirty="0"/>
          </a:p>
          <a:p>
            <a:r>
              <a:rPr lang="en-US" sz="2200" b="1" dirty="0">
                <a:solidFill>
                  <a:schemeClr val="tx1"/>
                </a:solidFill>
              </a:rPr>
              <a:t>Subsidiary/ SDS of a FE</a:t>
            </a:r>
            <a:r>
              <a:rPr lang="en-US" sz="2200" b="1" dirty="0"/>
              <a:t>:</a:t>
            </a:r>
            <a:r>
              <a:rPr lang="en-US" sz="2200" dirty="0"/>
              <a:t> Entity in which the FE has “control”. </a:t>
            </a:r>
          </a:p>
        </p:txBody>
      </p:sp>
    </p:spTree>
    <p:extLst>
      <p:ext uri="{BB962C8B-B14F-4D97-AF65-F5344CB8AC3E}">
        <p14:creationId xmlns:p14="http://schemas.microsoft.com/office/powerpoint/2010/main" val="299123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1">
            <a:extLst>
              <a:ext uri="{FF2B5EF4-FFF2-40B4-BE49-F238E27FC236}">
                <a16:creationId xmlns:a16="http://schemas.microsoft.com/office/drawing/2014/main" id="{FB6DDB1E-B392-7413-9E5C-B720B531194A}"/>
              </a:ext>
            </a:extLst>
          </p:cNvPr>
          <p:cNvSpPr txBox="1">
            <a:spLocks/>
          </p:cNvSpPr>
          <p:nvPr/>
        </p:nvSpPr>
        <p:spPr>
          <a:xfrm>
            <a:off x="311700" y="91119"/>
            <a:ext cx="8520600" cy="83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pPr algn="ctr"/>
            <a:r>
              <a:rPr lang="en-US" dirty="0">
                <a:latin typeface="Economica" panose="020B0604020202020204" charset="0"/>
              </a:rPr>
              <a:t>Case Study: Listed v/s. Unlisted</a:t>
            </a:r>
          </a:p>
        </p:txBody>
      </p:sp>
      <p:sp>
        <p:nvSpPr>
          <p:cNvPr id="6" name="Rectangle 5">
            <a:extLst>
              <a:ext uri="{FF2B5EF4-FFF2-40B4-BE49-F238E27FC236}">
                <a16:creationId xmlns:a16="http://schemas.microsoft.com/office/drawing/2014/main" id="{66F8B128-717A-4002-1A07-DA41B98BC84E}"/>
              </a:ext>
            </a:extLst>
          </p:cNvPr>
          <p:cNvSpPr/>
          <p:nvPr/>
        </p:nvSpPr>
        <p:spPr>
          <a:xfrm>
            <a:off x="1871700" y="2733768"/>
            <a:ext cx="1998222" cy="1836204"/>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Unlisted</a:t>
            </a:r>
          </a:p>
          <a:p>
            <a:pPr algn="ct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latin typeface="Open Sans" panose="020B0606030504020204" pitchFamily="34" charset="0"/>
                <a:ea typeface="Open Sans" panose="020B0606030504020204" pitchFamily="34" charset="0"/>
                <a:cs typeface="Open Sans" panose="020B0606030504020204" pitchFamily="34" charset="0"/>
              </a:rPr>
              <a:t>Always ODI</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0.01% to 100%</a:t>
            </a:r>
          </a:p>
        </p:txBody>
      </p:sp>
      <p:cxnSp>
        <p:nvCxnSpPr>
          <p:cNvPr id="7" name="Straight Arrow Connector 6">
            <a:extLst>
              <a:ext uri="{FF2B5EF4-FFF2-40B4-BE49-F238E27FC236}">
                <a16:creationId xmlns:a16="http://schemas.microsoft.com/office/drawing/2014/main" id="{955CF0E3-F4A7-5F62-8EC9-CFAEA0EC0F6E}"/>
              </a:ext>
            </a:extLst>
          </p:cNvPr>
          <p:cNvCxnSpPr>
            <a:cxnSpLocks/>
            <a:stCxn id="8" idx="4"/>
            <a:endCxn id="6" idx="0"/>
          </p:cNvCxnSpPr>
          <p:nvPr/>
        </p:nvCxnSpPr>
        <p:spPr>
          <a:xfrm flipH="1">
            <a:off x="2870811" y="1564678"/>
            <a:ext cx="1735327" cy="1169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64EE18B-A894-F376-467C-2C6D6483E8B4}"/>
              </a:ext>
            </a:extLst>
          </p:cNvPr>
          <p:cNvSpPr/>
          <p:nvPr/>
        </p:nvSpPr>
        <p:spPr>
          <a:xfrm>
            <a:off x="3668167" y="1021064"/>
            <a:ext cx="1875941" cy="54361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Open Sans" panose="020B0606030504020204" pitchFamily="34" charset="0"/>
                <a:ea typeface="Open Sans" panose="020B0606030504020204" pitchFamily="34" charset="0"/>
                <a:cs typeface="Open Sans" panose="020B0606030504020204" pitchFamily="34" charset="0"/>
              </a:rPr>
              <a:t>Mr. A</a:t>
            </a:r>
          </a:p>
        </p:txBody>
      </p:sp>
      <p:sp>
        <p:nvSpPr>
          <p:cNvPr id="9" name="Rectangle 8">
            <a:extLst>
              <a:ext uri="{FF2B5EF4-FFF2-40B4-BE49-F238E27FC236}">
                <a16:creationId xmlns:a16="http://schemas.microsoft.com/office/drawing/2014/main" id="{DF625278-DA24-992F-E55E-CBFBE3D1FA7B}"/>
              </a:ext>
            </a:extLst>
          </p:cNvPr>
          <p:cNvSpPr/>
          <p:nvPr/>
        </p:nvSpPr>
        <p:spPr>
          <a:xfrm>
            <a:off x="5166066" y="2733768"/>
            <a:ext cx="2322258" cy="1836204"/>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Listed</a:t>
            </a:r>
          </a:p>
          <a:p>
            <a:pPr algn="ct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ODI</a:t>
            </a:r>
          </a:p>
          <a:p>
            <a:pPr marL="214313" indent="-214313" algn="ctr">
              <a:buFont typeface="Wingdings" panose="05000000000000000000" pitchFamily="2" charset="2"/>
              <a:buChar char="Ø"/>
            </a:pPr>
            <a:r>
              <a:rPr lang="en-US" sz="1200" dirty="0">
                <a:latin typeface="Open Sans" panose="020B0606030504020204" pitchFamily="34" charset="0"/>
                <a:ea typeface="Open Sans" panose="020B0606030504020204" pitchFamily="34" charset="0"/>
                <a:cs typeface="Open Sans" panose="020B0606030504020204" pitchFamily="34" charset="0"/>
              </a:rPr>
              <a:t>10% or more; or</a:t>
            </a:r>
          </a:p>
          <a:p>
            <a:pPr marL="214313" indent="-214313" algn="ctr">
              <a:buFont typeface="Wingdings" panose="05000000000000000000" pitchFamily="2" charset="2"/>
              <a:buChar char="Ø"/>
            </a:pPr>
            <a:r>
              <a:rPr lang="en-US" sz="1200" dirty="0">
                <a:latin typeface="Open Sans" panose="020B0606030504020204" pitchFamily="34" charset="0"/>
                <a:ea typeface="Open Sans" panose="020B0606030504020204" pitchFamily="34" charset="0"/>
                <a:cs typeface="Open Sans" panose="020B0606030504020204" pitchFamily="34" charset="0"/>
              </a:rPr>
              <a:t>Control</a:t>
            </a:r>
          </a:p>
          <a:p>
            <a:pPr algn="ct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OPI</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Less than 10% + No Control</a:t>
            </a:r>
          </a:p>
        </p:txBody>
      </p:sp>
      <p:cxnSp>
        <p:nvCxnSpPr>
          <p:cNvPr id="10" name="Straight Arrow Connector 9">
            <a:extLst>
              <a:ext uri="{FF2B5EF4-FFF2-40B4-BE49-F238E27FC236}">
                <a16:creationId xmlns:a16="http://schemas.microsoft.com/office/drawing/2014/main" id="{E3127C78-0158-5DDA-3BE8-E0BBDE2803D0}"/>
              </a:ext>
            </a:extLst>
          </p:cNvPr>
          <p:cNvCxnSpPr>
            <a:cxnSpLocks/>
            <a:stCxn id="8" idx="4"/>
            <a:endCxn id="9" idx="0"/>
          </p:cNvCxnSpPr>
          <p:nvPr/>
        </p:nvCxnSpPr>
        <p:spPr>
          <a:xfrm>
            <a:off x="4606138" y="1564678"/>
            <a:ext cx="1721057" cy="1169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975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1">
            <a:extLst>
              <a:ext uri="{FF2B5EF4-FFF2-40B4-BE49-F238E27FC236}">
                <a16:creationId xmlns:a16="http://schemas.microsoft.com/office/drawing/2014/main" id="{FB6DDB1E-B392-7413-9E5C-B720B531194A}"/>
              </a:ext>
            </a:extLst>
          </p:cNvPr>
          <p:cNvSpPr txBox="1">
            <a:spLocks/>
          </p:cNvSpPr>
          <p:nvPr/>
        </p:nvSpPr>
        <p:spPr>
          <a:xfrm>
            <a:off x="430567" y="164674"/>
            <a:ext cx="8520600" cy="83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pPr algn="ctr"/>
            <a:r>
              <a:rPr lang="en-US" dirty="0">
                <a:latin typeface="Economica" panose="020B0604020202020204" charset="0"/>
              </a:rPr>
              <a:t>Case Study: Listed v/s. Unlisted</a:t>
            </a:r>
          </a:p>
        </p:txBody>
      </p:sp>
      <p:sp>
        <p:nvSpPr>
          <p:cNvPr id="45" name="Rectangle 44">
            <a:extLst>
              <a:ext uri="{FF2B5EF4-FFF2-40B4-BE49-F238E27FC236}">
                <a16:creationId xmlns:a16="http://schemas.microsoft.com/office/drawing/2014/main" id="{3ACDF35E-C513-A59F-4923-A752303F107E}"/>
              </a:ext>
            </a:extLst>
          </p:cNvPr>
          <p:cNvSpPr/>
          <p:nvPr/>
        </p:nvSpPr>
        <p:spPr>
          <a:xfrm>
            <a:off x="1621539" y="3682923"/>
            <a:ext cx="1380020" cy="491975"/>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050" dirty="0">
                <a:latin typeface="Open Sans" panose="020B0606030504020204" pitchFamily="34" charset="0"/>
                <a:ea typeface="Open Sans" panose="020B0606030504020204" pitchFamily="34" charset="0"/>
                <a:cs typeface="Open Sans" panose="020B0606030504020204" pitchFamily="34" charset="0"/>
              </a:rPr>
              <a:t>A INC</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(Unlisted)</a:t>
            </a:r>
          </a:p>
        </p:txBody>
      </p:sp>
      <p:cxnSp>
        <p:nvCxnSpPr>
          <p:cNvPr id="46" name="Straight Arrow Connector 45">
            <a:extLst>
              <a:ext uri="{FF2B5EF4-FFF2-40B4-BE49-F238E27FC236}">
                <a16:creationId xmlns:a16="http://schemas.microsoft.com/office/drawing/2014/main" id="{C5F749A5-5F2F-441D-BA54-960ADBEB8A28}"/>
              </a:ext>
            </a:extLst>
          </p:cNvPr>
          <p:cNvCxnSpPr>
            <a:cxnSpLocks/>
            <a:stCxn id="53" idx="2"/>
            <a:endCxn id="45" idx="0"/>
          </p:cNvCxnSpPr>
          <p:nvPr/>
        </p:nvCxnSpPr>
        <p:spPr>
          <a:xfrm>
            <a:off x="2311549" y="3161935"/>
            <a:ext cx="0" cy="52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2DF3D751-0FAD-AD76-161F-A3F6D12E3EDB}"/>
              </a:ext>
            </a:extLst>
          </p:cNvPr>
          <p:cNvSpPr/>
          <p:nvPr/>
        </p:nvSpPr>
        <p:spPr>
          <a:xfrm>
            <a:off x="3634029" y="1144858"/>
            <a:ext cx="1875941" cy="54361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latin typeface="Open Sans" panose="020B0606030504020204" pitchFamily="34" charset="0"/>
                <a:ea typeface="Open Sans" panose="020B0606030504020204" pitchFamily="34" charset="0"/>
                <a:cs typeface="Open Sans" panose="020B0606030504020204" pitchFamily="34" charset="0"/>
              </a:rPr>
              <a:t>Mr. A</a:t>
            </a:r>
          </a:p>
        </p:txBody>
      </p:sp>
      <p:cxnSp>
        <p:nvCxnSpPr>
          <p:cNvPr id="48" name="Straight Arrow Connector 47">
            <a:extLst>
              <a:ext uri="{FF2B5EF4-FFF2-40B4-BE49-F238E27FC236}">
                <a16:creationId xmlns:a16="http://schemas.microsoft.com/office/drawing/2014/main" id="{61E9D309-D770-1887-EF1C-7BC8C63AEBD9}"/>
              </a:ext>
            </a:extLst>
          </p:cNvPr>
          <p:cNvCxnSpPr>
            <a:cxnSpLocks/>
            <a:stCxn id="59" idx="2"/>
            <a:endCxn id="52" idx="0"/>
          </p:cNvCxnSpPr>
          <p:nvPr/>
        </p:nvCxnSpPr>
        <p:spPr>
          <a:xfrm>
            <a:off x="6871969" y="3161936"/>
            <a:ext cx="0" cy="525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DCD3AD1-4194-CE07-D900-8915B633BFDF}"/>
              </a:ext>
            </a:extLst>
          </p:cNvPr>
          <p:cNvCxnSpPr>
            <a:cxnSpLocks/>
            <a:stCxn id="58" idx="2"/>
            <a:endCxn id="51" idx="0"/>
          </p:cNvCxnSpPr>
          <p:nvPr/>
        </p:nvCxnSpPr>
        <p:spPr>
          <a:xfrm>
            <a:off x="5426081" y="3161936"/>
            <a:ext cx="29884" cy="525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9F9C733-85A3-E108-3139-611401F2EEFC}"/>
              </a:ext>
            </a:extLst>
          </p:cNvPr>
          <p:cNvSpPr/>
          <p:nvPr/>
        </p:nvSpPr>
        <p:spPr>
          <a:xfrm>
            <a:off x="3537869" y="3682923"/>
            <a:ext cx="945181" cy="491975"/>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050" dirty="0">
                <a:latin typeface="Open Sans" panose="020B0606030504020204" pitchFamily="34" charset="0"/>
                <a:ea typeface="Open Sans" panose="020B0606030504020204" pitchFamily="34" charset="0"/>
                <a:cs typeface="Open Sans" panose="020B0606030504020204" pitchFamily="34" charset="0"/>
              </a:rPr>
              <a:t>B INC</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(Listed)</a:t>
            </a:r>
          </a:p>
        </p:txBody>
      </p:sp>
      <p:sp>
        <p:nvSpPr>
          <p:cNvPr id="51" name="Rectangle 50">
            <a:extLst>
              <a:ext uri="{FF2B5EF4-FFF2-40B4-BE49-F238E27FC236}">
                <a16:creationId xmlns:a16="http://schemas.microsoft.com/office/drawing/2014/main" id="{0C230D09-E605-98A7-1FAB-C92D2453427B}"/>
              </a:ext>
            </a:extLst>
          </p:cNvPr>
          <p:cNvSpPr/>
          <p:nvPr/>
        </p:nvSpPr>
        <p:spPr>
          <a:xfrm>
            <a:off x="4969910" y="3687775"/>
            <a:ext cx="972108" cy="483767"/>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050" dirty="0">
                <a:latin typeface="Open Sans" panose="020B0606030504020204" pitchFamily="34" charset="0"/>
                <a:ea typeface="Open Sans" panose="020B0606030504020204" pitchFamily="34" charset="0"/>
                <a:cs typeface="Open Sans" panose="020B0606030504020204" pitchFamily="34" charset="0"/>
              </a:rPr>
              <a:t>C INC</a:t>
            </a:r>
          </a:p>
          <a:p>
            <a:pPr algn="ctr"/>
            <a:r>
              <a:rPr lang="en-US" sz="1050" dirty="0">
                <a:latin typeface="Open Sans" panose="020B0606030504020204" pitchFamily="34" charset="0"/>
                <a:ea typeface="Open Sans" panose="020B0606030504020204" pitchFamily="34" charset="0"/>
                <a:cs typeface="Open Sans" panose="020B0606030504020204" pitchFamily="34" charset="0"/>
              </a:rPr>
              <a:t>(Listed)</a:t>
            </a:r>
          </a:p>
        </p:txBody>
      </p:sp>
      <p:sp>
        <p:nvSpPr>
          <p:cNvPr id="52" name="Rectangle 51">
            <a:extLst>
              <a:ext uri="{FF2B5EF4-FFF2-40B4-BE49-F238E27FC236}">
                <a16:creationId xmlns:a16="http://schemas.microsoft.com/office/drawing/2014/main" id="{E70B1479-B351-7B5B-C920-4D11E9BD05CC}"/>
              </a:ext>
            </a:extLst>
          </p:cNvPr>
          <p:cNvSpPr/>
          <p:nvPr/>
        </p:nvSpPr>
        <p:spPr>
          <a:xfrm>
            <a:off x="6181959" y="3687775"/>
            <a:ext cx="1380020" cy="483767"/>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050" dirty="0">
                <a:latin typeface="Open Sans" panose="020B0606030504020204" pitchFamily="34" charset="0"/>
                <a:ea typeface="Open Sans" panose="020B0606030504020204" pitchFamily="34" charset="0"/>
                <a:cs typeface="Open Sans" panose="020B0606030504020204" pitchFamily="34" charset="0"/>
              </a:rPr>
              <a:t>D INC</a:t>
            </a:r>
          </a:p>
          <a:p>
            <a:pPr algn="ctr"/>
            <a:r>
              <a:rPr lang="en-US" sz="1050" dirty="0">
                <a:latin typeface="Open Sans" panose="020B0606030504020204" pitchFamily="34" charset="0"/>
                <a:ea typeface="Open Sans" panose="020B0606030504020204" pitchFamily="34" charset="0"/>
                <a:cs typeface="Open Sans" panose="020B0606030504020204" pitchFamily="34" charset="0"/>
              </a:rPr>
              <a:t>(Listed)</a:t>
            </a:r>
          </a:p>
        </p:txBody>
      </p:sp>
      <p:sp>
        <p:nvSpPr>
          <p:cNvPr id="53" name="TextBox 52">
            <a:extLst>
              <a:ext uri="{FF2B5EF4-FFF2-40B4-BE49-F238E27FC236}">
                <a16:creationId xmlns:a16="http://schemas.microsoft.com/office/drawing/2014/main" id="{FE6BF44C-1048-8278-04DC-C8325E013C26}"/>
              </a:ext>
            </a:extLst>
          </p:cNvPr>
          <p:cNvSpPr txBox="1"/>
          <p:nvPr/>
        </p:nvSpPr>
        <p:spPr>
          <a:xfrm>
            <a:off x="1621539" y="2469438"/>
            <a:ext cx="1380020" cy="692498"/>
          </a:xfrm>
          <a:prstGeom prst="rect">
            <a:avLst/>
          </a:prstGeom>
          <a:solidFill>
            <a:schemeClr val="tx2"/>
          </a:solidFill>
          <a:ln>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dirty="0">
                <a:solidFill>
                  <a:srgbClr val="000000"/>
                </a:solidFill>
                <a:latin typeface="Open Sans" panose="020B0606030504020204" pitchFamily="34" charset="0"/>
                <a:ea typeface="Open Sans" panose="020B0606030504020204" pitchFamily="34" charset="0"/>
                <a:cs typeface="Open Sans" panose="020B0606030504020204" pitchFamily="34" charset="0"/>
              </a:rPr>
              <a:t>2%</a:t>
            </a:r>
          </a:p>
          <a:p>
            <a:r>
              <a:rPr lang="en-US" sz="1050"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or without Control</a:t>
            </a:r>
            <a:endParaRPr lang="en-IN" sz="10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6174CABA-BCA9-E880-A241-7E11D86C8D2B}"/>
              </a:ext>
            </a:extLst>
          </p:cNvPr>
          <p:cNvSpPr txBox="1"/>
          <p:nvPr/>
        </p:nvSpPr>
        <p:spPr>
          <a:xfrm>
            <a:off x="2011128" y="4306428"/>
            <a:ext cx="544865" cy="253916"/>
          </a:xfrm>
          <a:prstGeom prst="rect">
            <a:avLst/>
          </a:prstGeom>
          <a:noFill/>
          <a:ln>
            <a:solidFill>
              <a:schemeClr val="bg1"/>
            </a:solidFill>
          </a:ln>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ODI</a:t>
            </a:r>
            <a:endParaRPr lang="en-IN" sz="105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5" name="Straight Arrow Connector 54">
            <a:extLst>
              <a:ext uri="{FF2B5EF4-FFF2-40B4-BE49-F238E27FC236}">
                <a16:creationId xmlns:a16="http://schemas.microsoft.com/office/drawing/2014/main" id="{5CA4ED01-62A9-1DDE-2A8A-D40303AD4E44}"/>
              </a:ext>
            </a:extLst>
          </p:cNvPr>
          <p:cNvCxnSpPr>
            <a:cxnSpLocks/>
            <a:stCxn id="56" idx="2"/>
            <a:endCxn id="50" idx="0"/>
          </p:cNvCxnSpPr>
          <p:nvPr/>
        </p:nvCxnSpPr>
        <p:spPr>
          <a:xfrm>
            <a:off x="4010459" y="3161935"/>
            <a:ext cx="0" cy="52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37F097A-CFEC-E0ED-FB66-D545F5F30F15}"/>
              </a:ext>
            </a:extLst>
          </p:cNvPr>
          <p:cNvSpPr txBox="1"/>
          <p:nvPr/>
        </p:nvSpPr>
        <p:spPr>
          <a:xfrm>
            <a:off x="3537869" y="2469438"/>
            <a:ext cx="945181" cy="692498"/>
          </a:xfrm>
          <a:prstGeom prst="rect">
            <a:avLst/>
          </a:prstGeom>
          <a:solidFill>
            <a:schemeClr val="tx2"/>
          </a:solidFill>
          <a:ln>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ctr">
              <a:defRPr>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latin typeface="Open Sans" panose="020B0606030504020204" pitchFamily="34" charset="0"/>
                <a:ea typeface="Open Sans" panose="020B0606030504020204" pitchFamily="34" charset="0"/>
                <a:cs typeface="Open Sans" panose="020B0606030504020204" pitchFamily="34" charset="0"/>
              </a:rPr>
              <a:t>2%</a:t>
            </a:r>
          </a:p>
          <a:p>
            <a:r>
              <a:rPr lang="en-US" sz="1050" b="1" dirty="0">
                <a:latin typeface="Open Sans" panose="020B0606030504020204" pitchFamily="34" charset="0"/>
                <a:ea typeface="Open Sans" panose="020B0606030504020204" pitchFamily="34" charset="0"/>
                <a:cs typeface="Open Sans" panose="020B0606030504020204" pitchFamily="34" charset="0"/>
              </a:rPr>
              <a:t>Without Control</a:t>
            </a:r>
            <a:endParaRPr lang="en-IN" sz="10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D02442C5-D6B5-4C25-6FD9-664680D6D631}"/>
              </a:ext>
            </a:extLst>
          </p:cNvPr>
          <p:cNvSpPr txBox="1"/>
          <p:nvPr/>
        </p:nvSpPr>
        <p:spPr>
          <a:xfrm>
            <a:off x="3801780" y="4308755"/>
            <a:ext cx="544865" cy="253916"/>
          </a:xfrm>
          <a:prstGeom prst="rect">
            <a:avLst/>
          </a:prstGeom>
          <a:noFill/>
          <a:ln>
            <a:solidFill>
              <a:schemeClr val="bg1"/>
            </a:solidFill>
          </a:ln>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OPI</a:t>
            </a:r>
            <a:endParaRPr lang="en-IN"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0B7EC474-AF46-7CD9-626A-6BA4AE39FEB7}"/>
              </a:ext>
            </a:extLst>
          </p:cNvPr>
          <p:cNvSpPr txBox="1"/>
          <p:nvPr/>
        </p:nvSpPr>
        <p:spPr>
          <a:xfrm>
            <a:off x="4953490" y="2469438"/>
            <a:ext cx="945181" cy="692498"/>
          </a:xfrm>
          <a:prstGeom prst="rect">
            <a:avLst/>
          </a:prstGeom>
          <a:solidFill>
            <a:schemeClr val="tx2"/>
          </a:solidFill>
          <a:ln>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ctr">
              <a:defRPr>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dirty="0">
                <a:latin typeface="Open Sans" panose="020B0606030504020204" pitchFamily="34" charset="0"/>
                <a:ea typeface="Open Sans" panose="020B0606030504020204" pitchFamily="34" charset="0"/>
                <a:cs typeface="Open Sans" panose="020B0606030504020204" pitchFamily="34" charset="0"/>
              </a:rPr>
              <a:t>2%</a:t>
            </a:r>
          </a:p>
          <a:p>
            <a:r>
              <a:rPr lang="en-US" sz="1050" b="1" dirty="0">
                <a:latin typeface="Open Sans" panose="020B0606030504020204" pitchFamily="34" charset="0"/>
                <a:ea typeface="Open Sans" panose="020B0606030504020204" pitchFamily="34" charset="0"/>
                <a:cs typeface="Open Sans" panose="020B0606030504020204" pitchFamily="34" charset="0"/>
              </a:rPr>
              <a:t>With Control</a:t>
            </a:r>
            <a:endParaRPr lang="en-IN" sz="10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B579CBB2-C936-4A8B-A4F6-1D10C9CD1692}"/>
              </a:ext>
            </a:extLst>
          </p:cNvPr>
          <p:cNvSpPr txBox="1"/>
          <p:nvPr/>
        </p:nvSpPr>
        <p:spPr>
          <a:xfrm>
            <a:off x="6181959" y="2469438"/>
            <a:ext cx="1380020" cy="692498"/>
          </a:xfrm>
          <a:prstGeom prst="rect">
            <a:avLst/>
          </a:prstGeom>
          <a:solidFill>
            <a:schemeClr val="tx2"/>
          </a:solidFill>
          <a:ln>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algn="ctr">
              <a:defRPr>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latin typeface="Open Sans" panose="020B0606030504020204" pitchFamily="34" charset="0"/>
                <a:ea typeface="Open Sans" panose="020B0606030504020204" pitchFamily="34" charset="0"/>
                <a:cs typeface="Open Sans" panose="020B0606030504020204" pitchFamily="34" charset="0"/>
              </a:rPr>
              <a:t>25%</a:t>
            </a:r>
          </a:p>
          <a:p>
            <a:r>
              <a:rPr lang="en-US" sz="1050" dirty="0">
                <a:latin typeface="Open Sans" panose="020B0606030504020204" pitchFamily="34" charset="0"/>
                <a:ea typeface="Open Sans" panose="020B0606030504020204" pitchFamily="34" charset="0"/>
                <a:cs typeface="Open Sans" panose="020B0606030504020204" pitchFamily="34" charset="0"/>
              </a:rPr>
              <a:t>With or without Control</a:t>
            </a:r>
            <a:endParaRPr lang="en-IN"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EAC3234A-807E-DF86-849F-249B015B01CA}"/>
              </a:ext>
            </a:extLst>
          </p:cNvPr>
          <p:cNvSpPr txBox="1"/>
          <p:nvPr/>
        </p:nvSpPr>
        <p:spPr>
          <a:xfrm>
            <a:off x="5274757" y="4306428"/>
            <a:ext cx="544865" cy="253916"/>
          </a:xfrm>
          <a:prstGeom prst="rect">
            <a:avLst/>
          </a:prstGeom>
          <a:noFill/>
          <a:ln>
            <a:solidFill>
              <a:schemeClr val="bg1"/>
            </a:solidFill>
          </a:ln>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ODI</a:t>
            </a:r>
            <a:endParaRPr lang="en-IN"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D377AA1E-013D-B1F0-06BB-87ED27741C31}"/>
              </a:ext>
            </a:extLst>
          </p:cNvPr>
          <p:cNvSpPr txBox="1"/>
          <p:nvPr/>
        </p:nvSpPr>
        <p:spPr>
          <a:xfrm>
            <a:off x="6698102" y="4303410"/>
            <a:ext cx="544865" cy="253916"/>
          </a:xfrm>
          <a:prstGeom prst="rect">
            <a:avLst/>
          </a:prstGeom>
          <a:noFill/>
          <a:ln>
            <a:solidFill>
              <a:schemeClr val="bg1"/>
            </a:solidFill>
          </a:ln>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ODI</a:t>
            </a:r>
            <a:endParaRPr lang="en-IN" sz="105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2" name="Straight Connector 61">
            <a:extLst>
              <a:ext uri="{FF2B5EF4-FFF2-40B4-BE49-F238E27FC236}">
                <a16:creationId xmlns:a16="http://schemas.microsoft.com/office/drawing/2014/main" id="{6260425B-9475-DB3C-179C-AC2791D82E9C}"/>
              </a:ext>
            </a:extLst>
          </p:cNvPr>
          <p:cNvCxnSpPr>
            <a:cxnSpLocks/>
            <a:stCxn id="47" idx="4"/>
            <a:endCxn id="53" idx="0"/>
          </p:cNvCxnSpPr>
          <p:nvPr/>
        </p:nvCxnSpPr>
        <p:spPr>
          <a:xfrm flipH="1">
            <a:off x="2311549" y="1688472"/>
            <a:ext cx="2260451" cy="780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2532F18-69A6-0D7E-98A2-E813150883B8}"/>
              </a:ext>
            </a:extLst>
          </p:cNvPr>
          <p:cNvCxnSpPr>
            <a:cxnSpLocks/>
            <a:stCxn id="47" idx="4"/>
            <a:endCxn id="56" idx="0"/>
          </p:cNvCxnSpPr>
          <p:nvPr/>
        </p:nvCxnSpPr>
        <p:spPr>
          <a:xfrm flipH="1">
            <a:off x="4010459" y="1688472"/>
            <a:ext cx="561541" cy="780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D94FE8D-7499-D61B-4661-560AD600BE81}"/>
              </a:ext>
            </a:extLst>
          </p:cNvPr>
          <p:cNvCxnSpPr>
            <a:cxnSpLocks/>
            <a:stCxn id="47" idx="4"/>
            <a:endCxn id="58" idx="0"/>
          </p:cNvCxnSpPr>
          <p:nvPr/>
        </p:nvCxnSpPr>
        <p:spPr>
          <a:xfrm>
            <a:off x="4572000" y="1688472"/>
            <a:ext cx="854081" cy="780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5E42B41-F9A2-24F0-0C67-1AD6F86B7422}"/>
              </a:ext>
            </a:extLst>
          </p:cNvPr>
          <p:cNvCxnSpPr>
            <a:cxnSpLocks/>
            <a:stCxn id="47" idx="4"/>
            <a:endCxn id="59" idx="0"/>
          </p:cNvCxnSpPr>
          <p:nvPr/>
        </p:nvCxnSpPr>
        <p:spPr>
          <a:xfrm>
            <a:off x="4572000" y="1688472"/>
            <a:ext cx="2299970" cy="7809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2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2950362" y="1670228"/>
            <a:ext cx="4266000" cy="114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 sz="4800" b="1" dirty="0"/>
              <a:t>FEMA - Basics</a:t>
            </a:r>
            <a:endParaRPr sz="4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3">
            <a:extLst>
              <a:ext uri="{FF2B5EF4-FFF2-40B4-BE49-F238E27FC236}">
                <a16:creationId xmlns:a16="http://schemas.microsoft.com/office/drawing/2014/main" id="{75E88063-5751-8008-473C-77BD95D0FD76}"/>
              </a:ext>
            </a:extLst>
          </p:cNvPr>
          <p:cNvSpPr>
            <a:spLocks noGrp="1"/>
          </p:cNvSpPr>
          <p:nvPr>
            <p:ph type="title"/>
          </p:nvPr>
        </p:nvSpPr>
        <p:spPr/>
        <p:txBody>
          <a:bodyPr/>
          <a:lstStyle/>
          <a:p>
            <a:r>
              <a:rPr lang="en-US" b="1" dirty="0"/>
              <a:t>Overseas Investments by </a:t>
            </a:r>
            <a:br>
              <a:rPr lang="en-US" b="1" dirty="0"/>
            </a:br>
            <a:r>
              <a:rPr lang="en-US" b="1" dirty="0"/>
              <a:t>Indian Entity</a:t>
            </a:r>
          </a:p>
        </p:txBody>
      </p:sp>
    </p:spTree>
    <p:extLst>
      <p:ext uri="{BB962C8B-B14F-4D97-AF65-F5344CB8AC3E}">
        <p14:creationId xmlns:p14="http://schemas.microsoft.com/office/powerpoint/2010/main" val="4225203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3">
            <a:extLst>
              <a:ext uri="{FF2B5EF4-FFF2-40B4-BE49-F238E27FC236}">
                <a16:creationId xmlns:a16="http://schemas.microsoft.com/office/drawing/2014/main" id="{75E88063-5751-8008-473C-77BD95D0FD76}"/>
              </a:ext>
            </a:extLst>
          </p:cNvPr>
          <p:cNvSpPr>
            <a:spLocks noGrp="1"/>
          </p:cNvSpPr>
          <p:nvPr>
            <p:ph type="title"/>
          </p:nvPr>
        </p:nvSpPr>
        <p:spPr/>
        <p:txBody>
          <a:bodyPr/>
          <a:lstStyle/>
          <a:p>
            <a:r>
              <a:rPr lang="en-US" b="1" dirty="0"/>
              <a:t>Financial Commitments by </a:t>
            </a:r>
            <a:br>
              <a:rPr lang="en-US" b="1" dirty="0"/>
            </a:br>
            <a:r>
              <a:rPr lang="en-US" b="1" dirty="0"/>
              <a:t>Indian Entity</a:t>
            </a:r>
          </a:p>
        </p:txBody>
      </p:sp>
    </p:spTree>
    <p:extLst>
      <p:ext uri="{BB962C8B-B14F-4D97-AF65-F5344CB8AC3E}">
        <p14:creationId xmlns:p14="http://schemas.microsoft.com/office/powerpoint/2010/main" val="289627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86683"/>
            <a:ext cx="8520600" cy="831300"/>
          </a:xfrm>
        </p:spPr>
        <p:txBody>
          <a:bodyPr/>
          <a:lstStyle/>
          <a:p>
            <a:r>
              <a:rPr lang="en-US" dirty="0"/>
              <a:t>Overseas Direct Investment by an Indian Entity</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45976"/>
            <a:ext cx="8520600" cy="4055705"/>
          </a:xfrm>
        </p:spPr>
        <p:txBody>
          <a:bodyPr/>
          <a:lstStyle/>
          <a:p>
            <a:r>
              <a:rPr lang="en-US" dirty="0"/>
              <a:t>Schedule I of OI Rules 2022</a:t>
            </a:r>
          </a:p>
          <a:p>
            <a:r>
              <a:rPr lang="en-US" dirty="0"/>
              <a:t>Allowed in Equity Capital of FE</a:t>
            </a:r>
          </a:p>
          <a:p>
            <a:r>
              <a:rPr lang="en-US" i="1" dirty="0"/>
              <a:t>Bona fide </a:t>
            </a:r>
            <a:r>
              <a:rPr lang="en-US" dirty="0"/>
              <a:t>Business Activity - It means any business activity permissible under any law in force:</a:t>
            </a:r>
          </a:p>
          <a:p>
            <a:pPr lvl="1">
              <a:spcBef>
                <a:spcPts val="0"/>
              </a:spcBef>
            </a:pPr>
            <a:r>
              <a:rPr lang="en-US" dirty="0"/>
              <a:t>In India; and </a:t>
            </a:r>
          </a:p>
          <a:p>
            <a:pPr lvl="1">
              <a:spcBef>
                <a:spcPts val="0"/>
              </a:spcBef>
            </a:pPr>
            <a:r>
              <a:rPr lang="en-US" dirty="0"/>
              <a:t>The host jurisdiction</a:t>
            </a:r>
          </a:p>
          <a:p>
            <a:r>
              <a:rPr lang="en-US" dirty="0"/>
              <a:t>Forms of investment</a:t>
            </a:r>
          </a:p>
          <a:p>
            <a:pPr lvl="1">
              <a:spcBef>
                <a:spcPts val="0"/>
              </a:spcBef>
            </a:pPr>
            <a:r>
              <a:rPr lang="en-US" dirty="0"/>
              <a:t>Subscription as a part of </a:t>
            </a:r>
            <a:r>
              <a:rPr lang="en-US" dirty="0" err="1"/>
              <a:t>MoA</a:t>
            </a:r>
            <a:r>
              <a:rPr lang="en-US" dirty="0"/>
              <a:t> or purchase of equity</a:t>
            </a:r>
          </a:p>
          <a:p>
            <a:pPr lvl="1">
              <a:spcBef>
                <a:spcPts val="0"/>
              </a:spcBef>
            </a:pPr>
            <a:r>
              <a:rPr lang="en-US" dirty="0"/>
              <a:t>Acquisition through bidding or tender procedure</a:t>
            </a:r>
          </a:p>
          <a:p>
            <a:pPr lvl="1">
              <a:spcBef>
                <a:spcPts val="0"/>
              </a:spcBef>
            </a:pPr>
            <a:r>
              <a:rPr lang="en-US" dirty="0"/>
              <a:t>Rights issue or bonus</a:t>
            </a:r>
          </a:p>
          <a:p>
            <a:pPr lvl="1">
              <a:spcBef>
                <a:spcPts val="0"/>
              </a:spcBef>
            </a:pPr>
            <a:r>
              <a:rPr lang="en-US" dirty="0"/>
              <a:t>Capitalization of amount due (within the prescribed time of realization)</a:t>
            </a:r>
          </a:p>
          <a:p>
            <a:pPr lvl="1">
              <a:spcBef>
                <a:spcPts val="0"/>
              </a:spcBef>
            </a:pPr>
            <a:r>
              <a:rPr lang="en-US" dirty="0"/>
              <a:t>Swap of securities (FDI regulations are to be taken care of)</a:t>
            </a:r>
          </a:p>
          <a:p>
            <a:pPr lvl="1">
              <a:spcBef>
                <a:spcPts val="0"/>
              </a:spcBef>
            </a:pPr>
            <a:r>
              <a:rPr lang="en-US" dirty="0"/>
              <a:t>Merger – Demerger</a:t>
            </a:r>
          </a:p>
          <a:p>
            <a:pPr lvl="1">
              <a:spcBef>
                <a:spcPts val="0"/>
              </a:spcBef>
            </a:pPr>
            <a:r>
              <a:rPr lang="en-US" dirty="0"/>
              <a:t>Amalgamation or any scheme of arrangements</a:t>
            </a:r>
          </a:p>
          <a:p>
            <a:endParaRPr lang="en-US" dirty="0"/>
          </a:p>
        </p:txBody>
      </p:sp>
    </p:spTree>
    <p:extLst>
      <p:ext uri="{BB962C8B-B14F-4D97-AF65-F5344CB8AC3E}">
        <p14:creationId xmlns:p14="http://schemas.microsoft.com/office/powerpoint/2010/main" val="2074311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831300"/>
          </a:xfrm>
        </p:spPr>
        <p:txBody>
          <a:bodyPr/>
          <a:lstStyle/>
          <a:p>
            <a:r>
              <a:rPr lang="en-US" dirty="0"/>
              <a:t>Overseas Direct Investment by an Indian Entity</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31300"/>
            <a:ext cx="8520600" cy="3676457"/>
          </a:xfrm>
        </p:spPr>
        <p:txBody>
          <a:bodyPr/>
          <a:lstStyle/>
          <a:p>
            <a:pPr marL="112712" indent="0">
              <a:buNone/>
            </a:pPr>
            <a:r>
              <a:rPr lang="en-US" b="1" dirty="0"/>
              <a:t>ODI in Financial Services Sector</a:t>
            </a:r>
          </a:p>
        </p:txBody>
      </p:sp>
      <p:sp>
        <p:nvSpPr>
          <p:cNvPr id="6" name="Content Placeholder 10">
            <a:extLst>
              <a:ext uri="{FF2B5EF4-FFF2-40B4-BE49-F238E27FC236}">
                <a16:creationId xmlns:a16="http://schemas.microsoft.com/office/drawing/2014/main" id="{CC29BD96-5AD9-1950-4D03-A3870AAEBC32}"/>
              </a:ext>
            </a:extLst>
          </p:cNvPr>
          <p:cNvSpPr txBox="1">
            <a:spLocks/>
          </p:cNvSpPr>
          <p:nvPr/>
        </p:nvSpPr>
        <p:spPr>
          <a:xfrm>
            <a:off x="107504" y="1150776"/>
            <a:ext cx="8856984" cy="39060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684213" indent="-341313"/>
            <a:r>
              <a:rPr lang="en-US" sz="1400" dirty="0"/>
              <a:t>FE considered to be engaged in Financial Services Activity (FSA):</a:t>
            </a:r>
          </a:p>
          <a:p>
            <a:pPr lvl="1" indent="-230188">
              <a:spcBef>
                <a:spcPts val="0"/>
              </a:spcBef>
            </a:pPr>
            <a:r>
              <a:rPr lang="en-US" sz="1200" dirty="0"/>
              <a:t>If it undertakes such activity, </a:t>
            </a:r>
          </a:p>
          <a:p>
            <a:pPr lvl="1" indent="-230188">
              <a:spcBef>
                <a:spcPts val="0"/>
              </a:spcBef>
            </a:pPr>
            <a:r>
              <a:rPr lang="en-US" sz="1200" dirty="0"/>
              <a:t>which if carried out by an entity in India, </a:t>
            </a:r>
          </a:p>
          <a:p>
            <a:pPr lvl="1" indent="-230188">
              <a:spcBef>
                <a:spcPts val="0"/>
              </a:spcBef>
            </a:pPr>
            <a:r>
              <a:rPr lang="en-US" sz="1200" dirty="0"/>
              <a:t>requires registration with or is regulated by FS regulator in India</a:t>
            </a:r>
          </a:p>
          <a:p>
            <a:pPr marL="684213" indent="-341313"/>
            <a:r>
              <a:rPr lang="en-US" sz="1400" dirty="0"/>
              <a:t>Indian Entity considered to be engaged in FSA – </a:t>
            </a:r>
            <a:r>
              <a:rPr lang="en-US" sz="1400" b="1" dirty="0"/>
              <a:t>Not defined</a:t>
            </a:r>
            <a:endParaRPr lang="en-US" sz="1100" b="1" dirty="0"/>
          </a:p>
          <a:p>
            <a:pPr marL="684213" indent="-341313"/>
            <a:r>
              <a:rPr lang="en-US" sz="1400" b="1" dirty="0"/>
              <a:t>IE engaged in FSA</a:t>
            </a:r>
            <a:r>
              <a:rPr lang="en-US" sz="1400" dirty="0"/>
              <a:t> can make ODI in FE engaged in FSA</a:t>
            </a:r>
          </a:p>
          <a:p>
            <a:pPr lvl="1" indent="-230188">
              <a:spcBef>
                <a:spcPts val="0"/>
              </a:spcBef>
            </a:pPr>
            <a:r>
              <a:rPr lang="en-US" sz="1200" b="1" dirty="0"/>
              <a:t>3-year profit track record</a:t>
            </a:r>
            <a:r>
              <a:rPr lang="en-US" sz="1200" dirty="0"/>
              <a:t>; </a:t>
            </a:r>
          </a:p>
          <a:p>
            <a:pPr lvl="1" indent="-230188">
              <a:spcBef>
                <a:spcPts val="0"/>
              </a:spcBef>
            </a:pPr>
            <a:r>
              <a:rPr lang="en-US" sz="1200" dirty="0"/>
              <a:t>IE is </a:t>
            </a:r>
            <a:r>
              <a:rPr lang="en-US" sz="1200" b="1" dirty="0"/>
              <a:t>registered with or regulated</a:t>
            </a:r>
            <a:r>
              <a:rPr lang="en-US" sz="1200" dirty="0"/>
              <a:t> by a </a:t>
            </a:r>
            <a:r>
              <a:rPr lang="en-US" sz="1200" b="1" dirty="0"/>
              <a:t>FS regulator </a:t>
            </a:r>
            <a:r>
              <a:rPr lang="en-US" sz="1200" dirty="0"/>
              <a:t>in India; and</a:t>
            </a:r>
          </a:p>
          <a:p>
            <a:pPr lvl="1" indent="-230188">
              <a:spcBef>
                <a:spcPts val="0"/>
              </a:spcBef>
            </a:pPr>
            <a:r>
              <a:rPr lang="en-US" sz="1200" dirty="0"/>
              <a:t>IE has obtained required </a:t>
            </a:r>
            <a:r>
              <a:rPr lang="en-US" sz="1200" b="1" dirty="0"/>
              <a:t>approval from relevant regulators </a:t>
            </a:r>
            <a:r>
              <a:rPr lang="en-US" sz="1200" dirty="0"/>
              <a:t>for engaging in such FSA – both in India &amp; the host jurisdiction</a:t>
            </a:r>
          </a:p>
          <a:p>
            <a:pPr marL="684213" indent="-341313"/>
            <a:r>
              <a:rPr lang="en-US" sz="1400" b="1" dirty="0"/>
              <a:t>IE not engaged in FSA </a:t>
            </a:r>
            <a:r>
              <a:rPr lang="en-US" sz="1400" dirty="0"/>
              <a:t>can make ODI in FE engaged in FSA</a:t>
            </a:r>
          </a:p>
          <a:p>
            <a:pPr lvl="1" indent="-230188">
              <a:spcBef>
                <a:spcPts val="0"/>
              </a:spcBef>
            </a:pPr>
            <a:r>
              <a:rPr lang="en-US" sz="1200" b="1" dirty="0"/>
              <a:t>3-year profit track record required.  </a:t>
            </a:r>
          </a:p>
          <a:p>
            <a:pPr lvl="1" indent="-230188">
              <a:spcBef>
                <a:spcPts val="0"/>
              </a:spcBef>
            </a:pPr>
            <a:r>
              <a:rPr lang="en-US" sz="1200" b="1" dirty="0"/>
              <a:t>Registration with &amp; approval </a:t>
            </a:r>
            <a:r>
              <a:rPr lang="en-US" sz="1200" dirty="0"/>
              <a:t>from FS regulator is </a:t>
            </a:r>
            <a:r>
              <a:rPr lang="en-US" sz="1200" b="1" dirty="0"/>
              <a:t>NOT required. </a:t>
            </a:r>
          </a:p>
          <a:p>
            <a:pPr lvl="1" indent="-230188">
              <a:spcBef>
                <a:spcPts val="0"/>
              </a:spcBef>
            </a:pPr>
            <a:r>
              <a:rPr lang="en-US" sz="1200" dirty="0"/>
              <a:t>Banking and insurance sector excluded. </a:t>
            </a:r>
            <a:endParaRPr lang="en-US" sz="1100" b="1" dirty="0"/>
          </a:p>
          <a:p>
            <a:pPr marL="684213" indent="-341313"/>
            <a:r>
              <a:rPr lang="en-US" sz="1400" b="1" dirty="0"/>
              <a:t>IFSC: </a:t>
            </a:r>
            <a:r>
              <a:rPr lang="en-US" sz="1400" dirty="0"/>
              <a:t>IE not engaged in FSA can make ODI in FSA in IFSC </a:t>
            </a:r>
          </a:p>
          <a:p>
            <a:pPr lvl="1" indent="-230188">
              <a:spcBef>
                <a:spcPts val="0"/>
              </a:spcBef>
            </a:pPr>
            <a:r>
              <a:rPr lang="en-US" sz="1200" b="1" dirty="0"/>
              <a:t>3-year profit track record is NOT required. </a:t>
            </a:r>
          </a:p>
          <a:p>
            <a:pPr lvl="1" indent="-230188">
              <a:spcBef>
                <a:spcPts val="0"/>
              </a:spcBef>
            </a:pPr>
            <a:r>
              <a:rPr lang="en-US" sz="1200" b="1" dirty="0"/>
              <a:t>Registration with &amp; approval </a:t>
            </a:r>
            <a:r>
              <a:rPr lang="en-US" sz="1200" dirty="0"/>
              <a:t>from FS regulator </a:t>
            </a:r>
            <a:r>
              <a:rPr lang="en-US" sz="1200" b="1" dirty="0"/>
              <a:t>is NOT required. </a:t>
            </a:r>
            <a:endParaRPr lang="en-US" sz="1200" dirty="0"/>
          </a:p>
        </p:txBody>
      </p:sp>
    </p:spTree>
    <p:extLst>
      <p:ext uri="{BB962C8B-B14F-4D97-AF65-F5344CB8AC3E}">
        <p14:creationId xmlns:p14="http://schemas.microsoft.com/office/powerpoint/2010/main" val="2278367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831300"/>
          </a:xfrm>
        </p:spPr>
        <p:txBody>
          <a:bodyPr/>
          <a:lstStyle/>
          <a:p>
            <a:pPr algn="ctr"/>
            <a:r>
              <a:rPr lang="en-US" dirty="0"/>
              <a:t>Overseas Direct Investment by an Indian Entity</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31300"/>
            <a:ext cx="8520600" cy="3676457"/>
          </a:xfrm>
        </p:spPr>
        <p:txBody>
          <a:bodyPr/>
          <a:lstStyle/>
          <a:p>
            <a:pPr marL="112712" indent="0">
              <a:buNone/>
            </a:pPr>
            <a:r>
              <a:rPr lang="en-US" b="1" dirty="0"/>
              <a:t>ODI in Strategic Sector &amp; Start Ups</a:t>
            </a:r>
          </a:p>
        </p:txBody>
      </p:sp>
      <p:sp>
        <p:nvSpPr>
          <p:cNvPr id="6" name="Content Placeholder 10">
            <a:extLst>
              <a:ext uri="{FF2B5EF4-FFF2-40B4-BE49-F238E27FC236}">
                <a16:creationId xmlns:a16="http://schemas.microsoft.com/office/drawing/2014/main" id="{CC29BD96-5AD9-1950-4D03-A3870AAEBC32}"/>
              </a:ext>
            </a:extLst>
          </p:cNvPr>
          <p:cNvSpPr txBox="1">
            <a:spLocks/>
          </p:cNvSpPr>
          <p:nvPr/>
        </p:nvSpPr>
        <p:spPr>
          <a:xfrm>
            <a:off x="107504" y="1150776"/>
            <a:ext cx="8856984" cy="39060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684213" indent="-341313"/>
            <a:r>
              <a:rPr lang="en-US" sz="1400" dirty="0"/>
              <a:t>Strategic Sector includes</a:t>
            </a:r>
          </a:p>
          <a:p>
            <a:pPr lvl="1" indent="-230188">
              <a:spcBef>
                <a:spcPts val="0"/>
              </a:spcBef>
            </a:pPr>
            <a:r>
              <a:rPr lang="en-US" sz="1200" dirty="0"/>
              <a:t>Energy &amp; Natural Resources sector such as Oil, Gas, coal, mineral ores, submarine cable system and </a:t>
            </a:r>
            <a:r>
              <a:rPr lang="en-US" sz="1200" b="1" u="sng" dirty="0"/>
              <a:t>start – ups</a:t>
            </a:r>
          </a:p>
          <a:p>
            <a:pPr lvl="1" indent="-230188">
              <a:spcBef>
                <a:spcPts val="0"/>
              </a:spcBef>
            </a:pPr>
            <a:r>
              <a:rPr lang="en-US" sz="1200" dirty="0"/>
              <a:t>Any other sector deemed necessary by CG </a:t>
            </a:r>
          </a:p>
          <a:p>
            <a:pPr marL="684213" indent="-341313"/>
            <a:endParaRPr lang="en-US" sz="1400" dirty="0"/>
          </a:p>
          <a:p>
            <a:pPr marL="684213" indent="-341313"/>
            <a:r>
              <a:rPr lang="en-US" sz="1400" dirty="0"/>
              <a:t>Foreign Entity need not to have a limited liability if its core activity is in a strategic sector</a:t>
            </a:r>
          </a:p>
          <a:p>
            <a:pPr marL="684213" indent="-341313"/>
            <a:endParaRPr lang="en-US" sz="1400" dirty="0"/>
          </a:p>
          <a:p>
            <a:pPr marL="684213" indent="-341313"/>
            <a:r>
              <a:rPr lang="en-US" sz="1400" dirty="0"/>
              <a:t>ODI in start – up is to be funded from internal accruals only. AD Banks need to obtain necessary certificates from Statutory Auditors/CAs.</a:t>
            </a:r>
          </a:p>
          <a:p>
            <a:pPr marL="684213" indent="-341313"/>
            <a:endParaRPr lang="en-US" sz="1400" dirty="0"/>
          </a:p>
          <a:p>
            <a:pPr marL="684213" indent="-341313"/>
            <a:r>
              <a:rPr lang="en-US" sz="1400" dirty="0"/>
              <a:t>Indian entity to take necessary approvals from competent authorities wherever applicable</a:t>
            </a:r>
          </a:p>
        </p:txBody>
      </p:sp>
    </p:spTree>
    <p:extLst>
      <p:ext uri="{BB962C8B-B14F-4D97-AF65-F5344CB8AC3E}">
        <p14:creationId xmlns:p14="http://schemas.microsoft.com/office/powerpoint/2010/main" val="296868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831300"/>
          </a:xfrm>
        </p:spPr>
        <p:txBody>
          <a:bodyPr/>
          <a:lstStyle/>
          <a:p>
            <a:pPr algn="ctr"/>
            <a:r>
              <a:rPr lang="en-US" sz="3200" b="1" dirty="0"/>
              <a:t>Financial Commitment other than ODI by an Indian Entity</a:t>
            </a:r>
          </a:p>
        </p:txBody>
      </p:sp>
      <p:sp>
        <p:nvSpPr>
          <p:cNvPr id="5" name="Text Placeholder 2">
            <a:extLst>
              <a:ext uri="{FF2B5EF4-FFF2-40B4-BE49-F238E27FC236}">
                <a16:creationId xmlns:a16="http://schemas.microsoft.com/office/drawing/2014/main" id="{0C6DD4E4-D0A3-9197-643C-4295FB6FFD3F}"/>
              </a:ext>
            </a:extLst>
          </p:cNvPr>
          <p:cNvSpPr>
            <a:spLocks noGrp="1"/>
          </p:cNvSpPr>
          <p:nvPr>
            <p:ph type="body" idx="1"/>
          </p:nvPr>
        </p:nvSpPr>
        <p:spPr>
          <a:xfrm>
            <a:off x="311700" y="845976"/>
            <a:ext cx="8520600" cy="4055705"/>
          </a:xfrm>
        </p:spPr>
        <p:txBody>
          <a:bodyPr/>
          <a:lstStyle/>
          <a:p>
            <a:pPr marL="114300" indent="0">
              <a:buNone/>
            </a:pPr>
            <a:r>
              <a:rPr lang="en-US" b="1" dirty="0"/>
              <a:t>Common conditions </a:t>
            </a:r>
            <a:r>
              <a:rPr lang="en-US" dirty="0"/>
              <a:t>of Debt &amp; Non – fund based facilities</a:t>
            </a:r>
          </a:p>
          <a:p>
            <a:pPr marL="114300" indent="0">
              <a:buNone/>
            </a:pPr>
            <a:endParaRPr lang="en-US" dirty="0"/>
          </a:p>
          <a:p>
            <a:r>
              <a:rPr lang="en-US" dirty="0"/>
              <a:t>Indian entity is eligible to make ODI</a:t>
            </a:r>
          </a:p>
          <a:p>
            <a:r>
              <a:rPr lang="en-US" dirty="0"/>
              <a:t>It has made ODI</a:t>
            </a:r>
          </a:p>
          <a:p>
            <a:r>
              <a:rPr lang="en-US" dirty="0"/>
              <a:t>It has taken control</a:t>
            </a:r>
          </a:p>
          <a:p>
            <a:pPr marL="114300" indent="0">
              <a:buNone/>
            </a:pPr>
            <a:endParaRPr lang="en-US" dirty="0"/>
          </a:p>
          <a:p>
            <a:pPr marL="114300" indent="0">
              <a:buNone/>
            </a:pPr>
            <a:r>
              <a:rPr lang="en-US" dirty="0"/>
              <a:t>Financial Commitment by way of </a:t>
            </a:r>
            <a:r>
              <a:rPr lang="en-US" b="1" dirty="0"/>
              <a:t>Debt</a:t>
            </a:r>
          </a:p>
          <a:p>
            <a:pPr marL="114300" indent="0">
              <a:buNone/>
            </a:pPr>
            <a:endParaRPr lang="en-US" dirty="0"/>
          </a:p>
          <a:p>
            <a:r>
              <a:rPr lang="en-US" dirty="0"/>
              <a:t>May lend or invest in Debt Instruments</a:t>
            </a:r>
          </a:p>
          <a:p>
            <a:r>
              <a:rPr lang="en-US" dirty="0"/>
              <a:t>Transaction to be backed by loan agreement</a:t>
            </a:r>
          </a:p>
          <a:p>
            <a:r>
              <a:rPr lang="en-US" dirty="0"/>
              <a:t>Rate of interest to be charged at ALP (ALP means transaction between parties as if they were unrelated)</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94154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831300"/>
          </a:xfrm>
        </p:spPr>
        <p:txBody>
          <a:bodyPr/>
          <a:lstStyle/>
          <a:p>
            <a:pPr algn="ctr"/>
            <a:r>
              <a:rPr lang="en-US" sz="3200" b="1" dirty="0"/>
              <a:t>Financial Commitment other than ODI by an Indian Entity</a:t>
            </a:r>
          </a:p>
        </p:txBody>
      </p:sp>
      <p:sp>
        <p:nvSpPr>
          <p:cNvPr id="5" name="Text Placeholder 2">
            <a:extLst>
              <a:ext uri="{FF2B5EF4-FFF2-40B4-BE49-F238E27FC236}">
                <a16:creationId xmlns:a16="http://schemas.microsoft.com/office/drawing/2014/main" id="{0C6DD4E4-D0A3-9197-643C-4295FB6FFD3F}"/>
              </a:ext>
            </a:extLst>
          </p:cNvPr>
          <p:cNvSpPr>
            <a:spLocks noGrp="1"/>
          </p:cNvSpPr>
          <p:nvPr>
            <p:ph type="body" idx="1"/>
          </p:nvPr>
        </p:nvSpPr>
        <p:spPr>
          <a:xfrm>
            <a:off x="311700" y="717949"/>
            <a:ext cx="8520600" cy="4055705"/>
          </a:xfrm>
        </p:spPr>
        <p:txBody>
          <a:bodyPr/>
          <a:lstStyle/>
          <a:p>
            <a:pPr marL="114300" indent="0">
              <a:buNone/>
            </a:pPr>
            <a:r>
              <a:rPr lang="en-US" sz="1400" dirty="0"/>
              <a:t>Financial Commitment by way of </a:t>
            </a:r>
            <a:r>
              <a:rPr lang="en-US" sz="1400" b="1" dirty="0"/>
              <a:t>Guarantee</a:t>
            </a:r>
          </a:p>
          <a:p>
            <a:r>
              <a:rPr lang="en-US" sz="1400" dirty="0"/>
              <a:t>Guarantee to Foreign Entity or any of the SDS is allowed</a:t>
            </a:r>
          </a:p>
          <a:p>
            <a:r>
              <a:rPr lang="en-US" sz="1400" dirty="0"/>
              <a:t>IE must have obtained control in SDS through the Foreign Entity</a:t>
            </a:r>
          </a:p>
          <a:p>
            <a:r>
              <a:rPr lang="en-US" sz="1400" dirty="0"/>
              <a:t>Guarantees allowed</a:t>
            </a:r>
          </a:p>
          <a:p>
            <a:pPr lvl="1" indent="-230188">
              <a:spcBef>
                <a:spcPts val="0"/>
              </a:spcBef>
            </a:pPr>
            <a:r>
              <a:rPr lang="en-US" sz="1200" dirty="0"/>
              <a:t>Corporate or performance guarantee by IE</a:t>
            </a:r>
          </a:p>
          <a:p>
            <a:pPr lvl="1" indent="-230188">
              <a:spcBef>
                <a:spcPts val="0"/>
              </a:spcBef>
            </a:pPr>
            <a:r>
              <a:rPr lang="en-US" sz="1200" dirty="0"/>
              <a:t>Corporate or performance guarantee by holding of IE if holding owns at least 51% stake in IE or by subsidiary of IR if IE owns at least 51% in the subsidiary</a:t>
            </a:r>
          </a:p>
          <a:p>
            <a:pPr lvl="2" indent="-230188">
              <a:spcBef>
                <a:spcPts val="0"/>
              </a:spcBef>
            </a:pPr>
            <a:r>
              <a:rPr lang="en-US" sz="1200" dirty="0"/>
              <a:t>To be counted in FC limit of such holding or subsidiary</a:t>
            </a:r>
          </a:p>
          <a:p>
            <a:pPr lvl="2" indent="-230188">
              <a:spcBef>
                <a:spcPts val="0"/>
              </a:spcBef>
            </a:pPr>
            <a:r>
              <a:rPr lang="en-US" sz="1200" dirty="0"/>
              <a:t>Allowed only if such a subsidiary or holding is eligible to do ODI</a:t>
            </a:r>
          </a:p>
          <a:p>
            <a:pPr lvl="2" indent="-230188">
              <a:spcBef>
                <a:spcPts val="0"/>
              </a:spcBef>
            </a:pPr>
            <a:r>
              <a:rPr lang="en-US" sz="1200" dirty="0"/>
              <a:t>Reporting to be done by such a holding or subsidiary</a:t>
            </a:r>
          </a:p>
          <a:p>
            <a:pPr lvl="2" indent="-230188">
              <a:spcBef>
                <a:spcPts val="0"/>
              </a:spcBef>
            </a:pPr>
            <a:r>
              <a:rPr lang="en-US" sz="1200" dirty="0"/>
              <a:t>Any fund based exposure of holding/subsidiary to &amp; from IE to be reduced from the NW of such holding/subsidiary</a:t>
            </a:r>
          </a:p>
          <a:p>
            <a:pPr lvl="1"/>
            <a:r>
              <a:rPr lang="en-US" sz="1200" dirty="0"/>
              <a:t>Personal Guarantee by resident individual promoter of IE</a:t>
            </a:r>
          </a:p>
          <a:p>
            <a:pPr lvl="2" indent="-230188">
              <a:spcBef>
                <a:spcPts val="0"/>
              </a:spcBef>
            </a:pPr>
            <a:r>
              <a:rPr lang="en-US" sz="1200" dirty="0"/>
              <a:t>To be counted in the FC limit of the IE</a:t>
            </a:r>
          </a:p>
          <a:p>
            <a:pPr lvl="2" indent="-230188">
              <a:spcBef>
                <a:spcPts val="0"/>
              </a:spcBef>
            </a:pPr>
            <a:r>
              <a:rPr lang="en-US" sz="1200" dirty="0"/>
              <a:t>To be reported by IE</a:t>
            </a:r>
          </a:p>
          <a:p>
            <a:r>
              <a:rPr lang="en-US" sz="1400" dirty="0"/>
              <a:t>Guarantee not to be open ended </a:t>
            </a:r>
            <a:r>
              <a:rPr lang="en-US" sz="1400" b="1" dirty="0"/>
              <a:t>(Validity period and amount to be specified)</a:t>
            </a:r>
          </a:p>
          <a:p>
            <a:r>
              <a:rPr lang="en-US" sz="1400" dirty="0"/>
              <a:t>Guarantee given by more than one IE – 100% of the Guarantee to be considered while calculating individual limits of each of such Indian Entities.</a:t>
            </a:r>
          </a:p>
          <a:p>
            <a:pPr marL="114300" indent="0">
              <a:buNone/>
            </a:pPr>
            <a:endParaRPr lang="en-US" dirty="0"/>
          </a:p>
        </p:txBody>
      </p:sp>
    </p:spTree>
    <p:extLst>
      <p:ext uri="{BB962C8B-B14F-4D97-AF65-F5344CB8AC3E}">
        <p14:creationId xmlns:p14="http://schemas.microsoft.com/office/powerpoint/2010/main" val="4260946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831300"/>
          </a:xfrm>
        </p:spPr>
        <p:txBody>
          <a:bodyPr/>
          <a:lstStyle/>
          <a:p>
            <a:pPr algn="ctr"/>
            <a:r>
              <a:rPr lang="en-US" sz="3200" b="1" dirty="0"/>
              <a:t>Financial Commitment other than ODI by an Indian Entity</a:t>
            </a:r>
          </a:p>
        </p:txBody>
      </p:sp>
      <p:sp>
        <p:nvSpPr>
          <p:cNvPr id="5" name="Text Placeholder 2">
            <a:extLst>
              <a:ext uri="{FF2B5EF4-FFF2-40B4-BE49-F238E27FC236}">
                <a16:creationId xmlns:a16="http://schemas.microsoft.com/office/drawing/2014/main" id="{0C6DD4E4-D0A3-9197-643C-4295FB6FFD3F}"/>
              </a:ext>
            </a:extLst>
          </p:cNvPr>
          <p:cNvSpPr>
            <a:spLocks noGrp="1"/>
          </p:cNvSpPr>
          <p:nvPr>
            <p:ph type="body" idx="1"/>
          </p:nvPr>
        </p:nvSpPr>
        <p:spPr>
          <a:xfrm>
            <a:off x="311700" y="717949"/>
            <a:ext cx="8520600" cy="4055705"/>
          </a:xfrm>
        </p:spPr>
        <p:txBody>
          <a:bodyPr/>
          <a:lstStyle/>
          <a:p>
            <a:pPr marL="114300" indent="0">
              <a:buNone/>
            </a:pPr>
            <a:endParaRPr lang="en-US" sz="1400" dirty="0"/>
          </a:p>
          <a:p>
            <a:pPr marL="114300" indent="0">
              <a:buNone/>
            </a:pPr>
            <a:r>
              <a:rPr lang="en-US" sz="1400" dirty="0"/>
              <a:t>Financial Commitment by way of </a:t>
            </a:r>
            <a:r>
              <a:rPr lang="en-US" sz="1400" b="1" dirty="0"/>
              <a:t>Guarantee</a:t>
            </a:r>
          </a:p>
          <a:p>
            <a:r>
              <a:rPr lang="en-US" sz="1400" dirty="0"/>
              <a:t>Guarantee not to be open ended </a:t>
            </a:r>
            <a:r>
              <a:rPr lang="en-US" sz="1400" b="1" dirty="0"/>
              <a:t>(Validity period and amount to be specified)</a:t>
            </a:r>
          </a:p>
          <a:p>
            <a:r>
              <a:rPr lang="en-US" sz="1400" dirty="0"/>
              <a:t>Guarantee given by more than one IE – 100% of the Guarantee to be considered while calculating individual limits of each of such Indian Entities.</a:t>
            </a:r>
          </a:p>
          <a:p>
            <a:r>
              <a:rPr lang="en-US" sz="1400" dirty="0"/>
              <a:t>Only 50% of performance guarantee is to be considered while calculating financial commitment of IE</a:t>
            </a:r>
          </a:p>
          <a:p>
            <a:r>
              <a:rPr lang="en-US" sz="1400" dirty="0"/>
              <a:t>Rollover of the guarantee is to be reported</a:t>
            </a:r>
          </a:p>
          <a:p>
            <a:r>
              <a:rPr lang="en-US" sz="1400" dirty="0"/>
              <a:t>Amount invoked</a:t>
            </a:r>
          </a:p>
          <a:p>
            <a:pPr lvl="1" indent="-230188">
              <a:spcBef>
                <a:spcPts val="0"/>
              </a:spcBef>
            </a:pPr>
            <a:r>
              <a:rPr lang="en-US" sz="1200" dirty="0"/>
              <a:t>No more a non – fund based facility. To be treated as a Debt to FE.</a:t>
            </a:r>
          </a:p>
          <a:p>
            <a:pPr lvl="1" indent="-230188">
              <a:spcBef>
                <a:spcPts val="0"/>
              </a:spcBef>
            </a:pPr>
            <a:r>
              <a:rPr lang="en-US" sz="1200" dirty="0"/>
              <a:t>Invocation to be reported</a:t>
            </a:r>
          </a:p>
          <a:p>
            <a:pPr lvl="1" indent="-230188">
              <a:spcBef>
                <a:spcPts val="0"/>
              </a:spcBef>
            </a:pPr>
            <a:endParaRPr lang="en-US" sz="1200" dirty="0"/>
          </a:p>
          <a:p>
            <a:pPr lvl="1" indent="-230188">
              <a:spcBef>
                <a:spcPts val="0"/>
              </a:spcBef>
            </a:pPr>
            <a:endParaRPr lang="en-US" sz="1200" dirty="0"/>
          </a:p>
          <a:p>
            <a:pPr marL="684212" lvl="1" indent="0">
              <a:spcBef>
                <a:spcPts val="0"/>
              </a:spcBef>
              <a:buNone/>
            </a:pPr>
            <a:endParaRPr lang="en-US" sz="1200" dirty="0"/>
          </a:p>
        </p:txBody>
      </p:sp>
    </p:spTree>
    <p:extLst>
      <p:ext uri="{BB962C8B-B14F-4D97-AF65-F5344CB8AC3E}">
        <p14:creationId xmlns:p14="http://schemas.microsoft.com/office/powerpoint/2010/main" val="2989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522514"/>
          </a:xfrm>
        </p:spPr>
        <p:txBody>
          <a:bodyPr/>
          <a:lstStyle/>
          <a:p>
            <a:pPr algn="ctr"/>
            <a:r>
              <a:rPr lang="en-US" sz="3200" b="1" dirty="0"/>
              <a:t>Financial Commitment other than ODI by an Indian Entity</a:t>
            </a:r>
          </a:p>
        </p:txBody>
      </p:sp>
      <p:sp>
        <p:nvSpPr>
          <p:cNvPr id="5" name="Text Placeholder 2">
            <a:extLst>
              <a:ext uri="{FF2B5EF4-FFF2-40B4-BE49-F238E27FC236}">
                <a16:creationId xmlns:a16="http://schemas.microsoft.com/office/drawing/2014/main" id="{0C6DD4E4-D0A3-9197-643C-4295FB6FFD3F}"/>
              </a:ext>
            </a:extLst>
          </p:cNvPr>
          <p:cNvSpPr>
            <a:spLocks noGrp="1"/>
          </p:cNvSpPr>
          <p:nvPr>
            <p:ph type="body" idx="1"/>
          </p:nvPr>
        </p:nvSpPr>
        <p:spPr>
          <a:xfrm>
            <a:off x="311700" y="385665"/>
            <a:ext cx="8520600" cy="4572000"/>
          </a:xfrm>
        </p:spPr>
        <p:txBody>
          <a:bodyPr/>
          <a:lstStyle/>
          <a:p>
            <a:pPr marL="114300" indent="0">
              <a:buNone/>
            </a:pPr>
            <a:r>
              <a:rPr lang="en-US" sz="1400" dirty="0"/>
              <a:t>Financial Commitment by way of </a:t>
            </a:r>
            <a:r>
              <a:rPr lang="en-US" sz="1400" b="1" dirty="0"/>
              <a:t>Pledge or Charge</a:t>
            </a:r>
          </a:p>
          <a:p>
            <a:r>
              <a:rPr lang="en-US" sz="1400" dirty="0"/>
              <a:t>Allowed only if Indian Entity has made ODI by way of investment in equity capital</a:t>
            </a:r>
          </a:p>
          <a:p>
            <a:r>
              <a:rPr lang="en-US" sz="1400" dirty="0"/>
              <a:t>What can be pledged or on what the charge can be created</a:t>
            </a:r>
          </a:p>
          <a:p>
            <a:pPr lvl="1" indent="-230188">
              <a:spcBef>
                <a:spcPts val="0"/>
              </a:spcBef>
            </a:pPr>
            <a:r>
              <a:rPr lang="en-US" sz="1200" dirty="0"/>
              <a:t>Pledge Equity Capital  of FE/SDS</a:t>
            </a:r>
          </a:p>
          <a:p>
            <a:pPr lvl="1" indent="-230188">
              <a:spcBef>
                <a:spcPts val="0"/>
              </a:spcBef>
            </a:pPr>
            <a:r>
              <a:rPr lang="en-US" sz="1200" dirty="0"/>
              <a:t>Charge on its assets or assets of its group/associate company, promoter and director</a:t>
            </a:r>
          </a:p>
          <a:p>
            <a:pPr lvl="1" indent="-230188">
              <a:spcBef>
                <a:spcPts val="0"/>
              </a:spcBef>
            </a:pPr>
            <a:r>
              <a:rPr lang="en-US" sz="1200" dirty="0"/>
              <a:t>Charge on assets of the FE/SDS  </a:t>
            </a:r>
          </a:p>
          <a:p>
            <a:r>
              <a:rPr lang="en-US" sz="1400" dirty="0"/>
              <a:t>To whose </a:t>
            </a:r>
            <a:r>
              <a:rPr lang="en-US" sz="1400" dirty="0" err="1"/>
              <a:t>favour</a:t>
            </a:r>
            <a:r>
              <a:rPr lang="en-US" sz="1400" dirty="0"/>
              <a:t>?</a:t>
            </a:r>
          </a:p>
          <a:p>
            <a:pPr lvl="1">
              <a:spcBef>
                <a:spcPts val="0"/>
              </a:spcBef>
            </a:pPr>
            <a:r>
              <a:rPr lang="en-US" sz="1100" dirty="0"/>
              <a:t>AD Bank/ Public Financial Institution in India</a:t>
            </a:r>
          </a:p>
          <a:p>
            <a:pPr lvl="1">
              <a:spcBef>
                <a:spcPts val="0"/>
              </a:spcBef>
            </a:pPr>
            <a:r>
              <a:rPr lang="en-US" sz="1100" dirty="0"/>
              <a:t>Overseas Lender</a:t>
            </a:r>
          </a:p>
          <a:p>
            <a:pPr lvl="1">
              <a:spcBef>
                <a:spcPts val="0"/>
              </a:spcBef>
            </a:pPr>
            <a:r>
              <a:rPr lang="en-US" sz="1100" dirty="0"/>
              <a:t>Debenture Trustee registered with SEBI</a:t>
            </a:r>
          </a:p>
          <a:p>
            <a:pPr lvl="2">
              <a:spcBef>
                <a:spcPts val="0"/>
              </a:spcBef>
            </a:pPr>
            <a:r>
              <a:rPr lang="en-US" sz="1100" dirty="0"/>
              <a:t>Pledge of Equity Capital of Foreign Entity/ SDS is allowed</a:t>
            </a:r>
          </a:p>
          <a:p>
            <a:pPr lvl="2">
              <a:spcBef>
                <a:spcPts val="0"/>
              </a:spcBef>
            </a:pPr>
            <a:r>
              <a:rPr lang="en-US" sz="1100" dirty="0"/>
              <a:t>Assets of Foreign Entity/ SDS is allowed</a:t>
            </a:r>
          </a:p>
          <a:p>
            <a:pPr lvl="2">
              <a:spcBef>
                <a:spcPts val="0"/>
              </a:spcBef>
            </a:pPr>
            <a:r>
              <a:rPr lang="en-US" sz="1100" dirty="0"/>
              <a:t>Only fund based facilities for Indian Entity is allowed, hence, not to be counted in financial commitment</a:t>
            </a:r>
          </a:p>
          <a:p>
            <a:r>
              <a:rPr lang="en-US" sz="1500" dirty="0"/>
              <a:t>Amount reckoned towards Financial Commitment</a:t>
            </a:r>
          </a:p>
          <a:p>
            <a:pPr lvl="1">
              <a:spcBef>
                <a:spcPts val="0"/>
              </a:spcBef>
            </a:pPr>
            <a:r>
              <a:rPr lang="en-US" sz="1100" dirty="0"/>
              <a:t>Only fund, non-fund based facilities for FE/ its SDS is to be reckoned while calculating Financial Commitment</a:t>
            </a:r>
          </a:p>
          <a:p>
            <a:pPr lvl="1">
              <a:spcBef>
                <a:spcPts val="0"/>
              </a:spcBef>
            </a:pPr>
            <a:r>
              <a:rPr lang="en-US" sz="1100" dirty="0"/>
              <a:t>Value of charge or amount of FC, whichever is less is to be reckoned for calculating FC</a:t>
            </a:r>
          </a:p>
          <a:p>
            <a:r>
              <a:rPr lang="en-US" sz="1500" dirty="0"/>
              <a:t>Certain additional terms and conditions</a:t>
            </a:r>
          </a:p>
          <a:p>
            <a:pPr lvl="1">
              <a:spcBef>
                <a:spcPts val="0"/>
              </a:spcBef>
            </a:pPr>
            <a:r>
              <a:rPr lang="en-US" sz="1100" dirty="0"/>
              <a:t>Period of charge – Co-terminus with the period of facility</a:t>
            </a:r>
          </a:p>
          <a:p>
            <a:pPr lvl="1">
              <a:spcBef>
                <a:spcPts val="0"/>
              </a:spcBef>
            </a:pPr>
            <a:r>
              <a:rPr lang="en-US" sz="1100" dirty="0"/>
              <a:t>Enforcement of pledge/ charge</a:t>
            </a:r>
          </a:p>
          <a:p>
            <a:pPr lvl="1">
              <a:spcBef>
                <a:spcPts val="0"/>
              </a:spcBef>
            </a:pPr>
            <a:r>
              <a:rPr lang="en-US" sz="1100" dirty="0"/>
              <a:t>Not to be securitized asset</a:t>
            </a:r>
          </a:p>
          <a:p>
            <a:pPr lvl="1">
              <a:spcBef>
                <a:spcPts val="0"/>
              </a:spcBef>
            </a:pPr>
            <a:r>
              <a:rPr lang="en-US" sz="1100" dirty="0"/>
              <a:t>Compliance with NDI Rules, 2019</a:t>
            </a:r>
          </a:p>
          <a:p>
            <a:pPr lvl="1"/>
            <a:endParaRPr lang="en-US" sz="1100" dirty="0"/>
          </a:p>
        </p:txBody>
      </p:sp>
    </p:spTree>
    <p:extLst>
      <p:ext uri="{BB962C8B-B14F-4D97-AF65-F5344CB8AC3E}">
        <p14:creationId xmlns:p14="http://schemas.microsoft.com/office/powerpoint/2010/main" val="771081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56358"/>
            <a:ext cx="8520600" cy="522514"/>
          </a:xfrm>
        </p:spPr>
        <p:txBody>
          <a:bodyPr/>
          <a:lstStyle/>
          <a:p>
            <a:pPr algn="ctr"/>
            <a:r>
              <a:rPr lang="en-US" sz="3200" b="1" dirty="0"/>
              <a:t>Financial Commitment by Indian Entity – Gen. Conditions</a:t>
            </a:r>
          </a:p>
        </p:txBody>
      </p:sp>
      <p:sp>
        <p:nvSpPr>
          <p:cNvPr id="5" name="Text Placeholder 2">
            <a:extLst>
              <a:ext uri="{FF2B5EF4-FFF2-40B4-BE49-F238E27FC236}">
                <a16:creationId xmlns:a16="http://schemas.microsoft.com/office/drawing/2014/main" id="{0C6DD4E4-D0A3-9197-643C-4295FB6FFD3F}"/>
              </a:ext>
            </a:extLst>
          </p:cNvPr>
          <p:cNvSpPr>
            <a:spLocks noGrp="1"/>
          </p:cNvSpPr>
          <p:nvPr>
            <p:ph type="body" idx="1"/>
          </p:nvPr>
        </p:nvSpPr>
        <p:spPr>
          <a:xfrm>
            <a:off x="311700" y="597159"/>
            <a:ext cx="8520600" cy="4360506"/>
          </a:xfrm>
        </p:spPr>
        <p:txBody>
          <a:bodyPr/>
          <a:lstStyle/>
          <a:p>
            <a:r>
              <a:rPr lang="en-US" sz="1400" i="1" dirty="0" err="1"/>
              <a:t>Bonafide</a:t>
            </a:r>
            <a:r>
              <a:rPr lang="en-US" sz="1400" i="1" dirty="0"/>
              <a:t> </a:t>
            </a:r>
            <a:r>
              <a:rPr lang="en-US" sz="1400" dirty="0"/>
              <a:t>Business Activity</a:t>
            </a:r>
          </a:p>
          <a:p>
            <a:r>
              <a:rPr lang="en-US" sz="1400" dirty="0"/>
              <a:t>No Objection Certificate from respective </a:t>
            </a:r>
            <a:r>
              <a:rPr lang="en-US" sz="1400" dirty="0" err="1"/>
              <a:t>institutins</a:t>
            </a:r>
            <a:endParaRPr lang="en-US" sz="1400" dirty="0"/>
          </a:p>
          <a:p>
            <a:pPr lvl="1">
              <a:spcBef>
                <a:spcPts val="0"/>
              </a:spcBef>
            </a:pPr>
            <a:r>
              <a:rPr lang="en-US" sz="1100" dirty="0"/>
              <a:t>Indian Entity which has an NPA Account/ </a:t>
            </a:r>
            <a:r>
              <a:rPr lang="en-US" sz="1100" dirty="0" err="1"/>
              <a:t>wilful</a:t>
            </a:r>
            <a:r>
              <a:rPr lang="en-US" sz="1100" dirty="0"/>
              <a:t> defaulter/ under investigation by a financial services regulator or investigative agency in India</a:t>
            </a:r>
          </a:p>
          <a:p>
            <a:pPr lvl="1">
              <a:spcBef>
                <a:spcPts val="0"/>
              </a:spcBef>
            </a:pPr>
            <a:r>
              <a:rPr lang="en-US" sz="1100" dirty="0"/>
              <a:t>If concerned institution fails to furnish NOC within 60 days from the date of application - </a:t>
            </a:r>
            <a:r>
              <a:rPr lang="en-US" sz="1100" b="1" dirty="0"/>
              <a:t>assume that there is No Objection</a:t>
            </a:r>
          </a:p>
          <a:p>
            <a:r>
              <a:rPr lang="en-US" sz="1400" dirty="0"/>
              <a:t>Financial Commitment should not exceed 400% of NW or USD 1 billion (FY), whichever is lower</a:t>
            </a:r>
          </a:p>
          <a:p>
            <a:pPr lvl="1">
              <a:spcBef>
                <a:spcPts val="0"/>
              </a:spcBef>
            </a:pPr>
            <a:r>
              <a:rPr lang="en-US" sz="1100" dirty="0"/>
              <a:t>100% of the amount of equity capital</a:t>
            </a:r>
          </a:p>
          <a:p>
            <a:pPr lvl="1">
              <a:spcBef>
                <a:spcPts val="0"/>
              </a:spcBef>
            </a:pPr>
            <a:r>
              <a:rPr lang="en-US" sz="1100" dirty="0"/>
              <a:t>100% of the amount of other preference shares</a:t>
            </a:r>
          </a:p>
          <a:p>
            <a:pPr lvl="1">
              <a:spcBef>
                <a:spcPts val="0"/>
              </a:spcBef>
            </a:pPr>
            <a:r>
              <a:rPr lang="en-US" sz="1100" dirty="0"/>
              <a:t>100% of the amount of loan</a:t>
            </a:r>
          </a:p>
          <a:p>
            <a:pPr lvl="1">
              <a:spcBef>
                <a:spcPts val="0"/>
              </a:spcBef>
            </a:pPr>
            <a:r>
              <a:rPr lang="en-US" sz="1100" dirty="0"/>
              <a:t>100% of the amount of guarantee (other than performance guarantee) issued by IP</a:t>
            </a:r>
          </a:p>
          <a:p>
            <a:pPr lvl="1">
              <a:spcBef>
                <a:spcPts val="0"/>
              </a:spcBef>
            </a:pPr>
            <a:r>
              <a:rPr lang="en-US" sz="1100" dirty="0"/>
              <a:t>100% of the amount of bank guarantee issued by a resident bank</a:t>
            </a:r>
          </a:p>
          <a:p>
            <a:pPr lvl="1">
              <a:spcBef>
                <a:spcPts val="0"/>
              </a:spcBef>
            </a:pPr>
            <a:r>
              <a:rPr lang="en-US" sz="1100" dirty="0"/>
              <a:t>50% of the amount of performance guarantee issued by IP</a:t>
            </a:r>
          </a:p>
          <a:p>
            <a:pPr lvl="1">
              <a:spcBef>
                <a:spcPts val="0"/>
              </a:spcBef>
            </a:pPr>
            <a:r>
              <a:rPr lang="en-US" sz="1100" dirty="0"/>
              <a:t>Money invested from EEFC or using ADR/GDR Proceeds or </a:t>
            </a:r>
            <a:r>
              <a:rPr lang="en-US" sz="1100" b="1" dirty="0"/>
              <a:t>shall be counted </a:t>
            </a:r>
            <a:r>
              <a:rPr lang="en-US" sz="1100" dirty="0"/>
              <a:t>while calculating FC</a:t>
            </a:r>
          </a:p>
          <a:p>
            <a:pPr lvl="1">
              <a:spcBef>
                <a:spcPts val="0"/>
              </a:spcBef>
            </a:pPr>
            <a:r>
              <a:rPr lang="en-US" sz="1100" dirty="0"/>
              <a:t>Capitalization of Retained Earnings </a:t>
            </a:r>
            <a:r>
              <a:rPr lang="en-US" sz="1100" b="1" dirty="0"/>
              <a:t>shall not be reckoned</a:t>
            </a:r>
            <a:r>
              <a:rPr lang="en-US" sz="1100" dirty="0"/>
              <a:t> while calculating FC</a:t>
            </a:r>
          </a:p>
          <a:p>
            <a:r>
              <a:rPr lang="en-US" sz="1500" dirty="0"/>
              <a:t>Last audited balance sheet means audited BS as on date not exceeding 18 months preceding the date of transaction</a:t>
            </a:r>
          </a:p>
          <a:p>
            <a:r>
              <a:rPr lang="en-US" sz="1500" dirty="0"/>
              <a:t>Conditions pertaining to transfer, pricing guidelines, restructuring, layering are to be complied with</a:t>
            </a:r>
          </a:p>
          <a:p>
            <a:pPr lvl="1"/>
            <a:endParaRPr lang="en-US" sz="1000" dirty="0"/>
          </a:p>
          <a:p>
            <a:pPr lvl="1">
              <a:spcBef>
                <a:spcPts val="0"/>
              </a:spcBef>
            </a:pPr>
            <a:endParaRPr lang="en-US" sz="1100" dirty="0"/>
          </a:p>
          <a:p>
            <a:pPr lvl="1"/>
            <a:endParaRPr lang="en-US" sz="1100" dirty="0"/>
          </a:p>
        </p:txBody>
      </p:sp>
    </p:spTree>
    <p:extLst>
      <p:ext uri="{BB962C8B-B14F-4D97-AF65-F5344CB8AC3E}">
        <p14:creationId xmlns:p14="http://schemas.microsoft.com/office/powerpoint/2010/main" val="114125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999029" y="0"/>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ECR – History – Spirit of Time</a:t>
            </a:r>
            <a:endParaRPr b="1" dirty="0"/>
          </a:p>
          <a:p>
            <a:pPr marL="0" lvl="0" indent="0" algn="l" rtl="0">
              <a:lnSpc>
                <a:spcPct val="100000"/>
              </a:lnSpc>
              <a:spcBef>
                <a:spcPts val="0"/>
              </a:spcBef>
              <a:spcAft>
                <a:spcPts val="0"/>
              </a:spcAft>
              <a:buSzPts val="2400"/>
              <a:buNone/>
            </a:pPr>
            <a:endParaRPr dirty="0"/>
          </a:p>
        </p:txBody>
      </p:sp>
      <p:sp>
        <p:nvSpPr>
          <p:cNvPr id="87" name="Google Shape;87;p4"/>
          <p:cNvSpPr txBox="1">
            <a:spLocks noGrp="1"/>
          </p:cNvSpPr>
          <p:nvPr>
            <p:ph type="body" idx="1"/>
          </p:nvPr>
        </p:nvSpPr>
        <p:spPr>
          <a:xfrm>
            <a:off x="351691" y="914400"/>
            <a:ext cx="8461717" cy="3945617"/>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en-GB" sz="1900" dirty="0">
                <a:latin typeface="Open Sans" panose="020B0604020202020204" charset="0"/>
                <a:ea typeface="Open Sans" panose="020B0604020202020204" charset="0"/>
                <a:cs typeface="Open Sans" panose="020B0604020202020204" charset="0"/>
              </a:rPr>
              <a:t>ECR did not exist before WWI</a:t>
            </a:r>
          </a:p>
          <a:p>
            <a:pPr marL="457200" lvl="0" indent="-342900" algn="just" rtl="0">
              <a:lnSpc>
                <a:spcPct val="115000"/>
              </a:lnSpc>
              <a:spcBef>
                <a:spcPts val="0"/>
              </a:spcBef>
              <a:spcAft>
                <a:spcPts val="0"/>
              </a:spcAft>
              <a:buSzPts val="1800"/>
              <a:buChar char="➔"/>
            </a:pPr>
            <a:r>
              <a:rPr lang="en-GB" sz="1900" dirty="0">
                <a:latin typeface="Open Sans" panose="020B0604020202020204" charset="0"/>
                <a:ea typeface="Open Sans" panose="020B0604020202020204" charset="0"/>
                <a:cs typeface="Open Sans" panose="020B0604020202020204" charset="0"/>
              </a:rPr>
              <a:t>Time period between WWI &amp; WWII – Countries devised exchange controls</a:t>
            </a:r>
          </a:p>
          <a:p>
            <a:pPr lvl="1" indent="-342900" algn="just">
              <a:spcBef>
                <a:spcPts val="0"/>
              </a:spcBef>
              <a:buSzPts val="1800"/>
              <a:buChar char="➔"/>
            </a:pPr>
            <a:r>
              <a:rPr lang="en-GB" sz="1500" dirty="0">
                <a:latin typeface="Open Sans" panose="020B0604020202020204" charset="0"/>
                <a:ea typeface="Open Sans" panose="020B0604020202020204" charset="0"/>
                <a:cs typeface="Open Sans" panose="020B0604020202020204" charset="0"/>
              </a:rPr>
              <a:t>Sudden Capital flight</a:t>
            </a:r>
          </a:p>
          <a:p>
            <a:pPr lvl="1" indent="-342900" algn="just">
              <a:spcBef>
                <a:spcPts val="0"/>
              </a:spcBef>
              <a:buSzPts val="1800"/>
              <a:buChar char="➔"/>
            </a:pPr>
            <a:r>
              <a:rPr lang="en-GB" sz="1500" dirty="0">
                <a:latin typeface="Open Sans" panose="020B0604020202020204" charset="0"/>
                <a:ea typeface="Open Sans" panose="020B0604020202020204" charset="0"/>
                <a:cs typeface="Open Sans" panose="020B0604020202020204" charset="0"/>
              </a:rPr>
              <a:t>Forex Scarcity</a:t>
            </a:r>
            <a:endParaRPr lang="en-GB" sz="1900" dirty="0">
              <a:latin typeface="Open Sans" panose="020B0604020202020204" charset="0"/>
              <a:ea typeface="Open Sans" panose="020B0604020202020204" charset="0"/>
              <a:cs typeface="Open Sans" panose="020B0604020202020204" charset="0"/>
            </a:endParaRPr>
          </a:p>
          <a:p>
            <a:pPr marL="457200" lvl="0" indent="-342900" algn="just" rtl="0">
              <a:lnSpc>
                <a:spcPct val="115000"/>
              </a:lnSpc>
              <a:spcBef>
                <a:spcPts val="0"/>
              </a:spcBef>
              <a:spcAft>
                <a:spcPts val="0"/>
              </a:spcAft>
              <a:buSzPts val="1800"/>
              <a:buChar char="➔"/>
            </a:pPr>
            <a:r>
              <a:rPr lang="en-GB" sz="1900" dirty="0">
                <a:latin typeface="Open Sans" panose="020B0604020202020204" charset="0"/>
                <a:ea typeface="Open Sans" panose="020B0604020202020204" charset="0"/>
                <a:cs typeface="Open Sans" panose="020B0604020202020204" charset="0"/>
              </a:rPr>
              <a:t>1939 – India part of Sterling Area (British Empire) – ECR for Sterling Area were also applicable to India</a:t>
            </a:r>
          </a:p>
          <a:p>
            <a:pPr marL="457200" lvl="0" indent="-342900" algn="just" rtl="0">
              <a:lnSpc>
                <a:spcPct val="115000"/>
              </a:lnSpc>
              <a:spcBef>
                <a:spcPts val="0"/>
              </a:spcBef>
              <a:spcAft>
                <a:spcPts val="0"/>
              </a:spcAft>
              <a:buSzPts val="1800"/>
              <a:buChar char="➔"/>
            </a:pPr>
            <a:r>
              <a:rPr lang="en-GB" sz="1900" dirty="0">
                <a:latin typeface="Open Sans" panose="020B0604020202020204" charset="0"/>
                <a:ea typeface="Open Sans" panose="020B0604020202020204" charset="0"/>
                <a:cs typeface="Open Sans" panose="020B0604020202020204" charset="0"/>
              </a:rPr>
              <a:t>1944 - </a:t>
            </a:r>
            <a:r>
              <a:rPr lang="en-GB" sz="1900" dirty="0" err="1">
                <a:latin typeface="Open Sans" panose="020B0604020202020204" charset="0"/>
                <a:ea typeface="Open Sans" panose="020B0604020202020204" charset="0"/>
                <a:cs typeface="Open Sans" panose="020B0604020202020204" charset="0"/>
              </a:rPr>
              <a:t>Bretten</a:t>
            </a:r>
            <a:r>
              <a:rPr lang="en-GB" sz="1900" dirty="0">
                <a:latin typeface="Open Sans" panose="020B0604020202020204" charset="0"/>
                <a:ea typeface="Open Sans" panose="020B0604020202020204" charset="0"/>
                <a:cs typeface="Open Sans" panose="020B0604020202020204" charset="0"/>
              </a:rPr>
              <a:t> Woods Agreement and formation of IMF</a:t>
            </a:r>
          </a:p>
          <a:p>
            <a:pPr marL="457200" lvl="0" indent="-342900" algn="just" rtl="0">
              <a:lnSpc>
                <a:spcPct val="115000"/>
              </a:lnSpc>
              <a:spcBef>
                <a:spcPts val="0"/>
              </a:spcBef>
              <a:spcAft>
                <a:spcPts val="0"/>
              </a:spcAft>
              <a:buSzPts val="1800"/>
              <a:buChar char="➔"/>
            </a:pPr>
            <a:r>
              <a:rPr lang="en-GB" sz="1900" dirty="0">
                <a:latin typeface="Open Sans" panose="020B0604020202020204" charset="0"/>
                <a:ea typeface="Open Sans" panose="020B0604020202020204" charset="0"/>
                <a:cs typeface="Open Sans" panose="020B0604020202020204" charset="0"/>
              </a:rPr>
              <a:t>Important Provisions of IMF Agreement related to ECR</a:t>
            </a:r>
          </a:p>
          <a:p>
            <a:pPr lvl="1" indent="-342900" algn="just">
              <a:spcBef>
                <a:spcPts val="0"/>
              </a:spcBef>
              <a:buSzPts val="1800"/>
              <a:buChar char="➔"/>
            </a:pPr>
            <a:r>
              <a:rPr lang="en-GB" sz="1500" dirty="0">
                <a:latin typeface="Open Sans" panose="020B0604020202020204" charset="0"/>
                <a:ea typeface="Open Sans" panose="020B0604020202020204" charset="0"/>
                <a:cs typeface="Open Sans" panose="020B0604020202020204" charset="0"/>
              </a:rPr>
              <a:t>Elimination of ECR - One of the purpose of IMF</a:t>
            </a:r>
          </a:p>
          <a:p>
            <a:pPr lvl="1" indent="-342900" algn="just">
              <a:spcBef>
                <a:spcPts val="0"/>
              </a:spcBef>
              <a:buSzPts val="1800"/>
              <a:buChar char="➔"/>
            </a:pPr>
            <a:r>
              <a:rPr lang="en-US" sz="1500" dirty="0">
                <a:latin typeface="Open Sans" panose="020B0604020202020204" charset="0"/>
                <a:ea typeface="Open Sans" panose="020B0604020202020204" charset="0"/>
                <a:cs typeface="Open Sans" panose="020B0604020202020204" charset="0"/>
              </a:rPr>
              <a:t>Members not to device ECR on Current Account Transaction except in transition period or with prior approval of IMF (Article VIII of IMF Agreement)</a:t>
            </a:r>
          </a:p>
          <a:p>
            <a:pPr lvl="1" indent="-342900" algn="just">
              <a:spcBef>
                <a:spcPts val="0"/>
              </a:spcBef>
              <a:buSzPts val="1800"/>
              <a:buChar char="➔"/>
            </a:pPr>
            <a:r>
              <a:rPr lang="en-US" sz="1500" dirty="0">
                <a:latin typeface="Open Sans" panose="020B0604020202020204" charset="0"/>
                <a:ea typeface="Open Sans" panose="020B0604020202020204" charset="0"/>
                <a:cs typeface="Open Sans" panose="020B0604020202020204" charset="0"/>
              </a:rPr>
              <a:t>Has allowed to device controls over Capital Account Transactions so far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3">
            <a:extLst>
              <a:ext uri="{FF2B5EF4-FFF2-40B4-BE49-F238E27FC236}">
                <a16:creationId xmlns:a16="http://schemas.microsoft.com/office/drawing/2014/main" id="{75E88063-5751-8008-473C-77BD95D0FD76}"/>
              </a:ext>
            </a:extLst>
          </p:cNvPr>
          <p:cNvSpPr>
            <a:spLocks noGrp="1"/>
          </p:cNvSpPr>
          <p:nvPr>
            <p:ph type="title"/>
          </p:nvPr>
        </p:nvSpPr>
        <p:spPr/>
        <p:txBody>
          <a:bodyPr/>
          <a:lstStyle/>
          <a:p>
            <a:r>
              <a:rPr lang="en-US" b="1" dirty="0"/>
              <a:t>Investments other than Financial Commitments by an</a:t>
            </a:r>
            <a:br>
              <a:rPr lang="en-US" b="1" dirty="0"/>
            </a:br>
            <a:r>
              <a:rPr lang="en-US" b="1" dirty="0"/>
              <a:t>Indian Entity</a:t>
            </a:r>
          </a:p>
        </p:txBody>
      </p:sp>
    </p:spTree>
    <p:extLst>
      <p:ext uri="{BB962C8B-B14F-4D97-AF65-F5344CB8AC3E}">
        <p14:creationId xmlns:p14="http://schemas.microsoft.com/office/powerpoint/2010/main" val="1479671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770096" cy="831300"/>
          </a:xfrm>
        </p:spPr>
        <p:txBody>
          <a:bodyPr/>
          <a:lstStyle/>
          <a:p>
            <a:r>
              <a:rPr lang="en-US" sz="4000" b="1" dirty="0"/>
              <a:t>Overseas Portfolio Investment by an Indian Entity</a:t>
            </a:r>
          </a:p>
        </p:txBody>
      </p:sp>
      <p:sp>
        <p:nvSpPr>
          <p:cNvPr id="5" name="Text Placeholder 2">
            <a:extLst>
              <a:ext uri="{FF2B5EF4-FFF2-40B4-BE49-F238E27FC236}">
                <a16:creationId xmlns:a16="http://schemas.microsoft.com/office/drawing/2014/main" id="{0C6DD4E4-D0A3-9197-643C-4295FB6FFD3F}"/>
              </a:ext>
            </a:extLst>
          </p:cNvPr>
          <p:cNvSpPr>
            <a:spLocks noGrp="1"/>
          </p:cNvSpPr>
          <p:nvPr>
            <p:ph type="body" idx="1"/>
          </p:nvPr>
        </p:nvSpPr>
        <p:spPr>
          <a:xfrm>
            <a:off x="311700" y="845976"/>
            <a:ext cx="8520600" cy="4055705"/>
          </a:xfrm>
        </p:spPr>
        <p:txBody>
          <a:bodyPr/>
          <a:lstStyle/>
          <a:p>
            <a:r>
              <a:rPr lang="en-US" dirty="0"/>
              <a:t>Schedule II of OI Rules 2022</a:t>
            </a:r>
          </a:p>
          <a:p>
            <a:r>
              <a:rPr lang="en-US" dirty="0"/>
              <a:t>OPI up to 50% of net worth of Indian entity as on the date of its last audited balance sheet</a:t>
            </a:r>
          </a:p>
          <a:p>
            <a:r>
              <a:rPr lang="en-US" dirty="0"/>
              <a:t>Listed Indian Companies allowed to do OPI by re-investment</a:t>
            </a:r>
          </a:p>
          <a:p>
            <a:r>
              <a:rPr lang="en-US" dirty="0"/>
              <a:t>Unlisted Indian Entities allowed to do OPI only by way of –</a:t>
            </a:r>
          </a:p>
          <a:p>
            <a:pPr lvl="1">
              <a:spcBef>
                <a:spcPts val="0"/>
              </a:spcBef>
            </a:pPr>
            <a:r>
              <a:rPr lang="en-US" dirty="0"/>
              <a:t>Rights or Bonus</a:t>
            </a:r>
          </a:p>
          <a:p>
            <a:pPr lvl="1">
              <a:spcBef>
                <a:spcPts val="0"/>
              </a:spcBef>
            </a:pPr>
            <a:r>
              <a:rPr lang="en-US" dirty="0"/>
              <a:t>Capitalization of amounts due</a:t>
            </a:r>
          </a:p>
          <a:p>
            <a:pPr lvl="1">
              <a:spcBef>
                <a:spcPts val="0"/>
              </a:spcBef>
            </a:pPr>
            <a:r>
              <a:rPr lang="en-US" dirty="0"/>
              <a:t>Swap of securities</a:t>
            </a:r>
          </a:p>
          <a:p>
            <a:pPr lvl="1">
              <a:spcBef>
                <a:spcPts val="0"/>
              </a:spcBef>
            </a:pPr>
            <a:r>
              <a:rPr lang="en-US" dirty="0"/>
              <a:t>Merger, demerger or any scheme of arrangement</a:t>
            </a:r>
          </a:p>
          <a:p>
            <a:pPr lvl="1">
              <a:spcBef>
                <a:spcPts val="0"/>
              </a:spcBef>
            </a:pPr>
            <a:r>
              <a:rPr lang="en-US" dirty="0">
                <a:solidFill>
                  <a:srgbClr val="00B0F0"/>
                </a:solidFill>
              </a:rPr>
              <a:t>OPI by way of remittance of funds is NOT allowed</a:t>
            </a:r>
          </a:p>
          <a:p>
            <a:pPr marL="114300" indent="0">
              <a:buNone/>
            </a:pPr>
            <a:endParaRPr lang="en-US" dirty="0"/>
          </a:p>
        </p:txBody>
      </p:sp>
    </p:spTree>
    <p:extLst>
      <p:ext uri="{BB962C8B-B14F-4D97-AF65-F5344CB8AC3E}">
        <p14:creationId xmlns:p14="http://schemas.microsoft.com/office/powerpoint/2010/main" val="415946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3">
            <a:extLst>
              <a:ext uri="{FF2B5EF4-FFF2-40B4-BE49-F238E27FC236}">
                <a16:creationId xmlns:a16="http://schemas.microsoft.com/office/drawing/2014/main" id="{75E88063-5751-8008-473C-77BD95D0FD76}"/>
              </a:ext>
            </a:extLst>
          </p:cNvPr>
          <p:cNvSpPr>
            <a:spLocks noGrp="1"/>
          </p:cNvSpPr>
          <p:nvPr>
            <p:ph type="title"/>
          </p:nvPr>
        </p:nvSpPr>
        <p:spPr/>
        <p:txBody>
          <a:bodyPr/>
          <a:lstStyle/>
          <a:p>
            <a:r>
              <a:rPr lang="en-US" b="1" dirty="0"/>
              <a:t>Overseas Investments by </a:t>
            </a:r>
            <a:br>
              <a:rPr lang="en-US" b="1" dirty="0"/>
            </a:br>
            <a:r>
              <a:rPr lang="en-US" b="1" dirty="0"/>
              <a:t>Resident Individuals</a:t>
            </a:r>
          </a:p>
        </p:txBody>
      </p:sp>
    </p:spTree>
    <p:extLst>
      <p:ext uri="{BB962C8B-B14F-4D97-AF65-F5344CB8AC3E}">
        <p14:creationId xmlns:p14="http://schemas.microsoft.com/office/powerpoint/2010/main" val="55953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86683"/>
            <a:ext cx="8520600" cy="831300"/>
          </a:xfrm>
        </p:spPr>
        <p:txBody>
          <a:bodyPr/>
          <a:lstStyle/>
          <a:p>
            <a:r>
              <a:rPr lang="en-US" dirty="0"/>
              <a:t>Overseas Investments by Resident Individuals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45976"/>
            <a:ext cx="8520600" cy="4055705"/>
          </a:xfrm>
        </p:spPr>
        <p:txBody>
          <a:bodyPr/>
          <a:lstStyle/>
          <a:p>
            <a:r>
              <a:rPr lang="en-US" dirty="0"/>
              <a:t>ODI and OPI is only allowed</a:t>
            </a:r>
          </a:p>
          <a:p>
            <a:r>
              <a:rPr lang="en-US" dirty="0"/>
              <a:t>Up to LRS Limit – At present USD 250,000 per FY</a:t>
            </a:r>
          </a:p>
          <a:p>
            <a:r>
              <a:rPr lang="en-US" dirty="0"/>
              <a:t>Manner of acquisition of investments</a:t>
            </a:r>
          </a:p>
          <a:p>
            <a:pPr lvl="1">
              <a:spcBef>
                <a:spcPts val="0"/>
              </a:spcBef>
            </a:pPr>
            <a:r>
              <a:rPr lang="en-US" dirty="0"/>
              <a:t>Outward remittance</a:t>
            </a:r>
          </a:p>
          <a:p>
            <a:pPr lvl="1">
              <a:spcBef>
                <a:spcPts val="0"/>
              </a:spcBef>
            </a:pPr>
            <a:r>
              <a:rPr lang="en-US" dirty="0"/>
              <a:t>Capitalization of amounts due</a:t>
            </a:r>
          </a:p>
          <a:p>
            <a:pPr lvl="1">
              <a:spcBef>
                <a:spcPts val="0"/>
              </a:spcBef>
            </a:pPr>
            <a:r>
              <a:rPr lang="en-US" dirty="0"/>
              <a:t>Swap of securities on account of amalgamation, merger or demerger</a:t>
            </a:r>
          </a:p>
          <a:p>
            <a:pPr lvl="1">
              <a:spcBef>
                <a:spcPts val="0"/>
              </a:spcBef>
            </a:pPr>
            <a:r>
              <a:rPr lang="en-US" dirty="0"/>
              <a:t>Rights or Bonus</a:t>
            </a:r>
          </a:p>
          <a:p>
            <a:pPr lvl="1">
              <a:spcBef>
                <a:spcPts val="0"/>
              </a:spcBef>
            </a:pPr>
            <a:r>
              <a:rPr lang="en-US" dirty="0"/>
              <a:t>Gift subject to terms and conditions</a:t>
            </a:r>
          </a:p>
          <a:p>
            <a:pPr lvl="1">
              <a:spcBef>
                <a:spcPts val="0"/>
              </a:spcBef>
            </a:pPr>
            <a:r>
              <a:rPr lang="en-US" dirty="0"/>
              <a:t>Inheritance</a:t>
            </a:r>
          </a:p>
          <a:p>
            <a:pPr lvl="1">
              <a:spcBef>
                <a:spcPts val="0"/>
              </a:spcBef>
            </a:pPr>
            <a:r>
              <a:rPr lang="en-US" dirty="0"/>
              <a:t>Sweat Equity Shares</a:t>
            </a:r>
          </a:p>
          <a:p>
            <a:pPr lvl="1">
              <a:spcBef>
                <a:spcPts val="0"/>
              </a:spcBef>
            </a:pPr>
            <a:r>
              <a:rPr lang="en-US" dirty="0"/>
              <a:t>Qualification shares</a:t>
            </a:r>
          </a:p>
          <a:p>
            <a:pPr lvl="1">
              <a:spcBef>
                <a:spcPts val="0"/>
              </a:spcBef>
            </a:pPr>
            <a:r>
              <a:rPr lang="en-US" dirty="0"/>
              <a:t>ESOP</a:t>
            </a:r>
          </a:p>
          <a:p>
            <a:endParaRPr lang="en-US" dirty="0"/>
          </a:p>
        </p:txBody>
      </p:sp>
    </p:spTree>
    <p:extLst>
      <p:ext uri="{BB962C8B-B14F-4D97-AF65-F5344CB8AC3E}">
        <p14:creationId xmlns:p14="http://schemas.microsoft.com/office/powerpoint/2010/main" val="340448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229753"/>
            <a:ext cx="8520600" cy="604157"/>
          </a:xfrm>
        </p:spPr>
        <p:txBody>
          <a:bodyPr/>
          <a:lstStyle/>
          <a:p>
            <a:r>
              <a:rPr lang="en-US" dirty="0"/>
              <a:t>Overseas Direct Investments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690840"/>
            <a:ext cx="8520600" cy="4080213"/>
          </a:xfrm>
        </p:spPr>
        <p:txBody>
          <a:bodyPr/>
          <a:lstStyle/>
          <a:p>
            <a:r>
              <a:rPr lang="en-US" dirty="0"/>
              <a:t>Only in equity capital</a:t>
            </a:r>
          </a:p>
          <a:p>
            <a:r>
              <a:rPr lang="en-US" dirty="0"/>
              <a:t>Only in operating foreign entity engaged in </a:t>
            </a:r>
            <a:r>
              <a:rPr lang="en-US" i="1" dirty="0" err="1"/>
              <a:t>bonafide</a:t>
            </a:r>
            <a:r>
              <a:rPr lang="en-US" dirty="0"/>
              <a:t> business activity</a:t>
            </a:r>
          </a:p>
          <a:p>
            <a:r>
              <a:rPr lang="en-US" dirty="0"/>
              <a:t>Foreign entity not to engage in Financial Services, except</a:t>
            </a:r>
          </a:p>
          <a:p>
            <a:pPr lvl="1">
              <a:spcBef>
                <a:spcPts val="0"/>
              </a:spcBef>
            </a:pPr>
            <a:r>
              <a:rPr lang="en-US" dirty="0"/>
              <a:t>Inheritance</a:t>
            </a:r>
          </a:p>
          <a:p>
            <a:pPr lvl="1">
              <a:spcBef>
                <a:spcPts val="0"/>
              </a:spcBef>
            </a:pPr>
            <a:r>
              <a:rPr lang="en-US" dirty="0"/>
              <a:t>Sweat Equity</a:t>
            </a:r>
          </a:p>
          <a:p>
            <a:pPr lvl="1">
              <a:spcBef>
                <a:spcPts val="0"/>
              </a:spcBef>
            </a:pPr>
            <a:r>
              <a:rPr lang="en-US" dirty="0"/>
              <a:t>Qualification shares</a:t>
            </a:r>
          </a:p>
          <a:p>
            <a:pPr lvl="1">
              <a:spcBef>
                <a:spcPts val="0"/>
              </a:spcBef>
            </a:pPr>
            <a:r>
              <a:rPr lang="en-US" dirty="0"/>
              <a:t>ESOPs</a:t>
            </a:r>
          </a:p>
          <a:p>
            <a:r>
              <a:rPr lang="en-US" dirty="0"/>
              <a:t>Foreign entity with RI control not to have subsidiary or SDS, except</a:t>
            </a:r>
          </a:p>
          <a:p>
            <a:pPr lvl="1">
              <a:spcBef>
                <a:spcPts val="0"/>
              </a:spcBef>
            </a:pPr>
            <a:r>
              <a:rPr lang="en-US" dirty="0"/>
              <a:t>Inheritance</a:t>
            </a:r>
          </a:p>
          <a:p>
            <a:pPr lvl="1">
              <a:spcBef>
                <a:spcPts val="0"/>
              </a:spcBef>
            </a:pPr>
            <a:r>
              <a:rPr lang="en-US" dirty="0"/>
              <a:t>Sweat Equity</a:t>
            </a:r>
          </a:p>
          <a:p>
            <a:pPr lvl="1">
              <a:spcBef>
                <a:spcPts val="0"/>
              </a:spcBef>
            </a:pPr>
            <a:r>
              <a:rPr lang="en-US" dirty="0"/>
              <a:t>Qualification shares</a:t>
            </a:r>
          </a:p>
          <a:p>
            <a:pPr lvl="1">
              <a:spcBef>
                <a:spcPts val="0"/>
              </a:spcBef>
            </a:pPr>
            <a:r>
              <a:rPr lang="en-US" dirty="0"/>
              <a:t>ESOPs</a:t>
            </a:r>
          </a:p>
          <a:p>
            <a:r>
              <a:rPr lang="en-US" dirty="0"/>
              <a:t>Investment of &lt;10% in unlisted Foreign entity without control in case of sweat equity, qualification shares and ESOPs shall be treated as </a:t>
            </a:r>
            <a:r>
              <a:rPr lang="en-US" b="1" dirty="0"/>
              <a:t>OPI</a:t>
            </a:r>
          </a:p>
          <a:p>
            <a:pPr lvl="1"/>
            <a:endParaRPr lang="en-US" dirty="0"/>
          </a:p>
          <a:p>
            <a:endParaRPr lang="en-US" dirty="0"/>
          </a:p>
          <a:p>
            <a:endParaRPr lang="en-US" dirty="0"/>
          </a:p>
        </p:txBody>
      </p:sp>
    </p:spTree>
    <p:extLst>
      <p:ext uri="{BB962C8B-B14F-4D97-AF65-F5344CB8AC3E}">
        <p14:creationId xmlns:p14="http://schemas.microsoft.com/office/powerpoint/2010/main" val="133684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229753"/>
            <a:ext cx="8520600" cy="604157"/>
          </a:xfrm>
        </p:spPr>
        <p:txBody>
          <a:bodyPr/>
          <a:lstStyle/>
          <a:p>
            <a:r>
              <a:rPr lang="en-US" dirty="0"/>
              <a:t>Overseas Direct Investments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690840"/>
            <a:ext cx="8520600" cy="4080213"/>
          </a:xfrm>
        </p:spPr>
        <p:txBody>
          <a:bodyPr/>
          <a:lstStyle/>
          <a:p>
            <a:r>
              <a:rPr lang="en-US" dirty="0"/>
              <a:t>Conditions stated related to NOC, Strategic Sectors and Start-Ups as stated in Indian Entities applicable to RI as well</a:t>
            </a:r>
          </a:p>
          <a:p>
            <a:endParaRPr lang="en-US" dirty="0"/>
          </a:p>
          <a:p>
            <a:r>
              <a:rPr lang="en-US" dirty="0"/>
              <a:t>Conditions related to sector specific restrictions as stated in Indian Entities is applicable to RI as well</a:t>
            </a:r>
          </a:p>
          <a:p>
            <a:pPr lvl="1"/>
            <a:endParaRPr lang="en-US" dirty="0"/>
          </a:p>
          <a:p>
            <a:endParaRPr lang="en-US" dirty="0"/>
          </a:p>
          <a:p>
            <a:endParaRPr lang="en-US" dirty="0"/>
          </a:p>
        </p:txBody>
      </p:sp>
    </p:spTree>
    <p:extLst>
      <p:ext uri="{BB962C8B-B14F-4D97-AF65-F5344CB8AC3E}">
        <p14:creationId xmlns:p14="http://schemas.microsoft.com/office/powerpoint/2010/main" val="3201743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86683"/>
            <a:ext cx="8520600" cy="831300"/>
          </a:xfrm>
        </p:spPr>
        <p:txBody>
          <a:bodyPr/>
          <a:lstStyle/>
          <a:p>
            <a:r>
              <a:rPr lang="en-US" dirty="0"/>
              <a:t>Financial Commitment other than ODI</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45976"/>
            <a:ext cx="8520600" cy="4055705"/>
          </a:xfrm>
        </p:spPr>
        <p:txBody>
          <a:bodyPr/>
          <a:lstStyle/>
          <a:p>
            <a:r>
              <a:rPr lang="en-US" dirty="0"/>
              <a:t>Resident Individuals </a:t>
            </a:r>
            <a:r>
              <a:rPr lang="en-US" b="1" dirty="0"/>
              <a:t>not</a:t>
            </a:r>
            <a:r>
              <a:rPr lang="en-US" dirty="0"/>
              <a:t> allowed to – </a:t>
            </a:r>
          </a:p>
          <a:p>
            <a:pPr lvl="1">
              <a:spcBef>
                <a:spcPts val="0"/>
              </a:spcBef>
            </a:pPr>
            <a:r>
              <a:rPr lang="en-US" dirty="0"/>
              <a:t>Extend Loans</a:t>
            </a:r>
          </a:p>
          <a:p>
            <a:pPr lvl="1">
              <a:spcBef>
                <a:spcPts val="0"/>
              </a:spcBef>
            </a:pPr>
            <a:r>
              <a:rPr lang="en-US" dirty="0"/>
              <a:t>Subscribe to unlisted Debt Instruments</a:t>
            </a:r>
          </a:p>
          <a:p>
            <a:pPr lvl="1">
              <a:spcBef>
                <a:spcPts val="0"/>
              </a:spcBef>
            </a:pPr>
            <a:r>
              <a:rPr lang="en-US" dirty="0"/>
              <a:t>Issue Guarantee</a:t>
            </a:r>
          </a:p>
          <a:p>
            <a:pPr lvl="2">
              <a:spcBef>
                <a:spcPts val="0"/>
              </a:spcBef>
            </a:pPr>
            <a:r>
              <a:rPr lang="en-US" dirty="0"/>
              <a:t>As a promoter of an Indian entity, it is allowed</a:t>
            </a:r>
          </a:p>
          <a:p>
            <a:pPr lvl="1">
              <a:spcBef>
                <a:spcPts val="0"/>
              </a:spcBef>
            </a:pPr>
            <a:r>
              <a:rPr lang="en-US" dirty="0"/>
              <a:t>Pledge</a:t>
            </a:r>
          </a:p>
          <a:p>
            <a:pPr lvl="2">
              <a:spcBef>
                <a:spcPts val="0"/>
              </a:spcBef>
            </a:pPr>
            <a:r>
              <a:rPr lang="en-US" dirty="0"/>
              <a:t>As a promoter or director of an Indian entity, it is allowed</a:t>
            </a:r>
          </a:p>
          <a:p>
            <a:pPr lvl="2">
              <a:spcBef>
                <a:spcPts val="0"/>
              </a:spcBef>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29194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500558" y="522112"/>
            <a:ext cx="8520600" cy="831300"/>
          </a:xfrm>
        </p:spPr>
        <p:txBody>
          <a:bodyPr/>
          <a:lstStyle/>
          <a:p>
            <a:r>
              <a:rPr lang="en-US" dirty="0"/>
              <a:t>Overseas Portfolio Investments by Resident Individuals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1443134"/>
            <a:ext cx="8520600" cy="4055705"/>
          </a:xfrm>
        </p:spPr>
        <p:txBody>
          <a:bodyPr/>
          <a:lstStyle/>
          <a:p>
            <a:r>
              <a:rPr lang="en-US" dirty="0"/>
              <a:t>Listed securities</a:t>
            </a:r>
          </a:p>
          <a:p>
            <a:r>
              <a:rPr lang="en-US" dirty="0"/>
              <a:t>Allowed by way of reinvestment as well</a:t>
            </a:r>
          </a:p>
          <a:p>
            <a:r>
              <a:rPr lang="en-US" dirty="0"/>
              <a:t>Investment of &lt;10% in listed Foreign entity without control in case of sweat equity, qualification shares and ESOPs shall be treated as </a:t>
            </a:r>
            <a:r>
              <a:rPr lang="en-US" b="1" dirty="0"/>
              <a:t>OPI</a:t>
            </a:r>
          </a:p>
          <a:p>
            <a:r>
              <a:rPr lang="en-US" dirty="0"/>
              <a:t>Derivatives or intraday transactions not allowed</a:t>
            </a:r>
          </a:p>
          <a:p>
            <a:r>
              <a:rPr lang="en-US" dirty="0"/>
              <a:t>Commodities not allowed</a:t>
            </a:r>
          </a:p>
          <a:p>
            <a:r>
              <a:rPr lang="en-US" dirty="0"/>
              <a:t>Crypto currency?</a:t>
            </a:r>
          </a:p>
          <a:p>
            <a:pPr lvl="1"/>
            <a:endParaRPr lang="en-US" dirty="0"/>
          </a:p>
          <a:p>
            <a:endParaRPr lang="en-US" dirty="0"/>
          </a:p>
          <a:p>
            <a:endParaRPr lang="en-US" dirty="0"/>
          </a:p>
        </p:txBody>
      </p:sp>
    </p:spTree>
    <p:extLst>
      <p:ext uri="{BB962C8B-B14F-4D97-AF65-F5344CB8AC3E}">
        <p14:creationId xmlns:p14="http://schemas.microsoft.com/office/powerpoint/2010/main" val="1136196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86683"/>
            <a:ext cx="8520600" cy="831300"/>
          </a:xfrm>
        </p:spPr>
        <p:txBody>
          <a:bodyPr/>
          <a:lstStyle/>
          <a:p>
            <a:r>
              <a:rPr lang="en-US" dirty="0"/>
              <a:t>Acquisition by way of Gift</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45976"/>
            <a:ext cx="8520600" cy="4055705"/>
          </a:xfrm>
        </p:spPr>
        <p:txBody>
          <a:bodyPr/>
          <a:lstStyle/>
          <a:p>
            <a:r>
              <a:rPr lang="en-US" dirty="0"/>
              <a:t>Foreign Securities by way of inheritance from PRII is allowed</a:t>
            </a:r>
          </a:p>
          <a:p>
            <a:pPr lvl="1">
              <a:spcBef>
                <a:spcPts val="0"/>
              </a:spcBef>
            </a:pPr>
            <a:r>
              <a:rPr lang="en-US" dirty="0"/>
              <a:t>Not covered in section 6(4)</a:t>
            </a:r>
          </a:p>
          <a:p>
            <a:r>
              <a:rPr lang="en-US" dirty="0"/>
              <a:t>Foreign Securities by way of gift from PRII </a:t>
            </a:r>
            <a:r>
              <a:rPr lang="en-US" b="1" dirty="0"/>
              <a:t>relative</a:t>
            </a:r>
            <a:r>
              <a:rPr lang="en-US" dirty="0"/>
              <a:t> is allowed</a:t>
            </a:r>
          </a:p>
          <a:p>
            <a:pPr lvl="1">
              <a:spcBef>
                <a:spcPts val="0"/>
              </a:spcBef>
            </a:pPr>
            <a:r>
              <a:rPr lang="en-US" dirty="0"/>
              <a:t>As per 2(77) of the Companies Act 2013</a:t>
            </a:r>
          </a:p>
          <a:p>
            <a:r>
              <a:rPr lang="en-US" dirty="0"/>
              <a:t>Foreign Securities by way of gift from PROI in accordance with FCRA Regulations</a:t>
            </a:r>
          </a:p>
        </p:txBody>
      </p:sp>
    </p:spTree>
    <p:extLst>
      <p:ext uri="{BB962C8B-B14F-4D97-AF65-F5344CB8AC3E}">
        <p14:creationId xmlns:p14="http://schemas.microsoft.com/office/powerpoint/2010/main" val="4026943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86683"/>
            <a:ext cx="8520600" cy="831300"/>
          </a:xfrm>
        </p:spPr>
        <p:txBody>
          <a:bodyPr/>
          <a:lstStyle/>
          <a:p>
            <a:r>
              <a:rPr lang="en-US" dirty="0"/>
              <a:t>Acquisition by way of ESOPs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45976"/>
            <a:ext cx="8520600" cy="4055705"/>
          </a:xfrm>
        </p:spPr>
        <p:txBody>
          <a:bodyPr/>
          <a:lstStyle/>
          <a:p>
            <a:r>
              <a:rPr lang="en-US" dirty="0"/>
              <a:t>Employee or a Director of – </a:t>
            </a:r>
          </a:p>
          <a:p>
            <a:pPr lvl="1">
              <a:spcBef>
                <a:spcPts val="0"/>
              </a:spcBef>
            </a:pPr>
            <a:r>
              <a:rPr lang="en-US" dirty="0"/>
              <a:t>India Office/ Branch</a:t>
            </a:r>
          </a:p>
          <a:p>
            <a:pPr lvl="1">
              <a:spcBef>
                <a:spcPts val="0"/>
              </a:spcBef>
            </a:pPr>
            <a:r>
              <a:rPr lang="en-US" dirty="0"/>
              <a:t>Indian Subsidiary</a:t>
            </a:r>
          </a:p>
          <a:p>
            <a:pPr lvl="1">
              <a:spcBef>
                <a:spcPts val="0"/>
              </a:spcBef>
            </a:pPr>
            <a:r>
              <a:rPr lang="en-US" dirty="0"/>
              <a:t>Indian Entity in which Foreign entity holds direct or indirect stake</a:t>
            </a:r>
          </a:p>
          <a:p>
            <a:r>
              <a:rPr lang="en-US" dirty="0"/>
              <a:t>No limit</a:t>
            </a:r>
          </a:p>
          <a:p>
            <a:r>
              <a:rPr lang="en-US" dirty="0"/>
              <a:t>Foreign Entity to issue such ESOP </a:t>
            </a:r>
            <a:r>
              <a:rPr lang="en-US" b="1" dirty="0"/>
              <a:t>globally </a:t>
            </a:r>
            <a:r>
              <a:rPr lang="en-US" dirty="0"/>
              <a:t>on </a:t>
            </a:r>
            <a:r>
              <a:rPr lang="en-US" b="1" dirty="0"/>
              <a:t>uniform basis</a:t>
            </a:r>
          </a:p>
        </p:txBody>
      </p:sp>
    </p:spTree>
    <p:extLst>
      <p:ext uri="{BB962C8B-B14F-4D97-AF65-F5344CB8AC3E}">
        <p14:creationId xmlns:p14="http://schemas.microsoft.com/office/powerpoint/2010/main" val="184135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999029" y="0"/>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ECR – History – Spirit of Time</a:t>
            </a:r>
            <a:endParaRPr b="1" dirty="0"/>
          </a:p>
          <a:p>
            <a:pPr marL="0" lvl="0" indent="0" algn="l" rtl="0">
              <a:lnSpc>
                <a:spcPct val="100000"/>
              </a:lnSpc>
              <a:spcBef>
                <a:spcPts val="0"/>
              </a:spcBef>
              <a:spcAft>
                <a:spcPts val="0"/>
              </a:spcAft>
              <a:buSzPts val="2400"/>
              <a:buNone/>
            </a:pPr>
            <a:endParaRPr dirty="0"/>
          </a:p>
        </p:txBody>
      </p:sp>
      <p:sp>
        <p:nvSpPr>
          <p:cNvPr id="87" name="Google Shape;87;p4"/>
          <p:cNvSpPr txBox="1">
            <a:spLocks noGrp="1"/>
          </p:cNvSpPr>
          <p:nvPr>
            <p:ph type="body" idx="1"/>
          </p:nvPr>
        </p:nvSpPr>
        <p:spPr>
          <a:xfrm>
            <a:off x="285091" y="84222"/>
            <a:ext cx="8461717" cy="3945617"/>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1000"/>
              </a:spcBef>
              <a:spcAft>
                <a:spcPts val="0"/>
              </a:spcAft>
              <a:buSzPts val="1800"/>
              <a:buNone/>
            </a:pPr>
            <a:endParaRPr lang="en" sz="1900" dirty="0">
              <a:latin typeface="Open Sans" panose="020B0604020202020204" charset="0"/>
              <a:ea typeface="Open Sans" panose="020B0604020202020204" charset="0"/>
              <a:cs typeface="Open Sans" panose="020B0604020202020204" charset="0"/>
            </a:endParaRPr>
          </a:p>
          <a:p>
            <a:pPr lvl="0" algn="just">
              <a:spcBef>
                <a:spcPts val="1000"/>
              </a:spcBef>
              <a:buChar char="➔"/>
            </a:pPr>
            <a:r>
              <a:rPr lang="en" sz="1900" dirty="0">
                <a:latin typeface="Open Sans" panose="020B0604020202020204" charset="0"/>
                <a:ea typeface="Open Sans" panose="020B0604020202020204" charset="0"/>
                <a:cs typeface="Open Sans" panose="020B0604020202020204" charset="0"/>
              </a:rPr>
              <a:t>1947 - FERA</a:t>
            </a: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FERA, 1973 replaced FERA, 1947 – Introducing rigorous controls</a:t>
            </a: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Till Mid-1990s – Severe restrictions on Current Acc. Trans. </a:t>
            </a:r>
            <a:r>
              <a:rPr lang="en-IN" sz="1900" dirty="0">
                <a:latin typeface="Open Sans" panose="020B0604020202020204" charset="0"/>
                <a:ea typeface="Open Sans" panose="020B0604020202020204" charset="0"/>
                <a:cs typeface="Open Sans" panose="020B0604020202020204" charset="0"/>
              </a:rPr>
              <a:t>C</a:t>
            </a:r>
            <a:r>
              <a:rPr lang="en" sz="1900" dirty="0">
                <a:latin typeface="Open Sans" panose="020B0604020202020204" charset="0"/>
                <a:ea typeface="Open Sans" panose="020B0604020202020204" charset="0"/>
                <a:cs typeface="Open Sans" panose="020B0604020202020204" charset="0"/>
              </a:rPr>
              <a:t>ontinued. </a:t>
            </a: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1991 Economic Reforms -  Integration of Indian Economy with world economy</a:t>
            </a: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1993 – Dr. C. Rangarajan Committee Report &amp; 1997 Tarapore Committe</a:t>
            </a:r>
            <a:r>
              <a:rPr lang="en-IN" sz="1900" dirty="0">
                <a:latin typeface="Open Sans" panose="020B0604020202020204" charset="0"/>
                <a:ea typeface="Open Sans" panose="020B0604020202020204" charset="0"/>
                <a:cs typeface="Open Sans" panose="020B0604020202020204" charset="0"/>
              </a:rPr>
              <a:t>e</a:t>
            </a:r>
            <a:r>
              <a:rPr lang="en" sz="1900" dirty="0">
                <a:latin typeface="Open Sans" panose="020B0604020202020204" charset="0"/>
                <a:ea typeface="Open Sans" panose="020B0604020202020204" charset="0"/>
                <a:cs typeface="Open Sans" panose="020B0604020202020204" charset="0"/>
              </a:rPr>
              <a:t> Report</a:t>
            </a:r>
          </a:p>
          <a:p>
            <a:pPr marL="457200" lvl="0" indent="-342900" algn="just" rtl="0">
              <a:lnSpc>
                <a:spcPct val="115000"/>
              </a:lnSpc>
              <a:spcBef>
                <a:spcPts val="1000"/>
              </a:spcBef>
              <a:spcAft>
                <a:spcPts val="0"/>
              </a:spcAft>
              <a:buSzPts val="1800"/>
              <a:buChar char="➔"/>
            </a:pPr>
            <a:r>
              <a:rPr lang="en-US" sz="1900" dirty="0"/>
              <a:t>1994 – India accepts Article VIII of IMF Agreement (No ECR on Current Trans.)</a:t>
            </a:r>
            <a:endParaRPr sz="1900" dirty="0">
              <a:latin typeface="Open Sans" panose="020B0604020202020204" charset="0"/>
              <a:ea typeface="Open Sans" panose="020B0604020202020204" charset="0"/>
              <a:cs typeface="Open Sans" panose="020B0604020202020204" charset="0"/>
            </a:endParaRPr>
          </a:p>
          <a:p>
            <a:pPr marL="457200" lvl="0" indent="-342900" algn="just" rtl="0">
              <a:lnSpc>
                <a:spcPct val="115000"/>
              </a:lnSpc>
              <a:spcBef>
                <a:spcPts val="1000"/>
              </a:spcBef>
              <a:spcAft>
                <a:spcPts val="0"/>
              </a:spcAft>
              <a:buSzPts val="1800"/>
              <a:buChar char="➔"/>
            </a:pPr>
            <a:r>
              <a:rPr lang="en" sz="1900" b="1" u="sng" dirty="0">
                <a:latin typeface="Open Sans" panose="020B0604020202020204" charset="0"/>
                <a:ea typeface="Open Sans" panose="020B0604020202020204" charset="0"/>
                <a:cs typeface="Open Sans" panose="020B0604020202020204" charset="0"/>
              </a:rPr>
              <a:t>FEMA,1999</a:t>
            </a:r>
            <a:endParaRPr sz="19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617643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0081-14E4-B59A-E6AA-1A9B0DDB1C14}"/>
              </a:ext>
            </a:extLst>
          </p:cNvPr>
          <p:cNvSpPr>
            <a:spLocks noGrp="1"/>
          </p:cNvSpPr>
          <p:nvPr>
            <p:ph type="title"/>
          </p:nvPr>
        </p:nvSpPr>
        <p:spPr>
          <a:xfrm>
            <a:off x="164434" y="-14004"/>
            <a:ext cx="8916682" cy="831300"/>
          </a:xfrm>
        </p:spPr>
        <p:txBody>
          <a:bodyPr/>
          <a:lstStyle/>
          <a:p>
            <a:pPr algn="r"/>
            <a:r>
              <a:rPr lang="en-US" dirty="0"/>
              <a:t>Case Study: ODI by Resident Individual</a:t>
            </a:r>
          </a:p>
        </p:txBody>
      </p:sp>
      <p:sp>
        <p:nvSpPr>
          <p:cNvPr id="3" name="Text Placeholder 2">
            <a:extLst>
              <a:ext uri="{FF2B5EF4-FFF2-40B4-BE49-F238E27FC236}">
                <a16:creationId xmlns:a16="http://schemas.microsoft.com/office/drawing/2014/main" id="{16D6B168-FD5A-207E-B601-42C1902D0C14}"/>
              </a:ext>
            </a:extLst>
          </p:cNvPr>
          <p:cNvSpPr>
            <a:spLocks noGrp="1"/>
          </p:cNvSpPr>
          <p:nvPr>
            <p:ph type="body" idx="1"/>
          </p:nvPr>
        </p:nvSpPr>
        <p:spPr>
          <a:xfrm>
            <a:off x="4519294" y="883298"/>
            <a:ext cx="4313005" cy="3695927"/>
          </a:xfrm>
        </p:spPr>
        <p:txBody>
          <a:bodyPr/>
          <a:lstStyle/>
          <a:p>
            <a:r>
              <a:rPr lang="en-US" sz="1800" b="1" dirty="0"/>
              <a:t>If RI has control in Foreign Entity:</a:t>
            </a:r>
          </a:p>
          <a:p>
            <a:r>
              <a:rPr lang="en-US" sz="1800" dirty="0"/>
              <a:t>Subsidiary/ SDS is NOT allowed. </a:t>
            </a:r>
          </a:p>
          <a:p>
            <a:r>
              <a:rPr lang="en-US" sz="1800" dirty="0"/>
              <a:t>Foreign Entity can invest in another entity provided </a:t>
            </a:r>
            <a:r>
              <a:rPr lang="en-US" sz="1800" b="1" dirty="0"/>
              <a:t>it does NOT have control</a:t>
            </a:r>
            <a:r>
              <a:rPr lang="en-US" sz="1800" dirty="0"/>
              <a:t> in such entity (as it will not become subsidiary/ SDS)</a:t>
            </a:r>
          </a:p>
          <a:p>
            <a:endParaRPr lang="en-US" sz="1800" b="1" dirty="0"/>
          </a:p>
          <a:p>
            <a:r>
              <a:rPr lang="en-US" sz="1800" b="1" dirty="0"/>
              <a:t>If RI does not have control in Foreign Entity:</a:t>
            </a:r>
          </a:p>
          <a:p>
            <a:r>
              <a:rPr lang="en-US" sz="1800" dirty="0"/>
              <a:t>Subsidiary/ SDS is allowed.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B04F9F44-7CC5-712B-F529-89B188C7E0F3}"/>
              </a:ext>
            </a:extLst>
          </p:cNvPr>
          <p:cNvCxnSpPr>
            <a:cxnSpLocks/>
          </p:cNvCxnSpPr>
          <p:nvPr/>
        </p:nvCxnSpPr>
        <p:spPr>
          <a:xfrm>
            <a:off x="171039" y="1932509"/>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883A51-4912-EF6A-B6EC-318A5CC4D5BF}"/>
              </a:ext>
            </a:extLst>
          </p:cNvPr>
          <p:cNvSpPr txBox="1"/>
          <p:nvPr/>
        </p:nvSpPr>
        <p:spPr>
          <a:xfrm>
            <a:off x="164434" y="1481876"/>
            <a:ext cx="1050717" cy="307777"/>
          </a:xfrm>
          <a:prstGeom prst="rect">
            <a:avLst/>
          </a:prstGeom>
          <a:noFill/>
        </p:spPr>
        <p:txBody>
          <a:bodyPr wrap="square" rtlCol="0">
            <a:spAutoFit/>
          </a:bodyPr>
          <a:lstStyle/>
          <a:p>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Mumbai</a:t>
            </a:r>
          </a:p>
        </p:txBody>
      </p:sp>
      <p:cxnSp>
        <p:nvCxnSpPr>
          <p:cNvPr id="6" name="Straight Arrow Connector 5">
            <a:extLst>
              <a:ext uri="{FF2B5EF4-FFF2-40B4-BE49-F238E27FC236}">
                <a16:creationId xmlns:a16="http://schemas.microsoft.com/office/drawing/2014/main" id="{1D8CADC3-C2FE-3F19-9FF6-2D17239DAE87}"/>
              </a:ext>
            </a:extLst>
          </p:cNvPr>
          <p:cNvCxnSpPr>
            <a:cxnSpLocks/>
            <a:stCxn id="10" idx="4"/>
            <a:endCxn id="18" idx="0"/>
          </p:cNvCxnSpPr>
          <p:nvPr/>
        </p:nvCxnSpPr>
        <p:spPr>
          <a:xfrm flipH="1">
            <a:off x="912290" y="1147225"/>
            <a:ext cx="1050192" cy="1486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F16218A-0A54-B819-25D3-01C00F6ED71C}"/>
              </a:ext>
            </a:extLst>
          </p:cNvPr>
          <p:cNvSpPr/>
          <p:nvPr/>
        </p:nvSpPr>
        <p:spPr>
          <a:xfrm>
            <a:off x="452466" y="4209519"/>
            <a:ext cx="919646" cy="736285"/>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AB INC</a:t>
            </a:r>
          </a:p>
        </p:txBody>
      </p:sp>
      <p:sp>
        <p:nvSpPr>
          <p:cNvPr id="8" name="TextBox 7">
            <a:extLst>
              <a:ext uri="{FF2B5EF4-FFF2-40B4-BE49-F238E27FC236}">
                <a16:creationId xmlns:a16="http://schemas.microsoft.com/office/drawing/2014/main" id="{FDF5B339-CF2F-CE18-AE57-87BEAB8FC305}"/>
              </a:ext>
            </a:extLst>
          </p:cNvPr>
          <p:cNvSpPr txBox="1"/>
          <p:nvPr/>
        </p:nvSpPr>
        <p:spPr>
          <a:xfrm>
            <a:off x="265840" y="2057940"/>
            <a:ext cx="834698" cy="307777"/>
          </a:xfrm>
          <a:prstGeom prst="rect">
            <a:avLst/>
          </a:prstGeom>
          <a:noFill/>
        </p:spPr>
        <p:txBody>
          <a:bodyPr wrap="square" rtlCol="0">
            <a:spAutoFit/>
          </a:bodyPr>
          <a:lstStyle/>
          <a:p>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USA</a:t>
            </a:r>
          </a:p>
        </p:txBody>
      </p:sp>
      <p:cxnSp>
        <p:nvCxnSpPr>
          <p:cNvPr id="9" name="Straight Arrow Connector 8">
            <a:extLst>
              <a:ext uri="{FF2B5EF4-FFF2-40B4-BE49-F238E27FC236}">
                <a16:creationId xmlns:a16="http://schemas.microsoft.com/office/drawing/2014/main" id="{5E06E13E-6943-2BC0-9515-419682A52664}"/>
              </a:ext>
            </a:extLst>
          </p:cNvPr>
          <p:cNvCxnSpPr>
            <a:cxnSpLocks/>
            <a:stCxn id="18" idx="2"/>
            <a:endCxn id="7" idx="0"/>
          </p:cNvCxnSpPr>
          <p:nvPr/>
        </p:nvCxnSpPr>
        <p:spPr>
          <a:xfrm flipH="1">
            <a:off x="912289" y="3210068"/>
            <a:ext cx="1" cy="99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49863AF-312C-D880-BBF6-13985602287F}"/>
              </a:ext>
            </a:extLst>
          </p:cNvPr>
          <p:cNvSpPr/>
          <p:nvPr/>
        </p:nvSpPr>
        <p:spPr>
          <a:xfrm>
            <a:off x="1300105" y="422406"/>
            <a:ext cx="1324754" cy="7248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Open Sans" panose="020B0606030504020204" pitchFamily="34" charset="0"/>
                <a:ea typeface="Open Sans" panose="020B0606030504020204" pitchFamily="34" charset="0"/>
                <a:cs typeface="Open Sans" panose="020B0606030504020204" pitchFamily="34" charset="0"/>
              </a:rPr>
              <a:t>Mr. AB</a:t>
            </a:r>
          </a:p>
        </p:txBody>
      </p:sp>
      <p:sp>
        <p:nvSpPr>
          <p:cNvPr id="11" name="Rectangle 10">
            <a:extLst>
              <a:ext uri="{FF2B5EF4-FFF2-40B4-BE49-F238E27FC236}">
                <a16:creationId xmlns:a16="http://schemas.microsoft.com/office/drawing/2014/main" id="{1F8D998A-7975-97CA-725C-5EB5E7BA3618}"/>
              </a:ext>
            </a:extLst>
          </p:cNvPr>
          <p:cNvSpPr/>
          <p:nvPr/>
        </p:nvSpPr>
        <p:spPr>
          <a:xfrm>
            <a:off x="1837075" y="4200225"/>
            <a:ext cx="919647" cy="745579"/>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BC INC</a:t>
            </a:r>
          </a:p>
        </p:txBody>
      </p:sp>
      <p:sp>
        <p:nvSpPr>
          <p:cNvPr id="12" name="Multiplication Sign 11">
            <a:extLst>
              <a:ext uri="{FF2B5EF4-FFF2-40B4-BE49-F238E27FC236}">
                <a16:creationId xmlns:a16="http://schemas.microsoft.com/office/drawing/2014/main" id="{C05E43EA-E5BA-B7CF-B5A9-24B7F83C9ABB}"/>
              </a:ext>
            </a:extLst>
          </p:cNvPr>
          <p:cNvSpPr/>
          <p:nvPr/>
        </p:nvSpPr>
        <p:spPr>
          <a:xfrm>
            <a:off x="3092477" y="3629179"/>
            <a:ext cx="449276" cy="43328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0">
            <a:extLst>
              <a:ext uri="{FF2B5EF4-FFF2-40B4-BE49-F238E27FC236}">
                <a16:creationId xmlns:a16="http://schemas.microsoft.com/office/drawing/2014/main" id="{3E8FCEDC-6EEC-78F5-9120-004500A7208F}"/>
              </a:ext>
            </a:extLst>
          </p:cNvPr>
          <p:cNvSpPr txBox="1">
            <a:spLocks/>
          </p:cNvSpPr>
          <p:nvPr/>
        </p:nvSpPr>
        <p:spPr>
          <a:xfrm>
            <a:off x="324654" y="3426723"/>
            <a:ext cx="739106" cy="433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75%</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02AA551B-0975-9D8C-45E5-66EC34F5AF30}"/>
              </a:ext>
            </a:extLst>
          </p:cNvPr>
          <p:cNvSpPr/>
          <p:nvPr/>
        </p:nvSpPr>
        <p:spPr>
          <a:xfrm>
            <a:off x="3061211" y="4200225"/>
            <a:ext cx="919647" cy="736285"/>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XYZ INC</a:t>
            </a:r>
          </a:p>
        </p:txBody>
      </p:sp>
      <p:sp>
        <p:nvSpPr>
          <p:cNvPr id="15" name="Content Placeholder 10">
            <a:extLst>
              <a:ext uri="{FF2B5EF4-FFF2-40B4-BE49-F238E27FC236}">
                <a16:creationId xmlns:a16="http://schemas.microsoft.com/office/drawing/2014/main" id="{A0D90627-DF1B-EE36-3702-481D86773D93}"/>
              </a:ext>
            </a:extLst>
          </p:cNvPr>
          <p:cNvSpPr txBox="1">
            <a:spLocks/>
          </p:cNvSpPr>
          <p:nvPr/>
        </p:nvSpPr>
        <p:spPr>
          <a:xfrm>
            <a:off x="2059060" y="3375489"/>
            <a:ext cx="739106" cy="571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5%</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Arrow Connector 15">
            <a:extLst>
              <a:ext uri="{FF2B5EF4-FFF2-40B4-BE49-F238E27FC236}">
                <a16:creationId xmlns:a16="http://schemas.microsoft.com/office/drawing/2014/main" id="{7A978FBA-19D2-37C3-B887-0F66218BD2E0}"/>
              </a:ext>
            </a:extLst>
          </p:cNvPr>
          <p:cNvCxnSpPr>
            <a:cxnSpLocks/>
            <a:stCxn id="17" idx="2"/>
            <a:endCxn id="14" idx="0"/>
          </p:cNvCxnSpPr>
          <p:nvPr/>
        </p:nvCxnSpPr>
        <p:spPr>
          <a:xfrm>
            <a:off x="2944971" y="3210068"/>
            <a:ext cx="576064" cy="990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7F55DA-5971-878B-0F24-E8B0FBEC7B52}"/>
              </a:ext>
            </a:extLst>
          </p:cNvPr>
          <p:cNvSpPr/>
          <p:nvPr/>
        </p:nvSpPr>
        <p:spPr>
          <a:xfrm>
            <a:off x="2485147" y="2634004"/>
            <a:ext cx="919647" cy="576064"/>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 INC</a:t>
            </a:r>
          </a:p>
        </p:txBody>
      </p:sp>
      <p:sp>
        <p:nvSpPr>
          <p:cNvPr id="18" name="Rectangle 17">
            <a:extLst>
              <a:ext uri="{FF2B5EF4-FFF2-40B4-BE49-F238E27FC236}">
                <a16:creationId xmlns:a16="http://schemas.microsoft.com/office/drawing/2014/main" id="{CCFC257A-9450-4062-22D4-C20B459522CA}"/>
              </a:ext>
            </a:extLst>
          </p:cNvPr>
          <p:cNvSpPr/>
          <p:nvPr/>
        </p:nvSpPr>
        <p:spPr>
          <a:xfrm>
            <a:off x="452466" y="2634004"/>
            <a:ext cx="919647" cy="576064"/>
          </a:xfrm>
          <a:prstGeom prst="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 INC</a:t>
            </a:r>
          </a:p>
        </p:txBody>
      </p:sp>
      <p:cxnSp>
        <p:nvCxnSpPr>
          <p:cNvPr id="19" name="Straight Arrow Connector 18">
            <a:extLst>
              <a:ext uri="{FF2B5EF4-FFF2-40B4-BE49-F238E27FC236}">
                <a16:creationId xmlns:a16="http://schemas.microsoft.com/office/drawing/2014/main" id="{F64874CA-E9AC-3EDE-CCC2-84D83AEAB6A5}"/>
              </a:ext>
            </a:extLst>
          </p:cNvPr>
          <p:cNvCxnSpPr>
            <a:cxnSpLocks/>
            <a:stCxn id="10" idx="4"/>
            <a:endCxn id="17" idx="0"/>
          </p:cNvCxnSpPr>
          <p:nvPr/>
        </p:nvCxnSpPr>
        <p:spPr>
          <a:xfrm>
            <a:off x="1962482" y="1147225"/>
            <a:ext cx="982489" cy="1486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10">
            <a:extLst>
              <a:ext uri="{FF2B5EF4-FFF2-40B4-BE49-F238E27FC236}">
                <a16:creationId xmlns:a16="http://schemas.microsoft.com/office/drawing/2014/main" id="{6242B7CF-B712-9D2B-EA9E-30BB38369465}"/>
              </a:ext>
            </a:extLst>
          </p:cNvPr>
          <p:cNvSpPr txBox="1">
            <a:spLocks/>
          </p:cNvSpPr>
          <p:nvPr/>
        </p:nvSpPr>
        <p:spPr>
          <a:xfrm>
            <a:off x="1294935" y="2081128"/>
            <a:ext cx="739106" cy="5710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5%</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Content Placeholder 10">
            <a:extLst>
              <a:ext uri="{FF2B5EF4-FFF2-40B4-BE49-F238E27FC236}">
                <a16:creationId xmlns:a16="http://schemas.microsoft.com/office/drawing/2014/main" id="{9C36F45E-323D-26C7-EB5E-2FC82F9CED26}"/>
              </a:ext>
            </a:extLst>
          </p:cNvPr>
          <p:cNvSpPr txBox="1">
            <a:spLocks/>
          </p:cNvSpPr>
          <p:nvPr/>
        </p:nvSpPr>
        <p:spPr>
          <a:xfrm>
            <a:off x="2034041" y="2066615"/>
            <a:ext cx="739106" cy="433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75%</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Content Placeholder 10">
            <a:extLst>
              <a:ext uri="{FF2B5EF4-FFF2-40B4-BE49-F238E27FC236}">
                <a16:creationId xmlns:a16="http://schemas.microsoft.com/office/drawing/2014/main" id="{D7ACF52A-BC64-D8C3-E843-7134401D7A9C}"/>
              </a:ext>
            </a:extLst>
          </p:cNvPr>
          <p:cNvSpPr txBox="1">
            <a:spLocks/>
          </p:cNvSpPr>
          <p:nvPr/>
        </p:nvSpPr>
        <p:spPr>
          <a:xfrm>
            <a:off x="3254318" y="3261037"/>
            <a:ext cx="739106" cy="433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75%</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Arrow Connector 22">
            <a:extLst>
              <a:ext uri="{FF2B5EF4-FFF2-40B4-BE49-F238E27FC236}">
                <a16:creationId xmlns:a16="http://schemas.microsoft.com/office/drawing/2014/main" id="{B602FC8F-D4DA-9299-5C71-C2A7ED381294}"/>
              </a:ext>
            </a:extLst>
          </p:cNvPr>
          <p:cNvCxnSpPr>
            <a:cxnSpLocks/>
            <a:stCxn id="17" idx="2"/>
            <a:endCxn id="11" idx="0"/>
          </p:cNvCxnSpPr>
          <p:nvPr/>
        </p:nvCxnSpPr>
        <p:spPr>
          <a:xfrm flipH="1">
            <a:off x="2296899" y="3210068"/>
            <a:ext cx="648072" cy="990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432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dirty="0"/>
              <a:t>General Terms, Conditions, </a:t>
            </a:r>
            <a:br>
              <a:rPr lang="en-US" dirty="0"/>
            </a:br>
            <a:r>
              <a:rPr lang="en-US" dirty="0"/>
              <a:t>Restrictions and Regulations</a:t>
            </a:r>
          </a:p>
        </p:txBody>
      </p:sp>
    </p:spTree>
    <p:extLst>
      <p:ext uri="{BB962C8B-B14F-4D97-AF65-F5344CB8AC3E}">
        <p14:creationId xmlns:p14="http://schemas.microsoft.com/office/powerpoint/2010/main" val="2078654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dirty="0"/>
              <a:t>Non-Applicability of OI Rules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p:txBody>
          <a:bodyPr/>
          <a:lstStyle/>
          <a:p>
            <a:r>
              <a:rPr lang="en-US" dirty="0"/>
              <a:t>OI Rules are not applicable to –</a:t>
            </a:r>
          </a:p>
          <a:p>
            <a:pPr lvl="1">
              <a:spcBef>
                <a:spcPts val="0"/>
              </a:spcBef>
            </a:pPr>
            <a:r>
              <a:rPr lang="en-US" dirty="0"/>
              <a:t>Investment made outside India by a Financial Institution in an IFSC</a:t>
            </a:r>
          </a:p>
          <a:p>
            <a:pPr lvl="1">
              <a:spcBef>
                <a:spcPts val="0"/>
              </a:spcBef>
            </a:pPr>
            <a:r>
              <a:rPr lang="en-US" dirty="0"/>
              <a:t>Acquisition or transfer of any investment outside India made – </a:t>
            </a:r>
          </a:p>
          <a:p>
            <a:pPr lvl="2">
              <a:spcBef>
                <a:spcPts val="0"/>
              </a:spcBef>
            </a:pPr>
            <a:r>
              <a:rPr lang="en-US" dirty="0"/>
              <a:t>Out of RFC Account</a:t>
            </a:r>
          </a:p>
          <a:p>
            <a:pPr lvl="2">
              <a:spcBef>
                <a:spcPts val="0"/>
              </a:spcBef>
            </a:pPr>
            <a:r>
              <a:rPr lang="en-US" dirty="0"/>
              <a:t>Out of Foreign Currency by an employee deployed in India for a specified time period irrespective of length</a:t>
            </a:r>
          </a:p>
          <a:p>
            <a:pPr lvl="2">
              <a:spcBef>
                <a:spcPts val="0"/>
              </a:spcBef>
            </a:pPr>
            <a:r>
              <a:rPr lang="en-US" dirty="0"/>
              <a:t>Out of Foreign Currency by an employee deployed in India for a specific job or assignment duration of which does not exceed 3 years</a:t>
            </a:r>
          </a:p>
          <a:p>
            <a:pPr lvl="1">
              <a:spcBef>
                <a:spcPts val="0"/>
              </a:spcBef>
            </a:pPr>
            <a:r>
              <a:rPr lang="en-US" dirty="0"/>
              <a:t>In accordance with section 6(4) of FEMA</a:t>
            </a:r>
          </a:p>
          <a:p>
            <a:pPr lvl="2">
              <a:spcBef>
                <a:spcPts val="0"/>
              </a:spcBef>
            </a:pPr>
            <a:endParaRPr lang="en-US" b="1" dirty="0"/>
          </a:p>
        </p:txBody>
      </p:sp>
    </p:spTree>
    <p:extLst>
      <p:ext uri="{BB962C8B-B14F-4D97-AF65-F5344CB8AC3E}">
        <p14:creationId xmlns:p14="http://schemas.microsoft.com/office/powerpoint/2010/main" val="350007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AD2B-01F3-B90E-A6A4-D8BB673CEDF5}"/>
              </a:ext>
            </a:extLst>
          </p:cNvPr>
          <p:cNvSpPr>
            <a:spLocks noGrp="1"/>
          </p:cNvSpPr>
          <p:nvPr>
            <p:ph type="title"/>
          </p:nvPr>
        </p:nvSpPr>
        <p:spPr/>
        <p:txBody>
          <a:bodyPr/>
          <a:lstStyle/>
          <a:p>
            <a:r>
              <a:rPr lang="en-US" dirty="0"/>
              <a:t>Round Tripping</a:t>
            </a:r>
          </a:p>
        </p:txBody>
      </p:sp>
      <p:sp>
        <p:nvSpPr>
          <p:cNvPr id="3" name="Text Placeholder 2">
            <a:extLst>
              <a:ext uri="{FF2B5EF4-FFF2-40B4-BE49-F238E27FC236}">
                <a16:creationId xmlns:a16="http://schemas.microsoft.com/office/drawing/2014/main" id="{0E24A98C-E5A1-8A5C-AEE2-9739F39B7B18}"/>
              </a:ext>
            </a:extLst>
          </p:cNvPr>
          <p:cNvSpPr>
            <a:spLocks noGrp="1"/>
          </p:cNvSpPr>
          <p:nvPr>
            <p:ph type="body" idx="1"/>
          </p:nvPr>
        </p:nvSpPr>
        <p:spPr/>
        <p:txBody>
          <a:bodyPr/>
          <a:lstStyle/>
          <a:p>
            <a:r>
              <a:rPr lang="en-US" dirty="0"/>
              <a:t>Round Tripping allowed only up to 2 layers of subsidiaries </a:t>
            </a:r>
          </a:p>
          <a:p>
            <a:pPr lvl="1">
              <a:spcBef>
                <a:spcPts val="0"/>
              </a:spcBef>
            </a:pPr>
            <a:r>
              <a:rPr lang="en-US" dirty="0"/>
              <a:t>First leg of ODI from India to Foreign entity to be excluded</a:t>
            </a:r>
          </a:p>
          <a:p>
            <a:pPr lvl="1">
              <a:spcBef>
                <a:spcPts val="0"/>
              </a:spcBef>
            </a:pPr>
            <a:r>
              <a:rPr lang="en-US" dirty="0"/>
              <a:t>India to Mauritius to Netherlands to India = Allowed</a:t>
            </a:r>
          </a:p>
          <a:p>
            <a:pPr lvl="1">
              <a:spcBef>
                <a:spcPts val="0"/>
              </a:spcBef>
            </a:pPr>
            <a:r>
              <a:rPr lang="en-US" dirty="0"/>
              <a:t>India to Mauritius to Singapore to Netherlands to India = Not allowed</a:t>
            </a:r>
          </a:p>
          <a:p>
            <a:pPr lvl="1">
              <a:spcBef>
                <a:spcPts val="0"/>
              </a:spcBef>
            </a:pPr>
            <a:r>
              <a:rPr lang="en-US" dirty="0"/>
              <a:t>Restriction of 2 layers not applicable to prescribed NBFCs and banking/ insurance/ government companies</a:t>
            </a:r>
          </a:p>
          <a:p>
            <a:endParaRPr lang="en-US" dirty="0"/>
          </a:p>
        </p:txBody>
      </p:sp>
    </p:spTree>
    <p:extLst>
      <p:ext uri="{BB962C8B-B14F-4D97-AF65-F5344CB8AC3E}">
        <p14:creationId xmlns:p14="http://schemas.microsoft.com/office/powerpoint/2010/main" val="999459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dirty="0"/>
              <a:t>Acquisition by way of deferred payment</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p:txBody>
          <a:bodyPr/>
          <a:lstStyle/>
          <a:p>
            <a:r>
              <a:rPr lang="en-US" dirty="0"/>
              <a:t>Allowed only in case of ODI</a:t>
            </a:r>
          </a:p>
          <a:p>
            <a:r>
              <a:rPr lang="en-US" dirty="0"/>
              <a:t>Acquisition of equity capital by way of subscription to </a:t>
            </a:r>
            <a:r>
              <a:rPr lang="en-US" dirty="0" err="1"/>
              <a:t>MoA</a:t>
            </a:r>
            <a:r>
              <a:rPr lang="en-US" dirty="0"/>
              <a:t> OR purchase from PROI</a:t>
            </a:r>
          </a:p>
          <a:p>
            <a:pPr lvl="1">
              <a:spcBef>
                <a:spcPts val="0"/>
              </a:spcBef>
            </a:pPr>
            <a:r>
              <a:rPr lang="en-US" dirty="0"/>
              <a:t>Payment of consideration may be deferred</a:t>
            </a:r>
          </a:p>
          <a:p>
            <a:pPr lvl="1">
              <a:spcBef>
                <a:spcPts val="0"/>
              </a:spcBef>
            </a:pPr>
            <a:r>
              <a:rPr lang="en-US" dirty="0"/>
              <a:t>Definite period from date of agreement</a:t>
            </a:r>
          </a:p>
          <a:p>
            <a:pPr lvl="1">
              <a:spcBef>
                <a:spcPts val="0"/>
              </a:spcBef>
            </a:pPr>
            <a:r>
              <a:rPr lang="en-US" dirty="0"/>
              <a:t>Foreign Securities to be issued upfront for entire consideration</a:t>
            </a:r>
          </a:p>
          <a:p>
            <a:pPr lvl="2">
              <a:spcBef>
                <a:spcPts val="0"/>
              </a:spcBef>
            </a:pPr>
            <a:r>
              <a:rPr lang="en-US" dirty="0"/>
              <a:t>Valuation also needs to be done upfront in accordance with pricing guidelines (RBI Clarification required)</a:t>
            </a:r>
          </a:p>
          <a:p>
            <a:pPr lvl="1">
              <a:spcBef>
                <a:spcPts val="0"/>
              </a:spcBef>
            </a:pPr>
            <a:r>
              <a:rPr lang="en-US" dirty="0"/>
              <a:t>Treated as non-fund based FC</a:t>
            </a:r>
          </a:p>
          <a:p>
            <a:pPr lvl="2">
              <a:spcBef>
                <a:spcPts val="0"/>
              </a:spcBef>
            </a:pPr>
            <a:r>
              <a:rPr lang="en-US" dirty="0"/>
              <a:t>On payment treated as conversion of non-fund based FC to equity</a:t>
            </a:r>
          </a:p>
          <a:p>
            <a:pPr lvl="1">
              <a:spcBef>
                <a:spcPts val="0"/>
              </a:spcBef>
            </a:pPr>
            <a:endParaRPr lang="en-US" dirty="0"/>
          </a:p>
          <a:p>
            <a:pPr lvl="1">
              <a:spcBef>
                <a:spcPts val="0"/>
              </a:spcBef>
            </a:pPr>
            <a:endParaRPr lang="en-US" dirty="0"/>
          </a:p>
          <a:p>
            <a:pPr lvl="1"/>
            <a:endParaRPr lang="en-US" dirty="0"/>
          </a:p>
        </p:txBody>
      </p:sp>
    </p:spTree>
    <p:extLst>
      <p:ext uri="{BB962C8B-B14F-4D97-AF65-F5344CB8AC3E}">
        <p14:creationId xmlns:p14="http://schemas.microsoft.com/office/powerpoint/2010/main" val="1928172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dirty="0"/>
              <a:t>Mode of Payment</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p:txBody>
          <a:bodyPr/>
          <a:lstStyle/>
          <a:p>
            <a:r>
              <a:rPr lang="en-US" dirty="0"/>
              <a:t>Remittance through banking channels</a:t>
            </a:r>
          </a:p>
          <a:p>
            <a:r>
              <a:rPr lang="en-US" dirty="0"/>
              <a:t>From accounts maintained in accordance with FEMA</a:t>
            </a:r>
          </a:p>
          <a:p>
            <a:r>
              <a:rPr lang="en-US" dirty="0"/>
              <a:t>Swap of securities</a:t>
            </a:r>
          </a:p>
          <a:p>
            <a:r>
              <a:rPr lang="en-US" dirty="0"/>
              <a:t>Proceeds ADR/ GDR/ Stock Swap/ ECB (To be considered in FC)</a:t>
            </a:r>
          </a:p>
          <a:p>
            <a:r>
              <a:rPr lang="en-US" dirty="0"/>
              <a:t>Cash is not permitted</a:t>
            </a:r>
          </a:p>
          <a:p>
            <a:r>
              <a:rPr lang="en-US" dirty="0"/>
              <a:t>No payment by Indian Entity to its Overseas Branch to make Overseas Investment</a:t>
            </a:r>
          </a:p>
          <a:p>
            <a:r>
              <a:rPr lang="en-US" dirty="0"/>
              <a:t>No payment by PRII on behalf of foreign entity</a:t>
            </a:r>
          </a:p>
          <a:p>
            <a:r>
              <a:rPr lang="en-US" dirty="0"/>
              <a:t>Investments in Nepal and Bhutan can be made in INR</a:t>
            </a:r>
          </a:p>
          <a:p>
            <a:pPr lvl="1">
              <a:spcBef>
                <a:spcPts val="0"/>
              </a:spcBef>
            </a:pPr>
            <a:r>
              <a:rPr lang="en-US" dirty="0"/>
              <a:t>Disinvestment needs to be done accordingly</a:t>
            </a:r>
          </a:p>
          <a:p>
            <a:pPr lvl="1">
              <a:spcBef>
                <a:spcPts val="0"/>
              </a:spcBef>
            </a:pPr>
            <a:endParaRPr lang="en-US" dirty="0"/>
          </a:p>
          <a:p>
            <a:pPr lvl="1"/>
            <a:endParaRPr lang="en-US" dirty="0"/>
          </a:p>
        </p:txBody>
      </p:sp>
    </p:spTree>
    <p:extLst>
      <p:ext uri="{BB962C8B-B14F-4D97-AF65-F5344CB8AC3E}">
        <p14:creationId xmlns:p14="http://schemas.microsoft.com/office/powerpoint/2010/main" val="2308219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dirty="0"/>
              <a:t>Pricing Guidelines</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p:txBody>
          <a:bodyPr/>
          <a:lstStyle/>
          <a:p>
            <a:r>
              <a:rPr lang="en-US" dirty="0"/>
              <a:t>Issue or transfer of equity capital of foreign entity from PROI to PRII; PRII to PRII; PRII to PROI</a:t>
            </a:r>
          </a:p>
          <a:p>
            <a:r>
              <a:rPr lang="en-US" dirty="0"/>
              <a:t>Subject to price arrived at Arm’s Length basis</a:t>
            </a:r>
          </a:p>
          <a:p>
            <a:pPr lvl="1">
              <a:spcBef>
                <a:spcPts val="0"/>
              </a:spcBef>
            </a:pPr>
            <a:r>
              <a:rPr lang="en-US" dirty="0"/>
              <a:t>Subject to means?</a:t>
            </a:r>
          </a:p>
          <a:p>
            <a:r>
              <a:rPr lang="en-US" dirty="0"/>
              <a:t>AD Bank responsible to ensure compliance with ALP</a:t>
            </a:r>
          </a:p>
          <a:p>
            <a:r>
              <a:rPr lang="en-US" dirty="0"/>
              <a:t>AD Bank to have Board approved policy</a:t>
            </a:r>
          </a:p>
          <a:p>
            <a:pPr lvl="1">
              <a:spcBef>
                <a:spcPts val="0"/>
              </a:spcBef>
            </a:pPr>
            <a:r>
              <a:rPr lang="en-US" dirty="0"/>
              <a:t>It may consider valuation as per internationally accepted pricing methodology</a:t>
            </a:r>
          </a:p>
          <a:p>
            <a:pPr lvl="1">
              <a:spcBef>
                <a:spcPts val="0"/>
              </a:spcBef>
            </a:pPr>
            <a:r>
              <a:rPr lang="en-US" dirty="0"/>
              <a:t>Such pricing policy may not insist upon compliance with pricing guidelines in case of amalgamation, merger, demerger approved by competent Courts or Tribunals OR in case price is readily available on stock exchange</a:t>
            </a:r>
          </a:p>
          <a:p>
            <a:r>
              <a:rPr lang="en-US" dirty="0"/>
              <a:t>In case of write-off, AD Banks to ascertain </a:t>
            </a:r>
            <a:r>
              <a:rPr lang="en-US" i="1" dirty="0"/>
              <a:t>bona fides</a:t>
            </a:r>
          </a:p>
          <a:p>
            <a:pPr lvl="1"/>
            <a:endParaRPr lang="en-US" dirty="0"/>
          </a:p>
        </p:txBody>
      </p:sp>
    </p:spTree>
    <p:extLst>
      <p:ext uri="{BB962C8B-B14F-4D97-AF65-F5344CB8AC3E}">
        <p14:creationId xmlns:p14="http://schemas.microsoft.com/office/powerpoint/2010/main" val="2569284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831300"/>
          </a:xfrm>
        </p:spPr>
        <p:txBody>
          <a:bodyPr/>
          <a:lstStyle/>
          <a:p>
            <a:r>
              <a:rPr lang="en-US" dirty="0"/>
              <a:t>Transfer/ Liquidation</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831300"/>
            <a:ext cx="8520600" cy="4145027"/>
          </a:xfrm>
        </p:spPr>
        <p:txBody>
          <a:bodyPr/>
          <a:lstStyle/>
          <a:p>
            <a:r>
              <a:rPr lang="en-US" dirty="0"/>
              <a:t>Transfer of equity capital by way of sale</a:t>
            </a:r>
          </a:p>
          <a:p>
            <a:pPr lvl="1">
              <a:spcBef>
                <a:spcPts val="0"/>
              </a:spcBef>
            </a:pPr>
            <a:r>
              <a:rPr lang="en-US" dirty="0"/>
              <a:t>PRII to PRII</a:t>
            </a:r>
          </a:p>
          <a:p>
            <a:pPr lvl="1">
              <a:spcBef>
                <a:spcPts val="0"/>
              </a:spcBef>
            </a:pPr>
            <a:r>
              <a:rPr lang="en-US" dirty="0"/>
              <a:t>PRII to PROI</a:t>
            </a:r>
          </a:p>
          <a:p>
            <a:r>
              <a:rPr lang="en-US" dirty="0"/>
              <a:t>Disinvestment by PRII who has made ODI</a:t>
            </a:r>
          </a:p>
          <a:p>
            <a:pPr lvl="1">
              <a:spcBef>
                <a:spcPts val="0"/>
              </a:spcBef>
            </a:pPr>
            <a:r>
              <a:rPr lang="en-US" dirty="0"/>
              <a:t>1 year minimum lock-in period</a:t>
            </a:r>
          </a:p>
          <a:p>
            <a:pPr lvl="1">
              <a:spcBef>
                <a:spcPts val="0"/>
              </a:spcBef>
            </a:pPr>
            <a:r>
              <a:rPr lang="en-US" dirty="0"/>
              <a:t>In case of full disinvestment, no dues as an investor should be pending for receipt whether equity or debt</a:t>
            </a:r>
          </a:p>
          <a:p>
            <a:pPr lvl="2">
              <a:spcBef>
                <a:spcPts val="0"/>
              </a:spcBef>
            </a:pPr>
            <a:r>
              <a:rPr lang="en-US" dirty="0"/>
              <a:t>Not applicable in case of liquidation</a:t>
            </a:r>
          </a:p>
          <a:p>
            <a:pPr lvl="1">
              <a:spcBef>
                <a:spcPts val="0"/>
              </a:spcBef>
            </a:pPr>
            <a:r>
              <a:rPr lang="en-US" dirty="0"/>
              <a:t>Above 2 conditions not applicable to amalgamation, merger, demerger</a:t>
            </a:r>
          </a:p>
          <a:p>
            <a:pPr lvl="2">
              <a:spcBef>
                <a:spcPts val="0"/>
              </a:spcBef>
            </a:pPr>
            <a:r>
              <a:rPr lang="en-US" dirty="0"/>
              <a:t>2 or more FEs wholly owned, directly or indirectly, by IE; or</a:t>
            </a:r>
          </a:p>
          <a:p>
            <a:pPr lvl="2">
              <a:spcBef>
                <a:spcPts val="0"/>
              </a:spcBef>
            </a:pPr>
            <a:r>
              <a:rPr lang="en-US" dirty="0"/>
              <a:t>Where there is no change or dilution in aggregate equity holding of IE as its result</a:t>
            </a:r>
          </a:p>
          <a:p>
            <a:r>
              <a:rPr lang="en-US" dirty="0"/>
              <a:t>Transfer in case of amalgamation, merger, demerger should be approved by competent authority in India or host country, as applicable</a:t>
            </a:r>
          </a:p>
          <a:p>
            <a:r>
              <a:rPr lang="en-US" dirty="0"/>
              <a:t>If holding was in violation, continuation or transfer not allowed</a:t>
            </a:r>
          </a:p>
          <a:p>
            <a:pPr lvl="1">
              <a:spcBef>
                <a:spcPts val="0"/>
              </a:spcBef>
            </a:pPr>
            <a:r>
              <a:rPr lang="en-US" dirty="0"/>
              <a:t>How to compound?</a:t>
            </a:r>
          </a:p>
        </p:txBody>
      </p:sp>
    </p:spTree>
    <p:extLst>
      <p:ext uri="{BB962C8B-B14F-4D97-AF65-F5344CB8AC3E}">
        <p14:creationId xmlns:p14="http://schemas.microsoft.com/office/powerpoint/2010/main" val="3602158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86683"/>
            <a:ext cx="8520600" cy="831300"/>
          </a:xfrm>
        </p:spPr>
        <p:txBody>
          <a:bodyPr/>
          <a:lstStyle/>
          <a:p>
            <a:r>
              <a:rPr lang="en-US" dirty="0"/>
              <a:t>Obligations of PRII</a:t>
            </a:r>
          </a:p>
        </p:txBody>
      </p:sp>
      <p:sp>
        <p:nvSpPr>
          <p:cNvPr id="3" name="Text Placeholder 2">
            <a:extLst>
              <a:ext uri="{FF2B5EF4-FFF2-40B4-BE49-F238E27FC236}">
                <a16:creationId xmlns:a16="http://schemas.microsoft.com/office/drawing/2014/main" id="{2489FA4A-2179-FF93-F111-4556DFF4F927}"/>
              </a:ext>
            </a:extLst>
          </p:cNvPr>
          <p:cNvSpPr>
            <a:spLocks noGrp="1"/>
          </p:cNvSpPr>
          <p:nvPr>
            <p:ph type="body" idx="1"/>
          </p:nvPr>
        </p:nvSpPr>
        <p:spPr>
          <a:xfrm>
            <a:off x="311700" y="1225225"/>
            <a:ext cx="8520600" cy="3354000"/>
          </a:xfrm>
        </p:spPr>
        <p:txBody>
          <a:bodyPr/>
          <a:lstStyle/>
          <a:p>
            <a:r>
              <a:rPr lang="en-US" dirty="0"/>
              <a:t>Submit share certificate or evidence of foreign investment within 6 months in case of ODI</a:t>
            </a:r>
          </a:p>
          <a:p>
            <a:r>
              <a:rPr lang="en-US" dirty="0"/>
              <a:t>Obtain UIN before sending outward remittance or acquiring equity, earlier</a:t>
            </a:r>
          </a:p>
          <a:p>
            <a:r>
              <a:rPr lang="en-US" dirty="0"/>
              <a:t>Route all transactions through single AD Bank</a:t>
            </a:r>
          </a:p>
          <a:p>
            <a:r>
              <a:rPr lang="en-US" dirty="0" err="1"/>
              <a:t>Realise</a:t>
            </a:r>
            <a:r>
              <a:rPr lang="en-US" dirty="0"/>
              <a:t> and repatriate all dues with respect to investment within 90 days</a:t>
            </a:r>
          </a:p>
          <a:p>
            <a:r>
              <a:rPr lang="en-US" dirty="0"/>
              <a:t>Remittance towards earnest money allowed</a:t>
            </a:r>
          </a:p>
          <a:p>
            <a:pPr lvl="1">
              <a:spcBef>
                <a:spcPts val="0"/>
              </a:spcBef>
            </a:pPr>
            <a:r>
              <a:rPr lang="en-US" dirty="0"/>
              <a:t>Open-ended bid bond guarantee to be converted to close-ended within 3 months</a:t>
            </a:r>
          </a:p>
          <a:p>
            <a:endParaRPr lang="en-US" dirty="0"/>
          </a:p>
          <a:p>
            <a:endParaRPr lang="en-US" dirty="0"/>
          </a:p>
        </p:txBody>
      </p:sp>
    </p:spTree>
    <p:extLst>
      <p:ext uri="{BB962C8B-B14F-4D97-AF65-F5344CB8AC3E}">
        <p14:creationId xmlns:p14="http://schemas.microsoft.com/office/powerpoint/2010/main" val="1065629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itle 3">
            <a:extLst>
              <a:ext uri="{FF2B5EF4-FFF2-40B4-BE49-F238E27FC236}">
                <a16:creationId xmlns:a16="http://schemas.microsoft.com/office/drawing/2014/main" id="{75E88063-5751-8008-473C-77BD95D0FD76}"/>
              </a:ext>
            </a:extLst>
          </p:cNvPr>
          <p:cNvSpPr>
            <a:spLocks noGrp="1"/>
          </p:cNvSpPr>
          <p:nvPr>
            <p:ph type="title"/>
          </p:nvPr>
        </p:nvSpPr>
        <p:spPr/>
        <p:txBody>
          <a:bodyPr/>
          <a:lstStyle/>
          <a:p>
            <a:r>
              <a:rPr lang="en-US" b="1" dirty="0"/>
              <a:t>Investments in IFSC by</a:t>
            </a:r>
            <a:br>
              <a:rPr lang="en-US" b="1" dirty="0"/>
            </a:br>
            <a:r>
              <a:rPr lang="en-US" b="1" dirty="0"/>
              <a:t>Person Resident in India</a:t>
            </a:r>
          </a:p>
        </p:txBody>
      </p:sp>
    </p:spTree>
    <p:extLst>
      <p:ext uri="{BB962C8B-B14F-4D97-AF65-F5344CB8AC3E}">
        <p14:creationId xmlns:p14="http://schemas.microsoft.com/office/powerpoint/2010/main" val="147233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654773" y="-94091"/>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Overview of the Act</a:t>
            </a:r>
            <a:endParaRPr b="1" dirty="0"/>
          </a:p>
          <a:p>
            <a:pPr marL="0" lvl="0" indent="0" algn="l" rtl="0">
              <a:lnSpc>
                <a:spcPct val="100000"/>
              </a:lnSpc>
              <a:spcBef>
                <a:spcPts val="0"/>
              </a:spcBef>
              <a:spcAft>
                <a:spcPts val="0"/>
              </a:spcAft>
              <a:buSzPts val="2400"/>
              <a:buNone/>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2623729591"/>
              </p:ext>
            </p:extLst>
          </p:nvPr>
        </p:nvGraphicFramePr>
        <p:xfrm>
          <a:off x="482600" y="737209"/>
          <a:ext cx="8264208" cy="4020100"/>
        </p:xfrm>
        <a:graphic>
          <a:graphicData uri="http://schemas.openxmlformats.org/drawingml/2006/table">
            <a:tbl>
              <a:tblPr firstRow="1" bandRow="1">
                <a:tableStyleId>{743EC46A-64EF-4A61-B1FD-EEA68DB85434}</a:tableStyleId>
              </a:tblPr>
              <a:tblGrid>
                <a:gridCol w="1256848">
                  <a:extLst>
                    <a:ext uri="{9D8B030D-6E8A-4147-A177-3AD203B41FA5}">
                      <a16:colId xmlns:a16="http://schemas.microsoft.com/office/drawing/2014/main" val="2269362719"/>
                    </a:ext>
                  </a:extLst>
                </a:gridCol>
                <a:gridCol w="7007360">
                  <a:extLst>
                    <a:ext uri="{9D8B030D-6E8A-4147-A177-3AD203B41FA5}">
                      <a16:colId xmlns:a16="http://schemas.microsoft.com/office/drawing/2014/main" val="3238037347"/>
                    </a:ext>
                  </a:extLst>
                </a:gridCol>
              </a:tblGrid>
              <a:tr h="638708">
                <a:tc>
                  <a:txBody>
                    <a:bodyPr/>
                    <a:lstStyle/>
                    <a:p>
                      <a:pPr algn="ctr"/>
                      <a:endParaRPr lang="en-GB" sz="1400" b="1" dirty="0">
                        <a:solidFill>
                          <a:schemeClr val="bg1"/>
                        </a:solidFill>
                        <a:latin typeface="Open Sans" panose="020B0604020202020204" charset="0"/>
                        <a:ea typeface="Open Sans" panose="020B0604020202020204" charset="0"/>
                        <a:cs typeface="Open Sans" panose="020B0604020202020204" charset="0"/>
                      </a:endParaRPr>
                    </a:p>
                    <a:p>
                      <a:pPr algn="ctr"/>
                      <a:r>
                        <a:rPr lang="en-GB" sz="1400" b="1" dirty="0">
                          <a:solidFill>
                            <a:schemeClr val="bg1"/>
                          </a:solidFill>
                          <a:latin typeface="Open Sans" panose="020B0604020202020204" charset="0"/>
                          <a:ea typeface="Open Sans" panose="020B0604020202020204" charset="0"/>
                          <a:cs typeface="Open Sans" panose="020B0604020202020204" charset="0"/>
                        </a:rPr>
                        <a:t>Section No.</a:t>
                      </a:r>
                      <a:endParaRPr lang="en-IN" sz="1400" b="1"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GB" sz="1400" b="1" dirty="0">
                        <a:solidFill>
                          <a:schemeClr val="bg1"/>
                        </a:solidFill>
                        <a:latin typeface="Open Sans" panose="020B0604020202020204" charset="0"/>
                        <a:ea typeface="Open Sans" panose="020B0604020202020204" charset="0"/>
                        <a:cs typeface="Open Sans" panose="020B0604020202020204" charset="0"/>
                      </a:endParaRPr>
                    </a:p>
                    <a:p>
                      <a:pPr algn="ctr"/>
                      <a:r>
                        <a:rPr lang="en-GB" sz="1400" b="1" dirty="0">
                          <a:solidFill>
                            <a:schemeClr val="bg1"/>
                          </a:solidFill>
                          <a:latin typeface="Open Sans" panose="020B0604020202020204" charset="0"/>
                          <a:ea typeface="Open Sans" panose="020B0604020202020204" charset="0"/>
                          <a:cs typeface="Open Sans" panose="020B0604020202020204" charset="0"/>
                        </a:rPr>
                        <a:t>Description</a:t>
                      </a:r>
                      <a:endParaRPr lang="en-IN" sz="1400" b="1"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10681940"/>
                  </a:ext>
                </a:extLst>
              </a:tr>
              <a:tr h="457114">
                <a:tc>
                  <a:txBody>
                    <a:bodyPr/>
                    <a:lstStyle/>
                    <a:p>
                      <a:pPr algn="ctr"/>
                      <a:r>
                        <a:rPr lang="en-GB" sz="1400" dirty="0">
                          <a:latin typeface="Open Sans" panose="020B0604020202020204" charset="0"/>
                          <a:ea typeface="Open Sans" panose="020B0604020202020204" charset="0"/>
                          <a:cs typeface="Open Sans" panose="020B0604020202020204" charset="0"/>
                        </a:rPr>
                        <a:t>1</a:t>
                      </a:r>
                      <a:endParaRPr lang="en-IN" sz="1400" b="1"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dirty="0">
                          <a:latin typeface="Open Sans" panose="020B0604020202020204" charset="0"/>
                          <a:ea typeface="Open Sans" panose="020B0604020202020204" charset="0"/>
                          <a:cs typeface="Open Sans" panose="020B0604020202020204" charset="0"/>
                        </a:rPr>
                        <a:t>Application and Commencement of FEMA i.e. 01/06/2000</a:t>
                      </a:r>
                      <a:endParaRPr lang="en-IN" sz="1400"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10420743"/>
                  </a:ext>
                </a:extLst>
              </a:tr>
              <a:tr h="457114">
                <a:tc>
                  <a:txBody>
                    <a:bodyPr/>
                    <a:lstStyle/>
                    <a:p>
                      <a:pPr algn="ctr"/>
                      <a:r>
                        <a:rPr lang="en-GB" sz="1400" dirty="0">
                          <a:solidFill>
                            <a:schemeClr val="bg1"/>
                          </a:solidFill>
                          <a:latin typeface="Open Sans" panose="020B0604020202020204" charset="0"/>
                          <a:ea typeface="Open Sans" panose="020B0604020202020204" charset="0"/>
                          <a:cs typeface="Open Sans" panose="020B0604020202020204" charset="0"/>
                        </a:rPr>
                        <a:t>2</a:t>
                      </a:r>
                      <a:endParaRPr lang="en-IN" sz="1400" b="1"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400" dirty="0">
                          <a:solidFill>
                            <a:schemeClr val="bg1"/>
                          </a:solidFill>
                          <a:latin typeface="Open Sans" panose="020B0604020202020204" charset="0"/>
                          <a:ea typeface="Open Sans" panose="020B0604020202020204" charset="0"/>
                          <a:cs typeface="Open Sans" panose="020B0604020202020204" charset="0"/>
                        </a:rPr>
                        <a:t>Definitions</a:t>
                      </a:r>
                      <a:endParaRPr lang="en-IN" sz="1400"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33533487"/>
                  </a:ext>
                </a:extLst>
              </a:tr>
              <a:tr h="457114">
                <a:tc>
                  <a:txBody>
                    <a:bodyPr/>
                    <a:lstStyle/>
                    <a:p>
                      <a:pPr algn="ctr"/>
                      <a:r>
                        <a:rPr lang="en-GB" sz="1400" b="1" dirty="0">
                          <a:latin typeface="Open Sans" panose="020B0604020202020204" charset="0"/>
                          <a:ea typeface="Open Sans" panose="020B0604020202020204" charset="0"/>
                          <a:cs typeface="Open Sans" panose="020B0604020202020204" charset="0"/>
                        </a:rPr>
                        <a:t>3</a:t>
                      </a:r>
                      <a:r>
                        <a:rPr lang="en-GB" sz="1400" b="1" baseline="0" dirty="0">
                          <a:latin typeface="Open Sans" panose="020B0604020202020204" charset="0"/>
                          <a:ea typeface="Open Sans" panose="020B0604020202020204" charset="0"/>
                          <a:cs typeface="Open Sans" panose="020B0604020202020204" charset="0"/>
                        </a:rPr>
                        <a:t> to 9</a:t>
                      </a:r>
                      <a:endParaRPr lang="en-IN" sz="1400" b="1"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b="1" dirty="0">
                          <a:latin typeface="Open Sans" panose="020B0604020202020204" charset="0"/>
                          <a:ea typeface="Open Sans" panose="020B0604020202020204" charset="0"/>
                          <a:cs typeface="Open Sans" panose="020B0604020202020204" charset="0"/>
                        </a:rPr>
                        <a:t>Substantive Provisions – Prohibitions, Relaxations, Regulating</a:t>
                      </a:r>
                      <a:endParaRPr lang="en-IN" sz="1400" b="1"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87230968"/>
                  </a:ext>
                </a:extLst>
              </a:tr>
              <a:tr h="638708">
                <a:tc>
                  <a:txBody>
                    <a:bodyPr/>
                    <a:lstStyle/>
                    <a:p>
                      <a:pPr algn="ctr"/>
                      <a:r>
                        <a:rPr lang="en-GB" sz="1400" dirty="0">
                          <a:solidFill>
                            <a:schemeClr val="bg1"/>
                          </a:solidFill>
                          <a:latin typeface="Open Sans" panose="020B0604020202020204" charset="0"/>
                          <a:ea typeface="Open Sans" panose="020B0604020202020204" charset="0"/>
                          <a:cs typeface="Open Sans" panose="020B0604020202020204" charset="0"/>
                        </a:rPr>
                        <a:t>10 to 12</a:t>
                      </a:r>
                      <a:endParaRPr lang="en-IN" sz="1400" b="1"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400" dirty="0">
                          <a:solidFill>
                            <a:schemeClr val="bg1"/>
                          </a:solidFill>
                          <a:latin typeface="Open Sans" panose="020B0604020202020204" charset="0"/>
                          <a:ea typeface="Open Sans" panose="020B0604020202020204" charset="0"/>
                          <a:cs typeface="Open Sans" panose="020B0604020202020204" charset="0"/>
                        </a:rPr>
                        <a:t>Authorised Persons – Dealing</a:t>
                      </a:r>
                      <a:r>
                        <a:rPr lang="en-GB" sz="1400" baseline="0" dirty="0">
                          <a:solidFill>
                            <a:schemeClr val="bg1"/>
                          </a:solidFill>
                          <a:latin typeface="Open Sans" panose="020B0604020202020204" charset="0"/>
                          <a:ea typeface="Open Sans" panose="020B0604020202020204" charset="0"/>
                          <a:cs typeface="Open Sans" panose="020B0604020202020204" charset="0"/>
                        </a:rPr>
                        <a:t> in Forex</a:t>
                      </a:r>
                    </a:p>
                    <a:p>
                      <a:r>
                        <a:rPr lang="en-GB" sz="1400" baseline="0" dirty="0">
                          <a:solidFill>
                            <a:schemeClr val="bg1"/>
                          </a:solidFill>
                          <a:latin typeface="Open Sans"/>
                          <a:ea typeface="Open Sans"/>
                          <a:cs typeface="Open Sans"/>
                        </a:rPr>
                        <a:t>Directions by RBI to ADs &amp; Delegation of Power</a:t>
                      </a:r>
                      <a:endParaRPr lang="en-IN" sz="1400" dirty="0">
                        <a:solidFill>
                          <a:schemeClr val="bg1"/>
                        </a:solidFill>
                        <a:latin typeface="Open Sans"/>
                        <a:ea typeface="Open Sans"/>
                        <a:cs typeface="Open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18627753"/>
                  </a:ext>
                </a:extLst>
              </a:tr>
              <a:tr h="457114">
                <a:tc>
                  <a:txBody>
                    <a:bodyPr/>
                    <a:lstStyle/>
                    <a:p>
                      <a:pPr algn="ctr"/>
                      <a:r>
                        <a:rPr lang="en-GB" sz="1400" dirty="0">
                          <a:latin typeface="Open Sans" panose="020B0604020202020204" charset="0"/>
                          <a:ea typeface="Open Sans" panose="020B0604020202020204" charset="0"/>
                          <a:cs typeface="Open Sans" panose="020B0604020202020204" charset="0"/>
                        </a:rPr>
                        <a:t>13 to 15</a:t>
                      </a:r>
                      <a:endParaRPr lang="en-IN" sz="1400" b="1"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dirty="0">
                          <a:latin typeface="Open Sans" panose="020B0604020202020204" charset="0"/>
                          <a:ea typeface="Open Sans" panose="020B0604020202020204" charset="0"/>
                          <a:cs typeface="Open Sans" panose="020B0604020202020204" charset="0"/>
                        </a:rPr>
                        <a:t>Contraventions and Penalties</a:t>
                      </a:r>
                      <a:endParaRPr lang="en-IN" sz="1400"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02545661"/>
                  </a:ext>
                </a:extLst>
              </a:tr>
              <a:tr h="457114">
                <a:tc>
                  <a:txBody>
                    <a:bodyPr/>
                    <a:lstStyle/>
                    <a:p>
                      <a:pPr algn="ctr"/>
                      <a:r>
                        <a:rPr lang="en-GB" sz="1400" dirty="0">
                          <a:solidFill>
                            <a:schemeClr val="bg1"/>
                          </a:solidFill>
                          <a:latin typeface="Open Sans" panose="020B0604020202020204" charset="0"/>
                          <a:ea typeface="Open Sans" panose="020B0604020202020204" charset="0"/>
                          <a:cs typeface="Open Sans" panose="020B0604020202020204" charset="0"/>
                        </a:rPr>
                        <a:t>16 to 38</a:t>
                      </a:r>
                      <a:endParaRPr lang="en-IN" sz="1400"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GB" sz="1400" dirty="0">
                          <a:solidFill>
                            <a:schemeClr val="bg1"/>
                          </a:solidFill>
                          <a:latin typeface="Open Sans" panose="020B0604020202020204" charset="0"/>
                          <a:ea typeface="Open Sans" panose="020B0604020202020204" charset="0"/>
                          <a:cs typeface="Open Sans" panose="020B0604020202020204" charset="0"/>
                        </a:rPr>
                        <a:t>Adjudication,</a:t>
                      </a:r>
                      <a:r>
                        <a:rPr lang="en-GB" sz="1400" baseline="0" dirty="0">
                          <a:solidFill>
                            <a:schemeClr val="bg1"/>
                          </a:solidFill>
                          <a:latin typeface="Open Sans" panose="020B0604020202020204" charset="0"/>
                          <a:ea typeface="Open Sans" panose="020B0604020202020204" charset="0"/>
                          <a:cs typeface="Open Sans" panose="020B0604020202020204" charset="0"/>
                        </a:rPr>
                        <a:t> Appeal, Enforcement Directorate </a:t>
                      </a:r>
                      <a:endParaRPr lang="en-IN" sz="1400" dirty="0">
                        <a:solidFill>
                          <a:schemeClr val="bg1"/>
                        </a:solidFill>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30585600"/>
                  </a:ext>
                </a:extLst>
              </a:tr>
              <a:tr h="457114">
                <a:tc>
                  <a:txBody>
                    <a:bodyPr/>
                    <a:lstStyle/>
                    <a:p>
                      <a:pPr algn="ctr"/>
                      <a:r>
                        <a:rPr lang="en-GB" sz="1400" dirty="0">
                          <a:latin typeface="Open Sans" panose="020B0604020202020204" charset="0"/>
                          <a:ea typeface="Open Sans" panose="020B0604020202020204" charset="0"/>
                          <a:cs typeface="Open Sans" panose="020B0604020202020204" charset="0"/>
                        </a:rPr>
                        <a:t>39 to 49</a:t>
                      </a:r>
                      <a:endParaRPr lang="en-IN" sz="1400"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dirty="0">
                          <a:latin typeface="Open Sans" panose="020B0604020202020204" charset="0"/>
                          <a:ea typeface="Open Sans" panose="020B0604020202020204" charset="0"/>
                          <a:cs typeface="Open Sans" panose="020B0604020202020204" charset="0"/>
                        </a:rPr>
                        <a:t>Miscellaneous Provisions</a:t>
                      </a:r>
                      <a:endParaRPr lang="en-IN" sz="1400" dirty="0">
                        <a:latin typeface="Open Sans" panose="020B0604020202020204" charset="0"/>
                        <a:ea typeface="Open Sans" panose="020B0604020202020204" charset="0"/>
                        <a:cs typeface="Open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40741517"/>
                  </a:ext>
                </a:extLst>
              </a:tr>
            </a:tbl>
          </a:graphicData>
        </a:graphic>
      </p:graphicFrame>
    </p:spTree>
    <p:extLst>
      <p:ext uri="{BB962C8B-B14F-4D97-AF65-F5344CB8AC3E}">
        <p14:creationId xmlns:p14="http://schemas.microsoft.com/office/powerpoint/2010/main" val="378501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0442AC9-1661-3647-309D-466DE7CC341F}"/>
              </a:ext>
            </a:extLst>
          </p:cNvPr>
          <p:cNvSpPr/>
          <p:nvPr/>
        </p:nvSpPr>
        <p:spPr>
          <a:xfrm>
            <a:off x="3626498" y="182270"/>
            <a:ext cx="5026090" cy="468396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GIFT </a:t>
            </a:r>
          </a:p>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CITY</a:t>
            </a:r>
          </a:p>
        </p:txBody>
      </p:sp>
      <p:sp>
        <p:nvSpPr>
          <p:cNvPr id="6" name="Oval 5">
            <a:extLst>
              <a:ext uri="{FF2B5EF4-FFF2-40B4-BE49-F238E27FC236}">
                <a16:creationId xmlns:a16="http://schemas.microsoft.com/office/drawing/2014/main" id="{4A2B1B5C-1EF1-5CAF-7CDE-0072CD3EDCC0}"/>
              </a:ext>
            </a:extLst>
          </p:cNvPr>
          <p:cNvSpPr/>
          <p:nvPr/>
        </p:nvSpPr>
        <p:spPr>
          <a:xfrm>
            <a:off x="5492620" y="1026367"/>
            <a:ext cx="3159968" cy="309776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SEZ</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(For </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promotion </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of exports)</a:t>
            </a:r>
          </a:p>
        </p:txBody>
      </p:sp>
      <p:sp>
        <p:nvSpPr>
          <p:cNvPr id="7" name="Oval 6">
            <a:extLst>
              <a:ext uri="{FF2B5EF4-FFF2-40B4-BE49-F238E27FC236}">
                <a16:creationId xmlns:a16="http://schemas.microsoft.com/office/drawing/2014/main" id="{C1B64706-42A9-110B-BC88-6DA4CA213CF4}"/>
              </a:ext>
            </a:extLst>
          </p:cNvPr>
          <p:cNvSpPr/>
          <p:nvPr/>
        </p:nvSpPr>
        <p:spPr>
          <a:xfrm>
            <a:off x="6960637" y="1800807"/>
            <a:ext cx="1691951" cy="15488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IFSC</a:t>
            </a: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(For promotion of FS)</a:t>
            </a:r>
          </a:p>
        </p:txBody>
      </p:sp>
      <p:sp>
        <p:nvSpPr>
          <p:cNvPr id="8" name="Rectangle: Rounded Corners 7">
            <a:extLst>
              <a:ext uri="{FF2B5EF4-FFF2-40B4-BE49-F238E27FC236}">
                <a16:creationId xmlns:a16="http://schemas.microsoft.com/office/drawing/2014/main" id="{69BB1D5B-7A25-D018-958D-50F09CC562B2}"/>
              </a:ext>
            </a:extLst>
          </p:cNvPr>
          <p:cNvSpPr/>
          <p:nvPr/>
        </p:nvSpPr>
        <p:spPr>
          <a:xfrm>
            <a:off x="478971" y="702906"/>
            <a:ext cx="3010678" cy="33279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Basic Understanding of GIFT</a:t>
            </a:r>
          </a:p>
        </p:txBody>
      </p:sp>
    </p:spTree>
    <p:extLst>
      <p:ext uri="{BB962C8B-B14F-4D97-AF65-F5344CB8AC3E}">
        <p14:creationId xmlns:p14="http://schemas.microsoft.com/office/powerpoint/2010/main" val="2122749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55B9E-64DA-7BC5-5898-4E90C1C6D2A9}"/>
              </a:ext>
            </a:extLst>
          </p:cNvPr>
          <p:cNvSpPr>
            <a:spLocks noGrp="1"/>
          </p:cNvSpPr>
          <p:nvPr>
            <p:ph type="title"/>
          </p:nvPr>
        </p:nvSpPr>
        <p:spPr>
          <a:xfrm>
            <a:off x="311700" y="48447"/>
            <a:ext cx="8520600" cy="831300"/>
          </a:xfrm>
        </p:spPr>
        <p:txBody>
          <a:bodyPr/>
          <a:lstStyle/>
          <a:p>
            <a:pPr algn="ctr"/>
            <a:r>
              <a:rPr lang="en-US" dirty="0"/>
              <a:t>Case Study: IFSC</a:t>
            </a:r>
          </a:p>
        </p:txBody>
      </p:sp>
      <p:sp>
        <p:nvSpPr>
          <p:cNvPr id="2" name="Rectangle 1">
            <a:extLst>
              <a:ext uri="{FF2B5EF4-FFF2-40B4-BE49-F238E27FC236}">
                <a16:creationId xmlns:a16="http://schemas.microsoft.com/office/drawing/2014/main" id="{CF47349F-3E88-7231-3F54-DE41387205D7}"/>
              </a:ext>
            </a:extLst>
          </p:cNvPr>
          <p:cNvSpPr/>
          <p:nvPr/>
        </p:nvSpPr>
        <p:spPr>
          <a:xfrm>
            <a:off x="721569" y="2071395"/>
            <a:ext cx="1909665" cy="7340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Mr. A</a:t>
            </a:r>
          </a:p>
        </p:txBody>
      </p:sp>
      <p:sp>
        <p:nvSpPr>
          <p:cNvPr id="3" name="Rectangle 2">
            <a:extLst>
              <a:ext uri="{FF2B5EF4-FFF2-40B4-BE49-F238E27FC236}">
                <a16:creationId xmlns:a16="http://schemas.microsoft.com/office/drawing/2014/main" id="{6A00D8E1-0E28-5A42-D1BC-9BBBB5E571C1}"/>
              </a:ext>
            </a:extLst>
          </p:cNvPr>
          <p:cNvSpPr/>
          <p:nvPr/>
        </p:nvSpPr>
        <p:spPr>
          <a:xfrm>
            <a:off x="3850434" y="2071394"/>
            <a:ext cx="1909665" cy="7340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Company A in IFSC</a:t>
            </a:r>
          </a:p>
        </p:txBody>
      </p:sp>
      <p:sp>
        <p:nvSpPr>
          <p:cNvPr id="4" name="Rectangle 3">
            <a:extLst>
              <a:ext uri="{FF2B5EF4-FFF2-40B4-BE49-F238E27FC236}">
                <a16:creationId xmlns:a16="http://schemas.microsoft.com/office/drawing/2014/main" id="{F0B3220B-9B04-9029-A373-010860BCD404}"/>
              </a:ext>
            </a:extLst>
          </p:cNvPr>
          <p:cNvSpPr/>
          <p:nvPr/>
        </p:nvSpPr>
        <p:spPr>
          <a:xfrm>
            <a:off x="6789577" y="2071394"/>
            <a:ext cx="1909665" cy="73400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 Inc., USA</a:t>
            </a:r>
          </a:p>
        </p:txBody>
      </p:sp>
      <p:cxnSp>
        <p:nvCxnSpPr>
          <p:cNvPr id="8" name="Straight Connector 7">
            <a:extLst>
              <a:ext uri="{FF2B5EF4-FFF2-40B4-BE49-F238E27FC236}">
                <a16:creationId xmlns:a16="http://schemas.microsoft.com/office/drawing/2014/main" id="{3F75E552-DC5E-62BE-65C2-D79127B8FD86}"/>
              </a:ext>
            </a:extLst>
          </p:cNvPr>
          <p:cNvCxnSpPr/>
          <p:nvPr/>
        </p:nvCxnSpPr>
        <p:spPr>
          <a:xfrm>
            <a:off x="6214188" y="1275184"/>
            <a:ext cx="0" cy="333413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398CC7-D97B-9773-ACE7-5683B66D5FC3}"/>
              </a:ext>
            </a:extLst>
          </p:cNvPr>
          <p:cNvSpPr txBox="1"/>
          <p:nvPr/>
        </p:nvSpPr>
        <p:spPr>
          <a:xfrm>
            <a:off x="4805266" y="4211216"/>
            <a:ext cx="1256521" cy="307777"/>
          </a:xfrm>
          <a:prstGeom prst="rect">
            <a:avLst/>
          </a:prstGeom>
          <a:noFill/>
        </p:spPr>
        <p:txBody>
          <a:bodyPr wrap="square" rtlCol="0">
            <a:spAutoFit/>
          </a:bodyPr>
          <a:lstStyle/>
          <a:p>
            <a:pPr algn="r"/>
            <a:r>
              <a:rPr lang="en-US" dirty="0"/>
              <a:t>India</a:t>
            </a:r>
          </a:p>
        </p:txBody>
      </p:sp>
      <p:sp>
        <p:nvSpPr>
          <p:cNvPr id="10" name="TextBox 9">
            <a:extLst>
              <a:ext uri="{FF2B5EF4-FFF2-40B4-BE49-F238E27FC236}">
                <a16:creationId xmlns:a16="http://schemas.microsoft.com/office/drawing/2014/main" id="{B9BB3A41-CB78-8287-AF82-E4C822978974}"/>
              </a:ext>
            </a:extLst>
          </p:cNvPr>
          <p:cNvSpPr txBox="1"/>
          <p:nvPr/>
        </p:nvSpPr>
        <p:spPr>
          <a:xfrm>
            <a:off x="6366590" y="4220413"/>
            <a:ext cx="1256521" cy="307777"/>
          </a:xfrm>
          <a:prstGeom prst="rect">
            <a:avLst/>
          </a:prstGeom>
          <a:noFill/>
        </p:spPr>
        <p:txBody>
          <a:bodyPr wrap="square" rtlCol="0">
            <a:spAutoFit/>
          </a:bodyPr>
          <a:lstStyle/>
          <a:p>
            <a:r>
              <a:rPr lang="en-US" dirty="0"/>
              <a:t>USA</a:t>
            </a:r>
          </a:p>
        </p:txBody>
      </p:sp>
      <p:cxnSp>
        <p:nvCxnSpPr>
          <p:cNvPr id="12" name="Straight Arrow Connector 11">
            <a:extLst>
              <a:ext uri="{FF2B5EF4-FFF2-40B4-BE49-F238E27FC236}">
                <a16:creationId xmlns:a16="http://schemas.microsoft.com/office/drawing/2014/main" id="{8EE15F8D-096A-141E-FDCC-92C6F8F49AA5}"/>
              </a:ext>
            </a:extLst>
          </p:cNvPr>
          <p:cNvCxnSpPr>
            <a:stCxn id="2" idx="3"/>
            <a:endCxn id="3" idx="1"/>
          </p:cNvCxnSpPr>
          <p:nvPr/>
        </p:nvCxnSpPr>
        <p:spPr>
          <a:xfrm flipV="1">
            <a:off x="2631234" y="2438399"/>
            <a:ext cx="1219200" cy="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369261-3261-C211-B04C-8D2A111BA544}"/>
              </a:ext>
            </a:extLst>
          </p:cNvPr>
          <p:cNvCxnSpPr>
            <a:stCxn id="3" idx="3"/>
            <a:endCxn id="4" idx="1"/>
          </p:cNvCxnSpPr>
          <p:nvPr/>
        </p:nvCxnSpPr>
        <p:spPr>
          <a:xfrm>
            <a:off x="5760099" y="2438399"/>
            <a:ext cx="1029478" cy="0"/>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Action Button: Help 14">
            <a:hlinkClick r:id="" action="ppaction://noaction" highlightClick="1"/>
            <a:extLst>
              <a:ext uri="{FF2B5EF4-FFF2-40B4-BE49-F238E27FC236}">
                <a16:creationId xmlns:a16="http://schemas.microsoft.com/office/drawing/2014/main" id="{7F689365-42A1-EBE6-69D3-F2AF71DE93FA}"/>
              </a:ext>
            </a:extLst>
          </p:cNvPr>
          <p:cNvSpPr/>
          <p:nvPr/>
        </p:nvSpPr>
        <p:spPr>
          <a:xfrm>
            <a:off x="2929812" y="1853682"/>
            <a:ext cx="510074" cy="485186"/>
          </a:xfrm>
          <a:prstGeom prst="actionButtonHelp">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941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66A7-F6D1-FDB9-A7E5-6BFB9D298135}"/>
              </a:ext>
            </a:extLst>
          </p:cNvPr>
          <p:cNvSpPr>
            <a:spLocks noGrp="1"/>
          </p:cNvSpPr>
          <p:nvPr>
            <p:ph type="title"/>
          </p:nvPr>
        </p:nvSpPr>
        <p:spPr>
          <a:xfrm>
            <a:off x="311700" y="0"/>
            <a:ext cx="8520600" cy="831300"/>
          </a:xfrm>
        </p:spPr>
        <p:txBody>
          <a:bodyPr/>
          <a:lstStyle/>
          <a:p>
            <a:r>
              <a:rPr lang="en-US" dirty="0"/>
              <a:t>Investment in IFSC</a:t>
            </a:r>
          </a:p>
        </p:txBody>
      </p:sp>
      <p:sp>
        <p:nvSpPr>
          <p:cNvPr id="3" name="Text Placeholder 2">
            <a:extLst>
              <a:ext uri="{FF2B5EF4-FFF2-40B4-BE49-F238E27FC236}">
                <a16:creationId xmlns:a16="http://schemas.microsoft.com/office/drawing/2014/main" id="{DC2DBD4E-4F95-1796-915B-E7057E8A6D9D}"/>
              </a:ext>
            </a:extLst>
          </p:cNvPr>
          <p:cNvSpPr>
            <a:spLocks noGrp="1"/>
          </p:cNvSpPr>
          <p:nvPr>
            <p:ph type="body" idx="1"/>
          </p:nvPr>
        </p:nvSpPr>
        <p:spPr>
          <a:xfrm>
            <a:off x="311700" y="831300"/>
            <a:ext cx="8520600" cy="3747925"/>
          </a:xfrm>
        </p:spPr>
        <p:txBody>
          <a:bodyPr/>
          <a:lstStyle/>
          <a:p>
            <a:r>
              <a:rPr lang="en-US" dirty="0"/>
              <a:t>PRII can invest in IFSC and such investment will be treated as Overseas Investment</a:t>
            </a:r>
          </a:p>
          <a:p>
            <a:pPr lvl="1">
              <a:spcBef>
                <a:spcPts val="0"/>
              </a:spcBef>
            </a:pPr>
            <a:r>
              <a:rPr lang="en-US" dirty="0"/>
              <a:t>Residential Status of entities in IFSC</a:t>
            </a:r>
          </a:p>
          <a:p>
            <a:r>
              <a:rPr lang="en-US" dirty="0"/>
              <a:t>To be in accordance with regulations already discussed</a:t>
            </a:r>
          </a:p>
          <a:p>
            <a:pPr lvl="1">
              <a:spcBef>
                <a:spcPts val="0"/>
              </a:spcBef>
            </a:pPr>
            <a:r>
              <a:rPr lang="en-US" dirty="0"/>
              <a:t>In case of ODI by entity in FS, approval from respective FS regulator shall be obtained</a:t>
            </a:r>
          </a:p>
          <a:p>
            <a:pPr lvl="2">
              <a:spcBef>
                <a:spcPts val="0"/>
              </a:spcBef>
            </a:pPr>
            <a:r>
              <a:rPr lang="en-US" dirty="0"/>
              <a:t>In case not decided in 45 days, it shall be deemed to have been approved</a:t>
            </a:r>
          </a:p>
          <a:p>
            <a:pPr lvl="1">
              <a:spcBef>
                <a:spcPts val="0"/>
              </a:spcBef>
            </a:pPr>
            <a:r>
              <a:rPr lang="en-US" dirty="0"/>
              <a:t>In case of ODI by entity (other than FS) in an entity engaged in FS (except banking and insurance) is allowed irrespective of net profit condition</a:t>
            </a:r>
          </a:p>
          <a:p>
            <a:pPr lvl="1">
              <a:spcBef>
                <a:spcPts val="0"/>
              </a:spcBef>
            </a:pPr>
            <a:r>
              <a:rPr lang="en-US" dirty="0"/>
              <a:t>Resident Individuals allowed to invest in entity in IFSC engaged in FS (except banking and insurance)</a:t>
            </a:r>
          </a:p>
          <a:p>
            <a:pPr lvl="2">
              <a:spcBef>
                <a:spcPts val="0"/>
              </a:spcBef>
            </a:pPr>
            <a:r>
              <a:rPr lang="en-US" dirty="0"/>
              <a:t>Subsidiary or Step Down Subsidiary outside IFSC not allowed, if RI has control</a:t>
            </a:r>
          </a:p>
          <a:p>
            <a:r>
              <a:rPr lang="en-US" dirty="0"/>
              <a:t>PRII (including RI) allowed to do OPI in an investment fund or vehicle set up in IFSC</a:t>
            </a:r>
          </a:p>
          <a:p>
            <a:r>
              <a:rPr lang="en-US" dirty="0"/>
              <a:t>Recognized Stock Exchange in IFSC deemed to be Recognized Stock Exchange outside India</a:t>
            </a:r>
          </a:p>
          <a:p>
            <a:pPr lvl="1"/>
            <a:endParaRPr lang="en-US" dirty="0"/>
          </a:p>
        </p:txBody>
      </p:sp>
    </p:spTree>
    <p:extLst>
      <p:ext uri="{BB962C8B-B14F-4D97-AF65-F5344CB8AC3E}">
        <p14:creationId xmlns:p14="http://schemas.microsoft.com/office/powerpoint/2010/main" val="2304419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6ACD5-5918-51BC-7792-ADCDB4D374B7}"/>
              </a:ext>
            </a:extLst>
          </p:cNvPr>
          <p:cNvSpPr>
            <a:spLocks noGrp="1"/>
          </p:cNvSpPr>
          <p:nvPr>
            <p:ph type="title"/>
          </p:nvPr>
        </p:nvSpPr>
        <p:spPr/>
        <p:txBody>
          <a:bodyPr/>
          <a:lstStyle/>
          <a:p>
            <a:r>
              <a:rPr lang="en-US" b="1" dirty="0"/>
              <a:t>Investments from IFSC</a:t>
            </a:r>
          </a:p>
        </p:txBody>
      </p:sp>
    </p:spTree>
    <p:extLst>
      <p:ext uri="{BB962C8B-B14F-4D97-AF65-F5344CB8AC3E}">
        <p14:creationId xmlns:p14="http://schemas.microsoft.com/office/powerpoint/2010/main" val="134654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55B9E-64DA-7BC5-5898-4E90C1C6D2A9}"/>
              </a:ext>
            </a:extLst>
          </p:cNvPr>
          <p:cNvSpPr>
            <a:spLocks noGrp="1"/>
          </p:cNvSpPr>
          <p:nvPr>
            <p:ph type="title"/>
          </p:nvPr>
        </p:nvSpPr>
        <p:spPr/>
        <p:txBody>
          <a:bodyPr/>
          <a:lstStyle/>
          <a:p>
            <a:r>
              <a:rPr lang="en-US" dirty="0"/>
              <a:t>Investments from IFSC</a:t>
            </a:r>
          </a:p>
        </p:txBody>
      </p:sp>
      <p:sp>
        <p:nvSpPr>
          <p:cNvPr id="7" name="Text Placeholder 6">
            <a:extLst>
              <a:ext uri="{FF2B5EF4-FFF2-40B4-BE49-F238E27FC236}">
                <a16:creationId xmlns:a16="http://schemas.microsoft.com/office/drawing/2014/main" id="{460909A2-665D-185D-C6CF-E691C6E247C5}"/>
              </a:ext>
            </a:extLst>
          </p:cNvPr>
          <p:cNvSpPr>
            <a:spLocks noGrp="1"/>
          </p:cNvSpPr>
          <p:nvPr>
            <p:ph type="body" idx="1"/>
          </p:nvPr>
        </p:nvSpPr>
        <p:spPr/>
        <p:txBody>
          <a:bodyPr/>
          <a:lstStyle/>
          <a:p>
            <a:r>
              <a:rPr lang="en-US" dirty="0"/>
              <a:t>Overseas Investments new regime does not apply</a:t>
            </a:r>
          </a:p>
          <a:p>
            <a:r>
              <a:rPr lang="en-US" dirty="0"/>
              <a:t>Regulator is IFSC-A</a:t>
            </a:r>
          </a:p>
          <a:p>
            <a:r>
              <a:rPr lang="en-US" dirty="0"/>
              <a:t>Permitted unless prohibited? OR Prohibited unless permitted?</a:t>
            </a:r>
          </a:p>
          <a:p>
            <a:endParaRPr lang="en-US" dirty="0"/>
          </a:p>
        </p:txBody>
      </p:sp>
    </p:spTree>
    <p:extLst>
      <p:ext uri="{BB962C8B-B14F-4D97-AF65-F5344CB8AC3E}">
        <p14:creationId xmlns:p14="http://schemas.microsoft.com/office/powerpoint/2010/main" val="1385267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dirty="0"/>
              <a:t>Reporting</a:t>
            </a:r>
          </a:p>
        </p:txBody>
      </p:sp>
    </p:spTree>
    <p:extLst>
      <p:ext uri="{BB962C8B-B14F-4D97-AF65-F5344CB8AC3E}">
        <p14:creationId xmlns:p14="http://schemas.microsoft.com/office/powerpoint/2010/main" val="1133519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942407"/>
          </a:xfrm>
        </p:spPr>
        <p:txBody>
          <a:bodyPr/>
          <a:lstStyle/>
          <a:p>
            <a:r>
              <a:rPr lang="en-US" dirty="0"/>
              <a:t>Reporting</a:t>
            </a:r>
          </a:p>
        </p:txBody>
      </p:sp>
      <p:sp>
        <p:nvSpPr>
          <p:cNvPr id="3" name="Text Placeholder 2">
            <a:extLst>
              <a:ext uri="{FF2B5EF4-FFF2-40B4-BE49-F238E27FC236}">
                <a16:creationId xmlns:a16="http://schemas.microsoft.com/office/drawing/2014/main" id="{85574409-B5B7-7DEB-EB48-B5A4436E4817}"/>
              </a:ext>
            </a:extLst>
          </p:cNvPr>
          <p:cNvSpPr>
            <a:spLocks noGrp="1"/>
          </p:cNvSpPr>
          <p:nvPr>
            <p:ph type="body" idx="1"/>
          </p:nvPr>
        </p:nvSpPr>
        <p:spPr>
          <a:xfrm>
            <a:off x="311700" y="942408"/>
            <a:ext cx="8520600" cy="3720809"/>
          </a:xfrm>
        </p:spPr>
        <p:txBody>
          <a:bodyPr/>
          <a:lstStyle/>
          <a:p>
            <a:r>
              <a:rPr lang="en-US" dirty="0"/>
              <a:t>Indian Resident making ODI file Form FC</a:t>
            </a:r>
          </a:p>
          <a:p>
            <a:pPr lvl="1">
              <a:spcBef>
                <a:spcPts val="0"/>
              </a:spcBef>
            </a:pPr>
            <a:r>
              <a:rPr lang="en-US" dirty="0"/>
              <a:t>Earlier of financial commitment or outward remittance</a:t>
            </a:r>
          </a:p>
          <a:p>
            <a:pPr lvl="1">
              <a:spcBef>
                <a:spcPts val="0"/>
              </a:spcBef>
            </a:pPr>
            <a:r>
              <a:rPr lang="en-US" dirty="0"/>
              <a:t>To be complied with even in case FC is not being reckoned for FC limit</a:t>
            </a:r>
          </a:p>
          <a:p>
            <a:pPr lvl="1">
              <a:spcBef>
                <a:spcPts val="0"/>
              </a:spcBef>
            </a:pPr>
            <a:r>
              <a:rPr lang="en-US" dirty="0"/>
              <a:t>In case of ESOP in Nature of ODI, form FC to be filed by Individual</a:t>
            </a:r>
          </a:p>
          <a:p>
            <a:pPr lvl="1">
              <a:spcBef>
                <a:spcPts val="0"/>
              </a:spcBef>
            </a:pPr>
            <a:endParaRPr lang="en-US" dirty="0"/>
          </a:p>
          <a:p>
            <a:r>
              <a:rPr lang="en-US" dirty="0"/>
              <a:t>Indian Resident other than Resident Individual making OPI file Form OPI</a:t>
            </a:r>
          </a:p>
          <a:p>
            <a:pPr lvl="1">
              <a:spcBef>
                <a:spcPts val="0"/>
              </a:spcBef>
            </a:pPr>
            <a:r>
              <a:rPr lang="en-US" dirty="0"/>
              <a:t>Within 60 days from end of half-year (September or March)</a:t>
            </a:r>
          </a:p>
          <a:p>
            <a:pPr lvl="1">
              <a:spcBef>
                <a:spcPts val="0"/>
              </a:spcBef>
            </a:pPr>
            <a:r>
              <a:rPr lang="en-US" dirty="0"/>
              <a:t>Reporting of sale also covered in this form (Common Form)</a:t>
            </a:r>
          </a:p>
          <a:p>
            <a:pPr lvl="1">
              <a:spcBef>
                <a:spcPts val="0"/>
              </a:spcBef>
            </a:pPr>
            <a:r>
              <a:rPr lang="en-US" dirty="0"/>
              <a:t>Resident Individual not required to file any form for OPI</a:t>
            </a:r>
          </a:p>
          <a:p>
            <a:pPr lvl="1">
              <a:spcBef>
                <a:spcPts val="0"/>
              </a:spcBef>
            </a:pPr>
            <a:r>
              <a:rPr lang="en-US" dirty="0"/>
              <a:t>In case of ESOPs or Employee Benefit Scheme to Resident Individual – Reporting shall be done by Indian Office/ Branch/ Subsidiary</a:t>
            </a:r>
          </a:p>
        </p:txBody>
      </p:sp>
    </p:spTree>
    <p:extLst>
      <p:ext uri="{BB962C8B-B14F-4D97-AF65-F5344CB8AC3E}">
        <p14:creationId xmlns:p14="http://schemas.microsoft.com/office/powerpoint/2010/main" val="2704509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92565" y="0"/>
            <a:ext cx="8520600" cy="901958"/>
          </a:xfrm>
        </p:spPr>
        <p:txBody>
          <a:bodyPr/>
          <a:lstStyle/>
          <a:p>
            <a:r>
              <a:rPr lang="en-US" dirty="0"/>
              <a:t>Reporting</a:t>
            </a:r>
          </a:p>
        </p:txBody>
      </p:sp>
      <p:sp>
        <p:nvSpPr>
          <p:cNvPr id="3" name="Text Placeholder 2">
            <a:extLst>
              <a:ext uri="{FF2B5EF4-FFF2-40B4-BE49-F238E27FC236}">
                <a16:creationId xmlns:a16="http://schemas.microsoft.com/office/drawing/2014/main" id="{85574409-B5B7-7DEB-EB48-B5A4436E4817}"/>
              </a:ext>
            </a:extLst>
          </p:cNvPr>
          <p:cNvSpPr>
            <a:spLocks noGrp="1"/>
          </p:cNvSpPr>
          <p:nvPr>
            <p:ph type="body" idx="1"/>
          </p:nvPr>
        </p:nvSpPr>
        <p:spPr>
          <a:xfrm>
            <a:off x="311700" y="833535"/>
            <a:ext cx="8520600" cy="3677266"/>
          </a:xfrm>
        </p:spPr>
        <p:txBody>
          <a:bodyPr/>
          <a:lstStyle/>
          <a:p>
            <a:r>
              <a:rPr lang="en-US" dirty="0"/>
              <a:t>Indian Resident who has made ODI file APR annually</a:t>
            </a:r>
          </a:p>
          <a:p>
            <a:pPr lvl="1">
              <a:spcBef>
                <a:spcPts val="0"/>
              </a:spcBef>
            </a:pPr>
            <a:r>
              <a:rPr lang="en-US" dirty="0"/>
              <a:t>Based on </a:t>
            </a:r>
            <a:r>
              <a:rPr lang="en-US" b="1" dirty="0"/>
              <a:t>audited </a:t>
            </a:r>
            <a:r>
              <a:rPr lang="en-US" dirty="0"/>
              <a:t>financial statements</a:t>
            </a:r>
          </a:p>
          <a:p>
            <a:pPr lvl="2">
              <a:spcBef>
                <a:spcPts val="0"/>
              </a:spcBef>
            </a:pPr>
            <a:r>
              <a:rPr lang="en-US" dirty="0"/>
              <a:t>If host country does not mandate and PRII does not have control, certified by statutory auditor; if no statutory auditor – by a Chartered Accountant</a:t>
            </a:r>
          </a:p>
          <a:p>
            <a:pPr lvl="2">
              <a:spcBef>
                <a:spcPts val="0"/>
              </a:spcBef>
            </a:pPr>
            <a:r>
              <a:rPr lang="en-US" dirty="0"/>
              <a:t>Audit mandatory if control exists?</a:t>
            </a:r>
          </a:p>
          <a:p>
            <a:pPr lvl="1">
              <a:spcBef>
                <a:spcPts val="0"/>
              </a:spcBef>
            </a:pPr>
            <a:r>
              <a:rPr lang="en-US" i="1" dirty="0"/>
              <a:t>Qua </a:t>
            </a:r>
            <a:r>
              <a:rPr lang="en-US" dirty="0"/>
              <a:t>Foreign Entity</a:t>
            </a:r>
          </a:p>
          <a:p>
            <a:pPr lvl="1">
              <a:spcBef>
                <a:spcPts val="0"/>
              </a:spcBef>
            </a:pPr>
            <a:r>
              <a:rPr lang="en-US" dirty="0"/>
              <a:t>More than 1 investor – To be submitted by person having highest stake</a:t>
            </a:r>
          </a:p>
          <a:p>
            <a:pPr lvl="1">
              <a:spcBef>
                <a:spcPts val="0"/>
              </a:spcBef>
            </a:pPr>
            <a:r>
              <a:rPr lang="en-US" dirty="0"/>
              <a:t>Equal stake - Jointly</a:t>
            </a:r>
          </a:p>
          <a:p>
            <a:pPr lvl="2">
              <a:spcBef>
                <a:spcPts val="0"/>
              </a:spcBef>
            </a:pPr>
            <a:r>
              <a:rPr lang="en-US" dirty="0"/>
              <a:t>Issues</a:t>
            </a:r>
          </a:p>
          <a:p>
            <a:pPr lvl="1">
              <a:spcBef>
                <a:spcPts val="0"/>
              </a:spcBef>
            </a:pPr>
            <a:r>
              <a:rPr lang="en-US" dirty="0"/>
              <a:t>31</a:t>
            </a:r>
            <a:r>
              <a:rPr lang="en-US" baseline="30000" dirty="0"/>
              <a:t>st</a:t>
            </a:r>
            <a:r>
              <a:rPr lang="en-US" dirty="0"/>
              <a:t> December every year</a:t>
            </a:r>
          </a:p>
          <a:p>
            <a:pPr lvl="1">
              <a:spcBef>
                <a:spcPts val="0"/>
              </a:spcBef>
            </a:pPr>
            <a:r>
              <a:rPr lang="en-US" dirty="0"/>
              <a:t>Not required where – </a:t>
            </a:r>
          </a:p>
          <a:p>
            <a:pPr lvl="2">
              <a:spcBef>
                <a:spcPts val="0"/>
              </a:spcBef>
            </a:pPr>
            <a:r>
              <a:rPr lang="en-US" dirty="0"/>
              <a:t>Indian Resident holding less than 10% without control and no FC other than equity</a:t>
            </a:r>
          </a:p>
          <a:p>
            <a:pPr lvl="2">
              <a:spcBef>
                <a:spcPts val="0"/>
              </a:spcBef>
            </a:pPr>
            <a:r>
              <a:rPr lang="en-US" dirty="0"/>
              <a:t>Foreign Entity is under liquidation</a:t>
            </a:r>
          </a:p>
          <a:p>
            <a:endParaRPr lang="en-US" dirty="0"/>
          </a:p>
          <a:p>
            <a:r>
              <a:rPr lang="en-US" dirty="0"/>
              <a:t>Indian Entity which has made ODI file Form FLA annually </a:t>
            </a:r>
          </a:p>
          <a:p>
            <a:pPr lvl="1">
              <a:spcBef>
                <a:spcPts val="0"/>
              </a:spcBef>
            </a:pPr>
            <a:r>
              <a:rPr lang="en-US" dirty="0"/>
              <a:t>15</a:t>
            </a:r>
            <a:r>
              <a:rPr lang="en-US" baseline="30000" dirty="0"/>
              <a:t>th</a:t>
            </a:r>
            <a:r>
              <a:rPr lang="en-US" dirty="0"/>
              <a:t> July every year</a:t>
            </a:r>
          </a:p>
          <a:p>
            <a:endParaRPr lang="en-US" dirty="0"/>
          </a:p>
        </p:txBody>
      </p:sp>
    </p:spTree>
    <p:extLst>
      <p:ext uri="{BB962C8B-B14F-4D97-AF65-F5344CB8AC3E}">
        <p14:creationId xmlns:p14="http://schemas.microsoft.com/office/powerpoint/2010/main" val="2659832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979695"/>
          </a:xfrm>
        </p:spPr>
        <p:txBody>
          <a:bodyPr/>
          <a:lstStyle/>
          <a:p>
            <a:r>
              <a:rPr lang="en-US" dirty="0"/>
              <a:t>Reporting</a:t>
            </a:r>
          </a:p>
        </p:txBody>
      </p:sp>
      <p:sp>
        <p:nvSpPr>
          <p:cNvPr id="3" name="Text Placeholder 2">
            <a:extLst>
              <a:ext uri="{FF2B5EF4-FFF2-40B4-BE49-F238E27FC236}">
                <a16:creationId xmlns:a16="http://schemas.microsoft.com/office/drawing/2014/main" id="{85574409-B5B7-7DEB-EB48-B5A4436E4817}"/>
              </a:ext>
            </a:extLst>
          </p:cNvPr>
          <p:cNvSpPr>
            <a:spLocks noGrp="1"/>
          </p:cNvSpPr>
          <p:nvPr>
            <p:ph type="body" idx="1"/>
          </p:nvPr>
        </p:nvSpPr>
        <p:spPr>
          <a:xfrm>
            <a:off x="311700" y="1063689"/>
            <a:ext cx="8520600" cy="3515535"/>
          </a:xfrm>
        </p:spPr>
        <p:txBody>
          <a:bodyPr/>
          <a:lstStyle/>
          <a:p>
            <a:r>
              <a:rPr lang="en-US" dirty="0"/>
              <a:t>Indian Resident who has made ODI file FC at the time of restructuring</a:t>
            </a:r>
          </a:p>
          <a:p>
            <a:pPr lvl="1">
              <a:spcBef>
                <a:spcPts val="0"/>
              </a:spcBef>
            </a:pPr>
            <a:r>
              <a:rPr lang="en-US" dirty="0"/>
              <a:t>Within 30 days</a:t>
            </a:r>
          </a:p>
          <a:p>
            <a:pPr lvl="1">
              <a:spcBef>
                <a:spcPts val="0"/>
              </a:spcBef>
            </a:pPr>
            <a:endParaRPr lang="en-US" dirty="0"/>
          </a:p>
          <a:p>
            <a:r>
              <a:rPr lang="en-US" dirty="0"/>
              <a:t>Indian Resident who has made ODI file FC at the time of disinvestment</a:t>
            </a:r>
          </a:p>
          <a:p>
            <a:pPr lvl="1">
              <a:spcBef>
                <a:spcPts val="0"/>
              </a:spcBef>
            </a:pPr>
            <a:r>
              <a:rPr lang="en-US" dirty="0"/>
              <a:t>Within 30 days</a:t>
            </a:r>
          </a:p>
        </p:txBody>
      </p:sp>
    </p:spTree>
    <p:extLst>
      <p:ext uri="{BB962C8B-B14F-4D97-AF65-F5344CB8AC3E}">
        <p14:creationId xmlns:p14="http://schemas.microsoft.com/office/powerpoint/2010/main" val="251543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979695"/>
          </a:xfrm>
        </p:spPr>
        <p:txBody>
          <a:bodyPr/>
          <a:lstStyle/>
          <a:p>
            <a:r>
              <a:rPr lang="en-US" dirty="0"/>
              <a:t>Delay in Reporting – Late Submission Fees</a:t>
            </a:r>
          </a:p>
        </p:txBody>
      </p:sp>
      <p:sp>
        <p:nvSpPr>
          <p:cNvPr id="3" name="Text Placeholder 2">
            <a:extLst>
              <a:ext uri="{FF2B5EF4-FFF2-40B4-BE49-F238E27FC236}">
                <a16:creationId xmlns:a16="http://schemas.microsoft.com/office/drawing/2014/main" id="{85574409-B5B7-7DEB-EB48-B5A4436E4817}"/>
              </a:ext>
            </a:extLst>
          </p:cNvPr>
          <p:cNvSpPr>
            <a:spLocks noGrp="1"/>
          </p:cNvSpPr>
          <p:nvPr>
            <p:ph type="body" idx="1"/>
          </p:nvPr>
        </p:nvSpPr>
        <p:spPr>
          <a:xfrm>
            <a:off x="311700" y="1063689"/>
            <a:ext cx="8520600" cy="3515535"/>
          </a:xfrm>
        </p:spPr>
        <p:txBody>
          <a:bodyPr/>
          <a:lstStyle/>
          <a:p>
            <a:r>
              <a:rPr lang="en-US" dirty="0"/>
              <a:t>First time LSF introduced for Overseas Investments</a:t>
            </a:r>
          </a:p>
          <a:p>
            <a:r>
              <a:rPr lang="en-US" dirty="0"/>
              <a:t>Can be availed only if filings are done within 3 years of the due date</a:t>
            </a:r>
          </a:p>
        </p:txBody>
      </p:sp>
      <p:pic>
        <p:nvPicPr>
          <p:cNvPr id="6" name="Picture 5">
            <a:extLst>
              <a:ext uri="{FF2B5EF4-FFF2-40B4-BE49-F238E27FC236}">
                <a16:creationId xmlns:a16="http://schemas.microsoft.com/office/drawing/2014/main" id="{6A6A6CE2-4BDF-C59C-2174-BB366899D924}"/>
              </a:ext>
            </a:extLst>
          </p:cNvPr>
          <p:cNvPicPr>
            <a:picLocks noChangeAspect="1"/>
          </p:cNvPicPr>
          <p:nvPr/>
        </p:nvPicPr>
        <p:blipFill rotWithShape="1">
          <a:blip r:embed="rId2"/>
          <a:srcRect l="12110" t="36886" r="30408" b="9337"/>
          <a:stretch/>
        </p:blipFill>
        <p:spPr>
          <a:xfrm>
            <a:off x="715346" y="1890226"/>
            <a:ext cx="7091266" cy="3135024"/>
          </a:xfrm>
          <a:prstGeom prst="rect">
            <a:avLst/>
          </a:prstGeom>
        </p:spPr>
      </p:pic>
    </p:spTree>
    <p:extLst>
      <p:ext uri="{BB962C8B-B14F-4D97-AF65-F5344CB8AC3E}">
        <p14:creationId xmlns:p14="http://schemas.microsoft.com/office/powerpoint/2010/main" val="268063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974114" y="112942"/>
            <a:ext cx="7038900"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FEMA –Scheme given by Section 3 to 9</a:t>
            </a:r>
            <a:endParaRPr b="1" dirty="0"/>
          </a:p>
          <a:p>
            <a:pPr marL="0" lvl="0" indent="0" algn="l" rtl="0">
              <a:lnSpc>
                <a:spcPct val="100000"/>
              </a:lnSpc>
              <a:spcBef>
                <a:spcPts val="0"/>
              </a:spcBef>
              <a:spcAft>
                <a:spcPts val="0"/>
              </a:spcAft>
              <a:buSzPts val="2400"/>
              <a:buNone/>
            </a:pPr>
            <a:endParaRPr dirty="0"/>
          </a:p>
        </p:txBody>
      </p:sp>
      <p:graphicFrame>
        <p:nvGraphicFramePr>
          <p:cNvPr id="13" name="Diagram 12"/>
          <p:cNvGraphicFramePr/>
          <p:nvPr/>
        </p:nvGraphicFramePr>
        <p:xfrm>
          <a:off x="382136" y="876916"/>
          <a:ext cx="8639022" cy="391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23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a:xfrm>
            <a:off x="311700" y="0"/>
            <a:ext cx="8520600" cy="979695"/>
          </a:xfrm>
        </p:spPr>
        <p:txBody>
          <a:bodyPr/>
          <a:lstStyle/>
          <a:p>
            <a:r>
              <a:rPr lang="en-US" dirty="0"/>
              <a:t>Delay in Reporting – Amnesty</a:t>
            </a:r>
          </a:p>
        </p:txBody>
      </p:sp>
      <p:sp>
        <p:nvSpPr>
          <p:cNvPr id="3" name="Text Placeholder 2">
            <a:extLst>
              <a:ext uri="{FF2B5EF4-FFF2-40B4-BE49-F238E27FC236}">
                <a16:creationId xmlns:a16="http://schemas.microsoft.com/office/drawing/2014/main" id="{85574409-B5B7-7DEB-EB48-B5A4436E4817}"/>
              </a:ext>
            </a:extLst>
          </p:cNvPr>
          <p:cNvSpPr>
            <a:spLocks noGrp="1"/>
          </p:cNvSpPr>
          <p:nvPr>
            <p:ph type="body" idx="1"/>
          </p:nvPr>
        </p:nvSpPr>
        <p:spPr>
          <a:xfrm>
            <a:off x="311700" y="1063689"/>
            <a:ext cx="8520600" cy="3515535"/>
          </a:xfrm>
        </p:spPr>
        <p:txBody>
          <a:bodyPr/>
          <a:lstStyle/>
          <a:p>
            <a:r>
              <a:rPr lang="en-US" dirty="0"/>
              <a:t>Reporting failures under erstwhile overseas investment regime can be made good on payment of LSF</a:t>
            </a:r>
          </a:p>
          <a:p>
            <a:r>
              <a:rPr lang="en-US" dirty="0"/>
              <a:t>Such facility can be availed for a period of maximum 3 years, i.e. up to August 21, 2025</a:t>
            </a:r>
          </a:p>
          <a:p>
            <a:r>
              <a:rPr lang="en-US" dirty="0"/>
              <a:t>Issues</a:t>
            </a:r>
          </a:p>
          <a:p>
            <a:pPr lvl="1">
              <a:spcBef>
                <a:spcPts val="0"/>
              </a:spcBef>
            </a:pPr>
            <a:r>
              <a:rPr lang="en-US" dirty="0"/>
              <a:t>Is LSF optional? Can a person go for compounding alternatively?</a:t>
            </a:r>
          </a:p>
          <a:p>
            <a:pPr lvl="1">
              <a:spcBef>
                <a:spcPts val="0"/>
              </a:spcBef>
            </a:pPr>
            <a:r>
              <a:rPr lang="en-US" dirty="0"/>
              <a:t>What if time period of 3 years lapses?</a:t>
            </a:r>
          </a:p>
        </p:txBody>
      </p:sp>
    </p:spTree>
    <p:extLst>
      <p:ext uri="{BB962C8B-B14F-4D97-AF65-F5344CB8AC3E}">
        <p14:creationId xmlns:p14="http://schemas.microsoft.com/office/powerpoint/2010/main" val="496599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2B764C-1BEA-CA3C-DD7A-2B0F015A2842}"/>
              </a:ext>
            </a:extLst>
          </p:cNvPr>
          <p:cNvSpPr>
            <a:spLocks noGrp="1"/>
          </p:cNvSpPr>
          <p:nvPr>
            <p:ph type="title"/>
          </p:nvPr>
        </p:nvSpPr>
        <p:spPr/>
        <p:txBody>
          <a:bodyPr/>
          <a:lstStyle/>
          <a:p>
            <a:r>
              <a:rPr lang="en-US" dirty="0"/>
              <a:t>Immovable Properties outside India</a:t>
            </a:r>
          </a:p>
        </p:txBody>
      </p:sp>
    </p:spTree>
    <p:extLst>
      <p:ext uri="{BB962C8B-B14F-4D97-AF65-F5344CB8AC3E}">
        <p14:creationId xmlns:p14="http://schemas.microsoft.com/office/powerpoint/2010/main" val="4199423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B9F3-2B88-9744-2AF1-B0DE1DC7348E}"/>
              </a:ext>
            </a:extLst>
          </p:cNvPr>
          <p:cNvSpPr>
            <a:spLocks noGrp="1"/>
          </p:cNvSpPr>
          <p:nvPr>
            <p:ph type="title"/>
          </p:nvPr>
        </p:nvSpPr>
        <p:spPr/>
        <p:txBody>
          <a:bodyPr/>
          <a:lstStyle/>
          <a:p>
            <a:r>
              <a:rPr lang="en-US" dirty="0"/>
              <a:t>Immovable Properties outside India</a:t>
            </a:r>
          </a:p>
        </p:txBody>
      </p:sp>
      <p:sp>
        <p:nvSpPr>
          <p:cNvPr id="3" name="Text Placeholder 2">
            <a:extLst>
              <a:ext uri="{FF2B5EF4-FFF2-40B4-BE49-F238E27FC236}">
                <a16:creationId xmlns:a16="http://schemas.microsoft.com/office/drawing/2014/main" id="{58D5184D-2D25-FFB1-0601-BE6D46130972}"/>
              </a:ext>
            </a:extLst>
          </p:cNvPr>
          <p:cNvSpPr>
            <a:spLocks noGrp="1"/>
          </p:cNvSpPr>
          <p:nvPr>
            <p:ph type="body" idx="1"/>
          </p:nvPr>
        </p:nvSpPr>
        <p:spPr/>
        <p:txBody>
          <a:bodyPr/>
          <a:lstStyle/>
          <a:p>
            <a:r>
              <a:rPr lang="en-US" dirty="0"/>
              <a:t>Resident Individual can remit funds under LRS to acquire IP outside India</a:t>
            </a:r>
          </a:p>
          <a:p>
            <a:r>
              <a:rPr lang="en-US" dirty="0"/>
              <a:t>Such IP can be leased or sold </a:t>
            </a:r>
          </a:p>
          <a:p>
            <a:r>
              <a:rPr lang="en-US" dirty="0"/>
              <a:t>Funds from lease or sale </a:t>
            </a:r>
            <a:r>
              <a:rPr lang="en-US" b="1" dirty="0"/>
              <a:t>were earlier allowed </a:t>
            </a:r>
            <a:r>
              <a:rPr lang="en-US" dirty="0"/>
              <a:t>to be retained and/or reinvested abroad</a:t>
            </a:r>
          </a:p>
          <a:p>
            <a:r>
              <a:rPr lang="en-US" dirty="0"/>
              <a:t>Position is now changed with amendment in Master Direction on LRS on 24</a:t>
            </a:r>
            <a:r>
              <a:rPr lang="en-US" baseline="30000" dirty="0"/>
              <a:t>th</a:t>
            </a:r>
            <a:r>
              <a:rPr lang="en-US" dirty="0"/>
              <a:t> August 2022</a:t>
            </a:r>
          </a:p>
          <a:p>
            <a:r>
              <a:rPr lang="en-US" dirty="0"/>
              <a:t>Acquisition of foreign IP from PRII is allowed by way of</a:t>
            </a:r>
          </a:p>
          <a:p>
            <a:pPr lvl="1">
              <a:spcBef>
                <a:spcPts val="0"/>
              </a:spcBef>
            </a:pPr>
            <a:r>
              <a:rPr lang="en-US" dirty="0"/>
              <a:t>Gift</a:t>
            </a:r>
          </a:p>
          <a:p>
            <a:pPr lvl="1">
              <a:spcBef>
                <a:spcPts val="0"/>
              </a:spcBef>
            </a:pPr>
            <a:r>
              <a:rPr lang="en-US" dirty="0"/>
              <a:t>Inheritance</a:t>
            </a:r>
          </a:p>
          <a:p>
            <a:pPr lvl="1">
              <a:spcBef>
                <a:spcPts val="0"/>
              </a:spcBef>
            </a:pPr>
            <a:r>
              <a:rPr lang="en-US" dirty="0"/>
              <a:t>Purchase</a:t>
            </a:r>
          </a:p>
          <a:p>
            <a:pPr lvl="1">
              <a:spcBef>
                <a:spcPts val="0"/>
              </a:spcBef>
            </a:pPr>
            <a:r>
              <a:rPr lang="en-US" dirty="0"/>
              <a:t>Provided such PRII has acquired the IP as per FEMA provisions</a:t>
            </a:r>
          </a:p>
          <a:p>
            <a:endParaRPr lang="en-US" dirty="0"/>
          </a:p>
        </p:txBody>
      </p:sp>
    </p:spTree>
    <p:extLst>
      <p:ext uri="{BB962C8B-B14F-4D97-AF65-F5344CB8AC3E}">
        <p14:creationId xmlns:p14="http://schemas.microsoft.com/office/powerpoint/2010/main" val="3276028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B9F3-2B88-9744-2AF1-B0DE1DC7348E}"/>
              </a:ext>
            </a:extLst>
          </p:cNvPr>
          <p:cNvSpPr>
            <a:spLocks noGrp="1"/>
          </p:cNvSpPr>
          <p:nvPr>
            <p:ph type="title"/>
          </p:nvPr>
        </p:nvSpPr>
        <p:spPr/>
        <p:txBody>
          <a:bodyPr/>
          <a:lstStyle/>
          <a:p>
            <a:r>
              <a:rPr lang="en-US" dirty="0"/>
              <a:t>Immovable Properties outside India</a:t>
            </a:r>
          </a:p>
        </p:txBody>
      </p:sp>
      <p:sp>
        <p:nvSpPr>
          <p:cNvPr id="3" name="Text Placeholder 2">
            <a:extLst>
              <a:ext uri="{FF2B5EF4-FFF2-40B4-BE49-F238E27FC236}">
                <a16:creationId xmlns:a16="http://schemas.microsoft.com/office/drawing/2014/main" id="{58D5184D-2D25-FFB1-0601-BE6D46130972}"/>
              </a:ext>
            </a:extLst>
          </p:cNvPr>
          <p:cNvSpPr>
            <a:spLocks noGrp="1"/>
          </p:cNvSpPr>
          <p:nvPr>
            <p:ph type="body" idx="1"/>
          </p:nvPr>
        </p:nvSpPr>
        <p:spPr/>
        <p:txBody>
          <a:bodyPr/>
          <a:lstStyle/>
          <a:p>
            <a:r>
              <a:rPr lang="en-US" dirty="0"/>
              <a:t>Acquisition of foreign IP from PROI is allowed through</a:t>
            </a:r>
          </a:p>
          <a:p>
            <a:pPr lvl="1">
              <a:spcBef>
                <a:spcPts val="0"/>
              </a:spcBef>
            </a:pPr>
            <a:r>
              <a:rPr lang="en-US" dirty="0"/>
              <a:t>Inheritance</a:t>
            </a:r>
          </a:p>
          <a:p>
            <a:pPr lvl="1">
              <a:spcBef>
                <a:spcPts val="0"/>
              </a:spcBef>
            </a:pPr>
            <a:r>
              <a:rPr lang="en-US" dirty="0"/>
              <a:t>RFC Account</a:t>
            </a:r>
          </a:p>
          <a:p>
            <a:pPr lvl="1">
              <a:spcBef>
                <a:spcPts val="0"/>
              </a:spcBef>
            </a:pPr>
            <a:r>
              <a:rPr lang="en-US" dirty="0"/>
              <a:t>Purchase out of LRS Remittances</a:t>
            </a:r>
          </a:p>
          <a:p>
            <a:pPr lvl="2">
              <a:spcBef>
                <a:spcPts val="0"/>
              </a:spcBef>
            </a:pPr>
            <a:r>
              <a:rPr lang="en-US" dirty="0"/>
              <a:t>LRS remittances of resident relatives can be consolidated</a:t>
            </a:r>
          </a:p>
          <a:p>
            <a:pPr lvl="2">
              <a:spcBef>
                <a:spcPts val="0"/>
              </a:spcBef>
            </a:pPr>
            <a:r>
              <a:rPr lang="en-US" dirty="0"/>
              <a:t>Condition of co-ownership is removed now (Clarity required from RBI)</a:t>
            </a:r>
          </a:p>
          <a:p>
            <a:pPr lvl="3">
              <a:spcBef>
                <a:spcPts val="0"/>
              </a:spcBef>
            </a:pPr>
            <a:r>
              <a:rPr lang="en-US" dirty="0"/>
              <a:t>It was earlier present in Not. 7(R), Master Direction LRS and Draft OI Rules. </a:t>
            </a:r>
          </a:p>
          <a:p>
            <a:pPr lvl="1">
              <a:spcBef>
                <a:spcPts val="0"/>
              </a:spcBef>
            </a:pPr>
            <a:r>
              <a:rPr lang="en-US" dirty="0"/>
              <a:t>Joint acquisition with a non-resident relative</a:t>
            </a:r>
          </a:p>
          <a:p>
            <a:pPr lvl="2">
              <a:spcBef>
                <a:spcPts val="0"/>
              </a:spcBef>
            </a:pPr>
            <a:r>
              <a:rPr lang="en-US" dirty="0"/>
              <a:t>Earlier there was a condition that no funds should flow from India</a:t>
            </a:r>
          </a:p>
          <a:p>
            <a:pPr lvl="1">
              <a:spcBef>
                <a:spcPts val="0"/>
              </a:spcBef>
            </a:pPr>
            <a:r>
              <a:rPr lang="en-US" dirty="0"/>
              <a:t>Income or sale proceeds of assets acquired overseas as per FEMA provisions (other than ODI) </a:t>
            </a:r>
          </a:p>
          <a:p>
            <a:r>
              <a:rPr lang="en-US" dirty="0"/>
              <a:t>Indian Entity having overseas office may acquire IP abroad</a:t>
            </a:r>
          </a:p>
          <a:p>
            <a:pPr lvl="1">
              <a:spcBef>
                <a:spcPts val="0"/>
              </a:spcBef>
            </a:pPr>
            <a:r>
              <a:rPr lang="en-US" dirty="0"/>
              <a:t>For business purpose and residential purposes of staff</a:t>
            </a:r>
          </a:p>
        </p:txBody>
      </p:sp>
    </p:spTree>
    <p:extLst>
      <p:ext uri="{BB962C8B-B14F-4D97-AF65-F5344CB8AC3E}">
        <p14:creationId xmlns:p14="http://schemas.microsoft.com/office/powerpoint/2010/main" val="2081938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5DDB-1CD0-1752-1BC3-EAFB22DBE3FE}"/>
              </a:ext>
            </a:extLst>
          </p:cNvPr>
          <p:cNvSpPr>
            <a:spLocks noGrp="1"/>
          </p:cNvSpPr>
          <p:nvPr>
            <p:ph type="title"/>
          </p:nvPr>
        </p:nvSpPr>
        <p:spPr/>
        <p:txBody>
          <a:bodyPr/>
          <a:lstStyle/>
          <a:p>
            <a:r>
              <a:rPr lang="en-US" b="1" dirty="0"/>
              <a:t>Other Aspects</a:t>
            </a:r>
          </a:p>
        </p:txBody>
      </p:sp>
    </p:spTree>
    <p:extLst>
      <p:ext uri="{BB962C8B-B14F-4D97-AF65-F5344CB8AC3E}">
        <p14:creationId xmlns:p14="http://schemas.microsoft.com/office/powerpoint/2010/main" val="2559174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9"/>
          <p:cNvSpPr txBox="1">
            <a:spLocks noGrp="1"/>
          </p:cNvSpPr>
          <p:nvPr>
            <p:ph type="title"/>
          </p:nvPr>
        </p:nvSpPr>
        <p:spPr>
          <a:xfrm>
            <a:off x="410817" y="208950"/>
            <a:ext cx="8189844"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 Other Aspects– Income Tax Act, 1961</a:t>
            </a:r>
            <a:endParaRPr b="1" dirty="0"/>
          </a:p>
        </p:txBody>
      </p:sp>
      <p:sp>
        <p:nvSpPr>
          <p:cNvPr id="615" name="Google Shape;615;p59"/>
          <p:cNvSpPr txBox="1">
            <a:spLocks noGrp="1"/>
          </p:cNvSpPr>
          <p:nvPr>
            <p:ph type="body" idx="1"/>
          </p:nvPr>
        </p:nvSpPr>
        <p:spPr>
          <a:xfrm>
            <a:off x="247650" y="1100777"/>
            <a:ext cx="8648700" cy="358471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700" b="1" u="sng" dirty="0"/>
              <a:t>POEM (Place of Effective Management) – Applicable from AY 2017 – 18 </a:t>
            </a:r>
            <a:endParaRPr sz="1700" dirty="0"/>
          </a:p>
          <a:p>
            <a:pPr marL="114300" lvl="0" indent="0" algn="l" rtl="0">
              <a:lnSpc>
                <a:spcPct val="115000"/>
              </a:lnSpc>
              <a:spcBef>
                <a:spcPts val="0"/>
              </a:spcBef>
              <a:spcAft>
                <a:spcPts val="0"/>
              </a:spcAft>
              <a:buSzPts val="1800"/>
              <a:buNone/>
            </a:pPr>
            <a:endParaRPr sz="1700" b="1" dirty="0"/>
          </a:p>
          <a:p>
            <a:pPr marL="457200" lvl="0" indent="-342900" algn="l" rtl="0">
              <a:lnSpc>
                <a:spcPct val="115000"/>
              </a:lnSpc>
              <a:spcBef>
                <a:spcPts val="0"/>
              </a:spcBef>
              <a:spcAft>
                <a:spcPts val="0"/>
              </a:spcAft>
              <a:buSzPts val="1800"/>
              <a:buChar char="➔"/>
            </a:pPr>
            <a:r>
              <a:rPr lang="en" sz="1700" dirty="0"/>
              <a:t>Section 6(3)(ii) – Companies other than Indian Company to be resident of India if their POEM is in India.</a:t>
            </a:r>
            <a:endParaRPr sz="1700" dirty="0"/>
          </a:p>
          <a:p>
            <a:pPr marL="457200" lvl="0" indent="-342900" algn="l" rtl="0">
              <a:lnSpc>
                <a:spcPct val="115000"/>
              </a:lnSpc>
              <a:spcBef>
                <a:spcPts val="0"/>
              </a:spcBef>
              <a:spcAft>
                <a:spcPts val="0"/>
              </a:spcAft>
              <a:buSzPts val="1800"/>
              <a:buChar char="➔"/>
            </a:pPr>
            <a:r>
              <a:rPr lang="en" sz="1700" dirty="0"/>
              <a:t>Was introduced vide Finance Act, 2015. Originally was applicable from AY 2016 - 17</a:t>
            </a:r>
            <a:endParaRPr sz="1700" dirty="0"/>
          </a:p>
          <a:p>
            <a:pPr marL="457200" lvl="0" indent="-342900" algn="l" rtl="0">
              <a:lnSpc>
                <a:spcPct val="115000"/>
              </a:lnSpc>
              <a:spcBef>
                <a:spcPts val="0"/>
              </a:spcBef>
              <a:spcAft>
                <a:spcPts val="0"/>
              </a:spcAft>
              <a:buSzPts val="1800"/>
              <a:buChar char="➔"/>
            </a:pPr>
            <a:r>
              <a:rPr lang="en" sz="1700" dirty="0"/>
              <a:t>Amendmends were delayed for one year by Finance Act, 2016. Hence was made applicable from AY 2017 - 18 (Till then, No Guidelines were put in place)</a:t>
            </a:r>
            <a:endParaRPr sz="1700" dirty="0"/>
          </a:p>
          <a:p>
            <a:pPr marL="457200" lvl="0" indent="-342900" algn="l" rtl="0">
              <a:lnSpc>
                <a:spcPct val="115000"/>
              </a:lnSpc>
              <a:spcBef>
                <a:spcPts val="0"/>
              </a:spcBef>
              <a:spcAft>
                <a:spcPts val="0"/>
              </a:spcAft>
              <a:buSzPts val="1800"/>
              <a:buChar char="➔"/>
            </a:pPr>
            <a:r>
              <a:rPr lang="en" sz="1700" dirty="0"/>
              <a:t>Circular No.6, of 2017 brought POEM Guidelines. Press release making announcement said that guidelines does not apply to cases having t/o up to 50 Cr.</a:t>
            </a:r>
            <a:endParaRPr sz="1700" dirty="0"/>
          </a:p>
          <a:p>
            <a:pPr marL="457200" lvl="0" indent="-342900" algn="l" rtl="0">
              <a:lnSpc>
                <a:spcPct val="115000"/>
              </a:lnSpc>
              <a:spcBef>
                <a:spcPts val="0"/>
              </a:spcBef>
              <a:spcAft>
                <a:spcPts val="0"/>
              </a:spcAft>
              <a:buSzPts val="1800"/>
              <a:buChar char="➔"/>
            </a:pPr>
            <a:r>
              <a:rPr lang="en" sz="1700" dirty="0"/>
              <a:t>Circular No. 8 of 2017 said provisions of section 6(3)(ii) not applicable to t/o below 50 cr. </a:t>
            </a:r>
            <a:endParaRPr sz="17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0"/>
          <p:cNvSpPr txBox="1">
            <a:spLocks noGrp="1"/>
          </p:cNvSpPr>
          <p:nvPr>
            <p:ph type="title"/>
          </p:nvPr>
        </p:nvSpPr>
        <p:spPr>
          <a:xfrm>
            <a:off x="364435" y="208950"/>
            <a:ext cx="8435008"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Other Aspects – Income Tax Act, 1961</a:t>
            </a:r>
            <a:endParaRPr b="1" dirty="0"/>
          </a:p>
        </p:txBody>
      </p:sp>
      <p:sp>
        <p:nvSpPr>
          <p:cNvPr id="622" name="Google Shape;622;p60"/>
          <p:cNvSpPr txBox="1">
            <a:spLocks noGrp="1"/>
          </p:cNvSpPr>
          <p:nvPr>
            <p:ph type="body" idx="1"/>
          </p:nvPr>
        </p:nvSpPr>
        <p:spPr>
          <a:xfrm>
            <a:off x="203200" y="1244349"/>
            <a:ext cx="8648700" cy="381246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b="1" u="sng" dirty="0"/>
              <a:t>GAAR (General Anti Avoidance Rules) – Applicable from AY 2018 – 19</a:t>
            </a:r>
            <a:endParaRPr dirty="0"/>
          </a:p>
          <a:p>
            <a:pPr marL="457200" lvl="0" indent="-342900" algn="l" rtl="0">
              <a:lnSpc>
                <a:spcPct val="115000"/>
              </a:lnSpc>
              <a:spcBef>
                <a:spcPts val="0"/>
              </a:spcBef>
              <a:spcAft>
                <a:spcPts val="0"/>
              </a:spcAft>
              <a:buSzPts val="1800"/>
              <a:buChar char="➔"/>
            </a:pPr>
            <a:r>
              <a:rPr lang="en" sz="1600" dirty="0"/>
              <a:t>Applies to Domestic as well as International Transactions</a:t>
            </a:r>
            <a:endParaRPr dirty="0"/>
          </a:p>
          <a:p>
            <a:pPr marL="457200" lvl="0" indent="-342900" algn="l" rtl="0">
              <a:lnSpc>
                <a:spcPct val="115000"/>
              </a:lnSpc>
              <a:spcBef>
                <a:spcPts val="0"/>
              </a:spcBef>
              <a:spcAft>
                <a:spcPts val="0"/>
              </a:spcAft>
              <a:buSzPts val="1800"/>
              <a:buChar char="➔"/>
            </a:pPr>
            <a:r>
              <a:rPr lang="en" sz="1600" dirty="0"/>
              <a:t>Applies to personal as well as corporate tax</a:t>
            </a:r>
            <a:endParaRPr dirty="0"/>
          </a:p>
          <a:p>
            <a:pPr marL="457200" lvl="0" indent="-342900" algn="l" rtl="0">
              <a:lnSpc>
                <a:spcPct val="115000"/>
              </a:lnSpc>
              <a:spcBef>
                <a:spcPts val="0"/>
              </a:spcBef>
              <a:spcAft>
                <a:spcPts val="0"/>
              </a:spcAft>
              <a:buSzPts val="1800"/>
              <a:buChar char="➔"/>
            </a:pPr>
            <a:r>
              <a:rPr lang="en" sz="1600" dirty="0"/>
              <a:t>GAAR Overrides provisions of DTAA also. Hence, any transaction which is done with primary motive of tax reduction using DTAA Provisions will not work.</a:t>
            </a:r>
            <a:endParaRPr dirty="0"/>
          </a:p>
          <a:p>
            <a:pPr marL="457200" lvl="0" indent="-342900" algn="l" rtl="0">
              <a:lnSpc>
                <a:spcPct val="115000"/>
              </a:lnSpc>
              <a:spcBef>
                <a:spcPts val="0"/>
              </a:spcBef>
              <a:spcAft>
                <a:spcPts val="0"/>
              </a:spcAft>
              <a:buSzPts val="1800"/>
              <a:buChar char="➔"/>
            </a:pPr>
            <a:r>
              <a:rPr lang="en" sz="1600" dirty="0"/>
              <a:t>GAAR Overrides Entire Income Tax Act, 1961</a:t>
            </a:r>
            <a:endParaRPr dirty="0"/>
          </a:p>
          <a:p>
            <a:pPr marL="457200" lvl="0" indent="-342900" algn="l" rtl="0">
              <a:lnSpc>
                <a:spcPct val="115000"/>
              </a:lnSpc>
              <a:spcBef>
                <a:spcPts val="0"/>
              </a:spcBef>
              <a:spcAft>
                <a:spcPts val="0"/>
              </a:spcAft>
              <a:buSzPts val="1800"/>
              <a:buChar char="➔"/>
            </a:pPr>
            <a:r>
              <a:rPr lang="en" sz="1600" dirty="0"/>
              <a:t>Provisions given in Chapter X – A</a:t>
            </a:r>
            <a:endParaRPr dirty="0"/>
          </a:p>
          <a:p>
            <a:pPr marL="457200" lvl="0" indent="-342900" algn="l" rtl="0">
              <a:lnSpc>
                <a:spcPct val="115000"/>
              </a:lnSpc>
              <a:spcBef>
                <a:spcPts val="0"/>
              </a:spcBef>
              <a:spcAft>
                <a:spcPts val="0"/>
              </a:spcAft>
              <a:buSzPts val="1800"/>
              <a:buChar char="➔"/>
            </a:pPr>
            <a:r>
              <a:rPr lang="en" sz="1600" dirty="0"/>
              <a:t>Consequences – Disregarding the arrangement/ Disregarding the corporate structure/ re – assignment of place of residence/ denial of treaty benefits etc…</a:t>
            </a:r>
            <a:endParaRPr dirty="0"/>
          </a:p>
          <a:p>
            <a:pPr marL="457200" lvl="0" indent="-342900" algn="l" rtl="0">
              <a:lnSpc>
                <a:spcPct val="115000"/>
              </a:lnSpc>
              <a:spcBef>
                <a:spcPts val="0"/>
              </a:spcBef>
              <a:spcAft>
                <a:spcPts val="0"/>
              </a:spcAft>
              <a:buSzPts val="1800"/>
              <a:buChar char="➔"/>
            </a:pPr>
            <a:r>
              <a:rPr lang="en" sz="1600" dirty="0"/>
              <a:t>GAAR Applies when there is impermissible avoidance arrangemet which means</a:t>
            </a:r>
            <a:endParaRPr lang="en-US" dirty="0">
              <a:solidFill>
                <a:srgbClr val="000000"/>
              </a:solidFill>
            </a:endParaRPr>
          </a:p>
          <a:p>
            <a:pPr lvl="1" indent="-342900">
              <a:spcBef>
                <a:spcPts val="0"/>
              </a:spcBef>
              <a:buClr>
                <a:srgbClr val="000000"/>
              </a:buClr>
              <a:buSzPts val="1800"/>
              <a:buFont typeface="Open Sans"/>
              <a:buChar char="✓"/>
            </a:pPr>
            <a:r>
              <a:rPr lang="en" sz="1600" dirty="0"/>
              <a:t>Primary Motive is tax benefit</a:t>
            </a:r>
          </a:p>
          <a:p>
            <a:pPr lvl="1" indent="-342900">
              <a:spcBef>
                <a:spcPts val="0"/>
              </a:spcBef>
              <a:buClr>
                <a:srgbClr val="000000"/>
              </a:buClr>
              <a:buSzPts val="1800"/>
              <a:buFont typeface="Open Sans"/>
              <a:buChar char="✓"/>
            </a:pPr>
            <a:r>
              <a:rPr lang="en" sz="1600" dirty="0"/>
              <a:t>Any of the specified 4 situation shall occur. (Transactions lacking commercial substance etc..)</a:t>
            </a:r>
          </a:p>
          <a:p>
            <a:pPr marL="914400" lvl="1" indent="-342900" algn="l" rtl="0">
              <a:lnSpc>
                <a:spcPct val="115000"/>
              </a:lnSpc>
              <a:spcBef>
                <a:spcPts val="0"/>
              </a:spcBef>
              <a:spcAft>
                <a:spcPts val="0"/>
              </a:spcAft>
              <a:buSzPts val="1800"/>
              <a:buChar char="➔"/>
            </a:pP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1"/>
          <p:cNvSpPr txBox="1">
            <a:spLocks noGrp="1"/>
          </p:cNvSpPr>
          <p:nvPr>
            <p:ph type="body" idx="1"/>
          </p:nvPr>
        </p:nvSpPr>
        <p:spPr>
          <a:xfrm>
            <a:off x="457200" y="931325"/>
            <a:ext cx="8407400" cy="340967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b="1" u="sng" dirty="0"/>
              <a:t>Section 56(2)(x)</a:t>
            </a:r>
            <a:r>
              <a:rPr lang="en" dirty="0"/>
              <a:t> – If investment in foreign entity is bought at below fair market value, it might trigger tax implications in India.</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 b="1" u="sng" dirty="0"/>
              <a:t>Section 139 (1) Fourth Proviso </a:t>
            </a:r>
            <a:r>
              <a:rPr lang="en" dirty="0"/>
              <a:t> - Resident Indian holding asset or being beneficiary of any asset located outside India have to compulsorily file ITR.</a:t>
            </a:r>
            <a:endParaRPr dirty="0"/>
          </a:p>
          <a:p>
            <a:pPr marL="114300" lvl="0" indent="0" algn="l" rtl="0">
              <a:lnSpc>
                <a:spcPct val="115000"/>
              </a:lnSpc>
              <a:spcBef>
                <a:spcPts val="0"/>
              </a:spcBef>
              <a:spcAft>
                <a:spcPts val="0"/>
              </a:spcAft>
              <a:buSzPts val="1800"/>
              <a:buNone/>
            </a:pPr>
            <a:endParaRPr b="1" u="sng" dirty="0"/>
          </a:p>
          <a:p>
            <a:pPr marL="114300" lvl="0" indent="0" algn="l" rtl="0">
              <a:lnSpc>
                <a:spcPct val="115000"/>
              </a:lnSpc>
              <a:spcBef>
                <a:spcPts val="0"/>
              </a:spcBef>
              <a:spcAft>
                <a:spcPts val="0"/>
              </a:spcAft>
              <a:buSzPts val="1800"/>
              <a:buNone/>
            </a:pPr>
            <a:r>
              <a:rPr lang="en" b="1" u="sng" dirty="0"/>
              <a:t>Foreign Asset and Income Reporting </a:t>
            </a:r>
            <a:r>
              <a:rPr lang="en" dirty="0"/>
              <a:t>– Presently, every person who is a resident Indian (‘RI’) needs to accurately disclose details of his foreign assets and also submit to tax foreign income earned. Beneficial Interest and signing authority also needs to be reported.</a:t>
            </a:r>
          </a:p>
          <a:p>
            <a:pPr marL="114300" lvl="0" indent="0" algn="l" rtl="0">
              <a:lnSpc>
                <a:spcPct val="115000"/>
              </a:lnSpc>
              <a:spcBef>
                <a:spcPts val="0"/>
              </a:spcBef>
              <a:spcAft>
                <a:spcPts val="0"/>
              </a:spcAft>
              <a:buSzPts val="1800"/>
              <a:buNone/>
            </a:pPr>
            <a:endParaRPr lang="en" dirty="0"/>
          </a:p>
          <a:p>
            <a:pPr marL="114300" lvl="0" indent="0" algn="l" rtl="0">
              <a:lnSpc>
                <a:spcPct val="115000"/>
              </a:lnSpc>
              <a:spcBef>
                <a:spcPts val="0"/>
              </a:spcBef>
              <a:spcAft>
                <a:spcPts val="0"/>
              </a:spcAft>
              <a:buSzPts val="1800"/>
              <a:buNone/>
            </a:pPr>
            <a:r>
              <a:rPr lang="en" b="1" u="sng" dirty="0"/>
              <a:t>TDS Provisions</a:t>
            </a:r>
          </a:p>
          <a:p>
            <a:pPr marL="114300" lvl="0" indent="0" algn="l" rtl="0">
              <a:lnSpc>
                <a:spcPct val="115000"/>
              </a:lnSpc>
              <a:spcBef>
                <a:spcPts val="0"/>
              </a:spcBef>
              <a:spcAft>
                <a:spcPts val="0"/>
              </a:spcAft>
              <a:buSzPts val="1800"/>
              <a:buNone/>
            </a:pPr>
            <a:endParaRPr lang="en"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endParaRPr b="1" u="sng" dirty="0"/>
          </a:p>
        </p:txBody>
      </p:sp>
      <p:sp>
        <p:nvSpPr>
          <p:cNvPr id="629" name="Google Shape;629;p61"/>
          <p:cNvSpPr txBox="1">
            <a:spLocks noGrp="1"/>
          </p:cNvSpPr>
          <p:nvPr>
            <p:ph type="title"/>
          </p:nvPr>
        </p:nvSpPr>
        <p:spPr>
          <a:xfrm>
            <a:off x="226208" y="100025"/>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Other Aspects – Income Tax Act, 1961</a:t>
            </a:r>
            <a:endParaRPr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2"/>
          <p:cNvSpPr txBox="1">
            <a:spLocks noGrp="1"/>
          </p:cNvSpPr>
          <p:nvPr>
            <p:ph type="title"/>
          </p:nvPr>
        </p:nvSpPr>
        <p:spPr>
          <a:xfrm>
            <a:off x="397565" y="208950"/>
            <a:ext cx="8242852"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Other Aspects – International Taxation</a:t>
            </a:r>
            <a:endParaRPr b="1" dirty="0"/>
          </a:p>
        </p:txBody>
      </p:sp>
      <p:sp>
        <p:nvSpPr>
          <p:cNvPr id="636" name="Google Shape;636;p62"/>
          <p:cNvSpPr txBox="1">
            <a:spLocks noGrp="1"/>
          </p:cNvSpPr>
          <p:nvPr>
            <p:ph type="body" idx="1"/>
          </p:nvPr>
        </p:nvSpPr>
        <p:spPr>
          <a:xfrm>
            <a:off x="203200" y="1244349"/>
            <a:ext cx="8648700" cy="381246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b="1" u="sng" dirty="0"/>
              <a:t>Transfer Pricing </a:t>
            </a:r>
            <a:endParaRPr dirty="0"/>
          </a:p>
          <a:p>
            <a:pPr marL="457200" lvl="0" indent="-342900" algn="l" rtl="0">
              <a:lnSpc>
                <a:spcPct val="115000"/>
              </a:lnSpc>
              <a:spcBef>
                <a:spcPts val="0"/>
              </a:spcBef>
              <a:spcAft>
                <a:spcPts val="0"/>
              </a:spcAft>
              <a:buSzPts val="1800"/>
              <a:buChar char="➔"/>
            </a:pPr>
            <a:r>
              <a:rPr lang="en" sz="1600" dirty="0"/>
              <a:t>Applies when there is </a:t>
            </a:r>
            <a:r>
              <a:rPr lang="en" sz="1600" b="1" u="sng" dirty="0"/>
              <a:t>International Transactions</a:t>
            </a:r>
            <a:r>
              <a:rPr lang="en" sz="1600" dirty="0"/>
              <a:t> between </a:t>
            </a:r>
            <a:r>
              <a:rPr lang="en" sz="1600" b="1" u="sng" dirty="0"/>
              <a:t>associated enterprice</a:t>
            </a:r>
            <a:endParaRPr dirty="0"/>
          </a:p>
          <a:p>
            <a:pPr marL="457200" lvl="0" indent="-342900" algn="l" rtl="0">
              <a:lnSpc>
                <a:spcPct val="115000"/>
              </a:lnSpc>
              <a:spcBef>
                <a:spcPts val="0"/>
              </a:spcBef>
              <a:spcAft>
                <a:spcPts val="0"/>
              </a:spcAft>
              <a:buSzPts val="1800"/>
              <a:buChar char="➔"/>
            </a:pPr>
            <a:r>
              <a:rPr lang="en" sz="1600" dirty="0"/>
              <a:t>Opening JV or WOS outside India will create an associated enterprise. Any transactions with such enterprise will trigger transfer pricing applicability.</a:t>
            </a:r>
            <a:endParaRPr dirty="0"/>
          </a:p>
          <a:p>
            <a:pPr marL="457200" lvl="0" indent="-342900" algn="l" rtl="0">
              <a:lnSpc>
                <a:spcPct val="115000"/>
              </a:lnSpc>
              <a:spcBef>
                <a:spcPts val="0"/>
              </a:spcBef>
              <a:spcAft>
                <a:spcPts val="0"/>
              </a:spcAft>
              <a:buSzPts val="1800"/>
              <a:buChar char="➔"/>
            </a:pPr>
            <a:r>
              <a:rPr lang="en" sz="1600" dirty="0"/>
              <a:t>One has to file form 3CEB and also prepare report and maintain documents as required under Rule 10D of Income Tax Rules.</a:t>
            </a:r>
            <a:endParaRPr dirty="0"/>
          </a:p>
          <a:p>
            <a:pPr marL="114300" lvl="0" indent="0" algn="l" rtl="0">
              <a:lnSpc>
                <a:spcPct val="115000"/>
              </a:lnSpc>
              <a:spcBef>
                <a:spcPts val="0"/>
              </a:spcBef>
              <a:spcAft>
                <a:spcPts val="0"/>
              </a:spcAft>
              <a:buSzPts val="1800"/>
              <a:buNone/>
            </a:pPr>
            <a:endParaRPr sz="1600" b="1" u="sng" dirty="0"/>
          </a:p>
          <a:p>
            <a:pPr marL="114300" lvl="0" indent="0" algn="l" rtl="0">
              <a:lnSpc>
                <a:spcPct val="115000"/>
              </a:lnSpc>
              <a:spcBef>
                <a:spcPts val="0"/>
              </a:spcBef>
              <a:spcAft>
                <a:spcPts val="0"/>
              </a:spcAft>
              <a:buSzPts val="1800"/>
              <a:buNone/>
            </a:pPr>
            <a:r>
              <a:rPr lang="en" sz="1600" b="1" u="sng" dirty="0"/>
              <a:t>Transfer Pricing – Master File and CBCR (Section 92D(1)(ii) and Section 286 of Income Tax Act)</a:t>
            </a:r>
            <a:endParaRPr sz="1600" dirty="0"/>
          </a:p>
          <a:p>
            <a:pPr marL="457200" lvl="0" indent="-342900" algn="l" rtl="0">
              <a:lnSpc>
                <a:spcPct val="115000"/>
              </a:lnSpc>
              <a:spcBef>
                <a:spcPts val="0"/>
              </a:spcBef>
              <a:spcAft>
                <a:spcPts val="0"/>
              </a:spcAft>
              <a:buSzPts val="1800"/>
              <a:buChar char="➔"/>
            </a:pPr>
            <a:r>
              <a:rPr lang="en" sz="1600" dirty="0"/>
              <a:t>Constituent Entity of International Group have to file Master File and CBCR to Income Tax Department</a:t>
            </a:r>
            <a:endParaRPr dirty="0"/>
          </a:p>
          <a:p>
            <a:pPr marL="457200" lvl="0" indent="-342900" algn="l" rtl="0">
              <a:lnSpc>
                <a:spcPct val="115000"/>
              </a:lnSpc>
              <a:spcBef>
                <a:spcPts val="0"/>
              </a:spcBef>
              <a:spcAft>
                <a:spcPts val="0"/>
              </a:spcAft>
              <a:buSzPts val="1800"/>
              <a:buChar char="➔"/>
            </a:pPr>
            <a:r>
              <a:rPr lang="en" sz="1600" dirty="0"/>
              <a:t>Investing into JV/ WOS may create an International Group.  Indian Investor shall check the applicability of such reporting requirements.</a:t>
            </a:r>
            <a:endParaRPr sz="1600" dirty="0"/>
          </a:p>
          <a:p>
            <a:pPr marL="114300" lvl="0" indent="0" algn="l" rtl="0">
              <a:lnSpc>
                <a:spcPct val="115000"/>
              </a:lnSpc>
              <a:spcBef>
                <a:spcPts val="0"/>
              </a:spcBef>
              <a:spcAft>
                <a:spcPts val="0"/>
              </a:spcAft>
              <a:buSzPts val="1800"/>
              <a:buNone/>
            </a:pPr>
            <a:endParaRPr sz="1600" b="1" u="sng" dirty="0"/>
          </a:p>
          <a:p>
            <a:pPr marL="114300" lvl="0" indent="0" algn="l" rtl="0">
              <a:lnSpc>
                <a:spcPct val="115000"/>
              </a:lnSpc>
              <a:spcBef>
                <a:spcPts val="0"/>
              </a:spcBef>
              <a:spcAft>
                <a:spcPts val="0"/>
              </a:spcAft>
              <a:buSzPts val="1800"/>
              <a:buNone/>
            </a:pPr>
            <a:endParaRPr sz="1600" dirty="0"/>
          </a:p>
          <a:p>
            <a:pPr marL="114300" lvl="0" indent="0" algn="l" rtl="0">
              <a:lnSpc>
                <a:spcPct val="115000"/>
              </a:lnSpc>
              <a:spcBef>
                <a:spcPts val="0"/>
              </a:spcBef>
              <a:spcAft>
                <a:spcPts val="0"/>
              </a:spcAft>
              <a:buSzPts val="1800"/>
              <a:buNone/>
            </a:pPr>
            <a:endParaRPr sz="1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63"/>
          <p:cNvSpPr txBox="1">
            <a:spLocks noGrp="1"/>
          </p:cNvSpPr>
          <p:nvPr>
            <p:ph type="title"/>
          </p:nvPr>
        </p:nvSpPr>
        <p:spPr>
          <a:xfrm>
            <a:off x="410817" y="208950"/>
            <a:ext cx="8242853"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Other Aspects – International Taxation</a:t>
            </a:r>
            <a:endParaRPr b="1" dirty="0"/>
          </a:p>
        </p:txBody>
      </p:sp>
      <p:sp>
        <p:nvSpPr>
          <p:cNvPr id="643" name="Google Shape;643;p63"/>
          <p:cNvSpPr txBox="1">
            <a:spLocks noGrp="1"/>
          </p:cNvSpPr>
          <p:nvPr>
            <p:ph type="body" idx="1"/>
          </p:nvPr>
        </p:nvSpPr>
        <p:spPr>
          <a:xfrm>
            <a:off x="203200" y="1244350"/>
            <a:ext cx="8648700" cy="355625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b="1" u="sng" dirty="0"/>
              <a:t>DTAA (Double Taxation Avoidance Agreements) </a:t>
            </a:r>
            <a:endParaRPr dirty="0"/>
          </a:p>
          <a:p>
            <a:pPr marL="457200" lvl="0" indent="-342900" algn="l" rtl="0">
              <a:lnSpc>
                <a:spcPct val="115000"/>
              </a:lnSpc>
              <a:spcBef>
                <a:spcPts val="0"/>
              </a:spcBef>
              <a:spcAft>
                <a:spcPts val="0"/>
              </a:spcAft>
              <a:buSzPts val="1800"/>
              <a:buChar char="➔"/>
            </a:pPr>
            <a:r>
              <a:rPr lang="en" sz="1600" dirty="0"/>
              <a:t>Tax implications of various transactions related to Investments abroad shall be determined. Ex. Position of Interest Income, Dividend Income, Capital Gains etc under DTAA with country in which JV &amp; WOS are being opened.</a:t>
            </a:r>
            <a:endParaRPr dirty="0"/>
          </a:p>
          <a:p>
            <a:pPr marL="457200" lvl="0" indent="-342900" algn="l" rtl="0">
              <a:lnSpc>
                <a:spcPct val="115000"/>
              </a:lnSpc>
              <a:spcBef>
                <a:spcPts val="0"/>
              </a:spcBef>
              <a:spcAft>
                <a:spcPts val="0"/>
              </a:spcAft>
              <a:buSzPts val="1800"/>
              <a:buChar char="➔"/>
            </a:pPr>
            <a:r>
              <a:rPr lang="en" sz="1600" dirty="0"/>
              <a:t>Sending and calling employees on secondment/ deputation may create tax controvercies.</a:t>
            </a:r>
            <a:endParaRPr dirty="0"/>
          </a:p>
          <a:p>
            <a:pPr marL="114300" lvl="0" indent="0" algn="l" rtl="0">
              <a:lnSpc>
                <a:spcPct val="115000"/>
              </a:lnSpc>
              <a:spcBef>
                <a:spcPts val="0"/>
              </a:spcBef>
              <a:spcAft>
                <a:spcPts val="0"/>
              </a:spcAft>
              <a:buSzPts val="1800"/>
              <a:buNone/>
            </a:pPr>
            <a:endParaRPr lang="en-GB" sz="1600" dirty="0"/>
          </a:p>
          <a:p>
            <a:pPr marL="114300" lvl="0" indent="0" algn="l" rtl="0">
              <a:lnSpc>
                <a:spcPct val="115000"/>
              </a:lnSpc>
              <a:spcBef>
                <a:spcPts val="0"/>
              </a:spcBef>
              <a:spcAft>
                <a:spcPts val="0"/>
              </a:spcAft>
              <a:buSzPts val="1800"/>
              <a:buNone/>
            </a:pPr>
            <a:endParaRPr sz="1600" dirty="0"/>
          </a:p>
          <a:p>
            <a:pPr marL="114300" lvl="0" indent="0" algn="l" rtl="0">
              <a:lnSpc>
                <a:spcPct val="115000"/>
              </a:lnSpc>
              <a:spcBef>
                <a:spcPts val="0"/>
              </a:spcBef>
              <a:spcAft>
                <a:spcPts val="0"/>
              </a:spcAft>
              <a:buSzPts val="1800"/>
              <a:buNone/>
            </a:pPr>
            <a:r>
              <a:rPr lang="en" sz="1600" b="1" u="sng" dirty="0"/>
              <a:t>Other Things related to International Taxation</a:t>
            </a:r>
            <a:endParaRPr dirty="0"/>
          </a:p>
          <a:p>
            <a:pPr marL="457200" lvl="0" indent="-342900" algn="l" rtl="0">
              <a:lnSpc>
                <a:spcPct val="115000"/>
              </a:lnSpc>
              <a:spcBef>
                <a:spcPts val="0"/>
              </a:spcBef>
              <a:spcAft>
                <a:spcPts val="0"/>
              </a:spcAft>
              <a:buSzPts val="1800"/>
              <a:buChar char="➔"/>
            </a:pPr>
            <a:r>
              <a:rPr lang="en" sz="1600" dirty="0"/>
              <a:t>Foreign Tax Credits  </a:t>
            </a:r>
            <a:endParaRPr dirty="0"/>
          </a:p>
          <a:p>
            <a:pPr marL="457200" lvl="0" indent="-342900" algn="l" rtl="0">
              <a:lnSpc>
                <a:spcPct val="115000"/>
              </a:lnSpc>
              <a:spcBef>
                <a:spcPts val="0"/>
              </a:spcBef>
              <a:spcAft>
                <a:spcPts val="0"/>
              </a:spcAft>
              <a:buSzPts val="1800"/>
              <a:buChar char="➔"/>
            </a:pPr>
            <a:r>
              <a:rPr lang="en" sz="1600" dirty="0"/>
              <a:t>Exchange of Information</a:t>
            </a:r>
            <a:endParaRPr dirty="0"/>
          </a:p>
          <a:p>
            <a:pPr marL="457200" lvl="0" indent="-342900" algn="l" rtl="0">
              <a:lnSpc>
                <a:spcPct val="115000"/>
              </a:lnSpc>
              <a:spcBef>
                <a:spcPts val="0"/>
              </a:spcBef>
              <a:spcAft>
                <a:spcPts val="0"/>
              </a:spcAft>
              <a:buSzPts val="1800"/>
              <a:buChar char="➔"/>
            </a:pPr>
            <a:r>
              <a:rPr lang="en" sz="1600" dirty="0"/>
              <a:t>Local Tax laws in countries where JV/WOS is incorporated</a:t>
            </a:r>
            <a:endParaRPr dirty="0"/>
          </a:p>
          <a:p>
            <a:pPr marL="457200" lvl="0" indent="-228600" algn="l" rtl="0">
              <a:lnSpc>
                <a:spcPct val="115000"/>
              </a:lnSpc>
              <a:spcBef>
                <a:spcPts val="0"/>
              </a:spcBef>
              <a:spcAft>
                <a:spcPts val="0"/>
              </a:spcAft>
              <a:buSzPts val="1800"/>
              <a:buNone/>
            </a:pPr>
            <a:endParaRPr sz="1600" dirty="0"/>
          </a:p>
          <a:p>
            <a:pPr marL="457200" lvl="0" indent="-228600" algn="l" rtl="0">
              <a:lnSpc>
                <a:spcPct val="115000"/>
              </a:lnSpc>
              <a:spcBef>
                <a:spcPts val="0"/>
              </a:spcBef>
              <a:spcAft>
                <a:spcPts val="0"/>
              </a:spcAft>
              <a:buSzPts val="1800"/>
              <a:buNone/>
            </a:pPr>
            <a:endParaRPr sz="1600" dirty="0"/>
          </a:p>
          <a:p>
            <a:pPr marL="114300" lvl="0" indent="0" algn="l" rtl="0">
              <a:lnSpc>
                <a:spcPct val="115000"/>
              </a:lnSpc>
              <a:spcBef>
                <a:spcPts val="0"/>
              </a:spcBef>
              <a:spcAft>
                <a:spcPts val="0"/>
              </a:spcAft>
              <a:buSzPts val="1800"/>
              <a:buNone/>
            </a:pPr>
            <a:endParaRPr sz="1600" dirty="0"/>
          </a:p>
          <a:p>
            <a:pPr marL="114300" lvl="0" indent="0" algn="l" rtl="0">
              <a:lnSpc>
                <a:spcPct val="115000"/>
              </a:lnSpc>
              <a:spcBef>
                <a:spcPts val="0"/>
              </a:spcBef>
              <a:spcAft>
                <a:spcPts val="0"/>
              </a:spcAft>
              <a:buSzPts val="1800"/>
              <a:buNone/>
            </a:pPr>
            <a:r>
              <a:rPr lang="en" sz="1600" dirty="0"/>
              <a:t> </a:t>
            </a:r>
            <a:endParaRPr sz="1600" b="1" u="sng" dirty="0"/>
          </a:p>
          <a:p>
            <a:pPr marL="114300" lvl="0" indent="0" algn="l" rtl="0">
              <a:lnSpc>
                <a:spcPct val="115000"/>
              </a:lnSpc>
              <a:spcBef>
                <a:spcPts val="0"/>
              </a:spcBef>
              <a:spcAft>
                <a:spcPts val="0"/>
              </a:spcAft>
              <a:buSzPts val="1800"/>
              <a:buNone/>
            </a:pPr>
            <a:endParaRPr sz="1600" b="1" u="sng" dirty="0"/>
          </a:p>
          <a:p>
            <a:pPr marL="114300" lvl="0" indent="0" algn="l" rtl="0">
              <a:lnSpc>
                <a:spcPct val="115000"/>
              </a:lnSpc>
              <a:spcBef>
                <a:spcPts val="0"/>
              </a:spcBef>
              <a:spcAft>
                <a:spcPts val="0"/>
              </a:spcAft>
              <a:buSzPts val="1800"/>
              <a:buNone/>
            </a:pPr>
            <a:endParaRPr sz="1600" dirty="0"/>
          </a:p>
          <a:p>
            <a:pPr marL="114300" lvl="0" indent="0" algn="l" rtl="0">
              <a:lnSpc>
                <a:spcPct val="115000"/>
              </a:lnSpc>
              <a:spcBef>
                <a:spcPts val="0"/>
              </a:spcBef>
              <a:spcAft>
                <a:spcPts val="0"/>
              </a:spcAft>
              <a:buSzPts val="1800"/>
              <a:buNone/>
            </a:pP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999029" y="0"/>
            <a:ext cx="7747779"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FEMA – </a:t>
            </a:r>
            <a:r>
              <a:rPr lang="en-IN" b="1" dirty="0"/>
              <a:t>Basic Scheme</a:t>
            </a:r>
            <a:endParaRPr b="1" dirty="0"/>
          </a:p>
          <a:p>
            <a:pPr marL="0" lvl="0" indent="0" algn="l" rtl="0">
              <a:lnSpc>
                <a:spcPct val="100000"/>
              </a:lnSpc>
              <a:spcBef>
                <a:spcPts val="0"/>
              </a:spcBef>
              <a:spcAft>
                <a:spcPts val="0"/>
              </a:spcAft>
              <a:buSzPts val="2400"/>
              <a:buNone/>
            </a:pPr>
            <a:endParaRPr dirty="0"/>
          </a:p>
        </p:txBody>
      </p:sp>
      <p:sp>
        <p:nvSpPr>
          <p:cNvPr id="87" name="Google Shape;87;p4"/>
          <p:cNvSpPr txBox="1">
            <a:spLocks noGrp="1"/>
          </p:cNvSpPr>
          <p:nvPr>
            <p:ph type="body" idx="1"/>
          </p:nvPr>
        </p:nvSpPr>
        <p:spPr>
          <a:xfrm>
            <a:off x="905492" y="935501"/>
            <a:ext cx="7566966" cy="3727715"/>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GB" sz="2600" b="1" dirty="0">
                <a:latin typeface="Open Sans" panose="020B0604020202020204" charset="0"/>
                <a:ea typeface="Open Sans" panose="020B0604020202020204" charset="0"/>
                <a:cs typeface="Open Sans" panose="020B0604020202020204" charset="0"/>
              </a:rPr>
              <a:t>Attraction Events</a:t>
            </a:r>
            <a:r>
              <a:rPr lang="en-GB" sz="1900" dirty="0">
                <a:latin typeface="Open Sans" panose="020B0604020202020204" charset="0"/>
                <a:ea typeface="Open Sans" panose="020B0604020202020204" charset="0"/>
                <a:cs typeface="Open Sans" panose="020B0604020202020204" charset="0"/>
              </a:rPr>
              <a:t> </a:t>
            </a:r>
          </a:p>
          <a:p>
            <a:pPr marL="457200" lvl="0" indent="-342900" algn="just" rtl="0">
              <a:lnSpc>
                <a:spcPct val="115000"/>
              </a:lnSpc>
              <a:spcBef>
                <a:spcPts val="0"/>
              </a:spcBef>
              <a:spcAft>
                <a:spcPts val="0"/>
              </a:spcAft>
              <a:buSzPts val="1800"/>
              <a:buChar char="➔"/>
            </a:pPr>
            <a:endParaRPr lang="en-GB" sz="1900" dirty="0">
              <a:latin typeface="Open Sans" panose="020B0604020202020204" charset="0"/>
              <a:ea typeface="Open Sans" panose="020B0604020202020204" charset="0"/>
              <a:cs typeface="Open Sans" panose="020B0604020202020204" charset="0"/>
            </a:endParaRPr>
          </a:p>
          <a:p>
            <a:pPr marL="457200" lvl="0" indent="-342900" algn="just" rtl="0">
              <a:lnSpc>
                <a:spcPct val="115000"/>
              </a:lnSpc>
              <a:spcBef>
                <a:spcPts val="0"/>
              </a:spcBef>
              <a:spcAft>
                <a:spcPts val="0"/>
              </a:spcAft>
              <a:buSzPts val="1800"/>
              <a:buChar char="➔"/>
            </a:pPr>
            <a:r>
              <a:rPr lang="en-GB" sz="1900" dirty="0">
                <a:latin typeface="Open Sans" panose="020B0604020202020204" charset="0"/>
                <a:ea typeface="Open Sans" panose="020B0604020202020204" charset="0"/>
                <a:cs typeface="Open Sans" panose="020B0604020202020204" charset="0"/>
              </a:rPr>
              <a:t>Dealing in foreign exchange or foreign securities </a:t>
            </a:r>
            <a:endParaRPr sz="1900" dirty="0">
              <a:latin typeface="Open Sans" panose="020B0604020202020204" charset="0"/>
              <a:ea typeface="Open Sans" panose="020B0604020202020204" charset="0"/>
              <a:cs typeface="Open Sans" panose="020B0604020202020204" charset="0"/>
            </a:endParaRP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Transaction between resident and a non - resident</a:t>
            </a:r>
          </a:p>
          <a:p>
            <a:pPr marL="457200" lvl="0" indent="-342900" algn="just" rtl="0">
              <a:lnSpc>
                <a:spcPct val="115000"/>
              </a:lnSpc>
              <a:spcBef>
                <a:spcPts val="1000"/>
              </a:spcBef>
              <a:spcAft>
                <a:spcPts val="0"/>
              </a:spcAft>
              <a:buSzPts val="1800"/>
              <a:buChar char="➔"/>
            </a:pPr>
            <a:r>
              <a:rPr lang="en-IN" sz="1900" dirty="0">
                <a:latin typeface="Open Sans" panose="020B0604020202020204" charset="0"/>
                <a:ea typeface="Open Sans" panose="020B0604020202020204" charset="0"/>
                <a:cs typeface="Open Sans" panose="020B0604020202020204" charset="0"/>
              </a:rPr>
              <a:t>Transaction in forex by a resident</a:t>
            </a:r>
            <a:r>
              <a:rPr lang="en" sz="1900" dirty="0">
                <a:latin typeface="Open Sans" panose="020B0604020202020204" charset="0"/>
                <a:ea typeface="Open Sans" panose="020B0604020202020204" charset="0"/>
                <a:cs typeface="Open Sans" panose="020B0604020202020204" charset="0"/>
              </a:rPr>
              <a:t> </a:t>
            </a: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Transaction in INR by a Non - Resident</a:t>
            </a:r>
          </a:p>
          <a:p>
            <a:pPr marL="457200" lvl="0" indent="-342900" algn="just" rtl="0">
              <a:lnSpc>
                <a:spcPct val="115000"/>
              </a:lnSpc>
              <a:spcBef>
                <a:spcPts val="1000"/>
              </a:spcBef>
              <a:spcAft>
                <a:spcPts val="0"/>
              </a:spcAft>
              <a:buSzPts val="1800"/>
              <a:buChar char="➔"/>
            </a:pPr>
            <a:r>
              <a:rPr lang="en-IN" sz="1900" dirty="0">
                <a:latin typeface="Open Sans" panose="020B0604020202020204" charset="0"/>
                <a:ea typeface="Open Sans" panose="020B0604020202020204" charset="0"/>
                <a:cs typeface="Open Sans" panose="020B0604020202020204" charset="0"/>
              </a:rPr>
              <a:t>Transaction outside India by a resident</a:t>
            </a:r>
            <a:endParaRPr sz="1900" dirty="0">
              <a:latin typeface="Open Sans" panose="020B0604020202020204" charset="0"/>
              <a:ea typeface="Open Sans" panose="020B0604020202020204" charset="0"/>
              <a:cs typeface="Open Sans" panose="020B0604020202020204" charset="0"/>
            </a:endParaRPr>
          </a:p>
          <a:p>
            <a:pPr marL="457200" lvl="0" indent="-342900" algn="just" rtl="0">
              <a:lnSpc>
                <a:spcPct val="115000"/>
              </a:lnSpc>
              <a:spcBef>
                <a:spcPts val="1000"/>
              </a:spcBef>
              <a:spcAft>
                <a:spcPts val="0"/>
              </a:spcAft>
              <a:buSzPts val="1800"/>
              <a:buChar char="➔"/>
            </a:pPr>
            <a:r>
              <a:rPr lang="en" sz="1900" dirty="0">
                <a:latin typeface="Open Sans" panose="020B0604020202020204" charset="0"/>
                <a:ea typeface="Open Sans" panose="020B0604020202020204" charset="0"/>
                <a:cs typeface="Open Sans" panose="020B0604020202020204" charset="0"/>
              </a:rPr>
              <a:t>Transaction in India by a Non - Resident</a:t>
            </a:r>
            <a:endParaRPr sz="19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954445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4"/>
          <p:cNvSpPr txBox="1">
            <a:spLocks noGrp="1"/>
          </p:cNvSpPr>
          <p:nvPr>
            <p:ph type="title"/>
          </p:nvPr>
        </p:nvSpPr>
        <p:spPr>
          <a:xfrm>
            <a:off x="410817" y="23422"/>
            <a:ext cx="8203096"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Other Aspects – Other Acts</a:t>
            </a:r>
            <a:endParaRPr b="1" dirty="0"/>
          </a:p>
        </p:txBody>
      </p:sp>
      <p:sp>
        <p:nvSpPr>
          <p:cNvPr id="650" name="Google Shape;650;p64"/>
          <p:cNvSpPr txBox="1">
            <a:spLocks noGrp="1"/>
          </p:cNvSpPr>
          <p:nvPr>
            <p:ph type="body" idx="1"/>
          </p:nvPr>
        </p:nvSpPr>
        <p:spPr>
          <a:xfrm>
            <a:off x="203200" y="748749"/>
            <a:ext cx="8648700" cy="3686402"/>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500" b="1" u="sng" dirty="0"/>
              <a:t>Black Money Law  - Black Money (Undisclosed Foreign Income and Assets) and Imposition of Tax Act, 2015</a:t>
            </a:r>
            <a:r>
              <a:rPr lang="en" sz="1500" dirty="0"/>
              <a:t> </a:t>
            </a:r>
            <a:endParaRPr sz="1500" b="1" u="sng" dirty="0"/>
          </a:p>
          <a:p>
            <a:pPr marL="457200" lvl="0" indent="-342900" algn="l" rtl="0">
              <a:lnSpc>
                <a:spcPct val="115000"/>
              </a:lnSpc>
              <a:spcBef>
                <a:spcPts val="0"/>
              </a:spcBef>
              <a:spcAft>
                <a:spcPts val="0"/>
              </a:spcAft>
              <a:buSzPts val="1800"/>
              <a:buChar char="➔"/>
            </a:pPr>
            <a:r>
              <a:rPr lang="en" sz="1500" dirty="0"/>
              <a:t>Undisclosed Foreign Income and Undisclosed Foreign Asset – Chargeable to tax at 30%</a:t>
            </a:r>
            <a:endParaRPr dirty="0"/>
          </a:p>
          <a:p>
            <a:pPr marL="457200" lvl="0" indent="-342900" algn="l" rtl="0">
              <a:lnSpc>
                <a:spcPct val="115000"/>
              </a:lnSpc>
              <a:spcBef>
                <a:spcPts val="0"/>
              </a:spcBef>
              <a:spcAft>
                <a:spcPts val="0"/>
              </a:spcAft>
              <a:buSzPts val="1800"/>
              <a:buChar char="➔"/>
            </a:pPr>
            <a:r>
              <a:rPr lang="en" sz="1500" dirty="0"/>
              <a:t>Section 41 – Penalty equals to 3 times of tax – AO may charge</a:t>
            </a:r>
            <a:endParaRPr dirty="0"/>
          </a:p>
          <a:p>
            <a:pPr marL="457200" lvl="0" indent="-342900" algn="l" rtl="0">
              <a:lnSpc>
                <a:spcPct val="115000"/>
              </a:lnSpc>
              <a:spcBef>
                <a:spcPts val="0"/>
              </a:spcBef>
              <a:spcAft>
                <a:spcPts val="0"/>
              </a:spcAft>
              <a:buSzPts val="1800"/>
              <a:buChar char="➔"/>
            </a:pPr>
            <a:r>
              <a:rPr lang="en" sz="1500" dirty="0"/>
              <a:t>Other Penalties u/s 42, 43, 44 &amp; 45. Prosecution might get launched </a:t>
            </a:r>
            <a:r>
              <a:rPr lang="en" sz="1500" b="1" u="sng" dirty="0"/>
              <a:t>(Chapter V)</a:t>
            </a:r>
            <a:endParaRPr dirty="0"/>
          </a:p>
          <a:p>
            <a:pPr marL="457200" lvl="0" indent="-342900" algn="l" rtl="0">
              <a:lnSpc>
                <a:spcPct val="115000"/>
              </a:lnSpc>
              <a:spcBef>
                <a:spcPts val="0"/>
              </a:spcBef>
              <a:spcAft>
                <a:spcPts val="0"/>
              </a:spcAft>
              <a:buSzPts val="1800"/>
              <a:buChar char="➔"/>
            </a:pPr>
            <a:r>
              <a:rPr lang="en" sz="1500" dirty="0"/>
              <a:t> Upon making investment abroad, one will have foreign assets and income. Violations under BML may invite troubles</a:t>
            </a:r>
            <a:endParaRPr sz="1500" dirty="0"/>
          </a:p>
          <a:p>
            <a:pPr marL="114300" lvl="0" indent="0" algn="l" rtl="0">
              <a:lnSpc>
                <a:spcPct val="115000"/>
              </a:lnSpc>
              <a:spcBef>
                <a:spcPts val="0"/>
              </a:spcBef>
              <a:spcAft>
                <a:spcPts val="0"/>
              </a:spcAft>
              <a:buSzPts val="1800"/>
              <a:buNone/>
            </a:pPr>
            <a:r>
              <a:rPr lang="en" sz="1500" b="1" u="sng" dirty="0"/>
              <a:t>PMLA (Prevention of Money Laundering Act), 2002</a:t>
            </a:r>
            <a:endParaRPr dirty="0"/>
          </a:p>
          <a:p>
            <a:pPr marL="457200" lvl="0" indent="-342900" algn="l" rtl="0">
              <a:lnSpc>
                <a:spcPct val="115000"/>
              </a:lnSpc>
              <a:spcBef>
                <a:spcPts val="0"/>
              </a:spcBef>
              <a:spcAft>
                <a:spcPts val="0"/>
              </a:spcAft>
              <a:buSzPts val="1800"/>
              <a:buChar char="➔"/>
            </a:pPr>
            <a:r>
              <a:rPr lang="en" sz="1500" dirty="0"/>
              <a:t>Offence of willful attempt to evade tax, penalty or interest as refereed in BML is </a:t>
            </a:r>
            <a:r>
              <a:rPr lang="en" sz="1500" b="1" u="sng" dirty="0"/>
              <a:t>shceduled offence </a:t>
            </a:r>
            <a:endParaRPr dirty="0"/>
          </a:p>
          <a:p>
            <a:pPr marL="457200" lvl="0" indent="-342900" algn="l" rtl="0">
              <a:lnSpc>
                <a:spcPct val="115000"/>
              </a:lnSpc>
              <a:spcBef>
                <a:spcPts val="0"/>
              </a:spcBef>
              <a:spcAft>
                <a:spcPts val="0"/>
              </a:spcAft>
              <a:buSzPts val="1800"/>
              <a:buChar char="➔"/>
            </a:pPr>
            <a:r>
              <a:rPr lang="en" sz="1500" dirty="0"/>
              <a:t>Anything derived as a result of criminal activity related to scheduled offence is </a:t>
            </a:r>
            <a:r>
              <a:rPr lang="en" sz="1500" b="1" u="sng" dirty="0"/>
              <a:t>proceeds of crime</a:t>
            </a:r>
            <a:endParaRPr dirty="0"/>
          </a:p>
          <a:p>
            <a:pPr marL="457200" lvl="0" indent="-342900" algn="l" rtl="0">
              <a:lnSpc>
                <a:spcPct val="115000"/>
              </a:lnSpc>
              <a:spcBef>
                <a:spcPts val="0"/>
              </a:spcBef>
              <a:spcAft>
                <a:spcPts val="0"/>
              </a:spcAft>
              <a:buSzPts val="1800"/>
              <a:buChar char="➔"/>
            </a:pPr>
            <a:r>
              <a:rPr lang="en" sz="1500" dirty="0"/>
              <a:t>Involvement in act or process connected with Proceeds of Crime – Offence of Money Lundering</a:t>
            </a:r>
            <a:endParaRPr dirty="0"/>
          </a:p>
          <a:p>
            <a:pPr marL="457200" lvl="0" indent="-342900" algn="l" rtl="0">
              <a:lnSpc>
                <a:spcPct val="115000"/>
              </a:lnSpc>
              <a:spcBef>
                <a:spcPts val="0"/>
              </a:spcBef>
              <a:spcAft>
                <a:spcPts val="0"/>
              </a:spcAft>
              <a:buSzPts val="1800"/>
              <a:buChar char="➔"/>
            </a:pPr>
            <a:r>
              <a:rPr lang="en" sz="1500" dirty="0"/>
              <a:t>Hence, if person making ODI if violates BML provisions, actions in PMLA might be trigerred.</a:t>
            </a:r>
            <a:endParaRPr sz="1500" dirty="0"/>
          </a:p>
          <a:p>
            <a:pPr marL="457200" lvl="0" indent="-22860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r>
              <a:rPr lang="en" sz="1500" dirty="0"/>
              <a:t> </a:t>
            </a:r>
            <a:endParaRPr sz="1500" b="1" u="sng" dirty="0"/>
          </a:p>
          <a:p>
            <a:pPr marL="114300" lvl="0" indent="0" algn="l" rtl="0">
              <a:lnSpc>
                <a:spcPct val="115000"/>
              </a:lnSpc>
              <a:spcBef>
                <a:spcPts val="0"/>
              </a:spcBef>
              <a:spcAft>
                <a:spcPts val="0"/>
              </a:spcAft>
              <a:buSzPts val="1800"/>
              <a:buNone/>
            </a:pPr>
            <a:endParaRPr sz="1500" b="1" u="sng" dirty="0"/>
          </a:p>
          <a:p>
            <a:pPr marL="114300" lvl="0" indent="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endParaRPr sz="15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5"/>
          <p:cNvSpPr txBox="1">
            <a:spLocks noGrp="1"/>
          </p:cNvSpPr>
          <p:nvPr>
            <p:ph type="title"/>
          </p:nvPr>
        </p:nvSpPr>
        <p:spPr>
          <a:xfrm>
            <a:off x="410817" y="208950"/>
            <a:ext cx="7910183" cy="9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t>Other Aspects – Other Acts</a:t>
            </a:r>
            <a:endParaRPr b="1" dirty="0"/>
          </a:p>
        </p:txBody>
      </p:sp>
      <p:sp>
        <p:nvSpPr>
          <p:cNvPr id="657" name="Google Shape;657;p65"/>
          <p:cNvSpPr txBox="1">
            <a:spLocks noGrp="1"/>
          </p:cNvSpPr>
          <p:nvPr>
            <p:ph type="body" idx="1"/>
          </p:nvPr>
        </p:nvSpPr>
        <p:spPr>
          <a:xfrm>
            <a:off x="1099930" y="1244350"/>
            <a:ext cx="6778487" cy="355625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500" b="1" u="sng" dirty="0"/>
              <a:t>Companies Act, 2013</a:t>
            </a:r>
            <a:endParaRPr sz="1500" b="1" u="sng" dirty="0"/>
          </a:p>
          <a:p>
            <a:pPr marL="457200" lvl="0" indent="-342900" algn="l" rtl="0">
              <a:lnSpc>
                <a:spcPct val="115000"/>
              </a:lnSpc>
              <a:spcBef>
                <a:spcPts val="0"/>
              </a:spcBef>
              <a:spcAft>
                <a:spcPts val="0"/>
              </a:spcAft>
              <a:buSzPts val="1800"/>
              <a:buChar char="➔"/>
            </a:pPr>
            <a:r>
              <a:rPr lang="en" sz="1500" dirty="0"/>
              <a:t>Preparation of Consolidated Financial Statements</a:t>
            </a:r>
            <a:endParaRPr dirty="0"/>
          </a:p>
          <a:p>
            <a:pPr marL="457200" lvl="0" indent="-342900" algn="l" rtl="0">
              <a:lnSpc>
                <a:spcPct val="115000"/>
              </a:lnSpc>
              <a:spcBef>
                <a:spcPts val="0"/>
              </a:spcBef>
              <a:spcAft>
                <a:spcPts val="0"/>
              </a:spcAft>
              <a:buSzPts val="1800"/>
              <a:buChar char="➔"/>
            </a:pPr>
            <a:r>
              <a:rPr lang="en" sz="1500" dirty="0"/>
              <a:t>Provisions related to related party transactions</a:t>
            </a:r>
            <a:endParaRPr dirty="0"/>
          </a:p>
          <a:p>
            <a:pPr marL="457200" lvl="0" indent="-342900" algn="l" rtl="0">
              <a:lnSpc>
                <a:spcPct val="115000"/>
              </a:lnSpc>
              <a:spcBef>
                <a:spcPts val="0"/>
              </a:spcBef>
              <a:spcAft>
                <a:spcPts val="0"/>
              </a:spcAft>
              <a:buSzPts val="1800"/>
              <a:buChar char="➔"/>
            </a:pPr>
            <a:r>
              <a:rPr lang="en" sz="1500" dirty="0"/>
              <a:t>Multi – Layered Structures</a:t>
            </a:r>
            <a:endParaRPr dirty="0"/>
          </a:p>
          <a:p>
            <a:pPr marL="457200" lvl="0" indent="-342900" algn="l" rtl="0">
              <a:lnSpc>
                <a:spcPct val="115000"/>
              </a:lnSpc>
              <a:spcBef>
                <a:spcPts val="0"/>
              </a:spcBef>
              <a:spcAft>
                <a:spcPts val="0"/>
              </a:spcAft>
              <a:buSzPts val="1800"/>
              <a:buChar char="➔"/>
            </a:pPr>
            <a:r>
              <a:rPr lang="en" sz="1500" dirty="0"/>
              <a:t>Cross Border Mergers and Acquisitions</a:t>
            </a:r>
            <a:endParaRPr dirty="0"/>
          </a:p>
          <a:p>
            <a:pPr marL="457200" lvl="0" indent="-22860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r>
              <a:rPr lang="en" sz="1500" b="1" u="sng" dirty="0"/>
              <a:t>Other matters</a:t>
            </a:r>
            <a:endParaRPr sz="1500" b="1" u="sng" dirty="0"/>
          </a:p>
          <a:p>
            <a:pPr marL="457200" lvl="0" indent="-342900" algn="l" rtl="0">
              <a:lnSpc>
                <a:spcPct val="115000"/>
              </a:lnSpc>
              <a:spcBef>
                <a:spcPts val="0"/>
              </a:spcBef>
              <a:spcAft>
                <a:spcPts val="0"/>
              </a:spcAft>
              <a:buSzPts val="1800"/>
              <a:buChar char="➔"/>
            </a:pPr>
            <a:r>
              <a:rPr lang="en" sz="1500" dirty="0"/>
              <a:t>Selection of destination country – Relations with India as well as FATF </a:t>
            </a:r>
            <a:endParaRPr dirty="0"/>
          </a:p>
          <a:p>
            <a:pPr marL="457200" lvl="0" indent="-342900" algn="l" rtl="0">
              <a:lnSpc>
                <a:spcPct val="115000"/>
              </a:lnSpc>
              <a:spcBef>
                <a:spcPts val="0"/>
              </a:spcBef>
              <a:spcAft>
                <a:spcPts val="0"/>
              </a:spcAft>
              <a:buSzPts val="1800"/>
              <a:buChar char="➔"/>
            </a:pPr>
            <a:r>
              <a:rPr lang="en" sz="1500" dirty="0"/>
              <a:t>Presumption of Guilt – Tax Heavens</a:t>
            </a:r>
            <a:endParaRPr dirty="0"/>
          </a:p>
          <a:p>
            <a:pPr marL="457200" lvl="0" indent="-342900" algn="l" rtl="0">
              <a:lnSpc>
                <a:spcPct val="115000"/>
              </a:lnSpc>
              <a:spcBef>
                <a:spcPts val="0"/>
              </a:spcBef>
              <a:spcAft>
                <a:spcPts val="0"/>
              </a:spcAft>
              <a:buSzPts val="1800"/>
              <a:buChar char="➔"/>
            </a:pPr>
            <a:r>
              <a:rPr lang="en" sz="1500" dirty="0"/>
              <a:t>Laws of Host Country</a:t>
            </a:r>
            <a:endParaRPr dirty="0"/>
          </a:p>
          <a:p>
            <a:pPr marL="114300" lvl="0" indent="0" algn="l" rtl="0">
              <a:lnSpc>
                <a:spcPct val="115000"/>
              </a:lnSpc>
              <a:spcBef>
                <a:spcPts val="0"/>
              </a:spcBef>
              <a:spcAft>
                <a:spcPts val="0"/>
              </a:spcAft>
              <a:buSzPts val="1800"/>
              <a:buNone/>
            </a:pPr>
            <a:endParaRPr sz="1500" dirty="0"/>
          </a:p>
          <a:p>
            <a:pPr marL="457200" lvl="0" indent="-228600" algn="l" rtl="0">
              <a:lnSpc>
                <a:spcPct val="115000"/>
              </a:lnSpc>
              <a:spcBef>
                <a:spcPts val="0"/>
              </a:spcBef>
              <a:spcAft>
                <a:spcPts val="0"/>
              </a:spcAft>
              <a:buSzPts val="1800"/>
              <a:buNone/>
            </a:pPr>
            <a:endParaRPr sz="1500" dirty="0"/>
          </a:p>
          <a:p>
            <a:pPr marL="457200" lvl="0" indent="-228600" algn="l" rtl="0">
              <a:lnSpc>
                <a:spcPct val="115000"/>
              </a:lnSpc>
              <a:spcBef>
                <a:spcPts val="0"/>
              </a:spcBef>
              <a:spcAft>
                <a:spcPts val="0"/>
              </a:spcAft>
              <a:buSzPts val="1800"/>
              <a:buNone/>
            </a:pPr>
            <a:endParaRPr sz="1500" dirty="0"/>
          </a:p>
          <a:p>
            <a:pPr marL="571500" lvl="1" indent="0" algn="l" rtl="0">
              <a:lnSpc>
                <a:spcPct val="115000"/>
              </a:lnSpc>
              <a:spcBef>
                <a:spcPts val="0"/>
              </a:spcBef>
              <a:spcAft>
                <a:spcPts val="0"/>
              </a:spcAft>
              <a:buSzPts val="1800"/>
              <a:buNone/>
            </a:pPr>
            <a:endParaRPr sz="1500" dirty="0"/>
          </a:p>
          <a:p>
            <a:pPr marL="571500" lvl="1" indent="0" algn="l" rtl="0">
              <a:lnSpc>
                <a:spcPct val="115000"/>
              </a:lnSpc>
              <a:spcBef>
                <a:spcPts val="0"/>
              </a:spcBef>
              <a:spcAft>
                <a:spcPts val="0"/>
              </a:spcAft>
              <a:buSzPts val="1800"/>
              <a:buNone/>
            </a:pPr>
            <a:endParaRPr sz="1500" dirty="0"/>
          </a:p>
          <a:p>
            <a:pPr marL="571500" lvl="1" indent="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r>
              <a:rPr lang="en" sz="1500" dirty="0"/>
              <a:t> </a:t>
            </a:r>
            <a:endParaRPr sz="1500" b="1" u="sng" dirty="0"/>
          </a:p>
          <a:p>
            <a:pPr marL="114300" lvl="0" indent="0" algn="l" rtl="0">
              <a:lnSpc>
                <a:spcPct val="115000"/>
              </a:lnSpc>
              <a:spcBef>
                <a:spcPts val="0"/>
              </a:spcBef>
              <a:spcAft>
                <a:spcPts val="0"/>
              </a:spcAft>
              <a:buSzPts val="1800"/>
              <a:buNone/>
            </a:pPr>
            <a:endParaRPr sz="1500" b="1" u="sng" dirty="0"/>
          </a:p>
          <a:p>
            <a:pPr marL="114300" lvl="0" indent="0" algn="l" rtl="0">
              <a:lnSpc>
                <a:spcPct val="115000"/>
              </a:lnSpc>
              <a:spcBef>
                <a:spcPts val="0"/>
              </a:spcBef>
              <a:spcAft>
                <a:spcPts val="0"/>
              </a:spcAft>
              <a:buSzPts val="1800"/>
              <a:buNone/>
            </a:pPr>
            <a:endParaRPr sz="1500" dirty="0"/>
          </a:p>
          <a:p>
            <a:pPr marL="114300" lvl="0" indent="0" algn="l" rtl="0">
              <a:lnSpc>
                <a:spcPct val="115000"/>
              </a:lnSpc>
              <a:spcBef>
                <a:spcPts val="0"/>
              </a:spcBef>
              <a:spcAft>
                <a:spcPts val="0"/>
              </a:spcAft>
              <a:buSzPts val="1800"/>
              <a:buNone/>
            </a:pPr>
            <a:endParaRPr sz="15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3700" y="695458"/>
            <a:ext cx="7596600" cy="3805708"/>
          </a:xfrm>
        </p:spPr>
        <p:txBody>
          <a:bodyPr/>
          <a:lstStyle/>
          <a:p>
            <a:r>
              <a:rPr lang="en-US" dirty="0"/>
              <a:t>Thank you!</a:t>
            </a:r>
            <a:br>
              <a:rPr lang="en-US" dirty="0"/>
            </a:br>
            <a:br>
              <a:rPr lang="en-US" dirty="0"/>
            </a:br>
            <a:r>
              <a:rPr lang="en-US" dirty="0"/>
              <a:t>Questions?</a:t>
            </a:r>
            <a:br>
              <a:rPr lang="en-US" dirty="0"/>
            </a:br>
            <a:br>
              <a:rPr lang="en-US" dirty="0"/>
            </a:br>
            <a:r>
              <a:rPr lang="en-US" sz="2800" dirty="0"/>
              <a:t>Acknowledgements – CA. Viren Doshi</a:t>
            </a:r>
            <a:endParaRPr lang="en-US" dirty="0"/>
          </a:p>
        </p:txBody>
      </p:sp>
    </p:spTree>
    <p:extLst>
      <p:ext uri="{BB962C8B-B14F-4D97-AF65-F5344CB8AC3E}">
        <p14:creationId xmlns:p14="http://schemas.microsoft.com/office/powerpoint/2010/main" val="116327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303375" y="172527"/>
            <a:ext cx="8520600" cy="83130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b="1" dirty="0">
                <a:solidFill>
                  <a:schemeClr val="tx1"/>
                </a:solidFill>
              </a:rPr>
              <a:t>FEMA - Scheme of Law</a:t>
            </a:r>
            <a:endParaRPr b="1" dirty="0">
              <a:solidFill>
                <a:schemeClr val="tx1"/>
              </a:solidFill>
            </a:endParaRPr>
          </a:p>
        </p:txBody>
      </p:sp>
      <p:sp>
        <p:nvSpPr>
          <p:cNvPr id="109" name="Google Shape;109;p7"/>
          <p:cNvSpPr/>
          <p:nvPr/>
        </p:nvSpPr>
        <p:spPr>
          <a:xfrm>
            <a:off x="3676938" y="1031775"/>
            <a:ext cx="1922003" cy="709800"/>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rPr>
              <a:t>Transaction</a:t>
            </a:r>
            <a:endParaRPr sz="22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10" name="Google Shape;110;p7"/>
          <p:cNvSpPr/>
          <p:nvPr/>
        </p:nvSpPr>
        <p:spPr>
          <a:xfrm>
            <a:off x="5759120" y="2474904"/>
            <a:ext cx="1809000" cy="7098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rPr>
              <a:t>Current</a:t>
            </a:r>
            <a:endParaRPr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endParaRPr>
          </a:p>
        </p:txBody>
      </p:sp>
      <p:sp>
        <p:nvSpPr>
          <p:cNvPr id="111" name="Google Shape;111;p7"/>
          <p:cNvSpPr/>
          <p:nvPr/>
        </p:nvSpPr>
        <p:spPr>
          <a:xfrm>
            <a:off x="1594759" y="2474904"/>
            <a:ext cx="1809000" cy="709800"/>
          </a:xfrm>
          <a:prstGeom prst="roundRect">
            <a:avLst>
              <a:gd name="adj" fmla="val 50000"/>
            </a:avLst>
          </a:prstGeom>
          <a:solidFill>
            <a:schemeClr val="tx2"/>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rPr>
              <a:t>Capital</a:t>
            </a:r>
            <a:endParaRPr sz="2200" b="0" i="0" u="none" strike="noStrike" cap="none" dirty="0">
              <a:solidFill>
                <a:schemeClr val="tx1"/>
              </a:solidFill>
              <a:latin typeface="Open Sans" panose="020B0604020202020204" charset="0"/>
              <a:ea typeface="Open Sans" panose="020B0604020202020204" charset="0"/>
              <a:cs typeface="Open Sans" panose="020B0604020202020204" charset="0"/>
              <a:sym typeface="Lato"/>
            </a:endParaRPr>
          </a:p>
        </p:txBody>
      </p:sp>
      <p:sp>
        <p:nvSpPr>
          <p:cNvPr id="112" name="Google Shape;112;p7"/>
          <p:cNvSpPr/>
          <p:nvPr/>
        </p:nvSpPr>
        <p:spPr>
          <a:xfrm>
            <a:off x="308000" y="3918019"/>
            <a:ext cx="1935000" cy="1022280"/>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rPr>
              <a:t>Prohibited unless allowed</a:t>
            </a:r>
            <a:endParaRPr sz="18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13" name="Google Shape;113;p7"/>
          <p:cNvSpPr/>
          <p:nvPr/>
        </p:nvSpPr>
        <p:spPr>
          <a:xfrm>
            <a:off x="2434725" y="3918018"/>
            <a:ext cx="1935000" cy="1022281"/>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rPr>
              <a:t>S. 6 of FEMA, Capital A/c. Reg. &amp; Notfn.</a:t>
            </a:r>
            <a:endParaRPr sz="1800" b="0" i="0" u="none" strike="noStrike" cap="none" dirty="0">
              <a:solidFill>
                <a:schemeClr val="bg1"/>
              </a:solidFill>
              <a:latin typeface="Open Sans" panose="020B0604020202020204" charset="0"/>
              <a:ea typeface="Open Sans" panose="020B0604020202020204" charset="0"/>
              <a:cs typeface="Open Sans" panose="020B0604020202020204" charset="0"/>
              <a:sym typeface="Lato"/>
            </a:endParaRPr>
          </a:p>
        </p:txBody>
      </p:sp>
      <p:sp>
        <p:nvSpPr>
          <p:cNvPr id="114" name="Google Shape;114;p7"/>
          <p:cNvSpPr/>
          <p:nvPr/>
        </p:nvSpPr>
        <p:spPr>
          <a:xfrm>
            <a:off x="4762249" y="3921375"/>
            <a:ext cx="2032445" cy="1018924"/>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dirty="0">
                <a:solidFill>
                  <a:schemeClr val="bg1"/>
                </a:solidFill>
                <a:latin typeface="Open Sans" panose="020B0604020202020204" charset="0"/>
                <a:ea typeface="Open Sans" panose="020B0604020202020204" charset="0"/>
                <a:cs typeface="Open Sans" panose="020B0604020202020204" charset="0"/>
                <a:sym typeface="Roboto"/>
              </a:rPr>
              <a:t>Allowed unless prohibited</a:t>
            </a:r>
            <a:endParaRPr sz="1800" b="0" i="0" u="none" strike="noStrike" cap="none" dirty="0">
              <a:solidFill>
                <a:schemeClr val="bg1"/>
              </a:solidFill>
              <a:latin typeface="Open Sans" panose="020B0604020202020204" charset="0"/>
              <a:ea typeface="Open Sans" panose="020B0604020202020204" charset="0"/>
              <a:cs typeface="Open Sans" panose="020B0604020202020204" charset="0"/>
              <a:sym typeface="Arial"/>
            </a:endParaRPr>
          </a:p>
        </p:txBody>
      </p:sp>
      <p:sp>
        <p:nvSpPr>
          <p:cNvPr id="115" name="Google Shape;115;p7"/>
          <p:cNvSpPr/>
          <p:nvPr/>
        </p:nvSpPr>
        <p:spPr>
          <a:xfrm>
            <a:off x="6888975" y="3918019"/>
            <a:ext cx="2100666" cy="1022280"/>
          </a:xfrm>
          <a:prstGeom prst="roundRect">
            <a:avLst>
              <a:gd name="adj" fmla="val 50000"/>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a:solidFill>
                  <a:schemeClr val="bg1"/>
                </a:solidFill>
                <a:latin typeface="Open Sans" panose="020B0604020202020204" charset="0"/>
                <a:ea typeface="Open Sans" panose="020B0604020202020204" charset="0"/>
                <a:cs typeface="Open Sans" panose="020B0604020202020204" charset="0"/>
                <a:sym typeface="Lato"/>
              </a:rPr>
              <a:t>S. 5 of FEMA &amp; Current A/c. Reg.</a:t>
            </a:r>
            <a:endParaRPr sz="1800" b="0" i="0" u="none" strike="noStrike" cap="none">
              <a:solidFill>
                <a:schemeClr val="bg1"/>
              </a:solidFill>
              <a:latin typeface="Open Sans" panose="020B0604020202020204" charset="0"/>
              <a:ea typeface="Open Sans" panose="020B0604020202020204" charset="0"/>
              <a:cs typeface="Open Sans" panose="020B0604020202020204" charset="0"/>
              <a:sym typeface="Lato"/>
            </a:endParaRPr>
          </a:p>
        </p:txBody>
      </p:sp>
      <p:cxnSp>
        <p:nvCxnSpPr>
          <p:cNvPr id="116" name="Google Shape;116;p7"/>
          <p:cNvCxnSpPr>
            <a:stCxn id="109" idx="2"/>
            <a:endCxn id="110" idx="0"/>
          </p:cNvCxnSpPr>
          <p:nvPr/>
        </p:nvCxnSpPr>
        <p:spPr>
          <a:xfrm rot="16200000" flipH="1">
            <a:off x="5284116" y="1095399"/>
            <a:ext cx="733329" cy="2025680"/>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17" name="Google Shape;117;p7"/>
          <p:cNvCxnSpPr>
            <a:stCxn id="111" idx="0"/>
            <a:endCxn id="109" idx="2"/>
          </p:cNvCxnSpPr>
          <p:nvPr/>
        </p:nvCxnSpPr>
        <p:spPr>
          <a:xfrm rot="5400000" flipH="1" flipV="1">
            <a:off x="3201935" y="1038900"/>
            <a:ext cx="733329" cy="2138681"/>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18" name="Google Shape;118;p7"/>
          <p:cNvCxnSpPr>
            <a:stCxn id="111" idx="2"/>
            <a:endCxn id="113" idx="0"/>
          </p:cNvCxnSpPr>
          <p:nvPr/>
        </p:nvCxnSpPr>
        <p:spPr>
          <a:xfrm rot="16200000" flipH="1">
            <a:off x="2584085" y="3099878"/>
            <a:ext cx="733314" cy="902966"/>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19" name="Google Shape;119;p7"/>
          <p:cNvCxnSpPr>
            <a:stCxn id="112" idx="0"/>
            <a:endCxn id="111" idx="2"/>
          </p:cNvCxnSpPr>
          <p:nvPr/>
        </p:nvCxnSpPr>
        <p:spPr>
          <a:xfrm rot="5400000" flipH="1" flipV="1">
            <a:off x="1520722" y="2939483"/>
            <a:ext cx="733315" cy="1223759"/>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20" name="Google Shape;120;p7"/>
          <p:cNvCxnSpPr>
            <a:stCxn id="110" idx="2"/>
            <a:endCxn id="115" idx="0"/>
          </p:cNvCxnSpPr>
          <p:nvPr/>
        </p:nvCxnSpPr>
        <p:spPr>
          <a:xfrm rot="16200000" flipH="1">
            <a:off x="6934807" y="2913517"/>
            <a:ext cx="733315" cy="1275688"/>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21" name="Google Shape;121;p7"/>
          <p:cNvCxnSpPr>
            <a:stCxn id="114" idx="0"/>
            <a:endCxn id="110" idx="2"/>
          </p:cNvCxnSpPr>
          <p:nvPr/>
        </p:nvCxnSpPr>
        <p:spPr>
          <a:xfrm rot="5400000" flipH="1" flipV="1">
            <a:off x="5852711" y="3110466"/>
            <a:ext cx="736671" cy="885148"/>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6480</Words>
  <Application>Microsoft Office PowerPoint</Application>
  <PresentationFormat>On-screen Show (16:9)</PresentationFormat>
  <Paragraphs>857</Paragraphs>
  <Slides>82</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Economica</vt:lpstr>
      <vt:lpstr>Webdings</vt:lpstr>
      <vt:lpstr>Open Sans</vt:lpstr>
      <vt:lpstr>Wingdings</vt:lpstr>
      <vt:lpstr>Lato</vt:lpstr>
      <vt:lpstr>Arial</vt:lpstr>
      <vt:lpstr>Luxe</vt:lpstr>
      <vt:lpstr>PowerPoint Presentation</vt:lpstr>
      <vt:lpstr>Layout</vt:lpstr>
      <vt:lpstr>FEMA - Basics</vt:lpstr>
      <vt:lpstr>ECR – History – Spirit of Time </vt:lpstr>
      <vt:lpstr>ECR – History – Spirit of Time </vt:lpstr>
      <vt:lpstr>Overview of the Act </vt:lpstr>
      <vt:lpstr>FEMA –Scheme given by Section 3 to 9 </vt:lpstr>
      <vt:lpstr>FEMA – Basic Scheme </vt:lpstr>
      <vt:lpstr>FEMA - Scheme of Law</vt:lpstr>
      <vt:lpstr>Capital Account &amp; Current Account </vt:lpstr>
      <vt:lpstr>Current Account and Current Account </vt:lpstr>
      <vt:lpstr>Classification between Capital Acc &amp; Current Acc </vt:lpstr>
      <vt:lpstr>Capital Account Transactions - Scheme</vt:lpstr>
      <vt:lpstr>Capital Account Transactions - Scheme </vt:lpstr>
      <vt:lpstr>Capital Account Transactions - Scheme </vt:lpstr>
      <vt:lpstr>Distribution of Powers between CG &amp; RBI – Capital Acc. Trans &amp; Current Acc Trans. (Effective from 15.10.2019)</vt:lpstr>
      <vt:lpstr>New Overseas Investment Regime</vt:lpstr>
      <vt:lpstr>Assets abroad for Resident Indians</vt:lpstr>
      <vt:lpstr>Changes w.e.f 22nd August, 2022</vt:lpstr>
      <vt:lpstr>Changes w.e.f 22nd August, 2022</vt:lpstr>
      <vt:lpstr>Overseas Investment – New regime from 22nd August 2022</vt:lpstr>
      <vt:lpstr>Matters covered under New Regime</vt:lpstr>
      <vt:lpstr>Overseas Investments – Classification under new regime</vt:lpstr>
      <vt:lpstr>Overseas Investment in Foreign Entities</vt:lpstr>
      <vt:lpstr>Approach of Discussion</vt:lpstr>
      <vt:lpstr>Important Definitions</vt:lpstr>
      <vt:lpstr>Important Definitions</vt:lpstr>
      <vt:lpstr>PowerPoint Presentation</vt:lpstr>
      <vt:lpstr>PowerPoint Presentation</vt:lpstr>
      <vt:lpstr>Overseas Investments by  Indian Entity</vt:lpstr>
      <vt:lpstr>Financial Commitments by  Indian Entity</vt:lpstr>
      <vt:lpstr>Overseas Direct Investment by an Indian Entity</vt:lpstr>
      <vt:lpstr>Overseas Direct Investment by an Indian Entity</vt:lpstr>
      <vt:lpstr>Overseas Direct Investment by an Indian Entity</vt:lpstr>
      <vt:lpstr>Financial Commitment other than ODI by an Indian Entity</vt:lpstr>
      <vt:lpstr>Financial Commitment other than ODI by an Indian Entity</vt:lpstr>
      <vt:lpstr>Financial Commitment other than ODI by an Indian Entity</vt:lpstr>
      <vt:lpstr>Financial Commitment other than ODI by an Indian Entity</vt:lpstr>
      <vt:lpstr>Financial Commitment by Indian Entity – Gen. Conditions</vt:lpstr>
      <vt:lpstr>Investments other than Financial Commitments by an Indian Entity</vt:lpstr>
      <vt:lpstr>Overseas Portfolio Investment by an Indian Entity</vt:lpstr>
      <vt:lpstr>Overseas Investments by  Resident Individuals</vt:lpstr>
      <vt:lpstr>Overseas Investments by Resident Individuals</vt:lpstr>
      <vt:lpstr>Overseas Direct Investments</vt:lpstr>
      <vt:lpstr>Overseas Direct Investments</vt:lpstr>
      <vt:lpstr>Financial Commitment other than ODI</vt:lpstr>
      <vt:lpstr>Overseas Portfolio Investments by Resident Individuals</vt:lpstr>
      <vt:lpstr>Acquisition by way of Gift</vt:lpstr>
      <vt:lpstr>Acquisition by way of ESOPs</vt:lpstr>
      <vt:lpstr>Case Study: ODI by Resident Individual</vt:lpstr>
      <vt:lpstr>General Terms, Conditions,  Restrictions and Regulations</vt:lpstr>
      <vt:lpstr>Non-Applicability of OI Rules</vt:lpstr>
      <vt:lpstr>Round Tripping</vt:lpstr>
      <vt:lpstr>Acquisition by way of deferred payment</vt:lpstr>
      <vt:lpstr>Mode of Payment</vt:lpstr>
      <vt:lpstr>Pricing Guidelines</vt:lpstr>
      <vt:lpstr>Transfer/ Liquidation</vt:lpstr>
      <vt:lpstr>Obligations of PRII</vt:lpstr>
      <vt:lpstr>Investments in IFSC by Person Resident in India</vt:lpstr>
      <vt:lpstr>PowerPoint Presentation</vt:lpstr>
      <vt:lpstr>Case Study: IFSC</vt:lpstr>
      <vt:lpstr>Investment in IFSC</vt:lpstr>
      <vt:lpstr>Investments from IFSC</vt:lpstr>
      <vt:lpstr>Investments from IFSC</vt:lpstr>
      <vt:lpstr>Reporting</vt:lpstr>
      <vt:lpstr>Reporting</vt:lpstr>
      <vt:lpstr>Reporting</vt:lpstr>
      <vt:lpstr>Reporting</vt:lpstr>
      <vt:lpstr>Delay in Reporting – Late Submission Fees</vt:lpstr>
      <vt:lpstr>Delay in Reporting – Amnesty</vt:lpstr>
      <vt:lpstr>Immovable Properties outside India</vt:lpstr>
      <vt:lpstr>Immovable Properties outside India</vt:lpstr>
      <vt:lpstr>Immovable Properties outside India</vt:lpstr>
      <vt:lpstr>Other Aspects</vt:lpstr>
      <vt:lpstr> Other Aspects– Income Tax Act, 1961</vt:lpstr>
      <vt:lpstr>Other Aspects – Income Tax Act, 1961</vt:lpstr>
      <vt:lpstr>Other Aspects – Income Tax Act, 1961</vt:lpstr>
      <vt:lpstr>Other Aspects – International Taxation</vt:lpstr>
      <vt:lpstr>Other Aspects – International Taxation</vt:lpstr>
      <vt:lpstr>Other Aspects – Other Acts</vt:lpstr>
      <vt:lpstr>Other Aspects – Other Acts</vt:lpstr>
      <vt:lpstr>Thank you!  Questions?  Acknowledgements – CA. Viren Doshi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2022-11-16T11:34:28Z</dcterms:modified>
</cp:coreProperties>
</file>