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0" r:id="rId3"/>
    <p:sldId id="297" r:id="rId4"/>
    <p:sldId id="309" r:id="rId5"/>
    <p:sldId id="356" r:id="rId6"/>
    <p:sldId id="357" r:id="rId7"/>
    <p:sldId id="358" r:id="rId8"/>
    <p:sldId id="306" r:id="rId9"/>
    <p:sldId id="322" r:id="rId10"/>
    <p:sldId id="308" r:id="rId11"/>
    <p:sldId id="310" r:id="rId12"/>
    <p:sldId id="307" r:id="rId13"/>
    <p:sldId id="311" r:id="rId14"/>
    <p:sldId id="312" r:id="rId15"/>
    <p:sldId id="314" r:id="rId16"/>
    <p:sldId id="359" r:id="rId17"/>
    <p:sldId id="360" r:id="rId18"/>
    <p:sldId id="31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20310632-0824-445C-9EE4-E33E86F051F1}">
          <p14:sldIdLst>
            <p14:sldId id="256"/>
            <p14:sldId id="290"/>
            <p14:sldId id="318"/>
            <p14:sldId id="297"/>
            <p14:sldId id="309"/>
            <p14:sldId id="306"/>
            <p14:sldId id="322"/>
            <p14:sldId id="308"/>
            <p14:sldId id="310"/>
            <p14:sldId id="307"/>
            <p14:sldId id="311"/>
            <p14:sldId id="312"/>
            <p14:sldId id="314"/>
            <p14:sldId id="321"/>
            <p14:sldId id="315"/>
            <p14:sldId id="271"/>
            <p14:sldId id="320"/>
            <p14:sldId id="305"/>
          </p14:sldIdLst>
        </p14:section>
        <p14:section name="Untitled Section" id="{7740CEF7-E6B7-4D56-904F-4455E05AF7A4}">
          <p14:sldIdLst>
            <p14:sldId id="298"/>
            <p14:sldId id="344"/>
            <p14:sldId id="345"/>
            <p14:sldId id="351"/>
            <p14:sldId id="346"/>
            <p14:sldId id="352"/>
            <p14:sldId id="354"/>
            <p14:sldId id="355"/>
            <p14:sldId id="349"/>
            <p14:sldId id="340"/>
            <p14:sldId id="350"/>
            <p14:sldId id="348"/>
            <p14:sldId id="287"/>
            <p14:sldId id="317"/>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774" autoAdjust="0"/>
    <p:restoredTop sz="94660"/>
  </p:normalViewPr>
  <p:slideViewPr>
    <p:cSldViewPr snapToGrid="0">
      <p:cViewPr varScale="1">
        <p:scale>
          <a:sx n="88" d="100"/>
          <a:sy n="88" d="100"/>
        </p:scale>
        <p:origin x="-475"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A58D97D-7DED-4066-AB05-14C4C8D42532}" type="datetimeFigureOut">
              <a:rPr lang="en-US" smtClean="0"/>
              <a:pPr/>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84130-AF0A-4E9D-9AF0-4A196B512A7A}" type="slidenum">
              <a:rPr lang="en-US" smtClean="0"/>
              <a:pPr/>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39377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58D97D-7DED-4066-AB05-14C4C8D42532}" type="datetimeFigureOut">
              <a:rPr lang="en-US" smtClean="0"/>
              <a:pPr/>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84130-AF0A-4E9D-9AF0-4A196B512A7A}" type="slidenum">
              <a:rPr lang="en-US" smtClean="0"/>
              <a:pPr/>
              <a:t>‹#›</a:t>
            </a:fld>
            <a:endParaRPr lang="en-US"/>
          </a:p>
        </p:txBody>
      </p:sp>
    </p:spTree>
    <p:extLst>
      <p:ext uri="{BB962C8B-B14F-4D97-AF65-F5344CB8AC3E}">
        <p14:creationId xmlns:p14="http://schemas.microsoft.com/office/powerpoint/2010/main" xmlns="" val="1026435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58D97D-7DED-4066-AB05-14C4C8D42532}" type="datetimeFigureOut">
              <a:rPr lang="en-US" smtClean="0"/>
              <a:pPr/>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84130-AF0A-4E9D-9AF0-4A196B512A7A}" type="slidenum">
              <a:rPr lang="en-US" smtClean="0"/>
              <a:pPr/>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6542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58D97D-7DED-4066-AB05-14C4C8D42532}" type="datetimeFigureOut">
              <a:rPr lang="en-US" smtClean="0"/>
              <a:pPr/>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84130-AF0A-4E9D-9AF0-4A196B512A7A}" type="slidenum">
              <a:rPr lang="en-US" smtClean="0"/>
              <a:pPr/>
              <a:t>‹#›</a:t>
            </a:fld>
            <a:endParaRPr lang="en-US"/>
          </a:p>
        </p:txBody>
      </p:sp>
    </p:spTree>
    <p:extLst>
      <p:ext uri="{BB962C8B-B14F-4D97-AF65-F5344CB8AC3E}">
        <p14:creationId xmlns:p14="http://schemas.microsoft.com/office/powerpoint/2010/main" xmlns="" val="2736952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58D97D-7DED-4066-AB05-14C4C8D42532}" type="datetimeFigureOut">
              <a:rPr lang="en-US" smtClean="0"/>
              <a:pPr/>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84130-AF0A-4E9D-9AF0-4A196B512A7A}" type="slidenum">
              <a:rPr lang="en-US" smtClean="0"/>
              <a:pPr/>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65649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58D97D-7DED-4066-AB05-14C4C8D42532}" type="datetimeFigureOut">
              <a:rPr lang="en-US" smtClean="0"/>
              <a:pPr/>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84130-AF0A-4E9D-9AF0-4A196B512A7A}" type="slidenum">
              <a:rPr lang="en-US" smtClean="0"/>
              <a:pPr/>
              <a:t>‹#›</a:t>
            </a:fld>
            <a:endParaRPr lang="en-US"/>
          </a:p>
        </p:txBody>
      </p:sp>
    </p:spTree>
    <p:extLst>
      <p:ext uri="{BB962C8B-B14F-4D97-AF65-F5344CB8AC3E}">
        <p14:creationId xmlns:p14="http://schemas.microsoft.com/office/powerpoint/2010/main" xmlns="" val="1628711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58D97D-7DED-4066-AB05-14C4C8D42532}" type="datetimeFigureOut">
              <a:rPr lang="en-US" smtClean="0"/>
              <a:pPr/>
              <a:t>12/18/2022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B84130-AF0A-4E9D-9AF0-4A196B512A7A}" type="slidenum">
              <a:rPr lang="en-US" smtClean="0"/>
              <a:pPr/>
              <a:t>‹#›</a:t>
            </a:fld>
            <a:endParaRPr lang="en-US"/>
          </a:p>
        </p:txBody>
      </p:sp>
    </p:spTree>
    <p:extLst>
      <p:ext uri="{BB962C8B-B14F-4D97-AF65-F5344CB8AC3E}">
        <p14:creationId xmlns:p14="http://schemas.microsoft.com/office/powerpoint/2010/main" xmlns="" val="3436287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58D97D-7DED-4066-AB05-14C4C8D42532}" type="datetimeFigureOut">
              <a:rPr lang="en-US" smtClean="0"/>
              <a:pPr/>
              <a:t>12/18/2022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B84130-AF0A-4E9D-9AF0-4A196B512A7A}" type="slidenum">
              <a:rPr lang="en-US" smtClean="0"/>
              <a:pPr/>
              <a:t>‹#›</a:t>
            </a:fld>
            <a:endParaRPr lang="en-US"/>
          </a:p>
        </p:txBody>
      </p:sp>
    </p:spTree>
    <p:extLst>
      <p:ext uri="{BB962C8B-B14F-4D97-AF65-F5344CB8AC3E}">
        <p14:creationId xmlns:p14="http://schemas.microsoft.com/office/powerpoint/2010/main" xmlns="" val="163459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8D97D-7DED-4066-AB05-14C4C8D42532}" type="datetimeFigureOut">
              <a:rPr lang="en-US" smtClean="0"/>
              <a:pPr/>
              <a:t>12/18/2022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B84130-AF0A-4E9D-9AF0-4A196B512A7A}" type="slidenum">
              <a:rPr lang="en-US" smtClean="0"/>
              <a:pPr/>
              <a:t>‹#›</a:t>
            </a:fld>
            <a:endParaRPr lang="en-US"/>
          </a:p>
        </p:txBody>
      </p:sp>
    </p:spTree>
    <p:extLst>
      <p:ext uri="{BB962C8B-B14F-4D97-AF65-F5344CB8AC3E}">
        <p14:creationId xmlns:p14="http://schemas.microsoft.com/office/powerpoint/2010/main" xmlns="" val="3110700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58D97D-7DED-4066-AB05-14C4C8D42532}" type="datetimeFigureOut">
              <a:rPr lang="en-US" smtClean="0"/>
              <a:pPr/>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84130-AF0A-4E9D-9AF0-4A196B512A7A}" type="slidenum">
              <a:rPr lang="en-US" smtClean="0"/>
              <a:pPr/>
              <a:t>‹#›</a:t>
            </a:fld>
            <a:endParaRPr lang="en-US"/>
          </a:p>
        </p:txBody>
      </p:sp>
    </p:spTree>
    <p:extLst>
      <p:ext uri="{BB962C8B-B14F-4D97-AF65-F5344CB8AC3E}">
        <p14:creationId xmlns:p14="http://schemas.microsoft.com/office/powerpoint/2010/main" xmlns="" val="883114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58D97D-7DED-4066-AB05-14C4C8D42532}" type="datetimeFigureOut">
              <a:rPr lang="en-US" smtClean="0"/>
              <a:pPr/>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84130-AF0A-4E9D-9AF0-4A196B512A7A}" type="slidenum">
              <a:rPr lang="en-US" smtClean="0"/>
              <a:pPr/>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7220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A58D97D-7DED-4066-AB05-14C4C8D42532}" type="datetimeFigureOut">
              <a:rPr lang="en-US" smtClean="0"/>
              <a:pPr/>
              <a:t>12/18/2022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FB84130-AF0A-4E9D-9AF0-4A196B512A7A}" type="slidenum">
              <a:rPr lang="en-US" smtClean="0"/>
              <a:pPr/>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9046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kmittalservicetax@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kmittalservicetax@gmail.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ile:///C:\Program%20Files%20(x86)\GST-ExCus\__12618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F5BD9D-0FF8-4DC5-8BC3-05B342803108}"/>
              </a:ext>
            </a:extLst>
          </p:cNvPr>
          <p:cNvSpPr>
            <a:spLocks noGrp="1"/>
          </p:cNvSpPr>
          <p:nvPr>
            <p:ph type="ctrTitle"/>
          </p:nvPr>
        </p:nvSpPr>
        <p:spPr>
          <a:xfrm>
            <a:off x="443126" y="4927300"/>
            <a:ext cx="7772400" cy="1463040"/>
          </a:xfrm>
        </p:spPr>
        <p:txBody>
          <a:bodyPr>
            <a:noAutofit/>
          </a:bodyPr>
          <a:lstStyle/>
          <a:p>
            <a:r>
              <a:rPr lang="en-US" sz="1200" b="1" i="0" dirty="0">
                <a:solidFill>
                  <a:srgbClr val="000000"/>
                </a:solidFill>
                <a:effectLst/>
                <a:latin typeface="verdana, sans-serif"/>
              </a:rPr>
              <a:t>"</a:t>
            </a:r>
            <a:r>
              <a:rPr lang="en-GB" sz="1200" b="1" i="0" dirty="0">
                <a:solidFill>
                  <a:srgbClr val="000000"/>
                </a:solidFill>
                <a:effectLst/>
                <a:latin typeface="verdana, sans-serif"/>
              </a:rPr>
              <a:t>SUMMONS UNDER GST</a:t>
            </a:r>
            <a:r>
              <a:rPr lang="en-US" sz="1200" b="1" i="0" dirty="0">
                <a:solidFill>
                  <a:srgbClr val="000000"/>
                </a:solidFill>
                <a:effectLst/>
                <a:latin typeface="verdana, sans-serif"/>
              </a:rPr>
              <a:t>“</a:t>
            </a:r>
            <a:r>
              <a:rPr lang="en-GB" sz="1200" b="1" i="0" dirty="0">
                <a:solidFill>
                  <a:srgbClr val="000000"/>
                </a:solidFill>
                <a:effectLst/>
                <a:latin typeface="verdana, sans-serif"/>
              </a:rPr>
              <a:t/>
            </a:r>
            <a:br>
              <a:rPr lang="en-GB" sz="1200" b="1" i="0" dirty="0">
                <a:solidFill>
                  <a:srgbClr val="000000"/>
                </a:solidFill>
                <a:effectLst/>
                <a:latin typeface="verdana, sans-serif"/>
              </a:rPr>
            </a:br>
            <a:r>
              <a:rPr lang="en-GB" sz="1200" b="1" i="0" dirty="0">
                <a:solidFill>
                  <a:srgbClr val="000000"/>
                </a:solidFill>
                <a:effectLst/>
                <a:latin typeface="verdana, sans-serif"/>
              </a:rPr>
              <a:t>ICAI-WIRC-,Rajkot Branch</a:t>
            </a:r>
            <a:br>
              <a:rPr lang="en-GB" sz="1200" b="1" i="0" dirty="0">
                <a:solidFill>
                  <a:srgbClr val="000000"/>
                </a:solidFill>
                <a:effectLst/>
                <a:latin typeface="verdana, sans-serif"/>
              </a:rPr>
            </a:br>
            <a:r>
              <a:rPr lang="en-GB" sz="1200" b="1" i="0" dirty="0" err="1">
                <a:solidFill>
                  <a:srgbClr val="000000"/>
                </a:solidFill>
                <a:effectLst/>
                <a:latin typeface="verdana, sans-serif"/>
              </a:rPr>
              <a:t>Gst</a:t>
            </a:r>
            <a:r>
              <a:rPr lang="en-GB" sz="1200" b="1" i="0" dirty="0">
                <a:solidFill>
                  <a:srgbClr val="000000"/>
                </a:solidFill>
                <a:effectLst/>
                <a:latin typeface="verdana, sans-serif"/>
              </a:rPr>
              <a:t> National conference on 18</a:t>
            </a:r>
            <a:r>
              <a:rPr lang="en-GB" sz="1200" b="1" i="0" baseline="30000" dirty="0">
                <a:solidFill>
                  <a:srgbClr val="000000"/>
                </a:solidFill>
                <a:effectLst/>
                <a:latin typeface="verdana, sans-serif"/>
              </a:rPr>
              <a:t>th</a:t>
            </a:r>
            <a:r>
              <a:rPr lang="en-GB" sz="1200" b="1" i="0" dirty="0">
                <a:solidFill>
                  <a:srgbClr val="000000"/>
                </a:solidFill>
                <a:effectLst/>
                <a:latin typeface="verdana, sans-serif"/>
              </a:rPr>
              <a:t> </a:t>
            </a:r>
            <a:r>
              <a:rPr lang="en-GB" sz="1200" b="1" i="0">
                <a:solidFill>
                  <a:srgbClr val="000000"/>
                </a:solidFill>
                <a:effectLst/>
                <a:latin typeface="verdana, sans-serif"/>
              </a:rPr>
              <a:t>December 2022 Sunday</a:t>
            </a:r>
            <a:r>
              <a:rPr lang="en-US" sz="4000" dirty="0"/>
              <a:t> </a:t>
            </a:r>
          </a:p>
        </p:txBody>
      </p:sp>
      <p:sp>
        <p:nvSpPr>
          <p:cNvPr id="6" name="Subtitle 2">
            <a:extLst>
              <a:ext uri="{FF2B5EF4-FFF2-40B4-BE49-F238E27FC236}">
                <a16:creationId xmlns:a16="http://schemas.microsoft.com/office/drawing/2014/main" xmlns="" id="{09AA2A18-C5B8-4C61-8504-22D045553B46}"/>
              </a:ext>
            </a:extLst>
          </p:cNvPr>
          <p:cNvSpPr txBox="1">
            <a:spLocks/>
          </p:cNvSpPr>
          <p:nvPr/>
        </p:nvSpPr>
        <p:spPr>
          <a:xfrm>
            <a:off x="8921308" y="4852072"/>
            <a:ext cx="2189672" cy="1463040"/>
          </a:xfrm>
          <a:prstGeom prst="rect">
            <a:avLst/>
          </a:prstGeom>
        </p:spPr>
        <p:txBody>
          <a:bodyPr vert="horz" lIns="91440" tIns="45720" rIns="91440" bIns="45720" rtlCol="0" anchor="ctr">
            <a:normAutofit fontScale="40000" lnSpcReduction="20000"/>
          </a:bodyPr>
          <a:lstStyle>
            <a:lvl1pPr marL="0" indent="0" algn="l" defTabSz="914400" rtl="0" eaLnBrk="1" latinLnBrk="0" hangingPunct="1">
              <a:lnSpc>
                <a:spcPct val="100000"/>
              </a:lnSpc>
              <a:spcBef>
                <a:spcPts val="0"/>
              </a:spcBef>
              <a:spcAft>
                <a:spcPts val="200"/>
              </a:spcAft>
              <a:buClr>
                <a:schemeClr val="accent1"/>
              </a:buClr>
              <a:buSzPct val="100000"/>
              <a:buFont typeface="Tw Cen MT" panose="020B0602020104020603" pitchFamily="34" charset="0"/>
              <a:buNone/>
              <a:defRPr sz="1800" kern="1200">
                <a:solidFill>
                  <a:schemeClr val="tx1">
                    <a:lumMod val="95000"/>
                    <a:lumOff val="5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Wingdings 3" pitchFamily="18" charset="2"/>
              <a:buNone/>
              <a:defRPr sz="1800" kern="1200">
                <a:solidFill>
                  <a:schemeClr val="tx1"/>
                </a:solidFill>
                <a:latin typeface="+mn-lt"/>
                <a:ea typeface="+mn-ea"/>
                <a:cs typeface="+mn-cs"/>
              </a:defRPr>
            </a:lvl9pPr>
          </a:lstStyle>
          <a:p>
            <a:pPr algn="ctr">
              <a:spcBef>
                <a:spcPct val="20000"/>
              </a:spcBef>
            </a:pPr>
            <a:r>
              <a:rPr lang="en-US" altLang="en-US" sz="2800" dirty="0">
                <a:latin typeface="Arial Black" panose="020B0A04020102020204" pitchFamily="34" charset="0"/>
              </a:rPr>
              <a:t>Presented By</a:t>
            </a:r>
            <a:r>
              <a:rPr lang="en-US" altLang="en-US" dirty="0">
                <a:latin typeface="Arial Black" panose="020B0A04020102020204" pitchFamily="34" charset="0"/>
              </a:rPr>
              <a:t> </a:t>
            </a:r>
          </a:p>
          <a:p>
            <a:pPr algn="ctr">
              <a:spcBef>
                <a:spcPct val="20000"/>
              </a:spcBef>
            </a:pPr>
            <a:r>
              <a:rPr lang="en-US" altLang="en-US" dirty="0">
                <a:solidFill>
                  <a:srgbClr val="993366"/>
                </a:solidFill>
                <a:latin typeface="Arial Black" panose="020B0A04020102020204" pitchFamily="34" charset="0"/>
              </a:rPr>
              <a:t>J.K. MITTAL </a:t>
            </a:r>
            <a:r>
              <a:rPr lang="en-US" altLang="en-US" dirty="0">
                <a:latin typeface="Arial Black" panose="020B0A04020102020204" pitchFamily="34" charset="0"/>
              </a:rPr>
              <a:t>(Advocate)</a:t>
            </a:r>
          </a:p>
          <a:p>
            <a:pPr algn="ctr">
              <a:spcBef>
                <a:spcPct val="20000"/>
              </a:spcBef>
            </a:pPr>
            <a:r>
              <a:rPr lang="en-US" altLang="en-US" dirty="0">
                <a:latin typeface="Arial Black" panose="020B0A04020102020204" pitchFamily="34" charset="0"/>
              </a:rPr>
              <a:t>Co-Chairman, National Council (Indirect Taxes), ASSOCHAM</a:t>
            </a:r>
          </a:p>
          <a:p>
            <a:pPr algn="ctr">
              <a:spcBef>
                <a:spcPct val="20000"/>
              </a:spcBef>
            </a:pPr>
            <a:r>
              <a:rPr lang="en-US" altLang="en-US" dirty="0">
                <a:solidFill>
                  <a:srgbClr val="993366"/>
                </a:solidFill>
                <a:latin typeface="Arial Black" panose="020B0A04020102020204" pitchFamily="34" charset="0"/>
              </a:rPr>
              <a:t>LL.B.,F.C.A., F.C.S. </a:t>
            </a:r>
          </a:p>
          <a:p>
            <a:pPr algn="ctr">
              <a:spcBef>
                <a:spcPct val="20000"/>
              </a:spcBef>
            </a:pPr>
            <a:r>
              <a:rPr lang="en-US" altLang="en-US" sz="2000" dirty="0">
                <a:latin typeface="Arial Black" panose="020B0A04020102020204" pitchFamily="34" charset="0"/>
              </a:rPr>
              <a:t>NEW DELHI </a:t>
            </a:r>
          </a:p>
          <a:p>
            <a:pPr algn="ctr">
              <a:spcBef>
                <a:spcPct val="20000"/>
              </a:spcBef>
            </a:pPr>
            <a:r>
              <a:rPr lang="en-US" altLang="en-US" dirty="0">
                <a:latin typeface="Arial Black" panose="020B0A04020102020204" pitchFamily="34" charset="0"/>
              </a:rPr>
              <a:t>Ph:  011- 22447420, 011-22461071,72,76</a:t>
            </a:r>
          </a:p>
          <a:p>
            <a:pPr algn="ctr">
              <a:spcBef>
                <a:spcPct val="20000"/>
              </a:spcBef>
            </a:pPr>
            <a:r>
              <a:rPr lang="en-US" altLang="en-US" dirty="0">
                <a:solidFill>
                  <a:srgbClr val="993366"/>
                </a:solidFill>
                <a:latin typeface="Arial Black" panose="020B0A04020102020204" pitchFamily="34" charset="0"/>
              </a:rPr>
              <a:t>Email: </a:t>
            </a:r>
            <a:r>
              <a:rPr lang="en-US" altLang="en-US" dirty="0">
                <a:solidFill>
                  <a:srgbClr val="993366"/>
                </a:solidFill>
                <a:latin typeface="Arial Black" panose="020B0A04020102020204" pitchFamily="34" charset="0"/>
                <a:hlinkClick r:id="rId2"/>
              </a:rPr>
              <a:t>jkmittalservicetax@gmail.com</a:t>
            </a:r>
            <a:endParaRPr lang="en-US" altLang="en-US" dirty="0">
              <a:solidFill>
                <a:srgbClr val="993366"/>
              </a:solidFill>
              <a:latin typeface="Arial Black" panose="020B0A04020102020204" pitchFamily="34" charset="0"/>
            </a:endParaRPr>
          </a:p>
          <a:p>
            <a:pPr algn="ctr">
              <a:spcBef>
                <a:spcPct val="20000"/>
              </a:spcBef>
            </a:pPr>
            <a:r>
              <a:rPr lang="en-US" altLang="en-US" dirty="0">
                <a:solidFill>
                  <a:srgbClr val="993366"/>
                </a:solidFill>
                <a:latin typeface="Arial Black" panose="020B0A04020102020204" pitchFamily="34" charset="0"/>
              </a:rPr>
              <a:t>jkmittalgst@gmail.com</a:t>
            </a:r>
          </a:p>
        </p:txBody>
      </p:sp>
    </p:spTree>
    <p:extLst>
      <p:ext uri="{BB962C8B-B14F-4D97-AF65-F5344CB8AC3E}">
        <p14:creationId xmlns:p14="http://schemas.microsoft.com/office/powerpoint/2010/main" xmlns="" val="2309008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F5D469-E0FC-42EB-9167-F4C4560EF005}"/>
              </a:ext>
            </a:extLst>
          </p:cNvPr>
          <p:cNvSpPr>
            <a:spLocks noGrp="1"/>
          </p:cNvSpPr>
          <p:nvPr>
            <p:ph type="title"/>
          </p:nvPr>
        </p:nvSpPr>
        <p:spPr/>
        <p:txBody>
          <a:bodyPr/>
          <a:lstStyle/>
          <a:p>
            <a:r>
              <a:rPr lang="en-US" dirty="0"/>
              <a:t>the power of inquiry derived only from substantive provisions of law</a:t>
            </a:r>
          </a:p>
        </p:txBody>
      </p:sp>
      <p:sp>
        <p:nvSpPr>
          <p:cNvPr id="3" name="Content Placeholder 2">
            <a:extLst>
              <a:ext uri="{FF2B5EF4-FFF2-40B4-BE49-F238E27FC236}">
                <a16:creationId xmlns:a16="http://schemas.microsoft.com/office/drawing/2014/main" xmlns="" id="{65B575FE-104E-4432-9993-E02F19973B4F}"/>
              </a:ext>
            </a:extLst>
          </p:cNvPr>
          <p:cNvSpPr>
            <a:spLocks noGrp="1"/>
          </p:cNvSpPr>
          <p:nvPr>
            <p:ph idx="1"/>
          </p:nvPr>
        </p:nvSpPr>
        <p:spPr/>
        <p:txBody>
          <a:bodyPr/>
          <a:lstStyle/>
          <a:p>
            <a:pPr algn="just">
              <a:buFont typeface="Wingdings" panose="05000000000000000000" pitchFamily="2" charset="2"/>
              <a:buChar char="v"/>
            </a:pPr>
            <a:r>
              <a:rPr lang="en-US" dirty="0"/>
              <a:t>under CGST Act, there are specific provisions have been made under which officer can exercise the power and for exercise of such powers </a:t>
            </a:r>
          </a:p>
          <a:p>
            <a:pPr algn="just">
              <a:buFont typeface="Wingdings" panose="05000000000000000000" pitchFamily="2" charset="2"/>
              <a:buChar char="v"/>
            </a:pPr>
            <a:r>
              <a:rPr lang="en-US" dirty="0"/>
              <a:t>specific FORM have been designed under the CGST Rules, 2017 on which communication shall be paid with the taxpayers and </a:t>
            </a:r>
          </a:p>
          <a:p>
            <a:pPr algn="just">
              <a:buFont typeface="Wingdings" panose="05000000000000000000" pitchFamily="2" charset="2"/>
              <a:buChar char="v"/>
            </a:pPr>
            <a:r>
              <a:rPr lang="en-US" dirty="0"/>
              <a:t>such provisions have provided certain safeguard/ reasons which such power can be exercise by the officers</a:t>
            </a:r>
          </a:p>
        </p:txBody>
      </p:sp>
    </p:spTree>
    <p:extLst>
      <p:ext uri="{BB962C8B-B14F-4D97-AF65-F5344CB8AC3E}">
        <p14:creationId xmlns:p14="http://schemas.microsoft.com/office/powerpoint/2010/main" xmlns="" val="1228435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747B8E-625D-4EF5-A0FF-44DDE5A1C41D}"/>
              </a:ext>
            </a:extLst>
          </p:cNvPr>
          <p:cNvSpPr>
            <a:spLocks noGrp="1"/>
          </p:cNvSpPr>
          <p:nvPr>
            <p:ph type="title"/>
          </p:nvPr>
        </p:nvSpPr>
        <p:spPr/>
        <p:txBody>
          <a:bodyPr/>
          <a:lstStyle/>
          <a:p>
            <a:r>
              <a:rPr lang="en-US" dirty="0"/>
              <a:t>LIMITATION UNDER SUMMONS</a:t>
            </a:r>
          </a:p>
        </p:txBody>
      </p:sp>
      <p:sp>
        <p:nvSpPr>
          <p:cNvPr id="3" name="Content Placeholder 2">
            <a:extLst>
              <a:ext uri="{FF2B5EF4-FFF2-40B4-BE49-F238E27FC236}">
                <a16:creationId xmlns:a16="http://schemas.microsoft.com/office/drawing/2014/main" xmlns="" id="{3013D321-9CDC-46A3-96EE-7451AE668FBD}"/>
              </a:ext>
            </a:extLst>
          </p:cNvPr>
          <p:cNvSpPr>
            <a:spLocks noGrp="1"/>
          </p:cNvSpPr>
          <p:nvPr>
            <p:ph idx="1"/>
          </p:nvPr>
        </p:nvSpPr>
        <p:spPr/>
        <p:txBody>
          <a:bodyPr>
            <a:normAutofit fontScale="62500" lnSpcReduction="20000"/>
          </a:bodyPr>
          <a:lstStyle/>
          <a:p>
            <a:pPr>
              <a:buFont typeface="Wingdings" panose="05000000000000000000" pitchFamily="2" charset="2"/>
              <a:buChar char="Ø"/>
            </a:pPr>
            <a:r>
              <a:rPr lang="en-US" dirty="0"/>
              <a:t>Whether officer while recording Statement – can he asked any questions of law or interpretation of law and agreement? No.</a:t>
            </a:r>
          </a:p>
          <a:p>
            <a:pPr>
              <a:buFont typeface="Wingdings" panose="05000000000000000000" pitchFamily="2" charset="2"/>
              <a:buChar char="Ø"/>
            </a:pPr>
            <a:r>
              <a:rPr lang="en-US" dirty="0"/>
              <a:t>Whether by issuing summons – can an officer ask to give legal grounds ? No.  </a:t>
            </a:r>
          </a:p>
          <a:p>
            <a:pPr>
              <a:buFont typeface="Wingdings" panose="05000000000000000000" pitchFamily="2" charset="2"/>
              <a:buChar char="Ø"/>
            </a:pPr>
            <a:r>
              <a:rPr lang="en-US" dirty="0"/>
              <a:t>Whether by issuing summons – can an officer ask to prepare details ? No.</a:t>
            </a:r>
          </a:p>
          <a:p>
            <a:endParaRPr lang="en-US" dirty="0"/>
          </a:p>
          <a:p>
            <a:r>
              <a:rPr lang="en-US" dirty="0"/>
              <a:t>includes , (</a:t>
            </a:r>
            <a:r>
              <a:rPr lang="en-US" dirty="0" err="1"/>
              <a:t>i</a:t>
            </a:r>
            <a:r>
              <a:rPr lang="en-US" dirty="0"/>
              <a:t>) “details of services provided”, (ii) “details of amount collected”, (iii) “grounds for claiming services as export of services”, etc.  ,</a:t>
            </a:r>
          </a:p>
          <a:p>
            <a:endParaRPr lang="en-US" dirty="0"/>
          </a:p>
          <a:p>
            <a:r>
              <a:rPr lang="en-US" b="1" i="1" dirty="0"/>
              <a:t>EBIZ.com Pvt. Ltd. v UOI,</a:t>
            </a:r>
            <a:r>
              <a:rPr lang="en-US" b="1" dirty="0"/>
              <a:t> 2016 (338) ELT 562 (Del.) </a:t>
            </a:r>
            <a:r>
              <a:rPr lang="en-US" dirty="0"/>
              <a:t>wherein when the Court asked the Revenue Department/ DGCEI to point out the provision under which an </a:t>
            </a:r>
            <a:r>
              <a:rPr lang="en-US" dirty="0" err="1"/>
              <a:t>assessee</a:t>
            </a:r>
            <a:r>
              <a:rPr lang="en-US" dirty="0"/>
              <a:t> could be ordered to create documents, the Revenue Department could not point out any provision. it was held that: “5…….However, the DGCEI appears to have not accepted the said documents and returned them to the Petitioner insisting that the Petitioner should now give the information in a particular format. When asked to point out whether there was any provision in the law whereby an </a:t>
            </a:r>
            <a:r>
              <a:rPr lang="en-US" dirty="0" err="1"/>
              <a:t>Assessee</a:t>
            </a:r>
            <a:r>
              <a:rPr lang="en-US" dirty="0"/>
              <a:t> could be ordered to create documents which were not in its possession, Mr. Satish </a:t>
            </a:r>
            <a:r>
              <a:rPr lang="en-US" dirty="0" err="1"/>
              <a:t>Aggarwala</a:t>
            </a:r>
            <a:r>
              <a:rPr lang="en-US" dirty="0"/>
              <a:t>, learned counsel for the Respondents 2 and 3 was unable to point out any such provision…”</a:t>
            </a:r>
          </a:p>
          <a:p>
            <a:r>
              <a:rPr lang="en-US" dirty="0"/>
              <a:t>The aforesaid matter, final judgment delivered on 01.09.2016, reported in </a:t>
            </a:r>
            <a:r>
              <a:rPr lang="en-US" b="1" dirty="0" err="1"/>
              <a:t>eBiz.Com</a:t>
            </a:r>
            <a:r>
              <a:rPr lang="en-US" b="1" dirty="0"/>
              <a:t> Pvt. Ltd v UOI reported in 2016 (44) STR 526 (Del.) </a:t>
            </a:r>
            <a:r>
              <a:rPr lang="en-US" dirty="0"/>
              <a:t>wherein para 77 also dealt with the above subject matter.</a:t>
            </a:r>
          </a:p>
          <a:p>
            <a:endParaRPr lang="en-US" dirty="0"/>
          </a:p>
        </p:txBody>
      </p:sp>
    </p:spTree>
    <p:extLst>
      <p:ext uri="{BB962C8B-B14F-4D97-AF65-F5344CB8AC3E}">
        <p14:creationId xmlns:p14="http://schemas.microsoft.com/office/powerpoint/2010/main" xmlns="" val="2395071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16A82A-67F2-4E54-8350-6E39B426B198}"/>
              </a:ext>
            </a:extLst>
          </p:cNvPr>
          <p:cNvSpPr>
            <a:spLocks noGrp="1"/>
          </p:cNvSpPr>
          <p:nvPr>
            <p:ph type="title"/>
          </p:nvPr>
        </p:nvSpPr>
        <p:spPr/>
        <p:txBody>
          <a:bodyPr/>
          <a:lstStyle/>
          <a:p>
            <a:r>
              <a:rPr lang="en-US" dirty="0"/>
              <a:t>Officers - </a:t>
            </a:r>
            <a:r>
              <a:rPr lang="en-US" dirty="0">
                <a:solidFill>
                  <a:srgbClr val="FF0000"/>
                </a:solidFill>
              </a:rPr>
              <a:t>duty conscious rather than power charged</a:t>
            </a:r>
            <a:endParaRPr lang="en-US" dirty="0"/>
          </a:p>
        </p:txBody>
      </p:sp>
      <p:sp>
        <p:nvSpPr>
          <p:cNvPr id="3" name="Content Placeholder 2">
            <a:extLst>
              <a:ext uri="{FF2B5EF4-FFF2-40B4-BE49-F238E27FC236}">
                <a16:creationId xmlns:a16="http://schemas.microsoft.com/office/drawing/2014/main" xmlns="" id="{AB2601A4-B66C-498A-A81C-EB393C493EDE}"/>
              </a:ext>
            </a:extLst>
          </p:cNvPr>
          <p:cNvSpPr>
            <a:spLocks noGrp="1"/>
          </p:cNvSpPr>
          <p:nvPr>
            <p:ph idx="1"/>
          </p:nvPr>
        </p:nvSpPr>
        <p:spPr/>
        <p:txBody>
          <a:bodyPr/>
          <a:lstStyle/>
          <a:p>
            <a:pPr algn="just"/>
            <a:r>
              <a:rPr lang="en-US" b="1" i="1" dirty="0"/>
              <a:t>Mahesh Chandra v Regional Manager, U.P. Financial Corporation</a:t>
            </a:r>
            <a:r>
              <a:rPr lang="en-US" b="1" dirty="0"/>
              <a:t>, (1993) 2 SCC 279</a:t>
            </a:r>
            <a:r>
              <a:rPr lang="en-US" dirty="0"/>
              <a:t> categorically observed that wherever wide power is conferred by statutes on public functionaries, the same is subject to inherent limitation that it must be exercised in just, fair and reasonable manner, </a:t>
            </a:r>
            <a:r>
              <a:rPr lang="en-US" i="1" dirty="0"/>
              <a:t>bona fide</a:t>
            </a:r>
            <a:r>
              <a:rPr lang="en-US" dirty="0"/>
              <a:t> and in good faith; otherwise, it would be arbitrary. In such cases, test of reasonableness is stricter. </a:t>
            </a:r>
          </a:p>
          <a:p>
            <a:pPr algn="just"/>
            <a:r>
              <a:rPr lang="en-US" dirty="0"/>
              <a:t>The Supreme Court held that “The public functionaries should be </a:t>
            </a:r>
            <a:r>
              <a:rPr lang="en-US" dirty="0">
                <a:solidFill>
                  <a:srgbClr val="FF0000"/>
                </a:solidFill>
              </a:rPr>
              <a:t>duty conscious rather than power charged</a:t>
            </a:r>
            <a:r>
              <a:rPr lang="en-US" dirty="0"/>
              <a:t>.” In para 15 of said judgment state that “An action is </a:t>
            </a:r>
            <a:r>
              <a:rPr lang="en-US" i="1" dirty="0"/>
              <a:t>mala fide</a:t>
            </a:r>
            <a:r>
              <a:rPr lang="en-US" dirty="0"/>
              <a:t> if it is contrary to the purpose for which it was </a:t>
            </a:r>
            <a:r>
              <a:rPr lang="en-US" dirty="0" err="1"/>
              <a:t>authorised</a:t>
            </a:r>
            <a:r>
              <a:rPr lang="en-US" dirty="0"/>
              <a:t> to be exercised. </a:t>
            </a:r>
            <a:r>
              <a:rPr lang="en-US" dirty="0">
                <a:solidFill>
                  <a:srgbClr val="FF0000"/>
                </a:solidFill>
              </a:rPr>
              <a:t>Dishonesty in discharge of duty vitiates the action without anything more</a:t>
            </a:r>
            <a:r>
              <a:rPr lang="en-US" dirty="0"/>
              <a:t>. An action is bad even without proof of motive of dishonesty, if the authority is found to have acted contrary to reason.”</a:t>
            </a:r>
          </a:p>
        </p:txBody>
      </p:sp>
    </p:spTree>
    <p:extLst>
      <p:ext uri="{BB962C8B-B14F-4D97-AF65-F5344CB8AC3E}">
        <p14:creationId xmlns:p14="http://schemas.microsoft.com/office/powerpoint/2010/main" xmlns="" val="1500625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1D62A0-47DB-47F5-AB78-485186FEAAB5}"/>
              </a:ext>
            </a:extLst>
          </p:cNvPr>
          <p:cNvSpPr>
            <a:spLocks noGrp="1"/>
          </p:cNvSpPr>
          <p:nvPr>
            <p:ph type="title"/>
          </p:nvPr>
        </p:nvSpPr>
        <p:spPr/>
        <p:txBody>
          <a:bodyPr>
            <a:noAutofit/>
          </a:bodyPr>
          <a:lstStyle/>
          <a:p>
            <a:r>
              <a:rPr lang="en-US" sz="3200" dirty="0"/>
              <a:t>mandatory to mention the Document Identification Number </a:t>
            </a:r>
            <a:r>
              <a:rPr lang="en-US" sz="3200" dirty="0">
                <a:highlight>
                  <a:srgbClr val="FFFF00"/>
                </a:highlight>
              </a:rPr>
              <a:t>(DIN) </a:t>
            </a:r>
            <a:r>
              <a:rPr lang="en-US" sz="3200" dirty="0"/>
              <a:t>for all communications sent by its offices to taxpayers</a:t>
            </a:r>
          </a:p>
        </p:txBody>
      </p:sp>
      <p:sp>
        <p:nvSpPr>
          <p:cNvPr id="3" name="Content Placeholder 2">
            <a:extLst>
              <a:ext uri="{FF2B5EF4-FFF2-40B4-BE49-F238E27FC236}">
                <a16:creationId xmlns:a16="http://schemas.microsoft.com/office/drawing/2014/main" xmlns="" id="{3C109BE4-31CC-4787-9067-66B4ED5CC666}"/>
              </a:ext>
            </a:extLst>
          </p:cNvPr>
          <p:cNvSpPr>
            <a:spLocks noGrp="1"/>
          </p:cNvSpPr>
          <p:nvPr>
            <p:ph idx="1"/>
          </p:nvPr>
        </p:nvSpPr>
        <p:spPr/>
        <p:txBody>
          <a:bodyPr>
            <a:normAutofit fontScale="92500" lnSpcReduction="10000"/>
          </a:bodyPr>
          <a:lstStyle/>
          <a:p>
            <a:pPr algn="just">
              <a:buFont typeface="Wingdings" panose="05000000000000000000" pitchFamily="2" charset="2"/>
              <a:buChar char="§"/>
            </a:pPr>
            <a:r>
              <a:rPr lang="en-US" dirty="0"/>
              <a:t>Circular No. 122/41/2019-GST, dated 5-11-2019 read with Circular No. 128/47/2019-GST, dated 23-12-2019 issued by the Central Board of indirect taxes and custom which make it mandatory to mention the Document Identification Number (DIN) for all communications sent by its offices to taxpayers. </a:t>
            </a:r>
          </a:p>
          <a:p>
            <a:pPr algn="just">
              <a:buFont typeface="Wingdings" panose="05000000000000000000" pitchFamily="2" charset="2"/>
              <a:buChar char="§"/>
            </a:pPr>
            <a:r>
              <a:rPr lang="en-US" dirty="0"/>
              <a:t>In para 10 of the said circular, it is stated that “It is reiterated that any specified document that is issued without the electronically generated DIN shall be treated as invalid and shall be deemed to have never been issued.” </a:t>
            </a:r>
          </a:p>
          <a:p>
            <a:pPr algn="just">
              <a:buFont typeface="Wingdings" panose="05000000000000000000" pitchFamily="2" charset="2"/>
              <a:buChar char="§"/>
            </a:pPr>
            <a:r>
              <a:rPr lang="en-US" dirty="0"/>
              <a:t>The Circulars have made it clear that “</a:t>
            </a:r>
            <a:r>
              <a:rPr lang="en-US" i="1" dirty="0"/>
              <a:t>Document Identification Number (DIN) shall be done in respect of all communications (including e-mails) sent to taxpayers and other concerned persons by any office of the Central Board of Indirect Taxes and Customs (CBIC) across the country.”</a:t>
            </a:r>
          </a:p>
          <a:p>
            <a:pPr algn="just">
              <a:buFont typeface="Wingdings" panose="05000000000000000000" pitchFamily="2" charset="2"/>
              <a:buChar char="§"/>
            </a:pPr>
            <a:r>
              <a:rPr lang="en-US" dirty="0"/>
              <a:t>There is a settled law that if the law has prescribed the things that have to be done in a  particular manner, the same has to be done only in the  manner prescribed  or not to be done at all.[</a:t>
            </a:r>
            <a:r>
              <a:rPr lang="en-US" b="1" i="1" dirty="0"/>
              <a:t>CIT v. Pearl Mech. </a:t>
            </a:r>
            <a:r>
              <a:rPr lang="en-US" b="1" i="1" dirty="0" err="1"/>
              <a:t>Engg</a:t>
            </a:r>
            <a:r>
              <a:rPr lang="en-US" b="1" i="1" dirty="0"/>
              <a:t>. &amp; Foundry Works (P) Ltd., (2004) 4 SCC 597</a:t>
            </a:r>
            <a:r>
              <a:rPr lang="en-US" b="1" dirty="0"/>
              <a:t>, at page 605]</a:t>
            </a:r>
            <a:endParaRPr lang="en-US" dirty="0"/>
          </a:p>
        </p:txBody>
      </p:sp>
    </p:spTree>
    <p:extLst>
      <p:ext uri="{BB962C8B-B14F-4D97-AF65-F5344CB8AC3E}">
        <p14:creationId xmlns:p14="http://schemas.microsoft.com/office/powerpoint/2010/main" xmlns="" val="1198745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6B9E37-AFD4-41AB-BB95-6039F29D1295}"/>
              </a:ext>
            </a:extLst>
          </p:cNvPr>
          <p:cNvSpPr>
            <a:spLocks noGrp="1"/>
          </p:cNvSpPr>
          <p:nvPr>
            <p:ph type="title"/>
          </p:nvPr>
        </p:nvSpPr>
        <p:spPr/>
        <p:txBody>
          <a:bodyPr/>
          <a:lstStyle/>
          <a:p>
            <a:r>
              <a:rPr lang="en-US" dirty="0"/>
              <a:t>DGCEI IS NOW DGGSTI/ DGGI</a:t>
            </a:r>
          </a:p>
        </p:txBody>
      </p:sp>
      <p:sp>
        <p:nvSpPr>
          <p:cNvPr id="3" name="Content Placeholder 2">
            <a:extLst>
              <a:ext uri="{FF2B5EF4-FFF2-40B4-BE49-F238E27FC236}">
                <a16:creationId xmlns:a16="http://schemas.microsoft.com/office/drawing/2014/main" xmlns="" id="{EA7C854F-4584-4A74-9EAA-D5124B612695}"/>
              </a:ext>
            </a:extLst>
          </p:cNvPr>
          <p:cNvSpPr>
            <a:spLocks noGrp="1"/>
          </p:cNvSpPr>
          <p:nvPr>
            <p:ph idx="1"/>
          </p:nvPr>
        </p:nvSpPr>
        <p:spPr/>
        <p:txBody>
          <a:bodyPr/>
          <a:lstStyle/>
          <a:p>
            <a:r>
              <a:rPr lang="en-US" dirty="0"/>
              <a:t>DG, GST Intelligence (DGGSTI) is a specified wing of Department of Revenue, Ministry of Finance, which acts on specific Information of tax evasion and not for the purpose of making general enquiry regarding payment of GST. </a:t>
            </a:r>
          </a:p>
          <a:p>
            <a:endParaRPr lang="en-US" dirty="0"/>
          </a:p>
          <a:p>
            <a:r>
              <a:rPr lang="en-US" dirty="0"/>
              <a:t>“inquiry regarding payment of GST”, which is only a general inquiry. </a:t>
            </a:r>
          </a:p>
          <a:p>
            <a:endParaRPr lang="en-US" dirty="0"/>
          </a:p>
          <a:p>
            <a:r>
              <a:rPr lang="en-US" dirty="0"/>
              <a:t>roving inquiry is beyond the objectives of DGCEI. </a:t>
            </a:r>
          </a:p>
        </p:txBody>
      </p:sp>
    </p:spTree>
    <p:extLst>
      <p:ext uri="{BB962C8B-B14F-4D97-AF65-F5344CB8AC3E}">
        <p14:creationId xmlns:p14="http://schemas.microsoft.com/office/powerpoint/2010/main" xmlns="" val="3829908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47BF8-7ECE-4FE9-8454-83946B00BE5F}"/>
              </a:ext>
            </a:extLst>
          </p:cNvPr>
          <p:cNvSpPr>
            <a:spLocks noGrp="1"/>
          </p:cNvSpPr>
          <p:nvPr>
            <p:ph type="title"/>
          </p:nvPr>
        </p:nvSpPr>
        <p:spPr/>
        <p:txBody>
          <a:bodyPr>
            <a:normAutofit/>
          </a:bodyPr>
          <a:lstStyle/>
          <a:p>
            <a:r>
              <a:rPr lang="en-US" sz="2800" dirty="0" err="1"/>
              <a:t>Scn</a:t>
            </a:r>
            <a:r>
              <a:rPr lang="en-US" sz="2800" dirty="0"/>
              <a:t> - adjudicating authority cannot be directed to fish out evidence</a:t>
            </a:r>
            <a:endParaRPr lang="en-US" sz="2800" b="1" dirty="0"/>
          </a:p>
        </p:txBody>
      </p:sp>
      <p:sp>
        <p:nvSpPr>
          <p:cNvPr id="3" name="Content Placeholder 2">
            <a:extLst>
              <a:ext uri="{FF2B5EF4-FFF2-40B4-BE49-F238E27FC236}">
                <a16:creationId xmlns:a16="http://schemas.microsoft.com/office/drawing/2014/main" xmlns="" id="{8EB46612-D9B8-4C0F-9AF9-F6DBCF4961D9}"/>
              </a:ext>
            </a:extLst>
          </p:cNvPr>
          <p:cNvSpPr>
            <a:spLocks noGrp="1"/>
          </p:cNvSpPr>
          <p:nvPr>
            <p:ph idx="1"/>
          </p:nvPr>
        </p:nvSpPr>
        <p:spPr/>
        <p:txBody>
          <a:bodyPr/>
          <a:lstStyle/>
          <a:p>
            <a:r>
              <a:rPr lang="en-US" i="1" dirty="0"/>
              <a:t>In </a:t>
            </a:r>
            <a:r>
              <a:rPr lang="en-US" i="1" dirty="0">
                <a:solidFill>
                  <a:srgbClr val="FF0000"/>
                </a:solidFill>
              </a:rPr>
              <a:t>Magma </a:t>
            </a:r>
            <a:r>
              <a:rPr lang="en-US" i="1" dirty="0" err="1">
                <a:solidFill>
                  <a:srgbClr val="FF0000"/>
                </a:solidFill>
              </a:rPr>
              <a:t>Sharchi</a:t>
            </a:r>
            <a:r>
              <a:rPr lang="en-US" i="1" dirty="0">
                <a:solidFill>
                  <a:srgbClr val="FF0000"/>
                </a:solidFill>
              </a:rPr>
              <a:t> Finance Ltd. v/s Commissioner of Service Tax Kolkata, 2017 (6) GSTL 238 (Cal.)</a:t>
            </a:r>
            <a:r>
              <a:rPr lang="en-US" i="1" dirty="0"/>
              <a:t>, it was held that</a:t>
            </a:r>
            <a:r>
              <a:rPr lang="en-US" dirty="0"/>
              <a:t> </a:t>
            </a:r>
          </a:p>
          <a:p>
            <a:r>
              <a:rPr lang="en-US" dirty="0"/>
              <a:t>“26…The adjudicating authority cannot be directed to fish out evidence. The Central Excise Intelligence and Investigation Manual require the SCN to be issued only after proper inquiry/investigation i.e., when the facts used are ascertained and allegations justified. The other particulars in the said Manual relied upon by the appellant also assume significance. The adjudicating authority is to adjudicate on the demand in the SCN based on the allegations made therein.”</a:t>
            </a:r>
          </a:p>
        </p:txBody>
      </p:sp>
    </p:spTree>
    <p:extLst>
      <p:ext uri="{BB962C8B-B14F-4D97-AF65-F5344CB8AC3E}">
        <p14:creationId xmlns:p14="http://schemas.microsoft.com/office/powerpoint/2010/main" xmlns="" val="3737807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FB663D-3732-4985-A9A8-2CD05502ED91}"/>
              </a:ext>
            </a:extLst>
          </p:cNvPr>
          <p:cNvSpPr>
            <a:spLocks noGrp="1"/>
          </p:cNvSpPr>
          <p:nvPr>
            <p:ph type="title"/>
          </p:nvPr>
        </p:nvSpPr>
        <p:spPr/>
        <p:txBody>
          <a:bodyPr/>
          <a:lstStyle/>
          <a:p>
            <a:pPr algn="just"/>
            <a:r>
              <a:rPr lang="en-US" sz="4400" dirty="0">
                <a:solidFill>
                  <a:srgbClr val="00B0F0"/>
                </a:solidFill>
              </a:rPr>
              <a:t>howsoever strong may be the suspicion, it cannot take the place of proof</a:t>
            </a:r>
            <a:r>
              <a:rPr lang="en-IN" sz="4400" b="1" dirty="0">
                <a:solidFill>
                  <a:srgbClr val="00B0F0"/>
                </a:solidFill>
                <a:latin typeface="Times New Roman" panose="02020603050405020304" pitchFamily="18" charset="0"/>
                <a:cs typeface="Times New Roman" panose="02020603050405020304" pitchFamily="18" charset="0"/>
              </a:rPr>
              <a:t>. </a:t>
            </a:r>
            <a:endParaRPr lang="en-US" sz="4400" b="1"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027D8FDC-D7E1-48B1-AC9F-70A3BD942E6A}"/>
              </a:ext>
            </a:extLst>
          </p:cNvPr>
          <p:cNvSpPr>
            <a:spLocks noGrp="1"/>
          </p:cNvSpPr>
          <p:nvPr>
            <p:ph idx="1"/>
          </p:nvPr>
        </p:nvSpPr>
        <p:spPr/>
        <p:txBody>
          <a:bodyPr>
            <a:noAutofit/>
          </a:bodyPr>
          <a:lstStyle/>
          <a:p>
            <a:pPr marL="342900" lvl="0" indent="-342900" algn="just">
              <a:lnSpc>
                <a:spcPct val="115000"/>
              </a:lnSpc>
              <a:spcAft>
                <a:spcPts val="800"/>
              </a:spcAft>
              <a:buFont typeface="Wingdings" panose="05000000000000000000" pitchFamily="2" charset="2"/>
              <a:buChar char="q"/>
            </a:pPr>
            <a:r>
              <a:rPr lang="en-US" sz="1800" b="1" dirty="0" err="1">
                <a:effectLst/>
                <a:latin typeface="Calibri" panose="020F0502020204030204" pitchFamily="34" charset="0"/>
                <a:ea typeface="Calibri" panose="020F0502020204030204" pitchFamily="34" charset="0"/>
                <a:cs typeface="Mangal" panose="02040503050203030202" pitchFamily="18" charset="0"/>
              </a:rPr>
              <a:t>Krishnand</a:t>
            </a:r>
            <a:r>
              <a:rPr lang="en-US" sz="1800" b="1" dirty="0">
                <a:effectLst/>
                <a:latin typeface="Calibri" panose="020F0502020204030204" pitchFamily="34" charset="0"/>
                <a:ea typeface="Calibri" panose="020F0502020204030204" pitchFamily="34" charset="0"/>
                <a:cs typeface="Mangal" panose="02040503050203030202" pitchFamily="18" charset="0"/>
              </a:rPr>
              <a:t> vs. State of </a:t>
            </a:r>
            <a:r>
              <a:rPr lang="en-US" sz="1800" b="1" dirty="0" err="1">
                <a:effectLst/>
                <a:latin typeface="Calibri" panose="020F0502020204030204" pitchFamily="34" charset="0"/>
                <a:ea typeface="Calibri" panose="020F0502020204030204" pitchFamily="34" charset="0"/>
                <a:cs typeface="Mangal" panose="02040503050203030202" pitchFamily="18" charset="0"/>
              </a:rPr>
              <a:t>Mandharsinghji</a:t>
            </a:r>
            <a:r>
              <a:rPr lang="en-US" sz="1800" b="1" dirty="0">
                <a:effectLst/>
                <a:latin typeface="Calibri" panose="020F0502020204030204" pitchFamily="34" charset="0"/>
                <a:ea typeface="Calibri" panose="020F0502020204030204" pitchFamily="34" charset="0"/>
                <a:cs typeface="Mangal" panose="02040503050203030202" pitchFamily="18" charset="0"/>
              </a:rPr>
              <a:t> P. </a:t>
            </a:r>
            <a:r>
              <a:rPr lang="en-US" sz="1800" b="1" dirty="0" err="1">
                <a:effectLst/>
                <a:latin typeface="Calibri" panose="020F0502020204030204" pitchFamily="34" charset="0"/>
                <a:ea typeface="Calibri" panose="020F0502020204030204" pitchFamily="34" charset="0"/>
                <a:cs typeface="Mangal" panose="02040503050203030202" pitchFamily="18" charset="0"/>
              </a:rPr>
              <a:t>Jadera</a:t>
            </a:r>
            <a:r>
              <a:rPr lang="en-US" sz="1800" b="1" dirty="0">
                <a:effectLst/>
                <a:latin typeface="Calibri" panose="020F0502020204030204" pitchFamily="34" charset="0"/>
                <a:ea typeface="Calibri" panose="020F0502020204030204" pitchFamily="34" charset="0"/>
                <a:cs typeface="Mangal" panose="02040503050203030202" pitchFamily="18" charset="0"/>
              </a:rPr>
              <a:t> (2005) 281 ITR 0019</a:t>
            </a:r>
            <a:r>
              <a:rPr lang="en-US" sz="1800" dirty="0">
                <a:effectLst/>
                <a:latin typeface="Calibri" panose="020F0502020204030204" pitchFamily="34" charset="0"/>
                <a:ea typeface="Calibri" panose="020F0502020204030204" pitchFamily="34" charset="0"/>
                <a:cs typeface="Mangal" panose="02040503050203030202" pitchFamily="18" charset="0"/>
              </a:rPr>
              <a:t>, </a:t>
            </a:r>
            <a:r>
              <a:rPr lang="en-US" sz="1800" b="1" dirty="0">
                <a:solidFill>
                  <a:srgbClr val="000000"/>
                </a:solidFill>
                <a:effectLst/>
                <a:latin typeface="Calibri" panose="020F0502020204030204" pitchFamily="34" charset="0"/>
                <a:ea typeface="Calibri" panose="020F0502020204030204" pitchFamily="34" charset="0"/>
                <a:cs typeface="Mangal" panose="02040503050203030202" pitchFamily="18" charset="0"/>
              </a:rPr>
              <a:t>AIR 1977 SC 796, 1977 </a:t>
            </a:r>
            <a:r>
              <a:rPr lang="en-US" sz="1800" b="1" dirty="0" err="1">
                <a:solidFill>
                  <a:srgbClr val="000000"/>
                </a:solidFill>
                <a:effectLst/>
                <a:latin typeface="Calibri" panose="020F0502020204030204" pitchFamily="34" charset="0"/>
                <a:ea typeface="Calibri" panose="020F0502020204030204" pitchFamily="34" charset="0"/>
                <a:cs typeface="Mangal" panose="02040503050203030202" pitchFamily="18" charset="0"/>
              </a:rPr>
              <a:t>CriLJ</a:t>
            </a:r>
            <a:r>
              <a:rPr lang="en-US" sz="1800" b="1" dirty="0">
                <a:solidFill>
                  <a:srgbClr val="000000"/>
                </a:solidFill>
                <a:effectLst/>
                <a:latin typeface="Calibri" panose="020F0502020204030204" pitchFamily="34" charset="0"/>
                <a:ea typeface="Calibri" panose="020F0502020204030204" pitchFamily="34" charset="0"/>
                <a:cs typeface="Mangal" panose="02040503050203030202" pitchFamily="18" charset="0"/>
              </a:rPr>
              <a:t> 566, (1977) 1 SCC 816</a:t>
            </a:r>
            <a:r>
              <a:rPr lang="en-US" sz="1800" dirty="0">
                <a:effectLst/>
                <a:latin typeface="Calibri" panose="020F0502020204030204" pitchFamily="34" charset="0"/>
                <a:ea typeface="Calibri" panose="020F0502020204030204" pitchFamily="34" charset="0"/>
                <a:cs typeface="Mangal" panose="02040503050203030202" pitchFamily="18" charset="0"/>
              </a:rPr>
              <a:t>, it is held that “26…</a:t>
            </a:r>
            <a:r>
              <a:rPr lang="en-US" sz="1800" dirty="0">
                <a:solidFill>
                  <a:srgbClr val="000000"/>
                </a:solidFill>
                <a:effectLst/>
                <a:latin typeface="Calibri" panose="020F0502020204030204" pitchFamily="34" charset="0"/>
                <a:ea typeface="Calibri" panose="020F0502020204030204" pitchFamily="34" charset="0"/>
                <a:cs typeface="Mangal" panose="02040503050203030202" pitchFamily="18" charset="0"/>
              </a:rPr>
              <a:t> It is not enough merely to show circumstances which might create suspicion, because the court cannot decide on the basis of suspicion. It has to act on legal grounds established by evidence. Here, in the present case, no evidence at all was led on the side of the prosecution to show that the monies lying in fixed deposit in Shanti Devi's name were provided by the appellant and </a:t>
            </a:r>
            <a:r>
              <a:rPr lang="en-US" sz="1800" dirty="0">
                <a:solidFill>
                  <a:srgbClr val="000000"/>
                </a:solidFill>
                <a:effectLst/>
                <a:highlight>
                  <a:srgbClr val="FFFF00"/>
                </a:highlight>
                <a:latin typeface="Calibri" panose="020F0502020204030204" pitchFamily="34" charset="0"/>
                <a:ea typeface="Calibri" panose="020F0502020204030204" pitchFamily="34" charset="0"/>
                <a:cs typeface="Mangal" panose="02040503050203030202" pitchFamily="18" charset="0"/>
              </a:rPr>
              <a:t>howsoever strong may be the suspicion of the court in this connection, it cannot take the place of proof</a:t>
            </a:r>
            <a:r>
              <a:rPr lang="en-US" sz="1800" dirty="0">
                <a:solidFill>
                  <a:srgbClr val="000000"/>
                </a:solidFill>
                <a:effectLst/>
                <a:latin typeface="Calibri" panose="020F0502020204030204" pitchFamily="34" charset="0"/>
                <a:ea typeface="Calibri" panose="020F0502020204030204" pitchFamily="34" charset="0"/>
                <a:cs typeface="Mangal" panose="02040503050203030202" pitchFamily="18" charset="0"/>
              </a:rPr>
              <a:t>.”</a:t>
            </a:r>
          </a:p>
          <a:p>
            <a:pPr marL="0" lvl="0" indent="0" algn="just">
              <a:lnSpc>
                <a:spcPct val="115000"/>
              </a:lnSpc>
              <a:spcAft>
                <a:spcPts val="800"/>
              </a:spcAft>
              <a:buNone/>
            </a:pPr>
            <a:endParaRPr lang="en-US" sz="1800" dirty="0">
              <a:solidFill>
                <a:srgbClr val="000000"/>
              </a:solidFill>
              <a:effectLst/>
              <a:latin typeface="Calibri" panose="020F0502020204030204" pitchFamily="34" charset="0"/>
              <a:ea typeface="Calibri" panose="020F0502020204030204" pitchFamily="34" charset="0"/>
              <a:cs typeface="Mangal" panose="02040503050203030202" pitchFamily="18" charset="0"/>
            </a:endParaRPr>
          </a:p>
          <a:p>
            <a:pPr indent="-342900" algn="just">
              <a:lnSpc>
                <a:spcPct val="115000"/>
              </a:lnSpc>
              <a:spcAft>
                <a:spcPts val="800"/>
              </a:spcAft>
              <a:buFont typeface="Wingdings" panose="05000000000000000000" pitchFamily="2" charset="2"/>
              <a:buChar char="q"/>
            </a:pPr>
            <a:r>
              <a:rPr lang="en-IN" sz="1800" b="1" dirty="0">
                <a:solidFill>
                  <a:srgbClr val="000000"/>
                </a:solidFill>
                <a:effectLst/>
                <a:latin typeface="Tahoma" panose="020B0604030504040204" pitchFamily="34" charset="0"/>
                <a:ea typeface="Calibri" panose="020F0502020204030204" pitchFamily="34" charset="0"/>
              </a:rPr>
              <a:t>State</a:t>
            </a:r>
            <a:r>
              <a:rPr lang="en-IN" sz="1800" dirty="0">
                <a:solidFill>
                  <a:srgbClr val="000000"/>
                </a:solidFill>
                <a:effectLst/>
                <a:latin typeface="Tahoma" panose="020B0604030504040204" pitchFamily="34" charset="0"/>
                <a:ea typeface="Calibri" panose="020F0502020204030204" pitchFamily="34" charset="0"/>
              </a:rPr>
              <a:t> </a:t>
            </a:r>
            <a:r>
              <a:rPr lang="en-IN" sz="1800" b="1" dirty="0">
                <a:solidFill>
                  <a:srgbClr val="000000"/>
                </a:solidFill>
                <a:effectLst/>
                <a:latin typeface="Tahoma" panose="020B0604030504040204" pitchFamily="34" charset="0"/>
                <a:ea typeface="Calibri" panose="020F0502020204030204" pitchFamily="34" charset="0"/>
              </a:rPr>
              <a:t>(Delhi Administration) Vs. </a:t>
            </a:r>
            <a:r>
              <a:rPr lang="en-IN" sz="1800" b="1" dirty="0" err="1">
                <a:solidFill>
                  <a:srgbClr val="000000"/>
                </a:solidFill>
                <a:effectLst/>
                <a:latin typeface="Tahoma" panose="020B0604030504040204" pitchFamily="34" charset="0"/>
                <a:ea typeface="Calibri" panose="020F0502020204030204" pitchFamily="34" charset="0"/>
              </a:rPr>
              <a:t>Guljari</a:t>
            </a:r>
            <a:r>
              <a:rPr lang="en-IN" sz="1800" b="1" dirty="0">
                <a:solidFill>
                  <a:srgbClr val="000000"/>
                </a:solidFill>
                <a:effectLst/>
                <a:latin typeface="Tahoma" panose="020B0604030504040204" pitchFamily="34" charset="0"/>
                <a:ea typeface="Calibri" panose="020F0502020204030204" pitchFamily="34" charset="0"/>
              </a:rPr>
              <a:t> Lal </a:t>
            </a:r>
            <a:r>
              <a:rPr lang="en-IN" sz="1800" b="1" dirty="0" err="1">
                <a:solidFill>
                  <a:srgbClr val="000000"/>
                </a:solidFill>
                <a:effectLst/>
                <a:latin typeface="Tahoma" panose="020B0604030504040204" pitchFamily="34" charset="0"/>
                <a:ea typeface="Calibri" panose="020F0502020204030204" pitchFamily="34" charset="0"/>
              </a:rPr>
              <a:t>Tondon</a:t>
            </a:r>
            <a:r>
              <a:rPr lang="en-IN" sz="1800" dirty="0">
                <a:solidFill>
                  <a:srgbClr val="000000"/>
                </a:solidFill>
                <a:effectLst/>
                <a:latin typeface="Tahoma" panose="020B0604030504040204" pitchFamily="34" charset="0"/>
                <a:ea typeface="Calibri" panose="020F0502020204030204" pitchFamily="34" charset="0"/>
              </a:rPr>
              <a:t> </a:t>
            </a:r>
            <a:r>
              <a:rPr lang="en-IN" sz="1800" b="1" dirty="0">
                <a:solidFill>
                  <a:srgbClr val="000000"/>
                </a:solidFill>
                <a:effectLst/>
                <a:latin typeface="Tahoma" panose="020B0604030504040204" pitchFamily="34" charset="0"/>
                <a:ea typeface="Calibri" panose="020F0502020204030204" pitchFamily="34" charset="0"/>
              </a:rPr>
              <a:t>AIR 1979 SC 1382, 1979 </a:t>
            </a:r>
            <a:r>
              <a:rPr lang="en-IN" sz="1800" b="1" dirty="0" err="1">
                <a:solidFill>
                  <a:srgbClr val="000000"/>
                </a:solidFill>
                <a:effectLst/>
                <a:latin typeface="Tahoma" panose="020B0604030504040204" pitchFamily="34" charset="0"/>
                <a:ea typeface="Calibri" panose="020F0502020204030204" pitchFamily="34" charset="0"/>
              </a:rPr>
              <a:t>CriLJ</a:t>
            </a:r>
            <a:r>
              <a:rPr lang="en-IN" sz="1800" b="1" dirty="0">
                <a:solidFill>
                  <a:srgbClr val="000000"/>
                </a:solidFill>
                <a:effectLst/>
                <a:latin typeface="Tahoma" panose="020B0604030504040204" pitchFamily="34" charset="0"/>
                <a:ea typeface="Calibri" panose="020F0502020204030204" pitchFamily="34" charset="0"/>
              </a:rPr>
              <a:t> 1057, (1979) 3 SCC 316 – “4…</a:t>
            </a:r>
            <a:r>
              <a:rPr lang="en-IN" sz="1800" dirty="0">
                <a:solidFill>
                  <a:srgbClr val="000000"/>
                </a:solidFill>
                <a:effectLst/>
                <a:latin typeface="Tahoma" panose="020B0604030504040204" pitchFamily="34" charset="0"/>
                <a:ea typeface="Calibri" panose="020F0502020204030204" pitchFamily="34" charset="0"/>
              </a:rPr>
              <a:t> There can be no doubt that the circumstances raise a serious suspicion against the respondent but </a:t>
            </a:r>
            <a:r>
              <a:rPr lang="en-IN" sz="1800" dirty="0">
                <a:solidFill>
                  <a:srgbClr val="000000"/>
                </a:solidFill>
                <a:effectLst/>
                <a:highlight>
                  <a:srgbClr val="FFFF00"/>
                </a:highlight>
                <a:latin typeface="Tahoma" panose="020B0604030504040204" pitchFamily="34" charset="0"/>
                <a:ea typeface="Calibri" panose="020F0502020204030204" pitchFamily="34" charset="0"/>
              </a:rPr>
              <a:t>suspicion however grave it may be, cannot take the place of proof</a:t>
            </a:r>
            <a:r>
              <a:rPr lang="en-IN" sz="1800" dirty="0">
                <a:solidFill>
                  <a:srgbClr val="000000"/>
                </a:solidFill>
                <a:effectLst/>
                <a:latin typeface="Tahoma" panose="020B0604030504040204" pitchFamily="34" charset="0"/>
                <a:ea typeface="Calibri" panose="020F0502020204030204" pitchFamily="34" charset="0"/>
              </a:rPr>
              <a:t>.”</a:t>
            </a:r>
          </a:p>
          <a:p>
            <a:pPr marL="0" lvl="0" indent="0" algn="just">
              <a:lnSpc>
                <a:spcPct val="115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591269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DC02CE7-9327-4366-951D-43F638A38A71}"/>
              </a:ext>
            </a:extLst>
          </p:cNvPr>
          <p:cNvSpPr txBox="1"/>
          <p:nvPr/>
        </p:nvSpPr>
        <p:spPr>
          <a:xfrm>
            <a:off x="427566" y="146186"/>
            <a:ext cx="11184467" cy="6345327"/>
          </a:xfrm>
          <a:prstGeom prst="rect">
            <a:avLst/>
          </a:prstGeom>
          <a:noFill/>
        </p:spPr>
        <p:txBody>
          <a:bodyPr wrap="square">
            <a:spAutoFit/>
          </a:bodyPr>
          <a:lstStyle/>
          <a:p>
            <a:pPr algn="ctr">
              <a:lnSpc>
                <a:spcPct val="107000"/>
              </a:lnSpc>
              <a:spcAft>
                <a:spcPts val="800"/>
              </a:spcAft>
            </a:pPr>
            <a:r>
              <a:rPr lang="en-US" sz="3200" b="1" dirty="0">
                <a:solidFill>
                  <a:srgbClr val="00B0F0"/>
                </a:solidFill>
                <a:latin typeface="Times New Roman" panose="02020603050405020304" pitchFamily="18" charset="0"/>
                <a:cs typeface="Times New Roman" panose="02020603050405020304" pitchFamily="18" charset="0"/>
              </a:rPr>
              <a:t>Demand show cause notices and adjudication</a:t>
            </a:r>
          </a:p>
          <a:p>
            <a:pPr marL="342900" lvl="0" indent="-342900" algn="just">
              <a:lnSpc>
                <a:spcPct val="107000"/>
              </a:lnSpc>
              <a:spcAft>
                <a:spcPts val="800"/>
              </a:spcAft>
              <a:buFont typeface="Tw Cen MT" panose="020B0602020104020603" pitchFamily="34" charset="0"/>
              <a:buChar char=" "/>
              <a:tabLst>
                <a:tab pos="457200" algn="l"/>
              </a:tabLst>
            </a:pPr>
            <a:r>
              <a:rPr lang="en-IN" sz="1800" b="1"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Section 73. Determination of tax not paid or short paid or erroneously refunded or input tax credit wrongly availed or utilised for any reason other than fraud or any wilful- misstatement or suppression of facts.—</a:t>
            </a:r>
            <a:endParaRPr lang="en-IN"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sz="2800" dirty="0">
                <a:effectLst/>
                <a:latin typeface="Times New Roman" panose="02020603050405020304" pitchFamily="18" charset="0"/>
                <a:ea typeface="Calibri" panose="020F0502020204030204" pitchFamily="34" charset="0"/>
              </a:rPr>
              <a:t>(</a:t>
            </a:r>
            <a:r>
              <a:rPr lang="en-IN" sz="2800" i="1" dirty="0">
                <a:effectLst/>
                <a:latin typeface="Times New Roman" panose="02020603050405020304" pitchFamily="18" charset="0"/>
                <a:ea typeface="Calibri" panose="020F0502020204030204" pitchFamily="34" charset="0"/>
              </a:rPr>
              <a:t>1</a:t>
            </a:r>
            <a:r>
              <a:rPr lang="en-IN" sz="2800" dirty="0">
                <a:effectLst/>
                <a:latin typeface="Times New Roman" panose="02020603050405020304" pitchFamily="18" charset="0"/>
                <a:ea typeface="Calibri" panose="020F0502020204030204" pitchFamily="34" charset="0"/>
              </a:rPr>
              <a:t>) Where it appears to </a:t>
            </a:r>
            <a:r>
              <a:rPr lang="en-IN" sz="2800" dirty="0">
                <a:effectLst/>
                <a:highlight>
                  <a:srgbClr val="FFFF00"/>
                </a:highlight>
                <a:latin typeface="Times New Roman" panose="02020603050405020304" pitchFamily="18" charset="0"/>
                <a:ea typeface="Calibri" panose="020F0502020204030204" pitchFamily="34" charset="0"/>
              </a:rPr>
              <a:t>the proper officer</a:t>
            </a:r>
            <a:r>
              <a:rPr lang="en-IN" sz="2800" dirty="0">
                <a:effectLst/>
                <a:latin typeface="Times New Roman" panose="02020603050405020304" pitchFamily="18" charset="0"/>
                <a:ea typeface="Calibri" panose="020F0502020204030204" pitchFamily="34" charset="0"/>
              </a:rPr>
              <a:t> that any tax has not been paid or short paid or erroneously refunded, or where input tax credit has been wrongly availed or utilised for any reason, other than the reason of fraud or any wilful-misstatement or suppression of facts to evade tax, he shall </a:t>
            </a:r>
            <a:r>
              <a:rPr lang="en-IN" sz="2800" dirty="0">
                <a:effectLst/>
                <a:highlight>
                  <a:srgbClr val="FFFF00"/>
                </a:highlight>
                <a:latin typeface="Times New Roman" panose="02020603050405020304" pitchFamily="18" charset="0"/>
                <a:ea typeface="Calibri" panose="020F0502020204030204" pitchFamily="34" charset="0"/>
              </a:rPr>
              <a:t>serve notice</a:t>
            </a:r>
            <a:r>
              <a:rPr lang="en-IN" sz="2800" dirty="0">
                <a:effectLst/>
                <a:latin typeface="Times New Roman" panose="02020603050405020304" pitchFamily="18" charset="0"/>
                <a:ea typeface="Calibri" panose="020F0502020204030204" pitchFamily="34" charset="0"/>
              </a:rPr>
              <a:t> </a:t>
            </a:r>
            <a:r>
              <a:rPr lang="en-IN" sz="2800" dirty="0">
                <a:solidFill>
                  <a:srgbClr val="FF0000"/>
                </a:solidFill>
                <a:effectLst/>
                <a:latin typeface="Times New Roman" panose="02020603050405020304" pitchFamily="18" charset="0"/>
                <a:ea typeface="Calibri" panose="020F0502020204030204" pitchFamily="34" charset="0"/>
              </a:rPr>
              <a:t>on the person chargeable with tax </a:t>
            </a:r>
            <a:r>
              <a:rPr lang="en-IN" sz="2800" dirty="0">
                <a:effectLst/>
                <a:latin typeface="Times New Roman" panose="02020603050405020304" pitchFamily="18" charset="0"/>
                <a:ea typeface="Calibri" panose="020F0502020204030204" pitchFamily="34" charset="0"/>
              </a:rPr>
              <a:t>which has not been so paid or which has been so short paid or to whom the refund has erroneously been made, or who has </a:t>
            </a:r>
            <a:r>
              <a:rPr lang="en-IN" sz="2800" dirty="0">
                <a:solidFill>
                  <a:srgbClr val="FF0000"/>
                </a:solidFill>
                <a:effectLst/>
                <a:latin typeface="Times New Roman" panose="02020603050405020304" pitchFamily="18" charset="0"/>
                <a:ea typeface="Calibri" panose="020F0502020204030204" pitchFamily="34" charset="0"/>
              </a:rPr>
              <a:t>wrongly availed or utilised input tax credit</a:t>
            </a:r>
            <a:r>
              <a:rPr lang="en-IN" sz="2800" dirty="0">
                <a:effectLst/>
                <a:latin typeface="Times New Roman" panose="02020603050405020304" pitchFamily="18" charset="0"/>
                <a:ea typeface="Calibri" panose="020F0502020204030204" pitchFamily="34" charset="0"/>
              </a:rPr>
              <a:t>, </a:t>
            </a:r>
            <a:r>
              <a:rPr lang="en-IN" sz="2800" dirty="0">
                <a:effectLst/>
                <a:highlight>
                  <a:srgbClr val="FFFF00"/>
                </a:highlight>
                <a:latin typeface="Times New Roman" panose="02020603050405020304" pitchFamily="18" charset="0"/>
                <a:ea typeface="Calibri" panose="020F0502020204030204" pitchFamily="34" charset="0"/>
              </a:rPr>
              <a:t>requiring him to show cause</a:t>
            </a:r>
            <a:r>
              <a:rPr lang="en-IN" sz="2800" dirty="0">
                <a:effectLst/>
                <a:latin typeface="Times New Roman" panose="02020603050405020304" pitchFamily="18" charset="0"/>
                <a:ea typeface="Calibri" panose="020F0502020204030204" pitchFamily="34" charset="0"/>
              </a:rPr>
              <a:t> as to why he should not pay the amount specified in the notice along with interest payable thereon under Section 50 and a penalty leviable under the provisions of this Act or the rules made thereunder.</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romanUcPeriod"/>
            </a:pP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815907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82514D-7DA9-41F3-BDF1-BDF2044DE6F2}"/>
              </a:ext>
            </a:extLst>
          </p:cNvPr>
          <p:cNvSpPr>
            <a:spLocks noGrp="1"/>
          </p:cNvSpPr>
          <p:nvPr>
            <p:ph type="title"/>
          </p:nvPr>
        </p:nvSpPr>
        <p:spPr/>
        <p:txBody>
          <a:bodyPr/>
          <a:lstStyle/>
          <a:p>
            <a:r>
              <a:rPr lang="en-US" sz="5400" b="1" i="1" dirty="0">
                <a:solidFill>
                  <a:srgbClr val="2C5800"/>
                </a:solidFill>
                <a:cs typeface="Arial" charset="0"/>
              </a:rPr>
              <a:t>QUOTES</a:t>
            </a:r>
            <a:br>
              <a:rPr lang="en-US" sz="5400" b="1" i="1" dirty="0">
                <a:solidFill>
                  <a:srgbClr val="2C5800"/>
                </a:solidFill>
                <a:cs typeface="Arial" charset="0"/>
              </a:rPr>
            </a:br>
            <a:endParaRPr lang="en-US" dirty="0"/>
          </a:p>
        </p:txBody>
      </p:sp>
      <p:sp>
        <p:nvSpPr>
          <p:cNvPr id="3" name="Content Placeholder 2">
            <a:extLst>
              <a:ext uri="{FF2B5EF4-FFF2-40B4-BE49-F238E27FC236}">
                <a16:creationId xmlns:a16="http://schemas.microsoft.com/office/drawing/2014/main" xmlns="" id="{4B89F9BA-D268-4DB3-8F69-609D144357AA}"/>
              </a:ext>
            </a:extLst>
          </p:cNvPr>
          <p:cNvSpPr>
            <a:spLocks noGrp="1"/>
          </p:cNvSpPr>
          <p:nvPr>
            <p:ph idx="1"/>
          </p:nvPr>
        </p:nvSpPr>
        <p:spPr/>
        <p:txBody>
          <a:bodyPr>
            <a:normAutofit/>
          </a:bodyPr>
          <a:lstStyle/>
          <a:p>
            <a:pPr>
              <a:defRPr/>
            </a:pPr>
            <a:r>
              <a:rPr lang="en-US" sz="1800" b="1" i="1" dirty="0">
                <a:solidFill>
                  <a:srgbClr val="2C5800"/>
                </a:solidFill>
                <a:cs typeface="Arial" charset="0"/>
              </a:rPr>
              <a:t>In the words of Mahatma Gandhi</a:t>
            </a:r>
          </a:p>
          <a:p>
            <a:pPr algn="just">
              <a:defRPr/>
            </a:pPr>
            <a:r>
              <a:rPr lang="en-US" sz="2400" b="1" i="1" dirty="0">
                <a:solidFill>
                  <a:srgbClr val="660066"/>
                </a:solidFill>
                <a:cs typeface="Times New Roman" pitchFamily="18" charset="0"/>
              </a:rPr>
              <a:t>“there is higher court than courts of justice and that is the court of </a:t>
            </a:r>
            <a:r>
              <a:rPr lang="en-US" sz="2400" b="1" i="1" dirty="0" err="1">
                <a:solidFill>
                  <a:srgbClr val="660066"/>
                </a:solidFill>
                <a:cs typeface="Times New Roman" pitchFamily="18" charset="0"/>
              </a:rPr>
              <a:t>conscienceness</a:t>
            </a:r>
            <a:r>
              <a:rPr lang="en-US" sz="2400" b="1" i="1" dirty="0">
                <a:solidFill>
                  <a:srgbClr val="660066"/>
                </a:solidFill>
                <a:cs typeface="Times New Roman" pitchFamily="18" charset="0"/>
              </a:rPr>
              <a:t>. It </a:t>
            </a:r>
            <a:r>
              <a:rPr lang="en-US" sz="2400" b="1" i="1" dirty="0" err="1">
                <a:solidFill>
                  <a:srgbClr val="660066"/>
                </a:solidFill>
                <a:cs typeface="Times New Roman" pitchFamily="18" charset="0"/>
              </a:rPr>
              <a:t>supercedes</a:t>
            </a:r>
            <a:r>
              <a:rPr lang="en-US" sz="2400" b="1" i="1" dirty="0">
                <a:solidFill>
                  <a:srgbClr val="660066"/>
                </a:solidFill>
                <a:cs typeface="Times New Roman" pitchFamily="18" charset="0"/>
              </a:rPr>
              <a:t> all other courts</a:t>
            </a:r>
            <a:r>
              <a:rPr lang="en-US" sz="2400" b="1" i="1" dirty="0">
                <a:solidFill>
                  <a:srgbClr val="660066"/>
                </a:solidFill>
                <a:latin typeface="Comic Sans MS" pitchFamily="66" charset="0"/>
                <a:cs typeface="Times New Roman" pitchFamily="18" charset="0"/>
              </a:rPr>
              <a:t>”.</a:t>
            </a:r>
          </a:p>
          <a:p>
            <a:pPr algn="just">
              <a:defRPr/>
            </a:pPr>
            <a:endParaRPr lang="en-US" sz="2400" b="1" i="1" dirty="0">
              <a:solidFill>
                <a:srgbClr val="3333FF"/>
              </a:solidFill>
              <a:latin typeface="Constantia" pitchFamily="18" charset="0"/>
              <a:cs typeface="Arial" charset="0"/>
            </a:endParaRPr>
          </a:p>
          <a:p>
            <a:pPr algn="just">
              <a:defRPr/>
            </a:pPr>
            <a:r>
              <a:rPr lang="en-US" sz="2400" b="1" i="1" dirty="0">
                <a:solidFill>
                  <a:srgbClr val="3333FF"/>
                </a:solidFill>
                <a:latin typeface="Constantia" pitchFamily="18" charset="0"/>
                <a:cs typeface="Arial" charset="0"/>
              </a:rPr>
              <a:t>In the words of </a:t>
            </a:r>
            <a:r>
              <a:rPr lang="en-US" sz="2400" b="1" i="1" dirty="0" err="1">
                <a:solidFill>
                  <a:srgbClr val="3333FF"/>
                </a:solidFill>
                <a:latin typeface="Constantia" pitchFamily="18" charset="0"/>
                <a:cs typeface="Arial" charset="0"/>
              </a:rPr>
              <a:t>Bhagwad</a:t>
            </a:r>
            <a:r>
              <a:rPr lang="en-US" sz="2400" b="1" i="1" dirty="0">
                <a:solidFill>
                  <a:srgbClr val="3333FF"/>
                </a:solidFill>
                <a:latin typeface="Constantia" pitchFamily="18" charset="0"/>
                <a:cs typeface="Arial" charset="0"/>
              </a:rPr>
              <a:t> Gita Says-</a:t>
            </a:r>
          </a:p>
          <a:p>
            <a:pPr algn="just">
              <a:defRPr/>
            </a:pPr>
            <a:r>
              <a:rPr lang="en-US" altLang="en-US" sz="2400" b="1" i="1" dirty="0">
                <a:solidFill>
                  <a:srgbClr val="808080"/>
                </a:solidFill>
                <a:latin typeface="Constantia" panose="02030602050306030303" pitchFamily="18" charset="0"/>
                <a:cs typeface="Times New Roman" panose="02020603050405020304" pitchFamily="18" charset="0"/>
              </a:rPr>
              <a:t>“what a great man does, is followed by others. People Go by the example he sets” </a:t>
            </a:r>
          </a:p>
          <a:p>
            <a:pPr algn="ctr">
              <a:defRPr/>
            </a:pPr>
            <a:r>
              <a:rPr lang="en-US" sz="2400" b="1" i="1" dirty="0">
                <a:solidFill>
                  <a:schemeClr val="folHlink"/>
                </a:solidFill>
                <a:cs typeface="Arial" charset="0"/>
              </a:rPr>
              <a:t>………Thank you………..</a:t>
            </a:r>
            <a:endParaRPr lang="en-US" dirty="0"/>
          </a:p>
        </p:txBody>
      </p:sp>
    </p:spTree>
    <p:extLst>
      <p:ext uri="{BB962C8B-B14F-4D97-AF65-F5344CB8AC3E}">
        <p14:creationId xmlns:p14="http://schemas.microsoft.com/office/powerpoint/2010/main" xmlns="" val="2494153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F2F26B5-1BFE-43E7-8D48-753C5F60BCC4}"/>
              </a:ext>
            </a:extLst>
          </p:cNvPr>
          <p:cNvSpPr/>
          <p:nvPr/>
        </p:nvSpPr>
        <p:spPr>
          <a:xfrm>
            <a:off x="3048000" y="1680829"/>
            <a:ext cx="6096000" cy="3163943"/>
          </a:xfrm>
          <a:prstGeom prst="rect">
            <a:avLst/>
          </a:prstGeom>
        </p:spPr>
        <p:txBody>
          <a:bodyPr>
            <a:spAutoFit/>
          </a:bodyPr>
          <a:lstStyle/>
          <a:p>
            <a:pPr algn="ctr">
              <a:spcBef>
                <a:spcPct val="20000"/>
              </a:spcBef>
            </a:pPr>
            <a:r>
              <a:rPr lang="en-US" altLang="en-US" sz="2800" dirty="0">
                <a:latin typeface="Arial Black" panose="020B0A04020102020204" pitchFamily="34" charset="0"/>
              </a:rPr>
              <a:t>Presented By</a:t>
            </a:r>
            <a:r>
              <a:rPr lang="en-US" altLang="en-US" dirty="0">
                <a:latin typeface="Arial Black" panose="020B0A04020102020204" pitchFamily="34" charset="0"/>
              </a:rPr>
              <a:t> </a:t>
            </a:r>
          </a:p>
          <a:p>
            <a:pPr algn="ctr">
              <a:spcBef>
                <a:spcPct val="20000"/>
              </a:spcBef>
            </a:pPr>
            <a:r>
              <a:rPr lang="en-US" altLang="en-US" dirty="0">
                <a:solidFill>
                  <a:srgbClr val="993366"/>
                </a:solidFill>
                <a:latin typeface="Arial Black" panose="020B0A04020102020204" pitchFamily="34" charset="0"/>
              </a:rPr>
              <a:t>J.K. MITTAL </a:t>
            </a:r>
            <a:r>
              <a:rPr lang="en-US" altLang="en-US" dirty="0">
                <a:latin typeface="Arial Black" panose="020B0A04020102020204" pitchFamily="34" charset="0"/>
              </a:rPr>
              <a:t>(Advocate)</a:t>
            </a:r>
          </a:p>
          <a:p>
            <a:pPr algn="ctr">
              <a:spcBef>
                <a:spcPct val="20000"/>
              </a:spcBef>
            </a:pPr>
            <a:r>
              <a:rPr lang="en-US" altLang="en-US" dirty="0">
                <a:latin typeface="Arial Black" panose="020B0A04020102020204" pitchFamily="34" charset="0"/>
              </a:rPr>
              <a:t>Co-Chairman, National Council (Indirect Taxes), ASSOCHAM</a:t>
            </a:r>
          </a:p>
          <a:p>
            <a:pPr algn="ctr">
              <a:spcBef>
                <a:spcPct val="20000"/>
              </a:spcBef>
            </a:pPr>
            <a:r>
              <a:rPr lang="en-US" altLang="en-US" dirty="0">
                <a:solidFill>
                  <a:srgbClr val="993366"/>
                </a:solidFill>
                <a:latin typeface="Arial Black" panose="020B0A04020102020204" pitchFamily="34" charset="0"/>
              </a:rPr>
              <a:t>LL.B.,F.C.A., F.C.S. </a:t>
            </a:r>
          </a:p>
          <a:p>
            <a:pPr algn="ctr">
              <a:spcBef>
                <a:spcPct val="20000"/>
              </a:spcBef>
            </a:pPr>
            <a:r>
              <a:rPr lang="en-US" altLang="en-US" sz="2000" dirty="0">
                <a:latin typeface="Arial Black" panose="020B0A04020102020204" pitchFamily="34" charset="0"/>
              </a:rPr>
              <a:t>NEW DELHI </a:t>
            </a:r>
          </a:p>
          <a:p>
            <a:pPr algn="ctr">
              <a:spcBef>
                <a:spcPct val="20000"/>
              </a:spcBef>
            </a:pPr>
            <a:r>
              <a:rPr lang="en-US" altLang="en-US" dirty="0">
                <a:latin typeface="Arial Black" panose="020B0A04020102020204" pitchFamily="34" charset="0"/>
              </a:rPr>
              <a:t>Ph:  011- 22447420, 011-22461071,72,76</a:t>
            </a:r>
          </a:p>
          <a:p>
            <a:pPr algn="ctr">
              <a:spcBef>
                <a:spcPct val="20000"/>
              </a:spcBef>
            </a:pPr>
            <a:r>
              <a:rPr lang="en-US" altLang="en-US" dirty="0">
                <a:solidFill>
                  <a:srgbClr val="993366"/>
                </a:solidFill>
                <a:latin typeface="Arial Black" panose="020B0A04020102020204" pitchFamily="34" charset="0"/>
              </a:rPr>
              <a:t>Email: </a:t>
            </a:r>
            <a:r>
              <a:rPr lang="en-US" altLang="en-US" dirty="0">
                <a:solidFill>
                  <a:srgbClr val="993366"/>
                </a:solidFill>
                <a:latin typeface="Arial Black" panose="020B0A04020102020204" pitchFamily="34" charset="0"/>
                <a:hlinkClick r:id="rId2"/>
              </a:rPr>
              <a:t>jkmittalservicetax@gmail.com</a:t>
            </a:r>
            <a:endParaRPr lang="en-US" altLang="en-US" dirty="0">
              <a:solidFill>
                <a:srgbClr val="993366"/>
              </a:solidFill>
              <a:latin typeface="Arial Black" panose="020B0A04020102020204" pitchFamily="34" charset="0"/>
            </a:endParaRPr>
          </a:p>
          <a:p>
            <a:pPr algn="ctr">
              <a:spcBef>
                <a:spcPct val="20000"/>
              </a:spcBef>
            </a:pPr>
            <a:r>
              <a:rPr lang="en-US" altLang="en-US" dirty="0">
                <a:solidFill>
                  <a:srgbClr val="993366"/>
                </a:solidFill>
                <a:latin typeface="Arial Black" panose="020B0A04020102020204" pitchFamily="34" charset="0"/>
              </a:rPr>
              <a:t>jkmittalgst@gmail.com</a:t>
            </a:r>
          </a:p>
        </p:txBody>
      </p:sp>
    </p:spTree>
    <p:extLst>
      <p:ext uri="{BB962C8B-B14F-4D97-AF65-F5344CB8AC3E}">
        <p14:creationId xmlns:p14="http://schemas.microsoft.com/office/powerpoint/2010/main" xmlns="" val="1064768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FB663D-3732-4985-A9A8-2CD05502ED91}"/>
              </a:ext>
            </a:extLst>
          </p:cNvPr>
          <p:cNvSpPr>
            <a:spLocks noGrp="1"/>
          </p:cNvSpPr>
          <p:nvPr>
            <p:ph type="title"/>
          </p:nvPr>
        </p:nvSpPr>
        <p:spPr/>
        <p:txBody>
          <a:bodyPr>
            <a:normAutofit/>
          </a:bodyPr>
          <a:lstStyle/>
          <a:p>
            <a:r>
              <a:rPr lang="en-US" b="1" dirty="0"/>
              <a:t>Power to summon persons to give evidence and produce documents.</a:t>
            </a:r>
            <a:endParaRPr lang="en-US" dirty="0"/>
          </a:p>
        </p:txBody>
      </p:sp>
      <p:sp>
        <p:nvSpPr>
          <p:cNvPr id="3" name="Content Placeholder 2">
            <a:extLst>
              <a:ext uri="{FF2B5EF4-FFF2-40B4-BE49-F238E27FC236}">
                <a16:creationId xmlns:a16="http://schemas.microsoft.com/office/drawing/2014/main" xmlns="" id="{027D8FDC-D7E1-48B1-AC9F-70A3BD942E6A}"/>
              </a:ext>
            </a:extLst>
          </p:cNvPr>
          <p:cNvSpPr>
            <a:spLocks noGrp="1"/>
          </p:cNvSpPr>
          <p:nvPr>
            <p:ph idx="1"/>
          </p:nvPr>
        </p:nvSpPr>
        <p:spPr/>
        <p:txBody>
          <a:bodyPr>
            <a:normAutofit/>
          </a:bodyPr>
          <a:lstStyle/>
          <a:p>
            <a:pPr algn="just"/>
            <a:r>
              <a:rPr lang="en-US" b="1" dirty="0"/>
              <a:t>Section 70. Power to summon persons to give evidence and produce documents.—</a:t>
            </a:r>
            <a:r>
              <a:rPr lang="en-US" dirty="0"/>
              <a:t>(1) The proper officer under this Act shall have power to summon any person whose attendance he </a:t>
            </a:r>
            <a:r>
              <a:rPr lang="en-US" dirty="0">
                <a:solidFill>
                  <a:srgbClr val="FF0000"/>
                </a:solidFill>
              </a:rPr>
              <a:t>considers necessary </a:t>
            </a:r>
            <a:r>
              <a:rPr lang="en-US" dirty="0"/>
              <a:t>either to give </a:t>
            </a:r>
            <a:r>
              <a:rPr lang="en-US" dirty="0">
                <a:solidFill>
                  <a:srgbClr val="FF0000"/>
                </a:solidFill>
              </a:rPr>
              <a:t>evidence</a:t>
            </a:r>
            <a:r>
              <a:rPr lang="en-US" dirty="0"/>
              <a:t> or to produce </a:t>
            </a:r>
            <a:r>
              <a:rPr lang="en-US" dirty="0">
                <a:solidFill>
                  <a:srgbClr val="FF0000"/>
                </a:solidFill>
              </a:rPr>
              <a:t>a</a:t>
            </a:r>
            <a:r>
              <a:rPr lang="en-US" dirty="0"/>
              <a:t> </a:t>
            </a:r>
            <a:r>
              <a:rPr lang="en-US" dirty="0">
                <a:solidFill>
                  <a:srgbClr val="00B050"/>
                </a:solidFill>
              </a:rPr>
              <a:t>document</a:t>
            </a:r>
            <a:r>
              <a:rPr lang="en-US" dirty="0"/>
              <a:t> or any other thing </a:t>
            </a:r>
            <a:r>
              <a:rPr lang="en-US" u="sng" dirty="0">
                <a:solidFill>
                  <a:srgbClr val="FF0000"/>
                </a:solidFill>
              </a:rPr>
              <a:t>in any inquiry </a:t>
            </a:r>
            <a:r>
              <a:rPr lang="en-US" dirty="0"/>
              <a:t>in the same manner, as provided in the case of a civil court under the provisions of the Code of Civil Procedure, 1908 (5 of 1908).</a:t>
            </a:r>
          </a:p>
          <a:p>
            <a:pPr algn="just"/>
            <a:r>
              <a:rPr lang="en-US" dirty="0"/>
              <a:t>(2) Every such inquiry referred to in sub-section (1) shall be deemed to be a “judicial proceedings” within the meaning of section 193 and section 228 of the Indian Penal Code (45 of 1860). </a:t>
            </a:r>
            <a:r>
              <a:rPr lang="en-US" b="1" dirty="0"/>
              <a:t>	.	</a:t>
            </a:r>
          </a:p>
          <a:p>
            <a:pPr algn="just"/>
            <a:r>
              <a:rPr lang="en-US" b="1" dirty="0"/>
              <a:t>See</a:t>
            </a:r>
            <a:r>
              <a:rPr lang="en-US" dirty="0"/>
              <a:t> Circular No. 3/3/2017, dated 5-7-2017 [Superintendent of Central Tax].</a:t>
            </a:r>
            <a:r>
              <a:rPr lang="en-US" b="1" dirty="0"/>
              <a:t> </a:t>
            </a:r>
            <a:endParaRPr lang="en-US" dirty="0"/>
          </a:p>
          <a:p>
            <a:endParaRPr lang="en-US" dirty="0"/>
          </a:p>
          <a:p>
            <a:pPr algn="just"/>
            <a:endParaRPr lang="en-US" dirty="0"/>
          </a:p>
          <a:p>
            <a:pPr algn="just"/>
            <a:endParaRPr lang="en-US" dirty="0"/>
          </a:p>
        </p:txBody>
      </p:sp>
    </p:spTree>
    <p:extLst>
      <p:ext uri="{BB962C8B-B14F-4D97-AF65-F5344CB8AC3E}">
        <p14:creationId xmlns:p14="http://schemas.microsoft.com/office/powerpoint/2010/main" xmlns="" val="36956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05A74C-B10A-43E3-A778-29EC74C87A40}"/>
              </a:ext>
            </a:extLst>
          </p:cNvPr>
          <p:cNvSpPr>
            <a:spLocks noGrp="1"/>
          </p:cNvSpPr>
          <p:nvPr>
            <p:ph type="title"/>
          </p:nvPr>
        </p:nvSpPr>
        <p:spPr/>
        <p:txBody>
          <a:bodyPr/>
          <a:lstStyle/>
          <a:p>
            <a:r>
              <a:rPr lang="en-US" dirty="0"/>
              <a:t>Under Central excise Act, 1944</a:t>
            </a:r>
          </a:p>
        </p:txBody>
      </p:sp>
      <p:sp>
        <p:nvSpPr>
          <p:cNvPr id="3" name="Content Placeholder 2">
            <a:extLst>
              <a:ext uri="{FF2B5EF4-FFF2-40B4-BE49-F238E27FC236}">
                <a16:creationId xmlns:a16="http://schemas.microsoft.com/office/drawing/2014/main" xmlns="" id="{963B339C-BB79-4278-BBAC-EAD818BA9904}"/>
              </a:ext>
            </a:extLst>
          </p:cNvPr>
          <p:cNvSpPr>
            <a:spLocks noGrp="1"/>
          </p:cNvSpPr>
          <p:nvPr>
            <p:ph idx="1"/>
          </p:nvPr>
        </p:nvSpPr>
        <p:spPr/>
        <p:txBody>
          <a:bodyPr>
            <a:normAutofit fontScale="77500" lnSpcReduction="20000"/>
          </a:bodyPr>
          <a:lstStyle/>
          <a:p>
            <a:r>
              <a:rPr lang="en-US" b="1" dirty="0"/>
              <a:t>Section 14. Power to summon persons to give evidence and produce documents in inquiries under this Act.—</a:t>
            </a:r>
            <a:r>
              <a:rPr lang="en-US" dirty="0"/>
              <a:t>(1) Any Central Excise Officer duly empowered by the Central Government in this behalf, shall have power to summon any person whose attendance he considers necessary either to give evidence or to produce a document or any other thing in any inquiry </a:t>
            </a:r>
            <a:r>
              <a:rPr lang="en-US" u="sng" dirty="0">
                <a:solidFill>
                  <a:srgbClr val="FF0000"/>
                </a:solidFill>
              </a:rPr>
              <a:t>which such officer is making </a:t>
            </a:r>
            <a:r>
              <a:rPr lang="en-US" dirty="0"/>
              <a:t>for any of the purposes of this Act. A summons to produce document</a:t>
            </a:r>
            <a:r>
              <a:rPr lang="en-US" dirty="0">
                <a:highlight>
                  <a:srgbClr val="FFFF00"/>
                </a:highlight>
              </a:rPr>
              <a:t>s</a:t>
            </a:r>
            <a:r>
              <a:rPr lang="en-US" dirty="0"/>
              <a:t> or other things may be for the production of certain specified documents or things or for the production of </a:t>
            </a:r>
            <a:r>
              <a:rPr lang="en-US" dirty="0">
                <a:highlight>
                  <a:srgbClr val="FFFF00"/>
                </a:highlight>
              </a:rPr>
              <a:t>all documents </a:t>
            </a:r>
            <a:r>
              <a:rPr lang="en-US" dirty="0"/>
              <a:t>or things of a certain description in the possession or under the control of the person summoned.</a:t>
            </a:r>
            <a:endParaRPr lang="en-US" b="1" dirty="0"/>
          </a:p>
          <a:p>
            <a:r>
              <a:rPr lang="en-US" dirty="0"/>
              <a:t>(2) All persons so summoned shall be bound to attend, </a:t>
            </a:r>
            <a:r>
              <a:rPr lang="en-US" dirty="0">
                <a:highlight>
                  <a:srgbClr val="FFFF00"/>
                </a:highlight>
              </a:rPr>
              <a:t>either in person or by an </a:t>
            </a:r>
            <a:r>
              <a:rPr lang="en-US" dirty="0" err="1">
                <a:highlight>
                  <a:srgbClr val="FFFF00"/>
                </a:highlight>
              </a:rPr>
              <a:t>authorised</a:t>
            </a:r>
            <a:r>
              <a:rPr lang="en-US" dirty="0">
                <a:highlight>
                  <a:srgbClr val="FFFF00"/>
                </a:highlight>
              </a:rPr>
              <a:t> agent</a:t>
            </a:r>
            <a:r>
              <a:rPr lang="en-US" dirty="0"/>
              <a:t>, as such officer may direct; and all persons so summoned shall be bound to state the truth upon any subject respecting which they are examined or make statements and to produce such documents and other things as may be required:</a:t>
            </a:r>
          </a:p>
          <a:p>
            <a:r>
              <a:rPr lang="en-US" dirty="0"/>
              <a:t>Provided that the exemptions under sections 132 and 133 of the Code of Civil Procedure, 1908 (5 of 1908) shall be applicable to requisitions for attendance under this section.</a:t>
            </a:r>
          </a:p>
          <a:p>
            <a:r>
              <a:rPr lang="en-US" dirty="0"/>
              <a:t>(3) Every such inquiry as aforesaid shall be deemed to be a “judicial proceeding” within the meaning of section 193 and section 228 of the Indian Penal Code, 1860 (45 of 1860).</a:t>
            </a:r>
          </a:p>
          <a:p>
            <a:r>
              <a:rPr lang="en-US" b="1" dirty="0"/>
              <a:t>	.</a:t>
            </a:r>
            <a:r>
              <a:rPr lang="en-US" dirty="0"/>
              <a:t> 	Officers empowered not below the rank of Superintendent of Central Excise </a:t>
            </a:r>
            <a:r>
              <a:rPr lang="en-US" i="1" dirty="0"/>
              <a:t>vide</a:t>
            </a:r>
            <a:r>
              <a:rPr lang="en-US" dirty="0"/>
              <a:t> Notification No. 9/99-CE (N.T.), dated 10-2-1999.</a:t>
            </a:r>
          </a:p>
          <a:p>
            <a:endParaRPr lang="en-US" dirty="0"/>
          </a:p>
        </p:txBody>
      </p:sp>
    </p:spTree>
    <p:extLst>
      <p:ext uri="{BB962C8B-B14F-4D97-AF65-F5344CB8AC3E}">
        <p14:creationId xmlns:p14="http://schemas.microsoft.com/office/powerpoint/2010/main" xmlns="" val="290379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DC02CE7-9327-4366-951D-43F638A38A71}"/>
              </a:ext>
            </a:extLst>
          </p:cNvPr>
          <p:cNvSpPr txBox="1"/>
          <p:nvPr/>
        </p:nvSpPr>
        <p:spPr>
          <a:xfrm>
            <a:off x="363896" y="169893"/>
            <a:ext cx="11184467" cy="6943696"/>
          </a:xfrm>
          <a:prstGeom prst="rect">
            <a:avLst/>
          </a:prstGeom>
          <a:noFill/>
        </p:spPr>
        <p:txBody>
          <a:bodyPr wrap="square">
            <a:spAutoFit/>
          </a:bodyPr>
          <a:lstStyle/>
          <a:p>
            <a:pPr algn="ctr">
              <a:lnSpc>
                <a:spcPct val="107000"/>
              </a:lnSpc>
              <a:spcAft>
                <a:spcPts val="800"/>
              </a:spcAft>
            </a:pPr>
            <a:r>
              <a:rPr lang="en-US" sz="3200" b="1"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Modus operandi of the Department </a:t>
            </a:r>
            <a:endParaRPr lang="en-IN" sz="32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200" b="1" dirty="0">
                <a:solidFill>
                  <a:srgbClr val="00B0F0"/>
                </a:solidFill>
                <a:latin typeface="Times New Roman" panose="02020603050405020304" pitchFamily="18" charset="0"/>
                <a:cs typeface="Times New Roman" panose="02020603050405020304" pitchFamily="18" charset="0"/>
              </a:rPr>
              <a:t>Summons are being issued indiscriminately </a:t>
            </a:r>
            <a:endParaRPr lang="en-IN" sz="3200" b="1" dirty="0">
              <a:solidFill>
                <a:srgbClr val="00B0F0"/>
              </a:solidFill>
              <a:latin typeface="Times New Roman" panose="02020603050405020304" pitchFamily="18"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Summons are being issued repeatedly</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Summons are being issued on the spot</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Summons are being issued deeming to empower inquiry, which contrary to law. </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Summons are issued by different officers in the same subject matter, which is no envisaged under the law. </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Summons to furnish copies/ certified copies of return already filed electronically like GSTR 3B etc.</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Summons to furnish documents not prepared or in possession with the taxpayers.</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romanUcPeriod"/>
            </a:pP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564852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DC02CE7-9327-4366-951D-43F638A38A71}"/>
              </a:ext>
            </a:extLst>
          </p:cNvPr>
          <p:cNvSpPr txBox="1"/>
          <p:nvPr/>
        </p:nvSpPr>
        <p:spPr>
          <a:xfrm>
            <a:off x="414866" y="133486"/>
            <a:ext cx="11184467" cy="6303777"/>
          </a:xfrm>
          <a:prstGeom prst="rect">
            <a:avLst/>
          </a:prstGeom>
          <a:noFill/>
        </p:spPr>
        <p:txBody>
          <a:bodyPr wrap="square">
            <a:spAutoFit/>
          </a:bodyPr>
          <a:lstStyle/>
          <a:p>
            <a:pPr algn="ctr">
              <a:lnSpc>
                <a:spcPct val="107000"/>
              </a:lnSpc>
              <a:spcAft>
                <a:spcPts val="800"/>
              </a:spcAft>
            </a:pPr>
            <a:r>
              <a:rPr lang="en-US" sz="3200" b="1" dirty="0">
                <a:solidFill>
                  <a:srgbClr val="00B0F0"/>
                </a:solidFill>
                <a:latin typeface="Times New Roman" panose="02020603050405020304" pitchFamily="18" charset="0"/>
                <a:cs typeface="Times New Roman" panose="02020603050405020304" pitchFamily="18" charset="0"/>
              </a:rPr>
              <a:t>Summons – provisions </a:t>
            </a:r>
            <a:endParaRPr lang="en-IN" sz="3200" b="1" dirty="0">
              <a:solidFill>
                <a:srgbClr val="00B0F0"/>
              </a:solidFill>
              <a:latin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Tw Cen MT" panose="020B0602020104020603" pitchFamily="34" charset="0"/>
              <a:buChar char=" "/>
              <a:tabLst>
                <a:tab pos="457200" algn="l"/>
              </a:tabLs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Section 70. </a:t>
            </a:r>
            <a:r>
              <a:rPr lang="en-IN"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Power to summon persons to give evidence and produce documents</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.—(1) </a:t>
            </a:r>
            <a:r>
              <a:rPr lang="en-IN"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proper officer</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under this Act shall have power to summon any person whose attendance he </a:t>
            </a:r>
            <a:r>
              <a:rPr lang="en-IN"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considers necessary</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either to give evidence or to produce a document or any other thing </a:t>
            </a:r>
            <a:r>
              <a:rPr lang="en-IN"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any inquiry</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in the same manner, as provided in the case of a civil court under the provisions of the Code of Civil Procedure, 1908 (5 of 1908).</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w Cen MT" panose="020B0602020104020603" pitchFamily="34" charset="0"/>
              <a:buChar char=" "/>
              <a:tabLst>
                <a:tab pos="457200" algn="l"/>
              </a:tabLst>
            </a:pPr>
            <a:r>
              <a:rPr lang="en-IN" sz="3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Issues:</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Who can issue summons? </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Whether power to summons itself is power of conducting inquiry? </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What are the circumstances when summons can be issued?</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Who is the proper officer for empowering to issue summons?</a:t>
            </a:r>
          </a:p>
          <a:p>
            <a:pPr marL="342900" lvl="0" indent="-342900">
              <a:lnSpc>
                <a:spcPct val="107000"/>
              </a:lnSpc>
              <a:spcAft>
                <a:spcPts val="800"/>
              </a:spcAft>
              <a:buFont typeface="Symbol" panose="05050102010706020507" pitchFamily="18" charset="2"/>
              <a:buChar char=""/>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romanUcPeriod"/>
            </a:pP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869214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DC02CE7-9327-4366-951D-43F638A38A71}"/>
              </a:ext>
            </a:extLst>
          </p:cNvPr>
          <p:cNvSpPr txBox="1"/>
          <p:nvPr/>
        </p:nvSpPr>
        <p:spPr>
          <a:xfrm>
            <a:off x="414866" y="133486"/>
            <a:ext cx="11184467" cy="6812506"/>
          </a:xfrm>
          <a:prstGeom prst="rect">
            <a:avLst/>
          </a:prstGeom>
          <a:noFill/>
        </p:spPr>
        <p:txBody>
          <a:bodyPr wrap="square">
            <a:spAutoFit/>
          </a:bodyPr>
          <a:lstStyle/>
          <a:p>
            <a:pPr algn="ctr">
              <a:lnSpc>
                <a:spcPct val="107000"/>
              </a:lnSpc>
              <a:spcAft>
                <a:spcPts val="800"/>
              </a:spcAft>
            </a:pPr>
            <a:r>
              <a:rPr lang="en-US" sz="3200" b="1" dirty="0">
                <a:solidFill>
                  <a:srgbClr val="00B0F0"/>
                </a:solidFill>
                <a:latin typeface="Times New Roman" panose="02020603050405020304" pitchFamily="18" charset="0"/>
                <a:cs typeface="Times New Roman" panose="02020603050405020304" pitchFamily="18" charset="0"/>
              </a:rPr>
              <a:t>Summons – judgments </a:t>
            </a:r>
            <a:endParaRPr lang="en-IN" sz="3200" b="1" dirty="0">
              <a:solidFill>
                <a:srgbClr val="00B0F0"/>
              </a:solidFill>
              <a:latin typeface="Times New Roman" panose="02020603050405020304" pitchFamily="18" charset="0"/>
              <a:cs typeface="Times New Roman" panose="02020603050405020304" pitchFamily="18" charset="0"/>
            </a:endParaRPr>
          </a:p>
          <a:p>
            <a:pPr marL="457200" algn="just">
              <a:lnSpc>
                <a:spcPct val="107000"/>
              </a:lnSpc>
              <a:spcAft>
                <a:spcPts val="800"/>
              </a:spcAft>
            </a:pPr>
            <a:r>
              <a:rPr lang="en-IN" sz="1800" b="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Canon India (P.) Ltd vs Commissioner of Customs 2021 (376) ELT 3 (SC);</a:t>
            </a:r>
            <a:r>
              <a:rPr lang="en-IN" sz="1800" b="1"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2021 SCC </a:t>
            </a:r>
            <a:r>
              <a:rPr lang="en-IN" sz="1800" b="1" dirty="0" err="1">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OnLine</a:t>
            </a:r>
            <a:r>
              <a:rPr lang="en-IN" sz="1800" b="1"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SC 200</a:t>
            </a:r>
            <a:r>
              <a:rPr lang="en-IN" sz="1800" b="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“14…when the statute directs that </a:t>
            </a:r>
            <a:r>
              <a:rPr lang="en-IN" sz="1800" b="1"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“the proper officer”</a:t>
            </a: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can determine duty not levied/not paid, it does </a:t>
            </a:r>
            <a:r>
              <a:rPr lang="en-IN"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not mean </a:t>
            </a:r>
            <a:r>
              <a:rPr lang="en-IN" sz="1800" b="1"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any</a:t>
            </a:r>
            <a:r>
              <a:rPr lang="en-IN"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proper officer </a:t>
            </a: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but that proper officer alone.”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w Cen MT" panose="020B0602020104020603" pitchFamily="34" charset="0"/>
              <a:buChar char=" "/>
              <a:tabLst>
                <a:tab pos="457200" algn="l"/>
              </a:tabLst>
            </a:pPr>
            <a:endParaRPr lang="en-US" sz="1800" b="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w Cen MT" panose="020B0602020104020603" pitchFamily="34" charset="0"/>
              <a:buChar char=" "/>
              <a:tabLst>
                <a:tab pos="457200" algn="l"/>
              </a:tabLst>
            </a:pPr>
            <a:r>
              <a:rPr lang="en-US" sz="1800" b="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a:t>
            </a:r>
            <a:r>
              <a:rPr lang="en-US" sz="1800" b="1" dirty="0" err="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Menka</a:t>
            </a:r>
            <a:r>
              <a:rPr lang="en-US" sz="1800" b="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Gambhir  v  UOI AND ORS. 2020 SCC </a:t>
            </a:r>
            <a:r>
              <a:rPr lang="en-US" sz="1800" b="1" dirty="0" err="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OnLine</a:t>
            </a:r>
            <a:r>
              <a:rPr lang="en-US" sz="1800" b="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Cal 995 : (2020) 373 ELT 604 : (2020) </a:t>
            </a:r>
            <a:r>
              <a:rPr lang="en-US"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2 Cal LT 158</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while considering the section 108 of the Customs Act, 1962 for issuance of summons, held that: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w Cen MT" panose="020B0602020104020603" pitchFamily="34" charset="0"/>
              <a:buChar char=" "/>
              <a:tabLst>
                <a:tab pos="457200" algn="l"/>
              </a:tabLs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“30. Thus the necessary elements of a valid summons under Section 108 are: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w Cen MT" panose="020B0602020104020603" pitchFamily="34" charset="0"/>
              <a:buChar char=" "/>
              <a:tabLst>
                <a:tab pos="457200" algn="l"/>
              </a:tabLs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(a) a gazetted officer must conduct the inquiry himself;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w Cen MT" panose="020B0602020104020603" pitchFamily="34" charset="0"/>
              <a:buChar char=" "/>
              <a:tabLst>
                <a:tab pos="457200" algn="l"/>
              </a:tabLs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(b) the same officer must consider the attendance of the summoned necessary; and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w Cen MT" panose="020B0602020104020603" pitchFamily="34" charset="0"/>
              <a:buChar char=" "/>
              <a:tabLst>
                <a:tab pos="457200" algn="l"/>
              </a:tabLs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(c) the attendance must be </a:t>
            </a:r>
            <a:r>
              <a:rPr lang="en-IN"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before the same officer</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nSpc>
                <a:spcPct val="107000"/>
              </a:lnSpc>
              <a:spcAft>
                <a:spcPts val="800"/>
              </a:spcAft>
              <a:buFont typeface="Tw Cen MT" panose="020B0602020104020603" pitchFamily="34" charset="0"/>
              <a:buChar char=" "/>
              <a:tabLst>
                <a:tab pos="457200" algn="l"/>
              </a:tabLst>
            </a:pPr>
            <a:endParaRPr lang="en-IN"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Tw Cen MT" panose="020B0602020104020603" pitchFamily="34" charset="0"/>
              <a:buChar char=" "/>
              <a:tabLst>
                <a:tab pos="457200" algn="l"/>
              </a:tabLs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EBIZ.com Pvt. Ltd. v UOI,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2016 (338) ELT 562 (Del.) [para 5];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eBiz.Com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Pvt. Ltd v UOI reported in 2016 (44) STR 526 (Del.) [ para 77] -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Summons to prepare reconciliations/ create other documents not backed by law, cannot be issued.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w Cen MT" panose="020B0602020104020603" pitchFamily="34" charset="0"/>
              <a:buChar char=" "/>
              <a:tabLst>
                <a:tab pos="457200" algn="l"/>
              </a:tabLs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romanUcPeriod"/>
            </a:pP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174067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EE9139-13DF-43E6-8516-CAA48503F617}"/>
              </a:ext>
            </a:extLst>
          </p:cNvPr>
          <p:cNvSpPr>
            <a:spLocks noGrp="1"/>
          </p:cNvSpPr>
          <p:nvPr>
            <p:ph type="title"/>
          </p:nvPr>
        </p:nvSpPr>
        <p:spPr/>
        <p:txBody>
          <a:bodyPr/>
          <a:lstStyle/>
          <a:p>
            <a:r>
              <a:rPr lang="en-US" dirty="0"/>
              <a:t>Essentials of issuing summons</a:t>
            </a:r>
          </a:p>
        </p:txBody>
      </p:sp>
      <p:sp>
        <p:nvSpPr>
          <p:cNvPr id="3" name="Content Placeholder 2">
            <a:extLst>
              <a:ext uri="{FF2B5EF4-FFF2-40B4-BE49-F238E27FC236}">
                <a16:creationId xmlns:a16="http://schemas.microsoft.com/office/drawing/2014/main" xmlns="" id="{4847E0E0-1B15-417A-955B-01A9A73EB223}"/>
              </a:ext>
            </a:extLst>
          </p:cNvPr>
          <p:cNvSpPr>
            <a:spLocks noGrp="1"/>
          </p:cNvSpPr>
          <p:nvPr>
            <p:ph idx="1"/>
          </p:nvPr>
        </p:nvSpPr>
        <p:spPr/>
        <p:txBody>
          <a:bodyPr>
            <a:normAutofit fontScale="85000" lnSpcReduction="20000"/>
          </a:bodyPr>
          <a:lstStyle/>
          <a:p>
            <a:pPr>
              <a:buFont typeface="Wingdings" panose="05000000000000000000" pitchFamily="2" charset="2"/>
              <a:buChar char="q"/>
            </a:pPr>
            <a:r>
              <a:rPr lang="en-US" dirty="0"/>
              <a:t> any provisions of law of such purported inquiry;</a:t>
            </a:r>
          </a:p>
          <a:p>
            <a:pPr>
              <a:buFont typeface="Wingdings" panose="05000000000000000000" pitchFamily="2" charset="2"/>
              <a:buChar char="q"/>
            </a:pPr>
            <a:r>
              <a:rPr lang="en-US" dirty="0"/>
              <a:t>said officer under the said law, is competent to conduct said inquiry;</a:t>
            </a:r>
          </a:p>
          <a:p>
            <a:pPr>
              <a:buFont typeface="Wingdings" panose="05000000000000000000" pitchFamily="2" charset="2"/>
              <a:buChar char="q"/>
            </a:pPr>
            <a:r>
              <a:rPr lang="en-US" dirty="0"/>
              <a:t>“inquiry” must exist/ precede issuance of summons;</a:t>
            </a:r>
          </a:p>
          <a:p>
            <a:pPr>
              <a:buFont typeface="Wingdings" panose="05000000000000000000" pitchFamily="2" charset="2"/>
              <a:buChar char="q"/>
            </a:pPr>
            <a:r>
              <a:rPr lang="en-US" dirty="0"/>
              <a:t>section 70 itself cannot be ignition point of inquiry;</a:t>
            </a:r>
          </a:p>
          <a:p>
            <a:pPr>
              <a:buFont typeface="Wingdings" panose="05000000000000000000" pitchFamily="2" charset="2"/>
              <a:buChar char="q"/>
            </a:pPr>
            <a:r>
              <a:rPr lang="en-US" dirty="0"/>
              <a:t>Section 70(1) is like a machinery provisions which is for collection of evidence in an ‘inquiry’, therefore, it cannot be read as substantive provisions to conduct an inquiry;</a:t>
            </a:r>
          </a:p>
          <a:p>
            <a:pPr>
              <a:buFont typeface="Wingdings" panose="05000000000000000000" pitchFamily="2" charset="2"/>
              <a:buChar char="q"/>
            </a:pPr>
            <a:r>
              <a:rPr lang="en-US" dirty="0"/>
              <a:t>“whose attendance he considers necessary” - </a:t>
            </a:r>
            <a:r>
              <a:rPr lang="en-US" dirty="0">
                <a:solidFill>
                  <a:srgbClr val="FF0000"/>
                </a:solidFill>
              </a:rPr>
              <a:t>J. </a:t>
            </a:r>
            <a:r>
              <a:rPr lang="en-US" dirty="0" err="1">
                <a:solidFill>
                  <a:srgbClr val="FF0000"/>
                </a:solidFill>
              </a:rPr>
              <a:t>Sekar</a:t>
            </a:r>
            <a:r>
              <a:rPr lang="en-US" dirty="0">
                <a:solidFill>
                  <a:srgbClr val="FF0000"/>
                </a:solidFill>
              </a:rPr>
              <a:t> v UOI 2018 (361) E.L.T. 689 (Del.); 2018 SCC </a:t>
            </a:r>
            <a:r>
              <a:rPr lang="en-US" dirty="0" err="1">
                <a:solidFill>
                  <a:srgbClr val="FF0000"/>
                </a:solidFill>
              </a:rPr>
              <a:t>OnLine</a:t>
            </a:r>
            <a:r>
              <a:rPr lang="en-US" dirty="0">
                <a:solidFill>
                  <a:srgbClr val="FF0000"/>
                </a:solidFill>
              </a:rPr>
              <a:t> Del. 6523</a:t>
            </a:r>
            <a:r>
              <a:rPr lang="en-US" dirty="0"/>
              <a:t>– </a:t>
            </a:r>
            <a:r>
              <a:rPr lang="en-US" dirty="0">
                <a:highlight>
                  <a:srgbClr val="FFFF00"/>
                </a:highlight>
              </a:rPr>
              <a:t>“72.. more importantly, it cannot be a mechanical reproduction of the words in the statute.”</a:t>
            </a:r>
          </a:p>
          <a:p>
            <a:pPr>
              <a:buFont typeface="Wingdings" panose="05000000000000000000" pitchFamily="2" charset="2"/>
              <a:buChar char="q"/>
            </a:pPr>
            <a:r>
              <a:rPr lang="en-US" dirty="0"/>
              <a:t>in the same manner, “as provided in the case of a civil court” under the provisions of CPC, 1908. As per CPC- “Every summons shall be accompanied by a copy of the plaint or, if so permitted, by a concise statement”.</a:t>
            </a:r>
          </a:p>
          <a:p>
            <a:pPr>
              <a:buFont typeface="Wingdings" panose="05000000000000000000" pitchFamily="2" charset="2"/>
              <a:buChar char="q"/>
            </a:pPr>
            <a:r>
              <a:rPr lang="en-US" dirty="0"/>
              <a:t>“document” is preceded by “a” as opposed to the words “documents”</a:t>
            </a:r>
          </a:p>
          <a:p>
            <a:pPr>
              <a:buFont typeface="Wingdings" panose="05000000000000000000" pitchFamily="2" charset="2"/>
              <a:buChar char="q"/>
            </a:pPr>
            <a:endParaRPr lang="en-US" dirty="0"/>
          </a:p>
        </p:txBody>
      </p:sp>
    </p:spTree>
    <p:extLst>
      <p:ext uri="{BB962C8B-B14F-4D97-AF65-F5344CB8AC3E}">
        <p14:creationId xmlns:p14="http://schemas.microsoft.com/office/powerpoint/2010/main" xmlns="" val="355296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EE9139-13DF-43E6-8516-CAA48503F617}"/>
              </a:ext>
            </a:extLst>
          </p:cNvPr>
          <p:cNvSpPr>
            <a:spLocks noGrp="1"/>
          </p:cNvSpPr>
          <p:nvPr>
            <p:ph type="title"/>
          </p:nvPr>
        </p:nvSpPr>
        <p:spPr/>
        <p:txBody>
          <a:bodyPr/>
          <a:lstStyle/>
          <a:p>
            <a:r>
              <a:rPr lang="en-US" dirty="0"/>
              <a:t>Essentials of issuing summons – </a:t>
            </a:r>
            <a:r>
              <a:rPr lang="en-US" dirty="0">
                <a:solidFill>
                  <a:srgbClr val="FF0000"/>
                </a:solidFill>
              </a:rPr>
              <a:t>consider necessary</a:t>
            </a:r>
            <a:endParaRPr lang="en-US" dirty="0"/>
          </a:p>
        </p:txBody>
      </p:sp>
      <p:sp>
        <p:nvSpPr>
          <p:cNvPr id="3" name="Content Placeholder 2">
            <a:extLst>
              <a:ext uri="{FF2B5EF4-FFF2-40B4-BE49-F238E27FC236}">
                <a16:creationId xmlns:a16="http://schemas.microsoft.com/office/drawing/2014/main" xmlns="" id="{4847E0E0-1B15-417A-955B-01A9A73EB223}"/>
              </a:ext>
            </a:extLst>
          </p:cNvPr>
          <p:cNvSpPr>
            <a:spLocks noGrp="1"/>
          </p:cNvSpPr>
          <p:nvPr>
            <p:ph idx="1"/>
          </p:nvPr>
        </p:nvSpPr>
        <p:spPr/>
        <p:txBody>
          <a:bodyPr>
            <a:normAutofit/>
          </a:bodyPr>
          <a:lstStyle/>
          <a:p>
            <a:r>
              <a:rPr lang="en-US" dirty="0"/>
              <a:t> In I.J. Rao, Assistant Collector v. </a:t>
            </a:r>
            <a:r>
              <a:rPr lang="en-US" dirty="0" err="1"/>
              <a:t>Bibhuti</a:t>
            </a:r>
            <a:r>
              <a:rPr lang="en-US" dirty="0"/>
              <a:t> Bhushan Bagh — </a:t>
            </a:r>
            <a:r>
              <a:rPr lang="en-US" u="sng" dirty="0">
                <a:hlinkClick r:id="rId2"/>
              </a:rPr>
              <a:t>1989 (42) E.L.T. 338</a:t>
            </a:r>
            <a:r>
              <a:rPr lang="en-US" dirty="0"/>
              <a:t> (S.C.), “</a:t>
            </a:r>
            <a:r>
              <a:rPr lang="en-US" b="1" dirty="0"/>
              <a:t>13.</a:t>
            </a:r>
            <a:r>
              <a:rPr lang="en-US" dirty="0"/>
              <a:t> There is no doubt that the words </a:t>
            </a:r>
            <a:r>
              <a:rPr lang="en-US" dirty="0">
                <a:solidFill>
                  <a:srgbClr val="FF0000"/>
                </a:solidFill>
              </a:rPr>
              <a:t>“on sufficient cause being shown” </a:t>
            </a:r>
            <a:r>
              <a:rPr lang="en-US" dirty="0"/>
              <a:t>in the proviso to Section 110(2) of the Act indicates that the Collector of Customs must apply his mind to the point whether a case for extending the period of six months is made out. What is envisaged is an objective consideration of the case and a decision to be rendered after considering the material placed before him to justify the request for extension.”</a:t>
            </a:r>
            <a:endParaRPr lang="en-IN" dirty="0"/>
          </a:p>
          <a:p>
            <a:pPr>
              <a:buFont typeface="Wingdings" panose="05000000000000000000" pitchFamily="2" charset="2"/>
              <a:buChar char="q"/>
            </a:pPr>
            <a:endParaRPr lang="en-US" dirty="0"/>
          </a:p>
        </p:txBody>
      </p:sp>
    </p:spTree>
    <p:extLst>
      <p:ext uri="{BB962C8B-B14F-4D97-AF65-F5344CB8AC3E}">
        <p14:creationId xmlns:p14="http://schemas.microsoft.com/office/powerpoint/2010/main" xmlns="" val="4241478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1528</TotalTime>
  <Words>2405</Words>
  <Application>Microsoft Office PowerPoint</Application>
  <PresentationFormat>Custom</PresentationFormat>
  <Paragraphs>109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Integral</vt:lpstr>
      <vt:lpstr>"SUMMONS UNDER GST“ ICAI-WIRC-,Rajkot Branch Gst National conference on 18th December 2022 Sunday </vt:lpstr>
      <vt:lpstr>Slide 2</vt:lpstr>
      <vt:lpstr>Power to summon persons to give evidence and produce documents.</vt:lpstr>
      <vt:lpstr>Under Central excise Act, 1944</vt:lpstr>
      <vt:lpstr>Slide 5</vt:lpstr>
      <vt:lpstr>Slide 6</vt:lpstr>
      <vt:lpstr>Slide 7</vt:lpstr>
      <vt:lpstr>Essentials of issuing summons</vt:lpstr>
      <vt:lpstr>Essentials of issuing summons – consider necessary</vt:lpstr>
      <vt:lpstr>the power of inquiry derived only from substantive provisions of law</vt:lpstr>
      <vt:lpstr>LIMITATION UNDER SUMMONS</vt:lpstr>
      <vt:lpstr>Officers - duty conscious rather than power charged</vt:lpstr>
      <vt:lpstr>mandatory to mention the Document Identification Number (DIN) for all communications sent by its offices to taxpayers</vt:lpstr>
      <vt:lpstr>DGCEI IS NOW DGGSTI/ DGGI</vt:lpstr>
      <vt:lpstr>Scn - adjudicating authority cannot be directed to fish out evidence</vt:lpstr>
      <vt:lpstr>howsoever strong may be the suspicion, it cannot take the place of proof. </vt:lpstr>
      <vt:lpstr>Slide 17</vt:lpstr>
      <vt:lpstr>QUOTES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LIVE CONTROVERSIES UNDER GST</dc:title>
  <dc:creator>PC3</dc:creator>
  <cp:lastModifiedBy>A</cp:lastModifiedBy>
  <cp:revision>74</cp:revision>
  <dcterms:created xsi:type="dcterms:W3CDTF">2019-12-10T11:24:04Z</dcterms:created>
  <dcterms:modified xsi:type="dcterms:W3CDTF">2022-12-18T10:34:24Z</dcterms:modified>
</cp:coreProperties>
</file>