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0"/>
  </p:notesMasterIdLst>
  <p:sldIdLst>
    <p:sldId id="256" r:id="rId5"/>
    <p:sldId id="257" r:id="rId6"/>
    <p:sldId id="1147" r:id="rId7"/>
    <p:sldId id="264" r:id="rId8"/>
    <p:sldId id="1179" r:id="rId9"/>
    <p:sldId id="1180" r:id="rId10"/>
    <p:sldId id="1140" r:id="rId11"/>
    <p:sldId id="724" r:id="rId12"/>
    <p:sldId id="725" r:id="rId13"/>
    <p:sldId id="726" r:id="rId14"/>
    <p:sldId id="727" r:id="rId15"/>
    <p:sldId id="728" r:id="rId16"/>
    <p:sldId id="729" r:id="rId17"/>
    <p:sldId id="730" r:id="rId18"/>
    <p:sldId id="731" r:id="rId19"/>
    <p:sldId id="732" r:id="rId20"/>
    <p:sldId id="733" r:id="rId21"/>
    <p:sldId id="734" r:id="rId22"/>
    <p:sldId id="735" r:id="rId23"/>
    <p:sldId id="736" r:id="rId24"/>
    <p:sldId id="737" r:id="rId25"/>
    <p:sldId id="738" r:id="rId26"/>
    <p:sldId id="739" r:id="rId27"/>
    <p:sldId id="748" r:id="rId28"/>
    <p:sldId id="740" r:id="rId29"/>
    <p:sldId id="741" r:id="rId30"/>
    <p:sldId id="1181" r:id="rId31"/>
    <p:sldId id="258" r:id="rId32"/>
    <p:sldId id="259" r:id="rId33"/>
    <p:sldId id="268" r:id="rId34"/>
    <p:sldId id="269" r:id="rId35"/>
    <p:sldId id="270" r:id="rId36"/>
    <p:sldId id="271" r:id="rId37"/>
    <p:sldId id="272" r:id="rId38"/>
    <p:sldId id="273" r:id="rId39"/>
    <p:sldId id="260" r:id="rId40"/>
    <p:sldId id="261" r:id="rId41"/>
    <p:sldId id="262" r:id="rId42"/>
    <p:sldId id="263" r:id="rId43"/>
    <p:sldId id="1182" r:id="rId44"/>
    <p:sldId id="265" r:id="rId45"/>
    <p:sldId id="266" r:id="rId46"/>
    <p:sldId id="267" r:id="rId47"/>
    <p:sldId id="274" r:id="rId48"/>
    <p:sldId id="1089" r:id="rId49"/>
    <p:sldId id="1094" r:id="rId50"/>
    <p:sldId id="1159" r:id="rId51"/>
    <p:sldId id="1158" r:id="rId52"/>
    <p:sldId id="1095" r:id="rId53"/>
    <p:sldId id="1160" r:id="rId54"/>
    <p:sldId id="1161" r:id="rId55"/>
    <p:sldId id="1096" r:id="rId56"/>
    <p:sldId id="1162" r:id="rId57"/>
    <p:sldId id="1097" r:id="rId58"/>
    <p:sldId id="1163" r:id="rId59"/>
    <p:sldId id="1125" r:id="rId60"/>
    <p:sldId id="1164" r:id="rId61"/>
    <p:sldId id="1148" r:id="rId62"/>
    <p:sldId id="1149" r:id="rId63"/>
    <p:sldId id="1150" r:id="rId64"/>
    <p:sldId id="1123" r:id="rId65"/>
    <p:sldId id="1151" r:id="rId66"/>
    <p:sldId id="1165" r:id="rId67"/>
    <p:sldId id="1127" r:id="rId68"/>
    <p:sldId id="1153" r:id="rId69"/>
    <p:sldId id="1146" r:id="rId70"/>
    <p:sldId id="1166" r:id="rId71"/>
    <p:sldId id="1178" r:id="rId72"/>
    <p:sldId id="1167" r:id="rId73"/>
    <p:sldId id="1168" r:id="rId74"/>
    <p:sldId id="1170" r:id="rId75"/>
    <p:sldId id="1169" r:id="rId76"/>
    <p:sldId id="1171" r:id="rId77"/>
    <p:sldId id="1172" r:id="rId78"/>
    <p:sldId id="1173" r:id="rId79"/>
    <p:sldId id="1174" r:id="rId80"/>
    <p:sldId id="1175" r:id="rId81"/>
    <p:sldId id="1176" r:id="rId82"/>
    <p:sldId id="992" r:id="rId83"/>
    <p:sldId id="993" r:id="rId84"/>
    <p:sldId id="985" r:id="rId85"/>
    <p:sldId id="986" r:id="rId86"/>
    <p:sldId id="994" r:id="rId87"/>
    <p:sldId id="995" r:id="rId88"/>
    <p:sldId id="997" r:id="rId89"/>
    <p:sldId id="991" r:id="rId90"/>
    <p:sldId id="955" r:id="rId91"/>
    <p:sldId id="956" r:id="rId92"/>
    <p:sldId id="998" r:id="rId93"/>
    <p:sldId id="999" r:id="rId94"/>
    <p:sldId id="959" r:id="rId95"/>
    <p:sldId id="1000" r:id="rId96"/>
    <p:sldId id="1001" r:id="rId97"/>
    <p:sldId id="988" r:id="rId98"/>
    <p:sldId id="1154" r:id="rId99"/>
    <p:sldId id="1002" r:id="rId100"/>
    <p:sldId id="990" r:id="rId101"/>
    <p:sldId id="1129" r:id="rId102"/>
    <p:sldId id="1130" r:id="rId103"/>
    <p:sldId id="1132" r:id="rId104"/>
    <p:sldId id="1155" r:id="rId105"/>
    <p:sldId id="1138" r:id="rId106"/>
    <p:sldId id="1136" r:id="rId107"/>
    <p:sldId id="944" r:id="rId108"/>
    <p:sldId id="275"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12B021-5FEF-4F8C-94BB-0CD6E61F295D}">
          <p14:sldIdLst>
            <p14:sldId id="256"/>
            <p14:sldId id="257"/>
            <p14:sldId id="1147"/>
          </p14:sldIdLst>
        </p14:section>
        <p14:section name="Save View" id="{92207A37-737D-4645-B3C2-5529D82092DD}">
          <p14:sldIdLst>
            <p14:sldId id="264"/>
            <p14:sldId id="1179"/>
            <p14:sldId id="1180"/>
            <p14:sldId id="1140"/>
            <p14:sldId id="724"/>
            <p14:sldId id="725"/>
            <p14:sldId id="726"/>
            <p14:sldId id="727"/>
            <p14:sldId id="728"/>
            <p14:sldId id="729"/>
            <p14:sldId id="730"/>
            <p14:sldId id="731"/>
            <p14:sldId id="732"/>
            <p14:sldId id="733"/>
            <p14:sldId id="734"/>
            <p14:sldId id="735"/>
            <p14:sldId id="736"/>
            <p14:sldId id="737"/>
            <p14:sldId id="738"/>
            <p14:sldId id="739"/>
            <p14:sldId id="748"/>
            <p14:sldId id="740"/>
            <p14:sldId id="741"/>
            <p14:sldId id="1181"/>
            <p14:sldId id="258"/>
            <p14:sldId id="259"/>
            <p14:sldId id="268"/>
            <p14:sldId id="269"/>
            <p14:sldId id="270"/>
            <p14:sldId id="271"/>
            <p14:sldId id="272"/>
            <p14:sldId id="273"/>
            <p14:sldId id="260"/>
            <p14:sldId id="261"/>
            <p14:sldId id="262"/>
            <p14:sldId id="263"/>
            <p14:sldId id="1182"/>
            <p14:sldId id="265"/>
            <p14:sldId id="266"/>
            <p14:sldId id="267"/>
            <p14:sldId id="274"/>
            <p14:sldId id="1089"/>
            <p14:sldId id="1094"/>
            <p14:sldId id="1159"/>
            <p14:sldId id="1158"/>
            <p14:sldId id="1095"/>
            <p14:sldId id="1160"/>
            <p14:sldId id="1161"/>
            <p14:sldId id="1096"/>
            <p14:sldId id="1162"/>
            <p14:sldId id="1097"/>
            <p14:sldId id="1163"/>
            <p14:sldId id="1125"/>
            <p14:sldId id="1164"/>
            <p14:sldId id="1148"/>
            <p14:sldId id="1149"/>
            <p14:sldId id="1150"/>
          </p14:sldIdLst>
        </p14:section>
        <p14:section name="GoTo" id="{38277F58-3E13-4ACD-8640-39569F807D21}">
          <p14:sldIdLst>
            <p14:sldId id="1123"/>
            <p14:sldId id="1151"/>
            <p14:sldId id="1165"/>
            <p14:sldId id="1127"/>
            <p14:sldId id="1153"/>
          </p14:sldIdLst>
        </p14:section>
        <p14:section name="Audit Section" id="{1C128857-64E8-4C99-B731-97A1ED92C99A}">
          <p14:sldIdLst>
            <p14:sldId id="1146"/>
            <p14:sldId id="1166"/>
            <p14:sldId id="1178"/>
            <p14:sldId id="1167"/>
            <p14:sldId id="1168"/>
            <p14:sldId id="1170"/>
            <p14:sldId id="1169"/>
            <p14:sldId id="1171"/>
            <p14:sldId id="1172"/>
            <p14:sldId id="1173"/>
            <p14:sldId id="1174"/>
            <p14:sldId id="1175"/>
          </p14:sldIdLst>
        </p14:section>
        <p14:section name="E-Invoice and E-Way bill" id="{34E0C720-3EA6-48EC-9D9B-3D575C808092}">
          <p14:sldIdLst>
            <p14:sldId id="1176"/>
          </p14:sldIdLst>
        </p14:section>
        <p14:section name="Top Menu" id="{8C8561DF-5E79-4C8B-BBBF-C62F2DFB4B7F}">
          <p14:sldIdLst>
            <p14:sldId id="992"/>
            <p14:sldId id="993"/>
            <p14:sldId id="985"/>
            <p14:sldId id="986"/>
            <p14:sldId id="994"/>
            <p14:sldId id="995"/>
          </p14:sldIdLst>
        </p14:section>
        <p14:section name="A more powerful reporting engine" id="{5ED00DA7-BE88-40A5-948B-F5DB9611235A}">
          <p14:sldIdLst>
            <p14:sldId id="997"/>
            <p14:sldId id="991"/>
            <p14:sldId id="955"/>
            <p14:sldId id="956"/>
            <p14:sldId id="998"/>
            <p14:sldId id="999"/>
            <p14:sldId id="959"/>
            <p14:sldId id="1000"/>
            <p14:sldId id="1001"/>
            <p14:sldId id="988"/>
            <p14:sldId id="1154"/>
            <p14:sldId id="1002"/>
            <p14:sldId id="990"/>
            <p14:sldId id="1129"/>
            <p14:sldId id="1130"/>
            <p14:sldId id="1132"/>
            <p14:sldId id="1155"/>
          </p14:sldIdLst>
        </p14:section>
        <p14:section name="Tally Reports in Browser (TRiB)" id="{F192B23B-0AFA-4CAE-BECF-06068C68A2C8}">
          <p14:sldIdLst/>
        </p14:section>
        <p14:section name="Faster Access to Data" id="{BBFC6C86-20B8-4B3D-AFBB-240D25E6D997}">
          <p14:sldIdLst>
            <p14:sldId id="1138"/>
          </p14:sldIdLst>
        </p14:section>
        <p14:section name="Shortcuts in TallyPrime" id="{ADCBC5AE-9B96-44EA-8341-77007142B21C}">
          <p14:sldIdLst>
            <p14:sldId id="1136"/>
          </p14:sldIdLst>
        </p14:section>
        <p14:section name="Q&amp;A" id="{01CA2136-7D64-46A7-A604-E782CC1AD4F3}">
          <p14:sldIdLst>
            <p14:sldId id="944"/>
            <p14:sldId id="27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ajal S" initials="PS" lastIdx="26" clrIdx="0">
    <p:extLst>
      <p:ext uri="{19B8F6BF-5375-455C-9EA6-DF929625EA0E}">
        <p15:presenceInfo xmlns:p15="http://schemas.microsoft.com/office/powerpoint/2012/main" userId="S::prajal.s@tallysolutions.com::b1923ab6-399a-491c-bdcd-222e469e2c6e" providerId="AD"/>
      </p:ext>
    </p:extLst>
  </p:cmAuthor>
  <p:cmAuthor id="2" name="Dinesh Prasad Gummadi" initials="DPG" lastIdx="28" clrIdx="1">
    <p:extLst>
      <p:ext uri="{19B8F6BF-5375-455C-9EA6-DF929625EA0E}">
        <p15:presenceInfo xmlns:p15="http://schemas.microsoft.com/office/powerpoint/2012/main" userId="S::dinesh.prasad@tallysolutions.com::318edb30-8438-437c-9ba1-86b6a150b6b1" providerId="AD"/>
      </p:ext>
    </p:extLst>
  </p:cmAuthor>
  <p:cmAuthor id="3" name="Tushar K Bharati" initials="TB" lastIdx="2" clrIdx="2">
    <p:extLst>
      <p:ext uri="{19B8F6BF-5375-455C-9EA6-DF929625EA0E}">
        <p15:presenceInfo xmlns:p15="http://schemas.microsoft.com/office/powerpoint/2012/main" userId="S::tushar.bharati@tallysolutions.com::98567339-3423-48ae-a928-54b05525d9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9"/>
    <a:srgbClr val="2F68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225" autoAdjust="0"/>
  </p:normalViewPr>
  <p:slideViewPr>
    <p:cSldViewPr snapToGrid="0">
      <p:cViewPr>
        <p:scale>
          <a:sx n="98" d="100"/>
          <a:sy n="98" d="100"/>
        </p:scale>
        <p:origin x="82" y="-12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602EAA-F930-46AA-82F7-F88DC0ED313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BEF6D7B-0531-44A0-A1B0-1E589698CED1}">
      <dgm:prSet/>
      <dgm:spPr/>
      <dgm:t>
        <a:bodyPr/>
        <a:lstStyle/>
        <a:p>
          <a:r>
            <a:rPr lang="en-US"/>
            <a:t>Go To</a:t>
          </a:r>
        </a:p>
      </dgm:t>
    </dgm:pt>
    <dgm:pt modelId="{C9748C66-FCBD-4B7E-AA5E-A1F59A67B731}" type="parTrans" cxnId="{93324076-E05C-4FE0-8277-EF5419A48F85}">
      <dgm:prSet/>
      <dgm:spPr/>
      <dgm:t>
        <a:bodyPr/>
        <a:lstStyle/>
        <a:p>
          <a:endParaRPr lang="en-US"/>
        </a:p>
      </dgm:t>
    </dgm:pt>
    <dgm:pt modelId="{A5131152-0741-4162-AF1B-CB7BEE715E1B}" type="sibTrans" cxnId="{93324076-E05C-4FE0-8277-EF5419A48F85}">
      <dgm:prSet/>
      <dgm:spPr/>
      <dgm:t>
        <a:bodyPr/>
        <a:lstStyle/>
        <a:p>
          <a:endParaRPr lang="en-US"/>
        </a:p>
      </dgm:t>
    </dgm:pt>
    <dgm:pt modelId="{66B22068-7642-4213-AD76-9CC0FD495330}">
      <dgm:prSet/>
      <dgm:spPr/>
      <dgm:t>
        <a:bodyPr/>
        <a:lstStyle/>
        <a:p>
          <a:r>
            <a:rPr lang="en-US"/>
            <a:t>Menu Style</a:t>
          </a:r>
        </a:p>
      </dgm:t>
    </dgm:pt>
    <dgm:pt modelId="{1C67B284-A5FE-4ACB-A5A6-08FB9215850B}" type="parTrans" cxnId="{0FDA65BB-98DE-4D69-A74C-33D2F5622445}">
      <dgm:prSet/>
      <dgm:spPr/>
      <dgm:t>
        <a:bodyPr/>
        <a:lstStyle/>
        <a:p>
          <a:endParaRPr lang="en-US"/>
        </a:p>
      </dgm:t>
    </dgm:pt>
    <dgm:pt modelId="{30B2EAD5-3436-40A3-BBC9-BD46BC927F5F}" type="sibTrans" cxnId="{0FDA65BB-98DE-4D69-A74C-33D2F5622445}">
      <dgm:prSet/>
      <dgm:spPr/>
      <dgm:t>
        <a:bodyPr/>
        <a:lstStyle/>
        <a:p>
          <a:endParaRPr lang="en-US"/>
        </a:p>
      </dgm:t>
    </dgm:pt>
    <dgm:pt modelId="{DFC4A75B-4D12-4B36-9AC8-C5D13E668EFE}">
      <dgm:prSet/>
      <dgm:spPr/>
      <dgm:t>
        <a:bodyPr/>
        <a:lstStyle/>
        <a:p>
          <a:r>
            <a:rPr lang="en-US"/>
            <a:t>Chart of Accounts</a:t>
          </a:r>
        </a:p>
      </dgm:t>
    </dgm:pt>
    <dgm:pt modelId="{5F763CC5-E224-4042-AC00-035193832A26}" type="parTrans" cxnId="{6E4700D8-AB05-4314-833E-A486E2404B1D}">
      <dgm:prSet/>
      <dgm:spPr/>
      <dgm:t>
        <a:bodyPr/>
        <a:lstStyle/>
        <a:p>
          <a:endParaRPr lang="en-US"/>
        </a:p>
      </dgm:t>
    </dgm:pt>
    <dgm:pt modelId="{63D9F3BA-9206-4053-8167-AB9986171E5F}" type="sibTrans" cxnId="{6E4700D8-AB05-4314-833E-A486E2404B1D}">
      <dgm:prSet/>
      <dgm:spPr/>
      <dgm:t>
        <a:bodyPr/>
        <a:lstStyle/>
        <a:p>
          <a:endParaRPr lang="en-US"/>
        </a:p>
      </dgm:t>
    </dgm:pt>
    <dgm:pt modelId="{A62BD5BD-533D-4876-9BF0-22B8A8C6F233}">
      <dgm:prSet/>
      <dgm:spPr/>
      <dgm:t>
        <a:bodyPr/>
        <a:lstStyle/>
        <a:p>
          <a:r>
            <a:rPr lang="en-US" dirty="0"/>
            <a:t>Navigation changes</a:t>
          </a:r>
        </a:p>
      </dgm:t>
    </dgm:pt>
    <dgm:pt modelId="{635E4C98-1170-4DC1-A24A-483F024E6A2B}" type="parTrans" cxnId="{818A1CC9-1F08-445C-B05A-0AE168EECD3B}">
      <dgm:prSet/>
      <dgm:spPr/>
      <dgm:t>
        <a:bodyPr/>
        <a:lstStyle/>
        <a:p>
          <a:endParaRPr lang="en-US"/>
        </a:p>
      </dgm:t>
    </dgm:pt>
    <dgm:pt modelId="{8B078F8A-E0CF-4FC9-ABA5-FEA6D9B40F55}" type="sibTrans" cxnId="{818A1CC9-1F08-445C-B05A-0AE168EECD3B}">
      <dgm:prSet/>
      <dgm:spPr/>
      <dgm:t>
        <a:bodyPr/>
        <a:lstStyle/>
        <a:p>
          <a:endParaRPr lang="en-US"/>
        </a:p>
      </dgm:t>
    </dgm:pt>
    <dgm:pt modelId="{698D8EBE-FFD4-4BC5-99E5-0942E37D7C14}">
      <dgm:prSet/>
      <dgm:spPr/>
      <dgm:t>
        <a:bodyPr/>
        <a:lstStyle/>
        <a:p>
          <a:r>
            <a:rPr lang="en-US" dirty="0"/>
            <a:t>User  based login</a:t>
          </a:r>
        </a:p>
      </dgm:t>
    </dgm:pt>
    <dgm:pt modelId="{893EEA75-94B3-4A1B-9AC6-6DB029F80D54}" type="parTrans" cxnId="{2780392B-03CA-4A97-90BD-B7494A8809AA}">
      <dgm:prSet/>
      <dgm:spPr/>
      <dgm:t>
        <a:bodyPr/>
        <a:lstStyle/>
        <a:p>
          <a:endParaRPr lang="en-US"/>
        </a:p>
      </dgm:t>
    </dgm:pt>
    <dgm:pt modelId="{8B4F8FFE-DBFE-400B-8E5A-468E7E13796C}" type="sibTrans" cxnId="{2780392B-03CA-4A97-90BD-B7494A8809AA}">
      <dgm:prSet/>
      <dgm:spPr/>
      <dgm:t>
        <a:bodyPr/>
        <a:lstStyle/>
        <a:p>
          <a:endParaRPr lang="en-US"/>
        </a:p>
      </dgm:t>
    </dgm:pt>
    <dgm:pt modelId="{DC95CA19-7488-4707-96BE-E739D945DA73}">
      <dgm:prSet/>
      <dgm:spPr/>
      <dgm:t>
        <a:bodyPr/>
        <a:lstStyle/>
        <a:p>
          <a:r>
            <a:rPr lang="en-US"/>
            <a:t>Balance sheet Audit</a:t>
          </a:r>
        </a:p>
      </dgm:t>
    </dgm:pt>
    <dgm:pt modelId="{5C8E584F-F609-4D2B-8018-C155FFD9425B}" type="parTrans" cxnId="{4D83B5BE-12DD-4792-ABB2-1CBF20DA5C54}">
      <dgm:prSet/>
      <dgm:spPr/>
      <dgm:t>
        <a:bodyPr/>
        <a:lstStyle/>
        <a:p>
          <a:endParaRPr lang="en-US"/>
        </a:p>
      </dgm:t>
    </dgm:pt>
    <dgm:pt modelId="{8175604B-BF8F-4CA8-9374-DC948C1A993D}" type="sibTrans" cxnId="{4D83B5BE-12DD-4792-ABB2-1CBF20DA5C54}">
      <dgm:prSet/>
      <dgm:spPr/>
      <dgm:t>
        <a:bodyPr/>
        <a:lstStyle/>
        <a:p>
          <a:endParaRPr lang="en-US"/>
        </a:p>
      </dgm:t>
    </dgm:pt>
    <dgm:pt modelId="{F9257163-5A1B-4FA1-BE8C-1008CADA99FD}">
      <dgm:prSet/>
      <dgm:spPr/>
      <dgm:t>
        <a:bodyPr/>
        <a:lstStyle/>
        <a:p>
          <a:r>
            <a:rPr lang="en-US"/>
            <a:t>Optimized Printing</a:t>
          </a:r>
        </a:p>
      </dgm:t>
    </dgm:pt>
    <dgm:pt modelId="{0852624E-A61C-4443-A816-266F8B29FF3E}" type="parTrans" cxnId="{8E8BA4E8-FDCD-4175-AF3C-5B64ED812CEF}">
      <dgm:prSet/>
      <dgm:spPr/>
      <dgm:t>
        <a:bodyPr/>
        <a:lstStyle/>
        <a:p>
          <a:endParaRPr lang="en-US"/>
        </a:p>
      </dgm:t>
    </dgm:pt>
    <dgm:pt modelId="{9292CFE7-F01B-4FF5-B33A-6D5179D6C0BD}" type="sibTrans" cxnId="{8E8BA4E8-FDCD-4175-AF3C-5B64ED812CEF}">
      <dgm:prSet/>
      <dgm:spPr/>
      <dgm:t>
        <a:bodyPr/>
        <a:lstStyle/>
        <a:p>
          <a:endParaRPr lang="en-US"/>
        </a:p>
      </dgm:t>
    </dgm:pt>
    <dgm:pt modelId="{C272AEF4-5932-42B9-A371-0616D8BA6A0F}">
      <dgm:prSet/>
      <dgm:spPr/>
      <dgm:t>
        <a:bodyPr/>
        <a:lstStyle/>
        <a:p>
          <a:r>
            <a:rPr lang="en-US"/>
            <a:t>E-Invoice</a:t>
          </a:r>
        </a:p>
      </dgm:t>
    </dgm:pt>
    <dgm:pt modelId="{8690C9D6-9B99-4294-9AA3-419CEF48E072}" type="parTrans" cxnId="{E977C234-2FD3-4E63-BA2C-5877CF707D0B}">
      <dgm:prSet/>
      <dgm:spPr/>
      <dgm:t>
        <a:bodyPr/>
        <a:lstStyle/>
        <a:p>
          <a:endParaRPr lang="en-US"/>
        </a:p>
      </dgm:t>
    </dgm:pt>
    <dgm:pt modelId="{B3FFAF30-B767-4F6B-9E3F-5979734C5B97}" type="sibTrans" cxnId="{E977C234-2FD3-4E63-BA2C-5877CF707D0B}">
      <dgm:prSet/>
      <dgm:spPr/>
      <dgm:t>
        <a:bodyPr/>
        <a:lstStyle/>
        <a:p>
          <a:endParaRPr lang="en-US"/>
        </a:p>
      </dgm:t>
    </dgm:pt>
    <dgm:pt modelId="{C59E85BB-E2D9-4B43-BCA7-22FD4CE9CBD9}">
      <dgm:prSet/>
      <dgm:spPr/>
      <dgm:t>
        <a:bodyPr/>
        <a:lstStyle/>
        <a:p>
          <a:r>
            <a:rPr lang="en-US"/>
            <a:t>…..</a:t>
          </a:r>
        </a:p>
      </dgm:t>
    </dgm:pt>
    <dgm:pt modelId="{01F38857-39D3-489D-9B09-7C90F8DCC2BB}" type="parTrans" cxnId="{B159BB75-8220-44A9-AEBC-1D6E72BB1862}">
      <dgm:prSet/>
      <dgm:spPr/>
      <dgm:t>
        <a:bodyPr/>
        <a:lstStyle/>
        <a:p>
          <a:endParaRPr lang="en-US"/>
        </a:p>
      </dgm:t>
    </dgm:pt>
    <dgm:pt modelId="{AFDB7243-7EC9-4F6F-B768-2F60649BC61B}" type="sibTrans" cxnId="{B159BB75-8220-44A9-AEBC-1D6E72BB1862}">
      <dgm:prSet/>
      <dgm:spPr/>
      <dgm:t>
        <a:bodyPr/>
        <a:lstStyle/>
        <a:p>
          <a:endParaRPr lang="en-US"/>
        </a:p>
      </dgm:t>
    </dgm:pt>
    <dgm:pt modelId="{D3980C67-EBDF-4568-8B26-44EC70518269}" type="pres">
      <dgm:prSet presAssocID="{5F602EAA-F930-46AA-82F7-F88DC0ED3133}" presName="diagram" presStyleCnt="0">
        <dgm:presLayoutVars>
          <dgm:dir/>
          <dgm:resizeHandles val="exact"/>
        </dgm:presLayoutVars>
      </dgm:prSet>
      <dgm:spPr/>
    </dgm:pt>
    <dgm:pt modelId="{2C0F698F-5700-436B-BF6D-AFB4F9BF86F3}" type="pres">
      <dgm:prSet presAssocID="{1BEF6D7B-0531-44A0-A1B0-1E589698CED1}" presName="node" presStyleLbl="node1" presStyleIdx="0" presStyleCnt="9">
        <dgm:presLayoutVars>
          <dgm:bulletEnabled val="1"/>
        </dgm:presLayoutVars>
      </dgm:prSet>
      <dgm:spPr/>
    </dgm:pt>
    <dgm:pt modelId="{A7D457C6-D36C-4EC8-BAA9-B79D0E1742C4}" type="pres">
      <dgm:prSet presAssocID="{A5131152-0741-4162-AF1B-CB7BEE715E1B}" presName="sibTrans" presStyleCnt="0"/>
      <dgm:spPr/>
    </dgm:pt>
    <dgm:pt modelId="{2305DD53-6328-4454-839C-50983ED084A5}" type="pres">
      <dgm:prSet presAssocID="{66B22068-7642-4213-AD76-9CC0FD495330}" presName="node" presStyleLbl="node1" presStyleIdx="1" presStyleCnt="9">
        <dgm:presLayoutVars>
          <dgm:bulletEnabled val="1"/>
        </dgm:presLayoutVars>
      </dgm:prSet>
      <dgm:spPr/>
    </dgm:pt>
    <dgm:pt modelId="{9BC90F5E-16AF-4858-8A37-D2F054C59554}" type="pres">
      <dgm:prSet presAssocID="{30B2EAD5-3436-40A3-BBC9-BD46BC927F5F}" presName="sibTrans" presStyleCnt="0"/>
      <dgm:spPr/>
    </dgm:pt>
    <dgm:pt modelId="{F58360FD-91D5-4365-BEFA-E2C5D560AA60}" type="pres">
      <dgm:prSet presAssocID="{DFC4A75B-4D12-4B36-9AC8-C5D13E668EFE}" presName="node" presStyleLbl="node1" presStyleIdx="2" presStyleCnt="9">
        <dgm:presLayoutVars>
          <dgm:bulletEnabled val="1"/>
        </dgm:presLayoutVars>
      </dgm:prSet>
      <dgm:spPr/>
    </dgm:pt>
    <dgm:pt modelId="{2412460A-6ABB-4E88-BE3F-67B0CD85FC82}" type="pres">
      <dgm:prSet presAssocID="{63D9F3BA-9206-4053-8167-AB9986171E5F}" presName="sibTrans" presStyleCnt="0"/>
      <dgm:spPr/>
    </dgm:pt>
    <dgm:pt modelId="{9BF0D2E4-FB9E-4590-86B1-74C6927D0E54}" type="pres">
      <dgm:prSet presAssocID="{A62BD5BD-533D-4876-9BF0-22B8A8C6F233}" presName="node" presStyleLbl="node1" presStyleIdx="3" presStyleCnt="9">
        <dgm:presLayoutVars>
          <dgm:bulletEnabled val="1"/>
        </dgm:presLayoutVars>
      </dgm:prSet>
      <dgm:spPr/>
    </dgm:pt>
    <dgm:pt modelId="{02C91428-B37A-4494-9EFB-CD3178B7E90D}" type="pres">
      <dgm:prSet presAssocID="{8B078F8A-E0CF-4FC9-ABA5-FEA6D9B40F55}" presName="sibTrans" presStyleCnt="0"/>
      <dgm:spPr/>
    </dgm:pt>
    <dgm:pt modelId="{A4063EDC-4D87-4E24-B86E-169CAF9FCD3B}" type="pres">
      <dgm:prSet presAssocID="{698D8EBE-FFD4-4BC5-99E5-0942E37D7C14}" presName="node" presStyleLbl="node1" presStyleIdx="4" presStyleCnt="9">
        <dgm:presLayoutVars>
          <dgm:bulletEnabled val="1"/>
        </dgm:presLayoutVars>
      </dgm:prSet>
      <dgm:spPr/>
    </dgm:pt>
    <dgm:pt modelId="{1C428E1F-04BB-4897-8223-2018E8889086}" type="pres">
      <dgm:prSet presAssocID="{8B4F8FFE-DBFE-400B-8E5A-468E7E13796C}" presName="sibTrans" presStyleCnt="0"/>
      <dgm:spPr/>
    </dgm:pt>
    <dgm:pt modelId="{1E36948F-6EFC-43B5-96C5-0E6952CCED27}" type="pres">
      <dgm:prSet presAssocID="{DC95CA19-7488-4707-96BE-E739D945DA73}" presName="node" presStyleLbl="node1" presStyleIdx="5" presStyleCnt="9">
        <dgm:presLayoutVars>
          <dgm:bulletEnabled val="1"/>
        </dgm:presLayoutVars>
      </dgm:prSet>
      <dgm:spPr/>
    </dgm:pt>
    <dgm:pt modelId="{D64E3433-6CD4-486E-B282-502D4D4CE993}" type="pres">
      <dgm:prSet presAssocID="{8175604B-BF8F-4CA8-9374-DC948C1A993D}" presName="sibTrans" presStyleCnt="0"/>
      <dgm:spPr/>
    </dgm:pt>
    <dgm:pt modelId="{7C1D28DC-8F2E-4CD1-BC5C-070B6967BF36}" type="pres">
      <dgm:prSet presAssocID="{F9257163-5A1B-4FA1-BE8C-1008CADA99FD}" presName="node" presStyleLbl="node1" presStyleIdx="6" presStyleCnt="9">
        <dgm:presLayoutVars>
          <dgm:bulletEnabled val="1"/>
        </dgm:presLayoutVars>
      </dgm:prSet>
      <dgm:spPr/>
    </dgm:pt>
    <dgm:pt modelId="{C2876F7E-8509-4694-BEF8-C7B9839DAF27}" type="pres">
      <dgm:prSet presAssocID="{9292CFE7-F01B-4FF5-B33A-6D5179D6C0BD}" presName="sibTrans" presStyleCnt="0"/>
      <dgm:spPr/>
    </dgm:pt>
    <dgm:pt modelId="{D9F04EE6-DCBE-4F3B-AC75-FFBC77ED5E77}" type="pres">
      <dgm:prSet presAssocID="{C272AEF4-5932-42B9-A371-0616D8BA6A0F}" presName="node" presStyleLbl="node1" presStyleIdx="7" presStyleCnt="9">
        <dgm:presLayoutVars>
          <dgm:bulletEnabled val="1"/>
        </dgm:presLayoutVars>
      </dgm:prSet>
      <dgm:spPr/>
    </dgm:pt>
    <dgm:pt modelId="{CA1B767B-14E3-4FA4-99AB-39E1F72D2602}" type="pres">
      <dgm:prSet presAssocID="{B3FFAF30-B767-4F6B-9E3F-5979734C5B97}" presName="sibTrans" presStyleCnt="0"/>
      <dgm:spPr/>
    </dgm:pt>
    <dgm:pt modelId="{460291CD-BDB3-45DB-B938-DC0AC225E059}" type="pres">
      <dgm:prSet presAssocID="{C59E85BB-E2D9-4B43-BCA7-22FD4CE9CBD9}" presName="node" presStyleLbl="node1" presStyleIdx="8" presStyleCnt="9">
        <dgm:presLayoutVars>
          <dgm:bulletEnabled val="1"/>
        </dgm:presLayoutVars>
      </dgm:prSet>
      <dgm:spPr/>
    </dgm:pt>
  </dgm:ptLst>
  <dgm:cxnLst>
    <dgm:cxn modelId="{72A8CE07-20E3-4606-9CD2-C29AAC1098A5}" type="presOf" srcId="{C272AEF4-5932-42B9-A371-0616D8BA6A0F}" destId="{D9F04EE6-DCBE-4F3B-AC75-FFBC77ED5E77}" srcOrd="0" destOrd="0" presId="urn:microsoft.com/office/officeart/2005/8/layout/default"/>
    <dgm:cxn modelId="{84E01809-EBE0-43DE-9D1C-657719F09793}" type="presOf" srcId="{DFC4A75B-4D12-4B36-9AC8-C5D13E668EFE}" destId="{F58360FD-91D5-4365-BEFA-E2C5D560AA60}" srcOrd="0" destOrd="0" presId="urn:microsoft.com/office/officeart/2005/8/layout/default"/>
    <dgm:cxn modelId="{6672250A-A136-48B0-82AD-66F3DDE70AE6}" type="presOf" srcId="{DC95CA19-7488-4707-96BE-E739D945DA73}" destId="{1E36948F-6EFC-43B5-96C5-0E6952CCED27}" srcOrd="0" destOrd="0" presId="urn:microsoft.com/office/officeart/2005/8/layout/default"/>
    <dgm:cxn modelId="{589E0E28-0047-4CF6-8E94-CB0BEA46C6BE}" type="presOf" srcId="{698D8EBE-FFD4-4BC5-99E5-0942E37D7C14}" destId="{A4063EDC-4D87-4E24-B86E-169CAF9FCD3B}" srcOrd="0" destOrd="0" presId="urn:microsoft.com/office/officeart/2005/8/layout/default"/>
    <dgm:cxn modelId="{2780392B-03CA-4A97-90BD-B7494A8809AA}" srcId="{5F602EAA-F930-46AA-82F7-F88DC0ED3133}" destId="{698D8EBE-FFD4-4BC5-99E5-0942E37D7C14}" srcOrd="4" destOrd="0" parTransId="{893EEA75-94B3-4A1B-9AC6-6DB029F80D54}" sibTransId="{8B4F8FFE-DBFE-400B-8E5A-468E7E13796C}"/>
    <dgm:cxn modelId="{E977C234-2FD3-4E63-BA2C-5877CF707D0B}" srcId="{5F602EAA-F930-46AA-82F7-F88DC0ED3133}" destId="{C272AEF4-5932-42B9-A371-0616D8BA6A0F}" srcOrd="7" destOrd="0" parTransId="{8690C9D6-9B99-4294-9AA3-419CEF48E072}" sibTransId="{B3FFAF30-B767-4F6B-9E3F-5979734C5B97}"/>
    <dgm:cxn modelId="{1612C843-2E0E-4AA4-B842-E53488D62A8E}" type="presOf" srcId="{C59E85BB-E2D9-4B43-BCA7-22FD4CE9CBD9}" destId="{460291CD-BDB3-45DB-B938-DC0AC225E059}" srcOrd="0" destOrd="0" presId="urn:microsoft.com/office/officeart/2005/8/layout/default"/>
    <dgm:cxn modelId="{2CE3BD6E-FAAA-47FD-BDEA-C1D8B5F68AD3}" type="presOf" srcId="{5F602EAA-F930-46AA-82F7-F88DC0ED3133}" destId="{D3980C67-EBDF-4568-8B26-44EC70518269}" srcOrd="0" destOrd="0" presId="urn:microsoft.com/office/officeart/2005/8/layout/default"/>
    <dgm:cxn modelId="{F59CFA6E-0D1A-4FEB-B952-4BAA9BD288AF}" type="presOf" srcId="{F9257163-5A1B-4FA1-BE8C-1008CADA99FD}" destId="{7C1D28DC-8F2E-4CD1-BC5C-070B6967BF36}" srcOrd="0" destOrd="0" presId="urn:microsoft.com/office/officeart/2005/8/layout/default"/>
    <dgm:cxn modelId="{B159BB75-8220-44A9-AEBC-1D6E72BB1862}" srcId="{5F602EAA-F930-46AA-82F7-F88DC0ED3133}" destId="{C59E85BB-E2D9-4B43-BCA7-22FD4CE9CBD9}" srcOrd="8" destOrd="0" parTransId="{01F38857-39D3-489D-9B09-7C90F8DCC2BB}" sibTransId="{AFDB7243-7EC9-4F6F-B768-2F60649BC61B}"/>
    <dgm:cxn modelId="{93324076-E05C-4FE0-8277-EF5419A48F85}" srcId="{5F602EAA-F930-46AA-82F7-F88DC0ED3133}" destId="{1BEF6D7B-0531-44A0-A1B0-1E589698CED1}" srcOrd="0" destOrd="0" parTransId="{C9748C66-FCBD-4B7E-AA5E-A1F59A67B731}" sibTransId="{A5131152-0741-4162-AF1B-CB7BEE715E1B}"/>
    <dgm:cxn modelId="{69DE0A90-9495-4CBE-B2CA-3EC398590E9F}" type="presOf" srcId="{66B22068-7642-4213-AD76-9CC0FD495330}" destId="{2305DD53-6328-4454-839C-50983ED084A5}" srcOrd="0" destOrd="0" presId="urn:microsoft.com/office/officeart/2005/8/layout/default"/>
    <dgm:cxn modelId="{0FDA65BB-98DE-4D69-A74C-33D2F5622445}" srcId="{5F602EAA-F930-46AA-82F7-F88DC0ED3133}" destId="{66B22068-7642-4213-AD76-9CC0FD495330}" srcOrd="1" destOrd="0" parTransId="{1C67B284-A5FE-4ACB-A5A6-08FB9215850B}" sibTransId="{30B2EAD5-3436-40A3-BBC9-BD46BC927F5F}"/>
    <dgm:cxn modelId="{4D83B5BE-12DD-4792-ABB2-1CBF20DA5C54}" srcId="{5F602EAA-F930-46AA-82F7-F88DC0ED3133}" destId="{DC95CA19-7488-4707-96BE-E739D945DA73}" srcOrd="5" destOrd="0" parTransId="{5C8E584F-F609-4D2B-8018-C155FFD9425B}" sibTransId="{8175604B-BF8F-4CA8-9374-DC948C1A993D}"/>
    <dgm:cxn modelId="{818A1CC9-1F08-445C-B05A-0AE168EECD3B}" srcId="{5F602EAA-F930-46AA-82F7-F88DC0ED3133}" destId="{A62BD5BD-533D-4876-9BF0-22B8A8C6F233}" srcOrd="3" destOrd="0" parTransId="{635E4C98-1170-4DC1-A24A-483F024E6A2B}" sibTransId="{8B078F8A-E0CF-4FC9-ABA5-FEA6D9B40F55}"/>
    <dgm:cxn modelId="{97ED63D6-0680-4A95-92E4-1F2E9290BE48}" type="presOf" srcId="{1BEF6D7B-0531-44A0-A1B0-1E589698CED1}" destId="{2C0F698F-5700-436B-BF6D-AFB4F9BF86F3}" srcOrd="0" destOrd="0" presId="urn:microsoft.com/office/officeart/2005/8/layout/default"/>
    <dgm:cxn modelId="{6E4700D8-AB05-4314-833E-A486E2404B1D}" srcId="{5F602EAA-F930-46AA-82F7-F88DC0ED3133}" destId="{DFC4A75B-4D12-4B36-9AC8-C5D13E668EFE}" srcOrd="2" destOrd="0" parTransId="{5F763CC5-E224-4042-AC00-035193832A26}" sibTransId="{63D9F3BA-9206-4053-8167-AB9986171E5F}"/>
    <dgm:cxn modelId="{8E8BA4E8-FDCD-4175-AF3C-5B64ED812CEF}" srcId="{5F602EAA-F930-46AA-82F7-F88DC0ED3133}" destId="{F9257163-5A1B-4FA1-BE8C-1008CADA99FD}" srcOrd="6" destOrd="0" parTransId="{0852624E-A61C-4443-A816-266F8B29FF3E}" sibTransId="{9292CFE7-F01B-4FF5-B33A-6D5179D6C0BD}"/>
    <dgm:cxn modelId="{38E707FA-DC4B-42C4-9939-DD51615E69DF}" type="presOf" srcId="{A62BD5BD-533D-4876-9BF0-22B8A8C6F233}" destId="{9BF0D2E4-FB9E-4590-86B1-74C6927D0E54}" srcOrd="0" destOrd="0" presId="urn:microsoft.com/office/officeart/2005/8/layout/default"/>
    <dgm:cxn modelId="{643702F0-A61C-44B8-9DC8-EBA78842975A}" type="presParOf" srcId="{D3980C67-EBDF-4568-8B26-44EC70518269}" destId="{2C0F698F-5700-436B-BF6D-AFB4F9BF86F3}" srcOrd="0" destOrd="0" presId="urn:microsoft.com/office/officeart/2005/8/layout/default"/>
    <dgm:cxn modelId="{9C89EEED-9663-4A3B-97AA-5FCB136FD8E5}" type="presParOf" srcId="{D3980C67-EBDF-4568-8B26-44EC70518269}" destId="{A7D457C6-D36C-4EC8-BAA9-B79D0E1742C4}" srcOrd="1" destOrd="0" presId="urn:microsoft.com/office/officeart/2005/8/layout/default"/>
    <dgm:cxn modelId="{3B6D8F90-AC1D-4464-9F4D-300D457BC245}" type="presParOf" srcId="{D3980C67-EBDF-4568-8B26-44EC70518269}" destId="{2305DD53-6328-4454-839C-50983ED084A5}" srcOrd="2" destOrd="0" presId="urn:microsoft.com/office/officeart/2005/8/layout/default"/>
    <dgm:cxn modelId="{3EB73E7F-0A63-498A-A625-D6D49B128DC8}" type="presParOf" srcId="{D3980C67-EBDF-4568-8B26-44EC70518269}" destId="{9BC90F5E-16AF-4858-8A37-D2F054C59554}" srcOrd="3" destOrd="0" presId="urn:microsoft.com/office/officeart/2005/8/layout/default"/>
    <dgm:cxn modelId="{2CFE29AB-87BD-40BD-B0C2-E5BCD36003FA}" type="presParOf" srcId="{D3980C67-EBDF-4568-8B26-44EC70518269}" destId="{F58360FD-91D5-4365-BEFA-E2C5D560AA60}" srcOrd="4" destOrd="0" presId="urn:microsoft.com/office/officeart/2005/8/layout/default"/>
    <dgm:cxn modelId="{9AA0ECB8-BD7B-4214-BAF3-3E7B2646D69B}" type="presParOf" srcId="{D3980C67-EBDF-4568-8B26-44EC70518269}" destId="{2412460A-6ABB-4E88-BE3F-67B0CD85FC82}" srcOrd="5" destOrd="0" presId="urn:microsoft.com/office/officeart/2005/8/layout/default"/>
    <dgm:cxn modelId="{A709C5BE-6FBC-448B-BF1B-9DC7F0FF787F}" type="presParOf" srcId="{D3980C67-EBDF-4568-8B26-44EC70518269}" destId="{9BF0D2E4-FB9E-4590-86B1-74C6927D0E54}" srcOrd="6" destOrd="0" presId="urn:microsoft.com/office/officeart/2005/8/layout/default"/>
    <dgm:cxn modelId="{897F5E8F-4DE5-4E2E-B8D2-869052FE3D31}" type="presParOf" srcId="{D3980C67-EBDF-4568-8B26-44EC70518269}" destId="{02C91428-B37A-4494-9EFB-CD3178B7E90D}" srcOrd="7" destOrd="0" presId="urn:microsoft.com/office/officeart/2005/8/layout/default"/>
    <dgm:cxn modelId="{9F38FFA7-B72A-4A85-8871-55934EF23D68}" type="presParOf" srcId="{D3980C67-EBDF-4568-8B26-44EC70518269}" destId="{A4063EDC-4D87-4E24-B86E-169CAF9FCD3B}" srcOrd="8" destOrd="0" presId="urn:microsoft.com/office/officeart/2005/8/layout/default"/>
    <dgm:cxn modelId="{116F2A45-8B2F-47DE-8B23-A49A15501C78}" type="presParOf" srcId="{D3980C67-EBDF-4568-8B26-44EC70518269}" destId="{1C428E1F-04BB-4897-8223-2018E8889086}" srcOrd="9" destOrd="0" presId="urn:microsoft.com/office/officeart/2005/8/layout/default"/>
    <dgm:cxn modelId="{2556D2ED-0113-4539-898C-EBD99DEBAE5B}" type="presParOf" srcId="{D3980C67-EBDF-4568-8B26-44EC70518269}" destId="{1E36948F-6EFC-43B5-96C5-0E6952CCED27}" srcOrd="10" destOrd="0" presId="urn:microsoft.com/office/officeart/2005/8/layout/default"/>
    <dgm:cxn modelId="{B2652CCA-E496-4ED1-9334-88E9EC19EF8D}" type="presParOf" srcId="{D3980C67-EBDF-4568-8B26-44EC70518269}" destId="{D64E3433-6CD4-486E-B282-502D4D4CE993}" srcOrd="11" destOrd="0" presId="urn:microsoft.com/office/officeart/2005/8/layout/default"/>
    <dgm:cxn modelId="{8C39FB13-D35D-4D5B-8B03-661DF80984D9}" type="presParOf" srcId="{D3980C67-EBDF-4568-8B26-44EC70518269}" destId="{7C1D28DC-8F2E-4CD1-BC5C-070B6967BF36}" srcOrd="12" destOrd="0" presId="urn:microsoft.com/office/officeart/2005/8/layout/default"/>
    <dgm:cxn modelId="{4DC0B2CF-D0BE-4770-B201-A57EAC926153}" type="presParOf" srcId="{D3980C67-EBDF-4568-8B26-44EC70518269}" destId="{C2876F7E-8509-4694-BEF8-C7B9839DAF27}" srcOrd="13" destOrd="0" presId="urn:microsoft.com/office/officeart/2005/8/layout/default"/>
    <dgm:cxn modelId="{8D5024A9-253F-41EE-AB2C-6566BC07A0F9}" type="presParOf" srcId="{D3980C67-EBDF-4568-8B26-44EC70518269}" destId="{D9F04EE6-DCBE-4F3B-AC75-FFBC77ED5E77}" srcOrd="14" destOrd="0" presId="urn:microsoft.com/office/officeart/2005/8/layout/default"/>
    <dgm:cxn modelId="{D22094D6-BA71-4CFF-A652-78EE91AB85CF}" type="presParOf" srcId="{D3980C67-EBDF-4568-8B26-44EC70518269}" destId="{CA1B767B-14E3-4FA4-99AB-39E1F72D2602}" srcOrd="15" destOrd="0" presId="urn:microsoft.com/office/officeart/2005/8/layout/default"/>
    <dgm:cxn modelId="{C7E4789A-9F8E-4647-8225-881EEB6DCC48}" type="presParOf" srcId="{D3980C67-EBDF-4568-8B26-44EC70518269}" destId="{460291CD-BDB3-45DB-B938-DC0AC225E05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086B19-B22C-4CCA-95D4-3D3BB227A5BB}"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IN"/>
        </a:p>
      </dgm:t>
    </dgm:pt>
    <dgm:pt modelId="{A9DDA497-EFE6-44C5-AAC5-E800DD3B8FA4}">
      <dgm:prSet phldrT="[Text]"/>
      <dgm:spPr/>
      <dgm:t>
        <a:bodyPr/>
        <a:lstStyle/>
        <a:p>
          <a:r>
            <a:rPr lang="en-IN" dirty="0"/>
            <a:t>Major use cases for working remotely</a:t>
          </a:r>
        </a:p>
      </dgm:t>
    </dgm:pt>
    <dgm:pt modelId="{3549BBEF-60AB-4873-A71D-9A303D15154B}" type="parTrans" cxnId="{3E55009C-034C-443B-BF51-DB54D37E2952}">
      <dgm:prSet/>
      <dgm:spPr/>
      <dgm:t>
        <a:bodyPr/>
        <a:lstStyle/>
        <a:p>
          <a:endParaRPr lang="en-IN"/>
        </a:p>
      </dgm:t>
    </dgm:pt>
    <dgm:pt modelId="{C5349144-8709-4D96-9132-28C6B75A1F57}" type="sibTrans" cxnId="{3E55009C-034C-443B-BF51-DB54D37E2952}">
      <dgm:prSet/>
      <dgm:spPr/>
      <dgm:t>
        <a:bodyPr/>
        <a:lstStyle/>
        <a:p>
          <a:endParaRPr lang="en-IN"/>
        </a:p>
      </dgm:t>
    </dgm:pt>
    <dgm:pt modelId="{BEAA231B-25DB-4EAE-831A-DABFBC4E6392}">
      <dgm:prSet phldrT="[Text]"/>
      <dgm:spPr/>
      <dgm:t>
        <a:bodyPr/>
        <a:lstStyle/>
        <a:p>
          <a:r>
            <a:rPr lang="en-IN" dirty="0"/>
            <a:t>Major Tools in Tally for connectivity</a:t>
          </a:r>
        </a:p>
      </dgm:t>
    </dgm:pt>
    <dgm:pt modelId="{61B33A1A-0CDF-4A4D-B331-B4B0AB1D2937}" type="parTrans" cxnId="{D7016F52-998C-44DB-BA35-489EBC6EA8D9}">
      <dgm:prSet/>
      <dgm:spPr/>
      <dgm:t>
        <a:bodyPr/>
        <a:lstStyle/>
        <a:p>
          <a:endParaRPr lang="en-IN"/>
        </a:p>
      </dgm:t>
    </dgm:pt>
    <dgm:pt modelId="{429C23DA-DE94-4D54-B09E-0254D847A441}" type="sibTrans" cxnId="{D7016F52-998C-44DB-BA35-489EBC6EA8D9}">
      <dgm:prSet/>
      <dgm:spPr/>
      <dgm:t>
        <a:bodyPr/>
        <a:lstStyle/>
        <a:p>
          <a:endParaRPr lang="en-IN"/>
        </a:p>
      </dgm:t>
    </dgm:pt>
    <dgm:pt modelId="{5058D13A-974A-44E3-95D8-32833150BD70}">
      <dgm:prSet phldrT="[Text]"/>
      <dgm:spPr/>
      <dgm:t>
        <a:bodyPr/>
        <a:lstStyle/>
        <a:p>
          <a:r>
            <a:rPr lang="en-IN" dirty="0"/>
            <a:t>Remote Access in Tally</a:t>
          </a:r>
        </a:p>
      </dgm:t>
    </dgm:pt>
    <dgm:pt modelId="{305747EB-74CB-42DE-B4E7-2429DA9E8A32}" type="parTrans" cxnId="{90FBC00E-9BE8-45CD-A330-1B99C60C43DA}">
      <dgm:prSet/>
      <dgm:spPr/>
      <dgm:t>
        <a:bodyPr/>
        <a:lstStyle/>
        <a:p>
          <a:endParaRPr lang="en-IN"/>
        </a:p>
      </dgm:t>
    </dgm:pt>
    <dgm:pt modelId="{EDD1892B-7597-4648-9EE9-4332260D068C}" type="sibTrans" cxnId="{90FBC00E-9BE8-45CD-A330-1B99C60C43DA}">
      <dgm:prSet/>
      <dgm:spPr/>
      <dgm:t>
        <a:bodyPr/>
        <a:lstStyle/>
        <a:p>
          <a:endParaRPr lang="en-IN"/>
        </a:p>
      </dgm:t>
    </dgm:pt>
    <dgm:pt modelId="{EE640EDA-E982-4936-9FAD-7446936E8FB7}">
      <dgm:prSet/>
      <dgm:spPr/>
      <dgm:t>
        <a:bodyPr/>
        <a:lstStyle/>
        <a:p>
          <a:r>
            <a:rPr lang="en-IN" dirty="0"/>
            <a:t>Tally Reports in Browser</a:t>
          </a:r>
        </a:p>
      </dgm:t>
    </dgm:pt>
    <dgm:pt modelId="{99B3D643-D57D-4F1E-8EE8-9CFC3CCE1989}" type="parTrans" cxnId="{EDCC59E8-57FA-4947-A7BA-14DFC231F901}">
      <dgm:prSet/>
      <dgm:spPr/>
      <dgm:t>
        <a:bodyPr/>
        <a:lstStyle/>
        <a:p>
          <a:endParaRPr lang="en-IN"/>
        </a:p>
      </dgm:t>
    </dgm:pt>
    <dgm:pt modelId="{4C31E04A-B039-4354-B0F2-72E8BE3D4724}" type="sibTrans" cxnId="{EDCC59E8-57FA-4947-A7BA-14DFC231F901}">
      <dgm:prSet/>
      <dgm:spPr/>
      <dgm:t>
        <a:bodyPr/>
        <a:lstStyle/>
        <a:p>
          <a:endParaRPr lang="en-IN"/>
        </a:p>
      </dgm:t>
    </dgm:pt>
    <dgm:pt modelId="{9F46BDF9-3ADE-4743-9245-5944520B172F}">
      <dgm:prSet/>
      <dgm:spPr/>
      <dgm:t>
        <a:bodyPr/>
        <a:lstStyle/>
        <a:p>
          <a:r>
            <a:rPr lang="en-IN" dirty="0"/>
            <a:t>Tally Rental Options for Staff and articles &amp; TVU</a:t>
          </a:r>
        </a:p>
      </dgm:t>
    </dgm:pt>
    <dgm:pt modelId="{91F4E722-26A5-4B03-9178-C408EE0E489F}" type="parTrans" cxnId="{291133DD-B235-46BE-BE1E-36636FBFF10D}">
      <dgm:prSet/>
      <dgm:spPr/>
      <dgm:t>
        <a:bodyPr/>
        <a:lstStyle/>
        <a:p>
          <a:endParaRPr lang="en-IN"/>
        </a:p>
      </dgm:t>
    </dgm:pt>
    <dgm:pt modelId="{39C20A0D-6D9D-4D35-A91F-E9E9A4C6404E}" type="sibTrans" cxnId="{291133DD-B235-46BE-BE1E-36636FBFF10D}">
      <dgm:prSet/>
      <dgm:spPr/>
      <dgm:t>
        <a:bodyPr/>
        <a:lstStyle/>
        <a:p>
          <a:endParaRPr lang="en-IN"/>
        </a:p>
      </dgm:t>
    </dgm:pt>
    <dgm:pt modelId="{D5814D6F-6D72-4F9A-837D-6AD96EC5384D}" type="pres">
      <dgm:prSet presAssocID="{28086B19-B22C-4CCA-95D4-3D3BB227A5BB}" presName="linear" presStyleCnt="0">
        <dgm:presLayoutVars>
          <dgm:dir/>
          <dgm:animLvl val="lvl"/>
          <dgm:resizeHandles val="exact"/>
        </dgm:presLayoutVars>
      </dgm:prSet>
      <dgm:spPr/>
    </dgm:pt>
    <dgm:pt modelId="{1F5FC3D4-4FF2-4304-BC00-B2EF44BF0C24}" type="pres">
      <dgm:prSet presAssocID="{A9DDA497-EFE6-44C5-AAC5-E800DD3B8FA4}" presName="parentLin" presStyleCnt="0"/>
      <dgm:spPr/>
    </dgm:pt>
    <dgm:pt modelId="{894637C0-C5B7-472A-896A-95DD7EDB4185}" type="pres">
      <dgm:prSet presAssocID="{A9DDA497-EFE6-44C5-AAC5-E800DD3B8FA4}" presName="parentLeftMargin" presStyleLbl="node1" presStyleIdx="0" presStyleCnt="5"/>
      <dgm:spPr/>
    </dgm:pt>
    <dgm:pt modelId="{C9ACD2B2-39B6-489E-AE82-FFBEF993E02B}" type="pres">
      <dgm:prSet presAssocID="{A9DDA497-EFE6-44C5-AAC5-E800DD3B8FA4}" presName="parentText" presStyleLbl="node1" presStyleIdx="0" presStyleCnt="5">
        <dgm:presLayoutVars>
          <dgm:chMax val="0"/>
          <dgm:bulletEnabled val="1"/>
        </dgm:presLayoutVars>
      </dgm:prSet>
      <dgm:spPr/>
    </dgm:pt>
    <dgm:pt modelId="{8555F7ED-7816-4B62-83BB-54CC081F1533}" type="pres">
      <dgm:prSet presAssocID="{A9DDA497-EFE6-44C5-AAC5-E800DD3B8FA4}" presName="negativeSpace" presStyleCnt="0"/>
      <dgm:spPr/>
    </dgm:pt>
    <dgm:pt modelId="{00432382-662E-41BA-ABEA-4EFC16CA0F4B}" type="pres">
      <dgm:prSet presAssocID="{A9DDA497-EFE6-44C5-AAC5-E800DD3B8FA4}" presName="childText" presStyleLbl="conFgAcc1" presStyleIdx="0" presStyleCnt="5">
        <dgm:presLayoutVars>
          <dgm:bulletEnabled val="1"/>
        </dgm:presLayoutVars>
      </dgm:prSet>
      <dgm:spPr/>
    </dgm:pt>
    <dgm:pt modelId="{543C1227-D4A0-4268-BC44-4E45FCEA6EB2}" type="pres">
      <dgm:prSet presAssocID="{C5349144-8709-4D96-9132-28C6B75A1F57}" presName="spaceBetweenRectangles" presStyleCnt="0"/>
      <dgm:spPr/>
    </dgm:pt>
    <dgm:pt modelId="{DAD96212-2596-43BA-95EA-EE68A4E99591}" type="pres">
      <dgm:prSet presAssocID="{BEAA231B-25DB-4EAE-831A-DABFBC4E6392}" presName="parentLin" presStyleCnt="0"/>
      <dgm:spPr/>
    </dgm:pt>
    <dgm:pt modelId="{B961AF3B-41C1-476A-807A-453196B77B19}" type="pres">
      <dgm:prSet presAssocID="{BEAA231B-25DB-4EAE-831A-DABFBC4E6392}" presName="parentLeftMargin" presStyleLbl="node1" presStyleIdx="0" presStyleCnt="5"/>
      <dgm:spPr/>
    </dgm:pt>
    <dgm:pt modelId="{DE16C3CD-F0F7-4919-AC9F-E7B76B00D1CD}" type="pres">
      <dgm:prSet presAssocID="{BEAA231B-25DB-4EAE-831A-DABFBC4E6392}" presName="parentText" presStyleLbl="node1" presStyleIdx="1" presStyleCnt="5">
        <dgm:presLayoutVars>
          <dgm:chMax val="0"/>
          <dgm:bulletEnabled val="1"/>
        </dgm:presLayoutVars>
      </dgm:prSet>
      <dgm:spPr/>
    </dgm:pt>
    <dgm:pt modelId="{8C331D86-33E5-405E-A40F-598F29368115}" type="pres">
      <dgm:prSet presAssocID="{BEAA231B-25DB-4EAE-831A-DABFBC4E6392}" presName="negativeSpace" presStyleCnt="0"/>
      <dgm:spPr/>
    </dgm:pt>
    <dgm:pt modelId="{673A489E-86A9-40B0-8200-76CEA922A6F5}" type="pres">
      <dgm:prSet presAssocID="{BEAA231B-25DB-4EAE-831A-DABFBC4E6392}" presName="childText" presStyleLbl="conFgAcc1" presStyleIdx="1" presStyleCnt="5">
        <dgm:presLayoutVars>
          <dgm:bulletEnabled val="1"/>
        </dgm:presLayoutVars>
      </dgm:prSet>
      <dgm:spPr/>
    </dgm:pt>
    <dgm:pt modelId="{55ECB4C8-88AF-4177-BC2D-9AD13EDD7B3B}" type="pres">
      <dgm:prSet presAssocID="{429C23DA-DE94-4D54-B09E-0254D847A441}" presName="spaceBetweenRectangles" presStyleCnt="0"/>
      <dgm:spPr/>
    </dgm:pt>
    <dgm:pt modelId="{5D0FB2E1-C86C-4894-AD5B-E13602FF5371}" type="pres">
      <dgm:prSet presAssocID="{5058D13A-974A-44E3-95D8-32833150BD70}" presName="parentLin" presStyleCnt="0"/>
      <dgm:spPr/>
    </dgm:pt>
    <dgm:pt modelId="{030B9404-E982-411D-AC91-AC0C61D506B8}" type="pres">
      <dgm:prSet presAssocID="{5058D13A-974A-44E3-95D8-32833150BD70}" presName="parentLeftMargin" presStyleLbl="node1" presStyleIdx="1" presStyleCnt="5"/>
      <dgm:spPr/>
    </dgm:pt>
    <dgm:pt modelId="{F5A5850C-D96D-4E52-B824-650F206E8722}" type="pres">
      <dgm:prSet presAssocID="{5058D13A-974A-44E3-95D8-32833150BD70}" presName="parentText" presStyleLbl="node1" presStyleIdx="2" presStyleCnt="5">
        <dgm:presLayoutVars>
          <dgm:chMax val="0"/>
          <dgm:bulletEnabled val="1"/>
        </dgm:presLayoutVars>
      </dgm:prSet>
      <dgm:spPr/>
    </dgm:pt>
    <dgm:pt modelId="{0C04F66A-AD45-4556-81AA-EB7B6AC5E06C}" type="pres">
      <dgm:prSet presAssocID="{5058D13A-974A-44E3-95D8-32833150BD70}" presName="negativeSpace" presStyleCnt="0"/>
      <dgm:spPr/>
    </dgm:pt>
    <dgm:pt modelId="{E4941722-8A87-4541-8B9A-97982BE4A4A5}" type="pres">
      <dgm:prSet presAssocID="{5058D13A-974A-44E3-95D8-32833150BD70}" presName="childText" presStyleLbl="conFgAcc1" presStyleIdx="2" presStyleCnt="5">
        <dgm:presLayoutVars>
          <dgm:bulletEnabled val="1"/>
        </dgm:presLayoutVars>
      </dgm:prSet>
      <dgm:spPr/>
    </dgm:pt>
    <dgm:pt modelId="{9EDB4556-A3F8-4AD5-B95B-6E995BAFA3C6}" type="pres">
      <dgm:prSet presAssocID="{EDD1892B-7597-4648-9EE9-4332260D068C}" presName="spaceBetweenRectangles" presStyleCnt="0"/>
      <dgm:spPr/>
    </dgm:pt>
    <dgm:pt modelId="{FF167562-CD8E-4C8A-A43B-F185AFD621F9}" type="pres">
      <dgm:prSet presAssocID="{EE640EDA-E982-4936-9FAD-7446936E8FB7}" presName="parentLin" presStyleCnt="0"/>
      <dgm:spPr/>
    </dgm:pt>
    <dgm:pt modelId="{EA4CC562-A5CA-4C29-A188-AD91B713FB12}" type="pres">
      <dgm:prSet presAssocID="{EE640EDA-E982-4936-9FAD-7446936E8FB7}" presName="parentLeftMargin" presStyleLbl="node1" presStyleIdx="2" presStyleCnt="5"/>
      <dgm:spPr/>
    </dgm:pt>
    <dgm:pt modelId="{C89CD90A-17CD-43C6-A145-E776C77FABDE}" type="pres">
      <dgm:prSet presAssocID="{EE640EDA-E982-4936-9FAD-7446936E8FB7}" presName="parentText" presStyleLbl="node1" presStyleIdx="3" presStyleCnt="5">
        <dgm:presLayoutVars>
          <dgm:chMax val="0"/>
          <dgm:bulletEnabled val="1"/>
        </dgm:presLayoutVars>
      </dgm:prSet>
      <dgm:spPr/>
    </dgm:pt>
    <dgm:pt modelId="{DD710B1E-56F8-4FBD-A884-2345551710E2}" type="pres">
      <dgm:prSet presAssocID="{EE640EDA-E982-4936-9FAD-7446936E8FB7}" presName="negativeSpace" presStyleCnt="0"/>
      <dgm:spPr/>
    </dgm:pt>
    <dgm:pt modelId="{C713AFBD-988F-4ABC-9D1D-57FE38F4B7B1}" type="pres">
      <dgm:prSet presAssocID="{EE640EDA-E982-4936-9FAD-7446936E8FB7}" presName="childText" presStyleLbl="conFgAcc1" presStyleIdx="3" presStyleCnt="5">
        <dgm:presLayoutVars>
          <dgm:bulletEnabled val="1"/>
        </dgm:presLayoutVars>
      </dgm:prSet>
      <dgm:spPr/>
    </dgm:pt>
    <dgm:pt modelId="{BB3D5109-9DF9-4686-A36A-E6D7716BD818}" type="pres">
      <dgm:prSet presAssocID="{4C31E04A-B039-4354-B0F2-72E8BE3D4724}" presName="spaceBetweenRectangles" presStyleCnt="0"/>
      <dgm:spPr/>
    </dgm:pt>
    <dgm:pt modelId="{934469D1-B21F-45F8-9A9E-B3D102AD666E}" type="pres">
      <dgm:prSet presAssocID="{9F46BDF9-3ADE-4743-9245-5944520B172F}" presName="parentLin" presStyleCnt="0"/>
      <dgm:spPr/>
    </dgm:pt>
    <dgm:pt modelId="{A28E1D9B-F428-4FA2-A773-92869AF9D540}" type="pres">
      <dgm:prSet presAssocID="{9F46BDF9-3ADE-4743-9245-5944520B172F}" presName="parentLeftMargin" presStyleLbl="node1" presStyleIdx="3" presStyleCnt="5"/>
      <dgm:spPr/>
    </dgm:pt>
    <dgm:pt modelId="{BDE2B7FF-1F1D-4B21-B174-BEEE472C1780}" type="pres">
      <dgm:prSet presAssocID="{9F46BDF9-3ADE-4743-9245-5944520B172F}" presName="parentText" presStyleLbl="node1" presStyleIdx="4" presStyleCnt="5">
        <dgm:presLayoutVars>
          <dgm:chMax val="0"/>
          <dgm:bulletEnabled val="1"/>
        </dgm:presLayoutVars>
      </dgm:prSet>
      <dgm:spPr/>
    </dgm:pt>
    <dgm:pt modelId="{323A7938-860E-4C26-A985-66BCEEF27028}" type="pres">
      <dgm:prSet presAssocID="{9F46BDF9-3ADE-4743-9245-5944520B172F}" presName="negativeSpace" presStyleCnt="0"/>
      <dgm:spPr/>
    </dgm:pt>
    <dgm:pt modelId="{1D1B961B-7B0A-4418-8612-C18F647CBE8D}" type="pres">
      <dgm:prSet presAssocID="{9F46BDF9-3ADE-4743-9245-5944520B172F}" presName="childText" presStyleLbl="conFgAcc1" presStyleIdx="4" presStyleCnt="5">
        <dgm:presLayoutVars>
          <dgm:bulletEnabled val="1"/>
        </dgm:presLayoutVars>
      </dgm:prSet>
      <dgm:spPr/>
    </dgm:pt>
  </dgm:ptLst>
  <dgm:cxnLst>
    <dgm:cxn modelId="{90FBC00E-9BE8-45CD-A330-1B99C60C43DA}" srcId="{28086B19-B22C-4CCA-95D4-3D3BB227A5BB}" destId="{5058D13A-974A-44E3-95D8-32833150BD70}" srcOrd="2" destOrd="0" parTransId="{305747EB-74CB-42DE-B4E7-2429DA9E8A32}" sibTransId="{EDD1892B-7597-4648-9EE9-4332260D068C}"/>
    <dgm:cxn modelId="{FBB99065-C173-4A3D-9FF4-4E524360EC7F}" type="presOf" srcId="{9F46BDF9-3ADE-4743-9245-5944520B172F}" destId="{BDE2B7FF-1F1D-4B21-B174-BEEE472C1780}" srcOrd="1" destOrd="0" presId="urn:microsoft.com/office/officeart/2005/8/layout/list1"/>
    <dgm:cxn modelId="{5CF6E546-6723-456B-822F-ACA33644BEB9}" type="presOf" srcId="{9F46BDF9-3ADE-4743-9245-5944520B172F}" destId="{A28E1D9B-F428-4FA2-A773-92869AF9D540}" srcOrd="0" destOrd="0" presId="urn:microsoft.com/office/officeart/2005/8/layout/list1"/>
    <dgm:cxn modelId="{698FE24A-6D3A-4D61-9123-73698D6B668C}" type="presOf" srcId="{5058D13A-974A-44E3-95D8-32833150BD70}" destId="{030B9404-E982-411D-AC91-AC0C61D506B8}" srcOrd="0" destOrd="0" presId="urn:microsoft.com/office/officeart/2005/8/layout/list1"/>
    <dgm:cxn modelId="{D7016F52-998C-44DB-BA35-489EBC6EA8D9}" srcId="{28086B19-B22C-4CCA-95D4-3D3BB227A5BB}" destId="{BEAA231B-25DB-4EAE-831A-DABFBC4E6392}" srcOrd="1" destOrd="0" parTransId="{61B33A1A-0CDF-4A4D-B331-B4B0AB1D2937}" sibTransId="{429C23DA-DE94-4D54-B09E-0254D847A441}"/>
    <dgm:cxn modelId="{A3446673-A736-420D-8049-D4893F7F35E2}" type="presOf" srcId="{BEAA231B-25DB-4EAE-831A-DABFBC4E6392}" destId="{DE16C3CD-F0F7-4919-AC9F-E7B76B00D1CD}" srcOrd="1" destOrd="0" presId="urn:microsoft.com/office/officeart/2005/8/layout/list1"/>
    <dgm:cxn modelId="{94AEB758-6044-432E-9EA4-856AB76F13E7}" type="presOf" srcId="{EE640EDA-E982-4936-9FAD-7446936E8FB7}" destId="{C89CD90A-17CD-43C6-A145-E776C77FABDE}" srcOrd="1" destOrd="0" presId="urn:microsoft.com/office/officeart/2005/8/layout/list1"/>
    <dgm:cxn modelId="{70AFC583-775B-4F20-9B77-588F2915B396}" type="presOf" srcId="{5058D13A-974A-44E3-95D8-32833150BD70}" destId="{F5A5850C-D96D-4E52-B824-650F206E8722}" srcOrd="1" destOrd="0" presId="urn:microsoft.com/office/officeart/2005/8/layout/list1"/>
    <dgm:cxn modelId="{F1F31490-9A7F-4385-A0A8-69E66B4B4E35}" type="presOf" srcId="{28086B19-B22C-4CCA-95D4-3D3BB227A5BB}" destId="{D5814D6F-6D72-4F9A-837D-6AD96EC5384D}" srcOrd="0" destOrd="0" presId="urn:microsoft.com/office/officeart/2005/8/layout/list1"/>
    <dgm:cxn modelId="{774C3C91-BBCA-40C6-A9FB-F28FF08CF609}" type="presOf" srcId="{A9DDA497-EFE6-44C5-AAC5-E800DD3B8FA4}" destId="{894637C0-C5B7-472A-896A-95DD7EDB4185}" srcOrd="0" destOrd="0" presId="urn:microsoft.com/office/officeart/2005/8/layout/list1"/>
    <dgm:cxn modelId="{3E55009C-034C-443B-BF51-DB54D37E2952}" srcId="{28086B19-B22C-4CCA-95D4-3D3BB227A5BB}" destId="{A9DDA497-EFE6-44C5-AAC5-E800DD3B8FA4}" srcOrd="0" destOrd="0" parTransId="{3549BBEF-60AB-4873-A71D-9A303D15154B}" sibTransId="{C5349144-8709-4D96-9132-28C6B75A1F57}"/>
    <dgm:cxn modelId="{5A217EC3-193B-482D-9618-3C1562B4DEEA}" type="presOf" srcId="{BEAA231B-25DB-4EAE-831A-DABFBC4E6392}" destId="{B961AF3B-41C1-476A-807A-453196B77B19}" srcOrd="0" destOrd="0" presId="urn:microsoft.com/office/officeart/2005/8/layout/list1"/>
    <dgm:cxn modelId="{7F10CBCC-3B33-4CBD-8213-05A0CE7B804D}" type="presOf" srcId="{A9DDA497-EFE6-44C5-AAC5-E800DD3B8FA4}" destId="{C9ACD2B2-39B6-489E-AE82-FFBEF993E02B}" srcOrd="1" destOrd="0" presId="urn:microsoft.com/office/officeart/2005/8/layout/list1"/>
    <dgm:cxn modelId="{291133DD-B235-46BE-BE1E-36636FBFF10D}" srcId="{28086B19-B22C-4CCA-95D4-3D3BB227A5BB}" destId="{9F46BDF9-3ADE-4743-9245-5944520B172F}" srcOrd="4" destOrd="0" parTransId="{91F4E722-26A5-4B03-9178-C408EE0E489F}" sibTransId="{39C20A0D-6D9D-4D35-A91F-E9E9A4C6404E}"/>
    <dgm:cxn modelId="{13DC53DD-9BA9-4EEE-A68E-3569F63BC627}" type="presOf" srcId="{EE640EDA-E982-4936-9FAD-7446936E8FB7}" destId="{EA4CC562-A5CA-4C29-A188-AD91B713FB12}" srcOrd="0" destOrd="0" presId="urn:microsoft.com/office/officeart/2005/8/layout/list1"/>
    <dgm:cxn modelId="{EDCC59E8-57FA-4947-A7BA-14DFC231F901}" srcId="{28086B19-B22C-4CCA-95D4-3D3BB227A5BB}" destId="{EE640EDA-E982-4936-9FAD-7446936E8FB7}" srcOrd="3" destOrd="0" parTransId="{99B3D643-D57D-4F1E-8EE8-9CFC3CCE1989}" sibTransId="{4C31E04A-B039-4354-B0F2-72E8BE3D4724}"/>
    <dgm:cxn modelId="{F5312384-3F6C-441C-8FAB-74EB7EFD7877}" type="presParOf" srcId="{D5814D6F-6D72-4F9A-837D-6AD96EC5384D}" destId="{1F5FC3D4-4FF2-4304-BC00-B2EF44BF0C24}" srcOrd="0" destOrd="0" presId="urn:microsoft.com/office/officeart/2005/8/layout/list1"/>
    <dgm:cxn modelId="{48A2CEAE-A7AF-42F4-A401-88E708E8A8C4}" type="presParOf" srcId="{1F5FC3D4-4FF2-4304-BC00-B2EF44BF0C24}" destId="{894637C0-C5B7-472A-896A-95DD7EDB4185}" srcOrd="0" destOrd="0" presId="urn:microsoft.com/office/officeart/2005/8/layout/list1"/>
    <dgm:cxn modelId="{189442B8-A006-4AE7-B7DE-7DB267DAD74B}" type="presParOf" srcId="{1F5FC3D4-4FF2-4304-BC00-B2EF44BF0C24}" destId="{C9ACD2B2-39B6-489E-AE82-FFBEF993E02B}" srcOrd="1" destOrd="0" presId="urn:microsoft.com/office/officeart/2005/8/layout/list1"/>
    <dgm:cxn modelId="{16E7D877-3003-434C-A64A-D90DB35E1782}" type="presParOf" srcId="{D5814D6F-6D72-4F9A-837D-6AD96EC5384D}" destId="{8555F7ED-7816-4B62-83BB-54CC081F1533}" srcOrd="1" destOrd="0" presId="urn:microsoft.com/office/officeart/2005/8/layout/list1"/>
    <dgm:cxn modelId="{82BCAC48-CE0E-4ADB-A00D-1270920635A1}" type="presParOf" srcId="{D5814D6F-6D72-4F9A-837D-6AD96EC5384D}" destId="{00432382-662E-41BA-ABEA-4EFC16CA0F4B}" srcOrd="2" destOrd="0" presId="urn:microsoft.com/office/officeart/2005/8/layout/list1"/>
    <dgm:cxn modelId="{062D170C-1BF8-4E42-949E-8FD4B963F726}" type="presParOf" srcId="{D5814D6F-6D72-4F9A-837D-6AD96EC5384D}" destId="{543C1227-D4A0-4268-BC44-4E45FCEA6EB2}" srcOrd="3" destOrd="0" presId="urn:microsoft.com/office/officeart/2005/8/layout/list1"/>
    <dgm:cxn modelId="{B65D7DE5-F316-4705-8B73-4ED7BD1BF90C}" type="presParOf" srcId="{D5814D6F-6D72-4F9A-837D-6AD96EC5384D}" destId="{DAD96212-2596-43BA-95EA-EE68A4E99591}" srcOrd="4" destOrd="0" presId="urn:microsoft.com/office/officeart/2005/8/layout/list1"/>
    <dgm:cxn modelId="{A8211A17-57D7-4F49-B674-CCA0DFA0876D}" type="presParOf" srcId="{DAD96212-2596-43BA-95EA-EE68A4E99591}" destId="{B961AF3B-41C1-476A-807A-453196B77B19}" srcOrd="0" destOrd="0" presId="urn:microsoft.com/office/officeart/2005/8/layout/list1"/>
    <dgm:cxn modelId="{BBD8BCAD-2533-415B-B00D-C9F516A528F4}" type="presParOf" srcId="{DAD96212-2596-43BA-95EA-EE68A4E99591}" destId="{DE16C3CD-F0F7-4919-AC9F-E7B76B00D1CD}" srcOrd="1" destOrd="0" presId="urn:microsoft.com/office/officeart/2005/8/layout/list1"/>
    <dgm:cxn modelId="{8D5984E7-A1F8-4606-958A-A10A990A33F6}" type="presParOf" srcId="{D5814D6F-6D72-4F9A-837D-6AD96EC5384D}" destId="{8C331D86-33E5-405E-A40F-598F29368115}" srcOrd="5" destOrd="0" presId="urn:microsoft.com/office/officeart/2005/8/layout/list1"/>
    <dgm:cxn modelId="{F2F07810-1D33-4CDA-8422-86A77A99C34C}" type="presParOf" srcId="{D5814D6F-6D72-4F9A-837D-6AD96EC5384D}" destId="{673A489E-86A9-40B0-8200-76CEA922A6F5}" srcOrd="6" destOrd="0" presId="urn:microsoft.com/office/officeart/2005/8/layout/list1"/>
    <dgm:cxn modelId="{EDBC608D-C89F-4083-BB10-463D64823B39}" type="presParOf" srcId="{D5814D6F-6D72-4F9A-837D-6AD96EC5384D}" destId="{55ECB4C8-88AF-4177-BC2D-9AD13EDD7B3B}" srcOrd="7" destOrd="0" presId="urn:microsoft.com/office/officeart/2005/8/layout/list1"/>
    <dgm:cxn modelId="{9DD20F92-CBFC-4A6D-834B-1A0A30DF28B1}" type="presParOf" srcId="{D5814D6F-6D72-4F9A-837D-6AD96EC5384D}" destId="{5D0FB2E1-C86C-4894-AD5B-E13602FF5371}" srcOrd="8" destOrd="0" presId="urn:microsoft.com/office/officeart/2005/8/layout/list1"/>
    <dgm:cxn modelId="{455C86BF-E1BA-461D-8908-2786B2523490}" type="presParOf" srcId="{5D0FB2E1-C86C-4894-AD5B-E13602FF5371}" destId="{030B9404-E982-411D-AC91-AC0C61D506B8}" srcOrd="0" destOrd="0" presId="urn:microsoft.com/office/officeart/2005/8/layout/list1"/>
    <dgm:cxn modelId="{62369C02-FE15-4B2C-B9A3-A13E201C1769}" type="presParOf" srcId="{5D0FB2E1-C86C-4894-AD5B-E13602FF5371}" destId="{F5A5850C-D96D-4E52-B824-650F206E8722}" srcOrd="1" destOrd="0" presId="urn:microsoft.com/office/officeart/2005/8/layout/list1"/>
    <dgm:cxn modelId="{9DDA390E-9DB6-413A-9BD3-EA8ECEFBC1D7}" type="presParOf" srcId="{D5814D6F-6D72-4F9A-837D-6AD96EC5384D}" destId="{0C04F66A-AD45-4556-81AA-EB7B6AC5E06C}" srcOrd="9" destOrd="0" presId="urn:microsoft.com/office/officeart/2005/8/layout/list1"/>
    <dgm:cxn modelId="{F8FC046C-4315-482F-8421-5CA3B514E353}" type="presParOf" srcId="{D5814D6F-6D72-4F9A-837D-6AD96EC5384D}" destId="{E4941722-8A87-4541-8B9A-97982BE4A4A5}" srcOrd="10" destOrd="0" presId="urn:microsoft.com/office/officeart/2005/8/layout/list1"/>
    <dgm:cxn modelId="{64E4D3BF-3CA3-4F05-803E-18D69E194212}" type="presParOf" srcId="{D5814D6F-6D72-4F9A-837D-6AD96EC5384D}" destId="{9EDB4556-A3F8-4AD5-B95B-6E995BAFA3C6}" srcOrd="11" destOrd="0" presId="urn:microsoft.com/office/officeart/2005/8/layout/list1"/>
    <dgm:cxn modelId="{E1ADB4A5-B369-4AB6-892E-F2AE689D8ED2}" type="presParOf" srcId="{D5814D6F-6D72-4F9A-837D-6AD96EC5384D}" destId="{FF167562-CD8E-4C8A-A43B-F185AFD621F9}" srcOrd="12" destOrd="0" presId="urn:microsoft.com/office/officeart/2005/8/layout/list1"/>
    <dgm:cxn modelId="{2C2403F7-4BCC-4F45-BC52-E29274E3E9E7}" type="presParOf" srcId="{FF167562-CD8E-4C8A-A43B-F185AFD621F9}" destId="{EA4CC562-A5CA-4C29-A188-AD91B713FB12}" srcOrd="0" destOrd="0" presId="urn:microsoft.com/office/officeart/2005/8/layout/list1"/>
    <dgm:cxn modelId="{832326D1-7ABC-4A80-89E9-F4338A383543}" type="presParOf" srcId="{FF167562-CD8E-4C8A-A43B-F185AFD621F9}" destId="{C89CD90A-17CD-43C6-A145-E776C77FABDE}" srcOrd="1" destOrd="0" presId="urn:microsoft.com/office/officeart/2005/8/layout/list1"/>
    <dgm:cxn modelId="{04505EA7-519E-4310-BA6F-D75404E221F3}" type="presParOf" srcId="{D5814D6F-6D72-4F9A-837D-6AD96EC5384D}" destId="{DD710B1E-56F8-4FBD-A884-2345551710E2}" srcOrd="13" destOrd="0" presId="urn:microsoft.com/office/officeart/2005/8/layout/list1"/>
    <dgm:cxn modelId="{B76A9742-C0F8-443D-B70E-17F49BEFA777}" type="presParOf" srcId="{D5814D6F-6D72-4F9A-837D-6AD96EC5384D}" destId="{C713AFBD-988F-4ABC-9D1D-57FE38F4B7B1}" srcOrd="14" destOrd="0" presId="urn:microsoft.com/office/officeart/2005/8/layout/list1"/>
    <dgm:cxn modelId="{270DEECD-0B90-43B9-81CF-7CAD416194EC}" type="presParOf" srcId="{D5814D6F-6D72-4F9A-837D-6AD96EC5384D}" destId="{BB3D5109-9DF9-4686-A36A-E6D7716BD818}" srcOrd="15" destOrd="0" presId="urn:microsoft.com/office/officeart/2005/8/layout/list1"/>
    <dgm:cxn modelId="{EFCF646B-D1F5-47C7-AA88-BDE57438A71E}" type="presParOf" srcId="{D5814D6F-6D72-4F9A-837D-6AD96EC5384D}" destId="{934469D1-B21F-45F8-9A9E-B3D102AD666E}" srcOrd="16" destOrd="0" presId="urn:microsoft.com/office/officeart/2005/8/layout/list1"/>
    <dgm:cxn modelId="{B04288E7-3BF4-487F-9E7C-35B6527B1F23}" type="presParOf" srcId="{934469D1-B21F-45F8-9A9E-B3D102AD666E}" destId="{A28E1D9B-F428-4FA2-A773-92869AF9D540}" srcOrd="0" destOrd="0" presId="urn:microsoft.com/office/officeart/2005/8/layout/list1"/>
    <dgm:cxn modelId="{57A96C9C-744C-4395-B546-E5AB2672BF65}" type="presParOf" srcId="{934469D1-B21F-45F8-9A9E-B3D102AD666E}" destId="{BDE2B7FF-1F1D-4B21-B174-BEEE472C1780}" srcOrd="1" destOrd="0" presId="urn:microsoft.com/office/officeart/2005/8/layout/list1"/>
    <dgm:cxn modelId="{ED112F8D-4250-4C84-A943-DF4A8376C3DC}" type="presParOf" srcId="{D5814D6F-6D72-4F9A-837D-6AD96EC5384D}" destId="{323A7938-860E-4C26-A985-66BCEEF27028}" srcOrd="17" destOrd="0" presId="urn:microsoft.com/office/officeart/2005/8/layout/list1"/>
    <dgm:cxn modelId="{ADDE80E9-DAE0-4941-B0A5-897B3D2C5567}" type="presParOf" srcId="{D5814D6F-6D72-4F9A-837D-6AD96EC5384D}" destId="{1D1B961B-7B0A-4418-8612-C18F647CBE8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3D73B5-E65B-4563-831F-6E0509342BF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IN"/>
        </a:p>
      </dgm:t>
    </dgm:pt>
    <dgm:pt modelId="{9F03D05B-7C32-42B4-9941-1D7C8D969B4B}">
      <dgm:prSet phldrT="[Text]"/>
      <dgm:spPr/>
      <dgm:t>
        <a:bodyPr/>
        <a:lstStyle/>
        <a:p>
          <a:pPr>
            <a:lnSpc>
              <a:spcPct val="100000"/>
            </a:lnSpc>
          </a:pPr>
          <a:r>
            <a:rPr lang="en-IN" dirty="0"/>
            <a:t>Articles are working from Home. (Need Partly to access Tally)</a:t>
          </a:r>
        </a:p>
      </dgm:t>
    </dgm:pt>
    <dgm:pt modelId="{D3D318BA-2975-45CB-84D9-BBF197E28C90}" type="parTrans" cxnId="{1FFC9905-A704-4C6E-8D04-2EF24F36F706}">
      <dgm:prSet/>
      <dgm:spPr/>
      <dgm:t>
        <a:bodyPr/>
        <a:lstStyle/>
        <a:p>
          <a:endParaRPr lang="en-IN"/>
        </a:p>
      </dgm:t>
    </dgm:pt>
    <dgm:pt modelId="{C83C90F4-6159-4DDD-AF07-0DAC63FB1EBA}" type="sibTrans" cxnId="{1FFC9905-A704-4C6E-8D04-2EF24F36F706}">
      <dgm:prSet/>
      <dgm:spPr/>
      <dgm:t>
        <a:bodyPr/>
        <a:lstStyle/>
        <a:p>
          <a:pPr>
            <a:lnSpc>
              <a:spcPct val="100000"/>
            </a:lnSpc>
          </a:pPr>
          <a:endParaRPr lang="en-IN"/>
        </a:p>
      </dgm:t>
    </dgm:pt>
    <dgm:pt modelId="{2EF676A1-E5C6-4E49-BDCD-B25B2991C5ED}">
      <dgm:prSet phldrT="[Text]"/>
      <dgm:spPr/>
      <dgm:t>
        <a:bodyPr/>
        <a:lstStyle/>
        <a:p>
          <a:pPr>
            <a:lnSpc>
              <a:spcPct val="100000"/>
            </a:lnSpc>
          </a:pPr>
          <a:r>
            <a:rPr lang="en-IN" dirty="0"/>
            <a:t>Clients accountant want to clarify a doubt with article or his CA</a:t>
          </a:r>
        </a:p>
      </dgm:t>
    </dgm:pt>
    <dgm:pt modelId="{3A4FE24A-143A-4CCD-AB1E-2F1176415205}" type="parTrans" cxnId="{708BC350-0BD4-4DEA-A9B8-AA6476880810}">
      <dgm:prSet/>
      <dgm:spPr/>
      <dgm:t>
        <a:bodyPr/>
        <a:lstStyle/>
        <a:p>
          <a:endParaRPr lang="en-IN"/>
        </a:p>
      </dgm:t>
    </dgm:pt>
    <dgm:pt modelId="{693BACDE-EEC1-49F6-B554-2DFD4ED9A693}" type="sibTrans" cxnId="{708BC350-0BD4-4DEA-A9B8-AA6476880810}">
      <dgm:prSet/>
      <dgm:spPr/>
      <dgm:t>
        <a:bodyPr/>
        <a:lstStyle/>
        <a:p>
          <a:pPr>
            <a:lnSpc>
              <a:spcPct val="100000"/>
            </a:lnSpc>
          </a:pPr>
          <a:endParaRPr lang="en-IN"/>
        </a:p>
      </dgm:t>
    </dgm:pt>
    <dgm:pt modelId="{36742729-8F7E-4690-9807-F19E941B108E}">
      <dgm:prSet phldrT="[Text]"/>
      <dgm:spPr/>
      <dgm:t>
        <a:bodyPr/>
        <a:lstStyle/>
        <a:p>
          <a:pPr>
            <a:lnSpc>
              <a:spcPct val="100000"/>
            </a:lnSpc>
          </a:pPr>
          <a:r>
            <a:rPr lang="en-IN" dirty="0"/>
            <a:t>Articles/CA want to make notes when traveling on vouchers</a:t>
          </a:r>
        </a:p>
      </dgm:t>
    </dgm:pt>
    <dgm:pt modelId="{6D1BEF41-9827-499B-96FF-BACBF255CFD9}" type="parTrans" cxnId="{16816871-35A8-4F85-A6CD-0A12AC6B37A6}">
      <dgm:prSet/>
      <dgm:spPr/>
      <dgm:t>
        <a:bodyPr/>
        <a:lstStyle/>
        <a:p>
          <a:endParaRPr lang="en-IN"/>
        </a:p>
      </dgm:t>
    </dgm:pt>
    <dgm:pt modelId="{F8CD0B45-B053-47E9-BF1C-8C836616B64F}" type="sibTrans" cxnId="{16816871-35A8-4F85-A6CD-0A12AC6B37A6}">
      <dgm:prSet/>
      <dgm:spPr/>
      <dgm:t>
        <a:bodyPr/>
        <a:lstStyle/>
        <a:p>
          <a:pPr>
            <a:lnSpc>
              <a:spcPct val="100000"/>
            </a:lnSpc>
          </a:pPr>
          <a:endParaRPr lang="en-IN"/>
        </a:p>
      </dgm:t>
    </dgm:pt>
    <dgm:pt modelId="{723868D7-FED3-4229-B125-AD07A78A0034}">
      <dgm:prSet/>
      <dgm:spPr/>
      <dgm:t>
        <a:bodyPr/>
        <a:lstStyle/>
        <a:p>
          <a:pPr>
            <a:lnSpc>
              <a:spcPct val="100000"/>
            </a:lnSpc>
          </a:pPr>
          <a:r>
            <a:rPr lang="en-IN" dirty="0"/>
            <a:t>Occasionally need staff to co-ordinate from home in emergency. Generally a LAN environment</a:t>
          </a:r>
        </a:p>
      </dgm:t>
    </dgm:pt>
    <dgm:pt modelId="{CFA9B6EF-CFC6-4ECA-9E2C-8B1E08A6D0F7}" type="parTrans" cxnId="{9B9D8C57-7391-45EF-90EF-B80515D04846}">
      <dgm:prSet/>
      <dgm:spPr/>
      <dgm:t>
        <a:bodyPr/>
        <a:lstStyle/>
        <a:p>
          <a:endParaRPr lang="en-IN"/>
        </a:p>
      </dgm:t>
    </dgm:pt>
    <dgm:pt modelId="{1039E698-E33A-4EDC-97B1-0D14FE83EF0D}" type="sibTrans" cxnId="{9B9D8C57-7391-45EF-90EF-B80515D04846}">
      <dgm:prSet/>
      <dgm:spPr/>
      <dgm:t>
        <a:bodyPr/>
        <a:lstStyle/>
        <a:p>
          <a:endParaRPr lang="en-IN"/>
        </a:p>
      </dgm:t>
    </dgm:pt>
    <dgm:pt modelId="{63535AB2-4C58-4C5E-A32D-9B8E7FCCF5D0}">
      <dgm:prSet/>
      <dgm:spPr/>
      <dgm:t>
        <a:bodyPr/>
        <a:lstStyle/>
        <a:p>
          <a:r>
            <a:rPr lang="en-IN" dirty="0"/>
            <a:t>Rare scenario, need staff/client to make an entry and he doesn’t have access to Tally at home</a:t>
          </a:r>
        </a:p>
      </dgm:t>
    </dgm:pt>
    <dgm:pt modelId="{75CE5AF7-4995-4631-A1F9-BAC41C0A552F}" type="parTrans" cxnId="{5E49530B-C844-456E-8135-8DCCF4A77EE7}">
      <dgm:prSet/>
      <dgm:spPr/>
      <dgm:t>
        <a:bodyPr/>
        <a:lstStyle/>
        <a:p>
          <a:endParaRPr lang="en-IN"/>
        </a:p>
      </dgm:t>
    </dgm:pt>
    <dgm:pt modelId="{BC100EE9-3CBD-4787-BEB9-0ECE4A5D0CB1}" type="sibTrans" cxnId="{5E49530B-C844-456E-8135-8DCCF4A77EE7}">
      <dgm:prSet/>
      <dgm:spPr/>
      <dgm:t>
        <a:bodyPr/>
        <a:lstStyle/>
        <a:p>
          <a:endParaRPr lang="en-IN"/>
        </a:p>
      </dgm:t>
    </dgm:pt>
    <dgm:pt modelId="{73C56C68-8B75-43DA-868B-EF34FABE2C18}" type="pres">
      <dgm:prSet presAssocID="{4C3D73B5-E65B-4563-831F-6E0509342BF5}" presName="linear" presStyleCnt="0">
        <dgm:presLayoutVars>
          <dgm:dir/>
          <dgm:animLvl val="lvl"/>
          <dgm:resizeHandles val="exact"/>
        </dgm:presLayoutVars>
      </dgm:prSet>
      <dgm:spPr/>
    </dgm:pt>
    <dgm:pt modelId="{475D8DFA-6ED4-4072-A895-C9FE4B7729F1}" type="pres">
      <dgm:prSet presAssocID="{9F03D05B-7C32-42B4-9941-1D7C8D969B4B}" presName="parentLin" presStyleCnt="0"/>
      <dgm:spPr/>
    </dgm:pt>
    <dgm:pt modelId="{378EBA91-EED0-4B0F-B296-2123204C99F1}" type="pres">
      <dgm:prSet presAssocID="{9F03D05B-7C32-42B4-9941-1D7C8D969B4B}" presName="parentLeftMargin" presStyleLbl="node1" presStyleIdx="0" presStyleCnt="5"/>
      <dgm:spPr/>
    </dgm:pt>
    <dgm:pt modelId="{3C06030F-4F86-44C9-AB34-FBA800C866F3}" type="pres">
      <dgm:prSet presAssocID="{9F03D05B-7C32-42B4-9941-1D7C8D969B4B}" presName="parentText" presStyleLbl="node1" presStyleIdx="0" presStyleCnt="5">
        <dgm:presLayoutVars>
          <dgm:chMax val="0"/>
          <dgm:bulletEnabled val="1"/>
        </dgm:presLayoutVars>
      </dgm:prSet>
      <dgm:spPr/>
    </dgm:pt>
    <dgm:pt modelId="{3DAB0366-754D-48DF-A041-0BB3EEFEAFCB}" type="pres">
      <dgm:prSet presAssocID="{9F03D05B-7C32-42B4-9941-1D7C8D969B4B}" presName="negativeSpace" presStyleCnt="0"/>
      <dgm:spPr/>
    </dgm:pt>
    <dgm:pt modelId="{D6FD2D81-EEEC-4FBC-95FA-471E65BC7684}" type="pres">
      <dgm:prSet presAssocID="{9F03D05B-7C32-42B4-9941-1D7C8D969B4B}" presName="childText" presStyleLbl="conFgAcc1" presStyleIdx="0" presStyleCnt="5">
        <dgm:presLayoutVars>
          <dgm:bulletEnabled val="1"/>
        </dgm:presLayoutVars>
      </dgm:prSet>
      <dgm:spPr/>
    </dgm:pt>
    <dgm:pt modelId="{7B422B7B-2D73-4956-9B37-96BD03C771BA}" type="pres">
      <dgm:prSet presAssocID="{C83C90F4-6159-4DDD-AF07-0DAC63FB1EBA}" presName="spaceBetweenRectangles" presStyleCnt="0"/>
      <dgm:spPr/>
    </dgm:pt>
    <dgm:pt modelId="{C3379C83-4629-461A-BB45-EB79B1B1DE59}" type="pres">
      <dgm:prSet presAssocID="{2EF676A1-E5C6-4E49-BDCD-B25B2991C5ED}" presName="parentLin" presStyleCnt="0"/>
      <dgm:spPr/>
    </dgm:pt>
    <dgm:pt modelId="{94FD525F-9D54-4175-8FFB-A01DC5080967}" type="pres">
      <dgm:prSet presAssocID="{2EF676A1-E5C6-4E49-BDCD-B25B2991C5ED}" presName="parentLeftMargin" presStyleLbl="node1" presStyleIdx="0" presStyleCnt="5"/>
      <dgm:spPr/>
    </dgm:pt>
    <dgm:pt modelId="{B9D8A788-0FC0-42D5-93D2-183031BA0F2D}" type="pres">
      <dgm:prSet presAssocID="{2EF676A1-E5C6-4E49-BDCD-B25B2991C5ED}" presName="parentText" presStyleLbl="node1" presStyleIdx="1" presStyleCnt="5">
        <dgm:presLayoutVars>
          <dgm:chMax val="0"/>
          <dgm:bulletEnabled val="1"/>
        </dgm:presLayoutVars>
      </dgm:prSet>
      <dgm:spPr/>
    </dgm:pt>
    <dgm:pt modelId="{55DC9AB0-D47D-48AC-967A-870582CD557D}" type="pres">
      <dgm:prSet presAssocID="{2EF676A1-E5C6-4E49-BDCD-B25B2991C5ED}" presName="negativeSpace" presStyleCnt="0"/>
      <dgm:spPr/>
    </dgm:pt>
    <dgm:pt modelId="{5078761D-3AE7-4DFA-8C0C-D84652137C3F}" type="pres">
      <dgm:prSet presAssocID="{2EF676A1-E5C6-4E49-BDCD-B25B2991C5ED}" presName="childText" presStyleLbl="conFgAcc1" presStyleIdx="1" presStyleCnt="5">
        <dgm:presLayoutVars>
          <dgm:bulletEnabled val="1"/>
        </dgm:presLayoutVars>
      </dgm:prSet>
      <dgm:spPr/>
    </dgm:pt>
    <dgm:pt modelId="{6ED4DBA2-CCD7-4D95-89ED-CDD5706713BA}" type="pres">
      <dgm:prSet presAssocID="{693BACDE-EEC1-49F6-B554-2DFD4ED9A693}" presName="spaceBetweenRectangles" presStyleCnt="0"/>
      <dgm:spPr/>
    </dgm:pt>
    <dgm:pt modelId="{39E2CAD9-A1EF-4830-BFC0-EDD73D9BF1CD}" type="pres">
      <dgm:prSet presAssocID="{36742729-8F7E-4690-9807-F19E941B108E}" presName="parentLin" presStyleCnt="0"/>
      <dgm:spPr/>
    </dgm:pt>
    <dgm:pt modelId="{AEDBD795-CACA-4E95-B2E2-6B4E21567DA8}" type="pres">
      <dgm:prSet presAssocID="{36742729-8F7E-4690-9807-F19E941B108E}" presName="parentLeftMargin" presStyleLbl="node1" presStyleIdx="1" presStyleCnt="5"/>
      <dgm:spPr/>
    </dgm:pt>
    <dgm:pt modelId="{362CB46B-1A7B-4A4E-8294-D662F7A2D118}" type="pres">
      <dgm:prSet presAssocID="{36742729-8F7E-4690-9807-F19E941B108E}" presName="parentText" presStyleLbl="node1" presStyleIdx="2" presStyleCnt="5">
        <dgm:presLayoutVars>
          <dgm:chMax val="0"/>
          <dgm:bulletEnabled val="1"/>
        </dgm:presLayoutVars>
      </dgm:prSet>
      <dgm:spPr/>
    </dgm:pt>
    <dgm:pt modelId="{889C0FB8-9B9F-41C2-95C1-56936E4B69F2}" type="pres">
      <dgm:prSet presAssocID="{36742729-8F7E-4690-9807-F19E941B108E}" presName="negativeSpace" presStyleCnt="0"/>
      <dgm:spPr/>
    </dgm:pt>
    <dgm:pt modelId="{EDE984A7-910F-420A-8575-646EFE95F359}" type="pres">
      <dgm:prSet presAssocID="{36742729-8F7E-4690-9807-F19E941B108E}" presName="childText" presStyleLbl="conFgAcc1" presStyleIdx="2" presStyleCnt="5">
        <dgm:presLayoutVars>
          <dgm:bulletEnabled val="1"/>
        </dgm:presLayoutVars>
      </dgm:prSet>
      <dgm:spPr/>
    </dgm:pt>
    <dgm:pt modelId="{716DAC34-C410-4D13-8278-0DE9824948B2}" type="pres">
      <dgm:prSet presAssocID="{F8CD0B45-B053-47E9-BF1C-8C836616B64F}" presName="spaceBetweenRectangles" presStyleCnt="0"/>
      <dgm:spPr/>
    </dgm:pt>
    <dgm:pt modelId="{ECC6FE31-5E53-4DF9-8A73-373073918EA7}" type="pres">
      <dgm:prSet presAssocID="{723868D7-FED3-4229-B125-AD07A78A0034}" presName="parentLin" presStyleCnt="0"/>
      <dgm:spPr/>
    </dgm:pt>
    <dgm:pt modelId="{8D0A0DE6-0707-486B-BA3D-5242C72B2A3E}" type="pres">
      <dgm:prSet presAssocID="{723868D7-FED3-4229-B125-AD07A78A0034}" presName="parentLeftMargin" presStyleLbl="node1" presStyleIdx="2" presStyleCnt="5"/>
      <dgm:spPr/>
    </dgm:pt>
    <dgm:pt modelId="{0E15EE19-9564-4624-80C6-72F64918F2A8}" type="pres">
      <dgm:prSet presAssocID="{723868D7-FED3-4229-B125-AD07A78A0034}" presName="parentText" presStyleLbl="node1" presStyleIdx="3" presStyleCnt="5">
        <dgm:presLayoutVars>
          <dgm:chMax val="0"/>
          <dgm:bulletEnabled val="1"/>
        </dgm:presLayoutVars>
      </dgm:prSet>
      <dgm:spPr/>
    </dgm:pt>
    <dgm:pt modelId="{DB575939-CC65-483A-93B3-99C13B329D00}" type="pres">
      <dgm:prSet presAssocID="{723868D7-FED3-4229-B125-AD07A78A0034}" presName="negativeSpace" presStyleCnt="0"/>
      <dgm:spPr/>
    </dgm:pt>
    <dgm:pt modelId="{2B1A048A-1C3F-4420-89F9-05FAB121A12F}" type="pres">
      <dgm:prSet presAssocID="{723868D7-FED3-4229-B125-AD07A78A0034}" presName="childText" presStyleLbl="conFgAcc1" presStyleIdx="3" presStyleCnt="5">
        <dgm:presLayoutVars>
          <dgm:bulletEnabled val="1"/>
        </dgm:presLayoutVars>
      </dgm:prSet>
      <dgm:spPr/>
    </dgm:pt>
    <dgm:pt modelId="{7D4D5BD1-5D9F-4A93-92AF-A18F3A9D727C}" type="pres">
      <dgm:prSet presAssocID="{1039E698-E33A-4EDC-97B1-0D14FE83EF0D}" presName="spaceBetweenRectangles" presStyleCnt="0"/>
      <dgm:spPr/>
    </dgm:pt>
    <dgm:pt modelId="{E99C2487-3E86-4911-8FFF-918CE1CC7298}" type="pres">
      <dgm:prSet presAssocID="{63535AB2-4C58-4C5E-A32D-9B8E7FCCF5D0}" presName="parentLin" presStyleCnt="0"/>
      <dgm:spPr/>
    </dgm:pt>
    <dgm:pt modelId="{0113D84F-0FEC-450E-B621-896F97063E44}" type="pres">
      <dgm:prSet presAssocID="{63535AB2-4C58-4C5E-A32D-9B8E7FCCF5D0}" presName="parentLeftMargin" presStyleLbl="node1" presStyleIdx="3" presStyleCnt="5"/>
      <dgm:spPr/>
    </dgm:pt>
    <dgm:pt modelId="{E0D1C0A2-C2F1-4C29-BE16-532998D4E84A}" type="pres">
      <dgm:prSet presAssocID="{63535AB2-4C58-4C5E-A32D-9B8E7FCCF5D0}" presName="parentText" presStyleLbl="node1" presStyleIdx="4" presStyleCnt="5">
        <dgm:presLayoutVars>
          <dgm:chMax val="0"/>
          <dgm:bulletEnabled val="1"/>
        </dgm:presLayoutVars>
      </dgm:prSet>
      <dgm:spPr/>
    </dgm:pt>
    <dgm:pt modelId="{BC05161C-B322-4214-943E-C09F7744AB87}" type="pres">
      <dgm:prSet presAssocID="{63535AB2-4C58-4C5E-A32D-9B8E7FCCF5D0}" presName="negativeSpace" presStyleCnt="0"/>
      <dgm:spPr/>
    </dgm:pt>
    <dgm:pt modelId="{1C1F4057-057C-4909-A587-0B39A61B81BD}" type="pres">
      <dgm:prSet presAssocID="{63535AB2-4C58-4C5E-A32D-9B8E7FCCF5D0}" presName="childText" presStyleLbl="conFgAcc1" presStyleIdx="4" presStyleCnt="5">
        <dgm:presLayoutVars>
          <dgm:bulletEnabled val="1"/>
        </dgm:presLayoutVars>
      </dgm:prSet>
      <dgm:spPr/>
    </dgm:pt>
  </dgm:ptLst>
  <dgm:cxnLst>
    <dgm:cxn modelId="{1FFC9905-A704-4C6E-8D04-2EF24F36F706}" srcId="{4C3D73B5-E65B-4563-831F-6E0509342BF5}" destId="{9F03D05B-7C32-42B4-9941-1D7C8D969B4B}" srcOrd="0" destOrd="0" parTransId="{D3D318BA-2975-45CB-84D9-BBF197E28C90}" sibTransId="{C83C90F4-6159-4DDD-AF07-0DAC63FB1EBA}"/>
    <dgm:cxn modelId="{5E49530B-C844-456E-8135-8DCCF4A77EE7}" srcId="{4C3D73B5-E65B-4563-831F-6E0509342BF5}" destId="{63535AB2-4C58-4C5E-A32D-9B8E7FCCF5D0}" srcOrd="4" destOrd="0" parTransId="{75CE5AF7-4995-4631-A1F9-BAC41C0A552F}" sibTransId="{BC100EE9-3CBD-4787-BEB9-0ECE4A5D0CB1}"/>
    <dgm:cxn modelId="{B1F8FE5C-1F41-42FD-B4E8-C551C8CFA056}" type="presOf" srcId="{63535AB2-4C58-4C5E-A32D-9B8E7FCCF5D0}" destId="{E0D1C0A2-C2F1-4C29-BE16-532998D4E84A}" srcOrd="1" destOrd="0" presId="urn:microsoft.com/office/officeart/2005/8/layout/list1"/>
    <dgm:cxn modelId="{2F5F5242-3B7B-46E3-A97B-92F98B2ECC99}" type="presOf" srcId="{2EF676A1-E5C6-4E49-BDCD-B25B2991C5ED}" destId="{94FD525F-9D54-4175-8FFB-A01DC5080967}" srcOrd="0" destOrd="0" presId="urn:microsoft.com/office/officeart/2005/8/layout/list1"/>
    <dgm:cxn modelId="{708BC350-0BD4-4DEA-A9B8-AA6476880810}" srcId="{4C3D73B5-E65B-4563-831F-6E0509342BF5}" destId="{2EF676A1-E5C6-4E49-BDCD-B25B2991C5ED}" srcOrd="1" destOrd="0" parTransId="{3A4FE24A-143A-4CCD-AB1E-2F1176415205}" sibTransId="{693BACDE-EEC1-49F6-B554-2DFD4ED9A693}"/>
    <dgm:cxn modelId="{16816871-35A8-4F85-A6CD-0A12AC6B37A6}" srcId="{4C3D73B5-E65B-4563-831F-6E0509342BF5}" destId="{36742729-8F7E-4690-9807-F19E941B108E}" srcOrd="2" destOrd="0" parTransId="{6D1BEF41-9827-499B-96FF-BACBF255CFD9}" sibTransId="{F8CD0B45-B053-47E9-BF1C-8C836616B64F}"/>
    <dgm:cxn modelId="{9B9D8C57-7391-45EF-90EF-B80515D04846}" srcId="{4C3D73B5-E65B-4563-831F-6E0509342BF5}" destId="{723868D7-FED3-4229-B125-AD07A78A0034}" srcOrd="3" destOrd="0" parTransId="{CFA9B6EF-CFC6-4ECA-9E2C-8B1E08A6D0F7}" sibTransId="{1039E698-E33A-4EDC-97B1-0D14FE83EF0D}"/>
    <dgm:cxn modelId="{7E05C090-BE55-4D1E-9E2F-1B4F0747364A}" type="presOf" srcId="{723868D7-FED3-4229-B125-AD07A78A0034}" destId="{0E15EE19-9564-4624-80C6-72F64918F2A8}" srcOrd="1" destOrd="0" presId="urn:microsoft.com/office/officeart/2005/8/layout/list1"/>
    <dgm:cxn modelId="{64AA75AF-0661-420E-938A-4790FA87BCEB}" type="presOf" srcId="{723868D7-FED3-4229-B125-AD07A78A0034}" destId="{8D0A0DE6-0707-486B-BA3D-5242C72B2A3E}" srcOrd="0" destOrd="0" presId="urn:microsoft.com/office/officeart/2005/8/layout/list1"/>
    <dgm:cxn modelId="{F04DFDB4-EEB2-4FB0-9118-237BDF0F5629}" type="presOf" srcId="{9F03D05B-7C32-42B4-9941-1D7C8D969B4B}" destId="{378EBA91-EED0-4B0F-B296-2123204C99F1}" srcOrd="0" destOrd="0" presId="urn:microsoft.com/office/officeart/2005/8/layout/list1"/>
    <dgm:cxn modelId="{F07CA6C0-49D3-42FB-A409-926A9B62C8AC}" type="presOf" srcId="{9F03D05B-7C32-42B4-9941-1D7C8D969B4B}" destId="{3C06030F-4F86-44C9-AB34-FBA800C866F3}" srcOrd="1" destOrd="0" presId="urn:microsoft.com/office/officeart/2005/8/layout/list1"/>
    <dgm:cxn modelId="{2F1F19E2-2F69-45E0-A6F2-204D7F91BF74}" type="presOf" srcId="{4C3D73B5-E65B-4563-831F-6E0509342BF5}" destId="{73C56C68-8B75-43DA-868B-EF34FABE2C18}" srcOrd="0" destOrd="0" presId="urn:microsoft.com/office/officeart/2005/8/layout/list1"/>
    <dgm:cxn modelId="{C79171F1-3FF2-44AC-801E-3C63942ABCF8}" type="presOf" srcId="{36742729-8F7E-4690-9807-F19E941B108E}" destId="{362CB46B-1A7B-4A4E-8294-D662F7A2D118}" srcOrd="1" destOrd="0" presId="urn:microsoft.com/office/officeart/2005/8/layout/list1"/>
    <dgm:cxn modelId="{023908F7-5B3E-42F7-9BB0-C79ED0457DB3}" type="presOf" srcId="{2EF676A1-E5C6-4E49-BDCD-B25B2991C5ED}" destId="{B9D8A788-0FC0-42D5-93D2-183031BA0F2D}" srcOrd="1" destOrd="0" presId="urn:microsoft.com/office/officeart/2005/8/layout/list1"/>
    <dgm:cxn modelId="{CF3282FD-3311-436F-8A90-EC69601A5FA8}" type="presOf" srcId="{36742729-8F7E-4690-9807-F19E941B108E}" destId="{AEDBD795-CACA-4E95-B2E2-6B4E21567DA8}" srcOrd="0" destOrd="0" presId="urn:microsoft.com/office/officeart/2005/8/layout/list1"/>
    <dgm:cxn modelId="{A764EFFD-3D77-40C8-99A4-CDED1BDD8A2F}" type="presOf" srcId="{63535AB2-4C58-4C5E-A32D-9B8E7FCCF5D0}" destId="{0113D84F-0FEC-450E-B621-896F97063E44}" srcOrd="0" destOrd="0" presId="urn:microsoft.com/office/officeart/2005/8/layout/list1"/>
    <dgm:cxn modelId="{3A1661E0-008A-4308-BA06-9AEEB48B5979}" type="presParOf" srcId="{73C56C68-8B75-43DA-868B-EF34FABE2C18}" destId="{475D8DFA-6ED4-4072-A895-C9FE4B7729F1}" srcOrd="0" destOrd="0" presId="urn:microsoft.com/office/officeart/2005/8/layout/list1"/>
    <dgm:cxn modelId="{8A828BB2-403F-4E93-A046-61BAEF42A337}" type="presParOf" srcId="{475D8DFA-6ED4-4072-A895-C9FE4B7729F1}" destId="{378EBA91-EED0-4B0F-B296-2123204C99F1}" srcOrd="0" destOrd="0" presId="urn:microsoft.com/office/officeart/2005/8/layout/list1"/>
    <dgm:cxn modelId="{C9A6764E-80A4-43DD-BB0B-94AFD781CB0E}" type="presParOf" srcId="{475D8DFA-6ED4-4072-A895-C9FE4B7729F1}" destId="{3C06030F-4F86-44C9-AB34-FBA800C866F3}" srcOrd="1" destOrd="0" presId="urn:microsoft.com/office/officeart/2005/8/layout/list1"/>
    <dgm:cxn modelId="{A57C05D7-A1FB-4D60-BA6E-BCD974643129}" type="presParOf" srcId="{73C56C68-8B75-43DA-868B-EF34FABE2C18}" destId="{3DAB0366-754D-48DF-A041-0BB3EEFEAFCB}" srcOrd="1" destOrd="0" presId="urn:microsoft.com/office/officeart/2005/8/layout/list1"/>
    <dgm:cxn modelId="{9E9A4EC2-EADB-48F6-B497-731C62A5D229}" type="presParOf" srcId="{73C56C68-8B75-43DA-868B-EF34FABE2C18}" destId="{D6FD2D81-EEEC-4FBC-95FA-471E65BC7684}" srcOrd="2" destOrd="0" presId="urn:microsoft.com/office/officeart/2005/8/layout/list1"/>
    <dgm:cxn modelId="{B968EAA7-C99A-41CE-87E8-3F2C022D558C}" type="presParOf" srcId="{73C56C68-8B75-43DA-868B-EF34FABE2C18}" destId="{7B422B7B-2D73-4956-9B37-96BD03C771BA}" srcOrd="3" destOrd="0" presId="urn:microsoft.com/office/officeart/2005/8/layout/list1"/>
    <dgm:cxn modelId="{675F342E-E116-4F11-967A-BF440580B2C2}" type="presParOf" srcId="{73C56C68-8B75-43DA-868B-EF34FABE2C18}" destId="{C3379C83-4629-461A-BB45-EB79B1B1DE59}" srcOrd="4" destOrd="0" presId="urn:microsoft.com/office/officeart/2005/8/layout/list1"/>
    <dgm:cxn modelId="{D32105D1-0909-474D-B23B-013036A2F6DD}" type="presParOf" srcId="{C3379C83-4629-461A-BB45-EB79B1B1DE59}" destId="{94FD525F-9D54-4175-8FFB-A01DC5080967}" srcOrd="0" destOrd="0" presId="urn:microsoft.com/office/officeart/2005/8/layout/list1"/>
    <dgm:cxn modelId="{E0003071-B5F4-4865-870E-546503826E05}" type="presParOf" srcId="{C3379C83-4629-461A-BB45-EB79B1B1DE59}" destId="{B9D8A788-0FC0-42D5-93D2-183031BA0F2D}" srcOrd="1" destOrd="0" presId="urn:microsoft.com/office/officeart/2005/8/layout/list1"/>
    <dgm:cxn modelId="{D9468C1E-E70B-4068-BDA1-B3C0DB9A7351}" type="presParOf" srcId="{73C56C68-8B75-43DA-868B-EF34FABE2C18}" destId="{55DC9AB0-D47D-48AC-967A-870582CD557D}" srcOrd="5" destOrd="0" presId="urn:microsoft.com/office/officeart/2005/8/layout/list1"/>
    <dgm:cxn modelId="{A472B606-1437-49B2-8BAF-A314E7C1A964}" type="presParOf" srcId="{73C56C68-8B75-43DA-868B-EF34FABE2C18}" destId="{5078761D-3AE7-4DFA-8C0C-D84652137C3F}" srcOrd="6" destOrd="0" presId="urn:microsoft.com/office/officeart/2005/8/layout/list1"/>
    <dgm:cxn modelId="{B25ADF75-E0EB-440D-85D3-B212BE97A0FD}" type="presParOf" srcId="{73C56C68-8B75-43DA-868B-EF34FABE2C18}" destId="{6ED4DBA2-CCD7-4D95-89ED-CDD5706713BA}" srcOrd="7" destOrd="0" presId="urn:microsoft.com/office/officeart/2005/8/layout/list1"/>
    <dgm:cxn modelId="{E18490C3-0A06-451F-8445-7C8CECA1A8BE}" type="presParOf" srcId="{73C56C68-8B75-43DA-868B-EF34FABE2C18}" destId="{39E2CAD9-A1EF-4830-BFC0-EDD73D9BF1CD}" srcOrd="8" destOrd="0" presId="urn:microsoft.com/office/officeart/2005/8/layout/list1"/>
    <dgm:cxn modelId="{09B126D9-A970-49A8-B0F8-17229C40214C}" type="presParOf" srcId="{39E2CAD9-A1EF-4830-BFC0-EDD73D9BF1CD}" destId="{AEDBD795-CACA-4E95-B2E2-6B4E21567DA8}" srcOrd="0" destOrd="0" presId="urn:microsoft.com/office/officeart/2005/8/layout/list1"/>
    <dgm:cxn modelId="{73C994B9-3EE3-45C8-86F8-81858A5E048D}" type="presParOf" srcId="{39E2CAD9-A1EF-4830-BFC0-EDD73D9BF1CD}" destId="{362CB46B-1A7B-4A4E-8294-D662F7A2D118}" srcOrd="1" destOrd="0" presId="urn:microsoft.com/office/officeart/2005/8/layout/list1"/>
    <dgm:cxn modelId="{3CAA44F7-C425-4815-A5C5-DA6FD59DD55C}" type="presParOf" srcId="{73C56C68-8B75-43DA-868B-EF34FABE2C18}" destId="{889C0FB8-9B9F-41C2-95C1-56936E4B69F2}" srcOrd="9" destOrd="0" presId="urn:microsoft.com/office/officeart/2005/8/layout/list1"/>
    <dgm:cxn modelId="{4D62050C-2751-4448-8F7E-53490FA7FECC}" type="presParOf" srcId="{73C56C68-8B75-43DA-868B-EF34FABE2C18}" destId="{EDE984A7-910F-420A-8575-646EFE95F359}" srcOrd="10" destOrd="0" presId="urn:microsoft.com/office/officeart/2005/8/layout/list1"/>
    <dgm:cxn modelId="{AE21E41D-4BCC-4E5B-BC9F-E9460A708E5D}" type="presParOf" srcId="{73C56C68-8B75-43DA-868B-EF34FABE2C18}" destId="{716DAC34-C410-4D13-8278-0DE9824948B2}" srcOrd="11" destOrd="0" presId="urn:microsoft.com/office/officeart/2005/8/layout/list1"/>
    <dgm:cxn modelId="{29C22897-8EC4-40A3-BE17-B1972C44C4EE}" type="presParOf" srcId="{73C56C68-8B75-43DA-868B-EF34FABE2C18}" destId="{ECC6FE31-5E53-4DF9-8A73-373073918EA7}" srcOrd="12" destOrd="0" presId="urn:microsoft.com/office/officeart/2005/8/layout/list1"/>
    <dgm:cxn modelId="{04B4A58D-41B8-41A7-933B-5166482C7EE7}" type="presParOf" srcId="{ECC6FE31-5E53-4DF9-8A73-373073918EA7}" destId="{8D0A0DE6-0707-486B-BA3D-5242C72B2A3E}" srcOrd="0" destOrd="0" presId="urn:microsoft.com/office/officeart/2005/8/layout/list1"/>
    <dgm:cxn modelId="{A634745E-D7A7-4B57-9BD5-0A05ACB6AF9C}" type="presParOf" srcId="{ECC6FE31-5E53-4DF9-8A73-373073918EA7}" destId="{0E15EE19-9564-4624-80C6-72F64918F2A8}" srcOrd="1" destOrd="0" presId="urn:microsoft.com/office/officeart/2005/8/layout/list1"/>
    <dgm:cxn modelId="{47E18E18-3CDE-47F7-89B3-F3E9AD991D24}" type="presParOf" srcId="{73C56C68-8B75-43DA-868B-EF34FABE2C18}" destId="{DB575939-CC65-483A-93B3-99C13B329D00}" srcOrd="13" destOrd="0" presId="urn:microsoft.com/office/officeart/2005/8/layout/list1"/>
    <dgm:cxn modelId="{DA71A908-739E-4015-9280-F02A6312552D}" type="presParOf" srcId="{73C56C68-8B75-43DA-868B-EF34FABE2C18}" destId="{2B1A048A-1C3F-4420-89F9-05FAB121A12F}" srcOrd="14" destOrd="0" presId="urn:microsoft.com/office/officeart/2005/8/layout/list1"/>
    <dgm:cxn modelId="{EB969626-8325-4A4E-93F5-F03FAC1BC6AA}" type="presParOf" srcId="{73C56C68-8B75-43DA-868B-EF34FABE2C18}" destId="{7D4D5BD1-5D9F-4A93-92AF-A18F3A9D727C}" srcOrd="15" destOrd="0" presId="urn:microsoft.com/office/officeart/2005/8/layout/list1"/>
    <dgm:cxn modelId="{F55188DB-25C5-407B-A444-F63F4CA078A4}" type="presParOf" srcId="{73C56C68-8B75-43DA-868B-EF34FABE2C18}" destId="{E99C2487-3E86-4911-8FFF-918CE1CC7298}" srcOrd="16" destOrd="0" presId="urn:microsoft.com/office/officeart/2005/8/layout/list1"/>
    <dgm:cxn modelId="{2573853F-8C8A-466D-88C5-99EB800DE17A}" type="presParOf" srcId="{E99C2487-3E86-4911-8FFF-918CE1CC7298}" destId="{0113D84F-0FEC-450E-B621-896F97063E44}" srcOrd="0" destOrd="0" presId="urn:microsoft.com/office/officeart/2005/8/layout/list1"/>
    <dgm:cxn modelId="{60ACB31F-7D79-4FE3-94BC-FCFB181A89FE}" type="presParOf" srcId="{E99C2487-3E86-4911-8FFF-918CE1CC7298}" destId="{E0D1C0A2-C2F1-4C29-BE16-532998D4E84A}" srcOrd="1" destOrd="0" presId="urn:microsoft.com/office/officeart/2005/8/layout/list1"/>
    <dgm:cxn modelId="{3F706982-0940-401A-8A38-370E6E69B595}" type="presParOf" srcId="{73C56C68-8B75-43DA-868B-EF34FABE2C18}" destId="{BC05161C-B322-4214-943E-C09F7744AB87}" srcOrd="17" destOrd="0" presId="urn:microsoft.com/office/officeart/2005/8/layout/list1"/>
    <dgm:cxn modelId="{61748C17-7992-4BF5-8E16-57B00AD78F61}" type="presParOf" srcId="{73C56C68-8B75-43DA-868B-EF34FABE2C18}" destId="{1C1F4057-057C-4909-A587-0B39A61B81B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873548-DB9D-4998-8435-C92FB818EB54}" type="doc">
      <dgm:prSet loTypeId="urn:microsoft.com/office/officeart/2005/8/layout/cycle5" loCatId="cycle" qsTypeId="urn:microsoft.com/office/officeart/2005/8/quickstyle/simple1" qsCatId="simple" csTypeId="urn:microsoft.com/office/officeart/2005/8/colors/colorful5" csCatId="colorful" phldr="1"/>
      <dgm:spPr/>
      <dgm:t>
        <a:bodyPr/>
        <a:lstStyle/>
        <a:p>
          <a:endParaRPr lang="en-IN"/>
        </a:p>
      </dgm:t>
    </dgm:pt>
    <dgm:pt modelId="{1F5EC8A7-3839-44CA-B407-C8703477C049}">
      <dgm:prSet phldrT="[Text]"/>
      <dgm:spPr/>
      <dgm:t>
        <a:bodyPr/>
        <a:lstStyle/>
        <a:p>
          <a:r>
            <a:rPr lang="en-IN" dirty="0"/>
            <a:t>1. Enable Remote Access</a:t>
          </a:r>
        </a:p>
      </dgm:t>
    </dgm:pt>
    <dgm:pt modelId="{C401F6E9-00A4-48AD-95BD-4C6295711B1D}" type="parTrans" cxnId="{D647BD46-72A8-4DD8-8A9E-14E6945E8DDF}">
      <dgm:prSet/>
      <dgm:spPr/>
      <dgm:t>
        <a:bodyPr/>
        <a:lstStyle/>
        <a:p>
          <a:endParaRPr lang="en-IN"/>
        </a:p>
      </dgm:t>
    </dgm:pt>
    <dgm:pt modelId="{E3A24448-BE0C-431C-A6EE-7FE53A9A52A4}" type="sibTrans" cxnId="{D647BD46-72A8-4DD8-8A9E-14E6945E8DDF}">
      <dgm:prSet/>
      <dgm:spPr/>
      <dgm:t>
        <a:bodyPr/>
        <a:lstStyle/>
        <a:p>
          <a:endParaRPr lang="en-IN"/>
        </a:p>
      </dgm:t>
    </dgm:pt>
    <dgm:pt modelId="{5D706AE4-DE4C-4C09-BF4C-B138635C05A6}">
      <dgm:prSet phldrT="[Text]"/>
      <dgm:spPr/>
      <dgm:t>
        <a:bodyPr/>
        <a:lstStyle/>
        <a:p>
          <a:r>
            <a:rPr lang="en-IN" dirty="0"/>
            <a:t>2. Giver permission to remote user</a:t>
          </a:r>
        </a:p>
      </dgm:t>
    </dgm:pt>
    <dgm:pt modelId="{DB699F12-5C8B-4075-B806-1115EB1E0A78}" type="parTrans" cxnId="{7446DF39-6E74-40D6-9B9B-C989AA0D18F3}">
      <dgm:prSet/>
      <dgm:spPr/>
      <dgm:t>
        <a:bodyPr/>
        <a:lstStyle/>
        <a:p>
          <a:endParaRPr lang="en-IN"/>
        </a:p>
      </dgm:t>
    </dgm:pt>
    <dgm:pt modelId="{132265FF-0533-4EF2-A33A-E78230DB6376}" type="sibTrans" cxnId="{7446DF39-6E74-40D6-9B9B-C989AA0D18F3}">
      <dgm:prSet/>
      <dgm:spPr/>
      <dgm:t>
        <a:bodyPr/>
        <a:lstStyle/>
        <a:p>
          <a:endParaRPr lang="en-IN"/>
        </a:p>
      </dgm:t>
    </dgm:pt>
    <dgm:pt modelId="{2EEF2605-18AE-43FB-BF2F-E31B18B68EBA}">
      <dgm:prSet phldrT="[Text]"/>
      <dgm:spPr/>
      <dgm:t>
        <a:bodyPr/>
        <a:lstStyle/>
        <a:p>
          <a:r>
            <a:rPr lang="en-IN" dirty="0"/>
            <a:t>3. Connect the company</a:t>
          </a:r>
        </a:p>
      </dgm:t>
    </dgm:pt>
    <dgm:pt modelId="{572C452F-81A0-4AB3-AF4F-59C8E727075B}" type="parTrans" cxnId="{E48FF4C6-ED33-4F4E-8B9F-2B93551FD799}">
      <dgm:prSet/>
      <dgm:spPr/>
      <dgm:t>
        <a:bodyPr/>
        <a:lstStyle/>
        <a:p>
          <a:endParaRPr lang="en-IN"/>
        </a:p>
      </dgm:t>
    </dgm:pt>
    <dgm:pt modelId="{986DAB1A-E1E0-4C00-8806-B584ADFF10C3}" type="sibTrans" cxnId="{E48FF4C6-ED33-4F4E-8B9F-2B93551FD799}">
      <dgm:prSet/>
      <dgm:spPr/>
      <dgm:t>
        <a:bodyPr/>
        <a:lstStyle/>
        <a:p>
          <a:endParaRPr lang="en-IN"/>
        </a:p>
      </dgm:t>
    </dgm:pt>
    <dgm:pt modelId="{63E3D3B8-5828-4323-A72F-43F99D021CD8}">
      <dgm:prSet phldrT="[Text]"/>
      <dgm:spPr/>
      <dgm:t>
        <a:bodyPr/>
        <a:lstStyle/>
        <a:p>
          <a:r>
            <a:rPr lang="en-IN" dirty="0"/>
            <a:t>4. User logs in remotely from his computer using Tally.NET id</a:t>
          </a:r>
        </a:p>
      </dgm:t>
    </dgm:pt>
    <dgm:pt modelId="{C9FD06C6-2314-4944-8343-B67DAA8E884D}" type="parTrans" cxnId="{7F2EE761-3DC1-4F8B-B860-A917F5D95BB5}">
      <dgm:prSet/>
      <dgm:spPr/>
      <dgm:t>
        <a:bodyPr/>
        <a:lstStyle/>
        <a:p>
          <a:endParaRPr lang="en-IN"/>
        </a:p>
      </dgm:t>
    </dgm:pt>
    <dgm:pt modelId="{233C2540-6AAF-4A81-8E48-14C7272AE56A}" type="sibTrans" cxnId="{7F2EE761-3DC1-4F8B-B860-A917F5D95BB5}">
      <dgm:prSet/>
      <dgm:spPr/>
      <dgm:t>
        <a:bodyPr/>
        <a:lstStyle/>
        <a:p>
          <a:endParaRPr lang="en-IN"/>
        </a:p>
      </dgm:t>
    </dgm:pt>
    <dgm:pt modelId="{E46ED902-EB8E-42D4-99EF-C042EE125BDB}">
      <dgm:prSet phldrT="[Text]"/>
      <dgm:spPr/>
      <dgm:t>
        <a:bodyPr/>
        <a:lstStyle/>
        <a:p>
          <a:r>
            <a:rPr lang="en-IN" dirty="0"/>
            <a:t>5. Remote user selects and start working on desired company</a:t>
          </a:r>
        </a:p>
      </dgm:t>
    </dgm:pt>
    <dgm:pt modelId="{C910B245-B574-44C4-BF4B-4301F36F191D}" type="parTrans" cxnId="{88BB9A74-2661-45C1-9180-8769113723A1}">
      <dgm:prSet/>
      <dgm:spPr/>
      <dgm:t>
        <a:bodyPr/>
        <a:lstStyle/>
        <a:p>
          <a:endParaRPr lang="en-IN"/>
        </a:p>
      </dgm:t>
    </dgm:pt>
    <dgm:pt modelId="{77D29C84-6D8D-4576-927A-1EDD7AB60958}" type="sibTrans" cxnId="{88BB9A74-2661-45C1-9180-8769113723A1}">
      <dgm:prSet/>
      <dgm:spPr/>
      <dgm:t>
        <a:bodyPr/>
        <a:lstStyle/>
        <a:p>
          <a:endParaRPr lang="en-IN"/>
        </a:p>
      </dgm:t>
    </dgm:pt>
    <dgm:pt modelId="{F31F74BB-A7A4-4BAD-9EBA-1D68B5B8F6D0}" type="pres">
      <dgm:prSet presAssocID="{DD873548-DB9D-4998-8435-C92FB818EB54}" presName="cycle" presStyleCnt="0">
        <dgm:presLayoutVars>
          <dgm:dir/>
          <dgm:resizeHandles val="exact"/>
        </dgm:presLayoutVars>
      </dgm:prSet>
      <dgm:spPr/>
    </dgm:pt>
    <dgm:pt modelId="{2C67F242-28CA-494E-97F2-143E967D670D}" type="pres">
      <dgm:prSet presAssocID="{1F5EC8A7-3839-44CA-B407-C8703477C049}" presName="node" presStyleLbl="node1" presStyleIdx="0" presStyleCnt="5">
        <dgm:presLayoutVars>
          <dgm:bulletEnabled val="1"/>
        </dgm:presLayoutVars>
      </dgm:prSet>
      <dgm:spPr/>
    </dgm:pt>
    <dgm:pt modelId="{5FB800DB-4CAB-44C1-AEE1-4BD7D54C7179}" type="pres">
      <dgm:prSet presAssocID="{1F5EC8A7-3839-44CA-B407-C8703477C049}" presName="spNode" presStyleCnt="0"/>
      <dgm:spPr/>
    </dgm:pt>
    <dgm:pt modelId="{77C0AEDB-031B-411E-B432-AF4C8599ECEB}" type="pres">
      <dgm:prSet presAssocID="{E3A24448-BE0C-431C-A6EE-7FE53A9A52A4}" presName="sibTrans" presStyleLbl="sibTrans1D1" presStyleIdx="0" presStyleCnt="5"/>
      <dgm:spPr/>
    </dgm:pt>
    <dgm:pt modelId="{0FF53984-1B60-4CFC-BDD7-292961659A35}" type="pres">
      <dgm:prSet presAssocID="{5D706AE4-DE4C-4C09-BF4C-B138635C05A6}" presName="node" presStyleLbl="node1" presStyleIdx="1" presStyleCnt="5">
        <dgm:presLayoutVars>
          <dgm:bulletEnabled val="1"/>
        </dgm:presLayoutVars>
      </dgm:prSet>
      <dgm:spPr/>
    </dgm:pt>
    <dgm:pt modelId="{35A248E0-2BA7-46D5-B878-FDA783E601FF}" type="pres">
      <dgm:prSet presAssocID="{5D706AE4-DE4C-4C09-BF4C-B138635C05A6}" presName="spNode" presStyleCnt="0"/>
      <dgm:spPr/>
    </dgm:pt>
    <dgm:pt modelId="{4E8B0703-65F9-4F29-BFFC-E0AA16C226DF}" type="pres">
      <dgm:prSet presAssocID="{132265FF-0533-4EF2-A33A-E78230DB6376}" presName="sibTrans" presStyleLbl="sibTrans1D1" presStyleIdx="1" presStyleCnt="5"/>
      <dgm:spPr/>
    </dgm:pt>
    <dgm:pt modelId="{14AF1FD1-D9F5-42A2-8A83-B5EEC0BA2D27}" type="pres">
      <dgm:prSet presAssocID="{2EEF2605-18AE-43FB-BF2F-E31B18B68EBA}" presName="node" presStyleLbl="node1" presStyleIdx="2" presStyleCnt="5">
        <dgm:presLayoutVars>
          <dgm:bulletEnabled val="1"/>
        </dgm:presLayoutVars>
      </dgm:prSet>
      <dgm:spPr/>
    </dgm:pt>
    <dgm:pt modelId="{4EE6EA97-5A3E-4C00-A863-1152B7E864B1}" type="pres">
      <dgm:prSet presAssocID="{2EEF2605-18AE-43FB-BF2F-E31B18B68EBA}" presName="spNode" presStyleCnt="0"/>
      <dgm:spPr/>
    </dgm:pt>
    <dgm:pt modelId="{CA739BD0-CCF6-4C8D-93F0-C3A09001A97D}" type="pres">
      <dgm:prSet presAssocID="{986DAB1A-E1E0-4C00-8806-B584ADFF10C3}" presName="sibTrans" presStyleLbl="sibTrans1D1" presStyleIdx="2" presStyleCnt="5"/>
      <dgm:spPr/>
    </dgm:pt>
    <dgm:pt modelId="{E165B81A-92D1-4C9E-84D2-2869BDE12F42}" type="pres">
      <dgm:prSet presAssocID="{63E3D3B8-5828-4323-A72F-43F99D021CD8}" presName="node" presStyleLbl="node1" presStyleIdx="3" presStyleCnt="5">
        <dgm:presLayoutVars>
          <dgm:bulletEnabled val="1"/>
        </dgm:presLayoutVars>
      </dgm:prSet>
      <dgm:spPr/>
    </dgm:pt>
    <dgm:pt modelId="{775257CE-E458-42D7-976C-E902913BB601}" type="pres">
      <dgm:prSet presAssocID="{63E3D3B8-5828-4323-A72F-43F99D021CD8}" presName="spNode" presStyleCnt="0"/>
      <dgm:spPr/>
    </dgm:pt>
    <dgm:pt modelId="{058BAE28-D80E-40D6-8E19-8A1712C10AE0}" type="pres">
      <dgm:prSet presAssocID="{233C2540-6AAF-4A81-8E48-14C7272AE56A}" presName="sibTrans" presStyleLbl="sibTrans1D1" presStyleIdx="3" presStyleCnt="5"/>
      <dgm:spPr/>
    </dgm:pt>
    <dgm:pt modelId="{8EADE6A4-74E6-4168-99FD-ADF824EB86F3}" type="pres">
      <dgm:prSet presAssocID="{E46ED902-EB8E-42D4-99EF-C042EE125BDB}" presName="node" presStyleLbl="node1" presStyleIdx="4" presStyleCnt="5">
        <dgm:presLayoutVars>
          <dgm:bulletEnabled val="1"/>
        </dgm:presLayoutVars>
      </dgm:prSet>
      <dgm:spPr/>
    </dgm:pt>
    <dgm:pt modelId="{E4AC474E-CBD0-4AE8-8286-A9CA5C9B4A84}" type="pres">
      <dgm:prSet presAssocID="{E46ED902-EB8E-42D4-99EF-C042EE125BDB}" presName="spNode" presStyleCnt="0"/>
      <dgm:spPr/>
    </dgm:pt>
    <dgm:pt modelId="{97A02A92-AF8E-408F-B409-56DF5EC42580}" type="pres">
      <dgm:prSet presAssocID="{77D29C84-6D8D-4576-927A-1EDD7AB60958}" presName="sibTrans" presStyleLbl="sibTrans1D1" presStyleIdx="4" presStyleCnt="5"/>
      <dgm:spPr/>
    </dgm:pt>
  </dgm:ptLst>
  <dgm:cxnLst>
    <dgm:cxn modelId="{65A6BA06-1430-4751-9E74-4FC3401329D4}" type="presOf" srcId="{E3A24448-BE0C-431C-A6EE-7FE53A9A52A4}" destId="{77C0AEDB-031B-411E-B432-AF4C8599ECEB}" srcOrd="0" destOrd="0" presId="urn:microsoft.com/office/officeart/2005/8/layout/cycle5"/>
    <dgm:cxn modelId="{00189022-85B2-410E-A026-34B583C5F30B}" type="presOf" srcId="{233C2540-6AAF-4A81-8E48-14C7272AE56A}" destId="{058BAE28-D80E-40D6-8E19-8A1712C10AE0}" srcOrd="0" destOrd="0" presId="urn:microsoft.com/office/officeart/2005/8/layout/cycle5"/>
    <dgm:cxn modelId="{7446DF39-6E74-40D6-9B9B-C989AA0D18F3}" srcId="{DD873548-DB9D-4998-8435-C92FB818EB54}" destId="{5D706AE4-DE4C-4C09-BF4C-B138635C05A6}" srcOrd="1" destOrd="0" parTransId="{DB699F12-5C8B-4075-B806-1115EB1E0A78}" sibTransId="{132265FF-0533-4EF2-A33A-E78230DB6376}"/>
    <dgm:cxn modelId="{7F2EE761-3DC1-4F8B-B860-A917F5D95BB5}" srcId="{DD873548-DB9D-4998-8435-C92FB818EB54}" destId="{63E3D3B8-5828-4323-A72F-43F99D021CD8}" srcOrd="3" destOrd="0" parTransId="{C9FD06C6-2314-4944-8343-B67DAA8E884D}" sibTransId="{233C2540-6AAF-4A81-8E48-14C7272AE56A}"/>
    <dgm:cxn modelId="{D647BD46-72A8-4DD8-8A9E-14E6945E8DDF}" srcId="{DD873548-DB9D-4998-8435-C92FB818EB54}" destId="{1F5EC8A7-3839-44CA-B407-C8703477C049}" srcOrd="0" destOrd="0" parTransId="{C401F6E9-00A4-48AD-95BD-4C6295711B1D}" sibTransId="{E3A24448-BE0C-431C-A6EE-7FE53A9A52A4}"/>
    <dgm:cxn modelId="{88BB9A74-2661-45C1-9180-8769113723A1}" srcId="{DD873548-DB9D-4998-8435-C92FB818EB54}" destId="{E46ED902-EB8E-42D4-99EF-C042EE125BDB}" srcOrd="4" destOrd="0" parTransId="{C910B245-B574-44C4-BF4B-4301F36F191D}" sibTransId="{77D29C84-6D8D-4576-927A-1EDD7AB60958}"/>
    <dgm:cxn modelId="{EDD0CA83-C8B7-4030-B812-3D72C939F57C}" type="presOf" srcId="{1F5EC8A7-3839-44CA-B407-C8703477C049}" destId="{2C67F242-28CA-494E-97F2-143E967D670D}" srcOrd="0" destOrd="0" presId="urn:microsoft.com/office/officeart/2005/8/layout/cycle5"/>
    <dgm:cxn modelId="{0E15C29B-D746-4AEB-B74D-5FA910A3D70C}" type="presOf" srcId="{63E3D3B8-5828-4323-A72F-43F99D021CD8}" destId="{E165B81A-92D1-4C9E-84D2-2869BDE12F42}" srcOrd="0" destOrd="0" presId="urn:microsoft.com/office/officeart/2005/8/layout/cycle5"/>
    <dgm:cxn modelId="{04DDF4A7-9449-4134-8E67-81EEC4211A5F}" type="presOf" srcId="{2EEF2605-18AE-43FB-BF2F-E31B18B68EBA}" destId="{14AF1FD1-D9F5-42A2-8A83-B5EEC0BA2D27}" srcOrd="0" destOrd="0" presId="urn:microsoft.com/office/officeart/2005/8/layout/cycle5"/>
    <dgm:cxn modelId="{F47319A9-90BD-4799-9F55-CAD3C5A3205B}" type="presOf" srcId="{E46ED902-EB8E-42D4-99EF-C042EE125BDB}" destId="{8EADE6A4-74E6-4168-99FD-ADF824EB86F3}" srcOrd="0" destOrd="0" presId="urn:microsoft.com/office/officeart/2005/8/layout/cycle5"/>
    <dgm:cxn modelId="{831C2EC0-A12C-44E1-A8E6-6B6787ADA220}" type="presOf" srcId="{5D706AE4-DE4C-4C09-BF4C-B138635C05A6}" destId="{0FF53984-1B60-4CFC-BDD7-292961659A35}" srcOrd="0" destOrd="0" presId="urn:microsoft.com/office/officeart/2005/8/layout/cycle5"/>
    <dgm:cxn modelId="{E48FF4C6-ED33-4F4E-8B9F-2B93551FD799}" srcId="{DD873548-DB9D-4998-8435-C92FB818EB54}" destId="{2EEF2605-18AE-43FB-BF2F-E31B18B68EBA}" srcOrd="2" destOrd="0" parTransId="{572C452F-81A0-4AB3-AF4F-59C8E727075B}" sibTransId="{986DAB1A-E1E0-4C00-8806-B584ADFF10C3}"/>
    <dgm:cxn modelId="{5151DAC9-7BF0-46F5-9814-ED67C9582847}" type="presOf" srcId="{986DAB1A-E1E0-4C00-8806-B584ADFF10C3}" destId="{CA739BD0-CCF6-4C8D-93F0-C3A09001A97D}" srcOrd="0" destOrd="0" presId="urn:microsoft.com/office/officeart/2005/8/layout/cycle5"/>
    <dgm:cxn modelId="{9657E5C9-21D4-42C4-A6AA-1E8C0F3F4E1F}" type="presOf" srcId="{132265FF-0533-4EF2-A33A-E78230DB6376}" destId="{4E8B0703-65F9-4F29-BFFC-E0AA16C226DF}" srcOrd="0" destOrd="0" presId="urn:microsoft.com/office/officeart/2005/8/layout/cycle5"/>
    <dgm:cxn modelId="{EF5FCBEB-C48A-4966-8844-22E72AA1C010}" type="presOf" srcId="{DD873548-DB9D-4998-8435-C92FB818EB54}" destId="{F31F74BB-A7A4-4BAD-9EBA-1D68B5B8F6D0}" srcOrd="0" destOrd="0" presId="urn:microsoft.com/office/officeart/2005/8/layout/cycle5"/>
    <dgm:cxn modelId="{A87C92F3-47E5-41FE-BBE0-E76F3EAE81D2}" type="presOf" srcId="{77D29C84-6D8D-4576-927A-1EDD7AB60958}" destId="{97A02A92-AF8E-408F-B409-56DF5EC42580}" srcOrd="0" destOrd="0" presId="urn:microsoft.com/office/officeart/2005/8/layout/cycle5"/>
    <dgm:cxn modelId="{168EDB51-E731-4E88-A021-67E3225E05F9}" type="presParOf" srcId="{F31F74BB-A7A4-4BAD-9EBA-1D68B5B8F6D0}" destId="{2C67F242-28CA-494E-97F2-143E967D670D}" srcOrd="0" destOrd="0" presId="urn:microsoft.com/office/officeart/2005/8/layout/cycle5"/>
    <dgm:cxn modelId="{1F426F5E-0E53-4783-AF89-773E7CD5B6D4}" type="presParOf" srcId="{F31F74BB-A7A4-4BAD-9EBA-1D68B5B8F6D0}" destId="{5FB800DB-4CAB-44C1-AEE1-4BD7D54C7179}" srcOrd="1" destOrd="0" presId="urn:microsoft.com/office/officeart/2005/8/layout/cycle5"/>
    <dgm:cxn modelId="{ED2E889A-C8BD-447B-B036-50E7896DF839}" type="presParOf" srcId="{F31F74BB-A7A4-4BAD-9EBA-1D68B5B8F6D0}" destId="{77C0AEDB-031B-411E-B432-AF4C8599ECEB}" srcOrd="2" destOrd="0" presId="urn:microsoft.com/office/officeart/2005/8/layout/cycle5"/>
    <dgm:cxn modelId="{27637625-0FF0-4AC0-80D9-7441DD4E7BB8}" type="presParOf" srcId="{F31F74BB-A7A4-4BAD-9EBA-1D68B5B8F6D0}" destId="{0FF53984-1B60-4CFC-BDD7-292961659A35}" srcOrd="3" destOrd="0" presId="urn:microsoft.com/office/officeart/2005/8/layout/cycle5"/>
    <dgm:cxn modelId="{445BBC71-844A-4E3F-8DA2-DAE9193D5ACB}" type="presParOf" srcId="{F31F74BB-A7A4-4BAD-9EBA-1D68B5B8F6D0}" destId="{35A248E0-2BA7-46D5-B878-FDA783E601FF}" srcOrd="4" destOrd="0" presId="urn:microsoft.com/office/officeart/2005/8/layout/cycle5"/>
    <dgm:cxn modelId="{D8900F1E-5C77-43FA-B41E-2098BDE64930}" type="presParOf" srcId="{F31F74BB-A7A4-4BAD-9EBA-1D68B5B8F6D0}" destId="{4E8B0703-65F9-4F29-BFFC-E0AA16C226DF}" srcOrd="5" destOrd="0" presId="urn:microsoft.com/office/officeart/2005/8/layout/cycle5"/>
    <dgm:cxn modelId="{F3792F12-4ADE-48DC-BF96-F0068F4CA834}" type="presParOf" srcId="{F31F74BB-A7A4-4BAD-9EBA-1D68B5B8F6D0}" destId="{14AF1FD1-D9F5-42A2-8A83-B5EEC0BA2D27}" srcOrd="6" destOrd="0" presId="urn:microsoft.com/office/officeart/2005/8/layout/cycle5"/>
    <dgm:cxn modelId="{D77FF871-68C8-44F1-BCC9-F7200C325DFB}" type="presParOf" srcId="{F31F74BB-A7A4-4BAD-9EBA-1D68B5B8F6D0}" destId="{4EE6EA97-5A3E-4C00-A863-1152B7E864B1}" srcOrd="7" destOrd="0" presId="urn:microsoft.com/office/officeart/2005/8/layout/cycle5"/>
    <dgm:cxn modelId="{E5947DB7-89CC-4052-9889-131F6DB4BA53}" type="presParOf" srcId="{F31F74BB-A7A4-4BAD-9EBA-1D68B5B8F6D0}" destId="{CA739BD0-CCF6-4C8D-93F0-C3A09001A97D}" srcOrd="8" destOrd="0" presId="urn:microsoft.com/office/officeart/2005/8/layout/cycle5"/>
    <dgm:cxn modelId="{D2058996-2F24-433C-BECB-859E6D6035A7}" type="presParOf" srcId="{F31F74BB-A7A4-4BAD-9EBA-1D68B5B8F6D0}" destId="{E165B81A-92D1-4C9E-84D2-2869BDE12F42}" srcOrd="9" destOrd="0" presId="urn:microsoft.com/office/officeart/2005/8/layout/cycle5"/>
    <dgm:cxn modelId="{7CBCDBCD-BC01-407F-AC21-7B06F19D4404}" type="presParOf" srcId="{F31F74BB-A7A4-4BAD-9EBA-1D68B5B8F6D0}" destId="{775257CE-E458-42D7-976C-E902913BB601}" srcOrd="10" destOrd="0" presId="urn:microsoft.com/office/officeart/2005/8/layout/cycle5"/>
    <dgm:cxn modelId="{0A4B57BD-D5D8-4A73-BDBE-33BFB69ADE44}" type="presParOf" srcId="{F31F74BB-A7A4-4BAD-9EBA-1D68B5B8F6D0}" destId="{058BAE28-D80E-40D6-8E19-8A1712C10AE0}" srcOrd="11" destOrd="0" presId="urn:microsoft.com/office/officeart/2005/8/layout/cycle5"/>
    <dgm:cxn modelId="{A2034D46-D2A4-4C53-B401-D4919397C65C}" type="presParOf" srcId="{F31F74BB-A7A4-4BAD-9EBA-1D68B5B8F6D0}" destId="{8EADE6A4-74E6-4168-99FD-ADF824EB86F3}" srcOrd="12" destOrd="0" presId="urn:microsoft.com/office/officeart/2005/8/layout/cycle5"/>
    <dgm:cxn modelId="{1EE31C38-E12F-4FC6-B0A3-6448A2F66C2C}" type="presParOf" srcId="{F31F74BB-A7A4-4BAD-9EBA-1D68B5B8F6D0}" destId="{E4AC474E-CBD0-4AE8-8286-A9CA5C9B4A84}" srcOrd="13" destOrd="0" presId="urn:microsoft.com/office/officeart/2005/8/layout/cycle5"/>
    <dgm:cxn modelId="{0A958140-A54B-4284-BA17-5894CD7C1A64}" type="presParOf" srcId="{F31F74BB-A7A4-4BAD-9EBA-1D68B5B8F6D0}" destId="{97A02A92-AF8E-408F-B409-56DF5EC42580}"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1D4220-F751-4BBB-9841-4D5B55EA9B28}"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D18B3854-8327-4812-851E-CBA74C5C6AE0}">
      <dgm:prSet phldrT="[Text]" custT="1"/>
      <dgm:spPr/>
      <dgm:t>
        <a:bodyPr/>
        <a:lstStyle/>
        <a:p>
          <a:r>
            <a:rPr lang="en-US" sz="2800" dirty="0">
              <a:latin typeface="Segoe UI Semilight" panose="020B0402040204020203" pitchFamily="34" charset="0"/>
              <a:cs typeface="Segoe UI Semilight" panose="020B0402040204020203" pitchFamily="34" charset="0"/>
            </a:rPr>
            <a:t>Save Time in Reconciliation</a:t>
          </a:r>
        </a:p>
      </dgm:t>
    </dgm:pt>
    <dgm:pt modelId="{099EBA3F-465B-4D92-A8C4-097EB4703771}" type="parTrans" cxnId="{7C565D66-75FE-48DC-8D5E-4358C6B8B1D0}">
      <dgm:prSet/>
      <dgm:spPr/>
      <dgm:t>
        <a:bodyPr/>
        <a:lstStyle/>
        <a:p>
          <a:endParaRPr lang="en-US"/>
        </a:p>
      </dgm:t>
    </dgm:pt>
    <dgm:pt modelId="{871B3D4B-5C2D-4B53-84D8-1BAB35AA9B6E}" type="sibTrans" cxnId="{7C565D66-75FE-48DC-8D5E-4358C6B8B1D0}">
      <dgm:prSet/>
      <dgm:spPr/>
      <dgm:t>
        <a:bodyPr/>
        <a:lstStyle/>
        <a:p>
          <a:endParaRPr lang="en-US"/>
        </a:p>
      </dgm:t>
    </dgm:pt>
    <dgm:pt modelId="{E3760A50-61D2-4F0D-BD02-59111085BABE}">
      <dgm:prSet phldrT="[Text]" custT="1"/>
      <dgm:spPr>
        <a:solidFill>
          <a:srgbClr val="FFC109"/>
        </a:solidFill>
      </dgm:spPr>
      <dgm:t>
        <a:bodyPr/>
        <a:lstStyle/>
        <a:p>
          <a:pPr marL="0" lvl="0" indent="0" algn="ctr" defTabSz="1244600">
            <a:lnSpc>
              <a:spcPct val="90000"/>
            </a:lnSpc>
            <a:spcBef>
              <a:spcPct val="0"/>
            </a:spcBef>
            <a:spcAft>
              <a:spcPct val="35000"/>
            </a:spcAft>
            <a:buNone/>
          </a:pPr>
          <a:r>
            <a:rPr lang="en-US" sz="2800" kern="1200" dirty="0">
              <a:solidFill>
                <a:prstClr val="white"/>
              </a:solidFill>
              <a:latin typeface="Segoe UI Semilight" panose="020B0402040204020203" pitchFamily="34" charset="0"/>
              <a:ea typeface="+mn-ea"/>
              <a:cs typeface="Segoe UI Semilight" panose="020B0402040204020203" pitchFamily="34" charset="0"/>
            </a:rPr>
            <a:t>Respond Faster</a:t>
          </a:r>
        </a:p>
      </dgm:t>
    </dgm:pt>
    <dgm:pt modelId="{53E5C1F4-38D0-436A-A64A-7E192C60D299}" type="parTrans" cxnId="{DBE66013-167D-4664-9A06-325AA019EF82}">
      <dgm:prSet/>
      <dgm:spPr/>
      <dgm:t>
        <a:bodyPr/>
        <a:lstStyle/>
        <a:p>
          <a:endParaRPr lang="en-US"/>
        </a:p>
      </dgm:t>
    </dgm:pt>
    <dgm:pt modelId="{7EC2884F-5E7C-4730-B03B-817D346FC292}" type="sibTrans" cxnId="{DBE66013-167D-4664-9A06-325AA019EF82}">
      <dgm:prSet/>
      <dgm:spPr/>
      <dgm:t>
        <a:bodyPr/>
        <a:lstStyle/>
        <a:p>
          <a:endParaRPr lang="en-US"/>
        </a:p>
      </dgm:t>
    </dgm:pt>
    <dgm:pt modelId="{5995D9FE-9629-45CD-B866-5DAA0B57D979}">
      <dgm:prSet phldrT="[Text]" custT="1"/>
      <dgm:spPr>
        <a:solidFill>
          <a:schemeClr val="accent5">
            <a:lumMod val="60000"/>
            <a:lumOff val="40000"/>
          </a:schemeClr>
        </a:solidFill>
      </dgm:spPr>
      <dgm:t>
        <a:bodyPr/>
        <a:lstStyle/>
        <a:p>
          <a:pPr marL="0" lvl="0" indent="0" algn="ctr" defTabSz="1244600">
            <a:lnSpc>
              <a:spcPct val="90000"/>
            </a:lnSpc>
            <a:spcBef>
              <a:spcPct val="0"/>
            </a:spcBef>
            <a:spcAft>
              <a:spcPct val="35000"/>
            </a:spcAft>
            <a:buNone/>
          </a:pPr>
          <a:r>
            <a:rPr lang="en-US" sz="2800" kern="1200" dirty="0">
              <a:solidFill>
                <a:prstClr val="white"/>
              </a:solidFill>
              <a:latin typeface="Segoe UI Semilight" panose="020B0402040204020203" pitchFamily="34" charset="0"/>
              <a:ea typeface="+mn-ea"/>
              <a:cs typeface="Segoe UI Semilight" panose="020B0402040204020203" pitchFamily="34" charset="0"/>
            </a:rPr>
            <a:t>Smart Analysis </a:t>
          </a:r>
        </a:p>
      </dgm:t>
    </dgm:pt>
    <dgm:pt modelId="{53554685-0DA9-4481-AC21-29A7AE1B7AF7}" type="parTrans" cxnId="{17900852-1B0B-4010-BA10-359C46B6A7A1}">
      <dgm:prSet/>
      <dgm:spPr/>
      <dgm:t>
        <a:bodyPr/>
        <a:lstStyle/>
        <a:p>
          <a:endParaRPr lang="en-US"/>
        </a:p>
      </dgm:t>
    </dgm:pt>
    <dgm:pt modelId="{F5C3B321-FB9F-4D6D-9DE8-0641A16E24E0}" type="sibTrans" cxnId="{17900852-1B0B-4010-BA10-359C46B6A7A1}">
      <dgm:prSet/>
      <dgm:spPr/>
      <dgm:t>
        <a:bodyPr/>
        <a:lstStyle/>
        <a:p>
          <a:endParaRPr lang="en-US"/>
        </a:p>
      </dgm:t>
    </dgm:pt>
    <dgm:pt modelId="{CD87F2DB-31B1-444C-926A-3134F2A6B7F7}" type="pres">
      <dgm:prSet presAssocID="{641D4220-F751-4BBB-9841-4D5B55EA9B28}" presName="Name0" presStyleCnt="0">
        <dgm:presLayoutVars>
          <dgm:dir/>
          <dgm:resizeHandles val="exact"/>
        </dgm:presLayoutVars>
      </dgm:prSet>
      <dgm:spPr/>
    </dgm:pt>
    <dgm:pt modelId="{A6B8CAB4-1933-4F7B-BBA2-1663BDE53E22}" type="pres">
      <dgm:prSet presAssocID="{D18B3854-8327-4812-851E-CBA74C5C6AE0}" presName="node" presStyleLbl="node1" presStyleIdx="0" presStyleCnt="3">
        <dgm:presLayoutVars>
          <dgm:bulletEnabled val="1"/>
        </dgm:presLayoutVars>
      </dgm:prSet>
      <dgm:spPr/>
    </dgm:pt>
    <dgm:pt modelId="{8C826555-99BB-4DA0-B167-A7BAF2D5E848}" type="pres">
      <dgm:prSet presAssocID="{871B3D4B-5C2D-4B53-84D8-1BAB35AA9B6E}" presName="sibTrans" presStyleCnt="0"/>
      <dgm:spPr/>
    </dgm:pt>
    <dgm:pt modelId="{741C1480-880D-4273-ADEB-4EB7EB0581D9}" type="pres">
      <dgm:prSet presAssocID="{E3760A50-61D2-4F0D-BD02-59111085BABE}" presName="node" presStyleLbl="node1" presStyleIdx="1" presStyleCnt="3">
        <dgm:presLayoutVars>
          <dgm:bulletEnabled val="1"/>
        </dgm:presLayoutVars>
      </dgm:prSet>
      <dgm:spPr/>
    </dgm:pt>
    <dgm:pt modelId="{569A4859-42BC-49DD-B539-A553F8A91C87}" type="pres">
      <dgm:prSet presAssocID="{7EC2884F-5E7C-4730-B03B-817D346FC292}" presName="sibTrans" presStyleCnt="0"/>
      <dgm:spPr/>
    </dgm:pt>
    <dgm:pt modelId="{952983A0-2B96-48C7-9EA6-BD953D55C072}" type="pres">
      <dgm:prSet presAssocID="{5995D9FE-9629-45CD-B866-5DAA0B57D979}" presName="node" presStyleLbl="node1" presStyleIdx="2" presStyleCnt="3">
        <dgm:presLayoutVars>
          <dgm:bulletEnabled val="1"/>
        </dgm:presLayoutVars>
      </dgm:prSet>
      <dgm:spPr/>
    </dgm:pt>
  </dgm:ptLst>
  <dgm:cxnLst>
    <dgm:cxn modelId="{DBE66013-167D-4664-9A06-325AA019EF82}" srcId="{641D4220-F751-4BBB-9841-4D5B55EA9B28}" destId="{E3760A50-61D2-4F0D-BD02-59111085BABE}" srcOrd="1" destOrd="0" parTransId="{53E5C1F4-38D0-436A-A64A-7E192C60D299}" sibTransId="{7EC2884F-5E7C-4730-B03B-817D346FC292}"/>
    <dgm:cxn modelId="{5054872E-365A-4D72-81C3-21902006169F}" type="presOf" srcId="{641D4220-F751-4BBB-9841-4D5B55EA9B28}" destId="{CD87F2DB-31B1-444C-926A-3134F2A6B7F7}" srcOrd="0" destOrd="0" presId="urn:microsoft.com/office/officeart/2005/8/layout/hList6"/>
    <dgm:cxn modelId="{683AC064-7ADF-4C72-BE9D-CCF9AB8458BA}" type="presOf" srcId="{D18B3854-8327-4812-851E-CBA74C5C6AE0}" destId="{A6B8CAB4-1933-4F7B-BBA2-1663BDE53E22}" srcOrd="0" destOrd="0" presId="urn:microsoft.com/office/officeart/2005/8/layout/hList6"/>
    <dgm:cxn modelId="{7C565D66-75FE-48DC-8D5E-4358C6B8B1D0}" srcId="{641D4220-F751-4BBB-9841-4D5B55EA9B28}" destId="{D18B3854-8327-4812-851E-CBA74C5C6AE0}" srcOrd="0" destOrd="0" parTransId="{099EBA3F-465B-4D92-A8C4-097EB4703771}" sibTransId="{871B3D4B-5C2D-4B53-84D8-1BAB35AA9B6E}"/>
    <dgm:cxn modelId="{17900852-1B0B-4010-BA10-359C46B6A7A1}" srcId="{641D4220-F751-4BBB-9841-4D5B55EA9B28}" destId="{5995D9FE-9629-45CD-B866-5DAA0B57D979}" srcOrd="2" destOrd="0" parTransId="{53554685-0DA9-4481-AC21-29A7AE1B7AF7}" sibTransId="{F5C3B321-FB9F-4D6D-9DE8-0641A16E24E0}"/>
    <dgm:cxn modelId="{E581238E-130A-4771-B9C2-860F760C8712}" type="presOf" srcId="{E3760A50-61D2-4F0D-BD02-59111085BABE}" destId="{741C1480-880D-4273-ADEB-4EB7EB0581D9}" srcOrd="0" destOrd="0" presId="urn:microsoft.com/office/officeart/2005/8/layout/hList6"/>
    <dgm:cxn modelId="{4BE3ACE1-04FF-41A8-B284-283E54FC4F0D}" type="presOf" srcId="{5995D9FE-9629-45CD-B866-5DAA0B57D979}" destId="{952983A0-2B96-48C7-9EA6-BD953D55C072}" srcOrd="0" destOrd="0" presId="urn:microsoft.com/office/officeart/2005/8/layout/hList6"/>
    <dgm:cxn modelId="{4CA74EFE-8574-4B29-B8D7-C7A8EB98DE44}" type="presParOf" srcId="{CD87F2DB-31B1-444C-926A-3134F2A6B7F7}" destId="{A6B8CAB4-1933-4F7B-BBA2-1663BDE53E22}" srcOrd="0" destOrd="0" presId="urn:microsoft.com/office/officeart/2005/8/layout/hList6"/>
    <dgm:cxn modelId="{04769E67-B8CB-4147-AD94-2747ADABBA0F}" type="presParOf" srcId="{CD87F2DB-31B1-444C-926A-3134F2A6B7F7}" destId="{8C826555-99BB-4DA0-B167-A7BAF2D5E848}" srcOrd="1" destOrd="0" presId="urn:microsoft.com/office/officeart/2005/8/layout/hList6"/>
    <dgm:cxn modelId="{E94C9EF0-AAFB-4EAE-AB3C-CB2976599FCB}" type="presParOf" srcId="{CD87F2DB-31B1-444C-926A-3134F2A6B7F7}" destId="{741C1480-880D-4273-ADEB-4EB7EB0581D9}" srcOrd="2" destOrd="0" presId="urn:microsoft.com/office/officeart/2005/8/layout/hList6"/>
    <dgm:cxn modelId="{32D5DA65-1425-4461-A2FE-55855F4D6657}" type="presParOf" srcId="{CD87F2DB-31B1-444C-926A-3134F2A6B7F7}" destId="{569A4859-42BC-49DD-B539-A553F8A91C87}" srcOrd="3" destOrd="0" presId="urn:microsoft.com/office/officeart/2005/8/layout/hList6"/>
    <dgm:cxn modelId="{060CE800-D481-43C3-9E1E-C29F9660AAFA}" type="presParOf" srcId="{CD87F2DB-31B1-444C-926A-3134F2A6B7F7}" destId="{952983A0-2B96-48C7-9EA6-BD953D55C072}"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F698F-5700-436B-BF6D-AFB4F9BF86F3}">
      <dsp:nvSpPr>
        <dsp:cNvPr id="0" name=""/>
        <dsp:cNvSpPr/>
      </dsp:nvSpPr>
      <dsp:spPr>
        <a:xfrm>
          <a:off x="3727" y="401915"/>
          <a:ext cx="2018076" cy="12108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Go To</a:t>
          </a:r>
        </a:p>
      </dsp:txBody>
      <dsp:txXfrm>
        <a:off x="3727" y="401915"/>
        <a:ext cx="2018076" cy="1210845"/>
      </dsp:txXfrm>
    </dsp:sp>
    <dsp:sp modelId="{2305DD53-6328-4454-839C-50983ED084A5}">
      <dsp:nvSpPr>
        <dsp:cNvPr id="0" name=""/>
        <dsp:cNvSpPr/>
      </dsp:nvSpPr>
      <dsp:spPr>
        <a:xfrm>
          <a:off x="2223611" y="401915"/>
          <a:ext cx="2018076" cy="12108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Menu Style</a:t>
          </a:r>
        </a:p>
      </dsp:txBody>
      <dsp:txXfrm>
        <a:off x="2223611" y="401915"/>
        <a:ext cx="2018076" cy="1210845"/>
      </dsp:txXfrm>
    </dsp:sp>
    <dsp:sp modelId="{F58360FD-91D5-4365-BEFA-E2C5D560AA60}">
      <dsp:nvSpPr>
        <dsp:cNvPr id="0" name=""/>
        <dsp:cNvSpPr/>
      </dsp:nvSpPr>
      <dsp:spPr>
        <a:xfrm>
          <a:off x="4443494" y="401915"/>
          <a:ext cx="2018076" cy="12108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Chart of Accounts</a:t>
          </a:r>
        </a:p>
      </dsp:txBody>
      <dsp:txXfrm>
        <a:off x="4443494" y="401915"/>
        <a:ext cx="2018076" cy="1210845"/>
      </dsp:txXfrm>
    </dsp:sp>
    <dsp:sp modelId="{9BF0D2E4-FB9E-4590-86B1-74C6927D0E54}">
      <dsp:nvSpPr>
        <dsp:cNvPr id="0" name=""/>
        <dsp:cNvSpPr/>
      </dsp:nvSpPr>
      <dsp:spPr>
        <a:xfrm>
          <a:off x="6663378" y="401915"/>
          <a:ext cx="2018076" cy="12108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Navigation changes</a:t>
          </a:r>
        </a:p>
      </dsp:txBody>
      <dsp:txXfrm>
        <a:off x="6663378" y="401915"/>
        <a:ext cx="2018076" cy="1210845"/>
      </dsp:txXfrm>
    </dsp:sp>
    <dsp:sp modelId="{A4063EDC-4D87-4E24-B86E-169CAF9FCD3B}">
      <dsp:nvSpPr>
        <dsp:cNvPr id="0" name=""/>
        <dsp:cNvSpPr/>
      </dsp:nvSpPr>
      <dsp:spPr>
        <a:xfrm>
          <a:off x="8883262" y="401915"/>
          <a:ext cx="2018076" cy="12108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User  based login</a:t>
          </a:r>
        </a:p>
      </dsp:txBody>
      <dsp:txXfrm>
        <a:off x="8883262" y="401915"/>
        <a:ext cx="2018076" cy="1210845"/>
      </dsp:txXfrm>
    </dsp:sp>
    <dsp:sp modelId="{1E36948F-6EFC-43B5-96C5-0E6952CCED27}">
      <dsp:nvSpPr>
        <dsp:cNvPr id="0" name=""/>
        <dsp:cNvSpPr/>
      </dsp:nvSpPr>
      <dsp:spPr>
        <a:xfrm>
          <a:off x="1113669" y="1814568"/>
          <a:ext cx="2018076" cy="12108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Balance sheet Audit</a:t>
          </a:r>
        </a:p>
      </dsp:txBody>
      <dsp:txXfrm>
        <a:off x="1113669" y="1814568"/>
        <a:ext cx="2018076" cy="1210845"/>
      </dsp:txXfrm>
    </dsp:sp>
    <dsp:sp modelId="{7C1D28DC-8F2E-4CD1-BC5C-070B6967BF36}">
      <dsp:nvSpPr>
        <dsp:cNvPr id="0" name=""/>
        <dsp:cNvSpPr/>
      </dsp:nvSpPr>
      <dsp:spPr>
        <a:xfrm>
          <a:off x="3333553" y="1814568"/>
          <a:ext cx="2018076" cy="12108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Optimized Printing</a:t>
          </a:r>
        </a:p>
      </dsp:txBody>
      <dsp:txXfrm>
        <a:off x="3333553" y="1814568"/>
        <a:ext cx="2018076" cy="1210845"/>
      </dsp:txXfrm>
    </dsp:sp>
    <dsp:sp modelId="{D9F04EE6-DCBE-4F3B-AC75-FFBC77ED5E77}">
      <dsp:nvSpPr>
        <dsp:cNvPr id="0" name=""/>
        <dsp:cNvSpPr/>
      </dsp:nvSpPr>
      <dsp:spPr>
        <a:xfrm>
          <a:off x="5553436" y="1814568"/>
          <a:ext cx="2018076" cy="12108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E-Invoice</a:t>
          </a:r>
        </a:p>
      </dsp:txBody>
      <dsp:txXfrm>
        <a:off x="5553436" y="1814568"/>
        <a:ext cx="2018076" cy="1210845"/>
      </dsp:txXfrm>
    </dsp:sp>
    <dsp:sp modelId="{460291CD-BDB3-45DB-B938-DC0AC225E059}">
      <dsp:nvSpPr>
        <dsp:cNvPr id="0" name=""/>
        <dsp:cNvSpPr/>
      </dsp:nvSpPr>
      <dsp:spPr>
        <a:xfrm>
          <a:off x="7773320" y="1814568"/>
          <a:ext cx="2018076" cy="12108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a:t>
          </a:r>
        </a:p>
      </dsp:txBody>
      <dsp:txXfrm>
        <a:off x="7773320" y="1814568"/>
        <a:ext cx="2018076" cy="1210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32382-662E-41BA-ABEA-4EFC16CA0F4B}">
      <dsp:nvSpPr>
        <dsp:cNvPr id="0" name=""/>
        <dsp:cNvSpPr/>
      </dsp:nvSpPr>
      <dsp:spPr>
        <a:xfrm>
          <a:off x="0" y="289306"/>
          <a:ext cx="8529948" cy="47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ACD2B2-39B6-489E-AE82-FFBEF993E02B}">
      <dsp:nvSpPr>
        <dsp:cNvPr id="0" name=""/>
        <dsp:cNvSpPr/>
      </dsp:nvSpPr>
      <dsp:spPr>
        <a:xfrm>
          <a:off x="426497" y="8866"/>
          <a:ext cx="5970963"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688" tIns="0" rIns="225688" bIns="0" numCol="1" spcCol="1270" anchor="ctr" anchorCtr="0">
          <a:noAutofit/>
        </a:bodyPr>
        <a:lstStyle/>
        <a:p>
          <a:pPr marL="0" lvl="0" indent="0" algn="l" defTabSz="844550">
            <a:lnSpc>
              <a:spcPct val="90000"/>
            </a:lnSpc>
            <a:spcBef>
              <a:spcPct val="0"/>
            </a:spcBef>
            <a:spcAft>
              <a:spcPct val="35000"/>
            </a:spcAft>
            <a:buNone/>
          </a:pPr>
          <a:r>
            <a:rPr lang="en-IN" sz="1900" kern="1200" dirty="0"/>
            <a:t>Major use cases for working remotely</a:t>
          </a:r>
        </a:p>
      </dsp:txBody>
      <dsp:txXfrm>
        <a:off x="453877" y="36246"/>
        <a:ext cx="5916203" cy="506120"/>
      </dsp:txXfrm>
    </dsp:sp>
    <dsp:sp modelId="{673A489E-86A9-40B0-8200-76CEA922A6F5}">
      <dsp:nvSpPr>
        <dsp:cNvPr id="0" name=""/>
        <dsp:cNvSpPr/>
      </dsp:nvSpPr>
      <dsp:spPr>
        <a:xfrm>
          <a:off x="0" y="1151146"/>
          <a:ext cx="8529948" cy="478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16C3CD-F0F7-4919-AC9F-E7B76B00D1CD}">
      <dsp:nvSpPr>
        <dsp:cNvPr id="0" name=""/>
        <dsp:cNvSpPr/>
      </dsp:nvSpPr>
      <dsp:spPr>
        <a:xfrm>
          <a:off x="426497" y="870706"/>
          <a:ext cx="5970963"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688" tIns="0" rIns="225688" bIns="0" numCol="1" spcCol="1270" anchor="ctr" anchorCtr="0">
          <a:noAutofit/>
        </a:bodyPr>
        <a:lstStyle/>
        <a:p>
          <a:pPr marL="0" lvl="0" indent="0" algn="l" defTabSz="844550">
            <a:lnSpc>
              <a:spcPct val="90000"/>
            </a:lnSpc>
            <a:spcBef>
              <a:spcPct val="0"/>
            </a:spcBef>
            <a:spcAft>
              <a:spcPct val="35000"/>
            </a:spcAft>
            <a:buNone/>
          </a:pPr>
          <a:r>
            <a:rPr lang="en-IN" sz="1900" kern="1200" dirty="0"/>
            <a:t>Major Tools in Tally for connectivity</a:t>
          </a:r>
        </a:p>
      </dsp:txBody>
      <dsp:txXfrm>
        <a:off x="453877" y="898086"/>
        <a:ext cx="5916203" cy="506120"/>
      </dsp:txXfrm>
    </dsp:sp>
    <dsp:sp modelId="{E4941722-8A87-4541-8B9A-97982BE4A4A5}">
      <dsp:nvSpPr>
        <dsp:cNvPr id="0" name=""/>
        <dsp:cNvSpPr/>
      </dsp:nvSpPr>
      <dsp:spPr>
        <a:xfrm>
          <a:off x="0" y="2012986"/>
          <a:ext cx="8529948" cy="478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A5850C-D96D-4E52-B824-650F206E8722}">
      <dsp:nvSpPr>
        <dsp:cNvPr id="0" name=""/>
        <dsp:cNvSpPr/>
      </dsp:nvSpPr>
      <dsp:spPr>
        <a:xfrm>
          <a:off x="426497" y="1732546"/>
          <a:ext cx="5970963"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688" tIns="0" rIns="225688" bIns="0" numCol="1" spcCol="1270" anchor="ctr" anchorCtr="0">
          <a:noAutofit/>
        </a:bodyPr>
        <a:lstStyle/>
        <a:p>
          <a:pPr marL="0" lvl="0" indent="0" algn="l" defTabSz="844550">
            <a:lnSpc>
              <a:spcPct val="90000"/>
            </a:lnSpc>
            <a:spcBef>
              <a:spcPct val="0"/>
            </a:spcBef>
            <a:spcAft>
              <a:spcPct val="35000"/>
            </a:spcAft>
            <a:buNone/>
          </a:pPr>
          <a:r>
            <a:rPr lang="en-IN" sz="1900" kern="1200" dirty="0"/>
            <a:t>Remote Access in Tally</a:t>
          </a:r>
        </a:p>
      </dsp:txBody>
      <dsp:txXfrm>
        <a:off x="453877" y="1759926"/>
        <a:ext cx="5916203" cy="506120"/>
      </dsp:txXfrm>
    </dsp:sp>
    <dsp:sp modelId="{C713AFBD-988F-4ABC-9D1D-57FE38F4B7B1}">
      <dsp:nvSpPr>
        <dsp:cNvPr id="0" name=""/>
        <dsp:cNvSpPr/>
      </dsp:nvSpPr>
      <dsp:spPr>
        <a:xfrm>
          <a:off x="0" y="2874826"/>
          <a:ext cx="8529948" cy="478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9CD90A-17CD-43C6-A145-E776C77FABDE}">
      <dsp:nvSpPr>
        <dsp:cNvPr id="0" name=""/>
        <dsp:cNvSpPr/>
      </dsp:nvSpPr>
      <dsp:spPr>
        <a:xfrm>
          <a:off x="426497" y="2594386"/>
          <a:ext cx="5970963"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688" tIns="0" rIns="225688" bIns="0" numCol="1" spcCol="1270" anchor="ctr" anchorCtr="0">
          <a:noAutofit/>
        </a:bodyPr>
        <a:lstStyle/>
        <a:p>
          <a:pPr marL="0" lvl="0" indent="0" algn="l" defTabSz="844550">
            <a:lnSpc>
              <a:spcPct val="90000"/>
            </a:lnSpc>
            <a:spcBef>
              <a:spcPct val="0"/>
            </a:spcBef>
            <a:spcAft>
              <a:spcPct val="35000"/>
            </a:spcAft>
            <a:buNone/>
          </a:pPr>
          <a:r>
            <a:rPr lang="en-IN" sz="1900" kern="1200" dirty="0"/>
            <a:t>Tally Reports in Browser</a:t>
          </a:r>
        </a:p>
      </dsp:txBody>
      <dsp:txXfrm>
        <a:off x="453877" y="2621766"/>
        <a:ext cx="5916203" cy="506120"/>
      </dsp:txXfrm>
    </dsp:sp>
    <dsp:sp modelId="{1D1B961B-7B0A-4418-8612-C18F647CBE8D}">
      <dsp:nvSpPr>
        <dsp:cNvPr id="0" name=""/>
        <dsp:cNvSpPr/>
      </dsp:nvSpPr>
      <dsp:spPr>
        <a:xfrm>
          <a:off x="0" y="3736666"/>
          <a:ext cx="8529948" cy="478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E2B7FF-1F1D-4B21-B174-BEEE472C1780}">
      <dsp:nvSpPr>
        <dsp:cNvPr id="0" name=""/>
        <dsp:cNvSpPr/>
      </dsp:nvSpPr>
      <dsp:spPr>
        <a:xfrm>
          <a:off x="426497" y="3456226"/>
          <a:ext cx="5970963" cy="5608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688" tIns="0" rIns="225688" bIns="0" numCol="1" spcCol="1270" anchor="ctr" anchorCtr="0">
          <a:noAutofit/>
        </a:bodyPr>
        <a:lstStyle/>
        <a:p>
          <a:pPr marL="0" lvl="0" indent="0" algn="l" defTabSz="844550">
            <a:lnSpc>
              <a:spcPct val="90000"/>
            </a:lnSpc>
            <a:spcBef>
              <a:spcPct val="0"/>
            </a:spcBef>
            <a:spcAft>
              <a:spcPct val="35000"/>
            </a:spcAft>
            <a:buNone/>
          </a:pPr>
          <a:r>
            <a:rPr lang="en-IN" sz="1900" kern="1200" dirty="0"/>
            <a:t>Tally Rental Options for Staff and articles &amp; TVU</a:t>
          </a:r>
        </a:p>
      </dsp:txBody>
      <dsp:txXfrm>
        <a:off x="453877" y="3483606"/>
        <a:ext cx="5916203"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D2D81-EEEC-4FBC-95FA-471E65BC7684}">
      <dsp:nvSpPr>
        <dsp:cNvPr id="0" name=""/>
        <dsp:cNvSpPr/>
      </dsp:nvSpPr>
      <dsp:spPr>
        <a:xfrm>
          <a:off x="0" y="880927"/>
          <a:ext cx="10550525" cy="352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06030F-4F86-44C9-AB34-FBA800C866F3}">
      <dsp:nvSpPr>
        <dsp:cNvPr id="0" name=""/>
        <dsp:cNvSpPr/>
      </dsp:nvSpPr>
      <dsp:spPr>
        <a:xfrm>
          <a:off x="527526" y="674287"/>
          <a:ext cx="7385367" cy="413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149" tIns="0" rIns="279149" bIns="0" numCol="1" spcCol="1270" anchor="ctr" anchorCtr="0">
          <a:noAutofit/>
        </a:bodyPr>
        <a:lstStyle/>
        <a:p>
          <a:pPr marL="0" lvl="0" indent="0" algn="l" defTabSz="622300">
            <a:lnSpc>
              <a:spcPct val="100000"/>
            </a:lnSpc>
            <a:spcBef>
              <a:spcPct val="0"/>
            </a:spcBef>
            <a:spcAft>
              <a:spcPct val="35000"/>
            </a:spcAft>
            <a:buNone/>
          </a:pPr>
          <a:r>
            <a:rPr lang="en-IN" sz="1400" kern="1200" dirty="0"/>
            <a:t>Articles are working from Home. (Need Partly to access Tally)</a:t>
          </a:r>
        </a:p>
      </dsp:txBody>
      <dsp:txXfrm>
        <a:off x="547701" y="694462"/>
        <a:ext cx="7345017" cy="372930"/>
      </dsp:txXfrm>
    </dsp:sp>
    <dsp:sp modelId="{5078761D-3AE7-4DFA-8C0C-D84652137C3F}">
      <dsp:nvSpPr>
        <dsp:cNvPr id="0" name=""/>
        <dsp:cNvSpPr/>
      </dsp:nvSpPr>
      <dsp:spPr>
        <a:xfrm>
          <a:off x="0" y="1515967"/>
          <a:ext cx="10550525" cy="352800"/>
        </a:xfrm>
        <a:prstGeom prst="rect">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D8A788-0FC0-42D5-93D2-183031BA0F2D}">
      <dsp:nvSpPr>
        <dsp:cNvPr id="0" name=""/>
        <dsp:cNvSpPr/>
      </dsp:nvSpPr>
      <dsp:spPr>
        <a:xfrm>
          <a:off x="527526" y="1309327"/>
          <a:ext cx="7385367" cy="4132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149" tIns="0" rIns="279149" bIns="0" numCol="1" spcCol="1270" anchor="ctr" anchorCtr="0">
          <a:noAutofit/>
        </a:bodyPr>
        <a:lstStyle/>
        <a:p>
          <a:pPr marL="0" lvl="0" indent="0" algn="l" defTabSz="622300">
            <a:lnSpc>
              <a:spcPct val="100000"/>
            </a:lnSpc>
            <a:spcBef>
              <a:spcPct val="0"/>
            </a:spcBef>
            <a:spcAft>
              <a:spcPct val="35000"/>
            </a:spcAft>
            <a:buNone/>
          </a:pPr>
          <a:r>
            <a:rPr lang="en-IN" sz="1400" kern="1200" dirty="0"/>
            <a:t>Clients accountant want to clarify a doubt with article or his CA</a:t>
          </a:r>
        </a:p>
      </dsp:txBody>
      <dsp:txXfrm>
        <a:off x="547701" y="1329502"/>
        <a:ext cx="7345017" cy="372930"/>
      </dsp:txXfrm>
    </dsp:sp>
    <dsp:sp modelId="{EDE984A7-910F-420A-8575-646EFE95F359}">
      <dsp:nvSpPr>
        <dsp:cNvPr id="0" name=""/>
        <dsp:cNvSpPr/>
      </dsp:nvSpPr>
      <dsp:spPr>
        <a:xfrm>
          <a:off x="0" y="2151007"/>
          <a:ext cx="10550525" cy="3528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2CB46B-1A7B-4A4E-8294-D662F7A2D118}">
      <dsp:nvSpPr>
        <dsp:cNvPr id="0" name=""/>
        <dsp:cNvSpPr/>
      </dsp:nvSpPr>
      <dsp:spPr>
        <a:xfrm>
          <a:off x="527526" y="1944367"/>
          <a:ext cx="7385367" cy="4132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149" tIns="0" rIns="279149" bIns="0" numCol="1" spcCol="1270" anchor="ctr" anchorCtr="0">
          <a:noAutofit/>
        </a:bodyPr>
        <a:lstStyle/>
        <a:p>
          <a:pPr marL="0" lvl="0" indent="0" algn="l" defTabSz="622300">
            <a:lnSpc>
              <a:spcPct val="100000"/>
            </a:lnSpc>
            <a:spcBef>
              <a:spcPct val="0"/>
            </a:spcBef>
            <a:spcAft>
              <a:spcPct val="35000"/>
            </a:spcAft>
            <a:buNone/>
          </a:pPr>
          <a:r>
            <a:rPr lang="en-IN" sz="1400" kern="1200" dirty="0"/>
            <a:t>Articles/CA want to make notes when traveling on vouchers</a:t>
          </a:r>
        </a:p>
      </dsp:txBody>
      <dsp:txXfrm>
        <a:off x="547701" y="1964542"/>
        <a:ext cx="7345017" cy="372930"/>
      </dsp:txXfrm>
    </dsp:sp>
    <dsp:sp modelId="{2B1A048A-1C3F-4420-89F9-05FAB121A12F}">
      <dsp:nvSpPr>
        <dsp:cNvPr id="0" name=""/>
        <dsp:cNvSpPr/>
      </dsp:nvSpPr>
      <dsp:spPr>
        <a:xfrm>
          <a:off x="0" y="2786047"/>
          <a:ext cx="10550525" cy="352800"/>
        </a:xfrm>
        <a:prstGeom prst="rect">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15EE19-9564-4624-80C6-72F64918F2A8}">
      <dsp:nvSpPr>
        <dsp:cNvPr id="0" name=""/>
        <dsp:cNvSpPr/>
      </dsp:nvSpPr>
      <dsp:spPr>
        <a:xfrm>
          <a:off x="527526" y="2579407"/>
          <a:ext cx="7385367" cy="4132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149" tIns="0" rIns="279149" bIns="0" numCol="1" spcCol="1270" anchor="ctr" anchorCtr="0">
          <a:noAutofit/>
        </a:bodyPr>
        <a:lstStyle/>
        <a:p>
          <a:pPr marL="0" lvl="0" indent="0" algn="l" defTabSz="622300">
            <a:lnSpc>
              <a:spcPct val="100000"/>
            </a:lnSpc>
            <a:spcBef>
              <a:spcPct val="0"/>
            </a:spcBef>
            <a:spcAft>
              <a:spcPct val="35000"/>
            </a:spcAft>
            <a:buNone/>
          </a:pPr>
          <a:r>
            <a:rPr lang="en-IN" sz="1400" kern="1200" dirty="0"/>
            <a:t>Occasionally need staff to co-ordinate from home in emergency. Generally a LAN environment</a:t>
          </a:r>
        </a:p>
      </dsp:txBody>
      <dsp:txXfrm>
        <a:off x="547701" y="2599582"/>
        <a:ext cx="7345017" cy="372930"/>
      </dsp:txXfrm>
    </dsp:sp>
    <dsp:sp modelId="{1C1F4057-057C-4909-A587-0B39A61B81BD}">
      <dsp:nvSpPr>
        <dsp:cNvPr id="0" name=""/>
        <dsp:cNvSpPr/>
      </dsp:nvSpPr>
      <dsp:spPr>
        <a:xfrm>
          <a:off x="0" y="3421087"/>
          <a:ext cx="10550525" cy="3528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D1C0A2-C2F1-4C29-BE16-532998D4E84A}">
      <dsp:nvSpPr>
        <dsp:cNvPr id="0" name=""/>
        <dsp:cNvSpPr/>
      </dsp:nvSpPr>
      <dsp:spPr>
        <a:xfrm>
          <a:off x="527526" y="3214447"/>
          <a:ext cx="7385367" cy="413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149" tIns="0" rIns="279149" bIns="0" numCol="1" spcCol="1270" anchor="ctr" anchorCtr="0">
          <a:noAutofit/>
        </a:bodyPr>
        <a:lstStyle/>
        <a:p>
          <a:pPr marL="0" lvl="0" indent="0" algn="l" defTabSz="622300">
            <a:lnSpc>
              <a:spcPct val="90000"/>
            </a:lnSpc>
            <a:spcBef>
              <a:spcPct val="0"/>
            </a:spcBef>
            <a:spcAft>
              <a:spcPct val="35000"/>
            </a:spcAft>
            <a:buNone/>
          </a:pPr>
          <a:r>
            <a:rPr lang="en-IN" sz="1400" kern="1200" dirty="0"/>
            <a:t>Rare scenario, need staff/client to make an entry and he doesn’t have access to Tally at home</a:t>
          </a:r>
        </a:p>
      </dsp:txBody>
      <dsp:txXfrm>
        <a:off x="547701" y="3234622"/>
        <a:ext cx="7345017" cy="37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7F242-28CA-494E-97F2-143E967D670D}">
      <dsp:nvSpPr>
        <dsp:cNvPr id="0" name=""/>
        <dsp:cNvSpPr/>
      </dsp:nvSpPr>
      <dsp:spPr>
        <a:xfrm>
          <a:off x="5033203" y="591"/>
          <a:ext cx="1607433" cy="104483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t>1. Enable Remote Access</a:t>
          </a:r>
        </a:p>
      </dsp:txBody>
      <dsp:txXfrm>
        <a:off x="5084207" y="51595"/>
        <a:ext cx="1505425" cy="942823"/>
      </dsp:txXfrm>
    </dsp:sp>
    <dsp:sp modelId="{77C0AEDB-031B-411E-B432-AF4C8599ECEB}">
      <dsp:nvSpPr>
        <dsp:cNvPr id="0" name=""/>
        <dsp:cNvSpPr/>
      </dsp:nvSpPr>
      <dsp:spPr>
        <a:xfrm>
          <a:off x="3746605" y="523007"/>
          <a:ext cx="4180629" cy="4180629"/>
        </a:xfrm>
        <a:custGeom>
          <a:avLst/>
          <a:gdLst/>
          <a:ahLst/>
          <a:cxnLst/>
          <a:rect l="0" t="0" r="0" b="0"/>
          <a:pathLst>
            <a:path>
              <a:moveTo>
                <a:pt x="3110070" y="265618"/>
              </a:moveTo>
              <a:arcTo wR="2090314" hR="2090314" stAng="17951953" swAng="1213891"/>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FF53984-1B60-4CFC-BDD7-292961659A35}">
      <dsp:nvSpPr>
        <dsp:cNvPr id="0" name=""/>
        <dsp:cNvSpPr/>
      </dsp:nvSpPr>
      <dsp:spPr>
        <a:xfrm>
          <a:off x="7021210" y="1444963"/>
          <a:ext cx="1607433" cy="1044831"/>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t>2. Giver permission to remote user</a:t>
          </a:r>
        </a:p>
      </dsp:txBody>
      <dsp:txXfrm>
        <a:off x="7072214" y="1495967"/>
        <a:ext cx="1505425" cy="942823"/>
      </dsp:txXfrm>
    </dsp:sp>
    <dsp:sp modelId="{4E8B0703-65F9-4F29-BFFC-E0AA16C226DF}">
      <dsp:nvSpPr>
        <dsp:cNvPr id="0" name=""/>
        <dsp:cNvSpPr/>
      </dsp:nvSpPr>
      <dsp:spPr>
        <a:xfrm>
          <a:off x="3746605" y="523007"/>
          <a:ext cx="4180629" cy="4180629"/>
        </a:xfrm>
        <a:custGeom>
          <a:avLst/>
          <a:gdLst/>
          <a:ahLst/>
          <a:cxnLst/>
          <a:rect l="0" t="0" r="0" b="0"/>
          <a:pathLst>
            <a:path>
              <a:moveTo>
                <a:pt x="4175647" y="2234543"/>
              </a:moveTo>
              <a:arcTo wR="2090314" hR="2090314" stAng="21837388" swAng="1361546"/>
            </a:path>
          </a:pathLst>
        </a:custGeom>
        <a:noFill/>
        <a:ln w="6350" cap="flat" cmpd="sng" algn="ctr">
          <a:solidFill>
            <a:schemeClr val="accent5">
              <a:hueOff val="-1689636"/>
              <a:satOff val="-4355"/>
              <a:lumOff val="-294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4AF1FD1-D9F5-42A2-8A83-B5EEC0BA2D27}">
      <dsp:nvSpPr>
        <dsp:cNvPr id="0" name=""/>
        <dsp:cNvSpPr/>
      </dsp:nvSpPr>
      <dsp:spPr>
        <a:xfrm>
          <a:off x="6261859" y="3782006"/>
          <a:ext cx="1607433" cy="1044831"/>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t>3. Connect the company</a:t>
          </a:r>
        </a:p>
      </dsp:txBody>
      <dsp:txXfrm>
        <a:off x="6312863" y="3833010"/>
        <a:ext cx="1505425" cy="942823"/>
      </dsp:txXfrm>
    </dsp:sp>
    <dsp:sp modelId="{CA739BD0-CCF6-4C8D-93F0-C3A09001A97D}">
      <dsp:nvSpPr>
        <dsp:cNvPr id="0" name=""/>
        <dsp:cNvSpPr/>
      </dsp:nvSpPr>
      <dsp:spPr>
        <a:xfrm>
          <a:off x="3746605" y="523007"/>
          <a:ext cx="4180629" cy="4180629"/>
        </a:xfrm>
        <a:custGeom>
          <a:avLst/>
          <a:gdLst/>
          <a:ahLst/>
          <a:cxnLst/>
          <a:rect l="0" t="0" r="0" b="0"/>
          <a:pathLst>
            <a:path>
              <a:moveTo>
                <a:pt x="2347606" y="4164734"/>
              </a:moveTo>
              <a:arcTo wR="2090314" hR="2090314" stAng="4975779" swAng="848441"/>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65B81A-92D1-4C9E-84D2-2869BDE12F42}">
      <dsp:nvSpPr>
        <dsp:cNvPr id="0" name=""/>
        <dsp:cNvSpPr/>
      </dsp:nvSpPr>
      <dsp:spPr>
        <a:xfrm>
          <a:off x="3804547" y="3782006"/>
          <a:ext cx="1607433" cy="1044831"/>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t>4. User logs in remotely from his computer using Tally.NET id</a:t>
          </a:r>
        </a:p>
      </dsp:txBody>
      <dsp:txXfrm>
        <a:off x="3855551" y="3833010"/>
        <a:ext cx="1505425" cy="942823"/>
      </dsp:txXfrm>
    </dsp:sp>
    <dsp:sp modelId="{058BAE28-D80E-40D6-8E19-8A1712C10AE0}">
      <dsp:nvSpPr>
        <dsp:cNvPr id="0" name=""/>
        <dsp:cNvSpPr/>
      </dsp:nvSpPr>
      <dsp:spPr>
        <a:xfrm>
          <a:off x="3746605" y="523007"/>
          <a:ext cx="4180629" cy="4180629"/>
        </a:xfrm>
        <a:custGeom>
          <a:avLst/>
          <a:gdLst/>
          <a:ahLst/>
          <a:cxnLst/>
          <a:rect l="0" t="0" r="0" b="0"/>
          <a:pathLst>
            <a:path>
              <a:moveTo>
                <a:pt x="222050" y="3027866"/>
              </a:moveTo>
              <a:arcTo wR="2090314" hR="2090314" stAng="9201066" swAng="1361546"/>
            </a:path>
          </a:pathLst>
        </a:custGeom>
        <a:noFill/>
        <a:ln w="6350" cap="flat" cmpd="sng" algn="ctr">
          <a:solidFill>
            <a:schemeClr val="accent5">
              <a:hueOff val="-5068907"/>
              <a:satOff val="-13064"/>
              <a:lumOff val="-882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EADE6A4-74E6-4168-99FD-ADF824EB86F3}">
      <dsp:nvSpPr>
        <dsp:cNvPr id="0" name=""/>
        <dsp:cNvSpPr/>
      </dsp:nvSpPr>
      <dsp:spPr>
        <a:xfrm>
          <a:off x="3045196" y="1444963"/>
          <a:ext cx="1607433" cy="104483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dirty="0"/>
            <a:t>5. Remote user selects and start working on desired company</a:t>
          </a:r>
        </a:p>
      </dsp:txBody>
      <dsp:txXfrm>
        <a:off x="3096200" y="1495967"/>
        <a:ext cx="1505425" cy="942823"/>
      </dsp:txXfrm>
    </dsp:sp>
    <dsp:sp modelId="{97A02A92-AF8E-408F-B409-56DF5EC42580}">
      <dsp:nvSpPr>
        <dsp:cNvPr id="0" name=""/>
        <dsp:cNvSpPr/>
      </dsp:nvSpPr>
      <dsp:spPr>
        <a:xfrm>
          <a:off x="3746605" y="523007"/>
          <a:ext cx="4180629" cy="4180629"/>
        </a:xfrm>
        <a:custGeom>
          <a:avLst/>
          <a:gdLst/>
          <a:ahLst/>
          <a:cxnLst/>
          <a:rect l="0" t="0" r="0" b="0"/>
          <a:pathLst>
            <a:path>
              <a:moveTo>
                <a:pt x="502469" y="730843"/>
              </a:moveTo>
              <a:arcTo wR="2090314" hR="2090314" stAng="13234155" swAng="1213891"/>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8CAB4-1933-4F7B-BBA2-1663BDE53E22}">
      <dsp:nvSpPr>
        <dsp:cNvPr id="0" name=""/>
        <dsp:cNvSpPr/>
      </dsp:nvSpPr>
      <dsp:spPr>
        <a:xfrm rot="16200000">
          <a:off x="-503730" y="504709"/>
          <a:ext cx="3555771" cy="2546352"/>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Segoe UI Semilight" panose="020B0402040204020203" pitchFamily="34" charset="0"/>
              <a:cs typeface="Segoe UI Semilight" panose="020B0402040204020203" pitchFamily="34" charset="0"/>
            </a:rPr>
            <a:t>Save Time in Reconciliation</a:t>
          </a:r>
        </a:p>
      </dsp:txBody>
      <dsp:txXfrm rot="5400000">
        <a:off x="980" y="711153"/>
        <a:ext cx="2546352" cy="2133463"/>
      </dsp:txXfrm>
    </dsp:sp>
    <dsp:sp modelId="{741C1480-880D-4273-ADEB-4EB7EB0581D9}">
      <dsp:nvSpPr>
        <dsp:cNvPr id="0" name=""/>
        <dsp:cNvSpPr/>
      </dsp:nvSpPr>
      <dsp:spPr>
        <a:xfrm rot="16200000">
          <a:off x="2233598" y="504709"/>
          <a:ext cx="3555771" cy="2546352"/>
        </a:xfrm>
        <a:prstGeom prst="flowChartManualOperation">
          <a:avLst/>
        </a:prstGeom>
        <a:solidFill>
          <a:srgbClr val="FFC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Segoe UI Semilight" panose="020B0402040204020203" pitchFamily="34" charset="0"/>
              <a:ea typeface="+mn-ea"/>
              <a:cs typeface="Segoe UI Semilight" panose="020B0402040204020203" pitchFamily="34" charset="0"/>
            </a:rPr>
            <a:t>Respond Faster</a:t>
          </a:r>
        </a:p>
      </dsp:txBody>
      <dsp:txXfrm rot="5400000">
        <a:off x="2738308" y="711153"/>
        <a:ext cx="2546352" cy="2133463"/>
      </dsp:txXfrm>
    </dsp:sp>
    <dsp:sp modelId="{952983A0-2B96-48C7-9EA6-BD953D55C072}">
      <dsp:nvSpPr>
        <dsp:cNvPr id="0" name=""/>
        <dsp:cNvSpPr/>
      </dsp:nvSpPr>
      <dsp:spPr>
        <a:xfrm rot="16200000">
          <a:off x="4970927" y="504709"/>
          <a:ext cx="3555771" cy="2546352"/>
        </a:xfrm>
        <a:prstGeom prst="flowChartManualOperation">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Segoe UI Semilight" panose="020B0402040204020203" pitchFamily="34" charset="0"/>
              <a:ea typeface="+mn-ea"/>
              <a:cs typeface="Segoe UI Semilight" panose="020B0402040204020203" pitchFamily="34" charset="0"/>
            </a:rPr>
            <a:t>Smart Analysis </a:t>
          </a:r>
        </a:p>
      </dsp:txBody>
      <dsp:txXfrm rot="5400000">
        <a:off x="5475637" y="711153"/>
        <a:ext cx="2546352" cy="21334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BCFA-8EA9-4E4A-834C-6B0DEE733E1B}"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8332F-686E-4D79-8EB0-4B913E3BD914}" type="slidenum">
              <a:rPr lang="en-US" smtClean="0"/>
              <a:t>‹#›</a:t>
            </a:fld>
            <a:endParaRPr lang="en-US"/>
          </a:p>
        </p:txBody>
      </p:sp>
    </p:spTree>
    <p:extLst>
      <p:ext uri="{BB962C8B-B14F-4D97-AF65-F5344CB8AC3E}">
        <p14:creationId xmlns:p14="http://schemas.microsoft.com/office/powerpoint/2010/main" val="1865172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In this busy audit season, time is of the essence. With huge volume of data per client and huge number of clients to serve, efficiency is extremely critical. TallyPrime Release 2.1 has been designed to help you save time so you can focus on the more important audit related activities. 	</a:t>
            </a:r>
            <a:endParaRPr lang="en-US" dirty="0"/>
          </a:p>
        </p:txBody>
      </p:sp>
      <p:sp>
        <p:nvSpPr>
          <p:cNvPr id="4" name="Slide Number Placeholder 3"/>
          <p:cNvSpPr>
            <a:spLocks noGrp="1"/>
          </p:cNvSpPr>
          <p:nvPr>
            <p:ph type="sldNum" sz="quarter" idx="5"/>
          </p:nvPr>
        </p:nvSpPr>
        <p:spPr/>
        <p:txBody>
          <a:bodyPr/>
          <a:lstStyle/>
          <a:p>
            <a:fld id="{66766CAB-571E-45BE-944C-C9B705D0F641}" type="slidenum">
              <a:rPr lang="en-US" smtClean="0"/>
              <a:t>2</a:t>
            </a:fld>
            <a:endParaRPr lang="en-US"/>
          </a:p>
        </p:txBody>
      </p:sp>
    </p:spTree>
    <p:extLst>
      <p:ext uri="{BB962C8B-B14F-4D97-AF65-F5344CB8AC3E}">
        <p14:creationId xmlns:p14="http://schemas.microsoft.com/office/powerpoint/2010/main" val="2743124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F4BBE2-E2C1-4BD0-9131-78782C2D4967}" type="slidenum">
              <a:rPr lang="en-US" smtClean="0"/>
              <a:t>59</a:t>
            </a:fld>
            <a:endParaRPr lang="en-US"/>
          </a:p>
        </p:txBody>
      </p:sp>
    </p:spTree>
    <p:extLst>
      <p:ext uri="{BB962C8B-B14F-4D97-AF65-F5344CB8AC3E}">
        <p14:creationId xmlns:p14="http://schemas.microsoft.com/office/powerpoint/2010/main" val="3597140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F4BBE2-E2C1-4BD0-9131-78782C2D4967}" type="slidenum">
              <a:rPr lang="en-US" smtClean="0"/>
              <a:t>60</a:t>
            </a:fld>
            <a:endParaRPr lang="en-US"/>
          </a:p>
        </p:txBody>
      </p:sp>
    </p:spTree>
    <p:extLst>
      <p:ext uri="{BB962C8B-B14F-4D97-AF65-F5344CB8AC3E}">
        <p14:creationId xmlns:p14="http://schemas.microsoft.com/office/powerpoint/2010/main" val="2336517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explain ‘Go To’ capability to access ‘Saved Reports’ first.  All saved reports are available in one place, and they are prioritized in the list as ‘Saved Views’, that simple it is to access your favorite reports in TallyPrime.</a:t>
            </a:r>
            <a:endParaRPr lang="en-IN" dirty="0"/>
          </a:p>
        </p:txBody>
      </p:sp>
      <p:sp>
        <p:nvSpPr>
          <p:cNvPr id="4" name="Slide Number Placeholder 3"/>
          <p:cNvSpPr>
            <a:spLocks noGrp="1"/>
          </p:cNvSpPr>
          <p:nvPr>
            <p:ph type="sldNum" sz="quarter" idx="5"/>
          </p:nvPr>
        </p:nvSpPr>
        <p:spPr/>
        <p:txBody>
          <a:bodyPr/>
          <a:lstStyle/>
          <a:p>
            <a:fld id="{C388332F-686E-4D79-8EB0-4B913E3BD914}" type="slidenum">
              <a:rPr lang="en-US" smtClean="0"/>
              <a:t>61</a:t>
            </a:fld>
            <a:endParaRPr lang="en-US"/>
          </a:p>
        </p:txBody>
      </p:sp>
    </p:spTree>
    <p:extLst>
      <p:ext uri="{BB962C8B-B14F-4D97-AF65-F5344CB8AC3E}">
        <p14:creationId xmlns:p14="http://schemas.microsoft.com/office/powerpoint/2010/main" val="2621705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IN" sz="1200" b="1" dirty="0">
                <a:effectLst/>
                <a:latin typeface="Calibri" panose="020F0502020204030204" pitchFamily="34" charset="0"/>
                <a:ea typeface="Calibri" panose="020F0502020204030204" pitchFamily="34" charset="0"/>
                <a:cs typeface="Tunga" panose="020B0502040204020203" pitchFamily="34" charset="0"/>
              </a:rPr>
              <a:t>Use Case 1: </a:t>
            </a:r>
            <a:r>
              <a:rPr lang="en-US" sz="1200" b="1" dirty="0">
                <a:effectLst/>
                <a:latin typeface="Calibri" panose="020F0502020204030204" pitchFamily="34" charset="0"/>
                <a:ea typeface="Calibri" panose="020F0502020204030204" pitchFamily="34" charset="0"/>
                <a:cs typeface="Tunga" panose="020B0502040204020203" pitchFamily="34" charset="0"/>
              </a:rPr>
              <a:t> Simply post Depreciation entry from Balance Sheet</a:t>
            </a: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rPr>
              <a:t>Go to Balance Sheet </a:t>
            </a: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 Fixed Asset</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Press F12  enable ‘Opening Balance’ and ‘Show Transactions’</a:t>
            </a:r>
          </a:p>
          <a:p>
            <a:pPr marL="0" marR="0" indent="0" algn="just">
              <a:lnSpc>
                <a:spcPct val="107000"/>
              </a:lnSpc>
              <a:spcBef>
                <a:spcPts val="0"/>
              </a:spcBef>
              <a:spcAft>
                <a:spcPts val="800"/>
              </a:spcAft>
              <a:buFont typeface="+mj-lt"/>
              <a:buNone/>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Now, as a Chartered Accountant you see some of the Fixed Assets having only Debit Balance.  Means the depreciation entry is not yet done.  Being in the same screen click on ‘Go To’ and select ‘Create Voucher’.  Post depreciation entry by selecting Journal voucher.  Explain the flexibility of posting the transactions using Go To.</a:t>
            </a:r>
          </a:p>
          <a:p>
            <a:pPr marL="0" marR="0" indent="0" algn="just">
              <a:lnSpc>
                <a:spcPct val="107000"/>
              </a:lnSpc>
              <a:spcBef>
                <a:spcPts val="0"/>
              </a:spcBef>
              <a:spcAft>
                <a:spcPts val="800"/>
              </a:spcAft>
              <a:buFont typeface="+mj-lt"/>
              <a:buNone/>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Talk about the report updating immediately with depreciation entry.  It is that simple and flexible by ‘Go To’ capability in </a:t>
            </a:r>
            <a:r>
              <a:rPr lang="en-US" sz="1200" b="0" dirty="0" err="1">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TallyPrime</a:t>
            </a: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A2D72EAF-0EBE-4C4A-8B27-A68B0DC7D6B9}" type="slidenum">
              <a:rPr lang="en-US" smtClean="0"/>
              <a:t>62</a:t>
            </a:fld>
            <a:endParaRPr lang="en-US"/>
          </a:p>
        </p:txBody>
      </p:sp>
    </p:spTree>
    <p:extLst>
      <p:ext uri="{BB962C8B-B14F-4D97-AF65-F5344CB8AC3E}">
        <p14:creationId xmlns:p14="http://schemas.microsoft.com/office/powerpoint/2010/main" val="728411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IN" sz="1200" b="1" dirty="0">
                <a:effectLst/>
                <a:latin typeface="Calibri" panose="020F0502020204030204" pitchFamily="34" charset="0"/>
                <a:ea typeface="Calibri" panose="020F0502020204030204" pitchFamily="34" charset="0"/>
                <a:cs typeface="Tunga" panose="020B0502040204020203" pitchFamily="34" charset="0"/>
              </a:rPr>
              <a:t>Use Case 2: </a:t>
            </a:r>
            <a:r>
              <a:rPr lang="en-US" sz="1200" b="1" dirty="0">
                <a:effectLst/>
                <a:latin typeface="Calibri" panose="020F0502020204030204" pitchFamily="34" charset="0"/>
                <a:ea typeface="Calibri" panose="020F0502020204030204" pitchFamily="34" charset="0"/>
                <a:cs typeface="Tunga" panose="020B0502040204020203" pitchFamily="34" charset="0"/>
              </a:rPr>
              <a:t> Easily search reports from Go To</a:t>
            </a: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0" marR="0" lvl="0" indent="0" algn="just" defTabSz="914400" rtl="0" eaLnBrk="1" fontAlgn="auto" latinLnBrk="0" hangingPunct="1">
              <a:lnSpc>
                <a:spcPct val="107000"/>
              </a:lnSpc>
              <a:spcBef>
                <a:spcPts val="0"/>
              </a:spcBef>
              <a:spcAft>
                <a:spcPts val="800"/>
              </a:spcAft>
              <a:buClrTx/>
              <a:buSzTx/>
              <a:buFont typeface="+mj-lt"/>
              <a:buNone/>
              <a:tabLst/>
              <a:defRPr/>
            </a:pPr>
            <a:r>
              <a:rPr lang="en-US" sz="1200" b="0" dirty="0">
                <a:effectLst/>
                <a:latin typeface="Calibri" panose="020F0502020204030204" pitchFamily="34" charset="0"/>
                <a:ea typeface="Calibri" panose="020F0502020204030204" pitchFamily="34" charset="0"/>
                <a:cs typeface="Tunga" panose="020B0502040204020203" pitchFamily="34" charset="0"/>
              </a:rPr>
              <a:t>Click on ‘Go To’ and search for reports like </a:t>
            </a:r>
            <a:r>
              <a:rPr lang="en-US" sz="1200" dirty="0">
                <a:latin typeface="Segoe UI Semilight" panose="020B0402040204020203" pitchFamily="34" charset="0"/>
                <a:cs typeface="Segoe UI Semilight" panose="020B0402040204020203" pitchFamily="34" charset="0"/>
              </a:rPr>
              <a:t>Relative Size Factor | Repeated Transactions | Verification of Balances</a:t>
            </a:r>
            <a:endParaRPr lang="en-IN" dirty="0"/>
          </a:p>
          <a:p>
            <a:pPr marL="0" marR="0" indent="0" algn="just">
              <a:lnSpc>
                <a:spcPct val="107000"/>
              </a:lnSpc>
              <a:spcBef>
                <a:spcPts val="0"/>
              </a:spcBef>
              <a:spcAft>
                <a:spcPts val="800"/>
              </a:spcAft>
              <a:buFont typeface="+mj-lt"/>
              <a:buNone/>
            </a:pPr>
            <a:endParaRPr lang="en-US" sz="1200" b="0" dirty="0">
              <a:effectLst/>
              <a:latin typeface="Calibri" panose="020F0502020204030204" pitchFamily="34" charset="0"/>
              <a:ea typeface="Calibri" panose="020F0502020204030204" pitchFamily="34" charset="0"/>
              <a:cs typeface="Tunga" panose="020B0502040204020203" pitchFamily="34" charset="0"/>
            </a:endParaRP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rPr>
              <a:t>Relative Size Factor – Show ‘Advertisement Expenses’ here, it shows relative size factor or 6.00 – drill down and show the transactions.  Top 2 transactions – 30,000 and 5,000 </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rPr>
              <a:t>Repeated Transactions – Show ‘Conveyance’ here, 12,000 Rs. Paid 8 times and ‘Advertisement Exp’ Rs. 5,000 paid 7 times</a:t>
            </a:r>
          </a:p>
          <a:p>
            <a:pPr marL="228600" marR="0" indent="-228600" algn="just">
              <a:lnSpc>
                <a:spcPct val="107000"/>
              </a:lnSpc>
              <a:spcBef>
                <a:spcPts val="0"/>
              </a:spcBef>
              <a:spcAft>
                <a:spcPts val="800"/>
              </a:spcAft>
              <a:buFont typeface="+mj-lt"/>
              <a:buAutoNum type="arabicPeriod"/>
            </a:pPr>
            <a:endParaRPr lang="en-US" sz="1200" b="0" dirty="0">
              <a:effectLst/>
              <a:latin typeface="Calibri" panose="020F0502020204030204" pitchFamily="34" charset="0"/>
              <a:ea typeface="Calibri" panose="020F0502020204030204" pitchFamily="34" charset="0"/>
              <a:cs typeface="Tunga" panose="020B0502040204020203" pitchFamily="34" charset="0"/>
            </a:endParaRPr>
          </a:p>
          <a:p>
            <a:pPr marL="0" marR="0" indent="0" algn="just">
              <a:lnSpc>
                <a:spcPct val="107000"/>
              </a:lnSpc>
              <a:spcBef>
                <a:spcPts val="0"/>
              </a:spcBef>
              <a:spcAft>
                <a:spcPts val="800"/>
              </a:spcAft>
              <a:buFont typeface="+mj-lt"/>
              <a:buNone/>
            </a:pPr>
            <a:r>
              <a:rPr lang="en-US" sz="1200" b="0" dirty="0">
                <a:effectLst/>
                <a:latin typeface="Calibri" panose="020F0502020204030204" pitchFamily="34" charset="0"/>
                <a:ea typeface="Calibri" panose="020F0502020204030204" pitchFamily="34" charset="0"/>
                <a:cs typeface="Tunga" panose="020B0502040204020203" pitchFamily="34" charset="0"/>
              </a:rPr>
              <a:t>As a Chartered Accountant, you may simply type search for reports you access for audit purpose in Go To of TallyPrime and get them instantly.  </a:t>
            </a:r>
          </a:p>
          <a:p>
            <a:pPr marL="0" marR="0" indent="0" algn="just">
              <a:lnSpc>
                <a:spcPct val="107000"/>
              </a:lnSpc>
              <a:spcBef>
                <a:spcPts val="0"/>
              </a:spcBef>
              <a:spcAft>
                <a:spcPts val="800"/>
              </a:spcAft>
              <a:buFont typeface="+mj-lt"/>
              <a:buNone/>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Stress on the search words relative, repeated, verification, balances, etc.,</a:t>
            </a:r>
          </a:p>
        </p:txBody>
      </p:sp>
      <p:sp>
        <p:nvSpPr>
          <p:cNvPr id="4" name="Slide Number Placeholder 3"/>
          <p:cNvSpPr>
            <a:spLocks noGrp="1"/>
          </p:cNvSpPr>
          <p:nvPr>
            <p:ph type="sldNum" sz="quarter" idx="5"/>
          </p:nvPr>
        </p:nvSpPr>
        <p:spPr/>
        <p:txBody>
          <a:bodyPr/>
          <a:lstStyle/>
          <a:p>
            <a:fld id="{A2D72EAF-0EBE-4C4A-8B27-A68B0DC7D6B9}" type="slidenum">
              <a:rPr lang="en-US" smtClean="0"/>
              <a:t>64</a:t>
            </a:fld>
            <a:endParaRPr lang="en-US"/>
          </a:p>
        </p:txBody>
      </p:sp>
    </p:spTree>
    <p:extLst>
      <p:ext uri="{BB962C8B-B14F-4D97-AF65-F5344CB8AC3E}">
        <p14:creationId xmlns:p14="http://schemas.microsoft.com/office/powerpoint/2010/main" val="2059874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F4BBE2-E2C1-4BD0-9131-78782C2D4967}" type="slidenum">
              <a:rPr lang="en-US" smtClean="0"/>
              <a:t>65</a:t>
            </a:fld>
            <a:endParaRPr lang="en-US"/>
          </a:p>
        </p:txBody>
      </p:sp>
    </p:spTree>
    <p:extLst>
      <p:ext uri="{BB962C8B-B14F-4D97-AF65-F5344CB8AC3E}">
        <p14:creationId xmlns:p14="http://schemas.microsoft.com/office/powerpoint/2010/main" val="2562476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unga" panose="020B0502040204020203" pitchFamily="34" charset="0"/>
              </a:rPr>
              <a:t>Check on the certainty of e-Invoice and e-Way bills during your audit</a:t>
            </a: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cs typeface="Arial" panose="020B0604020202020204" pitchFamily="34" charset="0"/>
              </a:rPr>
              <a:t>Improve Clients’ operations by guiding them to access the power of E-invoice &amp; E-way bill report which gives a bird’s eye view of the status of each invoice which will help them to analyze and take quick decisions accordingly. </a:t>
            </a: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0" marR="0" algn="just">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unga" panose="020B0502040204020203" pitchFamily="34" charset="0"/>
              </a:rPr>
              <a:t>e-Invoice</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rPr>
              <a:t>Access e-Invoice report through Go To and select who year i.e., April 20 to March 21</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Check e-Invoice generated buckets</a:t>
            </a:r>
          </a:p>
          <a:p>
            <a:pPr marL="228600" marR="0" indent="-228600" algn="just">
              <a:lnSpc>
                <a:spcPct val="107000"/>
              </a:lnSpc>
              <a:spcBef>
                <a:spcPts val="0"/>
              </a:spcBef>
              <a:spcAft>
                <a:spcPts val="800"/>
              </a:spcAft>
              <a:buFont typeface="+mj-lt"/>
              <a:buAutoNum type="arabicPeriod"/>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228600" marR="0" indent="-228600" algn="just">
              <a:lnSpc>
                <a:spcPct val="107000"/>
              </a:lnSpc>
              <a:spcBef>
                <a:spcPts val="0"/>
              </a:spcBef>
              <a:spcAft>
                <a:spcPts val="800"/>
              </a:spcAft>
              <a:buFont typeface="+mj-lt"/>
              <a:buAutoNum type="arabicPeriod"/>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algn="just">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unga" panose="020B0502040204020203" pitchFamily="34" charset="0"/>
              </a:rPr>
              <a:t>E-Way bill</a:t>
            </a: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dirty="0">
                <a:effectLst/>
                <a:latin typeface="Calibri" panose="020F0502020204030204" pitchFamily="34" charset="0"/>
                <a:ea typeface="Calibri" panose="020F0502020204030204" pitchFamily="34" charset="0"/>
                <a:cs typeface="Tunga" panose="020B0502040204020203" pitchFamily="34" charset="0"/>
              </a:rPr>
              <a:t>Access e-Way bill report through Go To and select who year i.e., April 20 to March 21</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Check e-Way bill generated buckets</a:t>
            </a:r>
          </a:p>
        </p:txBody>
      </p:sp>
      <p:sp>
        <p:nvSpPr>
          <p:cNvPr id="4" name="Slide Number Placeholder 3"/>
          <p:cNvSpPr>
            <a:spLocks noGrp="1"/>
          </p:cNvSpPr>
          <p:nvPr>
            <p:ph type="sldNum" sz="quarter" idx="5"/>
          </p:nvPr>
        </p:nvSpPr>
        <p:spPr/>
        <p:txBody>
          <a:bodyPr/>
          <a:lstStyle/>
          <a:p>
            <a:fld id="{A2D72EAF-0EBE-4C4A-8B27-A68B0DC7D6B9}" type="slidenum">
              <a:rPr lang="en-US" smtClean="0"/>
              <a:t>78</a:t>
            </a:fld>
            <a:endParaRPr lang="en-US"/>
          </a:p>
        </p:txBody>
      </p:sp>
    </p:spTree>
    <p:extLst>
      <p:ext uri="{BB962C8B-B14F-4D97-AF65-F5344CB8AC3E}">
        <p14:creationId xmlns:p14="http://schemas.microsoft.com/office/powerpoint/2010/main" val="1502431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IN" sz="1200" b="1">
                <a:effectLst/>
                <a:latin typeface="Calibri" panose="020F0502020204030204" pitchFamily="34" charset="0"/>
                <a:ea typeface="Calibri" panose="020F0502020204030204" pitchFamily="34" charset="0"/>
                <a:cs typeface="Tunga" panose="020B0502040204020203" pitchFamily="34" charset="0"/>
              </a:rPr>
              <a:t>Use Case 1: </a:t>
            </a:r>
            <a:r>
              <a:rPr lang="en-US" sz="1200" b="1">
                <a:effectLst/>
                <a:latin typeface="Calibri" panose="020F0502020204030204" pitchFamily="34" charset="0"/>
                <a:ea typeface="Calibri" panose="020F0502020204030204" pitchFamily="34" charset="0"/>
                <a:cs typeface="Tunga" panose="020B0502040204020203" pitchFamily="34" charset="0"/>
              </a:rPr>
              <a:t>Instantly generate e-way bills at the end of each invoice. </a:t>
            </a:r>
            <a:endParaRPr lang="en-IN" sz="1200" b="1">
              <a:effectLst/>
              <a:latin typeface="Calibri" panose="020F0502020204030204" pitchFamily="34" charset="0"/>
              <a:ea typeface="Calibri" panose="020F0502020204030204" pitchFamily="34" charset="0"/>
              <a:cs typeface="Tunga" panose="020B0502040204020203"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unga" panose="020B0502040204020203" pitchFamily="34" charset="0"/>
              </a:rPr>
              <a:t>Just print your invoices from TallyPrime and e-way bill with the QR code will get printed as annexure along with it. No need to spend additional time in specifying HSN-wise SKUs on NIC portal for the generation of e-Way Bill.</a:t>
            </a:r>
          </a:p>
          <a:p>
            <a:endParaRPr lang="en-US"/>
          </a:p>
        </p:txBody>
      </p:sp>
      <p:sp>
        <p:nvSpPr>
          <p:cNvPr id="4" name="Slide Number Placeholder 3"/>
          <p:cNvSpPr>
            <a:spLocks noGrp="1"/>
          </p:cNvSpPr>
          <p:nvPr>
            <p:ph type="sldNum" sz="quarter" idx="5"/>
          </p:nvPr>
        </p:nvSpPr>
        <p:spPr/>
        <p:txBody>
          <a:bodyPr/>
          <a:lstStyle/>
          <a:p>
            <a:fld id="{A2D72EAF-0EBE-4C4A-8B27-A68B0DC7D6B9}" type="slidenum">
              <a:rPr lang="en-US" smtClean="0"/>
              <a:t>79</a:t>
            </a:fld>
            <a:endParaRPr lang="en-US"/>
          </a:p>
        </p:txBody>
      </p:sp>
    </p:spTree>
    <p:extLst>
      <p:ext uri="{BB962C8B-B14F-4D97-AF65-F5344CB8AC3E}">
        <p14:creationId xmlns:p14="http://schemas.microsoft.com/office/powerpoint/2010/main" val="700561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07000"/>
              </a:lnSpc>
              <a:spcBef>
                <a:spcPts val="0"/>
              </a:spcBef>
              <a:spcAft>
                <a:spcPts val="0"/>
              </a:spcAft>
              <a:buFont typeface="Symbol" panose="05050102010706020507" pitchFamily="18" charset="2"/>
              <a:buNone/>
            </a:pPr>
            <a:r>
              <a:rPr lang="en-US" sz="1200" b="1" dirty="0">
                <a:effectLst/>
                <a:latin typeface="Calibri" panose="020F0502020204030204" pitchFamily="34" charset="0"/>
                <a:ea typeface="Calibri" panose="020F0502020204030204" pitchFamily="34" charset="0"/>
                <a:cs typeface="Tunga" panose="020B0502040204020203" pitchFamily="34" charset="0"/>
              </a:rPr>
              <a:t>Use Case 2: </a:t>
            </a:r>
            <a:r>
              <a:rPr lang="en-US" sz="1200" b="1" dirty="0">
                <a:latin typeface="Segoe UI Semilight" panose="020B0402040204020203" pitchFamily="34" charset="0"/>
                <a:cs typeface="Segoe UI Semilight" panose="020B0402040204020203" pitchFamily="34" charset="0"/>
              </a:rPr>
              <a:t>Bulk generation of E-Invoices + E-Way Bills</a:t>
            </a: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228600" marR="0" lvl="0" indent="-228600" algn="just">
              <a:lnSpc>
                <a:spcPct val="107000"/>
              </a:lnSpc>
              <a:spcBef>
                <a:spcPts val="0"/>
              </a:spcBef>
              <a:spcAft>
                <a:spcPts val="0"/>
              </a:spcAft>
              <a:buFont typeface="Symbol" panose="05050102010706020507" pitchFamily="18" charset="2"/>
              <a:buAutoNum type="arabicPeriod"/>
            </a:pPr>
            <a:r>
              <a:rPr lang="en-US" sz="1200" dirty="0">
                <a:effectLst/>
                <a:latin typeface="Calibri" panose="020F0502020204030204" pitchFamily="34" charset="0"/>
                <a:ea typeface="Calibri" panose="020F0502020204030204" pitchFamily="34" charset="0"/>
                <a:cs typeface="Tunga" panose="020B0502040204020203" pitchFamily="34" charset="0"/>
              </a:rPr>
              <a:t>Approval pending </a:t>
            </a:r>
          </a:p>
          <a:p>
            <a:pPr marL="228600" marR="0" lvl="0" indent="-228600" algn="just">
              <a:lnSpc>
                <a:spcPct val="107000"/>
              </a:lnSpc>
              <a:spcBef>
                <a:spcPts val="0"/>
              </a:spcBef>
              <a:spcAft>
                <a:spcPts val="0"/>
              </a:spcAft>
              <a:buFont typeface="Symbol" panose="05050102010706020507" pitchFamily="18" charset="2"/>
              <a:buAutoNum type="arabicPeriod"/>
            </a:pPr>
            <a:r>
              <a:rPr lang="en-US" sz="1200" dirty="0">
                <a:effectLst/>
                <a:latin typeface="Calibri" panose="020F0502020204030204" pitchFamily="34" charset="0"/>
                <a:ea typeface="Calibri" panose="020F0502020204030204" pitchFamily="34" charset="0"/>
                <a:cs typeface="Tunga" panose="020B0502040204020203" pitchFamily="34" charset="0"/>
              </a:rPr>
              <a:t>Invoice generated by one employee and </a:t>
            </a:r>
            <a:r>
              <a:rPr lang="en-US" sz="1200" dirty="0" err="1">
                <a:effectLst/>
                <a:latin typeface="Calibri" panose="020F0502020204030204" pitchFamily="34" charset="0"/>
                <a:ea typeface="Calibri" panose="020F0502020204030204" pitchFamily="34" charset="0"/>
                <a:cs typeface="Tunga" panose="020B0502040204020203" pitchFamily="34" charset="0"/>
              </a:rPr>
              <a:t>Eway</a:t>
            </a:r>
            <a:r>
              <a:rPr lang="en-US" sz="1200" dirty="0">
                <a:effectLst/>
                <a:latin typeface="Calibri" panose="020F0502020204030204" pitchFamily="34" charset="0"/>
                <a:ea typeface="Calibri" panose="020F0502020204030204" pitchFamily="34" charset="0"/>
                <a:cs typeface="Tunga" panose="020B0502040204020203" pitchFamily="34" charset="0"/>
              </a:rPr>
              <a:t> bill generated by another person </a:t>
            </a:r>
          </a:p>
          <a:p>
            <a:pPr marL="228600" marR="0" lvl="0" indent="-228600" algn="just">
              <a:lnSpc>
                <a:spcPct val="107000"/>
              </a:lnSpc>
              <a:spcBef>
                <a:spcPts val="0"/>
              </a:spcBef>
              <a:spcAft>
                <a:spcPts val="0"/>
              </a:spcAft>
              <a:buFont typeface="Symbol" panose="05050102010706020507" pitchFamily="18" charset="2"/>
              <a:buAutoNum type="arabicPeriod"/>
            </a:pPr>
            <a:r>
              <a:rPr lang="en-US" sz="1200" dirty="0">
                <a:effectLst/>
                <a:latin typeface="Calibri" panose="020F0502020204030204" pitchFamily="34" charset="0"/>
                <a:ea typeface="Calibri" panose="020F0502020204030204" pitchFamily="34" charset="0"/>
                <a:cs typeface="Tunga" panose="020B0502040204020203" pitchFamily="34" charset="0"/>
              </a:rPr>
              <a:t>Transporter's vehicle comes at evening 5</a:t>
            </a:r>
          </a:p>
          <a:p>
            <a:pPr marL="0" marR="0" lvl="0" indent="0" algn="just">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unga" panose="020B0502040204020203" pitchFamily="34" charset="0"/>
            </a:endParaRPr>
          </a:p>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dirty="0">
                <a:effectLst/>
                <a:latin typeface="Calibri" panose="020F0502020204030204" pitchFamily="34" charset="0"/>
                <a:ea typeface="Calibri" panose="020F0502020204030204" pitchFamily="34" charset="0"/>
                <a:cs typeface="Tunga" panose="020B0502040204020203" pitchFamily="34" charset="0"/>
              </a:rPr>
              <a:t>Top Menu &gt; Exchange &gt; Bulk (at a click of ctrl spacebar keys) &gt; Send for generation</a:t>
            </a:r>
          </a:p>
          <a:p>
            <a:endParaRPr lang="en-US" dirty="0"/>
          </a:p>
        </p:txBody>
      </p:sp>
      <p:sp>
        <p:nvSpPr>
          <p:cNvPr id="4" name="Slide Number Placeholder 3"/>
          <p:cNvSpPr>
            <a:spLocks noGrp="1"/>
          </p:cNvSpPr>
          <p:nvPr>
            <p:ph type="sldNum" sz="quarter" idx="5"/>
          </p:nvPr>
        </p:nvSpPr>
        <p:spPr/>
        <p:txBody>
          <a:bodyPr/>
          <a:lstStyle/>
          <a:p>
            <a:fld id="{A2D72EAF-0EBE-4C4A-8B27-A68B0DC7D6B9}" type="slidenum">
              <a:rPr lang="en-US" smtClean="0"/>
              <a:t>81</a:t>
            </a:fld>
            <a:endParaRPr lang="en-US"/>
          </a:p>
        </p:txBody>
      </p:sp>
    </p:spTree>
    <p:extLst>
      <p:ext uri="{BB962C8B-B14F-4D97-AF65-F5344CB8AC3E}">
        <p14:creationId xmlns:p14="http://schemas.microsoft.com/office/powerpoint/2010/main" val="3653908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100" b="1">
                <a:effectLst/>
                <a:latin typeface="Calibri" panose="020F0502020204030204" pitchFamily="34" charset="0"/>
                <a:ea typeface="Calibri" panose="020F0502020204030204" pitchFamily="34" charset="0"/>
                <a:cs typeface="Tunga" panose="020B0502040204020203" pitchFamily="34" charset="0"/>
              </a:rPr>
              <a:t>Use Case 3: </a:t>
            </a:r>
            <a:r>
              <a:rPr lang="en-US" sz="1100" b="1">
                <a:latin typeface="Segoe UI Semilight" panose="020B0402040204020203" pitchFamily="34" charset="0"/>
                <a:cs typeface="Segoe UI Semilight" panose="020B0402040204020203" pitchFamily="34" charset="0"/>
              </a:rPr>
              <a:t>Update E-Way Bill information in Tally data</a:t>
            </a:r>
            <a:endParaRPr lang="en-US" sz="1100" b="1">
              <a:effectLst/>
              <a:latin typeface="Calibri" panose="020F0502020204030204" pitchFamily="34" charset="0"/>
              <a:ea typeface="Calibri" panose="020F0502020204030204" pitchFamily="34" charset="0"/>
              <a:cs typeface="Tunga" panose="020B0502040204020203"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100">
                <a:effectLst/>
                <a:latin typeface="Calibri" panose="020F0502020204030204" pitchFamily="34" charset="0"/>
                <a:ea typeface="Calibri" panose="020F0502020204030204" pitchFamily="34" charset="0"/>
                <a:cs typeface="Tunga" panose="020B0502040204020203" pitchFamily="34" charset="0"/>
              </a:rPr>
              <a:t>TallyPrime will both adapt to and simplify the exceptional situations you may encounter while managing e-way bills</a:t>
            </a:r>
            <a:endParaRPr lang="en-IN" sz="1100">
              <a:effectLst/>
              <a:latin typeface="Calibri" panose="020F0502020204030204" pitchFamily="34" charset="0"/>
              <a:ea typeface="Calibri" panose="020F0502020204030204" pitchFamily="34" charset="0"/>
              <a:cs typeface="Tunga" panose="020B0502040204020203" pitchFamily="34" charset="0"/>
            </a:endParaRPr>
          </a:p>
          <a:p>
            <a:pPr marL="742950" marR="0" lvl="1" indent="-285750" algn="just">
              <a:lnSpc>
                <a:spcPct val="107000"/>
              </a:lnSpc>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unga" panose="020B0502040204020203" pitchFamily="34" charset="0"/>
              </a:rPr>
              <a:t>You can instantly fetch and update e-way bill information for invoices which were recorded post generation of e-way bill outside the product. </a:t>
            </a:r>
            <a:endParaRPr lang="en-IN" sz="1100">
              <a:effectLst/>
              <a:latin typeface="Calibri" panose="020F0502020204030204" pitchFamily="34" charset="0"/>
              <a:ea typeface="Calibri" panose="020F0502020204030204" pitchFamily="34" charset="0"/>
              <a:cs typeface="Tunga" panose="020B0502040204020203" pitchFamily="34" charset="0"/>
            </a:endParaRPr>
          </a:p>
          <a:p>
            <a:pPr marL="685800" marR="0" lvl="1" indent="-228600" algn="just" defTabSz="914400" rtl="0" eaLnBrk="1" fontAlgn="auto" latinLnBrk="0" hangingPunct="1">
              <a:lnSpc>
                <a:spcPct val="107000"/>
              </a:lnSpc>
              <a:spcBef>
                <a:spcPts val="0"/>
              </a:spcBef>
              <a:spcAft>
                <a:spcPts val="0"/>
              </a:spcAft>
              <a:buClrTx/>
              <a:buSzTx/>
              <a:buFont typeface="Symbol" panose="05050102010706020507" pitchFamily="18" charset="2"/>
              <a:buAutoNum type="alphaLcPeriod"/>
              <a:tabLst/>
              <a:defRPr/>
            </a:pPr>
            <a:r>
              <a:rPr lang="en-US" sz="1100">
                <a:effectLst/>
                <a:latin typeface="Calibri" panose="020F0502020204030204" pitchFamily="34" charset="0"/>
                <a:ea typeface="Calibri" panose="020F0502020204030204" pitchFamily="34" charset="0"/>
                <a:cs typeface="Tunga" panose="020B0502040204020203" pitchFamily="34" charset="0"/>
              </a:rPr>
              <a:t>Some other application for </a:t>
            </a:r>
            <a:r>
              <a:rPr lang="en-US" sz="1100" err="1">
                <a:effectLst/>
                <a:latin typeface="Calibri" panose="020F0502020204030204" pitchFamily="34" charset="0"/>
                <a:ea typeface="Calibri" panose="020F0502020204030204" pitchFamily="34" charset="0"/>
                <a:cs typeface="Tunga" panose="020B0502040204020203" pitchFamily="34" charset="0"/>
              </a:rPr>
              <a:t>eWay</a:t>
            </a:r>
            <a:r>
              <a:rPr lang="en-US" sz="1100">
                <a:effectLst/>
                <a:latin typeface="Calibri" panose="020F0502020204030204" pitchFamily="34" charset="0"/>
                <a:ea typeface="Calibri" panose="020F0502020204030204" pitchFamily="34" charset="0"/>
                <a:cs typeface="Tunga" panose="020B0502040204020203" pitchFamily="34" charset="0"/>
              </a:rPr>
              <a:t> Bill generation and update the </a:t>
            </a:r>
            <a:r>
              <a:rPr lang="en-US" sz="1100" err="1">
                <a:effectLst/>
                <a:latin typeface="Calibri" panose="020F0502020204030204" pitchFamily="34" charset="0"/>
                <a:ea typeface="Calibri" panose="020F0502020204030204" pitchFamily="34" charset="0"/>
                <a:cs typeface="Tunga" panose="020B0502040204020203" pitchFamily="34" charset="0"/>
              </a:rPr>
              <a:t>eway</a:t>
            </a:r>
            <a:r>
              <a:rPr lang="en-US" sz="1100">
                <a:effectLst/>
                <a:latin typeface="Calibri" panose="020F0502020204030204" pitchFamily="34" charset="0"/>
                <a:ea typeface="Calibri" panose="020F0502020204030204" pitchFamily="34" charset="0"/>
                <a:cs typeface="Tunga" panose="020B0502040204020203" pitchFamily="34" charset="0"/>
              </a:rPr>
              <a:t> </a:t>
            </a:r>
            <a:r>
              <a:rPr lang="en-US" sz="1100" err="1">
                <a:effectLst/>
                <a:latin typeface="Calibri" panose="020F0502020204030204" pitchFamily="34" charset="0"/>
                <a:ea typeface="Calibri" panose="020F0502020204030204" pitchFamily="34" charset="0"/>
                <a:cs typeface="Tunga" panose="020B0502040204020203" pitchFamily="34" charset="0"/>
              </a:rPr>
              <a:t>billl</a:t>
            </a:r>
            <a:r>
              <a:rPr lang="en-US" sz="1100">
                <a:effectLst/>
                <a:latin typeface="Calibri" panose="020F0502020204030204" pitchFamily="34" charset="0"/>
                <a:ea typeface="Calibri" panose="020F0502020204030204" pitchFamily="34" charset="0"/>
                <a:cs typeface="Tunga" panose="020B0502040204020203" pitchFamily="34" charset="0"/>
              </a:rPr>
              <a:t> details to tally data.</a:t>
            </a:r>
          </a:p>
          <a:p>
            <a:endParaRPr lang="en-US"/>
          </a:p>
        </p:txBody>
      </p:sp>
      <p:sp>
        <p:nvSpPr>
          <p:cNvPr id="4" name="Slide Number Placeholder 3"/>
          <p:cNvSpPr>
            <a:spLocks noGrp="1"/>
          </p:cNvSpPr>
          <p:nvPr>
            <p:ph type="sldNum" sz="quarter" idx="5"/>
          </p:nvPr>
        </p:nvSpPr>
        <p:spPr/>
        <p:txBody>
          <a:bodyPr/>
          <a:lstStyle/>
          <a:p>
            <a:fld id="{A2D72EAF-0EBE-4C4A-8B27-A68B0DC7D6B9}" type="slidenum">
              <a:rPr lang="en-US" smtClean="0"/>
              <a:t>83</a:t>
            </a:fld>
            <a:endParaRPr lang="en-US"/>
          </a:p>
        </p:txBody>
      </p:sp>
    </p:spTree>
    <p:extLst>
      <p:ext uri="{BB962C8B-B14F-4D97-AF65-F5344CB8AC3E}">
        <p14:creationId xmlns:p14="http://schemas.microsoft.com/office/powerpoint/2010/main" val="6199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information to Chartered Accountants:</a:t>
            </a:r>
          </a:p>
          <a:p>
            <a:endParaRPr lang="en-US"/>
          </a:p>
          <a:p>
            <a:r>
              <a:rPr lang="en-US"/>
              <a:t>Once their e-mail id is registered as Tally.NET ID, it can be used for Tally Reports in Browser, Remote Access, etc., Also, the local data can be accessed using the Tally.NET ID.</a:t>
            </a:r>
            <a:endParaRPr lang="en-IN"/>
          </a:p>
        </p:txBody>
      </p:sp>
      <p:sp>
        <p:nvSpPr>
          <p:cNvPr id="4" name="Slide Number Placeholder 3"/>
          <p:cNvSpPr>
            <a:spLocks noGrp="1"/>
          </p:cNvSpPr>
          <p:nvPr>
            <p:ph type="sldNum" sz="quarter" idx="5"/>
          </p:nvPr>
        </p:nvSpPr>
        <p:spPr/>
        <p:txBody>
          <a:bodyPr/>
          <a:lstStyle/>
          <a:p>
            <a:fld id="{C388332F-686E-4D79-8EB0-4B913E3BD914}" type="slidenum">
              <a:rPr lang="en-US" smtClean="0"/>
              <a:t>6</a:t>
            </a:fld>
            <a:endParaRPr lang="en-US"/>
          </a:p>
        </p:txBody>
      </p:sp>
    </p:spTree>
    <p:extLst>
      <p:ext uri="{BB962C8B-B14F-4D97-AF65-F5344CB8AC3E}">
        <p14:creationId xmlns:p14="http://schemas.microsoft.com/office/powerpoint/2010/main" val="2659690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100" b="1">
                <a:latin typeface="Segoe UI Semilight" panose="020B0402040204020203" pitchFamily="34" charset="0"/>
                <a:cs typeface="Segoe UI Semilight" panose="020B0402040204020203" pitchFamily="34" charset="0"/>
              </a:rPr>
              <a:t>Use Case 4: Generation of E-way Bill with Part A only</a:t>
            </a:r>
          </a:p>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100">
                <a:effectLst/>
                <a:latin typeface="Calibri" panose="020F0502020204030204" pitchFamily="34" charset="0"/>
                <a:ea typeface="Calibri" panose="020F0502020204030204" pitchFamily="34" charset="0"/>
                <a:cs typeface="Tunga" panose="020B0502040204020203" pitchFamily="34" charset="0"/>
              </a:rPr>
              <a:t>It is quite possible and practical that transporter details are not available with you while generating e-way bill. Do not worry! Upload your invoice and generate e-way bill with Part A details. Once you have all information related to your transporter, just fill in the Part B details for such invoices and upload this information in a single click from TallyPrime. Your e-way bill details will be updated!</a:t>
            </a:r>
          </a:p>
          <a:p>
            <a:endParaRPr lang="en-US"/>
          </a:p>
        </p:txBody>
      </p:sp>
      <p:sp>
        <p:nvSpPr>
          <p:cNvPr id="4" name="Slide Number Placeholder 3"/>
          <p:cNvSpPr>
            <a:spLocks noGrp="1"/>
          </p:cNvSpPr>
          <p:nvPr>
            <p:ph type="sldNum" sz="quarter" idx="5"/>
          </p:nvPr>
        </p:nvSpPr>
        <p:spPr/>
        <p:txBody>
          <a:bodyPr/>
          <a:lstStyle/>
          <a:p>
            <a:fld id="{A2D72EAF-0EBE-4C4A-8B27-A68B0DC7D6B9}" type="slidenum">
              <a:rPr lang="en-US" smtClean="0"/>
              <a:t>85</a:t>
            </a:fld>
            <a:endParaRPr lang="en-US"/>
          </a:p>
        </p:txBody>
      </p:sp>
    </p:spTree>
    <p:extLst>
      <p:ext uri="{BB962C8B-B14F-4D97-AF65-F5344CB8AC3E}">
        <p14:creationId xmlns:p14="http://schemas.microsoft.com/office/powerpoint/2010/main" val="1951695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100" b="1" dirty="0">
                <a:effectLst/>
                <a:latin typeface="Calibri" panose="020F0502020204030204" pitchFamily="34" charset="0"/>
                <a:ea typeface="Calibri" panose="020F0502020204030204" pitchFamily="34" charset="0"/>
                <a:cs typeface="Tunga" panose="020B0502040204020203" pitchFamily="34" charset="0"/>
              </a:rPr>
              <a:t>Use Case 5: E-Way Bill Reports</a:t>
            </a:r>
          </a:p>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100" b="1" dirty="0">
              <a:effectLst/>
              <a:latin typeface="Calibri" panose="020F0502020204030204" pitchFamily="34" charset="0"/>
              <a:ea typeface="Calibri" panose="020F0502020204030204" pitchFamily="34" charset="0"/>
              <a:cs typeface="Tunga"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1100" dirty="0">
                <a:effectLst/>
                <a:latin typeface="Calibri" panose="020F0502020204030204" pitchFamily="34" charset="0"/>
                <a:ea typeface="Calibri" panose="020F0502020204030204" pitchFamily="34" charset="0"/>
                <a:cs typeface="Times New Roman" panose="02020603050405020304" pitchFamily="18" charset="0"/>
              </a:rPr>
              <a:t>TallyPrime also provides you a very useful set of e-way bill related reports that help you take appropriate decisions to be compliant.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IN" sz="1100" dirty="0">
                <a:effectLst/>
                <a:latin typeface="Calibri" panose="020F0502020204030204" pitchFamily="34" charset="0"/>
                <a:ea typeface="Calibri" panose="020F0502020204030204" pitchFamily="34" charset="0"/>
                <a:cs typeface="Times New Roman" panose="02020603050405020304" pitchFamily="18" charset="0"/>
              </a:rPr>
              <a:t>Track all your e-way bill related activities from the e-way bill report and get to know their status in real-time uploaded / pending / cancelled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IN" sz="1100" dirty="0">
                <a:effectLst/>
                <a:latin typeface="Calibri" panose="020F0502020204030204" pitchFamily="34" charset="0"/>
                <a:ea typeface="Calibri" panose="020F0502020204030204" pitchFamily="34" charset="0"/>
                <a:cs typeface="Times New Roman" panose="02020603050405020304" pitchFamily="18" charset="0"/>
              </a:rPr>
              <a:t>Get an overview of documents ready for upload from the preview report. This will help you verify the documents before you upload them.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IN" sz="1100" dirty="0">
                <a:effectLst/>
                <a:latin typeface="Calibri" panose="020F0502020204030204" pitchFamily="34" charset="0"/>
                <a:ea typeface="Calibri" panose="020F0502020204030204" pitchFamily="34" charset="0"/>
                <a:cs typeface="Times New Roman" panose="02020603050405020304" pitchFamily="18" charset="0"/>
              </a:rPr>
              <a:t>There is also a summary report which gives you post-upload status (successfully uploaded/ rejected by e-way bill systems) leading to confidence that you are in control of your e-way bill activities.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IN" sz="1100" dirty="0">
                <a:effectLst/>
                <a:latin typeface="Calibri" panose="020F0502020204030204" pitchFamily="34" charset="0"/>
                <a:ea typeface="Calibri" panose="020F0502020204030204" pitchFamily="34" charset="0"/>
                <a:cs typeface="Times New Roman" panose="02020603050405020304" pitchFamily="18" charset="0"/>
              </a:rPr>
              <a:t>The product will guide you to send the right information to the NIC portal for e-way bill generation thereby preventing errors. In case the NIC portal rejects a request for any specific reason, you will be able to easily detect and correct them. This just means that you can trust your e-way bill data completely.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100" b="1" dirty="0">
              <a:effectLst/>
              <a:latin typeface="Calibri" panose="020F0502020204030204" pitchFamily="34" charset="0"/>
              <a:ea typeface="Calibri" panose="020F0502020204030204" pitchFamily="34" charset="0"/>
              <a:cs typeface="Tunga" panose="020B0502040204020203" pitchFamily="34" charset="0"/>
            </a:endParaRPr>
          </a:p>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IN" sz="1100" dirty="0">
                <a:effectLst/>
                <a:latin typeface="Calibri" panose="020F0502020204030204" pitchFamily="34" charset="0"/>
                <a:ea typeface="Calibri" panose="020F0502020204030204" pitchFamily="34" charset="0"/>
                <a:cs typeface="Tunga" panose="020B0502040204020203" pitchFamily="34" charset="0"/>
              </a:rPr>
              <a:t>There is also a summary report which gives you post-upload status (successfully uploaded/ rejected by e-way bill systems) leading to confidence that you are in control of your e-way bill activities.</a:t>
            </a:r>
          </a:p>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IN" sz="1100" dirty="0">
                <a:effectLst/>
                <a:latin typeface="Calibri" panose="020F0502020204030204" pitchFamily="34" charset="0"/>
                <a:ea typeface="Calibri" panose="020F0502020204030204" pitchFamily="34" charset="0"/>
                <a:cs typeface="Tunga" panose="020B0502040204020203" pitchFamily="34" charset="0"/>
              </a:rPr>
              <a:t>The product will guide you to send the right information to the NIC portal for e-way bill generation thereby preventing errors. In case the NIC portal rejects a request for any specific reason, you will be able to easily detect and correct them. This just means that you can trust your e-way bill data completely.</a:t>
            </a:r>
          </a:p>
          <a:p>
            <a:endParaRPr lang="en-US" dirty="0"/>
          </a:p>
        </p:txBody>
      </p:sp>
      <p:sp>
        <p:nvSpPr>
          <p:cNvPr id="4" name="Slide Number Placeholder 3"/>
          <p:cNvSpPr>
            <a:spLocks noGrp="1"/>
          </p:cNvSpPr>
          <p:nvPr>
            <p:ph type="sldNum" sz="quarter" idx="5"/>
          </p:nvPr>
        </p:nvSpPr>
        <p:spPr/>
        <p:txBody>
          <a:bodyPr/>
          <a:lstStyle/>
          <a:p>
            <a:fld id="{A2D72EAF-0EBE-4C4A-8B27-A68B0DC7D6B9}" type="slidenum">
              <a:rPr lang="en-US" smtClean="0"/>
              <a:t>87</a:t>
            </a:fld>
            <a:endParaRPr lang="en-US"/>
          </a:p>
        </p:txBody>
      </p:sp>
    </p:spTree>
    <p:extLst>
      <p:ext uri="{BB962C8B-B14F-4D97-AF65-F5344CB8AC3E}">
        <p14:creationId xmlns:p14="http://schemas.microsoft.com/office/powerpoint/2010/main" val="1019130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100" b="1">
                <a:effectLst/>
                <a:latin typeface="Calibri" panose="020F0502020204030204" pitchFamily="34" charset="0"/>
                <a:ea typeface="Calibri" panose="020F0502020204030204" pitchFamily="34" charset="0"/>
                <a:cs typeface="Tunga" panose="020B0502040204020203" pitchFamily="34" charset="0"/>
              </a:rPr>
              <a:t>Use Case 6: Handle other operations: </a:t>
            </a:r>
            <a:endParaRPr lang="en-IN" sz="1100" b="1">
              <a:effectLst/>
              <a:latin typeface="Calibri" panose="020F0502020204030204" pitchFamily="34" charset="0"/>
              <a:ea typeface="Calibri" panose="020F0502020204030204" pitchFamily="34" charset="0"/>
              <a:cs typeface="Tunga" panose="020B0502040204020203" pitchFamily="34" charset="0"/>
            </a:endParaRPr>
          </a:p>
          <a:p>
            <a:pPr marL="742950" marR="0" lvl="1" indent="-285750" algn="just">
              <a:lnSpc>
                <a:spcPct val="107000"/>
              </a:lnSpc>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unga" panose="020B0502040204020203" pitchFamily="34" charset="0"/>
              </a:rPr>
              <a:t>An order for which e-way bill is already generated stands cancelled. You can cancel the e-way bill instantly.</a:t>
            </a:r>
            <a:endParaRPr lang="en-IN" sz="1100">
              <a:effectLst/>
              <a:latin typeface="Calibri" panose="020F0502020204030204" pitchFamily="34" charset="0"/>
              <a:ea typeface="Calibri" panose="020F0502020204030204" pitchFamily="34" charset="0"/>
              <a:cs typeface="Tunga" panose="020B0502040204020203" pitchFamily="34" charset="0"/>
            </a:endParaRPr>
          </a:p>
          <a:p>
            <a:pPr marL="742950" marR="0" lvl="1" indent="-285750" algn="just">
              <a:lnSpc>
                <a:spcPct val="107000"/>
              </a:lnSpc>
              <a:spcBef>
                <a:spcPts val="0"/>
              </a:spcBef>
              <a:spcAft>
                <a:spcPts val="0"/>
              </a:spcAft>
              <a:buFont typeface="+mj-lt"/>
              <a:buAutoNum type="alphaLcPeriod"/>
            </a:pPr>
            <a:r>
              <a:rPr lang="en-US" sz="1100">
                <a:effectLst/>
                <a:latin typeface="Calibri" panose="020F0502020204030204" pitchFamily="34" charset="0"/>
                <a:ea typeface="Calibri" panose="020F0502020204030204" pitchFamily="34" charset="0"/>
                <a:cs typeface="Tunga" panose="020B0502040204020203" pitchFamily="34" charset="0"/>
              </a:rPr>
              <a:t>Due to some unforeseen reason, the transporter is unable to reach the destination in time. You can extend the e-way bill timeline from within TallyPrime before expiry of its deadline.</a:t>
            </a:r>
            <a:endParaRPr lang="en-US"/>
          </a:p>
          <a:p>
            <a:endParaRPr lang="en-US"/>
          </a:p>
          <a:p>
            <a:endParaRPr lang="en-US"/>
          </a:p>
        </p:txBody>
      </p:sp>
      <p:sp>
        <p:nvSpPr>
          <p:cNvPr id="4" name="Slide Number Placeholder 3"/>
          <p:cNvSpPr>
            <a:spLocks noGrp="1"/>
          </p:cNvSpPr>
          <p:nvPr>
            <p:ph type="sldNum" sz="quarter" idx="5"/>
          </p:nvPr>
        </p:nvSpPr>
        <p:spPr/>
        <p:txBody>
          <a:bodyPr/>
          <a:lstStyle/>
          <a:p>
            <a:fld id="{A2D72EAF-0EBE-4C4A-8B27-A68B0DC7D6B9}" type="slidenum">
              <a:rPr lang="en-US" smtClean="0"/>
              <a:t>88</a:t>
            </a:fld>
            <a:endParaRPr lang="en-US"/>
          </a:p>
        </p:txBody>
      </p:sp>
    </p:spTree>
    <p:extLst>
      <p:ext uri="{BB962C8B-B14F-4D97-AF65-F5344CB8AC3E}">
        <p14:creationId xmlns:p14="http://schemas.microsoft.com/office/powerpoint/2010/main" val="945363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69993D-CEC1-4819-8AC3-AD86FE798036}" type="slidenum">
              <a:rPr lang="en-IN" smtClean="0"/>
              <a:t>91</a:t>
            </a:fld>
            <a:endParaRPr lang="en-IN"/>
          </a:p>
        </p:txBody>
      </p:sp>
    </p:spTree>
    <p:extLst>
      <p:ext uri="{BB962C8B-B14F-4D97-AF65-F5344CB8AC3E}">
        <p14:creationId xmlns:p14="http://schemas.microsoft.com/office/powerpoint/2010/main" val="202115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Validate GSTIN during Party ledger creation with simplicity</a:t>
            </a:r>
          </a:p>
          <a:p>
            <a:pPr marL="0" marR="0" lvl="0" indent="0" algn="just"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Additionally, also Release 2 gives you flexibility to validate Multi-GSTIN validation via Update Party GSTIN </a:t>
            </a:r>
          </a:p>
        </p:txBody>
      </p:sp>
      <p:sp>
        <p:nvSpPr>
          <p:cNvPr id="4" name="Slide Number Placeholder 3"/>
          <p:cNvSpPr>
            <a:spLocks noGrp="1"/>
          </p:cNvSpPr>
          <p:nvPr>
            <p:ph type="sldNum" sz="quarter" idx="5"/>
          </p:nvPr>
        </p:nvSpPr>
        <p:spPr/>
        <p:txBody>
          <a:bodyPr/>
          <a:lstStyle/>
          <a:p>
            <a:fld id="{A2D72EAF-0EBE-4C4A-8B27-A68B0DC7D6B9}" type="slidenum">
              <a:rPr lang="en-US" smtClean="0"/>
              <a:t>92</a:t>
            </a:fld>
            <a:endParaRPr lang="en-US"/>
          </a:p>
        </p:txBody>
      </p:sp>
    </p:spTree>
    <p:extLst>
      <p:ext uri="{BB962C8B-B14F-4D97-AF65-F5344CB8AC3E}">
        <p14:creationId xmlns:p14="http://schemas.microsoft.com/office/powerpoint/2010/main" val="1452679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IN" sz="1200" b="1">
                <a:effectLst/>
                <a:latin typeface="Calibri" panose="020F0502020204030204" pitchFamily="34" charset="0"/>
                <a:ea typeface="Calibri" panose="020F0502020204030204" pitchFamily="34" charset="0"/>
                <a:cs typeface="Tunga" panose="020B0502040204020203" pitchFamily="34" charset="0"/>
              </a:rPr>
              <a:t>Use Case 1: </a:t>
            </a:r>
            <a:r>
              <a:rPr lang="en-US" sz="1200" b="1">
                <a:effectLst/>
                <a:latin typeface="Calibri" panose="020F0502020204030204" pitchFamily="34" charset="0"/>
                <a:ea typeface="Calibri" panose="020F0502020204030204" pitchFamily="34" charset="0"/>
                <a:cs typeface="Tunga" panose="020B0502040204020203" pitchFamily="34" charset="0"/>
              </a:rPr>
              <a:t> Continue your work by handling interruptions using Top Menu</a:t>
            </a:r>
          </a:p>
          <a:p>
            <a:pPr marL="0" marR="0" algn="just">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unga" panose="020B0502040204020203" pitchFamily="34" charset="0"/>
            </a:endParaRPr>
          </a:p>
          <a:p>
            <a:pPr marL="228600" marR="0" indent="-228600" algn="just">
              <a:lnSpc>
                <a:spcPct val="107000"/>
              </a:lnSpc>
              <a:spcBef>
                <a:spcPts val="0"/>
              </a:spcBef>
              <a:spcAft>
                <a:spcPts val="800"/>
              </a:spcAft>
              <a:buFont typeface="+mj-lt"/>
              <a:buAutoNum type="arabicPeriod"/>
            </a:pPr>
            <a:r>
              <a:rPr lang="en-US" sz="1200" b="0">
                <a:effectLst/>
                <a:latin typeface="Calibri" panose="020F0502020204030204" pitchFamily="34" charset="0"/>
                <a:ea typeface="Calibri" panose="020F0502020204030204" pitchFamily="34" charset="0"/>
                <a:cs typeface="Tunga" panose="020B0502040204020203" pitchFamily="34" charset="0"/>
              </a:rPr>
              <a:t>Go to Journal Voucher and do an adjustment entry as part the audit process</a:t>
            </a:r>
            <a:endPar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228600" marR="0" indent="-228600" algn="just">
              <a:lnSpc>
                <a:spcPct val="107000"/>
              </a:lnSpc>
              <a:spcBef>
                <a:spcPts val="0"/>
              </a:spcBef>
              <a:spcAft>
                <a:spcPts val="800"/>
              </a:spcAft>
              <a:buFont typeface="+mj-lt"/>
              <a:buAutoNum type="arabicPeriod"/>
            </a:pP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During the transaction you remembered that you want to print ‘Group Outstandings’ of Debtors.</a:t>
            </a:r>
          </a:p>
          <a:p>
            <a:pPr marL="228600" marR="0" indent="-228600" algn="just">
              <a:lnSpc>
                <a:spcPct val="107000"/>
              </a:lnSpc>
              <a:spcBef>
                <a:spcPts val="0"/>
              </a:spcBef>
              <a:spcAft>
                <a:spcPts val="800"/>
              </a:spcAft>
              <a:buFont typeface="+mj-lt"/>
              <a:buAutoNum type="arabicPeriod"/>
            </a:pP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Simply click on ‘Print’ on Top Menu and select ‘Others’, now print the report.</a:t>
            </a:r>
          </a:p>
          <a:p>
            <a:pPr marL="228600" marR="0" indent="-228600" algn="just">
              <a:lnSpc>
                <a:spcPct val="107000"/>
              </a:lnSpc>
              <a:spcBef>
                <a:spcPts val="0"/>
              </a:spcBef>
              <a:spcAft>
                <a:spcPts val="800"/>
              </a:spcAft>
              <a:buFont typeface="+mj-lt"/>
              <a:buAutoNum type="arabicPeriod"/>
            </a:pP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Then you are back to your adjustment entry.</a:t>
            </a:r>
          </a:p>
          <a:p>
            <a:pPr marL="228600" marR="0" indent="-228600" algn="just">
              <a:lnSpc>
                <a:spcPct val="107000"/>
              </a:lnSpc>
              <a:spcBef>
                <a:spcPts val="0"/>
              </a:spcBef>
              <a:spcAft>
                <a:spcPts val="800"/>
              </a:spcAft>
              <a:buFont typeface="+mj-lt"/>
              <a:buAutoNum type="arabicPeriod"/>
            </a:pPr>
            <a:endPar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Similarly, explain other menus available on Top Menu.  Export, Data, Company, etc.,  Now TallyPrime is so flexible that you can handle interruptions so that you do not loose the flow of your work.  The fixed Top Menu will be always available to you from any screen.</a:t>
            </a:r>
            <a:endParaRPr lang="en-US"/>
          </a:p>
        </p:txBody>
      </p:sp>
      <p:sp>
        <p:nvSpPr>
          <p:cNvPr id="4" name="Slide Number Placeholder 3"/>
          <p:cNvSpPr>
            <a:spLocks noGrp="1"/>
          </p:cNvSpPr>
          <p:nvPr>
            <p:ph type="sldNum" sz="quarter" idx="5"/>
          </p:nvPr>
        </p:nvSpPr>
        <p:spPr/>
        <p:txBody>
          <a:bodyPr/>
          <a:lstStyle/>
          <a:p>
            <a:fld id="{A2D72EAF-0EBE-4C4A-8B27-A68B0DC7D6B9}" type="slidenum">
              <a:rPr lang="en-US" smtClean="0"/>
              <a:t>95</a:t>
            </a:fld>
            <a:endParaRPr lang="en-US"/>
          </a:p>
        </p:txBody>
      </p:sp>
    </p:spTree>
    <p:extLst>
      <p:ext uri="{BB962C8B-B14F-4D97-AF65-F5344CB8AC3E}">
        <p14:creationId xmlns:p14="http://schemas.microsoft.com/office/powerpoint/2010/main" val="2798819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100"/>
              <a:t>Validate HSN during SKU/Stock Item creation with simplicity</a:t>
            </a:r>
          </a:p>
          <a:p>
            <a:pPr marL="228600" indent="-228600">
              <a:buFont typeface="+mj-lt"/>
              <a:buAutoNum type="arabicPeriod"/>
            </a:pPr>
            <a:r>
              <a:rPr lang="en-US" sz="1100"/>
              <a:t>Additionally, also Release 2 gives you flexibility to validate Multi-HSN validation via GST Rate Setup</a:t>
            </a:r>
            <a:endParaRPr lang="en-IN" sz="1100"/>
          </a:p>
        </p:txBody>
      </p:sp>
      <p:sp>
        <p:nvSpPr>
          <p:cNvPr id="4" name="Slide Number Placeholder 3"/>
          <p:cNvSpPr>
            <a:spLocks noGrp="1"/>
          </p:cNvSpPr>
          <p:nvPr>
            <p:ph type="sldNum" sz="quarter" idx="5"/>
          </p:nvPr>
        </p:nvSpPr>
        <p:spPr/>
        <p:txBody>
          <a:bodyPr/>
          <a:lstStyle/>
          <a:p>
            <a:fld id="{A2D72EAF-0EBE-4C4A-8B27-A68B0DC7D6B9}" type="slidenum">
              <a:rPr lang="en-US" smtClean="0"/>
              <a:t>96</a:t>
            </a:fld>
            <a:endParaRPr lang="en-US"/>
          </a:p>
        </p:txBody>
      </p:sp>
    </p:spTree>
    <p:extLst>
      <p:ext uri="{BB962C8B-B14F-4D97-AF65-F5344CB8AC3E}">
        <p14:creationId xmlns:p14="http://schemas.microsoft.com/office/powerpoint/2010/main" val="486541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C388332F-686E-4D79-8EB0-4B913E3BD914}" type="slidenum">
              <a:rPr lang="en-US" smtClean="0"/>
              <a:t>98</a:t>
            </a:fld>
            <a:endParaRPr lang="en-US"/>
          </a:p>
        </p:txBody>
      </p:sp>
    </p:spTree>
    <p:extLst>
      <p:ext uri="{BB962C8B-B14F-4D97-AF65-F5344CB8AC3E}">
        <p14:creationId xmlns:p14="http://schemas.microsoft.com/office/powerpoint/2010/main" val="1073804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unga" panose="020B0502040204020203" pitchFamily="34" charset="0"/>
              </a:rPr>
              <a:t>Access critical info for a transaction from Related Reports</a:t>
            </a: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rPr>
              <a:t>Go to one of the Sales transaction in October 2020 and click on ‘Related Reports’, show GST Tax Analysis to see the tax percentage and calculation of GST.</a:t>
            </a: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Go to Journal voucher in any of the month and click on </a:t>
            </a:r>
            <a:r>
              <a:rPr lang="en-US" sz="1200" b="0" dirty="0">
                <a:effectLst/>
                <a:latin typeface="Calibri" panose="020F0502020204030204" pitchFamily="34" charset="0"/>
                <a:ea typeface="Calibri" panose="020F0502020204030204" pitchFamily="34" charset="0"/>
                <a:cs typeface="Tunga" panose="020B0502040204020203" pitchFamily="34" charset="0"/>
              </a:rPr>
              <a:t>‘Related Reports’, show TDS Tax Analysis to see the tax percentage and calculation of TDS.</a:t>
            </a: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Show TCS too in Sales </a:t>
            </a:r>
          </a:p>
          <a:p>
            <a:pPr marL="0" marR="0" indent="0" algn="just">
              <a:lnSpc>
                <a:spcPct val="107000"/>
              </a:lnSpc>
              <a:spcBef>
                <a:spcPts val="0"/>
              </a:spcBef>
              <a:spcAft>
                <a:spcPts val="800"/>
              </a:spcAft>
              <a:buFont typeface="+mj-lt"/>
              <a:buNone/>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A2D72EAF-0EBE-4C4A-8B27-A68B0DC7D6B9}" type="slidenum">
              <a:rPr lang="en-US" smtClean="0"/>
              <a:t>99</a:t>
            </a:fld>
            <a:endParaRPr lang="en-US"/>
          </a:p>
        </p:txBody>
      </p:sp>
    </p:spTree>
    <p:extLst>
      <p:ext uri="{BB962C8B-B14F-4D97-AF65-F5344CB8AC3E}">
        <p14:creationId xmlns:p14="http://schemas.microsoft.com/office/powerpoint/2010/main" val="1693864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200" b="1">
                <a:effectLst/>
                <a:latin typeface="Calibri" panose="020F0502020204030204" pitchFamily="34" charset="0"/>
                <a:ea typeface="Calibri" panose="020F0502020204030204" pitchFamily="34" charset="0"/>
                <a:cs typeface="Tunga" panose="020B0502040204020203" pitchFamily="34" charset="0"/>
              </a:rPr>
              <a:t>Analyze reports applying basis of values</a:t>
            </a:r>
          </a:p>
          <a:p>
            <a:pPr marL="0" marR="0" algn="just">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unga" panose="020B0502040204020203" pitchFamily="34" charset="0"/>
            </a:endParaRPr>
          </a:p>
          <a:p>
            <a:pPr marL="228600" marR="0" indent="-228600" algn="just">
              <a:lnSpc>
                <a:spcPct val="107000"/>
              </a:lnSpc>
              <a:spcBef>
                <a:spcPts val="0"/>
              </a:spcBef>
              <a:spcAft>
                <a:spcPts val="800"/>
              </a:spcAft>
              <a:buFont typeface="+mj-lt"/>
              <a:buAutoNum type="arabicPeriod"/>
            </a:pPr>
            <a:r>
              <a:rPr lang="en-US" sz="1200" b="0">
                <a:effectLst/>
                <a:latin typeface="Calibri" panose="020F0502020204030204" pitchFamily="34" charset="0"/>
                <a:ea typeface="Calibri" panose="020F0502020204030204" pitchFamily="34" charset="0"/>
                <a:cs typeface="Tunga" panose="020B0502040204020203" pitchFamily="34" charset="0"/>
              </a:rPr>
              <a:t>Go to Stock Summary and click ‘Basis of Values’, explain why this button where CA can apply and analyze reports.  Show by selecting a ‘Stock Valuation’ method to produce it to Bank.</a:t>
            </a:r>
            <a:endPar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Go to Bills Payable and </a:t>
            </a:r>
            <a:r>
              <a:rPr lang="en-US" sz="1200" b="0">
                <a:effectLst/>
                <a:latin typeface="Calibri" panose="020F0502020204030204" pitchFamily="34" charset="0"/>
                <a:ea typeface="Calibri" panose="020F0502020204030204" pitchFamily="34" charset="0"/>
                <a:cs typeface="Tunga" panose="020B0502040204020203" pitchFamily="34" charset="0"/>
              </a:rPr>
              <a:t>click ‘Basis of Values’.  Show by selecting ‘Overdue bills’ which shows only overdue bills.</a:t>
            </a:r>
            <a:endPar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Go to TDS Outstanding Report and </a:t>
            </a:r>
            <a:r>
              <a:rPr lang="en-US" sz="1200" b="0">
                <a:effectLst/>
                <a:latin typeface="Calibri" panose="020F0502020204030204" pitchFamily="34" charset="0"/>
                <a:ea typeface="Calibri" panose="020F0502020204030204" pitchFamily="34" charset="0"/>
                <a:cs typeface="Tunga" panose="020B0502040204020203" pitchFamily="34" charset="0"/>
              </a:rPr>
              <a:t>click ‘Basis of Values’.  Show by selecting ‘Non-resident’ which shows for Non-resident transactions only.  Also, drill down in any one of the Nature of Payments, show ‘All bills’ under Basis of Values which shows all bill where payments are made.</a:t>
            </a:r>
            <a:endPar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endPar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endPar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A2D72EAF-0EBE-4C4A-8B27-A68B0DC7D6B9}" type="slidenum">
              <a:rPr lang="en-US" smtClean="0"/>
              <a:t>100</a:t>
            </a:fld>
            <a:endParaRPr lang="en-US"/>
          </a:p>
        </p:txBody>
      </p:sp>
    </p:spTree>
    <p:extLst>
      <p:ext uri="{BB962C8B-B14F-4D97-AF65-F5344CB8AC3E}">
        <p14:creationId xmlns:p14="http://schemas.microsoft.com/office/powerpoint/2010/main" val="97488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unga" panose="020B0502040204020203" pitchFamily="34" charset="0"/>
              </a:rPr>
              <a:t>Accessing client’s live data for analysis</a:t>
            </a: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rPr>
              <a:t>Access client’s data via Mobile or any gadget through browser.  </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Check reports and download them in Excel format for further study.</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Drill down until transactions from reports.</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No edit of transactions will assure your customers that you are only accessing the reports and seeing transactions</a:t>
            </a:r>
          </a:p>
          <a:p>
            <a:pPr marL="228600" marR="0" indent="-228600" algn="just">
              <a:lnSpc>
                <a:spcPct val="107000"/>
              </a:lnSpc>
              <a:spcBef>
                <a:spcPts val="0"/>
              </a:spcBef>
              <a:spcAft>
                <a:spcPts val="800"/>
              </a:spcAft>
              <a:buFont typeface="+mj-lt"/>
              <a:buAutoNum type="arabicPeriod"/>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lvl="0" indent="0" algn="just" defTabSz="914400" rtl="0" eaLnBrk="1" fontAlgn="auto" latinLnBrk="0" hangingPunct="1">
              <a:lnSpc>
                <a:spcPct val="107000"/>
              </a:lnSpc>
              <a:spcBef>
                <a:spcPts val="0"/>
              </a:spcBef>
              <a:spcAft>
                <a:spcPts val="800"/>
              </a:spcAft>
              <a:buClrTx/>
              <a:buSzTx/>
              <a:buFont typeface="+mj-lt"/>
              <a:buNone/>
              <a:tabLst/>
              <a:defRPr/>
            </a:pPr>
            <a:r>
              <a:rPr lang="en-US" sz="1200" b="0" dirty="0">
                <a:effectLst/>
                <a:latin typeface="Calibri" panose="020F0502020204030204" pitchFamily="34" charset="0"/>
                <a:ea typeface="Calibri" panose="020F0502020204030204" pitchFamily="34" charset="0"/>
                <a:cs typeface="Tunga" panose="020B0502040204020203" pitchFamily="34" charset="0"/>
              </a:rPr>
              <a:t>Device friendly view of reports</a:t>
            </a: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 on browser will make data access experience a delight to you.</a:t>
            </a:r>
            <a:endParaRPr lang="en-US" sz="1200" b="0" dirty="0">
              <a:effectLst/>
              <a:latin typeface="Calibri" panose="020F0502020204030204" pitchFamily="34" charset="0"/>
              <a:ea typeface="Calibri" panose="020F0502020204030204" pitchFamily="34" charset="0"/>
              <a:cs typeface="Tunga" panose="020B0502040204020203" pitchFamily="34" charset="0"/>
            </a:endParaRPr>
          </a:p>
        </p:txBody>
      </p:sp>
      <p:sp>
        <p:nvSpPr>
          <p:cNvPr id="4" name="Slide Number Placeholder 3"/>
          <p:cNvSpPr>
            <a:spLocks noGrp="1"/>
          </p:cNvSpPr>
          <p:nvPr>
            <p:ph type="sldNum" sz="quarter" idx="5"/>
          </p:nvPr>
        </p:nvSpPr>
        <p:spPr/>
        <p:txBody>
          <a:bodyPr/>
          <a:lstStyle/>
          <a:p>
            <a:fld id="{A2D72EAF-0EBE-4C4A-8B27-A68B0DC7D6B9}" type="slidenum">
              <a:rPr lang="en-US" smtClean="0"/>
              <a:t>7</a:t>
            </a:fld>
            <a:endParaRPr lang="en-US"/>
          </a:p>
        </p:txBody>
      </p:sp>
    </p:spTree>
    <p:extLst>
      <p:ext uri="{BB962C8B-B14F-4D97-AF65-F5344CB8AC3E}">
        <p14:creationId xmlns:p14="http://schemas.microsoft.com/office/powerpoint/2010/main" val="2722948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unga" panose="020B0502040204020203" pitchFamily="34" charset="0"/>
              </a:rPr>
              <a:t>See a report in a different view through ‘Change View’</a:t>
            </a: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rPr>
              <a:t>Go to Sales Register, click on ‘Change View’ and select ‘Extract’.</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Go to Purchase Register, click on ‘Change View’ and select ‘Columnar’.</a:t>
            </a:r>
          </a:p>
        </p:txBody>
      </p:sp>
      <p:sp>
        <p:nvSpPr>
          <p:cNvPr id="4" name="Slide Number Placeholder 3"/>
          <p:cNvSpPr>
            <a:spLocks noGrp="1"/>
          </p:cNvSpPr>
          <p:nvPr>
            <p:ph type="sldNum" sz="quarter" idx="5"/>
          </p:nvPr>
        </p:nvSpPr>
        <p:spPr/>
        <p:txBody>
          <a:bodyPr/>
          <a:lstStyle/>
          <a:p>
            <a:fld id="{A2D72EAF-0EBE-4C4A-8B27-A68B0DC7D6B9}" type="slidenum">
              <a:rPr lang="en-US" smtClean="0"/>
              <a:t>101</a:t>
            </a:fld>
            <a:endParaRPr lang="en-US"/>
          </a:p>
        </p:txBody>
      </p:sp>
    </p:spTree>
    <p:extLst>
      <p:ext uri="{BB962C8B-B14F-4D97-AF65-F5344CB8AC3E}">
        <p14:creationId xmlns:p14="http://schemas.microsoft.com/office/powerpoint/2010/main" val="2164503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unga" panose="020B0502040204020203" pitchFamily="34" charset="0"/>
              </a:rPr>
              <a:t>Access, restore / backup data seamlessly</a:t>
            </a: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rPr>
              <a:t>Have multiple companies of clients having same username and password, loan one company by entering username and password and load other company and show it opens without asking for username and password.  (Stress on how simple and time saving feature for Chartered Accountant and his articles as they will be working on different company data having same username and password, single sign-in in TallyPrime is very important for them)</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rPr>
              <a:t>Access data of your clients using ‘Select from Drive’ option</a:t>
            </a:r>
          </a:p>
          <a:p>
            <a:pPr marL="685800" marR="0" lvl="1" indent="-228600" algn="just">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Different client’s data in different folder (stress on folder selection through browsing)</a:t>
            </a:r>
          </a:p>
          <a:p>
            <a:pPr marL="685800" marR="0" lvl="1" indent="-228600" algn="just">
              <a:lnSpc>
                <a:spcPct val="107000"/>
              </a:lnSpc>
              <a:spcBef>
                <a:spcPts val="0"/>
              </a:spcBef>
              <a:spcAft>
                <a:spcPts val="800"/>
              </a:spcAft>
              <a:buFont typeface="Arial" panose="020B0604020202020204" pitchFamily="34" charset="0"/>
              <a:buChar char="•"/>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Same client’s data of different financial years (stress on different data folders for different financial years)</a:t>
            </a: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dirty="0">
                <a:effectLst/>
                <a:latin typeface="Calibri" panose="020F0502020204030204" pitchFamily="34" charset="0"/>
                <a:ea typeface="Calibri" panose="020F0502020204030204" pitchFamily="34" charset="0"/>
                <a:cs typeface="Tunga" panose="020B0502040204020203" pitchFamily="34" charset="0"/>
              </a:rPr>
              <a:t>Also, just copy the path where company data is available and paste in Tally to access it.</a:t>
            </a: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Restore data from folder wherever backup is kept using ‘Select from Drive’ browse or ‘Specify path’ option.  (stress on restore of multiple companies is possible from different locations, keep two backups in different folders and select both to restore it to single destination folder)</a:t>
            </a:r>
          </a:p>
        </p:txBody>
      </p:sp>
      <p:sp>
        <p:nvSpPr>
          <p:cNvPr id="4" name="Slide Number Placeholder 3"/>
          <p:cNvSpPr>
            <a:spLocks noGrp="1"/>
          </p:cNvSpPr>
          <p:nvPr>
            <p:ph type="sldNum" sz="quarter" idx="5"/>
          </p:nvPr>
        </p:nvSpPr>
        <p:spPr/>
        <p:txBody>
          <a:bodyPr/>
          <a:lstStyle/>
          <a:p>
            <a:fld id="{A2D72EAF-0EBE-4C4A-8B27-A68B0DC7D6B9}" type="slidenum">
              <a:rPr lang="en-US" smtClean="0"/>
              <a:t>102</a:t>
            </a:fld>
            <a:endParaRPr lang="en-US"/>
          </a:p>
        </p:txBody>
      </p:sp>
    </p:spTree>
    <p:extLst>
      <p:ext uri="{BB962C8B-B14F-4D97-AF65-F5344CB8AC3E}">
        <p14:creationId xmlns:p14="http://schemas.microsoft.com/office/powerpoint/2010/main" val="4032893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IN" sz="1800" b="1" dirty="0">
                <a:effectLst/>
                <a:latin typeface="Calibri" panose="020F0502020204030204" pitchFamily="34" charset="0"/>
                <a:ea typeface="Calibri" panose="020F0502020204030204" pitchFamily="34" charset="0"/>
              </a:rPr>
              <a:t>Why change in short cut keys?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IN" sz="1800" dirty="0">
                <a:effectLst/>
                <a:latin typeface="Calibri" panose="020F0502020204030204" pitchFamily="34" charset="0"/>
                <a:ea typeface="Calibri" panose="020F0502020204030204" pitchFamily="34" charset="0"/>
              </a:rPr>
              <a:t>The need to streamline the keys with windows short cut keys.  Also, to avoid duplication of keys, viz., a key does one operation in one screen and the same key does a different operation in another screen.  Now there are no duplicate keys across TallyPrime, which will reduce the training needs.</a:t>
            </a: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0" marR="0" algn="just">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unga" panose="020B0502040204020203" pitchFamily="34" charset="0"/>
              </a:rPr>
              <a:t>Streamlined ‘Shortcut Keys’ in TallyPrime</a:t>
            </a:r>
          </a:p>
          <a:p>
            <a:pPr marL="0" marR="0" algn="just">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unga" panose="020B0502040204020203" pitchFamily="34" charset="0"/>
            </a:endParaRP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rPr>
              <a:t>Go to a Ledger Report with transactions available, press Ctrl + R to remove line by selecting single line, multiple lines by Shift + Down Arrow key or random lines by Space Bar.  Restore the lines by clicking Ctrl + U.</a:t>
            </a: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dirty="0">
                <a:effectLst/>
                <a:latin typeface="Calibri" panose="020F0502020204030204" pitchFamily="34" charset="0"/>
                <a:ea typeface="Calibri" panose="020F0502020204030204" pitchFamily="34" charset="0"/>
                <a:cs typeface="Tunga" panose="020B0502040204020203" pitchFamily="34" charset="0"/>
              </a:rPr>
              <a:t>Now TallyPrime has adopted Windows Global Keys Ctrl + C for Copy and Ctrl + V for Paste, show this for Narration from one voucher to another voucher.</a:t>
            </a: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Go to Day Book and show ‘+’ and ‘-’ keys to go to next date or previous date transactions.   This capability is extended to ledger and group reports too, go to Ledger Vouchers, Group Summary or Group Vouchers, select any one of the ledger or group.  Then press + or – to jump to next / previous ledger or group.</a:t>
            </a:r>
          </a:p>
        </p:txBody>
      </p:sp>
      <p:sp>
        <p:nvSpPr>
          <p:cNvPr id="4" name="Slide Number Placeholder 3"/>
          <p:cNvSpPr>
            <a:spLocks noGrp="1"/>
          </p:cNvSpPr>
          <p:nvPr>
            <p:ph type="sldNum" sz="quarter" idx="5"/>
          </p:nvPr>
        </p:nvSpPr>
        <p:spPr/>
        <p:txBody>
          <a:bodyPr/>
          <a:lstStyle/>
          <a:p>
            <a:fld id="{A2D72EAF-0EBE-4C4A-8B27-A68B0DC7D6B9}" type="slidenum">
              <a:rPr lang="en-US" smtClean="0"/>
              <a:t>103</a:t>
            </a:fld>
            <a:endParaRPr lang="en-US"/>
          </a:p>
        </p:txBody>
      </p:sp>
    </p:spTree>
    <p:extLst>
      <p:ext uri="{BB962C8B-B14F-4D97-AF65-F5344CB8AC3E}">
        <p14:creationId xmlns:p14="http://schemas.microsoft.com/office/powerpoint/2010/main" val="3552964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IN" sz="1200" b="1">
                <a:effectLst/>
                <a:latin typeface="Calibri" panose="020F0502020204030204" pitchFamily="34" charset="0"/>
                <a:ea typeface="Calibri" panose="020F0502020204030204" pitchFamily="34" charset="0"/>
                <a:cs typeface="Tunga" panose="020B0502040204020203" pitchFamily="34" charset="0"/>
              </a:rPr>
              <a:t>Use Case 1: </a:t>
            </a:r>
            <a:r>
              <a:rPr lang="en-US" sz="1200" b="1">
                <a:effectLst/>
                <a:latin typeface="Calibri" panose="020F0502020204030204" pitchFamily="34" charset="0"/>
                <a:ea typeface="Calibri" panose="020F0502020204030204" pitchFamily="34" charset="0"/>
                <a:cs typeface="Tunga" panose="020B0502040204020203" pitchFamily="34" charset="0"/>
              </a:rPr>
              <a:t> Set default view of Trail Balance as CA sees it</a:t>
            </a:r>
          </a:p>
          <a:p>
            <a:pPr marL="0" marR="0" algn="just">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Tunga" panose="020B0502040204020203" pitchFamily="34" charset="0"/>
            </a:endParaRPr>
          </a:p>
          <a:p>
            <a:pPr marL="228600" marR="0" indent="-228600" algn="just">
              <a:lnSpc>
                <a:spcPct val="107000"/>
              </a:lnSpc>
              <a:spcBef>
                <a:spcPts val="0"/>
              </a:spcBef>
              <a:spcAft>
                <a:spcPts val="800"/>
              </a:spcAft>
              <a:buFont typeface="+mj-lt"/>
              <a:buAutoNum type="arabicPeriod"/>
            </a:pPr>
            <a:r>
              <a:rPr lang="en-US" sz="1200" b="0">
                <a:effectLst/>
                <a:latin typeface="Calibri" panose="020F0502020204030204" pitchFamily="34" charset="0"/>
                <a:ea typeface="Calibri" panose="020F0502020204030204" pitchFamily="34" charset="0"/>
                <a:cs typeface="Tunga" panose="020B0502040204020203" pitchFamily="34" charset="0"/>
              </a:rPr>
              <a:t>Go to Display more reports </a:t>
            </a: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 Trial Balance</a:t>
            </a:r>
          </a:p>
          <a:p>
            <a:pPr marL="228600" marR="0" indent="-228600" algn="just">
              <a:lnSpc>
                <a:spcPct val="107000"/>
              </a:lnSpc>
              <a:spcBef>
                <a:spcPts val="0"/>
              </a:spcBef>
              <a:spcAft>
                <a:spcPts val="800"/>
              </a:spcAft>
              <a:buFont typeface="+mj-lt"/>
              <a:buAutoNum type="arabicPeriod"/>
            </a:pP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Press F12  enable ‘Opening Balance’ and ‘Show Transactions’</a:t>
            </a:r>
          </a:p>
          <a:p>
            <a:pPr marL="228600" marR="0" indent="-228600" algn="just">
              <a:lnSpc>
                <a:spcPct val="107000"/>
              </a:lnSpc>
              <a:spcBef>
                <a:spcPts val="0"/>
              </a:spcBef>
              <a:spcAft>
                <a:spcPts val="800"/>
              </a:spcAft>
              <a:buFont typeface="+mj-lt"/>
              <a:buAutoNum type="arabicPeriod"/>
            </a:pP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Make the report detailed</a:t>
            </a:r>
          </a:p>
          <a:p>
            <a:pPr marL="0" marR="0" indent="0" algn="just">
              <a:lnSpc>
                <a:spcPct val="107000"/>
              </a:lnSpc>
              <a:spcBef>
                <a:spcPts val="0"/>
              </a:spcBef>
              <a:spcAft>
                <a:spcPts val="800"/>
              </a:spcAft>
              <a:buFont typeface="+mj-lt"/>
              <a:buNone/>
            </a:pPr>
            <a:endPar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This is how you would see Trial Balance and next time you access this report again it goes back to show only closing balances.</a:t>
            </a:r>
          </a:p>
          <a:p>
            <a:pPr marL="0" marR="0" indent="0" algn="just">
              <a:lnSpc>
                <a:spcPct val="107000"/>
              </a:lnSpc>
              <a:spcBef>
                <a:spcPts val="0"/>
              </a:spcBef>
              <a:spcAft>
                <a:spcPts val="800"/>
              </a:spcAft>
              <a:buFont typeface="+mj-lt"/>
              <a:buNone/>
            </a:pPr>
            <a:endPar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Now, let us experience our latest ‘Report Save’.</a:t>
            </a:r>
          </a:p>
          <a:p>
            <a:pPr marL="0" marR="0" indent="0" algn="just">
              <a:lnSpc>
                <a:spcPct val="107000"/>
              </a:lnSpc>
              <a:spcBef>
                <a:spcPts val="0"/>
              </a:spcBef>
              <a:spcAft>
                <a:spcPts val="800"/>
              </a:spcAft>
              <a:buFont typeface="+mj-lt"/>
              <a:buNone/>
            </a:pPr>
            <a:endPar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Save this report by name ‘TB with Op Bal and Transactions’ and enable ‘Set this as default view for the report’ (ensure you save it to ‘All Companies (this computer) .  Explain the simplicity in which it saves for all companies, for all other companies you need not do this.</a:t>
            </a:r>
            <a:endParaRPr lang="en-IN" sz="1200" b="0">
              <a:effectLst/>
              <a:latin typeface="Calibri" panose="020F0502020204030204" pitchFamily="34" charset="0"/>
              <a:ea typeface="Calibri" panose="020F0502020204030204" pitchFamily="34" charset="0"/>
              <a:cs typeface="Tunga" panose="020B0502040204020203" pitchFamily="34" charset="0"/>
            </a:endParaRPr>
          </a:p>
          <a:p>
            <a:pPr marL="342900" marR="0" lvl="0" indent="-342900" algn="just">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fld id="{A2D72EAF-0EBE-4C4A-8B27-A68B0DC7D6B9}" type="slidenum">
              <a:rPr lang="en-US" smtClean="0"/>
              <a:t>46</a:t>
            </a:fld>
            <a:endParaRPr lang="en-US"/>
          </a:p>
        </p:txBody>
      </p:sp>
    </p:spTree>
    <p:extLst>
      <p:ext uri="{BB962C8B-B14F-4D97-AF65-F5344CB8AC3E}">
        <p14:creationId xmlns:p14="http://schemas.microsoft.com/office/powerpoint/2010/main" val="700561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IN" sz="1200" b="1" dirty="0">
                <a:effectLst/>
                <a:latin typeface="Calibri" panose="020F0502020204030204" pitchFamily="34" charset="0"/>
                <a:ea typeface="Calibri" panose="020F0502020204030204" pitchFamily="34" charset="0"/>
                <a:cs typeface="Tunga" panose="020B0502040204020203" pitchFamily="34" charset="0"/>
              </a:rPr>
              <a:t>Use Case 2: </a:t>
            </a:r>
            <a:r>
              <a:rPr lang="en-US" sz="1200" b="1" dirty="0"/>
              <a:t>Cash payments in excess of 10,000</a:t>
            </a:r>
            <a:r>
              <a:rPr lang="en-US" sz="1200" b="1" dirty="0">
                <a:effectLst/>
                <a:latin typeface="Calibri" panose="020F0502020204030204" pitchFamily="34" charset="0"/>
                <a:ea typeface="Calibri" panose="020F0502020204030204" pitchFamily="34" charset="0"/>
                <a:cs typeface="Tunga" panose="020B0502040204020203" pitchFamily="34" charset="0"/>
              </a:rPr>
              <a:t> </a:t>
            </a:r>
            <a:endParaRPr lang="en-IN" sz="1200" b="1" dirty="0">
              <a:effectLst/>
              <a:latin typeface="Calibri" panose="020F0502020204030204" pitchFamily="34" charset="0"/>
              <a:ea typeface="Calibri" panose="020F0502020204030204" pitchFamily="34" charset="0"/>
              <a:cs typeface="Tunga" panose="020B0502040204020203" pitchFamily="34" charset="0"/>
            </a:endParaRPr>
          </a:p>
          <a:p>
            <a:pPr marL="0" marR="0" lvl="0" indent="0" algn="just">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cs typeface="Tunga" panose="020B0502040204020203" pitchFamily="34" charset="0"/>
            </a:endParaRP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dirty="0">
                <a:effectLst/>
                <a:latin typeface="Calibri" panose="020F0502020204030204" pitchFamily="34" charset="0"/>
                <a:ea typeface="Calibri" panose="020F0502020204030204" pitchFamily="34" charset="0"/>
                <a:cs typeface="Tunga" panose="020B0502040204020203" pitchFamily="34" charset="0"/>
              </a:rPr>
              <a:t>Go to Display more reports </a:t>
            </a: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 Account Books  Cash Book  Cash A/c</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Drill down to voucher report and select full Financial Year i.e., April to March</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Click on ‘Basis of Values’ and select ‘Credit Entries only’ under ‘Type of Voucher entries’</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Filter the report using ‘Range’ and having condition ‘Voucher having Ledger Amount greater than 10,001’</a:t>
            </a:r>
          </a:p>
          <a:p>
            <a:pPr marL="0" marR="0" indent="0" algn="just">
              <a:lnSpc>
                <a:spcPct val="107000"/>
              </a:lnSpc>
              <a:spcBef>
                <a:spcPts val="0"/>
              </a:spcBef>
              <a:spcAft>
                <a:spcPts val="800"/>
              </a:spcAft>
              <a:buFont typeface="+mj-lt"/>
              <a:buNone/>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This is how you would get the desired report, now count the number of steps required (around 10 steps) to get this report.</a:t>
            </a:r>
          </a:p>
          <a:p>
            <a:pPr marL="0" marR="0" indent="0" algn="just">
              <a:lnSpc>
                <a:spcPct val="107000"/>
              </a:lnSpc>
              <a:spcBef>
                <a:spcPts val="0"/>
              </a:spcBef>
              <a:spcAft>
                <a:spcPts val="800"/>
              </a:spcAft>
              <a:buFont typeface="+mj-lt"/>
              <a:buNone/>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Now, save this report as ‘Cash payments &gt; 10 K’ and save it by enabling ‘Save with the master selected to open the report’ and ‘Save with the selected period’.</a:t>
            </a:r>
          </a:p>
        </p:txBody>
      </p:sp>
      <p:sp>
        <p:nvSpPr>
          <p:cNvPr id="4" name="Slide Number Placeholder 3"/>
          <p:cNvSpPr>
            <a:spLocks noGrp="1"/>
          </p:cNvSpPr>
          <p:nvPr>
            <p:ph type="sldNum" sz="quarter" idx="5"/>
          </p:nvPr>
        </p:nvSpPr>
        <p:spPr/>
        <p:txBody>
          <a:bodyPr/>
          <a:lstStyle/>
          <a:p>
            <a:fld id="{A2D72EAF-0EBE-4C4A-8B27-A68B0DC7D6B9}" type="slidenum">
              <a:rPr lang="en-US" smtClean="0"/>
              <a:t>49</a:t>
            </a:fld>
            <a:endParaRPr lang="en-US"/>
          </a:p>
        </p:txBody>
      </p:sp>
    </p:spTree>
    <p:extLst>
      <p:ext uri="{BB962C8B-B14F-4D97-AF65-F5344CB8AC3E}">
        <p14:creationId xmlns:p14="http://schemas.microsoft.com/office/powerpoint/2010/main" val="3136393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IN" sz="1200" b="1" dirty="0">
                <a:effectLst/>
                <a:latin typeface="Calibri" panose="020F0502020204030204" pitchFamily="34" charset="0"/>
                <a:ea typeface="Calibri" panose="020F0502020204030204" pitchFamily="34" charset="0"/>
                <a:cs typeface="Tunga" panose="020B0502040204020203" pitchFamily="34" charset="0"/>
              </a:rPr>
              <a:t>Use Case 3: </a:t>
            </a:r>
            <a:r>
              <a:rPr lang="en-US" sz="1200" b="1" dirty="0"/>
              <a:t>Quarterly GSTR-1 for current period</a:t>
            </a:r>
            <a:endParaRPr lang="en-IN" sz="1200" b="1" dirty="0">
              <a:effectLst/>
              <a:latin typeface="Calibri" panose="020F0502020204030204" pitchFamily="34" charset="0"/>
              <a:ea typeface="Calibri" panose="020F0502020204030204" pitchFamily="34" charset="0"/>
              <a:cs typeface="Tunga" panose="020B0502040204020203" pitchFamily="34" charset="0"/>
            </a:endParaRPr>
          </a:p>
          <a:p>
            <a:pPr marL="0" marR="0" lvl="0" indent="0" algn="just">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cs typeface="Tunga" panose="020B0502040204020203" pitchFamily="34" charset="0"/>
            </a:endParaRP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dirty="0">
                <a:effectLst/>
                <a:latin typeface="Calibri" panose="020F0502020204030204" pitchFamily="34" charset="0"/>
                <a:ea typeface="Calibri" panose="020F0502020204030204" pitchFamily="34" charset="0"/>
                <a:cs typeface="Tunga" panose="020B0502040204020203" pitchFamily="34" charset="0"/>
              </a:rPr>
              <a:t>Go to Display more reports </a:t>
            </a: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 Statutory Reports  GST Reports  GSTR-1</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It shows by default last Quarter (e.g. if you are in Feb 2021, it will show report for October to December 2020)</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Change the period to current Quarter (e.g. January to March 2021)</a:t>
            </a:r>
          </a:p>
          <a:p>
            <a:pPr marL="0" marR="0" indent="0" algn="just">
              <a:lnSpc>
                <a:spcPct val="107000"/>
              </a:lnSpc>
              <a:spcBef>
                <a:spcPts val="0"/>
              </a:spcBef>
              <a:spcAft>
                <a:spcPts val="800"/>
              </a:spcAft>
              <a:buFont typeface="+mj-lt"/>
              <a:buNone/>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Now, save this report as ‘GSTR-1 </a:t>
            </a:r>
            <a:r>
              <a:rPr lang="en-US" sz="1200" b="0" dirty="0" err="1">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Qtr</a:t>
            </a: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 Jan-Mar 2021’ and save it by enabling ‘Save with the selected period’.</a:t>
            </a:r>
          </a:p>
        </p:txBody>
      </p:sp>
      <p:sp>
        <p:nvSpPr>
          <p:cNvPr id="4" name="Slide Number Placeholder 3"/>
          <p:cNvSpPr>
            <a:spLocks noGrp="1"/>
          </p:cNvSpPr>
          <p:nvPr>
            <p:ph type="sldNum" sz="quarter" idx="5"/>
          </p:nvPr>
        </p:nvSpPr>
        <p:spPr/>
        <p:txBody>
          <a:bodyPr/>
          <a:lstStyle/>
          <a:p>
            <a:fld id="{A2D72EAF-0EBE-4C4A-8B27-A68B0DC7D6B9}" type="slidenum">
              <a:rPr lang="en-US" smtClean="0"/>
              <a:t>52</a:t>
            </a:fld>
            <a:endParaRPr lang="en-US"/>
          </a:p>
        </p:txBody>
      </p:sp>
    </p:spTree>
    <p:extLst>
      <p:ext uri="{BB962C8B-B14F-4D97-AF65-F5344CB8AC3E}">
        <p14:creationId xmlns:p14="http://schemas.microsoft.com/office/powerpoint/2010/main" val="72571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IN" sz="1200" b="1" dirty="0">
                <a:effectLst/>
                <a:latin typeface="Calibri" panose="020F0502020204030204" pitchFamily="34" charset="0"/>
                <a:ea typeface="Calibri" panose="020F0502020204030204" pitchFamily="34" charset="0"/>
                <a:cs typeface="Tunga" panose="020B0502040204020203" pitchFamily="34" charset="0"/>
              </a:rPr>
              <a:t>Use Case 4: </a:t>
            </a:r>
            <a:r>
              <a:rPr lang="en-US" sz="1200" b="1" dirty="0"/>
              <a:t>Compare previous year Balance sheet with current year</a:t>
            </a:r>
            <a:endParaRPr lang="en-IN" sz="1200" b="1" dirty="0">
              <a:effectLst/>
              <a:latin typeface="Calibri" panose="020F0502020204030204" pitchFamily="34" charset="0"/>
              <a:ea typeface="Calibri" panose="020F0502020204030204" pitchFamily="34" charset="0"/>
              <a:cs typeface="Tunga" panose="020B0502040204020203" pitchFamily="34" charset="0"/>
            </a:endParaRPr>
          </a:p>
          <a:p>
            <a:pPr marL="0" marR="0" lvl="0" indent="0" algn="just">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cs typeface="Tunga" panose="020B0502040204020203" pitchFamily="34" charset="0"/>
            </a:endParaRP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Select Balance Sheet</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Add a new column and select previous financial year</a:t>
            </a:r>
          </a:p>
          <a:p>
            <a:pPr marL="0" marR="0" indent="0" algn="just">
              <a:lnSpc>
                <a:spcPct val="107000"/>
              </a:lnSpc>
              <a:spcBef>
                <a:spcPts val="0"/>
              </a:spcBef>
              <a:spcAft>
                <a:spcPts val="800"/>
              </a:spcAft>
              <a:buFont typeface="+mj-lt"/>
              <a:buNone/>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Now, save this report as ‘Comparison with Last Year Balance Sheet and ‘Save with the selected period’ is enabled automatically. By setting it for a single company you will be able to set it for all clients’ data.</a:t>
            </a:r>
          </a:p>
        </p:txBody>
      </p:sp>
      <p:sp>
        <p:nvSpPr>
          <p:cNvPr id="4" name="Slide Number Placeholder 3"/>
          <p:cNvSpPr>
            <a:spLocks noGrp="1"/>
          </p:cNvSpPr>
          <p:nvPr>
            <p:ph type="sldNum" sz="quarter" idx="5"/>
          </p:nvPr>
        </p:nvSpPr>
        <p:spPr/>
        <p:txBody>
          <a:bodyPr/>
          <a:lstStyle/>
          <a:p>
            <a:fld id="{A2D72EAF-0EBE-4C4A-8B27-A68B0DC7D6B9}" type="slidenum">
              <a:rPr lang="en-US" smtClean="0"/>
              <a:t>54</a:t>
            </a:fld>
            <a:endParaRPr lang="en-US"/>
          </a:p>
        </p:txBody>
      </p:sp>
    </p:spTree>
    <p:extLst>
      <p:ext uri="{BB962C8B-B14F-4D97-AF65-F5344CB8AC3E}">
        <p14:creationId xmlns:p14="http://schemas.microsoft.com/office/powerpoint/2010/main" val="706799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r>
              <a:rPr lang="en-IN" sz="1200" b="1" dirty="0">
                <a:effectLst/>
                <a:latin typeface="Calibri" panose="020F0502020204030204" pitchFamily="34" charset="0"/>
                <a:ea typeface="Calibri" panose="020F0502020204030204" pitchFamily="34" charset="0"/>
                <a:cs typeface="Tunga" panose="020B0502040204020203" pitchFamily="34" charset="0"/>
              </a:rPr>
              <a:t>Use Case 5: </a:t>
            </a:r>
            <a:r>
              <a:rPr lang="en-US" sz="1200" b="1" dirty="0"/>
              <a:t>Debtors having Credit Balance</a:t>
            </a:r>
            <a:endParaRPr lang="en-IN" sz="1200" b="1" dirty="0">
              <a:effectLst/>
              <a:latin typeface="Calibri" panose="020F0502020204030204" pitchFamily="34" charset="0"/>
              <a:ea typeface="Calibri" panose="020F0502020204030204" pitchFamily="34" charset="0"/>
              <a:cs typeface="Tunga" panose="020B0502040204020203" pitchFamily="34" charset="0"/>
            </a:endParaRPr>
          </a:p>
          <a:p>
            <a:pPr marL="0" marR="0" lvl="0" indent="0" algn="just">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cs typeface="Tunga" panose="020B0502040204020203" pitchFamily="34" charset="0"/>
            </a:endParaRPr>
          </a:p>
          <a:p>
            <a:pPr marL="228600" marR="0" lvl="0" indent="-228600" algn="just" defTabSz="914400" rtl="0" eaLnBrk="1" fontAlgn="auto" latinLnBrk="0" hangingPunct="1">
              <a:lnSpc>
                <a:spcPct val="107000"/>
              </a:lnSpc>
              <a:spcBef>
                <a:spcPts val="0"/>
              </a:spcBef>
              <a:spcAft>
                <a:spcPts val="800"/>
              </a:spcAft>
              <a:buClrTx/>
              <a:buSzTx/>
              <a:buFont typeface="+mj-lt"/>
              <a:buAutoNum type="arabicPeriod"/>
              <a:tabLst/>
              <a:defRPr/>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Go to Display more reports  Exception Reports  Negative Ledgers</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Now you will get all ledgers with negative balances</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Filter the report by ‘Range’ option, search filter is ‘Ledger having Group Name with Name containing Debtors’</a:t>
            </a:r>
          </a:p>
          <a:p>
            <a:pPr marL="228600" marR="0" indent="-228600" algn="just">
              <a:lnSpc>
                <a:spcPct val="107000"/>
              </a:lnSpc>
              <a:spcBef>
                <a:spcPts val="0"/>
              </a:spcBef>
              <a:spcAft>
                <a:spcPts val="800"/>
              </a:spcAft>
              <a:buFont typeface="+mj-lt"/>
              <a:buAutoNum type="arabicPeriod"/>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Now you will get all customer ledgers which are in Credit Balance (i.e., Debtors having Credit balances – it could be advances received or excess amount received)</a:t>
            </a:r>
          </a:p>
          <a:p>
            <a:pPr marL="228600" marR="0" indent="-228600" algn="just">
              <a:lnSpc>
                <a:spcPct val="107000"/>
              </a:lnSpc>
              <a:spcBef>
                <a:spcPts val="0"/>
              </a:spcBef>
              <a:spcAft>
                <a:spcPts val="800"/>
              </a:spcAft>
              <a:buFont typeface="+mj-lt"/>
              <a:buAutoNum type="arabicPeriod"/>
            </a:pPr>
            <a:endPar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endParaRPr>
          </a:p>
          <a:p>
            <a:pPr marL="0" marR="0" indent="0" algn="just">
              <a:lnSpc>
                <a:spcPct val="107000"/>
              </a:lnSpc>
              <a:spcBef>
                <a:spcPts val="0"/>
              </a:spcBef>
              <a:spcAft>
                <a:spcPts val="800"/>
              </a:spcAft>
              <a:buFont typeface="+mj-lt"/>
              <a:buNone/>
            </a:pPr>
            <a:r>
              <a:rPr lang="en-US" sz="1200" b="0" dirty="0">
                <a:effectLst/>
                <a:latin typeface="Calibri" panose="020F0502020204030204" pitchFamily="34" charset="0"/>
                <a:ea typeface="Calibri" panose="020F0502020204030204" pitchFamily="34" charset="0"/>
                <a:cs typeface="Tunga" panose="020B0502040204020203" pitchFamily="34" charset="0"/>
                <a:sym typeface="Wingdings" panose="05000000000000000000" pitchFamily="2" charset="2"/>
              </a:rPr>
              <a:t>Now, save this report as ‘Debtors having Credit balances’.  Similarly, you can search for Creditors and save the report as ‘Creditors having Debit Balances’ and save the report.</a:t>
            </a:r>
          </a:p>
        </p:txBody>
      </p:sp>
      <p:sp>
        <p:nvSpPr>
          <p:cNvPr id="4" name="Slide Number Placeholder 3"/>
          <p:cNvSpPr>
            <a:spLocks noGrp="1"/>
          </p:cNvSpPr>
          <p:nvPr>
            <p:ph type="sldNum" sz="quarter" idx="5"/>
          </p:nvPr>
        </p:nvSpPr>
        <p:spPr/>
        <p:txBody>
          <a:bodyPr/>
          <a:lstStyle/>
          <a:p>
            <a:fld id="{A2D72EAF-0EBE-4C4A-8B27-A68B0DC7D6B9}" type="slidenum">
              <a:rPr lang="en-US" smtClean="0"/>
              <a:t>56</a:t>
            </a:fld>
            <a:endParaRPr lang="en-US"/>
          </a:p>
        </p:txBody>
      </p:sp>
    </p:spTree>
    <p:extLst>
      <p:ext uri="{BB962C8B-B14F-4D97-AF65-F5344CB8AC3E}">
        <p14:creationId xmlns:p14="http://schemas.microsoft.com/office/powerpoint/2010/main" val="348305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F4BBE2-E2C1-4BD0-9131-78782C2D4967}" type="slidenum">
              <a:rPr lang="en-US" smtClean="0"/>
              <a:t>58</a:t>
            </a:fld>
            <a:endParaRPr lang="en-US"/>
          </a:p>
        </p:txBody>
      </p:sp>
    </p:spTree>
    <p:extLst>
      <p:ext uri="{BB962C8B-B14F-4D97-AF65-F5344CB8AC3E}">
        <p14:creationId xmlns:p14="http://schemas.microsoft.com/office/powerpoint/2010/main" val="2630313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DC53-EC72-446B-91D2-FA8D827B1566}"/>
              </a:ext>
            </a:extLst>
          </p:cNvPr>
          <p:cNvSpPr>
            <a:spLocks noGrp="1"/>
          </p:cNvSpPr>
          <p:nvPr>
            <p:ph type="title" hasCustomPrompt="1"/>
          </p:nvPr>
        </p:nvSpPr>
        <p:spPr>
          <a:xfrm>
            <a:off x="452071" y="2847975"/>
            <a:ext cx="8392672" cy="923925"/>
          </a:xfrm>
          <a:prstGeom prst="rect">
            <a:avLst/>
          </a:prstGeom>
        </p:spPr>
        <p:txBody>
          <a:bodyPr anchor="b"/>
          <a:lstStyle>
            <a:lvl1pPr algn="l">
              <a:defRPr sz="3600">
                <a:solidFill>
                  <a:schemeClr val="tx1">
                    <a:lumMod val="65000"/>
                    <a:lumOff val="35000"/>
                  </a:schemeClr>
                </a:solidFill>
                <a:latin typeface="Segoe UI Semibold" panose="020B0702040204020203" pitchFamily="34" charset="0"/>
                <a:cs typeface="Segoe UI Semibold" panose="020B0702040204020203" pitchFamily="34" charset="0"/>
              </a:defRPr>
            </a:lvl1pPr>
          </a:lstStyle>
          <a:p>
            <a:r>
              <a:rPr lang="en-US"/>
              <a:t>Title</a:t>
            </a:r>
            <a:endParaRPr lang="en-IN"/>
          </a:p>
        </p:txBody>
      </p:sp>
      <p:grpSp>
        <p:nvGrpSpPr>
          <p:cNvPr id="41" name="Group 40">
            <a:extLst>
              <a:ext uri="{FF2B5EF4-FFF2-40B4-BE49-F238E27FC236}">
                <a16:creationId xmlns:a16="http://schemas.microsoft.com/office/drawing/2014/main" id="{0A849731-69C7-4D49-A8A9-9B517C5B9B99}"/>
              </a:ext>
            </a:extLst>
          </p:cNvPr>
          <p:cNvGrpSpPr/>
          <p:nvPr/>
        </p:nvGrpSpPr>
        <p:grpSpPr>
          <a:xfrm>
            <a:off x="726747" y="3"/>
            <a:ext cx="9546069" cy="6865542"/>
            <a:chOff x="726747" y="3"/>
            <a:chExt cx="9546069" cy="6865542"/>
          </a:xfrm>
        </p:grpSpPr>
        <p:sp>
          <p:nvSpPr>
            <p:cNvPr id="42" name="object 3">
              <a:extLst>
                <a:ext uri="{FF2B5EF4-FFF2-40B4-BE49-F238E27FC236}">
                  <a16:creationId xmlns:a16="http://schemas.microsoft.com/office/drawing/2014/main" id="{5DF3D48C-AA2D-45BF-9560-EAEBF9F574E7}"/>
                </a:ext>
              </a:extLst>
            </p:cNvPr>
            <p:cNvSpPr/>
            <p:nvPr/>
          </p:nvSpPr>
          <p:spPr>
            <a:xfrm>
              <a:off x="7886144" y="2117644"/>
              <a:ext cx="2386672" cy="4747901"/>
            </a:xfrm>
            <a:custGeom>
              <a:avLst/>
              <a:gdLst/>
              <a:ahLst/>
              <a:cxnLst/>
              <a:rect l="l" t="t" r="r" b="b"/>
              <a:pathLst>
                <a:path w="3931284" h="7820659">
                  <a:moveTo>
                    <a:pt x="2658662" y="0"/>
                  </a:moveTo>
                  <a:lnTo>
                    <a:pt x="0" y="7820411"/>
                  </a:lnTo>
                  <a:lnTo>
                    <a:pt x="1419181" y="7820411"/>
                  </a:lnTo>
                  <a:lnTo>
                    <a:pt x="3930927" y="432154"/>
                  </a:lnTo>
                  <a:lnTo>
                    <a:pt x="2658662" y="0"/>
                  </a:lnTo>
                  <a:close/>
                </a:path>
              </a:pathLst>
            </a:custGeom>
            <a:solidFill>
              <a:srgbClr val="FFC031"/>
            </a:solidFill>
          </p:spPr>
          <p:txBody>
            <a:bodyPr wrap="square" lIns="0" tIns="0" rIns="0" bIns="0" rtlCol="0"/>
            <a:lstStyle/>
            <a:p>
              <a:endParaRPr/>
            </a:p>
          </p:txBody>
        </p:sp>
        <p:sp>
          <p:nvSpPr>
            <p:cNvPr id="43" name="object 4">
              <a:extLst>
                <a:ext uri="{FF2B5EF4-FFF2-40B4-BE49-F238E27FC236}">
                  <a16:creationId xmlns:a16="http://schemas.microsoft.com/office/drawing/2014/main" id="{2AB29D9E-5A91-43EE-ADD6-58B9EC56ABFD}"/>
                </a:ext>
              </a:extLst>
            </p:cNvPr>
            <p:cNvSpPr/>
            <p:nvPr/>
          </p:nvSpPr>
          <p:spPr>
            <a:xfrm>
              <a:off x="726747" y="3"/>
              <a:ext cx="9545918" cy="3153831"/>
            </a:xfrm>
            <a:custGeom>
              <a:avLst/>
              <a:gdLst/>
              <a:ahLst/>
              <a:cxnLst/>
              <a:rect l="l" t="t" r="r" b="b"/>
              <a:pathLst>
                <a:path w="15723869" h="5194935">
                  <a:moveTo>
                    <a:pt x="4184270" y="0"/>
                  </a:moveTo>
                  <a:lnTo>
                    <a:pt x="0" y="0"/>
                  </a:lnTo>
                  <a:lnTo>
                    <a:pt x="15290864" y="5194742"/>
                  </a:lnTo>
                  <a:lnTo>
                    <a:pt x="15723772" y="3920299"/>
                  </a:lnTo>
                  <a:lnTo>
                    <a:pt x="4184270" y="0"/>
                  </a:lnTo>
                  <a:close/>
                </a:path>
              </a:pathLst>
            </a:custGeom>
            <a:solidFill>
              <a:srgbClr val="90C4E9"/>
            </a:solidFill>
          </p:spPr>
          <p:txBody>
            <a:bodyPr wrap="square" lIns="0" tIns="0" rIns="0" bIns="0" rtlCol="0"/>
            <a:lstStyle/>
            <a:p>
              <a:endParaRPr/>
            </a:p>
          </p:txBody>
        </p:sp>
        <p:sp>
          <p:nvSpPr>
            <p:cNvPr id="44" name="Rectangle 43">
              <a:extLst>
                <a:ext uri="{FF2B5EF4-FFF2-40B4-BE49-F238E27FC236}">
                  <a16:creationId xmlns:a16="http://schemas.microsoft.com/office/drawing/2014/main" id="{02C10570-B45D-4085-9EFC-A0DB6A5997D5}"/>
                </a:ext>
              </a:extLst>
            </p:cNvPr>
            <p:cNvSpPr/>
            <p:nvPr/>
          </p:nvSpPr>
          <p:spPr>
            <a:xfrm rot="1156427">
              <a:off x="9344481" y="2227240"/>
              <a:ext cx="834252" cy="832617"/>
            </a:xfrm>
            <a:prstGeom prst="rect">
              <a:avLst/>
            </a:prstGeom>
            <a:solidFill>
              <a:srgbClr val="2F6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3" name="Picture 2" descr="A picture containing drawing&#10;&#10;Description automatically generated">
            <a:extLst>
              <a:ext uri="{FF2B5EF4-FFF2-40B4-BE49-F238E27FC236}">
                <a16:creationId xmlns:a16="http://schemas.microsoft.com/office/drawing/2014/main" id="{F94E59D5-50DC-4B3A-A660-D0889D0D9E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8814" y="6157009"/>
            <a:ext cx="1228014" cy="564557"/>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44A01160-9C67-42D6-9C89-15B429D99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080" y="321938"/>
            <a:ext cx="2770358" cy="564556"/>
          </a:xfrm>
          <a:prstGeom prst="rect">
            <a:avLst/>
          </a:prstGeom>
        </p:spPr>
      </p:pic>
    </p:spTree>
    <p:extLst>
      <p:ext uri="{BB962C8B-B14F-4D97-AF65-F5344CB8AC3E}">
        <p14:creationId xmlns:p14="http://schemas.microsoft.com/office/powerpoint/2010/main" val="122682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0C5E-BCD8-4B3C-80CD-110B5CF81773}"/>
              </a:ext>
            </a:extLst>
          </p:cNvPr>
          <p:cNvSpPr>
            <a:spLocks noGrp="1"/>
          </p:cNvSpPr>
          <p:nvPr>
            <p:ph type="title"/>
          </p:nvPr>
        </p:nvSpPr>
        <p:spPr>
          <a:xfrm>
            <a:off x="452070" y="1075453"/>
            <a:ext cx="11152980" cy="454884"/>
          </a:xfrm>
          <a:prstGeom prst="rect">
            <a:avLst/>
          </a:prstGeom>
        </p:spPr>
        <p:txBody>
          <a:bodyPr/>
          <a:lstStyle>
            <a:lvl1pPr>
              <a:defRPr sz="3000">
                <a:solidFill>
                  <a:schemeClr val="bg1">
                    <a:lumMod val="50000"/>
                  </a:schemeClr>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A60A20C-C8A0-43AE-9724-5AE5B51BCAE4}"/>
              </a:ext>
            </a:extLst>
          </p:cNvPr>
          <p:cNvSpPr>
            <a:spLocks noGrp="1"/>
          </p:cNvSpPr>
          <p:nvPr>
            <p:ph sz="half" idx="1"/>
          </p:nvPr>
        </p:nvSpPr>
        <p:spPr>
          <a:xfrm>
            <a:off x="452069" y="1803126"/>
            <a:ext cx="11152980" cy="4624868"/>
          </a:xfrm>
          <a:prstGeom prst="rect">
            <a:avLst/>
          </a:prstGeom>
        </p:spPr>
        <p:txBody>
          <a:bodyPr/>
          <a:lstStyle>
            <a:lvl1pPr>
              <a:defRPr sz="2600" b="0">
                <a:solidFill>
                  <a:schemeClr val="bg1">
                    <a:lumMod val="50000"/>
                  </a:schemeClr>
                </a:solidFill>
                <a:latin typeface="Segoe UI Semilight" panose="020B0402040204020203" pitchFamily="34" charset="0"/>
                <a:cs typeface="Segoe UI Semilight" panose="020B0402040204020203" pitchFamily="34" charset="0"/>
              </a:defRPr>
            </a:lvl1pPr>
            <a:lvl2pPr>
              <a:defRPr b="0">
                <a:solidFill>
                  <a:schemeClr val="bg1">
                    <a:lumMod val="50000"/>
                  </a:schemeClr>
                </a:solidFill>
                <a:latin typeface="Segoe UI Semilight" panose="020B0402040204020203" pitchFamily="34" charset="0"/>
                <a:cs typeface="Segoe UI Semilight" panose="020B0402040204020203" pitchFamily="34" charset="0"/>
              </a:defRPr>
            </a:lvl2pPr>
            <a:lvl3pPr>
              <a:defRPr b="0">
                <a:solidFill>
                  <a:schemeClr val="bg1">
                    <a:lumMod val="50000"/>
                  </a:schemeClr>
                </a:solidFill>
                <a:latin typeface="Segoe UI Semilight" panose="020B0402040204020203" pitchFamily="34" charset="0"/>
                <a:cs typeface="Segoe UI Semilight" panose="020B0402040204020203" pitchFamily="34" charset="0"/>
              </a:defRPr>
            </a:lvl3pPr>
            <a:lvl4pPr>
              <a:defRPr b="0">
                <a:solidFill>
                  <a:schemeClr val="bg1">
                    <a:lumMod val="50000"/>
                  </a:schemeClr>
                </a:solidFill>
                <a:latin typeface="Segoe UI Semilight" panose="020B0402040204020203" pitchFamily="34" charset="0"/>
                <a:cs typeface="Segoe UI Semilight" panose="020B0402040204020203" pitchFamily="34" charset="0"/>
              </a:defRPr>
            </a:lvl4pPr>
            <a:lvl5pPr>
              <a:defRPr b="0">
                <a:solidFill>
                  <a:schemeClr val="bg1">
                    <a:lumMod val="50000"/>
                  </a:schemeClr>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0" name="object 30">
            <a:extLst>
              <a:ext uri="{FF2B5EF4-FFF2-40B4-BE49-F238E27FC236}">
                <a16:creationId xmlns:a16="http://schemas.microsoft.com/office/drawing/2014/main" id="{C7CB95EA-3C6C-4659-9DD6-AD408CA927B4}"/>
              </a:ext>
            </a:extLst>
          </p:cNvPr>
          <p:cNvSpPr/>
          <p:nvPr/>
        </p:nvSpPr>
        <p:spPr>
          <a:xfrm>
            <a:off x="490170" y="1612016"/>
            <a:ext cx="11152981" cy="0"/>
          </a:xfrm>
          <a:custGeom>
            <a:avLst/>
            <a:gdLst/>
            <a:ahLst/>
            <a:cxnLst/>
            <a:rect l="l" t="t" r="r" b="b"/>
            <a:pathLst>
              <a:path w="17622520">
                <a:moveTo>
                  <a:pt x="0" y="0"/>
                </a:moveTo>
                <a:lnTo>
                  <a:pt x="17622500" y="0"/>
                </a:lnTo>
              </a:path>
            </a:pathLst>
          </a:custGeom>
          <a:ln w="10470">
            <a:solidFill>
              <a:srgbClr val="2F69B0"/>
            </a:solidFill>
          </a:ln>
        </p:spPr>
        <p:txBody>
          <a:bodyPr wrap="square" lIns="0" tIns="0" rIns="0" bIns="0" rtlCol="0"/>
          <a:lstStyle/>
          <a:p>
            <a:endParaRPr/>
          </a:p>
        </p:txBody>
      </p:sp>
      <p:grpSp>
        <p:nvGrpSpPr>
          <p:cNvPr id="32" name="Group 31">
            <a:extLst>
              <a:ext uri="{FF2B5EF4-FFF2-40B4-BE49-F238E27FC236}">
                <a16:creationId xmlns:a16="http://schemas.microsoft.com/office/drawing/2014/main" id="{9DB99F71-27AD-434B-ACCE-4AB03B646B74}"/>
              </a:ext>
            </a:extLst>
          </p:cNvPr>
          <p:cNvGrpSpPr/>
          <p:nvPr/>
        </p:nvGrpSpPr>
        <p:grpSpPr>
          <a:xfrm>
            <a:off x="0" y="1"/>
            <a:ext cx="12224515" cy="6858000"/>
            <a:chOff x="0" y="1"/>
            <a:chExt cx="12224515" cy="6858000"/>
          </a:xfrm>
        </p:grpSpPr>
        <p:sp>
          <p:nvSpPr>
            <p:cNvPr id="33" name="object 4">
              <a:extLst>
                <a:ext uri="{FF2B5EF4-FFF2-40B4-BE49-F238E27FC236}">
                  <a16:creationId xmlns:a16="http://schemas.microsoft.com/office/drawing/2014/main" id="{4906764F-6E67-4CD7-A7FC-8DB6E0330016}"/>
                </a:ext>
              </a:extLst>
            </p:cNvPr>
            <p:cNvSpPr/>
            <p:nvPr/>
          </p:nvSpPr>
          <p:spPr>
            <a:xfrm>
              <a:off x="0" y="6656947"/>
              <a:ext cx="12113185" cy="201054"/>
            </a:xfrm>
            <a:custGeom>
              <a:avLst/>
              <a:gdLst/>
              <a:ahLst/>
              <a:cxnLst/>
              <a:rect l="l" t="t" r="r" b="b"/>
              <a:pathLst>
                <a:path w="19958050" h="146050">
                  <a:moveTo>
                    <a:pt x="0" y="145995"/>
                  </a:moveTo>
                  <a:lnTo>
                    <a:pt x="19957842" y="145995"/>
                  </a:lnTo>
                  <a:lnTo>
                    <a:pt x="19957842" y="0"/>
                  </a:lnTo>
                  <a:lnTo>
                    <a:pt x="0" y="0"/>
                  </a:lnTo>
                  <a:lnTo>
                    <a:pt x="0" y="145995"/>
                  </a:lnTo>
                  <a:close/>
                </a:path>
              </a:pathLst>
            </a:custGeom>
            <a:solidFill>
              <a:srgbClr val="FFC031"/>
            </a:solidFill>
          </p:spPr>
          <p:txBody>
            <a:bodyPr wrap="square" lIns="0" tIns="0" rIns="0" bIns="0" rtlCol="0"/>
            <a:lstStyle/>
            <a:p>
              <a:endParaRPr/>
            </a:p>
          </p:txBody>
        </p:sp>
        <p:sp>
          <p:nvSpPr>
            <p:cNvPr id="34" name="object 5">
              <a:extLst>
                <a:ext uri="{FF2B5EF4-FFF2-40B4-BE49-F238E27FC236}">
                  <a16:creationId xmlns:a16="http://schemas.microsoft.com/office/drawing/2014/main" id="{BBBAC5D0-FF13-4804-95F5-C437641EC23D}"/>
                </a:ext>
              </a:extLst>
            </p:cNvPr>
            <p:cNvSpPr/>
            <p:nvPr/>
          </p:nvSpPr>
          <p:spPr>
            <a:xfrm>
              <a:off x="12020908" y="1"/>
              <a:ext cx="201927" cy="6797440"/>
            </a:xfrm>
            <a:custGeom>
              <a:avLst/>
              <a:gdLst/>
              <a:ahLst/>
              <a:cxnLst/>
              <a:rect l="l" t="t" r="r" b="b"/>
              <a:pathLst>
                <a:path w="146684" h="11162665">
                  <a:moveTo>
                    <a:pt x="0" y="11162550"/>
                  </a:moveTo>
                  <a:lnTo>
                    <a:pt x="146257" y="11162550"/>
                  </a:lnTo>
                  <a:lnTo>
                    <a:pt x="146257" y="0"/>
                  </a:lnTo>
                  <a:lnTo>
                    <a:pt x="0" y="0"/>
                  </a:lnTo>
                  <a:lnTo>
                    <a:pt x="0" y="11162550"/>
                  </a:lnTo>
                  <a:close/>
                </a:path>
              </a:pathLst>
            </a:custGeom>
            <a:solidFill>
              <a:srgbClr val="90C4E9"/>
            </a:solidFill>
          </p:spPr>
          <p:txBody>
            <a:bodyPr wrap="square" lIns="0" tIns="0" rIns="0" bIns="0" rtlCol="0"/>
            <a:lstStyle/>
            <a:p>
              <a:endParaRPr/>
            </a:p>
          </p:txBody>
        </p:sp>
        <p:sp>
          <p:nvSpPr>
            <p:cNvPr id="35" name="object 6">
              <a:extLst>
                <a:ext uri="{FF2B5EF4-FFF2-40B4-BE49-F238E27FC236}">
                  <a16:creationId xmlns:a16="http://schemas.microsoft.com/office/drawing/2014/main" id="{FBE56B9C-8EB7-4EA2-99C0-63FFBEAE7FF6}"/>
                </a:ext>
              </a:extLst>
            </p:cNvPr>
            <p:cNvSpPr/>
            <p:nvPr/>
          </p:nvSpPr>
          <p:spPr>
            <a:xfrm>
              <a:off x="12022588" y="6653536"/>
              <a:ext cx="201927" cy="201053"/>
            </a:xfrm>
            <a:custGeom>
              <a:avLst/>
              <a:gdLst/>
              <a:ahLst/>
              <a:cxnLst/>
              <a:rect l="l" t="t" r="r" b="b"/>
              <a:pathLst>
                <a:path w="146684" h="146050">
                  <a:moveTo>
                    <a:pt x="146257" y="0"/>
                  </a:moveTo>
                  <a:lnTo>
                    <a:pt x="0" y="0"/>
                  </a:lnTo>
                  <a:lnTo>
                    <a:pt x="0" y="145995"/>
                  </a:lnTo>
                  <a:lnTo>
                    <a:pt x="146257" y="145995"/>
                  </a:lnTo>
                  <a:lnTo>
                    <a:pt x="146257" y="0"/>
                  </a:lnTo>
                  <a:close/>
                </a:path>
              </a:pathLst>
            </a:custGeom>
            <a:solidFill>
              <a:srgbClr val="2F69B0"/>
            </a:solidFill>
          </p:spPr>
          <p:txBody>
            <a:bodyPr wrap="square" lIns="0" tIns="0" rIns="0" bIns="0" rtlCol="0"/>
            <a:lstStyle/>
            <a:p>
              <a:endParaRPr/>
            </a:p>
          </p:txBody>
        </p:sp>
      </p:grpSp>
      <p:pic>
        <p:nvPicPr>
          <p:cNvPr id="5" name="Picture 4">
            <a:extLst>
              <a:ext uri="{FF2B5EF4-FFF2-40B4-BE49-F238E27FC236}">
                <a16:creationId xmlns:a16="http://schemas.microsoft.com/office/drawing/2014/main" id="{7322F2B7-207B-41E4-8A62-BE95A1F1B8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2069" y="331995"/>
            <a:ext cx="605058" cy="607063"/>
          </a:xfrm>
          <a:prstGeom prst="rect">
            <a:avLst/>
          </a:prstGeom>
        </p:spPr>
      </p:pic>
    </p:spTree>
    <p:extLst>
      <p:ext uri="{BB962C8B-B14F-4D97-AF65-F5344CB8AC3E}">
        <p14:creationId xmlns:p14="http://schemas.microsoft.com/office/powerpoint/2010/main" val="1711874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wo Content">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9DB99F71-27AD-434B-ACCE-4AB03B646B74}"/>
              </a:ext>
            </a:extLst>
          </p:cNvPr>
          <p:cNvGrpSpPr/>
          <p:nvPr/>
        </p:nvGrpSpPr>
        <p:grpSpPr>
          <a:xfrm>
            <a:off x="0" y="1"/>
            <a:ext cx="12224515" cy="6858000"/>
            <a:chOff x="0" y="1"/>
            <a:chExt cx="12224515" cy="6858000"/>
          </a:xfrm>
        </p:grpSpPr>
        <p:sp>
          <p:nvSpPr>
            <p:cNvPr id="33" name="object 4">
              <a:extLst>
                <a:ext uri="{FF2B5EF4-FFF2-40B4-BE49-F238E27FC236}">
                  <a16:creationId xmlns:a16="http://schemas.microsoft.com/office/drawing/2014/main" id="{4906764F-6E67-4CD7-A7FC-8DB6E0330016}"/>
                </a:ext>
              </a:extLst>
            </p:cNvPr>
            <p:cNvSpPr/>
            <p:nvPr/>
          </p:nvSpPr>
          <p:spPr>
            <a:xfrm>
              <a:off x="0" y="6656947"/>
              <a:ext cx="12113185" cy="201054"/>
            </a:xfrm>
            <a:custGeom>
              <a:avLst/>
              <a:gdLst/>
              <a:ahLst/>
              <a:cxnLst/>
              <a:rect l="l" t="t" r="r" b="b"/>
              <a:pathLst>
                <a:path w="19958050" h="146050">
                  <a:moveTo>
                    <a:pt x="0" y="145995"/>
                  </a:moveTo>
                  <a:lnTo>
                    <a:pt x="19957842" y="145995"/>
                  </a:lnTo>
                  <a:lnTo>
                    <a:pt x="19957842" y="0"/>
                  </a:lnTo>
                  <a:lnTo>
                    <a:pt x="0" y="0"/>
                  </a:lnTo>
                  <a:lnTo>
                    <a:pt x="0" y="145995"/>
                  </a:lnTo>
                  <a:close/>
                </a:path>
              </a:pathLst>
            </a:custGeom>
            <a:solidFill>
              <a:srgbClr val="FFC031"/>
            </a:solidFill>
          </p:spPr>
          <p:txBody>
            <a:bodyPr wrap="square" lIns="0" tIns="0" rIns="0" bIns="0" rtlCol="0"/>
            <a:lstStyle/>
            <a:p>
              <a:endParaRPr/>
            </a:p>
          </p:txBody>
        </p:sp>
        <p:sp>
          <p:nvSpPr>
            <p:cNvPr id="34" name="object 5">
              <a:extLst>
                <a:ext uri="{FF2B5EF4-FFF2-40B4-BE49-F238E27FC236}">
                  <a16:creationId xmlns:a16="http://schemas.microsoft.com/office/drawing/2014/main" id="{BBBAC5D0-FF13-4804-95F5-C437641EC23D}"/>
                </a:ext>
              </a:extLst>
            </p:cNvPr>
            <p:cNvSpPr/>
            <p:nvPr/>
          </p:nvSpPr>
          <p:spPr>
            <a:xfrm>
              <a:off x="12020908" y="1"/>
              <a:ext cx="201927" cy="6797440"/>
            </a:xfrm>
            <a:custGeom>
              <a:avLst/>
              <a:gdLst/>
              <a:ahLst/>
              <a:cxnLst/>
              <a:rect l="l" t="t" r="r" b="b"/>
              <a:pathLst>
                <a:path w="146684" h="11162665">
                  <a:moveTo>
                    <a:pt x="0" y="11162550"/>
                  </a:moveTo>
                  <a:lnTo>
                    <a:pt x="146257" y="11162550"/>
                  </a:lnTo>
                  <a:lnTo>
                    <a:pt x="146257" y="0"/>
                  </a:lnTo>
                  <a:lnTo>
                    <a:pt x="0" y="0"/>
                  </a:lnTo>
                  <a:lnTo>
                    <a:pt x="0" y="11162550"/>
                  </a:lnTo>
                  <a:close/>
                </a:path>
              </a:pathLst>
            </a:custGeom>
            <a:solidFill>
              <a:srgbClr val="90C4E9"/>
            </a:solidFill>
          </p:spPr>
          <p:txBody>
            <a:bodyPr wrap="square" lIns="0" tIns="0" rIns="0" bIns="0" rtlCol="0"/>
            <a:lstStyle/>
            <a:p>
              <a:endParaRPr/>
            </a:p>
          </p:txBody>
        </p:sp>
        <p:sp>
          <p:nvSpPr>
            <p:cNvPr id="35" name="object 6">
              <a:extLst>
                <a:ext uri="{FF2B5EF4-FFF2-40B4-BE49-F238E27FC236}">
                  <a16:creationId xmlns:a16="http://schemas.microsoft.com/office/drawing/2014/main" id="{FBE56B9C-8EB7-4EA2-99C0-63FFBEAE7FF6}"/>
                </a:ext>
              </a:extLst>
            </p:cNvPr>
            <p:cNvSpPr/>
            <p:nvPr/>
          </p:nvSpPr>
          <p:spPr>
            <a:xfrm>
              <a:off x="12022588" y="6653536"/>
              <a:ext cx="201927" cy="201053"/>
            </a:xfrm>
            <a:custGeom>
              <a:avLst/>
              <a:gdLst/>
              <a:ahLst/>
              <a:cxnLst/>
              <a:rect l="l" t="t" r="r" b="b"/>
              <a:pathLst>
                <a:path w="146684" h="146050">
                  <a:moveTo>
                    <a:pt x="146257" y="0"/>
                  </a:moveTo>
                  <a:lnTo>
                    <a:pt x="0" y="0"/>
                  </a:lnTo>
                  <a:lnTo>
                    <a:pt x="0" y="145995"/>
                  </a:lnTo>
                  <a:lnTo>
                    <a:pt x="146257" y="145995"/>
                  </a:lnTo>
                  <a:lnTo>
                    <a:pt x="146257" y="0"/>
                  </a:lnTo>
                  <a:close/>
                </a:path>
              </a:pathLst>
            </a:custGeom>
            <a:solidFill>
              <a:srgbClr val="2F69B0"/>
            </a:solidFill>
          </p:spPr>
          <p:txBody>
            <a:bodyPr wrap="square" lIns="0" tIns="0" rIns="0" bIns="0" rtlCol="0"/>
            <a:lstStyle/>
            <a:p>
              <a:endParaRPr/>
            </a:p>
          </p:txBody>
        </p:sp>
      </p:grpSp>
      <p:pic>
        <p:nvPicPr>
          <p:cNvPr id="5" name="Picture 4">
            <a:extLst>
              <a:ext uri="{FF2B5EF4-FFF2-40B4-BE49-F238E27FC236}">
                <a16:creationId xmlns:a16="http://schemas.microsoft.com/office/drawing/2014/main" id="{7322F2B7-207B-41E4-8A62-BE95A1F1B8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2069" y="331995"/>
            <a:ext cx="605058" cy="607063"/>
          </a:xfrm>
          <a:prstGeom prst="rect">
            <a:avLst/>
          </a:prstGeom>
        </p:spPr>
      </p:pic>
      <p:sp>
        <p:nvSpPr>
          <p:cNvPr id="10" name="Title 1">
            <a:extLst>
              <a:ext uri="{FF2B5EF4-FFF2-40B4-BE49-F238E27FC236}">
                <a16:creationId xmlns:a16="http://schemas.microsoft.com/office/drawing/2014/main" id="{D4520E88-BA73-45F6-B6D6-8A750FFCCEBB}"/>
              </a:ext>
            </a:extLst>
          </p:cNvPr>
          <p:cNvSpPr>
            <a:spLocks noGrp="1"/>
          </p:cNvSpPr>
          <p:nvPr>
            <p:ph type="title" hasCustomPrompt="1"/>
          </p:nvPr>
        </p:nvSpPr>
        <p:spPr>
          <a:xfrm>
            <a:off x="1899664" y="2936758"/>
            <a:ext cx="8392672" cy="637715"/>
          </a:xfrm>
          <a:prstGeom prst="rect">
            <a:avLst/>
          </a:prstGeom>
        </p:spPr>
        <p:txBody>
          <a:bodyPr anchor="b"/>
          <a:lstStyle>
            <a:lvl1pPr algn="ctr">
              <a:defRPr sz="3600">
                <a:solidFill>
                  <a:schemeClr val="tx1">
                    <a:lumMod val="65000"/>
                    <a:lumOff val="35000"/>
                  </a:schemeClr>
                </a:solidFill>
                <a:latin typeface="Segoe UI Semibold" panose="020B0702040204020203" pitchFamily="34" charset="0"/>
                <a:cs typeface="Segoe UI Semibold" panose="020B0702040204020203" pitchFamily="34" charset="0"/>
              </a:defRPr>
            </a:lvl1pPr>
          </a:lstStyle>
          <a:p>
            <a:r>
              <a:rPr lang="en-US"/>
              <a:t>Title</a:t>
            </a:r>
            <a:endParaRPr lang="en-IN"/>
          </a:p>
        </p:txBody>
      </p:sp>
    </p:spTree>
    <p:extLst>
      <p:ext uri="{BB962C8B-B14F-4D97-AF65-F5344CB8AC3E}">
        <p14:creationId xmlns:p14="http://schemas.microsoft.com/office/powerpoint/2010/main" val="279796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60A20C-C8A0-43AE-9724-5AE5B51BCAE4}"/>
              </a:ext>
            </a:extLst>
          </p:cNvPr>
          <p:cNvSpPr>
            <a:spLocks noGrp="1"/>
          </p:cNvSpPr>
          <p:nvPr>
            <p:ph sz="half" idx="1"/>
          </p:nvPr>
        </p:nvSpPr>
        <p:spPr>
          <a:xfrm>
            <a:off x="452070" y="1787241"/>
            <a:ext cx="4809886" cy="4624868"/>
          </a:xfrm>
          <a:prstGeom prst="rect">
            <a:avLst/>
          </a:prstGeom>
        </p:spPr>
        <p:txBody>
          <a:bodyPr/>
          <a:lstStyle>
            <a:lvl1pPr>
              <a:defRPr sz="2600">
                <a:solidFill>
                  <a:schemeClr val="bg1">
                    <a:lumMod val="50000"/>
                  </a:schemeClr>
                </a:solidFill>
                <a:latin typeface="Segoe UI Semilight" panose="020B0402040204020203" pitchFamily="34" charset="0"/>
                <a:cs typeface="Segoe UI Semilight" panose="020B0402040204020203" pitchFamily="34" charset="0"/>
              </a:defRPr>
            </a:lvl1pPr>
            <a:lvl2pPr>
              <a:defRPr>
                <a:solidFill>
                  <a:schemeClr val="bg1">
                    <a:lumMod val="50000"/>
                  </a:schemeClr>
                </a:solidFill>
                <a:latin typeface="Segoe UI Semilight" panose="020B0402040204020203" pitchFamily="34" charset="0"/>
                <a:cs typeface="Segoe UI Semilight" panose="020B0402040204020203" pitchFamily="34" charset="0"/>
              </a:defRPr>
            </a:lvl2pPr>
            <a:lvl3pPr>
              <a:defRPr>
                <a:solidFill>
                  <a:schemeClr val="bg1">
                    <a:lumMod val="50000"/>
                  </a:schemeClr>
                </a:solidFill>
                <a:latin typeface="Segoe UI Semilight" panose="020B0402040204020203" pitchFamily="34" charset="0"/>
                <a:cs typeface="Segoe UI Semilight" panose="020B0402040204020203" pitchFamily="34" charset="0"/>
              </a:defRPr>
            </a:lvl3pPr>
            <a:lvl4pPr>
              <a:defRPr>
                <a:solidFill>
                  <a:schemeClr val="bg1">
                    <a:lumMod val="50000"/>
                  </a:schemeClr>
                </a:solidFill>
                <a:latin typeface="Segoe UI Semilight" panose="020B0402040204020203" pitchFamily="34" charset="0"/>
                <a:cs typeface="Segoe UI Semilight" panose="020B0402040204020203" pitchFamily="34" charset="0"/>
              </a:defRPr>
            </a:lvl4pPr>
            <a:lvl5pPr>
              <a:defRPr>
                <a:solidFill>
                  <a:schemeClr val="bg1">
                    <a:lumMod val="50000"/>
                  </a:schemeClr>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2">
            <a:extLst>
              <a:ext uri="{FF2B5EF4-FFF2-40B4-BE49-F238E27FC236}">
                <a16:creationId xmlns:a16="http://schemas.microsoft.com/office/drawing/2014/main" id="{5A43C658-AD08-483F-96BF-C81BE52AD0BD}"/>
              </a:ext>
            </a:extLst>
          </p:cNvPr>
          <p:cNvSpPr>
            <a:spLocks noGrp="1"/>
          </p:cNvSpPr>
          <p:nvPr>
            <p:ph sz="half" idx="10"/>
          </p:nvPr>
        </p:nvSpPr>
        <p:spPr>
          <a:xfrm>
            <a:off x="5639713" y="1787241"/>
            <a:ext cx="5965337" cy="4624868"/>
          </a:xfrm>
          <a:prstGeom prst="rect">
            <a:avLst/>
          </a:prstGeom>
        </p:spPr>
        <p:txBody>
          <a:bodyPr/>
          <a:lstStyle>
            <a:lvl1pPr>
              <a:defRPr sz="2600">
                <a:solidFill>
                  <a:schemeClr val="bg1">
                    <a:lumMod val="50000"/>
                  </a:schemeClr>
                </a:solidFill>
                <a:latin typeface="Segoe UI Semilight" panose="020B0402040204020203" pitchFamily="34" charset="0"/>
                <a:cs typeface="Segoe UI Semilight" panose="020B0402040204020203" pitchFamily="34" charset="0"/>
              </a:defRPr>
            </a:lvl1pPr>
            <a:lvl2pPr>
              <a:defRPr>
                <a:solidFill>
                  <a:schemeClr val="bg1">
                    <a:lumMod val="50000"/>
                  </a:schemeClr>
                </a:solidFill>
                <a:latin typeface="Segoe UI Semilight" panose="020B0402040204020203" pitchFamily="34" charset="0"/>
                <a:cs typeface="Segoe UI Semilight" panose="020B0402040204020203" pitchFamily="34" charset="0"/>
              </a:defRPr>
            </a:lvl2pPr>
            <a:lvl3pPr>
              <a:defRPr>
                <a:solidFill>
                  <a:schemeClr val="bg1">
                    <a:lumMod val="50000"/>
                  </a:schemeClr>
                </a:solidFill>
                <a:latin typeface="Segoe UI Semilight" panose="020B0402040204020203" pitchFamily="34" charset="0"/>
                <a:cs typeface="Segoe UI Semilight" panose="020B0402040204020203" pitchFamily="34" charset="0"/>
              </a:defRPr>
            </a:lvl3pPr>
            <a:lvl4pPr>
              <a:defRPr>
                <a:solidFill>
                  <a:schemeClr val="bg1">
                    <a:lumMod val="50000"/>
                  </a:schemeClr>
                </a:solidFill>
                <a:latin typeface="Segoe UI Semilight" panose="020B0402040204020203" pitchFamily="34" charset="0"/>
                <a:cs typeface="Segoe UI Semilight" panose="020B0402040204020203" pitchFamily="34" charset="0"/>
              </a:defRPr>
            </a:lvl4pPr>
            <a:lvl5pPr>
              <a:defRPr>
                <a:solidFill>
                  <a:schemeClr val="bg1">
                    <a:lumMod val="50000"/>
                  </a:schemeClr>
                </a:solidFill>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grpSp>
        <p:nvGrpSpPr>
          <p:cNvPr id="32" name="Group 31">
            <a:extLst>
              <a:ext uri="{FF2B5EF4-FFF2-40B4-BE49-F238E27FC236}">
                <a16:creationId xmlns:a16="http://schemas.microsoft.com/office/drawing/2014/main" id="{47D2C681-E489-47C4-9D20-C6189BF38085}"/>
              </a:ext>
            </a:extLst>
          </p:cNvPr>
          <p:cNvGrpSpPr/>
          <p:nvPr/>
        </p:nvGrpSpPr>
        <p:grpSpPr>
          <a:xfrm>
            <a:off x="0" y="1"/>
            <a:ext cx="12224515" cy="6858000"/>
            <a:chOff x="0" y="1"/>
            <a:chExt cx="12224515" cy="6858000"/>
          </a:xfrm>
        </p:grpSpPr>
        <p:sp>
          <p:nvSpPr>
            <p:cNvPr id="33" name="object 4">
              <a:extLst>
                <a:ext uri="{FF2B5EF4-FFF2-40B4-BE49-F238E27FC236}">
                  <a16:creationId xmlns:a16="http://schemas.microsoft.com/office/drawing/2014/main" id="{41BF719B-8ADF-4AA6-9421-E97DA1530189}"/>
                </a:ext>
              </a:extLst>
            </p:cNvPr>
            <p:cNvSpPr/>
            <p:nvPr/>
          </p:nvSpPr>
          <p:spPr>
            <a:xfrm>
              <a:off x="0" y="6656947"/>
              <a:ext cx="12113185" cy="201054"/>
            </a:xfrm>
            <a:custGeom>
              <a:avLst/>
              <a:gdLst/>
              <a:ahLst/>
              <a:cxnLst/>
              <a:rect l="l" t="t" r="r" b="b"/>
              <a:pathLst>
                <a:path w="19958050" h="146050">
                  <a:moveTo>
                    <a:pt x="0" y="145995"/>
                  </a:moveTo>
                  <a:lnTo>
                    <a:pt x="19957842" y="145995"/>
                  </a:lnTo>
                  <a:lnTo>
                    <a:pt x="19957842" y="0"/>
                  </a:lnTo>
                  <a:lnTo>
                    <a:pt x="0" y="0"/>
                  </a:lnTo>
                  <a:lnTo>
                    <a:pt x="0" y="145995"/>
                  </a:lnTo>
                  <a:close/>
                </a:path>
              </a:pathLst>
            </a:custGeom>
            <a:solidFill>
              <a:srgbClr val="FFC031"/>
            </a:solidFill>
          </p:spPr>
          <p:txBody>
            <a:bodyPr wrap="square" lIns="0" tIns="0" rIns="0" bIns="0" rtlCol="0"/>
            <a:lstStyle/>
            <a:p>
              <a:endParaRPr/>
            </a:p>
          </p:txBody>
        </p:sp>
        <p:sp>
          <p:nvSpPr>
            <p:cNvPr id="34" name="object 5">
              <a:extLst>
                <a:ext uri="{FF2B5EF4-FFF2-40B4-BE49-F238E27FC236}">
                  <a16:creationId xmlns:a16="http://schemas.microsoft.com/office/drawing/2014/main" id="{9F0F0D35-DF05-4AED-A9F5-0172B3E44729}"/>
                </a:ext>
              </a:extLst>
            </p:cNvPr>
            <p:cNvSpPr/>
            <p:nvPr/>
          </p:nvSpPr>
          <p:spPr>
            <a:xfrm>
              <a:off x="12020908" y="1"/>
              <a:ext cx="201927" cy="6797440"/>
            </a:xfrm>
            <a:custGeom>
              <a:avLst/>
              <a:gdLst/>
              <a:ahLst/>
              <a:cxnLst/>
              <a:rect l="l" t="t" r="r" b="b"/>
              <a:pathLst>
                <a:path w="146684" h="11162665">
                  <a:moveTo>
                    <a:pt x="0" y="11162550"/>
                  </a:moveTo>
                  <a:lnTo>
                    <a:pt x="146257" y="11162550"/>
                  </a:lnTo>
                  <a:lnTo>
                    <a:pt x="146257" y="0"/>
                  </a:lnTo>
                  <a:lnTo>
                    <a:pt x="0" y="0"/>
                  </a:lnTo>
                  <a:lnTo>
                    <a:pt x="0" y="11162550"/>
                  </a:lnTo>
                  <a:close/>
                </a:path>
              </a:pathLst>
            </a:custGeom>
            <a:solidFill>
              <a:srgbClr val="90C4E9"/>
            </a:solidFill>
          </p:spPr>
          <p:txBody>
            <a:bodyPr wrap="square" lIns="0" tIns="0" rIns="0" bIns="0" rtlCol="0"/>
            <a:lstStyle/>
            <a:p>
              <a:endParaRPr/>
            </a:p>
          </p:txBody>
        </p:sp>
        <p:sp>
          <p:nvSpPr>
            <p:cNvPr id="35" name="object 6">
              <a:extLst>
                <a:ext uri="{FF2B5EF4-FFF2-40B4-BE49-F238E27FC236}">
                  <a16:creationId xmlns:a16="http://schemas.microsoft.com/office/drawing/2014/main" id="{C99042AD-543D-4775-9C5C-7C094EF75FD5}"/>
                </a:ext>
              </a:extLst>
            </p:cNvPr>
            <p:cNvSpPr/>
            <p:nvPr/>
          </p:nvSpPr>
          <p:spPr>
            <a:xfrm>
              <a:off x="12022588" y="6653536"/>
              <a:ext cx="201927" cy="201053"/>
            </a:xfrm>
            <a:custGeom>
              <a:avLst/>
              <a:gdLst/>
              <a:ahLst/>
              <a:cxnLst/>
              <a:rect l="l" t="t" r="r" b="b"/>
              <a:pathLst>
                <a:path w="146684" h="146050">
                  <a:moveTo>
                    <a:pt x="146257" y="0"/>
                  </a:moveTo>
                  <a:lnTo>
                    <a:pt x="0" y="0"/>
                  </a:lnTo>
                  <a:lnTo>
                    <a:pt x="0" y="145995"/>
                  </a:lnTo>
                  <a:lnTo>
                    <a:pt x="146257" y="145995"/>
                  </a:lnTo>
                  <a:lnTo>
                    <a:pt x="146257" y="0"/>
                  </a:lnTo>
                  <a:close/>
                </a:path>
              </a:pathLst>
            </a:custGeom>
            <a:solidFill>
              <a:srgbClr val="2F69B0"/>
            </a:solidFill>
          </p:spPr>
          <p:txBody>
            <a:bodyPr wrap="square" lIns="0" tIns="0" rIns="0" bIns="0" rtlCol="0"/>
            <a:lstStyle/>
            <a:p>
              <a:endParaRPr/>
            </a:p>
          </p:txBody>
        </p:sp>
      </p:grpSp>
      <p:sp>
        <p:nvSpPr>
          <p:cNvPr id="36" name="Title 1">
            <a:extLst>
              <a:ext uri="{FF2B5EF4-FFF2-40B4-BE49-F238E27FC236}">
                <a16:creationId xmlns:a16="http://schemas.microsoft.com/office/drawing/2014/main" id="{C118343B-B36C-45DD-B1E5-302F6613D1BF}"/>
              </a:ext>
            </a:extLst>
          </p:cNvPr>
          <p:cNvSpPr>
            <a:spLocks noGrp="1"/>
          </p:cNvSpPr>
          <p:nvPr>
            <p:ph type="title"/>
          </p:nvPr>
        </p:nvSpPr>
        <p:spPr>
          <a:xfrm>
            <a:off x="452070" y="1075453"/>
            <a:ext cx="11152980" cy="454884"/>
          </a:xfrm>
          <a:prstGeom prst="rect">
            <a:avLst/>
          </a:prstGeom>
        </p:spPr>
        <p:txBody>
          <a:bodyPr/>
          <a:lstStyle>
            <a:lvl1pPr>
              <a:defRPr sz="3000">
                <a:solidFill>
                  <a:schemeClr val="bg1">
                    <a:lumMod val="50000"/>
                  </a:schemeClr>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IN"/>
          </a:p>
        </p:txBody>
      </p:sp>
      <p:sp>
        <p:nvSpPr>
          <p:cNvPr id="37" name="object 30">
            <a:extLst>
              <a:ext uri="{FF2B5EF4-FFF2-40B4-BE49-F238E27FC236}">
                <a16:creationId xmlns:a16="http://schemas.microsoft.com/office/drawing/2014/main" id="{5D457D3A-1102-4BF8-AE39-F9EDD425AC32}"/>
              </a:ext>
            </a:extLst>
          </p:cNvPr>
          <p:cNvSpPr/>
          <p:nvPr/>
        </p:nvSpPr>
        <p:spPr>
          <a:xfrm>
            <a:off x="490170" y="1612016"/>
            <a:ext cx="11152981" cy="0"/>
          </a:xfrm>
          <a:custGeom>
            <a:avLst/>
            <a:gdLst/>
            <a:ahLst/>
            <a:cxnLst/>
            <a:rect l="l" t="t" r="r" b="b"/>
            <a:pathLst>
              <a:path w="17622520">
                <a:moveTo>
                  <a:pt x="0" y="0"/>
                </a:moveTo>
                <a:lnTo>
                  <a:pt x="17622500" y="0"/>
                </a:lnTo>
              </a:path>
            </a:pathLst>
          </a:custGeom>
          <a:ln w="10470">
            <a:solidFill>
              <a:srgbClr val="2F69B0"/>
            </a:solidFill>
          </a:ln>
        </p:spPr>
        <p:txBody>
          <a:bodyPr wrap="square" lIns="0" tIns="0" rIns="0" bIns="0" rtlCol="0"/>
          <a:lstStyle/>
          <a:p>
            <a:endParaRPr/>
          </a:p>
        </p:txBody>
      </p:sp>
      <p:pic>
        <p:nvPicPr>
          <p:cNvPr id="2" name="Picture 1">
            <a:extLst>
              <a:ext uri="{FF2B5EF4-FFF2-40B4-BE49-F238E27FC236}">
                <a16:creationId xmlns:a16="http://schemas.microsoft.com/office/drawing/2014/main" id="{3F9A42B7-AECA-4D8D-8C15-CA325435F51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2069" y="331995"/>
            <a:ext cx="605058" cy="607063"/>
          </a:xfrm>
          <a:prstGeom prst="rect">
            <a:avLst/>
          </a:prstGeom>
        </p:spPr>
      </p:pic>
    </p:spTree>
    <p:extLst>
      <p:ext uri="{BB962C8B-B14F-4D97-AF65-F5344CB8AC3E}">
        <p14:creationId xmlns:p14="http://schemas.microsoft.com/office/powerpoint/2010/main" val="324547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Comparis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05BA64EB-773C-4A1F-9592-DBBA21F81E43}"/>
              </a:ext>
            </a:extLst>
          </p:cNvPr>
          <p:cNvSpPr/>
          <p:nvPr/>
        </p:nvSpPr>
        <p:spPr>
          <a:xfrm>
            <a:off x="0" y="1"/>
            <a:ext cx="12191829"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2F69B0"/>
          </a:solidFill>
        </p:spPr>
        <p:txBody>
          <a:bodyPr wrap="square" lIns="0" tIns="0" rIns="0" bIns="0" rtlCol="0"/>
          <a:lstStyle/>
          <a:p>
            <a:endParaRPr/>
          </a:p>
        </p:txBody>
      </p:sp>
      <p:sp>
        <p:nvSpPr>
          <p:cNvPr id="8" name="object 3">
            <a:extLst>
              <a:ext uri="{FF2B5EF4-FFF2-40B4-BE49-F238E27FC236}">
                <a16:creationId xmlns:a16="http://schemas.microsoft.com/office/drawing/2014/main" id="{41DCD946-D406-4C15-98CD-73978AB5B5F2}"/>
              </a:ext>
            </a:extLst>
          </p:cNvPr>
          <p:cNvSpPr txBox="1">
            <a:spLocks/>
          </p:cNvSpPr>
          <p:nvPr/>
        </p:nvSpPr>
        <p:spPr>
          <a:xfrm>
            <a:off x="5064697" y="3121777"/>
            <a:ext cx="3373958" cy="504625"/>
          </a:xfrm>
          <a:prstGeom prst="rect">
            <a:avLst/>
          </a:prstGeom>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95"/>
              </a:spcBef>
            </a:pPr>
            <a:r>
              <a:rPr lang="en-IN" sz="3200" spc="180">
                <a:solidFill>
                  <a:schemeClr val="bg1"/>
                </a:solidFill>
                <a:latin typeface="Segoe UI Semibold" panose="020B0702040204020203" pitchFamily="34" charset="0"/>
                <a:cs typeface="Segoe UI Semibold" panose="020B0702040204020203" pitchFamily="34" charset="0"/>
              </a:rPr>
              <a:t>Thank</a:t>
            </a:r>
            <a:r>
              <a:rPr lang="en-IN" sz="3200">
                <a:solidFill>
                  <a:schemeClr val="bg1"/>
                </a:solidFill>
                <a:latin typeface="Segoe UI Semibold" panose="020B0702040204020203" pitchFamily="34" charset="0"/>
                <a:cs typeface="Segoe UI Semibold" panose="020B0702040204020203" pitchFamily="34" charset="0"/>
              </a:rPr>
              <a:t> </a:t>
            </a:r>
            <a:r>
              <a:rPr lang="en-IN" sz="3200" spc="85">
                <a:solidFill>
                  <a:schemeClr val="bg1"/>
                </a:solidFill>
                <a:latin typeface="Segoe UI Semibold" panose="020B0702040204020203" pitchFamily="34" charset="0"/>
                <a:cs typeface="Segoe UI Semibold" panose="020B0702040204020203" pitchFamily="34" charset="0"/>
              </a:rPr>
              <a:t>you</a:t>
            </a:r>
          </a:p>
        </p:txBody>
      </p:sp>
      <p:sp>
        <p:nvSpPr>
          <p:cNvPr id="23" name="object 4">
            <a:extLst>
              <a:ext uri="{FF2B5EF4-FFF2-40B4-BE49-F238E27FC236}">
                <a16:creationId xmlns:a16="http://schemas.microsoft.com/office/drawing/2014/main" id="{B5D3D907-6A5C-4B54-B258-E9AE4AF788C1}"/>
              </a:ext>
            </a:extLst>
          </p:cNvPr>
          <p:cNvSpPr/>
          <p:nvPr/>
        </p:nvSpPr>
        <p:spPr>
          <a:xfrm rot="13181968" flipV="1">
            <a:off x="3569423" y="5055080"/>
            <a:ext cx="5553563" cy="209075"/>
          </a:xfrm>
          <a:custGeom>
            <a:avLst/>
            <a:gdLst>
              <a:gd name="connsiteX0" fmla="*/ 0 w 19957843"/>
              <a:gd name="connsiteY0" fmla="*/ 145995 h 145995"/>
              <a:gd name="connsiteX1" fmla="*/ 19957842 w 19957843"/>
              <a:gd name="connsiteY1" fmla="*/ 145995 h 145995"/>
              <a:gd name="connsiteX2" fmla="*/ 19957842 w 19957843"/>
              <a:gd name="connsiteY2" fmla="*/ 0 h 145995"/>
              <a:gd name="connsiteX3" fmla="*/ 795358 w 19957843"/>
              <a:gd name="connsiteY3" fmla="*/ 4161 h 145995"/>
              <a:gd name="connsiteX4" fmla="*/ 0 w 19957843"/>
              <a:gd name="connsiteY4" fmla="*/ 145995 h 145995"/>
              <a:gd name="connsiteX0" fmla="*/ 841639 w 19162486"/>
              <a:gd name="connsiteY0" fmla="*/ 153404 h 153404"/>
              <a:gd name="connsiteX1" fmla="*/ 19162485 w 19162486"/>
              <a:gd name="connsiteY1" fmla="*/ 145995 h 153404"/>
              <a:gd name="connsiteX2" fmla="*/ 19162485 w 19162486"/>
              <a:gd name="connsiteY2" fmla="*/ 0 h 153404"/>
              <a:gd name="connsiteX3" fmla="*/ 1 w 19162486"/>
              <a:gd name="connsiteY3" fmla="*/ 4161 h 153404"/>
              <a:gd name="connsiteX4" fmla="*/ 841639 w 19162486"/>
              <a:gd name="connsiteY4" fmla="*/ 153404 h 15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62486" h="153404">
                <a:moveTo>
                  <a:pt x="841639" y="153404"/>
                </a:moveTo>
                <a:lnTo>
                  <a:pt x="19162485" y="145995"/>
                </a:lnTo>
                <a:lnTo>
                  <a:pt x="19162485" y="0"/>
                </a:lnTo>
                <a:lnTo>
                  <a:pt x="1" y="4161"/>
                </a:lnTo>
                <a:lnTo>
                  <a:pt x="841639" y="153404"/>
                </a:lnTo>
                <a:close/>
              </a:path>
            </a:pathLst>
          </a:custGeom>
          <a:solidFill>
            <a:srgbClr val="FFC031"/>
          </a:solidFill>
        </p:spPr>
        <p:txBody>
          <a:bodyPr wrap="square" lIns="0" tIns="0" rIns="0" bIns="0" rtlCol="0"/>
          <a:lstStyle/>
          <a:p>
            <a:endParaRPr/>
          </a:p>
        </p:txBody>
      </p:sp>
      <p:sp>
        <p:nvSpPr>
          <p:cNvPr id="24" name="object 5">
            <a:extLst>
              <a:ext uri="{FF2B5EF4-FFF2-40B4-BE49-F238E27FC236}">
                <a16:creationId xmlns:a16="http://schemas.microsoft.com/office/drawing/2014/main" id="{D774B74C-D171-453F-B504-CBDCBE55FFC6}"/>
              </a:ext>
            </a:extLst>
          </p:cNvPr>
          <p:cNvSpPr/>
          <p:nvPr/>
        </p:nvSpPr>
        <p:spPr>
          <a:xfrm rot="13181968" flipV="1">
            <a:off x="5508200" y="-590439"/>
            <a:ext cx="218704" cy="4515187"/>
          </a:xfrm>
          <a:custGeom>
            <a:avLst/>
            <a:gdLst>
              <a:gd name="connsiteX0" fmla="*/ 0 w 156974"/>
              <a:gd name="connsiteY0" fmla="*/ 11162550 h 11162549"/>
              <a:gd name="connsiteX1" fmla="*/ 146257 w 156974"/>
              <a:gd name="connsiteY1" fmla="*/ 11162550 h 11162549"/>
              <a:gd name="connsiteX2" fmla="*/ 156974 w 156974"/>
              <a:gd name="connsiteY2" fmla="*/ 397913 h 11162549"/>
              <a:gd name="connsiteX3" fmla="*/ 0 w 156974"/>
              <a:gd name="connsiteY3" fmla="*/ 0 h 11162549"/>
              <a:gd name="connsiteX4" fmla="*/ 0 w 156974"/>
              <a:gd name="connsiteY4" fmla="*/ 11162550 h 11162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74" h="11162549">
                <a:moveTo>
                  <a:pt x="0" y="11162550"/>
                </a:moveTo>
                <a:lnTo>
                  <a:pt x="146257" y="11162550"/>
                </a:lnTo>
                <a:cubicBezTo>
                  <a:pt x="149829" y="7574338"/>
                  <a:pt x="153402" y="3986125"/>
                  <a:pt x="156974" y="397913"/>
                </a:cubicBezTo>
                <a:lnTo>
                  <a:pt x="0" y="0"/>
                </a:lnTo>
                <a:lnTo>
                  <a:pt x="0" y="11162550"/>
                </a:lnTo>
                <a:close/>
              </a:path>
            </a:pathLst>
          </a:custGeom>
          <a:solidFill>
            <a:srgbClr val="90C4E9"/>
          </a:solidFill>
        </p:spPr>
        <p:txBody>
          <a:bodyPr wrap="square" lIns="0" tIns="0" rIns="0" bIns="0" rtlCol="0"/>
          <a:lstStyle/>
          <a:p>
            <a:endParaRPr/>
          </a:p>
        </p:txBody>
      </p:sp>
      <p:sp>
        <p:nvSpPr>
          <p:cNvPr id="25" name="object 6">
            <a:extLst>
              <a:ext uri="{FF2B5EF4-FFF2-40B4-BE49-F238E27FC236}">
                <a16:creationId xmlns:a16="http://schemas.microsoft.com/office/drawing/2014/main" id="{0815D66B-AD28-4142-8F58-F0D7E387BA02}"/>
              </a:ext>
            </a:extLst>
          </p:cNvPr>
          <p:cNvSpPr/>
          <p:nvPr/>
        </p:nvSpPr>
        <p:spPr>
          <a:xfrm rot="13181968" flipV="1">
            <a:off x="4105489" y="3273021"/>
            <a:ext cx="201927" cy="201053"/>
          </a:xfrm>
          <a:custGeom>
            <a:avLst/>
            <a:gdLst/>
            <a:ahLst/>
            <a:cxnLst/>
            <a:rect l="l" t="t" r="r" b="b"/>
            <a:pathLst>
              <a:path w="146684" h="146050">
                <a:moveTo>
                  <a:pt x="146257" y="0"/>
                </a:moveTo>
                <a:lnTo>
                  <a:pt x="0" y="0"/>
                </a:lnTo>
                <a:lnTo>
                  <a:pt x="0" y="145995"/>
                </a:lnTo>
                <a:lnTo>
                  <a:pt x="146257" y="145995"/>
                </a:lnTo>
                <a:lnTo>
                  <a:pt x="146257"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2755919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F8B68-2B19-4E7F-A67D-017C8FF36544}"/>
              </a:ext>
            </a:extLst>
          </p:cNvPr>
          <p:cNvSpPr>
            <a:spLocks noGrp="1"/>
          </p:cNvSpPr>
          <p:nvPr>
            <p:ph type="ctrTitle"/>
          </p:nvPr>
        </p:nvSpPr>
        <p:spPr>
          <a:xfrm>
            <a:off x="1524000" y="1122363"/>
            <a:ext cx="9144000" cy="2387600"/>
          </a:xfrm>
        </p:spPr>
        <p:txBody>
          <a:bodyPr anchor="b"/>
          <a:lstStyle>
            <a:lvl1pPr algn="ctr">
              <a:defRPr sz="600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70D9612-64AD-4B57-9666-A8A3EC648A93}"/>
              </a:ext>
            </a:extLst>
          </p:cNvPr>
          <p:cNvSpPr>
            <a:spLocks noGrp="1"/>
          </p:cNvSpPr>
          <p:nvPr>
            <p:ph type="subTitle" idx="1"/>
          </p:nvPr>
        </p:nvSpPr>
        <p:spPr>
          <a:xfrm>
            <a:off x="1524000" y="3602038"/>
            <a:ext cx="9144000" cy="1655762"/>
          </a:xfrm>
        </p:spPr>
        <p:txBody>
          <a:bodyPr/>
          <a:lstStyle>
            <a:lvl1pPr marL="0" indent="0" algn="ctr">
              <a:buNone/>
              <a:defRPr sz="2400">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630469-CA3E-4A2F-80DB-A47CFD1CD1D0}"/>
              </a:ext>
            </a:extLst>
          </p:cNvPr>
          <p:cNvSpPr>
            <a:spLocks noGrp="1"/>
          </p:cNvSpPr>
          <p:nvPr>
            <p:ph type="dt" sz="half" idx="10"/>
          </p:nvPr>
        </p:nvSpPr>
        <p:spPr/>
        <p:txBody>
          <a:bodyPr/>
          <a:lstStyle/>
          <a:p>
            <a:fld id="{FE3CD031-2D2E-437A-90D5-298C5952BCC8}" type="datetimeFigureOut">
              <a:rPr lang="en-US" smtClean="0"/>
              <a:t>12/9/2022</a:t>
            </a:fld>
            <a:endParaRPr lang="en-US"/>
          </a:p>
        </p:txBody>
      </p:sp>
      <p:sp>
        <p:nvSpPr>
          <p:cNvPr id="5" name="Footer Placeholder 4">
            <a:extLst>
              <a:ext uri="{FF2B5EF4-FFF2-40B4-BE49-F238E27FC236}">
                <a16:creationId xmlns:a16="http://schemas.microsoft.com/office/drawing/2014/main" id="{759CA624-5CE0-49B4-826D-39E3E60B1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7C872-F075-482A-AF80-04FE0635A2B8}"/>
              </a:ext>
            </a:extLst>
          </p:cNvPr>
          <p:cNvSpPr>
            <a:spLocks noGrp="1"/>
          </p:cNvSpPr>
          <p:nvPr>
            <p:ph type="sldNum" sz="quarter" idx="12"/>
          </p:nvPr>
        </p:nvSpPr>
        <p:spPr/>
        <p:txBody>
          <a:bodyPr/>
          <a:lstStyle/>
          <a:p>
            <a:fld id="{F5191435-F3FF-49FE-B102-0AD7EF6E5A39}" type="slidenum">
              <a:rPr lang="en-US" smtClean="0"/>
              <a:t>‹#›</a:t>
            </a:fld>
            <a:endParaRPr lang="en-US"/>
          </a:p>
        </p:txBody>
      </p:sp>
    </p:spTree>
    <p:extLst>
      <p:ext uri="{BB962C8B-B14F-4D97-AF65-F5344CB8AC3E}">
        <p14:creationId xmlns:p14="http://schemas.microsoft.com/office/powerpoint/2010/main" val="198569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3" name="Title 5"/>
          <p:cNvSpPr>
            <a:spLocks noGrp="1"/>
          </p:cNvSpPr>
          <p:nvPr>
            <p:ph type="title" hasCustomPrompt="1"/>
          </p:nvPr>
        </p:nvSpPr>
        <p:spPr>
          <a:xfrm>
            <a:off x="1988212" y="3075797"/>
            <a:ext cx="8215576" cy="556403"/>
          </a:xfrm>
          <a:prstGeom prst="rect">
            <a:avLst/>
          </a:prstGeom>
        </p:spPr>
        <p:txBody>
          <a:bodyPr>
            <a:noAutofit/>
          </a:bodyPr>
          <a:lstStyle>
            <a:lvl1pPr algn="ctr">
              <a:defRPr sz="3600" b="0">
                <a:solidFill>
                  <a:schemeClr val="tx1">
                    <a:lumMod val="65000"/>
                    <a:lumOff val="35000"/>
                  </a:schemeClr>
                </a:solidFill>
                <a:latin typeface="Segoe UI Semibold" panose="020B0702040204020203" pitchFamily="34" charset="0"/>
                <a:cs typeface="Segoe UI Semibold" panose="020B0702040204020203" pitchFamily="34" charset="0"/>
              </a:defRPr>
            </a:lvl1pPr>
          </a:lstStyle>
          <a:p>
            <a:r>
              <a:rPr lang="en-US"/>
              <a:t>Topic here</a:t>
            </a:r>
          </a:p>
        </p:txBody>
      </p:sp>
      <p:sp>
        <p:nvSpPr>
          <p:cNvPr id="14" name="Content Placeholder 6"/>
          <p:cNvSpPr>
            <a:spLocks noGrp="1"/>
          </p:cNvSpPr>
          <p:nvPr>
            <p:ph idx="1" hasCustomPrompt="1"/>
          </p:nvPr>
        </p:nvSpPr>
        <p:spPr>
          <a:xfrm>
            <a:off x="1988212" y="3693854"/>
            <a:ext cx="8215576" cy="370140"/>
          </a:xfrm>
          <a:prstGeom prst="rect">
            <a:avLst/>
          </a:prstGeom>
        </p:spPr>
        <p:txBody>
          <a:bodyPr>
            <a:normAutofit/>
          </a:bodyPr>
          <a:lstStyle>
            <a:lvl1pPr marL="0" indent="0" algn="ctr">
              <a:buNone/>
              <a:defRPr sz="2000">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r>
              <a:rPr lang="en-US"/>
              <a:t>Topic sub title</a:t>
            </a:r>
          </a:p>
        </p:txBody>
      </p:sp>
      <p:pic>
        <p:nvPicPr>
          <p:cNvPr id="2" name="Picture 1" descr="A close up of a sign&#10;&#10;Description automatically generated">
            <a:extLst>
              <a:ext uri="{FF2B5EF4-FFF2-40B4-BE49-F238E27FC236}">
                <a16:creationId xmlns:a16="http://schemas.microsoft.com/office/drawing/2014/main" id="{A0829774-0F2B-4498-92A5-3D3E6258BB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282" y="272717"/>
            <a:ext cx="1878744" cy="382859"/>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E91F9A59-34AD-41D5-9059-0BD96DF3B0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8573" y="6217526"/>
            <a:ext cx="1228014" cy="564557"/>
          </a:xfrm>
          <a:prstGeom prst="rect">
            <a:avLst/>
          </a:prstGeom>
        </p:spPr>
      </p:pic>
    </p:spTree>
    <p:extLst>
      <p:ext uri="{BB962C8B-B14F-4D97-AF65-F5344CB8AC3E}">
        <p14:creationId xmlns:p14="http://schemas.microsoft.com/office/powerpoint/2010/main" val="1214622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BD17D2-A6BF-446A-A469-C40655C6B62E}"/>
              </a:ext>
            </a:extLst>
          </p:cNvPr>
          <p:cNvGrpSpPr/>
          <p:nvPr/>
        </p:nvGrpSpPr>
        <p:grpSpPr>
          <a:xfrm>
            <a:off x="726747" y="3"/>
            <a:ext cx="9546069" cy="6865542"/>
            <a:chOff x="726747" y="3"/>
            <a:chExt cx="9546069" cy="6865542"/>
          </a:xfrm>
        </p:grpSpPr>
        <p:sp>
          <p:nvSpPr>
            <p:cNvPr id="3" name="object 3">
              <a:extLst>
                <a:ext uri="{FF2B5EF4-FFF2-40B4-BE49-F238E27FC236}">
                  <a16:creationId xmlns:a16="http://schemas.microsoft.com/office/drawing/2014/main" id="{C5AD4BCB-E4AE-4B3B-83AD-DCB82E53CEB0}"/>
                </a:ext>
              </a:extLst>
            </p:cNvPr>
            <p:cNvSpPr/>
            <p:nvPr/>
          </p:nvSpPr>
          <p:spPr>
            <a:xfrm>
              <a:off x="7886144" y="2117644"/>
              <a:ext cx="2386672" cy="4747901"/>
            </a:xfrm>
            <a:custGeom>
              <a:avLst/>
              <a:gdLst/>
              <a:ahLst/>
              <a:cxnLst/>
              <a:rect l="l" t="t" r="r" b="b"/>
              <a:pathLst>
                <a:path w="3931284" h="7820659">
                  <a:moveTo>
                    <a:pt x="2658662" y="0"/>
                  </a:moveTo>
                  <a:lnTo>
                    <a:pt x="0" y="7820411"/>
                  </a:lnTo>
                  <a:lnTo>
                    <a:pt x="1419181" y="7820411"/>
                  </a:lnTo>
                  <a:lnTo>
                    <a:pt x="3930927" y="432154"/>
                  </a:lnTo>
                  <a:lnTo>
                    <a:pt x="2658662" y="0"/>
                  </a:lnTo>
                  <a:close/>
                </a:path>
              </a:pathLst>
            </a:custGeom>
            <a:solidFill>
              <a:srgbClr val="FFC031"/>
            </a:solidFill>
          </p:spPr>
          <p:txBody>
            <a:bodyPr wrap="square" lIns="0" tIns="0" rIns="0" bIns="0" rtlCol="0"/>
            <a:lstStyle/>
            <a:p>
              <a:endParaRPr/>
            </a:p>
          </p:txBody>
        </p:sp>
        <p:sp>
          <p:nvSpPr>
            <p:cNvPr id="4" name="object 4">
              <a:extLst>
                <a:ext uri="{FF2B5EF4-FFF2-40B4-BE49-F238E27FC236}">
                  <a16:creationId xmlns:a16="http://schemas.microsoft.com/office/drawing/2014/main" id="{5C7E451A-C610-4F9F-9543-5F7CCEEA9711}"/>
                </a:ext>
              </a:extLst>
            </p:cNvPr>
            <p:cNvSpPr/>
            <p:nvPr/>
          </p:nvSpPr>
          <p:spPr>
            <a:xfrm>
              <a:off x="726747" y="3"/>
              <a:ext cx="9545918" cy="3153831"/>
            </a:xfrm>
            <a:custGeom>
              <a:avLst/>
              <a:gdLst/>
              <a:ahLst/>
              <a:cxnLst/>
              <a:rect l="l" t="t" r="r" b="b"/>
              <a:pathLst>
                <a:path w="15723869" h="5194935">
                  <a:moveTo>
                    <a:pt x="4184270" y="0"/>
                  </a:moveTo>
                  <a:lnTo>
                    <a:pt x="0" y="0"/>
                  </a:lnTo>
                  <a:lnTo>
                    <a:pt x="15290864" y="5194742"/>
                  </a:lnTo>
                  <a:lnTo>
                    <a:pt x="15723772" y="3920299"/>
                  </a:lnTo>
                  <a:lnTo>
                    <a:pt x="4184270" y="0"/>
                  </a:lnTo>
                  <a:close/>
                </a:path>
              </a:pathLst>
            </a:custGeom>
            <a:solidFill>
              <a:srgbClr val="90C4E9"/>
            </a:solidFill>
          </p:spPr>
          <p:txBody>
            <a:bodyPr wrap="square" lIns="0" tIns="0" rIns="0" bIns="0" rtlCol="0"/>
            <a:lstStyle/>
            <a:p>
              <a:endParaRPr/>
            </a:p>
          </p:txBody>
        </p:sp>
        <p:sp>
          <p:nvSpPr>
            <p:cNvPr id="5" name="Rectangle 4">
              <a:extLst>
                <a:ext uri="{FF2B5EF4-FFF2-40B4-BE49-F238E27FC236}">
                  <a16:creationId xmlns:a16="http://schemas.microsoft.com/office/drawing/2014/main" id="{CB616945-DBEB-4414-B397-FB5FD3963497}"/>
                </a:ext>
              </a:extLst>
            </p:cNvPr>
            <p:cNvSpPr/>
            <p:nvPr/>
          </p:nvSpPr>
          <p:spPr>
            <a:xfrm rot="1156427">
              <a:off x="9344481" y="2227240"/>
              <a:ext cx="834252" cy="832617"/>
            </a:xfrm>
            <a:prstGeom prst="rect">
              <a:avLst/>
            </a:prstGeom>
            <a:solidFill>
              <a:srgbClr val="2F6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7" name="Picture 6" descr="A picture containing icon&#10;&#10;Description automatically generated">
            <a:extLst>
              <a:ext uri="{FF2B5EF4-FFF2-40B4-BE49-F238E27FC236}">
                <a16:creationId xmlns:a16="http://schemas.microsoft.com/office/drawing/2014/main" id="{4BB7CD60-399C-4619-8FE7-49B52B370E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2080" y="321938"/>
            <a:ext cx="2770358" cy="564556"/>
          </a:xfrm>
          <a:prstGeom prst="rect">
            <a:avLst/>
          </a:prstGeom>
        </p:spPr>
      </p:pic>
    </p:spTree>
    <p:extLst>
      <p:ext uri="{BB962C8B-B14F-4D97-AF65-F5344CB8AC3E}">
        <p14:creationId xmlns:p14="http://schemas.microsoft.com/office/powerpoint/2010/main" val="611601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0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hyperlink" Target="mailto:vandana.dodhia@gmail.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8.sv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8.svg"/></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5.png"/></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13.png"/><Relationship Id="rId7"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2.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03.png"/></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04.png"/></Relationships>
</file>

<file path=ppt/slides/_rels/slide9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06.svg"/></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EF3D7-52EF-4CF8-996E-F58A87253EEA}"/>
              </a:ext>
            </a:extLst>
          </p:cNvPr>
          <p:cNvSpPr>
            <a:spLocks noGrp="1"/>
          </p:cNvSpPr>
          <p:nvPr>
            <p:ph type="title"/>
          </p:nvPr>
        </p:nvSpPr>
        <p:spPr>
          <a:xfrm>
            <a:off x="590106" y="2727251"/>
            <a:ext cx="7262038" cy="903768"/>
          </a:xfrm>
        </p:spPr>
        <p:txBody>
          <a:bodyPr/>
          <a:lstStyle/>
          <a:p>
            <a:r>
              <a:rPr lang="en-US" dirty="0">
                <a:solidFill>
                  <a:srgbClr val="0070C0"/>
                </a:solidFill>
                <a:latin typeface="+mn-lt"/>
              </a:rPr>
              <a:t>09/12/2022 Friday AT 4.00PM</a:t>
            </a:r>
            <a:endParaRPr lang="en-IN" dirty="0">
              <a:solidFill>
                <a:srgbClr val="0070C0"/>
              </a:solidFill>
              <a:latin typeface="+mn-lt"/>
            </a:endParaRPr>
          </a:p>
        </p:txBody>
      </p:sp>
      <p:sp>
        <p:nvSpPr>
          <p:cNvPr id="4" name="TextBox 3">
            <a:extLst>
              <a:ext uri="{FF2B5EF4-FFF2-40B4-BE49-F238E27FC236}">
                <a16:creationId xmlns:a16="http://schemas.microsoft.com/office/drawing/2014/main" id="{BB7B4E40-85EC-43F3-984F-8F6D587916EF}"/>
              </a:ext>
            </a:extLst>
          </p:cNvPr>
          <p:cNvSpPr txBox="1"/>
          <p:nvPr/>
        </p:nvSpPr>
        <p:spPr>
          <a:xfrm>
            <a:off x="148856" y="3918100"/>
            <a:ext cx="7846828" cy="1529521"/>
          </a:xfrm>
          <a:prstGeom prst="rect">
            <a:avLst/>
          </a:prstGeom>
          <a:noFill/>
        </p:spPr>
        <p:txBody>
          <a:bodyPr wrap="square">
            <a:spAutoFit/>
          </a:bodyPr>
          <a:lstStyle/>
          <a:p>
            <a:pPr algn="ctr">
              <a:lnSpc>
                <a:spcPct val="85000"/>
              </a:lnSpc>
              <a:spcAft>
                <a:spcPts val="600"/>
              </a:spcAft>
              <a:buClr>
                <a:schemeClr val="accent2"/>
              </a:buClr>
              <a:buSzPct val="70000"/>
            </a:pPr>
            <a:r>
              <a:rPr lang="en-US" sz="2600" b="0" i="0" dirty="0">
                <a:solidFill>
                  <a:srgbClr val="FFFF00"/>
                </a:solidFill>
                <a:effectLst/>
                <a:highlight>
                  <a:srgbClr val="000080"/>
                </a:highlight>
              </a:rPr>
              <a:t>Physical Meeting</a:t>
            </a:r>
          </a:p>
          <a:p>
            <a:pPr algn="ctr">
              <a:lnSpc>
                <a:spcPct val="85000"/>
              </a:lnSpc>
              <a:spcAft>
                <a:spcPts val="600"/>
              </a:spcAft>
              <a:buClr>
                <a:schemeClr val="accent2"/>
              </a:buClr>
              <a:buSzPct val="70000"/>
            </a:pPr>
            <a:endParaRPr lang="en-US" sz="1400" b="0" i="0" dirty="0">
              <a:solidFill>
                <a:srgbClr val="FFFF00"/>
              </a:solidFill>
              <a:effectLst/>
              <a:highlight>
                <a:srgbClr val="000080"/>
              </a:highlight>
            </a:endParaRPr>
          </a:p>
          <a:p>
            <a:pPr algn="ctr">
              <a:lnSpc>
                <a:spcPct val="85000"/>
              </a:lnSpc>
              <a:spcAft>
                <a:spcPts val="600"/>
              </a:spcAft>
              <a:buClr>
                <a:schemeClr val="accent2"/>
              </a:buClr>
              <a:buSzPct val="70000"/>
            </a:pPr>
            <a:r>
              <a:rPr lang="en-IN" sz="2600" b="1" dirty="0">
                <a:solidFill>
                  <a:schemeClr val="accent1"/>
                </a:solidFill>
                <a:effectLst>
                  <a:outerShdw blurRad="38100" dist="38100" dir="2700000" algn="tl">
                    <a:srgbClr val="000000">
                      <a:alpha val="43137"/>
                    </a:srgbClr>
                  </a:outerShdw>
                </a:effectLst>
                <a:cs typeface="Arial" panose="020B0604020202020204" pitchFamily="34" charset="0"/>
              </a:rPr>
              <a:t>ORGANISED BY </a:t>
            </a:r>
          </a:p>
          <a:p>
            <a:pPr algn="ctr">
              <a:lnSpc>
                <a:spcPct val="85000"/>
              </a:lnSpc>
              <a:spcAft>
                <a:spcPts val="600"/>
              </a:spcAft>
              <a:buClr>
                <a:schemeClr val="accent2"/>
              </a:buClr>
              <a:buSzPct val="70000"/>
            </a:pPr>
            <a:r>
              <a:rPr lang="en-US" sz="2600" b="1" dirty="0">
                <a:solidFill>
                  <a:schemeClr val="accent1"/>
                </a:solidFill>
                <a:effectLst>
                  <a:outerShdw blurRad="38100" dist="38100" dir="2700000" algn="tl">
                    <a:srgbClr val="000000">
                      <a:alpha val="43137"/>
                    </a:srgbClr>
                  </a:outerShdw>
                </a:effectLst>
                <a:cs typeface="Arial" panose="020B0604020202020204" pitchFamily="34" charset="0"/>
              </a:rPr>
              <a:t>RAJKOT BRANCH OF WIRC of ICAI </a:t>
            </a:r>
            <a:endParaRPr lang="en-IN" sz="2600" b="1" dirty="0">
              <a:solidFill>
                <a:srgbClr val="FFFF00"/>
              </a:solidFill>
              <a:highlight>
                <a:srgbClr val="000080"/>
              </a:highlight>
              <a:cs typeface="Arial" panose="020B0604020202020204" pitchFamily="34" charset="0"/>
            </a:endParaRPr>
          </a:p>
        </p:txBody>
      </p:sp>
    </p:spTree>
    <p:extLst>
      <p:ext uri="{BB962C8B-B14F-4D97-AF65-F5344CB8AC3E}">
        <p14:creationId xmlns:p14="http://schemas.microsoft.com/office/powerpoint/2010/main" val="161232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A573-BF36-40F9-B6E8-CD800287362B}"/>
              </a:ext>
            </a:extLst>
          </p:cNvPr>
          <p:cNvSpPr>
            <a:spLocks noGrp="1"/>
          </p:cNvSpPr>
          <p:nvPr>
            <p:ph type="title"/>
          </p:nvPr>
        </p:nvSpPr>
        <p:spPr/>
        <p:txBody>
          <a:bodyPr/>
          <a:lstStyle/>
          <a:p>
            <a:r>
              <a:rPr lang="en-US" sz="2800" dirty="0"/>
              <a:t>Major use cases</a:t>
            </a:r>
            <a:endParaRPr lang="en-IN" dirty="0"/>
          </a:p>
        </p:txBody>
      </p:sp>
      <p:graphicFrame>
        <p:nvGraphicFramePr>
          <p:cNvPr id="5" name="Diagram 4">
            <a:extLst>
              <a:ext uri="{FF2B5EF4-FFF2-40B4-BE49-F238E27FC236}">
                <a16:creationId xmlns:a16="http://schemas.microsoft.com/office/drawing/2014/main" id="{677D1BFC-A8E9-4B37-8082-1D419C9970DE}"/>
              </a:ext>
            </a:extLst>
          </p:cNvPr>
          <p:cNvGraphicFramePr/>
          <p:nvPr/>
        </p:nvGraphicFramePr>
        <p:xfrm>
          <a:off x="1069974" y="1800224"/>
          <a:ext cx="10550525" cy="4448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00067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79661" y="2791285"/>
            <a:ext cx="12032673" cy="637715"/>
          </a:xfrm>
        </p:spPr>
        <p:txBody>
          <a:bodyPr/>
          <a:lstStyle/>
          <a:p>
            <a:r>
              <a:rPr lang="en-US" sz="2400"/>
              <a:t>Analyze reports from different perspectives using 'Basis of value'</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
        <p:nvSpPr>
          <p:cNvPr id="5" name="TextBox 4">
            <a:extLst>
              <a:ext uri="{FF2B5EF4-FFF2-40B4-BE49-F238E27FC236}">
                <a16:creationId xmlns:a16="http://schemas.microsoft.com/office/drawing/2014/main" id="{6C63C21B-A5F8-43CC-9ECD-9C2162FFDE50}"/>
              </a:ext>
            </a:extLst>
          </p:cNvPr>
          <p:cNvSpPr txBox="1"/>
          <p:nvPr/>
        </p:nvSpPr>
        <p:spPr>
          <a:xfrm>
            <a:off x="1547446" y="3429000"/>
            <a:ext cx="9091245" cy="369277"/>
          </a:xfrm>
          <a:prstGeom prst="rect">
            <a:avLst/>
          </a:prstGeom>
          <a:noFill/>
        </p:spPr>
        <p:txBody>
          <a:bodyPr wrap="square" rtlCol="0">
            <a:spAutoFit/>
          </a:bodyPr>
          <a:lstStyle/>
          <a:p>
            <a:pPr algn="ctr"/>
            <a:r>
              <a:rPr lang="en-US">
                <a:latin typeface="Segoe UI Semilight" panose="020B0402040204020203" pitchFamily="34" charset="0"/>
                <a:cs typeface="Segoe UI Semilight" panose="020B0402040204020203" pitchFamily="34" charset="0"/>
              </a:rPr>
              <a:t>Valuation Method</a:t>
            </a:r>
            <a:r>
              <a:rPr lang="en-US" sz="1800">
                <a:latin typeface="Segoe UI Semilight" panose="020B0402040204020203" pitchFamily="34" charset="0"/>
                <a:cs typeface="Segoe UI Semilight" panose="020B0402040204020203" pitchFamily="34" charset="0"/>
              </a:rPr>
              <a:t> | Pending or Overdue Bills | Resident or Non-Resident for TDS</a:t>
            </a:r>
            <a:endParaRPr lang="en-IN"/>
          </a:p>
        </p:txBody>
      </p:sp>
    </p:spTree>
    <p:extLst>
      <p:ext uri="{BB962C8B-B14F-4D97-AF65-F5344CB8AC3E}">
        <p14:creationId xmlns:p14="http://schemas.microsoft.com/office/powerpoint/2010/main" val="30472316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79661" y="2306499"/>
            <a:ext cx="12032673" cy="637715"/>
          </a:xfrm>
        </p:spPr>
        <p:txBody>
          <a:bodyPr/>
          <a:lstStyle/>
          <a:p>
            <a:r>
              <a:rPr lang="en-US" sz="2400"/>
              <a:t>See a report in a different view through ‘Change View'</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
        <p:nvSpPr>
          <p:cNvPr id="5" name="TextBox 4">
            <a:extLst>
              <a:ext uri="{FF2B5EF4-FFF2-40B4-BE49-F238E27FC236}">
                <a16:creationId xmlns:a16="http://schemas.microsoft.com/office/drawing/2014/main" id="{6C63C21B-A5F8-43CC-9ECD-9C2162FFDE50}"/>
              </a:ext>
            </a:extLst>
          </p:cNvPr>
          <p:cNvSpPr txBox="1"/>
          <p:nvPr/>
        </p:nvSpPr>
        <p:spPr>
          <a:xfrm>
            <a:off x="1721124" y="2944214"/>
            <a:ext cx="8749746" cy="369332"/>
          </a:xfrm>
          <a:prstGeom prst="rect">
            <a:avLst/>
          </a:prstGeom>
          <a:noFill/>
        </p:spPr>
        <p:txBody>
          <a:bodyPr wrap="square" rtlCol="0">
            <a:spAutoFit/>
          </a:bodyPr>
          <a:lstStyle/>
          <a:p>
            <a:pPr algn="ctr"/>
            <a:r>
              <a:rPr lang="en-US">
                <a:latin typeface="Segoe UI Semilight" panose="020B0402040204020203" pitchFamily="34" charset="0"/>
                <a:cs typeface="Segoe UI Semilight" panose="020B0402040204020203" pitchFamily="34" charset="0"/>
              </a:rPr>
              <a:t>Sales Register Extract | Columnar Report for Purchase Register</a:t>
            </a:r>
            <a:endParaRPr lang="en-IN"/>
          </a:p>
        </p:txBody>
      </p:sp>
    </p:spTree>
    <p:extLst>
      <p:ext uri="{BB962C8B-B14F-4D97-AF65-F5344CB8AC3E}">
        <p14:creationId xmlns:p14="http://schemas.microsoft.com/office/powerpoint/2010/main" val="23394901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79661" y="2306499"/>
            <a:ext cx="12032673" cy="637715"/>
          </a:xfrm>
        </p:spPr>
        <p:txBody>
          <a:bodyPr/>
          <a:lstStyle/>
          <a:p>
            <a:r>
              <a:rPr lang="en-US" sz="2400"/>
              <a:t>Faster access to Clients’ data</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
        <p:nvSpPr>
          <p:cNvPr id="5" name="TextBox 4">
            <a:extLst>
              <a:ext uri="{FF2B5EF4-FFF2-40B4-BE49-F238E27FC236}">
                <a16:creationId xmlns:a16="http://schemas.microsoft.com/office/drawing/2014/main" id="{6C63C21B-A5F8-43CC-9ECD-9C2162FFDE50}"/>
              </a:ext>
            </a:extLst>
          </p:cNvPr>
          <p:cNvSpPr txBox="1"/>
          <p:nvPr/>
        </p:nvSpPr>
        <p:spPr>
          <a:xfrm>
            <a:off x="1721124" y="2944214"/>
            <a:ext cx="8749746" cy="369332"/>
          </a:xfrm>
          <a:prstGeom prst="rect">
            <a:avLst/>
          </a:prstGeom>
          <a:noFill/>
        </p:spPr>
        <p:txBody>
          <a:bodyPr wrap="square" rtlCol="0">
            <a:spAutoFit/>
          </a:bodyPr>
          <a:lstStyle/>
          <a:p>
            <a:pPr algn="ctr"/>
            <a:r>
              <a:rPr lang="en-US">
                <a:latin typeface="Segoe UI Semilight" panose="020B0402040204020203" pitchFamily="34" charset="0"/>
                <a:cs typeface="Segoe UI Semilight" panose="020B0402040204020203" pitchFamily="34" charset="0"/>
              </a:rPr>
              <a:t>Single sign-in | Select from Drive | Specify Path </a:t>
            </a:r>
            <a:endParaRPr lang="en-IN"/>
          </a:p>
        </p:txBody>
      </p:sp>
    </p:spTree>
    <p:extLst>
      <p:ext uri="{BB962C8B-B14F-4D97-AF65-F5344CB8AC3E}">
        <p14:creationId xmlns:p14="http://schemas.microsoft.com/office/powerpoint/2010/main" val="22403628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79661" y="2306499"/>
            <a:ext cx="12032673" cy="637715"/>
          </a:xfrm>
        </p:spPr>
        <p:txBody>
          <a:bodyPr/>
          <a:lstStyle/>
          <a:p>
            <a:r>
              <a:rPr lang="en-US" sz="2400"/>
              <a:t>Streamlined ‘Shortcut Keys’ in TallyPrime</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
        <p:nvSpPr>
          <p:cNvPr id="5" name="TextBox 4">
            <a:extLst>
              <a:ext uri="{FF2B5EF4-FFF2-40B4-BE49-F238E27FC236}">
                <a16:creationId xmlns:a16="http://schemas.microsoft.com/office/drawing/2014/main" id="{6C63C21B-A5F8-43CC-9ECD-9C2162FFDE50}"/>
              </a:ext>
            </a:extLst>
          </p:cNvPr>
          <p:cNvSpPr txBox="1"/>
          <p:nvPr/>
        </p:nvSpPr>
        <p:spPr>
          <a:xfrm>
            <a:off x="1721124" y="2944214"/>
            <a:ext cx="8749746" cy="369332"/>
          </a:xfrm>
          <a:prstGeom prst="rect">
            <a:avLst/>
          </a:prstGeom>
          <a:noFill/>
        </p:spPr>
        <p:txBody>
          <a:bodyPr wrap="square" rtlCol="0">
            <a:spAutoFit/>
          </a:bodyPr>
          <a:lstStyle/>
          <a:p>
            <a:pPr algn="ctr"/>
            <a:r>
              <a:rPr lang="en-US">
                <a:latin typeface="Segoe UI Semilight" panose="020B0402040204020203" pitchFamily="34" charset="0"/>
                <a:cs typeface="Segoe UI Semilight" panose="020B0402040204020203" pitchFamily="34" charset="0"/>
              </a:rPr>
              <a:t>Remove and Restore Line | Copy and Paste | + and - keys</a:t>
            </a:r>
            <a:endParaRPr lang="en-IN"/>
          </a:p>
        </p:txBody>
      </p:sp>
    </p:spTree>
    <p:extLst>
      <p:ext uri="{BB962C8B-B14F-4D97-AF65-F5344CB8AC3E}">
        <p14:creationId xmlns:p14="http://schemas.microsoft.com/office/powerpoint/2010/main" val="32792211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28AEA2-244C-4901-BAB9-54FE206CABEE}"/>
              </a:ext>
            </a:extLst>
          </p:cNvPr>
          <p:cNvSpPr>
            <a:spLocks noGrp="1"/>
          </p:cNvSpPr>
          <p:nvPr>
            <p:ph type="title"/>
          </p:nvPr>
        </p:nvSpPr>
        <p:spPr>
          <a:xfrm>
            <a:off x="1899664" y="2938119"/>
            <a:ext cx="8392672" cy="1080193"/>
          </a:xfrm>
        </p:spPr>
        <p:txBody>
          <a:bodyPr/>
          <a:lstStyle/>
          <a:p>
            <a:r>
              <a:rPr lang="en-US">
                <a:solidFill>
                  <a:srgbClr val="2F68B1"/>
                </a:solidFill>
              </a:rPr>
              <a:t>Questions and answers</a:t>
            </a:r>
          </a:p>
        </p:txBody>
      </p:sp>
      <p:pic>
        <p:nvPicPr>
          <p:cNvPr id="3" name="Picture 2" descr="Icon&#10;&#10;Description automatically generated">
            <a:extLst>
              <a:ext uri="{FF2B5EF4-FFF2-40B4-BE49-F238E27FC236}">
                <a16:creationId xmlns:a16="http://schemas.microsoft.com/office/drawing/2014/main" id="{E053EB1D-2550-4C68-804E-99AB91572EFE}"/>
              </a:ext>
            </a:extLst>
          </p:cNvPr>
          <p:cNvPicPr>
            <a:picLocks noChangeAspect="1"/>
          </p:cNvPicPr>
          <p:nvPr/>
        </p:nvPicPr>
        <p:blipFill>
          <a:blip r:embed="rId2"/>
          <a:stretch>
            <a:fillRect/>
          </a:stretch>
        </p:blipFill>
        <p:spPr>
          <a:xfrm>
            <a:off x="5150337" y="1356310"/>
            <a:ext cx="1398706" cy="1581809"/>
          </a:xfrm>
          <a:prstGeom prst="rect">
            <a:avLst/>
          </a:prstGeom>
        </p:spPr>
      </p:pic>
    </p:spTree>
    <p:extLst>
      <p:ext uri="{BB962C8B-B14F-4D97-AF65-F5344CB8AC3E}">
        <p14:creationId xmlns:p14="http://schemas.microsoft.com/office/powerpoint/2010/main" val="15135708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1D749C9-79E7-4CEF-9F27-D5C2A3DD2FDE}"/>
              </a:ext>
            </a:extLst>
          </p:cNvPr>
          <p:cNvSpPr txBox="1">
            <a:spLocks/>
          </p:cNvSpPr>
          <p:nvPr/>
        </p:nvSpPr>
        <p:spPr>
          <a:xfrm>
            <a:off x="602326" y="3225543"/>
            <a:ext cx="10987348" cy="548999"/>
          </a:xfrm>
          <a:prstGeom prst="rect">
            <a:avLst/>
          </a:prstGeom>
        </p:spPr>
        <p:txBody>
          <a:bodyPr/>
          <a:lstStyle>
            <a:lvl1pPr algn="l" defTabSz="914400" rtl="0" eaLnBrk="1" latinLnBrk="0" hangingPunct="1">
              <a:lnSpc>
                <a:spcPct val="90000"/>
              </a:lnSpc>
              <a:spcBef>
                <a:spcPct val="0"/>
              </a:spcBef>
              <a:buNone/>
              <a:defRPr sz="3000" kern="1200">
                <a:solidFill>
                  <a:schemeClr val="bg1">
                    <a:lumMod val="50000"/>
                  </a:schemeClr>
                </a:solidFill>
                <a:latin typeface="Arial" panose="020B0604020202020204" pitchFamily="34" charset="0"/>
                <a:ea typeface="+mj-ea"/>
                <a:cs typeface="Arial" panose="020B0604020202020204" pitchFamily="34" charset="0"/>
              </a:defRPr>
            </a:lvl1pPr>
          </a:lstStyle>
          <a:p>
            <a:r>
              <a:rPr lang="en-US"/>
              <a:t>Thank you !</a:t>
            </a:r>
            <a:endParaRPr lang="en-IN" dirty="0"/>
          </a:p>
        </p:txBody>
      </p:sp>
      <p:sp>
        <p:nvSpPr>
          <p:cNvPr id="5" name="TextBox 4">
            <a:extLst>
              <a:ext uri="{FF2B5EF4-FFF2-40B4-BE49-F238E27FC236}">
                <a16:creationId xmlns:a16="http://schemas.microsoft.com/office/drawing/2014/main" id="{553317FF-15F5-4E63-BFCC-B8E51CD09676}"/>
              </a:ext>
            </a:extLst>
          </p:cNvPr>
          <p:cNvSpPr txBox="1"/>
          <p:nvPr/>
        </p:nvSpPr>
        <p:spPr>
          <a:xfrm>
            <a:off x="602325" y="4413470"/>
            <a:ext cx="5926065" cy="1714444"/>
          </a:xfrm>
          <a:prstGeom prst="rect">
            <a:avLst/>
          </a:prstGeom>
          <a:noFill/>
        </p:spPr>
        <p:txBody>
          <a:bodyPr wrap="square">
            <a:spAutoFit/>
          </a:bodyPr>
          <a:lstStyle/>
          <a:p>
            <a:pPr algn="ctr">
              <a:lnSpc>
                <a:spcPct val="85000"/>
              </a:lnSpc>
              <a:spcAft>
                <a:spcPts val="600"/>
              </a:spcAft>
              <a:buClr>
                <a:schemeClr val="accent2"/>
              </a:buClr>
              <a:buSzPct val="70000"/>
            </a:pPr>
            <a:r>
              <a:rPr lang="en-IN" sz="2800" dirty="0">
                <a:solidFill>
                  <a:srgbClr val="0070C0"/>
                </a:solidFill>
                <a:latin typeface="Arial Black" pitchFamily="34" charset="0"/>
              </a:rPr>
              <a:t>VANDANA V. DODHIA &amp; Co.</a:t>
            </a:r>
          </a:p>
          <a:p>
            <a:pPr algn="ctr">
              <a:lnSpc>
                <a:spcPct val="85000"/>
              </a:lnSpc>
              <a:spcAft>
                <a:spcPts val="600"/>
              </a:spcAft>
              <a:buClr>
                <a:schemeClr val="accent2"/>
              </a:buClr>
              <a:buSzPct val="70000"/>
            </a:pPr>
            <a:r>
              <a:rPr lang="en-IN" sz="2800" dirty="0">
                <a:solidFill>
                  <a:srgbClr val="0070C0"/>
                </a:solidFill>
                <a:latin typeface="Arial Black" pitchFamily="34" charset="0"/>
              </a:rPr>
              <a:t>Chartered Accountants</a:t>
            </a:r>
          </a:p>
          <a:p>
            <a:pPr algn="ctr">
              <a:lnSpc>
                <a:spcPct val="85000"/>
              </a:lnSpc>
              <a:spcAft>
                <a:spcPts val="600"/>
              </a:spcAft>
              <a:buClr>
                <a:schemeClr val="accent2"/>
              </a:buClr>
              <a:buSzPct val="70000"/>
            </a:pPr>
            <a:r>
              <a:rPr lang="en-IN" sz="2800" b="1" dirty="0">
                <a:solidFill>
                  <a:schemeClr val="tx2"/>
                </a:solidFill>
                <a:hlinkClick r:id="rId2"/>
              </a:rPr>
              <a:t>vandana.dodhia@gmail.com</a:t>
            </a:r>
            <a:br>
              <a:rPr lang="en-IN" sz="2800" b="1" dirty="0">
                <a:solidFill>
                  <a:schemeClr val="tx2"/>
                </a:solidFill>
              </a:rPr>
            </a:br>
            <a:r>
              <a:rPr lang="en-IN" sz="2800" b="1" dirty="0">
                <a:solidFill>
                  <a:schemeClr val="accent1"/>
                </a:solidFill>
              </a:rPr>
              <a:t>9820029281</a:t>
            </a:r>
          </a:p>
        </p:txBody>
      </p:sp>
    </p:spTree>
    <p:extLst>
      <p:ext uri="{BB962C8B-B14F-4D97-AF65-F5344CB8AC3E}">
        <p14:creationId xmlns:p14="http://schemas.microsoft.com/office/powerpoint/2010/main" val="3176627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E63EE7-2D92-4A3B-8BF3-F7958A75126E}"/>
              </a:ext>
            </a:extLst>
          </p:cNvPr>
          <p:cNvSpPr>
            <a:spLocks noGrp="1"/>
          </p:cNvSpPr>
          <p:nvPr>
            <p:ph type="title"/>
          </p:nvPr>
        </p:nvSpPr>
        <p:spPr>
          <a:xfrm>
            <a:off x="452438" y="1074738"/>
            <a:ext cx="11152187" cy="455612"/>
          </a:xfrm>
        </p:spPr>
        <p:txBody>
          <a:bodyPr/>
          <a:lstStyle/>
          <a:p>
            <a:r>
              <a:rPr lang="en-US" dirty="0"/>
              <a:t>Remote Access step by step</a:t>
            </a:r>
            <a:endParaRPr lang="en-IN" dirty="0"/>
          </a:p>
        </p:txBody>
      </p:sp>
      <p:graphicFrame>
        <p:nvGraphicFramePr>
          <p:cNvPr id="6" name="Diagram 5">
            <a:extLst>
              <a:ext uri="{FF2B5EF4-FFF2-40B4-BE49-F238E27FC236}">
                <a16:creationId xmlns:a16="http://schemas.microsoft.com/office/drawing/2014/main" id="{3DE6C4BA-81A3-4F39-A345-F28647B241A3}"/>
              </a:ext>
            </a:extLst>
          </p:cNvPr>
          <p:cNvGraphicFramePr/>
          <p:nvPr/>
        </p:nvGraphicFramePr>
        <p:xfrm>
          <a:off x="274321" y="1696720"/>
          <a:ext cx="11673840" cy="4897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3223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204B-822F-4F66-AA64-248DB1394A0C}"/>
              </a:ext>
            </a:extLst>
          </p:cNvPr>
          <p:cNvSpPr>
            <a:spLocks noGrp="1"/>
          </p:cNvSpPr>
          <p:nvPr>
            <p:ph type="title"/>
          </p:nvPr>
        </p:nvSpPr>
        <p:spPr/>
        <p:txBody>
          <a:bodyPr/>
          <a:lstStyle/>
          <a:p>
            <a:r>
              <a:rPr lang="en-US" dirty="0"/>
              <a:t>1. Enabling Company Level</a:t>
            </a:r>
            <a:endParaRPr lang="en-IN" dirty="0"/>
          </a:p>
        </p:txBody>
      </p:sp>
      <p:pic>
        <p:nvPicPr>
          <p:cNvPr id="4" name="Picture 3">
            <a:extLst>
              <a:ext uri="{FF2B5EF4-FFF2-40B4-BE49-F238E27FC236}">
                <a16:creationId xmlns:a16="http://schemas.microsoft.com/office/drawing/2014/main" id="{8C35F4FF-B2D7-4ED2-A455-FA087B6298D1}"/>
              </a:ext>
            </a:extLst>
          </p:cNvPr>
          <p:cNvPicPr>
            <a:picLocks noChangeAspect="1"/>
          </p:cNvPicPr>
          <p:nvPr/>
        </p:nvPicPr>
        <p:blipFill>
          <a:blip r:embed="rId2"/>
          <a:stretch>
            <a:fillRect/>
          </a:stretch>
        </p:blipFill>
        <p:spPr>
          <a:xfrm>
            <a:off x="581026" y="1869757"/>
            <a:ext cx="3826588" cy="1698503"/>
          </a:xfrm>
          <a:prstGeom prst="rect">
            <a:avLst/>
          </a:prstGeom>
        </p:spPr>
      </p:pic>
      <p:pic>
        <p:nvPicPr>
          <p:cNvPr id="5" name="Picture 4">
            <a:extLst>
              <a:ext uri="{FF2B5EF4-FFF2-40B4-BE49-F238E27FC236}">
                <a16:creationId xmlns:a16="http://schemas.microsoft.com/office/drawing/2014/main" id="{B87DA681-5E7E-4488-8FFB-64ED8233B27A}"/>
              </a:ext>
            </a:extLst>
          </p:cNvPr>
          <p:cNvPicPr>
            <a:picLocks noChangeAspect="1"/>
          </p:cNvPicPr>
          <p:nvPr/>
        </p:nvPicPr>
        <p:blipFill>
          <a:blip r:embed="rId3"/>
          <a:stretch>
            <a:fillRect/>
          </a:stretch>
        </p:blipFill>
        <p:spPr>
          <a:xfrm>
            <a:off x="4838332" y="1869757"/>
            <a:ext cx="4873529" cy="2857660"/>
          </a:xfrm>
          <a:prstGeom prst="rect">
            <a:avLst/>
          </a:prstGeom>
        </p:spPr>
      </p:pic>
    </p:spTree>
    <p:extLst>
      <p:ext uri="{BB962C8B-B14F-4D97-AF65-F5344CB8AC3E}">
        <p14:creationId xmlns:p14="http://schemas.microsoft.com/office/powerpoint/2010/main" val="2153697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630AB-EBA4-4F02-9A71-886AA40DC60F}"/>
              </a:ext>
            </a:extLst>
          </p:cNvPr>
          <p:cNvSpPr>
            <a:spLocks noGrp="1"/>
          </p:cNvSpPr>
          <p:nvPr>
            <p:ph type="title"/>
          </p:nvPr>
        </p:nvSpPr>
        <p:spPr/>
        <p:txBody>
          <a:bodyPr/>
          <a:lstStyle/>
          <a:p>
            <a:r>
              <a:rPr lang="en-US" dirty="0"/>
              <a:t>1. Enabling – F11 -&gt; Online Access -&gt;”Yes”</a:t>
            </a:r>
            <a:endParaRPr lang="en-IN" dirty="0"/>
          </a:p>
        </p:txBody>
      </p:sp>
      <p:pic>
        <p:nvPicPr>
          <p:cNvPr id="4" name="Picture 3">
            <a:extLst>
              <a:ext uri="{FF2B5EF4-FFF2-40B4-BE49-F238E27FC236}">
                <a16:creationId xmlns:a16="http://schemas.microsoft.com/office/drawing/2014/main" id="{2E61C6A9-B5CD-4792-AD37-2F7FC8CAC981}"/>
              </a:ext>
            </a:extLst>
          </p:cNvPr>
          <p:cNvPicPr>
            <a:picLocks noChangeAspect="1"/>
          </p:cNvPicPr>
          <p:nvPr/>
        </p:nvPicPr>
        <p:blipFill>
          <a:blip r:embed="rId2"/>
          <a:stretch>
            <a:fillRect/>
          </a:stretch>
        </p:blipFill>
        <p:spPr>
          <a:xfrm>
            <a:off x="732013" y="2087447"/>
            <a:ext cx="2539507" cy="3695100"/>
          </a:xfrm>
          <a:prstGeom prst="rect">
            <a:avLst/>
          </a:prstGeom>
        </p:spPr>
      </p:pic>
      <p:pic>
        <p:nvPicPr>
          <p:cNvPr id="5" name="Picture 4">
            <a:extLst>
              <a:ext uri="{FF2B5EF4-FFF2-40B4-BE49-F238E27FC236}">
                <a16:creationId xmlns:a16="http://schemas.microsoft.com/office/drawing/2014/main" id="{8D28FD75-8466-48A7-B568-5BF9EEE65473}"/>
              </a:ext>
            </a:extLst>
          </p:cNvPr>
          <p:cNvPicPr>
            <a:picLocks noChangeAspect="1"/>
          </p:cNvPicPr>
          <p:nvPr/>
        </p:nvPicPr>
        <p:blipFill>
          <a:blip r:embed="rId3"/>
          <a:stretch>
            <a:fillRect/>
          </a:stretch>
        </p:blipFill>
        <p:spPr>
          <a:xfrm>
            <a:off x="3677920" y="2248603"/>
            <a:ext cx="7637244" cy="3695100"/>
          </a:xfrm>
          <a:prstGeom prst="rect">
            <a:avLst/>
          </a:prstGeom>
        </p:spPr>
      </p:pic>
    </p:spTree>
    <p:extLst>
      <p:ext uri="{BB962C8B-B14F-4D97-AF65-F5344CB8AC3E}">
        <p14:creationId xmlns:p14="http://schemas.microsoft.com/office/powerpoint/2010/main" val="2532490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736C-18E2-44A6-B6E5-4D08C9F58F6E}"/>
              </a:ext>
            </a:extLst>
          </p:cNvPr>
          <p:cNvSpPr>
            <a:spLocks noGrp="1"/>
          </p:cNvSpPr>
          <p:nvPr>
            <p:ph type="title"/>
          </p:nvPr>
        </p:nvSpPr>
        <p:spPr/>
        <p:txBody>
          <a:bodyPr/>
          <a:lstStyle/>
          <a:p>
            <a:r>
              <a:rPr lang="en-US" dirty="0"/>
              <a:t>2. User Access</a:t>
            </a:r>
            <a:endParaRPr lang="en-IN" dirty="0"/>
          </a:p>
        </p:txBody>
      </p:sp>
      <p:pic>
        <p:nvPicPr>
          <p:cNvPr id="4" name="Picture 3">
            <a:extLst>
              <a:ext uri="{FF2B5EF4-FFF2-40B4-BE49-F238E27FC236}">
                <a16:creationId xmlns:a16="http://schemas.microsoft.com/office/drawing/2014/main" id="{8DDFF4FA-2A48-45C4-BED4-6D48E40B6C4E}"/>
              </a:ext>
            </a:extLst>
          </p:cNvPr>
          <p:cNvPicPr>
            <a:picLocks noChangeAspect="1"/>
          </p:cNvPicPr>
          <p:nvPr/>
        </p:nvPicPr>
        <p:blipFill>
          <a:blip r:embed="rId2"/>
          <a:stretch>
            <a:fillRect/>
          </a:stretch>
        </p:blipFill>
        <p:spPr>
          <a:xfrm>
            <a:off x="819916" y="1972637"/>
            <a:ext cx="3063715" cy="4554030"/>
          </a:xfrm>
          <a:prstGeom prst="rect">
            <a:avLst/>
          </a:prstGeom>
        </p:spPr>
      </p:pic>
      <p:pic>
        <p:nvPicPr>
          <p:cNvPr id="5" name="Picture 4">
            <a:extLst>
              <a:ext uri="{FF2B5EF4-FFF2-40B4-BE49-F238E27FC236}">
                <a16:creationId xmlns:a16="http://schemas.microsoft.com/office/drawing/2014/main" id="{DE46C1DD-F30A-48BD-951C-67124E0ECE88}"/>
              </a:ext>
            </a:extLst>
          </p:cNvPr>
          <p:cNvPicPr>
            <a:picLocks noChangeAspect="1"/>
          </p:cNvPicPr>
          <p:nvPr/>
        </p:nvPicPr>
        <p:blipFill>
          <a:blip r:embed="rId3"/>
          <a:stretch>
            <a:fillRect/>
          </a:stretch>
        </p:blipFill>
        <p:spPr>
          <a:xfrm>
            <a:off x="4139465" y="2088251"/>
            <a:ext cx="7232619" cy="3450700"/>
          </a:xfrm>
          <a:prstGeom prst="rect">
            <a:avLst/>
          </a:prstGeom>
        </p:spPr>
      </p:pic>
    </p:spTree>
    <p:extLst>
      <p:ext uri="{BB962C8B-B14F-4D97-AF65-F5344CB8AC3E}">
        <p14:creationId xmlns:p14="http://schemas.microsoft.com/office/powerpoint/2010/main" val="1442063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D516-9CDF-45AE-AC9B-7E9A56E3261B}"/>
              </a:ext>
            </a:extLst>
          </p:cNvPr>
          <p:cNvSpPr>
            <a:spLocks noGrp="1"/>
          </p:cNvSpPr>
          <p:nvPr>
            <p:ph type="title"/>
          </p:nvPr>
        </p:nvSpPr>
        <p:spPr/>
        <p:txBody>
          <a:bodyPr/>
          <a:lstStyle/>
          <a:p>
            <a:r>
              <a:rPr lang="en-US" dirty="0"/>
              <a:t>3. Connecting the company</a:t>
            </a:r>
            <a:endParaRPr lang="en-IN" dirty="0"/>
          </a:p>
        </p:txBody>
      </p:sp>
      <p:pic>
        <p:nvPicPr>
          <p:cNvPr id="4" name="Picture 3">
            <a:extLst>
              <a:ext uri="{FF2B5EF4-FFF2-40B4-BE49-F238E27FC236}">
                <a16:creationId xmlns:a16="http://schemas.microsoft.com/office/drawing/2014/main" id="{CDAF33A1-0AF9-4A09-A8E2-04DED3F189AE}"/>
              </a:ext>
            </a:extLst>
          </p:cNvPr>
          <p:cNvPicPr>
            <a:picLocks noChangeAspect="1"/>
          </p:cNvPicPr>
          <p:nvPr/>
        </p:nvPicPr>
        <p:blipFill>
          <a:blip r:embed="rId2"/>
          <a:stretch>
            <a:fillRect/>
          </a:stretch>
        </p:blipFill>
        <p:spPr>
          <a:xfrm>
            <a:off x="889139" y="1839075"/>
            <a:ext cx="2399765" cy="4556076"/>
          </a:xfrm>
          <a:prstGeom prst="rect">
            <a:avLst/>
          </a:prstGeom>
        </p:spPr>
      </p:pic>
      <p:pic>
        <p:nvPicPr>
          <p:cNvPr id="5" name="Picture 4">
            <a:extLst>
              <a:ext uri="{FF2B5EF4-FFF2-40B4-BE49-F238E27FC236}">
                <a16:creationId xmlns:a16="http://schemas.microsoft.com/office/drawing/2014/main" id="{2B617D28-1A32-4423-A852-0A4142DFF968}"/>
              </a:ext>
            </a:extLst>
          </p:cNvPr>
          <p:cNvPicPr>
            <a:picLocks noChangeAspect="1"/>
          </p:cNvPicPr>
          <p:nvPr/>
        </p:nvPicPr>
        <p:blipFill>
          <a:blip r:embed="rId3"/>
          <a:stretch>
            <a:fillRect/>
          </a:stretch>
        </p:blipFill>
        <p:spPr>
          <a:xfrm>
            <a:off x="3556736" y="2001596"/>
            <a:ext cx="8177392" cy="2559893"/>
          </a:xfrm>
          <a:prstGeom prst="rect">
            <a:avLst/>
          </a:prstGeom>
        </p:spPr>
      </p:pic>
    </p:spTree>
    <p:extLst>
      <p:ext uri="{BB962C8B-B14F-4D97-AF65-F5344CB8AC3E}">
        <p14:creationId xmlns:p14="http://schemas.microsoft.com/office/powerpoint/2010/main" val="1876931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60BA-CFFD-4913-B2F4-5E4C6D0CBED4}"/>
              </a:ext>
            </a:extLst>
          </p:cNvPr>
          <p:cNvSpPr>
            <a:spLocks noGrp="1"/>
          </p:cNvSpPr>
          <p:nvPr>
            <p:ph type="title"/>
          </p:nvPr>
        </p:nvSpPr>
        <p:spPr/>
        <p:txBody>
          <a:bodyPr/>
          <a:lstStyle/>
          <a:p>
            <a:r>
              <a:rPr lang="en-US" dirty="0"/>
              <a:t>4. Remote Login</a:t>
            </a:r>
            <a:endParaRPr lang="en-IN" dirty="0"/>
          </a:p>
        </p:txBody>
      </p:sp>
      <p:pic>
        <p:nvPicPr>
          <p:cNvPr id="4" name="Picture 3">
            <a:extLst>
              <a:ext uri="{FF2B5EF4-FFF2-40B4-BE49-F238E27FC236}">
                <a16:creationId xmlns:a16="http://schemas.microsoft.com/office/drawing/2014/main" id="{C53BD245-45FD-4435-A87B-7E28D412F63C}"/>
              </a:ext>
            </a:extLst>
          </p:cNvPr>
          <p:cNvPicPr>
            <a:picLocks noChangeAspect="1"/>
          </p:cNvPicPr>
          <p:nvPr/>
        </p:nvPicPr>
        <p:blipFill>
          <a:blip r:embed="rId2"/>
          <a:stretch>
            <a:fillRect/>
          </a:stretch>
        </p:blipFill>
        <p:spPr>
          <a:xfrm>
            <a:off x="790575" y="1987605"/>
            <a:ext cx="10610850" cy="2105025"/>
          </a:xfrm>
          <a:prstGeom prst="rect">
            <a:avLst/>
          </a:prstGeom>
        </p:spPr>
      </p:pic>
      <p:pic>
        <p:nvPicPr>
          <p:cNvPr id="5" name="Picture 4">
            <a:extLst>
              <a:ext uri="{FF2B5EF4-FFF2-40B4-BE49-F238E27FC236}">
                <a16:creationId xmlns:a16="http://schemas.microsoft.com/office/drawing/2014/main" id="{1E3FEDD6-E253-41B3-A9AE-BE4032FD22BE}"/>
              </a:ext>
            </a:extLst>
          </p:cNvPr>
          <p:cNvPicPr>
            <a:picLocks noChangeAspect="1"/>
          </p:cNvPicPr>
          <p:nvPr/>
        </p:nvPicPr>
        <p:blipFill>
          <a:blip r:embed="rId3"/>
          <a:stretch>
            <a:fillRect/>
          </a:stretch>
        </p:blipFill>
        <p:spPr>
          <a:xfrm>
            <a:off x="1346309" y="4424198"/>
            <a:ext cx="9163050" cy="2171700"/>
          </a:xfrm>
          <a:prstGeom prst="rect">
            <a:avLst/>
          </a:prstGeom>
        </p:spPr>
      </p:pic>
    </p:spTree>
    <p:extLst>
      <p:ext uri="{BB962C8B-B14F-4D97-AF65-F5344CB8AC3E}">
        <p14:creationId xmlns:p14="http://schemas.microsoft.com/office/powerpoint/2010/main" val="1370182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BC211-7E61-4E9B-B5AB-88F53530CF05}"/>
              </a:ext>
            </a:extLst>
          </p:cNvPr>
          <p:cNvSpPr>
            <a:spLocks noGrp="1"/>
          </p:cNvSpPr>
          <p:nvPr>
            <p:ph type="title"/>
          </p:nvPr>
        </p:nvSpPr>
        <p:spPr/>
        <p:txBody>
          <a:bodyPr/>
          <a:lstStyle/>
          <a:p>
            <a:r>
              <a:rPr lang="en-US" dirty="0"/>
              <a:t>5. Remote Login &amp; Working</a:t>
            </a:r>
            <a:endParaRPr lang="en-IN" dirty="0"/>
          </a:p>
        </p:txBody>
      </p:sp>
      <p:pic>
        <p:nvPicPr>
          <p:cNvPr id="4" name="Picture 3">
            <a:extLst>
              <a:ext uri="{FF2B5EF4-FFF2-40B4-BE49-F238E27FC236}">
                <a16:creationId xmlns:a16="http://schemas.microsoft.com/office/drawing/2014/main" id="{E37A0B3F-5033-4BAC-A786-C09A0C5D3F96}"/>
              </a:ext>
            </a:extLst>
          </p:cNvPr>
          <p:cNvPicPr>
            <a:picLocks noChangeAspect="1"/>
          </p:cNvPicPr>
          <p:nvPr/>
        </p:nvPicPr>
        <p:blipFill>
          <a:blip r:embed="rId2"/>
          <a:stretch>
            <a:fillRect/>
          </a:stretch>
        </p:blipFill>
        <p:spPr>
          <a:xfrm>
            <a:off x="2728912" y="2605087"/>
            <a:ext cx="6734175" cy="1647825"/>
          </a:xfrm>
          <a:prstGeom prst="rect">
            <a:avLst/>
          </a:prstGeom>
        </p:spPr>
      </p:pic>
    </p:spTree>
    <p:extLst>
      <p:ext uri="{BB962C8B-B14F-4D97-AF65-F5344CB8AC3E}">
        <p14:creationId xmlns:p14="http://schemas.microsoft.com/office/powerpoint/2010/main" val="1905555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92A2-EDC3-4FBF-B198-5501512B20F7}"/>
              </a:ext>
            </a:extLst>
          </p:cNvPr>
          <p:cNvSpPr>
            <a:spLocks noGrp="1"/>
          </p:cNvSpPr>
          <p:nvPr>
            <p:ph type="title"/>
          </p:nvPr>
        </p:nvSpPr>
        <p:spPr/>
        <p:txBody>
          <a:bodyPr/>
          <a:lstStyle/>
          <a:p>
            <a:r>
              <a:rPr lang="en-US" dirty="0"/>
              <a:t>Tally Reports in Browser</a:t>
            </a:r>
            <a:endParaRPr lang="en-IN" dirty="0"/>
          </a:p>
        </p:txBody>
      </p:sp>
    </p:spTree>
    <p:extLst>
      <p:ext uri="{BB962C8B-B14F-4D97-AF65-F5344CB8AC3E}">
        <p14:creationId xmlns:p14="http://schemas.microsoft.com/office/powerpoint/2010/main" val="209254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204B-822F-4F66-AA64-248DB1394A0C}"/>
              </a:ext>
            </a:extLst>
          </p:cNvPr>
          <p:cNvSpPr>
            <a:spLocks noGrp="1"/>
          </p:cNvSpPr>
          <p:nvPr>
            <p:ph type="title"/>
          </p:nvPr>
        </p:nvSpPr>
        <p:spPr/>
        <p:txBody>
          <a:bodyPr/>
          <a:lstStyle/>
          <a:p>
            <a:r>
              <a:rPr lang="en-US" dirty="0"/>
              <a:t>1. Enabling Company Level</a:t>
            </a:r>
            <a:endParaRPr lang="en-IN" dirty="0"/>
          </a:p>
        </p:txBody>
      </p:sp>
      <p:pic>
        <p:nvPicPr>
          <p:cNvPr id="4" name="Picture 3">
            <a:extLst>
              <a:ext uri="{FF2B5EF4-FFF2-40B4-BE49-F238E27FC236}">
                <a16:creationId xmlns:a16="http://schemas.microsoft.com/office/drawing/2014/main" id="{8C35F4FF-B2D7-4ED2-A455-FA087B6298D1}"/>
              </a:ext>
            </a:extLst>
          </p:cNvPr>
          <p:cNvPicPr>
            <a:picLocks noChangeAspect="1"/>
          </p:cNvPicPr>
          <p:nvPr/>
        </p:nvPicPr>
        <p:blipFill>
          <a:blip r:embed="rId2"/>
          <a:stretch>
            <a:fillRect/>
          </a:stretch>
        </p:blipFill>
        <p:spPr>
          <a:xfrm>
            <a:off x="581026" y="1869757"/>
            <a:ext cx="3826588" cy="1698503"/>
          </a:xfrm>
          <a:prstGeom prst="rect">
            <a:avLst/>
          </a:prstGeom>
        </p:spPr>
      </p:pic>
      <p:pic>
        <p:nvPicPr>
          <p:cNvPr id="5" name="Picture 4">
            <a:extLst>
              <a:ext uri="{FF2B5EF4-FFF2-40B4-BE49-F238E27FC236}">
                <a16:creationId xmlns:a16="http://schemas.microsoft.com/office/drawing/2014/main" id="{B87DA681-5E7E-4488-8FFB-64ED8233B27A}"/>
              </a:ext>
            </a:extLst>
          </p:cNvPr>
          <p:cNvPicPr>
            <a:picLocks noChangeAspect="1"/>
          </p:cNvPicPr>
          <p:nvPr/>
        </p:nvPicPr>
        <p:blipFill>
          <a:blip r:embed="rId3"/>
          <a:stretch>
            <a:fillRect/>
          </a:stretch>
        </p:blipFill>
        <p:spPr>
          <a:xfrm>
            <a:off x="4838332" y="1869757"/>
            <a:ext cx="4873529" cy="2857660"/>
          </a:xfrm>
          <a:prstGeom prst="rect">
            <a:avLst/>
          </a:prstGeom>
        </p:spPr>
      </p:pic>
    </p:spTree>
    <p:extLst>
      <p:ext uri="{BB962C8B-B14F-4D97-AF65-F5344CB8AC3E}">
        <p14:creationId xmlns:p14="http://schemas.microsoft.com/office/powerpoint/2010/main" val="4072738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C9EB88F-B54A-44D9-8B96-247720F6DA60}"/>
              </a:ext>
            </a:extLst>
          </p:cNvPr>
          <p:cNvSpPr>
            <a:spLocks noGrp="1"/>
          </p:cNvSpPr>
          <p:nvPr>
            <p:ph type="subTitle" idx="4294967295"/>
          </p:nvPr>
        </p:nvSpPr>
        <p:spPr>
          <a:xfrm>
            <a:off x="235518" y="2687330"/>
            <a:ext cx="7912393" cy="844550"/>
          </a:xfrm>
        </p:spPr>
        <p:txBody>
          <a:bodyPr lIns="91440" tIns="45720" rIns="91440" bIns="45720" anchor="t"/>
          <a:lstStyle/>
          <a:p>
            <a:pPr marL="0" indent="0" algn="ctr">
              <a:buNone/>
            </a:pPr>
            <a:r>
              <a:rPr lang="en-US" sz="2400" dirty="0">
                <a:latin typeface="Segoe UI Semilight"/>
                <a:cs typeface="Segoe UI Semilight"/>
              </a:rPr>
              <a:t> </a:t>
            </a:r>
            <a:r>
              <a:rPr lang="en-US" sz="3200" dirty="0">
                <a:latin typeface="Segoe UI Semilight"/>
                <a:cs typeface="Segoe UI Semilight"/>
              </a:rPr>
              <a:t>Get Familiar with TallyPrime Release 2.1</a:t>
            </a:r>
          </a:p>
          <a:p>
            <a:pPr marL="0" indent="0" algn="ctr">
              <a:buNone/>
            </a:pPr>
            <a:endParaRPr lang="en-US" sz="3200" b="1" i="1" u="sng" dirty="0">
              <a:latin typeface="Segoe UI Semilight"/>
              <a:cs typeface="Segoe UI Semilight"/>
            </a:endParaRPr>
          </a:p>
        </p:txBody>
      </p:sp>
      <p:pic>
        <p:nvPicPr>
          <p:cNvPr id="4" name="Graphic 3" descr="Connections outline">
            <a:extLst>
              <a:ext uri="{FF2B5EF4-FFF2-40B4-BE49-F238E27FC236}">
                <a16:creationId xmlns:a16="http://schemas.microsoft.com/office/drawing/2014/main" id="{BB793309-3295-4DE3-BC34-39B4466C82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2132" y="1234012"/>
            <a:ext cx="844550" cy="844550"/>
          </a:xfrm>
          <a:prstGeom prst="rect">
            <a:avLst/>
          </a:prstGeom>
        </p:spPr>
      </p:pic>
      <p:pic>
        <p:nvPicPr>
          <p:cNvPr id="3" name="Graphic 2" descr="Open book outline">
            <a:extLst>
              <a:ext uri="{FF2B5EF4-FFF2-40B4-BE49-F238E27FC236}">
                <a16:creationId xmlns:a16="http://schemas.microsoft.com/office/drawing/2014/main" id="{4B60605C-7DD4-472B-BD75-29B76FD95E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9392" y="4138797"/>
            <a:ext cx="784646" cy="784646"/>
          </a:xfrm>
          <a:prstGeom prst="rect">
            <a:avLst/>
          </a:prstGeom>
        </p:spPr>
      </p:pic>
      <p:pic>
        <p:nvPicPr>
          <p:cNvPr id="7" name="Graphic 6" descr="Magnifying glass outline">
            <a:extLst>
              <a:ext uri="{FF2B5EF4-FFF2-40B4-BE49-F238E27FC236}">
                <a16:creationId xmlns:a16="http://schemas.microsoft.com/office/drawing/2014/main" id="{52F4E7B4-EF58-4FAD-ABFA-9C5C8409C37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7714809">
            <a:off x="4271816" y="4118176"/>
            <a:ext cx="619180" cy="619180"/>
          </a:xfrm>
          <a:prstGeom prst="rect">
            <a:avLst/>
          </a:prstGeom>
        </p:spPr>
      </p:pic>
    </p:spTree>
    <p:extLst>
      <p:ext uri="{BB962C8B-B14F-4D97-AF65-F5344CB8AC3E}">
        <p14:creationId xmlns:p14="http://schemas.microsoft.com/office/powerpoint/2010/main" val="7394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630AB-EBA4-4F02-9A71-886AA40DC60F}"/>
              </a:ext>
            </a:extLst>
          </p:cNvPr>
          <p:cNvSpPr>
            <a:spLocks noGrp="1"/>
          </p:cNvSpPr>
          <p:nvPr>
            <p:ph type="title"/>
          </p:nvPr>
        </p:nvSpPr>
        <p:spPr/>
        <p:txBody>
          <a:bodyPr/>
          <a:lstStyle/>
          <a:p>
            <a:r>
              <a:rPr lang="en-US" dirty="0"/>
              <a:t>1. Enabling – F11 -&gt; Online Access -&gt;”Yes”</a:t>
            </a:r>
            <a:endParaRPr lang="en-IN" dirty="0"/>
          </a:p>
        </p:txBody>
      </p:sp>
      <p:pic>
        <p:nvPicPr>
          <p:cNvPr id="4" name="Picture 3">
            <a:extLst>
              <a:ext uri="{FF2B5EF4-FFF2-40B4-BE49-F238E27FC236}">
                <a16:creationId xmlns:a16="http://schemas.microsoft.com/office/drawing/2014/main" id="{2E61C6A9-B5CD-4792-AD37-2F7FC8CAC981}"/>
              </a:ext>
            </a:extLst>
          </p:cNvPr>
          <p:cNvPicPr>
            <a:picLocks noChangeAspect="1"/>
          </p:cNvPicPr>
          <p:nvPr/>
        </p:nvPicPr>
        <p:blipFill>
          <a:blip r:embed="rId2"/>
          <a:stretch>
            <a:fillRect/>
          </a:stretch>
        </p:blipFill>
        <p:spPr>
          <a:xfrm>
            <a:off x="732013" y="2087447"/>
            <a:ext cx="2539507" cy="3695100"/>
          </a:xfrm>
          <a:prstGeom prst="rect">
            <a:avLst/>
          </a:prstGeom>
        </p:spPr>
      </p:pic>
      <p:pic>
        <p:nvPicPr>
          <p:cNvPr id="5" name="Picture 4">
            <a:extLst>
              <a:ext uri="{FF2B5EF4-FFF2-40B4-BE49-F238E27FC236}">
                <a16:creationId xmlns:a16="http://schemas.microsoft.com/office/drawing/2014/main" id="{8D28FD75-8466-48A7-B568-5BF9EEE65473}"/>
              </a:ext>
            </a:extLst>
          </p:cNvPr>
          <p:cNvPicPr>
            <a:picLocks noChangeAspect="1"/>
          </p:cNvPicPr>
          <p:nvPr/>
        </p:nvPicPr>
        <p:blipFill>
          <a:blip r:embed="rId3"/>
          <a:stretch>
            <a:fillRect/>
          </a:stretch>
        </p:blipFill>
        <p:spPr>
          <a:xfrm>
            <a:off x="3677920" y="2248603"/>
            <a:ext cx="7637244" cy="3695100"/>
          </a:xfrm>
          <a:prstGeom prst="rect">
            <a:avLst/>
          </a:prstGeom>
        </p:spPr>
      </p:pic>
    </p:spTree>
    <p:extLst>
      <p:ext uri="{BB962C8B-B14F-4D97-AF65-F5344CB8AC3E}">
        <p14:creationId xmlns:p14="http://schemas.microsoft.com/office/powerpoint/2010/main" val="964524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736C-18E2-44A6-B6E5-4D08C9F58F6E}"/>
              </a:ext>
            </a:extLst>
          </p:cNvPr>
          <p:cNvSpPr>
            <a:spLocks noGrp="1"/>
          </p:cNvSpPr>
          <p:nvPr>
            <p:ph type="title"/>
          </p:nvPr>
        </p:nvSpPr>
        <p:spPr/>
        <p:txBody>
          <a:bodyPr/>
          <a:lstStyle/>
          <a:p>
            <a:r>
              <a:rPr lang="en-US" dirty="0"/>
              <a:t>2. User Access</a:t>
            </a:r>
            <a:endParaRPr lang="en-IN" dirty="0"/>
          </a:p>
        </p:txBody>
      </p:sp>
      <p:pic>
        <p:nvPicPr>
          <p:cNvPr id="4" name="Picture 3">
            <a:extLst>
              <a:ext uri="{FF2B5EF4-FFF2-40B4-BE49-F238E27FC236}">
                <a16:creationId xmlns:a16="http://schemas.microsoft.com/office/drawing/2014/main" id="{8DDFF4FA-2A48-45C4-BED4-6D48E40B6C4E}"/>
              </a:ext>
            </a:extLst>
          </p:cNvPr>
          <p:cNvPicPr>
            <a:picLocks noChangeAspect="1"/>
          </p:cNvPicPr>
          <p:nvPr/>
        </p:nvPicPr>
        <p:blipFill>
          <a:blip r:embed="rId2"/>
          <a:stretch>
            <a:fillRect/>
          </a:stretch>
        </p:blipFill>
        <p:spPr>
          <a:xfrm>
            <a:off x="819916" y="1972637"/>
            <a:ext cx="3063715" cy="4554030"/>
          </a:xfrm>
          <a:prstGeom prst="rect">
            <a:avLst/>
          </a:prstGeom>
        </p:spPr>
      </p:pic>
      <p:pic>
        <p:nvPicPr>
          <p:cNvPr id="5" name="Picture 4">
            <a:extLst>
              <a:ext uri="{FF2B5EF4-FFF2-40B4-BE49-F238E27FC236}">
                <a16:creationId xmlns:a16="http://schemas.microsoft.com/office/drawing/2014/main" id="{DE46C1DD-F30A-48BD-951C-67124E0ECE88}"/>
              </a:ext>
            </a:extLst>
          </p:cNvPr>
          <p:cNvPicPr>
            <a:picLocks noChangeAspect="1"/>
          </p:cNvPicPr>
          <p:nvPr/>
        </p:nvPicPr>
        <p:blipFill>
          <a:blip r:embed="rId3"/>
          <a:stretch>
            <a:fillRect/>
          </a:stretch>
        </p:blipFill>
        <p:spPr>
          <a:xfrm>
            <a:off x="4139465" y="2088251"/>
            <a:ext cx="7232619" cy="3450700"/>
          </a:xfrm>
          <a:prstGeom prst="rect">
            <a:avLst/>
          </a:prstGeom>
        </p:spPr>
      </p:pic>
    </p:spTree>
    <p:extLst>
      <p:ext uri="{BB962C8B-B14F-4D97-AF65-F5344CB8AC3E}">
        <p14:creationId xmlns:p14="http://schemas.microsoft.com/office/powerpoint/2010/main" val="2322231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D516-9CDF-45AE-AC9B-7E9A56E3261B}"/>
              </a:ext>
            </a:extLst>
          </p:cNvPr>
          <p:cNvSpPr>
            <a:spLocks noGrp="1"/>
          </p:cNvSpPr>
          <p:nvPr>
            <p:ph type="title"/>
          </p:nvPr>
        </p:nvSpPr>
        <p:spPr/>
        <p:txBody>
          <a:bodyPr/>
          <a:lstStyle/>
          <a:p>
            <a:r>
              <a:rPr lang="en-US" dirty="0"/>
              <a:t>3. Connecting the company</a:t>
            </a:r>
            <a:endParaRPr lang="en-IN" dirty="0"/>
          </a:p>
        </p:txBody>
      </p:sp>
      <p:pic>
        <p:nvPicPr>
          <p:cNvPr id="4" name="Picture 3">
            <a:extLst>
              <a:ext uri="{FF2B5EF4-FFF2-40B4-BE49-F238E27FC236}">
                <a16:creationId xmlns:a16="http://schemas.microsoft.com/office/drawing/2014/main" id="{CDAF33A1-0AF9-4A09-A8E2-04DED3F189AE}"/>
              </a:ext>
            </a:extLst>
          </p:cNvPr>
          <p:cNvPicPr>
            <a:picLocks noChangeAspect="1"/>
          </p:cNvPicPr>
          <p:nvPr/>
        </p:nvPicPr>
        <p:blipFill>
          <a:blip r:embed="rId2"/>
          <a:stretch>
            <a:fillRect/>
          </a:stretch>
        </p:blipFill>
        <p:spPr>
          <a:xfrm>
            <a:off x="889139" y="1839075"/>
            <a:ext cx="2399765" cy="4556076"/>
          </a:xfrm>
          <a:prstGeom prst="rect">
            <a:avLst/>
          </a:prstGeom>
        </p:spPr>
      </p:pic>
      <p:pic>
        <p:nvPicPr>
          <p:cNvPr id="5" name="Picture 4">
            <a:extLst>
              <a:ext uri="{FF2B5EF4-FFF2-40B4-BE49-F238E27FC236}">
                <a16:creationId xmlns:a16="http://schemas.microsoft.com/office/drawing/2014/main" id="{2B617D28-1A32-4423-A852-0A4142DFF968}"/>
              </a:ext>
            </a:extLst>
          </p:cNvPr>
          <p:cNvPicPr>
            <a:picLocks noChangeAspect="1"/>
          </p:cNvPicPr>
          <p:nvPr/>
        </p:nvPicPr>
        <p:blipFill>
          <a:blip r:embed="rId3"/>
          <a:stretch>
            <a:fillRect/>
          </a:stretch>
        </p:blipFill>
        <p:spPr>
          <a:xfrm>
            <a:off x="3556736" y="2001596"/>
            <a:ext cx="8177392" cy="2559893"/>
          </a:xfrm>
          <a:prstGeom prst="rect">
            <a:avLst/>
          </a:prstGeom>
        </p:spPr>
      </p:pic>
    </p:spTree>
    <p:extLst>
      <p:ext uri="{BB962C8B-B14F-4D97-AF65-F5344CB8AC3E}">
        <p14:creationId xmlns:p14="http://schemas.microsoft.com/office/powerpoint/2010/main" val="1174743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90CA-67A5-4C31-8CDC-844E12ECEC69}"/>
              </a:ext>
            </a:extLst>
          </p:cNvPr>
          <p:cNvSpPr>
            <a:spLocks noGrp="1"/>
          </p:cNvSpPr>
          <p:nvPr>
            <p:ph type="title"/>
          </p:nvPr>
        </p:nvSpPr>
        <p:spPr/>
        <p:txBody>
          <a:bodyPr/>
          <a:lstStyle/>
          <a:p>
            <a:r>
              <a:rPr lang="en-US" dirty="0"/>
              <a:t>Internet Login</a:t>
            </a:r>
            <a:endParaRPr lang="en-IN" dirty="0"/>
          </a:p>
        </p:txBody>
      </p:sp>
      <p:pic>
        <p:nvPicPr>
          <p:cNvPr id="4" name="Picture 3">
            <a:extLst>
              <a:ext uri="{FF2B5EF4-FFF2-40B4-BE49-F238E27FC236}">
                <a16:creationId xmlns:a16="http://schemas.microsoft.com/office/drawing/2014/main" id="{6E9F3BB2-FAA4-425C-BED6-1FFC593B2AC2}"/>
              </a:ext>
            </a:extLst>
          </p:cNvPr>
          <p:cNvPicPr>
            <a:picLocks noChangeAspect="1"/>
          </p:cNvPicPr>
          <p:nvPr/>
        </p:nvPicPr>
        <p:blipFill>
          <a:blip r:embed="rId2"/>
          <a:stretch>
            <a:fillRect/>
          </a:stretch>
        </p:blipFill>
        <p:spPr>
          <a:xfrm>
            <a:off x="603250" y="2048770"/>
            <a:ext cx="5269230" cy="4042149"/>
          </a:xfrm>
          <a:prstGeom prst="rect">
            <a:avLst/>
          </a:prstGeom>
        </p:spPr>
      </p:pic>
      <p:pic>
        <p:nvPicPr>
          <p:cNvPr id="5" name="Picture 4">
            <a:extLst>
              <a:ext uri="{FF2B5EF4-FFF2-40B4-BE49-F238E27FC236}">
                <a16:creationId xmlns:a16="http://schemas.microsoft.com/office/drawing/2014/main" id="{5D2264EB-D9A3-4B71-AE35-33532B9DEF0C}"/>
              </a:ext>
            </a:extLst>
          </p:cNvPr>
          <p:cNvPicPr>
            <a:picLocks noChangeAspect="1"/>
          </p:cNvPicPr>
          <p:nvPr/>
        </p:nvPicPr>
        <p:blipFill>
          <a:blip r:embed="rId3"/>
          <a:stretch>
            <a:fillRect/>
          </a:stretch>
        </p:blipFill>
        <p:spPr>
          <a:xfrm>
            <a:off x="3622090" y="4850645"/>
            <a:ext cx="7630160" cy="1213768"/>
          </a:xfrm>
          <a:prstGeom prst="rect">
            <a:avLst/>
          </a:prstGeom>
        </p:spPr>
      </p:pic>
    </p:spTree>
    <p:extLst>
      <p:ext uri="{BB962C8B-B14F-4D97-AF65-F5344CB8AC3E}">
        <p14:creationId xmlns:p14="http://schemas.microsoft.com/office/powerpoint/2010/main" val="1586746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5050-ABB1-4602-8F05-CF111881296E}"/>
              </a:ext>
            </a:extLst>
          </p:cNvPr>
          <p:cNvSpPr>
            <a:spLocks noGrp="1"/>
          </p:cNvSpPr>
          <p:nvPr>
            <p:ph type="title"/>
          </p:nvPr>
        </p:nvSpPr>
        <p:spPr>
          <a:xfrm>
            <a:off x="537142" y="733691"/>
            <a:ext cx="1621267" cy="823912"/>
          </a:xfrm>
        </p:spPr>
        <p:txBody>
          <a:bodyPr>
            <a:normAutofit/>
          </a:bodyPr>
          <a:lstStyle/>
          <a:p>
            <a:r>
              <a:rPr lang="en-US" sz="3600" b="1" dirty="0" err="1">
                <a:solidFill>
                  <a:schemeClr val="accent4">
                    <a:lumMod val="60000"/>
                    <a:lumOff val="40000"/>
                  </a:schemeClr>
                </a:solidFill>
              </a:rPr>
              <a:t>TRiB</a:t>
            </a:r>
            <a:endParaRPr lang="en-US" sz="3600" b="1" dirty="0"/>
          </a:p>
        </p:txBody>
      </p:sp>
      <p:sp>
        <p:nvSpPr>
          <p:cNvPr id="12" name="Text Placeholder 3">
            <a:extLst>
              <a:ext uri="{FF2B5EF4-FFF2-40B4-BE49-F238E27FC236}">
                <a16:creationId xmlns:a16="http://schemas.microsoft.com/office/drawing/2014/main" id="{7EC5E640-4ED5-4E4C-A4C7-2F977DE69915}"/>
              </a:ext>
            </a:extLst>
          </p:cNvPr>
          <p:cNvSpPr txBox="1">
            <a:spLocks/>
          </p:cNvSpPr>
          <p:nvPr/>
        </p:nvSpPr>
        <p:spPr>
          <a:xfrm>
            <a:off x="359933" y="1671873"/>
            <a:ext cx="3306910"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Design</a:t>
            </a:r>
          </a:p>
        </p:txBody>
      </p:sp>
      <p:sp>
        <p:nvSpPr>
          <p:cNvPr id="13" name="Content Placeholder 9">
            <a:extLst>
              <a:ext uri="{FF2B5EF4-FFF2-40B4-BE49-F238E27FC236}">
                <a16:creationId xmlns:a16="http://schemas.microsoft.com/office/drawing/2014/main" id="{18268096-F169-4451-9238-68C5861BAB63}"/>
              </a:ext>
            </a:extLst>
          </p:cNvPr>
          <p:cNvSpPr txBox="1">
            <a:spLocks/>
          </p:cNvSpPr>
          <p:nvPr/>
        </p:nvSpPr>
        <p:spPr>
          <a:xfrm>
            <a:off x="3923414" y="2379540"/>
            <a:ext cx="4601745" cy="30430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TallyPrime needs to be open</a:t>
            </a:r>
          </a:p>
          <a:p>
            <a:endParaRPr lang="en-US" sz="2000" dirty="0"/>
          </a:p>
          <a:p>
            <a:r>
              <a:rPr lang="en-US" sz="2000" dirty="0"/>
              <a:t>Company needs to be connected</a:t>
            </a:r>
          </a:p>
          <a:p>
            <a:endParaRPr lang="en-US" sz="2000" dirty="0"/>
          </a:p>
          <a:p>
            <a:r>
              <a:rPr lang="en-US" sz="2000" dirty="0"/>
              <a:t>User ID needs to be added in Tally data</a:t>
            </a:r>
          </a:p>
          <a:p>
            <a:endParaRPr lang="en-US" sz="2000" dirty="0"/>
          </a:p>
          <a:p>
            <a:r>
              <a:rPr lang="en-US" sz="2000" dirty="0"/>
              <a:t>Your data – Your Control </a:t>
            </a:r>
          </a:p>
        </p:txBody>
      </p:sp>
      <p:sp>
        <p:nvSpPr>
          <p:cNvPr id="14" name="Text Placeholder 7">
            <a:extLst>
              <a:ext uri="{FF2B5EF4-FFF2-40B4-BE49-F238E27FC236}">
                <a16:creationId xmlns:a16="http://schemas.microsoft.com/office/drawing/2014/main" id="{A3142BA0-1D2F-4E87-9E40-2D6FB7CC0CDA}"/>
              </a:ext>
            </a:extLst>
          </p:cNvPr>
          <p:cNvSpPr txBox="1">
            <a:spLocks/>
          </p:cNvSpPr>
          <p:nvPr/>
        </p:nvSpPr>
        <p:spPr>
          <a:xfrm>
            <a:off x="3838353" y="1775637"/>
            <a:ext cx="2371061" cy="5112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Security</a:t>
            </a:r>
          </a:p>
        </p:txBody>
      </p:sp>
      <p:sp>
        <p:nvSpPr>
          <p:cNvPr id="15" name="Content Placeholder 2">
            <a:extLst>
              <a:ext uri="{FF2B5EF4-FFF2-40B4-BE49-F238E27FC236}">
                <a16:creationId xmlns:a16="http://schemas.microsoft.com/office/drawing/2014/main" id="{F4D7406D-B55A-42F5-ACAE-142EA1982541}"/>
              </a:ext>
            </a:extLst>
          </p:cNvPr>
          <p:cNvSpPr txBox="1">
            <a:spLocks/>
          </p:cNvSpPr>
          <p:nvPr/>
        </p:nvSpPr>
        <p:spPr>
          <a:xfrm>
            <a:off x="359933" y="2286909"/>
            <a:ext cx="3563481" cy="368458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Mobile responsive design</a:t>
            </a:r>
          </a:p>
          <a:p>
            <a:endParaRPr lang="en-US" sz="2000" dirty="0"/>
          </a:p>
          <a:p>
            <a:r>
              <a:rPr lang="en-US" sz="2000" dirty="0"/>
              <a:t>Horizontal / Vertical</a:t>
            </a:r>
          </a:p>
          <a:p>
            <a:endParaRPr lang="en-US" sz="2000" dirty="0"/>
          </a:p>
          <a:p>
            <a:r>
              <a:rPr lang="en-US" sz="2000" dirty="0"/>
              <a:t>Scale factor</a:t>
            </a:r>
          </a:p>
          <a:p>
            <a:endParaRPr lang="en-US" sz="2000" dirty="0"/>
          </a:p>
          <a:p>
            <a:r>
              <a:rPr lang="en-US" sz="2000" dirty="0"/>
              <a:t>Show Details</a:t>
            </a:r>
          </a:p>
          <a:p>
            <a:endParaRPr lang="en-US" sz="2000" dirty="0"/>
          </a:p>
          <a:p>
            <a:r>
              <a:rPr lang="en-US" sz="2000" dirty="0"/>
              <a:t>Change of date / period</a:t>
            </a:r>
          </a:p>
          <a:p>
            <a:endParaRPr lang="en-US" sz="2000" dirty="0"/>
          </a:p>
          <a:p>
            <a:r>
              <a:rPr lang="en-US" sz="2000" dirty="0"/>
              <a:t>Most of Tally reports available</a:t>
            </a:r>
          </a:p>
          <a:p>
            <a:endParaRPr lang="en-US" sz="2000" dirty="0"/>
          </a:p>
        </p:txBody>
      </p:sp>
    </p:spTree>
    <p:extLst>
      <p:ext uri="{BB962C8B-B14F-4D97-AF65-F5344CB8AC3E}">
        <p14:creationId xmlns:p14="http://schemas.microsoft.com/office/powerpoint/2010/main" val="385542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C77E-5743-4A50-BA29-CBFE65D7C196}"/>
              </a:ext>
            </a:extLst>
          </p:cNvPr>
          <p:cNvSpPr>
            <a:spLocks noGrp="1"/>
          </p:cNvSpPr>
          <p:nvPr>
            <p:ph type="title"/>
          </p:nvPr>
        </p:nvSpPr>
        <p:spPr/>
        <p:txBody>
          <a:bodyPr/>
          <a:lstStyle/>
          <a:p>
            <a:r>
              <a:rPr lang="en-US" dirty="0"/>
              <a:t>Accessing the reports</a:t>
            </a:r>
            <a:endParaRPr lang="en-IN" dirty="0"/>
          </a:p>
        </p:txBody>
      </p:sp>
      <p:pic>
        <p:nvPicPr>
          <p:cNvPr id="4" name="Picture 3">
            <a:extLst>
              <a:ext uri="{FF2B5EF4-FFF2-40B4-BE49-F238E27FC236}">
                <a16:creationId xmlns:a16="http://schemas.microsoft.com/office/drawing/2014/main" id="{66CA72FC-108D-4355-85C6-573E7C0AC1C3}"/>
              </a:ext>
            </a:extLst>
          </p:cNvPr>
          <p:cNvPicPr>
            <a:picLocks noChangeAspect="1"/>
          </p:cNvPicPr>
          <p:nvPr/>
        </p:nvPicPr>
        <p:blipFill>
          <a:blip r:embed="rId2"/>
          <a:stretch>
            <a:fillRect/>
          </a:stretch>
        </p:blipFill>
        <p:spPr>
          <a:xfrm>
            <a:off x="452070" y="1785162"/>
            <a:ext cx="5195570" cy="4409898"/>
          </a:xfrm>
          <a:prstGeom prst="rect">
            <a:avLst/>
          </a:prstGeom>
        </p:spPr>
      </p:pic>
      <p:pic>
        <p:nvPicPr>
          <p:cNvPr id="5" name="Picture 4">
            <a:extLst>
              <a:ext uri="{FF2B5EF4-FFF2-40B4-BE49-F238E27FC236}">
                <a16:creationId xmlns:a16="http://schemas.microsoft.com/office/drawing/2014/main" id="{A5CAD4C8-0B79-4514-9094-3E9BCD6594AB}"/>
              </a:ext>
            </a:extLst>
          </p:cNvPr>
          <p:cNvPicPr>
            <a:picLocks noChangeAspect="1"/>
          </p:cNvPicPr>
          <p:nvPr/>
        </p:nvPicPr>
        <p:blipFill>
          <a:blip r:embed="rId3"/>
          <a:stretch>
            <a:fillRect/>
          </a:stretch>
        </p:blipFill>
        <p:spPr>
          <a:xfrm>
            <a:off x="5757042" y="1866442"/>
            <a:ext cx="6096000" cy="2528816"/>
          </a:xfrm>
          <a:prstGeom prst="rect">
            <a:avLst/>
          </a:prstGeom>
        </p:spPr>
      </p:pic>
    </p:spTree>
    <p:extLst>
      <p:ext uri="{BB962C8B-B14F-4D97-AF65-F5344CB8AC3E}">
        <p14:creationId xmlns:p14="http://schemas.microsoft.com/office/powerpoint/2010/main" val="1495258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EF3D7-52EF-4CF8-996E-F58A87253EEA}"/>
              </a:ext>
            </a:extLst>
          </p:cNvPr>
          <p:cNvSpPr>
            <a:spLocks noGrp="1"/>
          </p:cNvSpPr>
          <p:nvPr>
            <p:ph type="title"/>
          </p:nvPr>
        </p:nvSpPr>
        <p:spPr/>
        <p:txBody>
          <a:bodyPr/>
          <a:lstStyle/>
          <a:p>
            <a:r>
              <a:rPr lang="en-IN" dirty="0"/>
              <a:t>Tally Paperless Audit</a:t>
            </a:r>
          </a:p>
        </p:txBody>
      </p:sp>
    </p:spTree>
    <p:extLst>
      <p:ext uri="{BB962C8B-B14F-4D97-AF65-F5344CB8AC3E}">
        <p14:creationId xmlns:p14="http://schemas.microsoft.com/office/powerpoint/2010/main" val="3359678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A5BC1C-80B9-4AF0-97E6-0DC35456A51D}"/>
              </a:ext>
            </a:extLst>
          </p:cNvPr>
          <p:cNvSpPr txBox="1">
            <a:spLocks/>
          </p:cNvSpPr>
          <p:nvPr/>
        </p:nvSpPr>
        <p:spPr>
          <a:xfrm>
            <a:off x="555893" y="882393"/>
            <a:ext cx="10987348" cy="548999"/>
          </a:xfrm>
          <a:prstGeom prst="rect">
            <a:avLst/>
          </a:prstGeom>
        </p:spPr>
        <p:txBody>
          <a:bodyPr>
            <a:normAutofit/>
          </a:bodyPr>
          <a:lstStyle>
            <a:lvl1pPr algn="l" defTabSz="914400" rtl="0" eaLnBrk="1" latinLnBrk="0" hangingPunct="1">
              <a:lnSpc>
                <a:spcPct val="90000"/>
              </a:lnSpc>
              <a:spcBef>
                <a:spcPct val="0"/>
              </a:spcBef>
              <a:buNone/>
              <a:defRPr sz="3000" kern="1200">
                <a:solidFill>
                  <a:schemeClr val="bg1">
                    <a:lumMod val="50000"/>
                  </a:schemeClr>
                </a:solidFill>
                <a:latin typeface="Arial" panose="020B0604020202020204" pitchFamily="34" charset="0"/>
                <a:ea typeface="+mj-ea"/>
                <a:cs typeface="Arial" panose="020B0604020202020204" pitchFamily="34" charset="0"/>
              </a:defRPr>
            </a:lvl1pPr>
          </a:lstStyle>
          <a:p>
            <a:r>
              <a:rPr lang="en-IN" sz="3100"/>
              <a:t>Step 1: User Management</a:t>
            </a:r>
          </a:p>
        </p:txBody>
      </p:sp>
      <p:pic>
        <p:nvPicPr>
          <p:cNvPr id="5" name="Picture 2" descr="Account, avatar, client, contact, customer, human, manager, member ...">
            <a:extLst>
              <a:ext uri="{FF2B5EF4-FFF2-40B4-BE49-F238E27FC236}">
                <a16:creationId xmlns:a16="http://schemas.microsoft.com/office/drawing/2014/main" id="{28AE1E49-70DF-446E-99A5-35E3281DEE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62583" y="1844744"/>
            <a:ext cx="4550112" cy="4550112"/>
          </a:xfrm>
          <a:prstGeom prst="rect">
            <a:avLst/>
          </a:prstGeom>
          <a:solidFill>
            <a:srgbClr val="FFFFFF"/>
          </a:solidFill>
        </p:spPr>
      </p:pic>
    </p:spTree>
    <p:extLst>
      <p:ext uri="{BB962C8B-B14F-4D97-AF65-F5344CB8AC3E}">
        <p14:creationId xmlns:p14="http://schemas.microsoft.com/office/powerpoint/2010/main" val="498811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586F1BB-9C62-4563-9FFB-36F7320D3333}"/>
              </a:ext>
            </a:extLst>
          </p:cNvPr>
          <p:cNvSpPr>
            <a:spLocks noGrp="1"/>
          </p:cNvSpPr>
          <p:nvPr>
            <p:ph type="title"/>
          </p:nvPr>
        </p:nvSpPr>
        <p:spPr>
          <a:xfrm>
            <a:off x="555893" y="882393"/>
            <a:ext cx="10987348" cy="548999"/>
          </a:xfrm>
        </p:spPr>
        <p:txBody>
          <a:bodyPr/>
          <a:lstStyle/>
          <a:p>
            <a:r>
              <a:rPr lang="en-IN" dirty="0"/>
              <a:t>Creating Different User Types</a:t>
            </a:r>
          </a:p>
        </p:txBody>
      </p:sp>
      <p:sp>
        <p:nvSpPr>
          <p:cNvPr id="5" name="TextBox 4">
            <a:extLst>
              <a:ext uri="{FF2B5EF4-FFF2-40B4-BE49-F238E27FC236}">
                <a16:creationId xmlns:a16="http://schemas.microsoft.com/office/drawing/2014/main" id="{A020734E-AD07-43D2-A384-18D773D2F0E7}"/>
              </a:ext>
            </a:extLst>
          </p:cNvPr>
          <p:cNvSpPr txBox="1"/>
          <p:nvPr/>
        </p:nvSpPr>
        <p:spPr>
          <a:xfrm>
            <a:off x="555893" y="5790941"/>
            <a:ext cx="6817360" cy="369332"/>
          </a:xfrm>
          <a:prstGeom prst="rect">
            <a:avLst/>
          </a:prstGeom>
          <a:noFill/>
        </p:spPr>
        <p:txBody>
          <a:bodyPr wrap="square" rtlCol="0">
            <a:spAutoFit/>
          </a:bodyPr>
          <a:lstStyle/>
          <a:p>
            <a:r>
              <a:rPr lang="en-US" dirty="0"/>
              <a:t>Top Menu -&gt;Company-&gt; User roles</a:t>
            </a:r>
            <a:endParaRPr lang="en-IN" dirty="0"/>
          </a:p>
        </p:txBody>
      </p:sp>
      <p:pic>
        <p:nvPicPr>
          <p:cNvPr id="6" name="Picture 5">
            <a:extLst>
              <a:ext uri="{FF2B5EF4-FFF2-40B4-BE49-F238E27FC236}">
                <a16:creationId xmlns:a16="http://schemas.microsoft.com/office/drawing/2014/main" id="{D5BA4B57-58E8-4F70-9DBC-466A57C5C997}"/>
              </a:ext>
            </a:extLst>
          </p:cNvPr>
          <p:cNvPicPr>
            <a:picLocks noChangeAspect="1"/>
          </p:cNvPicPr>
          <p:nvPr/>
        </p:nvPicPr>
        <p:blipFill>
          <a:blip r:embed="rId2"/>
          <a:stretch>
            <a:fillRect/>
          </a:stretch>
        </p:blipFill>
        <p:spPr>
          <a:xfrm>
            <a:off x="555893" y="1600200"/>
            <a:ext cx="3638550" cy="3657600"/>
          </a:xfrm>
          <a:prstGeom prst="rect">
            <a:avLst/>
          </a:prstGeom>
        </p:spPr>
      </p:pic>
      <p:pic>
        <p:nvPicPr>
          <p:cNvPr id="7" name="Picture 6">
            <a:extLst>
              <a:ext uri="{FF2B5EF4-FFF2-40B4-BE49-F238E27FC236}">
                <a16:creationId xmlns:a16="http://schemas.microsoft.com/office/drawing/2014/main" id="{3A9CD4D6-C570-4C68-824E-AA54E635B1A3}"/>
              </a:ext>
            </a:extLst>
          </p:cNvPr>
          <p:cNvPicPr>
            <a:picLocks noChangeAspect="1"/>
          </p:cNvPicPr>
          <p:nvPr/>
        </p:nvPicPr>
        <p:blipFill>
          <a:blip r:embed="rId3"/>
          <a:stretch>
            <a:fillRect/>
          </a:stretch>
        </p:blipFill>
        <p:spPr>
          <a:xfrm>
            <a:off x="4320775" y="1600200"/>
            <a:ext cx="3550450" cy="2626360"/>
          </a:xfrm>
          <a:prstGeom prst="rect">
            <a:avLst/>
          </a:prstGeom>
        </p:spPr>
      </p:pic>
      <p:pic>
        <p:nvPicPr>
          <p:cNvPr id="8" name="Picture 7">
            <a:extLst>
              <a:ext uri="{FF2B5EF4-FFF2-40B4-BE49-F238E27FC236}">
                <a16:creationId xmlns:a16="http://schemas.microsoft.com/office/drawing/2014/main" id="{4F8C3E26-D213-4A05-ABCE-22F9B414C26C}"/>
              </a:ext>
            </a:extLst>
          </p:cNvPr>
          <p:cNvPicPr>
            <a:picLocks noChangeAspect="1"/>
          </p:cNvPicPr>
          <p:nvPr/>
        </p:nvPicPr>
        <p:blipFill>
          <a:blip r:embed="rId4"/>
          <a:stretch>
            <a:fillRect/>
          </a:stretch>
        </p:blipFill>
        <p:spPr>
          <a:xfrm>
            <a:off x="8204517" y="1600200"/>
            <a:ext cx="3575671" cy="3147060"/>
          </a:xfrm>
          <a:prstGeom prst="rect">
            <a:avLst/>
          </a:prstGeom>
        </p:spPr>
      </p:pic>
    </p:spTree>
    <p:extLst>
      <p:ext uri="{BB962C8B-B14F-4D97-AF65-F5344CB8AC3E}">
        <p14:creationId xmlns:p14="http://schemas.microsoft.com/office/powerpoint/2010/main" val="3776350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2CC668-681F-4A65-BB26-5AD9845B6746}"/>
              </a:ext>
            </a:extLst>
          </p:cNvPr>
          <p:cNvSpPr>
            <a:spLocks noGrp="1"/>
          </p:cNvSpPr>
          <p:nvPr>
            <p:ph type="title"/>
          </p:nvPr>
        </p:nvSpPr>
        <p:spPr>
          <a:xfrm>
            <a:off x="555893" y="882393"/>
            <a:ext cx="10987348" cy="548999"/>
          </a:xfrm>
        </p:spPr>
        <p:txBody>
          <a:bodyPr/>
          <a:lstStyle/>
          <a:p>
            <a:r>
              <a:rPr lang="en-US" dirty="0"/>
              <a:t>Creating Users</a:t>
            </a:r>
            <a:endParaRPr lang="en-IN" dirty="0"/>
          </a:p>
        </p:txBody>
      </p:sp>
      <p:sp>
        <p:nvSpPr>
          <p:cNvPr id="5" name="TextBox 4">
            <a:extLst>
              <a:ext uri="{FF2B5EF4-FFF2-40B4-BE49-F238E27FC236}">
                <a16:creationId xmlns:a16="http://schemas.microsoft.com/office/drawing/2014/main" id="{5F318193-8A56-43B6-AAE6-C7D61F006D11}"/>
              </a:ext>
            </a:extLst>
          </p:cNvPr>
          <p:cNvSpPr txBox="1"/>
          <p:nvPr/>
        </p:nvSpPr>
        <p:spPr>
          <a:xfrm>
            <a:off x="2997200" y="5241941"/>
            <a:ext cx="6817360" cy="369332"/>
          </a:xfrm>
          <a:prstGeom prst="rect">
            <a:avLst/>
          </a:prstGeom>
          <a:noFill/>
        </p:spPr>
        <p:txBody>
          <a:bodyPr wrap="square" rtlCol="0">
            <a:spAutoFit/>
          </a:bodyPr>
          <a:lstStyle/>
          <a:p>
            <a:r>
              <a:rPr lang="en-US" dirty="0"/>
              <a:t>GOT-&gt;Company Info-&gt;Security Control-&gt;Users &amp; Password</a:t>
            </a:r>
            <a:endParaRPr lang="en-IN" dirty="0"/>
          </a:p>
        </p:txBody>
      </p:sp>
      <p:pic>
        <p:nvPicPr>
          <p:cNvPr id="6" name="Picture 5">
            <a:extLst>
              <a:ext uri="{FF2B5EF4-FFF2-40B4-BE49-F238E27FC236}">
                <a16:creationId xmlns:a16="http://schemas.microsoft.com/office/drawing/2014/main" id="{6166FFE1-CFA6-4807-B701-B115E96B15B3}"/>
              </a:ext>
            </a:extLst>
          </p:cNvPr>
          <p:cNvPicPr>
            <a:picLocks noChangeAspect="1"/>
          </p:cNvPicPr>
          <p:nvPr/>
        </p:nvPicPr>
        <p:blipFill>
          <a:blip r:embed="rId2"/>
          <a:stretch>
            <a:fillRect/>
          </a:stretch>
        </p:blipFill>
        <p:spPr>
          <a:xfrm>
            <a:off x="1206938" y="1539327"/>
            <a:ext cx="9530080" cy="3594679"/>
          </a:xfrm>
          <a:prstGeom prst="rect">
            <a:avLst/>
          </a:prstGeom>
        </p:spPr>
      </p:pic>
    </p:spTree>
    <p:extLst>
      <p:ext uri="{BB962C8B-B14F-4D97-AF65-F5344CB8AC3E}">
        <p14:creationId xmlns:p14="http://schemas.microsoft.com/office/powerpoint/2010/main" val="732867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C4BD91-CCE0-4581-8506-598782A47EE4}"/>
              </a:ext>
            </a:extLst>
          </p:cNvPr>
          <p:cNvSpPr>
            <a:spLocks noGrp="1"/>
          </p:cNvSpPr>
          <p:nvPr>
            <p:ph type="title"/>
          </p:nvPr>
        </p:nvSpPr>
        <p:spPr/>
        <p:txBody>
          <a:bodyPr>
            <a:normAutofit fontScale="90000"/>
          </a:bodyPr>
          <a:lstStyle/>
          <a:p>
            <a:r>
              <a:rPr lang="en-US"/>
              <a:t>Session Objectives</a:t>
            </a:r>
          </a:p>
        </p:txBody>
      </p:sp>
      <p:sp>
        <p:nvSpPr>
          <p:cNvPr id="5" name="Content Placeholder 4">
            <a:extLst>
              <a:ext uri="{FF2B5EF4-FFF2-40B4-BE49-F238E27FC236}">
                <a16:creationId xmlns:a16="http://schemas.microsoft.com/office/drawing/2014/main" id="{CD59BD57-5770-46E8-AF47-5AA9E4527A3A}"/>
              </a:ext>
            </a:extLst>
          </p:cNvPr>
          <p:cNvSpPr>
            <a:spLocks noGrp="1"/>
          </p:cNvSpPr>
          <p:nvPr>
            <p:ph sz="half" idx="1"/>
          </p:nvPr>
        </p:nvSpPr>
        <p:spPr>
          <a:xfrm>
            <a:off x="452068" y="1803126"/>
            <a:ext cx="11152980" cy="3979421"/>
          </a:xfrm>
        </p:spPr>
        <p:txBody>
          <a:bodyPr lIns="91440" tIns="45720" rIns="91440" bIns="45720" anchor="t"/>
          <a:lstStyle/>
          <a:p>
            <a:pPr>
              <a:buFont typeface="Wingdings" panose="05000000000000000000" pitchFamily="2" charset="2"/>
              <a:buChar char="ü"/>
            </a:pPr>
            <a:r>
              <a:rPr lang="en-US" sz="1800" dirty="0">
                <a:solidFill>
                  <a:schemeClr val="tx1">
                    <a:lumMod val="65000"/>
                    <a:lumOff val="35000"/>
                  </a:schemeClr>
                </a:solidFill>
              </a:rPr>
              <a:t>Automated Opening of Company – Auto Login, Menu buttons </a:t>
            </a:r>
            <a:r>
              <a:rPr lang="en-US" sz="1800" dirty="0" err="1">
                <a:solidFill>
                  <a:schemeClr val="tx1">
                    <a:lumMod val="65000"/>
                    <a:lumOff val="35000"/>
                  </a:schemeClr>
                </a:solidFill>
              </a:rPr>
              <a:t>buckated</a:t>
            </a:r>
            <a:r>
              <a:rPr lang="en-US" sz="1800" dirty="0">
                <a:solidFill>
                  <a:schemeClr val="tx1">
                    <a:lumMod val="65000"/>
                    <a:lumOff val="35000"/>
                  </a:schemeClr>
                </a:solidFill>
              </a:rPr>
              <a:t> and flexibility like using File explorer </a:t>
            </a:r>
          </a:p>
          <a:p>
            <a:pPr>
              <a:buFont typeface="Wingdings" panose="05000000000000000000" pitchFamily="2" charset="2"/>
              <a:buChar char="ü"/>
            </a:pPr>
            <a:r>
              <a:rPr lang="en-US" sz="1800" dirty="0">
                <a:solidFill>
                  <a:schemeClr val="tx1">
                    <a:lumMod val="65000"/>
                    <a:lumOff val="35000"/>
                  </a:schemeClr>
                </a:solidFill>
              </a:rPr>
              <a:t> Marked Voucher feature – easing Audit / Statutory compliance</a:t>
            </a:r>
          </a:p>
          <a:p>
            <a:pPr>
              <a:buFont typeface="Wingdings" panose="05000000000000000000" pitchFamily="2" charset="2"/>
              <a:buChar char="ü"/>
            </a:pPr>
            <a:r>
              <a:rPr lang="en-US" sz="1800" dirty="0">
                <a:solidFill>
                  <a:schemeClr val="tx1">
                    <a:lumMod val="65000"/>
                    <a:lumOff val="35000"/>
                  </a:schemeClr>
                </a:solidFill>
              </a:rPr>
              <a:t> Scenario using Reversing Journal</a:t>
            </a:r>
          </a:p>
          <a:p>
            <a:pPr>
              <a:buFont typeface="Wingdings" panose="05000000000000000000" pitchFamily="2" charset="2"/>
              <a:buChar char="ü"/>
            </a:pPr>
            <a:r>
              <a:rPr lang="en-US" sz="1800" dirty="0">
                <a:solidFill>
                  <a:schemeClr val="tx1">
                    <a:lumMod val="65000"/>
                    <a:lumOff val="35000"/>
                  </a:schemeClr>
                </a:solidFill>
              </a:rPr>
              <a:t>Navigate faster with ‘Go To’  and Open Reports menu.</a:t>
            </a:r>
          </a:p>
          <a:p>
            <a:pPr>
              <a:buFont typeface="Wingdings" panose="05000000000000000000" pitchFamily="2" charset="2"/>
              <a:buChar char="ü"/>
            </a:pPr>
            <a:r>
              <a:rPr lang="en-US" sz="1800" dirty="0">
                <a:solidFill>
                  <a:schemeClr val="tx1">
                    <a:lumMod val="65000"/>
                    <a:lumOff val="35000"/>
                  </a:schemeClr>
                </a:solidFill>
              </a:rPr>
              <a:t>Generate reports with required filters instantly with ‘Save View’ and How to delete the Save View Report.</a:t>
            </a:r>
          </a:p>
          <a:p>
            <a:pPr>
              <a:buFont typeface="Wingdings" panose="05000000000000000000" pitchFamily="2" charset="2"/>
              <a:buChar char="ü"/>
            </a:pPr>
            <a:r>
              <a:rPr lang="en-US" sz="1800" dirty="0">
                <a:solidFill>
                  <a:schemeClr val="tx1">
                    <a:lumMod val="65000"/>
                    <a:lumOff val="35000"/>
                  </a:schemeClr>
                </a:solidFill>
              </a:rPr>
              <a:t>Change View and Exception Report on each tally screen.</a:t>
            </a:r>
          </a:p>
          <a:p>
            <a:pPr>
              <a:buFont typeface="Wingdings" panose="05000000000000000000" pitchFamily="2" charset="2"/>
              <a:buChar char="ü"/>
            </a:pPr>
            <a:r>
              <a:rPr lang="en-US" sz="1600" dirty="0">
                <a:solidFill>
                  <a:schemeClr val="tx1">
                    <a:lumMod val="65000"/>
                    <a:lumOff val="35000"/>
                  </a:schemeClr>
                </a:solidFill>
              </a:rPr>
              <a:t> </a:t>
            </a:r>
            <a:r>
              <a:rPr lang="en-US" sz="1800" dirty="0">
                <a:solidFill>
                  <a:schemeClr val="tx1">
                    <a:lumMod val="65000"/>
                    <a:lumOff val="35000"/>
                  </a:schemeClr>
                </a:solidFill>
              </a:rPr>
              <a:t>Faster access to Clients’ data</a:t>
            </a:r>
          </a:p>
          <a:p>
            <a:pPr>
              <a:buFont typeface="Wingdings" panose="05000000000000000000" pitchFamily="2" charset="2"/>
              <a:buChar char="ü"/>
            </a:pPr>
            <a:r>
              <a:rPr lang="en-US" sz="1800" dirty="0">
                <a:solidFill>
                  <a:schemeClr val="tx1">
                    <a:lumMod val="65000"/>
                    <a:lumOff val="35000"/>
                  </a:schemeClr>
                </a:solidFill>
              </a:rPr>
              <a:t> Audit section with Master Configuration, verification and sampling tools</a:t>
            </a:r>
          </a:p>
          <a:p>
            <a:pPr>
              <a:buFont typeface="Wingdings" panose="05000000000000000000" pitchFamily="2" charset="2"/>
              <a:buChar char="ü"/>
            </a:pPr>
            <a:r>
              <a:rPr lang="en-US" sz="1800" dirty="0">
                <a:solidFill>
                  <a:schemeClr val="tx1">
                    <a:lumMod val="65000"/>
                    <a:lumOff val="35000"/>
                  </a:schemeClr>
                </a:solidFill>
              </a:rPr>
              <a:t> A more powerful reporting engine </a:t>
            </a:r>
          </a:p>
          <a:p>
            <a:pPr>
              <a:buFont typeface="Wingdings" panose="05000000000000000000" pitchFamily="2" charset="2"/>
              <a:buChar char="ü"/>
            </a:pPr>
            <a:r>
              <a:rPr lang="en-US" sz="1800" dirty="0">
                <a:solidFill>
                  <a:schemeClr val="tx1">
                    <a:lumMod val="65000"/>
                    <a:lumOff val="35000"/>
                  </a:schemeClr>
                </a:solidFill>
              </a:rPr>
              <a:t>  Securely Analyze data on the go via ‘Tally Reports in Browser’</a:t>
            </a:r>
          </a:p>
          <a:p>
            <a:pPr marL="0" indent="0">
              <a:buNone/>
            </a:pPr>
            <a:r>
              <a:rPr lang="en-US" sz="1800" dirty="0">
                <a:solidFill>
                  <a:schemeClr val="tx1">
                    <a:lumMod val="65000"/>
                    <a:lumOff val="35000"/>
                  </a:schemeClr>
                </a:solidFill>
              </a:rPr>
              <a:t>  </a:t>
            </a:r>
          </a:p>
        </p:txBody>
      </p:sp>
    </p:spTree>
    <p:extLst>
      <p:ext uri="{BB962C8B-B14F-4D97-AF65-F5344CB8AC3E}">
        <p14:creationId xmlns:p14="http://schemas.microsoft.com/office/powerpoint/2010/main" val="392080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15F0AC3-2557-4721-A4B5-BF096A6658D2}"/>
              </a:ext>
            </a:extLst>
          </p:cNvPr>
          <p:cNvSpPr>
            <a:spLocks noGrp="1"/>
          </p:cNvSpPr>
          <p:nvPr>
            <p:ph type="title"/>
          </p:nvPr>
        </p:nvSpPr>
        <p:spPr>
          <a:xfrm>
            <a:off x="484773" y="3056633"/>
            <a:ext cx="10987348" cy="548999"/>
          </a:xfrm>
        </p:spPr>
        <p:txBody>
          <a:bodyPr/>
          <a:lstStyle/>
          <a:p>
            <a:r>
              <a:rPr lang="en-US" dirty="0"/>
              <a:t>Decreasing time by focusing on special transaction</a:t>
            </a:r>
            <a:endParaRPr lang="en-IN" dirty="0"/>
          </a:p>
        </p:txBody>
      </p:sp>
    </p:spTree>
    <p:extLst>
      <p:ext uri="{BB962C8B-B14F-4D97-AF65-F5344CB8AC3E}">
        <p14:creationId xmlns:p14="http://schemas.microsoft.com/office/powerpoint/2010/main" val="252729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0B9027-F7C2-4A87-B75C-BC4F53B406D4}"/>
              </a:ext>
            </a:extLst>
          </p:cNvPr>
          <p:cNvPicPr>
            <a:picLocks noChangeAspect="1"/>
          </p:cNvPicPr>
          <p:nvPr/>
        </p:nvPicPr>
        <p:blipFill>
          <a:blip r:embed="rId2"/>
          <a:stretch>
            <a:fillRect/>
          </a:stretch>
        </p:blipFill>
        <p:spPr>
          <a:xfrm>
            <a:off x="758075" y="2361687"/>
            <a:ext cx="2800480" cy="1474589"/>
          </a:xfrm>
          <a:prstGeom prst="rect">
            <a:avLst/>
          </a:prstGeom>
          <a:noFill/>
        </p:spPr>
      </p:pic>
      <p:sp>
        <p:nvSpPr>
          <p:cNvPr id="3" name="Title 2">
            <a:extLst>
              <a:ext uri="{FF2B5EF4-FFF2-40B4-BE49-F238E27FC236}">
                <a16:creationId xmlns:a16="http://schemas.microsoft.com/office/drawing/2014/main" id="{B52A3F89-42ED-4E40-B572-19AC55AABE83}"/>
              </a:ext>
            </a:extLst>
          </p:cNvPr>
          <p:cNvSpPr>
            <a:spLocks noGrp="1"/>
          </p:cNvSpPr>
          <p:nvPr>
            <p:ph type="title"/>
          </p:nvPr>
        </p:nvSpPr>
        <p:spPr>
          <a:xfrm>
            <a:off x="555893" y="882393"/>
            <a:ext cx="10987348" cy="548999"/>
          </a:xfrm>
        </p:spPr>
        <p:txBody>
          <a:bodyPr>
            <a:normAutofit/>
          </a:bodyPr>
          <a:lstStyle/>
          <a:p>
            <a:r>
              <a:rPr lang="en-US" sz="3100" dirty="0"/>
              <a:t>Data Analysis</a:t>
            </a:r>
            <a:endParaRPr lang="en-IN" sz="3100" dirty="0"/>
          </a:p>
        </p:txBody>
      </p:sp>
      <p:pic>
        <p:nvPicPr>
          <p:cNvPr id="4" name="Picture 3">
            <a:extLst>
              <a:ext uri="{FF2B5EF4-FFF2-40B4-BE49-F238E27FC236}">
                <a16:creationId xmlns:a16="http://schemas.microsoft.com/office/drawing/2014/main" id="{86C35702-0262-4145-95A9-51A6BEC48348}"/>
              </a:ext>
            </a:extLst>
          </p:cNvPr>
          <p:cNvPicPr>
            <a:picLocks noChangeAspect="1"/>
          </p:cNvPicPr>
          <p:nvPr/>
        </p:nvPicPr>
        <p:blipFill>
          <a:blip r:embed="rId3"/>
          <a:stretch>
            <a:fillRect/>
          </a:stretch>
        </p:blipFill>
        <p:spPr>
          <a:xfrm>
            <a:off x="3705882" y="2270234"/>
            <a:ext cx="3146725" cy="3154253"/>
          </a:xfrm>
          <a:prstGeom prst="rect">
            <a:avLst/>
          </a:prstGeom>
        </p:spPr>
      </p:pic>
      <p:pic>
        <p:nvPicPr>
          <p:cNvPr id="5" name="Picture 4">
            <a:extLst>
              <a:ext uri="{FF2B5EF4-FFF2-40B4-BE49-F238E27FC236}">
                <a16:creationId xmlns:a16="http://schemas.microsoft.com/office/drawing/2014/main" id="{856B6480-D398-48D0-9E5F-36FA25DF612B}"/>
              </a:ext>
            </a:extLst>
          </p:cNvPr>
          <p:cNvPicPr>
            <a:picLocks noChangeAspect="1"/>
          </p:cNvPicPr>
          <p:nvPr/>
        </p:nvPicPr>
        <p:blipFill>
          <a:blip r:embed="rId4"/>
          <a:stretch>
            <a:fillRect/>
          </a:stretch>
        </p:blipFill>
        <p:spPr>
          <a:xfrm>
            <a:off x="7694541" y="1888721"/>
            <a:ext cx="2832669" cy="4416681"/>
          </a:xfrm>
          <a:prstGeom prst="rect">
            <a:avLst/>
          </a:prstGeom>
        </p:spPr>
      </p:pic>
    </p:spTree>
    <p:extLst>
      <p:ext uri="{BB962C8B-B14F-4D97-AF65-F5344CB8AC3E}">
        <p14:creationId xmlns:p14="http://schemas.microsoft.com/office/powerpoint/2010/main" val="1024175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173DE2E-C091-457C-8A09-266E820CBB6D}"/>
              </a:ext>
            </a:extLst>
          </p:cNvPr>
          <p:cNvSpPr>
            <a:spLocks noGrp="1"/>
          </p:cNvSpPr>
          <p:nvPr>
            <p:ph type="title"/>
          </p:nvPr>
        </p:nvSpPr>
        <p:spPr>
          <a:xfrm>
            <a:off x="555893" y="882393"/>
            <a:ext cx="10987348" cy="548999"/>
          </a:xfrm>
        </p:spPr>
        <p:txBody>
          <a:bodyPr/>
          <a:lstStyle/>
          <a:p>
            <a:r>
              <a:rPr lang="en-US" dirty="0"/>
              <a:t>Verifying Chart of Accounts &amp; Stock items</a:t>
            </a:r>
            <a:br>
              <a:rPr lang="en-US" dirty="0"/>
            </a:br>
            <a:endParaRPr lang="en-IN" dirty="0"/>
          </a:p>
        </p:txBody>
      </p:sp>
      <p:pic>
        <p:nvPicPr>
          <p:cNvPr id="3" name="Picture 2">
            <a:extLst>
              <a:ext uri="{FF2B5EF4-FFF2-40B4-BE49-F238E27FC236}">
                <a16:creationId xmlns:a16="http://schemas.microsoft.com/office/drawing/2014/main" id="{95C8E88A-AF17-4119-8BD7-BDA3A3A95B6E}"/>
              </a:ext>
            </a:extLst>
          </p:cNvPr>
          <p:cNvPicPr>
            <a:picLocks noChangeAspect="1"/>
          </p:cNvPicPr>
          <p:nvPr/>
        </p:nvPicPr>
        <p:blipFill>
          <a:blip r:embed="rId2"/>
          <a:stretch>
            <a:fillRect/>
          </a:stretch>
        </p:blipFill>
        <p:spPr>
          <a:xfrm>
            <a:off x="1492469" y="1813086"/>
            <a:ext cx="9207062" cy="2800955"/>
          </a:xfrm>
          <a:prstGeom prst="rect">
            <a:avLst/>
          </a:prstGeom>
        </p:spPr>
      </p:pic>
    </p:spTree>
    <p:extLst>
      <p:ext uri="{BB962C8B-B14F-4D97-AF65-F5344CB8AC3E}">
        <p14:creationId xmlns:p14="http://schemas.microsoft.com/office/powerpoint/2010/main" val="2256743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1C6A685-8A65-4BF1-9455-ABA38073CFE8}"/>
              </a:ext>
            </a:extLst>
          </p:cNvPr>
          <p:cNvSpPr>
            <a:spLocks noGrp="1"/>
          </p:cNvSpPr>
          <p:nvPr>
            <p:ph type="title"/>
          </p:nvPr>
        </p:nvSpPr>
        <p:spPr>
          <a:xfrm>
            <a:off x="555893" y="882393"/>
            <a:ext cx="10987348" cy="548999"/>
          </a:xfrm>
        </p:spPr>
        <p:txBody>
          <a:bodyPr/>
          <a:lstStyle/>
          <a:p>
            <a:r>
              <a:rPr lang="en-US" dirty="0"/>
              <a:t>Relative Size Factor</a:t>
            </a:r>
            <a:br>
              <a:rPr lang="en-US" dirty="0"/>
            </a:br>
            <a:endParaRPr lang="en-IN" dirty="0"/>
          </a:p>
        </p:txBody>
      </p:sp>
      <p:pic>
        <p:nvPicPr>
          <p:cNvPr id="3" name="Picture 2">
            <a:extLst>
              <a:ext uri="{FF2B5EF4-FFF2-40B4-BE49-F238E27FC236}">
                <a16:creationId xmlns:a16="http://schemas.microsoft.com/office/drawing/2014/main" id="{519192D9-9281-46A0-A486-D1CEA9315355}"/>
              </a:ext>
            </a:extLst>
          </p:cNvPr>
          <p:cNvPicPr>
            <a:picLocks noChangeAspect="1"/>
          </p:cNvPicPr>
          <p:nvPr/>
        </p:nvPicPr>
        <p:blipFill>
          <a:blip r:embed="rId2"/>
          <a:stretch>
            <a:fillRect/>
          </a:stretch>
        </p:blipFill>
        <p:spPr>
          <a:xfrm>
            <a:off x="1481959" y="2231536"/>
            <a:ext cx="9690538" cy="3744071"/>
          </a:xfrm>
          <a:prstGeom prst="rect">
            <a:avLst/>
          </a:prstGeom>
        </p:spPr>
      </p:pic>
    </p:spTree>
    <p:extLst>
      <p:ext uri="{BB962C8B-B14F-4D97-AF65-F5344CB8AC3E}">
        <p14:creationId xmlns:p14="http://schemas.microsoft.com/office/powerpoint/2010/main" val="96071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54C2220-DD20-4129-9D6E-7FD921516EB2}"/>
              </a:ext>
            </a:extLst>
          </p:cNvPr>
          <p:cNvSpPr>
            <a:spLocks noGrp="1"/>
          </p:cNvSpPr>
          <p:nvPr>
            <p:ph type="title"/>
          </p:nvPr>
        </p:nvSpPr>
        <p:spPr>
          <a:xfrm>
            <a:off x="555893" y="882393"/>
            <a:ext cx="10987348" cy="548999"/>
          </a:xfrm>
        </p:spPr>
        <p:txBody>
          <a:bodyPr/>
          <a:lstStyle/>
          <a:p>
            <a:r>
              <a:rPr lang="en-US" dirty="0"/>
              <a:t>Master Configuration</a:t>
            </a:r>
            <a:endParaRPr lang="en-IN" dirty="0"/>
          </a:p>
        </p:txBody>
      </p:sp>
      <p:pic>
        <p:nvPicPr>
          <p:cNvPr id="3" name="Picture 2">
            <a:extLst>
              <a:ext uri="{FF2B5EF4-FFF2-40B4-BE49-F238E27FC236}">
                <a16:creationId xmlns:a16="http://schemas.microsoft.com/office/drawing/2014/main" id="{F6AD37A6-1281-4A7C-B852-9528BE56FEC7}"/>
              </a:ext>
            </a:extLst>
          </p:cNvPr>
          <p:cNvPicPr>
            <a:picLocks noChangeAspect="1"/>
          </p:cNvPicPr>
          <p:nvPr/>
        </p:nvPicPr>
        <p:blipFill>
          <a:blip r:embed="rId2"/>
          <a:stretch>
            <a:fillRect/>
          </a:stretch>
        </p:blipFill>
        <p:spPr>
          <a:xfrm>
            <a:off x="324014" y="1700212"/>
            <a:ext cx="2505075" cy="2847975"/>
          </a:xfrm>
          <a:prstGeom prst="rect">
            <a:avLst/>
          </a:prstGeom>
        </p:spPr>
      </p:pic>
      <p:pic>
        <p:nvPicPr>
          <p:cNvPr id="4" name="Picture 3">
            <a:extLst>
              <a:ext uri="{FF2B5EF4-FFF2-40B4-BE49-F238E27FC236}">
                <a16:creationId xmlns:a16="http://schemas.microsoft.com/office/drawing/2014/main" id="{CD49C8A0-DEA7-416E-AA9E-A4601ABCBE1A}"/>
              </a:ext>
            </a:extLst>
          </p:cNvPr>
          <p:cNvPicPr>
            <a:picLocks noChangeAspect="1"/>
          </p:cNvPicPr>
          <p:nvPr/>
        </p:nvPicPr>
        <p:blipFill>
          <a:blip r:embed="rId3"/>
          <a:stretch>
            <a:fillRect/>
          </a:stretch>
        </p:blipFill>
        <p:spPr>
          <a:xfrm>
            <a:off x="3252787" y="1700212"/>
            <a:ext cx="5686425" cy="3314700"/>
          </a:xfrm>
          <a:prstGeom prst="rect">
            <a:avLst/>
          </a:prstGeom>
        </p:spPr>
      </p:pic>
    </p:spTree>
    <p:extLst>
      <p:ext uri="{BB962C8B-B14F-4D97-AF65-F5344CB8AC3E}">
        <p14:creationId xmlns:p14="http://schemas.microsoft.com/office/powerpoint/2010/main" val="3910325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06E1B96-131B-4555-9733-168FF790C0C0}"/>
              </a:ext>
            </a:extLst>
          </p:cNvPr>
          <p:cNvSpPr>
            <a:spLocks noGrp="1"/>
          </p:cNvSpPr>
          <p:nvPr>
            <p:ph type="title"/>
          </p:nvPr>
        </p:nvSpPr>
        <p:spPr>
          <a:xfrm>
            <a:off x="555893" y="892667"/>
            <a:ext cx="10987348" cy="548999"/>
          </a:xfrm>
        </p:spPr>
        <p:txBody>
          <a:bodyPr/>
          <a:lstStyle/>
          <a:p>
            <a:r>
              <a:rPr lang="en-US" dirty="0"/>
              <a:t>Categorizing Related Parties</a:t>
            </a:r>
            <a:endParaRPr lang="en-IN" dirty="0"/>
          </a:p>
        </p:txBody>
      </p:sp>
      <p:pic>
        <p:nvPicPr>
          <p:cNvPr id="3" name="Picture 2">
            <a:extLst>
              <a:ext uri="{FF2B5EF4-FFF2-40B4-BE49-F238E27FC236}">
                <a16:creationId xmlns:a16="http://schemas.microsoft.com/office/drawing/2014/main" id="{AD06213A-AE27-430A-9E1F-4F38D5483F96}"/>
              </a:ext>
            </a:extLst>
          </p:cNvPr>
          <p:cNvPicPr>
            <a:picLocks noChangeAspect="1"/>
          </p:cNvPicPr>
          <p:nvPr/>
        </p:nvPicPr>
        <p:blipFill>
          <a:blip r:embed="rId2"/>
          <a:stretch>
            <a:fillRect/>
          </a:stretch>
        </p:blipFill>
        <p:spPr>
          <a:xfrm>
            <a:off x="977462" y="1793125"/>
            <a:ext cx="10447283" cy="2110193"/>
          </a:xfrm>
          <a:prstGeom prst="rect">
            <a:avLst/>
          </a:prstGeom>
        </p:spPr>
      </p:pic>
      <p:pic>
        <p:nvPicPr>
          <p:cNvPr id="4" name="Picture 3">
            <a:extLst>
              <a:ext uri="{FF2B5EF4-FFF2-40B4-BE49-F238E27FC236}">
                <a16:creationId xmlns:a16="http://schemas.microsoft.com/office/drawing/2014/main" id="{9E7394FC-AC2E-44A6-ACDA-6638477B06FE}"/>
              </a:ext>
            </a:extLst>
          </p:cNvPr>
          <p:cNvPicPr>
            <a:picLocks noChangeAspect="1"/>
          </p:cNvPicPr>
          <p:nvPr/>
        </p:nvPicPr>
        <p:blipFill>
          <a:blip r:embed="rId3"/>
          <a:stretch>
            <a:fillRect/>
          </a:stretch>
        </p:blipFill>
        <p:spPr>
          <a:xfrm>
            <a:off x="4130318" y="4177754"/>
            <a:ext cx="4141569" cy="2104732"/>
          </a:xfrm>
          <a:prstGeom prst="rect">
            <a:avLst/>
          </a:prstGeom>
        </p:spPr>
      </p:pic>
    </p:spTree>
    <p:extLst>
      <p:ext uri="{BB962C8B-B14F-4D97-AF65-F5344CB8AC3E}">
        <p14:creationId xmlns:p14="http://schemas.microsoft.com/office/powerpoint/2010/main" val="1962915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at is Random Sampling? | Displayr">
            <a:extLst>
              <a:ext uri="{FF2B5EF4-FFF2-40B4-BE49-F238E27FC236}">
                <a16:creationId xmlns:a16="http://schemas.microsoft.com/office/drawing/2014/main" id="{2C2396FF-1158-4700-A8D8-FA501F821A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27333" y="1611064"/>
            <a:ext cx="7099837" cy="4366400"/>
          </a:xfrm>
          <a:prstGeom prst="rect">
            <a:avLst/>
          </a:prstGeom>
          <a:solidFill>
            <a:srgbClr val="FFFFFF"/>
          </a:solidFill>
        </p:spPr>
      </p:pic>
      <p:sp>
        <p:nvSpPr>
          <p:cNvPr id="3" name="Title 2">
            <a:extLst>
              <a:ext uri="{FF2B5EF4-FFF2-40B4-BE49-F238E27FC236}">
                <a16:creationId xmlns:a16="http://schemas.microsoft.com/office/drawing/2014/main" id="{AD13E464-2A2D-4602-B98F-B5A9C84A366F}"/>
              </a:ext>
            </a:extLst>
          </p:cNvPr>
          <p:cNvSpPr>
            <a:spLocks noGrp="1"/>
          </p:cNvSpPr>
          <p:nvPr>
            <p:ph type="title"/>
          </p:nvPr>
        </p:nvSpPr>
        <p:spPr>
          <a:xfrm>
            <a:off x="555893" y="882393"/>
            <a:ext cx="10987348" cy="548999"/>
          </a:xfrm>
        </p:spPr>
        <p:txBody>
          <a:bodyPr>
            <a:normAutofit/>
          </a:bodyPr>
          <a:lstStyle/>
          <a:p>
            <a:r>
              <a:rPr lang="en-US" sz="3100"/>
              <a:t>2. Creating a Sample for Audit</a:t>
            </a:r>
            <a:endParaRPr lang="en-IN" sz="3100"/>
          </a:p>
        </p:txBody>
      </p:sp>
    </p:spTree>
    <p:extLst>
      <p:ext uri="{BB962C8B-B14F-4D97-AF65-F5344CB8AC3E}">
        <p14:creationId xmlns:p14="http://schemas.microsoft.com/office/powerpoint/2010/main" val="4253144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97495E0-9BAF-473A-9B73-07B898E5FD53}"/>
              </a:ext>
            </a:extLst>
          </p:cNvPr>
          <p:cNvSpPr>
            <a:spLocks noGrp="1"/>
          </p:cNvSpPr>
          <p:nvPr>
            <p:ph type="title"/>
          </p:nvPr>
        </p:nvSpPr>
        <p:spPr>
          <a:xfrm>
            <a:off x="555893" y="882393"/>
            <a:ext cx="10987348" cy="548999"/>
          </a:xfrm>
        </p:spPr>
        <p:txBody>
          <a:bodyPr/>
          <a:lstStyle/>
          <a:p>
            <a:r>
              <a:rPr lang="en-US" dirty="0"/>
              <a:t>Sampling Data</a:t>
            </a:r>
            <a:endParaRPr lang="en-IN" dirty="0"/>
          </a:p>
        </p:txBody>
      </p:sp>
      <p:pic>
        <p:nvPicPr>
          <p:cNvPr id="3" name="Picture 2">
            <a:extLst>
              <a:ext uri="{FF2B5EF4-FFF2-40B4-BE49-F238E27FC236}">
                <a16:creationId xmlns:a16="http://schemas.microsoft.com/office/drawing/2014/main" id="{52768985-3C7C-44DA-8195-4BFCA54AA975}"/>
              </a:ext>
            </a:extLst>
          </p:cNvPr>
          <p:cNvPicPr>
            <a:picLocks noChangeAspect="1"/>
          </p:cNvPicPr>
          <p:nvPr/>
        </p:nvPicPr>
        <p:blipFill>
          <a:blip r:embed="rId2"/>
          <a:stretch>
            <a:fillRect/>
          </a:stretch>
        </p:blipFill>
        <p:spPr>
          <a:xfrm>
            <a:off x="428297" y="1618592"/>
            <a:ext cx="3690449" cy="4263587"/>
          </a:xfrm>
          <a:prstGeom prst="rect">
            <a:avLst/>
          </a:prstGeom>
        </p:spPr>
      </p:pic>
      <p:pic>
        <p:nvPicPr>
          <p:cNvPr id="4" name="Picture 3">
            <a:extLst>
              <a:ext uri="{FF2B5EF4-FFF2-40B4-BE49-F238E27FC236}">
                <a16:creationId xmlns:a16="http://schemas.microsoft.com/office/drawing/2014/main" id="{E0C500CD-140B-4947-9046-2A02128FFF35}"/>
              </a:ext>
            </a:extLst>
          </p:cNvPr>
          <p:cNvPicPr>
            <a:picLocks noChangeAspect="1"/>
          </p:cNvPicPr>
          <p:nvPr/>
        </p:nvPicPr>
        <p:blipFill>
          <a:blip r:embed="rId3"/>
          <a:stretch>
            <a:fillRect/>
          </a:stretch>
        </p:blipFill>
        <p:spPr>
          <a:xfrm>
            <a:off x="6049567" y="1750217"/>
            <a:ext cx="4290970" cy="1238250"/>
          </a:xfrm>
          <a:prstGeom prst="rect">
            <a:avLst/>
          </a:prstGeom>
        </p:spPr>
      </p:pic>
      <p:pic>
        <p:nvPicPr>
          <p:cNvPr id="5" name="Picture 4">
            <a:extLst>
              <a:ext uri="{FF2B5EF4-FFF2-40B4-BE49-F238E27FC236}">
                <a16:creationId xmlns:a16="http://schemas.microsoft.com/office/drawing/2014/main" id="{FF96C575-FD78-4DCB-BFE8-A8AAAF379472}"/>
              </a:ext>
            </a:extLst>
          </p:cNvPr>
          <p:cNvPicPr>
            <a:picLocks noChangeAspect="1"/>
          </p:cNvPicPr>
          <p:nvPr/>
        </p:nvPicPr>
        <p:blipFill>
          <a:blip r:embed="rId4"/>
          <a:stretch>
            <a:fillRect/>
          </a:stretch>
        </p:blipFill>
        <p:spPr>
          <a:xfrm>
            <a:off x="6713361" y="3307293"/>
            <a:ext cx="3486150" cy="2867025"/>
          </a:xfrm>
          <a:prstGeom prst="rect">
            <a:avLst/>
          </a:prstGeom>
        </p:spPr>
      </p:pic>
    </p:spTree>
    <p:extLst>
      <p:ext uri="{BB962C8B-B14F-4D97-AF65-F5344CB8AC3E}">
        <p14:creationId xmlns:p14="http://schemas.microsoft.com/office/powerpoint/2010/main" val="2811706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5876A10-97EB-4D5D-B3FD-0D78003F272F}"/>
              </a:ext>
            </a:extLst>
          </p:cNvPr>
          <p:cNvSpPr>
            <a:spLocks noGrp="1"/>
          </p:cNvSpPr>
          <p:nvPr>
            <p:ph type="title"/>
          </p:nvPr>
        </p:nvSpPr>
        <p:spPr>
          <a:xfrm>
            <a:off x="555893" y="882393"/>
            <a:ext cx="10987348" cy="548999"/>
          </a:xfrm>
        </p:spPr>
        <p:txBody>
          <a:bodyPr/>
          <a:lstStyle/>
          <a:p>
            <a:r>
              <a:rPr lang="en-US" dirty="0"/>
              <a:t>Sampling Dashboard</a:t>
            </a:r>
            <a:endParaRPr lang="en-IN" dirty="0"/>
          </a:p>
        </p:txBody>
      </p:sp>
      <p:cxnSp>
        <p:nvCxnSpPr>
          <p:cNvPr id="3" name="Straight Arrow Connector 2">
            <a:extLst>
              <a:ext uri="{FF2B5EF4-FFF2-40B4-BE49-F238E27FC236}">
                <a16:creationId xmlns:a16="http://schemas.microsoft.com/office/drawing/2014/main" id="{511BB626-5FD7-4755-AA1D-605E60825BA1}"/>
              </a:ext>
            </a:extLst>
          </p:cNvPr>
          <p:cNvCxnSpPr>
            <a:cxnSpLocks/>
          </p:cNvCxnSpPr>
          <p:nvPr/>
        </p:nvCxnSpPr>
        <p:spPr>
          <a:xfrm>
            <a:off x="6210300" y="3279228"/>
            <a:ext cx="0" cy="1664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C147465-34E6-4F63-BE18-2F9D03F08C5C}"/>
              </a:ext>
            </a:extLst>
          </p:cNvPr>
          <p:cNvSpPr txBox="1"/>
          <p:nvPr/>
        </p:nvSpPr>
        <p:spPr>
          <a:xfrm>
            <a:off x="1257300" y="4348480"/>
            <a:ext cx="2390760" cy="646331"/>
          </a:xfrm>
          <a:prstGeom prst="rect">
            <a:avLst/>
          </a:prstGeom>
          <a:noFill/>
        </p:spPr>
        <p:txBody>
          <a:bodyPr wrap="square" rtlCol="0">
            <a:spAutoFit/>
          </a:bodyPr>
          <a:lstStyle/>
          <a:p>
            <a:r>
              <a:rPr lang="en-US" dirty="0"/>
              <a:t>Total Transactions in the FY</a:t>
            </a:r>
            <a:endParaRPr lang="en-IN" dirty="0"/>
          </a:p>
        </p:txBody>
      </p:sp>
      <p:sp>
        <p:nvSpPr>
          <p:cNvPr id="5" name="TextBox 4">
            <a:extLst>
              <a:ext uri="{FF2B5EF4-FFF2-40B4-BE49-F238E27FC236}">
                <a16:creationId xmlns:a16="http://schemas.microsoft.com/office/drawing/2014/main" id="{3ABC75CE-6F0D-459F-8419-B6D93A942917}"/>
              </a:ext>
            </a:extLst>
          </p:cNvPr>
          <p:cNvSpPr txBox="1"/>
          <p:nvPr/>
        </p:nvSpPr>
        <p:spPr>
          <a:xfrm>
            <a:off x="3233745" y="5229225"/>
            <a:ext cx="2390760" cy="646331"/>
          </a:xfrm>
          <a:prstGeom prst="rect">
            <a:avLst/>
          </a:prstGeom>
          <a:noFill/>
        </p:spPr>
        <p:txBody>
          <a:bodyPr wrap="square" rtlCol="0">
            <a:spAutoFit/>
          </a:bodyPr>
          <a:lstStyle/>
          <a:p>
            <a:r>
              <a:rPr lang="en-US" dirty="0"/>
              <a:t>Special Category Transactions</a:t>
            </a:r>
            <a:endParaRPr lang="en-IN" dirty="0"/>
          </a:p>
        </p:txBody>
      </p:sp>
      <p:sp>
        <p:nvSpPr>
          <p:cNvPr id="6" name="TextBox 5">
            <a:extLst>
              <a:ext uri="{FF2B5EF4-FFF2-40B4-BE49-F238E27FC236}">
                <a16:creationId xmlns:a16="http://schemas.microsoft.com/office/drawing/2014/main" id="{8FCFAFD8-B21A-42C1-97F3-4991068DEA8A}"/>
              </a:ext>
            </a:extLst>
          </p:cNvPr>
          <p:cNvSpPr txBox="1"/>
          <p:nvPr/>
        </p:nvSpPr>
        <p:spPr>
          <a:xfrm>
            <a:off x="5157795" y="5237381"/>
            <a:ext cx="2390760" cy="923330"/>
          </a:xfrm>
          <a:prstGeom prst="rect">
            <a:avLst/>
          </a:prstGeom>
          <a:noFill/>
        </p:spPr>
        <p:txBody>
          <a:bodyPr wrap="square" rtlCol="0">
            <a:spAutoFit/>
          </a:bodyPr>
          <a:lstStyle/>
          <a:p>
            <a:r>
              <a:rPr lang="en-US" dirty="0"/>
              <a:t>Sampled Transaction for Audit &amp; Audited Transaction</a:t>
            </a:r>
            <a:endParaRPr lang="en-IN" dirty="0"/>
          </a:p>
        </p:txBody>
      </p:sp>
      <p:sp>
        <p:nvSpPr>
          <p:cNvPr id="7" name="TextBox 6">
            <a:extLst>
              <a:ext uri="{FF2B5EF4-FFF2-40B4-BE49-F238E27FC236}">
                <a16:creationId xmlns:a16="http://schemas.microsoft.com/office/drawing/2014/main" id="{0F3BDC40-2358-4558-BAB4-F6D768421545}"/>
              </a:ext>
            </a:extLst>
          </p:cNvPr>
          <p:cNvSpPr txBox="1"/>
          <p:nvPr/>
        </p:nvSpPr>
        <p:spPr>
          <a:xfrm>
            <a:off x="9472605" y="4994811"/>
            <a:ext cx="2390760" cy="369332"/>
          </a:xfrm>
          <a:prstGeom prst="rect">
            <a:avLst/>
          </a:prstGeom>
          <a:noFill/>
        </p:spPr>
        <p:txBody>
          <a:bodyPr wrap="square" rtlCol="0">
            <a:spAutoFit/>
          </a:bodyPr>
          <a:lstStyle/>
          <a:p>
            <a:r>
              <a:rPr lang="en-US" dirty="0"/>
              <a:t>Altered Transaction</a:t>
            </a:r>
            <a:endParaRPr lang="en-IN" dirty="0"/>
          </a:p>
        </p:txBody>
      </p:sp>
      <p:cxnSp>
        <p:nvCxnSpPr>
          <p:cNvPr id="8" name="Straight Arrow Connector 7">
            <a:extLst>
              <a:ext uri="{FF2B5EF4-FFF2-40B4-BE49-F238E27FC236}">
                <a16:creationId xmlns:a16="http://schemas.microsoft.com/office/drawing/2014/main" id="{DA62B254-2C4C-4D4A-8E85-23DA612E0D82}"/>
              </a:ext>
            </a:extLst>
          </p:cNvPr>
          <p:cNvCxnSpPr/>
          <p:nvPr/>
        </p:nvCxnSpPr>
        <p:spPr>
          <a:xfrm>
            <a:off x="11106150" y="2622596"/>
            <a:ext cx="0" cy="2190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C2E7BAB-C034-47EE-BE3E-7288597F6853}"/>
              </a:ext>
            </a:extLst>
          </p:cNvPr>
          <p:cNvPicPr>
            <a:picLocks noChangeAspect="1"/>
          </p:cNvPicPr>
          <p:nvPr/>
        </p:nvPicPr>
        <p:blipFill>
          <a:blip r:embed="rId2"/>
          <a:stretch>
            <a:fillRect/>
          </a:stretch>
        </p:blipFill>
        <p:spPr>
          <a:xfrm>
            <a:off x="115614" y="1529846"/>
            <a:ext cx="11543227" cy="2185500"/>
          </a:xfrm>
          <a:prstGeom prst="rect">
            <a:avLst/>
          </a:prstGeom>
        </p:spPr>
      </p:pic>
      <p:cxnSp>
        <p:nvCxnSpPr>
          <p:cNvPr id="10" name="Straight Arrow Connector 9">
            <a:extLst>
              <a:ext uri="{FF2B5EF4-FFF2-40B4-BE49-F238E27FC236}">
                <a16:creationId xmlns:a16="http://schemas.microsoft.com/office/drawing/2014/main" id="{3983458D-D08E-401D-A327-AF1C4FC96873}"/>
              </a:ext>
            </a:extLst>
          </p:cNvPr>
          <p:cNvCxnSpPr>
            <a:cxnSpLocks/>
          </p:cNvCxnSpPr>
          <p:nvPr/>
        </p:nvCxnSpPr>
        <p:spPr>
          <a:xfrm flipH="1">
            <a:off x="2905760" y="2752725"/>
            <a:ext cx="916607" cy="1595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6620BA0-27D5-4765-94CC-7CF5FF9AEEDF}"/>
              </a:ext>
            </a:extLst>
          </p:cNvPr>
          <p:cNvCxnSpPr>
            <a:cxnSpLocks/>
          </p:cNvCxnSpPr>
          <p:nvPr/>
        </p:nvCxnSpPr>
        <p:spPr>
          <a:xfrm>
            <a:off x="4152408" y="3384301"/>
            <a:ext cx="276718" cy="1692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209A7B-D800-4B6B-B003-360279B582DC}"/>
              </a:ext>
            </a:extLst>
          </p:cNvPr>
          <p:cNvCxnSpPr>
            <a:cxnSpLocks/>
          </p:cNvCxnSpPr>
          <p:nvPr/>
        </p:nvCxnSpPr>
        <p:spPr>
          <a:xfrm>
            <a:off x="5226848" y="2945271"/>
            <a:ext cx="116677" cy="19220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712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8935646-4ED1-4054-9919-237542FCA45C}"/>
              </a:ext>
            </a:extLst>
          </p:cNvPr>
          <p:cNvSpPr txBox="1">
            <a:spLocks/>
          </p:cNvSpPr>
          <p:nvPr/>
        </p:nvSpPr>
        <p:spPr>
          <a:xfrm>
            <a:off x="708293" y="1034793"/>
            <a:ext cx="10987348" cy="548999"/>
          </a:xfrm>
          <a:prstGeom prst="rect">
            <a:avLst/>
          </a:prstGeom>
        </p:spPr>
        <p:txBody>
          <a:bodyPr>
            <a:normAutofit/>
          </a:bodyPr>
          <a:lstStyle>
            <a:lvl1pPr algn="ctr" defTabSz="914400" rtl="0" eaLnBrk="1" latinLnBrk="0" hangingPunct="1">
              <a:lnSpc>
                <a:spcPct val="90000"/>
              </a:lnSpc>
              <a:spcBef>
                <a:spcPct val="0"/>
              </a:spcBef>
              <a:buNone/>
              <a:defRPr sz="3400" b="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en-US" sz="3100" dirty="0"/>
              <a:t>How to create sample</a:t>
            </a:r>
            <a:endParaRPr lang="en-IN" sz="3100" dirty="0"/>
          </a:p>
        </p:txBody>
      </p:sp>
      <p:pic>
        <p:nvPicPr>
          <p:cNvPr id="3" name="Picture 2">
            <a:extLst>
              <a:ext uri="{FF2B5EF4-FFF2-40B4-BE49-F238E27FC236}">
                <a16:creationId xmlns:a16="http://schemas.microsoft.com/office/drawing/2014/main" id="{4A769E93-AF88-441C-BE37-0D345A996124}"/>
              </a:ext>
            </a:extLst>
          </p:cNvPr>
          <p:cNvPicPr>
            <a:picLocks noChangeAspect="1"/>
          </p:cNvPicPr>
          <p:nvPr/>
        </p:nvPicPr>
        <p:blipFill>
          <a:blip r:embed="rId2"/>
          <a:stretch>
            <a:fillRect/>
          </a:stretch>
        </p:blipFill>
        <p:spPr>
          <a:xfrm>
            <a:off x="576591" y="1660634"/>
            <a:ext cx="3333262" cy="2202245"/>
          </a:xfrm>
          <a:prstGeom prst="rect">
            <a:avLst/>
          </a:prstGeom>
        </p:spPr>
      </p:pic>
      <p:pic>
        <p:nvPicPr>
          <p:cNvPr id="4" name="Picture 3">
            <a:extLst>
              <a:ext uri="{FF2B5EF4-FFF2-40B4-BE49-F238E27FC236}">
                <a16:creationId xmlns:a16="http://schemas.microsoft.com/office/drawing/2014/main" id="{A0256B7C-E2E5-4D00-B698-28F886190493}"/>
              </a:ext>
            </a:extLst>
          </p:cNvPr>
          <p:cNvPicPr>
            <a:picLocks noChangeAspect="1"/>
          </p:cNvPicPr>
          <p:nvPr/>
        </p:nvPicPr>
        <p:blipFill>
          <a:blip r:embed="rId3"/>
          <a:stretch>
            <a:fillRect/>
          </a:stretch>
        </p:blipFill>
        <p:spPr>
          <a:xfrm>
            <a:off x="4592320" y="1583792"/>
            <a:ext cx="6461760" cy="2508331"/>
          </a:xfrm>
          <a:prstGeom prst="rect">
            <a:avLst/>
          </a:prstGeom>
        </p:spPr>
      </p:pic>
      <p:pic>
        <p:nvPicPr>
          <p:cNvPr id="5" name="Picture 4">
            <a:extLst>
              <a:ext uri="{FF2B5EF4-FFF2-40B4-BE49-F238E27FC236}">
                <a16:creationId xmlns:a16="http://schemas.microsoft.com/office/drawing/2014/main" id="{EACC8E9E-7F4C-44E9-BEF4-F61B5916EC84}"/>
              </a:ext>
            </a:extLst>
          </p:cNvPr>
          <p:cNvPicPr>
            <a:picLocks noChangeAspect="1"/>
          </p:cNvPicPr>
          <p:nvPr/>
        </p:nvPicPr>
        <p:blipFill>
          <a:blip r:embed="rId4"/>
          <a:stretch>
            <a:fillRect/>
          </a:stretch>
        </p:blipFill>
        <p:spPr>
          <a:xfrm>
            <a:off x="1226820" y="3951493"/>
            <a:ext cx="1811020" cy="2088515"/>
          </a:xfrm>
          <a:prstGeom prst="rect">
            <a:avLst/>
          </a:prstGeom>
        </p:spPr>
      </p:pic>
      <p:sp>
        <p:nvSpPr>
          <p:cNvPr id="6" name="TextBox 5">
            <a:extLst>
              <a:ext uri="{FF2B5EF4-FFF2-40B4-BE49-F238E27FC236}">
                <a16:creationId xmlns:a16="http://schemas.microsoft.com/office/drawing/2014/main" id="{23392083-152F-4F27-B10A-7D309E73713E}"/>
              </a:ext>
            </a:extLst>
          </p:cNvPr>
          <p:cNvSpPr txBox="1"/>
          <p:nvPr/>
        </p:nvSpPr>
        <p:spPr>
          <a:xfrm>
            <a:off x="770679" y="6128622"/>
            <a:ext cx="11421321" cy="369332"/>
          </a:xfrm>
          <a:prstGeom prst="rect">
            <a:avLst/>
          </a:prstGeom>
          <a:noFill/>
        </p:spPr>
        <p:txBody>
          <a:bodyPr wrap="square" rtlCol="0">
            <a:spAutoFit/>
          </a:bodyPr>
          <a:lstStyle/>
          <a:p>
            <a:r>
              <a:rPr lang="en-US" dirty="0"/>
              <a:t>Analysis &amp; Verification-&gt;Voucher Verification-&gt;Total Vouchers-&gt;Select Ledger type-&gt;Sampling Configuration</a:t>
            </a:r>
            <a:endParaRPr lang="en-IN" dirty="0"/>
          </a:p>
        </p:txBody>
      </p:sp>
      <p:pic>
        <p:nvPicPr>
          <p:cNvPr id="7" name="Picture 6">
            <a:extLst>
              <a:ext uri="{FF2B5EF4-FFF2-40B4-BE49-F238E27FC236}">
                <a16:creationId xmlns:a16="http://schemas.microsoft.com/office/drawing/2014/main" id="{FEF52A8F-D9C2-489E-937E-FED068270E52}"/>
              </a:ext>
            </a:extLst>
          </p:cNvPr>
          <p:cNvPicPr>
            <a:picLocks noChangeAspect="1"/>
          </p:cNvPicPr>
          <p:nvPr/>
        </p:nvPicPr>
        <p:blipFill>
          <a:blip r:embed="rId5"/>
          <a:stretch>
            <a:fillRect/>
          </a:stretch>
        </p:blipFill>
        <p:spPr>
          <a:xfrm>
            <a:off x="5212715" y="4025885"/>
            <a:ext cx="4967605" cy="1939731"/>
          </a:xfrm>
          <a:prstGeom prst="rect">
            <a:avLst/>
          </a:prstGeom>
        </p:spPr>
      </p:pic>
    </p:spTree>
    <p:extLst>
      <p:ext uri="{BB962C8B-B14F-4D97-AF65-F5344CB8AC3E}">
        <p14:creationId xmlns:p14="http://schemas.microsoft.com/office/powerpoint/2010/main" val="2505508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5050-ABB1-4602-8F05-CF111881296E}"/>
              </a:ext>
            </a:extLst>
          </p:cNvPr>
          <p:cNvSpPr>
            <a:spLocks noGrp="1"/>
          </p:cNvSpPr>
          <p:nvPr>
            <p:ph type="title"/>
          </p:nvPr>
        </p:nvSpPr>
        <p:spPr>
          <a:xfrm>
            <a:off x="643467" y="321734"/>
            <a:ext cx="10905066" cy="1135737"/>
          </a:xfrm>
        </p:spPr>
        <p:txBody>
          <a:bodyPr>
            <a:normAutofit/>
          </a:bodyPr>
          <a:lstStyle/>
          <a:p>
            <a:r>
              <a:rPr lang="en-US" sz="4000" b="1" dirty="0">
                <a:solidFill>
                  <a:schemeClr val="accent4">
                    <a:lumMod val="60000"/>
                    <a:lumOff val="40000"/>
                  </a:schemeClr>
                </a:solidFill>
              </a:rPr>
              <a:t>TallyPrime Release 1.0</a:t>
            </a:r>
          </a:p>
        </p:txBody>
      </p:sp>
      <p:graphicFrame>
        <p:nvGraphicFramePr>
          <p:cNvPr id="13" name="Content Placeholder 2">
            <a:extLst>
              <a:ext uri="{FF2B5EF4-FFF2-40B4-BE49-F238E27FC236}">
                <a16:creationId xmlns:a16="http://schemas.microsoft.com/office/drawing/2014/main" id="{B4C1BC22-4207-4206-B423-6260D4DAE41D}"/>
              </a:ext>
            </a:extLst>
          </p:cNvPr>
          <p:cNvGraphicFramePr>
            <a:graphicFrameLocks noGrp="1"/>
          </p:cNvGraphicFramePr>
          <p:nvPr>
            <p:ph idx="1"/>
          </p:nvPr>
        </p:nvGraphicFramePr>
        <p:xfrm>
          <a:off x="643467" y="1782982"/>
          <a:ext cx="10905066" cy="3427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Oval 14">
            <a:extLst>
              <a:ext uri="{FF2B5EF4-FFF2-40B4-BE49-F238E27FC236}">
                <a16:creationId xmlns:a16="http://schemas.microsoft.com/office/drawing/2014/main" id="{1CE57FB6-0230-4094-B0F9-ABA6D59A68C2}"/>
              </a:ext>
            </a:extLst>
          </p:cNvPr>
          <p:cNvSpPr/>
          <p:nvPr/>
        </p:nvSpPr>
        <p:spPr>
          <a:xfrm>
            <a:off x="2033451" y="5125897"/>
            <a:ext cx="8125097" cy="129516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t>Option to co-exist TallyPrime and Tally.ERP9</a:t>
            </a:r>
          </a:p>
          <a:p>
            <a:pPr algn="ctr"/>
            <a:r>
              <a:rPr lang="en-US" sz="2400" dirty="0">
                <a:solidFill>
                  <a:srgbClr val="00B0F0"/>
                </a:solidFill>
              </a:rPr>
              <a:t>Best option</a:t>
            </a:r>
            <a:r>
              <a:rPr lang="en-US" sz="2400" dirty="0"/>
              <a:t> for CAs / Tax Professionals</a:t>
            </a:r>
          </a:p>
        </p:txBody>
      </p:sp>
    </p:spTree>
    <p:extLst>
      <p:ext uri="{BB962C8B-B14F-4D97-AF65-F5344CB8AC3E}">
        <p14:creationId xmlns:p14="http://schemas.microsoft.com/office/powerpoint/2010/main" val="4223764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54FC2AC-ACB2-4A47-BA15-38B1D66DD3FB}"/>
              </a:ext>
            </a:extLst>
          </p:cNvPr>
          <p:cNvSpPr>
            <a:spLocks noGrp="1"/>
          </p:cNvSpPr>
          <p:nvPr>
            <p:ph type="title"/>
          </p:nvPr>
        </p:nvSpPr>
        <p:spPr>
          <a:xfrm>
            <a:off x="555893" y="882393"/>
            <a:ext cx="10987348" cy="548999"/>
          </a:xfrm>
        </p:spPr>
        <p:txBody>
          <a:bodyPr/>
          <a:lstStyle/>
          <a:p>
            <a:r>
              <a:rPr lang="en-US" dirty="0"/>
              <a:t>Auditing Sampled Vouchers</a:t>
            </a:r>
            <a:endParaRPr lang="en-IN" dirty="0"/>
          </a:p>
        </p:txBody>
      </p:sp>
      <p:pic>
        <p:nvPicPr>
          <p:cNvPr id="3" name="Picture 2">
            <a:extLst>
              <a:ext uri="{FF2B5EF4-FFF2-40B4-BE49-F238E27FC236}">
                <a16:creationId xmlns:a16="http://schemas.microsoft.com/office/drawing/2014/main" id="{39798757-25D3-45E3-AA91-48FCBA6CCC81}"/>
              </a:ext>
            </a:extLst>
          </p:cNvPr>
          <p:cNvPicPr>
            <a:picLocks noChangeAspect="1"/>
          </p:cNvPicPr>
          <p:nvPr/>
        </p:nvPicPr>
        <p:blipFill>
          <a:blip r:embed="rId2"/>
          <a:stretch>
            <a:fillRect/>
          </a:stretch>
        </p:blipFill>
        <p:spPr>
          <a:xfrm>
            <a:off x="641985" y="2082799"/>
            <a:ext cx="2104292" cy="2245361"/>
          </a:xfrm>
          <a:prstGeom prst="rect">
            <a:avLst/>
          </a:prstGeom>
        </p:spPr>
      </p:pic>
      <p:pic>
        <p:nvPicPr>
          <p:cNvPr id="4" name="Picture 3">
            <a:extLst>
              <a:ext uri="{FF2B5EF4-FFF2-40B4-BE49-F238E27FC236}">
                <a16:creationId xmlns:a16="http://schemas.microsoft.com/office/drawing/2014/main" id="{2C1B2DD3-294B-475E-A16E-BD96780BD4E2}"/>
              </a:ext>
            </a:extLst>
          </p:cNvPr>
          <p:cNvPicPr>
            <a:picLocks noChangeAspect="1"/>
          </p:cNvPicPr>
          <p:nvPr/>
        </p:nvPicPr>
        <p:blipFill>
          <a:blip r:embed="rId3"/>
          <a:stretch>
            <a:fillRect/>
          </a:stretch>
        </p:blipFill>
        <p:spPr>
          <a:xfrm>
            <a:off x="3162617" y="2082799"/>
            <a:ext cx="4711383" cy="1272743"/>
          </a:xfrm>
          <a:prstGeom prst="rect">
            <a:avLst/>
          </a:prstGeom>
        </p:spPr>
      </p:pic>
      <p:pic>
        <p:nvPicPr>
          <p:cNvPr id="5" name="Picture 4">
            <a:extLst>
              <a:ext uri="{FF2B5EF4-FFF2-40B4-BE49-F238E27FC236}">
                <a16:creationId xmlns:a16="http://schemas.microsoft.com/office/drawing/2014/main" id="{D996CD81-0E07-4604-B7AB-CEED11F09D89}"/>
              </a:ext>
            </a:extLst>
          </p:cNvPr>
          <p:cNvPicPr>
            <a:picLocks noChangeAspect="1"/>
          </p:cNvPicPr>
          <p:nvPr/>
        </p:nvPicPr>
        <p:blipFill>
          <a:blip r:embed="rId4"/>
          <a:stretch>
            <a:fillRect/>
          </a:stretch>
        </p:blipFill>
        <p:spPr>
          <a:xfrm>
            <a:off x="9068435" y="1696243"/>
            <a:ext cx="1424447" cy="3018472"/>
          </a:xfrm>
          <a:prstGeom prst="rect">
            <a:avLst/>
          </a:prstGeom>
        </p:spPr>
      </p:pic>
      <p:sp>
        <p:nvSpPr>
          <p:cNvPr id="6" name="TextBox 5">
            <a:extLst>
              <a:ext uri="{FF2B5EF4-FFF2-40B4-BE49-F238E27FC236}">
                <a16:creationId xmlns:a16="http://schemas.microsoft.com/office/drawing/2014/main" id="{B3509BC0-42E8-4723-B1FA-0EC4D63A2679}"/>
              </a:ext>
            </a:extLst>
          </p:cNvPr>
          <p:cNvSpPr txBox="1"/>
          <p:nvPr/>
        </p:nvSpPr>
        <p:spPr>
          <a:xfrm>
            <a:off x="1148080" y="5029200"/>
            <a:ext cx="9316720" cy="369332"/>
          </a:xfrm>
          <a:prstGeom prst="rect">
            <a:avLst/>
          </a:prstGeom>
          <a:noFill/>
        </p:spPr>
        <p:txBody>
          <a:bodyPr wrap="square" rtlCol="0">
            <a:spAutoFit/>
          </a:bodyPr>
          <a:lstStyle/>
          <a:p>
            <a:r>
              <a:rPr lang="en-US" dirty="0"/>
              <a:t>Voucher Verification-&gt;Total Vouchers-&gt;Sampled Voucher&gt;Click on them</a:t>
            </a:r>
            <a:endParaRPr lang="en-IN" dirty="0"/>
          </a:p>
        </p:txBody>
      </p:sp>
    </p:spTree>
    <p:extLst>
      <p:ext uri="{BB962C8B-B14F-4D97-AF65-F5344CB8AC3E}">
        <p14:creationId xmlns:p14="http://schemas.microsoft.com/office/powerpoint/2010/main" val="1667199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D0E98D4-F6D1-498E-BBBD-7A6B037D9890}"/>
              </a:ext>
            </a:extLst>
          </p:cNvPr>
          <p:cNvSpPr txBox="1">
            <a:spLocks/>
          </p:cNvSpPr>
          <p:nvPr/>
        </p:nvSpPr>
        <p:spPr>
          <a:xfrm>
            <a:off x="708293" y="1034793"/>
            <a:ext cx="10987348" cy="548999"/>
          </a:xfrm>
          <a:prstGeom prst="rect">
            <a:avLst/>
          </a:prstGeom>
        </p:spPr>
        <p:txBody>
          <a:bodyPr>
            <a:noAutofit/>
          </a:bodyPr>
          <a:lstStyle>
            <a:lvl1pPr algn="ctr" defTabSz="914400" rtl="0" eaLnBrk="1" latinLnBrk="0" hangingPunct="1">
              <a:lnSpc>
                <a:spcPct val="90000"/>
              </a:lnSpc>
              <a:spcBef>
                <a:spcPct val="0"/>
              </a:spcBef>
              <a:buNone/>
              <a:defRPr sz="3400" b="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en-US" dirty="0"/>
              <a:t>Auditing Sampled Vouchers</a:t>
            </a:r>
            <a:endParaRPr lang="en-IN" dirty="0"/>
          </a:p>
        </p:txBody>
      </p:sp>
      <p:pic>
        <p:nvPicPr>
          <p:cNvPr id="3" name="Picture 2">
            <a:extLst>
              <a:ext uri="{FF2B5EF4-FFF2-40B4-BE49-F238E27FC236}">
                <a16:creationId xmlns:a16="http://schemas.microsoft.com/office/drawing/2014/main" id="{F322DCD1-8AE4-4054-8025-EAC548F28877}"/>
              </a:ext>
            </a:extLst>
          </p:cNvPr>
          <p:cNvPicPr>
            <a:picLocks noChangeAspect="1"/>
          </p:cNvPicPr>
          <p:nvPr/>
        </p:nvPicPr>
        <p:blipFill>
          <a:blip r:embed="rId2"/>
          <a:stretch>
            <a:fillRect/>
          </a:stretch>
        </p:blipFill>
        <p:spPr>
          <a:xfrm>
            <a:off x="1300480" y="1729960"/>
            <a:ext cx="9946640" cy="3995146"/>
          </a:xfrm>
          <a:prstGeom prst="rect">
            <a:avLst/>
          </a:prstGeom>
        </p:spPr>
      </p:pic>
    </p:spTree>
    <p:extLst>
      <p:ext uri="{BB962C8B-B14F-4D97-AF65-F5344CB8AC3E}">
        <p14:creationId xmlns:p14="http://schemas.microsoft.com/office/powerpoint/2010/main" val="2047201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C8B0D10-68B7-429A-826B-CA2BDAD7BDF2}"/>
              </a:ext>
            </a:extLst>
          </p:cNvPr>
          <p:cNvSpPr>
            <a:spLocks noGrp="1"/>
          </p:cNvSpPr>
          <p:nvPr>
            <p:ph type="title"/>
          </p:nvPr>
        </p:nvSpPr>
        <p:spPr>
          <a:xfrm>
            <a:off x="555893" y="882393"/>
            <a:ext cx="10987348" cy="548999"/>
          </a:xfrm>
        </p:spPr>
        <p:txBody>
          <a:bodyPr/>
          <a:lstStyle/>
          <a:p>
            <a:r>
              <a:rPr lang="en-US" dirty="0"/>
              <a:t>Viewing different Vouchers verification dashboard</a:t>
            </a:r>
            <a:endParaRPr lang="en-IN" dirty="0"/>
          </a:p>
        </p:txBody>
      </p:sp>
      <p:pic>
        <p:nvPicPr>
          <p:cNvPr id="3" name="Picture 2">
            <a:extLst>
              <a:ext uri="{FF2B5EF4-FFF2-40B4-BE49-F238E27FC236}">
                <a16:creationId xmlns:a16="http://schemas.microsoft.com/office/drawing/2014/main" id="{81A0FB4A-7AB2-4D4E-94A1-E36736AF8EFE}"/>
              </a:ext>
            </a:extLst>
          </p:cNvPr>
          <p:cNvPicPr>
            <a:picLocks noChangeAspect="1"/>
          </p:cNvPicPr>
          <p:nvPr/>
        </p:nvPicPr>
        <p:blipFill>
          <a:blip r:embed="rId2"/>
          <a:stretch>
            <a:fillRect/>
          </a:stretch>
        </p:blipFill>
        <p:spPr>
          <a:xfrm>
            <a:off x="1280160" y="1830254"/>
            <a:ext cx="9387840" cy="2993722"/>
          </a:xfrm>
          <a:prstGeom prst="rect">
            <a:avLst/>
          </a:prstGeom>
        </p:spPr>
      </p:pic>
      <p:sp>
        <p:nvSpPr>
          <p:cNvPr id="4" name="TextBox 3">
            <a:extLst>
              <a:ext uri="{FF2B5EF4-FFF2-40B4-BE49-F238E27FC236}">
                <a16:creationId xmlns:a16="http://schemas.microsoft.com/office/drawing/2014/main" id="{18B112E8-851C-47CF-993C-FB522C453A0D}"/>
              </a:ext>
            </a:extLst>
          </p:cNvPr>
          <p:cNvSpPr txBox="1"/>
          <p:nvPr/>
        </p:nvSpPr>
        <p:spPr>
          <a:xfrm>
            <a:off x="670560" y="5151120"/>
            <a:ext cx="10987348" cy="369332"/>
          </a:xfrm>
          <a:prstGeom prst="rect">
            <a:avLst/>
          </a:prstGeom>
          <a:noFill/>
        </p:spPr>
        <p:txBody>
          <a:bodyPr wrap="square" rtlCol="0">
            <a:spAutoFit/>
          </a:bodyPr>
          <a:lstStyle/>
          <a:p>
            <a:r>
              <a:rPr lang="en-US" dirty="0"/>
              <a:t>Voucher Verification-&gt;Total Vouchers-&gt; On RHS press Ctrl and Alt for shortcuts and seeing different reports</a:t>
            </a:r>
            <a:endParaRPr lang="en-IN" dirty="0"/>
          </a:p>
        </p:txBody>
      </p:sp>
    </p:spTree>
    <p:extLst>
      <p:ext uri="{BB962C8B-B14F-4D97-AF65-F5344CB8AC3E}">
        <p14:creationId xmlns:p14="http://schemas.microsoft.com/office/powerpoint/2010/main" val="2714679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563B153-7D47-4808-88D9-01D1D20C76C0}"/>
              </a:ext>
            </a:extLst>
          </p:cNvPr>
          <p:cNvSpPr>
            <a:spLocks noGrp="1"/>
          </p:cNvSpPr>
          <p:nvPr>
            <p:ph type="title"/>
          </p:nvPr>
        </p:nvSpPr>
        <p:spPr>
          <a:xfrm>
            <a:off x="555893" y="882393"/>
            <a:ext cx="10987348" cy="548999"/>
          </a:xfrm>
        </p:spPr>
        <p:txBody>
          <a:bodyPr/>
          <a:lstStyle/>
          <a:p>
            <a:r>
              <a:rPr lang="en-US" dirty="0"/>
              <a:t>Report viewing through Ctrl &amp; Alt Options on RHS</a:t>
            </a:r>
            <a:endParaRPr lang="en-IN" dirty="0"/>
          </a:p>
        </p:txBody>
      </p:sp>
      <p:pic>
        <p:nvPicPr>
          <p:cNvPr id="3" name="Picture 2">
            <a:extLst>
              <a:ext uri="{FF2B5EF4-FFF2-40B4-BE49-F238E27FC236}">
                <a16:creationId xmlns:a16="http://schemas.microsoft.com/office/drawing/2014/main" id="{CFB479BA-727F-4C8E-97B7-5F7CC8485EEF}"/>
              </a:ext>
            </a:extLst>
          </p:cNvPr>
          <p:cNvPicPr>
            <a:picLocks noChangeAspect="1"/>
          </p:cNvPicPr>
          <p:nvPr/>
        </p:nvPicPr>
        <p:blipFill>
          <a:blip r:embed="rId2"/>
          <a:stretch>
            <a:fillRect/>
          </a:stretch>
        </p:blipFill>
        <p:spPr>
          <a:xfrm>
            <a:off x="899795" y="2034735"/>
            <a:ext cx="2402205" cy="3940872"/>
          </a:xfrm>
          <a:prstGeom prst="rect">
            <a:avLst/>
          </a:prstGeom>
        </p:spPr>
      </p:pic>
      <p:pic>
        <p:nvPicPr>
          <p:cNvPr id="4" name="Picture 3">
            <a:extLst>
              <a:ext uri="{FF2B5EF4-FFF2-40B4-BE49-F238E27FC236}">
                <a16:creationId xmlns:a16="http://schemas.microsoft.com/office/drawing/2014/main" id="{C784FD1D-6750-4690-8BEA-AA4A8FE876DD}"/>
              </a:ext>
            </a:extLst>
          </p:cNvPr>
          <p:cNvPicPr>
            <a:picLocks noChangeAspect="1"/>
          </p:cNvPicPr>
          <p:nvPr/>
        </p:nvPicPr>
        <p:blipFill>
          <a:blip r:embed="rId3"/>
          <a:stretch>
            <a:fillRect/>
          </a:stretch>
        </p:blipFill>
        <p:spPr>
          <a:xfrm>
            <a:off x="4205604" y="1944052"/>
            <a:ext cx="2286635" cy="4068562"/>
          </a:xfrm>
          <a:prstGeom prst="rect">
            <a:avLst/>
          </a:prstGeom>
        </p:spPr>
      </p:pic>
      <p:pic>
        <p:nvPicPr>
          <p:cNvPr id="5" name="Picture 4">
            <a:extLst>
              <a:ext uri="{FF2B5EF4-FFF2-40B4-BE49-F238E27FC236}">
                <a16:creationId xmlns:a16="http://schemas.microsoft.com/office/drawing/2014/main" id="{299CCF91-4EAB-43D8-86D4-C5BA5DFF51F8}"/>
              </a:ext>
            </a:extLst>
          </p:cNvPr>
          <p:cNvPicPr>
            <a:picLocks noChangeAspect="1"/>
          </p:cNvPicPr>
          <p:nvPr/>
        </p:nvPicPr>
        <p:blipFill>
          <a:blip r:embed="rId4"/>
          <a:stretch>
            <a:fillRect/>
          </a:stretch>
        </p:blipFill>
        <p:spPr>
          <a:xfrm>
            <a:off x="6604000" y="2267174"/>
            <a:ext cx="5212080" cy="2254026"/>
          </a:xfrm>
          <a:prstGeom prst="rect">
            <a:avLst/>
          </a:prstGeom>
        </p:spPr>
      </p:pic>
    </p:spTree>
    <p:extLst>
      <p:ext uri="{BB962C8B-B14F-4D97-AF65-F5344CB8AC3E}">
        <p14:creationId xmlns:p14="http://schemas.microsoft.com/office/powerpoint/2010/main" val="1633509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658CEFE-4522-49AF-B6DE-F818942D8885}"/>
              </a:ext>
            </a:extLst>
          </p:cNvPr>
          <p:cNvSpPr>
            <a:spLocks noGrp="1"/>
          </p:cNvSpPr>
          <p:nvPr>
            <p:ph type="title"/>
          </p:nvPr>
        </p:nvSpPr>
        <p:spPr>
          <a:xfrm>
            <a:off x="555893" y="882393"/>
            <a:ext cx="10987348" cy="548999"/>
          </a:xfrm>
        </p:spPr>
        <p:txBody>
          <a:bodyPr/>
          <a:lstStyle/>
          <a:p>
            <a:r>
              <a:rPr lang="en-US" dirty="0"/>
              <a:t>Exception Reports</a:t>
            </a:r>
            <a:endParaRPr lang="en-IN" dirty="0"/>
          </a:p>
        </p:txBody>
      </p:sp>
      <p:pic>
        <p:nvPicPr>
          <p:cNvPr id="3" name="Picture 2">
            <a:extLst>
              <a:ext uri="{FF2B5EF4-FFF2-40B4-BE49-F238E27FC236}">
                <a16:creationId xmlns:a16="http://schemas.microsoft.com/office/drawing/2014/main" id="{D1BA5022-CA0E-410E-A4D3-0B7E5B873A40}"/>
              </a:ext>
            </a:extLst>
          </p:cNvPr>
          <p:cNvPicPr>
            <a:picLocks noChangeAspect="1"/>
          </p:cNvPicPr>
          <p:nvPr/>
        </p:nvPicPr>
        <p:blipFill>
          <a:blip r:embed="rId2"/>
          <a:stretch>
            <a:fillRect/>
          </a:stretch>
        </p:blipFill>
        <p:spPr>
          <a:xfrm>
            <a:off x="1160655" y="1622184"/>
            <a:ext cx="3547979" cy="4752339"/>
          </a:xfrm>
          <a:prstGeom prst="rect">
            <a:avLst/>
          </a:prstGeom>
        </p:spPr>
      </p:pic>
      <p:pic>
        <p:nvPicPr>
          <p:cNvPr id="4" name="Picture 3">
            <a:extLst>
              <a:ext uri="{FF2B5EF4-FFF2-40B4-BE49-F238E27FC236}">
                <a16:creationId xmlns:a16="http://schemas.microsoft.com/office/drawing/2014/main" id="{EA9003F6-B013-4EA0-A0C8-D731AF5AF853}"/>
              </a:ext>
            </a:extLst>
          </p:cNvPr>
          <p:cNvPicPr>
            <a:picLocks noChangeAspect="1"/>
          </p:cNvPicPr>
          <p:nvPr/>
        </p:nvPicPr>
        <p:blipFill>
          <a:blip r:embed="rId3"/>
          <a:stretch>
            <a:fillRect/>
          </a:stretch>
        </p:blipFill>
        <p:spPr>
          <a:xfrm>
            <a:off x="7483368" y="1472346"/>
            <a:ext cx="3547979" cy="5052014"/>
          </a:xfrm>
          <a:prstGeom prst="rect">
            <a:avLst/>
          </a:prstGeom>
        </p:spPr>
      </p:pic>
    </p:spTree>
    <p:extLst>
      <p:ext uri="{BB962C8B-B14F-4D97-AF65-F5344CB8AC3E}">
        <p14:creationId xmlns:p14="http://schemas.microsoft.com/office/powerpoint/2010/main" val="1301458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1EFC1D-AB2E-4CF9-81B0-F7D037968665}"/>
              </a:ext>
            </a:extLst>
          </p:cNvPr>
          <p:cNvSpPr>
            <a:spLocks noGrp="1"/>
          </p:cNvSpPr>
          <p:nvPr>
            <p:ph type="title"/>
          </p:nvPr>
        </p:nvSpPr>
        <p:spPr>
          <a:xfrm>
            <a:off x="340860" y="2958611"/>
            <a:ext cx="8392672" cy="923925"/>
          </a:xfrm>
        </p:spPr>
        <p:txBody>
          <a:bodyPr/>
          <a:lstStyle/>
          <a:p>
            <a:pPr algn="ctr"/>
            <a:r>
              <a:rPr lang="en-US"/>
              <a:t>Generate reports with required filters instantly with ‘Save View’</a:t>
            </a:r>
          </a:p>
        </p:txBody>
      </p:sp>
      <p:pic>
        <p:nvPicPr>
          <p:cNvPr id="6" name="Graphic 5" descr="Document">
            <a:extLst>
              <a:ext uri="{FF2B5EF4-FFF2-40B4-BE49-F238E27FC236}">
                <a16:creationId xmlns:a16="http://schemas.microsoft.com/office/drawing/2014/main" id="{F8CC596A-B6A1-4B55-811F-D9E8416EFCD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39250" y="4380756"/>
            <a:ext cx="555171" cy="555171"/>
          </a:xfrm>
          <a:prstGeom prst="rect">
            <a:avLst/>
          </a:prstGeom>
        </p:spPr>
      </p:pic>
      <p:pic>
        <p:nvPicPr>
          <p:cNvPr id="7" name="Graphic 6" descr="Target Audience outline">
            <a:extLst>
              <a:ext uri="{FF2B5EF4-FFF2-40B4-BE49-F238E27FC236}">
                <a16:creationId xmlns:a16="http://schemas.microsoft.com/office/drawing/2014/main" id="{E31E218A-C420-4CFB-88A0-C20C02294D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77673" y="4308240"/>
            <a:ext cx="692447" cy="692447"/>
          </a:xfrm>
          <a:prstGeom prst="rect">
            <a:avLst/>
          </a:prstGeom>
        </p:spPr>
      </p:pic>
    </p:spTree>
    <p:extLst>
      <p:ext uri="{BB962C8B-B14F-4D97-AF65-F5344CB8AC3E}">
        <p14:creationId xmlns:p14="http://schemas.microsoft.com/office/powerpoint/2010/main" val="3649142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400"/>
              <a:t>UC1: Quick access to Trial Balance by setting a default view</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2371852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4311" y="111365"/>
            <a:ext cx="8392672" cy="637715"/>
          </a:xfrm>
        </p:spPr>
        <p:txBody>
          <a:bodyPr/>
          <a:lstStyle/>
          <a:p>
            <a:r>
              <a:rPr lang="en-US" dirty="0"/>
              <a:t>Go to Saved Views</a:t>
            </a:r>
            <a:endParaRPr lang="en-IN" dirty="0"/>
          </a:p>
        </p:txBody>
      </p:sp>
      <p:pic>
        <p:nvPicPr>
          <p:cNvPr id="2050" name="Picture 2" descr="C:\Users\kashi\OneDrive\Desktop\Tally Seminar on 1011\Option for Save 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1181521"/>
            <a:ext cx="8363538" cy="5085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184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shi\OneDrive\Desktop\Tally Seminar on 1011\TB Save 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901" y="821934"/>
            <a:ext cx="10654290" cy="568760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324311" y="111365"/>
            <a:ext cx="8392672" cy="637715"/>
          </a:xfrm>
        </p:spPr>
        <p:txBody>
          <a:bodyPr/>
          <a:lstStyle/>
          <a:p>
            <a:r>
              <a:rPr lang="en-US" dirty="0"/>
              <a:t>Save View for particular report</a:t>
            </a:r>
            <a:endParaRPr lang="en-IN" dirty="0"/>
          </a:p>
        </p:txBody>
      </p:sp>
    </p:spTree>
    <p:extLst>
      <p:ext uri="{BB962C8B-B14F-4D97-AF65-F5344CB8AC3E}">
        <p14:creationId xmlns:p14="http://schemas.microsoft.com/office/powerpoint/2010/main" val="2097714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400"/>
              <a:t>UC2: Access Cash payments in excess of 10,000 seamlessly</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3059527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C07B-10D1-4390-0E33-9DC7E9D5D7D2}"/>
              </a:ext>
            </a:extLst>
          </p:cNvPr>
          <p:cNvSpPr>
            <a:spLocks noGrp="1"/>
          </p:cNvSpPr>
          <p:nvPr>
            <p:ph type="title"/>
          </p:nvPr>
        </p:nvSpPr>
        <p:spPr>
          <a:xfrm>
            <a:off x="452070" y="1075452"/>
            <a:ext cx="11152980" cy="895851"/>
          </a:xfrm>
        </p:spPr>
        <p:txBody>
          <a:bodyPr/>
          <a:lstStyle/>
          <a:p>
            <a:r>
              <a:rPr lang="en-US" sz="3200" b="0" i="0" u="none" strike="noStrike" baseline="0" dirty="0">
                <a:solidFill>
                  <a:srgbClr val="000000"/>
                </a:solidFill>
                <a:latin typeface="Calibri" panose="020F0502020204030204" pitchFamily="34" charset="0"/>
              </a:rPr>
              <a:t> </a:t>
            </a:r>
            <a:r>
              <a:rPr lang="en-US" sz="3200" b="1" i="0" u="none" strike="noStrike" baseline="0" dirty="0">
                <a:solidFill>
                  <a:srgbClr val="000000"/>
                </a:solidFill>
                <a:latin typeface="Calibri" panose="020F0502020204030204" pitchFamily="34" charset="0"/>
              </a:rPr>
              <a:t>Inculcate habit of micro analysis of your business data using reports. </a:t>
            </a:r>
            <a:br>
              <a:rPr lang="en-US" sz="3200" b="0" i="0" u="none" strike="noStrike" baseline="0" dirty="0">
                <a:solidFill>
                  <a:srgbClr val="000000"/>
                </a:solidFill>
                <a:latin typeface="Calibri" panose="020F0502020204030204" pitchFamily="34" charset="0"/>
              </a:rPr>
            </a:br>
            <a:endParaRPr lang="en-IN" dirty="0"/>
          </a:p>
        </p:txBody>
      </p:sp>
      <p:sp>
        <p:nvSpPr>
          <p:cNvPr id="3" name="Content Placeholder 2">
            <a:extLst>
              <a:ext uri="{FF2B5EF4-FFF2-40B4-BE49-F238E27FC236}">
                <a16:creationId xmlns:a16="http://schemas.microsoft.com/office/drawing/2014/main" id="{C43553FE-FB2C-D40D-03D7-4AC4D80C04A0}"/>
              </a:ext>
            </a:extLst>
          </p:cNvPr>
          <p:cNvSpPr>
            <a:spLocks noGrp="1"/>
          </p:cNvSpPr>
          <p:nvPr>
            <p:ph sz="half" idx="1"/>
          </p:nvPr>
        </p:nvSpPr>
        <p:spPr/>
        <p:txBody>
          <a:bodyPr/>
          <a:lstStyle/>
          <a:p>
            <a:pPr algn="l"/>
            <a:endParaRPr lang="en-IN" sz="1800" b="0" i="0" u="none" strike="noStrike" baseline="0" dirty="0">
              <a:solidFill>
                <a:srgbClr val="000000"/>
              </a:solidFill>
              <a:latin typeface="Calibri" panose="020F0502020204030204" pitchFamily="34" charset="0"/>
            </a:endParaRPr>
          </a:p>
          <a:p>
            <a:pPr marL="0" indent="0">
              <a:buNone/>
            </a:pPr>
            <a:r>
              <a:rPr lang="en-US" sz="1800" b="0" i="0" u="none" strike="noStrike" baseline="0" dirty="0">
                <a:solidFill>
                  <a:srgbClr val="000000"/>
                </a:solidFill>
                <a:latin typeface="Calibri" panose="020F0502020204030204" pitchFamily="34" charset="0"/>
              </a:rPr>
              <a:t>• View every Transaction-wise, Product-wise, Brand-wise profitability. </a:t>
            </a:r>
          </a:p>
          <a:p>
            <a:pPr marL="0" indent="0">
              <a:buNone/>
            </a:pPr>
            <a:r>
              <a:rPr lang="en-US" sz="1800" b="0" i="0" u="none" strike="noStrike" baseline="0" dirty="0">
                <a:solidFill>
                  <a:srgbClr val="000000"/>
                </a:solidFill>
                <a:latin typeface="Calibri" panose="020F0502020204030204" pitchFamily="34" charset="0"/>
              </a:rPr>
              <a:t>• Ratio Analysis: An Owner’s Dashboard, </a:t>
            </a:r>
            <a:r>
              <a:rPr lang="en-US" sz="1800" b="0" i="0" u="none" strike="noStrike" baseline="0" dirty="0" err="1">
                <a:solidFill>
                  <a:srgbClr val="000000"/>
                </a:solidFill>
                <a:latin typeface="Calibri" panose="020F0502020204030204" pitchFamily="34" charset="0"/>
              </a:rPr>
              <a:t>analysing</a:t>
            </a:r>
            <a:r>
              <a:rPr lang="en-US" sz="1800" b="0" i="0" u="none" strike="noStrike" baseline="0" dirty="0">
                <a:solidFill>
                  <a:srgbClr val="000000"/>
                </a:solidFill>
                <a:latin typeface="Calibri" panose="020F0502020204030204" pitchFamily="34" charset="0"/>
              </a:rPr>
              <a:t> strength &amp; health view of business. </a:t>
            </a:r>
          </a:p>
          <a:p>
            <a:pPr marL="0" indent="0">
              <a:buNone/>
            </a:pPr>
            <a:r>
              <a:rPr lang="en-US" sz="1800" b="0" i="0" u="none" strike="noStrike" baseline="0" dirty="0">
                <a:solidFill>
                  <a:srgbClr val="000000"/>
                </a:solidFill>
                <a:latin typeface="Calibri" panose="020F0502020204030204" pitchFamily="34" charset="0"/>
              </a:rPr>
              <a:t>• Sales Trend with Multi-Columnar Reports &amp; Multi-dimensional Pivot Reports </a:t>
            </a:r>
          </a:p>
          <a:p>
            <a:pPr marL="0" indent="0">
              <a:buNone/>
            </a:pPr>
            <a:r>
              <a:rPr lang="en-US" sz="1800" b="0" i="0" u="none" strike="noStrike" baseline="0" dirty="0">
                <a:solidFill>
                  <a:srgbClr val="000000"/>
                </a:solidFill>
                <a:latin typeface="Calibri" panose="020F0502020204030204" pitchFamily="34" charset="0"/>
              </a:rPr>
              <a:t>• Taxes Triangulation Reports and many more… </a:t>
            </a:r>
          </a:p>
          <a:p>
            <a:endParaRPr lang="en-IN" dirty="0"/>
          </a:p>
        </p:txBody>
      </p:sp>
    </p:spTree>
    <p:extLst>
      <p:ext uri="{BB962C8B-B14F-4D97-AF65-F5344CB8AC3E}">
        <p14:creationId xmlns:p14="http://schemas.microsoft.com/office/powerpoint/2010/main" val="178390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649" y="327122"/>
            <a:ext cx="8392672" cy="637715"/>
          </a:xfrm>
        </p:spPr>
        <p:txBody>
          <a:bodyPr/>
          <a:lstStyle/>
          <a:p>
            <a:r>
              <a:rPr lang="en-US" dirty="0"/>
              <a:t>Go to Saved View</a:t>
            </a:r>
            <a:endParaRPr lang="en-IN" dirty="0"/>
          </a:p>
        </p:txBody>
      </p:sp>
      <p:pic>
        <p:nvPicPr>
          <p:cNvPr id="3074" name="Picture 2" descr="C:\Users\kashi\OneDrive\Desktop\Tally Seminar on 1011\Cash Report Saved 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916" y="1037690"/>
            <a:ext cx="9637158" cy="525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579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181" y="337397"/>
            <a:ext cx="8392672" cy="637715"/>
          </a:xfrm>
        </p:spPr>
        <p:txBody>
          <a:bodyPr/>
          <a:lstStyle/>
          <a:p>
            <a:r>
              <a:rPr lang="en-US" dirty="0"/>
              <a:t>Report of </a:t>
            </a:r>
            <a:r>
              <a:rPr lang="en-US" dirty="0">
                <a:sym typeface="Wingdings" panose="05000000000000000000" pitchFamily="2" charset="2"/>
              </a:rPr>
              <a:t>Cash payments &gt; 10 K</a:t>
            </a:r>
            <a:r>
              <a:rPr lang="en-US" dirty="0"/>
              <a:t> </a:t>
            </a:r>
            <a:endParaRPr lang="en-IN"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254" y="1119884"/>
            <a:ext cx="10757043" cy="553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856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400"/>
              <a:t>UC3: Flexibility to set Quarterly GSTR-1 for current period</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2058253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374" y="275752"/>
            <a:ext cx="8392672" cy="637715"/>
          </a:xfrm>
        </p:spPr>
        <p:txBody>
          <a:bodyPr/>
          <a:lstStyle/>
          <a:p>
            <a:r>
              <a:rPr lang="en-US" dirty="0"/>
              <a:t>GSTR1 for current quarter report</a:t>
            </a:r>
            <a:endParaRPr lang="en-IN" dirty="0"/>
          </a:p>
        </p:txBody>
      </p:sp>
      <p:pic>
        <p:nvPicPr>
          <p:cNvPr id="5122" name="Picture 2" descr="C:\Users\kashi\OneDrive\Desktop\Tally Seminar on 1011\GST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848" y="920033"/>
            <a:ext cx="10387174" cy="572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863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400"/>
              <a:t>UC4: Flexibility to default the comparative view of previous year Balance Sheet with current financial year for quick access</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27569839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625" y="193558"/>
            <a:ext cx="10777591" cy="1008518"/>
          </a:xfrm>
        </p:spPr>
        <p:txBody>
          <a:bodyPr/>
          <a:lstStyle/>
          <a:p>
            <a:r>
              <a:rPr lang="en-US" b="1" dirty="0"/>
              <a:t>Compare previous year Balance sheet with current year</a:t>
            </a:r>
            <a:endParaRPr lang="en-IN" dirty="0"/>
          </a:p>
        </p:txBody>
      </p:sp>
      <p:pic>
        <p:nvPicPr>
          <p:cNvPr id="6146" name="Picture 2" descr="C:\Users\kashi\OneDrive\Desktop\Tally Seminar on 1011\Balance Sheet Comparati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219" y="1294544"/>
            <a:ext cx="10387173" cy="5329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864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400"/>
              <a:t>UC5: Flexibility to save configurations/filters to view Debtors having Credit Balance</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2683390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8424" y="275751"/>
            <a:ext cx="8392672" cy="637715"/>
          </a:xfrm>
        </p:spPr>
        <p:txBody>
          <a:bodyPr/>
          <a:lstStyle/>
          <a:p>
            <a:r>
              <a:rPr lang="en-US" b="1" dirty="0"/>
              <a:t>Debtors having Credit Balance</a:t>
            </a:r>
            <a:endParaRPr lang="en-IN" dirty="0"/>
          </a:p>
        </p:txBody>
      </p:sp>
      <p:pic>
        <p:nvPicPr>
          <p:cNvPr id="7170" name="Picture 2" descr="C:\Users\kashi\OneDrive\Desktop\Tally Seminar on 1011\Debtors Credit bal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62" y="996584"/>
            <a:ext cx="10900880" cy="563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446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6FAC241-AD2C-4A48-A1A3-81EFB48CD398}"/>
              </a:ext>
            </a:extLst>
          </p:cNvPr>
          <p:cNvSpPr>
            <a:spLocks noGrp="1"/>
          </p:cNvSpPr>
          <p:nvPr>
            <p:ph type="title"/>
          </p:nvPr>
        </p:nvSpPr>
        <p:spPr>
          <a:xfrm>
            <a:off x="0" y="2266170"/>
            <a:ext cx="12192000" cy="1158205"/>
          </a:xfrm>
          <a:ln>
            <a:noFill/>
          </a:ln>
        </p:spPr>
        <p:txBody>
          <a:bodyPr anchor="ctr" anchorCtr="0"/>
          <a:lstStyle/>
          <a:p>
            <a:r>
              <a:rPr lang="en-US" sz="2400"/>
              <a:t>What type of reports can be saved under ‘Save view’?</a:t>
            </a:r>
          </a:p>
        </p:txBody>
      </p:sp>
      <p:sp>
        <p:nvSpPr>
          <p:cNvPr id="17" name="TextBox 16">
            <a:extLst>
              <a:ext uri="{FF2B5EF4-FFF2-40B4-BE49-F238E27FC236}">
                <a16:creationId xmlns:a16="http://schemas.microsoft.com/office/drawing/2014/main" id="{0AD0F602-138A-4554-AF42-135EE5D21006}"/>
              </a:ext>
            </a:extLst>
          </p:cNvPr>
          <p:cNvSpPr txBox="1"/>
          <p:nvPr/>
        </p:nvSpPr>
        <p:spPr>
          <a:xfrm>
            <a:off x="2643808" y="3399184"/>
            <a:ext cx="6420679" cy="2613023"/>
          </a:xfrm>
          <a:prstGeom prst="rect">
            <a:avLst/>
          </a:prstGeom>
          <a:noFill/>
        </p:spPr>
        <p:txBody>
          <a:bodyPr wrap="square">
            <a:spAutoFit/>
          </a:bodyPr>
          <a:lstStyle/>
          <a:p>
            <a:pPr marL="0" lvl="0" indent="0" algn="ctr" defTabSz="666750">
              <a:spcBef>
                <a:spcPct val="0"/>
              </a:spcBef>
              <a:spcAft>
                <a:spcPct val="35000"/>
              </a:spcAft>
              <a:buNone/>
            </a:pPr>
            <a:r>
              <a:rPr lang="en-US">
                <a:solidFill>
                  <a:schemeClr val="accent1"/>
                </a:solidFill>
                <a:latin typeface="Segoe UI Semilight" panose="020B0402040204020203" pitchFamily="34" charset="0"/>
                <a:cs typeface="Segoe UI Semilight" panose="020B0402040204020203" pitchFamily="34" charset="0"/>
              </a:rPr>
              <a:t>You can save reports with </a:t>
            </a:r>
          </a:p>
          <a:p>
            <a:pPr marL="285750" lvl="0" indent="-285750" defTabSz="666750">
              <a:spcBef>
                <a:spcPct val="0"/>
              </a:spcBef>
              <a:spcAft>
                <a:spcPct val="35000"/>
              </a:spcAft>
              <a:buFont typeface="Arial" panose="020B0604020202020204" pitchFamily="34" charset="0"/>
              <a:buChar char="•"/>
            </a:pPr>
            <a:r>
              <a:rPr lang="en-US">
                <a:solidFill>
                  <a:schemeClr val="accent1"/>
                </a:solidFill>
                <a:latin typeface="Segoe UI Semilight" panose="020B0402040204020203" pitchFamily="34" charset="0"/>
                <a:cs typeface="Segoe UI Semilight" panose="020B0402040204020203" pitchFamily="34" charset="0"/>
              </a:rPr>
              <a:t>F12 Configuration, </a:t>
            </a:r>
          </a:p>
          <a:p>
            <a:pPr marL="285750" lvl="0" indent="-285750" defTabSz="666750">
              <a:spcBef>
                <a:spcPct val="0"/>
              </a:spcBef>
              <a:spcAft>
                <a:spcPct val="35000"/>
              </a:spcAft>
              <a:buFont typeface="Arial" panose="020B0604020202020204" pitchFamily="34" charset="0"/>
              <a:buChar char="•"/>
            </a:pPr>
            <a:r>
              <a:rPr lang="en-US">
                <a:solidFill>
                  <a:schemeClr val="accent1"/>
                </a:solidFill>
                <a:latin typeface="Segoe UI Semilight" panose="020B0402040204020203" pitchFamily="34" charset="0"/>
                <a:cs typeface="Segoe UI Semilight" panose="020B0402040204020203" pitchFamily="34" charset="0"/>
              </a:rPr>
              <a:t>Period, </a:t>
            </a:r>
          </a:p>
          <a:p>
            <a:pPr marL="285750" lvl="0" indent="-285750" defTabSz="666750">
              <a:spcBef>
                <a:spcPct val="0"/>
              </a:spcBef>
              <a:spcAft>
                <a:spcPct val="35000"/>
              </a:spcAft>
              <a:buFont typeface="Arial" panose="020B0604020202020204" pitchFamily="34" charset="0"/>
              <a:buChar char="•"/>
            </a:pPr>
            <a:r>
              <a:rPr lang="en-US">
                <a:solidFill>
                  <a:schemeClr val="accent1"/>
                </a:solidFill>
                <a:latin typeface="Segoe UI Semilight" panose="020B0402040204020203" pitchFamily="34" charset="0"/>
                <a:cs typeface="Segoe UI Semilight" panose="020B0402040204020203" pitchFamily="34" charset="0"/>
              </a:rPr>
              <a:t>Range/Value filtered, </a:t>
            </a:r>
          </a:p>
          <a:p>
            <a:pPr marL="285750" lvl="0" indent="-285750" defTabSz="666750">
              <a:spcBef>
                <a:spcPct val="0"/>
              </a:spcBef>
              <a:spcAft>
                <a:spcPct val="35000"/>
              </a:spcAft>
              <a:buFont typeface="Arial" panose="020B0604020202020204" pitchFamily="34" charset="0"/>
              <a:buChar char="•"/>
            </a:pPr>
            <a:r>
              <a:rPr lang="en-US">
                <a:solidFill>
                  <a:schemeClr val="accent1"/>
                </a:solidFill>
                <a:latin typeface="Segoe UI Semilight" panose="020B0402040204020203" pitchFamily="34" charset="0"/>
                <a:cs typeface="Segoe UI Semilight" panose="020B0402040204020203" pitchFamily="34" charset="0"/>
              </a:rPr>
              <a:t>New Column, </a:t>
            </a:r>
          </a:p>
          <a:p>
            <a:pPr marL="285750" lvl="0" indent="-285750" defTabSz="666750">
              <a:spcBef>
                <a:spcPct val="0"/>
              </a:spcBef>
              <a:spcAft>
                <a:spcPct val="35000"/>
              </a:spcAft>
              <a:buFont typeface="Arial" panose="020B0604020202020204" pitchFamily="34" charset="0"/>
              <a:buChar char="•"/>
            </a:pPr>
            <a:r>
              <a:rPr lang="en-US">
                <a:solidFill>
                  <a:schemeClr val="accent1"/>
                </a:solidFill>
                <a:latin typeface="Segoe UI Semilight" panose="020B0402040204020203" pitchFamily="34" charset="0"/>
                <a:cs typeface="Segoe UI Semilight" panose="020B0402040204020203" pitchFamily="34" charset="0"/>
              </a:rPr>
              <a:t>Auto Column, </a:t>
            </a:r>
          </a:p>
          <a:p>
            <a:pPr marL="285750" lvl="0" indent="-285750" defTabSz="666750">
              <a:spcBef>
                <a:spcPct val="0"/>
              </a:spcBef>
              <a:spcAft>
                <a:spcPct val="35000"/>
              </a:spcAft>
              <a:buFont typeface="Arial" panose="020B0604020202020204" pitchFamily="34" charset="0"/>
              <a:buChar char="•"/>
            </a:pPr>
            <a:r>
              <a:rPr lang="en-US">
                <a:solidFill>
                  <a:schemeClr val="accent1"/>
                </a:solidFill>
                <a:latin typeface="Segoe UI Semilight" panose="020B0402040204020203" pitchFamily="34" charset="0"/>
                <a:cs typeface="Segoe UI Semilight" panose="020B0402040204020203" pitchFamily="34" charset="0"/>
              </a:rPr>
              <a:t>Group Company.</a:t>
            </a:r>
          </a:p>
        </p:txBody>
      </p:sp>
      <p:pic>
        <p:nvPicPr>
          <p:cNvPr id="7" name="Picture 6" descr="Icon&#10;&#10;Description automatically generated">
            <a:extLst>
              <a:ext uri="{FF2B5EF4-FFF2-40B4-BE49-F238E27FC236}">
                <a16:creationId xmlns:a16="http://schemas.microsoft.com/office/drawing/2014/main" id="{26CDDF29-1DCB-4F8E-869F-476F11D26C43}"/>
              </a:ext>
            </a:extLst>
          </p:cNvPr>
          <p:cNvPicPr>
            <a:picLocks noChangeAspect="1"/>
          </p:cNvPicPr>
          <p:nvPr/>
        </p:nvPicPr>
        <p:blipFill>
          <a:blip r:embed="rId3"/>
          <a:stretch>
            <a:fillRect/>
          </a:stretch>
        </p:blipFill>
        <p:spPr>
          <a:xfrm>
            <a:off x="5583931" y="423029"/>
            <a:ext cx="1024138" cy="1158207"/>
          </a:xfrm>
          <a:prstGeom prst="rect">
            <a:avLst/>
          </a:prstGeom>
        </p:spPr>
      </p:pic>
    </p:spTree>
    <p:extLst>
      <p:ext uri="{BB962C8B-B14F-4D97-AF65-F5344CB8AC3E}">
        <p14:creationId xmlns:p14="http://schemas.microsoft.com/office/powerpoint/2010/main" val="27250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6FAC241-AD2C-4A48-A1A3-81EFB48CD398}"/>
              </a:ext>
            </a:extLst>
          </p:cNvPr>
          <p:cNvSpPr>
            <a:spLocks noGrp="1"/>
          </p:cNvSpPr>
          <p:nvPr>
            <p:ph type="title"/>
          </p:nvPr>
        </p:nvSpPr>
        <p:spPr>
          <a:xfrm>
            <a:off x="0" y="2266170"/>
            <a:ext cx="12192000" cy="1158205"/>
          </a:xfrm>
          <a:ln>
            <a:noFill/>
          </a:ln>
        </p:spPr>
        <p:txBody>
          <a:bodyPr anchor="ctr" anchorCtr="0"/>
          <a:lstStyle/>
          <a:p>
            <a:r>
              <a:rPr lang="en-US" sz="2400"/>
              <a:t>Can I modify a Saved view?</a:t>
            </a:r>
          </a:p>
        </p:txBody>
      </p:sp>
      <p:sp>
        <p:nvSpPr>
          <p:cNvPr id="17" name="TextBox 16">
            <a:extLst>
              <a:ext uri="{FF2B5EF4-FFF2-40B4-BE49-F238E27FC236}">
                <a16:creationId xmlns:a16="http://schemas.microsoft.com/office/drawing/2014/main" id="{0AD0F602-138A-4554-AF42-135EE5D21006}"/>
              </a:ext>
            </a:extLst>
          </p:cNvPr>
          <p:cNvSpPr txBox="1"/>
          <p:nvPr/>
        </p:nvSpPr>
        <p:spPr>
          <a:xfrm>
            <a:off x="0" y="3399184"/>
            <a:ext cx="12192000" cy="646331"/>
          </a:xfrm>
          <a:prstGeom prst="rect">
            <a:avLst/>
          </a:prstGeom>
          <a:noFill/>
        </p:spPr>
        <p:txBody>
          <a:bodyPr wrap="square">
            <a:spAutoFit/>
          </a:bodyPr>
          <a:lstStyle/>
          <a:p>
            <a:pPr marL="0" lvl="0" indent="0" algn="ctr" defTabSz="666750">
              <a:spcBef>
                <a:spcPct val="0"/>
              </a:spcBef>
              <a:spcAft>
                <a:spcPct val="35000"/>
              </a:spcAft>
              <a:buNone/>
            </a:pPr>
            <a:r>
              <a:rPr lang="en-US">
                <a:solidFill>
                  <a:schemeClr val="accent1"/>
                </a:solidFill>
                <a:latin typeface="Segoe UI Semilight" panose="020B0402040204020203" pitchFamily="34" charset="0"/>
                <a:cs typeface="Segoe UI Semilight" panose="020B0402040204020203" pitchFamily="34" charset="0"/>
              </a:rPr>
              <a:t>Yes, you can modify a saved view.  Select the saved view which you want to modify through Go To and click on ‘Save View’ button again to modify it.</a:t>
            </a:r>
          </a:p>
        </p:txBody>
      </p:sp>
      <p:pic>
        <p:nvPicPr>
          <p:cNvPr id="7" name="Picture 6" descr="Icon&#10;&#10;Description automatically generated">
            <a:extLst>
              <a:ext uri="{FF2B5EF4-FFF2-40B4-BE49-F238E27FC236}">
                <a16:creationId xmlns:a16="http://schemas.microsoft.com/office/drawing/2014/main" id="{26CDDF29-1DCB-4F8E-869F-476F11D26C43}"/>
              </a:ext>
            </a:extLst>
          </p:cNvPr>
          <p:cNvPicPr>
            <a:picLocks noChangeAspect="1"/>
          </p:cNvPicPr>
          <p:nvPr/>
        </p:nvPicPr>
        <p:blipFill>
          <a:blip r:embed="rId3"/>
          <a:stretch>
            <a:fillRect/>
          </a:stretch>
        </p:blipFill>
        <p:spPr>
          <a:xfrm>
            <a:off x="5583931" y="423029"/>
            <a:ext cx="1024138" cy="1158207"/>
          </a:xfrm>
          <a:prstGeom prst="rect">
            <a:avLst/>
          </a:prstGeom>
        </p:spPr>
      </p:pic>
    </p:spTree>
    <p:extLst>
      <p:ext uri="{BB962C8B-B14F-4D97-AF65-F5344CB8AC3E}">
        <p14:creationId xmlns:p14="http://schemas.microsoft.com/office/powerpoint/2010/main" val="157465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1EFC1D-AB2E-4CF9-81B0-F7D037968665}"/>
              </a:ext>
            </a:extLst>
          </p:cNvPr>
          <p:cNvSpPr>
            <a:spLocks noGrp="1"/>
          </p:cNvSpPr>
          <p:nvPr>
            <p:ph type="title"/>
          </p:nvPr>
        </p:nvSpPr>
        <p:spPr/>
        <p:txBody>
          <a:bodyPr/>
          <a:lstStyle/>
          <a:p>
            <a:pPr algn="ctr"/>
            <a:r>
              <a:rPr lang="en-US" sz="3200"/>
              <a:t>The strength of your Mail ID as Tally.NET ID</a:t>
            </a:r>
          </a:p>
        </p:txBody>
      </p:sp>
      <p:pic>
        <p:nvPicPr>
          <p:cNvPr id="3" name="Graphic 2" descr="Email outline">
            <a:extLst>
              <a:ext uri="{FF2B5EF4-FFF2-40B4-BE49-F238E27FC236}">
                <a16:creationId xmlns:a16="http://schemas.microsoft.com/office/drawing/2014/main" id="{923F7EA7-1693-4E11-9436-EB9D813282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3189" y="4024956"/>
            <a:ext cx="601362" cy="601362"/>
          </a:xfrm>
          <a:prstGeom prst="rect">
            <a:avLst/>
          </a:prstGeom>
        </p:spPr>
      </p:pic>
    </p:spTree>
    <p:extLst>
      <p:ext uri="{BB962C8B-B14F-4D97-AF65-F5344CB8AC3E}">
        <p14:creationId xmlns:p14="http://schemas.microsoft.com/office/powerpoint/2010/main" val="9426391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6FAC241-AD2C-4A48-A1A3-81EFB48CD398}"/>
              </a:ext>
            </a:extLst>
          </p:cNvPr>
          <p:cNvSpPr>
            <a:spLocks noGrp="1"/>
          </p:cNvSpPr>
          <p:nvPr>
            <p:ph type="title"/>
          </p:nvPr>
        </p:nvSpPr>
        <p:spPr>
          <a:xfrm>
            <a:off x="0" y="2266170"/>
            <a:ext cx="12192000" cy="1158205"/>
          </a:xfrm>
          <a:ln>
            <a:noFill/>
          </a:ln>
        </p:spPr>
        <p:txBody>
          <a:bodyPr anchor="ctr" anchorCtr="0"/>
          <a:lstStyle/>
          <a:p>
            <a:r>
              <a:rPr lang="en-US" sz="2400"/>
              <a:t>Can I delete Saved views?</a:t>
            </a:r>
          </a:p>
        </p:txBody>
      </p:sp>
      <p:sp>
        <p:nvSpPr>
          <p:cNvPr id="17" name="TextBox 16">
            <a:extLst>
              <a:ext uri="{FF2B5EF4-FFF2-40B4-BE49-F238E27FC236}">
                <a16:creationId xmlns:a16="http://schemas.microsoft.com/office/drawing/2014/main" id="{0AD0F602-138A-4554-AF42-135EE5D21006}"/>
              </a:ext>
            </a:extLst>
          </p:cNvPr>
          <p:cNvSpPr txBox="1"/>
          <p:nvPr/>
        </p:nvSpPr>
        <p:spPr>
          <a:xfrm>
            <a:off x="0" y="3399184"/>
            <a:ext cx="12192000" cy="1200329"/>
          </a:xfrm>
          <a:prstGeom prst="rect">
            <a:avLst/>
          </a:prstGeom>
          <a:noFill/>
        </p:spPr>
        <p:txBody>
          <a:bodyPr wrap="square">
            <a:spAutoFit/>
          </a:bodyPr>
          <a:lstStyle/>
          <a:p>
            <a:pPr marL="0" lvl="0" indent="0" algn="ctr" defTabSz="666750">
              <a:spcBef>
                <a:spcPct val="0"/>
              </a:spcBef>
              <a:spcAft>
                <a:spcPct val="35000"/>
              </a:spcAft>
              <a:buNone/>
            </a:pPr>
            <a:r>
              <a:rPr lang="en-US">
                <a:solidFill>
                  <a:schemeClr val="accent1"/>
                </a:solidFill>
                <a:latin typeface="Segoe UI Semilight" panose="020B0402040204020203" pitchFamily="34" charset="0"/>
                <a:cs typeface="Segoe UI Semilight" panose="020B0402040204020203" pitchFamily="34" charset="0"/>
              </a:rPr>
              <a:t>Yes, you can delete saved view individually by clicking on ‘Change View’ in saved view. </a:t>
            </a:r>
            <a:br>
              <a:rPr lang="en-US">
                <a:solidFill>
                  <a:schemeClr val="accent1"/>
                </a:solidFill>
                <a:latin typeface="Segoe UI Semilight" panose="020B0402040204020203" pitchFamily="34" charset="0"/>
                <a:cs typeface="Segoe UI Semilight" panose="020B0402040204020203" pitchFamily="34" charset="0"/>
              </a:rPr>
            </a:br>
            <a:br>
              <a:rPr lang="en-US">
                <a:solidFill>
                  <a:schemeClr val="accent1"/>
                </a:solidFill>
                <a:latin typeface="Segoe UI Semilight" panose="020B0402040204020203" pitchFamily="34" charset="0"/>
                <a:cs typeface="Segoe UI Semilight" panose="020B0402040204020203" pitchFamily="34" charset="0"/>
              </a:rPr>
            </a:br>
            <a:r>
              <a:rPr lang="en-US">
                <a:solidFill>
                  <a:schemeClr val="accent1"/>
                </a:solidFill>
                <a:latin typeface="Segoe UI Semilight" panose="020B0402040204020203" pitchFamily="34" charset="0"/>
                <a:cs typeface="Segoe UI Semilight" panose="020B0402040204020203" pitchFamily="34" charset="0"/>
              </a:rPr>
              <a:t>Also, you can delete all saved views in one go through Help </a:t>
            </a:r>
            <a:r>
              <a:rPr lang="en-US">
                <a:solidFill>
                  <a:schemeClr val="accent1"/>
                </a:solidFill>
                <a:latin typeface="Segoe UI Semilight" panose="020B0402040204020203" pitchFamily="34" charset="0"/>
                <a:cs typeface="Segoe UI Semilight" panose="020B0402040204020203" pitchFamily="34" charset="0"/>
                <a:sym typeface="Wingdings" panose="05000000000000000000" pitchFamily="2" charset="2"/>
              </a:rPr>
              <a:t> Troubleshooting  Delete Views Saved for All Companies or This Company</a:t>
            </a:r>
            <a:endParaRPr lang="en-US">
              <a:solidFill>
                <a:schemeClr val="accent1"/>
              </a:solidFill>
              <a:latin typeface="Segoe UI Semilight" panose="020B0402040204020203" pitchFamily="34" charset="0"/>
              <a:cs typeface="Segoe UI Semilight" panose="020B0402040204020203" pitchFamily="34" charset="0"/>
            </a:endParaRPr>
          </a:p>
        </p:txBody>
      </p:sp>
      <p:pic>
        <p:nvPicPr>
          <p:cNvPr id="7" name="Picture 6" descr="Icon&#10;&#10;Description automatically generated">
            <a:extLst>
              <a:ext uri="{FF2B5EF4-FFF2-40B4-BE49-F238E27FC236}">
                <a16:creationId xmlns:a16="http://schemas.microsoft.com/office/drawing/2014/main" id="{26CDDF29-1DCB-4F8E-869F-476F11D26C43}"/>
              </a:ext>
            </a:extLst>
          </p:cNvPr>
          <p:cNvPicPr>
            <a:picLocks noChangeAspect="1"/>
          </p:cNvPicPr>
          <p:nvPr/>
        </p:nvPicPr>
        <p:blipFill>
          <a:blip r:embed="rId3"/>
          <a:stretch>
            <a:fillRect/>
          </a:stretch>
        </p:blipFill>
        <p:spPr>
          <a:xfrm>
            <a:off x="5583931" y="423029"/>
            <a:ext cx="1024138" cy="1158207"/>
          </a:xfrm>
          <a:prstGeom prst="rect">
            <a:avLst/>
          </a:prstGeom>
        </p:spPr>
      </p:pic>
    </p:spTree>
    <p:extLst>
      <p:ext uri="{BB962C8B-B14F-4D97-AF65-F5344CB8AC3E}">
        <p14:creationId xmlns:p14="http://schemas.microsoft.com/office/powerpoint/2010/main" val="135240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1EFC1D-AB2E-4CF9-81B0-F7D037968665}"/>
              </a:ext>
            </a:extLst>
          </p:cNvPr>
          <p:cNvSpPr>
            <a:spLocks noGrp="1"/>
          </p:cNvSpPr>
          <p:nvPr>
            <p:ph type="title"/>
          </p:nvPr>
        </p:nvSpPr>
        <p:spPr/>
        <p:txBody>
          <a:bodyPr/>
          <a:lstStyle/>
          <a:p>
            <a:pPr algn="ctr"/>
            <a:r>
              <a:rPr lang="en-US"/>
              <a:t>Navigate faster with ‘Go To’ </a:t>
            </a:r>
          </a:p>
        </p:txBody>
      </p:sp>
      <p:pic>
        <p:nvPicPr>
          <p:cNvPr id="8" name="Graphic 7" descr="Route (Two Pins With A Path)">
            <a:extLst>
              <a:ext uri="{FF2B5EF4-FFF2-40B4-BE49-F238E27FC236}">
                <a16:creationId xmlns:a16="http://schemas.microsoft.com/office/drawing/2014/main" id="{88DC3AF7-2215-4E3F-923D-0857439F0E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90130" y="3771900"/>
            <a:ext cx="516554" cy="516554"/>
          </a:xfrm>
          <a:prstGeom prst="rect">
            <a:avLst/>
          </a:prstGeom>
        </p:spPr>
      </p:pic>
    </p:spTree>
    <p:extLst>
      <p:ext uri="{BB962C8B-B14F-4D97-AF65-F5344CB8AC3E}">
        <p14:creationId xmlns:p14="http://schemas.microsoft.com/office/powerpoint/2010/main" val="39090191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400" dirty="0"/>
              <a:t>UC1: Flexibility to post Depreciation entry from Balance Sheet</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1927" y="4392203"/>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7527" y="4194490"/>
            <a:ext cx="914400" cy="914400"/>
          </a:xfrm>
          <a:prstGeom prst="rect">
            <a:avLst/>
          </a:prstGeom>
        </p:spPr>
      </p:pic>
      <p:sp>
        <p:nvSpPr>
          <p:cNvPr id="5" name="TextBox 4">
            <a:extLst>
              <a:ext uri="{FF2B5EF4-FFF2-40B4-BE49-F238E27FC236}">
                <a16:creationId xmlns:a16="http://schemas.microsoft.com/office/drawing/2014/main" id="{8678B901-6321-42DC-9975-6129452141E9}"/>
              </a:ext>
            </a:extLst>
          </p:cNvPr>
          <p:cNvSpPr txBox="1"/>
          <p:nvPr/>
        </p:nvSpPr>
        <p:spPr>
          <a:xfrm>
            <a:off x="2169891" y="3681447"/>
            <a:ext cx="7692887" cy="369332"/>
          </a:xfrm>
          <a:prstGeom prst="rect">
            <a:avLst/>
          </a:prstGeom>
          <a:noFill/>
        </p:spPr>
        <p:txBody>
          <a:bodyPr wrap="square" rtlCol="0">
            <a:spAutoFit/>
          </a:bodyPr>
          <a:lstStyle/>
          <a:p>
            <a:pPr algn="ctr"/>
            <a:r>
              <a:rPr lang="en-US" sz="1800">
                <a:latin typeface="Segoe UI Semilight" panose="020B0402040204020203" pitchFamily="34" charset="0"/>
                <a:cs typeface="Segoe UI Semilight" panose="020B0402040204020203" pitchFamily="34" charset="0"/>
              </a:rPr>
              <a:t>Report to Transaction | Report to another Report</a:t>
            </a:r>
            <a:endParaRPr lang="en-IN"/>
          </a:p>
        </p:txBody>
      </p:sp>
    </p:spTree>
    <p:extLst>
      <p:ext uri="{BB962C8B-B14F-4D97-AF65-F5344CB8AC3E}">
        <p14:creationId xmlns:p14="http://schemas.microsoft.com/office/powerpoint/2010/main" val="31802569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277" y="286025"/>
            <a:ext cx="8392672" cy="637715"/>
          </a:xfrm>
        </p:spPr>
        <p:txBody>
          <a:bodyPr/>
          <a:lstStyle/>
          <a:p>
            <a:r>
              <a:rPr lang="en-US" dirty="0"/>
              <a:t>Depreciation entry from Balance Sheet</a:t>
            </a:r>
            <a:endParaRPr lang="en-IN" dirty="0"/>
          </a:p>
        </p:txBody>
      </p:sp>
      <p:pic>
        <p:nvPicPr>
          <p:cNvPr id="8194" name="Picture 2" descr="C:\Users\kashi\OneDrive\Desktop\Tally Seminar on 1011\FA Schedu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246" y="906411"/>
            <a:ext cx="8274425" cy="562795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kashi\OneDrive\Desktop\Tally Seminar on 1011\Create vouch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6410"/>
            <a:ext cx="3636085" cy="562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44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400"/>
              <a:t>UC3: Flexibility to quickly search reports from Go To</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5270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4421774"/>
            <a:ext cx="914400" cy="914400"/>
          </a:xfrm>
          <a:prstGeom prst="rect">
            <a:avLst/>
          </a:prstGeom>
        </p:spPr>
      </p:pic>
      <p:sp>
        <p:nvSpPr>
          <p:cNvPr id="5" name="TextBox 4">
            <a:extLst>
              <a:ext uri="{FF2B5EF4-FFF2-40B4-BE49-F238E27FC236}">
                <a16:creationId xmlns:a16="http://schemas.microsoft.com/office/drawing/2014/main" id="{8652F391-AA91-4823-B7AA-8780040161BB}"/>
              </a:ext>
            </a:extLst>
          </p:cNvPr>
          <p:cNvSpPr txBox="1"/>
          <p:nvPr/>
        </p:nvSpPr>
        <p:spPr>
          <a:xfrm>
            <a:off x="2169891" y="3681447"/>
            <a:ext cx="7692887" cy="369332"/>
          </a:xfrm>
          <a:prstGeom prst="rect">
            <a:avLst/>
          </a:prstGeom>
          <a:noFill/>
        </p:spPr>
        <p:txBody>
          <a:bodyPr wrap="square" rtlCol="0">
            <a:spAutoFit/>
          </a:bodyPr>
          <a:lstStyle/>
          <a:p>
            <a:pPr algn="ctr"/>
            <a:r>
              <a:rPr lang="en-US" sz="1800">
                <a:latin typeface="Segoe UI Semilight" panose="020B0402040204020203" pitchFamily="34" charset="0"/>
                <a:cs typeface="Segoe UI Semilight" panose="020B0402040204020203" pitchFamily="34" charset="0"/>
              </a:rPr>
              <a:t>Relative Size Factor | Repeated Transactions | Verification of Balances</a:t>
            </a:r>
            <a:endParaRPr lang="en-IN"/>
          </a:p>
        </p:txBody>
      </p:sp>
    </p:spTree>
    <p:extLst>
      <p:ext uri="{BB962C8B-B14F-4D97-AF65-F5344CB8AC3E}">
        <p14:creationId xmlns:p14="http://schemas.microsoft.com/office/powerpoint/2010/main" val="1977823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6FAC241-AD2C-4A48-A1A3-81EFB48CD398}"/>
              </a:ext>
            </a:extLst>
          </p:cNvPr>
          <p:cNvSpPr>
            <a:spLocks noGrp="1"/>
          </p:cNvSpPr>
          <p:nvPr>
            <p:ph type="title"/>
          </p:nvPr>
        </p:nvSpPr>
        <p:spPr>
          <a:xfrm>
            <a:off x="0" y="2266170"/>
            <a:ext cx="12192000" cy="1158205"/>
          </a:xfrm>
          <a:ln>
            <a:noFill/>
          </a:ln>
        </p:spPr>
        <p:txBody>
          <a:bodyPr anchor="ctr" anchorCtr="0"/>
          <a:lstStyle/>
          <a:p>
            <a:r>
              <a:rPr lang="en-US" sz="2400"/>
              <a:t>Can we see list of opened reports till now?</a:t>
            </a:r>
          </a:p>
        </p:txBody>
      </p:sp>
      <p:sp>
        <p:nvSpPr>
          <p:cNvPr id="17" name="TextBox 16">
            <a:extLst>
              <a:ext uri="{FF2B5EF4-FFF2-40B4-BE49-F238E27FC236}">
                <a16:creationId xmlns:a16="http://schemas.microsoft.com/office/drawing/2014/main" id="{0AD0F602-138A-4554-AF42-135EE5D21006}"/>
              </a:ext>
            </a:extLst>
          </p:cNvPr>
          <p:cNvSpPr txBox="1"/>
          <p:nvPr/>
        </p:nvSpPr>
        <p:spPr>
          <a:xfrm>
            <a:off x="2643808" y="3399184"/>
            <a:ext cx="6420679" cy="1200329"/>
          </a:xfrm>
          <a:prstGeom prst="rect">
            <a:avLst/>
          </a:prstGeom>
          <a:noFill/>
        </p:spPr>
        <p:txBody>
          <a:bodyPr wrap="square">
            <a:spAutoFit/>
          </a:bodyPr>
          <a:lstStyle/>
          <a:p>
            <a:pPr marL="0" lvl="0" indent="0" algn="ctr" defTabSz="666750">
              <a:spcBef>
                <a:spcPct val="0"/>
              </a:spcBef>
              <a:spcAft>
                <a:spcPct val="35000"/>
              </a:spcAft>
              <a:buNone/>
            </a:pPr>
            <a:r>
              <a:rPr lang="en-US">
                <a:solidFill>
                  <a:schemeClr val="accent1"/>
                </a:solidFill>
                <a:latin typeface="Segoe UI Semilight" panose="020B0402040204020203" pitchFamily="34" charset="0"/>
                <a:cs typeface="Segoe UI Semilight" panose="020B0402040204020203" pitchFamily="34" charset="0"/>
              </a:rPr>
              <a:t>Yes, you can see all opened reports under ‘Go To’, all your opened reports is available ‘Show Opened Reports’.</a:t>
            </a:r>
            <a:br>
              <a:rPr lang="en-US">
                <a:solidFill>
                  <a:schemeClr val="accent1"/>
                </a:solidFill>
                <a:latin typeface="Segoe UI Semilight" panose="020B0402040204020203" pitchFamily="34" charset="0"/>
                <a:cs typeface="Segoe UI Semilight" panose="020B0402040204020203" pitchFamily="34" charset="0"/>
              </a:rPr>
            </a:br>
            <a:br>
              <a:rPr lang="en-US">
                <a:solidFill>
                  <a:schemeClr val="accent1"/>
                </a:solidFill>
                <a:latin typeface="Segoe UI Semilight" panose="020B0402040204020203" pitchFamily="34" charset="0"/>
                <a:cs typeface="Segoe UI Semilight" panose="020B0402040204020203" pitchFamily="34" charset="0"/>
              </a:rPr>
            </a:br>
            <a:r>
              <a:rPr lang="en-US">
                <a:solidFill>
                  <a:schemeClr val="accent1"/>
                </a:solidFill>
                <a:latin typeface="Segoe UI Semilight" panose="020B0402040204020203" pitchFamily="34" charset="0"/>
                <a:cs typeface="Segoe UI Semilight" panose="020B0402040204020203" pitchFamily="34" charset="0"/>
              </a:rPr>
              <a:t>Through this you can select any of them again and go  </a:t>
            </a:r>
          </a:p>
        </p:txBody>
      </p:sp>
      <p:pic>
        <p:nvPicPr>
          <p:cNvPr id="7" name="Picture 6" descr="Icon&#10;&#10;Description automatically generated">
            <a:extLst>
              <a:ext uri="{FF2B5EF4-FFF2-40B4-BE49-F238E27FC236}">
                <a16:creationId xmlns:a16="http://schemas.microsoft.com/office/drawing/2014/main" id="{26CDDF29-1DCB-4F8E-869F-476F11D26C43}"/>
              </a:ext>
            </a:extLst>
          </p:cNvPr>
          <p:cNvPicPr>
            <a:picLocks noChangeAspect="1"/>
          </p:cNvPicPr>
          <p:nvPr/>
        </p:nvPicPr>
        <p:blipFill>
          <a:blip r:embed="rId3"/>
          <a:stretch>
            <a:fillRect/>
          </a:stretch>
        </p:blipFill>
        <p:spPr>
          <a:xfrm>
            <a:off x="5583931" y="423029"/>
            <a:ext cx="1024138" cy="1158207"/>
          </a:xfrm>
          <a:prstGeom prst="rect">
            <a:avLst/>
          </a:prstGeom>
        </p:spPr>
      </p:pic>
    </p:spTree>
    <p:extLst>
      <p:ext uri="{BB962C8B-B14F-4D97-AF65-F5344CB8AC3E}">
        <p14:creationId xmlns:p14="http://schemas.microsoft.com/office/powerpoint/2010/main" val="11936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CB964-5492-432B-A386-6A81FEA07E26}"/>
              </a:ext>
            </a:extLst>
          </p:cNvPr>
          <p:cNvSpPr>
            <a:spLocks noGrp="1"/>
          </p:cNvSpPr>
          <p:nvPr>
            <p:ph type="title"/>
          </p:nvPr>
        </p:nvSpPr>
        <p:spPr/>
        <p:txBody>
          <a:bodyPr/>
          <a:lstStyle/>
          <a:p>
            <a:r>
              <a:rPr lang="en-US"/>
              <a:t>Audit made easy</a:t>
            </a:r>
          </a:p>
        </p:txBody>
      </p:sp>
      <p:graphicFrame>
        <p:nvGraphicFramePr>
          <p:cNvPr id="4" name="Diagram 3">
            <a:extLst>
              <a:ext uri="{FF2B5EF4-FFF2-40B4-BE49-F238E27FC236}">
                <a16:creationId xmlns:a16="http://schemas.microsoft.com/office/drawing/2014/main" id="{08BA2A4E-317C-4135-8BB1-818D5E38D886}"/>
              </a:ext>
            </a:extLst>
          </p:cNvPr>
          <p:cNvGraphicFramePr/>
          <p:nvPr>
            <p:extLst>
              <p:ext uri="{D42A27DB-BD31-4B8C-83A1-F6EECF244321}">
                <p14:modId xmlns:p14="http://schemas.microsoft.com/office/powerpoint/2010/main" val="3636024232"/>
              </p:ext>
            </p:extLst>
          </p:nvPr>
        </p:nvGraphicFramePr>
        <p:xfrm>
          <a:off x="2220784" y="2226776"/>
          <a:ext cx="8022968" cy="3555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344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55" y="244929"/>
            <a:ext cx="8392672" cy="637715"/>
          </a:xfrm>
        </p:spPr>
        <p:txBody>
          <a:bodyPr/>
          <a:lstStyle/>
          <a:p>
            <a:r>
              <a:rPr lang="en-IN" dirty="0"/>
              <a:t>Related Size Factor</a:t>
            </a:r>
          </a:p>
        </p:txBody>
      </p:sp>
      <p:pic>
        <p:nvPicPr>
          <p:cNvPr id="9218" name="Picture 2" descr="C:\Users\kashi\OneDrive\Desktop\Tally Seminar on 1011\RS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2912" y="928056"/>
            <a:ext cx="10402622" cy="576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968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455" y="244929"/>
            <a:ext cx="8392672" cy="637715"/>
          </a:xfrm>
        </p:spPr>
        <p:txBody>
          <a:bodyPr/>
          <a:lstStyle/>
          <a:p>
            <a:r>
              <a:rPr lang="en-IN" dirty="0"/>
              <a:t>Related Size Factor</a:t>
            </a:r>
          </a:p>
        </p:txBody>
      </p:sp>
      <p:pic>
        <p:nvPicPr>
          <p:cNvPr id="1026" name="Picture 2" descr="C:\Users\kashi\OneDrive\Desktop\Tally Seminar on 1011\RSF Valu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267" y="1032230"/>
            <a:ext cx="11206293" cy="5562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604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2810" y="316848"/>
            <a:ext cx="8392672" cy="637715"/>
          </a:xfrm>
        </p:spPr>
        <p:txBody>
          <a:bodyPr/>
          <a:lstStyle/>
          <a:p>
            <a:r>
              <a:rPr lang="en-US" dirty="0"/>
              <a:t>Repeated Transaction</a:t>
            </a:r>
            <a:endParaRPr lang="en-IN" dirty="0"/>
          </a:p>
        </p:txBody>
      </p:sp>
      <p:pic>
        <p:nvPicPr>
          <p:cNvPr id="10242" name="Picture 2" descr="C:\Users\kashi\OneDrive\Desktop\Tally Seminar on 1011\repeated Transa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981" y="1017142"/>
            <a:ext cx="10873768" cy="5619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93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79663" y="2788114"/>
            <a:ext cx="12032673" cy="637715"/>
          </a:xfrm>
        </p:spPr>
        <p:txBody>
          <a:bodyPr/>
          <a:lstStyle/>
          <a:p>
            <a:r>
              <a:rPr lang="en-US" sz="2400"/>
              <a:t>Securely Analyze live data on the go</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
        <p:nvSpPr>
          <p:cNvPr id="5" name="TextBox 4">
            <a:extLst>
              <a:ext uri="{FF2B5EF4-FFF2-40B4-BE49-F238E27FC236}">
                <a16:creationId xmlns:a16="http://schemas.microsoft.com/office/drawing/2014/main" id="{38FF923D-B3D8-4D57-B7D1-486FA9136D23}"/>
              </a:ext>
            </a:extLst>
          </p:cNvPr>
          <p:cNvSpPr txBox="1"/>
          <p:nvPr/>
        </p:nvSpPr>
        <p:spPr>
          <a:xfrm>
            <a:off x="1721126" y="3499479"/>
            <a:ext cx="8749746" cy="369332"/>
          </a:xfrm>
          <a:prstGeom prst="rect">
            <a:avLst/>
          </a:prstGeom>
          <a:noFill/>
        </p:spPr>
        <p:txBody>
          <a:bodyPr wrap="square" rtlCol="0">
            <a:spAutoFit/>
          </a:bodyPr>
          <a:lstStyle/>
          <a:p>
            <a:pPr algn="ctr"/>
            <a:r>
              <a:rPr lang="en-US">
                <a:latin typeface="Segoe UI Semilight" panose="020B0402040204020203" pitchFamily="34" charset="0"/>
                <a:cs typeface="Segoe UI Semilight" panose="020B0402040204020203" pitchFamily="34" charset="0"/>
              </a:rPr>
              <a:t>Tally Reports in Browser</a:t>
            </a:r>
            <a:endParaRPr lang="en-IN"/>
          </a:p>
        </p:txBody>
      </p:sp>
    </p:spTree>
    <p:extLst>
      <p:ext uri="{BB962C8B-B14F-4D97-AF65-F5344CB8AC3E}">
        <p14:creationId xmlns:p14="http://schemas.microsoft.com/office/powerpoint/2010/main" val="1351741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278" y="296300"/>
            <a:ext cx="8392672" cy="637715"/>
          </a:xfrm>
        </p:spPr>
        <p:txBody>
          <a:bodyPr/>
          <a:lstStyle/>
          <a:p>
            <a:r>
              <a:rPr lang="en-US" dirty="0"/>
              <a:t>Verification of Balance (Ledger Balance)</a:t>
            </a:r>
            <a:endParaRPr lang="en-IN" dirty="0"/>
          </a:p>
        </p:txBody>
      </p:sp>
      <p:pic>
        <p:nvPicPr>
          <p:cNvPr id="11266" name="Picture 2" descr="C:\Users\kashi\OneDrive\Desktop\Tally Seminar on 1011\Verification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558" y="1032731"/>
            <a:ext cx="10069157" cy="552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7719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416" y="327122"/>
            <a:ext cx="10941977" cy="637715"/>
          </a:xfrm>
        </p:spPr>
        <p:txBody>
          <a:bodyPr/>
          <a:lstStyle/>
          <a:p>
            <a:r>
              <a:rPr lang="en-US" dirty="0"/>
              <a:t>Verification of Voucher and Master Configuration</a:t>
            </a:r>
            <a:endParaRPr lang="en-IN"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372" y="1078793"/>
            <a:ext cx="9504345" cy="558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545" y="4257140"/>
            <a:ext cx="3252148" cy="196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356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278" y="296300"/>
            <a:ext cx="8392672" cy="637715"/>
          </a:xfrm>
        </p:spPr>
        <p:txBody>
          <a:bodyPr/>
          <a:lstStyle/>
          <a:p>
            <a:r>
              <a:rPr lang="en-US" dirty="0"/>
              <a:t>Verification of Balance (Ledger Balance)</a:t>
            </a:r>
            <a:endParaRPr lang="en-IN" dirty="0"/>
          </a:p>
        </p:txBody>
      </p:sp>
      <p:pic>
        <p:nvPicPr>
          <p:cNvPr id="12290" name="Picture 2" descr="C:\Users\kashi\OneDrive\Desktop\Tally Seminar on 1011\Verification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900" y="955640"/>
            <a:ext cx="10828962" cy="573283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kashi\OneDrive\Desktop\Tally Seminar on 1011\Verification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9479" y="2632236"/>
            <a:ext cx="5009991" cy="238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336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471" y="327122"/>
            <a:ext cx="8392672" cy="637715"/>
          </a:xfrm>
        </p:spPr>
        <p:txBody>
          <a:bodyPr/>
          <a:lstStyle/>
          <a:p>
            <a:r>
              <a:rPr lang="en-US" dirty="0"/>
              <a:t>Sampling Configuration</a:t>
            </a:r>
            <a:endParaRPr lang="en-IN"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819275"/>
            <a:ext cx="794385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4501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471" y="327122"/>
            <a:ext cx="9761504" cy="637715"/>
          </a:xfrm>
        </p:spPr>
        <p:txBody>
          <a:bodyPr/>
          <a:lstStyle/>
          <a:p>
            <a:r>
              <a:rPr lang="en-US" dirty="0"/>
              <a:t>Voucher verification with verification note</a:t>
            </a:r>
            <a:endParaRPr lang="en-IN"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898" y="1325365"/>
            <a:ext cx="10787866" cy="531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085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729" y="296301"/>
            <a:ext cx="8392672" cy="637715"/>
          </a:xfrm>
        </p:spPr>
        <p:txBody>
          <a:bodyPr/>
          <a:lstStyle/>
          <a:p>
            <a:r>
              <a:rPr lang="en-US" dirty="0"/>
              <a:t>Related party reporting</a:t>
            </a:r>
            <a:endParaRPr lang="en-IN"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880" y="1068512"/>
            <a:ext cx="10212513" cy="537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2647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729" y="296301"/>
            <a:ext cx="8392672" cy="637715"/>
          </a:xfrm>
        </p:spPr>
        <p:txBody>
          <a:bodyPr/>
          <a:lstStyle/>
          <a:p>
            <a:r>
              <a:rPr lang="en-US" dirty="0"/>
              <a:t>Marked Transactions</a:t>
            </a:r>
            <a:endParaRPr lang="en-IN" dirty="0"/>
          </a:p>
        </p:txBody>
      </p:sp>
      <p:pic>
        <p:nvPicPr>
          <p:cNvPr id="1027" name="Picture 3" descr="C:\Users\kashi\OneDrive\Desktop\Tally Seminar on 1011\F11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787" y="1407561"/>
            <a:ext cx="9442931" cy="4140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5936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729" y="296301"/>
            <a:ext cx="8392672" cy="637715"/>
          </a:xfrm>
        </p:spPr>
        <p:txBody>
          <a:bodyPr/>
          <a:lstStyle/>
          <a:p>
            <a:r>
              <a:rPr lang="en-US" dirty="0"/>
              <a:t>Marked Transactions</a:t>
            </a:r>
            <a:endParaRPr lang="en-IN" dirty="0"/>
          </a:p>
        </p:txBody>
      </p:sp>
      <p:pic>
        <p:nvPicPr>
          <p:cNvPr id="2050" name="Picture 2" descr="C:\Users\kashi\OneDrive\Desktop\Tally Seminar on 1011\Marked Vouch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567" y="984026"/>
            <a:ext cx="8658455" cy="566335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58238"/>
            <a:ext cx="3259566" cy="538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48450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79663" y="3110142"/>
            <a:ext cx="12032673" cy="637715"/>
          </a:xfrm>
        </p:spPr>
        <p:txBody>
          <a:bodyPr/>
          <a:lstStyle/>
          <a:p>
            <a:r>
              <a:rPr lang="en-US" sz="2400"/>
              <a:t>Get confidence on the certainty of invoices via e-Invoice and e-Way bill report</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1406772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000" dirty="0"/>
              <a:t>UC1B: Instantly generate/print an e-invoice + e-Way Bill (with QR code) as soon as you save an invoice </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1844423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EF3D7-52EF-4CF8-996E-F58A87253EEA}"/>
              </a:ext>
            </a:extLst>
          </p:cNvPr>
          <p:cNvSpPr>
            <a:spLocks noGrp="1"/>
          </p:cNvSpPr>
          <p:nvPr>
            <p:ph type="title"/>
          </p:nvPr>
        </p:nvSpPr>
        <p:spPr/>
        <p:txBody>
          <a:bodyPr/>
          <a:lstStyle/>
          <a:p>
            <a:r>
              <a:rPr lang="en-IN" dirty="0"/>
              <a:t>Working Remotely on Tally Prime</a:t>
            </a:r>
          </a:p>
        </p:txBody>
      </p:sp>
    </p:spTree>
    <p:extLst>
      <p:ext uri="{BB962C8B-B14F-4D97-AF65-F5344CB8AC3E}">
        <p14:creationId xmlns:p14="http://schemas.microsoft.com/office/powerpoint/2010/main" val="20957806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91FC-49FA-4880-A2DD-BDBF03452EF7}"/>
              </a:ext>
            </a:extLst>
          </p:cNvPr>
          <p:cNvSpPr>
            <a:spLocks noGrp="1"/>
          </p:cNvSpPr>
          <p:nvPr>
            <p:ph type="title"/>
          </p:nvPr>
        </p:nvSpPr>
        <p:spPr/>
        <p:txBody>
          <a:bodyPr/>
          <a:lstStyle/>
          <a:p>
            <a:endParaRPr lang="en-US"/>
          </a:p>
        </p:txBody>
      </p:sp>
      <p:pic>
        <p:nvPicPr>
          <p:cNvPr id="3" name="e-Invoice and e-Way Bill Generation">
            <a:hlinkClick r:id="" action="ppaction://media"/>
            <a:extLst>
              <a:ext uri="{FF2B5EF4-FFF2-40B4-BE49-F238E27FC236}">
                <a16:creationId xmlns:a16="http://schemas.microsoft.com/office/drawing/2014/main" id="{581C049E-5821-45A5-9BB1-D481911E1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5861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000" dirty="0"/>
              <a:t>Use Case 2: Quick Bulk generation of E-Way Bills</a:t>
            </a:r>
          </a:p>
        </p:txBody>
      </p:sp>
      <p:pic>
        <p:nvPicPr>
          <p:cNvPr id="3" name="Graphic 49" descr="Projector">
            <a:extLst>
              <a:ext uri="{FF2B5EF4-FFF2-40B4-BE49-F238E27FC236}">
                <a16:creationId xmlns:a16="http://schemas.microsoft.com/office/drawing/2014/main" id="{8371398D-AA11-4ADA-BE9A-1AE8F196A3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3C237750-D592-4E17-858D-B02E54C4F2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32515139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A3A6-342E-4694-819A-6D82D23FCBED}"/>
              </a:ext>
            </a:extLst>
          </p:cNvPr>
          <p:cNvSpPr>
            <a:spLocks noGrp="1"/>
          </p:cNvSpPr>
          <p:nvPr>
            <p:ph type="title"/>
          </p:nvPr>
        </p:nvSpPr>
        <p:spPr/>
        <p:txBody>
          <a:bodyPr/>
          <a:lstStyle/>
          <a:p>
            <a:endParaRPr lang="en-US"/>
          </a:p>
        </p:txBody>
      </p:sp>
      <p:pic>
        <p:nvPicPr>
          <p:cNvPr id="3" name="04_Bulk Invoice">
            <a:hlinkClick r:id="" action="ppaction://media"/>
            <a:extLst>
              <a:ext uri="{FF2B5EF4-FFF2-40B4-BE49-F238E27FC236}">
                <a16:creationId xmlns:a16="http://schemas.microsoft.com/office/drawing/2014/main" id="{C55E0AFC-C46A-4249-B0BB-3928374D6E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329"/>
            <a:ext cx="12192000" cy="6858000"/>
          </a:xfrm>
          <a:prstGeom prst="rect">
            <a:avLst/>
          </a:prstGeom>
        </p:spPr>
      </p:pic>
    </p:spTree>
    <p:extLst>
      <p:ext uri="{BB962C8B-B14F-4D97-AF65-F5344CB8AC3E}">
        <p14:creationId xmlns:p14="http://schemas.microsoft.com/office/powerpoint/2010/main" val="21637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93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000"/>
              <a:t>Use Case 3: Instantly fetch and update E-Way Bill information in Tally for the E-Way Bills generated from another Billing system / on Portal with simplicity</a:t>
            </a:r>
          </a:p>
        </p:txBody>
      </p:sp>
      <p:pic>
        <p:nvPicPr>
          <p:cNvPr id="3" name="Graphic 49" descr="Projector">
            <a:extLst>
              <a:ext uri="{FF2B5EF4-FFF2-40B4-BE49-F238E27FC236}">
                <a16:creationId xmlns:a16="http://schemas.microsoft.com/office/drawing/2014/main" id="{9BD31928-5E1E-417A-B13D-926DC1F346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4AF1B7DE-E9A0-4BC4-B413-6A119AB0F5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30276842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F55A-2DC2-42E1-BAAE-CF779B03E702}"/>
              </a:ext>
            </a:extLst>
          </p:cNvPr>
          <p:cNvSpPr>
            <a:spLocks noGrp="1"/>
          </p:cNvSpPr>
          <p:nvPr>
            <p:ph type="title"/>
          </p:nvPr>
        </p:nvSpPr>
        <p:spPr/>
        <p:txBody>
          <a:bodyPr/>
          <a:lstStyle/>
          <a:p>
            <a:endParaRPr lang="en-US"/>
          </a:p>
        </p:txBody>
      </p:sp>
      <p:pic>
        <p:nvPicPr>
          <p:cNvPr id="3" name="05_GET E-way Bill">
            <a:hlinkClick r:id="" action="ppaction://media"/>
            <a:extLst>
              <a:ext uri="{FF2B5EF4-FFF2-40B4-BE49-F238E27FC236}">
                <a16:creationId xmlns:a16="http://schemas.microsoft.com/office/drawing/2014/main" id="{B79C9365-F8A2-4F74-9FFC-8C5F338ABE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978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000"/>
              <a:t>Use Case 4: Flexibility to generate E-way Bill with Part A only, later update the Part B details shared by transporter in a single click.</a:t>
            </a:r>
          </a:p>
        </p:txBody>
      </p:sp>
      <p:pic>
        <p:nvPicPr>
          <p:cNvPr id="3" name="Graphic 49" descr="Projector">
            <a:extLst>
              <a:ext uri="{FF2B5EF4-FFF2-40B4-BE49-F238E27FC236}">
                <a16:creationId xmlns:a16="http://schemas.microsoft.com/office/drawing/2014/main" id="{6BDDEEEB-EAB3-4C71-A574-54E31026E1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66D3F421-7269-490C-8194-76819174D3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15083902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EB92-0E29-4322-8C54-8DB8928C9D0C}"/>
              </a:ext>
            </a:extLst>
          </p:cNvPr>
          <p:cNvSpPr>
            <a:spLocks noGrp="1"/>
          </p:cNvSpPr>
          <p:nvPr>
            <p:ph type="title"/>
          </p:nvPr>
        </p:nvSpPr>
        <p:spPr/>
        <p:txBody>
          <a:bodyPr/>
          <a:lstStyle/>
          <a:p>
            <a:endParaRPr lang="en-US"/>
          </a:p>
        </p:txBody>
      </p:sp>
      <p:pic>
        <p:nvPicPr>
          <p:cNvPr id="3" name="Invoice with Part A only">
            <a:hlinkClick r:id="" action="ppaction://media"/>
            <a:extLst>
              <a:ext uri="{FF2B5EF4-FFF2-40B4-BE49-F238E27FC236}">
                <a16:creationId xmlns:a16="http://schemas.microsoft.com/office/drawing/2014/main" id="{6BB70307-DBC4-4C2D-9BDA-3E0986A3C5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1563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000"/>
              <a:t>Use Case 5: Get bird’s eye view of E-Way Bill Report and take appropriate actions easily to be compliant.</a:t>
            </a:r>
          </a:p>
        </p:txBody>
      </p:sp>
      <p:pic>
        <p:nvPicPr>
          <p:cNvPr id="3" name="Graphic 49" descr="Projector">
            <a:extLst>
              <a:ext uri="{FF2B5EF4-FFF2-40B4-BE49-F238E27FC236}">
                <a16:creationId xmlns:a16="http://schemas.microsoft.com/office/drawing/2014/main" id="{C6723E77-0DEA-41A1-B0BF-F96EE000C9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90CAECE0-4364-490D-942E-C94899C3C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8411828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000"/>
              <a:t>Use Case 6: Manage other operations like cancellation/extension related to e-Way Bill with simplicity!</a:t>
            </a:r>
          </a:p>
        </p:txBody>
      </p:sp>
      <p:pic>
        <p:nvPicPr>
          <p:cNvPr id="3" name="Graphic 49" descr="Projector">
            <a:extLst>
              <a:ext uri="{FF2B5EF4-FFF2-40B4-BE49-F238E27FC236}">
                <a16:creationId xmlns:a16="http://schemas.microsoft.com/office/drawing/2014/main" id="{D652E6F2-0120-43CD-B86B-B31C5D9B9D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63D8C486-B585-4F2F-8646-DA64BB1A6D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10690410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CE879-25E9-4004-B214-3AA53FF22A70}"/>
              </a:ext>
            </a:extLst>
          </p:cNvPr>
          <p:cNvSpPr>
            <a:spLocks noGrp="1"/>
          </p:cNvSpPr>
          <p:nvPr>
            <p:ph type="title"/>
          </p:nvPr>
        </p:nvSpPr>
        <p:spPr/>
        <p:txBody>
          <a:bodyPr/>
          <a:lstStyle/>
          <a:p>
            <a:endParaRPr lang="en-US"/>
          </a:p>
        </p:txBody>
      </p:sp>
      <p:pic>
        <p:nvPicPr>
          <p:cNvPr id="3" name="06_Cancel e-way bill">
            <a:hlinkClick r:id="" action="ppaction://media"/>
            <a:extLst>
              <a:ext uri="{FF2B5EF4-FFF2-40B4-BE49-F238E27FC236}">
                <a16:creationId xmlns:a16="http://schemas.microsoft.com/office/drawing/2014/main" id="{CCBF99AC-9E0E-44FD-8E06-4B99A53899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1321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6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0D9F8-7598-4A77-9EF6-225E1CB81036}"/>
              </a:ext>
            </a:extLst>
          </p:cNvPr>
          <p:cNvSpPr>
            <a:spLocks noGrp="1"/>
          </p:cNvSpPr>
          <p:nvPr>
            <p:ph type="title"/>
          </p:nvPr>
        </p:nvSpPr>
        <p:spPr/>
        <p:txBody>
          <a:bodyPr/>
          <a:lstStyle/>
          <a:p>
            <a:r>
              <a:rPr lang="en-IN" dirty="0"/>
              <a:t>Agenda</a:t>
            </a:r>
          </a:p>
        </p:txBody>
      </p:sp>
      <p:graphicFrame>
        <p:nvGraphicFramePr>
          <p:cNvPr id="4" name="Diagram 3">
            <a:extLst>
              <a:ext uri="{FF2B5EF4-FFF2-40B4-BE49-F238E27FC236}">
                <a16:creationId xmlns:a16="http://schemas.microsoft.com/office/drawing/2014/main" id="{332CFDDF-0C00-46CD-8B16-2BB63F2AD506}"/>
              </a:ext>
            </a:extLst>
          </p:cNvPr>
          <p:cNvGraphicFramePr/>
          <p:nvPr/>
        </p:nvGraphicFramePr>
        <p:xfrm>
          <a:off x="1500027" y="1815705"/>
          <a:ext cx="8529948" cy="4224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57878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DBC5-D0B6-4F55-8AF2-41F5DDE87C61}"/>
              </a:ext>
            </a:extLst>
          </p:cNvPr>
          <p:cNvSpPr>
            <a:spLocks noGrp="1"/>
          </p:cNvSpPr>
          <p:nvPr>
            <p:ph type="title"/>
          </p:nvPr>
        </p:nvSpPr>
        <p:spPr/>
        <p:txBody>
          <a:bodyPr/>
          <a:lstStyle/>
          <a:p>
            <a:endParaRPr lang="en-US"/>
          </a:p>
        </p:txBody>
      </p:sp>
      <p:pic>
        <p:nvPicPr>
          <p:cNvPr id="3" name="e-Way bill Extension">
            <a:hlinkClick r:id="" action="ppaction://media"/>
            <a:extLst>
              <a:ext uri="{FF2B5EF4-FFF2-40B4-BE49-F238E27FC236}">
                <a16:creationId xmlns:a16="http://schemas.microsoft.com/office/drawing/2014/main" id="{D6EFDE46-EBA5-4111-9BB5-66FAD42ADE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826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66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836677-8822-4D47-92F2-C9AA01CACAA4}"/>
              </a:ext>
            </a:extLst>
          </p:cNvPr>
          <p:cNvSpPr>
            <a:spLocks noGrp="1"/>
          </p:cNvSpPr>
          <p:nvPr>
            <p:ph type="title"/>
          </p:nvPr>
        </p:nvSpPr>
        <p:spPr>
          <a:xfrm>
            <a:off x="127322" y="2585126"/>
            <a:ext cx="11806177" cy="1109065"/>
          </a:xfrm>
          <a:solidFill>
            <a:schemeClr val="bg2"/>
          </a:solidFill>
          <a:ln>
            <a:solidFill>
              <a:schemeClr val="tx1"/>
            </a:solidFill>
            <a:prstDash val="lgDash"/>
          </a:ln>
        </p:spPr>
        <p:txBody>
          <a:bodyPr anchor="ctr" anchorCtr="0"/>
          <a:lstStyle/>
          <a:p>
            <a:r>
              <a:rPr lang="en-US" sz="2800" dirty="0">
                <a:latin typeface="Segoe UI Light" panose="020B0502040204020203" pitchFamily="34" charset="0"/>
                <a:cs typeface="Segoe UI Light" panose="020B0502040204020203" pitchFamily="34" charset="0"/>
              </a:rPr>
              <a:t>Additional capability to verify GSTIN &amp; HSN/SAC Codes</a:t>
            </a:r>
          </a:p>
        </p:txBody>
      </p:sp>
      <p:pic>
        <p:nvPicPr>
          <p:cNvPr id="8" name="Graphic 49" descr="Projector">
            <a:extLst>
              <a:ext uri="{FF2B5EF4-FFF2-40B4-BE49-F238E27FC236}">
                <a16:creationId xmlns:a16="http://schemas.microsoft.com/office/drawing/2014/main" id="{30219537-7F02-4E43-AA24-10041A1C3F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04384" y="5671961"/>
            <a:ext cx="518973" cy="518973"/>
          </a:xfrm>
          <a:prstGeom prst="rect">
            <a:avLst/>
          </a:prstGeom>
        </p:spPr>
      </p:pic>
      <p:pic>
        <p:nvPicPr>
          <p:cNvPr id="9" name="Graphic 51" descr="Projector screen">
            <a:extLst>
              <a:ext uri="{FF2B5EF4-FFF2-40B4-BE49-F238E27FC236}">
                <a16:creationId xmlns:a16="http://schemas.microsoft.com/office/drawing/2014/main" id="{FEDAA6C7-6588-400E-AC26-61FBAE2CD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77953" y="5566649"/>
            <a:ext cx="914400" cy="914400"/>
          </a:xfrm>
          <a:prstGeom prst="rect">
            <a:avLst/>
          </a:prstGeom>
        </p:spPr>
      </p:pic>
      <p:pic>
        <p:nvPicPr>
          <p:cNvPr id="10" name="Graphic 9" descr="Badge Tick with solid fill">
            <a:extLst>
              <a:ext uri="{FF2B5EF4-FFF2-40B4-BE49-F238E27FC236}">
                <a16:creationId xmlns:a16="http://schemas.microsoft.com/office/drawing/2014/main" id="{D841E9F8-A17D-4C4E-935C-F766AA5B13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4001" y="4044011"/>
            <a:ext cx="1172818" cy="1172818"/>
          </a:xfrm>
          <a:prstGeom prst="rect">
            <a:avLst/>
          </a:prstGeom>
        </p:spPr>
      </p:pic>
    </p:spTree>
    <p:extLst>
      <p:ext uri="{BB962C8B-B14F-4D97-AF65-F5344CB8AC3E}">
        <p14:creationId xmlns:p14="http://schemas.microsoft.com/office/powerpoint/2010/main" val="40614981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000"/>
              <a:t>Use Case 1: Realtime validation of GSTIN for a Party (Single/Multi-Mode) with simplicity!</a:t>
            </a:r>
          </a:p>
        </p:txBody>
      </p:sp>
      <p:pic>
        <p:nvPicPr>
          <p:cNvPr id="3" name="Graphic 49" descr="Projector">
            <a:extLst>
              <a:ext uri="{FF2B5EF4-FFF2-40B4-BE49-F238E27FC236}">
                <a16:creationId xmlns:a16="http://schemas.microsoft.com/office/drawing/2014/main" id="{6BDDEEEB-EAB3-4C71-A574-54E31026E1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66D3F421-7269-490C-8194-76819174D3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12753815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DED2-02CF-4C06-B484-0C08B9E55949}"/>
              </a:ext>
            </a:extLst>
          </p:cNvPr>
          <p:cNvSpPr>
            <a:spLocks noGrp="1"/>
          </p:cNvSpPr>
          <p:nvPr>
            <p:ph type="title"/>
          </p:nvPr>
        </p:nvSpPr>
        <p:spPr/>
        <p:txBody>
          <a:bodyPr/>
          <a:lstStyle/>
          <a:p>
            <a:endParaRPr lang="en-US"/>
          </a:p>
        </p:txBody>
      </p:sp>
      <p:pic>
        <p:nvPicPr>
          <p:cNvPr id="3" name="Single GSTIN validation">
            <a:hlinkClick r:id="" action="ppaction://media"/>
            <a:extLst>
              <a:ext uri="{FF2B5EF4-FFF2-40B4-BE49-F238E27FC236}">
                <a16:creationId xmlns:a16="http://schemas.microsoft.com/office/drawing/2014/main" id="{112E0427-F6CF-478F-A1EC-2E3AF4CD76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968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9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72C8-1D0B-446C-A450-84AE9E88D96F}"/>
              </a:ext>
            </a:extLst>
          </p:cNvPr>
          <p:cNvSpPr>
            <a:spLocks noGrp="1"/>
          </p:cNvSpPr>
          <p:nvPr>
            <p:ph type="title"/>
          </p:nvPr>
        </p:nvSpPr>
        <p:spPr/>
        <p:txBody>
          <a:bodyPr/>
          <a:lstStyle/>
          <a:p>
            <a:endParaRPr lang="en-US"/>
          </a:p>
        </p:txBody>
      </p:sp>
      <p:pic>
        <p:nvPicPr>
          <p:cNvPr id="3" name="Multi GSTIN Validation">
            <a:hlinkClick r:id="" action="ppaction://media"/>
            <a:extLst>
              <a:ext uri="{FF2B5EF4-FFF2-40B4-BE49-F238E27FC236}">
                <a16:creationId xmlns:a16="http://schemas.microsoft.com/office/drawing/2014/main" id="{1F01219C-FCB9-4232-85F6-431348D0CF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1241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79661" y="2791285"/>
            <a:ext cx="12032673" cy="637715"/>
          </a:xfrm>
        </p:spPr>
        <p:txBody>
          <a:bodyPr/>
          <a:lstStyle/>
          <a:p>
            <a:r>
              <a:rPr lang="en-US" sz="2400"/>
              <a:t>Handle interruptions &amp; Multi-task better using ‘Top Menu’</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
        <p:nvSpPr>
          <p:cNvPr id="5" name="TextBox 4">
            <a:extLst>
              <a:ext uri="{FF2B5EF4-FFF2-40B4-BE49-F238E27FC236}">
                <a16:creationId xmlns:a16="http://schemas.microsoft.com/office/drawing/2014/main" id="{6C63C21B-A5F8-43CC-9ECD-9C2162FFDE50}"/>
              </a:ext>
            </a:extLst>
          </p:cNvPr>
          <p:cNvSpPr txBox="1"/>
          <p:nvPr/>
        </p:nvSpPr>
        <p:spPr>
          <a:xfrm>
            <a:off x="2249555" y="3429000"/>
            <a:ext cx="7692887" cy="369332"/>
          </a:xfrm>
          <a:prstGeom prst="rect">
            <a:avLst/>
          </a:prstGeom>
          <a:noFill/>
        </p:spPr>
        <p:txBody>
          <a:bodyPr wrap="square" rtlCol="0">
            <a:spAutoFit/>
          </a:bodyPr>
          <a:lstStyle/>
          <a:p>
            <a:pPr algn="ctr"/>
            <a:r>
              <a:rPr lang="en-US" sz="1800">
                <a:latin typeface="Segoe UI Semilight" panose="020B0402040204020203" pitchFamily="34" charset="0"/>
                <a:cs typeface="Segoe UI Semilight" panose="020B0402040204020203" pitchFamily="34" charset="0"/>
              </a:rPr>
              <a:t>Company | Data | Go To | Export | Print | E-Mail</a:t>
            </a:r>
            <a:endParaRPr lang="en-IN"/>
          </a:p>
        </p:txBody>
      </p:sp>
    </p:spTree>
    <p:extLst>
      <p:ext uri="{BB962C8B-B14F-4D97-AF65-F5344CB8AC3E}">
        <p14:creationId xmlns:p14="http://schemas.microsoft.com/office/powerpoint/2010/main" val="18610588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1" y="2936758"/>
            <a:ext cx="12032673" cy="637715"/>
          </a:xfrm>
        </p:spPr>
        <p:txBody>
          <a:bodyPr/>
          <a:lstStyle/>
          <a:p>
            <a:r>
              <a:rPr lang="en-US" sz="2000"/>
              <a:t>Use Case 2: Realtime validation of HSN for a Stock Item (Single/Multi-Mode) with simplicity!</a:t>
            </a:r>
          </a:p>
        </p:txBody>
      </p:sp>
      <p:pic>
        <p:nvPicPr>
          <p:cNvPr id="3" name="Graphic 49" descr="Projector">
            <a:extLst>
              <a:ext uri="{FF2B5EF4-FFF2-40B4-BE49-F238E27FC236}">
                <a16:creationId xmlns:a16="http://schemas.microsoft.com/office/drawing/2014/main" id="{6BDDEEEB-EAB3-4C71-A574-54E31026E1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66D3F421-7269-490C-8194-76819174D3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Tree>
    <p:extLst>
      <p:ext uri="{BB962C8B-B14F-4D97-AF65-F5344CB8AC3E}">
        <p14:creationId xmlns:p14="http://schemas.microsoft.com/office/powerpoint/2010/main" val="24428870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74058-A67A-4C79-B5BB-C6FC29D2EB8A}"/>
              </a:ext>
            </a:extLst>
          </p:cNvPr>
          <p:cNvSpPr>
            <a:spLocks noGrp="1"/>
          </p:cNvSpPr>
          <p:nvPr>
            <p:ph type="title"/>
          </p:nvPr>
        </p:nvSpPr>
        <p:spPr/>
        <p:txBody>
          <a:bodyPr/>
          <a:lstStyle/>
          <a:p>
            <a:endParaRPr lang="en-US"/>
          </a:p>
        </p:txBody>
      </p:sp>
      <p:pic>
        <p:nvPicPr>
          <p:cNvPr id="5" name="Single HSN Validation">
            <a:hlinkClick r:id="" action="ppaction://media"/>
            <a:extLst>
              <a:ext uri="{FF2B5EF4-FFF2-40B4-BE49-F238E27FC236}">
                <a16:creationId xmlns:a16="http://schemas.microsoft.com/office/drawing/2014/main" id="{323F8583-A700-4018-ACB0-DAD16C88B1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329"/>
            <a:ext cx="12192000" cy="6858000"/>
          </a:xfrm>
          <a:prstGeom prst="rect">
            <a:avLst/>
          </a:prstGeom>
        </p:spPr>
      </p:pic>
    </p:spTree>
    <p:extLst>
      <p:ext uri="{BB962C8B-B14F-4D97-AF65-F5344CB8AC3E}">
        <p14:creationId xmlns:p14="http://schemas.microsoft.com/office/powerpoint/2010/main" val="360951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6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1EFC1D-AB2E-4CF9-81B0-F7D037968665}"/>
              </a:ext>
            </a:extLst>
          </p:cNvPr>
          <p:cNvSpPr>
            <a:spLocks noGrp="1"/>
          </p:cNvSpPr>
          <p:nvPr>
            <p:ph type="title"/>
          </p:nvPr>
        </p:nvSpPr>
        <p:spPr/>
        <p:txBody>
          <a:bodyPr/>
          <a:lstStyle/>
          <a:p>
            <a:pPr algn="ctr"/>
            <a:r>
              <a:rPr lang="en-US"/>
              <a:t>A more powerful reporting engine </a:t>
            </a:r>
          </a:p>
        </p:txBody>
      </p:sp>
      <p:pic>
        <p:nvPicPr>
          <p:cNvPr id="3" name="Graphic 2" descr="Document outline">
            <a:extLst>
              <a:ext uri="{FF2B5EF4-FFF2-40B4-BE49-F238E27FC236}">
                <a16:creationId xmlns:a16="http://schemas.microsoft.com/office/drawing/2014/main" id="{163A6E2B-0D72-4FC7-88C2-BDEE0CF54C2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2551" y="3923270"/>
            <a:ext cx="700217" cy="700217"/>
          </a:xfrm>
          <a:prstGeom prst="rect">
            <a:avLst/>
          </a:prstGeom>
        </p:spPr>
      </p:pic>
    </p:spTree>
    <p:extLst>
      <p:ext uri="{BB962C8B-B14F-4D97-AF65-F5344CB8AC3E}">
        <p14:creationId xmlns:p14="http://schemas.microsoft.com/office/powerpoint/2010/main" val="40913297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E049-D6E7-4BBD-B146-5D330984D576}"/>
              </a:ext>
            </a:extLst>
          </p:cNvPr>
          <p:cNvSpPr>
            <a:spLocks noGrp="1"/>
          </p:cNvSpPr>
          <p:nvPr>
            <p:ph type="title"/>
          </p:nvPr>
        </p:nvSpPr>
        <p:spPr>
          <a:xfrm>
            <a:off x="79661" y="2791285"/>
            <a:ext cx="12032673" cy="637715"/>
          </a:xfrm>
        </p:spPr>
        <p:txBody>
          <a:bodyPr/>
          <a:lstStyle/>
          <a:p>
            <a:r>
              <a:rPr lang="en-US" sz="2400"/>
              <a:t>Quick access to critical information of a transaction from Related Reports</a:t>
            </a:r>
          </a:p>
        </p:txBody>
      </p:sp>
      <p:pic>
        <p:nvPicPr>
          <p:cNvPr id="3" name="Graphic 49" descr="Projector">
            <a:extLst>
              <a:ext uri="{FF2B5EF4-FFF2-40B4-BE49-F238E27FC236}">
                <a16:creationId xmlns:a16="http://schemas.microsoft.com/office/drawing/2014/main" id="{C842FD7B-FD07-4AFC-9397-5B4642F3A45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27274" y="4069886"/>
            <a:ext cx="518973" cy="518973"/>
          </a:xfrm>
          <a:prstGeom prst="rect">
            <a:avLst/>
          </a:prstGeom>
        </p:spPr>
      </p:pic>
      <p:pic>
        <p:nvPicPr>
          <p:cNvPr id="4" name="Graphic 51" descr="Projector screen">
            <a:extLst>
              <a:ext uri="{FF2B5EF4-FFF2-40B4-BE49-F238E27FC236}">
                <a16:creationId xmlns:a16="http://schemas.microsoft.com/office/drawing/2014/main" id="{A0AF50D5-4F44-4B63-817F-E7153B2ED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0843" y="3964574"/>
            <a:ext cx="914400" cy="914400"/>
          </a:xfrm>
          <a:prstGeom prst="rect">
            <a:avLst/>
          </a:prstGeom>
        </p:spPr>
      </p:pic>
      <p:sp>
        <p:nvSpPr>
          <p:cNvPr id="5" name="TextBox 4">
            <a:extLst>
              <a:ext uri="{FF2B5EF4-FFF2-40B4-BE49-F238E27FC236}">
                <a16:creationId xmlns:a16="http://schemas.microsoft.com/office/drawing/2014/main" id="{6C63C21B-A5F8-43CC-9ECD-9C2162FFDE50}"/>
              </a:ext>
            </a:extLst>
          </p:cNvPr>
          <p:cNvSpPr txBox="1"/>
          <p:nvPr/>
        </p:nvSpPr>
        <p:spPr>
          <a:xfrm>
            <a:off x="2249555" y="3429000"/>
            <a:ext cx="7692887" cy="369332"/>
          </a:xfrm>
          <a:prstGeom prst="rect">
            <a:avLst/>
          </a:prstGeom>
          <a:noFill/>
        </p:spPr>
        <p:txBody>
          <a:bodyPr wrap="square" rtlCol="0">
            <a:spAutoFit/>
          </a:bodyPr>
          <a:lstStyle/>
          <a:p>
            <a:pPr algn="ctr"/>
            <a:r>
              <a:rPr lang="en-US">
                <a:latin typeface="Segoe UI Semilight" panose="020B0402040204020203" pitchFamily="34" charset="0"/>
                <a:cs typeface="Segoe UI Semilight" panose="020B0402040204020203" pitchFamily="34" charset="0"/>
              </a:rPr>
              <a:t>GST Tax Analysis</a:t>
            </a:r>
            <a:r>
              <a:rPr lang="en-US" sz="1800">
                <a:latin typeface="Segoe UI Semilight" panose="020B0402040204020203" pitchFamily="34" charset="0"/>
                <a:cs typeface="Segoe UI Semilight" panose="020B0402040204020203" pitchFamily="34" charset="0"/>
              </a:rPr>
              <a:t> | TDS – Tax Analysis | TCS – Tax Analysis</a:t>
            </a:r>
            <a:endParaRPr lang="en-IN"/>
          </a:p>
        </p:txBody>
      </p:sp>
    </p:spTree>
    <p:extLst>
      <p:ext uri="{BB962C8B-B14F-4D97-AF65-F5344CB8AC3E}">
        <p14:creationId xmlns:p14="http://schemas.microsoft.com/office/powerpoint/2010/main" val="2431281425"/>
      </p:ext>
    </p:extLst>
  </p:cSld>
  <p:clrMapOvr>
    <a:masterClrMapping/>
  </p:clrMapOvr>
</p:sld>
</file>

<file path=ppt/theme/theme1.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B3755641-D591-4B70-968A-1190CA326933}" vid="{8540D7E9-4BEC-430E-B3B9-2261DF0E3C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2ca9c35-02ec-4004-9578-caf6fe9eaa03">
      <UserInfo>
        <DisplayName>Prajal S</DisplayName>
        <AccountId>13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2266E334C876D49A01273E03591AE4C" ma:contentTypeVersion="8" ma:contentTypeDescription="Create a new document." ma:contentTypeScope="" ma:versionID="555487ef020e1201bccb1331e9965bcd">
  <xsd:schema xmlns:xsd="http://www.w3.org/2001/XMLSchema" xmlns:xs="http://www.w3.org/2001/XMLSchema" xmlns:p="http://schemas.microsoft.com/office/2006/metadata/properties" xmlns:ns2="120e5aac-dbea-40d6-bcb4-681b29ffceb7" xmlns:ns3="52ca9c35-02ec-4004-9578-caf6fe9eaa03" targetNamespace="http://schemas.microsoft.com/office/2006/metadata/properties" ma:root="true" ma:fieldsID="3ccd05fabe8681e4b0a9be36a081284e" ns2:_="" ns3:_="">
    <xsd:import namespace="120e5aac-dbea-40d6-bcb4-681b29ffceb7"/>
    <xsd:import namespace="52ca9c35-02ec-4004-9578-caf6fe9eaa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e5aac-dbea-40d6-bcb4-681b29ffce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ca9c35-02ec-4004-9578-caf6fe9eaa0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DC8C23-DBAE-4993-9862-9F950CA715A0}">
  <ds:schemaRefs>
    <ds:schemaRef ds:uri="http://schemas.microsoft.com/office/2006/metadata/properties"/>
    <ds:schemaRef ds:uri="http://purl.org/dc/terms/"/>
    <ds:schemaRef ds:uri="http://www.w3.org/XML/1998/namespace"/>
    <ds:schemaRef ds:uri="120e5aac-dbea-40d6-bcb4-681b29ffceb7"/>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52ca9c35-02ec-4004-9578-caf6fe9eaa03"/>
  </ds:schemaRefs>
</ds:datastoreItem>
</file>

<file path=customXml/itemProps2.xml><?xml version="1.0" encoding="utf-8"?>
<ds:datastoreItem xmlns:ds="http://schemas.openxmlformats.org/officeDocument/2006/customXml" ds:itemID="{06ED2C50-0046-412B-A29D-1488CC3BFDE8}">
  <ds:schemaRefs>
    <ds:schemaRef ds:uri="http://schemas.microsoft.com/sharepoint/v3/contenttype/forms"/>
  </ds:schemaRefs>
</ds:datastoreItem>
</file>

<file path=customXml/itemProps3.xml><?xml version="1.0" encoding="utf-8"?>
<ds:datastoreItem xmlns:ds="http://schemas.openxmlformats.org/officeDocument/2006/customXml" ds:itemID="{BC24CACD-987A-40CA-BBC5-D508D69D0E60}">
  <ds:schemaRefs>
    <ds:schemaRef ds:uri="120e5aac-dbea-40d6-bcb4-681b29ffceb7"/>
    <ds:schemaRef ds:uri="52ca9c35-02ec-4004-9578-caf6fe9eaa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14664</TotalTime>
  <Words>4005</Words>
  <Application>Microsoft Office PowerPoint</Application>
  <PresentationFormat>Widescreen</PresentationFormat>
  <Paragraphs>384</Paragraphs>
  <Slides>105</Slides>
  <Notes>32</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105</vt:i4>
      </vt:variant>
    </vt:vector>
  </HeadingPairs>
  <TitlesOfParts>
    <vt:vector size="114" baseType="lpstr">
      <vt:lpstr>Arial</vt:lpstr>
      <vt:lpstr>Arial Black</vt:lpstr>
      <vt:lpstr>Calibri</vt:lpstr>
      <vt:lpstr>Segoe UI Light</vt:lpstr>
      <vt:lpstr>Segoe UI Semibold</vt:lpstr>
      <vt:lpstr>Segoe UI Semilight</vt:lpstr>
      <vt:lpstr>Symbol</vt:lpstr>
      <vt:lpstr>Wingdings</vt:lpstr>
      <vt:lpstr>Theme2</vt:lpstr>
      <vt:lpstr>09/12/2022 Friday AT 4.00PM</vt:lpstr>
      <vt:lpstr>PowerPoint Presentation</vt:lpstr>
      <vt:lpstr>Session Objectives</vt:lpstr>
      <vt:lpstr>TallyPrime Release 1.0</vt:lpstr>
      <vt:lpstr> Inculcate habit of micro analysis of your business data using reports.  </vt:lpstr>
      <vt:lpstr>The strength of your Mail ID as Tally.NET ID</vt:lpstr>
      <vt:lpstr>Securely Analyze live data on the go</vt:lpstr>
      <vt:lpstr>Working Remotely on Tally Prime</vt:lpstr>
      <vt:lpstr>Agenda</vt:lpstr>
      <vt:lpstr>Major use cases</vt:lpstr>
      <vt:lpstr>Remote Access step by step</vt:lpstr>
      <vt:lpstr>1. Enabling Company Level</vt:lpstr>
      <vt:lpstr>1. Enabling – F11 -&gt; Online Access -&gt;”Yes”</vt:lpstr>
      <vt:lpstr>2. User Access</vt:lpstr>
      <vt:lpstr>3. Connecting the company</vt:lpstr>
      <vt:lpstr>4. Remote Login</vt:lpstr>
      <vt:lpstr>5. Remote Login &amp; Working</vt:lpstr>
      <vt:lpstr>Tally Reports in Browser</vt:lpstr>
      <vt:lpstr>1. Enabling Company Level</vt:lpstr>
      <vt:lpstr>1. Enabling – F11 -&gt; Online Access -&gt;”Yes”</vt:lpstr>
      <vt:lpstr>2. User Access</vt:lpstr>
      <vt:lpstr>3. Connecting the company</vt:lpstr>
      <vt:lpstr>Internet Login</vt:lpstr>
      <vt:lpstr>TRiB</vt:lpstr>
      <vt:lpstr>Accessing the reports</vt:lpstr>
      <vt:lpstr>Tally Paperless Audit</vt:lpstr>
      <vt:lpstr>PowerPoint Presentation</vt:lpstr>
      <vt:lpstr>Creating Different User Types</vt:lpstr>
      <vt:lpstr>Creating Users</vt:lpstr>
      <vt:lpstr>Decreasing time by focusing on special transaction</vt:lpstr>
      <vt:lpstr>Data Analysis</vt:lpstr>
      <vt:lpstr>Verifying Chart of Accounts &amp; Stock items </vt:lpstr>
      <vt:lpstr>Relative Size Factor </vt:lpstr>
      <vt:lpstr>Master Configuration</vt:lpstr>
      <vt:lpstr>Categorizing Related Parties</vt:lpstr>
      <vt:lpstr>2. Creating a Sample for Audit</vt:lpstr>
      <vt:lpstr>Sampling Data</vt:lpstr>
      <vt:lpstr>Sampling Dashboard</vt:lpstr>
      <vt:lpstr>PowerPoint Presentation</vt:lpstr>
      <vt:lpstr>Auditing Sampled Vouchers</vt:lpstr>
      <vt:lpstr>PowerPoint Presentation</vt:lpstr>
      <vt:lpstr>Viewing different Vouchers verification dashboard</vt:lpstr>
      <vt:lpstr>Report viewing through Ctrl &amp; Alt Options on RHS</vt:lpstr>
      <vt:lpstr>Exception Reports</vt:lpstr>
      <vt:lpstr>Generate reports with required filters instantly with ‘Save View’</vt:lpstr>
      <vt:lpstr>UC1: Quick access to Trial Balance by setting a default view</vt:lpstr>
      <vt:lpstr>Go to Saved Views</vt:lpstr>
      <vt:lpstr>Save View for particular report</vt:lpstr>
      <vt:lpstr>UC2: Access Cash payments in excess of 10,000 seamlessly</vt:lpstr>
      <vt:lpstr>Go to Saved View</vt:lpstr>
      <vt:lpstr>Report of Cash payments &gt; 10 K </vt:lpstr>
      <vt:lpstr>UC3: Flexibility to set Quarterly GSTR-1 for current period</vt:lpstr>
      <vt:lpstr>GSTR1 for current quarter report</vt:lpstr>
      <vt:lpstr>UC4: Flexibility to default the comparative view of previous year Balance Sheet with current financial year for quick access</vt:lpstr>
      <vt:lpstr>Compare previous year Balance sheet with current year</vt:lpstr>
      <vt:lpstr>UC5: Flexibility to save configurations/filters to view Debtors having Credit Balance</vt:lpstr>
      <vt:lpstr>Debtors having Credit Balance</vt:lpstr>
      <vt:lpstr>What type of reports can be saved under ‘Save view’?</vt:lpstr>
      <vt:lpstr>Can I modify a Saved view?</vt:lpstr>
      <vt:lpstr>Can I delete Saved views?</vt:lpstr>
      <vt:lpstr>Navigate faster with ‘Go To’ </vt:lpstr>
      <vt:lpstr>UC1: Flexibility to post Depreciation entry from Balance Sheet</vt:lpstr>
      <vt:lpstr>Depreciation entry from Balance Sheet</vt:lpstr>
      <vt:lpstr>UC3: Flexibility to quickly search reports from Go To</vt:lpstr>
      <vt:lpstr>Can we see list of opened reports till now?</vt:lpstr>
      <vt:lpstr>Audit made easy</vt:lpstr>
      <vt:lpstr>Related Size Factor</vt:lpstr>
      <vt:lpstr>Related Size Factor</vt:lpstr>
      <vt:lpstr>Repeated Transaction</vt:lpstr>
      <vt:lpstr>Verification of Balance (Ledger Balance)</vt:lpstr>
      <vt:lpstr>Verification of Voucher and Master Configuration</vt:lpstr>
      <vt:lpstr>Verification of Balance (Ledger Balance)</vt:lpstr>
      <vt:lpstr>Sampling Configuration</vt:lpstr>
      <vt:lpstr>Voucher verification with verification note</vt:lpstr>
      <vt:lpstr>Related party reporting</vt:lpstr>
      <vt:lpstr>Marked Transactions</vt:lpstr>
      <vt:lpstr>Marked Transactions</vt:lpstr>
      <vt:lpstr>Get confidence on the certainty of invoices via e-Invoice and e-Way bill report</vt:lpstr>
      <vt:lpstr>UC1B: Instantly generate/print an e-invoice + e-Way Bill (with QR code) as soon as you save an invoice </vt:lpstr>
      <vt:lpstr>PowerPoint Presentation</vt:lpstr>
      <vt:lpstr>Use Case 2: Quick Bulk generation of E-Way Bills</vt:lpstr>
      <vt:lpstr>PowerPoint Presentation</vt:lpstr>
      <vt:lpstr>Use Case 3: Instantly fetch and update E-Way Bill information in Tally for the E-Way Bills generated from another Billing system / on Portal with simplicity</vt:lpstr>
      <vt:lpstr>PowerPoint Presentation</vt:lpstr>
      <vt:lpstr>Use Case 4: Flexibility to generate E-way Bill with Part A only, later update the Part B details shared by transporter in a single click.</vt:lpstr>
      <vt:lpstr>PowerPoint Presentation</vt:lpstr>
      <vt:lpstr>Use Case 5: Get bird’s eye view of E-Way Bill Report and take appropriate actions easily to be compliant.</vt:lpstr>
      <vt:lpstr>Use Case 6: Manage other operations like cancellation/extension related to e-Way Bill with simplicity!</vt:lpstr>
      <vt:lpstr>PowerPoint Presentation</vt:lpstr>
      <vt:lpstr>PowerPoint Presentation</vt:lpstr>
      <vt:lpstr>Additional capability to verify GSTIN &amp; HSN/SAC Codes</vt:lpstr>
      <vt:lpstr>Use Case 1: Realtime validation of GSTIN for a Party (Single/Multi-Mode) with simplicity!</vt:lpstr>
      <vt:lpstr>PowerPoint Presentation</vt:lpstr>
      <vt:lpstr>PowerPoint Presentation</vt:lpstr>
      <vt:lpstr>Handle interruptions &amp; Multi-task better using ‘Top Menu’</vt:lpstr>
      <vt:lpstr>Use Case 2: Realtime validation of HSN for a Stock Item (Single/Multi-Mode) with simplicity!</vt:lpstr>
      <vt:lpstr>PowerPoint Presentation</vt:lpstr>
      <vt:lpstr>A more powerful reporting engine </vt:lpstr>
      <vt:lpstr>Quick access to critical information of a transaction from Related Reports</vt:lpstr>
      <vt:lpstr>Analyze reports from different perspectives using 'Basis of value'</vt:lpstr>
      <vt:lpstr>See a report in a different view through ‘Change View'</vt:lpstr>
      <vt:lpstr>Faster access to Clients’ data</vt:lpstr>
      <vt:lpstr>Streamlined ‘Shortcut Keys’ in TallyPrime</vt:lpstr>
      <vt:lpstr>Questions and 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Prajal S</dc:creator>
  <cp:lastModifiedBy>Dodhias-pc</cp:lastModifiedBy>
  <cp:revision>41</cp:revision>
  <dcterms:created xsi:type="dcterms:W3CDTF">2021-08-27T12:22:40Z</dcterms:created>
  <dcterms:modified xsi:type="dcterms:W3CDTF">2022-12-09T09:57:17Z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0x01010022266E334C876D49A01273E03591AE4C</vt:lpwstr>
  </property>
</Properties>
</file>