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323" r:id="rId5"/>
    <p:sldId id="326" r:id="rId6"/>
    <p:sldId id="307" r:id="rId7"/>
    <p:sldId id="329" r:id="rId8"/>
    <p:sldId id="330" r:id="rId9"/>
    <p:sldId id="331" r:id="rId10"/>
    <p:sldId id="332" r:id="rId11"/>
    <p:sldId id="334" r:id="rId12"/>
    <p:sldId id="333" r:id="rId13"/>
    <p:sldId id="32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3A45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 autoAdjust="0"/>
    <p:restoredTop sz="95332" autoAdjust="0"/>
  </p:normalViewPr>
  <p:slideViewPr>
    <p:cSldViewPr snapToGrid="0">
      <p:cViewPr varScale="1">
        <p:scale>
          <a:sx n="114" d="100"/>
          <a:sy n="114" d="100"/>
        </p:scale>
        <p:origin x="570" y="102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notesViewPr>
    <p:cSldViewPr snapToGrid="0" showGuides="1">
      <p:cViewPr varScale="1">
        <p:scale>
          <a:sx n="64" d="100"/>
          <a:sy n="64" d="100"/>
        </p:scale>
        <p:origin x="2323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A43B7-0414-472B-BA64-5CC3F7B29E5C}" type="datetimeFigureOut">
              <a:rPr lang="en-IN" smtClean="0"/>
              <a:t>10-12-2022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C2C1B-39F8-4582-A0D3-06FD8B0672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920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2708C-4385-44EE-8B93-BC114BF8EEC9}" type="datetimeFigureOut">
              <a:rPr lang="x-none" smtClean="0"/>
              <a:t>12/10/2022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24F4B-C777-495B-8CCC-84DCFCD9A19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84214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24F4B-C777-495B-8CCC-84DCFCD9A198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03932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E3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43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12/10/2022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46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E3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12/10/2022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78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12/10/2022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359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12/10/2022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925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12/10/2022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543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E3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12/10/2022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9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EE3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184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EE3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61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E3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03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592320" y="0"/>
            <a:ext cx="7599680" cy="6858000"/>
          </a:xfrm>
          <a:prstGeom prst="rect">
            <a:avLst/>
          </a:prstGeom>
          <a:solidFill>
            <a:srgbClr val="EE3A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04BB3A08-9471-498A-B20E-EB8D2E3986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603" r="23986"/>
          <a:stretch/>
        </p:blipFill>
        <p:spPr>
          <a:xfrm>
            <a:off x="12243" y="10"/>
            <a:ext cx="4580077" cy="6857990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E2D690B4-7B9F-4CC7-8DFC-AD3ADDB17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7774" y="344558"/>
            <a:ext cx="6665843" cy="1427962"/>
          </a:xfrm>
        </p:spPr>
        <p:txBody>
          <a:bodyPr>
            <a:noAutofit/>
          </a:bodyPr>
          <a:lstStyle/>
          <a:p>
            <a:pPr algn="just"/>
            <a:r>
              <a:rPr lang="en-US" sz="4800" b="1" dirty="0">
                <a:solidFill>
                  <a:srgbClr val="FFFFFF"/>
                </a:solidFill>
              </a:rPr>
              <a:t>The Art of Start-up Investment.</a:t>
            </a:r>
            <a:endParaRPr lang="x-none" sz="4800" b="1" dirty="0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A8CEDA-8930-46E9-AEF1-F7590AEC4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217" y="1772520"/>
            <a:ext cx="662940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400" i="1" dirty="0">
                <a:solidFill>
                  <a:schemeClr val="bg2"/>
                </a:solidFill>
                <a:cs typeface="Open Sans" panose="020B0606030504020204" pitchFamily="34" charset="0"/>
              </a:rPr>
              <a:t>It’s not about the Money, it’s about the Psychology.</a:t>
            </a:r>
          </a:p>
        </p:txBody>
      </p:sp>
    </p:spTree>
    <p:extLst>
      <p:ext uri="{BB962C8B-B14F-4D97-AF65-F5344CB8AC3E}">
        <p14:creationId xmlns:p14="http://schemas.microsoft.com/office/powerpoint/2010/main" val="178709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1469289"/>
            <a:ext cx="3517567" cy="2093975"/>
          </a:xfrm>
        </p:spPr>
        <p:txBody>
          <a:bodyPr/>
          <a:lstStyle/>
          <a:p>
            <a:r>
              <a:rPr lang="en-IN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671925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971040"/>
          </a:xfrm>
          <a:prstGeom prst="rect">
            <a:avLst/>
          </a:prstGeom>
          <a:solidFill>
            <a:srgbClr val="EE3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89BEC-2F60-4802-9087-AEDE26DB0C47}"/>
              </a:ext>
            </a:extLst>
          </p:cNvPr>
          <p:cNvSpPr txBox="1">
            <a:spLocks/>
          </p:cNvSpPr>
          <p:nvPr/>
        </p:nvSpPr>
        <p:spPr>
          <a:xfrm>
            <a:off x="659398" y="260141"/>
            <a:ext cx="11373576" cy="14507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00" i="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FFFFFF"/>
                </a:solidFill>
              </a:rPr>
              <a:t>Traditional Way to Look at a Star-up </a:t>
            </a:r>
            <a:endParaRPr lang="x-none" dirty="0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ECA624-2938-4507-9FDA-E9FB0BA8E8FD}"/>
              </a:ext>
            </a:extLst>
          </p:cNvPr>
          <p:cNvSpPr txBox="1"/>
          <p:nvPr/>
        </p:nvSpPr>
        <p:spPr>
          <a:xfrm>
            <a:off x="887896" y="2628686"/>
            <a:ext cx="60960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IN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Market Size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IN" altLang="en-US" sz="2400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IN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Product-Market Fit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IN" altLang="en-US" sz="2400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IN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Team Capability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IN" altLang="en-US" sz="2400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IN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Traction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319236-3CAF-48F3-9328-E8E5A3564AD2}"/>
              </a:ext>
            </a:extLst>
          </p:cNvPr>
          <p:cNvSpPr txBox="1"/>
          <p:nvPr/>
        </p:nvSpPr>
        <p:spPr>
          <a:xfrm>
            <a:off x="5688598" y="2628686"/>
            <a:ext cx="60960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IN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Investor Fit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IN" altLang="en-US" sz="2400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IN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Competitive Advantage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IN" altLang="en-US" sz="2400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IN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Thorough Business Plan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IN" altLang="en-US" sz="2400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IN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X Factor</a:t>
            </a:r>
          </a:p>
        </p:txBody>
      </p:sp>
    </p:spTree>
    <p:extLst>
      <p:ext uri="{BB962C8B-B14F-4D97-AF65-F5344CB8AC3E}">
        <p14:creationId xmlns:p14="http://schemas.microsoft.com/office/powerpoint/2010/main" val="1920944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"/>
            <a:ext cx="12192000" cy="6480314"/>
          </a:xfrm>
          <a:prstGeom prst="rect">
            <a:avLst/>
          </a:prstGeom>
          <a:solidFill>
            <a:srgbClr val="EE3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8814" y="2160105"/>
            <a:ext cx="10814372" cy="2835965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How we are Investing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V/S 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How we should Invest</a:t>
            </a:r>
          </a:p>
        </p:txBody>
      </p:sp>
    </p:spTree>
    <p:extLst>
      <p:ext uri="{BB962C8B-B14F-4D97-AF65-F5344CB8AC3E}">
        <p14:creationId xmlns:p14="http://schemas.microsoft.com/office/powerpoint/2010/main" val="213730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39756"/>
            <a:ext cx="12192000" cy="1971040"/>
          </a:xfrm>
          <a:prstGeom prst="rect">
            <a:avLst/>
          </a:prstGeom>
          <a:solidFill>
            <a:srgbClr val="EE3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89BEC-2F60-4802-9087-AEDE26DB0C47}"/>
              </a:ext>
            </a:extLst>
          </p:cNvPr>
          <p:cNvSpPr txBox="1">
            <a:spLocks/>
          </p:cNvSpPr>
          <p:nvPr/>
        </p:nvSpPr>
        <p:spPr>
          <a:xfrm>
            <a:off x="698035" y="119178"/>
            <a:ext cx="10058400" cy="14507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00" i="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x-none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55613-CC60-4BA9-BBE7-024958644925}"/>
              </a:ext>
            </a:extLst>
          </p:cNvPr>
          <p:cNvSpPr txBox="1">
            <a:spLocks/>
          </p:cNvSpPr>
          <p:nvPr/>
        </p:nvSpPr>
        <p:spPr>
          <a:xfrm>
            <a:off x="0" y="1971040"/>
            <a:ext cx="12192000" cy="4751732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endParaRPr lang="en-US" dirty="0">
              <a:latin typeface="Franklin Gothic Book (Body)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86B71C-A818-4AD1-A981-95F4D5DFBAA8}"/>
              </a:ext>
            </a:extLst>
          </p:cNvPr>
          <p:cNvSpPr txBox="1"/>
          <p:nvPr/>
        </p:nvSpPr>
        <p:spPr>
          <a:xfrm>
            <a:off x="331304" y="259624"/>
            <a:ext cx="96300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700" dirty="0">
                <a:solidFill>
                  <a:schemeClr val="bg1"/>
                </a:solidFill>
                <a:latin typeface="+mj-lt"/>
              </a:rPr>
              <a:t>Investment according to the age of Start-up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B25B09-849E-43EE-A6E4-7CA5F3D1B8C9}"/>
              </a:ext>
            </a:extLst>
          </p:cNvPr>
          <p:cNvSpPr txBox="1"/>
          <p:nvPr/>
        </p:nvSpPr>
        <p:spPr>
          <a:xfrm>
            <a:off x="698035" y="2230664"/>
            <a:ext cx="88259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</a:rPr>
              <a:t>Pre-seed Stage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</a:rPr>
              <a:t>Seed Stage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</a:rPr>
              <a:t>Series A Stage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</a:rPr>
              <a:t>Series B Stage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</a:rPr>
              <a:t>Series C Stage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</a:rPr>
              <a:t>IPO</a:t>
            </a:r>
            <a:endParaRPr lang="en-I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704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09F9072-6F77-411C-BFF7-02E7C982DF2C}"/>
              </a:ext>
            </a:extLst>
          </p:cNvPr>
          <p:cNvSpPr/>
          <p:nvPr/>
        </p:nvSpPr>
        <p:spPr>
          <a:xfrm>
            <a:off x="0" y="-79512"/>
            <a:ext cx="12192000" cy="1971040"/>
          </a:xfrm>
          <a:prstGeom prst="rect">
            <a:avLst/>
          </a:prstGeom>
          <a:solidFill>
            <a:srgbClr val="EE3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700" dirty="0">
                <a:solidFill>
                  <a:schemeClr val="bg1"/>
                </a:solidFill>
                <a:latin typeface="+mj-lt"/>
              </a:rPr>
              <a:t>Investment as per your Personality and Psychology</a:t>
            </a:r>
            <a:endParaRPr lang="en-IN" sz="47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54AD18-D688-49DC-974D-725C744CADED}"/>
              </a:ext>
            </a:extLst>
          </p:cNvPr>
          <p:cNvSpPr txBox="1"/>
          <p:nvPr/>
        </p:nvSpPr>
        <p:spPr>
          <a:xfrm>
            <a:off x="516834" y="2298612"/>
            <a:ext cx="870667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How you invest should relate with your personality and psychology.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2800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What methods and modes to choose also depend on the same.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2800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And how can one get better results is also an important part related to ones nature of investing.</a:t>
            </a:r>
            <a:endParaRPr lang="en-IN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695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14C926-C3A7-4027-AE55-EBECBBBDDB17}"/>
              </a:ext>
            </a:extLst>
          </p:cNvPr>
          <p:cNvSpPr/>
          <p:nvPr/>
        </p:nvSpPr>
        <p:spPr>
          <a:xfrm>
            <a:off x="0" y="-79512"/>
            <a:ext cx="12192000" cy="1971040"/>
          </a:xfrm>
          <a:prstGeom prst="rect">
            <a:avLst/>
          </a:prstGeom>
          <a:solidFill>
            <a:srgbClr val="EE3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700" dirty="0">
                <a:solidFill>
                  <a:schemeClr val="bg1"/>
                </a:solidFill>
                <a:latin typeface="+mj-lt"/>
              </a:rPr>
              <a:t> Mode of Investment Opportunity</a:t>
            </a:r>
            <a:endParaRPr lang="en-IN" sz="47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829386-BEDF-48A8-8117-EB770FB3DEAA}"/>
              </a:ext>
            </a:extLst>
          </p:cNvPr>
          <p:cNvSpPr txBox="1"/>
          <p:nvPr/>
        </p:nvSpPr>
        <p:spPr>
          <a:xfrm>
            <a:off x="589720" y="2172556"/>
            <a:ext cx="631466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Individual Investment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Crowdfunding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Co-Investment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Hybrid Deals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Investment through Real Estate; etc.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566730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842598D-F906-479A-A961-D4D4C9E8832F}"/>
              </a:ext>
            </a:extLst>
          </p:cNvPr>
          <p:cNvSpPr/>
          <p:nvPr/>
        </p:nvSpPr>
        <p:spPr>
          <a:xfrm>
            <a:off x="0" y="-39756"/>
            <a:ext cx="12192000" cy="1971040"/>
          </a:xfrm>
          <a:prstGeom prst="rect">
            <a:avLst/>
          </a:prstGeom>
          <a:solidFill>
            <a:srgbClr val="EE3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7618BA-00F6-4056-B651-F0ABCB1898EE}"/>
              </a:ext>
            </a:extLst>
          </p:cNvPr>
          <p:cNvSpPr txBox="1"/>
          <p:nvPr/>
        </p:nvSpPr>
        <p:spPr>
          <a:xfrm>
            <a:off x="702365" y="2226621"/>
            <a:ext cx="63212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CCPS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Equity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Derivatives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Bonds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IN" sz="280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IN" sz="2800" dirty="0">
                <a:solidFill>
                  <a:srgbClr val="FF0000"/>
                </a:solidFill>
              </a:rPr>
              <a:t>Loans ; etc.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131E88-D8AB-409A-834A-544CAE2DE9D3}"/>
              </a:ext>
            </a:extLst>
          </p:cNvPr>
          <p:cNvSpPr txBox="1"/>
          <p:nvPr/>
        </p:nvSpPr>
        <p:spPr>
          <a:xfrm>
            <a:off x="291546" y="537960"/>
            <a:ext cx="11396871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700" dirty="0">
                <a:solidFill>
                  <a:schemeClr val="bg1"/>
                </a:solidFill>
                <a:latin typeface="+mj-lt"/>
              </a:rPr>
              <a:t>Available Instruments in the Market</a:t>
            </a:r>
            <a:endParaRPr lang="en-IN" sz="47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2278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8EFA784-2AF6-4D1D-8D2C-D90FB4B2853C}"/>
              </a:ext>
            </a:extLst>
          </p:cNvPr>
          <p:cNvSpPr/>
          <p:nvPr/>
        </p:nvSpPr>
        <p:spPr>
          <a:xfrm>
            <a:off x="0" y="-39757"/>
            <a:ext cx="12192000" cy="6480314"/>
          </a:xfrm>
          <a:prstGeom prst="rect">
            <a:avLst/>
          </a:prstGeom>
          <a:solidFill>
            <a:srgbClr val="EE3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61AAC7-0870-4A1D-9B90-7A4566A02562}"/>
              </a:ext>
            </a:extLst>
          </p:cNvPr>
          <p:cNvSpPr txBox="1"/>
          <p:nvPr/>
        </p:nvSpPr>
        <p:spPr>
          <a:xfrm>
            <a:off x="1736035" y="1620812"/>
            <a:ext cx="9528313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/>
                </a:solidFill>
                <a:latin typeface="+mj-lt"/>
              </a:rPr>
              <a:t>Live Pitching</a:t>
            </a:r>
          </a:p>
          <a:p>
            <a:endParaRPr lang="en-US" sz="4700" dirty="0">
              <a:solidFill>
                <a:schemeClr val="bg1"/>
              </a:solidFill>
              <a:latin typeface="+mj-lt"/>
            </a:endParaRPr>
          </a:p>
          <a:p>
            <a:r>
              <a:rPr lang="en-US" sz="4700" dirty="0">
                <a:solidFill>
                  <a:schemeClr val="bg1"/>
                </a:solidFill>
                <a:latin typeface="+mj-lt"/>
              </a:rPr>
              <a:t>To understand what type of questions to ask</a:t>
            </a:r>
            <a:endParaRPr lang="en-IN" sz="47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9404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2B69DA2-3E57-41DF-99D3-41B3A4C1485D}"/>
              </a:ext>
            </a:extLst>
          </p:cNvPr>
          <p:cNvSpPr/>
          <p:nvPr/>
        </p:nvSpPr>
        <p:spPr>
          <a:xfrm>
            <a:off x="0" y="-39756"/>
            <a:ext cx="12192000" cy="1971040"/>
          </a:xfrm>
          <a:prstGeom prst="rect">
            <a:avLst/>
          </a:prstGeom>
          <a:solidFill>
            <a:srgbClr val="EE3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260640-C037-4F5C-B6EE-AF4CB2C49DF0}"/>
              </a:ext>
            </a:extLst>
          </p:cNvPr>
          <p:cNvSpPr txBox="1"/>
          <p:nvPr/>
        </p:nvSpPr>
        <p:spPr>
          <a:xfrm>
            <a:off x="437321" y="399460"/>
            <a:ext cx="1081377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700" dirty="0">
                <a:solidFill>
                  <a:schemeClr val="bg1"/>
                </a:solidFill>
                <a:latin typeface="+mj-lt"/>
              </a:rPr>
              <a:t>Things to look for After Investment</a:t>
            </a:r>
            <a:endParaRPr lang="en-IN" sz="4700" dirty="0">
              <a:latin typeface="+mj-lt"/>
            </a:endParaRPr>
          </a:p>
          <a:p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82E65A-DA91-410A-8F96-829622E5CB72}"/>
              </a:ext>
            </a:extLst>
          </p:cNvPr>
          <p:cNvSpPr txBox="1"/>
          <p:nvPr/>
        </p:nvSpPr>
        <p:spPr>
          <a:xfrm>
            <a:off x="675863" y="2840754"/>
            <a:ext cx="5314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Exit Opportunity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B71FAF-5CBF-4652-AF77-8CFBFC7682DF}"/>
              </a:ext>
            </a:extLst>
          </p:cNvPr>
          <p:cNvSpPr txBox="1"/>
          <p:nvPr/>
        </p:nvSpPr>
        <p:spPr>
          <a:xfrm>
            <a:off x="675864" y="4848283"/>
            <a:ext cx="4598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 Utilization Of Funds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A027F8-F862-48A5-BB4E-58E271A8C70F}"/>
              </a:ext>
            </a:extLst>
          </p:cNvPr>
          <p:cNvSpPr txBox="1"/>
          <p:nvPr/>
        </p:nvSpPr>
        <p:spPr>
          <a:xfrm>
            <a:off x="675863" y="3817707"/>
            <a:ext cx="4598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Risk Management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DCE6D9-AF60-4857-AB81-1414C042F408}"/>
              </a:ext>
            </a:extLst>
          </p:cNvPr>
          <p:cNvSpPr txBox="1"/>
          <p:nvPr/>
        </p:nvSpPr>
        <p:spPr>
          <a:xfrm>
            <a:off x="6202017" y="2840753"/>
            <a:ext cx="4598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Control of Funds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48CE88-F4A3-45BB-B632-A66B7E26E281}"/>
              </a:ext>
            </a:extLst>
          </p:cNvPr>
          <p:cNvSpPr txBox="1"/>
          <p:nvPr/>
        </p:nvSpPr>
        <p:spPr>
          <a:xfrm>
            <a:off x="6202017" y="3817707"/>
            <a:ext cx="4598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Board Observer Seat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13EEAF-4243-4AD2-9149-A1493C2045CD}"/>
              </a:ext>
            </a:extLst>
          </p:cNvPr>
          <p:cNvSpPr txBox="1"/>
          <p:nvPr/>
        </p:nvSpPr>
        <p:spPr>
          <a:xfrm>
            <a:off x="6202017" y="4848283"/>
            <a:ext cx="50490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Hand-holding of the Start-up for the next round.</a:t>
            </a:r>
            <a:endParaRPr lang="en-IN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699354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tVTI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9EB45E-E4D2-4DCE-B9A6-76D2511C3B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0492C7-3D05-4252-9070-907F9CD94CF7}">
  <ds:schemaRefs>
    <ds:schemaRef ds:uri="http://schemas.microsoft.com/office/2006/metadata/properties"/>
    <ds:schemaRef ds:uri="http://www.w3.org/2000/xmlns/"/>
    <ds:schemaRef ds:uri="71af3243-3dd4-4a8d-8c0d-dd76da1f02a5"/>
    <ds:schemaRef ds:uri="http://www.w3.org/2001/XMLSchema-instan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6888FA6-D30E-4A7B-B44D-38F479CF5C17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71af3243-3dd4-4a8d-8c0d-dd76da1f02a5"/>
    <ds:schemaRef ds:uri="16c05727-aa75-4e4a-9b5f-8a80a1165891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Widescreen</PresentationFormat>
  <Paragraphs>68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Bookman Old Style</vt:lpstr>
      <vt:lpstr>Calibri</vt:lpstr>
      <vt:lpstr>Franklin Gothic Book</vt:lpstr>
      <vt:lpstr>Franklin Gothic Book (Body)</vt:lpstr>
      <vt:lpstr>Verdana</vt:lpstr>
      <vt:lpstr>Wingdings</vt:lpstr>
      <vt:lpstr>1_RetrospectVTI</vt:lpstr>
      <vt:lpstr>The Art of Start-up Investment.</vt:lpstr>
      <vt:lpstr>PowerPoint Presentation</vt:lpstr>
      <vt:lpstr>How we are Investing V/S  How we should Invest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/>
  <cp:lastModifiedBy/>
  <cp:revision>3</cp:revision>
  <dcterms:created xsi:type="dcterms:W3CDTF">2020-07-15T13:02:58Z</dcterms:created>
  <dcterms:modified xsi:type="dcterms:W3CDTF">2022-12-10T06:59:15Z</dcterms:modified>
</cp:coreProperties>
</file>