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sldIdLst>
    <p:sldId id="297" r:id="rId5"/>
    <p:sldId id="296" r:id="rId6"/>
    <p:sldId id="815" r:id="rId7"/>
    <p:sldId id="380" r:id="rId8"/>
    <p:sldId id="816" r:id="rId9"/>
    <p:sldId id="817" r:id="rId10"/>
    <p:sldId id="727" r:id="rId11"/>
    <p:sldId id="295" r:id="rId12"/>
    <p:sldId id="293" r:id="rId13"/>
    <p:sldId id="283" r:id="rId14"/>
    <p:sldId id="759" r:id="rId15"/>
    <p:sldId id="299" r:id="rId16"/>
    <p:sldId id="301" r:id="rId17"/>
    <p:sldId id="822" r:id="rId18"/>
    <p:sldId id="303" r:id="rId19"/>
    <p:sldId id="305" r:id="rId20"/>
    <p:sldId id="307" r:id="rId21"/>
    <p:sldId id="786" r:id="rId22"/>
    <p:sldId id="787" r:id="rId23"/>
    <p:sldId id="308" r:id="rId24"/>
    <p:sldId id="309" r:id="rId25"/>
    <p:sldId id="311" r:id="rId26"/>
    <p:sldId id="334" r:id="rId27"/>
    <p:sldId id="790" r:id="rId28"/>
    <p:sldId id="791" r:id="rId29"/>
    <p:sldId id="805" r:id="rId30"/>
    <p:sldId id="750" r:id="rId31"/>
    <p:sldId id="818" r:id="rId32"/>
    <p:sldId id="769" r:id="rId33"/>
    <p:sldId id="770" r:id="rId34"/>
    <p:sldId id="803" r:id="rId35"/>
    <p:sldId id="804" r:id="rId36"/>
    <p:sldId id="778" r:id="rId37"/>
    <p:sldId id="317" r:id="rId38"/>
    <p:sldId id="796" r:id="rId39"/>
    <p:sldId id="794" r:id="rId40"/>
    <p:sldId id="798" r:id="rId41"/>
    <p:sldId id="755" r:id="rId42"/>
    <p:sldId id="336" r:id="rId43"/>
    <p:sldId id="330" r:id="rId44"/>
    <p:sldId id="752" r:id="rId45"/>
    <p:sldId id="795" r:id="rId46"/>
    <p:sldId id="331" r:id="rId47"/>
    <p:sldId id="792" r:id="rId48"/>
    <p:sldId id="793" r:id="rId49"/>
    <p:sldId id="797" r:id="rId50"/>
    <p:sldId id="783" r:id="rId51"/>
    <p:sldId id="332" r:id="rId52"/>
    <p:sldId id="754" r:id="rId53"/>
    <p:sldId id="760" r:id="rId54"/>
    <p:sldId id="789" r:id="rId55"/>
    <p:sldId id="800" r:id="rId56"/>
    <p:sldId id="340" r:id="rId57"/>
    <p:sldId id="362" r:id="rId58"/>
    <p:sldId id="366" r:id="rId59"/>
    <p:sldId id="763" r:id="rId60"/>
    <p:sldId id="765" r:id="rId61"/>
    <p:sldId id="764" r:id="rId62"/>
    <p:sldId id="766" r:id="rId63"/>
    <p:sldId id="767" r:id="rId64"/>
    <p:sldId id="768" r:id="rId65"/>
    <p:sldId id="728" r:id="rId66"/>
    <p:sldId id="363" r:id="rId67"/>
    <p:sldId id="729" r:id="rId68"/>
    <p:sldId id="730" r:id="rId69"/>
    <p:sldId id="731" r:id="rId70"/>
    <p:sldId id="364" r:id="rId71"/>
    <p:sldId id="365" r:id="rId72"/>
    <p:sldId id="368" r:id="rId73"/>
    <p:sldId id="732" r:id="rId74"/>
    <p:sldId id="733" r:id="rId75"/>
    <p:sldId id="734" r:id="rId76"/>
    <p:sldId id="736" r:id="rId77"/>
    <p:sldId id="737" r:id="rId78"/>
    <p:sldId id="799" r:id="rId79"/>
    <p:sldId id="743" r:id="rId80"/>
    <p:sldId id="777" r:id="rId81"/>
    <p:sldId id="806" r:id="rId82"/>
    <p:sldId id="807" r:id="rId83"/>
    <p:sldId id="808" r:id="rId84"/>
    <p:sldId id="809" r:id="rId85"/>
    <p:sldId id="810" r:id="rId86"/>
    <p:sldId id="811" r:id="rId87"/>
    <p:sldId id="812" r:id="rId88"/>
    <p:sldId id="813" r:id="rId89"/>
    <p:sldId id="814" r:id="rId90"/>
    <p:sldId id="819" r:id="rId91"/>
    <p:sldId id="403" r:id="rId92"/>
    <p:sldId id="821" r:id="rId93"/>
    <p:sldId id="300" r:id="rId94"/>
    <p:sldId id="761"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7FC"/>
    <a:srgbClr val="1F5F1F"/>
    <a:srgbClr val="339933"/>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2059"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B2724-7137-42A1-BB1B-191CB44C1826}"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IN"/>
        </a:p>
      </dgm:t>
    </dgm:pt>
    <dgm:pt modelId="{A264E2A6-EBA7-4E03-AC5A-225E399DAB67}">
      <dgm:prSet phldrT="[Text]"/>
      <dgm:spPr/>
      <dgm:t>
        <a:bodyPr/>
        <a:lstStyle/>
        <a:p>
          <a:pPr algn="just"/>
          <a:r>
            <a:rPr lang="en-US" b="1" noProof="1"/>
            <a:t>Sec 41 (1)</a:t>
          </a:r>
          <a:r>
            <a:rPr lang="en-US" b="0" noProof="1"/>
            <a:t> Every registered person shall, subject to such conditions and restrictions as may be prescribed, be entitled to avail the credit of eligible input tax, as self-assessed, in his return and such amount shall be credited to his electronic credit ledger.</a:t>
          </a:r>
          <a:endParaRPr lang="en-IN" b="0"/>
        </a:p>
      </dgm:t>
    </dgm:pt>
    <dgm:pt modelId="{7989A135-4CAA-449B-956B-2FEC371D641D}" type="parTrans" cxnId="{80204F64-8FED-4AA3-85E0-DDFFEA78573E}">
      <dgm:prSet/>
      <dgm:spPr/>
      <dgm:t>
        <a:bodyPr/>
        <a:lstStyle/>
        <a:p>
          <a:endParaRPr lang="en-IN"/>
        </a:p>
      </dgm:t>
    </dgm:pt>
    <dgm:pt modelId="{BE8D2B98-9F27-47C4-92FF-8AD6F0956FB3}" type="sibTrans" cxnId="{80204F64-8FED-4AA3-85E0-DDFFEA78573E}">
      <dgm:prSet/>
      <dgm:spPr/>
      <dgm:t>
        <a:bodyPr/>
        <a:lstStyle/>
        <a:p>
          <a:endParaRPr lang="en-IN"/>
        </a:p>
      </dgm:t>
    </dgm:pt>
    <dgm:pt modelId="{74171AA3-8A25-41CE-BFBD-3DCA553EF617}">
      <dgm:prSet phldrT="[Text]" custT="1"/>
      <dgm:spPr/>
      <dgm:t>
        <a:bodyPr spcFirstLastPara="0" vert="horz" wrap="square" lIns="30480" tIns="30480" rIns="30480" bIns="30480" numCol="1" spcCol="1270" anchor="ctr" anchorCtr="0"/>
        <a:lstStyle/>
        <a:p>
          <a:pPr marL="0" lvl="0" algn="just" defTabSz="1066800">
            <a:lnSpc>
              <a:spcPct val="90000"/>
            </a:lnSpc>
            <a:spcBef>
              <a:spcPct val="0"/>
            </a:spcBef>
            <a:spcAft>
              <a:spcPct val="35000"/>
            </a:spcAft>
            <a:buNone/>
          </a:pPr>
          <a:r>
            <a:rPr lang="en-US" sz="1900" b="1" kern="1200">
              <a:latin typeface="Calibri" panose="020F0502020204030204"/>
              <a:ea typeface="+mn-ea"/>
              <a:cs typeface="+mn-cs"/>
            </a:rPr>
            <a:t>Sec 41 (1)</a:t>
          </a:r>
          <a:r>
            <a:rPr lang="en-US" sz="1900" b="0" kern="1200">
              <a:latin typeface="Calibri" panose="020F0502020204030204"/>
              <a:ea typeface="+mn-ea"/>
              <a:cs typeface="+mn-cs"/>
            </a:rPr>
            <a:t> Every registered person shall, subject to such conditions and restrictions as may be prescribed, be entitled to take the credit of eligible input tax, as self-assessed, in his return and </a:t>
          </a:r>
          <a:r>
            <a:rPr lang="en-US" sz="1900" b="0" kern="1200">
              <a:solidFill>
                <a:srgbClr val="FF0000"/>
              </a:solidFill>
              <a:latin typeface="Calibri" panose="020F0502020204030204"/>
              <a:ea typeface="+mn-ea"/>
              <a:cs typeface="+mn-cs"/>
            </a:rPr>
            <a:t>such amount shall be credited on a provisional basis to his electronic credit ledger</a:t>
          </a:r>
          <a:endParaRPr lang="en-IN" sz="1900" b="0" kern="1200" dirty="0">
            <a:solidFill>
              <a:srgbClr val="FF0000"/>
            </a:solidFill>
            <a:latin typeface="Calibri" panose="020F0502020204030204"/>
            <a:ea typeface="+mn-ea"/>
            <a:cs typeface="+mn-cs"/>
          </a:endParaRPr>
        </a:p>
      </dgm:t>
    </dgm:pt>
    <dgm:pt modelId="{AB70CB7D-9506-4562-A8BC-C260698D2408}" type="parTrans" cxnId="{731159C3-C7FD-4817-84D1-BB17AA0F7966}">
      <dgm:prSet/>
      <dgm:spPr/>
      <dgm:t>
        <a:bodyPr/>
        <a:lstStyle/>
        <a:p>
          <a:endParaRPr lang="en-IN"/>
        </a:p>
      </dgm:t>
    </dgm:pt>
    <dgm:pt modelId="{6327DADA-0569-48DE-9CFD-380C3BCAD785}" type="sibTrans" cxnId="{731159C3-C7FD-4817-84D1-BB17AA0F7966}">
      <dgm:prSet/>
      <dgm:spPr/>
      <dgm:t>
        <a:bodyPr/>
        <a:lstStyle/>
        <a:p>
          <a:endParaRPr lang="en-IN"/>
        </a:p>
      </dgm:t>
    </dgm:pt>
    <dgm:pt modelId="{82BFE60D-84E8-428E-9A0E-599232424BB6}" type="pres">
      <dgm:prSet presAssocID="{3B3B2724-7137-42A1-BB1B-191CB44C1826}" presName="Name0" presStyleCnt="0">
        <dgm:presLayoutVars>
          <dgm:chMax val="11"/>
          <dgm:chPref val="11"/>
          <dgm:dir/>
          <dgm:resizeHandles/>
        </dgm:presLayoutVars>
      </dgm:prSet>
      <dgm:spPr/>
    </dgm:pt>
    <dgm:pt modelId="{54507CA3-0F26-4065-8B47-D7D8745A953C}" type="pres">
      <dgm:prSet presAssocID="{74171AA3-8A25-41CE-BFBD-3DCA553EF617}" presName="Accent2" presStyleCnt="0"/>
      <dgm:spPr/>
    </dgm:pt>
    <dgm:pt modelId="{45CB3CFB-181C-4023-B79F-7DE53103CFCD}" type="pres">
      <dgm:prSet presAssocID="{74171AA3-8A25-41CE-BFBD-3DCA553EF617}" presName="Accent" presStyleLbl="node1" presStyleIdx="0" presStyleCnt="2"/>
      <dgm:spPr>
        <a:xfrm>
          <a:off x="4031723" y="772981"/>
          <a:ext cx="2048016" cy="2047987"/>
        </a:xfrm>
        <a:prstGeom prst="ellipse">
          <a:avLst/>
        </a:prstGeom>
      </dgm:spPr>
    </dgm:pt>
    <dgm:pt modelId="{8E5C9660-537C-42CC-968F-B0521D6A29CD}" type="pres">
      <dgm:prSet presAssocID="{74171AA3-8A25-41CE-BFBD-3DCA553EF617}" presName="ParentBackground2" presStyleCnt="0"/>
      <dgm:spPr/>
    </dgm:pt>
    <dgm:pt modelId="{FDA1C62D-11F3-4B30-9E56-6A4B4AAF57F4}" type="pres">
      <dgm:prSet presAssocID="{74171AA3-8A25-41CE-BFBD-3DCA553EF617}" presName="ParentBackground" presStyleLbl="fgAcc1" presStyleIdx="0" presStyleCnt="2"/>
      <dgm:spPr>
        <a:xfrm>
          <a:off x="4099960" y="841259"/>
          <a:ext cx="1911088" cy="1911431"/>
        </a:xfrm>
        <a:prstGeom prst="ellipse">
          <a:avLst/>
        </a:prstGeom>
      </dgm:spPr>
    </dgm:pt>
    <dgm:pt modelId="{1EA922DE-879F-4108-87FD-8EC460458663}" type="pres">
      <dgm:prSet presAssocID="{74171AA3-8A25-41CE-BFBD-3DCA553EF617}" presName="Parent2" presStyleLbl="revTx" presStyleIdx="0" presStyleCnt="0">
        <dgm:presLayoutVars>
          <dgm:chMax val="1"/>
          <dgm:chPref val="1"/>
          <dgm:bulletEnabled val="1"/>
        </dgm:presLayoutVars>
      </dgm:prSet>
      <dgm:spPr/>
    </dgm:pt>
    <dgm:pt modelId="{D1805024-3D74-4F12-BB5E-B8916A9635BE}" type="pres">
      <dgm:prSet presAssocID="{A264E2A6-EBA7-4E03-AC5A-225E399DAB67}" presName="Accent1" presStyleCnt="0"/>
      <dgm:spPr/>
    </dgm:pt>
    <dgm:pt modelId="{EB1F90FF-F971-4CFF-B820-E2DF373ED4C9}" type="pres">
      <dgm:prSet presAssocID="{A264E2A6-EBA7-4E03-AC5A-225E399DAB67}" presName="Accent" presStyleLbl="node1" presStyleIdx="1" presStyleCnt="2"/>
      <dgm:spPr/>
    </dgm:pt>
    <dgm:pt modelId="{73F55C2F-3698-4958-AEE0-C78594656BE3}" type="pres">
      <dgm:prSet presAssocID="{A264E2A6-EBA7-4E03-AC5A-225E399DAB67}" presName="ParentBackground1" presStyleCnt="0"/>
      <dgm:spPr/>
    </dgm:pt>
    <dgm:pt modelId="{FC8C28B4-C00E-4CCC-830C-FA54FE25478C}" type="pres">
      <dgm:prSet presAssocID="{A264E2A6-EBA7-4E03-AC5A-225E399DAB67}" presName="ParentBackground" presStyleLbl="fgAcc1" presStyleIdx="1" presStyleCnt="2"/>
      <dgm:spPr/>
    </dgm:pt>
    <dgm:pt modelId="{E41A4088-C4C2-4DE5-A34F-019112D853F6}" type="pres">
      <dgm:prSet presAssocID="{A264E2A6-EBA7-4E03-AC5A-225E399DAB67}" presName="Parent1" presStyleLbl="revTx" presStyleIdx="0" presStyleCnt="0">
        <dgm:presLayoutVars>
          <dgm:chMax val="1"/>
          <dgm:chPref val="1"/>
          <dgm:bulletEnabled val="1"/>
        </dgm:presLayoutVars>
      </dgm:prSet>
      <dgm:spPr/>
    </dgm:pt>
  </dgm:ptLst>
  <dgm:cxnLst>
    <dgm:cxn modelId="{390F953C-847C-4218-80B2-68FC17AC934E}" type="presOf" srcId="{A264E2A6-EBA7-4E03-AC5A-225E399DAB67}" destId="{FC8C28B4-C00E-4CCC-830C-FA54FE25478C}" srcOrd="0" destOrd="0" presId="urn:microsoft.com/office/officeart/2011/layout/CircleProcess"/>
    <dgm:cxn modelId="{80204F64-8FED-4AA3-85E0-DDFFEA78573E}" srcId="{3B3B2724-7137-42A1-BB1B-191CB44C1826}" destId="{A264E2A6-EBA7-4E03-AC5A-225E399DAB67}" srcOrd="0" destOrd="0" parTransId="{7989A135-4CAA-449B-956B-2FEC371D641D}" sibTransId="{BE8D2B98-9F27-47C4-92FF-8AD6F0956FB3}"/>
    <dgm:cxn modelId="{38742681-5DEC-422B-AF3E-9A765083C9C5}" type="presOf" srcId="{3B3B2724-7137-42A1-BB1B-191CB44C1826}" destId="{82BFE60D-84E8-428E-9A0E-599232424BB6}" srcOrd="0" destOrd="0" presId="urn:microsoft.com/office/officeart/2011/layout/CircleProcess"/>
    <dgm:cxn modelId="{9E18558F-3C18-47CC-9805-CC8C970ACD37}" type="presOf" srcId="{74171AA3-8A25-41CE-BFBD-3DCA553EF617}" destId="{1EA922DE-879F-4108-87FD-8EC460458663}" srcOrd="1" destOrd="0" presId="urn:microsoft.com/office/officeart/2011/layout/CircleProcess"/>
    <dgm:cxn modelId="{F5F2A89D-BD06-4164-B1B2-05BE61DD191A}" type="presOf" srcId="{74171AA3-8A25-41CE-BFBD-3DCA553EF617}" destId="{FDA1C62D-11F3-4B30-9E56-6A4B4AAF57F4}" srcOrd="0" destOrd="0" presId="urn:microsoft.com/office/officeart/2011/layout/CircleProcess"/>
    <dgm:cxn modelId="{731159C3-C7FD-4817-84D1-BB17AA0F7966}" srcId="{3B3B2724-7137-42A1-BB1B-191CB44C1826}" destId="{74171AA3-8A25-41CE-BFBD-3DCA553EF617}" srcOrd="1" destOrd="0" parTransId="{AB70CB7D-9506-4562-A8BC-C260698D2408}" sibTransId="{6327DADA-0569-48DE-9CFD-380C3BCAD785}"/>
    <dgm:cxn modelId="{82DA03DF-7121-4F23-9244-A424C7FD9CDD}" type="presOf" srcId="{A264E2A6-EBA7-4E03-AC5A-225E399DAB67}" destId="{E41A4088-C4C2-4DE5-A34F-019112D853F6}" srcOrd="1" destOrd="0" presId="urn:microsoft.com/office/officeart/2011/layout/CircleProcess"/>
    <dgm:cxn modelId="{9ECD764F-0B02-4D3C-8DE2-7D998ED15B3F}" type="presParOf" srcId="{82BFE60D-84E8-428E-9A0E-599232424BB6}" destId="{54507CA3-0F26-4065-8B47-D7D8745A953C}" srcOrd="0" destOrd="0" presId="urn:microsoft.com/office/officeart/2011/layout/CircleProcess"/>
    <dgm:cxn modelId="{E89B0F8D-CEC4-4D4C-980E-A4BCF3204246}" type="presParOf" srcId="{54507CA3-0F26-4065-8B47-D7D8745A953C}" destId="{45CB3CFB-181C-4023-B79F-7DE53103CFCD}" srcOrd="0" destOrd="0" presId="urn:microsoft.com/office/officeart/2011/layout/CircleProcess"/>
    <dgm:cxn modelId="{A0E9C7BD-367B-441F-A1DC-76836E89C0F8}" type="presParOf" srcId="{82BFE60D-84E8-428E-9A0E-599232424BB6}" destId="{8E5C9660-537C-42CC-968F-B0521D6A29CD}" srcOrd="1" destOrd="0" presId="urn:microsoft.com/office/officeart/2011/layout/CircleProcess"/>
    <dgm:cxn modelId="{2D68EB8D-7810-44B9-8472-F19CF911A670}" type="presParOf" srcId="{8E5C9660-537C-42CC-968F-B0521D6A29CD}" destId="{FDA1C62D-11F3-4B30-9E56-6A4B4AAF57F4}" srcOrd="0" destOrd="0" presId="urn:microsoft.com/office/officeart/2011/layout/CircleProcess"/>
    <dgm:cxn modelId="{9E4788F3-667C-4514-B1EA-082AFB9DA601}" type="presParOf" srcId="{82BFE60D-84E8-428E-9A0E-599232424BB6}" destId="{1EA922DE-879F-4108-87FD-8EC460458663}" srcOrd="2" destOrd="0" presId="urn:microsoft.com/office/officeart/2011/layout/CircleProcess"/>
    <dgm:cxn modelId="{A3A0CBE6-DB13-43ED-8DE6-51050D741CB5}" type="presParOf" srcId="{82BFE60D-84E8-428E-9A0E-599232424BB6}" destId="{D1805024-3D74-4F12-BB5E-B8916A9635BE}" srcOrd="3" destOrd="0" presId="urn:microsoft.com/office/officeart/2011/layout/CircleProcess"/>
    <dgm:cxn modelId="{CAB9E8DE-3973-458D-927C-8B069C013F91}" type="presParOf" srcId="{D1805024-3D74-4F12-BB5E-B8916A9635BE}" destId="{EB1F90FF-F971-4CFF-B820-E2DF373ED4C9}" srcOrd="0" destOrd="0" presId="urn:microsoft.com/office/officeart/2011/layout/CircleProcess"/>
    <dgm:cxn modelId="{E12CD5C5-5B7F-4C40-85A6-04C6DBA3A8D2}" type="presParOf" srcId="{82BFE60D-84E8-428E-9A0E-599232424BB6}" destId="{73F55C2F-3698-4958-AEE0-C78594656BE3}" srcOrd="4" destOrd="0" presId="urn:microsoft.com/office/officeart/2011/layout/CircleProcess"/>
    <dgm:cxn modelId="{0BD668DB-8BF4-4918-B3BA-7BA31EE17B11}" type="presParOf" srcId="{73F55C2F-3698-4958-AEE0-C78594656BE3}" destId="{FC8C28B4-C00E-4CCC-830C-FA54FE25478C}" srcOrd="0" destOrd="0" presId="urn:microsoft.com/office/officeart/2011/layout/CircleProcess"/>
    <dgm:cxn modelId="{71477FAE-9E49-4018-A962-576C8F20BA8C}" type="presParOf" srcId="{82BFE60D-84E8-428E-9A0E-599232424BB6}" destId="{E41A4088-C4C2-4DE5-A34F-019112D853F6}"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0E5C6E-EBD4-496E-B436-AE6FE00EC398}"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E943615F-CF76-487A-84BD-78BFC847E51C}">
      <dgm:prSet custT="1"/>
      <dgm:spPr/>
      <dgm:t>
        <a:bodyPr/>
        <a:lstStyle/>
        <a:p>
          <a:pPr algn="just"/>
          <a:r>
            <a:rPr lang="en-IN" sz="1700" dirty="0">
              <a:solidFill>
                <a:schemeClr val="tx1"/>
              </a:solidFill>
            </a:rPr>
            <a:t>Section 16(4). Input tax credit can be claimed up to filing of September return of next financial year or the date of filing of annual return whichever is earlier. </a:t>
          </a:r>
          <a:endParaRPr lang="en-US" sz="1700" dirty="0">
            <a:solidFill>
              <a:schemeClr val="tx1"/>
            </a:solidFill>
          </a:endParaRPr>
        </a:p>
      </dgm:t>
    </dgm:pt>
    <dgm:pt modelId="{063F31C1-E8FE-44AA-BC3E-0FD1AB50AD63}" type="sibTrans" cxnId="{408DD041-845C-471B-B521-98435CAC9150}">
      <dgm:prSet/>
      <dgm:spPr/>
      <dgm:t>
        <a:bodyPr/>
        <a:lstStyle/>
        <a:p>
          <a:endParaRPr lang="en-US">
            <a:solidFill>
              <a:schemeClr val="tx1"/>
            </a:solidFill>
          </a:endParaRPr>
        </a:p>
      </dgm:t>
    </dgm:pt>
    <dgm:pt modelId="{5DC17065-AD7A-42B1-83F5-B5B11405430C}" type="parTrans" cxnId="{408DD041-845C-471B-B521-98435CAC9150}">
      <dgm:prSet/>
      <dgm:spPr/>
      <dgm:t>
        <a:bodyPr/>
        <a:lstStyle/>
        <a:p>
          <a:endParaRPr lang="en-US">
            <a:solidFill>
              <a:schemeClr val="tx1"/>
            </a:solidFill>
          </a:endParaRPr>
        </a:p>
      </dgm:t>
    </dgm:pt>
    <dgm:pt modelId="{39DC3CEA-9601-4809-93FD-F64BDA9D58D2}">
      <dgm:prSet custT="1"/>
      <dgm:spPr/>
      <dgm:t>
        <a:bodyPr/>
        <a:lstStyle/>
        <a:p>
          <a:pPr algn="just"/>
          <a:r>
            <a:rPr lang="en-IN" sz="1700" dirty="0">
              <a:solidFill>
                <a:schemeClr val="tx1"/>
              </a:solidFill>
            </a:rPr>
            <a:t>Rule 37(4). The time limit given in Section 16(4) shall not apply to a claim for reavailing of ITC that had been reversed earlier.</a:t>
          </a:r>
          <a:endParaRPr lang="en-US" sz="1700" dirty="0">
            <a:solidFill>
              <a:schemeClr val="tx1"/>
            </a:solidFill>
          </a:endParaRPr>
        </a:p>
      </dgm:t>
    </dgm:pt>
    <dgm:pt modelId="{511CC62B-BD9D-4A6B-9B07-66B112CBE90D}" type="parTrans" cxnId="{3B846612-8CED-40AB-A2E4-435B58D9C0DD}">
      <dgm:prSet/>
      <dgm:spPr/>
      <dgm:t>
        <a:bodyPr/>
        <a:lstStyle/>
        <a:p>
          <a:endParaRPr lang="en-IN">
            <a:solidFill>
              <a:schemeClr val="tx1"/>
            </a:solidFill>
          </a:endParaRPr>
        </a:p>
      </dgm:t>
    </dgm:pt>
    <dgm:pt modelId="{21BA328B-FDDE-4C98-8FC1-B8D93FFAACBE}" type="sibTrans" cxnId="{3B846612-8CED-40AB-A2E4-435B58D9C0DD}">
      <dgm:prSet/>
      <dgm:spPr/>
      <dgm:t>
        <a:bodyPr/>
        <a:lstStyle/>
        <a:p>
          <a:endParaRPr lang="en-IN">
            <a:solidFill>
              <a:schemeClr val="tx1"/>
            </a:solidFill>
          </a:endParaRPr>
        </a:p>
      </dgm:t>
    </dgm:pt>
    <dgm:pt modelId="{43FB13D9-694B-4736-9ECC-B22A14337EFC}">
      <dgm:prSet custT="1"/>
      <dgm:spPr/>
      <dgm:t>
        <a:bodyPr/>
        <a:lstStyle/>
        <a:p>
          <a:pPr algn="just"/>
          <a:r>
            <a:rPr lang="en-IN" sz="1700" dirty="0">
              <a:solidFill>
                <a:schemeClr val="tx1"/>
              </a:solidFill>
            </a:rPr>
            <a:t>Proviso of Section 16(4). For financial year 2017-18 Input tax credit shall be available up to filing of return of March 2019.</a:t>
          </a:r>
        </a:p>
      </dgm:t>
    </dgm:pt>
    <dgm:pt modelId="{9EB942C8-4603-4D68-BF62-E98C399C1D66}" type="parTrans" cxnId="{781B7E74-A231-4397-AC3C-4CE2E2C73415}">
      <dgm:prSet/>
      <dgm:spPr/>
      <dgm:t>
        <a:bodyPr/>
        <a:lstStyle/>
        <a:p>
          <a:endParaRPr lang="en-IN">
            <a:solidFill>
              <a:schemeClr val="tx1"/>
            </a:solidFill>
          </a:endParaRPr>
        </a:p>
      </dgm:t>
    </dgm:pt>
    <dgm:pt modelId="{7A84943B-E401-4AE5-8088-7EEDD5833113}" type="sibTrans" cxnId="{781B7E74-A231-4397-AC3C-4CE2E2C73415}">
      <dgm:prSet/>
      <dgm:spPr/>
      <dgm:t>
        <a:bodyPr/>
        <a:lstStyle/>
        <a:p>
          <a:endParaRPr lang="en-IN">
            <a:solidFill>
              <a:schemeClr val="tx1"/>
            </a:solidFill>
          </a:endParaRPr>
        </a:p>
      </dgm:t>
    </dgm:pt>
    <dgm:pt modelId="{155361D5-3288-4B2C-8D2A-C9F92BCB5701}">
      <dgm:prSet custT="1"/>
      <dgm:spPr/>
      <dgm:t>
        <a:bodyPr/>
        <a:lstStyle/>
        <a:p>
          <a:pPr algn="just"/>
          <a:r>
            <a:rPr lang="en-US" sz="1700" dirty="0">
              <a:solidFill>
                <a:schemeClr val="tx1"/>
              </a:solidFill>
            </a:rPr>
            <a:t>Section 16(2). Conditions for taking input tax credit</a:t>
          </a:r>
        </a:p>
      </dgm:t>
    </dgm:pt>
    <dgm:pt modelId="{5BD01124-36C0-4EFF-A64D-B164E4FB83B6}" type="parTrans" cxnId="{10EEBA70-2F5A-4FEF-8603-689637369C4F}">
      <dgm:prSet/>
      <dgm:spPr/>
      <dgm:t>
        <a:bodyPr/>
        <a:lstStyle/>
        <a:p>
          <a:endParaRPr lang="en-IN">
            <a:solidFill>
              <a:schemeClr val="tx1"/>
            </a:solidFill>
          </a:endParaRPr>
        </a:p>
      </dgm:t>
    </dgm:pt>
    <dgm:pt modelId="{B1BE3A29-928B-46CC-B6D6-783C66100F7C}" type="sibTrans" cxnId="{10EEBA70-2F5A-4FEF-8603-689637369C4F}">
      <dgm:prSet/>
      <dgm:spPr/>
      <dgm:t>
        <a:bodyPr/>
        <a:lstStyle/>
        <a:p>
          <a:endParaRPr lang="en-IN">
            <a:solidFill>
              <a:schemeClr val="tx1"/>
            </a:solidFill>
          </a:endParaRPr>
        </a:p>
      </dgm:t>
    </dgm:pt>
    <dgm:pt modelId="{6C5508FB-895D-42A4-94F7-6AD116E1F2D6}">
      <dgm:prSet custT="1"/>
      <dgm:spPr/>
      <dgm:t>
        <a:bodyPr/>
        <a:lstStyle/>
        <a:p>
          <a:pPr algn="just"/>
          <a:r>
            <a:rPr lang="en-US" sz="1700">
              <a:solidFill>
                <a:schemeClr val="tx1"/>
              </a:solidFill>
            </a:rPr>
            <a:t>Section 16(2)(aa). Details of the invoice or debit note has been furnished by the supplier &amp; communicated to the recipient in the manner specified under section 37. </a:t>
          </a:r>
          <a:r>
            <a:rPr lang="en-US" sz="1700" b="1" u="sng">
              <a:solidFill>
                <a:schemeClr val="tx1"/>
              </a:solidFill>
            </a:rPr>
            <a:t>(w.e.f. 1.1.2022)</a:t>
          </a:r>
          <a:r>
            <a:rPr lang="en-US" sz="1700">
              <a:solidFill>
                <a:schemeClr val="tx1"/>
              </a:solidFill>
            </a:rPr>
            <a:t> </a:t>
          </a:r>
          <a:endParaRPr lang="en-US" sz="1700" dirty="0">
            <a:solidFill>
              <a:schemeClr val="tx1"/>
            </a:solidFill>
          </a:endParaRPr>
        </a:p>
      </dgm:t>
    </dgm:pt>
    <dgm:pt modelId="{5896B624-CF93-43DA-B32A-472DE478F5DE}" type="parTrans" cxnId="{FC4F22F6-17E9-4653-9F58-C64A578E741C}">
      <dgm:prSet/>
      <dgm:spPr/>
      <dgm:t>
        <a:bodyPr/>
        <a:lstStyle/>
        <a:p>
          <a:endParaRPr lang="en-IN">
            <a:solidFill>
              <a:schemeClr val="tx1"/>
            </a:solidFill>
          </a:endParaRPr>
        </a:p>
      </dgm:t>
    </dgm:pt>
    <dgm:pt modelId="{35B09FF4-B76B-4C60-AA07-ABEAE72653DE}" type="sibTrans" cxnId="{FC4F22F6-17E9-4653-9F58-C64A578E741C}">
      <dgm:prSet/>
      <dgm:spPr/>
      <dgm:t>
        <a:bodyPr/>
        <a:lstStyle/>
        <a:p>
          <a:endParaRPr lang="en-IN">
            <a:solidFill>
              <a:schemeClr val="tx1"/>
            </a:solidFill>
          </a:endParaRPr>
        </a:p>
      </dgm:t>
    </dgm:pt>
    <dgm:pt modelId="{46914499-50D7-4218-8119-A712B049A908}" type="pres">
      <dgm:prSet presAssocID="{D70E5C6E-EBD4-496E-B436-AE6FE00EC398}" presName="linear" presStyleCnt="0">
        <dgm:presLayoutVars>
          <dgm:animLvl val="lvl"/>
          <dgm:resizeHandles val="exact"/>
        </dgm:presLayoutVars>
      </dgm:prSet>
      <dgm:spPr/>
    </dgm:pt>
    <dgm:pt modelId="{DF4D163E-1B45-4CD8-8035-4D0829163447}" type="pres">
      <dgm:prSet presAssocID="{155361D5-3288-4B2C-8D2A-C9F92BCB5701}" presName="parentText" presStyleLbl="node1" presStyleIdx="0" presStyleCnt="5" custScaleY="64610">
        <dgm:presLayoutVars>
          <dgm:chMax val="0"/>
          <dgm:bulletEnabled val="1"/>
        </dgm:presLayoutVars>
      </dgm:prSet>
      <dgm:spPr/>
    </dgm:pt>
    <dgm:pt modelId="{FD55AEB6-B966-4F9D-A18D-3917D2026D25}" type="pres">
      <dgm:prSet presAssocID="{B1BE3A29-928B-46CC-B6D6-783C66100F7C}" presName="spacer" presStyleCnt="0"/>
      <dgm:spPr/>
    </dgm:pt>
    <dgm:pt modelId="{247B038C-5663-4747-A069-DC31072CD0DC}" type="pres">
      <dgm:prSet presAssocID="{6C5508FB-895D-42A4-94F7-6AD116E1F2D6}" presName="parentText" presStyleLbl="node1" presStyleIdx="1" presStyleCnt="5">
        <dgm:presLayoutVars>
          <dgm:chMax val="0"/>
          <dgm:bulletEnabled val="1"/>
        </dgm:presLayoutVars>
      </dgm:prSet>
      <dgm:spPr/>
    </dgm:pt>
    <dgm:pt modelId="{AF3681CE-8C87-41B2-87C9-0C39112A8157}" type="pres">
      <dgm:prSet presAssocID="{35B09FF4-B76B-4C60-AA07-ABEAE72653DE}" presName="spacer" presStyleCnt="0"/>
      <dgm:spPr/>
    </dgm:pt>
    <dgm:pt modelId="{A91BA511-AC75-4F65-9504-0C695AAE4641}" type="pres">
      <dgm:prSet presAssocID="{E943615F-CF76-487A-84BD-78BFC847E51C}" presName="parentText" presStyleLbl="node1" presStyleIdx="2" presStyleCnt="5">
        <dgm:presLayoutVars>
          <dgm:chMax val="0"/>
          <dgm:bulletEnabled val="1"/>
        </dgm:presLayoutVars>
      </dgm:prSet>
      <dgm:spPr/>
    </dgm:pt>
    <dgm:pt modelId="{1973483D-1415-4497-A318-6F95751CE09D}" type="pres">
      <dgm:prSet presAssocID="{063F31C1-E8FE-44AA-BC3E-0FD1AB50AD63}" presName="spacer" presStyleCnt="0"/>
      <dgm:spPr/>
    </dgm:pt>
    <dgm:pt modelId="{515711C7-63E0-41ED-A31B-9C732FE1C856}" type="pres">
      <dgm:prSet presAssocID="{43FB13D9-694B-4736-9ECC-B22A14337EFC}" presName="parentText" presStyleLbl="node1" presStyleIdx="3" presStyleCnt="5">
        <dgm:presLayoutVars>
          <dgm:chMax val="0"/>
          <dgm:bulletEnabled val="1"/>
        </dgm:presLayoutVars>
      </dgm:prSet>
      <dgm:spPr/>
    </dgm:pt>
    <dgm:pt modelId="{8E95D77F-E686-4417-ACF1-DCDC88475A23}" type="pres">
      <dgm:prSet presAssocID="{7A84943B-E401-4AE5-8088-7EEDD5833113}" presName="spacer" presStyleCnt="0"/>
      <dgm:spPr/>
    </dgm:pt>
    <dgm:pt modelId="{F6010805-CD3E-487F-A403-06AEE4C56125}" type="pres">
      <dgm:prSet presAssocID="{39DC3CEA-9601-4809-93FD-F64BDA9D58D2}" presName="parentText" presStyleLbl="node1" presStyleIdx="4" presStyleCnt="5" custLinFactNeighborX="-632" custLinFactNeighborY="68501">
        <dgm:presLayoutVars>
          <dgm:chMax val="0"/>
          <dgm:bulletEnabled val="1"/>
        </dgm:presLayoutVars>
      </dgm:prSet>
      <dgm:spPr/>
    </dgm:pt>
  </dgm:ptLst>
  <dgm:cxnLst>
    <dgm:cxn modelId="{3B846612-8CED-40AB-A2E4-435B58D9C0DD}" srcId="{D70E5C6E-EBD4-496E-B436-AE6FE00EC398}" destId="{39DC3CEA-9601-4809-93FD-F64BDA9D58D2}" srcOrd="4" destOrd="0" parTransId="{511CC62B-BD9D-4A6B-9B07-66B112CBE90D}" sibTransId="{21BA328B-FDDE-4C98-8FC1-B8D93FFAACBE}"/>
    <dgm:cxn modelId="{B59D6612-678A-4006-82A4-6C2B93531CAF}" type="presOf" srcId="{6C5508FB-895D-42A4-94F7-6AD116E1F2D6}" destId="{247B038C-5663-4747-A069-DC31072CD0DC}" srcOrd="0" destOrd="0" presId="urn:microsoft.com/office/officeart/2005/8/layout/vList2"/>
    <dgm:cxn modelId="{EB7AFA12-0814-4B30-A45D-868B6408C63D}" type="presOf" srcId="{155361D5-3288-4B2C-8D2A-C9F92BCB5701}" destId="{DF4D163E-1B45-4CD8-8035-4D0829163447}" srcOrd="0" destOrd="0" presId="urn:microsoft.com/office/officeart/2005/8/layout/vList2"/>
    <dgm:cxn modelId="{958AB622-77F3-490D-9467-CBEEF21820BD}" type="presOf" srcId="{D70E5C6E-EBD4-496E-B436-AE6FE00EC398}" destId="{46914499-50D7-4218-8119-A712B049A908}" srcOrd="0" destOrd="0" presId="urn:microsoft.com/office/officeart/2005/8/layout/vList2"/>
    <dgm:cxn modelId="{408DD041-845C-471B-B521-98435CAC9150}" srcId="{D70E5C6E-EBD4-496E-B436-AE6FE00EC398}" destId="{E943615F-CF76-487A-84BD-78BFC847E51C}" srcOrd="2" destOrd="0" parTransId="{5DC17065-AD7A-42B1-83F5-B5B11405430C}" sibTransId="{063F31C1-E8FE-44AA-BC3E-0FD1AB50AD63}"/>
    <dgm:cxn modelId="{10EEBA70-2F5A-4FEF-8603-689637369C4F}" srcId="{D70E5C6E-EBD4-496E-B436-AE6FE00EC398}" destId="{155361D5-3288-4B2C-8D2A-C9F92BCB5701}" srcOrd="0" destOrd="0" parTransId="{5BD01124-36C0-4EFF-A64D-B164E4FB83B6}" sibTransId="{B1BE3A29-928B-46CC-B6D6-783C66100F7C}"/>
    <dgm:cxn modelId="{781B7E74-A231-4397-AC3C-4CE2E2C73415}" srcId="{D70E5C6E-EBD4-496E-B436-AE6FE00EC398}" destId="{43FB13D9-694B-4736-9ECC-B22A14337EFC}" srcOrd="3" destOrd="0" parTransId="{9EB942C8-4603-4D68-BF62-E98C399C1D66}" sibTransId="{7A84943B-E401-4AE5-8088-7EEDD5833113}"/>
    <dgm:cxn modelId="{A5ECB855-B45C-4922-AEBB-4A47FFD7DF2F}" type="presOf" srcId="{43FB13D9-694B-4736-9ECC-B22A14337EFC}" destId="{515711C7-63E0-41ED-A31B-9C732FE1C856}" srcOrd="0" destOrd="0" presId="urn:microsoft.com/office/officeart/2005/8/layout/vList2"/>
    <dgm:cxn modelId="{38EF62AE-6B54-45C2-8618-55AE30C7F906}" type="presOf" srcId="{39DC3CEA-9601-4809-93FD-F64BDA9D58D2}" destId="{F6010805-CD3E-487F-A403-06AEE4C56125}" srcOrd="0" destOrd="0" presId="urn:microsoft.com/office/officeart/2005/8/layout/vList2"/>
    <dgm:cxn modelId="{877FF9C7-7261-4363-A23E-A49720B7019F}" type="presOf" srcId="{E943615F-CF76-487A-84BD-78BFC847E51C}" destId="{A91BA511-AC75-4F65-9504-0C695AAE4641}" srcOrd="0" destOrd="0" presId="urn:microsoft.com/office/officeart/2005/8/layout/vList2"/>
    <dgm:cxn modelId="{FC4F22F6-17E9-4653-9F58-C64A578E741C}" srcId="{D70E5C6E-EBD4-496E-B436-AE6FE00EC398}" destId="{6C5508FB-895D-42A4-94F7-6AD116E1F2D6}" srcOrd="1" destOrd="0" parTransId="{5896B624-CF93-43DA-B32A-472DE478F5DE}" sibTransId="{35B09FF4-B76B-4C60-AA07-ABEAE72653DE}"/>
    <dgm:cxn modelId="{33F6F677-AA29-4698-B6CC-06C23104140C}" type="presParOf" srcId="{46914499-50D7-4218-8119-A712B049A908}" destId="{DF4D163E-1B45-4CD8-8035-4D0829163447}" srcOrd="0" destOrd="0" presId="urn:microsoft.com/office/officeart/2005/8/layout/vList2"/>
    <dgm:cxn modelId="{0A67C76D-B7D1-4BBE-BE56-037D3562107C}" type="presParOf" srcId="{46914499-50D7-4218-8119-A712B049A908}" destId="{FD55AEB6-B966-4F9D-A18D-3917D2026D25}" srcOrd="1" destOrd="0" presId="urn:microsoft.com/office/officeart/2005/8/layout/vList2"/>
    <dgm:cxn modelId="{F5367390-4DCC-4678-AA7C-AB21231B7650}" type="presParOf" srcId="{46914499-50D7-4218-8119-A712B049A908}" destId="{247B038C-5663-4747-A069-DC31072CD0DC}" srcOrd="2" destOrd="0" presId="urn:microsoft.com/office/officeart/2005/8/layout/vList2"/>
    <dgm:cxn modelId="{75B99057-287E-4C1C-B584-379D5F0D33E0}" type="presParOf" srcId="{46914499-50D7-4218-8119-A712B049A908}" destId="{AF3681CE-8C87-41B2-87C9-0C39112A8157}" srcOrd="3" destOrd="0" presId="urn:microsoft.com/office/officeart/2005/8/layout/vList2"/>
    <dgm:cxn modelId="{37DFD20A-CE9D-496F-9819-222B7D89BAE1}" type="presParOf" srcId="{46914499-50D7-4218-8119-A712B049A908}" destId="{A91BA511-AC75-4F65-9504-0C695AAE4641}" srcOrd="4" destOrd="0" presId="urn:microsoft.com/office/officeart/2005/8/layout/vList2"/>
    <dgm:cxn modelId="{0979D25C-A46A-4A52-B697-A98E1E9FFC15}" type="presParOf" srcId="{46914499-50D7-4218-8119-A712B049A908}" destId="{1973483D-1415-4497-A318-6F95751CE09D}" srcOrd="5" destOrd="0" presId="urn:microsoft.com/office/officeart/2005/8/layout/vList2"/>
    <dgm:cxn modelId="{0D3FE0E9-36CA-47ED-A6C6-B0875715F118}" type="presParOf" srcId="{46914499-50D7-4218-8119-A712B049A908}" destId="{515711C7-63E0-41ED-A31B-9C732FE1C856}" srcOrd="6" destOrd="0" presId="urn:microsoft.com/office/officeart/2005/8/layout/vList2"/>
    <dgm:cxn modelId="{1DB25848-B6E0-4C9E-A44B-ACD59701567B}" type="presParOf" srcId="{46914499-50D7-4218-8119-A712B049A908}" destId="{8E95D77F-E686-4417-ACF1-DCDC88475A23}" srcOrd="7" destOrd="0" presId="urn:microsoft.com/office/officeart/2005/8/layout/vList2"/>
    <dgm:cxn modelId="{2B526BEA-5B2D-4F0F-8BB0-B9EEE615575A}" type="presParOf" srcId="{46914499-50D7-4218-8119-A712B049A908}" destId="{F6010805-CD3E-487F-A403-06AEE4C5612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0E5C6E-EBD4-496E-B436-AE6FE00EC398}"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E943615F-CF76-487A-84BD-78BFC847E51C}">
      <dgm:prSet custT="1"/>
      <dgm:spPr/>
      <dgm:t>
        <a:bodyPr/>
        <a:lstStyle/>
        <a:p>
          <a:pPr algn="just"/>
          <a:r>
            <a:rPr lang="en-IN" sz="1700" dirty="0">
              <a:solidFill>
                <a:schemeClr val="tx1"/>
              </a:solidFill>
            </a:rPr>
            <a:t>Section 20. Manner of distribution of credit by Input Service Distributor.</a:t>
          </a:r>
          <a:endParaRPr lang="en-US" sz="1700" dirty="0">
            <a:solidFill>
              <a:schemeClr val="tx1"/>
            </a:solidFill>
          </a:endParaRPr>
        </a:p>
      </dgm:t>
    </dgm:pt>
    <dgm:pt modelId="{063F31C1-E8FE-44AA-BC3E-0FD1AB50AD63}" type="sibTrans" cxnId="{408DD041-845C-471B-B521-98435CAC9150}">
      <dgm:prSet/>
      <dgm:spPr/>
      <dgm:t>
        <a:bodyPr/>
        <a:lstStyle/>
        <a:p>
          <a:endParaRPr lang="en-US">
            <a:solidFill>
              <a:schemeClr val="tx1"/>
            </a:solidFill>
          </a:endParaRPr>
        </a:p>
      </dgm:t>
    </dgm:pt>
    <dgm:pt modelId="{5DC17065-AD7A-42B1-83F5-B5B11405430C}" type="parTrans" cxnId="{408DD041-845C-471B-B521-98435CAC9150}">
      <dgm:prSet/>
      <dgm:spPr/>
      <dgm:t>
        <a:bodyPr/>
        <a:lstStyle/>
        <a:p>
          <a:endParaRPr lang="en-US">
            <a:solidFill>
              <a:schemeClr val="tx1"/>
            </a:solidFill>
          </a:endParaRPr>
        </a:p>
      </dgm:t>
    </dgm:pt>
    <dgm:pt modelId="{43FB13D9-694B-4736-9ECC-B22A14337EFC}">
      <dgm:prSet custT="1"/>
      <dgm:spPr/>
      <dgm:t>
        <a:bodyPr/>
        <a:lstStyle/>
        <a:p>
          <a:pPr algn="just"/>
          <a:r>
            <a:rPr lang="en-IN" sz="1700" dirty="0">
              <a:solidFill>
                <a:schemeClr val="tx1"/>
              </a:solidFill>
            </a:rPr>
            <a:t>Rule 39. Procedure for distribution of input tax credit by Input Service Distributor.</a:t>
          </a:r>
        </a:p>
      </dgm:t>
    </dgm:pt>
    <dgm:pt modelId="{9EB942C8-4603-4D68-BF62-E98C399C1D66}" type="parTrans" cxnId="{781B7E74-A231-4397-AC3C-4CE2E2C73415}">
      <dgm:prSet/>
      <dgm:spPr/>
      <dgm:t>
        <a:bodyPr/>
        <a:lstStyle/>
        <a:p>
          <a:endParaRPr lang="en-IN">
            <a:solidFill>
              <a:schemeClr val="tx1"/>
            </a:solidFill>
          </a:endParaRPr>
        </a:p>
      </dgm:t>
    </dgm:pt>
    <dgm:pt modelId="{7A84943B-E401-4AE5-8088-7EEDD5833113}" type="sibTrans" cxnId="{781B7E74-A231-4397-AC3C-4CE2E2C73415}">
      <dgm:prSet/>
      <dgm:spPr/>
      <dgm:t>
        <a:bodyPr/>
        <a:lstStyle/>
        <a:p>
          <a:endParaRPr lang="en-IN">
            <a:solidFill>
              <a:schemeClr val="tx1"/>
            </a:solidFill>
          </a:endParaRPr>
        </a:p>
      </dgm:t>
    </dgm:pt>
    <dgm:pt modelId="{8B7FCC12-3791-48EA-95BA-3F7BB44DCD36}">
      <dgm:prSet custT="1"/>
      <dgm:spPr/>
      <dgm:t>
        <a:bodyPr/>
        <a:lstStyle/>
        <a:p>
          <a:pPr algn="just"/>
          <a:r>
            <a:rPr lang="en-IN" sz="1700" dirty="0">
              <a:solidFill>
                <a:schemeClr val="tx1"/>
              </a:solidFill>
            </a:rPr>
            <a:t>Section 21. Manner of recovery of credit distributed in excess.</a:t>
          </a:r>
          <a:endParaRPr lang="en-US" sz="1700" dirty="0">
            <a:solidFill>
              <a:schemeClr val="tx1"/>
            </a:solidFill>
          </a:endParaRPr>
        </a:p>
      </dgm:t>
    </dgm:pt>
    <dgm:pt modelId="{F471375F-B904-44AF-8CF0-6C0E62025399}" type="parTrans" cxnId="{45E6BFC8-6CD3-406B-91CB-AAB63F1F8727}">
      <dgm:prSet/>
      <dgm:spPr/>
      <dgm:t>
        <a:bodyPr/>
        <a:lstStyle/>
        <a:p>
          <a:endParaRPr lang="en-IN">
            <a:solidFill>
              <a:schemeClr val="tx1"/>
            </a:solidFill>
          </a:endParaRPr>
        </a:p>
      </dgm:t>
    </dgm:pt>
    <dgm:pt modelId="{943C9D41-D65F-41D2-BF05-741D69917339}" type="sibTrans" cxnId="{45E6BFC8-6CD3-406B-91CB-AAB63F1F8727}">
      <dgm:prSet/>
      <dgm:spPr/>
      <dgm:t>
        <a:bodyPr/>
        <a:lstStyle/>
        <a:p>
          <a:endParaRPr lang="en-IN">
            <a:solidFill>
              <a:schemeClr val="tx1"/>
            </a:solidFill>
          </a:endParaRPr>
        </a:p>
      </dgm:t>
    </dgm:pt>
    <dgm:pt modelId="{958F11DF-D97D-4426-A964-A759A2D964EC}">
      <dgm:prSet custT="1"/>
      <dgm:spPr/>
      <dgm:t>
        <a:bodyPr/>
        <a:lstStyle/>
        <a:p>
          <a:pPr algn="just"/>
          <a:r>
            <a:rPr lang="en-IN" sz="1700" dirty="0">
              <a:solidFill>
                <a:schemeClr val="tx1"/>
              </a:solidFill>
            </a:rPr>
            <a:t>Rule 65. Form and manner of submission of return by an Input Service Distributor. (GSTR-6)</a:t>
          </a:r>
        </a:p>
      </dgm:t>
    </dgm:pt>
    <dgm:pt modelId="{A22511F2-E6A3-4348-9770-636CF82A57A9}" type="parTrans" cxnId="{F3A5A75A-441F-4C35-8598-30D1A2E39B2C}">
      <dgm:prSet/>
      <dgm:spPr/>
      <dgm:t>
        <a:bodyPr/>
        <a:lstStyle/>
        <a:p>
          <a:endParaRPr lang="en-IN">
            <a:solidFill>
              <a:schemeClr val="tx1"/>
            </a:solidFill>
          </a:endParaRPr>
        </a:p>
      </dgm:t>
    </dgm:pt>
    <dgm:pt modelId="{A5209025-3721-4E53-A7F5-504E2F534113}" type="sibTrans" cxnId="{F3A5A75A-441F-4C35-8598-30D1A2E39B2C}">
      <dgm:prSet/>
      <dgm:spPr/>
      <dgm:t>
        <a:bodyPr/>
        <a:lstStyle/>
        <a:p>
          <a:endParaRPr lang="en-IN">
            <a:solidFill>
              <a:schemeClr val="tx1"/>
            </a:solidFill>
          </a:endParaRPr>
        </a:p>
      </dgm:t>
    </dgm:pt>
    <dgm:pt modelId="{1652C980-61E5-4A1F-ACCF-D54267BDA12E}">
      <dgm:prSet custT="1"/>
      <dgm:spPr/>
      <dgm:t>
        <a:bodyPr/>
        <a:lstStyle/>
        <a:p>
          <a:pPr algn="just"/>
          <a:r>
            <a:rPr lang="en-IN" sz="1700" dirty="0">
              <a:solidFill>
                <a:schemeClr val="tx1"/>
              </a:solidFill>
            </a:rPr>
            <a:t>Rule 54(1). Tax invoice by Input Service Distributor.</a:t>
          </a:r>
        </a:p>
      </dgm:t>
    </dgm:pt>
    <dgm:pt modelId="{7FA88D39-7B81-4C80-B429-01A50EEA5E44}" type="parTrans" cxnId="{5F836FBA-6F60-4012-9094-1810842252B0}">
      <dgm:prSet/>
      <dgm:spPr/>
      <dgm:t>
        <a:bodyPr/>
        <a:lstStyle/>
        <a:p>
          <a:endParaRPr lang="en-IN">
            <a:solidFill>
              <a:schemeClr val="tx1"/>
            </a:solidFill>
          </a:endParaRPr>
        </a:p>
      </dgm:t>
    </dgm:pt>
    <dgm:pt modelId="{3456EE0F-C117-4E93-8CD9-706A5E2B3CB3}" type="sibTrans" cxnId="{5F836FBA-6F60-4012-9094-1810842252B0}">
      <dgm:prSet/>
      <dgm:spPr/>
      <dgm:t>
        <a:bodyPr/>
        <a:lstStyle/>
        <a:p>
          <a:endParaRPr lang="en-IN">
            <a:solidFill>
              <a:schemeClr val="tx1"/>
            </a:solidFill>
          </a:endParaRPr>
        </a:p>
      </dgm:t>
    </dgm:pt>
    <dgm:pt modelId="{FD50ACB6-01F3-43F2-AE12-BDBC78DB430B}">
      <dgm:prSet/>
      <dgm:spPr/>
      <dgm:t>
        <a:bodyPr/>
        <a:lstStyle/>
        <a:p>
          <a:pPr algn="just">
            <a:buFont typeface="Verdana" panose="020B0604030504040204" pitchFamily="34" charset="0"/>
            <a:buNone/>
          </a:pPr>
          <a:r>
            <a:rPr lang="en-IN" dirty="0">
              <a:solidFill>
                <a:schemeClr val="tx1"/>
              </a:solidFill>
            </a:rPr>
            <a:t>Reconcile claim made under GSTR9_6E and GSTR3B_4(A)(4).</a:t>
          </a:r>
        </a:p>
      </dgm:t>
    </dgm:pt>
    <dgm:pt modelId="{7B6B7458-E708-4D60-ABE2-94197795C8F1}" type="parTrans" cxnId="{D1854F46-E59D-42B4-9BB9-2ED8B27B1C63}">
      <dgm:prSet/>
      <dgm:spPr/>
      <dgm:t>
        <a:bodyPr/>
        <a:lstStyle/>
        <a:p>
          <a:endParaRPr lang="en-IN">
            <a:solidFill>
              <a:schemeClr val="tx1"/>
            </a:solidFill>
          </a:endParaRPr>
        </a:p>
      </dgm:t>
    </dgm:pt>
    <dgm:pt modelId="{1C7B3C9D-0B6D-453D-BD04-4D44A207063D}" type="sibTrans" cxnId="{D1854F46-E59D-42B4-9BB9-2ED8B27B1C63}">
      <dgm:prSet/>
      <dgm:spPr/>
      <dgm:t>
        <a:bodyPr/>
        <a:lstStyle/>
        <a:p>
          <a:endParaRPr lang="en-IN">
            <a:solidFill>
              <a:schemeClr val="tx1"/>
            </a:solidFill>
          </a:endParaRPr>
        </a:p>
      </dgm:t>
    </dgm:pt>
    <dgm:pt modelId="{4E3EA258-0819-4935-AF19-D63475AC9747}">
      <dgm:prSet/>
      <dgm:spPr/>
      <dgm:t>
        <a:bodyPr/>
        <a:lstStyle/>
        <a:p>
          <a:pPr algn="just">
            <a:buFont typeface="Verdana" panose="020B0604030504040204" pitchFamily="34" charset="0"/>
            <a:buNone/>
          </a:pPr>
          <a:r>
            <a:rPr lang="en-IN" dirty="0">
              <a:solidFill>
                <a:schemeClr val="tx1"/>
              </a:solidFill>
            </a:rPr>
            <a:t>Auditor must insure that tax declared under GSTR9_6G is less than or equal to GSTR 2A_ISD.</a:t>
          </a:r>
        </a:p>
      </dgm:t>
    </dgm:pt>
    <dgm:pt modelId="{39E532B4-0703-4D28-BBBB-D0EF4A9EECDA}" type="parTrans" cxnId="{F5015F17-95CB-42E6-B7C9-FEE065307500}">
      <dgm:prSet/>
      <dgm:spPr/>
      <dgm:t>
        <a:bodyPr/>
        <a:lstStyle/>
        <a:p>
          <a:endParaRPr lang="en-IN">
            <a:solidFill>
              <a:schemeClr val="tx1"/>
            </a:solidFill>
          </a:endParaRPr>
        </a:p>
      </dgm:t>
    </dgm:pt>
    <dgm:pt modelId="{34AE8A90-BFEE-4C39-9B41-6381D290B564}" type="sibTrans" cxnId="{F5015F17-95CB-42E6-B7C9-FEE065307500}">
      <dgm:prSet/>
      <dgm:spPr/>
      <dgm:t>
        <a:bodyPr/>
        <a:lstStyle/>
        <a:p>
          <a:endParaRPr lang="en-IN">
            <a:solidFill>
              <a:schemeClr val="tx1"/>
            </a:solidFill>
          </a:endParaRPr>
        </a:p>
      </dgm:t>
    </dgm:pt>
    <dgm:pt modelId="{46914499-50D7-4218-8119-A712B049A908}" type="pres">
      <dgm:prSet presAssocID="{D70E5C6E-EBD4-496E-B436-AE6FE00EC398}" presName="linear" presStyleCnt="0">
        <dgm:presLayoutVars>
          <dgm:animLvl val="lvl"/>
          <dgm:resizeHandles val="exact"/>
        </dgm:presLayoutVars>
      </dgm:prSet>
      <dgm:spPr/>
    </dgm:pt>
    <dgm:pt modelId="{A91BA511-AC75-4F65-9504-0C695AAE4641}" type="pres">
      <dgm:prSet presAssocID="{E943615F-CF76-487A-84BD-78BFC847E51C}" presName="parentText" presStyleLbl="node1" presStyleIdx="0" presStyleCnt="7" custScaleY="106246">
        <dgm:presLayoutVars>
          <dgm:chMax val="0"/>
          <dgm:bulletEnabled val="1"/>
        </dgm:presLayoutVars>
      </dgm:prSet>
      <dgm:spPr/>
    </dgm:pt>
    <dgm:pt modelId="{1973483D-1415-4497-A318-6F95751CE09D}" type="pres">
      <dgm:prSet presAssocID="{063F31C1-E8FE-44AA-BC3E-0FD1AB50AD63}" presName="spacer" presStyleCnt="0"/>
      <dgm:spPr/>
    </dgm:pt>
    <dgm:pt modelId="{69C8C119-86B1-4D69-AF6E-AF3D4126388D}" type="pres">
      <dgm:prSet presAssocID="{8B7FCC12-3791-48EA-95BA-3F7BB44DCD36}" presName="parentText" presStyleLbl="node1" presStyleIdx="1" presStyleCnt="7">
        <dgm:presLayoutVars>
          <dgm:chMax val="0"/>
          <dgm:bulletEnabled val="1"/>
        </dgm:presLayoutVars>
      </dgm:prSet>
      <dgm:spPr/>
    </dgm:pt>
    <dgm:pt modelId="{C6450909-3ABA-4541-B3B4-50CE17187D00}" type="pres">
      <dgm:prSet presAssocID="{943C9D41-D65F-41D2-BF05-741D69917339}" presName="spacer" presStyleCnt="0"/>
      <dgm:spPr/>
    </dgm:pt>
    <dgm:pt modelId="{515711C7-63E0-41ED-A31B-9C732FE1C856}" type="pres">
      <dgm:prSet presAssocID="{43FB13D9-694B-4736-9ECC-B22A14337EFC}" presName="parentText" presStyleLbl="node1" presStyleIdx="2" presStyleCnt="7">
        <dgm:presLayoutVars>
          <dgm:chMax val="0"/>
          <dgm:bulletEnabled val="1"/>
        </dgm:presLayoutVars>
      </dgm:prSet>
      <dgm:spPr/>
    </dgm:pt>
    <dgm:pt modelId="{11C7E37C-3895-4633-8082-EF5665AE33E7}" type="pres">
      <dgm:prSet presAssocID="{7A84943B-E401-4AE5-8088-7EEDD5833113}" presName="spacer" presStyleCnt="0"/>
      <dgm:spPr/>
    </dgm:pt>
    <dgm:pt modelId="{B766CCDD-57D7-4D45-87B8-D5D1F51A0E09}" type="pres">
      <dgm:prSet presAssocID="{1652C980-61E5-4A1F-ACCF-D54267BDA12E}" presName="parentText" presStyleLbl="node1" presStyleIdx="3" presStyleCnt="7">
        <dgm:presLayoutVars>
          <dgm:chMax val="0"/>
          <dgm:bulletEnabled val="1"/>
        </dgm:presLayoutVars>
      </dgm:prSet>
      <dgm:spPr/>
    </dgm:pt>
    <dgm:pt modelId="{3F054D9D-B92A-420B-B51A-DDB11C8F0A6D}" type="pres">
      <dgm:prSet presAssocID="{3456EE0F-C117-4E93-8CD9-706A5E2B3CB3}" presName="spacer" presStyleCnt="0"/>
      <dgm:spPr/>
    </dgm:pt>
    <dgm:pt modelId="{E3557941-FD93-4E5E-B993-4EB4A862C96C}" type="pres">
      <dgm:prSet presAssocID="{958F11DF-D97D-4426-A964-A759A2D964EC}" presName="parentText" presStyleLbl="node1" presStyleIdx="4" presStyleCnt="7">
        <dgm:presLayoutVars>
          <dgm:chMax val="0"/>
          <dgm:bulletEnabled val="1"/>
        </dgm:presLayoutVars>
      </dgm:prSet>
      <dgm:spPr/>
    </dgm:pt>
    <dgm:pt modelId="{CAD84EC9-C13C-4B04-880F-9C40B209E78D}" type="pres">
      <dgm:prSet presAssocID="{A5209025-3721-4E53-A7F5-504E2F534113}" presName="spacer" presStyleCnt="0"/>
      <dgm:spPr/>
    </dgm:pt>
    <dgm:pt modelId="{7C09EC21-7103-47A7-B210-BE1D7D52B011}" type="pres">
      <dgm:prSet presAssocID="{FD50ACB6-01F3-43F2-AE12-BDBC78DB430B}" presName="parentText" presStyleLbl="node1" presStyleIdx="5" presStyleCnt="7">
        <dgm:presLayoutVars>
          <dgm:chMax val="0"/>
          <dgm:bulletEnabled val="1"/>
        </dgm:presLayoutVars>
      </dgm:prSet>
      <dgm:spPr/>
    </dgm:pt>
    <dgm:pt modelId="{01EC6D23-D2F7-4E25-AEFE-0474F756C3C1}" type="pres">
      <dgm:prSet presAssocID="{1C7B3C9D-0B6D-453D-BD04-4D44A207063D}" presName="spacer" presStyleCnt="0"/>
      <dgm:spPr/>
    </dgm:pt>
    <dgm:pt modelId="{79F4BF41-FC64-4186-B04D-46EABD1B77EF}" type="pres">
      <dgm:prSet presAssocID="{4E3EA258-0819-4935-AF19-D63475AC9747}" presName="parentText" presStyleLbl="node1" presStyleIdx="6" presStyleCnt="7">
        <dgm:presLayoutVars>
          <dgm:chMax val="0"/>
          <dgm:bulletEnabled val="1"/>
        </dgm:presLayoutVars>
      </dgm:prSet>
      <dgm:spPr/>
    </dgm:pt>
  </dgm:ptLst>
  <dgm:cxnLst>
    <dgm:cxn modelId="{367BFB0D-51C1-4452-8924-0B50F9289D26}" type="presOf" srcId="{1652C980-61E5-4A1F-ACCF-D54267BDA12E}" destId="{B766CCDD-57D7-4D45-87B8-D5D1F51A0E09}" srcOrd="0" destOrd="0" presId="urn:microsoft.com/office/officeart/2005/8/layout/vList2"/>
    <dgm:cxn modelId="{822BD810-DA19-4F10-985F-C0512D3C331D}" type="presOf" srcId="{4E3EA258-0819-4935-AF19-D63475AC9747}" destId="{79F4BF41-FC64-4186-B04D-46EABD1B77EF}" srcOrd="0" destOrd="0" presId="urn:microsoft.com/office/officeart/2005/8/layout/vList2"/>
    <dgm:cxn modelId="{F5015F17-95CB-42E6-B7C9-FEE065307500}" srcId="{D70E5C6E-EBD4-496E-B436-AE6FE00EC398}" destId="{4E3EA258-0819-4935-AF19-D63475AC9747}" srcOrd="6" destOrd="0" parTransId="{39E532B4-0703-4D28-BBBB-D0EF4A9EECDA}" sibTransId="{34AE8A90-BFEE-4C39-9B41-6381D290B564}"/>
    <dgm:cxn modelId="{958AB622-77F3-490D-9467-CBEEF21820BD}" type="presOf" srcId="{D70E5C6E-EBD4-496E-B436-AE6FE00EC398}" destId="{46914499-50D7-4218-8119-A712B049A908}" srcOrd="0" destOrd="0" presId="urn:microsoft.com/office/officeart/2005/8/layout/vList2"/>
    <dgm:cxn modelId="{408DD041-845C-471B-B521-98435CAC9150}" srcId="{D70E5C6E-EBD4-496E-B436-AE6FE00EC398}" destId="{E943615F-CF76-487A-84BD-78BFC847E51C}" srcOrd="0" destOrd="0" parTransId="{5DC17065-AD7A-42B1-83F5-B5B11405430C}" sibTransId="{063F31C1-E8FE-44AA-BC3E-0FD1AB50AD63}"/>
    <dgm:cxn modelId="{D1854F46-E59D-42B4-9BB9-2ED8B27B1C63}" srcId="{D70E5C6E-EBD4-496E-B436-AE6FE00EC398}" destId="{FD50ACB6-01F3-43F2-AE12-BDBC78DB430B}" srcOrd="5" destOrd="0" parTransId="{7B6B7458-E708-4D60-ABE2-94197795C8F1}" sibTransId="{1C7B3C9D-0B6D-453D-BD04-4D44A207063D}"/>
    <dgm:cxn modelId="{781B7E74-A231-4397-AC3C-4CE2E2C73415}" srcId="{D70E5C6E-EBD4-496E-B436-AE6FE00EC398}" destId="{43FB13D9-694B-4736-9ECC-B22A14337EFC}" srcOrd="2" destOrd="0" parTransId="{9EB942C8-4603-4D68-BF62-E98C399C1D66}" sibTransId="{7A84943B-E401-4AE5-8088-7EEDD5833113}"/>
    <dgm:cxn modelId="{A5ECB855-B45C-4922-AEBB-4A47FFD7DF2F}" type="presOf" srcId="{43FB13D9-694B-4736-9ECC-B22A14337EFC}" destId="{515711C7-63E0-41ED-A31B-9C732FE1C856}" srcOrd="0" destOrd="0" presId="urn:microsoft.com/office/officeart/2005/8/layout/vList2"/>
    <dgm:cxn modelId="{F3A5A75A-441F-4C35-8598-30D1A2E39B2C}" srcId="{D70E5C6E-EBD4-496E-B436-AE6FE00EC398}" destId="{958F11DF-D97D-4426-A964-A759A2D964EC}" srcOrd="4" destOrd="0" parTransId="{A22511F2-E6A3-4348-9770-636CF82A57A9}" sibTransId="{A5209025-3721-4E53-A7F5-504E2F534113}"/>
    <dgm:cxn modelId="{5F836FBA-6F60-4012-9094-1810842252B0}" srcId="{D70E5C6E-EBD4-496E-B436-AE6FE00EC398}" destId="{1652C980-61E5-4A1F-ACCF-D54267BDA12E}" srcOrd="3" destOrd="0" parTransId="{7FA88D39-7B81-4C80-B429-01A50EEA5E44}" sibTransId="{3456EE0F-C117-4E93-8CD9-706A5E2B3CB3}"/>
    <dgm:cxn modelId="{877FF9C7-7261-4363-A23E-A49720B7019F}" type="presOf" srcId="{E943615F-CF76-487A-84BD-78BFC847E51C}" destId="{A91BA511-AC75-4F65-9504-0C695AAE4641}" srcOrd="0" destOrd="0" presId="urn:microsoft.com/office/officeart/2005/8/layout/vList2"/>
    <dgm:cxn modelId="{45E6BFC8-6CD3-406B-91CB-AAB63F1F8727}" srcId="{D70E5C6E-EBD4-496E-B436-AE6FE00EC398}" destId="{8B7FCC12-3791-48EA-95BA-3F7BB44DCD36}" srcOrd="1" destOrd="0" parTransId="{F471375F-B904-44AF-8CF0-6C0E62025399}" sibTransId="{943C9D41-D65F-41D2-BF05-741D69917339}"/>
    <dgm:cxn modelId="{8F6CBBD6-BBAD-4FE7-B020-2D90712A603A}" type="presOf" srcId="{958F11DF-D97D-4426-A964-A759A2D964EC}" destId="{E3557941-FD93-4E5E-B993-4EB4A862C96C}" srcOrd="0" destOrd="0" presId="urn:microsoft.com/office/officeart/2005/8/layout/vList2"/>
    <dgm:cxn modelId="{1740DFDC-E6B9-4980-946A-5ACF4C2BB2A2}" type="presOf" srcId="{8B7FCC12-3791-48EA-95BA-3F7BB44DCD36}" destId="{69C8C119-86B1-4D69-AF6E-AF3D4126388D}" srcOrd="0" destOrd="0" presId="urn:microsoft.com/office/officeart/2005/8/layout/vList2"/>
    <dgm:cxn modelId="{93724EF4-EA4E-4467-8E2D-E458E1358A4E}" type="presOf" srcId="{FD50ACB6-01F3-43F2-AE12-BDBC78DB430B}" destId="{7C09EC21-7103-47A7-B210-BE1D7D52B011}" srcOrd="0" destOrd="0" presId="urn:microsoft.com/office/officeart/2005/8/layout/vList2"/>
    <dgm:cxn modelId="{37DFD20A-CE9D-496F-9819-222B7D89BAE1}" type="presParOf" srcId="{46914499-50D7-4218-8119-A712B049A908}" destId="{A91BA511-AC75-4F65-9504-0C695AAE4641}" srcOrd="0" destOrd="0" presId="urn:microsoft.com/office/officeart/2005/8/layout/vList2"/>
    <dgm:cxn modelId="{0979D25C-A46A-4A52-B697-A98E1E9FFC15}" type="presParOf" srcId="{46914499-50D7-4218-8119-A712B049A908}" destId="{1973483D-1415-4497-A318-6F95751CE09D}" srcOrd="1" destOrd="0" presId="urn:microsoft.com/office/officeart/2005/8/layout/vList2"/>
    <dgm:cxn modelId="{BF2BBF30-AC6E-4775-BA28-0B28780F7324}" type="presParOf" srcId="{46914499-50D7-4218-8119-A712B049A908}" destId="{69C8C119-86B1-4D69-AF6E-AF3D4126388D}" srcOrd="2" destOrd="0" presId="urn:microsoft.com/office/officeart/2005/8/layout/vList2"/>
    <dgm:cxn modelId="{D98DC899-2B9D-42EE-BD1C-24D826F97951}" type="presParOf" srcId="{46914499-50D7-4218-8119-A712B049A908}" destId="{C6450909-3ABA-4541-B3B4-50CE17187D00}" srcOrd="3" destOrd="0" presId="urn:microsoft.com/office/officeart/2005/8/layout/vList2"/>
    <dgm:cxn modelId="{0D3FE0E9-36CA-47ED-A6C6-B0875715F118}" type="presParOf" srcId="{46914499-50D7-4218-8119-A712B049A908}" destId="{515711C7-63E0-41ED-A31B-9C732FE1C856}" srcOrd="4" destOrd="0" presId="urn:microsoft.com/office/officeart/2005/8/layout/vList2"/>
    <dgm:cxn modelId="{22A677EE-265A-4384-85BA-95947081E3AD}" type="presParOf" srcId="{46914499-50D7-4218-8119-A712B049A908}" destId="{11C7E37C-3895-4633-8082-EF5665AE33E7}" srcOrd="5" destOrd="0" presId="urn:microsoft.com/office/officeart/2005/8/layout/vList2"/>
    <dgm:cxn modelId="{AFBA67CF-4928-4547-A757-C06849739B37}" type="presParOf" srcId="{46914499-50D7-4218-8119-A712B049A908}" destId="{B766CCDD-57D7-4D45-87B8-D5D1F51A0E09}" srcOrd="6" destOrd="0" presId="urn:microsoft.com/office/officeart/2005/8/layout/vList2"/>
    <dgm:cxn modelId="{A01A91DF-47F5-4E62-8700-6BC6E0CDCAB6}" type="presParOf" srcId="{46914499-50D7-4218-8119-A712B049A908}" destId="{3F054D9D-B92A-420B-B51A-DDB11C8F0A6D}" srcOrd="7" destOrd="0" presId="urn:microsoft.com/office/officeart/2005/8/layout/vList2"/>
    <dgm:cxn modelId="{9B030CD8-8155-4652-A744-6AA3748FDE70}" type="presParOf" srcId="{46914499-50D7-4218-8119-A712B049A908}" destId="{E3557941-FD93-4E5E-B993-4EB4A862C96C}" srcOrd="8" destOrd="0" presId="urn:microsoft.com/office/officeart/2005/8/layout/vList2"/>
    <dgm:cxn modelId="{AA322522-789C-4688-8B8A-D419DBAAF5E8}" type="presParOf" srcId="{46914499-50D7-4218-8119-A712B049A908}" destId="{CAD84EC9-C13C-4B04-880F-9C40B209E78D}" srcOrd="9" destOrd="0" presId="urn:microsoft.com/office/officeart/2005/8/layout/vList2"/>
    <dgm:cxn modelId="{C25D1E50-92D9-4EF4-917D-724E30403AAB}" type="presParOf" srcId="{46914499-50D7-4218-8119-A712B049A908}" destId="{7C09EC21-7103-47A7-B210-BE1D7D52B011}" srcOrd="10" destOrd="0" presId="urn:microsoft.com/office/officeart/2005/8/layout/vList2"/>
    <dgm:cxn modelId="{2F7FB5A6-F1B2-4F11-8AE3-8D82AC4096B1}" type="presParOf" srcId="{46914499-50D7-4218-8119-A712B049A908}" destId="{01EC6D23-D2F7-4E25-AEFE-0474F756C3C1}" srcOrd="11" destOrd="0" presId="urn:microsoft.com/office/officeart/2005/8/layout/vList2"/>
    <dgm:cxn modelId="{242A9880-B3E5-4CD2-A7D5-3928F6BABC70}" type="presParOf" srcId="{46914499-50D7-4218-8119-A712B049A908}" destId="{79F4BF41-FC64-4186-B04D-46EABD1B77E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0E5C6E-EBD4-496E-B436-AE6FE00EC398}"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E943615F-CF76-487A-84BD-78BFC847E51C}">
      <dgm:prSet custT="1"/>
      <dgm:spPr/>
      <dgm:t>
        <a:bodyPr/>
        <a:lstStyle/>
        <a:p>
          <a:pPr algn="just"/>
          <a:r>
            <a:rPr lang="en-IN" sz="1700" dirty="0">
              <a:solidFill>
                <a:schemeClr val="tx1"/>
              </a:solidFill>
            </a:rPr>
            <a:t>Section 9(3). Notified supplies of Goods and Services.</a:t>
          </a:r>
          <a:endParaRPr lang="en-US" sz="1700" dirty="0">
            <a:solidFill>
              <a:schemeClr val="tx1"/>
            </a:solidFill>
          </a:endParaRPr>
        </a:p>
      </dgm:t>
    </dgm:pt>
    <dgm:pt modelId="{063F31C1-E8FE-44AA-BC3E-0FD1AB50AD63}" type="sibTrans" cxnId="{408DD041-845C-471B-B521-98435CAC9150}">
      <dgm:prSet/>
      <dgm:spPr/>
      <dgm:t>
        <a:bodyPr/>
        <a:lstStyle/>
        <a:p>
          <a:endParaRPr lang="en-US">
            <a:solidFill>
              <a:schemeClr val="tx1"/>
            </a:solidFill>
          </a:endParaRPr>
        </a:p>
      </dgm:t>
    </dgm:pt>
    <dgm:pt modelId="{5DC17065-AD7A-42B1-83F5-B5B11405430C}" type="parTrans" cxnId="{408DD041-845C-471B-B521-98435CAC9150}">
      <dgm:prSet/>
      <dgm:spPr/>
      <dgm:t>
        <a:bodyPr/>
        <a:lstStyle/>
        <a:p>
          <a:endParaRPr lang="en-US">
            <a:solidFill>
              <a:schemeClr val="tx1"/>
            </a:solidFill>
          </a:endParaRPr>
        </a:p>
      </dgm:t>
    </dgm:pt>
    <dgm:pt modelId="{217FC141-9B13-458F-83C3-9C5D3047FD8D}">
      <dgm:prSet custT="1"/>
      <dgm:spPr/>
      <dgm:t>
        <a:bodyPr/>
        <a:lstStyle/>
        <a:p>
          <a:pPr algn="just"/>
          <a:r>
            <a:rPr lang="en-IN" sz="1700">
              <a:solidFill>
                <a:schemeClr val="tx1"/>
              </a:solidFill>
            </a:rPr>
            <a:t>Section 9(4). Supplies received from unregistered persons </a:t>
          </a:r>
          <a:r>
            <a:rPr lang="en-IN" sz="1700" b="1">
              <a:solidFill>
                <a:schemeClr val="tx1"/>
              </a:solidFill>
            </a:rPr>
            <a:t>(Exempted from w.e.f. 13.10.2017)</a:t>
          </a:r>
          <a:endParaRPr lang="en-IN" sz="1700" b="1" dirty="0">
            <a:solidFill>
              <a:schemeClr val="tx1"/>
            </a:solidFill>
          </a:endParaRPr>
        </a:p>
      </dgm:t>
    </dgm:pt>
    <dgm:pt modelId="{1D1BA094-8296-4B32-824C-03C1A5D527C4}" type="parTrans" cxnId="{617689F2-8422-406B-AFEC-4B288F8A9AB8}">
      <dgm:prSet/>
      <dgm:spPr/>
      <dgm:t>
        <a:bodyPr/>
        <a:lstStyle/>
        <a:p>
          <a:endParaRPr lang="en-IN">
            <a:solidFill>
              <a:schemeClr val="tx1"/>
            </a:solidFill>
          </a:endParaRPr>
        </a:p>
      </dgm:t>
    </dgm:pt>
    <dgm:pt modelId="{638BAD17-3316-4910-8DE7-FB70E390F26C}" type="sibTrans" cxnId="{617689F2-8422-406B-AFEC-4B288F8A9AB8}">
      <dgm:prSet/>
      <dgm:spPr/>
      <dgm:t>
        <a:bodyPr/>
        <a:lstStyle/>
        <a:p>
          <a:endParaRPr lang="en-IN">
            <a:solidFill>
              <a:schemeClr val="tx1"/>
            </a:solidFill>
          </a:endParaRPr>
        </a:p>
      </dgm:t>
    </dgm:pt>
    <dgm:pt modelId="{218D8ADC-C15F-4D0F-9B16-AB4152977EC3}">
      <dgm:prSet custT="1"/>
      <dgm:spPr/>
      <dgm:t>
        <a:bodyPr/>
        <a:lstStyle/>
        <a:p>
          <a:pPr algn="just"/>
          <a:r>
            <a:rPr lang="en-IN" sz="1700" dirty="0">
              <a:solidFill>
                <a:schemeClr val="tx1"/>
              </a:solidFill>
            </a:rPr>
            <a:t>Section 5. Levy and collection of tax on Import of Service	</a:t>
          </a:r>
        </a:p>
      </dgm:t>
    </dgm:pt>
    <dgm:pt modelId="{0E0F08D1-ABEB-4365-A92B-C3FFE8ADD622}" type="parTrans" cxnId="{7F9E79D3-F229-4416-8464-37C5EB6947B0}">
      <dgm:prSet/>
      <dgm:spPr/>
      <dgm:t>
        <a:bodyPr/>
        <a:lstStyle/>
        <a:p>
          <a:endParaRPr lang="en-IN">
            <a:solidFill>
              <a:schemeClr val="tx1"/>
            </a:solidFill>
          </a:endParaRPr>
        </a:p>
      </dgm:t>
    </dgm:pt>
    <dgm:pt modelId="{FEAA0D26-08B0-4204-8701-BF7763CAF5D0}" type="sibTrans" cxnId="{7F9E79D3-F229-4416-8464-37C5EB6947B0}">
      <dgm:prSet/>
      <dgm:spPr/>
      <dgm:t>
        <a:bodyPr/>
        <a:lstStyle/>
        <a:p>
          <a:endParaRPr lang="en-IN">
            <a:solidFill>
              <a:schemeClr val="tx1"/>
            </a:solidFill>
          </a:endParaRPr>
        </a:p>
      </dgm:t>
    </dgm:pt>
    <dgm:pt modelId="{223FCD90-B324-4276-B949-E419B2A7B812}">
      <dgm:prSet custT="1"/>
      <dgm:spPr/>
      <dgm:t>
        <a:bodyPr/>
        <a:lstStyle/>
        <a:p>
          <a:pPr algn="just"/>
          <a:r>
            <a:rPr lang="en-IN" sz="1700" dirty="0">
              <a:solidFill>
                <a:schemeClr val="tx1"/>
              </a:solidFill>
            </a:rPr>
            <a:t>Section 38(2). Furnishing details of Inward supplies</a:t>
          </a:r>
        </a:p>
      </dgm:t>
    </dgm:pt>
    <dgm:pt modelId="{3048E12A-A381-42BE-A4C4-220646E6F921}" type="parTrans" cxnId="{695E006F-9429-4CE8-94C4-14D8CD751F18}">
      <dgm:prSet/>
      <dgm:spPr/>
      <dgm:t>
        <a:bodyPr/>
        <a:lstStyle/>
        <a:p>
          <a:endParaRPr lang="en-IN">
            <a:solidFill>
              <a:schemeClr val="tx1"/>
            </a:solidFill>
          </a:endParaRPr>
        </a:p>
      </dgm:t>
    </dgm:pt>
    <dgm:pt modelId="{AB2141F4-6ECA-453A-B08B-7C75225D3BB4}" type="sibTrans" cxnId="{695E006F-9429-4CE8-94C4-14D8CD751F18}">
      <dgm:prSet/>
      <dgm:spPr/>
      <dgm:t>
        <a:bodyPr/>
        <a:lstStyle/>
        <a:p>
          <a:endParaRPr lang="en-IN">
            <a:solidFill>
              <a:schemeClr val="tx1"/>
            </a:solidFill>
          </a:endParaRPr>
        </a:p>
      </dgm:t>
    </dgm:pt>
    <dgm:pt modelId="{26910C83-1E8F-4BAB-A376-0034156EA429}">
      <dgm:prSet custT="1"/>
      <dgm:spPr/>
      <dgm:t>
        <a:bodyPr/>
        <a:lstStyle/>
        <a:p>
          <a:pPr algn="just">
            <a:buFont typeface="Verdana" panose="020B0604030504040204" pitchFamily="34" charset="0"/>
            <a:buNone/>
          </a:pPr>
          <a:r>
            <a:rPr lang="en-IN" sz="1700" dirty="0">
              <a:solidFill>
                <a:schemeClr val="tx1"/>
              </a:solidFill>
            </a:rPr>
            <a:t>Insure that tax declared under GSTR9_4G is greater than or equal to ITC claimed in GSTR9_6CDF.</a:t>
          </a:r>
        </a:p>
      </dgm:t>
    </dgm:pt>
    <dgm:pt modelId="{475532E9-1CD7-4223-900C-EA10DCC15FE9}" type="parTrans" cxnId="{B218449F-254F-40D0-9D1F-11CFAA272B35}">
      <dgm:prSet/>
      <dgm:spPr/>
      <dgm:t>
        <a:bodyPr/>
        <a:lstStyle/>
        <a:p>
          <a:endParaRPr lang="en-IN">
            <a:solidFill>
              <a:schemeClr val="tx1"/>
            </a:solidFill>
          </a:endParaRPr>
        </a:p>
      </dgm:t>
    </dgm:pt>
    <dgm:pt modelId="{8E7AD48E-EBF3-42EA-B7D7-254073B33641}" type="sibTrans" cxnId="{B218449F-254F-40D0-9D1F-11CFAA272B35}">
      <dgm:prSet/>
      <dgm:spPr/>
      <dgm:t>
        <a:bodyPr/>
        <a:lstStyle/>
        <a:p>
          <a:endParaRPr lang="en-IN">
            <a:solidFill>
              <a:schemeClr val="tx1"/>
            </a:solidFill>
          </a:endParaRPr>
        </a:p>
      </dgm:t>
    </dgm:pt>
    <dgm:pt modelId="{46914499-50D7-4218-8119-A712B049A908}" type="pres">
      <dgm:prSet presAssocID="{D70E5C6E-EBD4-496E-B436-AE6FE00EC398}" presName="linear" presStyleCnt="0">
        <dgm:presLayoutVars>
          <dgm:animLvl val="lvl"/>
          <dgm:resizeHandles val="exact"/>
        </dgm:presLayoutVars>
      </dgm:prSet>
      <dgm:spPr/>
    </dgm:pt>
    <dgm:pt modelId="{A91BA511-AC75-4F65-9504-0C695AAE4641}" type="pres">
      <dgm:prSet presAssocID="{E943615F-CF76-487A-84BD-78BFC847E51C}" presName="parentText" presStyleLbl="node1" presStyleIdx="0" presStyleCnt="5" custScaleY="50023">
        <dgm:presLayoutVars>
          <dgm:chMax val="0"/>
          <dgm:bulletEnabled val="1"/>
        </dgm:presLayoutVars>
      </dgm:prSet>
      <dgm:spPr/>
    </dgm:pt>
    <dgm:pt modelId="{1973483D-1415-4497-A318-6F95751CE09D}" type="pres">
      <dgm:prSet presAssocID="{063F31C1-E8FE-44AA-BC3E-0FD1AB50AD63}" presName="spacer" presStyleCnt="0"/>
      <dgm:spPr/>
    </dgm:pt>
    <dgm:pt modelId="{57CCF401-2F4D-4C52-8F9D-24F6DB992752}" type="pres">
      <dgm:prSet presAssocID="{217FC141-9B13-458F-83C3-9C5D3047FD8D}" presName="parentText" presStyleLbl="node1" presStyleIdx="1" presStyleCnt="5" custScaleY="57713">
        <dgm:presLayoutVars>
          <dgm:chMax val="0"/>
          <dgm:bulletEnabled val="1"/>
        </dgm:presLayoutVars>
      </dgm:prSet>
      <dgm:spPr/>
    </dgm:pt>
    <dgm:pt modelId="{5B4A7690-1331-47D6-8EB4-A7B9ED52135F}" type="pres">
      <dgm:prSet presAssocID="{638BAD17-3316-4910-8DE7-FB70E390F26C}" presName="spacer" presStyleCnt="0"/>
      <dgm:spPr/>
    </dgm:pt>
    <dgm:pt modelId="{D770B8A7-4608-483E-818C-FAC6DDACA5E7}" type="pres">
      <dgm:prSet presAssocID="{218D8ADC-C15F-4D0F-9B16-AB4152977EC3}" presName="parentText" presStyleLbl="node1" presStyleIdx="2" presStyleCnt="5" custScaleY="51360">
        <dgm:presLayoutVars>
          <dgm:chMax val="0"/>
          <dgm:bulletEnabled val="1"/>
        </dgm:presLayoutVars>
      </dgm:prSet>
      <dgm:spPr/>
    </dgm:pt>
    <dgm:pt modelId="{5ACE0E61-D3D4-4893-87F6-715451D9901B}" type="pres">
      <dgm:prSet presAssocID="{FEAA0D26-08B0-4204-8701-BF7763CAF5D0}" presName="spacer" presStyleCnt="0"/>
      <dgm:spPr/>
    </dgm:pt>
    <dgm:pt modelId="{5DD7C2CA-DF65-44A5-B8C3-DF274126CF33}" type="pres">
      <dgm:prSet presAssocID="{223FCD90-B324-4276-B949-E419B2A7B812}" presName="parentText" presStyleLbl="node1" presStyleIdx="3" presStyleCnt="5" custScaleY="50147">
        <dgm:presLayoutVars>
          <dgm:chMax val="0"/>
          <dgm:bulletEnabled val="1"/>
        </dgm:presLayoutVars>
      </dgm:prSet>
      <dgm:spPr/>
    </dgm:pt>
    <dgm:pt modelId="{84B400E9-C2E7-46A4-A79D-9CF41BD4296E}" type="pres">
      <dgm:prSet presAssocID="{AB2141F4-6ECA-453A-B08B-7C75225D3BB4}" presName="spacer" presStyleCnt="0"/>
      <dgm:spPr/>
    </dgm:pt>
    <dgm:pt modelId="{9F730E88-C188-4166-A445-B6CCE95A4A31}" type="pres">
      <dgm:prSet presAssocID="{26910C83-1E8F-4BAB-A376-0034156EA429}" presName="parentText" presStyleLbl="node1" presStyleIdx="4" presStyleCnt="5" custScaleY="73698">
        <dgm:presLayoutVars>
          <dgm:chMax val="0"/>
          <dgm:bulletEnabled val="1"/>
        </dgm:presLayoutVars>
      </dgm:prSet>
      <dgm:spPr/>
    </dgm:pt>
  </dgm:ptLst>
  <dgm:cxnLst>
    <dgm:cxn modelId="{5D7DFE0A-D574-463C-9875-BE39BAC7594C}" type="presOf" srcId="{218D8ADC-C15F-4D0F-9B16-AB4152977EC3}" destId="{D770B8A7-4608-483E-818C-FAC6DDACA5E7}" srcOrd="0" destOrd="0" presId="urn:microsoft.com/office/officeart/2005/8/layout/vList2"/>
    <dgm:cxn modelId="{958AB622-77F3-490D-9467-CBEEF21820BD}" type="presOf" srcId="{D70E5C6E-EBD4-496E-B436-AE6FE00EC398}" destId="{46914499-50D7-4218-8119-A712B049A908}" srcOrd="0" destOrd="0" presId="urn:microsoft.com/office/officeart/2005/8/layout/vList2"/>
    <dgm:cxn modelId="{1C828D2F-E214-43C4-A263-F86238F5CBF6}" type="presOf" srcId="{26910C83-1E8F-4BAB-A376-0034156EA429}" destId="{9F730E88-C188-4166-A445-B6CCE95A4A31}" srcOrd="0" destOrd="0" presId="urn:microsoft.com/office/officeart/2005/8/layout/vList2"/>
    <dgm:cxn modelId="{0F62DC30-DADF-45CA-921C-5F1CB6DFF760}" type="presOf" srcId="{217FC141-9B13-458F-83C3-9C5D3047FD8D}" destId="{57CCF401-2F4D-4C52-8F9D-24F6DB992752}" srcOrd="0" destOrd="0" presId="urn:microsoft.com/office/officeart/2005/8/layout/vList2"/>
    <dgm:cxn modelId="{408DD041-845C-471B-B521-98435CAC9150}" srcId="{D70E5C6E-EBD4-496E-B436-AE6FE00EC398}" destId="{E943615F-CF76-487A-84BD-78BFC847E51C}" srcOrd="0" destOrd="0" parTransId="{5DC17065-AD7A-42B1-83F5-B5B11405430C}" sibTransId="{063F31C1-E8FE-44AA-BC3E-0FD1AB50AD63}"/>
    <dgm:cxn modelId="{695E006F-9429-4CE8-94C4-14D8CD751F18}" srcId="{D70E5C6E-EBD4-496E-B436-AE6FE00EC398}" destId="{223FCD90-B324-4276-B949-E419B2A7B812}" srcOrd="3" destOrd="0" parTransId="{3048E12A-A381-42BE-A4C4-220646E6F921}" sibTransId="{AB2141F4-6ECA-453A-B08B-7C75225D3BB4}"/>
    <dgm:cxn modelId="{7F41C753-6495-44F3-A4A8-3BBCCA2C3FD6}" type="presOf" srcId="{223FCD90-B324-4276-B949-E419B2A7B812}" destId="{5DD7C2CA-DF65-44A5-B8C3-DF274126CF33}" srcOrd="0" destOrd="0" presId="urn:microsoft.com/office/officeart/2005/8/layout/vList2"/>
    <dgm:cxn modelId="{B218449F-254F-40D0-9D1F-11CFAA272B35}" srcId="{D70E5C6E-EBD4-496E-B436-AE6FE00EC398}" destId="{26910C83-1E8F-4BAB-A376-0034156EA429}" srcOrd="4" destOrd="0" parTransId="{475532E9-1CD7-4223-900C-EA10DCC15FE9}" sibTransId="{8E7AD48E-EBF3-42EA-B7D7-254073B33641}"/>
    <dgm:cxn modelId="{877FF9C7-7261-4363-A23E-A49720B7019F}" type="presOf" srcId="{E943615F-CF76-487A-84BD-78BFC847E51C}" destId="{A91BA511-AC75-4F65-9504-0C695AAE4641}" srcOrd="0" destOrd="0" presId="urn:microsoft.com/office/officeart/2005/8/layout/vList2"/>
    <dgm:cxn modelId="{7F9E79D3-F229-4416-8464-37C5EB6947B0}" srcId="{D70E5C6E-EBD4-496E-B436-AE6FE00EC398}" destId="{218D8ADC-C15F-4D0F-9B16-AB4152977EC3}" srcOrd="2" destOrd="0" parTransId="{0E0F08D1-ABEB-4365-A92B-C3FFE8ADD622}" sibTransId="{FEAA0D26-08B0-4204-8701-BF7763CAF5D0}"/>
    <dgm:cxn modelId="{617689F2-8422-406B-AFEC-4B288F8A9AB8}" srcId="{D70E5C6E-EBD4-496E-B436-AE6FE00EC398}" destId="{217FC141-9B13-458F-83C3-9C5D3047FD8D}" srcOrd="1" destOrd="0" parTransId="{1D1BA094-8296-4B32-824C-03C1A5D527C4}" sibTransId="{638BAD17-3316-4910-8DE7-FB70E390F26C}"/>
    <dgm:cxn modelId="{37DFD20A-CE9D-496F-9819-222B7D89BAE1}" type="presParOf" srcId="{46914499-50D7-4218-8119-A712B049A908}" destId="{A91BA511-AC75-4F65-9504-0C695AAE4641}" srcOrd="0" destOrd="0" presId="urn:microsoft.com/office/officeart/2005/8/layout/vList2"/>
    <dgm:cxn modelId="{0979D25C-A46A-4A52-B697-A98E1E9FFC15}" type="presParOf" srcId="{46914499-50D7-4218-8119-A712B049A908}" destId="{1973483D-1415-4497-A318-6F95751CE09D}" srcOrd="1" destOrd="0" presId="urn:microsoft.com/office/officeart/2005/8/layout/vList2"/>
    <dgm:cxn modelId="{005F12D0-2E78-48B6-BFA4-F0CC98EFE52D}" type="presParOf" srcId="{46914499-50D7-4218-8119-A712B049A908}" destId="{57CCF401-2F4D-4C52-8F9D-24F6DB992752}" srcOrd="2" destOrd="0" presId="urn:microsoft.com/office/officeart/2005/8/layout/vList2"/>
    <dgm:cxn modelId="{59E77948-BAF7-4E78-8BB5-3C0AA45D4394}" type="presParOf" srcId="{46914499-50D7-4218-8119-A712B049A908}" destId="{5B4A7690-1331-47D6-8EB4-A7B9ED52135F}" srcOrd="3" destOrd="0" presId="urn:microsoft.com/office/officeart/2005/8/layout/vList2"/>
    <dgm:cxn modelId="{C4B27AFD-7953-442F-AF4F-399B0D490D1F}" type="presParOf" srcId="{46914499-50D7-4218-8119-A712B049A908}" destId="{D770B8A7-4608-483E-818C-FAC6DDACA5E7}" srcOrd="4" destOrd="0" presId="urn:microsoft.com/office/officeart/2005/8/layout/vList2"/>
    <dgm:cxn modelId="{5DC32310-DED1-43A1-8159-9BED556E86B0}" type="presParOf" srcId="{46914499-50D7-4218-8119-A712B049A908}" destId="{5ACE0E61-D3D4-4893-87F6-715451D9901B}" srcOrd="5" destOrd="0" presId="urn:microsoft.com/office/officeart/2005/8/layout/vList2"/>
    <dgm:cxn modelId="{E87F7DFC-77ED-4F16-960A-3E25FF60AB5F}" type="presParOf" srcId="{46914499-50D7-4218-8119-A712B049A908}" destId="{5DD7C2CA-DF65-44A5-B8C3-DF274126CF33}" srcOrd="6" destOrd="0" presId="urn:microsoft.com/office/officeart/2005/8/layout/vList2"/>
    <dgm:cxn modelId="{1E1EC615-32A1-4918-9667-C021C56A93D6}" type="presParOf" srcId="{46914499-50D7-4218-8119-A712B049A908}" destId="{84B400E9-C2E7-46A4-A79D-9CF41BD4296E}" srcOrd="7" destOrd="0" presId="urn:microsoft.com/office/officeart/2005/8/layout/vList2"/>
    <dgm:cxn modelId="{F6793401-4B01-4F9B-B4B0-ABAB7543C014}" type="presParOf" srcId="{46914499-50D7-4218-8119-A712B049A908}" destId="{9F730E88-C188-4166-A445-B6CCE95A4A3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3B2724-7137-42A1-BB1B-191CB44C1826}"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IN"/>
        </a:p>
      </dgm:t>
    </dgm:pt>
    <dgm:pt modelId="{A264E2A6-EBA7-4E03-AC5A-225E399DAB67}">
      <dgm:prSet phldrT="[Text]" custT="1"/>
      <dgm:spPr/>
      <dgm:t>
        <a:bodyPr/>
        <a:lstStyle/>
        <a:p>
          <a:pPr algn="just"/>
          <a:r>
            <a:rPr lang="en-US" sz="1600" b="1" noProof="1"/>
            <a:t>Sec 41 (2)</a:t>
          </a:r>
          <a:r>
            <a:rPr lang="en-US" sz="1600" b="0" noProof="1"/>
            <a:t> The credit referred to in sub-section (1) shall be utilised only for payment of selfassessed output tax as per the return referred to in the said sub-section. [See Rule 69]</a:t>
          </a:r>
          <a:endParaRPr lang="en-IN" sz="1600" b="0"/>
        </a:p>
      </dgm:t>
    </dgm:pt>
    <dgm:pt modelId="{7989A135-4CAA-449B-956B-2FEC371D641D}" type="parTrans" cxnId="{80204F64-8FED-4AA3-85E0-DDFFEA78573E}">
      <dgm:prSet/>
      <dgm:spPr/>
      <dgm:t>
        <a:bodyPr/>
        <a:lstStyle/>
        <a:p>
          <a:endParaRPr lang="en-IN"/>
        </a:p>
      </dgm:t>
    </dgm:pt>
    <dgm:pt modelId="{BE8D2B98-9F27-47C4-92FF-8AD6F0956FB3}" type="sibTrans" cxnId="{80204F64-8FED-4AA3-85E0-DDFFEA78573E}">
      <dgm:prSet/>
      <dgm:spPr/>
      <dgm:t>
        <a:bodyPr/>
        <a:lstStyle/>
        <a:p>
          <a:endParaRPr lang="en-IN"/>
        </a:p>
      </dgm:t>
    </dgm:pt>
    <dgm:pt modelId="{74171AA3-8A25-41CE-BFBD-3DCA553EF617}">
      <dgm:prSet phldrT="[Text]" custT="1"/>
      <dgm:spPr/>
      <dgm:t>
        <a:bodyPr spcFirstLastPara="0" vert="horz" wrap="square" lIns="30480" tIns="30480" rIns="30480" bIns="30480" numCol="1" spcCol="1270" anchor="ctr" anchorCtr="0"/>
        <a:lstStyle/>
        <a:p>
          <a:pPr marL="0" lvl="0" algn="just" defTabSz="1066800">
            <a:lnSpc>
              <a:spcPct val="90000"/>
            </a:lnSpc>
            <a:spcBef>
              <a:spcPct val="0"/>
            </a:spcBef>
            <a:spcAft>
              <a:spcPct val="35000"/>
            </a:spcAft>
            <a:buNone/>
          </a:pPr>
          <a:r>
            <a:rPr lang="en-US" sz="1600" b="1" i="0" kern="1200"/>
            <a:t>Sec 41 (2)</a:t>
          </a:r>
          <a:r>
            <a:rPr lang="en-US" sz="1600" b="0" i="0" kern="1200"/>
            <a:t> The credit of input tax availed by a registered person under sub-section (1) in respect of such supplies of goods or services or both, </a:t>
          </a:r>
          <a:r>
            <a:rPr lang="en-US" sz="1600" b="1" i="0" kern="1200">
              <a:solidFill>
                <a:srgbClr val="FF0000"/>
              </a:solidFill>
            </a:rPr>
            <a:t>the tax payable whereon has not been paid by the supplier, shall be reversed along with applicable interest</a:t>
          </a:r>
          <a:r>
            <a:rPr lang="en-US" sz="1600" b="1" i="0" kern="1200">
              <a:solidFill>
                <a:schemeClr val="tx1"/>
              </a:solidFill>
            </a:rPr>
            <a:t>, </a:t>
          </a:r>
          <a:r>
            <a:rPr lang="en-US" sz="1600" b="0" i="0" kern="1200"/>
            <a:t>by the said person in such manner as may be prescribed:</a:t>
          </a:r>
        </a:p>
        <a:p>
          <a:pPr marL="0" lvl="0" algn="just" defTabSz="1066800">
            <a:lnSpc>
              <a:spcPct val="90000"/>
            </a:lnSpc>
            <a:spcBef>
              <a:spcPct val="0"/>
            </a:spcBef>
            <a:spcAft>
              <a:spcPct val="35000"/>
            </a:spcAft>
            <a:buNone/>
          </a:pPr>
          <a:r>
            <a:rPr lang="en-US" sz="1600" b="1" i="0" kern="1200">
              <a:solidFill>
                <a:srgbClr val="FF0000"/>
              </a:solidFill>
            </a:rPr>
            <a:t>Provided that where the said supplier makes payment of the tax payable in respect of the aforesaid supplies, the said registered person may re-avail the amount of credit reversed by him in such manner as may be prescribed.</a:t>
          </a:r>
          <a:endParaRPr lang="en-IN" sz="1600" b="1" kern="1200" dirty="0">
            <a:solidFill>
              <a:srgbClr val="FF0000"/>
            </a:solidFill>
            <a:latin typeface="Calibri" panose="020F0502020204030204"/>
            <a:ea typeface="+mn-ea"/>
            <a:cs typeface="+mn-cs"/>
          </a:endParaRPr>
        </a:p>
      </dgm:t>
    </dgm:pt>
    <dgm:pt modelId="{AB70CB7D-9506-4562-A8BC-C260698D2408}" type="parTrans" cxnId="{731159C3-C7FD-4817-84D1-BB17AA0F7966}">
      <dgm:prSet/>
      <dgm:spPr/>
      <dgm:t>
        <a:bodyPr/>
        <a:lstStyle/>
        <a:p>
          <a:endParaRPr lang="en-IN"/>
        </a:p>
      </dgm:t>
    </dgm:pt>
    <dgm:pt modelId="{6327DADA-0569-48DE-9CFD-380C3BCAD785}" type="sibTrans" cxnId="{731159C3-C7FD-4817-84D1-BB17AA0F7966}">
      <dgm:prSet/>
      <dgm:spPr/>
      <dgm:t>
        <a:bodyPr/>
        <a:lstStyle/>
        <a:p>
          <a:endParaRPr lang="en-IN"/>
        </a:p>
      </dgm:t>
    </dgm:pt>
    <dgm:pt modelId="{82BFE60D-84E8-428E-9A0E-599232424BB6}" type="pres">
      <dgm:prSet presAssocID="{3B3B2724-7137-42A1-BB1B-191CB44C1826}" presName="Name0" presStyleCnt="0">
        <dgm:presLayoutVars>
          <dgm:chMax val="11"/>
          <dgm:chPref val="11"/>
          <dgm:dir/>
          <dgm:resizeHandles/>
        </dgm:presLayoutVars>
      </dgm:prSet>
      <dgm:spPr/>
    </dgm:pt>
    <dgm:pt modelId="{54507CA3-0F26-4065-8B47-D7D8745A953C}" type="pres">
      <dgm:prSet presAssocID="{74171AA3-8A25-41CE-BFBD-3DCA553EF617}" presName="Accent2" presStyleCnt="0"/>
      <dgm:spPr/>
    </dgm:pt>
    <dgm:pt modelId="{45CB3CFB-181C-4023-B79F-7DE53103CFCD}" type="pres">
      <dgm:prSet presAssocID="{74171AA3-8A25-41CE-BFBD-3DCA553EF617}" presName="Accent" presStyleLbl="node1" presStyleIdx="0" presStyleCnt="2" custScaleX="123390" custScaleY="110059"/>
      <dgm:spPr>
        <a:xfrm>
          <a:off x="4031723" y="772981"/>
          <a:ext cx="2048016" cy="2047987"/>
        </a:xfrm>
        <a:prstGeom prst="ellipse">
          <a:avLst/>
        </a:prstGeom>
      </dgm:spPr>
    </dgm:pt>
    <dgm:pt modelId="{8E5C9660-537C-42CC-968F-B0521D6A29CD}" type="pres">
      <dgm:prSet presAssocID="{74171AA3-8A25-41CE-BFBD-3DCA553EF617}" presName="ParentBackground2" presStyleCnt="0"/>
      <dgm:spPr/>
    </dgm:pt>
    <dgm:pt modelId="{FDA1C62D-11F3-4B30-9E56-6A4B4AAF57F4}" type="pres">
      <dgm:prSet presAssocID="{74171AA3-8A25-41CE-BFBD-3DCA553EF617}" presName="ParentBackground" presStyleLbl="fgAcc1" presStyleIdx="0" presStyleCnt="2" custScaleX="126698" custScaleY="110476" custLinFactNeighborX="305" custLinFactNeighborY="411"/>
      <dgm:spPr>
        <a:xfrm>
          <a:off x="4099960" y="841259"/>
          <a:ext cx="1911088" cy="1911431"/>
        </a:xfrm>
        <a:prstGeom prst="ellipse">
          <a:avLst/>
        </a:prstGeom>
      </dgm:spPr>
    </dgm:pt>
    <dgm:pt modelId="{1EA922DE-879F-4108-87FD-8EC460458663}" type="pres">
      <dgm:prSet presAssocID="{74171AA3-8A25-41CE-BFBD-3DCA553EF617}" presName="Parent2" presStyleLbl="revTx" presStyleIdx="0" presStyleCnt="0">
        <dgm:presLayoutVars>
          <dgm:chMax val="1"/>
          <dgm:chPref val="1"/>
          <dgm:bulletEnabled val="1"/>
        </dgm:presLayoutVars>
      </dgm:prSet>
      <dgm:spPr/>
    </dgm:pt>
    <dgm:pt modelId="{D1805024-3D74-4F12-BB5E-B8916A9635BE}" type="pres">
      <dgm:prSet presAssocID="{A264E2A6-EBA7-4E03-AC5A-225E399DAB67}" presName="Accent1" presStyleCnt="0"/>
      <dgm:spPr/>
    </dgm:pt>
    <dgm:pt modelId="{EB1F90FF-F971-4CFF-B820-E2DF373ED4C9}" type="pres">
      <dgm:prSet presAssocID="{A264E2A6-EBA7-4E03-AC5A-225E399DAB67}" presName="Accent" presStyleLbl="node1" presStyleIdx="1" presStyleCnt="2" custLinFactNeighborX="-10916"/>
      <dgm:spPr/>
    </dgm:pt>
    <dgm:pt modelId="{73F55C2F-3698-4958-AEE0-C78594656BE3}" type="pres">
      <dgm:prSet presAssocID="{A264E2A6-EBA7-4E03-AC5A-225E399DAB67}" presName="ParentBackground1" presStyleCnt="0"/>
      <dgm:spPr/>
    </dgm:pt>
    <dgm:pt modelId="{FC8C28B4-C00E-4CCC-830C-FA54FE25478C}" type="pres">
      <dgm:prSet presAssocID="{A264E2A6-EBA7-4E03-AC5A-225E399DAB67}" presName="ParentBackground" presStyleLbl="fgAcc1" presStyleIdx="1" presStyleCnt="2" custLinFactNeighborX="-16842"/>
      <dgm:spPr/>
    </dgm:pt>
    <dgm:pt modelId="{E41A4088-C4C2-4DE5-A34F-019112D853F6}" type="pres">
      <dgm:prSet presAssocID="{A264E2A6-EBA7-4E03-AC5A-225E399DAB67}" presName="Parent1" presStyleLbl="revTx" presStyleIdx="0" presStyleCnt="0">
        <dgm:presLayoutVars>
          <dgm:chMax val="1"/>
          <dgm:chPref val="1"/>
          <dgm:bulletEnabled val="1"/>
        </dgm:presLayoutVars>
      </dgm:prSet>
      <dgm:spPr/>
    </dgm:pt>
  </dgm:ptLst>
  <dgm:cxnLst>
    <dgm:cxn modelId="{390F953C-847C-4218-80B2-68FC17AC934E}" type="presOf" srcId="{A264E2A6-EBA7-4E03-AC5A-225E399DAB67}" destId="{FC8C28B4-C00E-4CCC-830C-FA54FE25478C}" srcOrd="0" destOrd="0" presId="urn:microsoft.com/office/officeart/2011/layout/CircleProcess"/>
    <dgm:cxn modelId="{80204F64-8FED-4AA3-85E0-DDFFEA78573E}" srcId="{3B3B2724-7137-42A1-BB1B-191CB44C1826}" destId="{A264E2A6-EBA7-4E03-AC5A-225E399DAB67}" srcOrd="0" destOrd="0" parTransId="{7989A135-4CAA-449B-956B-2FEC371D641D}" sibTransId="{BE8D2B98-9F27-47C4-92FF-8AD6F0956FB3}"/>
    <dgm:cxn modelId="{38742681-5DEC-422B-AF3E-9A765083C9C5}" type="presOf" srcId="{3B3B2724-7137-42A1-BB1B-191CB44C1826}" destId="{82BFE60D-84E8-428E-9A0E-599232424BB6}" srcOrd="0" destOrd="0" presId="urn:microsoft.com/office/officeart/2011/layout/CircleProcess"/>
    <dgm:cxn modelId="{9E18558F-3C18-47CC-9805-CC8C970ACD37}" type="presOf" srcId="{74171AA3-8A25-41CE-BFBD-3DCA553EF617}" destId="{1EA922DE-879F-4108-87FD-8EC460458663}" srcOrd="1" destOrd="0" presId="urn:microsoft.com/office/officeart/2011/layout/CircleProcess"/>
    <dgm:cxn modelId="{F5F2A89D-BD06-4164-B1B2-05BE61DD191A}" type="presOf" srcId="{74171AA3-8A25-41CE-BFBD-3DCA553EF617}" destId="{FDA1C62D-11F3-4B30-9E56-6A4B4AAF57F4}" srcOrd="0" destOrd="0" presId="urn:microsoft.com/office/officeart/2011/layout/CircleProcess"/>
    <dgm:cxn modelId="{731159C3-C7FD-4817-84D1-BB17AA0F7966}" srcId="{3B3B2724-7137-42A1-BB1B-191CB44C1826}" destId="{74171AA3-8A25-41CE-BFBD-3DCA553EF617}" srcOrd="1" destOrd="0" parTransId="{AB70CB7D-9506-4562-A8BC-C260698D2408}" sibTransId="{6327DADA-0569-48DE-9CFD-380C3BCAD785}"/>
    <dgm:cxn modelId="{82DA03DF-7121-4F23-9244-A424C7FD9CDD}" type="presOf" srcId="{A264E2A6-EBA7-4E03-AC5A-225E399DAB67}" destId="{E41A4088-C4C2-4DE5-A34F-019112D853F6}" srcOrd="1" destOrd="0" presId="urn:microsoft.com/office/officeart/2011/layout/CircleProcess"/>
    <dgm:cxn modelId="{9ECD764F-0B02-4D3C-8DE2-7D998ED15B3F}" type="presParOf" srcId="{82BFE60D-84E8-428E-9A0E-599232424BB6}" destId="{54507CA3-0F26-4065-8B47-D7D8745A953C}" srcOrd="0" destOrd="0" presId="urn:microsoft.com/office/officeart/2011/layout/CircleProcess"/>
    <dgm:cxn modelId="{E89B0F8D-CEC4-4D4C-980E-A4BCF3204246}" type="presParOf" srcId="{54507CA3-0F26-4065-8B47-D7D8745A953C}" destId="{45CB3CFB-181C-4023-B79F-7DE53103CFCD}" srcOrd="0" destOrd="0" presId="urn:microsoft.com/office/officeart/2011/layout/CircleProcess"/>
    <dgm:cxn modelId="{A0E9C7BD-367B-441F-A1DC-76836E89C0F8}" type="presParOf" srcId="{82BFE60D-84E8-428E-9A0E-599232424BB6}" destId="{8E5C9660-537C-42CC-968F-B0521D6A29CD}" srcOrd="1" destOrd="0" presId="urn:microsoft.com/office/officeart/2011/layout/CircleProcess"/>
    <dgm:cxn modelId="{2D68EB8D-7810-44B9-8472-F19CF911A670}" type="presParOf" srcId="{8E5C9660-537C-42CC-968F-B0521D6A29CD}" destId="{FDA1C62D-11F3-4B30-9E56-6A4B4AAF57F4}" srcOrd="0" destOrd="0" presId="urn:microsoft.com/office/officeart/2011/layout/CircleProcess"/>
    <dgm:cxn modelId="{9E4788F3-667C-4514-B1EA-082AFB9DA601}" type="presParOf" srcId="{82BFE60D-84E8-428E-9A0E-599232424BB6}" destId="{1EA922DE-879F-4108-87FD-8EC460458663}" srcOrd="2" destOrd="0" presId="urn:microsoft.com/office/officeart/2011/layout/CircleProcess"/>
    <dgm:cxn modelId="{A3A0CBE6-DB13-43ED-8DE6-51050D741CB5}" type="presParOf" srcId="{82BFE60D-84E8-428E-9A0E-599232424BB6}" destId="{D1805024-3D74-4F12-BB5E-B8916A9635BE}" srcOrd="3" destOrd="0" presId="urn:microsoft.com/office/officeart/2011/layout/CircleProcess"/>
    <dgm:cxn modelId="{CAB9E8DE-3973-458D-927C-8B069C013F91}" type="presParOf" srcId="{D1805024-3D74-4F12-BB5E-B8916A9635BE}" destId="{EB1F90FF-F971-4CFF-B820-E2DF373ED4C9}" srcOrd="0" destOrd="0" presId="urn:microsoft.com/office/officeart/2011/layout/CircleProcess"/>
    <dgm:cxn modelId="{E12CD5C5-5B7F-4C40-85A6-04C6DBA3A8D2}" type="presParOf" srcId="{82BFE60D-84E8-428E-9A0E-599232424BB6}" destId="{73F55C2F-3698-4958-AEE0-C78594656BE3}" srcOrd="4" destOrd="0" presId="urn:microsoft.com/office/officeart/2011/layout/CircleProcess"/>
    <dgm:cxn modelId="{0BD668DB-8BF4-4918-B3BA-7BA31EE17B11}" type="presParOf" srcId="{73F55C2F-3698-4958-AEE0-C78594656BE3}" destId="{FC8C28B4-C00E-4CCC-830C-FA54FE25478C}" srcOrd="0" destOrd="0" presId="urn:microsoft.com/office/officeart/2011/layout/CircleProcess"/>
    <dgm:cxn modelId="{71477FAE-9E49-4018-A962-576C8F20BA8C}" type="presParOf" srcId="{82BFE60D-84E8-428E-9A0E-599232424BB6}" destId="{E41A4088-C4C2-4DE5-A34F-019112D853F6}"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3B2724-7137-42A1-BB1B-191CB44C1826}"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IN"/>
        </a:p>
      </dgm:t>
    </dgm:pt>
    <dgm:pt modelId="{A264E2A6-EBA7-4E03-AC5A-225E399DAB67}">
      <dgm:prSet phldrT="[Text]"/>
      <dgm:spPr>
        <a:solidFill>
          <a:schemeClr val="accent6">
            <a:lumMod val="20000"/>
            <a:lumOff val="80000"/>
            <a:alpha val="90000"/>
          </a:schemeClr>
        </a:solidFill>
      </dgm:spPr>
      <dgm:t>
        <a:bodyPr/>
        <a:lstStyle/>
        <a:p>
          <a:r>
            <a:rPr lang="en-US" b="1" noProof="1"/>
            <a:t>2017-18</a:t>
          </a:r>
        </a:p>
        <a:p>
          <a:r>
            <a:rPr lang="en-US" b="1" noProof="1"/>
            <a:t>To</a:t>
          </a:r>
        </a:p>
        <a:p>
          <a:r>
            <a:rPr lang="en-US" b="1" noProof="1"/>
            <a:t>2022-23</a:t>
          </a:r>
          <a:endParaRPr lang="en-IN"/>
        </a:p>
      </dgm:t>
    </dgm:pt>
    <dgm:pt modelId="{7989A135-4CAA-449B-956B-2FEC371D641D}" type="parTrans" cxnId="{80204F64-8FED-4AA3-85E0-DDFFEA78573E}">
      <dgm:prSet/>
      <dgm:spPr/>
      <dgm:t>
        <a:bodyPr/>
        <a:lstStyle/>
        <a:p>
          <a:endParaRPr lang="en-IN"/>
        </a:p>
      </dgm:t>
    </dgm:pt>
    <dgm:pt modelId="{BE8D2B98-9F27-47C4-92FF-8AD6F0956FB3}" type="sibTrans" cxnId="{80204F64-8FED-4AA3-85E0-DDFFEA78573E}">
      <dgm:prSet/>
      <dgm:spPr/>
      <dgm:t>
        <a:bodyPr/>
        <a:lstStyle/>
        <a:p>
          <a:endParaRPr lang="en-IN"/>
        </a:p>
      </dgm:t>
    </dgm:pt>
    <dgm:pt modelId="{74171AA3-8A25-41CE-BFBD-3DCA553EF617}">
      <dgm:prSet phldrT="[Text]" custT="1"/>
      <dgm:spPr>
        <a:solidFill>
          <a:srgbClr val="70AD47">
            <a:lumMod val="20000"/>
            <a:lumOff val="80000"/>
            <a:alpha val="90000"/>
          </a:srgbClr>
        </a:solidFill>
        <a:ln w="12700" cap="flat" cmpd="sng" algn="ctr">
          <a:solidFill>
            <a:srgbClr val="4472C4">
              <a:hueOff val="0"/>
              <a:satOff val="0"/>
              <a:lumOff val="0"/>
              <a:alphaOff val="0"/>
            </a:srgbClr>
          </a:solidFill>
          <a:prstDash val="solid"/>
          <a:miter lim="800000"/>
        </a:ln>
        <a:effectLst/>
      </dgm:spPr>
      <dgm:t>
        <a:bodyPr spcFirstLastPara="0" vert="horz" wrap="square" lIns="30480" tIns="30480" rIns="30480" bIns="30480" numCol="1" spcCol="1270" anchor="ctr" anchorCtr="0"/>
        <a:lstStyle/>
        <a:p>
          <a:pPr marL="0" lvl="0" algn="ctr" defTabSz="1066800">
            <a:lnSpc>
              <a:spcPct val="90000"/>
            </a:lnSpc>
            <a:spcBef>
              <a:spcPct val="0"/>
            </a:spcBef>
            <a:spcAft>
              <a:spcPct val="35000"/>
            </a:spcAft>
            <a:buNone/>
          </a:pPr>
          <a:r>
            <a:rPr lang="en-US" sz="2400" b="1" kern="1200">
              <a:solidFill>
                <a:prstClr val="black">
                  <a:hueOff val="0"/>
                  <a:satOff val="0"/>
                  <a:lumOff val="0"/>
                  <a:alphaOff val="0"/>
                </a:prstClr>
              </a:solidFill>
              <a:latin typeface="Calibri" panose="020F0502020204030204"/>
              <a:ea typeface="+mn-ea"/>
              <a:cs typeface="+mn-cs"/>
            </a:rPr>
            <a:t>No Change</a:t>
          </a:r>
          <a:endParaRPr lang="en-IN" sz="2400" b="1" kern="1200">
            <a:solidFill>
              <a:prstClr val="black">
                <a:hueOff val="0"/>
                <a:satOff val="0"/>
                <a:lumOff val="0"/>
                <a:alphaOff val="0"/>
              </a:prstClr>
            </a:solidFill>
            <a:latin typeface="Calibri" panose="020F0502020204030204"/>
            <a:ea typeface="+mn-ea"/>
            <a:cs typeface="+mn-cs"/>
          </a:endParaRPr>
        </a:p>
      </dgm:t>
    </dgm:pt>
    <dgm:pt modelId="{AB70CB7D-9506-4562-A8BC-C260698D2408}" type="parTrans" cxnId="{731159C3-C7FD-4817-84D1-BB17AA0F7966}">
      <dgm:prSet/>
      <dgm:spPr/>
      <dgm:t>
        <a:bodyPr/>
        <a:lstStyle/>
        <a:p>
          <a:endParaRPr lang="en-IN"/>
        </a:p>
      </dgm:t>
    </dgm:pt>
    <dgm:pt modelId="{6327DADA-0569-48DE-9CFD-380C3BCAD785}" type="sibTrans" cxnId="{731159C3-C7FD-4817-84D1-BB17AA0F7966}">
      <dgm:prSet/>
      <dgm:spPr/>
      <dgm:t>
        <a:bodyPr/>
        <a:lstStyle/>
        <a:p>
          <a:endParaRPr lang="en-IN"/>
        </a:p>
      </dgm:t>
    </dgm:pt>
    <dgm:pt modelId="{82BFE60D-84E8-428E-9A0E-599232424BB6}" type="pres">
      <dgm:prSet presAssocID="{3B3B2724-7137-42A1-BB1B-191CB44C1826}" presName="Name0" presStyleCnt="0">
        <dgm:presLayoutVars>
          <dgm:chMax val="11"/>
          <dgm:chPref val="11"/>
          <dgm:dir/>
          <dgm:resizeHandles/>
        </dgm:presLayoutVars>
      </dgm:prSet>
      <dgm:spPr/>
    </dgm:pt>
    <dgm:pt modelId="{54507CA3-0F26-4065-8B47-D7D8745A953C}" type="pres">
      <dgm:prSet presAssocID="{74171AA3-8A25-41CE-BFBD-3DCA553EF617}" presName="Accent2" presStyleCnt="0"/>
      <dgm:spPr/>
    </dgm:pt>
    <dgm:pt modelId="{45CB3CFB-181C-4023-B79F-7DE53103CFCD}" type="pres">
      <dgm:prSet presAssocID="{74171AA3-8A25-41CE-BFBD-3DCA553EF617}" presName="Accent" presStyleLbl="node1" presStyleIdx="0" presStyleCnt="2"/>
      <dgm:spPr>
        <a:xfrm>
          <a:off x="4031723" y="772981"/>
          <a:ext cx="2048016" cy="2047987"/>
        </a:xfrm>
        <a:prstGeom prst="ellipse">
          <a:avLst/>
        </a:prstGeom>
        <a:solidFill>
          <a:srgbClr val="1F5F1F"/>
        </a:solidFill>
        <a:ln w="12700" cap="flat" cmpd="sng" algn="ctr">
          <a:solidFill>
            <a:prstClr val="white">
              <a:hueOff val="0"/>
              <a:satOff val="0"/>
              <a:lumOff val="0"/>
              <a:alphaOff val="0"/>
            </a:prstClr>
          </a:solidFill>
          <a:prstDash val="solid"/>
          <a:miter lim="800000"/>
        </a:ln>
        <a:effectLst/>
      </dgm:spPr>
    </dgm:pt>
    <dgm:pt modelId="{8E5C9660-537C-42CC-968F-B0521D6A29CD}" type="pres">
      <dgm:prSet presAssocID="{74171AA3-8A25-41CE-BFBD-3DCA553EF617}" presName="ParentBackground2" presStyleCnt="0"/>
      <dgm:spPr/>
    </dgm:pt>
    <dgm:pt modelId="{FDA1C62D-11F3-4B30-9E56-6A4B4AAF57F4}" type="pres">
      <dgm:prSet presAssocID="{74171AA3-8A25-41CE-BFBD-3DCA553EF617}" presName="ParentBackground" presStyleLbl="fgAcc1" presStyleIdx="0" presStyleCnt="2"/>
      <dgm:spPr>
        <a:xfrm>
          <a:off x="4099960" y="841259"/>
          <a:ext cx="1911088" cy="1911431"/>
        </a:xfrm>
        <a:prstGeom prst="ellipse">
          <a:avLst/>
        </a:prstGeom>
      </dgm:spPr>
    </dgm:pt>
    <dgm:pt modelId="{1EA922DE-879F-4108-87FD-8EC460458663}" type="pres">
      <dgm:prSet presAssocID="{74171AA3-8A25-41CE-BFBD-3DCA553EF617}" presName="Parent2" presStyleLbl="revTx" presStyleIdx="0" presStyleCnt="0">
        <dgm:presLayoutVars>
          <dgm:chMax val="1"/>
          <dgm:chPref val="1"/>
          <dgm:bulletEnabled val="1"/>
        </dgm:presLayoutVars>
      </dgm:prSet>
      <dgm:spPr/>
    </dgm:pt>
    <dgm:pt modelId="{D1805024-3D74-4F12-BB5E-B8916A9635BE}" type="pres">
      <dgm:prSet presAssocID="{A264E2A6-EBA7-4E03-AC5A-225E399DAB67}" presName="Accent1" presStyleCnt="0"/>
      <dgm:spPr/>
    </dgm:pt>
    <dgm:pt modelId="{EB1F90FF-F971-4CFF-B820-E2DF373ED4C9}" type="pres">
      <dgm:prSet presAssocID="{A264E2A6-EBA7-4E03-AC5A-225E399DAB67}" presName="Accent" presStyleLbl="node1" presStyleIdx="1" presStyleCnt="2"/>
      <dgm:spPr>
        <a:solidFill>
          <a:srgbClr val="1F5F1F"/>
        </a:solidFill>
      </dgm:spPr>
    </dgm:pt>
    <dgm:pt modelId="{73F55C2F-3698-4958-AEE0-C78594656BE3}" type="pres">
      <dgm:prSet presAssocID="{A264E2A6-EBA7-4E03-AC5A-225E399DAB67}" presName="ParentBackground1" presStyleCnt="0"/>
      <dgm:spPr/>
    </dgm:pt>
    <dgm:pt modelId="{FC8C28B4-C00E-4CCC-830C-FA54FE25478C}" type="pres">
      <dgm:prSet presAssocID="{A264E2A6-EBA7-4E03-AC5A-225E399DAB67}" presName="ParentBackground" presStyleLbl="fgAcc1" presStyleIdx="1" presStyleCnt="2"/>
      <dgm:spPr/>
    </dgm:pt>
    <dgm:pt modelId="{E41A4088-C4C2-4DE5-A34F-019112D853F6}" type="pres">
      <dgm:prSet presAssocID="{A264E2A6-EBA7-4E03-AC5A-225E399DAB67}" presName="Parent1" presStyleLbl="revTx" presStyleIdx="0" presStyleCnt="0">
        <dgm:presLayoutVars>
          <dgm:chMax val="1"/>
          <dgm:chPref val="1"/>
          <dgm:bulletEnabled val="1"/>
        </dgm:presLayoutVars>
      </dgm:prSet>
      <dgm:spPr/>
    </dgm:pt>
  </dgm:ptLst>
  <dgm:cxnLst>
    <dgm:cxn modelId="{390F953C-847C-4218-80B2-68FC17AC934E}" type="presOf" srcId="{A264E2A6-EBA7-4E03-AC5A-225E399DAB67}" destId="{FC8C28B4-C00E-4CCC-830C-FA54FE25478C}" srcOrd="0" destOrd="0" presId="urn:microsoft.com/office/officeart/2011/layout/CircleProcess"/>
    <dgm:cxn modelId="{80204F64-8FED-4AA3-85E0-DDFFEA78573E}" srcId="{3B3B2724-7137-42A1-BB1B-191CB44C1826}" destId="{A264E2A6-EBA7-4E03-AC5A-225E399DAB67}" srcOrd="0" destOrd="0" parTransId="{7989A135-4CAA-449B-956B-2FEC371D641D}" sibTransId="{BE8D2B98-9F27-47C4-92FF-8AD6F0956FB3}"/>
    <dgm:cxn modelId="{38742681-5DEC-422B-AF3E-9A765083C9C5}" type="presOf" srcId="{3B3B2724-7137-42A1-BB1B-191CB44C1826}" destId="{82BFE60D-84E8-428E-9A0E-599232424BB6}" srcOrd="0" destOrd="0" presId="urn:microsoft.com/office/officeart/2011/layout/CircleProcess"/>
    <dgm:cxn modelId="{9E18558F-3C18-47CC-9805-CC8C970ACD37}" type="presOf" srcId="{74171AA3-8A25-41CE-BFBD-3DCA553EF617}" destId="{1EA922DE-879F-4108-87FD-8EC460458663}" srcOrd="1" destOrd="0" presId="urn:microsoft.com/office/officeart/2011/layout/CircleProcess"/>
    <dgm:cxn modelId="{F5F2A89D-BD06-4164-B1B2-05BE61DD191A}" type="presOf" srcId="{74171AA3-8A25-41CE-BFBD-3DCA553EF617}" destId="{FDA1C62D-11F3-4B30-9E56-6A4B4AAF57F4}" srcOrd="0" destOrd="0" presId="urn:microsoft.com/office/officeart/2011/layout/CircleProcess"/>
    <dgm:cxn modelId="{731159C3-C7FD-4817-84D1-BB17AA0F7966}" srcId="{3B3B2724-7137-42A1-BB1B-191CB44C1826}" destId="{74171AA3-8A25-41CE-BFBD-3DCA553EF617}" srcOrd="1" destOrd="0" parTransId="{AB70CB7D-9506-4562-A8BC-C260698D2408}" sibTransId="{6327DADA-0569-48DE-9CFD-380C3BCAD785}"/>
    <dgm:cxn modelId="{82DA03DF-7121-4F23-9244-A424C7FD9CDD}" type="presOf" srcId="{A264E2A6-EBA7-4E03-AC5A-225E399DAB67}" destId="{E41A4088-C4C2-4DE5-A34F-019112D853F6}" srcOrd="1" destOrd="0" presId="urn:microsoft.com/office/officeart/2011/layout/CircleProcess"/>
    <dgm:cxn modelId="{9ECD764F-0B02-4D3C-8DE2-7D998ED15B3F}" type="presParOf" srcId="{82BFE60D-84E8-428E-9A0E-599232424BB6}" destId="{54507CA3-0F26-4065-8B47-D7D8745A953C}" srcOrd="0" destOrd="0" presId="urn:microsoft.com/office/officeart/2011/layout/CircleProcess"/>
    <dgm:cxn modelId="{E89B0F8D-CEC4-4D4C-980E-A4BCF3204246}" type="presParOf" srcId="{54507CA3-0F26-4065-8B47-D7D8745A953C}" destId="{45CB3CFB-181C-4023-B79F-7DE53103CFCD}" srcOrd="0" destOrd="0" presId="urn:microsoft.com/office/officeart/2011/layout/CircleProcess"/>
    <dgm:cxn modelId="{A0E9C7BD-367B-441F-A1DC-76836E89C0F8}" type="presParOf" srcId="{82BFE60D-84E8-428E-9A0E-599232424BB6}" destId="{8E5C9660-537C-42CC-968F-B0521D6A29CD}" srcOrd="1" destOrd="0" presId="urn:microsoft.com/office/officeart/2011/layout/CircleProcess"/>
    <dgm:cxn modelId="{2D68EB8D-7810-44B9-8472-F19CF911A670}" type="presParOf" srcId="{8E5C9660-537C-42CC-968F-B0521D6A29CD}" destId="{FDA1C62D-11F3-4B30-9E56-6A4B4AAF57F4}" srcOrd="0" destOrd="0" presId="urn:microsoft.com/office/officeart/2011/layout/CircleProcess"/>
    <dgm:cxn modelId="{9E4788F3-667C-4514-B1EA-082AFB9DA601}" type="presParOf" srcId="{82BFE60D-84E8-428E-9A0E-599232424BB6}" destId="{1EA922DE-879F-4108-87FD-8EC460458663}" srcOrd="2" destOrd="0" presId="urn:microsoft.com/office/officeart/2011/layout/CircleProcess"/>
    <dgm:cxn modelId="{A3A0CBE6-DB13-43ED-8DE6-51050D741CB5}" type="presParOf" srcId="{82BFE60D-84E8-428E-9A0E-599232424BB6}" destId="{D1805024-3D74-4F12-BB5E-B8916A9635BE}" srcOrd="3" destOrd="0" presId="urn:microsoft.com/office/officeart/2011/layout/CircleProcess"/>
    <dgm:cxn modelId="{CAB9E8DE-3973-458D-927C-8B069C013F91}" type="presParOf" srcId="{D1805024-3D74-4F12-BB5E-B8916A9635BE}" destId="{EB1F90FF-F971-4CFF-B820-E2DF373ED4C9}" srcOrd="0" destOrd="0" presId="urn:microsoft.com/office/officeart/2011/layout/CircleProcess"/>
    <dgm:cxn modelId="{E12CD5C5-5B7F-4C40-85A6-04C6DBA3A8D2}" type="presParOf" srcId="{82BFE60D-84E8-428E-9A0E-599232424BB6}" destId="{73F55C2F-3698-4958-AEE0-C78594656BE3}" srcOrd="4" destOrd="0" presId="urn:microsoft.com/office/officeart/2011/layout/CircleProcess"/>
    <dgm:cxn modelId="{0BD668DB-8BF4-4918-B3BA-7BA31EE17B11}" type="presParOf" srcId="{73F55C2F-3698-4958-AEE0-C78594656BE3}" destId="{FC8C28B4-C00E-4CCC-830C-FA54FE25478C}" srcOrd="0" destOrd="0" presId="urn:microsoft.com/office/officeart/2011/layout/CircleProcess"/>
    <dgm:cxn modelId="{71477FAE-9E49-4018-A962-576C8F20BA8C}" type="presParOf" srcId="{82BFE60D-84E8-428E-9A0E-599232424BB6}" destId="{E41A4088-C4C2-4DE5-A34F-019112D853F6}"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3B2724-7137-42A1-BB1B-191CB44C1826}"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IN"/>
        </a:p>
      </dgm:t>
    </dgm:pt>
    <dgm:pt modelId="{A264E2A6-EBA7-4E03-AC5A-225E399DAB67}">
      <dgm:prSet phldrT="[Text]"/>
      <dgm:spPr>
        <a:solidFill>
          <a:schemeClr val="accent6">
            <a:lumMod val="20000"/>
            <a:lumOff val="80000"/>
            <a:alpha val="90000"/>
          </a:schemeClr>
        </a:solidFill>
      </dgm:spPr>
      <dgm:t>
        <a:bodyPr/>
        <a:lstStyle/>
        <a:p>
          <a:r>
            <a:rPr lang="en-US" b="1" noProof="1"/>
            <a:t>2017-18</a:t>
          </a:r>
        </a:p>
        <a:p>
          <a:r>
            <a:rPr lang="en-US" b="1" noProof="1"/>
            <a:t>To</a:t>
          </a:r>
        </a:p>
        <a:p>
          <a:r>
            <a:rPr lang="en-US" b="1" noProof="1"/>
            <a:t>2022-23</a:t>
          </a:r>
          <a:endParaRPr lang="en-IN"/>
        </a:p>
      </dgm:t>
    </dgm:pt>
    <dgm:pt modelId="{7989A135-4CAA-449B-956B-2FEC371D641D}" type="parTrans" cxnId="{80204F64-8FED-4AA3-85E0-DDFFEA78573E}">
      <dgm:prSet/>
      <dgm:spPr/>
      <dgm:t>
        <a:bodyPr/>
        <a:lstStyle/>
        <a:p>
          <a:endParaRPr lang="en-IN"/>
        </a:p>
      </dgm:t>
    </dgm:pt>
    <dgm:pt modelId="{BE8D2B98-9F27-47C4-92FF-8AD6F0956FB3}" type="sibTrans" cxnId="{80204F64-8FED-4AA3-85E0-DDFFEA78573E}">
      <dgm:prSet/>
      <dgm:spPr/>
      <dgm:t>
        <a:bodyPr/>
        <a:lstStyle/>
        <a:p>
          <a:endParaRPr lang="en-IN"/>
        </a:p>
      </dgm:t>
    </dgm:pt>
    <dgm:pt modelId="{74171AA3-8A25-41CE-BFBD-3DCA553EF617}">
      <dgm:prSet phldrT="[Text]" custT="1"/>
      <dgm:spPr>
        <a:solidFill>
          <a:srgbClr val="70AD47">
            <a:lumMod val="20000"/>
            <a:lumOff val="80000"/>
            <a:alpha val="90000"/>
          </a:srgbClr>
        </a:solidFill>
        <a:ln w="12700" cap="flat" cmpd="sng" algn="ctr">
          <a:solidFill>
            <a:srgbClr val="4472C4">
              <a:hueOff val="0"/>
              <a:satOff val="0"/>
              <a:lumOff val="0"/>
              <a:alphaOff val="0"/>
            </a:srgbClr>
          </a:solidFill>
          <a:prstDash val="solid"/>
          <a:miter lim="800000"/>
        </a:ln>
        <a:effectLst/>
      </dgm:spPr>
      <dgm:t>
        <a:bodyPr spcFirstLastPara="0" vert="horz" wrap="square" lIns="30480" tIns="30480" rIns="30480" bIns="30480" numCol="1" spcCol="1270" anchor="ctr" anchorCtr="0"/>
        <a:lstStyle/>
        <a:p>
          <a:pPr marL="0" lvl="0" algn="ctr" defTabSz="1066800">
            <a:lnSpc>
              <a:spcPct val="90000"/>
            </a:lnSpc>
            <a:spcBef>
              <a:spcPct val="0"/>
            </a:spcBef>
            <a:spcAft>
              <a:spcPct val="35000"/>
            </a:spcAft>
            <a:buNone/>
          </a:pPr>
          <a:r>
            <a:rPr lang="en-US" sz="2400" b="1" kern="1200">
              <a:solidFill>
                <a:prstClr val="black">
                  <a:hueOff val="0"/>
                  <a:satOff val="0"/>
                  <a:lumOff val="0"/>
                  <a:alphaOff val="0"/>
                </a:prstClr>
              </a:solidFill>
              <a:latin typeface="Calibri" panose="020F0502020204030204"/>
              <a:ea typeface="+mn-ea"/>
              <a:cs typeface="+mn-cs"/>
            </a:rPr>
            <a:t>No Change</a:t>
          </a:r>
          <a:endParaRPr lang="en-IN" sz="2400" b="1" kern="1200">
            <a:solidFill>
              <a:prstClr val="black">
                <a:hueOff val="0"/>
                <a:satOff val="0"/>
                <a:lumOff val="0"/>
                <a:alphaOff val="0"/>
              </a:prstClr>
            </a:solidFill>
            <a:latin typeface="Calibri" panose="020F0502020204030204"/>
            <a:ea typeface="+mn-ea"/>
            <a:cs typeface="+mn-cs"/>
          </a:endParaRPr>
        </a:p>
      </dgm:t>
    </dgm:pt>
    <dgm:pt modelId="{AB70CB7D-9506-4562-A8BC-C260698D2408}" type="parTrans" cxnId="{731159C3-C7FD-4817-84D1-BB17AA0F7966}">
      <dgm:prSet/>
      <dgm:spPr/>
      <dgm:t>
        <a:bodyPr/>
        <a:lstStyle/>
        <a:p>
          <a:endParaRPr lang="en-IN"/>
        </a:p>
      </dgm:t>
    </dgm:pt>
    <dgm:pt modelId="{6327DADA-0569-48DE-9CFD-380C3BCAD785}" type="sibTrans" cxnId="{731159C3-C7FD-4817-84D1-BB17AA0F7966}">
      <dgm:prSet/>
      <dgm:spPr/>
      <dgm:t>
        <a:bodyPr/>
        <a:lstStyle/>
        <a:p>
          <a:endParaRPr lang="en-IN"/>
        </a:p>
      </dgm:t>
    </dgm:pt>
    <dgm:pt modelId="{82BFE60D-84E8-428E-9A0E-599232424BB6}" type="pres">
      <dgm:prSet presAssocID="{3B3B2724-7137-42A1-BB1B-191CB44C1826}" presName="Name0" presStyleCnt="0">
        <dgm:presLayoutVars>
          <dgm:chMax val="11"/>
          <dgm:chPref val="11"/>
          <dgm:dir/>
          <dgm:resizeHandles/>
        </dgm:presLayoutVars>
      </dgm:prSet>
      <dgm:spPr/>
    </dgm:pt>
    <dgm:pt modelId="{54507CA3-0F26-4065-8B47-D7D8745A953C}" type="pres">
      <dgm:prSet presAssocID="{74171AA3-8A25-41CE-BFBD-3DCA553EF617}" presName="Accent2" presStyleCnt="0"/>
      <dgm:spPr/>
    </dgm:pt>
    <dgm:pt modelId="{45CB3CFB-181C-4023-B79F-7DE53103CFCD}" type="pres">
      <dgm:prSet presAssocID="{74171AA3-8A25-41CE-BFBD-3DCA553EF617}" presName="Accent" presStyleLbl="node1" presStyleIdx="0" presStyleCnt="2"/>
      <dgm:spPr>
        <a:xfrm>
          <a:off x="4031723" y="772981"/>
          <a:ext cx="2048016" cy="2047987"/>
        </a:xfrm>
        <a:prstGeom prst="ellipse">
          <a:avLst/>
        </a:prstGeom>
        <a:solidFill>
          <a:srgbClr val="1F5F1F"/>
        </a:solidFill>
        <a:ln w="12700" cap="flat" cmpd="sng" algn="ctr">
          <a:solidFill>
            <a:prstClr val="white">
              <a:hueOff val="0"/>
              <a:satOff val="0"/>
              <a:lumOff val="0"/>
              <a:alphaOff val="0"/>
            </a:prstClr>
          </a:solidFill>
          <a:prstDash val="solid"/>
          <a:miter lim="800000"/>
        </a:ln>
        <a:effectLst/>
      </dgm:spPr>
    </dgm:pt>
    <dgm:pt modelId="{8E5C9660-537C-42CC-968F-B0521D6A29CD}" type="pres">
      <dgm:prSet presAssocID="{74171AA3-8A25-41CE-BFBD-3DCA553EF617}" presName="ParentBackground2" presStyleCnt="0"/>
      <dgm:spPr/>
    </dgm:pt>
    <dgm:pt modelId="{FDA1C62D-11F3-4B30-9E56-6A4B4AAF57F4}" type="pres">
      <dgm:prSet presAssocID="{74171AA3-8A25-41CE-BFBD-3DCA553EF617}" presName="ParentBackground" presStyleLbl="fgAcc1" presStyleIdx="0" presStyleCnt="2"/>
      <dgm:spPr>
        <a:xfrm>
          <a:off x="4099960" y="841259"/>
          <a:ext cx="1911088" cy="1911431"/>
        </a:xfrm>
        <a:prstGeom prst="ellipse">
          <a:avLst/>
        </a:prstGeom>
      </dgm:spPr>
    </dgm:pt>
    <dgm:pt modelId="{1EA922DE-879F-4108-87FD-8EC460458663}" type="pres">
      <dgm:prSet presAssocID="{74171AA3-8A25-41CE-BFBD-3DCA553EF617}" presName="Parent2" presStyleLbl="revTx" presStyleIdx="0" presStyleCnt="0">
        <dgm:presLayoutVars>
          <dgm:chMax val="1"/>
          <dgm:chPref val="1"/>
          <dgm:bulletEnabled val="1"/>
        </dgm:presLayoutVars>
      </dgm:prSet>
      <dgm:spPr/>
    </dgm:pt>
    <dgm:pt modelId="{D1805024-3D74-4F12-BB5E-B8916A9635BE}" type="pres">
      <dgm:prSet presAssocID="{A264E2A6-EBA7-4E03-AC5A-225E399DAB67}" presName="Accent1" presStyleCnt="0"/>
      <dgm:spPr/>
    </dgm:pt>
    <dgm:pt modelId="{EB1F90FF-F971-4CFF-B820-E2DF373ED4C9}" type="pres">
      <dgm:prSet presAssocID="{A264E2A6-EBA7-4E03-AC5A-225E399DAB67}" presName="Accent" presStyleLbl="node1" presStyleIdx="1" presStyleCnt="2"/>
      <dgm:spPr>
        <a:solidFill>
          <a:srgbClr val="1F5F1F"/>
        </a:solidFill>
      </dgm:spPr>
    </dgm:pt>
    <dgm:pt modelId="{73F55C2F-3698-4958-AEE0-C78594656BE3}" type="pres">
      <dgm:prSet presAssocID="{A264E2A6-EBA7-4E03-AC5A-225E399DAB67}" presName="ParentBackground1" presStyleCnt="0"/>
      <dgm:spPr/>
    </dgm:pt>
    <dgm:pt modelId="{FC8C28B4-C00E-4CCC-830C-FA54FE25478C}" type="pres">
      <dgm:prSet presAssocID="{A264E2A6-EBA7-4E03-AC5A-225E399DAB67}" presName="ParentBackground" presStyleLbl="fgAcc1" presStyleIdx="1" presStyleCnt="2"/>
      <dgm:spPr/>
    </dgm:pt>
    <dgm:pt modelId="{E41A4088-C4C2-4DE5-A34F-019112D853F6}" type="pres">
      <dgm:prSet presAssocID="{A264E2A6-EBA7-4E03-AC5A-225E399DAB67}" presName="Parent1" presStyleLbl="revTx" presStyleIdx="0" presStyleCnt="0">
        <dgm:presLayoutVars>
          <dgm:chMax val="1"/>
          <dgm:chPref val="1"/>
          <dgm:bulletEnabled val="1"/>
        </dgm:presLayoutVars>
      </dgm:prSet>
      <dgm:spPr/>
    </dgm:pt>
  </dgm:ptLst>
  <dgm:cxnLst>
    <dgm:cxn modelId="{390F953C-847C-4218-80B2-68FC17AC934E}" type="presOf" srcId="{A264E2A6-EBA7-4E03-AC5A-225E399DAB67}" destId="{FC8C28B4-C00E-4CCC-830C-FA54FE25478C}" srcOrd="0" destOrd="0" presId="urn:microsoft.com/office/officeart/2011/layout/CircleProcess"/>
    <dgm:cxn modelId="{80204F64-8FED-4AA3-85E0-DDFFEA78573E}" srcId="{3B3B2724-7137-42A1-BB1B-191CB44C1826}" destId="{A264E2A6-EBA7-4E03-AC5A-225E399DAB67}" srcOrd="0" destOrd="0" parTransId="{7989A135-4CAA-449B-956B-2FEC371D641D}" sibTransId="{BE8D2B98-9F27-47C4-92FF-8AD6F0956FB3}"/>
    <dgm:cxn modelId="{38742681-5DEC-422B-AF3E-9A765083C9C5}" type="presOf" srcId="{3B3B2724-7137-42A1-BB1B-191CB44C1826}" destId="{82BFE60D-84E8-428E-9A0E-599232424BB6}" srcOrd="0" destOrd="0" presId="urn:microsoft.com/office/officeart/2011/layout/CircleProcess"/>
    <dgm:cxn modelId="{9E18558F-3C18-47CC-9805-CC8C970ACD37}" type="presOf" srcId="{74171AA3-8A25-41CE-BFBD-3DCA553EF617}" destId="{1EA922DE-879F-4108-87FD-8EC460458663}" srcOrd="1" destOrd="0" presId="urn:microsoft.com/office/officeart/2011/layout/CircleProcess"/>
    <dgm:cxn modelId="{F5F2A89D-BD06-4164-B1B2-05BE61DD191A}" type="presOf" srcId="{74171AA3-8A25-41CE-BFBD-3DCA553EF617}" destId="{FDA1C62D-11F3-4B30-9E56-6A4B4AAF57F4}" srcOrd="0" destOrd="0" presId="urn:microsoft.com/office/officeart/2011/layout/CircleProcess"/>
    <dgm:cxn modelId="{731159C3-C7FD-4817-84D1-BB17AA0F7966}" srcId="{3B3B2724-7137-42A1-BB1B-191CB44C1826}" destId="{74171AA3-8A25-41CE-BFBD-3DCA553EF617}" srcOrd="1" destOrd="0" parTransId="{AB70CB7D-9506-4562-A8BC-C260698D2408}" sibTransId="{6327DADA-0569-48DE-9CFD-380C3BCAD785}"/>
    <dgm:cxn modelId="{82DA03DF-7121-4F23-9244-A424C7FD9CDD}" type="presOf" srcId="{A264E2A6-EBA7-4E03-AC5A-225E399DAB67}" destId="{E41A4088-C4C2-4DE5-A34F-019112D853F6}" srcOrd="1" destOrd="0" presId="urn:microsoft.com/office/officeart/2011/layout/CircleProcess"/>
    <dgm:cxn modelId="{9ECD764F-0B02-4D3C-8DE2-7D998ED15B3F}" type="presParOf" srcId="{82BFE60D-84E8-428E-9A0E-599232424BB6}" destId="{54507CA3-0F26-4065-8B47-D7D8745A953C}" srcOrd="0" destOrd="0" presId="urn:microsoft.com/office/officeart/2011/layout/CircleProcess"/>
    <dgm:cxn modelId="{E89B0F8D-CEC4-4D4C-980E-A4BCF3204246}" type="presParOf" srcId="{54507CA3-0F26-4065-8B47-D7D8745A953C}" destId="{45CB3CFB-181C-4023-B79F-7DE53103CFCD}" srcOrd="0" destOrd="0" presId="urn:microsoft.com/office/officeart/2011/layout/CircleProcess"/>
    <dgm:cxn modelId="{A0E9C7BD-367B-441F-A1DC-76836E89C0F8}" type="presParOf" srcId="{82BFE60D-84E8-428E-9A0E-599232424BB6}" destId="{8E5C9660-537C-42CC-968F-B0521D6A29CD}" srcOrd="1" destOrd="0" presId="urn:microsoft.com/office/officeart/2011/layout/CircleProcess"/>
    <dgm:cxn modelId="{2D68EB8D-7810-44B9-8472-F19CF911A670}" type="presParOf" srcId="{8E5C9660-537C-42CC-968F-B0521D6A29CD}" destId="{FDA1C62D-11F3-4B30-9E56-6A4B4AAF57F4}" srcOrd="0" destOrd="0" presId="urn:microsoft.com/office/officeart/2011/layout/CircleProcess"/>
    <dgm:cxn modelId="{9E4788F3-667C-4514-B1EA-082AFB9DA601}" type="presParOf" srcId="{82BFE60D-84E8-428E-9A0E-599232424BB6}" destId="{1EA922DE-879F-4108-87FD-8EC460458663}" srcOrd="2" destOrd="0" presId="urn:microsoft.com/office/officeart/2011/layout/CircleProcess"/>
    <dgm:cxn modelId="{A3A0CBE6-DB13-43ED-8DE6-51050D741CB5}" type="presParOf" srcId="{82BFE60D-84E8-428E-9A0E-599232424BB6}" destId="{D1805024-3D74-4F12-BB5E-B8916A9635BE}" srcOrd="3" destOrd="0" presId="urn:microsoft.com/office/officeart/2011/layout/CircleProcess"/>
    <dgm:cxn modelId="{CAB9E8DE-3973-458D-927C-8B069C013F91}" type="presParOf" srcId="{D1805024-3D74-4F12-BB5E-B8916A9635BE}" destId="{EB1F90FF-F971-4CFF-B820-E2DF373ED4C9}" srcOrd="0" destOrd="0" presId="urn:microsoft.com/office/officeart/2011/layout/CircleProcess"/>
    <dgm:cxn modelId="{E12CD5C5-5B7F-4C40-85A6-04C6DBA3A8D2}" type="presParOf" srcId="{82BFE60D-84E8-428E-9A0E-599232424BB6}" destId="{73F55C2F-3698-4958-AEE0-C78594656BE3}" srcOrd="4" destOrd="0" presId="urn:microsoft.com/office/officeart/2011/layout/CircleProcess"/>
    <dgm:cxn modelId="{0BD668DB-8BF4-4918-B3BA-7BA31EE17B11}" type="presParOf" srcId="{73F55C2F-3698-4958-AEE0-C78594656BE3}" destId="{FC8C28B4-C00E-4CCC-830C-FA54FE25478C}" srcOrd="0" destOrd="0" presId="urn:microsoft.com/office/officeart/2011/layout/CircleProcess"/>
    <dgm:cxn modelId="{71477FAE-9E49-4018-A962-576C8F20BA8C}" type="presParOf" srcId="{82BFE60D-84E8-428E-9A0E-599232424BB6}" destId="{E41A4088-C4C2-4DE5-A34F-019112D853F6}"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0E5C6E-EBD4-496E-B436-AE6FE00EC398}"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E943615F-CF76-487A-84BD-78BFC847E51C}">
      <dgm:prSet/>
      <dgm:spPr/>
      <dgm:t>
        <a:bodyPr/>
        <a:lstStyle/>
        <a:p>
          <a:pPr algn="just"/>
          <a:r>
            <a:rPr lang="en-US" dirty="0">
              <a:solidFill>
                <a:schemeClr val="tx1"/>
              </a:solidFill>
            </a:rPr>
            <a:t>Section </a:t>
          </a:r>
          <a:r>
            <a:rPr lang="en-IN" dirty="0">
              <a:solidFill>
                <a:schemeClr val="tx1"/>
              </a:solidFill>
            </a:rPr>
            <a:t>16(2)(a) Person shall be entitled to take credit if he is in possession of invoice issued by the registered supplier</a:t>
          </a:r>
          <a:endParaRPr lang="en-US" dirty="0">
            <a:solidFill>
              <a:schemeClr val="tx1"/>
            </a:solidFill>
          </a:endParaRPr>
        </a:p>
      </dgm:t>
    </dgm:pt>
    <dgm:pt modelId="{5DC17065-AD7A-42B1-83F5-B5B11405430C}" type="parTrans" cxnId="{408DD041-845C-471B-B521-98435CAC9150}">
      <dgm:prSet/>
      <dgm:spPr/>
      <dgm:t>
        <a:bodyPr/>
        <a:lstStyle/>
        <a:p>
          <a:endParaRPr lang="en-US"/>
        </a:p>
      </dgm:t>
    </dgm:pt>
    <dgm:pt modelId="{063F31C1-E8FE-44AA-BC3E-0FD1AB50AD63}" type="sibTrans" cxnId="{408DD041-845C-471B-B521-98435CAC9150}">
      <dgm:prSet/>
      <dgm:spPr/>
      <dgm:t>
        <a:bodyPr/>
        <a:lstStyle/>
        <a:p>
          <a:endParaRPr lang="en-US"/>
        </a:p>
      </dgm:t>
    </dgm:pt>
    <dgm:pt modelId="{0FE253BC-4FAB-40E2-A8C4-B7B9E744E803}">
      <dgm:prSet/>
      <dgm:spPr/>
      <dgm:t>
        <a:bodyPr/>
        <a:lstStyle/>
        <a:p>
          <a:pPr algn="just"/>
          <a:r>
            <a:rPr lang="en-US" dirty="0">
              <a:solidFill>
                <a:schemeClr val="tx1"/>
              </a:solidFill>
            </a:rPr>
            <a:t>Section 29(2) The proper officer may cancel the registration of a person from date, including any retrospective date.</a:t>
          </a:r>
        </a:p>
      </dgm:t>
    </dgm:pt>
    <dgm:pt modelId="{877B3084-4127-474F-9BFA-1FD854C96062}" type="parTrans" cxnId="{FC164DD7-4F00-45CB-9F49-EFE3CC5C2F42}">
      <dgm:prSet/>
      <dgm:spPr/>
      <dgm:t>
        <a:bodyPr/>
        <a:lstStyle/>
        <a:p>
          <a:endParaRPr lang="en-US"/>
        </a:p>
      </dgm:t>
    </dgm:pt>
    <dgm:pt modelId="{97A9BFDC-1E5D-4BBD-98A4-E8CA516D2F0C}" type="sibTrans" cxnId="{FC164DD7-4F00-45CB-9F49-EFE3CC5C2F42}">
      <dgm:prSet/>
      <dgm:spPr/>
      <dgm:t>
        <a:bodyPr/>
        <a:lstStyle/>
        <a:p>
          <a:endParaRPr lang="en-US"/>
        </a:p>
      </dgm:t>
    </dgm:pt>
    <dgm:pt modelId="{75EED3BA-F786-4199-B8AA-2FA11A6A752E}">
      <dgm:prSet custT="1"/>
      <dgm:spPr/>
      <dgm:t>
        <a:bodyPr/>
        <a:lstStyle/>
        <a:p>
          <a:pPr algn="just"/>
          <a:r>
            <a:rPr lang="en-IN" sz="2100" b="0" dirty="0">
              <a:solidFill>
                <a:schemeClr val="tx1"/>
              </a:solidFill>
              <a:latin typeface="Rockwell" panose="02060603020205020403" pitchFamily="18" charset="0"/>
            </a:rPr>
            <a:t>For Example: Bogus Registration</a:t>
          </a:r>
        </a:p>
      </dgm:t>
    </dgm:pt>
    <dgm:pt modelId="{13AFB595-8091-4471-8846-063651D03E4D}" type="parTrans" cxnId="{B61CCB14-F510-4526-81F4-CC4921BFFDA2}">
      <dgm:prSet/>
      <dgm:spPr/>
      <dgm:t>
        <a:bodyPr/>
        <a:lstStyle/>
        <a:p>
          <a:endParaRPr lang="en-IN"/>
        </a:p>
      </dgm:t>
    </dgm:pt>
    <dgm:pt modelId="{405AAB59-9C4B-4037-A942-E6B32E25AD9F}" type="sibTrans" cxnId="{B61CCB14-F510-4526-81F4-CC4921BFFDA2}">
      <dgm:prSet/>
      <dgm:spPr/>
      <dgm:t>
        <a:bodyPr/>
        <a:lstStyle/>
        <a:p>
          <a:endParaRPr lang="en-IN"/>
        </a:p>
      </dgm:t>
    </dgm:pt>
    <dgm:pt modelId="{1C6E32B7-E628-4F13-BD0C-4518A4C2A9BC}">
      <dgm:prSet/>
      <dgm:spPr/>
      <dgm:t>
        <a:bodyPr/>
        <a:lstStyle/>
        <a:p>
          <a:pPr algn="just"/>
          <a:r>
            <a:rPr lang="en-US" dirty="0">
              <a:solidFill>
                <a:schemeClr val="tx1"/>
              </a:solidFill>
              <a:latin typeface="Rockwell (Body)"/>
              <a:ea typeface="Verdana" panose="020B0604030504040204" pitchFamily="34" charset="0"/>
            </a:rPr>
            <a:t>Rule 21. Registration to be cancelled in certain cases</a:t>
          </a:r>
        </a:p>
      </dgm:t>
    </dgm:pt>
    <dgm:pt modelId="{E4BEB811-7922-4583-8501-D37D02852046}" type="parTrans" cxnId="{1E2737B7-7112-4D57-94D8-9C82CB05EC4A}">
      <dgm:prSet/>
      <dgm:spPr/>
      <dgm:t>
        <a:bodyPr/>
        <a:lstStyle/>
        <a:p>
          <a:endParaRPr lang="en-IN"/>
        </a:p>
      </dgm:t>
    </dgm:pt>
    <dgm:pt modelId="{324C6D9C-16B6-415C-A534-5E43D1EB57E3}" type="sibTrans" cxnId="{1E2737B7-7112-4D57-94D8-9C82CB05EC4A}">
      <dgm:prSet/>
      <dgm:spPr/>
      <dgm:t>
        <a:bodyPr/>
        <a:lstStyle/>
        <a:p>
          <a:endParaRPr lang="en-IN"/>
        </a:p>
      </dgm:t>
    </dgm:pt>
    <dgm:pt modelId="{1DB5BB1C-6751-4A12-B8BA-3461F2A51160}">
      <dgm:prSet custT="1"/>
      <dgm:spPr/>
      <dgm:t>
        <a:bodyPr/>
        <a:lstStyle/>
        <a:p>
          <a:pPr algn="just"/>
          <a:r>
            <a:rPr lang="en-US" sz="2100" b="0" dirty="0">
              <a:solidFill>
                <a:schemeClr val="tx1"/>
              </a:solidFill>
              <a:latin typeface="Rockwell" panose="02060603020205020403" pitchFamily="18" charset="0"/>
            </a:rPr>
            <a:t>Check registration status of the supplier from GSTN portal.</a:t>
          </a:r>
          <a:endParaRPr lang="en-IN" sz="2100" b="0" dirty="0">
            <a:solidFill>
              <a:schemeClr val="tx1"/>
            </a:solidFill>
            <a:latin typeface="Rockwell" panose="02060603020205020403" pitchFamily="18" charset="0"/>
          </a:endParaRPr>
        </a:p>
      </dgm:t>
    </dgm:pt>
    <dgm:pt modelId="{34FDCFEF-28D2-4A26-B38D-F52FF99730DA}" type="parTrans" cxnId="{04015886-D209-4D60-9994-5576A716D772}">
      <dgm:prSet/>
      <dgm:spPr/>
      <dgm:t>
        <a:bodyPr/>
        <a:lstStyle/>
        <a:p>
          <a:endParaRPr lang="en-IN"/>
        </a:p>
      </dgm:t>
    </dgm:pt>
    <dgm:pt modelId="{B046D902-612E-4590-9961-C52C8DD4FBFF}" type="sibTrans" cxnId="{04015886-D209-4D60-9994-5576A716D772}">
      <dgm:prSet/>
      <dgm:spPr/>
      <dgm:t>
        <a:bodyPr/>
        <a:lstStyle/>
        <a:p>
          <a:endParaRPr lang="en-IN"/>
        </a:p>
      </dgm:t>
    </dgm:pt>
    <dgm:pt modelId="{46914499-50D7-4218-8119-A712B049A908}" type="pres">
      <dgm:prSet presAssocID="{D70E5C6E-EBD4-496E-B436-AE6FE00EC398}" presName="linear" presStyleCnt="0">
        <dgm:presLayoutVars>
          <dgm:animLvl val="lvl"/>
          <dgm:resizeHandles val="exact"/>
        </dgm:presLayoutVars>
      </dgm:prSet>
      <dgm:spPr/>
    </dgm:pt>
    <dgm:pt modelId="{A91BA511-AC75-4F65-9504-0C695AAE4641}" type="pres">
      <dgm:prSet presAssocID="{E943615F-CF76-487A-84BD-78BFC847E51C}" presName="parentText" presStyleLbl="node1" presStyleIdx="0" presStyleCnt="5" custScaleY="78868">
        <dgm:presLayoutVars>
          <dgm:chMax val="0"/>
          <dgm:bulletEnabled val="1"/>
        </dgm:presLayoutVars>
      </dgm:prSet>
      <dgm:spPr/>
    </dgm:pt>
    <dgm:pt modelId="{1973483D-1415-4497-A318-6F95751CE09D}" type="pres">
      <dgm:prSet presAssocID="{063F31C1-E8FE-44AA-BC3E-0FD1AB50AD63}" presName="spacer" presStyleCnt="0"/>
      <dgm:spPr/>
    </dgm:pt>
    <dgm:pt modelId="{3A778A15-9114-4A4F-A028-EA25BF9F85DB}" type="pres">
      <dgm:prSet presAssocID="{0FE253BC-4FAB-40E2-A8C4-B7B9E744E803}" presName="parentText" presStyleLbl="node1" presStyleIdx="1" presStyleCnt="5" custScaleY="78373">
        <dgm:presLayoutVars>
          <dgm:chMax val="0"/>
          <dgm:bulletEnabled val="1"/>
        </dgm:presLayoutVars>
      </dgm:prSet>
      <dgm:spPr/>
    </dgm:pt>
    <dgm:pt modelId="{3083F55C-D9B4-4822-9A6B-CD97C414EDCC}" type="pres">
      <dgm:prSet presAssocID="{97A9BFDC-1E5D-4BBD-98A4-E8CA516D2F0C}" presName="spacer" presStyleCnt="0"/>
      <dgm:spPr/>
    </dgm:pt>
    <dgm:pt modelId="{D5CFB8B3-39DA-436C-B8D6-B2250E027F1B}" type="pres">
      <dgm:prSet presAssocID="{1C6E32B7-E628-4F13-BD0C-4518A4C2A9BC}" presName="parentText" presStyleLbl="node1" presStyleIdx="2" presStyleCnt="5" custScaleY="48952" custLinFactNeighborX="632" custLinFactNeighborY="-38532">
        <dgm:presLayoutVars>
          <dgm:chMax val="0"/>
          <dgm:bulletEnabled val="1"/>
        </dgm:presLayoutVars>
      </dgm:prSet>
      <dgm:spPr/>
    </dgm:pt>
    <dgm:pt modelId="{D369B888-83B0-4D00-BBFB-FBF4D26DE674}" type="pres">
      <dgm:prSet presAssocID="{324C6D9C-16B6-415C-A534-5E43D1EB57E3}" presName="spacer" presStyleCnt="0"/>
      <dgm:spPr/>
    </dgm:pt>
    <dgm:pt modelId="{C35CF85C-E452-4E07-9DAF-DBA2A9EA89FA}" type="pres">
      <dgm:prSet presAssocID="{75EED3BA-F786-4199-B8AA-2FA11A6A752E}" presName="parentText" presStyleLbl="node1" presStyleIdx="3" presStyleCnt="5" custScaleY="48973">
        <dgm:presLayoutVars>
          <dgm:chMax val="0"/>
          <dgm:bulletEnabled val="1"/>
        </dgm:presLayoutVars>
      </dgm:prSet>
      <dgm:spPr/>
    </dgm:pt>
    <dgm:pt modelId="{128ED8B3-81BA-4EF1-81A8-2AE42FF58FDD}" type="pres">
      <dgm:prSet presAssocID="{405AAB59-9C4B-4037-A942-E6B32E25AD9F}" presName="spacer" presStyleCnt="0"/>
      <dgm:spPr/>
    </dgm:pt>
    <dgm:pt modelId="{882353FA-02A9-48D2-8DBB-4102AACAAC7E}" type="pres">
      <dgm:prSet presAssocID="{1DB5BB1C-6751-4A12-B8BA-3461F2A51160}" presName="parentText" presStyleLbl="node1" presStyleIdx="4" presStyleCnt="5" custScaleY="44781">
        <dgm:presLayoutVars>
          <dgm:chMax val="0"/>
          <dgm:bulletEnabled val="1"/>
        </dgm:presLayoutVars>
      </dgm:prSet>
      <dgm:spPr/>
    </dgm:pt>
  </dgm:ptLst>
  <dgm:cxnLst>
    <dgm:cxn modelId="{B61CCB14-F510-4526-81F4-CC4921BFFDA2}" srcId="{D70E5C6E-EBD4-496E-B436-AE6FE00EC398}" destId="{75EED3BA-F786-4199-B8AA-2FA11A6A752E}" srcOrd="3" destOrd="0" parTransId="{13AFB595-8091-4471-8846-063651D03E4D}" sibTransId="{405AAB59-9C4B-4037-A942-E6B32E25AD9F}"/>
    <dgm:cxn modelId="{896DDB15-EDB5-4C39-B0E3-2CB7C0600FF8}" type="presOf" srcId="{1DB5BB1C-6751-4A12-B8BA-3461F2A51160}" destId="{882353FA-02A9-48D2-8DBB-4102AACAAC7E}" srcOrd="0" destOrd="0" presId="urn:microsoft.com/office/officeart/2005/8/layout/vList2"/>
    <dgm:cxn modelId="{958AB622-77F3-490D-9467-CBEEF21820BD}" type="presOf" srcId="{D70E5C6E-EBD4-496E-B436-AE6FE00EC398}" destId="{46914499-50D7-4218-8119-A712B049A908}" srcOrd="0" destOrd="0" presId="urn:microsoft.com/office/officeart/2005/8/layout/vList2"/>
    <dgm:cxn modelId="{DB28C626-2338-4465-8C3A-45EDC6ABBF18}" type="presOf" srcId="{0FE253BC-4FAB-40E2-A8C4-B7B9E744E803}" destId="{3A778A15-9114-4A4F-A028-EA25BF9F85DB}" srcOrd="0" destOrd="0" presId="urn:microsoft.com/office/officeart/2005/8/layout/vList2"/>
    <dgm:cxn modelId="{408DD041-845C-471B-B521-98435CAC9150}" srcId="{D70E5C6E-EBD4-496E-B436-AE6FE00EC398}" destId="{E943615F-CF76-487A-84BD-78BFC847E51C}" srcOrd="0" destOrd="0" parTransId="{5DC17065-AD7A-42B1-83F5-B5B11405430C}" sibTransId="{063F31C1-E8FE-44AA-BC3E-0FD1AB50AD63}"/>
    <dgm:cxn modelId="{04015886-D209-4D60-9994-5576A716D772}" srcId="{D70E5C6E-EBD4-496E-B436-AE6FE00EC398}" destId="{1DB5BB1C-6751-4A12-B8BA-3461F2A51160}" srcOrd="4" destOrd="0" parTransId="{34FDCFEF-28D2-4A26-B38D-F52FF99730DA}" sibTransId="{B046D902-612E-4590-9961-C52C8DD4FBFF}"/>
    <dgm:cxn modelId="{3D24C1B3-D3F4-410D-B74F-5D14D048F423}" type="presOf" srcId="{75EED3BA-F786-4199-B8AA-2FA11A6A752E}" destId="{C35CF85C-E452-4E07-9DAF-DBA2A9EA89FA}" srcOrd="0" destOrd="0" presId="urn:microsoft.com/office/officeart/2005/8/layout/vList2"/>
    <dgm:cxn modelId="{1E2737B7-7112-4D57-94D8-9C82CB05EC4A}" srcId="{D70E5C6E-EBD4-496E-B436-AE6FE00EC398}" destId="{1C6E32B7-E628-4F13-BD0C-4518A4C2A9BC}" srcOrd="2" destOrd="0" parTransId="{E4BEB811-7922-4583-8501-D37D02852046}" sibTransId="{324C6D9C-16B6-415C-A534-5E43D1EB57E3}"/>
    <dgm:cxn modelId="{877FF9C7-7261-4363-A23E-A49720B7019F}" type="presOf" srcId="{E943615F-CF76-487A-84BD-78BFC847E51C}" destId="{A91BA511-AC75-4F65-9504-0C695AAE4641}" srcOrd="0" destOrd="0" presId="urn:microsoft.com/office/officeart/2005/8/layout/vList2"/>
    <dgm:cxn modelId="{FC164DD7-4F00-45CB-9F49-EFE3CC5C2F42}" srcId="{D70E5C6E-EBD4-496E-B436-AE6FE00EC398}" destId="{0FE253BC-4FAB-40E2-A8C4-B7B9E744E803}" srcOrd="1" destOrd="0" parTransId="{877B3084-4127-474F-9BFA-1FD854C96062}" sibTransId="{97A9BFDC-1E5D-4BBD-98A4-E8CA516D2F0C}"/>
    <dgm:cxn modelId="{133BC5DB-49E1-48C7-B035-1088948B8354}" type="presOf" srcId="{1C6E32B7-E628-4F13-BD0C-4518A4C2A9BC}" destId="{D5CFB8B3-39DA-436C-B8D6-B2250E027F1B}" srcOrd="0" destOrd="0" presId="urn:microsoft.com/office/officeart/2005/8/layout/vList2"/>
    <dgm:cxn modelId="{37DFD20A-CE9D-496F-9819-222B7D89BAE1}" type="presParOf" srcId="{46914499-50D7-4218-8119-A712B049A908}" destId="{A91BA511-AC75-4F65-9504-0C695AAE4641}" srcOrd="0" destOrd="0" presId="urn:microsoft.com/office/officeart/2005/8/layout/vList2"/>
    <dgm:cxn modelId="{0979D25C-A46A-4A52-B697-A98E1E9FFC15}" type="presParOf" srcId="{46914499-50D7-4218-8119-A712B049A908}" destId="{1973483D-1415-4497-A318-6F95751CE09D}" srcOrd="1" destOrd="0" presId="urn:microsoft.com/office/officeart/2005/8/layout/vList2"/>
    <dgm:cxn modelId="{5E34D0DE-0821-4AE1-B8D8-F1C7D28C80AA}" type="presParOf" srcId="{46914499-50D7-4218-8119-A712B049A908}" destId="{3A778A15-9114-4A4F-A028-EA25BF9F85DB}" srcOrd="2" destOrd="0" presId="urn:microsoft.com/office/officeart/2005/8/layout/vList2"/>
    <dgm:cxn modelId="{D30498F6-488C-487B-90DA-AE28795339BE}" type="presParOf" srcId="{46914499-50D7-4218-8119-A712B049A908}" destId="{3083F55C-D9B4-4822-9A6B-CD97C414EDCC}" srcOrd="3" destOrd="0" presId="urn:microsoft.com/office/officeart/2005/8/layout/vList2"/>
    <dgm:cxn modelId="{F3EE4A58-ED4C-4865-AAAD-826DD8DDAA4F}" type="presParOf" srcId="{46914499-50D7-4218-8119-A712B049A908}" destId="{D5CFB8B3-39DA-436C-B8D6-B2250E027F1B}" srcOrd="4" destOrd="0" presId="urn:microsoft.com/office/officeart/2005/8/layout/vList2"/>
    <dgm:cxn modelId="{F75E72BC-8B9B-44EE-93EB-92BEE5F2903C}" type="presParOf" srcId="{46914499-50D7-4218-8119-A712B049A908}" destId="{D369B888-83B0-4D00-BBFB-FBF4D26DE674}" srcOrd="5" destOrd="0" presId="urn:microsoft.com/office/officeart/2005/8/layout/vList2"/>
    <dgm:cxn modelId="{BE76DC52-282A-47F8-BC48-A02F0F5FDE97}" type="presParOf" srcId="{46914499-50D7-4218-8119-A712B049A908}" destId="{C35CF85C-E452-4E07-9DAF-DBA2A9EA89FA}" srcOrd="6" destOrd="0" presId="urn:microsoft.com/office/officeart/2005/8/layout/vList2"/>
    <dgm:cxn modelId="{837BA8E6-C1E0-494A-8AC4-E00942B4B168}" type="presParOf" srcId="{46914499-50D7-4218-8119-A712B049A908}" destId="{128ED8B3-81BA-4EF1-81A8-2AE42FF58FDD}" srcOrd="7" destOrd="0" presId="urn:microsoft.com/office/officeart/2005/8/layout/vList2"/>
    <dgm:cxn modelId="{5A584857-8E42-4D58-A295-EE553EC4A36D}" type="presParOf" srcId="{46914499-50D7-4218-8119-A712B049A908}" destId="{882353FA-02A9-48D2-8DBB-4102AACAAC7E}" srcOrd="8"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70E5C6E-EBD4-496E-B436-AE6FE00EC398}"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0FE253BC-4FAB-40E2-A8C4-B7B9E744E803}">
      <dgm:prSet custT="1"/>
      <dgm:spPr/>
      <dgm:t>
        <a:bodyPr/>
        <a:lstStyle/>
        <a:p>
          <a:pPr algn="just"/>
          <a:r>
            <a:rPr lang="en-US" sz="1900" dirty="0">
              <a:solidFill>
                <a:schemeClr val="tx1"/>
              </a:solidFill>
            </a:rPr>
            <a:t>Section 16(2)(c) Tax charged in has been actually paid to the Government, either in cash or through utilization of ITC admissible in respect of the said supply.</a:t>
          </a:r>
        </a:p>
      </dgm:t>
    </dgm:pt>
    <dgm:pt modelId="{877B3084-4127-474F-9BFA-1FD854C96062}" type="parTrans" cxnId="{FC164DD7-4F00-45CB-9F49-EFE3CC5C2F42}">
      <dgm:prSet/>
      <dgm:spPr/>
      <dgm:t>
        <a:bodyPr/>
        <a:lstStyle/>
        <a:p>
          <a:endParaRPr lang="en-US">
            <a:solidFill>
              <a:schemeClr val="tx1"/>
            </a:solidFill>
          </a:endParaRPr>
        </a:p>
      </dgm:t>
    </dgm:pt>
    <dgm:pt modelId="{97A9BFDC-1E5D-4BBD-98A4-E8CA516D2F0C}" type="sibTrans" cxnId="{FC164DD7-4F00-45CB-9F49-EFE3CC5C2F42}">
      <dgm:prSet/>
      <dgm:spPr/>
      <dgm:t>
        <a:bodyPr/>
        <a:lstStyle/>
        <a:p>
          <a:endParaRPr lang="en-US">
            <a:solidFill>
              <a:schemeClr val="tx1"/>
            </a:solidFill>
          </a:endParaRPr>
        </a:p>
      </dgm:t>
    </dgm:pt>
    <dgm:pt modelId="{E943615F-CF76-487A-84BD-78BFC847E51C}">
      <dgm:prSet custT="1"/>
      <dgm:spPr/>
      <dgm:t>
        <a:bodyPr/>
        <a:lstStyle/>
        <a:p>
          <a:pPr algn="just"/>
          <a:r>
            <a:rPr lang="en-US" sz="1900" dirty="0">
              <a:solidFill>
                <a:schemeClr val="tx1"/>
              </a:solidFill>
            </a:rPr>
            <a:t>Section 16(2) Conditions for taking input tax credit.</a:t>
          </a:r>
        </a:p>
      </dgm:t>
    </dgm:pt>
    <dgm:pt modelId="{063F31C1-E8FE-44AA-BC3E-0FD1AB50AD63}" type="sibTrans" cxnId="{408DD041-845C-471B-B521-98435CAC9150}">
      <dgm:prSet/>
      <dgm:spPr/>
      <dgm:t>
        <a:bodyPr/>
        <a:lstStyle/>
        <a:p>
          <a:endParaRPr lang="en-US">
            <a:solidFill>
              <a:schemeClr val="tx1"/>
            </a:solidFill>
          </a:endParaRPr>
        </a:p>
      </dgm:t>
    </dgm:pt>
    <dgm:pt modelId="{5DC17065-AD7A-42B1-83F5-B5B11405430C}" type="parTrans" cxnId="{408DD041-845C-471B-B521-98435CAC9150}">
      <dgm:prSet/>
      <dgm:spPr/>
      <dgm:t>
        <a:bodyPr/>
        <a:lstStyle/>
        <a:p>
          <a:endParaRPr lang="en-US">
            <a:solidFill>
              <a:schemeClr val="tx1"/>
            </a:solidFill>
          </a:endParaRPr>
        </a:p>
      </dgm:t>
    </dgm:pt>
    <dgm:pt modelId="{B41895CE-9176-4739-BCE3-DADFA8DE4D2C}">
      <dgm:prSet custT="1"/>
      <dgm:spPr/>
      <dgm:t>
        <a:bodyPr/>
        <a:lstStyle/>
        <a:p>
          <a:pPr algn="just">
            <a:buFont typeface="Verdana" panose="020B0604030504040204" pitchFamily="34" charset="0"/>
            <a:buNone/>
          </a:pPr>
          <a:r>
            <a:rPr lang="en-US" sz="1900" dirty="0">
              <a:solidFill>
                <a:schemeClr val="tx1"/>
              </a:solidFill>
            </a:rPr>
            <a:t>Check return filled history of the supplier from GSTN portal.</a:t>
          </a:r>
          <a:endParaRPr lang="en-IN" sz="1900" dirty="0">
            <a:solidFill>
              <a:schemeClr val="tx1"/>
            </a:solidFill>
          </a:endParaRPr>
        </a:p>
      </dgm:t>
    </dgm:pt>
    <dgm:pt modelId="{5A45DD2C-B4BE-4CF4-8B74-87FC88118852}" type="parTrans" cxnId="{7E8C2B60-C49D-4FA8-8648-0CD3C6426A92}">
      <dgm:prSet/>
      <dgm:spPr/>
      <dgm:t>
        <a:bodyPr/>
        <a:lstStyle/>
        <a:p>
          <a:endParaRPr lang="en-IN">
            <a:solidFill>
              <a:schemeClr val="tx1"/>
            </a:solidFill>
          </a:endParaRPr>
        </a:p>
      </dgm:t>
    </dgm:pt>
    <dgm:pt modelId="{359ECBF0-BB94-4F5F-B8C8-9F7D257E94E7}" type="sibTrans" cxnId="{7E8C2B60-C49D-4FA8-8648-0CD3C6426A92}">
      <dgm:prSet/>
      <dgm:spPr/>
      <dgm:t>
        <a:bodyPr/>
        <a:lstStyle/>
        <a:p>
          <a:endParaRPr lang="en-IN">
            <a:solidFill>
              <a:schemeClr val="tx1"/>
            </a:solidFill>
          </a:endParaRPr>
        </a:p>
      </dgm:t>
    </dgm:pt>
    <dgm:pt modelId="{46914499-50D7-4218-8119-A712B049A908}" type="pres">
      <dgm:prSet presAssocID="{D70E5C6E-EBD4-496E-B436-AE6FE00EC398}" presName="linear" presStyleCnt="0">
        <dgm:presLayoutVars>
          <dgm:animLvl val="lvl"/>
          <dgm:resizeHandles val="exact"/>
        </dgm:presLayoutVars>
      </dgm:prSet>
      <dgm:spPr/>
    </dgm:pt>
    <dgm:pt modelId="{A91BA511-AC75-4F65-9504-0C695AAE4641}" type="pres">
      <dgm:prSet presAssocID="{E943615F-CF76-487A-84BD-78BFC847E51C}" presName="parentText" presStyleLbl="node1" presStyleIdx="0" presStyleCnt="3" custScaleY="57105">
        <dgm:presLayoutVars>
          <dgm:chMax val="0"/>
          <dgm:bulletEnabled val="1"/>
        </dgm:presLayoutVars>
      </dgm:prSet>
      <dgm:spPr/>
    </dgm:pt>
    <dgm:pt modelId="{1973483D-1415-4497-A318-6F95751CE09D}" type="pres">
      <dgm:prSet presAssocID="{063F31C1-E8FE-44AA-BC3E-0FD1AB50AD63}" presName="spacer" presStyleCnt="0"/>
      <dgm:spPr/>
    </dgm:pt>
    <dgm:pt modelId="{3A778A15-9114-4A4F-A028-EA25BF9F85DB}" type="pres">
      <dgm:prSet presAssocID="{0FE253BC-4FAB-40E2-A8C4-B7B9E744E803}" presName="parentText" presStyleLbl="node1" presStyleIdx="1" presStyleCnt="3" custScaleY="97950">
        <dgm:presLayoutVars>
          <dgm:chMax val="0"/>
          <dgm:bulletEnabled val="1"/>
        </dgm:presLayoutVars>
      </dgm:prSet>
      <dgm:spPr/>
    </dgm:pt>
    <dgm:pt modelId="{3083F55C-D9B4-4822-9A6B-CD97C414EDCC}" type="pres">
      <dgm:prSet presAssocID="{97A9BFDC-1E5D-4BBD-98A4-E8CA516D2F0C}" presName="spacer" presStyleCnt="0"/>
      <dgm:spPr/>
    </dgm:pt>
    <dgm:pt modelId="{C0290E36-DEFE-45A6-BC3B-E5718B29A780}" type="pres">
      <dgm:prSet presAssocID="{B41895CE-9176-4739-BCE3-DADFA8DE4D2C}" presName="parentText" presStyleLbl="node1" presStyleIdx="2" presStyleCnt="3" custScaleY="54139">
        <dgm:presLayoutVars>
          <dgm:chMax val="0"/>
          <dgm:bulletEnabled val="1"/>
        </dgm:presLayoutVars>
      </dgm:prSet>
      <dgm:spPr/>
    </dgm:pt>
  </dgm:ptLst>
  <dgm:cxnLst>
    <dgm:cxn modelId="{958AB622-77F3-490D-9467-CBEEF21820BD}" type="presOf" srcId="{D70E5C6E-EBD4-496E-B436-AE6FE00EC398}" destId="{46914499-50D7-4218-8119-A712B049A908}" srcOrd="0" destOrd="0" presId="urn:microsoft.com/office/officeart/2005/8/layout/vList2"/>
    <dgm:cxn modelId="{DB28C626-2338-4465-8C3A-45EDC6ABBF18}" type="presOf" srcId="{0FE253BC-4FAB-40E2-A8C4-B7B9E744E803}" destId="{3A778A15-9114-4A4F-A028-EA25BF9F85DB}" srcOrd="0" destOrd="0" presId="urn:microsoft.com/office/officeart/2005/8/layout/vList2"/>
    <dgm:cxn modelId="{7E8C2B60-C49D-4FA8-8648-0CD3C6426A92}" srcId="{D70E5C6E-EBD4-496E-B436-AE6FE00EC398}" destId="{B41895CE-9176-4739-BCE3-DADFA8DE4D2C}" srcOrd="2" destOrd="0" parTransId="{5A45DD2C-B4BE-4CF4-8B74-87FC88118852}" sibTransId="{359ECBF0-BB94-4F5F-B8C8-9F7D257E94E7}"/>
    <dgm:cxn modelId="{408DD041-845C-471B-B521-98435CAC9150}" srcId="{D70E5C6E-EBD4-496E-B436-AE6FE00EC398}" destId="{E943615F-CF76-487A-84BD-78BFC847E51C}" srcOrd="0" destOrd="0" parTransId="{5DC17065-AD7A-42B1-83F5-B5B11405430C}" sibTransId="{063F31C1-E8FE-44AA-BC3E-0FD1AB50AD63}"/>
    <dgm:cxn modelId="{877FF9C7-7261-4363-A23E-A49720B7019F}" type="presOf" srcId="{E943615F-CF76-487A-84BD-78BFC847E51C}" destId="{A91BA511-AC75-4F65-9504-0C695AAE4641}" srcOrd="0" destOrd="0" presId="urn:microsoft.com/office/officeart/2005/8/layout/vList2"/>
    <dgm:cxn modelId="{155217C9-9995-4A60-B7CA-B5BF43E1B1A2}" type="presOf" srcId="{B41895CE-9176-4739-BCE3-DADFA8DE4D2C}" destId="{C0290E36-DEFE-45A6-BC3B-E5718B29A780}" srcOrd="0" destOrd="0" presId="urn:microsoft.com/office/officeart/2005/8/layout/vList2"/>
    <dgm:cxn modelId="{FC164DD7-4F00-45CB-9F49-EFE3CC5C2F42}" srcId="{D70E5C6E-EBD4-496E-B436-AE6FE00EC398}" destId="{0FE253BC-4FAB-40E2-A8C4-B7B9E744E803}" srcOrd="1" destOrd="0" parTransId="{877B3084-4127-474F-9BFA-1FD854C96062}" sibTransId="{97A9BFDC-1E5D-4BBD-98A4-E8CA516D2F0C}"/>
    <dgm:cxn modelId="{37DFD20A-CE9D-496F-9819-222B7D89BAE1}" type="presParOf" srcId="{46914499-50D7-4218-8119-A712B049A908}" destId="{A91BA511-AC75-4F65-9504-0C695AAE4641}" srcOrd="0" destOrd="0" presId="urn:microsoft.com/office/officeart/2005/8/layout/vList2"/>
    <dgm:cxn modelId="{0979D25C-A46A-4A52-B697-A98E1E9FFC15}" type="presParOf" srcId="{46914499-50D7-4218-8119-A712B049A908}" destId="{1973483D-1415-4497-A318-6F95751CE09D}" srcOrd="1" destOrd="0" presId="urn:microsoft.com/office/officeart/2005/8/layout/vList2"/>
    <dgm:cxn modelId="{5E34D0DE-0821-4AE1-B8D8-F1C7D28C80AA}" type="presParOf" srcId="{46914499-50D7-4218-8119-A712B049A908}" destId="{3A778A15-9114-4A4F-A028-EA25BF9F85DB}" srcOrd="2" destOrd="0" presId="urn:microsoft.com/office/officeart/2005/8/layout/vList2"/>
    <dgm:cxn modelId="{D30498F6-488C-487B-90DA-AE28795339BE}" type="presParOf" srcId="{46914499-50D7-4218-8119-A712B049A908}" destId="{3083F55C-D9B4-4822-9A6B-CD97C414EDCC}" srcOrd="3" destOrd="0" presId="urn:microsoft.com/office/officeart/2005/8/layout/vList2"/>
    <dgm:cxn modelId="{BE9EDC36-7DD8-4DF6-8D8D-11A0C9209AA4}" type="presParOf" srcId="{46914499-50D7-4218-8119-A712B049A908}" destId="{C0290E36-DEFE-45A6-BC3B-E5718B29A78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70E5C6E-EBD4-496E-B436-AE6FE00EC398}"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0FE253BC-4FAB-40E2-A8C4-B7B9E744E803}">
      <dgm:prSet custT="1"/>
      <dgm:spPr/>
      <dgm:t>
        <a:bodyPr/>
        <a:lstStyle/>
        <a:p>
          <a:pPr algn="just"/>
          <a:r>
            <a:rPr lang="en-IN" sz="2100" dirty="0">
              <a:solidFill>
                <a:schemeClr val="tx1"/>
              </a:solidFill>
            </a:rPr>
            <a:t>Section 16(2)(a) Registered person shall be </a:t>
          </a:r>
          <a:r>
            <a:rPr lang="en-US" sz="2100" dirty="0">
              <a:solidFill>
                <a:schemeClr val="tx1"/>
              </a:solidFill>
            </a:rPr>
            <a:t>entitled to the credit of ITC if he is in possession of a tax invoice</a:t>
          </a:r>
        </a:p>
      </dgm:t>
    </dgm:pt>
    <dgm:pt modelId="{877B3084-4127-474F-9BFA-1FD854C96062}" type="parTrans" cxnId="{FC164DD7-4F00-45CB-9F49-EFE3CC5C2F42}">
      <dgm:prSet/>
      <dgm:spPr/>
      <dgm:t>
        <a:bodyPr/>
        <a:lstStyle/>
        <a:p>
          <a:endParaRPr lang="en-US">
            <a:solidFill>
              <a:schemeClr val="tx1"/>
            </a:solidFill>
          </a:endParaRPr>
        </a:p>
      </dgm:t>
    </dgm:pt>
    <dgm:pt modelId="{97A9BFDC-1E5D-4BBD-98A4-E8CA516D2F0C}" type="sibTrans" cxnId="{FC164DD7-4F00-45CB-9F49-EFE3CC5C2F42}">
      <dgm:prSet/>
      <dgm:spPr/>
      <dgm:t>
        <a:bodyPr/>
        <a:lstStyle/>
        <a:p>
          <a:endParaRPr lang="en-US">
            <a:solidFill>
              <a:schemeClr val="tx1"/>
            </a:solidFill>
          </a:endParaRPr>
        </a:p>
      </dgm:t>
    </dgm:pt>
    <dgm:pt modelId="{E943615F-CF76-487A-84BD-78BFC847E51C}">
      <dgm:prSet/>
      <dgm:spPr/>
      <dgm:t>
        <a:bodyPr/>
        <a:lstStyle/>
        <a:p>
          <a:pPr algn="just"/>
          <a:r>
            <a:rPr lang="en-US" dirty="0">
              <a:solidFill>
                <a:schemeClr val="tx1"/>
              </a:solidFill>
            </a:rPr>
            <a:t>Section 31. Tax Invoice – A registered person supplying taxable good shall be required to issue tax invoice</a:t>
          </a:r>
        </a:p>
      </dgm:t>
    </dgm:pt>
    <dgm:pt modelId="{063F31C1-E8FE-44AA-BC3E-0FD1AB50AD63}" type="sibTrans" cxnId="{408DD041-845C-471B-B521-98435CAC9150}">
      <dgm:prSet/>
      <dgm:spPr/>
      <dgm:t>
        <a:bodyPr/>
        <a:lstStyle/>
        <a:p>
          <a:endParaRPr lang="en-US">
            <a:solidFill>
              <a:schemeClr val="tx1"/>
            </a:solidFill>
          </a:endParaRPr>
        </a:p>
      </dgm:t>
    </dgm:pt>
    <dgm:pt modelId="{5DC17065-AD7A-42B1-83F5-B5B11405430C}" type="parTrans" cxnId="{408DD041-845C-471B-B521-98435CAC9150}">
      <dgm:prSet/>
      <dgm:spPr/>
      <dgm:t>
        <a:bodyPr/>
        <a:lstStyle/>
        <a:p>
          <a:endParaRPr lang="en-US">
            <a:solidFill>
              <a:schemeClr val="tx1"/>
            </a:solidFill>
          </a:endParaRPr>
        </a:p>
      </dgm:t>
    </dgm:pt>
    <dgm:pt modelId="{B912C14F-50F5-4B9A-8145-7CDD668332A2}">
      <dgm:prSet custT="1"/>
      <dgm:spPr/>
      <dgm:t>
        <a:bodyPr/>
        <a:lstStyle/>
        <a:p>
          <a:pPr algn="just"/>
          <a:r>
            <a:rPr lang="en-US" sz="2100" dirty="0">
              <a:solidFill>
                <a:schemeClr val="tx1"/>
              </a:solidFill>
            </a:rPr>
            <a:t>Check registration status of the supplier from GSTN portal.</a:t>
          </a:r>
          <a:endParaRPr lang="en-IN" sz="2100" dirty="0">
            <a:solidFill>
              <a:schemeClr val="tx1"/>
            </a:solidFill>
          </a:endParaRPr>
        </a:p>
      </dgm:t>
    </dgm:pt>
    <dgm:pt modelId="{554175EB-351D-41D0-A20B-F21CA6380D64}" type="parTrans" cxnId="{AAD74B0B-97DF-454B-9BFE-7E6B26C24E63}">
      <dgm:prSet/>
      <dgm:spPr/>
      <dgm:t>
        <a:bodyPr/>
        <a:lstStyle/>
        <a:p>
          <a:endParaRPr lang="en-IN">
            <a:solidFill>
              <a:schemeClr val="tx1"/>
            </a:solidFill>
          </a:endParaRPr>
        </a:p>
      </dgm:t>
    </dgm:pt>
    <dgm:pt modelId="{EFD382BD-A6E7-470B-9159-D3D64DB62144}" type="sibTrans" cxnId="{AAD74B0B-97DF-454B-9BFE-7E6B26C24E63}">
      <dgm:prSet/>
      <dgm:spPr/>
      <dgm:t>
        <a:bodyPr/>
        <a:lstStyle/>
        <a:p>
          <a:endParaRPr lang="en-IN">
            <a:solidFill>
              <a:schemeClr val="tx1"/>
            </a:solidFill>
          </a:endParaRPr>
        </a:p>
      </dgm:t>
    </dgm:pt>
    <dgm:pt modelId="{46914499-50D7-4218-8119-A712B049A908}" type="pres">
      <dgm:prSet presAssocID="{D70E5C6E-EBD4-496E-B436-AE6FE00EC398}" presName="linear" presStyleCnt="0">
        <dgm:presLayoutVars>
          <dgm:animLvl val="lvl"/>
          <dgm:resizeHandles val="exact"/>
        </dgm:presLayoutVars>
      </dgm:prSet>
      <dgm:spPr/>
    </dgm:pt>
    <dgm:pt modelId="{A91BA511-AC75-4F65-9504-0C695AAE4641}" type="pres">
      <dgm:prSet presAssocID="{E943615F-CF76-487A-84BD-78BFC847E51C}" presName="parentText" presStyleLbl="node1" presStyleIdx="0" presStyleCnt="3" custScaleY="45350">
        <dgm:presLayoutVars>
          <dgm:chMax val="0"/>
          <dgm:bulletEnabled val="1"/>
        </dgm:presLayoutVars>
      </dgm:prSet>
      <dgm:spPr/>
    </dgm:pt>
    <dgm:pt modelId="{1973483D-1415-4497-A318-6F95751CE09D}" type="pres">
      <dgm:prSet presAssocID="{063F31C1-E8FE-44AA-BC3E-0FD1AB50AD63}" presName="spacer" presStyleCnt="0"/>
      <dgm:spPr/>
    </dgm:pt>
    <dgm:pt modelId="{3A778A15-9114-4A4F-A028-EA25BF9F85DB}" type="pres">
      <dgm:prSet presAssocID="{0FE253BC-4FAB-40E2-A8C4-B7B9E744E803}" presName="parentText" presStyleLbl="node1" presStyleIdx="1" presStyleCnt="3" custScaleY="42658" custLinFactNeighborX="173">
        <dgm:presLayoutVars>
          <dgm:chMax val="0"/>
          <dgm:bulletEnabled val="1"/>
        </dgm:presLayoutVars>
      </dgm:prSet>
      <dgm:spPr/>
    </dgm:pt>
    <dgm:pt modelId="{ACCC083D-E8FC-4067-B246-177B91E26E50}" type="pres">
      <dgm:prSet presAssocID="{97A9BFDC-1E5D-4BBD-98A4-E8CA516D2F0C}" presName="spacer" presStyleCnt="0"/>
      <dgm:spPr/>
    </dgm:pt>
    <dgm:pt modelId="{5D04FF63-F450-407F-994E-899C2D844C96}" type="pres">
      <dgm:prSet presAssocID="{B912C14F-50F5-4B9A-8145-7CDD668332A2}" presName="parentText" presStyleLbl="node1" presStyleIdx="2" presStyleCnt="3" custScaleY="37808" custLinFactNeighborY="31888">
        <dgm:presLayoutVars>
          <dgm:chMax val="0"/>
          <dgm:bulletEnabled val="1"/>
        </dgm:presLayoutVars>
      </dgm:prSet>
      <dgm:spPr/>
    </dgm:pt>
  </dgm:ptLst>
  <dgm:cxnLst>
    <dgm:cxn modelId="{AAD74B0B-97DF-454B-9BFE-7E6B26C24E63}" srcId="{D70E5C6E-EBD4-496E-B436-AE6FE00EC398}" destId="{B912C14F-50F5-4B9A-8145-7CDD668332A2}" srcOrd="2" destOrd="0" parTransId="{554175EB-351D-41D0-A20B-F21CA6380D64}" sibTransId="{EFD382BD-A6E7-470B-9159-D3D64DB62144}"/>
    <dgm:cxn modelId="{958AB622-77F3-490D-9467-CBEEF21820BD}" type="presOf" srcId="{D70E5C6E-EBD4-496E-B436-AE6FE00EC398}" destId="{46914499-50D7-4218-8119-A712B049A908}" srcOrd="0" destOrd="0" presId="urn:microsoft.com/office/officeart/2005/8/layout/vList2"/>
    <dgm:cxn modelId="{DB28C626-2338-4465-8C3A-45EDC6ABBF18}" type="presOf" srcId="{0FE253BC-4FAB-40E2-A8C4-B7B9E744E803}" destId="{3A778A15-9114-4A4F-A028-EA25BF9F85DB}" srcOrd="0" destOrd="0" presId="urn:microsoft.com/office/officeart/2005/8/layout/vList2"/>
    <dgm:cxn modelId="{BA7F6F34-3AEE-4845-94A7-18714994D81D}" type="presOf" srcId="{B912C14F-50F5-4B9A-8145-7CDD668332A2}" destId="{5D04FF63-F450-407F-994E-899C2D844C96}" srcOrd="0" destOrd="0" presId="urn:microsoft.com/office/officeart/2005/8/layout/vList2"/>
    <dgm:cxn modelId="{408DD041-845C-471B-B521-98435CAC9150}" srcId="{D70E5C6E-EBD4-496E-B436-AE6FE00EC398}" destId="{E943615F-CF76-487A-84BD-78BFC847E51C}" srcOrd="0" destOrd="0" parTransId="{5DC17065-AD7A-42B1-83F5-B5B11405430C}" sibTransId="{063F31C1-E8FE-44AA-BC3E-0FD1AB50AD63}"/>
    <dgm:cxn modelId="{877FF9C7-7261-4363-A23E-A49720B7019F}" type="presOf" srcId="{E943615F-CF76-487A-84BD-78BFC847E51C}" destId="{A91BA511-AC75-4F65-9504-0C695AAE4641}" srcOrd="0" destOrd="0" presId="urn:microsoft.com/office/officeart/2005/8/layout/vList2"/>
    <dgm:cxn modelId="{FC164DD7-4F00-45CB-9F49-EFE3CC5C2F42}" srcId="{D70E5C6E-EBD4-496E-B436-AE6FE00EC398}" destId="{0FE253BC-4FAB-40E2-A8C4-B7B9E744E803}" srcOrd="1" destOrd="0" parTransId="{877B3084-4127-474F-9BFA-1FD854C96062}" sibTransId="{97A9BFDC-1E5D-4BBD-98A4-E8CA516D2F0C}"/>
    <dgm:cxn modelId="{37DFD20A-CE9D-496F-9819-222B7D89BAE1}" type="presParOf" srcId="{46914499-50D7-4218-8119-A712B049A908}" destId="{A91BA511-AC75-4F65-9504-0C695AAE4641}" srcOrd="0" destOrd="0" presId="urn:microsoft.com/office/officeart/2005/8/layout/vList2"/>
    <dgm:cxn modelId="{0979D25C-A46A-4A52-B697-A98E1E9FFC15}" type="presParOf" srcId="{46914499-50D7-4218-8119-A712B049A908}" destId="{1973483D-1415-4497-A318-6F95751CE09D}" srcOrd="1" destOrd="0" presId="urn:microsoft.com/office/officeart/2005/8/layout/vList2"/>
    <dgm:cxn modelId="{5E34D0DE-0821-4AE1-B8D8-F1C7D28C80AA}" type="presParOf" srcId="{46914499-50D7-4218-8119-A712B049A908}" destId="{3A778A15-9114-4A4F-A028-EA25BF9F85DB}" srcOrd="2" destOrd="0" presId="urn:microsoft.com/office/officeart/2005/8/layout/vList2"/>
    <dgm:cxn modelId="{10AEC7E8-778D-43D4-9903-EC600C065729}" type="presParOf" srcId="{46914499-50D7-4218-8119-A712B049A908}" destId="{ACCC083D-E8FC-4067-B246-177B91E26E50}" srcOrd="3" destOrd="0" presId="urn:microsoft.com/office/officeart/2005/8/layout/vList2"/>
    <dgm:cxn modelId="{C580904C-2BB0-4CBD-875C-242008415DF7}" type="presParOf" srcId="{46914499-50D7-4218-8119-A712B049A908}" destId="{5D04FF63-F450-407F-994E-899C2D844C9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0E5C6E-EBD4-496E-B436-AE6FE00EC398}" type="doc">
      <dgm:prSet loTypeId="urn:microsoft.com/office/officeart/2005/8/layout/vList2" loCatId="list" qsTypeId="urn:microsoft.com/office/officeart/2005/8/quickstyle/simple2" qsCatId="simple" csTypeId="urn:microsoft.com/office/officeart/2005/8/colors/accent5_5" csCatId="accent5" phldr="1"/>
      <dgm:spPr/>
      <dgm:t>
        <a:bodyPr/>
        <a:lstStyle/>
        <a:p>
          <a:endParaRPr lang="en-US"/>
        </a:p>
      </dgm:t>
    </dgm:pt>
    <dgm:pt modelId="{0FE253BC-4FAB-40E2-A8C4-B7B9E744E803}">
      <dgm:prSet custT="1"/>
      <dgm:spPr/>
      <dgm:t>
        <a:bodyPr/>
        <a:lstStyle/>
        <a:p>
          <a:pPr algn="just"/>
          <a:r>
            <a:rPr lang="en-IN" sz="1700" dirty="0">
              <a:solidFill>
                <a:schemeClr val="tx1"/>
              </a:solidFill>
            </a:rPr>
            <a:t>Rule 36(4): Input tax credit claimed by person shall not exceed specified percentage of ITC appearing in GSTR2A.</a:t>
          </a:r>
          <a:endParaRPr lang="en-US" sz="1700" dirty="0">
            <a:solidFill>
              <a:schemeClr val="tx1"/>
            </a:solidFill>
          </a:endParaRPr>
        </a:p>
      </dgm:t>
    </dgm:pt>
    <dgm:pt modelId="{877B3084-4127-474F-9BFA-1FD854C96062}" type="parTrans" cxnId="{FC164DD7-4F00-45CB-9F49-EFE3CC5C2F42}">
      <dgm:prSet/>
      <dgm:spPr/>
      <dgm:t>
        <a:bodyPr/>
        <a:lstStyle/>
        <a:p>
          <a:endParaRPr lang="en-US">
            <a:solidFill>
              <a:schemeClr val="tx1"/>
            </a:solidFill>
          </a:endParaRPr>
        </a:p>
      </dgm:t>
    </dgm:pt>
    <dgm:pt modelId="{97A9BFDC-1E5D-4BBD-98A4-E8CA516D2F0C}" type="sibTrans" cxnId="{FC164DD7-4F00-45CB-9F49-EFE3CC5C2F42}">
      <dgm:prSet/>
      <dgm:spPr/>
      <dgm:t>
        <a:bodyPr/>
        <a:lstStyle/>
        <a:p>
          <a:endParaRPr lang="en-US">
            <a:solidFill>
              <a:schemeClr val="tx1"/>
            </a:solidFill>
          </a:endParaRPr>
        </a:p>
      </dgm:t>
    </dgm:pt>
    <dgm:pt modelId="{E943615F-CF76-487A-84BD-78BFC847E51C}">
      <dgm:prSet custT="1"/>
      <dgm:spPr/>
      <dgm:t>
        <a:bodyPr/>
        <a:lstStyle/>
        <a:p>
          <a:pPr algn="just"/>
          <a:r>
            <a:rPr lang="en-US" sz="1700" dirty="0">
              <a:solidFill>
                <a:schemeClr val="tx1"/>
              </a:solidFill>
            </a:rPr>
            <a:t>Section 16(2). Conditions for taking input tax credit</a:t>
          </a:r>
          <a:endParaRPr lang="en-IN" sz="1700" dirty="0">
            <a:solidFill>
              <a:schemeClr val="tx1"/>
            </a:solidFill>
          </a:endParaRPr>
        </a:p>
      </dgm:t>
    </dgm:pt>
    <dgm:pt modelId="{063F31C1-E8FE-44AA-BC3E-0FD1AB50AD63}" type="sibTrans" cxnId="{408DD041-845C-471B-B521-98435CAC9150}">
      <dgm:prSet/>
      <dgm:spPr/>
      <dgm:t>
        <a:bodyPr/>
        <a:lstStyle/>
        <a:p>
          <a:endParaRPr lang="en-US">
            <a:solidFill>
              <a:schemeClr val="tx1"/>
            </a:solidFill>
          </a:endParaRPr>
        </a:p>
      </dgm:t>
    </dgm:pt>
    <dgm:pt modelId="{5DC17065-AD7A-42B1-83F5-B5B11405430C}" type="parTrans" cxnId="{408DD041-845C-471B-B521-98435CAC9150}">
      <dgm:prSet/>
      <dgm:spPr/>
      <dgm:t>
        <a:bodyPr/>
        <a:lstStyle/>
        <a:p>
          <a:endParaRPr lang="en-US">
            <a:solidFill>
              <a:schemeClr val="tx1"/>
            </a:solidFill>
          </a:endParaRPr>
        </a:p>
      </dgm:t>
    </dgm:pt>
    <dgm:pt modelId="{FC43F6A6-5EFB-43C6-98AD-A430E49CE6D6}">
      <dgm:prSet custT="1"/>
      <dgm:spPr/>
      <dgm:t>
        <a:bodyPr/>
        <a:lstStyle/>
        <a:p>
          <a:pPr algn="just">
            <a:buFont typeface="Verdana" panose="020B0604030504040204" pitchFamily="34" charset="0"/>
            <a:buChar char="-"/>
          </a:pPr>
          <a:r>
            <a:rPr lang="en-IN" sz="1700" dirty="0">
              <a:solidFill>
                <a:schemeClr val="tx1"/>
              </a:solidFill>
            </a:rPr>
            <a:t>Reconcile the party wise ITC claimed in GSTR3B/9 with the ITC appearing in GSTR2A/GSTR9_8A.</a:t>
          </a:r>
          <a:endParaRPr lang="en-IN" sz="1700" b="1" u="sng" dirty="0">
            <a:solidFill>
              <a:schemeClr val="tx1"/>
            </a:solidFill>
          </a:endParaRPr>
        </a:p>
      </dgm:t>
    </dgm:pt>
    <dgm:pt modelId="{E4C1A4A2-6B35-4FB6-892E-0D521CC1BCE1}" type="parTrans" cxnId="{DA0DA337-5339-41E4-80E9-1AEA8C271D9D}">
      <dgm:prSet/>
      <dgm:spPr/>
      <dgm:t>
        <a:bodyPr/>
        <a:lstStyle/>
        <a:p>
          <a:endParaRPr lang="en-IN">
            <a:solidFill>
              <a:schemeClr val="tx1"/>
            </a:solidFill>
          </a:endParaRPr>
        </a:p>
      </dgm:t>
    </dgm:pt>
    <dgm:pt modelId="{E4C9CBA5-1E5F-41EA-B5AD-B338AE852C9C}" type="sibTrans" cxnId="{DA0DA337-5339-41E4-80E9-1AEA8C271D9D}">
      <dgm:prSet/>
      <dgm:spPr/>
      <dgm:t>
        <a:bodyPr/>
        <a:lstStyle/>
        <a:p>
          <a:endParaRPr lang="en-IN">
            <a:solidFill>
              <a:schemeClr val="tx1"/>
            </a:solidFill>
          </a:endParaRPr>
        </a:p>
      </dgm:t>
    </dgm:pt>
    <dgm:pt modelId="{ADA38B82-7127-4CAA-85BF-73C0F91C9A45}">
      <dgm:prSet custT="1"/>
      <dgm:spPr/>
      <dgm:t>
        <a:bodyPr/>
        <a:lstStyle/>
        <a:p>
          <a:pPr algn="just">
            <a:buFont typeface="Verdana" panose="020B0604030504040204" pitchFamily="34" charset="0"/>
            <a:buChar char="-"/>
          </a:pPr>
          <a:r>
            <a:rPr lang="en-IN" sz="1700" dirty="0">
              <a:solidFill>
                <a:schemeClr val="tx1"/>
              </a:solidFill>
            </a:rPr>
            <a:t>Check return filled history of the supplier from GSTN portal.</a:t>
          </a:r>
          <a:endParaRPr lang="en-IN" sz="1700" b="1" u="sng" dirty="0">
            <a:solidFill>
              <a:schemeClr val="tx1"/>
            </a:solidFill>
          </a:endParaRPr>
        </a:p>
      </dgm:t>
    </dgm:pt>
    <dgm:pt modelId="{A35A1FCD-C227-4B9B-9593-FE6A9B663F53}" type="parTrans" cxnId="{EDC2E322-8BD5-42E2-8BC8-F70D7F840EB1}">
      <dgm:prSet/>
      <dgm:spPr/>
      <dgm:t>
        <a:bodyPr/>
        <a:lstStyle/>
        <a:p>
          <a:endParaRPr lang="en-IN">
            <a:solidFill>
              <a:schemeClr val="tx1"/>
            </a:solidFill>
          </a:endParaRPr>
        </a:p>
      </dgm:t>
    </dgm:pt>
    <dgm:pt modelId="{D3731386-F048-4213-A363-6CE8312AA320}" type="sibTrans" cxnId="{EDC2E322-8BD5-42E2-8BC8-F70D7F840EB1}">
      <dgm:prSet/>
      <dgm:spPr/>
      <dgm:t>
        <a:bodyPr/>
        <a:lstStyle/>
        <a:p>
          <a:endParaRPr lang="en-IN">
            <a:solidFill>
              <a:schemeClr val="tx1"/>
            </a:solidFill>
          </a:endParaRPr>
        </a:p>
      </dgm:t>
    </dgm:pt>
    <dgm:pt modelId="{58C64767-5426-4E6E-897F-D8DF7C8A49C0}">
      <dgm:prSet custT="1"/>
      <dgm:spPr/>
      <dgm:t>
        <a:bodyPr/>
        <a:lstStyle/>
        <a:p>
          <a:pPr algn="just"/>
          <a:r>
            <a:rPr lang="en-US" sz="1700" b="1" i="0">
              <a:solidFill>
                <a:schemeClr val="tx1"/>
              </a:solidFill>
            </a:rPr>
            <a:t>Section 16(2)(aa)</a:t>
          </a:r>
          <a:r>
            <a:rPr lang="en-US" sz="1700">
              <a:solidFill>
                <a:schemeClr val="tx1"/>
              </a:solidFill>
            </a:rPr>
            <a:t>. Details of the invoice or debit note has been furnished by the supplier &amp; communicated to the recipient in the manner specified under section 37. </a:t>
          </a:r>
          <a:r>
            <a:rPr lang="en-US" sz="1900" b="1" i="0">
              <a:solidFill>
                <a:schemeClr val="tx1"/>
              </a:solidFill>
            </a:rPr>
            <a:t>(w.e.f. 1.1.2022)</a:t>
          </a:r>
          <a:endParaRPr lang="en-IN" sz="1900" b="1" i="0" dirty="0">
            <a:solidFill>
              <a:schemeClr val="tx1"/>
            </a:solidFill>
          </a:endParaRPr>
        </a:p>
      </dgm:t>
    </dgm:pt>
    <dgm:pt modelId="{F29430D1-18D3-4157-BDB5-4E46C565C3F8}" type="parTrans" cxnId="{DD429E25-0571-4053-A8BF-A64253F19AD4}">
      <dgm:prSet/>
      <dgm:spPr/>
      <dgm:t>
        <a:bodyPr/>
        <a:lstStyle/>
        <a:p>
          <a:endParaRPr lang="en-IN">
            <a:solidFill>
              <a:schemeClr val="tx1"/>
            </a:solidFill>
          </a:endParaRPr>
        </a:p>
      </dgm:t>
    </dgm:pt>
    <dgm:pt modelId="{45C40FBB-CA11-43A4-BB78-C74C3E1C0303}" type="sibTrans" cxnId="{DD429E25-0571-4053-A8BF-A64253F19AD4}">
      <dgm:prSet/>
      <dgm:spPr/>
      <dgm:t>
        <a:bodyPr/>
        <a:lstStyle/>
        <a:p>
          <a:endParaRPr lang="en-IN">
            <a:solidFill>
              <a:schemeClr val="tx1"/>
            </a:solidFill>
          </a:endParaRPr>
        </a:p>
      </dgm:t>
    </dgm:pt>
    <dgm:pt modelId="{46914499-50D7-4218-8119-A712B049A908}" type="pres">
      <dgm:prSet presAssocID="{D70E5C6E-EBD4-496E-B436-AE6FE00EC398}" presName="linear" presStyleCnt="0">
        <dgm:presLayoutVars>
          <dgm:animLvl val="lvl"/>
          <dgm:resizeHandles val="exact"/>
        </dgm:presLayoutVars>
      </dgm:prSet>
      <dgm:spPr/>
    </dgm:pt>
    <dgm:pt modelId="{A91BA511-AC75-4F65-9504-0C695AAE4641}" type="pres">
      <dgm:prSet presAssocID="{E943615F-CF76-487A-84BD-78BFC847E51C}" presName="parentText" presStyleLbl="node1" presStyleIdx="0" presStyleCnt="5" custScaleY="57938">
        <dgm:presLayoutVars>
          <dgm:chMax val="0"/>
          <dgm:bulletEnabled val="1"/>
        </dgm:presLayoutVars>
      </dgm:prSet>
      <dgm:spPr/>
    </dgm:pt>
    <dgm:pt modelId="{1973483D-1415-4497-A318-6F95751CE09D}" type="pres">
      <dgm:prSet presAssocID="{063F31C1-E8FE-44AA-BC3E-0FD1AB50AD63}" presName="spacer" presStyleCnt="0"/>
      <dgm:spPr/>
    </dgm:pt>
    <dgm:pt modelId="{2A2BF4F2-FE45-4F50-9F3C-13B38DAA4D80}" type="pres">
      <dgm:prSet presAssocID="{58C64767-5426-4E6E-897F-D8DF7C8A49C0}" presName="parentText" presStyleLbl="node1" presStyleIdx="1" presStyleCnt="5">
        <dgm:presLayoutVars>
          <dgm:chMax val="0"/>
          <dgm:bulletEnabled val="1"/>
        </dgm:presLayoutVars>
      </dgm:prSet>
      <dgm:spPr/>
    </dgm:pt>
    <dgm:pt modelId="{D619609C-DB61-4382-87D5-3D7320FF8A96}" type="pres">
      <dgm:prSet presAssocID="{45C40FBB-CA11-43A4-BB78-C74C3E1C0303}" presName="spacer" presStyleCnt="0"/>
      <dgm:spPr/>
    </dgm:pt>
    <dgm:pt modelId="{3A778A15-9114-4A4F-A028-EA25BF9F85DB}" type="pres">
      <dgm:prSet presAssocID="{0FE253BC-4FAB-40E2-A8C4-B7B9E744E803}" presName="parentText" presStyleLbl="node1" presStyleIdx="2" presStyleCnt="5" custScaleY="83504">
        <dgm:presLayoutVars>
          <dgm:chMax val="0"/>
          <dgm:bulletEnabled val="1"/>
        </dgm:presLayoutVars>
      </dgm:prSet>
      <dgm:spPr/>
    </dgm:pt>
    <dgm:pt modelId="{3083F55C-D9B4-4822-9A6B-CD97C414EDCC}" type="pres">
      <dgm:prSet presAssocID="{97A9BFDC-1E5D-4BBD-98A4-E8CA516D2F0C}" presName="spacer" presStyleCnt="0"/>
      <dgm:spPr/>
    </dgm:pt>
    <dgm:pt modelId="{E485DABD-4859-450C-9413-E88388AD555F}" type="pres">
      <dgm:prSet presAssocID="{FC43F6A6-5EFB-43C6-98AD-A430E49CE6D6}" presName="parentText" presStyleLbl="node1" presStyleIdx="3" presStyleCnt="5" custScaleY="83812">
        <dgm:presLayoutVars>
          <dgm:chMax val="0"/>
          <dgm:bulletEnabled val="1"/>
        </dgm:presLayoutVars>
      </dgm:prSet>
      <dgm:spPr/>
    </dgm:pt>
    <dgm:pt modelId="{45D037FC-BCBD-42CC-89B6-A1D80BE77A14}" type="pres">
      <dgm:prSet presAssocID="{E4C9CBA5-1E5F-41EA-B5AD-B338AE852C9C}" presName="spacer" presStyleCnt="0"/>
      <dgm:spPr/>
    </dgm:pt>
    <dgm:pt modelId="{522A7C18-57B2-4C28-8508-FD266213F9EE}" type="pres">
      <dgm:prSet presAssocID="{ADA38B82-7127-4CAA-85BF-73C0F91C9A45}" presName="parentText" presStyleLbl="node1" presStyleIdx="4" presStyleCnt="5" custScaleY="63682">
        <dgm:presLayoutVars>
          <dgm:chMax val="0"/>
          <dgm:bulletEnabled val="1"/>
        </dgm:presLayoutVars>
      </dgm:prSet>
      <dgm:spPr/>
    </dgm:pt>
  </dgm:ptLst>
  <dgm:cxnLst>
    <dgm:cxn modelId="{958AB622-77F3-490D-9467-CBEEF21820BD}" type="presOf" srcId="{D70E5C6E-EBD4-496E-B436-AE6FE00EC398}" destId="{46914499-50D7-4218-8119-A712B049A908}" srcOrd="0" destOrd="0" presId="urn:microsoft.com/office/officeart/2005/8/layout/vList2"/>
    <dgm:cxn modelId="{EDC2E322-8BD5-42E2-8BC8-F70D7F840EB1}" srcId="{D70E5C6E-EBD4-496E-B436-AE6FE00EC398}" destId="{ADA38B82-7127-4CAA-85BF-73C0F91C9A45}" srcOrd="4" destOrd="0" parTransId="{A35A1FCD-C227-4B9B-9593-FE6A9B663F53}" sibTransId="{D3731386-F048-4213-A363-6CE8312AA320}"/>
    <dgm:cxn modelId="{DD429E25-0571-4053-A8BF-A64253F19AD4}" srcId="{D70E5C6E-EBD4-496E-B436-AE6FE00EC398}" destId="{58C64767-5426-4E6E-897F-D8DF7C8A49C0}" srcOrd="1" destOrd="0" parTransId="{F29430D1-18D3-4157-BDB5-4E46C565C3F8}" sibTransId="{45C40FBB-CA11-43A4-BB78-C74C3E1C0303}"/>
    <dgm:cxn modelId="{DB28C626-2338-4465-8C3A-45EDC6ABBF18}" type="presOf" srcId="{0FE253BC-4FAB-40E2-A8C4-B7B9E744E803}" destId="{3A778A15-9114-4A4F-A028-EA25BF9F85DB}" srcOrd="0" destOrd="0" presId="urn:microsoft.com/office/officeart/2005/8/layout/vList2"/>
    <dgm:cxn modelId="{DA0DA337-5339-41E4-80E9-1AEA8C271D9D}" srcId="{D70E5C6E-EBD4-496E-B436-AE6FE00EC398}" destId="{FC43F6A6-5EFB-43C6-98AD-A430E49CE6D6}" srcOrd="3" destOrd="0" parTransId="{E4C1A4A2-6B35-4FB6-892E-0D521CC1BCE1}" sibTransId="{E4C9CBA5-1E5F-41EA-B5AD-B338AE852C9C}"/>
    <dgm:cxn modelId="{408DD041-845C-471B-B521-98435CAC9150}" srcId="{D70E5C6E-EBD4-496E-B436-AE6FE00EC398}" destId="{E943615F-CF76-487A-84BD-78BFC847E51C}" srcOrd="0" destOrd="0" parTransId="{5DC17065-AD7A-42B1-83F5-B5B11405430C}" sibTransId="{063F31C1-E8FE-44AA-BC3E-0FD1AB50AD63}"/>
    <dgm:cxn modelId="{E050FE83-3AE5-4467-B2D0-2C6561E4237C}" type="presOf" srcId="{ADA38B82-7127-4CAA-85BF-73C0F91C9A45}" destId="{522A7C18-57B2-4C28-8508-FD266213F9EE}" srcOrd="0" destOrd="0" presId="urn:microsoft.com/office/officeart/2005/8/layout/vList2"/>
    <dgm:cxn modelId="{877FF9C7-7261-4363-A23E-A49720B7019F}" type="presOf" srcId="{E943615F-CF76-487A-84BD-78BFC847E51C}" destId="{A91BA511-AC75-4F65-9504-0C695AAE4641}" srcOrd="0" destOrd="0" presId="urn:microsoft.com/office/officeart/2005/8/layout/vList2"/>
    <dgm:cxn modelId="{3777DDD3-575C-4339-A40B-A187681F3027}" type="presOf" srcId="{FC43F6A6-5EFB-43C6-98AD-A430E49CE6D6}" destId="{E485DABD-4859-450C-9413-E88388AD555F}" srcOrd="0" destOrd="0" presId="urn:microsoft.com/office/officeart/2005/8/layout/vList2"/>
    <dgm:cxn modelId="{FC164DD7-4F00-45CB-9F49-EFE3CC5C2F42}" srcId="{D70E5C6E-EBD4-496E-B436-AE6FE00EC398}" destId="{0FE253BC-4FAB-40E2-A8C4-B7B9E744E803}" srcOrd="2" destOrd="0" parTransId="{877B3084-4127-474F-9BFA-1FD854C96062}" sibTransId="{97A9BFDC-1E5D-4BBD-98A4-E8CA516D2F0C}"/>
    <dgm:cxn modelId="{16A2E5E3-A4E7-4A85-ABA5-2091BBE45F58}" type="presOf" srcId="{58C64767-5426-4E6E-897F-D8DF7C8A49C0}" destId="{2A2BF4F2-FE45-4F50-9F3C-13B38DAA4D80}" srcOrd="0" destOrd="0" presId="urn:microsoft.com/office/officeart/2005/8/layout/vList2"/>
    <dgm:cxn modelId="{37DFD20A-CE9D-496F-9819-222B7D89BAE1}" type="presParOf" srcId="{46914499-50D7-4218-8119-A712B049A908}" destId="{A91BA511-AC75-4F65-9504-0C695AAE4641}" srcOrd="0" destOrd="0" presId="urn:microsoft.com/office/officeart/2005/8/layout/vList2"/>
    <dgm:cxn modelId="{0979D25C-A46A-4A52-B697-A98E1E9FFC15}" type="presParOf" srcId="{46914499-50D7-4218-8119-A712B049A908}" destId="{1973483D-1415-4497-A318-6F95751CE09D}" srcOrd="1" destOrd="0" presId="urn:microsoft.com/office/officeart/2005/8/layout/vList2"/>
    <dgm:cxn modelId="{27D76CB2-954A-433A-89DB-3CCFA5424F24}" type="presParOf" srcId="{46914499-50D7-4218-8119-A712B049A908}" destId="{2A2BF4F2-FE45-4F50-9F3C-13B38DAA4D80}" srcOrd="2" destOrd="0" presId="urn:microsoft.com/office/officeart/2005/8/layout/vList2"/>
    <dgm:cxn modelId="{DA00FEF4-8C86-4A69-8AEA-4ED69CD1AAFC}" type="presParOf" srcId="{46914499-50D7-4218-8119-A712B049A908}" destId="{D619609C-DB61-4382-87D5-3D7320FF8A96}" srcOrd="3" destOrd="0" presId="urn:microsoft.com/office/officeart/2005/8/layout/vList2"/>
    <dgm:cxn modelId="{5E34D0DE-0821-4AE1-B8D8-F1C7D28C80AA}" type="presParOf" srcId="{46914499-50D7-4218-8119-A712B049A908}" destId="{3A778A15-9114-4A4F-A028-EA25BF9F85DB}" srcOrd="4" destOrd="0" presId="urn:microsoft.com/office/officeart/2005/8/layout/vList2"/>
    <dgm:cxn modelId="{D30498F6-488C-487B-90DA-AE28795339BE}" type="presParOf" srcId="{46914499-50D7-4218-8119-A712B049A908}" destId="{3083F55C-D9B4-4822-9A6B-CD97C414EDCC}" srcOrd="5" destOrd="0" presId="urn:microsoft.com/office/officeart/2005/8/layout/vList2"/>
    <dgm:cxn modelId="{3707D433-E1FA-4B36-8C74-8AD11A2CBF3A}" type="presParOf" srcId="{46914499-50D7-4218-8119-A712B049A908}" destId="{E485DABD-4859-450C-9413-E88388AD555F}" srcOrd="6" destOrd="0" presId="urn:microsoft.com/office/officeart/2005/8/layout/vList2"/>
    <dgm:cxn modelId="{1BB17766-9393-412C-9DE0-5036D6D712EB}" type="presParOf" srcId="{46914499-50D7-4218-8119-A712B049A908}" destId="{45D037FC-BCBD-42CC-89B6-A1D80BE77A14}" srcOrd="7" destOrd="0" presId="urn:microsoft.com/office/officeart/2005/8/layout/vList2"/>
    <dgm:cxn modelId="{95071E8E-1DE8-428E-ADF1-017004E4249F}" type="presParOf" srcId="{46914499-50D7-4218-8119-A712B049A908}" destId="{522A7C18-57B2-4C28-8508-FD266213F9E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0E5C6E-EBD4-496E-B436-AE6FE00EC398}"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lang="en-US"/>
        </a:p>
      </dgm:t>
    </dgm:pt>
    <dgm:pt modelId="{E943615F-CF76-487A-84BD-78BFC847E51C}">
      <dgm:prSet custT="1"/>
      <dgm:spPr/>
      <dgm:t>
        <a:bodyPr/>
        <a:lstStyle/>
        <a:p>
          <a:pPr algn="just"/>
          <a:r>
            <a:rPr lang="en-IN" sz="2100" dirty="0">
              <a:solidFill>
                <a:schemeClr val="tx1"/>
              </a:solidFill>
            </a:rPr>
            <a:t>Section 16(4). Input tax credit can be claimed up to filing of September return of next financial year or the date of filing of annual return whichever is earlier. </a:t>
          </a:r>
          <a:endParaRPr lang="en-US" sz="2100" dirty="0">
            <a:solidFill>
              <a:schemeClr val="tx1"/>
            </a:solidFill>
          </a:endParaRPr>
        </a:p>
      </dgm:t>
    </dgm:pt>
    <dgm:pt modelId="{063F31C1-E8FE-44AA-BC3E-0FD1AB50AD63}" type="sibTrans" cxnId="{408DD041-845C-471B-B521-98435CAC9150}">
      <dgm:prSet/>
      <dgm:spPr/>
      <dgm:t>
        <a:bodyPr/>
        <a:lstStyle/>
        <a:p>
          <a:endParaRPr lang="en-US">
            <a:solidFill>
              <a:schemeClr val="tx1"/>
            </a:solidFill>
          </a:endParaRPr>
        </a:p>
      </dgm:t>
    </dgm:pt>
    <dgm:pt modelId="{5DC17065-AD7A-42B1-83F5-B5B11405430C}" type="parTrans" cxnId="{408DD041-845C-471B-B521-98435CAC9150}">
      <dgm:prSet/>
      <dgm:spPr/>
      <dgm:t>
        <a:bodyPr/>
        <a:lstStyle/>
        <a:p>
          <a:endParaRPr lang="en-US">
            <a:solidFill>
              <a:schemeClr val="tx1"/>
            </a:solidFill>
          </a:endParaRPr>
        </a:p>
      </dgm:t>
    </dgm:pt>
    <dgm:pt modelId="{39DC3CEA-9601-4809-93FD-F64BDA9D58D2}">
      <dgm:prSet custT="1"/>
      <dgm:spPr/>
      <dgm:t>
        <a:bodyPr/>
        <a:lstStyle/>
        <a:p>
          <a:pPr algn="just"/>
          <a:r>
            <a:rPr lang="en-IN" sz="2100" dirty="0">
              <a:solidFill>
                <a:schemeClr val="tx1"/>
              </a:solidFill>
            </a:rPr>
            <a:t>Rule 36(4). The time limit given in Section 16(4) shall not apply to a claim for reavailing of ITC that had been reversed earlier.</a:t>
          </a:r>
          <a:endParaRPr lang="en-US" sz="2100" dirty="0">
            <a:solidFill>
              <a:schemeClr val="tx1"/>
            </a:solidFill>
          </a:endParaRPr>
        </a:p>
      </dgm:t>
    </dgm:pt>
    <dgm:pt modelId="{511CC62B-BD9D-4A6B-9B07-66B112CBE90D}" type="parTrans" cxnId="{3B846612-8CED-40AB-A2E4-435B58D9C0DD}">
      <dgm:prSet/>
      <dgm:spPr/>
      <dgm:t>
        <a:bodyPr/>
        <a:lstStyle/>
        <a:p>
          <a:endParaRPr lang="en-IN">
            <a:solidFill>
              <a:schemeClr val="tx1"/>
            </a:solidFill>
          </a:endParaRPr>
        </a:p>
      </dgm:t>
    </dgm:pt>
    <dgm:pt modelId="{21BA328B-FDDE-4C98-8FC1-B8D93FFAACBE}" type="sibTrans" cxnId="{3B846612-8CED-40AB-A2E4-435B58D9C0DD}">
      <dgm:prSet/>
      <dgm:spPr/>
      <dgm:t>
        <a:bodyPr/>
        <a:lstStyle/>
        <a:p>
          <a:endParaRPr lang="en-IN">
            <a:solidFill>
              <a:schemeClr val="tx1"/>
            </a:solidFill>
          </a:endParaRPr>
        </a:p>
      </dgm:t>
    </dgm:pt>
    <dgm:pt modelId="{43FB13D9-694B-4736-9ECC-B22A14337EFC}">
      <dgm:prSet custT="1"/>
      <dgm:spPr/>
      <dgm:t>
        <a:bodyPr/>
        <a:lstStyle/>
        <a:p>
          <a:pPr algn="just"/>
          <a:r>
            <a:rPr lang="en-IN" sz="2100" dirty="0">
              <a:solidFill>
                <a:schemeClr val="tx1"/>
              </a:solidFill>
            </a:rPr>
            <a:t>Proviso of Section 16(4). For financial year 2017-18 Input tax credit shall be available up to filing of return of March 2019.</a:t>
          </a:r>
        </a:p>
      </dgm:t>
    </dgm:pt>
    <dgm:pt modelId="{9EB942C8-4603-4D68-BF62-E98C399C1D66}" type="parTrans" cxnId="{781B7E74-A231-4397-AC3C-4CE2E2C73415}">
      <dgm:prSet/>
      <dgm:spPr/>
      <dgm:t>
        <a:bodyPr/>
        <a:lstStyle/>
        <a:p>
          <a:endParaRPr lang="en-IN">
            <a:solidFill>
              <a:schemeClr val="tx1"/>
            </a:solidFill>
          </a:endParaRPr>
        </a:p>
      </dgm:t>
    </dgm:pt>
    <dgm:pt modelId="{7A84943B-E401-4AE5-8088-7EEDD5833113}" type="sibTrans" cxnId="{781B7E74-A231-4397-AC3C-4CE2E2C73415}">
      <dgm:prSet/>
      <dgm:spPr/>
      <dgm:t>
        <a:bodyPr/>
        <a:lstStyle/>
        <a:p>
          <a:endParaRPr lang="en-IN">
            <a:solidFill>
              <a:schemeClr val="tx1"/>
            </a:solidFill>
          </a:endParaRPr>
        </a:p>
      </dgm:t>
    </dgm:pt>
    <dgm:pt modelId="{46914499-50D7-4218-8119-A712B049A908}" type="pres">
      <dgm:prSet presAssocID="{D70E5C6E-EBD4-496E-B436-AE6FE00EC398}" presName="linear" presStyleCnt="0">
        <dgm:presLayoutVars>
          <dgm:animLvl val="lvl"/>
          <dgm:resizeHandles val="exact"/>
        </dgm:presLayoutVars>
      </dgm:prSet>
      <dgm:spPr/>
    </dgm:pt>
    <dgm:pt modelId="{A91BA511-AC75-4F65-9504-0C695AAE4641}" type="pres">
      <dgm:prSet presAssocID="{E943615F-CF76-487A-84BD-78BFC847E51C}" presName="parentText" presStyleLbl="node1" presStyleIdx="0" presStyleCnt="3">
        <dgm:presLayoutVars>
          <dgm:chMax val="0"/>
          <dgm:bulletEnabled val="1"/>
        </dgm:presLayoutVars>
      </dgm:prSet>
      <dgm:spPr/>
    </dgm:pt>
    <dgm:pt modelId="{1973483D-1415-4497-A318-6F95751CE09D}" type="pres">
      <dgm:prSet presAssocID="{063F31C1-E8FE-44AA-BC3E-0FD1AB50AD63}" presName="spacer" presStyleCnt="0"/>
      <dgm:spPr/>
    </dgm:pt>
    <dgm:pt modelId="{515711C7-63E0-41ED-A31B-9C732FE1C856}" type="pres">
      <dgm:prSet presAssocID="{43FB13D9-694B-4736-9ECC-B22A14337EFC}" presName="parentText" presStyleLbl="node1" presStyleIdx="1" presStyleCnt="3">
        <dgm:presLayoutVars>
          <dgm:chMax val="0"/>
          <dgm:bulletEnabled val="1"/>
        </dgm:presLayoutVars>
      </dgm:prSet>
      <dgm:spPr/>
    </dgm:pt>
    <dgm:pt modelId="{8E95D77F-E686-4417-ACF1-DCDC88475A23}" type="pres">
      <dgm:prSet presAssocID="{7A84943B-E401-4AE5-8088-7EEDD5833113}" presName="spacer" presStyleCnt="0"/>
      <dgm:spPr/>
    </dgm:pt>
    <dgm:pt modelId="{F6010805-CD3E-487F-A403-06AEE4C56125}" type="pres">
      <dgm:prSet presAssocID="{39DC3CEA-9601-4809-93FD-F64BDA9D58D2}" presName="parentText" presStyleLbl="node1" presStyleIdx="2" presStyleCnt="3" custLinFactNeighborX="-632" custLinFactNeighborY="68501">
        <dgm:presLayoutVars>
          <dgm:chMax val="0"/>
          <dgm:bulletEnabled val="1"/>
        </dgm:presLayoutVars>
      </dgm:prSet>
      <dgm:spPr/>
    </dgm:pt>
  </dgm:ptLst>
  <dgm:cxnLst>
    <dgm:cxn modelId="{3B846612-8CED-40AB-A2E4-435B58D9C0DD}" srcId="{D70E5C6E-EBD4-496E-B436-AE6FE00EC398}" destId="{39DC3CEA-9601-4809-93FD-F64BDA9D58D2}" srcOrd="2" destOrd="0" parTransId="{511CC62B-BD9D-4A6B-9B07-66B112CBE90D}" sibTransId="{21BA328B-FDDE-4C98-8FC1-B8D93FFAACBE}"/>
    <dgm:cxn modelId="{958AB622-77F3-490D-9467-CBEEF21820BD}" type="presOf" srcId="{D70E5C6E-EBD4-496E-B436-AE6FE00EC398}" destId="{46914499-50D7-4218-8119-A712B049A908}" srcOrd="0" destOrd="0" presId="urn:microsoft.com/office/officeart/2005/8/layout/vList2"/>
    <dgm:cxn modelId="{408DD041-845C-471B-B521-98435CAC9150}" srcId="{D70E5C6E-EBD4-496E-B436-AE6FE00EC398}" destId="{E943615F-CF76-487A-84BD-78BFC847E51C}" srcOrd="0" destOrd="0" parTransId="{5DC17065-AD7A-42B1-83F5-B5B11405430C}" sibTransId="{063F31C1-E8FE-44AA-BC3E-0FD1AB50AD63}"/>
    <dgm:cxn modelId="{781B7E74-A231-4397-AC3C-4CE2E2C73415}" srcId="{D70E5C6E-EBD4-496E-B436-AE6FE00EC398}" destId="{43FB13D9-694B-4736-9ECC-B22A14337EFC}" srcOrd="1" destOrd="0" parTransId="{9EB942C8-4603-4D68-BF62-E98C399C1D66}" sibTransId="{7A84943B-E401-4AE5-8088-7EEDD5833113}"/>
    <dgm:cxn modelId="{A5ECB855-B45C-4922-AEBB-4A47FFD7DF2F}" type="presOf" srcId="{43FB13D9-694B-4736-9ECC-B22A14337EFC}" destId="{515711C7-63E0-41ED-A31B-9C732FE1C856}" srcOrd="0" destOrd="0" presId="urn:microsoft.com/office/officeart/2005/8/layout/vList2"/>
    <dgm:cxn modelId="{38EF62AE-6B54-45C2-8618-55AE30C7F906}" type="presOf" srcId="{39DC3CEA-9601-4809-93FD-F64BDA9D58D2}" destId="{F6010805-CD3E-487F-A403-06AEE4C56125}" srcOrd="0" destOrd="0" presId="urn:microsoft.com/office/officeart/2005/8/layout/vList2"/>
    <dgm:cxn modelId="{877FF9C7-7261-4363-A23E-A49720B7019F}" type="presOf" srcId="{E943615F-CF76-487A-84BD-78BFC847E51C}" destId="{A91BA511-AC75-4F65-9504-0C695AAE4641}" srcOrd="0" destOrd="0" presId="urn:microsoft.com/office/officeart/2005/8/layout/vList2"/>
    <dgm:cxn modelId="{37DFD20A-CE9D-496F-9819-222B7D89BAE1}" type="presParOf" srcId="{46914499-50D7-4218-8119-A712B049A908}" destId="{A91BA511-AC75-4F65-9504-0C695AAE4641}" srcOrd="0" destOrd="0" presId="urn:microsoft.com/office/officeart/2005/8/layout/vList2"/>
    <dgm:cxn modelId="{0979D25C-A46A-4A52-B697-A98E1E9FFC15}" type="presParOf" srcId="{46914499-50D7-4218-8119-A712B049A908}" destId="{1973483D-1415-4497-A318-6F95751CE09D}" srcOrd="1" destOrd="0" presId="urn:microsoft.com/office/officeart/2005/8/layout/vList2"/>
    <dgm:cxn modelId="{0D3FE0E9-36CA-47ED-A6C6-B0875715F118}" type="presParOf" srcId="{46914499-50D7-4218-8119-A712B049A908}" destId="{515711C7-63E0-41ED-A31B-9C732FE1C856}" srcOrd="2" destOrd="0" presId="urn:microsoft.com/office/officeart/2005/8/layout/vList2"/>
    <dgm:cxn modelId="{1DB25848-B6E0-4C9E-A44B-ACD59701567B}" type="presParOf" srcId="{46914499-50D7-4218-8119-A712B049A908}" destId="{8E95D77F-E686-4417-ACF1-DCDC88475A23}" srcOrd="3" destOrd="0" presId="urn:microsoft.com/office/officeart/2005/8/layout/vList2"/>
    <dgm:cxn modelId="{2B526BEA-5B2D-4F0F-8BB0-B9EEE615575A}" type="presParOf" srcId="{46914499-50D7-4218-8119-A712B049A908}" destId="{F6010805-CD3E-487F-A403-06AEE4C5612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B3CFB-181C-4023-B79F-7DE53103CFCD}">
      <dsp:nvSpPr>
        <dsp:cNvPr id="0" name=""/>
        <dsp:cNvSpPr/>
      </dsp:nvSpPr>
      <dsp:spPr>
        <a:xfrm>
          <a:off x="7728775" y="1609735"/>
          <a:ext cx="4181411" cy="41813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1C62D-11F3-4B30-9E56-6A4B4AAF57F4}">
      <dsp:nvSpPr>
        <dsp:cNvPr id="0" name=""/>
        <dsp:cNvSpPr/>
      </dsp:nvSpPr>
      <dsp:spPr>
        <a:xfrm>
          <a:off x="7868093" y="1749138"/>
          <a:ext cx="3901845" cy="390254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just" defTabSz="1066800">
            <a:lnSpc>
              <a:spcPct val="90000"/>
            </a:lnSpc>
            <a:spcBef>
              <a:spcPct val="0"/>
            </a:spcBef>
            <a:spcAft>
              <a:spcPct val="35000"/>
            </a:spcAft>
            <a:buNone/>
          </a:pPr>
          <a:r>
            <a:rPr lang="en-US" sz="1900" b="1" kern="1200">
              <a:latin typeface="Calibri" panose="020F0502020204030204"/>
              <a:ea typeface="+mn-ea"/>
              <a:cs typeface="+mn-cs"/>
            </a:rPr>
            <a:t>Sec 41 (1)</a:t>
          </a:r>
          <a:r>
            <a:rPr lang="en-US" sz="1900" b="0" kern="1200">
              <a:latin typeface="Calibri" panose="020F0502020204030204"/>
              <a:ea typeface="+mn-ea"/>
              <a:cs typeface="+mn-cs"/>
            </a:rPr>
            <a:t> Every registered person shall, subject to such conditions and restrictions as may be prescribed, be entitled to take the credit of eligible input tax, as self-assessed, in his return and </a:t>
          </a:r>
          <a:r>
            <a:rPr lang="en-US" sz="1900" b="0" kern="1200">
              <a:solidFill>
                <a:srgbClr val="FF0000"/>
              </a:solidFill>
              <a:latin typeface="Calibri" panose="020F0502020204030204"/>
              <a:ea typeface="+mn-ea"/>
              <a:cs typeface="+mn-cs"/>
            </a:rPr>
            <a:t>such amount shall be credited on a provisional basis to his electronic credit ledger</a:t>
          </a:r>
          <a:endParaRPr lang="en-IN" sz="1900" b="0" kern="1200" dirty="0">
            <a:solidFill>
              <a:srgbClr val="FF0000"/>
            </a:solidFill>
            <a:latin typeface="Calibri" panose="020F0502020204030204"/>
            <a:ea typeface="+mn-ea"/>
            <a:cs typeface="+mn-cs"/>
          </a:endParaRPr>
        </a:p>
      </dsp:txBody>
      <dsp:txXfrm>
        <a:off x="8426296" y="2306749"/>
        <a:ext cx="2787297" cy="2787322"/>
      </dsp:txXfrm>
    </dsp:sp>
    <dsp:sp modelId="{EB1F90FF-F971-4CFF-B820-E2DF373ED4C9}">
      <dsp:nvSpPr>
        <dsp:cNvPr id="0" name=""/>
        <dsp:cNvSpPr/>
      </dsp:nvSpPr>
      <dsp:spPr>
        <a:xfrm rot="2700000">
          <a:off x="3408440" y="1609269"/>
          <a:ext cx="4181549" cy="418154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C28B4-C00E-4CCC-830C-FA54FE25478C}">
      <dsp:nvSpPr>
        <dsp:cNvPr id="0" name=""/>
        <dsp:cNvSpPr/>
      </dsp:nvSpPr>
      <dsp:spPr>
        <a:xfrm>
          <a:off x="3548292" y="1749138"/>
          <a:ext cx="3901845" cy="390254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just" defTabSz="844550">
            <a:lnSpc>
              <a:spcPct val="90000"/>
            </a:lnSpc>
            <a:spcBef>
              <a:spcPct val="0"/>
            </a:spcBef>
            <a:spcAft>
              <a:spcPct val="35000"/>
            </a:spcAft>
            <a:buNone/>
          </a:pPr>
          <a:r>
            <a:rPr lang="en-US" sz="1900" b="1" kern="1200" noProof="1"/>
            <a:t>Sec 41 (1)</a:t>
          </a:r>
          <a:r>
            <a:rPr lang="en-US" sz="1900" b="0" kern="1200" noProof="1"/>
            <a:t> Every registered person shall, subject to such conditions and restrictions as may be prescribed, be entitled to avail the credit of eligible input tax, as self-assessed, in his return and such amount shall be credited to his electronic credit ledger.</a:t>
          </a:r>
          <a:endParaRPr lang="en-IN" sz="1900" b="0" kern="1200"/>
        </a:p>
      </dsp:txBody>
      <dsp:txXfrm>
        <a:off x="4105566" y="2306749"/>
        <a:ext cx="2787297" cy="278732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D163E-1B45-4CD8-8035-4D0829163447}">
      <dsp:nvSpPr>
        <dsp:cNvPr id="0" name=""/>
        <dsp:cNvSpPr/>
      </dsp:nvSpPr>
      <dsp:spPr>
        <a:xfrm>
          <a:off x="0" y="2438"/>
          <a:ext cx="5141912" cy="781638"/>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US" sz="1700" kern="1200" dirty="0">
              <a:solidFill>
                <a:schemeClr val="tx1"/>
              </a:solidFill>
            </a:rPr>
            <a:t>Section 16(2). Conditions for taking input tax credit</a:t>
          </a:r>
        </a:p>
      </dsp:txBody>
      <dsp:txXfrm>
        <a:off x="38156" y="40594"/>
        <a:ext cx="5065600" cy="705326"/>
      </dsp:txXfrm>
    </dsp:sp>
    <dsp:sp modelId="{247B038C-5663-4747-A069-DC31072CD0DC}">
      <dsp:nvSpPr>
        <dsp:cNvPr id="0" name=""/>
        <dsp:cNvSpPr/>
      </dsp:nvSpPr>
      <dsp:spPr>
        <a:xfrm>
          <a:off x="0" y="910796"/>
          <a:ext cx="5141912" cy="1209780"/>
        </a:xfrm>
        <a:prstGeom prst="roundRect">
          <a:avLst/>
        </a:prstGeom>
        <a:solidFill>
          <a:schemeClr val="accent5">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US" sz="1700" kern="1200">
              <a:solidFill>
                <a:schemeClr val="tx1"/>
              </a:solidFill>
            </a:rPr>
            <a:t>Section 16(2)(aa). Details of the invoice or debit note has been furnished by the supplier &amp; communicated to the recipient in the manner specified under section 37. </a:t>
          </a:r>
          <a:r>
            <a:rPr lang="en-US" sz="1700" b="1" u="sng" kern="1200">
              <a:solidFill>
                <a:schemeClr val="tx1"/>
              </a:solidFill>
            </a:rPr>
            <a:t>(w.e.f. 1.1.2022)</a:t>
          </a:r>
          <a:r>
            <a:rPr lang="en-US" sz="1700" kern="1200">
              <a:solidFill>
                <a:schemeClr val="tx1"/>
              </a:solidFill>
            </a:rPr>
            <a:t> </a:t>
          </a:r>
          <a:endParaRPr lang="en-US" sz="1700" kern="1200" dirty="0">
            <a:solidFill>
              <a:schemeClr val="tx1"/>
            </a:solidFill>
          </a:endParaRPr>
        </a:p>
      </dsp:txBody>
      <dsp:txXfrm>
        <a:off x="59057" y="969853"/>
        <a:ext cx="5023798" cy="1091666"/>
      </dsp:txXfrm>
    </dsp:sp>
    <dsp:sp modelId="{A91BA511-AC75-4F65-9504-0C695AAE4641}">
      <dsp:nvSpPr>
        <dsp:cNvPr id="0" name=""/>
        <dsp:cNvSpPr/>
      </dsp:nvSpPr>
      <dsp:spPr>
        <a:xfrm>
          <a:off x="0" y="2247296"/>
          <a:ext cx="5141912" cy="1209780"/>
        </a:xfrm>
        <a:prstGeom prst="round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N" sz="1700" kern="1200" dirty="0">
              <a:solidFill>
                <a:schemeClr val="tx1"/>
              </a:solidFill>
            </a:rPr>
            <a:t>Section 16(4). Input tax credit can be claimed up to filing of September return of next financial year or the date of filing of annual return whichever is earlier. </a:t>
          </a:r>
          <a:endParaRPr lang="en-US" sz="1700" kern="1200" dirty="0">
            <a:solidFill>
              <a:schemeClr val="tx1"/>
            </a:solidFill>
          </a:endParaRPr>
        </a:p>
      </dsp:txBody>
      <dsp:txXfrm>
        <a:off x="59057" y="2306353"/>
        <a:ext cx="5023798" cy="1091666"/>
      </dsp:txXfrm>
    </dsp:sp>
    <dsp:sp modelId="{515711C7-63E0-41ED-A31B-9C732FE1C856}">
      <dsp:nvSpPr>
        <dsp:cNvPr id="0" name=""/>
        <dsp:cNvSpPr/>
      </dsp:nvSpPr>
      <dsp:spPr>
        <a:xfrm>
          <a:off x="0" y="3583796"/>
          <a:ext cx="5141912" cy="1209780"/>
        </a:xfrm>
        <a:prstGeom prst="roundRect">
          <a:avLst/>
        </a:prstGeom>
        <a:solidFill>
          <a:schemeClr val="accent5">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N" sz="1700" kern="1200" dirty="0">
              <a:solidFill>
                <a:schemeClr val="tx1"/>
              </a:solidFill>
            </a:rPr>
            <a:t>Proviso of Section 16(4). For financial year 2017-18 Input tax credit shall be available up to filing of return of March 2019.</a:t>
          </a:r>
        </a:p>
      </dsp:txBody>
      <dsp:txXfrm>
        <a:off x="59057" y="3642853"/>
        <a:ext cx="5023798" cy="1091666"/>
      </dsp:txXfrm>
    </dsp:sp>
    <dsp:sp modelId="{F6010805-CD3E-487F-A403-06AEE4C56125}">
      <dsp:nvSpPr>
        <dsp:cNvPr id="0" name=""/>
        <dsp:cNvSpPr/>
      </dsp:nvSpPr>
      <dsp:spPr>
        <a:xfrm>
          <a:off x="0" y="4922734"/>
          <a:ext cx="5141912" cy="1209780"/>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N" sz="1700" kern="1200" dirty="0">
              <a:solidFill>
                <a:schemeClr val="tx1"/>
              </a:solidFill>
            </a:rPr>
            <a:t>Rule 37(4). The time limit given in Section 16(4) shall not apply to a claim for reavailing of ITC that had been reversed earlier.</a:t>
          </a:r>
          <a:endParaRPr lang="en-US" sz="1700" kern="1200" dirty="0">
            <a:solidFill>
              <a:schemeClr val="tx1"/>
            </a:solidFill>
          </a:endParaRPr>
        </a:p>
      </dsp:txBody>
      <dsp:txXfrm>
        <a:off x="59057" y="4981791"/>
        <a:ext cx="5023798" cy="10916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511-AC75-4F65-9504-0C695AAE4641}">
      <dsp:nvSpPr>
        <dsp:cNvPr id="0" name=""/>
        <dsp:cNvSpPr/>
      </dsp:nvSpPr>
      <dsp:spPr>
        <a:xfrm>
          <a:off x="0" y="47859"/>
          <a:ext cx="5141912" cy="856170"/>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N" sz="1700" kern="1200" dirty="0">
              <a:solidFill>
                <a:schemeClr val="tx1"/>
              </a:solidFill>
            </a:rPr>
            <a:t>Section 20. Manner of distribution of credit by Input Service Distributor.</a:t>
          </a:r>
          <a:endParaRPr lang="en-US" sz="1700" kern="1200" dirty="0">
            <a:solidFill>
              <a:schemeClr val="tx1"/>
            </a:solidFill>
          </a:endParaRPr>
        </a:p>
      </dsp:txBody>
      <dsp:txXfrm>
        <a:off x="41795" y="89654"/>
        <a:ext cx="5058322" cy="772580"/>
      </dsp:txXfrm>
    </dsp:sp>
    <dsp:sp modelId="{69C8C119-86B1-4D69-AF6E-AF3D4126388D}">
      <dsp:nvSpPr>
        <dsp:cNvPr id="0" name=""/>
        <dsp:cNvSpPr/>
      </dsp:nvSpPr>
      <dsp:spPr>
        <a:xfrm>
          <a:off x="0" y="961630"/>
          <a:ext cx="5141912" cy="805837"/>
        </a:xfrm>
        <a:prstGeom prst="roundRect">
          <a:avLst/>
        </a:prstGeom>
        <a:solidFill>
          <a:schemeClr val="accent5">
            <a:alpha val="90000"/>
            <a:hueOff val="0"/>
            <a:satOff val="0"/>
            <a:lumOff val="0"/>
            <a:alphaOff val="-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N" sz="1700" kern="1200" dirty="0">
              <a:solidFill>
                <a:schemeClr val="tx1"/>
              </a:solidFill>
            </a:rPr>
            <a:t>Section 21. Manner of recovery of credit distributed in excess.</a:t>
          </a:r>
          <a:endParaRPr lang="en-US" sz="1700" kern="1200" dirty="0">
            <a:solidFill>
              <a:schemeClr val="tx1"/>
            </a:solidFill>
          </a:endParaRPr>
        </a:p>
      </dsp:txBody>
      <dsp:txXfrm>
        <a:off x="39338" y="1000968"/>
        <a:ext cx="5063236" cy="727161"/>
      </dsp:txXfrm>
    </dsp:sp>
    <dsp:sp modelId="{515711C7-63E0-41ED-A31B-9C732FE1C856}">
      <dsp:nvSpPr>
        <dsp:cNvPr id="0" name=""/>
        <dsp:cNvSpPr/>
      </dsp:nvSpPr>
      <dsp:spPr>
        <a:xfrm>
          <a:off x="0" y="1825067"/>
          <a:ext cx="5141912" cy="805837"/>
        </a:xfrm>
        <a:prstGeom prst="roundRect">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N" sz="1700" kern="1200" dirty="0">
              <a:solidFill>
                <a:schemeClr val="tx1"/>
              </a:solidFill>
            </a:rPr>
            <a:t>Rule 39. Procedure for distribution of input tax credit by Input Service Distributor.</a:t>
          </a:r>
        </a:p>
      </dsp:txBody>
      <dsp:txXfrm>
        <a:off x="39338" y="1864405"/>
        <a:ext cx="5063236" cy="727161"/>
      </dsp:txXfrm>
    </dsp:sp>
    <dsp:sp modelId="{B766CCDD-57D7-4D45-87B8-D5D1F51A0E09}">
      <dsp:nvSpPr>
        <dsp:cNvPr id="0" name=""/>
        <dsp:cNvSpPr/>
      </dsp:nvSpPr>
      <dsp:spPr>
        <a:xfrm>
          <a:off x="0" y="2688505"/>
          <a:ext cx="5141912" cy="805837"/>
        </a:xfrm>
        <a:prstGeom prst="round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N" sz="1700" kern="1200" dirty="0">
              <a:solidFill>
                <a:schemeClr val="tx1"/>
              </a:solidFill>
            </a:rPr>
            <a:t>Rule 54(1). Tax invoice by Input Service Distributor.</a:t>
          </a:r>
        </a:p>
      </dsp:txBody>
      <dsp:txXfrm>
        <a:off x="39338" y="2727843"/>
        <a:ext cx="5063236" cy="727161"/>
      </dsp:txXfrm>
    </dsp:sp>
    <dsp:sp modelId="{E3557941-FD93-4E5E-B993-4EB4A862C96C}">
      <dsp:nvSpPr>
        <dsp:cNvPr id="0" name=""/>
        <dsp:cNvSpPr/>
      </dsp:nvSpPr>
      <dsp:spPr>
        <a:xfrm>
          <a:off x="0" y="3551942"/>
          <a:ext cx="5141912" cy="805837"/>
        </a:xfrm>
        <a:prstGeom prst="roundRect">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N" sz="1700" kern="1200" dirty="0">
              <a:solidFill>
                <a:schemeClr val="tx1"/>
              </a:solidFill>
            </a:rPr>
            <a:t>Rule 65. Form and manner of submission of return by an Input Service Distributor. (GSTR-6)</a:t>
          </a:r>
        </a:p>
      </dsp:txBody>
      <dsp:txXfrm>
        <a:off x="39338" y="3591280"/>
        <a:ext cx="5063236" cy="727161"/>
      </dsp:txXfrm>
    </dsp:sp>
    <dsp:sp modelId="{7C09EC21-7103-47A7-B210-BE1D7D52B011}">
      <dsp:nvSpPr>
        <dsp:cNvPr id="0" name=""/>
        <dsp:cNvSpPr/>
      </dsp:nvSpPr>
      <dsp:spPr>
        <a:xfrm>
          <a:off x="0" y="4415380"/>
          <a:ext cx="5141912" cy="805837"/>
        </a:xfrm>
        <a:prstGeom prst="roundRect">
          <a:avLst/>
        </a:prstGeom>
        <a:solidFill>
          <a:schemeClr val="accent5">
            <a:alpha val="90000"/>
            <a:hueOff val="0"/>
            <a:satOff val="0"/>
            <a:lumOff val="0"/>
            <a:alphaOff val="-3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Font typeface="Verdana" panose="020B0604030504040204" pitchFamily="34" charset="0"/>
            <a:buNone/>
          </a:pPr>
          <a:r>
            <a:rPr lang="en-IN" sz="2000" kern="1200" dirty="0">
              <a:solidFill>
                <a:schemeClr val="tx1"/>
              </a:solidFill>
            </a:rPr>
            <a:t>Reconcile claim made under GSTR9_6E and GSTR3B_4(A)(4).</a:t>
          </a:r>
        </a:p>
      </dsp:txBody>
      <dsp:txXfrm>
        <a:off x="39338" y="4454718"/>
        <a:ext cx="5063236" cy="727161"/>
      </dsp:txXfrm>
    </dsp:sp>
    <dsp:sp modelId="{79F4BF41-FC64-4186-B04D-46EABD1B77EF}">
      <dsp:nvSpPr>
        <dsp:cNvPr id="0" name=""/>
        <dsp:cNvSpPr/>
      </dsp:nvSpPr>
      <dsp:spPr>
        <a:xfrm>
          <a:off x="0" y="5278817"/>
          <a:ext cx="5141912" cy="805837"/>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Font typeface="Verdana" panose="020B0604030504040204" pitchFamily="34" charset="0"/>
            <a:buNone/>
          </a:pPr>
          <a:r>
            <a:rPr lang="en-IN" sz="2000" kern="1200" dirty="0">
              <a:solidFill>
                <a:schemeClr val="tx1"/>
              </a:solidFill>
            </a:rPr>
            <a:t>Auditor must insure that tax declared under GSTR9_6G is less than or equal to GSTR 2A_ISD.</a:t>
          </a:r>
        </a:p>
      </dsp:txBody>
      <dsp:txXfrm>
        <a:off x="39338" y="5318155"/>
        <a:ext cx="5063236" cy="7271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511-AC75-4F65-9504-0C695AAE4641}">
      <dsp:nvSpPr>
        <dsp:cNvPr id="0" name=""/>
        <dsp:cNvSpPr/>
      </dsp:nvSpPr>
      <dsp:spPr>
        <a:xfrm>
          <a:off x="0" y="640078"/>
          <a:ext cx="5141912" cy="599315"/>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N" sz="1700" kern="1200" dirty="0">
              <a:solidFill>
                <a:schemeClr val="tx1"/>
              </a:solidFill>
            </a:rPr>
            <a:t>Section 9(3). Notified supplies of Goods and Services.</a:t>
          </a:r>
          <a:endParaRPr lang="en-US" sz="1700" kern="1200" dirty="0">
            <a:solidFill>
              <a:schemeClr val="tx1"/>
            </a:solidFill>
          </a:endParaRPr>
        </a:p>
      </dsp:txBody>
      <dsp:txXfrm>
        <a:off x="29256" y="669334"/>
        <a:ext cx="5083400" cy="540803"/>
      </dsp:txXfrm>
    </dsp:sp>
    <dsp:sp modelId="{57CCF401-2F4D-4C52-8F9D-24F6DB992752}">
      <dsp:nvSpPr>
        <dsp:cNvPr id="0" name=""/>
        <dsp:cNvSpPr/>
      </dsp:nvSpPr>
      <dsp:spPr>
        <a:xfrm>
          <a:off x="0" y="1423713"/>
          <a:ext cx="5141912" cy="691447"/>
        </a:xfrm>
        <a:prstGeom prst="roundRect">
          <a:avLst/>
        </a:prstGeom>
        <a:solidFill>
          <a:schemeClr val="accent5">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N" sz="1700" kern="1200">
              <a:solidFill>
                <a:schemeClr val="tx1"/>
              </a:solidFill>
            </a:rPr>
            <a:t>Section 9(4). Supplies received from unregistered persons </a:t>
          </a:r>
          <a:r>
            <a:rPr lang="en-IN" sz="1700" b="1" kern="1200">
              <a:solidFill>
                <a:schemeClr val="tx1"/>
              </a:solidFill>
            </a:rPr>
            <a:t>(Exempted from w.e.f. 13.10.2017)</a:t>
          </a:r>
          <a:endParaRPr lang="en-IN" sz="1700" b="1" kern="1200" dirty="0">
            <a:solidFill>
              <a:schemeClr val="tx1"/>
            </a:solidFill>
          </a:endParaRPr>
        </a:p>
      </dsp:txBody>
      <dsp:txXfrm>
        <a:off x="33754" y="1457467"/>
        <a:ext cx="5074404" cy="623939"/>
      </dsp:txXfrm>
    </dsp:sp>
    <dsp:sp modelId="{D770B8A7-4608-483E-818C-FAC6DDACA5E7}">
      <dsp:nvSpPr>
        <dsp:cNvPr id="0" name=""/>
        <dsp:cNvSpPr/>
      </dsp:nvSpPr>
      <dsp:spPr>
        <a:xfrm>
          <a:off x="0" y="2299481"/>
          <a:ext cx="5141912" cy="615333"/>
        </a:xfrm>
        <a:prstGeom prst="round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N" sz="1700" kern="1200" dirty="0">
              <a:solidFill>
                <a:schemeClr val="tx1"/>
              </a:solidFill>
            </a:rPr>
            <a:t>Section 5. Levy and collection of tax on Import of Service	</a:t>
          </a:r>
        </a:p>
      </dsp:txBody>
      <dsp:txXfrm>
        <a:off x="30038" y="2329519"/>
        <a:ext cx="5081836" cy="555257"/>
      </dsp:txXfrm>
    </dsp:sp>
    <dsp:sp modelId="{5DD7C2CA-DF65-44A5-B8C3-DF274126CF33}">
      <dsp:nvSpPr>
        <dsp:cNvPr id="0" name=""/>
        <dsp:cNvSpPr/>
      </dsp:nvSpPr>
      <dsp:spPr>
        <a:xfrm>
          <a:off x="0" y="3099135"/>
          <a:ext cx="5141912" cy="600801"/>
        </a:xfrm>
        <a:prstGeom prst="roundRect">
          <a:avLst/>
        </a:prstGeom>
        <a:solidFill>
          <a:schemeClr val="accent5">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N" sz="1700" kern="1200" dirty="0">
              <a:solidFill>
                <a:schemeClr val="tx1"/>
              </a:solidFill>
            </a:rPr>
            <a:t>Section 38(2). Furnishing details of Inward supplies</a:t>
          </a:r>
        </a:p>
      </dsp:txBody>
      <dsp:txXfrm>
        <a:off x="29329" y="3128464"/>
        <a:ext cx="5083254" cy="542143"/>
      </dsp:txXfrm>
    </dsp:sp>
    <dsp:sp modelId="{9F730E88-C188-4166-A445-B6CCE95A4A31}">
      <dsp:nvSpPr>
        <dsp:cNvPr id="0" name=""/>
        <dsp:cNvSpPr/>
      </dsp:nvSpPr>
      <dsp:spPr>
        <a:xfrm>
          <a:off x="0" y="3884256"/>
          <a:ext cx="5141912" cy="882960"/>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Font typeface="Verdana" panose="020B0604030504040204" pitchFamily="34" charset="0"/>
            <a:buNone/>
          </a:pPr>
          <a:r>
            <a:rPr lang="en-IN" sz="1700" kern="1200" dirty="0">
              <a:solidFill>
                <a:schemeClr val="tx1"/>
              </a:solidFill>
            </a:rPr>
            <a:t>Insure that tax declared under GSTR9_4G is greater than or equal to ITC claimed in GSTR9_6CDF.</a:t>
          </a:r>
        </a:p>
      </dsp:txBody>
      <dsp:txXfrm>
        <a:off x="43103" y="3927359"/>
        <a:ext cx="5055706" cy="796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B3CFB-181C-4023-B79F-7DE53103CFCD}">
      <dsp:nvSpPr>
        <dsp:cNvPr id="0" name=""/>
        <dsp:cNvSpPr/>
      </dsp:nvSpPr>
      <dsp:spPr>
        <a:xfrm>
          <a:off x="6995251" y="1399434"/>
          <a:ext cx="5159443" cy="46019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1C62D-11F3-4B30-9E56-6A4B4AAF57F4}">
      <dsp:nvSpPr>
        <dsp:cNvPr id="0" name=""/>
        <dsp:cNvSpPr/>
      </dsp:nvSpPr>
      <dsp:spPr>
        <a:xfrm>
          <a:off x="7114628" y="1560762"/>
          <a:ext cx="4943560" cy="431137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just" defTabSz="1066800">
            <a:lnSpc>
              <a:spcPct val="90000"/>
            </a:lnSpc>
            <a:spcBef>
              <a:spcPct val="0"/>
            </a:spcBef>
            <a:spcAft>
              <a:spcPct val="35000"/>
            </a:spcAft>
            <a:buNone/>
          </a:pPr>
          <a:r>
            <a:rPr lang="en-US" sz="1600" b="1" i="0" kern="1200"/>
            <a:t>Sec 41 (2)</a:t>
          </a:r>
          <a:r>
            <a:rPr lang="en-US" sz="1600" b="0" i="0" kern="1200"/>
            <a:t> The credit of input tax availed by a registered person under sub-section (1) in respect of such supplies of goods or services or both, </a:t>
          </a:r>
          <a:r>
            <a:rPr lang="en-US" sz="1600" b="1" i="0" kern="1200">
              <a:solidFill>
                <a:srgbClr val="FF0000"/>
              </a:solidFill>
            </a:rPr>
            <a:t>the tax payable whereon has not been paid by the supplier, shall be reversed along with applicable interest</a:t>
          </a:r>
          <a:r>
            <a:rPr lang="en-US" sz="1600" b="1" i="0" kern="1200">
              <a:solidFill>
                <a:schemeClr val="tx1"/>
              </a:solidFill>
            </a:rPr>
            <a:t>, </a:t>
          </a:r>
          <a:r>
            <a:rPr lang="en-US" sz="1600" b="0" i="0" kern="1200"/>
            <a:t>by the said person in such manner as may be prescribed:</a:t>
          </a:r>
        </a:p>
        <a:p>
          <a:pPr marL="0" lvl="0" indent="0" algn="just" defTabSz="1066800">
            <a:lnSpc>
              <a:spcPct val="90000"/>
            </a:lnSpc>
            <a:spcBef>
              <a:spcPct val="0"/>
            </a:spcBef>
            <a:spcAft>
              <a:spcPct val="35000"/>
            </a:spcAft>
            <a:buNone/>
          </a:pPr>
          <a:r>
            <a:rPr lang="en-US" sz="1600" b="1" i="0" kern="1200">
              <a:solidFill>
                <a:srgbClr val="FF0000"/>
              </a:solidFill>
            </a:rPr>
            <a:t>Provided that where the said supplier makes payment of the tax payable in respect of the aforesaid supplies, the said registered person may re-avail the amount of credit reversed by him in such manner as may be prescribed.</a:t>
          </a:r>
          <a:endParaRPr lang="en-IN" sz="1600" b="1" kern="1200" dirty="0">
            <a:solidFill>
              <a:srgbClr val="FF0000"/>
            </a:solidFill>
            <a:latin typeface="Calibri" panose="020F0502020204030204"/>
            <a:ea typeface="+mn-ea"/>
            <a:cs typeface="+mn-cs"/>
          </a:endParaRPr>
        </a:p>
      </dsp:txBody>
      <dsp:txXfrm>
        <a:off x="7821860" y="2176789"/>
        <a:ext cx="3531450" cy="3079322"/>
      </dsp:txXfrm>
    </dsp:sp>
    <dsp:sp modelId="{EB1F90FF-F971-4CFF-B820-E2DF373ED4C9}">
      <dsp:nvSpPr>
        <dsp:cNvPr id="0" name=""/>
        <dsp:cNvSpPr/>
      </dsp:nvSpPr>
      <dsp:spPr>
        <a:xfrm rot="2700000">
          <a:off x="2518403" y="1609269"/>
          <a:ext cx="4181549" cy="418154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C28B4-C00E-4CCC-830C-FA54FE25478C}">
      <dsp:nvSpPr>
        <dsp:cNvPr id="0" name=""/>
        <dsp:cNvSpPr/>
      </dsp:nvSpPr>
      <dsp:spPr>
        <a:xfrm>
          <a:off x="2646636" y="1749138"/>
          <a:ext cx="3901845" cy="390254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just" defTabSz="711200">
            <a:lnSpc>
              <a:spcPct val="90000"/>
            </a:lnSpc>
            <a:spcBef>
              <a:spcPct val="0"/>
            </a:spcBef>
            <a:spcAft>
              <a:spcPct val="35000"/>
            </a:spcAft>
            <a:buNone/>
          </a:pPr>
          <a:r>
            <a:rPr lang="en-US" sz="1600" b="1" kern="1200" noProof="1"/>
            <a:t>Sec 41 (2)</a:t>
          </a:r>
          <a:r>
            <a:rPr lang="en-US" sz="1600" b="0" kern="1200" noProof="1"/>
            <a:t> The credit referred to in sub-section (1) shall be utilised only for payment of selfassessed output tax as per the return referred to in the said sub-section. [See Rule 69]</a:t>
          </a:r>
          <a:endParaRPr lang="en-IN" sz="1600" b="0" kern="1200"/>
        </a:p>
      </dsp:txBody>
      <dsp:txXfrm>
        <a:off x="3203909" y="2306749"/>
        <a:ext cx="2787297" cy="2787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B3CFB-181C-4023-B79F-7DE53103CFCD}">
      <dsp:nvSpPr>
        <dsp:cNvPr id="0" name=""/>
        <dsp:cNvSpPr/>
      </dsp:nvSpPr>
      <dsp:spPr>
        <a:xfrm>
          <a:off x="4031723" y="772981"/>
          <a:ext cx="2048016" cy="2047987"/>
        </a:xfrm>
        <a:prstGeom prst="ellipse">
          <a:avLst/>
        </a:prstGeom>
        <a:solidFill>
          <a:srgbClr val="1F5F1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1C62D-11F3-4B30-9E56-6A4B4AAF57F4}">
      <dsp:nvSpPr>
        <dsp:cNvPr id="0" name=""/>
        <dsp:cNvSpPr/>
      </dsp:nvSpPr>
      <dsp:spPr>
        <a:xfrm>
          <a:off x="4099960" y="841259"/>
          <a:ext cx="1911088" cy="1911431"/>
        </a:xfrm>
        <a:prstGeom prst="ellipse">
          <a:avLst/>
        </a:prstGeom>
        <a:solidFill>
          <a:srgbClr val="70AD47">
            <a:lumMod val="20000"/>
            <a:lumOff val="80000"/>
            <a:alpha val="9000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prstClr val="black">
                  <a:hueOff val="0"/>
                  <a:satOff val="0"/>
                  <a:lumOff val="0"/>
                  <a:alphaOff val="0"/>
                </a:prstClr>
              </a:solidFill>
              <a:latin typeface="Calibri" panose="020F0502020204030204"/>
              <a:ea typeface="+mn-ea"/>
              <a:cs typeface="+mn-cs"/>
            </a:rPr>
            <a:t>No Change</a:t>
          </a:r>
          <a:endParaRPr lang="en-IN" sz="2400" b="1" kern="1200">
            <a:solidFill>
              <a:prstClr val="black">
                <a:hueOff val="0"/>
                <a:satOff val="0"/>
                <a:lumOff val="0"/>
                <a:alphaOff val="0"/>
              </a:prstClr>
            </a:solidFill>
            <a:latin typeface="Calibri" panose="020F0502020204030204"/>
            <a:ea typeface="+mn-ea"/>
            <a:cs typeface="+mn-cs"/>
          </a:endParaRPr>
        </a:p>
      </dsp:txBody>
      <dsp:txXfrm>
        <a:off x="4373363" y="1114372"/>
        <a:ext cx="1365192" cy="1365205"/>
      </dsp:txXfrm>
    </dsp:sp>
    <dsp:sp modelId="{EB1F90FF-F971-4CFF-B820-E2DF373ED4C9}">
      <dsp:nvSpPr>
        <dsp:cNvPr id="0" name=""/>
        <dsp:cNvSpPr/>
      </dsp:nvSpPr>
      <dsp:spPr>
        <a:xfrm rot="2700000">
          <a:off x="1915663" y="772753"/>
          <a:ext cx="2048084" cy="2048084"/>
        </a:xfrm>
        <a:prstGeom prst="teardrop">
          <a:avLst>
            <a:gd name="adj" fmla="val 100000"/>
          </a:avLst>
        </a:prstGeom>
        <a:solidFill>
          <a:srgbClr val="1F5F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C28B4-C00E-4CCC-830C-FA54FE25478C}">
      <dsp:nvSpPr>
        <dsp:cNvPr id="0" name=""/>
        <dsp:cNvSpPr/>
      </dsp:nvSpPr>
      <dsp:spPr>
        <a:xfrm>
          <a:off x="1984161" y="841259"/>
          <a:ext cx="1911088" cy="1911431"/>
        </a:xfrm>
        <a:prstGeom prst="ellipse">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noProof="1"/>
            <a:t>2017-18</a:t>
          </a:r>
        </a:p>
        <a:p>
          <a:pPr marL="0" lvl="0" indent="0" algn="ctr" defTabSz="1066800">
            <a:lnSpc>
              <a:spcPct val="90000"/>
            </a:lnSpc>
            <a:spcBef>
              <a:spcPct val="0"/>
            </a:spcBef>
            <a:spcAft>
              <a:spcPct val="35000"/>
            </a:spcAft>
            <a:buNone/>
          </a:pPr>
          <a:r>
            <a:rPr lang="en-US" sz="2400" b="1" kern="1200" noProof="1"/>
            <a:t>To</a:t>
          </a:r>
        </a:p>
        <a:p>
          <a:pPr marL="0" lvl="0" indent="0" algn="ctr" defTabSz="1066800">
            <a:lnSpc>
              <a:spcPct val="90000"/>
            </a:lnSpc>
            <a:spcBef>
              <a:spcPct val="0"/>
            </a:spcBef>
            <a:spcAft>
              <a:spcPct val="35000"/>
            </a:spcAft>
            <a:buNone/>
          </a:pPr>
          <a:r>
            <a:rPr lang="en-US" sz="2400" b="1" kern="1200" noProof="1"/>
            <a:t>2022-23</a:t>
          </a:r>
          <a:endParaRPr lang="en-IN" sz="2400" kern="1200"/>
        </a:p>
      </dsp:txBody>
      <dsp:txXfrm>
        <a:off x="2257109" y="1114372"/>
        <a:ext cx="1365192" cy="13652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B3CFB-181C-4023-B79F-7DE53103CFCD}">
      <dsp:nvSpPr>
        <dsp:cNvPr id="0" name=""/>
        <dsp:cNvSpPr/>
      </dsp:nvSpPr>
      <dsp:spPr>
        <a:xfrm>
          <a:off x="4031723" y="772981"/>
          <a:ext cx="2048016" cy="2047987"/>
        </a:xfrm>
        <a:prstGeom prst="ellipse">
          <a:avLst/>
        </a:prstGeom>
        <a:solidFill>
          <a:srgbClr val="1F5F1F"/>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A1C62D-11F3-4B30-9E56-6A4B4AAF57F4}">
      <dsp:nvSpPr>
        <dsp:cNvPr id="0" name=""/>
        <dsp:cNvSpPr/>
      </dsp:nvSpPr>
      <dsp:spPr>
        <a:xfrm>
          <a:off x="4099960" y="841259"/>
          <a:ext cx="1911088" cy="1911431"/>
        </a:xfrm>
        <a:prstGeom prst="ellipse">
          <a:avLst/>
        </a:prstGeom>
        <a:solidFill>
          <a:srgbClr val="70AD47">
            <a:lumMod val="20000"/>
            <a:lumOff val="80000"/>
            <a:alpha val="9000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solidFill>
                <a:prstClr val="black">
                  <a:hueOff val="0"/>
                  <a:satOff val="0"/>
                  <a:lumOff val="0"/>
                  <a:alphaOff val="0"/>
                </a:prstClr>
              </a:solidFill>
              <a:latin typeface="Calibri" panose="020F0502020204030204"/>
              <a:ea typeface="+mn-ea"/>
              <a:cs typeface="+mn-cs"/>
            </a:rPr>
            <a:t>No Change</a:t>
          </a:r>
          <a:endParaRPr lang="en-IN" sz="2400" b="1" kern="1200">
            <a:solidFill>
              <a:prstClr val="black">
                <a:hueOff val="0"/>
                <a:satOff val="0"/>
                <a:lumOff val="0"/>
                <a:alphaOff val="0"/>
              </a:prstClr>
            </a:solidFill>
            <a:latin typeface="Calibri" panose="020F0502020204030204"/>
            <a:ea typeface="+mn-ea"/>
            <a:cs typeface="+mn-cs"/>
          </a:endParaRPr>
        </a:p>
      </dsp:txBody>
      <dsp:txXfrm>
        <a:off x="4373363" y="1114372"/>
        <a:ext cx="1365192" cy="1365205"/>
      </dsp:txXfrm>
    </dsp:sp>
    <dsp:sp modelId="{EB1F90FF-F971-4CFF-B820-E2DF373ED4C9}">
      <dsp:nvSpPr>
        <dsp:cNvPr id="0" name=""/>
        <dsp:cNvSpPr/>
      </dsp:nvSpPr>
      <dsp:spPr>
        <a:xfrm rot="2700000">
          <a:off x="1915663" y="772753"/>
          <a:ext cx="2048084" cy="2048084"/>
        </a:xfrm>
        <a:prstGeom prst="teardrop">
          <a:avLst>
            <a:gd name="adj" fmla="val 100000"/>
          </a:avLst>
        </a:prstGeom>
        <a:solidFill>
          <a:srgbClr val="1F5F1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C28B4-C00E-4CCC-830C-FA54FE25478C}">
      <dsp:nvSpPr>
        <dsp:cNvPr id="0" name=""/>
        <dsp:cNvSpPr/>
      </dsp:nvSpPr>
      <dsp:spPr>
        <a:xfrm>
          <a:off x="1984161" y="841259"/>
          <a:ext cx="1911088" cy="1911431"/>
        </a:xfrm>
        <a:prstGeom prst="ellipse">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noProof="1"/>
            <a:t>2017-18</a:t>
          </a:r>
        </a:p>
        <a:p>
          <a:pPr marL="0" lvl="0" indent="0" algn="ctr" defTabSz="1066800">
            <a:lnSpc>
              <a:spcPct val="90000"/>
            </a:lnSpc>
            <a:spcBef>
              <a:spcPct val="0"/>
            </a:spcBef>
            <a:spcAft>
              <a:spcPct val="35000"/>
            </a:spcAft>
            <a:buNone/>
          </a:pPr>
          <a:r>
            <a:rPr lang="en-US" sz="2400" b="1" kern="1200" noProof="1"/>
            <a:t>To</a:t>
          </a:r>
        </a:p>
        <a:p>
          <a:pPr marL="0" lvl="0" indent="0" algn="ctr" defTabSz="1066800">
            <a:lnSpc>
              <a:spcPct val="90000"/>
            </a:lnSpc>
            <a:spcBef>
              <a:spcPct val="0"/>
            </a:spcBef>
            <a:spcAft>
              <a:spcPct val="35000"/>
            </a:spcAft>
            <a:buNone/>
          </a:pPr>
          <a:r>
            <a:rPr lang="en-US" sz="2400" b="1" kern="1200" noProof="1"/>
            <a:t>2022-23</a:t>
          </a:r>
          <a:endParaRPr lang="en-IN" sz="2400" kern="1200"/>
        </a:p>
      </dsp:txBody>
      <dsp:txXfrm>
        <a:off x="2257109" y="1114372"/>
        <a:ext cx="1365192" cy="1365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511-AC75-4F65-9504-0C695AAE4641}">
      <dsp:nvSpPr>
        <dsp:cNvPr id="0" name=""/>
        <dsp:cNvSpPr/>
      </dsp:nvSpPr>
      <dsp:spPr>
        <a:xfrm>
          <a:off x="0" y="20763"/>
          <a:ext cx="5141912" cy="1519778"/>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kern="1200" dirty="0">
              <a:solidFill>
                <a:schemeClr val="tx1"/>
              </a:solidFill>
            </a:rPr>
            <a:t>Section </a:t>
          </a:r>
          <a:r>
            <a:rPr lang="en-IN" sz="2300" kern="1200" dirty="0">
              <a:solidFill>
                <a:schemeClr val="tx1"/>
              </a:solidFill>
            </a:rPr>
            <a:t>16(2)(a) Person shall be entitled to take credit if he is in possession of invoice issued by the registered supplier</a:t>
          </a:r>
          <a:endParaRPr lang="en-US" sz="2300" kern="1200" dirty="0">
            <a:solidFill>
              <a:schemeClr val="tx1"/>
            </a:solidFill>
          </a:endParaRPr>
        </a:p>
      </dsp:txBody>
      <dsp:txXfrm>
        <a:off x="74189" y="94952"/>
        <a:ext cx="4993534" cy="1371400"/>
      </dsp:txXfrm>
    </dsp:sp>
    <dsp:sp modelId="{3A778A15-9114-4A4F-A028-EA25BF9F85DB}">
      <dsp:nvSpPr>
        <dsp:cNvPr id="0" name=""/>
        <dsp:cNvSpPr/>
      </dsp:nvSpPr>
      <dsp:spPr>
        <a:xfrm>
          <a:off x="0" y="1618301"/>
          <a:ext cx="5141912" cy="1510239"/>
        </a:xfrm>
        <a:prstGeom prst="roundRect">
          <a:avLst/>
        </a:prstGeom>
        <a:solidFill>
          <a:schemeClr val="accent5">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kern="1200" dirty="0">
              <a:solidFill>
                <a:schemeClr val="tx1"/>
              </a:solidFill>
            </a:rPr>
            <a:t>Section 29(2) The proper officer may cancel the registration of a person from date, including any retrospective date.</a:t>
          </a:r>
        </a:p>
      </dsp:txBody>
      <dsp:txXfrm>
        <a:off x="73724" y="1692025"/>
        <a:ext cx="4994464" cy="1362791"/>
      </dsp:txXfrm>
    </dsp:sp>
    <dsp:sp modelId="{D5CFB8B3-39DA-436C-B8D6-B2250E027F1B}">
      <dsp:nvSpPr>
        <dsp:cNvPr id="0" name=""/>
        <dsp:cNvSpPr/>
      </dsp:nvSpPr>
      <dsp:spPr>
        <a:xfrm>
          <a:off x="0" y="3176339"/>
          <a:ext cx="5141912" cy="943300"/>
        </a:xfrm>
        <a:prstGeom prst="round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just" defTabSz="1022350">
            <a:lnSpc>
              <a:spcPct val="90000"/>
            </a:lnSpc>
            <a:spcBef>
              <a:spcPct val="0"/>
            </a:spcBef>
            <a:spcAft>
              <a:spcPct val="35000"/>
            </a:spcAft>
            <a:buNone/>
          </a:pPr>
          <a:r>
            <a:rPr lang="en-US" sz="2300" kern="1200" dirty="0">
              <a:solidFill>
                <a:schemeClr val="tx1"/>
              </a:solidFill>
              <a:latin typeface="Rockwell (Body)"/>
              <a:ea typeface="Verdana" panose="020B0604030504040204" pitchFamily="34" charset="0"/>
            </a:rPr>
            <a:t>Rule 21. Registration to be cancelled in certain cases</a:t>
          </a:r>
        </a:p>
      </dsp:txBody>
      <dsp:txXfrm>
        <a:off x="46048" y="3222387"/>
        <a:ext cx="5049816" cy="851204"/>
      </dsp:txXfrm>
    </dsp:sp>
    <dsp:sp modelId="{C35CF85C-E452-4E07-9DAF-DBA2A9EA89FA}">
      <dsp:nvSpPr>
        <dsp:cNvPr id="0" name=""/>
        <dsp:cNvSpPr/>
      </dsp:nvSpPr>
      <dsp:spPr>
        <a:xfrm>
          <a:off x="0" y="4227361"/>
          <a:ext cx="5141912" cy="943704"/>
        </a:xfrm>
        <a:prstGeom prst="roundRect">
          <a:avLst/>
        </a:prstGeom>
        <a:solidFill>
          <a:schemeClr val="accent5">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IN" sz="2100" b="0" kern="1200" dirty="0">
              <a:solidFill>
                <a:schemeClr val="tx1"/>
              </a:solidFill>
              <a:latin typeface="Rockwell" panose="02060603020205020403" pitchFamily="18" charset="0"/>
            </a:rPr>
            <a:t>For Example: Bogus Registration</a:t>
          </a:r>
        </a:p>
      </dsp:txBody>
      <dsp:txXfrm>
        <a:off x="46068" y="4273429"/>
        <a:ext cx="5049776" cy="851568"/>
      </dsp:txXfrm>
    </dsp:sp>
    <dsp:sp modelId="{882353FA-02A9-48D2-8DBB-4102AACAAC7E}">
      <dsp:nvSpPr>
        <dsp:cNvPr id="0" name=""/>
        <dsp:cNvSpPr/>
      </dsp:nvSpPr>
      <dsp:spPr>
        <a:xfrm>
          <a:off x="0" y="5248826"/>
          <a:ext cx="5141912" cy="862925"/>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US" sz="2100" b="0" kern="1200" dirty="0">
              <a:solidFill>
                <a:schemeClr val="tx1"/>
              </a:solidFill>
              <a:latin typeface="Rockwell" panose="02060603020205020403" pitchFamily="18" charset="0"/>
            </a:rPr>
            <a:t>Check registration status of the supplier from GSTN portal.</a:t>
          </a:r>
          <a:endParaRPr lang="en-IN" sz="2100" b="0" kern="1200" dirty="0">
            <a:solidFill>
              <a:schemeClr val="tx1"/>
            </a:solidFill>
            <a:latin typeface="Rockwell" panose="02060603020205020403" pitchFamily="18" charset="0"/>
          </a:endParaRPr>
        </a:p>
      </dsp:txBody>
      <dsp:txXfrm>
        <a:off x="42125" y="5290951"/>
        <a:ext cx="5057662" cy="778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511-AC75-4F65-9504-0C695AAE4641}">
      <dsp:nvSpPr>
        <dsp:cNvPr id="0" name=""/>
        <dsp:cNvSpPr/>
      </dsp:nvSpPr>
      <dsp:spPr>
        <a:xfrm>
          <a:off x="0" y="1472137"/>
          <a:ext cx="5141912" cy="769684"/>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kern="1200" dirty="0">
              <a:solidFill>
                <a:schemeClr val="tx1"/>
              </a:solidFill>
            </a:rPr>
            <a:t>Section 16(2) Conditions for taking input tax credit.</a:t>
          </a:r>
        </a:p>
      </dsp:txBody>
      <dsp:txXfrm>
        <a:off x="37573" y="1509710"/>
        <a:ext cx="5066766" cy="694538"/>
      </dsp:txXfrm>
    </dsp:sp>
    <dsp:sp modelId="{3A778A15-9114-4A4F-A028-EA25BF9F85DB}">
      <dsp:nvSpPr>
        <dsp:cNvPr id="0" name=""/>
        <dsp:cNvSpPr/>
      </dsp:nvSpPr>
      <dsp:spPr>
        <a:xfrm>
          <a:off x="0" y="2426141"/>
          <a:ext cx="5141912" cy="1320209"/>
        </a:xfrm>
        <a:prstGeom prst="round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US" sz="1900" kern="1200" dirty="0">
              <a:solidFill>
                <a:schemeClr val="tx1"/>
              </a:solidFill>
            </a:rPr>
            <a:t>Section 16(2)(c) Tax charged in has been actually paid to the Government, either in cash or through utilization of ITC admissible in respect of the said supply.</a:t>
          </a:r>
        </a:p>
      </dsp:txBody>
      <dsp:txXfrm>
        <a:off x="64447" y="2490588"/>
        <a:ext cx="5013018" cy="1191315"/>
      </dsp:txXfrm>
    </dsp:sp>
    <dsp:sp modelId="{C0290E36-DEFE-45A6-BC3B-E5718B29A780}">
      <dsp:nvSpPr>
        <dsp:cNvPr id="0" name=""/>
        <dsp:cNvSpPr/>
      </dsp:nvSpPr>
      <dsp:spPr>
        <a:xfrm>
          <a:off x="0" y="3930670"/>
          <a:ext cx="5141912" cy="729707"/>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Font typeface="Verdana" panose="020B0604030504040204" pitchFamily="34" charset="0"/>
            <a:buNone/>
          </a:pPr>
          <a:r>
            <a:rPr lang="en-US" sz="1900" kern="1200" dirty="0">
              <a:solidFill>
                <a:schemeClr val="tx1"/>
              </a:solidFill>
            </a:rPr>
            <a:t>Check return filled history of the supplier from GSTN portal.</a:t>
          </a:r>
          <a:endParaRPr lang="en-IN" sz="1900" kern="1200" dirty="0">
            <a:solidFill>
              <a:schemeClr val="tx1"/>
            </a:solidFill>
          </a:endParaRPr>
        </a:p>
      </dsp:txBody>
      <dsp:txXfrm>
        <a:off x="35621" y="3966291"/>
        <a:ext cx="5070670" cy="6584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511-AC75-4F65-9504-0C695AAE4641}">
      <dsp:nvSpPr>
        <dsp:cNvPr id="0" name=""/>
        <dsp:cNvSpPr/>
      </dsp:nvSpPr>
      <dsp:spPr>
        <a:xfrm>
          <a:off x="0" y="295319"/>
          <a:ext cx="5141912" cy="1492033"/>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just" defTabSz="1111250">
            <a:lnSpc>
              <a:spcPct val="90000"/>
            </a:lnSpc>
            <a:spcBef>
              <a:spcPct val="0"/>
            </a:spcBef>
            <a:spcAft>
              <a:spcPct val="35000"/>
            </a:spcAft>
            <a:buNone/>
          </a:pPr>
          <a:r>
            <a:rPr lang="en-US" sz="2500" kern="1200" dirty="0">
              <a:solidFill>
                <a:schemeClr val="tx1"/>
              </a:solidFill>
            </a:rPr>
            <a:t>Section 31. Tax Invoice – A registered person supplying taxable good shall be required to issue tax invoice</a:t>
          </a:r>
        </a:p>
      </dsp:txBody>
      <dsp:txXfrm>
        <a:off x="72835" y="368154"/>
        <a:ext cx="4996242" cy="1346363"/>
      </dsp:txXfrm>
    </dsp:sp>
    <dsp:sp modelId="{3A778A15-9114-4A4F-A028-EA25BF9F85DB}">
      <dsp:nvSpPr>
        <dsp:cNvPr id="0" name=""/>
        <dsp:cNvSpPr/>
      </dsp:nvSpPr>
      <dsp:spPr>
        <a:xfrm>
          <a:off x="0" y="1896792"/>
          <a:ext cx="5141912" cy="1403465"/>
        </a:xfrm>
        <a:prstGeom prst="round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IN" sz="2100" kern="1200" dirty="0">
              <a:solidFill>
                <a:schemeClr val="tx1"/>
              </a:solidFill>
            </a:rPr>
            <a:t>Section 16(2)(a) Registered person shall be </a:t>
          </a:r>
          <a:r>
            <a:rPr lang="en-US" sz="2100" kern="1200" dirty="0">
              <a:solidFill>
                <a:schemeClr val="tx1"/>
              </a:solidFill>
            </a:rPr>
            <a:t>entitled to the credit of ITC if he is in possession of a tax invoice</a:t>
          </a:r>
        </a:p>
      </dsp:txBody>
      <dsp:txXfrm>
        <a:off x="68512" y="1965304"/>
        <a:ext cx="5004888" cy="1266441"/>
      </dsp:txXfrm>
    </dsp:sp>
    <dsp:sp modelId="{5D04FF63-F450-407F-994E-899C2D844C96}">
      <dsp:nvSpPr>
        <dsp:cNvPr id="0" name=""/>
        <dsp:cNvSpPr/>
      </dsp:nvSpPr>
      <dsp:spPr>
        <a:xfrm>
          <a:off x="0" y="3444596"/>
          <a:ext cx="5141912" cy="1243898"/>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US" sz="2100" kern="1200" dirty="0">
              <a:solidFill>
                <a:schemeClr val="tx1"/>
              </a:solidFill>
            </a:rPr>
            <a:t>Check registration status of the supplier from GSTN portal.</a:t>
          </a:r>
          <a:endParaRPr lang="en-IN" sz="2100" kern="1200" dirty="0">
            <a:solidFill>
              <a:schemeClr val="tx1"/>
            </a:solidFill>
          </a:endParaRPr>
        </a:p>
      </dsp:txBody>
      <dsp:txXfrm>
        <a:off x="60722" y="3505318"/>
        <a:ext cx="5020468" cy="11224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511-AC75-4F65-9504-0C695AAE4641}">
      <dsp:nvSpPr>
        <dsp:cNvPr id="0" name=""/>
        <dsp:cNvSpPr/>
      </dsp:nvSpPr>
      <dsp:spPr>
        <a:xfrm>
          <a:off x="0" y="755313"/>
          <a:ext cx="5141912" cy="421221"/>
        </a:xfrm>
        <a:prstGeom prst="roundRect">
          <a:avLst/>
        </a:prstGeom>
        <a:solidFill>
          <a:schemeClr val="accent5">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US" sz="1700" kern="1200" dirty="0">
              <a:solidFill>
                <a:schemeClr val="tx1"/>
              </a:solidFill>
            </a:rPr>
            <a:t>Section 16(2). Conditions for taking input tax credit</a:t>
          </a:r>
          <a:endParaRPr lang="en-IN" sz="1700" kern="1200" dirty="0">
            <a:solidFill>
              <a:schemeClr val="tx1"/>
            </a:solidFill>
          </a:endParaRPr>
        </a:p>
      </dsp:txBody>
      <dsp:txXfrm>
        <a:off x="20562" y="775875"/>
        <a:ext cx="5100788" cy="380097"/>
      </dsp:txXfrm>
    </dsp:sp>
    <dsp:sp modelId="{2A2BF4F2-FE45-4F50-9F3C-13B38DAA4D80}">
      <dsp:nvSpPr>
        <dsp:cNvPr id="0" name=""/>
        <dsp:cNvSpPr/>
      </dsp:nvSpPr>
      <dsp:spPr>
        <a:xfrm>
          <a:off x="0" y="1360854"/>
          <a:ext cx="5141912" cy="1198080"/>
        </a:xfrm>
        <a:prstGeom prst="roundRect">
          <a:avLst/>
        </a:prstGeom>
        <a:solidFill>
          <a:schemeClr val="accent5">
            <a:alpha val="90000"/>
            <a:hueOff val="0"/>
            <a:satOff val="0"/>
            <a:lumOff val="0"/>
            <a:alphaOff val="-1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US" sz="1700" b="1" i="0" kern="1200">
              <a:solidFill>
                <a:schemeClr val="tx1"/>
              </a:solidFill>
            </a:rPr>
            <a:t>Section 16(2)(aa)</a:t>
          </a:r>
          <a:r>
            <a:rPr lang="en-US" sz="1700" kern="1200">
              <a:solidFill>
                <a:schemeClr val="tx1"/>
              </a:solidFill>
            </a:rPr>
            <a:t>. Details of the invoice or debit note has been furnished by the supplier &amp; communicated to the recipient in the manner specified under section 37. </a:t>
          </a:r>
          <a:r>
            <a:rPr lang="en-US" sz="1900" b="1" i="0" kern="1200">
              <a:solidFill>
                <a:schemeClr val="tx1"/>
              </a:solidFill>
            </a:rPr>
            <a:t>(w.e.f. 1.1.2022)</a:t>
          </a:r>
          <a:endParaRPr lang="en-IN" sz="1900" b="1" i="0" kern="1200" dirty="0">
            <a:solidFill>
              <a:schemeClr val="tx1"/>
            </a:solidFill>
          </a:endParaRPr>
        </a:p>
      </dsp:txBody>
      <dsp:txXfrm>
        <a:off x="58485" y="1419339"/>
        <a:ext cx="5024942" cy="1081110"/>
      </dsp:txXfrm>
    </dsp:sp>
    <dsp:sp modelId="{3A778A15-9114-4A4F-A028-EA25BF9F85DB}">
      <dsp:nvSpPr>
        <dsp:cNvPr id="0" name=""/>
        <dsp:cNvSpPr/>
      </dsp:nvSpPr>
      <dsp:spPr>
        <a:xfrm>
          <a:off x="0" y="2743254"/>
          <a:ext cx="5141912" cy="874979"/>
        </a:xfrm>
        <a:prstGeom prst="roundRect">
          <a:avLst/>
        </a:prstGeom>
        <a:solidFill>
          <a:schemeClr val="accent5">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n-IN" sz="1700" kern="1200" dirty="0">
              <a:solidFill>
                <a:schemeClr val="tx1"/>
              </a:solidFill>
            </a:rPr>
            <a:t>Rule 36(4): Input tax credit claimed by person shall not exceed specified percentage of ITC appearing in GSTR2A.</a:t>
          </a:r>
          <a:endParaRPr lang="en-US" sz="1700" kern="1200" dirty="0">
            <a:solidFill>
              <a:schemeClr val="tx1"/>
            </a:solidFill>
          </a:endParaRPr>
        </a:p>
      </dsp:txBody>
      <dsp:txXfrm>
        <a:off x="42713" y="2785967"/>
        <a:ext cx="5056486" cy="789553"/>
      </dsp:txXfrm>
    </dsp:sp>
    <dsp:sp modelId="{E485DABD-4859-450C-9413-E88388AD555F}">
      <dsp:nvSpPr>
        <dsp:cNvPr id="0" name=""/>
        <dsp:cNvSpPr/>
      </dsp:nvSpPr>
      <dsp:spPr>
        <a:xfrm>
          <a:off x="0" y="3802554"/>
          <a:ext cx="5141912" cy="881445"/>
        </a:xfrm>
        <a:prstGeom prst="roundRect">
          <a:avLst/>
        </a:prstGeom>
        <a:solidFill>
          <a:schemeClr val="accent5">
            <a:alpha val="90000"/>
            <a:hueOff val="0"/>
            <a:satOff val="0"/>
            <a:lumOff val="0"/>
            <a:alphaOff val="-3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Font typeface="Verdana" panose="020B0604030504040204" pitchFamily="34" charset="0"/>
            <a:buNone/>
          </a:pPr>
          <a:r>
            <a:rPr lang="en-IN" sz="1700" kern="1200" dirty="0">
              <a:solidFill>
                <a:schemeClr val="tx1"/>
              </a:solidFill>
            </a:rPr>
            <a:t>Reconcile the party wise ITC claimed in GSTR3B/9 with the ITC appearing in GSTR2A/GSTR9_8A.</a:t>
          </a:r>
          <a:endParaRPr lang="en-IN" sz="1700" b="1" u="sng" kern="1200" dirty="0">
            <a:solidFill>
              <a:schemeClr val="tx1"/>
            </a:solidFill>
          </a:endParaRPr>
        </a:p>
      </dsp:txBody>
      <dsp:txXfrm>
        <a:off x="43029" y="3845583"/>
        <a:ext cx="5055854" cy="795387"/>
      </dsp:txXfrm>
    </dsp:sp>
    <dsp:sp modelId="{522A7C18-57B2-4C28-8508-FD266213F9EE}">
      <dsp:nvSpPr>
        <dsp:cNvPr id="0" name=""/>
        <dsp:cNvSpPr/>
      </dsp:nvSpPr>
      <dsp:spPr>
        <a:xfrm>
          <a:off x="0" y="4868319"/>
          <a:ext cx="5141912" cy="508881"/>
        </a:xfrm>
        <a:prstGeom prst="roundRect">
          <a:avLst/>
        </a:prstGeom>
        <a:solidFill>
          <a:schemeClr val="accent5">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Font typeface="Verdana" panose="020B0604030504040204" pitchFamily="34" charset="0"/>
            <a:buNone/>
          </a:pPr>
          <a:r>
            <a:rPr lang="en-IN" sz="1700" kern="1200" dirty="0">
              <a:solidFill>
                <a:schemeClr val="tx1"/>
              </a:solidFill>
            </a:rPr>
            <a:t>Check return filled history of the supplier from GSTN portal.</a:t>
          </a:r>
          <a:endParaRPr lang="en-IN" sz="1700" b="1" u="sng" kern="1200" dirty="0">
            <a:solidFill>
              <a:schemeClr val="tx1"/>
            </a:solidFill>
          </a:endParaRPr>
        </a:p>
      </dsp:txBody>
      <dsp:txXfrm>
        <a:off x="24842" y="4893161"/>
        <a:ext cx="5092228" cy="4591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A511-AC75-4F65-9504-0C695AAE4641}">
      <dsp:nvSpPr>
        <dsp:cNvPr id="0" name=""/>
        <dsp:cNvSpPr/>
      </dsp:nvSpPr>
      <dsp:spPr>
        <a:xfrm>
          <a:off x="0" y="654595"/>
          <a:ext cx="5141912" cy="1482974"/>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IN" sz="2100" kern="1200" dirty="0">
              <a:solidFill>
                <a:schemeClr val="tx1"/>
              </a:solidFill>
            </a:rPr>
            <a:t>Section 16(4). Input tax credit can be claimed up to filing of September return of next financial year or the date of filing of annual return whichever is earlier. </a:t>
          </a:r>
          <a:endParaRPr lang="en-US" sz="2100" kern="1200" dirty="0">
            <a:solidFill>
              <a:schemeClr val="tx1"/>
            </a:solidFill>
          </a:endParaRPr>
        </a:p>
      </dsp:txBody>
      <dsp:txXfrm>
        <a:off x="72393" y="726988"/>
        <a:ext cx="4997126" cy="1338188"/>
      </dsp:txXfrm>
    </dsp:sp>
    <dsp:sp modelId="{515711C7-63E0-41ED-A31B-9C732FE1C856}">
      <dsp:nvSpPr>
        <dsp:cNvPr id="0" name=""/>
        <dsp:cNvSpPr/>
      </dsp:nvSpPr>
      <dsp:spPr>
        <a:xfrm>
          <a:off x="0" y="2324770"/>
          <a:ext cx="5141912" cy="1482974"/>
        </a:xfrm>
        <a:prstGeom prst="roundRec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IN" sz="2100" kern="1200" dirty="0">
              <a:solidFill>
                <a:schemeClr val="tx1"/>
              </a:solidFill>
            </a:rPr>
            <a:t>Proviso of Section 16(4). For financial year 2017-18 Input tax credit shall be available up to filing of return of March 2019.</a:t>
          </a:r>
        </a:p>
      </dsp:txBody>
      <dsp:txXfrm>
        <a:off x="72393" y="2397163"/>
        <a:ext cx="4997126" cy="1338188"/>
      </dsp:txXfrm>
    </dsp:sp>
    <dsp:sp modelId="{F6010805-CD3E-487F-A403-06AEE4C56125}">
      <dsp:nvSpPr>
        <dsp:cNvPr id="0" name=""/>
        <dsp:cNvSpPr/>
      </dsp:nvSpPr>
      <dsp:spPr>
        <a:xfrm>
          <a:off x="0" y="4123178"/>
          <a:ext cx="5141912" cy="1482974"/>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n-IN" sz="2100" kern="1200" dirty="0">
              <a:solidFill>
                <a:schemeClr val="tx1"/>
              </a:solidFill>
            </a:rPr>
            <a:t>Rule 36(4). The time limit given in Section 16(4) shall not apply to a claim for reavailing of ITC that had been reversed earlier.</a:t>
          </a:r>
          <a:endParaRPr lang="en-US" sz="2100" kern="1200" dirty="0">
            <a:solidFill>
              <a:schemeClr val="tx1"/>
            </a:solidFill>
          </a:endParaRPr>
        </a:p>
      </dsp:txBody>
      <dsp:txXfrm>
        <a:off x="72393" y="4195571"/>
        <a:ext cx="4997126" cy="133818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D6B0C-AEBA-4652-A4C8-AA9F444599EB}" type="datetimeFigureOut">
              <a:rPr lang="en-IN" smtClean="0"/>
              <a:t>18-12-2022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8090B-FBE6-4E50-9829-EAC4043D4761}" type="slidenum">
              <a:rPr lang="en-IN" smtClean="0"/>
              <a:t>‹#›</a:t>
            </a:fld>
            <a:endParaRPr lang="en-IN"/>
          </a:p>
        </p:txBody>
      </p:sp>
    </p:spTree>
    <p:extLst>
      <p:ext uri="{BB962C8B-B14F-4D97-AF65-F5344CB8AC3E}">
        <p14:creationId xmlns:p14="http://schemas.microsoft.com/office/powerpoint/2010/main" val="590720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8920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2310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023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365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7974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111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0118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521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502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418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39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1575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06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9441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697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699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5367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5535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648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0366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8504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784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297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114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6362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339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3261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222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353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8973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221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0276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583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5187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302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5332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42408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1194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08908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500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8616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034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5170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7631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8816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39852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5673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7544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3041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12159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2746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70418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296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6588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261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8794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93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1D97-3426-65E8-EDE5-CF328A6DA0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28DB773-3BBD-E610-42C7-1A3B4186DE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DC33535-F9A2-0B81-A68A-F0B4783375E4}"/>
              </a:ext>
            </a:extLst>
          </p:cNvPr>
          <p:cNvSpPr>
            <a:spLocks noGrp="1"/>
          </p:cNvSpPr>
          <p:nvPr>
            <p:ph type="dt" sz="half" idx="10"/>
          </p:nvPr>
        </p:nvSpPr>
        <p:spPr/>
        <p:txBody>
          <a:bodyPr/>
          <a:lstStyle/>
          <a:p>
            <a:fld id="{3033F93C-DECB-4FED-9D89-5D9DDAE31179}" type="datetimeFigureOut">
              <a:rPr lang="en-IN" smtClean="0"/>
              <a:t>18-12-2022</a:t>
            </a:fld>
            <a:endParaRPr lang="en-IN"/>
          </a:p>
        </p:txBody>
      </p:sp>
      <p:sp>
        <p:nvSpPr>
          <p:cNvPr id="5" name="Footer Placeholder 4">
            <a:extLst>
              <a:ext uri="{FF2B5EF4-FFF2-40B4-BE49-F238E27FC236}">
                <a16:creationId xmlns:a16="http://schemas.microsoft.com/office/drawing/2014/main" id="{2AB906A0-4CCE-8259-94E8-F63D96BAA02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26B4B4-EF60-291B-9322-2E2F87132DBD}"/>
              </a:ext>
            </a:extLst>
          </p:cNvPr>
          <p:cNvSpPr>
            <a:spLocks noGrp="1"/>
          </p:cNvSpPr>
          <p:nvPr>
            <p:ph type="sldNum" sz="quarter" idx="12"/>
          </p:nvPr>
        </p:nvSpPr>
        <p:spPr/>
        <p:txBody>
          <a:bodyPr/>
          <a:lstStyle/>
          <a:p>
            <a:fld id="{74415E30-C650-4859-9E05-21D9BEC176CB}" type="slidenum">
              <a:rPr lang="en-IN" smtClean="0"/>
              <a:t>‹#›</a:t>
            </a:fld>
            <a:endParaRPr lang="en-IN"/>
          </a:p>
        </p:txBody>
      </p:sp>
    </p:spTree>
    <p:extLst>
      <p:ext uri="{BB962C8B-B14F-4D97-AF65-F5344CB8AC3E}">
        <p14:creationId xmlns:p14="http://schemas.microsoft.com/office/powerpoint/2010/main" val="2942749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71624-48AF-8508-BDD8-16F752AC614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21C55E1-B17B-8C51-B486-275EE8A10F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CF16F44-C98A-3103-956D-A7444BF858BC}"/>
              </a:ext>
            </a:extLst>
          </p:cNvPr>
          <p:cNvSpPr>
            <a:spLocks noGrp="1"/>
          </p:cNvSpPr>
          <p:nvPr>
            <p:ph type="dt" sz="half" idx="10"/>
          </p:nvPr>
        </p:nvSpPr>
        <p:spPr/>
        <p:txBody>
          <a:bodyPr/>
          <a:lstStyle/>
          <a:p>
            <a:fld id="{3033F93C-DECB-4FED-9D89-5D9DDAE31179}" type="datetimeFigureOut">
              <a:rPr lang="en-IN" smtClean="0"/>
              <a:t>18-12-2022</a:t>
            </a:fld>
            <a:endParaRPr lang="en-IN"/>
          </a:p>
        </p:txBody>
      </p:sp>
      <p:sp>
        <p:nvSpPr>
          <p:cNvPr id="5" name="Footer Placeholder 4">
            <a:extLst>
              <a:ext uri="{FF2B5EF4-FFF2-40B4-BE49-F238E27FC236}">
                <a16:creationId xmlns:a16="http://schemas.microsoft.com/office/drawing/2014/main" id="{C8CF65BB-5C4C-F607-75FC-6806FFD7E63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C4847AB-AF66-0253-EBCA-708426188D98}"/>
              </a:ext>
            </a:extLst>
          </p:cNvPr>
          <p:cNvSpPr>
            <a:spLocks noGrp="1"/>
          </p:cNvSpPr>
          <p:nvPr>
            <p:ph type="sldNum" sz="quarter" idx="12"/>
          </p:nvPr>
        </p:nvSpPr>
        <p:spPr/>
        <p:txBody>
          <a:bodyPr/>
          <a:lstStyle/>
          <a:p>
            <a:fld id="{74415E30-C650-4859-9E05-21D9BEC176CB}" type="slidenum">
              <a:rPr lang="en-IN" smtClean="0"/>
              <a:t>‹#›</a:t>
            </a:fld>
            <a:endParaRPr lang="en-IN"/>
          </a:p>
        </p:txBody>
      </p:sp>
    </p:spTree>
    <p:extLst>
      <p:ext uri="{BB962C8B-B14F-4D97-AF65-F5344CB8AC3E}">
        <p14:creationId xmlns:p14="http://schemas.microsoft.com/office/powerpoint/2010/main" val="3573700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EF2385-B494-EC05-1B72-041FAF8F04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CC677E7-7D6F-4326-674D-3D2A080139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F2C99A7-B04A-C5C0-C714-E9BDA4F7C1F9}"/>
              </a:ext>
            </a:extLst>
          </p:cNvPr>
          <p:cNvSpPr>
            <a:spLocks noGrp="1"/>
          </p:cNvSpPr>
          <p:nvPr>
            <p:ph type="dt" sz="half" idx="10"/>
          </p:nvPr>
        </p:nvSpPr>
        <p:spPr/>
        <p:txBody>
          <a:bodyPr/>
          <a:lstStyle/>
          <a:p>
            <a:fld id="{3033F93C-DECB-4FED-9D89-5D9DDAE31179}" type="datetimeFigureOut">
              <a:rPr lang="en-IN" smtClean="0"/>
              <a:t>18-12-2022</a:t>
            </a:fld>
            <a:endParaRPr lang="en-IN"/>
          </a:p>
        </p:txBody>
      </p:sp>
      <p:sp>
        <p:nvSpPr>
          <p:cNvPr id="5" name="Footer Placeholder 4">
            <a:extLst>
              <a:ext uri="{FF2B5EF4-FFF2-40B4-BE49-F238E27FC236}">
                <a16:creationId xmlns:a16="http://schemas.microsoft.com/office/drawing/2014/main" id="{2EAA9D79-C438-6B99-2DAD-F2CC9C679C9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E937BA6-0A83-5B74-5F7E-86F48E73CD63}"/>
              </a:ext>
            </a:extLst>
          </p:cNvPr>
          <p:cNvSpPr>
            <a:spLocks noGrp="1"/>
          </p:cNvSpPr>
          <p:nvPr>
            <p:ph type="sldNum" sz="quarter" idx="12"/>
          </p:nvPr>
        </p:nvSpPr>
        <p:spPr/>
        <p:txBody>
          <a:bodyPr/>
          <a:lstStyle/>
          <a:p>
            <a:fld id="{74415E30-C650-4859-9E05-21D9BEC176CB}" type="slidenum">
              <a:rPr lang="en-IN" smtClean="0"/>
              <a:t>‹#›</a:t>
            </a:fld>
            <a:endParaRPr lang="en-IN"/>
          </a:p>
        </p:txBody>
      </p:sp>
    </p:spTree>
    <p:extLst>
      <p:ext uri="{BB962C8B-B14F-4D97-AF65-F5344CB8AC3E}">
        <p14:creationId xmlns:p14="http://schemas.microsoft.com/office/powerpoint/2010/main" val="2003822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486A-08B6-12BB-DE59-274029234D8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8EFCD25-366C-E9D4-1D8F-ACF61014C6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7A5A954-28AB-C724-84E5-2E4868E885B9}"/>
              </a:ext>
            </a:extLst>
          </p:cNvPr>
          <p:cNvSpPr>
            <a:spLocks noGrp="1"/>
          </p:cNvSpPr>
          <p:nvPr>
            <p:ph type="dt" sz="half" idx="10"/>
          </p:nvPr>
        </p:nvSpPr>
        <p:spPr/>
        <p:txBody>
          <a:bodyPr/>
          <a:lstStyle/>
          <a:p>
            <a:fld id="{3033F93C-DECB-4FED-9D89-5D9DDAE31179}" type="datetimeFigureOut">
              <a:rPr lang="en-IN" smtClean="0"/>
              <a:t>18-12-2022</a:t>
            </a:fld>
            <a:endParaRPr lang="en-IN"/>
          </a:p>
        </p:txBody>
      </p:sp>
      <p:sp>
        <p:nvSpPr>
          <p:cNvPr id="5" name="Footer Placeholder 4">
            <a:extLst>
              <a:ext uri="{FF2B5EF4-FFF2-40B4-BE49-F238E27FC236}">
                <a16:creationId xmlns:a16="http://schemas.microsoft.com/office/drawing/2014/main" id="{E122D7D0-288F-4B30-8061-2E71E8251F4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CEA04A2-B2AA-AA5C-808E-26AE4DD704D6}"/>
              </a:ext>
            </a:extLst>
          </p:cNvPr>
          <p:cNvSpPr>
            <a:spLocks noGrp="1"/>
          </p:cNvSpPr>
          <p:nvPr>
            <p:ph type="sldNum" sz="quarter" idx="12"/>
          </p:nvPr>
        </p:nvSpPr>
        <p:spPr/>
        <p:txBody>
          <a:bodyPr/>
          <a:lstStyle/>
          <a:p>
            <a:fld id="{74415E30-C650-4859-9E05-21D9BEC176CB}" type="slidenum">
              <a:rPr lang="en-IN" smtClean="0"/>
              <a:t>‹#›</a:t>
            </a:fld>
            <a:endParaRPr lang="en-IN"/>
          </a:p>
        </p:txBody>
      </p:sp>
    </p:spTree>
    <p:extLst>
      <p:ext uri="{BB962C8B-B14F-4D97-AF65-F5344CB8AC3E}">
        <p14:creationId xmlns:p14="http://schemas.microsoft.com/office/powerpoint/2010/main" val="3977268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4333F-AB74-29F7-341F-CFD6B5BD66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DAA6080-A8B3-47E5-B592-D281B4E9D1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46E511-B6DE-9B92-8A02-FDB1B730FD5E}"/>
              </a:ext>
            </a:extLst>
          </p:cNvPr>
          <p:cNvSpPr>
            <a:spLocks noGrp="1"/>
          </p:cNvSpPr>
          <p:nvPr>
            <p:ph type="dt" sz="half" idx="10"/>
          </p:nvPr>
        </p:nvSpPr>
        <p:spPr/>
        <p:txBody>
          <a:bodyPr/>
          <a:lstStyle/>
          <a:p>
            <a:fld id="{3033F93C-DECB-4FED-9D89-5D9DDAE31179}" type="datetimeFigureOut">
              <a:rPr lang="en-IN" smtClean="0"/>
              <a:t>18-12-2022</a:t>
            </a:fld>
            <a:endParaRPr lang="en-IN"/>
          </a:p>
        </p:txBody>
      </p:sp>
      <p:sp>
        <p:nvSpPr>
          <p:cNvPr id="5" name="Footer Placeholder 4">
            <a:extLst>
              <a:ext uri="{FF2B5EF4-FFF2-40B4-BE49-F238E27FC236}">
                <a16:creationId xmlns:a16="http://schemas.microsoft.com/office/drawing/2014/main" id="{900EFC80-A330-080F-3D2E-E3359BC721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F62AB36-0480-6D9D-7B54-8D45D424EDE3}"/>
              </a:ext>
            </a:extLst>
          </p:cNvPr>
          <p:cNvSpPr>
            <a:spLocks noGrp="1"/>
          </p:cNvSpPr>
          <p:nvPr>
            <p:ph type="sldNum" sz="quarter" idx="12"/>
          </p:nvPr>
        </p:nvSpPr>
        <p:spPr/>
        <p:txBody>
          <a:bodyPr/>
          <a:lstStyle/>
          <a:p>
            <a:fld id="{74415E30-C650-4859-9E05-21D9BEC176CB}" type="slidenum">
              <a:rPr lang="en-IN" smtClean="0"/>
              <a:t>‹#›</a:t>
            </a:fld>
            <a:endParaRPr lang="en-IN"/>
          </a:p>
        </p:txBody>
      </p:sp>
    </p:spTree>
    <p:extLst>
      <p:ext uri="{BB962C8B-B14F-4D97-AF65-F5344CB8AC3E}">
        <p14:creationId xmlns:p14="http://schemas.microsoft.com/office/powerpoint/2010/main" val="3489232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59AE-EB79-ECBC-4663-88C90CDB85B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5A9B938-170B-0EF1-1C9E-D49AD9E207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3B344BE-C18B-C8B5-EF0F-E8CE040F12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4942CD6-1A46-2304-40C1-2F5210215ACE}"/>
              </a:ext>
            </a:extLst>
          </p:cNvPr>
          <p:cNvSpPr>
            <a:spLocks noGrp="1"/>
          </p:cNvSpPr>
          <p:nvPr>
            <p:ph type="dt" sz="half" idx="10"/>
          </p:nvPr>
        </p:nvSpPr>
        <p:spPr/>
        <p:txBody>
          <a:bodyPr/>
          <a:lstStyle/>
          <a:p>
            <a:fld id="{3033F93C-DECB-4FED-9D89-5D9DDAE31179}" type="datetimeFigureOut">
              <a:rPr lang="en-IN" smtClean="0"/>
              <a:t>18-12-2022</a:t>
            </a:fld>
            <a:endParaRPr lang="en-IN"/>
          </a:p>
        </p:txBody>
      </p:sp>
      <p:sp>
        <p:nvSpPr>
          <p:cNvPr id="6" name="Footer Placeholder 5">
            <a:extLst>
              <a:ext uri="{FF2B5EF4-FFF2-40B4-BE49-F238E27FC236}">
                <a16:creationId xmlns:a16="http://schemas.microsoft.com/office/drawing/2014/main" id="{2717C433-D5A1-DED5-595F-33B45F12787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1EC96E4-CAFC-4853-1687-2FFD08E87503}"/>
              </a:ext>
            </a:extLst>
          </p:cNvPr>
          <p:cNvSpPr>
            <a:spLocks noGrp="1"/>
          </p:cNvSpPr>
          <p:nvPr>
            <p:ph type="sldNum" sz="quarter" idx="12"/>
          </p:nvPr>
        </p:nvSpPr>
        <p:spPr/>
        <p:txBody>
          <a:bodyPr/>
          <a:lstStyle/>
          <a:p>
            <a:fld id="{74415E30-C650-4859-9E05-21D9BEC176CB}" type="slidenum">
              <a:rPr lang="en-IN" smtClean="0"/>
              <a:t>‹#›</a:t>
            </a:fld>
            <a:endParaRPr lang="en-IN"/>
          </a:p>
        </p:txBody>
      </p:sp>
    </p:spTree>
    <p:extLst>
      <p:ext uri="{BB962C8B-B14F-4D97-AF65-F5344CB8AC3E}">
        <p14:creationId xmlns:p14="http://schemas.microsoft.com/office/powerpoint/2010/main" val="2691621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23A9-CC4E-F9B2-AAF5-AB95F642920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5A9C94C-E96A-5401-4D5F-B5B161ECD9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DA960-467C-77BA-10F2-7FD1B2DE42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757CA2A-6CCB-A7AC-AB72-E183E97C4E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89A9BC-7415-B6FC-ABC3-F7CF17CDCD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E70CE2B-643B-C1E3-D080-C0D4821F3E8E}"/>
              </a:ext>
            </a:extLst>
          </p:cNvPr>
          <p:cNvSpPr>
            <a:spLocks noGrp="1"/>
          </p:cNvSpPr>
          <p:nvPr>
            <p:ph type="dt" sz="half" idx="10"/>
          </p:nvPr>
        </p:nvSpPr>
        <p:spPr/>
        <p:txBody>
          <a:bodyPr/>
          <a:lstStyle/>
          <a:p>
            <a:fld id="{3033F93C-DECB-4FED-9D89-5D9DDAE31179}" type="datetimeFigureOut">
              <a:rPr lang="en-IN" smtClean="0"/>
              <a:t>18-12-2022</a:t>
            </a:fld>
            <a:endParaRPr lang="en-IN"/>
          </a:p>
        </p:txBody>
      </p:sp>
      <p:sp>
        <p:nvSpPr>
          <p:cNvPr id="8" name="Footer Placeholder 7">
            <a:extLst>
              <a:ext uri="{FF2B5EF4-FFF2-40B4-BE49-F238E27FC236}">
                <a16:creationId xmlns:a16="http://schemas.microsoft.com/office/drawing/2014/main" id="{14B826DE-8DAE-6D49-1123-A07F00B5F04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F3FA858-A367-57D5-AFC6-1C8AFC462B5A}"/>
              </a:ext>
            </a:extLst>
          </p:cNvPr>
          <p:cNvSpPr>
            <a:spLocks noGrp="1"/>
          </p:cNvSpPr>
          <p:nvPr>
            <p:ph type="sldNum" sz="quarter" idx="12"/>
          </p:nvPr>
        </p:nvSpPr>
        <p:spPr/>
        <p:txBody>
          <a:bodyPr/>
          <a:lstStyle/>
          <a:p>
            <a:fld id="{74415E30-C650-4859-9E05-21D9BEC176CB}" type="slidenum">
              <a:rPr lang="en-IN" smtClean="0"/>
              <a:t>‹#›</a:t>
            </a:fld>
            <a:endParaRPr lang="en-IN"/>
          </a:p>
        </p:txBody>
      </p:sp>
    </p:spTree>
    <p:extLst>
      <p:ext uri="{BB962C8B-B14F-4D97-AF65-F5344CB8AC3E}">
        <p14:creationId xmlns:p14="http://schemas.microsoft.com/office/powerpoint/2010/main" val="3408638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BF37-A2BC-33DA-2298-2023D6D6870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9359B89-6CE0-C7DD-3FA3-B14192A376AC}"/>
              </a:ext>
            </a:extLst>
          </p:cNvPr>
          <p:cNvSpPr>
            <a:spLocks noGrp="1"/>
          </p:cNvSpPr>
          <p:nvPr>
            <p:ph type="dt" sz="half" idx="10"/>
          </p:nvPr>
        </p:nvSpPr>
        <p:spPr/>
        <p:txBody>
          <a:bodyPr/>
          <a:lstStyle/>
          <a:p>
            <a:fld id="{3033F93C-DECB-4FED-9D89-5D9DDAE31179}" type="datetimeFigureOut">
              <a:rPr lang="en-IN" smtClean="0"/>
              <a:t>18-12-2022</a:t>
            </a:fld>
            <a:endParaRPr lang="en-IN"/>
          </a:p>
        </p:txBody>
      </p:sp>
      <p:sp>
        <p:nvSpPr>
          <p:cNvPr id="4" name="Footer Placeholder 3">
            <a:extLst>
              <a:ext uri="{FF2B5EF4-FFF2-40B4-BE49-F238E27FC236}">
                <a16:creationId xmlns:a16="http://schemas.microsoft.com/office/drawing/2014/main" id="{1FA07F38-D87A-F6AC-15F8-C0BF1A7727F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3B89790-B85B-4914-5771-7AB31E00B437}"/>
              </a:ext>
            </a:extLst>
          </p:cNvPr>
          <p:cNvSpPr>
            <a:spLocks noGrp="1"/>
          </p:cNvSpPr>
          <p:nvPr>
            <p:ph type="sldNum" sz="quarter" idx="12"/>
          </p:nvPr>
        </p:nvSpPr>
        <p:spPr/>
        <p:txBody>
          <a:bodyPr/>
          <a:lstStyle/>
          <a:p>
            <a:fld id="{74415E30-C650-4859-9E05-21D9BEC176CB}" type="slidenum">
              <a:rPr lang="en-IN" smtClean="0"/>
              <a:t>‹#›</a:t>
            </a:fld>
            <a:endParaRPr lang="en-IN"/>
          </a:p>
        </p:txBody>
      </p:sp>
    </p:spTree>
    <p:extLst>
      <p:ext uri="{BB962C8B-B14F-4D97-AF65-F5344CB8AC3E}">
        <p14:creationId xmlns:p14="http://schemas.microsoft.com/office/powerpoint/2010/main" val="2910537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C59B6F-057E-3366-1A71-397347F651DF}"/>
              </a:ext>
            </a:extLst>
          </p:cNvPr>
          <p:cNvSpPr>
            <a:spLocks noGrp="1"/>
          </p:cNvSpPr>
          <p:nvPr>
            <p:ph type="dt" sz="half" idx="10"/>
          </p:nvPr>
        </p:nvSpPr>
        <p:spPr/>
        <p:txBody>
          <a:bodyPr/>
          <a:lstStyle/>
          <a:p>
            <a:fld id="{3033F93C-DECB-4FED-9D89-5D9DDAE31179}" type="datetimeFigureOut">
              <a:rPr lang="en-IN" smtClean="0"/>
              <a:t>18-12-2022</a:t>
            </a:fld>
            <a:endParaRPr lang="en-IN"/>
          </a:p>
        </p:txBody>
      </p:sp>
      <p:sp>
        <p:nvSpPr>
          <p:cNvPr id="3" name="Footer Placeholder 2">
            <a:extLst>
              <a:ext uri="{FF2B5EF4-FFF2-40B4-BE49-F238E27FC236}">
                <a16:creationId xmlns:a16="http://schemas.microsoft.com/office/drawing/2014/main" id="{774C67D3-959A-1C60-EBF8-6803F2004C2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89BA9EA-5BA8-A0EF-A336-00B502DF653F}"/>
              </a:ext>
            </a:extLst>
          </p:cNvPr>
          <p:cNvSpPr>
            <a:spLocks noGrp="1"/>
          </p:cNvSpPr>
          <p:nvPr>
            <p:ph type="sldNum" sz="quarter" idx="12"/>
          </p:nvPr>
        </p:nvSpPr>
        <p:spPr/>
        <p:txBody>
          <a:bodyPr/>
          <a:lstStyle/>
          <a:p>
            <a:fld id="{74415E30-C650-4859-9E05-21D9BEC176CB}" type="slidenum">
              <a:rPr lang="en-IN" smtClean="0"/>
              <a:t>‹#›</a:t>
            </a:fld>
            <a:endParaRPr lang="en-IN"/>
          </a:p>
        </p:txBody>
      </p:sp>
    </p:spTree>
    <p:extLst>
      <p:ext uri="{BB962C8B-B14F-4D97-AF65-F5344CB8AC3E}">
        <p14:creationId xmlns:p14="http://schemas.microsoft.com/office/powerpoint/2010/main" val="1239945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65281-3320-F10A-22C6-EB8740FC88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DDC3E00-9389-0A28-D5B0-B5B30D5D48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4C73401-B219-1D14-C971-367596D44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662E8C-D056-BC9E-6FA8-C0E5E80CAA44}"/>
              </a:ext>
            </a:extLst>
          </p:cNvPr>
          <p:cNvSpPr>
            <a:spLocks noGrp="1"/>
          </p:cNvSpPr>
          <p:nvPr>
            <p:ph type="dt" sz="half" idx="10"/>
          </p:nvPr>
        </p:nvSpPr>
        <p:spPr/>
        <p:txBody>
          <a:bodyPr/>
          <a:lstStyle/>
          <a:p>
            <a:fld id="{3033F93C-DECB-4FED-9D89-5D9DDAE31179}" type="datetimeFigureOut">
              <a:rPr lang="en-IN" smtClean="0"/>
              <a:t>18-12-2022</a:t>
            </a:fld>
            <a:endParaRPr lang="en-IN"/>
          </a:p>
        </p:txBody>
      </p:sp>
      <p:sp>
        <p:nvSpPr>
          <p:cNvPr id="6" name="Footer Placeholder 5">
            <a:extLst>
              <a:ext uri="{FF2B5EF4-FFF2-40B4-BE49-F238E27FC236}">
                <a16:creationId xmlns:a16="http://schemas.microsoft.com/office/drawing/2014/main" id="{8CA99600-D387-8332-6A4D-1AC375E4121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ACDBD00-83F3-1761-0D90-0C5C69BDE7FB}"/>
              </a:ext>
            </a:extLst>
          </p:cNvPr>
          <p:cNvSpPr>
            <a:spLocks noGrp="1"/>
          </p:cNvSpPr>
          <p:nvPr>
            <p:ph type="sldNum" sz="quarter" idx="12"/>
          </p:nvPr>
        </p:nvSpPr>
        <p:spPr/>
        <p:txBody>
          <a:bodyPr/>
          <a:lstStyle/>
          <a:p>
            <a:fld id="{74415E30-C650-4859-9E05-21D9BEC176CB}" type="slidenum">
              <a:rPr lang="en-IN" smtClean="0"/>
              <a:t>‹#›</a:t>
            </a:fld>
            <a:endParaRPr lang="en-IN"/>
          </a:p>
        </p:txBody>
      </p:sp>
    </p:spTree>
    <p:extLst>
      <p:ext uri="{BB962C8B-B14F-4D97-AF65-F5344CB8AC3E}">
        <p14:creationId xmlns:p14="http://schemas.microsoft.com/office/powerpoint/2010/main" val="3348955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1D76A-DB8A-0BDC-89FA-A586D8DE2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E99700C-023D-35D3-280C-046E05BFEF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54600E7C-88E0-8AA7-0482-C9CD2227D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F4A7A2-BE7E-C77B-58B9-60146EF1A5BE}"/>
              </a:ext>
            </a:extLst>
          </p:cNvPr>
          <p:cNvSpPr>
            <a:spLocks noGrp="1"/>
          </p:cNvSpPr>
          <p:nvPr>
            <p:ph type="dt" sz="half" idx="10"/>
          </p:nvPr>
        </p:nvSpPr>
        <p:spPr/>
        <p:txBody>
          <a:bodyPr/>
          <a:lstStyle/>
          <a:p>
            <a:fld id="{3033F93C-DECB-4FED-9D89-5D9DDAE31179}" type="datetimeFigureOut">
              <a:rPr lang="en-IN" smtClean="0"/>
              <a:t>18-12-2022</a:t>
            </a:fld>
            <a:endParaRPr lang="en-IN"/>
          </a:p>
        </p:txBody>
      </p:sp>
      <p:sp>
        <p:nvSpPr>
          <p:cNvPr id="6" name="Footer Placeholder 5">
            <a:extLst>
              <a:ext uri="{FF2B5EF4-FFF2-40B4-BE49-F238E27FC236}">
                <a16:creationId xmlns:a16="http://schemas.microsoft.com/office/drawing/2014/main" id="{CF14331B-CE3C-18E0-D243-16907E1EABA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8313DF1-C16E-7F4A-E0F6-C56EBCCFCF59}"/>
              </a:ext>
            </a:extLst>
          </p:cNvPr>
          <p:cNvSpPr>
            <a:spLocks noGrp="1"/>
          </p:cNvSpPr>
          <p:nvPr>
            <p:ph type="sldNum" sz="quarter" idx="12"/>
          </p:nvPr>
        </p:nvSpPr>
        <p:spPr/>
        <p:txBody>
          <a:bodyPr/>
          <a:lstStyle/>
          <a:p>
            <a:fld id="{74415E30-C650-4859-9E05-21D9BEC176CB}" type="slidenum">
              <a:rPr lang="en-IN" smtClean="0"/>
              <a:t>‹#›</a:t>
            </a:fld>
            <a:endParaRPr lang="en-IN"/>
          </a:p>
        </p:txBody>
      </p:sp>
    </p:spTree>
    <p:extLst>
      <p:ext uri="{BB962C8B-B14F-4D97-AF65-F5344CB8AC3E}">
        <p14:creationId xmlns:p14="http://schemas.microsoft.com/office/powerpoint/2010/main" val="37487843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55DC25-AB1A-A726-B93D-E3B3925FC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8D5B090-F7AE-BDCB-5CE3-F8C59CCCE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77CC260-35ED-10EF-0765-EAD571AB11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33F93C-DECB-4FED-9D89-5D9DDAE31179}" type="datetimeFigureOut">
              <a:rPr lang="en-IN" smtClean="0"/>
              <a:t>18-12-2022</a:t>
            </a:fld>
            <a:endParaRPr lang="en-IN"/>
          </a:p>
        </p:txBody>
      </p:sp>
      <p:sp>
        <p:nvSpPr>
          <p:cNvPr id="5" name="Footer Placeholder 4">
            <a:extLst>
              <a:ext uri="{FF2B5EF4-FFF2-40B4-BE49-F238E27FC236}">
                <a16:creationId xmlns:a16="http://schemas.microsoft.com/office/drawing/2014/main" id="{1D495E59-AB91-161B-4DA0-AB6088D16F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98B9EEC-C418-4ABD-0124-EDF196F3A1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15E30-C650-4859-9E05-21D9BEC176CB}" type="slidenum">
              <a:rPr lang="en-IN" smtClean="0"/>
              <a:t>‹#›</a:t>
            </a:fld>
            <a:endParaRPr lang="en-IN"/>
          </a:p>
        </p:txBody>
      </p:sp>
    </p:spTree>
    <p:extLst>
      <p:ext uri="{BB962C8B-B14F-4D97-AF65-F5344CB8AC3E}">
        <p14:creationId xmlns:p14="http://schemas.microsoft.com/office/powerpoint/2010/main" val="1223198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Internal%20Circular%20of%20MH%20SGST.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hyperlink" Target="mailto:fcaumeshsharma@gmail.com"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A0C824CC-656C-631A-48FD-82461C0CD8CB}"/>
              </a:ext>
            </a:extLst>
          </p:cNvPr>
          <p:cNvSpPr/>
          <p:nvPr/>
        </p:nvSpPr>
        <p:spPr>
          <a:xfrm>
            <a:off x="2319133" y="3214029"/>
            <a:ext cx="6640055" cy="1145937"/>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lang="en-US" sz="5400"/>
          </a:p>
        </p:txBody>
      </p:sp>
      <p:sp>
        <p:nvSpPr>
          <p:cNvPr id="4" name="SHape!!!">
            <a:extLst>
              <a:ext uri="{FF2B5EF4-FFF2-40B4-BE49-F238E27FC236}">
                <a16:creationId xmlns:a16="http://schemas.microsoft.com/office/drawing/2014/main" id="{9BFBF0F0-A18C-7D27-2F50-91D2E8EF3CCB}"/>
              </a:ext>
            </a:extLst>
          </p:cNvPr>
          <p:cNvSpPr txBox="1">
            <a:spLocks/>
          </p:cNvSpPr>
          <p:nvPr/>
        </p:nvSpPr>
        <p:spPr>
          <a:xfrm>
            <a:off x="2068055" y="3319883"/>
            <a:ext cx="7023653" cy="93422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800">
                <a:solidFill>
                  <a:schemeClr val="tx1"/>
                </a:solidFill>
                <a:latin typeface="Calibri (Body)"/>
              </a:rPr>
              <a:t>Input Tax Credit</a:t>
            </a:r>
          </a:p>
        </p:txBody>
      </p:sp>
      <p:pic>
        <p:nvPicPr>
          <p:cNvPr id="2" name="Picture 1" descr="A picture containing graphical user interface&#10;&#10;Description automatically generated">
            <a:extLst>
              <a:ext uri="{FF2B5EF4-FFF2-40B4-BE49-F238E27FC236}">
                <a16:creationId xmlns:a16="http://schemas.microsoft.com/office/drawing/2014/main" id="{D161A9F5-1DF9-11A3-B2EB-A7AF99D5C9A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01" b="83710" l="10000" r="90000"/>
                    </a14:imgEffect>
                  </a14:imgLayer>
                </a14:imgProps>
              </a:ext>
            </a:extLst>
          </a:blip>
          <a:srcRect b="6988"/>
          <a:stretch/>
        </p:blipFill>
        <p:spPr>
          <a:xfrm>
            <a:off x="-4496099" y="198184"/>
            <a:ext cx="7475121" cy="6858000"/>
          </a:xfrm>
          <a:prstGeom prst="rect">
            <a:avLst/>
          </a:prstGeom>
        </p:spPr>
      </p:pic>
    </p:spTree>
    <p:extLst>
      <p:ext uri="{BB962C8B-B14F-4D97-AF65-F5344CB8AC3E}">
        <p14:creationId xmlns:p14="http://schemas.microsoft.com/office/powerpoint/2010/main" val="19948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24" name="Google Shape;244;p33">
            <a:extLst>
              <a:ext uri="{FF2B5EF4-FFF2-40B4-BE49-F238E27FC236}">
                <a16:creationId xmlns:a16="http://schemas.microsoft.com/office/drawing/2014/main" id="{6E8BC876-8936-4153-A0EC-C4F93B28958C}"/>
              </a:ext>
            </a:extLst>
          </p:cNvPr>
          <p:cNvSpPr/>
          <p:nvPr/>
        </p:nvSpPr>
        <p:spPr>
          <a:xfrm>
            <a:off x="675702" y="141767"/>
            <a:ext cx="10628403" cy="1594267"/>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125" name="SHape!!!">
            <a:extLst>
              <a:ext uri="{FF2B5EF4-FFF2-40B4-BE49-F238E27FC236}">
                <a16:creationId xmlns:a16="http://schemas.microsoft.com/office/drawing/2014/main" id="{6D6AC7B8-CBAB-4D57-BD75-C049275D2778}"/>
              </a:ext>
            </a:extLst>
          </p:cNvPr>
          <p:cNvSpPr txBox="1">
            <a:spLocks/>
          </p:cNvSpPr>
          <p:nvPr/>
        </p:nvSpPr>
        <p:spPr>
          <a:xfrm>
            <a:off x="887895" y="221279"/>
            <a:ext cx="9886122" cy="159426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a:solidFill>
                  <a:schemeClr val="tx1"/>
                </a:solidFill>
                <a:latin typeface="Calibri (Body)"/>
              </a:rPr>
              <a:t>Section 16. Eligibility and conditions for taking input tax credit.</a:t>
            </a:r>
            <a:endParaRPr lang="en-IN">
              <a:solidFill>
                <a:schemeClr val="tx1"/>
              </a:solidFill>
              <a:latin typeface="Calibri (Body)"/>
            </a:endParaRPr>
          </a:p>
        </p:txBody>
      </p:sp>
      <p:sp>
        <p:nvSpPr>
          <p:cNvPr id="2" name="Title 1">
            <a:extLst>
              <a:ext uri="{FF2B5EF4-FFF2-40B4-BE49-F238E27FC236}">
                <a16:creationId xmlns:a16="http://schemas.microsoft.com/office/drawing/2014/main" id="{03BD11B9-946D-0C5F-D041-44149BB5E833}"/>
              </a:ext>
            </a:extLst>
          </p:cNvPr>
          <p:cNvSpPr txBox="1">
            <a:spLocks/>
          </p:cNvSpPr>
          <p:nvPr/>
        </p:nvSpPr>
        <p:spPr>
          <a:xfrm>
            <a:off x="675703" y="1484245"/>
            <a:ext cx="11163757" cy="4553000"/>
          </a:xfrm>
          <a:prstGeom prst="rect">
            <a:avLst/>
          </a:prstGeom>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267" b="1">
                <a:solidFill>
                  <a:schemeClr val="bg2">
                    <a:lumMod val="10000"/>
                  </a:schemeClr>
                </a:solidFill>
              </a:rPr>
              <a:t>Sec 16 (2)</a:t>
            </a:r>
            <a:r>
              <a:rPr lang="en-US" sz="4267">
                <a:solidFill>
                  <a:schemeClr val="bg2">
                    <a:lumMod val="10000"/>
                  </a:schemeClr>
                </a:solidFill>
              </a:rPr>
              <a:t> Notwithstanding anything contained in this section, </a:t>
            </a:r>
            <a:r>
              <a:rPr lang="en-US" sz="4267" dirty="0">
                <a:solidFill>
                  <a:srgbClr val="FF0000"/>
                </a:solidFill>
              </a:rPr>
              <a:t>no registered person</a:t>
            </a:r>
            <a:r>
              <a:rPr lang="en-US" sz="4267">
                <a:solidFill>
                  <a:schemeClr val="bg2">
                    <a:lumMod val="10000"/>
                  </a:schemeClr>
                </a:solidFill>
              </a:rPr>
              <a:t> shall be entitled to the credit of any input tax in respect of any supply of goods or services or both to him unless,—</a:t>
            </a:r>
            <a:endParaRPr lang="en-IN" sz="4267">
              <a:solidFill>
                <a:schemeClr val="bg2">
                  <a:lumMod val="10000"/>
                </a:schemeClr>
              </a:solidFill>
            </a:endParaRPr>
          </a:p>
        </p:txBody>
      </p:sp>
      <p:pic>
        <p:nvPicPr>
          <p:cNvPr id="3" name="Picture 2" descr="1 ENEMY TO MUTUALITY | rachaelrobeson">
            <a:extLst>
              <a:ext uri="{FF2B5EF4-FFF2-40B4-BE49-F238E27FC236}">
                <a16:creationId xmlns:a16="http://schemas.microsoft.com/office/drawing/2014/main" id="{4E2CEDA6-7481-29F2-E611-9AAB441E3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345" y="4620937"/>
            <a:ext cx="2947221" cy="2208797"/>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79;p31">
            <a:extLst>
              <a:ext uri="{FF2B5EF4-FFF2-40B4-BE49-F238E27FC236}">
                <a16:creationId xmlns:a16="http://schemas.microsoft.com/office/drawing/2014/main" id="{62B8A777-BF27-44AE-BCB8-D315F42645B6}"/>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
        <p:nvSpPr>
          <p:cNvPr id="4" name="Google Shape;548;p56">
            <a:extLst>
              <a:ext uri="{FF2B5EF4-FFF2-40B4-BE49-F238E27FC236}">
                <a16:creationId xmlns:a16="http://schemas.microsoft.com/office/drawing/2014/main" id="{0577C8A2-1476-6567-09C5-7B02C02B74F4}"/>
              </a:ext>
            </a:extLst>
          </p:cNvPr>
          <p:cNvSpPr/>
          <p:nvPr/>
        </p:nvSpPr>
        <p:spPr>
          <a:xfrm>
            <a:off x="8404289" y="5725336"/>
            <a:ext cx="3538543" cy="91138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WEST BENGAL AAR</a:t>
            </a:r>
            <a:endParaRPr sz="2800" b="1" dirty="0">
              <a:ea typeface="Oswald"/>
              <a:cs typeface="Oswald"/>
              <a:sym typeface="Oswald"/>
            </a:endParaRPr>
          </a:p>
        </p:txBody>
      </p:sp>
    </p:spTree>
    <p:extLst>
      <p:ext uri="{BB962C8B-B14F-4D97-AF65-F5344CB8AC3E}">
        <p14:creationId xmlns:p14="http://schemas.microsoft.com/office/powerpoint/2010/main" val="1369656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 Supreme Court sets out object and purpose of Order VII Rule 11 of the Code of Civil Procedure,1908">
            <a:extLst>
              <a:ext uri="{FF2B5EF4-FFF2-40B4-BE49-F238E27FC236}">
                <a16:creationId xmlns:a16="http://schemas.microsoft.com/office/drawing/2014/main" id="{07B094D9-2B00-4C59-AE52-C64F152C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177" cy="6965244"/>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20657" y="202610"/>
            <a:ext cx="3538543" cy="91138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WEST BENGAL AAR</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1989928" y="2141066"/>
            <a:ext cx="7969956"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US" sz="2800" b="1">
                <a:ea typeface="Oswald"/>
                <a:cs typeface="Oswald"/>
                <a:sym typeface="Oswald"/>
              </a:rPr>
              <a:t>M/S. STORM COMMUNICATIONS PRIVATE LIMITED</a:t>
            </a:r>
            <a:endParaRPr sz="2800" b="1">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643407" y="3853795"/>
            <a:ext cx="8905185" cy="1655183"/>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sz="2400">
                <a:ea typeface="Oswald"/>
                <a:cs typeface="Oswald"/>
                <a:sym typeface="Oswald"/>
              </a:rPr>
              <a:t>If the person is not registered in a particular state, the tax paid on the inward supplies in that state is not ‘input tax’ in relation to the said person.</a:t>
            </a:r>
          </a:p>
        </p:txBody>
      </p:sp>
      <p:grpSp>
        <p:nvGrpSpPr>
          <p:cNvPr id="9" name="Google Shape;178;p31">
            <a:extLst>
              <a:ext uri="{FF2B5EF4-FFF2-40B4-BE49-F238E27FC236}">
                <a16:creationId xmlns:a16="http://schemas.microsoft.com/office/drawing/2014/main" id="{B0199882-FA4A-4FC3-B5F8-E0597B429F94}"/>
              </a:ext>
            </a:extLst>
          </p:cNvPr>
          <p:cNvGrpSpPr/>
          <p:nvPr/>
        </p:nvGrpSpPr>
        <p:grpSpPr>
          <a:xfrm rot="-5400000">
            <a:off x="11683955" y="3529945"/>
            <a:ext cx="412800" cy="412800"/>
            <a:chOff x="4365600" y="4522825"/>
            <a:chExt cx="412800" cy="412800"/>
          </a:xfrm>
          <a:solidFill>
            <a:schemeClr val="accent2">
              <a:lumMod val="60000"/>
              <a:lumOff val="40000"/>
            </a:schemeClr>
          </a:solidFill>
        </p:grpSpPr>
        <p:sp>
          <p:nvSpPr>
            <p:cNvPr id="10" name="Google Shape;179;p31">
              <a:extLst>
                <a:ext uri="{FF2B5EF4-FFF2-40B4-BE49-F238E27FC236}">
                  <a16:creationId xmlns:a16="http://schemas.microsoft.com/office/drawing/2014/main" id="{1597CF35-0BBB-4214-9B4D-7BD9BCE4DF81}"/>
                </a:ext>
              </a:extLst>
            </p:cNvPr>
            <p:cNvSpPr/>
            <p:nvPr/>
          </p:nvSpPr>
          <p:spPr>
            <a:xfrm>
              <a:off x="4365600" y="4522825"/>
              <a:ext cx="412800" cy="412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31">
              <a:extLst>
                <a:ext uri="{FF2B5EF4-FFF2-40B4-BE49-F238E27FC236}">
                  <a16:creationId xmlns:a16="http://schemas.microsoft.com/office/drawing/2014/main" id="{8959E5F5-EB40-4244-89D7-C1561E6843FA}"/>
                </a:ext>
              </a:extLst>
            </p:cNvPr>
            <p:cNvSpPr/>
            <p:nvPr/>
          </p:nvSpPr>
          <p:spPr>
            <a:xfrm rot="5400000">
              <a:off x="4503000" y="4639391"/>
              <a:ext cx="138000" cy="234900"/>
            </a:xfrm>
            <a:prstGeom prst="chevron">
              <a:avLst>
                <a:gd name="adj" fmla="val 91213"/>
              </a:avLst>
            </a:pr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4589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24" name="Google Shape;244;p33">
            <a:extLst>
              <a:ext uri="{FF2B5EF4-FFF2-40B4-BE49-F238E27FC236}">
                <a16:creationId xmlns:a16="http://schemas.microsoft.com/office/drawing/2014/main" id="{6E8BC876-8936-4153-A0EC-C4F93B28958C}"/>
              </a:ext>
            </a:extLst>
          </p:cNvPr>
          <p:cNvSpPr/>
          <p:nvPr/>
        </p:nvSpPr>
        <p:spPr>
          <a:xfrm>
            <a:off x="715617" y="380304"/>
            <a:ext cx="10588488" cy="2097849"/>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3" name="Title 1">
            <a:extLst>
              <a:ext uri="{FF2B5EF4-FFF2-40B4-BE49-F238E27FC236}">
                <a16:creationId xmlns:a16="http://schemas.microsoft.com/office/drawing/2014/main" id="{6E538806-79D3-345D-6461-45A2C177DCE7}"/>
              </a:ext>
            </a:extLst>
          </p:cNvPr>
          <p:cNvSpPr txBox="1">
            <a:spLocks/>
          </p:cNvSpPr>
          <p:nvPr/>
        </p:nvSpPr>
        <p:spPr>
          <a:xfrm>
            <a:off x="1498742" y="406934"/>
            <a:ext cx="8931966" cy="2097849"/>
          </a:xfrm>
          <a:prstGeom prst="rect">
            <a:avLst/>
          </a:prstGeom>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a:solidFill>
                  <a:schemeClr val="bg2">
                    <a:lumMod val="10000"/>
                  </a:schemeClr>
                </a:solidFill>
              </a:rPr>
              <a:t>Sec 16 (2) (a)</a:t>
            </a:r>
            <a:r>
              <a:rPr lang="en-US" sz="3200">
                <a:solidFill>
                  <a:schemeClr val="bg2">
                    <a:lumMod val="10000"/>
                  </a:schemeClr>
                </a:solidFill>
              </a:rPr>
              <a:t> he is in possession of a </a:t>
            </a:r>
            <a:r>
              <a:rPr lang="en-US" sz="3200" dirty="0">
                <a:solidFill>
                  <a:srgbClr val="FF0000"/>
                </a:solidFill>
              </a:rPr>
              <a:t>tax invoice</a:t>
            </a:r>
            <a:r>
              <a:rPr lang="en-US" sz="3200">
                <a:solidFill>
                  <a:schemeClr val="bg2">
                    <a:lumMod val="10000"/>
                  </a:schemeClr>
                </a:solidFill>
              </a:rPr>
              <a:t> or debit note issued by a supplier registered under this Act, or such other tax paying documents as may be prescribed;</a:t>
            </a:r>
            <a:endParaRPr lang="en-IN" sz="3200">
              <a:solidFill>
                <a:schemeClr val="bg2">
                  <a:lumMod val="10000"/>
                </a:schemeClr>
              </a:solidFill>
            </a:endParaRPr>
          </a:p>
        </p:txBody>
      </p:sp>
      <p:grpSp>
        <p:nvGrpSpPr>
          <p:cNvPr id="4" name="Group 3">
            <a:extLst>
              <a:ext uri="{FF2B5EF4-FFF2-40B4-BE49-F238E27FC236}">
                <a16:creationId xmlns:a16="http://schemas.microsoft.com/office/drawing/2014/main" id="{93F0D736-0198-0C23-A218-2A05DE617705}"/>
              </a:ext>
            </a:extLst>
          </p:cNvPr>
          <p:cNvGrpSpPr/>
          <p:nvPr/>
        </p:nvGrpSpPr>
        <p:grpSpPr>
          <a:xfrm>
            <a:off x="1590222" y="3052906"/>
            <a:ext cx="2880000" cy="2880000"/>
            <a:chOff x="2489920" y="3339831"/>
            <a:chExt cx="2160000" cy="2160000"/>
          </a:xfrm>
        </p:grpSpPr>
        <p:sp>
          <p:nvSpPr>
            <p:cNvPr id="5" name="Shape">
              <a:extLst>
                <a:ext uri="{FF2B5EF4-FFF2-40B4-BE49-F238E27FC236}">
                  <a16:creationId xmlns:a16="http://schemas.microsoft.com/office/drawing/2014/main" id="{0178798B-B33D-0757-4F3A-B1F2BAC2C787}"/>
                </a:ext>
              </a:extLst>
            </p:cNvPr>
            <p:cNvSpPr/>
            <p:nvPr/>
          </p:nvSpPr>
          <p:spPr>
            <a:xfrm rot="16200000">
              <a:off x="2489920" y="3339831"/>
              <a:ext cx="2160000" cy="216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accent5">
                <a:lumMod val="75000"/>
              </a:schemeClr>
            </a:solidFill>
            <a:ln w="12700">
              <a:miter lim="400000"/>
            </a:ln>
          </p:spPr>
          <p:txBody>
            <a:bodyPr lIns="50800" tIns="50800" rIns="50800" bIns="50800" anchor="ctr"/>
            <a:lstStyle/>
            <a:p>
              <a:pPr>
                <a:defRPr sz="3000">
                  <a:solidFill>
                    <a:srgbClr val="FFFFFF"/>
                  </a:solidFill>
                </a:defRPr>
              </a:pPr>
              <a:endParaRPr sz="4000"/>
            </a:p>
          </p:txBody>
        </p:sp>
        <p:sp>
          <p:nvSpPr>
            <p:cNvPr id="6" name="Circle">
              <a:extLst>
                <a:ext uri="{FF2B5EF4-FFF2-40B4-BE49-F238E27FC236}">
                  <a16:creationId xmlns:a16="http://schemas.microsoft.com/office/drawing/2014/main" id="{C9CBE352-F487-9BC9-B092-FC8EE50E733C}"/>
                </a:ext>
              </a:extLst>
            </p:cNvPr>
            <p:cNvSpPr/>
            <p:nvPr/>
          </p:nvSpPr>
          <p:spPr>
            <a:xfrm rot="16200000">
              <a:off x="2734587" y="3584496"/>
              <a:ext cx="1670669" cy="1670669"/>
            </a:xfrm>
            <a:prstGeom prst="ellipse">
              <a:avLst/>
            </a:prstGeom>
            <a:solidFill>
              <a:schemeClr val="accent5">
                <a:lumMod val="40000"/>
                <a:lumOff val="60000"/>
              </a:schemeClr>
            </a:solidFill>
            <a:ln w="12700">
              <a:miter lim="400000"/>
            </a:ln>
          </p:spPr>
          <p:txBody>
            <a:bodyPr lIns="50800" tIns="50800" rIns="50800" bIns="50800" anchor="ctr"/>
            <a:lstStyle/>
            <a:p>
              <a:pPr>
                <a:defRPr sz="3000">
                  <a:solidFill>
                    <a:srgbClr val="FFFFFF"/>
                  </a:solidFill>
                </a:defRPr>
              </a:pPr>
              <a:endParaRPr sz="4000"/>
            </a:p>
          </p:txBody>
        </p:sp>
        <p:sp>
          <p:nvSpPr>
            <p:cNvPr id="7" name="TextBox 6">
              <a:extLst>
                <a:ext uri="{FF2B5EF4-FFF2-40B4-BE49-F238E27FC236}">
                  <a16:creationId xmlns:a16="http://schemas.microsoft.com/office/drawing/2014/main" id="{0A4B1D0D-A5E1-2BB3-DB0C-A9D4322F9A53}"/>
                </a:ext>
              </a:extLst>
            </p:cNvPr>
            <p:cNvSpPr txBox="1"/>
            <p:nvPr/>
          </p:nvSpPr>
          <p:spPr>
            <a:xfrm>
              <a:off x="2821090" y="3853024"/>
              <a:ext cx="1497660" cy="1177245"/>
            </a:xfrm>
            <a:prstGeom prst="rect">
              <a:avLst/>
            </a:prstGeom>
            <a:noFill/>
          </p:spPr>
          <p:txBody>
            <a:bodyPr wrap="square" lIns="0" rIns="0" rtlCol="0" anchor="b">
              <a:spAutoFit/>
            </a:bodyPr>
            <a:lstStyle/>
            <a:p>
              <a:pPr algn="ctr"/>
              <a:r>
                <a:rPr lang="en-US" sz="3200" b="1" noProof="1"/>
                <a:t>2017-18</a:t>
              </a:r>
            </a:p>
            <a:p>
              <a:pPr algn="ctr"/>
              <a:r>
                <a:rPr lang="en-US" sz="3200" b="1" noProof="1"/>
                <a:t>To</a:t>
              </a:r>
            </a:p>
            <a:p>
              <a:pPr algn="ctr"/>
              <a:r>
                <a:rPr lang="en-US" sz="3200" b="1" noProof="1"/>
                <a:t>2022-23</a:t>
              </a:r>
            </a:p>
          </p:txBody>
        </p:sp>
      </p:grpSp>
      <p:grpSp>
        <p:nvGrpSpPr>
          <p:cNvPr id="8" name="Group 7">
            <a:extLst>
              <a:ext uri="{FF2B5EF4-FFF2-40B4-BE49-F238E27FC236}">
                <a16:creationId xmlns:a16="http://schemas.microsoft.com/office/drawing/2014/main" id="{26B77ACE-5742-386D-1B54-FC73A6478001}"/>
              </a:ext>
            </a:extLst>
          </p:cNvPr>
          <p:cNvGrpSpPr/>
          <p:nvPr/>
        </p:nvGrpSpPr>
        <p:grpSpPr>
          <a:xfrm>
            <a:off x="7558875" y="3052906"/>
            <a:ext cx="2880000" cy="2880000"/>
            <a:chOff x="3503707" y="2975393"/>
            <a:chExt cx="2160000" cy="2160000"/>
          </a:xfrm>
        </p:grpSpPr>
        <p:sp>
          <p:nvSpPr>
            <p:cNvPr id="9" name="Shape">
              <a:extLst>
                <a:ext uri="{FF2B5EF4-FFF2-40B4-BE49-F238E27FC236}">
                  <a16:creationId xmlns:a16="http://schemas.microsoft.com/office/drawing/2014/main" id="{E21BF8EC-359B-E1A6-B7E3-8A0ED245124F}"/>
                </a:ext>
              </a:extLst>
            </p:cNvPr>
            <p:cNvSpPr/>
            <p:nvPr/>
          </p:nvSpPr>
          <p:spPr>
            <a:xfrm rot="16200000">
              <a:off x="3503707" y="2975393"/>
              <a:ext cx="2160000" cy="216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accent5">
                <a:lumMod val="75000"/>
              </a:schemeClr>
            </a:solidFill>
            <a:ln w="12700">
              <a:miter lim="400000"/>
            </a:ln>
          </p:spPr>
          <p:txBody>
            <a:bodyPr lIns="50800" tIns="50800" rIns="50800" bIns="50800" anchor="ctr"/>
            <a:lstStyle/>
            <a:p>
              <a:pPr>
                <a:defRPr sz="3000">
                  <a:solidFill>
                    <a:srgbClr val="FFFFFF"/>
                  </a:solidFill>
                </a:defRPr>
              </a:pPr>
              <a:endParaRPr sz="4000"/>
            </a:p>
          </p:txBody>
        </p:sp>
        <p:sp>
          <p:nvSpPr>
            <p:cNvPr id="10" name="Circle">
              <a:extLst>
                <a:ext uri="{FF2B5EF4-FFF2-40B4-BE49-F238E27FC236}">
                  <a16:creationId xmlns:a16="http://schemas.microsoft.com/office/drawing/2014/main" id="{FE02049C-E859-6CA1-C02D-1C07582D4F7E}"/>
                </a:ext>
              </a:extLst>
            </p:cNvPr>
            <p:cNvSpPr/>
            <p:nvPr/>
          </p:nvSpPr>
          <p:spPr>
            <a:xfrm rot="16200000">
              <a:off x="3748374" y="3220058"/>
              <a:ext cx="1670669" cy="1670669"/>
            </a:xfrm>
            <a:prstGeom prst="ellipse">
              <a:avLst/>
            </a:prstGeom>
            <a:solidFill>
              <a:schemeClr val="accent5">
                <a:lumMod val="40000"/>
                <a:lumOff val="60000"/>
              </a:schemeClr>
            </a:solidFill>
            <a:ln w="12700">
              <a:miter lim="400000"/>
            </a:ln>
          </p:spPr>
          <p:txBody>
            <a:bodyPr lIns="50800" tIns="50800" rIns="50800" bIns="50800" anchor="ctr"/>
            <a:lstStyle/>
            <a:p>
              <a:pPr>
                <a:defRPr sz="3000">
                  <a:solidFill>
                    <a:srgbClr val="FFFFFF"/>
                  </a:solidFill>
                </a:defRPr>
              </a:pPr>
              <a:endParaRPr sz="4000"/>
            </a:p>
          </p:txBody>
        </p:sp>
        <p:sp>
          <p:nvSpPr>
            <p:cNvPr id="11" name="TextBox 10">
              <a:extLst>
                <a:ext uri="{FF2B5EF4-FFF2-40B4-BE49-F238E27FC236}">
                  <a16:creationId xmlns:a16="http://schemas.microsoft.com/office/drawing/2014/main" id="{62AE6C90-52D4-FECF-02C2-BC18C6A3C7AD}"/>
                </a:ext>
              </a:extLst>
            </p:cNvPr>
            <p:cNvSpPr txBox="1"/>
            <p:nvPr/>
          </p:nvSpPr>
          <p:spPr>
            <a:xfrm>
              <a:off x="3834877" y="3553852"/>
              <a:ext cx="1497660" cy="900247"/>
            </a:xfrm>
            <a:prstGeom prst="rect">
              <a:avLst/>
            </a:prstGeom>
            <a:noFill/>
          </p:spPr>
          <p:txBody>
            <a:bodyPr wrap="square" lIns="0" rIns="0" rtlCol="0" anchor="b">
              <a:spAutoFit/>
            </a:bodyPr>
            <a:lstStyle/>
            <a:p>
              <a:pPr algn="ctr"/>
              <a:r>
                <a:rPr lang="en-US" sz="3600" b="1" noProof="1"/>
                <a:t>No Change</a:t>
              </a:r>
            </a:p>
          </p:txBody>
        </p:sp>
      </p:grpSp>
      <p:sp>
        <p:nvSpPr>
          <p:cNvPr id="12" name="object 5">
            <a:extLst>
              <a:ext uri="{FF2B5EF4-FFF2-40B4-BE49-F238E27FC236}">
                <a16:creationId xmlns:a16="http://schemas.microsoft.com/office/drawing/2014/main" id="{2ED605F8-D922-8FAB-41AF-FD693A79352A}"/>
              </a:ext>
            </a:extLst>
          </p:cNvPr>
          <p:cNvSpPr/>
          <p:nvPr/>
        </p:nvSpPr>
        <p:spPr>
          <a:xfrm>
            <a:off x="5140759" y="3812933"/>
            <a:ext cx="1747579" cy="798823"/>
          </a:xfrm>
          <a:custGeom>
            <a:avLst/>
            <a:gdLst/>
            <a:ahLst/>
            <a:cxnLst/>
            <a:rect l="l" t="t" r="r" b="b"/>
            <a:pathLst>
              <a:path w="1767839" h="485139">
                <a:moveTo>
                  <a:pt x="0" y="0"/>
                </a:moveTo>
                <a:lnTo>
                  <a:pt x="1525523" y="0"/>
                </a:lnTo>
                <a:lnTo>
                  <a:pt x="1767839" y="242315"/>
                </a:lnTo>
                <a:lnTo>
                  <a:pt x="1525523" y="484631"/>
                </a:lnTo>
                <a:lnTo>
                  <a:pt x="0" y="484631"/>
                </a:lnTo>
                <a:lnTo>
                  <a:pt x="0" y="0"/>
                </a:lnTo>
                <a:close/>
              </a:path>
            </a:pathLst>
          </a:custGeom>
          <a:solidFill>
            <a:schemeClr val="accent5">
              <a:lumMod val="60000"/>
              <a:lumOff val="40000"/>
            </a:schemeClr>
          </a:solidFill>
          <a:ln w="12192">
            <a:solidFill>
              <a:schemeClr val="accent5">
                <a:lumMod val="60000"/>
                <a:lumOff val="40000"/>
              </a:schemeClr>
            </a:solidFill>
          </a:ln>
        </p:spPr>
        <p:txBody>
          <a:bodyPr wrap="square" lIns="0" tIns="0" rIns="0" bIns="0" rtlCol="0"/>
          <a:lstStyle/>
          <a:p>
            <a:endParaRPr sz="2400"/>
          </a:p>
        </p:txBody>
      </p:sp>
      <p:sp>
        <p:nvSpPr>
          <p:cNvPr id="14" name="Google Shape;179;p31">
            <a:extLst>
              <a:ext uri="{FF2B5EF4-FFF2-40B4-BE49-F238E27FC236}">
                <a16:creationId xmlns:a16="http://schemas.microsoft.com/office/drawing/2014/main" id="{BB518D46-DD07-482A-8808-D2DDCDF53267}"/>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Tree>
    <p:extLst>
      <p:ext uri="{BB962C8B-B14F-4D97-AF65-F5344CB8AC3E}">
        <p14:creationId xmlns:p14="http://schemas.microsoft.com/office/powerpoint/2010/main" val="3812373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anim calcmode="lin" valueType="num">
                                      <p:cBhvr>
                                        <p:cTn id="13" dur="250" fill="hold"/>
                                        <p:tgtEl>
                                          <p:spTgt spid="8"/>
                                        </p:tgtEl>
                                        <p:attrNameLst>
                                          <p:attrName>ppt_x</p:attrName>
                                        </p:attrNameLst>
                                      </p:cBhvr>
                                      <p:tavLst>
                                        <p:tav tm="0">
                                          <p:val>
                                            <p:strVal val="#ppt_x"/>
                                          </p:val>
                                        </p:tav>
                                        <p:tav tm="100000">
                                          <p:val>
                                            <p:strVal val="#ppt_x"/>
                                          </p:val>
                                        </p:tav>
                                      </p:tavLst>
                                    </p:anim>
                                    <p:anim calcmode="lin" valueType="num">
                                      <p:cBhvr>
                                        <p:cTn id="14" dur="25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24" name="Google Shape;244;p33">
            <a:extLst>
              <a:ext uri="{FF2B5EF4-FFF2-40B4-BE49-F238E27FC236}">
                <a16:creationId xmlns:a16="http://schemas.microsoft.com/office/drawing/2014/main" id="{6E8BC876-8936-4153-A0EC-C4F93B28958C}"/>
              </a:ext>
            </a:extLst>
          </p:cNvPr>
          <p:cNvSpPr/>
          <p:nvPr/>
        </p:nvSpPr>
        <p:spPr>
          <a:xfrm>
            <a:off x="715617" y="524553"/>
            <a:ext cx="10588488" cy="2521920"/>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3" name="Title 1">
            <a:extLst>
              <a:ext uri="{FF2B5EF4-FFF2-40B4-BE49-F238E27FC236}">
                <a16:creationId xmlns:a16="http://schemas.microsoft.com/office/drawing/2014/main" id="{6E538806-79D3-345D-6461-45A2C177DCE7}"/>
              </a:ext>
            </a:extLst>
          </p:cNvPr>
          <p:cNvSpPr txBox="1">
            <a:spLocks/>
          </p:cNvSpPr>
          <p:nvPr/>
        </p:nvSpPr>
        <p:spPr>
          <a:xfrm>
            <a:off x="1212112" y="361510"/>
            <a:ext cx="9409814" cy="2899606"/>
          </a:xfrm>
          <a:prstGeom prst="rect">
            <a:avLst/>
          </a:prstGeom>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b="1">
                <a:solidFill>
                  <a:schemeClr val="bg2">
                    <a:lumMod val="10000"/>
                  </a:schemeClr>
                </a:solidFill>
              </a:rPr>
              <a:t>Sec 16 (2)(aa)</a:t>
            </a:r>
            <a:r>
              <a:rPr lang="en-US" sz="2800">
                <a:solidFill>
                  <a:schemeClr val="bg2">
                    <a:lumMod val="10000"/>
                  </a:schemeClr>
                </a:solidFill>
              </a:rPr>
              <a:t> the details of the invoice or debit note </a:t>
            </a:r>
            <a:r>
              <a:rPr lang="en-US" sz="2800" dirty="0">
                <a:solidFill>
                  <a:srgbClr val="FF0000"/>
                </a:solidFill>
              </a:rPr>
              <a:t>referred to in clause (a) has been furnished by the supplier in the statement of outward supplies and such details have been communicated to the recipient</a:t>
            </a:r>
            <a:r>
              <a:rPr lang="en-US" sz="2800">
                <a:solidFill>
                  <a:schemeClr val="bg2">
                    <a:lumMod val="10000"/>
                  </a:schemeClr>
                </a:solidFill>
              </a:rPr>
              <a:t> of such invoice or debit note in the manner specified under section 37;</a:t>
            </a:r>
            <a:endParaRPr lang="en-IN" sz="2800">
              <a:solidFill>
                <a:schemeClr val="bg2">
                  <a:lumMod val="10000"/>
                </a:schemeClr>
              </a:solidFill>
            </a:endParaRPr>
          </a:p>
        </p:txBody>
      </p:sp>
      <p:cxnSp>
        <p:nvCxnSpPr>
          <p:cNvPr id="13" name="Google Shape;540;p56">
            <a:extLst>
              <a:ext uri="{FF2B5EF4-FFF2-40B4-BE49-F238E27FC236}">
                <a16:creationId xmlns:a16="http://schemas.microsoft.com/office/drawing/2014/main" id="{AD503574-1682-6852-E401-973A151E925A}"/>
              </a:ext>
            </a:extLst>
          </p:cNvPr>
          <p:cNvCxnSpPr>
            <a:cxnSpLocks/>
          </p:cNvCxnSpPr>
          <p:nvPr/>
        </p:nvCxnSpPr>
        <p:spPr>
          <a:xfrm>
            <a:off x="1470989" y="4314373"/>
            <a:ext cx="9660834" cy="0"/>
          </a:xfrm>
          <a:prstGeom prst="straightConnector1">
            <a:avLst/>
          </a:prstGeom>
          <a:noFill/>
          <a:ln w="19050" cap="flat" cmpd="sng">
            <a:solidFill>
              <a:schemeClr val="accent1"/>
            </a:solidFill>
            <a:prstDash val="solid"/>
            <a:round/>
            <a:headEnd type="none" w="med" len="med"/>
            <a:tailEnd type="none" w="med" len="med"/>
          </a:ln>
        </p:spPr>
      </p:cxnSp>
      <p:sp>
        <p:nvSpPr>
          <p:cNvPr id="16" name="Google Shape;548;p56">
            <a:extLst>
              <a:ext uri="{FF2B5EF4-FFF2-40B4-BE49-F238E27FC236}">
                <a16:creationId xmlns:a16="http://schemas.microsoft.com/office/drawing/2014/main" id="{804550DD-2900-FD83-51C4-1EC09CC5C03C}"/>
              </a:ext>
            </a:extLst>
          </p:cNvPr>
          <p:cNvSpPr/>
          <p:nvPr/>
        </p:nvSpPr>
        <p:spPr>
          <a:xfrm>
            <a:off x="715614" y="4062223"/>
            <a:ext cx="1285461" cy="504300"/>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2017-18</a:t>
            </a:r>
            <a:endParaRPr sz="1800" b="1">
              <a:latin typeface="Oswald"/>
              <a:ea typeface="Oswald"/>
              <a:cs typeface="Oswald"/>
              <a:sym typeface="Oswald"/>
            </a:endParaRPr>
          </a:p>
        </p:txBody>
      </p:sp>
      <p:sp>
        <p:nvSpPr>
          <p:cNvPr id="17" name="Google Shape;549;p56">
            <a:extLst>
              <a:ext uri="{FF2B5EF4-FFF2-40B4-BE49-F238E27FC236}">
                <a16:creationId xmlns:a16="http://schemas.microsoft.com/office/drawing/2014/main" id="{1F271A41-0F0F-EC09-6875-C0EA4EFEB4AD}"/>
              </a:ext>
            </a:extLst>
          </p:cNvPr>
          <p:cNvSpPr txBox="1">
            <a:spLocks/>
          </p:cNvSpPr>
          <p:nvPr/>
        </p:nvSpPr>
        <p:spPr>
          <a:xfrm>
            <a:off x="651752" y="4623613"/>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Not in</a:t>
            </a:r>
          </a:p>
          <a:p>
            <a:pPr marL="0" indent="0" algn="ctr">
              <a:spcBef>
                <a:spcPts val="0"/>
              </a:spcBef>
              <a:buFont typeface="Arial" panose="020B0604020202020204" pitchFamily="34" charset="0"/>
              <a:buNone/>
            </a:pPr>
            <a:r>
              <a:rPr lang="en-US" sz="1800"/>
              <a:t>Existence</a:t>
            </a:r>
          </a:p>
        </p:txBody>
      </p:sp>
      <p:sp>
        <p:nvSpPr>
          <p:cNvPr id="35" name="Google Shape;548;p56">
            <a:extLst>
              <a:ext uri="{FF2B5EF4-FFF2-40B4-BE49-F238E27FC236}">
                <a16:creationId xmlns:a16="http://schemas.microsoft.com/office/drawing/2014/main" id="{49E482A1-679F-7D7D-4E52-EBC3E3223BC5}"/>
              </a:ext>
            </a:extLst>
          </p:cNvPr>
          <p:cNvSpPr/>
          <p:nvPr/>
        </p:nvSpPr>
        <p:spPr>
          <a:xfrm>
            <a:off x="2471523" y="4062223"/>
            <a:ext cx="1285461" cy="504300"/>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2018-19</a:t>
            </a:r>
            <a:endParaRPr sz="1800" b="1">
              <a:latin typeface="Oswald"/>
              <a:ea typeface="Oswald"/>
              <a:cs typeface="Oswald"/>
              <a:sym typeface="Oswald"/>
            </a:endParaRPr>
          </a:p>
        </p:txBody>
      </p:sp>
      <p:sp>
        <p:nvSpPr>
          <p:cNvPr id="36" name="Google Shape;549;p56">
            <a:extLst>
              <a:ext uri="{FF2B5EF4-FFF2-40B4-BE49-F238E27FC236}">
                <a16:creationId xmlns:a16="http://schemas.microsoft.com/office/drawing/2014/main" id="{0A4880F6-A381-F0EC-B4FD-CBC0BC419A0E}"/>
              </a:ext>
            </a:extLst>
          </p:cNvPr>
          <p:cNvSpPr txBox="1">
            <a:spLocks/>
          </p:cNvSpPr>
          <p:nvPr/>
        </p:nvSpPr>
        <p:spPr>
          <a:xfrm>
            <a:off x="2407661" y="4630240"/>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Not in</a:t>
            </a:r>
          </a:p>
          <a:p>
            <a:pPr marL="0" indent="0" algn="ctr">
              <a:spcBef>
                <a:spcPts val="0"/>
              </a:spcBef>
              <a:buFont typeface="Arial" panose="020B0604020202020204" pitchFamily="34" charset="0"/>
              <a:buNone/>
            </a:pPr>
            <a:r>
              <a:rPr lang="en-US" sz="1800"/>
              <a:t>Existence</a:t>
            </a:r>
          </a:p>
        </p:txBody>
      </p:sp>
      <p:sp>
        <p:nvSpPr>
          <p:cNvPr id="37" name="Google Shape;548;p56">
            <a:extLst>
              <a:ext uri="{FF2B5EF4-FFF2-40B4-BE49-F238E27FC236}">
                <a16:creationId xmlns:a16="http://schemas.microsoft.com/office/drawing/2014/main" id="{655F976D-25A6-03CD-6965-50EF0A09C49D}"/>
              </a:ext>
            </a:extLst>
          </p:cNvPr>
          <p:cNvSpPr/>
          <p:nvPr/>
        </p:nvSpPr>
        <p:spPr>
          <a:xfrm>
            <a:off x="4353331" y="4062223"/>
            <a:ext cx="1285461" cy="504300"/>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2019-20</a:t>
            </a:r>
            <a:endParaRPr sz="1800" b="1">
              <a:latin typeface="Oswald"/>
              <a:ea typeface="Oswald"/>
              <a:cs typeface="Oswald"/>
              <a:sym typeface="Oswald"/>
            </a:endParaRPr>
          </a:p>
        </p:txBody>
      </p:sp>
      <p:sp>
        <p:nvSpPr>
          <p:cNvPr id="38" name="Google Shape;549;p56">
            <a:extLst>
              <a:ext uri="{FF2B5EF4-FFF2-40B4-BE49-F238E27FC236}">
                <a16:creationId xmlns:a16="http://schemas.microsoft.com/office/drawing/2014/main" id="{149E1A2C-FDE7-FA88-27E6-25781FD44E6A}"/>
              </a:ext>
            </a:extLst>
          </p:cNvPr>
          <p:cNvSpPr txBox="1">
            <a:spLocks/>
          </p:cNvSpPr>
          <p:nvPr/>
        </p:nvSpPr>
        <p:spPr>
          <a:xfrm>
            <a:off x="4289469" y="4630241"/>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Not in</a:t>
            </a:r>
          </a:p>
          <a:p>
            <a:pPr marL="0" indent="0" algn="ctr">
              <a:spcBef>
                <a:spcPts val="0"/>
              </a:spcBef>
              <a:buFont typeface="Arial" panose="020B0604020202020204" pitchFamily="34" charset="0"/>
              <a:buNone/>
            </a:pPr>
            <a:r>
              <a:rPr lang="en-US" sz="1800"/>
              <a:t>Existence</a:t>
            </a:r>
          </a:p>
        </p:txBody>
      </p:sp>
      <p:sp>
        <p:nvSpPr>
          <p:cNvPr id="39" name="Google Shape;548;p56">
            <a:extLst>
              <a:ext uri="{FF2B5EF4-FFF2-40B4-BE49-F238E27FC236}">
                <a16:creationId xmlns:a16="http://schemas.microsoft.com/office/drawing/2014/main" id="{6935B578-0DD6-2890-5CE6-EB78AB0BD26D}"/>
              </a:ext>
            </a:extLst>
          </p:cNvPr>
          <p:cNvSpPr/>
          <p:nvPr/>
        </p:nvSpPr>
        <p:spPr>
          <a:xfrm>
            <a:off x="6215258" y="4062223"/>
            <a:ext cx="1285461" cy="504300"/>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2020-21</a:t>
            </a:r>
            <a:endParaRPr sz="1800" b="1">
              <a:latin typeface="Oswald"/>
              <a:ea typeface="Oswald"/>
              <a:cs typeface="Oswald"/>
              <a:sym typeface="Oswald"/>
            </a:endParaRPr>
          </a:p>
        </p:txBody>
      </p:sp>
      <p:sp>
        <p:nvSpPr>
          <p:cNvPr id="40" name="Google Shape;549;p56">
            <a:extLst>
              <a:ext uri="{FF2B5EF4-FFF2-40B4-BE49-F238E27FC236}">
                <a16:creationId xmlns:a16="http://schemas.microsoft.com/office/drawing/2014/main" id="{A0A77280-82B3-EC16-BA36-3E1FB9ECEE0B}"/>
              </a:ext>
            </a:extLst>
          </p:cNvPr>
          <p:cNvSpPr txBox="1">
            <a:spLocks/>
          </p:cNvSpPr>
          <p:nvPr/>
        </p:nvSpPr>
        <p:spPr>
          <a:xfrm>
            <a:off x="6151396" y="4623612"/>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Not in</a:t>
            </a:r>
          </a:p>
          <a:p>
            <a:pPr marL="0" indent="0" algn="ctr">
              <a:spcBef>
                <a:spcPts val="0"/>
              </a:spcBef>
              <a:buFont typeface="Arial" panose="020B0604020202020204" pitchFamily="34" charset="0"/>
              <a:buNone/>
            </a:pPr>
            <a:r>
              <a:rPr lang="en-US" sz="1800"/>
              <a:t>Existence</a:t>
            </a:r>
          </a:p>
        </p:txBody>
      </p:sp>
      <p:sp>
        <p:nvSpPr>
          <p:cNvPr id="41" name="Google Shape;548;p56">
            <a:extLst>
              <a:ext uri="{FF2B5EF4-FFF2-40B4-BE49-F238E27FC236}">
                <a16:creationId xmlns:a16="http://schemas.microsoft.com/office/drawing/2014/main" id="{8AB561FE-8AAC-0A79-5066-BFA6CCADC0D4}"/>
              </a:ext>
            </a:extLst>
          </p:cNvPr>
          <p:cNvSpPr/>
          <p:nvPr/>
        </p:nvSpPr>
        <p:spPr>
          <a:xfrm>
            <a:off x="8077191" y="4062223"/>
            <a:ext cx="1285461" cy="504300"/>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2021-22</a:t>
            </a:r>
            <a:endParaRPr sz="1800" b="1">
              <a:latin typeface="Oswald"/>
              <a:ea typeface="Oswald"/>
              <a:cs typeface="Oswald"/>
              <a:sym typeface="Oswald"/>
            </a:endParaRPr>
          </a:p>
        </p:txBody>
      </p:sp>
      <p:sp>
        <p:nvSpPr>
          <p:cNvPr id="42" name="Google Shape;549;p56">
            <a:extLst>
              <a:ext uri="{FF2B5EF4-FFF2-40B4-BE49-F238E27FC236}">
                <a16:creationId xmlns:a16="http://schemas.microsoft.com/office/drawing/2014/main" id="{A2DE0B76-06F7-1304-3FDC-30AD0DC306BF}"/>
              </a:ext>
            </a:extLst>
          </p:cNvPr>
          <p:cNvSpPr txBox="1">
            <a:spLocks/>
          </p:cNvSpPr>
          <p:nvPr/>
        </p:nvSpPr>
        <p:spPr>
          <a:xfrm>
            <a:off x="8013329" y="4630240"/>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b="1" u="sng">
                <a:solidFill>
                  <a:srgbClr val="FF0000"/>
                </a:solidFill>
              </a:rPr>
              <a:t>w.e.f. 01.01.2022</a:t>
            </a:r>
          </a:p>
        </p:txBody>
      </p:sp>
      <p:sp>
        <p:nvSpPr>
          <p:cNvPr id="43" name="Google Shape;548;p56">
            <a:extLst>
              <a:ext uri="{FF2B5EF4-FFF2-40B4-BE49-F238E27FC236}">
                <a16:creationId xmlns:a16="http://schemas.microsoft.com/office/drawing/2014/main" id="{227FCAFC-A245-EE46-DF54-2ED0ADCF7661}"/>
              </a:ext>
            </a:extLst>
          </p:cNvPr>
          <p:cNvSpPr/>
          <p:nvPr/>
        </p:nvSpPr>
        <p:spPr>
          <a:xfrm>
            <a:off x="10005387" y="4062223"/>
            <a:ext cx="1285461" cy="504300"/>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2022-23</a:t>
            </a:r>
            <a:endParaRPr sz="1800" b="1">
              <a:latin typeface="Oswald"/>
              <a:ea typeface="Oswald"/>
              <a:cs typeface="Oswald"/>
              <a:sym typeface="Oswald"/>
            </a:endParaRPr>
          </a:p>
        </p:txBody>
      </p:sp>
      <p:sp>
        <p:nvSpPr>
          <p:cNvPr id="44" name="Google Shape;549;p56">
            <a:extLst>
              <a:ext uri="{FF2B5EF4-FFF2-40B4-BE49-F238E27FC236}">
                <a16:creationId xmlns:a16="http://schemas.microsoft.com/office/drawing/2014/main" id="{4B8D5349-6F9D-BD94-674B-29E8D6678652}"/>
              </a:ext>
            </a:extLst>
          </p:cNvPr>
          <p:cNvSpPr txBox="1">
            <a:spLocks/>
          </p:cNvSpPr>
          <p:nvPr/>
        </p:nvSpPr>
        <p:spPr>
          <a:xfrm>
            <a:off x="9941525" y="4623614"/>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b="1" u="sng">
                <a:solidFill>
                  <a:srgbClr val="FF0000"/>
                </a:solidFill>
              </a:rPr>
              <a:t>Applicable</a:t>
            </a:r>
          </a:p>
          <a:p>
            <a:pPr marL="0" indent="0" algn="ctr">
              <a:spcBef>
                <a:spcPts val="0"/>
              </a:spcBef>
              <a:buFont typeface="Arial" panose="020B0604020202020204" pitchFamily="34" charset="0"/>
              <a:buNone/>
            </a:pPr>
            <a:r>
              <a:rPr lang="en-US" sz="1800" b="1" u="sng">
                <a:solidFill>
                  <a:srgbClr val="FF0000"/>
                </a:solidFill>
              </a:rPr>
              <a:t>&amp;</a:t>
            </a:r>
          </a:p>
          <a:p>
            <a:pPr marL="0" indent="0" algn="ctr">
              <a:spcBef>
                <a:spcPts val="0"/>
              </a:spcBef>
              <a:buFont typeface="Arial" panose="020B0604020202020204" pitchFamily="34" charset="0"/>
              <a:buNone/>
            </a:pPr>
            <a:r>
              <a:rPr lang="en-US" sz="1800" b="1" u="sng">
                <a:solidFill>
                  <a:srgbClr val="FF0000"/>
                </a:solidFill>
              </a:rPr>
              <a:t>No change</a:t>
            </a:r>
          </a:p>
        </p:txBody>
      </p:sp>
      <p:sp>
        <p:nvSpPr>
          <p:cNvPr id="2" name="Google Shape;179;p31">
            <a:extLst>
              <a:ext uri="{FF2B5EF4-FFF2-40B4-BE49-F238E27FC236}">
                <a16:creationId xmlns:a16="http://schemas.microsoft.com/office/drawing/2014/main" id="{4387F8C4-A4F8-EF37-1100-204AACA087B7}"/>
              </a:ext>
            </a:extLst>
          </p:cNvPr>
          <p:cNvSpPr/>
          <p:nvPr/>
        </p:nvSpPr>
        <p:spPr>
          <a:xfrm>
            <a:off x="11420394" y="164388"/>
            <a:ext cx="412800" cy="412800"/>
          </a:xfrm>
          <a:prstGeom prst="ellipse">
            <a:avLst/>
          </a:prstGeom>
          <a:solidFill>
            <a:srgbClr val="FF000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S</a:t>
            </a:r>
            <a:endParaRPr b="1" dirty="0"/>
          </a:p>
        </p:txBody>
      </p:sp>
    </p:spTree>
    <p:extLst>
      <p:ext uri="{BB962C8B-B14F-4D97-AF65-F5344CB8AC3E}">
        <p14:creationId xmlns:p14="http://schemas.microsoft.com/office/powerpoint/2010/main" val="2152003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0-#ppt_w/2"/>
                                          </p:val>
                                        </p:tav>
                                        <p:tav tm="100000">
                                          <p:val>
                                            <p:strVal val="#ppt_x"/>
                                          </p:val>
                                        </p:tav>
                                      </p:tavLst>
                                    </p:anim>
                                    <p:anim calcmode="lin" valueType="num">
                                      <p:cBhvr additive="base">
                                        <p:cTn id="20" dur="50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0-#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0-#ppt_w/2"/>
                                          </p:val>
                                        </p:tav>
                                        <p:tav tm="100000">
                                          <p:val>
                                            <p:strVal val="#ppt_x"/>
                                          </p:val>
                                        </p:tav>
                                      </p:tavLst>
                                    </p:anim>
                                    <p:anim calcmode="lin" valueType="num">
                                      <p:cBhvr additive="base">
                                        <p:cTn id="28" dur="500" fill="hold"/>
                                        <p:tgtEl>
                                          <p:spTgt spid="3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0-#ppt_w/2"/>
                                          </p:val>
                                        </p:tav>
                                        <p:tav tm="100000">
                                          <p:val>
                                            <p:strVal val="#ppt_x"/>
                                          </p:val>
                                        </p:tav>
                                      </p:tavLst>
                                    </p:anim>
                                    <p:anim calcmode="lin" valueType="num">
                                      <p:cBhvr additive="base">
                                        <p:cTn id="36" dur="500" fill="hold"/>
                                        <p:tgtEl>
                                          <p:spTgt spid="3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0-#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0-#ppt_w/2"/>
                                          </p:val>
                                        </p:tav>
                                        <p:tav tm="100000">
                                          <p:val>
                                            <p:strVal val="#ppt_x"/>
                                          </p:val>
                                        </p:tav>
                                      </p:tavLst>
                                    </p:anim>
                                    <p:anim calcmode="lin" valueType="num">
                                      <p:cBhvr additive="base">
                                        <p:cTn id="44" dur="500" fill="hold"/>
                                        <p:tgtEl>
                                          <p:spTgt spid="4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0-#ppt_w/2"/>
                                          </p:val>
                                        </p:tav>
                                        <p:tav tm="100000">
                                          <p:val>
                                            <p:strVal val="#ppt_x"/>
                                          </p:val>
                                        </p:tav>
                                      </p:tavLst>
                                    </p:anim>
                                    <p:anim calcmode="lin" valueType="num">
                                      <p:cBhvr additive="base">
                                        <p:cTn id="48" dur="500" fill="hold"/>
                                        <p:tgtEl>
                                          <p:spTgt spid="4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0-#ppt_w/2"/>
                                          </p:val>
                                        </p:tav>
                                        <p:tav tm="100000">
                                          <p:val>
                                            <p:strVal val="#ppt_x"/>
                                          </p:val>
                                        </p:tav>
                                      </p:tavLst>
                                    </p:anim>
                                    <p:anim calcmode="lin" valueType="num">
                                      <p:cBhvr additive="base">
                                        <p:cTn id="52" dur="500" fill="hold"/>
                                        <p:tgtEl>
                                          <p:spTgt spid="4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0-#ppt_w/2"/>
                                          </p:val>
                                        </p:tav>
                                        <p:tav tm="100000">
                                          <p:val>
                                            <p:strVal val="#ppt_x"/>
                                          </p:val>
                                        </p:tav>
                                      </p:tavLst>
                                    </p:anim>
                                    <p:anim calcmode="lin" valueType="num">
                                      <p:cBhvr additive="base">
                                        <p:cTn id="5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35" grpId="0" animBg="1"/>
      <p:bldP spid="36" grpId="0"/>
      <p:bldP spid="37" grpId="0" animBg="1"/>
      <p:bldP spid="38" grpId="0"/>
      <p:bldP spid="39" grpId="0" animBg="1"/>
      <p:bldP spid="40" grpId="0"/>
      <p:bldP spid="41" grpId="0" animBg="1"/>
      <p:bldP spid="42" grpId="0"/>
      <p:bldP spid="43" grpId="0" animBg="1"/>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D4911-B554-AE24-55A3-A1F31F6ED644}"/>
              </a:ext>
            </a:extLst>
          </p:cNvPr>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n-IN" dirty="0"/>
              <a:t>Mahalaxmi Infra Contract Ltd..</a:t>
            </a:r>
            <a:r>
              <a:rPr lang="en-IN" dirty="0" err="1"/>
              <a:t>Jharkand</a:t>
            </a:r>
            <a:r>
              <a:rPr lang="en-IN" dirty="0"/>
              <a:t> HC</a:t>
            </a:r>
          </a:p>
        </p:txBody>
      </p:sp>
      <p:sp>
        <p:nvSpPr>
          <p:cNvPr id="3" name="Content Placeholder 2">
            <a:extLst>
              <a:ext uri="{FF2B5EF4-FFF2-40B4-BE49-F238E27FC236}">
                <a16:creationId xmlns:a16="http://schemas.microsoft.com/office/drawing/2014/main" id="{FED26BD2-8B3B-EDF4-7A75-6458178658B2}"/>
              </a:ext>
            </a:extLst>
          </p:cNvPr>
          <p:cNvSpPr>
            <a:spLocks noGrp="1"/>
          </p:cNvSpPr>
          <p:nvPr>
            <p:ph idx="1"/>
          </p:nvPr>
        </p:nvSpPr>
        <p:spPr/>
        <p:txBody>
          <a:bodyPr/>
          <a:lstStyle/>
          <a:p>
            <a:r>
              <a:rPr lang="en-IN" dirty="0"/>
              <a:t>As there was not harm in given liberty to </a:t>
            </a:r>
            <a:r>
              <a:rPr lang="en-IN" dirty="0" err="1"/>
              <a:t>assessee</a:t>
            </a:r>
            <a:r>
              <a:rPr lang="en-IN" dirty="0"/>
              <a:t> to rectify its mistake of mentioning wrong GSTN number, court in interest of justice gave such liberty to </a:t>
            </a:r>
            <a:r>
              <a:rPr lang="en-IN" dirty="0" err="1"/>
              <a:t>assessee</a:t>
            </a:r>
            <a:r>
              <a:rPr lang="en-IN" dirty="0"/>
              <a:t>..</a:t>
            </a:r>
          </a:p>
          <a:p>
            <a:endParaRPr lang="en-IN" dirty="0"/>
          </a:p>
          <a:p>
            <a:r>
              <a:rPr lang="en-IN" dirty="0"/>
              <a:t>Rectification of GSTR1 of FY 2018-19 should be allowed now.</a:t>
            </a:r>
          </a:p>
        </p:txBody>
      </p:sp>
    </p:spTree>
    <p:extLst>
      <p:ext uri="{BB962C8B-B14F-4D97-AF65-F5344CB8AC3E}">
        <p14:creationId xmlns:p14="http://schemas.microsoft.com/office/powerpoint/2010/main" val="2776154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cxnSp>
        <p:nvCxnSpPr>
          <p:cNvPr id="9" name="Google Shape;540;p56">
            <a:extLst>
              <a:ext uri="{FF2B5EF4-FFF2-40B4-BE49-F238E27FC236}">
                <a16:creationId xmlns:a16="http://schemas.microsoft.com/office/drawing/2014/main" id="{EEEEAC7B-FA23-4390-7C38-DB451C115A1F}"/>
              </a:ext>
            </a:extLst>
          </p:cNvPr>
          <p:cNvCxnSpPr>
            <a:cxnSpLocks/>
          </p:cNvCxnSpPr>
          <p:nvPr/>
        </p:nvCxnSpPr>
        <p:spPr>
          <a:xfrm>
            <a:off x="2989041" y="4439478"/>
            <a:ext cx="0" cy="1510748"/>
          </a:xfrm>
          <a:prstGeom prst="straightConnector1">
            <a:avLst/>
          </a:prstGeom>
          <a:noFill/>
          <a:ln w="19050" cap="flat" cmpd="sng">
            <a:solidFill>
              <a:schemeClr val="accent1"/>
            </a:solidFill>
            <a:prstDash val="solid"/>
            <a:round/>
            <a:headEnd type="none" w="med" len="med"/>
            <a:tailEnd type="none" w="med" len="med"/>
          </a:ln>
        </p:spPr>
      </p:cxnSp>
      <p:sp>
        <p:nvSpPr>
          <p:cNvPr id="5" name="Google Shape;244;p33">
            <a:extLst>
              <a:ext uri="{FF2B5EF4-FFF2-40B4-BE49-F238E27FC236}">
                <a16:creationId xmlns:a16="http://schemas.microsoft.com/office/drawing/2014/main" id="{91954549-72EA-B627-3A08-3526ED6114B5}"/>
              </a:ext>
            </a:extLst>
          </p:cNvPr>
          <p:cNvSpPr/>
          <p:nvPr/>
        </p:nvSpPr>
        <p:spPr>
          <a:xfrm>
            <a:off x="299535" y="225282"/>
            <a:ext cx="5379011" cy="4691273"/>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6" name="Title 1">
            <a:extLst>
              <a:ext uri="{FF2B5EF4-FFF2-40B4-BE49-F238E27FC236}">
                <a16:creationId xmlns:a16="http://schemas.microsoft.com/office/drawing/2014/main" id="{124D9631-926A-E96B-FEFA-DE3608853FD3}"/>
              </a:ext>
            </a:extLst>
          </p:cNvPr>
          <p:cNvSpPr txBox="1">
            <a:spLocks/>
          </p:cNvSpPr>
          <p:nvPr/>
        </p:nvSpPr>
        <p:spPr>
          <a:xfrm>
            <a:off x="927641" y="662608"/>
            <a:ext cx="4134691" cy="3617843"/>
          </a:xfrm>
          <a:prstGeom prst="rect">
            <a:avLst/>
          </a:prstGeom>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040"/>
              </a:lnSpc>
              <a:spcAft>
                <a:spcPts val="750"/>
              </a:spcAft>
            </a:pPr>
            <a:r>
              <a:rPr lang="en-IN" sz="1400" b="1">
                <a:solidFill>
                  <a:srgbClr val="333333"/>
                </a:solidFill>
                <a:effectLst/>
                <a:latin typeface="Default Font"/>
                <a:ea typeface="Times New Roman" panose="02020603050405020304" pitchFamily="18" charset="0"/>
                <a:cs typeface="Times New Roman" panose="02020603050405020304" pitchFamily="18" charset="0"/>
              </a:rPr>
              <a:t>Sec (16) (2) (b) </a:t>
            </a:r>
            <a:r>
              <a:rPr lang="en-US" sz="1400">
                <a:solidFill>
                  <a:srgbClr val="333333"/>
                </a:solidFill>
                <a:effectLst/>
                <a:latin typeface="Default Font"/>
                <a:ea typeface="Times New Roman" panose="02020603050405020304" pitchFamily="18" charset="0"/>
                <a:cs typeface="Times New Roman" panose="02020603050405020304" pitchFamily="18" charset="0"/>
              </a:rPr>
              <a:t>he has received the goods or services or both.</a:t>
            </a:r>
            <a:endParaRPr lang="en-IN" sz="1400">
              <a:solidFill>
                <a:srgbClr val="333333"/>
              </a:solidFill>
              <a:effectLst/>
              <a:latin typeface="Default Font"/>
              <a:ea typeface="Times New Roman" panose="02020603050405020304" pitchFamily="18" charset="0"/>
              <a:cs typeface="Times New Roman" panose="02020603050405020304" pitchFamily="18" charset="0"/>
            </a:endParaRPr>
          </a:p>
          <a:p>
            <a:pPr>
              <a:lnSpc>
                <a:spcPts val="2040"/>
              </a:lnSpc>
              <a:spcAft>
                <a:spcPts val="750"/>
              </a:spcAft>
            </a:pPr>
            <a:r>
              <a:rPr lang="en-IN" sz="1400" b="1">
                <a:solidFill>
                  <a:srgbClr val="333333"/>
                </a:solidFill>
                <a:effectLst/>
                <a:latin typeface="Default Font"/>
                <a:ea typeface="Times New Roman" panose="02020603050405020304" pitchFamily="18" charset="0"/>
                <a:cs typeface="Times New Roman" panose="02020603050405020304" pitchFamily="18" charset="0"/>
              </a:rPr>
              <a:t>Explanation.— </a:t>
            </a:r>
            <a:r>
              <a:rPr lang="en-US" sz="1400">
                <a:solidFill>
                  <a:srgbClr val="333333"/>
                </a:solidFill>
                <a:effectLst/>
                <a:latin typeface="Default Font"/>
                <a:ea typeface="Times New Roman" panose="02020603050405020304" pitchFamily="18" charset="0"/>
                <a:cs typeface="Times New Roman" panose="02020603050405020304" pitchFamily="18" charset="0"/>
              </a:rPr>
              <a:t>For the purposes of this clause, it shall be deemed that the registered person has received the goods where the goods are delivered by the supplier to a recipient or any other person on the direction of such registered person, whether acting as an agent or otherwise, before or during movement of goods, either by way of transfer of documents of title to goods or otherwise;</a:t>
            </a:r>
            <a:endParaRPr lang="en-IN" sz="1400">
              <a:solidFill>
                <a:schemeClr val="bg2">
                  <a:lumMod val="10000"/>
                </a:schemeClr>
              </a:solidFill>
            </a:endParaRPr>
          </a:p>
        </p:txBody>
      </p:sp>
      <p:sp>
        <p:nvSpPr>
          <p:cNvPr id="7" name="Google Shape;548;p56">
            <a:extLst>
              <a:ext uri="{FF2B5EF4-FFF2-40B4-BE49-F238E27FC236}">
                <a16:creationId xmlns:a16="http://schemas.microsoft.com/office/drawing/2014/main" id="{C0BDFBCB-8A1F-2023-9756-FC66E2D6C7E7}"/>
              </a:ext>
            </a:extLst>
          </p:cNvPr>
          <p:cNvSpPr/>
          <p:nvPr/>
        </p:nvSpPr>
        <p:spPr>
          <a:xfrm>
            <a:off x="1359022" y="5188231"/>
            <a:ext cx="3260035" cy="1444487"/>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Before 01.02.2019</a:t>
            </a:r>
          </a:p>
        </p:txBody>
      </p:sp>
      <p:cxnSp>
        <p:nvCxnSpPr>
          <p:cNvPr id="14" name="Google Shape;540;p56">
            <a:extLst>
              <a:ext uri="{FF2B5EF4-FFF2-40B4-BE49-F238E27FC236}">
                <a16:creationId xmlns:a16="http://schemas.microsoft.com/office/drawing/2014/main" id="{66121277-9C04-303F-9054-C18187FEEBC0}"/>
              </a:ext>
            </a:extLst>
          </p:cNvPr>
          <p:cNvCxnSpPr>
            <a:cxnSpLocks/>
          </p:cNvCxnSpPr>
          <p:nvPr/>
        </p:nvCxnSpPr>
        <p:spPr>
          <a:xfrm>
            <a:off x="9171187" y="4591878"/>
            <a:ext cx="0" cy="1510748"/>
          </a:xfrm>
          <a:prstGeom prst="straightConnector1">
            <a:avLst/>
          </a:prstGeom>
          <a:noFill/>
          <a:ln w="19050" cap="flat" cmpd="sng">
            <a:solidFill>
              <a:schemeClr val="accent1"/>
            </a:solidFill>
            <a:prstDash val="solid"/>
            <a:round/>
            <a:headEnd type="none" w="med" len="med"/>
            <a:tailEnd type="none" w="med" len="med"/>
          </a:ln>
        </p:spPr>
      </p:cxnSp>
      <p:sp>
        <p:nvSpPr>
          <p:cNvPr id="124" name="Google Shape;244;p33">
            <a:extLst>
              <a:ext uri="{FF2B5EF4-FFF2-40B4-BE49-F238E27FC236}">
                <a16:creationId xmlns:a16="http://schemas.microsoft.com/office/drawing/2014/main" id="{6E8BC876-8936-4153-A0EC-C4F93B28958C}"/>
              </a:ext>
            </a:extLst>
          </p:cNvPr>
          <p:cNvSpPr/>
          <p:nvPr/>
        </p:nvSpPr>
        <p:spPr>
          <a:xfrm>
            <a:off x="6353050" y="225279"/>
            <a:ext cx="5699818" cy="4691276"/>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3" name="Title 1">
            <a:extLst>
              <a:ext uri="{FF2B5EF4-FFF2-40B4-BE49-F238E27FC236}">
                <a16:creationId xmlns:a16="http://schemas.microsoft.com/office/drawing/2014/main" id="{6E538806-79D3-345D-6461-45A2C177DCE7}"/>
              </a:ext>
            </a:extLst>
          </p:cNvPr>
          <p:cNvSpPr txBox="1">
            <a:spLocks/>
          </p:cNvSpPr>
          <p:nvPr/>
        </p:nvSpPr>
        <p:spPr>
          <a:xfrm>
            <a:off x="7129668" y="702365"/>
            <a:ext cx="4134691" cy="3737113"/>
          </a:xfrm>
          <a:prstGeom prst="rect">
            <a:avLst/>
          </a:prstGeom>
        </p:spPr>
        <p:txBody>
          <a:bodyPr vert="horz" lIns="121920" tIns="60960" rIns="121920" bIns="6096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040"/>
              </a:lnSpc>
              <a:spcAft>
                <a:spcPts val="750"/>
              </a:spcAft>
            </a:pPr>
            <a:r>
              <a:rPr lang="en-IN" sz="1400" b="1">
                <a:solidFill>
                  <a:srgbClr val="333333"/>
                </a:solidFill>
                <a:effectLst/>
                <a:latin typeface="Default Font"/>
                <a:ea typeface="Times New Roman" panose="02020603050405020304" pitchFamily="18" charset="0"/>
                <a:cs typeface="Times New Roman" panose="02020603050405020304" pitchFamily="18" charset="0"/>
              </a:rPr>
              <a:t>Sec (16) (2) (b)</a:t>
            </a:r>
            <a:r>
              <a:rPr lang="en-IN" sz="1400">
                <a:solidFill>
                  <a:srgbClr val="333333"/>
                </a:solidFill>
                <a:effectLst/>
                <a:latin typeface="Default Font"/>
                <a:ea typeface="Times New Roman" panose="02020603050405020304" pitchFamily="18" charset="0"/>
                <a:cs typeface="Times New Roman" panose="02020603050405020304" pitchFamily="18" charset="0"/>
              </a:rPr>
              <a:t> he has received the goods or services or both.</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p>
            <a:pPr>
              <a:lnSpc>
                <a:spcPts val="2040"/>
              </a:lnSpc>
              <a:spcAft>
                <a:spcPts val="750"/>
              </a:spcAft>
            </a:pPr>
            <a:r>
              <a:rPr lang="en-IN" sz="1400" b="1">
                <a:solidFill>
                  <a:srgbClr val="333333"/>
                </a:solidFill>
                <a:effectLst/>
                <a:latin typeface="Default Font"/>
                <a:ea typeface="Times New Roman" panose="02020603050405020304" pitchFamily="18" charset="0"/>
                <a:cs typeface="Times New Roman" panose="02020603050405020304" pitchFamily="18" charset="0"/>
              </a:rPr>
              <a:t>Explanation.—</a:t>
            </a:r>
            <a:r>
              <a:rPr lang="en-IN" sz="1400">
                <a:solidFill>
                  <a:srgbClr val="333333"/>
                </a:solidFill>
                <a:effectLst/>
                <a:latin typeface="Default Font"/>
                <a:ea typeface="Times New Roman" panose="02020603050405020304" pitchFamily="18" charset="0"/>
                <a:cs typeface="Times New Roman" panose="02020603050405020304" pitchFamily="18" charset="0"/>
              </a:rPr>
              <a:t>For the purposes of this clause, it shall be deemed that the registered person has received the goods or, as the case may be, </a:t>
            </a:r>
            <a:r>
              <a:rPr lang="en-IN" sz="1400" u="sng">
                <a:solidFill>
                  <a:srgbClr val="FF0000"/>
                </a:solidFill>
                <a:effectLst/>
                <a:latin typeface="Default Font"/>
                <a:ea typeface="Times New Roman" panose="02020603050405020304" pitchFamily="18" charset="0"/>
                <a:cs typeface="Times New Roman" panose="02020603050405020304" pitchFamily="18" charset="0"/>
              </a:rPr>
              <a:t>services</a:t>
            </a:r>
            <a:r>
              <a:rPr lang="en-IN" sz="1400">
                <a:solidFill>
                  <a:srgbClr val="333333"/>
                </a:solidFill>
                <a:effectLst/>
                <a:latin typeface="Default Font"/>
                <a:ea typeface="Times New Roman" panose="02020603050405020304" pitchFamily="18" charset="0"/>
                <a:cs typeface="Times New Roman" panose="02020603050405020304" pitchFamily="18" charset="0"/>
              </a:rPr>
              <a:t>—</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p>
            <a:pPr>
              <a:lnSpc>
                <a:spcPts val="2040"/>
              </a:lnSpc>
              <a:spcAft>
                <a:spcPts val="750"/>
              </a:spcAft>
            </a:pPr>
            <a:r>
              <a:rPr lang="en-IN" sz="1400">
                <a:solidFill>
                  <a:srgbClr val="333333"/>
                </a:solidFill>
                <a:effectLst/>
                <a:latin typeface="Default Font"/>
                <a:ea typeface="Times New Roman" panose="02020603050405020304" pitchFamily="18" charset="0"/>
                <a:cs typeface="Times New Roman" panose="02020603050405020304" pitchFamily="18" charset="0"/>
              </a:rPr>
              <a:t>(i) where the goods are delivered by the supplier to a recipient or any other person on the direction of such registered person, whether acting as an agent or otherwise, before or during movement of goods, either by way of transfer of documents of title to goods or otherwise;</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p>
            <a:r>
              <a:rPr lang="en-IN" sz="1400" u="sng">
                <a:solidFill>
                  <a:srgbClr val="FF0000"/>
                </a:solidFill>
                <a:effectLst/>
                <a:latin typeface="Default Font"/>
                <a:ea typeface="Times New Roman" panose="02020603050405020304" pitchFamily="18" charset="0"/>
                <a:cs typeface="Times New Roman" panose="02020603050405020304" pitchFamily="18" charset="0"/>
              </a:rPr>
              <a:t>(ii) where the services are provided by the supplier to any person on the direction of and on account of such registered person.</a:t>
            </a:r>
            <a:endParaRPr lang="en-IN" sz="1400" u="sng">
              <a:solidFill>
                <a:srgbClr val="FF0000"/>
              </a:solidFill>
            </a:endParaRPr>
          </a:p>
        </p:txBody>
      </p:sp>
      <p:sp>
        <p:nvSpPr>
          <p:cNvPr id="8" name="Google Shape;548;p56">
            <a:extLst>
              <a:ext uri="{FF2B5EF4-FFF2-40B4-BE49-F238E27FC236}">
                <a16:creationId xmlns:a16="http://schemas.microsoft.com/office/drawing/2014/main" id="{BF5F95E1-E02B-4EE7-FE30-E848BD1A5071}"/>
              </a:ext>
            </a:extLst>
          </p:cNvPr>
          <p:cNvSpPr/>
          <p:nvPr/>
        </p:nvSpPr>
        <p:spPr>
          <a:xfrm>
            <a:off x="7566995" y="5188234"/>
            <a:ext cx="3260035" cy="1444487"/>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olidFill>
                  <a:srgbClr val="FF0000"/>
                </a:solidFill>
                <a:sym typeface="Oswald"/>
              </a:rPr>
              <a:t>After 01.02.2019</a:t>
            </a:r>
          </a:p>
        </p:txBody>
      </p:sp>
      <p:sp>
        <p:nvSpPr>
          <p:cNvPr id="11" name="Google Shape;179;p31">
            <a:extLst>
              <a:ext uri="{FF2B5EF4-FFF2-40B4-BE49-F238E27FC236}">
                <a16:creationId xmlns:a16="http://schemas.microsoft.com/office/drawing/2014/main" id="{4D976389-24E4-437D-9CF1-3EC0418847DA}"/>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Tree>
    <p:extLst>
      <p:ext uri="{BB962C8B-B14F-4D97-AF65-F5344CB8AC3E}">
        <p14:creationId xmlns:p14="http://schemas.microsoft.com/office/powerpoint/2010/main" val="1879442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01AE869F-E99B-8835-429F-7E2F83F3A34A}"/>
              </a:ext>
            </a:extLst>
          </p:cNvPr>
          <p:cNvCxnSpPr>
            <a:cxnSpLocks/>
          </p:cNvCxnSpPr>
          <p:nvPr/>
        </p:nvCxnSpPr>
        <p:spPr>
          <a:xfrm>
            <a:off x="6096000" y="2551045"/>
            <a:ext cx="0" cy="2471531"/>
          </a:xfrm>
          <a:prstGeom prst="line">
            <a:avLst/>
          </a:prstGeom>
        </p:spPr>
        <p:style>
          <a:lnRef idx="1">
            <a:schemeClr val="accent1"/>
          </a:lnRef>
          <a:fillRef idx="0">
            <a:schemeClr val="accent1"/>
          </a:fillRef>
          <a:effectRef idx="0">
            <a:schemeClr val="accent1"/>
          </a:effectRef>
          <a:fontRef idx="minor">
            <a:schemeClr val="tx1"/>
          </a:fontRef>
        </p:style>
      </p:cxnSp>
      <p:sp>
        <p:nvSpPr>
          <p:cNvPr id="124" name="Google Shape;244;p33">
            <a:extLst>
              <a:ext uri="{FF2B5EF4-FFF2-40B4-BE49-F238E27FC236}">
                <a16:creationId xmlns:a16="http://schemas.microsoft.com/office/drawing/2014/main" id="{6E8BC876-8936-4153-A0EC-C4F93B28958C}"/>
              </a:ext>
            </a:extLst>
          </p:cNvPr>
          <p:cNvSpPr/>
          <p:nvPr/>
        </p:nvSpPr>
        <p:spPr>
          <a:xfrm>
            <a:off x="715616" y="396949"/>
            <a:ext cx="10588488" cy="2521920"/>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3" name="Title 1">
            <a:extLst>
              <a:ext uri="{FF2B5EF4-FFF2-40B4-BE49-F238E27FC236}">
                <a16:creationId xmlns:a16="http://schemas.microsoft.com/office/drawing/2014/main" id="{6E538806-79D3-345D-6461-45A2C177DCE7}"/>
              </a:ext>
            </a:extLst>
          </p:cNvPr>
          <p:cNvSpPr txBox="1">
            <a:spLocks/>
          </p:cNvSpPr>
          <p:nvPr/>
        </p:nvSpPr>
        <p:spPr>
          <a:xfrm>
            <a:off x="1630017" y="374301"/>
            <a:ext cx="8931966" cy="2521920"/>
          </a:xfrm>
          <a:prstGeom prst="rect">
            <a:avLst/>
          </a:prstGeom>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solidFill>
                  <a:schemeClr val="bg2">
                    <a:lumMod val="10000"/>
                  </a:schemeClr>
                </a:solidFill>
              </a:rPr>
              <a:t>Sec 16 (2) (</a:t>
            </a:r>
            <a:r>
              <a:rPr lang="en-US" sz="3200" b="1" dirty="0" err="1">
                <a:solidFill>
                  <a:schemeClr val="bg2">
                    <a:lumMod val="10000"/>
                  </a:schemeClr>
                </a:solidFill>
              </a:rPr>
              <a:t>ba</a:t>
            </a:r>
            <a:r>
              <a:rPr lang="en-US" sz="3200" b="1" dirty="0">
                <a:solidFill>
                  <a:schemeClr val="bg2">
                    <a:lumMod val="10000"/>
                  </a:schemeClr>
                </a:solidFill>
              </a:rPr>
              <a:t>) </a:t>
            </a:r>
            <a:r>
              <a:rPr lang="en-US" sz="3200" dirty="0">
                <a:solidFill>
                  <a:schemeClr val="bg2">
                    <a:lumMod val="10000"/>
                  </a:schemeClr>
                </a:solidFill>
              </a:rPr>
              <a:t>the details of input tax credit in respect of the said supply communicated to such registered person under </a:t>
            </a:r>
            <a:r>
              <a:rPr lang="en-US" sz="3200" dirty="0">
                <a:solidFill>
                  <a:srgbClr val="FF0000"/>
                </a:solidFill>
              </a:rPr>
              <a:t>section 38 has not been restricted</a:t>
            </a:r>
            <a:r>
              <a:rPr lang="en-US" sz="3200" dirty="0">
                <a:solidFill>
                  <a:schemeClr val="bg2">
                    <a:lumMod val="10000"/>
                  </a:schemeClr>
                </a:solidFill>
              </a:rPr>
              <a:t>;</a:t>
            </a:r>
            <a:endParaRPr lang="en-IN" sz="3200" dirty="0">
              <a:solidFill>
                <a:schemeClr val="bg2">
                  <a:lumMod val="10000"/>
                </a:schemeClr>
              </a:solidFill>
            </a:endParaRPr>
          </a:p>
        </p:txBody>
      </p:sp>
      <p:sp>
        <p:nvSpPr>
          <p:cNvPr id="18" name="Google Shape;548;p56">
            <a:extLst>
              <a:ext uri="{FF2B5EF4-FFF2-40B4-BE49-F238E27FC236}">
                <a16:creationId xmlns:a16="http://schemas.microsoft.com/office/drawing/2014/main" id="{422E4991-4399-9131-060D-5B16A83F86A5}"/>
              </a:ext>
            </a:extLst>
          </p:cNvPr>
          <p:cNvSpPr/>
          <p:nvPr/>
        </p:nvSpPr>
        <p:spPr>
          <a:xfrm>
            <a:off x="4465982" y="4577509"/>
            <a:ext cx="3260035" cy="1444487"/>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algn="ctr"/>
            <a:r>
              <a:rPr lang="en-US" sz="2000" b="1" dirty="0">
                <a:solidFill>
                  <a:srgbClr val="FF0000"/>
                </a:solidFill>
                <a:sym typeface="Oswald"/>
              </a:rPr>
              <a:t>Applicable</a:t>
            </a:r>
          </a:p>
          <a:p>
            <a:pPr lvl="0" indent="0" algn="ctr">
              <a:spcBef>
                <a:spcPts val="0"/>
              </a:spcBef>
              <a:spcAft>
                <a:spcPts val="0"/>
              </a:spcAft>
              <a:buNone/>
            </a:pPr>
            <a:r>
              <a:rPr lang="en-US" sz="2000" b="1" dirty="0">
                <a:solidFill>
                  <a:srgbClr val="FF0000"/>
                </a:solidFill>
                <a:sym typeface="Oswald"/>
              </a:rPr>
              <a:t> After 01.10.2022</a:t>
            </a:r>
          </a:p>
        </p:txBody>
      </p:sp>
      <p:sp>
        <p:nvSpPr>
          <p:cNvPr id="7" name="Google Shape;179;p31">
            <a:extLst>
              <a:ext uri="{FF2B5EF4-FFF2-40B4-BE49-F238E27FC236}">
                <a16:creationId xmlns:a16="http://schemas.microsoft.com/office/drawing/2014/main" id="{035E9183-56B2-41CF-A027-1A1643E0D4D0}"/>
              </a:ext>
            </a:extLst>
          </p:cNvPr>
          <p:cNvSpPr/>
          <p:nvPr/>
        </p:nvSpPr>
        <p:spPr>
          <a:xfrm>
            <a:off x="11420394" y="164388"/>
            <a:ext cx="412800" cy="412800"/>
          </a:xfrm>
          <a:prstGeom prst="ellipse">
            <a:avLst/>
          </a:prstGeom>
          <a:solidFill>
            <a:srgbClr val="FF000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S</a:t>
            </a:r>
            <a:endParaRPr b="1" dirty="0"/>
          </a:p>
        </p:txBody>
      </p:sp>
    </p:spTree>
    <p:extLst>
      <p:ext uri="{BB962C8B-B14F-4D97-AF65-F5344CB8AC3E}">
        <p14:creationId xmlns:p14="http://schemas.microsoft.com/office/powerpoint/2010/main" val="305309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24" name="Google Shape;244;p33">
            <a:extLst>
              <a:ext uri="{FF2B5EF4-FFF2-40B4-BE49-F238E27FC236}">
                <a16:creationId xmlns:a16="http://schemas.microsoft.com/office/drawing/2014/main" id="{6E8BC876-8936-4153-A0EC-C4F93B28958C}"/>
              </a:ext>
            </a:extLst>
          </p:cNvPr>
          <p:cNvSpPr/>
          <p:nvPr/>
        </p:nvSpPr>
        <p:spPr>
          <a:xfrm>
            <a:off x="826536" y="728719"/>
            <a:ext cx="10905769" cy="1942216"/>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3" name="Title 1">
            <a:extLst>
              <a:ext uri="{FF2B5EF4-FFF2-40B4-BE49-F238E27FC236}">
                <a16:creationId xmlns:a16="http://schemas.microsoft.com/office/drawing/2014/main" id="{6E538806-79D3-345D-6461-45A2C177DCE7}"/>
              </a:ext>
            </a:extLst>
          </p:cNvPr>
          <p:cNvSpPr txBox="1">
            <a:spLocks/>
          </p:cNvSpPr>
          <p:nvPr/>
        </p:nvSpPr>
        <p:spPr>
          <a:xfrm>
            <a:off x="1344297" y="951022"/>
            <a:ext cx="9623649" cy="1633756"/>
          </a:xfrm>
          <a:prstGeom prst="rect">
            <a:avLst/>
          </a:prstGeom>
        </p:spPr>
        <p:txBody>
          <a:bodyPr vert="horz" lIns="121920" tIns="60960" rIns="121920" bIns="6096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solidFill>
                  <a:schemeClr val="bg2">
                    <a:lumMod val="10000"/>
                  </a:schemeClr>
                </a:solidFill>
              </a:rPr>
              <a:t>Sec 16 2 (c) </a:t>
            </a:r>
            <a:r>
              <a:rPr lang="en-US" sz="3200" dirty="0">
                <a:solidFill>
                  <a:schemeClr val="bg2">
                    <a:lumMod val="10000"/>
                  </a:schemeClr>
                </a:solidFill>
              </a:rPr>
              <a:t>subject to the provisions of </a:t>
            </a:r>
            <a:r>
              <a:rPr lang="en-US" sz="3200" dirty="0">
                <a:solidFill>
                  <a:srgbClr val="FF0000"/>
                </a:solidFill>
              </a:rPr>
              <a:t>section 43</a:t>
            </a:r>
            <a:r>
              <a:rPr lang="en-US" sz="3200" dirty="0">
                <a:solidFill>
                  <a:schemeClr val="bg2">
                    <a:lumMod val="10000"/>
                  </a:schemeClr>
                </a:solidFill>
              </a:rPr>
              <a:t>, the tax charged in respect of such supply has been </a:t>
            </a:r>
            <a:r>
              <a:rPr lang="en-US" sz="3200" dirty="0">
                <a:solidFill>
                  <a:srgbClr val="FF0000"/>
                </a:solidFill>
              </a:rPr>
              <a:t>actually paid to the Government, either in cash or through utilization of input tax credit admissible</a:t>
            </a:r>
            <a:r>
              <a:rPr lang="en-US" sz="3200" dirty="0">
                <a:solidFill>
                  <a:schemeClr val="bg2">
                    <a:lumMod val="10000"/>
                  </a:schemeClr>
                </a:solidFill>
              </a:rPr>
              <a:t> in respect of the said supply;</a:t>
            </a:r>
            <a:endParaRPr lang="en-IN" sz="3200" dirty="0">
              <a:solidFill>
                <a:schemeClr val="bg2">
                  <a:lumMod val="10000"/>
                </a:schemeClr>
              </a:solidFill>
            </a:endParaRPr>
          </a:p>
        </p:txBody>
      </p:sp>
      <p:sp>
        <p:nvSpPr>
          <p:cNvPr id="9" name="TextBox 8">
            <a:extLst>
              <a:ext uri="{FF2B5EF4-FFF2-40B4-BE49-F238E27FC236}">
                <a16:creationId xmlns:a16="http://schemas.microsoft.com/office/drawing/2014/main" id="{6E961FCE-8417-2804-9BDF-F945119F3857}"/>
              </a:ext>
            </a:extLst>
          </p:cNvPr>
          <p:cNvSpPr txBox="1"/>
          <p:nvPr/>
        </p:nvSpPr>
        <p:spPr>
          <a:xfrm>
            <a:off x="1528592" y="180897"/>
            <a:ext cx="2750292" cy="461665"/>
          </a:xfrm>
          <a:prstGeom prst="rect">
            <a:avLst/>
          </a:prstGeom>
          <a:noFill/>
        </p:spPr>
        <p:txBody>
          <a:bodyPr wrap="square" rtlCol="0">
            <a:spAutoFit/>
          </a:bodyPr>
          <a:lstStyle/>
          <a:p>
            <a:r>
              <a:rPr lang="en-US" sz="2400"/>
              <a:t>Before 01.10.2022</a:t>
            </a:r>
            <a:endParaRPr lang="en-IN" sz="2400"/>
          </a:p>
        </p:txBody>
      </p:sp>
      <p:sp>
        <p:nvSpPr>
          <p:cNvPr id="7" name="Google Shape;244;p33">
            <a:extLst>
              <a:ext uri="{FF2B5EF4-FFF2-40B4-BE49-F238E27FC236}">
                <a16:creationId xmlns:a16="http://schemas.microsoft.com/office/drawing/2014/main" id="{F1D25061-5E9E-B584-3242-BB78175A935C}"/>
              </a:ext>
            </a:extLst>
          </p:cNvPr>
          <p:cNvSpPr/>
          <p:nvPr/>
        </p:nvSpPr>
        <p:spPr>
          <a:xfrm>
            <a:off x="826536" y="3700373"/>
            <a:ext cx="10905769" cy="1942216"/>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8" name="Title 1">
            <a:extLst>
              <a:ext uri="{FF2B5EF4-FFF2-40B4-BE49-F238E27FC236}">
                <a16:creationId xmlns:a16="http://schemas.microsoft.com/office/drawing/2014/main" id="{FD57C07A-1952-44AE-FF55-E881BE721B9C}"/>
              </a:ext>
            </a:extLst>
          </p:cNvPr>
          <p:cNvSpPr txBox="1">
            <a:spLocks/>
          </p:cNvSpPr>
          <p:nvPr/>
        </p:nvSpPr>
        <p:spPr>
          <a:xfrm>
            <a:off x="1344297" y="3922676"/>
            <a:ext cx="9623649" cy="1633756"/>
          </a:xfrm>
          <a:prstGeom prst="rect">
            <a:avLst/>
          </a:prstGeom>
        </p:spPr>
        <p:txBody>
          <a:bodyPr vert="horz" lIns="121920" tIns="60960" rIns="121920" bIns="6096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solidFill>
                  <a:schemeClr val="bg2">
                    <a:lumMod val="10000"/>
                  </a:schemeClr>
                </a:solidFill>
              </a:rPr>
              <a:t>Sec 16 2 (c) </a:t>
            </a:r>
            <a:r>
              <a:rPr lang="en-US" sz="3200" dirty="0">
                <a:solidFill>
                  <a:schemeClr val="bg2">
                    <a:lumMod val="10000"/>
                  </a:schemeClr>
                </a:solidFill>
              </a:rPr>
              <a:t>subject to the provisions of </a:t>
            </a:r>
            <a:r>
              <a:rPr lang="en-US" sz="3200" dirty="0">
                <a:solidFill>
                  <a:srgbClr val="FF0000"/>
                </a:solidFill>
              </a:rPr>
              <a:t>section 41</a:t>
            </a:r>
            <a:r>
              <a:rPr lang="en-US" sz="3200" dirty="0">
                <a:solidFill>
                  <a:schemeClr val="bg2">
                    <a:lumMod val="10000"/>
                  </a:schemeClr>
                </a:solidFill>
              </a:rPr>
              <a:t>, the tax charged in respect of such supply has been </a:t>
            </a:r>
            <a:r>
              <a:rPr lang="en-US" sz="3200" b="1" dirty="0">
                <a:solidFill>
                  <a:srgbClr val="FF0000"/>
                </a:solidFill>
              </a:rPr>
              <a:t>actually paid to the Government, either in cash or through utilization of input tax </a:t>
            </a:r>
            <a:r>
              <a:rPr lang="en-US" sz="3200" dirty="0">
                <a:solidFill>
                  <a:schemeClr val="bg2">
                    <a:lumMod val="10000"/>
                  </a:schemeClr>
                </a:solidFill>
              </a:rPr>
              <a:t>credit admissible in respect of the said supply;</a:t>
            </a:r>
            <a:endParaRPr lang="en-IN" sz="3200" dirty="0">
              <a:solidFill>
                <a:schemeClr val="bg2">
                  <a:lumMod val="10000"/>
                </a:schemeClr>
              </a:solidFill>
            </a:endParaRPr>
          </a:p>
        </p:txBody>
      </p:sp>
      <p:sp>
        <p:nvSpPr>
          <p:cNvPr id="10" name="TextBox 9">
            <a:extLst>
              <a:ext uri="{FF2B5EF4-FFF2-40B4-BE49-F238E27FC236}">
                <a16:creationId xmlns:a16="http://schemas.microsoft.com/office/drawing/2014/main" id="{D4F83236-E7BA-C7CA-B748-696835CA05B6}"/>
              </a:ext>
            </a:extLst>
          </p:cNvPr>
          <p:cNvSpPr txBox="1"/>
          <p:nvPr/>
        </p:nvSpPr>
        <p:spPr>
          <a:xfrm>
            <a:off x="1464805" y="3099384"/>
            <a:ext cx="2750292" cy="461665"/>
          </a:xfrm>
          <a:prstGeom prst="rect">
            <a:avLst/>
          </a:prstGeom>
          <a:noFill/>
        </p:spPr>
        <p:txBody>
          <a:bodyPr wrap="square" rtlCol="0">
            <a:spAutoFit/>
          </a:bodyPr>
          <a:lstStyle/>
          <a:p>
            <a:r>
              <a:rPr lang="en-US" sz="2400" dirty="0"/>
              <a:t>After 01.10.2022</a:t>
            </a:r>
            <a:endParaRPr lang="en-IN" sz="2400" dirty="0"/>
          </a:p>
        </p:txBody>
      </p:sp>
      <p:sp>
        <p:nvSpPr>
          <p:cNvPr id="11" name="Google Shape;179;p31">
            <a:extLst>
              <a:ext uri="{FF2B5EF4-FFF2-40B4-BE49-F238E27FC236}">
                <a16:creationId xmlns:a16="http://schemas.microsoft.com/office/drawing/2014/main" id="{562657BB-7438-4F8A-9754-50557770C1E2}"/>
              </a:ext>
            </a:extLst>
          </p:cNvPr>
          <p:cNvSpPr/>
          <p:nvPr/>
        </p:nvSpPr>
        <p:spPr>
          <a:xfrm>
            <a:off x="11420394" y="164388"/>
            <a:ext cx="412800" cy="412800"/>
          </a:xfrm>
          <a:prstGeom prst="ellipse">
            <a:avLst/>
          </a:prstGeom>
          <a:solidFill>
            <a:srgbClr val="FF000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S</a:t>
            </a:r>
            <a:endParaRPr b="1" dirty="0"/>
          </a:p>
        </p:txBody>
      </p:sp>
      <p:sp>
        <p:nvSpPr>
          <p:cNvPr id="12" name="Google Shape;548;p56">
            <a:extLst>
              <a:ext uri="{FF2B5EF4-FFF2-40B4-BE49-F238E27FC236}">
                <a16:creationId xmlns:a16="http://schemas.microsoft.com/office/drawing/2014/main" id="{98ADA8DF-FBC2-488E-B167-37ECBC3FD674}"/>
              </a:ext>
            </a:extLst>
          </p:cNvPr>
          <p:cNvSpPr/>
          <p:nvPr/>
        </p:nvSpPr>
        <p:spPr>
          <a:xfrm>
            <a:off x="9703326" y="6031356"/>
            <a:ext cx="2251608" cy="662256"/>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000" b="1" dirty="0">
                <a:ea typeface="Oswald"/>
                <a:cs typeface="Oswald"/>
                <a:sym typeface="Oswald"/>
              </a:rPr>
              <a:t>CALCUTTA</a:t>
            </a:r>
          </a:p>
          <a:p>
            <a:pPr lvl="0" algn="ctr"/>
            <a:r>
              <a:rPr lang="en-IN" sz="2000" b="1" dirty="0">
                <a:ea typeface="Oswald"/>
                <a:cs typeface="Oswald"/>
                <a:sym typeface="Oswald"/>
              </a:rPr>
              <a:t>HIGH COURT</a:t>
            </a:r>
            <a:endParaRPr sz="2000" b="1" dirty="0">
              <a:ea typeface="Oswald"/>
              <a:cs typeface="Oswald"/>
              <a:sym typeface="Oswald"/>
            </a:endParaRPr>
          </a:p>
        </p:txBody>
      </p:sp>
    </p:spTree>
    <p:extLst>
      <p:ext uri="{BB962C8B-B14F-4D97-AF65-F5344CB8AC3E}">
        <p14:creationId xmlns:p14="http://schemas.microsoft.com/office/powerpoint/2010/main" val="1374820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preme Court Judgment- Krishna Kumar Singh &amp; Anr vs. State of Bihar &amp; Ors">
            <a:extLst>
              <a:ext uri="{FF2B5EF4-FFF2-40B4-BE49-F238E27FC236}">
                <a16:creationId xmlns:a16="http://schemas.microsoft.com/office/drawing/2014/main" id="{7EB44155-FD07-E69A-5DD6-C64214758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65814" y="202609"/>
            <a:ext cx="3561908" cy="1168991"/>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CALCUTTA</a:t>
            </a:r>
          </a:p>
          <a:p>
            <a:pPr lvl="0" algn="ctr"/>
            <a:r>
              <a:rPr lang="en-IN" sz="2800" b="1" dirty="0">
                <a:ea typeface="Oswald"/>
                <a:cs typeface="Oswald"/>
                <a:sym typeface="Oswald"/>
              </a:rPr>
              <a:t>HIGH COURT</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1305599" y="1831289"/>
            <a:ext cx="9580799"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US" sz="2800" b="1" dirty="0">
                <a:ea typeface="Oswald"/>
                <a:cs typeface="Oswald"/>
                <a:sym typeface="Oswald"/>
              </a:rPr>
              <a:t>Tycoon Suppliers Private Limited V/s Union of India And </a:t>
            </a:r>
            <a:r>
              <a:rPr lang="en-US" sz="2800" b="1" dirty="0" err="1">
                <a:ea typeface="Oswald"/>
                <a:cs typeface="Oswald"/>
                <a:sym typeface="Oswald"/>
              </a:rPr>
              <a:t>Ors</a:t>
            </a:r>
            <a:r>
              <a:rPr lang="en-US" sz="2800" b="1" dirty="0">
                <a:ea typeface="Oswald"/>
                <a:cs typeface="Oswald"/>
                <a:sym typeface="Oswald"/>
              </a:rPr>
              <a:t>.</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305598" y="3142801"/>
            <a:ext cx="9580799" cy="3386666"/>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dirty="0">
                <a:ea typeface="Oswald"/>
                <a:cs typeface="Oswald"/>
                <a:sym typeface="Oswald"/>
              </a:rPr>
              <a:t>Constitutional validity of Section 16(2)(c) of the </a:t>
            </a:r>
            <a:r>
              <a:rPr lang="en-US" dirty="0" err="1">
                <a:ea typeface="Oswald"/>
                <a:cs typeface="Oswald"/>
                <a:sym typeface="Oswald"/>
              </a:rPr>
              <a:t>Cgst</a:t>
            </a:r>
            <a:r>
              <a:rPr lang="en-US" dirty="0">
                <a:ea typeface="Oswald"/>
                <a:cs typeface="Oswald"/>
                <a:sym typeface="Oswald"/>
              </a:rPr>
              <a:t> act.</a:t>
            </a:r>
          </a:p>
          <a:p>
            <a:pPr lvl="0" algn="just"/>
            <a:endParaRPr lang="en-US" dirty="0">
              <a:ea typeface="Oswald"/>
              <a:cs typeface="Oswald"/>
              <a:sym typeface="Oswald"/>
            </a:endParaRPr>
          </a:p>
          <a:p>
            <a:pPr lvl="0" algn="just"/>
            <a:r>
              <a:rPr lang="en-US" b="1" dirty="0">
                <a:ea typeface="Oswald"/>
                <a:cs typeface="Oswald"/>
                <a:sym typeface="Oswald"/>
              </a:rPr>
              <a:t>Sec 16</a:t>
            </a:r>
            <a:r>
              <a:rPr lang="en-US" dirty="0">
                <a:ea typeface="Oswald"/>
                <a:cs typeface="Oswald"/>
                <a:sym typeface="Oswald"/>
              </a:rPr>
              <a:t> of the </a:t>
            </a:r>
            <a:r>
              <a:rPr lang="en-US" dirty="0" err="1">
                <a:ea typeface="Oswald"/>
                <a:cs typeface="Oswald"/>
                <a:sym typeface="Oswald"/>
              </a:rPr>
              <a:t>Cgst</a:t>
            </a:r>
            <a:r>
              <a:rPr lang="en-US" dirty="0">
                <a:ea typeface="Oswald"/>
                <a:cs typeface="Oswald"/>
                <a:sym typeface="Oswald"/>
              </a:rPr>
              <a:t> act,2017 Input Tax Credit …The court observed that there is no scope for passing of any interim order in the matter since the constitutional validity of </a:t>
            </a:r>
            <a:r>
              <a:rPr lang="en-US" b="1" dirty="0">
                <a:ea typeface="Oswald"/>
                <a:cs typeface="Oswald"/>
                <a:sym typeface="Oswald"/>
              </a:rPr>
              <a:t>Sec 16(2)</a:t>
            </a:r>
            <a:r>
              <a:rPr lang="en-US" dirty="0">
                <a:ea typeface="Oswald"/>
                <a:cs typeface="Oswald"/>
                <a:sym typeface="Oswald"/>
              </a:rPr>
              <a:t> (c) of the Act has been challenged.</a:t>
            </a:r>
          </a:p>
          <a:p>
            <a:pPr lvl="0" algn="just"/>
            <a:endParaRPr lang="en-US" dirty="0">
              <a:ea typeface="Oswald"/>
              <a:cs typeface="Oswald"/>
              <a:sym typeface="Oswald"/>
            </a:endParaRPr>
          </a:p>
          <a:p>
            <a:pPr lvl="0" algn="just"/>
            <a:r>
              <a:rPr lang="en-US" b="1" dirty="0">
                <a:ea typeface="Oswald"/>
                <a:cs typeface="Oswald"/>
                <a:sym typeface="Oswald"/>
              </a:rPr>
              <a:t>Held that:-</a:t>
            </a:r>
            <a:r>
              <a:rPr lang="en-US" dirty="0">
                <a:ea typeface="Oswald"/>
                <a:cs typeface="Oswald"/>
                <a:sym typeface="Oswald"/>
              </a:rPr>
              <a:t> The Hon’ble High Court directed the respondents file affidavit in opposition within four weeks. Petitioner to file reply, if any, thereto, be filed within two weeks thereafter. List this matter for final hearing after seven weeks.</a:t>
            </a:r>
          </a:p>
        </p:txBody>
      </p:sp>
      <p:grpSp>
        <p:nvGrpSpPr>
          <p:cNvPr id="6" name="Google Shape;178;p31">
            <a:extLst>
              <a:ext uri="{FF2B5EF4-FFF2-40B4-BE49-F238E27FC236}">
                <a16:creationId xmlns:a16="http://schemas.microsoft.com/office/drawing/2014/main" id="{66697A05-CAEA-4E0C-9FB6-339F954C3883}"/>
              </a:ext>
            </a:extLst>
          </p:cNvPr>
          <p:cNvGrpSpPr/>
          <p:nvPr/>
        </p:nvGrpSpPr>
        <p:grpSpPr>
          <a:xfrm rot="-5400000">
            <a:off x="11683955" y="3529945"/>
            <a:ext cx="412800" cy="412800"/>
            <a:chOff x="4365600" y="4522825"/>
            <a:chExt cx="412800" cy="412800"/>
          </a:xfrm>
          <a:solidFill>
            <a:schemeClr val="accent2">
              <a:lumMod val="60000"/>
              <a:lumOff val="40000"/>
            </a:schemeClr>
          </a:solidFill>
        </p:grpSpPr>
        <p:sp>
          <p:nvSpPr>
            <p:cNvPr id="7" name="Google Shape;179;p31">
              <a:extLst>
                <a:ext uri="{FF2B5EF4-FFF2-40B4-BE49-F238E27FC236}">
                  <a16:creationId xmlns:a16="http://schemas.microsoft.com/office/drawing/2014/main" id="{B7589C6D-902C-4151-87B2-E48222137BA2}"/>
                </a:ext>
              </a:extLst>
            </p:cNvPr>
            <p:cNvSpPr/>
            <p:nvPr/>
          </p:nvSpPr>
          <p:spPr>
            <a:xfrm>
              <a:off x="4365600" y="4522825"/>
              <a:ext cx="412800" cy="412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0;p31">
              <a:extLst>
                <a:ext uri="{FF2B5EF4-FFF2-40B4-BE49-F238E27FC236}">
                  <a16:creationId xmlns:a16="http://schemas.microsoft.com/office/drawing/2014/main" id="{DB99AC4F-9770-4058-8C23-F359E38AD2BA}"/>
                </a:ext>
              </a:extLst>
            </p:cNvPr>
            <p:cNvSpPr/>
            <p:nvPr/>
          </p:nvSpPr>
          <p:spPr>
            <a:xfrm rot="5400000">
              <a:off x="4503000" y="4639391"/>
              <a:ext cx="138000" cy="234900"/>
            </a:xfrm>
            <a:prstGeom prst="chevron">
              <a:avLst>
                <a:gd name="adj" fmla="val 91213"/>
              </a:avLst>
            </a:pr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82086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preme Court Judgment- Krishna Kumar Singh &amp; Anr vs. State of Bihar &amp; Ors">
            <a:extLst>
              <a:ext uri="{FF2B5EF4-FFF2-40B4-BE49-F238E27FC236}">
                <a16:creationId xmlns:a16="http://schemas.microsoft.com/office/drawing/2014/main" id="{7EB44155-FD07-E69A-5DD6-C64214758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65814" y="202609"/>
            <a:ext cx="3561908" cy="1168991"/>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MADHYA PRADESH HIGH COURT</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1293841" y="2121208"/>
            <a:ext cx="9580799"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fr-FR" sz="2800" b="1" dirty="0">
                <a:ea typeface="Oswald"/>
                <a:cs typeface="Oswald"/>
                <a:sym typeface="Oswald"/>
              </a:rPr>
              <a:t>Cummins Technologies </a:t>
            </a:r>
            <a:r>
              <a:rPr lang="fr-FR" sz="2800" b="1" dirty="0" err="1">
                <a:ea typeface="Oswald"/>
                <a:cs typeface="Oswald"/>
                <a:sym typeface="Oswald"/>
              </a:rPr>
              <a:t>India</a:t>
            </a:r>
            <a:r>
              <a:rPr lang="fr-FR" sz="2800" b="1" dirty="0">
                <a:ea typeface="Oswald"/>
                <a:cs typeface="Oswald"/>
                <a:sym typeface="Oswald"/>
              </a:rPr>
              <a:t> Pvt. Ltd. V/s </a:t>
            </a:r>
            <a:r>
              <a:rPr lang="en-US" sz="2800" b="1" dirty="0">
                <a:ea typeface="Oswald"/>
                <a:cs typeface="Oswald"/>
                <a:sym typeface="Oswald"/>
              </a:rPr>
              <a:t>Union of India</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293841" y="3853795"/>
            <a:ext cx="9580799" cy="207070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dirty="0">
                <a:ea typeface="Oswald"/>
                <a:cs typeface="Oswald"/>
                <a:sym typeface="Oswald"/>
              </a:rPr>
              <a:t>So far as constitutional validity of Section 16(2)(c) of Central Goods and Service Tax Act,2017 and Rule 86A of the Central Goods and Service Tax Rules,2017 is concerned, same is already under challenge before other High Courts. In view of the aforesaid, no cause survives now and this petition is accordingly disposed of.</a:t>
            </a:r>
          </a:p>
        </p:txBody>
      </p:sp>
      <p:grpSp>
        <p:nvGrpSpPr>
          <p:cNvPr id="6" name="Google Shape;178;p31">
            <a:extLst>
              <a:ext uri="{FF2B5EF4-FFF2-40B4-BE49-F238E27FC236}">
                <a16:creationId xmlns:a16="http://schemas.microsoft.com/office/drawing/2014/main" id="{66697A05-CAEA-4E0C-9FB6-339F954C3883}"/>
              </a:ext>
            </a:extLst>
          </p:cNvPr>
          <p:cNvGrpSpPr/>
          <p:nvPr/>
        </p:nvGrpSpPr>
        <p:grpSpPr>
          <a:xfrm rot="-5400000">
            <a:off x="11683955" y="3529945"/>
            <a:ext cx="412800" cy="412800"/>
            <a:chOff x="4365600" y="4522825"/>
            <a:chExt cx="412800" cy="412800"/>
          </a:xfrm>
          <a:solidFill>
            <a:schemeClr val="accent2">
              <a:lumMod val="60000"/>
              <a:lumOff val="40000"/>
            </a:schemeClr>
          </a:solidFill>
        </p:grpSpPr>
        <p:sp>
          <p:nvSpPr>
            <p:cNvPr id="7" name="Google Shape;179;p31">
              <a:extLst>
                <a:ext uri="{FF2B5EF4-FFF2-40B4-BE49-F238E27FC236}">
                  <a16:creationId xmlns:a16="http://schemas.microsoft.com/office/drawing/2014/main" id="{B7589C6D-902C-4151-87B2-E48222137BA2}"/>
                </a:ext>
              </a:extLst>
            </p:cNvPr>
            <p:cNvSpPr/>
            <p:nvPr/>
          </p:nvSpPr>
          <p:spPr>
            <a:xfrm>
              <a:off x="4365600" y="4522825"/>
              <a:ext cx="412800" cy="412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0;p31">
              <a:extLst>
                <a:ext uri="{FF2B5EF4-FFF2-40B4-BE49-F238E27FC236}">
                  <a16:creationId xmlns:a16="http://schemas.microsoft.com/office/drawing/2014/main" id="{DB99AC4F-9770-4058-8C23-F359E38AD2BA}"/>
                </a:ext>
              </a:extLst>
            </p:cNvPr>
            <p:cNvSpPr/>
            <p:nvPr/>
          </p:nvSpPr>
          <p:spPr>
            <a:xfrm rot="5400000">
              <a:off x="4503000" y="4639391"/>
              <a:ext cx="138000" cy="234900"/>
            </a:xfrm>
            <a:prstGeom prst="chevron">
              <a:avLst>
                <a:gd name="adj" fmla="val 91213"/>
              </a:avLst>
            </a:pr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2401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4" name="Google Shape;142;p31">
            <a:hlinkClick r:id="" action="ppaction://noaction"/>
            <a:extLst>
              <a:ext uri="{FF2B5EF4-FFF2-40B4-BE49-F238E27FC236}">
                <a16:creationId xmlns:a16="http://schemas.microsoft.com/office/drawing/2014/main" id="{2E9E7353-4DD5-5740-4746-02A50F53F66E}"/>
              </a:ext>
            </a:extLst>
          </p:cNvPr>
          <p:cNvSpPr/>
          <p:nvPr/>
        </p:nvSpPr>
        <p:spPr>
          <a:xfrm>
            <a:off x="8947052" y="5795889"/>
            <a:ext cx="3052775" cy="754309"/>
          </a:xfrm>
          <a:prstGeom prst="roundRect">
            <a:avLst>
              <a:gd name="adj" fmla="val 50000"/>
            </a:avLst>
          </a:prstGeom>
          <a:solidFill>
            <a:schemeClr val="accent5">
              <a:lumMod val="20000"/>
              <a:lumOff val="80000"/>
            </a:schemeClr>
          </a:solidFill>
          <a:ln w="9525" cap="flat" cmpd="sng">
            <a:solidFill>
              <a:schemeClr val="accent5">
                <a:lumMod val="40000"/>
                <a:lumOff val="60000"/>
              </a:schemeClr>
            </a:solidFill>
            <a:prstDash val="solid"/>
            <a:round/>
            <a:headEnd type="none" w="sm" len="sm"/>
            <a:tailEnd type="none" w="sm" len="sm"/>
          </a:ln>
        </p:spPr>
        <p:txBody>
          <a:bodyPr spcFirstLastPara="1" wrap="square" lIns="121900" tIns="121900" rIns="121900" bIns="121900" anchor="ctr" anchorCtr="0">
            <a:noAutofit/>
          </a:bodyPr>
          <a:lstStyle/>
          <a:p>
            <a:pPr algn="ctr"/>
            <a:r>
              <a:rPr lang="en-IN" sz="2400" b="1">
                <a:solidFill>
                  <a:schemeClr val="dk1"/>
                </a:solidFill>
                <a:latin typeface="Oswald"/>
                <a:ea typeface="Oswald"/>
                <a:cs typeface="Oswald"/>
                <a:sym typeface="Oswald"/>
              </a:rPr>
              <a:t>CA Umesh Sharma</a:t>
            </a:r>
            <a:endParaRPr lang="en-IN" sz="2400">
              <a:solidFill>
                <a:schemeClr val="dk1"/>
              </a:solidFill>
            </a:endParaRPr>
          </a:p>
        </p:txBody>
      </p:sp>
      <p:sp>
        <p:nvSpPr>
          <p:cNvPr id="8" name="Google Shape;244;p33">
            <a:extLst>
              <a:ext uri="{FF2B5EF4-FFF2-40B4-BE49-F238E27FC236}">
                <a16:creationId xmlns:a16="http://schemas.microsoft.com/office/drawing/2014/main" id="{BB59C253-F8B8-7290-77DF-7BC73870E085}"/>
              </a:ext>
            </a:extLst>
          </p:cNvPr>
          <p:cNvSpPr/>
          <p:nvPr/>
        </p:nvSpPr>
        <p:spPr>
          <a:xfrm>
            <a:off x="2756452" y="576846"/>
            <a:ext cx="6640055" cy="1145937"/>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lang="en-US" sz="5400"/>
          </a:p>
        </p:txBody>
      </p:sp>
      <p:sp>
        <p:nvSpPr>
          <p:cNvPr id="9" name="SHape!!!">
            <a:extLst>
              <a:ext uri="{FF2B5EF4-FFF2-40B4-BE49-F238E27FC236}">
                <a16:creationId xmlns:a16="http://schemas.microsoft.com/office/drawing/2014/main" id="{DF6E5140-50A8-85ED-F9B9-74043CF65633}"/>
              </a:ext>
            </a:extLst>
          </p:cNvPr>
          <p:cNvSpPr txBox="1">
            <a:spLocks/>
          </p:cNvSpPr>
          <p:nvPr/>
        </p:nvSpPr>
        <p:spPr>
          <a:xfrm>
            <a:off x="2584886" y="668632"/>
            <a:ext cx="7023653" cy="93422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800" dirty="0" err="1">
                <a:solidFill>
                  <a:schemeClr val="tx1"/>
                </a:solidFill>
                <a:latin typeface="Calibri (Body)"/>
              </a:rPr>
              <a:t>Seamless..Litigation</a:t>
            </a:r>
            <a:r>
              <a:rPr lang="en-US" sz="4800" dirty="0">
                <a:solidFill>
                  <a:schemeClr val="tx1"/>
                </a:solidFill>
                <a:latin typeface="Calibri (Body)"/>
              </a:rPr>
              <a:t>…</a:t>
            </a:r>
          </a:p>
        </p:txBody>
      </p:sp>
      <p:pic>
        <p:nvPicPr>
          <p:cNvPr id="1028" name="Picture 4" descr="Future, Present, Past - Time Concept - Signpost with Three Arrows, Cartoon  Character Stock Illustration - Illustration of future, blue: 185139444">
            <a:extLst>
              <a:ext uri="{FF2B5EF4-FFF2-40B4-BE49-F238E27FC236}">
                <a16:creationId xmlns:a16="http://schemas.microsoft.com/office/drawing/2014/main" id="{B1A3B04E-46F9-87B3-D018-C3A9A4958D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411"/>
          <a:stretch/>
        </p:blipFill>
        <p:spPr bwMode="auto">
          <a:xfrm>
            <a:off x="3268494" y="2000941"/>
            <a:ext cx="4744409" cy="458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7102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24" name="Google Shape;244;p33">
            <a:extLst>
              <a:ext uri="{FF2B5EF4-FFF2-40B4-BE49-F238E27FC236}">
                <a16:creationId xmlns:a16="http://schemas.microsoft.com/office/drawing/2014/main" id="{6E8BC876-8936-4153-A0EC-C4F93B28958C}"/>
              </a:ext>
            </a:extLst>
          </p:cNvPr>
          <p:cNvSpPr/>
          <p:nvPr/>
        </p:nvSpPr>
        <p:spPr>
          <a:xfrm>
            <a:off x="715617" y="382772"/>
            <a:ext cx="10588488" cy="1350335"/>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2" name="Title 1">
            <a:extLst>
              <a:ext uri="{FF2B5EF4-FFF2-40B4-BE49-F238E27FC236}">
                <a16:creationId xmlns:a16="http://schemas.microsoft.com/office/drawing/2014/main" id="{03BD11B9-946D-0C5F-D041-44149BB5E833}"/>
              </a:ext>
            </a:extLst>
          </p:cNvPr>
          <p:cNvSpPr txBox="1">
            <a:spLocks/>
          </p:cNvSpPr>
          <p:nvPr/>
        </p:nvSpPr>
        <p:spPr>
          <a:xfrm>
            <a:off x="1190846" y="835878"/>
            <a:ext cx="10037135" cy="874635"/>
          </a:xfrm>
          <a:prstGeom prst="rect">
            <a:avLst/>
          </a:prstGeom>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a:solidFill>
                  <a:schemeClr val="bg2">
                    <a:lumMod val="10000"/>
                  </a:schemeClr>
                </a:solidFill>
              </a:rPr>
              <a:t>Sec 16 (2)(d) </a:t>
            </a:r>
            <a:r>
              <a:rPr lang="en-US" sz="3200">
                <a:solidFill>
                  <a:schemeClr val="bg2">
                    <a:lumMod val="10000"/>
                  </a:schemeClr>
                </a:solidFill>
              </a:rPr>
              <a:t>he has furnished the return under section 39:</a:t>
            </a:r>
            <a:endParaRPr lang="en-IN" sz="3200">
              <a:solidFill>
                <a:schemeClr val="bg2">
                  <a:lumMod val="10000"/>
                </a:schemeClr>
              </a:solidFill>
            </a:endParaRPr>
          </a:p>
          <a:p>
            <a:pPr algn="just"/>
            <a:endParaRPr lang="en-IN" sz="3200">
              <a:solidFill>
                <a:schemeClr val="bg2">
                  <a:lumMod val="10000"/>
                </a:schemeClr>
              </a:solidFill>
            </a:endParaRPr>
          </a:p>
        </p:txBody>
      </p:sp>
      <p:grpSp>
        <p:nvGrpSpPr>
          <p:cNvPr id="4" name="Group 3">
            <a:extLst>
              <a:ext uri="{FF2B5EF4-FFF2-40B4-BE49-F238E27FC236}">
                <a16:creationId xmlns:a16="http://schemas.microsoft.com/office/drawing/2014/main" id="{AE0804A4-D243-9065-A127-6E1032A18F57}"/>
              </a:ext>
            </a:extLst>
          </p:cNvPr>
          <p:cNvGrpSpPr/>
          <p:nvPr/>
        </p:nvGrpSpPr>
        <p:grpSpPr>
          <a:xfrm>
            <a:off x="1590222" y="2670142"/>
            <a:ext cx="2880000" cy="2880000"/>
            <a:chOff x="2489920" y="3339831"/>
            <a:chExt cx="2160000" cy="2160000"/>
          </a:xfrm>
        </p:grpSpPr>
        <p:sp>
          <p:nvSpPr>
            <p:cNvPr id="5" name="Shape">
              <a:extLst>
                <a:ext uri="{FF2B5EF4-FFF2-40B4-BE49-F238E27FC236}">
                  <a16:creationId xmlns:a16="http://schemas.microsoft.com/office/drawing/2014/main" id="{2AB641CB-7FC8-82B8-03D6-D31F5E760557}"/>
                </a:ext>
              </a:extLst>
            </p:cNvPr>
            <p:cNvSpPr/>
            <p:nvPr/>
          </p:nvSpPr>
          <p:spPr>
            <a:xfrm rot="16200000">
              <a:off x="2489920" y="3339831"/>
              <a:ext cx="2160000" cy="216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accent5">
                <a:lumMod val="75000"/>
              </a:schemeClr>
            </a:solidFill>
            <a:ln w="12700">
              <a:miter lim="400000"/>
            </a:ln>
          </p:spPr>
          <p:txBody>
            <a:bodyPr lIns="50800" tIns="50800" rIns="50800" bIns="50800" anchor="ctr"/>
            <a:lstStyle/>
            <a:p>
              <a:pPr>
                <a:defRPr sz="3000">
                  <a:solidFill>
                    <a:srgbClr val="FFFFFF"/>
                  </a:solidFill>
                </a:defRPr>
              </a:pPr>
              <a:endParaRPr sz="4000"/>
            </a:p>
          </p:txBody>
        </p:sp>
        <p:sp>
          <p:nvSpPr>
            <p:cNvPr id="6" name="Circle">
              <a:extLst>
                <a:ext uri="{FF2B5EF4-FFF2-40B4-BE49-F238E27FC236}">
                  <a16:creationId xmlns:a16="http://schemas.microsoft.com/office/drawing/2014/main" id="{5A804230-22D3-9265-F8C1-A1E8BD00B45C}"/>
                </a:ext>
              </a:extLst>
            </p:cNvPr>
            <p:cNvSpPr/>
            <p:nvPr/>
          </p:nvSpPr>
          <p:spPr>
            <a:xfrm rot="16200000">
              <a:off x="2734587" y="3584496"/>
              <a:ext cx="1670669" cy="1670669"/>
            </a:xfrm>
            <a:prstGeom prst="ellipse">
              <a:avLst/>
            </a:prstGeom>
            <a:solidFill>
              <a:schemeClr val="accent5">
                <a:lumMod val="40000"/>
                <a:lumOff val="60000"/>
              </a:schemeClr>
            </a:solidFill>
            <a:ln w="12700">
              <a:miter lim="400000"/>
            </a:ln>
          </p:spPr>
          <p:txBody>
            <a:bodyPr lIns="50800" tIns="50800" rIns="50800" bIns="50800" anchor="ctr"/>
            <a:lstStyle/>
            <a:p>
              <a:pPr>
                <a:defRPr sz="3000">
                  <a:solidFill>
                    <a:srgbClr val="FFFFFF"/>
                  </a:solidFill>
                </a:defRPr>
              </a:pPr>
              <a:endParaRPr sz="4000"/>
            </a:p>
          </p:txBody>
        </p:sp>
        <p:sp>
          <p:nvSpPr>
            <p:cNvPr id="7" name="TextBox 6">
              <a:extLst>
                <a:ext uri="{FF2B5EF4-FFF2-40B4-BE49-F238E27FC236}">
                  <a16:creationId xmlns:a16="http://schemas.microsoft.com/office/drawing/2014/main" id="{DE4E4AFA-9E8B-F586-E87A-B85B17DCB0D9}"/>
                </a:ext>
              </a:extLst>
            </p:cNvPr>
            <p:cNvSpPr txBox="1"/>
            <p:nvPr/>
          </p:nvSpPr>
          <p:spPr>
            <a:xfrm>
              <a:off x="2821090" y="3853024"/>
              <a:ext cx="1497660" cy="1177245"/>
            </a:xfrm>
            <a:prstGeom prst="rect">
              <a:avLst/>
            </a:prstGeom>
            <a:noFill/>
          </p:spPr>
          <p:txBody>
            <a:bodyPr wrap="square" lIns="0" rIns="0" rtlCol="0" anchor="b">
              <a:spAutoFit/>
            </a:bodyPr>
            <a:lstStyle/>
            <a:p>
              <a:pPr algn="ctr"/>
              <a:r>
                <a:rPr lang="en-US" sz="3200" b="1" noProof="1"/>
                <a:t>2017-18</a:t>
              </a:r>
            </a:p>
            <a:p>
              <a:pPr algn="ctr"/>
              <a:r>
                <a:rPr lang="en-US" sz="3200" b="1" noProof="1"/>
                <a:t>To</a:t>
              </a:r>
            </a:p>
            <a:p>
              <a:pPr algn="ctr"/>
              <a:r>
                <a:rPr lang="en-US" sz="3200" b="1" noProof="1"/>
                <a:t>2022-23</a:t>
              </a:r>
            </a:p>
          </p:txBody>
        </p:sp>
      </p:grpSp>
      <p:grpSp>
        <p:nvGrpSpPr>
          <p:cNvPr id="8" name="Group 7">
            <a:extLst>
              <a:ext uri="{FF2B5EF4-FFF2-40B4-BE49-F238E27FC236}">
                <a16:creationId xmlns:a16="http://schemas.microsoft.com/office/drawing/2014/main" id="{EAAB1817-AED4-6BA0-3557-40955E93809D}"/>
              </a:ext>
            </a:extLst>
          </p:cNvPr>
          <p:cNvGrpSpPr/>
          <p:nvPr/>
        </p:nvGrpSpPr>
        <p:grpSpPr>
          <a:xfrm>
            <a:off x="7558875" y="2670142"/>
            <a:ext cx="2880000" cy="2880000"/>
            <a:chOff x="3503707" y="2975393"/>
            <a:chExt cx="2160000" cy="2160000"/>
          </a:xfrm>
        </p:grpSpPr>
        <p:sp>
          <p:nvSpPr>
            <p:cNvPr id="9" name="Shape">
              <a:extLst>
                <a:ext uri="{FF2B5EF4-FFF2-40B4-BE49-F238E27FC236}">
                  <a16:creationId xmlns:a16="http://schemas.microsoft.com/office/drawing/2014/main" id="{FFFD9CD8-3643-21F0-227C-2320B5285232}"/>
                </a:ext>
              </a:extLst>
            </p:cNvPr>
            <p:cNvSpPr/>
            <p:nvPr/>
          </p:nvSpPr>
          <p:spPr>
            <a:xfrm rot="16200000">
              <a:off x="3503707" y="2975393"/>
              <a:ext cx="2160000" cy="216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accent5">
                <a:lumMod val="75000"/>
              </a:schemeClr>
            </a:solidFill>
            <a:ln w="12700">
              <a:miter lim="400000"/>
            </a:ln>
          </p:spPr>
          <p:txBody>
            <a:bodyPr lIns="50800" tIns="50800" rIns="50800" bIns="50800" anchor="ctr"/>
            <a:lstStyle/>
            <a:p>
              <a:pPr>
                <a:defRPr sz="3000">
                  <a:solidFill>
                    <a:srgbClr val="FFFFFF"/>
                  </a:solidFill>
                </a:defRPr>
              </a:pPr>
              <a:endParaRPr sz="4000"/>
            </a:p>
          </p:txBody>
        </p:sp>
        <p:sp>
          <p:nvSpPr>
            <p:cNvPr id="10" name="Circle">
              <a:extLst>
                <a:ext uri="{FF2B5EF4-FFF2-40B4-BE49-F238E27FC236}">
                  <a16:creationId xmlns:a16="http://schemas.microsoft.com/office/drawing/2014/main" id="{F7DFD09C-0BA5-8007-898F-509A0C0B1C15}"/>
                </a:ext>
              </a:extLst>
            </p:cNvPr>
            <p:cNvSpPr/>
            <p:nvPr/>
          </p:nvSpPr>
          <p:spPr>
            <a:xfrm rot="16200000">
              <a:off x="3748374" y="3220058"/>
              <a:ext cx="1670669" cy="1670669"/>
            </a:xfrm>
            <a:prstGeom prst="ellipse">
              <a:avLst/>
            </a:prstGeom>
            <a:solidFill>
              <a:schemeClr val="accent5">
                <a:lumMod val="40000"/>
                <a:lumOff val="60000"/>
              </a:schemeClr>
            </a:solidFill>
            <a:ln w="12700">
              <a:miter lim="400000"/>
            </a:ln>
          </p:spPr>
          <p:txBody>
            <a:bodyPr lIns="50800" tIns="50800" rIns="50800" bIns="50800" anchor="ctr"/>
            <a:lstStyle/>
            <a:p>
              <a:pPr>
                <a:defRPr sz="3000">
                  <a:solidFill>
                    <a:srgbClr val="FFFFFF"/>
                  </a:solidFill>
                </a:defRPr>
              </a:pPr>
              <a:endParaRPr sz="4000"/>
            </a:p>
          </p:txBody>
        </p:sp>
        <p:sp>
          <p:nvSpPr>
            <p:cNvPr id="11" name="TextBox 10">
              <a:extLst>
                <a:ext uri="{FF2B5EF4-FFF2-40B4-BE49-F238E27FC236}">
                  <a16:creationId xmlns:a16="http://schemas.microsoft.com/office/drawing/2014/main" id="{345276B1-9FDC-7B72-EA7B-18286C909F89}"/>
                </a:ext>
              </a:extLst>
            </p:cNvPr>
            <p:cNvSpPr txBox="1"/>
            <p:nvPr/>
          </p:nvSpPr>
          <p:spPr>
            <a:xfrm>
              <a:off x="3834877" y="3553852"/>
              <a:ext cx="1497660" cy="900247"/>
            </a:xfrm>
            <a:prstGeom prst="rect">
              <a:avLst/>
            </a:prstGeom>
            <a:noFill/>
          </p:spPr>
          <p:txBody>
            <a:bodyPr wrap="square" lIns="0" rIns="0" rtlCol="0" anchor="b">
              <a:spAutoFit/>
            </a:bodyPr>
            <a:lstStyle/>
            <a:p>
              <a:pPr algn="ctr"/>
              <a:r>
                <a:rPr lang="en-US" sz="3600" b="1" noProof="1"/>
                <a:t>No Change</a:t>
              </a:r>
            </a:p>
          </p:txBody>
        </p:sp>
      </p:grpSp>
      <p:sp>
        <p:nvSpPr>
          <p:cNvPr id="12" name="object 5">
            <a:extLst>
              <a:ext uri="{FF2B5EF4-FFF2-40B4-BE49-F238E27FC236}">
                <a16:creationId xmlns:a16="http://schemas.microsoft.com/office/drawing/2014/main" id="{20CB9E65-174D-95E3-2FBB-0EE2C121271C}"/>
              </a:ext>
            </a:extLst>
          </p:cNvPr>
          <p:cNvSpPr/>
          <p:nvPr/>
        </p:nvSpPr>
        <p:spPr>
          <a:xfrm>
            <a:off x="5140759" y="3430169"/>
            <a:ext cx="1747579" cy="798823"/>
          </a:xfrm>
          <a:custGeom>
            <a:avLst/>
            <a:gdLst/>
            <a:ahLst/>
            <a:cxnLst/>
            <a:rect l="l" t="t" r="r" b="b"/>
            <a:pathLst>
              <a:path w="1767839" h="485139">
                <a:moveTo>
                  <a:pt x="0" y="0"/>
                </a:moveTo>
                <a:lnTo>
                  <a:pt x="1525523" y="0"/>
                </a:lnTo>
                <a:lnTo>
                  <a:pt x="1767839" y="242315"/>
                </a:lnTo>
                <a:lnTo>
                  <a:pt x="1525523" y="484631"/>
                </a:lnTo>
                <a:lnTo>
                  <a:pt x="0" y="484631"/>
                </a:lnTo>
                <a:lnTo>
                  <a:pt x="0" y="0"/>
                </a:lnTo>
                <a:close/>
              </a:path>
            </a:pathLst>
          </a:custGeom>
          <a:solidFill>
            <a:schemeClr val="accent5">
              <a:lumMod val="60000"/>
              <a:lumOff val="40000"/>
            </a:schemeClr>
          </a:solidFill>
          <a:ln w="12192">
            <a:solidFill>
              <a:schemeClr val="accent5">
                <a:lumMod val="60000"/>
                <a:lumOff val="40000"/>
              </a:schemeClr>
            </a:solidFill>
          </a:ln>
        </p:spPr>
        <p:txBody>
          <a:bodyPr wrap="square" lIns="0" tIns="0" rIns="0" bIns="0" rtlCol="0"/>
          <a:lstStyle/>
          <a:p>
            <a:endParaRPr sz="2400"/>
          </a:p>
        </p:txBody>
      </p:sp>
      <p:sp>
        <p:nvSpPr>
          <p:cNvPr id="14" name="Google Shape;179;p31">
            <a:extLst>
              <a:ext uri="{FF2B5EF4-FFF2-40B4-BE49-F238E27FC236}">
                <a16:creationId xmlns:a16="http://schemas.microsoft.com/office/drawing/2014/main" id="{5DD0855F-376A-4E8A-8E2C-E51994678344}"/>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Tree>
    <p:extLst>
      <p:ext uri="{BB962C8B-B14F-4D97-AF65-F5344CB8AC3E}">
        <p14:creationId xmlns:p14="http://schemas.microsoft.com/office/powerpoint/2010/main" val="4160955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anim calcmode="lin" valueType="num">
                                      <p:cBhvr>
                                        <p:cTn id="13" dur="250" fill="hold"/>
                                        <p:tgtEl>
                                          <p:spTgt spid="8"/>
                                        </p:tgtEl>
                                        <p:attrNameLst>
                                          <p:attrName>ppt_x</p:attrName>
                                        </p:attrNameLst>
                                      </p:cBhvr>
                                      <p:tavLst>
                                        <p:tav tm="0">
                                          <p:val>
                                            <p:strVal val="#ppt_x"/>
                                          </p:val>
                                        </p:tav>
                                        <p:tav tm="100000">
                                          <p:val>
                                            <p:strVal val="#ppt_x"/>
                                          </p:val>
                                        </p:tav>
                                      </p:tavLst>
                                    </p:anim>
                                    <p:anim calcmode="lin" valueType="num">
                                      <p:cBhvr>
                                        <p:cTn id="14" dur="25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 name="Title 1">
            <a:extLst>
              <a:ext uri="{FF2B5EF4-FFF2-40B4-BE49-F238E27FC236}">
                <a16:creationId xmlns:a16="http://schemas.microsoft.com/office/drawing/2014/main" id="{660046F0-5DB2-D846-06FF-C62303C21A69}"/>
              </a:ext>
            </a:extLst>
          </p:cNvPr>
          <p:cNvSpPr txBox="1">
            <a:spLocks/>
          </p:cNvSpPr>
          <p:nvPr/>
        </p:nvSpPr>
        <p:spPr>
          <a:xfrm>
            <a:off x="4625163" y="0"/>
            <a:ext cx="6848165" cy="6461094"/>
          </a:xfrm>
          <a:prstGeom prst="rect">
            <a:avLst/>
          </a:prstGeom>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b="1" dirty="0">
                <a:solidFill>
                  <a:schemeClr val="bg2">
                    <a:lumMod val="10000"/>
                  </a:schemeClr>
                </a:solidFill>
              </a:rPr>
              <a:t>Sec 16 (2)…</a:t>
            </a:r>
          </a:p>
          <a:p>
            <a:pPr algn="just"/>
            <a:r>
              <a:rPr lang="en-US" sz="2000" b="1" dirty="0">
                <a:solidFill>
                  <a:schemeClr val="bg2">
                    <a:lumMod val="10000"/>
                  </a:schemeClr>
                </a:solidFill>
              </a:rPr>
              <a:t>Provided that</a:t>
            </a:r>
            <a:r>
              <a:rPr lang="en-US" sz="2000" dirty="0">
                <a:solidFill>
                  <a:schemeClr val="bg2">
                    <a:lumMod val="10000"/>
                  </a:schemeClr>
                </a:solidFill>
              </a:rPr>
              <a:t> where the goods against an invoice are received in lots or instalments, the registered person shall be entitled to take credit upon receipt of the last lot or instalment:</a:t>
            </a:r>
          </a:p>
          <a:p>
            <a:pPr algn="just"/>
            <a:endParaRPr lang="en-US" sz="2000" dirty="0">
              <a:solidFill>
                <a:schemeClr val="bg2">
                  <a:lumMod val="10000"/>
                </a:schemeClr>
              </a:solidFill>
            </a:endParaRPr>
          </a:p>
          <a:p>
            <a:pPr algn="just"/>
            <a:r>
              <a:rPr lang="en-US" sz="2000" b="1" dirty="0">
                <a:solidFill>
                  <a:schemeClr val="bg2">
                    <a:lumMod val="10000"/>
                  </a:schemeClr>
                </a:solidFill>
              </a:rPr>
              <a:t>Provided further</a:t>
            </a:r>
            <a:r>
              <a:rPr lang="en-US" sz="2000" dirty="0">
                <a:solidFill>
                  <a:schemeClr val="bg2">
                    <a:lumMod val="10000"/>
                  </a:schemeClr>
                </a:solidFill>
              </a:rPr>
              <a:t> that where a recipient fails to pay to the supplier of goods or services or both, other than the supplies on which tax is payable on reverse charge basis, the amount towards the value of supply along with tax payable thereon </a:t>
            </a:r>
            <a:r>
              <a:rPr lang="en-US" sz="2000" b="1" u="sng" dirty="0">
                <a:solidFill>
                  <a:srgbClr val="FF0000"/>
                </a:solidFill>
              </a:rPr>
              <a:t>within a period of one hundred and eighty days </a:t>
            </a:r>
            <a:r>
              <a:rPr lang="en-US" sz="2000" dirty="0">
                <a:solidFill>
                  <a:schemeClr val="bg2">
                    <a:lumMod val="10000"/>
                  </a:schemeClr>
                </a:solidFill>
              </a:rPr>
              <a:t>from the date of issue of invoice by the supplier, an amount equal to the input tax credit availed by the recipient shall be added to his output tax liability, </a:t>
            </a:r>
            <a:r>
              <a:rPr lang="en-US" sz="2000" dirty="0">
                <a:solidFill>
                  <a:srgbClr val="FF0000"/>
                </a:solidFill>
              </a:rPr>
              <a:t>along with interest thereon</a:t>
            </a:r>
            <a:r>
              <a:rPr lang="en-US" sz="2000" dirty="0">
                <a:solidFill>
                  <a:schemeClr val="bg2">
                    <a:lumMod val="10000"/>
                  </a:schemeClr>
                </a:solidFill>
              </a:rPr>
              <a:t>, in such manner as may be prescribed: [See Rule 37]</a:t>
            </a:r>
          </a:p>
          <a:p>
            <a:pPr algn="just"/>
            <a:endParaRPr lang="en-US" sz="2000" dirty="0">
              <a:solidFill>
                <a:schemeClr val="bg2">
                  <a:lumMod val="10000"/>
                </a:schemeClr>
              </a:solidFill>
            </a:endParaRPr>
          </a:p>
          <a:p>
            <a:pPr algn="just"/>
            <a:r>
              <a:rPr lang="en-US" sz="2000" b="1" dirty="0">
                <a:solidFill>
                  <a:schemeClr val="bg2">
                    <a:lumMod val="10000"/>
                  </a:schemeClr>
                </a:solidFill>
              </a:rPr>
              <a:t>Provided also</a:t>
            </a:r>
            <a:r>
              <a:rPr lang="en-US" sz="2000" dirty="0">
                <a:solidFill>
                  <a:schemeClr val="bg2">
                    <a:lumMod val="10000"/>
                  </a:schemeClr>
                </a:solidFill>
              </a:rPr>
              <a:t> that the recipient shall be entitled to avail of the credit of input tax on payment made by him of the amount towards the value of supply of goods or services or both along with tax payable thereon.</a:t>
            </a:r>
            <a:endParaRPr lang="en-IN" sz="2000" dirty="0">
              <a:solidFill>
                <a:schemeClr val="bg2">
                  <a:lumMod val="10000"/>
                </a:schemeClr>
              </a:solidFill>
            </a:endParaRPr>
          </a:p>
        </p:txBody>
      </p:sp>
      <p:grpSp>
        <p:nvGrpSpPr>
          <p:cNvPr id="15" name="Group 14">
            <a:extLst>
              <a:ext uri="{FF2B5EF4-FFF2-40B4-BE49-F238E27FC236}">
                <a16:creationId xmlns:a16="http://schemas.microsoft.com/office/drawing/2014/main" id="{B73276EA-DFF9-08AF-D6F5-75007A5CF2E2}"/>
              </a:ext>
            </a:extLst>
          </p:cNvPr>
          <p:cNvGrpSpPr/>
          <p:nvPr/>
        </p:nvGrpSpPr>
        <p:grpSpPr>
          <a:xfrm>
            <a:off x="850574" y="1123682"/>
            <a:ext cx="2880000" cy="2880000"/>
            <a:chOff x="2489920" y="3339831"/>
            <a:chExt cx="2160000" cy="2160000"/>
          </a:xfrm>
        </p:grpSpPr>
        <p:sp>
          <p:nvSpPr>
            <p:cNvPr id="16" name="Shape">
              <a:extLst>
                <a:ext uri="{FF2B5EF4-FFF2-40B4-BE49-F238E27FC236}">
                  <a16:creationId xmlns:a16="http://schemas.microsoft.com/office/drawing/2014/main" id="{3B33F1AD-1D51-202E-F424-898BDDA4AD55}"/>
                </a:ext>
              </a:extLst>
            </p:cNvPr>
            <p:cNvSpPr/>
            <p:nvPr/>
          </p:nvSpPr>
          <p:spPr>
            <a:xfrm rot="16200000">
              <a:off x="2489920" y="3339831"/>
              <a:ext cx="2160000" cy="216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accent5">
                <a:lumMod val="75000"/>
              </a:schemeClr>
            </a:solidFill>
            <a:ln w="12700">
              <a:miter lim="400000"/>
            </a:ln>
          </p:spPr>
          <p:txBody>
            <a:bodyPr lIns="50800" tIns="50800" rIns="50800" bIns="50800" anchor="ctr"/>
            <a:lstStyle/>
            <a:p>
              <a:pPr>
                <a:defRPr sz="3000">
                  <a:solidFill>
                    <a:srgbClr val="FFFFFF"/>
                  </a:solidFill>
                </a:defRPr>
              </a:pPr>
              <a:endParaRPr sz="4000"/>
            </a:p>
          </p:txBody>
        </p:sp>
        <p:sp>
          <p:nvSpPr>
            <p:cNvPr id="17" name="Circle">
              <a:extLst>
                <a:ext uri="{FF2B5EF4-FFF2-40B4-BE49-F238E27FC236}">
                  <a16:creationId xmlns:a16="http://schemas.microsoft.com/office/drawing/2014/main" id="{7AE5AD0E-71D9-A111-BDEF-5B1612FB87BB}"/>
                </a:ext>
              </a:extLst>
            </p:cNvPr>
            <p:cNvSpPr/>
            <p:nvPr/>
          </p:nvSpPr>
          <p:spPr>
            <a:xfrm rot="16200000">
              <a:off x="2734587" y="3584496"/>
              <a:ext cx="1670669" cy="1670669"/>
            </a:xfrm>
            <a:prstGeom prst="ellipse">
              <a:avLst/>
            </a:prstGeom>
            <a:solidFill>
              <a:schemeClr val="accent5">
                <a:lumMod val="40000"/>
                <a:lumOff val="60000"/>
              </a:schemeClr>
            </a:solidFill>
            <a:ln w="12700">
              <a:miter lim="400000"/>
            </a:ln>
          </p:spPr>
          <p:txBody>
            <a:bodyPr lIns="50800" tIns="50800" rIns="50800" bIns="50800" anchor="ctr"/>
            <a:lstStyle/>
            <a:p>
              <a:pPr>
                <a:defRPr sz="3000">
                  <a:solidFill>
                    <a:srgbClr val="FFFFFF"/>
                  </a:solidFill>
                </a:defRPr>
              </a:pPr>
              <a:endParaRPr sz="4000"/>
            </a:p>
          </p:txBody>
        </p:sp>
        <p:sp>
          <p:nvSpPr>
            <p:cNvPr id="18" name="TextBox 17">
              <a:extLst>
                <a:ext uri="{FF2B5EF4-FFF2-40B4-BE49-F238E27FC236}">
                  <a16:creationId xmlns:a16="http://schemas.microsoft.com/office/drawing/2014/main" id="{E5AC2AE3-26D6-267F-D5FF-9AE3B0C4C08D}"/>
                </a:ext>
              </a:extLst>
            </p:cNvPr>
            <p:cNvSpPr txBox="1"/>
            <p:nvPr/>
          </p:nvSpPr>
          <p:spPr>
            <a:xfrm>
              <a:off x="2821089" y="3761957"/>
              <a:ext cx="1497660" cy="1315745"/>
            </a:xfrm>
            <a:prstGeom prst="rect">
              <a:avLst/>
            </a:prstGeom>
            <a:noFill/>
          </p:spPr>
          <p:txBody>
            <a:bodyPr wrap="square" lIns="0" rIns="0" rtlCol="0" anchor="b">
              <a:spAutoFit/>
            </a:bodyPr>
            <a:lstStyle/>
            <a:p>
              <a:pPr algn="ctr"/>
              <a:r>
                <a:rPr lang="en-US" sz="3600" b="1" noProof="1"/>
                <a:t>2017-18</a:t>
              </a:r>
            </a:p>
            <a:p>
              <a:pPr algn="ctr"/>
              <a:r>
                <a:rPr lang="en-US" sz="3600" b="1" noProof="1"/>
                <a:t>To</a:t>
              </a:r>
            </a:p>
            <a:p>
              <a:pPr algn="ctr"/>
              <a:r>
                <a:rPr lang="en-US" sz="3600" b="1" noProof="1"/>
                <a:t>2022-23</a:t>
              </a:r>
            </a:p>
          </p:txBody>
        </p:sp>
      </p:grpSp>
      <p:grpSp>
        <p:nvGrpSpPr>
          <p:cNvPr id="24" name="Group 23">
            <a:extLst>
              <a:ext uri="{FF2B5EF4-FFF2-40B4-BE49-F238E27FC236}">
                <a16:creationId xmlns:a16="http://schemas.microsoft.com/office/drawing/2014/main" id="{FEF11BA4-C8EA-4E93-7F80-8C1154E32F68}"/>
              </a:ext>
            </a:extLst>
          </p:cNvPr>
          <p:cNvGrpSpPr/>
          <p:nvPr/>
        </p:nvGrpSpPr>
        <p:grpSpPr>
          <a:xfrm>
            <a:off x="1489024" y="4240298"/>
            <a:ext cx="1915333" cy="1077218"/>
            <a:chOff x="1801568" y="4507208"/>
            <a:chExt cx="1915333" cy="1077218"/>
          </a:xfrm>
        </p:grpSpPr>
        <p:sp>
          <p:nvSpPr>
            <p:cNvPr id="23" name="object 5">
              <a:extLst>
                <a:ext uri="{FF2B5EF4-FFF2-40B4-BE49-F238E27FC236}">
                  <a16:creationId xmlns:a16="http://schemas.microsoft.com/office/drawing/2014/main" id="{9E401E69-ADF7-BE58-CD55-6735FFBB30B9}"/>
                </a:ext>
              </a:extLst>
            </p:cNvPr>
            <p:cNvSpPr/>
            <p:nvPr/>
          </p:nvSpPr>
          <p:spPr>
            <a:xfrm>
              <a:off x="1801568" y="4646406"/>
              <a:ext cx="1915333" cy="938020"/>
            </a:xfrm>
            <a:custGeom>
              <a:avLst/>
              <a:gdLst/>
              <a:ahLst/>
              <a:cxnLst/>
              <a:rect l="l" t="t" r="r" b="b"/>
              <a:pathLst>
                <a:path w="1767839" h="485139">
                  <a:moveTo>
                    <a:pt x="0" y="0"/>
                  </a:moveTo>
                  <a:lnTo>
                    <a:pt x="1525523" y="0"/>
                  </a:lnTo>
                  <a:lnTo>
                    <a:pt x="1767839" y="242315"/>
                  </a:lnTo>
                  <a:lnTo>
                    <a:pt x="1525523" y="484631"/>
                  </a:lnTo>
                  <a:lnTo>
                    <a:pt x="0" y="484631"/>
                  </a:lnTo>
                  <a:lnTo>
                    <a:pt x="0" y="0"/>
                  </a:lnTo>
                  <a:close/>
                </a:path>
              </a:pathLst>
            </a:custGeom>
            <a:solidFill>
              <a:schemeClr val="accent5">
                <a:lumMod val="60000"/>
                <a:lumOff val="40000"/>
              </a:schemeClr>
            </a:solidFill>
            <a:ln w="12192">
              <a:solidFill>
                <a:schemeClr val="accent5">
                  <a:lumMod val="60000"/>
                  <a:lumOff val="40000"/>
                </a:schemeClr>
              </a:solidFill>
            </a:ln>
          </p:spPr>
          <p:txBody>
            <a:bodyPr wrap="square" lIns="0" tIns="0" rIns="0" bIns="0" rtlCol="0"/>
            <a:lstStyle/>
            <a:p>
              <a:endParaRPr sz="2400"/>
            </a:p>
          </p:txBody>
        </p:sp>
        <p:sp>
          <p:nvSpPr>
            <p:cNvPr id="22" name="TextBox 21">
              <a:extLst>
                <a:ext uri="{FF2B5EF4-FFF2-40B4-BE49-F238E27FC236}">
                  <a16:creationId xmlns:a16="http://schemas.microsoft.com/office/drawing/2014/main" id="{29607E55-BA33-DF27-DCF4-1CE16208A0B2}"/>
                </a:ext>
              </a:extLst>
            </p:cNvPr>
            <p:cNvSpPr txBox="1"/>
            <p:nvPr/>
          </p:nvSpPr>
          <p:spPr>
            <a:xfrm>
              <a:off x="1967114" y="4507208"/>
              <a:ext cx="1497660" cy="1077218"/>
            </a:xfrm>
            <a:prstGeom prst="rect">
              <a:avLst/>
            </a:prstGeom>
            <a:noFill/>
          </p:spPr>
          <p:txBody>
            <a:bodyPr wrap="square" lIns="0" rIns="0" rtlCol="0" anchor="b">
              <a:spAutoFit/>
            </a:bodyPr>
            <a:lstStyle/>
            <a:p>
              <a:pPr algn="ctr"/>
              <a:r>
                <a:rPr lang="en-US" sz="3200" b="1" noProof="1"/>
                <a:t>No Change</a:t>
              </a:r>
            </a:p>
          </p:txBody>
        </p:sp>
      </p:grpSp>
      <p:sp>
        <p:nvSpPr>
          <p:cNvPr id="11" name="Google Shape;179;p31">
            <a:extLst>
              <a:ext uri="{FF2B5EF4-FFF2-40B4-BE49-F238E27FC236}">
                <a16:creationId xmlns:a16="http://schemas.microsoft.com/office/drawing/2014/main" id="{DA42CB1C-5C28-48A2-8D93-04B47121ECCB}"/>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Tree>
    <p:extLst>
      <p:ext uri="{BB962C8B-B14F-4D97-AF65-F5344CB8AC3E}">
        <p14:creationId xmlns:p14="http://schemas.microsoft.com/office/powerpoint/2010/main" val="4200674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2" name="Title 1">
            <a:extLst>
              <a:ext uri="{FF2B5EF4-FFF2-40B4-BE49-F238E27FC236}">
                <a16:creationId xmlns:a16="http://schemas.microsoft.com/office/drawing/2014/main" id="{03BD11B9-946D-0C5F-D041-44149BB5E833}"/>
              </a:ext>
            </a:extLst>
          </p:cNvPr>
          <p:cNvSpPr txBox="1">
            <a:spLocks/>
          </p:cNvSpPr>
          <p:nvPr/>
        </p:nvSpPr>
        <p:spPr>
          <a:xfrm>
            <a:off x="5486400" y="276447"/>
            <a:ext cx="6076613" cy="5472519"/>
          </a:xfrm>
          <a:prstGeom prst="rect">
            <a:avLst/>
          </a:prstGeom>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600" b="1">
                <a:solidFill>
                  <a:schemeClr val="bg2">
                    <a:lumMod val="10000"/>
                  </a:schemeClr>
                </a:solidFill>
              </a:rPr>
              <a:t>Sec 16 (3) </a:t>
            </a:r>
            <a:r>
              <a:rPr lang="en-US" sz="2600">
                <a:solidFill>
                  <a:schemeClr val="bg2">
                    <a:lumMod val="10000"/>
                  </a:schemeClr>
                </a:solidFill>
              </a:rPr>
              <a:t>Where the registered person has claimed </a:t>
            </a:r>
            <a:r>
              <a:rPr lang="en-US" sz="2600" dirty="0">
                <a:solidFill>
                  <a:srgbClr val="FF0000"/>
                </a:solidFill>
              </a:rPr>
              <a:t>depreciation</a:t>
            </a:r>
            <a:r>
              <a:rPr lang="en-US" sz="2600">
                <a:solidFill>
                  <a:schemeClr val="bg2">
                    <a:lumMod val="10000"/>
                  </a:schemeClr>
                </a:solidFill>
              </a:rPr>
              <a:t> on the tax component of the cost of capital goods and plant and machinery under the provisions of the Income-tax Act, 1961, the input tax credit on the said tax component shall not be allowed.</a:t>
            </a:r>
            <a:endParaRPr lang="en-IN" sz="2600">
              <a:solidFill>
                <a:schemeClr val="bg2">
                  <a:lumMod val="10000"/>
                </a:schemeClr>
              </a:solidFill>
            </a:endParaRPr>
          </a:p>
        </p:txBody>
      </p:sp>
      <p:grpSp>
        <p:nvGrpSpPr>
          <p:cNvPr id="5" name="Group 4">
            <a:extLst>
              <a:ext uri="{FF2B5EF4-FFF2-40B4-BE49-F238E27FC236}">
                <a16:creationId xmlns:a16="http://schemas.microsoft.com/office/drawing/2014/main" id="{2A23B7F5-C1AC-68EB-714F-14D42167A70D}"/>
              </a:ext>
            </a:extLst>
          </p:cNvPr>
          <p:cNvGrpSpPr/>
          <p:nvPr/>
        </p:nvGrpSpPr>
        <p:grpSpPr>
          <a:xfrm>
            <a:off x="1392832" y="1038628"/>
            <a:ext cx="2880000" cy="2880000"/>
            <a:chOff x="2489920" y="3339831"/>
            <a:chExt cx="2160000" cy="2160000"/>
          </a:xfrm>
        </p:grpSpPr>
        <p:sp>
          <p:nvSpPr>
            <p:cNvPr id="6" name="Shape">
              <a:extLst>
                <a:ext uri="{FF2B5EF4-FFF2-40B4-BE49-F238E27FC236}">
                  <a16:creationId xmlns:a16="http://schemas.microsoft.com/office/drawing/2014/main" id="{8610C812-5738-2697-B403-E7AC399D1CB9}"/>
                </a:ext>
              </a:extLst>
            </p:cNvPr>
            <p:cNvSpPr/>
            <p:nvPr/>
          </p:nvSpPr>
          <p:spPr>
            <a:xfrm rot="16200000">
              <a:off x="2489920" y="3339831"/>
              <a:ext cx="2160000" cy="216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accent5">
                <a:lumMod val="75000"/>
              </a:schemeClr>
            </a:solidFill>
            <a:ln w="12700">
              <a:miter lim="400000"/>
            </a:ln>
          </p:spPr>
          <p:txBody>
            <a:bodyPr lIns="50800" tIns="50800" rIns="50800" bIns="50800" anchor="ctr"/>
            <a:lstStyle/>
            <a:p>
              <a:pPr>
                <a:defRPr sz="3000">
                  <a:solidFill>
                    <a:srgbClr val="FFFFFF"/>
                  </a:solidFill>
                </a:defRPr>
              </a:pPr>
              <a:endParaRPr sz="4000"/>
            </a:p>
          </p:txBody>
        </p:sp>
        <p:sp>
          <p:nvSpPr>
            <p:cNvPr id="7" name="Circle">
              <a:extLst>
                <a:ext uri="{FF2B5EF4-FFF2-40B4-BE49-F238E27FC236}">
                  <a16:creationId xmlns:a16="http://schemas.microsoft.com/office/drawing/2014/main" id="{180FFD76-AB49-E80E-2C4D-B2952FCDA993}"/>
                </a:ext>
              </a:extLst>
            </p:cNvPr>
            <p:cNvSpPr/>
            <p:nvPr/>
          </p:nvSpPr>
          <p:spPr>
            <a:xfrm rot="16200000">
              <a:off x="2734587" y="3584496"/>
              <a:ext cx="1670669" cy="1670669"/>
            </a:xfrm>
            <a:prstGeom prst="ellipse">
              <a:avLst/>
            </a:prstGeom>
            <a:solidFill>
              <a:schemeClr val="accent5">
                <a:lumMod val="40000"/>
                <a:lumOff val="60000"/>
              </a:schemeClr>
            </a:solidFill>
            <a:ln w="12700">
              <a:miter lim="400000"/>
            </a:ln>
          </p:spPr>
          <p:txBody>
            <a:bodyPr lIns="50800" tIns="50800" rIns="50800" bIns="50800" anchor="ctr"/>
            <a:lstStyle/>
            <a:p>
              <a:pPr>
                <a:defRPr sz="3000">
                  <a:solidFill>
                    <a:srgbClr val="FFFFFF"/>
                  </a:solidFill>
                </a:defRPr>
              </a:pPr>
              <a:endParaRPr sz="4000"/>
            </a:p>
          </p:txBody>
        </p:sp>
        <p:sp>
          <p:nvSpPr>
            <p:cNvPr id="8" name="TextBox 7">
              <a:extLst>
                <a:ext uri="{FF2B5EF4-FFF2-40B4-BE49-F238E27FC236}">
                  <a16:creationId xmlns:a16="http://schemas.microsoft.com/office/drawing/2014/main" id="{0B51947D-01D3-D777-2E30-CE4EC66C1716}"/>
                </a:ext>
              </a:extLst>
            </p:cNvPr>
            <p:cNvSpPr txBox="1"/>
            <p:nvPr/>
          </p:nvSpPr>
          <p:spPr>
            <a:xfrm>
              <a:off x="2821089" y="3761957"/>
              <a:ext cx="1497660" cy="1315745"/>
            </a:xfrm>
            <a:prstGeom prst="rect">
              <a:avLst/>
            </a:prstGeom>
            <a:noFill/>
          </p:spPr>
          <p:txBody>
            <a:bodyPr wrap="square" lIns="0" rIns="0" rtlCol="0" anchor="b">
              <a:spAutoFit/>
            </a:bodyPr>
            <a:lstStyle/>
            <a:p>
              <a:pPr algn="ctr"/>
              <a:r>
                <a:rPr lang="en-US" sz="3600" b="1" noProof="1"/>
                <a:t>2017-18</a:t>
              </a:r>
            </a:p>
            <a:p>
              <a:pPr algn="ctr"/>
              <a:r>
                <a:rPr lang="en-US" sz="3600" b="1" noProof="1"/>
                <a:t>To</a:t>
              </a:r>
            </a:p>
            <a:p>
              <a:pPr algn="ctr"/>
              <a:r>
                <a:rPr lang="en-US" sz="3600" b="1" noProof="1"/>
                <a:t>2022-23</a:t>
              </a:r>
            </a:p>
          </p:txBody>
        </p:sp>
      </p:grpSp>
      <p:grpSp>
        <p:nvGrpSpPr>
          <p:cNvPr id="9" name="Group 8">
            <a:extLst>
              <a:ext uri="{FF2B5EF4-FFF2-40B4-BE49-F238E27FC236}">
                <a16:creationId xmlns:a16="http://schemas.microsoft.com/office/drawing/2014/main" id="{E8A1AA7A-C76C-D576-642C-B127F3EF0342}"/>
              </a:ext>
            </a:extLst>
          </p:cNvPr>
          <p:cNvGrpSpPr/>
          <p:nvPr/>
        </p:nvGrpSpPr>
        <p:grpSpPr>
          <a:xfrm>
            <a:off x="2006617" y="4179319"/>
            <a:ext cx="1915333" cy="1077218"/>
            <a:chOff x="1801568" y="4507208"/>
            <a:chExt cx="1915333" cy="1077218"/>
          </a:xfrm>
        </p:grpSpPr>
        <p:sp>
          <p:nvSpPr>
            <p:cNvPr id="10" name="object 5">
              <a:extLst>
                <a:ext uri="{FF2B5EF4-FFF2-40B4-BE49-F238E27FC236}">
                  <a16:creationId xmlns:a16="http://schemas.microsoft.com/office/drawing/2014/main" id="{46EE073D-DFC1-1393-D55F-595371052DEF}"/>
                </a:ext>
              </a:extLst>
            </p:cNvPr>
            <p:cNvSpPr/>
            <p:nvPr/>
          </p:nvSpPr>
          <p:spPr>
            <a:xfrm>
              <a:off x="1801568" y="4646406"/>
              <a:ext cx="1915333" cy="938020"/>
            </a:xfrm>
            <a:custGeom>
              <a:avLst/>
              <a:gdLst/>
              <a:ahLst/>
              <a:cxnLst/>
              <a:rect l="l" t="t" r="r" b="b"/>
              <a:pathLst>
                <a:path w="1767839" h="485139">
                  <a:moveTo>
                    <a:pt x="0" y="0"/>
                  </a:moveTo>
                  <a:lnTo>
                    <a:pt x="1525523" y="0"/>
                  </a:lnTo>
                  <a:lnTo>
                    <a:pt x="1767839" y="242315"/>
                  </a:lnTo>
                  <a:lnTo>
                    <a:pt x="1525523" y="484631"/>
                  </a:lnTo>
                  <a:lnTo>
                    <a:pt x="0" y="484631"/>
                  </a:lnTo>
                  <a:lnTo>
                    <a:pt x="0" y="0"/>
                  </a:lnTo>
                  <a:close/>
                </a:path>
              </a:pathLst>
            </a:custGeom>
            <a:solidFill>
              <a:schemeClr val="accent5">
                <a:lumMod val="60000"/>
                <a:lumOff val="40000"/>
              </a:schemeClr>
            </a:solidFill>
            <a:ln w="12192">
              <a:solidFill>
                <a:schemeClr val="accent5">
                  <a:lumMod val="60000"/>
                  <a:lumOff val="40000"/>
                </a:schemeClr>
              </a:solidFill>
            </a:ln>
          </p:spPr>
          <p:txBody>
            <a:bodyPr wrap="square" lIns="0" tIns="0" rIns="0" bIns="0" rtlCol="0"/>
            <a:lstStyle/>
            <a:p>
              <a:endParaRPr sz="2400"/>
            </a:p>
          </p:txBody>
        </p:sp>
        <p:sp>
          <p:nvSpPr>
            <p:cNvPr id="11" name="TextBox 10">
              <a:extLst>
                <a:ext uri="{FF2B5EF4-FFF2-40B4-BE49-F238E27FC236}">
                  <a16:creationId xmlns:a16="http://schemas.microsoft.com/office/drawing/2014/main" id="{19B178CA-5FEF-1BEB-EAEE-D4BA8BDE139E}"/>
                </a:ext>
              </a:extLst>
            </p:cNvPr>
            <p:cNvSpPr txBox="1"/>
            <p:nvPr/>
          </p:nvSpPr>
          <p:spPr>
            <a:xfrm>
              <a:off x="1967114" y="4507208"/>
              <a:ext cx="1497660" cy="1077218"/>
            </a:xfrm>
            <a:prstGeom prst="rect">
              <a:avLst/>
            </a:prstGeom>
            <a:noFill/>
          </p:spPr>
          <p:txBody>
            <a:bodyPr wrap="square" lIns="0" rIns="0" rtlCol="0" anchor="b">
              <a:spAutoFit/>
            </a:bodyPr>
            <a:lstStyle/>
            <a:p>
              <a:pPr algn="ctr"/>
              <a:r>
                <a:rPr lang="en-US" sz="3200" b="1" noProof="1"/>
                <a:t>No Change</a:t>
              </a:r>
            </a:p>
          </p:txBody>
        </p:sp>
      </p:grpSp>
      <p:sp>
        <p:nvSpPr>
          <p:cNvPr id="12" name="Google Shape;179;p31">
            <a:extLst>
              <a:ext uri="{FF2B5EF4-FFF2-40B4-BE49-F238E27FC236}">
                <a16:creationId xmlns:a16="http://schemas.microsoft.com/office/drawing/2014/main" id="{707AD4D6-CB2A-49EC-9B5C-AD9DD2662CC7}"/>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
        <p:nvSpPr>
          <p:cNvPr id="3" name="Google Shape;548;p56">
            <a:extLst>
              <a:ext uri="{FF2B5EF4-FFF2-40B4-BE49-F238E27FC236}">
                <a16:creationId xmlns:a16="http://schemas.microsoft.com/office/drawing/2014/main" id="{4A3A36DD-6EB6-44C8-F077-6280BD504EF0}"/>
              </a:ext>
            </a:extLst>
          </p:cNvPr>
          <p:cNvSpPr/>
          <p:nvPr/>
        </p:nvSpPr>
        <p:spPr>
          <a:xfrm>
            <a:off x="9872845" y="6071756"/>
            <a:ext cx="1906349" cy="509797"/>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b="1" dirty="0">
                <a:ea typeface="Oswald"/>
                <a:cs typeface="Oswald"/>
                <a:sym typeface="Oswald"/>
              </a:rPr>
              <a:t>GUJARAT</a:t>
            </a:r>
          </a:p>
          <a:p>
            <a:pPr lvl="0" algn="ctr"/>
            <a:r>
              <a:rPr lang="en-IN" b="1" dirty="0">
                <a:ea typeface="Oswald"/>
                <a:cs typeface="Oswald"/>
                <a:sym typeface="Oswald"/>
              </a:rPr>
              <a:t>High court</a:t>
            </a:r>
            <a:endParaRPr b="1" dirty="0">
              <a:ea typeface="Oswald"/>
              <a:cs typeface="Oswald"/>
              <a:sym typeface="Oswald"/>
            </a:endParaRPr>
          </a:p>
        </p:txBody>
      </p:sp>
    </p:spTree>
    <p:extLst>
      <p:ext uri="{BB962C8B-B14F-4D97-AF65-F5344CB8AC3E}">
        <p14:creationId xmlns:p14="http://schemas.microsoft.com/office/powerpoint/2010/main" val="4132955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27B7D687-44D7-C8CF-4772-4A6D552C7E15}"/>
              </a:ext>
            </a:extLst>
          </p:cNvPr>
          <p:cNvSpPr/>
          <p:nvPr/>
        </p:nvSpPr>
        <p:spPr>
          <a:xfrm>
            <a:off x="662608" y="477828"/>
            <a:ext cx="10588488" cy="2521920"/>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5" name="Title 1">
            <a:extLst>
              <a:ext uri="{FF2B5EF4-FFF2-40B4-BE49-F238E27FC236}">
                <a16:creationId xmlns:a16="http://schemas.microsoft.com/office/drawing/2014/main" id="{E40E0063-DAD5-9EC0-0485-0905446226C9}"/>
              </a:ext>
            </a:extLst>
          </p:cNvPr>
          <p:cNvSpPr txBox="1">
            <a:spLocks/>
          </p:cNvSpPr>
          <p:nvPr/>
        </p:nvSpPr>
        <p:spPr>
          <a:xfrm>
            <a:off x="1286448" y="662968"/>
            <a:ext cx="9340808" cy="2151639"/>
          </a:xfrm>
          <a:prstGeom prst="rect">
            <a:avLst/>
          </a:prstGeom>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a:solidFill>
                  <a:schemeClr val="bg2">
                    <a:lumMod val="10000"/>
                  </a:schemeClr>
                </a:solidFill>
              </a:rPr>
              <a:t>Sec 16 (4) </a:t>
            </a:r>
            <a:r>
              <a:rPr lang="en-US" sz="2400">
                <a:solidFill>
                  <a:schemeClr val="bg2">
                    <a:lumMod val="10000"/>
                  </a:schemeClr>
                </a:solidFill>
              </a:rPr>
              <a:t>A registered person shall not be entitled to take input tax credit in respect of any invoice or debit note for supply of goods or services or both after </a:t>
            </a:r>
            <a:r>
              <a:rPr lang="en-US" sz="2400" b="1" u="sng">
                <a:solidFill>
                  <a:srgbClr val="7030A0"/>
                </a:solidFill>
              </a:rPr>
              <a:t>the due date of furnishing of the return under section 39 for the month of September</a:t>
            </a:r>
            <a:r>
              <a:rPr lang="en-US" sz="2400">
                <a:solidFill>
                  <a:schemeClr val="bg2">
                    <a:lumMod val="10000"/>
                  </a:schemeClr>
                </a:solidFill>
              </a:rPr>
              <a:t> following the end of financial year to which such invoice or </a:t>
            </a:r>
            <a:r>
              <a:rPr lang="en-US" sz="2400" b="1" u="sng">
                <a:solidFill>
                  <a:srgbClr val="FF0000"/>
                </a:solidFill>
              </a:rPr>
              <a:t>invoice relating to such debit note</a:t>
            </a:r>
            <a:r>
              <a:rPr lang="en-US" sz="2400">
                <a:solidFill>
                  <a:schemeClr val="bg2">
                    <a:lumMod val="10000"/>
                  </a:schemeClr>
                </a:solidFill>
              </a:rPr>
              <a:t> pertains or furnishing of the relevant annual return, whichever is earlier. [See Rule 37(4)]</a:t>
            </a:r>
            <a:endParaRPr lang="en-IN" sz="2400">
              <a:solidFill>
                <a:schemeClr val="bg2">
                  <a:lumMod val="10000"/>
                </a:schemeClr>
              </a:solidFill>
            </a:endParaRPr>
          </a:p>
        </p:txBody>
      </p:sp>
      <p:cxnSp>
        <p:nvCxnSpPr>
          <p:cNvPr id="4" name="Google Shape;540;p56">
            <a:extLst>
              <a:ext uri="{FF2B5EF4-FFF2-40B4-BE49-F238E27FC236}">
                <a16:creationId xmlns:a16="http://schemas.microsoft.com/office/drawing/2014/main" id="{43BAEF0E-D512-944D-9A71-58B65900A8D7}"/>
              </a:ext>
            </a:extLst>
          </p:cNvPr>
          <p:cNvCxnSpPr>
            <a:cxnSpLocks/>
          </p:cNvCxnSpPr>
          <p:nvPr/>
        </p:nvCxnSpPr>
        <p:spPr>
          <a:xfrm>
            <a:off x="1470989" y="4314373"/>
            <a:ext cx="9660834" cy="0"/>
          </a:xfrm>
          <a:prstGeom prst="straightConnector1">
            <a:avLst/>
          </a:prstGeom>
          <a:noFill/>
          <a:ln w="19050" cap="flat" cmpd="sng">
            <a:solidFill>
              <a:schemeClr val="accent1"/>
            </a:solidFill>
            <a:prstDash val="solid"/>
            <a:round/>
            <a:headEnd type="none" w="med" len="med"/>
            <a:tailEnd type="none" w="med" len="med"/>
          </a:ln>
        </p:spPr>
      </p:cxnSp>
      <p:sp>
        <p:nvSpPr>
          <p:cNvPr id="6" name="Google Shape;548;p56">
            <a:extLst>
              <a:ext uri="{FF2B5EF4-FFF2-40B4-BE49-F238E27FC236}">
                <a16:creationId xmlns:a16="http://schemas.microsoft.com/office/drawing/2014/main" id="{E81F862D-162C-1246-225A-A285CFC40608}"/>
              </a:ext>
            </a:extLst>
          </p:cNvPr>
          <p:cNvSpPr/>
          <p:nvPr/>
        </p:nvSpPr>
        <p:spPr>
          <a:xfrm>
            <a:off x="715614" y="4062223"/>
            <a:ext cx="1285461" cy="504300"/>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2017-18</a:t>
            </a:r>
            <a:endParaRPr sz="1800" b="1">
              <a:latin typeface="Oswald"/>
              <a:ea typeface="Oswald"/>
              <a:cs typeface="Oswald"/>
              <a:sym typeface="Oswald"/>
            </a:endParaRPr>
          </a:p>
        </p:txBody>
      </p:sp>
      <p:sp>
        <p:nvSpPr>
          <p:cNvPr id="7" name="Google Shape;549;p56">
            <a:extLst>
              <a:ext uri="{FF2B5EF4-FFF2-40B4-BE49-F238E27FC236}">
                <a16:creationId xmlns:a16="http://schemas.microsoft.com/office/drawing/2014/main" id="{87B99DC3-E629-705F-B7B1-FE64BD410BA9}"/>
              </a:ext>
            </a:extLst>
          </p:cNvPr>
          <p:cNvSpPr txBox="1">
            <a:spLocks/>
          </p:cNvSpPr>
          <p:nvPr/>
        </p:nvSpPr>
        <p:spPr>
          <a:xfrm>
            <a:off x="651752" y="4623613"/>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b="1" u="sng" dirty="0"/>
              <a:t>Extended </a:t>
            </a:r>
            <a:r>
              <a:rPr lang="en-US" sz="1800" b="1" u="sng" dirty="0" err="1"/>
              <a:t>upto</a:t>
            </a:r>
            <a:r>
              <a:rPr lang="en-US" sz="1800" b="1" u="sng" dirty="0"/>
              <a:t> March 2019</a:t>
            </a:r>
          </a:p>
        </p:txBody>
      </p:sp>
      <p:sp>
        <p:nvSpPr>
          <p:cNvPr id="9" name="Google Shape;548;p56">
            <a:extLst>
              <a:ext uri="{FF2B5EF4-FFF2-40B4-BE49-F238E27FC236}">
                <a16:creationId xmlns:a16="http://schemas.microsoft.com/office/drawing/2014/main" id="{809F259C-0DE9-38FD-2F84-8F488AB03F57}"/>
              </a:ext>
            </a:extLst>
          </p:cNvPr>
          <p:cNvSpPr/>
          <p:nvPr/>
        </p:nvSpPr>
        <p:spPr>
          <a:xfrm>
            <a:off x="2471523" y="4062223"/>
            <a:ext cx="1285461" cy="504300"/>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2018-19</a:t>
            </a:r>
            <a:endParaRPr sz="1800" b="1">
              <a:latin typeface="Oswald"/>
              <a:ea typeface="Oswald"/>
              <a:cs typeface="Oswald"/>
              <a:sym typeface="Oswald"/>
            </a:endParaRPr>
          </a:p>
        </p:txBody>
      </p:sp>
      <p:sp>
        <p:nvSpPr>
          <p:cNvPr id="11" name="Google Shape;549;p56">
            <a:extLst>
              <a:ext uri="{FF2B5EF4-FFF2-40B4-BE49-F238E27FC236}">
                <a16:creationId xmlns:a16="http://schemas.microsoft.com/office/drawing/2014/main" id="{C46229AA-D331-DBA3-36F5-190DD76DB3C4}"/>
              </a:ext>
            </a:extLst>
          </p:cNvPr>
          <p:cNvSpPr txBox="1">
            <a:spLocks/>
          </p:cNvSpPr>
          <p:nvPr/>
        </p:nvSpPr>
        <p:spPr>
          <a:xfrm>
            <a:off x="2407661" y="4630240"/>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 Change</a:t>
            </a:r>
          </a:p>
        </p:txBody>
      </p:sp>
      <p:sp>
        <p:nvSpPr>
          <p:cNvPr id="12" name="Google Shape;548;p56">
            <a:extLst>
              <a:ext uri="{FF2B5EF4-FFF2-40B4-BE49-F238E27FC236}">
                <a16:creationId xmlns:a16="http://schemas.microsoft.com/office/drawing/2014/main" id="{0BAD8D7A-C1D5-1FB6-31A7-517820E73DFD}"/>
              </a:ext>
            </a:extLst>
          </p:cNvPr>
          <p:cNvSpPr/>
          <p:nvPr/>
        </p:nvSpPr>
        <p:spPr>
          <a:xfrm>
            <a:off x="4353331" y="4062223"/>
            <a:ext cx="1285461" cy="504300"/>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2019-20</a:t>
            </a:r>
            <a:endParaRPr sz="1800" b="1">
              <a:latin typeface="Oswald"/>
              <a:ea typeface="Oswald"/>
              <a:cs typeface="Oswald"/>
              <a:sym typeface="Oswald"/>
            </a:endParaRPr>
          </a:p>
        </p:txBody>
      </p:sp>
      <p:sp>
        <p:nvSpPr>
          <p:cNvPr id="13" name="Google Shape;549;p56">
            <a:extLst>
              <a:ext uri="{FF2B5EF4-FFF2-40B4-BE49-F238E27FC236}">
                <a16:creationId xmlns:a16="http://schemas.microsoft.com/office/drawing/2014/main" id="{849DE77B-EF80-538B-800D-4691A8CBE38D}"/>
              </a:ext>
            </a:extLst>
          </p:cNvPr>
          <p:cNvSpPr txBox="1">
            <a:spLocks/>
          </p:cNvSpPr>
          <p:nvPr/>
        </p:nvSpPr>
        <p:spPr>
          <a:xfrm>
            <a:off x="4289469" y="4630241"/>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 Change</a:t>
            </a:r>
          </a:p>
        </p:txBody>
      </p:sp>
      <p:sp>
        <p:nvSpPr>
          <p:cNvPr id="14" name="Google Shape;548;p56">
            <a:extLst>
              <a:ext uri="{FF2B5EF4-FFF2-40B4-BE49-F238E27FC236}">
                <a16:creationId xmlns:a16="http://schemas.microsoft.com/office/drawing/2014/main" id="{7D762CA5-38B7-CC77-3E1B-7BD0001C8FB6}"/>
              </a:ext>
            </a:extLst>
          </p:cNvPr>
          <p:cNvSpPr/>
          <p:nvPr/>
        </p:nvSpPr>
        <p:spPr>
          <a:xfrm>
            <a:off x="6215258" y="4062223"/>
            <a:ext cx="1285461" cy="504300"/>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2020-21</a:t>
            </a:r>
            <a:endParaRPr sz="1800" b="1">
              <a:latin typeface="Oswald"/>
              <a:ea typeface="Oswald"/>
              <a:cs typeface="Oswald"/>
              <a:sym typeface="Oswald"/>
            </a:endParaRPr>
          </a:p>
        </p:txBody>
      </p:sp>
      <p:sp>
        <p:nvSpPr>
          <p:cNvPr id="15" name="Google Shape;549;p56">
            <a:extLst>
              <a:ext uri="{FF2B5EF4-FFF2-40B4-BE49-F238E27FC236}">
                <a16:creationId xmlns:a16="http://schemas.microsoft.com/office/drawing/2014/main" id="{19615199-852F-9985-DA54-C27461EE3EE6}"/>
              </a:ext>
            </a:extLst>
          </p:cNvPr>
          <p:cNvSpPr txBox="1">
            <a:spLocks/>
          </p:cNvSpPr>
          <p:nvPr/>
        </p:nvSpPr>
        <p:spPr>
          <a:xfrm>
            <a:off x="5895097" y="4608967"/>
            <a:ext cx="18619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b="1" u="sng" err="1">
                <a:solidFill>
                  <a:srgbClr val="FF0000"/>
                </a:solidFill>
              </a:rPr>
              <a:t>w.e.f</a:t>
            </a:r>
            <a:r>
              <a:rPr lang="en-US" sz="1800" b="1" u="sng">
                <a:solidFill>
                  <a:srgbClr val="FF0000"/>
                </a:solidFill>
              </a:rPr>
              <a:t> 01.01.2021</a:t>
            </a:r>
          </a:p>
          <a:p>
            <a:pPr marL="0" indent="0" algn="ctr">
              <a:spcBef>
                <a:spcPts val="0"/>
              </a:spcBef>
              <a:buFont typeface="Arial" panose="020B0604020202020204" pitchFamily="34" charset="0"/>
              <a:buNone/>
            </a:pPr>
            <a:r>
              <a:rPr lang="en-US" sz="1800" b="1" u="sng">
                <a:solidFill>
                  <a:srgbClr val="FF0000"/>
                </a:solidFill>
              </a:rPr>
              <a:t>Such debit note</a:t>
            </a:r>
          </a:p>
          <a:p>
            <a:pPr marL="0" indent="0" algn="ctr">
              <a:spcBef>
                <a:spcPts val="0"/>
              </a:spcBef>
              <a:buFont typeface="Arial" panose="020B0604020202020204" pitchFamily="34" charset="0"/>
              <a:buNone/>
            </a:pPr>
            <a:endParaRPr lang="en-US" sz="1800" b="1" u="sng">
              <a:solidFill>
                <a:srgbClr val="FF0000"/>
              </a:solidFill>
            </a:endParaRPr>
          </a:p>
        </p:txBody>
      </p:sp>
      <p:sp>
        <p:nvSpPr>
          <p:cNvPr id="16" name="Google Shape;548;p56">
            <a:extLst>
              <a:ext uri="{FF2B5EF4-FFF2-40B4-BE49-F238E27FC236}">
                <a16:creationId xmlns:a16="http://schemas.microsoft.com/office/drawing/2014/main" id="{17B378C3-AEF8-56D9-1DAF-18628FF99329}"/>
              </a:ext>
            </a:extLst>
          </p:cNvPr>
          <p:cNvSpPr/>
          <p:nvPr/>
        </p:nvSpPr>
        <p:spPr>
          <a:xfrm>
            <a:off x="8077191" y="4062223"/>
            <a:ext cx="1285461" cy="504300"/>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2021-22</a:t>
            </a:r>
            <a:endParaRPr sz="1800" b="1">
              <a:latin typeface="Oswald"/>
              <a:ea typeface="Oswald"/>
              <a:cs typeface="Oswald"/>
              <a:sym typeface="Oswald"/>
            </a:endParaRPr>
          </a:p>
        </p:txBody>
      </p:sp>
      <p:sp>
        <p:nvSpPr>
          <p:cNvPr id="17" name="Google Shape;549;p56">
            <a:extLst>
              <a:ext uri="{FF2B5EF4-FFF2-40B4-BE49-F238E27FC236}">
                <a16:creationId xmlns:a16="http://schemas.microsoft.com/office/drawing/2014/main" id="{18FC2995-B63A-0AC3-6C04-D9CE01C617A4}"/>
              </a:ext>
            </a:extLst>
          </p:cNvPr>
          <p:cNvSpPr txBox="1">
            <a:spLocks/>
          </p:cNvSpPr>
          <p:nvPr/>
        </p:nvSpPr>
        <p:spPr>
          <a:xfrm>
            <a:off x="7849797" y="4630240"/>
            <a:ext cx="1861926"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b="1" u="sng">
                <a:solidFill>
                  <a:srgbClr val="7030A0"/>
                </a:solidFill>
              </a:rPr>
              <a:t>w.e.f. 01.10.2022</a:t>
            </a:r>
          </a:p>
          <a:p>
            <a:pPr marL="0" indent="0" algn="ctr">
              <a:spcBef>
                <a:spcPts val="0"/>
              </a:spcBef>
              <a:buNone/>
            </a:pPr>
            <a:r>
              <a:rPr lang="en-US" sz="1800" b="1" u="sng">
                <a:solidFill>
                  <a:srgbClr val="7030A0"/>
                </a:solidFill>
              </a:rPr>
              <a:t>thirtieth day of November</a:t>
            </a:r>
          </a:p>
        </p:txBody>
      </p:sp>
      <p:sp>
        <p:nvSpPr>
          <p:cNvPr id="18" name="Google Shape;548;p56">
            <a:extLst>
              <a:ext uri="{FF2B5EF4-FFF2-40B4-BE49-F238E27FC236}">
                <a16:creationId xmlns:a16="http://schemas.microsoft.com/office/drawing/2014/main" id="{4AA221F7-01EB-DBDF-5CAE-436A5D4E4877}"/>
              </a:ext>
            </a:extLst>
          </p:cNvPr>
          <p:cNvSpPr/>
          <p:nvPr/>
        </p:nvSpPr>
        <p:spPr>
          <a:xfrm>
            <a:off x="10005387" y="4062223"/>
            <a:ext cx="1285461" cy="504300"/>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2022-23</a:t>
            </a:r>
            <a:endParaRPr sz="1800" b="1">
              <a:latin typeface="Oswald"/>
              <a:ea typeface="Oswald"/>
              <a:cs typeface="Oswald"/>
              <a:sym typeface="Oswald"/>
            </a:endParaRPr>
          </a:p>
        </p:txBody>
      </p:sp>
      <p:sp>
        <p:nvSpPr>
          <p:cNvPr id="19" name="Google Shape;549;p56">
            <a:extLst>
              <a:ext uri="{FF2B5EF4-FFF2-40B4-BE49-F238E27FC236}">
                <a16:creationId xmlns:a16="http://schemas.microsoft.com/office/drawing/2014/main" id="{6BAC6F7E-886F-F622-18B0-95DDE7A044E3}"/>
              </a:ext>
            </a:extLst>
          </p:cNvPr>
          <p:cNvSpPr txBox="1">
            <a:spLocks/>
          </p:cNvSpPr>
          <p:nvPr/>
        </p:nvSpPr>
        <p:spPr>
          <a:xfrm>
            <a:off x="9941525" y="4623614"/>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 Change</a:t>
            </a:r>
          </a:p>
        </p:txBody>
      </p:sp>
      <p:sp>
        <p:nvSpPr>
          <p:cNvPr id="20" name="Google Shape;179;p31">
            <a:extLst>
              <a:ext uri="{FF2B5EF4-FFF2-40B4-BE49-F238E27FC236}">
                <a16:creationId xmlns:a16="http://schemas.microsoft.com/office/drawing/2014/main" id="{2BB4EB57-53E2-4417-B3F3-88878F76505B}"/>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Tree>
    <p:extLst>
      <p:ext uri="{BB962C8B-B14F-4D97-AF65-F5344CB8AC3E}">
        <p14:creationId xmlns:p14="http://schemas.microsoft.com/office/powerpoint/2010/main" val="3628668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1" grpId="0"/>
      <p:bldP spid="12" grpId="0" animBg="1"/>
      <p:bldP spid="13" grpId="0"/>
      <p:bldP spid="14" grpId="0" animBg="1"/>
      <p:bldP spid="15" grpId="0"/>
      <p:bldP spid="16" grpId="0" animBg="1"/>
      <p:bldP spid="17" grpId="0"/>
      <p:bldP spid="18"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preme Court Judgment- Krishna Kumar Singh &amp; Anr vs. State of Bihar &amp; Ors">
            <a:extLst>
              <a:ext uri="{FF2B5EF4-FFF2-40B4-BE49-F238E27FC236}">
                <a16:creationId xmlns:a16="http://schemas.microsoft.com/office/drawing/2014/main" id="{966F8F92-4475-CA40-8448-016497205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65814" y="202609"/>
            <a:ext cx="3561908" cy="1168991"/>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GUJARAT</a:t>
            </a:r>
          </a:p>
          <a:p>
            <a:pPr lvl="0" algn="ctr"/>
            <a:r>
              <a:rPr lang="en-IN" sz="2800" b="1" dirty="0">
                <a:ea typeface="Oswald"/>
                <a:cs typeface="Oswald"/>
                <a:sym typeface="Oswald"/>
              </a:rPr>
              <a:t>High court</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1154494" y="2137037"/>
            <a:ext cx="9883011"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US" sz="2800" b="1" dirty="0">
                <a:ea typeface="Oswald"/>
                <a:cs typeface="Oswald"/>
                <a:sym typeface="Oswald"/>
              </a:rPr>
              <a:t>Surat Mercantile Association V/s Union of India &amp; 2 others</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378992" y="3733686"/>
            <a:ext cx="9434013" cy="2335197"/>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sz="2000" dirty="0">
                <a:ea typeface="Oswald"/>
                <a:cs typeface="Oswald"/>
                <a:sym typeface="Oswald"/>
              </a:rPr>
              <a:t>The subject matter of challenge in the present writ application is to the constitutional validity of Section 16(4) of the GST Act, 2017</a:t>
            </a:r>
          </a:p>
          <a:p>
            <a:pPr lvl="0" algn="just"/>
            <a:r>
              <a:rPr lang="en-US" sz="2000" dirty="0">
                <a:ea typeface="Oswald"/>
                <a:cs typeface="Oswald"/>
                <a:sym typeface="Oswald"/>
              </a:rPr>
              <a:t>the argument is that the taxpayers cannot be made to suffer by not allowing the ITC on account of the failure on the part of the respondents to notify the Forms GSTR - 2 and GSTR - 3 respectively.</a:t>
            </a:r>
            <a:endParaRPr sz="2000" dirty="0">
              <a:ea typeface="Oswald"/>
              <a:cs typeface="Oswald"/>
              <a:sym typeface="Oswald"/>
            </a:endParaRPr>
          </a:p>
        </p:txBody>
      </p:sp>
      <p:grpSp>
        <p:nvGrpSpPr>
          <p:cNvPr id="2" name="Google Shape;178;p31">
            <a:extLst>
              <a:ext uri="{FF2B5EF4-FFF2-40B4-BE49-F238E27FC236}">
                <a16:creationId xmlns:a16="http://schemas.microsoft.com/office/drawing/2014/main" id="{1642C67B-032B-342B-D114-0484894B5345}"/>
              </a:ext>
            </a:extLst>
          </p:cNvPr>
          <p:cNvGrpSpPr/>
          <p:nvPr/>
        </p:nvGrpSpPr>
        <p:grpSpPr>
          <a:xfrm rot="-5400000">
            <a:off x="11683955" y="3529945"/>
            <a:ext cx="412800" cy="412800"/>
            <a:chOff x="4365600" y="4522825"/>
            <a:chExt cx="412800" cy="412800"/>
          </a:xfrm>
          <a:solidFill>
            <a:schemeClr val="accent2">
              <a:lumMod val="40000"/>
              <a:lumOff val="60000"/>
            </a:schemeClr>
          </a:solidFill>
        </p:grpSpPr>
        <p:sp>
          <p:nvSpPr>
            <p:cNvPr id="3" name="Google Shape;179;p31">
              <a:extLst>
                <a:ext uri="{FF2B5EF4-FFF2-40B4-BE49-F238E27FC236}">
                  <a16:creationId xmlns:a16="http://schemas.microsoft.com/office/drawing/2014/main" id="{D0BAEC9D-65DC-B1AD-8E4F-2D783BA80276}"/>
                </a:ext>
              </a:extLst>
            </p:cNvPr>
            <p:cNvSpPr/>
            <p:nvPr/>
          </p:nvSpPr>
          <p:spPr>
            <a:xfrm>
              <a:off x="4365600" y="4522825"/>
              <a:ext cx="412800" cy="412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80;p31">
              <a:extLst>
                <a:ext uri="{FF2B5EF4-FFF2-40B4-BE49-F238E27FC236}">
                  <a16:creationId xmlns:a16="http://schemas.microsoft.com/office/drawing/2014/main" id="{339E0854-287D-BFD6-2791-8AB262639C51}"/>
                </a:ext>
              </a:extLst>
            </p:cNvPr>
            <p:cNvSpPr/>
            <p:nvPr/>
          </p:nvSpPr>
          <p:spPr>
            <a:xfrm rot="5400000">
              <a:off x="4503000" y="4639391"/>
              <a:ext cx="138000" cy="234900"/>
            </a:xfrm>
            <a:prstGeom prst="chevron">
              <a:avLst>
                <a:gd name="adj" fmla="val 91213"/>
              </a:avLst>
            </a:pr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34184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24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upreme Court Judgment- Krishna Kumar Singh &amp; Anr vs. State of Bihar &amp; Ors">
            <a:extLst>
              <a:ext uri="{FF2B5EF4-FFF2-40B4-BE49-F238E27FC236}">
                <a16:creationId xmlns:a16="http://schemas.microsoft.com/office/drawing/2014/main" id="{966F8F92-4475-CA40-8448-016497205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65814" y="202609"/>
            <a:ext cx="3561908" cy="1168991"/>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MADHYA PRADESH</a:t>
            </a:r>
          </a:p>
          <a:p>
            <a:pPr lvl="0" algn="ctr"/>
            <a:r>
              <a:rPr lang="en-IN" sz="2800" b="1" dirty="0">
                <a:ea typeface="Oswald"/>
                <a:cs typeface="Oswald"/>
                <a:sym typeface="Oswald"/>
              </a:rPr>
              <a:t>High court</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2423159" y="2110409"/>
            <a:ext cx="7168897"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US" sz="2800" b="1" dirty="0">
                <a:ea typeface="Oswald"/>
                <a:cs typeface="Oswald"/>
                <a:sym typeface="Oswald"/>
              </a:rPr>
              <a:t>R.K. Modi and Sons V/s Union of India</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461288" y="3968266"/>
            <a:ext cx="9434013" cy="1523367"/>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sz="2000" dirty="0">
                <a:ea typeface="Oswald"/>
                <a:cs typeface="Oswald"/>
                <a:sym typeface="Oswald"/>
              </a:rPr>
              <a:t>U/s 16(4) :It is a matter of adjudication whether there was any willful delay on the part of the petitioner to submit the return or not to accommodate ITC ? No case for interference is made out in the matter.</a:t>
            </a:r>
            <a:endParaRPr sz="2000" dirty="0">
              <a:ea typeface="Oswald"/>
              <a:cs typeface="Oswald"/>
              <a:sym typeface="Oswald"/>
            </a:endParaRPr>
          </a:p>
        </p:txBody>
      </p:sp>
      <p:grpSp>
        <p:nvGrpSpPr>
          <p:cNvPr id="2" name="Google Shape;178;p31">
            <a:extLst>
              <a:ext uri="{FF2B5EF4-FFF2-40B4-BE49-F238E27FC236}">
                <a16:creationId xmlns:a16="http://schemas.microsoft.com/office/drawing/2014/main" id="{1642C67B-032B-342B-D114-0484894B5345}"/>
              </a:ext>
            </a:extLst>
          </p:cNvPr>
          <p:cNvGrpSpPr/>
          <p:nvPr/>
        </p:nvGrpSpPr>
        <p:grpSpPr>
          <a:xfrm rot="-5400000">
            <a:off x="11683955" y="3529945"/>
            <a:ext cx="412800" cy="412800"/>
            <a:chOff x="4365600" y="4522825"/>
            <a:chExt cx="412800" cy="412800"/>
          </a:xfrm>
          <a:solidFill>
            <a:schemeClr val="accent2">
              <a:lumMod val="40000"/>
              <a:lumOff val="60000"/>
            </a:schemeClr>
          </a:solidFill>
        </p:grpSpPr>
        <p:sp>
          <p:nvSpPr>
            <p:cNvPr id="3" name="Google Shape;179;p31">
              <a:extLst>
                <a:ext uri="{FF2B5EF4-FFF2-40B4-BE49-F238E27FC236}">
                  <a16:creationId xmlns:a16="http://schemas.microsoft.com/office/drawing/2014/main" id="{D0BAEC9D-65DC-B1AD-8E4F-2D783BA80276}"/>
                </a:ext>
              </a:extLst>
            </p:cNvPr>
            <p:cNvSpPr/>
            <p:nvPr/>
          </p:nvSpPr>
          <p:spPr>
            <a:xfrm>
              <a:off x="4365600" y="4522825"/>
              <a:ext cx="412800" cy="412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80;p31">
              <a:extLst>
                <a:ext uri="{FF2B5EF4-FFF2-40B4-BE49-F238E27FC236}">
                  <a16:creationId xmlns:a16="http://schemas.microsoft.com/office/drawing/2014/main" id="{339E0854-287D-BFD6-2791-8AB262639C51}"/>
                </a:ext>
              </a:extLst>
            </p:cNvPr>
            <p:cNvSpPr/>
            <p:nvPr/>
          </p:nvSpPr>
          <p:spPr>
            <a:xfrm rot="5400000">
              <a:off x="4503000" y="4639391"/>
              <a:ext cx="138000" cy="234900"/>
            </a:xfrm>
            <a:prstGeom prst="chevron">
              <a:avLst>
                <a:gd name="adj" fmla="val 91213"/>
              </a:avLst>
            </a:pr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89365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24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preme Court Judgment- Krishna Kumar Singh &amp; Anr vs. State of Bihar &amp; Ors">
            <a:extLst>
              <a:ext uri="{FF2B5EF4-FFF2-40B4-BE49-F238E27FC236}">
                <a16:creationId xmlns:a16="http://schemas.microsoft.com/office/drawing/2014/main" id="{7EB44155-FD07-E69A-5DD6-C64214758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65814" y="202609"/>
            <a:ext cx="3561908" cy="1168991"/>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KERALA</a:t>
            </a:r>
          </a:p>
          <a:p>
            <a:pPr lvl="0" algn="ctr"/>
            <a:r>
              <a:rPr lang="en-IN" sz="2800" b="1" dirty="0">
                <a:ea typeface="Oswald"/>
                <a:cs typeface="Oswald"/>
                <a:sym typeface="Oswald"/>
              </a:rPr>
              <a:t>HIGH COURT</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1745867" y="1875411"/>
            <a:ext cx="8700263"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US" sz="2800" b="1" dirty="0">
                <a:ea typeface="Oswald"/>
                <a:cs typeface="Oswald"/>
                <a:sym typeface="Oswald"/>
              </a:rPr>
              <a:t>St. joseph tea company ltd. V/s The State Tax officer</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643407" y="3362202"/>
            <a:ext cx="8905185" cy="3349633"/>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sz="2000" dirty="0">
                <a:ea typeface="Oswald"/>
                <a:cs typeface="Oswald"/>
                <a:sym typeface="Oswald"/>
              </a:rPr>
              <a:t>The only possible manner in which the issue can be resolved is for the petitioner to pay tax for the period covered by provisional registration from 01.07.2017 to 09.03.2018 along with applicable interest under Form GST DRC-03 dealing with intimation of payment made voluntarily or made against the show cause notice (SCN) or statement. </a:t>
            </a:r>
            <a:r>
              <a:rPr lang="en-US" sz="2000" b="1" dirty="0">
                <a:ea typeface="Oswald"/>
                <a:cs typeface="Oswald"/>
                <a:sym typeface="Oswald"/>
              </a:rPr>
              <a:t>If such payment is effected, the recipients of the petitioner under its provisional registration (ID) for the period from 01.07.20217 to 09.07.2018 shall not be denied ITC only on the ground that the transaction is not reflected in GSTR 2A.</a:t>
            </a:r>
          </a:p>
        </p:txBody>
      </p:sp>
    </p:spTree>
    <p:extLst>
      <p:ext uri="{BB962C8B-B14F-4D97-AF65-F5344CB8AC3E}">
        <p14:creationId xmlns:p14="http://schemas.microsoft.com/office/powerpoint/2010/main" val="3668813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preme Court Judgment- Krishna Kumar Singh &amp; Anr vs. State of Bihar &amp; Ors">
            <a:extLst>
              <a:ext uri="{FF2B5EF4-FFF2-40B4-BE49-F238E27FC236}">
                <a16:creationId xmlns:a16="http://schemas.microsoft.com/office/drawing/2014/main" id="{C55006E1-AEB1-EC89-A65D-9FFA99AB5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548;p56">
            <a:extLst>
              <a:ext uri="{FF2B5EF4-FFF2-40B4-BE49-F238E27FC236}">
                <a16:creationId xmlns:a16="http://schemas.microsoft.com/office/drawing/2014/main" id="{A19C42CD-1C20-4B0E-A904-928DC5AE74F2}"/>
              </a:ext>
            </a:extLst>
          </p:cNvPr>
          <p:cNvSpPr/>
          <p:nvPr/>
        </p:nvSpPr>
        <p:spPr>
          <a:xfrm>
            <a:off x="1955317" y="2216314"/>
            <a:ext cx="8098484"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US" sz="2800" b="1" dirty="0">
                <a:ea typeface="Oswald"/>
                <a:cs typeface="Oswald"/>
                <a:sym typeface="Oswald"/>
              </a:rPr>
              <a:t>M/S. D.Y. BEATHEL ENTERPRISES VS. THE STATE TAX OFFICER-2021</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516153" y="4018187"/>
            <a:ext cx="9434013" cy="1696813"/>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sz="2000">
                <a:ea typeface="Oswald"/>
                <a:cs typeface="Oswald"/>
                <a:sym typeface="Oswald"/>
              </a:rPr>
              <a:t>There shall not be any automatic reversal of input tax credit from the buyer on non ¬payment of tax by the seller. In case of default in payment of tax by the seller, recovery shall be made from the seller. Reversal of credit from buyer shall also be an option but only for exceptional situations.</a:t>
            </a:r>
            <a:endParaRPr sz="2000">
              <a:ea typeface="Oswald"/>
              <a:cs typeface="Oswald"/>
              <a:sym typeface="Oswald"/>
            </a:endParaRPr>
          </a:p>
        </p:txBody>
      </p:sp>
      <p:sp>
        <p:nvSpPr>
          <p:cNvPr id="6" name="Google Shape;548;p56">
            <a:extLst>
              <a:ext uri="{FF2B5EF4-FFF2-40B4-BE49-F238E27FC236}">
                <a16:creationId xmlns:a16="http://schemas.microsoft.com/office/drawing/2014/main" id="{B893AE19-17D6-4C27-AEF1-8FC8BFF4D925}"/>
              </a:ext>
            </a:extLst>
          </p:cNvPr>
          <p:cNvSpPr/>
          <p:nvPr/>
        </p:nvSpPr>
        <p:spPr>
          <a:xfrm>
            <a:off x="253506" y="274321"/>
            <a:ext cx="3106914" cy="1123100"/>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400" b="1" dirty="0">
                <a:ea typeface="Oswald"/>
                <a:cs typeface="Oswald"/>
                <a:sym typeface="Oswald"/>
              </a:rPr>
              <a:t>MADRAS HIGH</a:t>
            </a:r>
          </a:p>
          <a:p>
            <a:pPr lvl="0" algn="ctr"/>
            <a:r>
              <a:rPr lang="en-IN" sz="2400" b="1" dirty="0">
                <a:ea typeface="Oswald"/>
                <a:cs typeface="Oswald"/>
                <a:sym typeface="Oswald"/>
              </a:rPr>
              <a:t>COURT JUDGEMENT</a:t>
            </a:r>
            <a:endParaRPr sz="2400" b="1" dirty="0">
              <a:ea typeface="Oswald"/>
              <a:cs typeface="Oswald"/>
              <a:sym typeface="Oswald"/>
            </a:endParaRPr>
          </a:p>
        </p:txBody>
      </p:sp>
      <p:grpSp>
        <p:nvGrpSpPr>
          <p:cNvPr id="7" name="Google Shape;178;p31">
            <a:extLst>
              <a:ext uri="{FF2B5EF4-FFF2-40B4-BE49-F238E27FC236}">
                <a16:creationId xmlns:a16="http://schemas.microsoft.com/office/drawing/2014/main" id="{8537DCE6-9286-40A4-8503-58819790C39F}"/>
              </a:ext>
            </a:extLst>
          </p:cNvPr>
          <p:cNvGrpSpPr/>
          <p:nvPr/>
        </p:nvGrpSpPr>
        <p:grpSpPr>
          <a:xfrm rot="-5400000">
            <a:off x="11683955" y="3529945"/>
            <a:ext cx="412800" cy="412800"/>
            <a:chOff x="4365600" y="4522825"/>
            <a:chExt cx="412800" cy="412800"/>
          </a:xfrm>
          <a:solidFill>
            <a:schemeClr val="accent2">
              <a:lumMod val="40000"/>
              <a:lumOff val="60000"/>
            </a:schemeClr>
          </a:solidFill>
        </p:grpSpPr>
        <p:sp>
          <p:nvSpPr>
            <p:cNvPr id="8" name="Google Shape;179;p31">
              <a:extLst>
                <a:ext uri="{FF2B5EF4-FFF2-40B4-BE49-F238E27FC236}">
                  <a16:creationId xmlns:a16="http://schemas.microsoft.com/office/drawing/2014/main" id="{99440CC6-78D0-4D4C-B2ED-FBE58157567D}"/>
                </a:ext>
              </a:extLst>
            </p:cNvPr>
            <p:cNvSpPr/>
            <p:nvPr/>
          </p:nvSpPr>
          <p:spPr>
            <a:xfrm>
              <a:off x="4365600" y="4522825"/>
              <a:ext cx="412800" cy="412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0;p31">
              <a:extLst>
                <a:ext uri="{FF2B5EF4-FFF2-40B4-BE49-F238E27FC236}">
                  <a16:creationId xmlns:a16="http://schemas.microsoft.com/office/drawing/2014/main" id="{C95604A2-CF2C-47B5-834B-307E2E237E49}"/>
                </a:ext>
              </a:extLst>
            </p:cNvPr>
            <p:cNvSpPr/>
            <p:nvPr/>
          </p:nvSpPr>
          <p:spPr>
            <a:xfrm rot="5400000">
              <a:off x="4503000" y="4639391"/>
              <a:ext cx="138000" cy="234900"/>
            </a:xfrm>
            <a:prstGeom prst="chevron">
              <a:avLst>
                <a:gd name="adj" fmla="val 91213"/>
              </a:avLst>
            </a:pr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6645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24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DFA4-FEB2-CBE7-5D32-694BC05FC65C}"/>
              </a:ext>
            </a:extLst>
          </p:cNvPr>
          <p:cNvSpPr>
            <a:spLocks noGrp="1"/>
          </p:cNvSpPr>
          <p:nvPr>
            <p:ph type="title"/>
          </p:nvPr>
        </p:nvSpPr>
        <p:spPr/>
        <p:txBody>
          <a:bodyPr/>
          <a:lstStyle/>
          <a:p>
            <a:r>
              <a:rPr lang="en-IN" dirty="0"/>
              <a:t>Internal Circular of MH SGST</a:t>
            </a:r>
          </a:p>
        </p:txBody>
      </p:sp>
      <p:sp>
        <p:nvSpPr>
          <p:cNvPr id="3" name="Content Placeholder 2">
            <a:extLst>
              <a:ext uri="{FF2B5EF4-FFF2-40B4-BE49-F238E27FC236}">
                <a16:creationId xmlns:a16="http://schemas.microsoft.com/office/drawing/2014/main" id="{419C60FF-0086-454B-E37C-0FE2D0A46235}"/>
              </a:ext>
            </a:extLst>
          </p:cNvPr>
          <p:cNvSpPr>
            <a:spLocks noGrp="1"/>
          </p:cNvSpPr>
          <p:nvPr>
            <p:ph idx="1"/>
          </p:nvPr>
        </p:nvSpPr>
        <p:spPr/>
        <p:txBody>
          <a:bodyPr/>
          <a:lstStyle/>
          <a:p>
            <a:r>
              <a:rPr lang="en-US" dirty="0">
                <a:hlinkClick r:id="rId2" action="ppaction://hlinkfile"/>
              </a:rPr>
              <a:t>Internal Circular of MH SGST.pdf</a:t>
            </a:r>
            <a:endParaRPr lang="en-IN" dirty="0"/>
          </a:p>
        </p:txBody>
      </p:sp>
    </p:spTree>
    <p:extLst>
      <p:ext uri="{BB962C8B-B14F-4D97-AF65-F5344CB8AC3E}">
        <p14:creationId xmlns:p14="http://schemas.microsoft.com/office/powerpoint/2010/main" val="943152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2562577" y="2223911"/>
            <a:ext cx="6445955" cy="1772356"/>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lang="en-US" sz="4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2119738" y="1632333"/>
            <a:ext cx="7023653" cy="26921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800" dirty="0">
                <a:solidFill>
                  <a:schemeClr val="tx1"/>
                </a:solidFill>
                <a:latin typeface="Calibri (Body)"/>
              </a:rPr>
              <a:t>Section 155.</a:t>
            </a:r>
          </a:p>
          <a:p>
            <a:r>
              <a:rPr lang="en-US" sz="4800" dirty="0">
                <a:solidFill>
                  <a:schemeClr val="tx1"/>
                </a:solidFill>
                <a:latin typeface="Calibri (Body)"/>
              </a:rPr>
              <a:t>Burden of proof.</a:t>
            </a:r>
          </a:p>
        </p:txBody>
      </p:sp>
    </p:spTree>
    <p:extLst>
      <p:ext uri="{BB962C8B-B14F-4D97-AF65-F5344CB8AC3E}">
        <p14:creationId xmlns:p14="http://schemas.microsoft.com/office/powerpoint/2010/main" val="2784373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636B-8D64-8CB4-219C-A40C0341E477}"/>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C730FD80-47ED-B060-0B53-0DB3145C3F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8143" y="925287"/>
            <a:ext cx="6564086" cy="4852420"/>
          </a:xfrm>
        </p:spPr>
      </p:pic>
    </p:spTree>
    <p:extLst>
      <p:ext uri="{BB962C8B-B14F-4D97-AF65-F5344CB8AC3E}">
        <p14:creationId xmlns:p14="http://schemas.microsoft.com/office/powerpoint/2010/main" val="703359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914399" y="406401"/>
            <a:ext cx="10035823" cy="3104443"/>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lang="en-US" sz="4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1546578" y="976592"/>
            <a:ext cx="8613422" cy="26921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gn="just"/>
            <a:r>
              <a:rPr lang="en-US" b="0" dirty="0">
                <a:solidFill>
                  <a:schemeClr val="tx1"/>
                </a:solidFill>
                <a:latin typeface="Calibri (Body)"/>
              </a:rPr>
              <a:t>Where any person claims that he is eligible for input tax credit under this Act, the burden of proving such claim shall lie on such person.</a:t>
            </a:r>
          </a:p>
          <a:p>
            <a:pPr algn="just"/>
            <a:endParaRPr lang="en-US" b="0" dirty="0">
              <a:solidFill>
                <a:schemeClr val="tx1"/>
              </a:solidFill>
              <a:latin typeface="Calibri (Body)"/>
            </a:endParaRPr>
          </a:p>
        </p:txBody>
      </p:sp>
      <p:grpSp>
        <p:nvGrpSpPr>
          <p:cNvPr id="4" name="Group 3">
            <a:extLst>
              <a:ext uri="{FF2B5EF4-FFF2-40B4-BE49-F238E27FC236}">
                <a16:creationId xmlns:a16="http://schemas.microsoft.com/office/drawing/2014/main" id="{F2D14D99-7BEA-45A6-BDD6-BAF396CC85EC}"/>
              </a:ext>
            </a:extLst>
          </p:cNvPr>
          <p:cNvGrpSpPr/>
          <p:nvPr/>
        </p:nvGrpSpPr>
        <p:grpSpPr>
          <a:xfrm>
            <a:off x="2167241" y="3782918"/>
            <a:ext cx="2880000" cy="2880000"/>
            <a:chOff x="2489920" y="3339831"/>
            <a:chExt cx="2160000" cy="2160000"/>
          </a:xfrm>
        </p:grpSpPr>
        <p:sp>
          <p:nvSpPr>
            <p:cNvPr id="5" name="Shape">
              <a:extLst>
                <a:ext uri="{FF2B5EF4-FFF2-40B4-BE49-F238E27FC236}">
                  <a16:creationId xmlns:a16="http://schemas.microsoft.com/office/drawing/2014/main" id="{85423D9E-6ADF-44B9-87D5-A4DEBB55EA89}"/>
                </a:ext>
              </a:extLst>
            </p:cNvPr>
            <p:cNvSpPr/>
            <p:nvPr/>
          </p:nvSpPr>
          <p:spPr>
            <a:xfrm rot="16200000">
              <a:off x="2489920" y="3339831"/>
              <a:ext cx="2160000" cy="216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accent5">
                <a:lumMod val="75000"/>
              </a:schemeClr>
            </a:solidFill>
            <a:ln w="12700">
              <a:miter lim="400000"/>
            </a:ln>
          </p:spPr>
          <p:txBody>
            <a:bodyPr lIns="50800" tIns="50800" rIns="50800" bIns="50800" anchor="ctr"/>
            <a:lstStyle/>
            <a:p>
              <a:pPr>
                <a:defRPr sz="3000">
                  <a:solidFill>
                    <a:srgbClr val="FFFFFF"/>
                  </a:solidFill>
                </a:defRPr>
              </a:pPr>
              <a:endParaRPr sz="4000"/>
            </a:p>
          </p:txBody>
        </p:sp>
        <p:sp>
          <p:nvSpPr>
            <p:cNvPr id="6" name="Circle">
              <a:extLst>
                <a:ext uri="{FF2B5EF4-FFF2-40B4-BE49-F238E27FC236}">
                  <a16:creationId xmlns:a16="http://schemas.microsoft.com/office/drawing/2014/main" id="{1673BAA7-8E5E-4B15-A429-6021E7FD2D44}"/>
                </a:ext>
              </a:extLst>
            </p:cNvPr>
            <p:cNvSpPr/>
            <p:nvPr/>
          </p:nvSpPr>
          <p:spPr>
            <a:xfrm rot="16200000">
              <a:off x="2734587" y="3584496"/>
              <a:ext cx="1670669" cy="1670669"/>
            </a:xfrm>
            <a:prstGeom prst="ellipse">
              <a:avLst/>
            </a:prstGeom>
            <a:solidFill>
              <a:schemeClr val="accent5">
                <a:lumMod val="40000"/>
                <a:lumOff val="60000"/>
              </a:schemeClr>
            </a:solidFill>
            <a:ln w="12700">
              <a:miter lim="400000"/>
            </a:ln>
          </p:spPr>
          <p:txBody>
            <a:bodyPr lIns="50800" tIns="50800" rIns="50800" bIns="50800" anchor="ctr"/>
            <a:lstStyle/>
            <a:p>
              <a:pPr>
                <a:defRPr sz="3000">
                  <a:solidFill>
                    <a:srgbClr val="FFFFFF"/>
                  </a:solidFill>
                </a:defRPr>
              </a:pPr>
              <a:endParaRPr sz="4000"/>
            </a:p>
          </p:txBody>
        </p:sp>
        <p:sp>
          <p:nvSpPr>
            <p:cNvPr id="7" name="TextBox 6">
              <a:extLst>
                <a:ext uri="{FF2B5EF4-FFF2-40B4-BE49-F238E27FC236}">
                  <a16:creationId xmlns:a16="http://schemas.microsoft.com/office/drawing/2014/main" id="{C811F758-6AE0-4681-98D7-70473E7ECA10}"/>
                </a:ext>
              </a:extLst>
            </p:cNvPr>
            <p:cNvSpPr txBox="1"/>
            <p:nvPr/>
          </p:nvSpPr>
          <p:spPr>
            <a:xfrm>
              <a:off x="2821090" y="3853024"/>
              <a:ext cx="1497660" cy="1177245"/>
            </a:xfrm>
            <a:prstGeom prst="rect">
              <a:avLst/>
            </a:prstGeom>
            <a:noFill/>
          </p:spPr>
          <p:txBody>
            <a:bodyPr wrap="square" lIns="0" rIns="0" rtlCol="0" anchor="b">
              <a:spAutoFit/>
            </a:bodyPr>
            <a:lstStyle/>
            <a:p>
              <a:pPr algn="ctr"/>
              <a:r>
                <a:rPr lang="en-US" sz="3200" b="1" noProof="1"/>
                <a:t>2017-18</a:t>
              </a:r>
            </a:p>
            <a:p>
              <a:pPr algn="ctr"/>
              <a:r>
                <a:rPr lang="en-US" sz="3200" b="1" noProof="1"/>
                <a:t>To</a:t>
              </a:r>
            </a:p>
            <a:p>
              <a:pPr algn="ctr"/>
              <a:r>
                <a:rPr lang="en-US" sz="3200" b="1" noProof="1"/>
                <a:t>2022-23</a:t>
              </a:r>
            </a:p>
          </p:txBody>
        </p:sp>
      </p:grpSp>
      <p:grpSp>
        <p:nvGrpSpPr>
          <p:cNvPr id="8" name="Group 7">
            <a:extLst>
              <a:ext uri="{FF2B5EF4-FFF2-40B4-BE49-F238E27FC236}">
                <a16:creationId xmlns:a16="http://schemas.microsoft.com/office/drawing/2014/main" id="{46344EC4-BFF8-40CF-A175-0242F3B68EEB}"/>
              </a:ext>
            </a:extLst>
          </p:cNvPr>
          <p:cNvGrpSpPr/>
          <p:nvPr/>
        </p:nvGrpSpPr>
        <p:grpSpPr>
          <a:xfrm>
            <a:off x="6743974" y="3754783"/>
            <a:ext cx="2880000" cy="2880000"/>
            <a:chOff x="3503707" y="2975393"/>
            <a:chExt cx="2160000" cy="2160000"/>
          </a:xfrm>
        </p:grpSpPr>
        <p:sp>
          <p:nvSpPr>
            <p:cNvPr id="9" name="Shape">
              <a:extLst>
                <a:ext uri="{FF2B5EF4-FFF2-40B4-BE49-F238E27FC236}">
                  <a16:creationId xmlns:a16="http://schemas.microsoft.com/office/drawing/2014/main" id="{7BCB3371-01EC-467F-A32C-4922CFE6DB14}"/>
                </a:ext>
              </a:extLst>
            </p:cNvPr>
            <p:cNvSpPr/>
            <p:nvPr/>
          </p:nvSpPr>
          <p:spPr>
            <a:xfrm rot="16200000">
              <a:off x="3503707" y="2975393"/>
              <a:ext cx="2160000" cy="216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accent5">
                <a:lumMod val="75000"/>
              </a:schemeClr>
            </a:solidFill>
            <a:ln w="12700">
              <a:miter lim="400000"/>
            </a:ln>
          </p:spPr>
          <p:txBody>
            <a:bodyPr lIns="50800" tIns="50800" rIns="50800" bIns="50800" anchor="ctr"/>
            <a:lstStyle/>
            <a:p>
              <a:pPr>
                <a:defRPr sz="3000">
                  <a:solidFill>
                    <a:srgbClr val="FFFFFF"/>
                  </a:solidFill>
                </a:defRPr>
              </a:pPr>
              <a:endParaRPr sz="4000"/>
            </a:p>
          </p:txBody>
        </p:sp>
        <p:sp>
          <p:nvSpPr>
            <p:cNvPr id="10" name="Circle">
              <a:extLst>
                <a:ext uri="{FF2B5EF4-FFF2-40B4-BE49-F238E27FC236}">
                  <a16:creationId xmlns:a16="http://schemas.microsoft.com/office/drawing/2014/main" id="{596233F4-9C7A-4713-A375-07E9C33F6DA8}"/>
                </a:ext>
              </a:extLst>
            </p:cNvPr>
            <p:cNvSpPr/>
            <p:nvPr/>
          </p:nvSpPr>
          <p:spPr>
            <a:xfrm rot="16200000">
              <a:off x="3748374" y="3220058"/>
              <a:ext cx="1670669" cy="1670669"/>
            </a:xfrm>
            <a:prstGeom prst="ellipse">
              <a:avLst/>
            </a:prstGeom>
            <a:solidFill>
              <a:schemeClr val="accent5">
                <a:lumMod val="40000"/>
                <a:lumOff val="60000"/>
              </a:schemeClr>
            </a:solidFill>
            <a:ln w="12700">
              <a:miter lim="400000"/>
            </a:ln>
          </p:spPr>
          <p:txBody>
            <a:bodyPr lIns="50800" tIns="50800" rIns="50800" bIns="50800" anchor="ctr"/>
            <a:lstStyle/>
            <a:p>
              <a:pPr>
                <a:defRPr sz="3000">
                  <a:solidFill>
                    <a:srgbClr val="FFFFFF"/>
                  </a:solidFill>
                </a:defRPr>
              </a:pPr>
              <a:endParaRPr sz="4000"/>
            </a:p>
          </p:txBody>
        </p:sp>
        <p:sp>
          <p:nvSpPr>
            <p:cNvPr id="11" name="TextBox 10">
              <a:extLst>
                <a:ext uri="{FF2B5EF4-FFF2-40B4-BE49-F238E27FC236}">
                  <a16:creationId xmlns:a16="http://schemas.microsoft.com/office/drawing/2014/main" id="{85F5DE77-E74A-4EBA-B476-F6072FB396DF}"/>
                </a:ext>
              </a:extLst>
            </p:cNvPr>
            <p:cNvSpPr txBox="1"/>
            <p:nvPr/>
          </p:nvSpPr>
          <p:spPr>
            <a:xfrm>
              <a:off x="3834877" y="3553852"/>
              <a:ext cx="1497660" cy="900247"/>
            </a:xfrm>
            <a:prstGeom prst="rect">
              <a:avLst/>
            </a:prstGeom>
            <a:noFill/>
          </p:spPr>
          <p:txBody>
            <a:bodyPr wrap="square" lIns="0" rIns="0" rtlCol="0" anchor="b">
              <a:spAutoFit/>
            </a:bodyPr>
            <a:lstStyle/>
            <a:p>
              <a:pPr algn="ctr"/>
              <a:r>
                <a:rPr lang="en-US" sz="3600" b="1" noProof="1"/>
                <a:t>No Change</a:t>
              </a:r>
            </a:p>
          </p:txBody>
        </p:sp>
      </p:grpSp>
      <p:sp>
        <p:nvSpPr>
          <p:cNvPr id="12" name="object 5">
            <a:extLst>
              <a:ext uri="{FF2B5EF4-FFF2-40B4-BE49-F238E27FC236}">
                <a16:creationId xmlns:a16="http://schemas.microsoft.com/office/drawing/2014/main" id="{B751BEBC-FCA2-450E-A029-F52F1B0428D4}"/>
              </a:ext>
            </a:extLst>
          </p:cNvPr>
          <p:cNvSpPr/>
          <p:nvPr/>
        </p:nvSpPr>
        <p:spPr>
          <a:xfrm>
            <a:off x="5169922" y="4697690"/>
            <a:ext cx="1454745" cy="798823"/>
          </a:xfrm>
          <a:custGeom>
            <a:avLst/>
            <a:gdLst/>
            <a:ahLst/>
            <a:cxnLst/>
            <a:rect l="l" t="t" r="r" b="b"/>
            <a:pathLst>
              <a:path w="1767839" h="485139">
                <a:moveTo>
                  <a:pt x="0" y="0"/>
                </a:moveTo>
                <a:lnTo>
                  <a:pt x="1525523" y="0"/>
                </a:lnTo>
                <a:lnTo>
                  <a:pt x="1767839" y="242315"/>
                </a:lnTo>
                <a:lnTo>
                  <a:pt x="1525523" y="484631"/>
                </a:lnTo>
                <a:lnTo>
                  <a:pt x="0" y="484631"/>
                </a:lnTo>
                <a:lnTo>
                  <a:pt x="0" y="0"/>
                </a:lnTo>
                <a:close/>
              </a:path>
            </a:pathLst>
          </a:custGeom>
          <a:solidFill>
            <a:schemeClr val="accent5">
              <a:lumMod val="60000"/>
              <a:lumOff val="40000"/>
            </a:schemeClr>
          </a:solidFill>
          <a:ln w="12192">
            <a:solidFill>
              <a:schemeClr val="accent5">
                <a:lumMod val="60000"/>
                <a:lumOff val="40000"/>
              </a:schemeClr>
            </a:solidFill>
          </a:ln>
        </p:spPr>
        <p:txBody>
          <a:bodyPr wrap="square" lIns="0" tIns="0" rIns="0" bIns="0" rtlCol="0"/>
          <a:lstStyle/>
          <a:p>
            <a:endParaRPr sz="2400"/>
          </a:p>
        </p:txBody>
      </p:sp>
      <p:sp>
        <p:nvSpPr>
          <p:cNvPr id="13" name="Google Shape;548;p56">
            <a:extLst>
              <a:ext uri="{FF2B5EF4-FFF2-40B4-BE49-F238E27FC236}">
                <a16:creationId xmlns:a16="http://schemas.microsoft.com/office/drawing/2014/main" id="{9CDB97BC-F93F-40E2-B1B5-F6DC0E675E88}"/>
              </a:ext>
            </a:extLst>
          </p:cNvPr>
          <p:cNvSpPr/>
          <p:nvPr/>
        </p:nvSpPr>
        <p:spPr>
          <a:xfrm>
            <a:off x="10322108" y="6071022"/>
            <a:ext cx="1619430" cy="618300"/>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1600" b="1" dirty="0">
                <a:ea typeface="Oswald"/>
                <a:cs typeface="Oswald"/>
                <a:sym typeface="Oswald"/>
              </a:rPr>
              <a:t>KERALA</a:t>
            </a:r>
          </a:p>
          <a:p>
            <a:pPr lvl="0" algn="ctr"/>
            <a:r>
              <a:rPr lang="en-IN" sz="1600" b="1" dirty="0">
                <a:ea typeface="Oswald"/>
                <a:cs typeface="Oswald"/>
                <a:sym typeface="Oswald"/>
              </a:rPr>
              <a:t>HIGH COURT</a:t>
            </a:r>
            <a:endParaRPr sz="1600" b="1" dirty="0">
              <a:ea typeface="Oswald"/>
              <a:cs typeface="Oswald"/>
              <a:sym typeface="Oswald"/>
            </a:endParaRPr>
          </a:p>
        </p:txBody>
      </p:sp>
    </p:spTree>
    <p:extLst>
      <p:ext uri="{BB962C8B-B14F-4D97-AF65-F5344CB8AC3E}">
        <p14:creationId xmlns:p14="http://schemas.microsoft.com/office/powerpoint/2010/main" val="933359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anim calcmode="lin" valueType="num">
                                      <p:cBhvr>
                                        <p:cTn id="13" dur="250" fill="hold"/>
                                        <p:tgtEl>
                                          <p:spTgt spid="8"/>
                                        </p:tgtEl>
                                        <p:attrNameLst>
                                          <p:attrName>ppt_x</p:attrName>
                                        </p:attrNameLst>
                                      </p:cBhvr>
                                      <p:tavLst>
                                        <p:tav tm="0">
                                          <p:val>
                                            <p:strVal val="#ppt_x"/>
                                          </p:val>
                                        </p:tav>
                                        <p:tav tm="100000">
                                          <p:val>
                                            <p:strVal val="#ppt_x"/>
                                          </p:val>
                                        </p:tav>
                                      </p:tavLst>
                                    </p:anim>
                                    <p:anim calcmode="lin" valueType="num">
                                      <p:cBhvr>
                                        <p:cTn id="14" dur="25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2027584" y="1323216"/>
            <a:ext cx="7686260" cy="3076507"/>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lang="en-US" sz="4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2358887" y="1294709"/>
            <a:ext cx="7023653" cy="26921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endParaRPr lang="en-US" sz="4800" dirty="0">
              <a:solidFill>
                <a:schemeClr val="tx1"/>
              </a:solidFill>
              <a:latin typeface="Calibri (Body)"/>
            </a:endParaRPr>
          </a:p>
          <a:p>
            <a:r>
              <a:rPr lang="en-US" sz="4800" dirty="0">
                <a:solidFill>
                  <a:schemeClr val="tx1"/>
                </a:solidFill>
                <a:latin typeface="Calibri (Body)"/>
              </a:rPr>
              <a:t>Section 140. Transitional arrangements for input tax credit.</a:t>
            </a:r>
          </a:p>
        </p:txBody>
      </p:sp>
    </p:spTree>
    <p:extLst>
      <p:ext uri="{BB962C8B-B14F-4D97-AF65-F5344CB8AC3E}">
        <p14:creationId xmlns:p14="http://schemas.microsoft.com/office/powerpoint/2010/main" val="2092652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1444752" y="896111"/>
            <a:ext cx="8924544" cy="4498849"/>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lang="en-US" sz="4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2642351" y="1578173"/>
            <a:ext cx="7023653" cy="26921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gn="just"/>
            <a:endParaRPr lang="en-US" sz="2800" dirty="0">
              <a:solidFill>
                <a:schemeClr val="tx1"/>
              </a:solidFill>
              <a:latin typeface="Calibri (Body)"/>
            </a:endParaRPr>
          </a:p>
          <a:p>
            <a:pPr algn="just"/>
            <a:r>
              <a:rPr lang="en-US" sz="2800" dirty="0">
                <a:solidFill>
                  <a:schemeClr val="tx1"/>
                </a:solidFill>
                <a:latin typeface="Calibri (Body)"/>
              </a:rPr>
              <a:t>Section 140.</a:t>
            </a:r>
          </a:p>
          <a:p>
            <a:pPr algn="just"/>
            <a:r>
              <a:rPr lang="en-US" sz="2800" b="0" dirty="0">
                <a:solidFill>
                  <a:schemeClr val="tx1"/>
                </a:solidFill>
                <a:latin typeface="Calibri (Body)"/>
              </a:rPr>
              <a:t>A registered person, other than a person opting to pay tax under section 10, shall be entitled to take, in his electronic credit ledger, the amount of CENVAT credit 1[of eligible duties] caried forward in the return relating to the period ending with the day immediately preceding the appointed day, furnished by him under the existing law 5[within such time and] in such manner as may be prescribed:</a:t>
            </a:r>
          </a:p>
        </p:txBody>
      </p:sp>
    </p:spTree>
    <p:extLst>
      <p:ext uri="{BB962C8B-B14F-4D97-AF65-F5344CB8AC3E}">
        <p14:creationId xmlns:p14="http://schemas.microsoft.com/office/powerpoint/2010/main" val="2389606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preme Court Judgment- Krishna Kumar Singh &amp; Anr vs. State of Bihar &amp; Ors">
            <a:extLst>
              <a:ext uri="{FF2B5EF4-FFF2-40B4-BE49-F238E27FC236}">
                <a16:creationId xmlns:a16="http://schemas.microsoft.com/office/drawing/2014/main" id="{7EB44155-FD07-E69A-5DD6-C64214758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65814" y="202609"/>
            <a:ext cx="3561908" cy="1168991"/>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SUPREME COURT</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1900001" y="2406099"/>
            <a:ext cx="8098484"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US" sz="2800" b="1" dirty="0">
                <a:ea typeface="Oswald"/>
                <a:cs typeface="Oswald"/>
                <a:sym typeface="Oswald"/>
              </a:rPr>
              <a:t>Union of India V/s </a:t>
            </a:r>
            <a:r>
              <a:rPr lang="en-US" sz="2800" b="1" dirty="0" err="1">
                <a:ea typeface="Oswald"/>
                <a:cs typeface="Oswald"/>
                <a:sym typeface="Oswald"/>
              </a:rPr>
              <a:t>Filco</a:t>
            </a:r>
            <a:r>
              <a:rPr lang="en-US" sz="2800" b="1" dirty="0">
                <a:ea typeface="Oswald"/>
                <a:cs typeface="Oswald"/>
                <a:sym typeface="Oswald"/>
              </a:rPr>
              <a:t> trade </a:t>
            </a:r>
            <a:r>
              <a:rPr lang="en-US" sz="2800" b="1" dirty="0" err="1">
                <a:ea typeface="Oswald"/>
                <a:cs typeface="Oswald"/>
                <a:sym typeface="Oswald"/>
              </a:rPr>
              <a:t>centre</a:t>
            </a:r>
            <a:r>
              <a:rPr lang="en-US" sz="2800" b="1" dirty="0">
                <a:ea typeface="Oswald"/>
                <a:cs typeface="Oswald"/>
                <a:sym typeface="Oswald"/>
              </a:rPr>
              <a:t> </a:t>
            </a:r>
            <a:r>
              <a:rPr lang="en-US" sz="2800" b="1" dirty="0" err="1">
                <a:ea typeface="Oswald"/>
                <a:cs typeface="Oswald"/>
                <a:sym typeface="Oswald"/>
              </a:rPr>
              <a:t>pvt.</a:t>
            </a:r>
            <a:r>
              <a:rPr lang="en-US" sz="2800" b="1" dirty="0">
                <a:ea typeface="Oswald"/>
                <a:cs typeface="Oswald"/>
                <a:sym typeface="Oswald"/>
              </a:rPr>
              <a:t> ltd</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643407" y="4043732"/>
            <a:ext cx="8905185" cy="17514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sz="2000" dirty="0">
                <a:ea typeface="Oswald"/>
                <a:cs typeface="Oswald"/>
                <a:sym typeface="Oswald"/>
              </a:rPr>
              <a:t>The time for opening the GST Common Portal for filing concerned forms for availing Transitional Credit through TRAN-1 and TRAN-2 is extended for 60 days i.e. till 30.11.2022</a:t>
            </a:r>
          </a:p>
        </p:txBody>
      </p:sp>
      <p:grpSp>
        <p:nvGrpSpPr>
          <p:cNvPr id="6" name="Google Shape;178;p31">
            <a:extLst>
              <a:ext uri="{FF2B5EF4-FFF2-40B4-BE49-F238E27FC236}">
                <a16:creationId xmlns:a16="http://schemas.microsoft.com/office/drawing/2014/main" id="{66697A05-CAEA-4E0C-9FB6-339F954C3883}"/>
              </a:ext>
            </a:extLst>
          </p:cNvPr>
          <p:cNvGrpSpPr/>
          <p:nvPr/>
        </p:nvGrpSpPr>
        <p:grpSpPr>
          <a:xfrm rot="-5400000">
            <a:off x="11683955" y="3529945"/>
            <a:ext cx="412800" cy="412800"/>
            <a:chOff x="4365600" y="4522825"/>
            <a:chExt cx="412800" cy="412800"/>
          </a:xfrm>
          <a:solidFill>
            <a:schemeClr val="accent2">
              <a:lumMod val="60000"/>
              <a:lumOff val="40000"/>
            </a:schemeClr>
          </a:solidFill>
        </p:grpSpPr>
        <p:sp>
          <p:nvSpPr>
            <p:cNvPr id="7" name="Google Shape;179;p31">
              <a:extLst>
                <a:ext uri="{FF2B5EF4-FFF2-40B4-BE49-F238E27FC236}">
                  <a16:creationId xmlns:a16="http://schemas.microsoft.com/office/drawing/2014/main" id="{B7589C6D-902C-4151-87B2-E48222137BA2}"/>
                </a:ext>
              </a:extLst>
            </p:cNvPr>
            <p:cNvSpPr/>
            <p:nvPr/>
          </p:nvSpPr>
          <p:spPr>
            <a:xfrm>
              <a:off x="4365600" y="4522825"/>
              <a:ext cx="412800" cy="412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80;p31">
              <a:extLst>
                <a:ext uri="{FF2B5EF4-FFF2-40B4-BE49-F238E27FC236}">
                  <a16:creationId xmlns:a16="http://schemas.microsoft.com/office/drawing/2014/main" id="{DB99AC4F-9770-4058-8C23-F359E38AD2BA}"/>
                </a:ext>
              </a:extLst>
            </p:cNvPr>
            <p:cNvSpPr/>
            <p:nvPr/>
          </p:nvSpPr>
          <p:spPr>
            <a:xfrm rot="5400000">
              <a:off x="4503000" y="4639391"/>
              <a:ext cx="138000" cy="234900"/>
            </a:xfrm>
            <a:prstGeom prst="chevron">
              <a:avLst>
                <a:gd name="adj" fmla="val 91213"/>
              </a:avLst>
            </a:pr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32375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24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2027584" y="1323216"/>
            <a:ext cx="7686260" cy="3076507"/>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lang="en-US" sz="4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2358887" y="1294709"/>
            <a:ext cx="7023653" cy="26921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800">
                <a:solidFill>
                  <a:schemeClr val="tx1"/>
                </a:solidFill>
                <a:latin typeface="Calibri (Body)"/>
              </a:rPr>
              <a:t>Section 17.</a:t>
            </a:r>
          </a:p>
          <a:p>
            <a:r>
              <a:rPr lang="en-US" sz="4800">
                <a:solidFill>
                  <a:schemeClr val="tx1"/>
                </a:solidFill>
                <a:latin typeface="Calibri (Body)"/>
              </a:rPr>
              <a:t>Apportionment of credit and blocked credits.</a:t>
            </a:r>
          </a:p>
        </p:txBody>
      </p:sp>
    </p:spTree>
    <p:extLst>
      <p:ext uri="{BB962C8B-B14F-4D97-AF65-F5344CB8AC3E}">
        <p14:creationId xmlns:p14="http://schemas.microsoft.com/office/powerpoint/2010/main" val="47265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 Supreme Court sets out object and purpose of Order VII Rule 11 of the Code of Civil Procedure,1908">
            <a:extLst>
              <a:ext uri="{FF2B5EF4-FFF2-40B4-BE49-F238E27FC236}">
                <a16:creationId xmlns:a16="http://schemas.microsoft.com/office/drawing/2014/main" id="{07B094D9-2B00-4C59-AE52-C64F152C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177" cy="6965244"/>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31947" y="202610"/>
            <a:ext cx="3526237" cy="91138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WEST BENGAL AAR</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2953512" y="1983215"/>
            <a:ext cx="5577840"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Toplink Motorcar Private Limited</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312810" y="3835414"/>
            <a:ext cx="9239366" cy="2093977"/>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1" algn="just"/>
            <a:r>
              <a:rPr lang="en-US" sz="2400" dirty="0">
                <a:ea typeface="Oswald"/>
                <a:cs typeface="Oswald"/>
                <a:sym typeface="Oswald"/>
              </a:rPr>
              <a:t>The applicant is eligible to avail input tax credit on purchases of demo vehicles which can be set off against output tax payable under GST.</a:t>
            </a:r>
          </a:p>
        </p:txBody>
      </p:sp>
    </p:spTree>
    <p:extLst>
      <p:ext uri="{BB962C8B-B14F-4D97-AF65-F5344CB8AC3E}">
        <p14:creationId xmlns:p14="http://schemas.microsoft.com/office/powerpoint/2010/main" val="16745770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 Supreme Court sets out object and purpose of Order VII Rule 11 of the Code of Civil Procedure,1908">
            <a:extLst>
              <a:ext uri="{FF2B5EF4-FFF2-40B4-BE49-F238E27FC236}">
                <a16:creationId xmlns:a16="http://schemas.microsoft.com/office/drawing/2014/main" id="{07B094D9-2B00-4C59-AE52-C64F152C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177" cy="6965244"/>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31947" y="202610"/>
            <a:ext cx="3041831" cy="91138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GUJARAT AAR</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3758184" y="1662155"/>
            <a:ext cx="3886200"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Tata Motors Ltd</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312810" y="3193294"/>
            <a:ext cx="9239366" cy="354898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1" algn="just"/>
            <a:r>
              <a:rPr lang="en-US" sz="2000" dirty="0">
                <a:ea typeface="Oswald"/>
                <a:cs typeface="Oswald"/>
                <a:sym typeface="Oswald"/>
              </a:rPr>
              <a:t>ITC on GST paid on canteen facility is blocked credit under Section 17 (5)(b)(i) of CGST Act and inadmissible to applicant.</a:t>
            </a:r>
          </a:p>
          <a:p>
            <a:pPr lvl="1" algn="just"/>
            <a:endParaRPr lang="en-US" sz="2000" dirty="0">
              <a:ea typeface="Oswald"/>
              <a:cs typeface="Oswald"/>
              <a:sym typeface="Oswald"/>
            </a:endParaRPr>
          </a:p>
          <a:p>
            <a:pPr lvl="1" algn="just"/>
            <a:r>
              <a:rPr lang="en-US" sz="2000" b="1" dirty="0">
                <a:ea typeface="Oswald"/>
                <a:cs typeface="Oswald"/>
                <a:sym typeface="Oswald"/>
              </a:rPr>
              <a:t>Held that:- </a:t>
            </a:r>
            <a:r>
              <a:rPr lang="en-US" sz="2000" dirty="0">
                <a:ea typeface="Oswald"/>
                <a:cs typeface="Oswald"/>
                <a:sym typeface="Oswald"/>
              </a:rPr>
              <a:t>The Hon’ble Authority for Advance Ruling held that ITC on GST paid on canteen facility is blocked credit under Section 17 (5)(b)(i) of the Act and inadmissible to applicant. GST, at the hands on the applicant, is not leviable on the amount representing the employees portion of canteen charges, which is collected by the applicant and paid to the Canteen service provider.</a:t>
            </a:r>
          </a:p>
        </p:txBody>
      </p:sp>
    </p:spTree>
    <p:extLst>
      <p:ext uri="{BB962C8B-B14F-4D97-AF65-F5344CB8AC3E}">
        <p14:creationId xmlns:p14="http://schemas.microsoft.com/office/powerpoint/2010/main" val="78169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 Supreme Court sets out object and purpose of Order VII Rule 11 of the Code of Civil Procedure,1908">
            <a:extLst>
              <a:ext uri="{FF2B5EF4-FFF2-40B4-BE49-F238E27FC236}">
                <a16:creationId xmlns:a16="http://schemas.microsoft.com/office/drawing/2014/main" id="{07B094D9-2B00-4C59-AE52-C64F152C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177" cy="6965244"/>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31947" y="202610"/>
            <a:ext cx="3041831" cy="91138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GUJARAT AAR</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3026664" y="1662155"/>
            <a:ext cx="5559552"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Emcure Pharmaceuticals Limited</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385962" y="3482622"/>
            <a:ext cx="9239366" cy="3038963"/>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1" algn="just"/>
            <a:r>
              <a:rPr lang="en-US" sz="2000" dirty="0">
                <a:ea typeface="Oswald"/>
                <a:cs typeface="Oswald"/>
                <a:sym typeface="Oswald"/>
              </a:rPr>
              <a:t>GST, at the hands of employer, is not leviable on the amount representing the employees portion of canteen charges, which is collected by employer and paid to the Canteen service provider. GST, at the hands of employer, is not leviable on free bus transportation facility provided to its employees. ITC on GST paid on canteen facility is blocked credit under Section 17 (5)(b)(i) CGST Act and inadmissible. ITC on GST paid on hiring of Bus, having approved seating capacity of more than 13 persons used for transportation of passengers, is admissible.</a:t>
            </a:r>
          </a:p>
        </p:txBody>
      </p:sp>
    </p:spTree>
    <p:extLst>
      <p:ext uri="{BB962C8B-B14F-4D97-AF65-F5344CB8AC3E}">
        <p14:creationId xmlns:p14="http://schemas.microsoft.com/office/powerpoint/2010/main" val="14879031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 Supreme Court sets out object and purpose of Order VII Rule 11 of the Code of Civil Procedure,1908">
            <a:extLst>
              <a:ext uri="{FF2B5EF4-FFF2-40B4-BE49-F238E27FC236}">
                <a16:creationId xmlns:a16="http://schemas.microsoft.com/office/drawing/2014/main" id="{07B094D9-2B00-4C59-AE52-C64F152C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177" cy="6965244"/>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20657" y="202610"/>
            <a:ext cx="3448231" cy="91138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Maharashtra AAR</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3520720" y="2141066"/>
            <a:ext cx="5147734"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US" sz="2800" b="1">
                <a:ea typeface="Oswald"/>
                <a:cs typeface="Oswald"/>
                <a:sym typeface="Oswald"/>
              </a:rPr>
              <a:t>Tata Motors Limited</a:t>
            </a:r>
            <a:endParaRPr sz="2800" b="1">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643407" y="3853795"/>
            <a:ext cx="8905185" cy="1890210"/>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sz="2400">
                <a:ea typeface="Oswald"/>
                <a:cs typeface="Oswald"/>
                <a:sym typeface="Oswald"/>
              </a:rPr>
              <a:t>With effect from </a:t>
            </a:r>
            <a:r>
              <a:rPr lang="en-US" sz="2400" dirty="0">
                <a:ea typeface="Oswald"/>
                <a:cs typeface="Oswald"/>
                <a:sym typeface="Oswald"/>
              </a:rPr>
              <a:t>01.02.2019</a:t>
            </a:r>
            <a:r>
              <a:rPr lang="en-US" sz="2400">
                <a:ea typeface="Oswald"/>
                <a:cs typeface="Oswald"/>
                <a:sym typeface="Oswald"/>
              </a:rPr>
              <a:t>, Input tax credit is allowed on GST charged by service provider on hiring of bus/motor vehicle having seating capacity of more than thirteen person for transportation of employees to &amp; from workplace</a:t>
            </a:r>
          </a:p>
        </p:txBody>
      </p:sp>
      <p:grpSp>
        <p:nvGrpSpPr>
          <p:cNvPr id="9" name="Google Shape;178;p31">
            <a:extLst>
              <a:ext uri="{FF2B5EF4-FFF2-40B4-BE49-F238E27FC236}">
                <a16:creationId xmlns:a16="http://schemas.microsoft.com/office/drawing/2014/main" id="{B0199882-FA4A-4FC3-B5F8-E0597B429F94}"/>
              </a:ext>
            </a:extLst>
          </p:cNvPr>
          <p:cNvGrpSpPr/>
          <p:nvPr/>
        </p:nvGrpSpPr>
        <p:grpSpPr>
          <a:xfrm rot="-5400000">
            <a:off x="11683955" y="3529945"/>
            <a:ext cx="412800" cy="412800"/>
            <a:chOff x="4365600" y="4522825"/>
            <a:chExt cx="412800" cy="412800"/>
          </a:xfrm>
          <a:solidFill>
            <a:schemeClr val="accent2">
              <a:lumMod val="60000"/>
              <a:lumOff val="40000"/>
            </a:schemeClr>
          </a:solidFill>
        </p:grpSpPr>
        <p:sp>
          <p:nvSpPr>
            <p:cNvPr id="10" name="Google Shape;179;p31">
              <a:extLst>
                <a:ext uri="{FF2B5EF4-FFF2-40B4-BE49-F238E27FC236}">
                  <a16:creationId xmlns:a16="http://schemas.microsoft.com/office/drawing/2014/main" id="{1597CF35-0BBB-4214-9B4D-7BD9BCE4DF81}"/>
                </a:ext>
              </a:extLst>
            </p:cNvPr>
            <p:cNvSpPr/>
            <p:nvPr/>
          </p:nvSpPr>
          <p:spPr>
            <a:xfrm>
              <a:off x="4365600" y="4522825"/>
              <a:ext cx="412800" cy="412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31">
              <a:extLst>
                <a:ext uri="{FF2B5EF4-FFF2-40B4-BE49-F238E27FC236}">
                  <a16:creationId xmlns:a16="http://schemas.microsoft.com/office/drawing/2014/main" id="{8959E5F5-EB40-4244-89D7-C1561E6843FA}"/>
                </a:ext>
              </a:extLst>
            </p:cNvPr>
            <p:cNvSpPr/>
            <p:nvPr/>
          </p:nvSpPr>
          <p:spPr>
            <a:xfrm rot="5400000">
              <a:off x="4503000" y="4639391"/>
              <a:ext cx="138000" cy="234900"/>
            </a:xfrm>
            <a:prstGeom prst="chevron">
              <a:avLst>
                <a:gd name="adj" fmla="val 91213"/>
              </a:avLst>
            </a:pr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608858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4" name="Title 1">
            <a:extLst>
              <a:ext uri="{FF2B5EF4-FFF2-40B4-BE49-F238E27FC236}">
                <a16:creationId xmlns:a16="http://schemas.microsoft.com/office/drawing/2014/main" id="{DE33427D-2C28-4491-8767-89148B0C7C4F}"/>
              </a:ext>
            </a:extLst>
          </p:cNvPr>
          <p:cNvSpPr txBox="1">
            <a:spLocks/>
          </p:cNvSpPr>
          <p:nvPr/>
        </p:nvSpPr>
        <p:spPr>
          <a:xfrm>
            <a:off x="6326371" y="1073888"/>
            <a:ext cx="5199321" cy="3253563"/>
          </a:xfrm>
          <a:prstGeom prst="rect">
            <a:avLst/>
          </a:prstGeom>
          <a:solidFill>
            <a:srgbClr val="CCECFF"/>
          </a:solidFill>
          <a:ln>
            <a:solidFill>
              <a:srgbClr val="002060"/>
            </a:solidFill>
          </a:ln>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b="1">
                <a:solidFill>
                  <a:schemeClr val="bg2">
                    <a:lumMod val="10000"/>
                  </a:schemeClr>
                </a:solidFill>
              </a:rPr>
              <a:t>17 (5) (b)</a:t>
            </a:r>
            <a:r>
              <a:rPr lang="en-US" sz="2000">
                <a:solidFill>
                  <a:schemeClr val="bg2">
                    <a:lumMod val="10000"/>
                  </a:schemeClr>
                </a:solidFill>
              </a:rPr>
              <a:t> the following supply of goods or services or both—</a:t>
            </a:r>
          </a:p>
          <a:p>
            <a:pPr algn="just"/>
            <a:r>
              <a:rPr lang="en-US" sz="2000">
                <a:solidFill>
                  <a:schemeClr val="bg2">
                    <a:lumMod val="10000"/>
                  </a:schemeClr>
                </a:solidFill>
              </a:rPr>
              <a:t>(iii) travel benefits extended to employees on vacation such as leave or home travel concession:</a:t>
            </a:r>
          </a:p>
          <a:p>
            <a:pPr algn="just"/>
            <a:endParaRPr lang="en-US" sz="2000">
              <a:solidFill>
                <a:schemeClr val="bg2">
                  <a:lumMod val="10000"/>
                </a:schemeClr>
              </a:solidFill>
            </a:endParaRPr>
          </a:p>
          <a:p>
            <a:pPr algn="just"/>
            <a:r>
              <a:rPr lang="en-US" sz="2000" b="1" dirty="0">
                <a:solidFill>
                  <a:schemeClr val="bg2">
                    <a:lumMod val="10000"/>
                  </a:schemeClr>
                </a:solidFill>
              </a:rPr>
              <a:t>Provided that</a:t>
            </a:r>
            <a:r>
              <a:rPr lang="en-US" sz="2000">
                <a:solidFill>
                  <a:schemeClr val="bg2">
                    <a:lumMod val="10000"/>
                  </a:schemeClr>
                </a:solidFill>
              </a:rPr>
              <a:t> </a:t>
            </a:r>
            <a:r>
              <a:rPr lang="en-US" sz="2000" dirty="0">
                <a:solidFill>
                  <a:srgbClr val="FF0000"/>
                </a:solidFill>
              </a:rPr>
              <a:t>the input tax credit in respect of such goods or services or both shall be available, where it is obligatory for an employer to provide to its employees under any law for the time being in force.</a:t>
            </a:r>
            <a:endParaRPr lang="en-IN" sz="2000" dirty="0">
              <a:solidFill>
                <a:srgbClr val="FF0000"/>
              </a:solidFill>
            </a:endParaRPr>
          </a:p>
        </p:txBody>
      </p:sp>
      <p:sp>
        <p:nvSpPr>
          <p:cNvPr id="3" name="Title 1">
            <a:extLst>
              <a:ext uri="{FF2B5EF4-FFF2-40B4-BE49-F238E27FC236}">
                <a16:creationId xmlns:a16="http://schemas.microsoft.com/office/drawing/2014/main" id="{7078D666-7824-A84C-F0A8-B8503F3034F3}"/>
              </a:ext>
            </a:extLst>
          </p:cNvPr>
          <p:cNvSpPr txBox="1">
            <a:spLocks/>
          </p:cNvSpPr>
          <p:nvPr/>
        </p:nvSpPr>
        <p:spPr>
          <a:xfrm>
            <a:off x="666308" y="1073888"/>
            <a:ext cx="5199321" cy="3253562"/>
          </a:xfrm>
          <a:prstGeom prst="rect">
            <a:avLst/>
          </a:prstGeom>
          <a:solidFill>
            <a:srgbClr val="CCECFF"/>
          </a:solidFill>
          <a:ln>
            <a:solidFill>
              <a:srgbClr val="002060"/>
            </a:solidFill>
          </a:ln>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b="1">
                <a:solidFill>
                  <a:schemeClr val="bg2">
                    <a:lumMod val="10000"/>
                  </a:schemeClr>
                </a:solidFill>
              </a:rPr>
              <a:t>17 (5) (b)</a:t>
            </a:r>
            <a:r>
              <a:rPr lang="en-US" sz="2000">
                <a:solidFill>
                  <a:schemeClr val="bg2">
                    <a:lumMod val="10000"/>
                  </a:schemeClr>
                </a:solidFill>
              </a:rPr>
              <a:t> the following supply of goods or services or both—</a:t>
            </a:r>
          </a:p>
          <a:p>
            <a:pPr algn="just"/>
            <a:r>
              <a:rPr lang="en-US" sz="2000">
                <a:solidFill>
                  <a:schemeClr val="bg2">
                    <a:lumMod val="10000"/>
                  </a:schemeClr>
                </a:solidFill>
              </a:rPr>
              <a:t>(iv) travel benefits extended to employees on vacation such as leave or home travel concession;"</a:t>
            </a:r>
          </a:p>
          <a:p>
            <a:pPr algn="just"/>
            <a:endParaRPr lang="en-US" sz="2000">
              <a:solidFill>
                <a:schemeClr val="bg2">
                  <a:lumMod val="10000"/>
                </a:schemeClr>
              </a:solidFill>
            </a:endParaRPr>
          </a:p>
        </p:txBody>
      </p:sp>
      <p:sp>
        <p:nvSpPr>
          <p:cNvPr id="5" name="Google Shape;548;p56">
            <a:extLst>
              <a:ext uri="{FF2B5EF4-FFF2-40B4-BE49-F238E27FC236}">
                <a16:creationId xmlns:a16="http://schemas.microsoft.com/office/drawing/2014/main" id="{C96678A4-9E81-20FA-A933-E521D9414A2F}"/>
              </a:ext>
            </a:extLst>
          </p:cNvPr>
          <p:cNvSpPr/>
          <p:nvPr/>
        </p:nvSpPr>
        <p:spPr>
          <a:xfrm>
            <a:off x="1761460" y="4901609"/>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Before 01.02.2019</a:t>
            </a:r>
          </a:p>
        </p:txBody>
      </p:sp>
      <p:sp>
        <p:nvSpPr>
          <p:cNvPr id="6" name="Google Shape;548;p56">
            <a:extLst>
              <a:ext uri="{FF2B5EF4-FFF2-40B4-BE49-F238E27FC236}">
                <a16:creationId xmlns:a16="http://schemas.microsoft.com/office/drawing/2014/main" id="{EBC50424-D68F-7BEE-F84D-BF646A5EE74E}"/>
              </a:ext>
            </a:extLst>
          </p:cNvPr>
          <p:cNvSpPr/>
          <p:nvPr/>
        </p:nvSpPr>
        <p:spPr>
          <a:xfrm>
            <a:off x="7276223" y="4901609"/>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After 01.02.2019</a:t>
            </a:r>
          </a:p>
        </p:txBody>
      </p:sp>
      <p:sp>
        <p:nvSpPr>
          <p:cNvPr id="7" name="Google Shape;179;p31">
            <a:extLst>
              <a:ext uri="{FF2B5EF4-FFF2-40B4-BE49-F238E27FC236}">
                <a16:creationId xmlns:a16="http://schemas.microsoft.com/office/drawing/2014/main" id="{1B3EAE60-FE9F-4BAF-A198-ECBFF20F3EB5}"/>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Tree>
    <p:extLst>
      <p:ext uri="{BB962C8B-B14F-4D97-AF65-F5344CB8AC3E}">
        <p14:creationId xmlns:p14="http://schemas.microsoft.com/office/powerpoint/2010/main" val="2600041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outdoor, man, street, riding&#10;&#10;Description automatically generated">
            <a:extLst>
              <a:ext uri="{FF2B5EF4-FFF2-40B4-BE49-F238E27FC236}">
                <a16:creationId xmlns:a16="http://schemas.microsoft.com/office/drawing/2014/main" id="{513CAEE7-9D41-4DF1-8605-D67C7C7D31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0" y="272144"/>
            <a:ext cx="5159829" cy="6220732"/>
          </a:xfrm>
          <a:prstGeom prst="rect">
            <a:avLst/>
          </a:prstGeom>
        </p:spPr>
      </p:pic>
    </p:spTree>
    <p:extLst>
      <p:ext uri="{BB962C8B-B14F-4D97-AF65-F5344CB8AC3E}">
        <p14:creationId xmlns:p14="http://schemas.microsoft.com/office/powerpoint/2010/main" val="42723338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4" name="object 5">
            <a:extLst>
              <a:ext uri="{FF2B5EF4-FFF2-40B4-BE49-F238E27FC236}">
                <a16:creationId xmlns:a16="http://schemas.microsoft.com/office/drawing/2014/main" id="{0F10B2BD-64C1-A48C-11E7-44B29CC58A40}"/>
              </a:ext>
            </a:extLst>
          </p:cNvPr>
          <p:cNvSpPr/>
          <p:nvPr/>
        </p:nvSpPr>
        <p:spPr>
          <a:xfrm>
            <a:off x="2240654" y="4610306"/>
            <a:ext cx="1747579" cy="798823"/>
          </a:xfrm>
          <a:custGeom>
            <a:avLst/>
            <a:gdLst/>
            <a:ahLst/>
            <a:cxnLst/>
            <a:rect l="l" t="t" r="r" b="b"/>
            <a:pathLst>
              <a:path w="1767839" h="485139">
                <a:moveTo>
                  <a:pt x="0" y="0"/>
                </a:moveTo>
                <a:lnTo>
                  <a:pt x="1525523" y="0"/>
                </a:lnTo>
                <a:lnTo>
                  <a:pt x="1767839" y="242315"/>
                </a:lnTo>
                <a:lnTo>
                  <a:pt x="1525523" y="484631"/>
                </a:lnTo>
                <a:lnTo>
                  <a:pt x="0" y="484631"/>
                </a:lnTo>
                <a:lnTo>
                  <a:pt x="0" y="0"/>
                </a:lnTo>
                <a:close/>
              </a:path>
            </a:pathLst>
          </a:custGeom>
          <a:solidFill>
            <a:schemeClr val="accent5">
              <a:lumMod val="60000"/>
              <a:lumOff val="40000"/>
            </a:schemeClr>
          </a:solidFill>
          <a:ln w="12192">
            <a:solidFill>
              <a:schemeClr val="accent5">
                <a:lumMod val="60000"/>
                <a:lumOff val="40000"/>
              </a:schemeClr>
            </a:solidFill>
          </a:ln>
        </p:spPr>
        <p:txBody>
          <a:bodyPr wrap="square" lIns="0" tIns="0" rIns="0" bIns="0" rtlCol="0"/>
          <a:lstStyle/>
          <a:p>
            <a:endParaRPr sz="2400"/>
          </a:p>
        </p:txBody>
      </p:sp>
      <p:sp>
        <p:nvSpPr>
          <p:cNvPr id="4" name="Title 1">
            <a:extLst>
              <a:ext uri="{FF2B5EF4-FFF2-40B4-BE49-F238E27FC236}">
                <a16:creationId xmlns:a16="http://schemas.microsoft.com/office/drawing/2014/main" id="{DE33427D-2C28-4491-8767-89148B0C7C4F}"/>
              </a:ext>
            </a:extLst>
          </p:cNvPr>
          <p:cNvSpPr txBox="1">
            <a:spLocks/>
          </p:cNvSpPr>
          <p:nvPr/>
        </p:nvSpPr>
        <p:spPr>
          <a:xfrm>
            <a:off x="6326371" y="791289"/>
            <a:ext cx="5199321" cy="5510267"/>
          </a:xfrm>
          <a:prstGeom prst="rect">
            <a:avLst/>
          </a:prstGeom>
          <a:solidFill>
            <a:srgbClr val="CCECFF"/>
          </a:solidFill>
          <a:ln>
            <a:solidFill>
              <a:srgbClr val="002060"/>
            </a:solidFill>
          </a:ln>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b="1" dirty="0">
                <a:solidFill>
                  <a:schemeClr val="bg2">
                    <a:lumMod val="10000"/>
                  </a:schemeClr>
                </a:solidFill>
              </a:rPr>
              <a:t>17 (5) (c)</a:t>
            </a:r>
            <a:r>
              <a:rPr lang="en-US" sz="2000" dirty="0">
                <a:solidFill>
                  <a:schemeClr val="bg2">
                    <a:lumMod val="10000"/>
                  </a:schemeClr>
                </a:solidFill>
              </a:rPr>
              <a:t> works contract services when supplied for construction of an immovable property (other than plant and machinery) except where it is an input service for further supply of works contract service;</a:t>
            </a:r>
          </a:p>
          <a:p>
            <a:pPr algn="just"/>
            <a:endParaRPr lang="en-US" sz="2000" dirty="0">
              <a:solidFill>
                <a:schemeClr val="bg2">
                  <a:lumMod val="10000"/>
                </a:schemeClr>
              </a:solidFill>
            </a:endParaRPr>
          </a:p>
          <a:p>
            <a:pPr algn="just"/>
            <a:r>
              <a:rPr lang="en-US" sz="2000" b="1" dirty="0">
                <a:solidFill>
                  <a:schemeClr val="bg2">
                    <a:lumMod val="10000"/>
                  </a:schemeClr>
                </a:solidFill>
              </a:rPr>
              <a:t>17 (5) (d)</a:t>
            </a:r>
            <a:r>
              <a:rPr lang="en-US" sz="2000" dirty="0">
                <a:solidFill>
                  <a:schemeClr val="bg2">
                    <a:lumMod val="10000"/>
                  </a:schemeClr>
                </a:solidFill>
              </a:rPr>
              <a:t> goods or services or both received by a taxable person for construction of an immovable property (other than plant or machinery) on his own account including when such goods or services or both are used in the course or furtherance of business.</a:t>
            </a:r>
          </a:p>
          <a:p>
            <a:pPr algn="just"/>
            <a:endParaRPr lang="en-US" sz="2000" dirty="0">
              <a:solidFill>
                <a:schemeClr val="bg2">
                  <a:lumMod val="10000"/>
                </a:schemeClr>
              </a:solidFill>
            </a:endParaRPr>
          </a:p>
          <a:p>
            <a:pPr algn="just"/>
            <a:r>
              <a:rPr lang="en-US" sz="2000" b="1" dirty="0">
                <a:solidFill>
                  <a:schemeClr val="bg2">
                    <a:lumMod val="10000"/>
                  </a:schemeClr>
                </a:solidFill>
              </a:rPr>
              <a:t>Explanation.—</a:t>
            </a:r>
            <a:r>
              <a:rPr lang="en-US" sz="2000" dirty="0">
                <a:solidFill>
                  <a:schemeClr val="bg2">
                    <a:lumMod val="10000"/>
                  </a:schemeClr>
                </a:solidFill>
              </a:rPr>
              <a:t>For the purposes of clauses (c) and (d), the expression “construction” includes re-construction, renovation, additions or alterations or repairs, </a:t>
            </a:r>
            <a:r>
              <a:rPr lang="en-US" sz="2000" dirty="0">
                <a:solidFill>
                  <a:srgbClr val="FF0000"/>
                </a:solidFill>
              </a:rPr>
              <a:t>to the extent of capitalization, to the said immovable property;</a:t>
            </a:r>
            <a:endParaRPr lang="en-IN" sz="2000" dirty="0">
              <a:solidFill>
                <a:srgbClr val="FF0000"/>
              </a:solidFill>
            </a:endParaRPr>
          </a:p>
        </p:txBody>
      </p:sp>
      <p:grpSp>
        <p:nvGrpSpPr>
          <p:cNvPr id="2" name="Group 1">
            <a:extLst>
              <a:ext uri="{FF2B5EF4-FFF2-40B4-BE49-F238E27FC236}">
                <a16:creationId xmlns:a16="http://schemas.microsoft.com/office/drawing/2014/main" id="{667F6452-9860-14EE-2CC7-D663B5B3E401}"/>
              </a:ext>
            </a:extLst>
          </p:cNvPr>
          <p:cNvGrpSpPr/>
          <p:nvPr/>
        </p:nvGrpSpPr>
        <p:grpSpPr>
          <a:xfrm>
            <a:off x="1854289" y="1667950"/>
            <a:ext cx="2520000" cy="2520000"/>
            <a:chOff x="2489920" y="3339831"/>
            <a:chExt cx="2160000" cy="2160000"/>
          </a:xfrm>
        </p:grpSpPr>
        <p:sp>
          <p:nvSpPr>
            <p:cNvPr id="7" name="Shape">
              <a:extLst>
                <a:ext uri="{FF2B5EF4-FFF2-40B4-BE49-F238E27FC236}">
                  <a16:creationId xmlns:a16="http://schemas.microsoft.com/office/drawing/2014/main" id="{CAFDF8A2-B36D-DCE9-109F-186902C80743}"/>
                </a:ext>
              </a:extLst>
            </p:cNvPr>
            <p:cNvSpPr/>
            <p:nvPr/>
          </p:nvSpPr>
          <p:spPr>
            <a:xfrm rot="16200000">
              <a:off x="2489920" y="3339831"/>
              <a:ext cx="2160000" cy="216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accent5">
                <a:lumMod val="75000"/>
              </a:schemeClr>
            </a:solidFill>
            <a:ln w="12700">
              <a:miter lim="400000"/>
            </a:ln>
          </p:spPr>
          <p:txBody>
            <a:bodyPr lIns="50800" tIns="50800" rIns="50800" bIns="50800" anchor="ctr"/>
            <a:lstStyle/>
            <a:p>
              <a:pPr>
                <a:defRPr sz="3000">
                  <a:solidFill>
                    <a:srgbClr val="FFFFFF"/>
                  </a:solidFill>
                </a:defRPr>
              </a:pPr>
              <a:endParaRPr sz="4000"/>
            </a:p>
          </p:txBody>
        </p:sp>
        <p:sp>
          <p:nvSpPr>
            <p:cNvPr id="8" name="Circle">
              <a:extLst>
                <a:ext uri="{FF2B5EF4-FFF2-40B4-BE49-F238E27FC236}">
                  <a16:creationId xmlns:a16="http://schemas.microsoft.com/office/drawing/2014/main" id="{DB75E3A2-8E11-58D1-CECC-9A819BA719B3}"/>
                </a:ext>
              </a:extLst>
            </p:cNvPr>
            <p:cNvSpPr/>
            <p:nvPr/>
          </p:nvSpPr>
          <p:spPr>
            <a:xfrm rot="16200000">
              <a:off x="2734587" y="3584496"/>
              <a:ext cx="1670669" cy="1670669"/>
            </a:xfrm>
            <a:prstGeom prst="ellipse">
              <a:avLst/>
            </a:prstGeom>
            <a:solidFill>
              <a:schemeClr val="accent5">
                <a:lumMod val="40000"/>
                <a:lumOff val="60000"/>
              </a:schemeClr>
            </a:solidFill>
            <a:ln w="12700">
              <a:miter lim="400000"/>
            </a:ln>
          </p:spPr>
          <p:txBody>
            <a:bodyPr lIns="50800" tIns="50800" rIns="50800" bIns="50800" anchor="ctr"/>
            <a:lstStyle/>
            <a:p>
              <a:pPr>
                <a:defRPr sz="3000">
                  <a:solidFill>
                    <a:srgbClr val="FFFFFF"/>
                  </a:solidFill>
                </a:defRPr>
              </a:pPr>
              <a:endParaRPr sz="4000"/>
            </a:p>
          </p:txBody>
        </p:sp>
        <p:sp>
          <p:nvSpPr>
            <p:cNvPr id="9" name="TextBox 8">
              <a:extLst>
                <a:ext uri="{FF2B5EF4-FFF2-40B4-BE49-F238E27FC236}">
                  <a16:creationId xmlns:a16="http://schemas.microsoft.com/office/drawing/2014/main" id="{573B5DA8-6A9F-10BB-4F70-9405A8BBA4BD}"/>
                </a:ext>
              </a:extLst>
            </p:cNvPr>
            <p:cNvSpPr txBox="1"/>
            <p:nvPr/>
          </p:nvSpPr>
          <p:spPr>
            <a:xfrm>
              <a:off x="2821090" y="3853024"/>
              <a:ext cx="1497660" cy="1177245"/>
            </a:xfrm>
            <a:prstGeom prst="rect">
              <a:avLst/>
            </a:prstGeom>
            <a:noFill/>
          </p:spPr>
          <p:txBody>
            <a:bodyPr wrap="square" lIns="0" rIns="0" rtlCol="0" anchor="b">
              <a:spAutoFit/>
            </a:bodyPr>
            <a:lstStyle/>
            <a:p>
              <a:pPr algn="ctr"/>
              <a:r>
                <a:rPr lang="en-US" sz="3200" b="1" noProof="1"/>
                <a:t>2017-18</a:t>
              </a:r>
            </a:p>
            <a:p>
              <a:pPr algn="ctr"/>
              <a:r>
                <a:rPr lang="en-US" sz="3200" b="1" noProof="1"/>
                <a:t>To</a:t>
              </a:r>
            </a:p>
            <a:p>
              <a:pPr algn="ctr"/>
              <a:r>
                <a:rPr lang="en-US" sz="3200" b="1" noProof="1"/>
                <a:t>2022-23</a:t>
              </a:r>
            </a:p>
          </p:txBody>
        </p:sp>
      </p:grpSp>
      <p:sp>
        <p:nvSpPr>
          <p:cNvPr id="13" name="TextBox 12">
            <a:extLst>
              <a:ext uri="{FF2B5EF4-FFF2-40B4-BE49-F238E27FC236}">
                <a16:creationId xmlns:a16="http://schemas.microsoft.com/office/drawing/2014/main" id="{6072E21A-5641-3836-3A82-34CDB8568CE4}"/>
              </a:ext>
            </a:extLst>
          </p:cNvPr>
          <p:cNvSpPr txBox="1"/>
          <p:nvPr/>
        </p:nvSpPr>
        <p:spPr>
          <a:xfrm>
            <a:off x="2139734" y="4532663"/>
            <a:ext cx="1747270" cy="954107"/>
          </a:xfrm>
          <a:prstGeom prst="rect">
            <a:avLst/>
          </a:prstGeom>
          <a:noFill/>
        </p:spPr>
        <p:txBody>
          <a:bodyPr wrap="square" lIns="0" rIns="0" rtlCol="0" anchor="b">
            <a:spAutoFit/>
          </a:bodyPr>
          <a:lstStyle/>
          <a:p>
            <a:pPr algn="ctr"/>
            <a:r>
              <a:rPr lang="en-US" sz="2800" b="1" noProof="1"/>
              <a:t>No</a:t>
            </a:r>
          </a:p>
          <a:p>
            <a:pPr algn="ctr"/>
            <a:r>
              <a:rPr lang="en-US" sz="2800" b="1" noProof="1"/>
              <a:t>Change</a:t>
            </a:r>
          </a:p>
        </p:txBody>
      </p:sp>
      <p:sp>
        <p:nvSpPr>
          <p:cNvPr id="3" name="Google Shape;548;p56">
            <a:extLst>
              <a:ext uri="{FF2B5EF4-FFF2-40B4-BE49-F238E27FC236}">
                <a16:creationId xmlns:a16="http://schemas.microsoft.com/office/drawing/2014/main" id="{77B8A8C1-175C-7F65-D830-87E08FCB0C94}"/>
              </a:ext>
            </a:extLst>
          </p:cNvPr>
          <p:cNvSpPr/>
          <p:nvPr/>
        </p:nvSpPr>
        <p:spPr>
          <a:xfrm>
            <a:off x="345875" y="6113721"/>
            <a:ext cx="2251608" cy="541670"/>
          </a:xfrm>
          <a:prstGeom prst="roundRect">
            <a:avLst>
              <a:gd name="adj" fmla="val 50000"/>
            </a:avLst>
          </a:prstGeom>
          <a:solidFill>
            <a:schemeClr val="accent5">
              <a:lumMod val="60000"/>
              <a:lumOff val="40000"/>
            </a:schemeClr>
          </a:solidFill>
          <a:ln>
            <a:noFill/>
          </a:ln>
        </p:spPr>
        <p:txBody>
          <a:bodyPr spcFirstLastPara="1" wrap="square" lIns="91425" tIns="91425" rIns="91425" bIns="91425" anchor="ctr" anchorCtr="0">
            <a:noAutofit/>
          </a:bodyPr>
          <a:lstStyle/>
          <a:p>
            <a:pPr lvl="0" algn="ctr"/>
            <a:r>
              <a:rPr lang="en-IN" sz="2000" b="1">
                <a:ea typeface="Oswald"/>
                <a:cs typeface="Oswald"/>
                <a:sym typeface="Oswald"/>
              </a:rPr>
              <a:t>Supreme Court</a:t>
            </a:r>
            <a:endParaRPr sz="2000" b="1">
              <a:ea typeface="Oswald"/>
              <a:cs typeface="Oswald"/>
              <a:sym typeface="Oswald"/>
            </a:endParaRPr>
          </a:p>
        </p:txBody>
      </p:sp>
      <p:sp>
        <p:nvSpPr>
          <p:cNvPr id="10" name="Google Shape;179;p31">
            <a:extLst>
              <a:ext uri="{FF2B5EF4-FFF2-40B4-BE49-F238E27FC236}">
                <a16:creationId xmlns:a16="http://schemas.microsoft.com/office/drawing/2014/main" id="{4F749E3F-1840-4BC2-896B-136B51E809F0}"/>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Tree>
    <p:extLst>
      <p:ext uri="{BB962C8B-B14F-4D97-AF65-F5344CB8AC3E}">
        <p14:creationId xmlns:p14="http://schemas.microsoft.com/office/powerpoint/2010/main" val="552986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preme Court Judgment- Krishna Kumar Singh &amp; Anr vs. State of Bihar &amp; Ors">
            <a:extLst>
              <a:ext uri="{FF2B5EF4-FFF2-40B4-BE49-F238E27FC236}">
                <a16:creationId xmlns:a16="http://schemas.microsoft.com/office/drawing/2014/main" id="{9954E2FB-7AC7-4AF8-D208-7758421BA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65814" y="202609"/>
            <a:ext cx="3561908" cy="1168991"/>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a:ea typeface="Oswald"/>
                <a:cs typeface="Oswald"/>
                <a:sym typeface="Oswald"/>
              </a:rPr>
              <a:t>Supreme Court</a:t>
            </a:r>
            <a:endParaRPr sz="2800" b="1">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1388534" y="2021226"/>
            <a:ext cx="9603374"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US" sz="2800" b="1">
                <a:ea typeface="Oswald"/>
                <a:cs typeface="Oswald"/>
                <a:sym typeface="Oswald"/>
              </a:rPr>
              <a:t>Chief Commissioner VS. Safari Retreats Private Ltd</a:t>
            </a:r>
            <a:endParaRPr sz="2800" b="1">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643407" y="3853795"/>
            <a:ext cx="8905185" cy="1890210"/>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sz="2400">
                <a:ea typeface="Oswald"/>
                <a:cs typeface="Oswald"/>
                <a:sym typeface="Oswald"/>
              </a:rPr>
              <a:t>ITC in respect of goods or services used for construction of immovable property for letting out</a:t>
            </a:r>
            <a:r>
              <a:rPr lang="en-US" sz="2400" dirty="0">
                <a:ea typeface="Oswald"/>
                <a:cs typeface="Oswald"/>
                <a:sym typeface="Oswald"/>
              </a:rPr>
              <a:t>. ( Hearing is on)(case Pending)</a:t>
            </a:r>
            <a:endParaRPr lang="en-US" sz="2400">
              <a:ea typeface="Oswald"/>
              <a:cs typeface="Oswald"/>
              <a:sym typeface="Oswald"/>
            </a:endParaRPr>
          </a:p>
        </p:txBody>
      </p:sp>
      <p:grpSp>
        <p:nvGrpSpPr>
          <p:cNvPr id="9" name="Google Shape;178;p31">
            <a:extLst>
              <a:ext uri="{FF2B5EF4-FFF2-40B4-BE49-F238E27FC236}">
                <a16:creationId xmlns:a16="http://schemas.microsoft.com/office/drawing/2014/main" id="{B0199882-FA4A-4FC3-B5F8-E0597B429F94}"/>
              </a:ext>
            </a:extLst>
          </p:cNvPr>
          <p:cNvGrpSpPr/>
          <p:nvPr/>
        </p:nvGrpSpPr>
        <p:grpSpPr>
          <a:xfrm rot="-5400000">
            <a:off x="11683955" y="3529945"/>
            <a:ext cx="412800" cy="412800"/>
            <a:chOff x="4365600" y="4522825"/>
            <a:chExt cx="412800" cy="412800"/>
          </a:xfrm>
          <a:solidFill>
            <a:schemeClr val="accent2">
              <a:lumMod val="60000"/>
              <a:lumOff val="40000"/>
            </a:schemeClr>
          </a:solidFill>
        </p:grpSpPr>
        <p:sp>
          <p:nvSpPr>
            <p:cNvPr id="10" name="Google Shape;179;p31">
              <a:extLst>
                <a:ext uri="{FF2B5EF4-FFF2-40B4-BE49-F238E27FC236}">
                  <a16:creationId xmlns:a16="http://schemas.microsoft.com/office/drawing/2014/main" id="{1597CF35-0BBB-4214-9B4D-7BD9BCE4DF81}"/>
                </a:ext>
              </a:extLst>
            </p:cNvPr>
            <p:cNvSpPr/>
            <p:nvPr/>
          </p:nvSpPr>
          <p:spPr>
            <a:xfrm>
              <a:off x="4365600" y="4522825"/>
              <a:ext cx="412800" cy="412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31">
              <a:extLst>
                <a:ext uri="{FF2B5EF4-FFF2-40B4-BE49-F238E27FC236}">
                  <a16:creationId xmlns:a16="http://schemas.microsoft.com/office/drawing/2014/main" id="{8959E5F5-EB40-4244-89D7-C1561E6843FA}"/>
                </a:ext>
              </a:extLst>
            </p:cNvPr>
            <p:cNvSpPr/>
            <p:nvPr/>
          </p:nvSpPr>
          <p:spPr>
            <a:xfrm rot="5400000">
              <a:off x="4503000" y="4639391"/>
              <a:ext cx="138000" cy="234900"/>
            </a:xfrm>
            <a:prstGeom prst="chevron">
              <a:avLst>
                <a:gd name="adj" fmla="val 91213"/>
              </a:avLst>
            </a:pr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13588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 Supreme Court sets out object and purpose of Order VII Rule 11 of the Code of Civil Procedure,1908">
            <a:extLst>
              <a:ext uri="{FF2B5EF4-FFF2-40B4-BE49-F238E27FC236}">
                <a16:creationId xmlns:a16="http://schemas.microsoft.com/office/drawing/2014/main" id="{07B094D9-2B00-4C59-AE52-C64F152C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177" cy="6965244"/>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31947" y="202610"/>
            <a:ext cx="3672541" cy="91138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MAHARASHTRA AAR</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2715768" y="1662155"/>
            <a:ext cx="5943600"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Western Concessions Private Limited</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312810" y="3193295"/>
            <a:ext cx="9239366" cy="1863338"/>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1" algn="just"/>
            <a:r>
              <a:rPr lang="en-US" sz="2000" dirty="0">
                <a:ea typeface="Oswald"/>
                <a:cs typeface="Oswald"/>
                <a:sym typeface="Oswald"/>
              </a:rPr>
              <a:t>Appellant is not entitled to avail the ITC of GST paid on goods and services used for construction of Tie-in pipelines.</a:t>
            </a:r>
          </a:p>
        </p:txBody>
      </p:sp>
    </p:spTree>
    <p:extLst>
      <p:ext uri="{BB962C8B-B14F-4D97-AF65-F5344CB8AC3E}">
        <p14:creationId xmlns:p14="http://schemas.microsoft.com/office/powerpoint/2010/main" val="416123795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BFE95A7A-31E8-1E05-0C17-C8FA686C163E}"/>
              </a:ext>
            </a:extLst>
          </p:cNvPr>
          <p:cNvSpPr/>
          <p:nvPr/>
        </p:nvSpPr>
        <p:spPr>
          <a:xfrm>
            <a:off x="5475768" y="744279"/>
            <a:ext cx="6432698" cy="5220586"/>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14" name="object 5">
            <a:extLst>
              <a:ext uri="{FF2B5EF4-FFF2-40B4-BE49-F238E27FC236}">
                <a16:creationId xmlns:a16="http://schemas.microsoft.com/office/drawing/2014/main" id="{0F10B2BD-64C1-A48C-11E7-44B29CC58A40}"/>
              </a:ext>
            </a:extLst>
          </p:cNvPr>
          <p:cNvSpPr/>
          <p:nvPr/>
        </p:nvSpPr>
        <p:spPr>
          <a:xfrm>
            <a:off x="2240654" y="4610306"/>
            <a:ext cx="1747579" cy="798823"/>
          </a:xfrm>
          <a:custGeom>
            <a:avLst/>
            <a:gdLst/>
            <a:ahLst/>
            <a:cxnLst/>
            <a:rect l="l" t="t" r="r" b="b"/>
            <a:pathLst>
              <a:path w="1767839" h="485139">
                <a:moveTo>
                  <a:pt x="0" y="0"/>
                </a:moveTo>
                <a:lnTo>
                  <a:pt x="1525523" y="0"/>
                </a:lnTo>
                <a:lnTo>
                  <a:pt x="1767839" y="242315"/>
                </a:lnTo>
                <a:lnTo>
                  <a:pt x="1525523" y="484631"/>
                </a:lnTo>
                <a:lnTo>
                  <a:pt x="0" y="484631"/>
                </a:lnTo>
                <a:lnTo>
                  <a:pt x="0" y="0"/>
                </a:lnTo>
                <a:close/>
              </a:path>
            </a:pathLst>
          </a:custGeom>
          <a:solidFill>
            <a:schemeClr val="accent5">
              <a:lumMod val="60000"/>
              <a:lumOff val="40000"/>
            </a:schemeClr>
          </a:solidFill>
          <a:ln w="12192">
            <a:solidFill>
              <a:schemeClr val="accent5">
                <a:lumMod val="60000"/>
                <a:lumOff val="40000"/>
              </a:schemeClr>
            </a:solidFill>
          </a:ln>
        </p:spPr>
        <p:txBody>
          <a:bodyPr wrap="square" lIns="0" tIns="0" rIns="0" bIns="0" rtlCol="0"/>
          <a:lstStyle/>
          <a:p>
            <a:endParaRPr sz="2400"/>
          </a:p>
        </p:txBody>
      </p:sp>
      <p:sp>
        <p:nvSpPr>
          <p:cNvPr id="4" name="Title 1">
            <a:extLst>
              <a:ext uri="{FF2B5EF4-FFF2-40B4-BE49-F238E27FC236}">
                <a16:creationId xmlns:a16="http://schemas.microsoft.com/office/drawing/2014/main" id="{DE33427D-2C28-4491-8767-89148B0C7C4F}"/>
              </a:ext>
            </a:extLst>
          </p:cNvPr>
          <p:cNvSpPr txBox="1">
            <a:spLocks/>
          </p:cNvSpPr>
          <p:nvPr/>
        </p:nvSpPr>
        <p:spPr>
          <a:xfrm>
            <a:off x="6096000" y="1297172"/>
            <a:ext cx="5199321" cy="4189598"/>
          </a:xfrm>
          <a:prstGeom prst="rect">
            <a:avLst/>
          </a:prstGeom>
          <a:noFill/>
          <a:ln>
            <a:noFill/>
          </a:ln>
        </p:spPr>
        <p:txBody>
          <a:bodyPr vert="horz" lIns="121920" tIns="60960" rIns="121920" bIns="6096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b="1" dirty="0">
                <a:solidFill>
                  <a:schemeClr val="bg2">
                    <a:lumMod val="10000"/>
                  </a:schemeClr>
                </a:solidFill>
              </a:rPr>
              <a:t>17 (5) (e)</a:t>
            </a:r>
            <a:r>
              <a:rPr lang="en-US" sz="2000" dirty="0">
                <a:solidFill>
                  <a:schemeClr val="bg2">
                    <a:lumMod val="10000"/>
                  </a:schemeClr>
                </a:solidFill>
              </a:rPr>
              <a:t> goods or services or both on which tax has been paid under section 10;</a:t>
            </a:r>
          </a:p>
          <a:p>
            <a:pPr algn="just"/>
            <a:endParaRPr lang="en-US" sz="2000" dirty="0">
              <a:solidFill>
                <a:schemeClr val="bg2">
                  <a:lumMod val="10000"/>
                </a:schemeClr>
              </a:solidFill>
            </a:endParaRPr>
          </a:p>
          <a:p>
            <a:pPr algn="just"/>
            <a:r>
              <a:rPr lang="en-US" sz="2000" dirty="0">
                <a:solidFill>
                  <a:schemeClr val="bg2">
                    <a:lumMod val="10000"/>
                  </a:schemeClr>
                </a:solidFill>
              </a:rPr>
              <a:t>(f) goods or services or both received by a non-resident taxable person except on goods imported by him;</a:t>
            </a:r>
          </a:p>
          <a:p>
            <a:pPr algn="just"/>
            <a:endParaRPr lang="en-US" sz="2000" dirty="0">
              <a:solidFill>
                <a:schemeClr val="bg2">
                  <a:lumMod val="10000"/>
                </a:schemeClr>
              </a:solidFill>
            </a:endParaRPr>
          </a:p>
          <a:p>
            <a:pPr algn="just"/>
            <a:r>
              <a:rPr lang="en-US" sz="2000" dirty="0">
                <a:solidFill>
                  <a:srgbClr val="FF0000"/>
                </a:solidFill>
              </a:rPr>
              <a:t>(g) goods or services or both used for personal consumption;</a:t>
            </a:r>
          </a:p>
          <a:p>
            <a:pPr algn="just"/>
            <a:endParaRPr lang="en-US" sz="2000" dirty="0">
              <a:solidFill>
                <a:srgbClr val="FF0000"/>
              </a:solidFill>
            </a:endParaRPr>
          </a:p>
          <a:p>
            <a:pPr algn="just"/>
            <a:r>
              <a:rPr lang="en-US" sz="2000" dirty="0">
                <a:solidFill>
                  <a:srgbClr val="FF0000"/>
                </a:solidFill>
              </a:rPr>
              <a:t>(h) goods lost, stolen, destroyed, written off or disposed of by way of gift or free samples; and</a:t>
            </a:r>
          </a:p>
          <a:p>
            <a:pPr algn="just"/>
            <a:endParaRPr lang="en-US" sz="2000" dirty="0">
              <a:solidFill>
                <a:schemeClr val="bg2">
                  <a:lumMod val="10000"/>
                </a:schemeClr>
              </a:solidFill>
            </a:endParaRPr>
          </a:p>
          <a:p>
            <a:pPr algn="just"/>
            <a:r>
              <a:rPr lang="en-US" sz="2000" dirty="0">
                <a:solidFill>
                  <a:schemeClr val="bg2">
                    <a:lumMod val="10000"/>
                  </a:schemeClr>
                </a:solidFill>
              </a:rPr>
              <a:t>(i) any tax paid in accordance with the provisions of </a:t>
            </a:r>
            <a:r>
              <a:rPr lang="en-US" sz="2000" dirty="0">
                <a:solidFill>
                  <a:srgbClr val="FF0000"/>
                </a:solidFill>
              </a:rPr>
              <a:t>sections 74, 129 and 130.</a:t>
            </a:r>
            <a:endParaRPr lang="en-IN" sz="2000" dirty="0">
              <a:solidFill>
                <a:srgbClr val="FF0000"/>
              </a:solidFill>
            </a:endParaRPr>
          </a:p>
        </p:txBody>
      </p:sp>
      <p:grpSp>
        <p:nvGrpSpPr>
          <p:cNvPr id="2" name="Group 1">
            <a:extLst>
              <a:ext uri="{FF2B5EF4-FFF2-40B4-BE49-F238E27FC236}">
                <a16:creationId xmlns:a16="http://schemas.microsoft.com/office/drawing/2014/main" id="{667F6452-9860-14EE-2CC7-D663B5B3E401}"/>
              </a:ext>
            </a:extLst>
          </p:cNvPr>
          <p:cNvGrpSpPr/>
          <p:nvPr/>
        </p:nvGrpSpPr>
        <p:grpSpPr>
          <a:xfrm>
            <a:off x="1854289" y="1667950"/>
            <a:ext cx="2520000" cy="2520000"/>
            <a:chOff x="2489920" y="3339831"/>
            <a:chExt cx="2160000" cy="2160000"/>
          </a:xfrm>
        </p:grpSpPr>
        <p:sp>
          <p:nvSpPr>
            <p:cNvPr id="7" name="Shape">
              <a:extLst>
                <a:ext uri="{FF2B5EF4-FFF2-40B4-BE49-F238E27FC236}">
                  <a16:creationId xmlns:a16="http://schemas.microsoft.com/office/drawing/2014/main" id="{CAFDF8A2-B36D-DCE9-109F-186902C80743}"/>
                </a:ext>
              </a:extLst>
            </p:cNvPr>
            <p:cNvSpPr/>
            <p:nvPr/>
          </p:nvSpPr>
          <p:spPr>
            <a:xfrm rot="16200000">
              <a:off x="2489920" y="3339831"/>
              <a:ext cx="2160000" cy="216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accent5">
                <a:lumMod val="75000"/>
              </a:schemeClr>
            </a:solidFill>
            <a:ln w="12700">
              <a:miter lim="400000"/>
            </a:ln>
          </p:spPr>
          <p:txBody>
            <a:bodyPr lIns="50800" tIns="50800" rIns="50800" bIns="50800" anchor="ctr"/>
            <a:lstStyle/>
            <a:p>
              <a:pPr>
                <a:defRPr sz="3000">
                  <a:solidFill>
                    <a:srgbClr val="FFFFFF"/>
                  </a:solidFill>
                </a:defRPr>
              </a:pPr>
              <a:endParaRPr sz="4000"/>
            </a:p>
          </p:txBody>
        </p:sp>
        <p:sp>
          <p:nvSpPr>
            <p:cNvPr id="8" name="Circle">
              <a:extLst>
                <a:ext uri="{FF2B5EF4-FFF2-40B4-BE49-F238E27FC236}">
                  <a16:creationId xmlns:a16="http://schemas.microsoft.com/office/drawing/2014/main" id="{DB75E3A2-8E11-58D1-CECC-9A819BA719B3}"/>
                </a:ext>
              </a:extLst>
            </p:cNvPr>
            <p:cNvSpPr/>
            <p:nvPr/>
          </p:nvSpPr>
          <p:spPr>
            <a:xfrm rot="16200000">
              <a:off x="2734587" y="3584496"/>
              <a:ext cx="1670669" cy="1670669"/>
            </a:xfrm>
            <a:prstGeom prst="ellipse">
              <a:avLst/>
            </a:prstGeom>
            <a:solidFill>
              <a:schemeClr val="accent5">
                <a:lumMod val="40000"/>
                <a:lumOff val="60000"/>
              </a:schemeClr>
            </a:solidFill>
            <a:ln w="12700">
              <a:miter lim="400000"/>
            </a:ln>
          </p:spPr>
          <p:txBody>
            <a:bodyPr lIns="50800" tIns="50800" rIns="50800" bIns="50800" anchor="ctr"/>
            <a:lstStyle/>
            <a:p>
              <a:pPr>
                <a:defRPr sz="3000">
                  <a:solidFill>
                    <a:srgbClr val="FFFFFF"/>
                  </a:solidFill>
                </a:defRPr>
              </a:pPr>
              <a:endParaRPr sz="4000"/>
            </a:p>
          </p:txBody>
        </p:sp>
        <p:sp>
          <p:nvSpPr>
            <p:cNvPr id="9" name="TextBox 8">
              <a:extLst>
                <a:ext uri="{FF2B5EF4-FFF2-40B4-BE49-F238E27FC236}">
                  <a16:creationId xmlns:a16="http://schemas.microsoft.com/office/drawing/2014/main" id="{573B5DA8-6A9F-10BB-4F70-9405A8BBA4BD}"/>
                </a:ext>
              </a:extLst>
            </p:cNvPr>
            <p:cNvSpPr txBox="1"/>
            <p:nvPr/>
          </p:nvSpPr>
          <p:spPr>
            <a:xfrm>
              <a:off x="2821090" y="3853024"/>
              <a:ext cx="1497660" cy="1177245"/>
            </a:xfrm>
            <a:prstGeom prst="rect">
              <a:avLst/>
            </a:prstGeom>
            <a:noFill/>
          </p:spPr>
          <p:txBody>
            <a:bodyPr wrap="square" lIns="0" rIns="0" rtlCol="0" anchor="b">
              <a:spAutoFit/>
            </a:bodyPr>
            <a:lstStyle/>
            <a:p>
              <a:pPr algn="ctr"/>
              <a:r>
                <a:rPr lang="en-US" sz="3200" b="1" noProof="1"/>
                <a:t>2017-18</a:t>
              </a:r>
            </a:p>
            <a:p>
              <a:pPr algn="ctr"/>
              <a:r>
                <a:rPr lang="en-US" sz="3200" b="1" noProof="1"/>
                <a:t>To</a:t>
              </a:r>
            </a:p>
            <a:p>
              <a:pPr algn="ctr"/>
              <a:r>
                <a:rPr lang="en-US" sz="3200" b="1" noProof="1"/>
                <a:t>2022-23</a:t>
              </a:r>
            </a:p>
          </p:txBody>
        </p:sp>
      </p:grpSp>
      <p:sp>
        <p:nvSpPr>
          <p:cNvPr id="13" name="TextBox 12">
            <a:extLst>
              <a:ext uri="{FF2B5EF4-FFF2-40B4-BE49-F238E27FC236}">
                <a16:creationId xmlns:a16="http://schemas.microsoft.com/office/drawing/2014/main" id="{6072E21A-5641-3836-3A82-34CDB8568CE4}"/>
              </a:ext>
            </a:extLst>
          </p:cNvPr>
          <p:cNvSpPr txBox="1"/>
          <p:nvPr/>
        </p:nvSpPr>
        <p:spPr>
          <a:xfrm>
            <a:off x="2139734" y="4532663"/>
            <a:ext cx="1747270" cy="954107"/>
          </a:xfrm>
          <a:prstGeom prst="rect">
            <a:avLst/>
          </a:prstGeom>
          <a:noFill/>
        </p:spPr>
        <p:txBody>
          <a:bodyPr wrap="square" lIns="0" rIns="0" rtlCol="0" anchor="b">
            <a:spAutoFit/>
          </a:bodyPr>
          <a:lstStyle/>
          <a:p>
            <a:pPr algn="ctr"/>
            <a:r>
              <a:rPr lang="en-US" sz="2800" b="1" noProof="1"/>
              <a:t>No</a:t>
            </a:r>
          </a:p>
          <a:p>
            <a:pPr algn="ctr"/>
            <a:r>
              <a:rPr lang="en-US" sz="2800" b="1" noProof="1"/>
              <a:t>Change</a:t>
            </a:r>
          </a:p>
        </p:txBody>
      </p:sp>
      <p:sp>
        <p:nvSpPr>
          <p:cNvPr id="10" name="Google Shape;179;p31">
            <a:extLst>
              <a:ext uri="{FF2B5EF4-FFF2-40B4-BE49-F238E27FC236}">
                <a16:creationId xmlns:a16="http://schemas.microsoft.com/office/drawing/2014/main" id="{2D84945D-D47C-41C7-86F9-198F7E54683E}"/>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
        <p:nvSpPr>
          <p:cNvPr id="5" name="Google Shape;548;p56">
            <a:extLst>
              <a:ext uri="{FF2B5EF4-FFF2-40B4-BE49-F238E27FC236}">
                <a16:creationId xmlns:a16="http://schemas.microsoft.com/office/drawing/2014/main" id="{4B48D9ED-465F-EC7B-0106-EBB98E9F88B9}"/>
              </a:ext>
            </a:extLst>
          </p:cNvPr>
          <p:cNvSpPr/>
          <p:nvPr/>
        </p:nvSpPr>
        <p:spPr>
          <a:xfrm>
            <a:off x="9685296" y="6016854"/>
            <a:ext cx="2223170" cy="736041"/>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000" b="1" dirty="0">
                <a:ea typeface="Oswald"/>
                <a:cs typeface="Oswald"/>
                <a:sym typeface="Oswald"/>
              </a:rPr>
              <a:t>MADRAS</a:t>
            </a:r>
          </a:p>
          <a:p>
            <a:pPr lvl="0" algn="ctr"/>
            <a:r>
              <a:rPr lang="en-IN" sz="2000" b="1" dirty="0">
                <a:ea typeface="Oswald"/>
                <a:cs typeface="Oswald"/>
                <a:sym typeface="Oswald"/>
              </a:rPr>
              <a:t>HIGH COURT</a:t>
            </a:r>
            <a:endParaRPr sz="2000" b="1" dirty="0">
              <a:ea typeface="Oswald"/>
              <a:cs typeface="Oswald"/>
              <a:sym typeface="Oswald"/>
            </a:endParaRPr>
          </a:p>
        </p:txBody>
      </p:sp>
    </p:spTree>
    <p:extLst>
      <p:ext uri="{BB962C8B-B14F-4D97-AF65-F5344CB8AC3E}">
        <p14:creationId xmlns:p14="http://schemas.microsoft.com/office/powerpoint/2010/main" val="2918900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preme Court Judgment- Krishna Kumar Singh &amp; Anr vs. State of Bihar &amp; Ors">
            <a:extLst>
              <a:ext uri="{FF2B5EF4-FFF2-40B4-BE49-F238E27FC236}">
                <a16:creationId xmlns:a16="http://schemas.microsoft.com/office/drawing/2014/main" id="{9954E2FB-7AC7-4AF8-D208-7758421BAE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65814" y="202609"/>
            <a:ext cx="3561908" cy="1168991"/>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MADRAS</a:t>
            </a:r>
          </a:p>
          <a:p>
            <a:pPr lvl="0" algn="ctr"/>
            <a:r>
              <a:rPr lang="en-IN" sz="2800" b="1" dirty="0">
                <a:ea typeface="Oswald"/>
                <a:cs typeface="Oswald"/>
                <a:sym typeface="Oswald"/>
              </a:rPr>
              <a:t>HIGH COURT</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2295144" y="2121208"/>
            <a:ext cx="7252012"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US" sz="2800" b="1" dirty="0">
                <a:ea typeface="Oswald"/>
                <a:cs typeface="Oswald"/>
                <a:sym typeface="Oswald"/>
              </a:rPr>
              <a:t>Ars Steels &amp; Alloy International Pvt. Ltd. V/s The State Tax officer, Group</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643407" y="3627839"/>
            <a:ext cx="8905185" cy="2251197"/>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sz="2400" dirty="0">
                <a:ea typeface="Oswald"/>
                <a:cs typeface="Oswald"/>
                <a:sym typeface="Oswald"/>
              </a:rPr>
              <a:t>The reversal of ITC involving Section 17(5)(h) by the revenue, in cases of loss by consumption of input which is inherent to manufacturing loss is misconceived, as such loss is not contemplated or covered by the situations adumbrated under Section 17(5)(h).</a:t>
            </a:r>
          </a:p>
        </p:txBody>
      </p:sp>
      <p:grpSp>
        <p:nvGrpSpPr>
          <p:cNvPr id="9" name="Google Shape;178;p31">
            <a:extLst>
              <a:ext uri="{FF2B5EF4-FFF2-40B4-BE49-F238E27FC236}">
                <a16:creationId xmlns:a16="http://schemas.microsoft.com/office/drawing/2014/main" id="{B0199882-FA4A-4FC3-B5F8-E0597B429F94}"/>
              </a:ext>
            </a:extLst>
          </p:cNvPr>
          <p:cNvGrpSpPr/>
          <p:nvPr/>
        </p:nvGrpSpPr>
        <p:grpSpPr>
          <a:xfrm rot="-5400000">
            <a:off x="11683955" y="3529945"/>
            <a:ext cx="412800" cy="412800"/>
            <a:chOff x="4365600" y="4522825"/>
            <a:chExt cx="412800" cy="412800"/>
          </a:xfrm>
          <a:solidFill>
            <a:schemeClr val="accent2">
              <a:lumMod val="60000"/>
              <a:lumOff val="40000"/>
            </a:schemeClr>
          </a:solidFill>
        </p:grpSpPr>
        <p:sp>
          <p:nvSpPr>
            <p:cNvPr id="10" name="Google Shape;179;p31">
              <a:extLst>
                <a:ext uri="{FF2B5EF4-FFF2-40B4-BE49-F238E27FC236}">
                  <a16:creationId xmlns:a16="http://schemas.microsoft.com/office/drawing/2014/main" id="{1597CF35-0BBB-4214-9B4D-7BD9BCE4DF81}"/>
                </a:ext>
              </a:extLst>
            </p:cNvPr>
            <p:cNvSpPr/>
            <p:nvPr/>
          </p:nvSpPr>
          <p:spPr>
            <a:xfrm>
              <a:off x="4365600" y="4522825"/>
              <a:ext cx="412800" cy="412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31">
              <a:extLst>
                <a:ext uri="{FF2B5EF4-FFF2-40B4-BE49-F238E27FC236}">
                  <a16:creationId xmlns:a16="http://schemas.microsoft.com/office/drawing/2014/main" id="{8959E5F5-EB40-4244-89D7-C1561E6843FA}"/>
                </a:ext>
              </a:extLst>
            </p:cNvPr>
            <p:cNvSpPr/>
            <p:nvPr/>
          </p:nvSpPr>
          <p:spPr>
            <a:xfrm rot="5400000">
              <a:off x="4503000" y="4639391"/>
              <a:ext cx="138000" cy="234900"/>
            </a:xfrm>
            <a:prstGeom prst="chevron">
              <a:avLst>
                <a:gd name="adj" fmla="val 91213"/>
              </a:avLst>
            </a:pr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6391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 Supreme Court sets out object and purpose of Order VII Rule 11 of the Code of Civil Procedure,1908">
            <a:extLst>
              <a:ext uri="{FF2B5EF4-FFF2-40B4-BE49-F238E27FC236}">
                <a16:creationId xmlns:a16="http://schemas.microsoft.com/office/drawing/2014/main" id="{07B094D9-2B00-4C59-AE52-C64F152C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177" cy="6965244"/>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31947" y="202610"/>
            <a:ext cx="3041831" cy="91138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KARNATAKA AAR</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2867828" y="1992405"/>
            <a:ext cx="5727532"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err="1">
                <a:ea typeface="Oswald"/>
                <a:cs typeface="Oswald"/>
                <a:sym typeface="Oswald"/>
              </a:rPr>
              <a:t>Surfa</a:t>
            </a:r>
            <a:r>
              <a:rPr lang="en-IN" sz="2800" b="1" dirty="0">
                <a:ea typeface="Oswald"/>
                <a:cs typeface="Oswald"/>
                <a:sym typeface="Oswald"/>
              </a:rPr>
              <a:t> Coats (India) Private Limited</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641994" y="3882617"/>
            <a:ext cx="8905185" cy="168406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1" algn="just"/>
            <a:r>
              <a:rPr lang="en-US" sz="2400" dirty="0">
                <a:ea typeface="Oswald"/>
                <a:cs typeface="Oswald"/>
                <a:sym typeface="Oswald"/>
              </a:rPr>
              <a:t>Input tax credit shall not be available to the supplier on the inputs, input services and capital goods to the extent they are used in relation to the gifts or Free samples distributed without any consideration.</a:t>
            </a:r>
          </a:p>
        </p:txBody>
      </p:sp>
    </p:spTree>
    <p:extLst>
      <p:ext uri="{BB962C8B-B14F-4D97-AF65-F5344CB8AC3E}">
        <p14:creationId xmlns:p14="http://schemas.microsoft.com/office/powerpoint/2010/main" val="144729681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 Supreme Court sets out object and purpose of Order VII Rule 11 of the Code of Civil Procedure,1908">
            <a:extLst>
              <a:ext uri="{FF2B5EF4-FFF2-40B4-BE49-F238E27FC236}">
                <a16:creationId xmlns:a16="http://schemas.microsoft.com/office/drawing/2014/main" id="{07B094D9-2B00-4C59-AE52-C64F152C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177" cy="6965244"/>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31947" y="202610"/>
            <a:ext cx="3526237" cy="91138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TELANGANA AAR</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2084832" y="1983215"/>
            <a:ext cx="7461504"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Bambino Pasta Food Industries Private Limited</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312810" y="3282696"/>
            <a:ext cx="9239366" cy="2674127"/>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1" algn="just"/>
            <a:r>
              <a:rPr lang="en-US" sz="2400" dirty="0">
                <a:ea typeface="Oswald"/>
                <a:cs typeface="Oswald"/>
                <a:sym typeface="Oswald"/>
              </a:rPr>
              <a:t>The expenditure made towards corporate responsibility under section 135 </a:t>
            </a:r>
            <a:r>
              <a:rPr lang="en-US" sz="2400" dirty="0" err="1">
                <a:ea typeface="Oswald"/>
                <a:cs typeface="Oswald"/>
                <a:sym typeface="Oswald"/>
              </a:rPr>
              <a:t>ofthe</a:t>
            </a:r>
            <a:r>
              <a:rPr lang="en-US" sz="2400" dirty="0">
                <a:ea typeface="Oswald"/>
                <a:cs typeface="Oswald"/>
                <a:sym typeface="Oswald"/>
              </a:rPr>
              <a:t> Companies Act, 2013, is an expenditure made in the furtherance of the business. </a:t>
            </a:r>
            <a:r>
              <a:rPr lang="en-US" sz="2400" dirty="0" err="1">
                <a:ea typeface="Oswald"/>
                <a:cs typeface="Oswald"/>
                <a:sym typeface="Oswald"/>
              </a:rPr>
              <a:t>Hencethe</a:t>
            </a:r>
            <a:r>
              <a:rPr lang="en-US" sz="2400" dirty="0">
                <a:ea typeface="Oswald"/>
                <a:cs typeface="Oswald"/>
                <a:sym typeface="Oswald"/>
              </a:rPr>
              <a:t> tax paid on purchases made to meet the obligations under</a:t>
            </a:r>
          </a:p>
          <a:p>
            <a:pPr lvl="1" algn="just"/>
            <a:r>
              <a:rPr lang="en-US" sz="2400" dirty="0">
                <a:ea typeface="Oswald"/>
                <a:cs typeface="Oswald"/>
                <a:sym typeface="Oswald"/>
              </a:rPr>
              <a:t>Corporate social responsibility</a:t>
            </a:r>
          </a:p>
          <a:p>
            <a:pPr lvl="1" algn="just"/>
            <a:r>
              <a:rPr lang="en-US" sz="2400" dirty="0">
                <a:ea typeface="Oswald"/>
                <a:cs typeface="Oswald"/>
                <a:sym typeface="Oswald"/>
              </a:rPr>
              <a:t>will be eligible for input tax credit under CGST Act and SGST Act.</a:t>
            </a:r>
          </a:p>
        </p:txBody>
      </p:sp>
    </p:spTree>
    <p:extLst>
      <p:ext uri="{BB962C8B-B14F-4D97-AF65-F5344CB8AC3E}">
        <p14:creationId xmlns:p14="http://schemas.microsoft.com/office/powerpoint/2010/main" val="20829118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 Supreme Court sets out object and purpose of Order VII Rule 11 of the Code of Civil Procedure,1908">
            <a:extLst>
              <a:ext uri="{FF2B5EF4-FFF2-40B4-BE49-F238E27FC236}">
                <a16:creationId xmlns:a16="http://schemas.microsoft.com/office/drawing/2014/main" id="{07B094D9-2B00-4C59-AE52-C64F152C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177" cy="6965244"/>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31947" y="202610"/>
            <a:ext cx="3041831" cy="91138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TAMILNADU AAR</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3928532" y="2021226"/>
            <a:ext cx="3409245"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US" sz="2800" b="1" dirty="0">
                <a:ea typeface="Oswald"/>
                <a:cs typeface="Oswald"/>
                <a:sym typeface="Oswald"/>
              </a:rPr>
              <a:t>MRF Ltd</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643407" y="3853795"/>
            <a:ext cx="8905185" cy="1890210"/>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1" algn="just"/>
            <a:r>
              <a:rPr lang="en-US" sz="2400" dirty="0">
                <a:ea typeface="Oswald"/>
                <a:cs typeface="Oswald"/>
                <a:sym typeface="Oswald"/>
              </a:rPr>
              <a:t>A proportionate reversal of the input tax credit is not required to be done by applicant in case of a post purchase discount given by the supplier through the C2FO platform.</a:t>
            </a:r>
          </a:p>
        </p:txBody>
      </p:sp>
    </p:spTree>
    <p:extLst>
      <p:ext uri="{BB962C8B-B14F-4D97-AF65-F5344CB8AC3E}">
        <p14:creationId xmlns:p14="http://schemas.microsoft.com/office/powerpoint/2010/main" val="186119745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BFE95A7A-31E8-1E05-0C17-C8FA686C163E}"/>
              </a:ext>
            </a:extLst>
          </p:cNvPr>
          <p:cNvSpPr/>
          <p:nvPr/>
        </p:nvSpPr>
        <p:spPr>
          <a:xfrm>
            <a:off x="5284381" y="744279"/>
            <a:ext cx="6677247" cy="5220586"/>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14" name="object 5">
            <a:extLst>
              <a:ext uri="{FF2B5EF4-FFF2-40B4-BE49-F238E27FC236}">
                <a16:creationId xmlns:a16="http://schemas.microsoft.com/office/drawing/2014/main" id="{0F10B2BD-64C1-A48C-11E7-44B29CC58A40}"/>
              </a:ext>
            </a:extLst>
          </p:cNvPr>
          <p:cNvSpPr/>
          <p:nvPr/>
        </p:nvSpPr>
        <p:spPr>
          <a:xfrm>
            <a:off x="2240654" y="4610306"/>
            <a:ext cx="1747579" cy="798823"/>
          </a:xfrm>
          <a:custGeom>
            <a:avLst/>
            <a:gdLst/>
            <a:ahLst/>
            <a:cxnLst/>
            <a:rect l="l" t="t" r="r" b="b"/>
            <a:pathLst>
              <a:path w="1767839" h="485139">
                <a:moveTo>
                  <a:pt x="0" y="0"/>
                </a:moveTo>
                <a:lnTo>
                  <a:pt x="1525523" y="0"/>
                </a:lnTo>
                <a:lnTo>
                  <a:pt x="1767839" y="242315"/>
                </a:lnTo>
                <a:lnTo>
                  <a:pt x="1525523" y="484631"/>
                </a:lnTo>
                <a:lnTo>
                  <a:pt x="0" y="484631"/>
                </a:lnTo>
                <a:lnTo>
                  <a:pt x="0" y="0"/>
                </a:lnTo>
                <a:close/>
              </a:path>
            </a:pathLst>
          </a:custGeom>
          <a:solidFill>
            <a:schemeClr val="accent5">
              <a:lumMod val="60000"/>
              <a:lumOff val="40000"/>
            </a:schemeClr>
          </a:solidFill>
          <a:ln w="12192">
            <a:solidFill>
              <a:schemeClr val="accent5">
                <a:lumMod val="60000"/>
                <a:lumOff val="40000"/>
              </a:schemeClr>
            </a:solidFill>
          </a:ln>
        </p:spPr>
        <p:txBody>
          <a:bodyPr wrap="square" lIns="0" tIns="0" rIns="0" bIns="0" rtlCol="0"/>
          <a:lstStyle/>
          <a:p>
            <a:endParaRPr sz="2400"/>
          </a:p>
        </p:txBody>
      </p:sp>
      <p:sp>
        <p:nvSpPr>
          <p:cNvPr id="4" name="Title 1">
            <a:extLst>
              <a:ext uri="{FF2B5EF4-FFF2-40B4-BE49-F238E27FC236}">
                <a16:creationId xmlns:a16="http://schemas.microsoft.com/office/drawing/2014/main" id="{DE33427D-2C28-4491-8767-89148B0C7C4F}"/>
              </a:ext>
            </a:extLst>
          </p:cNvPr>
          <p:cNvSpPr txBox="1">
            <a:spLocks/>
          </p:cNvSpPr>
          <p:nvPr/>
        </p:nvSpPr>
        <p:spPr>
          <a:xfrm>
            <a:off x="6152028" y="1334201"/>
            <a:ext cx="5199321" cy="4189598"/>
          </a:xfrm>
          <a:prstGeom prst="rect">
            <a:avLst/>
          </a:prstGeom>
          <a:noFill/>
          <a:ln>
            <a:noFill/>
          </a:ln>
        </p:spPr>
        <p:txBody>
          <a:bodyPr vert="horz" lIns="121920" tIns="60960" rIns="121920" bIns="6096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b="1" dirty="0">
                <a:solidFill>
                  <a:schemeClr val="bg2">
                    <a:lumMod val="10000"/>
                  </a:schemeClr>
                </a:solidFill>
              </a:rPr>
              <a:t>17 (6)</a:t>
            </a:r>
            <a:r>
              <a:rPr lang="en-US" sz="2000" dirty="0">
                <a:solidFill>
                  <a:schemeClr val="bg2">
                    <a:lumMod val="10000"/>
                  </a:schemeClr>
                </a:solidFill>
              </a:rPr>
              <a:t> The Government may prescribe the manner in which the credit referred to in sub-sections (1) and (2) may be attributed.</a:t>
            </a:r>
          </a:p>
          <a:p>
            <a:pPr algn="just"/>
            <a:endParaRPr lang="en-US" sz="2000" dirty="0">
              <a:solidFill>
                <a:schemeClr val="bg2">
                  <a:lumMod val="10000"/>
                </a:schemeClr>
              </a:solidFill>
            </a:endParaRPr>
          </a:p>
          <a:p>
            <a:pPr algn="just"/>
            <a:r>
              <a:rPr lang="en-US" sz="2000" b="1" dirty="0">
                <a:solidFill>
                  <a:schemeClr val="bg2">
                    <a:lumMod val="10000"/>
                  </a:schemeClr>
                </a:solidFill>
              </a:rPr>
              <a:t>Explanation.—</a:t>
            </a:r>
            <a:r>
              <a:rPr lang="en-US" sz="2000" dirty="0">
                <a:solidFill>
                  <a:schemeClr val="bg2">
                    <a:lumMod val="10000"/>
                  </a:schemeClr>
                </a:solidFill>
              </a:rPr>
              <a:t>For the purposes of this Chapter and Chapter VI, the </a:t>
            </a:r>
            <a:r>
              <a:rPr lang="en-US" sz="2000" dirty="0">
                <a:solidFill>
                  <a:srgbClr val="FF0000"/>
                </a:solidFill>
              </a:rPr>
              <a:t>expression “plant and machinery” means apparatus, equipment, and machinery fixed to earth by foundation or structural</a:t>
            </a:r>
            <a:r>
              <a:rPr lang="en-US" sz="2000" dirty="0">
                <a:solidFill>
                  <a:schemeClr val="bg2">
                    <a:lumMod val="10000"/>
                  </a:schemeClr>
                </a:solidFill>
              </a:rPr>
              <a:t> support that are used for making outward supply of goods or services or both and includes such foundation and structural supports but </a:t>
            </a:r>
            <a:r>
              <a:rPr lang="en-US" sz="2000" dirty="0">
                <a:solidFill>
                  <a:srgbClr val="FF0000"/>
                </a:solidFill>
              </a:rPr>
              <a:t>excludes—</a:t>
            </a:r>
          </a:p>
          <a:p>
            <a:pPr algn="just"/>
            <a:endParaRPr lang="en-US" sz="2000" dirty="0">
              <a:solidFill>
                <a:schemeClr val="bg2">
                  <a:lumMod val="10000"/>
                </a:schemeClr>
              </a:solidFill>
            </a:endParaRPr>
          </a:p>
          <a:p>
            <a:pPr algn="just"/>
            <a:r>
              <a:rPr lang="en-US" sz="2000" dirty="0">
                <a:solidFill>
                  <a:schemeClr val="bg2">
                    <a:lumMod val="10000"/>
                  </a:schemeClr>
                </a:solidFill>
              </a:rPr>
              <a:t>(i) land, building or any other civil structures;</a:t>
            </a:r>
          </a:p>
          <a:p>
            <a:pPr algn="just"/>
            <a:endParaRPr lang="en-US" sz="2000" dirty="0">
              <a:solidFill>
                <a:schemeClr val="bg2">
                  <a:lumMod val="10000"/>
                </a:schemeClr>
              </a:solidFill>
            </a:endParaRPr>
          </a:p>
          <a:p>
            <a:pPr algn="just"/>
            <a:r>
              <a:rPr lang="en-US" sz="2000" dirty="0">
                <a:solidFill>
                  <a:schemeClr val="bg2">
                    <a:lumMod val="10000"/>
                  </a:schemeClr>
                </a:solidFill>
              </a:rPr>
              <a:t>(ii) telecommunication towers; and</a:t>
            </a:r>
          </a:p>
          <a:p>
            <a:pPr algn="just"/>
            <a:endParaRPr lang="en-US" sz="2000" dirty="0">
              <a:solidFill>
                <a:schemeClr val="bg2">
                  <a:lumMod val="10000"/>
                </a:schemeClr>
              </a:solidFill>
            </a:endParaRPr>
          </a:p>
          <a:p>
            <a:pPr algn="just"/>
            <a:r>
              <a:rPr lang="en-US" sz="2000" dirty="0">
                <a:solidFill>
                  <a:schemeClr val="bg2">
                    <a:lumMod val="10000"/>
                  </a:schemeClr>
                </a:solidFill>
              </a:rPr>
              <a:t>(iii) pipelines laid outside the factory premises.</a:t>
            </a:r>
            <a:endParaRPr lang="en-IN" sz="2000" dirty="0">
              <a:solidFill>
                <a:schemeClr val="bg2">
                  <a:lumMod val="10000"/>
                </a:schemeClr>
              </a:solidFill>
            </a:endParaRPr>
          </a:p>
        </p:txBody>
      </p:sp>
      <p:grpSp>
        <p:nvGrpSpPr>
          <p:cNvPr id="2" name="Group 1">
            <a:extLst>
              <a:ext uri="{FF2B5EF4-FFF2-40B4-BE49-F238E27FC236}">
                <a16:creationId xmlns:a16="http://schemas.microsoft.com/office/drawing/2014/main" id="{667F6452-9860-14EE-2CC7-D663B5B3E401}"/>
              </a:ext>
            </a:extLst>
          </p:cNvPr>
          <p:cNvGrpSpPr/>
          <p:nvPr/>
        </p:nvGrpSpPr>
        <p:grpSpPr>
          <a:xfrm>
            <a:off x="1854289" y="1667950"/>
            <a:ext cx="2520000" cy="2520000"/>
            <a:chOff x="2489920" y="3339831"/>
            <a:chExt cx="2160000" cy="2160000"/>
          </a:xfrm>
        </p:grpSpPr>
        <p:sp>
          <p:nvSpPr>
            <p:cNvPr id="7" name="Shape">
              <a:extLst>
                <a:ext uri="{FF2B5EF4-FFF2-40B4-BE49-F238E27FC236}">
                  <a16:creationId xmlns:a16="http://schemas.microsoft.com/office/drawing/2014/main" id="{CAFDF8A2-B36D-DCE9-109F-186902C80743}"/>
                </a:ext>
              </a:extLst>
            </p:cNvPr>
            <p:cNvSpPr/>
            <p:nvPr/>
          </p:nvSpPr>
          <p:spPr>
            <a:xfrm rot="16200000">
              <a:off x="2489920" y="3339831"/>
              <a:ext cx="2160000" cy="216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accent5">
                <a:lumMod val="75000"/>
              </a:schemeClr>
            </a:solidFill>
            <a:ln w="12700">
              <a:miter lim="400000"/>
            </a:ln>
          </p:spPr>
          <p:txBody>
            <a:bodyPr lIns="50800" tIns="50800" rIns="50800" bIns="50800" anchor="ctr"/>
            <a:lstStyle/>
            <a:p>
              <a:pPr>
                <a:defRPr sz="3000">
                  <a:solidFill>
                    <a:srgbClr val="FFFFFF"/>
                  </a:solidFill>
                </a:defRPr>
              </a:pPr>
              <a:endParaRPr sz="4000"/>
            </a:p>
          </p:txBody>
        </p:sp>
        <p:sp>
          <p:nvSpPr>
            <p:cNvPr id="8" name="Circle">
              <a:extLst>
                <a:ext uri="{FF2B5EF4-FFF2-40B4-BE49-F238E27FC236}">
                  <a16:creationId xmlns:a16="http://schemas.microsoft.com/office/drawing/2014/main" id="{DB75E3A2-8E11-58D1-CECC-9A819BA719B3}"/>
                </a:ext>
              </a:extLst>
            </p:cNvPr>
            <p:cNvSpPr/>
            <p:nvPr/>
          </p:nvSpPr>
          <p:spPr>
            <a:xfrm rot="16200000">
              <a:off x="2734587" y="3584496"/>
              <a:ext cx="1670669" cy="1670669"/>
            </a:xfrm>
            <a:prstGeom prst="ellipse">
              <a:avLst/>
            </a:prstGeom>
            <a:solidFill>
              <a:schemeClr val="accent5">
                <a:lumMod val="40000"/>
                <a:lumOff val="60000"/>
              </a:schemeClr>
            </a:solidFill>
            <a:ln w="12700">
              <a:miter lim="400000"/>
            </a:ln>
          </p:spPr>
          <p:txBody>
            <a:bodyPr lIns="50800" tIns="50800" rIns="50800" bIns="50800" anchor="ctr"/>
            <a:lstStyle/>
            <a:p>
              <a:pPr>
                <a:defRPr sz="3000">
                  <a:solidFill>
                    <a:srgbClr val="FFFFFF"/>
                  </a:solidFill>
                </a:defRPr>
              </a:pPr>
              <a:endParaRPr sz="4000"/>
            </a:p>
          </p:txBody>
        </p:sp>
        <p:sp>
          <p:nvSpPr>
            <p:cNvPr id="9" name="TextBox 8">
              <a:extLst>
                <a:ext uri="{FF2B5EF4-FFF2-40B4-BE49-F238E27FC236}">
                  <a16:creationId xmlns:a16="http://schemas.microsoft.com/office/drawing/2014/main" id="{573B5DA8-6A9F-10BB-4F70-9405A8BBA4BD}"/>
                </a:ext>
              </a:extLst>
            </p:cNvPr>
            <p:cNvSpPr txBox="1"/>
            <p:nvPr/>
          </p:nvSpPr>
          <p:spPr>
            <a:xfrm>
              <a:off x="2821090" y="3853024"/>
              <a:ext cx="1497660" cy="1177245"/>
            </a:xfrm>
            <a:prstGeom prst="rect">
              <a:avLst/>
            </a:prstGeom>
            <a:noFill/>
          </p:spPr>
          <p:txBody>
            <a:bodyPr wrap="square" lIns="0" rIns="0" rtlCol="0" anchor="b">
              <a:spAutoFit/>
            </a:bodyPr>
            <a:lstStyle/>
            <a:p>
              <a:pPr algn="ctr"/>
              <a:r>
                <a:rPr lang="en-US" sz="3200" b="1" noProof="1"/>
                <a:t>2017-18</a:t>
              </a:r>
            </a:p>
            <a:p>
              <a:pPr algn="ctr"/>
              <a:r>
                <a:rPr lang="en-US" sz="3200" b="1" noProof="1"/>
                <a:t>To</a:t>
              </a:r>
            </a:p>
            <a:p>
              <a:pPr algn="ctr"/>
              <a:r>
                <a:rPr lang="en-US" sz="3200" b="1" noProof="1"/>
                <a:t>2022-23</a:t>
              </a:r>
            </a:p>
          </p:txBody>
        </p:sp>
      </p:grpSp>
      <p:sp>
        <p:nvSpPr>
          <p:cNvPr id="13" name="TextBox 12">
            <a:extLst>
              <a:ext uri="{FF2B5EF4-FFF2-40B4-BE49-F238E27FC236}">
                <a16:creationId xmlns:a16="http://schemas.microsoft.com/office/drawing/2014/main" id="{6072E21A-5641-3836-3A82-34CDB8568CE4}"/>
              </a:ext>
            </a:extLst>
          </p:cNvPr>
          <p:cNvSpPr txBox="1"/>
          <p:nvPr/>
        </p:nvSpPr>
        <p:spPr>
          <a:xfrm>
            <a:off x="2139734" y="4532663"/>
            <a:ext cx="1747270" cy="954107"/>
          </a:xfrm>
          <a:prstGeom prst="rect">
            <a:avLst/>
          </a:prstGeom>
          <a:noFill/>
        </p:spPr>
        <p:txBody>
          <a:bodyPr wrap="square" lIns="0" rIns="0" rtlCol="0" anchor="b">
            <a:spAutoFit/>
          </a:bodyPr>
          <a:lstStyle/>
          <a:p>
            <a:pPr algn="ctr"/>
            <a:r>
              <a:rPr lang="en-US" sz="2800" b="1" noProof="1"/>
              <a:t>No</a:t>
            </a:r>
          </a:p>
          <a:p>
            <a:pPr algn="ctr"/>
            <a:r>
              <a:rPr lang="en-US" sz="2800" b="1" noProof="1"/>
              <a:t>Change</a:t>
            </a:r>
          </a:p>
        </p:txBody>
      </p:sp>
      <p:sp>
        <p:nvSpPr>
          <p:cNvPr id="10" name="Google Shape;179;p31">
            <a:extLst>
              <a:ext uri="{FF2B5EF4-FFF2-40B4-BE49-F238E27FC236}">
                <a16:creationId xmlns:a16="http://schemas.microsoft.com/office/drawing/2014/main" id="{9710D5CE-1D99-4E07-8266-348B0BE00656}"/>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Tree>
    <p:extLst>
      <p:ext uri="{BB962C8B-B14F-4D97-AF65-F5344CB8AC3E}">
        <p14:creationId xmlns:p14="http://schemas.microsoft.com/office/powerpoint/2010/main" val="2695721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 Supreme Court sets out object and purpose of Order VII Rule 11 of the Code of Civil Procedure,1908">
            <a:extLst>
              <a:ext uri="{FF2B5EF4-FFF2-40B4-BE49-F238E27FC236}">
                <a16:creationId xmlns:a16="http://schemas.microsoft.com/office/drawing/2014/main" id="{07B094D9-2B00-4C59-AE52-C64F152C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177" cy="6965244"/>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65814" y="202609"/>
            <a:ext cx="2420942" cy="91138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Gujarat AAR</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2269066" y="2021226"/>
            <a:ext cx="7653866"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US" sz="2800" b="1" err="1">
                <a:ea typeface="Oswald"/>
                <a:cs typeface="Oswald"/>
                <a:sym typeface="Oswald"/>
              </a:rPr>
              <a:t>Maanicare</a:t>
            </a:r>
            <a:r>
              <a:rPr lang="en-US" sz="2800" b="1">
                <a:ea typeface="Oswald"/>
                <a:cs typeface="Oswald"/>
                <a:sym typeface="Oswald"/>
              </a:rPr>
              <a:t> System India Private Limited</a:t>
            </a:r>
            <a:endParaRPr sz="2800" b="1">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643407" y="3853795"/>
            <a:ext cx="8905185" cy="1890210"/>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sz="2400">
                <a:ea typeface="Oswald"/>
                <a:cs typeface="Oswald"/>
                <a:sym typeface="Oswald"/>
              </a:rPr>
              <a:t>ITC is eligible on GST paid under Reverse Charge Mechanism @ 5% for hiring of buses for transportation of employees but only with effect from </a:t>
            </a:r>
            <a:r>
              <a:rPr lang="en-US" sz="2400" dirty="0">
                <a:ea typeface="Oswald"/>
                <a:cs typeface="Oswald"/>
                <a:sym typeface="Oswald"/>
              </a:rPr>
              <a:t>01/02/2019</a:t>
            </a:r>
            <a:r>
              <a:rPr lang="en-US" sz="2400">
                <a:ea typeface="Oswald"/>
                <a:cs typeface="Oswald"/>
                <a:sym typeface="Oswald"/>
              </a:rPr>
              <a:t>.</a:t>
            </a:r>
          </a:p>
        </p:txBody>
      </p:sp>
      <p:grpSp>
        <p:nvGrpSpPr>
          <p:cNvPr id="9" name="Google Shape;178;p31">
            <a:extLst>
              <a:ext uri="{FF2B5EF4-FFF2-40B4-BE49-F238E27FC236}">
                <a16:creationId xmlns:a16="http://schemas.microsoft.com/office/drawing/2014/main" id="{B0199882-FA4A-4FC3-B5F8-E0597B429F94}"/>
              </a:ext>
            </a:extLst>
          </p:cNvPr>
          <p:cNvGrpSpPr/>
          <p:nvPr/>
        </p:nvGrpSpPr>
        <p:grpSpPr>
          <a:xfrm rot="-5400000">
            <a:off x="11683955" y="3529945"/>
            <a:ext cx="412800" cy="412800"/>
            <a:chOff x="4365600" y="4522825"/>
            <a:chExt cx="412800" cy="412800"/>
          </a:xfrm>
          <a:solidFill>
            <a:schemeClr val="accent2">
              <a:lumMod val="60000"/>
              <a:lumOff val="40000"/>
            </a:schemeClr>
          </a:solidFill>
        </p:grpSpPr>
        <p:sp>
          <p:nvSpPr>
            <p:cNvPr id="10" name="Google Shape;179;p31">
              <a:extLst>
                <a:ext uri="{FF2B5EF4-FFF2-40B4-BE49-F238E27FC236}">
                  <a16:creationId xmlns:a16="http://schemas.microsoft.com/office/drawing/2014/main" id="{1597CF35-0BBB-4214-9B4D-7BD9BCE4DF81}"/>
                </a:ext>
              </a:extLst>
            </p:cNvPr>
            <p:cNvSpPr/>
            <p:nvPr/>
          </p:nvSpPr>
          <p:spPr>
            <a:xfrm>
              <a:off x="4365600" y="4522825"/>
              <a:ext cx="412800" cy="412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31">
              <a:extLst>
                <a:ext uri="{FF2B5EF4-FFF2-40B4-BE49-F238E27FC236}">
                  <a16:creationId xmlns:a16="http://schemas.microsoft.com/office/drawing/2014/main" id="{8959E5F5-EB40-4244-89D7-C1561E6843FA}"/>
                </a:ext>
              </a:extLst>
            </p:cNvPr>
            <p:cNvSpPr/>
            <p:nvPr/>
          </p:nvSpPr>
          <p:spPr>
            <a:xfrm rot="5400000">
              <a:off x="4503000" y="4639391"/>
              <a:ext cx="138000" cy="234900"/>
            </a:xfrm>
            <a:prstGeom prst="chevron">
              <a:avLst>
                <a:gd name="adj" fmla="val 91213"/>
              </a:avLst>
            </a:pr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318864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Content Placeholder 4" descr="A group of men on bicycles&#10;&#10;Description automatically generated with medium confidence">
            <a:extLst>
              <a:ext uri="{FF2B5EF4-FFF2-40B4-BE49-F238E27FC236}">
                <a16:creationId xmlns:a16="http://schemas.microsoft.com/office/drawing/2014/main" id="{3F07938B-DBD6-5898-5BA2-4635B385140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512" r="1" b="1"/>
          <a:stretch/>
        </p:blipFill>
        <p:spPr>
          <a:xfrm rot="21480000">
            <a:off x="1137837" y="1003258"/>
            <a:ext cx="9916327" cy="4764396"/>
          </a:xfrm>
          <a:prstGeom prst="rect">
            <a:avLst/>
          </a:prstGeom>
        </p:spPr>
      </p:pic>
    </p:spTree>
    <p:extLst>
      <p:ext uri="{BB962C8B-B14F-4D97-AF65-F5344CB8AC3E}">
        <p14:creationId xmlns:p14="http://schemas.microsoft.com/office/powerpoint/2010/main" val="1079473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 Supreme Court sets out object and purpose of Order VII Rule 11 of the Code of Civil Procedure,1908">
            <a:extLst>
              <a:ext uri="{FF2B5EF4-FFF2-40B4-BE49-F238E27FC236}">
                <a16:creationId xmlns:a16="http://schemas.microsoft.com/office/drawing/2014/main" id="{07B094D9-2B00-4C59-AE52-C64F152C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177" cy="6965244"/>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20657" y="202610"/>
            <a:ext cx="3538543" cy="91138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MAHARASHTRA AAR</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1989928" y="2174932"/>
            <a:ext cx="8164951"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it-IT" sz="2800" b="1">
                <a:ea typeface="Oswald"/>
                <a:cs typeface="Oswald"/>
                <a:sym typeface="Oswald"/>
              </a:rPr>
              <a:t>Posco India Pune Processing Center Private Limited</a:t>
            </a:r>
            <a:endParaRPr sz="2800" b="1">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643407" y="3853795"/>
            <a:ext cx="8905185" cy="1655183"/>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sz="2400">
                <a:ea typeface="Oswald"/>
                <a:cs typeface="Oswald"/>
                <a:sym typeface="Oswald"/>
              </a:rPr>
              <a:t>Input tax credit is not admissible in respect of GST paid for hotel stay in case of rent free hotel accommodation provided to General Manager and Managing Director of the company.</a:t>
            </a:r>
          </a:p>
        </p:txBody>
      </p:sp>
      <p:grpSp>
        <p:nvGrpSpPr>
          <p:cNvPr id="9" name="Google Shape;178;p31">
            <a:extLst>
              <a:ext uri="{FF2B5EF4-FFF2-40B4-BE49-F238E27FC236}">
                <a16:creationId xmlns:a16="http://schemas.microsoft.com/office/drawing/2014/main" id="{B0199882-FA4A-4FC3-B5F8-E0597B429F94}"/>
              </a:ext>
            </a:extLst>
          </p:cNvPr>
          <p:cNvGrpSpPr/>
          <p:nvPr/>
        </p:nvGrpSpPr>
        <p:grpSpPr>
          <a:xfrm rot="-5400000">
            <a:off x="11683955" y="3529945"/>
            <a:ext cx="412800" cy="412800"/>
            <a:chOff x="4365600" y="4522825"/>
            <a:chExt cx="412800" cy="412800"/>
          </a:xfrm>
          <a:solidFill>
            <a:schemeClr val="accent2">
              <a:lumMod val="60000"/>
              <a:lumOff val="40000"/>
            </a:schemeClr>
          </a:solidFill>
        </p:grpSpPr>
        <p:sp>
          <p:nvSpPr>
            <p:cNvPr id="10" name="Google Shape;179;p31">
              <a:extLst>
                <a:ext uri="{FF2B5EF4-FFF2-40B4-BE49-F238E27FC236}">
                  <a16:creationId xmlns:a16="http://schemas.microsoft.com/office/drawing/2014/main" id="{1597CF35-0BBB-4214-9B4D-7BD9BCE4DF81}"/>
                </a:ext>
              </a:extLst>
            </p:cNvPr>
            <p:cNvSpPr/>
            <p:nvPr/>
          </p:nvSpPr>
          <p:spPr>
            <a:xfrm>
              <a:off x="4365600" y="4522825"/>
              <a:ext cx="412800" cy="412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31">
              <a:extLst>
                <a:ext uri="{FF2B5EF4-FFF2-40B4-BE49-F238E27FC236}">
                  <a16:creationId xmlns:a16="http://schemas.microsoft.com/office/drawing/2014/main" id="{8959E5F5-EB40-4244-89D7-C1561E6843FA}"/>
                </a:ext>
              </a:extLst>
            </p:cNvPr>
            <p:cNvSpPr/>
            <p:nvPr/>
          </p:nvSpPr>
          <p:spPr>
            <a:xfrm rot="5400000">
              <a:off x="4503000" y="4639391"/>
              <a:ext cx="138000" cy="234900"/>
            </a:xfrm>
            <a:prstGeom prst="chevron">
              <a:avLst>
                <a:gd name="adj" fmla="val 91213"/>
              </a:avLst>
            </a:pr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36895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 Supreme Court sets out object and purpose of Order VII Rule 11 of the Code of Civil Procedure,1908">
            <a:extLst>
              <a:ext uri="{FF2B5EF4-FFF2-40B4-BE49-F238E27FC236}">
                <a16:creationId xmlns:a16="http://schemas.microsoft.com/office/drawing/2014/main" id="{07B094D9-2B00-4C59-AE52-C64F152C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177" cy="6965244"/>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20657" y="202610"/>
            <a:ext cx="3538543" cy="91138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GUJARAT-AAR</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3346704" y="2141066"/>
            <a:ext cx="5660136"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US" sz="2800" b="1" dirty="0" err="1">
                <a:ea typeface="Oswald"/>
                <a:cs typeface="Oswald"/>
                <a:sym typeface="Oswald"/>
              </a:rPr>
              <a:t>Wago</a:t>
            </a:r>
            <a:r>
              <a:rPr lang="en-US" sz="2800" b="1" dirty="0">
                <a:ea typeface="Oswald"/>
                <a:cs typeface="Oswald"/>
                <a:sym typeface="Oswald"/>
              </a:rPr>
              <a:t> Private Limited</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643407" y="3853795"/>
            <a:ext cx="8905185" cy="1655183"/>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sz="2400" dirty="0">
                <a:ea typeface="Oswald"/>
                <a:cs typeface="Oswald"/>
                <a:sym typeface="Oswald"/>
              </a:rPr>
              <a:t>Input tax credit is not admissible on Air-conditioning and Cooling System and Ventilation System, as this is blocked credit falling under Section 17(5)(c) </a:t>
            </a:r>
            <a:r>
              <a:rPr lang="en-US" sz="2400" dirty="0" err="1">
                <a:ea typeface="Oswald"/>
                <a:cs typeface="Oswald"/>
                <a:sym typeface="Oswald"/>
              </a:rPr>
              <a:t>Cgst</a:t>
            </a:r>
            <a:r>
              <a:rPr lang="en-US" sz="2400" dirty="0">
                <a:ea typeface="Oswald"/>
                <a:cs typeface="Oswald"/>
                <a:sym typeface="Oswald"/>
              </a:rPr>
              <a:t> act.</a:t>
            </a:r>
          </a:p>
        </p:txBody>
      </p:sp>
      <p:grpSp>
        <p:nvGrpSpPr>
          <p:cNvPr id="9" name="Google Shape;178;p31">
            <a:extLst>
              <a:ext uri="{FF2B5EF4-FFF2-40B4-BE49-F238E27FC236}">
                <a16:creationId xmlns:a16="http://schemas.microsoft.com/office/drawing/2014/main" id="{B0199882-FA4A-4FC3-B5F8-E0597B429F94}"/>
              </a:ext>
            </a:extLst>
          </p:cNvPr>
          <p:cNvGrpSpPr/>
          <p:nvPr/>
        </p:nvGrpSpPr>
        <p:grpSpPr>
          <a:xfrm rot="-5400000">
            <a:off x="11683955" y="3529945"/>
            <a:ext cx="412800" cy="412800"/>
            <a:chOff x="4365600" y="4522825"/>
            <a:chExt cx="412800" cy="412800"/>
          </a:xfrm>
          <a:solidFill>
            <a:schemeClr val="accent2">
              <a:lumMod val="60000"/>
              <a:lumOff val="40000"/>
            </a:schemeClr>
          </a:solidFill>
        </p:grpSpPr>
        <p:sp>
          <p:nvSpPr>
            <p:cNvPr id="10" name="Google Shape;179;p31">
              <a:extLst>
                <a:ext uri="{FF2B5EF4-FFF2-40B4-BE49-F238E27FC236}">
                  <a16:creationId xmlns:a16="http://schemas.microsoft.com/office/drawing/2014/main" id="{1597CF35-0BBB-4214-9B4D-7BD9BCE4DF81}"/>
                </a:ext>
              </a:extLst>
            </p:cNvPr>
            <p:cNvSpPr/>
            <p:nvPr/>
          </p:nvSpPr>
          <p:spPr>
            <a:xfrm>
              <a:off x="4365600" y="4522825"/>
              <a:ext cx="412800" cy="412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31">
              <a:extLst>
                <a:ext uri="{FF2B5EF4-FFF2-40B4-BE49-F238E27FC236}">
                  <a16:creationId xmlns:a16="http://schemas.microsoft.com/office/drawing/2014/main" id="{8959E5F5-EB40-4244-89D7-C1561E6843FA}"/>
                </a:ext>
              </a:extLst>
            </p:cNvPr>
            <p:cNvSpPr/>
            <p:nvPr/>
          </p:nvSpPr>
          <p:spPr>
            <a:xfrm rot="5400000">
              <a:off x="4503000" y="4639391"/>
              <a:ext cx="138000" cy="234900"/>
            </a:xfrm>
            <a:prstGeom prst="chevron">
              <a:avLst>
                <a:gd name="adj" fmla="val 91213"/>
              </a:avLst>
            </a:pr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93554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 Supreme Court sets out object and purpose of Order VII Rule 11 of the Code of Civil Procedure,1908">
            <a:extLst>
              <a:ext uri="{FF2B5EF4-FFF2-40B4-BE49-F238E27FC236}">
                <a16:creationId xmlns:a16="http://schemas.microsoft.com/office/drawing/2014/main" id="{07B094D9-2B00-4C59-AE52-C64F152CB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89177" cy="6965244"/>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548;p56">
            <a:extLst>
              <a:ext uri="{FF2B5EF4-FFF2-40B4-BE49-F238E27FC236}">
                <a16:creationId xmlns:a16="http://schemas.microsoft.com/office/drawing/2014/main" id="{B3D176CC-FBF4-4923-884E-4B2BE3561D54}"/>
              </a:ext>
            </a:extLst>
          </p:cNvPr>
          <p:cNvSpPr/>
          <p:nvPr/>
        </p:nvSpPr>
        <p:spPr>
          <a:xfrm>
            <a:off x="265814" y="202609"/>
            <a:ext cx="2420942" cy="91138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IN" sz="2800" b="1" dirty="0">
                <a:ea typeface="Oswald"/>
                <a:cs typeface="Oswald"/>
                <a:sym typeface="Oswald"/>
              </a:rPr>
              <a:t>Gujarat AAR</a:t>
            </a:r>
            <a:endParaRPr sz="2800" b="1" dirty="0">
              <a:ea typeface="Oswald"/>
              <a:cs typeface="Oswald"/>
              <a:sym typeface="Oswald"/>
            </a:endParaRPr>
          </a:p>
        </p:txBody>
      </p:sp>
      <p:sp>
        <p:nvSpPr>
          <p:cNvPr id="14" name="Google Shape;548;p56">
            <a:extLst>
              <a:ext uri="{FF2B5EF4-FFF2-40B4-BE49-F238E27FC236}">
                <a16:creationId xmlns:a16="http://schemas.microsoft.com/office/drawing/2014/main" id="{A19C42CD-1C20-4B0E-A904-928DC5AE74F2}"/>
              </a:ext>
            </a:extLst>
          </p:cNvPr>
          <p:cNvSpPr/>
          <p:nvPr/>
        </p:nvSpPr>
        <p:spPr>
          <a:xfrm>
            <a:off x="3685032" y="1445154"/>
            <a:ext cx="4352544" cy="982979"/>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ctr"/>
            <a:r>
              <a:rPr lang="en-US" sz="2800" b="1" dirty="0">
                <a:ea typeface="Oswald"/>
                <a:cs typeface="Oswald"/>
                <a:sym typeface="Oswald"/>
              </a:rPr>
              <a:t>Aristo bullion </a:t>
            </a:r>
            <a:r>
              <a:rPr lang="en-US" sz="2800" b="1" dirty="0" err="1">
                <a:ea typeface="Oswald"/>
                <a:cs typeface="Oswald"/>
                <a:sym typeface="Oswald"/>
              </a:rPr>
              <a:t>pvt.</a:t>
            </a:r>
            <a:r>
              <a:rPr lang="en-US" sz="2800" b="1" dirty="0">
                <a:ea typeface="Oswald"/>
                <a:cs typeface="Oswald"/>
                <a:sym typeface="Oswald"/>
              </a:rPr>
              <a:t> ltd.</a:t>
            </a:r>
            <a:endParaRPr sz="2800" b="1" dirty="0">
              <a:ea typeface="Oswald"/>
              <a:cs typeface="Oswald"/>
              <a:sym typeface="Oswald"/>
            </a:endParaRPr>
          </a:p>
        </p:txBody>
      </p:sp>
      <p:sp>
        <p:nvSpPr>
          <p:cNvPr id="16" name="Google Shape;548;p56">
            <a:extLst>
              <a:ext uri="{FF2B5EF4-FFF2-40B4-BE49-F238E27FC236}">
                <a16:creationId xmlns:a16="http://schemas.microsoft.com/office/drawing/2014/main" id="{6E367CF1-70A5-4BA4-A04C-21953407F0B3}"/>
              </a:ext>
            </a:extLst>
          </p:cNvPr>
          <p:cNvSpPr/>
          <p:nvPr/>
        </p:nvSpPr>
        <p:spPr>
          <a:xfrm>
            <a:off x="1643407" y="3135220"/>
            <a:ext cx="8905185" cy="3347876"/>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algn="just"/>
            <a:r>
              <a:rPr lang="en-US" sz="2000" dirty="0">
                <a:ea typeface="Oswald"/>
                <a:cs typeface="Oswald"/>
                <a:sym typeface="Oswald"/>
              </a:rPr>
              <a:t>The applicant/appellant can use the Input Tax Credit Balance available in its Electronic Credit Ledger, which has been legitimately earned on the inputs / inward supplies (meant for outward supply of Bullions) for payment of ‘output tax’ (GST) on its outward supply of Castor Oil Seeds. In other words, It is decided that payment of output tax on Castor Oil Seeds through utilization of Input Tax Credit taken on Gold &amp; Silver Dore Bars etc. cannot be denied merely on the ground that the inputs have no nexus with outward supply.</a:t>
            </a:r>
          </a:p>
        </p:txBody>
      </p:sp>
      <p:grpSp>
        <p:nvGrpSpPr>
          <p:cNvPr id="9" name="Google Shape;178;p31">
            <a:extLst>
              <a:ext uri="{FF2B5EF4-FFF2-40B4-BE49-F238E27FC236}">
                <a16:creationId xmlns:a16="http://schemas.microsoft.com/office/drawing/2014/main" id="{B0199882-FA4A-4FC3-B5F8-E0597B429F94}"/>
              </a:ext>
            </a:extLst>
          </p:cNvPr>
          <p:cNvGrpSpPr/>
          <p:nvPr/>
        </p:nvGrpSpPr>
        <p:grpSpPr>
          <a:xfrm rot="-5400000">
            <a:off x="11683955" y="3529945"/>
            <a:ext cx="412800" cy="412800"/>
            <a:chOff x="4365600" y="4522825"/>
            <a:chExt cx="412800" cy="412800"/>
          </a:xfrm>
          <a:solidFill>
            <a:schemeClr val="accent2">
              <a:lumMod val="60000"/>
              <a:lumOff val="40000"/>
            </a:schemeClr>
          </a:solidFill>
        </p:grpSpPr>
        <p:sp>
          <p:nvSpPr>
            <p:cNvPr id="10" name="Google Shape;179;p31">
              <a:extLst>
                <a:ext uri="{FF2B5EF4-FFF2-40B4-BE49-F238E27FC236}">
                  <a16:creationId xmlns:a16="http://schemas.microsoft.com/office/drawing/2014/main" id="{1597CF35-0BBB-4214-9B4D-7BD9BCE4DF81}"/>
                </a:ext>
              </a:extLst>
            </p:cNvPr>
            <p:cNvSpPr/>
            <p:nvPr/>
          </p:nvSpPr>
          <p:spPr>
            <a:xfrm>
              <a:off x="4365600" y="4522825"/>
              <a:ext cx="412800" cy="412800"/>
            </a:xfrm>
            <a:prstGeom prst="ellipse">
              <a:avLst/>
            </a:prstGeom>
            <a:grp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31">
              <a:extLst>
                <a:ext uri="{FF2B5EF4-FFF2-40B4-BE49-F238E27FC236}">
                  <a16:creationId xmlns:a16="http://schemas.microsoft.com/office/drawing/2014/main" id="{8959E5F5-EB40-4244-89D7-C1561E6843FA}"/>
                </a:ext>
              </a:extLst>
            </p:cNvPr>
            <p:cNvSpPr/>
            <p:nvPr/>
          </p:nvSpPr>
          <p:spPr>
            <a:xfrm rot="5400000">
              <a:off x="4503000" y="4639391"/>
              <a:ext cx="138000" cy="234900"/>
            </a:xfrm>
            <a:prstGeom prst="chevron">
              <a:avLst>
                <a:gd name="adj" fmla="val 91213"/>
              </a:avLst>
            </a:prstGeom>
            <a:gr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409256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BFE95A7A-31E8-1E05-0C17-C8FA686C163E}"/>
              </a:ext>
            </a:extLst>
          </p:cNvPr>
          <p:cNvSpPr/>
          <p:nvPr/>
        </p:nvSpPr>
        <p:spPr>
          <a:xfrm>
            <a:off x="5475768" y="425301"/>
            <a:ext cx="6432698" cy="6007398"/>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14" name="object 5">
            <a:extLst>
              <a:ext uri="{FF2B5EF4-FFF2-40B4-BE49-F238E27FC236}">
                <a16:creationId xmlns:a16="http://schemas.microsoft.com/office/drawing/2014/main" id="{0F10B2BD-64C1-A48C-11E7-44B29CC58A40}"/>
              </a:ext>
            </a:extLst>
          </p:cNvPr>
          <p:cNvSpPr/>
          <p:nvPr/>
        </p:nvSpPr>
        <p:spPr>
          <a:xfrm>
            <a:off x="2240654" y="4610306"/>
            <a:ext cx="1747579" cy="798823"/>
          </a:xfrm>
          <a:custGeom>
            <a:avLst/>
            <a:gdLst/>
            <a:ahLst/>
            <a:cxnLst/>
            <a:rect l="l" t="t" r="r" b="b"/>
            <a:pathLst>
              <a:path w="1767839" h="485139">
                <a:moveTo>
                  <a:pt x="0" y="0"/>
                </a:moveTo>
                <a:lnTo>
                  <a:pt x="1525523" y="0"/>
                </a:lnTo>
                <a:lnTo>
                  <a:pt x="1767839" y="242315"/>
                </a:lnTo>
                <a:lnTo>
                  <a:pt x="1525523" y="484631"/>
                </a:lnTo>
                <a:lnTo>
                  <a:pt x="0" y="484631"/>
                </a:lnTo>
                <a:lnTo>
                  <a:pt x="0" y="0"/>
                </a:lnTo>
                <a:close/>
              </a:path>
            </a:pathLst>
          </a:custGeom>
          <a:solidFill>
            <a:schemeClr val="accent5">
              <a:lumMod val="60000"/>
              <a:lumOff val="40000"/>
            </a:schemeClr>
          </a:solidFill>
          <a:ln w="12192">
            <a:solidFill>
              <a:schemeClr val="accent5">
                <a:lumMod val="60000"/>
                <a:lumOff val="40000"/>
              </a:schemeClr>
            </a:solidFill>
          </a:ln>
        </p:spPr>
        <p:txBody>
          <a:bodyPr wrap="square" lIns="0" tIns="0" rIns="0" bIns="0" rtlCol="0"/>
          <a:lstStyle/>
          <a:p>
            <a:endParaRPr sz="2400"/>
          </a:p>
        </p:txBody>
      </p:sp>
      <p:sp>
        <p:nvSpPr>
          <p:cNvPr id="4" name="Title 1">
            <a:extLst>
              <a:ext uri="{FF2B5EF4-FFF2-40B4-BE49-F238E27FC236}">
                <a16:creationId xmlns:a16="http://schemas.microsoft.com/office/drawing/2014/main" id="{DE33427D-2C28-4491-8767-89148B0C7C4F}"/>
              </a:ext>
            </a:extLst>
          </p:cNvPr>
          <p:cNvSpPr txBox="1">
            <a:spLocks/>
          </p:cNvSpPr>
          <p:nvPr/>
        </p:nvSpPr>
        <p:spPr>
          <a:xfrm>
            <a:off x="6337005" y="616690"/>
            <a:ext cx="4958316" cy="5816009"/>
          </a:xfrm>
          <a:prstGeom prst="rect">
            <a:avLst/>
          </a:prstGeom>
          <a:noFill/>
          <a:ln>
            <a:noFill/>
          </a:ln>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1800" b="1" kern="1200" dirty="0">
                <a:solidFill>
                  <a:srgbClr val="FF0000"/>
                </a:solidFill>
                <a:effectLst/>
                <a:latin typeface="Calibri" panose="020F0502020204030204" pitchFamily="34" charset="0"/>
                <a:ea typeface="+mn-ea"/>
                <a:cs typeface="+mn-cs"/>
              </a:rPr>
              <a:t>Sec(18)(1)</a:t>
            </a:r>
            <a:r>
              <a:rPr lang="en-US" sz="2000" b="1" dirty="0">
                <a:solidFill>
                  <a:srgbClr val="FF0000"/>
                </a:solidFill>
              </a:rPr>
              <a:t>(d)</a:t>
            </a:r>
            <a:r>
              <a:rPr lang="en-US" sz="2000" dirty="0">
                <a:solidFill>
                  <a:srgbClr val="FF0000"/>
                </a:solidFill>
              </a:rPr>
              <a:t> where an exempt supply of goods or services or both by a registered person becomes a taxable supply, such person shall be entitled to take credit of input tax in respect of inputs held in stock and inputs contained in semi-finished or finished goods held in stock relatable to such exempt supply and on capital goods exclusively used for such exempt supply on the day immediately preceding the date from which such supply becomes taxable:</a:t>
            </a:r>
          </a:p>
          <a:p>
            <a:pPr algn="just"/>
            <a:endParaRPr lang="en-US" sz="2000" dirty="0">
              <a:solidFill>
                <a:srgbClr val="FF0000"/>
              </a:solidFill>
            </a:endParaRPr>
          </a:p>
          <a:p>
            <a:pPr algn="just"/>
            <a:r>
              <a:rPr lang="en-US" sz="2000" b="1" dirty="0">
                <a:solidFill>
                  <a:srgbClr val="FF0000"/>
                </a:solidFill>
              </a:rPr>
              <a:t>Provided that</a:t>
            </a:r>
            <a:r>
              <a:rPr lang="en-US" sz="2000" dirty="0">
                <a:solidFill>
                  <a:srgbClr val="FF0000"/>
                </a:solidFill>
              </a:rPr>
              <a:t> the credit on capital goods shall be reduced by such percentage points as may be prescribed. [See Rule 40(1)]</a:t>
            </a:r>
            <a:endParaRPr lang="en-IN" sz="2000" dirty="0">
              <a:solidFill>
                <a:srgbClr val="FF0000"/>
              </a:solidFill>
            </a:endParaRPr>
          </a:p>
        </p:txBody>
      </p:sp>
      <p:grpSp>
        <p:nvGrpSpPr>
          <p:cNvPr id="2" name="Group 1">
            <a:extLst>
              <a:ext uri="{FF2B5EF4-FFF2-40B4-BE49-F238E27FC236}">
                <a16:creationId xmlns:a16="http://schemas.microsoft.com/office/drawing/2014/main" id="{667F6452-9860-14EE-2CC7-D663B5B3E401}"/>
              </a:ext>
            </a:extLst>
          </p:cNvPr>
          <p:cNvGrpSpPr/>
          <p:nvPr/>
        </p:nvGrpSpPr>
        <p:grpSpPr>
          <a:xfrm>
            <a:off x="1854289" y="1667950"/>
            <a:ext cx="2520000" cy="2520000"/>
            <a:chOff x="2489920" y="3339831"/>
            <a:chExt cx="2160000" cy="2160000"/>
          </a:xfrm>
        </p:grpSpPr>
        <p:sp>
          <p:nvSpPr>
            <p:cNvPr id="7" name="Shape">
              <a:extLst>
                <a:ext uri="{FF2B5EF4-FFF2-40B4-BE49-F238E27FC236}">
                  <a16:creationId xmlns:a16="http://schemas.microsoft.com/office/drawing/2014/main" id="{CAFDF8A2-B36D-DCE9-109F-186902C80743}"/>
                </a:ext>
              </a:extLst>
            </p:cNvPr>
            <p:cNvSpPr/>
            <p:nvPr/>
          </p:nvSpPr>
          <p:spPr>
            <a:xfrm rot="16200000">
              <a:off x="2489920" y="3339831"/>
              <a:ext cx="2160000" cy="216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accent5">
                <a:lumMod val="75000"/>
              </a:schemeClr>
            </a:solidFill>
            <a:ln w="12700">
              <a:miter lim="400000"/>
            </a:ln>
          </p:spPr>
          <p:txBody>
            <a:bodyPr lIns="50800" tIns="50800" rIns="50800" bIns="50800" anchor="ctr"/>
            <a:lstStyle/>
            <a:p>
              <a:pPr>
                <a:defRPr sz="3000">
                  <a:solidFill>
                    <a:srgbClr val="FFFFFF"/>
                  </a:solidFill>
                </a:defRPr>
              </a:pPr>
              <a:endParaRPr sz="4000"/>
            </a:p>
          </p:txBody>
        </p:sp>
        <p:sp>
          <p:nvSpPr>
            <p:cNvPr id="8" name="Circle">
              <a:extLst>
                <a:ext uri="{FF2B5EF4-FFF2-40B4-BE49-F238E27FC236}">
                  <a16:creationId xmlns:a16="http://schemas.microsoft.com/office/drawing/2014/main" id="{DB75E3A2-8E11-58D1-CECC-9A819BA719B3}"/>
                </a:ext>
              </a:extLst>
            </p:cNvPr>
            <p:cNvSpPr/>
            <p:nvPr/>
          </p:nvSpPr>
          <p:spPr>
            <a:xfrm rot="16200000">
              <a:off x="2734587" y="3584496"/>
              <a:ext cx="1670669" cy="1670669"/>
            </a:xfrm>
            <a:prstGeom prst="ellipse">
              <a:avLst/>
            </a:prstGeom>
            <a:solidFill>
              <a:schemeClr val="accent5">
                <a:lumMod val="40000"/>
                <a:lumOff val="60000"/>
              </a:schemeClr>
            </a:solidFill>
            <a:ln w="12700">
              <a:miter lim="400000"/>
            </a:ln>
          </p:spPr>
          <p:txBody>
            <a:bodyPr lIns="50800" tIns="50800" rIns="50800" bIns="50800" anchor="ctr"/>
            <a:lstStyle/>
            <a:p>
              <a:pPr>
                <a:defRPr sz="3000">
                  <a:solidFill>
                    <a:srgbClr val="FFFFFF"/>
                  </a:solidFill>
                </a:defRPr>
              </a:pPr>
              <a:endParaRPr sz="4000"/>
            </a:p>
          </p:txBody>
        </p:sp>
        <p:sp>
          <p:nvSpPr>
            <p:cNvPr id="9" name="TextBox 8">
              <a:extLst>
                <a:ext uri="{FF2B5EF4-FFF2-40B4-BE49-F238E27FC236}">
                  <a16:creationId xmlns:a16="http://schemas.microsoft.com/office/drawing/2014/main" id="{573B5DA8-6A9F-10BB-4F70-9405A8BBA4BD}"/>
                </a:ext>
              </a:extLst>
            </p:cNvPr>
            <p:cNvSpPr txBox="1"/>
            <p:nvPr/>
          </p:nvSpPr>
          <p:spPr>
            <a:xfrm>
              <a:off x="2821090" y="3853024"/>
              <a:ext cx="1497660" cy="1177245"/>
            </a:xfrm>
            <a:prstGeom prst="rect">
              <a:avLst/>
            </a:prstGeom>
            <a:noFill/>
          </p:spPr>
          <p:txBody>
            <a:bodyPr wrap="square" lIns="0" rIns="0" rtlCol="0" anchor="b">
              <a:spAutoFit/>
            </a:bodyPr>
            <a:lstStyle/>
            <a:p>
              <a:pPr algn="ctr"/>
              <a:r>
                <a:rPr lang="en-US" sz="3200" b="1" noProof="1"/>
                <a:t>2017-18</a:t>
              </a:r>
            </a:p>
            <a:p>
              <a:pPr algn="ctr"/>
              <a:r>
                <a:rPr lang="en-US" sz="3200" b="1" noProof="1"/>
                <a:t>To</a:t>
              </a:r>
            </a:p>
            <a:p>
              <a:pPr algn="ctr"/>
              <a:r>
                <a:rPr lang="en-US" sz="3200" b="1" noProof="1"/>
                <a:t>2022-23</a:t>
              </a:r>
            </a:p>
          </p:txBody>
        </p:sp>
      </p:grpSp>
      <p:sp>
        <p:nvSpPr>
          <p:cNvPr id="13" name="TextBox 12">
            <a:extLst>
              <a:ext uri="{FF2B5EF4-FFF2-40B4-BE49-F238E27FC236}">
                <a16:creationId xmlns:a16="http://schemas.microsoft.com/office/drawing/2014/main" id="{6072E21A-5641-3836-3A82-34CDB8568CE4}"/>
              </a:ext>
            </a:extLst>
          </p:cNvPr>
          <p:cNvSpPr txBox="1"/>
          <p:nvPr/>
        </p:nvSpPr>
        <p:spPr>
          <a:xfrm>
            <a:off x="2139734" y="4532663"/>
            <a:ext cx="1747270" cy="954107"/>
          </a:xfrm>
          <a:prstGeom prst="rect">
            <a:avLst/>
          </a:prstGeom>
          <a:noFill/>
        </p:spPr>
        <p:txBody>
          <a:bodyPr wrap="square" lIns="0" rIns="0" rtlCol="0" anchor="b">
            <a:spAutoFit/>
          </a:bodyPr>
          <a:lstStyle/>
          <a:p>
            <a:pPr algn="ctr"/>
            <a:r>
              <a:rPr lang="en-US" sz="2800" b="1" noProof="1"/>
              <a:t>No</a:t>
            </a:r>
          </a:p>
          <a:p>
            <a:pPr algn="ctr"/>
            <a:r>
              <a:rPr lang="en-US" sz="2800" b="1" noProof="1"/>
              <a:t>Change</a:t>
            </a:r>
          </a:p>
        </p:txBody>
      </p:sp>
      <p:sp>
        <p:nvSpPr>
          <p:cNvPr id="5" name="Rectangle: Rounded Corners 4">
            <a:extLst>
              <a:ext uri="{FF2B5EF4-FFF2-40B4-BE49-F238E27FC236}">
                <a16:creationId xmlns:a16="http://schemas.microsoft.com/office/drawing/2014/main" id="{43D8E5A0-78C3-1CE2-B95B-BD7C55C59400}"/>
              </a:ext>
            </a:extLst>
          </p:cNvPr>
          <p:cNvSpPr/>
          <p:nvPr/>
        </p:nvSpPr>
        <p:spPr>
          <a:xfrm>
            <a:off x="4091653" y="5634385"/>
            <a:ext cx="1814733" cy="64711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Reclaim?</a:t>
            </a:r>
            <a:endParaRPr lang="en-IN" dirty="0">
              <a:solidFill>
                <a:sysClr val="windowText" lastClr="000000"/>
              </a:solidFill>
            </a:endParaRPr>
          </a:p>
        </p:txBody>
      </p:sp>
      <p:sp>
        <p:nvSpPr>
          <p:cNvPr id="11" name="Google Shape;179;p31">
            <a:extLst>
              <a:ext uri="{FF2B5EF4-FFF2-40B4-BE49-F238E27FC236}">
                <a16:creationId xmlns:a16="http://schemas.microsoft.com/office/drawing/2014/main" id="{C6378E6C-19F1-4F2C-A481-2A42F2141433}"/>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Tree>
    <p:extLst>
      <p:ext uri="{BB962C8B-B14F-4D97-AF65-F5344CB8AC3E}">
        <p14:creationId xmlns:p14="http://schemas.microsoft.com/office/powerpoint/2010/main" val="3092595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2027584" y="1190847"/>
            <a:ext cx="7686260" cy="3019646"/>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lang="en-US" sz="4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2358887" y="1294709"/>
            <a:ext cx="7023653" cy="26921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800">
                <a:solidFill>
                  <a:schemeClr val="tx1"/>
                </a:solidFill>
                <a:latin typeface="Calibri (Body)"/>
              </a:rPr>
              <a:t>Section 38. Communication of details of inward supplies </a:t>
            </a:r>
            <a:r>
              <a:rPr lang="en-US" sz="4800" dirty="0">
                <a:solidFill>
                  <a:srgbClr val="FF0000"/>
                </a:solidFill>
                <a:latin typeface="Calibri (Body)"/>
              </a:rPr>
              <a:t>and input tax credit.</a:t>
            </a:r>
          </a:p>
        </p:txBody>
      </p:sp>
    </p:spTree>
    <p:extLst>
      <p:ext uri="{BB962C8B-B14F-4D97-AF65-F5344CB8AC3E}">
        <p14:creationId xmlns:p14="http://schemas.microsoft.com/office/powerpoint/2010/main" val="2488145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4" name="Title 1">
            <a:extLst>
              <a:ext uri="{FF2B5EF4-FFF2-40B4-BE49-F238E27FC236}">
                <a16:creationId xmlns:a16="http://schemas.microsoft.com/office/drawing/2014/main" id="{DE33427D-2C28-4491-8767-89148B0C7C4F}"/>
              </a:ext>
            </a:extLst>
          </p:cNvPr>
          <p:cNvSpPr txBox="1">
            <a:spLocks/>
          </p:cNvSpPr>
          <p:nvPr/>
        </p:nvSpPr>
        <p:spPr>
          <a:xfrm>
            <a:off x="6300971" y="673099"/>
            <a:ext cx="5199321" cy="4597401"/>
          </a:xfrm>
          <a:prstGeom prst="rect">
            <a:avLst/>
          </a:prstGeom>
          <a:solidFill>
            <a:srgbClr val="CCECFF"/>
          </a:solidFill>
          <a:ln>
            <a:solidFill>
              <a:srgbClr val="002060"/>
            </a:solidFill>
          </a:ln>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b="1">
                <a:solidFill>
                  <a:schemeClr val="bg2">
                    <a:lumMod val="10000"/>
                  </a:schemeClr>
                </a:solidFill>
              </a:rPr>
              <a:t>Sec 38 (1)</a:t>
            </a:r>
            <a:r>
              <a:rPr lang="en-US" sz="2000">
                <a:solidFill>
                  <a:schemeClr val="bg2">
                    <a:lumMod val="10000"/>
                  </a:schemeClr>
                </a:solidFill>
              </a:rPr>
              <a:t> The details of outward supplies furnished by the registered persons under sub-section (1) of section 37 and of such other supplies as may be prescribed, and an auto-generated statement containing </a:t>
            </a:r>
            <a:r>
              <a:rPr lang="en-US" sz="2000" dirty="0">
                <a:solidFill>
                  <a:srgbClr val="FF0000"/>
                </a:solidFill>
              </a:rPr>
              <a:t>the details of input tax credit shall be made available electronically to the recipients of such supplies in such form and manner, within such time, and subject to such conditions and restrictions as may be prescribed.</a:t>
            </a:r>
          </a:p>
        </p:txBody>
      </p:sp>
      <p:sp>
        <p:nvSpPr>
          <p:cNvPr id="3" name="Title 1">
            <a:extLst>
              <a:ext uri="{FF2B5EF4-FFF2-40B4-BE49-F238E27FC236}">
                <a16:creationId xmlns:a16="http://schemas.microsoft.com/office/drawing/2014/main" id="{7078D666-7824-A84C-F0A8-B8503F3034F3}"/>
              </a:ext>
            </a:extLst>
          </p:cNvPr>
          <p:cNvSpPr txBox="1">
            <a:spLocks/>
          </p:cNvSpPr>
          <p:nvPr/>
        </p:nvSpPr>
        <p:spPr>
          <a:xfrm>
            <a:off x="396923" y="673099"/>
            <a:ext cx="5199321" cy="4597401"/>
          </a:xfrm>
          <a:prstGeom prst="rect">
            <a:avLst/>
          </a:prstGeom>
          <a:solidFill>
            <a:srgbClr val="CCECFF"/>
          </a:solidFill>
          <a:ln>
            <a:solidFill>
              <a:srgbClr val="002060"/>
            </a:solidFill>
          </a:ln>
        </p:spPr>
        <p:txBody>
          <a:bodyPr vert="horz" lIns="121920" tIns="60960" rIns="121920" bIns="6096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b="1">
                <a:solidFill>
                  <a:schemeClr val="bg2">
                    <a:lumMod val="10000"/>
                  </a:schemeClr>
                </a:solidFill>
              </a:rPr>
              <a:t>Sec 38 (1)</a:t>
            </a:r>
            <a:r>
              <a:rPr lang="en-US" sz="2000">
                <a:solidFill>
                  <a:schemeClr val="bg2">
                    <a:lumMod val="10000"/>
                  </a:schemeClr>
                </a:solidFill>
              </a:rPr>
              <a:t> Every registered person, other than an Input Service Distributor or a non-resident taxable person or a person paying tax under the provisions of section 10 or section 51 or section 52, </a:t>
            </a:r>
            <a:r>
              <a:rPr lang="en-US" sz="2000" dirty="0">
                <a:solidFill>
                  <a:srgbClr val="FF0000"/>
                </a:solidFill>
              </a:rPr>
              <a:t>shall verify, validate, modify or delete,</a:t>
            </a:r>
            <a:r>
              <a:rPr lang="en-US" sz="2000">
                <a:solidFill>
                  <a:schemeClr val="bg2">
                    <a:lumMod val="10000"/>
                  </a:schemeClr>
                </a:solidFill>
              </a:rPr>
              <a:t> if required, the details relating to outward supplies and credit or debit notes communicated under sub-section (1) of section 37 to prepare the details of his inward supplies and credit or debit notes and may include therein, the details of inward supplies and credit or debit notes received by him in respect of such supplies that have not been declared by the supplier under sub-section (1) of section 37.</a:t>
            </a:r>
          </a:p>
        </p:txBody>
      </p:sp>
      <p:sp>
        <p:nvSpPr>
          <p:cNvPr id="5" name="Google Shape;548;p56">
            <a:extLst>
              <a:ext uri="{FF2B5EF4-FFF2-40B4-BE49-F238E27FC236}">
                <a16:creationId xmlns:a16="http://schemas.microsoft.com/office/drawing/2014/main" id="{C96678A4-9E81-20FA-A933-E521D9414A2F}"/>
              </a:ext>
            </a:extLst>
          </p:cNvPr>
          <p:cNvSpPr/>
          <p:nvPr/>
        </p:nvSpPr>
        <p:spPr>
          <a:xfrm>
            <a:off x="1796901" y="5715295"/>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Before 01.10.2022</a:t>
            </a:r>
          </a:p>
        </p:txBody>
      </p:sp>
      <p:sp>
        <p:nvSpPr>
          <p:cNvPr id="6" name="Google Shape;548;p56">
            <a:extLst>
              <a:ext uri="{FF2B5EF4-FFF2-40B4-BE49-F238E27FC236}">
                <a16:creationId xmlns:a16="http://schemas.microsoft.com/office/drawing/2014/main" id="{EBC50424-D68F-7BEE-F84D-BF646A5EE74E}"/>
              </a:ext>
            </a:extLst>
          </p:cNvPr>
          <p:cNvSpPr/>
          <p:nvPr/>
        </p:nvSpPr>
        <p:spPr>
          <a:xfrm>
            <a:off x="7212428" y="5750732"/>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After 01.10.2022</a:t>
            </a:r>
          </a:p>
        </p:txBody>
      </p:sp>
      <p:sp>
        <p:nvSpPr>
          <p:cNvPr id="7" name="Google Shape;179;p31">
            <a:extLst>
              <a:ext uri="{FF2B5EF4-FFF2-40B4-BE49-F238E27FC236}">
                <a16:creationId xmlns:a16="http://schemas.microsoft.com/office/drawing/2014/main" id="{9BC2DD0D-71F7-4B9B-AA23-D83DF5E074E1}"/>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Tree>
    <p:extLst>
      <p:ext uri="{BB962C8B-B14F-4D97-AF65-F5344CB8AC3E}">
        <p14:creationId xmlns:p14="http://schemas.microsoft.com/office/powerpoint/2010/main" val="23619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4" name="Title 1">
            <a:extLst>
              <a:ext uri="{FF2B5EF4-FFF2-40B4-BE49-F238E27FC236}">
                <a16:creationId xmlns:a16="http://schemas.microsoft.com/office/drawing/2014/main" id="{DE33427D-2C28-4491-8767-89148B0C7C4F}"/>
              </a:ext>
            </a:extLst>
          </p:cNvPr>
          <p:cNvSpPr txBox="1">
            <a:spLocks/>
          </p:cNvSpPr>
          <p:nvPr/>
        </p:nvSpPr>
        <p:spPr>
          <a:xfrm>
            <a:off x="1138853" y="1162754"/>
            <a:ext cx="9643357" cy="3962401"/>
          </a:xfrm>
          <a:prstGeom prst="rect">
            <a:avLst/>
          </a:prstGeom>
          <a:solidFill>
            <a:srgbClr val="CCECFF"/>
          </a:solidFill>
          <a:ln>
            <a:solidFill>
              <a:srgbClr val="002060"/>
            </a:solidFill>
          </a:ln>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000" b="1" dirty="0">
                <a:solidFill>
                  <a:schemeClr val="bg2">
                    <a:lumMod val="10000"/>
                  </a:schemeClr>
                </a:solidFill>
              </a:rPr>
              <a:t>Sec 38 (2)</a:t>
            </a:r>
            <a:r>
              <a:rPr lang="en-US" sz="2000" dirty="0">
                <a:solidFill>
                  <a:schemeClr val="bg2">
                    <a:lumMod val="10000"/>
                  </a:schemeClr>
                </a:solidFill>
              </a:rPr>
              <a:t> The auto-generated statement under sub-section (1) shall consist of—</a:t>
            </a:r>
          </a:p>
          <a:p>
            <a:pPr algn="just"/>
            <a:endParaRPr lang="en-US" sz="2000" dirty="0">
              <a:solidFill>
                <a:schemeClr val="bg2">
                  <a:lumMod val="10000"/>
                </a:schemeClr>
              </a:solidFill>
            </a:endParaRPr>
          </a:p>
          <a:p>
            <a:pPr algn="just"/>
            <a:r>
              <a:rPr lang="en-US" sz="2000" dirty="0">
                <a:solidFill>
                  <a:schemeClr val="bg2">
                    <a:lumMod val="10000"/>
                  </a:schemeClr>
                </a:solidFill>
              </a:rPr>
              <a:t>(a) details of inward supplies in respect of which credit of input tax may be available to the recipient; and </a:t>
            </a:r>
          </a:p>
          <a:p>
            <a:pPr algn="just"/>
            <a:endParaRPr lang="en-US" sz="2000" dirty="0">
              <a:solidFill>
                <a:schemeClr val="bg2">
                  <a:lumMod val="10000"/>
                </a:schemeClr>
              </a:solidFill>
            </a:endParaRPr>
          </a:p>
          <a:p>
            <a:pPr algn="just"/>
            <a:r>
              <a:rPr lang="en-US" sz="2000" b="1" dirty="0">
                <a:solidFill>
                  <a:schemeClr val="bg2">
                    <a:lumMod val="10000"/>
                  </a:schemeClr>
                </a:solidFill>
              </a:rPr>
              <a:t>(b) details of supplies in respect of which such credit </a:t>
            </a:r>
            <a:r>
              <a:rPr lang="en-US" sz="2000" b="1" dirty="0">
                <a:solidFill>
                  <a:srgbClr val="FF0000"/>
                </a:solidFill>
              </a:rPr>
              <a:t>cannot be</a:t>
            </a:r>
            <a:r>
              <a:rPr lang="en-US" sz="2000" b="1" dirty="0">
                <a:solidFill>
                  <a:schemeClr val="bg2">
                    <a:lumMod val="10000"/>
                  </a:schemeClr>
                </a:solidFill>
              </a:rPr>
              <a:t> availed, whether wholly or partly, by the recipient, on account of the details of the said supplies being furnished under sub-section (1) of section 37,–</a:t>
            </a:r>
          </a:p>
          <a:p>
            <a:pPr algn="just"/>
            <a:endParaRPr lang="en-US" sz="2400" b="1" dirty="0">
              <a:solidFill>
                <a:schemeClr val="bg2">
                  <a:lumMod val="10000"/>
                </a:schemeClr>
              </a:solidFill>
            </a:endParaRPr>
          </a:p>
          <a:p>
            <a:pPr algn="just"/>
            <a:r>
              <a:rPr lang="en-US" sz="2400" b="1" dirty="0">
                <a:solidFill>
                  <a:schemeClr val="bg2">
                    <a:lumMod val="10000"/>
                  </a:schemeClr>
                </a:solidFill>
              </a:rPr>
              <a:t>(i) by any registered person within such period of taking registration as may be prescribed; or</a:t>
            </a:r>
          </a:p>
          <a:p>
            <a:pPr algn="just"/>
            <a:endParaRPr lang="en-US" sz="2400" dirty="0">
              <a:solidFill>
                <a:schemeClr val="bg2">
                  <a:lumMod val="10000"/>
                </a:schemeClr>
              </a:solidFill>
            </a:endParaRPr>
          </a:p>
        </p:txBody>
      </p:sp>
      <p:sp>
        <p:nvSpPr>
          <p:cNvPr id="6" name="Google Shape;179;p31">
            <a:extLst>
              <a:ext uri="{FF2B5EF4-FFF2-40B4-BE49-F238E27FC236}">
                <a16:creationId xmlns:a16="http://schemas.microsoft.com/office/drawing/2014/main" id="{DF5D13DD-3E85-4162-BA76-D4C58AB18328}"/>
              </a:ext>
            </a:extLst>
          </p:cNvPr>
          <p:cNvSpPr/>
          <p:nvPr/>
        </p:nvSpPr>
        <p:spPr>
          <a:xfrm>
            <a:off x="11420394" y="164388"/>
            <a:ext cx="412800" cy="412800"/>
          </a:xfrm>
          <a:prstGeom prst="ellipse">
            <a:avLst/>
          </a:prstGeom>
          <a:solidFill>
            <a:srgbClr val="FF000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S</a:t>
            </a:r>
            <a:endParaRPr b="1" dirty="0"/>
          </a:p>
        </p:txBody>
      </p:sp>
      <p:sp>
        <p:nvSpPr>
          <p:cNvPr id="2" name="Google Shape;548;p56">
            <a:extLst>
              <a:ext uri="{FF2B5EF4-FFF2-40B4-BE49-F238E27FC236}">
                <a16:creationId xmlns:a16="http://schemas.microsoft.com/office/drawing/2014/main" id="{EA5CDA77-32FB-A0BC-DFE7-3B4D836E2CCD}"/>
              </a:ext>
            </a:extLst>
          </p:cNvPr>
          <p:cNvSpPr/>
          <p:nvPr/>
        </p:nvSpPr>
        <p:spPr>
          <a:xfrm>
            <a:off x="4140044" y="5759876"/>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After 01.10.2022</a:t>
            </a:r>
          </a:p>
        </p:txBody>
      </p:sp>
    </p:spTree>
    <p:extLst>
      <p:ext uri="{BB962C8B-B14F-4D97-AF65-F5344CB8AC3E}">
        <p14:creationId xmlns:p14="http://schemas.microsoft.com/office/powerpoint/2010/main" val="1101831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4" name="Title 1">
            <a:extLst>
              <a:ext uri="{FF2B5EF4-FFF2-40B4-BE49-F238E27FC236}">
                <a16:creationId xmlns:a16="http://schemas.microsoft.com/office/drawing/2014/main" id="{DE33427D-2C28-4491-8767-89148B0C7C4F}"/>
              </a:ext>
            </a:extLst>
          </p:cNvPr>
          <p:cNvSpPr txBox="1">
            <a:spLocks/>
          </p:cNvSpPr>
          <p:nvPr/>
        </p:nvSpPr>
        <p:spPr>
          <a:xfrm>
            <a:off x="829993" y="577188"/>
            <a:ext cx="10018629" cy="2192873"/>
          </a:xfrm>
          <a:prstGeom prst="rect">
            <a:avLst/>
          </a:prstGeom>
          <a:solidFill>
            <a:srgbClr val="CCECFF"/>
          </a:solidFill>
          <a:ln>
            <a:solidFill>
              <a:srgbClr val="002060"/>
            </a:solidFill>
          </a:ln>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a:solidFill>
                  <a:schemeClr val="bg2">
                    <a:lumMod val="10000"/>
                  </a:schemeClr>
                </a:solidFill>
              </a:rPr>
              <a:t>Sec 38 (2)</a:t>
            </a:r>
            <a:endParaRPr lang="en-US" sz="2800" b="1" dirty="0">
              <a:solidFill>
                <a:schemeClr val="bg2">
                  <a:lumMod val="10000"/>
                </a:schemeClr>
              </a:solidFill>
            </a:endParaRPr>
          </a:p>
          <a:p>
            <a:pPr algn="just"/>
            <a:r>
              <a:rPr lang="en-US" sz="2800" b="1" dirty="0">
                <a:solidFill>
                  <a:schemeClr val="bg2">
                    <a:lumMod val="10000"/>
                  </a:schemeClr>
                </a:solidFill>
              </a:rPr>
              <a:t>(ii) by any registered person, who has defaulted in payment of tax and where such default has continued for such period as may be prescribed; or</a:t>
            </a:r>
          </a:p>
        </p:txBody>
      </p:sp>
      <p:sp>
        <p:nvSpPr>
          <p:cNvPr id="5" name="Google Shape;179;p31">
            <a:extLst>
              <a:ext uri="{FF2B5EF4-FFF2-40B4-BE49-F238E27FC236}">
                <a16:creationId xmlns:a16="http://schemas.microsoft.com/office/drawing/2014/main" id="{6A938129-687A-4784-93CE-C9740C0E44FD}"/>
              </a:ext>
            </a:extLst>
          </p:cNvPr>
          <p:cNvSpPr/>
          <p:nvPr/>
        </p:nvSpPr>
        <p:spPr>
          <a:xfrm>
            <a:off x="11420394" y="164388"/>
            <a:ext cx="412800" cy="412800"/>
          </a:xfrm>
          <a:prstGeom prst="ellipse">
            <a:avLst/>
          </a:prstGeom>
          <a:solidFill>
            <a:srgbClr val="FF000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S</a:t>
            </a:r>
            <a:endParaRPr b="1" dirty="0"/>
          </a:p>
        </p:txBody>
      </p:sp>
      <p:sp>
        <p:nvSpPr>
          <p:cNvPr id="2" name="Google Shape;548;p56">
            <a:extLst>
              <a:ext uri="{FF2B5EF4-FFF2-40B4-BE49-F238E27FC236}">
                <a16:creationId xmlns:a16="http://schemas.microsoft.com/office/drawing/2014/main" id="{C0DF5C33-17ED-6B91-F5CF-63E1E5A2B8AE}"/>
              </a:ext>
            </a:extLst>
          </p:cNvPr>
          <p:cNvSpPr/>
          <p:nvPr/>
        </p:nvSpPr>
        <p:spPr>
          <a:xfrm>
            <a:off x="4505804" y="5750732"/>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After 01.10.2022</a:t>
            </a:r>
          </a:p>
        </p:txBody>
      </p:sp>
    </p:spTree>
    <p:extLst>
      <p:ext uri="{BB962C8B-B14F-4D97-AF65-F5344CB8AC3E}">
        <p14:creationId xmlns:p14="http://schemas.microsoft.com/office/powerpoint/2010/main" val="4274575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4" name="Title 1">
            <a:extLst>
              <a:ext uri="{FF2B5EF4-FFF2-40B4-BE49-F238E27FC236}">
                <a16:creationId xmlns:a16="http://schemas.microsoft.com/office/drawing/2014/main" id="{DE33427D-2C28-4491-8767-89148B0C7C4F}"/>
              </a:ext>
            </a:extLst>
          </p:cNvPr>
          <p:cNvSpPr txBox="1">
            <a:spLocks/>
          </p:cNvSpPr>
          <p:nvPr/>
        </p:nvSpPr>
        <p:spPr>
          <a:xfrm>
            <a:off x="1274321" y="316788"/>
            <a:ext cx="9643357" cy="2604603"/>
          </a:xfrm>
          <a:prstGeom prst="rect">
            <a:avLst/>
          </a:prstGeom>
          <a:solidFill>
            <a:srgbClr val="CCECFF"/>
          </a:solidFill>
          <a:ln>
            <a:solidFill>
              <a:srgbClr val="002060"/>
            </a:solidFill>
          </a:ln>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1800" b="1" dirty="0">
                <a:solidFill>
                  <a:schemeClr val="bg2">
                    <a:lumMod val="10000"/>
                  </a:schemeClr>
                </a:solidFill>
              </a:rPr>
              <a:t>Sec 38 (2)</a:t>
            </a:r>
          </a:p>
          <a:p>
            <a:pPr algn="just"/>
            <a:endParaRPr lang="en-US" sz="1800" dirty="0">
              <a:solidFill>
                <a:schemeClr val="bg2">
                  <a:lumMod val="10000"/>
                </a:schemeClr>
              </a:solidFill>
            </a:endParaRPr>
          </a:p>
          <a:p>
            <a:pPr algn="just"/>
            <a:r>
              <a:rPr lang="en-US" sz="2800" dirty="0">
                <a:solidFill>
                  <a:schemeClr val="bg2">
                    <a:lumMod val="10000"/>
                  </a:schemeClr>
                </a:solidFill>
              </a:rPr>
              <a:t>(iii) by any registered person, the output tax payable by whom in accordance with the statement of outward supplies furnished by him under the said sub-section during such period, as may be prescribed, exceeds the output tax paid by him during the said period by such limit as may be prescribed; or</a:t>
            </a:r>
          </a:p>
        </p:txBody>
      </p:sp>
      <p:sp>
        <p:nvSpPr>
          <p:cNvPr id="5" name="Google Shape;179;p31">
            <a:extLst>
              <a:ext uri="{FF2B5EF4-FFF2-40B4-BE49-F238E27FC236}">
                <a16:creationId xmlns:a16="http://schemas.microsoft.com/office/drawing/2014/main" id="{9146B271-FC8E-4D17-BC4F-77BE296E1D18}"/>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
        <p:nvSpPr>
          <p:cNvPr id="2" name="Google Shape;548;p56">
            <a:extLst>
              <a:ext uri="{FF2B5EF4-FFF2-40B4-BE49-F238E27FC236}">
                <a16:creationId xmlns:a16="http://schemas.microsoft.com/office/drawing/2014/main" id="{E5F8C313-31C3-0E8D-CDC6-CCC20F5789FA}"/>
              </a:ext>
            </a:extLst>
          </p:cNvPr>
          <p:cNvSpPr/>
          <p:nvPr/>
        </p:nvSpPr>
        <p:spPr>
          <a:xfrm>
            <a:off x="4505804" y="5750732"/>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After 01.10.2022</a:t>
            </a:r>
          </a:p>
        </p:txBody>
      </p:sp>
    </p:spTree>
    <p:extLst>
      <p:ext uri="{BB962C8B-B14F-4D97-AF65-F5344CB8AC3E}">
        <p14:creationId xmlns:p14="http://schemas.microsoft.com/office/powerpoint/2010/main" val="904442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4" name="Title 1">
            <a:extLst>
              <a:ext uri="{FF2B5EF4-FFF2-40B4-BE49-F238E27FC236}">
                <a16:creationId xmlns:a16="http://schemas.microsoft.com/office/drawing/2014/main" id="{DE33427D-2C28-4491-8767-89148B0C7C4F}"/>
              </a:ext>
            </a:extLst>
          </p:cNvPr>
          <p:cNvSpPr txBox="1">
            <a:spLocks/>
          </p:cNvSpPr>
          <p:nvPr/>
        </p:nvSpPr>
        <p:spPr>
          <a:xfrm>
            <a:off x="1153550" y="711845"/>
            <a:ext cx="9643357" cy="2211977"/>
          </a:xfrm>
          <a:prstGeom prst="rect">
            <a:avLst/>
          </a:prstGeom>
          <a:solidFill>
            <a:srgbClr val="CCECFF"/>
          </a:solidFill>
          <a:ln>
            <a:solidFill>
              <a:srgbClr val="002060"/>
            </a:solidFill>
          </a:ln>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a:solidFill>
                  <a:schemeClr val="bg2">
                    <a:lumMod val="10000"/>
                  </a:schemeClr>
                </a:solidFill>
              </a:rPr>
              <a:t>Sec 38 (2)</a:t>
            </a:r>
            <a:endParaRPr lang="en-US" sz="2400" dirty="0">
              <a:solidFill>
                <a:schemeClr val="bg2">
                  <a:lumMod val="10000"/>
                </a:schemeClr>
              </a:solidFill>
            </a:endParaRPr>
          </a:p>
          <a:p>
            <a:pPr algn="just"/>
            <a:r>
              <a:rPr lang="en-US" sz="2800" dirty="0">
                <a:solidFill>
                  <a:schemeClr val="bg2">
                    <a:lumMod val="10000"/>
                  </a:schemeClr>
                </a:solidFill>
              </a:rPr>
              <a:t>(iv) by any registered person who, during such period as may be prescribed, has availed credit of input tax of an amount that exceeds the credit that can be availed by him in accordance with clause (a), by such limit as may be prescribed; or</a:t>
            </a:r>
          </a:p>
        </p:txBody>
      </p:sp>
      <p:sp>
        <p:nvSpPr>
          <p:cNvPr id="3" name="Google Shape;179;p31">
            <a:extLst>
              <a:ext uri="{FF2B5EF4-FFF2-40B4-BE49-F238E27FC236}">
                <a16:creationId xmlns:a16="http://schemas.microsoft.com/office/drawing/2014/main" id="{C614621E-958B-4D11-9548-CC71031A05FF}"/>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
        <p:nvSpPr>
          <p:cNvPr id="2" name="Google Shape;548;p56">
            <a:extLst>
              <a:ext uri="{FF2B5EF4-FFF2-40B4-BE49-F238E27FC236}">
                <a16:creationId xmlns:a16="http://schemas.microsoft.com/office/drawing/2014/main" id="{726B738C-DDFB-A7A1-BC0A-2A1160EBBD12}"/>
              </a:ext>
            </a:extLst>
          </p:cNvPr>
          <p:cNvSpPr/>
          <p:nvPr/>
        </p:nvSpPr>
        <p:spPr>
          <a:xfrm>
            <a:off x="4505804" y="5750732"/>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After 01.10.2022</a:t>
            </a:r>
          </a:p>
        </p:txBody>
      </p:sp>
    </p:spTree>
    <p:extLst>
      <p:ext uri="{BB962C8B-B14F-4D97-AF65-F5344CB8AC3E}">
        <p14:creationId xmlns:p14="http://schemas.microsoft.com/office/powerpoint/2010/main" val="3172743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1920339" cy="2894124"/>
          </a:xfrm>
          <a:prstGeom prst="rect">
            <a:avLst/>
          </a:prstGeom>
          <a:solidFill>
            <a:srgbClr val="67436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3515821"/>
            <a:ext cx="1920338"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5" name="Content Placeholder 4" descr="Diagram&#10;&#10;Description automatically generated">
            <a:extLst>
              <a:ext uri="{FF2B5EF4-FFF2-40B4-BE49-F238E27FC236}">
                <a16:creationId xmlns:a16="http://schemas.microsoft.com/office/drawing/2014/main" id="{7BCB369B-1B5C-4D8C-E894-D2578DAEC59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610"/>
          <a:stretch/>
        </p:blipFill>
        <p:spPr>
          <a:xfrm>
            <a:off x="2551176" y="448056"/>
            <a:ext cx="9180576" cy="5952744"/>
          </a:xfrm>
          <a:prstGeom prst="rect">
            <a:avLst/>
          </a:prstGeom>
        </p:spPr>
      </p:pic>
    </p:spTree>
    <p:extLst>
      <p:ext uri="{BB962C8B-B14F-4D97-AF65-F5344CB8AC3E}">
        <p14:creationId xmlns:p14="http://schemas.microsoft.com/office/powerpoint/2010/main" val="366641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4" name="Title 1">
            <a:extLst>
              <a:ext uri="{FF2B5EF4-FFF2-40B4-BE49-F238E27FC236}">
                <a16:creationId xmlns:a16="http://schemas.microsoft.com/office/drawing/2014/main" id="{DE33427D-2C28-4491-8767-89148B0C7C4F}"/>
              </a:ext>
            </a:extLst>
          </p:cNvPr>
          <p:cNvSpPr txBox="1">
            <a:spLocks/>
          </p:cNvSpPr>
          <p:nvPr/>
        </p:nvSpPr>
        <p:spPr>
          <a:xfrm>
            <a:off x="972928" y="632177"/>
            <a:ext cx="9643357" cy="2653037"/>
          </a:xfrm>
          <a:prstGeom prst="rect">
            <a:avLst/>
          </a:prstGeom>
          <a:solidFill>
            <a:srgbClr val="CCECFF"/>
          </a:solidFill>
          <a:ln>
            <a:solidFill>
              <a:srgbClr val="002060"/>
            </a:solidFill>
          </a:ln>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b="1" dirty="0">
                <a:solidFill>
                  <a:schemeClr val="bg2">
                    <a:lumMod val="10000"/>
                  </a:schemeClr>
                </a:solidFill>
              </a:rPr>
              <a:t>Sec 38 (2)</a:t>
            </a:r>
            <a:endParaRPr lang="en-US" sz="2400" dirty="0">
              <a:solidFill>
                <a:schemeClr val="bg2">
                  <a:lumMod val="10000"/>
                </a:schemeClr>
              </a:solidFill>
            </a:endParaRPr>
          </a:p>
          <a:p>
            <a:pPr algn="just"/>
            <a:r>
              <a:rPr lang="en-US" sz="2800" dirty="0">
                <a:solidFill>
                  <a:schemeClr val="bg2">
                    <a:lumMod val="10000"/>
                  </a:schemeClr>
                </a:solidFill>
              </a:rPr>
              <a:t>(v) by any registered person, who has defaulted in discharging his tax liability in accordance with the provisions of sub-section (12) of section 49 subject to such conditions and restrictions as may be prescribed; or</a:t>
            </a:r>
          </a:p>
        </p:txBody>
      </p:sp>
      <p:sp>
        <p:nvSpPr>
          <p:cNvPr id="3" name="Google Shape;179;p31">
            <a:extLst>
              <a:ext uri="{FF2B5EF4-FFF2-40B4-BE49-F238E27FC236}">
                <a16:creationId xmlns:a16="http://schemas.microsoft.com/office/drawing/2014/main" id="{9A852AD7-2539-4F51-9AF6-326CAD0F7F38}"/>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
        <p:nvSpPr>
          <p:cNvPr id="2" name="Google Shape;548;p56">
            <a:extLst>
              <a:ext uri="{FF2B5EF4-FFF2-40B4-BE49-F238E27FC236}">
                <a16:creationId xmlns:a16="http://schemas.microsoft.com/office/drawing/2014/main" id="{AAB85A4C-5084-5DCB-679D-E48878F40202}"/>
              </a:ext>
            </a:extLst>
          </p:cNvPr>
          <p:cNvSpPr/>
          <p:nvPr/>
        </p:nvSpPr>
        <p:spPr>
          <a:xfrm>
            <a:off x="4505804" y="5750732"/>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After 01.10.2022</a:t>
            </a:r>
          </a:p>
        </p:txBody>
      </p:sp>
    </p:spTree>
    <p:extLst>
      <p:ext uri="{BB962C8B-B14F-4D97-AF65-F5344CB8AC3E}">
        <p14:creationId xmlns:p14="http://schemas.microsoft.com/office/powerpoint/2010/main" val="976884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4" name="Title 1">
            <a:extLst>
              <a:ext uri="{FF2B5EF4-FFF2-40B4-BE49-F238E27FC236}">
                <a16:creationId xmlns:a16="http://schemas.microsoft.com/office/drawing/2014/main" id="{DE33427D-2C28-4491-8767-89148B0C7C4F}"/>
              </a:ext>
            </a:extLst>
          </p:cNvPr>
          <p:cNvSpPr txBox="1">
            <a:spLocks/>
          </p:cNvSpPr>
          <p:nvPr/>
        </p:nvSpPr>
        <p:spPr>
          <a:xfrm>
            <a:off x="1130972" y="948913"/>
            <a:ext cx="9643357" cy="1433044"/>
          </a:xfrm>
          <a:prstGeom prst="rect">
            <a:avLst/>
          </a:prstGeom>
          <a:solidFill>
            <a:srgbClr val="CCECFF"/>
          </a:solidFill>
          <a:ln>
            <a:solidFill>
              <a:srgbClr val="002060"/>
            </a:solidFill>
          </a:ln>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b="1" dirty="0">
                <a:solidFill>
                  <a:schemeClr val="bg2">
                    <a:lumMod val="10000"/>
                  </a:schemeClr>
                </a:solidFill>
              </a:rPr>
              <a:t>Sec 38 (2)</a:t>
            </a:r>
            <a:endParaRPr lang="en-US" sz="3200" dirty="0">
              <a:solidFill>
                <a:schemeClr val="bg2">
                  <a:lumMod val="10000"/>
                </a:schemeClr>
              </a:solidFill>
            </a:endParaRPr>
          </a:p>
          <a:p>
            <a:pPr algn="just"/>
            <a:r>
              <a:rPr lang="en-US" sz="3200" dirty="0">
                <a:solidFill>
                  <a:schemeClr val="bg2">
                    <a:lumMod val="10000"/>
                  </a:schemeClr>
                </a:solidFill>
              </a:rPr>
              <a:t>(vi) by such other class of persons as may be prescribed.</a:t>
            </a:r>
          </a:p>
        </p:txBody>
      </p:sp>
      <p:sp>
        <p:nvSpPr>
          <p:cNvPr id="3" name="Google Shape;179;p31">
            <a:extLst>
              <a:ext uri="{FF2B5EF4-FFF2-40B4-BE49-F238E27FC236}">
                <a16:creationId xmlns:a16="http://schemas.microsoft.com/office/drawing/2014/main" id="{A2FEB94E-0434-416F-9A60-E6D407A4584B}"/>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
        <p:nvSpPr>
          <p:cNvPr id="2" name="Google Shape;548;p56">
            <a:extLst>
              <a:ext uri="{FF2B5EF4-FFF2-40B4-BE49-F238E27FC236}">
                <a16:creationId xmlns:a16="http://schemas.microsoft.com/office/drawing/2014/main" id="{BA000163-C863-A07A-069F-DC9FD2E79DE4}"/>
              </a:ext>
            </a:extLst>
          </p:cNvPr>
          <p:cNvSpPr/>
          <p:nvPr/>
        </p:nvSpPr>
        <p:spPr>
          <a:xfrm>
            <a:off x="4505804" y="5750732"/>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After 01.10.2022</a:t>
            </a:r>
          </a:p>
        </p:txBody>
      </p:sp>
    </p:spTree>
    <p:extLst>
      <p:ext uri="{BB962C8B-B14F-4D97-AF65-F5344CB8AC3E}">
        <p14:creationId xmlns:p14="http://schemas.microsoft.com/office/powerpoint/2010/main" val="2449611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9" name="SHape!!!">
            <a:extLst>
              <a:ext uri="{FF2B5EF4-FFF2-40B4-BE49-F238E27FC236}">
                <a16:creationId xmlns:a16="http://schemas.microsoft.com/office/drawing/2014/main" id="{8F797F7A-1AE2-93A8-F62F-7B45554CB2EF}"/>
              </a:ext>
            </a:extLst>
          </p:cNvPr>
          <p:cNvSpPr txBox="1">
            <a:spLocks/>
          </p:cNvSpPr>
          <p:nvPr/>
        </p:nvSpPr>
        <p:spPr>
          <a:xfrm>
            <a:off x="1266687" y="736601"/>
            <a:ext cx="8956813" cy="287344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gn="just"/>
            <a:r>
              <a:rPr lang="en-US" sz="1800" b="1" kern="1200">
                <a:solidFill>
                  <a:srgbClr val="181717"/>
                </a:solidFill>
                <a:effectLst/>
                <a:latin typeface="Calibri" panose="020F0502020204030204" pitchFamily="34" charset="0"/>
                <a:ea typeface="+mn-ea"/>
                <a:cs typeface="+mn-cs"/>
              </a:rPr>
              <a:t>Sec 38 </a:t>
            </a:r>
            <a:r>
              <a:rPr lang="en-US" sz="2000">
                <a:solidFill>
                  <a:schemeClr val="tx1"/>
                </a:solidFill>
                <a:latin typeface="Calibri (Body)"/>
              </a:rPr>
              <a:t>(3)</a:t>
            </a:r>
            <a:r>
              <a:rPr lang="en-US" sz="2000" b="0">
                <a:solidFill>
                  <a:schemeClr val="tx1"/>
                </a:solidFill>
                <a:latin typeface="Calibri (Body)"/>
              </a:rPr>
              <a:t> The details of supplies modified, deleted or included by the recipient and furnished under sub-section (2) shall be communicated to the supplier concerned in such manner and within such time as may be prescribed.</a:t>
            </a:r>
          </a:p>
          <a:p>
            <a:pPr algn="just"/>
            <a:r>
              <a:rPr lang="en-US" sz="1800" b="1" kern="1200">
                <a:solidFill>
                  <a:srgbClr val="181717"/>
                </a:solidFill>
                <a:effectLst/>
                <a:latin typeface="Calibri" panose="020F0502020204030204" pitchFamily="34" charset="0"/>
                <a:ea typeface="+mn-ea"/>
                <a:cs typeface="+mn-cs"/>
              </a:rPr>
              <a:t>Sec 38 </a:t>
            </a:r>
            <a:r>
              <a:rPr lang="en-US" sz="2000">
                <a:solidFill>
                  <a:schemeClr val="tx1"/>
                </a:solidFill>
                <a:latin typeface="Calibri (Body)"/>
              </a:rPr>
              <a:t>(4)</a:t>
            </a:r>
            <a:r>
              <a:rPr lang="en-US" sz="2000" b="0">
                <a:solidFill>
                  <a:schemeClr val="tx1"/>
                </a:solidFill>
                <a:latin typeface="Calibri (Body)"/>
              </a:rPr>
              <a:t> The details of supplies modified, deleted or included by the recipient in the return furnished under sub-section (2) or sub-section (4) of section 39 shall be communicated to the supplier concerned in such manner and within such time as may be prescribed.</a:t>
            </a:r>
          </a:p>
          <a:p>
            <a:pPr algn="just"/>
            <a:endParaRPr lang="en-US" sz="2000" b="0">
              <a:solidFill>
                <a:schemeClr val="tx1"/>
              </a:solidFill>
              <a:latin typeface="Calibri (Body)"/>
            </a:endParaRPr>
          </a:p>
        </p:txBody>
      </p:sp>
      <p:sp>
        <p:nvSpPr>
          <p:cNvPr id="4" name="Google Shape;548;p56">
            <a:extLst>
              <a:ext uri="{FF2B5EF4-FFF2-40B4-BE49-F238E27FC236}">
                <a16:creationId xmlns:a16="http://schemas.microsoft.com/office/drawing/2014/main" id="{BD584004-F8A8-C8C8-D38E-9859824A6621}"/>
              </a:ext>
            </a:extLst>
          </p:cNvPr>
          <p:cNvSpPr/>
          <p:nvPr/>
        </p:nvSpPr>
        <p:spPr>
          <a:xfrm>
            <a:off x="4224358" y="5517597"/>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dirty="0">
                <a:solidFill>
                  <a:srgbClr val="FF0000"/>
                </a:solidFill>
                <a:sym typeface="Oswald"/>
              </a:rPr>
              <a:t>Removed </a:t>
            </a:r>
            <a:r>
              <a:rPr lang="en-US" sz="2000" b="1" dirty="0" err="1">
                <a:solidFill>
                  <a:srgbClr val="FF0000"/>
                </a:solidFill>
                <a:sym typeface="Oswald"/>
              </a:rPr>
              <a:t>W.e.f</a:t>
            </a:r>
            <a:r>
              <a:rPr lang="en-US" sz="2000" b="1" dirty="0">
                <a:solidFill>
                  <a:srgbClr val="FF0000"/>
                </a:solidFill>
                <a:sym typeface="Oswald"/>
              </a:rPr>
              <a:t> 01.10.2022</a:t>
            </a:r>
          </a:p>
        </p:txBody>
      </p:sp>
      <p:sp>
        <p:nvSpPr>
          <p:cNvPr id="2" name="Google Shape;244;p33">
            <a:extLst>
              <a:ext uri="{FF2B5EF4-FFF2-40B4-BE49-F238E27FC236}">
                <a16:creationId xmlns:a16="http://schemas.microsoft.com/office/drawing/2014/main" id="{6A006831-420A-0289-A295-D8C37311CC7B}"/>
              </a:ext>
            </a:extLst>
          </p:cNvPr>
          <p:cNvSpPr/>
          <p:nvPr/>
        </p:nvSpPr>
        <p:spPr>
          <a:xfrm>
            <a:off x="485913" y="447982"/>
            <a:ext cx="11074400" cy="4489778"/>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endParaRPr lang="en-US" sz="6000"/>
          </a:p>
        </p:txBody>
      </p:sp>
      <p:sp>
        <p:nvSpPr>
          <p:cNvPr id="3" name="SHape!!!">
            <a:extLst>
              <a:ext uri="{FF2B5EF4-FFF2-40B4-BE49-F238E27FC236}">
                <a16:creationId xmlns:a16="http://schemas.microsoft.com/office/drawing/2014/main" id="{D6FCC6AC-6805-4925-389C-2B71CA4F39EB}"/>
              </a:ext>
            </a:extLst>
          </p:cNvPr>
          <p:cNvSpPr txBox="1">
            <a:spLocks/>
          </p:cNvSpPr>
          <p:nvPr/>
        </p:nvSpPr>
        <p:spPr>
          <a:xfrm>
            <a:off x="1266687" y="1340403"/>
            <a:ext cx="8956813" cy="301947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gn="just"/>
            <a:r>
              <a:rPr lang="en-US" sz="2400" b="1" kern="1200" dirty="0">
                <a:solidFill>
                  <a:srgbClr val="181717"/>
                </a:solidFill>
                <a:effectLst/>
                <a:latin typeface="Calibri" panose="020F0502020204030204" pitchFamily="34" charset="0"/>
                <a:ea typeface="+mn-ea"/>
                <a:cs typeface="+mn-cs"/>
              </a:rPr>
              <a:t>Sec 38 </a:t>
            </a:r>
            <a:r>
              <a:rPr lang="en-US" sz="2800" dirty="0">
                <a:solidFill>
                  <a:schemeClr val="tx1"/>
                </a:solidFill>
                <a:latin typeface="Calibri (Body)"/>
              </a:rPr>
              <a:t>(3)</a:t>
            </a:r>
            <a:r>
              <a:rPr lang="en-US" sz="2800" b="0" dirty="0">
                <a:solidFill>
                  <a:schemeClr val="tx1"/>
                </a:solidFill>
                <a:latin typeface="Calibri (Body)"/>
              </a:rPr>
              <a:t> The details of supplies modified, deleted or included by the recipient and furnished under sub-section (2) shall be communicated to the supplier concerned in such manner and within such time as may be prescribed.</a:t>
            </a:r>
          </a:p>
          <a:p>
            <a:pPr algn="just"/>
            <a:r>
              <a:rPr lang="en-US" sz="2400" b="1" kern="1200" dirty="0">
                <a:solidFill>
                  <a:srgbClr val="181717"/>
                </a:solidFill>
                <a:effectLst/>
                <a:latin typeface="Calibri" panose="020F0502020204030204" pitchFamily="34" charset="0"/>
                <a:ea typeface="+mn-ea"/>
                <a:cs typeface="+mn-cs"/>
              </a:rPr>
              <a:t>Sec 38 </a:t>
            </a:r>
            <a:r>
              <a:rPr lang="en-US" sz="2800" dirty="0">
                <a:solidFill>
                  <a:schemeClr val="tx1"/>
                </a:solidFill>
                <a:latin typeface="Calibri (Body)"/>
              </a:rPr>
              <a:t>(4)</a:t>
            </a:r>
            <a:r>
              <a:rPr lang="en-US" sz="2800" b="0" dirty="0">
                <a:solidFill>
                  <a:schemeClr val="tx1"/>
                </a:solidFill>
                <a:latin typeface="Calibri (Body)"/>
              </a:rPr>
              <a:t> The details of supplies modified, deleted or included by the recipient in the return furnished under sub-section (2) or sub-section (4) of section 39 shall be communicated to the supplier concerned in such manner and within such time as may be prescribed.</a:t>
            </a:r>
          </a:p>
          <a:p>
            <a:pPr algn="just"/>
            <a:endParaRPr lang="en-US" sz="2800" b="0" dirty="0">
              <a:solidFill>
                <a:schemeClr val="tx1"/>
              </a:solidFill>
              <a:latin typeface="Calibri (Body)"/>
            </a:endParaRPr>
          </a:p>
        </p:txBody>
      </p:sp>
    </p:spTree>
    <p:extLst>
      <p:ext uri="{BB962C8B-B14F-4D97-AF65-F5344CB8AC3E}">
        <p14:creationId xmlns:p14="http://schemas.microsoft.com/office/powerpoint/2010/main" val="3206434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8" name="Google Shape;244;p33">
            <a:extLst>
              <a:ext uri="{FF2B5EF4-FFF2-40B4-BE49-F238E27FC236}">
                <a16:creationId xmlns:a16="http://schemas.microsoft.com/office/drawing/2014/main" id="{D5D719B1-1390-AF04-2DB8-65594C26D247}"/>
              </a:ext>
            </a:extLst>
          </p:cNvPr>
          <p:cNvSpPr/>
          <p:nvPr/>
        </p:nvSpPr>
        <p:spPr>
          <a:xfrm>
            <a:off x="1168401" y="558801"/>
            <a:ext cx="10384183" cy="4851400"/>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endParaRPr lang="en-US" sz="4800"/>
          </a:p>
        </p:txBody>
      </p:sp>
      <p:sp>
        <p:nvSpPr>
          <p:cNvPr id="9" name="SHape!!!">
            <a:extLst>
              <a:ext uri="{FF2B5EF4-FFF2-40B4-BE49-F238E27FC236}">
                <a16:creationId xmlns:a16="http://schemas.microsoft.com/office/drawing/2014/main" id="{8F797F7A-1AE2-93A8-F62F-7B45554CB2EF}"/>
              </a:ext>
            </a:extLst>
          </p:cNvPr>
          <p:cNvSpPr txBox="1">
            <a:spLocks/>
          </p:cNvSpPr>
          <p:nvPr/>
        </p:nvSpPr>
        <p:spPr>
          <a:xfrm>
            <a:off x="2222501" y="889000"/>
            <a:ext cx="7975600" cy="417829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gn="just"/>
            <a:r>
              <a:rPr lang="en-US" sz="1800" b="1" kern="1200">
                <a:solidFill>
                  <a:srgbClr val="181717"/>
                </a:solidFill>
                <a:effectLst/>
                <a:latin typeface="Calibri" panose="020F0502020204030204" pitchFamily="34" charset="0"/>
                <a:ea typeface="+mn-ea"/>
                <a:cs typeface="+mn-cs"/>
              </a:rPr>
              <a:t>Sec 38 </a:t>
            </a:r>
            <a:r>
              <a:rPr lang="en-US" sz="2000">
                <a:solidFill>
                  <a:schemeClr val="tx1"/>
                </a:solidFill>
                <a:latin typeface="Calibri (Body)"/>
              </a:rPr>
              <a:t>(5)</a:t>
            </a:r>
            <a:r>
              <a:rPr lang="en-US" sz="2000" b="0">
                <a:solidFill>
                  <a:schemeClr val="tx1"/>
                </a:solidFill>
                <a:latin typeface="Calibri (Body)"/>
              </a:rPr>
              <a:t> Any registered person, who has furnished the details under sub-section (2) for any tax period and which have remained unmatched under section 42 or section 43, shall, upon discovery of any error or omission therein, rectify such error or omission in the tax period during which such error or omission is noticed in such manner as may be prescribed, and shall pay the tax and interest, if any, in case there is a short payment of tax on account of such error or omission, in the return to be furnished for such tax period:</a:t>
            </a:r>
          </a:p>
          <a:p>
            <a:pPr algn="just"/>
            <a:endParaRPr lang="en-US" sz="2000" b="0">
              <a:solidFill>
                <a:schemeClr val="tx1"/>
              </a:solidFill>
              <a:latin typeface="Calibri (Body)"/>
            </a:endParaRPr>
          </a:p>
          <a:p>
            <a:pPr algn="just"/>
            <a:r>
              <a:rPr lang="en-US" sz="2000" b="0">
                <a:solidFill>
                  <a:schemeClr val="tx1"/>
                </a:solidFill>
                <a:latin typeface="Calibri (Body)"/>
              </a:rPr>
              <a:t>Provided that no rectification of error or omission in respect of the details furnished under sub-section (2) shall be allowed after furnishing of the return under section 39 for the month of September following the end of the financial year to which such details pertain, or furnishing of the relevant annual return, whichever is earlier."</a:t>
            </a:r>
          </a:p>
        </p:txBody>
      </p:sp>
      <p:sp>
        <p:nvSpPr>
          <p:cNvPr id="10" name="Google Shape;548;p56">
            <a:extLst>
              <a:ext uri="{FF2B5EF4-FFF2-40B4-BE49-F238E27FC236}">
                <a16:creationId xmlns:a16="http://schemas.microsoft.com/office/drawing/2014/main" id="{3BF42E94-75EC-93D6-8B38-62D0E2A6E1B6}"/>
              </a:ext>
            </a:extLst>
          </p:cNvPr>
          <p:cNvSpPr/>
          <p:nvPr/>
        </p:nvSpPr>
        <p:spPr>
          <a:xfrm>
            <a:off x="4855984" y="5740400"/>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olidFill>
                  <a:srgbClr val="FF0000"/>
                </a:solidFill>
                <a:sym typeface="Oswald"/>
              </a:rPr>
              <a:t>Removed </a:t>
            </a:r>
            <a:r>
              <a:rPr lang="en-US" sz="2000" b="1" err="1">
                <a:solidFill>
                  <a:srgbClr val="FF0000"/>
                </a:solidFill>
                <a:sym typeface="Oswald"/>
              </a:rPr>
              <a:t>W.e.f</a:t>
            </a:r>
            <a:r>
              <a:rPr lang="en-US" sz="2000" b="1">
                <a:solidFill>
                  <a:srgbClr val="FF0000"/>
                </a:solidFill>
                <a:sym typeface="Oswald"/>
              </a:rPr>
              <a:t> 01.10.2022</a:t>
            </a:r>
          </a:p>
        </p:txBody>
      </p:sp>
    </p:spTree>
    <p:extLst>
      <p:ext uri="{BB962C8B-B14F-4D97-AF65-F5344CB8AC3E}">
        <p14:creationId xmlns:p14="http://schemas.microsoft.com/office/powerpoint/2010/main" val="3167924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1735484" y="1612900"/>
            <a:ext cx="8234016" cy="2832100"/>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lang="en-US" sz="54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2066787" y="1816563"/>
            <a:ext cx="7524189" cy="25390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5400" dirty="0">
                <a:solidFill>
                  <a:schemeClr val="tx1"/>
                </a:solidFill>
                <a:latin typeface="Calibri (Body)"/>
              </a:rPr>
              <a:t>Section 41. Availment of input tax credit.</a:t>
            </a:r>
          </a:p>
        </p:txBody>
      </p:sp>
    </p:spTree>
    <p:extLst>
      <p:ext uri="{BB962C8B-B14F-4D97-AF65-F5344CB8AC3E}">
        <p14:creationId xmlns:p14="http://schemas.microsoft.com/office/powerpoint/2010/main" val="3787104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B5E863C-B68B-A8F6-9790-32D48C1E3591}"/>
              </a:ext>
            </a:extLst>
          </p:cNvPr>
          <p:cNvGraphicFramePr/>
          <p:nvPr>
            <p:extLst>
              <p:ext uri="{D42A27DB-BD31-4B8C-83A1-F6EECF244321}">
                <p14:modId xmlns:p14="http://schemas.microsoft.com/office/powerpoint/2010/main" val="3816554650"/>
              </p:ext>
            </p:extLst>
          </p:nvPr>
        </p:nvGraphicFramePr>
        <p:xfrm>
          <a:off x="-1330156" y="-774701"/>
          <a:ext cx="14452600" cy="7400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Google Shape;548;p56">
            <a:extLst>
              <a:ext uri="{FF2B5EF4-FFF2-40B4-BE49-F238E27FC236}">
                <a16:creationId xmlns:a16="http://schemas.microsoft.com/office/drawing/2014/main" id="{52316A1D-269A-914B-224E-67782B9920C7}"/>
              </a:ext>
            </a:extLst>
          </p:cNvPr>
          <p:cNvSpPr/>
          <p:nvPr/>
        </p:nvSpPr>
        <p:spPr>
          <a:xfrm>
            <a:off x="2631092" y="5667169"/>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Before 01.10.2022</a:t>
            </a:r>
          </a:p>
        </p:txBody>
      </p:sp>
      <p:sp>
        <p:nvSpPr>
          <p:cNvPr id="9" name="Google Shape;548;p56">
            <a:extLst>
              <a:ext uri="{FF2B5EF4-FFF2-40B4-BE49-F238E27FC236}">
                <a16:creationId xmlns:a16="http://schemas.microsoft.com/office/drawing/2014/main" id="{38911235-E201-3E8D-1E3D-FB4239F6C962}"/>
              </a:ext>
            </a:extLst>
          </p:cNvPr>
          <p:cNvSpPr/>
          <p:nvPr/>
        </p:nvSpPr>
        <p:spPr>
          <a:xfrm>
            <a:off x="7260554" y="5651127"/>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After 01.10.2022</a:t>
            </a:r>
          </a:p>
        </p:txBody>
      </p:sp>
      <p:sp>
        <p:nvSpPr>
          <p:cNvPr id="5" name="Google Shape;179;p31">
            <a:extLst>
              <a:ext uri="{FF2B5EF4-FFF2-40B4-BE49-F238E27FC236}">
                <a16:creationId xmlns:a16="http://schemas.microsoft.com/office/drawing/2014/main" id="{66DA5EF8-735E-4F40-9A24-6ACFE5FC3865}"/>
              </a:ext>
            </a:extLst>
          </p:cNvPr>
          <p:cNvSpPr/>
          <p:nvPr/>
        </p:nvSpPr>
        <p:spPr>
          <a:xfrm>
            <a:off x="11572794" y="3167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Tree>
    <p:extLst>
      <p:ext uri="{BB962C8B-B14F-4D97-AF65-F5344CB8AC3E}">
        <p14:creationId xmlns:p14="http://schemas.microsoft.com/office/powerpoint/2010/main" val="3653279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EB5E863C-B68B-A8F6-9790-32D48C1E3591}"/>
              </a:ext>
            </a:extLst>
          </p:cNvPr>
          <p:cNvGraphicFramePr/>
          <p:nvPr>
            <p:extLst>
              <p:ext uri="{D42A27DB-BD31-4B8C-83A1-F6EECF244321}">
                <p14:modId xmlns:p14="http://schemas.microsoft.com/office/powerpoint/2010/main" val="365901887"/>
              </p:ext>
            </p:extLst>
          </p:nvPr>
        </p:nvGraphicFramePr>
        <p:xfrm>
          <a:off x="-1330156" y="-774701"/>
          <a:ext cx="14452600" cy="7400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Google Shape;548;p56">
            <a:extLst>
              <a:ext uri="{FF2B5EF4-FFF2-40B4-BE49-F238E27FC236}">
                <a16:creationId xmlns:a16="http://schemas.microsoft.com/office/drawing/2014/main" id="{52316A1D-269A-914B-224E-67782B9920C7}"/>
              </a:ext>
            </a:extLst>
          </p:cNvPr>
          <p:cNvSpPr/>
          <p:nvPr/>
        </p:nvSpPr>
        <p:spPr>
          <a:xfrm>
            <a:off x="2631092" y="5667169"/>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Before 01.10.2022</a:t>
            </a:r>
          </a:p>
        </p:txBody>
      </p:sp>
      <p:sp>
        <p:nvSpPr>
          <p:cNvPr id="9" name="Google Shape;548;p56">
            <a:extLst>
              <a:ext uri="{FF2B5EF4-FFF2-40B4-BE49-F238E27FC236}">
                <a16:creationId xmlns:a16="http://schemas.microsoft.com/office/drawing/2014/main" id="{38911235-E201-3E8D-1E3D-FB4239F6C962}"/>
              </a:ext>
            </a:extLst>
          </p:cNvPr>
          <p:cNvSpPr/>
          <p:nvPr/>
        </p:nvSpPr>
        <p:spPr>
          <a:xfrm>
            <a:off x="7260554" y="5651127"/>
            <a:ext cx="3009015" cy="582145"/>
          </a:xfrm>
          <a:prstGeom prst="roundRect">
            <a:avLst>
              <a:gd name="adj" fmla="val 50000"/>
            </a:avLst>
          </a:prstGeom>
          <a:solidFill>
            <a:schemeClr val="accent5">
              <a:lumMod val="20000"/>
              <a:lumOff val="80000"/>
            </a:schemeClr>
          </a:solidFill>
          <a:ln>
            <a:noFill/>
          </a:ln>
        </p:spPr>
        <p:txBody>
          <a:bodyPr spcFirstLastPara="1" wrap="square" lIns="91425" tIns="91425" rIns="91425" bIns="91425" anchor="ctr" anchorCtr="0">
            <a:noAutofit/>
          </a:bodyPr>
          <a:lstStyle/>
          <a:p>
            <a:pPr lvl="0" indent="0" algn="ctr">
              <a:spcBef>
                <a:spcPts val="0"/>
              </a:spcBef>
              <a:spcAft>
                <a:spcPts val="0"/>
              </a:spcAft>
              <a:buNone/>
            </a:pPr>
            <a:r>
              <a:rPr lang="en-US" sz="2000" b="1">
                <a:sym typeface="Oswald"/>
              </a:rPr>
              <a:t>After 01.10.2022</a:t>
            </a:r>
          </a:p>
        </p:txBody>
      </p:sp>
      <p:sp>
        <p:nvSpPr>
          <p:cNvPr id="6" name="Google Shape;179;p31">
            <a:extLst>
              <a:ext uri="{FF2B5EF4-FFF2-40B4-BE49-F238E27FC236}">
                <a16:creationId xmlns:a16="http://schemas.microsoft.com/office/drawing/2014/main" id="{BEC56DE2-7340-4C35-8C76-71F396BBCE8B}"/>
              </a:ext>
            </a:extLst>
          </p:cNvPr>
          <p:cNvSpPr/>
          <p:nvPr/>
        </p:nvSpPr>
        <p:spPr>
          <a:xfrm>
            <a:off x="11420394" y="164388"/>
            <a:ext cx="412800" cy="412800"/>
          </a:xfrm>
          <a:prstGeom prst="ellipse">
            <a:avLst/>
          </a:prstGeom>
          <a:solidFill>
            <a:srgbClr val="FF0000"/>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S</a:t>
            </a:r>
            <a:endParaRPr b="1" dirty="0"/>
          </a:p>
        </p:txBody>
      </p:sp>
    </p:spTree>
    <p:extLst>
      <p:ext uri="{BB962C8B-B14F-4D97-AF65-F5344CB8AC3E}">
        <p14:creationId xmlns:p14="http://schemas.microsoft.com/office/powerpoint/2010/main" val="10612781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2027584" y="1190847"/>
            <a:ext cx="7686260" cy="3019646"/>
          </a:xfrm>
          <a:prstGeom prst="roundRect">
            <a:avLst>
              <a:gd name="adj" fmla="val 50000"/>
            </a:avLst>
          </a:prstGeom>
          <a:solidFill>
            <a:schemeClr val="accent6">
              <a:lumMod val="40000"/>
              <a:lumOff val="60000"/>
            </a:schemeClr>
          </a:solidFill>
          <a:ln>
            <a:noFill/>
          </a:ln>
        </p:spPr>
        <p:txBody>
          <a:bodyPr spcFirstLastPara="1" wrap="square" lIns="121900" tIns="121900" rIns="121900" bIns="121900" anchor="ctr" anchorCtr="0">
            <a:noAutofit/>
          </a:bodyPr>
          <a:lstStyle/>
          <a:p>
            <a:pPr algn="ctr"/>
            <a:endParaRPr lang="en-US" sz="4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2358887" y="1294709"/>
            <a:ext cx="7023653" cy="26921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800">
                <a:solidFill>
                  <a:schemeClr val="tx1"/>
                </a:solidFill>
                <a:latin typeface="Calibri (Body)"/>
              </a:rPr>
              <a:t>Rule 36. Documentary requirements and conditions for claiming input tax credit.</a:t>
            </a:r>
          </a:p>
        </p:txBody>
      </p:sp>
    </p:spTree>
    <p:extLst>
      <p:ext uri="{BB962C8B-B14F-4D97-AF65-F5344CB8AC3E}">
        <p14:creationId xmlns:p14="http://schemas.microsoft.com/office/powerpoint/2010/main" val="743733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8" name="Google Shape;244;p33">
            <a:extLst>
              <a:ext uri="{FF2B5EF4-FFF2-40B4-BE49-F238E27FC236}">
                <a16:creationId xmlns:a16="http://schemas.microsoft.com/office/drawing/2014/main" id="{BCA57454-EBAD-9B6C-9D7D-12BC7B111ED6}"/>
              </a:ext>
            </a:extLst>
          </p:cNvPr>
          <p:cNvSpPr/>
          <p:nvPr/>
        </p:nvSpPr>
        <p:spPr>
          <a:xfrm>
            <a:off x="327660" y="182718"/>
            <a:ext cx="11536680" cy="1874681"/>
          </a:xfrm>
          <a:prstGeom prst="roundRect">
            <a:avLst>
              <a:gd name="adj" fmla="val 50000"/>
            </a:avLst>
          </a:prstGeom>
          <a:solidFill>
            <a:schemeClr val="accent6">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7" name="TextBox 6">
            <a:extLst>
              <a:ext uri="{FF2B5EF4-FFF2-40B4-BE49-F238E27FC236}">
                <a16:creationId xmlns:a16="http://schemas.microsoft.com/office/drawing/2014/main" id="{3CA1A25C-19D1-FDF1-310C-5D1F5DC38AF7}"/>
              </a:ext>
            </a:extLst>
          </p:cNvPr>
          <p:cNvSpPr txBox="1"/>
          <p:nvPr/>
        </p:nvSpPr>
        <p:spPr>
          <a:xfrm>
            <a:off x="596646" y="334596"/>
            <a:ext cx="10998708" cy="2062103"/>
          </a:xfrm>
          <a:prstGeom prst="rect">
            <a:avLst/>
          </a:prstGeom>
          <a:noFill/>
        </p:spPr>
        <p:txBody>
          <a:bodyPr wrap="square">
            <a:spAutoFit/>
          </a:bodyPr>
          <a:lstStyle/>
          <a:p>
            <a:pPr algn="just"/>
            <a:r>
              <a:rPr lang="en-IN" sz="3200" b="1"/>
              <a:t>Rule 36 (1) </a:t>
            </a:r>
            <a:r>
              <a:rPr lang="en-IN" sz="3200"/>
              <a:t>The input tax credit shall be availed by a registered person, including the Input Service Distributor, on the basis of any of the following documents, namely,-</a:t>
            </a:r>
          </a:p>
          <a:p>
            <a:pPr algn="just"/>
            <a:endParaRPr lang="en-IN" sz="3200"/>
          </a:p>
        </p:txBody>
      </p:sp>
    </p:spTree>
    <p:extLst>
      <p:ext uri="{BB962C8B-B14F-4D97-AF65-F5344CB8AC3E}">
        <p14:creationId xmlns:p14="http://schemas.microsoft.com/office/powerpoint/2010/main" val="2821180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8" name="Google Shape;244;p33">
            <a:extLst>
              <a:ext uri="{FF2B5EF4-FFF2-40B4-BE49-F238E27FC236}">
                <a16:creationId xmlns:a16="http://schemas.microsoft.com/office/drawing/2014/main" id="{BCA57454-EBAD-9B6C-9D7D-12BC7B111ED6}"/>
              </a:ext>
            </a:extLst>
          </p:cNvPr>
          <p:cNvSpPr/>
          <p:nvPr/>
        </p:nvSpPr>
        <p:spPr>
          <a:xfrm>
            <a:off x="137160" y="347472"/>
            <a:ext cx="12054840" cy="3282696"/>
          </a:xfrm>
          <a:prstGeom prst="roundRect">
            <a:avLst>
              <a:gd name="adj" fmla="val 50000"/>
            </a:avLst>
          </a:prstGeom>
          <a:solidFill>
            <a:schemeClr val="accent6">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7" name="TextBox 6">
            <a:extLst>
              <a:ext uri="{FF2B5EF4-FFF2-40B4-BE49-F238E27FC236}">
                <a16:creationId xmlns:a16="http://schemas.microsoft.com/office/drawing/2014/main" id="{3CA1A25C-19D1-FDF1-310C-5D1F5DC38AF7}"/>
              </a:ext>
            </a:extLst>
          </p:cNvPr>
          <p:cNvSpPr txBox="1"/>
          <p:nvPr/>
        </p:nvSpPr>
        <p:spPr>
          <a:xfrm>
            <a:off x="781621" y="475350"/>
            <a:ext cx="10628757" cy="3046988"/>
          </a:xfrm>
          <a:prstGeom prst="rect">
            <a:avLst/>
          </a:prstGeom>
          <a:noFill/>
        </p:spPr>
        <p:txBody>
          <a:bodyPr wrap="square">
            <a:spAutoFit/>
          </a:bodyPr>
          <a:lstStyle/>
          <a:p>
            <a:pPr algn="just"/>
            <a:r>
              <a:rPr lang="en-IN" sz="2400" b="1"/>
              <a:t>Rule 36 (1)(a)</a:t>
            </a:r>
            <a:r>
              <a:rPr lang="en-US" sz="2400" b="1"/>
              <a:t> </a:t>
            </a:r>
            <a:r>
              <a:rPr lang="en-US" sz="2400"/>
              <a:t>an invoice issued by the supplier of goods or services or both in accordance with the provisions of section 31;</a:t>
            </a:r>
          </a:p>
          <a:p>
            <a:pPr algn="just"/>
            <a:endParaRPr lang="en-US" sz="2400"/>
          </a:p>
          <a:p>
            <a:pPr algn="just"/>
            <a:r>
              <a:rPr lang="en-IN" sz="2400" b="1"/>
              <a:t>Rule 36 (1)</a:t>
            </a:r>
            <a:r>
              <a:rPr lang="en-US" sz="2400" b="1"/>
              <a:t>(b)</a:t>
            </a:r>
            <a:r>
              <a:rPr lang="en-US" sz="2400"/>
              <a:t> an invoice issued in accordance with the provisions of clause (f) of sub-section (3) of section 31, subject to the payment of tax;</a:t>
            </a:r>
          </a:p>
          <a:p>
            <a:pPr algn="just"/>
            <a:endParaRPr lang="en-US" sz="2400"/>
          </a:p>
          <a:p>
            <a:pPr algn="just"/>
            <a:r>
              <a:rPr lang="en-IN" sz="2400" b="1"/>
              <a:t>Rule 36 (1)</a:t>
            </a:r>
            <a:r>
              <a:rPr lang="en-US" sz="2400" b="1"/>
              <a:t>(c)</a:t>
            </a:r>
            <a:r>
              <a:rPr lang="en-US" sz="2400"/>
              <a:t> a debit note issued by a supplier in accordance with the provisions of section 34;</a:t>
            </a:r>
          </a:p>
        </p:txBody>
      </p:sp>
      <p:graphicFrame>
        <p:nvGraphicFramePr>
          <p:cNvPr id="3" name="Diagram 2">
            <a:extLst>
              <a:ext uri="{FF2B5EF4-FFF2-40B4-BE49-F238E27FC236}">
                <a16:creationId xmlns:a16="http://schemas.microsoft.com/office/drawing/2014/main" id="{A9A930D4-0AA3-5624-CF84-F40BDE062CFC}"/>
              </a:ext>
            </a:extLst>
          </p:cNvPr>
          <p:cNvGraphicFramePr/>
          <p:nvPr>
            <p:extLst>
              <p:ext uri="{D42A27DB-BD31-4B8C-83A1-F6EECF244321}">
                <p14:modId xmlns:p14="http://schemas.microsoft.com/office/powerpoint/2010/main" val="2383392546"/>
              </p:ext>
            </p:extLst>
          </p:nvPr>
        </p:nvGraphicFramePr>
        <p:xfrm>
          <a:off x="2057400" y="3621024"/>
          <a:ext cx="7571232" cy="359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939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AF6FEC55-A32C-4307-B2C6-EA092009C662}"/>
              </a:ext>
            </a:extLst>
          </p:cNvPr>
          <p:cNvSpPr/>
          <p:nvPr/>
        </p:nvSpPr>
        <p:spPr>
          <a:xfrm rot="17152435">
            <a:off x="6079312" y="-1031167"/>
            <a:ext cx="504725" cy="12264473"/>
          </a:xfrm>
          <a:custGeom>
            <a:avLst/>
            <a:gdLst>
              <a:gd name="connsiteX0" fmla="*/ 0 w 497149"/>
              <a:gd name="connsiteY0" fmla="*/ 12711530 h 12711530"/>
              <a:gd name="connsiteX1" fmla="*/ 248575 w 497149"/>
              <a:gd name="connsiteY1" fmla="*/ 0 h 12711530"/>
              <a:gd name="connsiteX2" fmla="*/ 497149 w 497149"/>
              <a:gd name="connsiteY2" fmla="*/ 12711530 h 12711530"/>
              <a:gd name="connsiteX3" fmla="*/ 0 w 497149"/>
              <a:gd name="connsiteY3" fmla="*/ 12711530 h 12711530"/>
              <a:gd name="connsiteX0" fmla="*/ 0 w 511346"/>
              <a:gd name="connsiteY0" fmla="*/ 12904160 h 12904160"/>
              <a:gd name="connsiteX1" fmla="*/ 262772 w 511346"/>
              <a:gd name="connsiteY1" fmla="*/ 0 h 12904160"/>
              <a:gd name="connsiteX2" fmla="*/ 511346 w 511346"/>
              <a:gd name="connsiteY2" fmla="*/ 12711530 h 12904160"/>
              <a:gd name="connsiteX3" fmla="*/ 0 w 511346"/>
              <a:gd name="connsiteY3" fmla="*/ 12904160 h 12904160"/>
              <a:gd name="connsiteX0" fmla="*/ 0 w 511346"/>
              <a:gd name="connsiteY0" fmla="*/ 12904160 h 12904160"/>
              <a:gd name="connsiteX1" fmla="*/ 19994 w 511346"/>
              <a:gd name="connsiteY1" fmla="*/ 12210210 h 12904160"/>
              <a:gd name="connsiteX2" fmla="*/ 262772 w 511346"/>
              <a:gd name="connsiteY2" fmla="*/ 0 h 12904160"/>
              <a:gd name="connsiteX3" fmla="*/ 511346 w 511346"/>
              <a:gd name="connsiteY3" fmla="*/ 12711530 h 12904160"/>
              <a:gd name="connsiteX4" fmla="*/ 0 w 511346"/>
              <a:gd name="connsiteY4" fmla="*/ 12904160 h 12904160"/>
              <a:gd name="connsiteX0" fmla="*/ 218817 w 491352"/>
              <a:gd name="connsiteY0" fmla="*/ 12808673 h 12808673"/>
              <a:gd name="connsiteX1" fmla="*/ 0 w 491352"/>
              <a:gd name="connsiteY1" fmla="*/ 12210210 h 12808673"/>
              <a:gd name="connsiteX2" fmla="*/ 242778 w 491352"/>
              <a:gd name="connsiteY2" fmla="*/ 0 h 12808673"/>
              <a:gd name="connsiteX3" fmla="*/ 491352 w 491352"/>
              <a:gd name="connsiteY3" fmla="*/ 12711530 h 12808673"/>
              <a:gd name="connsiteX4" fmla="*/ 218817 w 491352"/>
              <a:gd name="connsiteY4" fmla="*/ 12808673 h 12808673"/>
              <a:gd name="connsiteX0" fmla="*/ 227598 w 491352"/>
              <a:gd name="connsiteY0" fmla="*/ 12813794 h 12813794"/>
              <a:gd name="connsiteX1" fmla="*/ 0 w 491352"/>
              <a:gd name="connsiteY1" fmla="*/ 12210210 h 12813794"/>
              <a:gd name="connsiteX2" fmla="*/ 242778 w 491352"/>
              <a:gd name="connsiteY2" fmla="*/ 0 h 12813794"/>
              <a:gd name="connsiteX3" fmla="*/ 491352 w 491352"/>
              <a:gd name="connsiteY3" fmla="*/ 12711530 h 12813794"/>
              <a:gd name="connsiteX4" fmla="*/ 227598 w 491352"/>
              <a:gd name="connsiteY4" fmla="*/ 12813794 h 12813794"/>
              <a:gd name="connsiteX0" fmla="*/ 227598 w 500615"/>
              <a:gd name="connsiteY0" fmla="*/ 12813794 h 12813794"/>
              <a:gd name="connsiteX1" fmla="*/ 0 w 500615"/>
              <a:gd name="connsiteY1" fmla="*/ 12210210 h 12813794"/>
              <a:gd name="connsiteX2" fmla="*/ 242778 w 500615"/>
              <a:gd name="connsiteY2" fmla="*/ 0 h 12813794"/>
              <a:gd name="connsiteX3" fmla="*/ 500615 w 500615"/>
              <a:gd name="connsiteY3" fmla="*/ 12745676 h 12813794"/>
              <a:gd name="connsiteX4" fmla="*/ 227598 w 500615"/>
              <a:gd name="connsiteY4" fmla="*/ 12813794 h 12813794"/>
              <a:gd name="connsiteX0" fmla="*/ 163606 w 500615"/>
              <a:gd name="connsiteY0" fmla="*/ 12837482 h 12837482"/>
              <a:gd name="connsiteX1" fmla="*/ 0 w 500615"/>
              <a:gd name="connsiteY1" fmla="*/ 12210210 h 12837482"/>
              <a:gd name="connsiteX2" fmla="*/ 242778 w 500615"/>
              <a:gd name="connsiteY2" fmla="*/ 0 h 12837482"/>
              <a:gd name="connsiteX3" fmla="*/ 500615 w 500615"/>
              <a:gd name="connsiteY3" fmla="*/ 12745676 h 12837482"/>
              <a:gd name="connsiteX4" fmla="*/ 163606 w 500615"/>
              <a:gd name="connsiteY4" fmla="*/ 12837482 h 12837482"/>
              <a:gd name="connsiteX0" fmla="*/ 167716 w 504725"/>
              <a:gd name="connsiteY0" fmla="*/ 12837482 h 12837482"/>
              <a:gd name="connsiteX1" fmla="*/ 0 w 504725"/>
              <a:gd name="connsiteY1" fmla="*/ 12243730 h 12837482"/>
              <a:gd name="connsiteX2" fmla="*/ 246888 w 504725"/>
              <a:gd name="connsiteY2" fmla="*/ 0 h 12837482"/>
              <a:gd name="connsiteX3" fmla="*/ 504725 w 504725"/>
              <a:gd name="connsiteY3" fmla="*/ 12745676 h 12837482"/>
              <a:gd name="connsiteX4" fmla="*/ 167716 w 504725"/>
              <a:gd name="connsiteY4" fmla="*/ 12837482 h 12837482"/>
              <a:gd name="connsiteX0" fmla="*/ 236011 w 504725"/>
              <a:gd name="connsiteY0" fmla="*/ 12618751 h 12745676"/>
              <a:gd name="connsiteX1" fmla="*/ 0 w 504725"/>
              <a:gd name="connsiteY1" fmla="*/ 12243730 h 12745676"/>
              <a:gd name="connsiteX2" fmla="*/ 246888 w 504725"/>
              <a:gd name="connsiteY2" fmla="*/ 0 h 12745676"/>
              <a:gd name="connsiteX3" fmla="*/ 504725 w 504725"/>
              <a:gd name="connsiteY3" fmla="*/ 12745676 h 12745676"/>
              <a:gd name="connsiteX4" fmla="*/ 236011 w 504725"/>
              <a:gd name="connsiteY4" fmla="*/ 12618751 h 12745676"/>
              <a:gd name="connsiteX0" fmla="*/ 167715 w 504725"/>
              <a:gd name="connsiteY0" fmla="*/ 12837484 h 12837484"/>
              <a:gd name="connsiteX1" fmla="*/ 0 w 504725"/>
              <a:gd name="connsiteY1" fmla="*/ 12243730 h 12837484"/>
              <a:gd name="connsiteX2" fmla="*/ 246888 w 504725"/>
              <a:gd name="connsiteY2" fmla="*/ 0 h 12837484"/>
              <a:gd name="connsiteX3" fmla="*/ 504725 w 504725"/>
              <a:gd name="connsiteY3" fmla="*/ 12745676 h 12837484"/>
              <a:gd name="connsiteX4" fmla="*/ 167715 w 504725"/>
              <a:gd name="connsiteY4" fmla="*/ 12837484 h 12837484"/>
              <a:gd name="connsiteX0" fmla="*/ 168274 w 504725"/>
              <a:gd name="connsiteY0" fmla="*/ 12855771 h 12855771"/>
              <a:gd name="connsiteX1" fmla="*/ 0 w 504725"/>
              <a:gd name="connsiteY1" fmla="*/ 12243730 h 12855771"/>
              <a:gd name="connsiteX2" fmla="*/ 246888 w 504725"/>
              <a:gd name="connsiteY2" fmla="*/ 0 h 12855771"/>
              <a:gd name="connsiteX3" fmla="*/ 504725 w 504725"/>
              <a:gd name="connsiteY3" fmla="*/ 12745676 h 12855771"/>
              <a:gd name="connsiteX4" fmla="*/ 168274 w 504725"/>
              <a:gd name="connsiteY4" fmla="*/ 12855771 h 1285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725" h="12855771">
                <a:moveTo>
                  <a:pt x="168274" y="12855771"/>
                </a:moveTo>
                <a:lnTo>
                  <a:pt x="0" y="12243730"/>
                </a:lnTo>
                <a:lnTo>
                  <a:pt x="246888" y="0"/>
                </a:lnTo>
                <a:lnTo>
                  <a:pt x="504725" y="12745676"/>
                </a:lnTo>
                <a:lnTo>
                  <a:pt x="168274" y="12855771"/>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01D05197-A05C-4D99-910D-34A3843337B4}"/>
              </a:ext>
            </a:extLst>
          </p:cNvPr>
          <p:cNvSpPr txBox="1"/>
          <p:nvPr/>
        </p:nvSpPr>
        <p:spPr>
          <a:xfrm>
            <a:off x="299294" y="5419899"/>
            <a:ext cx="4222435" cy="1323439"/>
          </a:xfrm>
          <a:prstGeom prst="rect">
            <a:avLst/>
          </a:prstGeom>
          <a:noFill/>
        </p:spPr>
        <p:txBody>
          <a:bodyPr wrap="square" rtlCol="0">
            <a:spAutoFit/>
          </a:bodyPr>
          <a:lstStyle/>
          <a:p>
            <a:r>
              <a:rPr lang="en-IN" sz="8000"/>
              <a:t>Agenda</a:t>
            </a:r>
          </a:p>
        </p:txBody>
      </p:sp>
      <p:grpSp>
        <p:nvGrpSpPr>
          <p:cNvPr id="6" name="Group 5">
            <a:extLst>
              <a:ext uri="{FF2B5EF4-FFF2-40B4-BE49-F238E27FC236}">
                <a16:creationId xmlns:a16="http://schemas.microsoft.com/office/drawing/2014/main" id="{02ED44C1-CB63-4E29-83D5-FB045F54EC75}"/>
              </a:ext>
            </a:extLst>
          </p:cNvPr>
          <p:cNvGrpSpPr/>
          <p:nvPr/>
        </p:nvGrpSpPr>
        <p:grpSpPr>
          <a:xfrm>
            <a:off x="838661" y="750470"/>
            <a:ext cx="1928470" cy="3204810"/>
            <a:chOff x="838661" y="750470"/>
            <a:chExt cx="1928470" cy="3204810"/>
          </a:xfrm>
        </p:grpSpPr>
        <p:grpSp>
          <p:nvGrpSpPr>
            <p:cNvPr id="4" name="Group 3">
              <a:extLst>
                <a:ext uri="{FF2B5EF4-FFF2-40B4-BE49-F238E27FC236}">
                  <a16:creationId xmlns:a16="http://schemas.microsoft.com/office/drawing/2014/main" id="{A92CA647-44F5-4814-8DA9-19D9C0726974}"/>
                </a:ext>
              </a:extLst>
            </p:cNvPr>
            <p:cNvGrpSpPr/>
            <p:nvPr/>
          </p:nvGrpSpPr>
          <p:grpSpPr>
            <a:xfrm>
              <a:off x="919901" y="750470"/>
              <a:ext cx="1765991" cy="3204810"/>
              <a:chOff x="919901" y="750470"/>
              <a:chExt cx="1765991" cy="3204810"/>
            </a:xfrm>
          </p:grpSpPr>
          <p:sp>
            <p:nvSpPr>
              <p:cNvPr id="15" name="Oval 14">
                <a:extLst>
                  <a:ext uri="{FF2B5EF4-FFF2-40B4-BE49-F238E27FC236}">
                    <a16:creationId xmlns:a16="http://schemas.microsoft.com/office/drawing/2014/main" id="{B644C2AA-5B91-4DE2-98C4-BF210CEBCFE8}"/>
                  </a:ext>
                </a:extLst>
              </p:cNvPr>
              <p:cNvSpPr/>
              <p:nvPr/>
            </p:nvSpPr>
            <p:spPr>
              <a:xfrm>
                <a:off x="1449617" y="3586353"/>
                <a:ext cx="692682" cy="368927"/>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55232225-9D6C-43FA-ACB3-DC0C704C8BAA}"/>
                  </a:ext>
                </a:extLst>
              </p:cNvPr>
              <p:cNvSpPr/>
              <p:nvPr/>
            </p:nvSpPr>
            <p:spPr>
              <a:xfrm>
                <a:off x="1731259" y="2697193"/>
                <a:ext cx="110067" cy="1095012"/>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0F60EF9-D04B-4D45-B6CC-6230FB64F054}"/>
                  </a:ext>
                </a:extLst>
              </p:cNvPr>
              <p:cNvSpPr/>
              <p:nvPr/>
            </p:nvSpPr>
            <p:spPr>
              <a:xfrm>
                <a:off x="919901" y="1212041"/>
                <a:ext cx="1765991" cy="88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CA7E7BDC-0FE8-4FBC-BFB2-886DA2ECCD16}"/>
                  </a:ext>
                </a:extLst>
              </p:cNvPr>
              <p:cNvSpPr/>
              <p:nvPr/>
            </p:nvSpPr>
            <p:spPr>
              <a:xfrm>
                <a:off x="919901" y="2675080"/>
                <a:ext cx="1765991" cy="88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0327B2B-3D95-4D07-B005-928BC02C56F2}"/>
                  </a:ext>
                </a:extLst>
              </p:cNvPr>
              <p:cNvSpPr txBox="1"/>
              <p:nvPr/>
            </p:nvSpPr>
            <p:spPr>
              <a:xfrm>
                <a:off x="1230127" y="750470"/>
                <a:ext cx="1222398" cy="369332"/>
              </a:xfrm>
              <a:prstGeom prst="rect">
                <a:avLst/>
              </a:prstGeom>
              <a:noFill/>
            </p:spPr>
            <p:txBody>
              <a:bodyPr wrap="square" rtlCol="0">
                <a:spAutoFit/>
              </a:bodyPr>
              <a:lstStyle/>
              <a:p>
                <a:r>
                  <a:rPr lang="en-IN"/>
                  <a:t>Sections</a:t>
                </a:r>
              </a:p>
            </p:txBody>
          </p:sp>
        </p:grpSp>
        <p:pic>
          <p:nvPicPr>
            <p:cNvPr id="3074" name="Picture 2" descr="GST Input Tax Credit">
              <a:extLst>
                <a:ext uri="{FF2B5EF4-FFF2-40B4-BE49-F238E27FC236}">
                  <a16:creationId xmlns:a16="http://schemas.microsoft.com/office/drawing/2014/main" id="{2C1E2AA5-C65D-4389-B97D-A3A128BF5F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66" t="14546" r="8081"/>
            <a:stretch/>
          </p:blipFill>
          <p:spPr bwMode="auto">
            <a:xfrm>
              <a:off x="838661" y="1366005"/>
              <a:ext cx="1928470" cy="126990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E8BCD378-2E1C-4F08-872D-EED4B60BFE23}"/>
              </a:ext>
            </a:extLst>
          </p:cNvPr>
          <p:cNvGrpSpPr/>
          <p:nvPr/>
        </p:nvGrpSpPr>
        <p:grpSpPr>
          <a:xfrm>
            <a:off x="3015337" y="1295593"/>
            <a:ext cx="2459774" cy="3331035"/>
            <a:chOff x="3015337" y="1295593"/>
            <a:chExt cx="2459774" cy="3331035"/>
          </a:xfrm>
        </p:grpSpPr>
        <p:grpSp>
          <p:nvGrpSpPr>
            <p:cNvPr id="42" name="Group 41">
              <a:extLst>
                <a:ext uri="{FF2B5EF4-FFF2-40B4-BE49-F238E27FC236}">
                  <a16:creationId xmlns:a16="http://schemas.microsoft.com/office/drawing/2014/main" id="{244EC0A7-D73F-4614-9870-2DFDE81218E9}"/>
                </a:ext>
              </a:extLst>
            </p:cNvPr>
            <p:cNvGrpSpPr/>
            <p:nvPr/>
          </p:nvGrpSpPr>
          <p:grpSpPr>
            <a:xfrm>
              <a:off x="3058227" y="1295593"/>
              <a:ext cx="2416884" cy="3331035"/>
              <a:chOff x="3058227" y="1295593"/>
              <a:chExt cx="2296678" cy="3331035"/>
            </a:xfrm>
          </p:grpSpPr>
          <p:sp>
            <p:nvSpPr>
              <p:cNvPr id="43" name="Oval 42">
                <a:extLst>
                  <a:ext uri="{FF2B5EF4-FFF2-40B4-BE49-F238E27FC236}">
                    <a16:creationId xmlns:a16="http://schemas.microsoft.com/office/drawing/2014/main" id="{6E3D2AB7-3453-4460-8C46-B069B8736693}"/>
                  </a:ext>
                </a:extLst>
              </p:cNvPr>
              <p:cNvSpPr/>
              <p:nvPr/>
            </p:nvSpPr>
            <p:spPr>
              <a:xfrm>
                <a:off x="3538350" y="4172676"/>
                <a:ext cx="852320" cy="45395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E3B908EF-9FB7-4C46-8C42-BD35C86C1B7E}"/>
                  </a:ext>
                </a:extLst>
              </p:cNvPr>
              <p:cNvSpPr/>
              <p:nvPr/>
            </p:nvSpPr>
            <p:spPr>
              <a:xfrm>
                <a:off x="3890045" y="3147345"/>
                <a:ext cx="110067" cy="1272498"/>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E896A815-DA6B-4251-A968-F0CB37A49C5C}"/>
                  </a:ext>
                </a:extLst>
              </p:cNvPr>
              <p:cNvSpPr/>
              <p:nvPr/>
            </p:nvSpPr>
            <p:spPr>
              <a:xfrm>
                <a:off x="3058227" y="1684306"/>
                <a:ext cx="1765991" cy="8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87C9D675-CC6D-44E2-931A-2CEB7DA8A33B}"/>
                  </a:ext>
                </a:extLst>
              </p:cNvPr>
              <p:cNvSpPr/>
              <p:nvPr/>
            </p:nvSpPr>
            <p:spPr>
              <a:xfrm>
                <a:off x="3058227" y="3147345"/>
                <a:ext cx="1765991" cy="889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87CCF9C1-6413-4319-A782-DEC4E4545CEC}"/>
                  </a:ext>
                </a:extLst>
              </p:cNvPr>
              <p:cNvSpPr txBox="1"/>
              <p:nvPr/>
            </p:nvSpPr>
            <p:spPr>
              <a:xfrm>
                <a:off x="3426435" y="1295593"/>
                <a:ext cx="1928470" cy="369332"/>
              </a:xfrm>
              <a:prstGeom prst="rect">
                <a:avLst/>
              </a:prstGeom>
              <a:noFill/>
            </p:spPr>
            <p:txBody>
              <a:bodyPr wrap="square" rtlCol="0">
                <a:spAutoFit/>
              </a:bodyPr>
              <a:lstStyle/>
              <a:p>
                <a:r>
                  <a:rPr lang="en-IN"/>
                  <a:t>Rules</a:t>
                </a:r>
                <a:endParaRPr lang="en-IN" sz="1400"/>
              </a:p>
            </p:txBody>
          </p:sp>
        </p:grpSp>
        <p:pic>
          <p:nvPicPr>
            <p:cNvPr id="3076" name="Picture 4">
              <a:extLst>
                <a:ext uri="{FF2B5EF4-FFF2-40B4-BE49-F238E27FC236}">
                  <a16:creationId xmlns:a16="http://schemas.microsoft.com/office/drawing/2014/main" id="{DC135E7A-3934-4452-9E6D-54EA079335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516" t="33199" b="4091"/>
            <a:stretch/>
          </p:blipFill>
          <p:spPr bwMode="auto">
            <a:xfrm>
              <a:off x="3015337" y="1806976"/>
              <a:ext cx="1928470" cy="13053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04E6AC21-C51D-48A8-A364-AB0C0ECAFF66}"/>
              </a:ext>
            </a:extLst>
          </p:cNvPr>
          <p:cNvGrpSpPr/>
          <p:nvPr/>
        </p:nvGrpSpPr>
        <p:grpSpPr>
          <a:xfrm>
            <a:off x="5160174" y="1841034"/>
            <a:ext cx="1962920" cy="3538718"/>
            <a:chOff x="5160174" y="1841034"/>
            <a:chExt cx="1962920" cy="3538718"/>
          </a:xfrm>
        </p:grpSpPr>
        <p:grpSp>
          <p:nvGrpSpPr>
            <p:cNvPr id="51" name="Group 50">
              <a:extLst>
                <a:ext uri="{FF2B5EF4-FFF2-40B4-BE49-F238E27FC236}">
                  <a16:creationId xmlns:a16="http://schemas.microsoft.com/office/drawing/2014/main" id="{0C09EA03-4997-4FEE-8707-795D96A4A93A}"/>
                </a:ext>
              </a:extLst>
            </p:cNvPr>
            <p:cNvGrpSpPr/>
            <p:nvPr/>
          </p:nvGrpSpPr>
          <p:grpSpPr>
            <a:xfrm>
              <a:off x="5258493" y="1841034"/>
              <a:ext cx="1818277" cy="3538718"/>
              <a:chOff x="5258493" y="1841034"/>
              <a:chExt cx="1818277" cy="3538718"/>
            </a:xfrm>
          </p:grpSpPr>
          <p:sp>
            <p:nvSpPr>
              <p:cNvPr id="52" name="TextBox 51">
                <a:extLst>
                  <a:ext uri="{FF2B5EF4-FFF2-40B4-BE49-F238E27FC236}">
                    <a16:creationId xmlns:a16="http://schemas.microsoft.com/office/drawing/2014/main" id="{F4EB778B-7D71-42F9-9AF2-0E6A501936C4}"/>
                  </a:ext>
                </a:extLst>
              </p:cNvPr>
              <p:cNvSpPr txBox="1"/>
              <p:nvPr/>
            </p:nvSpPr>
            <p:spPr>
              <a:xfrm>
                <a:off x="5331761" y="1841034"/>
                <a:ext cx="1745009" cy="338554"/>
              </a:xfrm>
              <a:prstGeom prst="rect">
                <a:avLst/>
              </a:prstGeom>
              <a:noFill/>
            </p:spPr>
            <p:txBody>
              <a:bodyPr wrap="square" rtlCol="0">
                <a:spAutoFit/>
              </a:bodyPr>
              <a:lstStyle/>
              <a:p>
                <a:r>
                  <a:rPr lang="en-IN" sz="1600"/>
                  <a:t>Advance Rulings</a:t>
                </a:r>
              </a:p>
            </p:txBody>
          </p:sp>
          <p:sp>
            <p:nvSpPr>
              <p:cNvPr id="56" name="Oval 55">
                <a:extLst>
                  <a:ext uri="{FF2B5EF4-FFF2-40B4-BE49-F238E27FC236}">
                    <a16:creationId xmlns:a16="http://schemas.microsoft.com/office/drawing/2014/main" id="{47E35434-2BB8-48D0-8F4F-6ECDDEE25C76}"/>
                  </a:ext>
                </a:extLst>
              </p:cNvPr>
              <p:cNvSpPr/>
              <p:nvPr/>
            </p:nvSpPr>
            <p:spPr>
              <a:xfrm>
                <a:off x="5636124" y="4817573"/>
                <a:ext cx="1055521" cy="562179"/>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58" name="Rectangle: Rounded Corners 18">
                <a:extLst>
                  <a:ext uri="{FF2B5EF4-FFF2-40B4-BE49-F238E27FC236}">
                    <a16:creationId xmlns:a16="http://schemas.microsoft.com/office/drawing/2014/main" id="{B4E7D5EB-1A0D-4EDA-8E1C-A854961A98E0}"/>
                  </a:ext>
                </a:extLst>
              </p:cNvPr>
              <p:cNvSpPr/>
              <p:nvPr/>
            </p:nvSpPr>
            <p:spPr>
              <a:xfrm>
                <a:off x="6094199" y="3684729"/>
                <a:ext cx="110067" cy="1438900"/>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EDED743C-A9BC-4815-8139-89D4BBE7FF04}"/>
                  </a:ext>
                </a:extLst>
              </p:cNvPr>
              <p:cNvSpPr/>
              <p:nvPr/>
            </p:nvSpPr>
            <p:spPr>
              <a:xfrm>
                <a:off x="5258493" y="2218795"/>
                <a:ext cx="1765991" cy="889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FD1FE85F-1468-4E63-A726-60A338B71D89}"/>
                  </a:ext>
                </a:extLst>
              </p:cNvPr>
              <p:cNvSpPr/>
              <p:nvPr/>
            </p:nvSpPr>
            <p:spPr>
              <a:xfrm>
                <a:off x="5258493" y="3681834"/>
                <a:ext cx="1765991" cy="889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pic>
          <p:nvPicPr>
            <p:cNvPr id="3078" name="Picture 6">
              <a:extLst>
                <a:ext uri="{FF2B5EF4-FFF2-40B4-BE49-F238E27FC236}">
                  <a16:creationId xmlns:a16="http://schemas.microsoft.com/office/drawing/2014/main" id="{79B3544B-8785-4F19-B86A-286F95CB08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71" r="561"/>
            <a:stretch/>
          </p:blipFill>
          <p:spPr bwMode="auto">
            <a:xfrm>
              <a:off x="5160174" y="2355697"/>
              <a:ext cx="1962920" cy="12368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DC104A6F-052F-46A6-9B3E-01F3FA4C5EAA}"/>
              </a:ext>
            </a:extLst>
          </p:cNvPr>
          <p:cNvGrpSpPr/>
          <p:nvPr/>
        </p:nvGrpSpPr>
        <p:grpSpPr>
          <a:xfrm>
            <a:off x="7306189" y="1869592"/>
            <a:ext cx="1974956" cy="4105268"/>
            <a:chOff x="7306189" y="1869592"/>
            <a:chExt cx="1974956" cy="4105268"/>
          </a:xfrm>
        </p:grpSpPr>
        <p:grpSp>
          <p:nvGrpSpPr>
            <p:cNvPr id="11" name="Group 10">
              <a:extLst>
                <a:ext uri="{FF2B5EF4-FFF2-40B4-BE49-F238E27FC236}">
                  <a16:creationId xmlns:a16="http://schemas.microsoft.com/office/drawing/2014/main" id="{EEC80618-011C-4D04-8537-91C9C3D0FDA4}"/>
                </a:ext>
              </a:extLst>
            </p:cNvPr>
            <p:cNvGrpSpPr/>
            <p:nvPr/>
          </p:nvGrpSpPr>
          <p:grpSpPr>
            <a:xfrm>
              <a:off x="7410672" y="1869592"/>
              <a:ext cx="1765991" cy="4105268"/>
              <a:chOff x="7410672" y="1869592"/>
              <a:chExt cx="1765991" cy="4105268"/>
            </a:xfrm>
          </p:grpSpPr>
          <p:sp>
            <p:nvSpPr>
              <p:cNvPr id="12" name="Oval 11">
                <a:extLst>
                  <a:ext uri="{FF2B5EF4-FFF2-40B4-BE49-F238E27FC236}">
                    <a16:creationId xmlns:a16="http://schemas.microsoft.com/office/drawing/2014/main" id="{F15828BE-763B-4BFF-9C60-C8FDE527AE24}"/>
                  </a:ext>
                </a:extLst>
              </p:cNvPr>
              <p:cNvSpPr/>
              <p:nvPr/>
            </p:nvSpPr>
            <p:spPr>
              <a:xfrm>
                <a:off x="7666666" y="5306838"/>
                <a:ext cx="1254246" cy="66802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69636F4D-31BE-4436-B1D8-96A0BA208778}"/>
                  </a:ext>
                </a:extLst>
              </p:cNvPr>
              <p:cNvSpPr/>
              <p:nvPr/>
            </p:nvSpPr>
            <p:spPr>
              <a:xfrm>
                <a:off x="8234809" y="4345826"/>
                <a:ext cx="137077" cy="1311954"/>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2A5041F9-6CEF-4A5E-A6DF-7C5CD0ED4263}"/>
                  </a:ext>
                </a:extLst>
              </p:cNvPr>
              <p:cNvSpPr/>
              <p:nvPr/>
            </p:nvSpPr>
            <p:spPr>
              <a:xfrm>
                <a:off x="7410672" y="2847630"/>
                <a:ext cx="1765991" cy="889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4A26F89D-F038-4EB2-9378-A7A45A572EFB}"/>
                  </a:ext>
                </a:extLst>
              </p:cNvPr>
              <p:cNvSpPr/>
              <p:nvPr/>
            </p:nvSpPr>
            <p:spPr>
              <a:xfrm>
                <a:off x="7410672" y="4310669"/>
                <a:ext cx="1765991" cy="889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51C71DB-22DB-4436-93B8-F14F861D3CC9}"/>
                  </a:ext>
                </a:extLst>
              </p:cNvPr>
              <p:cNvSpPr txBox="1"/>
              <p:nvPr/>
            </p:nvSpPr>
            <p:spPr>
              <a:xfrm>
                <a:off x="7450695" y="1869592"/>
                <a:ext cx="1613384" cy="923330"/>
              </a:xfrm>
              <a:prstGeom prst="rect">
                <a:avLst/>
              </a:prstGeom>
              <a:noFill/>
            </p:spPr>
            <p:txBody>
              <a:bodyPr wrap="square" rtlCol="0">
                <a:spAutoFit/>
              </a:bodyPr>
              <a:lstStyle/>
              <a:p>
                <a:r>
                  <a:rPr lang="en-IN" dirty="0"/>
                  <a:t>Supreme Court &amp; High Court Judgement</a:t>
                </a:r>
                <a:endParaRPr lang="en-IN" sz="1400" dirty="0"/>
              </a:p>
            </p:txBody>
          </p:sp>
        </p:grpSp>
        <p:pic>
          <p:nvPicPr>
            <p:cNvPr id="3080" name="Picture 8">
              <a:extLst>
                <a:ext uri="{FF2B5EF4-FFF2-40B4-BE49-F238E27FC236}">
                  <a16:creationId xmlns:a16="http://schemas.microsoft.com/office/drawing/2014/main" id="{58A9531E-A3C7-4AEB-AB23-DFD698F817B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414" b="7248"/>
            <a:stretch/>
          </p:blipFill>
          <p:spPr bwMode="auto">
            <a:xfrm>
              <a:off x="7306189" y="2969235"/>
              <a:ext cx="1974956" cy="12911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5AAB6886-EAD3-7AA1-C611-F2EEF09BD07B}"/>
              </a:ext>
            </a:extLst>
          </p:cNvPr>
          <p:cNvGrpSpPr/>
          <p:nvPr/>
        </p:nvGrpSpPr>
        <p:grpSpPr>
          <a:xfrm>
            <a:off x="9577745" y="2892121"/>
            <a:ext cx="2289251" cy="3726040"/>
            <a:chOff x="9577745" y="2892121"/>
            <a:chExt cx="2289251" cy="3726040"/>
          </a:xfrm>
        </p:grpSpPr>
        <p:grpSp>
          <p:nvGrpSpPr>
            <p:cNvPr id="26" name="Group 25">
              <a:extLst>
                <a:ext uri="{FF2B5EF4-FFF2-40B4-BE49-F238E27FC236}">
                  <a16:creationId xmlns:a16="http://schemas.microsoft.com/office/drawing/2014/main" id="{632E8D34-95FD-4BA2-8D49-B55B58A92C31}"/>
                </a:ext>
              </a:extLst>
            </p:cNvPr>
            <p:cNvGrpSpPr/>
            <p:nvPr/>
          </p:nvGrpSpPr>
          <p:grpSpPr>
            <a:xfrm>
              <a:off x="9610836" y="2892121"/>
              <a:ext cx="2256160" cy="3726040"/>
              <a:chOff x="9610836" y="2892121"/>
              <a:chExt cx="2256160" cy="3726040"/>
            </a:xfrm>
          </p:grpSpPr>
          <p:sp>
            <p:nvSpPr>
              <p:cNvPr id="16" name="TextBox 15">
                <a:extLst>
                  <a:ext uri="{FF2B5EF4-FFF2-40B4-BE49-F238E27FC236}">
                    <a16:creationId xmlns:a16="http://schemas.microsoft.com/office/drawing/2014/main" id="{A1C0694D-380D-4D3C-BD87-DEEC09EF2CB5}"/>
                  </a:ext>
                </a:extLst>
              </p:cNvPr>
              <p:cNvSpPr txBox="1"/>
              <p:nvPr/>
            </p:nvSpPr>
            <p:spPr>
              <a:xfrm>
                <a:off x="9892041" y="2892121"/>
                <a:ext cx="1974955" cy="646331"/>
              </a:xfrm>
              <a:prstGeom prst="rect">
                <a:avLst/>
              </a:prstGeom>
              <a:noFill/>
            </p:spPr>
            <p:txBody>
              <a:bodyPr wrap="square" rtlCol="0">
                <a:spAutoFit/>
              </a:bodyPr>
              <a:lstStyle/>
              <a:p>
                <a:r>
                  <a:rPr lang="en-IN" dirty="0"/>
                  <a:t>Scrutiny</a:t>
                </a:r>
              </a:p>
              <a:p>
                <a:r>
                  <a:rPr lang="en-IN" dirty="0"/>
                  <a:t>Parameter</a:t>
                </a:r>
              </a:p>
            </p:txBody>
          </p:sp>
          <p:sp>
            <p:nvSpPr>
              <p:cNvPr id="3" name="Oval 2">
                <a:extLst>
                  <a:ext uri="{FF2B5EF4-FFF2-40B4-BE49-F238E27FC236}">
                    <a16:creationId xmlns:a16="http://schemas.microsoft.com/office/drawing/2014/main" id="{8814463A-D35A-4BA9-8052-DA1586A65673}"/>
                  </a:ext>
                </a:extLst>
              </p:cNvPr>
              <p:cNvSpPr/>
              <p:nvPr/>
            </p:nvSpPr>
            <p:spPr>
              <a:xfrm>
                <a:off x="9783029" y="5848541"/>
                <a:ext cx="1445002" cy="76962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8ED6800A-FD7A-47F2-83B9-4268725530FF}"/>
                  </a:ext>
                </a:extLst>
              </p:cNvPr>
              <p:cNvSpPr/>
              <p:nvPr/>
            </p:nvSpPr>
            <p:spPr>
              <a:xfrm>
                <a:off x="10403314" y="4990368"/>
                <a:ext cx="175088" cy="124746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9D279D1-58E0-4FA5-AC78-9B45B7956430}"/>
                  </a:ext>
                </a:extLst>
              </p:cNvPr>
              <p:cNvSpPr/>
              <p:nvPr/>
            </p:nvSpPr>
            <p:spPr>
              <a:xfrm>
                <a:off x="9610836" y="3516855"/>
                <a:ext cx="1765991" cy="889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1361391-0CBD-4CF8-834E-3B0A825D1CFF}"/>
                  </a:ext>
                </a:extLst>
              </p:cNvPr>
              <p:cNvSpPr/>
              <p:nvPr/>
            </p:nvSpPr>
            <p:spPr>
              <a:xfrm>
                <a:off x="9610836" y="4979894"/>
                <a:ext cx="1765991" cy="889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grpSp>
        <p:pic>
          <p:nvPicPr>
            <p:cNvPr id="50" name="Picture 2" descr="Scrutiny Updates - FCPA Professor">
              <a:extLst>
                <a:ext uri="{FF2B5EF4-FFF2-40B4-BE49-F238E27FC236}">
                  <a16:creationId xmlns:a16="http://schemas.microsoft.com/office/drawing/2014/main" id="{5D178C69-16FE-4A1E-A12D-98B3155334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7745" y="3696477"/>
              <a:ext cx="1765991" cy="12500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59055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8" name="Google Shape;244;p33">
            <a:extLst>
              <a:ext uri="{FF2B5EF4-FFF2-40B4-BE49-F238E27FC236}">
                <a16:creationId xmlns:a16="http://schemas.microsoft.com/office/drawing/2014/main" id="{BCA57454-EBAD-9B6C-9D7D-12BC7B111ED6}"/>
              </a:ext>
            </a:extLst>
          </p:cNvPr>
          <p:cNvSpPr/>
          <p:nvPr/>
        </p:nvSpPr>
        <p:spPr>
          <a:xfrm>
            <a:off x="137160" y="530086"/>
            <a:ext cx="12054840" cy="2720141"/>
          </a:xfrm>
          <a:prstGeom prst="roundRect">
            <a:avLst>
              <a:gd name="adj" fmla="val 50000"/>
            </a:avLst>
          </a:prstGeom>
          <a:solidFill>
            <a:schemeClr val="accent6">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7" name="TextBox 6">
            <a:extLst>
              <a:ext uri="{FF2B5EF4-FFF2-40B4-BE49-F238E27FC236}">
                <a16:creationId xmlns:a16="http://schemas.microsoft.com/office/drawing/2014/main" id="{3CA1A25C-19D1-FDF1-310C-5D1F5DC38AF7}"/>
              </a:ext>
            </a:extLst>
          </p:cNvPr>
          <p:cNvSpPr txBox="1"/>
          <p:nvPr/>
        </p:nvSpPr>
        <p:spPr>
          <a:xfrm>
            <a:off x="781621" y="819907"/>
            <a:ext cx="10628757" cy="2308324"/>
          </a:xfrm>
          <a:prstGeom prst="rect">
            <a:avLst/>
          </a:prstGeom>
          <a:noFill/>
        </p:spPr>
        <p:txBody>
          <a:bodyPr wrap="square">
            <a:spAutoFit/>
          </a:bodyPr>
          <a:lstStyle/>
          <a:p>
            <a:pPr algn="just"/>
            <a:r>
              <a:rPr lang="en-US" sz="2400" b="1"/>
              <a:t>Rule 36 (d)</a:t>
            </a:r>
            <a:r>
              <a:rPr lang="en-US" sz="2400"/>
              <a:t> a bill of entry or any similar document prescribed under the Customs Act, 1962 or rules made thereunder for the assessment of integrated tax on imports;</a:t>
            </a:r>
          </a:p>
          <a:p>
            <a:pPr algn="just"/>
            <a:endParaRPr lang="en-US" sz="2400"/>
          </a:p>
          <a:p>
            <a:pPr algn="just"/>
            <a:r>
              <a:rPr lang="en-US" sz="2400" b="1"/>
              <a:t>Rule 36 (e)</a:t>
            </a:r>
            <a:r>
              <a:rPr lang="en-US" sz="2400"/>
              <a:t> an Input Service Distributor invoice or Input Service Distributor credit note or any document issued by an Input Service Distributor in accordance with the provisions of sub-rule (1) of rule 54.</a:t>
            </a:r>
          </a:p>
        </p:txBody>
      </p:sp>
      <p:graphicFrame>
        <p:nvGraphicFramePr>
          <p:cNvPr id="3" name="Diagram 2">
            <a:extLst>
              <a:ext uri="{FF2B5EF4-FFF2-40B4-BE49-F238E27FC236}">
                <a16:creationId xmlns:a16="http://schemas.microsoft.com/office/drawing/2014/main" id="{A9A930D4-0AA3-5624-CF84-F40BDE062CFC}"/>
              </a:ext>
            </a:extLst>
          </p:cNvPr>
          <p:cNvGraphicFramePr/>
          <p:nvPr>
            <p:extLst>
              <p:ext uri="{D42A27DB-BD31-4B8C-83A1-F6EECF244321}">
                <p14:modId xmlns:p14="http://schemas.microsoft.com/office/powerpoint/2010/main" val="1682351289"/>
              </p:ext>
            </p:extLst>
          </p:nvPr>
        </p:nvGraphicFramePr>
        <p:xfrm>
          <a:off x="2073442" y="3105869"/>
          <a:ext cx="7571232" cy="359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609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8" name="Google Shape;244;p33">
            <a:extLst>
              <a:ext uri="{FF2B5EF4-FFF2-40B4-BE49-F238E27FC236}">
                <a16:creationId xmlns:a16="http://schemas.microsoft.com/office/drawing/2014/main" id="{BCA57454-EBAD-9B6C-9D7D-12BC7B111ED6}"/>
              </a:ext>
            </a:extLst>
          </p:cNvPr>
          <p:cNvSpPr/>
          <p:nvPr/>
        </p:nvSpPr>
        <p:spPr>
          <a:xfrm>
            <a:off x="327660" y="182718"/>
            <a:ext cx="11536680" cy="3246282"/>
          </a:xfrm>
          <a:prstGeom prst="roundRect">
            <a:avLst>
              <a:gd name="adj" fmla="val 50000"/>
            </a:avLst>
          </a:prstGeom>
          <a:solidFill>
            <a:schemeClr val="accent6">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7" name="TextBox 6">
            <a:extLst>
              <a:ext uri="{FF2B5EF4-FFF2-40B4-BE49-F238E27FC236}">
                <a16:creationId xmlns:a16="http://schemas.microsoft.com/office/drawing/2014/main" id="{3CA1A25C-19D1-FDF1-310C-5D1F5DC38AF7}"/>
              </a:ext>
            </a:extLst>
          </p:cNvPr>
          <p:cNvSpPr txBox="1"/>
          <p:nvPr/>
        </p:nvSpPr>
        <p:spPr>
          <a:xfrm>
            <a:off x="1275908" y="282365"/>
            <a:ext cx="9845750" cy="3046988"/>
          </a:xfrm>
          <a:prstGeom prst="rect">
            <a:avLst/>
          </a:prstGeom>
          <a:noFill/>
        </p:spPr>
        <p:txBody>
          <a:bodyPr wrap="square">
            <a:spAutoFit/>
          </a:bodyPr>
          <a:lstStyle/>
          <a:p>
            <a:pPr algn="just"/>
            <a:r>
              <a:rPr lang="en-IN" sz="3200" b="1"/>
              <a:t>Rule 36 (2) </a:t>
            </a:r>
            <a:r>
              <a:rPr lang="en-US" sz="3200"/>
              <a:t>Input tax credit shall be availed by a registered person only if all the applicable particulars as specified in the provisions of Chapter VI are contained in the said document </a:t>
            </a:r>
            <a:r>
              <a:rPr lang="en-US" sz="3200" b="1" u="sng">
                <a:solidFill>
                  <a:srgbClr val="FF0000"/>
                </a:solidFill>
              </a:rPr>
              <a:t>and the relevant information, as contained in the said document, is furnished in FORM GSTR-2 by such person.</a:t>
            </a:r>
            <a:endParaRPr lang="en-IN" sz="3200" b="1" u="sng">
              <a:solidFill>
                <a:srgbClr val="FF0000"/>
              </a:solidFill>
            </a:endParaRPr>
          </a:p>
        </p:txBody>
      </p:sp>
      <p:cxnSp>
        <p:nvCxnSpPr>
          <p:cNvPr id="4" name="Google Shape;540;p56">
            <a:extLst>
              <a:ext uri="{FF2B5EF4-FFF2-40B4-BE49-F238E27FC236}">
                <a16:creationId xmlns:a16="http://schemas.microsoft.com/office/drawing/2014/main" id="{4336ADD2-BB4B-4035-A0F3-4F67BABA8437}"/>
              </a:ext>
            </a:extLst>
          </p:cNvPr>
          <p:cNvCxnSpPr>
            <a:cxnSpLocks/>
          </p:cNvCxnSpPr>
          <p:nvPr/>
        </p:nvCxnSpPr>
        <p:spPr>
          <a:xfrm>
            <a:off x="1470989" y="4314373"/>
            <a:ext cx="9660834" cy="0"/>
          </a:xfrm>
          <a:prstGeom prst="straightConnector1">
            <a:avLst/>
          </a:prstGeom>
          <a:noFill/>
          <a:ln w="19050" cap="flat" cmpd="sng">
            <a:solidFill>
              <a:schemeClr val="accent6">
                <a:lumMod val="60000"/>
                <a:lumOff val="40000"/>
              </a:schemeClr>
            </a:solidFill>
            <a:prstDash val="solid"/>
            <a:round/>
            <a:headEnd type="none" w="med" len="med"/>
            <a:tailEnd type="none" w="med" len="med"/>
          </a:ln>
        </p:spPr>
      </p:cxnSp>
      <p:sp>
        <p:nvSpPr>
          <p:cNvPr id="5" name="Google Shape;548;p56">
            <a:extLst>
              <a:ext uri="{FF2B5EF4-FFF2-40B4-BE49-F238E27FC236}">
                <a16:creationId xmlns:a16="http://schemas.microsoft.com/office/drawing/2014/main" id="{A5C06F12-C211-4B31-81CD-664FE95F07F0}"/>
              </a:ext>
            </a:extLst>
          </p:cNvPr>
          <p:cNvSpPr/>
          <p:nvPr/>
        </p:nvSpPr>
        <p:spPr>
          <a:xfrm>
            <a:off x="715614" y="4062223"/>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2017-18</a:t>
            </a:r>
            <a:endParaRPr sz="1800" b="1">
              <a:latin typeface="Oswald"/>
              <a:ea typeface="Oswald"/>
              <a:cs typeface="Oswald"/>
              <a:sym typeface="Oswald"/>
            </a:endParaRPr>
          </a:p>
        </p:txBody>
      </p:sp>
      <p:sp>
        <p:nvSpPr>
          <p:cNvPr id="6" name="Google Shape;549;p56">
            <a:extLst>
              <a:ext uri="{FF2B5EF4-FFF2-40B4-BE49-F238E27FC236}">
                <a16:creationId xmlns:a16="http://schemas.microsoft.com/office/drawing/2014/main" id="{711EB0CC-1649-43CA-8DAB-8A59F81B36C6}"/>
              </a:ext>
            </a:extLst>
          </p:cNvPr>
          <p:cNvSpPr txBox="1">
            <a:spLocks/>
          </p:cNvSpPr>
          <p:nvPr/>
        </p:nvSpPr>
        <p:spPr>
          <a:xfrm>
            <a:off x="651752" y="4623613"/>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 Change</a:t>
            </a:r>
          </a:p>
        </p:txBody>
      </p:sp>
      <p:sp>
        <p:nvSpPr>
          <p:cNvPr id="9" name="Google Shape;548;p56">
            <a:extLst>
              <a:ext uri="{FF2B5EF4-FFF2-40B4-BE49-F238E27FC236}">
                <a16:creationId xmlns:a16="http://schemas.microsoft.com/office/drawing/2014/main" id="{79A31830-18EE-4F41-B8F0-143B9B0D9753}"/>
              </a:ext>
            </a:extLst>
          </p:cNvPr>
          <p:cNvSpPr/>
          <p:nvPr/>
        </p:nvSpPr>
        <p:spPr>
          <a:xfrm>
            <a:off x="2471523" y="4062223"/>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2018-19</a:t>
            </a:r>
            <a:endParaRPr sz="1800" b="1">
              <a:latin typeface="Oswald"/>
              <a:ea typeface="Oswald"/>
              <a:cs typeface="Oswald"/>
              <a:sym typeface="Oswald"/>
            </a:endParaRPr>
          </a:p>
        </p:txBody>
      </p:sp>
      <p:sp>
        <p:nvSpPr>
          <p:cNvPr id="11" name="Google Shape;548;p56">
            <a:extLst>
              <a:ext uri="{FF2B5EF4-FFF2-40B4-BE49-F238E27FC236}">
                <a16:creationId xmlns:a16="http://schemas.microsoft.com/office/drawing/2014/main" id="{E4333349-0280-4EBF-91BB-906B7A5B0DC1}"/>
              </a:ext>
            </a:extLst>
          </p:cNvPr>
          <p:cNvSpPr/>
          <p:nvPr/>
        </p:nvSpPr>
        <p:spPr>
          <a:xfrm>
            <a:off x="4353331" y="4062223"/>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2019-20</a:t>
            </a:r>
            <a:endParaRPr sz="1800" b="1">
              <a:latin typeface="Oswald"/>
              <a:ea typeface="Oswald"/>
              <a:cs typeface="Oswald"/>
              <a:sym typeface="Oswald"/>
            </a:endParaRPr>
          </a:p>
        </p:txBody>
      </p:sp>
      <p:sp>
        <p:nvSpPr>
          <p:cNvPr id="12" name="Google Shape;549;p56">
            <a:extLst>
              <a:ext uri="{FF2B5EF4-FFF2-40B4-BE49-F238E27FC236}">
                <a16:creationId xmlns:a16="http://schemas.microsoft.com/office/drawing/2014/main" id="{8BEE5FFB-BFAA-454B-875F-5723C7C2A497}"/>
              </a:ext>
            </a:extLst>
          </p:cNvPr>
          <p:cNvSpPr txBox="1">
            <a:spLocks/>
          </p:cNvSpPr>
          <p:nvPr/>
        </p:nvSpPr>
        <p:spPr>
          <a:xfrm>
            <a:off x="4289469" y="4630241"/>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 Change</a:t>
            </a:r>
          </a:p>
        </p:txBody>
      </p:sp>
      <p:sp>
        <p:nvSpPr>
          <p:cNvPr id="13" name="Google Shape;548;p56">
            <a:extLst>
              <a:ext uri="{FF2B5EF4-FFF2-40B4-BE49-F238E27FC236}">
                <a16:creationId xmlns:a16="http://schemas.microsoft.com/office/drawing/2014/main" id="{EFE2FD65-321D-456E-9B4F-A0A6839DB288}"/>
              </a:ext>
            </a:extLst>
          </p:cNvPr>
          <p:cNvSpPr/>
          <p:nvPr/>
        </p:nvSpPr>
        <p:spPr>
          <a:xfrm>
            <a:off x="6215258" y="4062223"/>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2020-21</a:t>
            </a:r>
            <a:endParaRPr sz="1800" b="1">
              <a:latin typeface="Oswald"/>
              <a:ea typeface="Oswald"/>
              <a:cs typeface="Oswald"/>
              <a:sym typeface="Oswald"/>
            </a:endParaRPr>
          </a:p>
        </p:txBody>
      </p:sp>
      <p:sp>
        <p:nvSpPr>
          <p:cNvPr id="14" name="Google Shape;549;p56">
            <a:extLst>
              <a:ext uri="{FF2B5EF4-FFF2-40B4-BE49-F238E27FC236}">
                <a16:creationId xmlns:a16="http://schemas.microsoft.com/office/drawing/2014/main" id="{9B3524AE-063E-4305-92F4-6C183AF08FD3}"/>
              </a:ext>
            </a:extLst>
          </p:cNvPr>
          <p:cNvSpPr txBox="1">
            <a:spLocks/>
          </p:cNvSpPr>
          <p:nvPr/>
        </p:nvSpPr>
        <p:spPr>
          <a:xfrm>
            <a:off x="5895097" y="4608967"/>
            <a:ext cx="18619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a:t>No Change</a:t>
            </a:r>
          </a:p>
          <a:p>
            <a:pPr marL="0" indent="0" algn="ctr">
              <a:spcBef>
                <a:spcPts val="0"/>
              </a:spcBef>
              <a:buFont typeface="Arial" panose="020B0604020202020204" pitchFamily="34" charset="0"/>
              <a:buNone/>
            </a:pPr>
            <a:endParaRPr lang="en-US" sz="1800" b="1" u="sng">
              <a:solidFill>
                <a:srgbClr val="FF0000"/>
              </a:solidFill>
            </a:endParaRPr>
          </a:p>
        </p:txBody>
      </p:sp>
      <p:sp>
        <p:nvSpPr>
          <p:cNvPr id="15" name="Google Shape;548;p56">
            <a:extLst>
              <a:ext uri="{FF2B5EF4-FFF2-40B4-BE49-F238E27FC236}">
                <a16:creationId xmlns:a16="http://schemas.microsoft.com/office/drawing/2014/main" id="{9379DED9-A74A-4428-8DB5-D974EE4EC6DD}"/>
              </a:ext>
            </a:extLst>
          </p:cNvPr>
          <p:cNvSpPr/>
          <p:nvPr/>
        </p:nvSpPr>
        <p:spPr>
          <a:xfrm>
            <a:off x="8077191" y="4062223"/>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2021-22</a:t>
            </a:r>
            <a:endParaRPr sz="1800" b="1">
              <a:latin typeface="Oswald"/>
              <a:ea typeface="Oswald"/>
              <a:cs typeface="Oswald"/>
              <a:sym typeface="Oswald"/>
            </a:endParaRPr>
          </a:p>
        </p:txBody>
      </p:sp>
      <p:sp>
        <p:nvSpPr>
          <p:cNvPr id="16" name="Google Shape;549;p56">
            <a:extLst>
              <a:ext uri="{FF2B5EF4-FFF2-40B4-BE49-F238E27FC236}">
                <a16:creationId xmlns:a16="http://schemas.microsoft.com/office/drawing/2014/main" id="{ED4CEBBC-2F97-4BE1-B725-A1B67CE5F2C8}"/>
              </a:ext>
            </a:extLst>
          </p:cNvPr>
          <p:cNvSpPr txBox="1">
            <a:spLocks/>
          </p:cNvSpPr>
          <p:nvPr/>
        </p:nvSpPr>
        <p:spPr>
          <a:xfrm>
            <a:off x="7849797" y="4630240"/>
            <a:ext cx="1861926"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b="1" u="sng">
                <a:solidFill>
                  <a:srgbClr val="FF0000"/>
                </a:solidFill>
              </a:rPr>
              <a:t>w.e.f. 01.10.2022</a:t>
            </a:r>
          </a:p>
          <a:p>
            <a:pPr marL="0" indent="0" algn="ctr">
              <a:spcBef>
                <a:spcPts val="0"/>
              </a:spcBef>
              <a:buNone/>
            </a:pPr>
            <a:r>
              <a:rPr lang="en-US" sz="1800" b="1" u="sng">
                <a:solidFill>
                  <a:srgbClr val="FF0000"/>
                </a:solidFill>
              </a:rPr>
              <a:t>Omitted</a:t>
            </a:r>
          </a:p>
        </p:txBody>
      </p:sp>
      <p:sp>
        <p:nvSpPr>
          <p:cNvPr id="17" name="Google Shape;548;p56">
            <a:extLst>
              <a:ext uri="{FF2B5EF4-FFF2-40B4-BE49-F238E27FC236}">
                <a16:creationId xmlns:a16="http://schemas.microsoft.com/office/drawing/2014/main" id="{9D524557-04AF-4530-ACBE-FD121EB2A34B}"/>
              </a:ext>
            </a:extLst>
          </p:cNvPr>
          <p:cNvSpPr/>
          <p:nvPr/>
        </p:nvSpPr>
        <p:spPr>
          <a:xfrm>
            <a:off x="10005387" y="4062223"/>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2022-23</a:t>
            </a:r>
            <a:endParaRPr sz="1800" b="1">
              <a:latin typeface="Oswald"/>
              <a:ea typeface="Oswald"/>
              <a:cs typeface="Oswald"/>
              <a:sym typeface="Oswald"/>
            </a:endParaRPr>
          </a:p>
        </p:txBody>
      </p:sp>
      <p:sp>
        <p:nvSpPr>
          <p:cNvPr id="18" name="Google Shape;549;p56">
            <a:extLst>
              <a:ext uri="{FF2B5EF4-FFF2-40B4-BE49-F238E27FC236}">
                <a16:creationId xmlns:a16="http://schemas.microsoft.com/office/drawing/2014/main" id="{B5D30C72-D909-4E8E-A4ED-7DE619BBC9C7}"/>
              </a:ext>
            </a:extLst>
          </p:cNvPr>
          <p:cNvSpPr txBox="1">
            <a:spLocks/>
          </p:cNvSpPr>
          <p:nvPr/>
        </p:nvSpPr>
        <p:spPr>
          <a:xfrm>
            <a:off x="9941525" y="4623614"/>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 Change</a:t>
            </a:r>
          </a:p>
        </p:txBody>
      </p:sp>
      <p:sp>
        <p:nvSpPr>
          <p:cNvPr id="19" name="Google Shape;549;p56">
            <a:extLst>
              <a:ext uri="{FF2B5EF4-FFF2-40B4-BE49-F238E27FC236}">
                <a16:creationId xmlns:a16="http://schemas.microsoft.com/office/drawing/2014/main" id="{0CF2BC42-817E-4BD3-B7A8-3397F34B1A70}"/>
              </a:ext>
            </a:extLst>
          </p:cNvPr>
          <p:cNvSpPr txBox="1">
            <a:spLocks/>
          </p:cNvSpPr>
          <p:nvPr/>
        </p:nvSpPr>
        <p:spPr>
          <a:xfrm>
            <a:off x="2420305" y="4616522"/>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 Change</a:t>
            </a:r>
          </a:p>
        </p:txBody>
      </p:sp>
    </p:spTree>
    <p:extLst>
      <p:ext uri="{BB962C8B-B14F-4D97-AF65-F5344CB8AC3E}">
        <p14:creationId xmlns:p14="http://schemas.microsoft.com/office/powerpoint/2010/main" val="1587197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0-#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1" grpId="0" animBg="1"/>
      <p:bldP spid="12" grpId="0"/>
      <p:bldP spid="13" grpId="0" animBg="1"/>
      <p:bldP spid="14" grpId="0"/>
      <p:bldP spid="15" grpId="0" animBg="1"/>
      <p:bldP spid="16" grpId="0"/>
      <p:bldP spid="17" grpId="0" animBg="1"/>
      <p:bldP spid="18" grpId="0"/>
      <p:bldP spid="1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8" name="Google Shape;244;p33">
            <a:extLst>
              <a:ext uri="{FF2B5EF4-FFF2-40B4-BE49-F238E27FC236}">
                <a16:creationId xmlns:a16="http://schemas.microsoft.com/office/drawing/2014/main" id="{BCA57454-EBAD-9B6C-9D7D-12BC7B111ED6}"/>
              </a:ext>
            </a:extLst>
          </p:cNvPr>
          <p:cNvSpPr/>
          <p:nvPr/>
        </p:nvSpPr>
        <p:spPr>
          <a:xfrm>
            <a:off x="327660" y="182717"/>
            <a:ext cx="11536680" cy="3681519"/>
          </a:xfrm>
          <a:prstGeom prst="roundRect">
            <a:avLst>
              <a:gd name="adj" fmla="val 50000"/>
            </a:avLst>
          </a:prstGeom>
          <a:solidFill>
            <a:schemeClr val="accent6">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7" name="TextBox 6">
            <a:extLst>
              <a:ext uri="{FF2B5EF4-FFF2-40B4-BE49-F238E27FC236}">
                <a16:creationId xmlns:a16="http://schemas.microsoft.com/office/drawing/2014/main" id="{3CA1A25C-19D1-FDF1-310C-5D1F5DC38AF7}"/>
              </a:ext>
            </a:extLst>
          </p:cNvPr>
          <p:cNvSpPr txBox="1"/>
          <p:nvPr/>
        </p:nvSpPr>
        <p:spPr>
          <a:xfrm>
            <a:off x="1275908" y="282365"/>
            <a:ext cx="9845750" cy="3539430"/>
          </a:xfrm>
          <a:prstGeom prst="rect">
            <a:avLst/>
          </a:prstGeom>
          <a:noFill/>
        </p:spPr>
        <p:txBody>
          <a:bodyPr wrap="square">
            <a:spAutoFit/>
          </a:bodyPr>
          <a:lstStyle/>
          <a:p>
            <a:pPr algn="just"/>
            <a:r>
              <a:rPr lang="en-IN" sz="3200" b="1"/>
              <a:t>Rule 36 (2) Provided that</a:t>
            </a:r>
            <a:r>
              <a:rPr lang="en-IN" sz="3200"/>
              <a:t>  </a:t>
            </a:r>
            <a:r>
              <a:rPr lang="en-US" sz="3200"/>
              <a:t>if the said document does not contain all the specified particulars but contains the details of the amount of tax charged, description of goods or services, total value of supply of goods or services or both, GSTIN of the supplier and recipient and place of supply in case of inter-State supply, input tax credit may be availed by such registered person.</a:t>
            </a:r>
            <a:endParaRPr lang="en-IN" sz="3200" u="sng">
              <a:solidFill>
                <a:srgbClr val="FF0000"/>
              </a:solidFill>
            </a:endParaRPr>
          </a:p>
        </p:txBody>
      </p:sp>
      <p:cxnSp>
        <p:nvCxnSpPr>
          <p:cNvPr id="4" name="Google Shape;540;p56">
            <a:extLst>
              <a:ext uri="{FF2B5EF4-FFF2-40B4-BE49-F238E27FC236}">
                <a16:creationId xmlns:a16="http://schemas.microsoft.com/office/drawing/2014/main" id="{4336ADD2-BB4B-4035-A0F3-4F67BABA8437}"/>
              </a:ext>
            </a:extLst>
          </p:cNvPr>
          <p:cNvCxnSpPr>
            <a:cxnSpLocks/>
          </p:cNvCxnSpPr>
          <p:nvPr/>
        </p:nvCxnSpPr>
        <p:spPr>
          <a:xfrm>
            <a:off x="1534787" y="4941692"/>
            <a:ext cx="9660834" cy="0"/>
          </a:xfrm>
          <a:prstGeom prst="straightConnector1">
            <a:avLst/>
          </a:prstGeom>
          <a:noFill/>
          <a:ln w="19050" cap="flat" cmpd="sng">
            <a:solidFill>
              <a:schemeClr val="accent6">
                <a:lumMod val="60000"/>
                <a:lumOff val="40000"/>
              </a:schemeClr>
            </a:solidFill>
            <a:prstDash val="solid"/>
            <a:round/>
            <a:headEnd type="none" w="med" len="med"/>
            <a:tailEnd type="none" w="med" len="med"/>
          </a:ln>
        </p:spPr>
      </p:cxnSp>
      <p:sp>
        <p:nvSpPr>
          <p:cNvPr id="5" name="Google Shape;548;p56">
            <a:extLst>
              <a:ext uri="{FF2B5EF4-FFF2-40B4-BE49-F238E27FC236}">
                <a16:creationId xmlns:a16="http://schemas.microsoft.com/office/drawing/2014/main" id="{A5C06F12-C211-4B31-81CD-664FE95F07F0}"/>
              </a:ext>
            </a:extLst>
          </p:cNvPr>
          <p:cNvSpPr/>
          <p:nvPr/>
        </p:nvSpPr>
        <p:spPr>
          <a:xfrm>
            <a:off x="779412" y="4689542"/>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2017-18</a:t>
            </a:r>
            <a:endParaRPr sz="1800" b="1">
              <a:latin typeface="Oswald"/>
              <a:ea typeface="Oswald"/>
              <a:cs typeface="Oswald"/>
              <a:sym typeface="Oswald"/>
            </a:endParaRPr>
          </a:p>
        </p:txBody>
      </p:sp>
      <p:sp>
        <p:nvSpPr>
          <p:cNvPr id="6" name="Google Shape;549;p56">
            <a:extLst>
              <a:ext uri="{FF2B5EF4-FFF2-40B4-BE49-F238E27FC236}">
                <a16:creationId xmlns:a16="http://schemas.microsoft.com/office/drawing/2014/main" id="{711EB0CC-1649-43CA-8DAB-8A59F81B36C6}"/>
              </a:ext>
            </a:extLst>
          </p:cNvPr>
          <p:cNvSpPr txBox="1">
            <a:spLocks/>
          </p:cNvSpPr>
          <p:nvPr/>
        </p:nvSpPr>
        <p:spPr>
          <a:xfrm>
            <a:off x="715550" y="5250932"/>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b="1" u="sng">
                <a:solidFill>
                  <a:srgbClr val="FF0000"/>
                </a:solidFill>
              </a:rPr>
              <a:t>Inserted on</a:t>
            </a:r>
          </a:p>
          <a:p>
            <a:pPr marL="0" indent="0" algn="ctr">
              <a:spcBef>
                <a:spcPts val="0"/>
              </a:spcBef>
              <a:buFont typeface="Arial" panose="020B0604020202020204" pitchFamily="34" charset="0"/>
              <a:buNone/>
            </a:pPr>
            <a:r>
              <a:rPr lang="en-US" sz="1800" b="1" u="sng">
                <a:solidFill>
                  <a:srgbClr val="FF0000"/>
                </a:solidFill>
              </a:rPr>
              <a:t>04.09.2018</a:t>
            </a:r>
          </a:p>
        </p:txBody>
      </p:sp>
      <p:sp>
        <p:nvSpPr>
          <p:cNvPr id="9" name="Google Shape;548;p56">
            <a:extLst>
              <a:ext uri="{FF2B5EF4-FFF2-40B4-BE49-F238E27FC236}">
                <a16:creationId xmlns:a16="http://schemas.microsoft.com/office/drawing/2014/main" id="{79A31830-18EE-4F41-B8F0-143B9B0D9753}"/>
              </a:ext>
            </a:extLst>
          </p:cNvPr>
          <p:cNvSpPr/>
          <p:nvPr/>
        </p:nvSpPr>
        <p:spPr>
          <a:xfrm>
            <a:off x="2535321" y="4689542"/>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2018-19</a:t>
            </a:r>
            <a:endParaRPr sz="1800" b="1">
              <a:latin typeface="Oswald"/>
              <a:ea typeface="Oswald"/>
              <a:cs typeface="Oswald"/>
              <a:sym typeface="Oswald"/>
            </a:endParaRPr>
          </a:p>
        </p:txBody>
      </p:sp>
      <p:sp>
        <p:nvSpPr>
          <p:cNvPr id="11" name="Google Shape;548;p56">
            <a:extLst>
              <a:ext uri="{FF2B5EF4-FFF2-40B4-BE49-F238E27FC236}">
                <a16:creationId xmlns:a16="http://schemas.microsoft.com/office/drawing/2014/main" id="{E4333349-0280-4EBF-91BB-906B7A5B0DC1}"/>
              </a:ext>
            </a:extLst>
          </p:cNvPr>
          <p:cNvSpPr/>
          <p:nvPr/>
        </p:nvSpPr>
        <p:spPr>
          <a:xfrm>
            <a:off x="4417129" y="4689542"/>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2019-20</a:t>
            </a:r>
            <a:endParaRPr sz="1800" b="1">
              <a:latin typeface="Oswald"/>
              <a:ea typeface="Oswald"/>
              <a:cs typeface="Oswald"/>
              <a:sym typeface="Oswald"/>
            </a:endParaRPr>
          </a:p>
        </p:txBody>
      </p:sp>
      <p:sp>
        <p:nvSpPr>
          <p:cNvPr id="12" name="Google Shape;549;p56">
            <a:extLst>
              <a:ext uri="{FF2B5EF4-FFF2-40B4-BE49-F238E27FC236}">
                <a16:creationId xmlns:a16="http://schemas.microsoft.com/office/drawing/2014/main" id="{8BEE5FFB-BFAA-454B-875F-5723C7C2A497}"/>
              </a:ext>
            </a:extLst>
          </p:cNvPr>
          <p:cNvSpPr txBox="1">
            <a:spLocks/>
          </p:cNvSpPr>
          <p:nvPr/>
        </p:nvSpPr>
        <p:spPr>
          <a:xfrm>
            <a:off x="4353267" y="5257560"/>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 Change</a:t>
            </a:r>
          </a:p>
        </p:txBody>
      </p:sp>
      <p:sp>
        <p:nvSpPr>
          <p:cNvPr id="13" name="Google Shape;548;p56">
            <a:extLst>
              <a:ext uri="{FF2B5EF4-FFF2-40B4-BE49-F238E27FC236}">
                <a16:creationId xmlns:a16="http://schemas.microsoft.com/office/drawing/2014/main" id="{EFE2FD65-321D-456E-9B4F-A0A6839DB288}"/>
              </a:ext>
            </a:extLst>
          </p:cNvPr>
          <p:cNvSpPr/>
          <p:nvPr/>
        </p:nvSpPr>
        <p:spPr>
          <a:xfrm>
            <a:off x="6279056" y="4689542"/>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2020-21</a:t>
            </a:r>
            <a:endParaRPr sz="1800" b="1">
              <a:latin typeface="Oswald"/>
              <a:ea typeface="Oswald"/>
              <a:cs typeface="Oswald"/>
              <a:sym typeface="Oswald"/>
            </a:endParaRPr>
          </a:p>
        </p:txBody>
      </p:sp>
      <p:sp>
        <p:nvSpPr>
          <p:cNvPr id="14" name="Google Shape;549;p56">
            <a:extLst>
              <a:ext uri="{FF2B5EF4-FFF2-40B4-BE49-F238E27FC236}">
                <a16:creationId xmlns:a16="http://schemas.microsoft.com/office/drawing/2014/main" id="{9B3524AE-063E-4305-92F4-6C183AF08FD3}"/>
              </a:ext>
            </a:extLst>
          </p:cNvPr>
          <p:cNvSpPr txBox="1">
            <a:spLocks/>
          </p:cNvSpPr>
          <p:nvPr/>
        </p:nvSpPr>
        <p:spPr>
          <a:xfrm>
            <a:off x="5958895" y="5236286"/>
            <a:ext cx="18619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a:t>No Change</a:t>
            </a:r>
          </a:p>
          <a:p>
            <a:pPr marL="0" indent="0" algn="ctr">
              <a:spcBef>
                <a:spcPts val="0"/>
              </a:spcBef>
              <a:buFont typeface="Arial" panose="020B0604020202020204" pitchFamily="34" charset="0"/>
              <a:buNone/>
            </a:pPr>
            <a:endParaRPr lang="en-US" sz="1800" b="1" u="sng">
              <a:solidFill>
                <a:srgbClr val="FF0000"/>
              </a:solidFill>
            </a:endParaRPr>
          </a:p>
        </p:txBody>
      </p:sp>
      <p:sp>
        <p:nvSpPr>
          <p:cNvPr id="15" name="Google Shape;548;p56">
            <a:extLst>
              <a:ext uri="{FF2B5EF4-FFF2-40B4-BE49-F238E27FC236}">
                <a16:creationId xmlns:a16="http://schemas.microsoft.com/office/drawing/2014/main" id="{9379DED9-A74A-4428-8DB5-D974EE4EC6DD}"/>
              </a:ext>
            </a:extLst>
          </p:cNvPr>
          <p:cNvSpPr/>
          <p:nvPr/>
        </p:nvSpPr>
        <p:spPr>
          <a:xfrm>
            <a:off x="8140989" y="4689542"/>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2021-22</a:t>
            </a:r>
            <a:endParaRPr sz="1800" b="1">
              <a:latin typeface="Oswald"/>
              <a:ea typeface="Oswald"/>
              <a:cs typeface="Oswald"/>
              <a:sym typeface="Oswald"/>
            </a:endParaRPr>
          </a:p>
        </p:txBody>
      </p:sp>
      <p:sp>
        <p:nvSpPr>
          <p:cNvPr id="17" name="Google Shape;548;p56">
            <a:extLst>
              <a:ext uri="{FF2B5EF4-FFF2-40B4-BE49-F238E27FC236}">
                <a16:creationId xmlns:a16="http://schemas.microsoft.com/office/drawing/2014/main" id="{9D524557-04AF-4530-ACBE-FD121EB2A34B}"/>
              </a:ext>
            </a:extLst>
          </p:cNvPr>
          <p:cNvSpPr/>
          <p:nvPr/>
        </p:nvSpPr>
        <p:spPr>
          <a:xfrm>
            <a:off x="10069185" y="4689542"/>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2022-23</a:t>
            </a:r>
            <a:endParaRPr sz="1800" b="1">
              <a:latin typeface="Oswald"/>
              <a:ea typeface="Oswald"/>
              <a:cs typeface="Oswald"/>
              <a:sym typeface="Oswald"/>
            </a:endParaRPr>
          </a:p>
        </p:txBody>
      </p:sp>
      <p:sp>
        <p:nvSpPr>
          <p:cNvPr id="18" name="Google Shape;549;p56">
            <a:extLst>
              <a:ext uri="{FF2B5EF4-FFF2-40B4-BE49-F238E27FC236}">
                <a16:creationId xmlns:a16="http://schemas.microsoft.com/office/drawing/2014/main" id="{B5D30C72-D909-4E8E-A4ED-7DE619BBC9C7}"/>
              </a:ext>
            </a:extLst>
          </p:cNvPr>
          <p:cNvSpPr txBox="1">
            <a:spLocks/>
          </p:cNvSpPr>
          <p:nvPr/>
        </p:nvSpPr>
        <p:spPr>
          <a:xfrm>
            <a:off x="10005323" y="5250933"/>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 Change</a:t>
            </a:r>
          </a:p>
        </p:txBody>
      </p:sp>
      <p:sp>
        <p:nvSpPr>
          <p:cNvPr id="19" name="Google Shape;549;p56">
            <a:extLst>
              <a:ext uri="{FF2B5EF4-FFF2-40B4-BE49-F238E27FC236}">
                <a16:creationId xmlns:a16="http://schemas.microsoft.com/office/drawing/2014/main" id="{0CF2BC42-817E-4BD3-B7A8-3397F34B1A70}"/>
              </a:ext>
            </a:extLst>
          </p:cNvPr>
          <p:cNvSpPr txBox="1">
            <a:spLocks/>
          </p:cNvSpPr>
          <p:nvPr/>
        </p:nvSpPr>
        <p:spPr>
          <a:xfrm>
            <a:off x="2484103" y="5243841"/>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 Change</a:t>
            </a:r>
          </a:p>
        </p:txBody>
      </p:sp>
      <p:sp>
        <p:nvSpPr>
          <p:cNvPr id="21" name="Google Shape;549;p56">
            <a:extLst>
              <a:ext uri="{FF2B5EF4-FFF2-40B4-BE49-F238E27FC236}">
                <a16:creationId xmlns:a16="http://schemas.microsoft.com/office/drawing/2014/main" id="{A712ABAA-2803-4FDE-8703-8ED704DED1B1}"/>
              </a:ext>
            </a:extLst>
          </p:cNvPr>
          <p:cNvSpPr txBox="1">
            <a:spLocks/>
          </p:cNvSpPr>
          <p:nvPr/>
        </p:nvSpPr>
        <p:spPr>
          <a:xfrm>
            <a:off x="7855037" y="5239826"/>
            <a:ext cx="18619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a:t>No Change</a:t>
            </a:r>
          </a:p>
          <a:p>
            <a:pPr marL="0" indent="0" algn="ctr">
              <a:spcBef>
                <a:spcPts val="0"/>
              </a:spcBef>
              <a:buFont typeface="Arial" panose="020B0604020202020204" pitchFamily="34" charset="0"/>
              <a:buNone/>
            </a:pPr>
            <a:endParaRPr lang="en-US" sz="1800" b="1" u="sng">
              <a:solidFill>
                <a:srgbClr val="FF0000"/>
              </a:solidFill>
            </a:endParaRPr>
          </a:p>
        </p:txBody>
      </p:sp>
    </p:spTree>
    <p:extLst>
      <p:ext uri="{BB962C8B-B14F-4D97-AF65-F5344CB8AC3E}">
        <p14:creationId xmlns:p14="http://schemas.microsoft.com/office/powerpoint/2010/main" val="3711056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0-#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1" grpId="0" animBg="1"/>
      <p:bldP spid="12" grpId="0"/>
      <p:bldP spid="13" grpId="0" animBg="1"/>
      <p:bldP spid="14" grpId="0"/>
      <p:bldP spid="15" grpId="0" animBg="1"/>
      <p:bldP spid="17" grpId="0" animBg="1"/>
      <p:bldP spid="18" grpId="0"/>
      <p:bldP spid="19" grpId="0"/>
      <p:bldP spid="2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8" name="Google Shape;244;p33">
            <a:extLst>
              <a:ext uri="{FF2B5EF4-FFF2-40B4-BE49-F238E27FC236}">
                <a16:creationId xmlns:a16="http://schemas.microsoft.com/office/drawing/2014/main" id="{BCA57454-EBAD-9B6C-9D7D-12BC7B111ED6}"/>
              </a:ext>
            </a:extLst>
          </p:cNvPr>
          <p:cNvSpPr/>
          <p:nvPr/>
        </p:nvSpPr>
        <p:spPr>
          <a:xfrm>
            <a:off x="563526" y="565491"/>
            <a:ext cx="11206716" cy="2654193"/>
          </a:xfrm>
          <a:prstGeom prst="roundRect">
            <a:avLst>
              <a:gd name="adj" fmla="val 50000"/>
            </a:avLst>
          </a:prstGeom>
          <a:solidFill>
            <a:schemeClr val="accent6">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7" name="TextBox 6">
            <a:extLst>
              <a:ext uri="{FF2B5EF4-FFF2-40B4-BE49-F238E27FC236}">
                <a16:creationId xmlns:a16="http://schemas.microsoft.com/office/drawing/2014/main" id="{3CA1A25C-19D1-FDF1-310C-5D1F5DC38AF7}"/>
              </a:ext>
            </a:extLst>
          </p:cNvPr>
          <p:cNvSpPr txBox="1"/>
          <p:nvPr/>
        </p:nvSpPr>
        <p:spPr>
          <a:xfrm>
            <a:off x="1275908" y="665139"/>
            <a:ext cx="9845750" cy="2554545"/>
          </a:xfrm>
          <a:prstGeom prst="rect">
            <a:avLst/>
          </a:prstGeom>
          <a:noFill/>
        </p:spPr>
        <p:txBody>
          <a:bodyPr wrap="square">
            <a:spAutoFit/>
          </a:bodyPr>
          <a:lstStyle/>
          <a:p>
            <a:pPr algn="just"/>
            <a:r>
              <a:rPr lang="en-IN" sz="3200" b="1"/>
              <a:t>Rule 36 </a:t>
            </a:r>
            <a:r>
              <a:rPr lang="en-US" sz="3200" b="1"/>
              <a:t>(3)</a:t>
            </a:r>
            <a:r>
              <a:rPr lang="en-US" sz="3200"/>
              <a:t> No input tax credit shall be availed by a registered person in respect of any tax that has been paid in pursuance of any order where any demand has been confirmed on account of any fraud, willful misstatement or suppression of facts.</a:t>
            </a:r>
            <a:endParaRPr lang="en-IN" sz="3200" u="sng">
              <a:solidFill>
                <a:srgbClr val="FF0000"/>
              </a:solidFill>
            </a:endParaRPr>
          </a:p>
        </p:txBody>
      </p:sp>
      <p:cxnSp>
        <p:nvCxnSpPr>
          <p:cNvPr id="4" name="Google Shape;540;p56">
            <a:extLst>
              <a:ext uri="{FF2B5EF4-FFF2-40B4-BE49-F238E27FC236}">
                <a16:creationId xmlns:a16="http://schemas.microsoft.com/office/drawing/2014/main" id="{4336ADD2-BB4B-4035-A0F3-4F67BABA8437}"/>
              </a:ext>
            </a:extLst>
          </p:cNvPr>
          <p:cNvCxnSpPr>
            <a:cxnSpLocks/>
          </p:cNvCxnSpPr>
          <p:nvPr/>
        </p:nvCxnSpPr>
        <p:spPr>
          <a:xfrm>
            <a:off x="1534787" y="4378170"/>
            <a:ext cx="9660834" cy="0"/>
          </a:xfrm>
          <a:prstGeom prst="straightConnector1">
            <a:avLst/>
          </a:prstGeom>
          <a:noFill/>
          <a:ln w="19050" cap="flat" cmpd="sng">
            <a:solidFill>
              <a:schemeClr val="accent6">
                <a:lumMod val="60000"/>
                <a:lumOff val="40000"/>
              </a:schemeClr>
            </a:solidFill>
            <a:prstDash val="solid"/>
            <a:round/>
            <a:headEnd type="none" w="med" len="med"/>
            <a:tailEnd type="none" w="med" len="med"/>
          </a:ln>
        </p:spPr>
      </p:cxnSp>
      <p:sp>
        <p:nvSpPr>
          <p:cNvPr id="5" name="Google Shape;548;p56">
            <a:extLst>
              <a:ext uri="{FF2B5EF4-FFF2-40B4-BE49-F238E27FC236}">
                <a16:creationId xmlns:a16="http://schemas.microsoft.com/office/drawing/2014/main" id="{A5C06F12-C211-4B31-81CD-664FE95F07F0}"/>
              </a:ext>
            </a:extLst>
          </p:cNvPr>
          <p:cNvSpPr/>
          <p:nvPr/>
        </p:nvSpPr>
        <p:spPr>
          <a:xfrm>
            <a:off x="779412" y="4126020"/>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2017-18</a:t>
            </a:r>
            <a:endParaRPr sz="1800" b="1">
              <a:latin typeface="Oswald"/>
              <a:ea typeface="Oswald"/>
              <a:cs typeface="Oswald"/>
              <a:sym typeface="Oswald"/>
            </a:endParaRPr>
          </a:p>
        </p:txBody>
      </p:sp>
      <p:sp>
        <p:nvSpPr>
          <p:cNvPr id="6" name="Google Shape;549;p56">
            <a:extLst>
              <a:ext uri="{FF2B5EF4-FFF2-40B4-BE49-F238E27FC236}">
                <a16:creationId xmlns:a16="http://schemas.microsoft.com/office/drawing/2014/main" id="{711EB0CC-1649-43CA-8DAB-8A59F81B36C6}"/>
              </a:ext>
            </a:extLst>
          </p:cNvPr>
          <p:cNvSpPr txBox="1">
            <a:spLocks/>
          </p:cNvSpPr>
          <p:nvPr/>
        </p:nvSpPr>
        <p:spPr>
          <a:xfrm>
            <a:off x="715550" y="4687410"/>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 Change</a:t>
            </a:r>
          </a:p>
        </p:txBody>
      </p:sp>
      <p:sp>
        <p:nvSpPr>
          <p:cNvPr id="9" name="Google Shape;548;p56">
            <a:extLst>
              <a:ext uri="{FF2B5EF4-FFF2-40B4-BE49-F238E27FC236}">
                <a16:creationId xmlns:a16="http://schemas.microsoft.com/office/drawing/2014/main" id="{79A31830-18EE-4F41-B8F0-143B9B0D9753}"/>
              </a:ext>
            </a:extLst>
          </p:cNvPr>
          <p:cNvSpPr/>
          <p:nvPr/>
        </p:nvSpPr>
        <p:spPr>
          <a:xfrm>
            <a:off x="2535321" y="4126020"/>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2018-19</a:t>
            </a:r>
            <a:endParaRPr sz="1800" b="1">
              <a:latin typeface="Oswald"/>
              <a:ea typeface="Oswald"/>
              <a:cs typeface="Oswald"/>
              <a:sym typeface="Oswald"/>
            </a:endParaRPr>
          </a:p>
        </p:txBody>
      </p:sp>
      <p:sp>
        <p:nvSpPr>
          <p:cNvPr id="11" name="Google Shape;548;p56">
            <a:extLst>
              <a:ext uri="{FF2B5EF4-FFF2-40B4-BE49-F238E27FC236}">
                <a16:creationId xmlns:a16="http://schemas.microsoft.com/office/drawing/2014/main" id="{E4333349-0280-4EBF-91BB-906B7A5B0DC1}"/>
              </a:ext>
            </a:extLst>
          </p:cNvPr>
          <p:cNvSpPr/>
          <p:nvPr/>
        </p:nvSpPr>
        <p:spPr>
          <a:xfrm>
            <a:off x="4417129" y="4126020"/>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2019-20</a:t>
            </a:r>
            <a:endParaRPr sz="1800" b="1">
              <a:latin typeface="Oswald"/>
              <a:ea typeface="Oswald"/>
              <a:cs typeface="Oswald"/>
              <a:sym typeface="Oswald"/>
            </a:endParaRPr>
          </a:p>
        </p:txBody>
      </p:sp>
      <p:sp>
        <p:nvSpPr>
          <p:cNvPr id="12" name="Google Shape;549;p56">
            <a:extLst>
              <a:ext uri="{FF2B5EF4-FFF2-40B4-BE49-F238E27FC236}">
                <a16:creationId xmlns:a16="http://schemas.microsoft.com/office/drawing/2014/main" id="{8BEE5FFB-BFAA-454B-875F-5723C7C2A497}"/>
              </a:ext>
            </a:extLst>
          </p:cNvPr>
          <p:cNvSpPr txBox="1">
            <a:spLocks/>
          </p:cNvSpPr>
          <p:nvPr/>
        </p:nvSpPr>
        <p:spPr>
          <a:xfrm>
            <a:off x="4353267" y="4694038"/>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 Change</a:t>
            </a:r>
          </a:p>
        </p:txBody>
      </p:sp>
      <p:sp>
        <p:nvSpPr>
          <p:cNvPr id="13" name="Google Shape;548;p56">
            <a:extLst>
              <a:ext uri="{FF2B5EF4-FFF2-40B4-BE49-F238E27FC236}">
                <a16:creationId xmlns:a16="http://schemas.microsoft.com/office/drawing/2014/main" id="{EFE2FD65-321D-456E-9B4F-A0A6839DB288}"/>
              </a:ext>
            </a:extLst>
          </p:cNvPr>
          <p:cNvSpPr/>
          <p:nvPr/>
        </p:nvSpPr>
        <p:spPr>
          <a:xfrm>
            <a:off x="6279056" y="4126020"/>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2020-21</a:t>
            </a:r>
            <a:endParaRPr sz="1800" b="1">
              <a:latin typeface="Oswald"/>
              <a:ea typeface="Oswald"/>
              <a:cs typeface="Oswald"/>
              <a:sym typeface="Oswald"/>
            </a:endParaRPr>
          </a:p>
        </p:txBody>
      </p:sp>
      <p:sp>
        <p:nvSpPr>
          <p:cNvPr id="14" name="Google Shape;549;p56">
            <a:extLst>
              <a:ext uri="{FF2B5EF4-FFF2-40B4-BE49-F238E27FC236}">
                <a16:creationId xmlns:a16="http://schemas.microsoft.com/office/drawing/2014/main" id="{9B3524AE-063E-4305-92F4-6C183AF08FD3}"/>
              </a:ext>
            </a:extLst>
          </p:cNvPr>
          <p:cNvSpPr txBox="1">
            <a:spLocks/>
          </p:cNvSpPr>
          <p:nvPr/>
        </p:nvSpPr>
        <p:spPr>
          <a:xfrm>
            <a:off x="5958895" y="4672764"/>
            <a:ext cx="18619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a:t>No Change</a:t>
            </a:r>
          </a:p>
          <a:p>
            <a:pPr marL="0" indent="0" algn="ctr">
              <a:spcBef>
                <a:spcPts val="0"/>
              </a:spcBef>
              <a:buFont typeface="Arial" panose="020B0604020202020204" pitchFamily="34" charset="0"/>
              <a:buNone/>
            </a:pPr>
            <a:endParaRPr lang="en-US" sz="1800" b="1" u="sng">
              <a:solidFill>
                <a:srgbClr val="FF0000"/>
              </a:solidFill>
            </a:endParaRPr>
          </a:p>
        </p:txBody>
      </p:sp>
      <p:sp>
        <p:nvSpPr>
          <p:cNvPr id="15" name="Google Shape;548;p56">
            <a:extLst>
              <a:ext uri="{FF2B5EF4-FFF2-40B4-BE49-F238E27FC236}">
                <a16:creationId xmlns:a16="http://schemas.microsoft.com/office/drawing/2014/main" id="{9379DED9-A74A-4428-8DB5-D974EE4EC6DD}"/>
              </a:ext>
            </a:extLst>
          </p:cNvPr>
          <p:cNvSpPr/>
          <p:nvPr/>
        </p:nvSpPr>
        <p:spPr>
          <a:xfrm>
            <a:off x="8140989" y="4126020"/>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2021-22</a:t>
            </a:r>
            <a:endParaRPr sz="1800" b="1">
              <a:latin typeface="Oswald"/>
              <a:ea typeface="Oswald"/>
              <a:cs typeface="Oswald"/>
              <a:sym typeface="Oswald"/>
            </a:endParaRPr>
          </a:p>
        </p:txBody>
      </p:sp>
      <p:sp>
        <p:nvSpPr>
          <p:cNvPr id="17" name="Google Shape;548;p56">
            <a:extLst>
              <a:ext uri="{FF2B5EF4-FFF2-40B4-BE49-F238E27FC236}">
                <a16:creationId xmlns:a16="http://schemas.microsoft.com/office/drawing/2014/main" id="{9D524557-04AF-4530-ACBE-FD121EB2A34B}"/>
              </a:ext>
            </a:extLst>
          </p:cNvPr>
          <p:cNvSpPr/>
          <p:nvPr/>
        </p:nvSpPr>
        <p:spPr>
          <a:xfrm>
            <a:off x="10069185" y="4126020"/>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2022-23</a:t>
            </a:r>
            <a:endParaRPr sz="1800" b="1">
              <a:latin typeface="Oswald"/>
              <a:ea typeface="Oswald"/>
              <a:cs typeface="Oswald"/>
              <a:sym typeface="Oswald"/>
            </a:endParaRPr>
          </a:p>
        </p:txBody>
      </p:sp>
      <p:sp>
        <p:nvSpPr>
          <p:cNvPr id="18" name="Google Shape;549;p56">
            <a:extLst>
              <a:ext uri="{FF2B5EF4-FFF2-40B4-BE49-F238E27FC236}">
                <a16:creationId xmlns:a16="http://schemas.microsoft.com/office/drawing/2014/main" id="{B5D30C72-D909-4E8E-A4ED-7DE619BBC9C7}"/>
              </a:ext>
            </a:extLst>
          </p:cNvPr>
          <p:cNvSpPr txBox="1">
            <a:spLocks/>
          </p:cNvSpPr>
          <p:nvPr/>
        </p:nvSpPr>
        <p:spPr>
          <a:xfrm>
            <a:off x="10005323" y="4687411"/>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 Change</a:t>
            </a:r>
          </a:p>
        </p:txBody>
      </p:sp>
      <p:sp>
        <p:nvSpPr>
          <p:cNvPr id="19" name="Google Shape;549;p56">
            <a:extLst>
              <a:ext uri="{FF2B5EF4-FFF2-40B4-BE49-F238E27FC236}">
                <a16:creationId xmlns:a16="http://schemas.microsoft.com/office/drawing/2014/main" id="{0CF2BC42-817E-4BD3-B7A8-3397F34B1A70}"/>
              </a:ext>
            </a:extLst>
          </p:cNvPr>
          <p:cNvSpPr txBox="1">
            <a:spLocks/>
          </p:cNvSpPr>
          <p:nvPr/>
        </p:nvSpPr>
        <p:spPr>
          <a:xfrm>
            <a:off x="2484103" y="4680319"/>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a:t>No Change</a:t>
            </a:r>
          </a:p>
        </p:txBody>
      </p:sp>
      <p:sp>
        <p:nvSpPr>
          <p:cNvPr id="21" name="Google Shape;549;p56">
            <a:extLst>
              <a:ext uri="{FF2B5EF4-FFF2-40B4-BE49-F238E27FC236}">
                <a16:creationId xmlns:a16="http://schemas.microsoft.com/office/drawing/2014/main" id="{A712ABAA-2803-4FDE-8703-8ED704DED1B1}"/>
              </a:ext>
            </a:extLst>
          </p:cNvPr>
          <p:cNvSpPr txBox="1">
            <a:spLocks/>
          </p:cNvSpPr>
          <p:nvPr/>
        </p:nvSpPr>
        <p:spPr>
          <a:xfrm>
            <a:off x="7855037" y="4676304"/>
            <a:ext cx="18619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a:t>No Change</a:t>
            </a:r>
          </a:p>
          <a:p>
            <a:pPr marL="0" indent="0" algn="ctr">
              <a:spcBef>
                <a:spcPts val="0"/>
              </a:spcBef>
              <a:buFont typeface="Arial" panose="020B0604020202020204" pitchFamily="34" charset="0"/>
              <a:buNone/>
            </a:pPr>
            <a:endParaRPr lang="en-US" sz="1800" b="1" u="sng">
              <a:solidFill>
                <a:srgbClr val="FF0000"/>
              </a:solidFill>
            </a:endParaRPr>
          </a:p>
        </p:txBody>
      </p:sp>
    </p:spTree>
    <p:extLst>
      <p:ext uri="{BB962C8B-B14F-4D97-AF65-F5344CB8AC3E}">
        <p14:creationId xmlns:p14="http://schemas.microsoft.com/office/powerpoint/2010/main" val="2726627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0-#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0-#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P spid="11" grpId="0" animBg="1"/>
      <p:bldP spid="12" grpId="0"/>
      <p:bldP spid="13" grpId="0" animBg="1"/>
      <p:bldP spid="14" grpId="0"/>
      <p:bldP spid="15" grpId="0" animBg="1"/>
      <p:bldP spid="17" grpId="0" animBg="1"/>
      <p:bldP spid="18" grpId="0"/>
      <p:bldP spid="19" grpId="0"/>
      <p:bldP spid="2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8" name="Google Shape;244;p33">
            <a:extLst>
              <a:ext uri="{FF2B5EF4-FFF2-40B4-BE49-F238E27FC236}">
                <a16:creationId xmlns:a16="http://schemas.microsoft.com/office/drawing/2014/main" id="{BCA57454-EBAD-9B6C-9D7D-12BC7B111ED6}"/>
              </a:ext>
            </a:extLst>
          </p:cNvPr>
          <p:cNvSpPr/>
          <p:nvPr/>
        </p:nvSpPr>
        <p:spPr>
          <a:xfrm>
            <a:off x="563526" y="255181"/>
            <a:ext cx="11206716" cy="4274288"/>
          </a:xfrm>
          <a:prstGeom prst="roundRect">
            <a:avLst>
              <a:gd name="adj" fmla="val 50000"/>
            </a:avLst>
          </a:prstGeom>
          <a:solidFill>
            <a:schemeClr val="accent6">
              <a:lumMod val="40000"/>
              <a:lumOff val="60000"/>
            </a:schemeClr>
          </a:solidFill>
          <a:ln>
            <a:noFill/>
          </a:ln>
        </p:spPr>
        <p:txBody>
          <a:bodyPr spcFirstLastPara="1" wrap="square" lIns="121900" tIns="121900" rIns="121900" bIns="121900" anchor="ctr" anchorCtr="0">
            <a:noAutofit/>
          </a:bodyPr>
          <a:lstStyle/>
          <a:p>
            <a:pPr algn="ctr"/>
            <a:endParaRPr sz="2400"/>
          </a:p>
        </p:txBody>
      </p:sp>
      <p:sp>
        <p:nvSpPr>
          <p:cNvPr id="7" name="TextBox 6">
            <a:extLst>
              <a:ext uri="{FF2B5EF4-FFF2-40B4-BE49-F238E27FC236}">
                <a16:creationId xmlns:a16="http://schemas.microsoft.com/office/drawing/2014/main" id="{3CA1A25C-19D1-FDF1-310C-5D1F5DC38AF7}"/>
              </a:ext>
            </a:extLst>
          </p:cNvPr>
          <p:cNvSpPr txBox="1"/>
          <p:nvPr/>
        </p:nvSpPr>
        <p:spPr>
          <a:xfrm>
            <a:off x="1275908" y="665139"/>
            <a:ext cx="9845750" cy="3539430"/>
          </a:xfrm>
          <a:prstGeom prst="rect">
            <a:avLst/>
          </a:prstGeom>
          <a:noFill/>
        </p:spPr>
        <p:txBody>
          <a:bodyPr wrap="square">
            <a:spAutoFit/>
          </a:bodyPr>
          <a:lstStyle/>
          <a:p>
            <a:pPr algn="just"/>
            <a:r>
              <a:rPr lang="en-IN" sz="3200" b="1"/>
              <a:t>Rule 36 </a:t>
            </a:r>
            <a:r>
              <a:rPr lang="en-US" sz="3200" b="1"/>
              <a:t>(4)</a:t>
            </a:r>
            <a:r>
              <a:rPr lang="en-US" sz="3200"/>
              <a:t> Input tax credit to be availed by a registered person in respect of invoices or debit notes, the details of which have not been uploaded by the suppliers under sub-section (1) of section 37, shall not exceed </a:t>
            </a:r>
            <a:r>
              <a:rPr lang="en-US" sz="3200" b="1" u="sng">
                <a:solidFill>
                  <a:srgbClr val="FF0000"/>
                </a:solidFill>
              </a:rPr>
              <a:t>20 per cent </a:t>
            </a:r>
            <a:r>
              <a:rPr lang="en-US" sz="3200"/>
              <a:t>of the eligible credit available in respect of invoices or debit notes the details of which have been uploaded by the suppliers under sub-section (1) of section 37</a:t>
            </a:r>
          </a:p>
        </p:txBody>
      </p:sp>
      <p:cxnSp>
        <p:nvCxnSpPr>
          <p:cNvPr id="22" name="Google Shape;540;p56">
            <a:extLst>
              <a:ext uri="{FF2B5EF4-FFF2-40B4-BE49-F238E27FC236}">
                <a16:creationId xmlns:a16="http://schemas.microsoft.com/office/drawing/2014/main" id="{C27CFD7A-6FB4-4C51-A022-B03F0D1D46CB}"/>
              </a:ext>
            </a:extLst>
          </p:cNvPr>
          <p:cNvCxnSpPr>
            <a:cxnSpLocks/>
          </p:cNvCxnSpPr>
          <p:nvPr/>
        </p:nvCxnSpPr>
        <p:spPr>
          <a:xfrm>
            <a:off x="2283545" y="5336637"/>
            <a:ext cx="7798539" cy="0"/>
          </a:xfrm>
          <a:prstGeom prst="straightConnector1">
            <a:avLst/>
          </a:prstGeom>
          <a:noFill/>
          <a:ln w="19050" cap="flat" cmpd="sng">
            <a:solidFill>
              <a:schemeClr val="accent6">
                <a:lumMod val="60000"/>
                <a:lumOff val="40000"/>
              </a:schemeClr>
            </a:solidFill>
            <a:prstDash val="solid"/>
            <a:round/>
            <a:headEnd type="none" w="med" len="med"/>
            <a:tailEnd type="none" w="med" len="med"/>
          </a:ln>
        </p:spPr>
      </p:cxnSp>
      <p:sp>
        <p:nvSpPr>
          <p:cNvPr id="23" name="Google Shape;548;p56">
            <a:extLst>
              <a:ext uri="{FF2B5EF4-FFF2-40B4-BE49-F238E27FC236}">
                <a16:creationId xmlns:a16="http://schemas.microsoft.com/office/drawing/2014/main" id="{0AEC7025-728E-4F0C-9FF9-3378D65B3B64}"/>
              </a:ext>
            </a:extLst>
          </p:cNvPr>
          <p:cNvSpPr/>
          <p:nvPr/>
        </p:nvSpPr>
        <p:spPr>
          <a:xfrm>
            <a:off x="1640815" y="5084487"/>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2017-18</a:t>
            </a:r>
            <a:endParaRPr sz="1800" b="1">
              <a:latin typeface="Oswald"/>
              <a:ea typeface="Oswald"/>
              <a:cs typeface="Oswald"/>
              <a:sym typeface="Oswald"/>
            </a:endParaRPr>
          </a:p>
        </p:txBody>
      </p:sp>
      <p:sp>
        <p:nvSpPr>
          <p:cNvPr id="24" name="Google Shape;549;p56">
            <a:extLst>
              <a:ext uri="{FF2B5EF4-FFF2-40B4-BE49-F238E27FC236}">
                <a16:creationId xmlns:a16="http://schemas.microsoft.com/office/drawing/2014/main" id="{5A59133E-C907-448D-98DC-681C1AB03F5F}"/>
              </a:ext>
            </a:extLst>
          </p:cNvPr>
          <p:cNvSpPr txBox="1">
            <a:spLocks/>
          </p:cNvSpPr>
          <p:nvPr/>
        </p:nvSpPr>
        <p:spPr>
          <a:xfrm>
            <a:off x="5236942" y="5653548"/>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b="1" u="sng" dirty="0">
                <a:solidFill>
                  <a:srgbClr val="FF0000"/>
                </a:solidFill>
              </a:rPr>
              <a:t>Inserted on</a:t>
            </a:r>
          </a:p>
          <a:p>
            <a:pPr marL="0" indent="0" algn="ctr">
              <a:spcBef>
                <a:spcPts val="0"/>
              </a:spcBef>
              <a:buFont typeface="Arial" panose="020B0604020202020204" pitchFamily="34" charset="0"/>
              <a:buNone/>
            </a:pPr>
            <a:r>
              <a:rPr lang="en-US" sz="1800" b="1" u="sng" dirty="0">
                <a:solidFill>
                  <a:srgbClr val="FF0000"/>
                </a:solidFill>
              </a:rPr>
              <a:t>09.10.2019</a:t>
            </a:r>
          </a:p>
        </p:txBody>
      </p:sp>
      <p:sp>
        <p:nvSpPr>
          <p:cNvPr id="25" name="Google Shape;548;p56">
            <a:extLst>
              <a:ext uri="{FF2B5EF4-FFF2-40B4-BE49-F238E27FC236}">
                <a16:creationId xmlns:a16="http://schemas.microsoft.com/office/drawing/2014/main" id="{C90AE373-FFE9-4E47-9201-285A9C68207D}"/>
              </a:ext>
            </a:extLst>
          </p:cNvPr>
          <p:cNvSpPr/>
          <p:nvPr/>
        </p:nvSpPr>
        <p:spPr>
          <a:xfrm>
            <a:off x="3433300" y="5084487"/>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2018-19</a:t>
            </a:r>
            <a:endParaRPr sz="1800" b="1">
              <a:latin typeface="Oswald"/>
              <a:ea typeface="Oswald"/>
              <a:cs typeface="Oswald"/>
              <a:sym typeface="Oswald"/>
            </a:endParaRPr>
          </a:p>
        </p:txBody>
      </p:sp>
      <p:sp>
        <p:nvSpPr>
          <p:cNvPr id="26" name="Google Shape;548;p56">
            <a:extLst>
              <a:ext uri="{FF2B5EF4-FFF2-40B4-BE49-F238E27FC236}">
                <a16:creationId xmlns:a16="http://schemas.microsoft.com/office/drawing/2014/main" id="{889BA566-677F-4033-8932-8031A1D0D899}"/>
              </a:ext>
            </a:extLst>
          </p:cNvPr>
          <p:cNvSpPr/>
          <p:nvPr/>
        </p:nvSpPr>
        <p:spPr>
          <a:xfrm>
            <a:off x="7098188" y="5084487"/>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2019-20</a:t>
            </a:r>
            <a:endParaRPr sz="1800" b="1">
              <a:latin typeface="Oswald"/>
              <a:ea typeface="Oswald"/>
              <a:cs typeface="Oswald"/>
              <a:sym typeface="Oswald"/>
            </a:endParaRPr>
          </a:p>
        </p:txBody>
      </p:sp>
      <p:sp>
        <p:nvSpPr>
          <p:cNvPr id="27" name="Google Shape;549;p56">
            <a:extLst>
              <a:ext uri="{FF2B5EF4-FFF2-40B4-BE49-F238E27FC236}">
                <a16:creationId xmlns:a16="http://schemas.microsoft.com/office/drawing/2014/main" id="{7D89B908-4CF7-46C0-B94F-26E1A2033C97}"/>
              </a:ext>
            </a:extLst>
          </p:cNvPr>
          <p:cNvSpPr txBox="1">
            <a:spLocks/>
          </p:cNvSpPr>
          <p:nvPr/>
        </p:nvSpPr>
        <p:spPr>
          <a:xfrm>
            <a:off x="6731641" y="5645877"/>
            <a:ext cx="1908313"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b="1" u="sng" dirty="0" err="1">
                <a:solidFill>
                  <a:srgbClr val="FF0000"/>
                </a:solidFill>
              </a:rPr>
              <a:t>W.e.f</a:t>
            </a:r>
            <a:r>
              <a:rPr lang="en-US" sz="1800" b="1" u="sng" dirty="0">
                <a:solidFill>
                  <a:srgbClr val="FF0000"/>
                </a:solidFill>
              </a:rPr>
              <a:t> 01.01.2020</a:t>
            </a:r>
          </a:p>
          <a:p>
            <a:pPr marL="0" indent="0" algn="ctr">
              <a:spcBef>
                <a:spcPts val="0"/>
              </a:spcBef>
              <a:buNone/>
            </a:pPr>
            <a:r>
              <a:rPr lang="en-US" sz="1800" b="1" u="sng" dirty="0">
                <a:solidFill>
                  <a:srgbClr val="FF0000"/>
                </a:solidFill>
              </a:rPr>
              <a:t>10 Per cent</a:t>
            </a:r>
          </a:p>
          <a:p>
            <a:pPr marL="0" indent="0" algn="ctr">
              <a:spcBef>
                <a:spcPts val="0"/>
              </a:spcBef>
              <a:buNone/>
            </a:pPr>
            <a:endParaRPr lang="en-US" sz="1800" b="1" u="sng" dirty="0">
              <a:solidFill>
                <a:srgbClr val="FF0000"/>
              </a:solidFill>
            </a:endParaRPr>
          </a:p>
        </p:txBody>
      </p:sp>
      <p:sp>
        <p:nvSpPr>
          <p:cNvPr id="28" name="Google Shape;548;p56">
            <a:extLst>
              <a:ext uri="{FF2B5EF4-FFF2-40B4-BE49-F238E27FC236}">
                <a16:creationId xmlns:a16="http://schemas.microsoft.com/office/drawing/2014/main" id="{BD21287A-AC88-4BDF-A92D-5EC97562B170}"/>
              </a:ext>
            </a:extLst>
          </p:cNvPr>
          <p:cNvSpPr/>
          <p:nvPr/>
        </p:nvSpPr>
        <p:spPr>
          <a:xfrm>
            <a:off x="9078987" y="5084487"/>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2020-21</a:t>
            </a:r>
            <a:endParaRPr sz="1800" b="1">
              <a:latin typeface="Oswald"/>
              <a:ea typeface="Oswald"/>
              <a:cs typeface="Oswald"/>
              <a:sym typeface="Oswald"/>
            </a:endParaRPr>
          </a:p>
        </p:txBody>
      </p:sp>
      <p:sp>
        <p:nvSpPr>
          <p:cNvPr id="29" name="Google Shape;549;p56">
            <a:extLst>
              <a:ext uri="{FF2B5EF4-FFF2-40B4-BE49-F238E27FC236}">
                <a16:creationId xmlns:a16="http://schemas.microsoft.com/office/drawing/2014/main" id="{48617CCD-AE77-4E12-81F3-191BAFAA55C6}"/>
              </a:ext>
            </a:extLst>
          </p:cNvPr>
          <p:cNvSpPr txBox="1">
            <a:spLocks/>
          </p:cNvSpPr>
          <p:nvPr/>
        </p:nvSpPr>
        <p:spPr>
          <a:xfrm>
            <a:off x="8758826" y="5631231"/>
            <a:ext cx="18619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800" b="1" u="sng" dirty="0" err="1">
                <a:solidFill>
                  <a:srgbClr val="FF0000"/>
                </a:solidFill>
              </a:rPr>
              <a:t>W.e.f</a:t>
            </a:r>
            <a:r>
              <a:rPr lang="en-US" sz="1800" b="1" u="sng" dirty="0">
                <a:solidFill>
                  <a:srgbClr val="FF0000"/>
                </a:solidFill>
              </a:rPr>
              <a:t> 01.01.2021</a:t>
            </a:r>
          </a:p>
          <a:p>
            <a:pPr marL="0" indent="0" algn="ctr">
              <a:spcBef>
                <a:spcPts val="0"/>
              </a:spcBef>
              <a:buNone/>
            </a:pPr>
            <a:r>
              <a:rPr lang="en-US" sz="1800" b="1" u="sng" dirty="0">
                <a:solidFill>
                  <a:srgbClr val="FF0000"/>
                </a:solidFill>
              </a:rPr>
              <a:t>5 Per cent</a:t>
            </a:r>
          </a:p>
          <a:p>
            <a:pPr marL="0" indent="0" algn="ctr">
              <a:spcBef>
                <a:spcPts val="0"/>
              </a:spcBef>
              <a:buFont typeface="Arial" panose="020B0604020202020204" pitchFamily="34" charset="0"/>
              <a:buNone/>
            </a:pPr>
            <a:endParaRPr lang="en-US" sz="1800" b="1" u="sng" dirty="0">
              <a:solidFill>
                <a:srgbClr val="FF0000"/>
              </a:solidFill>
            </a:endParaRPr>
          </a:p>
        </p:txBody>
      </p:sp>
      <p:sp>
        <p:nvSpPr>
          <p:cNvPr id="33" name="Google Shape;549;p56">
            <a:extLst>
              <a:ext uri="{FF2B5EF4-FFF2-40B4-BE49-F238E27FC236}">
                <a16:creationId xmlns:a16="http://schemas.microsoft.com/office/drawing/2014/main" id="{F6D152BF-B53F-45BA-9419-282031EE251E}"/>
              </a:ext>
            </a:extLst>
          </p:cNvPr>
          <p:cNvSpPr txBox="1">
            <a:spLocks/>
          </p:cNvSpPr>
          <p:nvPr/>
        </p:nvSpPr>
        <p:spPr>
          <a:xfrm>
            <a:off x="3391226" y="5638786"/>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t>Not in existence</a:t>
            </a:r>
          </a:p>
        </p:txBody>
      </p:sp>
      <p:sp>
        <p:nvSpPr>
          <p:cNvPr id="2" name="Google Shape;548;p56">
            <a:extLst>
              <a:ext uri="{FF2B5EF4-FFF2-40B4-BE49-F238E27FC236}">
                <a16:creationId xmlns:a16="http://schemas.microsoft.com/office/drawing/2014/main" id="{4C140CD0-3807-1C91-14D4-03F3A3BE9B3E}"/>
              </a:ext>
            </a:extLst>
          </p:cNvPr>
          <p:cNvSpPr/>
          <p:nvPr/>
        </p:nvSpPr>
        <p:spPr>
          <a:xfrm>
            <a:off x="5202332" y="5063151"/>
            <a:ext cx="1285461" cy="504300"/>
          </a:xfrm>
          <a:prstGeom prst="roundRect">
            <a:avLst>
              <a:gd name="adj" fmla="val 50000"/>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latin typeface="Oswald"/>
                <a:ea typeface="Oswald"/>
                <a:cs typeface="Oswald"/>
                <a:sym typeface="Oswald"/>
              </a:rPr>
              <a:t>2019-20</a:t>
            </a:r>
            <a:endParaRPr sz="1800" b="1">
              <a:latin typeface="Oswald"/>
              <a:ea typeface="Oswald"/>
              <a:cs typeface="Oswald"/>
              <a:sym typeface="Oswald"/>
            </a:endParaRPr>
          </a:p>
        </p:txBody>
      </p:sp>
      <p:sp>
        <p:nvSpPr>
          <p:cNvPr id="3" name="Google Shape;549;p56">
            <a:extLst>
              <a:ext uri="{FF2B5EF4-FFF2-40B4-BE49-F238E27FC236}">
                <a16:creationId xmlns:a16="http://schemas.microsoft.com/office/drawing/2014/main" id="{FB7FED75-7B98-C304-24F8-8CACE3E1F101}"/>
              </a:ext>
            </a:extLst>
          </p:cNvPr>
          <p:cNvSpPr txBox="1">
            <a:spLocks/>
          </p:cNvSpPr>
          <p:nvPr/>
        </p:nvSpPr>
        <p:spPr>
          <a:xfrm>
            <a:off x="1571570" y="5638786"/>
            <a:ext cx="1375827" cy="6183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t>Not in existence</a:t>
            </a:r>
          </a:p>
        </p:txBody>
      </p:sp>
    </p:spTree>
    <p:extLst>
      <p:ext uri="{BB962C8B-B14F-4D97-AF65-F5344CB8AC3E}">
        <p14:creationId xmlns:p14="http://schemas.microsoft.com/office/powerpoint/2010/main" val="2587898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0-#ppt_w/2"/>
                                          </p:val>
                                        </p:tav>
                                        <p:tav tm="100000">
                                          <p:val>
                                            <p:strVal val="#ppt_x"/>
                                          </p:val>
                                        </p:tav>
                                      </p:tavLst>
                                    </p:anim>
                                    <p:anim calcmode="lin" valueType="num">
                                      <p:cBhvr additive="base">
                                        <p:cTn id="36" dur="500" fill="hold"/>
                                        <p:tgtEl>
                                          <p:spTgt spid="2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0-#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0-#ppt_w/2"/>
                                          </p:val>
                                        </p:tav>
                                        <p:tav tm="100000">
                                          <p:val>
                                            <p:strVal val="#ppt_x"/>
                                          </p:val>
                                        </p:tav>
                                      </p:tavLst>
                                    </p:anim>
                                    <p:anim calcmode="lin" valueType="num">
                                      <p:cBhvr additive="base">
                                        <p:cTn id="44" dur="500" fill="hold"/>
                                        <p:tgtEl>
                                          <p:spTgt spid="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0-#ppt_w/2"/>
                                          </p:val>
                                        </p:tav>
                                        <p:tav tm="100000">
                                          <p:val>
                                            <p:strVal val="#ppt_x"/>
                                          </p:val>
                                        </p:tav>
                                      </p:tavLst>
                                    </p:anim>
                                    <p:anim calcmode="lin" valueType="num">
                                      <p:cBhvr additive="base">
                                        <p:cTn id="4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animBg="1"/>
      <p:bldP spid="27" grpId="0"/>
      <p:bldP spid="28" grpId="0" animBg="1"/>
      <p:bldP spid="29" grpId="0"/>
      <p:bldP spid="33" grpId="0"/>
      <p:bldP spid="2" grpId="0" animBg="1"/>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B4C09EA-C9CB-B8A6-1B24-824AE056C1AF}"/>
              </a:ext>
            </a:extLst>
          </p:cNvPr>
          <p:cNvGraphicFramePr>
            <a:graphicFrameLocks noGrp="1"/>
          </p:cNvGraphicFramePr>
          <p:nvPr>
            <p:extLst>
              <p:ext uri="{D42A27DB-BD31-4B8C-83A1-F6EECF244321}">
                <p14:modId xmlns:p14="http://schemas.microsoft.com/office/powerpoint/2010/main" val="2941847993"/>
              </p:ext>
            </p:extLst>
          </p:nvPr>
        </p:nvGraphicFramePr>
        <p:xfrm>
          <a:off x="1866824" y="3144806"/>
          <a:ext cx="8458352" cy="2324100"/>
        </p:xfrm>
        <a:graphic>
          <a:graphicData uri="http://schemas.openxmlformats.org/drawingml/2006/table">
            <a:tbl>
              <a:tblPr/>
              <a:tblGrid>
                <a:gridCol w="4229176">
                  <a:extLst>
                    <a:ext uri="{9D8B030D-6E8A-4147-A177-3AD203B41FA5}">
                      <a16:colId xmlns:a16="http://schemas.microsoft.com/office/drawing/2014/main" val="1793410367"/>
                    </a:ext>
                  </a:extLst>
                </a:gridCol>
                <a:gridCol w="4229176">
                  <a:extLst>
                    <a:ext uri="{9D8B030D-6E8A-4147-A177-3AD203B41FA5}">
                      <a16:colId xmlns:a16="http://schemas.microsoft.com/office/drawing/2014/main" val="4288779770"/>
                    </a:ext>
                  </a:extLst>
                </a:gridCol>
              </a:tblGrid>
              <a:tr h="0">
                <a:tc>
                  <a:txBody>
                    <a:bodyPr/>
                    <a:lstStyle/>
                    <a:p>
                      <a:pPr algn="ctr"/>
                      <a:r>
                        <a:rPr lang="en-IN" b="1">
                          <a:solidFill>
                            <a:srgbClr val="000080"/>
                          </a:solidFill>
                          <a:effectLst/>
                        </a:rPr>
                        <a:t>% </a:t>
                      </a:r>
                      <a:endParaRPr lang="en-IN">
                        <a:effectLst/>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IN" b="1" dirty="0">
                          <a:solidFill>
                            <a:srgbClr val="000080"/>
                          </a:solidFill>
                          <a:effectLst/>
                        </a:rPr>
                        <a:t>Effective Date</a:t>
                      </a:r>
                      <a:endParaRPr lang="en-IN" dirty="0">
                        <a:effectLst/>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631686173"/>
                  </a:ext>
                </a:extLst>
              </a:tr>
              <a:tr h="0">
                <a:tc>
                  <a:txBody>
                    <a:bodyPr/>
                    <a:lstStyle/>
                    <a:p>
                      <a:pPr algn="ctr"/>
                      <a:r>
                        <a:rPr lang="en-IN" dirty="0">
                          <a:effectLst/>
                        </a:rPr>
                        <a:t>120% of 2A</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IN">
                          <a:effectLst/>
                        </a:rPr>
                        <a:t>09/10/2019</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85788121"/>
                  </a:ext>
                </a:extLst>
              </a:tr>
              <a:tr h="0">
                <a:tc>
                  <a:txBody>
                    <a:bodyPr/>
                    <a:lstStyle/>
                    <a:p>
                      <a:pPr algn="ctr"/>
                      <a:r>
                        <a:rPr lang="en-IN" dirty="0">
                          <a:effectLst/>
                        </a:rPr>
                        <a:t>110% of 2A</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IN">
                          <a:effectLst/>
                        </a:rPr>
                        <a:t>01/01/2020</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64291359"/>
                  </a:ext>
                </a:extLst>
              </a:tr>
              <a:tr h="0">
                <a:tc>
                  <a:txBody>
                    <a:bodyPr/>
                    <a:lstStyle/>
                    <a:p>
                      <a:pPr algn="ctr"/>
                      <a:r>
                        <a:rPr lang="en-IN" dirty="0">
                          <a:effectLst/>
                        </a:rPr>
                        <a:t>105% of 2A</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IN" dirty="0">
                          <a:effectLst/>
                        </a:rPr>
                        <a:t>01/01/2021</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05771160"/>
                  </a:ext>
                </a:extLst>
              </a:tr>
              <a:tr h="0">
                <a:tc>
                  <a:txBody>
                    <a:bodyPr/>
                    <a:lstStyle/>
                    <a:p>
                      <a:pPr algn="ctr"/>
                      <a:r>
                        <a:rPr lang="en-US" dirty="0">
                          <a:effectLst/>
                        </a:rPr>
                        <a:t>100% </a:t>
                      </a:r>
                      <a:r>
                        <a:rPr lang="en-IN" dirty="0">
                          <a:effectLst/>
                        </a:rPr>
                        <a:t>of 2B</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dirty="0">
                          <a:effectLst/>
                        </a:rPr>
                        <a:t>01/01/2022</a:t>
                      </a:r>
                      <a:endParaRPr lang="en-IN" dirty="0">
                        <a:effectLst/>
                      </a:endParaRP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08345710"/>
                  </a:ext>
                </a:extLst>
              </a:tr>
            </a:tbl>
          </a:graphicData>
        </a:graphic>
      </p:graphicFrame>
      <p:sp>
        <p:nvSpPr>
          <p:cNvPr id="5" name="Google Shape;244;p33">
            <a:extLst>
              <a:ext uri="{FF2B5EF4-FFF2-40B4-BE49-F238E27FC236}">
                <a16:creationId xmlns:a16="http://schemas.microsoft.com/office/drawing/2014/main" id="{AC91B308-5005-EEDD-7A05-1F3DE191AC87}"/>
              </a:ext>
            </a:extLst>
          </p:cNvPr>
          <p:cNvSpPr/>
          <p:nvPr/>
        </p:nvSpPr>
        <p:spPr>
          <a:xfrm>
            <a:off x="2356768" y="523335"/>
            <a:ext cx="6759800" cy="2155857"/>
          </a:xfrm>
          <a:prstGeom prst="roundRect">
            <a:avLst>
              <a:gd name="adj" fmla="val 50000"/>
            </a:avLst>
          </a:prstGeom>
          <a:solidFill>
            <a:schemeClr val="accent6">
              <a:lumMod val="40000"/>
              <a:lumOff val="60000"/>
            </a:schemeClr>
          </a:solidFill>
          <a:ln>
            <a:noFill/>
          </a:ln>
        </p:spPr>
        <p:txBody>
          <a:bodyPr spcFirstLastPara="1" wrap="square" lIns="121900" tIns="121900" rIns="121900" bIns="121900" anchor="ctr" anchorCtr="0">
            <a:noAutofit/>
          </a:bodyPr>
          <a:lstStyle/>
          <a:p>
            <a:pPr algn="ctr"/>
            <a:endParaRPr lang="en-US" sz="3200"/>
          </a:p>
        </p:txBody>
      </p:sp>
      <p:sp>
        <p:nvSpPr>
          <p:cNvPr id="6" name="SHape!!!">
            <a:extLst>
              <a:ext uri="{FF2B5EF4-FFF2-40B4-BE49-F238E27FC236}">
                <a16:creationId xmlns:a16="http://schemas.microsoft.com/office/drawing/2014/main" id="{63497642-60AB-3F41-1936-77D51B083A96}"/>
              </a:ext>
            </a:extLst>
          </p:cNvPr>
          <p:cNvSpPr txBox="1">
            <a:spLocks/>
          </p:cNvSpPr>
          <p:nvPr/>
        </p:nvSpPr>
        <p:spPr>
          <a:xfrm>
            <a:off x="2688072" y="627198"/>
            <a:ext cx="6177060" cy="192207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3200" dirty="0">
                <a:solidFill>
                  <a:schemeClr val="tx1"/>
                </a:solidFill>
                <a:latin typeface="Calibri (Body)"/>
              </a:rPr>
              <a:t>Rule 36 (4) Summary</a:t>
            </a:r>
          </a:p>
        </p:txBody>
      </p:sp>
    </p:spTree>
    <p:extLst>
      <p:ext uri="{BB962C8B-B14F-4D97-AF65-F5344CB8AC3E}">
        <p14:creationId xmlns:p14="http://schemas.microsoft.com/office/powerpoint/2010/main" val="888629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5" name="TextBox 4">
            <a:extLst>
              <a:ext uri="{FF2B5EF4-FFF2-40B4-BE49-F238E27FC236}">
                <a16:creationId xmlns:a16="http://schemas.microsoft.com/office/drawing/2014/main" id="{AF446F0A-A160-4E87-9975-03CA33C775C6}"/>
              </a:ext>
            </a:extLst>
          </p:cNvPr>
          <p:cNvSpPr txBox="1"/>
          <p:nvPr/>
        </p:nvSpPr>
        <p:spPr>
          <a:xfrm>
            <a:off x="5476100" y="991757"/>
            <a:ext cx="5993176" cy="4708981"/>
          </a:xfrm>
          <a:prstGeom prst="rect">
            <a:avLst/>
          </a:prstGeom>
          <a:solidFill>
            <a:schemeClr val="accent6">
              <a:lumMod val="40000"/>
              <a:lumOff val="60000"/>
            </a:schemeClr>
          </a:solidFill>
          <a:ln>
            <a:solidFill>
              <a:schemeClr val="accent6">
                <a:lumMod val="40000"/>
                <a:lumOff val="60000"/>
              </a:schemeClr>
            </a:solidFill>
          </a:ln>
        </p:spPr>
        <p:txBody>
          <a:bodyPr wrap="square">
            <a:spAutoFit/>
          </a:bodyPr>
          <a:lstStyle/>
          <a:p>
            <a:pPr algn="just"/>
            <a:endParaRPr lang="en-IN" sz="2000" b="1"/>
          </a:p>
          <a:p>
            <a:pPr algn="just"/>
            <a:r>
              <a:rPr lang="en-IN" sz="2000" b="1"/>
              <a:t>Rule 36 </a:t>
            </a:r>
            <a:r>
              <a:rPr lang="en-US" sz="2000" b="1"/>
              <a:t>(4)</a:t>
            </a:r>
            <a:r>
              <a:rPr lang="en-US" sz="2000"/>
              <a:t> No input tax credit shall be availed by a registered person in respect of invoices or debit notes the details of which are required to be furnished under sub-section (1) of section 37 unless,-</a:t>
            </a:r>
          </a:p>
          <a:p>
            <a:pPr algn="just"/>
            <a:endParaRPr lang="en-US" sz="2000" b="1"/>
          </a:p>
          <a:p>
            <a:pPr algn="just"/>
            <a:r>
              <a:rPr lang="en-US" sz="2000" b="1"/>
              <a:t>(a)</a:t>
            </a:r>
            <a:r>
              <a:rPr lang="en-US" sz="2000"/>
              <a:t> the details of such invoices or debit notes have been furnished by the supplier in the statement of outward supplies in FORM GSTR-1 or using the invoice furnishing facility; and</a:t>
            </a:r>
          </a:p>
          <a:p>
            <a:pPr algn="just"/>
            <a:endParaRPr lang="en-US" sz="2000"/>
          </a:p>
          <a:p>
            <a:pPr algn="just"/>
            <a:r>
              <a:rPr lang="en-US" sz="2000" b="1"/>
              <a:t>(b)</a:t>
            </a:r>
            <a:r>
              <a:rPr lang="en-US" sz="2000"/>
              <a:t> the details of </a:t>
            </a:r>
            <a:r>
              <a:rPr lang="en-US" sz="2000" b="1" u="sng">
                <a:solidFill>
                  <a:srgbClr val="FF0000"/>
                </a:solidFill>
              </a:rPr>
              <a:t>input tax credit in respect of</a:t>
            </a:r>
            <a:r>
              <a:rPr lang="en-US" sz="2000"/>
              <a:t> such invoices or debit notes have been communicated to the registered person in FORM GSTR-2B under sub-rule (7) of rule 60.</a:t>
            </a:r>
          </a:p>
        </p:txBody>
      </p:sp>
      <p:sp>
        <p:nvSpPr>
          <p:cNvPr id="9" name="Google Shape;548;p56">
            <a:extLst>
              <a:ext uri="{FF2B5EF4-FFF2-40B4-BE49-F238E27FC236}">
                <a16:creationId xmlns:a16="http://schemas.microsoft.com/office/drawing/2014/main" id="{82419108-3179-49C0-BD07-16AAFA9686A3}"/>
              </a:ext>
            </a:extLst>
          </p:cNvPr>
          <p:cNvSpPr/>
          <p:nvPr/>
        </p:nvSpPr>
        <p:spPr>
          <a:xfrm>
            <a:off x="1046288" y="700684"/>
            <a:ext cx="3009015" cy="582145"/>
          </a:xfrm>
          <a:prstGeom prst="roundRect">
            <a:avLst>
              <a:gd name="adj" fmla="val 50000"/>
            </a:avLst>
          </a:prstGeom>
          <a:solidFill>
            <a:schemeClr val="accent6">
              <a:lumMod val="40000"/>
              <a:lumOff val="60000"/>
            </a:schemeClr>
          </a:solidFill>
          <a:ln>
            <a:solidFill>
              <a:schemeClr val="accent6">
                <a:lumMod val="40000"/>
                <a:lumOff val="60000"/>
              </a:schemeClr>
            </a:solidFill>
          </a:ln>
        </p:spPr>
        <p:txBody>
          <a:bodyPr spcFirstLastPara="1" wrap="square" lIns="91425" tIns="91425" rIns="91425" bIns="91425" anchor="ctr" anchorCtr="0">
            <a:noAutofit/>
          </a:bodyPr>
          <a:lstStyle/>
          <a:p>
            <a:pPr lvl="0" indent="0" algn="ctr">
              <a:spcBef>
                <a:spcPts val="0"/>
              </a:spcBef>
              <a:spcAft>
                <a:spcPts val="0"/>
              </a:spcAft>
              <a:buNone/>
            </a:pPr>
            <a:r>
              <a:rPr lang="en-US" sz="2000" b="1" dirty="0">
                <a:sym typeface="Oswald"/>
              </a:rPr>
              <a:t>Inserted on</a:t>
            </a:r>
          </a:p>
          <a:p>
            <a:pPr lvl="0" indent="0" algn="ctr">
              <a:spcBef>
                <a:spcPts val="0"/>
              </a:spcBef>
              <a:spcAft>
                <a:spcPts val="0"/>
              </a:spcAft>
              <a:buNone/>
            </a:pPr>
            <a:r>
              <a:rPr lang="en-US" sz="2000" b="1" dirty="0">
                <a:sym typeface="Oswald"/>
              </a:rPr>
              <a:t>01.01.2022</a:t>
            </a:r>
          </a:p>
        </p:txBody>
      </p:sp>
      <p:pic>
        <p:nvPicPr>
          <p:cNvPr id="2" name="Picture 1" descr="Diagram, text&#10;&#10;Description automatically generated">
            <a:extLst>
              <a:ext uri="{FF2B5EF4-FFF2-40B4-BE49-F238E27FC236}">
                <a16:creationId xmlns:a16="http://schemas.microsoft.com/office/drawing/2014/main" id="{4D3D5F42-F5EB-CED2-1BF3-A609A1B48736}"/>
              </a:ext>
            </a:extLst>
          </p:cNvPr>
          <p:cNvPicPr>
            <a:picLocks noChangeAspect="1"/>
          </p:cNvPicPr>
          <p:nvPr/>
        </p:nvPicPr>
        <p:blipFill rotWithShape="1">
          <a:blip r:embed="rId3">
            <a:extLst>
              <a:ext uri="{28A0092B-C50C-407E-A947-70E740481C1C}">
                <a14:useLocalDpi xmlns:a14="http://schemas.microsoft.com/office/drawing/2010/main" val="0"/>
              </a:ext>
            </a:extLst>
          </a:blip>
          <a:srcRect t="-263" r="54821"/>
          <a:stretch/>
        </p:blipFill>
        <p:spPr>
          <a:xfrm>
            <a:off x="473278" y="1448974"/>
            <a:ext cx="4130641" cy="5156366"/>
          </a:xfrm>
          <a:prstGeom prst="rect">
            <a:avLst/>
          </a:prstGeom>
        </p:spPr>
      </p:pic>
    </p:spTree>
    <p:extLst>
      <p:ext uri="{BB962C8B-B14F-4D97-AF65-F5344CB8AC3E}">
        <p14:creationId xmlns:p14="http://schemas.microsoft.com/office/powerpoint/2010/main" val="37787029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1399822" y="666047"/>
            <a:ext cx="8433291" cy="3815644"/>
          </a:xfrm>
          <a:prstGeom prst="roundRect">
            <a:avLst>
              <a:gd name="adj" fmla="val 50000"/>
            </a:avLst>
          </a:prstGeom>
          <a:solidFill>
            <a:schemeClr val="accent6">
              <a:lumMod val="40000"/>
              <a:lumOff val="60000"/>
            </a:schemeClr>
          </a:solidFill>
          <a:ln>
            <a:noFill/>
          </a:ln>
        </p:spPr>
        <p:txBody>
          <a:bodyPr spcFirstLastPara="1" wrap="square" lIns="121900" tIns="121900" rIns="121900" bIns="121900" anchor="ctr" anchorCtr="0">
            <a:noAutofit/>
          </a:bodyPr>
          <a:lstStyle/>
          <a:p>
            <a:pPr algn="ctr"/>
            <a:endParaRPr lang="en-US" sz="4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2358887" y="1520488"/>
            <a:ext cx="7023653" cy="2069382"/>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gn="just"/>
            <a:r>
              <a:rPr lang="en-US" sz="2800" dirty="0">
                <a:solidFill>
                  <a:schemeClr val="tx1"/>
                </a:solidFill>
                <a:latin typeface="Calibri (Body)"/>
              </a:rPr>
              <a:t>Rule 37. </a:t>
            </a:r>
            <a:endParaRPr lang="en-US" sz="2800" b="0" dirty="0">
              <a:solidFill>
                <a:schemeClr val="tx1"/>
              </a:solidFill>
              <a:latin typeface="Calibri (Body)"/>
            </a:endParaRPr>
          </a:p>
          <a:p>
            <a:pPr algn="just"/>
            <a:r>
              <a:rPr lang="en-US" sz="2800" dirty="0">
                <a:solidFill>
                  <a:schemeClr val="tx1"/>
                </a:solidFill>
                <a:latin typeface="Calibri (Body)"/>
              </a:rPr>
              <a:t>(4)</a:t>
            </a:r>
            <a:r>
              <a:rPr lang="en-US" sz="2800" b="0" dirty="0">
                <a:solidFill>
                  <a:schemeClr val="tx1"/>
                </a:solidFill>
                <a:latin typeface="Calibri (Body)"/>
              </a:rPr>
              <a:t> The time limit specified in sub-section (4) of section 16 shall not apply to a claim for </a:t>
            </a:r>
            <a:r>
              <a:rPr lang="en-US" sz="2800" b="0" dirty="0" err="1">
                <a:solidFill>
                  <a:schemeClr val="tx1"/>
                </a:solidFill>
                <a:latin typeface="Calibri (Body)"/>
              </a:rPr>
              <a:t>reavailing</a:t>
            </a:r>
            <a:r>
              <a:rPr lang="en-US" sz="2800" b="0" dirty="0">
                <a:solidFill>
                  <a:schemeClr val="tx1"/>
                </a:solidFill>
                <a:latin typeface="Calibri (Body)"/>
              </a:rPr>
              <a:t> of any credit, in accordance with the provisions of the Act or the provisions of this Chapter, that had been reversed earlier.</a:t>
            </a:r>
          </a:p>
        </p:txBody>
      </p:sp>
      <p:sp>
        <p:nvSpPr>
          <p:cNvPr id="4" name="Google Shape;548;p56">
            <a:extLst>
              <a:ext uri="{FF2B5EF4-FFF2-40B4-BE49-F238E27FC236}">
                <a16:creationId xmlns:a16="http://schemas.microsoft.com/office/drawing/2014/main" id="{20EC9B47-6B8C-46AB-9AA3-4873F6DEDBF2}"/>
              </a:ext>
            </a:extLst>
          </p:cNvPr>
          <p:cNvSpPr/>
          <p:nvPr/>
        </p:nvSpPr>
        <p:spPr>
          <a:xfrm>
            <a:off x="4066558" y="5195636"/>
            <a:ext cx="3009015" cy="582145"/>
          </a:xfrm>
          <a:prstGeom prst="roundRect">
            <a:avLst>
              <a:gd name="adj" fmla="val 50000"/>
            </a:avLst>
          </a:prstGeom>
          <a:solidFill>
            <a:schemeClr val="accent6">
              <a:lumMod val="40000"/>
              <a:lumOff val="60000"/>
            </a:schemeClr>
          </a:solidFill>
          <a:ln>
            <a:solidFill>
              <a:schemeClr val="accent6">
                <a:lumMod val="40000"/>
                <a:lumOff val="60000"/>
              </a:schemeClr>
            </a:solidFill>
          </a:ln>
        </p:spPr>
        <p:txBody>
          <a:bodyPr spcFirstLastPara="1" wrap="square" lIns="91425" tIns="91425" rIns="91425" bIns="91425" anchor="ctr" anchorCtr="0">
            <a:noAutofit/>
          </a:bodyPr>
          <a:lstStyle/>
          <a:p>
            <a:pPr lvl="0" indent="0" algn="ctr">
              <a:spcBef>
                <a:spcPts val="0"/>
              </a:spcBef>
              <a:spcAft>
                <a:spcPts val="0"/>
              </a:spcAft>
              <a:buNone/>
            </a:pPr>
            <a:r>
              <a:rPr lang="en-US" sz="2000" b="1" dirty="0">
                <a:solidFill>
                  <a:srgbClr val="FF0000"/>
                </a:solidFill>
                <a:sym typeface="Oswald"/>
              </a:rPr>
              <a:t>Omitted after</a:t>
            </a:r>
          </a:p>
          <a:p>
            <a:pPr lvl="0" indent="0" algn="ctr">
              <a:spcBef>
                <a:spcPts val="0"/>
              </a:spcBef>
              <a:spcAft>
                <a:spcPts val="0"/>
              </a:spcAft>
              <a:buNone/>
            </a:pPr>
            <a:r>
              <a:rPr lang="en-US" sz="2000" b="1" dirty="0">
                <a:solidFill>
                  <a:srgbClr val="FF0000"/>
                </a:solidFill>
                <a:sym typeface="Oswald"/>
              </a:rPr>
              <a:t>01.10.2022</a:t>
            </a:r>
          </a:p>
        </p:txBody>
      </p:sp>
    </p:spTree>
    <p:extLst>
      <p:ext uri="{BB962C8B-B14F-4D97-AF65-F5344CB8AC3E}">
        <p14:creationId xmlns:p14="http://schemas.microsoft.com/office/powerpoint/2010/main" val="7030588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3070577" y="1761068"/>
            <a:ext cx="6818490" cy="2991554"/>
          </a:xfrm>
          <a:prstGeom prst="roundRect">
            <a:avLst>
              <a:gd name="adj" fmla="val 50000"/>
            </a:avLst>
          </a:prstGeom>
          <a:solidFill>
            <a:schemeClr val="accent5">
              <a:lumMod val="20000"/>
              <a:lumOff val="80000"/>
            </a:schemeClr>
          </a:solidFill>
          <a:ln>
            <a:noFill/>
          </a:ln>
        </p:spPr>
        <p:txBody>
          <a:bodyPr spcFirstLastPara="1" wrap="square" lIns="121900" tIns="121900" rIns="121900" bIns="121900" anchor="ctr" anchorCtr="0">
            <a:noAutofit/>
          </a:bodyPr>
          <a:lstStyle/>
          <a:p>
            <a:pPr algn="ctr"/>
            <a:endParaRPr lang="en-US" sz="8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3725333" y="2782019"/>
            <a:ext cx="5317557" cy="64698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8800" dirty="0">
                <a:solidFill>
                  <a:schemeClr val="tx1"/>
                </a:solidFill>
                <a:latin typeface="Calibri (Body)"/>
              </a:rPr>
              <a:t>Scrutiny Parameter</a:t>
            </a:r>
          </a:p>
        </p:txBody>
      </p:sp>
      <p:pic>
        <p:nvPicPr>
          <p:cNvPr id="1026" name="Picture 2" descr="Scrutiny Updates - FCPA Professor">
            <a:extLst>
              <a:ext uri="{FF2B5EF4-FFF2-40B4-BE49-F238E27FC236}">
                <a16:creationId xmlns:a16="http://schemas.microsoft.com/office/drawing/2014/main" id="{6746930C-FCA3-4971-9642-074852A37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0624" y="4873460"/>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635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654755" y="869245"/>
            <a:ext cx="4797778" cy="1840088"/>
          </a:xfrm>
          <a:prstGeom prst="roundRect">
            <a:avLst>
              <a:gd name="adj" fmla="val 50000"/>
            </a:avLst>
          </a:prstGeom>
          <a:solidFill>
            <a:schemeClr val="accent5">
              <a:lumMod val="20000"/>
              <a:lumOff val="80000"/>
            </a:schemeClr>
          </a:solidFill>
          <a:ln>
            <a:noFill/>
          </a:ln>
        </p:spPr>
        <p:txBody>
          <a:bodyPr spcFirstLastPara="1" wrap="square" lIns="121900" tIns="121900" rIns="121900" bIns="121900" anchor="ctr" anchorCtr="0">
            <a:noAutofit/>
          </a:bodyPr>
          <a:lstStyle/>
          <a:p>
            <a:pPr algn="ctr"/>
            <a:endParaRPr lang="en-US" sz="8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95707" y="1142308"/>
            <a:ext cx="5864823" cy="110418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400" dirty="0">
                <a:solidFill>
                  <a:schemeClr val="tx1"/>
                </a:solidFill>
                <a:latin typeface="Calibri (Body)"/>
              </a:rPr>
              <a:t>Parameter 0069 </a:t>
            </a:r>
          </a:p>
          <a:p>
            <a:r>
              <a:rPr lang="en-US" sz="4400" dirty="0">
                <a:solidFill>
                  <a:schemeClr val="tx1"/>
                </a:solidFill>
                <a:latin typeface="Calibri (Body)"/>
              </a:rPr>
              <a:t>(Scrutiny Para_1)</a:t>
            </a:r>
          </a:p>
        </p:txBody>
      </p:sp>
      <p:graphicFrame>
        <p:nvGraphicFramePr>
          <p:cNvPr id="11" name="Content Placeholder 2!!">
            <a:extLst>
              <a:ext uri="{FF2B5EF4-FFF2-40B4-BE49-F238E27FC236}">
                <a16:creationId xmlns:a16="http://schemas.microsoft.com/office/drawing/2014/main" id="{959EC984-3DBE-43B8-8279-35A217C2AECB}"/>
              </a:ext>
            </a:extLst>
          </p:cNvPr>
          <p:cNvGraphicFramePr>
            <a:graphicFrameLocks/>
          </p:cNvGraphicFramePr>
          <p:nvPr>
            <p:extLst>
              <p:ext uri="{D42A27DB-BD31-4B8C-83A1-F6EECF244321}">
                <p14:modId xmlns:p14="http://schemas.microsoft.com/office/powerpoint/2010/main" val="887516864"/>
              </p:ext>
            </p:extLst>
          </p:nvPr>
        </p:nvGraphicFramePr>
        <p:xfrm>
          <a:off x="6705597" y="488419"/>
          <a:ext cx="5141912" cy="6132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Hape!!!">
            <a:extLst>
              <a:ext uri="{FF2B5EF4-FFF2-40B4-BE49-F238E27FC236}">
                <a16:creationId xmlns:a16="http://schemas.microsoft.com/office/drawing/2014/main" id="{A9DBC4E7-932A-4AB0-98C2-067670E4BA0E}"/>
              </a:ext>
            </a:extLst>
          </p:cNvPr>
          <p:cNvSpPr txBox="1">
            <a:spLocks/>
          </p:cNvSpPr>
          <p:nvPr/>
        </p:nvSpPr>
        <p:spPr>
          <a:xfrm>
            <a:off x="496458" y="3708401"/>
            <a:ext cx="5407627" cy="1591736"/>
          </a:xfrm>
          <a:prstGeom prst="rect">
            <a:avLst/>
          </a:prstGeom>
          <a:solidFill>
            <a:srgbClr val="F2F7F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2800" b="0" dirty="0">
                <a:solidFill>
                  <a:schemeClr val="tx1"/>
                </a:solidFill>
                <a:latin typeface="Calibri (Body)"/>
              </a:rPr>
              <a:t>In-eligible ITC claimed from non-genuine taxpayers (NGTPs) whose RC is cancelled ab-initio.</a:t>
            </a:r>
          </a:p>
        </p:txBody>
      </p:sp>
    </p:spTree>
    <p:extLst>
      <p:ext uri="{BB962C8B-B14F-4D97-AF65-F5344CB8AC3E}">
        <p14:creationId xmlns:p14="http://schemas.microsoft.com/office/powerpoint/2010/main" val="1319080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graphicEl>
                                              <a:dgm id="{A91BA511-AC75-4F65-9504-0C695AAE4641}"/>
                                            </p:graphicEl>
                                          </p:spTgt>
                                        </p:tgtEl>
                                        <p:attrNameLst>
                                          <p:attrName>style.visibility</p:attrName>
                                        </p:attrNameLst>
                                      </p:cBhvr>
                                      <p:to>
                                        <p:strVal val="visible"/>
                                      </p:to>
                                    </p:set>
                                    <p:anim calcmode="lin" valueType="num">
                                      <p:cBhvr additive="base">
                                        <p:cTn id="7" dur="500" fill="hold"/>
                                        <p:tgtEl>
                                          <p:spTgt spid="11">
                                            <p:graphicEl>
                                              <a:dgm id="{A91BA511-AC75-4F65-9504-0C695AAE464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graphicEl>
                                              <a:dgm id="{A91BA511-AC75-4F65-9504-0C695AAE464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graphicEl>
                                              <a:dgm id="{3A778A15-9114-4A4F-A028-EA25BF9F85DB}"/>
                                            </p:graphicEl>
                                          </p:spTgt>
                                        </p:tgtEl>
                                        <p:attrNameLst>
                                          <p:attrName>style.visibility</p:attrName>
                                        </p:attrNameLst>
                                      </p:cBhvr>
                                      <p:to>
                                        <p:strVal val="visible"/>
                                      </p:to>
                                    </p:set>
                                    <p:anim calcmode="lin" valueType="num">
                                      <p:cBhvr additive="base">
                                        <p:cTn id="13" dur="500" fill="hold"/>
                                        <p:tgtEl>
                                          <p:spTgt spid="11">
                                            <p:graphicEl>
                                              <a:dgm id="{3A778A15-9114-4A4F-A028-EA25BF9F85D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graphicEl>
                                              <a:dgm id="{3A778A15-9114-4A4F-A028-EA25BF9F85D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graphicEl>
                                              <a:dgm id="{D5CFB8B3-39DA-436C-B8D6-B2250E027F1B}"/>
                                            </p:graphicEl>
                                          </p:spTgt>
                                        </p:tgtEl>
                                        <p:attrNameLst>
                                          <p:attrName>style.visibility</p:attrName>
                                        </p:attrNameLst>
                                      </p:cBhvr>
                                      <p:to>
                                        <p:strVal val="visible"/>
                                      </p:to>
                                    </p:set>
                                    <p:anim calcmode="lin" valueType="num">
                                      <p:cBhvr additive="base">
                                        <p:cTn id="19" dur="500" fill="hold"/>
                                        <p:tgtEl>
                                          <p:spTgt spid="11">
                                            <p:graphicEl>
                                              <a:dgm id="{D5CFB8B3-39DA-436C-B8D6-B2250E027F1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graphicEl>
                                              <a:dgm id="{D5CFB8B3-39DA-436C-B8D6-B2250E027F1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graphicEl>
                                              <a:dgm id="{C35CF85C-E452-4E07-9DAF-DBA2A9EA89FA}"/>
                                            </p:graphicEl>
                                          </p:spTgt>
                                        </p:tgtEl>
                                        <p:attrNameLst>
                                          <p:attrName>style.visibility</p:attrName>
                                        </p:attrNameLst>
                                      </p:cBhvr>
                                      <p:to>
                                        <p:strVal val="visible"/>
                                      </p:to>
                                    </p:set>
                                    <p:anim calcmode="lin" valueType="num">
                                      <p:cBhvr additive="base">
                                        <p:cTn id="25" dur="500" fill="hold"/>
                                        <p:tgtEl>
                                          <p:spTgt spid="11">
                                            <p:graphicEl>
                                              <a:dgm id="{C35CF85C-E452-4E07-9DAF-DBA2A9EA89F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graphicEl>
                                              <a:dgm id="{C35CF85C-E452-4E07-9DAF-DBA2A9EA89F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graphicEl>
                                              <a:dgm id="{882353FA-02A9-48D2-8DBB-4102AACAAC7E}"/>
                                            </p:graphicEl>
                                          </p:spTgt>
                                        </p:tgtEl>
                                        <p:attrNameLst>
                                          <p:attrName>style.visibility</p:attrName>
                                        </p:attrNameLst>
                                      </p:cBhvr>
                                      <p:to>
                                        <p:strVal val="visible"/>
                                      </p:to>
                                    </p:set>
                                    <p:anim calcmode="lin" valueType="num">
                                      <p:cBhvr additive="base">
                                        <p:cTn id="31" dur="500" fill="hold"/>
                                        <p:tgtEl>
                                          <p:spTgt spid="11">
                                            <p:graphicEl>
                                              <a:dgm id="{882353FA-02A9-48D2-8DBB-4102AACAAC7E}"/>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graphicEl>
                                              <a:dgm id="{882353FA-02A9-48D2-8DBB-4102AACAAC7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1788435" y="1660840"/>
            <a:ext cx="7686260" cy="3076507"/>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lang="en-US" sz="4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2119738" y="1632333"/>
            <a:ext cx="7023653" cy="269219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800">
                <a:solidFill>
                  <a:schemeClr val="tx1"/>
                </a:solidFill>
                <a:latin typeface="Calibri (Body)"/>
              </a:rPr>
              <a:t>Section 16.</a:t>
            </a:r>
          </a:p>
          <a:p>
            <a:r>
              <a:rPr lang="en-US" sz="4800">
                <a:solidFill>
                  <a:schemeClr val="tx1"/>
                </a:solidFill>
                <a:latin typeface="Calibri (Body)"/>
              </a:rPr>
              <a:t>Eligibility and conditions for taking input tax credit.</a:t>
            </a:r>
          </a:p>
        </p:txBody>
      </p:sp>
      <p:pic>
        <p:nvPicPr>
          <p:cNvPr id="9" name="Picture 8" descr="A person wearing a suit and tie&#10;&#10;Description automatically generated with medium confidence">
            <a:extLst>
              <a:ext uri="{FF2B5EF4-FFF2-40B4-BE49-F238E27FC236}">
                <a16:creationId xmlns:a16="http://schemas.microsoft.com/office/drawing/2014/main" id="{3F39B162-D94A-F24F-4293-1D1ED0E2576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048" b="97460" l="10000" r="90000">
                        <a14:foregroundMark x1="78750" y1="9048" x2="78750" y2="9048"/>
                        <a14:foregroundMark x1="78750" y1="9048" x2="78750" y2="9048"/>
                        <a14:foregroundMark x1="81583" y1="9048" x2="81583" y2="9048"/>
                        <a14:foregroundMark x1="83083" y1="11111" x2="83083" y2="11111"/>
                        <a14:foregroundMark x1="83083" y1="11111" x2="83083" y2="11111"/>
                        <a14:foregroundMark x1="72083" y1="86825" x2="73833" y2="97460"/>
                        <a14:foregroundMark x1="73833" y1="97460" x2="81500" y2="93016"/>
                        <a14:backgroundMark x1="10000" y1="33651" x2="51500" y2="42698"/>
                        <a14:backgroundMark x1="51500" y1="42698" x2="58083" y2="42222"/>
                        <a14:backgroundMark x1="58083" y1="42222" x2="65833" y2="33810"/>
                        <a14:backgroundMark x1="65833" y1="33810" x2="66833" y2="41905"/>
                        <a14:backgroundMark x1="66833" y1="41905" x2="65000" y2="43968"/>
                        <a14:backgroundMark x1="68583" y1="43968" x2="59833" y2="56508"/>
                        <a14:backgroundMark x1="59833" y1="56508" x2="57583" y2="82857"/>
                        <a14:backgroundMark x1="57583" y1="82857" x2="57583" y2="82857"/>
                        <a14:backgroundMark x1="58167" y1="47937" x2="26000" y2="73492"/>
                        <a14:backgroundMark x1="26000" y1="73492" x2="37250" y2="57302"/>
                        <a14:backgroundMark x1="37250" y1="57302" x2="31333" y2="65556"/>
                        <a14:backgroundMark x1="31333" y1="65556" x2="19083" y2="47460"/>
                        <a14:backgroundMark x1="19083" y1="47460" x2="10917" y2="82857"/>
                        <a14:backgroundMark x1="10917" y1="82857" x2="10833" y2="82857"/>
                        <a14:backgroundMark x1="63500" y1="55238" x2="58833" y2="79048"/>
                        <a14:backgroundMark x1="58833" y1="79048" x2="59667" y2="81429"/>
                        <a14:backgroundMark x1="62917" y1="34127" x2="45167" y2="34603"/>
                        <a14:backgroundMark x1="45167" y1="34603" x2="37833" y2="59683"/>
                        <a14:backgroundMark x1="37833" y1="59683" x2="38417" y2="67619"/>
                        <a14:backgroundMark x1="38417" y1="67619" x2="38500" y2="67619"/>
                        <a14:backgroundMark x1="9583" y1="35714" x2="27000" y2="30000"/>
                        <a14:backgroundMark x1="27000" y1="30000" x2="53667" y2="36032"/>
                        <a14:backgroundMark x1="53667" y1="36032" x2="51417" y2="53333"/>
                        <a14:backgroundMark x1="51417" y1="53333" x2="42917" y2="67619"/>
                        <a14:backgroundMark x1="42917" y1="67619" x2="32667" y2="74444"/>
                        <a14:backgroundMark x1="32667" y1="74444" x2="12750" y2="76667"/>
                        <a14:backgroundMark x1="12750" y1="76667" x2="7000" y2="56508"/>
                        <a14:backgroundMark x1="7000" y1="56508" x2="10667" y2="32222"/>
                        <a14:backgroundMark x1="10667" y1="32222" x2="12083" y2="31111"/>
                      </a14:backgroundRemoval>
                    </a14:imgEffect>
                  </a14:imgLayer>
                </a14:imgProps>
              </a:ext>
              <a:ext uri="{28A0092B-C50C-407E-A947-70E740481C1C}">
                <a14:useLocalDpi xmlns:a14="http://schemas.microsoft.com/office/drawing/2010/main" val="0"/>
              </a:ext>
            </a:extLst>
          </a:blip>
          <a:srcRect l="57846" r="8307"/>
          <a:stretch/>
        </p:blipFill>
        <p:spPr>
          <a:xfrm>
            <a:off x="8053548" y="857250"/>
            <a:ext cx="3868617" cy="6000750"/>
          </a:xfrm>
          <a:prstGeom prst="rect">
            <a:avLst/>
          </a:prstGeom>
        </p:spPr>
      </p:pic>
    </p:spTree>
    <p:extLst>
      <p:ext uri="{BB962C8B-B14F-4D97-AF65-F5344CB8AC3E}">
        <p14:creationId xmlns:p14="http://schemas.microsoft.com/office/powerpoint/2010/main" val="261007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654755" y="869245"/>
            <a:ext cx="4797778" cy="1840088"/>
          </a:xfrm>
          <a:prstGeom prst="roundRect">
            <a:avLst>
              <a:gd name="adj" fmla="val 50000"/>
            </a:avLst>
          </a:prstGeom>
          <a:solidFill>
            <a:schemeClr val="accent5">
              <a:lumMod val="20000"/>
              <a:lumOff val="80000"/>
            </a:schemeClr>
          </a:solidFill>
          <a:ln>
            <a:noFill/>
          </a:ln>
        </p:spPr>
        <p:txBody>
          <a:bodyPr spcFirstLastPara="1" wrap="square" lIns="121900" tIns="121900" rIns="121900" bIns="121900" anchor="ctr" anchorCtr="0">
            <a:noAutofit/>
          </a:bodyPr>
          <a:lstStyle/>
          <a:p>
            <a:pPr algn="ctr"/>
            <a:endParaRPr lang="en-US" sz="8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95707" y="1142308"/>
            <a:ext cx="5864823" cy="110418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400" dirty="0">
                <a:solidFill>
                  <a:schemeClr val="tx1"/>
                </a:solidFill>
                <a:latin typeface="Calibri (Body)"/>
              </a:rPr>
              <a:t>Parameter 0072 (Scrutiny Para_4)</a:t>
            </a:r>
          </a:p>
        </p:txBody>
      </p:sp>
      <p:sp>
        <p:nvSpPr>
          <p:cNvPr id="12" name="SHape!!!">
            <a:extLst>
              <a:ext uri="{FF2B5EF4-FFF2-40B4-BE49-F238E27FC236}">
                <a16:creationId xmlns:a16="http://schemas.microsoft.com/office/drawing/2014/main" id="{A9DBC4E7-932A-4AB0-98C2-067670E4BA0E}"/>
              </a:ext>
            </a:extLst>
          </p:cNvPr>
          <p:cNvSpPr txBox="1">
            <a:spLocks/>
          </p:cNvSpPr>
          <p:nvPr/>
        </p:nvSpPr>
        <p:spPr>
          <a:xfrm>
            <a:off x="496458" y="3708401"/>
            <a:ext cx="5407627" cy="1591736"/>
          </a:xfrm>
          <a:prstGeom prst="rect">
            <a:avLst/>
          </a:prstGeom>
          <a:solidFill>
            <a:srgbClr val="F2F7F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2800" b="0" dirty="0">
                <a:solidFill>
                  <a:schemeClr val="tx1"/>
                </a:solidFill>
                <a:latin typeface="Calibri (Body)"/>
              </a:rPr>
              <a:t>In-eligible ITC claimed from GSTR 3B Non-filers.</a:t>
            </a:r>
          </a:p>
        </p:txBody>
      </p:sp>
      <p:graphicFrame>
        <p:nvGraphicFramePr>
          <p:cNvPr id="6" name="Content Placeholder 2!!">
            <a:extLst>
              <a:ext uri="{FF2B5EF4-FFF2-40B4-BE49-F238E27FC236}">
                <a16:creationId xmlns:a16="http://schemas.microsoft.com/office/drawing/2014/main" id="{AF637C90-7CAD-440D-A447-F061C1DC81C5}"/>
              </a:ext>
            </a:extLst>
          </p:cNvPr>
          <p:cNvGraphicFramePr>
            <a:graphicFrameLocks/>
          </p:cNvGraphicFramePr>
          <p:nvPr>
            <p:extLst>
              <p:ext uri="{D42A27DB-BD31-4B8C-83A1-F6EECF244321}">
                <p14:modId xmlns:p14="http://schemas.microsoft.com/office/powerpoint/2010/main" val="2672317195"/>
              </p:ext>
            </p:extLst>
          </p:nvPr>
        </p:nvGraphicFramePr>
        <p:xfrm>
          <a:off x="6553630" y="362742"/>
          <a:ext cx="5141912" cy="6132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66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A91BA511-AC75-4F65-9504-0C695AAE4641}"/>
                                            </p:graphicEl>
                                          </p:spTgt>
                                        </p:tgtEl>
                                        <p:attrNameLst>
                                          <p:attrName>style.visibility</p:attrName>
                                        </p:attrNameLst>
                                      </p:cBhvr>
                                      <p:to>
                                        <p:strVal val="visible"/>
                                      </p:to>
                                    </p:set>
                                    <p:anim calcmode="lin" valueType="num">
                                      <p:cBhvr additive="base">
                                        <p:cTn id="7" dur="500" fill="hold"/>
                                        <p:tgtEl>
                                          <p:spTgt spid="6">
                                            <p:graphicEl>
                                              <a:dgm id="{A91BA511-AC75-4F65-9504-0C695AAE464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A91BA511-AC75-4F65-9504-0C695AAE464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3A778A15-9114-4A4F-A028-EA25BF9F85DB}"/>
                                            </p:graphicEl>
                                          </p:spTgt>
                                        </p:tgtEl>
                                        <p:attrNameLst>
                                          <p:attrName>style.visibility</p:attrName>
                                        </p:attrNameLst>
                                      </p:cBhvr>
                                      <p:to>
                                        <p:strVal val="visible"/>
                                      </p:to>
                                    </p:set>
                                    <p:anim calcmode="lin" valueType="num">
                                      <p:cBhvr additive="base">
                                        <p:cTn id="13" dur="500" fill="hold"/>
                                        <p:tgtEl>
                                          <p:spTgt spid="6">
                                            <p:graphicEl>
                                              <a:dgm id="{3A778A15-9114-4A4F-A028-EA25BF9F85D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3A778A15-9114-4A4F-A028-EA25BF9F85D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C0290E36-DEFE-45A6-BC3B-E5718B29A780}"/>
                                            </p:graphicEl>
                                          </p:spTgt>
                                        </p:tgtEl>
                                        <p:attrNameLst>
                                          <p:attrName>style.visibility</p:attrName>
                                        </p:attrNameLst>
                                      </p:cBhvr>
                                      <p:to>
                                        <p:strVal val="visible"/>
                                      </p:to>
                                    </p:set>
                                    <p:anim calcmode="lin" valueType="num">
                                      <p:cBhvr additive="base">
                                        <p:cTn id="19" dur="500" fill="hold"/>
                                        <p:tgtEl>
                                          <p:spTgt spid="6">
                                            <p:graphicEl>
                                              <a:dgm id="{C0290E36-DEFE-45A6-BC3B-E5718B29A78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C0290E36-DEFE-45A6-BC3B-E5718B29A78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654755" y="869245"/>
            <a:ext cx="4797778" cy="1840088"/>
          </a:xfrm>
          <a:prstGeom prst="roundRect">
            <a:avLst>
              <a:gd name="adj" fmla="val 50000"/>
            </a:avLst>
          </a:prstGeom>
          <a:solidFill>
            <a:schemeClr val="accent5">
              <a:lumMod val="20000"/>
              <a:lumOff val="80000"/>
            </a:schemeClr>
          </a:solidFill>
          <a:ln>
            <a:noFill/>
          </a:ln>
        </p:spPr>
        <p:txBody>
          <a:bodyPr spcFirstLastPara="1" wrap="square" lIns="121900" tIns="121900" rIns="121900" bIns="121900" anchor="ctr" anchorCtr="0">
            <a:noAutofit/>
          </a:bodyPr>
          <a:lstStyle/>
          <a:p>
            <a:pPr algn="ctr"/>
            <a:endParaRPr lang="en-US" sz="8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95707" y="1142308"/>
            <a:ext cx="5864823" cy="110418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400" dirty="0">
                <a:solidFill>
                  <a:schemeClr val="tx1"/>
                </a:solidFill>
                <a:latin typeface="Calibri (Body)"/>
              </a:rPr>
              <a:t>Parameter 0074 (Scrutiny Para_6)</a:t>
            </a:r>
          </a:p>
        </p:txBody>
      </p:sp>
      <p:sp>
        <p:nvSpPr>
          <p:cNvPr id="12" name="SHape!!!">
            <a:extLst>
              <a:ext uri="{FF2B5EF4-FFF2-40B4-BE49-F238E27FC236}">
                <a16:creationId xmlns:a16="http://schemas.microsoft.com/office/drawing/2014/main" id="{A9DBC4E7-932A-4AB0-98C2-067670E4BA0E}"/>
              </a:ext>
            </a:extLst>
          </p:cNvPr>
          <p:cNvSpPr txBox="1">
            <a:spLocks/>
          </p:cNvSpPr>
          <p:nvPr/>
        </p:nvSpPr>
        <p:spPr>
          <a:xfrm>
            <a:off x="496458" y="3708401"/>
            <a:ext cx="5407627" cy="1591736"/>
          </a:xfrm>
          <a:prstGeom prst="rect">
            <a:avLst/>
          </a:prstGeom>
          <a:solidFill>
            <a:srgbClr val="F2F7F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2800" b="0" dirty="0">
                <a:solidFill>
                  <a:schemeClr val="tx1"/>
                </a:solidFill>
                <a:latin typeface="Calibri (Body)"/>
              </a:rPr>
              <a:t>In-eligible ITC claimed from RC is cancelled suppliers.</a:t>
            </a:r>
          </a:p>
        </p:txBody>
      </p:sp>
      <p:graphicFrame>
        <p:nvGraphicFramePr>
          <p:cNvPr id="7" name="Content Placeholder 2!!">
            <a:extLst>
              <a:ext uri="{FF2B5EF4-FFF2-40B4-BE49-F238E27FC236}">
                <a16:creationId xmlns:a16="http://schemas.microsoft.com/office/drawing/2014/main" id="{72F9ED4C-0E4D-4C02-BDD9-06A1021E14F8}"/>
              </a:ext>
            </a:extLst>
          </p:cNvPr>
          <p:cNvGraphicFramePr>
            <a:graphicFrameLocks/>
          </p:cNvGraphicFramePr>
          <p:nvPr>
            <p:extLst>
              <p:ext uri="{D42A27DB-BD31-4B8C-83A1-F6EECF244321}">
                <p14:modId xmlns:p14="http://schemas.microsoft.com/office/powerpoint/2010/main" val="1230976456"/>
              </p:ext>
            </p:extLst>
          </p:nvPr>
        </p:nvGraphicFramePr>
        <p:xfrm>
          <a:off x="6631172" y="836253"/>
          <a:ext cx="5141912" cy="4948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3068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A91BA511-AC75-4F65-9504-0C695AAE4641}"/>
                                            </p:graphicEl>
                                          </p:spTgt>
                                        </p:tgtEl>
                                        <p:attrNameLst>
                                          <p:attrName>style.visibility</p:attrName>
                                        </p:attrNameLst>
                                      </p:cBhvr>
                                      <p:to>
                                        <p:strVal val="visible"/>
                                      </p:to>
                                    </p:set>
                                    <p:anim calcmode="lin" valueType="num">
                                      <p:cBhvr additive="base">
                                        <p:cTn id="7" dur="500" fill="hold"/>
                                        <p:tgtEl>
                                          <p:spTgt spid="7">
                                            <p:graphicEl>
                                              <a:dgm id="{A91BA511-AC75-4F65-9504-0C695AAE464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A91BA511-AC75-4F65-9504-0C695AAE464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3A778A15-9114-4A4F-A028-EA25BF9F85DB}"/>
                                            </p:graphicEl>
                                          </p:spTgt>
                                        </p:tgtEl>
                                        <p:attrNameLst>
                                          <p:attrName>style.visibility</p:attrName>
                                        </p:attrNameLst>
                                      </p:cBhvr>
                                      <p:to>
                                        <p:strVal val="visible"/>
                                      </p:to>
                                    </p:set>
                                    <p:anim calcmode="lin" valueType="num">
                                      <p:cBhvr additive="base">
                                        <p:cTn id="13" dur="500" fill="hold"/>
                                        <p:tgtEl>
                                          <p:spTgt spid="7">
                                            <p:graphicEl>
                                              <a:dgm id="{3A778A15-9114-4A4F-A028-EA25BF9F85D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3A778A15-9114-4A4F-A028-EA25BF9F85D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5D04FF63-F450-407F-994E-899C2D844C96}"/>
                                            </p:graphicEl>
                                          </p:spTgt>
                                        </p:tgtEl>
                                        <p:attrNameLst>
                                          <p:attrName>style.visibility</p:attrName>
                                        </p:attrNameLst>
                                      </p:cBhvr>
                                      <p:to>
                                        <p:strVal val="visible"/>
                                      </p:to>
                                    </p:set>
                                    <p:anim calcmode="lin" valueType="num">
                                      <p:cBhvr additive="base">
                                        <p:cTn id="19" dur="500" fill="hold"/>
                                        <p:tgtEl>
                                          <p:spTgt spid="7">
                                            <p:graphicEl>
                                              <a:dgm id="{5D04FF63-F450-407F-994E-899C2D844C9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5D04FF63-F450-407F-994E-899C2D844C9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654755" y="869245"/>
            <a:ext cx="4797778" cy="1840088"/>
          </a:xfrm>
          <a:prstGeom prst="roundRect">
            <a:avLst>
              <a:gd name="adj" fmla="val 50000"/>
            </a:avLst>
          </a:prstGeom>
          <a:solidFill>
            <a:schemeClr val="accent5">
              <a:lumMod val="20000"/>
              <a:lumOff val="80000"/>
            </a:schemeClr>
          </a:solidFill>
          <a:ln>
            <a:noFill/>
          </a:ln>
        </p:spPr>
        <p:txBody>
          <a:bodyPr spcFirstLastPara="1" wrap="square" lIns="121900" tIns="121900" rIns="121900" bIns="121900" anchor="ctr" anchorCtr="0">
            <a:noAutofit/>
          </a:bodyPr>
          <a:lstStyle/>
          <a:p>
            <a:pPr algn="ctr"/>
            <a:endParaRPr lang="en-US" sz="8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95707" y="1142308"/>
            <a:ext cx="5864823" cy="110418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400" dirty="0">
                <a:solidFill>
                  <a:schemeClr val="tx1"/>
                </a:solidFill>
                <a:latin typeface="Calibri (Body)"/>
              </a:rPr>
              <a:t>Parameter 0073 (Scrutiny Para_5)</a:t>
            </a:r>
          </a:p>
        </p:txBody>
      </p:sp>
      <p:sp>
        <p:nvSpPr>
          <p:cNvPr id="12" name="SHape!!!">
            <a:extLst>
              <a:ext uri="{FF2B5EF4-FFF2-40B4-BE49-F238E27FC236}">
                <a16:creationId xmlns:a16="http://schemas.microsoft.com/office/drawing/2014/main" id="{A9DBC4E7-932A-4AB0-98C2-067670E4BA0E}"/>
              </a:ext>
            </a:extLst>
          </p:cNvPr>
          <p:cNvSpPr txBox="1">
            <a:spLocks/>
          </p:cNvSpPr>
          <p:nvPr/>
        </p:nvSpPr>
        <p:spPr>
          <a:xfrm>
            <a:off x="496458" y="3708401"/>
            <a:ext cx="5407627" cy="1591736"/>
          </a:xfrm>
          <a:prstGeom prst="rect">
            <a:avLst/>
          </a:prstGeom>
          <a:solidFill>
            <a:srgbClr val="F2F7F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2800" b="0" dirty="0">
                <a:solidFill>
                  <a:schemeClr val="tx1"/>
                </a:solidFill>
                <a:latin typeface="Calibri (Body)"/>
              </a:rPr>
              <a:t>Excess ITC claimed in GSTR 9/3B which is not confirmed in GSTR 2A or 8A of GSTR 9.</a:t>
            </a:r>
          </a:p>
        </p:txBody>
      </p:sp>
      <p:graphicFrame>
        <p:nvGraphicFramePr>
          <p:cNvPr id="6" name="Content Placeholder 2!!">
            <a:extLst>
              <a:ext uri="{FF2B5EF4-FFF2-40B4-BE49-F238E27FC236}">
                <a16:creationId xmlns:a16="http://schemas.microsoft.com/office/drawing/2014/main" id="{E583E1FB-A78A-4307-89FB-196BD77ABDEE}"/>
              </a:ext>
            </a:extLst>
          </p:cNvPr>
          <p:cNvGraphicFramePr>
            <a:graphicFrameLocks/>
          </p:cNvGraphicFramePr>
          <p:nvPr>
            <p:extLst>
              <p:ext uri="{D42A27DB-BD31-4B8C-83A1-F6EECF244321}">
                <p14:modId xmlns:p14="http://schemas.microsoft.com/office/powerpoint/2010/main" val="2961160998"/>
              </p:ext>
            </p:extLst>
          </p:nvPr>
        </p:nvGraphicFramePr>
        <p:xfrm>
          <a:off x="6463133" y="80517"/>
          <a:ext cx="5141912" cy="6132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0131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A91BA511-AC75-4F65-9504-0C695AAE4641}"/>
                                            </p:graphicEl>
                                          </p:spTgt>
                                        </p:tgtEl>
                                        <p:attrNameLst>
                                          <p:attrName>style.visibility</p:attrName>
                                        </p:attrNameLst>
                                      </p:cBhvr>
                                      <p:to>
                                        <p:strVal val="visible"/>
                                      </p:to>
                                    </p:set>
                                    <p:anim calcmode="lin" valueType="num">
                                      <p:cBhvr additive="base">
                                        <p:cTn id="7" dur="500" fill="hold"/>
                                        <p:tgtEl>
                                          <p:spTgt spid="6">
                                            <p:graphicEl>
                                              <a:dgm id="{A91BA511-AC75-4F65-9504-0C695AAE464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A91BA511-AC75-4F65-9504-0C695AAE464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2A2BF4F2-FE45-4F50-9F3C-13B38DAA4D80}"/>
                                            </p:graphicEl>
                                          </p:spTgt>
                                        </p:tgtEl>
                                        <p:attrNameLst>
                                          <p:attrName>style.visibility</p:attrName>
                                        </p:attrNameLst>
                                      </p:cBhvr>
                                      <p:to>
                                        <p:strVal val="visible"/>
                                      </p:to>
                                    </p:set>
                                    <p:anim calcmode="lin" valueType="num">
                                      <p:cBhvr additive="base">
                                        <p:cTn id="13" dur="500" fill="hold"/>
                                        <p:tgtEl>
                                          <p:spTgt spid="6">
                                            <p:graphicEl>
                                              <a:dgm id="{2A2BF4F2-FE45-4F50-9F3C-13B38DAA4D8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2A2BF4F2-FE45-4F50-9F3C-13B38DAA4D80}"/>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3A778A15-9114-4A4F-A028-EA25BF9F85DB}"/>
                                            </p:graphicEl>
                                          </p:spTgt>
                                        </p:tgtEl>
                                        <p:attrNameLst>
                                          <p:attrName>style.visibility</p:attrName>
                                        </p:attrNameLst>
                                      </p:cBhvr>
                                      <p:to>
                                        <p:strVal val="visible"/>
                                      </p:to>
                                    </p:set>
                                    <p:anim calcmode="lin" valueType="num">
                                      <p:cBhvr additive="base">
                                        <p:cTn id="19" dur="500" fill="hold"/>
                                        <p:tgtEl>
                                          <p:spTgt spid="6">
                                            <p:graphicEl>
                                              <a:dgm id="{3A778A15-9114-4A4F-A028-EA25BF9F85D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3A778A15-9114-4A4F-A028-EA25BF9F85D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E485DABD-4859-450C-9413-E88388AD555F}"/>
                                            </p:graphicEl>
                                          </p:spTgt>
                                        </p:tgtEl>
                                        <p:attrNameLst>
                                          <p:attrName>style.visibility</p:attrName>
                                        </p:attrNameLst>
                                      </p:cBhvr>
                                      <p:to>
                                        <p:strVal val="visible"/>
                                      </p:to>
                                    </p:set>
                                    <p:anim calcmode="lin" valueType="num">
                                      <p:cBhvr additive="base">
                                        <p:cTn id="25" dur="500" fill="hold"/>
                                        <p:tgtEl>
                                          <p:spTgt spid="6">
                                            <p:graphicEl>
                                              <a:dgm id="{E485DABD-4859-450C-9413-E88388AD555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E485DABD-4859-450C-9413-E88388AD555F}"/>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522A7C18-57B2-4C28-8508-FD266213F9EE}"/>
                                            </p:graphicEl>
                                          </p:spTgt>
                                        </p:tgtEl>
                                        <p:attrNameLst>
                                          <p:attrName>style.visibility</p:attrName>
                                        </p:attrNameLst>
                                      </p:cBhvr>
                                      <p:to>
                                        <p:strVal val="visible"/>
                                      </p:to>
                                    </p:set>
                                    <p:anim calcmode="lin" valueType="num">
                                      <p:cBhvr additive="base">
                                        <p:cTn id="31" dur="500" fill="hold"/>
                                        <p:tgtEl>
                                          <p:spTgt spid="6">
                                            <p:graphicEl>
                                              <a:dgm id="{522A7C18-57B2-4C28-8508-FD266213F9EE}"/>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522A7C18-57B2-4C28-8508-FD266213F9E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654755" y="869245"/>
            <a:ext cx="4797778" cy="1840088"/>
          </a:xfrm>
          <a:prstGeom prst="roundRect">
            <a:avLst>
              <a:gd name="adj" fmla="val 50000"/>
            </a:avLst>
          </a:prstGeom>
          <a:solidFill>
            <a:schemeClr val="accent5">
              <a:lumMod val="20000"/>
              <a:lumOff val="80000"/>
            </a:schemeClr>
          </a:solidFill>
          <a:ln>
            <a:noFill/>
          </a:ln>
        </p:spPr>
        <p:txBody>
          <a:bodyPr spcFirstLastPara="1" wrap="square" lIns="121900" tIns="121900" rIns="121900" bIns="121900" anchor="ctr" anchorCtr="0">
            <a:noAutofit/>
          </a:bodyPr>
          <a:lstStyle/>
          <a:p>
            <a:pPr algn="ctr"/>
            <a:endParaRPr lang="en-US" sz="8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95707" y="1142308"/>
            <a:ext cx="5864823" cy="110418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400" dirty="0">
                <a:solidFill>
                  <a:schemeClr val="tx1"/>
                </a:solidFill>
                <a:latin typeface="Calibri (Body)"/>
              </a:rPr>
              <a:t>Parameter 0078 (Scrutiny Para_11) </a:t>
            </a:r>
          </a:p>
        </p:txBody>
      </p:sp>
      <p:sp>
        <p:nvSpPr>
          <p:cNvPr id="12" name="SHape!!!">
            <a:extLst>
              <a:ext uri="{FF2B5EF4-FFF2-40B4-BE49-F238E27FC236}">
                <a16:creationId xmlns:a16="http://schemas.microsoft.com/office/drawing/2014/main" id="{A9DBC4E7-932A-4AB0-98C2-067670E4BA0E}"/>
              </a:ext>
            </a:extLst>
          </p:cNvPr>
          <p:cNvSpPr txBox="1">
            <a:spLocks/>
          </p:cNvSpPr>
          <p:nvPr/>
        </p:nvSpPr>
        <p:spPr>
          <a:xfrm>
            <a:off x="496458" y="3708401"/>
            <a:ext cx="5407627" cy="1591736"/>
          </a:xfrm>
          <a:prstGeom prst="rect">
            <a:avLst/>
          </a:prstGeom>
          <a:solidFill>
            <a:srgbClr val="F2F7F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2800" b="0" dirty="0">
                <a:solidFill>
                  <a:schemeClr val="tx1"/>
                </a:solidFill>
                <a:latin typeface="Calibri (Body)"/>
              </a:rPr>
              <a:t>ITC claims after the last date of </a:t>
            </a:r>
            <a:r>
              <a:rPr lang="en-US" sz="2800" b="0" dirty="0" err="1">
                <a:solidFill>
                  <a:schemeClr val="tx1"/>
                </a:solidFill>
                <a:latin typeface="Calibri (Body)"/>
              </a:rPr>
              <a:t>availment</a:t>
            </a:r>
            <a:r>
              <a:rPr lang="en-US" sz="2800" b="0" dirty="0">
                <a:solidFill>
                  <a:schemeClr val="tx1"/>
                </a:solidFill>
                <a:latin typeface="Calibri (Body)"/>
              </a:rPr>
              <a:t> of ITC as per the section 16(4)-GSTR 3B.</a:t>
            </a:r>
          </a:p>
        </p:txBody>
      </p:sp>
      <p:graphicFrame>
        <p:nvGraphicFramePr>
          <p:cNvPr id="7" name="Content Placeholder 2">
            <a:extLst>
              <a:ext uri="{FF2B5EF4-FFF2-40B4-BE49-F238E27FC236}">
                <a16:creationId xmlns:a16="http://schemas.microsoft.com/office/drawing/2014/main" id="{F0D673E6-8B95-466B-80FC-597271B951B8}"/>
              </a:ext>
            </a:extLst>
          </p:cNvPr>
          <p:cNvGraphicFramePr>
            <a:graphicFrameLocks/>
          </p:cNvGraphicFramePr>
          <p:nvPr>
            <p:extLst>
              <p:ext uri="{D42A27DB-BD31-4B8C-83A1-F6EECF244321}">
                <p14:modId xmlns:p14="http://schemas.microsoft.com/office/powerpoint/2010/main" val="3708007622"/>
              </p:ext>
            </p:extLst>
          </p:nvPr>
        </p:nvGraphicFramePr>
        <p:xfrm>
          <a:off x="6553630" y="161040"/>
          <a:ext cx="5141912" cy="6132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5912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A91BA511-AC75-4F65-9504-0C695AAE4641}"/>
                                            </p:graphicEl>
                                          </p:spTgt>
                                        </p:tgtEl>
                                        <p:attrNameLst>
                                          <p:attrName>style.visibility</p:attrName>
                                        </p:attrNameLst>
                                      </p:cBhvr>
                                      <p:to>
                                        <p:strVal val="visible"/>
                                      </p:to>
                                    </p:set>
                                    <p:anim calcmode="lin" valueType="num">
                                      <p:cBhvr additive="base">
                                        <p:cTn id="7" dur="500" fill="hold"/>
                                        <p:tgtEl>
                                          <p:spTgt spid="7">
                                            <p:graphicEl>
                                              <a:dgm id="{A91BA511-AC75-4F65-9504-0C695AAE464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A91BA511-AC75-4F65-9504-0C695AAE464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515711C7-63E0-41ED-A31B-9C732FE1C856}"/>
                                            </p:graphicEl>
                                          </p:spTgt>
                                        </p:tgtEl>
                                        <p:attrNameLst>
                                          <p:attrName>style.visibility</p:attrName>
                                        </p:attrNameLst>
                                      </p:cBhvr>
                                      <p:to>
                                        <p:strVal val="visible"/>
                                      </p:to>
                                    </p:set>
                                    <p:anim calcmode="lin" valueType="num">
                                      <p:cBhvr additive="base">
                                        <p:cTn id="13" dur="500" fill="hold"/>
                                        <p:tgtEl>
                                          <p:spTgt spid="7">
                                            <p:graphicEl>
                                              <a:dgm id="{515711C7-63E0-41ED-A31B-9C732FE1C85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515711C7-63E0-41ED-A31B-9C732FE1C856}"/>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F6010805-CD3E-487F-A403-06AEE4C56125}"/>
                                            </p:graphicEl>
                                          </p:spTgt>
                                        </p:tgtEl>
                                        <p:attrNameLst>
                                          <p:attrName>style.visibility</p:attrName>
                                        </p:attrNameLst>
                                      </p:cBhvr>
                                      <p:to>
                                        <p:strVal val="visible"/>
                                      </p:to>
                                    </p:set>
                                    <p:anim calcmode="lin" valueType="num">
                                      <p:cBhvr additive="base">
                                        <p:cTn id="19" dur="500" fill="hold"/>
                                        <p:tgtEl>
                                          <p:spTgt spid="7">
                                            <p:graphicEl>
                                              <a:dgm id="{F6010805-CD3E-487F-A403-06AEE4C5612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F6010805-CD3E-487F-A403-06AEE4C5612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654755" y="869245"/>
            <a:ext cx="4797778" cy="1840088"/>
          </a:xfrm>
          <a:prstGeom prst="roundRect">
            <a:avLst>
              <a:gd name="adj" fmla="val 50000"/>
            </a:avLst>
          </a:prstGeom>
          <a:solidFill>
            <a:schemeClr val="accent5">
              <a:lumMod val="20000"/>
              <a:lumOff val="80000"/>
            </a:schemeClr>
          </a:solidFill>
          <a:ln>
            <a:noFill/>
          </a:ln>
        </p:spPr>
        <p:txBody>
          <a:bodyPr spcFirstLastPara="1" wrap="square" lIns="121900" tIns="121900" rIns="121900" bIns="121900" anchor="ctr" anchorCtr="0">
            <a:noAutofit/>
          </a:bodyPr>
          <a:lstStyle/>
          <a:p>
            <a:pPr algn="ctr"/>
            <a:endParaRPr lang="en-US" sz="8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95707" y="1142308"/>
            <a:ext cx="5864823" cy="110418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400" dirty="0">
                <a:solidFill>
                  <a:schemeClr val="tx1"/>
                </a:solidFill>
                <a:latin typeface="Calibri (Body)"/>
              </a:rPr>
              <a:t>Parameter 0079 (Scrutiny Para_12)</a:t>
            </a:r>
          </a:p>
        </p:txBody>
      </p:sp>
      <p:sp>
        <p:nvSpPr>
          <p:cNvPr id="12" name="SHape!!!">
            <a:extLst>
              <a:ext uri="{FF2B5EF4-FFF2-40B4-BE49-F238E27FC236}">
                <a16:creationId xmlns:a16="http://schemas.microsoft.com/office/drawing/2014/main" id="{A9DBC4E7-932A-4AB0-98C2-067670E4BA0E}"/>
              </a:ext>
            </a:extLst>
          </p:cNvPr>
          <p:cNvSpPr txBox="1">
            <a:spLocks/>
          </p:cNvSpPr>
          <p:nvPr/>
        </p:nvSpPr>
        <p:spPr>
          <a:xfrm>
            <a:off x="496458" y="3708401"/>
            <a:ext cx="5407627" cy="1591736"/>
          </a:xfrm>
          <a:prstGeom prst="rect">
            <a:avLst/>
          </a:prstGeom>
          <a:solidFill>
            <a:srgbClr val="F2F7F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2800" b="0" dirty="0">
                <a:solidFill>
                  <a:schemeClr val="tx1"/>
                </a:solidFill>
                <a:latin typeface="Calibri (Body)"/>
              </a:rPr>
              <a:t>ITC on purchase invoices uploaded by supplier in GSTR 1 filed after last date of </a:t>
            </a:r>
            <a:r>
              <a:rPr lang="en-US" sz="2800" b="0" dirty="0" err="1">
                <a:solidFill>
                  <a:schemeClr val="tx1"/>
                </a:solidFill>
                <a:latin typeface="Calibri (Body)"/>
              </a:rPr>
              <a:t>availment</a:t>
            </a:r>
            <a:r>
              <a:rPr lang="en-US" sz="2800" b="0" dirty="0">
                <a:solidFill>
                  <a:schemeClr val="tx1"/>
                </a:solidFill>
                <a:latin typeface="Calibri (Body)"/>
              </a:rPr>
              <a:t> -sec16(4).</a:t>
            </a:r>
          </a:p>
        </p:txBody>
      </p:sp>
      <p:graphicFrame>
        <p:nvGraphicFramePr>
          <p:cNvPr id="6" name="Content Placeholder 2">
            <a:extLst>
              <a:ext uri="{FF2B5EF4-FFF2-40B4-BE49-F238E27FC236}">
                <a16:creationId xmlns:a16="http://schemas.microsoft.com/office/drawing/2014/main" id="{0AAB5A7B-C17D-4AAB-9507-61C230E2256C}"/>
              </a:ext>
            </a:extLst>
          </p:cNvPr>
          <p:cNvGraphicFramePr>
            <a:graphicFrameLocks/>
          </p:cNvGraphicFramePr>
          <p:nvPr>
            <p:extLst>
              <p:ext uri="{D42A27DB-BD31-4B8C-83A1-F6EECF244321}">
                <p14:modId xmlns:p14="http://schemas.microsoft.com/office/powerpoint/2010/main" val="814219116"/>
              </p:ext>
            </p:extLst>
          </p:nvPr>
        </p:nvGraphicFramePr>
        <p:xfrm>
          <a:off x="6553630" y="362742"/>
          <a:ext cx="5141912" cy="6132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47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DF4D163E-1B45-4CD8-8035-4D0829163447}"/>
                                            </p:graphicEl>
                                          </p:spTgt>
                                        </p:tgtEl>
                                        <p:attrNameLst>
                                          <p:attrName>style.visibility</p:attrName>
                                        </p:attrNameLst>
                                      </p:cBhvr>
                                      <p:to>
                                        <p:strVal val="visible"/>
                                      </p:to>
                                    </p:set>
                                    <p:anim calcmode="lin" valueType="num">
                                      <p:cBhvr additive="base">
                                        <p:cTn id="7" dur="500" fill="hold"/>
                                        <p:tgtEl>
                                          <p:spTgt spid="6">
                                            <p:graphicEl>
                                              <a:dgm id="{DF4D163E-1B45-4CD8-8035-4D082916344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DF4D163E-1B45-4CD8-8035-4D082916344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247B038C-5663-4747-A069-DC31072CD0DC}"/>
                                            </p:graphicEl>
                                          </p:spTgt>
                                        </p:tgtEl>
                                        <p:attrNameLst>
                                          <p:attrName>style.visibility</p:attrName>
                                        </p:attrNameLst>
                                      </p:cBhvr>
                                      <p:to>
                                        <p:strVal val="visible"/>
                                      </p:to>
                                    </p:set>
                                    <p:anim calcmode="lin" valueType="num">
                                      <p:cBhvr additive="base">
                                        <p:cTn id="13" dur="500" fill="hold"/>
                                        <p:tgtEl>
                                          <p:spTgt spid="6">
                                            <p:graphicEl>
                                              <a:dgm id="{247B038C-5663-4747-A069-DC31072CD0D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247B038C-5663-4747-A069-DC31072CD0D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A91BA511-AC75-4F65-9504-0C695AAE4641}"/>
                                            </p:graphicEl>
                                          </p:spTgt>
                                        </p:tgtEl>
                                        <p:attrNameLst>
                                          <p:attrName>style.visibility</p:attrName>
                                        </p:attrNameLst>
                                      </p:cBhvr>
                                      <p:to>
                                        <p:strVal val="visible"/>
                                      </p:to>
                                    </p:set>
                                    <p:anim calcmode="lin" valueType="num">
                                      <p:cBhvr additive="base">
                                        <p:cTn id="19" dur="500" fill="hold"/>
                                        <p:tgtEl>
                                          <p:spTgt spid="6">
                                            <p:graphicEl>
                                              <a:dgm id="{A91BA511-AC75-4F65-9504-0C695AAE464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A91BA511-AC75-4F65-9504-0C695AAE464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515711C7-63E0-41ED-A31B-9C732FE1C856}"/>
                                            </p:graphicEl>
                                          </p:spTgt>
                                        </p:tgtEl>
                                        <p:attrNameLst>
                                          <p:attrName>style.visibility</p:attrName>
                                        </p:attrNameLst>
                                      </p:cBhvr>
                                      <p:to>
                                        <p:strVal val="visible"/>
                                      </p:to>
                                    </p:set>
                                    <p:anim calcmode="lin" valueType="num">
                                      <p:cBhvr additive="base">
                                        <p:cTn id="25" dur="500" fill="hold"/>
                                        <p:tgtEl>
                                          <p:spTgt spid="6">
                                            <p:graphicEl>
                                              <a:dgm id="{515711C7-63E0-41ED-A31B-9C732FE1C85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515711C7-63E0-41ED-A31B-9C732FE1C856}"/>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F6010805-CD3E-487F-A403-06AEE4C56125}"/>
                                            </p:graphicEl>
                                          </p:spTgt>
                                        </p:tgtEl>
                                        <p:attrNameLst>
                                          <p:attrName>style.visibility</p:attrName>
                                        </p:attrNameLst>
                                      </p:cBhvr>
                                      <p:to>
                                        <p:strVal val="visible"/>
                                      </p:to>
                                    </p:set>
                                    <p:anim calcmode="lin" valueType="num">
                                      <p:cBhvr additive="base">
                                        <p:cTn id="31" dur="500" fill="hold"/>
                                        <p:tgtEl>
                                          <p:spTgt spid="6">
                                            <p:graphicEl>
                                              <a:dgm id="{F6010805-CD3E-487F-A403-06AEE4C56125}"/>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F6010805-CD3E-487F-A403-06AEE4C5612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654755" y="869245"/>
            <a:ext cx="4797778" cy="1840088"/>
          </a:xfrm>
          <a:prstGeom prst="roundRect">
            <a:avLst>
              <a:gd name="adj" fmla="val 50000"/>
            </a:avLst>
          </a:prstGeom>
          <a:solidFill>
            <a:schemeClr val="accent5">
              <a:lumMod val="20000"/>
              <a:lumOff val="80000"/>
            </a:schemeClr>
          </a:solidFill>
          <a:ln>
            <a:noFill/>
          </a:ln>
        </p:spPr>
        <p:txBody>
          <a:bodyPr spcFirstLastPara="1" wrap="square" lIns="121900" tIns="121900" rIns="121900" bIns="121900" anchor="ctr" anchorCtr="0">
            <a:noAutofit/>
          </a:bodyPr>
          <a:lstStyle/>
          <a:p>
            <a:pPr algn="ctr"/>
            <a:endParaRPr lang="en-US" sz="8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95707" y="1142308"/>
            <a:ext cx="5864823" cy="110418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400" dirty="0">
                <a:solidFill>
                  <a:schemeClr val="tx1"/>
                </a:solidFill>
                <a:latin typeface="Calibri (Body)"/>
              </a:rPr>
              <a:t>Parameter 0082 (Scrutiny Para_16)</a:t>
            </a:r>
          </a:p>
        </p:txBody>
      </p:sp>
      <p:sp>
        <p:nvSpPr>
          <p:cNvPr id="12" name="SHape!!!">
            <a:extLst>
              <a:ext uri="{FF2B5EF4-FFF2-40B4-BE49-F238E27FC236}">
                <a16:creationId xmlns:a16="http://schemas.microsoft.com/office/drawing/2014/main" id="{A9DBC4E7-932A-4AB0-98C2-067670E4BA0E}"/>
              </a:ext>
            </a:extLst>
          </p:cNvPr>
          <p:cNvSpPr txBox="1">
            <a:spLocks/>
          </p:cNvSpPr>
          <p:nvPr/>
        </p:nvSpPr>
        <p:spPr>
          <a:xfrm>
            <a:off x="496458" y="3708401"/>
            <a:ext cx="5407627" cy="1591736"/>
          </a:xfrm>
          <a:prstGeom prst="rect">
            <a:avLst/>
          </a:prstGeom>
          <a:solidFill>
            <a:srgbClr val="F2F7F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2800" b="0" dirty="0">
                <a:solidFill>
                  <a:schemeClr val="tx1"/>
                </a:solidFill>
                <a:latin typeface="Calibri (Body)"/>
              </a:rPr>
              <a:t>Excess ISD ITC availed in GSTR9_6G Vs GSTR 2A_ISD.</a:t>
            </a:r>
          </a:p>
        </p:txBody>
      </p:sp>
      <p:graphicFrame>
        <p:nvGraphicFramePr>
          <p:cNvPr id="7" name="Content Placeholder 2">
            <a:extLst>
              <a:ext uri="{FF2B5EF4-FFF2-40B4-BE49-F238E27FC236}">
                <a16:creationId xmlns:a16="http://schemas.microsoft.com/office/drawing/2014/main" id="{A15FB3AA-D4EE-487D-BCD8-FADB074A6FF5}"/>
              </a:ext>
            </a:extLst>
          </p:cNvPr>
          <p:cNvGraphicFramePr>
            <a:graphicFrameLocks/>
          </p:cNvGraphicFramePr>
          <p:nvPr>
            <p:extLst>
              <p:ext uri="{D42A27DB-BD31-4B8C-83A1-F6EECF244321}">
                <p14:modId xmlns:p14="http://schemas.microsoft.com/office/powerpoint/2010/main" val="2641194424"/>
              </p:ext>
            </p:extLst>
          </p:nvPr>
        </p:nvGraphicFramePr>
        <p:xfrm>
          <a:off x="6021571" y="465840"/>
          <a:ext cx="5141912" cy="6132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0264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A91BA511-AC75-4F65-9504-0C695AAE4641}"/>
                                            </p:graphicEl>
                                          </p:spTgt>
                                        </p:tgtEl>
                                        <p:attrNameLst>
                                          <p:attrName>style.visibility</p:attrName>
                                        </p:attrNameLst>
                                      </p:cBhvr>
                                      <p:to>
                                        <p:strVal val="visible"/>
                                      </p:to>
                                    </p:set>
                                    <p:anim calcmode="lin" valueType="num">
                                      <p:cBhvr additive="base">
                                        <p:cTn id="7" dur="500" fill="hold"/>
                                        <p:tgtEl>
                                          <p:spTgt spid="7">
                                            <p:graphicEl>
                                              <a:dgm id="{A91BA511-AC75-4F65-9504-0C695AAE464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A91BA511-AC75-4F65-9504-0C695AAE464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69C8C119-86B1-4D69-AF6E-AF3D4126388D}"/>
                                            </p:graphicEl>
                                          </p:spTgt>
                                        </p:tgtEl>
                                        <p:attrNameLst>
                                          <p:attrName>style.visibility</p:attrName>
                                        </p:attrNameLst>
                                      </p:cBhvr>
                                      <p:to>
                                        <p:strVal val="visible"/>
                                      </p:to>
                                    </p:set>
                                    <p:anim calcmode="lin" valueType="num">
                                      <p:cBhvr additive="base">
                                        <p:cTn id="13" dur="500" fill="hold"/>
                                        <p:tgtEl>
                                          <p:spTgt spid="7">
                                            <p:graphicEl>
                                              <a:dgm id="{69C8C119-86B1-4D69-AF6E-AF3D4126388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69C8C119-86B1-4D69-AF6E-AF3D4126388D}"/>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515711C7-63E0-41ED-A31B-9C732FE1C856}"/>
                                            </p:graphicEl>
                                          </p:spTgt>
                                        </p:tgtEl>
                                        <p:attrNameLst>
                                          <p:attrName>style.visibility</p:attrName>
                                        </p:attrNameLst>
                                      </p:cBhvr>
                                      <p:to>
                                        <p:strVal val="visible"/>
                                      </p:to>
                                    </p:set>
                                    <p:anim calcmode="lin" valueType="num">
                                      <p:cBhvr additive="base">
                                        <p:cTn id="19" dur="500" fill="hold"/>
                                        <p:tgtEl>
                                          <p:spTgt spid="7">
                                            <p:graphicEl>
                                              <a:dgm id="{515711C7-63E0-41ED-A31B-9C732FE1C856}"/>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515711C7-63E0-41ED-A31B-9C732FE1C856}"/>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B766CCDD-57D7-4D45-87B8-D5D1F51A0E09}"/>
                                            </p:graphicEl>
                                          </p:spTgt>
                                        </p:tgtEl>
                                        <p:attrNameLst>
                                          <p:attrName>style.visibility</p:attrName>
                                        </p:attrNameLst>
                                      </p:cBhvr>
                                      <p:to>
                                        <p:strVal val="visible"/>
                                      </p:to>
                                    </p:set>
                                    <p:anim calcmode="lin" valueType="num">
                                      <p:cBhvr additive="base">
                                        <p:cTn id="25" dur="500" fill="hold"/>
                                        <p:tgtEl>
                                          <p:spTgt spid="7">
                                            <p:graphicEl>
                                              <a:dgm id="{B766CCDD-57D7-4D45-87B8-D5D1F51A0E0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B766CCDD-57D7-4D45-87B8-D5D1F51A0E09}"/>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E3557941-FD93-4E5E-B993-4EB4A862C96C}"/>
                                            </p:graphicEl>
                                          </p:spTgt>
                                        </p:tgtEl>
                                        <p:attrNameLst>
                                          <p:attrName>style.visibility</p:attrName>
                                        </p:attrNameLst>
                                      </p:cBhvr>
                                      <p:to>
                                        <p:strVal val="visible"/>
                                      </p:to>
                                    </p:set>
                                    <p:anim calcmode="lin" valueType="num">
                                      <p:cBhvr additive="base">
                                        <p:cTn id="31" dur="500" fill="hold"/>
                                        <p:tgtEl>
                                          <p:spTgt spid="7">
                                            <p:graphicEl>
                                              <a:dgm id="{E3557941-FD93-4E5E-B993-4EB4A862C96C}"/>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E3557941-FD93-4E5E-B993-4EB4A862C96C}"/>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graphicEl>
                                              <a:dgm id="{7C09EC21-7103-47A7-B210-BE1D7D52B011}"/>
                                            </p:graphicEl>
                                          </p:spTgt>
                                        </p:tgtEl>
                                        <p:attrNameLst>
                                          <p:attrName>style.visibility</p:attrName>
                                        </p:attrNameLst>
                                      </p:cBhvr>
                                      <p:to>
                                        <p:strVal val="visible"/>
                                      </p:to>
                                    </p:set>
                                    <p:anim calcmode="lin" valueType="num">
                                      <p:cBhvr additive="base">
                                        <p:cTn id="37" dur="500" fill="hold"/>
                                        <p:tgtEl>
                                          <p:spTgt spid="7">
                                            <p:graphicEl>
                                              <a:dgm id="{7C09EC21-7103-47A7-B210-BE1D7D52B011}"/>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7C09EC21-7103-47A7-B210-BE1D7D52B011}"/>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graphicEl>
                                              <a:dgm id="{79F4BF41-FC64-4186-B04D-46EABD1B77EF}"/>
                                            </p:graphicEl>
                                          </p:spTgt>
                                        </p:tgtEl>
                                        <p:attrNameLst>
                                          <p:attrName>style.visibility</p:attrName>
                                        </p:attrNameLst>
                                      </p:cBhvr>
                                      <p:to>
                                        <p:strVal val="visible"/>
                                      </p:to>
                                    </p:set>
                                    <p:anim calcmode="lin" valueType="num">
                                      <p:cBhvr additive="base">
                                        <p:cTn id="43" dur="500" fill="hold"/>
                                        <p:tgtEl>
                                          <p:spTgt spid="7">
                                            <p:graphicEl>
                                              <a:dgm id="{79F4BF41-FC64-4186-B04D-46EABD1B77EF}"/>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graphicEl>
                                              <a:dgm id="{79F4BF41-FC64-4186-B04D-46EABD1B77E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3" name="Google Shape;244;p33">
            <a:extLst>
              <a:ext uri="{FF2B5EF4-FFF2-40B4-BE49-F238E27FC236}">
                <a16:creationId xmlns:a16="http://schemas.microsoft.com/office/drawing/2014/main" id="{7F4448D1-3604-F9D0-2A63-811E910AB72D}"/>
              </a:ext>
            </a:extLst>
          </p:cNvPr>
          <p:cNvSpPr/>
          <p:nvPr/>
        </p:nvSpPr>
        <p:spPr>
          <a:xfrm>
            <a:off x="654755" y="869245"/>
            <a:ext cx="4797778" cy="1840088"/>
          </a:xfrm>
          <a:prstGeom prst="roundRect">
            <a:avLst>
              <a:gd name="adj" fmla="val 50000"/>
            </a:avLst>
          </a:prstGeom>
          <a:solidFill>
            <a:schemeClr val="accent5">
              <a:lumMod val="20000"/>
              <a:lumOff val="80000"/>
            </a:schemeClr>
          </a:solidFill>
          <a:ln>
            <a:noFill/>
          </a:ln>
        </p:spPr>
        <p:txBody>
          <a:bodyPr spcFirstLastPara="1" wrap="square" lIns="121900" tIns="121900" rIns="121900" bIns="121900" anchor="ctr" anchorCtr="0">
            <a:noAutofit/>
          </a:bodyPr>
          <a:lstStyle/>
          <a:p>
            <a:pPr algn="ctr"/>
            <a:endParaRPr lang="en-US" sz="8800"/>
          </a:p>
        </p:txBody>
      </p:sp>
      <p:sp>
        <p:nvSpPr>
          <p:cNvPr id="2" name="SHape!!!">
            <a:extLst>
              <a:ext uri="{FF2B5EF4-FFF2-40B4-BE49-F238E27FC236}">
                <a16:creationId xmlns:a16="http://schemas.microsoft.com/office/drawing/2014/main" id="{81B12081-B0C9-943C-B784-6E7BB1D4E88D}"/>
              </a:ext>
            </a:extLst>
          </p:cNvPr>
          <p:cNvSpPr txBox="1">
            <a:spLocks/>
          </p:cNvSpPr>
          <p:nvPr/>
        </p:nvSpPr>
        <p:spPr>
          <a:xfrm>
            <a:off x="95707" y="1142308"/>
            <a:ext cx="5864823" cy="110418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4400" dirty="0">
                <a:solidFill>
                  <a:schemeClr val="tx1"/>
                </a:solidFill>
                <a:latin typeface="Calibri (Body)"/>
              </a:rPr>
              <a:t>Parameter 0083 (Scrutiny Para_17)</a:t>
            </a:r>
          </a:p>
        </p:txBody>
      </p:sp>
      <p:sp>
        <p:nvSpPr>
          <p:cNvPr id="12" name="SHape!!!">
            <a:extLst>
              <a:ext uri="{FF2B5EF4-FFF2-40B4-BE49-F238E27FC236}">
                <a16:creationId xmlns:a16="http://schemas.microsoft.com/office/drawing/2014/main" id="{A9DBC4E7-932A-4AB0-98C2-067670E4BA0E}"/>
              </a:ext>
            </a:extLst>
          </p:cNvPr>
          <p:cNvSpPr txBox="1">
            <a:spLocks/>
          </p:cNvSpPr>
          <p:nvPr/>
        </p:nvSpPr>
        <p:spPr>
          <a:xfrm>
            <a:off x="496458" y="3708401"/>
            <a:ext cx="5407627" cy="1591736"/>
          </a:xfrm>
          <a:prstGeom prst="rect">
            <a:avLst/>
          </a:prstGeom>
          <a:solidFill>
            <a:srgbClr val="F2F7F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US" sz="2800" b="0" dirty="0">
                <a:solidFill>
                  <a:schemeClr val="tx1"/>
                </a:solidFill>
                <a:latin typeface="Calibri (Body)"/>
              </a:rPr>
              <a:t>Excess RCM ITC GSTR9_6CDF than liability shown in GSTR 9_4G.</a:t>
            </a:r>
          </a:p>
        </p:txBody>
      </p:sp>
      <p:graphicFrame>
        <p:nvGraphicFramePr>
          <p:cNvPr id="6" name="Content Placeholder 2">
            <a:extLst>
              <a:ext uri="{FF2B5EF4-FFF2-40B4-BE49-F238E27FC236}">
                <a16:creationId xmlns:a16="http://schemas.microsoft.com/office/drawing/2014/main" id="{B4DF68CF-4197-4B4F-86C3-45CF852EFCDB}"/>
              </a:ext>
            </a:extLst>
          </p:cNvPr>
          <p:cNvGraphicFramePr>
            <a:graphicFrameLocks/>
          </p:cNvGraphicFramePr>
          <p:nvPr>
            <p:extLst>
              <p:ext uri="{D42A27DB-BD31-4B8C-83A1-F6EECF244321}">
                <p14:modId xmlns:p14="http://schemas.microsoft.com/office/powerpoint/2010/main" val="1152832549"/>
              </p:ext>
            </p:extLst>
          </p:nvPr>
        </p:nvGraphicFramePr>
        <p:xfrm>
          <a:off x="6021571" y="838057"/>
          <a:ext cx="5141912" cy="5407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979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A91BA511-AC75-4F65-9504-0C695AAE4641}"/>
                                            </p:graphicEl>
                                          </p:spTgt>
                                        </p:tgtEl>
                                        <p:attrNameLst>
                                          <p:attrName>style.visibility</p:attrName>
                                        </p:attrNameLst>
                                      </p:cBhvr>
                                      <p:to>
                                        <p:strVal val="visible"/>
                                      </p:to>
                                    </p:set>
                                    <p:anim calcmode="lin" valueType="num">
                                      <p:cBhvr additive="base">
                                        <p:cTn id="7" dur="500" fill="hold"/>
                                        <p:tgtEl>
                                          <p:spTgt spid="6">
                                            <p:graphicEl>
                                              <a:dgm id="{A91BA511-AC75-4F65-9504-0C695AAE4641}"/>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A91BA511-AC75-4F65-9504-0C695AAE4641}"/>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57CCF401-2F4D-4C52-8F9D-24F6DB992752}"/>
                                            </p:graphicEl>
                                          </p:spTgt>
                                        </p:tgtEl>
                                        <p:attrNameLst>
                                          <p:attrName>style.visibility</p:attrName>
                                        </p:attrNameLst>
                                      </p:cBhvr>
                                      <p:to>
                                        <p:strVal val="visible"/>
                                      </p:to>
                                    </p:set>
                                    <p:anim calcmode="lin" valueType="num">
                                      <p:cBhvr additive="base">
                                        <p:cTn id="13" dur="500" fill="hold"/>
                                        <p:tgtEl>
                                          <p:spTgt spid="6">
                                            <p:graphicEl>
                                              <a:dgm id="{57CCF401-2F4D-4C52-8F9D-24F6DB99275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57CCF401-2F4D-4C52-8F9D-24F6DB99275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D770B8A7-4608-483E-818C-FAC6DDACA5E7}"/>
                                            </p:graphicEl>
                                          </p:spTgt>
                                        </p:tgtEl>
                                        <p:attrNameLst>
                                          <p:attrName>style.visibility</p:attrName>
                                        </p:attrNameLst>
                                      </p:cBhvr>
                                      <p:to>
                                        <p:strVal val="visible"/>
                                      </p:to>
                                    </p:set>
                                    <p:anim calcmode="lin" valueType="num">
                                      <p:cBhvr additive="base">
                                        <p:cTn id="19" dur="500" fill="hold"/>
                                        <p:tgtEl>
                                          <p:spTgt spid="6">
                                            <p:graphicEl>
                                              <a:dgm id="{D770B8A7-4608-483E-818C-FAC6DDACA5E7}"/>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D770B8A7-4608-483E-818C-FAC6DDACA5E7}"/>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graphicEl>
                                              <a:dgm id="{5DD7C2CA-DF65-44A5-B8C3-DF274126CF33}"/>
                                            </p:graphicEl>
                                          </p:spTgt>
                                        </p:tgtEl>
                                        <p:attrNameLst>
                                          <p:attrName>style.visibility</p:attrName>
                                        </p:attrNameLst>
                                      </p:cBhvr>
                                      <p:to>
                                        <p:strVal val="visible"/>
                                      </p:to>
                                    </p:set>
                                    <p:anim calcmode="lin" valueType="num">
                                      <p:cBhvr additive="base">
                                        <p:cTn id="25" dur="500" fill="hold"/>
                                        <p:tgtEl>
                                          <p:spTgt spid="6">
                                            <p:graphicEl>
                                              <a:dgm id="{5DD7C2CA-DF65-44A5-B8C3-DF274126CF33}"/>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graphicEl>
                                              <a:dgm id="{5DD7C2CA-DF65-44A5-B8C3-DF274126CF33}"/>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graphicEl>
                                              <a:dgm id="{9F730E88-C188-4166-A445-B6CCE95A4A31}"/>
                                            </p:graphicEl>
                                          </p:spTgt>
                                        </p:tgtEl>
                                        <p:attrNameLst>
                                          <p:attrName>style.visibility</p:attrName>
                                        </p:attrNameLst>
                                      </p:cBhvr>
                                      <p:to>
                                        <p:strVal val="visible"/>
                                      </p:to>
                                    </p:set>
                                    <p:anim calcmode="lin" valueType="num">
                                      <p:cBhvr additive="base">
                                        <p:cTn id="31" dur="500" fill="hold"/>
                                        <p:tgtEl>
                                          <p:spTgt spid="6">
                                            <p:graphicEl>
                                              <a:dgm id="{9F730E88-C188-4166-A445-B6CCE95A4A3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dgm id="{9F730E88-C188-4166-A445-B6CCE95A4A3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BFA5-CE51-1865-D950-4005AD72422F}"/>
              </a:ext>
            </a:extLst>
          </p:cNvPr>
          <p:cNvSpPr>
            <a:spLocks noGrp="1"/>
          </p:cNvSpPr>
          <p:nvPr>
            <p:ph type="title"/>
          </p:nvPr>
        </p:nvSpPr>
        <p:spPr/>
        <p:txBody>
          <a:bodyPr/>
          <a:lstStyle/>
          <a:p>
            <a:r>
              <a:rPr lang="en-IN" dirty="0"/>
              <a:t>Summary of Litigation…</a:t>
            </a:r>
          </a:p>
        </p:txBody>
      </p:sp>
      <p:sp>
        <p:nvSpPr>
          <p:cNvPr id="3" name="Content Placeholder 2">
            <a:extLst>
              <a:ext uri="{FF2B5EF4-FFF2-40B4-BE49-F238E27FC236}">
                <a16:creationId xmlns:a16="http://schemas.microsoft.com/office/drawing/2014/main" id="{48E959B3-45DA-9BBA-D74E-E12DCE53E398}"/>
              </a:ext>
            </a:extLst>
          </p:cNvPr>
          <p:cNvSpPr>
            <a:spLocks noGrp="1"/>
          </p:cNvSpPr>
          <p:nvPr>
            <p:ph idx="1"/>
          </p:nvPr>
        </p:nvSpPr>
        <p:spPr/>
        <p:txBody>
          <a:bodyPr>
            <a:normAutofit lnSpcReduction="10000"/>
          </a:bodyPr>
          <a:lstStyle/>
          <a:p>
            <a:r>
              <a:rPr lang="en-IN" dirty="0"/>
              <a:t>Gross/ Net reporting of ITC in 3B </a:t>
            </a:r>
            <a:r>
              <a:rPr lang="en-IN" dirty="0" err="1"/>
              <a:t>w.e.f</a:t>
            </a:r>
            <a:r>
              <a:rPr lang="en-IN" dirty="0"/>
              <a:t> July 2022.</a:t>
            </a:r>
          </a:p>
          <a:p>
            <a:r>
              <a:rPr lang="en-IN" dirty="0"/>
              <a:t>16(2): Payment of tax by Supplier to Govt.</a:t>
            </a:r>
          </a:p>
          <a:p>
            <a:r>
              <a:rPr lang="en-IN" dirty="0"/>
              <a:t>16(2)(aa): Filing of GSTR1 by Supplier and Reflection in 2B of Recipient.</a:t>
            </a:r>
          </a:p>
          <a:p>
            <a:r>
              <a:rPr lang="en-IN" dirty="0"/>
              <a:t>16(4): Late filing by Recipient V/s by the Supplier.</a:t>
            </a:r>
          </a:p>
          <a:p>
            <a:r>
              <a:rPr lang="en-IN" dirty="0"/>
              <a:t>17(5): ITC on renting of Immovable Property.</a:t>
            </a:r>
          </a:p>
          <a:p>
            <a:r>
              <a:rPr lang="en-IN" dirty="0"/>
              <a:t>38: Denial ITC reflected in 2B.</a:t>
            </a:r>
          </a:p>
          <a:p>
            <a:r>
              <a:rPr lang="en-IN" dirty="0"/>
              <a:t>Reclaim of ITC.</a:t>
            </a:r>
          </a:p>
          <a:p>
            <a:r>
              <a:rPr lang="en-IN" dirty="0"/>
              <a:t>Interest and Penalty.</a:t>
            </a:r>
          </a:p>
          <a:p>
            <a:endParaRPr lang="en-IN" dirty="0"/>
          </a:p>
        </p:txBody>
      </p:sp>
    </p:spTree>
    <p:extLst>
      <p:ext uri="{BB962C8B-B14F-4D97-AF65-F5344CB8AC3E}">
        <p14:creationId xmlns:p14="http://schemas.microsoft.com/office/powerpoint/2010/main" val="3981914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1120" y="467360"/>
            <a:ext cx="9509760" cy="729392"/>
          </a:xfrm>
        </p:spPr>
        <p:txBody>
          <a:bodyPr>
            <a:normAutofit/>
          </a:bodyPr>
          <a:lstStyle/>
          <a:p>
            <a:pPr algn="ctr"/>
            <a:r>
              <a:rPr lang="en-IN" dirty="0"/>
              <a:t>All the best in GST …..</a:t>
            </a:r>
          </a:p>
        </p:txBody>
      </p:sp>
      <p:pic>
        <p:nvPicPr>
          <p:cNvPr id="5" name="Content Placeholder 4" descr="Picture1"/>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4419601" y="1196752"/>
            <a:ext cx="4035082" cy="52802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3"/>
          <p:cNvSpPr>
            <a:spLocks noGrp="1"/>
          </p:cNvSpPr>
          <p:nvPr>
            <p:ph type="sldNum" sz="quarter" idx="12"/>
          </p:nvPr>
        </p:nvSpPr>
        <p:spPr/>
        <p:txBody>
          <a:bodyPr/>
          <a:lstStyle/>
          <a:p>
            <a:r>
              <a:rPr lang="en-US" dirty="0"/>
              <a:t> </a:t>
            </a:r>
          </a:p>
        </p:txBody>
      </p:sp>
    </p:spTree>
    <p:extLst>
      <p:ext uri="{BB962C8B-B14F-4D97-AF65-F5344CB8AC3E}">
        <p14:creationId xmlns:p14="http://schemas.microsoft.com/office/powerpoint/2010/main" val="1924975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19" y="0"/>
            <a:ext cx="9541739" cy="1873770"/>
          </a:xfr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a:normAutofit/>
          </a:bodyPr>
          <a:lstStyle/>
          <a:p>
            <a:pPr algn="ctr"/>
            <a:r>
              <a:rPr lang="en-US" dirty="0">
                <a:solidFill>
                  <a:srgbClr val="4D4D4D"/>
                </a:solidFill>
              </a:rPr>
              <a:t> Be happy, </a:t>
            </a:r>
            <a:r>
              <a:rPr lang="en-US" b="1" dirty="0">
                <a:solidFill>
                  <a:srgbClr val="FF0000"/>
                </a:solidFill>
              </a:rPr>
              <a:t>Supply</a:t>
            </a:r>
            <a:r>
              <a:rPr lang="en-US" dirty="0">
                <a:solidFill>
                  <a:srgbClr val="4D4D4D"/>
                </a:solidFill>
              </a:rPr>
              <a:t> Happiness to ALL </a:t>
            </a:r>
            <a:br>
              <a:rPr lang="en-US" dirty="0">
                <a:solidFill>
                  <a:srgbClr val="4D4D4D"/>
                </a:solidFill>
              </a:rPr>
            </a:br>
            <a:r>
              <a:rPr lang="en-US" dirty="0">
                <a:solidFill>
                  <a:srgbClr val="FF0000"/>
                </a:solidFill>
              </a:rPr>
              <a:t>without Consideration.</a:t>
            </a:r>
          </a:p>
        </p:txBody>
      </p:sp>
      <p:pic>
        <p:nvPicPr>
          <p:cNvPr id="9218" name="Picture 2" descr="C:\Users\RB SHARMA &amp; C0\Pictures\1374962_446993805419117_2109094167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1119" y="2293494"/>
            <a:ext cx="9024933" cy="401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7991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ircle(in)">
                                      <p:cBhvr>
                                        <p:cTn id="1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24" name="Google Shape;244;p33">
            <a:extLst>
              <a:ext uri="{FF2B5EF4-FFF2-40B4-BE49-F238E27FC236}">
                <a16:creationId xmlns:a16="http://schemas.microsoft.com/office/drawing/2014/main" id="{6E8BC876-8936-4153-A0EC-C4F93B28958C}"/>
              </a:ext>
            </a:extLst>
          </p:cNvPr>
          <p:cNvSpPr/>
          <p:nvPr/>
        </p:nvSpPr>
        <p:spPr>
          <a:xfrm>
            <a:off x="352540" y="223285"/>
            <a:ext cx="11388886" cy="2521920"/>
          </a:xfrm>
          <a:prstGeom prst="roundRect">
            <a:avLst>
              <a:gd name="adj" fmla="val 50000"/>
            </a:avLst>
          </a:prstGeom>
          <a:solidFill>
            <a:schemeClr val="accent5">
              <a:lumMod val="40000"/>
              <a:lumOff val="60000"/>
            </a:schemeClr>
          </a:solidFill>
          <a:ln>
            <a:noFill/>
          </a:ln>
        </p:spPr>
        <p:txBody>
          <a:bodyPr spcFirstLastPara="1" wrap="square" lIns="121900" tIns="121900" rIns="121900" bIns="121900" anchor="ctr" anchorCtr="0">
            <a:noAutofit/>
          </a:bodyPr>
          <a:lstStyle/>
          <a:p>
            <a:pPr algn="ctr"/>
            <a:endParaRPr sz="2400"/>
          </a:p>
        </p:txBody>
      </p:sp>
      <p:grpSp>
        <p:nvGrpSpPr>
          <p:cNvPr id="18" name="Group 17">
            <a:extLst>
              <a:ext uri="{FF2B5EF4-FFF2-40B4-BE49-F238E27FC236}">
                <a16:creationId xmlns:a16="http://schemas.microsoft.com/office/drawing/2014/main" id="{ABF55D54-B41E-FC16-DCA8-FAB9B1FBACD0}"/>
              </a:ext>
            </a:extLst>
          </p:cNvPr>
          <p:cNvGrpSpPr/>
          <p:nvPr/>
        </p:nvGrpSpPr>
        <p:grpSpPr>
          <a:xfrm>
            <a:off x="2054354" y="3376515"/>
            <a:ext cx="2880000" cy="2880000"/>
            <a:chOff x="2489920" y="3339831"/>
            <a:chExt cx="2160000" cy="2160000"/>
          </a:xfrm>
        </p:grpSpPr>
        <p:sp>
          <p:nvSpPr>
            <p:cNvPr id="10" name="Shape">
              <a:extLst>
                <a:ext uri="{FF2B5EF4-FFF2-40B4-BE49-F238E27FC236}">
                  <a16:creationId xmlns:a16="http://schemas.microsoft.com/office/drawing/2014/main" id="{27684B86-22EF-B18F-07F7-0C6611F19FC8}"/>
                </a:ext>
              </a:extLst>
            </p:cNvPr>
            <p:cNvSpPr/>
            <p:nvPr/>
          </p:nvSpPr>
          <p:spPr>
            <a:xfrm rot="16200000">
              <a:off x="2489920" y="3339831"/>
              <a:ext cx="2160000" cy="216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accent5">
                <a:lumMod val="75000"/>
              </a:schemeClr>
            </a:solidFill>
            <a:ln w="12700">
              <a:miter lim="400000"/>
            </a:ln>
          </p:spPr>
          <p:txBody>
            <a:bodyPr lIns="50800" tIns="50800" rIns="50800" bIns="50800" anchor="ctr"/>
            <a:lstStyle/>
            <a:p>
              <a:pPr>
                <a:defRPr sz="3000">
                  <a:solidFill>
                    <a:srgbClr val="FFFFFF"/>
                  </a:solidFill>
                </a:defRPr>
              </a:pPr>
              <a:endParaRPr sz="4000"/>
            </a:p>
          </p:txBody>
        </p:sp>
        <p:sp>
          <p:nvSpPr>
            <p:cNvPr id="11" name="Circle">
              <a:extLst>
                <a:ext uri="{FF2B5EF4-FFF2-40B4-BE49-F238E27FC236}">
                  <a16:creationId xmlns:a16="http://schemas.microsoft.com/office/drawing/2014/main" id="{F159313A-67E7-4FAE-A78B-F414FC572358}"/>
                </a:ext>
              </a:extLst>
            </p:cNvPr>
            <p:cNvSpPr/>
            <p:nvPr/>
          </p:nvSpPr>
          <p:spPr>
            <a:xfrm rot="16200000">
              <a:off x="2734587" y="3584496"/>
              <a:ext cx="1670669" cy="1670669"/>
            </a:xfrm>
            <a:prstGeom prst="ellipse">
              <a:avLst/>
            </a:prstGeom>
            <a:solidFill>
              <a:schemeClr val="accent5">
                <a:lumMod val="40000"/>
                <a:lumOff val="60000"/>
              </a:schemeClr>
            </a:solidFill>
            <a:ln w="12700">
              <a:miter lim="400000"/>
            </a:ln>
          </p:spPr>
          <p:txBody>
            <a:bodyPr lIns="50800" tIns="50800" rIns="50800" bIns="50800" anchor="ctr"/>
            <a:lstStyle/>
            <a:p>
              <a:pPr>
                <a:defRPr sz="3000">
                  <a:solidFill>
                    <a:srgbClr val="FFFFFF"/>
                  </a:solidFill>
                </a:defRPr>
              </a:pPr>
              <a:endParaRPr sz="4000"/>
            </a:p>
          </p:txBody>
        </p:sp>
        <p:sp>
          <p:nvSpPr>
            <p:cNvPr id="12" name="TextBox 11">
              <a:extLst>
                <a:ext uri="{FF2B5EF4-FFF2-40B4-BE49-F238E27FC236}">
                  <a16:creationId xmlns:a16="http://schemas.microsoft.com/office/drawing/2014/main" id="{F4D6AFAF-DE72-266A-632D-B28FBC5A3232}"/>
                </a:ext>
              </a:extLst>
            </p:cNvPr>
            <p:cNvSpPr txBox="1"/>
            <p:nvPr/>
          </p:nvSpPr>
          <p:spPr>
            <a:xfrm>
              <a:off x="2821090" y="3853024"/>
              <a:ext cx="1497660" cy="1177245"/>
            </a:xfrm>
            <a:prstGeom prst="rect">
              <a:avLst/>
            </a:prstGeom>
            <a:noFill/>
          </p:spPr>
          <p:txBody>
            <a:bodyPr wrap="square" lIns="0" rIns="0" rtlCol="0" anchor="b">
              <a:spAutoFit/>
            </a:bodyPr>
            <a:lstStyle/>
            <a:p>
              <a:pPr algn="ctr"/>
              <a:r>
                <a:rPr lang="en-US" sz="3200" b="1" noProof="1"/>
                <a:t>2017-18</a:t>
              </a:r>
            </a:p>
            <a:p>
              <a:pPr algn="ctr"/>
              <a:r>
                <a:rPr lang="en-US" sz="3200" b="1" noProof="1"/>
                <a:t>To</a:t>
              </a:r>
            </a:p>
            <a:p>
              <a:pPr algn="ctr"/>
              <a:r>
                <a:rPr lang="en-US" sz="3200" b="1" noProof="1"/>
                <a:t>2022-23</a:t>
              </a:r>
            </a:p>
          </p:txBody>
        </p:sp>
      </p:grpSp>
      <p:grpSp>
        <p:nvGrpSpPr>
          <p:cNvPr id="13" name="Group 12">
            <a:extLst>
              <a:ext uri="{FF2B5EF4-FFF2-40B4-BE49-F238E27FC236}">
                <a16:creationId xmlns:a16="http://schemas.microsoft.com/office/drawing/2014/main" id="{CB51964F-F672-58BA-446B-C80452A501BD}"/>
              </a:ext>
            </a:extLst>
          </p:cNvPr>
          <p:cNvGrpSpPr/>
          <p:nvPr/>
        </p:nvGrpSpPr>
        <p:grpSpPr>
          <a:xfrm>
            <a:off x="6631087" y="3348380"/>
            <a:ext cx="2880000" cy="2880000"/>
            <a:chOff x="3503707" y="2975393"/>
            <a:chExt cx="2160000" cy="2160000"/>
          </a:xfrm>
        </p:grpSpPr>
        <p:sp>
          <p:nvSpPr>
            <p:cNvPr id="14" name="Shape">
              <a:extLst>
                <a:ext uri="{FF2B5EF4-FFF2-40B4-BE49-F238E27FC236}">
                  <a16:creationId xmlns:a16="http://schemas.microsoft.com/office/drawing/2014/main" id="{56109F48-9240-F395-D641-22D886EDA251}"/>
                </a:ext>
              </a:extLst>
            </p:cNvPr>
            <p:cNvSpPr/>
            <p:nvPr/>
          </p:nvSpPr>
          <p:spPr>
            <a:xfrm rot="16200000">
              <a:off x="3503707" y="2975393"/>
              <a:ext cx="2160000" cy="2160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44" y="0"/>
                    <a:pt x="0" y="4819"/>
                    <a:pt x="0" y="10800"/>
                  </a:cubicBezTo>
                  <a:cubicBezTo>
                    <a:pt x="0" y="16756"/>
                    <a:pt x="4819" y="21600"/>
                    <a:pt x="10800" y="21600"/>
                  </a:cubicBezTo>
                  <a:cubicBezTo>
                    <a:pt x="16781" y="21600"/>
                    <a:pt x="21600" y="16781"/>
                    <a:pt x="21600" y="10800"/>
                  </a:cubicBezTo>
                  <a:cubicBezTo>
                    <a:pt x="21600" y="4844"/>
                    <a:pt x="16756" y="0"/>
                    <a:pt x="10800" y="0"/>
                  </a:cubicBezTo>
                  <a:close/>
                  <a:moveTo>
                    <a:pt x="10800" y="20191"/>
                  </a:moveTo>
                  <a:cubicBezTo>
                    <a:pt x="5610" y="20191"/>
                    <a:pt x="1409" y="15990"/>
                    <a:pt x="1409" y="10800"/>
                  </a:cubicBezTo>
                  <a:cubicBezTo>
                    <a:pt x="1409" y="5610"/>
                    <a:pt x="5610" y="1409"/>
                    <a:pt x="10800" y="1409"/>
                  </a:cubicBezTo>
                  <a:cubicBezTo>
                    <a:pt x="15990" y="1409"/>
                    <a:pt x="20191" y="5610"/>
                    <a:pt x="20191" y="10800"/>
                  </a:cubicBezTo>
                  <a:cubicBezTo>
                    <a:pt x="20191" y="15990"/>
                    <a:pt x="15990" y="20191"/>
                    <a:pt x="10800" y="20191"/>
                  </a:cubicBezTo>
                  <a:close/>
                </a:path>
              </a:pathLst>
            </a:custGeom>
            <a:solidFill>
              <a:schemeClr val="accent5">
                <a:lumMod val="75000"/>
              </a:schemeClr>
            </a:solidFill>
            <a:ln w="12700">
              <a:miter lim="400000"/>
            </a:ln>
          </p:spPr>
          <p:txBody>
            <a:bodyPr lIns="50800" tIns="50800" rIns="50800" bIns="50800" anchor="ctr"/>
            <a:lstStyle/>
            <a:p>
              <a:pPr>
                <a:defRPr sz="3000">
                  <a:solidFill>
                    <a:srgbClr val="FFFFFF"/>
                  </a:solidFill>
                </a:defRPr>
              </a:pPr>
              <a:endParaRPr sz="4000"/>
            </a:p>
          </p:txBody>
        </p:sp>
        <p:sp>
          <p:nvSpPr>
            <p:cNvPr id="15" name="Circle">
              <a:extLst>
                <a:ext uri="{FF2B5EF4-FFF2-40B4-BE49-F238E27FC236}">
                  <a16:creationId xmlns:a16="http://schemas.microsoft.com/office/drawing/2014/main" id="{B4CF1BF7-EA68-34E4-675E-883A0BCBAE25}"/>
                </a:ext>
              </a:extLst>
            </p:cNvPr>
            <p:cNvSpPr/>
            <p:nvPr/>
          </p:nvSpPr>
          <p:spPr>
            <a:xfrm rot="16200000">
              <a:off x="3748374" y="3220058"/>
              <a:ext cx="1670669" cy="1670669"/>
            </a:xfrm>
            <a:prstGeom prst="ellipse">
              <a:avLst/>
            </a:prstGeom>
            <a:solidFill>
              <a:schemeClr val="accent5">
                <a:lumMod val="40000"/>
                <a:lumOff val="60000"/>
              </a:schemeClr>
            </a:solidFill>
            <a:ln w="12700">
              <a:miter lim="400000"/>
            </a:ln>
          </p:spPr>
          <p:txBody>
            <a:bodyPr lIns="50800" tIns="50800" rIns="50800" bIns="50800" anchor="ctr"/>
            <a:lstStyle/>
            <a:p>
              <a:pPr>
                <a:defRPr sz="3000">
                  <a:solidFill>
                    <a:srgbClr val="FFFFFF"/>
                  </a:solidFill>
                </a:defRPr>
              </a:pPr>
              <a:endParaRPr sz="4000"/>
            </a:p>
          </p:txBody>
        </p:sp>
        <p:sp>
          <p:nvSpPr>
            <p:cNvPr id="16" name="TextBox 15">
              <a:extLst>
                <a:ext uri="{FF2B5EF4-FFF2-40B4-BE49-F238E27FC236}">
                  <a16:creationId xmlns:a16="http://schemas.microsoft.com/office/drawing/2014/main" id="{5D850459-7408-FF0C-2782-98C8C7EB7E8D}"/>
                </a:ext>
              </a:extLst>
            </p:cNvPr>
            <p:cNvSpPr txBox="1"/>
            <p:nvPr/>
          </p:nvSpPr>
          <p:spPr>
            <a:xfrm>
              <a:off x="3834877" y="3553852"/>
              <a:ext cx="1497660" cy="900247"/>
            </a:xfrm>
            <a:prstGeom prst="rect">
              <a:avLst/>
            </a:prstGeom>
            <a:noFill/>
          </p:spPr>
          <p:txBody>
            <a:bodyPr wrap="square" lIns="0" rIns="0" rtlCol="0" anchor="b">
              <a:spAutoFit/>
            </a:bodyPr>
            <a:lstStyle/>
            <a:p>
              <a:pPr algn="ctr"/>
              <a:r>
                <a:rPr lang="en-US" sz="3600" b="1" noProof="1"/>
                <a:t>No Change</a:t>
              </a:r>
            </a:p>
          </p:txBody>
        </p:sp>
      </p:grpSp>
      <p:sp>
        <p:nvSpPr>
          <p:cNvPr id="17" name="object 5">
            <a:extLst>
              <a:ext uri="{FF2B5EF4-FFF2-40B4-BE49-F238E27FC236}">
                <a16:creationId xmlns:a16="http://schemas.microsoft.com/office/drawing/2014/main" id="{1270B317-EA85-0772-FC8D-3969D5894925}"/>
              </a:ext>
            </a:extLst>
          </p:cNvPr>
          <p:cNvSpPr/>
          <p:nvPr/>
        </p:nvSpPr>
        <p:spPr>
          <a:xfrm>
            <a:off x="5057035" y="4291287"/>
            <a:ext cx="1454745" cy="798823"/>
          </a:xfrm>
          <a:custGeom>
            <a:avLst/>
            <a:gdLst/>
            <a:ahLst/>
            <a:cxnLst/>
            <a:rect l="l" t="t" r="r" b="b"/>
            <a:pathLst>
              <a:path w="1767839" h="485139">
                <a:moveTo>
                  <a:pt x="0" y="0"/>
                </a:moveTo>
                <a:lnTo>
                  <a:pt x="1525523" y="0"/>
                </a:lnTo>
                <a:lnTo>
                  <a:pt x="1767839" y="242315"/>
                </a:lnTo>
                <a:lnTo>
                  <a:pt x="1525523" y="484631"/>
                </a:lnTo>
                <a:lnTo>
                  <a:pt x="0" y="484631"/>
                </a:lnTo>
                <a:lnTo>
                  <a:pt x="0" y="0"/>
                </a:lnTo>
                <a:close/>
              </a:path>
            </a:pathLst>
          </a:custGeom>
          <a:solidFill>
            <a:schemeClr val="accent5">
              <a:lumMod val="60000"/>
              <a:lumOff val="40000"/>
            </a:schemeClr>
          </a:solidFill>
          <a:ln w="12192">
            <a:solidFill>
              <a:schemeClr val="accent5">
                <a:lumMod val="60000"/>
                <a:lumOff val="40000"/>
              </a:schemeClr>
            </a:solidFill>
          </a:ln>
        </p:spPr>
        <p:txBody>
          <a:bodyPr wrap="square" lIns="0" tIns="0" rIns="0" bIns="0" rtlCol="0"/>
          <a:lstStyle/>
          <a:p>
            <a:endParaRPr sz="2400"/>
          </a:p>
        </p:txBody>
      </p:sp>
      <p:sp>
        <p:nvSpPr>
          <p:cNvPr id="2" name="SHape!!!">
            <a:extLst>
              <a:ext uri="{FF2B5EF4-FFF2-40B4-BE49-F238E27FC236}">
                <a16:creationId xmlns:a16="http://schemas.microsoft.com/office/drawing/2014/main" id="{77732F40-5774-C221-E38D-9957603A544F}"/>
              </a:ext>
            </a:extLst>
          </p:cNvPr>
          <p:cNvSpPr txBox="1">
            <a:spLocks/>
          </p:cNvSpPr>
          <p:nvPr/>
        </p:nvSpPr>
        <p:spPr>
          <a:xfrm>
            <a:off x="766686" y="976834"/>
            <a:ext cx="10855471" cy="1077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Oswald"/>
              <a:buNone/>
              <a:defRPr sz="3600" b="1" i="0" u="none" strike="noStrike" cap="none">
                <a:solidFill>
                  <a:schemeClr val="dk1"/>
                </a:solidFill>
                <a:latin typeface="Oswald"/>
                <a:ea typeface="Oswald"/>
                <a:cs typeface="Oswald"/>
                <a:sym typeface="Oswald"/>
              </a:defRPr>
            </a:lvl1pPr>
            <a:lvl2pPr marR="0" lvl="1"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pPr algn="just" rtl="0"/>
            <a:r>
              <a:rPr lang="en-US" sz="2400" b="1" i="0" u="none" strike="noStrike" kern="1200" baseline="0">
                <a:solidFill>
                  <a:srgbClr val="181717"/>
                </a:solidFill>
                <a:latin typeface="Calibri" panose="020F0502020204030204" pitchFamily="34" charset="0"/>
              </a:rPr>
              <a:t> </a:t>
            </a:r>
          </a:p>
          <a:p>
            <a:pPr algn="just" rtl="0"/>
            <a:r>
              <a:rPr lang="en-US" sz="2400" b="1" i="0" u="none" strike="noStrike" kern="1200" baseline="0">
                <a:solidFill>
                  <a:srgbClr val="181717"/>
                </a:solidFill>
                <a:latin typeface="Calibri" panose="020F0502020204030204" pitchFamily="34" charset="0"/>
              </a:rPr>
              <a:t> Sec 16 (1)</a:t>
            </a:r>
            <a:r>
              <a:rPr lang="en-US" sz="2400" b="0" i="0" u="none" strike="noStrike" kern="1200" baseline="0">
                <a:solidFill>
                  <a:srgbClr val="181717"/>
                </a:solidFill>
                <a:latin typeface="Calibri" panose="020F0502020204030204" pitchFamily="34" charset="0"/>
              </a:rPr>
              <a:t> Every registered person shall, subject to such conditions and restrictions as may be prescribed and, in the manner, specified in </a:t>
            </a:r>
            <a:r>
              <a:rPr lang="en-US" sz="2400" b="0" i="0" u="none" strike="noStrike" kern="1200" baseline="0" dirty="0">
                <a:solidFill>
                  <a:srgbClr val="FF0000"/>
                </a:solidFill>
                <a:latin typeface="Calibri" panose="020F0502020204030204" pitchFamily="34" charset="0"/>
              </a:rPr>
              <a:t>section 49</a:t>
            </a:r>
            <a:r>
              <a:rPr lang="en-US" sz="2400" b="0" i="0" u="none" strike="noStrike" kern="1200" baseline="0">
                <a:solidFill>
                  <a:srgbClr val="181717"/>
                </a:solidFill>
                <a:latin typeface="Calibri" panose="020F0502020204030204" pitchFamily="34" charset="0"/>
              </a:rPr>
              <a:t>, be entitled to take credit of input tax charged on any supply of goods or services or both to him which are used or intended to be used in the course or </a:t>
            </a:r>
            <a:r>
              <a:rPr lang="en-US" sz="2400" b="0" i="0" u="none" strike="noStrike" kern="1200" baseline="0" dirty="0">
                <a:solidFill>
                  <a:srgbClr val="FF0000"/>
                </a:solidFill>
                <a:latin typeface="Calibri" panose="020F0502020204030204" pitchFamily="34" charset="0"/>
              </a:rPr>
              <a:t>furtherance of his business and the said amount shall be credited to the electronic credit ledger of such person.</a:t>
            </a:r>
            <a:endParaRPr lang="en-IN" sz="2400" b="0" i="0" u="none" strike="noStrike" kern="1200" baseline="0" dirty="0">
              <a:solidFill>
                <a:srgbClr val="FF0000"/>
              </a:solidFill>
              <a:latin typeface="Calibri" panose="020F0502020204030204" pitchFamily="34" charset="0"/>
            </a:endParaRPr>
          </a:p>
          <a:p>
            <a:pPr algn="ctr" rtl="0"/>
            <a:endParaRPr lang="en-US" sz="2400" b="0" i="0" u="none" strike="noStrike" kern="1200" baseline="0">
              <a:solidFill>
                <a:srgbClr val="000000"/>
              </a:solidFill>
              <a:latin typeface="Calibri" panose="020F0502020204030204" pitchFamily="34" charset="0"/>
            </a:endParaRPr>
          </a:p>
        </p:txBody>
      </p:sp>
      <p:sp>
        <p:nvSpPr>
          <p:cNvPr id="4" name="Google Shape;179;p31">
            <a:extLst>
              <a:ext uri="{FF2B5EF4-FFF2-40B4-BE49-F238E27FC236}">
                <a16:creationId xmlns:a16="http://schemas.microsoft.com/office/drawing/2014/main" id="{08F777FE-4D3D-51B1-D929-08379C312BBE}"/>
              </a:ext>
            </a:extLst>
          </p:cNvPr>
          <p:cNvSpPr/>
          <p:nvPr/>
        </p:nvSpPr>
        <p:spPr>
          <a:xfrm>
            <a:off x="11420394" y="164388"/>
            <a:ext cx="412800" cy="412800"/>
          </a:xfrm>
          <a:prstGeom prst="ellipse">
            <a:avLst/>
          </a:prstGeom>
          <a:solidFill>
            <a:schemeClr val="accent2">
              <a:lumMod val="60000"/>
              <a:lumOff val="40000"/>
            </a:scheme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R</a:t>
            </a:r>
            <a:endParaRPr b="1" dirty="0"/>
          </a:p>
        </p:txBody>
      </p:sp>
    </p:spTree>
    <p:extLst>
      <p:ext uri="{BB962C8B-B14F-4D97-AF65-F5344CB8AC3E}">
        <p14:creationId xmlns:p14="http://schemas.microsoft.com/office/powerpoint/2010/main" val="73401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anim calcmode="lin" valueType="num">
                                      <p:cBhvr>
                                        <p:cTn id="8" dur="250" fill="hold"/>
                                        <p:tgtEl>
                                          <p:spTgt spid="18"/>
                                        </p:tgtEl>
                                        <p:attrNameLst>
                                          <p:attrName>ppt_x</p:attrName>
                                        </p:attrNameLst>
                                      </p:cBhvr>
                                      <p:tavLst>
                                        <p:tav tm="0">
                                          <p:val>
                                            <p:strVal val="#ppt_x"/>
                                          </p:val>
                                        </p:tav>
                                        <p:tav tm="100000">
                                          <p:val>
                                            <p:strVal val="#ppt_x"/>
                                          </p:val>
                                        </p:tav>
                                      </p:tavLst>
                                    </p:anim>
                                    <p:anim calcmode="lin" valueType="num">
                                      <p:cBhvr>
                                        <p:cTn id="9" dur="25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50"/>
                                        <p:tgtEl>
                                          <p:spTgt spid="13"/>
                                        </p:tgtEl>
                                      </p:cBhvr>
                                    </p:animEffect>
                                    <p:anim calcmode="lin" valueType="num">
                                      <p:cBhvr>
                                        <p:cTn id="13" dur="250" fill="hold"/>
                                        <p:tgtEl>
                                          <p:spTgt spid="13"/>
                                        </p:tgtEl>
                                        <p:attrNameLst>
                                          <p:attrName>ppt_x</p:attrName>
                                        </p:attrNameLst>
                                      </p:cBhvr>
                                      <p:tavLst>
                                        <p:tav tm="0">
                                          <p:val>
                                            <p:strVal val="#ppt_x"/>
                                          </p:val>
                                        </p:tav>
                                        <p:tav tm="100000">
                                          <p:val>
                                            <p:strVal val="#ppt_x"/>
                                          </p:val>
                                        </p:tav>
                                      </p:tavLst>
                                    </p:anim>
                                    <p:anim calcmode="lin" valueType="num">
                                      <p:cBhvr>
                                        <p:cTn id="14" dur="25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250"/>
                                        <p:tgtEl>
                                          <p:spTgt spid="17"/>
                                        </p:tgtEl>
                                      </p:cBhvr>
                                    </p:animEffect>
                                    <p:anim calcmode="lin" valueType="num">
                                      <p:cBhvr>
                                        <p:cTn id="18" dur="250" fill="hold"/>
                                        <p:tgtEl>
                                          <p:spTgt spid="17"/>
                                        </p:tgtEl>
                                        <p:attrNameLst>
                                          <p:attrName>ppt_x</p:attrName>
                                        </p:attrNameLst>
                                      </p:cBhvr>
                                      <p:tavLst>
                                        <p:tav tm="0">
                                          <p:val>
                                            <p:strVal val="#ppt_x"/>
                                          </p:val>
                                        </p:tav>
                                        <p:tav tm="100000">
                                          <p:val>
                                            <p:strVal val="#ppt_x"/>
                                          </p:val>
                                        </p:tav>
                                      </p:tavLst>
                                    </p:anim>
                                    <p:anim calcmode="lin" valueType="num">
                                      <p:cBhvr>
                                        <p:cTn id="19"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5ED49-FD56-4C1E-BCFF-9B6E300650D7}"/>
              </a:ext>
            </a:extLst>
          </p:cNvPr>
          <p:cNvSpPr>
            <a:spLocks noGrp="1"/>
          </p:cNvSpPr>
          <p:nvPr>
            <p:ph type="title"/>
          </p:nvPr>
        </p:nvSpPr>
        <p:spPr>
          <a:xfrm>
            <a:off x="841247" y="1655286"/>
            <a:ext cx="4609057" cy="2610042"/>
          </a:xfrm>
        </p:spPr>
        <p:txBody>
          <a:bodyPr vert="horz" lIns="91440" tIns="45720" rIns="91440" bIns="45720" rtlCol="0" anchor="b">
            <a:normAutofit/>
          </a:bodyPr>
          <a:lstStyle/>
          <a:p>
            <a:r>
              <a:rPr lang="en-US" sz="4200" kern="1200">
                <a:solidFill>
                  <a:schemeClr val="tx1"/>
                </a:solidFill>
                <a:latin typeface="+mj-lt"/>
                <a:ea typeface="+mj-ea"/>
                <a:cs typeface="+mj-cs"/>
              </a:rPr>
              <a:t>Sorry for any mistakes…. </a:t>
            </a:r>
            <a:br>
              <a:rPr lang="en-US" sz="4200" kern="1200">
                <a:solidFill>
                  <a:schemeClr val="tx1"/>
                </a:solidFill>
                <a:latin typeface="+mj-lt"/>
                <a:ea typeface="+mj-ea"/>
                <a:cs typeface="+mj-cs"/>
              </a:rPr>
            </a:br>
            <a:r>
              <a:rPr lang="en-US" sz="4200" kern="1200">
                <a:solidFill>
                  <a:schemeClr val="tx1"/>
                </a:solidFill>
                <a:latin typeface="+mj-lt"/>
                <a:ea typeface="+mj-ea"/>
                <a:cs typeface="+mj-cs"/>
              </a:rPr>
              <a:t>Keep sharing knowledge…. </a:t>
            </a:r>
          </a:p>
        </p:txBody>
      </p:sp>
      <p:sp>
        <p:nvSpPr>
          <p:cNvPr id="3" name="Content Placeholder 2">
            <a:extLst>
              <a:ext uri="{FF2B5EF4-FFF2-40B4-BE49-F238E27FC236}">
                <a16:creationId xmlns:a16="http://schemas.microsoft.com/office/drawing/2014/main" id="{EE3D7453-D8C9-4E44-AD97-5ECC2DEFAD31}"/>
              </a:ext>
            </a:extLst>
          </p:cNvPr>
          <p:cNvSpPr>
            <a:spLocks noGrp="1"/>
          </p:cNvSpPr>
          <p:nvPr>
            <p:ph idx="1"/>
          </p:nvPr>
        </p:nvSpPr>
        <p:spPr>
          <a:xfrm>
            <a:off x="841247" y="4373385"/>
            <a:ext cx="4609057" cy="766040"/>
          </a:xfrm>
        </p:spPr>
        <p:txBody>
          <a:bodyPr vert="horz" lIns="91440" tIns="45720" rIns="91440" bIns="45720" rtlCol="0">
            <a:normAutofit/>
          </a:bodyPr>
          <a:lstStyle/>
          <a:p>
            <a:pPr marL="0" indent="0">
              <a:buNone/>
            </a:pPr>
            <a:r>
              <a:rPr lang="en-US" sz="2000" kern="1200">
                <a:solidFill>
                  <a:schemeClr val="tx1"/>
                </a:solidFill>
                <a:latin typeface="+mn-lt"/>
                <a:ea typeface="+mn-ea"/>
                <a:cs typeface="+mn-cs"/>
              </a:rPr>
              <a:t>THANKS</a:t>
            </a:r>
          </a:p>
        </p:txBody>
      </p:sp>
      <p:pic>
        <p:nvPicPr>
          <p:cNvPr id="5" name="Picture 4" descr="A picture containing shirt&#10;&#10;Description automatically generated">
            <a:extLst>
              <a:ext uri="{FF2B5EF4-FFF2-40B4-BE49-F238E27FC236}">
                <a16:creationId xmlns:a16="http://schemas.microsoft.com/office/drawing/2014/main" id="{9B2277BF-0A29-4FE3-AA71-4F3FCAA38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579" y="2127649"/>
            <a:ext cx="5079371" cy="2539685"/>
          </a:xfrm>
          <a:prstGeom prst="rect">
            <a:avLst/>
          </a:prstGeom>
        </p:spPr>
      </p:pic>
    </p:spTree>
    <p:extLst>
      <p:ext uri="{BB962C8B-B14F-4D97-AF65-F5344CB8AC3E}">
        <p14:creationId xmlns:p14="http://schemas.microsoft.com/office/powerpoint/2010/main" val="30741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88893" y="2481037"/>
            <a:ext cx="4049987" cy="1877847"/>
          </a:xfr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862" t="22887" r="8859" b="19897"/>
          <a:stretch/>
        </p:blipFill>
        <p:spPr>
          <a:xfrm>
            <a:off x="0" y="2655245"/>
            <a:ext cx="3419365" cy="152942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075714">
            <a:off x="5759512" y="4474991"/>
            <a:ext cx="560661" cy="56066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6296" y="1693548"/>
            <a:ext cx="1923393" cy="192339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18198" y="3712048"/>
            <a:ext cx="2599589" cy="155975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7428" y="4737442"/>
            <a:ext cx="1809291" cy="1937337"/>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5617" y="4968431"/>
            <a:ext cx="2301396" cy="170634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66251">
            <a:off x="8095134" y="3353540"/>
            <a:ext cx="560661" cy="56066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566742">
            <a:off x="3535408" y="3367490"/>
            <a:ext cx="560661" cy="56066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919746">
            <a:off x="5833558" y="1908795"/>
            <a:ext cx="560661" cy="560661"/>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60234" y="-255111"/>
            <a:ext cx="2083981" cy="2083981"/>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7429" y="-67280"/>
            <a:ext cx="2184407" cy="1649203"/>
          </a:xfrm>
          <a:prstGeom prst="rect">
            <a:avLst/>
          </a:prstGeom>
        </p:spPr>
      </p:pic>
      <p:sp>
        <p:nvSpPr>
          <p:cNvPr id="5" name="TextBox 4">
            <a:extLst>
              <a:ext uri="{FF2B5EF4-FFF2-40B4-BE49-F238E27FC236}">
                <a16:creationId xmlns:a16="http://schemas.microsoft.com/office/drawing/2014/main" id="{C0F8BFC3-1AA8-4933-AD6C-8DC33066BB6C}"/>
              </a:ext>
            </a:extLst>
          </p:cNvPr>
          <p:cNvSpPr txBox="1"/>
          <p:nvPr/>
        </p:nvSpPr>
        <p:spPr>
          <a:xfrm>
            <a:off x="1522520" y="250615"/>
            <a:ext cx="3291344" cy="646331"/>
          </a:xfrm>
          <a:prstGeom prst="rect">
            <a:avLst/>
          </a:prstGeom>
          <a:noFill/>
        </p:spPr>
        <p:txBody>
          <a:bodyPr wrap="square" rtlCol="0">
            <a:spAutoFit/>
          </a:bodyPr>
          <a:lstStyle/>
          <a:p>
            <a:endParaRPr lang="en-IN"/>
          </a:p>
          <a:p>
            <a:pPr algn="ctr"/>
            <a:r>
              <a:rPr lang="en-IN"/>
              <a:t>9822079900</a:t>
            </a:r>
          </a:p>
        </p:txBody>
      </p:sp>
      <p:sp>
        <p:nvSpPr>
          <p:cNvPr id="8" name="TextBox 7">
            <a:extLst>
              <a:ext uri="{FF2B5EF4-FFF2-40B4-BE49-F238E27FC236}">
                <a16:creationId xmlns:a16="http://schemas.microsoft.com/office/drawing/2014/main" id="{994DF52D-7F85-4DAE-979A-0EB3B3D4C7C0}"/>
              </a:ext>
            </a:extLst>
          </p:cNvPr>
          <p:cNvSpPr txBox="1"/>
          <p:nvPr/>
        </p:nvSpPr>
        <p:spPr>
          <a:xfrm>
            <a:off x="8650181" y="409741"/>
            <a:ext cx="3323474" cy="646331"/>
          </a:xfrm>
          <a:prstGeom prst="rect">
            <a:avLst/>
          </a:prstGeom>
          <a:noFill/>
        </p:spPr>
        <p:txBody>
          <a:bodyPr wrap="square" rtlCol="0">
            <a:spAutoFit/>
          </a:bodyPr>
          <a:lstStyle/>
          <a:p>
            <a:r>
              <a:rPr lang="en-IN">
                <a:hlinkClick r:id="rId12"/>
              </a:rPr>
              <a:t>fcaumeshsharma@gmail.com</a:t>
            </a:r>
            <a:endParaRPr lang="en-IN"/>
          </a:p>
          <a:p>
            <a:endParaRPr lang="en-IN"/>
          </a:p>
        </p:txBody>
      </p:sp>
      <p:sp>
        <p:nvSpPr>
          <p:cNvPr id="3" name="Slide Number Placeholder 2">
            <a:extLst>
              <a:ext uri="{FF2B5EF4-FFF2-40B4-BE49-F238E27FC236}">
                <a16:creationId xmlns:a16="http://schemas.microsoft.com/office/drawing/2014/main" id="{3AAEC2C7-4678-BB00-6288-DD49C8535EE2}"/>
              </a:ext>
            </a:extLst>
          </p:cNvPr>
          <p:cNvSpPr>
            <a:spLocks noGrp="1"/>
          </p:cNvSpPr>
          <p:nvPr>
            <p:ph type="sldNum" sz="quarter" idx="12"/>
          </p:nvPr>
        </p:nvSpPr>
        <p:spPr/>
        <p:txBody>
          <a:bodyPr/>
          <a:lstStyle/>
          <a:p>
            <a:fld id="{0CE9658C-D73F-4D4C-83E9-8F06B3545117}" type="slidenum">
              <a:rPr lang="en-IN" smtClean="0"/>
              <a:t>91</a:t>
            </a:fld>
            <a:endParaRPr lang="en-IN"/>
          </a:p>
        </p:txBody>
      </p:sp>
    </p:spTree>
    <p:extLst>
      <p:ext uri="{BB962C8B-B14F-4D97-AF65-F5344CB8AC3E}">
        <p14:creationId xmlns:p14="http://schemas.microsoft.com/office/powerpoint/2010/main" val="3113767435"/>
      </p:ext>
    </p:extLst>
  </p:cSld>
  <p:clrMapOvr>
    <a:masterClrMapping/>
  </p:clrMapOvr>
  <mc:AlternateContent xmlns:mc="http://schemas.openxmlformats.org/markup-compatibility/2006" xmlns:p14="http://schemas.microsoft.com/office/powerpoint/2010/main">
    <mc:Choice Requires="p14">
      <p:transition spd="slow" p14:dur="175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par>
                                <p:cTn id="23" presetID="6"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par>
                                <p:cTn id="36" presetID="6" presetClass="entr" presetSubtype="1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ircle(in)">
                                      <p:cBhvr>
                                        <p:cTn id="48" dur="2000"/>
                                        <p:tgtEl>
                                          <p:spTgt spid="19"/>
                                        </p:tgtEl>
                                      </p:cBhvr>
                                    </p:animEffect>
                                  </p:childTnLst>
                                </p:cTn>
                              </p:par>
                              <p:par>
                                <p:cTn id="49" presetID="6" presetClass="entr" presetSubtype="16"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ircle(in)">
                                      <p:cBhvr>
                                        <p:cTn id="5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FC3029A5A2354BBA676B91035788F5" ma:contentTypeVersion="12" ma:contentTypeDescription="Create a new document." ma:contentTypeScope="" ma:versionID="141442d8d96f567a33f3460c7ed07d7e">
  <xsd:schema xmlns:xsd="http://www.w3.org/2001/XMLSchema" xmlns:xs="http://www.w3.org/2001/XMLSchema" xmlns:p="http://schemas.microsoft.com/office/2006/metadata/properties" xmlns:ns2="193f2f1e-366b-4b6a-bab9-dfe271d63d34" xmlns:ns3="3419fd26-8191-46a6-85cc-44e76db80f38" targetNamespace="http://schemas.microsoft.com/office/2006/metadata/properties" ma:root="true" ma:fieldsID="e9b9db752fad13f1c51a8549d8453668" ns2:_="" ns3:_="">
    <xsd:import namespace="193f2f1e-366b-4b6a-bab9-dfe271d63d34"/>
    <xsd:import namespace="3419fd26-8191-46a6-85cc-44e76db80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3f2f1e-366b-4b6a-bab9-dfe271d63d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19fd26-8191-46a6-85cc-44e76db80f3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70A716-5744-4DE7-816E-2170D7598DFC}">
  <ds:schemaRefs>
    <ds:schemaRef ds:uri="http://www.w3.org/XML/1998/namespace"/>
    <ds:schemaRef ds:uri="http://schemas.microsoft.com/office/2006/documentManagement/types"/>
    <ds:schemaRef ds:uri="http://purl.org/dc/terms/"/>
    <ds:schemaRef ds:uri="193f2f1e-366b-4b6a-bab9-dfe271d63d34"/>
    <ds:schemaRef ds:uri="http://schemas.microsoft.com/office/infopath/2007/PartnerControls"/>
    <ds:schemaRef ds:uri="http://purl.org/dc/dcmitype/"/>
    <ds:schemaRef ds:uri="http://schemas.openxmlformats.org/package/2006/metadata/core-properties"/>
    <ds:schemaRef ds:uri="http://purl.org/dc/elements/1.1/"/>
    <ds:schemaRef ds:uri="3419fd26-8191-46a6-85cc-44e76db80f38"/>
    <ds:schemaRef ds:uri="http://schemas.microsoft.com/office/2006/metadata/properties"/>
  </ds:schemaRefs>
</ds:datastoreItem>
</file>

<file path=customXml/itemProps2.xml><?xml version="1.0" encoding="utf-8"?>
<ds:datastoreItem xmlns:ds="http://schemas.openxmlformats.org/officeDocument/2006/customXml" ds:itemID="{0C0C351A-B175-4852-9351-6DDA7D2BBB11}">
  <ds:schemaRefs>
    <ds:schemaRef ds:uri="http://schemas.microsoft.com/sharepoint/v3/contenttype/forms"/>
  </ds:schemaRefs>
</ds:datastoreItem>
</file>

<file path=customXml/itemProps3.xml><?xml version="1.0" encoding="utf-8"?>
<ds:datastoreItem xmlns:ds="http://schemas.openxmlformats.org/officeDocument/2006/customXml" ds:itemID="{8054E979-4985-40F8-A3D2-FD10A5C37886}">
  <ds:schemaRefs>
    <ds:schemaRef ds:uri="193f2f1e-366b-4b6a-bab9-dfe271d63d34"/>
    <ds:schemaRef ds:uri="3419fd26-8191-46a6-85cc-44e76db80f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128</TotalTime>
  <Words>6246</Words>
  <Application>Microsoft Office PowerPoint</Application>
  <PresentationFormat>Widescreen</PresentationFormat>
  <Paragraphs>501</Paragraphs>
  <Slides>91</Slides>
  <Notes>57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91</vt:i4>
      </vt:variant>
    </vt:vector>
  </HeadingPairs>
  <TitlesOfParts>
    <vt:vector size="102" baseType="lpstr">
      <vt:lpstr>Arial</vt:lpstr>
      <vt:lpstr>Calibri</vt:lpstr>
      <vt:lpstr>Calibri (Body)</vt:lpstr>
      <vt:lpstr>Calibri Light</vt:lpstr>
      <vt:lpstr>Default Font</vt:lpstr>
      <vt:lpstr>Impact</vt:lpstr>
      <vt:lpstr>Oswald</vt:lpstr>
      <vt:lpstr>Rockwell</vt:lpstr>
      <vt:lpstr>Rockwell (Body)</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Mahalaxmi Infra Contract Ltd..Jharkand HC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Internal Circular of MH SGST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Litigation…</vt:lpstr>
      <vt:lpstr>All the best in GST …..</vt:lpstr>
      <vt:lpstr> Be happy, Supply Happiness to ALL  without Consideration.</vt:lpstr>
      <vt:lpstr>Sorry for any mistakes….  Keep sharing knowledge….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 Rupesh Gandhi</dc:creator>
  <cp:lastModifiedBy>CA Umesh Sharma</cp:lastModifiedBy>
  <cp:revision>33</cp:revision>
  <dcterms:created xsi:type="dcterms:W3CDTF">2022-11-24T08:00:17Z</dcterms:created>
  <dcterms:modified xsi:type="dcterms:W3CDTF">2022-12-18T07:47:52Z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0x0101009DFC3029A5A2354BBA676B91035788F5</vt:lpwstr>
  </property>
</Properties>
</file>