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1" r:id="rId19"/>
    <p:sldId id="272" r:id="rId20"/>
    <p:sldId id="274" r:id="rId21"/>
    <p:sldId id="275" r:id="rId22"/>
    <p:sldId id="285" r:id="rId23"/>
    <p:sldId id="278" r:id="rId24"/>
    <p:sldId id="279" r:id="rId25"/>
    <p:sldId id="276" r:id="rId26"/>
    <p:sldId id="277" r:id="rId27"/>
    <p:sldId id="283" r:id="rId28"/>
    <p:sldId id="284" r:id="rId29"/>
    <p:sldId id="273"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diagrams/_rels/data16.xml.rels><?xml version="1.0" encoding="UTF-8" standalone="yes"?>
<Relationships xmlns="http://schemas.openxmlformats.org/package/2006/relationships"><Relationship Id="rId3" Type="http://schemas.openxmlformats.org/officeDocument/2006/relationships/hyperlink" Target="https://www.stephnass.com/blog/how-to-value-a-startup" TargetMode="External" /><Relationship Id="rId2" Type="http://schemas.openxmlformats.org/officeDocument/2006/relationships/hyperlink" Target="https://smash.vc/startups-india/" TargetMode="External" /><Relationship Id="rId1" Type="http://schemas.openxmlformats.org/officeDocument/2006/relationships/hyperlink" Target="https://inc42.com/buzz/top-startup-incubators-india/" TargetMode="External" /><Relationship Id="rId4" Type="http://schemas.openxmlformats.org/officeDocument/2006/relationships/hyperlink" Target="https://www.hurunindia.net/hurun-india-future-unicorn-list-2021" TargetMode="External" /></Relationships>
</file>

<file path=ppt/diagrams/_rels/data1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svg" /><Relationship Id="rId1" Type="http://schemas.openxmlformats.org/officeDocument/2006/relationships/image" Target="../media/image15.png" /><Relationship Id="rId4" Type="http://schemas.openxmlformats.org/officeDocument/2006/relationships/image" Target="../media/image18.svg" /></Relationships>
</file>

<file path=ppt/diagrams/_rels/drawing16.xml.rels><?xml version="1.0" encoding="UTF-8" standalone="yes"?>
<Relationships xmlns="http://schemas.openxmlformats.org/package/2006/relationships"><Relationship Id="rId3" Type="http://schemas.openxmlformats.org/officeDocument/2006/relationships/hyperlink" Target="https://www.stephnass.com/blog/how-to-value-a-startup" TargetMode="External" /><Relationship Id="rId2" Type="http://schemas.openxmlformats.org/officeDocument/2006/relationships/hyperlink" Target="https://smash.vc/startups-india/" TargetMode="External" /><Relationship Id="rId1" Type="http://schemas.openxmlformats.org/officeDocument/2006/relationships/hyperlink" Target="https://inc42.com/buzz/top-startup-incubators-india/" TargetMode="External" /><Relationship Id="rId4" Type="http://schemas.openxmlformats.org/officeDocument/2006/relationships/hyperlink" Target="https://www.hurunindia.net/hurun-india-future-unicorn-list-2021" TargetMode="External" /></Relationships>
</file>

<file path=ppt/diagrams/_rels/drawing17.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svg" /><Relationship Id="rId1" Type="http://schemas.openxmlformats.org/officeDocument/2006/relationships/image" Target="../media/image15.png" /><Relationship Id="rId4" Type="http://schemas.openxmlformats.org/officeDocument/2006/relationships/image" Target="../media/image18.svg"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78321-CEAA-455F-86E7-5A6FFC0D955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17C4C8-FB32-4550-A6F1-F9E1925187AE}">
      <dgm:prSet/>
      <dgm:spPr/>
      <dgm:t>
        <a:bodyPr/>
        <a:lstStyle/>
        <a:p>
          <a:r>
            <a:rPr lang="en-US"/>
            <a:t>Berkus Method</a:t>
          </a:r>
        </a:p>
      </dgm:t>
    </dgm:pt>
    <dgm:pt modelId="{7A84B122-D4C7-414C-805D-086D2DFF99B4}" type="parTrans" cxnId="{144EED50-25B8-4AFD-8030-8E28FDD1F0D4}">
      <dgm:prSet/>
      <dgm:spPr/>
      <dgm:t>
        <a:bodyPr/>
        <a:lstStyle/>
        <a:p>
          <a:endParaRPr lang="en-US"/>
        </a:p>
      </dgm:t>
    </dgm:pt>
    <dgm:pt modelId="{B7EA6BCA-28D5-45CC-ABB9-0DC16236215C}" type="sibTrans" cxnId="{144EED50-25B8-4AFD-8030-8E28FDD1F0D4}">
      <dgm:prSet/>
      <dgm:spPr/>
      <dgm:t>
        <a:bodyPr/>
        <a:lstStyle/>
        <a:p>
          <a:endParaRPr lang="en-US"/>
        </a:p>
      </dgm:t>
    </dgm:pt>
    <dgm:pt modelId="{D1190F0E-4603-4526-8667-FC6DF154EB2F}">
      <dgm:prSet/>
      <dgm:spPr/>
      <dgm:t>
        <a:bodyPr/>
        <a:lstStyle/>
        <a:p>
          <a:r>
            <a:rPr lang="en-US"/>
            <a:t>Ideal for companies having valuation of less than 2 million $</a:t>
          </a:r>
        </a:p>
      </dgm:t>
    </dgm:pt>
    <dgm:pt modelId="{925ED9F3-BE06-4C08-8C1D-4854EDF63715}" type="parTrans" cxnId="{DDC94DE5-62F9-4815-9462-B26E5F9DFDF6}">
      <dgm:prSet/>
      <dgm:spPr/>
      <dgm:t>
        <a:bodyPr/>
        <a:lstStyle/>
        <a:p>
          <a:endParaRPr lang="en-US"/>
        </a:p>
      </dgm:t>
    </dgm:pt>
    <dgm:pt modelId="{CE2F19C6-CC1F-4307-A436-3A0BF89D7E6E}" type="sibTrans" cxnId="{DDC94DE5-62F9-4815-9462-B26E5F9DFDF6}">
      <dgm:prSet/>
      <dgm:spPr/>
      <dgm:t>
        <a:bodyPr/>
        <a:lstStyle/>
        <a:p>
          <a:endParaRPr lang="en-US"/>
        </a:p>
      </dgm:t>
    </dgm:pt>
    <dgm:pt modelId="{4BCEA920-C321-4273-AE2A-C07C9A15F149}">
      <dgm:prSet/>
      <dgm:spPr/>
      <dgm:t>
        <a:bodyPr/>
        <a:lstStyle/>
        <a:p>
          <a:r>
            <a:rPr lang="en-IN"/>
            <a:t>Ideal for pre revenue start ups</a:t>
          </a:r>
          <a:endParaRPr lang="en-US"/>
        </a:p>
      </dgm:t>
    </dgm:pt>
    <dgm:pt modelId="{B66D1E21-1BC1-4DEB-8FFA-5215EC0ADDB7}" type="parTrans" cxnId="{C94F2056-7E71-411C-917F-4AAA31DA5C3B}">
      <dgm:prSet/>
      <dgm:spPr/>
      <dgm:t>
        <a:bodyPr/>
        <a:lstStyle/>
        <a:p>
          <a:endParaRPr lang="en-US"/>
        </a:p>
      </dgm:t>
    </dgm:pt>
    <dgm:pt modelId="{FBB8133D-A66B-4AD5-A3D0-4E6C5689F556}" type="sibTrans" cxnId="{C94F2056-7E71-411C-917F-4AAA31DA5C3B}">
      <dgm:prSet/>
      <dgm:spPr/>
      <dgm:t>
        <a:bodyPr/>
        <a:lstStyle/>
        <a:p>
          <a:endParaRPr lang="en-US"/>
        </a:p>
      </dgm:t>
    </dgm:pt>
    <dgm:pt modelId="{30D0A123-8769-4EA1-B781-AC9866AFEE70}">
      <dgm:prSet/>
      <dgm:spPr/>
      <dgm:t>
        <a:bodyPr/>
        <a:lstStyle/>
        <a:p>
          <a:r>
            <a:rPr lang="en-IN"/>
            <a:t>Box is divided into 5 criterias</a:t>
          </a:r>
          <a:endParaRPr lang="en-US"/>
        </a:p>
      </dgm:t>
    </dgm:pt>
    <dgm:pt modelId="{095D7CE9-0163-44B2-8736-B844DC735873}" type="parTrans" cxnId="{364D565F-75A3-4D54-8094-279DE06D8343}">
      <dgm:prSet/>
      <dgm:spPr/>
      <dgm:t>
        <a:bodyPr/>
        <a:lstStyle/>
        <a:p>
          <a:endParaRPr lang="en-US"/>
        </a:p>
      </dgm:t>
    </dgm:pt>
    <dgm:pt modelId="{4406F85A-78EC-44A6-B287-8057CC818629}" type="sibTrans" cxnId="{364D565F-75A3-4D54-8094-279DE06D8343}">
      <dgm:prSet/>
      <dgm:spPr/>
      <dgm:t>
        <a:bodyPr/>
        <a:lstStyle/>
        <a:p>
          <a:endParaRPr lang="en-US"/>
        </a:p>
      </dgm:t>
    </dgm:pt>
    <dgm:pt modelId="{74DA84BC-DB70-4511-8EF4-5D43539AD616}">
      <dgm:prSet/>
      <dgm:spPr/>
      <dgm:t>
        <a:bodyPr/>
        <a:lstStyle/>
        <a:p>
          <a:r>
            <a:rPr lang="en-IN"/>
            <a:t>Sound idea (Basic value)</a:t>
          </a:r>
          <a:endParaRPr lang="en-US"/>
        </a:p>
      </dgm:t>
    </dgm:pt>
    <dgm:pt modelId="{F454F28A-E249-41EE-8603-98B8D817DD14}" type="parTrans" cxnId="{8041A665-298F-42F7-A0B1-014748D6CDC0}">
      <dgm:prSet/>
      <dgm:spPr/>
      <dgm:t>
        <a:bodyPr/>
        <a:lstStyle/>
        <a:p>
          <a:endParaRPr lang="en-US"/>
        </a:p>
      </dgm:t>
    </dgm:pt>
    <dgm:pt modelId="{7C214CB3-3634-4015-A49C-793294144C81}" type="sibTrans" cxnId="{8041A665-298F-42F7-A0B1-014748D6CDC0}">
      <dgm:prSet/>
      <dgm:spPr/>
      <dgm:t>
        <a:bodyPr/>
        <a:lstStyle/>
        <a:p>
          <a:endParaRPr lang="en-US"/>
        </a:p>
      </dgm:t>
    </dgm:pt>
    <dgm:pt modelId="{ABF83355-5DAE-4B62-B218-4B271A8D13ED}">
      <dgm:prSet/>
      <dgm:spPr/>
      <dgm:t>
        <a:bodyPr/>
        <a:lstStyle/>
        <a:p>
          <a:r>
            <a:rPr lang="en-IN"/>
            <a:t>Prototype (Technology)</a:t>
          </a:r>
          <a:endParaRPr lang="en-US"/>
        </a:p>
      </dgm:t>
    </dgm:pt>
    <dgm:pt modelId="{BB2C5ACC-32AE-49A3-811A-0FAE163312FE}" type="parTrans" cxnId="{0FC3DF72-6F89-41B4-8EC9-4FD1816327FE}">
      <dgm:prSet/>
      <dgm:spPr/>
      <dgm:t>
        <a:bodyPr/>
        <a:lstStyle/>
        <a:p>
          <a:endParaRPr lang="en-US"/>
        </a:p>
      </dgm:t>
    </dgm:pt>
    <dgm:pt modelId="{5CFCA133-0892-4347-8111-634A5A03DE49}" type="sibTrans" cxnId="{0FC3DF72-6F89-41B4-8EC9-4FD1816327FE}">
      <dgm:prSet/>
      <dgm:spPr/>
      <dgm:t>
        <a:bodyPr/>
        <a:lstStyle/>
        <a:p>
          <a:endParaRPr lang="en-US"/>
        </a:p>
      </dgm:t>
    </dgm:pt>
    <dgm:pt modelId="{350D07DB-9759-440C-82B5-9EBCCED9D9ED}">
      <dgm:prSet/>
      <dgm:spPr/>
      <dgm:t>
        <a:bodyPr/>
        <a:lstStyle/>
        <a:p>
          <a:r>
            <a:rPr lang="en-IN"/>
            <a:t>Quality Management Team (Execution)</a:t>
          </a:r>
          <a:endParaRPr lang="en-US"/>
        </a:p>
      </dgm:t>
    </dgm:pt>
    <dgm:pt modelId="{0BA7C364-D685-430C-861B-7A3A0B76BA26}" type="parTrans" cxnId="{46A48F6A-F680-4908-8C92-37B5CE20D876}">
      <dgm:prSet/>
      <dgm:spPr/>
      <dgm:t>
        <a:bodyPr/>
        <a:lstStyle/>
        <a:p>
          <a:endParaRPr lang="en-US"/>
        </a:p>
      </dgm:t>
    </dgm:pt>
    <dgm:pt modelId="{D441B1CA-B8D2-4D82-A86B-656775AB49BD}" type="sibTrans" cxnId="{46A48F6A-F680-4908-8C92-37B5CE20D876}">
      <dgm:prSet/>
      <dgm:spPr/>
      <dgm:t>
        <a:bodyPr/>
        <a:lstStyle/>
        <a:p>
          <a:endParaRPr lang="en-US"/>
        </a:p>
      </dgm:t>
    </dgm:pt>
    <dgm:pt modelId="{221526DB-884D-4DFD-B664-6EEA7E148EE5}">
      <dgm:prSet/>
      <dgm:spPr/>
      <dgm:t>
        <a:bodyPr/>
        <a:lstStyle/>
        <a:p>
          <a:r>
            <a:rPr lang="en-IN"/>
            <a:t>Strategic Relationships (go-to-market)</a:t>
          </a:r>
          <a:endParaRPr lang="en-US"/>
        </a:p>
      </dgm:t>
    </dgm:pt>
    <dgm:pt modelId="{D23E8B77-3158-4E75-83C3-00FCBF7B9716}" type="parTrans" cxnId="{0042B9A1-DE9D-45C7-A777-586A1E523E31}">
      <dgm:prSet/>
      <dgm:spPr/>
      <dgm:t>
        <a:bodyPr/>
        <a:lstStyle/>
        <a:p>
          <a:endParaRPr lang="en-US"/>
        </a:p>
      </dgm:t>
    </dgm:pt>
    <dgm:pt modelId="{79B5E5FD-0EBD-4086-B5AD-AF8F49F6B22B}" type="sibTrans" cxnId="{0042B9A1-DE9D-45C7-A777-586A1E523E31}">
      <dgm:prSet/>
      <dgm:spPr/>
      <dgm:t>
        <a:bodyPr/>
        <a:lstStyle/>
        <a:p>
          <a:endParaRPr lang="en-US"/>
        </a:p>
      </dgm:t>
    </dgm:pt>
    <dgm:pt modelId="{0A664BD2-112D-4CE1-BDBC-0F809C9B8D11}">
      <dgm:prSet/>
      <dgm:spPr/>
      <dgm:t>
        <a:bodyPr/>
        <a:lstStyle/>
        <a:p>
          <a:r>
            <a:rPr lang="en-IN"/>
            <a:t>Product Roll out or sales</a:t>
          </a:r>
          <a:endParaRPr lang="en-US"/>
        </a:p>
      </dgm:t>
    </dgm:pt>
    <dgm:pt modelId="{6304D103-4338-4108-9008-CD290F4B5326}" type="parTrans" cxnId="{EBDBE870-0BE1-4A51-95E7-0ECBC134E7B3}">
      <dgm:prSet/>
      <dgm:spPr/>
      <dgm:t>
        <a:bodyPr/>
        <a:lstStyle/>
        <a:p>
          <a:endParaRPr lang="en-US"/>
        </a:p>
      </dgm:t>
    </dgm:pt>
    <dgm:pt modelId="{DECBE748-8D8A-46DC-90CF-A1045339E70A}" type="sibTrans" cxnId="{EBDBE870-0BE1-4A51-95E7-0ECBC134E7B3}">
      <dgm:prSet/>
      <dgm:spPr/>
      <dgm:t>
        <a:bodyPr/>
        <a:lstStyle/>
        <a:p>
          <a:endParaRPr lang="en-US"/>
        </a:p>
      </dgm:t>
    </dgm:pt>
    <dgm:pt modelId="{52B92B94-8765-4054-BB89-EEC0D7A4033A}" type="pres">
      <dgm:prSet presAssocID="{D4F78321-CEAA-455F-86E7-5A6FFC0D955E}" presName="linear" presStyleCnt="0">
        <dgm:presLayoutVars>
          <dgm:animLvl val="lvl"/>
          <dgm:resizeHandles val="exact"/>
        </dgm:presLayoutVars>
      </dgm:prSet>
      <dgm:spPr/>
    </dgm:pt>
    <dgm:pt modelId="{C0F8E82B-CD63-4BE0-A381-65B2056D8AA3}" type="pres">
      <dgm:prSet presAssocID="{DF17C4C8-FB32-4550-A6F1-F9E1925187AE}" presName="parentText" presStyleLbl="node1" presStyleIdx="0" presStyleCnt="4">
        <dgm:presLayoutVars>
          <dgm:chMax val="0"/>
          <dgm:bulletEnabled val="1"/>
        </dgm:presLayoutVars>
      </dgm:prSet>
      <dgm:spPr/>
    </dgm:pt>
    <dgm:pt modelId="{777266B4-A5E1-4E72-8AF8-75B85BC31C67}" type="pres">
      <dgm:prSet presAssocID="{B7EA6BCA-28D5-45CC-ABB9-0DC16236215C}" presName="spacer" presStyleCnt="0"/>
      <dgm:spPr/>
    </dgm:pt>
    <dgm:pt modelId="{8D32B254-3816-4DB7-B4D7-5F75FFD32038}" type="pres">
      <dgm:prSet presAssocID="{D1190F0E-4603-4526-8667-FC6DF154EB2F}" presName="parentText" presStyleLbl="node1" presStyleIdx="1" presStyleCnt="4">
        <dgm:presLayoutVars>
          <dgm:chMax val="0"/>
          <dgm:bulletEnabled val="1"/>
        </dgm:presLayoutVars>
      </dgm:prSet>
      <dgm:spPr/>
    </dgm:pt>
    <dgm:pt modelId="{541E1151-DA60-45E4-A665-C33F6DC3FA06}" type="pres">
      <dgm:prSet presAssocID="{CE2F19C6-CC1F-4307-A436-3A0BF89D7E6E}" presName="spacer" presStyleCnt="0"/>
      <dgm:spPr/>
    </dgm:pt>
    <dgm:pt modelId="{07C2EA4C-05D2-4187-9946-13BD11392E5F}" type="pres">
      <dgm:prSet presAssocID="{4BCEA920-C321-4273-AE2A-C07C9A15F149}" presName="parentText" presStyleLbl="node1" presStyleIdx="2" presStyleCnt="4">
        <dgm:presLayoutVars>
          <dgm:chMax val="0"/>
          <dgm:bulletEnabled val="1"/>
        </dgm:presLayoutVars>
      </dgm:prSet>
      <dgm:spPr/>
    </dgm:pt>
    <dgm:pt modelId="{8E84A557-517F-44CA-8BEC-0A20C3CC331C}" type="pres">
      <dgm:prSet presAssocID="{FBB8133D-A66B-4AD5-A3D0-4E6C5689F556}" presName="spacer" presStyleCnt="0"/>
      <dgm:spPr/>
    </dgm:pt>
    <dgm:pt modelId="{41FE93D9-0BFE-4F4E-993C-5F00659492EC}" type="pres">
      <dgm:prSet presAssocID="{30D0A123-8769-4EA1-B781-AC9866AFEE70}" presName="parentText" presStyleLbl="node1" presStyleIdx="3" presStyleCnt="4">
        <dgm:presLayoutVars>
          <dgm:chMax val="0"/>
          <dgm:bulletEnabled val="1"/>
        </dgm:presLayoutVars>
      </dgm:prSet>
      <dgm:spPr/>
    </dgm:pt>
    <dgm:pt modelId="{A3633BFD-2EC9-4ADE-954A-254A35517B3C}" type="pres">
      <dgm:prSet presAssocID="{30D0A123-8769-4EA1-B781-AC9866AFEE70}" presName="childText" presStyleLbl="revTx" presStyleIdx="0" presStyleCnt="1">
        <dgm:presLayoutVars>
          <dgm:bulletEnabled val="1"/>
        </dgm:presLayoutVars>
      </dgm:prSet>
      <dgm:spPr/>
    </dgm:pt>
  </dgm:ptLst>
  <dgm:cxnLst>
    <dgm:cxn modelId="{364D565F-75A3-4D54-8094-279DE06D8343}" srcId="{D4F78321-CEAA-455F-86E7-5A6FFC0D955E}" destId="{30D0A123-8769-4EA1-B781-AC9866AFEE70}" srcOrd="3" destOrd="0" parTransId="{095D7CE9-0163-44B2-8736-B844DC735873}" sibTransId="{4406F85A-78EC-44A6-B287-8057CC818629}"/>
    <dgm:cxn modelId="{8041A665-298F-42F7-A0B1-014748D6CDC0}" srcId="{30D0A123-8769-4EA1-B781-AC9866AFEE70}" destId="{74DA84BC-DB70-4511-8EF4-5D43539AD616}" srcOrd="0" destOrd="0" parTransId="{F454F28A-E249-41EE-8603-98B8D817DD14}" sibTransId="{7C214CB3-3634-4015-A49C-793294144C81}"/>
    <dgm:cxn modelId="{46A48F6A-F680-4908-8C92-37B5CE20D876}" srcId="{30D0A123-8769-4EA1-B781-AC9866AFEE70}" destId="{350D07DB-9759-440C-82B5-9EBCCED9D9ED}" srcOrd="2" destOrd="0" parTransId="{0BA7C364-D685-430C-861B-7A3A0B76BA26}" sibTransId="{D441B1CA-B8D2-4D82-A86B-656775AB49BD}"/>
    <dgm:cxn modelId="{EBDBE870-0BE1-4A51-95E7-0ECBC134E7B3}" srcId="{30D0A123-8769-4EA1-B781-AC9866AFEE70}" destId="{0A664BD2-112D-4CE1-BDBC-0F809C9B8D11}" srcOrd="4" destOrd="0" parTransId="{6304D103-4338-4108-9008-CD290F4B5326}" sibTransId="{DECBE748-8D8A-46DC-90CF-A1045339E70A}"/>
    <dgm:cxn modelId="{144EED50-25B8-4AFD-8030-8E28FDD1F0D4}" srcId="{D4F78321-CEAA-455F-86E7-5A6FFC0D955E}" destId="{DF17C4C8-FB32-4550-A6F1-F9E1925187AE}" srcOrd="0" destOrd="0" parTransId="{7A84B122-D4C7-414C-805D-086D2DFF99B4}" sibTransId="{B7EA6BCA-28D5-45CC-ABB9-0DC16236215C}"/>
    <dgm:cxn modelId="{0FC3DF72-6F89-41B4-8EC9-4FD1816327FE}" srcId="{30D0A123-8769-4EA1-B781-AC9866AFEE70}" destId="{ABF83355-5DAE-4B62-B218-4B271A8D13ED}" srcOrd="1" destOrd="0" parTransId="{BB2C5ACC-32AE-49A3-811A-0FAE163312FE}" sibTransId="{5CFCA133-0892-4347-8111-634A5A03DE49}"/>
    <dgm:cxn modelId="{C94F2056-7E71-411C-917F-4AAA31DA5C3B}" srcId="{D4F78321-CEAA-455F-86E7-5A6FFC0D955E}" destId="{4BCEA920-C321-4273-AE2A-C07C9A15F149}" srcOrd="2" destOrd="0" parTransId="{B66D1E21-1BC1-4DEB-8FFA-5215EC0ADDB7}" sibTransId="{FBB8133D-A66B-4AD5-A3D0-4E6C5689F556}"/>
    <dgm:cxn modelId="{4D943B77-6966-4C99-A467-A3DD30CBE7E5}" type="presOf" srcId="{D1190F0E-4603-4526-8667-FC6DF154EB2F}" destId="{8D32B254-3816-4DB7-B4D7-5F75FFD32038}" srcOrd="0" destOrd="0" presId="urn:microsoft.com/office/officeart/2005/8/layout/vList2"/>
    <dgm:cxn modelId="{EB8D0F8D-656B-431D-9129-25D8A649FCDB}" type="presOf" srcId="{DF17C4C8-FB32-4550-A6F1-F9E1925187AE}" destId="{C0F8E82B-CD63-4BE0-A381-65B2056D8AA3}" srcOrd="0" destOrd="0" presId="urn:microsoft.com/office/officeart/2005/8/layout/vList2"/>
    <dgm:cxn modelId="{74FCA591-413A-41CD-9DB1-C51515644C39}" type="presOf" srcId="{350D07DB-9759-440C-82B5-9EBCCED9D9ED}" destId="{A3633BFD-2EC9-4ADE-954A-254A35517B3C}" srcOrd="0" destOrd="2" presId="urn:microsoft.com/office/officeart/2005/8/layout/vList2"/>
    <dgm:cxn modelId="{C6D15399-7E24-4AFC-B3B8-C00E07CE10D5}" type="presOf" srcId="{221526DB-884D-4DFD-B664-6EEA7E148EE5}" destId="{A3633BFD-2EC9-4ADE-954A-254A35517B3C}" srcOrd="0" destOrd="3" presId="urn:microsoft.com/office/officeart/2005/8/layout/vList2"/>
    <dgm:cxn modelId="{E554239F-6F9F-43C1-9DE8-33DA4C99A32B}" type="presOf" srcId="{D4F78321-CEAA-455F-86E7-5A6FFC0D955E}" destId="{52B92B94-8765-4054-BB89-EEC0D7A4033A}" srcOrd="0" destOrd="0" presId="urn:microsoft.com/office/officeart/2005/8/layout/vList2"/>
    <dgm:cxn modelId="{0042B9A1-DE9D-45C7-A777-586A1E523E31}" srcId="{30D0A123-8769-4EA1-B781-AC9866AFEE70}" destId="{221526DB-884D-4DFD-B664-6EEA7E148EE5}" srcOrd="3" destOrd="0" parTransId="{D23E8B77-3158-4E75-83C3-00FCBF7B9716}" sibTransId="{79B5E5FD-0EBD-4086-B5AD-AF8F49F6B22B}"/>
    <dgm:cxn modelId="{7C0E87B3-3B38-4D56-819C-48E918BD5C34}" type="presOf" srcId="{4BCEA920-C321-4273-AE2A-C07C9A15F149}" destId="{07C2EA4C-05D2-4187-9946-13BD11392E5F}" srcOrd="0" destOrd="0" presId="urn:microsoft.com/office/officeart/2005/8/layout/vList2"/>
    <dgm:cxn modelId="{2689A2BA-3BA9-47A2-89E6-40392B510F53}" type="presOf" srcId="{30D0A123-8769-4EA1-B781-AC9866AFEE70}" destId="{41FE93D9-0BFE-4F4E-993C-5F00659492EC}" srcOrd="0" destOrd="0" presId="urn:microsoft.com/office/officeart/2005/8/layout/vList2"/>
    <dgm:cxn modelId="{7F67F1C0-93FE-41C6-A356-CD32F4551233}" type="presOf" srcId="{74DA84BC-DB70-4511-8EF4-5D43539AD616}" destId="{A3633BFD-2EC9-4ADE-954A-254A35517B3C}" srcOrd="0" destOrd="0" presId="urn:microsoft.com/office/officeart/2005/8/layout/vList2"/>
    <dgm:cxn modelId="{C29987C3-6AF9-46F6-A6DE-B64D1F313064}" type="presOf" srcId="{ABF83355-5DAE-4B62-B218-4B271A8D13ED}" destId="{A3633BFD-2EC9-4ADE-954A-254A35517B3C}" srcOrd="0" destOrd="1" presId="urn:microsoft.com/office/officeart/2005/8/layout/vList2"/>
    <dgm:cxn modelId="{C85408CC-65C9-4C48-B195-9A90E7CBA781}" type="presOf" srcId="{0A664BD2-112D-4CE1-BDBC-0F809C9B8D11}" destId="{A3633BFD-2EC9-4ADE-954A-254A35517B3C}" srcOrd="0" destOrd="4" presId="urn:microsoft.com/office/officeart/2005/8/layout/vList2"/>
    <dgm:cxn modelId="{DDC94DE5-62F9-4815-9462-B26E5F9DFDF6}" srcId="{D4F78321-CEAA-455F-86E7-5A6FFC0D955E}" destId="{D1190F0E-4603-4526-8667-FC6DF154EB2F}" srcOrd="1" destOrd="0" parTransId="{925ED9F3-BE06-4C08-8C1D-4854EDF63715}" sibTransId="{CE2F19C6-CC1F-4307-A436-3A0BF89D7E6E}"/>
    <dgm:cxn modelId="{7C466249-46B8-4B23-9B34-C23BF82C105F}" type="presParOf" srcId="{52B92B94-8765-4054-BB89-EEC0D7A4033A}" destId="{C0F8E82B-CD63-4BE0-A381-65B2056D8AA3}" srcOrd="0" destOrd="0" presId="urn:microsoft.com/office/officeart/2005/8/layout/vList2"/>
    <dgm:cxn modelId="{A0B89BC3-256C-4D8F-BD81-DDBA4E584EE8}" type="presParOf" srcId="{52B92B94-8765-4054-BB89-EEC0D7A4033A}" destId="{777266B4-A5E1-4E72-8AF8-75B85BC31C67}" srcOrd="1" destOrd="0" presId="urn:microsoft.com/office/officeart/2005/8/layout/vList2"/>
    <dgm:cxn modelId="{BF07AE28-9DC2-4228-953D-2707CB7DF479}" type="presParOf" srcId="{52B92B94-8765-4054-BB89-EEC0D7A4033A}" destId="{8D32B254-3816-4DB7-B4D7-5F75FFD32038}" srcOrd="2" destOrd="0" presId="urn:microsoft.com/office/officeart/2005/8/layout/vList2"/>
    <dgm:cxn modelId="{9CD5797B-B8B4-4B6A-BA3C-312E372407D0}" type="presParOf" srcId="{52B92B94-8765-4054-BB89-EEC0D7A4033A}" destId="{541E1151-DA60-45E4-A665-C33F6DC3FA06}" srcOrd="3" destOrd="0" presId="urn:microsoft.com/office/officeart/2005/8/layout/vList2"/>
    <dgm:cxn modelId="{E743CD43-8F1A-4F6C-B509-F5604FB05B20}" type="presParOf" srcId="{52B92B94-8765-4054-BB89-EEC0D7A4033A}" destId="{07C2EA4C-05D2-4187-9946-13BD11392E5F}" srcOrd="4" destOrd="0" presId="urn:microsoft.com/office/officeart/2005/8/layout/vList2"/>
    <dgm:cxn modelId="{EDD48FE8-BECC-46F8-8EA0-EB3F8ADF112A}" type="presParOf" srcId="{52B92B94-8765-4054-BB89-EEC0D7A4033A}" destId="{8E84A557-517F-44CA-8BEC-0A20C3CC331C}" srcOrd="5" destOrd="0" presId="urn:microsoft.com/office/officeart/2005/8/layout/vList2"/>
    <dgm:cxn modelId="{0929F4CF-C192-4B4C-B0D0-8FCA5B617437}" type="presParOf" srcId="{52B92B94-8765-4054-BB89-EEC0D7A4033A}" destId="{41FE93D9-0BFE-4F4E-993C-5F00659492EC}" srcOrd="6" destOrd="0" presId="urn:microsoft.com/office/officeart/2005/8/layout/vList2"/>
    <dgm:cxn modelId="{610A9C59-8F49-4E0B-AD42-6A09A9F4E24D}" type="presParOf" srcId="{52B92B94-8765-4054-BB89-EEC0D7A4033A}" destId="{A3633BFD-2EC9-4ADE-954A-254A35517B3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51B5ED-C423-498F-A21E-047A0AFF820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93B93F8-CA5E-4FA6-A77D-EEE2457BB3D6}">
      <dgm:prSet/>
      <dgm:spPr/>
      <dgm:t>
        <a:bodyPr/>
        <a:lstStyle/>
        <a:p>
          <a:r>
            <a:rPr lang="en-US"/>
            <a:t>Cash burn/Tenure: Zomato/OLA</a:t>
          </a:r>
        </a:p>
      </dgm:t>
    </dgm:pt>
    <dgm:pt modelId="{15659867-D3DF-4D29-89E6-6EFDF24DF19A}" type="parTrans" cxnId="{2FF0E8F6-73BF-48B0-826D-BED9B72F9674}">
      <dgm:prSet/>
      <dgm:spPr/>
      <dgm:t>
        <a:bodyPr/>
        <a:lstStyle/>
        <a:p>
          <a:endParaRPr lang="en-US"/>
        </a:p>
      </dgm:t>
    </dgm:pt>
    <dgm:pt modelId="{BBAEC7AB-566E-4D75-88D1-313A4C846087}" type="sibTrans" cxnId="{2FF0E8F6-73BF-48B0-826D-BED9B72F9674}">
      <dgm:prSet/>
      <dgm:spPr/>
      <dgm:t>
        <a:bodyPr/>
        <a:lstStyle/>
        <a:p>
          <a:endParaRPr lang="en-US"/>
        </a:p>
      </dgm:t>
    </dgm:pt>
    <dgm:pt modelId="{54B3F2D7-E0CA-445E-B90B-35CF13FD88DD}">
      <dgm:prSet/>
      <dgm:spPr/>
      <dgm:t>
        <a:bodyPr/>
        <a:lstStyle/>
        <a:p>
          <a:r>
            <a:rPr lang="en-US"/>
            <a:t>Scalability: Industry specific or generic: 1mg/Paytm</a:t>
          </a:r>
        </a:p>
      </dgm:t>
    </dgm:pt>
    <dgm:pt modelId="{272A340C-5E27-40CA-A5B0-5D7CE087B784}" type="parTrans" cxnId="{6D7BD498-B24A-4F95-858B-C8F1FE61481E}">
      <dgm:prSet/>
      <dgm:spPr/>
      <dgm:t>
        <a:bodyPr/>
        <a:lstStyle/>
        <a:p>
          <a:endParaRPr lang="en-US"/>
        </a:p>
      </dgm:t>
    </dgm:pt>
    <dgm:pt modelId="{D66B8A16-ABBE-426E-9DAE-F805014764C8}" type="sibTrans" cxnId="{6D7BD498-B24A-4F95-858B-C8F1FE61481E}">
      <dgm:prSet/>
      <dgm:spPr/>
      <dgm:t>
        <a:bodyPr/>
        <a:lstStyle/>
        <a:p>
          <a:endParaRPr lang="en-US"/>
        </a:p>
      </dgm:t>
    </dgm:pt>
    <dgm:pt modelId="{72BAA2E3-436E-4D1C-BEAC-3B13A01BEADD}">
      <dgm:prSet/>
      <dgm:spPr/>
      <dgm:t>
        <a:bodyPr/>
        <a:lstStyle/>
        <a:p>
          <a:r>
            <a:rPr lang="en-US"/>
            <a:t>Competition from bigger companies: Car dekho/True Value/ OLX Autos</a:t>
          </a:r>
        </a:p>
      </dgm:t>
    </dgm:pt>
    <dgm:pt modelId="{83FA6533-836D-49A0-BC52-BA55B9156E37}" type="parTrans" cxnId="{B45C2F6D-4453-4337-ACC0-D0E28E6E7D76}">
      <dgm:prSet/>
      <dgm:spPr/>
      <dgm:t>
        <a:bodyPr/>
        <a:lstStyle/>
        <a:p>
          <a:endParaRPr lang="en-US"/>
        </a:p>
      </dgm:t>
    </dgm:pt>
    <dgm:pt modelId="{46ADAA22-917C-4E81-A947-7EC059ED6388}" type="sibTrans" cxnId="{B45C2F6D-4453-4337-ACC0-D0E28E6E7D76}">
      <dgm:prSet/>
      <dgm:spPr/>
      <dgm:t>
        <a:bodyPr/>
        <a:lstStyle/>
        <a:p>
          <a:endParaRPr lang="en-US"/>
        </a:p>
      </dgm:t>
    </dgm:pt>
    <dgm:pt modelId="{39D1CD31-D99B-489F-BBAC-61C0CBC8B41B}">
      <dgm:prSet/>
      <dgm:spPr/>
      <dgm:t>
        <a:bodyPr/>
        <a:lstStyle/>
        <a:p>
          <a:r>
            <a:rPr lang="en-US"/>
            <a:t>Investor credibility: Navi insurance: Sachin Bansal</a:t>
          </a:r>
        </a:p>
      </dgm:t>
    </dgm:pt>
    <dgm:pt modelId="{A8B2F727-F06E-418C-ABDF-5E0E9F33F3FF}" type="parTrans" cxnId="{2FFF006D-E04E-4630-BE74-C5C5E614C9CB}">
      <dgm:prSet/>
      <dgm:spPr/>
      <dgm:t>
        <a:bodyPr/>
        <a:lstStyle/>
        <a:p>
          <a:endParaRPr lang="en-US"/>
        </a:p>
      </dgm:t>
    </dgm:pt>
    <dgm:pt modelId="{7E56F530-32C1-4EF7-9BF2-82B80E475409}" type="sibTrans" cxnId="{2FFF006D-E04E-4630-BE74-C5C5E614C9CB}">
      <dgm:prSet/>
      <dgm:spPr/>
      <dgm:t>
        <a:bodyPr/>
        <a:lstStyle/>
        <a:p>
          <a:endParaRPr lang="en-US"/>
        </a:p>
      </dgm:t>
    </dgm:pt>
    <dgm:pt modelId="{988BD4D9-9253-411E-B49F-5178291098C7}">
      <dgm:prSet/>
      <dgm:spPr/>
      <dgm:t>
        <a:bodyPr/>
        <a:lstStyle/>
        <a:p>
          <a:r>
            <a:rPr lang="en-US"/>
            <a:t>Online Or Brick &amp; Mortar</a:t>
          </a:r>
        </a:p>
      </dgm:t>
    </dgm:pt>
    <dgm:pt modelId="{D769FB63-EBF1-4AE9-A245-B6AE46649547}" type="parTrans" cxnId="{7A3E8BD8-F3DF-4EB6-BFE6-5919BD2AF493}">
      <dgm:prSet/>
      <dgm:spPr/>
      <dgm:t>
        <a:bodyPr/>
        <a:lstStyle/>
        <a:p>
          <a:endParaRPr lang="en-US"/>
        </a:p>
      </dgm:t>
    </dgm:pt>
    <dgm:pt modelId="{49A677CA-F993-478E-A63A-FA08867C825A}" type="sibTrans" cxnId="{7A3E8BD8-F3DF-4EB6-BFE6-5919BD2AF493}">
      <dgm:prSet/>
      <dgm:spPr/>
      <dgm:t>
        <a:bodyPr/>
        <a:lstStyle/>
        <a:p>
          <a:endParaRPr lang="en-US"/>
        </a:p>
      </dgm:t>
    </dgm:pt>
    <dgm:pt modelId="{C0A93555-C1BE-4F26-ADCC-85B8D1D2A34A}">
      <dgm:prSet/>
      <dgm:spPr/>
      <dgm:t>
        <a:bodyPr/>
        <a:lstStyle/>
        <a:p>
          <a:r>
            <a:rPr lang="en-US"/>
            <a:t>Disruptive Technology/Crowded market space</a:t>
          </a:r>
        </a:p>
      </dgm:t>
    </dgm:pt>
    <dgm:pt modelId="{649DDFE0-961C-4749-95FC-B734872E5DE0}" type="parTrans" cxnId="{F585BF7C-8EDF-47FA-BE42-99F2566C4FA0}">
      <dgm:prSet/>
      <dgm:spPr/>
      <dgm:t>
        <a:bodyPr/>
        <a:lstStyle/>
        <a:p>
          <a:endParaRPr lang="en-US"/>
        </a:p>
      </dgm:t>
    </dgm:pt>
    <dgm:pt modelId="{CDA32D65-0335-4E59-81E2-FB559CBB4F17}" type="sibTrans" cxnId="{F585BF7C-8EDF-47FA-BE42-99F2566C4FA0}">
      <dgm:prSet/>
      <dgm:spPr/>
      <dgm:t>
        <a:bodyPr/>
        <a:lstStyle/>
        <a:p>
          <a:endParaRPr lang="en-US"/>
        </a:p>
      </dgm:t>
    </dgm:pt>
    <dgm:pt modelId="{F56DA08F-D1B4-4158-A93D-BA6189D13C62}">
      <dgm:prSet/>
      <dgm:spPr/>
      <dgm:t>
        <a:bodyPr/>
        <a:lstStyle/>
        <a:p>
          <a:r>
            <a:rPr lang="en-US"/>
            <a:t>Sectoral analysis: Insurance broking industry is in boom right now</a:t>
          </a:r>
        </a:p>
      </dgm:t>
    </dgm:pt>
    <dgm:pt modelId="{E4BC0E20-9D41-4723-A15D-525849F00FD5}" type="parTrans" cxnId="{4DF31232-AAA9-4F4F-896D-BCAF01F055FF}">
      <dgm:prSet/>
      <dgm:spPr/>
      <dgm:t>
        <a:bodyPr/>
        <a:lstStyle/>
        <a:p>
          <a:endParaRPr lang="en-US"/>
        </a:p>
      </dgm:t>
    </dgm:pt>
    <dgm:pt modelId="{69BAC5AD-E0FA-46AF-ABF3-7C89055B361B}" type="sibTrans" cxnId="{4DF31232-AAA9-4F4F-896D-BCAF01F055FF}">
      <dgm:prSet/>
      <dgm:spPr/>
      <dgm:t>
        <a:bodyPr/>
        <a:lstStyle/>
        <a:p>
          <a:endParaRPr lang="en-US"/>
        </a:p>
      </dgm:t>
    </dgm:pt>
    <dgm:pt modelId="{F396D682-26DB-4487-8E09-256673CA854D}">
      <dgm:prSet/>
      <dgm:spPr/>
      <dgm:t>
        <a:bodyPr/>
        <a:lstStyle/>
        <a:p>
          <a:r>
            <a:rPr lang="en-US"/>
            <a:t>Comparative data: Vcc Edge</a:t>
          </a:r>
        </a:p>
      </dgm:t>
    </dgm:pt>
    <dgm:pt modelId="{94559F95-41A9-4426-BCC5-D3F4258A695E}" type="parTrans" cxnId="{8BE781A4-D7B3-4F21-A90D-6B6CCA5B3AC7}">
      <dgm:prSet/>
      <dgm:spPr/>
      <dgm:t>
        <a:bodyPr/>
        <a:lstStyle/>
        <a:p>
          <a:endParaRPr lang="en-US"/>
        </a:p>
      </dgm:t>
    </dgm:pt>
    <dgm:pt modelId="{6605705F-A30C-49E1-86A1-8EF96C5DC34C}" type="sibTrans" cxnId="{8BE781A4-D7B3-4F21-A90D-6B6CCA5B3AC7}">
      <dgm:prSet/>
      <dgm:spPr/>
      <dgm:t>
        <a:bodyPr/>
        <a:lstStyle/>
        <a:p>
          <a:endParaRPr lang="en-US"/>
        </a:p>
      </dgm:t>
    </dgm:pt>
    <dgm:pt modelId="{557250EA-3741-4EA3-8102-A71BAFA60A34}">
      <dgm:prSet/>
      <dgm:spPr/>
      <dgm:t>
        <a:bodyPr/>
        <a:lstStyle/>
        <a:p>
          <a:r>
            <a:rPr lang="en-US" dirty="0"/>
            <a:t>Does it solve a problem or is it a convenience product</a:t>
          </a:r>
        </a:p>
      </dgm:t>
    </dgm:pt>
    <dgm:pt modelId="{6A2F3832-8ADE-4A79-83A2-361B7285F7C0}" type="parTrans" cxnId="{EF52B114-2D22-4CC2-8AB8-A5359A769F6A}">
      <dgm:prSet/>
      <dgm:spPr/>
      <dgm:t>
        <a:bodyPr/>
        <a:lstStyle/>
        <a:p>
          <a:endParaRPr lang="en-US"/>
        </a:p>
      </dgm:t>
    </dgm:pt>
    <dgm:pt modelId="{CA9ACC9D-1A63-4752-9B36-001839D965DC}" type="sibTrans" cxnId="{EF52B114-2D22-4CC2-8AB8-A5359A769F6A}">
      <dgm:prSet/>
      <dgm:spPr/>
      <dgm:t>
        <a:bodyPr/>
        <a:lstStyle/>
        <a:p>
          <a:endParaRPr lang="en-US"/>
        </a:p>
      </dgm:t>
    </dgm:pt>
    <dgm:pt modelId="{CD1EFECA-D009-42C0-A86F-C31C6AE0E146}">
      <dgm:prSet/>
      <dgm:spPr/>
      <dgm:t>
        <a:bodyPr/>
        <a:lstStyle/>
        <a:p>
          <a:r>
            <a:rPr lang="en-US"/>
            <a:t>Geography catered?: </a:t>
          </a:r>
          <a:r>
            <a:rPr lang="en-IN"/>
            <a:t>Partsavatar caters Canada while similar model may not work in India</a:t>
          </a:r>
          <a:endParaRPr lang="en-US"/>
        </a:p>
      </dgm:t>
    </dgm:pt>
    <dgm:pt modelId="{F2D95A3D-B51B-45EA-A2E0-40CBA3B2E549}" type="parTrans" cxnId="{E7A06F98-322C-43AC-9368-B221C8193EF0}">
      <dgm:prSet/>
      <dgm:spPr/>
      <dgm:t>
        <a:bodyPr/>
        <a:lstStyle/>
        <a:p>
          <a:endParaRPr lang="en-US"/>
        </a:p>
      </dgm:t>
    </dgm:pt>
    <dgm:pt modelId="{E43C8A23-41EF-4FF8-B9F1-E772C8A39B43}" type="sibTrans" cxnId="{E7A06F98-322C-43AC-9368-B221C8193EF0}">
      <dgm:prSet/>
      <dgm:spPr/>
      <dgm:t>
        <a:bodyPr/>
        <a:lstStyle/>
        <a:p>
          <a:endParaRPr lang="en-US"/>
        </a:p>
      </dgm:t>
    </dgm:pt>
    <dgm:pt modelId="{781462F4-7E4E-46E0-963B-532AED657846}">
      <dgm:prSet/>
      <dgm:spPr/>
      <dgm:t>
        <a:bodyPr/>
        <a:lstStyle/>
        <a:p>
          <a:r>
            <a:rPr lang="en-IN"/>
            <a:t>Exit Strategy/company planning: IPO planned?</a:t>
          </a:r>
          <a:endParaRPr lang="en-US"/>
        </a:p>
      </dgm:t>
    </dgm:pt>
    <dgm:pt modelId="{5D873ACD-520A-4984-B25D-3EEE17EA3177}" type="parTrans" cxnId="{74128C5B-2DDA-4E8A-91F2-A034C21F5AA4}">
      <dgm:prSet/>
      <dgm:spPr/>
      <dgm:t>
        <a:bodyPr/>
        <a:lstStyle/>
        <a:p>
          <a:endParaRPr lang="en-US"/>
        </a:p>
      </dgm:t>
    </dgm:pt>
    <dgm:pt modelId="{A4A42B32-6666-411A-AABA-50EBF09689E3}" type="sibTrans" cxnId="{74128C5B-2DDA-4E8A-91F2-A034C21F5AA4}">
      <dgm:prSet/>
      <dgm:spPr/>
      <dgm:t>
        <a:bodyPr/>
        <a:lstStyle/>
        <a:p>
          <a:endParaRPr lang="en-US"/>
        </a:p>
      </dgm:t>
    </dgm:pt>
    <dgm:pt modelId="{E67E2A49-987F-4971-AACA-2815CB9A8C55}" type="pres">
      <dgm:prSet presAssocID="{AC51B5ED-C423-498F-A21E-047A0AFF820F}" presName="diagram" presStyleCnt="0">
        <dgm:presLayoutVars>
          <dgm:dir/>
          <dgm:resizeHandles val="exact"/>
        </dgm:presLayoutVars>
      </dgm:prSet>
      <dgm:spPr/>
    </dgm:pt>
    <dgm:pt modelId="{E7E258D7-9EA7-4CE1-910E-3D95CFF45370}" type="pres">
      <dgm:prSet presAssocID="{793B93F8-CA5E-4FA6-A77D-EEE2457BB3D6}" presName="node" presStyleLbl="node1" presStyleIdx="0" presStyleCnt="11">
        <dgm:presLayoutVars>
          <dgm:bulletEnabled val="1"/>
        </dgm:presLayoutVars>
      </dgm:prSet>
      <dgm:spPr/>
    </dgm:pt>
    <dgm:pt modelId="{A1B03020-5DCD-451E-9646-D9D46362D462}" type="pres">
      <dgm:prSet presAssocID="{BBAEC7AB-566E-4D75-88D1-313A4C846087}" presName="sibTrans" presStyleCnt="0"/>
      <dgm:spPr/>
    </dgm:pt>
    <dgm:pt modelId="{F795F035-D363-402A-AA1B-DCD3DCC6ECFB}" type="pres">
      <dgm:prSet presAssocID="{54B3F2D7-E0CA-445E-B90B-35CF13FD88DD}" presName="node" presStyleLbl="node1" presStyleIdx="1" presStyleCnt="11">
        <dgm:presLayoutVars>
          <dgm:bulletEnabled val="1"/>
        </dgm:presLayoutVars>
      </dgm:prSet>
      <dgm:spPr/>
    </dgm:pt>
    <dgm:pt modelId="{B5D0668D-CA52-4961-ABAF-4E0D824F02A7}" type="pres">
      <dgm:prSet presAssocID="{D66B8A16-ABBE-426E-9DAE-F805014764C8}" presName="sibTrans" presStyleCnt="0"/>
      <dgm:spPr/>
    </dgm:pt>
    <dgm:pt modelId="{F758F5B0-4896-4EC9-9C88-44C09E0592F9}" type="pres">
      <dgm:prSet presAssocID="{72BAA2E3-436E-4D1C-BEAC-3B13A01BEADD}" presName="node" presStyleLbl="node1" presStyleIdx="2" presStyleCnt="11">
        <dgm:presLayoutVars>
          <dgm:bulletEnabled val="1"/>
        </dgm:presLayoutVars>
      </dgm:prSet>
      <dgm:spPr/>
    </dgm:pt>
    <dgm:pt modelId="{A30A1583-3AE8-4FD2-ABAF-934A41B176F4}" type="pres">
      <dgm:prSet presAssocID="{46ADAA22-917C-4E81-A947-7EC059ED6388}" presName="sibTrans" presStyleCnt="0"/>
      <dgm:spPr/>
    </dgm:pt>
    <dgm:pt modelId="{B4C037E5-2121-41F0-91FF-A8BA63BF5CA1}" type="pres">
      <dgm:prSet presAssocID="{39D1CD31-D99B-489F-BBAC-61C0CBC8B41B}" presName="node" presStyleLbl="node1" presStyleIdx="3" presStyleCnt="11">
        <dgm:presLayoutVars>
          <dgm:bulletEnabled val="1"/>
        </dgm:presLayoutVars>
      </dgm:prSet>
      <dgm:spPr/>
    </dgm:pt>
    <dgm:pt modelId="{9072D20C-6FF4-42C6-862A-BA0F439FDDFE}" type="pres">
      <dgm:prSet presAssocID="{7E56F530-32C1-4EF7-9BF2-82B80E475409}" presName="sibTrans" presStyleCnt="0"/>
      <dgm:spPr/>
    </dgm:pt>
    <dgm:pt modelId="{109272A5-FA28-4ACD-8FF7-C8D297E0C651}" type="pres">
      <dgm:prSet presAssocID="{988BD4D9-9253-411E-B49F-5178291098C7}" presName="node" presStyleLbl="node1" presStyleIdx="4" presStyleCnt="11">
        <dgm:presLayoutVars>
          <dgm:bulletEnabled val="1"/>
        </dgm:presLayoutVars>
      </dgm:prSet>
      <dgm:spPr/>
    </dgm:pt>
    <dgm:pt modelId="{DF1A550A-4E78-4E2A-B524-E54A6E0840E7}" type="pres">
      <dgm:prSet presAssocID="{49A677CA-F993-478E-A63A-FA08867C825A}" presName="sibTrans" presStyleCnt="0"/>
      <dgm:spPr/>
    </dgm:pt>
    <dgm:pt modelId="{7EF1E4A6-2DB8-489D-88B2-F54B6DE31166}" type="pres">
      <dgm:prSet presAssocID="{C0A93555-C1BE-4F26-ADCC-85B8D1D2A34A}" presName="node" presStyleLbl="node1" presStyleIdx="5" presStyleCnt="11">
        <dgm:presLayoutVars>
          <dgm:bulletEnabled val="1"/>
        </dgm:presLayoutVars>
      </dgm:prSet>
      <dgm:spPr/>
    </dgm:pt>
    <dgm:pt modelId="{F9CFCDBE-0A27-40A6-AEF4-3BE5ECA1534B}" type="pres">
      <dgm:prSet presAssocID="{CDA32D65-0335-4E59-81E2-FB559CBB4F17}" presName="sibTrans" presStyleCnt="0"/>
      <dgm:spPr/>
    </dgm:pt>
    <dgm:pt modelId="{38BB8339-EA45-4C3A-9735-3A338E71F50B}" type="pres">
      <dgm:prSet presAssocID="{F56DA08F-D1B4-4158-A93D-BA6189D13C62}" presName="node" presStyleLbl="node1" presStyleIdx="6" presStyleCnt="11">
        <dgm:presLayoutVars>
          <dgm:bulletEnabled val="1"/>
        </dgm:presLayoutVars>
      </dgm:prSet>
      <dgm:spPr/>
    </dgm:pt>
    <dgm:pt modelId="{DE4C193E-EF77-4C05-935A-069293243E06}" type="pres">
      <dgm:prSet presAssocID="{69BAC5AD-E0FA-46AF-ABF3-7C89055B361B}" presName="sibTrans" presStyleCnt="0"/>
      <dgm:spPr/>
    </dgm:pt>
    <dgm:pt modelId="{8766429A-E5A7-489A-BDB0-FDAD22B3FE11}" type="pres">
      <dgm:prSet presAssocID="{F396D682-26DB-4487-8E09-256673CA854D}" presName="node" presStyleLbl="node1" presStyleIdx="7" presStyleCnt="11">
        <dgm:presLayoutVars>
          <dgm:bulletEnabled val="1"/>
        </dgm:presLayoutVars>
      </dgm:prSet>
      <dgm:spPr/>
    </dgm:pt>
    <dgm:pt modelId="{4F169777-33B9-4EAA-83B3-3D6BBA5BA22B}" type="pres">
      <dgm:prSet presAssocID="{6605705F-A30C-49E1-86A1-8EF96C5DC34C}" presName="sibTrans" presStyleCnt="0"/>
      <dgm:spPr/>
    </dgm:pt>
    <dgm:pt modelId="{67334E9E-FD0C-4691-9724-77FB9072B3F8}" type="pres">
      <dgm:prSet presAssocID="{557250EA-3741-4EA3-8102-A71BAFA60A34}" presName="node" presStyleLbl="node1" presStyleIdx="8" presStyleCnt="11">
        <dgm:presLayoutVars>
          <dgm:bulletEnabled val="1"/>
        </dgm:presLayoutVars>
      </dgm:prSet>
      <dgm:spPr/>
    </dgm:pt>
    <dgm:pt modelId="{B967DE98-77C4-47C9-B453-5174128CFE3D}" type="pres">
      <dgm:prSet presAssocID="{CA9ACC9D-1A63-4752-9B36-001839D965DC}" presName="sibTrans" presStyleCnt="0"/>
      <dgm:spPr/>
    </dgm:pt>
    <dgm:pt modelId="{90090347-E10F-4D31-888F-B7015F72A14C}" type="pres">
      <dgm:prSet presAssocID="{CD1EFECA-D009-42C0-A86F-C31C6AE0E146}" presName="node" presStyleLbl="node1" presStyleIdx="9" presStyleCnt="11">
        <dgm:presLayoutVars>
          <dgm:bulletEnabled val="1"/>
        </dgm:presLayoutVars>
      </dgm:prSet>
      <dgm:spPr/>
    </dgm:pt>
    <dgm:pt modelId="{5AB029F2-C871-41F3-BC28-21FC47A1306B}" type="pres">
      <dgm:prSet presAssocID="{E43C8A23-41EF-4FF8-B9F1-E772C8A39B43}" presName="sibTrans" presStyleCnt="0"/>
      <dgm:spPr/>
    </dgm:pt>
    <dgm:pt modelId="{765336F6-D722-4D3E-BB20-87D4DC30233A}" type="pres">
      <dgm:prSet presAssocID="{781462F4-7E4E-46E0-963B-532AED657846}" presName="node" presStyleLbl="node1" presStyleIdx="10" presStyleCnt="11">
        <dgm:presLayoutVars>
          <dgm:bulletEnabled val="1"/>
        </dgm:presLayoutVars>
      </dgm:prSet>
      <dgm:spPr/>
    </dgm:pt>
  </dgm:ptLst>
  <dgm:cxnLst>
    <dgm:cxn modelId="{EF52B114-2D22-4CC2-8AB8-A5359A769F6A}" srcId="{AC51B5ED-C423-498F-A21E-047A0AFF820F}" destId="{557250EA-3741-4EA3-8102-A71BAFA60A34}" srcOrd="8" destOrd="0" parTransId="{6A2F3832-8ADE-4A79-83A2-361B7285F7C0}" sibTransId="{CA9ACC9D-1A63-4752-9B36-001839D965DC}"/>
    <dgm:cxn modelId="{8D66761F-D7EA-4639-820E-B4F8E39D5CC2}" type="presOf" srcId="{CD1EFECA-D009-42C0-A86F-C31C6AE0E146}" destId="{90090347-E10F-4D31-888F-B7015F72A14C}" srcOrd="0" destOrd="0" presId="urn:microsoft.com/office/officeart/2005/8/layout/default"/>
    <dgm:cxn modelId="{4DF31232-AAA9-4F4F-896D-BCAF01F055FF}" srcId="{AC51B5ED-C423-498F-A21E-047A0AFF820F}" destId="{F56DA08F-D1B4-4158-A93D-BA6189D13C62}" srcOrd="6" destOrd="0" parTransId="{E4BC0E20-9D41-4723-A15D-525849F00FD5}" sibTransId="{69BAC5AD-E0FA-46AF-ABF3-7C89055B361B}"/>
    <dgm:cxn modelId="{5E4B7C38-74B1-47D9-AC9B-5F16C9E43BAD}" type="presOf" srcId="{54B3F2D7-E0CA-445E-B90B-35CF13FD88DD}" destId="{F795F035-D363-402A-AA1B-DCD3DCC6ECFB}" srcOrd="0" destOrd="0" presId="urn:microsoft.com/office/officeart/2005/8/layout/default"/>
    <dgm:cxn modelId="{74128C5B-2DDA-4E8A-91F2-A034C21F5AA4}" srcId="{AC51B5ED-C423-498F-A21E-047A0AFF820F}" destId="{781462F4-7E4E-46E0-963B-532AED657846}" srcOrd="10" destOrd="0" parTransId="{5D873ACD-520A-4984-B25D-3EEE17EA3177}" sibTransId="{A4A42B32-6666-411A-AABA-50EBF09689E3}"/>
    <dgm:cxn modelId="{2E8ADD5B-3E83-49B5-9121-AC1D5F957431}" type="presOf" srcId="{C0A93555-C1BE-4F26-ADCC-85B8D1D2A34A}" destId="{7EF1E4A6-2DB8-489D-88B2-F54B6DE31166}" srcOrd="0" destOrd="0" presId="urn:microsoft.com/office/officeart/2005/8/layout/default"/>
    <dgm:cxn modelId="{27A0B746-0068-41C4-B6EF-661AC8383026}" type="presOf" srcId="{781462F4-7E4E-46E0-963B-532AED657846}" destId="{765336F6-D722-4D3E-BB20-87D4DC30233A}" srcOrd="0" destOrd="0" presId="urn:microsoft.com/office/officeart/2005/8/layout/default"/>
    <dgm:cxn modelId="{30C0BD49-31C4-4C2D-99CC-7EA3A9478419}" type="presOf" srcId="{F396D682-26DB-4487-8E09-256673CA854D}" destId="{8766429A-E5A7-489A-BDB0-FDAD22B3FE11}" srcOrd="0" destOrd="0" presId="urn:microsoft.com/office/officeart/2005/8/layout/default"/>
    <dgm:cxn modelId="{2FFF006D-E04E-4630-BE74-C5C5E614C9CB}" srcId="{AC51B5ED-C423-498F-A21E-047A0AFF820F}" destId="{39D1CD31-D99B-489F-BBAC-61C0CBC8B41B}" srcOrd="3" destOrd="0" parTransId="{A8B2F727-F06E-418C-ABDF-5E0E9F33F3FF}" sibTransId="{7E56F530-32C1-4EF7-9BF2-82B80E475409}"/>
    <dgm:cxn modelId="{B45C2F6D-4453-4337-ACC0-D0E28E6E7D76}" srcId="{AC51B5ED-C423-498F-A21E-047A0AFF820F}" destId="{72BAA2E3-436E-4D1C-BEAC-3B13A01BEADD}" srcOrd="2" destOrd="0" parTransId="{83FA6533-836D-49A0-BC52-BA55B9156E37}" sibTransId="{46ADAA22-917C-4E81-A947-7EC059ED6388}"/>
    <dgm:cxn modelId="{84511A57-A31D-4C67-B434-279C1DB77823}" type="presOf" srcId="{AC51B5ED-C423-498F-A21E-047A0AFF820F}" destId="{E67E2A49-987F-4971-AACA-2815CB9A8C55}" srcOrd="0" destOrd="0" presId="urn:microsoft.com/office/officeart/2005/8/layout/default"/>
    <dgm:cxn modelId="{F585BF7C-8EDF-47FA-BE42-99F2566C4FA0}" srcId="{AC51B5ED-C423-498F-A21E-047A0AFF820F}" destId="{C0A93555-C1BE-4F26-ADCC-85B8D1D2A34A}" srcOrd="5" destOrd="0" parTransId="{649DDFE0-961C-4749-95FC-B734872E5DE0}" sibTransId="{CDA32D65-0335-4E59-81E2-FB559CBB4F17}"/>
    <dgm:cxn modelId="{E7A06F98-322C-43AC-9368-B221C8193EF0}" srcId="{AC51B5ED-C423-498F-A21E-047A0AFF820F}" destId="{CD1EFECA-D009-42C0-A86F-C31C6AE0E146}" srcOrd="9" destOrd="0" parTransId="{F2D95A3D-B51B-45EA-A2E0-40CBA3B2E549}" sibTransId="{E43C8A23-41EF-4FF8-B9F1-E772C8A39B43}"/>
    <dgm:cxn modelId="{6D7BD498-B24A-4F95-858B-C8F1FE61481E}" srcId="{AC51B5ED-C423-498F-A21E-047A0AFF820F}" destId="{54B3F2D7-E0CA-445E-B90B-35CF13FD88DD}" srcOrd="1" destOrd="0" parTransId="{272A340C-5E27-40CA-A5B0-5D7CE087B784}" sibTransId="{D66B8A16-ABBE-426E-9DAE-F805014764C8}"/>
    <dgm:cxn modelId="{F153B2A2-246A-4F89-B5B1-D962E0D84EDD}" type="presOf" srcId="{72BAA2E3-436E-4D1C-BEAC-3B13A01BEADD}" destId="{F758F5B0-4896-4EC9-9C88-44C09E0592F9}" srcOrd="0" destOrd="0" presId="urn:microsoft.com/office/officeart/2005/8/layout/default"/>
    <dgm:cxn modelId="{8BE781A4-D7B3-4F21-A90D-6B6CCA5B3AC7}" srcId="{AC51B5ED-C423-498F-A21E-047A0AFF820F}" destId="{F396D682-26DB-4487-8E09-256673CA854D}" srcOrd="7" destOrd="0" parTransId="{94559F95-41A9-4426-BCC5-D3F4258A695E}" sibTransId="{6605705F-A30C-49E1-86A1-8EF96C5DC34C}"/>
    <dgm:cxn modelId="{20F72BC2-F64B-424C-A28B-3CBF307BD681}" type="presOf" srcId="{988BD4D9-9253-411E-B49F-5178291098C7}" destId="{109272A5-FA28-4ACD-8FF7-C8D297E0C651}" srcOrd="0" destOrd="0" presId="urn:microsoft.com/office/officeart/2005/8/layout/default"/>
    <dgm:cxn modelId="{42D526C9-8DD7-4A1A-A40B-ADD3BED8F21C}" type="presOf" srcId="{793B93F8-CA5E-4FA6-A77D-EEE2457BB3D6}" destId="{E7E258D7-9EA7-4CE1-910E-3D95CFF45370}" srcOrd="0" destOrd="0" presId="urn:microsoft.com/office/officeart/2005/8/layout/default"/>
    <dgm:cxn modelId="{63B12FD7-ABE3-4535-B8ED-7EA9D9AB42F4}" type="presOf" srcId="{557250EA-3741-4EA3-8102-A71BAFA60A34}" destId="{67334E9E-FD0C-4691-9724-77FB9072B3F8}" srcOrd="0" destOrd="0" presId="urn:microsoft.com/office/officeart/2005/8/layout/default"/>
    <dgm:cxn modelId="{7A3E8BD8-F3DF-4EB6-BFE6-5919BD2AF493}" srcId="{AC51B5ED-C423-498F-A21E-047A0AFF820F}" destId="{988BD4D9-9253-411E-B49F-5178291098C7}" srcOrd="4" destOrd="0" parTransId="{D769FB63-EBF1-4AE9-A245-B6AE46649547}" sibTransId="{49A677CA-F993-478E-A63A-FA08867C825A}"/>
    <dgm:cxn modelId="{655FA4DE-0EC6-4332-826B-28E701F33D59}" type="presOf" srcId="{F56DA08F-D1B4-4158-A93D-BA6189D13C62}" destId="{38BB8339-EA45-4C3A-9735-3A338E71F50B}" srcOrd="0" destOrd="0" presId="urn:microsoft.com/office/officeart/2005/8/layout/default"/>
    <dgm:cxn modelId="{2FF0E8F6-73BF-48B0-826D-BED9B72F9674}" srcId="{AC51B5ED-C423-498F-A21E-047A0AFF820F}" destId="{793B93F8-CA5E-4FA6-A77D-EEE2457BB3D6}" srcOrd="0" destOrd="0" parTransId="{15659867-D3DF-4D29-89E6-6EFDF24DF19A}" sibTransId="{BBAEC7AB-566E-4D75-88D1-313A4C846087}"/>
    <dgm:cxn modelId="{6C6ED2FF-AE89-45EB-8BA2-AD57C31ECB87}" type="presOf" srcId="{39D1CD31-D99B-489F-BBAC-61C0CBC8B41B}" destId="{B4C037E5-2121-41F0-91FF-A8BA63BF5CA1}" srcOrd="0" destOrd="0" presId="urn:microsoft.com/office/officeart/2005/8/layout/default"/>
    <dgm:cxn modelId="{41895921-5BBA-424E-B106-6C15B6E52ACE}" type="presParOf" srcId="{E67E2A49-987F-4971-AACA-2815CB9A8C55}" destId="{E7E258D7-9EA7-4CE1-910E-3D95CFF45370}" srcOrd="0" destOrd="0" presId="urn:microsoft.com/office/officeart/2005/8/layout/default"/>
    <dgm:cxn modelId="{386AF3AD-8CD7-4D7F-941D-78EBFF9042B1}" type="presParOf" srcId="{E67E2A49-987F-4971-AACA-2815CB9A8C55}" destId="{A1B03020-5DCD-451E-9646-D9D46362D462}" srcOrd="1" destOrd="0" presId="urn:microsoft.com/office/officeart/2005/8/layout/default"/>
    <dgm:cxn modelId="{FD3DBACA-F669-4E0F-9E65-58D91D3D1080}" type="presParOf" srcId="{E67E2A49-987F-4971-AACA-2815CB9A8C55}" destId="{F795F035-D363-402A-AA1B-DCD3DCC6ECFB}" srcOrd="2" destOrd="0" presId="urn:microsoft.com/office/officeart/2005/8/layout/default"/>
    <dgm:cxn modelId="{929AAA46-39BA-4FB2-875A-50BFEFAF40A0}" type="presParOf" srcId="{E67E2A49-987F-4971-AACA-2815CB9A8C55}" destId="{B5D0668D-CA52-4961-ABAF-4E0D824F02A7}" srcOrd="3" destOrd="0" presId="urn:microsoft.com/office/officeart/2005/8/layout/default"/>
    <dgm:cxn modelId="{C0EC44CC-3C1B-4A55-B65A-BBD5118D8855}" type="presParOf" srcId="{E67E2A49-987F-4971-AACA-2815CB9A8C55}" destId="{F758F5B0-4896-4EC9-9C88-44C09E0592F9}" srcOrd="4" destOrd="0" presId="urn:microsoft.com/office/officeart/2005/8/layout/default"/>
    <dgm:cxn modelId="{D399BD9A-E4B5-4701-BA4D-CB657A4E5707}" type="presParOf" srcId="{E67E2A49-987F-4971-AACA-2815CB9A8C55}" destId="{A30A1583-3AE8-4FD2-ABAF-934A41B176F4}" srcOrd="5" destOrd="0" presId="urn:microsoft.com/office/officeart/2005/8/layout/default"/>
    <dgm:cxn modelId="{81B21A67-3543-4C7A-A7F3-1F4912506BA2}" type="presParOf" srcId="{E67E2A49-987F-4971-AACA-2815CB9A8C55}" destId="{B4C037E5-2121-41F0-91FF-A8BA63BF5CA1}" srcOrd="6" destOrd="0" presId="urn:microsoft.com/office/officeart/2005/8/layout/default"/>
    <dgm:cxn modelId="{31266A89-B1B6-4F82-8FBD-27BD551F54A0}" type="presParOf" srcId="{E67E2A49-987F-4971-AACA-2815CB9A8C55}" destId="{9072D20C-6FF4-42C6-862A-BA0F439FDDFE}" srcOrd="7" destOrd="0" presId="urn:microsoft.com/office/officeart/2005/8/layout/default"/>
    <dgm:cxn modelId="{DF93799F-77CD-43E9-9601-6E24E8196ECE}" type="presParOf" srcId="{E67E2A49-987F-4971-AACA-2815CB9A8C55}" destId="{109272A5-FA28-4ACD-8FF7-C8D297E0C651}" srcOrd="8" destOrd="0" presId="urn:microsoft.com/office/officeart/2005/8/layout/default"/>
    <dgm:cxn modelId="{CD234493-0651-4406-8C58-BF9BCDCBF6B8}" type="presParOf" srcId="{E67E2A49-987F-4971-AACA-2815CB9A8C55}" destId="{DF1A550A-4E78-4E2A-B524-E54A6E0840E7}" srcOrd="9" destOrd="0" presId="urn:microsoft.com/office/officeart/2005/8/layout/default"/>
    <dgm:cxn modelId="{4D7DED67-9EED-4F65-8F3C-BCB2C7AB1B78}" type="presParOf" srcId="{E67E2A49-987F-4971-AACA-2815CB9A8C55}" destId="{7EF1E4A6-2DB8-489D-88B2-F54B6DE31166}" srcOrd="10" destOrd="0" presId="urn:microsoft.com/office/officeart/2005/8/layout/default"/>
    <dgm:cxn modelId="{C232F27F-45D2-4E40-B34A-1015E84112E1}" type="presParOf" srcId="{E67E2A49-987F-4971-AACA-2815CB9A8C55}" destId="{F9CFCDBE-0A27-40A6-AEF4-3BE5ECA1534B}" srcOrd="11" destOrd="0" presId="urn:microsoft.com/office/officeart/2005/8/layout/default"/>
    <dgm:cxn modelId="{CEDD3001-3870-44F9-BEB9-EFAA80B6B324}" type="presParOf" srcId="{E67E2A49-987F-4971-AACA-2815CB9A8C55}" destId="{38BB8339-EA45-4C3A-9735-3A338E71F50B}" srcOrd="12" destOrd="0" presId="urn:microsoft.com/office/officeart/2005/8/layout/default"/>
    <dgm:cxn modelId="{D2AAEAEE-3937-499C-A239-F283DCAF3CE1}" type="presParOf" srcId="{E67E2A49-987F-4971-AACA-2815CB9A8C55}" destId="{DE4C193E-EF77-4C05-935A-069293243E06}" srcOrd="13" destOrd="0" presId="urn:microsoft.com/office/officeart/2005/8/layout/default"/>
    <dgm:cxn modelId="{32DDD333-3427-49B5-AD01-531582E47FB9}" type="presParOf" srcId="{E67E2A49-987F-4971-AACA-2815CB9A8C55}" destId="{8766429A-E5A7-489A-BDB0-FDAD22B3FE11}" srcOrd="14" destOrd="0" presId="urn:microsoft.com/office/officeart/2005/8/layout/default"/>
    <dgm:cxn modelId="{E8DFECB9-48BA-4D5A-AFD6-FA472013D197}" type="presParOf" srcId="{E67E2A49-987F-4971-AACA-2815CB9A8C55}" destId="{4F169777-33B9-4EAA-83B3-3D6BBA5BA22B}" srcOrd="15" destOrd="0" presId="urn:microsoft.com/office/officeart/2005/8/layout/default"/>
    <dgm:cxn modelId="{0E28109E-3580-4BDA-8E5D-261537098BA8}" type="presParOf" srcId="{E67E2A49-987F-4971-AACA-2815CB9A8C55}" destId="{67334E9E-FD0C-4691-9724-77FB9072B3F8}" srcOrd="16" destOrd="0" presId="urn:microsoft.com/office/officeart/2005/8/layout/default"/>
    <dgm:cxn modelId="{773A2712-286C-47EE-AD9C-EF9A59C3ACA2}" type="presParOf" srcId="{E67E2A49-987F-4971-AACA-2815CB9A8C55}" destId="{B967DE98-77C4-47C9-B453-5174128CFE3D}" srcOrd="17" destOrd="0" presId="urn:microsoft.com/office/officeart/2005/8/layout/default"/>
    <dgm:cxn modelId="{8B6E5478-6B83-4485-BED0-924F221ACBA0}" type="presParOf" srcId="{E67E2A49-987F-4971-AACA-2815CB9A8C55}" destId="{90090347-E10F-4D31-888F-B7015F72A14C}" srcOrd="18" destOrd="0" presId="urn:microsoft.com/office/officeart/2005/8/layout/default"/>
    <dgm:cxn modelId="{EF940A92-D1C9-4365-9004-3AB8525B6414}" type="presParOf" srcId="{E67E2A49-987F-4971-AACA-2815CB9A8C55}" destId="{5AB029F2-C871-41F3-BC28-21FC47A1306B}" srcOrd="19" destOrd="0" presId="urn:microsoft.com/office/officeart/2005/8/layout/default"/>
    <dgm:cxn modelId="{BA7EC0E8-43E2-4D09-96C4-83CE4BC3EAF7}" type="presParOf" srcId="{E67E2A49-987F-4971-AACA-2815CB9A8C55}" destId="{765336F6-D722-4D3E-BB20-87D4DC30233A}"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541120-B0B3-45AA-A5D9-E05E3A3CFD0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A02E3D1-2B8F-4860-A222-D44519B520AC}">
      <dgm:prSet/>
      <dgm:spPr/>
      <dgm:t>
        <a:bodyPr/>
        <a:lstStyle/>
        <a:p>
          <a:r>
            <a:rPr lang="en-US"/>
            <a:t>Founded in 2010</a:t>
          </a:r>
        </a:p>
      </dgm:t>
    </dgm:pt>
    <dgm:pt modelId="{A587675A-F41C-4F0A-AE7F-22C52D9A81D6}" type="parTrans" cxnId="{AEB74BC5-947E-4F93-8F0B-EB9B3097AFCD}">
      <dgm:prSet/>
      <dgm:spPr/>
      <dgm:t>
        <a:bodyPr/>
        <a:lstStyle/>
        <a:p>
          <a:endParaRPr lang="en-US"/>
        </a:p>
      </dgm:t>
    </dgm:pt>
    <dgm:pt modelId="{BE282EDF-52DE-494B-A877-D683A56F39E8}" type="sibTrans" cxnId="{AEB74BC5-947E-4F93-8F0B-EB9B3097AFCD}">
      <dgm:prSet/>
      <dgm:spPr/>
      <dgm:t>
        <a:bodyPr/>
        <a:lstStyle/>
        <a:p>
          <a:endParaRPr lang="en-US"/>
        </a:p>
      </dgm:t>
    </dgm:pt>
    <dgm:pt modelId="{35E9E33E-1C34-4167-9931-DF90E9ED423D}">
      <dgm:prSet/>
      <dgm:spPr/>
      <dgm:t>
        <a:bodyPr/>
        <a:lstStyle/>
        <a:p>
          <a:r>
            <a:rPr lang="en-US"/>
            <a:t>Run as a Youtube channel till 2016 when they launched their app</a:t>
          </a:r>
        </a:p>
      </dgm:t>
    </dgm:pt>
    <dgm:pt modelId="{B4AB2B84-A8C5-4CB0-8382-3D044EEE7B71}" type="parTrans" cxnId="{A6EE7F04-1D1E-4BEF-AE89-F445B975DEEE}">
      <dgm:prSet/>
      <dgm:spPr/>
      <dgm:t>
        <a:bodyPr/>
        <a:lstStyle/>
        <a:p>
          <a:endParaRPr lang="en-US"/>
        </a:p>
      </dgm:t>
    </dgm:pt>
    <dgm:pt modelId="{AC4682FF-2031-4249-9D61-AEDF4BA7660D}" type="sibTrans" cxnId="{A6EE7F04-1D1E-4BEF-AE89-F445B975DEEE}">
      <dgm:prSet/>
      <dgm:spPr/>
      <dgm:t>
        <a:bodyPr/>
        <a:lstStyle/>
        <a:p>
          <a:endParaRPr lang="en-US"/>
        </a:p>
      </dgm:t>
    </dgm:pt>
    <dgm:pt modelId="{33BC099F-508C-43F0-BDAE-A010AA8C5FC6}">
      <dgm:prSet/>
      <dgm:spPr/>
      <dgm:t>
        <a:bodyPr/>
        <a:lstStyle/>
        <a:p>
          <a:r>
            <a:rPr lang="en-US"/>
            <a:t>Focus on exams which are job related UPSC, Railways etc</a:t>
          </a:r>
        </a:p>
      </dgm:t>
    </dgm:pt>
    <dgm:pt modelId="{9B6D2E7B-9E06-4119-90C8-9F297653C394}" type="parTrans" cxnId="{6D78F015-12F3-48E6-B3C0-CD05335FB0C9}">
      <dgm:prSet/>
      <dgm:spPr/>
      <dgm:t>
        <a:bodyPr/>
        <a:lstStyle/>
        <a:p>
          <a:endParaRPr lang="en-US"/>
        </a:p>
      </dgm:t>
    </dgm:pt>
    <dgm:pt modelId="{E3FA19D1-5E2C-4610-8A7C-5B07D231C261}" type="sibTrans" cxnId="{6D78F015-12F3-48E6-B3C0-CD05335FB0C9}">
      <dgm:prSet/>
      <dgm:spPr/>
      <dgm:t>
        <a:bodyPr/>
        <a:lstStyle/>
        <a:p>
          <a:endParaRPr lang="en-US"/>
        </a:p>
      </dgm:t>
    </dgm:pt>
    <dgm:pt modelId="{F60CA640-291B-4B17-BDB3-2C5C389F1BEF}">
      <dgm:prSet/>
      <dgm:spPr/>
      <dgm:t>
        <a:bodyPr/>
        <a:lstStyle/>
        <a:p>
          <a:r>
            <a:rPr lang="en-US"/>
            <a:t>Current stats 30mn users, 3.5mn paid users, 20k educators, 1.5bn youtube views</a:t>
          </a:r>
        </a:p>
      </dgm:t>
    </dgm:pt>
    <dgm:pt modelId="{4E37B75B-E34E-4C6B-85A0-9B4078A944CC}" type="parTrans" cxnId="{13063F41-D437-455D-B056-693F0017A1C0}">
      <dgm:prSet/>
      <dgm:spPr/>
      <dgm:t>
        <a:bodyPr/>
        <a:lstStyle/>
        <a:p>
          <a:endParaRPr lang="en-US"/>
        </a:p>
      </dgm:t>
    </dgm:pt>
    <dgm:pt modelId="{D3906D7C-2CA4-4787-9B6B-A56B91EEAD25}" type="sibTrans" cxnId="{13063F41-D437-455D-B056-693F0017A1C0}">
      <dgm:prSet/>
      <dgm:spPr/>
      <dgm:t>
        <a:bodyPr/>
        <a:lstStyle/>
        <a:p>
          <a:endParaRPr lang="en-US"/>
        </a:p>
      </dgm:t>
    </dgm:pt>
    <dgm:pt modelId="{2704F7EC-EFF5-4E5A-BCDA-D8247B4A2D60}">
      <dgm:prSet/>
      <dgm:spPr/>
      <dgm:t>
        <a:bodyPr/>
        <a:lstStyle/>
        <a:p>
          <a:r>
            <a:rPr lang="en-US"/>
            <a:t>Softbank final round valued Unacademy at 1.4bn$</a:t>
          </a:r>
        </a:p>
      </dgm:t>
    </dgm:pt>
    <dgm:pt modelId="{0985248F-0C76-493B-B5E6-D4CF2E53EDA7}" type="parTrans" cxnId="{B57E69EC-A9A7-4D27-904C-D26A271B3B2E}">
      <dgm:prSet/>
      <dgm:spPr/>
      <dgm:t>
        <a:bodyPr/>
        <a:lstStyle/>
        <a:p>
          <a:endParaRPr lang="en-US"/>
        </a:p>
      </dgm:t>
    </dgm:pt>
    <dgm:pt modelId="{6E96A8A9-97E5-41E7-9433-84673740C174}" type="sibTrans" cxnId="{B57E69EC-A9A7-4D27-904C-D26A271B3B2E}">
      <dgm:prSet/>
      <dgm:spPr/>
      <dgm:t>
        <a:bodyPr/>
        <a:lstStyle/>
        <a:p>
          <a:endParaRPr lang="en-US"/>
        </a:p>
      </dgm:t>
    </dgm:pt>
    <dgm:pt modelId="{B10926A8-D6A7-45D9-97B1-16D057FFE65B}" type="pres">
      <dgm:prSet presAssocID="{20541120-B0B3-45AA-A5D9-E05E3A3CFD05}" presName="diagram" presStyleCnt="0">
        <dgm:presLayoutVars>
          <dgm:dir/>
          <dgm:resizeHandles val="exact"/>
        </dgm:presLayoutVars>
      </dgm:prSet>
      <dgm:spPr/>
    </dgm:pt>
    <dgm:pt modelId="{D849650C-C189-4131-9F91-E8338548F31F}" type="pres">
      <dgm:prSet presAssocID="{AA02E3D1-2B8F-4860-A222-D44519B520AC}" presName="node" presStyleLbl="node1" presStyleIdx="0" presStyleCnt="5">
        <dgm:presLayoutVars>
          <dgm:bulletEnabled val="1"/>
        </dgm:presLayoutVars>
      </dgm:prSet>
      <dgm:spPr/>
    </dgm:pt>
    <dgm:pt modelId="{616FDEC0-C1EC-4C31-8DE3-0EDF7EAC89C3}" type="pres">
      <dgm:prSet presAssocID="{BE282EDF-52DE-494B-A877-D683A56F39E8}" presName="sibTrans" presStyleCnt="0"/>
      <dgm:spPr/>
    </dgm:pt>
    <dgm:pt modelId="{235E4712-41BC-45FA-8FBD-5111A58C958E}" type="pres">
      <dgm:prSet presAssocID="{35E9E33E-1C34-4167-9931-DF90E9ED423D}" presName="node" presStyleLbl="node1" presStyleIdx="1" presStyleCnt="5">
        <dgm:presLayoutVars>
          <dgm:bulletEnabled val="1"/>
        </dgm:presLayoutVars>
      </dgm:prSet>
      <dgm:spPr/>
    </dgm:pt>
    <dgm:pt modelId="{D9D0B4D0-BEFA-4EB0-97B6-834A73026CB1}" type="pres">
      <dgm:prSet presAssocID="{AC4682FF-2031-4249-9D61-AEDF4BA7660D}" presName="sibTrans" presStyleCnt="0"/>
      <dgm:spPr/>
    </dgm:pt>
    <dgm:pt modelId="{93086752-CD13-40F8-84E2-5C286ECF01F0}" type="pres">
      <dgm:prSet presAssocID="{33BC099F-508C-43F0-BDAE-A010AA8C5FC6}" presName="node" presStyleLbl="node1" presStyleIdx="2" presStyleCnt="5">
        <dgm:presLayoutVars>
          <dgm:bulletEnabled val="1"/>
        </dgm:presLayoutVars>
      </dgm:prSet>
      <dgm:spPr/>
    </dgm:pt>
    <dgm:pt modelId="{58D1B76A-6B2D-45BA-92BB-3717EEE5215F}" type="pres">
      <dgm:prSet presAssocID="{E3FA19D1-5E2C-4610-8A7C-5B07D231C261}" presName="sibTrans" presStyleCnt="0"/>
      <dgm:spPr/>
    </dgm:pt>
    <dgm:pt modelId="{C5C8FC69-E0D3-4487-99DF-30A259A76865}" type="pres">
      <dgm:prSet presAssocID="{F60CA640-291B-4B17-BDB3-2C5C389F1BEF}" presName="node" presStyleLbl="node1" presStyleIdx="3" presStyleCnt="5">
        <dgm:presLayoutVars>
          <dgm:bulletEnabled val="1"/>
        </dgm:presLayoutVars>
      </dgm:prSet>
      <dgm:spPr/>
    </dgm:pt>
    <dgm:pt modelId="{1C6ECF36-10AB-4B5A-B5C1-F0CD7DFA56B4}" type="pres">
      <dgm:prSet presAssocID="{D3906D7C-2CA4-4787-9B6B-A56B91EEAD25}" presName="sibTrans" presStyleCnt="0"/>
      <dgm:spPr/>
    </dgm:pt>
    <dgm:pt modelId="{E8E9C6FC-A295-4A80-89A6-CDE1DFB947E7}" type="pres">
      <dgm:prSet presAssocID="{2704F7EC-EFF5-4E5A-BCDA-D8247B4A2D60}" presName="node" presStyleLbl="node1" presStyleIdx="4" presStyleCnt="5">
        <dgm:presLayoutVars>
          <dgm:bulletEnabled val="1"/>
        </dgm:presLayoutVars>
      </dgm:prSet>
      <dgm:spPr/>
    </dgm:pt>
  </dgm:ptLst>
  <dgm:cxnLst>
    <dgm:cxn modelId="{A6EE7F04-1D1E-4BEF-AE89-F445B975DEEE}" srcId="{20541120-B0B3-45AA-A5D9-E05E3A3CFD05}" destId="{35E9E33E-1C34-4167-9931-DF90E9ED423D}" srcOrd="1" destOrd="0" parTransId="{B4AB2B84-A8C5-4CB0-8382-3D044EEE7B71}" sibTransId="{AC4682FF-2031-4249-9D61-AEDF4BA7660D}"/>
    <dgm:cxn modelId="{6D78F015-12F3-48E6-B3C0-CD05335FB0C9}" srcId="{20541120-B0B3-45AA-A5D9-E05E3A3CFD05}" destId="{33BC099F-508C-43F0-BDAE-A010AA8C5FC6}" srcOrd="2" destOrd="0" parTransId="{9B6D2E7B-9E06-4119-90C8-9F297653C394}" sibTransId="{E3FA19D1-5E2C-4610-8A7C-5B07D231C261}"/>
    <dgm:cxn modelId="{33B2A12A-FA91-4E66-8C80-4DF3783C8C57}" type="presOf" srcId="{F60CA640-291B-4B17-BDB3-2C5C389F1BEF}" destId="{C5C8FC69-E0D3-4487-99DF-30A259A76865}" srcOrd="0" destOrd="0" presId="urn:microsoft.com/office/officeart/2005/8/layout/default"/>
    <dgm:cxn modelId="{98452032-DFE0-4213-BC4B-F479D8994473}" type="presOf" srcId="{AA02E3D1-2B8F-4860-A222-D44519B520AC}" destId="{D849650C-C189-4131-9F91-E8338548F31F}" srcOrd="0" destOrd="0" presId="urn:microsoft.com/office/officeart/2005/8/layout/default"/>
    <dgm:cxn modelId="{BFCA885F-17F7-451A-832E-A9A276006AC8}" type="presOf" srcId="{33BC099F-508C-43F0-BDAE-A010AA8C5FC6}" destId="{93086752-CD13-40F8-84E2-5C286ECF01F0}" srcOrd="0" destOrd="0" presId="urn:microsoft.com/office/officeart/2005/8/layout/default"/>
    <dgm:cxn modelId="{13063F41-D437-455D-B056-693F0017A1C0}" srcId="{20541120-B0B3-45AA-A5D9-E05E3A3CFD05}" destId="{F60CA640-291B-4B17-BDB3-2C5C389F1BEF}" srcOrd="3" destOrd="0" parTransId="{4E37B75B-E34E-4C6B-85A0-9B4078A944CC}" sibTransId="{D3906D7C-2CA4-4787-9B6B-A56B91EEAD25}"/>
    <dgm:cxn modelId="{A2479E8B-5917-4A7B-AF0C-42D7A0F007BD}" type="presOf" srcId="{35E9E33E-1C34-4167-9931-DF90E9ED423D}" destId="{235E4712-41BC-45FA-8FBD-5111A58C958E}" srcOrd="0" destOrd="0" presId="urn:microsoft.com/office/officeart/2005/8/layout/default"/>
    <dgm:cxn modelId="{AEB74BC5-947E-4F93-8F0B-EB9B3097AFCD}" srcId="{20541120-B0B3-45AA-A5D9-E05E3A3CFD05}" destId="{AA02E3D1-2B8F-4860-A222-D44519B520AC}" srcOrd="0" destOrd="0" parTransId="{A587675A-F41C-4F0A-AE7F-22C52D9A81D6}" sibTransId="{BE282EDF-52DE-494B-A877-D683A56F39E8}"/>
    <dgm:cxn modelId="{145E5DD2-ED78-4B42-9578-8BA75CB06782}" type="presOf" srcId="{20541120-B0B3-45AA-A5D9-E05E3A3CFD05}" destId="{B10926A8-D6A7-45D9-97B1-16D057FFE65B}" srcOrd="0" destOrd="0" presId="urn:microsoft.com/office/officeart/2005/8/layout/default"/>
    <dgm:cxn modelId="{9D9997E7-F4A0-4791-AAA4-CAF06B359677}" type="presOf" srcId="{2704F7EC-EFF5-4E5A-BCDA-D8247B4A2D60}" destId="{E8E9C6FC-A295-4A80-89A6-CDE1DFB947E7}" srcOrd="0" destOrd="0" presId="urn:microsoft.com/office/officeart/2005/8/layout/default"/>
    <dgm:cxn modelId="{B57E69EC-A9A7-4D27-904C-D26A271B3B2E}" srcId="{20541120-B0B3-45AA-A5D9-E05E3A3CFD05}" destId="{2704F7EC-EFF5-4E5A-BCDA-D8247B4A2D60}" srcOrd="4" destOrd="0" parTransId="{0985248F-0C76-493B-B5E6-D4CF2E53EDA7}" sibTransId="{6E96A8A9-97E5-41E7-9433-84673740C174}"/>
    <dgm:cxn modelId="{12DAC1B3-2F57-4528-BA3F-F37981ECFF1A}" type="presParOf" srcId="{B10926A8-D6A7-45D9-97B1-16D057FFE65B}" destId="{D849650C-C189-4131-9F91-E8338548F31F}" srcOrd="0" destOrd="0" presId="urn:microsoft.com/office/officeart/2005/8/layout/default"/>
    <dgm:cxn modelId="{F2E19929-64F5-4757-A02B-B78A79F0BBFF}" type="presParOf" srcId="{B10926A8-D6A7-45D9-97B1-16D057FFE65B}" destId="{616FDEC0-C1EC-4C31-8DE3-0EDF7EAC89C3}" srcOrd="1" destOrd="0" presId="urn:microsoft.com/office/officeart/2005/8/layout/default"/>
    <dgm:cxn modelId="{F41D55DA-BDB0-42B5-9343-10F5C822196A}" type="presParOf" srcId="{B10926A8-D6A7-45D9-97B1-16D057FFE65B}" destId="{235E4712-41BC-45FA-8FBD-5111A58C958E}" srcOrd="2" destOrd="0" presId="urn:microsoft.com/office/officeart/2005/8/layout/default"/>
    <dgm:cxn modelId="{47AAA827-004D-4CA2-B31F-6CB368A66D30}" type="presParOf" srcId="{B10926A8-D6A7-45D9-97B1-16D057FFE65B}" destId="{D9D0B4D0-BEFA-4EB0-97B6-834A73026CB1}" srcOrd="3" destOrd="0" presId="urn:microsoft.com/office/officeart/2005/8/layout/default"/>
    <dgm:cxn modelId="{F09FE573-7168-48C9-B619-9F714DED22A2}" type="presParOf" srcId="{B10926A8-D6A7-45D9-97B1-16D057FFE65B}" destId="{93086752-CD13-40F8-84E2-5C286ECF01F0}" srcOrd="4" destOrd="0" presId="urn:microsoft.com/office/officeart/2005/8/layout/default"/>
    <dgm:cxn modelId="{EC2D2650-2147-475C-B355-95BD7291600E}" type="presParOf" srcId="{B10926A8-D6A7-45D9-97B1-16D057FFE65B}" destId="{58D1B76A-6B2D-45BA-92BB-3717EEE5215F}" srcOrd="5" destOrd="0" presId="urn:microsoft.com/office/officeart/2005/8/layout/default"/>
    <dgm:cxn modelId="{B53FCF6C-B5CA-4776-A62D-877C8DD53922}" type="presParOf" srcId="{B10926A8-D6A7-45D9-97B1-16D057FFE65B}" destId="{C5C8FC69-E0D3-4487-99DF-30A259A76865}" srcOrd="6" destOrd="0" presId="urn:microsoft.com/office/officeart/2005/8/layout/default"/>
    <dgm:cxn modelId="{4302C1DA-2EC3-489E-9675-078C8EEEB899}" type="presParOf" srcId="{B10926A8-D6A7-45D9-97B1-16D057FFE65B}" destId="{1C6ECF36-10AB-4B5A-B5C1-F0CD7DFA56B4}" srcOrd="7" destOrd="0" presId="urn:microsoft.com/office/officeart/2005/8/layout/default"/>
    <dgm:cxn modelId="{036E96EF-DAFD-42DF-A26A-4EE8CC448569}" type="presParOf" srcId="{B10926A8-D6A7-45D9-97B1-16D057FFE65B}" destId="{E8E9C6FC-A295-4A80-89A6-CDE1DFB947E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03F4D1-5BBE-42DE-85A2-2DC87195A02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906F8F0-6613-43C7-BA55-EA075F7113C9}">
      <dgm:prSet/>
      <dgm:spPr/>
      <dgm:t>
        <a:bodyPr/>
        <a:lstStyle/>
        <a:p>
          <a:r>
            <a:rPr lang="en-US"/>
            <a:t>Platform for showcasing stores for digital stores</a:t>
          </a:r>
        </a:p>
      </dgm:t>
    </dgm:pt>
    <dgm:pt modelId="{C8E3CF20-324D-4501-A22E-19C896190A57}" type="parTrans" cxnId="{D56C83F3-3F7A-4595-A47F-971C52479A85}">
      <dgm:prSet/>
      <dgm:spPr/>
      <dgm:t>
        <a:bodyPr/>
        <a:lstStyle/>
        <a:p>
          <a:endParaRPr lang="en-US"/>
        </a:p>
      </dgm:t>
    </dgm:pt>
    <dgm:pt modelId="{DA81649A-EADF-46ED-BF98-27729B392FD0}" type="sibTrans" cxnId="{D56C83F3-3F7A-4595-A47F-971C52479A85}">
      <dgm:prSet/>
      <dgm:spPr/>
      <dgm:t>
        <a:bodyPr/>
        <a:lstStyle/>
        <a:p>
          <a:endParaRPr lang="en-US"/>
        </a:p>
      </dgm:t>
    </dgm:pt>
    <dgm:pt modelId="{37738721-F69A-49A7-BC7A-2BFA288B5DF4}">
      <dgm:prSet/>
      <dgm:spPr/>
      <dgm:t>
        <a:bodyPr/>
        <a:lstStyle/>
        <a:p>
          <a:r>
            <a:rPr lang="en-US"/>
            <a:t>Targets organized markets &amp; unbranded products</a:t>
          </a:r>
        </a:p>
      </dgm:t>
    </dgm:pt>
    <dgm:pt modelId="{41C3BD37-88FA-4F03-992A-CFDCFDCF0F8A}" type="parTrans" cxnId="{B7A6C86E-F421-467D-9C45-7AC165A8A12B}">
      <dgm:prSet/>
      <dgm:spPr/>
      <dgm:t>
        <a:bodyPr/>
        <a:lstStyle/>
        <a:p>
          <a:endParaRPr lang="en-US"/>
        </a:p>
      </dgm:t>
    </dgm:pt>
    <dgm:pt modelId="{9F7BFF9E-0BA3-446F-83E2-8BE8729F7D25}" type="sibTrans" cxnId="{B7A6C86E-F421-467D-9C45-7AC165A8A12B}">
      <dgm:prSet/>
      <dgm:spPr/>
      <dgm:t>
        <a:bodyPr/>
        <a:lstStyle/>
        <a:p>
          <a:endParaRPr lang="en-US"/>
        </a:p>
      </dgm:t>
    </dgm:pt>
    <dgm:pt modelId="{7A653502-B901-471C-A75F-C26F32D4D2DD}">
      <dgm:prSet/>
      <dgm:spPr/>
      <dgm:t>
        <a:bodyPr/>
        <a:lstStyle/>
        <a:p>
          <a:r>
            <a:rPr lang="en-US"/>
            <a:t>Helps online retailers and resellers. </a:t>
          </a:r>
        </a:p>
      </dgm:t>
    </dgm:pt>
    <dgm:pt modelId="{F723F6DA-41EB-4FDF-91D0-15D18029AE6C}" type="parTrans" cxnId="{C5767433-C259-4629-BEE5-363C30BC7F7A}">
      <dgm:prSet/>
      <dgm:spPr/>
      <dgm:t>
        <a:bodyPr/>
        <a:lstStyle/>
        <a:p>
          <a:endParaRPr lang="en-US"/>
        </a:p>
      </dgm:t>
    </dgm:pt>
    <dgm:pt modelId="{48E5C03F-DBBB-4EF3-BCB8-B26796F79A2C}" type="sibTrans" cxnId="{C5767433-C259-4629-BEE5-363C30BC7F7A}">
      <dgm:prSet/>
      <dgm:spPr/>
      <dgm:t>
        <a:bodyPr/>
        <a:lstStyle/>
        <a:p>
          <a:endParaRPr lang="en-US"/>
        </a:p>
      </dgm:t>
    </dgm:pt>
    <dgm:pt modelId="{8E9698DB-FE7F-4582-B54F-8D15BD77F2D8}">
      <dgm:prSet/>
      <dgm:spPr/>
      <dgm:t>
        <a:bodyPr/>
        <a:lstStyle/>
        <a:p>
          <a:r>
            <a:rPr lang="en-US"/>
            <a:t>Meesho does packing, logistics and delivery</a:t>
          </a:r>
        </a:p>
      </dgm:t>
    </dgm:pt>
    <dgm:pt modelId="{F037F645-4476-4C4F-8633-58441DE8B5A5}" type="parTrans" cxnId="{7C95A61B-80FD-486E-A39A-D9AA5384C02F}">
      <dgm:prSet/>
      <dgm:spPr/>
      <dgm:t>
        <a:bodyPr/>
        <a:lstStyle/>
        <a:p>
          <a:endParaRPr lang="en-US"/>
        </a:p>
      </dgm:t>
    </dgm:pt>
    <dgm:pt modelId="{1F0343D5-F52B-4732-87F3-41F09733E1C9}" type="sibTrans" cxnId="{7C95A61B-80FD-486E-A39A-D9AA5384C02F}">
      <dgm:prSet/>
      <dgm:spPr/>
      <dgm:t>
        <a:bodyPr/>
        <a:lstStyle/>
        <a:p>
          <a:endParaRPr lang="en-US"/>
        </a:p>
      </dgm:t>
    </dgm:pt>
    <dgm:pt modelId="{EBB409FB-102F-4648-963E-8F6391066A5B}">
      <dgm:prSet/>
      <dgm:spPr/>
      <dgm:t>
        <a:bodyPr/>
        <a:lstStyle/>
        <a:p>
          <a:r>
            <a:rPr lang="en-US"/>
            <a:t>Unicorn valued at 2.1bn$ in 2021</a:t>
          </a:r>
        </a:p>
      </dgm:t>
    </dgm:pt>
    <dgm:pt modelId="{AC8D7A37-769E-4505-8A37-6AE3FF702B87}" type="parTrans" cxnId="{2C265CEE-32A1-44FD-B3DB-F3FBD2E4A5B4}">
      <dgm:prSet/>
      <dgm:spPr/>
      <dgm:t>
        <a:bodyPr/>
        <a:lstStyle/>
        <a:p>
          <a:endParaRPr lang="en-US"/>
        </a:p>
      </dgm:t>
    </dgm:pt>
    <dgm:pt modelId="{02A21E2E-E669-456E-B84F-BDA5B914464B}" type="sibTrans" cxnId="{2C265CEE-32A1-44FD-B3DB-F3FBD2E4A5B4}">
      <dgm:prSet/>
      <dgm:spPr/>
      <dgm:t>
        <a:bodyPr/>
        <a:lstStyle/>
        <a:p>
          <a:endParaRPr lang="en-US"/>
        </a:p>
      </dgm:t>
    </dgm:pt>
    <dgm:pt modelId="{61FF5199-E5CB-4CF2-B22B-01DE0E73D348}">
      <dgm:prSet/>
      <dgm:spPr/>
      <dgm:t>
        <a:bodyPr/>
        <a:lstStyle/>
        <a:p>
          <a:r>
            <a:rPr lang="en-US"/>
            <a:t>Similar to Amazon/Shopify</a:t>
          </a:r>
        </a:p>
      </dgm:t>
    </dgm:pt>
    <dgm:pt modelId="{2D13DEBF-38CC-4204-860B-8223E64B6D8F}" type="parTrans" cxnId="{5BF62205-CA31-45BB-9106-7C279FA29C14}">
      <dgm:prSet/>
      <dgm:spPr/>
      <dgm:t>
        <a:bodyPr/>
        <a:lstStyle/>
        <a:p>
          <a:endParaRPr lang="en-US"/>
        </a:p>
      </dgm:t>
    </dgm:pt>
    <dgm:pt modelId="{E97239A8-EA34-45DE-A37C-555C3E60A198}" type="sibTrans" cxnId="{5BF62205-CA31-45BB-9106-7C279FA29C14}">
      <dgm:prSet/>
      <dgm:spPr/>
      <dgm:t>
        <a:bodyPr/>
        <a:lstStyle/>
        <a:p>
          <a:endParaRPr lang="en-US"/>
        </a:p>
      </dgm:t>
    </dgm:pt>
    <dgm:pt modelId="{8166C23D-58E8-43FB-B995-836A0A26D4DD}">
      <dgm:prSet/>
      <dgm:spPr/>
      <dgm:t>
        <a:bodyPr/>
        <a:lstStyle/>
        <a:p>
          <a:r>
            <a:rPr lang="en-US"/>
            <a:t>Revenue model, commission for products from resellers, delivery charges from customers</a:t>
          </a:r>
        </a:p>
      </dgm:t>
    </dgm:pt>
    <dgm:pt modelId="{D0F5D375-0343-447C-AC91-420A7A563158}" type="parTrans" cxnId="{6C1181EA-5504-44AD-862C-733F29D9D884}">
      <dgm:prSet/>
      <dgm:spPr/>
      <dgm:t>
        <a:bodyPr/>
        <a:lstStyle/>
        <a:p>
          <a:endParaRPr lang="en-US"/>
        </a:p>
      </dgm:t>
    </dgm:pt>
    <dgm:pt modelId="{38F73787-4B29-4ABF-B5E0-EF6C79A9126C}" type="sibTrans" cxnId="{6C1181EA-5504-44AD-862C-733F29D9D884}">
      <dgm:prSet/>
      <dgm:spPr/>
      <dgm:t>
        <a:bodyPr/>
        <a:lstStyle/>
        <a:p>
          <a:endParaRPr lang="en-US"/>
        </a:p>
      </dgm:t>
    </dgm:pt>
    <dgm:pt modelId="{4ACC0A0E-6F6F-4959-9854-3EE1893D9CAB}">
      <dgm:prSet/>
      <dgm:spPr/>
      <dgm:t>
        <a:bodyPr/>
        <a:lstStyle/>
        <a:p>
          <a:r>
            <a:rPr lang="en-US"/>
            <a:t>Cash burn so far</a:t>
          </a:r>
        </a:p>
      </dgm:t>
    </dgm:pt>
    <dgm:pt modelId="{6A9DDBA0-1CBC-449A-B067-0C6FB6D0A7D6}" type="parTrans" cxnId="{16EABFDC-81F3-4664-88A9-35E967945AF8}">
      <dgm:prSet/>
      <dgm:spPr/>
      <dgm:t>
        <a:bodyPr/>
        <a:lstStyle/>
        <a:p>
          <a:endParaRPr lang="en-US"/>
        </a:p>
      </dgm:t>
    </dgm:pt>
    <dgm:pt modelId="{3201D900-915D-4C5F-82DF-2F447D55D2A7}" type="sibTrans" cxnId="{16EABFDC-81F3-4664-88A9-35E967945AF8}">
      <dgm:prSet/>
      <dgm:spPr/>
      <dgm:t>
        <a:bodyPr/>
        <a:lstStyle/>
        <a:p>
          <a:endParaRPr lang="en-US"/>
        </a:p>
      </dgm:t>
    </dgm:pt>
    <dgm:pt modelId="{44A65E1D-6DB2-4C85-A5D1-DE708226A0D5}" type="pres">
      <dgm:prSet presAssocID="{2F03F4D1-5BBE-42DE-85A2-2DC87195A02F}" presName="diagram" presStyleCnt="0">
        <dgm:presLayoutVars>
          <dgm:dir/>
          <dgm:resizeHandles val="exact"/>
        </dgm:presLayoutVars>
      </dgm:prSet>
      <dgm:spPr/>
    </dgm:pt>
    <dgm:pt modelId="{4380DAD5-A081-4B99-96ED-7BB6F8D41269}" type="pres">
      <dgm:prSet presAssocID="{3906F8F0-6613-43C7-BA55-EA075F7113C9}" presName="node" presStyleLbl="node1" presStyleIdx="0" presStyleCnt="8">
        <dgm:presLayoutVars>
          <dgm:bulletEnabled val="1"/>
        </dgm:presLayoutVars>
      </dgm:prSet>
      <dgm:spPr/>
    </dgm:pt>
    <dgm:pt modelId="{A0B925B2-757E-4E33-8DC8-6735DE945FED}" type="pres">
      <dgm:prSet presAssocID="{DA81649A-EADF-46ED-BF98-27729B392FD0}" presName="sibTrans" presStyleCnt="0"/>
      <dgm:spPr/>
    </dgm:pt>
    <dgm:pt modelId="{312D1120-BE9E-4C16-8F2A-45D7AFC05C08}" type="pres">
      <dgm:prSet presAssocID="{37738721-F69A-49A7-BC7A-2BFA288B5DF4}" presName="node" presStyleLbl="node1" presStyleIdx="1" presStyleCnt="8">
        <dgm:presLayoutVars>
          <dgm:bulletEnabled val="1"/>
        </dgm:presLayoutVars>
      </dgm:prSet>
      <dgm:spPr/>
    </dgm:pt>
    <dgm:pt modelId="{5FDE6D7E-662F-4396-9F0D-12EF9D87F109}" type="pres">
      <dgm:prSet presAssocID="{9F7BFF9E-0BA3-446F-83E2-8BE8729F7D25}" presName="sibTrans" presStyleCnt="0"/>
      <dgm:spPr/>
    </dgm:pt>
    <dgm:pt modelId="{55619470-8666-44C4-B863-5EB2A73C523C}" type="pres">
      <dgm:prSet presAssocID="{7A653502-B901-471C-A75F-C26F32D4D2DD}" presName="node" presStyleLbl="node1" presStyleIdx="2" presStyleCnt="8">
        <dgm:presLayoutVars>
          <dgm:bulletEnabled val="1"/>
        </dgm:presLayoutVars>
      </dgm:prSet>
      <dgm:spPr/>
    </dgm:pt>
    <dgm:pt modelId="{62EC6F5B-F09F-4057-9596-12B934F7940A}" type="pres">
      <dgm:prSet presAssocID="{48E5C03F-DBBB-4EF3-BCB8-B26796F79A2C}" presName="sibTrans" presStyleCnt="0"/>
      <dgm:spPr/>
    </dgm:pt>
    <dgm:pt modelId="{7AC8CAAD-B206-42C1-AF5B-C79E25D70960}" type="pres">
      <dgm:prSet presAssocID="{8E9698DB-FE7F-4582-B54F-8D15BD77F2D8}" presName="node" presStyleLbl="node1" presStyleIdx="3" presStyleCnt="8">
        <dgm:presLayoutVars>
          <dgm:bulletEnabled val="1"/>
        </dgm:presLayoutVars>
      </dgm:prSet>
      <dgm:spPr/>
    </dgm:pt>
    <dgm:pt modelId="{C2C55566-5A30-491D-9366-BE7F6C785150}" type="pres">
      <dgm:prSet presAssocID="{1F0343D5-F52B-4732-87F3-41F09733E1C9}" presName="sibTrans" presStyleCnt="0"/>
      <dgm:spPr/>
    </dgm:pt>
    <dgm:pt modelId="{F5CFA97A-E8DE-40A0-9721-9972E3E96DFF}" type="pres">
      <dgm:prSet presAssocID="{EBB409FB-102F-4648-963E-8F6391066A5B}" presName="node" presStyleLbl="node1" presStyleIdx="4" presStyleCnt="8">
        <dgm:presLayoutVars>
          <dgm:bulletEnabled val="1"/>
        </dgm:presLayoutVars>
      </dgm:prSet>
      <dgm:spPr/>
    </dgm:pt>
    <dgm:pt modelId="{29D08CB8-285F-4F9F-AE08-DAAF78541E95}" type="pres">
      <dgm:prSet presAssocID="{02A21E2E-E669-456E-B84F-BDA5B914464B}" presName="sibTrans" presStyleCnt="0"/>
      <dgm:spPr/>
    </dgm:pt>
    <dgm:pt modelId="{98BD1FA4-41D8-4AE7-8FD3-BCAC4AF73C0E}" type="pres">
      <dgm:prSet presAssocID="{61FF5199-E5CB-4CF2-B22B-01DE0E73D348}" presName="node" presStyleLbl="node1" presStyleIdx="5" presStyleCnt="8">
        <dgm:presLayoutVars>
          <dgm:bulletEnabled val="1"/>
        </dgm:presLayoutVars>
      </dgm:prSet>
      <dgm:spPr/>
    </dgm:pt>
    <dgm:pt modelId="{4BF860F6-BC3B-4A73-9033-1D507083A716}" type="pres">
      <dgm:prSet presAssocID="{E97239A8-EA34-45DE-A37C-555C3E60A198}" presName="sibTrans" presStyleCnt="0"/>
      <dgm:spPr/>
    </dgm:pt>
    <dgm:pt modelId="{3B607C29-1C24-4646-AEF1-34E1E2AF423F}" type="pres">
      <dgm:prSet presAssocID="{8166C23D-58E8-43FB-B995-836A0A26D4DD}" presName="node" presStyleLbl="node1" presStyleIdx="6" presStyleCnt="8">
        <dgm:presLayoutVars>
          <dgm:bulletEnabled val="1"/>
        </dgm:presLayoutVars>
      </dgm:prSet>
      <dgm:spPr/>
    </dgm:pt>
    <dgm:pt modelId="{244EEE68-38F6-4257-9CAA-F384E8C1BA74}" type="pres">
      <dgm:prSet presAssocID="{38F73787-4B29-4ABF-B5E0-EF6C79A9126C}" presName="sibTrans" presStyleCnt="0"/>
      <dgm:spPr/>
    </dgm:pt>
    <dgm:pt modelId="{23CD1C32-4F9E-4365-8BD6-2513B68B01E3}" type="pres">
      <dgm:prSet presAssocID="{4ACC0A0E-6F6F-4959-9854-3EE1893D9CAB}" presName="node" presStyleLbl="node1" presStyleIdx="7" presStyleCnt="8">
        <dgm:presLayoutVars>
          <dgm:bulletEnabled val="1"/>
        </dgm:presLayoutVars>
      </dgm:prSet>
      <dgm:spPr/>
    </dgm:pt>
  </dgm:ptLst>
  <dgm:cxnLst>
    <dgm:cxn modelId="{4E89A803-B480-48DA-9241-1336EEF3D31B}" type="presOf" srcId="{37738721-F69A-49A7-BC7A-2BFA288B5DF4}" destId="{312D1120-BE9E-4C16-8F2A-45D7AFC05C08}" srcOrd="0" destOrd="0" presId="urn:microsoft.com/office/officeart/2005/8/layout/default"/>
    <dgm:cxn modelId="{2616D304-AB7E-4E71-87D5-1C1BE1F64385}" type="presOf" srcId="{2F03F4D1-5BBE-42DE-85A2-2DC87195A02F}" destId="{44A65E1D-6DB2-4C85-A5D1-DE708226A0D5}" srcOrd="0" destOrd="0" presId="urn:microsoft.com/office/officeart/2005/8/layout/default"/>
    <dgm:cxn modelId="{5BF62205-CA31-45BB-9106-7C279FA29C14}" srcId="{2F03F4D1-5BBE-42DE-85A2-2DC87195A02F}" destId="{61FF5199-E5CB-4CF2-B22B-01DE0E73D348}" srcOrd="5" destOrd="0" parTransId="{2D13DEBF-38CC-4204-860B-8223E64B6D8F}" sibTransId="{E97239A8-EA34-45DE-A37C-555C3E60A198}"/>
    <dgm:cxn modelId="{7C95A61B-80FD-486E-A39A-D9AA5384C02F}" srcId="{2F03F4D1-5BBE-42DE-85A2-2DC87195A02F}" destId="{8E9698DB-FE7F-4582-B54F-8D15BD77F2D8}" srcOrd="3" destOrd="0" parTransId="{F037F645-4476-4C4F-8633-58441DE8B5A5}" sibTransId="{1F0343D5-F52B-4732-87F3-41F09733E1C9}"/>
    <dgm:cxn modelId="{C5767433-C259-4629-BEE5-363C30BC7F7A}" srcId="{2F03F4D1-5BBE-42DE-85A2-2DC87195A02F}" destId="{7A653502-B901-471C-A75F-C26F32D4D2DD}" srcOrd="2" destOrd="0" parTransId="{F723F6DA-41EB-4FDF-91D0-15D18029AE6C}" sibTransId="{48E5C03F-DBBB-4EF3-BCB8-B26796F79A2C}"/>
    <dgm:cxn modelId="{F25E7C45-4AC1-4906-A53B-6840D64A23D6}" type="presOf" srcId="{3906F8F0-6613-43C7-BA55-EA075F7113C9}" destId="{4380DAD5-A081-4B99-96ED-7BB6F8D41269}" srcOrd="0" destOrd="0" presId="urn:microsoft.com/office/officeart/2005/8/layout/default"/>
    <dgm:cxn modelId="{33EE856C-C70F-47D9-B613-EF6F3BB48042}" type="presOf" srcId="{61FF5199-E5CB-4CF2-B22B-01DE0E73D348}" destId="{98BD1FA4-41D8-4AE7-8FD3-BCAC4AF73C0E}" srcOrd="0" destOrd="0" presId="urn:microsoft.com/office/officeart/2005/8/layout/default"/>
    <dgm:cxn modelId="{FE5B5C6D-493C-45FE-9A45-4CCEA6F567EF}" type="presOf" srcId="{8E9698DB-FE7F-4582-B54F-8D15BD77F2D8}" destId="{7AC8CAAD-B206-42C1-AF5B-C79E25D70960}" srcOrd="0" destOrd="0" presId="urn:microsoft.com/office/officeart/2005/8/layout/default"/>
    <dgm:cxn modelId="{FAFF576D-DA34-41AB-9F4F-56DF834E694B}" type="presOf" srcId="{8166C23D-58E8-43FB-B995-836A0A26D4DD}" destId="{3B607C29-1C24-4646-AEF1-34E1E2AF423F}" srcOrd="0" destOrd="0" presId="urn:microsoft.com/office/officeart/2005/8/layout/default"/>
    <dgm:cxn modelId="{B7A6C86E-F421-467D-9C45-7AC165A8A12B}" srcId="{2F03F4D1-5BBE-42DE-85A2-2DC87195A02F}" destId="{37738721-F69A-49A7-BC7A-2BFA288B5DF4}" srcOrd="1" destOrd="0" parTransId="{41C3BD37-88FA-4F03-992A-CFDCFDCF0F8A}" sibTransId="{9F7BFF9E-0BA3-446F-83E2-8BE8729F7D25}"/>
    <dgm:cxn modelId="{3529037C-6ADD-400C-BFA8-65DFC4B92087}" type="presOf" srcId="{EBB409FB-102F-4648-963E-8F6391066A5B}" destId="{F5CFA97A-E8DE-40A0-9721-9972E3E96DFF}" srcOrd="0" destOrd="0" presId="urn:microsoft.com/office/officeart/2005/8/layout/default"/>
    <dgm:cxn modelId="{5EC2EAC4-D6B4-47AD-9115-16131EEBD1DE}" type="presOf" srcId="{7A653502-B901-471C-A75F-C26F32D4D2DD}" destId="{55619470-8666-44C4-B863-5EB2A73C523C}" srcOrd="0" destOrd="0" presId="urn:microsoft.com/office/officeart/2005/8/layout/default"/>
    <dgm:cxn modelId="{16EABFDC-81F3-4664-88A9-35E967945AF8}" srcId="{2F03F4D1-5BBE-42DE-85A2-2DC87195A02F}" destId="{4ACC0A0E-6F6F-4959-9854-3EE1893D9CAB}" srcOrd="7" destOrd="0" parTransId="{6A9DDBA0-1CBC-449A-B067-0C6FB6D0A7D6}" sibTransId="{3201D900-915D-4C5F-82DF-2F447D55D2A7}"/>
    <dgm:cxn modelId="{C95C7EE0-B391-45A2-905E-45DF790DD38D}" type="presOf" srcId="{4ACC0A0E-6F6F-4959-9854-3EE1893D9CAB}" destId="{23CD1C32-4F9E-4365-8BD6-2513B68B01E3}" srcOrd="0" destOrd="0" presId="urn:microsoft.com/office/officeart/2005/8/layout/default"/>
    <dgm:cxn modelId="{6C1181EA-5504-44AD-862C-733F29D9D884}" srcId="{2F03F4D1-5BBE-42DE-85A2-2DC87195A02F}" destId="{8166C23D-58E8-43FB-B995-836A0A26D4DD}" srcOrd="6" destOrd="0" parTransId="{D0F5D375-0343-447C-AC91-420A7A563158}" sibTransId="{38F73787-4B29-4ABF-B5E0-EF6C79A9126C}"/>
    <dgm:cxn modelId="{2C265CEE-32A1-44FD-B3DB-F3FBD2E4A5B4}" srcId="{2F03F4D1-5BBE-42DE-85A2-2DC87195A02F}" destId="{EBB409FB-102F-4648-963E-8F6391066A5B}" srcOrd="4" destOrd="0" parTransId="{AC8D7A37-769E-4505-8A37-6AE3FF702B87}" sibTransId="{02A21E2E-E669-456E-B84F-BDA5B914464B}"/>
    <dgm:cxn modelId="{D56C83F3-3F7A-4595-A47F-971C52479A85}" srcId="{2F03F4D1-5BBE-42DE-85A2-2DC87195A02F}" destId="{3906F8F0-6613-43C7-BA55-EA075F7113C9}" srcOrd="0" destOrd="0" parTransId="{C8E3CF20-324D-4501-A22E-19C896190A57}" sibTransId="{DA81649A-EADF-46ED-BF98-27729B392FD0}"/>
    <dgm:cxn modelId="{622D0690-7E08-497D-B57D-236B90F7E56C}" type="presParOf" srcId="{44A65E1D-6DB2-4C85-A5D1-DE708226A0D5}" destId="{4380DAD5-A081-4B99-96ED-7BB6F8D41269}" srcOrd="0" destOrd="0" presId="urn:microsoft.com/office/officeart/2005/8/layout/default"/>
    <dgm:cxn modelId="{B8FE4292-26DB-4E28-BC0C-AB3DB5DCF710}" type="presParOf" srcId="{44A65E1D-6DB2-4C85-A5D1-DE708226A0D5}" destId="{A0B925B2-757E-4E33-8DC8-6735DE945FED}" srcOrd="1" destOrd="0" presId="urn:microsoft.com/office/officeart/2005/8/layout/default"/>
    <dgm:cxn modelId="{BDF81512-7BA4-4B60-A286-D54943BFC0AD}" type="presParOf" srcId="{44A65E1D-6DB2-4C85-A5D1-DE708226A0D5}" destId="{312D1120-BE9E-4C16-8F2A-45D7AFC05C08}" srcOrd="2" destOrd="0" presId="urn:microsoft.com/office/officeart/2005/8/layout/default"/>
    <dgm:cxn modelId="{DEB3592D-9B78-4939-B3E2-A7466F9BED22}" type="presParOf" srcId="{44A65E1D-6DB2-4C85-A5D1-DE708226A0D5}" destId="{5FDE6D7E-662F-4396-9F0D-12EF9D87F109}" srcOrd="3" destOrd="0" presId="urn:microsoft.com/office/officeart/2005/8/layout/default"/>
    <dgm:cxn modelId="{AFB767F9-1565-4C6E-85D8-E439F79CB4E6}" type="presParOf" srcId="{44A65E1D-6DB2-4C85-A5D1-DE708226A0D5}" destId="{55619470-8666-44C4-B863-5EB2A73C523C}" srcOrd="4" destOrd="0" presId="urn:microsoft.com/office/officeart/2005/8/layout/default"/>
    <dgm:cxn modelId="{308B1933-CE48-4F27-89AD-B4A1DCABA33C}" type="presParOf" srcId="{44A65E1D-6DB2-4C85-A5D1-DE708226A0D5}" destId="{62EC6F5B-F09F-4057-9596-12B934F7940A}" srcOrd="5" destOrd="0" presId="urn:microsoft.com/office/officeart/2005/8/layout/default"/>
    <dgm:cxn modelId="{3F82DA4C-37BA-4C34-9831-D2F0687BDCE0}" type="presParOf" srcId="{44A65E1D-6DB2-4C85-A5D1-DE708226A0D5}" destId="{7AC8CAAD-B206-42C1-AF5B-C79E25D70960}" srcOrd="6" destOrd="0" presId="urn:microsoft.com/office/officeart/2005/8/layout/default"/>
    <dgm:cxn modelId="{6AEC3537-7D93-44DD-A603-F2967A79B370}" type="presParOf" srcId="{44A65E1D-6DB2-4C85-A5D1-DE708226A0D5}" destId="{C2C55566-5A30-491D-9366-BE7F6C785150}" srcOrd="7" destOrd="0" presId="urn:microsoft.com/office/officeart/2005/8/layout/default"/>
    <dgm:cxn modelId="{5DB6DE97-0283-4758-BB96-0D4EB408BBD6}" type="presParOf" srcId="{44A65E1D-6DB2-4C85-A5D1-DE708226A0D5}" destId="{F5CFA97A-E8DE-40A0-9721-9972E3E96DFF}" srcOrd="8" destOrd="0" presId="urn:microsoft.com/office/officeart/2005/8/layout/default"/>
    <dgm:cxn modelId="{9C7A3D6E-2CD8-421F-8474-7E65CFDFCCD2}" type="presParOf" srcId="{44A65E1D-6DB2-4C85-A5D1-DE708226A0D5}" destId="{29D08CB8-285F-4F9F-AE08-DAAF78541E95}" srcOrd="9" destOrd="0" presId="urn:microsoft.com/office/officeart/2005/8/layout/default"/>
    <dgm:cxn modelId="{1E17828A-4387-4BA2-936B-8E6E4B9F4C37}" type="presParOf" srcId="{44A65E1D-6DB2-4C85-A5D1-DE708226A0D5}" destId="{98BD1FA4-41D8-4AE7-8FD3-BCAC4AF73C0E}" srcOrd="10" destOrd="0" presId="urn:microsoft.com/office/officeart/2005/8/layout/default"/>
    <dgm:cxn modelId="{2C115FDB-0B28-4B66-BA41-0A938C03EC8A}" type="presParOf" srcId="{44A65E1D-6DB2-4C85-A5D1-DE708226A0D5}" destId="{4BF860F6-BC3B-4A73-9033-1D507083A716}" srcOrd="11" destOrd="0" presId="urn:microsoft.com/office/officeart/2005/8/layout/default"/>
    <dgm:cxn modelId="{7837E9E9-5BA2-4C6A-8382-5BE47E769A19}" type="presParOf" srcId="{44A65E1D-6DB2-4C85-A5D1-DE708226A0D5}" destId="{3B607C29-1C24-4646-AEF1-34E1E2AF423F}" srcOrd="12" destOrd="0" presId="urn:microsoft.com/office/officeart/2005/8/layout/default"/>
    <dgm:cxn modelId="{86C9089D-1D1F-4E58-8399-D9D90B34BC80}" type="presParOf" srcId="{44A65E1D-6DB2-4C85-A5D1-DE708226A0D5}" destId="{244EEE68-38F6-4257-9CAA-F384E8C1BA74}" srcOrd="13" destOrd="0" presId="urn:microsoft.com/office/officeart/2005/8/layout/default"/>
    <dgm:cxn modelId="{F55A66BC-C441-4CB0-A45B-4C8AE183B5D1}" type="presParOf" srcId="{44A65E1D-6DB2-4C85-A5D1-DE708226A0D5}" destId="{23CD1C32-4F9E-4365-8BD6-2513B68B01E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B43D36-9EF2-4C79-8F35-109EEF521477}"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68F51C1E-6041-42C4-84F3-F203BE9C6F96}">
      <dgm:prSet/>
      <dgm:spPr/>
      <dgm:t>
        <a:bodyPr/>
        <a:lstStyle/>
        <a:p>
          <a:pPr>
            <a:defRPr b="1"/>
          </a:pPr>
          <a:r>
            <a:rPr lang="en-US"/>
            <a:t>2009</a:t>
          </a:r>
        </a:p>
      </dgm:t>
    </dgm:pt>
    <dgm:pt modelId="{9B15CF1B-000C-4F3D-8032-A66294C9385F}" type="parTrans" cxnId="{FB9A6446-A326-4EEA-A53A-ED96EF8FF672}">
      <dgm:prSet/>
      <dgm:spPr/>
      <dgm:t>
        <a:bodyPr/>
        <a:lstStyle/>
        <a:p>
          <a:endParaRPr lang="en-US"/>
        </a:p>
      </dgm:t>
    </dgm:pt>
    <dgm:pt modelId="{E7F8BA3B-0657-4D3A-8A8A-F2C64B987EB7}" type="sibTrans" cxnId="{FB9A6446-A326-4EEA-A53A-ED96EF8FF672}">
      <dgm:prSet/>
      <dgm:spPr/>
      <dgm:t>
        <a:bodyPr/>
        <a:lstStyle/>
        <a:p>
          <a:endParaRPr lang="en-US"/>
        </a:p>
      </dgm:t>
    </dgm:pt>
    <dgm:pt modelId="{B8BE256A-3FFC-4351-84BA-1231BF202D07}">
      <dgm:prSet/>
      <dgm:spPr/>
      <dgm:t>
        <a:bodyPr/>
        <a:lstStyle/>
        <a:p>
          <a:r>
            <a:rPr lang="en-US"/>
            <a:t>Started online classes for CAT</a:t>
          </a:r>
        </a:p>
      </dgm:t>
    </dgm:pt>
    <dgm:pt modelId="{705AE265-3604-4C1E-B019-F225741F8AE2}" type="parTrans" cxnId="{2325D4F4-C392-4C3B-929E-2842DB953FF9}">
      <dgm:prSet/>
      <dgm:spPr/>
      <dgm:t>
        <a:bodyPr/>
        <a:lstStyle/>
        <a:p>
          <a:endParaRPr lang="en-US"/>
        </a:p>
      </dgm:t>
    </dgm:pt>
    <dgm:pt modelId="{D0808F8D-43F7-4EB7-84DC-50939BA0685F}" type="sibTrans" cxnId="{2325D4F4-C392-4C3B-929E-2842DB953FF9}">
      <dgm:prSet/>
      <dgm:spPr/>
      <dgm:t>
        <a:bodyPr/>
        <a:lstStyle/>
        <a:p>
          <a:endParaRPr lang="en-US"/>
        </a:p>
      </dgm:t>
    </dgm:pt>
    <dgm:pt modelId="{FC22065D-DB59-4DD0-9740-A8867639BF8D}">
      <dgm:prSet/>
      <dgm:spPr/>
      <dgm:t>
        <a:bodyPr/>
        <a:lstStyle/>
        <a:p>
          <a:pPr>
            <a:defRPr b="1"/>
          </a:pPr>
          <a:r>
            <a:rPr lang="en-US"/>
            <a:t>2011</a:t>
          </a:r>
        </a:p>
      </dgm:t>
    </dgm:pt>
    <dgm:pt modelId="{4F699E06-20F5-4F36-AE90-142F40A4EF25}" type="parTrans" cxnId="{0F8349A1-5FB0-4775-A6CF-E4A4F75D72AC}">
      <dgm:prSet/>
      <dgm:spPr/>
      <dgm:t>
        <a:bodyPr/>
        <a:lstStyle/>
        <a:p>
          <a:endParaRPr lang="en-US"/>
        </a:p>
      </dgm:t>
    </dgm:pt>
    <dgm:pt modelId="{8FDDB3F5-9C10-4C38-99C7-22CF6F182F57}" type="sibTrans" cxnId="{0F8349A1-5FB0-4775-A6CF-E4A4F75D72AC}">
      <dgm:prSet/>
      <dgm:spPr/>
      <dgm:t>
        <a:bodyPr/>
        <a:lstStyle/>
        <a:p>
          <a:endParaRPr lang="en-US"/>
        </a:p>
      </dgm:t>
    </dgm:pt>
    <dgm:pt modelId="{BCFA959B-4212-4FE9-A954-BD6566BD74A9}">
      <dgm:prSet/>
      <dgm:spPr/>
      <dgm:t>
        <a:bodyPr/>
        <a:lstStyle/>
        <a:p>
          <a:r>
            <a:rPr lang="en-US"/>
            <a:t>Registers it as a company Think &amp; Learn</a:t>
          </a:r>
        </a:p>
      </dgm:t>
    </dgm:pt>
    <dgm:pt modelId="{7A174AC7-6DE0-4A46-A0CC-A7A14FA5E3E1}" type="parTrans" cxnId="{8A946886-7B7B-4F58-8011-EDEFDAA3B858}">
      <dgm:prSet/>
      <dgm:spPr/>
      <dgm:t>
        <a:bodyPr/>
        <a:lstStyle/>
        <a:p>
          <a:endParaRPr lang="en-US"/>
        </a:p>
      </dgm:t>
    </dgm:pt>
    <dgm:pt modelId="{EA942FC8-D2C9-418C-9C71-0C0406676846}" type="sibTrans" cxnId="{8A946886-7B7B-4F58-8011-EDEFDAA3B858}">
      <dgm:prSet/>
      <dgm:spPr/>
      <dgm:t>
        <a:bodyPr/>
        <a:lstStyle/>
        <a:p>
          <a:endParaRPr lang="en-US"/>
        </a:p>
      </dgm:t>
    </dgm:pt>
    <dgm:pt modelId="{10956FE4-87D1-4B75-A503-685272907BFF}">
      <dgm:prSet/>
      <dgm:spPr/>
      <dgm:t>
        <a:bodyPr/>
        <a:lstStyle/>
        <a:p>
          <a:pPr>
            <a:defRPr b="1"/>
          </a:pPr>
          <a:r>
            <a:rPr lang="en-US"/>
            <a:t>2013</a:t>
          </a:r>
        </a:p>
      </dgm:t>
    </dgm:pt>
    <dgm:pt modelId="{905629E1-D29E-4648-BC36-C573AA726A6D}" type="parTrans" cxnId="{9A297768-2B98-4741-9690-8CBF55F0A0AB}">
      <dgm:prSet/>
      <dgm:spPr/>
      <dgm:t>
        <a:bodyPr/>
        <a:lstStyle/>
        <a:p>
          <a:endParaRPr lang="en-US"/>
        </a:p>
      </dgm:t>
    </dgm:pt>
    <dgm:pt modelId="{72F63C4D-9886-4A1E-AE80-44E8A310B9B3}" type="sibTrans" cxnId="{9A297768-2B98-4741-9690-8CBF55F0A0AB}">
      <dgm:prSet/>
      <dgm:spPr/>
      <dgm:t>
        <a:bodyPr/>
        <a:lstStyle/>
        <a:p>
          <a:endParaRPr lang="en-US"/>
        </a:p>
      </dgm:t>
    </dgm:pt>
    <dgm:pt modelId="{8ED3D570-1FE3-4CF6-BC90-1F87A3E1E3C9}">
      <dgm:prSet/>
      <dgm:spPr/>
      <dgm:t>
        <a:bodyPr/>
        <a:lstStyle/>
        <a:p>
          <a:r>
            <a:rPr lang="en-US"/>
            <a:t>Series A 9mn USD from Aarin Capital</a:t>
          </a:r>
        </a:p>
      </dgm:t>
    </dgm:pt>
    <dgm:pt modelId="{AA3FF991-C62A-4FBF-9581-AB257074B153}" type="parTrans" cxnId="{163BC3E2-F939-4154-894F-161789D51CEA}">
      <dgm:prSet/>
      <dgm:spPr/>
      <dgm:t>
        <a:bodyPr/>
        <a:lstStyle/>
        <a:p>
          <a:endParaRPr lang="en-US"/>
        </a:p>
      </dgm:t>
    </dgm:pt>
    <dgm:pt modelId="{7A97BE45-06FC-4C05-BA05-9653918924E6}" type="sibTrans" cxnId="{163BC3E2-F939-4154-894F-161789D51CEA}">
      <dgm:prSet/>
      <dgm:spPr/>
      <dgm:t>
        <a:bodyPr/>
        <a:lstStyle/>
        <a:p>
          <a:endParaRPr lang="en-US"/>
        </a:p>
      </dgm:t>
    </dgm:pt>
    <dgm:pt modelId="{6F4F195B-54DE-491B-A17B-913A946D32D3}">
      <dgm:prSet/>
      <dgm:spPr/>
      <dgm:t>
        <a:bodyPr/>
        <a:lstStyle/>
        <a:p>
          <a:pPr>
            <a:defRPr b="1"/>
          </a:pPr>
          <a:r>
            <a:rPr lang="en-US"/>
            <a:t>2014</a:t>
          </a:r>
        </a:p>
      </dgm:t>
    </dgm:pt>
    <dgm:pt modelId="{C910ED75-C74D-4A36-9F18-D5CD291BB5E4}" type="parTrans" cxnId="{6940C8D4-8F81-48D4-A873-B9E4EB5DD8D5}">
      <dgm:prSet/>
      <dgm:spPr/>
      <dgm:t>
        <a:bodyPr/>
        <a:lstStyle/>
        <a:p>
          <a:endParaRPr lang="en-US"/>
        </a:p>
      </dgm:t>
    </dgm:pt>
    <dgm:pt modelId="{FB3B0DF4-4BD2-4285-A685-CA187BE6CB65}" type="sibTrans" cxnId="{6940C8D4-8F81-48D4-A873-B9E4EB5DD8D5}">
      <dgm:prSet/>
      <dgm:spPr/>
      <dgm:t>
        <a:bodyPr/>
        <a:lstStyle/>
        <a:p>
          <a:endParaRPr lang="en-US"/>
        </a:p>
      </dgm:t>
    </dgm:pt>
    <dgm:pt modelId="{BFF052A5-FB6F-4029-8AB5-06F3636CB44D}">
      <dgm:prSet/>
      <dgm:spPr/>
      <dgm:t>
        <a:bodyPr/>
        <a:lstStyle/>
        <a:p>
          <a:r>
            <a:rPr lang="en-US"/>
            <a:t>Launches Tablet Programme for 8th to 12th</a:t>
          </a:r>
        </a:p>
      </dgm:t>
    </dgm:pt>
    <dgm:pt modelId="{A8975B51-4BE1-471D-A8A5-B31BEB260B8E}" type="parTrans" cxnId="{48989B2C-E54B-4299-919C-800809CB86F6}">
      <dgm:prSet/>
      <dgm:spPr/>
      <dgm:t>
        <a:bodyPr/>
        <a:lstStyle/>
        <a:p>
          <a:endParaRPr lang="en-US"/>
        </a:p>
      </dgm:t>
    </dgm:pt>
    <dgm:pt modelId="{17CF05B0-2253-4F1A-9D60-75317F959BFB}" type="sibTrans" cxnId="{48989B2C-E54B-4299-919C-800809CB86F6}">
      <dgm:prSet/>
      <dgm:spPr/>
      <dgm:t>
        <a:bodyPr/>
        <a:lstStyle/>
        <a:p>
          <a:endParaRPr lang="en-US"/>
        </a:p>
      </dgm:t>
    </dgm:pt>
    <dgm:pt modelId="{F44A21B5-CF29-4933-B83F-532D3868BABA}">
      <dgm:prSet/>
      <dgm:spPr/>
      <dgm:t>
        <a:bodyPr/>
        <a:lstStyle/>
        <a:p>
          <a:pPr>
            <a:defRPr b="1"/>
          </a:pPr>
          <a:r>
            <a:rPr lang="en-US"/>
            <a:t>2015</a:t>
          </a:r>
        </a:p>
      </dgm:t>
    </dgm:pt>
    <dgm:pt modelId="{4078DCF4-D430-4F75-AB48-7AA52003D67E}" type="parTrans" cxnId="{38829CB1-9FEB-4468-A566-295C1FC8037D}">
      <dgm:prSet/>
      <dgm:spPr/>
      <dgm:t>
        <a:bodyPr/>
        <a:lstStyle/>
        <a:p>
          <a:endParaRPr lang="en-US"/>
        </a:p>
      </dgm:t>
    </dgm:pt>
    <dgm:pt modelId="{DE1D7776-000E-4E6E-BC02-FFB5E0CDB654}" type="sibTrans" cxnId="{38829CB1-9FEB-4468-A566-295C1FC8037D}">
      <dgm:prSet/>
      <dgm:spPr/>
      <dgm:t>
        <a:bodyPr/>
        <a:lstStyle/>
        <a:p>
          <a:endParaRPr lang="en-US"/>
        </a:p>
      </dgm:t>
    </dgm:pt>
    <dgm:pt modelId="{1E9E150E-B15E-49ED-AEA0-A760F38C9F1B}">
      <dgm:prSet/>
      <dgm:spPr/>
      <dgm:t>
        <a:bodyPr/>
        <a:lstStyle/>
        <a:p>
          <a:r>
            <a:rPr lang="en-US"/>
            <a:t>25mn Series A Sequoia Capital &amp; introduces BYJU’s app</a:t>
          </a:r>
        </a:p>
      </dgm:t>
    </dgm:pt>
    <dgm:pt modelId="{08FFA787-00AA-4A8E-B8F2-6BBA6FF17340}" type="parTrans" cxnId="{92A7F01C-FAD1-42F6-9DA9-7F772BE0CEB8}">
      <dgm:prSet/>
      <dgm:spPr/>
      <dgm:t>
        <a:bodyPr/>
        <a:lstStyle/>
        <a:p>
          <a:endParaRPr lang="en-US"/>
        </a:p>
      </dgm:t>
    </dgm:pt>
    <dgm:pt modelId="{C86FFA03-81C9-40BF-93DE-87F2E06759FA}" type="sibTrans" cxnId="{92A7F01C-FAD1-42F6-9DA9-7F772BE0CEB8}">
      <dgm:prSet/>
      <dgm:spPr/>
      <dgm:t>
        <a:bodyPr/>
        <a:lstStyle/>
        <a:p>
          <a:endParaRPr lang="en-US"/>
        </a:p>
      </dgm:t>
    </dgm:pt>
    <dgm:pt modelId="{013FF2A7-2472-4C16-8A62-B098A3BA15A0}">
      <dgm:prSet/>
      <dgm:spPr/>
      <dgm:t>
        <a:bodyPr/>
        <a:lstStyle/>
        <a:p>
          <a:pPr>
            <a:defRPr b="1"/>
          </a:pPr>
          <a:r>
            <a:rPr lang="en-US"/>
            <a:t>2016</a:t>
          </a:r>
        </a:p>
      </dgm:t>
    </dgm:pt>
    <dgm:pt modelId="{38BD6A59-4ECF-4290-96BC-AE9C6FF07CD2}" type="parTrans" cxnId="{C6B62E13-46F5-4AAD-AE6B-A6ED7C3B4B9F}">
      <dgm:prSet/>
      <dgm:spPr/>
      <dgm:t>
        <a:bodyPr/>
        <a:lstStyle/>
        <a:p>
          <a:endParaRPr lang="en-US"/>
        </a:p>
      </dgm:t>
    </dgm:pt>
    <dgm:pt modelId="{DEB75AB9-D205-49C6-AC7A-CE69BCE90CF1}" type="sibTrans" cxnId="{C6B62E13-46F5-4AAD-AE6B-A6ED7C3B4B9F}">
      <dgm:prSet/>
      <dgm:spPr/>
      <dgm:t>
        <a:bodyPr/>
        <a:lstStyle/>
        <a:p>
          <a:endParaRPr lang="en-US"/>
        </a:p>
      </dgm:t>
    </dgm:pt>
    <dgm:pt modelId="{B9C2AF04-4055-46B6-989A-A4FA027D9FB5}">
      <dgm:prSet/>
      <dgm:spPr/>
      <dgm:t>
        <a:bodyPr/>
        <a:lstStyle/>
        <a:p>
          <a:r>
            <a:rPr lang="en-US"/>
            <a:t>Series C &amp; D fund raise 75mn and 50mn</a:t>
          </a:r>
        </a:p>
      </dgm:t>
    </dgm:pt>
    <dgm:pt modelId="{E2AC903A-3461-4E7C-B44E-F39B78D8018E}" type="parTrans" cxnId="{A1CCBEDE-4C52-4DE1-888C-C3240D631D4A}">
      <dgm:prSet/>
      <dgm:spPr/>
      <dgm:t>
        <a:bodyPr/>
        <a:lstStyle/>
        <a:p>
          <a:endParaRPr lang="en-US"/>
        </a:p>
      </dgm:t>
    </dgm:pt>
    <dgm:pt modelId="{D6C2EC46-FD52-4873-A753-8F167405C1AD}" type="sibTrans" cxnId="{A1CCBEDE-4C52-4DE1-888C-C3240D631D4A}">
      <dgm:prSet/>
      <dgm:spPr/>
      <dgm:t>
        <a:bodyPr/>
        <a:lstStyle/>
        <a:p>
          <a:endParaRPr lang="en-US"/>
        </a:p>
      </dgm:t>
    </dgm:pt>
    <dgm:pt modelId="{B2D61D1E-4A64-4183-98CA-8E2B98772134}">
      <dgm:prSet/>
      <dgm:spPr/>
      <dgm:t>
        <a:bodyPr/>
        <a:lstStyle/>
        <a:p>
          <a:pPr>
            <a:defRPr b="1"/>
          </a:pPr>
          <a:r>
            <a:rPr lang="en-US"/>
            <a:t>2017</a:t>
          </a:r>
        </a:p>
      </dgm:t>
    </dgm:pt>
    <dgm:pt modelId="{49C98F13-A240-4E1C-B376-37B14497DE44}" type="parTrans" cxnId="{16CC0E4B-B76D-422E-99DE-8FA4594BA088}">
      <dgm:prSet/>
      <dgm:spPr/>
      <dgm:t>
        <a:bodyPr/>
        <a:lstStyle/>
        <a:p>
          <a:endParaRPr lang="en-US"/>
        </a:p>
      </dgm:t>
    </dgm:pt>
    <dgm:pt modelId="{D9D35DEB-CF72-4862-A011-775AE90B3639}" type="sibTrans" cxnId="{16CC0E4B-B76D-422E-99DE-8FA4594BA088}">
      <dgm:prSet/>
      <dgm:spPr/>
      <dgm:t>
        <a:bodyPr/>
        <a:lstStyle/>
        <a:p>
          <a:endParaRPr lang="en-US"/>
        </a:p>
      </dgm:t>
    </dgm:pt>
    <dgm:pt modelId="{EC16896C-7081-4396-BB7E-1687C9F0A9B9}">
      <dgm:prSet/>
      <dgm:spPr/>
      <dgm:t>
        <a:bodyPr/>
        <a:lstStyle/>
        <a:p>
          <a:r>
            <a:rPr lang="en-US"/>
            <a:t>Series F at a valuation of 600mn USD &amp; SRK as a brand ambassador</a:t>
          </a:r>
        </a:p>
      </dgm:t>
    </dgm:pt>
    <dgm:pt modelId="{B460D20C-0B0F-47CD-8A64-9915CD2ED35B}" type="parTrans" cxnId="{9C31694E-796A-4448-B1DA-EB4208E71E86}">
      <dgm:prSet/>
      <dgm:spPr/>
      <dgm:t>
        <a:bodyPr/>
        <a:lstStyle/>
        <a:p>
          <a:endParaRPr lang="en-US"/>
        </a:p>
      </dgm:t>
    </dgm:pt>
    <dgm:pt modelId="{5D8D5807-A5E9-4C50-B6CE-880FC17744D9}" type="sibTrans" cxnId="{9C31694E-796A-4448-B1DA-EB4208E71E86}">
      <dgm:prSet/>
      <dgm:spPr/>
      <dgm:t>
        <a:bodyPr/>
        <a:lstStyle/>
        <a:p>
          <a:endParaRPr lang="en-US"/>
        </a:p>
      </dgm:t>
    </dgm:pt>
    <dgm:pt modelId="{3EFB2622-C34A-40A8-8417-0F20E80E5AAD}">
      <dgm:prSet/>
      <dgm:spPr/>
      <dgm:t>
        <a:bodyPr/>
        <a:lstStyle/>
        <a:p>
          <a:pPr>
            <a:defRPr b="1"/>
          </a:pPr>
          <a:r>
            <a:rPr lang="en-US"/>
            <a:t>2018</a:t>
          </a:r>
        </a:p>
      </dgm:t>
    </dgm:pt>
    <dgm:pt modelId="{D870E107-26C5-46BC-A9BD-D223AF2A0ECD}" type="parTrans" cxnId="{DD1858EB-1BFC-4E8D-A1AA-9F38109BB9EB}">
      <dgm:prSet/>
      <dgm:spPr/>
      <dgm:t>
        <a:bodyPr/>
        <a:lstStyle/>
        <a:p>
          <a:endParaRPr lang="en-US"/>
        </a:p>
      </dgm:t>
    </dgm:pt>
    <dgm:pt modelId="{A3EB99E6-0410-4FA4-B69D-06462298E29F}" type="sibTrans" cxnId="{DD1858EB-1BFC-4E8D-A1AA-9F38109BB9EB}">
      <dgm:prSet/>
      <dgm:spPr/>
      <dgm:t>
        <a:bodyPr/>
        <a:lstStyle/>
        <a:p>
          <a:endParaRPr lang="en-US"/>
        </a:p>
      </dgm:t>
    </dgm:pt>
    <dgm:pt modelId="{881FC086-6343-4A89-AC16-FF1468EB6405}">
      <dgm:prSet/>
      <dgm:spPr/>
      <dgm:t>
        <a:bodyPr/>
        <a:lstStyle/>
        <a:p>
          <a:r>
            <a:rPr lang="en-US"/>
            <a:t>Becomes a unicorn</a:t>
          </a:r>
        </a:p>
      </dgm:t>
    </dgm:pt>
    <dgm:pt modelId="{065EB724-FC51-460B-86FD-C938C9369378}" type="parTrans" cxnId="{F72DEC33-A117-48D9-A29C-36C4CF1B781B}">
      <dgm:prSet/>
      <dgm:spPr/>
      <dgm:t>
        <a:bodyPr/>
        <a:lstStyle/>
        <a:p>
          <a:endParaRPr lang="en-US"/>
        </a:p>
      </dgm:t>
    </dgm:pt>
    <dgm:pt modelId="{C33987D8-5502-41C1-84C8-BDCCF5E4AF92}" type="sibTrans" cxnId="{F72DEC33-A117-48D9-A29C-36C4CF1B781B}">
      <dgm:prSet/>
      <dgm:spPr/>
      <dgm:t>
        <a:bodyPr/>
        <a:lstStyle/>
        <a:p>
          <a:endParaRPr lang="en-US"/>
        </a:p>
      </dgm:t>
    </dgm:pt>
    <dgm:pt modelId="{561DAB40-70DC-4E20-BB2E-DDD99942F020}">
      <dgm:prSet/>
      <dgm:spPr/>
      <dgm:t>
        <a:bodyPr/>
        <a:lstStyle/>
        <a:p>
          <a:pPr>
            <a:defRPr b="1"/>
          </a:pPr>
          <a:r>
            <a:rPr lang="en-US"/>
            <a:t>2020</a:t>
          </a:r>
        </a:p>
      </dgm:t>
    </dgm:pt>
    <dgm:pt modelId="{F7FD4583-494D-4FA2-A987-B2D1C39B19A8}" type="parTrans" cxnId="{58D75421-B963-48A2-A36E-37D4803E84AA}">
      <dgm:prSet/>
      <dgm:spPr/>
      <dgm:t>
        <a:bodyPr/>
        <a:lstStyle/>
        <a:p>
          <a:endParaRPr lang="en-US"/>
        </a:p>
      </dgm:t>
    </dgm:pt>
    <dgm:pt modelId="{991CB2D2-8168-4761-9161-F089C84026C3}" type="sibTrans" cxnId="{58D75421-B963-48A2-A36E-37D4803E84AA}">
      <dgm:prSet/>
      <dgm:spPr/>
      <dgm:t>
        <a:bodyPr/>
        <a:lstStyle/>
        <a:p>
          <a:endParaRPr lang="en-US"/>
        </a:p>
      </dgm:t>
    </dgm:pt>
    <dgm:pt modelId="{A49583A6-FEB4-45D3-B47A-65400A7CE81E}">
      <dgm:prSet/>
      <dgm:spPr/>
      <dgm:t>
        <a:bodyPr/>
        <a:lstStyle/>
        <a:p>
          <a:r>
            <a:rPr lang="en-US"/>
            <a:t>Raises money through bond becomes largest ed tech 10.5bn USD. Acquires White Jr &amp; Labinapp &amp; Aakash education</a:t>
          </a:r>
        </a:p>
      </dgm:t>
    </dgm:pt>
    <dgm:pt modelId="{0E5DB480-0736-48B6-971D-400389A31225}" type="parTrans" cxnId="{59685854-446F-4DFA-9616-AA9532095D70}">
      <dgm:prSet/>
      <dgm:spPr/>
      <dgm:t>
        <a:bodyPr/>
        <a:lstStyle/>
        <a:p>
          <a:endParaRPr lang="en-US"/>
        </a:p>
      </dgm:t>
    </dgm:pt>
    <dgm:pt modelId="{6E187A54-02D9-4694-B518-B9121C11A556}" type="sibTrans" cxnId="{59685854-446F-4DFA-9616-AA9532095D70}">
      <dgm:prSet/>
      <dgm:spPr/>
      <dgm:t>
        <a:bodyPr/>
        <a:lstStyle/>
        <a:p>
          <a:endParaRPr lang="en-US"/>
        </a:p>
      </dgm:t>
    </dgm:pt>
    <dgm:pt modelId="{67F155AF-9E8A-4FA3-B254-8C729C06B0A0}" type="pres">
      <dgm:prSet presAssocID="{A8B43D36-9EF2-4C79-8F35-109EEF521477}" presName="root" presStyleCnt="0">
        <dgm:presLayoutVars>
          <dgm:chMax/>
          <dgm:chPref/>
          <dgm:animLvl val="lvl"/>
        </dgm:presLayoutVars>
      </dgm:prSet>
      <dgm:spPr/>
    </dgm:pt>
    <dgm:pt modelId="{2E246D68-D5B0-422B-AD43-B75C46C6416A}" type="pres">
      <dgm:prSet presAssocID="{A8B43D36-9EF2-4C79-8F35-109EEF521477}" presName="divider" presStyleLbl="fgAcc1" presStyleIdx="0" presStyleCnt="10"/>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B59CBEAF-7752-4D1B-89F5-08784EC46A3C}" type="pres">
      <dgm:prSet presAssocID="{A8B43D36-9EF2-4C79-8F35-109EEF521477}" presName="nodes" presStyleCnt="0">
        <dgm:presLayoutVars>
          <dgm:chMax/>
          <dgm:chPref/>
          <dgm:animLvl val="lvl"/>
        </dgm:presLayoutVars>
      </dgm:prSet>
      <dgm:spPr/>
    </dgm:pt>
    <dgm:pt modelId="{C4848586-FA0C-48AF-A7ED-97176B176C33}" type="pres">
      <dgm:prSet presAssocID="{68F51C1E-6041-42C4-84F3-F203BE9C6F96}" presName="composite" presStyleCnt="0"/>
      <dgm:spPr/>
    </dgm:pt>
    <dgm:pt modelId="{52886932-A47F-4D56-8559-125CF7DD95DE}" type="pres">
      <dgm:prSet presAssocID="{68F51C1E-6041-42C4-84F3-F203BE9C6F96}" presName="ConnectorPoint" presStyleLbl="lnNode1" presStyleIdx="0" presStyleCnt="9"/>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97BB610-EDED-4059-959C-3065CD8E2D1C}" type="pres">
      <dgm:prSet presAssocID="{68F51C1E-6041-42C4-84F3-F203BE9C6F96}" presName="DropPinPlaceHolder" presStyleCnt="0"/>
      <dgm:spPr/>
    </dgm:pt>
    <dgm:pt modelId="{C7F9F373-C562-43E0-BAAB-1865C771CB75}" type="pres">
      <dgm:prSet presAssocID="{68F51C1E-6041-42C4-84F3-F203BE9C6F96}" presName="DropPin" presStyleLbl="alignNode1" presStyleIdx="0" presStyleCnt="9"/>
      <dgm:spPr/>
    </dgm:pt>
    <dgm:pt modelId="{A61E0E41-C6DD-4328-9F2C-0A56784B590E}" type="pres">
      <dgm:prSet presAssocID="{68F51C1E-6041-42C4-84F3-F203BE9C6F96}"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78F9C802-9F61-4CD5-BA98-DADCC2B2C406}" type="pres">
      <dgm:prSet presAssocID="{68F51C1E-6041-42C4-84F3-F203BE9C6F96}" presName="L2TextContainer" presStyleLbl="revTx" presStyleIdx="0" presStyleCnt="18">
        <dgm:presLayoutVars>
          <dgm:bulletEnabled val="1"/>
        </dgm:presLayoutVars>
      </dgm:prSet>
      <dgm:spPr/>
    </dgm:pt>
    <dgm:pt modelId="{812857B4-1A62-404D-963E-12FDDCCBB668}" type="pres">
      <dgm:prSet presAssocID="{68F51C1E-6041-42C4-84F3-F203BE9C6F96}" presName="L1TextContainer" presStyleLbl="revTx" presStyleIdx="1" presStyleCnt="18">
        <dgm:presLayoutVars>
          <dgm:chMax val="1"/>
          <dgm:chPref val="1"/>
          <dgm:bulletEnabled val="1"/>
        </dgm:presLayoutVars>
      </dgm:prSet>
      <dgm:spPr/>
    </dgm:pt>
    <dgm:pt modelId="{A339F43D-D04C-4B6C-B199-3401E33139C6}" type="pres">
      <dgm:prSet presAssocID="{68F51C1E-6041-42C4-84F3-F203BE9C6F96}" presName="ConnectLine" presStyleLbl="sibTrans1D1" presStyleIdx="0" presStyleCnt="9"/>
      <dgm:spPr>
        <a:noFill/>
        <a:ln w="12700" cap="flat" cmpd="sng" algn="ctr">
          <a:solidFill>
            <a:schemeClr val="accent2">
              <a:hueOff val="0"/>
              <a:satOff val="0"/>
              <a:lumOff val="0"/>
              <a:alphaOff val="0"/>
            </a:schemeClr>
          </a:solidFill>
          <a:prstDash val="dash"/>
          <a:miter lim="800000"/>
        </a:ln>
        <a:effectLst/>
      </dgm:spPr>
    </dgm:pt>
    <dgm:pt modelId="{91EDC2BA-2999-450D-9E4F-5BF45088A9DD}" type="pres">
      <dgm:prSet presAssocID="{68F51C1E-6041-42C4-84F3-F203BE9C6F96}" presName="EmptyPlaceHolder" presStyleCnt="0"/>
      <dgm:spPr/>
    </dgm:pt>
    <dgm:pt modelId="{BC3341EC-031E-43F0-9058-3C5DBE383E61}" type="pres">
      <dgm:prSet presAssocID="{E7F8BA3B-0657-4D3A-8A8A-F2C64B987EB7}" presName="spaceBetweenRectangles" presStyleCnt="0"/>
      <dgm:spPr/>
    </dgm:pt>
    <dgm:pt modelId="{658C85E3-6024-4AD2-A008-D4563BE84D0C}" type="pres">
      <dgm:prSet presAssocID="{FC22065D-DB59-4DD0-9740-A8867639BF8D}" presName="composite" presStyleCnt="0"/>
      <dgm:spPr/>
    </dgm:pt>
    <dgm:pt modelId="{5B1A7F64-0F63-46E8-BE16-B6B4FDDBE5AE}" type="pres">
      <dgm:prSet presAssocID="{FC22065D-DB59-4DD0-9740-A8867639BF8D}" presName="ConnectorPoint" presStyleLbl="lnNode1" presStyleIdx="1" presStyleCnt="9"/>
      <dgm:spPr>
        <a:solidFill>
          <a:schemeClr val="accent2">
            <a:hueOff val="-181920"/>
            <a:satOff val="-10491"/>
            <a:lumOff val="1078"/>
            <a:alphaOff val="0"/>
          </a:schemeClr>
        </a:solidFill>
        <a:ln w="6350" cap="flat" cmpd="sng" algn="ctr">
          <a:solidFill>
            <a:schemeClr val="lt1">
              <a:hueOff val="0"/>
              <a:satOff val="0"/>
              <a:lumOff val="0"/>
              <a:alphaOff val="0"/>
            </a:schemeClr>
          </a:solidFill>
          <a:prstDash val="solid"/>
          <a:miter lim="800000"/>
        </a:ln>
        <a:effectLst/>
      </dgm:spPr>
    </dgm:pt>
    <dgm:pt modelId="{CC069F5D-D989-4736-935C-2E3803924CF2}" type="pres">
      <dgm:prSet presAssocID="{FC22065D-DB59-4DD0-9740-A8867639BF8D}" presName="DropPinPlaceHolder" presStyleCnt="0"/>
      <dgm:spPr/>
    </dgm:pt>
    <dgm:pt modelId="{4A1AB3DB-5F58-40B4-A50B-84DD5DE2583B}" type="pres">
      <dgm:prSet presAssocID="{FC22065D-DB59-4DD0-9740-A8867639BF8D}" presName="DropPin" presStyleLbl="alignNode1" presStyleIdx="1" presStyleCnt="9"/>
      <dgm:spPr/>
    </dgm:pt>
    <dgm:pt modelId="{9BBC6764-EEFB-4687-B296-A2C0A820E7C7}" type="pres">
      <dgm:prSet presAssocID="{FC22065D-DB59-4DD0-9740-A8867639BF8D}"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7D6D80AF-110D-4144-A019-A24E4BB3A0E7}" type="pres">
      <dgm:prSet presAssocID="{FC22065D-DB59-4DD0-9740-A8867639BF8D}" presName="L2TextContainer" presStyleLbl="revTx" presStyleIdx="2" presStyleCnt="18">
        <dgm:presLayoutVars>
          <dgm:bulletEnabled val="1"/>
        </dgm:presLayoutVars>
      </dgm:prSet>
      <dgm:spPr/>
    </dgm:pt>
    <dgm:pt modelId="{6EAD6F6D-E800-43B1-BF4D-0958CFB5D3FD}" type="pres">
      <dgm:prSet presAssocID="{FC22065D-DB59-4DD0-9740-A8867639BF8D}" presName="L1TextContainer" presStyleLbl="revTx" presStyleIdx="3" presStyleCnt="18">
        <dgm:presLayoutVars>
          <dgm:chMax val="1"/>
          <dgm:chPref val="1"/>
          <dgm:bulletEnabled val="1"/>
        </dgm:presLayoutVars>
      </dgm:prSet>
      <dgm:spPr/>
    </dgm:pt>
    <dgm:pt modelId="{C7B00E22-852B-4F4E-A393-F9440E90A69C}" type="pres">
      <dgm:prSet presAssocID="{FC22065D-DB59-4DD0-9740-A8867639BF8D}" presName="ConnectLine" presStyleLbl="sibTrans1D1" presStyleIdx="1" presStyleCnt="9"/>
      <dgm:spPr>
        <a:noFill/>
        <a:ln w="12700" cap="flat" cmpd="sng" algn="ctr">
          <a:solidFill>
            <a:schemeClr val="accent2">
              <a:hueOff val="-181920"/>
              <a:satOff val="-10491"/>
              <a:lumOff val="1078"/>
              <a:alphaOff val="0"/>
            </a:schemeClr>
          </a:solidFill>
          <a:prstDash val="dash"/>
          <a:miter lim="800000"/>
        </a:ln>
        <a:effectLst/>
      </dgm:spPr>
    </dgm:pt>
    <dgm:pt modelId="{A7AD87E6-D3AF-4C66-9BE3-3904C86E7C30}" type="pres">
      <dgm:prSet presAssocID="{FC22065D-DB59-4DD0-9740-A8867639BF8D}" presName="EmptyPlaceHolder" presStyleCnt="0"/>
      <dgm:spPr/>
    </dgm:pt>
    <dgm:pt modelId="{5AB7CF1B-C68E-40E8-8515-29C80DA7F223}" type="pres">
      <dgm:prSet presAssocID="{8FDDB3F5-9C10-4C38-99C7-22CF6F182F57}" presName="spaceBetweenRectangles" presStyleCnt="0"/>
      <dgm:spPr/>
    </dgm:pt>
    <dgm:pt modelId="{2EAB5026-C218-4E6F-BA4D-78908912733E}" type="pres">
      <dgm:prSet presAssocID="{10956FE4-87D1-4B75-A503-685272907BFF}" presName="composite" presStyleCnt="0"/>
      <dgm:spPr/>
    </dgm:pt>
    <dgm:pt modelId="{D43D94D8-1A1B-4974-8AB4-64456DF61203}" type="pres">
      <dgm:prSet presAssocID="{10956FE4-87D1-4B75-A503-685272907BFF}" presName="ConnectorPoint" presStyleLbl="lnNode1" presStyleIdx="2" presStyleCnt="9"/>
      <dgm:spPr>
        <a:solidFill>
          <a:schemeClr val="accent2">
            <a:hueOff val="-363841"/>
            <a:satOff val="-20982"/>
            <a:lumOff val="2157"/>
            <a:alphaOff val="0"/>
          </a:schemeClr>
        </a:solidFill>
        <a:ln w="6350" cap="flat" cmpd="sng" algn="ctr">
          <a:solidFill>
            <a:schemeClr val="lt1">
              <a:hueOff val="0"/>
              <a:satOff val="0"/>
              <a:lumOff val="0"/>
              <a:alphaOff val="0"/>
            </a:schemeClr>
          </a:solidFill>
          <a:prstDash val="solid"/>
          <a:miter lim="800000"/>
        </a:ln>
        <a:effectLst/>
      </dgm:spPr>
    </dgm:pt>
    <dgm:pt modelId="{9E952188-429C-4B30-9EE0-68748EF317D9}" type="pres">
      <dgm:prSet presAssocID="{10956FE4-87D1-4B75-A503-685272907BFF}" presName="DropPinPlaceHolder" presStyleCnt="0"/>
      <dgm:spPr/>
    </dgm:pt>
    <dgm:pt modelId="{33D730B2-2593-4B9E-AC21-7AB97A79C374}" type="pres">
      <dgm:prSet presAssocID="{10956FE4-87D1-4B75-A503-685272907BFF}" presName="DropPin" presStyleLbl="alignNode1" presStyleIdx="2" presStyleCnt="9"/>
      <dgm:spPr/>
    </dgm:pt>
    <dgm:pt modelId="{0FC06FD3-A09A-47E2-9418-2D14C86A029C}" type="pres">
      <dgm:prSet presAssocID="{10956FE4-87D1-4B75-A503-685272907BFF}"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2C141CDB-DD0E-4E94-82C1-852A8E6A9AA2}" type="pres">
      <dgm:prSet presAssocID="{10956FE4-87D1-4B75-A503-685272907BFF}" presName="L2TextContainer" presStyleLbl="revTx" presStyleIdx="4" presStyleCnt="18">
        <dgm:presLayoutVars>
          <dgm:bulletEnabled val="1"/>
        </dgm:presLayoutVars>
      </dgm:prSet>
      <dgm:spPr/>
    </dgm:pt>
    <dgm:pt modelId="{467A2A02-1D43-4386-A2F5-CA1F20D4BC30}" type="pres">
      <dgm:prSet presAssocID="{10956FE4-87D1-4B75-A503-685272907BFF}" presName="L1TextContainer" presStyleLbl="revTx" presStyleIdx="5" presStyleCnt="18">
        <dgm:presLayoutVars>
          <dgm:chMax val="1"/>
          <dgm:chPref val="1"/>
          <dgm:bulletEnabled val="1"/>
        </dgm:presLayoutVars>
      </dgm:prSet>
      <dgm:spPr/>
    </dgm:pt>
    <dgm:pt modelId="{ABEF9B2D-0EFE-4D92-B8D0-14E21BDE9E62}" type="pres">
      <dgm:prSet presAssocID="{10956FE4-87D1-4B75-A503-685272907BFF}" presName="ConnectLine" presStyleLbl="sibTrans1D1" presStyleIdx="2" presStyleCnt="9"/>
      <dgm:spPr>
        <a:noFill/>
        <a:ln w="12700" cap="flat" cmpd="sng" algn="ctr">
          <a:solidFill>
            <a:schemeClr val="accent2">
              <a:hueOff val="-363841"/>
              <a:satOff val="-20982"/>
              <a:lumOff val="2157"/>
              <a:alphaOff val="0"/>
            </a:schemeClr>
          </a:solidFill>
          <a:prstDash val="dash"/>
          <a:miter lim="800000"/>
        </a:ln>
        <a:effectLst/>
      </dgm:spPr>
    </dgm:pt>
    <dgm:pt modelId="{38752876-632F-4A02-933D-D16962D5CF0D}" type="pres">
      <dgm:prSet presAssocID="{10956FE4-87D1-4B75-A503-685272907BFF}" presName="EmptyPlaceHolder" presStyleCnt="0"/>
      <dgm:spPr/>
    </dgm:pt>
    <dgm:pt modelId="{CFC21A32-2B10-4616-9602-DB82541AFA53}" type="pres">
      <dgm:prSet presAssocID="{72F63C4D-9886-4A1E-AE80-44E8A310B9B3}" presName="spaceBetweenRectangles" presStyleCnt="0"/>
      <dgm:spPr/>
    </dgm:pt>
    <dgm:pt modelId="{0F3A711E-9AFA-4B23-9BB1-6D2B4BA89B8C}" type="pres">
      <dgm:prSet presAssocID="{6F4F195B-54DE-491B-A17B-913A946D32D3}" presName="composite" presStyleCnt="0"/>
      <dgm:spPr/>
    </dgm:pt>
    <dgm:pt modelId="{E3CD10F4-7E73-49C1-8DD2-DA7F0663A218}" type="pres">
      <dgm:prSet presAssocID="{6F4F195B-54DE-491B-A17B-913A946D32D3}" presName="ConnectorPoint" presStyleLbl="lnNode1" presStyleIdx="3" presStyleCnt="9"/>
      <dgm:spPr>
        <a:solidFill>
          <a:schemeClr val="accent2">
            <a:hueOff val="-545761"/>
            <a:satOff val="-31473"/>
            <a:lumOff val="3235"/>
            <a:alphaOff val="0"/>
          </a:schemeClr>
        </a:solidFill>
        <a:ln w="6350" cap="flat" cmpd="sng" algn="ctr">
          <a:solidFill>
            <a:schemeClr val="lt1">
              <a:hueOff val="0"/>
              <a:satOff val="0"/>
              <a:lumOff val="0"/>
              <a:alphaOff val="0"/>
            </a:schemeClr>
          </a:solidFill>
          <a:prstDash val="solid"/>
          <a:miter lim="800000"/>
        </a:ln>
        <a:effectLst/>
      </dgm:spPr>
    </dgm:pt>
    <dgm:pt modelId="{CB86803D-C610-43F4-BB12-425C40CDA1EE}" type="pres">
      <dgm:prSet presAssocID="{6F4F195B-54DE-491B-A17B-913A946D32D3}" presName="DropPinPlaceHolder" presStyleCnt="0"/>
      <dgm:spPr/>
    </dgm:pt>
    <dgm:pt modelId="{EB50D11B-D2B0-4610-9594-D9A79D8F1343}" type="pres">
      <dgm:prSet presAssocID="{6F4F195B-54DE-491B-A17B-913A946D32D3}" presName="DropPin" presStyleLbl="alignNode1" presStyleIdx="3" presStyleCnt="9"/>
      <dgm:spPr/>
    </dgm:pt>
    <dgm:pt modelId="{0ECEA273-D1B2-4DC2-881F-2E6D3973DA94}" type="pres">
      <dgm:prSet presAssocID="{6F4F195B-54DE-491B-A17B-913A946D32D3}"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AF0EA036-FBB0-4DF4-AA20-CF0F92FD6548}" type="pres">
      <dgm:prSet presAssocID="{6F4F195B-54DE-491B-A17B-913A946D32D3}" presName="L2TextContainer" presStyleLbl="revTx" presStyleIdx="6" presStyleCnt="18">
        <dgm:presLayoutVars>
          <dgm:bulletEnabled val="1"/>
        </dgm:presLayoutVars>
      </dgm:prSet>
      <dgm:spPr/>
    </dgm:pt>
    <dgm:pt modelId="{4D687D56-8FB9-4CD6-8998-3990C0A76C59}" type="pres">
      <dgm:prSet presAssocID="{6F4F195B-54DE-491B-A17B-913A946D32D3}" presName="L1TextContainer" presStyleLbl="revTx" presStyleIdx="7" presStyleCnt="18">
        <dgm:presLayoutVars>
          <dgm:chMax val="1"/>
          <dgm:chPref val="1"/>
          <dgm:bulletEnabled val="1"/>
        </dgm:presLayoutVars>
      </dgm:prSet>
      <dgm:spPr/>
    </dgm:pt>
    <dgm:pt modelId="{E4A72C98-5791-45B9-BEFC-F98C55025B4E}" type="pres">
      <dgm:prSet presAssocID="{6F4F195B-54DE-491B-A17B-913A946D32D3}" presName="ConnectLine" presStyleLbl="sibTrans1D1" presStyleIdx="3" presStyleCnt="9"/>
      <dgm:spPr>
        <a:noFill/>
        <a:ln w="12700" cap="flat" cmpd="sng" algn="ctr">
          <a:solidFill>
            <a:schemeClr val="accent2">
              <a:hueOff val="-545761"/>
              <a:satOff val="-31473"/>
              <a:lumOff val="3235"/>
              <a:alphaOff val="0"/>
            </a:schemeClr>
          </a:solidFill>
          <a:prstDash val="dash"/>
          <a:miter lim="800000"/>
        </a:ln>
        <a:effectLst/>
      </dgm:spPr>
    </dgm:pt>
    <dgm:pt modelId="{5F9F5BFE-4266-41D0-A8A2-9155FE80C20E}" type="pres">
      <dgm:prSet presAssocID="{6F4F195B-54DE-491B-A17B-913A946D32D3}" presName="EmptyPlaceHolder" presStyleCnt="0"/>
      <dgm:spPr/>
    </dgm:pt>
    <dgm:pt modelId="{69F198FD-70F5-4319-B2FD-07B52800CC4F}" type="pres">
      <dgm:prSet presAssocID="{FB3B0DF4-4BD2-4285-A685-CA187BE6CB65}" presName="spaceBetweenRectangles" presStyleCnt="0"/>
      <dgm:spPr/>
    </dgm:pt>
    <dgm:pt modelId="{07CC135C-6EDB-4E28-8C84-3D153518EA0D}" type="pres">
      <dgm:prSet presAssocID="{F44A21B5-CF29-4933-B83F-532D3868BABA}" presName="composite" presStyleCnt="0"/>
      <dgm:spPr/>
    </dgm:pt>
    <dgm:pt modelId="{944F7DE5-6D41-4BB9-B654-8EEADCFFEF79}" type="pres">
      <dgm:prSet presAssocID="{F44A21B5-CF29-4933-B83F-532D3868BABA}" presName="ConnectorPoint" presStyleLbl="lnNode1" presStyleIdx="4" presStyleCnt="9"/>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E4BFDCF1-2C20-46F7-A90B-F83D00D23AA0}" type="pres">
      <dgm:prSet presAssocID="{F44A21B5-CF29-4933-B83F-532D3868BABA}" presName="DropPinPlaceHolder" presStyleCnt="0"/>
      <dgm:spPr/>
    </dgm:pt>
    <dgm:pt modelId="{4A466B94-48DD-473C-89BF-A392BD3545CD}" type="pres">
      <dgm:prSet presAssocID="{F44A21B5-CF29-4933-B83F-532D3868BABA}" presName="DropPin" presStyleLbl="alignNode1" presStyleIdx="4" presStyleCnt="9"/>
      <dgm:spPr/>
    </dgm:pt>
    <dgm:pt modelId="{4BE09078-7D40-4DA3-AFAD-F236D1445B2F}" type="pres">
      <dgm:prSet presAssocID="{F44A21B5-CF29-4933-B83F-532D3868BABA}"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0E92285B-9164-4CAB-AAD1-1E65F32A368C}" type="pres">
      <dgm:prSet presAssocID="{F44A21B5-CF29-4933-B83F-532D3868BABA}" presName="L2TextContainer" presStyleLbl="revTx" presStyleIdx="8" presStyleCnt="18">
        <dgm:presLayoutVars>
          <dgm:bulletEnabled val="1"/>
        </dgm:presLayoutVars>
      </dgm:prSet>
      <dgm:spPr/>
    </dgm:pt>
    <dgm:pt modelId="{7A662AAD-A2C4-47F8-B3A0-C46CB0C18FF4}" type="pres">
      <dgm:prSet presAssocID="{F44A21B5-CF29-4933-B83F-532D3868BABA}" presName="L1TextContainer" presStyleLbl="revTx" presStyleIdx="9" presStyleCnt="18">
        <dgm:presLayoutVars>
          <dgm:chMax val="1"/>
          <dgm:chPref val="1"/>
          <dgm:bulletEnabled val="1"/>
        </dgm:presLayoutVars>
      </dgm:prSet>
      <dgm:spPr/>
    </dgm:pt>
    <dgm:pt modelId="{85AB6467-55BA-4080-8C51-1BF86AF7A340}" type="pres">
      <dgm:prSet presAssocID="{F44A21B5-CF29-4933-B83F-532D3868BABA}" presName="ConnectLine" presStyleLbl="sibTrans1D1" presStyleIdx="4" presStyleCnt="9"/>
      <dgm:spPr>
        <a:noFill/>
        <a:ln w="12700" cap="flat" cmpd="sng" algn="ctr">
          <a:solidFill>
            <a:schemeClr val="accent2">
              <a:hueOff val="-727682"/>
              <a:satOff val="-41964"/>
              <a:lumOff val="4314"/>
              <a:alphaOff val="0"/>
            </a:schemeClr>
          </a:solidFill>
          <a:prstDash val="dash"/>
          <a:miter lim="800000"/>
        </a:ln>
        <a:effectLst/>
      </dgm:spPr>
    </dgm:pt>
    <dgm:pt modelId="{12C7CDB6-2311-4585-A66C-6215B4707814}" type="pres">
      <dgm:prSet presAssocID="{F44A21B5-CF29-4933-B83F-532D3868BABA}" presName="EmptyPlaceHolder" presStyleCnt="0"/>
      <dgm:spPr/>
    </dgm:pt>
    <dgm:pt modelId="{A6CBF383-0221-4F08-AE94-232156EBEFE8}" type="pres">
      <dgm:prSet presAssocID="{DE1D7776-000E-4E6E-BC02-FFB5E0CDB654}" presName="spaceBetweenRectangles" presStyleCnt="0"/>
      <dgm:spPr/>
    </dgm:pt>
    <dgm:pt modelId="{0CD1A0A1-AE4D-4728-BECA-3FA25929FACE}" type="pres">
      <dgm:prSet presAssocID="{013FF2A7-2472-4C16-8A62-B098A3BA15A0}" presName="composite" presStyleCnt="0"/>
      <dgm:spPr/>
    </dgm:pt>
    <dgm:pt modelId="{5EA430D0-C228-45AF-973A-205CDD627D6C}" type="pres">
      <dgm:prSet presAssocID="{013FF2A7-2472-4C16-8A62-B098A3BA15A0}" presName="ConnectorPoint" presStyleLbl="lnNode1" presStyleIdx="5" presStyleCnt="9"/>
      <dgm:spPr>
        <a:solidFill>
          <a:schemeClr val="accent2">
            <a:hueOff val="-909602"/>
            <a:satOff val="-52455"/>
            <a:lumOff val="5392"/>
            <a:alphaOff val="0"/>
          </a:schemeClr>
        </a:solidFill>
        <a:ln w="6350" cap="flat" cmpd="sng" algn="ctr">
          <a:solidFill>
            <a:schemeClr val="lt1">
              <a:hueOff val="0"/>
              <a:satOff val="0"/>
              <a:lumOff val="0"/>
              <a:alphaOff val="0"/>
            </a:schemeClr>
          </a:solidFill>
          <a:prstDash val="solid"/>
          <a:miter lim="800000"/>
        </a:ln>
        <a:effectLst/>
      </dgm:spPr>
    </dgm:pt>
    <dgm:pt modelId="{7814EA39-55A3-4341-BC79-502360C4A81A}" type="pres">
      <dgm:prSet presAssocID="{013FF2A7-2472-4C16-8A62-B098A3BA15A0}" presName="DropPinPlaceHolder" presStyleCnt="0"/>
      <dgm:spPr/>
    </dgm:pt>
    <dgm:pt modelId="{6CB834CB-405E-493A-B371-25929F19E447}" type="pres">
      <dgm:prSet presAssocID="{013FF2A7-2472-4C16-8A62-B098A3BA15A0}" presName="DropPin" presStyleLbl="alignNode1" presStyleIdx="5" presStyleCnt="9"/>
      <dgm:spPr/>
    </dgm:pt>
    <dgm:pt modelId="{53CB4721-52C9-42A6-BE57-3B9725090B5B}" type="pres">
      <dgm:prSet presAssocID="{013FF2A7-2472-4C16-8A62-B098A3BA15A0}"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817080D5-B4DE-4C2D-8D53-777241F5234F}" type="pres">
      <dgm:prSet presAssocID="{013FF2A7-2472-4C16-8A62-B098A3BA15A0}" presName="L2TextContainer" presStyleLbl="revTx" presStyleIdx="10" presStyleCnt="18">
        <dgm:presLayoutVars>
          <dgm:bulletEnabled val="1"/>
        </dgm:presLayoutVars>
      </dgm:prSet>
      <dgm:spPr/>
    </dgm:pt>
    <dgm:pt modelId="{87BB1504-8CC4-4AD8-8586-7E924D68C7F0}" type="pres">
      <dgm:prSet presAssocID="{013FF2A7-2472-4C16-8A62-B098A3BA15A0}" presName="L1TextContainer" presStyleLbl="revTx" presStyleIdx="11" presStyleCnt="18">
        <dgm:presLayoutVars>
          <dgm:chMax val="1"/>
          <dgm:chPref val="1"/>
          <dgm:bulletEnabled val="1"/>
        </dgm:presLayoutVars>
      </dgm:prSet>
      <dgm:spPr/>
    </dgm:pt>
    <dgm:pt modelId="{DD76341B-9647-4AB2-B230-E1A2BE7633FB}" type="pres">
      <dgm:prSet presAssocID="{013FF2A7-2472-4C16-8A62-B098A3BA15A0}" presName="ConnectLine" presStyleLbl="sibTrans1D1" presStyleIdx="5" presStyleCnt="9"/>
      <dgm:spPr>
        <a:noFill/>
        <a:ln w="12700" cap="flat" cmpd="sng" algn="ctr">
          <a:solidFill>
            <a:schemeClr val="accent2">
              <a:hueOff val="-909602"/>
              <a:satOff val="-52455"/>
              <a:lumOff val="5392"/>
              <a:alphaOff val="0"/>
            </a:schemeClr>
          </a:solidFill>
          <a:prstDash val="dash"/>
          <a:miter lim="800000"/>
        </a:ln>
        <a:effectLst/>
      </dgm:spPr>
    </dgm:pt>
    <dgm:pt modelId="{E536D4E4-5C5D-4F38-9EE8-ABD8E4C4EB8E}" type="pres">
      <dgm:prSet presAssocID="{013FF2A7-2472-4C16-8A62-B098A3BA15A0}" presName="EmptyPlaceHolder" presStyleCnt="0"/>
      <dgm:spPr/>
    </dgm:pt>
    <dgm:pt modelId="{B72D8B8D-D789-49DF-B4EC-1470D21ADD10}" type="pres">
      <dgm:prSet presAssocID="{DEB75AB9-D205-49C6-AC7A-CE69BCE90CF1}" presName="spaceBetweenRectangles" presStyleCnt="0"/>
      <dgm:spPr/>
    </dgm:pt>
    <dgm:pt modelId="{E12DD9F8-0178-4D07-9A15-B0158FF5EE28}" type="pres">
      <dgm:prSet presAssocID="{B2D61D1E-4A64-4183-98CA-8E2B98772134}" presName="composite" presStyleCnt="0"/>
      <dgm:spPr/>
    </dgm:pt>
    <dgm:pt modelId="{EE9B605A-11C1-40E0-825D-F9BB50DB7997}" type="pres">
      <dgm:prSet presAssocID="{B2D61D1E-4A64-4183-98CA-8E2B98772134}" presName="ConnectorPoint" presStyleLbl="lnNode1" presStyleIdx="6" presStyleCnt="9"/>
      <dgm:spPr>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gm:spPr>
    </dgm:pt>
    <dgm:pt modelId="{A966B79C-1203-4E7F-A250-48B0B32BD2A9}" type="pres">
      <dgm:prSet presAssocID="{B2D61D1E-4A64-4183-98CA-8E2B98772134}" presName="DropPinPlaceHolder" presStyleCnt="0"/>
      <dgm:spPr/>
    </dgm:pt>
    <dgm:pt modelId="{9B0EAD15-D21A-4BB3-94DD-6F99FA521696}" type="pres">
      <dgm:prSet presAssocID="{B2D61D1E-4A64-4183-98CA-8E2B98772134}" presName="DropPin" presStyleLbl="alignNode1" presStyleIdx="6" presStyleCnt="9"/>
      <dgm:spPr/>
    </dgm:pt>
    <dgm:pt modelId="{FFC6D253-B080-461F-AD0F-BF44948555F6}" type="pres">
      <dgm:prSet presAssocID="{B2D61D1E-4A64-4183-98CA-8E2B98772134}"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893340C0-8495-4BA3-A01A-F03EE4ACCFFA}" type="pres">
      <dgm:prSet presAssocID="{B2D61D1E-4A64-4183-98CA-8E2B98772134}" presName="L2TextContainer" presStyleLbl="revTx" presStyleIdx="12" presStyleCnt="18">
        <dgm:presLayoutVars>
          <dgm:bulletEnabled val="1"/>
        </dgm:presLayoutVars>
      </dgm:prSet>
      <dgm:spPr/>
    </dgm:pt>
    <dgm:pt modelId="{202F396F-4C05-49CF-8483-2CDAFE675767}" type="pres">
      <dgm:prSet presAssocID="{B2D61D1E-4A64-4183-98CA-8E2B98772134}" presName="L1TextContainer" presStyleLbl="revTx" presStyleIdx="13" presStyleCnt="18">
        <dgm:presLayoutVars>
          <dgm:chMax val="1"/>
          <dgm:chPref val="1"/>
          <dgm:bulletEnabled val="1"/>
        </dgm:presLayoutVars>
      </dgm:prSet>
      <dgm:spPr/>
    </dgm:pt>
    <dgm:pt modelId="{5E8510B3-621D-4A1B-845C-C8CCAEBEEF21}" type="pres">
      <dgm:prSet presAssocID="{B2D61D1E-4A64-4183-98CA-8E2B98772134}" presName="ConnectLine" presStyleLbl="sibTrans1D1" presStyleIdx="6" presStyleCnt="9"/>
      <dgm:spPr>
        <a:noFill/>
        <a:ln w="12700" cap="flat" cmpd="sng" algn="ctr">
          <a:solidFill>
            <a:schemeClr val="accent2">
              <a:hueOff val="-1091522"/>
              <a:satOff val="-62946"/>
              <a:lumOff val="6471"/>
              <a:alphaOff val="0"/>
            </a:schemeClr>
          </a:solidFill>
          <a:prstDash val="dash"/>
          <a:miter lim="800000"/>
        </a:ln>
        <a:effectLst/>
      </dgm:spPr>
    </dgm:pt>
    <dgm:pt modelId="{321EE2F9-6B9D-4DBC-A24B-BA834D6B920D}" type="pres">
      <dgm:prSet presAssocID="{B2D61D1E-4A64-4183-98CA-8E2B98772134}" presName="EmptyPlaceHolder" presStyleCnt="0"/>
      <dgm:spPr/>
    </dgm:pt>
    <dgm:pt modelId="{A8C7C6EB-0D68-4810-AB96-646E1F41AE4D}" type="pres">
      <dgm:prSet presAssocID="{D9D35DEB-CF72-4862-A011-775AE90B3639}" presName="spaceBetweenRectangles" presStyleCnt="0"/>
      <dgm:spPr/>
    </dgm:pt>
    <dgm:pt modelId="{2C9E294C-AEC1-498C-9F4F-7861E4DACE51}" type="pres">
      <dgm:prSet presAssocID="{3EFB2622-C34A-40A8-8417-0F20E80E5AAD}" presName="composite" presStyleCnt="0"/>
      <dgm:spPr/>
    </dgm:pt>
    <dgm:pt modelId="{496BDF81-8021-4BFC-A00C-7FE1E1C77118}" type="pres">
      <dgm:prSet presAssocID="{3EFB2622-C34A-40A8-8417-0F20E80E5AAD}" presName="ConnectorPoint" presStyleLbl="lnNode1" presStyleIdx="7" presStyleCnt="9"/>
      <dgm:spPr>
        <a:solidFill>
          <a:schemeClr val="accent2">
            <a:hueOff val="-1273443"/>
            <a:satOff val="-73437"/>
            <a:lumOff val="7549"/>
            <a:alphaOff val="0"/>
          </a:schemeClr>
        </a:solidFill>
        <a:ln w="6350" cap="flat" cmpd="sng" algn="ctr">
          <a:solidFill>
            <a:schemeClr val="lt1">
              <a:hueOff val="0"/>
              <a:satOff val="0"/>
              <a:lumOff val="0"/>
              <a:alphaOff val="0"/>
            </a:schemeClr>
          </a:solidFill>
          <a:prstDash val="solid"/>
          <a:miter lim="800000"/>
        </a:ln>
        <a:effectLst/>
      </dgm:spPr>
    </dgm:pt>
    <dgm:pt modelId="{84653B65-07B5-4E2B-821E-255B1BF9410A}" type="pres">
      <dgm:prSet presAssocID="{3EFB2622-C34A-40A8-8417-0F20E80E5AAD}" presName="DropPinPlaceHolder" presStyleCnt="0"/>
      <dgm:spPr/>
    </dgm:pt>
    <dgm:pt modelId="{002C8F18-5867-468A-B60E-42E4603544D4}" type="pres">
      <dgm:prSet presAssocID="{3EFB2622-C34A-40A8-8417-0F20E80E5AAD}" presName="DropPin" presStyleLbl="alignNode1" presStyleIdx="7" presStyleCnt="9"/>
      <dgm:spPr/>
    </dgm:pt>
    <dgm:pt modelId="{B7F70155-4E06-4C11-B9B9-83ABD480C827}" type="pres">
      <dgm:prSet presAssocID="{3EFB2622-C34A-40A8-8417-0F20E80E5AAD}"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A4C4E9D6-7F7B-4251-8DCF-CFBB81DD0161}" type="pres">
      <dgm:prSet presAssocID="{3EFB2622-C34A-40A8-8417-0F20E80E5AAD}" presName="L2TextContainer" presStyleLbl="revTx" presStyleIdx="14" presStyleCnt="18">
        <dgm:presLayoutVars>
          <dgm:bulletEnabled val="1"/>
        </dgm:presLayoutVars>
      </dgm:prSet>
      <dgm:spPr/>
    </dgm:pt>
    <dgm:pt modelId="{E485D0FD-428F-4BF9-9729-412F4E43EA13}" type="pres">
      <dgm:prSet presAssocID="{3EFB2622-C34A-40A8-8417-0F20E80E5AAD}" presName="L1TextContainer" presStyleLbl="revTx" presStyleIdx="15" presStyleCnt="18">
        <dgm:presLayoutVars>
          <dgm:chMax val="1"/>
          <dgm:chPref val="1"/>
          <dgm:bulletEnabled val="1"/>
        </dgm:presLayoutVars>
      </dgm:prSet>
      <dgm:spPr/>
    </dgm:pt>
    <dgm:pt modelId="{821C60DF-7FB4-42AF-88CA-1CB73C04813A}" type="pres">
      <dgm:prSet presAssocID="{3EFB2622-C34A-40A8-8417-0F20E80E5AAD}" presName="ConnectLine" presStyleLbl="sibTrans1D1" presStyleIdx="7" presStyleCnt="9"/>
      <dgm:spPr>
        <a:noFill/>
        <a:ln w="12700" cap="flat" cmpd="sng" algn="ctr">
          <a:solidFill>
            <a:schemeClr val="accent2">
              <a:hueOff val="-1273443"/>
              <a:satOff val="-73437"/>
              <a:lumOff val="7549"/>
              <a:alphaOff val="0"/>
            </a:schemeClr>
          </a:solidFill>
          <a:prstDash val="dash"/>
          <a:miter lim="800000"/>
        </a:ln>
        <a:effectLst/>
      </dgm:spPr>
    </dgm:pt>
    <dgm:pt modelId="{3A307C84-C9E7-487D-842C-44CCCAB44F7A}" type="pres">
      <dgm:prSet presAssocID="{3EFB2622-C34A-40A8-8417-0F20E80E5AAD}" presName="EmptyPlaceHolder" presStyleCnt="0"/>
      <dgm:spPr/>
    </dgm:pt>
    <dgm:pt modelId="{A9B9E679-3E5B-4D12-A3B7-2A5A5FE25DB8}" type="pres">
      <dgm:prSet presAssocID="{A3EB99E6-0410-4FA4-B69D-06462298E29F}" presName="spaceBetweenRectangles" presStyleCnt="0"/>
      <dgm:spPr/>
    </dgm:pt>
    <dgm:pt modelId="{96380214-67DD-452C-B74B-128C7646480C}" type="pres">
      <dgm:prSet presAssocID="{561DAB40-70DC-4E20-BB2E-DDD99942F020}" presName="composite" presStyleCnt="0"/>
      <dgm:spPr/>
    </dgm:pt>
    <dgm:pt modelId="{A23FA656-ADF9-47C3-A180-D313837CC263}" type="pres">
      <dgm:prSet presAssocID="{561DAB40-70DC-4E20-BB2E-DDD99942F020}" presName="ConnectorPoint" presStyleLbl="lnNode1" presStyleIdx="8" presStyleCnt="9"/>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47C13B2D-0138-498A-B07E-D26FFF3DE6CE}" type="pres">
      <dgm:prSet presAssocID="{561DAB40-70DC-4E20-BB2E-DDD99942F020}" presName="DropPinPlaceHolder" presStyleCnt="0"/>
      <dgm:spPr/>
    </dgm:pt>
    <dgm:pt modelId="{24921988-2904-4D5E-AAB8-8AE9FA7CF13B}" type="pres">
      <dgm:prSet presAssocID="{561DAB40-70DC-4E20-BB2E-DDD99942F020}" presName="DropPin" presStyleLbl="alignNode1" presStyleIdx="8" presStyleCnt="9"/>
      <dgm:spPr/>
    </dgm:pt>
    <dgm:pt modelId="{6CF0045B-2018-4186-8CB8-4509FE9E0212}" type="pres">
      <dgm:prSet presAssocID="{561DAB40-70DC-4E20-BB2E-DDD99942F020}"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FA511B47-72A5-42DE-93B8-91043EE3F6C1}" type="pres">
      <dgm:prSet presAssocID="{561DAB40-70DC-4E20-BB2E-DDD99942F020}" presName="L2TextContainer" presStyleLbl="revTx" presStyleIdx="16" presStyleCnt="18">
        <dgm:presLayoutVars>
          <dgm:bulletEnabled val="1"/>
        </dgm:presLayoutVars>
      </dgm:prSet>
      <dgm:spPr/>
    </dgm:pt>
    <dgm:pt modelId="{ACDE239F-FEC2-4598-A1ED-5CD7981DF711}" type="pres">
      <dgm:prSet presAssocID="{561DAB40-70DC-4E20-BB2E-DDD99942F020}" presName="L1TextContainer" presStyleLbl="revTx" presStyleIdx="17" presStyleCnt="18">
        <dgm:presLayoutVars>
          <dgm:chMax val="1"/>
          <dgm:chPref val="1"/>
          <dgm:bulletEnabled val="1"/>
        </dgm:presLayoutVars>
      </dgm:prSet>
      <dgm:spPr/>
    </dgm:pt>
    <dgm:pt modelId="{AF1994A6-963E-41E1-9BF7-87D5F35A9239}" type="pres">
      <dgm:prSet presAssocID="{561DAB40-70DC-4E20-BB2E-DDD99942F020}" presName="ConnectLine" presStyleLbl="sibTrans1D1" presStyleIdx="8" presStyleCnt="9"/>
      <dgm:spPr>
        <a:noFill/>
        <a:ln w="12700" cap="flat" cmpd="sng" algn="ctr">
          <a:solidFill>
            <a:schemeClr val="accent2">
              <a:hueOff val="-1455363"/>
              <a:satOff val="-83928"/>
              <a:lumOff val="8628"/>
              <a:alphaOff val="0"/>
            </a:schemeClr>
          </a:solidFill>
          <a:prstDash val="dash"/>
          <a:miter lim="800000"/>
        </a:ln>
        <a:effectLst/>
      </dgm:spPr>
    </dgm:pt>
    <dgm:pt modelId="{CA0872EF-BABE-4D52-8B05-C592696910F2}" type="pres">
      <dgm:prSet presAssocID="{561DAB40-70DC-4E20-BB2E-DDD99942F020}" presName="EmptyPlaceHolder" presStyleCnt="0"/>
      <dgm:spPr/>
    </dgm:pt>
  </dgm:ptLst>
  <dgm:cxnLst>
    <dgm:cxn modelId="{DEE68505-0693-4055-9482-AEC5855682A8}" type="presOf" srcId="{A8B43D36-9EF2-4C79-8F35-109EEF521477}" destId="{67F155AF-9E8A-4FA3-B254-8C729C06B0A0}" srcOrd="0" destOrd="0" presId="urn:microsoft.com/office/officeart/2017/3/layout/DropPinTimeline"/>
    <dgm:cxn modelId="{F2644E0B-8CBB-4212-9CFD-44F5F346B90E}" type="presOf" srcId="{881FC086-6343-4A89-AC16-FF1468EB6405}" destId="{A4C4E9D6-7F7B-4251-8DCF-CFBB81DD0161}" srcOrd="0" destOrd="0" presId="urn:microsoft.com/office/officeart/2017/3/layout/DropPinTimeline"/>
    <dgm:cxn modelId="{B6EF4B0F-0C94-4035-BAB0-20C64E78E2CF}" type="presOf" srcId="{EC16896C-7081-4396-BB7E-1687C9F0A9B9}" destId="{893340C0-8495-4BA3-A01A-F03EE4ACCFFA}" srcOrd="0" destOrd="0" presId="urn:microsoft.com/office/officeart/2017/3/layout/DropPinTimeline"/>
    <dgm:cxn modelId="{C6B62E13-46F5-4AAD-AE6B-A6ED7C3B4B9F}" srcId="{A8B43D36-9EF2-4C79-8F35-109EEF521477}" destId="{013FF2A7-2472-4C16-8A62-B098A3BA15A0}" srcOrd="5" destOrd="0" parTransId="{38BD6A59-4ECF-4290-96BC-AE9C6FF07CD2}" sibTransId="{DEB75AB9-D205-49C6-AC7A-CE69BCE90CF1}"/>
    <dgm:cxn modelId="{6666F314-A73B-4377-BB0F-ACE6B9209BA2}" type="presOf" srcId="{013FF2A7-2472-4C16-8A62-B098A3BA15A0}" destId="{87BB1504-8CC4-4AD8-8586-7E924D68C7F0}" srcOrd="0" destOrd="0" presId="urn:microsoft.com/office/officeart/2017/3/layout/DropPinTimeline"/>
    <dgm:cxn modelId="{38F55B1A-9EC7-48FC-AF1F-C0D6585E1234}" type="presOf" srcId="{1E9E150E-B15E-49ED-AEA0-A760F38C9F1B}" destId="{0E92285B-9164-4CAB-AAD1-1E65F32A368C}" srcOrd="0" destOrd="0" presId="urn:microsoft.com/office/officeart/2017/3/layout/DropPinTimeline"/>
    <dgm:cxn modelId="{92A7F01C-FAD1-42F6-9DA9-7F772BE0CEB8}" srcId="{F44A21B5-CF29-4933-B83F-532D3868BABA}" destId="{1E9E150E-B15E-49ED-AEA0-A760F38C9F1B}" srcOrd="0" destOrd="0" parTransId="{08FFA787-00AA-4A8E-B8F2-6BBA6FF17340}" sibTransId="{C86FFA03-81C9-40BF-93DE-87F2E06759FA}"/>
    <dgm:cxn modelId="{58D75421-B963-48A2-A36E-37D4803E84AA}" srcId="{A8B43D36-9EF2-4C79-8F35-109EEF521477}" destId="{561DAB40-70DC-4E20-BB2E-DDD99942F020}" srcOrd="8" destOrd="0" parTransId="{F7FD4583-494D-4FA2-A987-B2D1C39B19A8}" sibTransId="{991CB2D2-8168-4761-9161-F089C84026C3}"/>
    <dgm:cxn modelId="{6B7DC523-4157-425B-8647-59A3A4A044E0}" type="presOf" srcId="{BFF052A5-FB6F-4029-8AB5-06F3636CB44D}" destId="{AF0EA036-FBB0-4DF4-AA20-CF0F92FD6548}" srcOrd="0" destOrd="0" presId="urn:microsoft.com/office/officeart/2017/3/layout/DropPinTimeline"/>
    <dgm:cxn modelId="{48989B2C-E54B-4299-919C-800809CB86F6}" srcId="{6F4F195B-54DE-491B-A17B-913A946D32D3}" destId="{BFF052A5-FB6F-4029-8AB5-06F3636CB44D}" srcOrd="0" destOrd="0" parTransId="{A8975B51-4BE1-471D-A8A5-B31BEB260B8E}" sibTransId="{17CF05B0-2253-4F1A-9D60-75317F959BFB}"/>
    <dgm:cxn modelId="{F72DEC33-A117-48D9-A29C-36C4CF1B781B}" srcId="{3EFB2622-C34A-40A8-8417-0F20E80E5AAD}" destId="{881FC086-6343-4A89-AC16-FF1468EB6405}" srcOrd="0" destOrd="0" parTransId="{065EB724-FC51-460B-86FD-C938C9369378}" sibTransId="{C33987D8-5502-41C1-84C8-BDCCF5E4AF92}"/>
    <dgm:cxn modelId="{FEC39636-EED5-47DA-963F-C65FF7181FDB}" type="presOf" srcId="{F44A21B5-CF29-4933-B83F-532D3868BABA}" destId="{7A662AAD-A2C4-47F8-B3A0-C46CB0C18FF4}" srcOrd="0" destOrd="0" presId="urn:microsoft.com/office/officeart/2017/3/layout/DropPinTimeline"/>
    <dgm:cxn modelId="{79781140-DD61-40FA-9E66-A1602B953BC6}" type="presOf" srcId="{10956FE4-87D1-4B75-A503-685272907BFF}" destId="{467A2A02-1D43-4386-A2F5-CA1F20D4BC30}" srcOrd="0" destOrd="0" presId="urn:microsoft.com/office/officeart/2017/3/layout/DropPinTimeline"/>
    <dgm:cxn modelId="{FB9A6446-A326-4EEA-A53A-ED96EF8FF672}" srcId="{A8B43D36-9EF2-4C79-8F35-109EEF521477}" destId="{68F51C1E-6041-42C4-84F3-F203BE9C6F96}" srcOrd="0" destOrd="0" parTransId="{9B15CF1B-000C-4F3D-8032-A66294C9385F}" sibTransId="{E7F8BA3B-0657-4D3A-8A8A-F2C64B987EB7}"/>
    <dgm:cxn modelId="{85A2EB46-ED67-44CA-9306-994C17E4E3CB}" type="presOf" srcId="{B9C2AF04-4055-46B6-989A-A4FA027D9FB5}" destId="{817080D5-B4DE-4C2D-8D53-777241F5234F}" srcOrd="0" destOrd="0" presId="urn:microsoft.com/office/officeart/2017/3/layout/DropPinTimeline"/>
    <dgm:cxn modelId="{48C4CB47-C8AB-4664-970B-AB1F8DBE5CC2}" type="presOf" srcId="{FC22065D-DB59-4DD0-9740-A8867639BF8D}" destId="{6EAD6F6D-E800-43B1-BF4D-0958CFB5D3FD}" srcOrd="0" destOrd="0" presId="urn:microsoft.com/office/officeart/2017/3/layout/DropPinTimeline"/>
    <dgm:cxn modelId="{9A297768-2B98-4741-9690-8CBF55F0A0AB}" srcId="{A8B43D36-9EF2-4C79-8F35-109EEF521477}" destId="{10956FE4-87D1-4B75-A503-685272907BFF}" srcOrd="2" destOrd="0" parTransId="{905629E1-D29E-4648-BC36-C573AA726A6D}" sibTransId="{72F63C4D-9886-4A1E-AE80-44E8A310B9B3}"/>
    <dgm:cxn modelId="{1AB0094A-8F65-4DCE-95C6-50E079D0FDCE}" type="presOf" srcId="{68F51C1E-6041-42C4-84F3-F203BE9C6F96}" destId="{812857B4-1A62-404D-963E-12FDDCCBB668}" srcOrd="0" destOrd="0" presId="urn:microsoft.com/office/officeart/2017/3/layout/DropPinTimeline"/>
    <dgm:cxn modelId="{16CC0E4B-B76D-422E-99DE-8FA4594BA088}" srcId="{A8B43D36-9EF2-4C79-8F35-109EEF521477}" destId="{B2D61D1E-4A64-4183-98CA-8E2B98772134}" srcOrd="6" destOrd="0" parTransId="{49C98F13-A240-4E1C-B376-37B14497DE44}" sibTransId="{D9D35DEB-CF72-4862-A011-775AE90B3639}"/>
    <dgm:cxn modelId="{9C31694E-796A-4448-B1DA-EB4208E71E86}" srcId="{B2D61D1E-4A64-4183-98CA-8E2B98772134}" destId="{EC16896C-7081-4396-BB7E-1687C9F0A9B9}" srcOrd="0" destOrd="0" parTransId="{B460D20C-0B0F-47CD-8A64-9915CD2ED35B}" sibTransId="{5D8D5807-A5E9-4C50-B6CE-880FC17744D9}"/>
    <dgm:cxn modelId="{59685854-446F-4DFA-9616-AA9532095D70}" srcId="{561DAB40-70DC-4E20-BB2E-DDD99942F020}" destId="{A49583A6-FEB4-45D3-B47A-65400A7CE81E}" srcOrd="0" destOrd="0" parTransId="{0E5DB480-0736-48B6-971D-400389A31225}" sibTransId="{6E187A54-02D9-4694-B518-B9121C11A556}"/>
    <dgm:cxn modelId="{8A946886-7B7B-4F58-8011-EDEFDAA3B858}" srcId="{FC22065D-DB59-4DD0-9740-A8867639BF8D}" destId="{BCFA959B-4212-4FE9-A954-BD6566BD74A9}" srcOrd="0" destOrd="0" parTransId="{7A174AC7-6DE0-4A46-A0CC-A7A14FA5E3E1}" sibTransId="{EA942FC8-D2C9-418C-9C71-0C0406676846}"/>
    <dgm:cxn modelId="{4D5F308D-928F-4B8D-B54E-8E6B5E01C513}" type="presOf" srcId="{A49583A6-FEB4-45D3-B47A-65400A7CE81E}" destId="{FA511B47-72A5-42DE-93B8-91043EE3F6C1}" srcOrd="0" destOrd="0" presId="urn:microsoft.com/office/officeart/2017/3/layout/DropPinTimeline"/>
    <dgm:cxn modelId="{2D38B88D-DBA3-4977-BA2E-BA4A4CBEAAB0}" type="presOf" srcId="{3EFB2622-C34A-40A8-8417-0F20E80E5AAD}" destId="{E485D0FD-428F-4BF9-9729-412F4E43EA13}" srcOrd="0" destOrd="0" presId="urn:microsoft.com/office/officeart/2017/3/layout/DropPinTimeline"/>
    <dgm:cxn modelId="{BFDA0D93-4464-471A-9F23-ECF160426236}" type="presOf" srcId="{6F4F195B-54DE-491B-A17B-913A946D32D3}" destId="{4D687D56-8FB9-4CD6-8998-3990C0A76C59}" srcOrd="0" destOrd="0" presId="urn:microsoft.com/office/officeart/2017/3/layout/DropPinTimeline"/>
    <dgm:cxn modelId="{00527C9D-C682-4B3A-9CC1-84041D4F599A}" type="presOf" srcId="{BCFA959B-4212-4FE9-A954-BD6566BD74A9}" destId="{7D6D80AF-110D-4144-A019-A24E4BB3A0E7}" srcOrd="0" destOrd="0" presId="urn:microsoft.com/office/officeart/2017/3/layout/DropPinTimeline"/>
    <dgm:cxn modelId="{0F8349A1-5FB0-4775-A6CF-E4A4F75D72AC}" srcId="{A8B43D36-9EF2-4C79-8F35-109EEF521477}" destId="{FC22065D-DB59-4DD0-9740-A8867639BF8D}" srcOrd="1" destOrd="0" parTransId="{4F699E06-20F5-4F36-AE90-142F40A4EF25}" sibTransId="{8FDDB3F5-9C10-4C38-99C7-22CF6F182F57}"/>
    <dgm:cxn modelId="{38829CB1-9FEB-4468-A566-295C1FC8037D}" srcId="{A8B43D36-9EF2-4C79-8F35-109EEF521477}" destId="{F44A21B5-CF29-4933-B83F-532D3868BABA}" srcOrd="4" destOrd="0" parTransId="{4078DCF4-D430-4F75-AB48-7AA52003D67E}" sibTransId="{DE1D7776-000E-4E6E-BC02-FFB5E0CDB654}"/>
    <dgm:cxn modelId="{E28BF2B3-516C-436C-B55A-074F44CD108B}" type="presOf" srcId="{B8BE256A-3FFC-4351-84BA-1231BF202D07}" destId="{78F9C802-9F61-4CD5-BA98-DADCC2B2C406}" srcOrd="0" destOrd="0" presId="urn:microsoft.com/office/officeart/2017/3/layout/DropPinTimeline"/>
    <dgm:cxn modelId="{213E23C8-37B5-487F-B642-61E0ED29356C}" type="presOf" srcId="{B2D61D1E-4A64-4183-98CA-8E2B98772134}" destId="{202F396F-4C05-49CF-8483-2CDAFE675767}" srcOrd="0" destOrd="0" presId="urn:microsoft.com/office/officeart/2017/3/layout/DropPinTimeline"/>
    <dgm:cxn modelId="{6940C8D4-8F81-48D4-A873-B9E4EB5DD8D5}" srcId="{A8B43D36-9EF2-4C79-8F35-109EEF521477}" destId="{6F4F195B-54DE-491B-A17B-913A946D32D3}" srcOrd="3" destOrd="0" parTransId="{C910ED75-C74D-4A36-9F18-D5CD291BB5E4}" sibTransId="{FB3B0DF4-4BD2-4285-A685-CA187BE6CB65}"/>
    <dgm:cxn modelId="{A1CCBEDE-4C52-4DE1-888C-C3240D631D4A}" srcId="{013FF2A7-2472-4C16-8A62-B098A3BA15A0}" destId="{B9C2AF04-4055-46B6-989A-A4FA027D9FB5}" srcOrd="0" destOrd="0" parTransId="{E2AC903A-3461-4E7C-B44E-F39B78D8018E}" sibTransId="{D6C2EC46-FD52-4873-A753-8F167405C1AD}"/>
    <dgm:cxn modelId="{163BC3E2-F939-4154-894F-161789D51CEA}" srcId="{10956FE4-87D1-4B75-A503-685272907BFF}" destId="{8ED3D570-1FE3-4CF6-BC90-1F87A3E1E3C9}" srcOrd="0" destOrd="0" parTransId="{AA3FF991-C62A-4FBF-9581-AB257074B153}" sibTransId="{7A97BE45-06FC-4C05-BA05-9653918924E6}"/>
    <dgm:cxn modelId="{82679CE7-2AA0-4780-A61E-3A9CAC3E1F02}" type="presOf" srcId="{8ED3D570-1FE3-4CF6-BC90-1F87A3E1E3C9}" destId="{2C141CDB-DD0E-4E94-82C1-852A8E6A9AA2}" srcOrd="0" destOrd="0" presId="urn:microsoft.com/office/officeart/2017/3/layout/DropPinTimeline"/>
    <dgm:cxn modelId="{DD1858EB-1BFC-4E8D-A1AA-9F38109BB9EB}" srcId="{A8B43D36-9EF2-4C79-8F35-109EEF521477}" destId="{3EFB2622-C34A-40A8-8417-0F20E80E5AAD}" srcOrd="7" destOrd="0" parTransId="{D870E107-26C5-46BC-A9BD-D223AF2A0ECD}" sibTransId="{A3EB99E6-0410-4FA4-B69D-06462298E29F}"/>
    <dgm:cxn modelId="{2325D4F4-C392-4C3B-929E-2842DB953FF9}" srcId="{68F51C1E-6041-42C4-84F3-F203BE9C6F96}" destId="{B8BE256A-3FFC-4351-84BA-1231BF202D07}" srcOrd="0" destOrd="0" parTransId="{705AE265-3604-4C1E-B019-F225741F8AE2}" sibTransId="{D0808F8D-43F7-4EB7-84DC-50939BA0685F}"/>
    <dgm:cxn modelId="{A89090FB-9104-4868-9620-E1A5EADF13D3}" type="presOf" srcId="{561DAB40-70DC-4E20-BB2E-DDD99942F020}" destId="{ACDE239F-FEC2-4598-A1ED-5CD7981DF711}" srcOrd="0" destOrd="0" presId="urn:microsoft.com/office/officeart/2017/3/layout/DropPinTimeline"/>
    <dgm:cxn modelId="{5DB4EB54-157A-4DF3-A530-76CBBE3E0158}" type="presParOf" srcId="{67F155AF-9E8A-4FA3-B254-8C729C06B0A0}" destId="{2E246D68-D5B0-422B-AD43-B75C46C6416A}" srcOrd="0" destOrd="0" presId="urn:microsoft.com/office/officeart/2017/3/layout/DropPinTimeline"/>
    <dgm:cxn modelId="{42B2857A-BA03-456A-B27A-7DFB840F9060}" type="presParOf" srcId="{67F155AF-9E8A-4FA3-B254-8C729C06B0A0}" destId="{B59CBEAF-7752-4D1B-89F5-08784EC46A3C}" srcOrd="1" destOrd="0" presId="urn:microsoft.com/office/officeart/2017/3/layout/DropPinTimeline"/>
    <dgm:cxn modelId="{C951B880-00C5-4EC1-99C5-3FA135B227C0}" type="presParOf" srcId="{B59CBEAF-7752-4D1B-89F5-08784EC46A3C}" destId="{C4848586-FA0C-48AF-A7ED-97176B176C33}" srcOrd="0" destOrd="0" presId="urn:microsoft.com/office/officeart/2017/3/layout/DropPinTimeline"/>
    <dgm:cxn modelId="{FF00E955-B3C5-409B-BACE-C42FF17DCA9E}" type="presParOf" srcId="{C4848586-FA0C-48AF-A7ED-97176B176C33}" destId="{52886932-A47F-4D56-8559-125CF7DD95DE}" srcOrd="0" destOrd="0" presId="urn:microsoft.com/office/officeart/2017/3/layout/DropPinTimeline"/>
    <dgm:cxn modelId="{79DFC146-C0A6-4201-A52F-4AA619E569A6}" type="presParOf" srcId="{C4848586-FA0C-48AF-A7ED-97176B176C33}" destId="{D97BB610-EDED-4059-959C-3065CD8E2D1C}" srcOrd="1" destOrd="0" presId="urn:microsoft.com/office/officeart/2017/3/layout/DropPinTimeline"/>
    <dgm:cxn modelId="{3B0B046F-2B22-44B6-A34A-B35F6FF93091}" type="presParOf" srcId="{D97BB610-EDED-4059-959C-3065CD8E2D1C}" destId="{C7F9F373-C562-43E0-BAAB-1865C771CB75}" srcOrd="0" destOrd="0" presId="urn:microsoft.com/office/officeart/2017/3/layout/DropPinTimeline"/>
    <dgm:cxn modelId="{7CEE0752-2BD6-4FDD-BF1E-A8554E02A9C4}" type="presParOf" srcId="{D97BB610-EDED-4059-959C-3065CD8E2D1C}" destId="{A61E0E41-C6DD-4328-9F2C-0A56784B590E}" srcOrd="1" destOrd="0" presId="urn:microsoft.com/office/officeart/2017/3/layout/DropPinTimeline"/>
    <dgm:cxn modelId="{88F905DF-FA14-4DF2-9E94-E40A0F7F76E8}" type="presParOf" srcId="{C4848586-FA0C-48AF-A7ED-97176B176C33}" destId="{78F9C802-9F61-4CD5-BA98-DADCC2B2C406}" srcOrd="2" destOrd="0" presId="urn:microsoft.com/office/officeart/2017/3/layout/DropPinTimeline"/>
    <dgm:cxn modelId="{A233194A-F6C9-49B8-A6DB-8C2965668977}" type="presParOf" srcId="{C4848586-FA0C-48AF-A7ED-97176B176C33}" destId="{812857B4-1A62-404D-963E-12FDDCCBB668}" srcOrd="3" destOrd="0" presId="urn:microsoft.com/office/officeart/2017/3/layout/DropPinTimeline"/>
    <dgm:cxn modelId="{0346BC6E-2761-4B88-B27A-C7332D958085}" type="presParOf" srcId="{C4848586-FA0C-48AF-A7ED-97176B176C33}" destId="{A339F43D-D04C-4B6C-B199-3401E33139C6}" srcOrd="4" destOrd="0" presId="urn:microsoft.com/office/officeart/2017/3/layout/DropPinTimeline"/>
    <dgm:cxn modelId="{79F3D9EE-8C42-4CBC-A6F5-A36E3E40CE6F}" type="presParOf" srcId="{C4848586-FA0C-48AF-A7ED-97176B176C33}" destId="{91EDC2BA-2999-450D-9E4F-5BF45088A9DD}" srcOrd="5" destOrd="0" presId="urn:microsoft.com/office/officeart/2017/3/layout/DropPinTimeline"/>
    <dgm:cxn modelId="{4ED57FE7-617C-4C6D-BEE3-3A5210BD42C7}" type="presParOf" srcId="{B59CBEAF-7752-4D1B-89F5-08784EC46A3C}" destId="{BC3341EC-031E-43F0-9058-3C5DBE383E61}" srcOrd="1" destOrd="0" presId="urn:microsoft.com/office/officeart/2017/3/layout/DropPinTimeline"/>
    <dgm:cxn modelId="{8185B04C-8471-4C95-9199-D79FFD66565A}" type="presParOf" srcId="{B59CBEAF-7752-4D1B-89F5-08784EC46A3C}" destId="{658C85E3-6024-4AD2-A008-D4563BE84D0C}" srcOrd="2" destOrd="0" presId="urn:microsoft.com/office/officeart/2017/3/layout/DropPinTimeline"/>
    <dgm:cxn modelId="{E0A95EF0-4C24-4BAB-8B90-029134D447FF}" type="presParOf" srcId="{658C85E3-6024-4AD2-A008-D4563BE84D0C}" destId="{5B1A7F64-0F63-46E8-BE16-B6B4FDDBE5AE}" srcOrd="0" destOrd="0" presId="urn:microsoft.com/office/officeart/2017/3/layout/DropPinTimeline"/>
    <dgm:cxn modelId="{16FE86C6-AD22-411F-8AE4-6CC1E253B7AB}" type="presParOf" srcId="{658C85E3-6024-4AD2-A008-D4563BE84D0C}" destId="{CC069F5D-D989-4736-935C-2E3803924CF2}" srcOrd="1" destOrd="0" presId="urn:microsoft.com/office/officeart/2017/3/layout/DropPinTimeline"/>
    <dgm:cxn modelId="{3615B4C4-8DAA-45AB-95FC-B3A7F38AD555}" type="presParOf" srcId="{CC069F5D-D989-4736-935C-2E3803924CF2}" destId="{4A1AB3DB-5F58-40B4-A50B-84DD5DE2583B}" srcOrd="0" destOrd="0" presId="urn:microsoft.com/office/officeart/2017/3/layout/DropPinTimeline"/>
    <dgm:cxn modelId="{118720AD-9255-4CC0-8389-8E2BC2612C73}" type="presParOf" srcId="{CC069F5D-D989-4736-935C-2E3803924CF2}" destId="{9BBC6764-EEFB-4687-B296-A2C0A820E7C7}" srcOrd="1" destOrd="0" presId="urn:microsoft.com/office/officeart/2017/3/layout/DropPinTimeline"/>
    <dgm:cxn modelId="{8E9C6736-83CF-4C50-AE63-55EC53D73518}" type="presParOf" srcId="{658C85E3-6024-4AD2-A008-D4563BE84D0C}" destId="{7D6D80AF-110D-4144-A019-A24E4BB3A0E7}" srcOrd="2" destOrd="0" presId="urn:microsoft.com/office/officeart/2017/3/layout/DropPinTimeline"/>
    <dgm:cxn modelId="{46EE7C05-1B65-4633-9DF8-6D85C62E78BF}" type="presParOf" srcId="{658C85E3-6024-4AD2-A008-D4563BE84D0C}" destId="{6EAD6F6D-E800-43B1-BF4D-0958CFB5D3FD}" srcOrd="3" destOrd="0" presId="urn:microsoft.com/office/officeart/2017/3/layout/DropPinTimeline"/>
    <dgm:cxn modelId="{C820829D-846A-4E79-A20B-B7B550D2D6C9}" type="presParOf" srcId="{658C85E3-6024-4AD2-A008-D4563BE84D0C}" destId="{C7B00E22-852B-4F4E-A393-F9440E90A69C}" srcOrd="4" destOrd="0" presId="urn:microsoft.com/office/officeart/2017/3/layout/DropPinTimeline"/>
    <dgm:cxn modelId="{B83CBBA1-71F1-42D0-90A3-29BEFE7A823C}" type="presParOf" srcId="{658C85E3-6024-4AD2-A008-D4563BE84D0C}" destId="{A7AD87E6-D3AF-4C66-9BE3-3904C86E7C30}" srcOrd="5" destOrd="0" presId="urn:microsoft.com/office/officeart/2017/3/layout/DropPinTimeline"/>
    <dgm:cxn modelId="{CE1FFEAD-D4F8-4227-A44A-A0AEA6CC922F}" type="presParOf" srcId="{B59CBEAF-7752-4D1B-89F5-08784EC46A3C}" destId="{5AB7CF1B-C68E-40E8-8515-29C80DA7F223}" srcOrd="3" destOrd="0" presId="urn:microsoft.com/office/officeart/2017/3/layout/DropPinTimeline"/>
    <dgm:cxn modelId="{9E2078CE-9D50-42BE-831C-ABEF496B33E5}" type="presParOf" srcId="{B59CBEAF-7752-4D1B-89F5-08784EC46A3C}" destId="{2EAB5026-C218-4E6F-BA4D-78908912733E}" srcOrd="4" destOrd="0" presId="urn:microsoft.com/office/officeart/2017/3/layout/DropPinTimeline"/>
    <dgm:cxn modelId="{CC81744E-95E5-4388-8777-1930AEC8BF86}" type="presParOf" srcId="{2EAB5026-C218-4E6F-BA4D-78908912733E}" destId="{D43D94D8-1A1B-4974-8AB4-64456DF61203}" srcOrd="0" destOrd="0" presId="urn:microsoft.com/office/officeart/2017/3/layout/DropPinTimeline"/>
    <dgm:cxn modelId="{989B7850-B985-45B0-9F2C-15E444405440}" type="presParOf" srcId="{2EAB5026-C218-4E6F-BA4D-78908912733E}" destId="{9E952188-429C-4B30-9EE0-68748EF317D9}" srcOrd="1" destOrd="0" presId="urn:microsoft.com/office/officeart/2017/3/layout/DropPinTimeline"/>
    <dgm:cxn modelId="{02D204CD-6EA4-4315-A72C-D7FE0EECAF40}" type="presParOf" srcId="{9E952188-429C-4B30-9EE0-68748EF317D9}" destId="{33D730B2-2593-4B9E-AC21-7AB97A79C374}" srcOrd="0" destOrd="0" presId="urn:microsoft.com/office/officeart/2017/3/layout/DropPinTimeline"/>
    <dgm:cxn modelId="{F48E1077-D7B4-41DB-A830-C35062331F6F}" type="presParOf" srcId="{9E952188-429C-4B30-9EE0-68748EF317D9}" destId="{0FC06FD3-A09A-47E2-9418-2D14C86A029C}" srcOrd="1" destOrd="0" presId="urn:microsoft.com/office/officeart/2017/3/layout/DropPinTimeline"/>
    <dgm:cxn modelId="{472CF5B0-1BC9-404A-895E-097CF0095CE5}" type="presParOf" srcId="{2EAB5026-C218-4E6F-BA4D-78908912733E}" destId="{2C141CDB-DD0E-4E94-82C1-852A8E6A9AA2}" srcOrd="2" destOrd="0" presId="urn:microsoft.com/office/officeart/2017/3/layout/DropPinTimeline"/>
    <dgm:cxn modelId="{47C73DA8-7D5A-456D-A289-26314FBBEAD7}" type="presParOf" srcId="{2EAB5026-C218-4E6F-BA4D-78908912733E}" destId="{467A2A02-1D43-4386-A2F5-CA1F20D4BC30}" srcOrd="3" destOrd="0" presId="urn:microsoft.com/office/officeart/2017/3/layout/DropPinTimeline"/>
    <dgm:cxn modelId="{9A73498E-2C60-48F1-8FA9-15906824A46E}" type="presParOf" srcId="{2EAB5026-C218-4E6F-BA4D-78908912733E}" destId="{ABEF9B2D-0EFE-4D92-B8D0-14E21BDE9E62}" srcOrd="4" destOrd="0" presId="urn:microsoft.com/office/officeart/2017/3/layout/DropPinTimeline"/>
    <dgm:cxn modelId="{D7AEC860-8B55-406C-8B80-9AFA30D4AF01}" type="presParOf" srcId="{2EAB5026-C218-4E6F-BA4D-78908912733E}" destId="{38752876-632F-4A02-933D-D16962D5CF0D}" srcOrd="5" destOrd="0" presId="urn:microsoft.com/office/officeart/2017/3/layout/DropPinTimeline"/>
    <dgm:cxn modelId="{C8A28A73-7227-4504-84E6-84043A2BDE75}" type="presParOf" srcId="{B59CBEAF-7752-4D1B-89F5-08784EC46A3C}" destId="{CFC21A32-2B10-4616-9602-DB82541AFA53}" srcOrd="5" destOrd="0" presId="urn:microsoft.com/office/officeart/2017/3/layout/DropPinTimeline"/>
    <dgm:cxn modelId="{580318C9-AC9D-4E12-8A40-025596A87871}" type="presParOf" srcId="{B59CBEAF-7752-4D1B-89F5-08784EC46A3C}" destId="{0F3A711E-9AFA-4B23-9BB1-6D2B4BA89B8C}" srcOrd="6" destOrd="0" presId="urn:microsoft.com/office/officeart/2017/3/layout/DropPinTimeline"/>
    <dgm:cxn modelId="{A677E638-CD8D-4E85-9F66-6DECED07FCA8}" type="presParOf" srcId="{0F3A711E-9AFA-4B23-9BB1-6D2B4BA89B8C}" destId="{E3CD10F4-7E73-49C1-8DD2-DA7F0663A218}" srcOrd="0" destOrd="0" presId="urn:microsoft.com/office/officeart/2017/3/layout/DropPinTimeline"/>
    <dgm:cxn modelId="{A0A950C0-9D80-4735-8BF0-EDA05C9F12EF}" type="presParOf" srcId="{0F3A711E-9AFA-4B23-9BB1-6D2B4BA89B8C}" destId="{CB86803D-C610-43F4-BB12-425C40CDA1EE}" srcOrd="1" destOrd="0" presId="urn:microsoft.com/office/officeart/2017/3/layout/DropPinTimeline"/>
    <dgm:cxn modelId="{09EE1AFB-821D-40CB-A1EA-42C1D5BA70D5}" type="presParOf" srcId="{CB86803D-C610-43F4-BB12-425C40CDA1EE}" destId="{EB50D11B-D2B0-4610-9594-D9A79D8F1343}" srcOrd="0" destOrd="0" presId="urn:microsoft.com/office/officeart/2017/3/layout/DropPinTimeline"/>
    <dgm:cxn modelId="{98E1AEA1-7F5A-4C08-82AA-83A0387A0899}" type="presParOf" srcId="{CB86803D-C610-43F4-BB12-425C40CDA1EE}" destId="{0ECEA273-D1B2-4DC2-881F-2E6D3973DA94}" srcOrd="1" destOrd="0" presId="urn:microsoft.com/office/officeart/2017/3/layout/DropPinTimeline"/>
    <dgm:cxn modelId="{3051D30B-05F7-4C70-A989-F8E649C1A145}" type="presParOf" srcId="{0F3A711E-9AFA-4B23-9BB1-6D2B4BA89B8C}" destId="{AF0EA036-FBB0-4DF4-AA20-CF0F92FD6548}" srcOrd="2" destOrd="0" presId="urn:microsoft.com/office/officeart/2017/3/layout/DropPinTimeline"/>
    <dgm:cxn modelId="{3018597F-9DB3-4B3C-9EEB-624CD0708DE6}" type="presParOf" srcId="{0F3A711E-9AFA-4B23-9BB1-6D2B4BA89B8C}" destId="{4D687D56-8FB9-4CD6-8998-3990C0A76C59}" srcOrd="3" destOrd="0" presId="urn:microsoft.com/office/officeart/2017/3/layout/DropPinTimeline"/>
    <dgm:cxn modelId="{F5DC97CF-1457-43D8-9DEB-A11F297DBDA3}" type="presParOf" srcId="{0F3A711E-9AFA-4B23-9BB1-6D2B4BA89B8C}" destId="{E4A72C98-5791-45B9-BEFC-F98C55025B4E}" srcOrd="4" destOrd="0" presId="urn:microsoft.com/office/officeart/2017/3/layout/DropPinTimeline"/>
    <dgm:cxn modelId="{D32E6B2A-7335-4F40-BA80-4FADADAF02E5}" type="presParOf" srcId="{0F3A711E-9AFA-4B23-9BB1-6D2B4BA89B8C}" destId="{5F9F5BFE-4266-41D0-A8A2-9155FE80C20E}" srcOrd="5" destOrd="0" presId="urn:microsoft.com/office/officeart/2017/3/layout/DropPinTimeline"/>
    <dgm:cxn modelId="{8D8F3102-2CD2-4679-9B9E-F76357D9659E}" type="presParOf" srcId="{B59CBEAF-7752-4D1B-89F5-08784EC46A3C}" destId="{69F198FD-70F5-4319-B2FD-07B52800CC4F}" srcOrd="7" destOrd="0" presId="urn:microsoft.com/office/officeart/2017/3/layout/DropPinTimeline"/>
    <dgm:cxn modelId="{59F98E12-E003-48CD-96D9-9978AF2EBF5E}" type="presParOf" srcId="{B59CBEAF-7752-4D1B-89F5-08784EC46A3C}" destId="{07CC135C-6EDB-4E28-8C84-3D153518EA0D}" srcOrd="8" destOrd="0" presId="urn:microsoft.com/office/officeart/2017/3/layout/DropPinTimeline"/>
    <dgm:cxn modelId="{B5E54D10-0CD4-4C48-B7C6-36FF6B7C1C8B}" type="presParOf" srcId="{07CC135C-6EDB-4E28-8C84-3D153518EA0D}" destId="{944F7DE5-6D41-4BB9-B654-8EEADCFFEF79}" srcOrd="0" destOrd="0" presId="urn:microsoft.com/office/officeart/2017/3/layout/DropPinTimeline"/>
    <dgm:cxn modelId="{753F58CC-DBCE-4FB7-BCAD-7B637A096013}" type="presParOf" srcId="{07CC135C-6EDB-4E28-8C84-3D153518EA0D}" destId="{E4BFDCF1-2C20-46F7-A90B-F83D00D23AA0}" srcOrd="1" destOrd="0" presId="urn:microsoft.com/office/officeart/2017/3/layout/DropPinTimeline"/>
    <dgm:cxn modelId="{BB28CB41-0D70-447A-9853-44A71F9FCDC0}" type="presParOf" srcId="{E4BFDCF1-2C20-46F7-A90B-F83D00D23AA0}" destId="{4A466B94-48DD-473C-89BF-A392BD3545CD}" srcOrd="0" destOrd="0" presId="urn:microsoft.com/office/officeart/2017/3/layout/DropPinTimeline"/>
    <dgm:cxn modelId="{C9311743-C741-4792-ADC4-AE03DE06521A}" type="presParOf" srcId="{E4BFDCF1-2C20-46F7-A90B-F83D00D23AA0}" destId="{4BE09078-7D40-4DA3-AFAD-F236D1445B2F}" srcOrd="1" destOrd="0" presId="urn:microsoft.com/office/officeart/2017/3/layout/DropPinTimeline"/>
    <dgm:cxn modelId="{137556A1-5D93-4B8A-86AB-8021F95E51AE}" type="presParOf" srcId="{07CC135C-6EDB-4E28-8C84-3D153518EA0D}" destId="{0E92285B-9164-4CAB-AAD1-1E65F32A368C}" srcOrd="2" destOrd="0" presId="urn:microsoft.com/office/officeart/2017/3/layout/DropPinTimeline"/>
    <dgm:cxn modelId="{960D3AEB-0653-4FD1-BB33-FD6D25996AFD}" type="presParOf" srcId="{07CC135C-6EDB-4E28-8C84-3D153518EA0D}" destId="{7A662AAD-A2C4-47F8-B3A0-C46CB0C18FF4}" srcOrd="3" destOrd="0" presId="urn:microsoft.com/office/officeart/2017/3/layout/DropPinTimeline"/>
    <dgm:cxn modelId="{4E1FA613-63D1-46B9-B67B-A4AF82CC47DE}" type="presParOf" srcId="{07CC135C-6EDB-4E28-8C84-3D153518EA0D}" destId="{85AB6467-55BA-4080-8C51-1BF86AF7A340}" srcOrd="4" destOrd="0" presId="urn:microsoft.com/office/officeart/2017/3/layout/DropPinTimeline"/>
    <dgm:cxn modelId="{C731BC89-23E2-4E08-968C-FCB3774AD488}" type="presParOf" srcId="{07CC135C-6EDB-4E28-8C84-3D153518EA0D}" destId="{12C7CDB6-2311-4585-A66C-6215B4707814}" srcOrd="5" destOrd="0" presId="urn:microsoft.com/office/officeart/2017/3/layout/DropPinTimeline"/>
    <dgm:cxn modelId="{4BDE52CC-9C30-4AC3-BC36-E40ED1F75F30}" type="presParOf" srcId="{B59CBEAF-7752-4D1B-89F5-08784EC46A3C}" destId="{A6CBF383-0221-4F08-AE94-232156EBEFE8}" srcOrd="9" destOrd="0" presId="urn:microsoft.com/office/officeart/2017/3/layout/DropPinTimeline"/>
    <dgm:cxn modelId="{AE90CBE4-8A81-44CE-901F-97664F76D9B3}" type="presParOf" srcId="{B59CBEAF-7752-4D1B-89F5-08784EC46A3C}" destId="{0CD1A0A1-AE4D-4728-BECA-3FA25929FACE}" srcOrd="10" destOrd="0" presId="urn:microsoft.com/office/officeart/2017/3/layout/DropPinTimeline"/>
    <dgm:cxn modelId="{AE663502-ED06-4F53-B9B7-2F4B136B50B2}" type="presParOf" srcId="{0CD1A0A1-AE4D-4728-BECA-3FA25929FACE}" destId="{5EA430D0-C228-45AF-973A-205CDD627D6C}" srcOrd="0" destOrd="0" presId="urn:microsoft.com/office/officeart/2017/3/layout/DropPinTimeline"/>
    <dgm:cxn modelId="{D19CCAC4-080E-4994-A61B-E07AD466892C}" type="presParOf" srcId="{0CD1A0A1-AE4D-4728-BECA-3FA25929FACE}" destId="{7814EA39-55A3-4341-BC79-502360C4A81A}" srcOrd="1" destOrd="0" presId="urn:microsoft.com/office/officeart/2017/3/layout/DropPinTimeline"/>
    <dgm:cxn modelId="{03A1B59E-F51F-4ECE-A92F-BA54071B4C50}" type="presParOf" srcId="{7814EA39-55A3-4341-BC79-502360C4A81A}" destId="{6CB834CB-405E-493A-B371-25929F19E447}" srcOrd="0" destOrd="0" presId="urn:microsoft.com/office/officeart/2017/3/layout/DropPinTimeline"/>
    <dgm:cxn modelId="{DB2CB2E4-518C-42D5-96B0-8431780729D4}" type="presParOf" srcId="{7814EA39-55A3-4341-BC79-502360C4A81A}" destId="{53CB4721-52C9-42A6-BE57-3B9725090B5B}" srcOrd="1" destOrd="0" presId="urn:microsoft.com/office/officeart/2017/3/layout/DropPinTimeline"/>
    <dgm:cxn modelId="{C6760E5A-5E84-446A-A729-07321D38AA6D}" type="presParOf" srcId="{0CD1A0A1-AE4D-4728-BECA-3FA25929FACE}" destId="{817080D5-B4DE-4C2D-8D53-777241F5234F}" srcOrd="2" destOrd="0" presId="urn:microsoft.com/office/officeart/2017/3/layout/DropPinTimeline"/>
    <dgm:cxn modelId="{E0055F3A-BB1D-494F-8C2D-460C2542A919}" type="presParOf" srcId="{0CD1A0A1-AE4D-4728-BECA-3FA25929FACE}" destId="{87BB1504-8CC4-4AD8-8586-7E924D68C7F0}" srcOrd="3" destOrd="0" presId="urn:microsoft.com/office/officeart/2017/3/layout/DropPinTimeline"/>
    <dgm:cxn modelId="{5DD339F9-8FE7-4829-A769-61C241F281DD}" type="presParOf" srcId="{0CD1A0A1-AE4D-4728-BECA-3FA25929FACE}" destId="{DD76341B-9647-4AB2-B230-E1A2BE7633FB}" srcOrd="4" destOrd="0" presId="urn:microsoft.com/office/officeart/2017/3/layout/DropPinTimeline"/>
    <dgm:cxn modelId="{B0427CFA-8525-4517-BA36-C5F596089276}" type="presParOf" srcId="{0CD1A0A1-AE4D-4728-BECA-3FA25929FACE}" destId="{E536D4E4-5C5D-4F38-9EE8-ABD8E4C4EB8E}" srcOrd="5" destOrd="0" presId="urn:microsoft.com/office/officeart/2017/3/layout/DropPinTimeline"/>
    <dgm:cxn modelId="{B0FB78AE-1D98-4F4A-8DA1-13BE10F591E2}" type="presParOf" srcId="{B59CBEAF-7752-4D1B-89F5-08784EC46A3C}" destId="{B72D8B8D-D789-49DF-B4EC-1470D21ADD10}" srcOrd="11" destOrd="0" presId="urn:microsoft.com/office/officeart/2017/3/layout/DropPinTimeline"/>
    <dgm:cxn modelId="{2297CB55-4047-41CE-AE4C-7048FAAB2413}" type="presParOf" srcId="{B59CBEAF-7752-4D1B-89F5-08784EC46A3C}" destId="{E12DD9F8-0178-4D07-9A15-B0158FF5EE28}" srcOrd="12" destOrd="0" presId="urn:microsoft.com/office/officeart/2017/3/layout/DropPinTimeline"/>
    <dgm:cxn modelId="{D78F9869-9A20-41B6-95B0-26FF4F471C7D}" type="presParOf" srcId="{E12DD9F8-0178-4D07-9A15-B0158FF5EE28}" destId="{EE9B605A-11C1-40E0-825D-F9BB50DB7997}" srcOrd="0" destOrd="0" presId="urn:microsoft.com/office/officeart/2017/3/layout/DropPinTimeline"/>
    <dgm:cxn modelId="{262ACB91-C15D-44C4-A52F-D8CC62B4A9F7}" type="presParOf" srcId="{E12DD9F8-0178-4D07-9A15-B0158FF5EE28}" destId="{A966B79C-1203-4E7F-A250-48B0B32BD2A9}" srcOrd="1" destOrd="0" presId="urn:microsoft.com/office/officeart/2017/3/layout/DropPinTimeline"/>
    <dgm:cxn modelId="{FAFBF97B-9300-46B5-B97A-E50037B7646F}" type="presParOf" srcId="{A966B79C-1203-4E7F-A250-48B0B32BD2A9}" destId="{9B0EAD15-D21A-4BB3-94DD-6F99FA521696}" srcOrd="0" destOrd="0" presId="urn:microsoft.com/office/officeart/2017/3/layout/DropPinTimeline"/>
    <dgm:cxn modelId="{5CB0A340-6ABD-4F48-834F-CDB5A401EE79}" type="presParOf" srcId="{A966B79C-1203-4E7F-A250-48B0B32BD2A9}" destId="{FFC6D253-B080-461F-AD0F-BF44948555F6}" srcOrd="1" destOrd="0" presId="urn:microsoft.com/office/officeart/2017/3/layout/DropPinTimeline"/>
    <dgm:cxn modelId="{0E897693-8115-4E13-9A05-837E107FAD0E}" type="presParOf" srcId="{E12DD9F8-0178-4D07-9A15-B0158FF5EE28}" destId="{893340C0-8495-4BA3-A01A-F03EE4ACCFFA}" srcOrd="2" destOrd="0" presId="urn:microsoft.com/office/officeart/2017/3/layout/DropPinTimeline"/>
    <dgm:cxn modelId="{C82F2DB8-5825-4E81-9364-A143F658B3AC}" type="presParOf" srcId="{E12DD9F8-0178-4D07-9A15-B0158FF5EE28}" destId="{202F396F-4C05-49CF-8483-2CDAFE675767}" srcOrd="3" destOrd="0" presId="urn:microsoft.com/office/officeart/2017/3/layout/DropPinTimeline"/>
    <dgm:cxn modelId="{EBAD6E2E-5C2D-4177-9DE8-A01CBB53BC40}" type="presParOf" srcId="{E12DD9F8-0178-4D07-9A15-B0158FF5EE28}" destId="{5E8510B3-621D-4A1B-845C-C8CCAEBEEF21}" srcOrd="4" destOrd="0" presId="urn:microsoft.com/office/officeart/2017/3/layout/DropPinTimeline"/>
    <dgm:cxn modelId="{D1ACB387-AE8E-428D-8590-D8B9839F6FC4}" type="presParOf" srcId="{E12DD9F8-0178-4D07-9A15-B0158FF5EE28}" destId="{321EE2F9-6B9D-4DBC-A24B-BA834D6B920D}" srcOrd="5" destOrd="0" presId="urn:microsoft.com/office/officeart/2017/3/layout/DropPinTimeline"/>
    <dgm:cxn modelId="{48A9E112-D3E8-45AD-BB01-57832B49289B}" type="presParOf" srcId="{B59CBEAF-7752-4D1B-89F5-08784EC46A3C}" destId="{A8C7C6EB-0D68-4810-AB96-646E1F41AE4D}" srcOrd="13" destOrd="0" presId="urn:microsoft.com/office/officeart/2017/3/layout/DropPinTimeline"/>
    <dgm:cxn modelId="{45A131A3-F319-45DD-8F8A-7ADEA0EE0BA6}" type="presParOf" srcId="{B59CBEAF-7752-4D1B-89F5-08784EC46A3C}" destId="{2C9E294C-AEC1-498C-9F4F-7861E4DACE51}" srcOrd="14" destOrd="0" presId="urn:microsoft.com/office/officeart/2017/3/layout/DropPinTimeline"/>
    <dgm:cxn modelId="{077F4B52-88CC-40C1-B2BE-FE07CB916B1D}" type="presParOf" srcId="{2C9E294C-AEC1-498C-9F4F-7861E4DACE51}" destId="{496BDF81-8021-4BFC-A00C-7FE1E1C77118}" srcOrd="0" destOrd="0" presId="urn:microsoft.com/office/officeart/2017/3/layout/DropPinTimeline"/>
    <dgm:cxn modelId="{127553A7-7D14-46E8-AC6F-59349B941ACB}" type="presParOf" srcId="{2C9E294C-AEC1-498C-9F4F-7861E4DACE51}" destId="{84653B65-07B5-4E2B-821E-255B1BF9410A}" srcOrd="1" destOrd="0" presId="urn:microsoft.com/office/officeart/2017/3/layout/DropPinTimeline"/>
    <dgm:cxn modelId="{0962C5EC-5D40-4F83-9648-53297B1B01E8}" type="presParOf" srcId="{84653B65-07B5-4E2B-821E-255B1BF9410A}" destId="{002C8F18-5867-468A-B60E-42E4603544D4}" srcOrd="0" destOrd="0" presId="urn:microsoft.com/office/officeart/2017/3/layout/DropPinTimeline"/>
    <dgm:cxn modelId="{A871ACF8-59F9-4DF9-B3BA-2C3CC2AF907E}" type="presParOf" srcId="{84653B65-07B5-4E2B-821E-255B1BF9410A}" destId="{B7F70155-4E06-4C11-B9B9-83ABD480C827}" srcOrd="1" destOrd="0" presId="urn:microsoft.com/office/officeart/2017/3/layout/DropPinTimeline"/>
    <dgm:cxn modelId="{D09A2DB6-C494-4419-8608-B8ACF902843C}" type="presParOf" srcId="{2C9E294C-AEC1-498C-9F4F-7861E4DACE51}" destId="{A4C4E9D6-7F7B-4251-8DCF-CFBB81DD0161}" srcOrd="2" destOrd="0" presId="urn:microsoft.com/office/officeart/2017/3/layout/DropPinTimeline"/>
    <dgm:cxn modelId="{883915C6-D3A2-4153-B347-BBE410D48289}" type="presParOf" srcId="{2C9E294C-AEC1-498C-9F4F-7861E4DACE51}" destId="{E485D0FD-428F-4BF9-9729-412F4E43EA13}" srcOrd="3" destOrd="0" presId="urn:microsoft.com/office/officeart/2017/3/layout/DropPinTimeline"/>
    <dgm:cxn modelId="{4C8B8D2A-0614-4336-A037-023B54D378DD}" type="presParOf" srcId="{2C9E294C-AEC1-498C-9F4F-7861E4DACE51}" destId="{821C60DF-7FB4-42AF-88CA-1CB73C04813A}" srcOrd="4" destOrd="0" presId="urn:microsoft.com/office/officeart/2017/3/layout/DropPinTimeline"/>
    <dgm:cxn modelId="{BF62E186-8705-46D2-A2D7-8DBD4023EB70}" type="presParOf" srcId="{2C9E294C-AEC1-498C-9F4F-7861E4DACE51}" destId="{3A307C84-C9E7-487D-842C-44CCCAB44F7A}" srcOrd="5" destOrd="0" presId="urn:microsoft.com/office/officeart/2017/3/layout/DropPinTimeline"/>
    <dgm:cxn modelId="{CD79D961-57D9-43C7-A380-8AB68DFCE030}" type="presParOf" srcId="{B59CBEAF-7752-4D1B-89F5-08784EC46A3C}" destId="{A9B9E679-3E5B-4D12-A3B7-2A5A5FE25DB8}" srcOrd="15" destOrd="0" presId="urn:microsoft.com/office/officeart/2017/3/layout/DropPinTimeline"/>
    <dgm:cxn modelId="{5901C5BD-6684-4F6E-8A66-9351734A0DF3}" type="presParOf" srcId="{B59CBEAF-7752-4D1B-89F5-08784EC46A3C}" destId="{96380214-67DD-452C-B74B-128C7646480C}" srcOrd="16" destOrd="0" presId="urn:microsoft.com/office/officeart/2017/3/layout/DropPinTimeline"/>
    <dgm:cxn modelId="{1379D55C-434E-4DAE-83C7-B121DBF3D317}" type="presParOf" srcId="{96380214-67DD-452C-B74B-128C7646480C}" destId="{A23FA656-ADF9-47C3-A180-D313837CC263}" srcOrd="0" destOrd="0" presId="urn:microsoft.com/office/officeart/2017/3/layout/DropPinTimeline"/>
    <dgm:cxn modelId="{ECB139FF-9948-4179-8857-6EF0B0FDE851}" type="presParOf" srcId="{96380214-67DD-452C-B74B-128C7646480C}" destId="{47C13B2D-0138-498A-B07E-D26FFF3DE6CE}" srcOrd="1" destOrd="0" presId="urn:microsoft.com/office/officeart/2017/3/layout/DropPinTimeline"/>
    <dgm:cxn modelId="{E3D9CDC8-B2A3-4588-A564-C665BB79F446}" type="presParOf" srcId="{47C13B2D-0138-498A-B07E-D26FFF3DE6CE}" destId="{24921988-2904-4D5E-AAB8-8AE9FA7CF13B}" srcOrd="0" destOrd="0" presId="urn:microsoft.com/office/officeart/2017/3/layout/DropPinTimeline"/>
    <dgm:cxn modelId="{26EFB93B-B002-4B11-A292-A84B3CFFCBF5}" type="presParOf" srcId="{47C13B2D-0138-498A-B07E-D26FFF3DE6CE}" destId="{6CF0045B-2018-4186-8CB8-4509FE9E0212}" srcOrd="1" destOrd="0" presId="urn:microsoft.com/office/officeart/2017/3/layout/DropPinTimeline"/>
    <dgm:cxn modelId="{517BA2A1-0682-424B-A8D1-3A4EAAF1D7ED}" type="presParOf" srcId="{96380214-67DD-452C-B74B-128C7646480C}" destId="{FA511B47-72A5-42DE-93B8-91043EE3F6C1}" srcOrd="2" destOrd="0" presId="urn:microsoft.com/office/officeart/2017/3/layout/DropPinTimeline"/>
    <dgm:cxn modelId="{EEB237BF-7737-417D-B3EE-891E85B78506}" type="presParOf" srcId="{96380214-67DD-452C-B74B-128C7646480C}" destId="{ACDE239F-FEC2-4598-A1ED-5CD7981DF711}" srcOrd="3" destOrd="0" presId="urn:microsoft.com/office/officeart/2017/3/layout/DropPinTimeline"/>
    <dgm:cxn modelId="{15955CF1-47A8-4F13-8DB6-2B997C3B0F5E}" type="presParOf" srcId="{96380214-67DD-452C-B74B-128C7646480C}" destId="{AF1994A6-963E-41E1-9BF7-87D5F35A9239}" srcOrd="4" destOrd="0" presId="urn:microsoft.com/office/officeart/2017/3/layout/DropPinTimeline"/>
    <dgm:cxn modelId="{710379F6-6391-4CE4-BD57-42CB7CD33E1A}" type="presParOf" srcId="{96380214-67DD-452C-B74B-128C7646480C}" destId="{CA0872EF-BABE-4D52-8B05-C592696910F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B1F423-EBC9-42BC-BE70-232F4DB5B1AD}"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C5501DF9-CEFD-436A-B62E-E38A639D595B}">
      <dgm:prSet/>
      <dgm:spPr/>
      <dgm:t>
        <a:bodyPr/>
        <a:lstStyle/>
        <a:p>
          <a:r>
            <a:rPr lang="en-US"/>
            <a:t>Founded in 2019 the youngest start up to achieve latest unicorn status</a:t>
          </a:r>
        </a:p>
      </dgm:t>
    </dgm:pt>
    <dgm:pt modelId="{C2CB1A96-E41E-41EA-8BF3-CC9D61988DDA}" type="parTrans" cxnId="{0E247D0D-E7A1-4807-A019-14435D72331B}">
      <dgm:prSet/>
      <dgm:spPr/>
      <dgm:t>
        <a:bodyPr/>
        <a:lstStyle/>
        <a:p>
          <a:endParaRPr lang="en-US"/>
        </a:p>
      </dgm:t>
    </dgm:pt>
    <dgm:pt modelId="{F9D9DFA2-9ACA-457A-B4F5-3EBD4B10B44B}" type="sibTrans" cxnId="{0E247D0D-E7A1-4807-A019-14435D72331B}">
      <dgm:prSet/>
      <dgm:spPr/>
      <dgm:t>
        <a:bodyPr/>
        <a:lstStyle/>
        <a:p>
          <a:endParaRPr lang="en-US"/>
        </a:p>
      </dgm:t>
    </dgm:pt>
    <dgm:pt modelId="{36A156E9-2DAD-4E92-9960-A1DDB9F674A9}">
      <dgm:prSet/>
      <dgm:spPr/>
      <dgm:t>
        <a:bodyPr/>
        <a:lstStyle/>
        <a:p>
          <a:r>
            <a:rPr lang="en-US"/>
            <a:t>It is a blue collared hiring platform which claims 16mn users in Android with 150k recuiters across 42 cities</a:t>
          </a:r>
        </a:p>
      </dgm:t>
    </dgm:pt>
    <dgm:pt modelId="{E14BF8F3-4704-4EC7-8F90-273FADD2453E}" type="parTrans" cxnId="{3F7E593D-D25E-4B42-BD94-556E34517B3A}">
      <dgm:prSet/>
      <dgm:spPr/>
      <dgm:t>
        <a:bodyPr/>
        <a:lstStyle/>
        <a:p>
          <a:endParaRPr lang="en-US"/>
        </a:p>
      </dgm:t>
    </dgm:pt>
    <dgm:pt modelId="{475BC309-D6DA-46C8-BB70-B3D662F78A90}" type="sibTrans" cxnId="{3F7E593D-D25E-4B42-BD94-556E34517B3A}">
      <dgm:prSet/>
      <dgm:spPr/>
      <dgm:t>
        <a:bodyPr/>
        <a:lstStyle/>
        <a:p>
          <a:endParaRPr lang="en-US"/>
        </a:p>
      </dgm:t>
    </dgm:pt>
    <dgm:pt modelId="{5C6D5C63-D6DE-46C4-B01E-CB34CDC17B50}">
      <dgm:prSet/>
      <dgm:spPr/>
      <dgm:t>
        <a:bodyPr/>
        <a:lstStyle/>
        <a:p>
          <a:r>
            <a:rPr lang="en-US"/>
            <a:t>It helps facilitate 15mn interviews every month</a:t>
          </a:r>
        </a:p>
      </dgm:t>
    </dgm:pt>
    <dgm:pt modelId="{4BC82DFD-062F-488E-9A01-3ED30B4AEEE4}" type="parTrans" cxnId="{FB8E52B1-B2AE-4F5B-86F1-726AB21D5868}">
      <dgm:prSet/>
      <dgm:spPr/>
      <dgm:t>
        <a:bodyPr/>
        <a:lstStyle/>
        <a:p>
          <a:endParaRPr lang="en-US"/>
        </a:p>
      </dgm:t>
    </dgm:pt>
    <dgm:pt modelId="{1354C2BA-494B-4D17-B583-3FC881CF2148}" type="sibTrans" cxnId="{FB8E52B1-B2AE-4F5B-86F1-726AB21D5868}">
      <dgm:prSet/>
      <dgm:spPr/>
      <dgm:t>
        <a:bodyPr/>
        <a:lstStyle/>
        <a:p>
          <a:endParaRPr lang="en-US"/>
        </a:p>
      </dgm:t>
    </dgm:pt>
    <dgm:pt modelId="{1FF5C639-1B23-48F0-8CD0-DDDEBED28BCF}">
      <dgm:prSet/>
      <dgm:spPr/>
      <dgm:t>
        <a:bodyPr/>
        <a:lstStyle/>
        <a:p>
          <a:r>
            <a:rPr lang="en-US"/>
            <a:t>Companies raised 100mn in last round of funding led by Tiger Global putting company s valuation at 1.1bn USD</a:t>
          </a:r>
        </a:p>
      </dgm:t>
    </dgm:pt>
    <dgm:pt modelId="{384C5960-DD7D-4515-B5C3-0FF66B77E30D}" type="parTrans" cxnId="{CE01744D-4365-4428-81C6-B5675ED7FA1E}">
      <dgm:prSet/>
      <dgm:spPr/>
      <dgm:t>
        <a:bodyPr/>
        <a:lstStyle/>
        <a:p>
          <a:endParaRPr lang="en-US"/>
        </a:p>
      </dgm:t>
    </dgm:pt>
    <dgm:pt modelId="{1205F6B5-DEEE-4E07-B101-174C8C9BF19E}" type="sibTrans" cxnId="{CE01744D-4365-4428-81C6-B5675ED7FA1E}">
      <dgm:prSet/>
      <dgm:spPr/>
      <dgm:t>
        <a:bodyPr/>
        <a:lstStyle/>
        <a:p>
          <a:endParaRPr lang="en-US"/>
        </a:p>
      </dgm:t>
    </dgm:pt>
    <dgm:pt modelId="{C95AE279-B40E-458E-9857-784829574894}">
      <dgm:prSet/>
      <dgm:spPr/>
      <dgm:t>
        <a:bodyPr/>
        <a:lstStyle/>
        <a:p>
          <a:r>
            <a:rPr lang="en-US"/>
            <a:t>The valuation was even before Apna started generating any revenue</a:t>
          </a:r>
        </a:p>
      </dgm:t>
    </dgm:pt>
    <dgm:pt modelId="{5B4AC23A-9350-4F39-B4BF-8927AD19F444}" type="parTrans" cxnId="{04EBBEB5-BAA7-4E9A-AE86-673FB43F0D50}">
      <dgm:prSet/>
      <dgm:spPr/>
      <dgm:t>
        <a:bodyPr/>
        <a:lstStyle/>
        <a:p>
          <a:endParaRPr lang="en-US"/>
        </a:p>
      </dgm:t>
    </dgm:pt>
    <dgm:pt modelId="{1EF88B2A-13BF-4C37-B373-D52D81A9857E}" type="sibTrans" cxnId="{04EBBEB5-BAA7-4E9A-AE86-673FB43F0D50}">
      <dgm:prSet/>
      <dgm:spPr/>
      <dgm:t>
        <a:bodyPr/>
        <a:lstStyle/>
        <a:p>
          <a:endParaRPr lang="en-US"/>
        </a:p>
      </dgm:t>
    </dgm:pt>
    <dgm:pt modelId="{59D6491C-F580-442B-A4AD-3494148F2B06}" type="pres">
      <dgm:prSet presAssocID="{79B1F423-EBC9-42BC-BE70-232F4DB5B1AD}" presName="diagram" presStyleCnt="0">
        <dgm:presLayoutVars>
          <dgm:dir/>
          <dgm:resizeHandles val="exact"/>
        </dgm:presLayoutVars>
      </dgm:prSet>
      <dgm:spPr/>
    </dgm:pt>
    <dgm:pt modelId="{31D7E604-8C89-4E48-8290-29A124A83829}" type="pres">
      <dgm:prSet presAssocID="{C5501DF9-CEFD-436A-B62E-E38A639D595B}" presName="node" presStyleLbl="node1" presStyleIdx="0" presStyleCnt="5">
        <dgm:presLayoutVars>
          <dgm:bulletEnabled val="1"/>
        </dgm:presLayoutVars>
      </dgm:prSet>
      <dgm:spPr/>
    </dgm:pt>
    <dgm:pt modelId="{294BCC34-C5AF-45A2-9076-7F3C5E014060}" type="pres">
      <dgm:prSet presAssocID="{F9D9DFA2-9ACA-457A-B4F5-3EBD4B10B44B}" presName="sibTrans" presStyleCnt="0"/>
      <dgm:spPr/>
    </dgm:pt>
    <dgm:pt modelId="{8C30B944-FFDC-40E3-BB86-3996B363C6F1}" type="pres">
      <dgm:prSet presAssocID="{36A156E9-2DAD-4E92-9960-A1DDB9F674A9}" presName="node" presStyleLbl="node1" presStyleIdx="1" presStyleCnt="5">
        <dgm:presLayoutVars>
          <dgm:bulletEnabled val="1"/>
        </dgm:presLayoutVars>
      </dgm:prSet>
      <dgm:spPr/>
    </dgm:pt>
    <dgm:pt modelId="{4603EB7D-844E-4793-8C4E-F3F40737713A}" type="pres">
      <dgm:prSet presAssocID="{475BC309-D6DA-46C8-BB70-B3D662F78A90}" presName="sibTrans" presStyleCnt="0"/>
      <dgm:spPr/>
    </dgm:pt>
    <dgm:pt modelId="{C9030E76-16AD-4DEC-B6EC-A4C9EF60047D}" type="pres">
      <dgm:prSet presAssocID="{5C6D5C63-D6DE-46C4-B01E-CB34CDC17B50}" presName="node" presStyleLbl="node1" presStyleIdx="2" presStyleCnt="5">
        <dgm:presLayoutVars>
          <dgm:bulletEnabled val="1"/>
        </dgm:presLayoutVars>
      </dgm:prSet>
      <dgm:spPr/>
    </dgm:pt>
    <dgm:pt modelId="{C16C3A29-4943-4A10-8E3F-258840331BCB}" type="pres">
      <dgm:prSet presAssocID="{1354C2BA-494B-4D17-B583-3FC881CF2148}" presName="sibTrans" presStyleCnt="0"/>
      <dgm:spPr/>
    </dgm:pt>
    <dgm:pt modelId="{B056A6E7-5A25-458D-BE29-8C35058537A5}" type="pres">
      <dgm:prSet presAssocID="{1FF5C639-1B23-48F0-8CD0-DDDEBED28BCF}" presName="node" presStyleLbl="node1" presStyleIdx="3" presStyleCnt="5">
        <dgm:presLayoutVars>
          <dgm:bulletEnabled val="1"/>
        </dgm:presLayoutVars>
      </dgm:prSet>
      <dgm:spPr/>
    </dgm:pt>
    <dgm:pt modelId="{0E21F1FF-2C18-4ED5-A94F-721124ADE12B}" type="pres">
      <dgm:prSet presAssocID="{1205F6B5-DEEE-4E07-B101-174C8C9BF19E}" presName="sibTrans" presStyleCnt="0"/>
      <dgm:spPr/>
    </dgm:pt>
    <dgm:pt modelId="{97B93F94-32CE-40F9-AC76-BD5929A77781}" type="pres">
      <dgm:prSet presAssocID="{C95AE279-B40E-458E-9857-784829574894}" presName="node" presStyleLbl="node1" presStyleIdx="4" presStyleCnt="5">
        <dgm:presLayoutVars>
          <dgm:bulletEnabled val="1"/>
        </dgm:presLayoutVars>
      </dgm:prSet>
      <dgm:spPr/>
    </dgm:pt>
  </dgm:ptLst>
  <dgm:cxnLst>
    <dgm:cxn modelId="{0E247D0D-E7A1-4807-A019-14435D72331B}" srcId="{79B1F423-EBC9-42BC-BE70-232F4DB5B1AD}" destId="{C5501DF9-CEFD-436A-B62E-E38A639D595B}" srcOrd="0" destOrd="0" parTransId="{C2CB1A96-E41E-41EA-8BF3-CC9D61988DDA}" sibTransId="{F9D9DFA2-9ACA-457A-B4F5-3EBD4B10B44B}"/>
    <dgm:cxn modelId="{9EFF2937-E9E3-45EE-AF5B-C17797A0FBC7}" type="presOf" srcId="{C95AE279-B40E-458E-9857-784829574894}" destId="{97B93F94-32CE-40F9-AC76-BD5929A77781}" srcOrd="0" destOrd="0" presId="urn:microsoft.com/office/officeart/2005/8/layout/default"/>
    <dgm:cxn modelId="{7CC1B33A-0CC5-4F89-8FC4-AD636F90BCB2}" type="presOf" srcId="{1FF5C639-1B23-48F0-8CD0-DDDEBED28BCF}" destId="{B056A6E7-5A25-458D-BE29-8C35058537A5}" srcOrd="0" destOrd="0" presId="urn:microsoft.com/office/officeart/2005/8/layout/default"/>
    <dgm:cxn modelId="{3F7E593D-D25E-4B42-BD94-556E34517B3A}" srcId="{79B1F423-EBC9-42BC-BE70-232F4DB5B1AD}" destId="{36A156E9-2DAD-4E92-9960-A1DDB9F674A9}" srcOrd="1" destOrd="0" parTransId="{E14BF8F3-4704-4EC7-8F90-273FADD2453E}" sibTransId="{475BC309-D6DA-46C8-BB70-B3D662F78A90}"/>
    <dgm:cxn modelId="{8D853F67-766F-4FC7-AC0A-7B12B15F2BB9}" type="presOf" srcId="{5C6D5C63-D6DE-46C4-B01E-CB34CDC17B50}" destId="{C9030E76-16AD-4DEC-B6EC-A4C9EF60047D}" srcOrd="0" destOrd="0" presId="urn:microsoft.com/office/officeart/2005/8/layout/default"/>
    <dgm:cxn modelId="{CE01744D-4365-4428-81C6-B5675ED7FA1E}" srcId="{79B1F423-EBC9-42BC-BE70-232F4DB5B1AD}" destId="{1FF5C639-1B23-48F0-8CD0-DDDEBED28BCF}" srcOrd="3" destOrd="0" parTransId="{384C5960-DD7D-4515-B5C3-0FF66B77E30D}" sibTransId="{1205F6B5-DEEE-4E07-B101-174C8C9BF19E}"/>
    <dgm:cxn modelId="{2F8129B0-E38D-4B76-BE06-3C0EB54F56AC}" type="presOf" srcId="{C5501DF9-CEFD-436A-B62E-E38A639D595B}" destId="{31D7E604-8C89-4E48-8290-29A124A83829}" srcOrd="0" destOrd="0" presId="urn:microsoft.com/office/officeart/2005/8/layout/default"/>
    <dgm:cxn modelId="{FB8E52B1-B2AE-4F5B-86F1-726AB21D5868}" srcId="{79B1F423-EBC9-42BC-BE70-232F4DB5B1AD}" destId="{5C6D5C63-D6DE-46C4-B01E-CB34CDC17B50}" srcOrd="2" destOrd="0" parTransId="{4BC82DFD-062F-488E-9A01-3ED30B4AEEE4}" sibTransId="{1354C2BA-494B-4D17-B583-3FC881CF2148}"/>
    <dgm:cxn modelId="{04EBBEB5-BAA7-4E9A-AE86-673FB43F0D50}" srcId="{79B1F423-EBC9-42BC-BE70-232F4DB5B1AD}" destId="{C95AE279-B40E-458E-9857-784829574894}" srcOrd="4" destOrd="0" parTransId="{5B4AC23A-9350-4F39-B4BF-8927AD19F444}" sibTransId="{1EF88B2A-13BF-4C37-B373-D52D81A9857E}"/>
    <dgm:cxn modelId="{764ECCC6-4DE3-459B-847C-2FE28FE28998}" type="presOf" srcId="{36A156E9-2DAD-4E92-9960-A1DDB9F674A9}" destId="{8C30B944-FFDC-40E3-BB86-3996B363C6F1}" srcOrd="0" destOrd="0" presId="urn:microsoft.com/office/officeart/2005/8/layout/default"/>
    <dgm:cxn modelId="{56F153F1-EA2E-4734-AB8B-0F2823A1B387}" type="presOf" srcId="{79B1F423-EBC9-42BC-BE70-232F4DB5B1AD}" destId="{59D6491C-F580-442B-A4AD-3494148F2B06}" srcOrd="0" destOrd="0" presId="urn:microsoft.com/office/officeart/2005/8/layout/default"/>
    <dgm:cxn modelId="{B67C8AFB-1D13-42E1-BB4B-C5B8A8B78779}" type="presParOf" srcId="{59D6491C-F580-442B-A4AD-3494148F2B06}" destId="{31D7E604-8C89-4E48-8290-29A124A83829}" srcOrd="0" destOrd="0" presId="urn:microsoft.com/office/officeart/2005/8/layout/default"/>
    <dgm:cxn modelId="{46AADB06-957E-44F6-8B80-4797866979EB}" type="presParOf" srcId="{59D6491C-F580-442B-A4AD-3494148F2B06}" destId="{294BCC34-C5AF-45A2-9076-7F3C5E014060}" srcOrd="1" destOrd="0" presId="urn:microsoft.com/office/officeart/2005/8/layout/default"/>
    <dgm:cxn modelId="{7E6969F5-3E12-4996-B263-559F1A40ECB2}" type="presParOf" srcId="{59D6491C-F580-442B-A4AD-3494148F2B06}" destId="{8C30B944-FFDC-40E3-BB86-3996B363C6F1}" srcOrd="2" destOrd="0" presId="urn:microsoft.com/office/officeart/2005/8/layout/default"/>
    <dgm:cxn modelId="{D6C192FC-F5F4-4672-ACD1-3C2B6A303003}" type="presParOf" srcId="{59D6491C-F580-442B-A4AD-3494148F2B06}" destId="{4603EB7D-844E-4793-8C4E-F3F40737713A}" srcOrd="3" destOrd="0" presId="urn:microsoft.com/office/officeart/2005/8/layout/default"/>
    <dgm:cxn modelId="{DF544EA3-F105-4635-A209-AFD7EA8395E0}" type="presParOf" srcId="{59D6491C-F580-442B-A4AD-3494148F2B06}" destId="{C9030E76-16AD-4DEC-B6EC-A4C9EF60047D}" srcOrd="4" destOrd="0" presId="urn:microsoft.com/office/officeart/2005/8/layout/default"/>
    <dgm:cxn modelId="{0C8336D2-0954-4440-BD59-EFB06C0D4000}" type="presParOf" srcId="{59D6491C-F580-442B-A4AD-3494148F2B06}" destId="{C16C3A29-4943-4A10-8E3F-258840331BCB}" srcOrd="5" destOrd="0" presId="urn:microsoft.com/office/officeart/2005/8/layout/default"/>
    <dgm:cxn modelId="{F86660F7-B249-493F-80BB-8FB8600A31CA}" type="presParOf" srcId="{59D6491C-F580-442B-A4AD-3494148F2B06}" destId="{B056A6E7-5A25-458D-BE29-8C35058537A5}" srcOrd="6" destOrd="0" presId="urn:microsoft.com/office/officeart/2005/8/layout/default"/>
    <dgm:cxn modelId="{A7D590B3-F846-4D4A-B729-70F19E827519}" type="presParOf" srcId="{59D6491C-F580-442B-A4AD-3494148F2B06}" destId="{0E21F1FF-2C18-4ED5-A94F-721124ADE12B}" srcOrd="7" destOrd="0" presId="urn:microsoft.com/office/officeart/2005/8/layout/default"/>
    <dgm:cxn modelId="{48CB9639-4942-41F6-8DC2-C13517A820AF}" type="presParOf" srcId="{59D6491C-F580-442B-A4AD-3494148F2B06}" destId="{97B93F94-32CE-40F9-AC76-BD5929A777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BA65E2-382B-4E2C-BB92-8F0DAB0BAC5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B173B97-1EE8-4BA4-9524-78739A1CEFBD}">
      <dgm:prSet/>
      <dgm:spPr/>
      <dgm:t>
        <a:bodyPr/>
        <a:lstStyle/>
        <a:p>
          <a:r>
            <a:rPr lang="en-US"/>
            <a:t>Valuation base cannot be only because an innovation is excellent or extremely new to the market</a:t>
          </a:r>
        </a:p>
      </dgm:t>
    </dgm:pt>
    <dgm:pt modelId="{56F343C0-8936-4014-BD9D-EC6EC3E134A0}" type="parTrans" cxnId="{90648E12-44E2-4A26-A36B-0B2B4D5DE270}">
      <dgm:prSet/>
      <dgm:spPr/>
      <dgm:t>
        <a:bodyPr/>
        <a:lstStyle/>
        <a:p>
          <a:endParaRPr lang="en-US"/>
        </a:p>
      </dgm:t>
    </dgm:pt>
    <dgm:pt modelId="{AA18DC21-7F54-41E1-BED8-1B811B4D93CF}" type="sibTrans" cxnId="{90648E12-44E2-4A26-A36B-0B2B4D5DE270}">
      <dgm:prSet/>
      <dgm:spPr/>
      <dgm:t>
        <a:bodyPr/>
        <a:lstStyle/>
        <a:p>
          <a:endParaRPr lang="en-US"/>
        </a:p>
      </dgm:t>
    </dgm:pt>
    <dgm:pt modelId="{85E46780-5125-48E6-A25E-6E08CFDE20AA}">
      <dgm:prSet/>
      <dgm:spPr/>
      <dgm:t>
        <a:bodyPr/>
        <a:lstStyle/>
        <a:p>
          <a:r>
            <a:rPr lang="en-US"/>
            <a:t>Zerodha was pioneer in online trading low cost/easy to operate and open. Took a lot of tech to built up</a:t>
          </a:r>
        </a:p>
      </dgm:t>
    </dgm:pt>
    <dgm:pt modelId="{3AD9D1E7-6CDE-40E4-9D67-3643CCC4685F}" type="parTrans" cxnId="{7C3D2145-25D0-4475-A184-67A7375D9A70}">
      <dgm:prSet/>
      <dgm:spPr/>
      <dgm:t>
        <a:bodyPr/>
        <a:lstStyle/>
        <a:p>
          <a:endParaRPr lang="en-US"/>
        </a:p>
      </dgm:t>
    </dgm:pt>
    <dgm:pt modelId="{D8340D42-6919-4FCC-9F4D-65C5B8B40937}" type="sibTrans" cxnId="{7C3D2145-25D0-4475-A184-67A7375D9A70}">
      <dgm:prSet/>
      <dgm:spPr/>
      <dgm:t>
        <a:bodyPr/>
        <a:lstStyle/>
        <a:p>
          <a:endParaRPr lang="en-US"/>
        </a:p>
      </dgm:t>
    </dgm:pt>
    <dgm:pt modelId="{01104C1C-70B6-47EC-A7D1-96036533E7AE}">
      <dgm:prSet/>
      <dgm:spPr/>
      <dgm:t>
        <a:bodyPr/>
        <a:lstStyle/>
        <a:p>
          <a:r>
            <a:rPr lang="en-US"/>
            <a:t>Due to heavy demand groww and upstox based on similar model made a killing. Isnt it smart to invest in upstox copying an already successful business model?</a:t>
          </a:r>
        </a:p>
      </dgm:t>
    </dgm:pt>
    <dgm:pt modelId="{B3F5ECED-86F1-40CA-B460-3493EADFEEAC}" type="parTrans" cxnId="{1E5C90EA-DA0D-4281-909B-8D444828C992}">
      <dgm:prSet/>
      <dgm:spPr/>
      <dgm:t>
        <a:bodyPr/>
        <a:lstStyle/>
        <a:p>
          <a:endParaRPr lang="en-US"/>
        </a:p>
      </dgm:t>
    </dgm:pt>
    <dgm:pt modelId="{28EFF207-5314-487B-973B-606244280184}" type="sibTrans" cxnId="{1E5C90EA-DA0D-4281-909B-8D444828C992}">
      <dgm:prSet/>
      <dgm:spPr/>
      <dgm:t>
        <a:bodyPr/>
        <a:lstStyle/>
        <a:p>
          <a:endParaRPr lang="en-US"/>
        </a:p>
      </dgm:t>
    </dgm:pt>
    <dgm:pt modelId="{820B7295-9B5E-4E07-BC97-E80C62EA5C14}">
      <dgm:prSet/>
      <dgm:spPr/>
      <dgm:t>
        <a:bodyPr/>
        <a:lstStyle/>
        <a:p>
          <a:r>
            <a:rPr lang="en-US"/>
            <a:t>Bharatpe replicates the stores where paytm / gpay where already in system</a:t>
          </a:r>
        </a:p>
      </dgm:t>
    </dgm:pt>
    <dgm:pt modelId="{CB4011B2-28B3-454A-93B8-5CF3744C7E4A}" type="parTrans" cxnId="{1C872CFC-B196-434F-9003-A1216747EAFA}">
      <dgm:prSet/>
      <dgm:spPr/>
      <dgm:t>
        <a:bodyPr/>
        <a:lstStyle/>
        <a:p>
          <a:endParaRPr lang="en-US"/>
        </a:p>
      </dgm:t>
    </dgm:pt>
    <dgm:pt modelId="{EB25A61C-A548-46BE-9BB6-D601EC694178}" type="sibTrans" cxnId="{1C872CFC-B196-434F-9003-A1216747EAFA}">
      <dgm:prSet/>
      <dgm:spPr/>
      <dgm:t>
        <a:bodyPr/>
        <a:lstStyle/>
        <a:p>
          <a:endParaRPr lang="en-US"/>
        </a:p>
      </dgm:t>
    </dgm:pt>
    <dgm:pt modelId="{70179B03-D6D7-49D2-BDA2-5FDB134F7AF5}" type="pres">
      <dgm:prSet presAssocID="{C9BA65E2-382B-4E2C-BB92-8F0DAB0BAC5E}" presName="vert0" presStyleCnt="0">
        <dgm:presLayoutVars>
          <dgm:dir/>
          <dgm:animOne val="branch"/>
          <dgm:animLvl val="lvl"/>
        </dgm:presLayoutVars>
      </dgm:prSet>
      <dgm:spPr/>
    </dgm:pt>
    <dgm:pt modelId="{06D3BB7D-F72B-455F-AF7C-963324171271}" type="pres">
      <dgm:prSet presAssocID="{6B173B97-1EE8-4BA4-9524-78739A1CEFBD}" presName="thickLine" presStyleLbl="alignNode1" presStyleIdx="0" presStyleCnt="4"/>
      <dgm:spPr/>
    </dgm:pt>
    <dgm:pt modelId="{00C5B386-8A22-4B98-8F99-47ED838A5533}" type="pres">
      <dgm:prSet presAssocID="{6B173B97-1EE8-4BA4-9524-78739A1CEFBD}" presName="horz1" presStyleCnt="0"/>
      <dgm:spPr/>
    </dgm:pt>
    <dgm:pt modelId="{1A7B8098-55E4-4A76-925D-4A047A10EE6E}" type="pres">
      <dgm:prSet presAssocID="{6B173B97-1EE8-4BA4-9524-78739A1CEFBD}" presName="tx1" presStyleLbl="revTx" presStyleIdx="0" presStyleCnt="4"/>
      <dgm:spPr/>
    </dgm:pt>
    <dgm:pt modelId="{42AF9D88-7085-42B8-8D18-99F2D440B4D1}" type="pres">
      <dgm:prSet presAssocID="{6B173B97-1EE8-4BA4-9524-78739A1CEFBD}" presName="vert1" presStyleCnt="0"/>
      <dgm:spPr/>
    </dgm:pt>
    <dgm:pt modelId="{2504BB6E-3C1A-4108-AF51-8FDFA35A6444}" type="pres">
      <dgm:prSet presAssocID="{85E46780-5125-48E6-A25E-6E08CFDE20AA}" presName="thickLine" presStyleLbl="alignNode1" presStyleIdx="1" presStyleCnt="4"/>
      <dgm:spPr/>
    </dgm:pt>
    <dgm:pt modelId="{54DB6AE3-A874-41E4-97F2-FB9A37C3D97A}" type="pres">
      <dgm:prSet presAssocID="{85E46780-5125-48E6-A25E-6E08CFDE20AA}" presName="horz1" presStyleCnt="0"/>
      <dgm:spPr/>
    </dgm:pt>
    <dgm:pt modelId="{99E70F25-DEF6-447F-8CBE-6F771CF91684}" type="pres">
      <dgm:prSet presAssocID="{85E46780-5125-48E6-A25E-6E08CFDE20AA}" presName="tx1" presStyleLbl="revTx" presStyleIdx="1" presStyleCnt="4"/>
      <dgm:spPr/>
    </dgm:pt>
    <dgm:pt modelId="{0695084A-999E-4CAF-878D-537269C3C154}" type="pres">
      <dgm:prSet presAssocID="{85E46780-5125-48E6-A25E-6E08CFDE20AA}" presName="vert1" presStyleCnt="0"/>
      <dgm:spPr/>
    </dgm:pt>
    <dgm:pt modelId="{1D771F89-C6EA-46EE-A48B-C4E70FD40B67}" type="pres">
      <dgm:prSet presAssocID="{01104C1C-70B6-47EC-A7D1-96036533E7AE}" presName="thickLine" presStyleLbl="alignNode1" presStyleIdx="2" presStyleCnt="4"/>
      <dgm:spPr/>
    </dgm:pt>
    <dgm:pt modelId="{05EBB5D7-D5C0-4B78-BAA3-B23FB6829E4A}" type="pres">
      <dgm:prSet presAssocID="{01104C1C-70B6-47EC-A7D1-96036533E7AE}" presName="horz1" presStyleCnt="0"/>
      <dgm:spPr/>
    </dgm:pt>
    <dgm:pt modelId="{2104CFB6-F7EB-4C74-8ABA-F8BC2FCE8DC8}" type="pres">
      <dgm:prSet presAssocID="{01104C1C-70B6-47EC-A7D1-96036533E7AE}" presName="tx1" presStyleLbl="revTx" presStyleIdx="2" presStyleCnt="4"/>
      <dgm:spPr/>
    </dgm:pt>
    <dgm:pt modelId="{F74B0570-53C6-48D7-9359-2CA9EDE00916}" type="pres">
      <dgm:prSet presAssocID="{01104C1C-70B6-47EC-A7D1-96036533E7AE}" presName="vert1" presStyleCnt="0"/>
      <dgm:spPr/>
    </dgm:pt>
    <dgm:pt modelId="{78E4AA19-1B5E-4A8E-B599-B5BEBB9395BA}" type="pres">
      <dgm:prSet presAssocID="{820B7295-9B5E-4E07-BC97-E80C62EA5C14}" presName="thickLine" presStyleLbl="alignNode1" presStyleIdx="3" presStyleCnt="4"/>
      <dgm:spPr/>
    </dgm:pt>
    <dgm:pt modelId="{CD4E47BB-86D7-497B-90ED-90FF384D6DB4}" type="pres">
      <dgm:prSet presAssocID="{820B7295-9B5E-4E07-BC97-E80C62EA5C14}" presName="horz1" presStyleCnt="0"/>
      <dgm:spPr/>
    </dgm:pt>
    <dgm:pt modelId="{4C19FE33-6FD1-401B-814E-959613CDCF1C}" type="pres">
      <dgm:prSet presAssocID="{820B7295-9B5E-4E07-BC97-E80C62EA5C14}" presName="tx1" presStyleLbl="revTx" presStyleIdx="3" presStyleCnt="4"/>
      <dgm:spPr/>
    </dgm:pt>
    <dgm:pt modelId="{2D67904F-2F98-4DAE-B335-7639D80D6446}" type="pres">
      <dgm:prSet presAssocID="{820B7295-9B5E-4E07-BC97-E80C62EA5C14}" presName="vert1" presStyleCnt="0"/>
      <dgm:spPr/>
    </dgm:pt>
  </dgm:ptLst>
  <dgm:cxnLst>
    <dgm:cxn modelId="{90648E12-44E2-4A26-A36B-0B2B4D5DE270}" srcId="{C9BA65E2-382B-4E2C-BB92-8F0DAB0BAC5E}" destId="{6B173B97-1EE8-4BA4-9524-78739A1CEFBD}" srcOrd="0" destOrd="0" parTransId="{56F343C0-8936-4014-BD9D-EC6EC3E134A0}" sibTransId="{AA18DC21-7F54-41E1-BED8-1B811B4D93CF}"/>
    <dgm:cxn modelId="{F1C98C31-1E4B-4751-A244-CD0889A4AA34}" type="presOf" srcId="{C9BA65E2-382B-4E2C-BB92-8F0DAB0BAC5E}" destId="{70179B03-D6D7-49D2-BDA2-5FDB134F7AF5}" srcOrd="0" destOrd="0" presId="urn:microsoft.com/office/officeart/2008/layout/LinedList"/>
    <dgm:cxn modelId="{7C3D2145-25D0-4475-A184-67A7375D9A70}" srcId="{C9BA65E2-382B-4E2C-BB92-8F0DAB0BAC5E}" destId="{85E46780-5125-48E6-A25E-6E08CFDE20AA}" srcOrd="1" destOrd="0" parTransId="{3AD9D1E7-6CDE-40E4-9D67-3643CCC4685F}" sibTransId="{D8340D42-6919-4FCC-9F4D-65C5B8B40937}"/>
    <dgm:cxn modelId="{3ABF647E-E166-4BFF-BBE6-0757E3613F4A}" type="presOf" srcId="{820B7295-9B5E-4E07-BC97-E80C62EA5C14}" destId="{4C19FE33-6FD1-401B-814E-959613CDCF1C}" srcOrd="0" destOrd="0" presId="urn:microsoft.com/office/officeart/2008/layout/LinedList"/>
    <dgm:cxn modelId="{C1878790-441B-41D5-9205-0C3F24DA75D1}" type="presOf" srcId="{85E46780-5125-48E6-A25E-6E08CFDE20AA}" destId="{99E70F25-DEF6-447F-8CBE-6F771CF91684}" srcOrd="0" destOrd="0" presId="urn:microsoft.com/office/officeart/2008/layout/LinedList"/>
    <dgm:cxn modelId="{69125EB8-3BBB-4591-8DB2-1B406678F291}" type="presOf" srcId="{01104C1C-70B6-47EC-A7D1-96036533E7AE}" destId="{2104CFB6-F7EB-4C74-8ABA-F8BC2FCE8DC8}" srcOrd="0" destOrd="0" presId="urn:microsoft.com/office/officeart/2008/layout/LinedList"/>
    <dgm:cxn modelId="{1E5C90EA-DA0D-4281-909B-8D444828C992}" srcId="{C9BA65E2-382B-4E2C-BB92-8F0DAB0BAC5E}" destId="{01104C1C-70B6-47EC-A7D1-96036533E7AE}" srcOrd="2" destOrd="0" parTransId="{B3F5ECED-86F1-40CA-B460-3493EADFEEAC}" sibTransId="{28EFF207-5314-487B-973B-606244280184}"/>
    <dgm:cxn modelId="{6C0C94F9-4042-44BA-A002-D7ED994C06CF}" type="presOf" srcId="{6B173B97-1EE8-4BA4-9524-78739A1CEFBD}" destId="{1A7B8098-55E4-4A76-925D-4A047A10EE6E}" srcOrd="0" destOrd="0" presId="urn:microsoft.com/office/officeart/2008/layout/LinedList"/>
    <dgm:cxn modelId="{1C872CFC-B196-434F-9003-A1216747EAFA}" srcId="{C9BA65E2-382B-4E2C-BB92-8F0DAB0BAC5E}" destId="{820B7295-9B5E-4E07-BC97-E80C62EA5C14}" srcOrd="3" destOrd="0" parTransId="{CB4011B2-28B3-454A-93B8-5CF3744C7E4A}" sibTransId="{EB25A61C-A548-46BE-9BB6-D601EC694178}"/>
    <dgm:cxn modelId="{D93029F9-62FA-4E94-A67A-B173B2F8F958}" type="presParOf" srcId="{70179B03-D6D7-49D2-BDA2-5FDB134F7AF5}" destId="{06D3BB7D-F72B-455F-AF7C-963324171271}" srcOrd="0" destOrd="0" presId="urn:microsoft.com/office/officeart/2008/layout/LinedList"/>
    <dgm:cxn modelId="{5C7A5427-6B9B-499A-A958-1F792E42A990}" type="presParOf" srcId="{70179B03-D6D7-49D2-BDA2-5FDB134F7AF5}" destId="{00C5B386-8A22-4B98-8F99-47ED838A5533}" srcOrd="1" destOrd="0" presId="urn:microsoft.com/office/officeart/2008/layout/LinedList"/>
    <dgm:cxn modelId="{804125B6-9560-4432-928C-4E75CA9C5372}" type="presParOf" srcId="{00C5B386-8A22-4B98-8F99-47ED838A5533}" destId="{1A7B8098-55E4-4A76-925D-4A047A10EE6E}" srcOrd="0" destOrd="0" presId="urn:microsoft.com/office/officeart/2008/layout/LinedList"/>
    <dgm:cxn modelId="{3930E300-1538-48B8-B626-31051BF9BA9B}" type="presParOf" srcId="{00C5B386-8A22-4B98-8F99-47ED838A5533}" destId="{42AF9D88-7085-42B8-8D18-99F2D440B4D1}" srcOrd="1" destOrd="0" presId="urn:microsoft.com/office/officeart/2008/layout/LinedList"/>
    <dgm:cxn modelId="{ACBC8467-6478-4C54-87CE-2EDCF3600B79}" type="presParOf" srcId="{70179B03-D6D7-49D2-BDA2-5FDB134F7AF5}" destId="{2504BB6E-3C1A-4108-AF51-8FDFA35A6444}" srcOrd="2" destOrd="0" presId="urn:microsoft.com/office/officeart/2008/layout/LinedList"/>
    <dgm:cxn modelId="{D13ED9BB-8C63-4176-B30A-0C12C21EC8A5}" type="presParOf" srcId="{70179B03-D6D7-49D2-BDA2-5FDB134F7AF5}" destId="{54DB6AE3-A874-41E4-97F2-FB9A37C3D97A}" srcOrd="3" destOrd="0" presId="urn:microsoft.com/office/officeart/2008/layout/LinedList"/>
    <dgm:cxn modelId="{6FDB1998-2784-4789-AA8E-30B52BCB5C26}" type="presParOf" srcId="{54DB6AE3-A874-41E4-97F2-FB9A37C3D97A}" destId="{99E70F25-DEF6-447F-8CBE-6F771CF91684}" srcOrd="0" destOrd="0" presId="urn:microsoft.com/office/officeart/2008/layout/LinedList"/>
    <dgm:cxn modelId="{A8B178AF-5AC8-4712-8338-DEE00A605AA5}" type="presParOf" srcId="{54DB6AE3-A874-41E4-97F2-FB9A37C3D97A}" destId="{0695084A-999E-4CAF-878D-537269C3C154}" srcOrd="1" destOrd="0" presId="urn:microsoft.com/office/officeart/2008/layout/LinedList"/>
    <dgm:cxn modelId="{93B99A12-D451-44F6-8EB5-FC8E754A7435}" type="presParOf" srcId="{70179B03-D6D7-49D2-BDA2-5FDB134F7AF5}" destId="{1D771F89-C6EA-46EE-A48B-C4E70FD40B67}" srcOrd="4" destOrd="0" presId="urn:microsoft.com/office/officeart/2008/layout/LinedList"/>
    <dgm:cxn modelId="{001C47D9-07B7-4561-B86E-BBF8533E1705}" type="presParOf" srcId="{70179B03-D6D7-49D2-BDA2-5FDB134F7AF5}" destId="{05EBB5D7-D5C0-4B78-BAA3-B23FB6829E4A}" srcOrd="5" destOrd="0" presId="urn:microsoft.com/office/officeart/2008/layout/LinedList"/>
    <dgm:cxn modelId="{623A883D-21F0-440E-9F07-FADE9DF0E208}" type="presParOf" srcId="{05EBB5D7-D5C0-4B78-BAA3-B23FB6829E4A}" destId="{2104CFB6-F7EB-4C74-8ABA-F8BC2FCE8DC8}" srcOrd="0" destOrd="0" presId="urn:microsoft.com/office/officeart/2008/layout/LinedList"/>
    <dgm:cxn modelId="{83C2C5D4-F1E7-4319-B491-06F86E8AD3D9}" type="presParOf" srcId="{05EBB5D7-D5C0-4B78-BAA3-B23FB6829E4A}" destId="{F74B0570-53C6-48D7-9359-2CA9EDE00916}" srcOrd="1" destOrd="0" presId="urn:microsoft.com/office/officeart/2008/layout/LinedList"/>
    <dgm:cxn modelId="{4EAF8642-136F-4AAE-AF32-337D933D9704}" type="presParOf" srcId="{70179B03-D6D7-49D2-BDA2-5FDB134F7AF5}" destId="{78E4AA19-1B5E-4A8E-B599-B5BEBB9395BA}" srcOrd="6" destOrd="0" presId="urn:microsoft.com/office/officeart/2008/layout/LinedList"/>
    <dgm:cxn modelId="{21C13B1B-E2AB-4F28-8DF0-3254914FC045}" type="presParOf" srcId="{70179B03-D6D7-49D2-BDA2-5FDB134F7AF5}" destId="{CD4E47BB-86D7-497B-90ED-90FF384D6DB4}" srcOrd="7" destOrd="0" presId="urn:microsoft.com/office/officeart/2008/layout/LinedList"/>
    <dgm:cxn modelId="{C7399B7E-F856-4286-BA70-D1804A3E6842}" type="presParOf" srcId="{CD4E47BB-86D7-497B-90ED-90FF384D6DB4}" destId="{4C19FE33-6FD1-401B-814E-959613CDCF1C}" srcOrd="0" destOrd="0" presId="urn:microsoft.com/office/officeart/2008/layout/LinedList"/>
    <dgm:cxn modelId="{1DF0F832-1507-47B3-A467-664D98EF924F}" type="presParOf" srcId="{CD4E47BB-86D7-497B-90ED-90FF384D6DB4}" destId="{2D67904F-2F98-4DAE-B335-7639D80D64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BB97FA-8362-434B-BA28-EA389BF64C2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418DF99-84E7-46AF-8F34-9EDB89D330F8}">
      <dgm:prSet/>
      <dgm:spPr/>
      <dgm:t>
        <a:bodyPr/>
        <a:lstStyle/>
        <a:p>
          <a:r>
            <a:rPr lang="en-IN">
              <a:hlinkClick xmlns:r="http://schemas.openxmlformats.org/officeDocument/2006/relationships" r:id="rId1"/>
            </a:rPr>
            <a:t>https://inc42.com/buzz/top-startup-incubators-india/</a:t>
          </a:r>
          <a:endParaRPr lang="en-US"/>
        </a:p>
      </dgm:t>
    </dgm:pt>
    <dgm:pt modelId="{5D08DE8E-1AC6-43DF-A711-8E1CE6C3365F}" type="parTrans" cxnId="{60F97C10-0272-4F35-B74A-55EFC8693A59}">
      <dgm:prSet/>
      <dgm:spPr/>
      <dgm:t>
        <a:bodyPr/>
        <a:lstStyle/>
        <a:p>
          <a:endParaRPr lang="en-US"/>
        </a:p>
      </dgm:t>
    </dgm:pt>
    <dgm:pt modelId="{22F37692-B888-45D2-AD30-795A22BBC341}" type="sibTrans" cxnId="{60F97C10-0272-4F35-B74A-55EFC8693A59}">
      <dgm:prSet/>
      <dgm:spPr/>
      <dgm:t>
        <a:bodyPr/>
        <a:lstStyle/>
        <a:p>
          <a:endParaRPr lang="en-US"/>
        </a:p>
      </dgm:t>
    </dgm:pt>
    <dgm:pt modelId="{9DB56DF2-D6BB-4983-BDF7-E14D68399928}">
      <dgm:prSet/>
      <dgm:spPr/>
      <dgm:t>
        <a:bodyPr/>
        <a:lstStyle/>
        <a:p>
          <a:r>
            <a:rPr lang="en-IN">
              <a:hlinkClick xmlns:r="http://schemas.openxmlformats.org/officeDocument/2006/relationships" r:id="rId2"/>
            </a:rPr>
            <a:t>https://smash.vc/startups-india/</a:t>
          </a:r>
          <a:endParaRPr lang="en-US"/>
        </a:p>
      </dgm:t>
    </dgm:pt>
    <dgm:pt modelId="{18840D59-FACE-4614-8438-B2B181026CF6}" type="parTrans" cxnId="{A4B160EF-4A02-4DE2-BB94-C97F6A00CEE2}">
      <dgm:prSet/>
      <dgm:spPr/>
      <dgm:t>
        <a:bodyPr/>
        <a:lstStyle/>
        <a:p>
          <a:endParaRPr lang="en-US"/>
        </a:p>
      </dgm:t>
    </dgm:pt>
    <dgm:pt modelId="{66C6023C-85DC-4E80-96BC-BA6E42D4085F}" type="sibTrans" cxnId="{A4B160EF-4A02-4DE2-BB94-C97F6A00CEE2}">
      <dgm:prSet/>
      <dgm:spPr/>
      <dgm:t>
        <a:bodyPr/>
        <a:lstStyle/>
        <a:p>
          <a:endParaRPr lang="en-US"/>
        </a:p>
      </dgm:t>
    </dgm:pt>
    <dgm:pt modelId="{4A3D33C3-97C2-4F4F-A699-6FACF4DAEC22}">
      <dgm:prSet/>
      <dgm:spPr/>
      <dgm:t>
        <a:bodyPr/>
        <a:lstStyle/>
        <a:p>
          <a:r>
            <a:rPr lang="en-IN">
              <a:hlinkClick xmlns:r="http://schemas.openxmlformats.org/officeDocument/2006/relationships" r:id="rId3"/>
            </a:rPr>
            <a:t>https://www.stephnass.com/blog/how-to-value-a-startup</a:t>
          </a:r>
          <a:endParaRPr lang="en-US"/>
        </a:p>
      </dgm:t>
    </dgm:pt>
    <dgm:pt modelId="{5F91BBC2-C110-48A3-A32A-8E47C417B496}" type="parTrans" cxnId="{713DD2B0-7046-46B9-B8DF-05EA54C7B3AC}">
      <dgm:prSet/>
      <dgm:spPr/>
      <dgm:t>
        <a:bodyPr/>
        <a:lstStyle/>
        <a:p>
          <a:endParaRPr lang="en-US"/>
        </a:p>
      </dgm:t>
    </dgm:pt>
    <dgm:pt modelId="{BC6981C0-7E2B-4F35-B3BC-D7E64B4C992F}" type="sibTrans" cxnId="{713DD2B0-7046-46B9-B8DF-05EA54C7B3AC}">
      <dgm:prSet/>
      <dgm:spPr/>
      <dgm:t>
        <a:bodyPr/>
        <a:lstStyle/>
        <a:p>
          <a:endParaRPr lang="en-US"/>
        </a:p>
      </dgm:t>
    </dgm:pt>
    <dgm:pt modelId="{B36D4106-5AE2-4F76-8BE9-D686AB75F0CE}">
      <dgm:prSet/>
      <dgm:spPr/>
      <dgm:t>
        <a:bodyPr/>
        <a:lstStyle/>
        <a:p>
          <a:r>
            <a:rPr lang="en-IN">
              <a:hlinkClick xmlns:r="http://schemas.openxmlformats.org/officeDocument/2006/relationships" r:id="rId4"/>
            </a:rPr>
            <a:t>https://www.hurunindia.net/hurun-india-future-unicorn-list-2021</a:t>
          </a:r>
          <a:endParaRPr lang="en-US"/>
        </a:p>
      </dgm:t>
    </dgm:pt>
    <dgm:pt modelId="{4B1BBCBD-8E79-468A-9A5D-5325DD41D407}" type="parTrans" cxnId="{73D889DE-7297-4CAB-964D-D2FB4BD6197E}">
      <dgm:prSet/>
      <dgm:spPr/>
      <dgm:t>
        <a:bodyPr/>
        <a:lstStyle/>
        <a:p>
          <a:endParaRPr lang="en-US"/>
        </a:p>
      </dgm:t>
    </dgm:pt>
    <dgm:pt modelId="{319589C1-1A0C-45BE-85E6-1CF33271E53B}" type="sibTrans" cxnId="{73D889DE-7297-4CAB-964D-D2FB4BD6197E}">
      <dgm:prSet/>
      <dgm:spPr/>
      <dgm:t>
        <a:bodyPr/>
        <a:lstStyle/>
        <a:p>
          <a:endParaRPr lang="en-US"/>
        </a:p>
      </dgm:t>
    </dgm:pt>
    <dgm:pt modelId="{C03E0DD6-166C-4DA7-A738-148692CD4892}">
      <dgm:prSet/>
      <dgm:spPr/>
      <dgm:t>
        <a:bodyPr/>
        <a:lstStyle/>
        <a:p>
          <a:r>
            <a:rPr lang="en-IN"/>
            <a:t>VCCH &amp; Prowess Software</a:t>
          </a:r>
          <a:endParaRPr lang="en-US"/>
        </a:p>
      </dgm:t>
    </dgm:pt>
    <dgm:pt modelId="{33BC639D-8477-4480-9BD3-8AC977E64F93}" type="parTrans" cxnId="{51BC7D4B-983B-4F56-892F-8A994594C7AA}">
      <dgm:prSet/>
      <dgm:spPr/>
      <dgm:t>
        <a:bodyPr/>
        <a:lstStyle/>
        <a:p>
          <a:endParaRPr lang="en-US"/>
        </a:p>
      </dgm:t>
    </dgm:pt>
    <dgm:pt modelId="{498934D2-DA8F-46A0-8825-26C579E1BA8A}" type="sibTrans" cxnId="{51BC7D4B-983B-4F56-892F-8A994594C7AA}">
      <dgm:prSet/>
      <dgm:spPr/>
      <dgm:t>
        <a:bodyPr/>
        <a:lstStyle/>
        <a:p>
          <a:endParaRPr lang="en-US"/>
        </a:p>
      </dgm:t>
    </dgm:pt>
    <dgm:pt modelId="{4B458C86-D7A7-42A2-80A3-87C44332D242}" type="pres">
      <dgm:prSet presAssocID="{24BB97FA-8362-434B-BA28-EA389BF64C2E}" presName="vert0" presStyleCnt="0">
        <dgm:presLayoutVars>
          <dgm:dir/>
          <dgm:animOne val="branch"/>
          <dgm:animLvl val="lvl"/>
        </dgm:presLayoutVars>
      </dgm:prSet>
      <dgm:spPr/>
    </dgm:pt>
    <dgm:pt modelId="{7B15ABF8-3F09-43A6-8E4D-67C1869A8C87}" type="pres">
      <dgm:prSet presAssocID="{E418DF99-84E7-46AF-8F34-9EDB89D330F8}" presName="thickLine" presStyleLbl="alignNode1" presStyleIdx="0" presStyleCnt="5"/>
      <dgm:spPr/>
    </dgm:pt>
    <dgm:pt modelId="{29355A6C-3101-4D37-9477-0DAC5D428DD1}" type="pres">
      <dgm:prSet presAssocID="{E418DF99-84E7-46AF-8F34-9EDB89D330F8}" presName="horz1" presStyleCnt="0"/>
      <dgm:spPr/>
    </dgm:pt>
    <dgm:pt modelId="{4008B894-CB2F-4BC9-A5E2-CEF54A588F22}" type="pres">
      <dgm:prSet presAssocID="{E418DF99-84E7-46AF-8F34-9EDB89D330F8}" presName="tx1" presStyleLbl="revTx" presStyleIdx="0" presStyleCnt="5"/>
      <dgm:spPr/>
    </dgm:pt>
    <dgm:pt modelId="{896C8514-3E88-411A-9496-E15D18ADA879}" type="pres">
      <dgm:prSet presAssocID="{E418DF99-84E7-46AF-8F34-9EDB89D330F8}" presName="vert1" presStyleCnt="0"/>
      <dgm:spPr/>
    </dgm:pt>
    <dgm:pt modelId="{32635EF0-995E-4523-A217-721378E6AF6A}" type="pres">
      <dgm:prSet presAssocID="{9DB56DF2-D6BB-4983-BDF7-E14D68399928}" presName="thickLine" presStyleLbl="alignNode1" presStyleIdx="1" presStyleCnt="5"/>
      <dgm:spPr/>
    </dgm:pt>
    <dgm:pt modelId="{9AAC494F-BA27-45D0-BD20-5C89D70C10E5}" type="pres">
      <dgm:prSet presAssocID="{9DB56DF2-D6BB-4983-BDF7-E14D68399928}" presName="horz1" presStyleCnt="0"/>
      <dgm:spPr/>
    </dgm:pt>
    <dgm:pt modelId="{0BAC45B4-2365-41E4-B4DA-FF60CB9E0570}" type="pres">
      <dgm:prSet presAssocID="{9DB56DF2-D6BB-4983-BDF7-E14D68399928}" presName="tx1" presStyleLbl="revTx" presStyleIdx="1" presStyleCnt="5"/>
      <dgm:spPr/>
    </dgm:pt>
    <dgm:pt modelId="{751457E2-4A65-4653-99DD-614AD414AD79}" type="pres">
      <dgm:prSet presAssocID="{9DB56DF2-D6BB-4983-BDF7-E14D68399928}" presName="vert1" presStyleCnt="0"/>
      <dgm:spPr/>
    </dgm:pt>
    <dgm:pt modelId="{875BD367-2309-407B-8EF4-1B611241A96C}" type="pres">
      <dgm:prSet presAssocID="{4A3D33C3-97C2-4F4F-A699-6FACF4DAEC22}" presName="thickLine" presStyleLbl="alignNode1" presStyleIdx="2" presStyleCnt="5"/>
      <dgm:spPr/>
    </dgm:pt>
    <dgm:pt modelId="{824E7329-9892-41FE-8D55-08990D23D7B6}" type="pres">
      <dgm:prSet presAssocID="{4A3D33C3-97C2-4F4F-A699-6FACF4DAEC22}" presName="horz1" presStyleCnt="0"/>
      <dgm:spPr/>
    </dgm:pt>
    <dgm:pt modelId="{7FBD8B35-1B3E-47D2-AA10-74C1529B415C}" type="pres">
      <dgm:prSet presAssocID="{4A3D33C3-97C2-4F4F-A699-6FACF4DAEC22}" presName="tx1" presStyleLbl="revTx" presStyleIdx="2" presStyleCnt="5"/>
      <dgm:spPr/>
    </dgm:pt>
    <dgm:pt modelId="{EDF9E8F3-6B0D-448E-8816-301ECBDACFF3}" type="pres">
      <dgm:prSet presAssocID="{4A3D33C3-97C2-4F4F-A699-6FACF4DAEC22}" presName="vert1" presStyleCnt="0"/>
      <dgm:spPr/>
    </dgm:pt>
    <dgm:pt modelId="{D611A527-0905-47A1-96FD-D07AB5329426}" type="pres">
      <dgm:prSet presAssocID="{B36D4106-5AE2-4F76-8BE9-D686AB75F0CE}" presName="thickLine" presStyleLbl="alignNode1" presStyleIdx="3" presStyleCnt="5"/>
      <dgm:spPr/>
    </dgm:pt>
    <dgm:pt modelId="{5D40C3F8-F6DB-4369-A9FC-5323B3D6D97E}" type="pres">
      <dgm:prSet presAssocID="{B36D4106-5AE2-4F76-8BE9-D686AB75F0CE}" presName="horz1" presStyleCnt="0"/>
      <dgm:spPr/>
    </dgm:pt>
    <dgm:pt modelId="{EFFA8F10-7C8A-4CFB-98F0-B3367FA7CD8A}" type="pres">
      <dgm:prSet presAssocID="{B36D4106-5AE2-4F76-8BE9-D686AB75F0CE}" presName="tx1" presStyleLbl="revTx" presStyleIdx="3" presStyleCnt="5"/>
      <dgm:spPr/>
    </dgm:pt>
    <dgm:pt modelId="{6C748C7F-037A-4808-848F-56D597F073A6}" type="pres">
      <dgm:prSet presAssocID="{B36D4106-5AE2-4F76-8BE9-D686AB75F0CE}" presName="vert1" presStyleCnt="0"/>
      <dgm:spPr/>
    </dgm:pt>
    <dgm:pt modelId="{9AE87685-DF32-4A95-AF41-3BE700553395}" type="pres">
      <dgm:prSet presAssocID="{C03E0DD6-166C-4DA7-A738-148692CD4892}" presName="thickLine" presStyleLbl="alignNode1" presStyleIdx="4" presStyleCnt="5"/>
      <dgm:spPr/>
    </dgm:pt>
    <dgm:pt modelId="{CE9DEF18-D5F7-4CFF-9CA2-2BFF12BBC3DB}" type="pres">
      <dgm:prSet presAssocID="{C03E0DD6-166C-4DA7-A738-148692CD4892}" presName="horz1" presStyleCnt="0"/>
      <dgm:spPr/>
    </dgm:pt>
    <dgm:pt modelId="{22AD80A2-9D96-4315-95B2-B902BA6F2017}" type="pres">
      <dgm:prSet presAssocID="{C03E0DD6-166C-4DA7-A738-148692CD4892}" presName="tx1" presStyleLbl="revTx" presStyleIdx="4" presStyleCnt="5"/>
      <dgm:spPr/>
    </dgm:pt>
    <dgm:pt modelId="{338F0B9F-D9B7-4084-A767-2DD6A7E2E827}" type="pres">
      <dgm:prSet presAssocID="{C03E0DD6-166C-4DA7-A738-148692CD4892}" presName="vert1" presStyleCnt="0"/>
      <dgm:spPr/>
    </dgm:pt>
  </dgm:ptLst>
  <dgm:cxnLst>
    <dgm:cxn modelId="{60F97C10-0272-4F35-B74A-55EFC8693A59}" srcId="{24BB97FA-8362-434B-BA28-EA389BF64C2E}" destId="{E418DF99-84E7-46AF-8F34-9EDB89D330F8}" srcOrd="0" destOrd="0" parTransId="{5D08DE8E-1AC6-43DF-A711-8E1CE6C3365F}" sibTransId="{22F37692-B888-45D2-AD30-795A22BBC341}"/>
    <dgm:cxn modelId="{9B8D6F23-A69D-4E5E-A9C9-50DB2F400095}" type="presOf" srcId="{B36D4106-5AE2-4F76-8BE9-D686AB75F0CE}" destId="{EFFA8F10-7C8A-4CFB-98F0-B3367FA7CD8A}" srcOrd="0" destOrd="0" presId="urn:microsoft.com/office/officeart/2008/layout/LinedList"/>
    <dgm:cxn modelId="{8D21BF25-E5B0-44F7-9B43-316146E51856}" type="presOf" srcId="{4A3D33C3-97C2-4F4F-A699-6FACF4DAEC22}" destId="{7FBD8B35-1B3E-47D2-AA10-74C1529B415C}" srcOrd="0" destOrd="0" presId="urn:microsoft.com/office/officeart/2008/layout/LinedList"/>
    <dgm:cxn modelId="{51BC7D4B-983B-4F56-892F-8A994594C7AA}" srcId="{24BB97FA-8362-434B-BA28-EA389BF64C2E}" destId="{C03E0DD6-166C-4DA7-A738-148692CD4892}" srcOrd="4" destOrd="0" parTransId="{33BC639D-8477-4480-9BD3-8AC977E64F93}" sibTransId="{498934D2-DA8F-46A0-8825-26C579E1BA8A}"/>
    <dgm:cxn modelId="{51F75577-4AE3-4C24-AD50-52976D8F29C7}" type="presOf" srcId="{E418DF99-84E7-46AF-8F34-9EDB89D330F8}" destId="{4008B894-CB2F-4BC9-A5E2-CEF54A588F22}" srcOrd="0" destOrd="0" presId="urn:microsoft.com/office/officeart/2008/layout/LinedList"/>
    <dgm:cxn modelId="{56CE028A-7615-4094-8DB5-D0A530ECB09D}" type="presOf" srcId="{9DB56DF2-D6BB-4983-BDF7-E14D68399928}" destId="{0BAC45B4-2365-41E4-B4DA-FF60CB9E0570}" srcOrd="0" destOrd="0" presId="urn:microsoft.com/office/officeart/2008/layout/LinedList"/>
    <dgm:cxn modelId="{AD18CC99-875A-4EFD-B585-1FAE7433D3B5}" type="presOf" srcId="{C03E0DD6-166C-4DA7-A738-148692CD4892}" destId="{22AD80A2-9D96-4315-95B2-B902BA6F2017}" srcOrd="0" destOrd="0" presId="urn:microsoft.com/office/officeart/2008/layout/LinedList"/>
    <dgm:cxn modelId="{713DD2B0-7046-46B9-B8DF-05EA54C7B3AC}" srcId="{24BB97FA-8362-434B-BA28-EA389BF64C2E}" destId="{4A3D33C3-97C2-4F4F-A699-6FACF4DAEC22}" srcOrd="2" destOrd="0" parTransId="{5F91BBC2-C110-48A3-A32A-8E47C417B496}" sibTransId="{BC6981C0-7E2B-4F35-B3BC-D7E64B4C992F}"/>
    <dgm:cxn modelId="{5D5F02C4-A2FF-401A-A8E1-C33E18C52541}" type="presOf" srcId="{24BB97FA-8362-434B-BA28-EA389BF64C2E}" destId="{4B458C86-D7A7-42A2-80A3-87C44332D242}" srcOrd="0" destOrd="0" presId="urn:microsoft.com/office/officeart/2008/layout/LinedList"/>
    <dgm:cxn modelId="{73D889DE-7297-4CAB-964D-D2FB4BD6197E}" srcId="{24BB97FA-8362-434B-BA28-EA389BF64C2E}" destId="{B36D4106-5AE2-4F76-8BE9-D686AB75F0CE}" srcOrd="3" destOrd="0" parTransId="{4B1BBCBD-8E79-468A-9A5D-5325DD41D407}" sibTransId="{319589C1-1A0C-45BE-85E6-1CF33271E53B}"/>
    <dgm:cxn modelId="{A4B160EF-4A02-4DE2-BB94-C97F6A00CEE2}" srcId="{24BB97FA-8362-434B-BA28-EA389BF64C2E}" destId="{9DB56DF2-D6BB-4983-BDF7-E14D68399928}" srcOrd="1" destOrd="0" parTransId="{18840D59-FACE-4614-8438-B2B181026CF6}" sibTransId="{66C6023C-85DC-4E80-96BC-BA6E42D4085F}"/>
    <dgm:cxn modelId="{588C3971-2AE3-40AB-B850-2711F12B6C84}" type="presParOf" srcId="{4B458C86-D7A7-42A2-80A3-87C44332D242}" destId="{7B15ABF8-3F09-43A6-8E4D-67C1869A8C87}" srcOrd="0" destOrd="0" presId="urn:microsoft.com/office/officeart/2008/layout/LinedList"/>
    <dgm:cxn modelId="{D94AF9D7-69BD-4A6B-9AA1-B2BF4CFF09D2}" type="presParOf" srcId="{4B458C86-D7A7-42A2-80A3-87C44332D242}" destId="{29355A6C-3101-4D37-9477-0DAC5D428DD1}" srcOrd="1" destOrd="0" presId="urn:microsoft.com/office/officeart/2008/layout/LinedList"/>
    <dgm:cxn modelId="{13772E73-FC27-415E-8047-1B7BA8305062}" type="presParOf" srcId="{29355A6C-3101-4D37-9477-0DAC5D428DD1}" destId="{4008B894-CB2F-4BC9-A5E2-CEF54A588F22}" srcOrd="0" destOrd="0" presId="urn:microsoft.com/office/officeart/2008/layout/LinedList"/>
    <dgm:cxn modelId="{49A29A6C-EFA6-42B3-9709-0620D347BA4D}" type="presParOf" srcId="{29355A6C-3101-4D37-9477-0DAC5D428DD1}" destId="{896C8514-3E88-411A-9496-E15D18ADA879}" srcOrd="1" destOrd="0" presId="urn:microsoft.com/office/officeart/2008/layout/LinedList"/>
    <dgm:cxn modelId="{052C9817-C517-40AF-9B50-DA2A5FD39290}" type="presParOf" srcId="{4B458C86-D7A7-42A2-80A3-87C44332D242}" destId="{32635EF0-995E-4523-A217-721378E6AF6A}" srcOrd="2" destOrd="0" presId="urn:microsoft.com/office/officeart/2008/layout/LinedList"/>
    <dgm:cxn modelId="{DC94B11C-1927-43FA-B45E-DCF7953A168E}" type="presParOf" srcId="{4B458C86-D7A7-42A2-80A3-87C44332D242}" destId="{9AAC494F-BA27-45D0-BD20-5C89D70C10E5}" srcOrd="3" destOrd="0" presId="urn:microsoft.com/office/officeart/2008/layout/LinedList"/>
    <dgm:cxn modelId="{EEDD580D-1285-4408-BAC0-0F9A47D85D50}" type="presParOf" srcId="{9AAC494F-BA27-45D0-BD20-5C89D70C10E5}" destId="{0BAC45B4-2365-41E4-B4DA-FF60CB9E0570}" srcOrd="0" destOrd="0" presId="urn:microsoft.com/office/officeart/2008/layout/LinedList"/>
    <dgm:cxn modelId="{BB655087-29F1-4A23-8D56-B693143367CE}" type="presParOf" srcId="{9AAC494F-BA27-45D0-BD20-5C89D70C10E5}" destId="{751457E2-4A65-4653-99DD-614AD414AD79}" srcOrd="1" destOrd="0" presId="urn:microsoft.com/office/officeart/2008/layout/LinedList"/>
    <dgm:cxn modelId="{83063445-1CA2-46D7-98EF-F4C1AA393114}" type="presParOf" srcId="{4B458C86-D7A7-42A2-80A3-87C44332D242}" destId="{875BD367-2309-407B-8EF4-1B611241A96C}" srcOrd="4" destOrd="0" presId="urn:microsoft.com/office/officeart/2008/layout/LinedList"/>
    <dgm:cxn modelId="{D98464D1-8D37-4FD0-A4C0-BA549909CC6B}" type="presParOf" srcId="{4B458C86-D7A7-42A2-80A3-87C44332D242}" destId="{824E7329-9892-41FE-8D55-08990D23D7B6}" srcOrd="5" destOrd="0" presId="urn:microsoft.com/office/officeart/2008/layout/LinedList"/>
    <dgm:cxn modelId="{407D8796-430E-48A6-ACAC-7CB70EBEA027}" type="presParOf" srcId="{824E7329-9892-41FE-8D55-08990D23D7B6}" destId="{7FBD8B35-1B3E-47D2-AA10-74C1529B415C}" srcOrd="0" destOrd="0" presId="urn:microsoft.com/office/officeart/2008/layout/LinedList"/>
    <dgm:cxn modelId="{F6AF7033-DF02-4DAA-B805-3B72A7EF35A9}" type="presParOf" srcId="{824E7329-9892-41FE-8D55-08990D23D7B6}" destId="{EDF9E8F3-6B0D-448E-8816-301ECBDACFF3}" srcOrd="1" destOrd="0" presId="urn:microsoft.com/office/officeart/2008/layout/LinedList"/>
    <dgm:cxn modelId="{27B6A457-7828-4F1B-9B38-A233823B3FB6}" type="presParOf" srcId="{4B458C86-D7A7-42A2-80A3-87C44332D242}" destId="{D611A527-0905-47A1-96FD-D07AB5329426}" srcOrd="6" destOrd="0" presId="urn:microsoft.com/office/officeart/2008/layout/LinedList"/>
    <dgm:cxn modelId="{57DCAE80-B3C0-4EDB-A3FD-BEAEA9C36DDA}" type="presParOf" srcId="{4B458C86-D7A7-42A2-80A3-87C44332D242}" destId="{5D40C3F8-F6DB-4369-A9FC-5323B3D6D97E}" srcOrd="7" destOrd="0" presId="urn:microsoft.com/office/officeart/2008/layout/LinedList"/>
    <dgm:cxn modelId="{5A0506A8-C17D-44CB-9A17-A4F8962A86AC}" type="presParOf" srcId="{5D40C3F8-F6DB-4369-A9FC-5323B3D6D97E}" destId="{EFFA8F10-7C8A-4CFB-98F0-B3367FA7CD8A}" srcOrd="0" destOrd="0" presId="urn:microsoft.com/office/officeart/2008/layout/LinedList"/>
    <dgm:cxn modelId="{8AB12EB8-5AEA-45C5-AC72-679152933CFC}" type="presParOf" srcId="{5D40C3F8-F6DB-4369-A9FC-5323B3D6D97E}" destId="{6C748C7F-037A-4808-848F-56D597F073A6}" srcOrd="1" destOrd="0" presId="urn:microsoft.com/office/officeart/2008/layout/LinedList"/>
    <dgm:cxn modelId="{BC326E17-78B0-42EB-9F4F-3370ED11DB2A}" type="presParOf" srcId="{4B458C86-D7A7-42A2-80A3-87C44332D242}" destId="{9AE87685-DF32-4A95-AF41-3BE700553395}" srcOrd="8" destOrd="0" presId="urn:microsoft.com/office/officeart/2008/layout/LinedList"/>
    <dgm:cxn modelId="{E3DA5C3C-38D6-4D48-99D1-EBF69D6A1DC7}" type="presParOf" srcId="{4B458C86-D7A7-42A2-80A3-87C44332D242}" destId="{CE9DEF18-D5F7-4CFF-9CA2-2BFF12BBC3DB}" srcOrd="9" destOrd="0" presId="urn:microsoft.com/office/officeart/2008/layout/LinedList"/>
    <dgm:cxn modelId="{4406BE54-36E3-493E-AE57-9D1677052EEC}" type="presParOf" srcId="{CE9DEF18-D5F7-4CFF-9CA2-2BFF12BBC3DB}" destId="{22AD80A2-9D96-4315-95B2-B902BA6F2017}" srcOrd="0" destOrd="0" presId="urn:microsoft.com/office/officeart/2008/layout/LinedList"/>
    <dgm:cxn modelId="{6CF03D7F-4E6D-4C91-A6E8-C8D2E608C99F}" type="presParOf" srcId="{CE9DEF18-D5F7-4CFF-9CA2-2BFF12BBC3DB}" destId="{338F0B9F-D9B7-4084-A767-2DD6A7E2E8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752173-FC3B-4F8A-BC8D-647DD7011B5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55B9A7-75C6-4E77-80B3-037B69C464B5}">
      <dgm:prSet/>
      <dgm:spPr/>
      <dgm:t>
        <a:bodyPr/>
        <a:lstStyle/>
        <a:p>
          <a:r>
            <a:rPr lang="en-IN" b="1" u="sng"/>
            <a:t>THANK YOU</a:t>
          </a:r>
          <a:endParaRPr lang="en-US"/>
        </a:p>
      </dgm:t>
    </dgm:pt>
    <dgm:pt modelId="{E3B950CE-3C16-47D4-A922-2EC6D71F49BB}" type="parTrans" cxnId="{49494F63-276E-46BF-B925-2AD16127BAA7}">
      <dgm:prSet/>
      <dgm:spPr/>
      <dgm:t>
        <a:bodyPr/>
        <a:lstStyle/>
        <a:p>
          <a:endParaRPr lang="en-US"/>
        </a:p>
      </dgm:t>
    </dgm:pt>
    <dgm:pt modelId="{6F16F882-F12C-426F-B34A-5C83D774E5FB}" type="sibTrans" cxnId="{49494F63-276E-46BF-B925-2AD16127BAA7}">
      <dgm:prSet/>
      <dgm:spPr/>
      <dgm:t>
        <a:bodyPr/>
        <a:lstStyle/>
        <a:p>
          <a:endParaRPr lang="en-US"/>
        </a:p>
      </dgm:t>
    </dgm:pt>
    <dgm:pt modelId="{39E645B6-A023-44D0-A459-2102B8926D2F}">
      <dgm:prSet/>
      <dgm:spPr/>
      <dgm:t>
        <a:bodyPr/>
        <a:lstStyle/>
        <a:p>
          <a:r>
            <a:rPr lang="en-IN" b="1" u="sng"/>
            <a:t>QUESTIONS</a:t>
          </a:r>
          <a:endParaRPr lang="en-US"/>
        </a:p>
      </dgm:t>
    </dgm:pt>
    <dgm:pt modelId="{690C1AEA-F5AC-45BA-99B9-9FAA3D932B3C}" type="parTrans" cxnId="{445FBFBB-FB28-40EC-90FF-2FFDC6B0D986}">
      <dgm:prSet/>
      <dgm:spPr/>
      <dgm:t>
        <a:bodyPr/>
        <a:lstStyle/>
        <a:p>
          <a:endParaRPr lang="en-US"/>
        </a:p>
      </dgm:t>
    </dgm:pt>
    <dgm:pt modelId="{7C98FC3B-941A-4BB6-B91F-CBCDF5160727}" type="sibTrans" cxnId="{445FBFBB-FB28-40EC-90FF-2FFDC6B0D986}">
      <dgm:prSet/>
      <dgm:spPr/>
      <dgm:t>
        <a:bodyPr/>
        <a:lstStyle/>
        <a:p>
          <a:endParaRPr lang="en-US"/>
        </a:p>
      </dgm:t>
    </dgm:pt>
    <dgm:pt modelId="{BECF8C17-0918-4390-827C-C4B0BE28DAD1}" type="pres">
      <dgm:prSet presAssocID="{59752173-FC3B-4F8A-BC8D-647DD7011B50}" presName="root" presStyleCnt="0">
        <dgm:presLayoutVars>
          <dgm:dir/>
          <dgm:resizeHandles val="exact"/>
        </dgm:presLayoutVars>
      </dgm:prSet>
      <dgm:spPr/>
    </dgm:pt>
    <dgm:pt modelId="{27EC2ACF-C7A0-4F52-81B8-66655C6141CA}" type="pres">
      <dgm:prSet presAssocID="{9455B9A7-75C6-4E77-80B3-037B69C464B5}" presName="compNode" presStyleCnt="0"/>
      <dgm:spPr/>
    </dgm:pt>
    <dgm:pt modelId="{9859216A-17BB-438B-9215-18E8BC6E18C7}" type="pres">
      <dgm:prSet presAssocID="{9455B9A7-75C6-4E77-80B3-037B69C464B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E5708D9C-1AA2-40CF-B009-1EDDDA8EE070}" type="pres">
      <dgm:prSet presAssocID="{9455B9A7-75C6-4E77-80B3-037B69C464B5}" presName="spaceRect" presStyleCnt="0"/>
      <dgm:spPr/>
    </dgm:pt>
    <dgm:pt modelId="{E8F12AD7-B4D4-48AA-8B52-EF71F4D62A2D}" type="pres">
      <dgm:prSet presAssocID="{9455B9A7-75C6-4E77-80B3-037B69C464B5}" presName="textRect" presStyleLbl="revTx" presStyleIdx="0" presStyleCnt="2">
        <dgm:presLayoutVars>
          <dgm:chMax val="1"/>
          <dgm:chPref val="1"/>
        </dgm:presLayoutVars>
      </dgm:prSet>
      <dgm:spPr/>
    </dgm:pt>
    <dgm:pt modelId="{4528A880-073A-4D93-A261-180E6D437372}" type="pres">
      <dgm:prSet presAssocID="{6F16F882-F12C-426F-B34A-5C83D774E5FB}" presName="sibTrans" presStyleCnt="0"/>
      <dgm:spPr/>
    </dgm:pt>
    <dgm:pt modelId="{62545C04-A087-4827-AE7A-D12246B5A1AA}" type="pres">
      <dgm:prSet presAssocID="{39E645B6-A023-44D0-A459-2102B8926D2F}" presName="compNode" presStyleCnt="0"/>
      <dgm:spPr/>
    </dgm:pt>
    <dgm:pt modelId="{B411BF2F-EE36-4CA1-A58C-033797007641}" type="pres">
      <dgm:prSet presAssocID="{39E645B6-A023-44D0-A459-2102B8926D2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8540A4D0-B935-4E04-8040-B2CB8A58C2FD}" type="pres">
      <dgm:prSet presAssocID="{39E645B6-A023-44D0-A459-2102B8926D2F}" presName="spaceRect" presStyleCnt="0"/>
      <dgm:spPr/>
    </dgm:pt>
    <dgm:pt modelId="{B6A52BA0-972A-4B35-AF6A-B5E5FA0DFB5A}" type="pres">
      <dgm:prSet presAssocID="{39E645B6-A023-44D0-A459-2102B8926D2F}" presName="textRect" presStyleLbl="revTx" presStyleIdx="1" presStyleCnt="2">
        <dgm:presLayoutVars>
          <dgm:chMax val="1"/>
          <dgm:chPref val="1"/>
        </dgm:presLayoutVars>
      </dgm:prSet>
      <dgm:spPr/>
    </dgm:pt>
  </dgm:ptLst>
  <dgm:cxnLst>
    <dgm:cxn modelId="{49494F63-276E-46BF-B925-2AD16127BAA7}" srcId="{59752173-FC3B-4F8A-BC8D-647DD7011B50}" destId="{9455B9A7-75C6-4E77-80B3-037B69C464B5}" srcOrd="0" destOrd="0" parTransId="{E3B950CE-3C16-47D4-A922-2EC6D71F49BB}" sibTransId="{6F16F882-F12C-426F-B34A-5C83D774E5FB}"/>
    <dgm:cxn modelId="{186DC052-8774-4438-8802-C40E4E6355C8}" type="presOf" srcId="{39E645B6-A023-44D0-A459-2102B8926D2F}" destId="{B6A52BA0-972A-4B35-AF6A-B5E5FA0DFB5A}" srcOrd="0" destOrd="0" presId="urn:microsoft.com/office/officeart/2018/2/layout/IconLabelList"/>
    <dgm:cxn modelId="{EABA7A7D-7CC7-477E-BFB3-5C29ED9A75CE}" type="presOf" srcId="{9455B9A7-75C6-4E77-80B3-037B69C464B5}" destId="{E8F12AD7-B4D4-48AA-8B52-EF71F4D62A2D}" srcOrd="0" destOrd="0" presId="urn:microsoft.com/office/officeart/2018/2/layout/IconLabelList"/>
    <dgm:cxn modelId="{B307249E-3D43-4C83-8F40-89521BDB74EA}" type="presOf" srcId="{59752173-FC3B-4F8A-BC8D-647DD7011B50}" destId="{BECF8C17-0918-4390-827C-C4B0BE28DAD1}" srcOrd="0" destOrd="0" presId="urn:microsoft.com/office/officeart/2018/2/layout/IconLabelList"/>
    <dgm:cxn modelId="{445FBFBB-FB28-40EC-90FF-2FFDC6B0D986}" srcId="{59752173-FC3B-4F8A-BC8D-647DD7011B50}" destId="{39E645B6-A023-44D0-A459-2102B8926D2F}" srcOrd="1" destOrd="0" parTransId="{690C1AEA-F5AC-45BA-99B9-9FAA3D932B3C}" sibTransId="{7C98FC3B-941A-4BB6-B91F-CBCDF5160727}"/>
    <dgm:cxn modelId="{ACF3861E-7281-4E5D-B7E6-F5A8EFCB43B2}" type="presParOf" srcId="{BECF8C17-0918-4390-827C-C4B0BE28DAD1}" destId="{27EC2ACF-C7A0-4F52-81B8-66655C6141CA}" srcOrd="0" destOrd="0" presId="urn:microsoft.com/office/officeart/2018/2/layout/IconLabelList"/>
    <dgm:cxn modelId="{38301FB3-196A-465F-ABE9-3B124D4AB6D0}" type="presParOf" srcId="{27EC2ACF-C7A0-4F52-81B8-66655C6141CA}" destId="{9859216A-17BB-438B-9215-18E8BC6E18C7}" srcOrd="0" destOrd="0" presId="urn:microsoft.com/office/officeart/2018/2/layout/IconLabelList"/>
    <dgm:cxn modelId="{3FD6696D-C736-4B12-ADD6-990FB23B1C22}" type="presParOf" srcId="{27EC2ACF-C7A0-4F52-81B8-66655C6141CA}" destId="{E5708D9C-1AA2-40CF-B009-1EDDDA8EE070}" srcOrd="1" destOrd="0" presId="urn:microsoft.com/office/officeart/2018/2/layout/IconLabelList"/>
    <dgm:cxn modelId="{EF039533-4289-45CE-8D4D-EF4612D1FB3A}" type="presParOf" srcId="{27EC2ACF-C7A0-4F52-81B8-66655C6141CA}" destId="{E8F12AD7-B4D4-48AA-8B52-EF71F4D62A2D}" srcOrd="2" destOrd="0" presId="urn:microsoft.com/office/officeart/2018/2/layout/IconLabelList"/>
    <dgm:cxn modelId="{B3026E93-B89E-4E1D-8860-6DCAC5AE8E78}" type="presParOf" srcId="{BECF8C17-0918-4390-827C-C4B0BE28DAD1}" destId="{4528A880-073A-4D93-A261-180E6D437372}" srcOrd="1" destOrd="0" presId="urn:microsoft.com/office/officeart/2018/2/layout/IconLabelList"/>
    <dgm:cxn modelId="{8D0FA988-3A44-40FC-A4E5-395328053938}" type="presParOf" srcId="{BECF8C17-0918-4390-827C-C4B0BE28DAD1}" destId="{62545C04-A087-4827-AE7A-D12246B5A1AA}" srcOrd="2" destOrd="0" presId="urn:microsoft.com/office/officeart/2018/2/layout/IconLabelList"/>
    <dgm:cxn modelId="{968D629B-8627-4336-B4E3-C4CE4F6E4811}" type="presParOf" srcId="{62545C04-A087-4827-AE7A-D12246B5A1AA}" destId="{B411BF2F-EE36-4CA1-A58C-033797007641}" srcOrd="0" destOrd="0" presId="urn:microsoft.com/office/officeart/2018/2/layout/IconLabelList"/>
    <dgm:cxn modelId="{2C4FE93B-0263-43B7-89E8-DFD377E81590}" type="presParOf" srcId="{62545C04-A087-4827-AE7A-D12246B5A1AA}" destId="{8540A4D0-B935-4E04-8040-B2CB8A58C2FD}" srcOrd="1" destOrd="0" presId="urn:microsoft.com/office/officeart/2018/2/layout/IconLabelList"/>
    <dgm:cxn modelId="{6D7478F8-1A04-45A3-87CB-BF81F2FAA119}" type="presParOf" srcId="{62545C04-A087-4827-AE7A-D12246B5A1AA}" destId="{B6A52BA0-972A-4B35-AF6A-B5E5FA0DFB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DF738-42EC-4F12-9B5D-29B5181A90A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A65B57C-EA31-45E6-9CFE-E6D137ED0A54}">
      <dgm:prSet/>
      <dgm:spPr/>
      <dgm:t>
        <a:bodyPr/>
        <a:lstStyle/>
        <a:p>
          <a:r>
            <a:rPr lang="en-US"/>
            <a:t>This is add on to Berkus method where there are further 12 risk variables adjusted</a:t>
          </a:r>
        </a:p>
      </dgm:t>
    </dgm:pt>
    <dgm:pt modelId="{CBA5EFD2-C8D5-4D92-B7A5-EE8C746CD240}" type="parTrans" cxnId="{75DCF033-BAF3-427E-ADD8-146C58C9EBAE}">
      <dgm:prSet/>
      <dgm:spPr/>
      <dgm:t>
        <a:bodyPr/>
        <a:lstStyle/>
        <a:p>
          <a:endParaRPr lang="en-US"/>
        </a:p>
      </dgm:t>
    </dgm:pt>
    <dgm:pt modelId="{FD6F7340-2825-4C76-9FC1-78A2E51ABA68}" type="sibTrans" cxnId="{75DCF033-BAF3-427E-ADD8-146C58C9EBAE}">
      <dgm:prSet/>
      <dgm:spPr/>
      <dgm:t>
        <a:bodyPr/>
        <a:lstStyle/>
        <a:p>
          <a:endParaRPr lang="en-US"/>
        </a:p>
      </dgm:t>
    </dgm:pt>
    <dgm:pt modelId="{B4667ACF-0FE9-47BD-9B2D-6BB4C260F794}">
      <dgm:prSet/>
      <dgm:spPr/>
      <dgm:t>
        <a:bodyPr/>
        <a:lstStyle/>
        <a:p>
          <a:r>
            <a:rPr lang="en-US"/>
            <a:t>Management risk</a:t>
          </a:r>
        </a:p>
      </dgm:t>
    </dgm:pt>
    <dgm:pt modelId="{85E3E261-FCF8-4368-A678-2D355DEF6C57}" type="parTrans" cxnId="{02AA06CC-5535-4787-A3BD-7C267A90B2B1}">
      <dgm:prSet/>
      <dgm:spPr/>
      <dgm:t>
        <a:bodyPr/>
        <a:lstStyle/>
        <a:p>
          <a:endParaRPr lang="en-US"/>
        </a:p>
      </dgm:t>
    </dgm:pt>
    <dgm:pt modelId="{966D1FA9-F82A-48AE-A8D3-159AFE0BCDCE}" type="sibTrans" cxnId="{02AA06CC-5535-4787-A3BD-7C267A90B2B1}">
      <dgm:prSet/>
      <dgm:spPr/>
      <dgm:t>
        <a:bodyPr/>
        <a:lstStyle/>
        <a:p>
          <a:endParaRPr lang="en-US"/>
        </a:p>
      </dgm:t>
    </dgm:pt>
    <dgm:pt modelId="{595FD37E-D54D-4F80-B13C-8BFC286C4EB4}">
      <dgm:prSet/>
      <dgm:spPr/>
      <dgm:t>
        <a:bodyPr/>
        <a:lstStyle/>
        <a:p>
          <a:r>
            <a:rPr lang="en-US"/>
            <a:t>Stage of business</a:t>
          </a:r>
        </a:p>
      </dgm:t>
    </dgm:pt>
    <dgm:pt modelId="{B00A9D9E-032A-4092-8715-DB56FAA7237B}" type="parTrans" cxnId="{15EFB6D2-EF27-48AE-AB94-8F4DB434B099}">
      <dgm:prSet/>
      <dgm:spPr/>
      <dgm:t>
        <a:bodyPr/>
        <a:lstStyle/>
        <a:p>
          <a:endParaRPr lang="en-US"/>
        </a:p>
      </dgm:t>
    </dgm:pt>
    <dgm:pt modelId="{D772D161-58FE-43F3-AFA4-B674A4CFA62C}" type="sibTrans" cxnId="{15EFB6D2-EF27-48AE-AB94-8F4DB434B099}">
      <dgm:prSet/>
      <dgm:spPr/>
      <dgm:t>
        <a:bodyPr/>
        <a:lstStyle/>
        <a:p>
          <a:endParaRPr lang="en-US"/>
        </a:p>
      </dgm:t>
    </dgm:pt>
    <dgm:pt modelId="{D4404B7D-BF7B-4A33-BD89-B316FD2032FF}">
      <dgm:prSet/>
      <dgm:spPr/>
      <dgm:t>
        <a:bodyPr/>
        <a:lstStyle/>
        <a:p>
          <a:r>
            <a:rPr lang="en-IN"/>
            <a:t>Political risk</a:t>
          </a:r>
          <a:endParaRPr lang="en-US"/>
        </a:p>
      </dgm:t>
    </dgm:pt>
    <dgm:pt modelId="{671C9ADE-2DBE-45B0-B583-767DACFEF8BB}" type="parTrans" cxnId="{5F5FB320-9DB0-4D2D-9CE5-9F8215689BB8}">
      <dgm:prSet/>
      <dgm:spPr/>
      <dgm:t>
        <a:bodyPr/>
        <a:lstStyle/>
        <a:p>
          <a:endParaRPr lang="en-US"/>
        </a:p>
      </dgm:t>
    </dgm:pt>
    <dgm:pt modelId="{F015BEF7-5263-4E16-8231-ABA68C988B0F}" type="sibTrans" cxnId="{5F5FB320-9DB0-4D2D-9CE5-9F8215689BB8}">
      <dgm:prSet/>
      <dgm:spPr/>
      <dgm:t>
        <a:bodyPr/>
        <a:lstStyle/>
        <a:p>
          <a:endParaRPr lang="en-US"/>
        </a:p>
      </dgm:t>
    </dgm:pt>
    <dgm:pt modelId="{3C037395-D8F4-4799-BFDF-8F729ACEC60E}">
      <dgm:prSet/>
      <dgm:spPr/>
      <dgm:t>
        <a:bodyPr/>
        <a:lstStyle/>
        <a:p>
          <a:r>
            <a:rPr lang="en-IN"/>
            <a:t>Manufacturing risk</a:t>
          </a:r>
          <a:endParaRPr lang="en-US"/>
        </a:p>
      </dgm:t>
    </dgm:pt>
    <dgm:pt modelId="{7D0D2D12-64B2-488C-BC8E-D6E1B8F29CF8}" type="parTrans" cxnId="{2359EC7C-5DA8-42D3-B4D4-938E15A7CE14}">
      <dgm:prSet/>
      <dgm:spPr/>
      <dgm:t>
        <a:bodyPr/>
        <a:lstStyle/>
        <a:p>
          <a:endParaRPr lang="en-US"/>
        </a:p>
      </dgm:t>
    </dgm:pt>
    <dgm:pt modelId="{0CC80DC7-B6B3-435E-9DA3-1F151D28F0D7}" type="sibTrans" cxnId="{2359EC7C-5DA8-42D3-B4D4-938E15A7CE14}">
      <dgm:prSet/>
      <dgm:spPr/>
      <dgm:t>
        <a:bodyPr/>
        <a:lstStyle/>
        <a:p>
          <a:endParaRPr lang="en-US"/>
        </a:p>
      </dgm:t>
    </dgm:pt>
    <dgm:pt modelId="{75A73ABE-F49F-4A71-AABA-580AE04F6F18}">
      <dgm:prSet/>
      <dgm:spPr/>
      <dgm:t>
        <a:bodyPr/>
        <a:lstStyle/>
        <a:p>
          <a:r>
            <a:rPr lang="en-IN"/>
            <a:t>Sales risk</a:t>
          </a:r>
          <a:endParaRPr lang="en-US"/>
        </a:p>
      </dgm:t>
    </dgm:pt>
    <dgm:pt modelId="{3EEDC121-4B98-4816-B93F-E39F77F31CD2}" type="parTrans" cxnId="{50632E57-EF48-4C79-A1ED-E6E194A7FD57}">
      <dgm:prSet/>
      <dgm:spPr/>
      <dgm:t>
        <a:bodyPr/>
        <a:lstStyle/>
        <a:p>
          <a:endParaRPr lang="en-US"/>
        </a:p>
      </dgm:t>
    </dgm:pt>
    <dgm:pt modelId="{AC188AFE-5886-46E4-8AEA-C1A3B84A2BCF}" type="sibTrans" cxnId="{50632E57-EF48-4C79-A1ED-E6E194A7FD57}">
      <dgm:prSet/>
      <dgm:spPr/>
      <dgm:t>
        <a:bodyPr/>
        <a:lstStyle/>
        <a:p>
          <a:endParaRPr lang="en-US"/>
        </a:p>
      </dgm:t>
    </dgm:pt>
    <dgm:pt modelId="{47BB7DD9-67FD-4E88-854D-EF89F52EF435}">
      <dgm:prSet/>
      <dgm:spPr/>
      <dgm:t>
        <a:bodyPr/>
        <a:lstStyle/>
        <a:p>
          <a:r>
            <a:rPr lang="en-IN"/>
            <a:t>Capital raising risk</a:t>
          </a:r>
          <a:endParaRPr lang="en-US"/>
        </a:p>
      </dgm:t>
    </dgm:pt>
    <dgm:pt modelId="{7C29E174-CB42-4550-B943-E056E0E124CE}" type="parTrans" cxnId="{8D18FBB7-344E-49BA-AD7C-4489590AFFBE}">
      <dgm:prSet/>
      <dgm:spPr/>
      <dgm:t>
        <a:bodyPr/>
        <a:lstStyle/>
        <a:p>
          <a:endParaRPr lang="en-US"/>
        </a:p>
      </dgm:t>
    </dgm:pt>
    <dgm:pt modelId="{67C28614-3860-4CC5-A7F9-6C284E46807B}" type="sibTrans" cxnId="{8D18FBB7-344E-49BA-AD7C-4489590AFFBE}">
      <dgm:prSet/>
      <dgm:spPr/>
      <dgm:t>
        <a:bodyPr/>
        <a:lstStyle/>
        <a:p>
          <a:endParaRPr lang="en-US"/>
        </a:p>
      </dgm:t>
    </dgm:pt>
    <dgm:pt modelId="{E5FAD16B-3F32-41B4-B4D8-E6B35D351210}">
      <dgm:prSet/>
      <dgm:spPr/>
      <dgm:t>
        <a:bodyPr/>
        <a:lstStyle/>
        <a:p>
          <a:r>
            <a:rPr lang="en-IN"/>
            <a:t>Competition risk</a:t>
          </a:r>
          <a:endParaRPr lang="en-US"/>
        </a:p>
      </dgm:t>
    </dgm:pt>
    <dgm:pt modelId="{59408763-DD72-4F7B-9FBC-927D624282F8}" type="parTrans" cxnId="{EFE829F2-B418-4B3B-A8D8-35A8AB401A82}">
      <dgm:prSet/>
      <dgm:spPr/>
      <dgm:t>
        <a:bodyPr/>
        <a:lstStyle/>
        <a:p>
          <a:endParaRPr lang="en-US"/>
        </a:p>
      </dgm:t>
    </dgm:pt>
    <dgm:pt modelId="{C2A474F4-2DB8-4072-AF21-F6FA86A00EC1}" type="sibTrans" cxnId="{EFE829F2-B418-4B3B-A8D8-35A8AB401A82}">
      <dgm:prSet/>
      <dgm:spPr/>
      <dgm:t>
        <a:bodyPr/>
        <a:lstStyle/>
        <a:p>
          <a:endParaRPr lang="en-US"/>
        </a:p>
      </dgm:t>
    </dgm:pt>
    <dgm:pt modelId="{4B4D2297-380A-446B-B9B3-6039D4FD7A7F}">
      <dgm:prSet/>
      <dgm:spPr/>
      <dgm:t>
        <a:bodyPr/>
        <a:lstStyle/>
        <a:p>
          <a:r>
            <a:rPr lang="en-IN"/>
            <a:t>Technology risk</a:t>
          </a:r>
          <a:endParaRPr lang="en-US"/>
        </a:p>
      </dgm:t>
    </dgm:pt>
    <dgm:pt modelId="{2E13E0D9-22AE-4C39-958B-5261974F20FF}" type="parTrans" cxnId="{6BAE9094-6E72-430A-BE0B-3DA6D2A42C74}">
      <dgm:prSet/>
      <dgm:spPr/>
      <dgm:t>
        <a:bodyPr/>
        <a:lstStyle/>
        <a:p>
          <a:endParaRPr lang="en-US"/>
        </a:p>
      </dgm:t>
    </dgm:pt>
    <dgm:pt modelId="{34049E15-CF0C-4D7B-A73E-08B31599D06B}" type="sibTrans" cxnId="{6BAE9094-6E72-430A-BE0B-3DA6D2A42C74}">
      <dgm:prSet/>
      <dgm:spPr/>
      <dgm:t>
        <a:bodyPr/>
        <a:lstStyle/>
        <a:p>
          <a:endParaRPr lang="en-US"/>
        </a:p>
      </dgm:t>
    </dgm:pt>
    <dgm:pt modelId="{ED8000AF-40E1-4E9C-8069-27C5D6B6596B}">
      <dgm:prSet/>
      <dgm:spPr/>
      <dgm:t>
        <a:bodyPr/>
        <a:lstStyle/>
        <a:p>
          <a:r>
            <a:rPr lang="en-IN"/>
            <a:t>Litigation risk</a:t>
          </a:r>
          <a:endParaRPr lang="en-US"/>
        </a:p>
      </dgm:t>
    </dgm:pt>
    <dgm:pt modelId="{16299ECA-67D5-4594-806A-4DF48162B2A6}" type="parTrans" cxnId="{352D9697-419D-49CA-88A3-B587E0EE60B8}">
      <dgm:prSet/>
      <dgm:spPr/>
      <dgm:t>
        <a:bodyPr/>
        <a:lstStyle/>
        <a:p>
          <a:endParaRPr lang="en-US"/>
        </a:p>
      </dgm:t>
    </dgm:pt>
    <dgm:pt modelId="{7AFB5BC5-EF79-4813-B9E2-506A2943A513}" type="sibTrans" cxnId="{352D9697-419D-49CA-88A3-B587E0EE60B8}">
      <dgm:prSet/>
      <dgm:spPr/>
      <dgm:t>
        <a:bodyPr/>
        <a:lstStyle/>
        <a:p>
          <a:endParaRPr lang="en-US"/>
        </a:p>
      </dgm:t>
    </dgm:pt>
    <dgm:pt modelId="{F85FFD9C-684C-4FFA-A589-250F4CBCAE56}">
      <dgm:prSet/>
      <dgm:spPr/>
      <dgm:t>
        <a:bodyPr/>
        <a:lstStyle/>
        <a:p>
          <a:r>
            <a:rPr lang="en-IN"/>
            <a:t>International risk</a:t>
          </a:r>
          <a:endParaRPr lang="en-US"/>
        </a:p>
      </dgm:t>
    </dgm:pt>
    <dgm:pt modelId="{262FCDE2-D128-49D6-A6B3-9326C0874250}" type="parTrans" cxnId="{F7C9E43C-8EE1-4164-B2DF-29A5A2230B9E}">
      <dgm:prSet/>
      <dgm:spPr/>
      <dgm:t>
        <a:bodyPr/>
        <a:lstStyle/>
        <a:p>
          <a:endParaRPr lang="en-US"/>
        </a:p>
      </dgm:t>
    </dgm:pt>
    <dgm:pt modelId="{71A6DDCF-824C-43F6-8356-3B92E76E9B8C}" type="sibTrans" cxnId="{F7C9E43C-8EE1-4164-B2DF-29A5A2230B9E}">
      <dgm:prSet/>
      <dgm:spPr/>
      <dgm:t>
        <a:bodyPr/>
        <a:lstStyle/>
        <a:p>
          <a:endParaRPr lang="en-US"/>
        </a:p>
      </dgm:t>
    </dgm:pt>
    <dgm:pt modelId="{98B5D909-98F9-41DD-ACAC-11A61A390A0E}">
      <dgm:prSet/>
      <dgm:spPr/>
      <dgm:t>
        <a:bodyPr/>
        <a:lstStyle/>
        <a:p>
          <a:r>
            <a:rPr lang="en-IN"/>
            <a:t>Reputation risk</a:t>
          </a:r>
          <a:endParaRPr lang="en-US"/>
        </a:p>
      </dgm:t>
    </dgm:pt>
    <dgm:pt modelId="{99D4DDE9-0DF4-4053-AB0E-0D1865448F8A}" type="parTrans" cxnId="{53392D25-860B-49CB-A020-1844FF799BCD}">
      <dgm:prSet/>
      <dgm:spPr/>
      <dgm:t>
        <a:bodyPr/>
        <a:lstStyle/>
        <a:p>
          <a:endParaRPr lang="en-US"/>
        </a:p>
      </dgm:t>
    </dgm:pt>
    <dgm:pt modelId="{E984F8BC-5B65-4D3E-BE78-DF0E92C3D658}" type="sibTrans" cxnId="{53392D25-860B-49CB-A020-1844FF799BCD}">
      <dgm:prSet/>
      <dgm:spPr/>
      <dgm:t>
        <a:bodyPr/>
        <a:lstStyle/>
        <a:p>
          <a:endParaRPr lang="en-US"/>
        </a:p>
      </dgm:t>
    </dgm:pt>
    <dgm:pt modelId="{3C4DF816-2114-49FF-973D-CA2B88766438}" type="pres">
      <dgm:prSet presAssocID="{8B1DF738-42EC-4F12-9B5D-29B5181A90A3}" presName="linear" presStyleCnt="0">
        <dgm:presLayoutVars>
          <dgm:animLvl val="lvl"/>
          <dgm:resizeHandles val="exact"/>
        </dgm:presLayoutVars>
      </dgm:prSet>
      <dgm:spPr/>
    </dgm:pt>
    <dgm:pt modelId="{8E58AA2B-B903-472C-B322-C2DE0ABDE2C3}" type="pres">
      <dgm:prSet presAssocID="{DA65B57C-EA31-45E6-9CFE-E6D137ED0A54}" presName="parentText" presStyleLbl="node1" presStyleIdx="0" presStyleCnt="1">
        <dgm:presLayoutVars>
          <dgm:chMax val="0"/>
          <dgm:bulletEnabled val="1"/>
        </dgm:presLayoutVars>
      </dgm:prSet>
      <dgm:spPr/>
    </dgm:pt>
    <dgm:pt modelId="{0C842F07-74DD-430A-B303-471BCF14E60F}" type="pres">
      <dgm:prSet presAssocID="{DA65B57C-EA31-45E6-9CFE-E6D137ED0A54}" presName="childText" presStyleLbl="revTx" presStyleIdx="0" presStyleCnt="1">
        <dgm:presLayoutVars>
          <dgm:bulletEnabled val="1"/>
        </dgm:presLayoutVars>
      </dgm:prSet>
      <dgm:spPr/>
    </dgm:pt>
  </dgm:ptLst>
  <dgm:cxnLst>
    <dgm:cxn modelId="{378A8A03-13BB-4351-AE2B-A7200C5E46A1}" type="presOf" srcId="{ED8000AF-40E1-4E9C-8069-27C5D6B6596B}" destId="{0C842F07-74DD-430A-B303-471BCF14E60F}" srcOrd="0" destOrd="8" presId="urn:microsoft.com/office/officeart/2005/8/layout/vList2"/>
    <dgm:cxn modelId="{5F5FB320-9DB0-4D2D-9CE5-9F8215689BB8}" srcId="{DA65B57C-EA31-45E6-9CFE-E6D137ED0A54}" destId="{D4404B7D-BF7B-4A33-BD89-B316FD2032FF}" srcOrd="2" destOrd="0" parTransId="{671C9ADE-2DBE-45B0-B583-767DACFEF8BB}" sibTransId="{F015BEF7-5263-4E16-8231-ABA68C988B0F}"/>
    <dgm:cxn modelId="{53392D25-860B-49CB-A020-1844FF799BCD}" srcId="{DA65B57C-EA31-45E6-9CFE-E6D137ED0A54}" destId="{98B5D909-98F9-41DD-ACAC-11A61A390A0E}" srcOrd="10" destOrd="0" parTransId="{99D4DDE9-0DF4-4053-AB0E-0D1865448F8A}" sibTransId="{E984F8BC-5B65-4D3E-BE78-DF0E92C3D658}"/>
    <dgm:cxn modelId="{27E46726-F950-4C58-8419-6FBAAE08BD96}" type="presOf" srcId="{8B1DF738-42EC-4F12-9B5D-29B5181A90A3}" destId="{3C4DF816-2114-49FF-973D-CA2B88766438}" srcOrd="0" destOrd="0" presId="urn:microsoft.com/office/officeart/2005/8/layout/vList2"/>
    <dgm:cxn modelId="{5E2E102C-FA6F-4D6D-B578-FCC271EE96EE}" type="presOf" srcId="{F85FFD9C-684C-4FFA-A589-250F4CBCAE56}" destId="{0C842F07-74DD-430A-B303-471BCF14E60F}" srcOrd="0" destOrd="9" presId="urn:microsoft.com/office/officeart/2005/8/layout/vList2"/>
    <dgm:cxn modelId="{85F2132E-7D21-47CC-B5A7-0F8062AC0B17}" type="presOf" srcId="{595FD37E-D54D-4F80-B13C-8BFC286C4EB4}" destId="{0C842F07-74DD-430A-B303-471BCF14E60F}" srcOrd="0" destOrd="1" presId="urn:microsoft.com/office/officeart/2005/8/layout/vList2"/>
    <dgm:cxn modelId="{75DCF033-BAF3-427E-ADD8-146C58C9EBAE}" srcId="{8B1DF738-42EC-4F12-9B5D-29B5181A90A3}" destId="{DA65B57C-EA31-45E6-9CFE-E6D137ED0A54}" srcOrd="0" destOrd="0" parTransId="{CBA5EFD2-C8D5-4D92-B7A5-EE8C746CD240}" sibTransId="{FD6F7340-2825-4C76-9FC1-78A2E51ABA68}"/>
    <dgm:cxn modelId="{F7C9E43C-8EE1-4164-B2DF-29A5A2230B9E}" srcId="{DA65B57C-EA31-45E6-9CFE-E6D137ED0A54}" destId="{F85FFD9C-684C-4FFA-A589-250F4CBCAE56}" srcOrd="9" destOrd="0" parTransId="{262FCDE2-D128-49D6-A6B3-9326C0874250}" sibTransId="{71A6DDCF-824C-43F6-8356-3B92E76E9B8C}"/>
    <dgm:cxn modelId="{DEE49A54-A914-4822-A897-BEEBEEE4A8DD}" type="presOf" srcId="{4B4D2297-380A-446B-B9B3-6039D4FD7A7F}" destId="{0C842F07-74DD-430A-B303-471BCF14E60F}" srcOrd="0" destOrd="7" presId="urn:microsoft.com/office/officeart/2005/8/layout/vList2"/>
    <dgm:cxn modelId="{50632E57-EF48-4C79-A1ED-E6E194A7FD57}" srcId="{DA65B57C-EA31-45E6-9CFE-E6D137ED0A54}" destId="{75A73ABE-F49F-4A71-AABA-580AE04F6F18}" srcOrd="4" destOrd="0" parTransId="{3EEDC121-4B98-4816-B93F-E39F77F31CD2}" sibTransId="{AC188AFE-5886-46E4-8AEA-C1A3B84A2BCF}"/>
    <dgm:cxn modelId="{5ADA0A59-3509-444B-ACD6-F9E109E9363F}" type="presOf" srcId="{75A73ABE-F49F-4A71-AABA-580AE04F6F18}" destId="{0C842F07-74DD-430A-B303-471BCF14E60F}" srcOrd="0" destOrd="4" presId="urn:microsoft.com/office/officeart/2005/8/layout/vList2"/>
    <dgm:cxn modelId="{2359EC7C-5DA8-42D3-B4D4-938E15A7CE14}" srcId="{DA65B57C-EA31-45E6-9CFE-E6D137ED0A54}" destId="{3C037395-D8F4-4799-BFDF-8F729ACEC60E}" srcOrd="3" destOrd="0" parTransId="{7D0D2D12-64B2-488C-BC8E-D6E1B8F29CF8}" sibTransId="{0CC80DC7-B6B3-435E-9DA3-1F151D28F0D7}"/>
    <dgm:cxn modelId="{6BAE9094-6E72-430A-BE0B-3DA6D2A42C74}" srcId="{DA65B57C-EA31-45E6-9CFE-E6D137ED0A54}" destId="{4B4D2297-380A-446B-B9B3-6039D4FD7A7F}" srcOrd="7" destOrd="0" parTransId="{2E13E0D9-22AE-4C39-958B-5261974F20FF}" sibTransId="{34049E15-CF0C-4D7B-A73E-08B31599D06B}"/>
    <dgm:cxn modelId="{352D9697-419D-49CA-88A3-B587E0EE60B8}" srcId="{DA65B57C-EA31-45E6-9CFE-E6D137ED0A54}" destId="{ED8000AF-40E1-4E9C-8069-27C5D6B6596B}" srcOrd="8" destOrd="0" parTransId="{16299ECA-67D5-4594-806A-4DF48162B2A6}" sibTransId="{7AFB5BC5-EF79-4813-B9E2-506A2943A513}"/>
    <dgm:cxn modelId="{A4BE75A7-26AA-4631-B803-CFFC00BC16AF}" type="presOf" srcId="{DA65B57C-EA31-45E6-9CFE-E6D137ED0A54}" destId="{8E58AA2B-B903-472C-B322-C2DE0ABDE2C3}" srcOrd="0" destOrd="0" presId="urn:microsoft.com/office/officeart/2005/8/layout/vList2"/>
    <dgm:cxn modelId="{8D18FBB7-344E-49BA-AD7C-4489590AFFBE}" srcId="{DA65B57C-EA31-45E6-9CFE-E6D137ED0A54}" destId="{47BB7DD9-67FD-4E88-854D-EF89F52EF435}" srcOrd="5" destOrd="0" parTransId="{7C29E174-CB42-4550-B943-E056E0E124CE}" sibTransId="{67C28614-3860-4CC5-A7F9-6C284E46807B}"/>
    <dgm:cxn modelId="{3EC3D5C1-B4C9-4AFA-B88A-19A0B0814426}" type="presOf" srcId="{98B5D909-98F9-41DD-ACAC-11A61A390A0E}" destId="{0C842F07-74DD-430A-B303-471BCF14E60F}" srcOrd="0" destOrd="10" presId="urn:microsoft.com/office/officeart/2005/8/layout/vList2"/>
    <dgm:cxn modelId="{B99683C5-C0E3-4D07-88F5-81B705514A70}" type="presOf" srcId="{47BB7DD9-67FD-4E88-854D-EF89F52EF435}" destId="{0C842F07-74DD-430A-B303-471BCF14E60F}" srcOrd="0" destOrd="5" presId="urn:microsoft.com/office/officeart/2005/8/layout/vList2"/>
    <dgm:cxn modelId="{02AA06CC-5535-4787-A3BD-7C267A90B2B1}" srcId="{DA65B57C-EA31-45E6-9CFE-E6D137ED0A54}" destId="{B4667ACF-0FE9-47BD-9B2D-6BB4C260F794}" srcOrd="0" destOrd="0" parTransId="{85E3E261-FCF8-4368-A678-2D355DEF6C57}" sibTransId="{966D1FA9-F82A-48AE-A8D3-159AFE0BCDCE}"/>
    <dgm:cxn modelId="{15EFB6D2-EF27-48AE-AB94-8F4DB434B099}" srcId="{DA65B57C-EA31-45E6-9CFE-E6D137ED0A54}" destId="{595FD37E-D54D-4F80-B13C-8BFC286C4EB4}" srcOrd="1" destOrd="0" parTransId="{B00A9D9E-032A-4092-8715-DB56FAA7237B}" sibTransId="{D772D161-58FE-43F3-AFA4-B674A4CFA62C}"/>
    <dgm:cxn modelId="{81F394D9-A6E0-48F7-BF8B-8F355251840F}" type="presOf" srcId="{3C037395-D8F4-4799-BFDF-8F729ACEC60E}" destId="{0C842F07-74DD-430A-B303-471BCF14E60F}" srcOrd="0" destOrd="3" presId="urn:microsoft.com/office/officeart/2005/8/layout/vList2"/>
    <dgm:cxn modelId="{3441D7DF-AD6C-4B64-9505-5F0CAA34CB8C}" type="presOf" srcId="{D4404B7D-BF7B-4A33-BD89-B316FD2032FF}" destId="{0C842F07-74DD-430A-B303-471BCF14E60F}" srcOrd="0" destOrd="2" presId="urn:microsoft.com/office/officeart/2005/8/layout/vList2"/>
    <dgm:cxn modelId="{3BD4F6EC-EA3D-450D-94BB-FBF1CDE250C9}" type="presOf" srcId="{E5FAD16B-3F32-41B4-B4D8-E6B35D351210}" destId="{0C842F07-74DD-430A-B303-471BCF14E60F}" srcOrd="0" destOrd="6" presId="urn:microsoft.com/office/officeart/2005/8/layout/vList2"/>
    <dgm:cxn modelId="{D82547ED-2906-4E1F-B9C5-85CB96FD9BB9}" type="presOf" srcId="{B4667ACF-0FE9-47BD-9B2D-6BB4C260F794}" destId="{0C842F07-74DD-430A-B303-471BCF14E60F}" srcOrd="0" destOrd="0" presId="urn:microsoft.com/office/officeart/2005/8/layout/vList2"/>
    <dgm:cxn modelId="{EFE829F2-B418-4B3B-A8D8-35A8AB401A82}" srcId="{DA65B57C-EA31-45E6-9CFE-E6D137ED0A54}" destId="{E5FAD16B-3F32-41B4-B4D8-E6B35D351210}" srcOrd="6" destOrd="0" parTransId="{59408763-DD72-4F7B-9FBC-927D624282F8}" sibTransId="{C2A474F4-2DB8-4072-AF21-F6FA86A00EC1}"/>
    <dgm:cxn modelId="{493FA9F2-0955-4C57-B19E-C4B53DAC16B4}" type="presParOf" srcId="{3C4DF816-2114-49FF-973D-CA2B88766438}" destId="{8E58AA2B-B903-472C-B322-C2DE0ABDE2C3}" srcOrd="0" destOrd="0" presId="urn:microsoft.com/office/officeart/2005/8/layout/vList2"/>
    <dgm:cxn modelId="{FE8A6A07-2844-4D0F-8621-38CEA9F5F09A}" type="presParOf" srcId="{3C4DF816-2114-49FF-973D-CA2B88766438}" destId="{0C842F07-74DD-430A-B303-471BCF14E6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CB0B1-7180-4FC6-8DA5-D3606639EE9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84F82EA-617F-43EE-BCBE-9ADCEA781F6A}">
      <dgm:prSet/>
      <dgm:spPr/>
      <dgm:t>
        <a:bodyPr/>
        <a:lstStyle/>
        <a:p>
          <a:pPr>
            <a:lnSpc>
              <a:spcPct val="100000"/>
            </a:lnSpc>
          </a:pPr>
          <a:r>
            <a:rPr lang="en-US"/>
            <a:t>Prescribed as one of the methods for star up valuation but this is not much relevant for start ups</a:t>
          </a:r>
        </a:p>
      </dgm:t>
    </dgm:pt>
    <dgm:pt modelId="{631820F3-8EC9-44D4-A692-AD37F35DEBD8}" type="parTrans" cxnId="{50F30505-88FD-4DD4-994B-807A5912194F}">
      <dgm:prSet/>
      <dgm:spPr/>
      <dgm:t>
        <a:bodyPr/>
        <a:lstStyle/>
        <a:p>
          <a:endParaRPr lang="en-US"/>
        </a:p>
      </dgm:t>
    </dgm:pt>
    <dgm:pt modelId="{882F2580-A8F8-4DDA-A101-6C462FBE609E}" type="sibTrans" cxnId="{50F30505-88FD-4DD4-994B-807A5912194F}">
      <dgm:prSet/>
      <dgm:spPr/>
      <dgm:t>
        <a:bodyPr/>
        <a:lstStyle/>
        <a:p>
          <a:pPr>
            <a:lnSpc>
              <a:spcPct val="100000"/>
            </a:lnSpc>
          </a:pPr>
          <a:endParaRPr lang="en-US"/>
        </a:p>
      </dgm:t>
    </dgm:pt>
    <dgm:pt modelId="{BCBD2EDF-904A-4416-9492-CF9CF7F2BFFD}">
      <dgm:prSet/>
      <dgm:spPr/>
      <dgm:t>
        <a:bodyPr/>
        <a:lstStyle/>
        <a:p>
          <a:pPr>
            <a:lnSpc>
              <a:spcPct val="100000"/>
            </a:lnSpc>
          </a:pPr>
          <a:r>
            <a:rPr lang="en-IN"/>
            <a:t>Books value is basically net worth of the company</a:t>
          </a:r>
          <a:endParaRPr lang="en-US"/>
        </a:p>
      </dgm:t>
    </dgm:pt>
    <dgm:pt modelId="{4CF08EF8-CA9E-4CAF-BF28-14F8083270AC}" type="parTrans" cxnId="{B2918410-B48D-481A-A60D-721AA4576E7C}">
      <dgm:prSet/>
      <dgm:spPr/>
      <dgm:t>
        <a:bodyPr/>
        <a:lstStyle/>
        <a:p>
          <a:endParaRPr lang="en-US"/>
        </a:p>
      </dgm:t>
    </dgm:pt>
    <dgm:pt modelId="{A637E335-5B0B-4FAA-B200-AF4A351B113B}" type="sibTrans" cxnId="{B2918410-B48D-481A-A60D-721AA4576E7C}">
      <dgm:prSet/>
      <dgm:spPr/>
      <dgm:t>
        <a:bodyPr/>
        <a:lstStyle/>
        <a:p>
          <a:pPr>
            <a:lnSpc>
              <a:spcPct val="100000"/>
            </a:lnSpc>
          </a:pPr>
          <a:endParaRPr lang="en-US"/>
        </a:p>
      </dgm:t>
    </dgm:pt>
    <dgm:pt modelId="{D94AC532-A897-4C76-B10E-5055653F76CB}">
      <dgm:prSet/>
      <dgm:spPr/>
      <dgm:t>
        <a:bodyPr/>
        <a:lstStyle/>
        <a:p>
          <a:pPr>
            <a:lnSpc>
              <a:spcPct val="100000"/>
            </a:lnSpc>
          </a:pPr>
          <a:r>
            <a:rPr lang="en-IN"/>
            <a:t>It mostly focuses on tangible assets which are there on books while start ups ideally raise fund on intangible assets like goodwill to be created, or business to be generated from the idea, etc.</a:t>
          </a:r>
          <a:endParaRPr lang="en-US"/>
        </a:p>
      </dgm:t>
    </dgm:pt>
    <dgm:pt modelId="{31963228-C3BB-424D-8AAE-83D03FEEE0E9}" type="parTrans" cxnId="{D9D0B079-1FB7-4D34-8632-A5AADE6A5821}">
      <dgm:prSet/>
      <dgm:spPr/>
      <dgm:t>
        <a:bodyPr/>
        <a:lstStyle/>
        <a:p>
          <a:endParaRPr lang="en-US"/>
        </a:p>
      </dgm:t>
    </dgm:pt>
    <dgm:pt modelId="{9EE4FA21-4FB0-4ACD-9A02-343D2C175D67}" type="sibTrans" cxnId="{D9D0B079-1FB7-4D34-8632-A5AADE6A5821}">
      <dgm:prSet/>
      <dgm:spPr/>
      <dgm:t>
        <a:bodyPr/>
        <a:lstStyle/>
        <a:p>
          <a:endParaRPr lang="en-US"/>
        </a:p>
      </dgm:t>
    </dgm:pt>
    <dgm:pt modelId="{B0EA11D2-E147-4E83-9701-C6BCED5F6563}" type="pres">
      <dgm:prSet presAssocID="{DE1CB0B1-7180-4FC6-8DA5-D3606639EE93}" presName="outerComposite" presStyleCnt="0">
        <dgm:presLayoutVars>
          <dgm:chMax val="5"/>
          <dgm:dir/>
          <dgm:resizeHandles val="exact"/>
        </dgm:presLayoutVars>
      </dgm:prSet>
      <dgm:spPr/>
    </dgm:pt>
    <dgm:pt modelId="{4967106A-3ABC-4DDB-ACF8-BC4E264E1466}" type="pres">
      <dgm:prSet presAssocID="{DE1CB0B1-7180-4FC6-8DA5-D3606639EE93}" presName="dummyMaxCanvas" presStyleCnt="0">
        <dgm:presLayoutVars/>
      </dgm:prSet>
      <dgm:spPr/>
    </dgm:pt>
    <dgm:pt modelId="{83F6E54A-D329-4D76-A7DA-B3BE235F3E73}" type="pres">
      <dgm:prSet presAssocID="{DE1CB0B1-7180-4FC6-8DA5-D3606639EE93}" presName="ThreeNodes_1" presStyleLbl="node1" presStyleIdx="0" presStyleCnt="3">
        <dgm:presLayoutVars>
          <dgm:bulletEnabled val="1"/>
        </dgm:presLayoutVars>
      </dgm:prSet>
      <dgm:spPr/>
    </dgm:pt>
    <dgm:pt modelId="{67CE1F3F-18BE-4824-B5A4-925EC2A0502A}" type="pres">
      <dgm:prSet presAssocID="{DE1CB0B1-7180-4FC6-8DA5-D3606639EE93}" presName="ThreeNodes_2" presStyleLbl="node1" presStyleIdx="1" presStyleCnt="3">
        <dgm:presLayoutVars>
          <dgm:bulletEnabled val="1"/>
        </dgm:presLayoutVars>
      </dgm:prSet>
      <dgm:spPr/>
    </dgm:pt>
    <dgm:pt modelId="{3E33994C-D27D-4F9D-86F8-D6CBB3421F8B}" type="pres">
      <dgm:prSet presAssocID="{DE1CB0B1-7180-4FC6-8DA5-D3606639EE93}" presName="ThreeNodes_3" presStyleLbl="node1" presStyleIdx="2" presStyleCnt="3">
        <dgm:presLayoutVars>
          <dgm:bulletEnabled val="1"/>
        </dgm:presLayoutVars>
      </dgm:prSet>
      <dgm:spPr/>
    </dgm:pt>
    <dgm:pt modelId="{C4EAF818-F3C0-4B32-A305-63859E7F58A1}" type="pres">
      <dgm:prSet presAssocID="{DE1CB0B1-7180-4FC6-8DA5-D3606639EE93}" presName="ThreeConn_1-2" presStyleLbl="fgAccFollowNode1" presStyleIdx="0" presStyleCnt="2">
        <dgm:presLayoutVars>
          <dgm:bulletEnabled val="1"/>
        </dgm:presLayoutVars>
      </dgm:prSet>
      <dgm:spPr/>
    </dgm:pt>
    <dgm:pt modelId="{95BB7D01-F67C-4581-8320-D86CF25CAFAA}" type="pres">
      <dgm:prSet presAssocID="{DE1CB0B1-7180-4FC6-8DA5-D3606639EE93}" presName="ThreeConn_2-3" presStyleLbl="fgAccFollowNode1" presStyleIdx="1" presStyleCnt="2">
        <dgm:presLayoutVars>
          <dgm:bulletEnabled val="1"/>
        </dgm:presLayoutVars>
      </dgm:prSet>
      <dgm:spPr/>
    </dgm:pt>
    <dgm:pt modelId="{F737114A-5128-4014-92EC-EF30D0C5CA0C}" type="pres">
      <dgm:prSet presAssocID="{DE1CB0B1-7180-4FC6-8DA5-D3606639EE93}" presName="ThreeNodes_1_text" presStyleLbl="node1" presStyleIdx="2" presStyleCnt="3">
        <dgm:presLayoutVars>
          <dgm:bulletEnabled val="1"/>
        </dgm:presLayoutVars>
      </dgm:prSet>
      <dgm:spPr/>
    </dgm:pt>
    <dgm:pt modelId="{9098DA2E-D2D0-4B5C-B76A-278F0D3A3194}" type="pres">
      <dgm:prSet presAssocID="{DE1CB0B1-7180-4FC6-8DA5-D3606639EE93}" presName="ThreeNodes_2_text" presStyleLbl="node1" presStyleIdx="2" presStyleCnt="3">
        <dgm:presLayoutVars>
          <dgm:bulletEnabled val="1"/>
        </dgm:presLayoutVars>
      </dgm:prSet>
      <dgm:spPr/>
    </dgm:pt>
    <dgm:pt modelId="{B10AA825-E083-4466-8AC8-7425F28E6941}" type="pres">
      <dgm:prSet presAssocID="{DE1CB0B1-7180-4FC6-8DA5-D3606639EE93}" presName="ThreeNodes_3_text" presStyleLbl="node1" presStyleIdx="2" presStyleCnt="3">
        <dgm:presLayoutVars>
          <dgm:bulletEnabled val="1"/>
        </dgm:presLayoutVars>
      </dgm:prSet>
      <dgm:spPr/>
    </dgm:pt>
  </dgm:ptLst>
  <dgm:cxnLst>
    <dgm:cxn modelId="{50F30505-88FD-4DD4-994B-807A5912194F}" srcId="{DE1CB0B1-7180-4FC6-8DA5-D3606639EE93}" destId="{284F82EA-617F-43EE-BCBE-9ADCEA781F6A}" srcOrd="0" destOrd="0" parTransId="{631820F3-8EC9-44D4-A692-AD37F35DEBD8}" sibTransId="{882F2580-A8F8-4DDA-A101-6C462FBE609E}"/>
    <dgm:cxn modelId="{8E9F4E05-4C77-4AAC-B215-9D13A73AC139}" type="presOf" srcId="{D94AC532-A897-4C76-B10E-5055653F76CB}" destId="{B10AA825-E083-4466-8AC8-7425F28E6941}" srcOrd="1" destOrd="0" presId="urn:microsoft.com/office/officeart/2005/8/layout/vProcess5"/>
    <dgm:cxn modelId="{B2918410-B48D-481A-A60D-721AA4576E7C}" srcId="{DE1CB0B1-7180-4FC6-8DA5-D3606639EE93}" destId="{BCBD2EDF-904A-4416-9492-CF9CF7F2BFFD}" srcOrd="1" destOrd="0" parTransId="{4CF08EF8-CA9E-4CAF-BF28-14F8083270AC}" sibTransId="{A637E335-5B0B-4FAA-B200-AF4A351B113B}"/>
    <dgm:cxn modelId="{B5C8C417-B62D-45CA-9372-6DEF280BB688}" type="presOf" srcId="{284F82EA-617F-43EE-BCBE-9ADCEA781F6A}" destId="{83F6E54A-D329-4D76-A7DA-B3BE235F3E73}" srcOrd="0" destOrd="0" presId="urn:microsoft.com/office/officeart/2005/8/layout/vProcess5"/>
    <dgm:cxn modelId="{CB3ABC64-AFCA-40D2-BF0F-6086C71021EB}" type="presOf" srcId="{284F82EA-617F-43EE-BCBE-9ADCEA781F6A}" destId="{F737114A-5128-4014-92EC-EF30D0C5CA0C}" srcOrd="1" destOrd="0" presId="urn:microsoft.com/office/officeart/2005/8/layout/vProcess5"/>
    <dgm:cxn modelId="{E65DBB50-79D2-4974-88A0-DB06F9D61293}" type="presOf" srcId="{DE1CB0B1-7180-4FC6-8DA5-D3606639EE93}" destId="{B0EA11D2-E147-4E83-9701-C6BCED5F6563}" srcOrd="0" destOrd="0" presId="urn:microsoft.com/office/officeart/2005/8/layout/vProcess5"/>
    <dgm:cxn modelId="{A1D95B72-053E-4064-B703-41C67436BB9E}" type="presOf" srcId="{BCBD2EDF-904A-4416-9492-CF9CF7F2BFFD}" destId="{67CE1F3F-18BE-4824-B5A4-925EC2A0502A}" srcOrd="0" destOrd="0" presId="urn:microsoft.com/office/officeart/2005/8/layout/vProcess5"/>
    <dgm:cxn modelId="{D9D0B079-1FB7-4D34-8632-A5AADE6A5821}" srcId="{DE1CB0B1-7180-4FC6-8DA5-D3606639EE93}" destId="{D94AC532-A897-4C76-B10E-5055653F76CB}" srcOrd="2" destOrd="0" parTransId="{31963228-C3BB-424D-8AAE-83D03FEEE0E9}" sibTransId="{9EE4FA21-4FB0-4ACD-9A02-343D2C175D67}"/>
    <dgm:cxn modelId="{A6E9C87D-64ED-40E0-B821-7BB438DA80D6}" type="presOf" srcId="{882F2580-A8F8-4DDA-A101-6C462FBE609E}" destId="{C4EAF818-F3C0-4B32-A305-63859E7F58A1}" srcOrd="0" destOrd="0" presId="urn:microsoft.com/office/officeart/2005/8/layout/vProcess5"/>
    <dgm:cxn modelId="{DC8F417E-4E3E-40EE-86A6-79A8842E561B}" type="presOf" srcId="{BCBD2EDF-904A-4416-9492-CF9CF7F2BFFD}" destId="{9098DA2E-D2D0-4B5C-B76A-278F0D3A3194}" srcOrd="1" destOrd="0" presId="urn:microsoft.com/office/officeart/2005/8/layout/vProcess5"/>
    <dgm:cxn modelId="{D45E03A2-0C82-479F-A2E3-C31CE1CE9C05}" type="presOf" srcId="{A637E335-5B0B-4FAA-B200-AF4A351B113B}" destId="{95BB7D01-F67C-4581-8320-D86CF25CAFAA}" srcOrd="0" destOrd="0" presId="urn:microsoft.com/office/officeart/2005/8/layout/vProcess5"/>
    <dgm:cxn modelId="{C1B869EF-591C-4A0B-B263-E7EBFD5E4DE5}" type="presOf" srcId="{D94AC532-A897-4C76-B10E-5055653F76CB}" destId="{3E33994C-D27D-4F9D-86F8-D6CBB3421F8B}" srcOrd="0" destOrd="0" presId="urn:microsoft.com/office/officeart/2005/8/layout/vProcess5"/>
    <dgm:cxn modelId="{E5C29F9F-AF72-4EEA-B9F0-DCA06B2811BE}" type="presParOf" srcId="{B0EA11D2-E147-4E83-9701-C6BCED5F6563}" destId="{4967106A-3ABC-4DDB-ACF8-BC4E264E1466}" srcOrd="0" destOrd="0" presId="urn:microsoft.com/office/officeart/2005/8/layout/vProcess5"/>
    <dgm:cxn modelId="{5AD79B97-7E7F-462B-AF4A-984BAF0E7ECB}" type="presParOf" srcId="{B0EA11D2-E147-4E83-9701-C6BCED5F6563}" destId="{83F6E54A-D329-4D76-A7DA-B3BE235F3E73}" srcOrd="1" destOrd="0" presId="urn:microsoft.com/office/officeart/2005/8/layout/vProcess5"/>
    <dgm:cxn modelId="{542F240C-10D9-4618-ABCD-7F2DD2CFE000}" type="presParOf" srcId="{B0EA11D2-E147-4E83-9701-C6BCED5F6563}" destId="{67CE1F3F-18BE-4824-B5A4-925EC2A0502A}" srcOrd="2" destOrd="0" presId="urn:microsoft.com/office/officeart/2005/8/layout/vProcess5"/>
    <dgm:cxn modelId="{588DA502-F80B-44F7-A2DF-0C1B08037358}" type="presParOf" srcId="{B0EA11D2-E147-4E83-9701-C6BCED5F6563}" destId="{3E33994C-D27D-4F9D-86F8-D6CBB3421F8B}" srcOrd="3" destOrd="0" presId="urn:microsoft.com/office/officeart/2005/8/layout/vProcess5"/>
    <dgm:cxn modelId="{37C01B99-91C5-4E53-9B7F-8F11DB55E7B1}" type="presParOf" srcId="{B0EA11D2-E147-4E83-9701-C6BCED5F6563}" destId="{C4EAF818-F3C0-4B32-A305-63859E7F58A1}" srcOrd="4" destOrd="0" presId="urn:microsoft.com/office/officeart/2005/8/layout/vProcess5"/>
    <dgm:cxn modelId="{AE7C4682-E100-4DDD-913E-567B6101045B}" type="presParOf" srcId="{B0EA11D2-E147-4E83-9701-C6BCED5F6563}" destId="{95BB7D01-F67C-4581-8320-D86CF25CAFAA}" srcOrd="5" destOrd="0" presId="urn:microsoft.com/office/officeart/2005/8/layout/vProcess5"/>
    <dgm:cxn modelId="{669A0302-AEB0-42E4-A207-47C01361272A}" type="presParOf" srcId="{B0EA11D2-E147-4E83-9701-C6BCED5F6563}" destId="{F737114A-5128-4014-92EC-EF30D0C5CA0C}" srcOrd="6" destOrd="0" presId="urn:microsoft.com/office/officeart/2005/8/layout/vProcess5"/>
    <dgm:cxn modelId="{DD225180-66EC-4C86-BD76-1713497D25A7}" type="presParOf" srcId="{B0EA11D2-E147-4E83-9701-C6BCED5F6563}" destId="{9098DA2E-D2D0-4B5C-B76A-278F0D3A3194}" srcOrd="7" destOrd="0" presId="urn:microsoft.com/office/officeart/2005/8/layout/vProcess5"/>
    <dgm:cxn modelId="{B6D62F57-B30C-4308-8B47-813B783361FE}" type="presParOf" srcId="{B0EA11D2-E147-4E83-9701-C6BCED5F6563}" destId="{B10AA825-E083-4466-8AC8-7425F28E694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5D9683-A8C6-422A-A490-2CA271A32AD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395EC79-285E-455A-ACB0-338306C4E975}">
      <dgm:prSet/>
      <dgm:spPr/>
      <dgm:t>
        <a:bodyPr/>
        <a:lstStyle/>
        <a:p>
          <a:r>
            <a:rPr lang="en-US"/>
            <a:t>Prescribed as one of the methods for star up valuation but this is not much relevant for start ups</a:t>
          </a:r>
        </a:p>
      </dgm:t>
    </dgm:pt>
    <dgm:pt modelId="{EF084BEB-B96D-4550-9DF2-BE7A31735722}" type="parTrans" cxnId="{6F3C0A23-7E9F-4025-B3A7-F1187558AE02}">
      <dgm:prSet/>
      <dgm:spPr/>
      <dgm:t>
        <a:bodyPr/>
        <a:lstStyle/>
        <a:p>
          <a:endParaRPr lang="en-US"/>
        </a:p>
      </dgm:t>
    </dgm:pt>
    <dgm:pt modelId="{4CEFAB95-9A44-43C9-8770-9F0DE9C119F9}" type="sibTrans" cxnId="{6F3C0A23-7E9F-4025-B3A7-F1187558AE02}">
      <dgm:prSet/>
      <dgm:spPr/>
      <dgm:t>
        <a:bodyPr/>
        <a:lstStyle/>
        <a:p>
          <a:endParaRPr lang="en-US"/>
        </a:p>
      </dgm:t>
    </dgm:pt>
    <dgm:pt modelId="{78794E02-6200-4CEA-A4CC-7C53212C21A4}">
      <dgm:prSet/>
      <dgm:spPr/>
      <dgm:t>
        <a:bodyPr/>
        <a:lstStyle/>
        <a:p>
          <a:r>
            <a:rPr lang="en-IN"/>
            <a:t>As the name suggests this is the value which one is expected to receive shall the company get liquidated</a:t>
          </a:r>
          <a:endParaRPr lang="en-US"/>
        </a:p>
      </dgm:t>
    </dgm:pt>
    <dgm:pt modelId="{7E472D5B-03D1-45B9-BA43-3DFFD62B6E16}" type="parTrans" cxnId="{24C72DD9-E228-4CB4-B370-9665854EACEB}">
      <dgm:prSet/>
      <dgm:spPr/>
      <dgm:t>
        <a:bodyPr/>
        <a:lstStyle/>
        <a:p>
          <a:endParaRPr lang="en-US"/>
        </a:p>
      </dgm:t>
    </dgm:pt>
    <dgm:pt modelId="{8B0D7CBC-C0AB-4B1F-A520-95929FDB5D4A}" type="sibTrans" cxnId="{24C72DD9-E228-4CB4-B370-9665854EACEB}">
      <dgm:prSet/>
      <dgm:spPr/>
      <dgm:t>
        <a:bodyPr/>
        <a:lstStyle/>
        <a:p>
          <a:endParaRPr lang="en-US"/>
        </a:p>
      </dgm:t>
    </dgm:pt>
    <dgm:pt modelId="{86C8CB5E-B501-4396-9A48-59FF51CC9607}">
      <dgm:prSet/>
      <dgm:spPr/>
      <dgm:t>
        <a:bodyPr/>
        <a:lstStyle/>
        <a:p>
          <a:r>
            <a:rPr lang="en-IN"/>
            <a:t>It is more of a risk management valuation technique to evaluate what is the minimum/liquidated amount one can expect to receive shall the company stops being a going concern</a:t>
          </a:r>
          <a:endParaRPr lang="en-US"/>
        </a:p>
      </dgm:t>
    </dgm:pt>
    <dgm:pt modelId="{53B1283E-AC75-4E6C-A49F-E01F08098F3C}" type="parTrans" cxnId="{87A6033B-DD7C-4A57-968A-EEA3AD2F9037}">
      <dgm:prSet/>
      <dgm:spPr/>
      <dgm:t>
        <a:bodyPr/>
        <a:lstStyle/>
        <a:p>
          <a:endParaRPr lang="en-US"/>
        </a:p>
      </dgm:t>
    </dgm:pt>
    <dgm:pt modelId="{31A80EC7-CEE2-49AB-8C5F-C1B1B5F69785}" type="sibTrans" cxnId="{87A6033B-DD7C-4A57-968A-EEA3AD2F9037}">
      <dgm:prSet/>
      <dgm:spPr/>
      <dgm:t>
        <a:bodyPr/>
        <a:lstStyle/>
        <a:p>
          <a:endParaRPr lang="en-US"/>
        </a:p>
      </dgm:t>
    </dgm:pt>
    <dgm:pt modelId="{C551FD2F-0BAF-4B4F-A32C-08A5ECB9CE16}">
      <dgm:prSet/>
      <dgm:spPr/>
      <dgm:t>
        <a:bodyPr/>
        <a:lstStyle/>
        <a:p>
          <a:r>
            <a:rPr lang="en-IN"/>
            <a:t>Method is more relevant for auctionable or properties under bankruptcy</a:t>
          </a:r>
          <a:endParaRPr lang="en-US"/>
        </a:p>
      </dgm:t>
    </dgm:pt>
    <dgm:pt modelId="{CD26D382-602D-47DF-9853-C27297AD0FA8}" type="parTrans" cxnId="{A35892F8-017D-4FB1-A76E-2645F41AADCB}">
      <dgm:prSet/>
      <dgm:spPr/>
      <dgm:t>
        <a:bodyPr/>
        <a:lstStyle/>
        <a:p>
          <a:endParaRPr lang="en-US"/>
        </a:p>
      </dgm:t>
    </dgm:pt>
    <dgm:pt modelId="{3056F590-3742-4A18-9FFF-3359C228E189}" type="sibTrans" cxnId="{A35892F8-017D-4FB1-A76E-2645F41AADCB}">
      <dgm:prSet/>
      <dgm:spPr/>
      <dgm:t>
        <a:bodyPr/>
        <a:lstStyle/>
        <a:p>
          <a:endParaRPr lang="en-US"/>
        </a:p>
      </dgm:t>
    </dgm:pt>
    <dgm:pt modelId="{B0E5115E-5509-445C-91EC-B41528CD62FB}" type="pres">
      <dgm:prSet presAssocID="{DC5D9683-A8C6-422A-A490-2CA271A32ADE}" presName="linear" presStyleCnt="0">
        <dgm:presLayoutVars>
          <dgm:animLvl val="lvl"/>
          <dgm:resizeHandles val="exact"/>
        </dgm:presLayoutVars>
      </dgm:prSet>
      <dgm:spPr/>
    </dgm:pt>
    <dgm:pt modelId="{21454D08-5998-4D12-ADA0-6F2DEAF59867}" type="pres">
      <dgm:prSet presAssocID="{2395EC79-285E-455A-ACB0-338306C4E975}" presName="parentText" presStyleLbl="node1" presStyleIdx="0" presStyleCnt="4">
        <dgm:presLayoutVars>
          <dgm:chMax val="0"/>
          <dgm:bulletEnabled val="1"/>
        </dgm:presLayoutVars>
      </dgm:prSet>
      <dgm:spPr/>
    </dgm:pt>
    <dgm:pt modelId="{55F2BC55-2199-4304-B6FC-166828E09975}" type="pres">
      <dgm:prSet presAssocID="{4CEFAB95-9A44-43C9-8770-9F0DE9C119F9}" presName="spacer" presStyleCnt="0"/>
      <dgm:spPr/>
    </dgm:pt>
    <dgm:pt modelId="{D2B98CEE-C273-4F44-ADC9-DD793FD7EF64}" type="pres">
      <dgm:prSet presAssocID="{78794E02-6200-4CEA-A4CC-7C53212C21A4}" presName="parentText" presStyleLbl="node1" presStyleIdx="1" presStyleCnt="4">
        <dgm:presLayoutVars>
          <dgm:chMax val="0"/>
          <dgm:bulletEnabled val="1"/>
        </dgm:presLayoutVars>
      </dgm:prSet>
      <dgm:spPr/>
    </dgm:pt>
    <dgm:pt modelId="{492D0FCD-3346-4FE4-9AD5-DE5313273712}" type="pres">
      <dgm:prSet presAssocID="{8B0D7CBC-C0AB-4B1F-A520-95929FDB5D4A}" presName="spacer" presStyleCnt="0"/>
      <dgm:spPr/>
    </dgm:pt>
    <dgm:pt modelId="{0B0927EF-6018-4B2F-92D2-91898CB241FE}" type="pres">
      <dgm:prSet presAssocID="{86C8CB5E-B501-4396-9A48-59FF51CC9607}" presName="parentText" presStyleLbl="node1" presStyleIdx="2" presStyleCnt="4">
        <dgm:presLayoutVars>
          <dgm:chMax val="0"/>
          <dgm:bulletEnabled val="1"/>
        </dgm:presLayoutVars>
      </dgm:prSet>
      <dgm:spPr/>
    </dgm:pt>
    <dgm:pt modelId="{D2F1A32E-9508-4556-8AEC-91EF4CE993A8}" type="pres">
      <dgm:prSet presAssocID="{31A80EC7-CEE2-49AB-8C5F-C1B1B5F69785}" presName="spacer" presStyleCnt="0"/>
      <dgm:spPr/>
    </dgm:pt>
    <dgm:pt modelId="{6120C2ED-F233-4178-B17C-2EF7A9F4C3FE}" type="pres">
      <dgm:prSet presAssocID="{C551FD2F-0BAF-4B4F-A32C-08A5ECB9CE16}" presName="parentText" presStyleLbl="node1" presStyleIdx="3" presStyleCnt="4">
        <dgm:presLayoutVars>
          <dgm:chMax val="0"/>
          <dgm:bulletEnabled val="1"/>
        </dgm:presLayoutVars>
      </dgm:prSet>
      <dgm:spPr/>
    </dgm:pt>
  </dgm:ptLst>
  <dgm:cxnLst>
    <dgm:cxn modelId="{718DB802-FDCB-4FA4-9A06-AAF82EB823C6}" type="presOf" srcId="{2395EC79-285E-455A-ACB0-338306C4E975}" destId="{21454D08-5998-4D12-ADA0-6F2DEAF59867}" srcOrd="0" destOrd="0" presId="urn:microsoft.com/office/officeart/2005/8/layout/vList2"/>
    <dgm:cxn modelId="{6F3C0A23-7E9F-4025-B3A7-F1187558AE02}" srcId="{DC5D9683-A8C6-422A-A490-2CA271A32ADE}" destId="{2395EC79-285E-455A-ACB0-338306C4E975}" srcOrd="0" destOrd="0" parTransId="{EF084BEB-B96D-4550-9DF2-BE7A31735722}" sibTransId="{4CEFAB95-9A44-43C9-8770-9F0DE9C119F9}"/>
    <dgm:cxn modelId="{F116722C-A42C-4CD4-A4D6-04728EEB2A5B}" type="presOf" srcId="{86C8CB5E-B501-4396-9A48-59FF51CC9607}" destId="{0B0927EF-6018-4B2F-92D2-91898CB241FE}" srcOrd="0" destOrd="0" presId="urn:microsoft.com/office/officeart/2005/8/layout/vList2"/>
    <dgm:cxn modelId="{87A6033B-DD7C-4A57-968A-EEA3AD2F9037}" srcId="{DC5D9683-A8C6-422A-A490-2CA271A32ADE}" destId="{86C8CB5E-B501-4396-9A48-59FF51CC9607}" srcOrd="2" destOrd="0" parTransId="{53B1283E-AC75-4E6C-A49F-E01F08098F3C}" sibTransId="{31A80EC7-CEE2-49AB-8C5F-C1B1B5F69785}"/>
    <dgm:cxn modelId="{DE068986-F97C-4CA9-963B-5EAECFC29A4F}" type="presOf" srcId="{78794E02-6200-4CEA-A4CC-7C53212C21A4}" destId="{D2B98CEE-C273-4F44-ADC9-DD793FD7EF64}" srcOrd="0" destOrd="0" presId="urn:microsoft.com/office/officeart/2005/8/layout/vList2"/>
    <dgm:cxn modelId="{5F1ECFC0-5AAF-472C-8260-BB8EE187C343}" type="presOf" srcId="{DC5D9683-A8C6-422A-A490-2CA271A32ADE}" destId="{B0E5115E-5509-445C-91EC-B41528CD62FB}" srcOrd="0" destOrd="0" presId="urn:microsoft.com/office/officeart/2005/8/layout/vList2"/>
    <dgm:cxn modelId="{B8DE82D7-4FB5-4687-B056-C0F752EC103A}" type="presOf" srcId="{C551FD2F-0BAF-4B4F-A32C-08A5ECB9CE16}" destId="{6120C2ED-F233-4178-B17C-2EF7A9F4C3FE}" srcOrd="0" destOrd="0" presId="urn:microsoft.com/office/officeart/2005/8/layout/vList2"/>
    <dgm:cxn modelId="{24C72DD9-E228-4CB4-B370-9665854EACEB}" srcId="{DC5D9683-A8C6-422A-A490-2CA271A32ADE}" destId="{78794E02-6200-4CEA-A4CC-7C53212C21A4}" srcOrd="1" destOrd="0" parTransId="{7E472D5B-03D1-45B9-BA43-3DFFD62B6E16}" sibTransId="{8B0D7CBC-C0AB-4B1F-A520-95929FDB5D4A}"/>
    <dgm:cxn modelId="{A35892F8-017D-4FB1-A76E-2645F41AADCB}" srcId="{DC5D9683-A8C6-422A-A490-2CA271A32ADE}" destId="{C551FD2F-0BAF-4B4F-A32C-08A5ECB9CE16}" srcOrd="3" destOrd="0" parTransId="{CD26D382-602D-47DF-9853-C27297AD0FA8}" sibTransId="{3056F590-3742-4A18-9FFF-3359C228E189}"/>
    <dgm:cxn modelId="{48742434-4560-44F1-BF4E-F5FDBBF2243B}" type="presParOf" srcId="{B0E5115E-5509-445C-91EC-B41528CD62FB}" destId="{21454D08-5998-4D12-ADA0-6F2DEAF59867}" srcOrd="0" destOrd="0" presId="urn:microsoft.com/office/officeart/2005/8/layout/vList2"/>
    <dgm:cxn modelId="{3AB209B0-A634-4234-959D-5E4B3F163185}" type="presParOf" srcId="{B0E5115E-5509-445C-91EC-B41528CD62FB}" destId="{55F2BC55-2199-4304-B6FC-166828E09975}" srcOrd="1" destOrd="0" presId="urn:microsoft.com/office/officeart/2005/8/layout/vList2"/>
    <dgm:cxn modelId="{4B274693-67C8-4C73-B61D-90358475EF46}" type="presParOf" srcId="{B0E5115E-5509-445C-91EC-B41528CD62FB}" destId="{D2B98CEE-C273-4F44-ADC9-DD793FD7EF64}" srcOrd="2" destOrd="0" presId="urn:microsoft.com/office/officeart/2005/8/layout/vList2"/>
    <dgm:cxn modelId="{558C003F-E3A1-4DBB-B062-0790AE01AAF3}" type="presParOf" srcId="{B0E5115E-5509-445C-91EC-B41528CD62FB}" destId="{492D0FCD-3346-4FE4-9AD5-DE5313273712}" srcOrd="3" destOrd="0" presId="urn:microsoft.com/office/officeart/2005/8/layout/vList2"/>
    <dgm:cxn modelId="{221A1961-24AF-494B-B1D2-C30A7B523096}" type="presParOf" srcId="{B0E5115E-5509-445C-91EC-B41528CD62FB}" destId="{0B0927EF-6018-4B2F-92D2-91898CB241FE}" srcOrd="4" destOrd="0" presId="urn:microsoft.com/office/officeart/2005/8/layout/vList2"/>
    <dgm:cxn modelId="{A3367822-8AED-4770-A823-C1593205EF08}" type="presParOf" srcId="{B0E5115E-5509-445C-91EC-B41528CD62FB}" destId="{D2F1A32E-9508-4556-8AEC-91EF4CE993A8}" srcOrd="5" destOrd="0" presId="urn:microsoft.com/office/officeart/2005/8/layout/vList2"/>
    <dgm:cxn modelId="{F7BF928F-81B8-4E39-9676-0C4F0791B666}" type="presParOf" srcId="{B0E5115E-5509-445C-91EC-B41528CD62FB}" destId="{6120C2ED-F233-4178-B17C-2EF7A9F4C3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75A35-DA57-4AA2-9C10-57DE82AC0C5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BB027DC-31F6-43F2-BC41-9952652FC305}">
      <dgm:prSet/>
      <dgm:spPr/>
      <dgm:t>
        <a:bodyPr/>
        <a:lstStyle/>
        <a:p>
          <a:r>
            <a:rPr lang="en-US"/>
            <a:t>This method is based on projections of cash to be generated over the long run</a:t>
          </a:r>
        </a:p>
      </dgm:t>
    </dgm:pt>
    <dgm:pt modelId="{BF7742F3-8EB3-4DF4-AC0E-DABEE0D05077}" type="parTrans" cxnId="{09E4DE58-97AD-404D-AB03-A3085C47DE28}">
      <dgm:prSet/>
      <dgm:spPr/>
      <dgm:t>
        <a:bodyPr/>
        <a:lstStyle/>
        <a:p>
          <a:endParaRPr lang="en-US"/>
        </a:p>
      </dgm:t>
    </dgm:pt>
    <dgm:pt modelId="{C9F4B556-07CF-4726-9145-7AA141388364}" type="sibTrans" cxnId="{09E4DE58-97AD-404D-AB03-A3085C47DE28}">
      <dgm:prSet/>
      <dgm:spPr/>
      <dgm:t>
        <a:bodyPr/>
        <a:lstStyle/>
        <a:p>
          <a:endParaRPr lang="en-US"/>
        </a:p>
      </dgm:t>
    </dgm:pt>
    <dgm:pt modelId="{077FCCB0-1234-4043-B67D-F99E2F97F614}">
      <dgm:prSet/>
      <dgm:spPr/>
      <dgm:t>
        <a:bodyPr/>
        <a:lstStyle/>
        <a:p>
          <a:r>
            <a:rPr lang="en-US"/>
            <a:t>For example we are projecting cash generation for next 10 years and at an assumed growth of x%</a:t>
          </a:r>
        </a:p>
      </dgm:t>
    </dgm:pt>
    <dgm:pt modelId="{76F1E5BA-794E-4297-87F7-822AE36B2211}" type="parTrans" cxnId="{FB92F4C2-975C-4DDC-93BF-230DBE6FDC6E}">
      <dgm:prSet/>
      <dgm:spPr/>
      <dgm:t>
        <a:bodyPr/>
        <a:lstStyle/>
        <a:p>
          <a:endParaRPr lang="en-US"/>
        </a:p>
      </dgm:t>
    </dgm:pt>
    <dgm:pt modelId="{C41EED57-FF8D-40B1-941A-3B9ED74AB51A}" type="sibTrans" cxnId="{FB92F4C2-975C-4DDC-93BF-230DBE6FDC6E}">
      <dgm:prSet/>
      <dgm:spPr/>
      <dgm:t>
        <a:bodyPr/>
        <a:lstStyle/>
        <a:p>
          <a:endParaRPr lang="en-US"/>
        </a:p>
      </dgm:t>
    </dgm:pt>
    <dgm:pt modelId="{2E11966E-FEDE-4CBC-9923-3AC1CE44F8A0}">
      <dgm:prSet/>
      <dgm:spPr/>
      <dgm:t>
        <a:bodyPr/>
        <a:lstStyle/>
        <a:p>
          <a:r>
            <a:rPr lang="en-US"/>
            <a:t>This growth and number is then discounted at Net Present Value using a discounting rate</a:t>
          </a:r>
        </a:p>
      </dgm:t>
    </dgm:pt>
    <dgm:pt modelId="{FA920CFE-EFCB-4FF1-8222-43727688947F}" type="parTrans" cxnId="{1DA06C0A-F727-4655-AF3E-C9B66711C191}">
      <dgm:prSet/>
      <dgm:spPr/>
      <dgm:t>
        <a:bodyPr/>
        <a:lstStyle/>
        <a:p>
          <a:endParaRPr lang="en-US"/>
        </a:p>
      </dgm:t>
    </dgm:pt>
    <dgm:pt modelId="{76102854-D816-4A53-B809-5AB8D0FAE044}" type="sibTrans" cxnId="{1DA06C0A-F727-4655-AF3E-C9B66711C191}">
      <dgm:prSet/>
      <dgm:spPr/>
      <dgm:t>
        <a:bodyPr/>
        <a:lstStyle/>
        <a:p>
          <a:endParaRPr lang="en-US"/>
        </a:p>
      </dgm:t>
    </dgm:pt>
    <dgm:pt modelId="{FD704A13-61E2-4855-8632-7909739FEAEF}">
      <dgm:prSet/>
      <dgm:spPr/>
      <dgm:t>
        <a:bodyPr/>
        <a:lstStyle/>
        <a:p>
          <a:r>
            <a:rPr lang="en-US"/>
            <a:t>Discounting rate is generally considering risk adjustment/industry dynamics/inflation/ROI available from other investment options, etc.</a:t>
          </a:r>
        </a:p>
      </dgm:t>
    </dgm:pt>
    <dgm:pt modelId="{BE54FAB3-96C4-4123-982B-DEEAA00E6F1F}" type="parTrans" cxnId="{6453C85D-F01D-433F-B86E-A0F240463920}">
      <dgm:prSet/>
      <dgm:spPr/>
      <dgm:t>
        <a:bodyPr/>
        <a:lstStyle/>
        <a:p>
          <a:endParaRPr lang="en-US"/>
        </a:p>
      </dgm:t>
    </dgm:pt>
    <dgm:pt modelId="{FF3B5B48-62AE-4B77-96C4-B10CBDB0D2D4}" type="sibTrans" cxnId="{6453C85D-F01D-433F-B86E-A0F240463920}">
      <dgm:prSet/>
      <dgm:spPr/>
      <dgm:t>
        <a:bodyPr/>
        <a:lstStyle/>
        <a:p>
          <a:endParaRPr lang="en-US"/>
        </a:p>
      </dgm:t>
    </dgm:pt>
    <dgm:pt modelId="{9BE75D72-BCE0-40BA-A900-5DD51E1DD8EF}">
      <dgm:prSet/>
      <dgm:spPr/>
      <dgm:t>
        <a:bodyPr/>
        <a:lstStyle/>
        <a:p>
          <a:r>
            <a:rPr lang="en-US"/>
            <a:t>The value derived can then be used for base negotiation for the valuation</a:t>
          </a:r>
        </a:p>
      </dgm:t>
    </dgm:pt>
    <dgm:pt modelId="{37DFFCFA-2164-4E3D-9E50-0AED2042647D}" type="parTrans" cxnId="{32A214E7-72F1-4AB4-8A47-6929D4D17961}">
      <dgm:prSet/>
      <dgm:spPr/>
      <dgm:t>
        <a:bodyPr/>
        <a:lstStyle/>
        <a:p>
          <a:endParaRPr lang="en-US"/>
        </a:p>
      </dgm:t>
    </dgm:pt>
    <dgm:pt modelId="{1F41E57C-D7F9-4C2E-A962-E53DFD8DE857}" type="sibTrans" cxnId="{32A214E7-72F1-4AB4-8A47-6929D4D17961}">
      <dgm:prSet/>
      <dgm:spPr/>
      <dgm:t>
        <a:bodyPr/>
        <a:lstStyle/>
        <a:p>
          <a:endParaRPr lang="en-US"/>
        </a:p>
      </dgm:t>
    </dgm:pt>
    <dgm:pt modelId="{4B35F31B-D77B-4C8A-86BE-B3440B852035}">
      <dgm:prSet/>
      <dgm:spPr/>
      <dgm:t>
        <a:bodyPr/>
        <a:lstStyle/>
        <a:p>
          <a:r>
            <a:rPr lang="en-US"/>
            <a:t>Although usable for start ups not an idealistic approach taken by them</a:t>
          </a:r>
        </a:p>
      </dgm:t>
    </dgm:pt>
    <dgm:pt modelId="{B06F07C8-070A-4171-8A7C-083074DEA568}" type="parTrans" cxnId="{353E3E5C-44A5-4E05-946B-25D4AA82869A}">
      <dgm:prSet/>
      <dgm:spPr/>
      <dgm:t>
        <a:bodyPr/>
        <a:lstStyle/>
        <a:p>
          <a:endParaRPr lang="en-US"/>
        </a:p>
      </dgm:t>
    </dgm:pt>
    <dgm:pt modelId="{46C6521E-A1D4-42C4-B689-8709D88340A1}" type="sibTrans" cxnId="{353E3E5C-44A5-4E05-946B-25D4AA82869A}">
      <dgm:prSet/>
      <dgm:spPr/>
      <dgm:t>
        <a:bodyPr/>
        <a:lstStyle/>
        <a:p>
          <a:endParaRPr lang="en-US"/>
        </a:p>
      </dgm:t>
    </dgm:pt>
    <dgm:pt modelId="{B8344348-AF21-4C63-A6D5-9FF90A40ED36}" type="pres">
      <dgm:prSet presAssocID="{5B475A35-DA57-4AA2-9C10-57DE82AC0C54}" presName="diagram" presStyleCnt="0">
        <dgm:presLayoutVars>
          <dgm:dir/>
          <dgm:resizeHandles val="exact"/>
        </dgm:presLayoutVars>
      </dgm:prSet>
      <dgm:spPr/>
    </dgm:pt>
    <dgm:pt modelId="{F9EA3A94-7C6B-4F91-9CC7-4099A4B267C3}" type="pres">
      <dgm:prSet presAssocID="{0BB027DC-31F6-43F2-BC41-9952652FC305}" presName="node" presStyleLbl="node1" presStyleIdx="0" presStyleCnt="6">
        <dgm:presLayoutVars>
          <dgm:bulletEnabled val="1"/>
        </dgm:presLayoutVars>
      </dgm:prSet>
      <dgm:spPr/>
    </dgm:pt>
    <dgm:pt modelId="{FEF821E4-A1F9-463A-B6D1-D860AA0E2E4E}" type="pres">
      <dgm:prSet presAssocID="{C9F4B556-07CF-4726-9145-7AA141388364}" presName="sibTrans" presStyleCnt="0"/>
      <dgm:spPr/>
    </dgm:pt>
    <dgm:pt modelId="{91C59CC3-B6A6-4FA3-A39F-97F8D4C9E6DE}" type="pres">
      <dgm:prSet presAssocID="{077FCCB0-1234-4043-B67D-F99E2F97F614}" presName="node" presStyleLbl="node1" presStyleIdx="1" presStyleCnt="6">
        <dgm:presLayoutVars>
          <dgm:bulletEnabled val="1"/>
        </dgm:presLayoutVars>
      </dgm:prSet>
      <dgm:spPr/>
    </dgm:pt>
    <dgm:pt modelId="{B93F09D2-3B5E-45C4-A424-8282FAE5450C}" type="pres">
      <dgm:prSet presAssocID="{C41EED57-FF8D-40B1-941A-3B9ED74AB51A}" presName="sibTrans" presStyleCnt="0"/>
      <dgm:spPr/>
    </dgm:pt>
    <dgm:pt modelId="{CB43F77C-BE48-4C97-8DCB-829CE088E33A}" type="pres">
      <dgm:prSet presAssocID="{2E11966E-FEDE-4CBC-9923-3AC1CE44F8A0}" presName="node" presStyleLbl="node1" presStyleIdx="2" presStyleCnt="6">
        <dgm:presLayoutVars>
          <dgm:bulletEnabled val="1"/>
        </dgm:presLayoutVars>
      </dgm:prSet>
      <dgm:spPr/>
    </dgm:pt>
    <dgm:pt modelId="{7E95CC9A-15A0-4779-96FD-6D2DACF600D7}" type="pres">
      <dgm:prSet presAssocID="{76102854-D816-4A53-B809-5AB8D0FAE044}" presName="sibTrans" presStyleCnt="0"/>
      <dgm:spPr/>
    </dgm:pt>
    <dgm:pt modelId="{ECF09568-66CF-4FBB-9D9E-E301F24BE63A}" type="pres">
      <dgm:prSet presAssocID="{FD704A13-61E2-4855-8632-7909739FEAEF}" presName="node" presStyleLbl="node1" presStyleIdx="3" presStyleCnt="6">
        <dgm:presLayoutVars>
          <dgm:bulletEnabled val="1"/>
        </dgm:presLayoutVars>
      </dgm:prSet>
      <dgm:spPr/>
    </dgm:pt>
    <dgm:pt modelId="{00E232F4-868A-4519-A0DC-47A49D136BF9}" type="pres">
      <dgm:prSet presAssocID="{FF3B5B48-62AE-4B77-96C4-B10CBDB0D2D4}" presName="sibTrans" presStyleCnt="0"/>
      <dgm:spPr/>
    </dgm:pt>
    <dgm:pt modelId="{BCEF122F-A913-463F-BB1A-7F7F0068A2EB}" type="pres">
      <dgm:prSet presAssocID="{9BE75D72-BCE0-40BA-A900-5DD51E1DD8EF}" presName="node" presStyleLbl="node1" presStyleIdx="4" presStyleCnt="6">
        <dgm:presLayoutVars>
          <dgm:bulletEnabled val="1"/>
        </dgm:presLayoutVars>
      </dgm:prSet>
      <dgm:spPr/>
    </dgm:pt>
    <dgm:pt modelId="{5882BF63-9809-4E08-B4EA-3D4A3FC97B4F}" type="pres">
      <dgm:prSet presAssocID="{1F41E57C-D7F9-4C2E-A962-E53DFD8DE857}" presName="sibTrans" presStyleCnt="0"/>
      <dgm:spPr/>
    </dgm:pt>
    <dgm:pt modelId="{35D72EB8-CEFD-41FE-8D8E-70F8234B6AD3}" type="pres">
      <dgm:prSet presAssocID="{4B35F31B-D77B-4C8A-86BE-B3440B852035}" presName="node" presStyleLbl="node1" presStyleIdx="5" presStyleCnt="6">
        <dgm:presLayoutVars>
          <dgm:bulletEnabled val="1"/>
        </dgm:presLayoutVars>
      </dgm:prSet>
      <dgm:spPr/>
    </dgm:pt>
  </dgm:ptLst>
  <dgm:cxnLst>
    <dgm:cxn modelId="{1DA06C0A-F727-4655-AF3E-C9B66711C191}" srcId="{5B475A35-DA57-4AA2-9C10-57DE82AC0C54}" destId="{2E11966E-FEDE-4CBC-9923-3AC1CE44F8A0}" srcOrd="2" destOrd="0" parTransId="{FA920CFE-EFCB-4FF1-8222-43727688947F}" sibTransId="{76102854-D816-4A53-B809-5AB8D0FAE044}"/>
    <dgm:cxn modelId="{F25F832C-8061-4D1C-8B2C-B77D204BB344}" type="presOf" srcId="{FD704A13-61E2-4855-8632-7909739FEAEF}" destId="{ECF09568-66CF-4FBB-9D9E-E301F24BE63A}" srcOrd="0" destOrd="0" presId="urn:microsoft.com/office/officeart/2005/8/layout/default"/>
    <dgm:cxn modelId="{353E3E5C-44A5-4E05-946B-25D4AA82869A}" srcId="{5B475A35-DA57-4AA2-9C10-57DE82AC0C54}" destId="{4B35F31B-D77B-4C8A-86BE-B3440B852035}" srcOrd="5" destOrd="0" parTransId="{B06F07C8-070A-4171-8A7C-083074DEA568}" sibTransId="{46C6521E-A1D4-42C4-B689-8709D88340A1}"/>
    <dgm:cxn modelId="{6453C85D-F01D-433F-B86E-A0F240463920}" srcId="{5B475A35-DA57-4AA2-9C10-57DE82AC0C54}" destId="{FD704A13-61E2-4855-8632-7909739FEAEF}" srcOrd="3" destOrd="0" parTransId="{BE54FAB3-96C4-4123-982B-DEEAA00E6F1F}" sibTransId="{FF3B5B48-62AE-4B77-96C4-B10CBDB0D2D4}"/>
    <dgm:cxn modelId="{28B7BC65-FBC6-43EF-8B49-51A5D58C2B58}" type="presOf" srcId="{9BE75D72-BCE0-40BA-A900-5DD51E1DD8EF}" destId="{BCEF122F-A913-463F-BB1A-7F7F0068A2EB}" srcOrd="0" destOrd="0" presId="urn:microsoft.com/office/officeart/2005/8/layout/default"/>
    <dgm:cxn modelId="{76325952-3F42-42D6-AA19-BA74D1D210BC}" type="presOf" srcId="{5B475A35-DA57-4AA2-9C10-57DE82AC0C54}" destId="{B8344348-AF21-4C63-A6D5-9FF90A40ED36}" srcOrd="0" destOrd="0" presId="urn:microsoft.com/office/officeart/2005/8/layout/default"/>
    <dgm:cxn modelId="{C502AB74-CFD8-4DDD-A88B-5A3F023E4416}" type="presOf" srcId="{2E11966E-FEDE-4CBC-9923-3AC1CE44F8A0}" destId="{CB43F77C-BE48-4C97-8DCB-829CE088E33A}" srcOrd="0" destOrd="0" presId="urn:microsoft.com/office/officeart/2005/8/layout/default"/>
    <dgm:cxn modelId="{70FE3058-DCC1-4734-B0AF-43851926E98D}" type="presOf" srcId="{4B35F31B-D77B-4C8A-86BE-B3440B852035}" destId="{35D72EB8-CEFD-41FE-8D8E-70F8234B6AD3}" srcOrd="0" destOrd="0" presId="urn:microsoft.com/office/officeart/2005/8/layout/default"/>
    <dgm:cxn modelId="{09E4DE58-97AD-404D-AB03-A3085C47DE28}" srcId="{5B475A35-DA57-4AA2-9C10-57DE82AC0C54}" destId="{0BB027DC-31F6-43F2-BC41-9952652FC305}" srcOrd="0" destOrd="0" parTransId="{BF7742F3-8EB3-4DF4-AC0E-DABEE0D05077}" sibTransId="{C9F4B556-07CF-4726-9145-7AA141388364}"/>
    <dgm:cxn modelId="{EF9A6F9F-45C8-4209-871E-5C10FAA6F1C3}" type="presOf" srcId="{0BB027DC-31F6-43F2-BC41-9952652FC305}" destId="{F9EA3A94-7C6B-4F91-9CC7-4099A4B267C3}" srcOrd="0" destOrd="0" presId="urn:microsoft.com/office/officeart/2005/8/layout/default"/>
    <dgm:cxn modelId="{D946F2BD-7A69-4D1C-8D98-AB307902DEF0}" type="presOf" srcId="{077FCCB0-1234-4043-B67D-F99E2F97F614}" destId="{91C59CC3-B6A6-4FA3-A39F-97F8D4C9E6DE}" srcOrd="0" destOrd="0" presId="urn:microsoft.com/office/officeart/2005/8/layout/default"/>
    <dgm:cxn modelId="{FB92F4C2-975C-4DDC-93BF-230DBE6FDC6E}" srcId="{5B475A35-DA57-4AA2-9C10-57DE82AC0C54}" destId="{077FCCB0-1234-4043-B67D-F99E2F97F614}" srcOrd="1" destOrd="0" parTransId="{76F1E5BA-794E-4297-87F7-822AE36B2211}" sibTransId="{C41EED57-FF8D-40B1-941A-3B9ED74AB51A}"/>
    <dgm:cxn modelId="{32A214E7-72F1-4AB4-8A47-6929D4D17961}" srcId="{5B475A35-DA57-4AA2-9C10-57DE82AC0C54}" destId="{9BE75D72-BCE0-40BA-A900-5DD51E1DD8EF}" srcOrd="4" destOrd="0" parTransId="{37DFFCFA-2164-4E3D-9E50-0AED2042647D}" sibTransId="{1F41E57C-D7F9-4C2E-A962-E53DFD8DE857}"/>
    <dgm:cxn modelId="{E3271952-0529-4E61-8039-425763CD4EA4}" type="presParOf" srcId="{B8344348-AF21-4C63-A6D5-9FF90A40ED36}" destId="{F9EA3A94-7C6B-4F91-9CC7-4099A4B267C3}" srcOrd="0" destOrd="0" presId="urn:microsoft.com/office/officeart/2005/8/layout/default"/>
    <dgm:cxn modelId="{3B961095-CC5F-425C-B031-FCD25B1330E2}" type="presParOf" srcId="{B8344348-AF21-4C63-A6D5-9FF90A40ED36}" destId="{FEF821E4-A1F9-463A-B6D1-D860AA0E2E4E}" srcOrd="1" destOrd="0" presId="urn:microsoft.com/office/officeart/2005/8/layout/default"/>
    <dgm:cxn modelId="{89E8CC71-DAF6-4B49-BDDE-51747E2E6798}" type="presParOf" srcId="{B8344348-AF21-4C63-A6D5-9FF90A40ED36}" destId="{91C59CC3-B6A6-4FA3-A39F-97F8D4C9E6DE}" srcOrd="2" destOrd="0" presId="urn:microsoft.com/office/officeart/2005/8/layout/default"/>
    <dgm:cxn modelId="{FAE47DAA-FB1F-4B6E-A1C9-2B20775E1BB7}" type="presParOf" srcId="{B8344348-AF21-4C63-A6D5-9FF90A40ED36}" destId="{B93F09D2-3B5E-45C4-A424-8282FAE5450C}" srcOrd="3" destOrd="0" presId="urn:microsoft.com/office/officeart/2005/8/layout/default"/>
    <dgm:cxn modelId="{F9463444-1CC8-4774-9147-D041F39DC06D}" type="presParOf" srcId="{B8344348-AF21-4C63-A6D5-9FF90A40ED36}" destId="{CB43F77C-BE48-4C97-8DCB-829CE088E33A}" srcOrd="4" destOrd="0" presId="urn:microsoft.com/office/officeart/2005/8/layout/default"/>
    <dgm:cxn modelId="{81C1AD55-4BB8-43BD-807F-5D8F89D84C5A}" type="presParOf" srcId="{B8344348-AF21-4C63-A6D5-9FF90A40ED36}" destId="{7E95CC9A-15A0-4779-96FD-6D2DACF600D7}" srcOrd="5" destOrd="0" presId="urn:microsoft.com/office/officeart/2005/8/layout/default"/>
    <dgm:cxn modelId="{85FDD533-EAF8-42CC-8EAF-5C5797FA83BD}" type="presParOf" srcId="{B8344348-AF21-4C63-A6D5-9FF90A40ED36}" destId="{ECF09568-66CF-4FBB-9D9E-E301F24BE63A}" srcOrd="6" destOrd="0" presId="urn:microsoft.com/office/officeart/2005/8/layout/default"/>
    <dgm:cxn modelId="{5A6B358D-5E86-43A4-ABAF-D9FCF57F3F2A}" type="presParOf" srcId="{B8344348-AF21-4C63-A6D5-9FF90A40ED36}" destId="{00E232F4-868A-4519-A0DC-47A49D136BF9}" srcOrd="7" destOrd="0" presId="urn:microsoft.com/office/officeart/2005/8/layout/default"/>
    <dgm:cxn modelId="{B8E5630A-F2A3-4108-BC57-B5FB8E660B9D}" type="presParOf" srcId="{B8344348-AF21-4C63-A6D5-9FF90A40ED36}" destId="{BCEF122F-A913-463F-BB1A-7F7F0068A2EB}" srcOrd="8" destOrd="0" presId="urn:microsoft.com/office/officeart/2005/8/layout/default"/>
    <dgm:cxn modelId="{2494EAEB-336B-403E-8FB7-8D015271C787}" type="presParOf" srcId="{B8344348-AF21-4C63-A6D5-9FF90A40ED36}" destId="{5882BF63-9809-4E08-B4EA-3D4A3FC97B4F}" srcOrd="9" destOrd="0" presId="urn:microsoft.com/office/officeart/2005/8/layout/default"/>
    <dgm:cxn modelId="{E41DED81-42FC-441A-982D-7D35DE5C8278}" type="presParOf" srcId="{B8344348-AF21-4C63-A6D5-9FF90A40ED36}" destId="{35D72EB8-CEFD-41FE-8D8E-70F8234B6AD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EBDA42-7B11-4CEF-8673-650C091658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25013C-FAED-4D20-9031-701789BA9633}">
      <dgm:prSet/>
      <dgm:spPr/>
      <dgm:t>
        <a:bodyPr/>
        <a:lstStyle/>
        <a:p>
          <a:r>
            <a:rPr lang="en-US"/>
            <a:t>This is based on perception of venture capitalists/investors</a:t>
          </a:r>
        </a:p>
      </dgm:t>
    </dgm:pt>
    <dgm:pt modelId="{C7770510-4BD6-4F11-AD88-AF6A2DEF0A12}" type="parTrans" cxnId="{FDC4576A-F4CC-4493-AF94-3184D3878996}">
      <dgm:prSet/>
      <dgm:spPr/>
      <dgm:t>
        <a:bodyPr/>
        <a:lstStyle/>
        <a:p>
          <a:endParaRPr lang="en-US"/>
        </a:p>
      </dgm:t>
    </dgm:pt>
    <dgm:pt modelId="{856C3672-CDC7-42CD-A3C2-BAAF83183A54}" type="sibTrans" cxnId="{FDC4576A-F4CC-4493-AF94-3184D3878996}">
      <dgm:prSet/>
      <dgm:spPr/>
      <dgm:t>
        <a:bodyPr/>
        <a:lstStyle/>
        <a:p>
          <a:endParaRPr lang="en-US"/>
        </a:p>
      </dgm:t>
    </dgm:pt>
    <dgm:pt modelId="{0E62ACD4-193D-49D7-87BB-A662E020080B}">
      <dgm:prSet/>
      <dgm:spPr/>
      <dgm:t>
        <a:bodyPr/>
        <a:lstStyle/>
        <a:p>
          <a:r>
            <a:rPr lang="en-US"/>
            <a:t>Basically, when a VC invests, they assumes an X ROI say 25%</a:t>
          </a:r>
        </a:p>
      </dgm:t>
    </dgm:pt>
    <dgm:pt modelId="{2A28BFA0-A4AB-4447-B70E-FF912F45BE32}" type="parTrans" cxnId="{CF410EEF-BFDE-4E01-B87F-3BC32D31D2C8}">
      <dgm:prSet/>
      <dgm:spPr/>
      <dgm:t>
        <a:bodyPr/>
        <a:lstStyle/>
        <a:p>
          <a:endParaRPr lang="en-US"/>
        </a:p>
      </dgm:t>
    </dgm:pt>
    <dgm:pt modelId="{C3987E35-E2D0-4397-982E-99916BFD3A6C}" type="sibTrans" cxnId="{CF410EEF-BFDE-4E01-B87F-3BC32D31D2C8}">
      <dgm:prSet/>
      <dgm:spPr/>
      <dgm:t>
        <a:bodyPr/>
        <a:lstStyle/>
        <a:p>
          <a:endParaRPr lang="en-US"/>
        </a:p>
      </dgm:t>
    </dgm:pt>
    <dgm:pt modelId="{F5D399C6-7F5C-488A-9D3F-0A96D891D6A2}">
      <dgm:prSet/>
      <dgm:spPr/>
      <dgm:t>
        <a:bodyPr/>
        <a:lstStyle/>
        <a:p>
          <a:r>
            <a:rPr lang="en-IN"/>
            <a:t>Also investors thinks that certain business can achieve say 10mn after 8 years</a:t>
          </a:r>
          <a:endParaRPr lang="en-US"/>
        </a:p>
      </dgm:t>
    </dgm:pt>
    <dgm:pt modelId="{85040310-BF6C-46EE-87FC-E536B308D094}" type="parTrans" cxnId="{3FA92D75-3228-4B8E-9644-08A5C59276B3}">
      <dgm:prSet/>
      <dgm:spPr/>
      <dgm:t>
        <a:bodyPr/>
        <a:lstStyle/>
        <a:p>
          <a:endParaRPr lang="en-US"/>
        </a:p>
      </dgm:t>
    </dgm:pt>
    <dgm:pt modelId="{C5F1E610-9C60-4AE7-82E6-39EFAED4D6D2}" type="sibTrans" cxnId="{3FA92D75-3228-4B8E-9644-08A5C59276B3}">
      <dgm:prSet/>
      <dgm:spPr/>
      <dgm:t>
        <a:bodyPr/>
        <a:lstStyle/>
        <a:p>
          <a:endParaRPr lang="en-US"/>
        </a:p>
      </dgm:t>
    </dgm:pt>
    <dgm:pt modelId="{0A532B6F-83D5-40A6-8C54-A217B8586199}">
      <dgm:prSet/>
      <dgm:spPr/>
      <dgm:t>
        <a:bodyPr/>
        <a:lstStyle/>
        <a:p>
          <a:r>
            <a:rPr lang="en-IN"/>
            <a:t>Based on above two factors and expected ROI and offcourse considering other market conditions a value of the company is arrived</a:t>
          </a:r>
          <a:endParaRPr lang="en-US"/>
        </a:p>
      </dgm:t>
    </dgm:pt>
    <dgm:pt modelId="{3FBD575C-4647-40A7-87E4-5EE55EAFA02C}" type="parTrans" cxnId="{832C94E7-B400-417D-B200-F1EDE3F179E8}">
      <dgm:prSet/>
      <dgm:spPr/>
      <dgm:t>
        <a:bodyPr/>
        <a:lstStyle/>
        <a:p>
          <a:endParaRPr lang="en-US"/>
        </a:p>
      </dgm:t>
    </dgm:pt>
    <dgm:pt modelId="{81E224C4-AF6B-4A70-B21D-D8A0B1C07608}" type="sibTrans" cxnId="{832C94E7-B400-417D-B200-F1EDE3F179E8}">
      <dgm:prSet/>
      <dgm:spPr/>
      <dgm:t>
        <a:bodyPr/>
        <a:lstStyle/>
        <a:p>
          <a:endParaRPr lang="en-US"/>
        </a:p>
      </dgm:t>
    </dgm:pt>
    <dgm:pt modelId="{5C6376AB-D753-4317-99CF-EFDBE5A13612}" type="pres">
      <dgm:prSet presAssocID="{CCEBDA42-7B11-4CEF-8673-650C09165807}" presName="linear" presStyleCnt="0">
        <dgm:presLayoutVars>
          <dgm:animLvl val="lvl"/>
          <dgm:resizeHandles val="exact"/>
        </dgm:presLayoutVars>
      </dgm:prSet>
      <dgm:spPr/>
    </dgm:pt>
    <dgm:pt modelId="{C0A11100-5DBD-4F23-AA5A-85B6A5AE0D5E}" type="pres">
      <dgm:prSet presAssocID="{4825013C-FAED-4D20-9031-701789BA9633}" presName="parentText" presStyleLbl="node1" presStyleIdx="0" presStyleCnt="4">
        <dgm:presLayoutVars>
          <dgm:chMax val="0"/>
          <dgm:bulletEnabled val="1"/>
        </dgm:presLayoutVars>
      </dgm:prSet>
      <dgm:spPr/>
    </dgm:pt>
    <dgm:pt modelId="{08B63727-9C70-4303-946E-EF3F469621EA}" type="pres">
      <dgm:prSet presAssocID="{856C3672-CDC7-42CD-A3C2-BAAF83183A54}" presName="spacer" presStyleCnt="0"/>
      <dgm:spPr/>
    </dgm:pt>
    <dgm:pt modelId="{6B77DA2F-2FAD-4163-B0D6-63E597BA0A52}" type="pres">
      <dgm:prSet presAssocID="{0E62ACD4-193D-49D7-87BB-A662E020080B}" presName="parentText" presStyleLbl="node1" presStyleIdx="1" presStyleCnt="4">
        <dgm:presLayoutVars>
          <dgm:chMax val="0"/>
          <dgm:bulletEnabled val="1"/>
        </dgm:presLayoutVars>
      </dgm:prSet>
      <dgm:spPr/>
    </dgm:pt>
    <dgm:pt modelId="{E571BC25-B7BE-4D6B-867C-F936082F2F5C}" type="pres">
      <dgm:prSet presAssocID="{C3987E35-E2D0-4397-982E-99916BFD3A6C}" presName="spacer" presStyleCnt="0"/>
      <dgm:spPr/>
    </dgm:pt>
    <dgm:pt modelId="{BE09FD88-AC48-458C-B7FF-8D46CF70BD3C}" type="pres">
      <dgm:prSet presAssocID="{F5D399C6-7F5C-488A-9D3F-0A96D891D6A2}" presName="parentText" presStyleLbl="node1" presStyleIdx="2" presStyleCnt="4">
        <dgm:presLayoutVars>
          <dgm:chMax val="0"/>
          <dgm:bulletEnabled val="1"/>
        </dgm:presLayoutVars>
      </dgm:prSet>
      <dgm:spPr/>
    </dgm:pt>
    <dgm:pt modelId="{EF82EA69-5955-4E4D-9996-50A272B7AD95}" type="pres">
      <dgm:prSet presAssocID="{C5F1E610-9C60-4AE7-82E6-39EFAED4D6D2}" presName="spacer" presStyleCnt="0"/>
      <dgm:spPr/>
    </dgm:pt>
    <dgm:pt modelId="{AE06D6B1-B9B0-4548-A4F6-C3B1330A6814}" type="pres">
      <dgm:prSet presAssocID="{0A532B6F-83D5-40A6-8C54-A217B8586199}" presName="parentText" presStyleLbl="node1" presStyleIdx="3" presStyleCnt="4">
        <dgm:presLayoutVars>
          <dgm:chMax val="0"/>
          <dgm:bulletEnabled val="1"/>
        </dgm:presLayoutVars>
      </dgm:prSet>
      <dgm:spPr/>
    </dgm:pt>
  </dgm:ptLst>
  <dgm:cxnLst>
    <dgm:cxn modelId="{4AABCA37-AFAE-49AA-AB10-B101E4959AFA}" type="presOf" srcId="{CCEBDA42-7B11-4CEF-8673-650C09165807}" destId="{5C6376AB-D753-4317-99CF-EFDBE5A13612}" srcOrd="0" destOrd="0" presId="urn:microsoft.com/office/officeart/2005/8/layout/vList2"/>
    <dgm:cxn modelId="{FDC4576A-F4CC-4493-AF94-3184D3878996}" srcId="{CCEBDA42-7B11-4CEF-8673-650C09165807}" destId="{4825013C-FAED-4D20-9031-701789BA9633}" srcOrd="0" destOrd="0" parTransId="{C7770510-4BD6-4F11-AD88-AF6A2DEF0A12}" sibTransId="{856C3672-CDC7-42CD-A3C2-BAAF83183A54}"/>
    <dgm:cxn modelId="{3FA92D75-3228-4B8E-9644-08A5C59276B3}" srcId="{CCEBDA42-7B11-4CEF-8673-650C09165807}" destId="{F5D399C6-7F5C-488A-9D3F-0A96D891D6A2}" srcOrd="2" destOrd="0" parTransId="{85040310-BF6C-46EE-87FC-E536B308D094}" sibTransId="{C5F1E610-9C60-4AE7-82E6-39EFAED4D6D2}"/>
    <dgm:cxn modelId="{B77AF790-7952-4A27-B2D6-6F17DCA1718A}" type="presOf" srcId="{4825013C-FAED-4D20-9031-701789BA9633}" destId="{C0A11100-5DBD-4F23-AA5A-85B6A5AE0D5E}" srcOrd="0" destOrd="0" presId="urn:microsoft.com/office/officeart/2005/8/layout/vList2"/>
    <dgm:cxn modelId="{9EE80AB5-6F20-4A96-B315-FA454869521D}" type="presOf" srcId="{0A532B6F-83D5-40A6-8C54-A217B8586199}" destId="{AE06D6B1-B9B0-4548-A4F6-C3B1330A6814}" srcOrd="0" destOrd="0" presId="urn:microsoft.com/office/officeart/2005/8/layout/vList2"/>
    <dgm:cxn modelId="{1DCA1BBA-EEA6-41D8-A653-03940B6E363A}" type="presOf" srcId="{F5D399C6-7F5C-488A-9D3F-0A96D891D6A2}" destId="{BE09FD88-AC48-458C-B7FF-8D46CF70BD3C}" srcOrd="0" destOrd="0" presId="urn:microsoft.com/office/officeart/2005/8/layout/vList2"/>
    <dgm:cxn modelId="{377CE6DD-B5D4-4A44-B8AF-0C06F00002B6}" type="presOf" srcId="{0E62ACD4-193D-49D7-87BB-A662E020080B}" destId="{6B77DA2F-2FAD-4163-B0D6-63E597BA0A52}" srcOrd="0" destOrd="0" presId="urn:microsoft.com/office/officeart/2005/8/layout/vList2"/>
    <dgm:cxn modelId="{832C94E7-B400-417D-B200-F1EDE3F179E8}" srcId="{CCEBDA42-7B11-4CEF-8673-650C09165807}" destId="{0A532B6F-83D5-40A6-8C54-A217B8586199}" srcOrd="3" destOrd="0" parTransId="{3FBD575C-4647-40A7-87E4-5EE55EAFA02C}" sibTransId="{81E224C4-AF6B-4A70-B21D-D8A0B1C07608}"/>
    <dgm:cxn modelId="{CF410EEF-BFDE-4E01-B87F-3BC32D31D2C8}" srcId="{CCEBDA42-7B11-4CEF-8673-650C09165807}" destId="{0E62ACD4-193D-49D7-87BB-A662E020080B}" srcOrd="1" destOrd="0" parTransId="{2A28BFA0-A4AB-4447-B70E-FF912F45BE32}" sibTransId="{C3987E35-E2D0-4397-982E-99916BFD3A6C}"/>
    <dgm:cxn modelId="{CF9E7D47-1E3C-4828-A7C3-C988F3F5C594}" type="presParOf" srcId="{5C6376AB-D753-4317-99CF-EFDBE5A13612}" destId="{C0A11100-5DBD-4F23-AA5A-85B6A5AE0D5E}" srcOrd="0" destOrd="0" presId="urn:microsoft.com/office/officeart/2005/8/layout/vList2"/>
    <dgm:cxn modelId="{976E5C7D-A94D-4192-BEA6-7621FD7CAE86}" type="presParOf" srcId="{5C6376AB-D753-4317-99CF-EFDBE5A13612}" destId="{08B63727-9C70-4303-946E-EF3F469621EA}" srcOrd="1" destOrd="0" presId="urn:microsoft.com/office/officeart/2005/8/layout/vList2"/>
    <dgm:cxn modelId="{500AF055-8808-476F-87FE-5E4898DB7EA3}" type="presParOf" srcId="{5C6376AB-D753-4317-99CF-EFDBE5A13612}" destId="{6B77DA2F-2FAD-4163-B0D6-63E597BA0A52}" srcOrd="2" destOrd="0" presId="urn:microsoft.com/office/officeart/2005/8/layout/vList2"/>
    <dgm:cxn modelId="{190BF24E-CF80-4124-9C8F-F09D63538346}" type="presParOf" srcId="{5C6376AB-D753-4317-99CF-EFDBE5A13612}" destId="{E571BC25-B7BE-4D6B-867C-F936082F2F5C}" srcOrd="3" destOrd="0" presId="urn:microsoft.com/office/officeart/2005/8/layout/vList2"/>
    <dgm:cxn modelId="{17EE0FAA-B409-4C79-9957-7579387EB8A5}" type="presParOf" srcId="{5C6376AB-D753-4317-99CF-EFDBE5A13612}" destId="{BE09FD88-AC48-458C-B7FF-8D46CF70BD3C}" srcOrd="4" destOrd="0" presId="urn:microsoft.com/office/officeart/2005/8/layout/vList2"/>
    <dgm:cxn modelId="{D5A16FEB-89B1-44CA-8B13-C6C1B06357E9}" type="presParOf" srcId="{5C6376AB-D753-4317-99CF-EFDBE5A13612}" destId="{EF82EA69-5955-4E4D-9996-50A272B7AD95}" srcOrd="5" destOrd="0" presId="urn:microsoft.com/office/officeart/2005/8/layout/vList2"/>
    <dgm:cxn modelId="{BF71C05A-E9DD-4FE1-AC43-5E90E454E1FB}" type="presParOf" srcId="{5C6376AB-D753-4317-99CF-EFDBE5A13612}" destId="{AE06D6B1-B9B0-4548-A4F6-C3B1330A68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0AF727-3822-4920-B89B-B2EDBD9F142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F728AC5-9EF3-43B3-86A2-691E2BC8BB82}">
      <dgm:prSet/>
      <dgm:spPr/>
      <dgm:t>
        <a:bodyPr/>
        <a:lstStyle/>
        <a:p>
          <a:r>
            <a:rPr lang="en-US" b="0" i="0"/>
            <a:t>The earliest stage of funding a new company comes so early in the process that it is not generally included among the rounds of funding at all. Known as "pre-seed" funding, this stage typically refers to the period in which a company's founders are first getting their operations off the ground. The most common "pre-seed" funders are the founders themselves, as well as close friends, supporters and family.</a:t>
          </a:r>
          <a:endParaRPr lang="en-US"/>
        </a:p>
      </dgm:t>
    </dgm:pt>
    <dgm:pt modelId="{2A74D708-6A9A-4A5A-AE3A-FB6598BAB9B6}" type="parTrans" cxnId="{B8412207-C6DE-4AD5-884A-EF1314357989}">
      <dgm:prSet/>
      <dgm:spPr/>
      <dgm:t>
        <a:bodyPr/>
        <a:lstStyle/>
        <a:p>
          <a:endParaRPr lang="en-US"/>
        </a:p>
      </dgm:t>
    </dgm:pt>
    <dgm:pt modelId="{76630676-120D-4669-95FB-8EA5CE713EA5}" type="sibTrans" cxnId="{B8412207-C6DE-4AD5-884A-EF1314357989}">
      <dgm:prSet/>
      <dgm:spPr/>
      <dgm:t>
        <a:bodyPr/>
        <a:lstStyle/>
        <a:p>
          <a:endParaRPr lang="en-US"/>
        </a:p>
      </dgm:t>
    </dgm:pt>
    <dgm:pt modelId="{E00B2FA2-6E0F-493B-B615-36D3AF21C920}">
      <dgm:prSet/>
      <dgm:spPr/>
      <dgm:t>
        <a:bodyPr/>
        <a:lstStyle/>
        <a:p>
          <a:r>
            <a:rPr lang="en-US" b="0" i="0"/>
            <a:t>Depending upon the nature of the company and the initial costs set up with developing the business idea, this funding stage can happen very quickly or may take a long time. It's also likely that investors at this stage are not making an investment in exchange for equity in the company. In most cases, the investors in a pre-seed funding situation are the company founders themselves.</a:t>
          </a:r>
          <a:endParaRPr lang="en-US"/>
        </a:p>
      </dgm:t>
    </dgm:pt>
    <dgm:pt modelId="{A6F76F9F-3A51-4426-9A35-D6CBB361F934}" type="parTrans" cxnId="{9E1609F2-05AB-4E60-BF56-B56BE0C2D262}">
      <dgm:prSet/>
      <dgm:spPr/>
      <dgm:t>
        <a:bodyPr/>
        <a:lstStyle/>
        <a:p>
          <a:endParaRPr lang="en-US"/>
        </a:p>
      </dgm:t>
    </dgm:pt>
    <dgm:pt modelId="{35CC1B7A-4DAB-4BA2-AA31-95D369E98D64}" type="sibTrans" cxnId="{9E1609F2-05AB-4E60-BF56-B56BE0C2D262}">
      <dgm:prSet/>
      <dgm:spPr/>
      <dgm:t>
        <a:bodyPr/>
        <a:lstStyle/>
        <a:p>
          <a:endParaRPr lang="en-US"/>
        </a:p>
      </dgm:t>
    </dgm:pt>
    <dgm:pt modelId="{C23A7054-02EB-4697-8D5D-02953BA833A7}" type="pres">
      <dgm:prSet presAssocID="{430AF727-3822-4920-B89B-B2EDBD9F142B}" presName="linear" presStyleCnt="0">
        <dgm:presLayoutVars>
          <dgm:animLvl val="lvl"/>
          <dgm:resizeHandles val="exact"/>
        </dgm:presLayoutVars>
      </dgm:prSet>
      <dgm:spPr/>
    </dgm:pt>
    <dgm:pt modelId="{0644F20F-05CF-4239-A06C-11D992328DF4}" type="pres">
      <dgm:prSet presAssocID="{0F728AC5-9EF3-43B3-86A2-691E2BC8BB82}" presName="parentText" presStyleLbl="node1" presStyleIdx="0" presStyleCnt="2">
        <dgm:presLayoutVars>
          <dgm:chMax val="0"/>
          <dgm:bulletEnabled val="1"/>
        </dgm:presLayoutVars>
      </dgm:prSet>
      <dgm:spPr/>
    </dgm:pt>
    <dgm:pt modelId="{6D724D7E-C7B8-406C-86A1-4C5FCEDE1BD3}" type="pres">
      <dgm:prSet presAssocID="{76630676-120D-4669-95FB-8EA5CE713EA5}" presName="spacer" presStyleCnt="0"/>
      <dgm:spPr/>
    </dgm:pt>
    <dgm:pt modelId="{284CE531-4403-491A-B9D3-66E2901937AC}" type="pres">
      <dgm:prSet presAssocID="{E00B2FA2-6E0F-493B-B615-36D3AF21C920}" presName="parentText" presStyleLbl="node1" presStyleIdx="1" presStyleCnt="2">
        <dgm:presLayoutVars>
          <dgm:chMax val="0"/>
          <dgm:bulletEnabled val="1"/>
        </dgm:presLayoutVars>
      </dgm:prSet>
      <dgm:spPr/>
    </dgm:pt>
  </dgm:ptLst>
  <dgm:cxnLst>
    <dgm:cxn modelId="{B8412207-C6DE-4AD5-884A-EF1314357989}" srcId="{430AF727-3822-4920-B89B-B2EDBD9F142B}" destId="{0F728AC5-9EF3-43B3-86A2-691E2BC8BB82}" srcOrd="0" destOrd="0" parTransId="{2A74D708-6A9A-4A5A-AE3A-FB6598BAB9B6}" sibTransId="{76630676-120D-4669-95FB-8EA5CE713EA5}"/>
    <dgm:cxn modelId="{A95FA51E-77B4-4E39-A659-F47E557AD09C}" type="presOf" srcId="{E00B2FA2-6E0F-493B-B615-36D3AF21C920}" destId="{284CE531-4403-491A-B9D3-66E2901937AC}" srcOrd="0" destOrd="0" presId="urn:microsoft.com/office/officeart/2005/8/layout/vList2"/>
    <dgm:cxn modelId="{4E17DF5E-C337-4D37-84BC-DF240D05DCF1}" type="presOf" srcId="{0F728AC5-9EF3-43B3-86A2-691E2BC8BB82}" destId="{0644F20F-05CF-4239-A06C-11D992328DF4}" srcOrd="0" destOrd="0" presId="urn:microsoft.com/office/officeart/2005/8/layout/vList2"/>
    <dgm:cxn modelId="{685105B2-2977-4F0E-ACD0-805912E715E1}" type="presOf" srcId="{430AF727-3822-4920-B89B-B2EDBD9F142B}" destId="{C23A7054-02EB-4697-8D5D-02953BA833A7}" srcOrd="0" destOrd="0" presId="urn:microsoft.com/office/officeart/2005/8/layout/vList2"/>
    <dgm:cxn modelId="{9E1609F2-05AB-4E60-BF56-B56BE0C2D262}" srcId="{430AF727-3822-4920-B89B-B2EDBD9F142B}" destId="{E00B2FA2-6E0F-493B-B615-36D3AF21C920}" srcOrd="1" destOrd="0" parTransId="{A6F76F9F-3A51-4426-9A35-D6CBB361F934}" sibTransId="{35CC1B7A-4DAB-4BA2-AA31-95D369E98D64}"/>
    <dgm:cxn modelId="{C886E851-9457-4FE9-BD91-CBB8E340809D}" type="presParOf" srcId="{C23A7054-02EB-4697-8D5D-02953BA833A7}" destId="{0644F20F-05CF-4239-A06C-11D992328DF4}" srcOrd="0" destOrd="0" presId="urn:microsoft.com/office/officeart/2005/8/layout/vList2"/>
    <dgm:cxn modelId="{6D5B0DB9-BDD3-4314-B29C-B953B7C2A6AF}" type="presParOf" srcId="{C23A7054-02EB-4697-8D5D-02953BA833A7}" destId="{6D724D7E-C7B8-406C-86A1-4C5FCEDE1BD3}" srcOrd="1" destOrd="0" presId="urn:microsoft.com/office/officeart/2005/8/layout/vList2"/>
    <dgm:cxn modelId="{872F288B-AC0E-43D0-AF0C-F2A403E11046}" type="presParOf" srcId="{C23A7054-02EB-4697-8D5D-02953BA833A7}" destId="{284CE531-4403-491A-B9D3-66E2901937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8FBA5C-94DF-488A-8DE5-9A5D4DF1DAC1}"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C6522096-8F24-4038-8924-F1136CC9ADFB}">
      <dgm:prSet/>
      <dgm:spPr/>
      <dgm:t>
        <a:bodyPr/>
        <a:lstStyle/>
        <a:p>
          <a:r>
            <a:rPr lang="en-US" b="0" i="0"/>
            <a:t>Pre-money valuation is the value of a company before it goes public or receives other investments such as external funding or financing.</a:t>
          </a:r>
          <a:endParaRPr lang="en-US"/>
        </a:p>
      </dgm:t>
    </dgm:pt>
    <dgm:pt modelId="{A8742912-2D81-48FC-86F4-19FADF20E3A8}" type="parTrans" cxnId="{1DBC9232-6EF7-4975-872B-5A1DBC508CD8}">
      <dgm:prSet/>
      <dgm:spPr/>
      <dgm:t>
        <a:bodyPr/>
        <a:lstStyle/>
        <a:p>
          <a:endParaRPr lang="en-US"/>
        </a:p>
      </dgm:t>
    </dgm:pt>
    <dgm:pt modelId="{8AA84911-952E-4888-9DBF-157D0F2B32CF}" type="sibTrans" cxnId="{1DBC9232-6EF7-4975-872B-5A1DBC508CD8}">
      <dgm:prSet/>
      <dgm:spPr/>
      <dgm:t>
        <a:bodyPr/>
        <a:lstStyle/>
        <a:p>
          <a:endParaRPr lang="en-US"/>
        </a:p>
      </dgm:t>
    </dgm:pt>
    <dgm:pt modelId="{FCBA2256-9FB6-4ADD-8B14-4B9A341EA730}">
      <dgm:prSet/>
      <dgm:spPr/>
      <dgm:t>
        <a:bodyPr/>
        <a:lstStyle/>
        <a:p>
          <a:r>
            <a:rPr lang="en-US" b="0" i="0"/>
            <a:t>Potential investors can use the pre-money value of a company to determine how much it's worth before they invest their money.</a:t>
          </a:r>
          <a:endParaRPr lang="en-US"/>
        </a:p>
      </dgm:t>
    </dgm:pt>
    <dgm:pt modelId="{FAF01FBA-DDB7-4E28-8278-38AE3F531A2F}" type="parTrans" cxnId="{651CDB27-3522-42C0-8CD2-8AC22FBD5830}">
      <dgm:prSet/>
      <dgm:spPr/>
      <dgm:t>
        <a:bodyPr/>
        <a:lstStyle/>
        <a:p>
          <a:endParaRPr lang="en-US"/>
        </a:p>
      </dgm:t>
    </dgm:pt>
    <dgm:pt modelId="{59A32B17-0F64-4C73-9F3B-7DE4BC41B5DB}" type="sibTrans" cxnId="{651CDB27-3522-42C0-8CD2-8AC22FBD5830}">
      <dgm:prSet/>
      <dgm:spPr/>
      <dgm:t>
        <a:bodyPr/>
        <a:lstStyle/>
        <a:p>
          <a:endParaRPr lang="en-US"/>
        </a:p>
      </dgm:t>
    </dgm:pt>
    <dgm:pt modelId="{28365764-89E0-4BF0-A16B-8698A1FDCE83}">
      <dgm:prSet/>
      <dgm:spPr/>
      <dgm:t>
        <a:bodyPr/>
        <a:lstStyle/>
        <a:p>
          <a:r>
            <a:rPr lang="en-US" b="0" i="0"/>
            <a:t>Pre-money valuations are different from post-money valuations, which determine a company's worth after it receives funding or financing.</a:t>
          </a:r>
          <a:endParaRPr lang="en-US"/>
        </a:p>
      </dgm:t>
    </dgm:pt>
    <dgm:pt modelId="{4FBD5BB3-1D1A-484C-B2D3-20BFA29C6F9B}" type="parTrans" cxnId="{BA6BC366-84B3-48DD-8C91-7E8B90A04100}">
      <dgm:prSet/>
      <dgm:spPr/>
      <dgm:t>
        <a:bodyPr/>
        <a:lstStyle/>
        <a:p>
          <a:endParaRPr lang="en-US"/>
        </a:p>
      </dgm:t>
    </dgm:pt>
    <dgm:pt modelId="{866BB0E8-1B16-4E95-9DC8-4D8A9FBC7CA5}" type="sibTrans" cxnId="{BA6BC366-84B3-48DD-8C91-7E8B90A04100}">
      <dgm:prSet/>
      <dgm:spPr/>
      <dgm:t>
        <a:bodyPr/>
        <a:lstStyle/>
        <a:p>
          <a:endParaRPr lang="en-US"/>
        </a:p>
      </dgm:t>
    </dgm:pt>
    <dgm:pt modelId="{34D5BD55-70B8-4C78-8DE0-7D5C1E21AC0D}">
      <dgm:prSet/>
      <dgm:spPr/>
      <dgm:t>
        <a:bodyPr/>
        <a:lstStyle/>
        <a:p>
          <a:r>
            <a:rPr lang="en-US" b="0" i="0"/>
            <a:t>Pre-Money Valuation = Post-Money Valuation - Investment Amount</a:t>
          </a:r>
          <a:endParaRPr lang="en-US"/>
        </a:p>
      </dgm:t>
    </dgm:pt>
    <dgm:pt modelId="{0DA19D77-7D3D-4F7F-8AEA-AD0566A5C780}" type="parTrans" cxnId="{FB453916-A4FF-440C-AB22-E5C8C1A10299}">
      <dgm:prSet/>
      <dgm:spPr/>
      <dgm:t>
        <a:bodyPr/>
        <a:lstStyle/>
        <a:p>
          <a:endParaRPr lang="en-US"/>
        </a:p>
      </dgm:t>
    </dgm:pt>
    <dgm:pt modelId="{FEEB7279-32AC-4F6A-AEC0-FD94FBB1DB79}" type="sibTrans" cxnId="{FB453916-A4FF-440C-AB22-E5C8C1A10299}">
      <dgm:prSet/>
      <dgm:spPr/>
      <dgm:t>
        <a:bodyPr/>
        <a:lstStyle/>
        <a:p>
          <a:endParaRPr lang="en-US"/>
        </a:p>
      </dgm:t>
    </dgm:pt>
    <dgm:pt modelId="{D6DB4177-490C-45FD-87F5-502DA692E765}">
      <dgm:prSet/>
      <dgm:spPr/>
      <dgm:t>
        <a:bodyPr/>
        <a:lstStyle/>
        <a:p>
          <a:r>
            <a:rPr lang="en-US" b="0" i="0"/>
            <a:t>So a company whose post-money valuation is $20 million after receiving a $3 million investment has a pre-money valuation of $17 million.</a:t>
          </a:r>
          <a:endParaRPr lang="en-US"/>
        </a:p>
      </dgm:t>
    </dgm:pt>
    <dgm:pt modelId="{FDDE1B4E-F27D-40AF-8AAA-33DCAE57603F}" type="parTrans" cxnId="{96839B36-59FC-49E5-9A29-E767DE2B4750}">
      <dgm:prSet/>
      <dgm:spPr/>
      <dgm:t>
        <a:bodyPr/>
        <a:lstStyle/>
        <a:p>
          <a:endParaRPr lang="en-US"/>
        </a:p>
      </dgm:t>
    </dgm:pt>
    <dgm:pt modelId="{98BC8F2E-E5E2-499C-AA2A-F908946298E3}" type="sibTrans" cxnId="{96839B36-59FC-49E5-9A29-E767DE2B4750}">
      <dgm:prSet/>
      <dgm:spPr/>
      <dgm:t>
        <a:bodyPr/>
        <a:lstStyle/>
        <a:p>
          <a:endParaRPr lang="en-US"/>
        </a:p>
      </dgm:t>
    </dgm:pt>
    <dgm:pt modelId="{B5E72441-22DB-44AD-83A6-4DA17725E31F}" type="pres">
      <dgm:prSet presAssocID="{1C8FBA5C-94DF-488A-8DE5-9A5D4DF1DAC1}" presName="Name0" presStyleCnt="0">
        <dgm:presLayoutVars>
          <dgm:dir/>
          <dgm:resizeHandles val="exact"/>
        </dgm:presLayoutVars>
      </dgm:prSet>
      <dgm:spPr/>
    </dgm:pt>
    <dgm:pt modelId="{79790D73-471F-44B0-8312-F5221CEB0E43}" type="pres">
      <dgm:prSet presAssocID="{C6522096-8F24-4038-8924-F1136CC9ADFB}" presName="node" presStyleLbl="node1" presStyleIdx="0" presStyleCnt="5">
        <dgm:presLayoutVars>
          <dgm:bulletEnabled val="1"/>
        </dgm:presLayoutVars>
      </dgm:prSet>
      <dgm:spPr/>
    </dgm:pt>
    <dgm:pt modelId="{44C8E594-A8C7-4882-99BF-0463980C3BFF}" type="pres">
      <dgm:prSet presAssocID="{8AA84911-952E-4888-9DBF-157D0F2B32CF}" presName="sibTrans" presStyleLbl="sibTrans1D1" presStyleIdx="0" presStyleCnt="4"/>
      <dgm:spPr/>
    </dgm:pt>
    <dgm:pt modelId="{9E1D9D80-144F-4512-8BF4-AB11EED6FEFE}" type="pres">
      <dgm:prSet presAssocID="{8AA84911-952E-4888-9DBF-157D0F2B32CF}" presName="connectorText" presStyleLbl="sibTrans1D1" presStyleIdx="0" presStyleCnt="4"/>
      <dgm:spPr/>
    </dgm:pt>
    <dgm:pt modelId="{6E3936A6-B40F-46B7-8A4E-9D94663C36F0}" type="pres">
      <dgm:prSet presAssocID="{FCBA2256-9FB6-4ADD-8B14-4B9A341EA730}" presName="node" presStyleLbl="node1" presStyleIdx="1" presStyleCnt="5">
        <dgm:presLayoutVars>
          <dgm:bulletEnabled val="1"/>
        </dgm:presLayoutVars>
      </dgm:prSet>
      <dgm:spPr/>
    </dgm:pt>
    <dgm:pt modelId="{133E5680-E024-4CDF-869B-F2590AE3E3AC}" type="pres">
      <dgm:prSet presAssocID="{59A32B17-0F64-4C73-9F3B-7DE4BC41B5DB}" presName="sibTrans" presStyleLbl="sibTrans1D1" presStyleIdx="1" presStyleCnt="4"/>
      <dgm:spPr/>
    </dgm:pt>
    <dgm:pt modelId="{68670ADE-0F1E-46F8-8A39-D188502E70D8}" type="pres">
      <dgm:prSet presAssocID="{59A32B17-0F64-4C73-9F3B-7DE4BC41B5DB}" presName="connectorText" presStyleLbl="sibTrans1D1" presStyleIdx="1" presStyleCnt="4"/>
      <dgm:spPr/>
    </dgm:pt>
    <dgm:pt modelId="{E9C34407-7843-4D7B-B1F4-C93AF85AD3DB}" type="pres">
      <dgm:prSet presAssocID="{28365764-89E0-4BF0-A16B-8698A1FDCE83}" presName="node" presStyleLbl="node1" presStyleIdx="2" presStyleCnt="5">
        <dgm:presLayoutVars>
          <dgm:bulletEnabled val="1"/>
        </dgm:presLayoutVars>
      </dgm:prSet>
      <dgm:spPr/>
    </dgm:pt>
    <dgm:pt modelId="{AD68CDF2-4DB3-4767-AD20-F967B06D9B15}" type="pres">
      <dgm:prSet presAssocID="{866BB0E8-1B16-4E95-9DC8-4D8A9FBC7CA5}" presName="sibTrans" presStyleLbl="sibTrans1D1" presStyleIdx="2" presStyleCnt="4"/>
      <dgm:spPr/>
    </dgm:pt>
    <dgm:pt modelId="{733595DC-CE44-414E-B549-EE53C7A4C267}" type="pres">
      <dgm:prSet presAssocID="{866BB0E8-1B16-4E95-9DC8-4D8A9FBC7CA5}" presName="connectorText" presStyleLbl="sibTrans1D1" presStyleIdx="2" presStyleCnt="4"/>
      <dgm:spPr/>
    </dgm:pt>
    <dgm:pt modelId="{CDC15A76-975E-4CA6-8B73-0E833FE43406}" type="pres">
      <dgm:prSet presAssocID="{34D5BD55-70B8-4C78-8DE0-7D5C1E21AC0D}" presName="node" presStyleLbl="node1" presStyleIdx="3" presStyleCnt="5">
        <dgm:presLayoutVars>
          <dgm:bulletEnabled val="1"/>
        </dgm:presLayoutVars>
      </dgm:prSet>
      <dgm:spPr/>
    </dgm:pt>
    <dgm:pt modelId="{FC126F68-A481-41DC-9843-DC5ECC236826}" type="pres">
      <dgm:prSet presAssocID="{FEEB7279-32AC-4F6A-AEC0-FD94FBB1DB79}" presName="sibTrans" presStyleLbl="sibTrans1D1" presStyleIdx="3" presStyleCnt="4"/>
      <dgm:spPr/>
    </dgm:pt>
    <dgm:pt modelId="{676A9A5A-5291-46CF-BAD9-D0E9C7824CE0}" type="pres">
      <dgm:prSet presAssocID="{FEEB7279-32AC-4F6A-AEC0-FD94FBB1DB79}" presName="connectorText" presStyleLbl="sibTrans1D1" presStyleIdx="3" presStyleCnt="4"/>
      <dgm:spPr/>
    </dgm:pt>
    <dgm:pt modelId="{C9500D3E-D87B-4E67-A0C3-5C4E4CEDEAA3}" type="pres">
      <dgm:prSet presAssocID="{D6DB4177-490C-45FD-87F5-502DA692E765}" presName="node" presStyleLbl="node1" presStyleIdx="4" presStyleCnt="5">
        <dgm:presLayoutVars>
          <dgm:bulletEnabled val="1"/>
        </dgm:presLayoutVars>
      </dgm:prSet>
      <dgm:spPr/>
    </dgm:pt>
  </dgm:ptLst>
  <dgm:cxnLst>
    <dgm:cxn modelId="{05A71804-6D70-41AD-AA10-8C9357421B2E}" type="presOf" srcId="{FEEB7279-32AC-4F6A-AEC0-FD94FBB1DB79}" destId="{676A9A5A-5291-46CF-BAD9-D0E9C7824CE0}" srcOrd="1" destOrd="0" presId="urn:microsoft.com/office/officeart/2016/7/layout/RepeatingBendingProcessNew"/>
    <dgm:cxn modelId="{3CC59515-2DB7-4FDC-BA07-C18FBC60DE76}" type="presOf" srcId="{FEEB7279-32AC-4F6A-AEC0-FD94FBB1DB79}" destId="{FC126F68-A481-41DC-9843-DC5ECC236826}" srcOrd="0" destOrd="0" presId="urn:microsoft.com/office/officeart/2016/7/layout/RepeatingBendingProcessNew"/>
    <dgm:cxn modelId="{FB453916-A4FF-440C-AB22-E5C8C1A10299}" srcId="{1C8FBA5C-94DF-488A-8DE5-9A5D4DF1DAC1}" destId="{34D5BD55-70B8-4C78-8DE0-7D5C1E21AC0D}" srcOrd="3" destOrd="0" parTransId="{0DA19D77-7D3D-4F7F-8AEA-AD0566A5C780}" sibTransId="{FEEB7279-32AC-4F6A-AEC0-FD94FBB1DB79}"/>
    <dgm:cxn modelId="{651CDB27-3522-42C0-8CD2-8AC22FBD5830}" srcId="{1C8FBA5C-94DF-488A-8DE5-9A5D4DF1DAC1}" destId="{FCBA2256-9FB6-4ADD-8B14-4B9A341EA730}" srcOrd="1" destOrd="0" parTransId="{FAF01FBA-DDB7-4E28-8278-38AE3F531A2F}" sibTransId="{59A32B17-0F64-4C73-9F3B-7DE4BC41B5DB}"/>
    <dgm:cxn modelId="{1DBC9232-6EF7-4975-872B-5A1DBC508CD8}" srcId="{1C8FBA5C-94DF-488A-8DE5-9A5D4DF1DAC1}" destId="{C6522096-8F24-4038-8924-F1136CC9ADFB}" srcOrd="0" destOrd="0" parTransId="{A8742912-2D81-48FC-86F4-19FADF20E3A8}" sibTransId="{8AA84911-952E-4888-9DBF-157D0F2B32CF}"/>
    <dgm:cxn modelId="{3CEF8033-F65F-4271-AD61-07A16CF6133B}" type="presOf" srcId="{D6DB4177-490C-45FD-87F5-502DA692E765}" destId="{C9500D3E-D87B-4E67-A0C3-5C4E4CEDEAA3}" srcOrd="0" destOrd="0" presId="urn:microsoft.com/office/officeart/2016/7/layout/RepeatingBendingProcessNew"/>
    <dgm:cxn modelId="{26E71535-4D0E-4325-9937-009B4FA75AA9}" type="presOf" srcId="{59A32B17-0F64-4C73-9F3B-7DE4BC41B5DB}" destId="{133E5680-E024-4CDF-869B-F2590AE3E3AC}" srcOrd="0" destOrd="0" presId="urn:microsoft.com/office/officeart/2016/7/layout/RepeatingBendingProcessNew"/>
    <dgm:cxn modelId="{96839B36-59FC-49E5-9A29-E767DE2B4750}" srcId="{1C8FBA5C-94DF-488A-8DE5-9A5D4DF1DAC1}" destId="{D6DB4177-490C-45FD-87F5-502DA692E765}" srcOrd="4" destOrd="0" parTransId="{FDDE1B4E-F27D-40AF-8AAA-33DCAE57603F}" sibTransId="{98BC8F2E-E5E2-499C-AA2A-F908946298E3}"/>
    <dgm:cxn modelId="{DCB5DC38-70ED-422D-B212-2202C3AC3B8F}" type="presOf" srcId="{8AA84911-952E-4888-9DBF-157D0F2B32CF}" destId="{9E1D9D80-144F-4512-8BF4-AB11EED6FEFE}" srcOrd="1" destOrd="0" presId="urn:microsoft.com/office/officeart/2016/7/layout/RepeatingBendingProcessNew"/>
    <dgm:cxn modelId="{BA6BC366-84B3-48DD-8C91-7E8B90A04100}" srcId="{1C8FBA5C-94DF-488A-8DE5-9A5D4DF1DAC1}" destId="{28365764-89E0-4BF0-A16B-8698A1FDCE83}" srcOrd="2" destOrd="0" parTransId="{4FBD5BB3-1D1A-484C-B2D3-20BFA29C6F9B}" sibTransId="{866BB0E8-1B16-4E95-9DC8-4D8A9FBC7CA5}"/>
    <dgm:cxn modelId="{2279A379-5013-4A4E-9C7A-EBCBE6BF61AC}" type="presOf" srcId="{59A32B17-0F64-4C73-9F3B-7DE4BC41B5DB}" destId="{68670ADE-0F1E-46F8-8A39-D188502E70D8}" srcOrd="1" destOrd="0" presId="urn:microsoft.com/office/officeart/2016/7/layout/RepeatingBendingProcessNew"/>
    <dgm:cxn modelId="{5C7F837F-F0F8-4F0B-BF51-4AF92A0B4D1C}" type="presOf" srcId="{8AA84911-952E-4888-9DBF-157D0F2B32CF}" destId="{44C8E594-A8C7-4882-99BF-0463980C3BFF}" srcOrd="0" destOrd="0" presId="urn:microsoft.com/office/officeart/2016/7/layout/RepeatingBendingProcessNew"/>
    <dgm:cxn modelId="{DC19B1A4-D3F4-41FB-B1CA-B41DC513EE25}" type="presOf" srcId="{34D5BD55-70B8-4C78-8DE0-7D5C1E21AC0D}" destId="{CDC15A76-975E-4CA6-8B73-0E833FE43406}" srcOrd="0" destOrd="0" presId="urn:microsoft.com/office/officeart/2016/7/layout/RepeatingBendingProcessNew"/>
    <dgm:cxn modelId="{3ADCEAA9-2C9D-4DA9-BD1F-180CF488F01C}" type="presOf" srcId="{866BB0E8-1B16-4E95-9DC8-4D8A9FBC7CA5}" destId="{AD68CDF2-4DB3-4767-AD20-F967B06D9B15}" srcOrd="0" destOrd="0" presId="urn:microsoft.com/office/officeart/2016/7/layout/RepeatingBendingProcessNew"/>
    <dgm:cxn modelId="{AED96CBB-5442-4F3E-B515-239C074C8A09}" type="presOf" srcId="{28365764-89E0-4BF0-A16B-8698A1FDCE83}" destId="{E9C34407-7843-4D7B-B1F4-C93AF85AD3DB}" srcOrd="0" destOrd="0" presId="urn:microsoft.com/office/officeart/2016/7/layout/RepeatingBendingProcessNew"/>
    <dgm:cxn modelId="{9A97A3C3-5209-427E-93B0-839F874CBAAF}" type="presOf" srcId="{1C8FBA5C-94DF-488A-8DE5-9A5D4DF1DAC1}" destId="{B5E72441-22DB-44AD-83A6-4DA17725E31F}" srcOrd="0" destOrd="0" presId="urn:microsoft.com/office/officeart/2016/7/layout/RepeatingBendingProcessNew"/>
    <dgm:cxn modelId="{4A3FF4C7-0B38-4B9E-9359-E9B66C7DDA3D}" type="presOf" srcId="{866BB0E8-1B16-4E95-9DC8-4D8A9FBC7CA5}" destId="{733595DC-CE44-414E-B549-EE53C7A4C267}" srcOrd="1" destOrd="0" presId="urn:microsoft.com/office/officeart/2016/7/layout/RepeatingBendingProcessNew"/>
    <dgm:cxn modelId="{8AFB59D3-D899-42AD-9EE6-9B999F00CBEB}" type="presOf" srcId="{C6522096-8F24-4038-8924-F1136CC9ADFB}" destId="{79790D73-471F-44B0-8312-F5221CEB0E43}" srcOrd="0" destOrd="0" presId="urn:microsoft.com/office/officeart/2016/7/layout/RepeatingBendingProcessNew"/>
    <dgm:cxn modelId="{F9A37BEC-C16A-43FB-A05A-2289775D2C84}" type="presOf" srcId="{FCBA2256-9FB6-4ADD-8B14-4B9A341EA730}" destId="{6E3936A6-B40F-46B7-8A4E-9D94663C36F0}" srcOrd="0" destOrd="0" presId="urn:microsoft.com/office/officeart/2016/7/layout/RepeatingBendingProcessNew"/>
    <dgm:cxn modelId="{FEA73D93-5868-4304-8CB7-DB2FA1DB7593}" type="presParOf" srcId="{B5E72441-22DB-44AD-83A6-4DA17725E31F}" destId="{79790D73-471F-44B0-8312-F5221CEB0E43}" srcOrd="0" destOrd="0" presId="urn:microsoft.com/office/officeart/2016/7/layout/RepeatingBendingProcessNew"/>
    <dgm:cxn modelId="{68406B66-1A66-4716-8A05-D11B848833A0}" type="presParOf" srcId="{B5E72441-22DB-44AD-83A6-4DA17725E31F}" destId="{44C8E594-A8C7-4882-99BF-0463980C3BFF}" srcOrd="1" destOrd="0" presId="urn:microsoft.com/office/officeart/2016/7/layout/RepeatingBendingProcessNew"/>
    <dgm:cxn modelId="{50D5EF36-7569-4F91-B2F0-153B4B4FE767}" type="presParOf" srcId="{44C8E594-A8C7-4882-99BF-0463980C3BFF}" destId="{9E1D9D80-144F-4512-8BF4-AB11EED6FEFE}" srcOrd="0" destOrd="0" presId="urn:microsoft.com/office/officeart/2016/7/layout/RepeatingBendingProcessNew"/>
    <dgm:cxn modelId="{DCAB5350-9D21-4A91-9C97-A40ED5121310}" type="presParOf" srcId="{B5E72441-22DB-44AD-83A6-4DA17725E31F}" destId="{6E3936A6-B40F-46B7-8A4E-9D94663C36F0}" srcOrd="2" destOrd="0" presId="urn:microsoft.com/office/officeart/2016/7/layout/RepeatingBendingProcessNew"/>
    <dgm:cxn modelId="{CA6425CC-4C60-4C87-B979-A01AB35E1B69}" type="presParOf" srcId="{B5E72441-22DB-44AD-83A6-4DA17725E31F}" destId="{133E5680-E024-4CDF-869B-F2590AE3E3AC}" srcOrd="3" destOrd="0" presId="urn:microsoft.com/office/officeart/2016/7/layout/RepeatingBendingProcessNew"/>
    <dgm:cxn modelId="{C2A1C9F3-432F-4861-8FEA-21E8F8E8545B}" type="presParOf" srcId="{133E5680-E024-4CDF-869B-F2590AE3E3AC}" destId="{68670ADE-0F1E-46F8-8A39-D188502E70D8}" srcOrd="0" destOrd="0" presId="urn:microsoft.com/office/officeart/2016/7/layout/RepeatingBendingProcessNew"/>
    <dgm:cxn modelId="{0EB213AD-7A33-496F-B8D3-186182CDF736}" type="presParOf" srcId="{B5E72441-22DB-44AD-83A6-4DA17725E31F}" destId="{E9C34407-7843-4D7B-B1F4-C93AF85AD3DB}" srcOrd="4" destOrd="0" presId="urn:microsoft.com/office/officeart/2016/7/layout/RepeatingBendingProcessNew"/>
    <dgm:cxn modelId="{486E347B-3CED-4880-A977-2F4E52DBCF49}" type="presParOf" srcId="{B5E72441-22DB-44AD-83A6-4DA17725E31F}" destId="{AD68CDF2-4DB3-4767-AD20-F967B06D9B15}" srcOrd="5" destOrd="0" presId="urn:microsoft.com/office/officeart/2016/7/layout/RepeatingBendingProcessNew"/>
    <dgm:cxn modelId="{CBDDA9D7-9DB6-4460-B241-7FE5734A500D}" type="presParOf" srcId="{AD68CDF2-4DB3-4767-AD20-F967B06D9B15}" destId="{733595DC-CE44-414E-B549-EE53C7A4C267}" srcOrd="0" destOrd="0" presId="urn:microsoft.com/office/officeart/2016/7/layout/RepeatingBendingProcessNew"/>
    <dgm:cxn modelId="{ACE0821B-E962-4B1B-93BD-BD1AE57A07E9}" type="presParOf" srcId="{B5E72441-22DB-44AD-83A6-4DA17725E31F}" destId="{CDC15A76-975E-4CA6-8B73-0E833FE43406}" srcOrd="6" destOrd="0" presId="urn:microsoft.com/office/officeart/2016/7/layout/RepeatingBendingProcessNew"/>
    <dgm:cxn modelId="{CE128C3C-9FA9-43A8-8221-767ECF74F71F}" type="presParOf" srcId="{B5E72441-22DB-44AD-83A6-4DA17725E31F}" destId="{FC126F68-A481-41DC-9843-DC5ECC236826}" srcOrd="7" destOrd="0" presId="urn:microsoft.com/office/officeart/2016/7/layout/RepeatingBendingProcessNew"/>
    <dgm:cxn modelId="{81C8651F-A23D-4DAF-BCB3-7E492F09993E}" type="presParOf" srcId="{FC126F68-A481-41DC-9843-DC5ECC236826}" destId="{676A9A5A-5291-46CF-BAD9-D0E9C7824CE0}" srcOrd="0" destOrd="0" presId="urn:microsoft.com/office/officeart/2016/7/layout/RepeatingBendingProcessNew"/>
    <dgm:cxn modelId="{1DB7099D-9136-4E73-97B1-B2DEB186F9E8}" type="presParOf" srcId="{B5E72441-22DB-44AD-83A6-4DA17725E31F}" destId="{C9500D3E-D87B-4E67-A0C3-5C4E4CEDEAA3}"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8E2BAD-85C3-45B3-A8DB-65EEC4DFE1D8}"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547049DE-84D2-4981-8E13-EC4F0AEA13C3}">
      <dgm:prSet/>
      <dgm:spPr/>
      <dgm:t>
        <a:bodyPr/>
        <a:lstStyle/>
        <a:p>
          <a:r>
            <a:rPr lang="en-US" b="0" i="0"/>
            <a:t>Convertible preferred stock is a type of preferred share that pays a dividend and can be converted into common stock at a fixed conversion ratio after a specified time.</a:t>
          </a:r>
          <a:endParaRPr lang="en-US"/>
        </a:p>
      </dgm:t>
    </dgm:pt>
    <dgm:pt modelId="{9000280E-4C7D-44BD-8CD7-FACCCA090977}" type="parTrans" cxnId="{637AA5CF-AD0C-463A-96E7-6784AF63D12A}">
      <dgm:prSet/>
      <dgm:spPr/>
      <dgm:t>
        <a:bodyPr/>
        <a:lstStyle/>
        <a:p>
          <a:endParaRPr lang="en-US"/>
        </a:p>
      </dgm:t>
    </dgm:pt>
    <dgm:pt modelId="{EA564C8A-8F40-4C60-B05F-A6978681F1A1}" type="sibTrans" cxnId="{637AA5CF-AD0C-463A-96E7-6784AF63D12A}">
      <dgm:prSet/>
      <dgm:spPr/>
      <dgm:t>
        <a:bodyPr/>
        <a:lstStyle/>
        <a:p>
          <a:endParaRPr lang="en-US"/>
        </a:p>
      </dgm:t>
    </dgm:pt>
    <dgm:pt modelId="{0F555475-FBEC-4AD7-B78F-EE306E8473F8}">
      <dgm:prSet/>
      <dgm:spPr/>
      <dgm:t>
        <a:bodyPr/>
        <a:lstStyle/>
        <a:p>
          <a:r>
            <a:rPr lang="en-US" b="0" i="0"/>
            <a:t>Convertible preferred stock is a type of hybrid security that has features of both debt and equity, arising from the dividend payment and conversion option, respectively.</a:t>
          </a:r>
          <a:endParaRPr lang="en-US"/>
        </a:p>
      </dgm:t>
    </dgm:pt>
    <dgm:pt modelId="{71B3A1C0-2745-41A0-8FD9-09BBBD1F7AE1}" type="parTrans" cxnId="{DDAF4257-4283-40FF-A849-281F97B23F27}">
      <dgm:prSet/>
      <dgm:spPr/>
      <dgm:t>
        <a:bodyPr/>
        <a:lstStyle/>
        <a:p>
          <a:endParaRPr lang="en-US"/>
        </a:p>
      </dgm:t>
    </dgm:pt>
    <dgm:pt modelId="{956D6606-563C-4F2C-BE17-0C36F8FC32DA}" type="sibTrans" cxnId="{DDAF4257-4283-40FF-A849-281F97B23F27}">
      <dgm:prSet/>
      <dgm:spPr/>
      <dgm:t>
        <a:bodyPr/>
        <a:lstStyle/>
        <a:p>
          <a:endParaRPr lang="en-US"/>
        </a:p>
      </dgm:t>
    </dgm:pt>
    <dgm:pt modelId="{8AC5D314-5EBD-4E2B-8B23-F8ADA96CBE21}">
      <dgm:prSet/>
      <dgm:spPr/>
      <dgm:t>
        <a:bodyPr/>
        <a:lstStyle/>
        <a:p>
          <a:r>
            <a:rPr lang="en-US" b="0" i="0"/>
            <a:t>Once the common share trades above the conversion price, it may be worthwhile for the preferred shareholders to convert their preferred stock to common shares.</a:t>
          </a:r>
          <a:endParaRPr lang="en-US"/>
        </a:p>
      </dgm:t>
    </dgm:pt>
    <dgm:pt modelId="{5D9CFA49-A18D-47E1-A0AD-855378AF425B}" type="parTrans" cxnId="{19F842DD-0DD8-48BD-B508-1641A55426CC}">
      <dgm:prSet/>
      <dgm:spPr/>
      <dgm:t>
        <a:bodyPr/>
        <a:lstStyle/>
        <a:p>
          <a:endParaRPr lang="en-US"/>
        </a:p>
      </dgm:t>
    </dgm:pt>
    <dgm:pt modelId="{BEA1E9E6-D26B-41D8-AC96-0E839A81778C}" type="sibTrans" cxnId="{19F842DD-0DD8-48BD-B508-1641A55426CC}">
      <dgm:prSet/>
      <dgm:spPr/>
      <dgm:t>
        <a:bodyPr/>
        <a:lstStyle/>
        <a:p>
          <a:endParaRPr lang="en-US"/>
        </a:p>
      </dgm:t>
    </dgm:pt>
    <dgm:pt modelId="{F1C201DD-0328-44A9-B3CD-AA662EE92558}">
      <dgm:prSet/>
      <dgm:spPr/>
      <dgm:t>
        <a:bodyPr/>
        <a:lstStyle/>
        <a:p>
          <a:r>
            <a:rPr lang="en-US" b="0" i="0"/>
            <a:t>After preferred shareholders convert their shares, they give up their rights as a preferred shareholder (no fixed dividend or higher claim on assets) and become a common shareholder (ability to vote and participate in share price appreciation).</a:t>
          </a:r>
          <a:endParaRPr lang="en-US"/>
        </a:p>
      </dgm:t>
    </dgm:pt>
    <dgm:pt modelId="{C275AAD3-51A0-41AE-AD7A-CAAC9C0B7C2D}" type="parTrans" cxnId="{B2271E8C-D0A4-40CA-B679-C173B36D20C7}">
      <dgm:prSet/>
      <dgm:spPr/>
      <dgm:t>
        <a:bodyPr/>
        <a:lstStyle/>
        <a:p>
          <a:endParaRPr lang="en-US"/>
        </a:p>
      </dgm:t>
    </dgm:pt>
    <dgm:pt modelId="{2526B088-E70C-4DDF-8400-0102E39B3336}" type="sibTrans" cxnId="{B2271E8C-D0A4-40CA-B679-C173B36D20C7}">
      <dgm:prSet/>
      <dgm:spPr/>
      <dgm:t>
        <a:bodyPr/>
        <a:lstStyle/>
        <a:p>
          <a:endParaRPr lang="en-US"/>
        </a:p>
      </dgm:t>
    </dgm:pt>
    <dgm:pt modelId="{1D010FB7-8FE0-4A47-B6C9-AB4D582BB6E8}" type="pres">
      <dgm:prSet presAssocID="{0E8E2BAD-85C3-45B3-A8DB-65EEC4DFE1D8}" presName="vert0" presStyleCnt="0">
        <dgm:presLayoutVars>
          <dgm:dir/>
          <dgm:animOne val="branch"/>
          <dgm:animLvl val="lvl"/>
        </dgm:presLayoutVars>
      </dgm:prSet>
      <dgm:spPr/>
    </dgm:pt>
    <dgm:pt modelId="{CF95B4D3-F254-40E9-BE47-D409A32B5CC0}" type="pres">
      <dgm:prSet presAssocID="{547049DE-84D2-4981-8E13-EC4F0AEA13C3}" presName="thickLine" presStyleLbl="alignNode1" presStyleIdx="0" presStyleCnt="4"/>
      <dgm:spPr/>
    </dgm:pt>
    <dgm:pt modelId="{9D294CC2-D2A4-45B8-A27E-B4C11CE49E37}" type="pres">
      <dgm:prSet presAssocID="{547049DE-84D2-4981-8E13-EC4F0AEA13C3}" presName="horz1" presStyleCnt="0"/>
      <dgm:spPr/>
    </dgm:pt>
    <dgm:pt modelId="{12148059-6FFB-4B72-9DC1-FBC47D537DCC}" type="pres">
      <dgm:prSet presAssocID="{547049DE-84D2-4981-8E13-EC4F0AEA13C3}" presName="tx1" presStyleLbl="revTx" presStyleIdx="0" presStyleCnt="4"/>
      <dgm:spPr/>
    </dgm:pt>
    <dgm:pt modelId="{605DC9C8-59B0-473A-ADD9-7B11B0520DFA}" type="pres">
      <dgm:prSet presAssocID="{547049DE-84D2-4981-8E13-EC4F0AEA13C3}" presName="vert1" presStyleCnt="0"/>
      <dgm:spPr/>
    </dgm:pt>
    <dgm:pt modelId="{66D79B85-D642-43D6-9038-C755E4F91F84}" type="pres">
      <dgm:prSet presAssocID="{0F555475-FBEC-4AD7-B78F-EE306E8473F8}" presName="thickLine" presStyleLbl="alignNode1" presStyleIdx="1" presStyleCnt="4"/>
      <dgm:spPr/>
    </dgm:pt>
    <dgm:pt modelId="{8EF01637-3D49-4CFF-8D98-84E26B6A24F4}" type="pres">
      <dgm:prSet presAssocID="{0F555475-FBEC-4AD7-B78F-EE306E8473F8}" presName="horz1" presStyleCnt="0"/>
      <dgm:spPr/>
    </dgm:pt>
    <dgm:pt modelId="{02963F3B-0CC9-418C-8808-35B6EFA1AECB}" type="pres">
      <dgm:prSet presAssocID="{0F555475-FBEC-4AD7-B78F-EE306E8473F8}" presName="tx1" presStyleLbl="revTx" presStyleIdx="1" presStyleCnt="4"/>
      <dgm:spPr/>
    </dgm:pt>
    <dgm:pt modelId="{0290C023-29AB-4727-AA5C-23FF1CAE48D3}" type="pres">
      <dgm:prSet presAssocID="{0F555475-FBEC-4AD7-B78F-EE306E8473F8}" presName="vert1" presStyleCnt="0"/>
      <dgm:spPr/>
    </dgm:pt>
    <dgm:pt modelId="{D67B2BDC-BC41-4C3F-A45D-C472FB40B04E}" type="pres">
      <dgm:prSet presAssocID="{8AC5D314-5EBD-4E2B-8B23-F8ADA96CBE21}" presName="thickLine" presStyleLbl="alignNode1" presStyleIdx="2" presStyleCnt="4"/>
      <dgm:spPr/>
    </dgm:pt>
    <dgm:pt modelId="{93DBBFA8-BE03-4B40-BE1F-F1CA404E8AD2}" type="pres">
      <dgm:prSet presAssocID="{8AC5D314-5EBD-4E2B-8B23-F8ADA96CBE21}" presName="horz1" presStyleCnt="0"/>
      <dgm:spPr/>
    </dgm:pt>
    <dgm:pt modelId="{08091C62-0E66-4E56-B72F-6F0122CD0083}" type="pres">
      <dgm:prSet presAssocID="{8AC5D314-5EBD-4E2B-8B23-F8ADA96CBE21}" presName="tx1" presStyleLbl="revTx" presStyleIdx="2" presStyleCnt="4"/>
      <dgm:spPr/>
    </dgm:pt>
    <dgm:pt modelId="{54694BBF-E230-4BF1-834C-085C8C59FC5D}" type="pres">
      <dgm:prSet presAssocID="{8AC5D314-5EBD-4E2B-8B23-F8ADA96CBE21}" presName="vert1" presStyleCnt="0"/>
      <dgm:spPr/>
    </dgm:pt>
    <dgm:pt modelId="{DF7076D0-7DB8-4E55-8D68-E4366A19CF15}" type="pres">
      <dgm:prSet presAssocID="{F1C201DD-0328-44A9-B3CD-AA662EE92558}" presName="thickLine" presStyleLbl="alignNode1" presStyleIdx="3" presStyleCnt="4"/>
      <dgm:spPr/>
    </dgm:pt>
    <dgm:pt modelId="{BEF7F5D9-A02F-4098-9B3E-DC26C6E124E7}" type="pres">
      <dgm:prSet presAssocID="{F1C201DD-0328-44A9-B3CD-AA662EE92558}" presName="horz1" presStyleCnt="0"/>
      <dgm:spPr/>
    </dgm:pt>
    <dgm:pt modelId="{676DC21D-E26C-4EBB-982F-5E199E4FB5B9}" type="pres">
      <dgm:prSet presAssocID="{F1C201DD-0328-44A9-B3CD-AA662EE92558}" presName="tx1" presStyleLbl="revTx" presStyleIdx="3" presStyleCnt="4"/>
      <dgm:spPr/>
    </dgm:pt>
    <dgm:pt modelId="{7966154F-BD21-4CDA-8643-C23634055FE5}" type="pres">
      <dgm:prSet presAssocID="{F1C201DD-0328-44A9-B3CD-AA662EE92558}" presName="vert1" presStyleCnt="0"/>
      <dgm:spPr/>
    </dgm:pt>
  </dgm:ptLst>
  <dgm:cxnLst>
    <dgm:cxn modelId="{5621291C-0798-4A2B-BDBD-7CE09700DB54}" type="presOf" srcId="{0E8E2BAD-85C3-45B3-A8DB-65EEC4DFE1D8}" destId="{1D010FB7-8FE0-4A47-B6C9-AB4D582BB6E8}" srcOrd="0" destOrd="0" presId="urn:microsoft.com/office/officeart/2008/layout/LinedList"/>
    <dgm:cxn modelId="{DDAF4257-4283-40FF-A849-281F97B23F27}" srcId="{0E8E2BAD-85C3-45B3-A8DB-65EEC4DFE1D8}" destId="{0F555475-FBEC-4AD7-B78F-EE306E8473F8}" srcOrd="1" destOrd="0" parTransId="{71B3A1C0-2745-41A0-8FD9-09BBBD1F7AE1}" sibTransId="{956D6606-563C-4F2C-BE17-0C36F8FC32DA}"/>
    <dgm:cxn modelId="{B2271E8C-D0A4-40CA-B679-C173B36D20C7}" srcId="{0E8E2BAD-85C3-45B3-A8DB-65EEC4DFE1D8}" destId="{F1C201DD-0328-44A9-B3CD-AA662EE92558}" srcOrd="3" destOrd="0" parTransId="{C275AAD3-51A0-41AE-AD7A-CAAC9C0B7C2D}" sibTransId="{2526B088-E70C-4DDF-8400-0102E39B3336}"/>
    <dgm:cxn modelId="{474D3C8C-3383-4413-B7C6-479D40DF2238}" type="presOf" srcId="{F1C201DD-0328-44A9-B3CD-AA662EE92558}" destId="{676DC21D-E26C-4EBB-982F-5E199E4FB5B9}" srcOrd="0" destOrd="0" presId="urn:microsoft.com/office/officeart/2008/layout/LinedList"/>
    <dgm:cxn modelId="{637AA5CF-AD0C-463A-96E7-6784AF63D12A}" srcId="{0E8E2BAD-85C3-45B3-A8DB-65EEC4DFE1D8}" destId="{547049DE-84D2-4981-8E13-EC4F0AEA13C3}" srcOrd="0" destOrd="0" parTransId="{9000280E-4C7D-44BD-8CD7-FACCCA090977}" sibTransId="{EA564C8A-8F40-4C60-B05F-A6978681F1A1}"/>
    <dgm:cxn modelId="{25084AD2-94C7-4C72-8868-5194541F9641}" type="presOf" srcId="{547049DE-84D2-4981-8E13-EC4F0AEA13C3}" destId="{12148059-6FFB-4B72-9DC1-FBC47D537DCC}" srcOrd="0" destOrd="0" presId="urn:microsoft.com/office/officeart/2008/layout/LinedList"/>
    <dgm:cxn modelId="{19F842DD-0DD8-48BD-B508-1641A55426CC}" srcId="{0E8E2BAD-85C3-45B3-A8DB-65EEC4DFE1D8}" destId="{8AC5D314-5EBD-4E2B-8B23-F8ADA96CBE21}" srcOrd="2" destOrd="0" parTransId="{5D9CFA49-A18D-47E1-A0AD-855378AF425B}" sibTransId="{BEA1E9E6-D26B-41D8-AC96-0E839A81778C}"/>
    <dgm:cxn modelId="{4A2823F5-E302-48C4-B3E4-AF836A25AB6E}" type="presOf" srcId="{0F555475-FBEC-4AD7-B78F-EE306E8473F8}" destId="{02963F3B-0CC9-418C-8808-35B6EFA1AECB}" srcOrd="0" destOrd="0" presId="urn:microsoft.com/office/officeart/2008/layout/LinedList"/>
    <dgm:cxn modelId="{55DABDFA-7203-4790-BA8B-9E0B332B18D4}" type="presOf" srcId="{8AC5D314-5EBD-4E2B-8B23-F8ADA96CBE21}" destId="{08091C62-0E66-4E56-B72F-6F0122CD0083}" srcOrd="0" destOrd="0" presId="urn:microsoft.com/office/officeart/2008/layout/LinedList"/>
    <dgm:cxn modelId="{3A87F388-BBED-422F-976C-E6B1B6C206F6}" type="presParOf" srcId="{1D010FB7-8FE0-4A47-B6C9-AB4D582BB6E8}" destId="{CF95B4D3-F254-40E9-BE47-D409A32B5CC0}" srcOrd="0" destOrd="0" presId="urn:microsoft.com/office/officeart/2008/layout/LinedList"/>
    <dgm:cxn modelId="{5280CCBF-58AF-4F55-8C5B-F452768DC061}" type="presParOf" srcId="{1D010FB7-8FE0-4A47-B6C9-AB4D582BB6E8}" destId="{9D294CC2-D2A4-45B8-A27E-B4C11CE49E37}" srcOrd="1" destOrd="0" presId="urn:microsoft.com/office/officeart/2008/layout/LinedList"/>
    <dgm:cxn modelId="{7B7EB102-C99B-46CD-AB92-9E87F6457E02}" type="presParOf" srcId="{9D294CC2-D2A4-45B8-A27E-B4C11CE49E37}" destId="{12148059-6FFB-4B72-9DC1-FBC47D537DCC}" srcOrd="0" destOrd="0" presId="urn:microsoft.com/office/officeart/2008/layout/LinedList"/>
    <dgm:cxn modelId="{31CE4302-D632-403C-878B-C01086BD8FC7}" type="presParOf" srcId="{9D294CC2-D2A4-45B8-A27E-B4C11CE49E37}" destId="{605DC9C8-59B0-473A-ADD9-7B11B0520DFA}" srcOrd="1" destOrd="0" presId="urn:microsoft.com/office/officeart/2008/layout/LinedList"/>
    <dgm:cxn modelId="{D129E96A-3388-4430-BFF7-117ADE853770}" type="presParOf" srcId="{1D010FB7-8FE0-4A47-B6C9-AB4D582BB6E8}" destId="{66D79B85-D642-43D6-9038-C755E4F91F84}" srcOrd="2" destOrd="0" presId="urn:microsoft.com/office/officeart/2008/layout/LinedList"/>
    <dgm:cxn modelId="{E6A01A88-BDBD-4165-8033-945101A96C17}" type="presParOf" srcId="{1D010FB7-8FE0-4A47-B6C9-AB4D582BB6E8}" destId="{8EF01637-3D49-4CFF-8D98-84E26B6A24F4}" srcOrd="3" destOrd="0" presId="urn:microsoft.com/office/officeart/2008/layout/LinedList"/>
    <dgm:cxn modelId="{D549E107-39EB-4BF2-85AC-2F9D2F26122C}" type="presParOf" srcId="{8EF01637-3D49-4CFF-8D98-84E26B6A24F4}" destId="{02963F3B-0CC9-418C-8808-35B6EFA1AECB}" srcOrd="0" destOrd="0" presId="urn:microsoft.com/office/officeart/2008/layout/LinedList"/>
    <dgm:cxn modelId="{54ED049B-8D8D-4A7E-B31A-29B1D9B4E256}" type="presParOf" srcId="{8EF01637-3D49-4CFF-8D98-84E26B6A24F4}" destId="{0290C023-29AB-4727-AA5C-23FF1CAE48D3}" srcOrd="1" destOrd="0" presId="urn:microsoft.com/office/officeart/2008/layout/LinedList"/>
    <dgm:cxn modelId="{9C090476-0171-46B5-9027-66D3534B0E99}" type="presParOf" srcId="{1D010FB7-8FE0-4A47-B6C9-AB4D582BB6E8}" destId="{D67B2BDC-BC41-4C3F-A45D-C472FB40B04E}" srcOrd="4" destOrd="0" presId="urn:microsoft.com/office/officeart/2008/layout/LinedList"/>
    <dgm:cxn modelId="{9B3E31F6-7543-4DEA-8AC2-00F8E1E8852F}" type="presParOf" srcId="{1D010FB7-8FE0-4A47-B6C9-AB4D582BB6E8}" destId="{93DBBFA8-BE03-4B40-BE1F-F1CA404E8AD2}" srcOrd="5" destOrd="0" presId="urn:microsoft.com/office/officeart/2008/layout/LinedList"/>
    <dgm:cxn modelId="{33A0585B-40EE-4C59-9168-30A451EDB9C9}" type="presParOf" srcId="{93DBBFA8-BE03-4B40-BE1F-F1CA404E8AD2}" destId="{08091C62-0E66-4E56-B72F-6F0122CD0083}" srcOrd="0" destOrd="0" presId="urn:microsoft.com/office/officeart/2008/layout/LinedList"/>
    <dgm:cxn modelId="{CCCF0A1B-62E7-4805-88B6-90E507122BF0}" type="presParOf" srcId="{93DBBFA8-BE03-4B40-BE1F-F1CA404E8AD2}" destId="{54694BBF-E230-4BF1-834C-085C8C59FC5D}" srcOrd="1" destOrd="0" presId="urn:microsoft.com/office/officeart/2008/layout/LinedList"/>
    <dgm:cxn modelId="{EBEDD31D-7EC4-4416-8681-93A65F31A6DD}" type="presParOf" srcId="{1D010FB7-8FE0-4A47-B6C9-AB4D582BB6E8}" destId="{DF7076D0-7DB8-4E55-8D68-E4366A19CF15}" srcOrd="6" destOrd="0" presId="urn:microsoft.com/office/officeart/2008/layout/LinedList"/>
    <dgm:cxn modelId="{76F60ADF-184B-4965-9743-D74D423C6B8D}" type="presParOf" srcId="{1D010FB7-8FE0-4A47-B6C9-AB4D582BB6E8}" destId="{BEF7F5D9-A02F-4098-9B3E-DC26C6E124E7}" srcOrd="7" destOrd="0" presId="urn:microsoft.com/office/officeart/2008/layout/LinedList"/>
    <dgm:cxn modelId="{8633395B-ACC8-4B44-A6BC-AE0601A2BD03}" type="presParOf" srcId="{BEF7F5D9-A02F-4098-9B3E-DC26C6E124E7}" destId="{676DC21D-E26C-4EBB-982F-5E199E4FB5B9}" srcOrd="0" destOrd="0" presId="urn:microsoft.com/office/officeart/2008/layout/LinedList"/>
    <dgm:cxn modelId="{57480F08-AFE9-4DE0-9580-63A4B783027B}" type="presParOf" srcId="{BEF7F5D9-A02F-4098-9B3E-DC26C6E124E7}" destId="{7966154F-BD21-4CDA-8643-C23634055F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E82B-CD63-4BE0-A381-65B2056D8AA3}">
      <dsp:nvSpPr>
        <dsp:cNvPr id="0" name=""/>
        <dsp:cNvSpPr/>
      </dsp:nvSpPr>
      <dsp:spPr>
        <a:xfrm>
          <a:off x="0" y="14544"/>
          <a:ext cx="105156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Berkus Method</a:t>
          </a:r>
        </a:p>
      </dsp:txBody>
      <dsp:txXfrm>
        <a:off x="29271" y="43815"/>
        <a:ext cx="10457058" cy="541083"/>
      </dsp:txXfrm>
    </dsp:sp>
    <dsp:sp modelId="{8D32B254-3816-4DB7-B4D7-5F75FFD32038}">
      <dsp:nvSpPr>
        <dsp:cNvPr id="0" name=""/>
        <dsp:cNvSpPr/>
      </dsp:nvSpPr>
      <dsp:spPr>
        <a:xfrm>
          <a:off x="0" y="686169"/>
          <a:ext cx="10515600" cy="59962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Ideal for companies having valuation of less than 2 million $</a:t>
          </a:r>
        </a:p>
      </dsp:txBody>
      <dsp:txXfrm>
        <a:off x="29271" y="715440"/>
        <a:ext cx="10457058" cy="541083"/>
      </dsp:txXfrm>
    </dsp:sp>
    <dsp:sp modelId="{07C2EA4C-05D2-4187-9946-13BD11392E5F}">
      <dsp:nvSpPr>
        <dsp:cNvPr id="0" name=""/>
        <dsp:cNvSpPr/>
      </dsp:nvSpPr>
      <dsp:spPr>
        <a:xfrm>
          <a:off x="0" y="1357794"/>
          <a:ext cx="10515600" cy="59962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Ideal for pre revenue start ups</a:t>
          </a:r>
          <a:endParaRPr lang="en-US" sz="2500" kern="1200"/>
        </a:p>
      </dsp:txBody>
      <dsp:txXfrm>
        <a:off x="29271" y="1387065"/>
        <a:ext cx="10457058" cy="541083"/>
      </dsp:txXfrm>
    </dsp:sp>
    <dsp:sp modelId="{41FE93D9-0BFE-4F4E-993C-5F00659492EC}">
      <dsp:nvSpPr>
        <dsp:cNvPr id="0" name=""/>
        <dsp:cNvSpPr/>
      </dsp:nvSpPr>
      <dsp:spPr>
        <a:xfrm>
          <a:off x="0" y="2029419"/>
          <a:ext cx="10515600"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Box is divided into 5 criterias</a:t>
          </a:r>
          <a:endParaRPr lang="en-US" sz="2500" kern="1200"/>
        </a:p>
      </dsp:txBody>
      <dsp:txXfrm>
        <a:off x="29271" y="2058690"/>
        <a:ext cx="10457058" cy="541083"/>
      </dsp:txXfrm>
    </dsp:sp>
    <dsp:sp modelId="{A3633BFD-2EC9-4ADE-954A-254A35517B3C}">
      <dsp:nvSpPr>
        <dsp:cNvPr id="0" name=""/>
        <dsp:cNvSpPr/>
      </dsp:nvSpPr>
      <dsp:spPr>
        <a:xfrm>
          <a:off x="0" y="2629044"/>
          <a:ext cx="105156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IN" sz="2000" kern="1200"/>
            <a:t>Sound idea (Basic value)</a:t>
          </a:r>
          <a:endParaRPr lang="en-US" sz="2000" kern="1200"/>
        </a:p>
        <a:p>
          <a:pPr marL="228600" lvl="1" indent="-228600" algn="l" defTabSz="889000">
            <a:lnSpc>
              <a:spcPct val="90000"/>
            </a:lnSpc>
            <a:spcBef>
              <a:spcPct val="0"/>
            </a:spcBef>
            <a:spcAft>
              <a:spcPct val="20000"/>
            </a:spcAft>
            <a:buChar char="•"/>
          </a:pPr>
          <a:r>
            <a:rPr lang="en-IN" sz="2000" kern="1200"/>
            <a:t>Prototype (Technology)</a:t>
          </a:r>
          <a:endParaRPr lang="en-US" sz="2000" kern="1200"/>
        </a:p>
        <a:p>
          <a:pPr marL="228600" lvl="1" indent="-228600" algn="l" defTabSz="889000">
            <a:lnSpc>
              <a:spcPct val="90000"/>
            </a:lnSpc>
            <a:spcBef>
              <a:spcPct val="0"/>
            </a:spcBef>
            <a:spcAft>
              <a:spcPct val="20000"/>
            </a:spcAft>
            <a:buChar char="•"/>
          </a:pPr>
          <a:r>
            <a:rPr lang="en-IN" sz="2000" kern="1200"/>
            <a:t>Quality Management Team (Execution)</a:t>
          </a:r>
          <a:endParaRPr lang="en-US" sz="2000" kern="1200"/>
        </a:p>
        <a:p>
          <a:pPr marL="228600" lvl="1" indent="-228600" algn="l" defTabSz="889000">
            <a:lnSpc>
              <a:spcPct val="90000"/>
            </a:lnSpc>
            <a:spcBef>
              <a:spcPct val="0"/>
            </a:spcBef>
            <a:spcAft>
              <a:spcPct val="20000"/>
            </a:spcAft>
            <a:buChar char="•"/>
          </a:pPr>
          <a:r>
            <a:rPr lang="en-IN" sz="2000" kern="1200"/>
            <a:t>Strategic Relationships (go-to-market)</a:t>
          </a:r>
          <a:endParaRPr lang="en-US" sz="2000" kern="1200"/>
        </a:p>
        <a:p>
          <a:pPr marL="228600" lvl="1" indent="-228600" algn="l" defTabSz="889000">
            <a:lnSpc>
              <a:spcPct val="90000"/>
            </a:lnSpc>
            <a:spcBef>
              <a:spcPct val="0"/>
            </a:spcBef>
            <a:spcAft>
              <a:spcPct val="20000"/>
            </a:spcAft>
            <a:buChar char="•"/>
          </a:pPr>
          <a:r>
            <a:rPr lang="en-IN" sz="2000" kern="1200"/>
            <a:t>Product Roll out or sales</a:t>
          </a:r>
          <a:endParaRPr lang="en-US" sz="2000" kern="1200"/>
        </a:p>
      </dsp:txBody>
      <dsp:txXfrm>
        <a:off x="0" y="2629044"/>
        <a:ext cx="10515600" cy="1707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258D7-9EA7-4CE1-910E-3D95CFF45370}">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Cash burn/Tenure: Zomato/OLA</a:t>
          </a:r>
        </a:p>
      </dsp:txBody>
      <dsp:txXfrm>
        <a:off x="582645" y="1178"/>
        <a:ext cx="2174490" cy="1304694"/>
      </dsp:txXfrm>
    </dsp:sp>
    <dsp:sp modelId="{F795F035-D363-402A-AA1B-DCD3DCC6ECFB}">
      <dsp:nvSpPr>
        <dsp:cNvPr id="0" name=""/>
        <dsp:cNvSpPr/>
      </dsp:nvSpPr>
      <dsp:spPr>
        <a:xfrm>
          <a:off x="2974584" y="1178"/>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Scalability: Industry specific or generic: 1mg/Paytm</a:t>
          </a:r>
        </a:p>
      </dsp:txBody>
      <dsp:txXfrm>
        <a:off x="2974584" y="1178"/>
        <a:ext cx="2174490" cy="1304694"/>
      </dsp:txXfrm>
    </dsp:sp>
    <dsp:sp modelId="{F758F5B0-4896-4EC9-9C88-44C09E0592F9}">
      <dsp:nvSpPr>
        <dsp:cNvPr id="0" name=""/>
        <dsp:cNvSpPr/>
      </dsp:nvSpPr>
      <dsp:spPr>
        <a:xfrm>
          <a:off x="5366524" y="1178"/>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Competition from bigger companies: Car dekho/True Value/ OLX Autos</a:t>
          </a:r>
        </a:p>
      </dsp:txBody>
      <dsp:txXfrm>
        <a:off x="5366524" y="1178"/>
        <a:ext cx="2174490" cy="1304694"/>
      </dsp:txXfrm>
    </dsp:sp>
    <dsp:sp modelId="{B4C037E5-2121-41F0-91FF-A8BA63BF5CA1}">
      <dsp:nvSpPr>
        <dsp:cNvPr id="0" name=""/>
        <dsp:cNvSpPr/>
      </dsp:nvSpPr>
      <dsp:spPr>
        <a:xfrm>
          <a:off x="7758464"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Investor credibility: Navi insurance: Sachin Bansal</a:t>
          </a:r>
        </a:p>
      </dsp:txBody>
      <dsp:txXfrm>
        <a:off x="7758464" y="1178"/>
        <a:ext cx="2174490" cy="1304694"/>
      </dsp:txXfrm>
    </dsp:sp>
    <dsp:sp modelId="{109272A5-FA28-4ACD-8FF7-C8D297E0C651}">
      <dsp:nvSpPr>
        <dsp:cNvPr id="0" name=""/>
        <dsp:cNvSpPr/>
      </dsp:nvSpPr>
      <dsp:spPr>
        <a:xfrm>
          <a:off x="582645" y="152332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Online Or Brick &amp; Mortar</a:t>
          </a:r>
        </a:p>
      </dsp:txBody>
      <dsp:txXfrm>
        <a:off x="582645" y="1523321"/>
        <a:ext cx="2174490" cy="1304694"/>
      </dsp:txXfrm>
    </dsp:sp>
    <dsp:sp modelId="{7EF1E4A6-2DB8-489D-88B2-F54B6DE31166}">
      <dsp:nvSpPr>
        <dsp:cNvPr id="0" name=""/>
        <dsp:cNvSpPr/>
      </dsp:nvSpPr>
      <dsp:spPr>
        <a:xfrm>
          <a:off x="2974584" y="152332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Disruptive Technology/Crowded market space</a:t>
          </a:r>
        </a:p>
      </dsp:txBody>
      <dsp:txXfrm>
        <a:off x="2974584" y="1523321"/>
        <a:ext cx="2174490" cy="1304694"/>
      </dsp:txXfrm>
    </dsp:sp>
    <dsp:sp modelId="{38BB8339-EA45-4C3A-9735-3A338E71F50B}">
      <dsp:nvSpPr>
        <dsp:cNvPr id="0" name=""/>
        <dsp:cNvSpPr/>
      </dsp:nvSpPr>
      <dsp:spPr>
        <a:xfrm>
          <a:off x="5366524" y="1523321"/>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Sectoral analysis: Insurance broking industry is in boom right now</a:t>
          </a:r>
        </a:p>
      </dsp:txBody>
      <dsp:txXfrm>
        <a:off x="5366524" y="1523321"/>
        <a:ext cx="2174490" cy="1304694"/>
      </dsp:txXfrm>
    </dsp:sp>
    <dsp:sp modelId="{8766429A-E5A7-489A-BDB0-FDAD22B3FE11}">
      <dsp:nvSpPr>
        <dsp:cNvPr id="0" name=""/>
        <dsp:cNvSpPr/>
      </dsp:nvSpPr>
      <dsp:spPr>
        <a:xfrm>
          <a:off x="7758464" y="1523321"/>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Comparative data: Vcc Edge</a:t>
          </a:r>
        </a:p>
      </dsp:txBody>
      <dsp:txXfrm>
        <a:off x="7758464" y="1523321"/>
        <a:ext cx="2174490" cy="1304694"/>
      </dsp:txXfrm>
    </dsp:sp>
    <dsp:sp modelId="{67334E9E-FD0C-4691-9724-77FB9072B3F8}">
      <dsp:nvSpPr>
        <dsp:cNvPr id="0" name=""/>
        <dsp:cNvSpPr/>
      </dsp:nvSpPr>
      <dsp:spPr>
        <a:xfrm>
          <a:off x="1778615" y="3045465"/>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Does it solve a problem or is it a convenience product</a:t>
          </a:r>
        </a:p>
      </dsp:txBody>
      <dsp:txXfrm>
        <a:off x="1778615" y="3045465"/>
        <a:ext cx="2174490" cy="1304694"/>
      </dsp:txXfrm>
    </dsp:sp>
    <dsp:sp modelId="{90090347-E10F-4D31-888F-B7015F72A14C}">
      <dsp:nvSpPr>
        <dsp:cNvPr id="0" name=""/>
        <dsp:cNvSpPr/>
      </dsp:nvSpPr>
      <dsp:spPr>
        <a:xfrm>
          <a:off x="4170554" y="3045465"/>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Geography catered?: </a:t>
          </a:r>
          <a:r>
            <a:rPr lang="en-IN" sz="1600" kern="1200"/>
            <a:t>Partsavatar caters Canada while similar model may not work in India</a:t>
          </a:r>
          <a:endParaRPr lang="en-US" sz="1600" kern="1200"/>
        </a:p>
      </dsp:txBody>
      <dsp:txXfrm>
        <a:off x="4170554" y="3045465"/>
        <a:ext cx="2174490" cy="1304694"/>
      </dsp:txXfrm>
    </dsp:sp>
    <dsp:sp modelId="{765336F6-D722-4D3E-BB20-87D4DC30233A}">
      <dsp:nvSpPr>
        <dsp:cNvPr id="0" name=""/>
        <dsp:cNvSpPr/>
      </dsp:nvSpPr>
      <dsp:spPr>
        <a:xfrm>
          <a:off x="6562494" y="3045465"/>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t>Exit Strategy/company planning: IPO planned?</a:t>
          </a:r>
          <a:endParaRPr lang="en-US" sz="1600" kern="1200"/>
        </a:p>
      </dsp:txBody>
      <dsp:txXfrm>
        <a:off x="6562494" y="3045465"/>
        <a:ext cx="2174490" cy="1304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9650C-C189-4131-9F91-E8338548F31F}">
      <dsp:nvSpPr>
        <dsp:cNvPr id="0" name=""/>
        <dsp:cNvSpPr/>
      </dsp:nvSpPr>
      <dsp:spPr>
        <a:xfrm>
          <a:off x="307345" y="1546"/>
          <a:ext cx="3222855" cy="1933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Founded in 2010</a:t>
          </a:r>
        </a:p>
      </dsp:txBody>
      <dsp:txXfrm>
        <a:off x="307345" y="1546"/>
        <a:ext cx="3222855" cy="1933713"/>
      </dsp:txXfrm>
    </dsp:sp>
    <dsp:sp modelId="{235E4712-41BC-45FA-8FBD-5111A58C958E}">
      <dsp:nvSpPr>
        <dsp:cNvPr id="0" name=""/>
        <dsp:cNvSpPr/>
      </dsp:nvSpPr>
      <dsp:spPr>
        <a:xfrm>
          <a:off x="3852486" y="1546"/>
          <a:ext cx="3222855" cy="1933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Run as a Youtube channel till 2016 when they launched their app</a:t>
          </a:r>
        </a:p>
      </dsp:txBody>
      <dsp:txXfrm>
        <a:off x="3852486" y="1546"/>
        <a:ext cx="3222855" cy="1933713"/>
      </dsp:txXfrm>
    </dsp:sp>
    <dsp:sp modelId="{93086752-CD13-40F8-84E2-5C286ECF01F0}">
      <dsp:nvSpPr>
        <dsp:cNvPr id="0" name=""/>
        <dsp:cNvSpPr/>
      </dsp:nvSpPr>
      <dsp:spPr>
        <a:xfrm>
          <a:off x="7397627" y="1546"/>
          <a:ext cx="3222855" cy="1933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Focus on exams which are job related UPSC, Railways etc</a:t>
          </a:r>
        </a:p>
      </dsp:txBody>
      <dsp:txXfrm>
        <a:off x="7397627" y="1546"/>
        <a:ext cx="3222855" cy="1933713"/>
      </dsp:txXfrm>
    </dsp:sp>
    <dsp:sp modelId="{C5C8FC69-E0D3-4487-99DF-30A259A76865}">
      <dsp:nvSpPr>
        <dsp:cNvPr id="0" name=""/>
        <dsp:cNvSpPr/>
      </dsp:nvSpPr>
      <dsp:spPr>
        <a:xfrm>
          <a:off x="2079915" y="2257545"/>
          <a:ext cx="3222855" cy="1933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Current stats 30mn users, 3.5mn paid users, 20k educators, 1.5bn youtube views</a:t>
          </a:r>
        </a:p>
      </dsp:txBody>
      <dsp:txXfrm>
        <a:off x="2079915" y="2257545"/>
        <a:ext cx="3222855" cy="1933713"/>
      </dsp:txXfrm>
    </dsp:sp>
    <dsp:sp modelId="{E8E9C6FC-A295-4A80-89A6-CDE1DFB947E7}">
      <dsp:nvSpPr>
        <dsp:cNvPr id="0" name=""/>
        <dsp:cNvSpPr/>
      </dsp:nvSpPr>
      <dsp:spPr>
        <a:xfrm>
          <a:off x="5625057" y="2257545"/>
          <a:ext cx="3222855" cy="1933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Softbank final round valued Unacademy at 1.4bn$</a:t>
          </a:r>
        </a:p>
      </dsp:txBody>
      <dsp:txXfrm>
        <a:off x="5625057" y="2257545"/>
        <a:ext cx="3222855" cy="1933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DAD5-A081-4B99-96ED-7BB6F8D41269}">
      <dsp:nvSpPr>
        <dsp:cNvPr id="0" name=""/>
        <dsp:cNvSpPr/>
      </dsp:nvSpPr>
      <dsp:spPr>
        <a:xfrm>
          <a:off x="3201" y="1937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Platform for showcasing stores for digital stores</a:t>
          </a:r>
        </a:p>
      </dsp:txBody>
      <dsp:txXfrm>
        <a:off x="3201" y="193789"/>
        <a:ext cx="2539866" cy="1523919"/>
      </dsp:txXfrm>
    </dsp:sp>
    <dsp:sp modelId="{312D1120-BE9E-4C16-8F2A-45D7AFC05C08}">
      <dsp:nvSpPr>
        <dsp:cNvPr id="0" name=""/>
        <dsp:cNvSpPr/>
      </dsp:nvSpPr>
      <dsp:spPr>
        <a:xfrm>
          <a:off x="2797054" y="1937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Targets organized markets &amp; unbranded products</a:t>
          </a:r>
        </a:p>
      </dsp:txBody>
      <dsp:txXfrm>
        <a:off x="2797054" y="193789"/>
        <a:ext cx="2539866" cy="1523919"/>
      </dsp:txXfrm>
    </dsp:sp>
    <dsp:sp modelId="{55619470-8666-44C4-B863-5EB2A73C523C}">
      <dsp:nvSpPr>
        <dsp:cNvPr id="0" name=""/>
        <dsp:cNvSpPr/>
      </dsp:nvSpPr>
      <dsp:spPr>
        <a:xfrm>
          <a:off x="5590907" y="1937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Helps online retailers and resellers. </a:t>
          </a:r>
        </a:p>
      </dsp:txBody>
      <dsp:txXfrm>
        <a:off x="5590907" y="193789"/>
        <a:ext cx="2539866" cy="1523919"/>
      </dsp:txXfrm>
    </dsp:sp>
    <dsp:sp modelId="{7AC8CAAD-B206-42C1-AF5B-C79E25D70960}">
      <dsp:nvSpPr>
        <dsp:cNvPr id="0" name=""/>
        <dsp:cNvSpPr/>
      </dsp:nvSpPr>
      <dsp:spPr>
        <a:xfrm>
          <a:off x="8384760" y="1937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Meesho does packing, logistics and delivery</a:t>
          </a:r>
        </a:p>
      </dsp:txBody>
      <dsp:txXfrm>
        <a:off x="8384760" y="193789"/>
        <a:ext cx="2539866" cy="1523919"/>
      </dsp:txXfrm>
    </dsp:sp>
    <dsp:sp modelId="{F5CFA97A-E8DE-40A0-9721-9972E3E96DFF}">
      <dsp:nvSpPr>
        <dsp:cNvPr id="0" name=""/>
        <dsp:cNvSpPr/>
      </dsp:nvSpPr>
      <dsp:spPr>
        <a:xfrm>
          <a:off x="3201" y="19716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Unicorn valued at 2.1bn$ in 2021</a:t>
          </a:r>
        </a:p>
      </dsp:txBody>
      <dsp:txXfrm>
        <a:off x="3201" y="1971695"/>
        <a:ext cx="2539866" cy="1523919"/>
      </dsp:txXfrm>
    </dsp:sp>
    <dsp:sp modelId="{98BD1FA4-41D8-4AE7-8FD3-BCAC4AF73C0E}">
      <dsp:nvSpPr>
        <dsp:cNvPr id="0" name=""/>
        <dsp:cNvSpPr/>
      </dsp:nvSpPr>
      <dsp:spPr>
        <a:xfrm>
          <a:off x="2797054" y="19716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Similar to Amazon/Shopify</a:t>
          </a:r>
        </a:p>
      </dsp:txBody>
      <dsp:txXfrm>
        <a:off x="2797054" y="1971695"/>
        <a:ext cx="2539866" cy="1523919"/>
      </dsp:txXfrm>
    </dsp:sp>
    <dsp:sp modelId="{3B607C29-1C24-4646-AEF1-34E1E2AF423F}">
      <dsp:nvSpPr>
        <dsp:cNvPr id="0" name=""/>
        <dsp:cNvSpPr/>
      </dsp:nvSpPr>
      <dsp:spPr>
        <a:xfrm>
          <a:off x="5590907" y="19716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Revenue model, commission for products from resellers, delivery charges from customers</a:t>
          </a:r>
        </a:p>
      </dsp:txBody>
      <dsp:txXfrm>
        <a:off x="5590907" y="1971695"/>
        <a:ext cx="2539866" cy="1523919"/>
      </dsp:txXfrm>
    </dsp:sp>
    <dsp:sp modelId="{23CD1C32-4F9E-4365-8BD6-2513B68B01E3}">
      <dsp:nvSpPr>
        <dsp:cNvPr id="0" name=""/>
        <dsp:cNvSpPr/>
      </dsp:nvSpPr>
      <dsp:spPr>
        <a:xfrm>
          <a:off x="8384760" y="1971695"/>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Cash burn so far</a:t>
          </a:r>
        </a:p>
      </dsp:txBody>
      <dsp:txXfrm>
        <a:off x="8384760" y="1971695"/>
        <a:ext cx="2539866" cy="15239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46D68-D5B0-422B-AD43-B75C46C6416A}">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7F9F373-C562-43E0-BAAB-1865C771CB75}">
      <dsp:nvSpPr>
        <dsp:cNvPr id="0" name=""/>
        <dsp:cNvSpPr/>
      </dsp:nvSpPr>
      <dsp:spPr>
        <a:xfrm rot="8100000">
          <a:off x="65439" y="487493"/>
          <a:ext cx="299626" cy="299626"/>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E0E41-C6DD-4328-9F2C-0A56784B590E}">
      <dsp:nvSpPr>
        <dsp:cNvPr id="0" name=""/>
        <dsp:cNvSpPr/>
      </dsp:nvSpPr>
      <dsp:spPr>
        <a:xfrm>
          <a:off x="98725"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F9C802-9F61-4CD5-BA98-DADCC2B2C406}">
      <dsp:nvSpPr>
        <dsp:cNvPr id="0" name=""/>
        <dsp:cNvSpPr/>
      </dsp:nvSpPr>
      <dsp:spPr>
        <a:xfrm>
          <a:off x="427120"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Started online classes for CAT</a:t>
          </a:r>
        </a:p>
      </dsp:txBody>
      <dsp:txXfrm>
        <a:off x="427120" y="855332"/>
        <a:ext cx="1766769" cy="1241070"/>
      </dsp:txXfrm>
    </dsp:sp>
    <dsp:sp modelId="{812857B4-1A62-404D-963E-12FDDCCBB668}">
      <dsp:nvSpPr>
        <dsp:cNvPr id="0" name=""/>
        <dsp:cNvSpPr/>
      </dsp:nvSpPr>
      <dsp:spPr>
        <a:xfrm>
          <a:off x="427120"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2009</a:t>
          </a:r>
        </a:p>
      </dsp:txBody>
      <dsp:txXfrm>
        <a:off x="427120" y="419280"/>
        <a:ext cx="1766769" cy="436051"/>
      </dsp:txXfrm>
    </dsp:sp>
    <dsp:sp modelId="{A339F43D-D04C-4B6C-B199-3401E33139C6}">
      <dsp:nvSpPr>
        <dsp:cNvPr id="0" name=""/>
        <dsp:cNvSpPr/>
      </dsp:nvSpPr>
      <dsp:spPr>
        <a:xfrm>
          <a:off x="215252"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2886932-A47F-4D56-8559-125CF7DD95DE}">
      <dsp:nvSpPr>
        <dsp:cNvPr id="0" name=""/>
        <dsp:cNvSpPr/>
      </dsp:nvSpPr>
      <dsp:spPr>
        <a:xfrm>
          <a:off x="183274" y="2057157"/>
          <a:ext cx="76272"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AB3DB-5F58-40B4-A50B-84DD5DE2583B}">
      <dsp:nvSpPr>
        <dsp:cNvPr id="0" name=""/>
        <dsp:cNvSpPr/>
      </dsp:nvSpPr>
      <dsp:spPr>
        <a:xfrm rot="18900000">
          <a:off x="1156758" y="3405685"/>
          <a:ext cx="299626" cy="299626"/>
        </a:xfrm>
        <a:prstGeom prst="teardrop">
          <a:avLst>
            <a:gd name="adj" fmla="val 115000"/>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C6764-EEFB-4687-B296-A2C0A820E7C7}">
      <dsp:nvSpPr>
        <dsp:cNvPr id="0" name=""/>
        <dsp:cNvSpPr/>
      </dsp:nvSpPr>
      <dsp:spPr>
        <a:xfrm>
          <a:off x="1190044"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6D80AF-110D-4144-A019-A24E4BB3A0E7}">
      <dsp:nvSpPr>
        <dsp:cNvPr id="0" name=""/>
        <dsp:cNvSpPr/>
      </dsp:nvSpPr>
      <dsp:spPr>
        <a:xfrm>
          <a:off x="1518440"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Registers it as a company Think &amp; Learn</a:t>
          </a:r>
        </a:p>
      </dsp:txBody>
      <dsp:txXfrm>
        <a:off x="1518440" y="2096402"/>
        <a:ext cx="1766769" cy="1241070"/>
      </dsp:txXfrm>
    </dsp:sp>
    <dsp:sp modelId="{6EAD6F6D-E800-43B1-BF4D-0958CFB5D3FD}">
      <dsp:nvSpPr>
        <dsp:cNvPr id="0" name=""/>
        <dsp:cNvSpPr/>
      </dsp:nvSpPr>
      <dsp:spPr>
        <a:xfrm>
          <a:off x="1518440"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2011</a:t>
          </a:r>
        </a:p>
      </dsp:txBody>
      <dsp:txXfrm>
        <a:off x="1518440" y="3337472"/>
        <a:ext cx="1766769" cy="436051"/>
      </dsp:txXfrm>
    </dsp:sp>
    <dsp:sp modelId="{C7B00E22-852B-4F4E-A393-F9440E90A69C}">
      <dsp:nvSpPr>
        <dsp:cNvPr id="0" name=""/>
        <dsp:cNvSpPr/>
      </dsp:nvSpPr>
      <dsp:spPr>
        <a:xfrm>
          <a:off x="1306572" y="2096402"/>
          <a:ext cx="0" cy="1241070"/>
        </a:xfrm>
        <a:prstGeom prst="line">
          <a:avLst/>
        </a:prstGeom>
        <a:noFill/>
        <a:ln w="12700" cap="flat" cmpd="sng" algn="ctr">
          <a:solidFill>
            <a:schemeClr val="accent2">
              <a:hueOff val="-181920"/>
              <a:satOff val="-10491"/>
              <a:lumOff val="1078"/>
              <a:alphaOff val="0"/>
            </a:schemeClr>
          </a:solidFill>
          <a:prstDash val="dash"/>
          <a:miter lim="800000"/>
        </a:ln>
        <a:effectLst/>
      </dsp:spPr>
      <dsp:style>
        <a:lnRef idx="1">
          <a:scrgbClr r="0" g="0" b="0"/>
        </a:lnRef>
        <a:fillRef idx="0">
          <a:scrgbClr r="0" g="0" b="0"/>
        </a:fillRef>
        <a:effectRef idx="0">
          <a:scrgbClr r="0" g="0" b="0"/>
        </a:effectRef>
        <a:fontRef idx="minor"/>
      </dsp:style>
    </dsp:sp>
    <dsp:sp modelId="{5B1A7F64-0F63-46E8-BE16-B6B4FDDBE5AE}">
      <dsp:nvSpPr>
        <dsp:cNvPr id="0" name=""/>
        <dsp:cNvSpPr/>
      </dsp:nvSpPr>
      <dsp:spPr>
        <a:xfrm>
          <a:off x="1274593" y="2057157"/>
          <a:ext cx="76272" cy="78489"/>
        </a:xfrm>
        <a:prstGeom prst="ellipse">
          <a:avLst/>
        </a:prstGeom>
        <a:solidFill>
          <a:schemeClr val="accent2">
            <a:hueOff val="-181920"/>
            <a:satOff val="-10491"/>
            <a:lumOff val="107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730B2-2593-4B9E-AC21-7AB97A79C374}">
      <dsp:nvSpPr>
        <dsp:cNvPr id="0" name=""/>
        <dsp:cNvSpPr/>
      </dsp:nvSpPr>
      <dsp:spPr>
        <a:xfrm rot="8100000">
          <a:off x="2248078" y="487493"/>
          <a:ext cx="299626" cy="299626"/>
        </a:xfrm>
        <a:prstGeom prst="teardrop">
          <a:avLst>
            <a:gd name="adj" fmla="val 115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06FD3-A09A-47E2-9418-2D14C86A029C}">
      <dsp:nvSpPr>
        <dsp:cNvPr id="0" name=""/>
        <dsp:cNvSpPr/>
      </dsp:nvSpPr>
      <dsp:spPr>
        <a:xfrm>
          <a:off x="2281364"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C141CDB-DD0E-4E94-82C1-852A8E6A9AA2}">
      <dsp:nvSpPr>
        <dsp:cNvPr id="0" name=""/>
        <dsp:cNvSpPr/>
      </dsp:nvSpPr>
      <dsp:spPr>
        <a:xfrm>
          <a:off x="2609759"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Series A 9mn USD from Aarin Capital</a:t>
          </a:r>
        </a:p>
      </dsp:txBody>
      <dsp:txXfrm>
        <a:off x="2609759" y="855332"/>
        <a:ext cx="1766769" cy="1241070"/>
      </dsp:txXfrm>
    </dsp:sp>
    <dsp:sp modelId="{467A2A02-1D43-4386-A2F5-CA1F20D4BC30}">
      <dsp:nvSpPr>
        <dsp:cNvPr id="0" name=""/>
        <dsp:cNvSpPr/>
      </dsp:nvSpPr>
      <dsp:spPr>
        <a:xfrm>
          <a:off x="2609759"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2013</a:t>
          </a:r>
        </a:p>
      </dsp:txBody>
      <dsp:txXfrm>
        <a:off x="2609759" y="419280"/>
        <a:ext cx="1766769" cy="436051"/>
      </dsp:txXfrm>
    </dsp:sp>
    <dsp:sp modelId="{ABEF9B2D-0EFE-4D92-B8D0-14E21BDE9E62}">
      <dsp:nvSpPr>
        <dsp:cNvPr id="0" name=""/>
        <dsp:cNvSpPr/>
      </dsp:nvSpPr>
      <dsp:spPr>
        <a:xfrm>
          <a:off x="2397891" y="855332"/>
          <a:ext cx="0" cy="1241070"/>
        </a:xfrm>
        <a:prstGeom prst="line">
          <a:avLst/>
        </a:prstGeom>
        <a:noFill/>
        <a:ln w="12700" cap="flat" cmpd="sng" algn="ctr">
          <a:solidFill>
            <a:schemeClr val="accent2">
              <a:hueOff val="-363841"/>
              <a:satOff val="-20982"/>
              <a:lumOff val="2157"/>
              <a:alphaOff val="0"/>
            </a:schemeClr>
          </a:solidFill>
          <a:prstDash val="dash"/>
          <a:miter lim="800000"/>
        </a:ln>
        <a:effectLst/>
      </dsp:spPr>
      <dsp:style>
        <a:lnRef idx="1">
          <a:scrgbClr r="0" g="0" b="0"/>
        </a:lnRef>
        <a:fillRef idx="0">
          <a:scrgbClr r="0" g="0" b="0"/>
        </a:fillRef>
        <a:effectRef idx="0">
          <a:scrgbClr r="0" g="0" b="0"/>
        </a:effectRef>
        <a:fontRef idx="minor"/>
      </dsp:style>
    </dsp:sp>
    <dsp:sp modelId="{D43D94D8-1A1B-4974-8AB4-64456DF61203}">
      <dsp:nvSpPr>
        <dsp:cNvPr id="0" name=""/>
        <dsp:cNvSpPr/>
      </dsp:nvSpPr>
      <dsp:spPr>
        <a:xfrm>
          <a:off x="2365913" y="2057157"/>
          <a:ext cx="76272" cy="78489"/>
        </a:xfrm>
        <a:prstGeom prst="ellipse">
          <a:avLst/>
        </a:prstGeom>
        <a:solidFill>
          <a:schemeClr val="accent2">
            <a:hueOff val="-363841"/>
            <a:satOff val="-20982"/>
            <a:lumOff val="215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0D11B-D2B0-4610-9594-D9A79D8F1343}">
      <dsp:nvSpPr>
        <dsp:cNvPr id="0" name=""/>
        <dsp:cNvSpPr/>
      </dsp:nvSpPr>
      <dsp:spPr>
        <a:xfrm rot="18900000">
          <a:off x="3339397" y="3405685"/>
          <a:ext cx="299626" cy="299626"/>
        </a:xfrm>
        <a:prstGeom prst="teardrop">
          <a:avLst>
            <a:gd name="adj" fmla="val 115000"/>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EA273-D1B2-4DC2-881F-2E6D3973DA94}">
      <dsp:nvSpPr>
        <dsp:cNvPr id="0" name=""/>
        <dsp:cNvSpPr/>
      </dsp:nvSpPr>
      <dsp:spPr>
        <a:xfrm>
          <a:off x="3372683"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0EA036-FBB0-4DF4-AA20-CF0F92FD6548}">
      <dsp:nvSpPr>
        <dsp:cNvPr id="0" name=""/>
        <dsp:cNvSpPr/>
      </dsp:nvSpPr>
      <dsp:spPr>
        <a:xfrm>
          <a:off x="3701078"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Launches Tablet Programme for 8th to 12th</a:t>
          </a:r>
        </a:p>
      </dsp:txBody>
      <dsp:txXfrm>
        <a:off x="3701078" y="2096402"/>
        <a:ext cx="1766769" cy="1241070"/>
      </dsp:txXfrm>
    </dsp:sp>
    <dsp:sp modelId="{4D687D56-8FB9-4CD6-8998-3990C0A76C59}">
      <dsp:nvSpPr>
        <dsp:cNvPr id="0" name=""/>
        <dsp:cNvSpPr/>
      </dsp:nvSpPr>
      <dsp:spPr>
        <a:xfrm>
          <a:off x="3701078"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2014</a:t>
          </a:r>
        </a:p>
      </dsp:txBody>
      <dsp:txXfrm>
        <a:off x="3701078" y="3337472"/>
        <a:ext cx="1766769" cy="436051"/>
      </dsp:txXfrm>
    </dsp:sp>
    <dsp:sp modelId="{E4A72C98-5791-45B9-BEFC-F98C55025B4E}">
      <dsp:nvSpPr>
        <dsp:cNvPr id="0" name=""/>
        <dsp:cNvSpPr/>
      </dsp:nvSpPr>
      <dsp:spPr>
        <a:xfrm>
          <a:off x="3489210" y="2096402"/>
          <a:ext cx="0" cy="1241070"/>
        </a:xfrm>
        <a:prstGeom prst="line">
          <a:avLst/>
        </a:prstGeom>
        <a:noFill/>
        <a:ln w="12700" cap="flat" cmpd="sng" algn="ctr">
          <a:solidFill>
            <a:schemeClr val="accent2">
              <a:hueOff val="-545761"/>
              <a:satOff val="-31473"/>
              <a:lumOff val="3235"/>
              <a:alphaOff val="0"/>
            </a:schemeClr>
          </a:solidFill>
          <a:prstDash val="dash"/>
          <a:miter lim="800000"/>
        </a:ln>
        <a:effectLst/>
      </dsp:spPr>
      <dsp:style>
        <a:lnRef idx="1">
          <a:scrgbClr r="0" g="0" b="0"/>
        </a:lnRef>
        <a:fillRef idx="0">
          <a:scrgbClr r="0" g="0" b="0"/>
        </a:fillRef>
        <a:effectRef idx="0">
          <a:scrgbClr r="0" g="0" b="0"/>
        </a:effectRef>
        <a:fontRef idx="minor"/>
      </dsp:style>
    </dsp:sp>
    <dsp:sp modelId="{E3CD10F4-7E73-49C1-8DD2-DA7F0663A218}">
      <dsp:nvSpPr>
        <dsp:cNvPr id="0" name=""/>
        <dsp:cNvSpPr/>
      </dsp:nvSpPr>
      <dsp:spPr>
        <a:xfrm>
          <a:off x="3457232" y="2057157"/>
          <a:ext cx="76272" cy="78489"/>
        </a:xfrm>
        <a:prstGeom prst="ellipse">
          <a:avLst/>
        </a:prstGeom>
        <a:solidFill>
          <a:schemeClr val="accent2">
            <a:hueOff val="-545761"/>
            <a:satOff val="-31473"/>
            <a:lumOff val="323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66B94-48DD-473C-89BF-A392BD3545CD}">
      <dsp:nvSpPr>
        <dsp:cNvPr id="0" name=""/>
        <dsp:cNvSpPr/>
      </dsp:nvSpPr>
      <dsp:spPr>
        <a:xfrm rot="8100000">
          <a:off x="4430716" y="487493"/>
          <a:ext cx="299626" cy="299626"/>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09078-7D40-4DA3-AFAD-F236D1445B2F}">
      <dsp:nvSpPr>
        <dsp:cNvPr id="0" name=""/>
        <dsp:cNvSpPr/>
      </dsp:nvSpPr>
      <dsp:spPr>
        <a:xfrm>
          <a:off x="4464002"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92285B-9164-4CAB-AAD1-1E65F32A368C}">
      <dsp:nvSpPr>
        <dsp:cNvPr id="0" name=""/>
        <dsp:cNvSpPr/>
      </dsp:nvSpPr>
      <dsp:spPr>
        <a:xfrm>
          <a:off x="4792397"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25mn Series A Sequoia Capital &amp; introduces BYJU’s app</a:t>
          </a:r>
        </a:p>
      </dsp:txBody>
      <dsp:txXfrm>
        <a:off x="4792397" y="855332"/>
        <a:ext cx="1766769" cy="1241070"/>
      </dsp:txXfrm>
    </dsp:sp>
    <dsp:sp modelId="{7A662AAD-A2C4-47F8-B3A0-C46CB0C18FF4}">
      <dsp:nvSpPr>
        <dsp:cNvPr id="0" name=""/>
        <dsp:cNvSpPr/>
      </dsp:nvSpPr>
      <dsp:spPr>
        <a:xfrm>
          <a:off x="4792397"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2015</a:t>
          </a:r>
        </a:p>
      </dsp:txBody>
      <dsp:txXfrm>
        <a:off x="4792397" y="419280"/>
        <a:ext cx="1766769" cy="436051"/>
      </dsp:txXfrm>
    </dsp:sp>
    <dsp:sp modelId="{85AB6467-55BA-4080-8C51-1BF86AF7A340}">
      <dsp:nvSpPr>
        <dsp:cNvPr id="0" name=""/>
        <dsp:cNvSpPr/>
      </dsp:nvSpPr>
      <dsp:spPr>
        <a:xfrm>
          <a:off x="4580529" y="855332"/>
          <a:ext cx="0" cy="1241070"/>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944F7DE5-6D41-4BB9-B654-8EEADCFFEF79}">
      <dsp:nvSpPr>
        <dsp:cNvPr id="0" name=""/>
        <dsp:cNvSpPr/>
      </dsp:nvSpPr>
      <dsp:spPr>
        <a:xfrm>
          <a:off x="4548551" y="2057157"/>
          <a:ext cx="76272" cy="78489"/>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834CB-405E-493A-B371-25929F19E447}">
      <dsp:nvSpPr>
        <dsp:cNvPr id="0" name=""/>
        <dsp:cNvSpPr/>
      </dsp:nvSpPr>
      <dsp:spPr>
        <a:xfrm rot="18900000">
          <a:off x="5522035" y="3405685"/>
          <a:ext cx="299626" cy="299626"/>
        </a:xfrm>
        <a:prstGeom prst="teardrop">
          <a:avLst>
            <a:gd name="adj" fmla="val 115000"/>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B4721-52C9-42A6-BE57-3B9725090B5B}">
      <dsp:nvSpPr>
        <dsp:cNvPr id="0" name=""/>
        <dsp:cNvSpPr/>
      </dsp:nvSpPr>
      <dsp:spPr>
        <a:xfrm>
          <a:off x="5555321"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7080D5-B4DE-4C2D-8D53-777241F5234F}">
      <dsp:nvSpPr>
        <dsp:cNvPr id="0" name=""/>
        <dsp:cNvSpPr/>
      </dsp:nvSpPr>
      <dsp:spPr>
        <a:xfrm>
          <a:off x="5883717"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Series C &amp; D fund raise 75mn and 50mn</a:t>
          </a:r>
        </a:p>
      </dsp:txBody>
      <dsp:txXfrm>
        <a:off x="5883717" y="2096402"/>
        <a:ext cx="1766769" cy="1241070"/>
      </dsp:txXfrm>
    </dsp:sp>
    <dsp:sp modelId="{87BB1504-8CC4-4AD8-8586-7E924D68C7F0}">
      <dsp:nvSpPr>
        <dsp:cNvPr id="0" name=""/>
        <dsp:cNvSpPr/>
      </dsp:nvSpPr>
      <dsp:spPr>
        <a:xfrm>
          <a:off x="5883717"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2016</a:t>
          </a:r>
        </a:p>
      </dsp:txBody>
      <dsp:txXfrm>
        <a:off x="5883717" y="3337472"/>
        <a:ext cx="1766769" cy="436051"/>
      </dsp:txXfrm>
    </dsp:sp>
    <dsp:sp modelId="{DD76341B-9647-4AB2-B230-E1A2BE7633FB}">
      <dsp:nvSpPr>
        <dsp:cNvPr id="0" name=""/>
        <dsp:cNvSpPr/>
      </dsp:nvSpPr>
      <dsp:spPr>
        <a:xfrm>
          <a:off x="5671849" y="2096402"/>
          <a:ext cx="0" cy="1241070"/>
        </a:xfrm>
        <a:prstGeom prst="line">
          <a:avLst/>
        </a:prstGeom>
        <a:noFill/>
        <a:ln w="12700" cap="flat" cmpd="sng" algn="ctr">
          <a:solidFill>
            <a:schemeClr val="accent2">
              <a:hueOff val="-909602"/>
              <a:satOff val="-52455"/>
              <a:lumOff val="5392"/>
              <a:alphaOff val="0"/>
            </a:schemeClr>
          </a:solidFill>
          <a:prstDash val="dash"/>
          <a:miter lim="800000"/>
        </a:ln>
        <a:effectLst/>
      </dsp:spPr>
      <dsp:style>
        <a:lnRef idx="1">
          <a:scrgbClr r="0" g="0" b="0"/>
        </a:lnRef>
        <a:fillRef idx="0">
          <a:scrgbClr r="0" g="0" b="0"/>
        </a:fillRef>
        <a:effectRef idx="0">
          <a:scrgbClr r="0" g="0" b="0"/>
        </a:effectRef>
        <a:fontRef idx="minor"/>
      </dsp:style>
    </dsp:sp>
    <dsp:sp modelId="{5EA430D0-C228-45AF-973A-205CDD627D6C}">
      <dsp:nvSpPr>
        <dsp:cNvPr id="0" name=""/>
        <dsp:cNvSpPr/>
      </dsp:nvSpPr>
      <dsp:spPr>
        <a:xfrm>
          <a:off x="5639870" y="2057157"/>
          <a:ext cx="76272" cy="78489"/>
        </a:xfrm>
        <a:prstGeom prst="ellipse">
          <a:avLst/>
        </a:prstGeom>
        <a:solidFill>
          <a:schemeClr val="accent2">
            <a:hueOff val="-909602"/>
            <a:satOff val="-52455"/>
            <a:lumOff val="539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EAD15-D21A-4BB3-94DD-6F99FA521696}">
      <dsp:nvSpPr>
        <dsp:cNvPr id="0" name=""/>
        <dsp:cNvSpPr/>
      </dsp:nvSpPr>
      <dsp:spPr>
        <a:xfrm rot="8100000">
          <a:off x="6613355" y="487493"/>
          <a:ext cx="299626" cy="299626"/>
        </a:xfrm>
        <a:prstGeom prst="teardrop">
          <a:avLst>
            <a:gd name="adj" fmla="val 115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6D253-B080-461F-AD0F-BF44948555F6}">
      <dsp:nvSpPr>
        <dsp:cNvPr id="0" name=""/>
        <dsp:cNvSpPr/>
      </dsp:nvSpPr>
      <dsp:spPr>
        <a:xfrm>
          <a:off x="6646641"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3340C0-8495-4BA3-A01A-F03EE4ACCFFA}">
      <dsp:nvSpPr>
        <dsp:cNvPr id="0" name=""/>
        <dsp:cNvSpPr/>
      </dsp:nvSpPr>
      <dsp:spPr>
        <a:xfrm>
          <a:off x="6975036"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Series F at a valuation of 600mn USD &amp; SRK as a brand ambassador</a:t>
          </a:r>
        </a:p>
      </dsp:txBody>
      <dsp:txXfrm>
        <a:off x="6975036" y="855332"/>
        <a:ext cx="1766769" cy="1241070"/>
      </dsp:txXfrm>
    </dsp:sp>
    <dsp:sp modelId="{202F396F-4C05-49CF-8483-2CDAFE675767}">
      <dsp:nvSpPr>
        <dsp:cNvPr id="0" name=""/>
        <dsp:cNvSpPr/>
      </dsp:nvSpPr>
      <dsp:spPr>
        <a:xfrm>
          <a:off x="6975036"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2017</a:t>
          </a:r>
        </a:p>
      </dsp:txBody>
      <dsp:txXfrm>
        <a:off x="6975036" y="419280"/>
        <a:ext cx="1766769" cy="436051"/>
      </dsp:txXfrm>
    </dsp:sp>
    <dsp:sp modelId="{5E8510B3-621D-4A1B-845C-C8CCAEBEEF21}">
      <dsp:nvSpPr>
        <dsp:cNvPr id="0" name=""/>
        <dsp:cNvSpPr/>
      </dsp:nvSpPr>
      <dsp:spPr>
        <a:xfrm>
          <a:off x="6763168" y="855332"/>
          <a:ext cx="0" cy="1241070"/>
        </a:xfrm>
        <a:prstGeom prst="line">
          <a:avLst/>
        </a:prstGeom>
        <a:noFill/>
        <a:ln w="12700" cap="flat" cmpd="sng" algn="ctr">
          <a:solidFill>
            <a:schemeClr val="accent2">
              <a:hueOff val="-1091522"/>
              <a:satOff val="-62946"/>
              <a:lumOff val="6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EE9B605A-11C1-40E0-825D-F9BB50DB7997}">
      <dsp:nvSpPr>
        <dsp:cNvPr id="0" name=""/>
        <dsp:cNvSpPr/>
      </dsp:nvSpPr>
      <dsp:spPr>
        <a:xfrm>
          <a:off x="6731190" y="2057157"/>
          <a:ext cx="76272" cy="78489"/>
        </a:xfrm>
        <a:prstGeom prst="ellipse">
          <a:avLst/>
        </a:prstGeom>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C8F18-5867-468A-B60E-42E4603544D4}">
      <dsp:nvSpPr>
        <dsp:cNvPr id="0" name=""/>
        <dsp:cNvSpPr/>
      </dsp:nvSpPr>
      <dsp:spPr>
        <a:xfrm rot="18900000">
          <a:off x="7704674" y="3405685"/>
          <a:ext cx="299626" cy="299626"/>
        </a:xfrm>
        <a:prstGeom prst="teardrop">
          <a:avLst>
            <a:gd name="adj" fmla="val 115000"/>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70155-4E06-4C11-B9B9-83ABD480C827}">
      <dsp:nvSpPr>
        <dsp:cNvPr id="0" name=""/>
        <dsp:cNvSpPr/>
      </dsp:nvSpPr>
      <dsp:spPr>
        <a:xfrm>
          <a:off x="7737960"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4C4E9D6-7F7B-4251-8DCF-CFBB81DD0161}">
      <dsp:nvSpPr>
        <dsp:cNvPr id="0" name=""/>
        <dsp:cNvSpPr/>
      </dsp:nvSpPr>
      <dsp:spPr>
        <a:xfrm>
          <a:off x="8066355"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Becomes a unicorn</a:t>
          </a:r>
        </a:p>
      </dsp:txBody>
      <dsp:txXfrm>
        <a:off x="8066355" y="2096402"/>
        <a:ext cx="1766769" cy="1241070"/>
      </dsp:txXfrm>
    </dsp:sp>
    <dsp:sp modelId="{E485D0FD-428F-4BF9-9729-412F4E43EA13}">
      <dsp:nvSpPr>
        <dsp:cNvPr id="0" name=""/>
        <dsp:cNvSpPr/>
      </dsp:nvSpPr>
      <dsp:spPr>
        <a:xfrm>
          <a:off x="8066355"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2018</a:t>
          </a:r>
        </a:p>
      </dsp:txBody>
      <dsp:txXfrm>
        <a:off x="8066355" y="3337472"/>
        <a:ext cx="1766769" cy="436051"/>
      </dsp:txXfrm>
    </dsp:sp>
    <dsp:sp modelId="{821C60DF-7FB4-42AF-88CA-1CB73C04813A}">
      <dsp:nvSpPr>
        <dsp:cNvPr id="0" name=""/>
        <dsp:cNvSpPr/>
      </dsp:nvSpPr>
      <dsp:spPr>
        <a:xfrm>
          <a:off x="7854487" y="2096402"/>
          <a:ext cx="0" cy="1241070"/>
        </a:xfrm>
        <a:prstGeom prst="line">
          <a:avLst/>
        </a:prstGeom>
        <a:noFill/>
        <a:ln w="12700" cap="flat" cmpd="sng" algn="ctr">
          <a:solidFill>
            <a:schemeClr val="accent2">
              <a:hueOff val="-1273443"/>
              <a:satOff val="-73437"/>
              <a:lumOff val="7549"/>
              <a:alphaOff val="0"/>
            </a:schemeClr>
          </a:solidFill>
          <a:prstDash val="dash"/>
          <a:miter lim="800000"/>
        </a:ln>
        <a:effectLst/>
      </dsp:spPr>
      <dsp:style>
        <a:lnRef idx="1">
          <a:scrgbClr r="0" g="0" b="0"/>
        </a:lnRef>
        <a:fillRef idx="0">
          <a:scrgbClr r="0" g="0" b="0"/>
        </a:fillRef>
        <a:effectRef idx="0">
          <a:scrgbClr r="0" g="0" b="0"/>
        </a:effectRef>
        <a:fontRef idx="minor"/>
      </dsp:style>
    </dsp:sp>
    <dsp:sp modelId="{496BDF81-8021-4BFC-A00C-7FE1E1C77118}">
      <dsp:nvSpPr>
        <dsp:cNvPr id="0" name=""/>
        <dsp:cNvSpPr/>
      </dsp:nvSpPr>
      <dsp:spPr>
        <a:xfrm>
          <a:off x="7822509" y="2057157"/>
          <a:ext cx="76272" cy="78489"/>
        </a:xfrm>
        <a:prstGeom prst="ellipse">
          <a:avLst/>
        </a:prstGeom>
        <a:solidFill>
          <a:schemeClr val="accent2">
            <a:hueOff val="-1273443"/>
            <a:satOff val="-73437"/>
            <a:lumOff val="754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921988-2904-4D5E-AAB8-8AE9FA7CF13B}">
      <dsp:nvSpPr>
        <dsp:cNvPr id="0" name=""/>
        <dsp:cNvSpPr/>
      </dsp:nvSpPr>
      <dsp:spPr>
        <a:xfrm rot="8100000">
          <a:off x="8795993" y="487493"/>
          <a:ext cx="299626" cy="299626"/>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0045B-2018-4186-8CB8-4509FE9E0212}">
      <dsp:nvSpPr>
        <dsp:cNvPr id="0" name=""/>
        <dsp:cNvSpPr/>
      </dsp:nvSpPr>
      <dsp:spPr>
        <a:xfrm>
          <a:off x="8829279"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511B47-72A5-42DE-93B8-91043EE3F6C1}">
      <dsp:nvSpPr>
        <dsp:cNvPr id="0" name=""/>
        <dsp:cNvSpPr/>
      </dsp:nvSpPr>
      <dsp:spPr>
        <a:xfrm>
          <a:off x="9157674"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Raises money through bond becomes largest ed tech 10.5bn USD. Acquires White Jr &amp; Labinapp &amp; Aakash education</a:t>
          </a:r>
        </a:p>
      </dsp:txBody>
      <dsp:txXfrm>
        <a:off x="9157674" y="855332"/>
        <a:ext cx="1766769" cy="1241070"/>
      </dsp:txXfrm>
    </dsp:sp>
    <dsp:sp modelId="{ACDE239F-FEC2-4598-A1ED-5CD7981DF711}">
      <dsp:nvSpPr>
        <dsp:cNvPr id="0" name=""/>
        <dsp:cNvSpPr/>
      </dsp:nvSpPr>
      <dsp:spPr>
        <a:xfrm>
          <a:off x="9157674"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2020</a:t>
          </a:r>
        </a:p>
      </dsp:txBody>
      <dsp:txXfrm>
        <a:off x="9157674" y="419280"/>
        <a:ext cx="1766769" cy="436051"/>
      </dsp:txXfrm>
    </dsp:sp>
    <dsp:sp modelId="{AF1994A6-963E-41E1-9BF7-87D5F35A9239}">
      <dsp:nvSpPr>
        <dsp:cNvPr id="0" name=""/>
        <dsp:cNvSpPr/>
      </dsp:nvSpPr>
      <dsp:spPr>
        <a:xfrm>
          <a:off x="8945806" y="855332"/>
          <a:ext cx="0" cy="1241070"/>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A23FA656-ADF9-47C3-A180-D313837CC263}">
      <dsp:nvSpPr>
        <dsp:cNvPr id="0" name=""/>
        <dsp:cNvSpPr/>
      </dsp:nvSpPr>
      <dsp:spPr>
        <a:xfrm>
          <a:off x="8913828" y="2057157"/>
          <a:ext cx="76272" cy="78489"/>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E604-8C89-4E48-8290-29A124A83829}">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Founded in 2019 the youngest start up to achieve latest unicorn status</a:t>
          </a:r>
        </a:p>
      </dsp:txBody>
      <dsp:txXfrm>
        <a:off x="0" y="39687"/>
        <a:ext cx="3286125" cy="1971675"/>
      </dsp:txXfrm>
    </dsp:sp>
    <dsp:sp modelId="{8C30B944-FFDC-40E3-BB86-3996B363C6F1}">
      <dsp:nvSpPr>
        <dsp:cNvPr id="0" name=""/>
        <dsp:cNvSpPr/>
      </dsp:nvSpPr>
      <dsp:spPr>
        <a:xfrm>
          <a:off x="3614737" y="39687"/>
          <a:ext cx="3286125" cy="1971675"/>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It is a blue collared hiring platform which claims 16mn users in Android with 150k recuiters across 42 cities</a:t>
          </a:r>
        </a:p>
      </dsp:txBody>
      <dsp:txXfrm>
        <a:off x="3614737" y="39687"/>
        <a:ext cx="3286125" cy="1971675"/>
      </dsp:txXfrm>
    </dsp:sp>
    <dsp:sp modelId="{C9030E76-16AD-4DEC-B6EC-A4C9EF60047D}">
      <dsp:nvSpPr>
        <dsp:cNvPr id="0" name=""/>
        <dsp:cNvSpPr/>
      </dsp:nvSpPr>
      <dsp:spPr>
        <a:xfrm>
          <a:off x="7229475" y="39687"/>
          <a:ext cx="3286125" cy="1971675"/>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It helps facilitate 15mn interviews every month</a:t>
          </a:r>
        </a:p>
      </dsp:txBody>
      <dsp:txXfrm>
        <a:off x="7229475" y="39687"/>
        <a:ext cx="3286125" cy="1971675"/>
      </dsp:txXfrm>
    </dsp:sp>
    <dsp:sp modelId="{B056A6E7-5A25-458D-BE29-8C35058537A5}">
      <dsp:nvSpPr>
        <dsp:cNvPr id="0" name=""/>
        <dsp:cNvSpPr/>
      </dsp:nvSpPr>
      <dsp:spPr>
        <a:xfrm>
          <a:off x="1807368" y="2339975"/>
          <a:ext cx="3286125" cy="1971675"/>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Companies raised 100mn in last round of funding led by Tiger Global putting company s valuation at 1.1bn USD</a:t>
          </a:r>
        </a:p>
      </dsp:txBody>
      <dsp:txXfrm>
        <a:off x="1807368" y="2339975"/>
        <a:ext cx="3286125" cy="1971675"/>
      </dsp:txXfrm>
    </dsp:sp>
    <dsp:sp modelId="{97B93F94-32CE-40F9-AC76-BD5929A77781}">
      <dsp:nvSpPr>
        <dsp:cNvPr id="0" name=""/>
        <dsp:cNvSpPr/>
      </dsp:nvSpPr>
      <dsp:spPr>
        <a:xfrm>
          <a:off x="5422106" y="2339975"/>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valuation was even before Apna started generating any revenue</a:t>
          </a:r>
        </a:p>
      </dsp:txBody>
      <dsp:txXfrm>
        <a:off x="5422106" y="2339975"/>
        <a:ext cx="3286125" cy="1971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3BB7D-F72B-455F-AF7C-963324171271}">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B8098-55E4-4A76-925D-4A047A10EE6E}">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Valuation base cannot be only because an innovation is excellent or extremely new to the market</a:t>
          </a:r>
        </a:p>
      </dsp:txBody>
      <dsp:txXfrm>
        <a:off x="0" y="0"/>
        <a:ext cx="6492875" cy="1276350"/>
      </dsp:txXfrm>
    </dsp:sp>
    <dsp:sp modelId="{2504BB6E-3C1A-4108-AF51-8FDFA35A6444}">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70F25-DEF6-447F-8CBE-6F771CF91684}">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Zerodha was pioneer in online trading low cost/easy to operate and open. Took a lot of tech to built up</a:t>
          </a:r>
        </a:p>
      </dsp:txBody>
      <dsp:txXfrm>
        <a:off x="0" y="1276350"/>
        <a:ext cx="6492875" cy="1276350"/>
      </dsp:txXfrm>
    </dsp:sp>
    <dsp:sp modelId="{1D771F89-C6EA-46EE-A48B-C4E70FD40B67}">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4CFB6-F7EB-4C74-8ABA-F8BC2FCE8DC8}">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Due to heavy demand groww and upstox based on similar model made a killing. Isnt it smart to invest in upstox copying an already successful business model?</a:t>
          </a:r>
        </a:p>
      </dsp:txBody>
      <dsp:txXfrm>
        <a:off x="0" y="2552700"/>
        <a:ext cx="6492875" cy="1276350"/>
      </dsp:txXfrm>
    </dsp:sp>
    <dsp:sp modelId="{78E4AA19-1B5E-4A8E-B599-B5BEBB9395BA}">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9FE33-6FD1-401B-814E-959613CDCF1C}">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Bharatpe replicates the stores where paytm / gpay where already in system</a:t>
          </a:r>
        </a:p>
      </dsp:txBody>
      <dsp:txXfrm>
        <a:off x="0" y="3829050"/>
        <a:ext cx="6492875" cy="12763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5ABF8-3F09-43A6-8E4D-67C1869A8C87}">
      <dsp:nvSpPr>
        <dsp:cNvPr id="0" name=""/>
        <dsp:cNvSpPr/>
      </dsp:nvSpPr>
      <dsp:spPr>
        <a:xfrm>
          <a:off x="0" y="299"/>
          <a:ext cx="9833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8B894-CB2F-4BC9-A5E2-CEF54A588F22}">
      <dsp:nvSpPr>
        <dsp:cNvPr id="0" name=""/>
        <dsp:cNvSpPr/>
      </dsp:nvSpPr>
      <dsp:spPr>
        <a:xfrm>
          <a:off x="0" y="299"/>
          <a:ext cx="9833548" cy="491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hlinkClick xmlns:r="http://schemas.openxmlformats.org/officeDocument/2006/relationships" r:id="rId1"/>
            </a:rPr>
            <a:t>https://inc42.com/buzz/top-startup-incubators-india/</a:t>
          </a:r>
          <a:endParaRPr lang="en-US" sz="2200" kern="1200"/>
        </a:p>
      </dsp:txBody>
      <dsp:txXfrm>
        <a:off x="0" y="299"/>
        <a:ext cx="9833548" cy="491333"/>
      </dsp:txXfrm>
    </dsp:sp>
    <dsp:sp modelId="{32635EF0-995E-4523-A217-721378E6AF6A}">
      <dsp:nvSpPr>
        <dsp:cNvPr id="0" name=""/>
        <dsp:cNvSpPr/>
      </dsp:nvSpPr>
      <dsp:spPr>
        <a:xfrm>
          <a:off x="0" y="491633"/>
          <a:ext cx="9833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C45B4-2365-41E4-B4DA-FF60CB9E0570}">
      <dsp:nvSpPr>
        <dsp:cNvPr id="0" name=""/>
        <dsp:cNvSpPr/>
      </dsp:nvSpPr>
      <dsp:spPr>
        <a:xfrm>
          <a:off x="0" y="491633"/>
          <a:ext cx="9833548" cy="491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hlinkClick xmlns:r="http://schemas.openxmlformats.org/officeDocument/2006/relationships" r:id="rId2"/>
            </a:rPr>
            <a:t>https://smash.vc/startups-india/</a:t>
          </a:r>
          <a:endParaRPr lang="en-US" sz="2200" kern="1200"/>
        </a:p>
      </dsp:txBody>
      <dsp:txXfrm>
        <a:off x="0" y="491633"/>
        <a:ext cx="9833548" cy="491333"/>
      </dsp:txXfrm>
    </dsp:sp>
    <dsp:sp modelId="{875BD367-2309-407B-8EF4-1B611241A96C}">
      <dsp:nvSpPr>
        <dsp:cNvPr id="0" name=""/>
        <dsp:cNvSpPr/>
      </dsp:nvSpPr>
      <dsp:spPr>
        <a:xfrm>
          <a:off x="0" y="982967"/>
          <a:ext cx="9833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D8B35-1B3E-47D2-AA10-74C1529B415C}">
      <dsp:nvSpPr>
        <dsp:cNvPr id="0" name=""/>
        <dsp:cNvSpPr/>
      </dsp:nvSpPr>
      <dsp:spPr>
        <a:xfrm>
          <a:off x="0" y="982967"/>
          <a:ext cx="9833548" cy="491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hlinkClick xmlns:r="http://schemas.openxmlformats.org/officeDocument/2006/relationships" r:id="rId3"/>
            </a:rPr>
            <a:t>https://www.stephnass.com/blog/how-to-value-a-startup</a:t>
          </a:r>
          <a:endParaRPr lang="en-US" sz="2200" kern="1200"/>
        </a:p>
      </dsp:txBody>
      <dsp:txXfrm>
        <a:off x="0" y="982967"/>
        <a:ext cx="9833548" cy="491333"/>
      </dsp:txXfrm>
    </dsp:sp>
    <dsp:sp modelId="{D611A527-0905-47A1-96FD-D07AB5329426}">
      <dsp:nvSpPr>
        <dsp:cNvPr id="0" name=""/>
        <dsp:cNvSpPr/>
      </dsp:nvSpPr>
      <dsp:spPr>
        <a:xfrm>
          <a:off x="0" y="1474301"/>
          <a:ext cx="9833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A8F10-7C8A-4CFB-98F0-B3367FA7CD8A}">
      <dsp:nvSpPr>
        <dsp:cNvPr id="0" name=""/>
        <dsp:cNvSpPr/>
      </dsp:nvSpPr>
      <dsp:spPr>
        <a:xfrm>
          <a:off x="0" y="1474301"/>
          <a:ext cx="9833548" cy="491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hlinkClick xmlns:r="http://schemas.openxmlformats.org/officeDocument/2006/relationships" r:id="rId4"/>
            </a:rPr>
            <a:t>https://www.hurunindia.net/hurun-india-future-unicorn-list-2021</a:t>
          </a:r>
          <a:endParaRPr lang="en-US" sz="2200" kern="1200"/>
        </a:p>
      </dsp:txBody>
      <dsp:txXfrm>
        <a:off x="0" y="1474301"/>
        <a:ext cx="9833548" cy="491333"/>
      </dsp:txXfrm>
    </dsp:sp>
    <dsp:sp modelId="{9AE87685-DF32-4A95-AF41-3BE700553395}">
      <dsp:nvSpPr>
        <dsp:cNvPr id="0" name=""/>
        <dsp:cNvSpPr/>
      </dsp:nvSpPr>
      <dsp:spPr>
        <a:xfrm>
          <a:off x="0" y="1965635"/>
          <a:ext cx="9833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AD80A2-9D96-4315-95B2-B902BA6F2017}">
      <dsp:nvSpPr>
        <dsp:cNvPr id="0" name=""/>
        <dsp:cNvSpPr/>
      </dsp:nvSpPr>
      <dsp:spPr>
        <a:xfrm>
          <a:off x="0" y="1965635"/>
          <a:ext cx="9833548" cy="491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N" sz="2200" kern="1200"/>
            <a:t>VCCH &amp; Prowess Software</a:t>
          </a:r>
          <a:endParaRPr lang="en-US" sz="2200" kern="1200"/>
        </a:p>
      </dsp:txBody>
      <dsp:txXfrm>
        <a:off x="0" y="1965635"/>
        <a:ext cx="9833548" cy="4913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9216A-17BB-438B-9215-18E8BC6E18C7}">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12AD7-B4D4-48AA-8B52-EF71F4D62A2D}">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IN" sz="5000" b="1" u="sng" kern="1200"/>
            <a:t>THANK YOU</a:t>
          </a:r>
          <a:endParaRPr lang="en-US" sz="5000" kern="1200"/>
        </a:p>
      </dsp:txBody>
      <dsp:txXfrm>
        <a:off x="765914" y="2943510"/>
        <a:ext cx="4320000" cy="720000"/>
      </dsp:txXfrm>
    </dsp:sp>
    <dsp:sp modelId="{B411BF2F-EE36-4CA1-A58C-033797007641}">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52BA0-972A-4B35-AF6A-B5E5FA0DFB5A}">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IN" sz="5000" b="1" u="sng" kern="1200"/>
            <a:t>QUESTIONS</a:t>
          </a:r>
          <a:endParaRPr lang="en-US" sz="5000" kern="1200"/>
        </a:p>
      </dsp:txBody>
      <dsp:txXfrm>
        <a:off x="5841914" y="294351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8AA2B-B903-472C-B322-C2DE0ABDE2C3}">
      <dsp:nvSpPr>
        <dsp:cNvPr id="0" name=""/>
        <dsp:cNvSpPr/>
      </dsp:nvSpPr>
      <dsp:spPr>
        <a:xfrm>
          <a:off x="0" y="203274"/>
          <a:ext cx="6263640"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This is add on to Berkus method where there are further 12 risk variables adjusted</a:t>
          </a:r>
        </a:p>
      </dsp:txBody>
      <dsp:txXfrm>
        <a:off x="52431" y="255705"/>
        <a:ext cx="6158778" cy="969198"/>
      </dsp:txXfrm>
    </dsp:sp>
    <dsp:sp modelId="{0C842F07-74DD-430A-B303-471BCF14E60F}">
      <dsp:nvSpPr>
        <dsp:cNvPr id="0" name=""/>
        <dsp:cNvSpPr/>
      </dsp:nvSpPr>
      <dsp:spPr>
        <a:xfrm>
          <a:off x="0" y="1277334"/>
          <a:ext cx="6263640"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Management risk</a:t>
          </a:r>
        </a:p>
        <a:p>
          <a:pPr marL="228600" lvl="1" indent="-228600" algn="l" defTabSz="933450">
            <a:lnSpc>
              <a:spcPct val="90000"/>
            </a:lnSpc>
            <a:spcBef>
              <a:spcPct val="0"/>
            </a:spcBef>
            <a:spcAft>
              <a:spcPct val="20000"/>
            </a:spcAft>
            <a:buChar char="•"/>
          </a:pPr>
          <a:r>
            <a:rPr lang="en-US" sz="2100" kern="1200"/>
            <a:t>Stage of business</a:t>
          </a:r>
        </a:p>
        <a:p>
          <a:pPr marL="228600" lvl="1" indent="-228600" algn="l" defTabSz="933450">
            <a:lnSpc>
              <a:spcPct val="90000"/>
            </a:lnSpc>
            <a:spcBef>
              <a:spcPct val="0"/>
            </a:spcBef>
            <a:spcAft>
              <a:spcPct val="20000"/>
            </a:spcAft>
            <a:buChar char="•"/>
          </a:pPr>
          <a:r>
            <a:rPr lang="en-IN" sz="2100" kern="1200"/>
            <a:t>Political risk</a:t>
          </a:r>
          <a:endParaRPr lang="en-US" sz="2100" kern="1200"/>
        </a:p>
        <a:p>
          <a:pPr marL="228600" lvl="1" indent="-228600" algn="l" defTabSz="933450">
            <a:lnSpc>
              <a:spcPct val="90000"/>
            </a:lnSpc>
            <a:spcBef>
              <a:spcPct val="0"/>
            </a:spcBef>
            <a:spcAft>
              <a:spcPct val="20000"/>
            </a:spcAft>
            <a:buChar char="•"/>
          </a:pPr>
          <a:r>
            <a:rPr lang="en-IN" sz="2100" kern="1200"/>
            <a:t>Manufacturing risk</a:t>
          </a:r>
          <a:endParaRPr lang="en-US" sz="2100" kern="1200"/>
        </a:p>
        <a:p>
          <a:pPr marL="228600" lvl="1" indent="-228600" algn="l" defTabSz="933450">
            <a:lnSpc>
              <a:spcPct val="90000"/>
            </a:lnSpc>
            <a:spcBef>
              <a:spcPct val="0"/>
            </a:spcBef>
            <a:spcAft>
              <a:spcPct val="20000"/>
            </a:spcAft>
            <a:buChar char="•"/>
          </a:pPr>
          <a:r>
            <a:rPr lang="en-IN" sz="2100" kern="1200"/>
            <a:t>Sales risk</a:t>
          </a:r>
          <a:endParaRPr lang="en-US" sz="2100" kern="1200"/>
        </a:p>
        <a:p>
          <a:pPr marL="228600" lvl="1" indent="-228600" algn="l" defTabSz="933450">
            <a:lnSpc>
              <a:spcPct val="90000"/>
            </a:lnSpc>
            <a:spcBef>
              <a:spcPct val="0"/>
            </a:spcBef>
            <a:spcAft>
              <a:spcPct val="20000"/>
            </a:spcAft>
            <a:buChar char="•"/>
          </a:pPr>
          <a:r>
            <a:rPr lang="en-IN" sz="2100" kern="1200"/>
            <a:t>Capital raising risk</a:t>
          </a:r>
          <a:endParaRPr lang="en-US" sz="2100" kern="1200"/>
        </a:p>
        <a:p>
          <a:pPr marL="228600" lvl="1" indent="-228600" algn="l" defTabSz="933450">
            <a:lnSpc>
              <a:spcPct val="90000"/>
            </a:lnSpc>
            <a:spcBef>
              <a:spcPct val="0"/>
            </a:spcBef>
            <a:spcAft>
              <a:spcPct val="20000"/>
            </a:spcAft>
            <a:buChar char="•"/>
          </a:pPr>
          <a:r>
            <a:rPr lang="en-IN" sz="2100" kern="1200"/>
            <a:t>Competition risk</a:t>
          </a:r>
          <a:endParaRPr lang="en-US" sz="2100" kern="1200"/>
        </a:p>
        <a:p>
          <a:pPr marL="228600" lvl="1" indent="-228600" algn="l" defTabSz="933450">
            <a:lnSpc>
              <a:spcPct val="90000"/>
            </a:lnSpc>
            <a:spcBef>
              <a:spcPct val="0"/>
            </a:spcBef>
            <a:spcAft>
              <a:spcPct val="20000"/>
            </a:spcAft>
            <a:buChar char="•"/>
          </a:pPr>
          <a:r>
            <a:rPr lang="en-IN" sz="2100" kern="1200"/>
            <a:t>Technology risk</a:t>
          </a:r>
          <a:endParaRPr lang="en-US" sz="2100" kern="1200"/>
        </a:p>
        <a:p>
          <a:pPr marL="228600" lvl="1" indent="-228600" algn="l" defTabSz="933450">
            <a:lnSpc>
              <a:spcPct val="90000"/>
            </a:lnSpc>
            <a:spcBef>
              <a:spcPct val="0"/>
            </a:spcBef>
            <a:spcAft>
              <a:spcPct val="20000"/>
            </a:spcAft>
            <a:buChar char="•"/>
          </a:pPr>
          <a:r>
            <a:rPr lang="en-IN" sz="2100" kern="1200"/>
            <a:t>Litigation risk</a:t>
          </a:r>
          <a:endParaRPr lang="en-US" sz="2100" kern="1200"/>
        </a:p>
        <a:p>
          <a:pPr marL="228600" lvl="1" indent="-228600" algn="l" defTabSz="933450">
            <a:lnSpc>
              <a:spcPct val="90000"/>
            </a:lnSpc>
            <a:spcBef>
              <a:spcPct val="0"/>
            </a:spcBef>
            <a:spcAft>
              <a:spcPct val="20000"/>
            </a:spcAft>
            <a:buChar char="•"/>
          </a:pPr>
          <a:r>
            <a:rPr lang="en-IN" sz="2100" kern="1200"/>
            <a:t>International risk</a:t>
          </a:r>
          <a:endParaRPr lang="en-US" sz="2100" kern="1200"/>
        </a:p>
        <a:p>
          <a:pPr marL="228600" lvl="1" indent="-228600" algn="l" defTabSz="933450">
            <a:lnSpc>
              <a:spcPct val="90000"/>
            </a:lnSpc>
            <a:spcBef>
              <a:spcPct val="0"/>
            </a:spcBef>
            <a:spcAft>
              <a:spcPct val="20000"/>
            </a:spcAft>
            <a:buChar char="•"/>
          </a:pPr>
          <a:r>
            <a:rPr lang="en-IN" sz="2100" kern="1200"/>
            <a:t>Reputation risk</a:t>
          </a:r>
          <a:endParaRPr lang="en-US" sz="2100" kern="1200"/>
        </a:p>
      </dsp:txBody>
      <dsp:txXfrm>
        <a:off x="0" y="1277334"/>
        <a:ext cx="6263640" cy="4024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6E54A-D329-4D76-A7DA-B3BE235F3E73}">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US" sz="1900" kern="1200"/>
            <a:t>Prescribed as one of the methods for star up valuation but this is not much relevant for start ups</a:t>
          </a:r>
        </a:p>
      </dsp:txBody>
      <dsp:txXfrm>
        <a:off x="32418" y="32418"/>
        <a:ext cx="8094307" cy="1041985"/>
      </dsp:txXfrm>
    </dsp:sp>
    <dsp:sp modelId="{67CE1F3F-18BE-4824-B5A4-925EC2A0502A}">
      <dsp:nvSpPr>
        <dsp:cNvPr id="0" name=""/>
        <dsp:cNvSpPr/>
      </dsp:nvSpPr>
      <dsp:spPr>
        <a:xfrm>
          <a:off x="819587" y="1291291"/>
          <a:ext cx="9288654" cy="11068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IN" sz="1900" kern="1200"/>
            <a:t>Books value is basically net worth of the company</a:t>
          </a:r>
          <a:endParaRPr lang="en-US" sz="1900" kern="1200"/>
        </a:p>
      </dsp:txBody>
      <dsp:txXfrm>
        <a:off x="852005" y="1323709"/>
        <a:ext cx="7684797" cy="1041985"/>
      </dsp:txXfrm>
    </dsp:sp>
    <dsp:sp modelId="{3E33994C-D27D-4F9D-86F8-D6CBB3421F8B}">
      <dsp:nvSpPr>
        <dsp:cNvPr id="0" name=""/>
        <dsp:cNvSpPr/>
      </dsp:nvSpPr>
      <dsp:spPr>
        <a:xfrm>
          <a:off x="1639174" y="2582583"/>
          <a:ext cx="9288654" cy="11068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en-IN" sz="1900" kern="1200"/>
            <a:t>It mostly focuses on tangible assets which are there on books while start ups ideally raise fund on intangible assets like goodwill to be created, or business to be generated from the idea, etc.</a:t>
          </a:r>
          <a:endParaRPr lang="en-US" sz="1900" kern="1200"/>
        </a:p>
      </dsp:txBody>
      <dsp:txXfrm>
        <a:off x="1671592" y="2615001"/>
        <a:ext cx="7684797" cy="1041985"/>
      </dsp:txXfrm>
    </dsp:sp>
    <dsp:sp modelId="{C4EAF818-F3C0-4B32-A305-63859E7F58A1}">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100000"/>
            </a:lnSpc>
            <a:spcBef>
              <a:spcPct val="0"/>
            </a:spcBef>
            <a:spcAft>
              <a:spcPct val="35000"/>
            </a:spcAft>
            <a:buNone/>
          </a:pPr>
          <a:endParaRPr lang="en-US" sz="3000" kern="1200"/>
        </a:p>
      </dsp:txBody>
      <dsp:txXfrm>
        <a:off x="8731092" y="839339"/>
        <a:ext cx="395689" cy="541373"/>
      </dsp:txXfrm>
    </dsp:sp>
    <dsp:sp modelId="{95BB7D01-F67C-4581-8320-D86CF25CAFAA}">
      <dsp:nvSpPr>
        <dsp:cNvPr id="0" name=""/>
        <dsp:cNvSpPr/>
      </dsp:nvSpPr>
      <dsp:spPr>
        <a:xfrm>
          <a:off x="9388807" y="2123252"/>
          <a:ext cx="719433" cy="7194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100000"/>
            </a:lnSpc>
            <a:spcBef>
              <a:spcPct val="0"/>
            </a:spcBef>
            <a:spcAft>
              <a:spcPct val="35000"/>
            </a:spcAft>
            <a:buNone/>
          </a:pPr>
          <a:endParaRPr lang="en-US" sz="3000" kern="1200"/>
        </a:p>
      </dsp:txBody>
      <dsp:txXfrm>
        <a:off x="9550679" y="2123252"/>
        <a:ext cx="395689" cy="541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4D08-5998-4D12-ADA0-6F2DEAF59867}">
      <dsp:nvSpPr>
        <dsp:cNvPr id="0" name=""/>
        <dsp:cNvSpPr/>
      </dsp:nvSpPr>
      <dsp:spPr>
        <a:xfrm>
          <a:off x="0" y="19984"/>
          <a:ext cx="6245265" cy="1346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Prescribed as one of the methods for star up valuation but this is not much relevant for start ups</a:t>
          </a:r>
        </a:p>
      </dsp:txBody>
      <dsp:txXfrm>
        <a:off x="65721" y="85705"/>
        <a:ext cx="6113823" cy="1214862"/>
      </dsp:txXfrm>
    </dsp:sp>
    <dsp:sp modelId="{D2B98CEE-C273-4F44-ADC9-DD793FD7EF64}">
      <dsp:nvSpPr>
        <dsp:cNvPr id="0" name=""/>
        <dsp:cNvSpPr/>
      </dsp:nvSpPr>
      <dsp:spPr>
        <a:xfrm>
          <a:off x="0" y="1421009"/>
          <a:ext cx="6245265" cy="134630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As the name suggests this is the value which one is expected to receive shall the company get liquidated</a:t>
          </a:r>
          <a:endParaRPr lang="en-US" sz="1900" kern="1200"/>
        </a:p>
      </dsp:txBody>
      <dsp:txXfrm>
        <a:off x="65721" y="1486730"/>
        <a:ext cx="6113823" cy="1214862"/>
      </dsp:txXfrm>
    </dsp:sp>
    <dsp:sp modelId="{0B0927EF-6018-4B2F-92D2-91898CB241FE}">
      <dsp:nvSpPr>
        <dsp:cNvPr id="0" name=""/>
        <dsp:cNvSpPr/>
      </dsp:nvSpPr>
      <dsp:spPr>
        <a:xfrm>
          <a:off x="0" y="2822033"/>
          <a:ext cx="6245265" cy="134630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It is more of a risk management valuation technique to evaluate what is the minimum/liquidated amount one can expect to receive shall the company stops being a going concern</a:t>
          </a:r>
          <a:endParaRPr lang="en-US" sz="1900" kern="1200"/>
        </a:p>
      </dsp:txBody>
      <dsp:txXfrm>
        <a:off x="65721" y="2887754"/>
        <a:ext cx="6113823" cy="1214862"/>
      </dsp:txXfrm>
    </dsp:sp>
    <dsp:sp modelId="{6120C2ED-F233-4178-B17C-2EF7A9F4C3FE}">
      <dsp:nvSpPr>
        <dsp:cNvPr id="0" name=""/>
        <dsp:cNvSpPr/>
      </dsp:nvSpPr>
      <dsp:spPr>
        <a:xfrm>
          <a:off x="0" y="4223057"/>
          <a:ext cx="6245265" cy="1346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Method is more relevant for auctionable or properties under bankruptcy</a:t>
          </a:r>
          <a:endParaRPr lang="en-US" sz="1900" kern="1200"/>
        </a:p>
      </dsp:txBody>
      <dsp:txXfrm>
        <a:off x="65721" y="4288778"/>
        <a:ext cx="6113823" cy="1214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3A94-7C6B-4F91-9CC7-4099A4B267C3}">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This method is based on projections of cash to be generated over the long run</a:t>
          </a:r>
        </a:p>
      </dsp:txBody>
      <dsp:txXfrm>
        <a:off x="307345" y="1546"/>
        <a:ext cx="3222855" cy="1933713"/>
      </dsp:txXfrm>
    </dsp:sp>
    <dsp:sp modelId="{91C59CC3-B6A6-4FA3-A39F-97F8D4C9E6DE}">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For example we are projecting cash generation for next 10 years and at an assumed growth of x%</a:t>
          </a:r>
        </a:p>
      </dsp:txBody>
      <dsp:txXfrm>
        <a:off x="3852486" y="1546"/>
        <a:ext cx="3222855" cy="1933713"/>
      </dsp:txXfrm>
    </dsp:sp>
    <dsp:sp modelId="{CB43F77C-BE48-4C97-8DCB-829CE088E33A}">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This growth and number is then discounted at Net Present Value using a discounting rate</a:t>
          </a:r>
        </a:p>
      </dsp:txBody>
      <dsp:txXfrm>
        <a:off x="7397627" y="1546"/>
        <a:ext cx="3222855" cy="1933713"/>
      </dsp:txXfrm>
    </dsp:sp>
    <dsp:sp modelId="{ECF09568-66CF-4FBB-9D9E-E301F24BE63A}">
      <dsp:nvSpPr>
        <dsp:cNvPr id="0" name=""/>
        <dsp:cNvSpPr/>
      </dsp:nvSpPr>
      <dsp:spPr>
        <a:xfrm>
          <a:off x="30734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Discounting rate is generally considering risk adjustment/industry dynamics/inflation/ROI available from other investment options, etc.</a:t>
          </a:r>
        </a:p>
      </dsp:txBody>
      <dsp:txXfrm>
        <a:off x="307345" y="2257545"/>
        <a:ext cx="3222855" cy="1933713"/>
      </dsp:txXfrm>
    </dsp:sp>
    <dsp:sp modelId="{BCEF122F-A913-463F-BB1A-7F7F0068A2EB}">
      <dsp:nvSpPr>
        <dsp:cNvPr id="0" name=""/>
        <dsp:cNvSpPr/>
      </dsp:nvSpPr>
      <dsp:spPr>
        <a:xfrm>
          <a:off x="3852486"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value derived can then be used for base negotiation for the valuation</a:t>
          </a:r>
        </a:p>
      </dsp:txBody>
      <dsp:txXfrm>
        <a:off x="3852486" y="2257545"/>
        <a:ext cx="3222855" cy="1933713"/>
      </dsp:txXfrm>
    </dsp:sp>
    <dsp:sp modelId="{35D72EB8-CEFD-41FE-8D8E-70F8234B6AD3}">
      <dsp:nvSpPr>
        <dsp:cNvPr id="0" name=""/>
        <dsp:cNvSpPr/>
      </dsp:nvSpPr>
      <dsp:spPr>
        <a:xfrm>
          <a:off x="7397627" y="2257545"/>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Although usable for start ups not an idealistic approach taken by them</a:t>
          </a:r>
        </a:p>
      </dsp:txBody>
      <dsp:txXfrm>
        <a:off x="7397627" y="2257545"/>
        <a:ext cx="3222855" cy="1933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1100-5DBD-4F23-AA5A-85B6A5AE0D5E}">
      <dsp:nvSpPr>
        <dsp:cNvPr id="0" name=""/>
        <dsp:cNvSpPr/>
      </dsp:nvSpPr>
      <dsp:spPr>
        <a:xfrm>
          <a:off x="0" y="5843"/>
          <a:ext cx="6245265" cy="13425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This is based on perception of venture capitalists/investors</a:t>
          </a:r>
        </a:p>
      </dsp:txBody>
      <dsp:txXfrm>
        <a:off x="65539" y="71382"/>
        <a:ext cx="6114187" cy="1211496"/>
      </dsp:txXfrm>
    </dsp:sp>
    <dsp:sp modelId="{6B77DA2F-2FAD-4163-B0D6-63E597BA0A52}">
      <dsp:nvSpPr>
        <dsp:cNvPr id="0" name=""/>
        <dsp:cNvSpPr/>
      </dsp:nvSpPr>
      <dsp:spPr>
        <a:xfrm>
          <a:off x="0" y="1417538"/>
          <a:ext cx="6245265" cy="134257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Basically, when a VC invests, they assumes an X ROI say 25%</a:t>
          </a:r>
        </a:p>
      </dsp:txBody>
      <dsp:txXfrm>
        <a:off x="65539" y="1483077"/>
        <a:ext cx="6114187" cy="1211496"/>
      </dsp:txXfrm>
    </dsp:sp>
    <dsp:sp modelId="{BE09FD88-AC48-458C-B7FF-8D46CF70BD3C}">
      <dsp:nvSpPr>
        <dsp:cNvPr id="0" name=""/>
        <dsp:cNvSpPr/>
      </dsp:nvSpPr>
      <dsp:spPr>
        <a:xfrm>
          <a:off x="0" y="2829233"/>
          <a:ext cx="6245265" cy="134257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Also investors thinks that certain business can achieve say 10mn after 8 years</a:t>
          </a:r>
          <a:endParaRPr lang="en-US" sz="2400" kern="1200"/>
        </a:p>
      </dsp:txBody>
      <dsp:txXfrm>
        <a:off x="65539" y="2894772"/>
        <a:ext cx="6114187" cy="1211496"/>
      </dsp:txXfrm>
    </dsp:sp>
    <dsp:sp modelId="{AE06D6B1-B9B0-4548-A4F6-C3B1330A6814}">
      <dsp:nvSpPr>
        <dsp:cNvPr id="0" name=""/>
        <dsp:cNvSpPr/>
      </dsp:nvSpPr>
      <dsp:spPr>
        <a:xfrm>
          <a:off x="0" y="4240928"/>
          <a:ext cx="6245265" cy="13425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Based on above two factors and expected ROI and offcourse considering other market conditions a value of the company is arrived</a:t>
          </a:r>
          <a:endParaRPr lang="en-US" sz="2400" kern="1200"/>
        </a:p>
      </dsp:txBody>
      <dsp:txXfrm>
        <a:off x="65539" y="4306467"/>
        <a:ext cx="6114187" cy="1211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4F20F-05CF-4239-A06C-11D992328DF4}">
      <dsp:nvSpPr>
        <dsp:cNvPr id="0" name=""/>
        <dsp:cNvSpPr/>
      </dsp:nvSpPr>
      <dsp:spPr>
        <a:xfrm>
          <a:off x="0" y="98273"/>
          <a:ext cx="6245265" cy="2667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The earliest stage of funding a new company comes so early in the process that it is not generally included among the rounds of funding at all. Known as "pre-seed" funding, this stage typically refers to the period in which a company's founders are first getting their operations off the ground. The most common "pre-seed" funders are the founders themselves, as well as close friends, supporters and family.</a:t>
          </a:r>
          <a:endParaRPr lang="en-US" sz="2000" kern="1200"/>
        </a:p>
      </dsp:txBody>
      <dsp:txXfrm>
        <a:off x="130221" y="228494"/>
        <a:ext cx="5984823" cy="2407158"/>
      </dsp:txXfrm>
    </dsp:sp>
    <dsp:sp modelId="{284CE531-4403-491A-B9D3-66E2901937AC}">
      <dsp:nvSpPr>
        <dsp:cNvPr id="0" name=""/>
        <dsp:cNvSpPr/>
      </dsp:nvSpPr>
      <dsp:spPr>
        <a:xfrm>
          <a:off x="0" y="2823473"/>
          <a:ext cx="6245265" cy="2667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Depending upon the nature of the company and the initial costs set up with developing the business idea, this funding stage can happen very quickly or may take a long time. It's also likely that investors at this stage are not making an investment in exchange for equity in the company. In most cases, the investors in a pre-seed funding situation are the company founders themselves.</a:t>
          </a:r>
          <a:endParaRPr lang="en-US" sz="2000" kern="1200"/>
        </a:p>
      </dsp:txBody>
      <dsp:txXfrm>
        <a:off x="130221" y="2953694"/>
        <a:ext cx="5984823" cy="24071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8E594-A8C7-4882-99BF-0463980C3BFF}">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79790D73-471F-44B0-8312-F5221CEB0E43}">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b="0" i="0" kern="1200"/>
            <a:t>Pre-money valuation is the value of a company before it goes public or receives other investments such as external funding or financing.</a:t>
          </a:r>
          <a:endParaRPr lang="en-US" sz="1800" kern="1200"/>
        </a:p>
      </dsp:txBody>
      <dsp:txXfrm>
        <a:off x="8061" y="5979"/>
        <a:ext cx="3034531" cy="1820718"/>
      </dsp:txXfrm>
    </dsp:sp>
    <dsp:sp modelId="{133E5680-E024-4CDF-869B-F2590AE3E3AC}">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6E3936A6-B40F-46B7-8A4E-9D94663C36F0}">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b="0" i="0" kern="1200"/>
            <a:t>Potential investors can use the pre-money value of a company to determine how much it's worth before they invest their money.</a:t>
          </a:r>
          <a:endParaRPr lang="en-US" sz="1800" kern="1200"/>
        </a:p>
      </dsp:txBody>
      <dsp:txXfrm>
        <a:off x="3740534" y="5979"/>
        <a:ext cx="3034531" cy="1820718"/>
      </dsp:txXfrm>
    </dsp:sp>
    <dsp:sp modelId="{AD68CDF2-4DB3-4767-AD20-F967B06D9B15}">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E9C34407-7843-4D7B-B1F4-C93AF85AD3DB}">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b="0" i="0" kern="1200"/>
            <a:t>Pre-money valuations are different from post-money valuations, which determine a company's worth after it receives funding or financing.</a:t>
          </a:r>
          <a:endParaRPr lang="en-US" sz="1800" kern="1200"/>
        </a:p>
      </dsp:txBody>
      <dsp:txXfrm>
        <a:off x="7473007" y="5979"/>
        <a:ext cx="3034531" cy="1820718"/>
      </dsp:txXfrm>
    </dsp:sp>
    <dsp:sp modelId="{FC126F68-A481-41DC-9843-DC5ECC236826}">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CDC15A76-975E-4CA6-8B73-0E833FE43406}">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b="0" i="0" kern="1200"/>
            <a:t>Pre-Money Valuation = Post-Money Valuation - Investment Amount</a:t>
          </a:r>
          <a:endParaRPr lang="en-US" sz="1800" kern="1200"/>
        </a:p>
      </dsp:txBody>
      <dsp:txXfrm>
        <a:off x="8061" y="2524640"/>
        <a:ext cx="3034531" cy="1820718"/>
      </dsp:txXfrm>
    </dsp:sp>
    <dsp:sp modelId="{C9500D3E-D87B-4E67-A0C3-5C4E4CEDEAA3}">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b="0" i="0" kern="1200"/>
            <a:t>So a company whose post-money valuation is $20 million after receiving a $3 million investment has a pre-money valuation of $17 million.</a:t>
          </a:r>
          <a:endParaRPr lang="en-US" sz="1800" kern="1200"/>
        </a:p>
      </dsp:txBody>
      <dsp:txXfrm>
        <a:off x="3740534" y="2524640"/>
        <a:ext cx="3034531" cy="1820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5B4D3-F254-40E9-BE47-D409A32B5CC0}">
      <dsp:nvSpPr>
        <dsp:cNvPr id="0" name=""/>
        <dsp:cNvSpPr/>
      </dsp:nvSpPr>
      <dsp:spPr>
        <a:xfrm>
          <a:off x="0" y="0"/>
          <a:ext cx="946556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2148059-6FFB-4B72-9DC1-FBC47D537DCC}">
      <dsp:nvSpPr>
        <dsp:cNvPr id="0" name=""/>
        <dsp:cNvSpPr/>
      </dsp:nvSpPr>
      <dsp:spPr>
        <a:xfrm>
          <a:off x="0" y="0"/>
          <a:ext cx="9465564" cy="85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Convertible preferred stock is a type of preferred share that pays a dividend and can be converted into common stock at a fixed conversion ratio after a specified time.</a:t>
          </a:r>
          <a:endParaRPr lang="en-US" sz="1700" kern="1200"/>
        </a:p>
      </dsp:txBody>
      <dsp:txXfrm>
        <a:off x="0" y="0"/>
        <a:ext cx="9465564" cy="850242"/>
      </dsp:txXfrm>
    </dsp:sp>
    <dsp:sp modelId="{66D79B85-D642-43D6-9038-C755E4F91F84}">
      <dsp:nvSpPr>
        <dsp:cNvPr id="0" name=""/>
        <dsp:cNvSpPr/>
      </dsp:nvSpPr>
      <dsp:spPr>
        <a:xfrm>
          <a:off x="0" y="850242"/>
          <a:ext cx="946556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2963F3B-0CC9-418C-8808-35B6EFA1AECB}">
      <dsp:nvSpPr>
        <dsp:cNvPr id="0" name=""/>
        <dsp:cNvSpPr/>
      </dsp:nvSpPr>
      <dsp:spPr>
        <a:xfrm>
          <a:off x="0" y="850242"/>
          <a:ext cx="9465564" cy="85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Convertible preferred stock is a type of hybrid security that has features of both debt and equity, arising from the dividend payment and conversion option, respectively.</a:t>
          </a:r>
          <a:endParaRPr lang="en-US" sz="1700" kern="1200"/>
        </a:p>
      </dsp:txBody>
      <dsp:txXfrm>
        <a:off x="0" y="850242"/>
        <a:ext cx="9465564" cy="850242"/>
      </dsp:txXfrm>
    </dsp:sp>
    <dsp:sp modelId="{D67B2BDC-BC41-4C3F-A45D-C472FB40B04E}">
      <dsp:nvSpPr>
        <dsp:cNvPr id="0" name=""/>
        <dsp:cNvSpPr/>
      </dsp:nvSpPr>
      <dsp:spPr>
        <a:xfrm>
          <a:off x="0" y="1700484"/>
          <a:ext cx="946556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8091C62-0E66-4E56-B72F-6F0122CD0083}">
      <dsp:nvSpPr>
        <dsp:cNvPr id="0" name=""/>
        <dsp:cNvSpPr/>
      </dsp:nvSpPr>
      <dsp:spPr>
        <a:xfrm>
          <a:off x="0" y="1700484"/>
          <a:ext cx="9465564" cy="85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Once the common share trades above the conversion price, it may be worthwhile for the preferred shareholders to convert their preferred stock to common shares.</a:t>
          </a:r>
          <a:endParaRPr lang="en-US" sz="1700" kern="1200"/>
        </a:p>
      </dsp:txBody>
      <dsp:txXfrm>
        <a:off x="0" y="1700484"/>
        <a:ext cx="9465564" cy="850242"/>
      </dsp:txXfrm>
    </dsp:sp>
    <dsp:sp modelId="{DF7076D0-7DB8-4E55-8D68-E4366A19CF15}">
      <dsp:nvSpPr>
        <dsp:cNvPr id="0" name=""/>
        <dsp:cNvSpPr/>
      </dsp:nvSpPr>
      <dsp:spPr>
        <a:xfrm>
          <a:off x="0" y="2550726"/>
          <a:ext cx="946556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6DC21D-E26C-4EBB-982F-5E199E4FB5B9}">
      <dsp:nvSpPr>
        <dsp:cNvPr id="0" name=""/>
        <dsp:cNvSpPr/>
      </dsp:nvSpPr>
      <dsp:spPr>
        <a:xfrm>
          <a:off x="0" y="2550726"/>
          <a:ext cx="9465564" cy="85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After preferred shareholders convert their shares, they give up their rights as a preferred shareholder (no fixed dividend or higher claim on assets) and become a common shareholder (ability to vote and participate in share price appreciation).</a:t>
          </a:r>
          <a:endParaRPr lang="en-US" sz="1700" kern="1200"/>
        </a:p>
      </dsp:txBody>
      <dsp:txXfrm>
        <a:off x="0" y="2550726"/>
        <a:ext cx="9465564" cy="8502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7A15-4540-1E66-DDD1-4317BA51A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27FF6FC-8016-D469-0BF3-3098E366B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2DEF97-83CE-AE9D-7C9F-618AED5D0610}"/>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5" name="Footer Placeholder 4">
            <a:extLst>
              <a:ext uri="{FF2B5EF4-FFF2-40B4-BE49-F238E27FC236}">
                <a16:creationId xmlns:a16="http://schemas.microsoft.com/office/drawing/2014/main" id="{CC61FD2B-C283-A327-7C61-BC20CC78AB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FF1331-0898-28D9-B439-3EFF5C21133C}"/>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413380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D059-1857-2D88-45CE-05009A82152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10263E-5001-473E-09A0-5D0E6F179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0F1E5B-99CB-EEA2-BA2B-7AB796ACEC8D}"/>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5" name="Footer Placeholder 4">
            <a:extLst>
              <a:ext uri="{FF2B5EF4-FFF2-40B4-BE49-F238E27FC236}">
                <a16:creationId xmlns:a16="http://schemas.microsoft.com/office/drawing/2014/main" id="{9E228CEE-F7E6-8B12-7FE8-376234548C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5D21AB-4CC4-21D2-79E2-6C6C0DD16FF6}"/>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5185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10AACB-BFFF-E064-7CB5-040E334B8F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15E0917-57E7-3F80-F633-8FFF3E02F1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B5AB84-E498-BC4B-8DDE-DED2E5D8AB5B}"/>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5" name="Footer Placeholder 4">
            <a:extLst>
              <a:ext uri="{FF2B5EF4-FFF2-40B4-BE49-F238E27FC236}">
                <a16:creationId xmlns:a16="http://schemas.microsoft.com/office/drawing/2014/main" id="{04FD8DB2-D077-EE6C-14E1-A2AA854C45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4ECE94-FFD0-EE1F-6807-CFB9F6857215}"/>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06114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391F-F9DD-594F-D65A-E909E73439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21118CF-AD9D-9CE3-CD28-6305EBD6C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9E03BE-DFC3-BF21-BBB0-561BC2257D8E}"/>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5" name="Footer Placeholder 4">
            <a:extLst>
              <a:ext uri="{FF2B5EF4-FFF2-40B4-BE49-F238E27FC236}">
                <a16:creationId xmlns:a16="http://schemas.microsoft.com/office/drawing/2014/main" id="{EB36F8AA-44F8-C2A5-0551-0C19A511B6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626010-9273-D872-9E2E-E8F04553AFB7}"/>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42873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15BA-521E-578D-23FC-A72A232D2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7AAAA10-67D9-E83E-B9D8-8F7E92EC2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8AD41C-F22E-05D8-5F5D-914E0C38A6D8}"/>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5" name="Footer Placeholder 4">
            <a:extLst>
              <a:ext uri="{FF2B5EF4-FFF2-40B4-BE49-F238E27FC236}">
                <a16:creationId xmlns:a16="http://schemas.microsoft.com/office/drawing/2014/main" id="{409CD8CD-60B0-FE9D-8382-4955301B6B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245626-BE1C-6367-38CA-C9FE41160163}"/>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9171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D837-D1D4-83C8-2FA5-296998E3FB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78376C-6288-35FC-8BC3-65FD479BDC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136064-35F8-224F-E0F1-A61F3AE3C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2C9B15E-D12D-6E34-B8E7-2230405DBA19}"/>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6" name="Footer Placeholder 5">
            <a:extLst>
              <a:ext uri="{FF2B5EF4-FFF2-40B4-BE49-F238E27FC236}">
                <a16:creationId xmlns:a16="http://schemas.microsoft.com/office/drawing/2014/main" id="{FD7615C0-659D-4961-668A-C977C0E101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71EEAC-7D93-6E4E-6706-20B9DB51BFEA}"/>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92434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EC43-D1AD-D0B4-7D66-9BF0C04E84D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82B7138-DD73-4686-9EAC-C8CABDD9E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F1F6D-970F-0FFD-219C-A5C22B9756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2EB546E-889F-C599-C3B9-20C4F76C0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8D220-6F4A-598A-F37F-CECAC77AE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2E59E3A-1AB2-DF5A-A9E1-23A51D6395BB}"/>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8" name="Footer Placeholder 7">
            <a:extLst>
              <a:ext uri="{FF2B5EF4-FFF2-40B4-BE49-F238E27FC236}">
                <a16:creationId xmlns:a16="http://schemas.microsoft.com/office/drawing/2014/main" id="{48280CB3-F590-9C0E-1B71-4A8DDF992E8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31E7F4A-00E2-2D21-2C9F-A96083E01E00}"/>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382491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A644-B5BE-9D74-7523-0EE7B757896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711EBC6-F43B-F157-A8CA-BDFF98139FCE}"/>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4" name="Footer Placeholder 3">
            <a:extLst>
              <a:ext uri="{FF2B5EF4-FFF2-40B4-BE49-F238E27FC236}">
                <a16:creationId xmlns:a16="http://schemas.microsoft.com/office/drawing/2014/main" id="{8A3164CB-4531-6FD9-A92C-F162501A15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010246-C2EA-064C-A7A6-680AE875BACB}"/>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92164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91123-5C4F-230D-BF45-74F3DFED8ABB}"/>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3" name="Footer Placeholder 2">
            <a:extLst>
              <a:ext uri="{FF2B5EF4-FFF2-40B4-BE49-F238E27FC236}">
                <a16:creationId xmlns:a16="http://schemas.microsoft.com/office/drawing/2014/main" id="{67FA48DF-138D-D7A6-F70D-26FF96F5C05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D38F56B-D1F7-432C-4AC1-8C08FB2FDC54}"/>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388542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ED3-A5E4-60F2-2DC0-D1325C0B6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BC9AB01-FAF7-6C2B-CFB9-FE314C7D2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09750A1-7708-1233-FDF7-559FF739A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807CF-EE43-FA1F-1642-D0A0CACCBE96}"/>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6" name="Footer Placeholder 5">
            <a:extLst>
              <a:ext uri="{FF2B5EF4-FFF2-40B4-BE49-F238E27FC236}">
                <a16:creationId xmlns:a16="http://schemas.microsoft.com/office/drawing/2014/main" id="{EC24939F-E9E2-1C16-A03D-709C38EBEB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73BFB4-515D-3E03-1C28-FA519C3BB422}"/>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403963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23BA-BCAC-D907-2242-6FC48DC4E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4E0398-7796-9EAF-DF37-010293700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1F855D8-1AD7-ECEB-00DB-D2B3718B2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DF01B-9B63-6716-D4B4-B464A1C4A6B7}"/>
              </a:ext>
            </a:extLst>
          </p:cNvPr>
          <p:cNvSpPr>
            <a:spLocks noGrp="1"/>
          </p:cNvSpPr>
          <p:nvPr>
            <p:ph type="dt" sz="half" idx="10"/>
          </p:nvPr>
        </p:nvSpPr>
        <p:spPr/>
        <p:txBody>
          <a:bodyPr/>
          <a:lstStyle/>
          <a:p>
            <a:fld id="{DC65EFB5-09AC-4C84-B30E-324AA288E2A3}" type="datetimeFigureOut">
              <a:rPr lang="en-IN" smtClean="0"/>
              <a:t>10-12-2022</a:t>
            </a:fld>
            <a:endParaRPr lang="en-IN"/>
          </a:p>
        </p:txBody>
      </p:sp>
      <p:sp>
        <p:nvSpPr>
          <p:cNvPr id="6" name="Footer Placeholder 5">
            <a:extLst>
              <a:ext uri="{FF2B5EF4-FFF2-40B4-BE49-F238E27FC236}">
                <a16:creationId xmlns:a16="http://schemas.microsoft.com/office/drawing/2014/main" id="{BAA0FD55-EBB2-788F-FEBC-3C5E1A6275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EF29F6-85E6-8B3A-3C6F-0B19DADA71B5}"/>
              </a:ext>
            </a:extLst>
          </p:cNvPr>
          <p:cNvSpPr>
            <a:spLocks noGrp="1"/>
          </p:cNvSpPr>
          <p:nvPr>
            <p:ph type="sldNum" sz="quarter" idx="12"/>
          </p:nvPr>
        </p:nvSpPr>
        <p:spPr/>
        <p:txBody>
          <a:bodyPr/>
          <a:lstStyle/>
          <a:p>
            <a:fld id="{0710B290-3479-4538-A431-825E6DA3312F}" type="slidenum">
              <a:rPr lang="en-IN" smtClean="0"/>
              <a:t>‹#›</a:t>
            </a:fld>
            <a:endParaRPr lang="en-IN"/>
          </a:p>
        </p:txBody>
      </p:sp>
    </p:spTree>
    <p:extLst>
      <p:ext uri="{BB962C8B-B14F-4D97-AF65-F5344CB8AC3E}">
        <p14:creationId xmlns:p14="http://schemas.microsoft.com/office/powerpoint/2010/main" val="118459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90648-6537-A385-77AD-DFE9B5C9F8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ECCE41-EC15-F9E6-3617-B3B0079E2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CF7436-E4F8-2793-805C-677F90827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5EFB5-09AC-4C84-B30E-324AA288E2A3}" type="datetimeFigureOut">
              <a:rPr lang="en-IN" smtClean="0"/>
              <a:t>10-12-2022</a:t>
            </a:fld>
            <a:endParaRPr lang="en-IN"/>
          </a:p>
        </p:txBody>
      </p:sp>
      <p:sp>
        <p:nvSpPr>
          <p:cNvPr id="5" name="Footer Placeholder 4">
            <a:extLst>
              <a:ext uri="{FF2B5EF4-FFF2-40B4-BE49-F238E27FC236}">
                <a16:creationId xmlns:a16="http://schemas.microsoft.com/office/drawing/2014/main" id="{E2949D96-860F-164F-45F2-444216193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0E15EE9-22CA-386E-B0D7-D0DC36C61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0B290-3479-4538-A431-825E6DA3312F}" type="slidenum">
              <a:rPr lang="en-IN" smtClean="0"/>
              <a:t>‹#›</a:t>
            </a:fld>
            <a:endParaRPr lang="en-IN"/>
          </a:p>
        </p:txBody>
      </p:sp>
    </p:spTree>
    <p:extLst>
      <p:ext uri="{BB962C8B-B14F-4D97-AF65-F5344CB8AC3E}">
        <p14:creationId xmlns:p14="http://schemas.microsoft.com/office/powerpoint/2010/main" val="76912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3.xml.rels><?xml version="1.0" encoding="UTF-8" standalone="yes"?>
<Relationships xmlns="http://schemas.openxmlformats.org/package/2006/relationships"><Relationship Id="rId3" Type="http://schemas.openxmlformats.org/officeDocument/2006/relationships/hyperlink" Target="https://www.investopedia.com/terms/a/angelinvestor.asp" TargetMode="External" /><Relationship Id="rId2" Type="http://schemas.openxmlformats.org/officeDocument/2006/relationships/hyperlink" Target="https://www.investopedia.com/terms/v/venturecapital.asp"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hyperlink" Target="https://www.investopedia.com/terms/u/unicorn.asp" TargetMode="External" /><Relationship Id="rId2" Type="http://schemas.openxmlformats.org/officeDocument/2006/relationships/hyperlink" Target="https://www.investopedia.com/terms/s/seriesa.asp"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hyperlink" Target="https://www.investopedia.com/terms/p/privateequity.asp" TargetMode="External" /><Relationship Id="rId2" Type="http://schemas.openxmlformats.org/officeDocument/2006/relationships/hyperlink" Target="https://www.investopedia.com/terms/h/hedgefund.asp"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 /><Relationship Id="rId7" Type="http://schemas.microsoft.com/office/2007/relationships/diagramDrawing" Target="../diagrams/drawing8.xml" /><Relationship Id="rId2" Type="http://schemas.openxmlformats.org/officeDocument/2006/relationships/image" Target="../media/image8.jpeg" /><Relationship Id="rId1" Type="http://schemas.openxmlformats.org/officeDocument/2006/relationships/slideLayout" Target="../slideLayouts/slideLayout2.xml" /><Relationship Id="rId6" Type="http://schemas.openxmlformats.org/officeDocument/2006/relationships/diagramColors" Target="../diagrams/colors8.xml" /><Relationship Id="rId5" Type="http://schemas.openxmlformats.org/officeDocument/2006/relationships/diagramQuickStyle" Target="../diagrams/quickStyle8.xml" /><Relationship Id="rId4" Type="http://schemas.openxmlformats.org/officeDocument/2006/relationships/diagramLayout" Target="../diagrams/layout8.xml" /></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 /><Relationship Id="rId7" Type="http://schemas.microsoft.com/office/2007/relationships/diagramDrawing" Target="../diagrams/drawing9.xml" /><Relationship Id="rId2" Type="http://schemas.openxmlformats.org/officeDocument/2006/relationships/image" Target="../media/image9.jpeg" /><Relationship Id="rId1" Type="http://schemas.openxmlformats.org/officeDocument/2006/relationships/slideLayout" Target="../slideLayouts/slideLayout2.xml" /><Relationship Id="rId6" Type="http://schemas.openxmlformats.org/officeDocument/2006/relationships/diagramColors" Target="../diagrams/colors9.xml" /><Relationship Id="rId5" Type="http://schemas.openxmlformats.org/officeDocument/2006/relationships/diagramQuickStyle" Target="../diagrams/quickStyle9.xml" /><Relationship Id="rId4" Type="http://schemas.openxmlformats.org/officeDocument/2006/relationships/diagramLayout" Target="../diagrams/layout9.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 /><Relationship Id="rId7" Type="http://schemas.microsoft.com/office/2007/relationships/diagramDrawing" Target="../diagrams/drawing10.xml" /><Relationship Id="rId2" Type="http://schemas.openxmlformats.org/officeDocument/2006/relationships/image" Target="../media/image10.jpeg" /><Relationship Id="rId1" Type="http://schemas.openxmlformats.org/officeDocument/2006/relationships/slideLayout" Target="../slideLayouts/slideLayout2.xml" /><Relationship Id="rId6" Type="http://schemas.openxmlformats.org/officeDocument/2006/relationships/diagramColors" Target="../diagrams/colors10.xml" /><Relationship Id="rId5" Type="http://schemas.openxmlformats.org/officeDocument/2006/relationships/diagramQuickStyle" Target="../diagrams/quickStyle10.xml" /><Relationship Id="rId4" Type="http://schemas.openxmlformats.org/officeDocument/2006/relationships/diagramLayout" Target="../diagrams/layout10.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2.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2.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2.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 /><Relationship Id="rId7" Type="http://schemas.microsoft.com/office/2007/relationships/diagramDrawing" Target="../diagrams/drawing14.xml" /><Relationship Id="rId2" Type="http://schemas.openxmlformats.org/officeDocument/2006/relationships/image" Target="../media/image11.jpeg" /><Relationship Id="rId1" Type="http://schemas.openxmlformats.org/officeDocument/2006/relationships/slideLayout" Target="../slideLayouts/slideLayout2.xml" /><Relationship Id="rId6" Type="http://schemas.openxmlformats.org/officeDocument/2006/relationships/diagramColors" Target="../diagrams/colors14.xml" /><Relationship Id="rId5" Type="http://schemas.openxmlformats.org/officeDocument/2006/relationships/diagramQuickStyle" Target="../diagrams/quickStyle14.xml" /><Relationship Id="rId4" Type="http://schemas.openxmlformats.org/officeDocument/2006/relationships/diagramLayout" Target="../diagrams/layout14.xml" /></Relationships>
</file>

<file path=ppt/slides/_rels/slide2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3.emf"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4.em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 /><Relationship Id="rId2" Type="http://schemas.openxmlformats.org/officeDocument/2006/relationships/diagramData" Target="../diagrams/data15.xml" /><Relationship Id="rId1" Type="http://schemas.openxmlformats.org/officeDocument/2006/relationships/slideLayout" Target="../slideLayouts/slideLayout2.xml" /><Relationship Id="rId6" Type="http://schemas.microsoft.com/office/2007/relationships/diagramDrawing" Target="../diagrams/drawing15.xml" /><Relationship Id="rId5" Type="http://schemas.openxmlformats.org/officeDocument/2006/relationships/diagramColors" Target="../diagrams/colors15.xml" /><Relationship Id="rId4" Type="http://schemas.openxmlformats.org/officeDocument/2006/relationships/diagramQuickStyle" Target="../diagrams/quickStyle1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 /><Relationship Id="rId2" Type="http://schemas.openxmlformats.org/officeDocument/2006/relationships/diagramData" Target="../diagrams/data16.xml" /><Relationship Id="rId1" Type="http://schemas.openxmlformats.org/officeDocument/2006/relationships/slideLayout" Target="../slideLayouts/slideLayout2.xml" /><Relationship Id="rId6" Type="http://schemas.microsoft.com/office/2007/relationships/diagramDrawing" Target="../diagrams/drawing16.xml" /><Relationship Id="rId5" Type="http://schemas.openxmlformats.org/officeDocument/2006/relationships/diagramColors" Target="../diagrams/colors16.xml" /><Relationship Id="rId4" Type="http://schemas.openxmlformats.org/officeDocument/2006/relationships/diagramQuickStyle" Target="../diagrams/quickStyle16.xml" /></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4.jpe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 /><Relationship Id="rId2" Type="http://schemas.openxmlformats.org/officeDocument/2006/relationships/diagramData" Target="../diagrams/data17.xml" /><Relationship Id="rId1" Type="http://schemas.openxmlformats.org/officeDocument/2006/relationships/slideLayout" Target="../slideLayouts/slideLayout2.xml" /><Relationship Id="rId6" Type="http://schemas.microsoft.com/office/2007/relationships/diagramDrawing" Target="../diagrams/drawing17.xml" /><Relationship Id="rId5" Type="http://schemas.openxmlformats.org/officeDocument/2006/relationships/diagramColors" Target="../diagrams/colors17.xml" /><Relationship Id="rId4" Type="http://schemas.openxmlformats.org/officeDocument/2006/relationships/diagramQuickStyle" Target="../diagrams/quickStyle17.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3942CE3-DDC0-1C87-66E3-C55F9252D5C9}"/>
              </a:ext>
            </a:extLst>
          </p:cNvPr>
          <p:cNvSpPr>
            <a:spLocks noGrp="1"/>
          </p:cNvSpPr>
          <p:nvPr>
            <p:ph type="ctrTitle"/>
          </p:nvPr>
        </p:nvSpPr>
        <p:spPr>
          <a:xfrm>
            <a:off x="660041" y="2767106"/>
            <a:ext cx="2880828" cy="3071906"/>
          </a:xfrm>
        </p:spPr>
        <p:txBody>
          <a:bodyPr anchor="t">
            <a:normAutofit/>
          </a:bodyPr>
          <a:lstStyle/>
          <a:p>
            <a:pPr algn="l"/>
            <a:r>
              <a:rPr lang="en-US" sz="4000" b="1" u="sng">
                <a:solidFill>
                  <a:srgbClr val="FFFFFF"/>
                </a:solidFill>
              </a:rPr>
              <a:t>VALUATION MODELS FOR STARTUPS &amp; CASE STUDY</a:t>
            </a:r>
            <a:endParaRPr lang="en-IN" sz="4000" b="1" u="sng">
              <a:solidFill>
                <a:srgbClr val="FFFFFF"/>
              </a:solidFill>
            </a:endParaRPr>
          </a:p>
        </p:txBody>
      </p:sp>
      <p:sp>
        <p:nvSpPr>
          <p:cNvPr id="3" name="Subtitle 2">
            <a:extLst>
              <a:ext uri="{FF2B5EF4-FFF2-40B4-BE49-F238E27FC236}">
                <a16:creationId xmlns:a16="http://schemas.microsoft.com/office/drawing/2014/main" id="{8E781B29-18F2-FD17-4717-20B9744451DB}"/>
              </a:ext>
            </a:extLst>
          </p:cNvPr>
          <p:cNvSpPr>
            <a:spLocks noGrp="1"/>
          </p:cNvSpPr>
          <p:nvPr>
            <p:ph type="subTitle" idx="1"/>
          </p:nvPr>
        </p:nvSpPr>
        <p:spPr>
          <a:xfrm>
            <a:off x="660042" y="806824"/>
            <a:ext cx="2919738" cy="1494117"/>
          </a:xfrm>
        </p:spPr>
        <p:txBody>
          <a:bodyPr anchor="b">
            <a:normAutofit/>
          </a:bodyPr>
          <a:lstStyle/>
          <a:p>
            <a:pPr algn="l"/>
            <a:r>
              <a:rPr lang="en-US" sz="2000">
                <a:solidFill>
                  <a:srgbClr val="FFFFFF"/>
                </a:solidFill>
              </a:rPr>
              <a:t>- CA JALAJ CHHAYA</a:t>
            </a:r>
            <a:endParaRPr lang="en-IN" sz="2000">
              <a:solidFill>
                <a:srgbClr val="FFFFFF"/>
              </a:solidFill>
            </a:endParaRPr>
          </a:p>
        </p:txBody>
      </p:sp>
      <p:pic>
        <p:nvPicPr>
          <p:cNvPr id="7" name="Graphic 6" descr="Euro">
            <a:extLst>
              <a:ext uri="{FF2B5EF4-FFF2-40B4-BE49-F238E27FC236}">
                <a16:creationId xmlns:a16="http://schemas.microsoft.com/office/drawing/2014/main" id="{ACE7EAB0-F357-E840-0304-FC43DD33A3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37831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1136397" y="502021"/>
            <a:ext cx="4959603" cy="1642969"/>
          </a:xfrm>
        </p:spPr>
        <p:txBody>
          <a:bodyPr anchor="b">
            <a:normAutofit/>
          </a:bodyPr>
          <a:lstStyle/>
          <a:p>
            <a:r>
              <a:rPr lang="en-US" sz="4000" b="1" u="sng" dirty="0"/>
              <a:t>THE FIRST CHICAGO METHOD</a:t>
            </a:r>
            <a:endParaRPr lang="en-IN" sz="4000" b="1" u="sng" dirty="0"/>
          </a:p>
        </p:txBody>
      </p:sp>
      <p:sp>
        <p:nvSpPr>
          <p:cNvPr id="3" name="Content Placeholder 2">
            <a:extLst>
              <a:ext uri="{FF2B5EF4-FFF2-40B4-BE49-F238E27FC236}">
                <a16:creationId xmlns:a16="http://schemas.microsoft.com/office/drawing/2014/main" id="{7EC4D354-5501-64F5-303E-2F96563DD2FC}"/>
              </a:ext>
            </a:extLst>
          </p:cNvPr>
          <p:cNvSpPr>
            <a:spLocks noGrp="1"/>
          </p:cNvSpPr>
          <p:nvPr>
            <p:ph idx="1"/>
          </p:nvPr>
        </p:nvSpPr>
        <p:spPr>
          <a:xfrm>
            <a:off x="1136397" y="2418408"/>
            <a:ext cx="4959603" cy="3522569"/>
          </a:xfrm>
        </p:spPr>
        <p:txBody>
          <a:bodyPr anchor="t">
            <a:normAutofit/>
          </a:bodyPr>
          <a:lstStyle/>
          <a:p>
            <a:r>
              <a:rPr lang="en-US" sz="2000" dirty="0"/>
              <a:t>We can term this as weighted average of probabilistic approach</a:t>
            </a:r>
            <a:endParaRPr lang="en-US" sz="2000"/>
          </a:p>
          <a:p>
            <a:r>
              <a:rPr lang="en-US" sz="2000" dirty="0"/>
              <a:t>Here valuation is done by using 3 different scenarios worst case, normal &amp; best-case scenario. Then probability are assigned to the same. The weighted average of these are then considered as valuation base </a:t>
            </a:r>
            <a:endParaRPr lang="en-US" sz="2000"/>
          </a:p>
          <a:p>
            <a:endParaRPr lang="en-US" sz="2000"/>
          </a:p>
        </p:txBody>
      </p:sp>
      <p:pic>
        <p:nvPicPr>
          <p:cNvPr id="5" name="Picture 4">
            <a:extLst>
              <a:ext uri="{FF2B5EF4-FFF2-40B4-BE49-F238E27FC236}">
                <a16:creationId xmlns:a16="http://schemas.microsoft.com/office/drawing/2014/main" id="{B223B84D-07DE-0909-AEEA-07B9DA21380E}"/>
              </a:ext>
            </a:extLst>
          </p:cNvPr>
          <p:cNvPicPr>
            <a:picLocks noChangeAspect="1"/>
          </p:cNvPicPr>
          <p:nvPr/>
        </p:nvPicPr>
        <p:blipFill>
          <a:blip r:embed="rId2"/>
          <a:stretch>
            <a:fillRect/>
          </a:stretch>
        </p:blipFill>
        <p:spPr>
          <a:xfrm>
            <a:off x="6512442" y="1252234"/>
            <a:ext cx="5201023" cy="3939774"/>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2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479394" y="1070800"/>
            <a:ext cx="3939688" cy="5583126"/>
          </a:xfrm>
        </p:spPr>
        <p:txBody>
          <a:bodyPr>
            <a:normAutofit/>
          </a:bodyPr>
          <a:lstStyle/>
          <a:p>
            <a:pPr algn="r"/>
            <a:r>
              <a:rPr lang="en-US" sz="7400" b="1" u="sng"/>
              <a:t>VENTURE CAPITAL METHOD</a:t>
            </a:r>
            <a:endParaRPr lang="en-IN" sz="7400" b="1" u="sng"/>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F2E4B355-AB54-1B75-6F74-5872AA146CB2}"/>
              </a:ext>
            </a:extLst>
          </p:cNvPr>
          <p:cNvGraphicFramePr>
            <a:graphicFrameLocks noGrp="1"/>
          </p:cNvGraphicFramePr>
          <p:nvPr>
            <p:ph idx="1"/>
            <p:extLst>
              <p:ext uri="{D42A27DB-BD31-4B8C-83A1-F6EECF244321}">
                <p14:modId xmlns:p14="http://schemas.microsoft.com/office/powerpoint/2010/main" val="224020358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63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10BBE88-814D-C874-2F70-8A24B9633943}"/>
              </a:ext>
            </a:extLst>
          </p:cNvPr>
          <p:cNvSpPr>
            <a:spLocks noGrp="1"/>
          </p:cNvSpPr>
          <p:nvPr>
            <p:ph type="title"/>
          </p:nvPr>
        </p:nvSpPr>
        <p:spPr>
          <a:xfrm>
            <a:off x="479394" y="1070800"/>
            <a:ext cx="3939688" cy="5583126"/>
          </a:xfrm>
        </p:spPr>
        <p:txBody>
          <a:bodyPr>
            <a:normAutofit/>
          </a:bodyPr>
          <a:lstStyle/>
          <a:p>
            <a:pPr algn="r"/>
            <a:r>
              <a:rPr lang="en-US" sz="7400" b="1" u="sng"/>
              <a:t>PRE-SEED FUNDING</a:t>
            </a:r>
            <a:endParaRPr lang="en-IN" sz="7400" b="1" u="sng"/>
          </a:p>
        </p:txBody>
      </p:sp>
      <p:cxnSp>
        <p:nvCxnSpPr>
          <p:cNvPr id="22" name="Straight Connector 2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0BBEA24-9705-D174-A916-1196BF377671}"/>
              </a:ext>
            </a:extLst>
          </p:cNvPr>
          <p:cNvGraphicFramePr>
            <a:graphicFrameLocks noGrp="1"/>
          </p:cNvGraphicFramePr>
          <p:nvPr>
            <p:ph idx="1"/>
            <p:extLst>
              <p:ext uri="{D42A27DB-BD31-4B8C-83A1-F6EECF244321}">
                <p14:modId xmlns:p14="http://schemas.microsoft.com/office/powerpoint/2010/main" val="35343084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48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D8323-44ED-AC34-9062-6076ED2A10C3}"/>
              </a:ext>
            </a:extLst>
          </p:cNvPr>
          <p:cNvSpPr>
            <a:spLocks noGrp="1"/>
          </p:cNvSpPr>
          <p:nvPr>
            <p:ph type="title"/>
          </p:nvPr>
        </p:nvSpPr>
        <p:spPr>
          <a:xfrm>
            <a:off x="1371599" y="294538"/>
            <a:ext cx="9895951" cy="1033669"/>
          </a:xfrm>
        </p:spPr>
        <p:txBody>
          <a:bodyPr>
            <a:normAutofit/>
          </a:bodyPr>
          <a:lstStyle/>
          <a:p>
            <a:r>
              <a:rPr lang="en-US" sz="4000" b="1" u="sng">
                <a:solidFill>
                  <a:srgbClr val="FFFFFF"/>
                </a:solidFill>
              </a:rPr>
              <a:t>SEED FUNDING</a:t>
            </a:r>
            <a:endParaRPr lang="en-IN" sz="4000" b="1" u="sng">
              <a:solidFill>
                <a:srgbClr val="FFFFFF"/>
              </a:solidFill>
            </a:endParaRPr>
          </a:p>
        </p:txBody>
      </p:sp>
      <p:sp>
        <p:nvSpPr>
          <p:cNvPr id="3" name="Content Placeholder 2">
            <a:extLst>
              <a:ext uri="{FF2B5EF4-FFF2-40B4-BE49-F238E27FC236}">
                <a16:creationId xmlns:a16="http://schemas.microsoft.com/office/drawing/2014/main" id="{BB5B8CA2-3189-1AA1-EF89-9A6F904B9D7A}"/>
              </a:ext>
            </a:extLst>
          </p:cNvPr>
          <p:cNvSpPr>
            <a:spLocks noGrp="1"/>
          </p:cNvSpPr>
          <p:nvPr>
            <p:ph idx="1"/>
          </p:nvPr>
        </p:nvSpPr>
        <p:spPr>
          <a:xfrm>
            <a:off x="1371599" y="2318197"/>
            <a:ext cx="9724031" cy="3683358"/>
          </a:xfrm>
        </p:spPr>
        <p:txBody>
          <a:bodyPr anchor="ctr">
            <a:normAutofit/>
          </a:bodyPr>
          <a:lstStyle/>
          <a:p>
            <a:r>
              <a:rPr lang="en-US" sz="2000" b="0" i="0">
                <a:effectLst/>
                <a:latin typeface="SourceSansPro"/>
              </a:rPr>
              <a:t>There are many potential investors in a seed funding situation: founders, friends, family, incubators, </a:t>
            </a:r>
            <a:r>
              <a:rPr lang="en-US" sz="2000">
                <a:latin typeface="SourceSansPro"/>
                <a:hlinkClick r:id="rId2">
                  <a:extLst>
                    <a:ext uri="{A12FA001-AC4F-418D-AE19-62706E023703}">
                      <ahyp:hlinkClr xmlns:ahyp="http://schemas.microsoft.com/office/drawing/2018/hyperlinkcolor" val="tx"/>
                    </a:ext>
                  </a:extLst>
                </a:hlinkClick>
              </a:rPr>
              <a:t>venture capital</a:t>
            </a:r>
            <a:r>
              <a:rPr lang="en-US" sz="2000">
                <a:latin typeface="SourceSansPro"/>
              </a:rPr>
              <a:t> companies and more. One of the most common types of investors participating in seed funding is a so-called "angel investor."</a:t>
            </a:r>
          </a:p>
          <a:p>
            <a:r>
              <a:rPr lang="en-US" sz="2000">
                <a:latin typeface="SourceSansPro"/>
                <a:hlinkClick r:id="rId3">
                  <a:extLst>
                    <a:ext uri="{A12FA001-AC4F-418D-AE19-62706E023703}">
                      <ahyp:hlinkClr xmlns:ahyp="http://schemas.microsoft.com/office/drawing/2018/hyperlinkcolor" val="tx"/>
                    </a:ext>
                  </a:extLst>
                </a:hlinkClick>
              </a:rPr>
              <a:t>Angel investors</a:t>
            </a:r>
            <a:r>
              <a:rPr lang="en-US" sz="2000">
                <a:latin typeface="SourceSansPro"/>
              </a:rPr>
              <a:t> tend to appreciate riskier venture</a:t>
            </a:r>
            <a:r>
              <a:rPr lang="en-US" sz="2000" b="0" i="0">
                <a:effectLst/>
                <a:latin typeface="SourceSansPro"/>
              </a:rPr>
              <a:t>s (such as startups with little by way of a proven track record so far) and expect an equity stake in the company in exchange for their investment.</a:t>
            </a:r>
          </a:p>
          <a:p>
            <a:r>
              <a:rPr lang="en-US" sz="2000" b="0" i="0">
                <a:effectLst/>
                <a:latin typeface="SourceSansPro"/>
              </a:rPr>
              <a:t>While seed funding rounds vary significantly in terms of the amount of capital they generate for a new company, it's not uncommon for these rounds to produce anywhere from $10,000 up to $2 million for the startup in question.</a:t>
            </a:r>
          </a:p>
        </p:txBody>
      </p:sp>
    </p:spTree>
    <p:extLst>
      <p:ext uri="{BB962C8B-B14F-4D97-AF65-F5344CB8AC3E}">
        <p14:creationId xmlns:p14="http://schemas.microsoft.com/office/powerpoint/2010/main" val="314941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10BBE88-814D-C874-2F70-8A24B9633943}"/>
              </a:ext>
            </a:extLst>
          </p:cNvPr>
          <p:cNvSpPr>
            <a:spLocks noGrp="1"/>
          </p:cNvSpPr>
          <p:nvPr>
            <p:ph type="title"/>
          </p:nvPr>
        </p:nvSpPr>
        <p:spPr>
          <a:xfrm>
            <a:off x="1188069" y="381935"/>
            <a:ext cx="4008583" cy="5974414"/>
          </a:xfrm>
        </p:spPr>
        <p:txBody>
          <a:bodyPr anchor="ctr">
            <a:normAutofit/>
          </a:bodyPr>
          <a:lstStyle/>
          <a:p>
            <a:r>
              <a:rPr lang="en-US" sz="7400" b="1" u="sng">
                <a:solidFill>
                  <a:srgbClr val="FFFFFF"/>
                </a:solidFill>
              </a:rPr>
              <a:t>SERIES A FUNDING</a:t>
            </a:r>
            <a:endParaRPr lang="en-IN" sz="7400" b="1" u="sng">
              <a:solidFill>
                <a:srgbClr val="FFFFFF"/>
              </a:solidFill>
            </a:endParaRPr>
          </a:p>
        </p:txBody>
      </p:sp>
      <p:grpSp>
        <p:nvGrpSpPr>
          <p:cNvPr id="31" name="Group 30">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3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3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175471BE-D920-5AFF-8CFA-D15DD14CBFF7}"/>
              </a:ext>
            </a:extLst>
          </p:cNvPr>
          <p:cNvSpPr>
            <a:spLocks noGrp="1"/>
          </p:cNvSpPr>
          <p:nvPr>
            <p:ph idx="1"/>
          </p:nvPr>
        </p:nvSpPr>
        <p:spPr>
          <a:xfrm>
            <a:off x="6297233" y="518400"/>
            <a:ext cx="4771607" cy="5837949"/>
          </a:xfrm>
        </p:spPr>
        <p:txBody>
          <a:bodyPr anchor="ctr">
            <a:normAutofit/>
          </a:bodyPr>
          <a:lstStyle/>
          <a:p>
            <a:r>
              <a:rPr lang="en-US" sz="1900" b="0" i="0">
                <a:solidFill>
                  <a:schemeClr val="tx1">
                    <a:alpha val="80000"/>
                  </a:schemeClr>
                </a:solidFill>
                <a:effectLst/>
                <a:latin typeface="SourceSansPro"/>
              </a:rPr>
              <a:t>The first round after the seed stage is </a:t>
            </a:r>
            <a:r>
              <a:rPr lang="en-US" sz="1900">
                <a:solidFill>
                  <a:schemeClr val="tx1">
                    <a:alpha val="80000"/>
                  </a:schemeClr>
                </a:solidFill>
                <a:latin typeface="SourceSansPro"/>
                <a:hlinkClick r:id="rId2">
                  <a:extLst>
                    <a:ext uri="{A12FA001-AC4F-418D-AE19-62706E023703}">
                      <ahyp:hlinkClr xmlns:ahyp="http://schemas.microsoft.com/office/drawing/2018/hyperlinkcolor" val="tx"/>
                    </a:ext>
                  </a:extLst>
                </a:hlinkClick>
              </a:rPr>
              <a:t>Series A funding</a:t>
            </a:r>
            <a:r>
              <a:rPr lang="en-US" sz="1900">
                <a:solidFill>
                  <a:schemeClr val="tx1">
                    <a:alpha val="80000"/>
                  </a:schemeClr>
                </a:solidFill>
                <a:latin typeface="SourceSansPro"/>
              </a:rPr>
              <a:t>. In this round, it’s important to have a plan for developing a business model that will generate long-term profit. Often times, seed startups have great ideas that generate a substantial amount of enthusiastic users, but the company doesn’t know how it will monetize the business.</a:t>
            </a:r>
          </a:p>
          <a:p>
            <a:r>
              <a:rPr lang="en-US" sz="1900">
                <a:solidFill>
                  <a:schemeClr val="tx1">
                    <a:alpha val="80000"/>
                  </a:schemeClr>
                </a:solidFill>
                <a:latin typeface="SourceSansPro"/>
              </a:rPr>
              <a:t>Typically, Series A rounds raise approximately $2 million to $15 million, but this number has increased on average due to high tech industry valuations, or </a:t>
            </a:r>
            <a:r>
              <a:rPr lang="en-US" sz="1900">
                <a:solidFill>
                  <a:schemeClr val="tx1">
                    <a:alpha val="80000"/>
                  </a:schemeClr>
                </a:solidFill>
                <a:latin typeface="SourceSansPro"/>
                <a:hlinkClick r:id="rId3">
                  <a:extLst>
                    <a:ext uri="{A12FA001-AC4F-418D-AE19-62706E023703}">
                      <ahyp:hlinkClr xmlns:ahyp="http://schemas.microsoft.com/office/drawing/2018/hyperlinkcolor" val="tx"/>
                    </a:ext>
                  </a:extLst>
                </a:hlinkClick>
              </a:rPr>
              <a:t>unicorns</a:t>
            </a:r>
            <a:r>
              <a:rPr lang="en-US" sz="1900">
                <a:solidFill>
                  <a:schemeClr val="tx1">
                    <a:alpha val="80000"/>
                  </a:schemeClr>
                </a:solidFill>
                <a:latin typeface="SourceSansPro"/>
              </a:rPr>
              <a:t>. In 2021, the median Series A funding was $10 million.</a:t>
            </a:r>
          </a:p>
          <a:p>
            <a:r>
              <a:rPr lang="en-US" sz="1900">
                <a:solidFill>
                  <a:schemeClr val="tx1">
                    <a:alpha val="80000"/>
                  </a:schemeClr>
                </a:solidFill>
                <a:latin typeface="SourceSansPro"/>
              </a:rPr>
              <a:t>The investors involved in the Series A round come from more traditional venture capital firms. Well-known venture capital firms that participate </a:t>
            </a:r>
            <a:r>
              <a:rPr lang="en-US" sz="1900" b="0" i="0">
                <a:solidFill>
                  <a:schemeClr val="tx1">
                    <a:alpha val="80000"/>
                  </a:schemeClr>
                </a:solidFill>
                <a:effectLst/>
                <a:latin typeface="SourceSansPro"/>
              </a:rPr>
              <a:t>in Series A funding include Sequoia Capital, IDG Capital, Google Ventures, and Intel Capital.</a:t>
            </a:r>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20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BBE88-814D-C874-2F70-8A24B9633943}"/>
              </a:ext>
            </a:extLst>
          </p:cNvPr>
          <p:cNvSpPr>
            <a:spLocks noGrp="1"/>
          </p:cNvSpPr>
          <p:nvPr>
            <p:ph type="title"/>
          </p:nvPr>
        </p:nvSpPr>
        <p:spPr>
          <a:xfrm>
            <a:off x="838200" y="365125"/>
            <a:ext cx="10515600" cy="1325563"/>
          </a:xfrm>
        </p:spPr>
        <p:txBody>
          <a:bodyPr>
            <a:normAutofit/>
          </a:bodyPr>
          <a:lstStyle/>
          <a:p>
            <a:r>
              <a:rPr lang="en-US" sz="4600" b="1" u="sng">
                <a:solidFill>
                  <a:srgbClr val="FFFFFF"/>
                </a:solidFill>
              </a:rPr>
              <a:t>SERIES B, C &amp; SUBSEQUENT FUNDING</a:t>
            </a:r>
            <a:endParaRPr lang="en-IN" sz="4600" b="1" u="sng">
              <a:solidFill>
                <a:srgbClr val="FFFFFF"/>
              </a:solidFill>
            </a:endParaRPr>
          </a:p>
        </p:txBody>
      </p:sp>
      <p:sp>
        <p:nvSpPr>
          <p:cNvPr id="3" name="Content Placeholder 2">
            <a:extLst>
              <a:ext uri="{FF2B5EF4-FFF2-40B4-BE49-F238E27FC236}">
                <a16:creationId xmlns:a16="http://schemas.microsoft.com/office/drawing/2014/main" id="{175471BE-D920-5AFF-8CFA-D15DD14CBFF7}"/>
              </a:ext>
            </a:extLst>
          </p:cNvPr>
          <p:cNvSpPr>
            <a:spLocks noGrp="1"/>
          </p:cNvSpPr>
          <p:nvPr>
            <p:ph idx="1"/>
          </p:nvPr>
        </p:nvSpPr>
        <p:spPr>
          <a:xfrm>
            <a:off x="838200" y="2438400"/>
            <a:ext cx="10515600" cy="3738562"/>
          </a:xfrm>
        </p:spPr>
        <p:txBody>
          <a:bodyPr>
            <a:normAutofit/>
          </a:bodyPr>
          <a:lstStyle/>
          <a:p>
            <a:r>
              <a:rPr lang="en-US" sz="1800">
                <a:latin typeface="SourceSansPro"/>
              </a:rPr>
              <a:t>Companies undergoing a Series B funding round are well-established, and their valuations tend to reflect that; most Series B companies have valuations between around $30 million and $60 million</a:t>
            </a:r>
          </a:p>
          <a:p>
            <a:r>
              <a:rPr lang="en-US" sz="1800">
                <a:latin typeface="SourceSansPro"/>
              </a:rPr>
              <a:t>Businesses that raise a Series C funding are already quite successful. These companies look for additional funding in order to help them develop new products, expand into new markets, or even to acquire other companies. In Series C rounds, investors inject capital into the meat of successful businesses, in an effort to receive more than double that amount back. Series C funding is focused on scaling the company, growing as quickly and as successfully as possible.</a:t>
            </a:r>
          </a:p>
          <a:p>
            <a:r>
              <a:rPr lang="en-US" sz="1800">
                <a:latin typeface="SourceSansPro"/>
              </a:rPr>
              <a:t>In Series C, groups such as </a:t>
            </a:r>
            <a:r>
              <a:rPr lang="en-US" sz="1800">
                <a:latin typeface="SourceSansPro"/>
                <a:hlinkClick r:id="rId2">
                  <a:extLst>
                    <a:ext uri="{A12FA001-AC4F-418D-AE19-62706E023703}">
                      <ahyp:hlinkClr xmlns:ahyp="http://schemas.microsoft.com/office/drawing/2018/hyperlinkcolor" val="tx"/>
                    </a:ext>
                  </a:extLst>
                </a:hlinkClick>
              </a:rPr>
              <a:t>hedge funds</a:t>
            </a:r>
            <a:r>
              <a:rPr lang="en-US" sz="1800">
                <a:latin typeface="SourceSansPro"/>
              </a:rPr>
              <a:t>, investment banks, </a:t>
            </a:r>
            <a:r>
              <a:rPr lang="en-US" sz="1800">
                <a:latin typeface="SourceSansPro"/>
                <a:hlinkClick r:id="rId3">
                  <a:extLst>
                    <a:ext uri="{A12FA001-AC4F-418D-AE19-62706E023703}">
                      <ahyp:hlinkClr xmlns:ahyp="http://schemas.microsoft.com/office/drawing/2018/hyperlinkcolor" val="tx"/>
                    </a:ext>
                  </a:extLst>
                </a:hlinkClick>
              </a:rPr>
              <a:t>private equity</a:t>
            </a:r>
            <a:r>
              <a:rPr lang="en-US" sz="1800">
                <a:latin typeface="SourceSansPro"/>
              </a:rPr>
              <a:t> firms, and large secondary market groups accompany the type of investors mentioned above. The reason for this is that the company has already proven itself to have a successful business model; these new investors come to the table expecting to invest significant sums of money into companies that are already thriving as a means of helping to secure their own position as business leaders.</a:t>
            </a:r>
          </a:p>
        </p:txBody>
      </p:sp>
    </p:spTree>
    <p:extLst>
      <p:ext uri="{BB962C8B-B14F-4D97-AF65-F5344CB8AC3E}">
        <p14:creationId xmlns:p14="http://schemas.microsoft.com/office/powerpoint/2010/main" val="93363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380887-7257-B947-B968-B2805CB0DFBF}"/>
              </a:ext>
            </a:extLst>
          </p:cNvPr>
          <p:cNvPicPr>
            <a:picLocks noChangeAspect="1"/>
          </p:cNvPicPr>
          <p:nvPr/>
        </p:nvPicPr>
        <p:blipFill rotWithShape="1">
          <a:blip r:embed="rId2">
            <a:duotone>
              <a:schemeClr val="bg2">
                <a:shade val="45000"/>
                <a:satMod val="135000"/>
              </a:schemeClr>
              <a:prstClr val="white"/>
            </a:duotone>
          </a:blip>
          <a:srcRect t="7680" b="80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35805-94F0-648A-5669-AE8B58F74CDC}"/>
              </a:ext>
            </a:extLst>
          </p:cNvPr>
          <p:cNvSpPr>
            <a:spLocks noGrp="1"/>
          </p:cNvSpPr>
          <p:nvPr>
            <p:ph type="title"/>
          </p:nvPr>
        </p:nvSpPr>
        <p:spPr>
          <a:xfrm>
            <a:off x="838200" y="365125"/>
            <a:ext cx="10515600" cy="1325563"/>
          </a:xfrm>
        </p:spPr>
        <p:txBody>
          <a:bodyPr>
            <a:normAutofit/>
          </a:bodyPr>
          <a:lstStyle/>
          <a:p>
            <a:r>
              <a:rPr lang="en-US" b="1" u="sng" dirty="0"/>
              <a:t>PRE &amp; POST MONEY VALUATION</a:t>
            </a:r>
            <a:endParaRPr lang="en-IN" b="1" u="sng"/>
          </a:p>
        </p:txBody>
      </p:sp>
      <p:graphicFrame>
        <p:nvGraphicFramePr>
          <p:cNvPr id="5" name="Content Placeholder 2">
            <a:extLst>
              <a:ext uri="{FF2B5EF4-FFF2-40B4-BE49-F238E27FC236}">
                <a16:creationId xmlns:a16="http://schemas.microsoft.com/office/drawing/2014/main" id="{CDF87B30-6953-759D-FF02-FFA3E35907A3}"/>
              </a:ext>
            </a:extLst>
          </p:cNvPr>
          <p:cNvGraphicFramePr>
            <a:graphicFrameLocks noGrp="1"/>
          </p:cNvGraphicFramePr>
          <p:nvPr>
            <p:ph idx="1"/>
            <p:extLst>
              <p:ext uri="{D42A27DB-BD31-4B8C-83A1-F6EECF244321}">
                <p14:modId xmlns:p14="http://schemas.microsoft.com/office/powerpoint/2010/main" val="5608127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59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CB31A7E-0242-6384-8C6A-E9C442E7B5E6}"/>
              </a:ext>
            </a:extLst>
          </p:cNvPr>
          <p:cNvPicPr>
            <a:picLocks noChangeAspect="1"/>
          </p:cNvPicPr>
          <p:nvPr/>
        </p:nvPicPr>
        <p:blipFill rotWithShape="1">
          <a:blip r:embed="rId2">
            <a:alphaModFix/>
          </a:blip>
          <a:srcRect t="6090" b="9323"/>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5EFAB-3A2F-E24F-11A2-A1E0D49939A5}"/>
              </a:ext>
            </a:extLst>
          </p:cNvPr>
          <p:cNvSpPr>
            <a:spLocks noGrp="1"/>
          </p:cNvSpPr>
          <p:nvPr>
            <p:ph type="title"/>
          </p:nvPr>
        </p:nvSpPr>
        <p:spPr>
          <a:xfrm>
            <a:off x="1523984" y="1054121"/>
            <a:ext cx="9465131" cy="1184111"/>
          </a:xfrm>
        </p:spPr>
        <p:txBody>
          <a:bodyPr>
            <a:normAutofit/>
          </a:bodyPr>
          <a:lstStyle/>
          <a:p>
            <a:r>
              <a:rPr lang="en-US" b="1" u="sng" dirty="0"/>
              <a:t>WAY OF INVESTMENT-CCPS</a:t>
            </a:r>
            <a:endParaRPr lang="en-IN" b="1" u="sng"/>
          </a:p>
        </p:txBody>
      </p:sp>
      <p:graphicFrame>
        <p:nvGraphicFramePr>
          <p:cNvPr id="5" name="Content Placeholder 2">
            <a:extLst>
              <a:ext uri="{FF2B5EF4-FFF2-40B4-BE49-F238E27FC236}">
                <a16:creationId xmlns:a16="http://schemas.microsoft.com/office/drawing/2014/main" id="{F83A11B9-470D-CF93-378F-27DBAE23BFD5}"/>
              </a:ext>
            </a:extLst>
          </p:cNvPr>
          <p:cNvGraphicFramePr>
            <a:graphicFrameLocks noGrp="1"/>
          </p:cNvGraphicFramePr>
          <p:nvPr>
            <p:ph idx="1"/>
            <p:extLst>
              <p:ext uri="{D42A27DB-BD31-4B8C-83A1-F6EECF244321}">
                <p14:modId xmlns:p14="http://schemas.microsoft.com/office/powerpoint/2010/main" val="182625622"/>
              </p:ext>
            </p:extLst>
          </p:nvPr>
        </p:nvGraphicFramePr>
        <p:xfrm>
          <a:off x="1524000" y="2399099"/>
          <a:ext cx="9465564" cy="3400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50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DA6F9E-3C19-45A1-7B77-3C4AEC1726C5}"/>
              </a:ext>
            </a:extLst>
          </p:cNvPr>
          <p:cNvSpPr>
            <a:spLocks noGrp="1"/>
          </p:cNvSpPr>
          <p:nvPr>
            <p:ph type="title"/>
          </p:nvPr>
        </p:nvSpPr>
        <p:spPr>
          <a:xfrm>
            <a:off x="686834" y="1153572"/>
            <a:ext cx="3200400" cy="4461163"/>
          </a:xfrm>
        </p:spPr>
        <p:txBody>
          <a:bodyPr>
            <a:normAutofit/>
          </a:bodyPr>
          <a:lstStyle/>
          <a:p>
            <a:r>
              <a:rPr lang="en-US" b="1" u="sng">
                <a:solidFill>
                  <a:srgbClr val="FFFFFF"/>
                </a:solidFill>
              </a:rPr>
              <a:t>START UP INCUBATION</a:t>
            </a:r>
            <a:endParaRPr lang="en-IN" b="1" u="sng">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877449-6980-0D8A-01E6-2E9F39604E8F}"/>
              </a:ext>
            </a:extLst>
          </p:cNvPr>
          <p:cNvSpPr>
            <a:spLocks noGrp="1"/>
          </p:cNvSpPr>
          <p:nvPr>
            <p:ph idx="1"/>
          </p:nvPr>
        </p:nvSpPr>
        <p:spPr>
          <a:xfrm>
            <a:off x="4447308" y="591344"/>
            <a:ext cx="6906491" cy="5585619"/>
          </a:xfrm>
        </p:spPr>
        <p:txBody>
          <a:bodyPr anchor="ctr">
            <a:normAutofit/>
          </a:bodyPr>
          <a:lstStyle/>
          <a:p>
            <a:r>
              <a:rPr lang="en-US" b="0" i="0" dirty="0">
                <a:effectLst/>
                <a:latin typeface="lato" panose="020F0502020204030203" pitchFamily="34" charset="0"/>
              </a:rPr>
              <a:t>A </a:t>
            </a:r>
            <a:r>
              <a:rPr lang="en-US" b="1" i="0" dirty="0">
                <a:effectLst/>
                <a:latin typeface="lato" panose="020F0502020204030203" pitchFamily="34" charset="0"/>
              </a:rPr>
              <a:t>startup incubator</a:t>
            </a:r>
            <a:r>
              <a:rPr lang="en-US" b="0" i="0" dirty="0">
                <a:effectLst/>
                <a:latin typeface="lato" panose="020F0502020204030203" pitchFamily="34" charset="0"/>
              </a:rPr>
              <a:t> is a collaborative program designed to help new startups succeed. Incubators help entrepreneurs solve some of the problems commonly associated with running a startup by providing workspace, seed funding, mentoring, and training (see list below for a </a:t>
            </a:r>
            <a:r>
              <a:rPr lang="en-US" b="0" i="0" dirty="0" err="1">
                <a:effectLst/>
                <a:latin typeface="lato" panose="020F0502020204030203" pitchFamily="34" charset="0"/>
              </a:rPr>
              <a:t>a</a:t>
            </a:r>
            <a:r>
              <a:rPr lang="en-US" b="0" i="0" dirty="0">
                <a:effectLst/>
                <a:latin typeface="lato" panose="020F0502020204030203" pitchFamily="34" charset="0"/>
              </a:rPr>
              <a:t> more extensive list of common incubator services). The sole purpose of a startup incubator is to help entrepreneurs grow their business.</a:t>
            </a:r>
            <a:endParaRPr lang="en-IN" dirty="0"/>
          </a:p>
        </p:txBody>
      </p:sp>
    </p:spTree>
    <p:extLst>
      <p:ext uri="{BB962C8B-B14F-4D97-AF65-F5344CB8AC3E}">
        <p14:creationId xmlns:p14="http://schemas.microsoft.com/office/powerpoint/2010/main" val="327078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D53AC4-0A64-1B5D-6BE0-AEF64748B825}"/>
              </a:ext>
            </a:extLst>
          </p:cNvPr>
          <p:cNvPicPr>
            <a:picLocks noChangeAspect="1"/>
          </p:cNvPicPr>
          <p:nvPr/>
        </p:nvPicPr>
        <p:blipFill rotWithShape="1">
          <a:blip r:embed="rId2">
            <a:duotone>
              <a:schemeClr val="bg2">
                <a:shade val="45000"/>
                <a:satMod val="135000"/>
              </a:schemeClr>
              <a:prstClr val="white"/>
            </a:duotone>
          </a:blip>
          <a:srcRect t="267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C2022-C56B-1744-17B9-9A954DDF379C}"/>
              </a:ext>
            </a:extLst>
          </p:cNvPr>
          <p:cNvSpPr>
            <a:spLocks noGrp="1"/>
          </p:cNvSpPr>
          <p:nvPr>
            <p:ph type="title"/>
          </p:nvPr>
        </p:nvSpPr>
        <p:spPr>
          <a:xfrm>
            <a:off x="838200" y="365125"/>
            <a:ext cx="10515600" cy="1325563"/>
          </a:xfrm>
        </p:spPr>
        <p:txBody>
          <a:bodyPr>
            <a:normAutofit/>
          </a:bodyPr>
          <a:lstStyle/>
          <a:p>
            <a:r>
              <a:rPr lang="en-US" b="1" u="sng"/>
              <a:t>FACTORS TO BE CONSIDERED DURING VALUATION</a:t>
            </a:r>
            <a:endParaRPr lang="en-IN" b="1" u="sng"/>
          </a:p>
        </p:txBody>
      </p:sp>
      <p:graphicFrame>
        <p:nvGraphicFramePr>
          <p:cNvPr id="5" name="Content Placeholder 2">
            <a:extLst>
              <a:ext uri="{FF2B5EF4-FFF2-40B4-BE49-F238E27FC236}">
                <a16:creationId xmlns:a16="http://schemas.microsoft.com/office/drawing/2014/main" id="{1A748775-9192-918B-40E7-C985B5A89D22}"/>
              </a:ext>
            </a:extLst>
          </p:cNvPr>
          <p:cNvGraphicFramePr>
            <a:graphicFrameLocks noGrp="1"/>
          </p:cNvGraphicFramePr>
          <p:nvPr>
            <p:ph idx="1"/>
            <p:extLst>
              <p:ext uri="{D42A27DB-BD31-4B8C-83A1-F6EECF244321}">
                <p14:modId xmlns:p14="http://schemas.microsoft.com/office/powerpoint/2010/main" val="12011986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82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1546-21C6-25BF-419A-401A3D2FE00A}"/>
              </a:ext>
            </a:extLst>
          </p:cNvPr>
          <p:cNvSpPr>
            <a:spLocks noGrp="1"/>
          </p:cNvSpPr>
          <p:nvPr>
            <p:ph type="title"/>
          </p:nvPr>
        </p:nvSpPr>
        <p:spPr/>
        <p:txBody>
          <a:bodyPr/>
          <a:lstStyle/>
          <a:p>
            <a:pPr algn="ctr"/>
            <a:r>
              <a:rPr lang="en-US" b="1" u="sng" dirty="0"/>
              <a:t>VALUATION-PERSPECTIVE</a:t>
            </a:r>
            <a:endParaRPr lang="en-IN" b="1" u="sng" dirty="0"/>
          </a:p>
        </p:txBody>
      </p:sp>
      <p:pic>
        <p:nvPicPr>
          <p:cNvPr id="5" name="Content Placeholder 4">
            <a:extLst>
              <a:ext uri="{FF2B5EF4-FFF2-40B4-BE49-F238E27FC236}">
                <a16:creationId xmlns:a16="http://schemas.microsoft.com/office/drawing/2014/main" id="{CA282D3D-DB2B-4A27-4021-9C43271E8900}"/>
              </a:ext>
            </a:extLst>
          </p:cNvPr>
          <p:cNvPicPr>
            <a:picLocks noGrp="1" noChangeAspect="1"/>
          </p:cNvPicPr>
          <p:nvPr>
            <p:ph idx="1"/>
          </p:nvPr>
        </p:nvPicPr>
        <p:blipFill>
          <a:blip r:embed="rId2"/>
          <a:stretch>
            <a:fillRect/>
          </a:stretch>
        </p:blipFill>
        <p:spPr>
          <a:xfrm>
            <a:off x="1765005" y="1825625"/>
            <a:ext cx="8537943" cy="4351338"/>
          </a:xfrm>
        </p:spPr>
      </p:pic>
    </p:spTree>
    <p:extLst>
      <p:ext uri="{BB962C8B-B14F-4D97-AF65-F5344CB8AC3E}">
        <p14:creationId xmlns:p14="http://schemas.microsoft.com/office/powerpoint/2010/main" val="192836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6A4B96-E45B-5681-2E0D-DD5A5B3E8F58}"/>
              </a:ext>
            </a:extLst>
          </p:cNvPr>
          <p:cNvSpPr>
            <a:spLocks noGrp="1"/>
          </p:cNvSpPr>
          <p:nvPr>
            <p:ph type="title"/>
          </p:nvPr>
        </p:nvSpPr>
        <p:spPr>
          <a:xfrm>
            <a:off x="1371597" y="348865"/>
            <a:ext cx="10044023" cy="877729"/>
          </a:xfrm>
        </p:spPr>
        <p:txBody>
          <a:bodyPr anchor="ctr">
            <a:normAutofit/>
          </a:bodyPr>
          <a:lstStyle/>
          <a:p>
            <a:r>
              <a:rPr lang="en-US" sz="4000" b="1" u="sng">
                <a:solidFill>
                  <a:srgbClr val="FFFFFF"/>
                </a:solidFill>
              </a:rPr>
              <a:t>UNACADEMY</a:t>
            </a:r>
            <a:endParaRPr lang="en-IN" sz="4000" b="1" u="sng">
              <a:solidFill>
                <a:srgbClr val="FFFFFF"/>
              </a:solidFill>
            </a:endParaRPr>
          </a:p>
        </p:txBody>
      </p:sp>
      <p:graphicFrame>
        <p:nvGraphicFramePr>
          <p:cNvPr id="18" name="Content Placeholder 2">
            <a:extLst>
              <a:ext uri="{FF2B5EF4-FFF2-40B4-BE49-F238E27FC236}">
                <a16:creationId xmlns:a16="http://schemas.microsoft.com/office/drawing/2014/main" id="{7533E369-10E3-8AFB-7662-D53041B5DD47}"/>
              </a:ext>
            </a:extLst>
          </p:cNvPr>
          <p:cNvGraphicFramePr>
            <a:graphicFrameLocks noGrp="1"/>
          </p:cNvGraphicFramePr>
          <p:nvPr>
            <p:ph idx="1"/>
            <p:extLst>
              <p:ext uri="{D42A27DB-BD31-4B8C-83A1-F6EECF244321}">
                <p14:modId xmlns:p14="http://schemas.microsoft.com/office/powerpoint/2010/main" val="34382768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765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6A4B96-E45B-5681-2E0D-DD5A5B3E8F58}"/>
              </a:ext>
            </a:extLst>
          </p:cNvPr>
          <p:cNvSpPr>
            <a:spLocks noGrp="1"/>
          </p:cNvSpPr>
          <p:nvPr>
            <p:ph type="title"/>
          </p:nvPr>
        </p:nvSpPr>
        <p:spPr>
          <a:xfrm>
            <a:off x="1383564" y="348865"/>
            <a:ext cx="9718111" cy="1576446"/>
          </a:xfrm>
        </p:spPr>
        <p:txBody>
          <a:bodyPr anchor="ctr">
            <a:normAutofit/>
          </a:bodyPr>
          <a:lstStyle/>
          <a:p>
            <a:r>
              <a:rPr lang="en-US" sz="4000" b="1" u="sng">
                <a:solidFill>
                  <a:srgbClr val="FFFFFF"/>
                </a:solidFill>
              </a:rPr>
              <a:t>MEESHO</a:t>
            </a:r>
            <a:endParaRPr lang="en-IN" sz="4000" b="1" u="sng">
              <a:solidFill>
                <a:srgbClr val="FFFFFF"/>
              </a:solidFill>
            </a:endParaRPr>
          </a:p>
        </p:txBody>
      </p:sp>
      <p:graphicFrame>
        <p:nvGraphicFramePr>
          <p:cNvPr id="33" name="Content Placeholder 2">
            <a:extLst>
              <a:ext uri="{FF2B5EF4-FFF2-40B4-BE49-F238E27FC236}">
                <a16:creationId xmlns:a16="http://schemas.microsoft.com/office/drawing/2014/main" id="{A5F350F0-1A7E-00CF-2719-1AF4A5986125}"/>
              </a:ext>
            </a:extLst>
          </p:cNvPr>
          <p:cNvGraphicFramePr>
            <a:graphicFrameLocks noGrp="1"/>
          </p:cNvGraphicFramePr>
          <p:nvPr>
            <p:ph idx="1"/>
            <p:extLst>
              <p:ext uri="{D42A27DB-BD31-4B8C-83A1-F6EECF244321}">
                <p14:modId xmlns:p14="http://schemas.microsoft.com/office/powerpoint/2010/main" val="123732698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83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A2E310-551B-75B6-9959-8DAF85800755}"/>
              </a:ext>
            </a:extLst>
          </p:cNvPr>
          <p:cNvSpPr>
            <a:spLocks noGrp="1"/>
          </p:cNvSpPr>
          <p:nvPr>
            <p:ph type="title"/>
          </p:nvPr>
        </p:nvSpPr>
        <p:spPr>
          <a:xfrm>
            <a:off x="1371597" y="348865"/>
            <a:ext cx="10044023" cy="877729"/>
          </a:xfrm>
        </p:spPr>
        <p:txBody>
          <a:bodyPr anchor="ctr">
            <a:normAutofit/>
          </a:bodyPr>
          <a:lstStyle/>
          <a:p>
            <a:r>
              <a:rPr lang="en-US" sz="4000" b="1" u="sng">
                <a:solidFill>
                  <a:srgbClr val="FFFFFF"/>
                </a:solidFill>
              </a:rPr>
              <a:t>BYJU’S</a:t>
            </a:r>
            <a:endParaRPr lang="en-IN" sz="4000" b="1" u="sng">
              <a:solidFill>
                <a:srgbClr val="FFFFFF"/>
              </a:solidFill>
            </a:endParaRPr>
          </a:p>
        </p:txBody>
      </p:sp>
      <p:graphicFrame>
        <p:nvGraphicFramePr>
          <p:cNvPr id="5" name="Content Placeholder 2">
            <a:extLst>
              <a:ext uri="{FF2B5EF4-FFF2-40B4-BE49-F238E27FC236}">
                <a16:creationId xmlns:a16="http://schemas.microsoft.com/office/drawing/2014/main" id="{41A9DD0B-4AB9-969C-2EFA-776BB093A85F}"/>
              </a:ext>
            </a:extLst>
          </p:cNvPr>
          <p:cNvGraphicFramePr>
            <a:graphicFrameLocks noGrp="1"/>
          </p:cNvGraphicFramePr>
          <p:nvPr>
            <p:ph idx="1"/>
            <p:extLst>
              <p:ext uri="{D42A27DB-BD31-4B8C-83A1-F6EECF244321}">
                <p14:modId xmlns:p14="http://schemas.microsoft.com/office/powerpoint/2010/main" val="4762061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97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AD83DD0-2B26-E6C5-48E1-21CA08829214}"/>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F8F7811-AC39-A681-79BB-45E7D11DF5AF}"/>
              </a:ext>
            </a:extLst>
          </p:cNvPr>
          <p:cNvSpPr>
            <a:spLocks noGrp="1"/>
          </p:cNvSpPr>
          <p:nvPr>
            <p:ph type="title"/>
          </p:nvPr>
        </p:nvSpPr>
        <p:spPr>
          <a:xfrm>
            <a:off x="838200" y="365125"/>
            <a:ext cx="10515600" cy="1325563"/>
          </a:xfrm>
        </p:spPr>
        <p:txBody>
          <a:bodyPr>
            <a:normAutofit/>
          </a:bodyPr>
          <a:lstStyle/>
          <a:p>
            <a:r>
              <a:rPr lang="en-US" b="1" u="sng">
                <a:solidFill>
                  <a:srgbClr val="FFFFFF"/>
                </a:solidFill>
              </a:rPr>
              <a:t>APNA</a:t>
            </a:r>
            <a:endParaRPr lang="en-IN" b="1" u="sng">
              <a:solidFill>
                <a:srgbClr val="FFFFFF"/>
              </a:solidFill>
            </a:endParaRPr>
          </a:p>
        </p:txBody>
      </p:sp>
      <p:graphicFrame>
        <p:nvGraphicFramePr>
          <p:cNvPr id="5" name="Content Placeholder 2">
            <a:extLst>
              <a:ext uri="{FF2B5EF4-FFF2-40B4-BE49-F238E27FC236}">
                <a16:creationId xmlns:a16="http://schemas.microsoft.com/office/drawing/2014/main" id="{C30AF459-C877-EB35-0D20-4D9AB6731CC0}"/>
              </a:ext>
            </a:extLst>
          </p:cNvPr>
          <p:cNvGraphicFramePr>
            <a:graphicFrameLocks noGrp="1"/>
          </p:cNvGraphicFramePr>
          <p:nvPr>
            <p:ph idx="1"/>
            <p:extLst>
              <p:ext uri="{D42A27DB-BD31-4B8C-83A1-F6EECF244321}">
                <p14:modId xmlns:p14="http://schemas.microsoft.com/office/powerpoint/2010/main" val="6527793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75244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251213A-B026-C14D-F742-BBA7FFCD8092}"/>
              </a:ext>
            </a:extLst>
          </p:cNvPr>
          <p:cNvPicPr>
            <a:picLocks noGrp="1" noChangeAspect="1"/>
          </p:cNvPicPr>
          <p:nvPr>
            <p:ph idx="1"/>
          </p:nvPr>
        </p:nvPicPr>
        <p:blipFill>
          <a:blip r:embed="rId2"/>
          <a:stretch>
            <a:fillRect/>
          </a:stretch>
        </p:blipFill>
        <p:spPr>
          <a:xfrm>
            <a:off x="1843277" y="643467"/>
            <a:ext cx="8505445" cy="5571066"/>
          </a:xfrm>
          <a:prstGeom prst="rect">
            <a:avLst/>
          </a:prstGeom>
        </p:spPr>
      </p:pic>
    </p:spTree>
    <p:extLst>
      <p:ext uri="{BB962C8B-B14F-4D97-AF65-F5344CB8AC3E}">
        <p14:creationId xmlns:p14="http://schemas.microsoft.com/office/powerpoint/2010/main" val="250193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467C49-CE35-EAB3-D937-52B451677C92}"/>
              </a:ext>
            </a:extLst>
          </p:cNvPr>
          <p:cNvPicPr>
            <a:picLocks noGrp="1" noChangeAspect="1"/>
          </p:cNvPicPr>
          <p:nvPr>
            <p:ph idx="1"/>
          </p:nvPr>
        </p:nvPicPr>
        <p:blipFill>
          <a:blip r:embed="rId2"/>
          <a:stretch>
            <a:fillRect/>
          </a:stretch>
        </p:blipFill>
        <p:spPr>
          <a:xfrm>
            <a:off x="340242" y="754912"/>
            <a:ext cx="11483163" cy="5560828"/>
          </a:xfrm>
          <a:prstGeom prst="rect">
            <a:avLst/>
          </a:prstGeom>
        </p:spPr>
      </p:pic>
    </p:spTree>
    <p:extLst>
      <p:ext uri="{BB962C8B-B14F-4D97-AF65-F5344CB8AC3E}">
        <p14:creationId xmlns:p14="http://schemas.microsoft.com/office/powerpoint/2010/main" val="83335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F011F78-8F27-2364-ED55-E4C29B62C774}"/>
              </a:ext>
            </a:extLst>
          </p:cNvPr>
          <p:cNvPicPr>
            <a:picLocks noGrp="1" noChangeAspect="1"/>
          </p:cNvPicPr>
          <p:nvPr>
            <p:ph idx="1"/>
          </p:nvPr>
        </p:nvPicPr>
        <p:blipFill>
          <a:blip r:embed="rId2"/>
          <a:stretch>
            <a:fillRect/>
          </a:stretch>
        </p:blipFill>
        <p:spPr>
          <a:xfrm>
            <a:off x="643467" y="584791"/>
            <a:ext cx="10905066" cy="5603358"/>
          </a:xfrm>
          <a:prstGeom prst="rect">
            <a:avLst/>
          </a:prstGeom>
        </p:spPr>
      </p:pic>
    </p:spTree>
    <p:extLst>
      <p:ext uri="{BB962C8B-B14F-4D97-AF65-F5344CB8AC3E}">
        <p14:creationId xmlns:p14="http://schemas.microsoft.com/office/powerpoint/2010/main" val="983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3FA85BA-0D87-07C1-1390-11DE8E642567}"/>
              </a:ext>
            </a:extLst>
          </p:cNvPr>
          <p:cNvSpPr>
            <a:spLocks noGrp="1"/>
          </p:cNvSpPr>
          <p:nvPr>
            <p:ph type="title"/>
          </p:nvPr>
        </p:nvSpPr>
        <p:spPr>
          <a:xfrm>
            <a:off x="535020" y="685800"/>
            <a:ext cx="2780271" cy="5105400"/>
          </a:xfrm>
        </p:spPr>
        <p:txBody>
          <a:bodyPr>
            <a:normAutofit/>
          </a:bodyPr>
          <a:lstStyle/>
          <a:p>
            <a:r>
              <a:rPr lang="en-US" sz="1900" b="1" u="sng">
                <a:solidFill>
                  <a:srgbClr val="FFFFFF"/>
                </a:solidFill>
              </a:rPr>
              <a:t>INNOVATION/CROWDED MARKET?</a:t>
            </a:r>
            <a:endParaRPr lang="en-IN" sz="1900" b="1" u="sng">
              <a:solidFill>
                <a:srgbClr val="FFFFFF"/>
              </a:solidFill>
            </a:endParaRPr>
          </a:p>
        </p:txBody>
      </p:sp>
      <p:graphicFrame>
        <p:nvGraphicFramePr>
          <p:cNvPr id="5" name="Content Placeholder 2">
            <a:extLst>
              <a:ext uri="{FF2B5EF4-FFF2-40B4-BE49-F238E27FC236}">
                <a16:creationId xmlns:a16="http://schemas.microsoft.com/office/drawing/2014/main" id="{543D607B-5AF7-42CC-A87E-72C23BA82DB8}"/>
              </a:ext>
            </a:extLst>
          </p:cNvPr>
          <p:cNvGraphicFramePr>
            <a:graphicFrameLocks noGrp="1"/>
          </p:cNvGraphicFramePr>
          <p:nvPr>
            <p:ph idx="1"/>
            <p:extLst>
              <p:ext uri="{D42A27DB-BD31-4B8C-83A1-F6EECF244321}">
                <p14:modId xmlns:p14="http://schemas.microsoft.com/office/powerpoint/2010/main" val="22453005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018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A6AB9-E4CE-636D-6E23-C79911CDEB96}"/>
              </a:ext>
            </a:extLst>
          </p:cNvPr>
          <p:cNvSpPr>
            <a:spLocks noGrp="1"/>
          </p:cNvSpPr>
          <p:nvPr>
            <p:ph type="title"/>
          </p:nvPr>
        </p:nvSpPr>
        <p:spPr>
          <a:xfrm>
            <a:off x="686834" y="1153572"/>
            <a:ext cx="3200400" cy="4461163"/>
          </a:xfrm>
        </p:spPr>
        <p:txBody>
          <a:bodyPr>
            <a:normAutofit/>
          </a:bodyPr>
          <a:lstStyle/>
          <a:p>
            <a:r>
              <a:rPr lang="en-US" b="1" u="sng">
                <a:solidFill>
                  <a:srgbClr val="FFFFFF"/>
                </a:solidFill>
              </a:rPr>
              <a:t>ETHICAL MORAL OR ITS JUST BUSINESS?</a:t>
            </a:r>
            <a:endParaRPr lang="en-IN" b="1" u="sng">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D62633-49C4-FD60-C59A-A090D4B1F611}"/>
              </a:ext>
            </a:extLst>
          </p:cNvPr>
          <p:cNvSpPr>
            <a:spLocks noGrp="1"/>
          </p:cNvSpPr>
          <p:nvPr>
            <p:ph idx="1"/>
          </p:nvPr>
        </p:nvSpPr>
        <p:spPr>
          <a:xfrm>
            <a:off x="4447308" y="591344"/>
            <a:ext cx="6906491" cy="5585619"/>
          </a:xfrm>
        </p:spPr>
        <p:txBody>
          <a:bodyPr anchor="ctr">
            <a:normAutofit/>
          </a:bodyPr>
          <a:lstStyle/>
          <a:p>
            <a:r>
              <a:rPr lang="en-US" dirty="0"/>
              <a:t>When India is on the breakout of investment from across the global 1 out of 100 start ups may become successful</a:t>
            </a:r>
            <a:endParaRPr lang="en-US"/>
          </a:p>
          <a:p>
            <a:r>
              <a:rPr lang="en-US" dirty="0"/>
              <a:t>As an investor or person raising investment is it moral to raise fund seeing the plan is not long term?</a:t>
            </a:r>
            <a:r>
              <a:rPr lang="en-IN" dirty="0"/>
              <a:t> Seeing the probability of a successful business is less but market is hot and we are able to raise</a:t>
            </a:r>
            <a:endParaRPr lang="en-IN"/>
          </a:p>
          <a:p>
            <a:endParaRPr lang="en-IN"/>
          </a:p>
          <a:p>
            <a:r>
              <a:rPr lang="en-IN" dirty="0"/>
              <a:t>The Answer here is personal to each for his own</a:t>
            </a:r>
            <a:endParaRPr lang="en-US"/>
          </a:p>
        </p:txBody>
      </p:sp>
    </p:spTree>
    <p:extLst>
      <p:ext uri="{BB962C8B-B14F-4D97-AF65-F5344CB8AC3E}">
        <p14:creationId xmlns:p14="http://schemas.microsoft.com/office/powerpoint/2010/main" val="4010880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F86BBB8-7BCB-0F19-FA81-BB1E7A32A31A}"/>
              </a:ext>
            </a:extLst>
          </p:cNvPr>
          <p:cNvSpPr>
            <a:spLocks noGrp="1"/>
          </p:cNvSpPr>
          <p:nvPr>
            <p:ph type="title"/>
          </p:nvPr>
        </p:nvSpPr>
        <p:spPr>
          <a:xfrm>
            <a:off x="1179226" y="1594707"/>
            <a:ext cx="9833548" cy="1325563"/>
          </a:xfrm>
        </p:spPr>
        <p:txBody>
          <a:bodyPr anchor="b">
            <a:normAutofit/>
          </a:bodyPr>
          <a:lstStyle/>
          <a:p>
            <a:pPr algn="ctr"/>
            <a:r>
              <a:rPr lang="en-US" sz="3600" b="1" u="sng">
                <a:solidFill>
                  <a:schemeClr val="tx2"/>
                </a:solidFill>
              </a:rPr>
              <a:t>SOURCES</a:t>
            </a:r>
            <a:endParaRPr lang="en-IN" sz="3600" b="1" u="sng">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4" name="Content Placeholder 2">
            <a:extLst>
              <a:ext uri="{FF2B5EF4-FFF2-40B4-BE49-F238E27FC236}">
                <a16:creationId xmlns:a16="http://schemas.microsoft.com/office/drawing/2014/main" id="{F2C72EB8-E566-2926-79C8-B2379ADAAC60}"/>
              </a:ext>
            </a:extLst>
          </p:cNvPr>
          <p:cNvGraphicFramePr>
            <a:graphicFrameLocks noGrp="1"/>
          </p:cNvGraphicFramePr>
          <p:nvPr>
            <p:ph idx="1"/>
          </p:nvPr>
        </p:nvGraphicFramePr>
        <p:xfrm>
          <a:off x="1179226" y="3329677"/>
          <a:ext cx="9833548" cy="245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44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BD8957AF-61F6-7CE5-E0AB-0CB0B3B0DA74}"/>
              </a:ext>
            </a:extLst>
          </p:cNvPr>
          <p:cNvPicPr>
            <a:picLocks noChangeAspect="1"/>
          </p:cNvPicPr>
          <p:nvPr/>
        </p:nvPicPr>
        <p:blipFill rotWithShape="1">
          <a:blip r:embed="rId2"/>
          <a:srcRect t="10110" b="5620"/>
          <a:stretch/>
        </p:blipFill>
        <p:spPr>
          <a:xfrm>
            <a:off x="20" y="10"/>
            <a:ext cx="12191980" cy="6857990"/>
          </a:xfrm>
          <a:prstGeom prst="rect">
            <a:avLst/>
          </a:prstGeom>
        </p:spPr>
      </p:pic>
      <p:sp>
        <p:nvSpPr>
          <p:cNvPr id="53" name="Rectangle 3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2EB728-355B-681B-DC50-AD5E4473A6EC}"/>
              </a:ext>
            </a:extLst>
          </p:cNvPr>
          <p:cNvSpPr>
            <a:spLocks noGrp="1"/>
          </p:cNvSpPr>
          <p:nvPr>
            <p:ph type="title"/>
          </p:nvPr>
        </p:nvSpPr>
        <p:spPr>
          <a:xfrm>
            <a:off x="838200" y="365125"/>
            <a:ext cx="10515600" cy="1325563"/>
          </a:xfrm>
        </p:spPr>
        <p:txBody>
          <a:bodyPr>
            <a:normAutofit/>
          </a:bodyPr>
          <a:lstStyle/>
          <a:p>
            <a:r>
              <a:rPr lang="en-US" b="1" u="sng"/>
              <a:t>Methods of How to Value a Start up</a:t>
            </a:r>
            <a:endParaRPr lang="en-IN" b="1" u="sng"/>
          </a:p>
        </p:txBody>
      </p:sp>
      <p:graphicFrame>
        <p:nvGraphicFramePr>
          <p:cNvPr id="5" name="Content Placeholder 2">
            <a:extLst>
              <a:ext uri="{FF2B5EF4-FFF2-40B4-BE49-F238E27FC236}">
                <a16:creationId xmlns:a16="http://schemas.microsoft.com/office/drawing/2014/main" id="{22A11EA0-20B1-8DB6-AAA3-4C8B1592A393}"/>
              </a:ext>
            </a:extLst>
          </p:cNvPr>
          <p:cNvGraphicFramePr>
            <a:graphicFrameLocks noGrp="1"/>
          </p:cNvGraphicFramePr>
          <p:nvPr>
            <p:ph idx="1"/>
            <p:extLst>
              <p:ext uri="{D42A27DB-BD31-4B8C-83A1-F6EECF244321}">
                <p14:modId xmlns:p14="http://schemas.microsoft.com/office/powerpoint/2010/main" val="2605825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56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4AF790B-71C7-2C3D-F325-4FD9D72A265A}"/>
              </a:ext>
            </a:extLst>
          </p:cNvPr>
          <p:cNvGraphicFramePr>
            <a:graphicFrameLocks noGrp="1"/>
          </p:cNvGraphicFramePr>
          <p:nvPr>
            <p:ph idx="1"/>
            <p:extLst>
              <p:ext uri="{D42A27DB-BD31-4B8C-83A1-F6EECF244321}">
                <p14:modId xmlns:p14="http://schemas.microsoft.com/office/powerpoint/2010/main" val="6949362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96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524741" y="620392"/>
            <a:ext cx="3808268" cy="5504688"/>
          </a:xfrm>
        </p:spPr>
        <p:txBody>
          <a:bodyPr>
            <a:normAutofit/>
          </a:bodyPr>
          <a:lstStyle/>
          <a:p>
            <a:r>
              <a:rPr lang="en-US" sz="5100" b="1" u="sng">
                <a:solidFill>
                  <a:schemeClr val="bg1"/>
                </a:solidFill>
              </a:rPr>
              <a:t>RISK FACTOR SUMMATION METHOD</a:t>
            </a:r>
            <a:endParaRPr lang="en-IN" sz="5100" b="1" u="sng">
              <a:solidFill>
                <a:schemeClr val="bg1"/>
              </a:solidFill>
            </a:endParaRPr>
          </a:p>
        </p:txBody>
      </p:sp>
      <p:graphicFrame>
        <p:nvGraphicFramePr>
          <p:cNvPr id="18" name="Content Placeholder 2">
            <a:extLst>
              <a:ext uri="{FF2B5EF4-FFF2-40B4-BE49-F238E27FC236}">
                <a16:creationId xmlns:a16="http://schemas.microsoft.com/office/drawing/2014/main" id="{769718B4-B911-3B32-5C45-22C99229DFFE}"/>
              </a:ext>
            </a:extLst>
          </p:cNvPr>
          <p:cNvGraphicFramePr>
            <a:graphicFrameLocks noGrp="1"/>
          </p:cNvGraphicFramePr>
          <p:nvPr>
            <p:ph idx="1"/>
            <p:extLst>
              <p:ext uri="{D42A27DB-BD31-4B8C-83A1-F6EECF244321}">
                <p14:modId xmlns:p14="http://schemas.microsoft.com/office/powerpoint/2010/main" val="329919247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66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1123356" y="1188637"/>
            <a:ext cx="9984615" cy="1597228"/>
          </a:xfrm>
        </p:spPr>
        <p:txBody>
          <a:bodyPr>
            <a:normAutofit/>
          </a:bodyPr>
          <a:lstStyle/>
          <a:p>
            <a:r>
              <a:rPr lang="en-US" sz="5600" b="1" u="sng"/>
              <a:t>SCORECARD VALUATION METHOD</a:t>
            </a:r>
            <a:endParaRPr lang="en-IN" sz="5600" b="1" u="sng"/>
          </a:p>
        </p:txBody>
      </p:sp>
      <p:pic>
        <p:nvPicPr>
          <p:cNvPr id="5" name="Picture 4">
            <a:extLst>
              <a:ext uri="{FF2B5EF4-FFF2-40B4-BE49-F238E27FC236}">
                <a16:creationId xmlns:a16="http://schemas.microsoft.com/office/drawing/2014/main" id="{1C86E46D-634A-5DCD-3F09-A4962782B839}"/>
              </a:ext>
            </a:extLst>
          </p:cNvPr>
          <p:cNvPicPr>
            <a:picLocks noChangeAspect="1"/>
          </p:cNvPicPr>
          <p:nvPr/>
        </p:nvPicPr>
        <p:blipFill>
          <a:blip r:embed="rId2"/>
          <a:stretch>
            <a:fillRect/>
          </a:stretch>
        </p:blipFill>
        <p:spPr>
          <a:xfrm>
            <a:off x="1123357" y="3587280"/>
            <a:ext cx="3533985" cy="1590292"/>
          </a:xfrm>
          <a:prstGeom prst="rect">
            <a:avLst/>
          </a:prstGeom>
        </p:spPr>
      </p:pic>
      <p:sp>
        <p:nvSpPr>
          <p:cNvPr id="3" name="Content Placeholder 2">
            <a:extLst>
              <a:ext uri="{FF2B5EF4-FFF2-40B4-BE49-F238E27FC236}">
                <a16:creationId xmlns:a16="http://schemas.microsoft.com/office/drawing/2014/main" id="{7EC4D354-5501-64F5-303E-2F96563DD2FC}"/>
              </a:ext>
            </a:extLst>
          </p:cNvPr>
          <p:cNvSpPr>
            <a:spLocks noGrp="1"/>
          </p:cNvSpPr>
          <p:nvPr>
            <p:ph idx="1"/>
          </p:nvPr>
        </p:nvSpPr>
        <p:spPr>
          <a:xfrm>
            <a:off x="5255260" y="2998278"/>
            <a:ext cx="4238257" cy="2728198"/>
          </a:xfrm>
        </p:spPr>
        <p:txBody>
          <a:bodyPr anchor="t">
            <a:normAutofit/>
          </a:bodyPr>
          <a:lstStyle/>
          <a:p>
            <a:r>
              <a:rPr lang="en-US" sz="2000"/>
              <a:t>This is add on to Risk Summation method where there are weights assigned for overall success of the project</a:t>
            </a:r>
            <a:endParaRPr lang="en-IN" sz="2000"/>
          </a:p>
          <a:p>
            <a:endParaRPr lang="en-IN" sz="2000"/>
          </a:p>
          <a:p>
            <a:endParaRPr lang="en-US" sz="2000" dirty="0"/>
          </a:p>
        </p:txBody>
      </p:sp>
    </p:spTree>
    <p:extLst>
      <p:ext uri="{BB962C8B-B14F-4D97-AF65-F5344CB8AC3E}">
        <p14:creationId xmlns:p14="http://schemas.microsoft.com/office/powerpoint/2010/main" val="43394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643467" y="640080"/>
            <a:ext cx="3096427" cy="5613236"/>
          </a:xfrm>
        </p:spPr>
        <p:txBody>
          <a:bodyPr anchor="ctr">
            <a:normAutofit/>
          </a:bodyPr>
          <a:lstStyle/>
          <a:p>
            <a:r>
              <a:rPr lang="en-US" sz="3700" b="1" u="sng">
                <a:solidFill>
                  <a:srgbClr val="FFFFFF"/>
                </a:solidFill>
              </a:rPr>
              <a:t>COMPARABLE TRANSACTION METHOD</a:t>
            </a:r>
            <a:endParaRPr lang="en-IN" sz="3700" b="1" u="sng">
              <a:solidFill>
                <a:srgbClr val="FFFFFF"/>
              </a:solidFill>
            </a:endParaRPr>
          </a:p>
        </p:txBody>
      </p:sp>
      <p:sp>
        <p:nvSpPr>
          <p:cNvPr id="3" name="Content Placeholder 2">
            <a:extLst>
              <a:ext uri="{FF2B5EF4-FFF2-40B4-BE49-F238E27FC236}">
                <a16:creationId xmlns:a16="http://schemas.microsoft.com/office/drawing/2014/main" id="{7EC4D354-5501-64F5-303E-2F96563DD2FC}"/>
              </a:ext>
            </a:extLst>
          </p:cNvPr>
          <p:cNvSpPr>
            <a:spLocks noGrp="1"/>
          </p:cNvSpPr>
          <p:nvPr>
            <p:ph idx="1"/>
          </p:nvPr>
        </p:nvSpPr>
        <p:spPr>
          <a:xfrm>
            <a:off x="4699818" y="640082"/>
            <a:ext cx="6848715" cy="2484884"/>
          </a:xfrm>
        </p:spPr>
        <p:txBody>
          <a:bodyPr anchor="ctr">
            <a:normAutofit/>
          </a:bodyPr>
          <a:lstStyle/>
          <a:p>
            <a:r>
              <a:rPr lang="en-US" sz="2000"/>
              <a:t>This method considers 2-3 important factors based on industry: Monthly recurring revenue (Saas), HR Headcount, Number of outlets (Retail), Patent Filed (Medtech), monthly active users (messengers). Mostly one can take, P&amp;L, Sales, Gross Margin, etc.</a:t>
            </a:r>
          </a:p>
          <a:p>
            <a:endParaRPr lang="en-US" sz="2000"/>
          </a:p>
          <a:p>
            <a:endParaRPr lang="en-US" sz="2000"/>
          </a:p>
          <a:p>
            <a:pPr marL="514350" indent="-514350">
              <a:buFont typeface="Arial" panose="020B0604020202020204" pitchFamily="34" charset="0"/>
              <a:buAutoNum type="alphaLcPeriod"/>
            </a:pPr>
            <a:endParaRPr lang="en-IN" sz="2000"/>
          </a:p>
        </p:txBody>
      </p:sp>
      <p:pic>
        <p:nvPicPr>
          <p:cNvPr id="5" name="Picture 4">
            <a:extLst>
              <a:ext uri="{FF2B5EF4-FFF2-40B4-BE49-F238E27FC236}">
                <a16:creationId xmlns:a16="http://schemas.microsoft.com/office/drawing/2014/main" id="{983AC17D-9751-D263-9F80-E537E79E352D}"/>
              </a:ext>
            </a:extLst>
          </p:cNvPr>
          <p:cNvPicPr>
            <a:picLocks noChangeAspect="1"/>
          </p:cNvPicPr>
          <p:nvPr/>
        </p:nvPicPr>
        <p:blipFill>
          <a:blip r:embed="rId2"/>
          <a:stretch>
            <a:fillRect/>
          </a:stretch>
        </p:blipFill>
        <p:spPr>
          <a:xfrm>
            <a:off x="4654297" y="3699819"/>
            <a:ext cx="6894236" cy="1982092"/>
          </a:xfrm>
          <a:prstGeom prst="rect">
            <a:avLst/>
          </a:prstGeom>
        </p:spPr>
      </p:pic>
    </p:spTree>
    <p:extLst>
      <p:ext uri="{BB962C8B-B14F-4D97-AF65-F5344CB8AC3E}">
        <p14:creationId xmlns:p14="http://schemas.microsoft.com/office/powerpoint/2010/main" val="215053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1383564" y="348865"/>
            <a:ext cx="9718111" cy="1576446"/>
          </a:xfrm>
        </p:spPr>
        <p:txBody>
          <a:bodyPr anchor="ctr">
            <a:normAutofit/>
          </a:bodyPr>
          <a:lstStyle/>
          <a:p>
            <a:r>
              <a:rPr lang="en-US" sz="4000" b="1" u="sng">
                <a:solidFill>
                  <a:srgbClr val="FFFFFF"/>
                </a:solidFill>
              </a:rPr>
              <a:t>BOOK VALUE METHOD</a:t>
            </a:r>
            <a:endParaRPr lang="en-IN" sz="4000" b="1" u="sng">
              <a:solidFill>
                <a:srgbClr val="FFFFFF"/>
              </a:solidFill>
            </a:endParaRPr>
          </a:p>
        </p:txBody>
      </p:sp>
      <p:graphicFrame>
        <p:nvGraphicFramePr>
          <p:cNvPr id="5" name="Content Placeholder 2">
            <a:extLst>
              <a:ext uri="{FF2B5EF4-FFF2-40B4-BE49-F238E27FC236}">
                <a16:creationId xmlns:a16="http://schemas.microsoft.com/office/drawing/2014/main" id="{8A78D881-C256-E2CE-C0E0-F303934B62CB}"/>
              </a:ext>
            </a:extLst>
          </p:cNvPr>
          <p:cNvGraphicFramePr>
            <a:graphicFrameLocks noGrp="1"/>
          </p:cNvGraphicFramePr>
          <p:nvPr>
            <p:ph idx="1"/>
            <p:extLst>
              <p:ext uri="{D42A27DB-BD31-4B8C-83A1-F6EECF244321}">
                <p14:modId xmlns:p14="http://schemas.microsoft.com/office/powerpoint/2010/main" val="181241999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63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479394" y="1070800"/>
            <a:ext cx="3939688" cy="5583126"/>
          </a:xfrm>
        </p:spPr>
        <p:txBody>
          <a:bodyPr>
            <a:normAutofit/>
          </a:bodyPr>
          <a:lstStyle/>
          <a:p>
            <a:pPr algn="r"/>
            <a:r>
              <a:rPr lang="en-US" sz="5600" b="1" u="sng"/>
              <a:t>LIQUIDATION VALUE METHOD</a:t>
            </a:r>
            <a:endParaRPr lang="en-IN" sz="5600" b="1" u="sng"/>
          </a:p>
        </p:txBody>
      </p:sp>
      <p:cxnSp>
        <p:nvCxnSpPr>
          <p:cNvPr id="18"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A0C13B99-EE72-457B-42EB-AB76C8C5DA5D}"/>
              </a:ext>
            </a:extLst>
          </p:cNvPr>
          <p:cNvGraphicFramePr>
            <a:graphicFrameLocks noGrp="1"/>
          </p:cNvGraphicFramePr>
          <p:nvPr>
            <p:ph idx="1"/>
            <p:extLst>
              <p:ext uri="{D42A27DB-BD31-4B8C-83A1-F6EECF244321}">
                <p14:modId xmlns:p14="http://schemas.microsoft.com/office/powerpoint/2010/main" val="263349619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24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26AAC3-780D-4822-FF58-F3967E536013}"/>
              </a:ext>
            </a:extLst>
          </p:cNvPr>
          <p:cNvSpPr>
            <a:spLocks noGrp="1"/>
          </p:cNvSpPr>
          <p:nvPr>
            <p:ph type="title"/>
          </p:nvPr>
        </p:nvSpPr>
        <p:spPr>
          <a:xfrm>
            <a:off x="1371597" y="348865"/>
            <a:ext cx="10044023" cy="877729"/>
          </a:xfrm>
        </p:spPr>
        <p:txBody>
          <a:bodyPr anchor="ctr">
            <a:normAutofit/>
          </a:bodyPr>
          <a:lstStyle/>
          <a:p>
            <a:r>
              <a:rPr lang="en-US" sz="4000" b="1" u="sng">
                <a:solidFill>
                  <a:srgbClr val="FFFFFF"/>
                </a:solidFill>
              </a:rPr>
              <a:t>DISCOUNTED CASH FLOW METHOD</a:t>
            </a:r>
            <a:endParaRPr lang="en-IN" sz="4000" b="1" u="sng">
              <a:solidFill>
                <a:srgbClr val="FFFFFF"/>
              </a:solidFill>
            </a:endParaRPr>
          </a:p>
        </p:txBody>
      </p:sp>
      <p:graphicFrame>
        <p:nvGraphicFramePr>
          <p:cNvPr id="5" name="Content Placeholder 2">
            <a:extLst>
              <a:ext uri="{FF2B5EF4-FFF2-40B4-BE49-F238E27FC236}">
                <a16:creationId xmlns:a16="http://schemas.microsoft.com/office/drawing/2014/main" id="{23C524DC-869E-3326-4C1A-90DA213C9187}"/>
              </a:ext>
            </a:extLst>
          </p:cNvPr>
          <p:cNvGraphicFramePr>
            <a:graphicFrameLocks noGrp="1"/>
          </p:cNvGraphicFramePr>
          <p:nvPr>
            <p:ph idx="1"/>
            <p:extLst>
              <p:ext uri="{D42A27DB-BD31-4B8C-83A1-F6EECF244321}">
                <p14:modId xmlns:p14="http://schemas.microsoft.com/office/powerpoint/2010/main" val="419772626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478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2075</Words>
  <Application>Microsoft Office PowerPoint</Application>
  <PresentationFormat>Widescreen</PresentationFormat>
  <Paragraphs>153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VALUATION MODELS FOR STARTUPS &amp; CASE STUDY</vt:lpstr>
      <vt:lpstr>VALUATION-PERSPECTIVE</vt:lpstr>
      <vt:lpstr>Methods of How to Value a Start up</vt:lpstr>
      <vt:lpstr>RISK FACTOR SUMMATION METHOD</vt:lpstr>
      <vt:lpstr>SCORECARD VALUATION METHOD</vt:lpstr>
      <vt:lpstr>COMPARABLE TRANSACTION METHOD</vt:lpstr>
      <vt:lpstr>BOOK VALUE METHOD</vt:lpstr>
      <vt:lpstr>LIQUIDATION VALUE METHOD</vt:lpstr>
      <vt:lpstr>DISCOUNTED CASH FLOW METHOD</vt:lpstr>
      <vt:lpstr>THE FIRST CHICAGO METHOD</vt:lpstr>
      <vt:lpstr>VENTURE CAPITAL METHOD</vt:lpstr>
      <vt:lpstr>PRE-SEED FUNDING</vt:lpstr>
      <vt:lpstr>SEED FUNDING</vt:lpstr>
      <vt:lpstr>SERIES A FUNDING</vt:lpstr>
      <vt:lpstr>SERIES B, C &amp; SUBSEQUENT FUNDING</vt:lpstr>
      <vt:lpstr>PRE &amp; POST MONEY VALUATION</vt:lpstr>
      <vt:lpstr>WAY OF INVESTMENT-CCPS</vt:lpstr>
      <vt:lpstr>START UP INCUBATION</vt:lpstr>
      <vt:lpstr>FACTORS TO BE CONSIDERED DURING VALUATION</vt:lpstr>
      <vt:lpstr>UNACADEMY</vt:lpstr>
      <vt:lpstr>MEESHO</vt:lpstr>
      <vt:lpstr>BYJU’S</vt:lpstr>
      <vt:lpstr>APNA</vt:lpstr>
      <vt:lpstr>PowerPoint Presentation</vt:lpstr>
      <vt:lpstr>PowerPoint Presentation</vt:lpstr>
      <vt:lpstr>PowerPoint Presentation</vt:lpstr>
      <vt:lpstr>INNOVATION/CROWDED MARKET?</vt:lpstr>
      <vt:lpstr>ETHICAL MORAL OR ITS JUST BUSINESS?</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MODELS FOR STARTUPS &amp; CASE STUDY</dc:title>
  <dc:creator>Jalaj Chhaya</dc:creator>
  <cp:lastModifiedBy>Jalaj Chhaya</cp:lastModifiedBy>
  <cp:revision>39</cp:revision>
  <dcterms:created xsi:type="dcterms:W3CDTF">2022-09-12T05:15:01Z</dcterms:created>
  <dcterms:modified xsi:type="dcterms:W3CDTF">2022-12-10T08:59:15Z</dcterms:modified>
</cp:coreProperties>
</file>