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420" y="-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A118B713-75B7-4CB6-A8A9-B11BDBF892E6}" type="datetimeFigureOut">
              <a:rPr lang="en-IN" smtClean="0"/>
              <a:t>17/12/2022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AD50DDE0-5263-4B2B-92D5-A324FCFD26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7427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B713-75B7-4CB6-A8A9-B11BDBF892E6}" type="datetimeFigureOut">
              <a:rPr lang="en-IN" smtClean="0"/>
              <a:t>17/12/2022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DDE0-5263-4B2B-92D5-A324FCFD26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085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B713-75B7-4CB6-A8A9-B11BDBF892E6}" type="datetimeFigureOut">
              <a:rPr lang="en-IN" smtClean="0"/>
              <a:t>17/12/2022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DDE0-5263-4B2B-92D5-A324FCFD26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1295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B713-75B7-4CB6-A8A9-B11BDBF892E6}" type="datetimeFigureOut">
              <a:rPr lang="en-IN" smtClean="0"/>
              <a:t>17/12/2022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DDE0-5263-4B2B-92D5-A324FCFD26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8661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B713-75B7-4CB6-A8A9-B11BDBF892E6}" type="datetimeFigureOut">
              <a:rPr lang="en-IN" smtClean="0"/>
              <a:t>17/12/2022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DDE0-5263-4B2B-92D5-A324FCFD26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3259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B713-75B7-4CB6-A8A9-B11BDBF892E6}" type="datetimeFigureOut">
              <a:rPr lang="en-IN" smtClean="0"/>
              <a:t>17/12/2022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DDE0-5263-4B2B-92D5-A324FCFD26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3437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B713-75B7-4CB6-A8A9-B11BDBF892E6}" type="datetimeFigureOut">
              <a:rPr lang="en-IN" smtClean="0"/>
              <a:t>17/12/2022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DDE0-5263-4B2B-92D5-A324FCFD26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5029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B713-75B7-4CB6-A8A9-B11BDBF892E6}" type="datetimeFigureOut">
              <a:rPr lang="en-IN" smtClean="0"/>
              <a:t>17/12/2022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DDE0-5263-4B2B-92D5-A324FCFD26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9264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B713-75B7-4CB6-A8A9-B11BDBF892E6}" type="datetimeFigureOut">
              <a:rPr lang="en-IN" smtClean="0"/>
              <a:t>17/12/2022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DDE0-5263-4B2B-92D5-A324FCFD26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451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B713-75B7-4CB6-A8A9-B11BDBF892E6}" type="datetimeFigureOut">
              <a:rPr lang="en-IN" smtClean="0"/>
              <a:t>17/12/2022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DDE0-5263-4B2B-92D5-A324FCFD26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393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B713-75B7-4CB6-A8A9-B11BDBF892E6}" type="datetimeFigureOut">
              <a:rPr lang="en-IN" smtClean="0"/>
              <a:t>17/12/2022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DDE0-5263-4B2B-92D5-A324FCFD26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3393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B713-75B7-4CB6-A8A9-B11BDBF892E6}" type="datetimeFigureOut">
              <a:rPr lang="en-IN" smtClean="0"/>
              <a:t>17/12/2022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DDE0-5263-4B2B-92D5-A324FCFD26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2725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B713-75B7-4CB6-A8A9-B11BDBF892E6}" type="datetimeFigureOut">
              <a:rPr lang="en-IN" smtClean="0"/>
              <a:t>17/12/2022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DDE0-5263-4B2B-92D5-A324FCFD26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135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B713-75B7-4CB6-A8A9-B11BDBF892E6}" type="datetimeFigureOut">
              <a:rPr lang="en-IN" smtClean="0"/>
              <a:t>17/12/2022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DDE0-5263-4B2B-92D5-A324FCFD26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574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B713-75B7-4CB6-A8A9-B11BDBF892E6}" type="datetimeFigureOut">
              <a:rPr lang="en-IN" smtClean="0"/>
              <a:t>17/12/2022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DDE0-5263-4B2B-92D5-A324FCFD26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9147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B713-75B7-4CB6-A8A9-B11BDBF892E6}" type="datetimeFigureOut">
              <a:rPr lang="en-IN" smtClean="0"/>
              <a:t>17/12/2022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DDE0-5263-4B2B-92D5-A324FCFD26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0808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B713-75B7-4CB6-A8A9-B11BDBF892E6}" type="datetimeFigureOut">
              <a:rPr lang="en-IN" smtClean="0"/>
              <a:t>17/12/2022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DDE0-5263-4B2B-92D5-A324FCFD26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705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118B713-75B7-4CB6-A8A9-B11BDBF892E6}" type="datetimeFigureOut">
              <a:rPr lang="en-IN" smtClean="0"/>
              <a:t>17/12/2022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AD50DDE0-5263-4B2B-92D5-A324FCFD26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608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GST on Real Estate Transactions</a:t>
            </a:r>
            <a:endParaRPr lang="en-IN" b="1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r>
              <a:rPr lang="en-IN" dirty="0" smtClean="0"/>
              <a:t>Adv</a:t>
            </a:r>
            <a:r>
              <a:rPr lang="en-IN" dirty="0"/>
              <a:t>. Abhishek </a:t>
            </a:r>
            <a:r>
              <a:rPr lang="en-IN" dirty="0" err="1"/>
              <a:t>Rastogi</a:t>
            </a:r>
            <a:r>
              <a:rPr lang="en-IN" dirty="0"/>
              <a:t>, Mumbai</a:t>
            </a:r>
          </a:p>
        </p:txBody>
      </p:sp>
    </p:spTree>
    <p:extLst>
      <p:ext uri="{BB962C8B-B14F-4D97-AF65-F5344CB8AC3E}">
        <p14:creationId xmlns:p14="http://schemas.microsoft.com/office/powerpoint/2010/main" val="114979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692122"/>
          </a:xfrm>
        </p:spPr>
        <p:txBody>
          <a:bodyPr>
            <a:normAutofit/>
          </a:bodyPr>
          <a:lstStyle/>
          <a:p>
            <a:r>
              <a:rPr lang="en-US" dirty="0" smtClean="0"/>
              <a:t>Question: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95401" y="2333626"/>
            <a:ext cx="9601196" cy="3542242"/>
          </a:xfrm>
        </p:spPr>
        <p:txBody>
          <a:bodyPr>
            <a:normAutofit/>
          </a:bodyPr>
          <a:lstStyle/>
          <a:p>
            <a:r>
              <a:rPr lang="en-US" dirty="0" smtClean="0"/>
              <a:t>In schedule-II of GST, in clause 5(b), is as follows:</a:t>
            </a:r>
          </a:p>
          <a:p>
            <a:pPr lvl="1"/>
            <a:r>
              <a:rPr lang="en-IN" dirty="0" smtClean="0"/>
              <a:t>(</a:t>
            </a:r>
            <a:r>
              <a:rPr lang="en-IN" dirty="0"/>
              <a:t>b) construction of a complex, building, civil structure or a part thereof, including a complex or building intended for sale to a buyer, wholly or partly, except where the entire consideration has been received after issuance of completion certificate, where required, by the competent authority or after its first occupation, whichever is earlier.</a:t>
            </a:r>
          </a:p>
          <a:p>
            <a:r>
              <a:rPr lang="en-US" dirty="0" smtClean="0"/>
              <a:t>1. What is meaning of First Occupation? </a:t>
            </a:r>
          </a:p>
          <a:p>
            <a:pPr lvl="1"/>
            <a:r>
              <a:rPr lang="en-US" dirty="0" smtClean="0"/>
              <a:t>Is it flat wise, Wing wise or for whole project?</a:t>
            </a:r>
          </a:p>
          <a:p>
            <a:r>
              <a:rPr lang="en-US" dirty="0" smtClean="0"/>
              <a:t>2. When part completion certificate is issued, for E.g. For 1 Wing, or </a:t>
            </a:r>
            <a:r>
              <a:rPr lang="en-US" dirty="0" err="1" smtClean="0"/>
              <a:t>Upto</a:t>
            </a:r>
            <a:r>
              <a:rPr lang="en-US" dirty="0" smtClean="0"/>
              <a:t> 3 Floors, whether GST will not be charged on Advance received for the Flat for which Part completion certificate is received?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84349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692122"/>
          </a:xfrm>
        </p:spPr>
        <p:txBody>
          <a:bodyPr>
            <a:normAutofit/>
          </a:bodyPr>
          <a:lstStyle/>
          <a:p>
            <a:r>
              <a:rPr lang="en-US" dirty="0" smtClean="0"/>
              <a:t>Question: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95401" y="2333626"/>
            <a:ext cx="9601196" cy="3542242"/>
          </a:xfrm>
        </p:spPr>
        <p:txBody>
          <a:bodyPr>
            <a:normAutofit/>
          </a:bodyPr>
          <a:lstStyle/>
          <a:p>
            <a:r>
              <a:rPr lang="en-US" dirty="0" smtClean="0"/>
              <a:t>In schedule-II of GST, in clause 5(b), is as follows:</a:t>
            </a:r>
          </a:p>
          <a:p>
            <a:pPr lvl="1"/>
            <a:r>
              <a:rPr lang="en-IN" dirty="0" smtClean="0"/>
              <a:t>(</a:t>
            </a:r>
            <a:r>
              <a:rPr lang="en-IN" dirty="0"/>
              <a:t>b) construction of a complex, building, civil structure or a part thereof, including a complex or building intended for sale to a buyer, wholly or partly, except where the entire consideration has been received after issuance of completion certificate, where required, by the competent authority or after its first occupation, whichever is earlier</a:t>
            </a:r>
            <a:r>
              <a:rPr lang="en-IN" dirty="0" smtClean="0"/>
              <a:t>.</a:t>
            </a:r>
          </a:p>
          <a:p>
            <a:r>
              <a:rPr lang="en-US" dirty="0" smtClean="0"/>
              <a:t>Construction of Road will fall under Civil Structure or not? </a:t>
            </a:r>
          </a:p>
          <a:p>
            <a:r>
              <a:rPr lang="en-US" dirty="0" smtClean="0"/>
              <a:t>If not then can we take refund for the inverted structure in Case of Road/ </a:t>
            </a:r>
            <a:r>
              <a:rPr lang="en-US" dirty="0" err="1" smtClean="0"/>
              <a:t>bridger</a:t>
            </a:r>
            <a:r>
              <a:rPr lang="en-US" dirty="0" smtClean="0"/>
              <a:t> Construction?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661451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65</TotalTime>
  <Words>262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 Boardroom</vt:lpstr>
      <vt:lpstr>GST on Real Estate Transactions</vt:lpstr>
      <vt:lpstr>Question:</vt:lpstr>
      <vt:lpstr>Question: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</dc:creator>
  <cp:lastModifiedBy>Ram</cp:lastModifiedBy>
  <cp:revision>6</cp:revision>
  <dcterms:created xsi:type="dcterms:W3CDTF">2022-12-17T12:23:24Z</dcterms:created>
  <dcterms:modified xsi:type="dcterms:W3CDTF">2022-12-17T13:28:53Z</dcterms:modified>
</cp:coreProperties>
</file>